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46"/>
  </p:notesMasterIdLst>
  <p:handoutMasterIdLst>
    <p:handoutMasterId r:id="rId47"/>
  </p:handoutMasterIdLst>
  <p:sldIdLst>
    <p:sldId id="256" r:id="rId2"/>
    <p:sldId id="1272" r:id="rId3"/>
    <p:sldId id="1154" r:id="rId4"/>
    <p:sldId id="1331" r:id="rId5"/>
    <p:sldId id="1332" r:id="rId6"/>
    <p:sldId id="1333" r:id="rId7"/>
    <p:sldId id="1334" r:id="rId8"/>
    <p:sldId id="1335" r:id="rId9"/>
    <p:sldId id="1339" r:id="rId10"/>
    <p:sldId id="1338" r:id="rId11"/>
    <p:sldId id="1336" r:id="rId12"/>
    <p:sldId id="1337" r:id="rId13"/>
    <p:sldId id="1341" r:id="rId14"/>
    <p:sldId id="1342" r:id="rId15"/>
    <p:sldId id="1343" r:id="rId16"/>
    <p:sldId id="1344" r:id="rId17"/>
    <p:sldId id="1345" r:id="rId18"/>
    <p:sldId id="1346" r:id="rId19"/>
    <p:sldId id="1351" r:id="rId20"/>
    <p:sldId id="1377" r:id="rId21"/>
    <p:sldId id="1352" r:id="rId22"/>
    <p:sldId id="1353" r:id="rId23"/>
    <p:sldId id="1354" r:id="rId24"/>
    <p:sldId id="1355" r:id="rId25"/>
    <p:sldId id="1356" r:id="rId26"/>
    <p:sldId id="1357" r:id="rId27"/>
    <p:sldId id="1358" r:id="rId28"/>
    <p:sldId id="1359" r:id="rId29"/>
    <p:sldId id="1360" r:id="rId30"/>
    <p:sldId id="1361" r:id="rId31"/>
    <p:sldId id="1362" r:id="rId32"/>
    <p:sldId id="1363" r:id="rId33"/>
    <p:sldId id="1364" r:id="rId34"/>
    <p:sldId id="1365" r:id="rId35"/>
    <p:sldId id="1366" r:id="rId36"/>
    <p:sldId id="1367" r:id="rId37"/>
    <p:sldId id="1368" r:id="rId38"/>
    <p:sldId id="1369" r:id="rId39"/>
    <p:sldId id="1372" r:id="rId40"/>
    <p:sldId id="1373" r:id="rId41"/>
    <p:sldId id="1374" r:id="rId42"/>
    <p:sldId id="1375" r:id="rId43"/>
    <p:sldId id="1376" r:id="rId44"/>
    <p:sldId id="1378" r:id="rId45"/>
  </p:sldIdLst>
  <p:sldSz cx="9144000" cy="6858000" type="screen4x3"/>
  <p:notesSz cx="9601200" cy="7315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FF3B"/>
    <a:srgbClr val="5B9DFF"/>
    <a:srgbClr val="FF5DFF"/>
    <a:srgbClr val="01FF01"/>
    <a:srgbClr val="4791FF"/>
    <a:srgbClr val="FF3BFF"/>
    <a:srgbClr val="257DFF"/>
    <a:srgbClr val="00D600"/>
    <a:srgbClr val="0066FF"/>
    <a:srgbClr val="00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10608" autoAdjust="0"/>
    <p:restoredTop sz="99812" autoAdjust="0"/>
  </p:normalViewPr>
  <p:slideViewPr>
    <p:cSldViewPr snapToGrid="0">
      <p:cViewPr varScale="1">
        <p:scale>
          <a:sx n="113" d="100"/>
          <a:sy n="113" d="100"/>
        </p:scale>
        <p:origin x="-864" y="-96"/>
      </p:cViewPr>
      <p:guideLst>
        <p:guide orient="horz" pos="313"/>
        <p:guide pos="2882"/>
      </p:guideLst>
    </p:cSldViewPr>
  </p:slideViewPr>
  <p:notesTextViewPr>
    <p:cViewPr>
      <p:scale>
        <a:sx n="100" d="100"/>
        <a:sy n="100" d="100"/>
      </p:scale>
      <p:origin x="0" y="0"/>
    </p:cViewPr>
  </p:notesTextViewPr>
  <p:sorterViewPr>
    <p:cViewPr>
      <p:scale>
        <a:sx n="70" d="100"/>
        <a:sy n="70" d="100"/>
      </p:scale>
      <p:origin x="0" y="0"/>
    </p:cViewPr>
  </p:sorterViewPr>
  <p:notesViewPr>
    <p:cSldViewPr snapToGrid="0" showGuides="1">
      <p:cViewPr>
        <p:scale>
          <a:sx n="110" d="100"/>
          <a:sy n="110" d="100"/>
        </p:scale>
        <p:origin x="-846" y="-6"/>
      </p:cViewPr>
      <p:guideLst>
        <p:guide orient="horz" pos="2305"/>
        <p:guide pos="3025"/>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'[FY 2015 and FY 2016 Pie Charts (3).xlsx]Data for Pie Charts'!$B$5</c:f>
              <c:strCache>
                <c:ptCount val="1"/>
                <c:pt idx="0">
                  <c:v>FY 2016 Request</c:v>
                </c:pt>
              </c:strCache>
            </c:strRef>
          </c:tx>
          <c:spPr>
            <a:ln w="19050">
              <a:solidFill>
                <a:sysClr val="windowText" lastClr="000000"/>
              </a:solidFill>
            </a:ln>
          </c:spPr>
          <c:dPt>
            <c:idx val="0"/>
            <c:bubble3D val="0"/>
            <c:spPr>
              <a:solidFill>
                <a:srgbClr val="3BFF3B"/>
              </a:solidFill>
              <a:ln w="19050">
                <a:solidFill>
                  <a:sysClr val="windowText" lastClr="000000"/>
                </a:solidFill>
              </a:ln>
            </c:spPr>
          </c:dPt>
          <c:dPt>
            <c:idx val="1"/>
            <c:bubble3D val="0"/>
            <c:spPr>
              <a:solidFill>
                <a:srgbClr val="5B9DFF"/>
              </a:solidFill>
              <a:ln w="19050">
                <a:solidFill>
                  <a:sysClr val="windowText" lastClr="000000"/>
                </a:solidFill>
              </a:ln>
            </c:spPr>
          </c:dPt>
          <c:dPt>
            <c:idx val="2"/>
            <c:bubble3D val="0"/>
            <c:spPr>
              <a:solidFill>
                <a:srgbClr val="FF5DFF"/>
              </a:solidFill>
              <a:ln w="19050">
                <a:solidFill>
                  <a:sysClr val="windowText" lastClr="000000"/>
                </a:solidFill>
              </a:ln>
            </c:spPr>
          </c:dPt>
          <c:dPt>
            <c:idx val="3"/>
            <c:bubble3D val="0"/>
            <c:spPr>
              <a:solidFill>
                <a:srgbClr val="FF3F3F"/>
              </a:solidFill>
              <a:ln w="19050">
                <a:solidFill>
                  <a:sysClr val="windowText" lastClr="000000"/>
                </a:solidFill>
              </a:ln>
            </c:spPr>
          </c:dPt>
          <c:dPt>
            <c:idx val="4"/>
            <c:bubble3D val="0"/>
            <c:spPr>
              <a:solidFill>
                <a:srgbClr val="B2B2B2"/>
              </a:solidFill>
              <a:ln w="19050">
                <a:solidFill>
                  <a:sysClr val="windowText" lastClr="000000"/>
                </a:solidFill>
              </a:ln>
            </c:spPr>
          </c:dPt>
          <c:dPt>
            <c:idx val="5"/>
            <c:bubble3D val="0"/>
            <c:spPr>
              <a:solidFill>
                <a:srgbClr val="FFFF4B"/>
              </a:solidFill>
              <a:ln w="19050">
                <a:solidFill>
                  <a:sysClr val="windowText" lastClr="000000"/>
                </a:solidFill>
              </a:ln>
            </c:spPr>
          </c:dPt>
          <c:dLbls>
            <c:dLbl>
              <c:idx val="0"/>
              <c:layout>
                <c:manualLayout>
                  <c:x val="-0.2372978096001977"/>
                  <c:y val="-0.16451737827864374"/>
                </c:manualLayout>
              </c:layout>
              <c:tx>
                <c:rich>
                  <a:bodyPr/>
                  <a:lstStyle/>
                  <a:p>
                    <a:r>
                      <a:rPr lang="en-US" sz="1100" b="0"/>
                      <a:t>Research
$2,099,931
39%</a:t>
                    </a:r>
                    <a:endParaRPr lang="en-US"/>
                  </a:p>
                </c:rich>
              </c:tx>
              <c:showLegendKey val="0"/>
              <c:showVal val="1"/>
              <c:showCatName val="1"/>
              <c:showSerName val="0"/>
              <c:showPercent val="1"/>
              <c:showBubbleSize val="0"/>
              <c:separator>
</c:separator>
            </c:dLbl>
            <c:dLbl>
              <c:idx val="1"/>
              <c:layout>
                <c:manualLayout>
                  <c:x val="0.21465488394397958"/>
                  <c:y val="-3.6975711395350517E-3"/>
                </c:manualLayout>
              </c:layout>
              <c:tx>
                <c:rich>
                  <a:bodyPr/>
                  <a:lstStyle/>
                  <a:p>
                    <a:r>
                      <a:rPr lang="en-US" sz="1100" b="0"/>
                      <a:t>Facility Operations
$1,995,565
37%</a:t>
                    </a:r>
                    <a:endParaRPr lang="en-US"/>
                  </a:p>
                </c:rich>
              </c:tx>
              <c:showLegendKey val="0"/>
              <c:showVal val="1"/>
              <c:showCatName val="1"/>
              <c:showSerName val="0"/>
              <c:showPercent val="1"/>
              <c:showBubbleSize val="0"/>
              <c:separator>
</c:separator>
            </c:dLbl>
            <c:dLbl>
              <c:idx val="2"/>
              <c:layout>
                <c:manualLayout>
                  <c:x val="2.2959061497435845E-2"/>
                  <c:y val="0.14432189758553976"/>
                </c:manualLayout>
              </c:layout>
              <c:tx>
                <c:rich>
                  <a:bodyPr/>
                  <a:lstStyle/>
                  <a:p>
                    <a:r>
                      <a:rPr lang="en-US" sz="1100" b="0"/>
                      <a:t>Construction
$591,310
11%</a:t>
                    </a:r>
                    <a:endParaRPr lang="en-US"/>
                  </a:p>
                </c:rich>
              </c:tx>
              <c:showLegendKey val="0"/>
              <c:showVal val="1"/>
              <c:showCatName val="1"/>
              <c:showSerName val="0"/>
              <c:showPercent val="1"/>
              <c:showBubbleSize val="0"/>
              <c:separator>
</c:separator>
            </c:dLbl>
            <c:dLbl>
              <c:idx val="3"/>
              <c:layout>
                <c:manualLayout>
                  <c:x val="-1.1837366674911295E-3"/>
                  <c:y val="-1.6848831649233391E-2"/>
                </c:manualLayout>
              </c:layout>
              <c:tx>
                <c:rich>
                  <a:bodyPr/>
                  <a:lstStyle/>
                  <a:p>
                    <a:r>
                      <a:rPr lang="en-US" sz="1100" b="0"/>
                      <a:t>MIEs
$144,901
3%</a:t>
                    </a:r>
                    <a:endParaRPr lang="en-US"/>
                  </a:p>
                </c:rich>
              </c:tx>
              <c:showLegendKey val="0"/>
              <c:showVal val="1"/>
              <c:showCatName val="1"/>
              <c:showSerName val="0"/>
              <c:showPercent val="1"/>
              <c:showBubbleSize val="0"/>
              <c:separator>
</c:separator>
            </c:dLbl>
            <c:dLbl>
              <c:idx val="4"/>
              <c:layout>
                <c:manualLayout>
                  <c:x val="-0.12958142511424967"/>
                  <c:y val="0.11342548603817232"/>
                </c:manualLayout>
              </c:layout>
              <c:tx>
                <c:rich>
                  <a:bodyPr/>
                  <a:lstStyle/>
                  <a:p>
                    <a:r>
                      <a:rPr lang="en-US" sz="1100" b="0"/>
                      <a:t>Other* 
$364,747
7%</a:t>
                    </a:r>
                    <a:endParaRPr lang="en-US"/>
                  </a:p>
                </c:rich>
              </c:tx>
              <c:showLegendKey val="0"/>
              <c:showVal val="1"/>
              <c:showCatName val="1"/>
              <c:showSerName val="0"/>
              <c:showPercent val="1"/>
              <c:showBubbleSize val="0"/>
              <c:separator>
</c:separator>
            </c:dLbl>
            <c:dLbl>
              <c:idx val="5"/>
              <c:layout>
                <c:manualLayout>
                  <c:x val="-5.5085350173208231E-2"/>
                  <c:y val="-5.7168269814558061E-2"/>
                </c:manualLayout>
              </c:layout>
              <c:tx>
                <c:rich>
                  <a:bodyPr/>
                  <a:lstStyle/>
                  <a:p>
                    <a:r>
                      <a:rPr lang="en-US" sz="1100" b="0"/>
                      <a:t>SBIR/STTR
$143,340
3%</a:t>
                    </a:r>
                    <a:endParaRPr lang="en-US"/>
                  </a:p>
                </c:rich>
              </c:tx>
              <c:showLegendKey val="0"/>
              <c:showVal val="1"/>
              <c:showCatName val="1"/>
              <c:showSerName val="0"/>
              <c:showPercent val="1"/>
              <c:showBubbleSize val="0"/>
              <c:separator>
</c:separator>
            </c:dLbl>
            <c:dLbl>
              <c:idx val="6"/>
              <c:layout>
                <c:manualLayout>
                  <c:x val="1.538357790090532E-2"/>
                  <c:y val="4.5764039532381071E-3"/>
                </c:manualLayout>
              </c:layout>
              <c:showLegendKey val="0"/>
              <c:showVal val="1"/>
              <c:showCatName val="1"/>
              <c:showSerName val="0"/>
              <c:showPercent val="1"/>
              <c:showBubbleSize val="0"/>
              <c:separator>
</c:separator>
            </c:dLbl>
            <c:txPr>
              <a:bodyPr/>
              <a:lstStyle/>
              <a:p>
                <a:pPr>
                  <a:defRPr sz="1100" b="0"/>
                </a:pPr>
                <a:endParaRPr lang="en-US"/>
              </a:p>
            </c:txPr>
            <c:showLegendKey val="0"/>
            <c:showVal val="1"/>
            <c:showCatName val="1"/>
            <c:showSerName val="0"/>
            <c:showPercent val="1"/>
            <c:showBubbleSize val="0"/>
            <c:separator>
</c:separator>
            <c:showLeaderLines val="1"/>
          </c:dLbls>
          <c:cat>
            <c:strRef>
              <c:f>'[FY 2015 and FY 2016 Pie Charts (3).xlsx]Data for Pie Charts'!$A$6:$A$11</c:f>
              <c:strCache>
                <c:ptCount val="6"/>
                <c:pt idx="0">
                  <c:v>Research</c:v>
                </c:pt>
                <c:pt idx="1">
                  <c:v>Facility Operations</c:v>
                </c:pt>
                <c:pt idx="2">
                  <c:v>Construction</c:v>
                </c:pt>
                <c:pt idx="3">
                  <c:v>MIEs</c:v>
                </c:pt>
                <c:pt idx="4">
                  <c:v>Other</c:v>
                </c:pt>
                <c:pt idx="5">
                  <c:v>SBIR/STTR</c:v>
                </c:pt>
              </c:strCache>
            </c:strRef>
          </c:cat>
          <c:val>
            <c:numRef>
              <c:f>'[FY 2015 and FY 2016 Pie Charts (3).xlsx]Data for Pie Charts'!$B$6:$B$11</c:f>
              <c:numCache>
                <c:formatCode>#,##0;\-#,##0;......</c:formatCode>
                <c:ptCount val="6"/>
                <c:pt idx="0">
                  <c:v>2099931</c:v>
                </c:pt>
                <c:pt idx="1">
                  <c:v>1995565</c:v>
                </c:pt>
                <c:pt idx="2">
                  <c:v>591310</c:v>
                </c:pt>
                <c:pt idx="3">
                  <c:v>144901</c:v>
                </c:pt>
                <c:pt idx="4">
                  <c:v>364747</c:v>
                </c:pt>
                <c:pt idx="5">
                  <c:v>143340</c:v>
                </c:pt>
              </c:numCache>
            </c:numRef>
          </c:val>
        </c:ser>
        <c:ser>
          <c:idx val="1"/>
          <c:order val="1"/>
          <c:tx>
            <c:strRef>
              <c:f>'[FY 2015 and FY 2016 Pie Charts (3).xlsx]Data for Pie Charts'!$C$5</c:f>
              <c:strCache>
                <c:ptCount val="1"/>
              </c:strCache>
            </c:strRef>
          </c:tx>
          <c:cat>
            <c:strRef>
              <c:f>'[FY 2015 and FY 2016 Pie Charts (3).xlsx]Data for Pie Charts'!$A$6:$A$11</c:f>
              <c:strCache>
                <c:ptCount val="6"/>
                <c:pt idx="0">
                  <c:v>Research</c:v>
                </c:pt>
                <c:pt idx="1">
                  <c:v>Facility Operations</c:v>
                </c:pt>
                <c:pt idx="2">
                  <c:v>Construction</c:v>
                </c:pt>
                <c:pt idx="3">
                  <c:v>MIEs</c:v>
                </c:pt>
                <c:pt idx="4">
                  <c:v>Other</c:v>
                </c:pt>
                <c:pt idx="5">
                  <c:v>SBIR/STTR</c:v>
                </c:pt>
              </c:strCache>
            </c:strRef>
          </c:cat>
          <c:val>
            <c:numRef>
              <c:f>'[FY 2015 and FY 2016 Pie Charts (3).xlsx]Data for Pie Charts'!$C$6:$C$11</c:f>
              <c:numCache>
                <c:formatCode>0.00%</c:formatCode>
                <c:ptCount val="6"/>
                <c:pt idx="0">
                  <c:v>0.39326067634818873</c:v>
                </c:pt>
                <c:pt idx="1">
                  <c:v>0.3737157276104659</c:v>
                </c:pt>
                <c:pt idx="2">
                  <c:v>0.11073648159460833</c:v>
                </c:pt>
                <c:pt idx="3">
                  <c:v>2.7136065548596069E-2</c:v>
                </c:pt>
                <c:pt idx="4">
                  <c:v>6.8307316724203218E-2</c:v>
                </c:pt>
                <c:pt idx="5">
                  <c:v>2.6843732173937797E-2</c:v>
                </c:pt>
              </c:numCache>
            </c:numRef>
          </c:val>
        </c:ser>
        <c:dLbls>
          <c:showLegendKey val="0"/>
          <c:showVal val="0"/>
          <c:showCatName val="0"/>
          <c:showSerName val="0"/>
          <c:showPercent val="0"/>
          <c:showBubbleSize val="0"/>
          <c:showLeaderLines val="1"/>
        </c:dLbls>
        <c:firstSliceAng val="60"/>
      </c:pieChart>
    </c:plotArea>
    <c:plotVisOnly val="1"/>
    <c:dispBlanksAs val="gap"/>
    <c:showDLblsOverMax val="0"/>
  </c:chart>
  <c:spPr>
    <a:ln>
      <a:noFill/>
    </a:ln>
  </c:spPr>
  <c:txPr>
    <a:bodyPr/>
    <a:lstStyle/>
    <a:p>
      <a:pPr>
        <a:defRPr sz="900"/>
      </a:pPr>
      <a:endParaRPr lang="en-US"/>
    </a:p>
  </c:txPr>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0.22512</cdr:x>
      <cdr:y>0.89461</cdr:y>
    </cdr:from>
    <cdr:to>
      <cdr:x>0.85208</cdr:x>
      <cdr:y>0.98171</cdr:y>
    </cdr:to>
    <cdr:sp macro="" textlink="">
      <cdr:nvSpPr>
        <cdr:cNvPr id="2" name="TextBox 1"/>
        <cdr:cNvSpPr txBox="1"/>
      </cdr:nvSpPr>
      <cdr:spPr>
        <a:xfrm xmlns:a="http://schemas.openxmlformats.org/drawingml/2006/main">
          <a:off x="1109489" y="5216124"/>
          <a:ext cx="3089943" cy="507831"/>
        </a:xfrm>
        <a:prstGeom xmlns:a="http://schemas.openxmlformats.org/drawingml/2006/main" prst="rect">
          <a:avLst/>
        </a:prstGeom>
      </cdr:spPr>
      <cdr:txBody>
        <a:bodyPr xmlns:a="http://schemas.openxmlformats.org/drawingml/2006/main" vertOverflow="clip" wrap="square" rtlCol="0">
          <a:spAutoFit/>
        </a:bodyPr>
        <a:lstStyle xmlns:a="http://schemas.openxmlformats.org/drawingml/2006/main"/>
        <a:p xmlns:a="http://schemas.openxmlformats.org/drawingml/2006/main">
          <a:r>
            <a:rPr lang="en-US" sz="900" b="0" dirty="0">
              <a:solidFill>
                <a:schemeClr val="tx1"/>
              </a:solidFill>
            </a:rPr>
            <a:t>*Other includes  GPP/GPE amounts</a:t>
          </a:r>
          <a:r>
            <a:rPr lang="en-US" sz="900" b="0" baseline="0" dirty="0">
              <a:solidFill>
                <a:schemeClr val="tx1"/>
              </a:solidFill>
            </a:rPr>
            <a:t> for BES, GPP for FES, Other (DOE/SC/Fermi/Lawrence) for NP</a:t>
          </a:r>
          <a:r>
            <a:rPr lang="en-US" sz="900" b="0" baseline="0" dirty="0" smtClean="0">
              <a:solidFill>
                <a:schemeClr val="tx1"/>
              </a:solidFill>
            </a:rPr>
            <a:t>, WDTS</a:t>
          </a:r>
          <a:r>
            <a:rPr lang="en-US" sz="900" b="0" baseline="0" dirty="0">
              <a:solidFill>
                <a:schemeClr val="tx1"/>
              </a:solidFill>
            </a:rPr>
            <a:t>, SLI non-construction funding, S&amp;S, and Program Direction.</a:t>
          </a:r>
          <a:endParaRPr lang="en-US" sz="900" b="0" dirty="0">
            <a:solidFill>
              <a:schemeClr val="tx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8"/>
            <a:ext cx="4160884" cy="365823"/>
          </a:xfrm>
          <a:prstGeom prst="rect">
            <a:avLst/>
          </a:prstGeom>
        </p:spPr>
        <p:txBody>
          <a:bodyPr vert="horz" lIns="95045" tIns="47523" rIns="95045" bIns="47523" rtlCol="0"/>
          <a:lstStyle>
            <a:lvl1pPr algn="l">
              <a:defRPr sz="1200"/>
            </a:lvl1pPr>
          </a:lstStyle>
          <a:p>
            <a:endParaRPr lang="en-US"/>
          </a:p>
        </p:txBody>
      </p:sp>
      <p:sp>
        <p:nvSpPr>
          <p:cNvPr id="3" name="Date Placeholder 2"/>
          <p:cNvSpPr>
            <a:spLocks noGrp="1"/>
          </p:cNvSpPr>
          <p:nvPr>
            <p:ph type="dt" sz="quarter" idx="1"/>
          </p:nvPr>
        </p:nvSpPr>
        <p:spPr>
          <a:xfrm>
            <a:off x="5438145" y="8"/>
            <a:ext cx="4160882" cy="365823"/>
          </a:xfrm>
          <a:prstGeom prst="rect">
            <a:avLst/>
          </a:prstGeom>
        </p:spPr>
        <p:txBody>
          <a:bodyPr vert="horz" lIns="95045" tIns="47523" rIns="95045" bIns="47523" rtlCol="0"/>
          <a:lstStyle>
            <a:lvl1pPr algn="r">
              <a:defRPr sz="1200"/>
            </a:lvl1pPr>
          </a:lstStyle>
          <a:p>
            <a:fld id="{B17554D1-967C-4C6D-9F2D-48B3C2720170}" type="datetimeFigureOut">
              <a:rPr lang="en-US" smtClean="0"/>
              <a:t>2/27/2015</a:t>
            </a:fld>
            <a:endParaRPr lang="en-US"/>
          </a:p>
        </p:txBody>
      </p:sp>
      <p:sp>
        <p:nvSpPr>
          <p:cNvPr id="4" name="Footer Placeholder 3"/>
          <p:cNvSpPr>
            <a:spLocks noGrp="1"/>
          </p:cNvSpPr>
          <p:nvPr>
            <p:ph type="ftr" sz="quarter" idx="2"/>
          </p:nvPr>
        </p:nvSpPr>
        <p:spPr>
          <a:xfrm>
            <a:off x="5" y="6948130"/>
            <a:ext cx="4160884" cy="365823"/>
          </a:xfrm>
          <a:prstGeom prst="rect">
            <a:avLst/>
          </a:prstGeom>
        </p:spPr>
        <p:txBody>
          <a:bodyPr vert="horz" lIns="95045" tIns="47523" rIns="95045" bIns="47523" rtlCol="0" anchor="b"/>
          <a:lstStyle>
            <a:lvl1pPr algn="l">
              <a:defRPr sz="1200"/>
            </a:lvl1pPr>
          </a:lstStyle>
          <a:p>
            <a:endParaRPr lang="en-US"/>
          </a:p>
        </p:txBody>
      </p:sp>
      <p:sp>
        <p:nvSpPr>
          <p:cNvPr id="5" name="Slide Number Placeholder 4"/>
          <p:cNvSpPr>
            <a:spLocks noGrp="1"/>
          </p:cNvSpPr>
          <p:nvPr>
            <p:ph type="sldNum" sz="quarter" idx="3"/>
          </p:nvPr>
        </p:nvSpPr>
        <p:spPr>
          <a:xfrm>
            <a:off x="5438145" y="6948130"/>
            <a:ext cx="4160882" cy="365823"/>
          </a:xfrm>
          <a:prstGeom prst="rect">
            <a:avLst/>
          </a:prstGeom>
        </p:spPr>
        <p:txBody>
          <a:bodyPr vert="horz" lIns="95045" tIns="47523" rIns="95045" bIns="47523" rtlCol="0" anchor="b"/>
          <a:lstStyle>
            <a:lvl1pPr algn="r">
              <a:defRPr sz="1200"/>
            </a:lvl1pPr>
          </a:lstStyle>
          <a:p>
            <a:fld id="{AA47E720-93EF-483D-84A7-F39F5B8DBC9A}" type="slidenum">
              <a:rPr lang="en-US" smtClean="0"/>
              <a:t>‹#›</a:t>
            </a:fld>
            <a:endParaRPr lang="en-US"/>
          </a:p>
        </p:txBody>
      </p:sp>
    </p:spTree>
    <p:extLst>
      <p:ext uri="{BB962C8B-B14F-4D97-AF65-F5344CB8AC3E}">
        <p14:creationId xmlns:p14="http://schemas.microsoft.com/office/powerpoint/2010/main" val="38397499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7"/>
            <a:ext cx="4160230" cy="365760"/>
          </a:xfrm>
          <a:prstGeom prst="rect">
            <a:avLst/>
          </a:prstGeom>
        </p:spPr>
        <p:txBody>
          <a:bodyPr vert="horz" lIns="95852" tIns="47927" rIns="95852" bIns="47927"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5438801" y="7"/>
            <a:ext cx="4160230" cy="365760"/>
          </a:xfrm>
          <a:prstGeom prst="rect">
            <a:avLst/>
          </a:prstGeom>
        </p:spPr>
        <p:txBody>
          <a:bodyPr vert="horz" lIns="95852" tIns="47927" rIns="95852" bIns="47927" rtlCol="0"/>
          <a:lstStyle>
            <a:lvl1pPr algn="r" fontAlgn="auto">
              <a:spcBef>
                <a:spcPts val="0"/>
              </a:spcBef>
              <a:spcAft>
                <a:spcPts val="0"/>
              </a:spcAft>
              <a:defRPr sz="1200">
                <a:latin typeface="+mn-lt"/>
              </a:defRPr>
            </a:lvl1pPr>
          </a:lstStyle>
          <a:p>
            <a:pPr>
              <a:defRPr/>
            </a:pPr>
            <a:fld id="{36962A90-C2A2-4CDF-8D04-DA2BD430AAAB}" type="datetimeFigureOut">
              <a:rPr lang="en-US"/>
              <a:pPr>
                <a:defRPr/>
              </a:pPr>
              <a:t>2/27/2015</a:t>
            </a:fld>
            <a:endParaRPr lang="en-US"/>
          </a:p>
        </p:txBody>
      </p:sp>
      <p:sp>
        <p:nvSpPr>
          <p:cNvPr id="4" name="Slide Image Placeholder 3"/>
          <p:cNvSpPr>
            <a:spLocks noGrp="1" noRot="1" noChangeAspect="1"/>
          </p:cNvSpPr>
          <p:nvPr>
            <p:ph type="sldImg" idx="2"/>
          </p:nvPr>
        </p:nvSpPr>
        <p:spPr>
          <a:xfrm>
            <a:off x="2973388" y="549275"/>
            <a:ext cx="3654425" cy="2741613"/>
          </a:xfrm>
          <a:prstGeom prst="rect">
            <a:avLst/>
          </a:prstGeom>
          <a:noFill/>
          <a:ln w="12700">
            <a:solidFill>
              <a:prstClr val="black"/>
            </a:solidFill>
          </a:ln>
        </p:spPr>
        <p:txBody>
          <a:bodyPr vert="horz" lIns="95852" tIns="47927" rIns="95852" bIns="47927" rtlCol="0" anchor="ctr"/>
          <a:lstStyle/>
          <a:p>
            <a:pPr lvl="0"/>
            <a:endParaRPr lang="en-US" noProof="0"/>
          </a:p>
        </p:txBody>
      </p:sp>
      <p:sp>
        <p:nvSpPr>
          <p:cNvPr id="5" name="Notes Placeholder 4"/>
          <p:cNvSpPr>
            <a:spLocks noGrp="1"/>
          </p:cNvSpPr>
          <p:nvPr>
            <p:ph type="body" sz="quarter" idx="3"/>
          </p:nvPr>
        </p:nvSpPr>
        <p:spPr>
          <a:xfrm>
            <a:off x="960559" y="3474720"/>
            <a:ext cx="7680090" cy="3291840"/>
          </a:xfrm>
          <a:prstGeom prst="rect">
            <a:avLst/>
          </a:prstGeom>
        </p:spPr>
        <p:txBody>
          <a:bodyPr vert="horz" lIns="95852" tIns="47927" rIns="95852" bIns="47927"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3" y="6948192"/>
            <a:ext cx="4160230" cy="365760"/>
          </a:xfrm>
          <a:prstGeom prst="rect">
            <a:avLst/>
          </a:prstGeom>
        </p:spPr>
        <p:txBody>
          <a:bodyPr vert="horz" lIns="95852" tIns="47927" rIns="95852" bIns="47927"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5438801" y="6948192"/>
            <a:ext cx="4160230" cy="365760"/>
          </a:xfrm>
          <a:prstGeom prst="rect">
            <a:avLst/>
          </a:prstGeom>
        </p:spPr>
        <p:txBody>
          <a:bodyPr vert="horz" lIns="95852" tIns="47927" rIns="95852" bIns="47927" rtlCol="0" anchor="b"/>
          <a:lstStyle>
            <a:lvl1pPr algn="r" fontAlgn="auto">
              <a:spcBef>
                <a:spcPts val="0"/>
              </a:spcBef>
              <a:spcAft>
                <a:spcPts val="0"/>
              </a:spcAft>
              <a:defRPr sz="1200">
                <a:latin typeface="+mn-lt"/>
              </a:defRPr>
            </a:lvl1pPr>
          </a:lstStyle>
          <a:p>
            <a:pPr>
              <a:defRPr/>
            </a:pPr>
            <a:fld id="{F876D4B8-3D7E-42E7-AF06-6D9133F7F081}" type="slidenum">
              <a:rPr lang="en-US"/>
              <a:pPr>
                <a:defRPr/>
              </a:pPr>
              <a:t>‹#›</a:t>
            </a:fld>
            <a:endParaRPr lang="en-US"/>
          </a:p>
        </p:txBody>
      </p:sp>
    </p:spTree>
    <p:extLst>
      <p:ext uri="{BB962C8B-B14F-4D97-AF65-F5344CB8AC3E}">
        <p14:creationId xmlns:p14="http://schemas.microsoft.com/office/powerpoint/2010/main" val="10140265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A6DD1E-07AB-4857-BE57-82B520EA68A7}" type="slidenum">
              <a:rPr lang="en-US" smtClean="0"/>
              <a:pPr/>
              <a:t>10</a:t>
            </a:fld>
            <a:endParaRPr lang="en-US" dirty="0"/>
          </a:p>
        </p:txBody>
      </p:sp>
    </p:spTree>
    <p:extLst>
      <p:ext uri="{BB962C8B-B14F-4D97-AF65-F5344CB8AC3E}">
        <p14:creationId xmlns:p14="http://schemas.microsoft.com/office/powerpoint/2010/main" val="2341237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Footer Placeholder 3"/>
          <p:cNvSpPr>
            <a:spLocks noGrp="1"/>
          </p:cNvSpPr>
          <p:nvPr>
            <p:ph type="ftr" sz="quarter" idx="10"/>
          </p:nvPr>
        </p:nvSpPr>
        <p:spPr/>
        <p:txBody>
          <a:bodyPr/>
          <a:lstStyle/>
          <a:p>
            <a:pPr>
              <a:defRPr/>
            </a:pPr>
            <a:r>
              <a:rPr lang="en-US" smtClean="0">
                <a:solidFill>
                  <a:prstClr val="black"/>
                </a:solidFill>
              </a:rPr>
              <a:t>Cray ConfidentialCray Proprietary</a:t>
            </a:r>
            <a:endParaRPr lang="en-US">
              <a:solidFill>
                <a:prstClr val="black"/>
              </a:solidFill>
            </a:endParaRPr>
          </a:p>
        </p:txBody>
      </p:sp>
      <p:sp>
        <p:nvSpPr>
          <p:cNvPr id="5" name="Slide Number Placeholder 4"/>
          <p:cNvSpPr>
            <a:spLocks noGrp="1"/>
          </p:cNvSpPr>
          <p:nvPr>
            <p:ph type="sldNum" sz="quarter" idx="11"/>
          </p:nvPr>
        </p:nvSpPr>
        <p:spPr/>
        <p:txBody>
          <a:bodyPr/>
          <a:lstStyle/>
          <a:p>
            <a:pPr>
              <a:defRPr/>
            </a:pPr>
            <a:fld id="{EA4B84AA-D6BB-443E-B5EA-82792CF85C58}" type="slidenum">
              <a:rPr lang="en-US" smtClean="0">
                <a:solidFill>
                  <a:prstClr val="black"/>
                </a:solidFill>
              </a:rPr>
              <a:pPr>
                <a:defRPr/>
              </a:pPr>
              <a:t>11</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1800" y="546100"/>
            <a:ext cx="3657600" cy="274478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13</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B89A01C-C733-4C51-B7E3-AEB341542549}" type="slidenum">
              <a:rPr lang="en-US" smtClean="0">
                <a:solidFill>
                  <a:prstClr val="black"/>
                </a:solidFill>
              </a:rPr>
              <a:pPr/>
              <a:t>14</a:t>
            </a:fld>
            <a:endParaRPr lang="en-US" dirty="0" smtClean="0">
              <a:solidFill>
                <a:prstClr val="black"/>
              </a:solidFill>
            </a:endParaRPr>
          </a:p>
        </p:txBody>
      </p:sp>
      <p:sp>
        <p:nvSpPr>
          <p:cNvPr id="87043" name="Rectangle 2"/>
          <p:cNvSpPr>
            <a:spLocks noGrp="1" noRot="1" noChangeAspect="1" noChangeArrowheads="1" noTextEdit="1"/>
          </p:cNvSpPr>
          <p:nvPr>
            <p:ph type="sldImg"/>
          </p:nvPr>
        </p:nvSpPr>
        <p:spPr>
          <a:xfrm>
            <a:off x="2730500" y="366713"/>
            <a:ext cx="4146550" cy="3111500"/>
          </a:xfrm>
          <a:ln/>
        </p:spPr>
      </p:sp>
      <p:sp>
        <p:nvSpPr>
          <p:cNvPr id="87044" name="Rectangle 3"/>
          <p:cNvSpPr>
            <a:spLocks noGrp="1" noChangeArrowheads="1"/>
          </p:cNvSpPr>
          <p:nvPr>
            <p:ph type="body" idx="1"/>
          </p:nvPr>
        </p:nvSpPr>
        <p:spPr>
          <a:xfrm>
            <a:off x="1278576" y="3474727"/>
            <a:ext cx="7044076" cy="3293093"/>
          </a:xfrm>
          <a:noFill/>
          <a:ln/>
        </p:spPr>
        <p:txBody>
          <a:bodyPr>
            <a:normAutofit fontScale="40000" lnSpcReduction="20000"/>
          </a:bodyPr>
          <a:lstStyle/>
          <a:p>
            <a:pPr eaLnBrk="1" hangingPunct="1"/>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dirty="0"/>
          </a:p>
        </p:txBody>
      </p:sp>
      <p:sp>
        <p:nvSpPr>
          <p:cNvPr id="4" name="Slide Number Placeholder 3"/>
          <p:cNvSpPr>
            <a:spLocks noGrp="1"/>
          </p:cNvSpPr>
          <p:nvPr>
            <p:ph type="sldNum" sz="quarter" idx="10"/>
          </p:nvPr>
        </p:nvSpPr>
        <p:spPr/>
        <p:txBody>
          <a:bodyPr/>
          <a:lstStyle/>
          <a:p>
            <a:pPr>
              <a:defRPr/>
            </a:pPr>
            <a:fld id="{07D7491A-9E7E-4BED-8B61-221FD1F88CB4}" type="slidenum">
              <a:rPr lang="en-US">
                <a:solidFill>
                  <a:prstClr val="black"/>
                </a:solidFill>
              </a:rPr>
              <a:pPr>
                <a:defRPr/>
              </a:pPr>
              <a:t>15</a:t>
            </a:fld>
            <a:endParaRPr lang="en-US" dirty="0">
              <a:solidFill>
                <a:prstClr val="black"/>
              </a:solidFill>
            </a:endParaRPr>
          </a:p>
        </p:txBody>
      </p:sp>
    </p:spTree>
    <p:extLst>
      <p:ext uri="{BB962C8B-B14F-4D97-AF65-F5344CB8AC3E}">
        <p14:creationId xmlns:p14="http://schemas.microsoft.com/office/powerpoint/2010/main" val="111816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solidFill>
                  <a:prstClr val="black"/>
                </a:solidFill>
              </a:rPr>
              <a:pPr>
                <a:defRPr/>
              </a:pPr>
              <a:t>16</a:t>
            </a:fld>
            <a:endParaRPr lang="en-US" dirty="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solidFill>
                  <a:prstClr val="black"/>
                </a:solidFill>
              </a:rPr>
              <a:pPr>
                <a:defRPr/>
              </a:pPr>
              <a:t>17</a:t>
            </a:fld>
            <a:endParaRPr lang="en-US" dirty="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18</a:t>
            </a:fld>
            <a:endParaRPr lang="en-US"/>
          </a:p>
        </p:txBody>
      </p:sp>
      <p:sp>
        <p:nvSpPr>
          <p:cNvPr id="5" name="Notes Placeholder 4"/>
          <p:cNvSpPr>
            <a:spLocks noGrp="1"/>
          </p:cNvSpPr>
          <p:nvPr>
            <p:ph type="body" sz="quarter" idx="11"/>
          </p:nvPr>
        </p:nvSpPr>
        <p:spPr/>
        <p:txBody>
          <a:bodyPr/>
          <a:lstStyle/>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19</a:t>
            </a:fld>
            <a:endParaRPr lang="en-US"/>
          </a:p>
        </p:txBody>
      </p:sp>
    </p:spTree>
    <p:extLst>
      <p:ext uri="{BB962C8B-B14F-4D97-AF65-F5344CB8AC3E}">
        <p14:creationId xmlns:p14="http://schemas.microsoft.com/office/powerpoint/2010/main" val="4085018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Char char="•"/>
            </a:pPr>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solidFill>
                  <a:prstClr val="black"/>
                </a:solidFill>
              </a:rPr>
              <a:pPr>
                <a:defRPr/>
              </a:pPr>
              <a:t>27</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9E21006-5B50-44E3-AEBF-5DCAA283C668}" type="slidenum">
              <a:rPr lang="en-US" smtClean="0"/>
              <a:pPr>
                <a:defRPr/>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Char char="•"/>
            </a:pPr>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solidFill>
                  <a:prstClr val="black"/>
                </a:solidFill>
              </a:rPr>
              <a:pPr>
                <a:defRPr/>
              </a:pPr>
              <a:t>28</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33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3670">
              <a:defRPr/>
            </a:pPr>
            <a:endParaRPr lang="en-US" b="0" dirty="0"/>
          </a:p>
        </p:txBody>
      </p:sp>
      <p:sp>
        <p:nvSpPr>
          <p:cNvPr id="4" name="Slide Number Placeholder 3"/>
          <p:cNvSpPr>
            <a:spLocks noGrp="1"/>
          </p:cNvSpPr>
          <p:nvPr>
            <p:ph type="sldNum" sz="quarter" idx="10"/>
          </p:nvPr>
        </p:nvSpPr>
        <p:spPr/>
        <p:txBody>
          <a:bodyPr/>
          <a:lstStyle/>
          <a:p>
            <a:fld id="{D396381A-F256-4FCC-A8A9-171E310B2DB3}" type="slidenum">
              <a:rPr lang="en-US" smtClean="0"/>
              <a:pPr/>
              <a:t>36</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903" eaLnBrk="1" fontAlgn="auto" hangingPunct="1">
              <a:spcBef>
                <a:spcPts val="0"/>
              </a:spcBef>
              <a:spcAft>
                <a:spcPts val="0"/>
              </a:spcAft>
              <a:defRPr/>
            </a:pPr>
            <a:endParaRPr lang="en-US" b="0" i="0" dirty="0"/>
          </a:p>
        </p:txBody>
      </p:sp>
      <p:sp>
        <p:nvSpPr>
          <p:cNvPr id="4" name="Slide Number Placeholder 3"/>
          <p:cNvSpPr>
            <a:spLocks noGrp="1"/>
          </p:cNvSpPr>
          <p:nvPr>
            <p:ph type="sldNum" sz="quarter" idx="10"/>
          </p:nvPr>
        </p:nvSpPr>
        <p:spPr/>
        <p:txBody>
          <a:bodyPr/>
          <a:lstStyle/>
          <a:p>
            <a:fld id="{D396381A-F256-4FCC-A8A9-171E310B2DB3}"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16917369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396381A-F256-4FCC-A8A9-171E310B2DB3}" type="slidenum">
              <a:rPr lang="en-US" smtClean="0"/>
              <a:pPr/>
              <a:t>38</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39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813117-E10A-4A15-A0B3-1001FFA848C1}" type="slidenum">
              <a:rPr lang="en-US" smtClean="0"/>
              <a:t>40</a:t>
            </a:fld>
            <a:endParaRPr lang="en-US" dirty="0"/>
          </a:p>
        </p:txBody>
      </p:sp>
    </p:spTree>
    <p:extLst>
      <p:ext uri="{BB962C8B-B14F-4D97-AF65-F5344CB8AC3E}">
        <p14:creationId xmlns:p14="http://schemas.microsoft.com/office/powerpoint/2010/main" val="603360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41</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42</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43</a:t>
            </a:fld>
            <a:endParaRPr lang="en-US"/>
          </a:p>
        </p:txBody>
      </p:sp>
    </p:spTree>
    <p:extLst>
      <p:ext uri="{BB962C8B-B14F-4D97-AF65-F5344CB8AC3E}">
        <p14:creationId xmlns:p14="http://schemas.microsoft.com/office/powerpoint/2010/main" val="1409790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44</a:t>
            </a:fld>
            <a:endParaRPr lang="en-US"/>
          </a:p>
        </p:txBody>
      </p:sp>
    </p:spTree>
    <p:extLst>
      <p:ext uri="{BB962C8B-B14F-4D97-AF65-F5344CB8AC3E}">
        <p14:creationId xmlns:p14="http://schemas.microsoft.com/office/powerpoint/2010/main" val="1409790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solidFill>
                  <a:prstClr val="black"/>
                </a:solidFill>
              </a:rPr>
              <a:pPr>
                <a:defRPr/>
              </a:pPr>
              <a:t>4</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solidFill>
                  <a:prstClr val="black"/>
                </a:solidFill>
              </a:rPr>
              <a:pPr>
                <a:defRPr/>
              </a:pPr>
              <a:t>5</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solidFill>
                  <a:prstClr val="black"/>
                </a:solidFill>
              </a:rPr>
              <a:pPr>
                <a:defRPr/>
              </a:pPr>
              <a:t>6</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solidFill>
                  <a:prstClr val="black"/>
                </a:solidFill>
              </a:rPr>
              <a:pPr>
                <a:defRPr/>
              </a:pPr>
              <a:t>7</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solidFill>
                  <a:prstClr val="black"/>
                </a:solidFill>
              </a:rPr>
              <a:pPr>
                <a:defRPr/>
              </a:pPr>
              <a:t>8</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solidFill>
                  <a:prstClr val="black"/>
                </a:solidFill>
              </a:rPr>
              <a:pPr>
                <a:defRPr/>
              </a:pPr>
              <a:t>9</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8" descr="horizontal-logo-green-text.jpg"/>
          <p:cNvPicPr>
            <a:picLocks noChangeAspect="1"/>
          </p:cNvPicPr>
          <p:nvPr userDrawn="1"/>
        </p:nvPicPr>
        <p:blipFill>
          <a:blip r:embed="rId3" cstate="print"/>
          <a:srcRect/>
          <a:stretch>
            <a:fillRect/>
          </a:stretch>
        </p:blipFill>
        <p:spPr bwMode="auto">
          <a:xfrm>
            <a:off x="1905000" y="304800"/>
            <a:ext cx="5334000" cy="892175"/>
          </a:xfrm>
          <a:prstGeom prst="rect">
            <a:avLst/>
          </a:prstGeom>
          <a:noFill/>
          <a:ln w="9525">
            <a:noFill/>
            <a:miter lim="800000"/>
            <a:headEnd/>
            <a:tailEnd/>
          </a:ln>
        </p:spPr>
      </p:pic>
      <p:sp>
        <p:nvSpPr>
          <p:cNvPr id="9" name="Subtitle 2"/>
          <p:cNvSpPr>
            <a:spLocks noGrp="1"/>
          </p:cNvSpPr>
          <p:nvPr>
            <p:ph type="subTitle" idx="1"/>
          </p:nvPr>
        </p:nvSpPr>
        <p:spPr>
          <a:xfrm>
            <a:off x="1371600" y="3200400"/>
            <a:ext cx="6400800" cy="1752600"/>
          </a:xfrm>
        </p:spPr>
        <p:txBody>
          <a:bodyPr/>
          <a:lstStyle>
            <a:lvl1pPr marL="0" indent="0" algn="ctr">
              <a:buNone/>
              <a:defRPr b="0">
                <a:solidFill>
                  <a:schemeClr val="tx1">
                    <a:lumMod val="75000"/>
                    <a:lumOff val="2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6"/>
          <p:cNvSpPr>
            <a:spLocks noGrp="1"/>
          </p:cNvSpPr>
          <p:nvPr>
            <p:ph type="title"/>
          </p:nvPr>
        </p:nvSpPr>
        <p:spPr>
          <a:xfrm>
            <a:off x="457200" y="1981200"/>
            <a:ext cx="8229600" cy="1143000"/>
          </a:xfrm>
          <a:prstGeom prst="rect">
            <a:avLst/>
          </a:prstGeom>
        </p:spPr>
        <p:txBody>
          <a:bodyPr>
            <a:normAutofit/>
          </a:bodyPr>
          <a:lstStyle>
            <a:lvl1pPr algn="ctr">
              <a:defRPr sz="3200" b="1">
                <a:solidFill>
                  <a:srgbClr val="146737"/>
                </a:solidFill>
              </a:defRPr>
            </a:lvl1pPr>
          </a:lstStyle>
          <a:p>
            <a:r>
              <a:rPr lang="en-US" dirty="0" smtClean="0"/>
              <a:t>Click to edit Master title style</a:t>
            </a:r>
            <a:endParaRPr lang="en-US" dirty="0"/>
          </a:p>
        </p:txBody>
      </p:sp>
      <p:sp>
        <p:nvSpPr>
          <p:cNvPr id="6" name="Footer Placeholder 4"/>
          <p:cNvSpPr>
            <a:spLocks noGrp="1"/>
          </p:cNvSpPr>
          <p:nvPr>
            <p:ph type="ftr" sz="quarter" idx="10"/>
          </p:nvPr>
        </p:nvSpPr>
        <p:spPr/>
        <p:txBody>
          <a:bodyPr/>
          <a:lstStyle>
            <a:lvl1pPr>
              <a:defRPr/>
            </a:lvl1pPr>
          </a:lstStyle>
          <a:p>
            <a:pPr>
              <a:defRPr/>
            </a:pPr>
            <a:endParaRPr lang="en-US" dirty="0"/>
          </a:p>
        </p:txBody>
      </p:sp>
      <p:sp>
        <p:nvSpPr>
          <p:cNvPr id="7" name="Slide Number Placeholder 5"/>
          <p:cNvSpPr>
            <a:spLocks noGrp="1"/>
          </p:cNvSpPr>
          <p:nvPr>
            <p:ph type="sldNum" sz="quarter" idx="11"/>
          </p:nvPr>
        </p:nvSpPr>
        <p:spPr/>
        <p:txBody>
          <a:bodyPr/>
          <a:lstStyle>
            <a:lvl1pPr>
              <a:defRPr/>
            </a:lvl1pPr>
          </a:lstStyle>
          <a:p>
            <a:pPr>
              <a:defRPr/>
            </a:pPr>
            <a:fld id="{DCEE50CC-E570-4C4C-A87C-24787CB3ADA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F455FD-F83C-4433-AE11-4D89943CC4D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3" name="Rectangle 7"/>
          <p:cNvSpPr/>
          <p:nvPr userDrawn="1"/>
        </p:nvSpPr>
        <p:spPr bwMode="auto">
          <a:xfrm>
            <a:off x="2386013" y="6634163"/>
            <a:ext cx="6784975" cy="228600"/>
          </a:xfrm>
          <a:prstGeom prst="rect">
            <a:avLst/>
          </a:prstGeom>
          <a:solidFill>
            <a:schemeClr val="accent3"/>
          </a:solidFill>
          <a:ln w="9525" cap="flat" cmpd="sng" algn="ctr">
            <a:noFill/>
            <a:prstDash val="solid"/>
            <a:round/>
            <a:headEnd type="none" w="med" len="med"/>
            <a:tailEnd type="none" w="med" len="med"/>
          </a:ln>
          <a:effectLst/>
        </p:spPr>
        <p:txBody>
          <a:bodyPr/>
          <a:lstStyle/>
          <a:p>
            <a:pPr eaLnBrk="0" hangingPunct="0">
              <a:defRPr/>
            </a:pPr>
            <a:endParaRPr lang="en-US">
              <a:latin typeface="Arial" pitchFamily="34" charset="0"/>
            </a:endParaRPr>
          </a:p>
        </p:txBody>
      </p:sp>
      <p:sp>
        <p:nvSpPr>
          <p:cNvPr id="4" name="Rectangle 8"/>
          <p:cNvSpPr/>
          <p:nvPr userDrawn="1"/>
        </p:nvSpPr>
        <p:spPr bwMode="auto">
          <a:xfrm>
            <a:off x="-4510" y="6629147"/>
            <a:ext cx="2363173" cy="231775"/>
          </a:xfrm>
          <a:prstGeom prst="rect">
            <a:avLst/>
          </a:prstGeom>
          <a:solidFill>
            <a:schemeClr val="accent3"/>
          </a:solidFill>
          <a:ln w="9525" cap="flat" cmpd="sng" algn="ctr">
            <a:noFill/>
            <a:prstDash val="solid"/>
            <a:round/>
            <a:headEnd type="none" w="med" len="med"/>
            <a:tailEnd type="none" w="med" len="med"/>
          </a:ln>
          <a:effectLst/>
        </p:spPr>
        <p:txBody>
          <a:bodyPr/>
          <a:lstStyle/>
          <a:p>
            <a:pPr eaLnBrk="0" hangingPunct="0">
              <a:defRPr/>
            </a:pPr>
            <a:endParaRPr lang="en-US">
              <a:latin typeface="Arial" pitchFamily="34" charset="0"/>
            </a:endParaRPr>
          </a:p>
        </p:txBody>
      </p:sp>
      <p:sp>
        <p:nvSpPr>
          <p:cNvPr id="5" name="Rectangle 235"/>
          <p:cNvSpPr>
            <a:spLocks noChangeArrowheads="1"/>
          </p:cNvSpPr>
          <p:nvPr/>
        </p:nvSpPr>
        <p:spPr bwMode="auto">
          <a:xfrm>
            <a:off x="2386013" y="6635750"/>
            <a:ext cx="6600825" cy="211138"/>
          </a:xfrm>
          <a:prstGeom prst="rect">
            <a:avLst/>
          </a:prstGeom>
          <a:noFill/>
          <a:ln w="9525" algn="ctr">
            <a:noFill/>
            <a:miter lim="800000"/>
            <a:headEnd/>
            <a:tailEnd/>
          </a:ln>
          <a:effectLst/>
        </p:spPr>
        <p:txBody>
          <a:bodyPr/>
          <a:lstStyle/>
          <a:p>
            <a:pPr marL="171450" indent="-171450" algn="r" eaLnBrk="0" hangingPunct="0">
              <a:lnSpc>
                <a:spcPct val="90000"/>
              </a:lnSpc>
              <a:defRPr/>
            </a:pPr>
            <a:r>
              <a:rPr lang="en-US" sz="1200" b="1" dirty="0">
                <a:solidFill>
                  <a:schemeClr val="bg1"/>
                </a:solidFill>
                <a:ea typeface="Rod"/>
                <a:cs typeface="Rod"/>
              </a:rPr>
              <a:t>Department of Energy  •  Office of Science  •  Biological and Environmental Research</a:t>
            </a:r>
          </a:p>
        </p:txBody>
      </p:sp>
      <p:sp>
        <p:nvSpPr>
          <p:cNvPr id="2" name="Content Placeholder 1"/>
          <p:cNvSpPr>
            <a:spLocks noGrp="1"/>
          </p:cNvSpPr>
          <p:nvPr>
            <p:ph/>
          </p:nvPr>
        </p:nvSpPr>
        <p:spPr>
          <a:xfrm>
            <a:off x="498143" y="397681"/>
            <a:ext cx="8229600" cy="5745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bwMode="auto">
          <a:xfrm>
            <a:off x="2378241" y="6634163"/>
            <a:ext cx="6784975" cy="228600"/>
          </a:xfrm>
          <a:prstGeom prst="rect">
            <a:avLst/>
          </a:prstGeom>
          <a:solidFill>
            <a:schemeClr val="accent3"/>
          </a:solidFill>
          <a:ln w="9525" cap="flat" cmpd="sng" algn="ctr">
            <a:noFill/>
            <a:prstDash val="solid"/>
            <a:round/>
            <a:headEnd type="none" w="med" len="med"/>
            <a:tailEnd type="none" w="med" len="med"/>
          </a:ln>
          <a:effectLst/>
        </p:spPr>
        <p:txBody>
          <a:bodyPr/>
          <a:lstStyle/>
          <a:p>
            <a:pPr eaLnBrk="0" hangingPunct="0">
              <a:defRPr/>
            </a:pPr>
            <a:endParaRPr lang="en-US">
              <a:latin typeface="Arial" pitchFamily="34" charset="0"/>
            </a:endParaRPr>
          </a:p>
        </p:txBody>
      </p:sp>
      <p:sp>
        <p:nvSpPr>
          <p:cNvPr id="11" name="Rectangle 10"/>
          <p:cNvSpPr/>
          <p:nvPr userDrawn="1"/>
        </p:nvSpPr>
        <p:spPr bwMode="auto">
          <a:xfrm>
            <a:off x="2366347" y="6629147"/>
            <a:ext cx="6784975" cy="228600"/>
          </a:xfrm>
          <a:prstGeom prst="rect">
            <a:avLst/>
          </a:prstGeom>
          <a:solidFill>
            <a:schemeClr val="accent3"/>
          </a:solidFill>
          <a:ln w="9525" cap="flat" cmpd="sng" algn="ctr">
            <a:noFill/>
            <a:prstDash val="solid"/>
            <a:round/>
            <a:headEnd type="none" w="med" len="med"/>
            <a:tailEnd type="none" w="med" len="med"/>
          </a:ln>
          <a:effectLst/>
        </p:spPr>
        <p:txBody>
          <a:bodyPr/>
          <a:lstStyle/>
          <a:p>
            <a:pPr marL="171450" indent="-171450" algn="r" eaLnBrk="0" hangingPunct="0">
              <a:lnSpc>
                <a:spcPct val="90000"/>
              </a:lnSpc>
              <a:defRPr/>
            </a:pPr>
            <a:r>
              <a:rPr lang="en-US" sz="1200" b="1" dirty="0" smtClean="0">
                <a:solidFill>
                  <a:schemeClr val="bg1"/>
                </a:solidFill>
                <a:ea typeface="Rod"/>
                <a:cs typeface="Rod"/>
              </a:rPr>
              <a:t>Department of Energy  •  Office of Science  •  Biological and Environmental Research</a:t>
            </a:r>
            <a:endParaRPr lang="en-US" sz="1200" b="1" dirty="0">
              <a:solidFill>
                <a:schemeClr val="bg1"/>
              </a:solidFill>
              <a:ea typeface="Rod"/>
              <a:cs typeface="Rod"/>
            </a:endParaRPr>
          </a:p>
        </p:txBody>
      </p:sp>
      <p:sp>
        <p:nvSpPr>
          <p:cNvPr id="13" name="Rectangle 235"/>
          <p:cNvSpPr>
            <a:spLocks noChangeArrowheads="1"/>
          </p:cNvSpPr>
          <p:nvPr userDrawn="1"/>
        </p:nvSpPr>
        <p:spPr bwMode="auto">
          <a:xfrm>
            <a:off x="38100" y="6634163"/>
            <a:ext cx="3111689" cy="212725"/>
          </a:xfrm>
          <a:prstGeom prst="rect">
            <a:avLst/>
          </a:prstGeom>
          <a:noFill/>
          <a:ln w="9525" algn="ctr">
            <a:noFill/>
            <a:miter lim="800000"/>
            <a:headEnd/>
            <a:tailEnd/>
          </a:ln>
          <a:effectLst/>
        </p:spPr>
        <p:txBody>
          <a:bodyPr/>
          <a:lstStyle/>
          <a:p>
            <a:pPr marL="171450" indent="-171450" eaLnBrk="0" hangingPunct="0">
              <a:lnSpc>
                <a:spcPct val="90000"/>
              </a:lnSpc>
              <a:defRPr/>
            </a:pPr>
            <a:fld id="{C73A21A1-59FF-456D-9D40-99E243DEE999}" type="slidenum">
              <a:rPr lang="en-US" sz="1000">
                <a:solidFill>
                  <a:schemeClr val="bg1"/>
                </a:solidFill>
                <a:ea typeface="Rod"/>
                <a:cs typeface="Rod"/>
              </a:rPr>
              <a:pPr marL="171450" indent="-171450" eaLnBrk="0" hangingPunct="0">
                <a:lnSpc>
                  <a:spcPct val="90000"/>
                </a:lnSpc>
                <a:defRPr/>
              </a:pPr>
              <a:t>‹#›</a:t>
            </a:fld>
            <a:r>
              <a:rPr lang="en-US" sz="1000" dirty="0">
                <a:solidFill>
                  <a:schemeClr val="bg1"/>
                </a:solidFill>
                <a:ea typeface="Rod"/>
                <a:cs typeface="Rod"/>
              </a:rPr>
              <a:t>	 </a:t>
            </a:r>
            <a:r>
              <a:rPr lang="en-US" sz="1200" b="1" dirty="0" smtClean="0">
                <a:solidFill>
                  <a:schemeClr val="bg1"/>
                </a:solidFill>
                <a:ea typeface="Rod"/>
                <a:cs typeface="Rod"/>
              </a:rPr>
              <a:t>Orr</a:t>
            </a:r>
            <a:r>
              <a:rPr lang="en-US" sz="1200" b="1" baseline="0" dirty="0" smtClean="0">
                <a:solidFill>
                  <a:schemeClr val="bg1"/>
                </a:solidFill>
                <a:ea typeface="Rod"/>
                <a:cs typeface="Rod"/>
              </a:rPr>
              <a:t> </a:t>
            </a:r>
            <a:r>
              <a:rPr lang="en-US" sz="1200" b="1" dirty="0" smtClean="0">
                <a:solidFill>
                  <a:schemeClr val="bg1"/>
                </a:solidFill>
                <a:ea typeface="Rod"/>
                <a:cs typeface="Rod"/>
              </a:rPr>
              <a:t>Briefing Jan </a:t>
            </a:r>
            <a:r>
              <a:rPr lang="en-US" sz="1200" b="1" baseline="0" dirty="0" smtClean="0">
                <a:solidFill>
                  <a:schemeClr val="bg1"/>
                </a:solidFill>
                <a:ea typeface="Rod"/>
                <a:cs typeface="Rod"/>
              </a:rPr>
              <a:t>2015</a:t>
            </a:r>
            <a:endParaRPr lang="en-US" sz="1200" b="1" dirty="0">
              <a:solidFill>
                <a:schemeClr val="bg1"/>
              </a:solidFill>
              <a:ea typeface="Rod"/>
              <a:cs typeface="Rod"/>
            </a:endParaRPr>
          </a:p>
        </p:txBody>
      </p:sp>
    </p:spTree>
    <p:extLst>
      <p:ext uri="{BB962C8B-B14F-4D97-AF65-F5344CB8AC3E}">
        <p14:creationId xmlns:p14="http://schemas.microsoft.com/office/powerpoint/2010/main" val="215037215"/>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Footer Placeholder 4"/>
          <p:cNvSpPr>
            <a:spLocks noGrp="1"/>
          </p:cNvSpPr>
          <p:nvPr>
            <p:ph type="ftr" sz="quarter" idx="10"/>
          </p:nvPr>
        </p:nvSpPr>
        <p:spPr/>
        <p:txBody>
          <a:bodyPr/>
          <a:lstStyle>
            <a:lvl1pPr>
              <a:defRPr/>
            </a:lvl1pPr>
          </a:lstStyle>
          <a:p>
            <a:pPr>
              <a:defRPr/>
            </a:pPr>
            <a:r>
              <a:rPr lang="en-US"/>
              <a:t>Office of Science FY 2011 Budget</a:t>
            </a:r>
          </a:p>
        </p:txBody>
      </p:sp>
      <p:sp>
        <p:nvSpPr>
          <p:cNvPr id="5" name="Slide Number Placeholder 5"/>
          <p:cNvSpPr>
            <a:spLocks noGrp="1"/>
          </p:cNvSpPr>
          <p:nvPr>
            <p:ph type="sldNum" sz="quarter" idx="11"/>
          </p:nvPr>
        </p:nvSpPr>
        <p:spPr/>
        <p:txBody>
          <a:bodyPr/>
          <a:lstStyle>
            <a:lvl1pPr>
              <a:defRPr/>
            </a:lvl1pPr>
          </a:lstStyle>
          <a:p>
            <a:pPr>
              <a:defRPr/>
            </a:pPr>
            <a:fld id="{C0A2BE09-5C53-429F-9B0D-04D6F428253C}" type="slidenum">
              <a:rPr lang="en-US"/>
              <a:pPr>
                <a:defRPr/>
              </a:pPr>
              <a:t>‹#›</a:t>
            </a:fld>
            <a:endParaRPr lang="en-US" dirty="0"/>
          </a:p>
        </p:txBody>
      </p:sp>
    </p:spTree>
    <p:extLst>
      <p:ext uri="{BB962C8B-B14F-4D97-AF65-F5344CB8AC3E}">
        <p14:creationId xmlns:p14="http://schemas.microsoft.com/office/powerpoint/2010/main" val="2707832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8812396"/>
      </p:ext>
    </p:extLst>
  </p:cSld>
  <p:clrMapOvr>
    <a:masterClrMapping/>
  </p:clrMapOvr>
  <p:transition spd="slow"/>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3318931-521F-4FA7-84E3-4C89E1B9D016}" type="datetime1">
              <a:rPr lang="en-US" smtClean="0"/>
              <a:pPr/>
              <a:t>2/27/2015</a:t>
            </a:fld>
            <a:endParaRPr lang="en-US"/>
          </a:p>
        </p:txBody>
      </p:sp>
      <p:sp>
        <p:nvSpPr>
          <p:cNvPr id="6" name="Footer Placeholder 5"/>
          <p:cNvSpPr>
            <a:spLocks noGrp="1"/>
          </p:cNvSpPr>
          <p:nvPr>
            <p:ph type="ftr" sz="quarter" idx="11"/>
          </p:nvPr>
        </p:nvSpPr>
        <p:spPr/>
        <p:txBody>
          <a:bodyPr/>
          <a:lstStyle/>
          <a:p>
            <a:r>
              <a:rPr lang="en-US" smtClean="0"/>
              <a:t>http://science.energy.gov/fes</a:t>
            </a:r>
            <a:endParaRPr lang="en-US"/>
          </a:p>
        </p:txBody>
      </p:sp>
      <p:sp>
        <p:nvSpPr>
          <p:cNvPr id="7" name="Slide Number Placeholder 6"/>
          <p:cNvSpPr>
            <a:spLocks noGrp="1"/>
          </p:cNvSpPr>
          <p:nvPr>
            <p:ph type="sldNum" sz="quarter" idx="12"/>
          </p:nvPr>
        </p:nvSpPr>
        <p:spPr/>
        <p:txBody>
          <a:bodyPr/>
          <a:lstStyle/>
          <a:p>
            <a:fld id="{4D209A34-5889-4E16-8BD0-8C9F0C75090B}" type="slidenum">
              <a:rPr lang="en-US" smtClean="0"/>
              <a:pPr/>
              <a:t>‹#›</a:t>
            </a:fld>
            <a:endParaRPr lang="en-US"/>
          </a:p>
        </p:txBody>
      </p:sp>
    </p:spTree>
    <p:extLst>
      <p:ext uri="{BB962C8B-B14F-4D97-AF65-F5344CB8AC3E}">
        <p14:creationId xmlns:p14="http://schemas.microsoft.com/office/powerpoint/2010/main" val="172911718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OE bottom - blank - not b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smtClean="0"/>
              <a:t>Click to edit Master title style</a:t>
            </a:r>
            <a:endParaRPr lang="en-US" dirty="0"/>
          </a:p>
        </p:txBody>
      </p:sp>
    </p:spTree>
    <p:extLst>
      <p:ext uri="{BB962C8B-B14F-4D97-AF65-F5344CB8AC3E}">
        <p14:creationId xmlns:p14="http://schemas.microsoft.com/office/powerpoint/2010/main" val="316134057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DOE bottom - blank - b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Rectangle 4"/>
          <p:cNvSpPr/>
          <p:nvPr userDrawn="1"/>
        </p:nvSpPr>
        <p:spPr>
          <a:xfrm>
            <a:off x="8715474" y="6492875"/>
            <a:ext cx="428526" cy="246221"/>
          </a:xfrm>
          <a:prstGeom prst="rect">
            <a:avLst/>
          </a:prstGeom>
        </p:spPr>
        <p:txBody>
          <a:bodyPr wrap="square">
            <a:spAutoFit/>
          </a:bodyPr>
          <a:lstStyle/>
          <a:p>
            <a:fld id="{0E35970C-66DA-42B4-8591-6E363A3B576E}" type="slidenum">
              <a:rPr lang="en-US" sz="1000" smtClean="0">
                <a:solidFill>
                  <a:srgbClr val="006600"/>
                </a:solidFill>
                <a:latin typeface="Arial" panose="020B0604020202020204" pitchFamily="34" charset="0"/>
                <a:cs typeface="Arial" panose="020B0604020202020204" pitchFamily="34" charset="0"/>
              </a:rPr>
              <a:pPr/>
              <a:t>‹#›</a:t>
            </a:fld>
            <a:endParaRPr lang="en-US" sz="1000" dirty="0">
              <a:solidFill>
                <a:srgbClr val="0066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245465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0"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219075"/>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352425" y="866775"/>
            <a:ext cx="8410575" cy="5259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124200" y="6356350"/>
            <a:ext cx="5334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r>
              <a:rPr lang="en-US"/>
              <a:t>Office of Science FY 2011 Budget</a:t>
            </a:r>
          </a:p>
        </p:txBody>
      </p:sp>
      <p:sp>
        <p:nvSpPr>
          <p:cNvPr id="6" name="Slide Number Placeholder 5"/>
          <p:cNvSpPr>
            <a:spLocks noGrp="1"/>
          </p:cNvSpPr>
          <p:nvPr>
            <p:ph type="sldNum" sz="quarter" idx="4"/>
          </p:nvPr>
        </p:nvSpPr>
        <p:spPr>
          <a:xfrm>
            <a:off x="8413750" y="6351588"/>
            <a:ext cx="381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1F8A97BA-DB9B-4291-87AE-AF89EA7F18B7}" type="slidenum">
              <a:rPr lang="en-US"/>
              <a:pPr>
                <a:defRPr/>
              </a:pPr>
              <a:t>‹#›</a:t>
            </a:fld>
            <a:endParaRPr lang="en-US" dirty="0"/>
          </a:p>
        </p:txBody>
      </p:sp>
      <p:pic>
        <p:nvPicPr>
          <p:cNvPr id="1030" name="Picture 9" descr="horizontal-logo-green-text.jpg"/>
          <p:cNvPicPr>
            <a:picLocks noChangeAspect="1"/>
          </p:cNvPicPr>
          <p:nvPr/>
        </p:nvPicPr>
        <p:blipFill>
          <a:blip r:embed="rId11" cstate="print"/>
          <a:srcRect/>
          <a:stretch>
            <a:fillRect/>
          </a:stretch>
        </p:blipFill>
        <p:spPr bwMode="auto">
          <a:xfrm>
            <a:off x="457200" y="6354763"/>
            <a:ext cx="2438400" cy="4079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3" r:id="rId1"/>
    <p:sldLayoutId id="2147483664" r:id="rId2"/>
    <p:sldLayoutId id="2147483676" r:id="rId3"/>
    <p:sldLayoutId id="2147483677" r:id="rId4"/>
    <p:sldLayoutId id="2147483678" r:id="rId5"/>
    <p:sldLayoutId id="2147483679" r:id="rId6"/>
    <p:sldLayoutId id="2147483680" r:id="rId7"/>
    <p:sldLayoutId id="2147483681" r:id="rId8"/>
  </p:sldLayoutIdLst>
  <p:hf hdr="0" dt="0"/>
  <p:txStyles>
    <p:titleStyle>
      <a:lvl1pPr algn="ctr" rtl="0" eaLnBrk="0" fontAlgn="base" hangingPunct="0">
        <a:spcBef>
          <a:spcPct val="0"/>
        </a:spcBef>
        <a:spcAft>
          <a:spcPct val="0"/>
        </a:spcAft>
        <a:defRPr sz="24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7200" algn="ctr" rtl="0" fontAlgn="base">
        <a:spcBef>
          <a:spcPct val="0"/>
        </a:spcBef>
        <a:spcAft>
          <a:spcPct val="0"/>
        </a:spcAft>
        <a:defRPr sz="2400">
          <a:solidFill>
            <a:srgbClr val="106636"/>
          </a:solidFill>
          <a:latin typeface="Arial" charset="0"/>
          <a:cs typeface="Arial" charset="0"/>
        </a:defRPr>
      </a:lvl6pPr>
      <a:lvl7pPr marL="914400" algn="ctr" rtl="0" fontAlgn="base">
        <a:spcBef>
          <a:spcPct val="0"/>
        </a:spcBef>
        <a:spcAft>
          <a:spcPct val="0"/>
        </a:spcAft>
        <a:defRPr sz="2400">
          <a:solidFill>
            <a:srgbClr val="106636"/>
          </a:solidFill>
          <a:latin typeface="Arial" charset="0"/>
          <a:cs typeface="Arial" charset="0"/>
        </a:defRPr>
      </a:lvl7pPr>
      <a:lvl8pPr marL="1371600" algn="ctr" rtl="0" fontAlgn="base">
        <a:spcBef>
          <a:spcPct val="0"/>
        </a:spcBef>
        <a:spcAft>
          <a:spcPct val="0"/>
        </a:spcAft>
        <a:defRPr sz="2400">
          <a:solidFill>
            <a:srgbClr val="106636"/>
          </a:solidFill>
          <a:latin typeface="Arial" charset="0"/>
          <a:cs typeface="Arial" charset="0"/>
        </a:defRPr>
      </a:lvl8pPr>
      <a:lvl9pPr marL="1828800" algn="ctr" rtl="0" fontAlgn="base">
        <a:spcBef>
          <a:spcPct val="0"/>
        </a:spcBef>
        <a:spcAft>
          <a:spcPct val="0"/>
        </a:spcAft>
        <a:defRPr sz="2400">
          <a:solidFill>
            <a:srgbClr val="106636"/>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ience.energy.gov/sc-2/presentations-and-testimony/"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tiff"/></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gif"/></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5" Type="http://schemas.openxmlformats.org/officeDocument/2006/relationships/image" Target="../media/image43.jpe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 Id="rId5" Type="http://schemas.openxmlformats.org/officeDocument/2006/relationships/image" Target="../media/image53.jpe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jpeg"/><Relationship Id="rId7"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6.png"/><Relationship Id="rId4" Type="http://schemas.openxmlformats.org/officeDocument/2006/relationships/image" Target="../media/image55.jpg"/></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gif"/></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33.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9.gif"/><Relationship Id="rId5" Type="http://schemas.openxmlformats.org/officeDocument/2006/relationships/image" Target="../media/image78.gif"/><Relationship Id="rId4" Type="http://schemas.openxmlformats.org/officeDocument/2006/relationships/image" Target="../media/image77.gif"/></Relationships>
</file>

<file path=ppt/slides/_rels/slide3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85.jpeg"/></Relationships>
</file>

<file path=ppt/slides/_rels/slide3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95.jpeg"/><Relationship Id="rId4" Type="http://schemas.openxmlformats.org/officeDocument/2006/relationships/image" Target="../media/image9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p:cNvSpPr>
            <a:spLocks noGrp="1"/>
          </p:cNvSpPr>
          <p:nvPr>
            <p:ph type="subTitle" idx="1"/>
          </p:nvPr>
        </p:nvSpPr>
        <p:spPr>
          <a:xfrm>
            <a:off x="1374775" y="3795713"/>
            <a:ext cx="6400800" cy="400110"/>
          </a:xfrm>
        </p:spPr>
        <p:txBody>
          <a:bodyPr rtlCol="0">
            <a:spAutoFit/>
          </a:bodyPr>
          <a:lstStyle/>
          <a:p>
            <a:pPr eaLnBrk="1" fontAlgn="auto" hangingPunct="1">
              <a:spcAft>
                <a:spcPts val="0"/>
              </a:spcAft>
              <a:defRPr/>
            </a:pPr>
            <a:r>
              <a:rPr lang="en-US" sz="2000" dirty="0" smtClean="0">
                <a:solidFill>
                  <a:srgbClr val="1C1C1C"/>
                </a:solidFill>
              </a:rPr>
              <a:t>February 2015</a:t>
            </a:r>
          </a:p>
        </p:txBody>
      </p:sp>
      <p:sp>
        <p:nvSpPr>
          <p:cNvPr id="3075" name="Title 3"/>
          <p:cNvSpPr>
            <a:spLocks noGrp="1"/>
          </p:cNvSpPr>
          <p:nvPr>
            <p:ph type="title"/>
          </p:nvPr>
        </p:nvSpPr>
        <p:spPr>
          <a:xfrm>
            <a:off x="457200" y="2166938"/>
            <a:ext cx="8229600" cy="1143000"/>
          </a:xfrm>
        </p:spPr>
        <p:txBody>
          <a:bodyPr>
            <a:noAutofit/>
          </a:bodyPr>
          <a:lstStyle/>
          <a:p>
            <a:pPr eaLnBrk="1" hangingPunct="1">
              <a:defRPr/>
            </a:pPr>
            <a:r>
              <a:rPr lang="en-US" b="0" dirty="0" smtClean="0"/>
              <a:t>FY 2016 Budget Request to Congress</a:t>
            </a:r>
            <a:br>
              <a:rPr lang="en-US" b="0" dirty="0" smtClean="0"/>
            </a:br>
            <a:r>
              <a:rPr lang="en-US" b="0" dirty="0" smtClean="0"/>
              <a:t>for DOE’s Office of Science</a:t>
            </a:r>
          </a:p>
        </p:txBody>
      </p:sp>
      <p:sp>
        <p:nvSpPr>
          <p:cNvPr id="7" name="Rectangle 4"/>
          <p:cNvSpPr>
            <a:spLocks noChangeArrowheads="1"/>
          </p:cNvSpPr>
          <p:nvPr/>
        </p:nvSpPr>
        <p:spPr bwMode="auto">
          <a:xfrm>
            <a:off x="2286000" y="5367338"/>
            <a:ext cx="4572000" cy="1009507"/>
          </a:xfrm>
          <a:prstGeom prst="rect">
            <a:avLst/>
          </a:prstGeom>
          <a:noFill/>
          <a:ln w="9525">
            <a:noFill/>
            <a:miter lim="800000"/>
            <a:headEnd/>
            <a:tailEnd/>
          </a:ln>
        </p:spPr>
        <p:txBody>
          <a:bodyPr>
            <a:spAutoFit/>
          </a:bodyPr>
          <a:lstStyle/>
          <a:p>
            <a:pPr algn="ctr">
              <a:spcBef>
                <a:spcPct val="10000"/>
              </a:spcBef>
            </a:pPr>
            <a:r>
              <a:rPr lang="en-US" sz="2000" dirty="0" smtClean="0">
                <a:solidFill>
                  <a:srgbClr val="1C1C1C"/>
                </a:solidFill>
                <a:cs typeface="Arial" charset="0"/>
              </a:rPr>
              <a:t>Dr. Patricia M. Dehmer</a:t>
            </a:r>
          </a:p>
          <a:p>
            <a:pPr algn="ctr">
              <a:spcBef>
                <a:spcPct val="10000"/>
              </a:spcBef>
            </a:pPr>
            <a:r>
              <a:rPr lang="en-US" sz="2000" dirty="0" smtClean="0">
                <a:solidFill>
                  <a:srgbClr val="1C1C1C"/>
                </a:solidFill>
                <a:cs typeface="Arial" charset="0"/>
              </a:rPr>
              <a:t>Acting Director, Office of Science</a:t>
            </a:r>
            <a:endParaRPr lang="en-US" sz="2000" dirty="0">
              <a:solidFill>
                <a:srgbClr val="1C1C1C"/>
              </a:solidFill>
              <a:cs typeface="Arial" charset="0"/>
            </a:endParaRPr>
          </a:p>
          <a:p>
            <a:pPr algn="ctr">
              <a:spcBef>
                <a:spcPct val="10000"/>
              </a:spcBef>
            </a:pPr>
            <a:r>
              <a:rPr lang="en-US" sz="1600" dirty="0"/>
              <a:t> </a:t>
            </a:r>
            <a:r>
              <a:rPr lang="en-US" sz="1200" u="sng" dirty="0"/>
              <a:t>http://science.energy.gov/sc-2/presentations-and-testimony</a:t>
            </a:r>
            <a:r>
              <a:rPr lang="en-US" sz="1200" u="sng" dirty="0">
                <a:hlinkClick r:id="rId3"/>
              </a:rPr>
              <a:t>/</a:t>
            </a:r>
            <a:endParaRPr lang="en-US" sz="1200" dirty="0">
              <a:cs typeface="Arial"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709449"/>
          </a:xfrm>
        </p:spPr>
        <p:txBody>
          <a:bodyPr>
            <a:normAutofit/>
          </a:bodyPr>
          <a:lstStyle/>
          <a:p>
            <a:r>
              <a:rPr lang="en-US" dirty="0" smtClean="0"/>
              <a:t>Path Toward Exascale in FY 2016</a:t>
            </a:r>
            <a:endParaRPr lang="en-US" sz="2400" dirty="0"/>
          </a:p>
        </p:txBody>
      </p:sp>
      <p:sp>
        <p:nvSpPr>
          <p:cNvPr id="5" name="Slide Number Placeholder 4"/>
          <p:cNvSpPr>
            <a:spLocks noGrp="1"/>
          </p:cNvSpPr>
          <p:nvPr>
            <p:ph type="sldNum" sz="quarter" idx="4294967295"/>
          </p:nvPr>
        </p:nvSpPr>
        <p:spPr>
          <a:xfrm>
            <a:off x="8413750" y="6351588"/>
            <a:ext cx="381000" cy="365125"/>
          </a:xfrm>
          <a:prstGeom prst="rect">
            <a:avLst/>
          </a:prstGeom>
        </p:spPr>
        <p:txBody>
          <a:bodyPr/>
          <a:lstStyle/>
          <a:p>
            <a:pPr>
              <a:defRPr/>
            </a:pPr>
            <a:fld id="{0E35970C-66DA-42B4-8591-6E363A3B576E}" type="slidenum">
              <a:rPr lang="en-US" smtClean="0"/>
              <a:pPr>
                <a:defRPr/>
              </a:pPr>
              <a:t>10</a:t>
            </a:fld>
            <a:endParaRPr lang="en-US" dirty="0"/>
          </a:p>
        </p:txBody>
      </p:sp>
      <p:sp>
        <p:nvSpPr>
          <p:cNvPr id="6" name="TextBox 5"/>
          <p:cNvSpPr txBox="1"/>
          <p:nvPr/>
        </p:nvSpPr>
        <p:spPr>
          <a:xfrm>
            <a:off x="227851" y="860470"/>
            <a:ext cx="8223421" cy="5401479"/>
          </a:xfrm>
          <a:prstGeom prst="rect">
            <a:avLst/>
          </a:prstGeom>
          <a:noFill/>
        </p:spPr>
        <p:txBody>
          <a:bodyPr wrap="square" rtlCol="0">
            <a:spAutoFit/>
          </a:bodyPr>
          <a:lstStyle/>
          <a:p>
            <a:pPr>
              <a:spcBef>
                <a:spcPts val="0"/>
              </a:spcBef>
              <a:spcAft>
                <a:spcPts val="600"/>
              </a:spcAft>
            </a:pPr>
            <a:r>
              <a:rPr lang="en-US" sz="1600" b="1" dirty="0"/>
              <a:t>High Performance Computing and Network Facilities</a:t>
            </a:r>
            <a:endParaRPr lang="en-US" sz="1000" b="1" dirty="0"/>
          </a:p>
          <a:p>
            <a:pPr marL="688975" lvl="1" indent="-231775">
              <a:spcBef>
                <a:spcPts val="0"/>
              </a:spcBef>
              <a:spcAft>
                <a:spcPts val="600"/>
              </a:spcAft>
              <a:buFont typeface="Wingdings" pitchFamily="2" charset="2"/>
              <a:buChar char="§"/>
            </a:pPr>
            <a:r>
              <a:rPr lang="en-US" sz="1600" b="1" dirty="0"/>
              <a:t>Next Generation Computing Platforms: </a:t>
            </a:r>
            <a:r>
              <a:rPr lang="en-US" sz="1600" dirty="0"/>
              <a:t>Initiate integrated design efforts for computing environments, ranging from application workflow to hardware architecture and system software; establish partnerships with high-performance computer vendors, to design and develop </a:t>
            </a:r>
            <a:r>
              <a:rPr lang="en-US" sz="1600" dirty="0" err="1"/>
              <a:t>exascale</a:t>
            </a:r>
            <a:r>
              <a:rPr lang="en-US" sz="1600" dirty="0"/>
              <a:t> node and system architectures that will achieve the </a:t>
            </a:r>
            <a:r>
              <a:rPr lang="en-US" sz="1600" dirty="0" err="1"/>
              <a:t>exascale</a:t>
            </a:r>
            <a:r>
              <a:rPr lang="en-US" sz="1600" dirty="0"/>
              <a:t> computing initiative goals</a:t>
            </a:r>
            <a:r>
              <a:rPr lang="en-US" sz="1600" dirty="0" smtClean="0"/>
              <a:t>.</a:t>
            </a:r>
            <a:endParaRPr lang="en-US" sz="1600" dirty="0"/>
          </a:p>
          <a:p>
            <a:pPr>
              <a:spcBef>
                <a:spcPts val="0"/>
              </a:spcBef>
              <a:spcAft>
                <a:spcPts val="600"/>
              </a:spcAft>
            </a:pPr>
            <a:r>
              <a:rPr lang="en-US" sz="1600" b="1" dirty="0" smtClean="0"/>
              <a:t>Mathematical, Computational, and Computer Sciences Research</a:t>
            </a:r>
            <a:endParaRPr lang="en-US" sz="1000" b="1" dirty="0" smtClean="0"/>
          </a:p>
          <a:p>
            <a:pPr marL="688975" lvl="1" indent="-231775">
              <a:spcBef>
                <a:spcPts val="0"/>
              </a:spcBef>
              <a:spcAft>
                <a:spcPts val="600"/>
              </a:spcAft>
              <a:buFont typeface="Wingdings" pitchFamily="2" charset="2"/>
              <a:buChar char="§"/>
            </a:pPr>
            <a:r>
              <a:rPr lang="en-US" sz="1600" b="1" dirty="0"/>
              <a:t>Applied Mathematics: </a:t>
            </a:r>
            <a:r>
              <a:rPr lang="en-US" sz="1600" dirty="0"/>
              <a:t>Initiate research addressing </a:t>
            </a:r>
            <a:r>
              <a:rPr lang="en-US" sz="1600" dirty="0" smtClean="0"/>
              <a:t>predictive </a:t>
            </a:r>
            <a:r>
              <a:rPr lang="en-US" sz="1600" dirty="0"/>
              <a:t>simulation for DOE mission applications, in exascale computing environments. This research </a:t>
            </a:r>
            <a:r>
              <a:rPr lang="en-US" sz="1600" dirty="0" smtClean="0"/>
              <a:t>aims to produce scalable</a:t>
            </a:r>
            <a:r>
              <a:rPr lang="en-US" sz="1600" dirty="0"/>
              <a:t>, resilient models, algorithms and numerical libraries for analysis and uncertainty quantification. </a:t>
            </a:r>
          </a:p>
          <a:p>
            <a:pPr marL="688975" lvl="1" indent="-231775">
              <a:spcBef>
                <a:spcPts val="0"/>
              </a:spcBef>
              <a:spcAft>
                <a:spcPts val="600"/>
              </a:spcAft>
              <a:buFont typeface="Wingdings" pitchFamily="2" charset="2"/>
              <a:buChar char="§"/>
            </a:pPr>
            <a:r>
              <a:rPr lang="en-US" sz="1600" b="1" dirty="0"/>
              <a:t>Exascale Software </a:t>
            </a:r>
            <a:r>
              <a:rPr lang="en-US" sz="1600" b="1" dirty="0" smtClean="0"/>
              <a:t>Environment: </a:t>
            </a:r>
            <a:r>
              <a:rPr lang="en-US" sz="1600" dirty="0"/>
              <a:t>Initiate research addressing programming environments that encompass languages, compilers, runtime systems, and libraries, and serve as a bridge from high-level algorithms to lower-level hardware and operating-system platforms. </a:t>
            </a:r>
          </a:p>
          <a:p>
            <a:pPr marL="688975" lvl="1" indent="-231775">
              <a:spcBef>
                <a:spcPts val="0"/>
              </a:spcBef>
              <a:spcAft>
                <a:spcPts val="600"/>
              </a:spcAft>
              <a:buFont typeface="Wingdings" pitchFamily="2" charset="2"/>
              <a:buChar char="§"/>
            </a:pPr>
            <a:r>
              <a:rPr lang="en-US" sz="1600" b="1" dirty="0" smtClean="0"/>
              <a:t>Co-Design</a:t>
            </a:r>
            <a:r>
              <a:rPr lang="en-US" sz="1600" b="1" dirty="0"/>
              <a:t>: </a:t>
            </a:r>
            <a:r>
              <a:rPr lang="en-US" sz="1600" dirty="0" smtClean="0"/>
              <a:t>Continue Co-design efforts, which provide the </a:t>
            </a:r>
            <a:r>
              <a:rPr lang="en-US" sz="1600" dirty="0"/>
              <a:t>over-arching framework used to evaluate </a:t>
            </a:r>
            <a:r>
              <a:rPr lang="en-US" sz="1600" dirty="0" err="1" smtClean="0"/>
              <a:t>exascale</a:t>
            </a:r>
            <a:r>
              <a:rPr lang="en-US" sz="1600" dirty="0" smtClean="0"/>
              <a:t> options. </a:t>
            </a:r>
            <a:r>
              <a:rPr lang="en-US" sz="1600" dirty="0"/>
              <a:t>C</a:t>
            </a:r>
            <a:r>
              <a:rPr lang="en-US" sz="1600" dirty="0" smtClean="0"/>
              <a:t>o</a:t>
            </a:r>
            <a:r>
              <a:rPr lang="en-US" sz="1600" dirty="0"/>
              <a:t>-</a:t>
            </a:r>
            <a:r>
              <a:rPr lang="en-US" sz="1600" dirty="0" smtClean="0"/>
              <a:t>design efforts investigate </a:t>
            </a:r>
            <a:r>
              <a:rPr lang="en-US" sz="1600" dirty="0"/>
              <a:t>a diverse set of technical </a:t>
            </a:r>
            <a:r>
              <a:rPr lang="en-US" sz="1600" dirty="0" smtClean="0"/>
              <a:t>areas, including  architecture aware</a:t>
            </a:r>
            <a:r>
              <a:rPr lang="en-US" sz="1600" dirty="0"/>
              <a:t> </a:t>
            </a:r>
            <a:r>
              <a:rPr lang="en-US" sz="1600" dirty="0" smtClean="0"/>
              <a:t>algorithms</a:t>
            </a:r>
            <a:r>
              <a:rPr lang="en-US" sz="1600" dirty="0"/>
              <a:t>, programming models, system software, hardware architectures, resiliency, </a:t>
            </a:r>
            <a:r>
              <a:rPr lang="en-US" sz="1600" dirty="0" smtClean="0"/>
              <a:t>and power management.</a:t>
            </a:r>
            <a:endParaRPr lang="en-US" sz="1600" b="1" dirty="0"/>
          </a:p>
        </p:txBody>
      </p:sp>
    </p:spTree>
    <p:extLst>
      <p:ext uri="{BB962C8B-B14F-4D97-AF65-F5344CB8AC3E}">
        <p14:creationId xmlns:p14="http://schemas.microsoft.com/office/powerpoint/2010/main" val="1556714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606" y="36098"/>
            <a:ext cx="8902676" cy="687720"/>
          </a:xfrm>
        </p:spPr>
        <p:txBody>
          <a:bodyPr/>
          <a:lstStyle/>
          <a:p>
            <a:r>
              <a:rPr lang="en-US" dirty="0" smtClean="0"/>
              <a:t>ASCR Production and Leadership Computing Facilities</a:t>
            </a:r>
            <a:endParaRPr lang="en-US" dirty="0"/>
          </a:p>
        </p:txBody>
      </p:sp>
      <p:sp>
        <p:nvSpPr>
          <p:cNvPr id="6" name="Slide Number Placeholder 5"/>
          <p:cNvSpPr>
            <a:spLocks noGrp="1"/>
          </p:cNvSpPr>
          <p:nvPr>
            <p:ph type="sldNum" sz="quarter" idx="4294967295"/>
          </p:nvPr>
        </p:nvSpPr>
        <p:spPr>
          <a:xfrm>
            <a:off x="8413750" y="6351588"/>
            <a:ext cx="381000" cy="365125"/>
          </a:xfrm>
          <a:prstGeom prst="rect">
            <a:avLst/>
          </a:prstGeom>
        </p:spPr>
        <p:txBody>
          <a:bodyPr/>
          <a:lstStyle/>
          <a:p>
            <a:pPr>
              <a:defRPr/>
            </a:pPr>
            <a:fld id="{0E35970C-66DA-42B4-8591-6E363A3B576E}" type="slidenum">
              <a:rPr lang="en-US" smtClean="0"/>
              <a:pPr>
                <a:defRPr/>
              </a:pPr>
              <a:t>11</a:t>
            </a:fld>
            <a:endParaRPr lang="en-US"/>
          </a:p>
        </p:txBody>
      </p:sp>
      <p:grpSp>
        <p:nvGrpSpPr>
          <p:cNvPr id="11" name="Group 10"/>
          <p:cNvGrpSpPr/>
          <p:nvPr/>
        </p:nvGrpSpPr>
        <p:grpSpPr>
          <a:xfrm>
            <a:off x="4175" y="2764714"/>
            <a:ext cx="9144000" cy="1639438"/>
            <a:chOff x="0" y="854111"/>
            <a:chExt cx="9144000" cy="1447524"/>
          </a:xfrm>
        </p:grpSpPr>
        <p:pic>
          <p:nvPicPr>
            <p:cNvPr id="19" name="Picture 6" descr="C:\Users\aib\Pictures\Image Library One\Computers\Titan\TitanCabs_10-3.jpg"/>
            <p:cNvPicPr>
              <a:picLocks noChangeAspect="1" noChangeArrowheads="1"/>
            </p:cNvPicPr>
            <p:nvPr/>
          </p:nvPicPr>
          <p:blipFill>
            <a:blip r:embed="rId3" cstate="screen"/>
            <a:srcRect/>
            <a:stretch>
              <a:fillRect/>
            </a:stretch>
          </p:blipFill>
          <p:spPr bwMode="auto">
            <a:xfrm>
              <a:off x="0" y="854111"/>
              <a:ext cx="9144000" cy="1447524"/>
            </a:xfrm>
            <a:prstGeom prst="rect">
              <a:avLst/>
            </a:prstGeom>
            <a:noFill/>
          </p:spPr>
        </p:pic>
        <p:sp>
          <p:nvSpPr>
            <p:cNvPr id="18" name="TextBox 17"/>
            <p:cNvSpPr txBox="1"/>
            <p:nvPr/>
          </p:nvSpPr>
          <p:spPr>
            <a:xfrm>
              <a:off x="5924677" y="2000609"/>
              <a:ext cx="3215097" cy="301026"/>
            </a:xfrm>
            <a:prstGeom prst="rect">
              <a:avLst/>
            </a:prstGeom>
            <a:solidFill>
              <a:schemeClr val="tx1">
                <a:lumMod val="85000"/>
                <a:lumOff val="15000"/>
              </a:schemeClr>
            </a:solidFill>
            <a:ln>
              <a:noFill/>
            </a:ln>
            <a:effectLst>
              <a:outerShdw blurRad="177800" dist="152400" dir="2700000" algn="tl" rotWithShape="0">
                <a:prstClr val="black">
                  <a:alpha val="40000"/>
                </a:prstClr>
              </a:outerShdw>
            </a:effectLst>
          </p:spPr>
          <p:txBody>
            <a:bodyPr wrap="square" rtlCol="0">
              <a:spAutoFit/>
            </a:bodyPr>
            <a:lstStyle/>
            <a:p>
              <a:pPr algn="r" fontAlgn="base">
                <a:spcBef>
                  <a:spcPct val="0"/>
                </a:spcBef>
                <a:spcAft>
                  <a:spcPct val="0"/>
                </a:spcAft>
              </a:pPr>
              <a:r>
                <a:rPr lang="en-US" sz="1600" b="1" dirty="0" smtClean="0">
                  <a:solidFill>
                    <a:schemeClr val="bg1"/>
                  </a:solidFill>
                  <a:latin typeface="Arial" charset="0"/>
                </a:rPr>
                <a:t>Titan: </a:t>
              </a:r>
              <a:r>
                <a:rPr lang="en-US" sz="1600" dirty="0" smtClean="0">
                  <a:solidFill>
                    <a:schemeClr val="bg1"/>
                  </a:solidFill>
                </a:rPr>
                <a:t>Peak </a:t>
              </a:r>
              <a:r>
                <a:rPr lang="en-US" sz="1600" dirty="0">
                  <a:solidFill>
                    <a:schemeClr val="bg1"/>
                  </a:solidFill>
                </a:rPr>
                <a:t>performance </a:t>
              </a:r>
              <a:r>
                <a:rPr lang="en-US" sz="1600" dirty="0" smtClean="0">
                  <a:solidFill>
                    <a:schemeClr val="bg1"/>
                  </a:solidFill>
                </a:rPr>
                <a:t>27.1 Pf</a:t>
              </a:r>
              <a:endParaRPr lang="en-US" sz="1600" dirty="0">
                <a:solidFill>
                  <a:schemeClr val="bg1"/>
                </a:solidFill>
              </a:endParaRPr>
            </a:p>
          </p:txBody>
        </p:sp>
      </p:grpSp>
      <p:grpSp>
        <p:nvGrpSpPr>
          <p:cNvPr id="13" name="Group 12"/>
          <p:cNvGrpSpPr/>
          <p:nvPr/>
        </p:nvGrpSpPr>
        <p:grpSpPr>
          <a:xfrm>
            <a:off x="3175" y="4703969"/>
            <a:ext cx="9145999" cy="1380844"/>
            <a:chOff x="0" y="2895599"/>
            <a:chExt cx="9145999" cy="1219200"/>
          </a:xfrm>
        </p:grpSpPr>
        <p:pic>
          <p:nvPicPr>
            <p:cNvPr id="20" name="Picture 19" descr="MIRA master.jpg"/>
            <p:cNvPicPr>
              <a:picLocks noChangeAspect="1"/>
            </p:cNvPicPr>
            <p:nvPr/>
          </p:nvPicPr>
          <p:blipFill rotWithShape="1">
            <a:blip r:embed="rId4" cstate="print">
              <a:extLst>
                <a:ext uri="{28A0092B-C50C-407E-A947-70E740481C1C}">
                  <a14:useLocalDpi xmlns:a14="http://schemas.microsoft.com/office/drawing/2010/main"/>
                </a:ext>
              </a:extLst>
            </a:blip>
            <a:srcRect t="29531" b="36695"/>
            <a:stretch/>
          </p:blipFill>
          <p:spPr>
            <a:xfrm>
              <a:off x="0" y="2895599"/>
              <a:ext cx="9144000" cy="1219200"/>
            </a:xfrm>
            <a:prstGeom prst="rect">
              <a:avLst/>
            </a:prstGeom>
          </p:spPr>
        </p:pic>
        <p:sp>
          <p:nvSpPr>
            <p:cNvPr id="21" name="TextBox 20"/>
            <p:cNvSpPr txBox="1"/>
            <p:nvPr/>
          </p:nvSpPr>
          <p:spPr>
            <a:xfrm>
              <a:off x="6176398" y="3792654"/>
              <a:ext cx="2969601" cy="298922"/>
            </a:xfrm>
            <a:prstGeom prst="rect">
              <a:avLst/>
            </a:prstGeom>
            <a:solidFill>
              <a:schemeClr val="tx1">
                <a:lumMod val="85000"/>
                <a:lumOff val="15000"/>
              </a:schemeClr>
            </a:solidFill>
            <a:ln>
              <a:noFill/>
            </a:ln>
            <a:effectLst>
              <a:outerShdw blurRad="177800" dist="152400" dir="2700000" algn="tl" rotWithShape="0">
                <a:prstClr val="black">
                  <a:alpha val="40000"/>
                </a:prstClr>
              </a:outerShdw>
            </a:effectLst>
          </p:spPr>
          <p:txBody>
            <a:bodyPr wrap="square" rtlCol="0">
              <a:spAutoFit/>
            </a:bodyPr>
            <a:lstStyle/>
            <a:p>
              <a:pPr algn="r" fontAlgn="base">
                <a:spcBef>
                  <a:spcPct val="0"/>
                </a:spcBef>
                <a:spcAft>
                  <a:spcPct val="0"/>
                </a:spcAft>
              </a:pPr>
              <a:r>
                <a:rPr lang="en-US" sz="1600" b="1" dirty="0" smtClean="0">
                  <a:solidFill>
                    <a:schemeClr val="bg1"/>
                  </a:solidFill>
                </a:rPr>
                <a:t>Mira: </a:t>
              </a:r>
              <a:r>
                <a:rPr lang="en-US" sz="1600" dirty="0" smtClean="0">
                  <a:solidFill>
                    <a:schemeClr val="bg1"/>
                  </a:solidFill>
                </a:rPr>
                <a:t>Peak </a:t>
              </a:r>
              <a:r>
                <a:rPr lang="en-US" sz="1600" dirty="0">
                  <a:solidFill>
                    <a:schemeClr val="bg1"/>
                  </a:solidFill>
                </a:rPr>
                <a:t>performance </a:t>
              </a:r>
              <a:r>
                <a:rPr lang="en-US" sz="1600" dirty="0" smtClean="0">
                  <a:solidFill>
                    <a:schemeClr val="bg1"/>
                  </a:solidFill>
                </a:rPr>
                <a:t>10 Pf</a:t>
              </a:r>
            </a:p>
          </p:txBody>
        </p:sp>
      </p:grpSp>
      <p:grpSp>
        <p:nvGrpSpPr>
          <p:cNvPr id="14" name="Group 13"/>
          <p:cNvGrpSpPr/>
          <p:nvPr/>
        </p:nvGrpSpPr>
        <p:grpSpPr>
          <a:xfrm>
            <a:off x="4175" y="940896"/>
            <a:ext cx="9144001" cy="1524000"/>
            <a:chOff x="0" y="4427947"/>
            <a:chExt cx="9003981" cy="1524000"/>
          </a:xfrm>
        </p:grpSpPr>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 y="4427947"/>
              <a:ext cx="9003980" cy="1524000"/>
            </a:xfrm>
            <a:prstGeom prst="rect">
              <a:avLst/>
            </a:prstGeom>
          </p:spPr>
        </p:pic>
        <p:sp>
          <p:nvSpPr>
            <p:cNvPr id="12" name="TextBox 11"/>
            <p:cNvSpPr txBox="1"/>
            <p:nvPr/>
          </p:nvSpPr>
          <p:spPr>
            <a:xfrm>
              <a:off x="0" y="5570185"/>
              <a:ext cx="4284153" cy="381762"/>
            </a:xfrm>
            <a:prstGeom prst="rect">
              <a:avLst/>
            </a:prstGeom>
            <a:solidFill>
              <a:schemeClr val="tx1">
                <a:lumMod val="85000"/>
                <a:lumOff val="15000"/>
              </a:schemeClr>
            </a:solidFill>
            <a:ln>
              <a:noFill/>
            </a:ln>
            <a:effectLst>
              <a:outerShdw blurRad="177800" dist="152400" dir="2700000" algn="tl" rotWithShape="0">
                <a:prstClr val="black">
                  <a:alpha val="40000"/>
                </a:prstClr>
              </a:outerShdw>
            </a:effectLst>
          </p:spPr>
          <p:txBody>
            <a:bodyPr wrap="square" rtlCol="0">
              <a:noAutofit/>
            </a:bodyPr>
            <a:lstStyle/>
            <a:p>
              <a:pPr fontAlgn="base">
                <a:lnSpc>
                  <a:spcPct val="130000"/>
                </a:lnSpc>
                <a:spcBef>
                  <a:spcPct val="0"/>
                </a:spcBef>
                <a:spcAft>
                  <a:spcPct val="0"/>
                </a:spcAft>
              </a:pPr>
              <a:r>
                <a:rPr lang="en-US" sz="1600" b="1" dirty="0" smtClean="0">
                  <a:solidFill>
                    <a:schemeClr val="bg1"/>
                  </a:solidFill>
                </a:rPr>
                <a:t>Edison XC30: </a:t>
              </a:r>
              <a:r>
                <a:rPr lang="en-US" sz="1600" dirty="0" smtClean="0">
                  <a:solidFill>
                    <a:schemeClr val="bg1"/>
                  </a:solidFill>
                </a:rPr>
                <a:t>Peak performance 2.4 Pf</a:t>
              </a:r>
            </a:p>
          </p:txBody>
        </p:sp>
      </p:grpSp>
    </p:spTree>
    <p:extLst>
      <p:ext uri="{BB962C8B-B14F-4D97-AF65-F5344CB8AC3E}">
        <p14:creationId xmlns:p14="http://schemas.microsoft.com/office/powerpoint/2010/main" val="187576512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442497799"/>
              </p:ext>
            </p:extLst>
          </p:nvPr>
        </p:nvGraphicFramePr>
        <p:xfrm>
          <a:off x="152400" y="894732"/>
          <a:ext cx="8915400" cy="5252720"/>
        </p:xfrm>
        <a:graphic>
          <a:graphicData uri="http://schemas.openxmlformats.org/drawingml/2006/table">
            <a:tbl>
              <a:tblPr firstRow="1" bandRow="1">
                <a:tableStyleId>{5C22544A-7EE6-4342-B048-85BDC9FD1C3A}</a:tableStyleId>
              </a:tblPr>
              <a:tblGrid>
                <a:gridCol w="1905000"/>
                <a:gridCol w="1040266"/>
                <a:gridCol w="1034823"/>
                <a:gridCol w="955222"/>
                <a:gridCol w="1432832"/>
                <a:gridCol w="1404257"/>
                <a:gridCol w="1143000"/>
              </a:tblGrid>
              <a:tr h="370840">
                <a:tc>
                  <a:txBody>
                    <a:bodyPr/>
                    <a:lstStyle/>
                    <a:p>
                      <a:pPr algn="ctr"/>
                      <a:r>
                        <a:rPr lang="en-US" sz="1600" i="0" dirty="0" smtClean="0"/>
                        <a:t>System attributes</a:t>
                      </a:r>
                      <a:endParaRPr lang="en-US" sz="1600" i="0" dirty="0"/>
                    </a:p>
                  </a:txBody>
                  <a:tcPr/>
                </a:tc>
                <a:tc>
                  <a:txBody>
                    <a:bodyPr/>
                    <a:lstStyle/>
                    <a:p>
                      <a:pPr algn="ctr"/>
                      <a:r>
                        <a:rPr lang="en-US" sz="1600" i="0" dirty="0" smtClean="0"/>
                        <a:t>NERSC</a:t>
                      </a:r>
                      <a:r>
                        <a:rPr lang="en-US" sz="1600" i="0" baseline="0" dirty="0" smtClean="0"/>
                        <a:t>  Now</a:t>
                      </a:r>
                      <a:endParaRPr lang="en-US" sz="1600" i="0" dirty="0"/>
                    </a:p>
                  </a:txBody>
                  <a:tcPr/>
                </a:tc>
                <a:tc>
                  <a:txBody>
                    <a:bodyPr/>
                    <a:lstStyle/>
                    <a:p>
                      <a:pPr algn="ctr"/>
                      <a:r>
                        <a:rPr lang="en-US" sz="1600" i="0" dirty="0" smtClean="0"/>
                        <a:t>OLCF</a:t>
                      </a:r>
                      <a:r>
                        <a:rPr lang="en-US" sz="1600" i="0" baseline="0" dirty="0" smtClean="0"/>
                        <a:t> Now</a:t>
                      </a:r>
                      <a:endParaRPr lang="en-US" sz="1600" i="0" dirty="0"/>
                    </a:p>
                  </a:txBody>
                  <a:tcPr/>
                </a:tc>
                <a:tc>
                  <a:txBody>
                    <a:bodyPr/>
                    <a:lstStyle/>
                    <a:p>
                      <a:pPr algn="ctr"/>
                      <a:r>
                        <a:rPr lang="en-US" sz="1600" i="0" dirty="0" smtClean="0"/>
                        <a:t>ALCF Now</a:t>
                      </a:r>
                      <a:endParaRPr lang="en-US" sz="1600" i="0" dirty="0"/>
                    </a:p>
                  </a:txBody>
                  <a:tcPr>
                    <a:lnR w="38100" cap="flat" cmpd="sng" algn="ctr">
                      <a:solidFill>
                        <a:schemeClr val="tx1"/>
                      </a:solidFill>
                      <a:prstDash val="solid"/>
                      <a:round/>
                      <a:headEnd type="none" w="med" len="med"/>
                      <a:tailEnd type="none" w="med" len="med"/>
                    </a:lnR>
                  </a:tcPr>
                </a:tc>
                <a:tc>
                  <a:txBody>
                    <a:bodyPr/>
                    <a:lstStyle/>
                    <a:p>
                      <a:pPr algn="ctr"/>
                      <a:r>
                        <a:rPr lang="en-US" sz="1600" i="0" dirty="0" smtClean="0"/>
                        <a:t>NERSC</a:t>
                      </a:r>
                      <a:r>
                        <a:rPr lang="en-US" sz="1600" i="0" baseline="0" dirty="0" smtClean="0"/>
                        <a:t> Upgrade</a:t>
                      </a:r>
                      <a:endParaRPr lang="en-US" sz="1600" i="0" dirty="0"/>
                    </a:p>
                  </a:txBody>
                  <a:tcPr>
                    <a:lnL w="38100" cap="flat" cmpd="sng" algn="ctr">
                      <a:solidFill>
                        <a:schemeClr val="tx1"/>
                      </a:solidFill>
                      <a:prstDash val="solid"/>
                      <a:round/>
                      <a:headEnd type="none" w="med" len="med"/>
                      <a:tailEnd type="none" w="med" len="med"/>
                    </a:lnL>
                  </a:tcPr>
                </a:tc>
                <a:tc>
                  <a:txBody>
                    <a:bodyPr/>
                    <a:lstStyle/>
                    <a:p>
                      <a:pPr algn="ctr"/>
                      <a:r>
                        <a:rPr lang="en-US" sz="1600" i="0" dirty="0" smtClean="0"/>
                        <a:t>OLCF</a:t>
                      </a:r>
                      <a:r>
                        <a:rPr lang="en-US" sz="1600" i="0" baseline="0" dirty="0" smtClean="0"/>
                        <a:t> </a:t>
                      </a:r>
                      <a:br>
                        <a:rPr lang="en-US" sz="1600" i="0" baseline="0" dirty="0" smtClean="0"/>
                      </a:br>
                      <a:r>
                        <a:rPr lang="en-US" sz="1600" i="0" baseline="0" dirty="0" smtClean="0"/>
                        <a:t>Upgrade</a:t>
                      </a:r>
                      <a:endParaRPr lang="en-US" sz="1600" i="0" dirty="0"/>
                    </a:p>
                  </a:txBody>
                  <a:tcPr/>
                </a:tc>
                <a:tc>
                  <a:txBody>
                    <a:bodyPr/>
                    <a:lstStyle/>
                    <a:p>
                      <a:pPr algn="ctr"/>
                      <a:r>
                        <a:rPr lang="en-US" sz="1600" i="0" dirty="0" smtClean="0"/>
                        <a:t>ALCF</a:t>
                      </a:r>
                      <a:r>
                        <a:rPr lang="en-US" sz="1600" i="0" baseline="0" dirty="0" smtClean="0"/>
                        <a:t> Upgrade</a:t>
                      </a:r>
                      <a:endParaRPr lang="en-US" sz="1600" i="0" dirty="0"/>
                    </a:p>
                  </a:txBody>
                  <a:tcPr>
                    <a:lnR w="12700" cap="flat" cmpd="sng" algn="ctr">
                      <a:solidFill>
                        <a:schemeClr val="tx1"/>
                      </a:solidFill>
                      <a:prstDash val="solid"/>
                      <a:round/>
                      <a:headEnd type="none" w="med" len="med"/>
                      <a:tailEnd type="none" w="med" len="med"/>
                    </a:lnR>
                  </a:tcPr>
                </a:tc>
              </a:tr>
              <a:tr h="370840">
                <a:tc>
                  <a:txBody>
                    <a:bodyPr/>
                    <a:lstStyle/>
                    <a:p>
                      <a:r>
                        <a:rPr lang="en-US" sz="1200" b="0" i="0" dirty="0" smtClean="0">
                          <a:latin typeface="Arial" panose="020B0604020202020204" pitchFamily="34" charset="0"/>
                          <a:cs typeface="Arial" panose="020B0604020202020204" pitchFamily="34" charset="0"/>
                        </a:rPr>
                        <a:t>Name/Planned Installation</a:t>
                      </a:r>
                    </a:p>
                  </a:txBody>
                  <a:tcPr/>
                </a:tc>
                <a:tc>
                  <a:txBody>
                    <a:bodyPr/>
                    <a:lstStyle/>
                    <a:p>
                      <a:pPr algn="ctr"/>
                      <a:r>
                        <a:rPr lang="en-US" sz="1200" b="1" i="0" dirty="0" smtClean="0">
                          <a:latin typeface="Arial" panose="020B0604020202020204" pitchFamily="34" charset="0"/>
                          <a:cs typeface="Arial" panose="020B0604020202020204" pitchFamily="34" charset="0"/>
                        </a:rPr>
                        <a:t>Edison</a:t>
                      </a:r>
                      <a:endParaRPr lang="en-US" sz="1200" b="1" i="0" dirty="0">
                        <a:latin typeface="Arial" panose="020B0604020202020204" pitchFamily="34" charset="0"/>
                        <a:cs typeface="Arial" panose="020B0604020202020204" pitchFamily="34" charset="0"/>
                      </a:endParaRPr>
                    </a:p>
                  </a:txBody>
                  <a:tcPr/>
                </a:tc>
                <a:tc>
                  <a:txBody>
                    <a:bodyPr/>
                    <a:lstStyle/>
                    <a:p>
                      <a:pPr algn="ctr"/>
                      <a:r>
                        <a:rPr lang="en-US" sz="1200" b="1" i="0" smtClean="0">
                          <a:latin typeface="Arial" panose="020B0604020202020204" pitchFamily="34" charset="0"/>
                          <a:cs typeface="Arial" panose="020B0604020202020204" pitchFamily="34" charset="0"/>
                        </a:rPr>
                        <a:t>TITAN</a:t>
                      </a:r>
                      <a:endParaRPr lang="en-US" sz="1200" b="1" i="0" dirty="0">
                        <a:latin typeface="Arial" panose="020B0604020202020204" pitchFamily="34" charset="0"/>
                        <a:cs typeface="Arial" panose="020B0604020202020204" pitchFamily="34" charset="0"/>
                      </a:endParaRPr>
                    </a:p>
                  </a:txBody>
                  <a:tcPr/>
                </a:tc>
                <a:tc>
                  <a:txBody>
                    <a:bodyPr/>
                    <a:lstStyle/>
                    <a:p>
                      <a:pPr algn="ctr"/>
                      <a:r>
                        <a:rPr lang="en-US" sz="1200" b="1" i="0" dirty="0" smtClean="0">
                          <a:latin typeface="Arial" panose="020B0604020202020204" pitchFamily="34" charset="0"/>
                          <a:cs typeface="Arial" panose="020B0604020202020204" pitchFamily="34" charset="0"/>
                        </a:rPr>
                        <a:t>MIRA</a:t>
                      </a:r>
                      <a:endParaRPr lang="en-US" sz="1200" b="1" i="0" dirty="0">
                        <a:latin typeface="Arial" panose="020B0604020202020204" pitchFamily="34" charset="0"/>
                        <a:cs typeface="Arial" panose="020B0604020202020204" pitchFamily="34" charset="0"/>
                      </a:endParaRPr>
                    </a:p>
                  </a:txBody>
                  <a:tcPr>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0" dirty="0" smtClean="0">
                          <a:latin typeface="Arial" panose="020B0604020202020204" pitchFamily="34" charset="0"/>
                          <a:cs typeface="Arial" panose="020B0604020202020204" pitchFamily="34" charset="0"/>
                        </a:rPr>
                        <a:t>Cori</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b="1" i="0" dirty="0" smtClean="0">
                          <a:latin typeface="Arial" panose="020B0604020202020204" pitchFamily="34" charset="0"/>
                          <a:cs typeface="Arial" panose="020B0604020202020204" pitchFamily="34" charset="0"/>
                        </a:rPr>
                        <a:t>2016</a:t>
                      </a:r>
                    </a:p>
                  </a:txBody>
                  <a:tcPr>
                    <a:lnL w="38100" cap="flat" cmpd="sng" algn="ctr">
                      <a:solidFill>
                        <a:schemeClr val="tx1"/>
                      </a:solidFill>
                      <a:prstDash val="solid"/>
                      <a:round/>
                      <a:headEnd type="none" w="med" len="med"/>
                      <a:tailEnd type="none" w="med" len="med"/>
                    </a:lnL>
                  </a:tcPr>
                </a:tc>
                <a:tc>
                  <a:txBody>
                    <a:bodyPr/>
                    <a:lstStyle/>
                    <a:p>
                      <a:pPr algn="ctr"/>
                      <a:r>
                        <a:rPr lang="en-US" sz="1200" b="1" i="0" dirty="0" smtClean="0">
                          <a:latin typeface="Arial" panose="020B0604020202020204" pitchFamily="34" charset="0"/>
                          <a:cs typeface="Arial" panose="020B0604020202020204" pitchFamily="34" charset="0"/>
                        </a:rPr>
                        <a:t>Summit</a:t>
                      </a:r>
                    </a:p>
                    <a:p>
                      <a:pPr algn="ctr"/>
                      <a:r>
                        <a:rPr lang="en-US" sz="1200" b="1" i="0" dirty="0" smtClean="0">
                          <a:latin typeface="Arial" panose="020B0604020202020204" pitchFamily="34" charset="0"/>
                          <a:cs typeface="Arial" panose="020B0604020202020204" pitchFamily="34" charset="0"/>
                        </a:rPr>
                        <a:t>2017-2018</a:t>
                      </a:r>
                      <a:endParaRPr lang="en-US" sz="1200" b="1" i="0" dirty="0">
                        <a:latin typeface="Arial" panose="020B0604020202020204" pitchFamily="34" charset="0"/>
                        <a:cs typeface="Arial" panose="020B0604020202020204" pitchFamily="34" charset="0"/>
                      </a:endParaRPr>
                    </a:p>
                  </a:txBody>
                  <a:tcPr/>
                </a:tc>
                <a:tc>
                  <a:txBody>
                    <a:bodyPr/>
                    <a:lstStyle/>
                    <a:p>
                      <a:pPr algn="ctr"/>
                      <a:r>
                        <a:rPr lang="en-US" sz="1200" b="1" i="0" dirty="0" smtClean="0">
                          <a:latin typeface="Arial" panose="020B0604020202020204" pitchFamily="34" charset="0"/>
                          <a:cs typeface="Arial" panose="020B0604020202020204" pitchFamily="34" charset="0"/>
                        </a:rPr>
                        <a:t>Aurora</a:t>
                      </a:r>
                    </a:p>
                    <a:p>
                      <a:pPr algn="ctr"/>
                      <a:r>
                        <a:rPr lang="en-US" sz="1200" b="1" i="0" dirty="0" smtClean="0">
                          <a:latin typeface="Arial" panose="020B0604020202020204" pitchFamily="34" charset="0"/>
                          <a:cs typeface="Arial" panose="020B0604020202020204" pitchFamily="34" charset="0"/>
                        </a:rPr>
                        <a:t>2018-2019</a:t>
                      </a:r>
                      <a:endParaRPr lang="en-US" sz="1200" b="1" i="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r>
              <a:tr h="370840">
                <a:tc>
                  <a:txBody>
                    <a:bodyPr/>
                    <a:lstStyle/>
                    <a:p>
                      <a:r>
                        <a:rPr lang="en-US" sz="1200" i="0" dirty="0" smtClean="0">
                          <a:latin typeface="Arial" panose="020B0604020202020204" pitchFamily="34" charset="0"/>
                          <a:cs typeface="Arial" panose="020B0604020202020204" pitchFamily="34" charset="0"/>
                        </a:rPr>
                        <a:t>System</a:t>
                      </a:r>
                      <a:r>
                        <a:rPr lang="en-US" sz="1200" i="0" baseline="0" dirty="0" smtClean="0">
                          <a:latin typeface="Arial" panose="020B0604020202020204" pitchFamily="34" charset="0"/>
                          <a:cs typeface="Arial" panose="020B0604020202020204" pitchFamily="34" charset="0"/>
                        </a:rPr>
                        <a:t> peak (PF)</a:t>
                      </a:r>
                      <a:endParaRPr lang="en-US" sz="1200" b="1" i="0" dirty="0" smtClean="0">
                        <a:latin typeface="Arial" panose="020B0604020202020204" pitchFamily="34" charset="0"/>
                        <a:cs typeface="Arial" panose="020B0604020202020204" pitchFamily="34" charset="0"/>
                      </a:endParaRPr>
                    </a:p>
                  </a:txBody>
                  <a:tcPr/>
                </a:tc>
                <a:tc>
                  <a:txBody>
                    <a:bodyPr/>
                    <a:lstStyle/>
                    <a:p>
                      <a:pPr algn="ctr"/>
                      <a:r>
                        <a:rPr lang="en-US" sz="1200" b="0" i="0" dirty="0" smtClean="0">
                          <a:latin typeface="Arial" panose="020B0604020202020204" pitchFamily="34" charset="0"/>
                          <a:cs typeface="Arial" panose="020B0604020202020204" pitchFamily="34" charset="0"/>
                        </a:rPr>
                        <a:t>2.4</a:t>
                      </a:r>
                      <a:endParaRPr lang="en-US" sz="1200" b="0" i="0" dirty="0">
                        <a:latin typeface="Arial" panose="020B0604020202020204" pitchFamily="34" charset="0"/>
                        <a:cs typeface="Arial" panose="020B0604020202020204" pitchFamily="34" charset="0"/>
                      </a:endParaRPr>
                    </a:p>
                  </a:txBody>
                  <a:tcPr/>
                </a:tc>
                <a:tc>
                  <a:txBody>
                    <a:bodyPr/>
                    <a:lstStyle/>
                    <a:p>
                      <a:pPr algn="ctr"/>
                      <a:r>
                        <a:rPr lang="en-US" sz="1200" b="0" i="0" dirty="0" smtClean="0">
                          <a:latin typeface="Arial" panose="020B0604020202020204" pitchFamily="34" charset="0"/>
                          <a:cs typeface="Arial" panose="020B0604020202020204" pitchFamily="34" charset="0"/>
                        </a:rPr>
                        <a:t>27 </a:t>
                      </a:r>
                      <a:endParaRPr lang="en-US" sz="1200" b="0" i="0" dirty="0">
                        <a:latin typeface="Arial" panose="020B0604020202020204" pitchFamily="34" charset="0"/>
                        <a:cs typeface="Arial" panose="020B0604020202020204" pitchFamily="34" charset="0"/>
                      </a:endParaRPr>
                    </a:p>
                  </a:txBody>
                  <a:tcPr/>
                </a:tc>
                <a:tc>
                  <a:txBody>
                    <a:bodyPr/>
                    <a:lstStyle/>
                    <a:p>
                      <a:pPr algn="ctr"/>
                      <a:r>
                        <a:rPr lang="en-US" sz="1200" b="0" i="0" dirty="0" smtClean="0">
                          <a:latin typeface="Arial" panose="020B0604020202020204" pitchFamily="34" charset="0"/>
                          <a:cs typeface="Arial" panose="020B0604020202020204" pitchFamily="34" charset="0"/>
                        </a:rPr>
                        <a:t>10</a:t>
                      </a:r>
                      <a:endParaRPr lang="en-US" sz="1200" b="0" i="0" dirty="0">
                        <a:latin typeface="Arial" panose="020B0604020202020204" pitchFamily="34" charset="0"/>
                        <a:cs typeface="Arial" panose="020B0604020202020204" pitchFamily="34" charset="0"/>
                      </a:endParaRPr>
                    </a:p>
                  </a:txBody>
                  <a:tcPr>
                    <a:lnR w="38100" cap="flat" cmpd="sng" algn="ctr">
                      <a:solidFill>
                        <a:schemeClr val="tx1"/>
                      </a:solidFill>
                      <a:prstDash val="solid"/>
                      <a:round/>
                      <a:headEnd type="none" w="med" len="med"/>
                      <a:tailEnd type="none" w="med" len="med"/>
                    </a:lnR>
                  </a:tcPr>
                </a:tc>
                <a:tc>
                  <a:txBody>
                    <a:bodyPr/>
                    <a:lstStyle/>
                    <a:p>
                      <a:pPr algn="ctr"/>
                      <a:r>
                        <a:rPr lang="en-US" sz="1200" b="0" i="0" baseline="0" dirty="0" smtClean="0">
                          <a:solidFill>
                            <a:schemeClr val="tx1"/>
                          </a:solidFill>
                          <a:latin typeface="Arial" panose="020B0604020202020204" pitchFamily="34" charset="0"/>
                          <a:cs typeface="Arial" panose="020B0604020202020204" pitchFamily="34" charset="0"/>
                        </a:rPr>
                        <a:t>&gt;30</a:t>
                      </a:r>
                      <a:endParaRPr lang="en-US" sz="1200" b="0" i="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tcPr>
                </a:tc>
                <a:tc>
                  <a:txBody>
                    <a:bodyPr/>
                    <a:lstStyle/>
                    <a:p>
                      <a:pPr algn="ctr"/>
                      <a:r>
                        <a:rPr lang="en-US" sz="1200" i="0" baseline="0" dirty="0" smtClean="0">
                          <a:latin typeface="Arial" panose="020B0604020202020204" pitchFamily="34" charset="0"/>
                          <a:cs typeface="Arial" panose="020B0604020202020204" pitchFamily="34" charset="0"/>
                        </a:rPr>
                        <a:t>150 </a:t>
                      </a:r>
                      <a:endParaRPr lang="en-US" sz="1200" b="1" i="0" dirty="0">
                        <a:latin typeface="Arial" panose="020B0604020202020204" pitchFamily="34" charset="0"/>
                        <a:cs typeface="Arial" panose="020B0604020202020204" pitchFamily="34" charset="0"/>
                      </a:endParaRPr>
                    </a:p>
                  </a:txBody>
                  <a:tcPr/>
                </a:tc>
                <a:tc>
                  <a:txBody>
                    <a:bodyPr/>
                    <a:lstStyle/>
                    <a:p>
                      <a:pPr algn="ctr"/>
                      <a:r>
                        <a:rPr lang="en-US" sz="1200" i="0" baseline="0" dirty="0" smtClean="0">
                          <a:latin typeface="Arial" panose="020B0604020202020204" pitchFamily="34" charset="0"/>
                          <a:cs typeface="Arial" panose="020B0604020202020204" pitchFamily="34" charset="0"/>
                        </a:rPr>
                        <a:t>&gt;150 </a:t>
                      </a:r>
                      <a:endParaRPr lang="en-US" sz="1200" b="1" i="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r>
              <a:tr h="370840">
                <a:tc>
                  <a:txBody>
                    <a:bodyPr/>
                    <a:lstStyle/>
                    <a:p>
                      <a:r>
                        <a:rPr lang="en-US" sz="1200" i="0" dirty="0" smtClean="0">
                          <a:latin typeface="Arial" panose="020B0604020202020204" pitchFamily="34" charset="0"/>
                          <a:cs typeface="Arial" panose="020B0604020202020204" pitchFamily="34" charset="0"/>
                        </a:rPr>
                        <a:t>Peak Power (MW)</a:t>
                      </a:r>
                      <a:endParaRPr lang="en-US" sz="1200" b="1" i="0" dirty="0">
                        <a:latin typeface="Arial" panose="020B0604020202020204" pitchFamily="34" charset="0"/>
                        <a:cs typeface="Arial" panose="020B0604020202020204" pitchFamily="34" charset="0"/>
                      </a:endParaRPr>
                    </a:p>
                  </a:txBody>
                  <a:tcPr/>
                </a:tc>
                <a:tc>
                  <a:txBody>
                    <a:bodyPr/>
                    <a:lstStyle/>
                    <a:p>
                      <a:pPr algn="ctr"/>
                      <a:r>
                        <a:rPr lang="en-US" sz="1200" b="0" i="0" baseline="0" dirty="0" smtClean="0">
                          <a:latin typeface="Arial" panose="020B0604020202020204" pitchFamily="34" charset="0"/>
                          <a:cs typeface="Arial" panose="020B0604020202020204" pitchFamily="34" charset="0"/>
                        </a:rPr>
                        <a:t>3</a:t>
                      </a:r>
                    </a:p>
                    <a:p>
                      <a:pPr algn="ctr"/>
                      <a:r>
                        <a:rPr lang="en-US" sz="1200" b="0" i="0" baseline="0" dirty="0" smtClean="0">
                          <a:latin typeface="Arial" panose="020B0604020202020204" pitchFamily="34" charset="0"/>
                          <a:cs typeface="Arial" panose="020B0604020202020204" pitchFamily="34" charset="0"/>
                        </a:rPr>
                        <a:t> </a:t>
                      </a:r>
                      <a:endParaRPr lang="en-US" sz="1200" b="0" i="0" dirty="0">
                        <a:latin typeface="Arial" panose="020B0604020202020204" pitchFamily="34" charset="0"/>
                        <a:cs typeface="Arial" panose="020B0604020202020204" pitchFamily="34" charset="0"/>
                      </a:endParaRPr>
                    </a:p>
                  </a:txBody>
                  <a:tcPr/>
                </a:tc>
                <a:tc>
                  <a:txBody>
                    <a:bodyPr/>
                    <a:lstStyle/>
                    <a:p>
                      <a:pPr algn="ctr"/>
                      <a:r>
                        <a:rPr lang="en-US" sz="1200" b="0" i="0" baseline="0" dirty="0" smtClean="0">
                          <a:latin typeface="Arial" panose="020B0604020202020204" pitchFamily="34" charset="0"/>
                          <a:cs typeface="Arial" panose="020B0604020202020204" pitchFamily="34" charset="0"/>
                        </a:rPr>
                        <a:t>8.2</a:t>
                      </a:r>
                    </a:p>
                    <a:p>
                      <a:pPr algn="ctr"/>
                      <a:r>
                        <a:rPr lang="en-US" sz="1200" b="0" i="0" baseline="0" dirty="0" smtClean="0">
                          <a:latin typeface="Arial" panose="020B0604020202020204" pitchFamily="34" charset="0"/>
                          <a:cs typeface="Arial" panose="020B0604020202020204" pitchFamily="34" charset="0"/>
                        </a:rPr>
                        <a:t> </a:t>
                      </a:r>
                      <a:endParaRPr lang="en-US" sz="1200" b="0" i="0" dirty="0">
                        <a:latin typeface="Arial" panose="020B0604020202020204" pitchFamily="34" charset="0"/>
                        <a:cs typeface="Arial" panose="020B0604020202020204" pitchFamily="34" charset="0"/>
                      </a:endParaRPr>
                    </a:p>
                  </a:txBody>
                  <a:tcPr/>
                </a:tc>
                <a:tc>
                  <a:txBody>
                    <a:bodyPr/>
                    <a:lstStyle/>
                    <a:p>
                      <a:pPr algn="ctr"/>
                      <a:r>
                        <a:rPr lang="en-US" sz="1200" b="0" i="0" dirty="0" smtClean="0">
                          <a:latin typeface="Arial" panose="020B0604020202020204" pitchFamily="34" charset="0"/>
                          <a:cs typeface="Arial" panose="020B0604020202020204" pitchFamily="34" charset="0"/>
                        </a:rPr>
                        <a:t>4.8</a:t>
                      </a:r>
                      <a:endParaRPr lang="en-US" sz="1200" b="0" i="0" dirty="0">
                        <a:latin typeface="Arial" panose="020B0604020202020204" pitchFamily="34" charset="0"/>
                        <a:cs typeface="Arial" panose="020B0604020202020204" pitchFamily="34" charset="0"/>
                      </a:endParaRPr>
                    </a:p>
                  </a:txBody>
                  <a:tcPr>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i="0" baseline="0" dirty="0" smtClean="0">
                          <a:latin typeface="Arial" panose="020B0604020202020204" pitchFamily="34" charset="0"/>
                          <a:cs typeface="Arial" panose="020B0604020202020204" pitchFamily="34" charset="0"/>
                        </a:rPr>
                        <a:t>&lt;3.7 </a:t>
                      </a:r>
                    </a:p>
                    <a:p>
                      <a:pPr algn="ctr"/>
                      <a:r>
                        <a:rPr lang="en-US" sz="1200" i="0" dirty="0" smtClean="0">
                          <a:latin typeface="Arial" panose="020B0604020202020204" pitchFamily="34" charset="0"/>
                          <a:cs typeface="Arial" panose="020B0604020202020204" pitchFamily="34" charset="0"/>
                        </a:rPr>
                        <a:t> </a:t>
                      </a:r>
                      <a:endParaRPr lang="en-US" sz="1200" b="0" i="0" dirty="0">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tcPr>
                </a:tc>
                <a:tc>
                  <a:txBody>
                    <a:bodyPr/>
                    <a:lstStyle/>
                    <a:p>
                      <a:pPr algn="ctr"/>
                      <a:r>
                        <a:rPr lang="en-US" sz="1200" i="0" baseline="0" dirty="0" smtClean="0">
                          <a:latin typeface="Arial" panose="020B0604020202020204" pitchFamily="34" charset="0"/>
                          <a:cs typeface="Arial" panose="020B0604020202020204" pitchFamily="34" charset="0"/>
                        </a:rPr>
                        <a:t>10 </a:t>
                      </a:r>
                      <a:r>
                        <a:rPr lang="en-US" sz="1200" i="0" dirty="0" smtClean="0">
                          <a:latin typeface="Arial" panose="020B0604020202020204" pitchFamily="34" charset="0"/>
                          <a:cs typeface="Arial" panose="020B0604020202020204" pitchFamily="34" charset="0"/>
                        </a:rPr>
                        <a:t> </a:t>
                      </a:r>
                      <a:endParaRPr lang="en-US" sz="1200" b="0" i="0" dirty="0">
                        <a:latin typeface="Arial" panose="020B0604020202020204" pitchFamily="34" charset="0"/>
                        <a:cs typeface="Arial" panose="020B0604020202020204" pitchFamily="34" charset="0"/>
                      </a:endParaRPr>
                    </a:p>
                  </a:txBody>
                  <a:tcPr/>
                </a:tc>
                <a:tc>
                  <a:txBody>
                    <a:bodyPr/>
                    <a:lstStyle/>
                    <a:p>
                      <a:pPr algn="ctr"/>
                      <a:r>
                        <a:rPr lang="en-US" sz="1200" i="0" baseline="0" dirty="0" smtClean="0">
                          <a:latin typeface="Arial" panose="020B0604020202020204" pitchFamily="34" charset="0"/>
                          <a:cs typeface="Arial" panose="020B0604020202020204" pitchFamily="34" charset="0"/>
                        </a:rPr>
                        <a:t>~13</a:t>
                      </a:r>
                      <a:endParaRPr lang="en-US" sz="1200" b="0" i="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r>
              <a:tr h="370840">
                <a:tc>
                  <a:txBody>
                    <a:bodyPr/>
                    <a:lstStyle/>
                    <a:p>
                      <a:r>
                        <a:rPr lang="en-US" sz="1200" i="0" dirty="0" smtClean="0">
                          <a:latin typeface="Arial" panose="020B0604020202020204" pitchFamily="34" charset="0"/>
                          <a:cs typeface="Arial" panose="020B0604020202020204" pitchFamily="34" charset="0"/>
                        </a:rPr>
                        <a:t>System memory per node</a:t>
                      </a:r>
                      <a:endParaRPr lang="en-US" sz="1200" b="1" i="0" dirty="0" smtClean="0">
                        <a:latin typeface="Arial" panose="020B0604020202020204" pitchFamily="34" charset="0"/>
                        <a:cs typeface="Arial" panose="020B0604020202020204" pitchFamily="34" charset="0"/>
                      </a:endParaRPr>
                    </a:p>
                  </a:txBody>
                  <a:tcPr/>
                </a:tc>
                <a:tc>
                  <a:txBody>
                    <a:bodyPr/>
                    <a:lstStyle/>
                    <a:p>
                      <a:pPr algn="ctr"/>
                      <a:r>
                        <a:rPr lang="en-US" sz="1200" i="0" baseline="0" dirty="0" smtClean="0">
                          <a:latin typeface="Arial" panose="020B0604020202020204" pitchFamily="34" charset="0"/>
                          <a:cs typeface="Arial" panose="020B0604020202020204" pitchFamily="34" charset="0"/>
                        </a:rPr>
                        <a:t>64 GB</a:t>
                      </a:r>
                      <a:endParaRPr lang="en-US" sz="1200" b="1" i="0" dirty="0">
                        <a:latin typeface="Arial" panose="020B0604020202020204" pitchFamily="34" charset="0"/>
                        <a:cs typeface="Arial" panose="020B0604020202020204" pitchFamily="34" charset="0"/>
                      </a:endParaRPr>
                    </a:p>
                  </a:txBody>
                  <a:tcPr/>
                </a:tc>
                <a:tc>
                  <a:txBody>
                    <a:bodyPr/>
                    <a:lstStyle/>
                    <a:p>
                      <a:pPr algn="ctr"/>
                      <a:r>
                        <a:rPr lang="en-US" sz="1200" i="0" baseline="0" dirty="0" smtClean="0">
                          <a:solidFill>
                            <a:schemeClr val="tx1"/>
                          </a:solidFill>
                          <a:latin typeface="Arial" panose="020B0604020202020204" pitchFamily="34" charset="0"/>
                          <a:cs typeface="Arial" panose="020B0604020202020204" pitchFamily="34" charset="0"/>
                        </a:rPr>
                        <a:t>38 GB</a:t>
                      </a:r>
                      <a:endParaRPr lang="en-US" sz="1200" b="1" i="0" dirty="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200" b="0" i="0" dirty="0" smtClean="0">
                          <a:solidFill>
                            <a:schemeClr val="tx1"/>
                          </a:solidFill>
                          <a:latin typeface="Arial" panose="020B0604020202020204" pitchFamily="34" charset="0"/>
                          <a:cs typeface="Arial" panose="020B0604020202020204" pitchFamily="34" charset="0"/>
                        </a:rPr>
                        <a:t>16 GB</a:t>
                      </a:r>
                      <a:endParaRPr lang="en-US" sz="1200" b="0" i="0" dirty="0">
                        <a:solidFill>
                          <a:schemeClr val="tx1"/>
                        </a:solidFill>
                        <a:latin typeface="Arial" panose="020B0604020202020204" pitchFamily="34" charset="0"/>
                        <a:cs typeface="Arial" panose="020B0604020202020204" pitchFamily="34" charset="0"/>
                      </a:endParaRPr>
                    </a:p>
                  </a:txBody>
                  <a:tcPr>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i="0" dirty="0" smtClean="0">
                          <a:latin typeface="Arial" panose="020B0604020202020204" pitchFamily="34" charset="0"/>
                          <a:cs typeface="Arial" panose="020B0604020202020204" pitchFamily="34" charset="0"/>
                        </a:rPr>
                        <a:t>64-128</a:t>
                      </a:r>
                      <a:r>
                        <a:rPr lang="en-US" sz="1000" i="0" baseline="0" dirty="0" smtClean="0">
                          <a:latin typeface="Arial" panose="020B0604020202020204" pitchFamily="34" charset="0"/>
                          <a:cs typeface="Arial" panose="020B0604020202020204" pitchFamily="34" charset="0"/>
                        </a:rPr>
                        <a:t> </a:t>
                      </a:r>
                      <a:r>
                        <a:rPr lang="en-US" sz="1000" i="0" baseline="0" dirty="0" smtClean="0">
                          <a:solidFill>
                            <a:schemeClr val="tx1"/>
                          </a:solidFill>
                          <a:latin typeface="Arial" panose="020B0604020202020204" pitchFamily="34" charset="0"/>
                          <a:cs typeface="Arial" panose="020B0604020202020204" pitchFamily="34" charset="0"/>
                        </a:rPr>
                        <a:t>GB  DDR4</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00" i="0" baseline="0" dirty="0" smtClean="0">
                          <a:solidFill>
                            <a:schemeClr val="tx1"/>
                          </a:solidFill>
                          <a:latin typeface="Arial" panose="020B0604020202020204" pitchFamily="34" charset="0"/>
                          <a:cs typeface="Arial" panose="020B0604020202020204" pitchFamily="34" charset="0"/>
                        </a:rPr>
                        <a:t>16 GB High Bandwidth</a:t>
                      </a:r>
                      <a:endParaRPr lang="en-US" sz="1000" b="1" i="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i="0" dirty="0" smtClean="0">
                          <a:latin typeface="Arial" panose="020B0604020202020204" pitchFamily="34" charset="0"/>
                          <a:cs typeface="Arial" panose="020B0604020202020204" pitchFamily="34" charset="0"/>
                        </a:rPr>
                        <a:t>&gt;</a:t>
                      </a:r>
                      <a:r>
                        <a:rPr lang="en-US" sz="1000" i="0" baseline="0" dirty="0" smtClean="0">
                          <a:latin typeface="Arial" panose="020B0604020202020204" pitchFamily="34" charset="0"/>
                          <a:cs typeface="Arial" panose="020B0604020202020204" pitchFamily="34" charset="0"/>
                        </a:rPr>
                        <a:t> 512 GB (High Bandwidth memory and DDR4)</a:t>
                      </a:r>
                      <a:endParaRPr lang="en-US" sz="1000" i="0" dirty="0" smtClean="0">
                        <a:latin typeface="Arial" panose="020B0604020202020204" pitchFamily="34" charset="0"/>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i="0" dirty="0" smtClean="0"/>
                        <a:t>TBA</a:t>
                      </a:r>
                    </a:p>
                  </a:txBody>
                  <a:tcPr>
                    <a:lnR w="12700" cap="flat" cmpd="sng" algn="ctr">
                      <a:solidFill>
                        <a:schemeClr val="tx1"/>
                      </a:solidFill>
                      <a:prstDash val="solid"/>
                      <a:round/>
                      <a:headEnd type="none" w="med" len="med"/>
                      <a:tailEnd type="none" w="med" len="med"/>
                    </a:lnR>
                  </a:tcPr>
                </a:tc>
              </a:tr>
              <a:tr h="370840">
                <a:tc>
                  <a:txBody>
                    <a:bodyPr/>
                    <a:lstStyle/>
                    <a:p>
                      <a:r>
                        <a:rPr lang="en-US" sz="1200" i="0" dirty="0" smtClean="0">
                          <a:latin typeface="Arial" panose="020B0604020202020204" pitchFamily="34" charset="0"/>
                          <a:cs typeface="Arial" panose="020B0604020202020204" pitchFamily="34" charset="0"/>
                        </a:rPr>
                        <a:t>Node performance (TF)</a:t>
                      </a:r>
                      <a:endParaRPr lang="en-US" sz="1200" b="1" i="0" dirty="0">
                        <a:latin typeface="Arial" panose="020B0604020202020204" pitchFamily="34" charset="0"/>
                        <a:cs typeface="Arial" panose="020B0604020202020204" pitchFamily="34" charset="0"/>
                      </a:endParaRPr>
                    </a:p>
                  </a:txBody>
                  <a:tcPr/>
                </a:tc>
                <a:tc>
                  <a:txBody>
                    <a:bodyPr/>
                    <a:lstStyle/>
                    <a:p>
                      <a:pPr algn="ctr"/>
                      <a:r>
                        <a:rPr lang="en-US" sz="1200" i="0" dirty="0" smtClean="0">
                          <a:latin typeface="Arial" panose="020B0604020202020204" pitchFamily="34" charset="0"/>
                          <a:cs typeface="Arial" panose="020B0604020202020204" pitchFamily="34" charset="0"/>
                        </a:rPr>
                        <a:t>0.460 </a:t>
                      </a:r>
                      <a:endParaRPr lang="en-US" sz="1200" b="1" i="0" dirty="0">
                        <a:latin typeface="Arial" panose="020B0604020202020204" pitchFamily="34" charset="0"/>
                        <a:cs typeface="Arial" panose="020B0604020202020204" pitchFamily="34" charset="0"/>
                      </a:endParaRPr>
                    </a:p>
                  </a:txBody>
                  <a:tcPr/>
                </a:tc>
                <a:tc>
                  <a:txBody>
                    <a:bodyPr/>
                    <a:lstStyle/>
                    <a:p>
                      <a:pPr algn="ctr"/>
                      <a:r>
                        <a:rPr lang="en-US" sz="1200" i="0" dirty="0" smtClean="0">
                          <a:latin typeface="Arial" panose="020B0604020202020204" pitchFamily="34" charset="0"/>
                          <a:cs typeface="Arial" panose="020B0604020202020204" pitchFamily="34" charset="0"/>
                        </a:rPr>
                        <a:t>1.452 </a:t>
                      </a:r>
                      <a:r>
                        <a:rPr lang="en-US" sz="1200" i="0" baseline="0" dirty="0" smtClean="0">
                          <a:latin typeface="Arial" panose="020B0604020202020204" pitchFamily="34" charset="0"/>
                          <a:cs typeface="Arial" panose="020B0604020202020204" pitchFamily="34" charset="0"/>
                        </a:rPr>
                        <a:t> </a:t>
                      </a:r>
                      <a:endParaRPr lang="en-US" sz="1200" b="1" i="0" dirty="0">
                        <a:latin typeface="Arial" panose="020B0604020202020204" pitchFamily="34" charset="0"/>
                        <a:cs typeface="Arial" panose="020B0604020202020204" pitchFamily="34" charset="0"/>
                      </a:endParaRPr>
                    </a:p>
                  </a:txBody>
                  <a:tcPr/>
                </a:tc>
                <a:tc>
                  <a:txBody>
                    <a:bodyPr/>
                    <a:lstStyle/>
                    <a:p>
                      <a:pPr algn="ctr"/>
                      <a:r>
                        <a:rPr lang="en-US" sz="1200" b="0" i="0" dirty="0" smtClean="0">
                          <a:latin typeface="Arial" panose="020B0604020202020204" pitchFamily="34" charset="0"/>
                          <a:cs typeface="Arial" panose="020B0604020202020204" pitchFamily="34" charset="0"/>
                        </a:rPr>
                        <a:t>0.204</a:t>
                      </a:r>
                      <a:endParaRPr lang="en-US" sz="1200" b="0" i="0" dirty="0">
                        <a:latin typeface="Arial" panose="020B0604020202020204" pitchFamily="34" charset="0"/>
                        <a:cs typeface="Arial" panose="020B0604020202020204" pitchFamily="34" charset="0"/>
                      </a:endParaRPr>
                    </a:p>
                  </a:txBody>
                  <a:tcPr>
                    <a:lnR w="38100" cap="flat" cmpd="sng" algn="ctr">
                      <a:solidFill>
                        <a:schemeClr val="tx1"/>
                      </a:solidFill>
                      <a:prstDash val="solid"/>
                      <a:round/>
                      <a:headEnd type="none" w="med" len="med"/>
                      <a:tailEnd type="none" w="med" len="med"/>
                    </a:lnR>
                  </a:tcPr>
                </a:tc>
                <a:tc>
                  <a:txBody>
                    <a:bodyPr/>
                    <a:lstStyle/>
                    <a:p>
                      <a:pPr algn="ctr"/>
                      <a:r>
                        <a:rPr lang="en-US" sz="1200" i="0" baseline="0" dirty="0" smtClean="0">
                          <a:latin typeface="Arial" panose="020B0604020202020204" pitchFamily="34" charset="0"/>
                          <a:cs typeface="Arial" panose="020B0604020202020204" pitchFamily="34" charset="0"/>
                        </a:rPr>
                        <a:t> &gt;3</a:t>
                      </a:r>
                      <a:endParaRPr lang="en-US" sz="1200" b="1" i="0" dirty="0">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tcPr>
                </a:tc>
                <a:tc>
                  <a:txBody>
                    <a:bodyPr/>
                    <a:lstStyle/>
                    <a:p>
                      <a:pPr algn="ctr"/>
                      <a:r>
                        <a:rPr lang="en-US" sz="1200" i="0" baseline="0" dirty="0" smtClean="0">
                          <a:latin typeface="Arial" panose="020B0604020202020204" pitchFamily="34" charset="0"/>
                          <a:cs typeface="Arial" panose="020B0604020202020204" pitchFamily="34" charset="0"/>
                        </a:rPr>
                        <a:t>&gt;40</a:t>
                      </a:r>
                      <a:endParaRPr lang="en-US" sz="1200" b="1" i="0" dirty="0">
                        <a:latin typeface="Arial" panose="020B0604020202020204" pitchFamily="34" charset="0"/>
                        <a:cs typeface="Arial" panose="020B0604020202020204" pitchFamily="34" charset="0"/>
                      </a:endParaRPr>
                    </a:p>
                  </a:txBody>
                  <a:tcPr/>
                </a:tc>
                <a:tc>
                  <a:txBody>
                    <a:bodyPr/>
                    <a:lstStyle/>
                    <a:p>
                      <a:pPr algn="ctr"/>
                      <a:r>
                        <a:rPr lang="en-US" sz="1200" i="0" baseline="0" dirty="0" smtClean="0">
                          <a:latin typeface="Arial" panose="020B0604020202020204" pitchFamily="34" charset="0"/>
                          <a:cs typeface="Arial" panose="020B0604020202020204" pitchFamily="34" charset="0"/>
                        </a:rPr>
                        <a:t>&gt;15 times Mira</a:t>
                      </a:r>
                      <a:endParaRPr lang="en-US" sz="1200" b="1" i="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r>
              <a:tr h="370840">
                <a:tc>
                  <a:txBody>
                    <a:bodyPr/>
                    <a:lstStyle/>
                    <a:p>
                      <a:r>
                        <a:rPr lang="en-US" sz="1200" i="0" dirty="0" smtClean="0">
                          <a:latin typeface="Arial" panose="020B0604020202020204" pitchFamily="34" charset="0"/>
                          <a:cs typeface="Arial" panose="020B0604020202020204" pitchFamily="34" charset="0"/>
                        </a:rPr>
                        <a:t>Node processors</a:t>
                      </a:r>
                      <a:endParaRPr lang="en-US" sz="1200" i="0" dirty="0">
                        <a:latin typeface="Arial" panose="020B0604020202020204" pitchFamily="34" charset="0"/>
                        <a:cs typeface="Arial" panose="020B0604020202020204" pitchFamily="34" charset="0"/>
                      </a:endParaRPr>
                    </a:p>
                  </a:txBody>
                  <a:tcPr/>
                </a:tc>
                <a:tc>
                  <a:txBody>
                    <a:bodyPr/>
                    <a:lstStyle/>
                    <a:p>
                      <a:pPr algn="ctr"/>
                      <a:r>
                        <a:rPr lang="en-US" sz="1200" i="0" baseline="0" dirty="0" smtClean="0">
                          <a:latin typeface="Arial" panose="020B0604020202020204" pitchFamily="34" charset="0"/>
                          <a:cs typeface="Arial" panose="020B0604020202020204" pitchFamily="34" charset="0"/>
                        </a:rPr>
                        <a:t>Intel Ivy Bridge </a:t>
                      </a:r>
                      <a:endParaRPr lang="en-US" sz="1200" i="0" dirty="0">
                        <a:latin typeface="Arial" panose="020B0604020202020204" pitchFamily="34" charset="0"/>
                        <a:cs typeface="Arial" panose="020B0604020202020204" pitchFamily="34" charset="0"/>
                      </a:endParaRPr>
                    </a:p>
                  </a:txBody>
                  <a:tcPr/>
                </a:tc>
                <a:tc>
                  <a:txBody>
                    <a:bodyPr/>
                    <a:lstStyle/>
                    <a:p>
                      <a:pPr algn="ctr"/>
                      <a:r>
                        <a:rPr lang="en-US" sz="1200" i="0" dirty="0" smtClean="0">
                          <a:latin typeface="Arial" panose="020B0604020202020204" pitchFamily="34" charset="0"/>
                          <a:cs typeface="Arial" panose="020B0604020202020204" pitchFamily="34" charset="0"/>
                        </a:rPr>
                        <a:t>AMD Opteron</a:t>
                      </a:r>
                      <a:r>
                        <a:rPr lang="en-US" sz="1200" i="0" baseline="0" dirty="0" smtClean="0">
                          <a:latin typeface="Arial" panose="020B0604020202020204" pitchFamily="34" charset="0"/>
                          <a:cs typeface="Arial" panose="020B0604020202020204" pitchFamily="34" charset="0"/>
                        </a:rPr>
                        <a:t>   </a:t>
                      </a:r>
                      <a:endParaRPr lang="en-US" sz="1200" i="0" dirty="0" smtClean="0">
                        <a:latin typeface="Arial" panose="020B0604020202020204" pitchFamily="34" charset="0"/>
                        <a:cs typeface="Arial" panose="020B0604020202020204" pitchFamily="34" charset="0"/>
                      </a:endParaRPr>
                    </a:p>
                    <a:p>
                      <a:pPr algn="ctr"/>
                      <a:r>
                        <a:rPr lang="en-US" sz="1200" i="0" dirty="0" err="1" smtClean="0">
                          <a:latin typeface="Arial" panose="020B0604020202020204" pitchFamily="34" charset="0"/>
                          <a:cs typeface="Arial" panose="020B0604020202020204" pitchFamily="34" charset="0"/>
                        </a:rPr>
                        <a:t>Nvidia</a:t>
                      </a:r>
                      <a:r>
                        <a:rPr lang="en-US" sz="1200" i="0" dirty="0" smtClean="0">
                          <a:latin typeface="Arial" panose="020B0604020202020204" pitchFamily="34" charset="0"/>
                          <a:cs typeface="Arial" panose="020B0604020202020204" pitchFamily="34" charset="0"/>
                        </a:rPr>
                        <a:t> Kepler  </a:t>
                      </a:r>
                      <a:endParaRPr lang="en-US" sz="1200" i="0" dirty="0">
                        <a:latin typeface="Arial" panose="020B0604020202020204" pitchFamily="34" charset="0"/>
                        <a:cs typeface="Arial" panose="020B0604020202020204" pitchFamily="34" charset="0"/>
                      </a:endParaRPr>
                    </a:p>
                  </a:txBody>
                  <a:tcPr/>
                </a:tc>
                <a:tc>
                  <a:txBody>
                    <a:bodyPr/>
                    <a:lstStyle/>
                    <a:p>
                      <a:pPr algn="ctr"/>
                      <a:r>
                        <a:rPr lang="en-US" sz="1200" i="0" dirty="0" smtClean="0">
                          <a:latin typeface="Arial" panose="020B0604020202020204" pitchFamily="34" charset="0"/>
                          <a:cs typeface="Arial" panose="020B0604020202020204" pitchFamily="34" charset="0"/>
                        </a:rPr>
                        <a:t>64-bit PowerPC A2</a:t>
                      </a:r>
                      <a:endParaRPr lang="en-US" sz="1200" i="0" dirty="0">
                        <a:latin typeface="Arial" panose="020B0604020202020204" pitchFamily="34" charset="0"/>
                        <a:cs typeface="Arial" panose="020B0604020202020204" pitchFamily="34" charset="0"/>
                      </a:endParaRPr>
                    </a:p>
                  </a:txBody>
                  <a:tcPr>
                    <a:lnR w="38100" cap="flat" cmpd="sng" algn="ctr">
                      <a:solidFill>
                        <a:schemeClr val="tx1"/>
                      </a:solidFill>
                      <a:prstDash val="solid"/>
                      <a:round/>
                      <a:headEnd type="none" w="med" len="med"/>
                      <a:tailEnd type="none" w="med" len="med"/>
                    </a:lnR>
                  </a:tcPr>
                </a:tc>
                <a:tc>
                  <a:txBody>
                    <a:bodyPr/>
                    <a:lstStyle/>
                    <a:p>
                      <a:pPr algn="ctr"/>
                      <a:r>
                        <a:rPr lang="en-US" sz="1000" i="0" dirty="0" smtClean="0">
                          <a:latin typeface="Arial" panose="020B0604020202020204" pitchFamily="34" charset="0"/>
                          <a:cs typeface="Arial" panose="020B0604020202020204" pitchFamily="34" charset="0"/>
                        </a:rPr>
                        <a:t>Intel</a:t>
                      </a:r>
                      <a:r>
                        <a:rPr lang="en-US" sz="1000" i="0" baseline="0" dirty="0" smtClean="0">
                          <a:latin typeface="Arial" panose="020B0604020202020204" pitchFamily="34" charset="0"/>
                          <a:cs typeface="Arial" panose="020B0604020202020204" pitchFamily="34" charset="0"/>
                        </a:rPr>
                        <a:t> Knights Landing  many core CPUs </a:t>
                      </a:r>
                    </a:p>
                    <a:p>
                      <a:pPr algn="ctr"/>
                      <a:r>
                        <a:rPr lang="en-US" sz="1000" i="0" baseline="0" dirty="0" smtClean="0">
                          <a:latin typeface="Arial" panose="020B0604020202020204" pitchFamily="34" charset="0"/>
                          <a:cs typeface="Arial" panose="020B0604020202020204" pitchFamily="34" charset="0"/>
                        </a:rPr>
                        <a:t>Intel </a:t>
                      </a:r>
                      <a:r>
                        <a:rPr lang="en-US" sz="1000" i="0" baseline="0" dirty="0" err="1" smtClean="0">
                          <a:latin typeface="Arial" panose="020B0604020202020204" pitchFamily="34" charset="0"/>
                          <a:cs typeface="Arial" panose="020B0604020202020204" pitchFamily="34" charset="0"/>
                        </a:rPr>
                        <a:t>Haswell</a:t>
                      </a:r>
                      <a:r>
                        <a:rPr lang="en-US" sz="1000" i="0" baseline="0" dirty="0" smtClean="0">
                          <a:latin typeface="Arial" panose="020B0604020202020204" pitchFamily="34" charset="0"/>
                          <a:cs typeface="Arial" panose="020B0604020202020204" pitchFamily="34" charset="0"/>
                        </a:rPr>
                        <a:t> CPU in data partition</a:t>
                      </a:r>
                      <a:endParaRPr lang="en-US" sz="1000" i="0" dirty="0">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tcPr>
                </a:tc>
                <a:tc>
                  <a:txBody>
                    <a:bodyPr/>
                    <a:lstStyle/>
                    <a:p>
                      <a:pPr marL="0" indent="0" algn="ctr">
                        <a:buFont typeface="Wingdings" pitchFamily="2" charset="2"/>
                        <a:buNone/>
                      </a:pPr>
                      <a:r>
                        <a:rPr lang="en-US" sz="1000" i="0" dirty="0" smtClean="0">
                          <a:solidFill>
                            <a:schemeClr val="tx1"/>
                          </a:solidFill>
                          <a:latin typeface="Arial" panose="020B0604020202020204" pitchFamily="34" charset="0"/>
                          <a:cs typeface="Arial" panose="020B0604020202020204" pitchFamily="34" charset="0"/>
                        </a:rPr>
                        <a:t>Multiple</a:t>
                      </a:r>
                      <a:r>
                        <a:rPr lang="en-US" sz="1000" i="0" dirty="0" smtClean="0">
                          <a:latin typeface="Arial" panose="020B0604020202020204" pitchFamily="34" charset="0"/>
                          <a:cs typeface="Arial" panose="020B0604020202020204" pitchFamily="34" charset="0"/>
                        </a:rPr>
                        <a:t> IBM Power9 CPUs </a:t>
                      </a:r>
                      <a:r>
                        <a:rPr lang="en-US" sz="1000" i="0" dirty="0" smtClean="0">
                          <a:solidFill>
                            <a:schemeClr val="tx1"/>
                          </a:solidFill>
                          <a:latin typeface="Arial" panose="020B0604020202020204" pitchFamily="34" charset="0"/>
                          <a:cs typeface="Arial" panose="020B0604020202020204" pitchFamily="34" charset="0"/>
                        </a:rPr>
                        <a:t>&amp;</a:t>
                      </a:r>
                    </a:p>
                    <a:p>
                      <a:pPr marL="0" indent="0" algn="ctr">
                        <a:buFont typeface="Wingdings" pitchFamily="2" charset="2"/>
                        <a:buNone/>
                      </a:pPr>
                      <a:r>
                        <a:rPr lang="en-US" sz="1000" i="0" dirty="0" err="1" smtClean="0">
                          <a:latin typeface="Arial" panose="020B0604020202020204" pitchFamily="34" charset="0"/>
                          <a:cs typeface="Arial" panose="020B0604020202020204" pitchFamily="34" charset="0"/>
                        </a:rPr>
                        <a:t>mulitple</a:t>
                      </a:r>
                      <a:r>
                        <a:rPr lang="en-US" sz="1000" i="0" dirty="0" smtClean="0">
                          <a:latin typeface="Arial" panose="020B0604020202020204" pitchFamily="34" charset="0"/>
                          <a:cs typeface="Arial" panose="020B0604020202020204" pitchFamily="34" charset="0"/>
                        </a:rPr>
                        <a:t> </a:t>
                      </a:r>
                      <a:r>
                        <a:rPr lang="en-US" sz="1000" i="0" dirty="0" err="1" smtClean="0">
                          <a:latin typeface="Arial" panose="020B0604020202020204" pitchFamily="34" charset="0"/>
                          <a:cs typeface="Arial" panose="020B0604020202020204" pitchFamily="34" charset="0"/>
                        </a:rPr>
                        <a:t>Nvidia</a:t>
                      </a:r>
                      <a:r>
                        <a:rPr lang="en-US" sz="1000" i="0" baseline="0" dirty="0" smtClean="0">
                          <a:latin typeface="Arial" panose="020B0604020202020204" pitchFamily="34" charset="0"/>
                          <a:cs typeface="Arial" panose="020B0604020202020204" pitchFamily="34" charset="0"/>
                        </a:rPr>
                        <a:t> Voltas GPUS</a:t>
                      </a:r>
                      <a:r>
                        <a:rPr lang="en-US" sz="1000" i="0" dirty="0" smtClean="0">
                          <a:latin typeface="Arial" panose="020B0604020202020204" pitchFamily="34" charset="0"/>
                          <a:cs typeface="Arial" panose="020B0604020202020204" pitchFamily="34" charset="0"/>
                        </a:rPr>
                        <a:t> </a:t>
                      </a:r>
                      <a:endParaRPr lang="en-US" sz="1000" i="0" dirty="0">
                        <a:latin typeface="Arial" panose="020B0604020202020204" pitchFamily="34" charset="0"/>
                        <a:cs typeface="Arial" panose="020B0604020202020204" pitchFamily="34" charset="0"/>
                      </a:endParaRPr>
                    </a:p>
                  </a:txBody>
                  <a:tcPr/>
                </a:tc>
                <a:tc>
                  <a:txBody>
                    <a:bodyPr/>
                    <a:lstStyle/>
                    <a:p>
                      <a:pPr marL="0" indent="0" algn="ctr">
                        <a:buFont typeface="Wingdings" pitchFamily="2" charset="2"/>
                        <a:buNone/>
                      </a:pPr>
                      <a:r>
                        <a:rPr lang="en-US" sz="1000" i="0" dirty="0" smtClean="0">
                          <a:latin typeface="Arial" panose="020B0604020202020204" pitchFamily="34" charset="0"/>
                          <a:cs typeface="Arial" panose="020B0604020202020204" pitchFamily="34" charset="0"/>
                        </a:rPr>
                        <a:t>TBA</a:t>
                      </a:r>
                      <a:endParaRPr lang="en-US" sz="1000" i="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r>
              <a:tr h="370840">
                <a:tc>
                  <a:txBody>
                    <a:bodyPr/>
                    <a:lstStyle/>
                    <a:p>
                      <a:r>
                        <a:rPr lang="en-US" sz="1200" i="0" dirty="0" smtClean="0">
                          <a:latin typeface="Arial" panose="020B0604020202020204" pitchFamily="34" charset="0"/>
                          <a:cs typeface="Arial" panose="020B0604020202020204" pitchFamily="34" charset="0"/>
                        </a:rPr>
                        <a:t>System size (nodes)</a:t>
                      </a:r>
                      <a:endParaRPr lang="en-US" sz="1200" i="0" dirty="0">
                        <a:latin typeface="Arial" panose="020B0604020202020204" pitchFamily="34" charset="0"/>
                        <a:cs typeface="Arial" panose="020B0604020202020204" pitchFamily="34" charset="0"/>
                      </a:endParaRPr>
                    </a:p>
                  </a:txBody>
                  <a:tcPr/>
                </a:tc>
                <a:tc>
                  <a:txBody>
                    <a:bodyPr/>
                    <a:lstStyle/>
                    <a:p>
                      <a:pPr algn="ctr"/>
                      <a:r>
                        <a:rPr lang="en-US" sz="1200" i="0" baseline="0" dirty="0" smtClean="0">
                          <a:latin typeface="Arial" panose="020B0604020202020204" pitchFamily="34" charset="0"/>
                          <a:cs typeface="Arial" panose="020B0604020202020204" pitchFamily="34" charset="0"/>
                        </a:rPr>
                        <a:t>5,200 nodes</a:t>
                      </a:r>
                      <a:endParaRPr lang="en-US" sz="1200" i="0" dirty="0">
                        <a:latin typeface="Arial" panose="020B0604020202020204" pitchFamily="34" charset="0"/>
                        <a:cs typeface="Arial" panose="020B0604020202020204" pitchFamily="34" charset="0"/>
                      </a:endParaRPr>
                    </a:p>
                  </a:txBody>
                  <a:tcPr/>
                </a:tc>
                <a:tc>
                  <a:txBody>
                    <a:bodyPr/>
                    <a:lstStyle/>
                    <a:p>
                      <a:pPr algn="ctr"/>
                      <a:r>
                        <a:rPr lang="en-US" sz="1200" i="0" dirty="0" smtClean="0">
                          <a:solidFill>
                            <a:schemeClr val="tx1"/>
                          </a:solidFill>
                          <a:latin typeface="Arial" panose="020B0604020202020204" pitchFamily="34" charset="0"/>
                          <a:cs typeface="Arial" panose="020B0604020202020204" pitchFamily="34" charset="0"/>
                        </a:rPr>
                        <a:t>18,688</a:t>
                      </a:r>
                      <a:r>
                        <a:rPr lang="en-US" sz="1200" i="0" baseline="0" dirty="0" smtClean="0">
                          <a:latin typeface="Arial" panose="020B0604020202020204" pitchFamily="34" charset="0"/>
                          <a:cs typeface="Arial" panose="020B0604020202020204" pitchFamily="34" charset="0"/>
                        </a:rPr>
                        <a:t> nodes</a:t>
                      </a:r>
                      <a:endParaRPr lang="en-US" sz="1200" i="0" dirty="0">
                        <a:latin typeface="Arial" panose="020B0604020202020204" pitchFamily="34" charset="0"/>
                        <a:cs typeface="Arial" panose="020B0604020202020204" pitchFamily="34" charset="0"/>
                      </a:endParaRPr>
                    </a:p>
                  </a:txBody>
                  <a:tcPr/>
                </a:tc>
                <a:tc>
                  <a:txBody>
                    <a:bodyPr/>
                    <a:lstStyle/>
                    <a:p>
                      <a:pPr algn="ctr"/>
                      <a:r>
                        <a:rPr lang="en-US" sz="1200" i="0" dirty="0" smtClean="0">
                          <a:latin typeface="Arial" panose="020B0604020202020204" pitchFamily="34" charset="0"/>
                          <a:cs typeface="Arial" panose="020B0604020202020204" pitchFamily="34" charset="0"/>
                        </a:rPr>
                        <a:t>49,152</a:t>
                      </a:r>
                      <a:endParaRPr lang="en-US" sz="1200" i="0" dirty="0">
                        <a:latin typeface="Arial" panose="020B0604020202020204" pitchFamily="34" charset="0"/>
                        <a:cs typeface="Arial" panose="020B0604020202020204" pitchFamily="34" charset="0"/>
                      </a:endParaRPr>
                    </a:p>
                  </a:txBody>
                  <a:tcPr>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i="0" dirty="0" smtClean="0">
                          <a:latin typeface="Arial" panose="020B0604020202020204" pitchFamily="34" charset="0"/>
                          <a:cs typeface="Arial" panose="020B0604020202020204" pitchFamily="34" charset="0"/>
                        </a:rPr>
                        <a:t>9,300 </a:t>
                      </a:r>
                      <a:r>
                        <a:rPr lang="en-US" sz="1000" i="0" baseline="0" dirty="0" smtClean="0">
                          <a:latin typeface="Arial" panose="020B0604020202020204" pitchFamily="34" charset="0"/>
                          <a:cs typeface="Arial" panose="020B0604020202020204" pitchFamily="34" charset="0"/>
                        </a:rPr>
                        <a:t>nodes</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00" i="0" baseline="0" dirty="0" smtClean="0">
                          <a:latin typeface="Arial" panose="020B0604020202020204" pitchFamily="34" charset="0"/>
                          <a:cs typeface="Arial" panose="020B0604020202020204" pitchFamily="34" charset="0"/>
                        </a:rPr>
                        <a:t>1,900 nodes in data partition</a:t>
                      </a:r>
                      <a:endParaRPr lang="en-US" sz="1000" i="0" dirty="0" smtClean="0">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i="0" dirty="0" smtClean="0">
                          <a:solidFill>
                            <a:schemeClr val="tx1"/>
                          </a:solidFill>
                          <a:latin typeface="Arial" panose="020B0604020202020204" pitchFamily="34" charset="0"/>
                          <a:cs typeface="Arial" panose="020B0604020202020204" pitchFamily="34" charset="0"/>
                        </a:rPr>
                        <a:t>~3,500</a:t>
                      </a:r>
                      <a:r>
                        <a:rPr lang="en-US" sz="1000" i="0" baseline="0" dirty="0" smtClean="0">
                          <a:solidFill>
                            <a:schemeClr val="tx1"/>
                          </a:solidFill>
                          <a:latin typeface="Arial" panose="020B0604020202020204" pitchFamily="34" charset="0"/>
                          <a:cs typeface="Arial" panose="020B0604020202020204" pitchFamily="34" charset="0"/>
                        </a:rPr>
                        <a:t> </a:t>
                      </a:r>
                      <a:r>
                        <a:rPr lang="en-US" sz="1000" i="0" baseline="0" dirty="0" smtClean="0">
                          <a:latin typeface="Arial" panose="020B0604020202020204" pitchFamily="34" charset="0"/>
                          <a:cs typeface="Arial" panose="020B0604020202020204" pitchFamily="34" charset="0"/>
                        </a:rPr>
                        <a:t>nodes</a:t>
                      </a:r>
                      <a:endParaRPr lang="en-US" sz="1000" i="0" dirty="0" smtClean="0">
                        <a:latin typeface="Arial" panose="020B0604020202020204" pitchFamily="34" charset="0"/>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i="0" dirty="0" smtClean="0">
                          <a:solidFill>
                            <a:schemeClr val="tx1"/>
                          </a:solidFill>
                          <a:latin typeface="Arial" panose="020B0604020202020204" pitchFamily="34" charset="0"/>
                          <a:cs typeface="Arial" panose="020B0604020202020204" pitchFamily="34" charset="0"/>
                        </a:rPr>
                        <a:t>~50,000</a:t>
                      </a:r>
                      <a:r>
                        <a:rPr lang="en-US" sz="1000" i="0" baseline="0" dirty="0" smtClean="0">
                          <a:solidFill>
                            <a:schemeClr val="tx1"/>
                          </a:solidFill>
                          <a:latin typeface="Arial" panose="020B0604020202020204" pitchFamily="34" charset="0"/>
                          <a:cs typeface="Arial" panose="020B0604020202020204" pitchFamily="34" charset="0"/>
                        </a:rPr>
                        <a:t> </a:t>
                      </a:r>
                      <a:r>
                        <a:rPr lang="en-US" sz="1000" i="0" baseline="0" dirty="0" smtClean="0">
                          <a:latin typeface="Arial" panose="020B0604020202020204" pitchFamily="34" charset="0"/>
                          <a:cs typeface="Arial" panose="020B0604020202020204" pitchFamily="34" charset="0"/>
                        </a:rPr>
                        <a:t>nodes</a:t>
                      </a:r>
                      <a:endParaRPr lang="en-US" sz="1000" i="0" dirty="0" smtClean="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r>
              <a:tr h="370840">
                <a:tc>
                  <a:txBody>
                    <a:bodyPr/>
                    <a:lstStyle/>
                    <a:p>
                      <a:r>
                        <a:rPr lang="en-US" sz="1200" i="0" baseline="0" dirty="0" smtClean="0">
                          <a:latin typeface="Arial" panose="020B0604020202020204" pitchFamily="34" charset="0"/>
                          <a:cs typeface="Arial" panose="020B0604020202020204" pitchFamily="34" charset="0"/>
                        </a:rPr>
                        <a:t>System Interconnect </a:t>
                      </a:r>
                      <a:endParaRPr lang="en-US" sz="1200" i="0" dirty="0">
                        <a:latin typeface="Arial" panose="020B0604020202020204" pitchFamily="34" charset="0"/>
                        <a:cs typeface="Arial" panose="020B0604020202020204" pitchFamily="34" charset="0"/>
                      </a:endParaRPr>
                    </a:p>
                  </a:txBody>
                  <a:tcPr/>
                </a:tc>
                <a:tc>
                  <a:txBody>
                    <a:bodyPr/>
                    <a:lstStyle/>
                    <a:p>
                      <a:pPr algn="ctr"/>
                      <a:r>
                        <a:rPr lang="en-US" sz="1200" i="0" dirty="0" smtClean="0">
                          <a:latin typeface="Arial" panose="020B0604020202020204" pitchFamily="34" charset="0"/>
                          <a:cs typeface="Arial" panose="020B0604020202020204" pitchFamily="34" charset="0"/>
                        </a:rPr>
                        <a:t>Aries</a:t>
                      </a:r>
                      <a:endParaRPr lang="en-US" sz="1200" i="0" dirty="0">
                        <a:latin typeface="Arial" panose="020B0604020202020204" pitchFamily="34" charset="0"/>
                        <a:cs typeface="Arial" panose="020B0604020202020204" pitchFamily="34" charset="0"/>
                      </a:endParaRPr>
                    </a:p>
                  </a:txBody>
                  <a:tcPr/>
                </a:tc>
                <a:tc>
                  <a:txBody>
                    <a:bodyPr/>
                    <a:lstStyle/>
                    <a:p>
                      <a:pPr algn="ctr"/>
                      <a:r>
                        <a:rPr lang="en-US" sz="1200" i="0" dirty="0" smtClean="0">
                          <a:latin typeface="Arial" panose="020B0604020202020204" pitchFamily="34" charset="0"/>
                          <a:cs typeface="Arial" panose="020B0604020202020204" pitchFamily="34" charset="0"/>
                        </a:rPr>
                        <a:t>Gemini</a:t>
                      </a:r>
                      <a:endParaRPr lang="en-US" sz="1200" i="0" dirty="0">
                        <a:latin typeface="Arial" panose="020B0604020202020204" pitchFamily="34" charset="0"/>
                        <a:cs typeface="Arial" panose="020B0604020202020204" pitchFamily="34" charset="0"/>
                      </a:endParaRPr>
                    </a:p>
                  </a:txBody>
                  <a:tcPr/>
                </a:tc>
                <a:tc>
                  <a:txBody>
                    <a:bodyPr/>
                    <a:lstStyle/>
                    <a:p>
                      <a:pPr algn="ctr"/>
                      <a:r>
                        <a:rPr lang="en-US" sz="1200" i="0" dirty="0" smtClean="0">
                          <a:latin typeface="Arial" panose="020B0604020202020204" pitchFamily="34" charset="0"/>
                          <a:cs typeface="Arial" panose="020B0604020202020204" pitchFamily="34" charset="0"/>
                        </a:rPr>
                        <a:t>5D Torus</a:t>
                      </a:r>
                      <a:endParaRPr lang="en-US" sz="1200" i="0" dirty="0">
                        <a:latin typeface="Arial" panose="020B0604020202020204" pitchFamily="34" charset="0"/>
                        <a:cs typeface="Arial" panose="020B0604020202020204" pitchFamily="34" charset="0"/>
                      </a:endParaRPr>
                    </a:p>
                  </a:txBody>
                  <a:tcPr>
                    <a:lnR w="38100" cap="flat" cmpd="sng" algn="ctr">
                      <a:solidFill>
                        <a:schemeClr val="tx1"/>
                      </a:solidFill>
                      <a:prstDash val="solid"/>
                      <a:round/>
                      <a:headEnd type="none" w="med" len="med"/>
                      <a:tailEnd type="none" w="med" len="med"/>
                    </a:lnR>
                  </a:tcPr>
                </a:tc>
                <a:tc>
                  <a:txBody>
                    <a:bodyPr/>
                    <a:lstStyle/>
                    <a:p>
                      <a:pPr algn="ctr"/>
                      <a:r>
                        <a:rPr lang="en-US" sz="1200" i="0" dirty="0" smtClean="0">
                          <a:latin typeface="Arial" panose="020B0604020202020204" pitchFamily="34" charset="0"/>
                          <a:cs typeface="Arial" panose="020B0604020202020204" pitchFamily="34" charset="0"/>
                        </a:rPr>
                        <a:t>Aries</a:t>
                      </a:r>
                    </a:p>
                  </a:txBody>
                  <a:tcPr>
                    <a:lnL w="38100" cap="flat" cmpd="sng" algn="ctr">
                      <a:solidFill>
                        <a:schemeClr val="tx1"/>
                      </a:solidFill>
                      <a:prstDash val="solid"/>
                      <a:round/>
                      <a:headEnd type="none" w="med" len="med"/>
                      <a:tailEnd type="none" w="med" len="med"/>
                    </a:ln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dirty="0" smtClean="0">
                          <a:latin typeface="Arial" panose="020B0604020202020204" pitchFamily="34" charset="0"/>
                          <a:cs typeface="Arial" panose="020B0604020202020204" pitchFamily="34" charset="0"/>
                        </a:rPr>
                        <a:t>Dual Rail EDR-IB</a:t>
                      </a:r>
                      <a:r>
                        <a:rPr lang="en-US" sz="1200" i="0" baseline="0" dirty="0" smtClean="0">
                          <a:latin typeface="Arial" panose="020B0604020202020204" pitchFamily="34" charset="0"/>
                          <a:cs typeface="Arial" panose="020B0604020202020204" pitchFamily="34" charset="0"/>
                        </a:rPr>
                        <a:t>  </a:t>
                      </a:r>
                      <a:endParaRPr lang="en-US" sz="1200" i="0" dirty="0" smtClean="0">
                        <a:latin typeface="Arial" panose="020B0604020202020204" pitchFamily="34" charset="0"/>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i="0" dirty="0" smtClean="0">
                          <a:latin typeface="Arial" panose="020B0604020202020204" pitchFamily="34" charset="0"/>
                          <a:cs typeface="Arial" panose="020B0604020202020204" pitchFamily="34" charset="0"/>
                        </a:rPr>
                        <a:t>TBA</a:t>
                      </a:r>
                    </a:p>
                  </a:txBody>
                  <a:tcPr>
                    <a:lnR w="12700" cap="flat" cmpd="sng" algn="ctr">
                      <a:solidFill>
                        <a:schemeClr val="tx1"/>
                      </a:solidFill>
                      <a:prstDash val="solid"/>
                      <a:round/>
                      <a:headEnd type="none" w="med" len="med"/>
                      <a:tailEnd type="none" w="med" len="med"/>
                    </a:lnR>
                  </a:tcPr>
                </a:tc>
              </a:tr>
              <a:tr h="370840">
                <a:tc>
                  <a:txBody>
                    <a:bodyPr/>
                    <a:lstStyle/>
                    <a:p>
                      <a:r>
                        <a:rPr lang="en-US" sz="1200" i="0" dirty="0" smtClean="0">
                          <a:latin typeface="Arial" panose="020B0604020202020204" pitchFamily="34" charset="0"/>
                          <a:cs typeface="Arial" panose="020B0604020202020204" pitchFamily="34" charset="0"/>
                        </a:rPr>
                        <a:t>File System</a:t>
                      </a:r>
                      <a:endParaRPr lang="en-US" sz="1200" i="0" dirty="0">
                        <a:latin typeface="Arial" panose="020B0604020202020204" pitchFamily="34" charset="0"/>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i="0" dirty="0" smtClean="0">
                          <a:latin typeface="Arial" panose="020B0604020202020204" pitchFamily="34" charset="0"/>
                          <a:cs typeface="Arial" panose="020B0604020202020204" pitchFamily="34" charset="0"/>
                        </a:rPr>
                        <a:t>17.6 PB, 168 GBs,</a:t>
                      </a:r>
                      <a:r>
                        <a:rPr lang="en-US" sz="1200" i="0" baseline="0" dirty="0" smtClean="0">
                          <a:latin typeface="Arial" panose="020B0604020202020204" pitchFamily="34" charset="0"/>
                          <a:cs typeface="Arial" panose="020B0604020202020204" pitchFamily="34" charset="0"/>
                        </a:rPr>
                        <a:t> </a:t>
                      </a:r>
                      <a:r>
                        <a:rPr lang="en-US" sz="1200" i="0" baseline="0" dirty="0" err="1" smtClean="0">
                          <a:latin typeface="Arial" panose="020B0604020202020204" pitchFamily="34" charset="0"/>
                          <a:cs typeface="Arial" panose="020B0604020202020204" pitchFamily="34" charset="0"/>
                        </a:rPr>
                        <a:t>Lustre</a:t>
                      </a:r>
                      <a:r>
                        <a:rPr lang="en-US" sz="1200" i="0" baseline="40000" dirty="0" smtClean="0">
                          <a:latin typeface="Arial" panose="020B0604020202020204" pitchFamily="34" charset="0"/>
                          <a:cs typeface="Arial" panose="020B0604020202020204" pitchFamily="34" charset="0"/>
                        </a:rPr>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i="0" dirty="0" smtClean="0">
                          <a:latin typeface="Arial" panose="020B0604020202020204" pitchFamily="34" charset="0"/>
                          <a:cs typeface="Arial" panose="020B0604020202020204" pitchFamily="34" charset="0"/>
                        </a:rPr>
                        <a:t>32 PB, 1 TB/s,</a:t>
                      </a:r>
                      <a:r>
                        <a:rPr lang="en-US" sz="1200" i="0" baseline="0" dirty="0" smtClean="0">
                          <a:latin typeface="Arial" panose="020B0604020202020204" pitchFamily="34" charset="0"/>
                          <a:cs typeface="Arial" panose="020B0604020202020204" pitchFamily="34" charset="0"/>
                        </a:rPr>
                        <a:t> </a:t>
                      </a:r>
                      <a:r>
                        <a:rPr lang="en-US" sz="1200" i="0" baseline="0" dirty="0" err="1" smtClean="0">
                          <a:latin typeface="Arial" panose="020B0604020202020204" pitchFamily="34" charset="0"/>
                          <a:cs typeface="Arial" panose="020B0604020202020204" pitchFamily="34" charset="0"/>
                        </a:rPr>
                        <a:t>Lustre</a:t>
                      </a:r>
                      <a:r>
                        <a:rPr lang="en-US" sz="1200" i="0" baseline="40000" dirty="0" smtClean="0">
                          <a:latin typeface="Arial" panose="020B0604020202020204" pitchFamily="34" charset="0"/>
                          <a:cs typeface="Arial" panose="020B0604020202020204" pitchFamily="34" charset="0"/>
                        </a:rPr>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i="0" baseline="0" dirty="0" smtClean="0">
                          <a:latin typeface="Arial" panose="020B0604020202020204" pitchFamily="34" charset="0"/>
                          <a:cs typeface="Arial" panose="020B0604020202020204" pitchFamily="34" charset="0"/>
                        </a:rPr>
                        <a:t>GPFS™</a:t>
                      </a:r>
                      <a:endParaRPr lang="en-US" sz="1200" i="0" dirty="0" smtClean="0">
                        <a:latin typeface="Arial" panose="020B0604020202020204" pitchFamily="34" charset="0"/>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200" i="0" baseline="0" dirty="0" smtClean="0">
                        <a:latin typeface="Arial" panose="020B0604020202020204" pitchFamily="34" charset="0"/>
                        <a:cs typeface="Arial" panose="020B0604020202020204" pitchFamily="34" charset="0"/>
                      </a:endParaRPr>
                    </a:p>
                  </a:txBody>
                  <a:tcPr>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i="0" dirty="0" smtClean="0">
                          <a:latin typeface="Arial" panose="020B0604020202020204" pitchFamily="34" charset="0"/>
                          <a:cs typeface="Arial" panose="020B0604020202020204" pitchFamily="34" charset="0"/>
                        </a:rPr>
                        <a:t>28 PB</a:t>
                      </a:r>
                      <a:r>
                        <a:rPr lang="en-US" sz="1200" i="0" dirty="0" smtClean="0">
                          <a:solidFill>
                            <a:schemeClr val="tx1"/>
                          </a:solidFill>
                          <a:latin typeface="Arial" panose="020B0604020202020204" pitchFamily="34" charset="0"/>
                          <a:cs typeface="Arial" panose="020B0604020202020204" pitchFamily="34" charset="0"/>
                        </a:rPr>
                        <a:t>, 744 GB/sec </a:t>
                      </a:r>
                      <a:r>
                        <a:rPr lang="en-US" sz="1200" i="0" dirty="0" smtClean="0">
                          <a:latin typeface="Arial" panose="020B0604020202020204" pitchFamily="34" charset="0"/>
                          <a:cs typeface="Arial" panose="020B0604020202020204" pitchFamily="34" charset="0"/>
                        </a:rPr>
                        <a:t>,</a:t>
                      </a:r>
                      <a:r>
                        <a:rPr lang="en-US" sz="1200" i="0" baseline="0" dirty="0" smtClean="0">
                          <a:latin typeface="Arial" panose="020B0604020202020204" pitchFamily="34" charset="0"/>
                          <a:cs typeface="Arial" panose="020B0604020202020204" pitchFamily="34" charset="0"/>
                        </a:rPr>
                        <a:t> </a:t>
                      </a:r>
                      <a:r>
                        <a:rPr lang="en-US" sz="1200" i="0" baseline="0" dirty="0" err="1" smtClean="0">
                          <a:latin typeface="Arial" panose="020B0604020202020204" pitchFamily="34" charset="0"/>
                          <a:cs typeface="Arial" panose="020B0604020202020204" pitchFamily="34" charset="0"/>
                        </a:rPr>
                        <a:t>Lustre</a:t>
                      </a:r>
                      <a:r>
                        <a:rPr lang="en-US" sz="1200" i="0" baseline="40000" dirty="0" smtClean="0">
                          <a:latin typeface="Arial" panose="020B0604020202020204" pitchFamily="34" charset="0"/>
                          <a:cs typeface="Arial" panose="020B0604020202020204" pitchFamily="34" charset="0"/>
                        </a:rPr>
                        <a:t>®</a:t>
                      </a:r>
                    </a:p>
                  </a:txBody>
                  <a:tcPr>
                    <a:lnL w="381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i="0" dirty="0" smtClean="0">
                          <a:latin typeface="Arial" panose="020B0604020202020204" pitchFamily="34" charset="0"/>
                          <a:cs typeface="Arial" panose="020B0604020202020204" pitchFamily="34" charset="0"/>
                        </a:rPr>
                        <a:t>120</a:t>
                      </a:r>
                      <a:r>
                        <a:rPr lang="en-US" sz="1200" i="0" baseline="0" dirty="0" smtClean="0">
                          <a:latin typeface="Arial" panose="020B0604020202020204" pitchFamily="34" charset="0"/>
                          <a:cs typeface="Arial" panose="020B0604020202020204" pitchFamily="34" charset="0"/>
                        </a:rPr>
                        <a:t> PB, 1 TB/s, GPFS™</a:t>
                      </a:r>
                      <a:endParaRPr lang="en-US" sz="1200" i="0" dirty="0" smtClean="0">
                        <a:latin typeface="Arial" panose="020B0604020202020204" pitchFamily="34" charset="0"/>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i="0" dirty="0" smtClean="0">
                          <a:latin typeface="Arial" panose="020B0604020202020204" pitchFamily="34" charset="0"/>
                          <a:cs typeface="Arial" panose="020B0604020202020204" pitchFamily="34" charset="0"/>
                        </a:rPr>
                        <a:t>TBA</a:t>
                      </a:r>
                    </a:p>
                  </a:txBody>
                  <a:tcPr>
                    <a:lnR w="12700" cap="flat" cmpd="sng" algn="ctr">
                      <a:solidFill>
                        <a:schemeClr val="tx1"/>
                      </a:solidFill>
                      <a:prstDash val="solid"/>
                      <a:round/>
                      <a:headEnd type="none" w="med" len="med"/>
                      <a:tailEnd type="none" w="med" len="med"/>
                    </a:lnR>
                  </a:tcPr>
                </a:tc>
              </a:tr>
            </a:tbl>
          </a:graphicData>
        </a:graphic>
      </p:graphicFrame>
      <p:sp>
        <p:nvSpPr>
          <p:cNvPr id="4" name="Title 3"/>
          <p:cNvSpPr>
            <a:spLocks noGrp="1"/>
          </p:cNvSpPr>
          <p:nvPr>
            <p:ph type="title"/>
          </p:nvPr>
        </p:nvSpPr>
        <p:spPr>
          <a:xfrm>
            <a:off x="0" y="-216312"/>
            <a:ext cx="9144000" cy="1143000"/>
          </a:xfrm>
        </p:spPr>
        <p:txBody>
          <a:bodyPr/>
          <a:lstStyle/>
          <a:p>
            <a:r>
              <a:rPr lang="en-US" dirty="0" smtClean="0"/>
              <a:t>ASCR  Computing Upgrades at a Glance</a:t>
            </a:r>
            <a:endParaRPr lang="en-US" dirty="0"/>
          </a:p>
        </p:txBody>
      </p:sp>
      <p:sp>
        <p:nvSpPr>
          <p:cNvPr id="7" name="Slide Number Placeholder 3"/>
          <p:cNvSpPr>
            <a:spLocks noGrp="1"/>
          </p:cNvSpPr>
          <p:nvPr>
            <p:ph type="sldNum" sz="quarter" idx="4294967295"/>
          </p:nvPr>
        </p:nvSpPr>
        <p:spPr>
          <a:xfrm>
            <a:off x="8491926" y="6351588"/>
            <a:ext cx="476250" cy="365125"/>
          </a:xfrm>
          <a:prstGeom prst="rect">
            <a:avLst/>
          </a:prstGeom>
        </p:spPr>
        <p:txBody>
          <a:bodyPr vert="horz" lIns="91440" tIns="45720" rIns="91440" bIns="45720" rtlCol="0" anchor="ctr"/>
          <a:lstStyle/>
          <a:p>
            <a:pPr algn="ctr" fontAlgn="auto">
              <a:spcBef>
                <a:spcPts val="0"/>
              </a:spcBef>
              <a:spcAft>
                <a:spcPts val="0"/>
              </a:spcAft>
            </a:pPr>
            <a:fld id="{6EEA275D-5A49-48A8-817D-44C3EA0A3A2F}" type="slidenum">
              <a:rPr lang="en-US" sz="1200">
                <a:solidFill>
                  <a:srgbClr val="106636"/>
                </a:solidFill>
                <a:latin typeface="Arial" pitchFamily="34" charset="0"/>
                <a:cs typeface="Arial" pitchFamily="34" charset="0"/>
              </a:rPr>
              <a:pPr algn="ctr" fontAlgn="auto">
                <a:spcBef>
                  <a:spcPts val="0"/>
                </a:spcBef>
                <a:spcAft>
                  <a:spcPts val="0"/>
                </a:spcAft>
              </a:pPr>
              <a:t>12</a:t>
            </a:fld>
            <a:endParaRPr lang="en-US" sz="1200" dirty="0">
              <a:solidFill>
                <a:srgbClr val="106636"/>
              </a:solidFill>
              <a:latin typeface="Arial" pitchFamily="34" charset="0"/>
              <a:cs typeface="Arial" pitchFamily="34" charset="0"/>
            </a:endParaRPr>
          </a:p>
        </p:txBody>
      </p:sp>
      <p:sp>
        <p:nvSpPr>
          <p:cNvPr id="2" name="Rectangle 1"/>
          <p:cNvSpPr/>
          <p:nvPr/>
        </p:nvSpPr>
        <p:spPr>
          <a:xfrm>
            <a:off x="7938655" y="2269375"/>
            <a:ext cx="1105592" cy="3857105"/>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7277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Rectangle 19"/>
          <p:cNvSpPr/>
          <p:nvPr/>
        </p:nvSpPr>
        <p:spPr>
          <a:xfrm>
            <a:off x="0" y="5987442"/>
            <a:ext cx="8430016" cy="870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dirty="0"/>
          </a:p>
        </p:txBody>
      </p:sp>
      <p:sp>
        <p:nvSpPr>
          <p:cNvPr id="13" name="Rectangle 12"/>
          <p:cNvSpPr/>
          <p:nvPr/>
        </p:nvSpPr>
        <p:spPr>
          <a:xfrm>
            <a:off x="215900" y="6057901"/>
            <a:ext cx="8699500" cy="292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dirty="0"/>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601216" y="5057720"/>
            <a:ext cx="1828800" cy="1371600"/>
          </a:xfrm>
          <a:prstGeom prst="rect">
            <a:avLst/>
          </a:prstGeom>
          <a:ln w="47625" cmpd="thickThin">
            <a:solidFill>
              <a:schemeClr val="tx1"/>
            </a:solidFill>
          </a:ln>
          <a:effectLst>
            <a:outerShdw blurRad="50800" dist="38100" dir="2700000" algn="ctr" rotWithShape="0">
              <a:schemeClr val="tx1">
                <a:alpha val="40000"/>
              </a:schemeClr>
            </a:outerShdw>
          </a:effectLst>
        </p:spPr>
      </p:pic>
      <p:sp>
        <p:nvSpPr>
          <p:cNvPr id="4" name="Slide Number Placeholder 3"/>
          <p:cNvSpPr>
            <a:spLocks noGrp="1"/>
          </p:cNvSpPr>
          <p:nvPr>
            <p:ph type="sldNum" sz="quarter" idx="12"/>
          </p:nvPr>
        </p:nvSpPr>
        <p:spPr/>
        <p:txBody>
          <a:bodyPr/>
          <a:lstStyle/>
          <a:p>
            <a:pPr>
              <a:defRPr/>
            </a:pPr>
            <a:fld id="{6EEA275D-5A49-48A8-817D-44C3EA0A3A2F}" type="slidenum">
              <a:rPr lang="en-US" smtClean="0"/>
              <a:pPr>
                <a:defRPr/>
              </a:pPr>
              <a:t>13</a:t>
            </a:fld>
            <a:endParaRPr lang="en-US" dirty="0"/>
          </a:p>
        </p:txBody>
      </p:sp>
      <p:sp>
        <p:nvSpPr>
          <p:cNvPr id="19" name="TextBox 18"/>
          <p:cNvSpPr txBox="1"/>
          <p:nvPr/>
        </p:nvSpPr>
        <p:spPr>
          <a:xfrm>
            <a:off x="578067" y="1032541"/>
            <a:ext cx="8006318" cy="3801028"/>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lIns="91429" tIns="45714" rIns="91429" bIns="45714" rtlCol="0">
            <a:spAutoFit/>
          </a:bodyPr>
          <a:lstStyle/>
          <a:p>
            <a:pPr marL="173716" indent="-173716">
              <a:spcBef>
                <a:spcPts val="0"/>
              </a:spcBef>
              <a:spcAft>
                <a:spcPts val="600"/>
              </a:spcAft>
              <a:buFont typeface="Wingdings" pitchFamily="2" charset="2"/>
              <a:buChar char="§"/>
            </a:pPr>
            <a:r>
              <a:rPr lang="en-US" sz="1400" dirty="0" smtClean="0">
                <a:solidFill>
                  <a:schemeClr val="tx1"/>
                </a:solidFill>
                <a:latin typeface="Arial" pitchFamily="34" charset="0"/>
                <a:cs typeface="Arial" pitchFamily="34" charset="0"/>
              </a:rPr>
              <a:t>Increased funding for additional</a:t>
            </a:r>
            <a:r>
              <a:rPr lang="en-US" sz="1400" b="1" dirty="0" smtClean="0">
                <a:solidFill>
                  <a:schemeClr val="tx1"/>
                </a:solidFill>
                <a:latin typeface="Arial" pitchFamily="34" charset="0"/>
                <a:cs typeface="Arial" pitchFamily="34" charset="0"/>
              </a:rPr>
              <a:t> Energy Frontier Research Centers </a:t>
            </a:r>
            <a:r>
              <a:rPr lang="en-US" sz="1400" dirty="0" smtClean="0">
                <a:solidFill>
                  <a:schemeClr val="tx1"/>
                </a:solidFill>
                <a:latin typeface="Arial" pitchFamily="34" charset="0"/>
                <a:cs typeface="Arial" pitchFamily="34" charset="0"/>
              </a:rPr>
              <a:t>(EFRCs) (</a:t>
            </a:r>
            <a:r>
              <a:rPr lang="el-GR" sz="1400" dirty="0" smtClean="0">
                <a:solidFill>
                  <a:schemeClr val="tx1"/>
                </a:solidFill>
                <a:latin typeface="Arial" pitchFamily="34" charset="0"/>
                <a:cs typeface="Arial" pitchFamily="34" charset="0"/>
              </a:rPr>
              <a:t>Δ</a:t>
            </a:r>
            <a:r>
              <a:rPr lang="en-US" sz="1400" dirty="0" smtClean="0">
                <a:solidFill>
                  <a:schemeClr val="tx1"/>
                </a:solidFill>
                <a:latin typeface="Arial" pitchFamily="34" charset="0"/>
                <a:cs typeface="Arial" pitchFamily="34" charset="0"/>
              </a:rPr>
              <a:t> = +$10,000K)</a:t>
            </a:r>
          </a:p>
          <a:p>
            <a:pPr marL="173716" indent="-173716">
              <a:spcBef>
                <a:spcPts val="0"/>
              </a:spcBef>
              <a:spcAft>
                <a:spcPts val="600"/>
              </a:spcAft>
              <a:buFont typeface="Wingdings" pitchFamily="2" charset="2"/>
              <a:buChar char="§"/>
            </a:pPr>
            <a:r>
              <a:rPr lang="en-US" sz="1400" dirty="0" smtClean="0">
                <a:solidFill>
                  <a:schemeClr val="tx1"/>
                </a:solidFill>
                <a:latin typeface="Arial" pitchFamily="34" charset="0"/>
                <a:cs typeface="Arial" pitchFamily="34" charset="0"/>
              </a:rPr>
              <a:t>Increased funding for </a:t>
            </a:r>
            <a:r>
              <a:rPr lang="en-US" sz="1400" b="1" dirty="0">
                <a:solidFill>
                  <a:schemeClr val="tx1"/>
                </a:solidFill>
                <a:latin typeface="Arial" pitchFamily="34" charset="0"/>
                <a:cs typeface="Arial" pitchFamily="34" charset="0"/>
              </a:rPr>
              <a:t>computational materials </a:t>
            </a:r>
            <a:r>
              <a:rPr lang="en-US" sz="1400" b="1" dirty="0" smtClean="0">
                <a:solidFill>
                  <a:schemeClr val="tx1"/>
                </a:solidFill>
                <a:latin typeface="Arial" pitchFamily="34" charset="0"/>
                <a:cs typeface="Arial" pitchFamily="34" charset="0"/>
              </a:rPr>
              <a:t>sciences </a:t>
            </a:r>
            <a:r>
              <a:rPr lang="en-US" sz="1400" dirty="0" smtClean="0">
                <a:solidFill>
                  <a:schemeClr val="tx1"/>
                </a:solidFill>
                <a:latin typeface="Arial" pitchFamily="34" charset="0"/>
                <a:cs typeface="Arial" pitchFamily="34" charset="0"/>
              </a:rPr>
              <a:t>research</a:t>
            </a:r>
            <a:r>
              <a:rPr lang="en-US" sz="1400" b="1" dirty="0" smtClean="0">
                <a:solidFill>
                  <a:schemeClr val="tx1"/>
                </a:solidFill>
                <a:latin typeface="Arial" pitchFamily="34" charset="0"/>
                <a:cs typeface="Arial" pitchFamily="34" charset="0"/>
              </a:rPr>
              <a:t> </a:t>
            </a:r>
            <a:r>
              <a:rPr lang="en-US" sz="1400" dirty="0" smtClean="0">
                <a:solidFill>
                  <a:schemeClr val="tx1"/>
                </a:solidFill>
                <a:latin typeface="Arial" pitchFamily="34" charset="0"/>
                <a:cs typeface="Arial" pitchFamily="34" charset="0"/>
              </a:rPr>
              <a:t>to expand technical breadth of code development for design </a:t>
            </a:r>
            <a:r>
              <a:rPr lang="en-US" sz="1400" dirty="0">
                <a:solidFill>
                  <a:schemeClr val="tx1"/>
                </a:solidFill>
                <a:latin typeface="Arial" pitchFamily="34" charset="0"/>
                <a:cs typeface="Arial" pitchFamily="34" charset="0"/>
              </a:rPr>
              <a:t>of functional </a:t>
            </a:r>
            <a:r>
              <a:rPr lang="en-US" sz="1400" dirty="0" smtClean="0">
                <a:solidFill>
                  <a:schemeClr val="tx1"/>
                </a:solidFill>
                <a:latin typeface="Arial" pitchFamily="34" charset="0"/>
                <a:cs typeface="Arial" pitchFamily="34" charset="0"/>
              </a:rPr>
              <a:t>materials (</a:t>
            </a:r>
            <a:r>
              <a:rPr lang="el-GR" sz="1400" dirty="0" smtClean="0">
                <a:solidFill>
                  <a:schemeClr val="tx1"/>
                </a:solidFill>
                <a:latin typeface="Arial" pitchFamily="34" charset="0"/>
                <a:cs typeface="Arial" pitchFamily="34" charset="0"/>
              </a:rPr>
              <a:t>Δ</a:t>
            </a:r>
            <a:r>
              <a:rPr lang="en-US" sz="1400" dirty="0" smtClean="0">
                <a:solidFill>
                  <a:schemeClr val="tx1"/>
                </a:solidFill>
                <a:latin typeface="Arial" pitchFamily="34" charset="0"/>
                <a:cs typeface="Arial" pitchFamily="34" charset="0"/>
              </a:rPr>
              <a:t> </a:t>
            </a:r>
            <a:r>
              <a:rPr lang="en-US" sz="1400" dirty="0">
                <a:solidFill>
                  <a:schemeClr val="tx1"/>
                </a:solidFill>
                <a:latin typeface="Arial" pitchFamily="34" charset="0"/>
                <a:cs typeface="Arial" pitchFamily="34" charset="0"/>
              </a:rPr>
              <a:t>= </a:t>
            </a:r>
            <a:r>
              <a:rPr lang="en-US" sz="1400" dirty="0" smtClean="0">
                <a:solidFill>
                  <a:schemeClr val="tx1"/>
                </a:solidFill>
                <a:latin typeface="Arial" pitchFamily="34" charset="0"/>
                <a:cs typeface="Arial" pitchFamily="34" charset="0"/>
              </a:rPr>
              <a:t>+$</a:t>
            </a:r>
            <a:r>
              <a:rPr lang="en-US" sz="1400" dirty="0">
                <a:solidFill>
                  <a:schemeClr val="tx1"/>
                </a:solidFill>
                <a:latin typeface="Arial" pitchFamily="34" charset="0"/>
                <a:cs typeface="Arial" pitchFamily="34" charset="0"/>
              </a:rPr>
              <a:t>4</a:t>
            </a:r>
            <a:r>
              <a:rPr lang="en-US" sz="1400" dirty="0" smtClean="0">
                <a:solidFill>
                  <a:schemeClr val="tx1"/>
                </a:solidFill>
                <a:latin typeface="Arial" pitchFamily="34" charset="0"/>
                <a:cs typeface="Arial" pitchFamily="34" charset="0"/>
              </a:rPr>
              <a:t>,000K)</a:t>
            </a:r>
          </a:p>
          <a:p>
            <a:pPr marL="173716" indent="-173716">
              <a:spcBef>
                <a:spcPts val="0"/>
              </a:spcBef>
              <a:spcAft>
                <a:spcPts val="600"/>
              </a:spcAft>
              <a:buFont typeface="Wingdings" pitchFamily="2" charset="2"/>
              <a:buChar char="§"/>
            </a:pPr>
            <a:r>
              <a:rPr lang="en-US" sz="1400" dirty="0" smtClean="0">
                <a:solidFill>
                  <a:schemeClr val="tx1"/>
                </a:solidFill>
                <a:latin typeface="Arial" pitchFamily="34" charset="0"/>
                <a:cs typeface="Arial" pitchFamily="34" charset="0"/>
              </a:rPr>
              <a:t>New funding for </a:t>
            </a:r>
            <a:r>
              <a:rPr lang="en-US" sz="1400" b="1" dirty="0" smtClean="0">
                <a:solidFill>
                  <a:schemeClr val="tx1"/>
                </a:solidFill>
                <a:latin typeface="Arial" pitchFamily="34" charset="0"/>
                <a:cs typeface="Arial" pitchFamily="34" charset="0"/>
              </a:rPr>
              <a:t>mid-scale instrumentation </a:t>
            </a:r>
            <a:r>
              <a:rPr lang="en-US" sz="1400" dirty="0" smtClean="0">
                <a:solidFill>
                  <a:schemeClr val="tx1"/>
                </a:solidFill>
                <a:latin typeface="Arial" pitchFamily="34" charset="0"/>
                <a:cs typeface="Arial" pitchFamily="34" charset="0"/>
              </a:rPr>
              <a:t>for ultrafast electron </a:t>
            </a:r>
            <a:r>
              <a:rPr lang="en-US" sz="1400" dirty="0">
                <a:solidFill>
                  <a:schemeClr val="tx1"/>
                </a:solidFill>
                <a:latin typeface="Arial" pitchFamily="34" charset="0"/>
                <a:cs typeface="Arial" pitchFamily="34" charset="0"/>
              </a:rPr>
              <a:t>scattering (</a:t>
            </a:r>
            <a:r>
              <a:rPr lang="el-GR" sz="1400" dirty="0">
                <a:solidFill>
                  <a:schemeClr val="tx1"/>
                </a:solidFill>
                <a:latin typeface="Arial" pitchFamily="34" charset="0"/>
                <a:cs typeface="Arial" pitchFamily="34" charset="0"/>
              </a:rPr>
              <a:t>Δ</a:t>
            </a:r>
            <a:r>
              <a:rPr lang="en-US" sz="1400" dirty="0">
                <a:solidFill>
                  <a:schemeClr val="tx1"/>
                </a:solidFill>
                <a:latin typeface="Arial" pitchFamily="34" charset="0"/>
                <a:cs typeface="Arial" pitchFamily="34" charset="0"/>
              </a:rPr>
              <a:t> = </a:t>
            </a:r>
            <a:r>
              <a:rPr lang="en-US" sz="1400" dirty="0" smtClean="0">
                <a:solidFill>
                  <a:schemeClr val="tx1"/>
                </a:solidFill>
                <a:latin typeface="Arial" pitchFamily="34" charset="0"/>
                <a:cs typeface="Arial" pitchFamily="34" charset="0"/>
              </a:rPr>
              <a:t>+$</a:t>
            </a:r>
            <a:r>
              <a:rPr lang="en-US" sz="1400" dirty="0">
                <a:solidFill>
                  <a:schemeClr val="tx1"/>
                </a:solidFill>
                <a:latin typeface="Arial" pitchFamily="34" charset="0"/>
                <a:cs typeface="Arial" pitchFamily="34" charset="0"/>
              </a:rPr>
              <a:t>5</a:t>
            </a:r>
            <a:r>
              <a:rPr lang="en-US" sz="1400" dirty="0" smtClean="0">
                <a:solidFill>
                  <a:schemeClr val="tx1"/>
                </a:solidFill>
                <a:latin typeface="Arial" pitchFamily="34" charset="0"/>
                <a:cs typeface="Arial" pitchFamily="34" charset="0"/>
              </a:rPr>
              <a:t>,000K)</a:t>
            </a:r>
          </a:p>
          <a:p>
            <a:pPr marL="173716" indent="-173716">
              <a:spcBef>
                <a:spcPts val="0"/>
              </a:spcBef>
              <a:spcAft>
                <a:spcPts val="600"/>
              </a:spcAft>
              <a:buFont typeface="Wingdings" pitchFamily="2" charset="2"/>
              <a:buChar char="§"/>
            </a:pPr>
            <a:r>
              <a:rPr lang="en-US" sz="1400" b="1" dirty="0" smtClean="0">
                <a:solidFill>
                  <a:schemeClr val="tx1"/>
                </a:solidFill>
                <a:latin typeface="Arial" pitchFamily="34" charset="0"/>
                <a:cs typeface="Arial" pitchFamily="34" charset="0"/>
              </a:rPr>
              <a:t>Energy </a:t>
            </a:r>
            <a:r>
              <a:rPr lang="en-US" sz="1400" b="1" dirty="0">
                <a:solidFill>
                  <a:schemeClr val="tx1"/>
                </a:solidFill>
                <a:latin typeface="Arial" pitchFamily="34" charset="0"/>
                <a:cs typeface="Arial" pitchFamily="34" charset="0"/>
              </a:rPr>
              <a:t>Innovation </a:t>
            </a:r>
            <a:r>
              <a:rPr lang="en-US" sz="1400" b="1" dirty="0" smtClean="0">
                <a:solidFill>
                  <a:schemeClr val="tx1"/>
                </a:solidFill>
                <a:latin typeface="Arial" pitchFamily="34" charset="0"/>
                <a:cs typeface="Arial" pitchFamily="34" charset="0"/>
              </a:rPr>
              <a:t>Hubs</a:t>
            </a:r>
            <a:r>
              <a:rPr lang="en-US" sz="1400" dirty="0" smtClean="0">
                <a:solidFill>
                  <a:schemeClr val="tx1"/>
                </a:solidFill>
                <a:latin typeface="Arial" pitchFamily="34" charset="0"/>
                <a:cs typeface="Arial" pitchFamily="34" charset="0"/>
              </a:rPr>
              <a:t>:</a:t>
            </a:r>
            <a:endParaRPr lang="en-US" sz="1400" dirty="0">
              <a:solidFill>
                <a:schemeClr val="tx1"/>
              </a:solidFill>
              <a:latin typeface="Arial" pitchFamily="34" charset="0"/>
              <a:cs typeface="Arial" pitchFamily="34" charset="0"/>
            </a:endParaRPr>
          </a:p>
          <a:p>
            <a:pPr marL="627063" lvl="3" indent="-174625">
              <a:spcBef>
                <a:spcPts val="0"/>
              </a:spcBef>
              <a:spcAft>
                <a:spcPts val="600"/>
              </a:spcAft>
              <a:buFont typeface="Wingdings" pitchFamily="2" charset="2"/>
              <a:buChar char="§"/>
            </a:pPr>
            <a:r>
              <a:rPr lang="en-US" sz="1400" dirty="0" smtClean="0">
                <a:solidFill>
                  <a:schemeClr val="tx1"/>
                </a:solidFill>
                <a:latin typeface="Arial" pitchFamily="34" charset="0"/>
                <a:cs typeface="Arial" pitchFamily="34" charset="0"/>
              </a:rPr>
              <a:t>Joint </a:t>
            </a:r>
            <a:r>
              <a:rPr lang="en-US" sz="1400" dirty="0">
                <a:solidFill>
                  <a:schemeClr val="tx1"/>
                </a:solidFill>
                <a:latin typeface="Arial" pitchFamily="34" charset="0"/>
                <a:cs typeface="Arial" pitchFamily="34" charset="0"/>
              </a:rPr>
              <a:t>Center for Energy Storage Research (</a:t>
            </a:r>
            <a:r>
              <a:rPr lang="en-US" sz="1400" dirty="0" smtClean="0">
                <a:solidFill>
                  <a:schemeClr val="tx1"/>
                </a:solidFill>
                <a:latin typeface="Arial" pitchFamily="34" charset="0"/>
                <a:cs typeface="Arial" pitchFamily="34" charset="0"/>
              </a:rPr>
              <a:t>JCESR) will </a:t>
            </a:r>
            <a:r>
              <a:rPr lang="en-US" sz="1400" dirty="0">
                <a:solidFill>
                  <a:schemeClr val="tx1"/>
                </a:solidFill>
                <a:latin typeface="Arial" pitchFamily="34" charset="0"/>
                <a:cs typeface="Arial" pitchFamily="34" charset="0"/>
              </a:rPr>
              <a:t>be in its </a:t>
            </a:r>
            <a:r>
              <a:rPr lang="en-US" sz="1400" dirty="0" smtClean="0">
                <a:solidFill>
                  <a:schemeClr val="tx1"/>
                </a:solidFill>
                <a:latin typeface="Arial" pitchFamily="34" charset="0"/>
                <a:cs typeface="Arial" pitchFamily="34" charset="0"/>
              </a:rPr>
              <a:t>4</a:t>
            </a:r>
            <a:r>
              <a:rPr lang="en-US" sz="1400" baseline="30000" dirty="0" smtClean="0">
                <a:solidFill>
                  <a:schemeClr val="tx1"/>
                </a:solidFill>
                <a:latin typeface="Arial" pitchFamily="34" charset="0"/>
                <a:cs typeface="Arial" pitchFamily="34" charset="0"/>
              </a:rPr>
              <a:t>th</a:t>
            </a:r>
            <a:r>
              <a:rPr lang="en-US" sz="1400" dirty="0" smtClean="0">
                <a:solidFill>
                  <a:schemeClr val="tx1"/>
                </a:solidFill>
                <a:latin typeface="Arial" pitchFamily="34" charset="0"/>
                <a:cs typeface="Arial" pitchFamily="34" charset="0"/>
              </a:rPr>
              <a:t> year. </a:t>
            </a:r>
            <a:br>
              <a:rPr lang="en-US" sz="1400" dirty="0" smtClean="0">
                <a:solidFill>
                  <a:schemeClr val="tx1"/>
                </a:solidFill>
                <a:latin typeface="Arial" pitchFamily="34" charset="0"/>
                <a:cs typeface="Arial" pitchFamily="34" charset="0"/>
              </a:rPr>
            </a:br>
            <a:r>
              <a:rPr lang="en-US" sz="1400" dirty="0" smtClean="0">
                <a:solidFill>
                  <a:schemeClr val="tx1"/>
                </a:solidFill>
                <a:latin typeface="Arial" pitchFamily="34" charset="0"/>
                <a:cs typeface="Arial" pitchFamily="34" charset="0"/>
              </a:rPr>
              <a:t>(FY 15 = $24,175K; FY 2016 = $24,137K)</a:t>
            </a:r>
          </a:p>
          <a:p>
            <a:pPr marL="627063" lvl="3" indent="-174625">
              <a:spcBef>
                <a:spcPts val="0"/>
              </a:spcBef>
              <a:spcAft>
                <a:spcPts val="600"/>
              </a:spcAft>
              <a:buFont typeface="Wingdings" pitchFamily="2" charset="2"/>
              <a:buChar char="§"/>
            </a:pPr>
            <a:r>
              <a:rPr lang="en-US" sz="1400" dirty="0" smtClean="0">
                <a:solidFill>
                  <a:schemeClr val="tx1"/>
                </a:solidFill>
                <a:latin typeface="Arial" pitchFamily="34" charset="0"/>
                <a:cs typeface="Arial" pitchFamily="34" charset="0"/>
              </a:rPr>
              <a:t>Joint </a:t>
            </a:r>
            <a:r>
              <a:rPr lang="en-US" sz="1400" dirty="0">
                <a:solidFill>
                  <a:schemeClr val="tx1"/>
                </a:solidFill>
                <a:latin typeface="Arial" pitchFamily="34" charset="0"/>
                <a:cs typeface="Arial" pitchFamily="34" charset="0"/>
              </a:rPr>
              <a:t>Center for Artificial Photosynthesis (JCAP) </a:t>
            </a:r>
            <a:r>
              <a:rPr lang="en-US" sz="1400" dirty="0" smtClean="0">
                <a:solidFill>
                  <a:schemeClr val="tx1"/>
                </a:solidFill>
                <a:latin typeface="Arial" pitchFamily="34" charset="0"/>
                <a:cs typeface="Arial" pitchFamily="34" charset="0"/>
              </a:rPr>
              <a:t>is under review for renewal starting in September 2015.  (FY 2015 = $15,000K; FY 2016 = $15,000K)</a:t>
            </a:r>
            <a:endParaRPr lang="en-US" sz="1400" dirty="0">
              <a:solidFill>
                <a:schemeClr val="tx1"/>
              </a:solidFill>
              <a:latin typeface="Arial" pitchFamily="34" charset="0"/>
              <a:cs typeface="Arial" pitchFamily="34" charset="0"/>
            </a:endParaRPr>
          </a:p>
          <a:p>
            <a:pPr marL="177779" indent="-177779">
              <a:spcBef>
                <a:spcPts val="0"/>
              </a:spcBef>
              <a:spcAft>
                <a:spcPts val="600"/>
              </a:spcAft>
              <a:buFont typeface="Wingdings" pitchFamily="2" charset="2"/>
              <a:buChar char="§"/>
            </a:pPr>
            <a:r>
              <a:rPr lang="en-US" sz="1400" b="1" dirty="0" smtClean="0">
                <a:solidFill>
                  <a:schemeClr val="tx1"/>
                </a:solidFill>
                <a:latin typeface="Arial" pitchFamily="34" charset="0"/>
                <a:cs typeface="Arial" pitchFamily="34" charset="0"/>
              </a:rPr>
              <a:t>National </a:t>
            </a:r>
            <a:r>
              <a:rPr lang="en-US" sz="1400" b="1" dirty="0">
                <a:solidFill>
                  <a:schemeClr val="tx1"/>
                </a:solidFill>
                <a:latin typeface="Arial" pitchFamily="34" charset="0"/>
                <a:cs typeface="Arial" pitchFamily="34" charset="0"/>
              </a:rPr>
              <a:t>Synchrotron Light </a:t>
            </a:r>
            <a:r>
              <a:rPr lang="en-US" sz="1400" b="1" dirty="0" smtClean="0">
                <a:solidFill>
                  <a:schemeClr val="tx1"/>
                </a:solidFill>
                <a:latin typeface="Arial" pitchFamily="34" charset="0"/>
                <a:cs typeface="Arial" pitchFamily="34" charset="0"/>
              </a:rPr>
              <a:t>Source-II </a:t>
            </a:r>
            <a:r>
              <a:rPr lang="en-US" sz="1400" dirty="0">
                <a:solidFill>
                  <a:schemeClr val="tx1"/>
                </a:solidFill>
                <a:latin typeface="Arial" pitchFamily="34" charset="0"/>
                <a:cs typeface="Arial" pitchFamily="34" charset="0"/>
              </a:rPr>
              <a:t>(</a:t>
            </a:r>
            <a:r>
              <a:rPr lang="en-US" sz="1400" dirty="0" smtClean="0">
                <a:solidFill>
                  <a:schemeClr val="tx1"/>
                </a:solidFill>
                <a:latin typeface="Arial" pitchFamily="34" charset="0"/>
                <a:cs typeface="Arial" pitchFamily="34" charset="0"/>
              </a:rPr>
              <a:t>NSLS-II</a:t>
            </a:r>
            <a:r>
              <a:rPr lang="en-US" sz="1400" dirty="0">
                <a:solidFill>
                  <a:schemeClr val="tx1"/>
                </a:solidFill>
                <a:latin typeface="Arial" pitchFamily="34" charset="0"/>
                <a:cs typeface="Arial" pitchFamily="34" charset="0"/>
              </a:rPr>
              <a:t>) </a:t>
            </a:r>
            <a:r>
              <a:rPr lang="en-US" sz="1400" dirty="0" smtClean="0">
                <a:solidFill>
                  <a:schemeClr val="tx1"/>
                </a:solidFill>
                <a:latin typeface="Arial" pitchFamily="34" charset="0"/>
                <a:cs typeface="Arial" pitchFamily="34" charset="0"/>
              </a:rPr>
              <a:t>begins its 1</a:t>
            </a:r>
            <a:r>
              <a:rPr lang="en-US" sz="1400" baseline="30000" dirty="0" smtClean="0">
                <a:solidFill>
                  <a:schemeClr val="tx1"/>
                </a:solidFill>
                <a:latin typeface="Arial" pitchFamily="34" charset="0"/>
                <a:cs typeface="Arial" pitchFamily="34" charset="0"/>
              </a:rPr>
              <a:t>st</a:t>
            </a:r>
            <a:r>
              <a:rPr lang="en-US" sz="1400" dirty="0" smtClean="0">
                <a:solidFill>
                  <a:schemeClr val="tx1"/>
                </a:solidFill>
                <a:latin typeface="Arial" pitchFamily="34" charset="0"/>
                <a:cs typeface="Arial" pitchFamily="34" charset="0"/>
              </a:rPr>
              <a:t> full year of operations.</a:t>
            </a:r>
            <a:endParaRPr lang="en-US" sz="1400" dirty="0">
              <a:solidFill>
                <a:schemeClr val="tx1"/>
              </a:solidFill>
              <a:latin typeface="Arial" pitchFamily="34" charset="0"/>
              <a:cs typeface="Arial" pitchFamily="34" charset="0"/>
            </a:endParaRPr>
          </a:p>
          <a:p>
            <a:pPr marL="177779" indent="-177779">
              <a:spcBef>
                <a:spcPts val="0"/>
              </a:spcBef>
              <a:spcAft>
                <a:spcPts val="600"/>
              </a:spcAft>
              <a:buFont typeface="Wingdings" pitchFamily="2" charset="2"/>
              <a:buChar char="§"/>
            </a:pPr>
            <a:r>
              <a:rPr lang="en-US" sz="1400" b="1" dirty="0">
                <a:solidFill>
                  <a:schemeClr val="tx1"/>
                </a:solidFill>
                <a:latin typeface="Arial" pitchFamily="34" charset="0"/>
                <a:cs typeface="Arial" pitchFamily="34" charset="0"/>
              </a:rPr>
              <a:t>Linac Coherent Light </a:t>
            </a:r>
            <a:r>
              <a:rPr lang="en-US" sz="1400" b="1" dirty="0" smtClean="0">
                <a:solidFill>
                  <a:schemeClr val="tx1"/>
                </a:solidFill>
                <a:latin typeface="Arial" pitchFamily="34" charset="0"/>
                <a:cs typeface="Arial" pitchFamily="34" charset="0"/>
              </a:rPr>
              <a:t>Source-II </a:t>
            </a:r>
            <a:r>
              <a:rPr lang="en-US" sz="1400" b="1" dirty="0">
                <a:solidFill>
                  <a:schemeClr val="tx1"/>
                </a:solidFill>
                <a:latin typeface="Arial" pitchFamily="34" charset="0"/>
                <a:cs typeface="Arial" pitchFamily="34" charset="0"/>
              </a:rPr>
              <a:t>(</a:t>
            </a:r>
            <a:r>
              <a:rPr lang="en-US" sz="1400" b="1" dirty="0" smtClean="0">
                <a:solidFill>
                  <a:schemeClr val="tx1"/>
                </a:solidFill>
                <a:latin typeface="Arial" pitchFamily="34" charset="0"/>
                <a:cs typeface="Arial" pitchFamily="34" charset="0"/>
              </a:rPr>
              <a:t>LCLS-II</a:t>
            </a:r>
            <a:r>
              <a:rPr lang="en-US" sz="1400" b="1" dirty="0">
                <a:solidFill>
                  <a:schemeClr val="tx1"/>
                </a:solidFill>
                <a:latin typeface="Arial" pitchFamily="34" charset="0"/>
                <a:cs typeface="Arial" pitchFamily="34" charset="0"/>
              </a:rPr>
              <a:t>) </a:t>
            </a:r>
            <a:r>
              <a:rPr lang="en-US" sz="1400" dirty="0" smtClean="0">
                <a:solidFill>
                  <a:schemeClr val="tx1"/>
                </a:solidFill>
                <a:latin typeface="Arial" pitchFamily="34" charset="0"/>
                <a:cs typeface="Arial" pitchFamily="34" charset="0"/>
              </a:rPr>
              <a:t>construction continues.</a:t>
            </a:r>
          </a:p>
          <a:p>
            <a:pPr marL="177779" indent="-177779">
              <a:spcBef>
                <a:spcPts val="0"/>
              </a:spcBef>
              <a:spcAft>
                <a:spcPts val="600"/>
              </a:spcAft>
              <a:buFont typeface="Wingdings" pitchFamily="2" charset="2"/>
              <a:buChar char="§"/>
            </a:pPr>
            <a:r>
              <a:rPr lang="en-US" sz="1400" dirty="0" smtClean="0">
                <a:solidFill>
                  <a:schemeClr val="tx1"/>
                </a:solidFill>
                <a:latin typeface="Arial" pitchFamily="34" charset="0"/>
                <a:cs typeface="Arial" pitchFamily="34" charset="0"/>
              </a:rPr>
              <a:t>BES </a:t>
            </a:r>
            <a:r>
              <a:rPr lang="en-US" sz="1400" b="1" dirty="0" smtClean="0">
                <a:solidFill>
                  <a:schemeClr val="tx1"/>
                </a:solidFill>
                <a:latin typeface="Arial" pitchFamily="34" charset="0"/>
                <a:cs typeface="Arial" pitchFamily="34" charset="0"/>
              </a:rPr>
              <a:t>user </a:t>
            </a:r>
            <a:r>
              <a:rPr lang="en-US" sz="1400" b="1" dirty="0">
                <a:solidFill>
                  <a:schemeClr val="tx1"/>
                </a:solidFill>
                <a:latin typeface="Arial" pitchFamily="34" charset="0"/>
                <a:cs typeface="Arial" pitchFamily="34" charset="0"/>
              </a:rPr>
              <a:t>facilities </a:t>
            </a:r>
            <a:r>
              <a:rPr lang="en-US" sz="1400" dirty="0" smtClean="0">
                <a:solidFill>
                  <a:schemeClr val="tx1"/>
                </a:solidFill>
                <a:latin typeface="Arial" pitchFamily="34" charset="0"/>
                <a:cs typeface="Arial" pitchFamily="34" charset="0"/>
              </a:rPr>
              <a:t>operate at near optimum levels (~99% of optimal).</a:t>
            </a:r>
          </a:p>
          <a:p>
            <a:pPr marL="177779" indent="-177779">
              <a:spcBef>
                <a:spcPts val="0"/>
              </a:spcBef>
              <a:spcAft>
                <a:spcPts val="600"/>
              </a:spcAft>
              <a:buFont typeface="Wingdings" pitchFamily="2" charset="2"/>
              <a:buChar char="§"/>
            </a:pPr>
            <a:r>
              <a:rPr lang="en-US" sz="1400" dirty="0" smtClean="0">
                <a:solidFill>
                  <a:schemeClr val="tx1"/>
                </a:solidFill>
                <a:latin typeface="Arial" pitchFamily="34" charset="0"/>
                <a:cs typeface="Arial" pitchFamily="34" charset="0"/>
              </a:rPr>
              <a:t>Two </a:t>
            </a:r>
            <a:r>
              <a:rPr lang="en-US" sz="1400" b="1" dirty="0">
                <a:solidFill>
                  <a:schemeClr val="tx1"/>
                </a:solidFill>
                <a:latin typeface="Arial" pitchFamily="34" charset="0"/>
                <a:cs typeface="Arial" pitchFamily="34" charset="0"/>
              </a:rPr>
              <a:t>major </a:t>
            </a:r>
            <a:r>
              <a:rPr lang="en-US" sz="1400" b="1" dirty="0" smtClean="0">
                <a:solidFill>
                  <a:schemeClr val="tx1"/>
                </a:solidFill>
                <a:latin typeface="Arial" pitchFamily="34" charset="0"/>
                <a:cs typeface="Arial" pitchFamily="34" charset="0"/>
              </a:rPr>
              <a:t>items </a:t>
            </a:r>
            <a:r>
              <a:rPr lang="en-US" sz="1400" b="1" dirty="0">
                <a:solidFill>
                  <a:schemeClr val="tx1"/>
                </a:solidFill>
                <a:latin typeface="Arial" pitchFamily="34" charset="0"/>
                <a:cs typeface="Arial" pitchFamily="34" charset="0"/>
              </a:rPr>
              <a:t>of </a:t>
            </a:r>
            <a:r>
              <a:rPr lang="en-US" sz="1400" b="1" dirty="0" smtClean="0">
                <a:solidFill>
                  <a:schemeClr val="tx1"/>
                </a:solidFill>
                <a:latin typeface="Arial" pitchFamily="34" charset="0"/>
                <a:cs typeface="Arial" pitchFamily="34" charset="0"/>
              </a:rPr>
              <a:t>equipment</a:t>
            </a:r>
            <a:r>
              <a:rPr lang="en-US" sz="1400" dirty="0" smtClean="0">
                <a:solidFill>
                  <a:schemeClr val="tx1"/>
                </a:solidFill>
                <a:latin typeface="Arial" pitchFamily="34" charset="0"/>
                <a:cs typeface="Arial" pitchFamily="34" charset="0"/>
              </a:rPr>
              <a:t>: NSLS-II </a:t>
            </a:r>
            <a:r>
              <a:rPr lang="en-US" sz="1400" dirty="0">
                <a:solidFill>
                  <a:schemeClr val="tx1"/>
                </a:solidFill>
                <a:latin typeface="Arial" pitchFamily="34" charset="0"/>
                <a:cs typeface="Arial" pitchFamily="34" charset="0"/>
              </a:rPr>
              <a:t>Experimental Tools (NEXT</a:t>
            </a:r>
            <a:r>
              <a:rPr lang="en-US" sz="1400" dirty="0" smtClean="0">
                <a:solidFill>
                  <a:schemeClr val="tx1"/>
                </a:solidFill>
                <a:latin typeface="Arial" pitchFamily="34" charset="0"/>
                <a:cs typeface="Arial" pitchFamily="34" charset="0"/>
              </a:rPr>
              <a:t>) and Advanced </a:t>
            </a:r>
            <a:r>
              <a:rPr lang="en-US" sz="1400" dirty="0">
                <a:solidFill>
                  <a:schemeClr val="tx1"/>
                </a:solidFill>
                <a:latin typeface="Arial" pitchFamily="34" charset="0"/>
                <a:cs typeface="Arial" pitchFamily="34" charset="0"/>
              </a:rPr>
              <a:t>Photon Source Upgrade (APS-U</a:t>
            </a:r>
            <a:r>
              <a:rPr lang="en-US" sz="1400" dirty="0" smtClean="0">
                <a:solidFill>
                  <a:schemeClr val="tx1"/>
                </a:solidFill>
                <a:latin typeface="Arial" pitchFamily="34" charset="0"/>
                <a:cs typeface="Arial" pitchFamily="34" charset="0"/>
              </a:rPr>
              <a:t>) are underway.</a:t>
            </a:r>
          </a:p>
        </p:txBody>
      </p:sp>
      <p:sp>
        <p:nvSpPr>
          <p:cNvPr id="15" name="Title 1"/>
          <p:cNvSpPr txBox="1">
            <a:spLocks/>
          </p:cNvSpPr>
          <p:nvPr/>
        </p:nvSpPr>
        <p:spPr bwMode="auto">
          <a:xfrm>
            <a:off x="0" y="73611"/>
            <a:ext cx="9144000" cy="5984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106636"/>
                </a:solidFill>
                <a:effectLst/>
                <a:uLnTx/>
                <a:uFillTx/>
                <a:latin typeface="Arial" pitchFamily="34" charset="0"/>
                <a:ea typeface="+mj-ea"/>
                <a:cs typeface="Arial" pitchFamily="34" charset="0"/>
              </a:rPr>
              <a:t>Basic Energy Sciences</a:t>
            </a:r>
            <a:br>
              <a:rPr kumimoji="0" lang="en-US" sz="2400" b="0" i="0" u="none" strike="noStrike" kern="1200" cap="none" spc="0" normalizeH="0" baseline="0" noProof="0" dirty="0" smtClean="0">
                <a:ln>
                  <a:noFill/>
                </a:ln>
                <a:solidFill>
                  <a:srgbClr val="106636"/>
                </a:solidFill>
                <a:effectLst/>
                <a:uLnTx/>
                <a:uFillTx/>
                <a:latin typeface="Arial" pitchFamily="34" charset="0"/>
                <a:ea typeface="+mj-ea"/>
                <a:cs typeface="Arial" pitchFamily="34" charset="0"/>
              </a:rPr>
            </a:br>
            <a:r>
              <a:rPr kumimoji="0" lang="en-US" sz="1400" b="0"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Understanding, predicting, and controlling matter and energy at the electronic, atomic, and molecular levels</a:t>
            </a:r>
            <a:endParaRPr kumimoji="0" lang="en-US" sz="2400" b="0" i="0" u="none" strike="noStrike" kern="1200" cap="none" spc="0" normalizeH="0" baseline="0" noProof="0" dirty="0">
              <a:ln>
                <a:noFill/>
              </a:ln>
              <a:solidFill>
                <a:srgbClr val="106636"/>
              </a:solidFill>
              <a:effectLst/>
              <a:uLnTx/>
              <a:uFillTx/>
              <a:latin typeface="Arial" pitchFamily="34" charset="0"/>
              <a:ea typeface="+mj-ea"/>
              <a:cs typeface="Arial" pitchFamily="34" charset="0"/>
            </a:endParaRP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88440" y="5057720"/>
            <a:ext cx="1828800" cy="1371600"/>
          </a:xfrm>
          <a:prstGeom prst="rect">
            <a:avLst/>
          </a:prstGeom>
          <a:ln w="47625" cmpd="thickThin">
            <a:solidFill>
              <a:schemeClr val="tx1"/>
            </a:solidFill>
          </a:ln>
          <a:effectLst>
            <a:outerShdw blurRad="50800" dist="38100" dir="2700000" algn="ctr" rotWithShape="0">
              <a:schemeClr val="tx1">
                <a:alpha val="40000"/>
              </a:schemeClr>
            </a:outerShdw>
          </a:effectLst>
        </p:spPr>
      </p:pic>
      <p:pic>
        <p:nvPicPr>
          <p:cNvPr id="1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2659365" y="5057720"/>
            <a:ext cx="1828800" cy="1371600"/>
          </a:xfrm>
          <a:prstGeom prst="rect">
            <a:avLst/>
          </a:prstGeom>
          <a:noFill/>
          <a:ln w="47625" cmpd="thickThin">
            <a:solidFill>
              <a:schemeClr val="tx1"/>
            </a:solidFill>
            <a:round/>
            <a:headEnd/>
            <a:tailEnd/>
          </a:ln>
          <a:effectLst>
            <a:outerShdw blurRad="50800" dist="381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Lst>
        </p:spPr>
      </p:pic>
      <p:pic>
        <p:nvPicPr>
          <p:cNvPr id="16" name="Picture 9" descr="Cracking the Puzzle of Material Failur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630290" y="5057720"/>
            <a:ext cx="1828800" cy="1371600"/>
          </a:xfrm>
          <a:prstGeom prst="rect">
            <a:avLst/>
          </a:prstGeom>
          <a:noFill/>
          <a:ln w="47625" cmpd="thickThin">
            <a:solidFill>
              <a:schemeClr val="tx1"/>
            </a:solidFill>
          </a:ln>
          <a:effectLst>
            <a:outerShdw blurRad="50800" dist="38100" dir="2700000" algn="ctr" rotWithShape="0">
              <a:schemeClr val="tx1">
                <a:alpha val="4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542639"/>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375052" y="858762"/>
            <a:ext cx="4729600" cy="3384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TextBox 5"/>
          <p:cNvSpPr txBox="1">
            <a:spLocks noChangeArrowheads="1"/>
          </p:cNvSpPr>
          <p:nvPr/>
        </p:nvSpPr>
        <p:spPr bwMode="auto">
          <a:xfrm>
            <a:off x="98444" y="793749"/>
            <a:ext cx="8925339" cy="5559802"/>
          </a:xfrm>
          <a:prstGeom prst="rect">
            <a:avLst/>
          </a:prstGeom>
          <a:noFill/>
          <a:ln w="9525">
            <a:noFill/>
            <a:miter lim="800000"/>
            <a:headEnd/>
            <a:tailEnd/>
          </a:ln>
        </p:spPr>
        <p:txBody>
          <a:bodyPr wrap="square" lIns="91258" tIns="45630" rIns="91258" bIns="45630">
            <a:spAutoFit/>
          </a:bodyPr>
          <a:lstStyle/>
          <a:p>
            <a:pPr>
              <a:lnSpc>
                <a:spcPct val="95000"/>
              </a:lnSpc>
              <a:spcAft>
                <a:spcPts val="300"/>
              </a:spcAft>
            </a:pPr>
            <a:r>
              <a:rPr lang="en-US" sz="1600" b="1" dirty="0" smtClean="0">
                <a:solidFill>
                  <a:srgbClr val="106636"/>
                </a:solidFill>
                <a:latin typeface="Arial" pitchFamily="34" charset="0"/>
                <a:cs typeface="Arial" pitchFamily="34" charset="0"/>
              </a:rPr>
              <a:t>FY 2009 46 </a:t>
            </a:r>
            <a:r>
              <a:rPr lang="en-US" sz="1600" b="1" dirty="0">
                <a:solidFill>
                  <a:srgbClr val="106636"/>
                </a:solidFill>
                <a:latin typeface="Arial" pitchFamily="34" charset="0"/>
                <a:cs typeface="Arial" pitchFamily="34" charset="0"/>
              </a:rPr>
              <a:t>EFRCs were </a:t>
            </a:r>
            <a:r>
              <a:rPr lang="en-US" sz="1600" b="1" dirty="0" smtClean="0">
                <a:solidFill>
                  <a:srgbClr val="106636"/>
                </a:solidFill>
                <a:latin typeface="Arial" pitchFamily="34" charset="0"/>
                <a:cs typeface="Arial" pitchFamily="34" charset="0"/>
              </a:rPr>
              <a:t>launched</a:t>
            </a:r>
          </a:p>
          <a:p>
            <a:pPr marL="285750" indent="-173038">
              <a:lnSpc>
                <a:spcPct val="95000"/>
              </a:lnSpc>
              <a:spcAft>
                <a:spcPts val="300"/>
              </a:spcAft>
              <a:buFont typeface="Wingdings" pitchFamily="2" charset="2"/>
              <a:buChar char="§"/>
            </a:pPr>
            <a:r>
              <a:rPr lang="en-US" sz="1400" dirty="0" smtClean="0">
                <a:latin typeface="Arial" pitchFamily="34" charset="0"/>
                <a:cs typeface="Arial" pitchFamily="34" charset="0"/>
              </a:rPr>
              <a:t>$777M for 5 years, $100M/year base + $277M ARRA</a:t>
            </a:r>
          </a:p>
          <a:p>
            <a:pPr fontAlgn="base">
              <a:lnSpc>
                <a:spcPct val="95000"/>
              </a:lnSpc>
              <a:spcBef>
                <a:spcPct val="0"/>
              </a:spcBef>
              <a:spcAft>
                <a:spcPts val="300"/>
              </a:spcAft>
            </a:pPr>
            <a:endParaRPr lang="en-US" sz="1200" dirty="0" smtClean="0">
              <a:solidFill>
                <a:srgbClr val="106636"/>
              </a:solidFill>
              <a:latin typeface="Arial" pitchFamily="34" charset="0"/>
              <a:cs typeface="Arial" pitchFamily="34" charset="0"/>
            </a:endParaRPr>
          </a:p>
          <a:p>
            <a:pPr fontAlgn="base">
              <a:lnSpc>
                <a:spcPct val="95000"/>
              </a:lnSpc>
              <a:spcBef>
                <a:spcPct val="0"/>
              </a:spcBef>
              <a:spcAft>
                <a:spcPts val="300"/>
              </a:spcAft>
            </a:pPr>
            <a:r>
              <a:rPr lang="en-US" sz="1600" b="1" dirty="0" smtClean="0">
                <a:solidFill>
                  <a:srgbClr val="106636"/>
                </a:solidFill>
                <a:latin typeface="Arial" pitchFamily="34" charset="0"/>
                <a:cs typeface="Arial" pitchFamily="34" charset="0"/>
              </a:rPr>
              <a:t>FY 2014 </a:t>
            </a:r>
            <a:r>
              <a:rPr lang="en-US" sz="1600" b="1" dirty="0" err="1" smtClean="0">
                <a:solidFill>
                  <a:srgbClr val="106636"/>
                </a:solidFill>
                <a:latin typeface="Arial" pitchFamily="34" charset="0"/>
                <a:cs typeface="Arial" pitchFamily="34" charset="0"/>
              </a:rPr>
              <a:t>Recompetition</a:t>
            </a:r>
            <a:r>
              <a:rPr lang="en-US" sz="1600" b="1" dirty="0" smtClean="0">
                <a:solidFill>
                  <a:srgbClr val="106636"/>
                </a:solidFill>
                <a:latin typeface="Arial" pitchFamily="34" charset="0"/>
                <a:cs typeface="Arial" pitchFamily="34" charset="0"/>
              </a:rPr>
              <a:t> Results</a:t>
            </a:r>
            <a:endParaRPr lang="en-US" sz="1600" b="1" dirty="0">
              <a:solidFill>
                <a:srgbClr val="106636"/>
              </a:solidFill>
              <a:latin typeface="Arial" pitchFamily="34" charset="0"/>
              <a:cs typeface="Arial" pitchFamily="34" charset="0"/>
            </a:endParaRPr>
          </a:p>
          <a:p>
            <a:pPr marL="285750" lvl="2" indent="-157163" fontAlgn="base">
              <a:lnSpc>
                <a:spcPct val="95000"/>
              </a:lnSpc>
              <a:spcBef>
                <a:spcPct val="0"/>
              </a:spcBef>
              <a:spcAft>
                <a:spcPts val="300"/>
              </a:spcAft>
              <a:buFont typeface="Wingdings" pitchFamily="2" charset="2"/>
              <a:buChar char="§"/>
            </a:pPr>
            <a:r>
              <a:rPr lang="en-US" sz="1400" dirty="0">
                <a:solidFill>
                  <a:prstClr val="black"/>
                </a:solidFill>
                <a:latin typeface="Arial" pitchFamily="34" charset="0"/>
                <a:cs typeface="Arial" pitchFamily="34" charset="0"/>
              </a:rPr>
              <a:t>$</a:t>
            </a:r>
            <a:r>
              <a:rPr lang="en-US" sz="1400" dirty="0" smtClean="0">
                <a:solidFill>
                  <a:prstClr val="black"/>
                </a:solidFill>
                <a:latin typeface="Arial" pitchFamily="34" charset="0"/>
                <a:cs typeface="Arial" pitchFamily="34" charset="0"/>
              </a:rPr>
              <a:t>100M/year base</a:t>
            </a:r>
          </a:p>
          <a:p>
            <a:pPr marL="285750" lvl="2" indent="-157163" fontAlgn="base">
              <a:lnSpc>
                <a:spcPct val="95000"/>
              </a:lnSpc>
              <a:spcBef>
                <a:spcPct val="0"/>
              </a:spcBef>
              <a:spcAft>
                <a:spcPts val="300"/>
              </a:spcAft>
              <a:buFont typeface="Wingdings" pitchFamily="2" charset="2"/>
              <a:buChar char="§"/>
            </a:pPr>
            <a:r>
              <a:rPr lang="en-US" sz="1400" dirty="0" smtClean="0">
                <a:solidFill>
                  <a:prstClr val="black"/>
                </a:solidFill>
                <a:latin typeface="Arial" pitchFamily="34" charset="0"/>
                <a:cs typeface="Arial" pitchFamily="34" charset="0"/>
              </a:rPr>
              <a:t>32 </a:t>
            </a:r>
            <a:r>
              <a:rPr lang="en-US" sz="1400" dirty="0">
                <a:solidFill>
                  <a:prstClr val="black"/>
                </a:solidFill>
                <a:latin typeface="Arial" pitchFamily="34" charset="0"/>
                <a:cs typeface="Arial" pitchFamily="34" charset="0"/>
              </a:rPr>
              <a:t>EFRCs in </a:t>
            </a:r>
            <a:r>
              <a:rPr lang="en-US" sz="1400" dirty="0" smtClean="0">
                <a:solidFill>
                  <a:prstClr val="black"/>
                </a:solidFill>
                <a:latin typeface="Arial" pitchFamily="34" charset="0"/>
                <a:cs typeface="Arial" pitchFamily="34" charset="0"/>
              </a:rPr>
              <a:t>32 </a:t>
            </a:r>
            <a:r>
              <a:rPr lang="en-US" sz="1400" dirty="0">
                <a:solidFill>
                  <a:prstClr val="black"/>
                </a:solidFill>
                <a:latin typeface="Arial" pitchFamily="34" charset="0"/>
                <a:cs typeface="Arial" pitchFamily="34" charset="0"/>
              </a:rPr>
              <a:t>States + Washington </a:t>
            </a:r>
            <a:r>
              <a:rPr lang="en-US" sz="1400" dirty="0" smtClean="0">
                <a:solidFill>
                  <a:prstClr val="black"/>
                </a:solidFill>
                <a:latin typeface="Arial" pitchFamily="34" charset="0"/>
                <a:cs typeface="Arial" pitchFamily="34" charset="0"/>
              </a:rPr>
              <a:t>D.C. </a:t>
            </a:r>
          </a:p>
          <a:p>
            <a:pPr marL="585787" lvl="3" fontAlgn="base">
              <a:lnSpc>
                <a:spcPct val="95000"/>
              </a:lnSpc>
              <a:spcBef>
                <a:spcPct val="0"/>
              </a:spcBef>
              <a:spcAft>
                <a:spcPts val="300"/>
              </a:spcAft>
            </a:pPr>
            <a:r>
              <a:rPr lang="en-US" sz="1400" dirty="0" smtClean="0">
                <a:solidFill>
                  <a:prstClr val="black"/>
                </a:solidFill>
                <a:latin typeface="Arial" pitchFamily="34" charset="0"/>
                <a:cs typeface="Arial" pitchFamily="34" charset="0"/>
              </a:rPr>
              <a:t>(22 renewals+ </a:t>
            </a:r>
            <a:r>
              <a:rPr lang="en-US" sz="1400" dirty="0">
                <a:solidFill>
                  <a:prstClr val="black"/>
                </a:solidFill>
                <a:latin typeface="Arial" pitchFamily="34" charset="0"/>
                <a:cs typeface="Arial" pitchFamily="34" charset="0"/>
              </a:rPr>
              <a:t>10 n</a:t>
            </a:r>
            <a:r>
              <a:rPr lang="en-US" sz="1400" dirty="0" smtClean="0">
                <a:solidFill>
                  <a:prstClr val="black"/>
                </a:solidFill>
                <a:latin typeface="Arial" pitchFamily="34" charset="0"/>
                <a:cs typeface="Arial" pitchFamily="34" charset="0"/>
              </a:rPr>
              <a:t>ew)</a:t>
            </a:r>
            <a:endParaRPr lang="en-US" sz="1400" dirty="0">
              <a:solidFill>
                <a:prstClr val="black"/>
              </a:solidFill>
              <a:latin typeface="Arial" pitchFamily="34" charset="0"/>
              <a:cs typeface="Arial" pitchFamily="34" charset="0"/>
            </a:endParaRPr>
          </a:p>
          <a:p>
            <a:pPr marL="285750" lvl="2" indent="-157163" fontAlgn="base">
              <a:lnSpc>
                <a:spcPct val="95000"/>
              </a:lnSpc>
              <a:spcBef>
                <a:spcPct val="0"/>
              </a:spcBef>
              <a:spcAft>
                <a:spcPts val="300"/>
              </a:spcAft>
              <a:buFont typeface="Wingdings" pitchFamily="2" charset="2"/>
              <a:buChar char="§"/>
            </a:pPr>
            <a:r>
              <a:rPr lang="en-US" sz="1400" dirty="0">
                <a:solidFill>
                  <a:prstClr val="black"/>
                </a:solidFill>
                <a:latin typeface="Arial" pitchFamily="34" charset="0"/>
                <a:cs typeface="Arial" pitchFamily="34" charset="0"/>
              </a:rPr>
              <a:t>Each $</a:t>
            </a:r>
            <a:r>
              <a:rPr lang="en-US" sz="1400" dirty="0" smtClean="0">
                <a:solidFill>
                  <a:prstClr val="black"/>
                </a:solidFill>
                <a:latin typeface="Arial" pitchFamily="34" charset="0"/>
                <a:cs typeface="Arial" pitchFamily="34" charset="0"/>
              </a:rPr>
              <a:t>2-4M/yr </a:t>
            </a:r>
            <a:r>
              <a:rPr lang="en-US" sz="1400" dirty="0">
                <a:solidFill>
                  <a:prstClr val="black"/>
                </a:solidFill>
                <a:latin typeface="Arial" pitchFamily="34" charset="0"/>
                <a:cs typeface="Arial" pitchFamily="34" charset="0"/>
              </a:rPr>
              <a:t>for up to 4 years</a:t>
            </a:r>
          </a:p>
          <a:p>
            <a:pPr marL="285750" lvl="2" indent="-157163" fontAlgn="base">
              <a:lnSpc>
                <a:spcPct val="95000"/>
              </a:lnSpc>
              <a:spcBef>
                <a:spcPct val="0"/>
              </a:spcBef>
              <a:spcAft>
                <a:spcPts val="300"/>
              </a:spcAft>
              <a:buFont typeface="Wingdings" pitchFamily="2" charset="2"/>
              <a:buChar char="§"/>
            </a:pPr>
            <a:r>
              <a:rPr lang="en-US" sz="1400" dirty="0">
                <a:solidFill>
                  <a:prstClr val="black"/>
                </a:solidFill>
                <a:latin typeface="Arial" pitchFamily="34" charset="0"/>
                <a:cs typeface="Arial" pitchFamily="34" charset="0"/>
              </a:rPr>
              <a:t>Led by 23 Universities, 8 DOE </a:t>
            </a:r>
            <a:r>
              <a:rPr lang="en-US" sz="1400" dirty="0" smtClean="0">
                <a:solidFill>
                  <a:prstClr val="black"/>
                </a:solidFill>
                <a:latin typeface="Arial" pitchFamily="34" charset="0"/>
                <a:cs typeface="Arial" pitchFamily="34" charset="0"/>
              </a:rPr>
              <a:t>Labs, and 1 non-profit</a:t>
            </a:r>
            <a:endParaRPr lang="en-US" sz="1400" dirty="0">
              <a:solidFill>
                <a:prstClr val="black"/>
              </a:solidFill>
              <a:latin typeface="Arial" pitchFamily="34" charset="0"/>
              <a:cs typeface="Arial" pitchFamily="34" charset="0"/>
            </a:endParaRPr>
          </a:p>
          <a:p>
            <a:pPr marL="285750" lvl="2" indent="-157163" fontAlgn="base">
              <a:lnSpc>
                <a:spcPct val="95000"/>
              </a:lnSpc>
              <a:spcBef>
                <a:spcPct val="0"/>
              </a:spcBef>
              <a:spcAft>
                <a:spcPts val="300"/>
              </a:spcAft>
              <a:buFont typeface="Wingdings" pitchFamily="2" charset="2"/>
              <a:buChar char="§"/>
            </a:pPr>
            <a:r>
              <a:rPr lang="en-US" sz="1400" dirty="0" smtClean="0">
                <a:solidFill>
                  <a:prstClr val="black"/>
                </a:solidFill>
                <a:latin typeface="Arial" pitchFamily="34" charset="0"/>
                <a:cs typeface="Arial" pitchFamily="34" charset="0"/>
              </a:rPr>
              <a:t>~525 </a:t>
            </a:r>
            <a:r>
              <a:rPr lang="en-US" sz="1400" dirty="0">
                <a:solidFill>
                  <a:prstClr val="black"/>
                </a:solidFill>
                <a:latin typeface="Arial" pitchFamily="34" charset="0"/>
                <a:cs typeface="Arial" pitchFamily="34" charset="0"/>
              </a:rPr>
              <a:t>senior investigators and </a:t>
            </a:r>
            <a:r>
              <a:rPr lang="en-US" sz="1400" dirty="0" smtClean="0">
                <a:solidFill>
                  <a:prstClr val="black"/>
                </a:solidFill>
                <a:latin typeface="Arial" pitchFamily="34" charset="0"/>
                <a:cs typeface="Arial" pitchFamily="34" charset="0"/>
              </a:rPr>
              <a:t> ~900 </a:t>
            </a:r>
            <a:r>
              <a:rPr lang="en-US" sz="1400" dirty="0">
                <a:solidFill>
                  <a:prstClr val="black"/>
                </a:solidFill>
                <a:latin typeface="Arial" pitchFamily="34" charset="0"/>
                <a:cs typeface="Arial" pitchFamily="34" charset="0"/>
              </a:rPr>
              <a:t>students, </a:t>
            </a:r>
            <a:r>
              <a:rPr lang="en-US" sz="1400" dirty="0" smtClean="0">
                <a:solidFill>
                  <a:prstClr val="black"/>
                </a:solidFill>
                <a:latin typeface="Arial" pitchFamily="34" charset="0"/>
                <a:cs typeface="Arial" pitchFamily="34" charset="0"/>
              </a:rPr>
              <a:t/>
            </a:r>
            <a:br>
              <a:rPr lang="en-US" sz="1400" dirty="0" smtClean="0">
                <a:solidFill>
                  <a:prstClr val="black"/>
                </a:solidFill>
                <a:latin typeface="Arial" pitchFamily="34" charset="0"/>
                <a:cs typeface="Arial" pitchFamily="34" charset="0"/>
              </a:rPr>
            </a:br>
            <a:r>
              <a:rPr lang="en-US" sz="1400" dirty="0" smtClean="0">
                <a:solidFill>
                  <a:prstClr val="black"/>
                </a:solidFill>
                <a:latin typeface="Arial" pitchFamily="34" charset="0"/>
                <a:cs typeface="Arial" pitchFamily="34" charset="0"/>
              </a:rPr>
              <a:t>postdoctoral </a:t>
            </a:r>
            <a:r>
              <a:rPr lang="en-US" sz="1400" dirty="0">
                <a:solidFill>
                  <a:prstClr val="black"/>
                </a:solidFill>
                <a:latin typeface="Arial" pitchFamily="34" charset="0"/>
                <a:cs typeface="Arial" pitchFamily="34" charset="0"/>
              </a:rPr>
              <a:t>fellows, and </a:t>
            </a:r>
            <a:r>
              <a:rPr lang="en-US" sz="1400" dirty="0" smtClean="0">
                <a:solidFill>
                  <a:prstClr val="black"/>
                </a:solidFill>
                <a:latin typeface="Arial" pitchFamily="34" charset="0"/>
                <a:cs typeface="Arial" pitchFamily="34" charset="0"/>
              </a:rPr>
              <a:t>technical </a:t>
            </a:r>
            <a:r>
              <a:rPr lang="en-US" sz="1400" dirty="0">
                <a:solidFill>
                  <a:prstClr val="black"/>
                </a:solidFill>
                <a:latin typeface="Arial" pitchFamily="34" charset="0"/>
                <a:cs typeface="Arial" pitchFamily="34" charset="0"/>
              </a:rPr>
              <a:t>staff at </a:t>
            </a:r>
            <a:r>
              <a:rPr lang="en-US" sz="1400" dirty="0" smtClean="0">
                <a:solidFill>
                  <a:prstClr val="black"/>
                </a:solidFill>
                <a:latin typeface="Arial" pitchFamily="34" charset="0"/>
                <a:cs typeface="Arial" pitchFamily="34" charset="0"/>
              </a:rPr>
              <a:t>~100 institutions</a:t>
            </a:r>
            <a:endParaRPr lang="en-US" sz="1400" dirty="0">
              <a:solidFill>
                <a:prstClr val="black"/>
              </a:solidFill>
              <a:latin typeface="Arial" pitchFamily="34" charset="0"/>
              <a:cs typeface="Arial" pitchFamily="34" charset="0"/>
            </a:endParaRPr>
          </a:p>
          <a:p>
            <a:pPr marL="0" lvl="1" indent="-342914" fontAlgn="base">
              <a:lnSpc>
                <a:spcPct val="95000"/>
              </a:lnSpc>
              <a:spcBef>
                <a:spcPct val="0"/>
              </a:spcBef>
              <a:spcAft>
                <a:spcPts val="300"/>
              </a:spcAft>
            </a:pPr>
            <a:endParaRPr lang="en-US" sz="1200" dirty="0" smtClean="0">
              <a:solidFill>
                <a:srgbClr val="106636"/>
              </a:solidFill>
              <a:latin typeface="Arial" pitchFamily="34" charset="0"/>
              <a:cs typeface="Arial" pitchFamily="34" charset="0"/>
            </a:endParaRPr>
          </a:p>
          <a:p>
            <a:pPr marL="0" lvl="1" indent="-342914" fontAlgn="base">
              <a:lnSpc>
                <a:spcPct val="95000"/>
              </a:lnSpc>
              <a:spcBef>
                <a:spcPct val="0"/>
              </a:spcBef>
              <a:spcAft>
                <a:spcPts val="300"/>
              </a:spcAft>
            </a:pPr>
            <a:r>
              <a:rPr lang="en-US" sz="1600" b="1" dirty="0" smtClean="0">
                <a:solidFill>
                  <a:srgbClr val="106636"/>
                </a:solidFill>
                <a:latin typeface="Arial" pitchFamily="34" charset="0"/>
                <a:cs typeface="Arial" pitchFamily="34" charset="0"/>
              </a:rPr>
              <a:t>FY 2015 – FY 2016 Review and Management Plan</a:t>
            </a:r>
            <a:endParaRPr lang="en-US" sz="1600" b="1" dirty="0">
              <a:solidFill>
                <a:srgbClr val="106636"/>
              </a:solidFill>
              <a:latin typeface="Arial" pitchFamily="34" charset="0"/>
              <a:cs typeface="Arial" pitchFamily="34" charset="0"/>
            </a:endParaRPr>
          </a:p>
          <a:p>
            <a:pPr marL="285750" lvl="2" indent="-174625">
              <a:lnSpc>
                <a:spcPct val="95000"/>
              </a:lnSpc>
              <a:spcAft>
                <a:spcPts val="300"/>
              </a:spcAft>
              <a:buFont typeface="Wingdings" panose="05000000000000000000" pitchFamily="2" charset="2"/>
              <a:buChar char="§"/>
            </a:pPr>
            <a:r>
              <a:rPr lang="en-US" sz="1400" dirty="0" smtClean="0">
                <a:solidFill>
                  <a:prstClr val="black"/>
                </a:solidFill>
                <a:latin typeface="Arial" pitchFamily="34" charset="0"/>
                <a:cs typeface="Arial" pitchFamily="34" charset="0"/>
              </a:rPr>
              <a:t>Management review of new centers in FY 2015.</a:t>
            </a:r>
          </a:p>
          <a:p>
            <a:pPr marL="285750" lvl="2" indent="-174625">
              <a:lnSpc>
                <a:spcPct val="95000"/>
              </a:lnSpc>
              <a:spcAft>
                <a:spcPts val="300"/>
              </a:spcAft>
              <a:buFont typeface="Wingdings" panose="05000000000000000000" pitchFamily="2" charset="2"/>
              <a:buChar char="§"/>
            </a:pPr>
            <a:r>
              <a:rPr lang="en-US" sz="1400" dirty="0" smtClean="0">
                <a:solidFill>
                  <a:prstClr val="black"/>
                </a:solidFill>
                <a:latin typeface="Arial" pitchFamily="34" charset="0"/>
                <a:cs typeface="Arial" pitchFamily="34" charset="0"/>
              </a:rPr>
              <a:t>Full </a:t>
            </a:r>
            <a:r>
              <a:rPr lang="en-US" sz="1400" dirty="0">
                <a:solidFill>
                  <a:prstClr val="black"/>
                </a:solidFill>
                <a:latin typeface="Arial" pitchFamily="34" charset="0"/>
                <a:cs typeface="Arial" pitchFamily="34" charset="0"/>
              </a:rPr>
              <a:t>mid-term progress review for all centers in FY </a:t>
            </a:r>
            <a:r>
              <a:rPr lang="en-US" sz="1400" dirty="0" smtClean="0">
                <a:solidFill>
                  <a:prstClr val="black"/>
                </a:solidFill>
                <a:latin typeface="Arial" pitchFamily="34" charset="0"/>
                <a:cs typeface="Arial" pitchFamily="34" charset="0"/>
              </a:rPr>
              <a:t>2016, with funding for final two years contingent upon review outcome.</a:t>
            </a:r>
            <a:endParaRPr lang="en-US" sz="1400" dirty="0">
              <a:solidFill>
                <a:prstClr val="black"/>
              </a:solidFill>
              <a:latin typeface="Arial" pitchFamily="34" charset="0"/>
              <a:cs typeface="Arial" pitchFamily="34" charset="0"/>
            </a:endParaRPr>
          </a:p>
          <a:p>
            <a:pPr marL="0" lvl="2">
              <a:lnSpc>
                <a:spcPct val="95000"/>
              </a:lnSpc>
              <a:spcAft>
                <a:spcPts val="300"/>
              </a:spcAft>
            </a:pPr>
            <a:endParaRPr lang="en-US" sz="1200" dirty="0" smtClean="0">
              <a:solidFill>
                <a:srgbClr val="106636"/>
              </a:solidFill>
              <a:latin typeface="Arial" pitchFamily="34" charset="0"/>
              <a:cs typeface="Arial" pitchFamily="34" charset="0"/>
            </a:endParaRPr>
          </a:p>
          <a:p>
            <a:pPr marL="0" lvl="2">
              <a:lnSpc>
                <a:spcPct val="95000"/>
              </a:lnSpc>
              <a:spcAft>
                <a:spcPts val="300"/>
              </a:spcAft>
            </a:pPr>
            <a:r>
              <a:rPr lang="en-US" sz="1600" b="1" dirty="0" smtClean="0">
                <a:solidFill>
                  <a:srgbClr val="106636"/>
                </a:solidFill>
                <a:latin typeface="Arial" pitchFamily="34" charset="0"/>
                <a:cs typeface="Arial" pitchFamily="34" charset="0"/>
              </a:rPr>
              <a:t>FY 2016 Funding and New Solicitation</a:t>
            </a:r>
          </a:p>
          <a:p>
            <a:pPr marL="287338" lvl="2" indent="-169863">
              <a:lnSpc>
                <a:spcPct val="95000"/>
              </a:lnSpc>
              <a:spcAft>
                <a:spcPts val="300"/>
              </a:spcAft>
              <a:buFont typeface="Wingdings" pitchFamily="2" charset="2"/>
              <a:buChar char="§"/>
            </a:pPr>
            <a:r>
              <a:rPr lang="en-US" sz="1400" dirty="0">
                <a:solidFill>
                  <a:prstClr val="black"/>
                </a:solidFill>
                <a:latin typeface="Arial" pitchFamily="34" charset="0"/>
                <a:cs typeface="Arial" pitchFamily="34" charset="0"/>
              </a:rPr>
              <a:t>Funding </a:t>
            </a:r>
            <a:r>
              <a:rPr lang="en-US" sz="1400" dirty="0" smtClean="0">
                <a:solidFill>
                  <a:prstClr val="black"/>
                </a:solidFill>
                <a:latin typeface="Arial" pitchFamily="34" charset="0"/>
                <a:cs typeface="Arial" pitchFamily="34" charset="0"/>
              </a:rPr>
              <a:t>for EFRCs increases $10,000K (FY 2015 = $100,000K; FY 2016 = $110,000K). </a:t>
            </a:r>
          </a:p>
          <a:p>
            <a:pPr marL="287338" lvl="2" indent="-169863">
              <a:lnSpc>
                <a:spcPct val="95000"/>
              </a:lnSpc>
              <a:spcAft>
                <a:spcPts val="300"/>
              </a:spcAft>
              <a:buFont typeface="Wingdings" pitchFamily="2" charset="2"/>
              <a:buChar char="§"/>
            </a:pPr>
            <a:r>
              <a:rPr lang="en-US" sz="1400" dirty="0">
                <a:solidFill>
                  <a:prstClr val="black"/>
                </a:solidFill>
                <a:latin typeface="Arial" pitchFamily="34" charset="0"/>
                <a:cs typeface="Arial" pitchFamily="34" charset="0"/>
              </a:rPr>
              <a:t>C</a:t>
            </a:r>
            <a:r>
              <a:rPr lang="en-US" sz="1400" dirty="0" smtClean="0">
                <a:solidFill>
                  <a:prstClr val="black"/>
                </a:solidFill>
                <a:latin typeface="Arial" pitchFamily="34" charset="0"/>
                <a:cs typeface="Arial" pitchFamily="34" charset="0"/>
              </a:rPr>
              <a:t>all for new EFRC proposals with t</a:t>
            </a:r>
            <a:r>
              <a:rPr lang="en-US" sz="1400" dirty="0" smtClean="0">
                <a:solidFill>
                  <a:prstClr val="black"/>
                </a:solidFill>
              </a:rPr>
              <a:t>opical </a:t>
            </a:r>
            <a:r>
              <a:rPr lang="en-US" sz="1400" dirty="0">
                <a:solidFill>
                  <a:prstClr val="black"/>
                </a:solidFill>
              </a:rPr>
              <a:t>areas that complement current </a:t>
            </a:r>
            <a:r>
              <a:rPr lang="en-US" sz="1400" dirty="0" smtClean="0">
                <a:solidFill>
                  <a:prstClr val="black"/>
                </a:solidFill>
              </a:rPr>
              <a:t>portfolio and that are informed by new community workshops.  </a:t>
            </a:r>
          </a:p>
          <a:p>
            <a:pPr marL="287338" lvl="2" indent="-169863">
              <a:lnSpc>
                <a:spcPct val="95000"/>
              </a:lnSpc>
              <a:spcAft>
                <a:spcPts val="300"/>
              </a:spcAft>
              <a:buFont typeface="Wingdings" pitchFamily="2" charset="2"/>
              <a:buChar char="§"/>
            </a:pPr>
            <a:r>
              <a:rPr lang="en-US" sz="1400" dirty="0"/>
              <a:t>The EFRC program will transition to a biennial solicitation cycle starting in FY 2016. </a:t>
            </a:r>
          </a:p>
          <a:p>
            <a:pPr marL="287338" lvl="2" indent="-169863">
              <a:lnSpc>
                <a:spcPct val="95000"/>
              </a:lnSpc>
              <a:spcAft>
                <a:spcPts val="300"/>
              </a:spcAft>
              <a:buFont typeface="Wingdings" pitchFamily="2" charset="2"/>
              <a:buChar char="§"/>
            </a:pPr>
            <a:endParaRPr lang="en-US" sz="1400" dirty="0">
              <a:solidFill>
                <a:prstClr val="black"/>
              </a:solidFill>
              <a:latin typeface="Arial" pitchFamily="34" charset="0"/>
              <a:cs typeface="Arial" pitchFamily="34" charset="0"/>
            </a:endParaRPr>
          </a:p>
        </p:txBody>
      </p:sp>
      <p:sp>
        <p:nvSpPr>
          <p:cNvPr id="3292165" name="Rectangle 5"/>
          <p:cNvSpPr>
            <a:spLocks noChangeArrowheads="1"/>
          </p:cNvSpPr>
          <p:nvPr/>
        </p:nvSpPr>
        <p:spPr bwMode="auto">
          <a:xfrm>
            <a:off x="-10886" y="33762"/>
            <a:ext cx="9144000" cy="754743"/>
          </a:xfrm>
          <a:prstGeom prst="rect">
            <a:avLst/>
          </a:prstGeom>
          <a:noFill/>
          <a:ln w="9525" cap="flat" cmpd="sng">
            <a:noFill/>
            <a:prstDash val="solid"/>
            <a:miter lim="800000"/>
            <a:headEnd/>
            <a:tailEnd/>
          </a:ln>
          <a:effectLst/>
        </p:spPr>
        <p:txBody>
          <a:bodyPr lIns="90960" tIns="45483" rIns="90960" bIns="45483" anchor="ctr"/>
          <a:lstStyle/>
          <a:p>
            <a:pPr algn="ctr" defTabSz="910129">
              <a:lnSpc>
                <a:spcPts val="2400"/>
              </a:lnSpc>
              <a:defRPr/>
            </a:pPr>
            <a:r>
              <a:rPr lang="en-US" sz="2400" dirty="0">
                <a:solidFill>
                  <a:srgbClr val="106636"/>
                </a:solidFill>
                <a:latin typeface="Arial" pitchFamily="34" charset="0"/>
                <a:cs typeface="Arial" pitchFamily="34" charset="0"/>
              </a:rPr>
              <a:t>Energy Frontier Research Centers, </a:t>
            </a:r>
            <a:r>
              <a:rPr lang="en-US" sz="2400" dirty="0" smtClean="0">
                <a:solidFill>
                  <a:srgbClr val="106636"/>
                </a:solidFill>
                <a:latin typeface="Arial" pitchFamily="34" charset="0"/>
                <a:cs typeface="Arial" pitchFamily="34" charset="0"/>
              </a:rPr>
              <a:t>2009 - present</a:t>
            </a:r>
            <a:endParaRPr lang="en-US" sz="2000" dirty="0" smtClean="0">
              <a:solidFill>
                <a:srgbClr val="106636"/>
              </a:solidFill>
              <a:latin typeface="Arial" pitchFamily="34" charset="0"/>
              <a:cs typeface="Arial" pitchFamily="34" charset="0"/>
            </a:endParaRPr>
          </a:p>
        </p:txBody>
      </p:sp>
      <p:sp>
        <p:nvSpPr>
          <p:cNvPr id="8" name="Slide Number Placeholder 3"/>
          <p:cNvSpPr>
            <a:spLocks noGrp="1"/>
          </p:cNvSpPr>
          <p:nvPr>
            <p:ph type="sldNum" sz="quarter" idx="4294967295"/>
          </p:nvPr>
        </p:nvSpPr>
        <p:spPr>
          <a:xfrm>
            <a:off x="8318500" y="6351588"/>
            <a:ext cx="476250" cy="365125"/>
          </a:xfrm>
          <a:prstGeom prst="rect">
            <a:avLst/>
          </a:prstGeom>
        </p:spPr>
        <p:txBody>
          <a:bodyPr/>
          <a:lstStyle/>
          <a:p>
            <a:pPr>
              <a:defRPr/>
            </a:pPr>
            <a:fld id="{6EEA275D-5A49-48A8-817D-44C3EA0A3A2F}" type="slidenum">
              <a:rPr lang="en-US" smtClean="0"/>
              <a:pPr>
                <a:defRPr/>
              </a:pPr>
              <a:t>14</a:t>
            </a:fld>
            <a:endParaRPr lang="en-US" dirty="0"/>
          </a:p>
        </p:txBody>
      </p:sp>
    </p:spTree>
    <p:extLst>
      <p:ext uri="{BB962C8B-B14F-4D97-AF65-F5344CB8AC3E}">
        <p14:creationId xmlns:p14="http://schemas.microsoft.com/office/powerpoint/2010/main" val="389290140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5174" y="863358"/>
            <a:ext cx="4473291" cy="5301307"/>
          </a:xfrm>
        </p:spPr>
        <p:txBody>
          <a:bodyPr/>
          <a:lstStyle/>
          <a:p>
            <a:pPr marL="0" lvl="1" indent="0">
              <a:lnSpc>
                <a:spcPts val="1800"/>
              </a:lnSpc>
              <a:spcBef>
                <a:spcPts val="0"/>
              </a:spcBef>
              <a:spcAft>
                <a:spcPts val="600"/>
              </a:spcAft>
              <a:buNone/>
            </a:pPr>
            <a:r>
              <a:rPr lang="en-US" sz="1600" b="1" dirty="0" smtClean="0">
                <a:solidFill>
                  <a:schemeClr val="tx1"/>
                </a:solidFill>
              </a:rPr>
              <a:t>Funding</a:t>
            </a:r>
          </a:p>
          <a:p>
            <a:pPr marL="225425" lvl="1" indent="-225425">
              <a:lnSpc>
                <a:spcPts val="1800"/>
              </a:lnSpc>
              <a:spcBef>
                <a:spcPts val="0"/>
              </a:spcBef>
              <a:spcAft>
                <a:spcPts val="600"/>
              </a:spcAft>
              <a:buFont typeface="Wingdings" pitchFamily="2" charset="2"/>
              <a:buChar char="§"/>
            </a:pPr>
            <a:r>
              <a:rPr lang="en-US" sz="1400" dirty="0" smtClean="0">
                <a:solidFill>
                  <a:schemeClr val="tx1"/>
                </a:solidFill>
              </a:rPr>
              <a:t>FY 2015 included $8,000K for new awards.  FOA  announced January 26, 2015, </a:t>
            </a:r>
            <a:r>
              <a:rPr lang="en-US" sz="1400" dirty="0">
                <a:solidFill>
                  <a:schemeClr val="tx1"/>
                </a:solidFill>
              </a:rPr>
              <a:t>for proposals </a:t>
            </a:r>
            <a:r>
              <a:rPr lang="en-US" sz="1400" dirty="0" smtClean="0">
                <a:solidFill>
                  <a:schemeClr val="tx1"/>
                </a:solidFill>
              </a:rPr>
              <a:t>to study functional materials; 4-year awards </a:t>
            </a:r>
            <a:r>
              <a:rPr lang="en-US" sz="1400" dirty="0">
                <a:solidFill>
                  <a:schemeClr val="tx1"/>
                </a:solidFill>
              </a:rPr>
              <a:t>to be funded at </a:t>
            </a:r>
            <a:r>
              <a:rPr lang="en-US" sz="1400" dirty="0" smtClean="0">
                <a:solidFill>
                  <a:schemeClr val="tx1"/>
                </a:solidFill>
              </a:rPr>
              <a:t>$2,000-4,000K </a:t>
            </a:r>
            <a:r>
              <a:rPr lang="en-US" sz="1400" dirty="0">
                <a:solidFill>
                  <a:schemeClr val="tx1"/>
                </a:solidFill>
              </a:rPr>
              <a:t>per </a:t>
            </a:r>
            <a:r>
              <a:rPr lang="en-US" sz="1400" dirty="0" smtClean="0">
                <a:solidFill>
                  <a:schemeClr val="tx1"/>
                </a:solidFill>
              </a:rPr>
              <a:t>year. </a:t>
            </a:r>
          </a:p>
          <a:p>
            <a:pPr marL="225425" lvl="1" indent="-225425">
              <a:lnSpc>
                <a:spcPts val="1800"/>
              </a:lnSpc>
              <a:spcBef>
                <a:spcPts val="0"/>
              </a:spcBef>
              <a:spcAft>
                <a:spcPts val="1200"/>
              </a:spcAft>
              <a:buFont typeface="Wingdings" pitchFamily="2" charset="2"/>
              <a:buChar char="§"/>
            </a:pPr>
            <a:r>
              <a:rPr lang="en-US" sz="1400" dirty="0" smtClean="0">
                <a:solidFill>
                  <a:schemeClr val="tx1"/>
                </a:solidFill>
              </a:rPr>
              <a:t>FY </a:t>
            </a:r>
            <a:r>
              <a:rPr lang="en-US" sz="1400" dirty="0">
                <a:solidFill>
                  <a:schemeClr val="tx1"/>
                </a:solidFill>
              </a:rPr>
              <a:t>2016 Request of $</a:t>
            </a:r>
            <a:r>
              <a:rPr lang="en-US" sz="1400" dirty="0" smtClean="0">
                <a:solidFill>
                  <a:schemeClr val="tx1"/>
                </a:solidFill>
              </a:rPr>
              <a:t>12,000K will continue support </a:t>
            </a:r>
            <a:r>
              <a:rPr lang="en-US" sz="1400" dirty="0">
                <a:solidFill>
                  <a:schemeClr val="tx1"/>
                </a:solidFill>
              </a:rPr>
              <a:t>for </a:t>
            </a:r>
            <a:r>
              <a:rPr lang="en-US" sz="1400" dirty="0" smtClean="0">
                <a:solidFill>
                  <a:schemeClr val="tx1"/>
                </a:solidFill>
              </a:rPr>
              <a:t>the FY 2015 </a:t>
            </a:r>
            <a:r>
              <a:rPr lang="en-US" sz="1400" dirty="0">
                <a:solidFill>
                  <a:schemeClr val="tx1"/>
                </a:solidFill>
              </a:rPr>
              <a:t>awards and </a:t>
            </a:r>
            <a:r>
              <a:rPr lang="en-US" sz="1400" dirty="0" smtClean="0">
                <a:solidFill>
                  <a:schemeClr val="tx1"/>
                </a:solidFill>
              </a:rPr>
              <a:t>will fund additional </a:t>
            </a:r>
            <a:r>
              <a:rPr lang="en-US" sz="1400" dirty="0">
                <a:solidFill>
                  <a:schemeClr val="tx1"/>
                </a:solidFill>
              </a:rPr>
              <a:t>awards to </a:t>
            </a:r>
            <a:r>
              <a:rPr lang="en-US" sz="1400" dirty="0" smtClean="0">
                <a:solidFill>
                  <a:schemeClr val="tx1"/>
                </a:solidFill>
              </a:rPr>
              <a:t>broaden the </a:t>
            </a:r>
            <a:r>
              <a:rPr lang="en-US" sz="1400" dirty="0">
                <a:solidFill>
                  <a:schemeClr val="tx1"/>
                </a:solidFill>
              </a:rPr>
              <a:t>technical </a:t>
            </a:r>
            <a:r>
              <a:rPr lang="en-US" sz="1400" dirty="0" smtClean="0">
                <a:solidFill>
                  <a:schemeClr val="tx1"/>
                </a:solidFill>
              </a:rPr>
              <a:t>scope of </a:t>
            </a:r>
            <a:r>
              <a:rPr lang="en-US" sz="1400" dirty="0">
                <a:solidFill>
                  <a:schemeClr val="tx1"/>
                </a:solidFill>
              </a:rPr>
              <a:t>the research. </a:t>
            </a:r>
            <a:endParaRPr lang="en-US" sz="1400" dirty="0" smtClean="0">
              <a:solidFill>
                <a:schemeClr val="tx1"/>
              </a:solidFill>
            </a:endParaRPr>
          </a:p>
          <a:p>
            <a:pPr marL="0" indent="0">
              <a:spcBef>
                <a:spcPts val="0"/>
              </a:spcBef>
              <a:spcAft>
                <a:spcPts val="1200"/>
              </a:spcAft>
              <a:buNone/>
            </a:pPr>
            <a:r>
              <a:rPr lang="en-US" sz="1600" dirty="0" smtClean="0">
                <a:solidFill>
                  <a:prstClr val="black"/>
                </a:solidFill>
                <a:latin typeface="Arial" charset="0"/>
              </a:rPr>
              <a:t>Why computational materials sciences?  The U.S</a:t>
            </a:r>
            <a:r>
              <a:rPr lang="en-US" sz="1600" dirty="0">
                <a:solidFill>
                  <a:prstClr val="black"/>
                </a:solidFill>
                <a:latin typeface="Arial" charset="0"/>
              </a:rPr>
              <a:t>. trails </a:t>
            </a:r>
            <a:r>
              <a:rPr lang="en-US" sz="1600" dirty="0" smtClean="0">
                <a:solidFill>
                  <a:prstClr val="black"/>
                </a:solidFill>
                <a:latin typeface="Arial" charset="0"/>
              </a:rPr>
              <a:t>competitors in </a:t>
            </a:r>
            <a:r>
              <a:rPr lang="en-US" sz="1600" dirty="0">
                <a:solidFill>
                  <a:prstClr val="black"/>
                </a:solidFill>
                <a:latin typeface="Arial" charset="0"/>
              </a:rPr>
              <a:t>computational codes for materials discovery and engineering</a:t>
            </a:r>
          </a:p>
          <a:p>
            <a:pPr marL="225425" indent="-225425">
              <a:spcBef>
                <a:spcPts val="0"/>
              </a:spcBef>
              <a:spcAft>
                <a:spcPts val="600"/>
              </a:spcAft>
              <a:buFont typeface="Wingdings" panose="05000000000000000000" pitchFamily="2" charset="2"/>
              <a:buChar char="§"/>
            </a:pPr>
            <a:r>
              <a:rPr lang="en-US" sz="1400" b="0" dirty="0" smtClean="0">
                <a:solidFill>
                  <a:prstClr val="black"/>
                </a:solidFill>
                <a:latin typeface="Arial" charset="0"/>
              </a:rPr>
              <a:t>At NERSC, the most used code is VASP, a commercial Austrian atomic scale materials modeling code requiring purchase of license.</a:t>
            </a:r>
          </a:p>
          <a:p>
            <a:pPr marL="225425" indent="-225425">
              <a:spcBef>
                <a:spcPts val="0"/>
              </a:spcBef>
              <a:spcAft>
                <a:spcPts val="600"/>
              </a:spcAft>
              <a:buFont typeface="Wingdings" panose="05000000000000000000" pitchFamily="2" charset="2"/>
              <a:buChar char="§"/>
            </a:pPr>
            <a:r>
              <a:rPr lang="en-US" sz="1400" b="0" dirty="0" smtClean="0">
                <a:solidFill>
                  <a:prstClr val="black"/>
                </a:solidFill>
                <a:latin typeface="Arial" charset="0"/>
              </a:rPr>
              <a:t>(Quantum) Espresso, a popular materials modeling code, was developed by Italy.</a:t>
            </a:r>
          </a:p>
          <a:p>
            <a:pPr marL="225425" indent="-225425">
              <a:spcBef>
                <a:spcPts val="0"/>
              </a:spcBef>
              <a:spcAft>
                <a:spcPts val="600"/>
              </a:spcAft>
              <a:buFont typeface="Wingdings" panose="05000000000000000000" pitchFamily="2" charset="2"/>
              <a:buChar char="§"/>
            </a:pPr>
            <a:r>
              <a:rPr lang="en-US" sz="1400" b="0" dirty="0" smtClean="0">
                <a:solidFill>
                  <a:prstClr val="black"/>
                </a:solidFill>
                <a:latin typeface="Arial" charset="0"/>
              </a:rPr>
              <a:t>Top codes for other fields used at NERSC were developed in the U.S. and are all free, community codes.  </a:t>
            </a:r>
          </a:p>
          <a:p>
            <a:pPr marL="0" lvl="1" indent="0">
              <a:lnSpc>
                <a:spcPts val="1800"/>
              </a:lnSpc>
              <a:spcBef>
                <a:spcPts val="0"/>
              </a:spcBef>
              <a:spcAft>
                <a:spcPts val="600"/>
              </a:spcAft>
              <a:buNone/>
            </a:pPr>
            <a:endParaRPr lang="en-US" sz="1800" dirty="0">
              <a:solidFill>
                <a:schemeClr val="tx1"/>
              </a:solidFill>
            </a:endParaRPr>
          </a:p>
        </p:txBody>
      </p:sp>
      <p:sp>
        <p:nvSpPr>
          <p:cNvPr id="3" name="Title 2"/>
          <p:cNvSpPr>
            <a:spLocks noGrp="1"/>
          </p:cNvSpPr>
          <p:nvPr>
            <p:ph type="title"/>
          </p:nvPr>
        </p:nvSpPr>
        <p:spPr>
          <a:xfrm>
            <a:off x="0" y="28135"/>
            <a:ext cx="9144000" cy="722377"/>
          </a:xfrm>
        </p:spPr>
        <p:txBody>
          <a:bodyPr/>
          <a:lstStyle/>
          <a:p>
            <a:pPr>
              <a:lnSpc>
                <a:spcPct val="90000"/>
              </a:lnSpc>
            </a:pPr>
            <a:r>
              <a:rPr lang="en-US" dirty="0" smtClean="0"/>
              <a:t>Increase for Computational Materials Sciences </a:t>
            </a:r>
            <a:endParaRPr lang="en-US" sz="2000" dirty="0"/>
          </a:p>
        </p:txBody>
      </p:sp>
      <p:sp>
        <p:nvSpPr>
          <p:cNvPr id="19" name="Slide Number Placeholder 3"/>
          <p:cNvSpPr txBox="1">
            <a:spLocks/>
          </p:cNvSpPr>
          <p:nvPr/>
        </p:nvSpPr>
        <p:spPr>
          <a:xfrm>
            <a:off x="8318500" y="6351588"/>
            <a:ext cx="476250" cy="365125"/>
          </a:xfrm>
          <a:prstGeom prst="rect">
            <a:avLst/>
          </a:prstGeom>
        </p:spPr>
        <p:txBody>
          <a:bodyPr vert="horz" lIns="91397" tIns="45698" rIns="91397" bIns="45698" rtlCol="0" anchor="ctr"/>
          <a:lstStyle/>
          <a:p>
            <a:pPr algn="r">
              <a:defRPr/>
            </a:pPr>
            <a:fld id="{6EEA275D-5A49-48A8-817D-44C3EA0A3A2F}" type="slidenum">
              <a:rPr lang="en-US" sz="1200">
                <a:solidFill>
                  <a:srgbClr val="106636"/>
                </a:solidFill>
                <a:latin typeface="Arial" pitchFamily="34" charset="0"/>
                <a:cs typeface="Arial" pitchFamily="34" charset="0"/>
              </a:rPr>
              <a:pPr algn="r">
                <a:defRPr/>
              </a:pPr>
              <a:t>15</a:t>
            </a:fld>
            <a:endParaRPr lang="en-US" sz="1200" dirty="0">
              <a:solidFill>
                <a:srgbClr val="106636"/>
              </a:solidFill>
              <a:latin typeface="Arial" pitchFamily="34" charset="0"/>
              <a:cs typeface="Arial" pitchFamily="34" charset="0"/>
            </a:endParaRPr>
          </a:p>
        </p:txBody>
      </p:sp>
      <p:pic>
        <p:nvPicPr>
          <p:cNvPr id="14" name="Picture 13" descr="CY2013_code_pie_chart.pn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7813" y="1411854"/>
            <a:ext cx="3519273" cy="3617846"/>
          </a:xfrm>
          <a:prstGeom prst="rect">
            <a:avLst/>
          </a:prstGeom>
        </p:spPr>
      </p:pic>
      <p:sp>
        <p:nvSpPr>
          <p:cNvPr id="20" name="TextBox 19"/>
          <p:cNvSpPr txBox="1"/>
          <p:nvPr/>
        </p:nvSpPr>
        <p:spPr>
          <a:xfrm>
            <a:off x="753706" y="5704734"/>
            <a:ext cx="2833404" cy="276999"/>
          </a:xfrm>
          <a:prstGeom prst="rect">
            <a:avLst/>
          </a:prstGeom>
          <a:noFill/>
        </p:spPr>
        <p:txBody>
          <a:bodyPr wrap="none" rtlCol="0">
            <a:spAutoFit/>
          </a:bodyPr>
          <a:lstStyle/>
          <a:p>
            <a:pPr algn="ctr" fontAlgn="base">
              <a:spcBef>
                <a:spcPct val="0"/>
              </a:spcBef>
              <a:spcAft>
                <a:spcPct val="0"/>
              </a:spcAft>
            </a:pPr>
            <a:r>
              <a:rPr lang="en-US" sz="1200" dirty="0" smtClean="0">
                <a:solidFill>
                  <a:prstClr val="black"/>
                </a:solidFill>
                <a:latin typeface="Arial" charset="0"/>
              </a:rPr>
              <a:t>2013 </a:t>
            </a:r>
            <a:r>
              <a:rPr lang="en-US" sz="1200" dirty="0">
                <a:solidFill>
                  <a:prstClr val="black"/>
                </a:solidFill>
                <a:latin typeface="Arial" charset="0"/>
              </a:rPr>
              <a:t>Top </a:t>
            </a:r>
            <a:r>
              <a:rPr lang="en-US" sz="1200" dirty="0" smtClean="0">
                <a:solidFill>
                  <a:prstClr val="black"/>
                </a:solidFill>
                <a:latin typeface="Arial" charset="0"/>
              </a:rPr>
              <a:t>Application Codes </a:t>
            </a:r>
            <a:r>
              <a:rPr lang="en-US" sz="1200" dirty="0">
                <a:solidFill>
                  <a:prstClr val="black"/>
                </a:solidFill>
                <a:latin typeface="Arial" charset="0"/>
              </a:rPr>
              <a:t>at NERSC</a:t>
            </a:r>
          </a:p>
        </p:txBody>
      </p:sp>
      <p:sp>
        <p:nvSpPr>
          <p:cNvPr id="21" name="TextBox 20"/>
          <p:cNvSpPr txBox="1"/>
          <p:nvPr/>
        </p:nvSpPr>
        <p:spPr>
          <a:xfrm>
            <a:off x="3314085" y="1677780"/>
            <a:ext cx="540533" cy="246221"/>
          </a:xfrm>
          <a:prstGeom prst="rect">
            <a:avLst/>
          </a:prstGeom>
          <a:noFill/>
        </p:spPr>
        <p:txBody>
          <a:bodyPr wrap="none" rtlCol="0">
            <a:spAutoFit/>
          </a:bodyPr>
          <a:lstStyle/>
          <a:p>
            <a:pPr fontAlgn="base">
              <a:spcBef>
                <a:spcPct val="0"/>
              </a:spcBef>
              <a:spcAft>
                <a:spcPct val="0"/>
              </a:spcAft>
            </a:pPr>
            <a:r>
              <a:rPr lang="en-US" sz="1000" dirty="0" smtClean="0">
                <a:solidFill>
                  <a:prstClr val="black"/>
                </a:solidFill>
                <a:latin typeface="Arial Narrow" panose="020B0606020202030204" pitchFamily="34" charset="0"/>
              </a:rPr>
              <a:t>Climate</a:t>
            </a:r>
            <a:endParaRPr lang="en-US" sz="1000" dirty="0">
              <a:solidFill>
                <a:prstClr val="black"/>
              </a:solidFill>
              <a:latin typeface="Arial Narrow" panose="020B0606020202030204" pitchFamily="34" charset="0"/>
            </a:endParaRPr>
          </a:p>
        </p:txBody>
      </p:sp>
      <p:sp>
        <p:nvSpPr>
          <p:cNvPr id="22" name="TextBox 21"/>
          <p:cNvSpPr txBox="1"/>
          <p:nvPr/>
        </p:nvSpPr>
        <p:spPr>
          <a:xfrm>
            <a:off x="3515835" y="2509448"/>
            <a:ext cx="830882" cy="246221"/>
          </a:xfrm>
          <a:prstGeom prst="rect">
            <a:avLst/>
          </a:prstGeom>
          <a:noFill/>
        </p:spPr>
        <p:txBody>
          <a:bodyPr wrap="square" rtlCol="0">
            <a:spAutoFit/>
          </a:bodyPr>
          <a:lstStyle/>
          <a:p>
            <a:pPr algn="ctr" fontAlgn="base">
              <a:spcBef>
                <a:spcPct val="0"/>
              </a:spcBef>
              <a:spcAft>
                <a:spcPct val="0"/>
              </a:spcAft>
            </a:pPr>
            <a:r>
              <a:rPr lang="en-US" sz="1000" dirty="0" smtClean="0">
                <a:solidFill>
                  <a:prstClr val="black"/>
                </a:solidFill>
                <a:latin typeface="Arial Narrow" panose="020B0606020202030204" pitchFamily="34" charset="0"/>
              </a:rPr>
              <a:t>QCD Physics</a:t>
            </a:r>
            <a:endParaRPr lang="en-US" sz="1000" dirty="0">
              <a:solidFill>
                <a:prstClr val="black"/>
              </a:solidFill>
              <a:latin typeface="Arial Narrow" panose="020B0606020202030204" pitchFamily="34" charset="0"/>
            </a:endParaRPr>
          </a:p>
        </p:txBody>
      </p:sp>
      <p:sp>
        <p:nvSpPr>
          <p:cNvPr id="23" name="TextBox 22"/>
          <p:cNvSpPr txBox="1"/>
          <p:nvPr/>
        </p:nvSpPr>
        <p:spPr>
          <a:xfrm>
            <a:off x="2830565" y="4203023"/>
            <a:ext cx="1219863" cy="246221"/>
          </a:xfrm>
          <a:prstGeom prst="rect">
            <a:avLst/>
          </a:prstGeom>
          <a:noFill/>
        </p:spPr>
        <p:txBody>
          <a:bodyPr wrap="square" rtlCol="0">
            <a:spAutoFit/>
          </a:bodyPr>
          <a:lstStyle/>
          <a:p>
            <a:pPr algn="ctr" fontAlgn="base">
              <a:spcBef>
                <a:spcPct val="0"/>
              </a:spcBef>
              <a:spcAft>
                <a:spcPct val="0"/>
              </a:spcAft>
            </a:pPr>
            <a:r>
              <a:rPr lang="en-US" sz="1000" dirty="0" smtClean="0">
                <a:solidFill>
                  <a:prstClr val="black"/>
                </a:solidFill>
                <a:latin typeface="Arial Narrow" panose="020B0606020202030204" pitchFamily="34" charset="0"/>
              </a:rPr>
              <a:t>QCD Physics</a:t>
            </a:r>
            <a:endParaRPr lang="en-US" sz="1000" dirty="0">
              <a:solidFill>
                <a:prstClr val="black"/>
              </a:solidFill>
              <a:latin typeface="Arial Narrow" panose="020B0606020202030204" pitchFamily="34" charset="0"/>
            </a:endParaRPr>
          </a:p>
        </p:txBody>
      </p:sp>
      <p:sp>
        <p:nvSpPr>
          <p:cNvPr id="24" name="TextBox 23"/>
          <p:cNvSpPr txBox="1"/>
          <p:nvPr/>
        </p:nvSpPr>
        <p:spPr>
          <a:xfrm>
            <a:off x="2233941" y="4766795"/>
            <a:ext cx="661659" cy="400110"/>
          </a:xfrm>
          <a:prstGeom prst="rect">
            <a:avLst/>
          </a:prstGeom>
          <a:noFill/>
        </p:spPr>
        <p:txBody>
          <a:bodyPr wrap="square" rtlCol="0">
            <a:spAutoFit/>
          </a:bodyPr>
          <a:lstStyle/>
          <a:p>
            <a:pPr algn="ctr" fontAlgn="base">
              <a:spcBef>
                <a:spcPct val="0"/>
              </a:spcBef>
              <a:spcAft>
                <a:spcPct val="0"/>
              </a:spcAft>
            </a:pPr>
            <a:r>
              <a:rPr lang="en-US" sz="1000" dirty="0">
                <a:solidFill>
                  <a:prstClr val="black"/>
                </a:solidFill>
                <a:latin typeface="Arial Narrow" panose="020B0606020202030204" pitchFamily="34" charset="0"/>
              </a:rPr>
              <a:t>Plasma Physics</a:t>
            </a:r>
          </a:p>
        </p:txBody>
      </p:sp>
      <p:sp>
        <p:nvSpPr>
          <p:cNvPr id="25" name="TextBox 24"/>
          <p:cNvSpPr txBox="1"/>
          <p:nvPr/>
        </p:nvSpPr>
        <p:spPr>
          <a:xfrm>
            <a:off x="3566189" y="3220777"/>
            <a:ext cx="705291" cy="400110"/>
          </a:xfrm>
          <a:prstGeom prst="rect">
            <a:avLst/>
          </a:prstGeom>
          <a:noFill/>
        </p:spPr>
        <p:txBody>
          <a:bodyPr wrap="square" rtlCol="0">
            <a:spAutoFit/>
          </a:bodyPr>
          <a:lstStyle/>
          <a:p>
            <a:pPr algn="ctr" fontAlgn="base">
              <a:spcBef>
                <a:spcPct val="0"/>
              </a:spcBef>
              <a:spcAft>
                <a:spcPct val="0"/>
              </a:spcAft>
            </a:pPr>
            <a:r>
              <a:rPr lang="en-US" sz="1000" dirty="0">
                <a:solidFill>
                  <a:prstClr val="black"/>
                </a:solidFill>
                <a:latin typeface="Arial Narrow" panose="020B0606020202030204" pitchFamily="34" charset="0"/>
              </a:rPr>
              <a:t>Molecular Dynamics</a:t>
            </a:r>
          </a:p>
        </p:txBody>
      </p:sp>
      <p:sp>
        <p:nvSpPr>
          <p:cNvPr id="26" name="TextBox 25"/>
          <p:cNvSpPr txBox="1"/>
          <p:nvPr/>
        </p:nvSpPr>
        <p:spPr>
          <a:xfrm>
            <a:off x="3320554" y="3830085"/>
            <a:ext cx="821409" cy="246221"/>
          </a:xfrm>
          <a:prstGeom prst="rect">
            <a:avLst/>
          </a:prstGeom>
          <a:noFill/>
        </p:spPr>
        <p:txBody>
          <a:bodyPr wrap="square" rtlCol="0">
            <a:spAutoFit/>
          </a:bodyPr>
          <a:lstStyle/>
          <a:p>
            <a:pPr algn="ctr" fontAlgn="base">
              <a:spcBef>
                <a:spcPct val="0"/>
              </a:spcBef>
              <a:spcAft>
                <a:spcPct val="0"/>
              </a:spcAft>
            </a:pPr>
            <a:r>
              <a:rPr lang="en-US" sz="1000" dirty="0" smtClean="0">
                <a:solidFill>
                  <a:prstClr val="black"/>
                </a:solidFill>
                <a:latin typeface="Arial Narrow" panose="020B0606020202030204" pitchFamily="34" charset="0"/>
              </a:rPr>
              <a:t>Biophysics</a:t>
            </a:r>
            <a:endParaRPr lang="en-US" sz="1000" dirty="0">
              <a:solidFill>
                <a:prstClr val="black"/>
              </a:solidFill>
              <a:latin typeface="Arial Narrow" panose="020B0606020202030204" pitchFamily="34" charset="0"/>
            </a:endParaRPr>
          </a:p>
        </p:txBody>
      </p:sp>
      <p:pic>
        <p:nvPicPr>
          <p:cNvPr id="27" name="Picture 26" descr="USA_Flag.GIF"/>
          <p:cNvPicPr>
            <a:picLocks noChangeAspect="1"/>
          </p:cNvPicPr>
          <p:nvPr/>
        </p:nvPicPr>
        <p:blipFill>
          <a:blip r:embed="rId4" cstate="print"/>
          <a:stretch>
            <a:fillRect/>
          </a:stretch>
        </p:blipFill>
        <p:spPr>
          <a:xfrm>
            <a:off x="3349037" y="1900148"/>
            <a:ext cx="473777" cy="260578"/>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78656" y="1180760"/>
            <a:ext cx="460875" cy="306691"/>
          </a:xfrm>
          <a:prstGeom prst="rect">
            <a:avLst/>
          </a:prstGeom>
          <a:ln>
            <a:solidFill>
              <a:schemeClr val="tx1"/>
            </a:solidFill>
          </a:ln>
        </p:spPr>
      </p:pic>
      <p:pic>
        <p:nvPicPr>
          <p:cNvPr id="29" name="Picture 28" descr="USA_Flag.GIF"/>
          <p:cNvPicPr>
            <a:picLocks noChangeAspect="1"/>
          </p:cNvPicPr>
          <p:nvPr/>
        </p:nvPicPr>
        <p:blipFill>
          <a:blip r:embed="rId4" cstate="print"/>
          <a:stretch>
            <a:fillRect/>
          </a:stretch>
        </p:blipFill>
        <p:spPr>
          <a:xfrm>
            <a:off x="3673502" y="2715914"/>
            <a:ext cx="444603" cy="287136"/>
          </a:xfrm>
          <a:prstGeom prst="rect">
            <a:avLst/>
          </a:prstGeom>
        </p:spPr>
      </p:pic>
      <p:pic>
        <p:nvPicPr>
          <p:cNvPr id="30" name="Picture 29" descr="USA_Flag.GIF"/>
          <p:cNvPicPr>
            <a:picLocks noChangeAspect="1"/>
          </p:cNvPicPr>
          <p:nvPr/>
        </p:nvPicPr>
        <p:blipFill>
          <a:blip r:embed="rId4" cstate="print"/>
          <a:stretch>
            <a:fillRect/>
          </a:stretch>
        </p:blipFill>
        <p:spPr>
          <a:xfrm>
            <a:off x="3657600" y="3591727"/>
            <a:ext cx="454203" cy="249812"/>
          </a:xfrm>
          <a:prstGeom prst="rect">
            <a:avLst/>
          </a:prstGeom>
        </p:spPr>
      </p:pic>
      <p:pic>
        <p:nvPicPr>
          <p:cNvPr id="31" name="Picture 30" descr="USA_Flag.GIF"/>
          <p:cNvPicPr>
            <a:picLocks noChangeAspect="1"/>
          </p:cNvPicPr>
          <p:nvPr/>
        </p:nvPicPr>
        <p:blipFill>
          <a:blip r:embed="rId4" cstate="print"/>
          <a:stretch>
            <a:fillRect/>
          </a:stretch>
        </p:blipFill>
        <p:spPr>
          <a:xfrm>
            <a:off x="3230041" y="4396790"/>
            <a:ext cx="455885" cy="250737"/>
          </a:xfrm>
          <a:prstGeom prst="rect">
            <a:avLst/>
          </a:prstGeom>
        </p:spPr>
      </p:pic>
      <p:pic>
        <p:nvPicPr>
          <p:cNvPr id="32" name="Picture 31" descr="USA_Flag.GIF"/>
          <p:cNvPicPr>
            <a:picLocks noChangeAspect="1"/>
          </p:cNvPicPr>
          <p:nvPr/>
        </p:nvPicPr>
        <p:blipFill>
          <a:blip r:embed="rId4" cstate="print"/>
          <a:stretch>
            <a:fillRect/>
          </a:stretch>
        </p:blipFill>
        <p:spPr>
          <a:xfrm>
            <a:off x="1715743" y="5194950"/>
            <a:ext cx="454666" cy="250066"/>
          </a:xfrm>
          <a:prstGeom prst="rect">
            <a:avLst/>
          </a:prstGeom>
        </p:spPr>
      </p:pic>
      <p:sp>
        <p:nvSpPr>
          <p:cNvPr id="33" name="TextBox 32"/>
          <p:cNvSpPr txBox="1"/>
          <p:nvPr/>
        </p:nvSpPr>
        <p:spPr>
          <a:xfrm>
            <a:off x="3193159" y="4632548"/>
            <a:ext cx="932907" cy="553998"/>
          </a:xfrm>
          <a:prstGeom prst="rect">
            <a:avLst/>
          </a:prstGeom>
          <a:noFill/>
        </p:spPr>
        <p:txBody>
          <a:bodyPr wrap="square" rtlCol="0">
            <a:spAutoFit/>
          </a:bodyPr>
          <a:lstStyle/>
          <a:p>
            <a:pPr algn="ctr" fontAlgn="base">
              <a:lnSpc>
                <a:spcPts val="1200"/>
              </a:lnSpc>
              <a:spcBef>
                <a:spcPct val="0"/>
              </a:spcBef>
              <a:spcAft>
                <a:spcPct val="0"/>
              </a:spcAft>
            </a:pPr>
            <a:r>
              <a:rPr lang="en-US" sz="1050" b="1" dirty="0">
                <a:solidFill>
                  <a:srgbClr val="0000CC"/>
                </a:solidFill>
                <a:latin typeface="Arial Narrow" panose="020B0606020202030204" pitchFamily="34" charset="0"/>
              </a:rPr>
              <a:t>Atomic Scale Materials</a:t>
            </a:r>
          </a:p>
          <a:p>
            <a:pPr algn="ctr" fontAlgn="base">
              <a:lnSpc>
                <a:spcPts val="1200"/>
              </a:lnSpc>
              <a:spcBef>
                <a:spcPct val="0"/>
              </a:spcBef>
              <a:spcAft>
                <a:spcPct val="0"/>
              </a:spcAft>
            </a:pPr>
            <a:r>
              <a:rPr lang="en-US" sz="1050" b="1" dirty="0">
                <a:solidFill>
                  <a:srgbClr val="0000CC"/>
                </a:solidFill>
                <a:latin typeface="Arial Narrow" panose="020B0606020202030204" pitchFamily="34" charset="0"/>
              </a:rPr>
              <a:t>Modeling</a:t>
            </a:r>
          </a:p>
        </p:txBody>
      </p:sp>
      <p:pic>
        <p:nvPicPr>
          <p:cNvPr id="3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50906" y="4033892"/>
            <a:ext cx="464468" cy="243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75672" y="4833177"/>
            <a:ext cx="435783" cy="289994"/>
          </a:xfrm>
          <a:prstGeom prst="rect">
            <a:avLst/>
          </a:prstGeom>
          <a:ln>
            <a:solidFill>
              <a:schemeClr val="tx1"/>
            </a:solidFill>
          </a:ln>
        </p:spPr>
      </p:pic>
      <p:sp>
        <p:nvSpPr>
          <p:cNvPr id="36" name="TextBox 35"/>
          <p:cNvSpPr txBox="1"/>
          <p:nvPr/>
        </p:nvSpPr>
        <p:spPr>
          <a:xfrm>
            <a:off x="2826987" y="1044441"/>
            <a:ext cx="965007" cy="553998"/>
          </a:xfrm>
          <a:prstGeom prst="rect">
            <a:avLst/>
          </a:prstGeom>
          <a:noFill/>
        </p:spPr>
        <p:txBody>
          <a:bodyPr wrap="square" rtlCol="0">
            <a:spAutoFit/>
          </a:bodyPr>
          <a:lstStyle/>
          <a:p>
            <a:pPr algn="ctr" fontAlgn="base">
              <a:lnSpc>
                <a:spcPts val="1200"/>
              </a:lnSpc>
              <a:spcBef>
                <a:spcPct val="0"/>
              </a:spcBef>
              <a:spcAft>
                <a:spcPct val="0"/>
              </a:spcAft>
            </a:pPr>
            <a:r>
              <a:rPr lang="en-US" sz="1050" b="1" dirty="0">
                <a:solidFill>
                  <a:srgbClr val="0000CC"/>
                </a:solidFill>
                <a:latin typeface="Arial Narrow" panose="020B0606020202030204" pitchFamily="34" charset="0"/>
              </a:rPr>
              <a:t>Atomic Scale Materials Modeling</a:t>
            </a:r>
          </a:p>
        </p:txBody>
      </p:sp>
      <p:sp>
        <p:nvSpPr>
          <p:cNvPr id="37" name="TextBox 36"/>
          <p:cNvSpPr txBox="1"/>
          <p:nvPr/>
        </p:nvSpPr>
        <p:spPr>
          <a:xfrm>
            <a:off x="924069" y="4984528"/>
            <a:ext cx="960490" cy="577081"/>
          </a:xfrm>
          <a:prstGeom prst="rect">
            <a:avLst/>
          </a:prstGeom>
          <a:noFill/>
        </p:spPr>
        <p:txBody>
          <a:bodyPr wrap="square" rtlCol="0">
            <a:spAutoFit/>
          </a:bodyPr>
          <a:lstStyle/>
          <a:p>
            <a:pPr algn="ctr"/>
            <a:r>
              <a:rPr lang="en-US" sz="1050" b="1" dirty="0">
                <a:solidFill>
                  <a:srgbClr val="0000CC"/>
                </a:solidFill>
                <a:latin typeface="Arial Narrow" panose="020B0606020202030204" pitchFamily="34" charset="0"/>
              </a:rPr>
              <a:t>Atomic Scale Materials Modeling</a:t>
            </a:r>
          </a:p>
        </p:txBody>
      </p:sp>
      <p:pic>
        <p:nvPicPr>
          <p:cNvPr id="38" name="Picture 37" descr="USA_Flag.GIF"/>
          <p:cNvPicPr>
            <a:picLocks noChangeAspect="1"/>
          </p:cNvPicPr>
          <p:nvPr/>
        </p:nvPicPr>
        <p:blipFill>
          <a:blip r:embed="rId4" cstate="print"/>
          <a:stretch>
            <a:fillRect/>
          </a:stretch>
        </p:blipFill>
        <p:spPr>
          <a:xfrm>
            <a:off x="2321524" y="5201858"/>
            <a:ext cx="455885" cy="250737"/>
          </a:xfrm>
          <a:prstGeom prst="rect">
            <a:avLst/>
          </a:prstGeom>
        </p:spPr>
      </p:pic>
    </p:spTree>
    <p:extLst>
      <p:ext uri="{BB962C8B-B14F-4D97-AF65-F5344CB8AC3E}">
        <p14:creationId xmlns:p14="http://schemas.microsoft.com/office/powerpoint/2010/main" val="393039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11132"/>
            <a:ext cx="9144000" cy="615468"/>
          </a:xfrm>
          <a:prstGeom prst="rect">
            <a:avLst/>
          </a:prstGeom>
          <a:noFill/>
        </p:spPr>
        <p:txBody>
          <a:bodyPr wrap="square" lIns="91354" tIns="45678" rIns="91354" bIns="45678" rtlCol="0">
            <a:spAutoFit/>
          </a:bodyPr>
          <a:lstStyle/>
          <a:p>
            <a:pPr algn="ctr" fontAlgn="base">
              <a:lnSpc>
                <a:spcPct val="85000"/>
              </a:lnSpc>
              <a:spcBef>
                <a:spcPct val="0"/>
              </a:spcBef>
              <a:spcAft>
                <a:spcPct val="0"/>
              </a:spcAft>
            </a:pPr>
            <a:r>
              <a:rPr lang="en-US" sz="2400" dirty="0" smtClean="0">
                <a:solidFill>
                  <a:srgbClr val="237737"/>
                </a:solidFill>
                <a:latin typeface="Arial" pitchFamily="34" charset="0"/>
                <a:cs typeface="Arial" pitchFamily="34" charset="0"/>
              </a:rPr>
              <a:t>National Synchrotron Light Source II</a:t>
            </a:r>
            <a:br>
              <a:rPr lang="en-US" sz="2400" dirty="0" smtClean="0">
                <a:solidFill>
                  <a:srgbClr val="237737"/>
                </a:solidFill>
                <a:latin typeface="Arial" pitchFamily="34" charset="0"/>
                <a:cs typeface="Arial" pitchFamily="34" charset="0"/>
              </a:rPr>
            </a:br>
            <a:r>
              <a:rPr lang="en-US" sz="1600" dirty="0" smtClean="0">
                <a:solidFill>
                  <a:srgbClr val="237737"/>
                </a:solidFill>
                <a:latin typeface="Arial" pitchFamily="34" charset="0"/>
                <a:cs typeface="Arial" pitchFamily="34" charset="0"/>
              </a:rPr>
              <a:t>Successfully completed on time and within budget </a:t>
            </a:r>
            <a:endParaRPr lang="en-US" dirty="0">
              <a:solidFill>
                <a:srgbClr val="237737"/>
              </a:solidFill>
              <a:latin typeface="Arial" pitchFamily="34" charset="0"/>
              <a:cs typeface="Arial" pitchFamily="34" charset="0"/>
            </a:endParaRPr>
          </a:p>
        </p:txBody>
      </p:sp>
      <p:sp>
        <p:nvSpPr>
          <p:cNvPr id="12" name="TextBox 11"/>
          <p:cNvSpPr txBox="1"/>
          <p:nvPr/>
        </p:nvSpPr>
        <p:spPr>
          <a:xfrm>
            <a:off x="309716" y="3417210"/>
            <a:ext cx="8443469" cy="2754515"/>
          </a:xfrm>
          <a:prstGeom prst="rect">
            <a:avLst/>
          </a:prstGeom>
          <a:noFill/>
        </p:spPr>
        <p:txBody>
          <a:bodyPr wrap="square" lIns="91354" tIns="45678" rIns="91354" bIns="45678" rtlCol="0">
            <a:spAutoFit/>
          </a:bodyPr>
          <a:lstStyle/>
          <a:p>
            <a:pPr>
              <a:spcAft>
                <a:spcPts val="1000"/>
              </a:spcAft>
            </a:pPr>
            <a:r>
              <a:rPr lang="en-US" sz="2000" dirty="0" smtClean="0">
                <a:solidFill>
                  <a:prstClr val="black"/>
                </a:solidFill>
                <a:latin typeface="Arial" charset="0"/>
              </a:rPr>
              <a:t>National Synchrotron Light Source-II (NSLS-II)</a:t>
            </a:r>
            <a:r>
              <a:rPr lang="en-US" sz="2000" dirty="0"/>
              <a:t> </a:t>
            </a:r>
            <a:endParaRPr lang="en-US" sz="2000" dirty="0" smtClean="0"/>
          </a:p>
          <a:p>
            <a:pPr marL="342900" indent="-168275">
              <a:spcAft>
                <a:spcPts val="1000"/>
              </a:spcAft>
              <a:buFont typeface="Wingdings" pitchFamily="2" charset="2"/>
              <a:buChar char="§"/>
            </a:pPr>
            <a:r>
              <a:rPr lang="en-US" sz="1600" dirty="0" smtClean="0">
                <a:solidFill>
                  <a:prstClr val="black"/>
                </a:solidFill>
              </a:rPr>
              <a:t>First light was achieved on Oct 23, 2014.  Six project </a:t>
            </a:r>
            <a:r>
              <a:rPr lang="en-US" sz="1600" dirty="0" err="1" smtClean="0">
                <a:solidFill>
                  <a:prstClr val="black"/>
                </a:solidFill>
              </a:rPr>
              <a:t>beamlines</a:t>
            </a:r>
            <a:r>
              <a:rPr lang="en-US" sz="1600" dirty="0" smtClean="0">
                <a:solidFill>
                  <a:prstClr val="black"/>
                </a:solidFill>
              </a:rPr>
              <a:t> were approved for commissioning by Oct 31, 2014.  All key performance parameters and project scope were delivered by December 2014.</a:t>
            </a:r>
          </a:p>
          <a:p>
            <a:pPr marL="346075" indent="-168275" fontAlgn="base">
              <a:spcBef>
                <a:spcPct val="0"/>
              </a:spcBef>
              <a:spcAft>
                <a:spcPts val="1000"/>
              </a:spcAft>
              <a:buFont typeface="Wingdings" pitchFamily="2" charset="2"/>
              <a:buChar char="§"/>
            </a:pPr>
            <a:r>
              <a:rPr lang="en-US" sz="1600" dirty="0" smtClean="0">
                <a:solidFill>
                  <a:prstClr val="black"/>
                </a:solidFill>
              </a:rPr>
              <a:t>NSLS-II provides over 600k square feet of space to house the 3 GeV storage ring and </a:t>
            </a:r>
            <a:br>
              <a:rPr lang="en-US" sz="1600" dirty="0" smtClean="0">
                <a:solidFill>
                  <a:prstClr val="black"/>
                </a:solidFill>
              </a:rPr>
            </a:br>
            <a:r>
              <a:rPr lang="en-US" sz="1600" dirty="0" smtClean="0">
                <a:solidFill>
                  <a:prstClr val="black"/>
                </a:solidFill>
              </a:rPr>
              <a:t>5 lab and office buildings. The ring will be capable of 500 mA operation.</a:t>
            </a:r>
          </a:p>
          <a:p>
            <a:pPr marL="346075" indent="-168275" fontAlgn="base">
              <a:spcBef>
                <a:spcPct val="0"/>
              </a:spcBef>
              <a:spcAft>
                <a:spcPts val="1000"/>
              </a:spcAft>
              <a:buFont typeface="Wingdings" pitchFamily="2" charset="2"/>
              <a:buChar char="§"/>
            </a:pPr>
            <a:r>
              <a:rPr lang="en-US" sz="1600" dirty="0" smtClean="0">
                <a:solidFill>
                  <a:prstClr val="black"/>
                </a:solidFill>
              </a:rPr>
              <a:t>NSLS operations ceased September 30, 2014, and it will transition to safe storage in </a:t>
            </a:r>
            <a:br>
              <a:rPr lang="en-US" sz="1600" dirty="0" smtClean="0">
                <a:solidFill>
                  <a:prstClr val="black"/>
                </a:solidFill>
              </a:rPr>
            </a:br>
            <a:r>
              <a:rPr lang="en-US" sz="1600" dirty="0" smtClean="0">
                <a:solidFill>
                  <a:prstClr val="black"/>
                </a:solidFill>
              </a:rPr>
              <a:t>FY 2015. NSLS-II FY 2015 operations is $90.4M</a:t>
            </a:r>
            <a:r>
              <a:rPr lang="en-US" sz="1600" dirty="0">
                <a:solidFill>
                  <a:prstClr val="black"/>
                </a:solidFill>
              </a:rPr>
              <a:t>.  </a:t>
            </a:r>
            <a:r>
              <a:rPr lang="en-US" sz="1600" dirty="0" smtClean="0">
                <a:solidFill>
                  <a:prstClr val="black"/>
                </a:solidFill>
              </a:rPr>
              <a:t>FY 2016 request includes operations funding of $110,000K.</a:t>
            </a:r>
            <a:endParaRPr lang="en-US" sz="1600" dirty="0">
              <a:solidFill>
                <a:prstClr val="black"/>
              </a:solidFill>
            </a:endParaRPr>
          </a:p>
        </p:txBody>
      </p:sp>
      <p:sp>
        <p:nvSpPr>
          <p:cNvPr id="14" name="Slide Number Placeholder 2"/>
          <p:cNvSpPr txBox="1">
            <a:spLocks/>
          </p:cNvSpPr>
          <p:nvPr/>
        </p:nvSpPr>
        <p:spPr>
          <a:xfrm>
            <a:off x="8372186" y="6311247"/>
            <a:ext cx="381000" cy="365125"/>
          </a:xfrm>
          <a:prstGeom prst="rect">
            <a:avLst/>
          </a:prstGeom>
        </p:spPr>
        <p:txBody>
          <a:bodyPr vert="horz" lIns="90790" tIns="45399" rIns="90790" bIns="45399" rtlCol="0" anchor="ctr"/>
          <a:lstStyle/>
          <a:p>
            <a:pPr algn="r" defTabSz="820583">
              <a:defRPr/>
            </a:pPr>
            <a:fld id="{894C652A-1437-4DEE-BE20-1D8E4CBD3D73}" type="slidenum">
              <a:rPr lang="en-US" sz="1200" smtClean="0">
                <a:solidFill>
                  <a:srgbClr val="106636"/>
                </a:solidFill>
                <a:latin typeface="Arial" pitchFamily="34" charset="0"/>
                <a:cs typeface="Arial" pitchFamily="34" charset="0"/>
              </a:rPr>
              <a:pPr algn="r" defTabSz="820583">
                <a:defRPr/>
              </a:pPr>
              <a:t>16</a:t>
            </a:fld>
            <a:endParaRPr lang="en-US" sz="1200" dirty="0">
              <a:solidFill>
                <a:srgbClr val="106636"/>
              </a:solidFill>
              <a:latin typeface="Arial" pitchFamily="34" charset="0"/>
              <a:cs typeface="Arial" pitchFamily="34" charset="0"/>
            </a:endParaRPr>
          </a:p>
        </p:txBody>
      </p:sp>
      <p:pic>
        <p:nvPicPr>
          <p:cNvPr id="2050" name="Picture 2" descr="H:\!GRAPHICS\!Presentations by Year\2009\NSLS-II groundbreak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8280" y="847526"/>
            <a:ext cx="3758907" cy="249758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6" name="Picture 3" descr="C:\Documents and Settings\schneider\My Documents\ABBIX\Advice\FDR Review 2013\images\NSLS-II_Sept_18_2013_v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37715" y="824666"/>
            <a:ext cx="5400399" cy="244755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8219240" y="3161217"/>
            <a:ext cx="857927" cy="215444"/>
          </a:xfrm>
          <a:prstGeom prst="rect">
            <a:avLst/>
          </a:prstGeom>
        </p:spPr>
        <p:txBody>
          <a:bodyPr wrap="none">
            <a:spAutoFit/>
          </a:bodyPr>
          <a:lstStyle/>
          <a:p>
            <a:pPr>
              <a:spcAft>
                <a:spcPts val="1000"/>
              </a:spcAft>
            </a:pPr>
            <a:r>
              <a:rPr lang="en-US" sz="800" b="1" dirty="0">
                <a:solidFill>
                  <a:schemeClr val="bg1"/>
                </a:solidFill>
              </a:rPr>
              <a:t>June 15, 2009</a:t>
            </a:r>
          </a:p>
        </p:txBody>
      </p:sp>
    </p:spTree>
    <p:extLst>
      <p:ext uri="{BB962C8B-B14F-4D97-AF65-F5344CB8AC3E}">
        <p14:creationId xmlns:p14="http://schemas.microsoft.com/office/powerpoint/2010/main" val="39529314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0" y="184872"/>
            <a:ext cx="9144000" cy="406180"/>
          </a:xfrm>
          <a:prstGeom prst="rect">
            <a:avLst/>
          </a:prstGeom>
          <a:noFill/>
        </p:spPr>
        <p:txBody>
          <a:bodyPr wrap="square" lIns="91354" tIns="45678" rIns="91354" bIns="45678" rtlCol="0">
            <a:spAutoFit/>
          </a:bodyPr>
          <a:lstStyle/>
          <a:p>
            <a:pPr algn="ctr" fontAlgn="base">
              <a:lnSpc>
                <a:spcPct val="85000"/>
              </a:lnSpc>
              <a:spcBef>
                <a:spcPct val="0"/>
              </a:spcBef>
              <a:spcAft>
                <a:spcPct val="0"/>
              </a:spcAft>
            </a:pPr>
            <a:r>
              <a:rPr lang="en-US" sz="2400" dirty="0" smtClean="0">
                <a:solidFill>
                  <a:srgbClr val="237737"/>
                </a:solidFill>
                <a:latin typeface="Arial" pitchFamily="34" charset="0"/>
                <a:cs typeface="Arial" pitchFamily="34" charset="0"/>
              </a:rPr>
              <a:t>LCLS-II and APS-U Underway</a:t>
            </a:r>
            <a:endParaRPr lang="en-US" dirty="0">
              <a:solidFill>
                <a:srgbClr val="237737"/>
              </a:solidFill>
              <a:latin typeface="Arial" pitchFamily="34" charset="0"/>
              <a:cs typeface="Arial" pitchFamily="34" charset="0"/>
            </a:endParaRPr>
          </a:p>
        </p:txBody>
      </p:sp>
      <p:pic>
        <p:nvPicPr>
          <p:cNvPr id="7" name="Picture 4" descr="lcls_II_slideshow_09.jpg"/>
          <p:cNvPicPr>
            <a:picLocks noChangeAspect="1"/>
          </p:cNvPicPr>
          <p:nvPr/>
        </p:nvPicPr>
        <p:blipFill>
          <a:blip r:embed="rId3" cstate="print"/>
          <a:srcRect t="5222" b="5043"/>
          <a:stretch>
            <a:fillRect/>
          </a:stretch>
        </p:blipFill>
        <p:spPr bwMode="auto">
          <a:xfrm>
            <a:off x="5243175" y="1012192"/>
            <a:ext cx="3474720" cy="2339356"/>
          </a:xfrm>
          <a:prstGeom prst="rect">
            <a:avLst/>
          </a:prstGeom>
          <a:noFill/>
          <a:ln w="12700">
            <a:solidFill>
              <a:schemeClr val="tx1"/>
            </a:solidFill>
            <a:miter lim="800000"/>
            <a:headEnd/>
            <a:tailEnd/>
          </a:ln>
        </p:spPr>
      </p:pic>
      <p:pic>
        <p:nvPicPr>
          <p:cNvPr id="8" name="Picture 7" descr="4865518455_8704b342e7_o.jpg"/>
          <p:cNvPicPr>
            <a:picLocks noChangeAspect="1"/>
          </p:cNvPicPr>
          <p:nvPr/>
        </p:nvPicPr>
        <p:blipFill>
          <a:blip r:embed="rId4" cstate="print"/>
          <a:srcRect t="15522"/>
          <a:stretch>
            <a:fillRect/>
          </a:stretch>
        </p:blipFill>
        <p:spPr>
          <a:xfrm>
            <a:off x="5240231" y="3598591"/>
            <a:ext cx="3474720" cy="2453318"/>
          </a:xfrm>
          <a:prstGeom prst="rect">
            <a:avLst/>
          </a:prstGeom>
          <a:ln w="12700">
            <a:solidFill>
              <a:schemeClr val="tx1"/>
            </a:solidFill>
          </a:ln>
        </p:spPr>
      </p:pic>
      <p:sp>
        <p:nvSpPr>
          <p:cNvPr id="10" name="TextBox 9"/>
          <p:cNvSpPr txBox="1"/>
          <p:nvPr/>
        </p:nvSpPr>
        <p:spPr>
          <a:xfrm>
            <a:off x="1" y="875082"/>
            <a:ext cx="5140035" cy="5455255"/>
          </a:xfrm>
          <a:prstGeom prst="rect">
            <a:avLst/>
          </a:prstGeom>
          <a:noFill/>
        </p:spPr>
        <p:txBody>
          <a:bodyPr wrap="square" lIns="91354" tIns="45678" rIns="91354" bIns="45678" rtlCol="0">
            <a:spAutoFit/>
          </a:bodyPr>
          <a:lstStyle/>
          <a:p>
            <a:pPr fontAlgn="base">
              <a:spcBef>
                <a:spcPct val="0"/>
              </a:spcBef>
              <a:spcAft>
                <a:spcPts val="100"/>
              </a:spcAft>
            </a:pPr>
            <a:r>
              <a:rPr lang="en-US" sz="1600" b="1" dirty="0" err="1" smtClean="0">
                <a:solidFill>
                  <a:prstClr val="black"/>
                </a:solidFill>
                <a:latin typeface="Arial" charset="0"/>
              </a:rPr>
              <a:t>Linac</a:t>
            </a:r>
            <a:r>
              <a:rPr lang="en-US" sz="1600" b="1" dirty="0" smtClean="0">
                <a:solidFill>
                  <a:prstClr val="black"/>
                </a:solidFill>
                <a:latin typeface="Arial" charset="0"/>
              </a:rPr>
              <a:t> Coherent Light Source-II (LCLS-II) </a:t>
            </a:r>
          </a:p>
          <a:p>
            <a:pPr marL="336550" indent="-173038">
              <a:spcBef>
                <a:spcPts val="0"/>
              </a:spcBef>
              <a:spcAft>
                <a:spcPts val="200"/>
              </a:spcAft>
              <a:buFont typeface="Wingdings" panose="05000000000000000000" pitchFamily="2" charset="2"/>
              <a:buChar char="§"/>
            </a:pPr>
            <a:r>
              <a:rPr lang="en-US" sz="1400" dirty="0" smtClean="0">
                <a:solidFill>
                  <a:prstClr val="black"/>
                </a:solidFill>
              </a:rPr>
              <a:t>FY </a:t>
            </a:r>
            <a:r>
              <a:rPr lang="en-US" sz="1400" dirty="0">
                <a:solidFill>
                  <a:prstClr val="black"/>
                </a:solidFill>
              </a:rPr>
              <a:t>2015 </a:t>
            </a:r>
            <a:r>
              <a:rPr lang="en-US" sz="1400" dirty="0" smtClean="0">
                <a:solidFill>
                  <a:prstClr val="black"/>
                </a:solidFill>
              </a:rPr>
              <a:t>= </a:t>
            </a:r>
            <a:r>
              <a:rPr lang="en-US" sz="1400" dirty="0">
                <a:solidFill>
                  <a:prstClr val="black"/>
                </a:solidFill>
              </a:rPr>
              <a:t>$</a:t>
            </a:r>
            <a:r>
              <a:rPr lang="en-US" sz="1400" dirty="0" smtClean="0">
                <a:solidFill>
                  <a:prstClr val="black"/>
                </a:solidFill>
              </a:rPr>
              <a:t>148,000K; </a:t>
            </a:r>
            <a:r>
              <a:rPr lang="en-US" sz="1400" dirty="0">
                <a:solidFill>
                  <a:prstClr val="black"/>
                </a:solidFill>
              </a:rPr>
              <a:t>FY 2016 = $</a:t>
            </a:r>
            <a:r>
              <a:rPr lang="en-US" sz="1400" dirty="0" smtClean="0">
                <a:solidFill>
                  <a:prstClr val="black"/>
                </a:solidFill>
              </a:rPr>
              <a:t>200,300K for </a:t>
            </a:r>
            <a:r>
              <a:rPr lang="en-US" sz="1400" dirty="0">
                <a:solidFill>
                  <a:prstClr val="black"/>
                </a:solidFill>
              </a:rPr>
              <a:t>R&amp;D, design, prototyping, long lead procurement, and construction of technical systems.</a:t>
            </a:r>
          </a:p>
          <a:p>
            <a:pPr marL="336550" indent="-173038">
              <a:spcBef>
                <a:spcPts val="0"/>
              </a:spcBef>
              <a:spcAft>
                <a:spcPts val="200"/>
              </a:spcAft>
              <a:buFont typeface="Wingdings" panose="05000000000000000000" pitchFamily="2" charset="2"/>
              <a:buChar char="§"/>
            </a:pPr>
            <a:r>
              <a:rPr lang="en-US" sz="1400" dirty="0"/>
              <a:t>LCLS-II will provide high-repetition-rate, ultra-bright</a:t>
            </a:r>
            <a:r>
              <a:rPr lang="en-US" sz="1400" dirty="0" smtClean="0"/>
              <a:t>, transform-limited, </a:t>
            </a:r>
            <a:r>
              <a:rPr lang="en-US" sz="1400" dirty="0"/>
              <a:t>femtosecond x-ray pulses with </a:t>
            </a:r>
            <a:r>
              <a:rPr lang="en-US" sz="1400" dirty="0">
                <a:solidFill>
                  <a:prstClr val="black"/>
                </a:solidFill>
              </a:rPr>
              <a:t>polarization control and pulse length control to ~1 femtosecond. The hard x-ray range will be expanded to 25 </a:t>
            </a:r>
            <a:r>
              <a:rPr lang="en-US" sz="1400" dirty="0" err="1">
                <a:solidFill>
                  <a:prstClr val="black"/>
                </a:solidFill>
              </a:rPr>
              <a:t>keV</a:t>
            </a:r>
            <a:r>
              <a:rPr lang="en-US" sz="1400" dirty="0">
                <a:solidFill>
                  <a:prstClr val="black"/>
                </a:solidFill>
              </a:rPr>
              <a:t>.</a:t>
            </a:r>
            <a:endParaRPr lang="en-US" sz="1400" dirty="0"/>
          </a:p>
          <a:p>
            <a:pPr marL="336550" indent="-173038">
              <a:spcBef>
                <a:spcPts val="0"/>
              </a:spcBef>
              <a:spcAft>
                <a:spcPts val="200"/>
              </a:spcAft>
              <a:buFont typeface="Wingdings" panose="05000000000000000000" pitchFamily="2" charset="2"/>
              <a:buChar char="§"/>
            </a:pPr>
            <a:r>
              <a:rPr lang="en-US" sz="1400" dirty="0"/>
              <a:t>Added are a 4 </a:t>
            </a:r>
            <a:r>
              <a:rPr lang="en-US" sz="1400" dirty="0" err="1"/>
              <a:t>GeV</a:t>
            </a:r>
            <a:r>
              <a:rPr lang="en-US" sz="1400" dirty="0"/>
              <a:t> superconducting </a:t>
            </a:r>
            <a:r>
              <a:rPr lang="en-US" sz="1400" dirty="0" err="1"/>
              <a:t>linac</a:t>
            </a:r>
            <a:r>
              <a:rPr lang="en-US" sz="1400" dirty="0"/>
              <a:t>; an electron injector; and two </a:t>
            </a:r>
            <a:r>
              <a:rPr lang="en-US" sz="1400" dirty="0" err="1"/>
              <a:t>undulators</a:t>
            </a:r>
            <a:r>
              <a:rPr lang="en-US" sz="1400" dirty="0"/>
              <a:t> to provide </a:t>
            </a:r>
            <a:r>
              <a:rPr lang="en-US" sz="1400" dirty="0" smtClean="0">
                <a:solidFill>
                  <a:prstClr val="black"/>
                </a:solidFill>
              </a:rPr>
              <a:t>x-rays </a:t>
            </a:r>
            <a:r>
              <a:rPr lang="en-US" sz="1400" dirty="0">
                <a:solidFill>
                  <a:prstClr val="black"/>
                </a:solidFill>
              </a:rPr>
              <a:t>in the </a:t>
            </a:r>
            <a:r>
              <a:rPr lang="en-US" sz="1400" dirty="0"/>
              <a:t>0.2–5 </a:t>
            </a:r>
            <a:r>
              <a:rPr lang="en-US" sz="1400" dirty="0" err="1"/>
              <a:t>keV</a:t>
            </a:r>
            <a:r>
              <a:rPr lang="en-US" sz="1400" dirty="0"/>
              <a:t> energy range</a:t>
            </a:r>
            <a:r>
              <a:rPr lang="en-US" sz="1400" dirty="0" smtClean="0">
                <a:solidFill>
                  <a:prstClr val="black"/>
                </a:solidFill>
              </a:rPr>
              <a:t>.</a:t>
            </a:r>
            <a:endParaRPr lang="en-US" sz="1200" dirty="0" smtClean="0">
              <a:solidFill>
                <a:prstClr val="black"/>
              </a:solidFill>
            </a:endParaRPr>
          </a:p>
          <a:p>
            <a:pPr marL="346075" indent="-168275" fontAlgn="base">
              <a:spcBef>
                <a:spcPct val="0"/>
              </a:spcBef>
              <a:spcAft>
                <a:spcPts val="100"/>
              </a:spcAft>
              <a:buFont typeface="Wingdings" panose="05000000000000000000" pitchFamily="2" charset="2"/>
              <a:buChar char="§"/>
            </a:pPr>
            <a:endParaRPr lang="en-US" sz="1200" dirty="0">
              <a:solidFill>
                <a:prstClr val="black"/>
              </a:solidFill>
            </a:endParaRPr>
          </a:p>
          <a:p>
            <a:pPr>
              <a:spcAft>
                <a:spcPts val="100"/>
              </a:spcAft>
            </a:pPr>
            <a:r>
              <a:rPr lang="en-US" sz="1600" b="1" dirty="0">
                <a:solidFill>
                  <a:prstClr val="black"/>
                </a:solidFill>
              </a:rPr>
              <a:t>Advanced Photon Source Upgrade (APS-U) </a:t>
            </a:r>
          </a:p>
          <a:p>
            <a:pPr marL="346075" indent="-168275">
              <a:spcAft>
                <a:spcPts val="200"/>
              </a:spcAft>
              <a:buFont typeface="Wingdings" pitchFamily="2" charset="2"/>
              <a:buChar char="§"/>
            </a:pPr>
            <a:r>
              <a:rPr lang="en-US" sz="1400" dirty="0">
                <a:solidFill>
                  <a:prstClr val="black"/>
                </a:solidFill>
              </a:rPr>
              <a:t>FY 2015 </a:t>
            </a:r>
            <a:r>
              <a:rPr lang="en-US" sz="1400" dirty="0" smtClean="0">
                <a:solidFill>
                  <a:prstClr val="black"/>
                </a:solidFill>
              </a:rPr>
              <a:t>= </a:t>
            </a:r>
            <a:r>
              <a:rPr lang="en-US" sz="1400" dirty="0">
                <a:solidFill>
                  <a:prstClr val="black"/>
                </a:solidFill>
              </a:rPr>
              <a:t>$</a:t>
            </a:r>
            <a:r>
              <a:rPr lang="en-US" sz="1400" dirty="0" smtClean="0">
                <a:solidFill>
                  <a:prstClr val="black"/>
                </a:solidFill>
              </a:rPr>
              <a:t>20,000K; </a:t>
            </a:r>
            <a:r>
              <a:rPr lang="en-US" sz="1400" dirty="0">
                <a:solidFill>
                  <a:prstClr val="black"/>
                </a:solidFill>
              </a:rPr>
              <a:t>FY 2016 </a:t>
            </a:r>
            <a:r>
              <a:rPr lang="en-US" sz="1400" dirty="0" smtClean="0">
                <a:solidFill>
                  <a:prstClr val="black"/>
                </a:solidFill>
              </a:rPr>
              <a:t>= </a:t>
            </a:r>
            <a:r>
              <a:rPr lang="en-US" sz="1400" dirty="0">
                <a:solidFill>
                  <a:prstClr val="black"/>
                </a:solidFill>
              </a:rPr>
              <a:t>$</a:t>
            </a:r>
            <a:r>
              <a:rPr lang="en-US" sz="1400" dirty="0" smtClean="0">
                <a:solidFill>
                  <a:prstClr val="black"/>
                </a:solidFill>
              </a:rPr>
              <a:t>20,000K </a:t>
            </a:r>
            <a:r>
              <a:rPr lang="en-US" sz="1400" dirty="0">
                <a:solidFill>
                  <a:prstClr val="black"/>
                </a:solidFill>
              </a:rPr>
              <a:t>for R&amp;D, design, and limited prototyping.</a:t>
            </a:r>
          </a:p>
          <a:p>
            <a:pPr marL="346075" indent="-168275">
              <a:spcAft>
                <a:spcPts val="200"/>
              </a:spcAft>
              <a:buFont typeface="Wingdings" pitchFamily="2" charset="2"/>
              <a:buChar char="§"/>
            </a:pPr>
            <a:r>
              <a:rPr lang="en-US" sz="1400" dirty="0" smtClean="0">
                <a:solidFill>
                  <a:prstClr val="black"/>
                </a:solidFill>
              </a:rPr>
              <a:t>APS-U will provide a multi-bend </a:t>
            </a:r>
            <a:r>
              <a:rPr lang="en-US" sz="1400" dirty="0" err="1">
                <a:solidFill>
                  <a:prstClr val="black"/>
                </a:solidFill>
              </a:rPr>
              <a:t>achromat</a:t>
            </a:r>
            <a:r>
              <a:rPr lang="en-US" sz="1400" dirty="0">
                <a:solidFill>
                  <a:prstClr val="black"/>
                </a:solidFill>
              </a:rPr>
              <a:t> lattice to provide </a:t>
            </a:r>
            <a:r>
              <a:rPr lang="en-US" sz="1400" dirty="0" smtClean="0">
                <a:solidFill>
                  <a:prstClr val="black"/>
                </a:solidFill>
              </a:rPr>
              <a:t>extreme transverse </a:t>
            </a:r>
            <a:r>
              <a:rPr lang="en-US" sz="1400" dirty="0">
                <a:solidFill>
                  <a:prstClr val="black"/>
                </a:solidFill>
              </a:rPr>
              <a:t>coherence and extreme </a:t>
            </a:r>
            <a:r>
              <a:rPr lang="en-US" sz="1400" dirty="0" smtClean="0">
                <a:solidFill>
                  <a:prstClr val="black"/>
                </a:solidFill>
              </a:rPr>
              <a:t>brightness.</a:t>
            </a:r>
            <a:endParaRPr lang="en-US" sz="1400" dirty="0">
              <a:solidFill>
                <a:prstClr val="black"/>
              </a:solidFill>
            </a:endParaRPr>
          </a:p>
          <a:p>
            <a:pPr marL="346075" indent="-168275">
              <a:spcAft>
                <a:spcPts val="200"/>
              </a:spcAft>
              <a:buFont typeface="Wingdings" pitchFamily="2" charset="2"/>
              <a:buChar char="§"/>
            </a:pPr>
            <a:r>
              <a:rPr lang="en-US" sz="1400" dirty="0" smtClean="0">
                <a:solidFill>
                  <a:prstClr val="black"/>
                </a:solidFill>
              </a:rPr>
              <a:t>Initial </a:t>
            </a:r>
            <a:r>
              <a:rPr lang="en-US" sz="1400" dirty="0">
                <a:solidFill>
                  <a:prstClr val="black"/>
                </a:solidFill>
              </a:rPr>
              <a:t>conceptual design for the new </a:t>
            </a:r>
            <a:r>
              <a:rPr lang="en-US" sz="1400" dirty="0" smtClean="0">
                <a:solidFill>
                  <a:prstClr val="black"/>
                </a:solidFill>
              </a:rPr>
              <a:t>lattice completed; conducting </a:t>
            </a:r>
            <a:r>
              <a:rPr lang="en-US" sz="1400" dirty="0">
                <a:solidFill>
                  <a:prstClr val="black"/>
                </a:solidFill>
              </a:rPr>
              <a:t>R&amp;D and key component prototyping in support of the new design.  Key performance parameters are being defined for the project and the new storage ring. </a:t>
            </a:r>
          </a:p>
          <a:p>
            <a:pPr marL="346075" indent="-168275" fontAlgn="base">
              <a:spcBef>
                <a:spcPct val="0"/>
              </a:spcBef>
              <a:spcAft>
                <a:spcPts val="100"/>
              </a:spcAft>
              <a:buFont typeface="Wingdings" panose="05000000000000000000" pitchFamily="2" charset="2"/>
              <a:buChar char="§"/>
            </a:pPr>
            <a:endParaRPr lang="en-US" sz="1200" dirty="0">
              <a:solidFill>
                <a:prstClr val="black"/>
              </a:solidFill>
            </a:endParaRPr>
          </a:p>
        </p:txBody>
      </p:sp>
      <p:sp>
        <p:nvSpPr>
          <p:cNvPr id="14" name="Slide Number Placeholder 2"/>
          <p:cNvSpPr txBox="1">
            <a:spLocks/>
          </p:cNvSpPr>
          <p:nvPr/>
        </p:nvSpPr>
        <p:spPr>
          <a:xfrm>
            <a:off x="8372186" y="6311247"/>
            <a:ext cx="381000" cy="365125"/>
          </a:xfrm>
          <a:prstGeom prst="rect">
            <a:avLst/>
          </a:prstGeom>
        </p:spPr>
        <p:txBody>
          <a:bodyPr vert="horz" lIns="90790" tIns="45399" rIns="90790" bIns="45399" rtlCol="0" anchor="ctr"/>
          <a:lstStyle/>
          <a:p>
            <a:pPr algn="r" defTabSz="820583">
              <a:defRPr/>
            </a:pPr>
            <a:fld id="{894C652A-1437-4DEE-BE20-1D8E4CBD3D73}" type="slidenum">
              <a:rPr lang="en-US" sz="1200" smtClean="0">
                <a:solidFill>
                  <a:srgbClr val="106636"/>
                </a:solidFill>
                <a:latin typeface="Arial" pitchFamily="34" charset="0"/>
                <a:cs typeface="Arial" pitchFamily="34" charset="0"/>
              </a:rPr>
              <a:pPr algn="r" defTabSz="820583">
                <a:defRPr/>
              </a:pPr>
              <a:t>17</a:t>
            </a:fld>
            <a:endParaRPr lang="en-US" sz="1200" dirty="0">
              <a:solidFill>
                <a:srgbClr val="106636"/>
              </a:solidFill>
              <a:latin typeface="Arial" pitchFamily="34" charset="0"/>
              <a:cs typeface="Arial" pitchFamily="34" charset="0"/>
            </a:endParaRPr>
          </a:p>
        </p:txBody>
      </p:sp>
    </p:spTree>
    <p:extLst>
      <p:ext uri="{BB962C8B-B14F-4D97-AF65-F5344CB8AC3E}">
        <p14:creationId xmlns:p14="http://schemas.microsoft.com/office/powerpoint/2010/main" val="2682371526"/>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Rectangle 13"/>
          <p:cNvSpPr/>
          <p:nvPr/>
        </p:nvSpPr>
        <p:spPr>
          <a:xfrm>
            <a:off x="215900" y="5488248"/>
            <a:ext cx="8699500" cy="1369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idx="4294967295"/>
          </p:nvPr>
        </p:nvSpPr>
        <p:spPr>
          <a:xfrm>
            <a:off x="450176" y="74093"/>
            <a:ext cx="8229600" cy="646331"/>
          </a:xfrm>
        </p:spPr>
        <p:txBody>
          <a:bodyPr>
            <a:spAutoFit/>
          </a:bodyPr>
          <a:lstStyle/>
          <a:p>
            <a:pPr>
              <a:lnSpc>
                <a:spcPct val="90000"/>
              </a:lnSpc>
            </a:pPr>
            <a:r>
              <a:rPr lang="en-US" dirty="0" smtClean="0"/>
              <a:t>Biological and Environmental Research</a:t>
            </a:r>
            <a:br>
              <a:rPr lang="en-US" dirty="0" smtClean="0"/>
            </a:br>
            <a:r>
              <a:rPr lang="en-US" sz="1600" dirty="0" smtClean="0">
                <a:solidFill>
                  <a:schemeClr val="tx1"/>
                </a:solidFill>
              </a:rPr>
              <a:t>Understanding complex biological, climatic, and environmental systems</a:t>
            </a:r>
            <a:endParaRPr lang="en-US" dirty="0"/>
          </a:p>
        </p:txBody>
      </p:sp>
      <p:sp>
        <p:nvSpPr>
          <p:cNvPr id="13" name="Slide Number Placeholder 2"/>
          <p:cNvSpPr txBox="1">
            <a:spLocks/>
          </p:cNvSpPr>
          <p:nvPr/>
        </p:nvSpPr>
        <p:spPr>
          <a:xfrm>
            <a:off x="8372186" y="6311247"/>
            <a:ext cx="381000" cy="365125"/>
          </a:xfrm>
          <a:prstGeom prst="rect">
            <a:avLst/>
          </a:prstGeom>
        </p:spPr>
        <p:txBody>
          <a:bodyPr vert="horz" lIns="90790" tIns="45399" rIns="90790" bIns="45399" rtlCol="0" anchor="ctr"/>
          <a:lstStyle/>
          <a:p>
            <a:pPr algn="r" defTabSz="820583">
              <a:defRPr/>
            </a:pPr>
            <a:fld id="{894C652A-1437-4DEE-BE20-1D8E4CBD3D73}" type="slidenum">
              <a:rPr lang="en-US" sz="1200" smtClean="0">
                <a:solidFill>
                  <a:srgbClr val="106636"/>
                </a:solidFill>
                <a:latin typeface="Arial" pitchFamily="34" charset="0"/>
                <a:cs typeface="Arial" pitchFamily="34" charset="0"/>
              </a:rPr>
              <a:pPr algn="r" defTabSz="820583">
                <a:defRPr/>
              </a:pPr>
              <a:t>18</a:t>
            </a:fld>
            <a:endParaRPr lang="en-US" sz="1200" dirty="0">
              <a:solidFill>
                <a:srgbClr val="106636"/>
              </a:solidFill>
              <a:latin typeface="Arial" pitchFamily="34" charset="0"/>
              <a:cs typeface="Arial" pitchFamily="34" charset="0"/>
            </a:endParaRPr>
          </a:p>
        </p:txBody>
      </p:sp>
      <p:grpSp>
        <p:nvGrpSpPr>
          <p:cNvPr id="6" name="Group 5"/>
          <p:cNvGrpSpPr/>
          <p:nvPr/>
        </p:nvGrpSpPr>
        <p:grpSpPr>
          <a:xfrm>
            <a:off x="502057" y="5628989"/>
            <a:ext cx="7870129" cy="1149921"/>
            <a:chOff x="804540" y="5164101"/>
            <a:chExt cx="7236486" cy="1259949"/>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5301" y="5176045"/>
              <a:ext cx="1692435" cy="12360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534099" y="5164101"/>
              <a:ext cx="1506927" cy="12599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2705257" y="5190195"/>
              <a:ext cx="1683681" cy="12077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30"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804540" y="5177148"/>
              <a:ext cx="1674354" cy="12338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grpSp>
      <p:sp>
        <p:nvSpPr>
          <p:cNvPr id="12" name="TextBox 11"/>
          <p:cNvSpPr txBox="1"/>
          <p:nvPr/>
        </p:nvSpPr>
        <p:spPr>
          <a:xfrm>
            <a:off x="155121" y="789013"/>
            <a:ext cx="8760279" cy="4853636"/>
          </a:xfrm>
          <a:prstGeom prst="rect">
            <a:avLst/>
          </a:prstGeom>
          <a:noFill/>
        </p:spPr>
        <p:txBody>
          <a:bodyPr wrap="square" rtlCol="0">
            <a:spAutoFit/>
          </a:bodyPr>
          <a:lstStyle/>
          <a:p>
            <a:pPr marL="177800" indent="-177800">
              <a:lnSpc>
                <a:spcPct val="90000"/>
              </a:lnSpc>
              <a:spcAft>
                <a:spcPts val="1200"/>
              </a:spcAft>
              <a:buFont typeface="Wingdings" pitchFamily="2" charset="2"/>
              <a:buChar char="§"/>
            </a:pPr>
            <a:r>
              <a:rPr lang="en-US" sz="1400" b="1" dirty="0" smtClean="0"/>
              <a:t>G</a:t>
            </a:r>
            <a:r>
              <a:rPr lang="en-GB" sz="1400" b="1" dirty="0" err="1" smtClean="0"/>
              <a:t>enomic</a:t>
            </a:r>
            <a:r>
              <a:rPr lang="en-GB" sz="1400" b="1" dirty="0" smtClean="0"/>
              <a:t> sciences</a:t>
            </a:r>
            <a:r>
              <a:rPr lang="en-US" sz="1400" b="1" dirty="0" smtClean="0"/>
              <a:t> </a:t>
            </a:r>
            <a:r>
              <a:rPr lang="en-US" sz="1400" dirty="0" smtClean="0"/>
              <a:t>supports the Bioenergy Research Centers and increases efforts </a:t>
            </a:r>
            <a:r>
              <a:rPr lang="en-US" sz="1400" dirty="0"/>
              <a:t>in </a:t>
            </a:r>
            <a:r>
              <a:rPr lang="en-US" sz="1400" dirty="0" err="1"/>
              <a:t>biosystems</a:t>
            </a:r>
            <a:r>
              <a:rPr lang="en-US" sz="1400" dirty="0"/>
              <a:t> design for bioenergy and renewable </a:t>
            </a:r>
            <a:r>
              <a:rPr lang="en-US" sz="1400" dirty="0" err="1" smtClean="0"/>
              <a:t>bioproducts</a:t>
            </a:r>
            <a:r>
              <a:rPr lang="en-US" sz="1400" dirty="0" smtClean="0"/>
              <a:t> </a:t>
            </a:r>
            <a:r>
              <a:rPr lang="en-US" sz="1400" dirty="0">
                <a:latin typeface="Arial" pitchFamily="34" charset="0"/>
                <a:cs typeface="Arial" pitchFamily="34" charset="0"/>
              </a:rPr>
              <a:t>(</a:t>
            </a:r>
            <a:r>
              <a:rPr lang="el-GR" sz="1400" dirty="0">
                <a:latin typeface="Arial" pitchFamily="34" charset="0"/>
                <a:cs typeface="Arial" pitchFamily="34" charset="0"/>
              </a:rPr>
              <a:t>Δ</a:t>
            </a:r>
            <a:r>
              <a:rPr lang="en-US" sz="1400" dirty="0">
                <a:latin typeface="Arial" pitchFamily="34" charset="0"/>
                <a:cs typeface="Arial" pitchFamily="34" charset="0"/>
              </a:rPr>
              <a:t> = </a:t>
            </a:r>
            <a:r>
              <a:rPr lang="en-US" sz="1400" dirty="0" smtClean="0">
                <a:latin typeface="Arial" pitchFamily="34" charset="0"/>
                <a:cs typeface="Arial" pitchFamily="34" charset="0"/>
              </a:rPr>
              <a:t>+$2,145K).</a:t>
            </a:r>
            <a:endParaRPr lang="en-US" sz="1400" dirty="0" smtClean="0"/>
          </a:p>
          <a:p>
            <a:pPr marL="177800" indent="-177800">
              <a:lnSpc>
                <a:spcPct val="90000"/>
              </a:lnSpc>
              <a:spcAft>
                <a:spcPts val="1200"/>
              </a:spcAft>
              <a:buFont typeface="Wingdings" pitchFamily="2" charset="2"/>
              <a:buChar char="§"/>
            </a:pPr>
            <a:r>
              <a:rPr lang="en-US" sz="1400" b="1" dirty="0" err="1" smtClean="0"/>
              <a:t>Mesoscale</a:t>
            </a:r>
            <a:r>
              <a:rPr lang="en-US" sz="1400" b="1" dirty="0" smtClean="0"/>
              <a:t>-to-molecules</a:t>
            </a:r>
            <a:r>
              <a:rPr lang="en-US" sz="1400" dirty="0" smtClean="0"/>
              <a:t> research supports the development of enabling technology </a:t>
            </a:r>
            <a:r>
              <a:rPr lang="en-US" sz="1400" dirty="0"/>
              <a:t>to visualize key metabolic processes in plant and microbial cells at the subcellular and </a:t>
            </a:r>
            <a:r>
              <a:rPr lang="en-US" sz="1400" dirty="0" err="1" smtClean="0"/>
              <a:t>mesoscale</a:t>
            </a:r>
            <a:r>
              <a:rPr lang="en-US" sz="1400" dirty="0" smtClean="0"/>
              <a:t>.  </a:t>
            </a:r>
          </a:p>
          <a:p>
            <a:pPr marL="177800" lvl="0" indent="-177800">
              <a:lnSpc>
                <a:spcPct val="90000"/>
              </a:lnSpc>
              <a:spcAft>
                <a:spcPts val="1200"/>
              </a:spcAft>
              <a:buFont typeface="Wingdings" pitchFamily="2" charset="2"/>
              <a:buChar char="§"/>
            </a:pPr>
            <a:r>
              <a:rPr lang="en-US" sz="1400" b="1" dirty="0" smtClean="0"/>
              <a:t>Climate and Earth System Modeling </a:t>
            </a:r>
            <a:r>
              <a:rPr lang="en-US" sz="1400" dirty="0">
                <a:latin typeface="Arial" panose="020B0604020202020204" pitchFamily="34" charset="0"/>
                <a:cs typeface="Arial" panose="020B0604020202020204" pitchFamily="34" charset="0"/>
              </a:rPr>
              <a:t>develops physical, chemical, and biological model components </a:t>
            </a:r>
            <a:r>
              <a:rPr lang="en-US" sz="1400" dirty="0" smtClean="0">
                <a:latin typeface="Arial" panose="020B0604020202020204" pitchFamily="34" charset="0"/>
                <a:cs typeface="Arial" panose="020B0604020202020204" pitchFamily="34" charset="0"/>
              </a:rPr>
              <a:t>to </a:t>
            </a:r>
            <a:r>
              <a:rPr lang="en-US" sz="1400" dirty="0">
                <a:latin typeface="Arial" panose="020B0604020202020204" pitchFamily="34" charset="0"/>
                <a:cs typeface="Arial" panose="020B0604020202020204" pitchFamily="34" charset="0"/>
              </a:rPr>
              <a:t>simulate climate variability and change </a:t>
            </a:r>
            <a:r>
              <a:rPr lang="en-US" sz="1400" dirty="0" smtClean="0">
                <a:latin typeface="Arial" panose="020B0604020202020204" pitchFamily="34" charset="0"/>
                <a:cs typeface="Arial" panose="020B0604020202020204" pitchFamily="34" charset="0"/>
              </a:rPr>
              <a:t>at </a:t>
            </a:r>
            <a:r>
              <a:rPr lang="en-US" sz="1400" dirty="0">
                <a:latin typeface="Arial" panose="020B0604020202020204" pitchFamily="34" charset="0"/>
                <a:cs typeface="Arial" panose="020B0604020202020204" pitchFamily="34" charset="0"/>
              </a:rPr>
              <a:t>regional and global </a:t>
            </a:r>
            <a:r>
              <a:rPr lang="en-US" sz="1400" dirty="0" smtClean="0">
                <a:latin typeface="Arial" panose="020B0604020202020204" pitchFamily="34" charset="0"/>
                <a:cs typeface="Arial" panose="020B0604020202020204" pitchFamily="34" charset="0"/>
              </a:rPr>
              <a:t>scales. </a:t>
            </a:r>
            <a:r>
              <a:rPr lang="en-US" sz="1400" dirty="0">
                <a:latin typeface="Arial" panose="020B0604020202020204" pitchFamily="34" charset="0"/>
                <a:cs typeface="Arial" panose="020B0604020202020204" pitchFamily="34" charset="0"/>
              </a:rPr>
              <a:t>(</a:t>
            </a:r>
            <a:r>
              <a:rPr lang="el-GR" sz="1400" dirty="0">
                <a:latin typeface="Arial" pitchFamily="34" charset="0"/>
                <a:cs typeface="Arial" pitchFamily="34" charset="0"/>
              </a:rPr>
              <a:t>Δ</a:t>
            </a:r>
            <a:r>
              <a:rPr lang="en-US" sz="1400" dirty="0">
                <a:latin typeface="Arial" pitchFamily="34" charset="0"/>
                <a:cs typeface="Arial" pitchFamily="34" charset="0"/>
              </a:rPr>
              <a:t> = </a:t>
            </a:r>
            <a:r>
              <a:rPr lang="en-US" sz="1400" dirty="0" smtClean="0">
                <a:latin typeface="Arial" pitchFamily="34" charset="0"/>
                <a:cs typeface="Arial" pitchFamily="34" charset="0"/>
              </a:rPr>
              <a:t>+$11,763K).</a:t>
            </a:r>
          </a:p>
          <a:p>
            <a:pPr marL="177800" indent="-177800">
              <a:lnSpc>
                <a:spcPct val="90000"/>
              </a:lnSpc>
              <a:spcAft>
                <a:spcPts val="1200"/>
              </a:spcAft>
              <a:buFont typeface="Wingdings" pitchFamily="2" charset="2"/>
              <a:buChar char="§"/>
            </a:pPr>
            <a:r>
              <a:rPr lang="en-US" sz="1400" dirty="0" smtClean="0"/>
              <a:t>A new activity in </a:t>
            </a:r>
            <a:r>
              <a:rPr lang="en-US" sz="1400" b="1" dirty="0" smtClean="0"/>
              <a:t>Climate Model Development and Validation </a:t>
            </a:r>
            <a:r>
              <a:rPr lang="en-US" sz="1400" dirty="0" smtClean="0"/>
              <a:t>combines code development and numerical methods with ARM data to design an Earth system </a:t>
            </a:r>
            <a:r>
              <a:rPr lang="en-US" sz="1400" dirty="0"/>
              <a:t>model </a:t>
            </a:r>
            <a:r>
              <a:rPr lang="en-US" sz="1400" dirty="0" smtClean="0"/>
              <a:t>with </a:t>
            </a:r>
            <a:r>
              <a:rPr lang="en-US" sz="1400" dirty="0"/>
              <a:t>sub-10 km </a:t>
            </a:r>
            <a:r>
              <a:rPr lang="en-US" sz="1400" dirty="0" smtClean="0"/>
              <a:t>resolution for use on next generation and </a:t>
            </a:r>
            <a:r>
              <a:rPr lang="en-US" sz="1400" dirty="0" err="1" smtClean="0"/>
              <a:t>exascale</a:t>
            </a:r>
            <a:r>
              <a:rPr lang="en-US" sz="1400" dirty="0" smtClean="0"/>
              <a:t> computers.</a:t>
            </a:r>
            <a:r>
              <a:rPr lang="en-US" sz="1400" dirty="0" smtClean="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a:t>
            </a:r>
            <a:r>
              <a:rPr lang="el-GR" sz="1400" dirty="0">
                <a:latin typeface="Arial" pitchFamily="34" charset="0"/>
                <a:cs typeface="Arial" pitchFamily="34" charset="0"/>
              </a:rPr>
              <a:t>Δ</a:t>
            </a:r>
            <a:r>
              <a:rPr lang="en-US" sz="1400" dirty="0">
                <a:latin typeface="Arial" pitchFamily="34" charset="0"/>
                <a:cs typeface="Arial" pitchFamily="34" charset="0"/>
              </a:rPr>
              <a:t> = </a:t>
            </a:r>
            <a:r>
              <a:rPr lang="en-US" sz="1400" dirty="0" smtClean="0">
                <a:latin typeface="Arial" pitchFamily="34" charset="0"/>
                <a:cs typeface="Arial" pitchFamily="34" charset="0"/>
              </a:rPr>
              <a:t>+$18,730K).</a:t>
            </a:r>
            <a:endParaRPr lang="en-US" sz="1400" dirty="0" smtClean="0"/>
          </a:p>
          <a:p>
            <a:pPr marL="177800" lvl="0" indent="-177800">
              <a:lnSpc>
                <a:spcPct val="90000"/>
              </a:lnSpc>
              <a:spcAft>
                <a:spcPts val="1200"/>
              </a:spcAft>
              <a:buFont typeface="Wingdings" pitchFamily="2" charset="2"/>
              <a:buChar char="§"/>
            </a:pPr>
            <a:r>
              <a:rPr lang="en-US" sz="1400" b="1" dirty="0"/>
              <a:t>Atmospheric System Research (ASR) </a:t>
            </a:r>
            <a:r>
              <a:rPr lang="en-US" sz="1400" dirty="0" smtClean="0"/>
              <a:t>addresses major uncertainties </a:t>
            </a:r>
            <a:r>
              <a:rPr lang="en-US" sz="1400" dirty="0"/>
              <a:t>in climate change </a:t>
            </a:r>
            <a:r>
              <a:rPr lang="en-US" sz="1400" dirty="0" smtClean="0"/>
              <a:t>models</a:t>
            </a:r>
            <a:r>
              <a:rPr lang="en-US" sz="1400" dirty="0"/>
              <a:t>: the role of clouds and the effects of aerosols on precipitation, and the atmospheric radiation balance. </a:t>
            </a:r>
            <a:endParaRPr lang="en-US" sz="1400" dirty="0" smtClean="0"/>
          </a:p>
          <a:p>
            <a:pPr marL="177800" lvl="0" indent="-177800">
              <a:lnSpc>
                <a:spcPct val="90000"/>
              </a:lnSpc>
              <a:spcAft>
                <a:spcPts val="1200"/>
              </a:spcAft>
              <a:buFont typeface="Wingdings" pitchFamily="2" charset="2"/>
              <a:buChar char="§"/>
            </a:pPr>
            <a:r>
              <a:rPr lang="en-US" sz="1400" b="1" dirty="0"/>
              <a:t>Environmental System Science </a:t>
            </a:r>
            <a:r>
              <a:rPr lang="en-US" sz="1400" dirty="0"/>
              <a:t>supports research to provide a robust, predictive understanding of terrestrial surface and subsurface </a:t>
            </a:r>
            <a:r>
              <a:rPr lang="en-US" sz="1400" dirty="0" smtClean="0"/>
              <a:t>ecosystems. Includes </a:t>
            </a:r>
            <a:r>
              <a:rPr lang="en-US" sz="1400" dirty="0">
                <a:latin typeface="Arial" panose="020B0604020202020204" pitchFamily="34" charset="0"/>
                <a:cs typeface="Arial" panose="020B0604020202020204" pitchFamily="34" charset="0"/>
              </a:rPr>
              <a:t>Next Generation Ecosystem Experiments </a:t>
            </a:r>
            <a:r>
              <a:rPr lang="en-US" sz="1400" dirty="0" smtClean="0">
                <a:latin typeface="Arial" panose="020B0604020202020204" pitchFamily="34" charset="0"/>
                <a:cs typeface="Arial" panose="020B0604020202020204" pitchFamily="34" charset="0"/>
              </a:rPr>
              <a:t>targeting </a:t>
            </a:r>
            <a:r>
              <a:rPr lang="en-US" sz="1400" dirty="0">
                <a:latin typeface="Arial" panose="020B0604020202020204" pitchFamily="34" charset="0"/>
                <a:cs typeface="Arial" panose="020B0604020202020204" pitchFamily="34" charset="0"/>
              </a:rPr>
              <a:t>climatically sensitive terrestrial ecosystems not well represented in </a:t>
            </a:r>
            <a:r>
              <a:rPr lang="en-US" sz="1400" dirty="0" smtClean="0">
                <a:latin typeface="Arial" panose="020B0604020202020204" pitchFamily="34" charset="0"/>
                <a:cs typeface="Arial" panose="020B0604020202020204" pitchFamily="34" charset="0"/>
              </a:rPr>
              <a:t>models. </a:t>
            </a:r>
            <a:endParaRPr lang="en-US" sz="1400" dirty="0">
              <a:latin typeface="Arial" panose="020B0604020202020204" pitchFamily="34" charset="0"/>
              <a:cs typeface="Arial" panose="020B0604020202020204" pitchFamily="34" charset="0"/>
            </a:endParaRPr>
          </a:p>
          <a:p>
            <a:pPr marL="177800" indent="-177800">
              <a:lnSpc>
                <a:spcPct val="90000"/>
              </a:lnSpc>
              <a:spcAft>
                <a:spcPts val="1200"/>
              </a:spcAft>
              <a:buFont typeface="Wingdings" pitchFamily="2" charset="2"/>
              <a:buChar char="§"/>
            </a:pPr>
            <a:r>
              <a:rPr lang="en-US" sz="1400" b="1" dirty="0" smtClean="0"/>
              <a:t>Climate and Environmental Data Analysis and Visualization </a:t>
            </a:r>
            <a:r>
              <a:rPr lang="en-US" sz="1400" dirty="0" smtClean="0"/>
              <a:t>employs server side analysis to simplify analysis of large scale observations with model-generated data. </a:t>
            </a:r>
            <a:r>
              <a:rPr lang="en-US" sz="1400" dirty="0">
                <a:latin typeface="Arial" panose="020B0604020202020204" pitchFamily="34" charset="0"/>
                <a:cs typeface="Arial" panose="020B0604020202020204" pitchFamily="34" charset="0"/>
              </a:rPr>
              <a:t>(</a:t>
            </a:r>
            <a:r>
              <a:rPr lang="el-GR" sz="1400" dirty="0">
                <a:latin typeface="Arial" pitchFamily="34" charset="0"/>
                <a:cs typeface="Arial" pitchFamily="34" charset="0"/>
              </a:rPr>
              <a:t>Δ</a:t>
            </a:r>
            <a:r>
              <a:rPr lang="en-US" sz="1400" dirty="0">
                <a:latin typeface="Arial" pitchFamily="34" charset="0"/>
                <a:cs typeface="Arial" pitchFamily="34" charset="0"/>
              </a:rPr>
              <a:t> = </a:t>
            </a:r>
            <a:r>
              <a:rPr lang="en-US" sz="1400" dirty="0" smtClean="0">
                <a:latin typeface="Arial" pitchFamily="34" charset="0"/>
                <a:cs typeface="Arial" pitchFamily="34" charset="0"/>
              </a:rPr>
              <a:t>+$</a:t>
            </a:r>
            <a:r>
              <a:rPr lang="en-US" sz="1400" dirty="0">
                <a:latin typeface="Arial" pitchFamily="34" charset="0"/>
                <a:cs typeface="Arial" pitchFamily="34" charset="0"/>
              </a:rPr>
              <a:t>2</a:t>
            </a:r>
            <a:r>
              <a:rPr lang="en-US" sz="1400" dirty="0" smtClean="0">
                <a:latin typeface="Arial" pitchFamily="34" charset="0"/>
                <a:cs typeface="Arial" pitchFamily="34" charset="0"/>
              </a:rPr>
              <a:t>,066K).</a:t>
            </a:r>
            <a:endParaRPr lang="en-US" sz="1400" dirty="0" smtClean="0"/>
          </a:p>
          <a:p>
            <a:pPr marL="177800" lvl="0" indent="-177800">
              <a:lnSpc>
                <a:spcPct val="90000"/>
              </a:lnSpc>
              <a:spcAft>
                <a:spcPts val="1200"/>
              </a:spcAft>
              <a:buFont typeface="Wingdings" pitchFamily="2" charset="2"/>
              <a:buChar char="§"/>
            </a:pPr>
            <a:r>
              <a:rPr lang="en-US" sz="1400" b="1" dirty="0"/>
              <a:t>User facilities operate at optimal levels: </a:t>
            </a:r>
            <a:r>
              <a:rPr lang="en-US" sz="1400" b="1" dirty="0" smtClean="0"/>
              <a:t> ARM</a:t>
            </a:r>
            <a:r>
              <a:rPr lang="en-US" sz="1400" dirty="0" smtClean="0"/>
              <a:t> </a:t>
            </a:r>
            <a:r>
              <a:rPr lang="en-US" sz="1400" dirty="0"/>
              <a:t>continues measurements at fixed </a:t>
            </a:r>
            <a:r>
              <a:rPr lang="en-US" sz="1400" dirty="0" smtClean="0"/>
              <a:t>sites, and </a:t>
            </a:r>
            <a:r>
              <a:rPr lang="en-US" sz="1400" dirty="0"/>
              <a:t>mobile </a:t>
            </a:r>
            <a:r>
              <a:rPr lang="en-US" sz="1400" dirty="0" smtClean="0"/>
              <a:t>facilities deploy </a:t>
            </a:r>
            <a:r>
              <a:rPr lang="en-US" sz="1400" dirty="0"/>
              <a:t>to the Arctic, Antarctic, and the Pacific </a:t>
            </a:r>
            <a:r>
              <a:rPr lang="en-US" sz="1400" dirty="0" smtClean="0"/>
              <a:t>Ocean. </a:t>
            </a:r>
            <a:r>
              <a:rPr lang="en-US" sz="1400" b="1" dirty="0" smtClean="0"/>
              <a:t>JGI</a:t>
            </a:r>
            <a:r>
              <a:rPr lang="en-US" sz="1400" dirty="0" smtClean="0"/>
              <a:t>  </a:t>
            </a:r>
            <a:r>
              <a:rPr lang="en-US" sz="1400" dirty="0"/>
              <a:t>provides </a:t>
            </a:r>
            <a:r>
              <a:rPr lang="en-US" sz="1400" dirty="0" smtClean="0"/>
              <a:t>genome </a:t>
            </a:r>
            <a:r>
              <a:rPr lang="en-US" sz="1400" dirty="0"/>
              <a:t>sequence data, synthesis, and analysis.</a:t>
            </a:r>
            <a:r>
              <a:rPr lang="en-US" sz="1400" b="1" dirty="0"/>
              <a:t> </a:t>
            </a:r>
            <a:r>
              <a:rPr lang="en-US" sz="1400" b="1" dirty="0" smtClean="0"/>
              <a:t>EMSL</a:t>
            </a:r>
            <a:r>
              <a:rPr lang="en-US" sz="1400" dirty="0" smtClean="0"/>
              <a:t> </a:t>
            </a:r>
            <a:r>
              <a:rPr lang="en-US" sz="1400" dirty="0"/>
              <a:t>initiates </a:t>
            </a:r>
            <a:r>
              <a:rPr lang="en-US" sz="1400" dirty="0" smtClean="0"/>
              <a:t>work using the </a:t>
            </a:r>
            <a:r>
              <a:rPr lang="en-US" sz="1400" dirty="0"/>
              <a:t>High Resolution and Mass Accuracy </a:t>
            </a:r>
            <a:r>
              <a:rPr lang="en-US" sz="1400" dirty="0" smtClean="0"/>
              <a:t>Capability.</a:t>
            </a:r>
            <a:endParaRPr lang="en-US" sz="1400" dirty="0"/>
          </a:p>
        </p:txBody>
      </p:sp>
    </p:spTree>
    <p:extLst>
      <p:ext uri="{BB962C8B-B14F-4D97-AF65-F5344CB8AC3E}">
        <p14:creationId xmlns:p14="http://schemas.microsoft.com/office/powerpoint/2010/main" val="543664594"/>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650642" y="164712"/>
            <a:ext cx="7821769" cy="4247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defPPr>
              <a:defRPr lang="en-US"/>
            </a:defPPr>
            <a:lvl1pPr algn="ctr" eaLnBrk="0" hangingPunct="0">
              <a:lnSpc>
                <a:spcPct val="90000"/>
              </a:lnSpc>
              <a:defRPr sz="2400">
                <a:solidFill>
                  <a:srgbClr val="106636"/>
                </a:solidFill>
                <a:latin typeface="Arial" pitchFamily="34" charset="0"/>
                <a:cs typeface="Arial" pitchFamily="34" charset="0"/>
              </a:defRPr>
            </a:lvl1pPr>
          </a:lstStyle>
          <a:p>
            <a:r>
              <a:rPr lang="en-US" dirty="0"/>
              <a:t>Climate Model Development and Validation</a:t>
            </a:r>
          </a:p>
        </p:txBody>
      </p:sp>
      <p:sp>
        <p:nvSpPr>
          <p:cNvPr id="4" name="TextBox 3"/>
          <p:cNvSpPr txBox="1"/>
          <p:nvPr/>
        </p:nvSpPr>
        <p:spPr>
          <a:xfrm>
            <a:off x="4650940" y="952276"/>
            <a:ext cx="4114800" cy="3123932"/>
          </a:xfrm>
          <a:prstGeom prst="rect">
            <a:avLst/>
          </a:prstGeom>
          <a:noFill/>
        </p:spPr>
        <p:txBody>
          <a:bodyPr wrap="square" rtlCol="0">
            <a:spAutoFit/>
          </a:bodyPr>
          <a:lstStyle/>
          <a:p>
            <a:pPr eaLnBrk="0" hangingPunct="0">
              <a:spcBef>
                <a:spcPts val="0"/>
              </a:spcBef>
              <a:spcAft>
                <a:spcPts val="600"/>
              </a:spcAft>
            </a:pPr>
            <a:r>
              <a:rPr lang="en-US" sz="1400" u="sng" kern="0" dirty="0" smtClean="0"/>
              <a:t>FY 2016 Research Efforts</a:t>
            </a:r>
          </a:p>
          <a:p>
            <a:pPr marL="177800" indent="-177800" eaLnBrk="0" hangingPunct="0">
              <a:spcBef>
                <a:spcPts val="0"/>
              </a:spcBef>
              <a:spcAft>
                <a:spcPts val="600"/>
              </a:spcAft>
              <a:buFont typeface="Wingdings" pitchFamily="2" charset="2"/>
              <a:buChar char="§"/>
            </a:pPr>
            <a:r>
              <a:rPr lang="en-US" sz="1400" kern="0" dirty="0"/>
              <a:t>C</a:t>
            </a:r>
            <a:r>
              <a:rPr lang="en-US" sz="1400" kern="0" dirty="0" smtClean="0"/>
              <a:t>ombine </a:t>
            </a:r>
            <a:r>
              <a:rPr lang="en-US" sz="1400" kern="0" dirty="0"/>
              <a:t>major upgrades in advanced </a:t>
            </a:r>
            <a:r>
              <a:rPr lang="en-US" sz="1400" kern="0" dirty="0" smtClean="0"/>
              <a:t>software </a:t>
            </a:r>
            <a:r>
              <a:rPr lang="en-US" sz="1400" kern="0" dirty="0"/>
              <a:t>code development, downscaling methodologies, and validation against </a:t>
            </a:r>
            <a:r>
              <a:rPr lang="en-US" sz="1400" kern="0" dirty="0" err="1" smtClean="0"/>
              <a:t>testbeds</a:t>
            </a:r>
            <a:r>
              <a:rPr lang="en-US" sz="1400" kern="0" dirty="0" smtClean="0"/>
              <a:t> for sites in U.S. (Oklahoma, Alaska) using the Atmospheric Radiation Measurement Climate User </a:t>
            </a:r>
            <a:r>
              <a:rPr lang="en-US" sz="1400" kern="0" dirty="0"/>
              <a:t>Facility (ARM) </a:t>
            </a:r>
          </a:p>
          <a:p>
            <a:pPr marL="177800" indent="-177800" eaLnBrk="0" hangingPunct="0">
              <a:spcBef>
                <a:spcPts val="0"/>
              </a:spcBef>
              <a:spcAft>
                <a:spcPts val="600"/>
              </a:spcAft>
              <a:buFont typeface="Wingdings" pitchFamily="2" charset="2"/>
              <a:buChar char="§"/>
            </a:pPr>
            <a:r>
              <a:rPr lang="en-US" sz="1400" kern="0" dirty="0" smtClean="0"/>
              <a:t>Develop scale-aware physics appropriate for very high resolution phenomena extending 10 km to below 1 km.</a:t>
            </a:r>
          </a:p>
          <a:p>
            <a:pPr marL="177800" indent="-177800" eaLnBrk="0" hangingPunct="0">
              <a:spcBef>
                <a:spcPts val="0"/>
              </a:spcBef>
              <a:spcAft>
                <a:spcPts val="600"/>
              </a:spcAft>
              <a:buFont typeface="Wingdings" pitchFamily="2" charset="2"/>
              <a:buChar char="§"/>
            </a:pPr>
            <a:r>
              <a:rPr lang="en-US" sz="1400" kern="0" dirty="0" smtClean="0"/>
              <a:t>Integrate scale-aware physics into improved climate modeling codes for use on next generation and </a:t>
            </a:r>
            <a:r>
              <a:rPr lang="en-US" sz="1400" kern="0" dirty="0" err="1" smtClean="0"/>
              <a:t>exascale</a:t>
            </a:r>
            <a:r>
              <a:rPr lang="en-US" sz="1400" kern="0" dirty="0" smtClean="0"/>
              <a:t> computers.</a:t>
            </a:r>
            <a:endParaRPr lang="en-US" sz="1400" dirty="0"/>
          </a:p>
        </p:txBody>
      </p:sp>
      <p:sp>
        <p:nvSpPr>
          <p:cNvPr id="5" name="TextBox 4"/>
          <p:cNvSpPr txBox="1"/>
          <p:nvPr/>
        </p:nvSpPr>
        <p:spPr>
          <a:xfrm>
            <a:off x="249382" y="952276"/>
            <a:ext cx="4312144" cy="3631763"/>
          </a:xfrm>
          <a:prstGeom prst="rect">
            <a:avLst/>
          </a:prstGeom>
          <a:noFill/>
        </p:spPr>
        <p:txBody>
          <a:bodyPr wrap="square" rtlCol="0">
            <a:spAutoFit/>
          </a:bodyPr>
          <a:lstStyle/>
          <a:p>
            <a:pPr>
              <a:spcAft>
                <a:spcPts val="600"/>
              </a:spcAft>
            </a:pPr>
            <a:r>
              <a:rPr lang="en-US" sz="1400" u="sng" dirty="0" smtClean="0"/>
              <a:t>Model capabilities today</a:t>
            </a:r>
          </a:p>
          <a:p>
            <a:pPr marL="177800" indent="-177800">
              <a:spcAft>
                <a:spcPts val="600"/>
              </a:spcAft>
              <a:buFont typeface="Wingdings" pitchFamily="2" charset="2"/>
              <a:buChar char="§"/>
            </a:pPr>
            <a:r>
              <a:rPr lang="en-US" sz="1400" dirty="0" smtClean="0"/>
              <a:t>Global and regional simulations to 50 km resolution in full integration mode; to 25 km with limited integration.  </a:t>
            </a:r>
            <a:r>
              <a:rPr lang="en-US" sz="1400" i="1" dirty="0" smtClean="0"/>
              <a:t>Unable to adequately represent extreme events, important to DOE and energy infrastructure</a:t>
            </a:r>
            <a:r>
              <a:rPr lang="en-US" sz="1400" dirty="0" smtClean="0"/>
              <a:t>.</a:t>
            </a:r>
          </a:p>
          <a:p>
            <a:pPr marL="177800" indent="-177800">
              <a:spcAft>
                <a:spcPts val="600"/>
              </a:spcAft>
              <a:buFont typeface="Wingdings" pitchFamily="2" charset="2"/>
              <a:buChar char="§"/>
            </a:pPr>
            <a:r>
              <a:rPr lang="en-US" sz="1400" dirty="0" smtClean="0"/>
              <a:t>No standard uncertainty quantification methodology applied to climate predictions.  </a:t>
            </a:r>
            <a:r>
              <a:rPr lang="en-US" sz="1400" i="1" dirty="0" smtClean="0"/>
              <a:t>Improved confidence in predictions is needed by scientists and stakeholders</a:t>
            </a:r>
            <a:r>
              <a:rPr lang="en-US" sz="1400" dirty="0" smtClean="0"/>
              <a:t>.  </a:t>
            </a:r>
          </a:p>
          <a:p>
            <a:pPr marL="177800" indent="-177800">
              <a:spcAft>
                <a:spcPts val="600"/>
              </a:spcAft>
              <a:buFont typeface="Wingdings" pitchFamily="2" charset="2"/>
              <a:buChar char="§"/>
            </a:pPr>
            <a:r>
              <a:rPr lang="en-US" sz="1400" dirty="0"/>
              <a:t>No common software infrastructure strategy in climate modeling </a:t>
            </a:r>
            <a:r>
              <a:rPr lang="en-US" sz="1400" dirty="0" smtClean="0"/>
              <a:t>community.  </a:t>
            </a:r>
            <a:r>
              <a:rPr lang="en-US" sz="1400" i="1" dirty="0" smtClean="0"/>
              <a:t>Current climate models will be unable to exploit DOE’s next generation </a:t>
            </a:r>
            <a:r>
              <a:rPr lang="en-US" sz="1400" i="1" dirty="0" err="1" smtClean="0"/>
              <a:t>exascale</a:t>
            </a:r>
            <a:r>
              <a:rPr lang="en-US" sz="1400" i="1" dirty="0" smtClean="0"/>
              <a:t> computer architectures.</a:t>
            </a:r>
            <a:endParaRPr lang="en-US" sz="1400" i="1" dirty="0"/>
          </a:p>
          <a:p>
            <a:pPr>
              <a:spcAft>
                <a:spcPts val="600"/>
              </a:spcAft>
            </a:pPr>
            <a:endParaRPr lang="en-US" sz="1400" dirty="0" smtClean="0"/>
          </a:p>
        </p:txBody>
      </p:sp>
      <p:sp>
        <p:nvSpPr>
          <p:cNvPr id="12" name="TextBox 11"/>
          <p:cNvSpPr txBox="1"/>
          <p:nvPr/>
        </p:nvSpPr>
        <p:spPr>
          <a:xfrm>
            <a:off x="6340415" y="5977160"/>
            <a:ext cx="2211131" cy="528606"/>
          </a:xfrm>
          <a:prstGeom prst="rect">
            <a:avLst/>
          </a:prstGeom>
          <a:solidFill>
            <a:schemeClr val="bg1"/>
          </a:solidFill>
          <a:ln w="12700">
            <a:noFill/>
          </a:ln>
        </p:spPr>
        <p:txBody>
          <a:bodyPr wrap="square" rtlCol="0">
            <a:spAutoFit/>
          </a:bodyPr>
          <a:lstStyle/>
          <a:p>
            <a:pPr>
              <a:lnSpc>
                <a:spcPct val="90000"/>
              </a:lnSpc>
            </a:pPr>
            <a:r>
              <a:rPr lang="en-US" sz="1050" dirty="0" smtClean="0"/>
              <a:t>First modeling of high-res extreme phenomena with Uncertainty Quantification methodologies</a:t>
            </a:r>
            <a:endParaRPr lang="en-US" sz="1050" dirty="0"/>
          </a:p>
        </p:txBody>
      </p:sp>
      <p:sp>
        <p:nvSpPr>
          <p:cNvPr id="13" name="Slide Number Placeholder 2"/>
          <p:cNvSpPr txBox="1">
            <a:spLocks/>
          </p:cNvSpPr>
          <p:nvPr/>
        </p:nvSpPr>
        <p:spPr>
          <a:xfrm>
            <a:off x="8372186" y="6311247"/>
            <a:ext cx="381000" cy="365125"/>
          </a:xfrm>
          <a:prstGeom prst="rect">
            <a:avLst/>
          </a:prstGeom>
        </p:spPr>
        <p:txBody>
          <a:bodyPr vert="horz" lIns="90790" tIns="45399" rIns="90790" bIns="45399" rtlCol="0" anchor="ctr"/>
          <a:lstStyle/>
          <a:p>
            <a:pPr algn="r" defTabSz="820583">
              <a:defRPr/>
            </a:pPr>
            <a:fld id="{894C652A-1437-4DEE-BE20-1D8E4CBD3D73}" type="slidenum">
              <a:rPr lang="en-US" sz="1200" smtClean="0">
                <a:solidFill>
                  <a:srgbClr val="106636"/>
                </a:solidFill>
                <a:latin typeface="Arial" pitchFamily="34" charset="0"/>
                <a:cs typeface="Arial" pitchFamily="34" charset="0"/>
              </a:rPr>
              <a:pPr algn="r" defTabSz="820583">
                <a:defRPr/>
              </a:pPr>
              <a:t>19</a:t>
            </a:fld>
            <a:endParaRPr lang="en-US" sz="1200" dirty="0">
              <a:solidFill>
                <a:srgbClr val="106636"/>
              </a:solidFill>
              <a:latin typeface="Arial" pitchFamily="34" charset="0"/>
              <a:cs typeface="Arial" pitchFamily="34" charset="0"/>
            </a:endParaRPr>
          </a:p>
        </p:txBody>
      </p:sp>
      <p:pic>
        <p:nvPicPr>
          <p:cNvPr id="19" name="Picture 18" descr="AMF2_Ga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6367" y="4355675"/>
            <a:ext cx="2895912" cy="1645920"/>
          </a:xfrm>
          <a:prstGeom prst="rect">
            <a:avLst/>
          </a:prstGeom>
          <a:ln w="12700">
            <a:solidFill>
              <a:schemeClr val="tx1"/>
            </a:solidFill>
          </a:ln>
        </p:spPr>
      </p:pic>
      <p:pic>
        <p:nvPicPr>
          <p:cNvPr id="7" name="Picture 2" descr="\\schome.osc.doe.gov\geerger\My Documents\Tit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7763" y="4355675"/>
            <a:ext cx="2683980" cy="164592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204257" y="5984844"/>
            <a:ext cx="1180131" cy="261610"/>
          </a:xfrm>
          <a:prstGeom prst="rect">
            <a:avLst/>
          </a:prstGeom>
          <a:noFill/>
          <a:ln w="12700">
            <a:noFill/>
          </a:ln>
        </p:spPr>
        <p:txBody>
          <a:bodyPr wrap="none" rtlCol="0">
            <a:spAutoFit/>
          </a:bodyPr>
          <a:lstStyle/>
          <a:p>
            <a:r>
              <a:rPr lang="en-US" sz="1050" dirty="0" smtClean="0"/>
              <a:t>ARM Oklahoma</a:t>
            </a:r>
            <a:endParaRPr lang="en-US" sz="1050" dirty="0"/>
          </a:p>
        </p:txBody>
      </p:sp>
      <p:sp>
        <p:nvSpPr>
          <p:cNvPr id="20" name="TextBox 19"/>
          <p:cNvSpPr txBox="1"/>
          <p:nvPr/>
        </p:nvSpPr>
        <p:spPr>
          <a:xfrm>
            <a:off x="3417764" y="5958675"/>
            <a:ext cx="2683980" cy="253916"/>
          </a:xfrm>
          <a:prstGeom prst="rect">
            <a:avLst/>
          </a:prstGeom>
          <a:noFill/>
          <a:ln w="12700">
            <a:noFill/>
          </a:ln>
        </p:spPr>
        <p:txBody>
          <a:bodyPr wrap="square" rtlCol="0">
            <a:spAutoFit/>
          </a:bodyPr>
          <a:lstStyle/>
          <a:p>
            <a:pPr algn="ctr"/>
            <a:r>
              <a:rPr lang="en-US" sz="1050" dirty="0" smtClean="0"/>
              <a:t>Best-in-class software and hardware</a:t>
            </a:r>
          </a:p>
        </p:txBody>
      </p:sp>
      <p:pic>
        <p:nvPicPr>
          <p:cNvPr id="3" name="Picture 2" descr="\\scnas5p.sc.science.doe.gov\geerger\My Documents\les_l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7228" y="4355675"/>
            <a:ext cx="2283426" cy="164592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8732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815" y="-18854"/>
            <a:ext cx="9147176" cy="850900"/>
          </a:xfrm>
          <a:prstGeom prst="rect">
            <a:avLst/>
          </a:prstGeom>
          <a:noFill/>
          <a:ln w="9525">
            <a:noFill/>
            <a:miter lim="800000"/>
            <a:headEnd/>
            <a:tailEnd/>
          </a:ln>
        </p:spPr>
        <p:txBody>
          <a:bodyPr anchor="ctr"/>
          <a:lstStyle/>
          <a:p>
            <a:pPr algn="ctr" eaLnBrk="0" hangingPunct="0">
              <a:lnSpc>
                <a:spcPct val="80000"/>
              </a:lnSpc>
              <a:defRPr/>
            </a:pPr>
            <a:r>
              <a:rPr lang="en-US" sz="2400" dirty="0" smtClean="0">
                <a:solidFill>
                  <a:srgbClr val="106636"/>
                </a:solidFill>
                <a:cs typeface="Arial" charset="0"/>
              </a:rPr>
              <a:t>Office of Science</a:t>
            </a:r>
          </a:p>
          <a:p>
            <a:pPr algn="ctr" eaLnBrk="0" hangingPunct="0">
              <a:lnSpc>
                <a:spcPct val="80000"/>
              </a:lnSpc>
              <a:defRPr/>
            </a:pPr>
            <a:r>
              <a:rPr lang="en-US" sz="1600" dirty="0" smtClean="0">
                <a:solidFill>
                  <a:srgbClr val="106636"/>
                </a:solidFill>
                <a:cs typeface="Arial" charset="0"/>
              </a:rPr>
              <a:t>By </a:t>
            </a:r>
            <a:r>
              <a:rPr lang="en-US" sz="1600" smtClean="0">
                <a:solidFill>
                  <a:srgbClr val="106636"/>
                </a:solidFill>
                <a:cs typeface="Arial" charset="0"/>
              </a:rPr>
              <a:t>the numbers</a:t>
            </a:r>
            <a:endParaRPr lang="en-US" sz="1600" dirty="0" smtClean="0">
              <a:solidFill>
                <a:srgbClr val="106636"/>
              </a:solidFill>
              <a:cs typeface="Arial" charset="0"/>
            </a:endParaRPr>
          </a:p>
        </p:txBody>
      </p:sp>
      <p:pic>
        <p:nvPicPr>
          <p:cNvPr id="2050" name="Picture 2" descr="http://today.slac.stanford.edu/images/2009/lcls-21-undulators.jpg"/>
          <p:cNvPicPr>
            <a:picLocks noChangeAspect="1" noChangeArrowheads="1"/>
          </p:cNvPicPr>
          <p:nvPr/>
        </p:nvPicPr>
        <p:blipFill rotWithShape="1">
          <a:blip r:embed="rId3" cstate="print"/>
          <a:srcRect l="1" r="393"/>
          <a:stretch/>
        </p:blipFill>
        <p:spPr bwMode="auto">
          <a:xfrm>
            <a:off x="110144" y="1128211"/>
            <a:ext cx="4297680" cy="4029122"/>
          </a:xfrm>
          <a:prstGeom prst="rect">
            <a:avLst/>
          </a:prstGeom>
          <a:noFill/>
          <a:ln w="19050">
            <a:solidFill>
              <a:schemeClr val="tx1"/>
            </a:solidFill>
          </a:ln>
        </p:spPr>
      </p:pic>
      <p:sp>
        <p:nvSpPr>
          <p:cNvPr id="2" name="TextBox 1"/>
          <p:cNvSpPr txBox="1"/>
          <p:nvPr/>
        </p:nvSpPr>
        <p:spPr>
          <a:xfrm>
            <a:off x="97246" y="4687690"/>
            <a:ext cx="4315968" cy="1200329"/>
          </a:xfrm>
          <a:prstGeom prst="rect">
            <a:avLst/>
          </a:prstGeom>
          <a:solidFill>
            <a:srgbClr val="BBBEC5"/>
          </a:solidFill>
          <a:ln w="19050">
            <a:solidFill>
              <a:schemeClr val="tx1"/>
            </a:solidFill>
          </a:ln>
        </p:spPr>
        <p:txBody>
          <a:bodyPr wrap="square" rtlCol="0">
            <a:spAutoFit/>
          </a:bodyPr>
          <a:lstStyle/>
          <a:p>
            <a:r>
              <a:rPr lang="en-US" sz="900" dirty="0" smtClean="0"/>
              <a:t>Shown is a portion of SLAC's </a:t>
            </a:r>
            <a:r>
              <a:rPr lang="en-US" sz="900" dirty="0"/>
              <a:t>two-mile-long linear accelerator (or </a:t>
            </a:r>
            <a:r>
              <a:rPr lang="en-US" sz="900" dirty="0" err="1"/>
              <a:t>linac</a:t>
            </a:r>
            <a:r>
              <a:rPr lang="en-US" sz="900" dirty="0" smtClean="0"/>
              <a:t>), which provides the electron beam for the new </a:t>
            </a:r>
            <a:r>
              <a:rPr lang="en-US" sz="900" dirty="0" err="1" smtClean="0"/>
              <a:t>Linac</a:t>
            </a:r>
            <a:r>
              <a:rPr lang="en-US" sz="900" dirty="0" smtClean="0"/>
              <a:t> </a:t>
            </a:r>
            <a:r>
              <a:rPr lang="en-US" sz="900" dirty="0"/>
              <a:t>Coherent Light Source (LCLS</a:t>
            </a:r>
            <a:r>
              <a:rPr lang="en-US" sz="900" dirty="0" smtClean="0"/>
              <a:t>) – the world’s first hard x-ray, free-electron laser.  For </a:t>
            </a:r>
            <a:r>
              <a:rPr lang="en-US" sz="900" dirty="0"/>
              <a:t>nearly 50 years, SLAC's </a:t>
            </a:r>
            <a:r>
              <a:rPr lang="en-US" sz="900" dirty="0" err="1"/>
              <a:t>linac</a:t>
            </a:r>
            <a:r>
              <a:rPr lang="en-US" sz="900" dirty="0"/>
              <a:t> </a:t>
            </a:r>
            <a:r>
              <a:rPr lang="en-US" sz="900" dirty="0" smtClean="0"/>
              <a:t>had produced </a:t>
            </a:r>
            <a:r>
              <a:rPr lang="en-US" sz="900" dirty="0"/>
              <a:t>high-energy electrons for </a:t>
            </a:r>
            <a:r>
              <a:rPr lang="en-US" sz="900" dirty="0" smtClean="0"/>
              <a:t>physics </a:t>
            </a:r>
            <a:r>
              <a:rPr lang="en-US" sz="900" dirty="0"/>
              <a:t>experiments. </a:t>
            </a:r>
            <a:r>
              <a:rPr lang="en-US" sz="900" dirty="0" smtClean="0"/>
              <a:t>Now researchers use the very intense X-ray </a:t>
            </a:r>
            <a:r>
              <a:rPr lang="en-US" sz="900" dirty="0"/>
              <a:t>pulses </a:t>
            </a:r>
            <a:r>
              <a:rPr lang="en-US" sz="900" dirty="0" smtClean="0"/>
              <a:t>(more </a:t>
            </a:r>
            <a:r>
              <a:rPr lang="en-US" sz="900" dirty="0"/>
              <a:t>than a billion times brighter than the most powerful existing </a:t>
            </a:r>
            <a:r>
              <a:rPr lang="en-US" sz="900" dirty="0" smtClean="0"/>
              <a:t>sources) much like a high-speed camera to </a:t>
            </a:r>
            <a:r>
              <a:rPr lang="en-US" sz="900" dirty="0"/>
              <a:t>take stop-motion pictures of atoms and </a:t>
            </a:r>
            <a:r>
              <a:rPr lang="en-US" sz="900" dirty="0" smtClean="0"/>
              <a:t>molecules in </a:t>
            </a:r>
            <a:r>
              <a:rPr lang="en-US" sz="900" dirty="0"/>
              <a:t>motion, </a:t>
            </a:r>
            <a:r>
              <a:rPr lang="en-US" sz="900" dirty="0" smtClean="0"/>
              <a:t>examining fundamental </a:t>
            </a:r>
            <a:r>
              <a:rPr lang="en-US" sz="900" dirty="0"/>
              <a:t>processes </a:t>
            </a:r>
            <a:r>
              <a:rPr lang="en-US" sz="900" dirty="0" smtClean="0"/>
              <a:t>on femtosecond timescales</a:t>
            </a:r>
            <a:r>
              <a:rPr lang="en-US" sz="900" dirty="0"/>
              <a:t>.</a:t>
            </a:r>
          </a:p>
        </p:txBody>
      </p:sp>
      <p:sp>
        <p:nvSpPr>
          <p:cNvPr id="17" name="Text Box 3"/>
          <p:cNvSpPr txBox="1">
            <a:spLocks noChangeArrowheads="1"/>
          </p:cNvSpPr>
          <p:nvPr/>
        </p:nvSpPr>
        <p:spPr bwMode="auto">
          <a:xfrm>
            <a:off x="4448563" y="858142"/>
            <a:ext cx="4564186" cy="5781847"/>
          </a:xfrm>
          <a:prstGeom prst="rect">
            <a:avLst/>
          </a:prstGeom>
          <a:solidFill>
            <a:schemeClr val="bg1"/>
          </a:solidFill>
          <a:ln w="9525">
            <a:noFill/>
            <a:miter lim="800000"/>
            <a:headEnd/>
            <a:tailEnd/>
          </a:ln>
          <a:effectLst/>
        </p:spPr>
        <p:txBody>
          <a:bodyPr wrap="square" lIns="82048" tIns="41025" rIns="82048" bIns="41025">
            <a:spAutoFit/>
          </a:bodyPr>
          <a:lstStyle/>
          <a:p>
            <a:pPr marL="106363" lvl="1">
              <a:spcAft>
                <a:spcPts val="1200"/>
              </a:spcAft>
            </a:pPr>
            <a:r>
              <a:rPr lang="en-US" sz="1200" b="1" dirty="0" smtClean="0"/>
              <a:t>SC delivers scientific </a:t>
            </a:r>
            <a:r>
              <a:rPr lang="en-US" sz="1200" b="1" dirty="0"/>
              <a:t>discoveries and </a:t>
            </a:r>
            <a:r>
              <a:rPr lang="en-US" sz="1200" b="1" dirty="0" smtClean="0"/>
              <a:t>tools </a:t>
            </a:r>
            <a:r>
              <a:rPr lang="en-US" sz="1200" b="1" dirty="0"/>
              <a:t>to transform our </a:t>
            </a:r>
            <a:r>
              <a:rPr lang="en-US" sz="1200" b="1" dirty="0" smtClean="0"/>
              <a:t>understanding </a:t>
            </a:r>
            <a:r>
              <a:rPr lang="en-US" sz="1200" b="1" dirty="0"/>
              <a:t>of nature and advance the energy, economic, and national security of the </a:t>
            </a:r>
            <a:r>
              <a:rPr lang="en-US" sz="1200" b="1" dirty="0" smtClean="0"/>
              <a:t>U.S.</a:t>
            </a:r>
          </a:p>
          <a:p>
            <a:pPr marL="106363" lvl="1">
              <a:spcAft>
                <a:spcPts val="400"/>
              </a:spcAft>
            </a:pPr>
            <a:r>
              <a:rPr lang="en-US" sz="1200" b="1" u="sng" dirty="0" smtClean="0">
                <a:latin typeface="Arial" pitchFamily="34" charset="0"/>
                <a:cs typeface="Arial" pitchFamily="34" charset="0"/>
              </a:rPr>
              <a:t>Research</a:t>
            </a:r>
            <a:endParaRPr lang="en-US" sz="1200" b="1" dirty="0"/>
          </a:p>
          <a:p>
            <a:pPr marL="339725" lvl="1" indent="-115888">
              <a:spcAft>
                <a:spcPts val="400"/>
              </a:spcAft>
              <a:buFont typeface="Wingdings" pitchFamily="2" charset="2"/>
              <a:buChar char="§"/>
            </a:pPr>
            <a:r>
              <a:rPr lang="en-US" sz="1200" dirty="0" smtClean="0">
                <a:latin typeface="Arial" pitchFamily="34" charset="0"/>
                <a:cs typeface="Arial" pitchFamily="34" charset="0"/>
              </a:rPr>
              <a:t>Support for 47</a:t>
            </a:r>
            <a:r>
              <a:rPr lang="en-US" sz="1200" dirty="0">
                <a:latin typeface="Arial" pitchFamily="34" charset="0"/>
                <a:cs typeface="Arial" pitchFamily="34" charset="0"/>
              </a:rPr>
              <a:t>% of the U.S. Federal support of basic research in the physical sciences;</a:t>
            </a:r>
          </a:p>
          <a:p>
            <a:pPr marL="339725" lvl="1" indent="-115888">
              <a:spcAft>
                <a:spcPts val="400"/>
              </a:spcAft>
              <a:buFont typeface="Wingdings" pitchFamily="2" charset="2"/>
              <a:buChar char="§"/>
            </a:pPr>
            <a:r>
              <a:rPr lang="en-US" sz="1200" dirty="0">
                <a:latin typeface="Arial" pitchFamily="34" charset="0"/>
                <a:cs typeface="Arial" pitchFamily="34" charset="0"/>
              </a:rPr>
              <a:t>~</a:t>
            </a:r>
            <a:r>
              <a:rPr lang="en-US" sz="1200" dirty="0" smtClean="0">
                <a:latin typeface="Arial" pitchFamily="34" charset="0"/>
                <a:cs typeface="Arial" pitchFamily="34" charset="0"/>
              </a:rPr>
              <a:t>22,000 Ph.D. scientists, grad students, engineers, and support staff at &gt;300 institutions, including all 17 DOE labs;</a:t>
            </a:r>
          </a:p>
          <a:p>
            <a:pPr marL="339725" lvl="1" indent="-115888">
              <a:spcAft>
                <a:spcPts val="400"/>
              </a:spcAft>
              <a:buFont typeface="Wingdings" pitchFamily="2" charset="2"/>
              <a:buChar char="§"/>
            </a:pPr>
            <a:r>
              <a:rPr lang="en-US" sz="1200" dirty="0" smtClean="0">
                <a:latin typeface="Arial" pitchFamily="34" charset="0"/>
                <a:cs typeface="Arial" pitchFamily="34" charset="0"/>
              </a:rPr>
              <a:t>U.S. and world leadership in high-performance computing and computational sciences;</a:t>
            </a:r>
          </a:p>
          <a:p>
            <a:pPr marL="339725" lvl="1" indent="-115888">
              <a:spcAft>
                <a:spcPts val="0"/>
              </a:spcAft>
              <a:buFont typeface="Wingdings" pitchFamily="2" charset="2"/>
              <a:buChar char="§"/>
            </a:pPr>
            <a:r>
              <a:rPr lang="en-US" sz="1200" dirty="0" smtClean="0">
                <a:latin typeface="Arial" pitchFamily="34" charset="0"/>
                <a:cs typeface="Arial" pitchFamily="34" charset="0"/>
              </a:rPr>
              <a:t>Major U.S. supporter of physics, chemistry, materials sciences, and biology for discovery and for energy sciences.</a:t>
            </a:r>
          </a:p>
          <a:p>
            <a:pPr marL="228600" indent="-228600" defTabSz="914608">
              <a:spcBef>
                <a:spcPts val="1200"/>
              </a:spcBef>
              <a:spcAft>
                <a:spcPts val="600"/>
              </a:spcAft>
            </a:pPr>
            <a:endParaRPr lang="en-US" sz="1200" u="sng" dirty="0" smtClean="0">
              <a:latin typeface="Arial" pitchFamily="34" charset="0"/>
              <a:cs typeface="Arial" pitchFamily="34" charset="0"/>
            </a:endParaRPr>
          </a:p>
          <a:p>
            <a:pPr marL="228600" indent="-228600" defTabSz="914608">
              <a:spcBef>
                <a:spcPts val="1200"/>
              </a:spcBef>
              <a:spcAft>
                <a:spcPts val="600"/>
              </a:spcAft>
            </a:pPr>
            <a:endParaRPr lang="en-US" sz="1200" u="sng" dirty="0">
              <a:latin typeface="Arial" pitchFamily="34" charset="0"/>
              <a:cs typeface="Arial" pitchFamily="34" charset="0"/>
            </a:endParaRPr>
          </a:p>
          <a:p>
            <a:pPr marL="228600" indent="-228600" defTabSz="914608">
              <a:spcBef>
                <a:spcPts val="1200"/>
              </a:spcBef>
              <a:spcAft>
                <a:spcPts val="600"/>
              </a:spcAft>
            </a:pPr>
            <a:endParaRPr lang="en-US" sz="2400" u="sng" dirty="0" smtClean="0">
              <a:latin typeface="Arial" pitchFamily="34" charset="0"/>
              <a:cs typeface="Arial" pitchFamily="34" charset="0"/>
            </a:endParaRPr>
          </a:p>
          <a:p>
            <a:pPr marL="228600" indent="-228600" defTabSz="914608">
              <a:spcBef>
                <a:spcPts val="1200"/>
              </a:spcBef>
              <a:spcAft>
                <a:spcPts val="600"/>
              </a:spcAft>
            </a:pPr>
            <a:endParaRPr lang="en-US" u="sng" dirty="0" smtClean="0">
              <a:latin typeface="Arial" pitchFamily="34" charset="0"/>
              <a:cs typeface="Arial" pitchFamily="34" charset="0"/>
            </a:endParaRPr>
          </a:p>
          <a:p>
            <a:pPr marL="228600" indent="-228600" defTabSz="914608">
              <a:spcBef>
                <a:spcPts val="1200"/>
              </a:spcBef>
              <a:spcAft>
                <a:spcPts val="600"/>
              </a:spcAft>
            </a:pPr>
            <a:r>
              <a:rPr lang="en-US" sz="1200" b="1" u="sng" dirty="0" smtClean="0">
                <a:latin typeface="Arial" pitchFamily="34" charset="0"/>
                <a:cs typeface="Arial" pitchFamily="34" charset="0"/>
              </a:rPr>
              <a:t>Scientific User Facilities</a:t>
            </a:r>
          </a:p>
          <a:p>
            <a:pPr marL="339725" lvl="1" indent="-115888" defTabSz="914608">
              <a:spcAft>
                <a:spcPts val="600"/>
              </a:spcAft>
              <a:buFont typeface="Wingdings" pitchFamily="2" charset="2"/>
              <a:buChar char="§"/>
            </a:pPr>
            <a:r>
              <a:rPr lang="en-US" sz="1200" dirty="0" smtClean="0">
                <a:latin typeface="Arial" pitchFamily="34" charset="0"/>
                <a:cs typeface="Arial" pitchFamily="34" charset="0"/>
              </a:rPr>
              <a:t>The world’s largest collection of scientific user facilities (aka research infrastructure) operated by a single organization in the world, used by 31,000 researchers each year.</a:t>
            </a:r>
            <a:endParaRPr lang="en-US" sz="1200" dirty="0">
              <a:latin typeface="Arial" pitchFamily="34" charset="0"/>
              <a:cs typeface="Arial" pitchFamily="34" charset="0"/>
            </a:endParaRPr>
          </a:p>
        </p:txBody>
      </p:sp>
      <p:sp>
        <p:nvSpPr>
          <p:cNvPr id="9" name="Slide Number Placeholder 3"/>
          <p:cNvSpPr>
            <a:spLocks noGrp="1"/>
          </p:cNvSpPr>
          <p:nvPr>
            <p:ph type="sldNum" sz="quarter" idx="12"/>
          </p:nvPr>
        </p:nvSpPr>
        <p:spPr>
          <a:xfrm>
            <a:off x="8491926" y="6351588"/>
            <a:ext cx="476250" cy="365125"/>
          </a:xfrm>
        </p:spPr>
        <p:txBody>
          <a:bodyPr/>
          <a:lstStyle/>
          <a:p>
            <a:pPr>
              <a:defRPr/>
            </a:pPr>
            <a:fld id="{6EEA275D-5A49-48A8-817D-44C3EA0A3A2F}" type="slidenum">
              <a:rPr lang="en-US" smtClean="0"/>
              <a:pPr>
                <a:defRPr/>
              </a:pPr>
              <a:t>2</a:t>
            </a:fld>
            <a:endParaRPr lang="en-US" dirty="0"/>
          </a:p>
        </p:txBody>
      </p:sp>
      <p:pic>
        <p:nvPicPr>
          <p:cNvPr id="7" name="Picture 2"/>
          <p:cNvPicPr>
            <a:picLocks noChangeAspect="1" noChangeArrowheads="1"/>
          </p:cNvPicPr>
          <p:nvPr/>
        </p:nvPicPr>
        <p:blipFill>
          <a:blip r:embed="rId4" cstate="screen"/>
          <a:srcRect/>
          <a:stretch>
            <a:fillRect/>
          </a:stretch>
        </p:blipFill>
        <p:spPr bwMode="auto">
          <a:xfrm>
            <a:off x="5365703" y="3546608"/>
            <a:ext cx="2275066" cy="1912488"/>
          </a:xfrm>
          <a:prstGeom prst="rect">
            <a:avLst/>
          </a:prstGeom>
          <a:noFill/>
          <a:ln w="9525">
            <a:noFill/>
            <a:miter lim="800000"/>
            <a:headEnd/>
            <a:tailEnd/>
          </a:ln>
        </p:spPr>
      </p:pic>
      <p:sp>
        <p:nvSpPr>
          <p:cNvPr id="6" name="TextBox 5"/>
          <p:cNvSpPr txBox="1"/>
          <p:nvPr/>
        </p:nvSpPr>
        <p:spPr>
          <a:xfrm>
            <a:off x="7340172" y="3987326"/>
            <a:ext cx="1302893" cy="677108"/>
          </a:xfrm>
          <a:prstGeom prst="rect">
            <a:avLst/>
          </a:prstGeom>
          <a:solidFill>
            <a:schemeClr val="bg1"/>
          </a:solidFill>
        </p:spPr>
        <p:txBody>
          <a:bodyPr wrap="square" rtlCol="0">
            <a:spAutoFit/>
          </a:bodyPr>
          <a:lstStyle/>
          <a:p>
            <a:r>
              <a:rPr lang="en-US" sz="700" dirty="0" smtClean="0"/>
              <a:t>Support for basic research in the physical sciences by agency.  </a:t>
            </a:r>
          </a:p>
          <a:p>
            <a:endParaRPr lang="en-US" sz="300" dirty="0" smtClean="0"/>
          </a:p>
          <a:p>
            <a:r>
              <a:rPr lang="en-US" sz="700" dirty="0" smtClean="0"/>
              <a:t>Source: </a:t>
            </a:r>
            <a:r>
              <a:rPr lang="en-US" sz="700" i="1" dirty="0" smtClean="0"/>
              <a:t>NSF Science and Engineering Indicators 2012</a:t>
            </a:r>
          </a:p>
        </p:txBody>
      </p:sp>
    </p:spTree>
    <p:extLst>
      <p:ext uri="{BB962C8B-B14F-4D97-AF65-F5344CB8AC3E}">
        <p14:creationId xmlns:p14="http://schemas.microsoft.com/office/powerpoint/2010/main" val="398568571"/>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Content Placeholder 6"/>
          <p:cNvSpPr txBox="1">
            <a:spLocks/>
          </p:cNvSpPr>
          <p:nvPr/>
        </p:nvSpPr>
        <p:spPr>
          <a:xfrm>
            <a:off x="468293" y="724725"/>
            <a:ext cx="8365464" cy="2247075"/>
          </a:xfrm>
          <a:prstGeom prst="rect">
            <a:avLst/>
          </a:prstGeom>
        </p:spPr>
        <p:txBody>
          <a:bodyPr/>
          <a:lstStyle>
            <a:lvl1pPr marL="342900" indent="-342900"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endParaRPr lang="en-US" sz="1800" b="0" dirty="0" smtClean="0">
              <a:latin typeface="Calibri" pitchFamily="34" charset="0"/>
            </a:endParaRPr>
          </a:p>
        </p:txBody>
      </p:sp>
      <p:sp>
        <p:nvSpPr>
          <p:cNvPr id="9" name="Rectangle 8"/>
          <p:cNvSpPr/>
          <p:nvPr/>
        </p:nvSpPr>
        <p:spPr>
          <a:xfrm>
            <a:off x="169333" y="930998"/>
            <a:ext cx="8664423" cy="5062924"/>
          </a:xfrm>
          <a:prstGeom prst="rect">
            <a:avLst/>
          </a:prstGeom>
        </p:spPr>
        <p:txBody>
          <a:bodyPr wrap="square">
            <a:spAutoFit/>
          </a:bodyPr>
          <a:lstStyle/>
          <a:p>
            <a:pPr marL="173038" indent="-173038">
              <a:spcBef>
                <a:spcPts val="1800"/>
              </a:spcBef>
              <a:spcAft>
                <a:spcPts val="0"/>
              </a:spcAft>
              <a:buFont typeface="Wingdings" pitchFamily="2" charset="2"/>
              <a:buChar char="§"/>
            </a:pPr>
            <a:r>
              <a:rPr lang="en-US" sz="1400" dirty="0">
                <a:latin typeface="Arial" pitchFamily="34" charset="0"/>
                <a:cs typeface="Arial" pitchFamily="34" charset="0"/>
              </a:rPr>
              <a:t>SC relies on unique facilities and long term observing capabilities, most hosted or managed by DOE national laboratories, to collect and analyze data to understand climate processes.  These facilities are:</a:t>
            </a:r>
          </a:p>
          <a:p>
            <a:pPr marL="630238" lvl="1" indent="-173038">
              <a:spcBef>
                <a:spcPts val="0"/>
              </a:spcBef>
              <a:spcAft>
                <a:spcPts val="0"/>
              </a:spcAft>
              <a:buFont typeface="Wingdings" pitchFamily="2" charset="2"/>
              <a:buChar char="§"/>
            </a:pPr>
            <a:r>
              <a:rPr lang="en-US" sz="1400" dirty="0">
                <a:latin typeface="Arial" pitchFamily="34" charset="0"/>
                <a:cs typeface="Arial" pitchFamily="34" charset="0"/>
              </a:rPr>
              <a:t>The Atmospheric Radiation Measurement (ARM) Climate Research Facility, to understand cloud-aerosol-precipitation interactions with the earth’s radiant energy balance</a:t>
            </a:r>
          </a:p>
          <a:p>
            <a:pPr marL="630238" lvl="1" indent="-173038">
              <a:spcBef>
                <a:spcPts val="0"/>
              </a:spcBef>
              <a:spcAft>
                <a:spcPts val="0"/>
              </a:spcAft>
              <a:buFont typeface="Wingdings" pitchFamily="2" charset="2"/>
              <a:buChar char="§"/>
            </a:pPr>
            <a:r>
              <a:rPr lang="en-US" sz="1400" dirty="0">
                <a:latin typeface="Arial" pitchFamily="34" charset="0"/>
                <a:cs typeface="Arial" pitchFamily="34" charset="0"/>
              </a:rPr>
              <a:t>Next Generation Ecosystem Experiments (NGEE), to explore ecological, biogeochemical, and soil process interactions</a:t>
            </a:r>
          </a:p>
          <a:p>
            <a:pPr marL="630238" lvl="1" indent="-173038">
              <a:spcBef>
                <a:spcPts val="0"/>
              </a:spcBef>
              <a:spcAft>
                <a:spcPts val="0"/>
              </a:spcAft>
              <a:buFont typeface="Wingdings" pitchFamily="2" charset="2"/>
              <a:buChar char="§"/>
            </a:pPr>
            <a:r>
              <a:rPr lang="en-US" sz="1400" dirty="0" err="1">
                <a:latin typeface="Arial" pitchFamily="34" charset="0"/>
                <a:cs typeface="Arial" pitchFamily="34" charset="0"/>
              </a:rPr>
              <a:t>Ameriflux</a:t>
            </a:r>
            <a:r>
              <a:rPr lang="en-US" sz="1400" dirty="0">
                <a:latin typeface="Arial" pitchFamily="34" charset="0"/>
                <a:cs typeface="Arial" pitchFamily="34" charset="0"/>
              </a:rPr>
              <a:t>, to measure ecosystem carbon, water, and energy fluxes to support environmental research</a:t>
            </a:r>
          </a:p>
          <a:p>
            <a:pPr marL="630238" lvl="1" indent="-173038">
              <a:spcBef>
                <a:spcPts val="0"/>
              </a:spcBef>
              <a:spcAft>
                <a:spcPts val="0"/>
              </a:spcAft>
              <a:buFont typeface="Wingdings" pitchFamily="2" charset="2"/>
              <a:buChar char="§"/>
            </a:pPr>
            <a:r>
              <a:rPr lang="en-US" sz="1400" dirty="0">
                <a:latin typeface="Arial" pitchFamily="34" charset="0"/>
                <a:cs typeface="Arial" pitchFamily="34" charset="0"/>
              </a:rPr>
              <a:t>Data from ARM, NGEE, and </a:t>
            </a:r>
            <a:r>
              <a:rPr lang="en-US" sz="1400" dirty="0" err="1">
                <a:latin typeface="Arial" pitchFamily="34" charset="0"/>
                <a:cs typeface="Arial" pitchFamily="34" charset="0"/>
              </a:rPr>
              <a:t>Ameriflux</a:t>
            </a:r>
            <a:r>
              <a:rPr lang="en-US" sz="1400" dirty="0">
                <a:latin typeface="Arial" pitchFamily="34" charset="0"/>
                <a:cs typeface="Arial" pitchFamily="34" charset="0"/>
              </a:rPr>
              <a:t> are coordinated under a DOE data informatics capability, enabling efficient use and integration by the scientific community</a:t>
            </a:r>
          </a:p>
          <a:p>
            <a:pPr marL="630238" lvl="1" indent="-173038">
              <a:spcBef>
                <a:spcPts val="0"/>
              </a:spcBef>
              <a:spcAft>
                <a:spcPts val="0"/>
              </a:spcAft>
              <a:buFont typeface="Wingdings" pitchFamily="2" charset="2"/>
              <a:buChar char="§"/>
            </a:pPr>
            <a:r>
              <a:rPr lang="en-US" sz="1400" dirty="0">
                <a:latin typeface="Arial" pitchFamily="34" charset="0"/>
                <a:cs typeface="Arial" pitchFamily="34" charset="0"/>
              </a:rPr>
              <a:t>The </a:t>
            </a:r>
            <a:r>
              <a:rPr lang="en-US" sz="1400" dirty="0" err="1" smtClean="0">
                <a:latin typeface="Arial" pitchFamily="34" charset="0"/>
                <a:cs typeface="Arial" pitchFamily="34" charset="0"/>
              </a:rPr>
              <a:t>petascale</a:t>
            </a:r>
            <a:r>
              <a:rPr lang="en-US" sz="1400" dirty="0" smtClean="0">
                <a:latin typeface="Arial" pitchFamily="34" charset="0"/>
                <a:cs typeface="Arial" pitchFamily="34" charset="0"/>
              </a:rPr>
              <a:t> Leadership </a:t>
            </a:r>
            <a:r>
              <a:rPr lang="en-US" sz="1400" dirty="0">
                <a:latin typeface="Arial" pitchFamily="34" charset="0"/>
                <a:cs typeface="Arial" pitchFamily="34" charset="0"/>
              </a:rPr>
              <a:t>Computing Facilities at ORNL and ANL, to understand earth and environmental system process interactions based on synthesis of complex data sets </a:t>
            </a:r>
          </a:p>
          <a:p>
            <a:pPr marL="173038" indent="-173038">
              <a:spcBef>
                <a:spcPts val="1800"/>
              </a:spcBef>
              <a:spcAft>
                <a:spcPts val="0"/>
              </a:spcAft>
              <a:buFont typeface="Wingdings" pitchFamily="2" charset="2"/>
              <a:buChar char="§"/>
            </a:pPr>
            <a:r>
              <a:rPr lang="en-US" sz="1400" dirty="0">
                <a:latin typeface="Arial" pitchFamily="34" charset="0"/>
                <a:cs typeface="Arial" pitchFamily="34" charset="0"/>
              </a:rPr>
              <a:t>SC grand science challenges that frame priorities include:</a:t>
            </a:r>
          </a:p>
          <a:p>
            <a:pPr marL="630238" lvl="1" indent="-173038">
              <a:spcBef>
                <a:spcPts val="0"/>
              </a:spcBef>
              <a:spcAft>
                <a:spcPts val="0"/>
              </a:spcAft>
              <a:buFont typeface="Wingdings" pitchFamily="2" charset="2"/>
              <a:buChar char="§"/>
            </a:pPr>
            <a:r>
              <a:rPr lang="en-US" sz="1400" dirty="0">
                <a:latin typeface="Arial" pitchFamily="34" charset="0"/>
                <a:cs typeface="Arial" pitchFamily="34" charset="0"/>
              </a:rPr>
              <a:t>Atmospheric and terrestrial process level interactions, in particular cloud, aerosol, ecological, hydrological, and biological processes that affect the earth’s energy balance at various scales</a:t>
            </a:r>
          </a:p>
          <a:p>
            <a:pPr marL="630238" lvl="1" indent="-173038">
              <a:spcBef>
                <a:spcPts val="0"/>
              </a:spcBef>
              <a:spcAft>
                <a:spcPts val="0"/>
              </a:spcAft>
              <a:buFont typeface="Wingdings" pitchFamily="2" charset="2"/>
              <a:buChar char="§"/>
            </a:pPr>
            <a:r>
              <a:rPr lang="en-US" sz="1400" dirty="0" smtClean="0">
                <a:latin typeface="Arial" pitchFamily="34" charset="0"/>
                <a:cs typeface="Arial" pitchFamily="34" charset="0"/>
              </a:rPr>
              <a:t>Understanding </a:t>
            </a:r>
            <a:r>
              <a:rPr lang="en-US" sz="1400" dirty="0">
                <a:latin typeface="Arial" pitchFamily="34" charset="0"/>
                <a:cs typeface="Arial" pitchFamily="34" charset="0"/>
              </a:rPr>
              <a:t>processes that control internal climate variability and extremes</a:t>
            </a:r>
          </a:p>
          <a:p>
            <a:pPr marL="630238" lvl="1" indent="-173038">
              <a:spcBef>
                <a:spcPts val="0"/>
              </a:spcBef>
              <a:spcAft>
                <a:spcPts val="0"/>
              </a:spcAft>
              <a:buFont typeface="Wingdings" pitchFamily="2" charset="2"/>
              <a:buChar char="§"/>
            </a:pPr>
            <a:r>
              <a:rPr lang="en-US" sz="1400" dirty="0" smtClean="0">
                <a:latin typeface="Arial" pitchFamily="34" charset="0"/>
                <a:cs typeface="Arial" pitchFamily="34" charset="0"/>
              </a:rPr>
              <a:t>Understanding </a:t>
            </a:r>
            <a:r>
              <a:rPr lang="en-US" sz="1400" dirty="0">
                <a:latin typeface="Arial" pitchFamily="34" charset="0"/>
                <a:cs typeface="Arial" pitchFamily="34" charset="0"/>
              </a:rPr>
              <a:t>uncertainty of the climate </a:t>
            </a:r>
            <a:r>
              <a:rPr lang="en-US" sz="1400" dirty="0" smtClean="0">
                <a:latin typeface="Arial" pitchFamily="34" charset="0"/>
                <a:cs typeface="Arial" pitchFamily="34" charset="0"/>
              </a:rPr>
              <a:t>system</a:t>
            </a:r>
          </a:p>
          <a:p>
            <a:pPr marL="630238" lvl="1" indent="-173038">
              <a:spcBef>
                <a:spcPts val="0"/>
              </a:spcBef>
              <a:spcAft>
                <a:spcPts val="0"/>
              </a:spcAft>
              <a:buFont typeface="Wingdings" pitchFamily="2" charset="2"/>
              <a:buChar char="§"/>
            </a:pPr>
            <a:endParaRPr lang="en-US" sz="1400" dirty="0">
              <a:latin typeface="Arial" pitchFamily="34" charset="0"/>
              <a:cs typeface="Arial" pitchFamily="34" charset="0"/>
            </a:endParaRPr>
          </a:p>
          <a:p>
            <a:pPr marL="173038" lvl="1" indent="-173038">
              <a:spcAft>
                <a:spcPts val="0"/>
              </a:spcAft>
              <a:buFont typeface="Wingdings" pitchFamily="2" charset="2"/>
              <a:buChar char="§"/>
            </a:pPr>
            <a:r>
              <a:rPr lang="en-US" sz="1400" dirty="0" smtClean="0">
                <a:latin typeface="Arial" pitchFamily="34" charset="0"/>
                <a:cs typeface="Arial" pitchFamily="34" charset="0"/>
              </a:rPr>
              <a:t>DOE is a leader in climate science and has been since </a:t>
            </a:r>
            <a:r>
              <a:rPr lang="en-US" sz="1400" dirty="0">
                <a:latin typeface="Arial" pitchFamily="34" charset="0"/>
                <a:cs typeface="Arial" pitchFamily="34" charset="0"/>
              </a:rPr>
              <a:t>the 1950s, </a:t>
            </a:r>
            <a:r>
              <a:rPr lang="en-US" sz="1400" dirty="0" smtClean="0">
                <a:latin typeface="Arial" pitchFamily="34" charset="0"/>
                <a:cs typeface="Arial" pitchFamily="34" charset="0"/>
              </a:rPr>
              <a:t>when the AEC was charged with understanding atmospheric </a:t>
            </a:r>
            <a:r>
              <a:rPr lang="en-US" sz="1400" dirty="0">
                <a:latin typeface="Arial" pitchFamily="34" charset="0"/>
                <a:cs typeface="Arial" pitchFamily="34" charset="0"/>
              </a:rPr>
              <a:t>transport </a:t>
            </a:r>
            <a:r>
              <a:rPr lang="en-US" sz="1400" dirty="0" smtClean="0">
                <a:latin typeface="Arial" pitchFamily="34" charset="0"/>
                <a:cs typeface="Arial" pitchFamily="34" charset="0"/>
              </a:rPr>
              <a:t>for national security and, later, </a:t>
            </a:r>
            <a:r>
              <a:rPr lang="en-US" sz="1400" dirty="0">
                <a:latin typeface="Arial" pitchFamily="34" charset="0"/>
                <a:cs typeface="Arial" pitchFamily="34" charset="0"/>
              </a:rPr>
              <a:t>the impacts of CO</a:t>
            </a:r>
            <a:r>
              <a:rPr lang="en-US" sz="1400" baseline="-25000" dirty="0">
                <a:latin typeface="Arial" pitchFamily="34" charset="0"/>
                <a:cs typeface="Arial" pitchFamily="34" charset="0"/>
              </a:rPr>
              <a:t>2</a:t>
            </a:r>
            <a:r>
              <a:rPr lang="en-US" sz="1400" dirty="0" smtClean="0">
                <a:latin typeface="Arial" pitchFamily="34" charset="0"/>
                <a:cs typeface="Arial" pitchFamily="34" charset="0"/>
              </a:rPr>
              <a:t>.  Today</a:t>
            </a:r>
            <a:r>
              <a:rPr lang="en-US" sz="1400" dirty="0">
                <a:latin typeface="Arial" pitchFamily="34" charset="0"/>
                <a:cs typeface="Arial" pitchFamily="34" charset="0"/>
              </a:rPr>
              <a:t>, DOE coordinates with other agencies through collaborative partnerships and through the U.S. Global Change Research Program</a:t>
            </a:r>
            <a:r>
              <a:rPr lang="en-US" sz="1400" dirty="0" smtClean="0">
                <a:latin typeface="Arial" pitchFamily="34" charset="0"/>
                <a:cs typeface="Arial" pitchFamily="34" charset="0"/>
              </a:rPr>
              <a:t>.</a:t>
            </a:r>
            <a:endParaRPr lang="en-US" sz="1400" dirty="0">
              <a:latin typeface="Arial" pitchFamily="34" charset="0"/>
              <a:cs typeface="Arial" pitchFamily="34" charset="0"/>
            </a:endParaRPr>
          </a:p>
        </p:txBody>
      </p:sp>
      <p:sp>
        <p:nvSpPr>
          <p:cNvPr id="10" name="TextBox 9"/>
          <p:cNvSpPr txBox="1"/>
          <p:nvPr/>
        </p:nvSpPr>
        <p:spPr>
          <a:xfrm>
            <a:off x="707628" y="182043"/>
            <a:ext cx="7697172" cy="4247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defPPr>
              <a:defRPr lang="en-US"/>
            </a:defPPr>
            <a:lvl1pPr algn="ctr" eaLnBrk="0" hangingPunct="0">
              <a:lnSpc>
                <a:spcPct val="90000"/>
              </a:lnSpc>
              <a:defRPr sz="2400">
                <a:solidFill>
                  <a:srgbClr val="106636"/>
                </a:solidFill>
                <a:latin typeface="Arial" pitchFamily="34" charset="0"/>
                <a:cs typeface="Arial" pitchFamily="34" charset="0"/>
              </a:defRPr>
            </a:lvl1pPr>
          </a:lstStyle>
          <a:p>
            <a:r>
              <a:rPr lang="en-US" dirty="0"/>
              <a:t>DOE’s Role in </a:t>
            </a:r>
            <a:r>
              <a:rPr lang="en-US" dirty="0" smtClean="0"/>
              <a:t>Climate Science Research</a:t>
            </a:r>
            <a:endParaRPr lang="en-US" dirty="0"/>
          </a:p>
        </p:txBody>
      </p:sp>
      <p:sp>
        <p:nvSpPr>
          <p:cNvPr id="5" name="Slide Number Placeholder 2"/>
          <p:cNvSpPr txBox="1">
            <a:spLocks/>
          </p:cNvSpPr>
          <p:nvPr/>
        </p:nvSpPr>
        <p:spPr>
          <a:xfrm>
            <a:off x="8372186" y="6311247"/>
            <a:ext cx="381000" cy="365125"/>
          </a:xfrm>
          <a:prstGeom prst="rect">
            <a:avLst/>
          </a:prstGeom>
        </p:spPr>
        <p:txBody>
          <a:bodyPr vert="horz" lIns="90790" tIns="45399" rIns="90790" bIns="45399" rtlCol="0" anchor="ctr"/>
          <a:lstStyle/>
          <a:p>
            <a:pPr algn="r" defTabSz="820583">
              <a:defRPr/>
            </a:pPr>
            <a:fld id="{894C652A-1437-4DEE-BE20-1D8E4CBD3D73}" type="slidenum">
              <a:rPr lang="en-US" sz="1200" smtClean="0">
                <a:solidFill>
                  <a:srgbClr val="106636"/>
                </a:solidFill>
                <a:latin typeface="Arial" pitchFamily="34" charset="0"/>
                <a:cs typeface="Arial" pitchFamily="34" charset="0"/>
              </a:rPr>
              <a:pPr algn="r" defTabSz="820583">
                <a:defRPr/>
              </a:pPr>
              <a:t>20</a:t>
            </a:fld>
            <a:endParaRPr lang="en-US" sz="1200" dirty="0">
              <a:solidFill>
                <a:srgbClr val="106636"/>
              </a:solidFill>
              <a:latin typeface="Arial" pitchFamily="34" charset="0"/>
              <a:cs typeface="Arial" pitchFamily="34" charset="0"/>
            </a:endParaRPr>
          </a:p>
        </p:txBody>
      </p:sp>
    </p:spTree>
    <p:extLst>
      <p:ext uri="{BB962C8B-B14F-4D97-AF65-F5344CB8AC3E}">
        <p14:creationId xmlns:p14="http://schemas.microsoft.com/office/powerpoint/2010/main" val="1082379040"/>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6110361"/>
            <a:ext cx="9144000" cy="7476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70278" y="-41106"/>
            <a:ext cx="8897522" cy="838200"/>
          </a:xfrm>
        </p:spPr>
        <p:txBody>
          <a:bodyPr>
            <a:normAutofit fontScale="90000"/>
          </a:bodyPr>
          <a:lstStyle/>
          <a:p>
            <a:r>
              <a:rPr lang="en-US" sz="2700" dirty="0" smtClean="0"/>
              <a:t>Fusion Energy Sciences</a:t>
            </a:r>
            <a:r>
              <a:rPr lang="en-US" dirty="0" smtClean="0"/>
              <a:t/>
            </a:r>
            <a:br>
              <a:rPr lang="en-US" dirty="0" smtClean="0"/>
            </a:br>
            <a:r>
              <a:rPr lang="en-US" sz="1800" dirty="0" smtClean="0"/>
              <a:t>Matter at very high temperatures and densities and the scientific foundations for fusion</a:t>
            </a:r>
            <a:endParaRPr lang="en-US" sz="2000" dirty="0"/>
          </a:p>
        </p:txBody>
      </p:sp>
      <p:sp>
        <p:nvSpPr>
          <p:cNvPr id="3" name="Content Placeholder 2"/>
          <p:cNvSpPr>
            <a:spLocks noGrp="1"/>
          </p:cNvSpPr>
          <p:nvPr>
            <p:ph idx="1"/>
          </p:nvPr>
        </p:nvSpPr>
        <p:spPr>
          <a:xfrm>
            <a:off x="460375" y="1075541"/>
            <a:ext cx="8229600" cy="4000500"/>
          </a:xfrm>
        </p:spPr>
        <p:txBody>
          <a:bodyPr>
            <a:noAutofit/>
          </a:bodyPr>
          <a:lstStyle/>
          <a:p>
            <a:pPr marL="174625" indent="-174625">
              <a:spcBef>
                <a:spcPts val="0"/>
              </a:spcBef>
              <a:spcAft>
                <a:spcPts val="1000"/>
              </a:spcAft>
              <a:buFont typeface="Wingdings" pitchFamily="2" charset="2"/>
              <a:buChar char="§"/>
            </a:pPr>
            <a:r>
              <a:rPr lang="en-US" sz="1600" b="0" dirty="0" smtClean="0">
                <a:solidFill>
                  <a:schemeClr val="tx1"/>
                </a:solidFill>
              </a:rPr>
              <a:t>Research is supported for the DIII-D and NSTX-U national programs.</a:t>
            </a:r>
          </a:p>
          <a:p>
            <a:pPr marL="174625" indent="-174625">
              <a:spcBef>
                <a:spcPts val="0"/>
              </a:spcBef>
              <a:spcAft>
                <a:spcPts val="1000"/>
              </a:spcAft>
              <a:buFont typeface="Wingdings" pitchFamily="2" charset="2"/>
              <a:buChar char="§"/>
            </a:pPr>
            <a:r>
              <a:rPr lang="en-US" sz="1600" b="0" dirty="0" smtClean="0">
                <a:solidFill>
                  <a:schemeClr val="tx1"/>
                </a:solidFill>
              </a:rPr>
              <a:t>NSTX-U operates for 14 weeks; DIII-D operates for 12 weeks; and Alcator C-Mod operates for 5 weeks prior to facility close-out at the end of FY 2016.</a:t>
            </a:r>
          </a:p>
          <a:p>
            <a:pPr marL="174625" indent="-174625">
              <a:spcBef>
                <a:spcPts val="0"/>
              </a:spcBef>
              <a:spcAft>
                <a:spcPts val="1000"/>
              </a:spcAft>
              <a:buFont typeface="Wingdings" pitchFamily="2" charset="2"/>
              <a:buChar char="§"/>
            </a:pPr>
            <a:r>
              <a:rPr lang="en-US" sz="1600" b="0" dirty="0" smtClean="0">
                <a:solidFill>
                  <a:schemeClr val="tx1"/>
                </a:solidFill>
              </a:rPr>
              <a:t>Support continues for U.S. research involvement on international machines EAST (China), KSTAR (Korea), and W7-X (Germany). </a:t>
            </a:r>
          </a:p>
          <a:p>
            <a:pPr marL="174625" indent="-174625">
              <a:spcBef>
                <a:spcPts val="0"/>
              </a:spcBef>
              <a:spcAft>
                <a:spcPts val="1000"/>
              </a:spcAft>
              <a:buFont typeface="Wingdings" pitchFamily="2" charset="2"/>
              <a:buChar char="§"/>
            </a:pPr>
            <a:r>
              <a:rPr lang="en-US" sz="1600" b="0" dirty="0" smtClean="0">
                <a:solidFill>
                  <a:schemeClr val="tx1"/>
                </a:solidFill>
              </a:rPr>
              <a:t>HEDLP research is focused on the MEC instrument at LCLS.</a:t>
            </a:r>
          </a:p>
          <a:p>
            <a:pPr marL="174625" indent="-174625">
              <a:spcBef>
                <a:spcPts val="0"/>
              </a:spcBef>
              <a:spcAft>
                <a:spcPts val="1000"/>
              </a:spcAft>
              <a:buFont typeface="Wingdings" pitchFamily="2" charset="2"/>
              <a:buChar char="§"/>
            </a:pPr>
            <a:r>
              <a:rPr lang="en-US" sz="1600" b="0" dirty="0" smtClean="0">
                <a:solidFill>
                  <a:schemeClr val="tx1"/>
                </a:solidFill>
              </a:rPr>
              <a:t>General plasma science activities continue, including the partnership with NSF.</a:t>
            </a:r>
          </a:p>
          <a:p>
            <a:pPr marL="174625" indent="-174625">
              <a:spcBef>
                <a:spcPts val="0"/>
              </a:spcBef>
              <a:spcAft>
                <a:spcPts val="1000"/>
              </a:spcAft>
              <a:buFont typeface="Wingdings" pitchFamily="2" charset="2"/>
              <a:buChar char="§"/>
            </a:pPr>
            <a:r>
              <a:rPr lang="en-US" sz="1600" b="0" dirty="0" smtClean="0">
                <a:solidFill>
                  <a:schemeClr val="tx1"/>
                </a:solidFill>
              </a:rPr>
              <a:t>U.S. contributions to ITER support U.S. ITER Project Office; the US direct contribution; and progress on hardware contributions, including fabrication of the central solenoid magnet modules and structures and the </a:t>
            </a:r>
            <a:r>
              <a:rPr lang="en-US" sz="1600" b="0" dirty="0" err="1" smtClean="0">
                <a:solidFill>
                  <a:schemeClr val="tx1"/>
                </a:solidFill>
              </a:rPr>
              <a:t>toroidal</a:t>
            </a:r>
            <a:r>
              <a:rPr lang="en-US" sz="1600" b="0" dirty="0" smtClean="0">
                <a:solidFill>
                  <a:schemeClr val="tx1"/>
                </a:solidFill>
              </a:rPr>
              <a:t> field magnet conductor.  </a:t>
            </a:r>
            <a:endParaRPr lang="en-US" sz="1600" b="0" dirty="0">
              <a:solidFill>
                <a:schemeClr val="tx1"/>
              </a:solidFill>
            </a:endParaRPr>
          </a:p>
        </p:txBody>
      </p:sp>
      <p:pic>
        <p:nvPicPr>
          <p:cNvPr id="4"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6600" y="4679922"/>
            <a:ext cx="1879865" cy="1873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512" r="994"/>
          <a:stretch/>
        </p:blipFill>
        <p:spPr bwMode="auto">
          <a:xfrm>
            <a:off x="2553181" y="4748988"/>
            <a:ext cx="2504208" cy="1745109"/>
          </a:xfrm>
          <a:prstGeom prst="rect">
            <a:avLst/>
          </a:prstGeom>
          <a:noFill/>
          <a:ln w="12700">
            <a:solidFill>
              <a:schemeClr val="tx1"/>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l="11267"/>
          <a:stretch/>
        </p:blipFill>
        <p:spPr>
          <a:xfrm>
            <a:off x="5047078" y="4748988"/>
            <a:ext cx="2064657" cy="1745109"/>
          </a:xfrm>
          <a:prstGeom prst="rect">
            <a:avLst/>
          </a:prstGeom>
          <a:ln w="15875" cmpd="dbl">
            <a:solidFill>
              <a:schemeClr val="tx1"/>
            </a:solidFill>
          </a:ln>
          <a:effectLst>
            <a:outerShdw blurRad="50800" dist="38100" dir="8100000" algn="tr" rotWithShape="0">
              <a:prstClr val="black">
                <a:alpha val="40000"/>
              </a:prstClr>
            </a:outerShdw>
          </a:effectLst>
        </p:spPr>
      </p:pic>
      <p:pic>
        <p:nvPicPr>
          <p:cNvPr id="7"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70278" y="4748616"/>
            <a:ext cx="2372511" cy="1745481"/>
          </a:xfrm>
          <a:prstGeom prst="rect">
            <a:avLst/>
          </a:prstGeom>
          <a:noFill/>
          <a:ln w="15875">
            <a:solidFill>
              <a:schemeClr val="tx1"/>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8" name="Slide Number Placeholder 2"/>
          <p:cNvSpPr txBox="1">
            <a:spLocks/>
          </p:cNvSpPr>
          <p:nvPr/>
        </p:nvSpPr>
        <p:spPr>
          <a:xfrm>
            <a:off x="8667146" y="6517719"/>
            <a:ext cx="381000" cy="365125"/>
          </a:xfrm>
          <a:prstGeom prst="rect">
            <a:avLst/>
          </a:prstGeom>
          <a:noFill/>
        </p:spPr>
        <p:txBody>
          <a:bodyPr vert="horz" lIns="90790" tIns="45399" rIns="90790" bIns="45399" rtlCol="0" anchor="ctr"/>
          <a:lstStyle/>
          <a:p>
            <a:pPr algn="r" defTabSz="820583">
              <a:defRPr/>
            </a:pPr>
            <a:fld id="{894C652A-1437-4DEE-BE20-1D8E4CBD3D73}" type="slidenum">
              <a:rPr lang="en-US" sz="1200" smtClean="0">
                <a:solidFill>
                  <a:srgbClr val="106636"/>
                </a:solidFill>
                <a:latin typeface="Arial" pitchFamily="34" charset="0"/>
                <a:cs typeface="Arial" pitchFamily="34" charset="0"/>
              </a:rPr>
              <a:pPr algn="r" defTabSz="820583">
                <a:defRPr/>
              </a:pPr>
              <a:t>21</a:t>
            </a:fld>
            <a:endParaRPr lang="en-US" sz="1200" dirty="0">
              <a:solidFill>
                <a:srgbClr val="106636"/>
              </a:solidFill>
              <a:latin typeface="Arial" pitchFamily="34" charset="0"/>
              <a:cs typeface="Arial" pitchFamily="34" charset="0"/>
            </a:endParaRPr>
          </a:p>
        </p:txBody>
      </p:sp>
      <p:sp>
        <p:nvSpPr>
          <p:cNvPr id="10" name="TextBox 9"/>
          <p:cNvSpPr txBox="1"/>
          <p:nvPr/>
        </p:nvSpPr>
        <p:spPr>
          <a:xfrm>
            <a:off x="0" y="6537607"/>
            <a:ext cx="2516447" cy="338554"/>
          </a:xfrm>
          <a:prstGeom prst="rect">
            <a:avLst/>
          </a:prstGeom>
          <a:noFill/>
        </p:spPr>
        <p:txBody>
          <a:bodyPr wrap="square">
            <a:spAutoFit/>
          </a:bodyPr>
          <a:lstStyle/>
          <a:p>
            <a:pPr algn="ctr">
              <a:defRPr/>
            </a:pPr>
            <a:r>
              <a:rPr lang="en-US" sz="800" b="1" dirty="0" smtClean="0"/>
              <a:t>Magnetic reconnection on </a:t>
            </a:r>
            <a:br>
              <a:rPr lang="en-US" sz="800" b="1" dirty="0" smtClean="0"/>
            </a:br>
            <a:r>
              <a:rPr lang="en-US" sz="800" b="1" dirty="0" smtClean="0"/>
              <a:t>Swarthmore </a:t>
            </a:r>
            <a:r>
              <a:rPr lang="en-US" sz="800" b="1" dirty="0" err="1" smtClean="0"/>
              <a:t>spheromak</a:t>
            </a:r>
            <a:endParaRPr lang="en-US" sz="800" b="1" dirty="0"/>
          </a:p>
        </p:txBody>
      </p:sp>
      <p:sp>
        <p:nvSpPr>
          <p:cNvPr id="11" name="TextBox 10"/>
          <p:cNvSpPr txBox="1"/>
          <p:nvPr/>
        </p:nvSpPr>
        <p:spPr>
          <a:xfrm>
            <a:off x="2817553" y="6599162"/>
            <a:ext cx="1906847" cy="215444"/>
          </a:xfrm>
          <a:prstGeom prst="rect">
            <a:avLst/>
          </a:prstGeom>
          <a:noFill/>
        </p:spPr>
        <p:txBody>
          <a:bodyPr wrap="square">
            <a:spAutoFit/>
          </a:bodyPr>
          <a:lstStyle/>
          <a:p>
            <a:pPr algn="ctr">
              <a:defRPr/>
            </a:pPr>
            <a:r>
              <a:rPr lang="en-US" sz="800" b="1" dirty="0" smtClean="0"/>
              <a:t>Interior of DIII-D tokamak</a:t>
            </a:r>
            <a:endParaRPr lang="en-US" sz="800" b="1" dirty="0"/>
          </a:p>
        </p:txBody>
      </p:sp>
      <p:sp>
        <p:nvSpPr>
          <p:cNvPr id="12" name="TextBox 11"/>
          <p:cNvSpPr txBox="1"/>
          <p:nvPr/>
        </p:nvSpPr>
        <p:spPr>
          <a:xfrm>
            <a:off x="7086600" y="6494518"/>
            <a:ext cx="1830646" cy="424732"/>
          </a:xfrm>
          <a:prstGeom prst="rect">
            <a:avLst/>
          </a:prstGeom>
          <a:noFill/>
        </p:spPr>
        <p:txBody>
          <a:bodyPr wrap="square">
            <a:spAutoFit/>
          </a:bodyPr>
          <a:lstStyle/>
          <a:p>
            <a:pPr algn="ctr">
              <a:lnSpc>
                <a:spcPct val="90000"/>
              </a:lnSpc>
              <a:defRPr/>
            </a:pPr>
            <a:r>
              <a:rPr lang="en-US" sz="800" b="1" dirty="0" err="1" smtClean="0"/>
              <a:t>Gyrokinetic</a:t>
            </a:r>
            <a:r>
              <a:rPr lang="en-US" sz="800" b="1" dirty="0" smtClean="0"/>
              <a:t> simulation of turbulent transport in </a:t>
            </a:r>
            <a:br>
              <a:rPr lang="en-US" sz="800" b="1" dirty="0" smtClean="0"/>
            </a:br>
            <a:r>
              <a:rPr lang="en-US" sz="800" b="1" dirty="0" err="1" smtClean="0"/>
              <a:t>tokamak</a:t>
            </a:r>
            <a:r>
              <a:rPr lang="en-US" sz="800" b="1" dirty="0" smtClean="0"/>
              <a:t> plasma</a:t>
            </a:r>
            <a:endParaRPr lang="en-US" sz="800" b="1" dirty="0"/>
          </a:p>
        </p:txBody>
      </p:sp>
      <p:sp>
        <p:nvSpPr>
          <p:cNvPr id="13" name="TextBox 12"/>
          <p:cNvSpPr txBox="1"/>
          <p:nvPr/>
        </p:nvSpPr>
        <p:spPr>
          <a:xfrm>
            <a:off x="5181600" y="6537607"/>
            <a:ext cx="1830646" cy="338554"/>
          </a:xfrm>
          <a:prstGeom prst="rect">
            <a:avLst/>
          </a:prstGeom>
          <a:noFill/>
        </p:spPr>
        <p:txBody>
          <a:bodyPr wrap="square">
            <a:spAutoFit/>
          </a:bodyPr>
          <a:lstStyle/>
          <a:p>
            <a:pPr algn="ctr">
              <a:defRPr/>
            </a:pPr>
            <a:r>
              <a:rPr lang="en-US" sz="800" b="1" dirty="0" smtClean="0"/>
              <a:t>Dislocation loops forming and moving inside fusion materials</a:t>
            </a:r>
            <a:endParaRPr lang="en-US" sz="800" b="1" dirty="0"/>
          </a:p>
        </p:txBody>
      </p:sp>
    </p:spTree>
    <p:extLst>
      <p:ext uri="{BB962C8B-B14F-4D97-AF65-F5344CB8AC3E}">
        <p14:creationId xmlns:p14="http://schemas.microsoft.com/office/powerpoint/2010/main" val="1211918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63729" y="894737"/>
            <a:ext cx="4061754" cy="4985980"/>
          </a:xfrm>
        </p:spPr>
        <p:txBody>
          <a:bodyPr wrap="square">
            <a:spAutoFit/>
          </a:bodyPr>
          <a:lstStyle/>
          <a:p>
            <a:pPr marL="176213" indent="-176213">
              <a:spcBef>
                <a:spcPts val="0"/>
              </a:spcBef>
              <a:spcAft>
                <a:spcPts val="1200"/>
              </a:spcAft>
              <a:buFont typeface="Wingdings" pitchFamily="2" charset="2"/>
              <a:buChar char="§"/>
            </a:pPr>
            <a:r>
              <a:rPr lang="en-US" sz="1600" b="0" dirty="0" smtClean="0">
                <a:solidFill>
                  <a:schemeClr val="tx1"/>
                </a:solidFill>
              </a:rPr>
              <a:t>FY 2016 is the </a:t>
            </a:r>
            <a:r>
              <a:rPr lang="en-US" sz="1600" b="0" dirty="0">
                <a:solidFill>
                  <a:schemeClr val="tx1"/>
                </a:solidFill>
              </a:rPr>
              <a:t>first full year of operation of NSTX-U </a:t>
            </a:r>
            <a:r>
              <a:rPr lang="en-US" sz="1600" b="0" dirty="0" smtClean="0">
                <a:solidFill>
                  <a:schemeClr val="tx1"/>
                </a:solidFill>
              </a:rPr>
              <a:t>after </a:t>
            </a:r>
            <a:r>
              <a:rPr lang="en-US" sz="1600" b="0" dirty="0">
                <a:solidFill>
                  <a:schemeClr val="tx1"/>
                </a:solidFill>
              </a:rPr>
              <a:t>completion of the multi-year upgrade construction project in mid-FY 2015. </a:t>
            </a:r>
            <a:endParaRPr lang="en-US" sz="1600" b="0" dirty="0" smtClean="0">
              <a:solidFill>
                <a:schemeClr val="tx1"/>
              </a:solidFill>
            </a:endParaRPr>
          </a:p>
          <a:p>
            <a:pPr marL="176213" indent="-176213">
              <a:spcBef>
                <a:spcPts val="0"/>
              </a:spcBef>
              <a:spcAft>
                <a:spcPts val="1200"/>
              </a:spcAft>
              <a:buFont typeface="Wingdings" pitchFamily="2" charset="2"/>
              <a:buChar char="§"/>
            </a:pPr>
            <a:r>
              <a:rPr lang="en-US" sz="1600" b="0" dirty="0" smtClean="0">
                <a:solidFill>
                  <a:schemeClr val="tx1"/>
                </a:solidFill>
              </a:rPr>
              <a:t>Funding will </a:t>
            </a:r>
            <a:r>
              <a:rPr lang="en-US" sz="1600" b="0" dirty="0">
                <a:solidFill>
                  <a:schemeClr val="tx1"/>
                </a:solidFill>
              </a:rPr>
              <a:t>allow </a:t>
            </a:r>
            <a:r>
              <a:rPr lang="en-US" sz="1600" b="0" dirty="0" smtClean="0">
                <a:solidFill>
                  <a:schemeClr val="tx1"/>
                </a:solidFill>
              </a:rPr>
              <a:t>14 </a:t>
            </a:r>
            <a:r>
              <a:rPr lang="en-US" sz="1600" b="0" dirty="0">
                <a:solidFill>
                  <a:schemeClr val="tx1"/>
                </a:solidFill>
              </a:rPr>
              <a:t>weeks of run time (up 4 weeks from the FY 2015 </a:t>
            </a:r>
            <a:r>
              <a:rPr lang="en-US" sz="1600" b="0" dirty="0" smtClean="0">
                <a:solidFill>
                  <a:schemeClr val="tx1"/>
                </a:solidFill>
              </a:rPr>
              <a:t>Enacted level). </a:t>
            </a:r>
            <a:endParaRPr lang="en-US" sz="1600" b="0" dirty="0">
              <a:solidFill>
                <a:schemeClr val="tx1"/>
              </a:solidFill>
            </a:endParaRPr>
          </a:p>
          <a:p>
            <a:pPr marL="176213" indent="-176213">
              <a:spcBef>
                <a:spcPts val="0"/>
              </a:spcBef>
              <a:spcAft>
                <a:spcPts val="1200"/>
              </a:spcAft>
              <a:buFont typeface="Wingdings" pitchFamily="2" charset="2"/>
              <a:buChar char="§"/>
            </a:pPr>
            <a:r>
              <a:rPr lang="en-US" sz="1600" b="0" dirty="0" smtClean="0">
                <a:solidFill>
                  <a:schemeClr val="tx1"/>
                </a:solidFill>
              </a:rPr>
              <a:t>NSTX-U will extend its performance to the new full field and current values (both double what had been achieved prior to the upgrade) and address </a:t>
            </a:r>
            <a:r>
              <a:rPr lang="en-US" sz="1600" b="0" dirty="0" err="1" smtClean="0">
                <a:solidFill>
                  <a:schemeClr val="tx1"/>
                </a:solidFill>
              </a:rPr>
              <a:t>divertor</a:t>
            </a:r>
            <a:r>
              <a:rPr lang="en-US" sz="1600" b="0" dirty="0" smtClean="0">
                <a:solidFill>
                  <a:schemeClr val="tx1"/>
                </a:solidFill>
              </a:rPr>
              <a:t> heat flux mitigation, enhanced plasma confinement, and non-inductive discharge sustainment.</a:t>
            </a:r>
          </a:p>
          <a:p>
            <a:pPr marL="176213" indent="-176213">
              <a:spcBef>
                <a:spcPts val="0"/>
              </a:spcBef>
              <a:spcAft>
                <a:spcPts val="1200"/>
              </a:spcAft>
              <a:buFont typeface="Wingdings" pitchFamily="2" charset="2"/>
              <a:buChar char="§"/>
            </a:pPr>
            <a:r>
              <a:rPr lang="en-US" sz="1600" b="0" dirty="0" smtClean="0">
                <a:solidFill>
                  <a:schemeClr val="tx1"/>
                </a:solidFill>
              </a:rPr>
              <a:t>In </a:t>
            </a:r>
            <a:r>
              <a:rPr lang="en-US" sz="1600" b="0" dirty="0">
                <a:solidFill>
                  <a:schemeClr val="tx1"/>
                </a:solidFill>
              </a:rPr>
              <a:t>mid-FY 2016, a shutdown is planned for installation of a </a:t>
            </a:r>
            <a:r>
              <a:rPr lang="en-US" sz="1600" b="0" dirty="0" err="1">
                <a:solidFill>
                  <a:schemeClr val="tx1"/>
                </a:solidFill>
              </a:rPr>
              <a:t>cryopump</a:t>
            </a:r>
            <a:r>
              <a:rPr lang="en-US" sz="1600" b="0" dirty="0">
                <a:solidFill>
                  <a:schemeClr val="tx1"/>
                </a:solidFill>
              </a:rPr>
              <a:t> in the lower </a:t>
            </a:r>
            <a:r>
              <a:rPr lang="en-US" sz="1600" b="0" dirty="0" err="1">
                <a:solidFill>
                  <a:schemeClr val="tx1"/>
                </a:solidFill>
              </a:rPr>
              <a:t>divertor</a:t>
            </a:r>
            <a:r>
              <a:rPr lang="en-US" sz="1600" b="0" dirty="0">
                <a:solidFill>
                  <a:schemeClr val="tx1"/>
                </a:solidFill>
              </a:rPr>
              <a:t> and a row of tungsten tiles on the </a:t>
            </a:r>
            <a:r>
              <a:rPr lang="en-US" sz="1600" b="0" dirty="0" err="1" smtClean="0">
                <a:solidFill>
                  <a:schemeClr val="tx1"/>
                </a:solidFill>
              </a:rPr>
              <a:t>cryo</a:t>
            </a:r>
            <a:r>
              <a:rPr lang="en-US" sz="1600" b="0" dirty="0" smtClean="0">
                <a:solidFill>
                  <a:schemeClr val="tx1"/>
                </a:solidFill>
              </a:rPr>
              <a:t>-baffle.</a:t>
            </a:r>
            <a:endParaRPr lang="en-US" sz="1600" b="0" dirty="0">
              <a:solidFill>
                <a:schemeClr val="tx1"/>
              </a:solidFill>
            </a:endParaRPr>
          </a:p>
        </p:txBody>
      </p:sp>
      <p:sp>
        <p:nvSpPr>
          <p:cNvPr id="5" name="Slide Number Placeholder 4"/>
          <p:cNvSpPr>
            <a:spLocks noGrp="1"/>
          </p:cNvSpPr>
          <p:nvPr>
            <p:ph type="sldNum" sz="quarter" idx="12"/>
          </p:nvPr>
        </p:nvSpPr>
        <p:spPr/>
        <p:txBody>
          <a:bodyPr/>
          <a:lstStyle/>
          <a:p>
            <a:fld id="{4D209A34-5889-4E16-8BD0-8C9F0C75090B}" type="slidenum">
              <a:rPr lang="en-US" smtClean="0"/>
              <a:pPr/>
              <a:t>22</a:t>
            </a:fld>
            <a:endParaRPr lang="en-US"/>
          </a:p>
        </p:txBody>
      </p:sp>
      <p:sp>
        <p:nvSpPr>
          <p:cNvPr id="6" name="Title 1"/>
          <p:cNvSpPr>
            <a:spLocks noGrp="1"/>
          </p:cNvSpPr>
          <p:nvPr>
            <p:ph type="title"/>
          </p:nvPr>
        </p:nvSpPr>
        <p:spPr>
          <a:xfrm>
            <a:off x="0" y="165628"/>
            <a:ext cx="9143999" cy="424732"/>
          </a:xfrm>
          <a:noFill/>
          <a:ln w="9525">
            <a:noFill/>
            <a:miter lim="800000"/>
            <a:headEnd/>
            <a:tailEnd/>
          </a:ln>
        </p:spPr>
        <p:txBody>
          <a:bodyPr vert="horz" wrap="square" lIns="91440" tIns="45720" rIns="91440" bIns="45720" numCol="1" anchor="ctr" anchorCtr="0" compatLnSpc="1">
            <a:prstTxWarp prst="textNoShape">
              <a:avLst/>
            </a:prstTxWarp>
            <a:spAutoFit/>
          </a:bodyPr>
          <a:lstStyle/>
          <a:p>
            <a:pPr>
              <a:lnSpc>
                <a:spcPct val="90000"/>
              </a:lnSpc>
            </a:pPr>
            <a:r>
              <a:rPr lang="en-US" dirty="0" smtClean="0">
                <a:ea typeface="+mn-ea"/>
              </a:rPr>
              <a:t>NSTX Upgrade at PPPL</a:t>
            </a:r>
            <a:endParaRPr lang="en-US" dirty="0">
              <a:ea typeface="+mn-ea"/>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426" y="894737"/>
            <a:ext cx="3870209" cy="5181601"/>
          </a:xfrm>
          <a:prstGeom prst="rect">
            <a:avLst/>
          </a:prstGeom>
          <a:ln w="28575">
            <a:solidFill>
              <a:schemeClr val="tx1"/>
            </a:solidFill>
          </a:ln>
        </p:spPr>
      </p:pic>
      <p:pic>
        <p:nvPicPr>
          <p:cNvPr id="10" name="Picture 9" descr="C:\Users\rstrykow\Desktop\CENTERSTACK INSTALLATION\IMG_0964.JPG"/>
          <p:cNvPicPr/>
          <p:nvPr/>
        </p:nvPicPr>
        <p:blipFill>
          <a:blip r:embed="rId3"/>
          <a:srcRect/>
          <a:stretch>
            <a:fillRect/>
          </a:stretch>
        </p:blipFill>
        <p:spPr bwMode="auto">
          <a:xfrm>
            <a:off x="176543" y="894736"/>
            <a:ext cx="1533827" cy="2998837"/>
          </a:xfrm>
          <a:prstGeom prst="rect">
            <a:avLst/>
          </a:prstGeom>
          <a:noFill/>
          <a:ln w="28575">
            <a:solidFill>
              <a:schemeClr val="tx2">
                <a:lumMod val="60000"/>
                <a:lumOff val="40000"/>
              </a:schemeClr>
            </a:solidFill>
            <a:miter lim="800000"/>
            <a:headEnd/>
            <a:tailEnd/>
          </a:ln>
        </p:spPr>
      </p:pic>
    </p:spTree>
    <p:extLst>
      <p:ext uri="{BB962C8B-B14F-4D97-AF65-F5344CB8AC3E}">
        <p14:creationId xmlns:p14="http://schemas.microsoft.com/office/powerpoint/2010/main" val="1516278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5437" y="920199"/>
            <a:ext cx="3095625" cy="273367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5204202" y="3685933"/>
            <a:ext cx="3238093" cy="646331"/>
          </a:xfrm>
          <a:prstGeom prst="rect">
            <a:avLst/>
          </a:prstGeom>
          <a:noFill/>
        </p:spPr>
        <p:txBody>
          <a:bodyPr wrap="square" rtlCol="0">
            <a:spAutoFit/>
          </a:bodyPr>
          <a:lstStyle/>
          <a:p>
            <a:pPr algn="ctr"/>
            <a:r>
              <a:rPr lang="en-US" sz="1200" dirty="0" smtClean="0"/>
              <a:t>Red dots are sensors on DIII-D </a:t>
            </a:r>
            <a:r>
              <a:rPr lang="en-US" sz="1200" dirty="0" err="1" smtClean="0"/>
              <a:t>tokamak</a:t>
            </a:r>
            <a:r>
              <a:rPr lang="en-US" sz="1200" dirty="0" smtClean="0"/>
              <a:t> </a:t>
            </a:r>
            <a:br>
              <a:rPr lang="en-US" sz="1200" dirty="0" smtClean="0"/>
            </a:br>
            <a:r>
              <a:rPr lang="en-US" sz="1200" dirty="0" smtClean="0"/>
              <a:t>for three-dimensional magnetic field </a:t>
            </a:r>
            <a:br>
              <a:rPr lang="en-US" sz="1200" dirty="0" smtClean="0"/>
            </a:br>
            <a:r>
              <a:rPr lang="en-US" sz="1200" dirty="0" smtClean="0"/>
              <a:t>structure measurements</a:t>
            </a:r>
            <a:endParaRPr lang="en-US" sz="1200" dirty="0"/>
          </a:p>
        </p:txBody>
      </p:sp>
      <p:sp>
        <p:nvSpPr>
          <p:cNvPr id="9" name="TextBox 8"/>
          <p:cNvSpPr txBox="1"/>
          <p:nvPr/>
        </p:nvSpPr>
        <p:spPr>
          <a:xfrm>
            <a:off x="1661842" y="4118983"/>
            <a:ext cx="2337499" cy="276999"/>
          </a:xfrm>
          <a:prstGeom prst="rect">
            <a:avLst/>
          </a:prstGeom>
          <a:noFill/>
        </p:spPr>
        <p:txBody>
          <a:bodyPr wrap="none" rtlCol="0">
            <a:spAutoFit/>
          </a:bodyPr>
          <a:lstStyle/>
          <a:p>
            <a:r>
              <a:rPr lang="en-US" sz="1200" dirty="0" smtClean="0"/>
              <a:t>Interior of DIII-D vacuum vessel</a:t>
            </a:r>
            <a:endParaRPr lang="en-US" sz="1200" dirty="0"/>
          </a:p>
        </p:txBody>
      </p:sp>
      <p:sp>
        <p:nvSpPr>
          <p:cNvPr id="10" name="Content Placeholder 3"/>
          <p:cNvSpPr>
            <a:spLocks noGrp="1"/>
          </p:cNvSpPr>
          <p:nvPr>
            <p:ph sz="half" idx="4294967295"/>
          </p:nvPr>
        </p:nvSpPr>
        <p:spPr>
          <a:xfrm>
            <a:off x="485826" y="4458501"/>
            <a:ext cx="8178698" cy="1979003"/>
          </a:xfrm>
          <a:prstGeom prst="rect">
            <a:avLst/>
          </a:prstGeom>
        </p:spPr>
        <p:txBody>
          <a:bodyPr>
            <a:spAutoFit/>
          </a:bodyPr>
          <a:lstStyle/>
          <a:p>
            <a:pPr marL="176213" indent="-176213">
              <a:spcBef>
                <a:spcPts val="0"/>
              </a:spcBef>
              <a:spcAft>
                <a:spcPts val="600"/>
              </a:spcAft>
              <a:buFont typeface="Wingdings" pitchFamily="2" charset="2"/>
              <a:buChar char="§"/>
            </a:pPr>
            <a:r>
              <a:rPr lang="en-US" sz="1400" b="0" dirty="0">
                <a:solidFill>
                  <a:schemeClr val="tx1"/>
                </a:solidFill>
              </a:rPr>
              <a:t>DIII-D will continue high-priority studies of transport, disruption physics and mitigation systems, methods to exploit three-dimensional magnetic field control for improved performance, and high plasma pressure operation. </a:t>
            </a:r>
            <a:endParaRPr lang="en-US" sz="1400" b="0" dirty="0" smtClean="0">
              <a:solidFill>
                <a:schemeClr val="tx1"/>
              </a:solidFill>
            </a:endParaRPr>
          </a:p>
          <a:p>
            <a:pPr marL="176213" lvl="0" indent="-176213">
              <a:buFont typeface="Wingdings" pitchFamily="2" charset="2"/>
              <a:buChar char="§"/>
            </a:pPr>
            <a:r>
              <a:rPr lang="en-US" sz="1400" b="0" dirty="0" smtClean="0">
                <a:solidFill>
                  <a:schemeClr val="tx1"/>
                </a:solidFill>
              </a:rPr>
              <a:t>After 12 run weeks, DIII-D will have a planned outage for installation of upgrades, </a:t>
            </a:r>
            <a:r>
              <a:rPr lang="en-US" sz="1400" b="0" dirty="0">
                <a:solidFill>
                  <a:schemeClr val="tx1"/>
                </a:solidFill>
              </a:rPr>
              <a:t>including an additional high-power microwave heating system, new magnet power supplies for the 3D coils and shaping coils, </a:t>
            </a:r>
            <a:r>
              <a:rPr lang="en-US" sz="1400" b="0" dirty="0" smtClean="0">
                <a:solidFill>
                  <a:schemeClr val="tx1"/>
                </a:solidFill>
              </a:rPr>
              <a:t>and improvements </a:t>
            </a:r>
            <a:r>
              <a:rPr lang="en-US" sz="1400" b="0" dirty="0">
                <a:solidFill>
                  <a:schemeClr val="tx1"/>
                </a:solidFill>
              </a:rPr>
              <a:t>to the neutral beam heating control system. Also, design modifications necessary for a second off-axis neutral beam will </a:t>
            </a:r>
            <a:r>
              <a:rPr lang="en-US" sz="1400" b="0" dirty="0" smtClean="0">
                <a:solidFill>
                  <a:schemeClr val="tx1"/>
                </a:solidFill>
              </a:rPr>
              <a:t>begin.</a:t>
            </a:r>
            <a:endParaRPr lang="en-US" sz="1400" b="0" dirty="0">
              <a:solidFill>
                <a:schemeClr val="tx1"/>
              </a:solidFill>
            </a:endParaRPr>
          </a:p>
          <a:p>
            <a:pPr marL="176213" indent="-176213">
              <a:buFont typeface="Wingdings" pitchFamily="2" charset="2"/>
              <a:buChar char="§"/>
            </a:pPr>
            <a:endParaRPr lang="en-US" sz="1400" b="0" dirty="0" smtClean="0">
              <a:solidFill>
                <a:schemeClr val="tx1"/>
              </a:solidFill>
            </a:endParaRPr>
          </a:p>
        </p:txBody>
      </p:sp>
      <p:sp>
        <p:nvSpPr>
          <p:cNvPr id="11" name="Title 1"/>
          <p:cNvSpPr>
            <a:spLocks noGrp="1"/>
          </p:cNvSpPr>
          <p:nvPr>
            <p:ph type="title"/>
          </p:nvPr>
        </p:nvSpPr>
        <p:spPr>
          <a:xfrm>
            <a:off x="0" y="165628"/>
            <a:ext cx="9143999" cy="424732"/>
          </a:xfrm>
          <a:noFill/>
          <a:ln w="9525">
            <a:noFill/>
            <a:miter lim="800000"/>
            <a:headEnd/>
            <a:tailEnd/>
          </a:ln>
        </p:spPr>
        <p:txBody>
          <a:bodyPr vert="horz" wrap="square" lIns="91440" tIns="45720" rIns="91440" bIns="45720" numCol="1" anchor="ctr" anchorCtr="0" compatLnSpc="1">
            <a:prstTxWarp prst="textNoShape">
              <a:avLst/>
            </a:prstTxWarp>
            <a:spAutoFit/>
          </a:bodyPr>
          <a:lstStyle/>
          <a:p>
            <a:pPr>
              <a:lnSpc>
                <a:spcPct val="90000"/>
              </a:lnSpc>
            </a:pPr>
            <a:r>
              <a:rPr lang="en-US" dirty="0" smtClean="0">
                <a:ea typeface="+mn-ea"/>
              </a:rPr>
              <a:t>DIII-D and its Upgrades at General Atomics</a:t>
            </a:r>
            <a:endParaRPr lang="en-US" dirty="0">
              <a:ea typeface="+mn-ea"/>
            </a:endParaRPr>
          </a:p>
        </p:txBody>
      </p:sp>
      <p:pic>
        <p:nvPicPr>
          <p:cNvPr id="1026" name="Picture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508" y="837069"/>
            <a:ext cx="4346576" cy="322765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 name="Slide Number Placeholder 3"/>
          <p:cNvSpPr>
            <a:spLocks noGrp="1"/>
          </p:cNvSpPr>
          <p:nvPr>
            <p:ph type="sldNum" sz="quarter" idx="4294967295"/>
          </p:nvPr>
        </p:nvSpPr>
        <p:spPr>
          <a:xfrm>
            <a:off x="8491926" y="6351588"/>
            <a:ext cx="476250" cy="365125"/>
          </a:xfrm>
          <a:prstGeom prst="rect">
            <a:avLst/>
          </a:prstGeom>
        </p:spPr>
        <p:txBody>
          <a:bodyPr vert="horz" lIns="91440" tIns="45720" rIns="91440" bIns="45720" rtlCol="0" anchor="ctr"/>
          <a:lstStyle/>
          <a:p>
            <a:pPr algn="r" fontAlgn="auto">
              <a:spcBef>
                <a:spcPts val="0"/>
              </a:spcBef>
              <a:spcAft>
                <a:spcPts val="0"/>
              </a:spcAft>
            </a:pPr>
            <a:fld id="{6EEA275D-5A49-48A8-817D-44C3EA0A3A2F}" type="slidenum">
              <a:rPr lang="en-US" sz="1200">
                <a:solidFill>
                  <a:srgbClr val="106636"/>
                </a:solidFill>
                <a:latin typeface="Arial" pitchFamily="34" charset="0"/>
                <a:cs typeface="Arial" pitchFamily="34" charset="0"/>
              </a:rPr>
              <a:pPr algn="r" fontAlgn="auto">
                <a:spcBef>
                  <a:spcPts val="0"/>
                </a:spcBef>
                <a:spcAft>
                  <a:spcPts val="0"/>
                </a:spcAft>
              </a:pPr>
              <a:t>23</a:t>
            </a:fld>
            <a:endParaRPr lang="en-US" sz="1200" dirty="0">
              <a:solidFill>
                <a:srgbClr val="106636"/>
              </a:solidFill>
              <a:latin typeface="Arial" pitchFamily="34" charset="0"/>
              <a:cs typeface="Arial" pitchFamily="34" charset="0"/>
            </a:endParaRPr>
          </a:p>
        </p:txBody>
      </p:sp>
    </p:spTree>
    <p:extLst>
      <p:ext uri="{BB962C8B-B14F-4D97-AF65-F5344CB8AC3E}">
        <p14:creationId xmlns:p14="http://schemas.microsoft.com/office/powerpoint/2010/main" val="1385597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07831" y="879003"/>
            <a:ext cx="2411976" cy="2234625"/>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sz="half" idx="1"/>
          </p:nvPr>
        </p:nvSpPr>
        <p:spPr>
          <a:xfrm>
            <a:off x="154858" y="1033152"/>
            <a:ext cx="3609700" cy="5001369"/>
          </a:xfrm>
        </p:spPr>
        <p:txBody>
          <a:bodyPr wrap="square">
            <a:spAutoFit/>
          </a:bodyPr>
          <a:lstStyle/>
          <a:p>
            <a:pPr marL="176213" indent="-176213">
              <a:spcBef>
                <a:spcPts val="0"/>
              </a:spcBef>
              <a:spcAft>
                <a:spcPts val="1000"/>
              </a:spcAft>
              <a:buFont typeface="Wingdings" pitchFamily="2" charset="2"/>
              <a:buChar char="§"/>
            </a:pPr>
            <a:r>
              <a:rPr lang="en-US" sz="1400" b="0" dirty="0" smtClean="0">
                <a:solidFill>
                  <a:schemeClr val="tx1"/>
                </a:solidFill>
              </a:rPr>
              <a:t>MEC </a:t>
            </a:r>
            <a:r>
              <a:rPr lang="en-US" sz="1400" b="0" dirty="0">
                <a:solidFill>
                  <a:schemeClr val="tx1"/>
                </a:solidFill>
              </a:rPr>
              <a:t>provides access to high-energy-density regimes, </a:t>
            </a:r>
            <a:r>
              <a:rPr lang="en-US" sz="1400" b="0" dirty="0" smtClean="0">
                <a:solidFill>
                  <a:schemeClr val="tx1"/>
                </a:solidFill>
              </a:rPr>
              <a:t>uniquely coupled </a:t>
            </a:r>
            <a:r>
              <a:rPr lang="en-US" sz="1400" b="0" dirty="0">
                <a:solidFill>
                  <a:schemeClr val="tx1"/>
                </a:solidFill>
              </a:rPr>
              <a:t>with the LCLS  high-brightness x-ray </a:t>
            </a:r>
            <a:r>
              <a:rPr lang="en-US" sz="1400" b="0" dirty="0" smtClean="0">
                <a:solidFill>
                  <a:schemeClr val="tx1"/>
                </a:solidFill>
              </a:rPr>
              <a:t>source.</a:t>
            </a:r>
            <a:endParaRPr lang="en-US" sz="1400" b="0" dirty="0">
              <a:solidFill>
                <a:schemeClr val="tx1"/>
              </a:solidFill>
            </a:endParaRPr>
          </a:p>
          <a:p>
            <a:pPr marL="176213" indent="-176213">
              <a:spcBef>
                <a:spcPts val="0"/>
              </a:spcBef>
              <a:spcAft>
                <a:spcPts val="1000"/>
              </a:spcAft>
              <a:buFont typeface="Wingdings" pitchFamily="2" charset="2"/>
              <a:buChar char="§"/>
            </a:pPr>
            <a:r>
              <a:rPr lang="en-US" sz="1400" b="0" dirty="0" smtClean="0">
                <a:solidFill>
                  <a:schemeClr val="tx1"/>
                </a:solidFill>
              </a:rPr>
              <a:t>This enables experiments </a:t>
            </a:r>
            <a:r>
              <a:rPr lang="en-US" sz="1400" b="0" dirty="0">
                <a:solidFill>
                  <a:schemeClr val="tx1"/>
                </a:solidFill>
              </a:rPr>
              <a:t>at the frontier of high energy density physics, laboratory astrophysics, laser-particle acceleration, and nonlinear optical </a:t>
            </a:r>
            <a:r>
              <a:rPr lang="en-US" sz="1400" b="0" dirty="0" smtClean="0">
                <a:solidFill>
                  <a:schemeClr val="tx1"/>
                </a:solidFill>
              </a:rPr>
              <a:t>science.</a:t>
            </a:r>
          </a:p>
          <a:p>
            <a:pPr marL="176213" indent="-176213">
              <a:spcBef>
                <a:spcPts val="0"/>
              </a:spcBef>
              <a:spcAft>
                <a:spcPts val="1000"/>
              </a:spcAft>
              <a:buFont typeface="Wingdings" pitchFamily="2" charset="2"/>
              <a:buChar char="§"/>
            </a:pPr>
            <a:r>
              <a:rPr lang="en-US" sz="1400" b="0" dirty="0" smtClean="0">
                <a:solidFill>
                  <a:schemeClr val="tx1"/>
                </a:solidFill>
              </a:rPr>
              <a:t>The MEC instrument combines the LCLS </a:t>
            </a:r>
            <a:r>
              <a:rPr lang="en-US" sz="1400" b="0" dirty="0">
                <a:solidFill>
                  <a:schemeClr val="tx1"/>
                </a:solidFill>
              </a:rPr>
              <a:t>beam with high power optical laser </a:t>
            </a:r>
            <a:r>
              <a:rPr lang="en-US" sz="1400" b="0" dirty="0" smtClean="0">
                <a:solidFill>
                  <a:schemeClr val="tx1"/>
                </a:solidFill>
              </a:rPr>
              <a:t>beams and </a:t>
            </a:r>
            <a:r>
              <a:rPr lang="en-US" sz="1400" b="0" dirty="0">
                <a:solidFill>
                  <a:schemeClr val="tx1"/>
                </a:solidFill>
              </a:rPr>
              <a:t>a suite of dedicated diagnostics </a:t>
            </a:r>
            <a:r>
              <a:rPr lang="en-US" sz="1400" b="0" dirty="0" smtClean="0">
                <a:solidFill>
                  <a:schemeClr val="tx1"/>
                </a:solidFill>
              </a:rPr>
              <a:t>(</a:t>
            </a:r>
            <a:r>
              <a:rPr lang="en-US" sz="1400" b="0" dirty="0">
                <a:solidFill>
                  <a:schemeClr val="tx1"/>
                </a:solidFill>
              </a:rPr>
              <a:t>including an X-ray Thomson scattering spectrometer, an XUV spectrometer, a Fourier domain interferometer, and a VISAR system). </a:t>
            </a:r>
            <a:endParaRPr lang="en-US" sz="1400" b="0" dirty="0" smtClean="0">
              <a:solidFill>
                <a:schemeClr val="tx1"/>
              </a:solidFill>
            </a:endParaRPr>
          </a:p>
          <a:p>
            <a:pPr marL="176213" indent="-176213">
              <a:spcBef>
                <a:spcPts val="0"/>
              </a:spcBef>
              <a:spcAft>
                <a:spcPts val="1000"/>
              </a:spcAft>
              <a:buFont typeface="Wingdings" pitchFamily="2" charset="2"/>
              <a:buChar char="§"/>
            </a:pPr>
            <a:r>
              <a:rPr lang="en-US" sz="1400" b="0" dirty="0" smtClean="0">
                <a:solidFill>
                  <a:schemeClr val="tx1"/>
                </a:solidFill>
              </a:rPr>
              <a:t>The </a:t>
            </a:r>
            <a:r>
              <a:rPr lang="en-US" sz="1400" b="0" dirty="0">
                <a:solidFill>
                  <a:schemeClr val="tx1"/>
                </a:solidFill>
              </a:rPr>
              <a:t>large vacuum target chamber </a:t>
            </a:r>
            <a:r>
              <a:rPr lang="en-US" sz="1400" b="0" dirty="0" smtClean="0">
                <a:solidFill>
                  <a:schemeClr val="tx1"/>
                </a:solidFill>
              </a:rPr>
              <a:t>provides a versatile environment for key </a:t>
            </a:r>
            <a:r>
              <a:rPr lang="en-US" sz="1400" b="0" dirty="0">
                <a:solidFill>
                  <a:schemeClr val="tx1"/>
                </a:solidFill>
              </a:rPr>
              <a:t>scientific areas including Warm Dense Matter physics, high pressure studies, shock physics, and high energy density physics. </a:t>
            </a:r>
          </a:p>
        </p:txBody>
      </p:sp>
      <p:sp>
        <p:nvSpPr>
          <p:cNvPr id="5" name="Slide Number Placeholder 4"/>
          <p:cNvSpPr>
            <a:spLocks noGrp="1"/>
          </p:cNvSpPr>
          <p:nvPr>
            <p:ph type="sldNum" sz="quarter" idx="12"/>
          </p:nvPr>
        </p:nvSpPr>
        <p:spPr/>
        <p:txBody>
          <a:bodyPr/>
          <a:lstStyle/>
          <a:p>
            <a:fld id="{4D209A34-5889-4E16-8BD0-8C9F0C75090B}" type="slidenum">
              <a:rPr lang="en-US" smtClean="0"/>
              <a:pPr/>
              <a:t>24</a:t>
            </a:fld>
            <a:endParaRPr lang="en-US"/>
          </a:p>
        </p:txBody>
      </p:sp>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216038" y="3010889"/>
            <a:ext cx="4678182" cy="3050698"/>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9" name="Title 1"/>
          <p:cNvSpPr>
            <a:spLocks noGrp="1"/>
          </p:cNvSpPr>
          <p:nvPr>
            <p:ph type="title"/>
          </p:nvPr>
        </p:nvSpPr>
        <p:spPr>
          <a:xfrm>
            <a:off x="0" y="165628"/>
            <a:ext cx="9143999" cy="424732"/>
          </a:xfrm>
          <a:noFill/>
          <a:ln w="9525">
            <a:noFill/>
            <a:miter lim="800000"/>
            <a:headEnd/>
            <a:tailEnd/>
          </a:ln>
        </p:spPr>
        <p:txBody>
          <a:bodyPr vert="horz" wrap="square" lIns="91440" tIns="45720" rIns="91440" bIns="45720" numCol="1" anchor="ctr" anchorCtr="0" compatLnSpc="1">
            <a:prstTxWarp prst="textNoShape">
              <a:avLst/>
            </a:prstTxWarp>
            <a:spAutoFit/>
          </a:bodyPr>
          <a:lstStyle/>
          <a:p>
            <a:pPr>
              <a:lnSpc>
                <a:spcPct val="90000"/>
              </a:lnSpc>
            </a:pPr>
            <a:r>
              <a:rPr lang="en-US" dirty="0" smtClean="0">
                <a:ea typeface="+mn-ea"/>
              </a:rPr>
              <a:t>Matter at Extreme Conditions (MEC) End Station at LCLS</a:t>
            </a:r>
            <a:endParaRPr lang="en-US" dirty="0">
              <a:ea typeface="+mn-ea"/>
            </a:endParaRPr>
          </a:p>
        </p:txBody>
      </p:sp>
    </p:spTree>
    <p:extLst>
      <p:ext uri="{BB962C8B-B14F-4D97-AF65-F5344CB8AC3E}">
        <p14:creationId xmlns:p14="http://schemas.microsoft.com/office/powerpoint/2010/main" val="42234559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32737" y="-39324"/>
            <a:ext cx="8861323" cy="838200"/>
          </a:xfrm>
        </p:spPr>
        <p:txBody>
          <a:bodyPr>
            <a:normAutofit/>
          </a:bodyPr>
          <a:lstStyle/>
          <a:p>
            <a:r>
              <a:rPr lang="en-US" dirty="0" smtClean="0"/>
              <a:t>Community Engagement Workshops</a:t>
            </a:r>
            <a:endParaRPr lang="en-US" dirty="0"/>
          </a:p>
        </p:txBody>
      </p:sp>
      <p:sp>
        <p:nvSpPr>
          <p:cNvPr id="3" name="Content Placeholder 2"/>
          <p:cNvSpPr>
            <a:spLocks noGrp="1"/>
          </p:cNvSpPr>
          <p:nvPr>
            <p:ph idx="1"/>
          </p:nvPr>
        </p:nvSpPr>
        <p:spPr>
          <a:xfrm>
            <a:off x="681600" y="1342106"/>
            <a:ext cx="7787149" cy="4203330"/>
          </a:xfrm>
        </p:spPr>
        <p:txBody>
          <a:bodyPr wrap="square">
            <a:spAutoFit/>
          </a:bodyPr>
          <a:lstStyle/>
          <a:p>
            <a:pPr marL="236538" indent="-236538">
              <a:lnSpc>
                <a:spcPct val="114000"/>
              </a:lnSpc>
              <a:spcBef>
                <a:spcPts val="0"/>
              </a:spcBef>
              <a:spcAft>
                <a:spcPts val="600"/>
              </a:spcAft>
              <a:buFont typeface="Wingdings" pitchFamily="2" charset="2"/>
              <a:buChar char="§"/>
            </a:pPr>
            <a:r>
              <a:rPr lang="en-US" sz="1600" b="0" dirty="0" smtClean="0">
                <a:solidFill>
                  <a:schemeClr val="tx1"/>
                </a:solidFill>
              </a:rPr>
              <a:t>Following the Fusion Energy Sciences Advisory Committee (FESAC) </a:t>
            </a:r>
            <a:r>
              <a:rPr lang="en-US" sz="1600" b="0" i="1" dirty="0" smtClean="0">
                <a:solidFill>
                  <a:schemeClr val="tx1"/>
                </a:solidFill>
              </a:rPr>
              <a:t>Strategic </a:t>
            </a:r>
            <a:r>
              <a:rPr lang="en-US" sz="1600" b="0" i="1" dirty="0">
                <a:solidFill>
                  <a:schemeClr val="tx1"/>
                </a:solidFill>
              </a:rPr>
              <a:t>P</a:t>
            </a:r>
            <a:r>
              <a:rPr lang="en-US" sz="1600" b="0" i="1" dirty="0" smtClean="0">
                <a:solidFill>
                  <a:schemeClr val="tx1"/>
                </a:solidFill>
              </a:rPr>
              <a:t>lanning </a:t>
            </a:r>
            <a:r>
              <a:rPr lang="en-US" sz="1600" b="0" i="1" dirty="0">
                <a:solidFill>
                  <a:schemeClr val="tx1"/>
                </a:solidFill>
              </a:rPr>
              <a:t>and </a:t>
            </a:r>
            <a:r>
              <a:rPr lang="en-US" sz="1600" b="0" i="1" dirty="0" smtClean="0">
                <a:solidFill>
                  <a:schemeClr val="tx1"/>
                </a:solidFill>
              </a:rPr>
              <a:t>Priorities </a:t>
            </a:r>
            <a:r>
              <a:rPr lang="en-US" sz="1600" b="0" i="1" dirty="0">
                <a:solidFill>
                  <a:schemeClr val="tx1"/>
                </a:solidFill>
              </a:rPr>
              <a:t>R</a:t>
            </a:r>
            <a:r>
              <a:rPr lang="en-US" sz="1600" b="0" i="1" dirty="0" smtClean="0">
                <a:solidFill>
                  <a:schemeClr val="tx1"/>
                </a:solidFill>
              </a:rPr>
              <a:t>eport</a:t>
            </a:r>
            <a:r>
              <a:rPr lang="en-US" sz="1600" b="0" dirty="0" smtClean="0">
                <a:solidFill>
                  <a:schemeClr val="tx1"/>
                </a:solidFill>
              </a:rPr>
              <a:t> </a:t>
            </a:r>
            <a:r>
              <a:rPr lang="en-US" sz="1600" b="0" dirty="0">
                <a:solidFill>
                  <a:schemeClr val="tx1"/>
                </a:solidFill>
              </a:rPr>
              <a:t>(2014), FES </a:t>
            </a:r>
            <a:r>
              <a:rPr lang="en-US" sz="1600" b="0" dirty="0" smtClean="0">
                <a:solidFill>
                  <a:schemeClr val="tx1"/>
                </a:solidFill>
              </a:rPr>
              <a:t>will undertake a series </a:t>
            </a:r>
            <a:r>
              <a:rPr lang="en-US" sz="1600" b="0" dirty="0">
                <a:solidFill>
                  <a:schemeClr val="tx1"/>
                </a:solidFill>
              </a:rPr>
              <a:t>of </a:t>
            </a:r>
            <a:r>
              <a:rPr lang="en-US" sz="1600" b="0" dirty="0" smtClean="0">
                <a:solidFill>
                  <a:schemeClr val="tx1"/>
                </a:solidFill>
              </a:rPr>
              <a:t>four technical workshops in May-June 2015.  Workshop topics address the main recommendations of the FESAC report.</a:t>
            </a:r>
          </a:p>
          <a:p>
            <a:pPr lvl="1">
              <a:lnSpc>
                <a:spcPct val="114000"/>
              </a:lnSpc>
              <a:spcBef>
                <a:spcPts val="0"/>
              </a:spcBef>
              <a:spcAft>
                <a:spcPts val="600"/>
              </a:spcAft>
            </a:pPr>
            <a:r>
              <a:rPr lang="en-US" sz="1600" dirty="0" smtClean="0">
                <a:solidFill>
                  <a:schemeClr val="tx1"/>
                </a:solidFill>
              </a:rPr>
              <a:t>Workshop on Integrated Simulations for Magnetic Fusion Energy Sciences</a:t>
            </a:r>
          </a:p>
          <a:p>
            <a:pPr lvl="1">
              <a:lnSpc>
                <a:spcPct val="114000"/>
              </a:lnSpc>
              <a:spcBef>
                <a:spcPts val="0"/>
              </a:spcBef>
              <a:spcAft>
                <a:spcPts val="600"/>
              </a:spcAft>
            </a:pPr>
            <a:r>
              <a:rPr lang="en-US" sz="1600" dirty="0" smtClean="0">
                <a:solidFill>
                  <a:schemeClr val="tx1"/>
                </a:solidFill>
              </a:rPr>
              <a:t>Workshop on Transients</a:t>
            </a:r>
          </a:p>
          <a:p>
            <a:pPr lvl="1">
              <a:lnSpc>
                <a:spcPct val="114000"/>
              </a:lnSpc>
              <a:spcBef>
                <a:spcPts val="0"/>
              </a:spcBef>
              <a:spcAft>
                <a:spcPts val="600"/>
              </a:spcAft>
            </a:pPr>
            <a:r>
              <a:rPr lang="en-US" sz="1600" dirty="0">
                <a:solidFill>
                  <a:schemeClr val="tx1"/>
                </a:solidFill>
              </a:rPr>
              <a:t>Workshop on Plasma Science Frontiers </a:t>
            </a:r>
          </a:p>
          <a:p>
            <a:pPr lvl="1">
              <a:lnSpc>
                <a:spcPct val="114000"/>
              </a:lnSpc>
              <a:spcBef>
                <a:spcPts val="0"/>
              </a:spcBef>
              <a:spcAft>
                <a:spcPts val="600"/>
              </a:spcAft>
            </a:pPr>
            <a:r>
              <a:rPr lang="en-US" sz="1600" dirty="0" smtClean="0">
                <a:solidFill>
                  <a:schemeClr val="tx1"/>
                </a:solidFill>
              </a:rPr>
              <a:t>Workshop on Plasma-Materials Interaction</a:t>
            </a:r>
          </a:p>
          <a:p>
            <a:pPr marL="0" indent="0">
              <a:lnSpc>
                <a:spcPct val="114000"/>
              </a:lnSpc>
              <a:spcBef>
                <a:spcPts val="0"/>
              </a:spcBef>
              <a:spcAft>
                <a:spcPts val="600"/>
              </a:spcAft>
              <a:buNone/>
            </a:pPr>
            <a:endParaRPr lang="en-US" sz="1600" b="0" dirty="0">
              <a:solidFill>
                <a:schemeClr val="tx1"/>
              </a:solidFill>
            </a:endParaRPr>
          </a:p>
          <a:p>
            <a:pPr marL="236538" indent="-236538">
              <a:lnSpc>
                <a:spcPct val="114000"/>
              </a:lnSpc>
              <a:spcBef>
                <a:spcPts val="0"/>
              </a:spcBef>
              <a:spcAft>
                <a:spcPts val="600"/>
              </a:spcAft>
              <a:buFont typeface="Wingdings" pitchFamily="2" charset="2"/>
              <a:buChar char="§"/>
            </a:pPr>
            <a:r>
              <a:rPr lang="en-US" sz="1600" b="0" dirty="0" smtClean="0">
                <a:solidFill>
                  <a:schemeClr val="tx1"/>
                </a:solidFill>
              </a:rPr>
              <a:t>Each workshop will deliver a written report prepared by its steering committee (a group of community scientists selected for topical expertise who will lead/participate in the workshop).  The reports will address scientific challenges and potential implementation options.</a:t>
            </a:r>
            <a:endParaRPr lang="en-US" sz="1600" dirty="0">
              <a:solidFill>
                <a:schemeClr val="tx1"/>
              </a:solidFill>
            </a:endParaRPr>
          </a:p>
        </p:txBody>
      </p:sp>
      <p:sp>
        <p:nvSpPr>
          <p:cNvPr id="5" name="Slide Number Placeholder 3"/>
          <p:cNvSpPr>
            <a:spLocks noGrp="1"/>
          </p:cNvSpPr>
          <p:nvPr>
            <p:ph type="sldNum" sz="quarter" idx="4294967295"/>
          </p:nvPr>
        </p:nvSpPr>
        <p:spPr>
          <a:xfrm>
            <a:off x="8491926" y="6351588"/>
            <a:ext cx="476250" cy="365125"/>
          </a:xfrm>
          <a:prstGeom prst="rect">
            <a:avLst/>
          </a:prstGeom>
        </p:spPr>
        <p:txBody>
          <a:bodyPr vert="horz" lIns="91440" tIns="45720" rIns="91440" bIns="45720" rtlCol="0" anchor="ctr"/>
          <a:lstStyle/>
          <a:p>
            <a:pPr algn="r" fontAlgn="auto">
              <a:spcBef>
                <a:spcPts val="0"/>
              </a:spcBef>
              <a:spcAft>
                <a:spcPts val="0"/>
              </a:spcAft>
            </a:pPr>
            <a:fld id="{6EEA275D-5A49-48A8-817D-44C3EA0A3A2F}" type="slidenum">
              <a:rPr lang="en-US" sz="1200">
                <a:solidFill>
                  <a:srgbClr val="106636"/>
                </a:solidFill>
                <a:latin typeface="Arial" pitchFamily="34" charset="0"/>
                <a:cs typeface="Arial" pitchFamily="34" charset="0"/>
              </a:rPr>
              <a:pPr algn="r" fontAlgn="auto">
                <a:spcBef>
                  <a:spcPts val="0"/>
                </a:spcBef>
                <a:spcAft>
                  <a:spcPts val="0"/>
                </a:spcAft>
              </a:pPr>
              <a:t>25</a:t>
            </a:fld>
            <a:endParaRPr lang="en-US" sz="1200" dirty="0">
              <a:solidFill>
                <a:srgbClr val="106636"/>
              </a:solidFill>
              <a:latin typeface="Arial" pitchFamily="34" charset="0"/>
              <a:cs typeface="Arial" pitchFamily="34" charset="0"/>
            </a:endParaRPr>
          </a:p>
        </p:txBody>
      </p:sp>
    </p:spTree>
    <p:extLst>
      <p:ext uri="{BB962C8B-B14F-4D97-AF65-F5344CB8AC3E}">
        <p14:creationId xmlns:p14="http://schemas.microsoft.com/office/powerpoint/2010/main" val="3464089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69843" y="164282"/>
            <a:ext cx="8897957" cy="424732"/>
          </a:xfrm>
          <a:noFill/>
          <a:ln w="9525">
            <a:noFill/>
            <a:miter lim="800000"/>
            <a:headEnd/>
            <a:tailEnd/>
          </a:ln>
        </p:spPr>
        <p:txBody>
          <a:bodyPr vert="horz" wrap="square" lIns="91440" tIns="45720" rIns="91440" bIns="45720" numCol="1" anchor="ctr" anchorCtr="0" compatLnSpc="1">
            <a:prstTxWarp prst="textNoShape">
              <a:avLst/>
            </a:prstTxWarp>
            <a:spAutoFit/>
          </a:bodyPr>
          <a:lstStyle/>
          <a:p>
            <a:pPr>
              <a:lnSpc>
                <a:spcPct val="90000"/>
              </a:lnSpc>
            </a:pPr>
            <a:r>
              <a:rPr lang="en-US" dirty="0" smtClean="0">
                <a:ea typeface="+mn-ea"/>
              </a:rPr>
              <a:t>U.S. </a:t>
            </a:r>
            <a:r>
              <a:rPr lang="en-US" dirty="0">
                <a:ea typeface="+mn-ea"/>
              </a:rPr>
              <a:t>F</a:t>
            </a:r>
            <a:r>
              <a:rPr lang="en-US" dirty="0" smtClean="0">
                <a:ea typeface="+mn-ea"/>
              </a:rPr>
              <a:t>abrication of ITER Hardware Progressing</a:t>
            </a:r>
            <a:endParaRPr lang="en-US" dirty="0">
              <a:ea typeface="+mn-ea"/>
            </a:endParaRPr>
          </a:p>
        </p:txBody>
      </p:sp>
      <p:pic>
        <p:nvPicPr>
          <p:cNvPr id="4" name="Picture 3" descr="TF NEW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8751" y="3585013"/>
            <a:ext cx="3048000" cy="2286000"/>
          </a:xfrm>
          <a:prstGeom prst="rect">
            <a:avLst/>
          </a:prstGeom>
          <a:ln w="28575">
            <a:solidFill>
              <a:schemeClr val="tx1"/>
            </a:solidFill>
          </a:ln>
        </p:spPr>
      </p:pic>
      <p:pic>
        <p:nvPicPr>
          <p:cNvPr id="5" name="Picture 4" descr="TFC 2014 achievement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751" y="831202"/>
            <a:ext cx="3810000" cy="2286000"/>
          </a:xfrm>
          <a:prstGeom prst="rect">
            <a:avLst/>
          </a:prstGeom>
          <a:ln w="28575">
            <a:solidFill>
              <a:schemeClr val="tx1"/>
            </a:solidFill>
          </a:ln>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2135" y="3585013"/>
            <a:ext cx="4230875" cy="2286000"/>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4471940" y="5871724"/>
            <a:ext cx="3982582" cy="400110"/>
          </a:xfrm>
          <a:prstGeom prst="rect">
            <a:avLst/>
          </a:prstGeom>
          <a:noFill/>
        </p:spPr>
        <p:txBody>
          <a:bodyPr wrap="square" rtlCol="0">
            <a:spAutoFit/>
          </a:bodyPr>
          <a:lstStyle/>
          <a:p>
            <a:r>
              <a:rPr lang="en-US" sz="1000" dirty="0" smtClean="0"/>
              <a:t>Installation of the first winding station for the central solenoid </a:t>
            </a:r>
            <a:r>
              <a:rPr lang="en-US" sz="1000" dirty="0"/>
              <a:t>at General Atomics </a:t>
            </a:r>
            <a:r>
              <a:rPr lang="en-US" sz="1000" dirty="0" smtClean="0"/>
              <a:t>(San Diego, CA)</a:t>
            </a:r>
            <a:endParaRPr lang="en-US" sz="1000" dirty="0"/>
          </a:p>
        </p:txBody>
      </p:sp>
      <p:sp>
        <p:nvSpPr>
          <p:cNvPr id="10" name="TextBox 9"/>
          <p:cNvSpPr txBox="1"/>
          <p:nvPr/>
        </p:nvSpPr>
        <p:spPr>
          <a:xfrm>
            <a:off x="1120848" y="3108594"/>
            <a:ext cx="2787446" cy="400110"/>
          </a:xfrm>
          <a:prstGeom prst="rect">
            <a:avLst/>
          </a:prstGeom>
          <a:noFill/>
        </p:spPr>
        <p:txBody>
          <a:bodyPr wrap="square" rtlCol="0">
            <a:spAutoFit/>
          </a:bodyPr>
          <a:lstStyle/>
          <a:p>
            <a:r>
              <a:rPr lang="en-US" sz="1000" dirty="0" err="1" smtClean="0"/>
              <a:t>Toroidal</a:t>
            </a:r>
            <a:r>
              <a:rPr lang="en-US" sz="1000" dirty="0" smtClean="0"/>
              <a:t> field conductor jacketing at High </a:t>
            </a:r>
            <a:br>
              <a:rPr lang="en-US" sz="1000" dirty="0" smtClean="0"/>
            </a:br>
            <a:r>
              <a:rPr lang="en-US" sz="1000" dirty="0" smtClean="0"/>
              <a:t>Performance Magnetics (Tallahassee, FL)</a:t>
            </a:r>
            <a:endParaRPr lang="en-US" sz="1000" dirty="0"/>
          </a:p>
        </p:txBody>
      </p:sp>
      <p:sp>
        <p:nvSpPr>
          <p:cNvPr id="11" name="TextBox 10"/>
          <p:cNvSpPr txBox="1"/>
          <p:nvPr/>
        </p:nvSpPr>
        <p:spPr>
          <a:xfrm>
            <a:off x="821183" y="5874756"/>
            <a:ext cx="3337866" cy="400110"/>
          </a:xfrm>
          <a:prstGeom prst="rect">
            <a:avLst/>
          </a:prstGeom>
          <a:noFill/>
        </p:spPr>
        <p:txBody>
          <a:bodyPr wrap="square" rtlCol="0">
            <a:spAutoFit/>
          </a:bodyPr>
          <a:lstStyle/>
          <a:p>
            <a:r>
              <a:rPr lang="en-US" sz="1000" dirty="0" err="1" smtClean="0"/>
              <a:t>Toroidal</a:t>
            </a:r>
            <a:r>
              <a:rPr lang="en-US" sz="1000" dirty="0" smtClean="0"/>
              <a:t> field cable produced at New England Wire Technologies (Lisbon, NH)</a:t>
            </a:r>
            <a:endParaRPr lang="en-US" sz="1000" dirty="0"/>
          </a:p>
        </p:txBody>
      </p:sp>
      <p:pic>
        <p:nvPicPr>
          <p:cNvPr id="1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0285" y="831202"/>
            <a:ext cx="3852725" cy="2286000"/>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TextBox 12"/>
          <p:cNvSpPr txBox="1"/>
          <p:nvPr/>
        </p:nvSpPr>
        <p:spPr>
          <a:xfrm>
            <a:off x="4991062" y="3108594"/>
            <a:ext cx="3978152" cy="400110"/>
          </a:xfrm>
          <a:prstGeom prst="rect">
            <a:avLst/>
          </a:prstGeom>
          <a:noFill/>
        </p:spPr>
        <p:txBody>
          <a:bodyPr wrap="square" rtlCol="0">
            <a:spAutoFit/>
          </a:bodyPr>
          <a:lstStyle/>
          <a:p>
            <a:r>
              <a:rPr lang="en-US" sz="1000" dirty="0" smtClean="0"/>
              <a:t>Pellet injector to feed ITER with frozen fuel pellets, </a:t>
            </a:r>
            <a:br>
              <a:rPr lang="en-US" sz="1000" dirty="0" smtClean="0"/>
            </a:br>
            <a:r>
              <a:rPr lang="en-US" sz="1000" dirty="0" smtClean="0"/>
              <a:t>developed by ORNL (Oak Ridge, TN)</a:t>
            </a:r>
            <a:endParaRPr lang="en-US" sz="1000" dirty="0"/>
          </a:p>
        </p:txBody>
      </p:sp>
      <p:sp>
        <p:nvSpPr>
          <p:cNvPr id="15" name="Slide Number Placeholder 3"/>
          <p:cNvSpPr>
            <a:spLocks noGrp="1"/>
          </p:cNvSpPr>
          <p:nvPr>
            <p:ph type="sldNum" sz="quarter" idx="4294967295"/>
          </p:nvPr>
        </p:nvSpPr>
        <p:spPr>
          <a:xfrm>
            <a:off x="8491926" y="6351588"/>
            <a:ext cx="476250" cy="365125"/>
          </a:xfrm>
          <a:prstGeom prst="rect">
            <a:avLst/>
          </a:prstGeom>
        </p:spPr>
        <p:txBody>
          <a:bodyPr vert="horz" lIns="91440" tIns="45720" rIns="91440" bIns="45720" rtlCol="0" anchor="ctr"/>
          <a:lstStyle/>
          <a:p>
            <a:pPr algn="r" fontAlgn="auto">
              <a:spcBef>
                <a:spcPts val="0"/>
              </a:spcBef>
              <a:spcAft>
                <a:spcPts val="0"/>
              </a:spcAft>
            </a:pPr>
            <a:fld id="{6EEA275D-5A49-48A8-817D-44C3EA0A3A2F}" type="slidenum">
              <a:rPr lang="en-US" sz="1200">
                <a:solidFill>
                  <a:srgbClr val="106636"/>
                </a:solidFill>
                <a:latin typeface="Arial" pitchFamily="34" charset="0"/>
                <a:cs typeface="Arial" pitchFamily="34" charset="0"/>
              </a:rPr>
              <a:pPr algn="r" fontAlgn="auto">
                <a:spcBef>
                  <a:spcPts val="0"/>
                </a:spcBef>
                <a:spcAft>
                  <a:spcPts val="0"/>
                </a:spcAft>
              </a:pPr>
              <a:t>26</a:t>
            </a:fld>
            <a:endParaRPr lang="en-US" sz="1200" dirty="0">
              <a:solidFill>
                <a:srgbClr val="106636"/>
              </a:solidFill>
              <a:latin typeface="Arial" pitchFamily="34" charset="0"/>
              <a:cs typeface="Arial" pitchFamily="34" charset="0"/>
            </a:endParaRPr>
          </a:p>
        </p:txBody>
      </p:sp>
    </p:spTree>
    <p:extLst>
      <p:ext uri="{BB962C8B-B14F-4D97-AF65-F5344CB8AC3E}">
        <p14:creationId xmlns:p14="http://schemas.microsoft.com/office/powerpoint/2010/main" val="2935257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Rectangle 18"/>
          <p:cNvSpPr/>
          <p:nvPr/>
        </p:nvSpPr>
        <p:spPr>
          <a:xfrm>
            <a:off x="-1" y="6182836"/>
            <a:ext cx="8611737" cy="675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4" name="Rectangle 13"/>
          <p:cNvSpPr/>
          <p:nvPr/>
        </p:nvSpPr>
        <p:spPr>
          <a:xfrm>
            <a:off x="215900" y="6057900"/>
            <a:ext cx="8699500" cy="292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5" name="Slide Number Placeholder 3"/>
          <p:cNvSpPr>
            <a:spLocks noGrp="1"/>
          </p:cNvSpPr>
          <p:nvPr>
            <p:ph type="sldNum" sz="quarter" idx="12"/>
          </p:nvPr>
        </p:nvSpPr>
        <p:spPr>
          <a:xfrm>
            <a:off x="8491926" y="6351588"/>
            <a:ext cx="476250" cy="365125"/>
          </a:xfrm>
        </p:spPr>
        <p:txBody>
          <a:bodyPr/>
          <a:lstStyle/>
          <a:p>
            <a:pPr>
              <a:defRPr/>
            </a:pPr>
            <a:fld id="{6EEA275D-5A49-48A8-817D-44C3EA0A3A2F}" type="slidenum">
              <a:rPr lang="en-US" smtClean="0"/>
              <a:pPr>
                <a:defRPr/>
              </a:pPr>
              <a:t>27</a:t>
            </a:fld>
            <a:endParaRPr lang="en-US" dirty="0"/>
          </a:p>
        </p:txBody>
      </p:sp>
      <p:sp>
        <p:nvSpPr>
          <p:cNvPr id="2" name="Title 1"/>
          <p:cNvSpPr>
            <a:spLocks noGrp="1"/>
          </p:cNvSpPr>
          <p:nvPr>
            <p:ph type="title" idx="4294967295"/>
          </p:nvPr>
        </p:nvSpPr>
        <p:spPr>
          <a:xfrm>
            <a:off x="0" y="68381"/>
            <a:ext cx="9144000" cy="674031"/>
          </a:xfrm>
        </p:spPr>
        <p:txBody>
          <a:bodyPr>
            <a:spAutoFit/>
          </a:bodyPr>
          <a:lstStyle/>
          <a:p>
            <a:pPr>
              <a:lnSpc>
                <a:spcPct val="90000"/>
              </a:lnSpc>
            </a:pPr>
            <a:r>
              <a:rPr lang="en-US" dirty="0" smtClean="0"/>
              <a:t>High Energy Physics</a:t>
            </a:r>
            <a:br>
              <a:rPr lang="en-US" dirty="0" smtClean="0"/>
            </a:br>
            <a:r>
              <a:rPr lang="en-US" sz="1800" dirty="0" smtClean="0">
                <a:solidFill>
                  <a:prstClr val="black"/>
                </a:solidFill>
              </a:rPr>
              <a:t>Understanding how the universe works at its most fundamental level</a:t>
            </a:r>
            <a:endParaRPr lang="en-US" dirty="0"/>
          </a:p>
        </p:txBody>
      </p:sp>
      <p:sp>
        <p:nvSpPr>
          <p:cNvPr id="11" name="Content Placeholder 1"/>
          <p:cNvSpPr txBox="1">
            <a:spLocks/>
          </p:cNvSpPr>
          <p:nvPr/>
        </p:nvSpPr>
        <p:spPr>
          <a:xfrm>
            <a:off x="405050" y="807347"/>
            <a:ext cx="8333901" cy="5173399"/>
          </a:xfrm>
          <a:prstGeom prst="rect">
            <a:avLst/>
          </a:prstGeom>
        </p:spPr>
        <p:txBody>
          <a:bodyPr/>
          <a:lstStyle/>
          <a:p>
            <a:pPr marL="177800" marR="0" lvl="0" indent="-177800" algn="l" defTabSz="914400" rtl="0" eaLnBrk="0" fontAlgn="base" latinLnBrk="0" hangingPunct="0">
              <a:lnSpc>
                <a:spcPct val="100000"/>
              </a:lnSpc>
              <a:spcBef>
                <a:spcPts val="0"/>
              </a:spcBef>
              <a:spcAft>
                <a:spcPts val="300"/>
              </a:spcAft>
              <a:buClrTx/>
              <a:buSzTx/>
              <a:buFont typeface="Wingdings" pitchFamily="2" charset="2"/>
              <a:buChar char="§"/>
              <a:tabLst/>
              <a:defRPr/>
            </a:pPr>
            <a:r>
              <a:rPr lang="en-US" sz="1600" dirty="0" smtClean="0">
                <a:latin typeface="Arial" pitchFamily="34" charset="0"/>
                <a:cs typeface="Arial" pitchFamily="34" charset="0"/>
              </a:rPr>
              <a:t>HEP is implementing the strategy detailed in the May 2014 report of the Particle Physics Project Prioritization Panel (P5), formulated in the context of a global vision for the field</a:t>
            </a:r>
          </a:p>
          <a:p>
            <a:pPr marL="463550" lvl="1" indent="-223838" eaLnBrk="0" hangingPunct="0">
              <a:spcBef>
                <a:spcPts val="0"/>
              </a:spcBef>
              <a:spcAft>
                <a:spcPts val="300"/>
              </a:spcAft>
              <a:buFont typeface="Courier New" pitchFamily="49" charset="0"/>
              <a:buChar char="o"/>
              <a:defRPr/>
            </a:pPr>
            <a:r>
              <a:rPr lang="en-US" sz="1400" dirty="0" smtClean="0">
                <a:latin typeface="Arial" pitchFamily="34" charset="0"/>
                <a:cs typeface="Arial" pitchFamily="34" charset="0"/>
              </a:rPr>
              <a:t>HEP Addresses </a:t>
            </a:r>
            <a:r>
              <a:rPr lang="en-US" sz="1400" dirty="0">
                <a:latin typeface="Arial" pitchFamily="34" charset="0"/>
                <a:cs typeface="Arial" pitchFamily="34" charset="0"/>
              </a:rPr>
              <a:t>the five </a:t>
            </a:r>
            <a:r>
              <a:rPr lang="en-US" sz="1400" dirty="0" smtClean="0">
                <a:latin typeface="Arial" pitchFamily="34" charset="0"/>
                <a:cs typeface="Arial" pitchFamily="34" charset="0"/>
              </a:rPr>
              <a:t>compelling science </a:t>
            </a:r>
            <a:r>
              <a:rPr lang="en-US" sz="1400" dirty="0">
                <a:latin typeface="Arial" pitchFamily="34" charset="0"/>
                <a:cs typeface="Arial" pitchFamily="34" charset="0"/>
              </a:rPr>
              <a:t>drivers with research in three frontiers </a:t>
            </a:r>
            <a:r>
              <a:rPr lang="en-US" sz="1400" dirty="0" smtClean="0">
                <a:latin typeface="Arial" pitchFamily="34" charset="0"/>
                <a:cs typeface="Arial" pitchFamily="34" charset="0"/>
              </a:rPr>
              <a:t>and </a:t>
            </a:r>
            <a:r>
              <a:rPr lang="en-US" sz="1400" dirty="0">
                <a:latin typeface="Arial" pitchFamily="34" charset="0"/>
                <a:cs typeface="Arial" pitchFamily="34" charset="0"/>
              </a:rPr>
              <a:t>related efforts in </a:t>
            </a:r>
            <a:r>
              <a:rPr lang="en-US" sz="1400" dirty="0" smtClean="0">
                <a:latin typeface="Arial" pitchFamily="34" charset="0"/>
                <a:cs typeface="Arial" pitchFamily="34" charset="0"/>
              </a:rPr>
              <a:t>theory, computing and advanced technology R&amp;D</a:t>
            </a:r>
          </a:p>
          <a:p>
            <a:pPr marL="463550" lvl="1" indent="-223838" eaLnBrk="0" hangingPunct="0">
              <a:spcBef>
                <a:spcPts val="0"/>
              </a:spcBef>
              <a:spcAft>
                <a:spcPts val="300"/>
              </a:spcAft>
              <a:buFont typeface="Courier New" pitchFamily="49" charset="0"/>
              <a:buChar char="o"/>
              <a:defRPr/>
            </a:pPr>
            <a:r>
              <a:rPr lang="en-US" sz="1400" dirty="0">
                <a:latin typeface="Arial" pitchFamily="34" charset="0"/>
                <a:cs typeface="Arial" pitchFamily="34" charset="0"/>
              </a:rPr>
              <a:t>I</a:t>
            </a:r>
            <a:r>
              <a:rPr lang="en-US" sz="1400" dirty="0" smtClean="0">
                <a:latin typeface="Arial" pitchFamily="34" charset="0"/>
                <a:cs typeface="Arial" pitchFamily="34" charset="0"/>
              </a:rPr>
              <a:t>ncreasing emphasis on international partnerships (such as LHC) to achieve critical physics goals</a:t>
            </a:r>
          </a:p>
          <a:p>
            <a:pPr marL="227012" lvl="1" eaLnBrk="0" hangingPunct="0">
              <a:spcBef>
                <a:spcPts val="0"/>
              </a:spcBef>
              <a:spcAft>
                <a:spcPts val="300"/>
              </a:spcAft>
              <a:defRPr/>
            </a:pPr>
            <a:endParaRPr lang="en-US" sz="1000" dirty="0" smtClean="0">
              <a:solidFill>
                <a:srgbClr val="404040"/>
              </a:solidFill>
              <a:latin typeface="Arial" pitchFamily="34" charset="0"/>
              <a:cs typeface="Arial" pitchFamily="34" charset="0"/>
            </a:endParaRPr>
          </a:p>
          <a:p>
            <a:pPr marL="177800" marR="0" lvl="0" indent="-177800" algn="l" defTabSz="914400" rtl="0" eaLnBrk="0" fontAlgn="base" latinLnBrk="0" hangingPunct="0">
              <a:lnSpc>
                <a:spcPct val="100000"/>
              </a:lnSpc>
              <a:spcBef>
                <a:spcPts val="0"/>
              </a:spcBef>
              <a:spcAft>
                <a:spcPts val="300"/>
              </a:spcAft>
              <a:buClrTx/>
              <a:buSzTx/>
              <a:buFont typeface="Wingdings" pitchFamily="2" charset="2"/>
              <a:buChar char="§"/>
              <a:tabLst/>
              <a:defRPr/>
            </a:pPr>
            <a:r>
              <a:rPr kumimoji="0" lang="en-US" sz="1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Energy Frontier: Continue LHC program with</a:t>
            </a:r>
            <a:r>
              <a:rPr kumimoji="0" lang="en-US" sz="16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higher collision energy (13+ </a:t>
            </a:r>
            <a:r>
              <a:rPr kumimoji="0" lang="en-US" sz="1600" b="0" i="0" u="none" strike="noStrike" kern="1200" cap="none" spc="0" normalizeH="0" noProof="0" dirty="0" err="1" smtClean="0">
                <a:ln>
                  <a:noFill/>
                </a:ln>
                <a:solidFill>
                  <a:schemeClr val="tx1"/>
                </a:solidFill>
                <a:effectLst/>
                <a:uLnTx/>
                <a:uFillTx/>
                <a:latin typeface="Arial" pitchFamily="34" charset="0"/>
                <a:ea typeface="+mn-ea"/>
                <a:cs typeface="Arial" pitchFamily="34" charset="0"/>
              </a:rPr>
              <a:t>TeV</a:t>
            </a:r>
            <a:r>
              <a:rPr kumimoji="0" lang="en-US" sz="16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a:t>
            </a:r>
            <a:endParaRPr kumimoji="0" lang="en-US" sz="1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463550" marR="0" lvl="1" indent="-225425" algn="l" defTabSz="914400" rtl="0" eaLnBrk="0" fontAlgn="base" latinLnBrk="0" hangingPunct="0">
              <a:lnSpc>
                <a:spcPct val="100000"/>
              </a:lnSpc>
              <a:spcBef>
                <a:spcPts val="0"/>
              </a:spcBef>
              <a:spcAft>
                <a:spcPts val="0"/>
              </a:spcAft>
              <a:buClrTx/>
              <a:buSzTx/>
              <a:buFont typeface="Courier New" pitchFamily="49" charset="0"/>
              <a:buChar char="o"/>
              <a:tabLst/>
              <a:defRPr/>
            </a:pPr>
            <a:r>
              <a:rPr kumimoji="0" lang="en-US" sz="1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The U.S. will continue to play a leadership role in LHC discoveries by remaining actively engaged in LHC data</a:t>
            </a:r>
            <a:r>
              <a:rPr kumimoji="0" lang="en-US" sz="14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analysis and </a:t>
            </a:r>
            <a:r>
              <a:rPr kumimoji="0" lang="en-US" sz="1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the initial upgrades to the ATLAS and CMS detectors</a:t>
            </a:r>
            <a:endParaRPr lang="en-US" sz="1400" dirty="0">
              <a:latin typeface="Arial" pitchFamily="34" charset="0"/>
              <a:cs typeface="Arial" pitchFamily="34" charset="0"/>
            </a:endParaRPr>
          </a:p>
          <a:p>
            <a:pPr marL="463550" marR="0" lvl="1" indent="-225425" algn="l" defTabSz="914400" rtl="0" eaLnBrk="0" fontAlgn="base" latinLnBrk="0" hangingPunct="0">
              <a:lnSpc>
                <a:spcPct val="100000"/>
              </a:lnSpc>
              <a:spcBef>
                <a:spcPts val="0"/>
              </a:spcBef>
              <a:spcAft>
                <a:spcPts val="0"/>
              </a:spcAft>
              <a:buClrTx/>
              <a:buSzTx/>
              <a:buFont typeface="Courier New" pitchFamily="49" charset="0"/>
              <a:buChar char="o"/>
              <a:tabLst/>
              <a:defRPr/>
            </a:pPr>
            <a:endParaRPr kumimoji="0" lang="en-US" sz="1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177800" marR="0" lvl="0" indent="-177800" algn="l" defTabSz="914400" rtl="0" eaLnBrk="0" fontAlgn="base" latinLnBrk="0" hangingPunct="0">
              <a:lnSpc>
                <a:spcPct val="100000"/>
              </a:lnSpc>
              <a:spcBef>
                <a:spcPts val="0"/>
              </a:spcBef>
              <a:spcAft>
                <a:spcPts val="300"/>
              </a:spcAft>
              <a:buClrTx/>
              <a:buSzTx/>
              <a:buFont typeface="Wingdings" pitchFamily="2" charset="2"/>
              <a:buChar char="§"/>
              <a:tabLst/>
              <a:defRPr/>
            </a:pPr>
            <a:r>
              <a:rPr kumimoji="0" lang="en-US" sz="1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Intensity Frontier: Develop</a:t>
            </a:r>
            <a:r>
              <a:rPr kumimoji="0" lang="en-US" sz="16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a world-class U.S.-hosted Long </a:t>
            </a:r>
            <a:r>
              <a:rPr lang="en-US" sz="1600" dirty="0" smtClean="0">
                <a:latin typeface="Arial" pitchFamily="34" charset="0"/>
                <a:cs typeface="Arial" pitchFamily="34" charset="0"/>
              </a:rPr>
              <a:t>Baseline Neutrino Facility </a:t>
            </a:r>
            <a:endParaRPr kumimoji="0" lang="en-US" sz="1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463550" lvl="1" indent="-223838" eaLnBrk="0" hangingPunct="0">
              <a:spcBef>
                <a:spcPts val="0"/>
              </a:spcBef>
              <a:spcAft>
                <a:spcPts val="300"/>
              </a:spcAft>
              <a:buFont typeface="Courier New" pitchFamily="49" charset="0"/>
              <a:buChar char="o"/>
              <a:defRPr/>
            </a:pPr>
            <a:r>
              <a:rPr lang="en-US" sz="1400" dirty="0" smtClean="0">
                <a:latin typeface="Arial" pitchFamily="34" charset="0"/>
                <a:cs typeface="Arial" pitchFamily="34" charset="0"/>
              </a:rPr>
              <a:t>Continue the design process for an internationalized LBNF and development of a short baseline neutrino program that will support the science and R&amp;D required to ensure LBNF success</a:t>
            </a:r>
          </a:p>
          <a:p>
            <a:pPr marL="463550" lvl="1" indent="-223838" eaLnBrk="0" hangingPunct="0">
              <a:spcBef>
                <a:spcPts val="0"/>
              </a:spcBef>
              <a:spcAft>
                <a:spcPts val="300"/>
              </a:spcAft>
              <a:buFont typeface="Courier New" pitchFamily="49" charset="0"/>
              <a:buChar char="o"/>
              <a:defRPr/>
            </a:pPr>
            <a:r>
              <a:rPr lang="en-US" sz="1400" dirty="0" err="1" smtClean="0">
                <a:latin typeface="Arial" pitchFamily="34" charset="0"/>
                <a:cs typeface="Arial" pitchFamily="34" charset="0"/>
              </a:rPr>
              <a:t>Fermilab</a:t>
            </a:r>
            <a:r>
              <a:rPr lang="en-US" sz="1400" dirty="0" smtClean="0">
                <a:latin typeface="Arial" pitchFamily="34" charset="0"/>
                <a:cs typeface="Arial" pitchFamily="34" charset="0"/>
              </a:rPr>
              <a:t> will continue to send world’s highest intensity neutrino beam to </a:t>
            </a:r>
            <a:r>
              <a:rPr lang="en-US" sz="1400" dirty="0" err="1" smtClean="0">
                <a:latin typeface="Arial" pitchFamily="34" charset="0"/>
                <a:cs typeface="Arial" pitchFamily="34" charset="0"/>
              </a:rPr>
              <a:t>NOvA</a:t>
            </a:r>
            <a:r>
              <a:rPr lang="en-US" sz="1400" dirty="0" smtClean="0">
                <a:latin typeface="Arial" pitchFamily="34" charset="0"/>
                <a:cs typeface="Arial" pitchFamily="34" charset="0"/>
              </a:rPr>
              <a:t>, 500 miles away</a:t>
            </a:r>
          </a:p>
          <a:p>
            <a:pPr marL="463550" lvl="1" indent="-223838" eaLnBrk="0" hangingPunct="0">
              <a:spcBef>
                <a:spcPts val="0"/>
              </a:spcBef>
              <a:spcAft>
                <a:spcPts val="300"/>
              </a:spcAft>
              <a:buFont typeface="Courier New" pitchFamily="49" charset="0"/>
              <a:buChar char="o"/>
              <a:defRPr/>
            </a:pPr>
            <a:endParaRPr lang="en-US" sz="1000" dirty="0">
              <a:latin typeface="Arial" pitchFamily="34" charset="0"/>
              <a:cs typeface="Arial" pitchFamily="34" charset="0"/>
            </a:endParaRPr>
          </a:p>
          <a:p>
            <a:pPr marL="177800" lvl="0" indent="-177800" eaLnBrk="0" hangingPunct="0">
              <a:spcBef>
                <a:spcPts val="0"/>
              </a:spcBef>
              <a:spcAft>
                <a:spcPts val="300"/>
              </a:spcAft>
              <a:buFont typeface="Wingdings" pitchFamily="2" charset="2"/>
              <a:buChar char="§"/>
              <a:defRPr/>
            </a:pPr>
            <a:r>
              <a:rPr lang="en-US" sz="1600" dirty="0">
                <a:latin typeface="Arial" pitchFamily="34" charset="0"/>
                <a:cs typeface="Arial" pitchFamily="34" charset="0"/>
              </a:rPr>
              <a:t>Cosmic Frontier: Advance our understanding of dark matter and dark energy</a:t>
            </a:r>
          </a:p>
          <a:p>
            <a:pPr marL="463550" lvl="1" indent="-236538" eaLnBrk="0" hangingPunct="0">
              <a:spcBef>
                <a:spcPts val="0"/>
              </a:spcBef>
              <a:spcAft>
                <a:spcPts val="300"/>
              </a:spcAft>
              <a:buFont typeface="Courier New" pitchFamily="49" charset="0"/>
              <a:buChar char="o"/>
              <a:defRPr/>
            </a:pPr>
            <a:r>
              <a:rPr lang="en-US" sz="1400" dirty="0">
                <a:latin typeface="Arial" pitchFamily="34" charset="0"/>
                <a:cs typeface="Arial" pitchFamily="34" charset="0"/>
              </a:rPr>
              <a:t>Immediate development of new capabilities continue in dark matter detection with </a:t>
            </a:r>
            <a:r>
              <a:rPr lang="en-US" sz="1400" dirty="0" err="1">
                <a:latin typeface="Arial" pitchFamily="34" charset="0"/>
                <a:cs typeface="Arial" pitchFamily="34" charset="0"/>
              </a:rPr>
              <a:t>baselining</a:t>
            </a:r>
            <a:r>
              <a:rPr lang="en-US" sz="1400" dirty="0">
                <a:latin typeface="Arial" pitchFamily="34" charset="0"/>
                <a:cs typeface="Arial" pitchFamily="34" charset="0"/>
              </a:rPr>
              <a:t> of </a:t>
            </a:r>
            <a:r>
              <a:rPr lang="en-US" sz="1400" dirty="0" smtClean="0">
                <a:latin typeface="Arial" pitchFamily="34" charset="0"/>
                <a:cs typeface="Arial" pitchFamily="34" charset="0"/>
              </a:rPr>
              <a:t>2</a:t>
            </a:r>
            <a:r>
              <a:rPr lang="en-US" sz="1400" baseline="30000" dirty="0" smtClean="0">
                <a:latin typeface="Arial" pitchFamily="34" charset="0"/>
                <a:cs typeface="Arial" pitchFamily="34" charset="0"/>
              </a:rPr>
              <a:t>nd</a:t>
            </a:r>
            <a:r>
              <a:rPr lang="en-US" sz="1400" dirty="0" smtClean="0">
                <a:latin typeface="Arial" pitchFamily="34" charset="0"/>
                <a:cs typeface="Arial" pitchFamily="34" charset="0"/>
              </a:rPr>
              <a:t>-generation experiments; </a:t>
            </a:r>
            <a:r>
              <a:rPr lang="en-US" sz="1400" dirty="0">
                <a:latin typeface="Arial" pitchFamily="34" charset="0"/>
                <a:cs typeface="Arial" pitchFamily="34" charset="0"/>
              </a:rPr>
              <a:t>and in dark energy exploration with </a:t>
            </a:r>
            <a:r>
              <a:rPr lang="en-US" sz="1400" dirty="0" err="1">
                <a:latin typeface="Arial" pitchFamily="34" charset="0"/>
                <a:cs typeface="Arial" pitchFamily="34" charset="0"/>
              </a:rPr>
              <a:t>baselining</a:t>
            </a:r>
            <a:r>
              <a:rPr lang="en-US" sz="1400" dirty="0">
                <a:latin typeface="Arial" pitchFamily="34" charset="0"/>
                <a:cs typeface="Arial" pitchFamily="34" charset="0"/>
              </a:rPr>
              <a:t> of </a:t>
            </a:r>
            <a:r>
              <a:rPr lang="en-US" sz="1400" dirty="0" smtClean="0">
                <a:latin typeface="Arial" pitchFamily="34" charset="0"/>
                <a:cs typeface="Arial" pitchFamily="34" charset="0"/>
              </a:rPr>
              <a:t>DESI and fabrication of LSST camera.</a:t>
            </a:r>
            <a:endParaRPr lang="en-US" sz="1400" dirty="0">
              <a:latin typeface="Arial" pitchFamily="34" charset="0"/>
              <a:cs typeface="Arial" pitchFamily="34" charset="0"/>
            </a:endParaRPr>
          </a:p>
          <a:p>
            <a:pPr marL="6350" indent="-223838" eaLnBrk="0" hangingPunct="0">
              <a:spcBef>
                <a:spcPts val="0"/>
              </a:spcBef>
              <a:spcAft>
                <a:spcPts val="300"/>
              </a:spcAft>
              <a:buFont typeface="Courier New" pitchFamily="49" charset="0"/>
              <a:buChar char="o"/>
              <a:defRPr/>
            </a:pPr>
            <a:endParaRPr lang="en-US" sz="1200" dirty="0">
              <a:latin typeface="Arial" pitchFamily="34" charset="0"/>
              <a:cs typeface="Arial" pitchFamily="34" charset="0"/>
            </a:endParaRPr>
          </a:p>
        </p:txBody>
      </p:sp>
      <p:grpSp>
        <p:nvGrpSpPr>
          <p:cNvPr id="8" name="Group 7"/>
          <p:cNvGrpSpPr/>
          <p:nvPr/>
        </p:nvGrpSpPr>
        <p:grpSpPr>
          <a:xfrm>
            <a:off x="405050" y="5244872"/>
            <a:ext cx="8270271" cy="1500668"/>
            <a:chOff x="532309" y="5338610"/>
            <a:chExt cx="8206642" cy="1489122"/>
          </a:xfrm>
        </p:grpSpPr>
        <p:pic>
          <p:nvPicPr>
            <p:cNvPr id="4" name="Picture 3"/>
            <p:cNvPicPr>
              <a:picLocks/>
            </p:cNvPicPr>
            <p:nvPr/>
          </p:nvPicPr>
          <p:blipFill rotWithShape="1">
            <a:blip r:embed="rId3" cstate="print">
              <a:extLst>
                <a:ext uri="{28A0092B-C50C-407E-A947-70E740481C1C}">
                  <a14:useLocalDpi xmlns:a14="http://schemas.microsoft.com/office/drawing/2010/main" val="0"/>
                </a:ext>
              </a:extLst>
            </a:blip>
            <a:srcRect/>
            <a:stretch/>
          </p:blipFill>
          <p:spPr>
            <a:xfrm>
              <a:off x="532309" y="5387877"/>
              <a:ext cx="2011680" cy="1371600"/>
            </a:xfrm>
            <a:prstGeom prst="rect">
              <a:avLst/>
            </a:prstGeom>
          </p:spPr>
        </p:pic>
        <p:sp>
          <p:nvSpPr>
            <p:cNvPr id="16" name="TextBox 15"/>
            <p:cNvSpPr txBox="1"/>
            <p:nvPr/>
          </p:nvSpPr>
          <p:spPr>
            <a:xfrm>
              <a:off x="532309" y="5350402"/>
              <a:ext cx="2011680" cy="1477328"/>
            </a:xfrm>
            <a:prstGeom prst="rect">
              <a:avLst/>
            </a:prstGeom>
            <a:noFill/>
            <a:ln>
              <a:noFill/>
            </a:ln>
          </p:spPr>
          <p:txBody>
            <a:bodyPr wrap="square" rtlCol="0">
              <a:spAutoFit/>
            </a:bodyPr>
            <a:lstStyle/>
            <a:p>
              <a:pPr algn="ctr"/>
              <a:r>
                <a:rPr lang="en-US" b="1" dirty="0">
                  <a:ln w="3175">
                    <a:solidFill>
                      <a:schemeClr val="tx1"/>
                    </a:solidFill>
                  </a:ln>
                  <a:solidFill>
                    <a:schemeClr val="bg1"/>
                  </a:solidFill>
                  <a:effectLst>
                    <a:outerShdw blurRad="38100" dist="38100" dir="2700000" algn="tl">
                      <a:srgbClr val="000000">
                        <a:alpha val="43137"/>
                      </a:srgbClr>
                    </a:outerShdw>
                  </a:effectLst>
                </a:rPr>
                <a:t>Energy Frontier</a:t>
              </a:r>
              <a:br>
                <a:rPr lang="en-US" b="1" dirty="0">
                  <a:ln w="3175">
                    <a:solidFill>
                      <a:schemeClr val="tx1"/>
                    </a:solidFill>
                  </a:ln>
                  <a:solidFill>
                    <a:schemeClr val="bg1"/>
                  </a:solidFill>
                  <a:effectLst>
                    <a:outerShdw blurRad="38100" dist="38100" dir="2700000" algn="tl">
                      <a:srgbClr val="000000">
                        <a:alpha val="43137"/>
                      </a:srgbClr>
                    </a:outerShdw>
                  </a:effectLst>
                </a:rPr>
              </a:br>
              <a:r>
                <a:rPr lang="en-US" b="1" dirty="0">
                  <a:ln w="3175">
                    <a:solidFill>
                      <a:schemeClr val="tx1"/>
                    </a:solidFill>
                  </a:ln>
                  <a:solidFill>
                    <a:schemeClr val="bg1"/>
                  </a:solidFill>
                  <a:effectLst>
                    <a:outerShdw blurRad="38100" dist="38100" dir="2700000" algn="tl">
                      <a:srgbClr val="000000">
                        <a:alpha val="43137"/>
                      </a:srgbClr>
                    </a:outerShdw>
                  </a:effectLst>
                </a:rPr>
                <a:t/>
              </a:r>
              <a:br>
                <a:rPr lang="en-US" b="1" dirty="0">
                  <a:ln w="3175">
                    <a:solidFill>
                      <a:schemeClr val="tx1"/>
                    </a:solidFill>
                  </a:ln>
                  <a:solidFill>
                    <a:schemeClr val="bg1"/>
                  </a:solidFill>
                  <a:effectLst>
                    <a:outerShdw blurRad="38100" dist="38100" dir="2700000" algn="tl">
                      <a:srgbClr val="000000">
                        <a:alpha val="43137"/>
                      </a:srgbClr>
                    </a:outerShdw>
                  </a:effectLst>
                </a:rPr>
              </a:br>
              <a:endParaRPr lang="en-US" b="1" dirty="0">
                <a:ln w="3175">
                  <a:solidFill>
                    <a:schemeClr val="tx1"/>
                  </a:solidFill>
                </a:ln>
                <a:solidFill>
                  <a:schemeClr val="bg1"/>
                </a:solidFill>
                <a:effectLst>
                  <a:outerShdw blurRad="38100" dist="38100" dir="2700000" algn="tl">
                    <a:srgbClr val="000000">
                      <a:alpha val="43137"/>
                    </a:srgbClr>
                  </a:outerShdw>
                </a:effectLst>
              </a:endParaRPr>
            </a:p>
            <a:p>
              <a:pPr algn="ctr"/>
              <a:r>
                <a:rPr lang="en-US" b="1" dirty="0">
                  <a:ln w="3175">
                    <a:solidFill>
                      <a:schemeClr val="tx1"/>
                    </a:solidFill>
                  </a:ln>
                  <a:solidFill>
                    <a:schemeClr val="bg1"/>
                  </a:solidFill>
                  <a:effectLst>
                    <a:outerShdw blurRad="38100" dist="38100" dir="2700000" algn="tl">
                      <a:srgbClr val="000000">
                        <a:alpha val="43137"/>
                      </a:srgbClr>
                    </a:outerShdw>
                  </a:effectLst>
                </a:rPr>
                <a:t/>
              </a:r>
              <a:br>
                <a:rPr lang="en-US" b="1" dirty="0">
                  <a:ln w="3175">
                    <a:solidFill>
                      <a:schemeClr val="tx1"/>
                    </a:solidFill>
                  </a:ln>
                  <a:solidFill>
                    <a:schemeClr val="bg1"/>
                  </a:solidFill>
                  <a:effectLst>
                    <a:outerShdw blurRad="38100" dist="38100" dir="2700000" algn="tl">
                      <a:srgbClr val="000000">
                        <a:alpha val="43137"/>
                      </a:srgbClr>
                    </a:outerShdw>
                  </a:effectLst>
                </a:rPr>
              </a:br>
              <a:r>
                <a:rPr lang="en-US" b="1" dirty="0">
                  <a:ln w="3175">
                    <a:solidFill>
                      <a:schemeClr val="tx1"/>
                    </a:solidFill>
                  </a:ln>
                  <a:solidFill>
                    <a:schemeClr val="bg1"/>
                  </a:solidFill>
                  <a:effectLst>
                    <a:outerShdw blurRad="38100" dist="38100" dir="2700000" algn="tl">
                      <a:srgbClr val="000000">
                        <a:alpha val="43137"/>
                      </a:srgbClr>
                    </a:outerShdw>
                  </a:effectLst>
                </a:rPr>
                <a:t>CMS</a:t>
              </a:r>
            </a:p>
          </p:txBody>
        </p:sp>
        <p:grpSp>
          <p:nvGrpSpPr>
            <p:cNvPr id="7" name="Group 6"/>
            <p:cNvGrpSpPr/>
            <p:nvPr/>
          </p:nvGrpSpPr>
          <p:grpSpPr>
            <a:xfrm>
              <a:off x="6889059" y="5391474"/>
              <a:ext cx="1849892" cy="1436256"/>
              <a:chOff x="1525759" y="2039841"/>
              <a:chExt cx="6092483" cy="4730203"/>
            </a:xfrm>
          </p:grpSpPr>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5759" y="2039841"/>
                <a:ext cx="6092483" cy="4730203"/>
              </a:xfrm>
              <a:prstGeom prst="rect">
                <a:avLst/>
              </a:prstGeom>
            </p:spPr>
          </p:pic>
          <p:pic>
            <p:nvPicPr>
              <p:cNvPr id="21" name="Picture 2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439" b="97561" l="0" r="97368"/>
                        </a14:imgEffect>
                      </a14:imgLayer>
                    </a14:imgProps>
                  </a:ext>
                  <a:ext uri="{28A0092B-C50C-407E-A947-70E740481C1C}">
                    <a14:useLocalDpi xmlns:a14="http://schemas.microsoft.com/office/drawing/2010/main" val="0"/>
                  </a:ext>
                </a:extLst>
              </a:blip>
              <a:srcRect/>
              <a:stretch/>
            </p:blipFill>
            <p:spPr>
              <a:xfrm>
                <a:off x="6058381" y="4624796"/>
                <a:ext cx="519858" cy="556182"/>
              </a:xfrm>
              <a:prstGeom prst="rect">
                <a:avLst/>
              </a:prstGeom>
            </p:spPr>
          </p:pic>
        </p:grpSp>
        <p:pic>
          <p:nvPicPr>
            <p:cNvPr id="22" name="Picture 2" descr="http://www.fnal.gov/pub/presspass/press_releases/2014/images/NOvA-201402/NOvA-final-block-1-hr.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2689882" y="5391474"/>
              <a:ext cx="2011680" cy="1378297"/>
            </a:xfrm>
            <a:prstGeom prst="rect">
              <a:avLst/>
            </a:prstGeom>
            <a:noFill/>
            <a:ln w="19050">
              <a:noFill/>
            </a:ln>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638616" y="5338610"/>
              <a:ext cx="2114316" cy="1477328"/>
            </a:xfrm>
            <a:prstGeom prst="rect">
              <a:avLst/>
            </a:prstGeom>
            <a:noFill/>
            <a:ln>
              <a:noFill/>
            </a:ln>
          </p:spPr>
          <p:txBody>
            <a:bodyPr wrap="square" rtlCol="0">
              <a:spAutoFit/>
            </a:bodyPr>
            <a:lstStyle/>
            <a:p>
              <a:pPr algn="ctr"/>
              <a:r>
                <a:rPr lang="en-US" b="1" dirty="0">
                  <a:ln w="3175">
                    <a:solidFill>
                      <a:schemeClr val="tx1"/>
                    </a:solidFill>
                  </a:ln>
                  <a:solidFill>
                    <a:schemeClr val="bg1"/>
                  </a:solidFill>
                  <a:effectLst>
                    <a:outerShdw blurRad="38100" dist="38100" dir="2700000" algn="tl">
                      <a:srgbClr val="000000">
                        <a:alpha val="43137"/>
                      </a:srgbClr>
                    </a:outerShdw>
                  </a:effectLst>
                </a:rPr>
                <a:t>Intensity Frontier</a:t>
              </a:r>
              <a:br>
                <a:rPr lang="en-US" b="1" dirty="0">
                  <a:ln w="3175">
                    <a:solidFill>
                      <a:schemeClr val="tx1"/>
                    </a:solidFill>
                  </a:ln>
                  <a:solidFill>
                    <a:schemeClr val="bg1"/>
                  </a:solidFill>
                  <a:effectLst>
                    <a:outerShdw blurRad="38100" dist="38100" dir="2700000" algn="tl">
                      <a:srgbClr val="000000">
                        <a:alpha val="43137"/>
                      </a:srgbClr>
                    </a:outerShdw>
                  </a:effectLst>
                </a:rPr>
              </a:br>
              <a:endParaRPr lang="en-US" b="1" dirty="0" smtClean="0">
                <a:ln w="3175">
                  <a:solidFill>
                    <a:schemeClr val="tx1"/>
                  </a:solidFill>
                </a:ln>
                <a:solidFill>
                  <a:schemeClr val="bg1"/>
                </a:solidFill>
                <a:effectLst>
                  <a:outerShdw blurRad="38100" dist="38100" dir="2700000" algn="tl">
                    <a:srgbClr val="000000">
                      <a:alpha val="43137"/>
                    </a:srgbClr>
                  </a:outerShdw>
                </a:effectLst>
              </a:endParaRPr>
            </a:p>
            <a:p>
              <a:pPr algn="ctr"/>
              <a:endParaRPr lang="en-US" b="1" dirty="0">
                <a:ln w="3175">
                  <a:solidFill>
                    <a:schemeClr val="tx1"/>
                  </a:solidFill>
                </a:ln>
                <a:solidFill>
                  <a:schemeClr val="bg1"/>
                </a:solidFill>
                <a:effectLst>
                  <a:outerShdw blurRad="38100" dist="38100" dir="2700000" algn="tl">
                    <a:srgbClr val="000000">
                      <a:alpha val="43137"/>
                    </a:srgbClr>
                  </a:outerShdw>
                </a:effectLst>
              </a:endParaRPr>
            </a:p>
            <a:p>
              <a:pPr algn="ctr"/>
              <a:endParaRPr lang="en-US" b="1" dirty="0" smtClean="0">
                <a:ln w="3175">
                  <a:solidFill>
                    <a:schemeClr val="tx1"/>
                  </a:solidFill>
                </a:ln>
                <a:solidFill>
                  <a:schemeClr val="bg1"/>
                </a:solidFill>
                <a:effectLst>
                  <a:outerShdw blurRad="38100" dist="38100" dir="2700000" algn="tl">
                    <a:srgbClr val="000000">
                      <a:alpha val="43137"/>
                    </a:srgbClr>
                  </a:outerShdw>
                </a:effectLst>
              </a:endParaRPr>
            </a:p>
            <a:p>
              <a:pPr algn="ctr"/>
              <a:r>
                <a:rPr lang="en-US" b="1" dirty="0" err="1" smtClean="0">
                  <a:ln w="3175">
                    <a:solidFill>
                      <a:schemeClr val="tx1"/>
                    </a:solidFill>
                  </a:ln>
                  <a:solidFill>
                    <a:schemeClr val="bg1"/>
                  </a:solidFill>
                  <a:effectLst>
                    <a:outerShdw blurRad="38100" dist="38100" dir="2700000" algn="tl">
                      <a:srgbClr val="000000">
                        <a:alpha val="43137"/>
                      </a:srgbClr>
                    </a:outerShdw>
                  </a:effectLst>
                </a:rPr>
                <a:t>NOvA</a:t>
              </a:r>
              <a:endParaRPr lang="en-US" b="1" dirty="0">
                <a:ln w="3175">
                  <a:solidFill>
                    <a:schemeClr val="tx1"/>
                  </a:solidFill>
                </a:ln>
                <a:solidFill>
                  <a:schemeClr val="bg1"/>
                </a:solidFill>
                <a:effectLst>
                  <a:outerShdw blurRad="38100" dist="38100" dir="2700000" algn="tl">
                    <a:srgbClr val="000000">
                      <a:alpha val="43137"/>
                    </a:srgbClr>
                  </a:outerShdw>
                </a:effectLst>
              </a:endParaRPr>
            </a:p>
          </p:txBody>
        </p:sp>
        <p:pic>
          <p:nvPicPr>
            <p:cNvPr id="1026" name="Picture 2" descr="http://lz.lbl.gov/wp-content/uploads/sites/6/2014/07/LZ_schematic_v2notitle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04198" y="5340104"/>
              <a:ext cx="2011680" cy="147052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4804198" y="5350403"/>
              <a:ext cx="2011680" cy="1477329"/>
            </a:xfrm>
            <a:prstGeom prst="rect">
              <a:avLst/>
            </a:prstGeom>
            <a:noFill/>
            <a:ln>
              <a:noFill/>
            </a:ln>
          </p:spPr>
          <p:txBody>
            <a:bodyPr wrap="square" rtlCol="0">
              <a:spAutoFit/>
            </a:bodyPr>
            <a:lstStyle/>
            <a:p>
              <a:pPr algn="ctr"/>
              <a:r>
                <a:rPr lang="en-US" b="1" dirty="0">
                  <a:ln w="3175">
                    <a:solidFill>
                      <a:schemeClr val="tx1"/>
                    </a:solidFill>
                  </a:ln>
                  <a:solidFill>
                    <a:schemeClr val="bg1"/>
                  </a:solidFill>
                  <a:effectLst>
                    <a:outerShdw blurRad="38100" dist="38100" dir="2700000" algn="tl">
                      <a:srgbClr val="000000">
                        <a:alpha val="43137"/>
                      </a:srgbClr>
                    </a:outerShdw>
                  </a:effectLst>
                </a:rPr>
                <a:t>Cosmic Frontier</a:t>
              </a:r>
              <a:br>
                <a:rPr lang="en-US" b="1" dirty="0">
                  <a:ln w="3175">
                    <a:solidFill>
                      <a:schemeClr val="tx1"/>
                    </a:solidFill>
                  </a:ln>
                  <a:solidFill>
                    <a:schemeClr val="bg1"/>
                  </a:solidFill>
                  <a:effectLst>
                    <a:outerShdw blurRad="38100" dist="38100" dir="2700000" algn="tl">
                      <a:srgbClr val="000000">
                        <a:alpha val="43137"/>
                      </a:srgbClr>
                    </a:outerShdw>
                  </a:effectLst>
                </a:rPr>
              </a:br>
              <a:r>
                <a:rPr lang="en-US" b="1" dirty="0">
                  <a:ln w="3175">
                    <a:solidFill>
                      <a:schemeClr val="tx1"/>
                    </a:solidFill>
                  </a:ln>
                  <a:solidFill>
                    <a:schemeClr val="bg1"/>
                  </a:solidFill>
                  <a:effectLst>
                    <a:outerShdw blurRad="38100" dist="38100" dir="2700000" algn="tl">
                      <a:srgbClr val="000000">
                        <a:alpha val="43137"/>
                      </a:srgbClr>
                    </a:outerShdw>
                  </a:effectLst>
                </a:rPr>
                <a:t/>
              </a:r>
              <a:br>
                <a:rPr lang="en-US" b="1" dirty="0">
                  <a:ln w="3175">
                    <a:solidFill>
                      <a:schemeClr val="tx1"/>
                    </a:solidFill>
                  </a:ln>
                  <a:solidFill>
                    <a:schemeClr val="bg1"/>
                  </a:solidFill>
                  <a:effectLst>
                    <a:outerShdw blurRad="38100" dist="38100" dir="2700000" algn="tl">
                      <a:srgbClr val="000000">
                        <a:alpha val="43137"/>
                      </a:srgbClr>
                    </a:outerShdw>
                  </a:effectLst>
                </a:rPr>
              </a:br>
              <a:r>
                <a:rPr lang="en-US" b="1" dirty="0">
                  <a:ln w="3175">
                    <a:solidFill>
                      <a:schemeClr val="tx1"/>
                    </a:solidFill>
                  </a:ln>
                  <a:solidFill>
                    <a:schemeClr val="bg1"/>
                  </a:solidFill>
                  <a:effectLst>
                    <a:outerShdw blurRad="38100" dist="38100" dir="2700000" algn="tl">
                      <a:srgbClr val="000000">
                        <a:alpha val="43137"/>
                      </a:srgbClr>
                    </a:outerShdw>
                  </a:effectLst>
                </a:rPr>
                <a:t/>
              </a:r>
              <a:br>
                <a:rPr lang="en-US" b="1" dirty="0">
                  <a:ln w="3175">
                    <a:solidFill>
                      <a:schemeClr val="tx1"/>
                    </a:solidFill>
                  </a:ln>
                  <a:solidFill>
                    <a:schemeClr val="bg1"/>
                  </a:solidFill>
                  <a:effectLst>
                    <a:outerShdw blurRad="38100" dist="38100" dir="2700000" algn="tl">
                      <a:srgbClr val="000000">
                        <a:alpha val="43137"/>
                      </a:srgbClr>
                    </a:outerShdw>
                  </a:effectLst>
                </a:rPr>
              </a:br>
              <a:r>
                <a:rPr lang="en-US" b="1" dirty="0">
                  <a:ln w="3175">
                    <a:solidFill>
                      <a:schemeClr val="tx1"/>
                    </a:solidFill>
                  </a:ln>
                  <a:solidFill>
                    <a:schemeClr val="bg1"/>
                  </a:solidFill>
                  <a:effectLst>
                    <a:outerShdw blurRad="38100" dist="38100" dir="2700000" algn="tl">
                      <a:srgbClr val="000000">
                        <a:alpha val="43137"/>
                      </a:srgbClr>
                    </a:outerShdw>
                  </a:effectLst>
                </a:rPr>
                <a:t/>
              </a:r>
              <a:br>
                <a:rPr lang="en-US" b="1" dirty="0">
                  <a:ln w="3175">
                    <a:solidFill>
                      <a:schemeClr val="tx1"/>
                    </a:solidFill>
                  </a:ln>
                  <a:solidFill>
                    <a:schemeClr val="bg1"/>
                  </a:solidFill>
                  <a:effectLst>
                    <a:outerShdw blurRad="38100" dist="38100" dir="2700000" algn="tl">
                      <a:srgbClr val="000000">
                        <a:alpha val="43137"/>
                      </a:srgbClr>
                    </a:outerShdw>
                  </a:effectLst>
                </a:rPr>
              </a:br>
              <a:r>
                <a:rPr lang="en-US" b="1" dirty="0" smtClean="0">
                  <a:ln w="3175">
                    <a:solidFill>
                      <a:schemeClr val="tx1"/>
                    </a:solidFill>
                  </a:ln>
                  <a:solidFill>
                    <a:schemeClr val="bg1"/>
                  </a:solidFill>
                  <a:effectLst>
                    <a:outerShdw blurRad="38100" dist="38100" dir="2700000" algn="tl">
                      <a:srgbClr val="000000">
                        <a:alpha val="43137"/>
                      </a:srgbClr>
                    </a:outerShdw>
                  </a:effectLst>
                </a:rPr>
                <a:t>LZ</a:t>
              </a:r>
              <a:endParaRPr lang="en-US" b="1" dirty="0">
                <a:ln w="3175">
                  <a:solidFill>
                    <a:schemeClr val="tx1"/>
                  </a:solidFill>
                </a:ln>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658735059"/>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Rectangle 18"/>
          <p:cNvSpPr/>
          <p:nvPr/>
        </p:nvSpPr>
        <p:spPr>
          <a:xfrm>
            <a:off x="-1" y="6209731"/>
            <a:ext cx="8611737" cy="675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4" name="Rectangle 13"/>
          <p:cNvSpPr/>
          <p:nvPr/>
        </p:nvSpPr>
        <p:spPr>
          <a:xfrm>
            <a:off x="215900" y="6057900"/>
            <a:ext cx="8699500" cy="292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3" name="Footer Placeholder 2"/>
          <p:cNvSpPr>
            <a:spLocks noGrp="1"/>
          </p:cNvSpPr>
          <p:nvPr>
            <p:ph type="ftr" sz="quarter" idx="11"/>
          </p:nvPr>
        </p:nvSpPr>
        <p:spPr>
          <a:xfrm>
            <a:off x="3124200" y="6424742"/>
            <a:ext cx="5334000" cy="365125"/>
          </a:xfrm>
        </p:spPr>
        <p:txBody>
          <a:bodyPr/>
          <a:lstStyle/>
          <a:p>
            <a:pPr>
              <a:defRPr/>
            </a:pPr>
            <a:endParaRPr lang="en-US" dirty="0"/>
          </a:p>
        </p:txBody>
      </p:sp>
      <p:sp>
        <p:nvSpPr>
          <p:cNvPr id="15" name="Slide Number Placeholder 3"/>
          <p:cNvSpPr>
            <a:spLocks noGrp="1"/>
          </p:cNvSpPr>
          <p:nvPr>
            <p:ph type="sldNum" sz="quarter" idx="12"/>
          </p:nvPr>
        </p:nvSpPr>
        <p:spPr>
          <a:xfrm>
            <a:off x="8491926" y="6351588"/>
            <a:ext cx="476250" cy="365125"/>
          </a:xfrm>
        </p:spPr>
        <p:txBody>
          <a:bodyPr/>
          <a:lstStyle/>
          <a:p>
            <a:pPr>
              <a:defRPr/>
            </a:pPr>
            <a:fld id="{6EEA275D-5A49-48A8-817D-44C3EA0A3A2F}" type="slidenum">
              <a:rPr lang="en-US" smtClean="0"/>
              <a:pPr>
                <a:defRPr/>
              </a:pPr>
              <a:t>28</a:t>
            </a:fld>
            <a:endParaRPr lang="en-US" dirty="0"/>
          </a:p>
        </p:txBody>
      </p:sp>
      <p:sp>
        <p:nvSpPr>
          <p:cNvPr id="2" name="Title 1"/>
          <p:cNvSpPr>
            <a:spLocks noGrp="1"/>
          </p:cNvSpPr>
          <p:nvPr>
            <p:ph type="title" idx="4294967295"/>
          </p:nvPr>
        </p:nvSpPr>
        <p:spPr>
          <a:xfrm>
            <a:off x="0" y="68381"/>
            <a:ext cx="9144000" cy="674031"/>
          </a:xfrm>
        </p:spPr>
        <p:txBody>
          <a:bodyPr>
            <a:spAutoFit/>
          </a:bodyPr>
          <a:lstStyle/>
          <a:p>
            <a:pPr>
              <a:lnSpc>
                <a:spcPct val="90000"/>
              </a:lnSpc>
            </a:pPr>
            <a:r>
              <a:rPr lang="en-US" dirty="0" smtClean="0"/>
              <a:t>High Energy Physics</a:t>
            </a:r>
            <a:br>
              <a:rPr lang="en-US" dirty="0" smtClean="0"/>
            </a:br>
            <a:r>
              <a:rPr lang="en-US" sz="1800" dirty="0" smtClean="0">
                <a:solidFill>
                  <a:prstClr val="black"/>
                </a:solidFill>
              </a:rPr>
              <a:t>Understanding how the universe works at its most fundamental level</a:t>
            </a:r>
            <a:endParaRPr lang="en-US" dirty="0"/>
          </a:p>
        </p:txBody>
      </p:sp>
      <p:pic>
        <p:nvPicPr>
          <p:cNvPr id="23" name="Picture 22"/>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2509292" y="5603293"/>
            <a:ext cx="1989229" cy="1005840"/>
          </a:xfrm>
          <a:prstGeom prst="rect">
            <a:avLst/>
          </a:prstGeom>
        </p:spPr>
      </p:pic>
      <p:pic>
        <p:nvPicPr>
          <p:cNvPr id="24" name="Picture 2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535659" y="5421017"/>
            <a:ext cx="2103120" cy="1371600"/>
          </a:xfrm>
          <a:prstGeom prst="rect">
            <a:avLst/>
          </a:prstGeom>
        </p:spPr>
      </p:pic>
      <p:pic>
        <p:nvPicPr>
          <p:cNvPr id="25" name="Picture 24"/>
          <p:cNvPicPr>
            <a:picLocks noChangeAspect="1"/>
          </p:cNvPicPr>
          <p:nvPr/>
        </p:nvPicPr>
        <p:blipFill rotWithShape="1">
          <a:blip r:embed="rId5" cstate="print">
            <a:extLst>
              <a:ext uri="{28A0092B-C50C-407E-A947-70E740481C1C}">
                <a14:useLocalDpi xmlns:a14="http://schemas.microsoft.com/office/drawing/2010/main" val="0"/>
              </a:ext>
            </a:extLst>
          </a:blip>
          <a:srcRect r="4373"/>
          <a:stretch/>
        </p:blipFill>
        <p:spPr>
          <a:xfrm>
            <a:off x="6652228" y="5421017"/>
            <a:ext cx="2011680" cy="1371600"/>
          </a:xfrm>
          <a:prstGeom prst="rect">
            <a:avLst/>
          </a:prstGeom>
        </p:spPr>
      </p:pic>
      <p:sp>
        <p:nvSpPr>
          <p:cNvPr id="26" name="TextBox 25"/>
          <p:cNvSpPr txBox="1"/>
          <p:nvPr/>
        </p:nvSpPr>
        <p:spPr>
          <a:xfrm>
            <a:off x="2509292" y="6438008"/>
            <a:ext cx="2011680" cy="338554"/>
          </a:xfrm>
          <a:prstGeom prst="rect">
            <a:avLst/>
          </a:prstGeom>
          <a:noFill/>
          <a:ln>
            <a:noFill/>
          </a:ln>
        </p:spPr>
        <p:txBody>
          <a:bodyPr wrap="square" rtlCol="0">
            <a:spAutoFit/>
          </a:bodyPr>
          <a:lstStyle/>
          <a:p>
            <a:pPr algn="ctr"/>
            <a:r>
              <a:rPr lang="en-US" sz="1600" b="1" dirty="0" smtClean="0">
                <a:ln w="3175">
                  <a:solidFill>
                    <a:schemeClr val="tx1"/>
                  </a:solidFill>
                </a:ln>
                <a:solidFill>
                  <a:schemeClr val="bg1"/>
                </a:solidFill>
                <a:effectLst>
                  <a:outerShdw blurRad="38100" dist="38100" dir="2700000" algn="tl">
                    <a:srgbClr val="000000">
                      <a:alpha val="43137"/>
                    </a:srgbClr>
                  </a:outerShdw>
                </a:effectLst>
              </a:rPr>
              <a:t>Mu2e</a:t>
            </a:r>
          </a:p>
        </p:txBody>
      </p:sp>
      <p:sp>
        <p:nvSpPr>
          <p:cNvPr id="27" name="TextBox 26"/>
          <p:cNvSpPr txBox="1"/>
          <p:nvPr/>
        </p:nvSpPr>
        <p:spPr>
          <a:xfrm>
            <a:off x="4558486" y="6438008"/>
            <a:ext cx="2011680" cy="338554"/>
          </a:xfrm>
          <a:prstGeom prst="rect">
            <a:avLst/>
          </a:prstGeom>
          <a:noFill/>
          <a:ln>
            <a:noFill/>
          </a:ln>
        </p:spPr>
        <p:txBody>
          <a:bodyPr wrap="square" rtlCol="0">
            <a:spAutoFit/>
          </a:bodyPr>
          <a:lstStyle/>
          <a:p>
            <a:pPr algn="ctr"/>
            <a:r>
              <a:rPr lang="en-US" sz="1600" b="1" dirty="0" smtClean="0">
                <a:ln w="3175">
                  <a:solidFill>
                    <a:schemeClr val="tx1"/>
                  </a:solidFill>
                </a:ln>
                <a:solidFill>
                  <a:schemeClr val="bg1"/>
                </a:solidFill>
                <a:effectLst>
                  <a:outerShdw blurRad="38100" dist="38100" dir="2700000" algn="tl">
                    <a:srgbClr val="000000">
                      <a:alpha val="43137"/>
                    </a:srgbClr>
                  </a:outerShdw>
                </a:effectLst>
              </a:rPr>
              <a:t>LBNF</a:t>
            </a:r>
            <a:endParaRPr lang="en-US" sz="1400" b="1" dirty="0">
              <a:ln w="1270">
                <a:solidFill>
                  <a:schemeClr val="tx1"/>
                </a:solidFill>
              </a:ln>
              <a:solidFill>
                <a:schemeClr val="bg1"/>
              </a:solidFill>
              <a:effectLst>
                <a:outerShdw blurRad="38100" dist="38100" dir="2700000" algn="tl">
                  <a:srgbClr val="000000">
                    <a:alpha val="43137"/>
                  </a:srgbClr>
                </a:outerShdw>
              </a:effectLst>
            </a:endParaRPr>
          </a:p>
        </p:txBody>
      </p:sp>
      <p:sp>
        <p:nvSpPr>
          <p:cNvPr id="28" name="TextBox 27"/>
          <p:cNvSpPr txBox="1"/>
          <p:nvPr/>
        </p:nvSpPr>
        <p:spPr>
          <a:xfrm>
            <a:off x="6652228" y="6438008"/>
            <a:ext cx="2011680" cy="338554"/>
          </a:xfrm>
          <a:prstGeom prst="rect">
            <a:avLst/>
          </a:prstGeom>
          <a:noFill/>
          <a:ln>
            <a:noFill/>
          </a:ln>
        </p:spPr>
        <p:txBody>
          <a:bodyPr wrap="square" rtlCol="0">
            <a:spAutoFit/>
          </a:bodyPr>
          <a:lstStyle/>
          <a:p>
            <a:pPr algn="ctr"/>
            <a:r>
              <a:rPr lang="en-US" sz="1600" b="1" dirty="0" smtClean="0">
                <a:ln w="3175">
                  <a:solidFill>
                    <a:schemeClr val="tx1"/>
                  </a:solidFill>
                </a:ln>
                <a:solidFill>
                  <a:schemeClr val="bg1"/>
                </a:solidFill>
                <a:effectLst>
                  <a:outerShdw blurRad="38100" dist="38100" dir="2700000" algn="tl">
                    <a:srgbClr val="000000">
                      <a:alpha val="43137"/>
                    </a:srgbClr>
                  </a:outerShdw>
                </a:effectLst>
              </a:rPr>
              <a:t>LHC Upgrades</a:t>
            </a:r>
            <a:endParaRPr lang="en-US" sz="1400" b="1" dirty="0">
              <a:ln w="1270">
                <a:solidFill>
                  <a:schemeClr val="tx1"/>
                </a:solidFill>
              </a:ln>
              <a:solidFill>
                <a:schemeClr val="bg1"/>
              </a:solidFill>
              <a:effectLst>
                <a:outerShdw blurRad="38100" dist="38100" dir="2700000" algn="tl">
                  <a:srgbClr val="000000">
                    <a:alpha val="43137"/>
                  </a:srgbClr>
                </a:outerShdw>
              </a:effectLst>
            </a:endParaRPr>
          </a:p>
        </p:txBody>
      </p:sp>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64421" y="5403280"/>
            <a:ext cx="2011680" cy="1372588"/>
          </a:xfrm>
          <a:prstGeom prst="rect">
            <a:avLst/>
          </a:prstGeom>
        </p:spPr>
      </p:pic>
      <p:sp>
        <p:nvSpPr>
          <p:cNvPr id="29" name="TextBox 28"/>
          <p:cNvSpPr txBox="1"/>
          <p:nvPr/>
        </p:nvSpPr>
        <p:spPr>
          <a:xfrm>
            <a:off x="589344" y="6234577"/>
            <a:ext cx="1765460" cy="584775"/>
          </a:xfrm>
          <a:prstGeom prst="rect">
            <a:avLst/>
          </a:prstGeom>
          <a:noFill/>
          <a:ln>
            <a:noFill/>
          </a:ln>
        </p:spPr>
        <p:txBody>
          <a:bodyPr wrap="square" rtlCol="0">
            <a:spAutoFit/>
          </a:bodyPr>
          <a:lstStyle/>
          <a:p>
            <a:pPr algn="ctr"/>
            <a:r>
              <a:rPr lang="en-US" sz="1600" b="1" dirty="0" smtClean="0">
                <a:ln w="3175">
                  <a:solidFill>
                    <a:schemeClr val="tx1"/>
                  </a:solidFill>
                </a:ln>
                <a:solidFill>
                  <a:schemeClr val="bg1"/>
                </a:solidFill>
                <a:effectLst>
                  <a:outerShdw blurRad="38100" dist="38100" dir="2700000" algn="tl">
                    <a:srgbClr val="000000">
                      <a:alpha val="43137"/>
                    </a:srgbClr>
                  </a:outerShdw>
                </a:effectLst>
              </a:rPr>
              <a:t>Accelerator</a:t>
            </a:r>
            <a:endParaRPr lang="en-US" sz="1600" b="1" dirty="0">
              <a:ln w="3175">
                <a:solidFill>
                  <a:schemeClr val="tx1"/>
                </a:solidFill>
              </a:ln>
              <a:solidFill>
                <a:schemeClr val="bg1"/>
              </a:solidFill>
              <a:effectLst>
                <a:outerShdw blurRad="38100" dist="38100" dir="2700000" algn="tl">
                  <a:srgbClr val="000000">
                    <a:alpha val="43137"/>
                  </a:srgbClr>
                </a:outerShdw>
              </a:effectLst>
            </a:endParaRPr>
          </a:p>
          <a:p>
            <a:pPr algn="ctr"/>
            <a:r>
              <a:rPr lang="en-US" sz="1600" b="1" dirty="0" smtClean="0">
                <a:ln w="3175">
                  <a:solidFill>
                    <a:schemeClr val="tx1"/>
                  </a:solidFill>
                </a:ln>
                <a:solidFill>
                  <a:schemeClr val="bg1"/>
                </a:solidFill>
                <a:effectLst>
                  <a:outerShdw blurRad="38100" dist="38100" dir="2700000" algn="tl">
                    <a:srgbClr val="000000">
                      <a:alpha val="43137"/>
                    </a:srgbClr>
                  </a:outerShdw>
                </a:effectLst>
              </a:rPr>
              <a:t>Stewardship</a:t>
            </a:r>
          </a:p>
        </p:txBody>
      </p:sp>
      <p:sp>
        <p:nvSpPr>
          <p:cNvPr id="16" name="Rectangle 15"/>
          <p:cNvSpPr/>
          <p:nvPr/>
        </p:nvSpPr>
        <p:spPr>
          <a:xfrm>
            <a:off x="2514233" y="5414763"/>
            <a:ext cx="1981568" cy="1362205"/>
          </a:xfrm>
          <a:prstGeom prst="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
          <p:cNvSpPr txBox="1">
            <a:spLocks/>
          </p:cNvSpPr>
          <p:nvPr/>
        </p:nvSpPr>
        <p:spPr>
          <a:xfrm>
            <a:off x="406908" y="777203"/>
            <a:ext cx="8330184" cy="5175504"/>
          </a:xfrm>
          <a:prstGeom prst="rect">
            <a:avLst/>
          </a:prstGeom>
        </p:spPr>
        <p:txBody>
          <a:bodyPr/>
          <a:lstStyle/>
          <a:p>
            <a:pPr marL="177800" indent="-177800">
              <a:spcAft>
                <a:spcPts val="600"/>
              </a:spcAft>
              <a:buFont typeface="Wingdings" pitchFamily="2" charset="2"/>
              <a:buChar char="§"/>
            </a:pPr>
            <a:r>
              <a:rPr lang="en-US" sz="1600" dirty="0" smtClean="0"/>
              <a:t>Accelerator Stewardship</a:t>
            </a:r>
          </a:p>
          <a:p>
            <a:pPr marL="463550" lvl="1" indent="-238125">
              <a:spcAft>
                <a:spcPts val="400"/>
              </a:spcAft>
              <a:buFont typeface="Courier New" pitchFamily="49" charset="0"/>
              <a:buChar char="o"/>
            </a:pPr>
            <a:r>
              <a:rPr lang="en-US" sz="1400" dirty="0" smtClean="0"/>
              <a:t>This subprogram focuses on the broader applications of accelerator technologies, </a:t>
            </a:r>
            <a:r>
              <a:rPr lang="en-US" sz="1400" dirty="0"/>
              <a:t>including major thrusts in technology </a:t>
            </a:r>
            <a:r>
              <a:rPr lang="en-US" sz="1400" dirty="0" smtClean="0"/>
              <a:t>to enable ion-beam cancer therapy </a:t>
            </a:r>
            <a:r>
              <a:rPr lang="en-US" sz="1400" dirty="0"/>
              <a:t>and R&amp;D for high-power ultrafast lasers</a:t>
            </a:r>
            <a:endParaRPr lang="en-US" sz="1400" dirty="0" smtClean="0"/>
          </a:p>
          <a:p>
            <a:pPr marL="463550" lvl="1" indent="-238125">
              <a:spcAft>
                <a:spcPts val="400"/>
              </a:spcAft>
              <a:buFont typeface="Courier New" pitchFamily="49" charset="0"/>
              <a:buChar char="o"/>
            </a:pPr>
            <a:r>
              <a:rPr lang="en-US" sz="1400" dirty="0"/>
              <a:t>The FY 2016 </a:t>
            </a:r>
            <a:r>
              <a:rPr lang="en-US" sz="1400" dirty="0" smtClean="0"/>
              <a:t>Budget Request provides </a:t>
            </a:r>
            <a:r>
              <a:rPr lang="en-US" sz="1400" dirty="0"/>
              <a:t>support for a new research thrust in energy and environmental applications of accelerators and expands the open test facilities effort</a:t>
            </a:r>
          </a:p>
          <a:p>
            <a:pPr marL="463550" lvl="1" indent="-238125">
              <a:spcAft>
                <a:spcPts val="400"/>
              </a:spcAft>
              <a:buFont typeface="Courier New" pitchFamily="49" charset="0"/>
              <a:buChar char="o"/>
            </a:pPr>
            <a:r>
              <a:rPr lang="en-US" sz="1400" dirty="0" smtClean="0"/>
              <a:t>The </a:t>
            </a:r>
            <a:r>
              <a:rPr lang="en-US" sz="1400" dirty="0"/>
              <a:t>main facility supporting this </a:t>
            </a:r>
            <a:r>
              <a:rPr lang="en-US" sz="1400" dirty="0" smtClean="0"/>
              <a:t>subprogram, the </a:t>
            </a:r>
            <a:r>
              <a:rPr lang="en-US" sz="1400" dirty="0"/>
              <a:t>Brookhaven Accelerator Test Facility (ATF</a:t>
            </a:r>
            <a:r>
              <a:rPr lang="en-US" sz="1400" dirty="0" smtClean="0"/>
              <a:t>), will undergo relocation at BNL </a:t>
            </a:r>
            <a:r>
              <a:rPr lang="en-US" sz="1400" dirty="0"/>
              <a:t>and expansion in FY 2016 to accommodate more </a:t>
            </a:r>
            <a:r>
              <a:rPr lang="en-US" sz="1400" dirty="0" smtClean="0"/>
              <a:t>users</a:t>
            </a:r>
            <a:endParaRPr lang="en-US" sz="1000" dirty="0" smtClean="0"/>
          </a:p>
          <a:p>
            <a:pPr marL="6350" indent="-238125">
              <a:spcAft>
                <a:spcPts val="600"/>
              </a:spcAft>
              <a:buFont typeface="Courier New" pitchFamily="49" charset="0"/>
              <a:buChar char="o"/>
            </a:pPr>
            <a:endParaRPr lang="en-US" sz="1000" dirty="0" smtClean="0"/>
          </a:p>
          <a:p>
            <a:pPr marL="177800" indent="-177800">
              <a:spcAft>
                <a:spcPts val="600"/>
              </a:spcAft>
              <a:buFont typeface="Wingdings" pitchFamily="2" charset="2"/>
              <a:buChar char="§"/>
            </a:pPr>
            <a:r>
              <a:rPr lang="en-US" sz="1600" dirty="0" smtClean="0"/>
              <a:t>Construction/Major Items of Equipment (MIEs) reflect P5 priorities:</a:t>
            </a:r>
          </a:p>
          <a:p>
            <a:pPr marL="463550" lvl="1" indent="-231775">
              <a:spcAft>
                <a:spcPts val="400"/>
              </a:spcAft>
              <a:buFont typeface="Courier New" pitchFamily="49" charset="0"/>
              <a:buChar char="o"/>
            </a:pPr>
            <a:r>
              <a:rPr lang="en-US" sz="1400" dirty="0"/>
              <a:t>The Long Baseline Neutrino </a:t>
            </a:r>
            <a:r>
              <a:rPr lang="en-US" sz="1400" dirty="0" smtClean="0"/>
              <a:t>Facility </a:t>
            </a:r>
            <a:r>
              <a:rPr lang="en-US" sz="1400" dirty="0"/>
              <a:t>(LBNF</a:t>
            </a:r>
            <a:r>
              <a:rPr lang="en-US" sz="1400" dirty="0" smtClean="0"/>
              <a:t>) </a:t>
            </a:r>
            <a:r>
              <a:rPr lang="en-US" sz="1400" dirty="0"/>
              <a:t>continues its design </a:t>
            </a:r>
            <a:r>
              <a:rPr lang="en-US" sz="1400" dirty="0" smtClean="0"/>
              <a:t>phase as the project baseline cost and technical scope are revised while incorporating international in-kind contributions</a:t>
            </a:r>
            <a:endParaRPr lang="en-US" sz="1400" dirty="0">
              <a:solidFill>
                <a:srgbClr val="404040"/>
              </a:solidFill>
              <a:latin typeface="Arial" pitchFamily="34" charset="0"/>
              <a:cs typeface="Arial" pitchFamily="34" charset="0"/>
            </a:endParaRPr>
          </a:p>
          <a:p>
            <a:pPr marL="463550" lvl="1" indent="-231775">
              <a:spcAft>
                <a:spcPts val="400"/>
              </a:spcAft>
              <a:buFont typeface="Courier New" pitchFamily="49" charset="0"/>
              <a:buChar char="o"/>
            </a:pPr>
            <a:r>
              <a:rPr lang="en-US" sz="1400" dirty="0" smtClean="0"/>
              <a:t>The </a:t>
            </a:r>
            <a:r>
              <a:rPr lang="en-US" sz="1400" dirty="0"/>
              <a:t>LHC ATLAS and CMS Detector Upgrade projects </a:t>
            </a:r>
            <a:r>
              <a:rPr lang="en-US" sz="1400" dirty="0" smtClean="0"/>
              <a:t>continue fabrication</a:t>
            </a:r>
            <a:endParaRPr lang="en-US" sz="1400" dirty="0"/>
          </a:p>
          <a:p>
            <a:pPr marL="463550" lvl="1" indent="-231775">
              <a:spcAft>
                <a:spcPts val="400"/>
              </a:spcAft>
              <a:buFont typeface="Courier New" pitchFamily="49" charset="0"/>
              <a:buChar char="o"/>
            </a:pPr>
            <a:r>
              <a:rPr lang="en-US" sz="1400" dirty="0" err="1" smtClean="0"/>
              <a:t>Muon</a:t>
            </a:r>
            <a:r>
              <a:rPr lang="en-US" sz="1400" dirty="0" smtClean="0"/>
              <a:t> </a:t>
            </a:r>
            <a:r>
              <a:rPr lang="en-US" sz="1400" dirty="0"/>
              <a:t>g-2 </a:t>
            </a:r>
            <a:r>
              <a:rPr lang="en-US" sz="1400" dirty="0" smtClean="0"/>
              <a:t>continues </a:t>
            </a:r>
            <a:r>
              <a:rPr lang="en-US" sz="1400" dirty="0"/>
              <a:t>accelerator modifications and fabrication of the </a:t>
            </a:r>
            <a:r>
              <a:rPr lang="en-US" sz="1400" dirty="0" err="1"/>
              <a:t>beamline</a:t>
            </a:r>
            <a:r>
              <a:rPr lang="en-US" sz="1400" dirty="0"/>
              <a:t> and detectors</a:t>
            </a:r>
          </a:p>
          <a:p>
            <a:pPr marL="463550" lvl="1" indent="-231775">
              <a:spcAft>
                <a:spcPts val="400"/>
              </a:spcAft>
              <a:buFont typeface="Courier New" pitchFamily="49" charset="0"/>
              <a:buChar char="o"/>
            </a:pPr>
            <a:r>
              <a:rPr lang="en-US" sz="1400" dirty="0" err="1" smtClean="0"/>
              <a:t>LSSTcam</a:t>
            </a:r>
            <a:r>
              <a:rPr lang="en-US" sz="1400" dirty="0" smtClean="0"/>
              <a:t> </a:t>
            </a:r>
            <a:r>
              <a:rPr lang="en-US" sz="1400" dirty="0"/>
              <a:t>fabrication </a:t>
            </a:r>
            <a:r>
              <a:rPr lang="en-US" sz="1400" dirty="0" smtClean="0"/>
              <a:t>support increases according to planned profile</a:t>
            </a:r>
            <a:endParaRPr lang="en-US" sz="1400" dirty="0"/>
          </a:p>
          <a:p>
            <a:pPr marL="463550" lvl="1" indent="-231775">
              <a:spcAft>
                <a:spcPts val="400"/>
              </a:spcAft>
              <a:buFont typeface="Courier New" pitchFamily="49" charset="0"/>
              <a:buChar char="o"/>
            </a:pPr>
            <a:r>
              <a:rPr lang="en-US" sz="1400" dirty="0" smtClean="0"/>
              <a:t>Dark </a:t>
            </a:r>
            <a:r>
              <a:rPr lang="en-US" sz="1400" dirty="0"/>
              <a:t>Energy Spectroscopic Instrument (DESI) </a:t>
            </a:r>
            <a:r>
              <a:rPr lang="en-US" sz="1400" dirty="0" smtClean="0"/>
              <a:t>will </a:t>
            </a:r>
            <a:r>
              <a:rPr lang="en-US" sz="1400" dirty="0"/>
              <a:t>be </a:t>
            </a:r>
            <a:r>
              <a:rPr lang="en-US" sz="1400" dirty="0" err="1"/>
              <a:t>baselined</a:t>
            </a:r>
            <a:r>
              <a:rPr lang="en-US" sz="1400" dirty="0"/>
              <a:t> in 2016</a:t>
            </a:r>
          </a:p>
          <a:p>
            <a:pPr marL="463550" lvl="1" indent="-231775">
              <a:spcAft>
                <a:spcPts val="400"/>
              </a:spcAft>
              <a:buFont typeface="Courier New" pitchFamily="49" charset="0"/>
              <a:buChar char="o"/>
            </a:pPr>
            <a:r>
              <a:rPr lang="en-US" sz="1400" dirty="0" smtClean="0"/>
              <a:t>Fabrication </a:t>
            </a:r>
            <a:r>
              <a:rPr lang="en-US" sz="1400" dirty="0"/>
              <a:t>proceeds on the </a:t>
            </a:r>
            <a:r>
              <a:rPr lang="en-US" sz="1400" dirty="0" smtClean="0"/>
              <a:t>dark matter experiment MIEs: </a:t>
            </a:r>
            <a:r>
              <a:rPr lang="en-US" sz="1400" dirty="0" err="1" smtClean="0"/>
              <a:t>SuperCDMS-SNOLab</a:t>
            </a:r>
            <a:r>
              <a:rPr lang="en-US" sz="1400" dirty="0" smtClean="0"/>
              <a:t> and LZ</a:t>
            </a:r>
          </a:p>
          <a:p>
            <a:pPr marL="463550" lvl="1" indent="-231775">
              <a:spcAft>
                <a:spcPts val="400"/>
              </a:spcAft>
              <a:buFont typeface="Courier New" pitchFamily="49" charset="0"/>
              <a:buChar char="o"/>
            </a:pPr>
            <a:r>
              <a:rPr lang="en-US" sz="1400" dirty="0" smtClean="0"/>
              <a:t>Construction </a:t>
            </a:r>
            <a:r>
              <a:rPr lang="en-US" sz="1400" dirty="0"/>
              <a:t>continues for the </a:t>
            </a:r>
            <a:r>
              <a:rPr lang="en-US" sz="1400" dirty="0" err="1"/>
              <a:t>Muon</a:t>
            </a:r>
            <a:r>
              <a:rPr lang="en-US" sz="1400" dirty="0"/>
              <a:t> to Electron Conversion Experiment (Mu2e</a:t>
            </a:r>
            <a:r>
              <a:rPr lang="en-US" sz="1400" dirty="0" smtClean="0"/>
              <a:t>)</a:t>
            </a:r>
            <a:endParaRPr lang="en-US" sz="1400" dirty="0"/>
          </a:p>
        </p:txBody>
      </p:sp>
    </p:spTree>
    <p:extLst>
      <p:ext uri="{BB962C8B-B14F-4D97-AF65-F5344CB8AC3E}">
        <p14:creationId xmlns:p14="http://schemas.microsoft.com/office/powerpoint/2010/main" val="1061082986"/>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68F455FD-F83C-4433-AE11-4D89943CC4D6}" type="slidenum">
              <a:rPr lang="en-US" smtClean="0"/>
              <a:pPr/>
              <a:t>29</a:t>
            </a:fld>
            <a:endParaRPr lang="en-US"/>
          </a:p>
        </p:txBody>
      </p:sp>
      <p:sp>
        <p:nvSpPr>
          <p:cNvPr id="4" name="Title 1"/>
          <p:cNvSpPr txBox="1">
            <a:spLocks/>
          </p:cNvSpPr>
          <p:nvPr/>
        </p:nvSpPr>
        <p:spPr bwMode="auto">
          <a:xfrm>
            <a:off x="0" y="193030"/>
            <a:ext cx="9144000" cy="4247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24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7200" algn="ctr" rtl="0" fontAlgn="base">
              <a:spcBef>
                <a:spcPct val="0"/>
              </a:spcBef>
              <a:spcAft>
                <a:spcPct val="0"/>
              </a:spcAft>
              <a:defRPr sz="2400">
                <a:solidFill>
                  <a:srgbClr val="106636"/>
                </a:solidFill>
                <a:latin typeface="Arial" charset="0"/>
                <a:cs typeface="Arial" charset="0"/>
              </a:defRPr>
            </a:lvl6pPr>
            <a:lvl7pPr marL="914400" algn="ctr" rtl="0" fontAlgn="base">
              <a:spcBef>
                <a:spcPct val="0"/>
              </a:spcBef>
              <a:spcAft>
                <a:spcPct val="0"/>
              </a:spcAft>
              <a:defRPr sz="2400">
                <a:solidFill>
                  <a:srgbClr val="106636"/>
                </a:solidFill>
                <a:latin typeface="Arial" charset="0"/>
                <a:cs typeface="Arial" charset="0"/>
              </a:defRPr>
            </a:lvl7pPr>
            <a:lvl8pPr marL="1371600" algn="ctr" rtl="0" fontAlgn="base">
              <a:spcBef>
                <a:spcPct val="0"/>
              </a:spcBef>
              <a:spcAft>
                <a:spcPct val="0"/>
              </a:spcAft>
              <a:defRPr sz="2400">
                <a:solidFill>
                  <a:srgbClr val="106636"/>
                </a:solidFill>
                <a:latin typeface="Arial" charset="0"/>
                <a:cs typeface="Arial" charset="0"/>
              </a:defRPr>
            </a:lvl8pPr>
            <a:lvl9pPr marL="1828800" algn="ctr" rtl="0" fontAlgn="base">
              <a:spcBef>
                <a:spcPct val="0"/>
              </a:spcBef>
              <a:spcAft>
                <a:spcPct val="0"/>
              </a:spcAft>
              <a:defRPr sz="2400">
                <a:solidFill>
                  <a:srgbClr val="106636"/>
                </a:solidFill>
                <a:latin typeface="Arial" charset="0"/>
                <a:cs typeface="Arial" charset="0"/>
              </a:defRPr>
            </a:lvl9pPr>
          </a:lstStyle>
          <a:p>
            <a:pPr>
              <a:lnSpc>
                <a:spcPct val="90000"/>
              </a:lnSpc>
            </a:pPr>
            <a:r>
              <a:rPr lang="en-US" dirty="0"/>
              <a:t>LHC </a:t>
            </a:r>
            <a:r>
              <a:rPr lang="en-US" dirty="0" smtClean="0"/>
              <a:t>– </a:t>
            </a:r>
            <a:r>
              <a:rPr lang="en-US" dirty="0"/>
              <a:t>a Central Component of the </a:t>
            </a:r>
            <a:r>
              <a:rPr lang="en-US" dirty="0" smtClean="0"/>
              <a:t>Energy </a:t>
            </a:r>
            <a:r>
              <a:rPr lang="en-US" dirty="0"/>
              <a:t>Frontier Program</a:t>
            </a:r>
          </a:p>
        </p:txBody>
      </p:sp>
      <p:sp>
        <p:nvSpPr>
          <p:cNvPr id="5" name="Content Placeholder 1"/>
          <p:cNvSpPr txBox="1">
            <a:spLocks/>
          </p:cNvSpPr>
          <p:nvPr/>
        </p:nvSpPr>
        <p:spPr>
          <a:xfrm>
            <a:off x="406909" y="1015176"/>
            <a:ext cx="4740277" cy="5315292"/>
          </a:xfrm>
          <a:prstGeom prst="rect">
            <a:avLst/>
          </a:prstGeom>
        </p:spPr>
        <p:txBody>
          <a:bodyPr/>
          <a:lstStyle/>
          <a:p>
            <a:pPr marL="177800" indent="-177800">
              <a:spcAft>
                <a:spcPts val="600"/>
              </a:spcAft>
              <a:buFont typeface="Wingdings" pitchFamily="2" charset="2"/>
              <a:buChar char="§"/>
            </a:pPr>
            <a:r>
              <a:rPr lang="en-US" sz="1600" dirty="0"/>
              <a:t>U.S. investments enable leading roles in the global LHC physics collaborations</a:t>
            </a:r>
          </a:p>
          <a:p>
            <a:pPr marL="177800" indent="-177800">
              <a:spcAft>
                <a:spcPts val="600"/>
              </a:spcAft>
              <a:buFont typeface="Wingdings" pitchFamily="2" charset="2"/>
              <a:buChar char="§"/>
            </a:pPr>
            <a:r>
              <a:rPr lang="en-US" sz="1600" dirty="0" smtClean="0"/>
              <a:t>P5 </a:t>
            </a:r>
            <a:r>
              <a:rPr lang="en-US" sz="1600" dirty="0"/>
              <a:t>report identified LHC upgrades as the highest priority near-term large project and specifically recommends</a:t>
            </a:r>
            <a:r>
              <a:rPr lang="en-US" sz="1600" dirty="0" smtClean="0"/>
              <a:t>:</a:t>
            </a:r>
            <a:endParaRPr lang="en-US" sz="1600" dirty="0"/>
          </a:p>
          <a:p>
            <a:pPr marL="463550" lvl="1" indent="-238125">
              <a:spcAft>
                <a:spcPts val="600"/>
              </a:spcAft>
              <a:buFont typeface="Courier New" pitchFamily="49" charset="0"/>
              <a:buChar char="o"/>
            </a:pPr>
            <a:r>
              <a:rPr lang="en-US" sz="1400" dirty="0" smtClean="0"/>
              <a:t>Complete in 2018 modest upgrades </a:t>
            </a:r>
            <a:r>
              <a:rPr lang="en-US" sz="1400" dirty="0"/>
              <a:t>of ATLAS and CMS </a:t>
            </a:r>
            <a:r>
              <a:rPr lang="en-US" sz="1400" dirty="0" smtClean="0"/>
              <a:t>experiments to maintain performance.</a:t>
            </a:r>
          </a:p>
          <a:p>
            <a:pPr marL="463550" lvl="1" indent="-238125">
              <a:spcAft>
                <a:spcPts val="600"/>
              </a:spcAft>
              <a:buFont typeface="Courier New" pitchFamily="49" charset="0"/>
              <a:buChar char="o"/>
            </a:pPr>
            <a:r>
              <a:rPr lang="en-US" sz="1400" dirty="0" smtClean="0"/>
              <a:t>Continue </a:t>
            </a:r>
            <a:r>
              <a:rPr lang="en-US" sz="1400" dirty="0"/>
              <a:t>collaborations with the </a:t>
            </a:r>
            <a:r>
              <a:rPr lang="en-US" sz="1400" dirty="0" smtClean="0"/>
              <a:t>High-Luminosity LHC (HL-LHC) upgrades </a:t>
            </a:r>
            <a:r>
              <a:rPr lang="en-US" sz="1400" dirty="0"/>
              <a:t>of the accelerator and the ATLAS and CMS </a:t>
            </a:r>
            <a:r>
              <a:rPr lang="en-US" sz="1400" dirty="0" smtClean="0"/>
              <a:t>experiments</a:t>
            </a:r>
            <a:r>
              <a:rPr lang="en-US" sz="1400" dirty="0"/>
              <a:t> (2023-25) </a:t>
            </a:r>
            <a:endParaRPr lang="en-US" sz="1400" dirty="0" smtClean="0"/>
          </a:p>
          <a:p>
            <a:pPr marL="920750" lvl="2" indent="-238125">
              <a:spcAft>
                <a:spcPts val="600"/>
              </a:spcAft>
              <a:buFont typeface="Courier New" pitchFamily="49" charset="0"/>
              <a:buChar char="o"/>
            </a:pPr>
            <a:r>
              <a:rPr lang="en-US" sz="1200" dirty="0" smtClean="0"/>
              <a:t>HL-LHC </a:t>
            </a:r>
            <a:r>
              <a:rPr lang="en-US" sz="1200" dirty="0"/>
              <a:t>upgrades will increase LHC luminosity by a factor of 10 beyond its design </a:t>
            </a:r>
            <a:r>
              <a:rPr lang="en-US" sz="1200" dirty="0" smtClean="0"/>
              <a:t>value and significantly extend discovery potential</a:t>
            </a:r>
            <a:endParaRPr lang="en-US" sz="1200" dirty="0"/>
          </a:p>
          <a:p>
            <a:pPr marL="177800" indent="-177800">
              <a:spcAft>
                <a:spcPts val="600"/>
              </a:spcAft>
              <a:buFont typeface="Wingdings" pitchFamily="2" charset="2"/>
              <a:buChar char="§"/>
            </a:pPr>
            <a:r>
              <a:rPr lang="en-US" sz="1600" dirty="0" smtClean="0"/>
              <a:t>U.S</a:t>
            </a:r>
            <a:r>
              <a:rPr lang="en-US" sz="1600" dirty="0"/>
              <a:t>. leadership in superconducting </a:t>
            </a:r>
            <a:r>
              <a:rPr lang="en-US" sz="1600" dirty="0" smtClean="0"/>
              <a:t>magnet </a:t>
            </a:r>
            <a:r>
              <a:rPr lang="en-US" sz="1600" dirty="0"/>
              <a:t>technology in general, and with </a:t>
            </a:r>
            <a:r>
              <a:rPr lang="en-US" sz="1600" dirty="0" smtClean="0"/>
              <a:t>Nb</a:t>
            </a:r>
            <a:r>
              <a:rPr lang="en-US" sz="1600" baseline="-25000" dirty="0" smtClean="0"/>
              <a:t>3</a:t>
            </a:r>
            <a:r>
              <a:rPr lang="en-US" sz="1600" dirty="0" smtClean="0"/>
              <a:t>Sn </a:t>
            </a:r>
            <a:r>
              <a:rPr lang="en-US" sz="1600" dirty="0"/>
              <a:t>in particular, is widely recognized </a:t>
            </a:r>
            <a:r>
              <a:rPr lang="en-US" sz="1600" dirty="0" smtClean="0"/>
              <a:t>and acknowledged</a:t>
            </a:r>
            <a:endParaRPr lang="en-US" sz="1600" dirty="0"/>
          </a:p>
          <a:p>
            <a:pPr marL="463550" lvl="1" indent="-238125">
              <a:spcAft>
                <a:spcPts val="600"/>
              </a:spcAft>
              <a:buFont typeface="Courier New" pitchFamily="49" charset="0"/>
              <a:buChar char="o"/>
            </a:pPr>
            <a:r>
              <a:rPr lang="en-US" sz="1400" dirty="0" smtClean="0"/>
              <a:t>U.S</a:t>
            </a:r>
            <a:r>
              <a:rPr lang="en-US" sz="1400" dirty="0"/>
              <a:t>. LHC Accelerator Research Program </a:t>
            </a:r>
            <a:r>
              <a:rPr lang="en-US" sz="1400" dirty="0" smtClean="0"/>
              <a:t>(</a:t>
            </a:r>
            <a:r>
              <a:rPr lang="en-US" sz="1400" dirty="0"/>
              <a:t>LARP) aims to leverage this expertise to </a:t>
            </a:r>
            <a:r>
              <a:rPr lang="en-US" sz="1400" dirty="0" smtClean="0"/>
              <a:t>serve </a:t>
            </a:r>
            <a:r>
              <a:rPr lang="en-US" sz="1400" dirty="0"/>
              <a:t>needs of HEP </a:t>
            </a:r>
            <a:r>
              <a:rPr lang="en-US" sz="1400" dirty="0" smtClean="0"/>
              <a:t>community</a:t>
            </a:r>
            <a:endParaRPr lang="en-US" sz="1400" dirty="0"/>
          </a:p>
        </p:txBody>
      </p:sp>
      <p:grpSp>
        <p:nvGrpSpPr>
          <p:cNvPr id="7" name="Group 6"/>
          <p:cNvGrpSpPr/>
          <p:nvPr/>
        </p:nvGrpSpPr>
        <p:grpSpPr>
          <a:xfrm>
            <a:off x="5732834" y="4568693"/>
            <a:ext cx="2967419" cy="1575309"/>
            <a:chOff x="6116282" y="4435131"/>
            <a:chExt cx="2967419" cy="1575309"/>
          </a:xfrm>
        </p:grpSpPr>
        <p:pic>
          <p:nvPicPr>
            <p:cNvPr id="1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6282" y="4435131"/>
              <a:ext cx="2967418" cy="1575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TextBox 5"/>
            <p:cNvSpPr txBox="1"/>
            <p:nvPr/>
          </p:nvSpPr>
          <p:spPr>
            <a:xfrm>
              <a:off x="6116283" y="5671886"/>
              <a:ext cx="2967418" cy="338554"/>
            </a:xfrm>
            <a:prstGeom prst="rect">
              <a:avLst/>
            </a:prstGeom>
            <a:noFill/>
          </p:spPr>
          <p:txBody>
            <a:bodyPr wrap="square" rtlCol="0">
              <a:spAutoFit/>
            </a:bodyPr>
            <a:lstStyle/>
            <a:p>
              <a:pPr algn="ctr"/>
              <a:r>
                <a:rPr lang="en-US" sz="1600" b="1" dirty="0" smtClean="0">
                  <a:ln>
                    <a:solidFill>
                      <a:schemeClr val="tx1"/>
                    </a:solidFill>
                  </a:ln>
                  <a:solidFill>
                    <a:schemeClr val="bg1"/>
                  </a:solidFill>
                  <a:effectLst>
                    <a:outerShdw blurRad="38100" dist="38100" dir="2700000" algn="tl">
                      <a:srgbClr val="000000">
                        <a:alpha val="43137"/>
                      </a:srgbClr>
                    </a:outerShdw>
                  </a:effectLst>
                </a:rPr>
                <a:t>Nb</a:t>
              </a:r>
              <a:r>
                <a:rPr lang="en-US" sz="1600" b="1" baseline="-25000" dirty="0" smtClean="0">
                  <a:ln>
                    <a:solidFill>
                      <a:schemeClr val="tx1"/>
                    </a:solidFill>
                  </a:ln>
                  <a:solidFill>
                    <a:schemeClr val="bg1"/>
                  </a:solidFill>
                  <a:effectLst>
                    <a:outerShdw blurRad="38100" dist="38100" dir="2700000" algn="tl">
                      <a:srgbClr val="000000">
                        <a:alpha val="43137"/>
                      </a:srgbClr>
                    </a:outerShdw>
                  </a:effectLst>
                </a:rPr>
                <a:t>3</a:t>
              </a:r>
              <a:r>
                <a:rPr lang="en-US" sz="1600" b="1" dirty="0" smtClean="0">
                  <a:ln>
                    <a:solidFill>
                      <a:schemeClr val="tx1"/>
                    </a:solidFill>
                  </a:ln>
                  <a:solidFill>
                    <a:schemeClr val="bg1"/>
                  </a:solidFill>
                  <a:effectLst>
                    <a:outerShdw blurRad="38100" dist="38100" dir="2700000" algn="tl">
                      <a:srgbClr val="000000">
                        <a:alpha val="43137"/>
                      </a:srgbClr>
                    </a:outerShdw>
                  </a:effectLst>
                </a:rPr>
                <a:t>Sn </a:t>
              </a:r>
              <a:r>
                <a:rPr lang="en-US" sz="1600" b="1" dirty="0" err="1" smtClean="0">
                  <a:ln>
                    <a:solidFill>
                      <a:schemeClr val="tx1"/>
                    </a:solidFill>
                  </a:ln>
                  <a:solidFill>
                    <a:schemeClr val="bg1"/>
                  </a:solidFill>
                  <a:effectLst>
                    <a:outerShdw blurRad="38100" dist="38100" dir="2700000" algn="tl">
                      <a:srgbClr val="000000">
                        <a:alpha val="43137"/>
                      </a:srgbClr>
                    </a:outerShdw>
                  </a:effectLst>
                </a:rPr>
                <a:t>Quadrupole</a:t>
              </a:r>
              <a:r>
                <a:rPr lang="en-US" sz="1600" b="1" dirty="0" smtClean="0">
                  <a:ln>
                    <a:solidFill>
                      <a:schemeClr val="tx1"/>
                    </a:solidFill>
                  </a:ln>
                  <a:solidFill>
                    <a:schemeClr val="bg1"/>
                  </a:solidFill>
                  <a:effectLst>
                    <a:outerShdw blurRad="38100" dist="38100" dir="2700000" algn="tl">
                      <a:srgbClr val="000000">
                        <a:alpha val="43137"/>
                      </a:srgbClr>
                    </a:outerShdw>
                  </a:effectLst>
                </a:rPr>
                <a:t> Magnet</a:t>
              </a:r>
              <a:endParaRPr lang="en-US" sz="1600" b="1" dirty="0">
                <a:ln>
                  <a:solidFill>
                    <a:schemeClr val="tx1"/>
                  </a:solidFill>
                </a:ln>
                <a:solidFill>
                  <a:schemeClr val="bg1"/>
                </a:solidFill>
                <a:effectLst>
                  <a:outerShdw blurRad="38100" dist="38100" dir="2700000" algn="tl">
                    <a:srgbClr val="000000">
                      <a:alpha val="43137"/>
                    </a:srgbClr>
                  </a:outerShdw>
                </a:effectLst>
              </a:endParaRPr>
            </a:p>
          </p:txBody>
        </p:sp>
      </p:gr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732834" y="983241"/>
            <a:ext cx="2967418" cy="1670233"/>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2834" y="2599085"/>
            <a:ext cx="2967418" cy="1670233"/>
          </a:xfrm>
          <a:prstGeom prst="rect">
            <a:avLst/>
          </a:prstGeom>
        </p:spPr>
      </p:pic>
      <p:sp>
        <p:nvSpPr>
          <p:cNvPr id="20" name="TextBox 19"/>
          <p:cNvSpPr txBox="1"/>
          <p:nvPr/>
        </p:nvSpPr>
        <p:spPr>
          <a:xfrm>
            <a:off x="5732835" y="3929601"/>
            <a:ext cx="2967418" cy="338554"/>
          </a:xfrm>
          <a:prstGeom prst="rect">
            <a:avLst/>
          </a:prstGeom>
          <a:noFill/>
        </p:spPr>
        <p:txBody>
          <a:bodyPr wrap="square" rtlCol="0">
            <a:spAutoFit/>
          </a:bodyPr>
          <a:lstStyle/>
          <a:p>
            <a:pPr algn="ctr"/>
            <a:r>
              <a:rPr lang="en-US" sz="1600" b="1" dirty="0" smtClean="0">
                <a:ln>
                  <a:solidFill>
                    <a:schemeClr val="tx1"/>
                  </a:solidFill>
                </a:ln>
                <a:solidFill>
                  <a:schemeClr val="bg1"/>
                </a:solidFill>
                <a:effectLst>
                  <a:outerShdw blurRad="38100" dist="38100" dir="2700000" algn="tl">
                    <a:srgbClr val="000000">
                      <a:alpha val="43137"/>
                    </a:srgbClr>
                  </a:outerShdw>
                </a:effectLst>
              </a:rPr>
              <a:t>CMS</a:t>
            </a:r>
            <a:endParaRPr lang="en-US" sz="1600" b="1" dirty="0">
              <a:ln>
                <a:solidFill>
                  <a:schemeClr val="tx1"/>
                </a:solidFill>
              </a:ln>
              <a:solidFill>
                <a:schemeClr val="bg1"/>
              </a:solidFill>
              <a:effectLst>
                <a:outerShdw blurRad="38100" dist="38100" dir="2700000" algn="tl">
                  <a:srgbClr val="000000">
                    <a:alpha val="43137"/>
                  </a:srgbClr>
                </a:outerShdw>
              </a:effectLst>
            </a:endParaRPr>
          </a:p>
        </p:txBody>
      </p:sp>
      <p:sp>
        <p:nvSpPr>
          <p:cNvPr id="21" name="TextBox 20"/>
          <p:cNvSpPr txBox="1"/>
          <p:nvPr/>
        </p:nvSpPr>
        <p:spPr>
          <a:xfrm>
            <a:off x="5732834" y="2260531"/>
            <a:ext cx="2967418" cy="338554"/>
          </a:xfrm>
          <a:prstGeom prst="rect">
            <a:avLst/>
          </a:prstGeom>
          <a:noFill/>
        </p:spPr>
        <p:txBody>
          <a:bodyPr wrap="square" rtlCol="0">
            <a:spAutoFit/>
          </a:bodyPr>
          <a:lstStyle/>
          <a:p>
            <a:pPr algn="ctr"/>
            <a:r>
              <a:rPr lang="en-US" sz="1600" b="1" dirty="0" smtClean="0">
                <a:ln>
                  <a:solidFill>
                    <a:schemeClr val="tx1"/>
                  </a:solidFill>
                </a:ln>
                <a:solidFill>
                  <a:schemeClr val="bg1"/>
                </a:solidFill>
                <a:effectLst>
                  <a:outerShdw blurRad="38100" dist="38100" dir="2700000" algn="tl">
                    <a:srgbClr val="000000">
                      <a:alpha val="43137"/>
                    </a:srgbClr>
                  </a:outerShdw>
                </a:effectLst>
              </a:rPr>
              <a:t>ATLAS</a:t>
            </a:r>
            <a:endParaRPr lang="en-US" sz="1600" b="1" dirty="0">
              <a:ln>
                <a:solidFill>
                  <a:schemeClr val="tx1"/>
                </a:solidFill>
              </a:ln>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2216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F32F972-5378-4979-A1EC-1F5193911C7C}" type="slidenum">
              <a:rPr lang="en-US" smtClean="0">
                <a:latin typeface="Arial" charset="0"/>
                <a:cs typeface="Arial" charset="0"/>
              </a:rPr>
              <a:pPr fontAlgn="base">
                <a:spcBef>
                  <a:spcPct val="0"/>
                </a:spcBef>
                <a:spcAft>
                  <a:spcPct val="0"/>
                </a:spcAft>
              </a:pPr>
              <a:t>3</a:t>
            </a:fld>
            <a:endParaRPr lang="en-US" dirty="0" smtClean="0">
              <a:latin typeface="Arial" charset="0"/>
              <a:cs typeface="Arial" charset="0"/>
            </a:endParaRPr>
          </a:p>
        </p:txBody>
      </p:sp>
      <p:sp>
        <p:nvSpPr>
          <p:cNvPr id="6146" name="Title 2"/>
          <p:cNvSpPr>
            <a:spLocks noGrp="1"/>
          </p:cNvSpPr>
          <p:nvPr>
            <p:ph type="title" idx="4294967295"/>
          </p:nvPr>
        </p:nvSpPr>
        <p:spPr>
          <a:xfrm>
            <a:off x="0" y="-174625"/>
            <a:ext cx="9144000" cy="1143000"/>
          </a:xfrm>
        </p:spPr>
        <p:txBody>
          <a:bodyPr/>
          <a:lstStyle/>
          <a:p>
            <a:pPr>
              <a:lnSpc>
                <a:spcPct val="90000"/>
              </a:lnSpc>
            </a:pPr>
            <a:r>
              <a:rPr lang="en-US" dirty="0" smtClean="0">
                <a:latin typeface="Arial" charset="0"/>
                <a:cs typeface="Arial" charset="0"/>
              </a:rPr>
              <a:t>Office of Science FY 2016 Budget Request to Congress</a:t>
            </a:r>
            <a:br>
              <a:rPr lang="en-US" dirty="0" smtClean="0">
                <a:latin typeface="Arial" charset="0"/>
                <a:cs typeface="Arial" charset="0"/>
              </a:rPr>
            </a:br>
            <a:r>
              <a:rPr lang="en-US" sz="1600" dirty="0" smtClean="0">
                <a:latin typeface="Arial" charset="0"/>
                <a:cs typeface="Arial" charset="0"/>
              </a:rPr>
              <a:t>(Dollars in thousands)</a:t>
            </a:r>
            <a:endParaRPr lang="en-US" dirty="0" smtClean="0">
              <a:latin typeface="Arial" charset="0"/>
              <a:cs typeface="Arial" charset="0"/>
            </a:endParaRPr>
          </a:p>
        </p:txBody>
      </p:sp>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5082" y="1284744"/>
            <a:ext cx="9512937" cy="4677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0278938"/>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68F455FD-F83C-4433-AE11-4D89943CC4D6}" type="slidenum">
              <a:rPr lang="en-US" smtClean="0"/>
              <a:pPr/>
              <a:t>30</a:t>
            </a:fld>
            <a:endParaRPr lang="en-US"/>
          </a:p>
        </p:txBody>
      </p:sp>
      <p:sp>
        <p:nvSpPr>
          <p:cNvPr id="4" name="Title 1"/>
          <p:cNvSpPr txBox="1">
            <a:spLocks/>
          </p:cNvSpPr>
          <p:nvPr/>
        </p:nvSpPr>
        <p:spPr bwMode="auto">
          <a:xfrm>
            <a:off x="0" y="193030"/>
            <a:ext cx="9144000" cy="4247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24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7200" algn="ctr" rtl="0" fontAlgn="base">
              <a:spcBef>
                <a:spcPct val="0"/>
              </a:spcBef>
              <a:spcAft>
                <a:spcPct val="0"/>
              </a:spcAft>
              <a:defRPr sz="2400">
                <a:solidFill>
                  <a:srgbClr val="106636"/>
                </a:solidFill>
                <a:latin typeface="Arial" charset="0"/>
                <a:cs typeface="Arial" charset="0"/>
              </a:defRPr>
            </a:lvl6pPr>
            <a:lvl7pPr marL="914400" algn="ctr" rtl="0" fontAlgn="base">
              <a:spcBef>
                <a:spcPct val="0"/>
              </a:spcBef>
              <a:spcAft>
                <a:spcPct val="0"/>
              </a:spcAft>
              <a:defRPr sz="2400">
                <a:solidFill>
                  <a:srgbClr val="106636"/>
                </a:solidFill>
                <a:latin typeface="Arial" charset="0"/>
                <a:cs typeface="Arial" charset="0"/>
              </a:defRPr>
            </a:lvl7pPr>
            <a:lvl8pPr marL="1371600" algn="ctr" rtl="0" fontAlgn="base">
              <a:spcBef>
                <a:spcPct val="0"/>
              </a:spcBef>
              <a:spcAft>
                <a:spcPct val="0"/>
              </a:spcAft>
              <a:defRPr sz="2400">
                <a:solidFill>
                  <a:srgbClr val="106636"/>
                </a:solidFill>
                <a:latin typeface="Arial" charset="0"/>
                <a:cs typeface="Arial" charset="0"/>
              </a:defRPr>
            </a:lvl8pPr>
            <a:lvl9pPr marL="1828800" algn="ctr" rtl="0" fontAlgn="base">
              <a:spcBef>
                <a:spcPct val="0"/>
              </a:spcBef>
              <a:spcAft>
                <a:spcPct val="0"/>
              </a:spcAft>
              <a:defRPr sz="2400">
                <a:solidFill>
                  <a:srgbClr val="106636"/>
                </a:solidFill>
                <a:latin typeface="Arial" charset="0"/>
                <a:cs typeface="Arial" charset="0"/>
              </a:defRPr>
            </a:lvl9pPr>
          </a:lstStyle>
          <a:p>
            <a:pPr>
              <a:lnSpc>
                <a:spcPct val="90000"/>
              </a:lnSpc>
            </a:pPr>
            <a:r>
              <a:rPr lang="en-US" dirty="0"/>
              <a:t>Short- and Long-baseline </a:t>
            </a:r>
            <a:r>
              <a:rPr lang="en-US" dirty="0" smtClean="0"/>
              <a:t>Neutrino Experiments </a:t>
            </a:r>
            <a:r>
              <a:rPr lang="en-US" dirty="0"/>
              <a:t>at </a:t>
            </a:r>
            <a:r>
              <a:rPr lang="en-US" dirty="0" err="1" smtClean="0"/>
              <a:t>Fermilab</a:t>
            </a:r>
            <a:endParaRPr lang="en-US" dirty="0"/>
          </a:p>
        </p:txBody>
      </p:sp>
      <p:sp>
        <p:nvSpPr>
          <p:cNvPr id="5" name="Content Placeholder 1"/>
          <p:cNvSpPr txBox="1">
            <a:spLocks/>
          </p:cNvSpPr>
          <p:nvPr/>
        </p:nvSpPr>
        <p:spPr>
          <a:xfrm>
            <a:off x="185689" y="810490"/>
            <a:ext cx="4961504" cy="5315292"/>
          </a:xfrm>
          <a:prstGeom prst="rect">
            <a:avLst/>
          </a:prstGeom>
        </p:spPr>
        <p:txBody>
          <a:bodyPr/>
          <a:lstStyle/>
          <a:p>
            <a:pPr marL="236538" indent="-236538">
              <a:spcAft>
                <a:spcPts val="600"/>
              </a:spcAft>
              <a:buFont typeface="Wingdings" pitchFamily="2" charset="2"/>
              <a:buChar char="§"/>
            </a:pPr>
            <a:r>
              <a:rPr lang="en-US" dirty="0" err="1"/>
              <a:t>NOvA</a:t>
            </a:r>
            <a:r>
              <a:rPr lang="en-US" dirty="0"/>
              <a:t> </a:t>
            </a:r>
            <a:r>
              <a:rPr lang="en-US" dirty="0" smtClean="0"/>
              <a:t>taking </a:t>
            </a:r>
            <a:r>
              <a:rPr lang="en-US" dirty="0"/>
              <a:t>data using the world’s most powerful neutrino beam and the world’s longest </a:t>
            </a:r>
            <a:r>
              <a:rPr lang="en-US" dirty="0" smtClean="0"/>
              <a:t>baseline</a:t>
            </a:r>
            <a:endParaRPr lang="en-US" dirty="0"/>
          </a:p>
          <a:p>
            <a:pPr marL="463550" lvl="1" indent="-238125">
              <a:spcAft>
                <a:spcPts val="600"/>
              </a:spcAft>
              <a:buFont typeface="Courier New" pitchFamily="49" charset="0"/>
              <a:buChar char="o"/>
            </a:pPr>
            <a:r>
              <a:rPr lang="en-US" sz="1600" dirty="0" smtClean="0"/>
              <a:t>World’s highest intensity neutrino beam sent </a:t>
            </a:r>
            <a:r>
              <a:rPr lang="en-US" sz="1600" dirty="0"/>
              <a:t>500 </a:t>
            </a:r>
            <a:r>
              <a:rPr lang="en-US" sz="1600" dirty="0" smtClean="0"/>
              <a:t>miles </a:t>
            </a:r>
            <a:r>
              <a:rPr lang="en-US" sz="1600" dirty="0"/>
              <a:t>from </a:t>
            </a:r>
            <a:r>
              <a:rPr lang="en-US" sz="1600" dirty="0" err="1"/>
              <a:t>Fermilab</a:t>
            </a:r>
            <a:r>
              <a:rPr lang="en-US" sz="1600" dirty="0"/>
              <a:t> to Ash River, </a:t>
            </a:r>
            <a:r>
              <a:rPr lang="en-US" sz="1600" dirty="0" smtClean="0"/>
              <a:t>MN</a:t>
            </a:r>
          </a:p>
          <a:p>
            <a:pPr marL="463550" lvl="1" indent="-238125">
              <a:spcAft>
                <a:spcPts val="600"/>
              </a:spcAft>
              <a:buFont typeface="Courier New" pitchFamily="49" charset="0"/>
              <a:buChar char="o"/>
            </a:pPr>
            <a:r>
              <a:rPr lang="en-US" sz="1600" dirty="0" smtClean="0"/>
              <a:t>Project </a:t>
            </a:r>
            <a:r>
              <a:rPr lang="en-US" sz="1600" dirty="0"/>
              <a:t>completed on time and under budget in September </a:t>
            </a:r>
            <a:r>
              <a:rPr lang="en-US" sz="1600" dirty="0" smtClean="0"/>
              <a:t>2014</a:t>
            </a:r>
          </a:p>
          <a:p>
            <a:pPr marL="463550" lvl="1" indent="-238125">
              <a:spcAft>
                <a:spcPts val="600"/>
              </a:spcAft>
              <a:buFont typeface="Courier New" pitchFamily="49" charset="0"/>
              <a:buChar char="o"/>
            </a:pPr>
            <a:r>
              <a:rPr lang="en-US" sz="1600" dirty="0" smtClean="0"/>
              <a:t>Currently operating as part of the planned </a:t>
            </a:r>
            <a:r>
              <a:rPr lang="en-US" sz="1600" dirty="0"/>
              <a:t>six-year </a:t>
            </a:r>
            <a:r>
              <a:rPr lang="en-US" sz="1600" dirty="0" smtClean="0"/>
              <a:t>run</a:t>
            </a:r>
          </a:p>
          <a:p>
            <a:pPr marL="463550" lvl="1" indent="-238125">
              <a:spcAft>
                <a:spcPts val="600"/>
              </a:spcAft>
              <a:buFont typeface="Courier New" pitchFamily="49" charset="0"/>
              <a:buChar char="o"/>
            </a:pPr>
            <a:endParaRPr lang="en-US" sz="900" dirty="0"/>
          </a:p>
          <a:p>
            <a:pPr marL="236538" indent="-236538">
              <a:spcAft>
                <a:spcPts val="600"/>
              </a:spcAft>
              <a:buFont typeface="Wingdings" pitchFamily="2" charset="2"/>
              <a:buChar char="§"/>
            </a:pPr>
            <a:r>
              <a:rPr lang="en-US" dirty="0" err="1" smtClean="0"/>
              <a:t>MicroBooNE</a:t>
            </a:r>
            <a:r>
              <a:rPr lang="en-US" dirty="0" smtClean="0"/>
              <a:t>, a key first step in the </a:t>
            </a:r>
            <a:r>
              <a:rPr lang="en-US" dirty="0" err="1" smtClean="0"/>
              <a:t>Fermilab</a:t>
            </a:r>
            <a:r>
              <a:rPr lang="en-US" dirty="0" smtClean="0"/>
              <a:t> short baseline neutrino program, begins three year run in 2015</a:t>
            </a:r>
            <a:endParaRPr lang="en-US" dirty="0"/>
          </a:p>
          <a:p>
            <a:pPr marL="463550" lvl="1" indent="-238125">
              <a:spcAft>
                <a:spcPts val="600"/>
              </a:spcAft>
              <a:buFont typeface="Courier New" pitchFamily="49" charset="0"/>
              <a:buChar char="o"/>
            </a:pPr>
            <a:r>
              <a:rPr lang="en-US" sz="1600" dirty="0" smtClean="0"/>
              <a:t>Largest liquid argon based neutrino detector built </a:t>
            </a:r>
            <a:r>
              <a:rPr lang="en-US" sz="1600" dirty="0"/>
              <a:t>in the U.S</a:t>
            </a:r>
            <a:r>
              <a:rPr lang="en-US" sz="1600" dirty="0" smtClean="0"/>
              <a:t>., at 170 </a:t>
            </a:r>
            <a:r>
              <a:rPr lang="en-US" sz="1600" dirty="0"/>
              <a:t>tons of total </a:t>
            </a:r>
            <a:r>
              <a:rPr lang="en-US" sz="1600" dirty="0" smtClean="0"/>
              <a:t>liquid argon mass</a:t>
            </a:r>
          </a:p>
          <a:p>
            <a:pPr marL="463550" lvl="1" indent="-238125">
              <a:spcAft>
                <a:spcPts val="600"/>
              </a:spcAft>
              <a:buFont typeface="Courier New" pitchFamily="49" charset="0"/>
              <a:buChar char="o"/>
            </a:pPr>
            <a:r>
              <a:rPr lang="en-US" sz="1600" dirty="0" smtClean="0"/>
              <a:t>Important </a:t>
            </a:r>
            <a:r>
              <a:rPr lang="en-US" sz="1600" dirty="0"/>
              <a:t>step </a:t>
            </a:r>
            <a:r>
              <a:rPr lang="en-US" sz="1600" dirty="0" smtClean="0"/>
              <a:t>in development of large-scale liquid argon </a:t>
            </a:r>
            <a:r>
              <a:rPr lang="en-US" sz="1600" dirty="0"/>
              <a:t>technology </a:t>
            </a:r>
            <a:r>
              <a:rPr lang="en-US" sz="1600" dirty="0" smtClean="0"/>
              <a:t>for </a:t>
            </a:r>
            <a:r>
              <a:rPr lang="en-US" sz="1600" dirty="0"/>
              <a:t>future </a:t>
            </a:r>
            <a:r>
              <a:rPr lang="en-US" sz="1600" dirty="0" smtClean="0"/>
              <a:t>Long Baseline Neutrino Facility detector</a:t>
            </a:r>
          </a:p>
        </p:txBody>
      </p:sp>
      <p:pic>
        <p:nvPicPr>
          <p:cNvPr id="14" name="Picture 4" descr="http://www-visualmedia.fnal.gov/VMS_Site/gallery/stillphotos/2013/0000/13-0073-23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72310" y="1001558"/>
            <a:ext cx="3505408" cy="233986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5" name="Picture 2" descr="thumb"/>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572310" y="3710747"/>
            <a:ext cx="3505408" cy="220335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6" name="Picture 15" descr="ub-logo.gif"/>
          <p:cNvPicPr>
            <a:picLocks noChangeAspect="1"/>
          </p:cNvPicPr>
          <p:nvPr/>
        </p:nvPicPr>
        <p:blipFill>
          <a:blip r:embed="rId4" cstate="screen"/>
          <a:stretch>
            <a:fillRect/>
          </a:stretch>
        </p:blipFill>
        <p:spPr>
          <a:xfrm>
            <a:off x="5572310" y="5486407"/>
            <a:ext cx="1185964" cy="427691"/>
          </a:xfrm>
          <a:prstGeom prst="rect">
            <a:avLst/>
          </a:prstGeom>
        </p:spPr>
      </p:pic>
    </p:spTree>
    <p:extLst>
      <p:ext uri="{BB962C8B-B14F-4D97-AF65-F5344CB8AC3E}">
        <p14:creationId xmlns:p14="http://schemas.microsoft.com/office/powerpoint/2010/main" val="1883886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68F455FD-F83C-4433-AE11-4D89943CC4D6}" type="slidenum">
              <a:rPr lang="en-US" smtClean="0"/>
              <a:pPr/>
              <a:t>31</a:t>
            </a:fld>
            <a:endParaRPr lang="en-US"/>
          </a:p>
        </p:txBody>
      </p:sp>
      <p:sp>
        <p:nvSpPr>
          <p:cNvPr id="4" name="Title 1"/>
          <p:cNvSpPr txBox="1">
            <a:spLocks/>
          </p:cNvSpPr>
          <p:nvPr/>
        </p:nvSpPr>
        <p:spPr bwMode="auto">
          <a:xfrm>
            <a:off x="0" y="193030"/>
            <a:ext cx="9144000" cy="4247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24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7200" algn="ctr" rtl="0" fontAlgn="base">
              <a:spcBef>
                <a:spcPct val="0"/>
              </a:spcBef>
              <a:spcAft>
                <a:spcPct val="0"/>
              </a:spcAft>
              <a:defRPr sz="2400">
                <a:solidFill>
                  <a:srgbClr val="106636"/>
                </a:solidFill>
                <a:latin typeface="Arial" charset="0"/>
                <a:cs typeface="Arial" charset="0"/>
              </a:defRPr>
            </a:lvl6pPr>
            <a:lvl7pPr marL="914400" algn="ctr" rtl="0" fontAlgn="base">
              <a:spcBef>
                <a:spcPct val="0"/>
              </a:spcBef>
              <a:spcAft>
                <a:spcPct val="0"/>
              </a:spcAft>
              <a:defRPr sz="2400">
                <a:solidFill>
                  <a:srgbClr val="106636"/>
                </a:solidFill>
                <a:latin typeface="Arial" charset="0"/>
                <a:cs typeface="Arial" charset="0"/>
              </a:defRPr>
            </a:lvl7pPr>
            <a:lvl8pPr marL="1371600" algn="ctr" rtl="0" fontAlgn="base">
              <a:spcBef>
                <a:spcPct val="0"/>
              </a:spcBef>
              <a:spcAft>
                <a:spcPct val="0"/>
              </a:spcAft>
              <a:defRPr sz="2400">
                <a:solidFill>
                  <a:srgbClr val="106636"/>
                </a:solidFill>
                <a:latin typeface="Arial" charset="0"/>
                <a:cs typeface="Arial" charset="0"/>
              </a:defRPr>
            </a:lvl8pPr>
            <a:lvl9pPr marL="1828800" algn="ctr" rtl="0" fontAlgn="base">
              <a:spcBef>
                <a:spcPct val="0"/>
              </a:spcBef>
              <a:spcAft>
                <a:spcPct val="0"/>
              </a:spcAft>
              <a:defRPr sz="2400">
                <a:solidFill>
                  <a:srgbClr val="106636"/>
                </a:solidFill>
                <a:latin typeface="Arial" charset="0"/>
                <a:cs typeface="Arial" charset="0"/>
              </a:defRPr>
            </a:lvl9pPr>
          </a:lstStyle>
          <a:p>
            <a:pPr>
              <a:lnSpc>
                <a:spcPct val="90000"/>
              </a:lnSpc>
            </a:pPr>
            <a:r>
              <a:rPr lang="en-US" dirty="0"/>
              <a:t>Long Baseline Neutrino Facility</a:t>
            </a:r>
          </a:p>
        </p:txBody>
      </p:sp>
      <p:sp>
        <p:nvSpPr>
          <p:cNvPr id="5" name="Content Placeholder 1"/>
          <p:cNvSpPr txBox="1">
            <a:spLocks/>
          </p:cNvSpPr>
          <p:nvPr/>
        </p:nvSpPr>
        <p:spPr>
          <a:xfrm>
            <a:off x="117990" y="1266449"/>
            <a:ext cx="4048647" cy="4577109"/>
          </a:xfrm>
          <a:prstGeom prst="rect">
            <a:avLst/>
          </a:prstGeom>
        </p:spPr>
        <p:txBody>
          <a:bodyPr/>
          <a:lstStyle/>
          <a:p>
            <a:pPr marL="177800" indent="-177800">
              <a:spcAft>
                <a:spcPts val="600"/>
              </a:spcAft>
              <a:buFont typeface="Wingdings" pitchFamily="2" charset="2"/>
              <a:buChar char="§"/>
            </a:pPr>
            <a:r>
              <a:rPr lang="en-US" dirty="0" smtClean="0"/>
              <a:t>U.S.-hosted, world-class Long Baseline Neutrino Facility identified by </a:t>
            </a:r>
            <a:r>
              <a:rPr lang="en-US" dirty="0"/>
              <a:t>P5 as “the highest-priority large project in its timeframe.”</a:t>
            </a:r>
          </a:p>
          <a:p>
            <a:pPr marL="463550" lvl="1" indent="-238125">
              <a:spcAft>
                <a:spcPts val="600"/>
              </a:spcAft>
              <a:buFont typeface="Courier New" pitchFamily="49" charset="0"/>
              <a:buChar char="o"/>
            </a:pPr>
            <a:endParaRPr lang="en-US" sz="900" dirty="0"/>
          </a:p>
          <a:p>
            <a:pPr marL="177800" indent="-177800">
              <a:spcAft>
                <a:spcPts val="600"/>
              </a:spcAft>
              <a:buFont typeface="Wingdings" pitchFamily="2" charset="2"/>
              <a:buChar char="§"/>
            </a:pPr>
            <a:r>
              <a:rPr lang="en-US" dirty="0" smtClean="0"/>
              <a:t>Community, led by </a:t>
            </a:r>
            <a:r>
              <a:rPr lang="en-US" dirty="0" err="1" smtClean="0"/>
              <a:t>Fermilab</a:t>
            </a:r>
            <a:r>
              <a:rPr lang="en-US" dirty="0"/>
              <a:t>, is </a:t>
            </a:r>
            <a:r>
              <a:rPr lang="en-US" dirty="0" smtClean="0"/>
              <a:t>continuing the design </a:t>
            </a:r>
            <a:r>
              <a:rPr lang="en-US" dirty="0"/>
              <a:t>process for an internationalized </a:t>
            </a:r>
            <a:r>
              <a:rPr lang="en-US" dirty="0" smtClean="0"/>
              <a:t>LBNF, with current design featuring:</a:t>
            </a:r>
            <a:endParaRPr lang="en-US" dirty="0"/>
          </a:p>
          <a:p>
            <a:pPr marL="463550" lvl="1" indent="-238125">
              <a:spcAft>
                <a:spcPts val="600"/>
              </a:spcAft>
              <a:buFont typeface="Courier New" pitchFamily="49" charset="0"/>
              <a:buChar char="o"/>
            </a:pPr>
            <a:r>
              <a:rPr lang="en-US" sz="1400" dirty="0" smtClean="0"/>
              <a:t>N</a:t>
            </a:r>
            <a:r>
              <a:rPr lang="en-US" sz="1600" dirty="0" smtClean="0"/>
              <a:t>ew neutrino </a:t>
            </a:r>
            <a:r>
              <a:rPr lang="en-US" sz="1600" dirty="0"/>
              <a:t>beam at </a:t>
            </a:r>
            <a:r>
              <a:rPr lang="en-US" sz="1600" dirty="0" err="1" smtClean="0"/>
              <a:t>Fermilab</a:t>
            </a:r>
            <a:r>
              <a:rPr lang="en-US" sz="1600" dirty="0" smtClean="0"/>
              <a:t> with over 1 megawatt of initial beam power</a:t>
            </a:r>
          </a:p>
          <a:p>
            <a:pPr marL="463550" lvl="1" indent="-238125">
              <a:spcAft>
                <a:spcPts val="600"/>
              </a:spcAft>
              <a:buFont typeface="Courier New" pitchFamily="49" charset="0"/>
              <a:buChar char="o"/>
            </a:pPr>
            <a:r>
              <a:rPr lang="en-US" sz="1600" dirty="0" smtClean="0"/>
              <a:t>800 mile </a:t>
            </a:r>
            <a:r>
              <a:rPr lang="en-US" sz="1600" dirty="0"/>
              <a:t>distant </a:t>
            </a:r>
            <a:r>
              <a:rPr lang="en-US" sz="1600" dirty="0" smtClean="0"/>
              <a:t>large Liquid </a:t>
            </a:r>
            <a:r>
              <a:rPr lang="en-US" sz="1600" dirty="0"/>
              <a:t>Argon Time Projection Chamber (</a:t>
            </a:r>
            <a:r>
              <a:rPr lang="en-US" sz="1600" dirty="0" err="1"/>
              <a:t>LArTPC</a:t>
            </a:r>
            <a:r>
              <a:rPr lang="en-US" sz="1600" dirty="0"/>
              <a:t>) detector </a:t>
            </a:r>
            <a:r>
              <a:rPr lang="en-US" sz="1600" dirty="0" smtClean="0"/>
              <a:t>deep underground at </a:t>
            </a:r>
            <a:r>
              <a:rPr lang="en-US" sz="1600" dirty="0" err="1"/>
              <a:t>Homestake</a:t>
            </a:r>
            <a:r>
              <a:rPr lang="en-US" sz="1600" dirty="0"/>
              <a:t> mine in </a:t>
            </a:r>
            <a:r>
              <a:rPr lang="en-US" sz="1600" dirty="0" smtClean="0"/>
              <a:t>Lead, SD</a:t>
            </a:r>
            <a:endParaRPr lang="en-US" sz="1400" dirty="0" smtClean="0"/>
          </a:p>
        </p:txBody>
      </p:sp>
      <p:pic>
        <p:nvPicPr>
          <p:cNvPr id="10" name="Picture 6" descr="http://lbne.fnal.gov/images2/lbne-beam-ma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9370" y="820172"/>
            <a:ext cx="4844630" cy="18516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lbne.fnal.gov/images2/lbne-fd-10kt-feb2014-reduc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9370" y="4281488"/>
            <a:ext cx="4843571" cy="19192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http://lbne.fnal.gov/images2/beam-hill-cartoon-204m-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9370" y="2739562"/>
            <a:ext cx="4843571" cy="149666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350740" y="858748"/>
            <a:ext cx="2460930" cy="338554"/>
          </a:xfrm>
          <a:prstGeom prst="rect">
            <a:avLst/>
          </a:prstGeom>
          <a:solidFill>
            <a:schemeClr val="accent5">
              <a:lumMod val="60000"/>
              <a:lumOff val="40000"/>
            </a:schemeClr>
          </a:solidFill>
        </p:spPr>
        <p:txBody>
          <a:bodyPr wrap="none" rtlCol="0">
            <a:spAutoFit/>
          </a:bodyPr>
          <a:lstStyle/>
          <a:p>
            <a:r>
              <a:rPr lang="en-US" sz="1600" dirty="0" smtClean="0">
                <a:solidFill>
                  <a:schemeClr val="bg1"/>
                </a:solidFill>
                <a:latin typeface="Arial" panose="020B0604020202020204" pitchFamily="34" charset="0"/>
                <a:cs typeface="Arial" panose="020B0604020202020204" pitchFamily="34" charset="0"/>
              </a:rPr>
              <a:t>800 mile LBNF </a:t>
            </a:r>
            <a:r>
              <a:rPr lang="en-US" sz="1600" dirty="0" err="1" smtClean="0">
                <a:solidFill>
                  <a:schemeClr val="bg1"/>
                </a:solidFill>
                <a:latin typeface="Arial" panose="020B0604020202020204" pitchFamily="34" charset="0"/>
                <a:cs typeface="Arial" panose="020B0604020202020204" pitchFamily="34" charset="0"/>
              </a:rPr>
              <a:t>Beamline</a:t>
            </a:r>
            <a:endParaRPr lang="en-US" sz="1600" dirty="0">
              <a:solidFill>
                <a:schemeClr val="bg1"/>
              </a:solidFill>
              <a:latin typeface="Arial" panose="020B0604020202020204" pitchFamily="34" charset="0"/>
              <a:cs typeface="Arial" panose="020B0604020202020204" pitchFamily="34" charset="0"/>
            </a:endParaRPr>
          </a:p>
        </p:txBody>
      </p:sp>
      <p:sp>
        <p:nvSpPr>
          <p:cNvPr id="18" name="TextBox 17"/>
          <p:cNvSpPr txBox="1"/>
          <p:nvPr/>
        </p:nvSpPr>
        <p:spPr>
          <a:xfrm>
            <a:off x="6080010" y="3918263"/>
            <a:ext cx="3057247" cy="338554"/>
          </a:xfrm>
          <a:prstGeom prst="rect">
            <a:avLst/>
          </a:prstGeom>
          <a:noFill/>
        </p:spPr>
        <p:txBody>
          <a:bodyPr wrap="none" rtlCol="0">
            <a:spAutoFit/>
          </a:bodyPr>
          <a:lstStyle/>
          <a:p>
            <a:r>
              <a:rPr lang="en-US" sz="1600" dirty="0" smtClean="0">
                <a:solidFill>
                  <a:schemeClr val="bg1"/>
                </a:solidFill>
                <a:latin typeface="Arial" panose="020B0604020202020204" pitchFamily="34" charset="0"/>
                <a:cs typeface="Arial" panose="020B0604020202020204" pitchFamily="34" charset="0"/>
              </a:rPr>
              <a:t>Neutrino production at Fermilab</a:t>
            </a:r>
            <a:endParaRPr lang="en-US" sz="1600" dirty="0">
              <a:solidFill>
                <a:schemeClr val="bg1"/>
              </a:solidFill>
              <a:latin typeface="Arial" panose="020B0604020202020204" pitchFamily="34" charset="0"/>
              <a:cs typeface="Arial" panose="020B0604020202020204" pitchFamily="34" charset="0"/>
            </a:endParaRPr>
          </a:p>
        </p:txBody>
      </p:sp>
      <p:sp>
        <p:nvSpPr>
          <p:cNvPr id="19" name="TextBox 18"/>
          <p:cNvSpPr txBox="1"/>
          <p:nvPr/>
        </p:nvSpPr>
        <p:spPr>
          <a:xfrm>
            <a:off x="4195840" y="5843558"/>
            <a:ext cx="1745991" cy="338554"/>
          </a:xfrm>
          <a:prstGeom prst="rect">
            <a:avLst/>
          </a:prstGeom>
          <a:noFill/>
        </p:spPr>
        <p:txBody>
          <a:bodyPr wrap="none" rtlCol="0">
            <a:spAutoFit/>
          </a:bodyPr>
          <a:lstStyle/>
          <a:p>
            <a:r>
              <a:rPr lang="en-US" sz="1600" dirty="0" err="1" smtClean="0">
                <a:latin typeface="Arial" panose="020B0604020202020204" pitchFamily="34" charset="0"/>
                <a:cs typeface="Arial" panose="020B0604020202020204" pitchFamily="34" charset="0"/>
              </a:rPr>
              <a:t>LArTPC</a:t>
            </a:r>
            <a:r>
              <a:rPr lang="en-US" sz="1600" dirty="0" smtClean="0">
                <a:latin typeface="Arial" panose="020B0604020202020204" pitchFamily="34" charset="0"/>
                <a:cs typeface="Arial" panose="020B0604020202020204" pitchFamily="34" charset="0"/>
              </a:rPr>
              <a:t> Detector</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9375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68F455FD-F83C-4433-AE11-4D89943CC4D6}" type="slidenum">
              <a:rPr lang="en-US" smtClean="0"/>
              <a:pPr/>
              <a:t>32</a:t>
            </a:fld>
            <a:endParaRPr lang="en-US"/>
          </a:p>
        </p:txBody>
      </p:sp>
      <p:sp>
        <p:nvSpPr>
          <p:cNvPr id="4" name="Title 1"/>
          <p:cNvSpPr txBox="1">
            <a:spLocks/>
          </p:cNvSpPr>
          <p:nvPr/>
        </p:nvSpPr>
        <p:spPr bwMode="auto">
          <a:xfrm>
            <a:off x="0" y="193030"/>
            <a:ext cx="9144000" cy="4247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24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7200" algn="ctr" rtl="0" fontAlgn="base">
              <a:spcBef>
                <a:spcPct val="0"/>
              </a:spcBef>
              <a:spcAft>
                <a:spcPct val="0"/>
              </a:spcAft>
              <a:defRPr sz="2400">
                <a:solidFill>
                  <a:srgbClr val="106636"/>
                </a:solidFill>
                <a:latin typeface="Arial" charset="0"/>
                <a:cs typeface="Arial" charset="0"/>
              </a:defRPr>
            </a:lvl6pPr>
            <a:lvl7pPr marL="914400" algn="ctr" rtl="0" fontAlgn="base">
              <a:spcBef>
                <a:spcPct val="0"/>
              </a:spcBef>
              <a:spcAft>
                <a:spcPct val="0"/>
              </a:spcAft>
              <a:defRPr sz="2400">
                <a:solidFill>
                  <a:srgbClr val="106636"/>
                </a:solidFill>
                <a:latin typeface="Arial" charset="0"/>
                <a:cs typeface="Arial" charset="0"/>
              </a:defRPr>
            </a:lvl7pPr>
            <a:lvl8pPr marL="1371600" algn="ctr" rtl="0" fontAlgn="base">
              <a:spcBef>
                <a:spcPct val="0"/>
              </a:spcBef>
              <a:spcAft>
                <a:spcPct val="0"/>
              </a:spcAft>
              <a:defRPr sz="2400">
                <a:solidFill>
                  <a:srgbClr val="106636"/>
                </a:solidFill>
                <a:latin typeface="Arial" charset="0"/>
                <a:cs typeface="Arial" charset="0"/>
              </a:defRPr>
            </a:lvl8pPr>
            <a:lvl9pPr marL="1828800" algn="ctr" rtl="0" fontAlgn="base">
              <a:spcBef>
                <a:spcPct val="0"/>
              </a:spcBef>
              <a:spcAft>
                <a:spcPct val="0"/>
              </a:spcAft>
              <a:defRPr sz="2400">
                <a:solidFill>
                  <a:srgbClr val="106636"/>
                </a:solidFill>
                <a:latin typeface="Arial" charset="0"/>
                <a:cs typeface="Arial" charset="0"/>
              </a:defRPr>
            </a:lvl9pPr>
          </a:lstStyle>
          <a:p>
            <a:pPr>
              <a:lnSpc>
                <a:spcPct val="90000"/>
              </a:lnSpc>
            </a:pPr>
            <a:r>
              <a:rPr lang="en-US" dirty="0"/>
              <a:t>Investments in Dark Matter and Dark Energy</a:t>
            </a:r>
          </a:p>
        </p:txBody>
      </p:sp>
      <p:sp>
        <p:nvSpPr>
          <p:cNvPr id="5" name="Content Placeholder 1"/>
          <p:cNvSpPr txBox="1">
            <a:spLocks/>
          </p:cNvSpPr>
          <p:nvPr/>
        </p:nvSpPr>
        <p:spPr>
          <a:xfrm>
            <a:off x="318499" y="838200"/>
            <a:ext cx="8465905" cy="5315292"/>
          </a:xfrm>
          <a:prstGeom prst="rect">
            <a:avLst/>
          </a:prstGeom>
        </p:spPr>
        <p:txBody>
          <a:bodyPr/>
          <a:lstStyle/>
          <a:p>
            <a:pPr marL="236538" indent="-236538">
              <a:spcAft>
                <a:spcPts val="400"/>
              </a:spcAft>
              <a:buFont typeface="Wingdings" pitchFamily="2" charset="2"/>
              <a:buChar char="§"/>
            </a:pPr>
            <a:r>
              <a:rPr lang="en-US" dirty="0" smtClean="0"/>
              <a:t>P5 recommended strong immediate investments into the second generation dark matter direct detection program</a:t>
            </a:r>
            <a:endParaRPr lang="en-US" dirty="0"/>
          </a:p>
          <a:p>
            <a:pPr marL="463550" lvl="1" indent="-238125">
              <a:spcAft>
                <a:spcPts val="400"/>
              </a:spcAft>
              <a:buFont typeface="Courier New" pitchFamily="49" charset="0"/>
              <a:buChar char="o"/>
            </a:pPr>
            <a:r>
              <a:rPr lang="en-US" sz="1600" dirty="0" smtClean="0"/>
              <a:t>FY 2015 MIEs, FY 2016 </a:t>
            </a:r>
            <a:r>
              <a:rPr lang="en-US" sz="1600" dirty="0" err="1" smtClean="0"/>
              <a:t>baselining</a:t>
            </a:r>
            <a:r>
              <a:rPr lang="en-US" sz="1600" dirty="0" smtClean="0"/>
              <a:t> for LUX-</a:t>
            </a:r>
            <a:r>
              <a:rPr lang="en-US" sz="1600" dirty="0" err="1" smtClean="0"/>
              <a:t>Zeplin</a:t>
            </a:r>
            <a:r>
              <a:rPr lang="en-US" sz="1600" dirty="0" smtClean="0"/>
              <a:t> </a:t>
            </a:r>
            <a:r>
              <a:rPr lang="en-US" sz="1600" dirty="0"/>
              <a:t>(LZ) and </a:t>
            </a:r>
            <a:r>
              <a:rPr lang="en-US" sz="1600" dirty="0" err="1" smtClean="0"/>
              <a:t>SuperCDMS</a:t>
            </a:r>
            <a:r>
              <a:rPr lang="en-US" sz="1600" dirty="0" smtClean="0"/>
              <a:t>–</a:t>
            </a:r>
            <a:r>
              <a:rPr lang="en-US" sz="1600" dirty="0" err="1" smtClean="0"/>
              <a:t>SNOLab</a:t>
            </a:r>
            <a:r>
              <a:rPr lang="en-US" sz="1600" dirty="0" smtClean="0"/>
              <a:t> to collectively provide sensitivity </a:t>
            </a:r>
            <a:r>
              <a:rPr lang="en-US" sz="1600" dirty="0"/>
              <a:t>to both </a:t>
            </a:r>
            <a:r>
              <a:rPr lang="en-US" sz="1600" dirty="0" smtClean="0"/>
              <a:t>low- </a:t>
            </a:r>
            <a:r>
              <a:rPr lang="en-US" sz="1600" dirty="0"/>
              <a:t>and high-mass </a:t>
            </a:r>
            <a:r>
              <a:rPr lang="en-US" sz="1600" dirty="0" smtClean="0"/>
              <a:t>WIMPs</a:t>
            </a:r>
            <a:endParaRPr lang="en-US" sz="1600" dirty="0"/>
          </a:p>
          <a:p>
            <a:pPr marL="463550" lvl="1" indent="-238125">
              <a:spcAft>
                <a:spcPts val="400"/>
              </a:spcAft>
              <a:buFont typeface="Courier New" pitchFamily="49" charset="0"/>
              <a:buChar char="o"/>
            </a:pPr>
            <a:r>
              <a:rPr lang="en-US" sz="1600" dirty="0" smtClean="0"/>
              <a:t>Small-scale ADMX-Gen2 supported to perform complementary </a:t>
            </a:r>
            <a:r>
              <a:rPr lang="en-US" sz="1600" dirty="0"/>
              <a:t>search for </a:t>
            </a:r>
            <a:r>
              <a:rPr lang="en-US" sz="1600" dirty="0" err="1" smtClean="0"/>
              <a:t>axion</a:t>
            </a:r>
            <a:r>
              <a:rPr lang="en-US" sz="1600" dirty="0" err="1"/>
              <a:t>s</a:t>
            </a:r>
            <a:endParaRPr lang="en-US" sz="1600" dirty="0"/>
          </a:p>
          <a:p>
            <a:pPr marL="463550" lvl="1" indent="-238125">
              <a:spcAft>
                <a:spcPts val="400"/>
              </a:spcAft>
              <a:buFont typeface="Courier New" pitchFamily="49" charset="0"/>
              <a:buChar char="o"/>
            </a:pPr>
            <a:r>
              <a:rPr lang="en-US" sz="1600" dirty="0" smtClean="0"/>
              <a:t>Program includes broad, coordinated R&amp;D for </a:t>
            </a:r>
            <a:r>
              <a:rPr lang="en-US" sz="1600" dirty="0"/>
              <a:t>future </a:t>
            </a:r>
            <a:r>
              <a:rPr lang="en-US" sz="1600" dirty="0" smtClean="0"/>
              <a:t>experiments</a:t>
            </a:r>
          </a:p>
          <a:p>
            <a:pPr marL="463550" lvl="1" indent="-238125">
              <a:spcAft>
                <a:spcPts val="600"/>
              </a:spcAft>
              <a:buFont typeface="Courier New" pitchFamily="49" charset="0"/>
              <a:buChar char="o"/>
            </a:pPr>
            <a:endParaRPr lang="en-US" sz="1600" dirty="0"/>
          </a:p>
          <a:p>
            <a:pPr marL="463550" lvl="1" indent="-238125">
              <a:spcAft>
                <a:spcPts val="600"/>
              </a:spcAft>
              <a:buFont typeface="Courier New" pitchFamily="49" charset="0"/>
              <a:buChar char="o"/>
            </a:pPr>
            <a:endParaRPr lang="en-US" sz="1600" dirty="0" smtClean="0"/>
          </a:p>
          <a:p>
            <a:pPr marL="463550" lvl="1" indent="-238125">
              <a:spcAft>
                <a:spcPts val="600"/>
              </a:spcAft>
              <a:buFont typeface="Courier New" pitchFamily="49" charset="0"/>
              <a:buChar char="o"/>
            </a:pPr>
            <a:endParaRPr lang="en-US" sz="1600" dirty="0"/>
          </a:p>
          <a:p>
            <a:pPr marL="463550" lvl="1" indent="-238125">
              <a:spcAft>
                <a:spcPts val="600"/>
              </a:spcAft>
              <a:buFont typeface="Courier New" pitchFamily="49" charset="0"/>
              <a:buChar char="o"/>
            </a:pPr>
            <a:endParaRPr lang="en-US" sz="1600" dirty="0" smtClean="0"/>
          </a:p>
          <a:p>
            <a:pPr marL="463550" lvl="1" indent="-238125">
              <a:spcAft>
                <a:spcPts val="600"/>
              </a:spcAft>
              <a:buFont typeface="Courier New" pitchFamily="49" charset="0"/>
              <a:buChar char="o"/>
            </a:pPr>
            <a:endParaRPr lang="en-US" sz="1600" dirty="0"/>
          </a:p>
          <a:p>
            <a:pPr marL="463550" lvl="1" indent="-238125">
              <a:spcAft>
                <a:spcPts val="600"/>
              </a:spcAft>
              <a:buFont typeface="Courier New" pitchFamily="49" charset="0"/>
              <a:buChar char="o"/>
            </a:pPr>
            <a:endParaRPr lang="en-US" sz="1600" dirty="0" smtClean="0"/>
          </a:p>
          <a:p>
            <a:pPr marL="463550" lvl="1" indent="-238125">
              <a:spcAft>
                <a:spcPts val="600"/>
              </a:spcAft>
              <a:buFont typeface="Courier New" pitchFamily="49" charset="0"/>
              <a:buChar char="o"/>
            </a:pPr>
            <a:endParaRPr lang="en-US" sz="1600" dirty="0" smtClean="0"/>
          </a:p>
          <a:p>
            <a:pPr marL="236538" indent="-236538">
              <a:spcAft>
                <a:spcPts val="400"/>
              </a:spcAft>
              <a:buFont typeface="Wingdings" pitchFamily="2" charset="2"/>
              <a:buChar char="§"/>
            </a:pPr>
            <a:r>
              <a:rPr lang="en-US" dirty="0" smtClean="0"/>
              <a:t>P5 encouraged support for the Dark </a:t>
            </a:r>
            <a:r>
              <a:rPr lang="en-US" dirty="0"/>
              <a:t>Energy Spectroscopic </a:t>
            </a:r>
            <a:r>
              <a:rPr lang="en-US" dirty="0" smtClean="0"/>
              <a:t/>
            </a:r>
            <a:br>
              <a:rPr lang="en-US" dirty="0" smtClean="0"/>
            </a:br>
            <a:r>
              <a:rPr lang="en-US" dirty="0" smtClean="0"/>
              <a:t>Instrument </a:t>
            </a:r>
            <a:r>
              <a:rPr lang="en-US" dirty="0"/>
              <a:t>(</a:t>
            </a:r>
            <a:r>
              <a:rPr lang="en-US" dirty="0" smtClean="0"/>
              <a:t>DESI) as part of the dark energy program</a:t>
            </a:r>
          </a:p>
          <a:p>
            <a:pPr marL="463550" lvl="1" indent="-238125">
              <a:spcAft>
                <a:spcPts val="400"/>
              </a:spcAft>
              <a:buFont typeface="Courier New" pitchFamily="49" charset="0"/>
              <a:buChar char="o"/>
            </a:pPr>
            <a:r>
              <a:rPr lang="en-US" sz="1600" dirty="0" smtClean="0"/>
              <a:t>DESI has MIE start in 2015 and will be </a:t>
            </a:r>
            <a:r>
              <a:rPr lang="en-US" sz="1600" dirty="0" err="1" smtClean="0"/>
              <a:t>baselined</a:t>
            </a:r>
            <a:r>
              <a:rPr lang="en-US" sz="1600" dirty="0" smtClean="0"/>
              <a:t> in 2016</a:t>
            </a:r>
          </a:p>
          <a:p>
            <a:pPr marL="463550" lvl="1" indent="-238125">
              <a:spcAft>
                <a:spcPts val="600"/>
              </a:spcAft>
              <a:buFont typeface="Courier New" pitchFamily="49" charset="0"/>
              <a:buChar char="o"/>
            </a:pPr>
            <a:r>
              <a:rPr lang="en-US" sz="1600" dirty="0" smtClean="0"/>
              <a:t>Will provide spectroscopic complement to imaging-based LSST</a:t>
            </a:r>
          </a:p>
          <a:p>
            <a:pPr marL="463550" lvl="1" indent="-238125">
              <a:spcAft>
                <a:spcPts val="600"/>
              </a:spcAft>
              <a:buFont typeface="Courier New" pitchFamily="49" charset="0"/>
              <a:buChar char="o"/>
            </a:pPr>
            <a:endParaRPr lang="en-US" dirty="0"/>
          </a:p>
        </p:txBody>
      </p:sp>
      <p:sp>
        <p:nvSpPr>
          <p:cNvPr id="18" name="TextBox 17"/>
          <p:cNvSpPr txBox="1"/>
          <p:nvPr/>
        </p:nvSpPr>
        <p:spPr>
          <a:xfrm>
            <a:off x="6080010" y="3918263"/>
            <a:ext cx="3057247" cy="338554"/>
          </a:xfrm>
          <a:prstGeom prst="rect">
            <a:avLst/>
          </a:prstGeom>
          <a:noFill/>
        </p:spPr>
        <p:txBody>
          <a:bodyPr wrap="none" rtlCol="0">
            <a:spAutoFit/>
          </a:bodyPr>
          <a:lstStyle/>
          <a:p>
            <a:r>
              <a:rPr lang="en-US" sz="1600" dirty="0" smtClean="0">
                <a:solidFill>
                  <a:schemeClr val="bg1"/>
                </a:solidFill>
                <a:latin typeface="Arial" panose="020B0604020202020204" pitchFamily="34" charset="0"/>
                <a:cs typeface="Arial" panose="020B0604020202020204" pitchFamily="34" charset="0"/>
              </a:rPr>
              <a:t>Neutrino production at Fermilab</a:t>
            </a:r>
            <a:endParaRPr lang="en-US" sz="1600" dirty="0">
              <a:solidFill>
                <a:schemeClr val="bg1"/>
              </a:solidFill>
              <a:latin typeface="Arial" panose="020B0604020202020204" pitchFamily="34" charset="0"/>
              <a:cs typeface="Arial" panose="020B0604020202020204" pitchFamily="34" charset="0"/>
            </a:endParaRPr>
          </a:p>
        </p:txBody>
      </p:sp>
      <p:grpSp>
        <p:nvGrpSpPr>
          <p:cNvPr id="14" name="Group 13"/>
          <p:cNvGrpSpPr/>
          <p:nvPr/>
        </p:nvGrpSpPr>
        <p:grpSpPr>
          <a:xfrm>
            <a:off x="852751" y="2705713"/>
            <a:ext cx="5862114" cy="1956683"/>
            <a:chOff x="585627" y="2489125"/>
            <a:chExt cx="5862114" cy="1956683"/>
          </a:xfrm>
        </p:grpSpPr>
        <p:grpSp>
          <p:nvGrpSpPr>
            <p:cNvPr id="9" name="Group 8"/>
            <p:cNvGrpSpPr/>
            <p:nvPr/>
          </p:nvGrpSpPr>
          <p:grpSpPr>
            <a:xfrm>
              <a:off x="585627" y="2529098"/>
              <a:ext cx="2537588" cy="1853629"/>
              <a:chOff x="5137074" y="857405"/>
              <a:chExt cx="2537588" cy="1853629"/>
            </a:xfrm>
          </p:grpSpPr>
          <p:pic>
            <p:nvPicPr>
              <p:cNvPr id="2056" name="Picture 8" descr="http://lz.lbl.gov/wp-content/uploads/sites/6/2014/07/LZ_schematic_v2notitle1-1024x74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37074" y="857405"/>
                <a:ext cx="2537588" cy="185362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199321" y="2300020"/>
                <a:ext cx="434734" cy="338554"/>
              </a:xfrm>
              <a:prstGeom prst="rect">
                <a:avLst/>
              </a:prstGeom>
              <a:noFill/>
            </p:spPr>
            <p:txBody>
              <a:bodyPr wrap="none" rtlCol="0">
                <a:spAutoFit/>
              </a:bodyPr>
              <a:lstStyle/>
              <a:p>
                <a:r>
                  <a:rPr lang="en-US" sz="1600" b="1" dirty="0" smtClean="0"/>
                  <a:t>LZ</a:t>
                </a:r>
                <a:endParaRPr lang="en-US" sz="1600" b="1" dirty="0"/>
              </a:p>
            </p:txBody>
          </p:sp>
        </p:grpSp>
        <p:grpSp>
          <p:nvGrpSpPr>
            <p:cNvPr id="13" name="Group 12"/>
            <p:cNvGrpSpPr/>
            <p:nvPr/>
          </p:nvGrpSpPr>
          <p:grpSpPr>
            <a:xfrm>
              <a:off x="3250902" y="2489125"/>
              <a:ext cx="1697438" cy="1913637"/>
              <a:chOff x="7398188" y="895159"/>
              <a:chExt cx="1697438" cy="1913637"/>
            </a:xfrm>
          </p:grpSpPr>
          <p:pic>
            <p:nvPicPr>
              <p:cNvPr id="2054" name="Picture 6" descr="http://cdms.berkeley.edu/Pictures/Source/iZIP.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414140" y="895159"/>
                <a:ext cx="1681486" cy="140598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7398188" y="2224021"/>
                <a:ext cx="1683722" cy="584775"/>
              </a:xfrm>
              <a:prstGeom prst="rect">
                <a:avLst/>
              </a:prstGeom>
              <a:noFill/>
            </p:spPr>
            <p:txBody>
              <a:bodyPr wrap="square" rtlCol="0">
                <a:spAutoFit/>
              </a:bodyPr>
              <a:lstStyle/>
              <a:p>
                <a:pPr algn="ctr"/>
                <a:r>
                  <a:rPr lang="en-US" sz="1600" b="1" dirty="0" err="1"/>
                  <a:t>SuperCDMS-SNOLab</a:t>
                </a:r>
                <a:endParaRPr lang="en-US" sz="1600" b="1" dirty="0"/>
              </a:p>
            </p:txBody>
          </p:sp>
        </p:grpSp>
        <p:grpSp>
          <p:nvGrpSpPr>
            <p:cNvPr id="7" name="Group 6"/>
            <p:cNvGrpSpPr/>
            <p:nvPr/>
          </p:nvGrpSpPr>
          <p:grpSpPr>
            <a:xfrm>
              <a:off x="5078455" y="2489125"/>
              <a:ext cx="1369286" cy="1956683"/>
              <a:chOff x="7298551" y="2794569"/>
              <a:chExt cx="1369286" cy="1956683"/>
            </a:xfrm>
          </p:grpSpPr>
          <p:pic>
            <p:nvPicPr>
              <p:cNvPr id="2050" name="Picture 2" descr="ADMX Gen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0257" y="2794569"/>
                <a:ext cx="1285875" cy="193357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7298551" y="4412698"/>
                <a:ext cx="1369286" cy="338554"/>
              </a:xfrm>
              <a:prstGeom prst="rect">
                <a:avLst/>
              </a:prstGeom>
              <a:noFill/>
            </p:spPr>
            <p:txBody>
              <a:bodyPr wrap="none" rtlCol="0">
                <a:spAutoFit/>
              </a:bodyPr>
              <a:lstStyle/>
              <a:p>
                <a:r>
                  <a:rPr lang="en-US" sz="1600" b="1" dirty="0" smtClean="0">
                    <a:ln>
                      <a:solidFill>
                        <a:schemeClr val="tx1"/>
                      </a:solidFill>
                    </a:ln>
                    <a:solidFill>
                      <a:schemeClr val="bg1"/>
                    </a:solidFill>
                    <a:effectLst>
                      <a:outerShdw blurRad="38100" dist="38100" dir="2700000" algn="tl">
                        <a:srgbClr val="000000">
                          <a:alpha val="43137"/>
                        </a:srgbClr>
                      </a:outerShdw>
                    </a:effectLst>
                  </a:rPr>
                  <a:t>ADMX-Gen2</a:t>
                </a:r>
                <a:endParaRPr lang="en-US" sz="1600" b="1" dirty="0">
                  <a:ln>
                    <a:solidFill>
                      <a:schemeClr val="tx1"/>
                    </a:solidFill>
                  </a:ln>
                  <a:solidFill>
                    <a:schemeClr val="bg1"/>
                  </a:solidFill>
                  <a:effectLst>
                    <a:outerShdw blurRad="38100" dist="38100" dir="2700000" algn="tl">
                      <a:srgbClr val="000000">
                        <a:alpha val="43137"/>
                      </a:srgbClr>
                    </a:outerShdw>
                  </a:effectLst>
                </a:endParaRPr>
              </a:p>
            </p:txBody>
          </p:sp>
        </p:grpSp>
      </p:grpSp>
      <p:pic>
        <p:nvPicPr>
          <p:cNvPr id="2060" name="Picture 12" descr="http://desi.lbl.gov/wp-content/uploads/2013/06/Picture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1766" y="3974126"/>
            <a:ext cx="2219214" cy="224158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8071402" y="5209516"/>
            <a:ext cx="723276" cy="369332"/>
          </a:xfrm>
          <a:prstGeom prst="rect">
            <a:avLst/>
          </a:prstGeom>
          <a:noFill/>
        </p:spPr>
        <p:txBody>
          <a:bodyPr wrap="none" rtlCol="0">
            <a:spAutoFit/>
          </a:bodyPr>
          <a:lstStyle/>
          <a:p>
            <a:pPr algn="ctr"/>
            <a:r>
              <a:rPr lang="en-US" b="1" dirty="0" smtClean="0"/>
              <a:t>DESI</a:t>
            </a:r>
            <a:endParaRPr lang="en-US" b="1" dirty="0"/>
          </a:p>
        </p:txBody>
      </p:sp>
    </p:spTree>
    <p:extLst>
      <p:ext uri="{BB962C8B-B14F-4D97-AF65-F5344CB8AC3E}">
        <p14:creationId xmlns:p14="http://schemas.microsoft.com/office/powerpoint/2010/main" val="2417775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Rectangle 18"/>
          <p:cNvSpPr/>
          <p:nvPr/>
        </p:nvSpPr>
        <p:spPr>
          <a:xfrm>
            <a:off x="0" y="6129715"/>
            <a:ext cx="8417490" cy="782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15900" y="6057900"/>
            <a:ext cx="8699500" cy="292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4294967295"/>
          </p:nvPr>
        </p:nvSpPr>
        <p:spPr>
          <a:xfrm>
            <a:off x="3124200" y="6410942"/>
            <a:ext cx="5334000" cy="365125"/>
          </a:xfrm>
          <a:prstGeom prst="rect">
            <a:avLst/>
          </a:prstGeom>
        </p:spPr>
        <p:txBody>
          <a:bodyPr/>
          <a:lstStyle/>
          <a:p>
            <a:pPr>
              <a:defRPr/>
            </a:pPr>
            <a:endParaRPr lang="en-US" dirty="0"/>
          </a:p>
        </p:txBody>
      </p:sp>
      <p:sp>
        <p:nvSpPr>
          <p:cNvPr id="16" name="Slide Number Placeholder 3"/>
          <p:cNvSpPr>
            <a:spLocks noGrp="1"/>
          </p:cNvSpPr>
          <p:nvPr>
            <p:ph type="sldNum" sz="quarter" idx="4294967295"/>
          </p:nvPr>
        </p:nvSpPr>
        <p:spPr>
          <a:xfrm>
            <a:off x="8491926" y="6351588"/>
            <a:ext cx="476250" cy="365125"/>
          </a:xfrm>
          <a:prstGeom prst="rect">
            <a:avLst/>
          </a:prstGeom>
        </p:spPr>
        <p:txBody>
          <a:bodyPr/>
          <a:lstStyle/>
          <a:p>
            <a:pPr>
              <a:defRPr/>
            </a:pPr>
            <a:fld id="{6EEA275D-5A49-48A8-817D-44C3EA0A3A2F}" type="slidenum">
              <a:rPr lang="en-US" smtClean="0"/>
              <a:pPr>
                <a:defRPr/>
              </a:pPr>
              <a:t>33</a:t>
            </a:fld>
            <a:endParaRPr lang="en-US" dirty="0"/>
          </a:p>
        </p:txBody>
      </p:sp>
      <p:sp>
        <p:nvSpPr>
          <p:cNvPr id="2" name="Title 1"/>
          <p:cNvSpPr>
            <a:spLocks noGrp="1"/>
          </p:cNvSpPr>
          <p:nvPr>
            <p:ph type="title" idx="4294967295"/>
          </p:nvPr>
        </p:nvSpPr>
        <p:spPr>
          <a:xfrm>
            <a:off x="0" y="54070"/>
            <a:ext cx="9144000" cy="1006429"/>
          </a:xfrm>
        </p:spPr>
        <p:txBody>
          <a:bodyPr>
            <a:spAutoFit/>
          </a:bodyPr>
          <a:lstStyle/>
          <a:p>
            <a:pPr>
              <a:lnSpc>
                <a:spcPct val="90000"/>
              </a:lnSpc>
            </a:pPr>
            <a:r>
              <a:rPr lang="en-US" dirty="0" smtClean="0"/>
              <a:t>Nuclear Physics</a:t>
            </a:r>
            <a:br>
              <a:rPr lang="en-US" dirty="0" smtClean="0"/>
            </a:br>
            <a:r>
              <a:rPr lang="en-US" sz="1800" dirty="0" smtClean="0">
                <a:solidFill>
                  <a:schemeClr val="tx1"/>
                </a:solidFill>
              </a:rPr>
              <a:t>Discovering, exploring, and understanding all forms of nuclear matter</a:t>
            </a:r>
            <a:r>
              <a:rPr lang="en-US" dirty="0" smtClean="0">
                <a:solidFill>
                  <a:schemeClr val="tx1"/>
                </a:solidFill>
              </a:rPr>
              <a:t/>
            </a:r>
            <a:br>
              <a:rPr lang="en-US" dirty="0" smtClean="0">
                <a:solidFill>
                  <a:schemeClr val="tx1"/>
                </a:solidFill>
              </a:rPr>
            </a:br>
            <a:endParaRPr lang="en-US" dirty="0"/>
          </a:p>
        </p:txBody>
      </p:sp>
      <p:grpSp>
        <p:nvGrpSpPr>
          <p:cNvPr id="5" name="Group 10"/>
          <p:cNvGrpSpPr/>
          <p:nvPr/>
        </p:nvGrpSpPr>
        <p:grpSpPr>
          <a:xfrm>
            <a:off x="567557" y="5393846"/>
            <a:ext cx="7935311" cy="1376961"/>
            <a:chOff x="567557" y="5234151"/>
            <a:chExt cx="7935311" cy="1376961"/>
          </a:xfrm>
        </p:grpSpPr>
        <p:sp>
          <p:nvSpPr>
            <p:cNvPr id="7" name="Rectangle 6"/>
            <p:cNvSpPr/>
            <p:nvPr/>
          </p:nvSpPr>
          <p:spPr>
            <a:xfrm rot="5400000">
              <a:off x="4872366" y="4970843"/>
              <a:ext cx="1370391" cy="1910147"/>
            </a:xfrm>
            <a:prstGeom prst="rect">
              <a:avLst/>
            </a:prstGeom>
            <a:blipFill dpi="0" rotWithShape="0">
              <a:blip r:embed="rId3"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solidFill>
                <a:effectLst>
                  <a:outerShdw blurRad="38100" dist="38100" dir="2700000" algn="tl">
                    <a:srgbClr val="000000">
                      <a:alpha val="43137"/>
                    </a:srgbClr>
                  </a:outerShdw>
                </a:effectLst>
              </a:endParaRPr>
            </a:p>
          </p:txBody>
        </p:sp>
        <p:sp>
          <p:nvSpPr>
            <p:cNvPr id="8" name="Rectangle 7"/>
            <p:cNvSpPr/>
            <p:nvPr/>
          </p:nvSpPr>
          <p:spPr>
            <a:xfrm rot="5400000">
              <a:off x="2847229" y="4964276"/>
              <a:ext cx="1370391" cy="1910147"/>
            </a:xfrm>
            <a:prstGeom prst="rect">
              <a:avLst/>
            </a:prstGeom>
            <a:blipFill dpi="0" rotWithShape="0">
              <a:blip r:embed="rId4"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ffectLst>
                  <a:outerShdw blurRad="38100" dist="38100" dir="2700000" algn="tl">
                    <a:srgbClr val="000000">
                      <a:alpha val="43137"/>
                    </a:srgbClr>
                  </a:outerShdw>
                </a:effectLst>
              </a:endParaRPr>
            </a:p>
          </p:txBody>
        </p:sp>
        <p:sp>
          <p:nvSpPr>
            <p:cNvPr id="9" name="Rectangle 8"/>
            <p:cNvSpPr/>
            <p:nvPr/>
          </p:nvSpPr>
          <p:spPr>
            <a:xfrm rot="5400000">
              <a:off x="837435" y="4964273"/>
              <a:ext cx="1370391" cy="1910147"/>
            </a:xfrm>
            <a:prstGeom prst="rect">
              <a:avLst/>
            </a:prstGeom>
            <a:blipFill dpi="0" rotWithShape="0">
              <a:blip r:embed="rId5"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ffectLst>
                  <a:outerShdw blurRad="38100" dist="38100" dir="2700000" algn="tl">
                    <a:srgbClr val="000000">
                      <a:alpha val="43137"/>
                    </a:srgbClr>
                  </a:outerShdw>
                </a:effectLst>
              </a:endParaRPr>
            </a:p>
          </p:txBody>
        </p:sp>
        <p:sp>
          <p:nvSpPr>
            <p:cNvPr id="10" name="Rectangle 9"/>
            <p:cNvSpPr/>
            <p:nvPr/>
          </p:nvSpPr>
          <p:spPr>
            <a:xfrm rot="5400000">
              <a:off x="6862599" y="4967132"/>
              <a:ext cx="1370391" cy="1910147"/>
            </a:xfrm>
            <a:prstGeom prst="rect">
              <a:avLst/>
            </a:prstGeom>
            <a:blipFill dpi="0" rotWithShape="0">
              <a:blip r:embed="rId6"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solidFill>
                <a:effectLst>
                  <a:outerShdw blurRad="38100" dist="38100" dir="2700000" algn="tl">
                    <a:srgbClr val="000000">
                      <a:alpha val="43137"/>
                    </a:srgbClr>
                  </a:outerShdw>
                </a:effectLst>
              </a:endParaRPr>
            </a:p>
          </p:txBody>
        </p:sp>
      </p:grpSp>
      <p:sp>
        <p:nvSpPr>
          <p:cNvPr id="12" name="Rectangle 11"/>
          <p:cNvSpPr/>
          <p:nvPr/>
        </p:nvSpPr>
        <p:spPr>
          <a:xfrm>
            <a:off x="502503" y="845323"/>
            <a:ext cx="8168481" cy="4524315"/>
          </a:xfrm>
          <a:prstGeom prst="rect">
            <a:avLst/>
          </a:prstGeom>
        </p:spPr>
        <p:txBody>
          <a:bodyPr wrap="square">
            <a:spAutoFit/>
          </a:bodyPr>
          <a:lstStyle/>
          <a:p>
            <a:pPr marL="168275" lvl="3" indent="-168275">
              <a:spcBef>
                <a:spcPts val="0"/>
              </a:spcBef>
              <a:spcAft>
                <a:spcPts val="1200"/>
              </a:spcAft>
              <a:buFont typeface="Wingdings" pitchFamily="2" charset="2"/>
              <a:buChar char="§"/>
            </a:pPr>
            <a:r>
              <a:rPr lang="en-US" sz="1400" dirty="0">
                <a:latin typeface="Arial" pitchFamily="34" charset="0"/>
                <a:cs typeface="Arial" pitchFamily="34" charset="0"/>
              </a:rPr>
              <a:t>Funding </a:t>
            </a:r>
            <a:r>
              <a:rPr lang="en-US" sz="1400" dirty="0" smtClean="0">
                <a:latin typeface="Arial" pitchFamily="34" charset="0"/>
                <a:cs typeface="Arial" pitchFamily="34" charset="0"/>
              </a:rPr>
              <a:t>for </a:t>
            </a:r>
            <a:r>
              <a:rPr lang="en-US" sz="1400" b="1" dirty="0" smtClean="0">
                <a:latin typeface="Arial" pitchFamily="34" charset="0"/>
                <a:cs typeface="Arial" pitchFamily="34" charset="0"/>
              </a:rPr>
              <a:t>research</a:t>
            </a:r>
            <a:r>
              <a:rPr lang="en-US" sz="1400" dirty="0" smtClean="0">
                <a:latin typeface="Arial" pitchFamily="34" charset="0"/>
                <a:cs typeface="Arial" pitchFamily="34" charset="0"/>
              </a:rPr>
              <a:t> increases in every NP subprogram to support </a:t>
            </a:r>
            <a:r>
              <a:rPr lang="en-US" sz="1400" dirty="0">
                <a:latin typeface="Arial" pitchFamily="34" charset="0"/>
                <a:cs typeface="Arial" pitchFamily="34" charset="0"/>
              </a:rPr>
              <a:t>high priority research</a:t>
            </a:r>
            <a:r>
              <a:rPr lang="en-US" sz="1400" b="1" dirty="0">
                <a:latin typeface="Arial" pitchFamily="34" charset="0"/>
                <a:cs typeface="Arial" pitchFamily="34" charset="0"/>
              </a:rPr>
              <a:t> </a:t>
            </a:r>
            <a:r>
              <a:rPr lang="en-US" sz="1400" dirty="0" smtClean="0">
                <a:latin typeface="Arial" pitchFamily="34" charset="0"/>
                <a:cs typeface="Arial" pitchFamily="34" charset="0"/>
              </a:rPr>
              <a:t>areas, e.g., in </a:t>
            </a:r>
            <a:r>
              <a:rPr lang="en-US" sz="1400" dirty="0" smtClean="0"/>
              <a:t>nuclear </a:t>
            </a:r>
            <a:r>
              <a:rPr lang="en-US" sz="1400" dirty="0"/>
              <a:t>structure, nuclear astrophysics, the study of matter at extreme conditions, </a:t>
            </a:r>
            <a:r>
              <a:rPr lang="en-US" sz="1400" dirty="0" err="1"/>
              <a:t>hadronic</a:t>
            </a:r>
            <a:r>
              <a:rPr lang="en-US" sz="1400" dirty="0"/>
              <a:t> physics, fundamental properties of the neutron, and </a:t>
            </a:r>
            <a:r>
              <a:rPr lang="en-US" sz="1400" dirty="0" err="1"/>
              <a:t>neutrinoless</a:t>
            </a:r>
            <a:r>
              <a:rPr lang="en-US" sz="1400" dirty="0"/>
              <a:t> double beta </a:t>
            </a:r>
            <a:r>
              <a:rPr lang="en-US" sz="1400" dirty="0" smtClean="0"/>
              <a:t>decay.  (Increase = +$13,483K or 8.1%)</a:t>
            </a:r>
            <a:endParaRPr lang="en-US" sz="1400" dirty="0"/>
          </a:p>
          <a:p>
            <a:pPr marL="168275" indent="-168275">
              <a:spcBef>
                <a:spcPts val="0"/>
              </a:spcBef>
              <a:spcAft>
                <a:spcPts val="1200"/>
              </a:spcAft>
              <a:buFont typeface="Wingdings" pitchFamily="2" charset="2"/>
              <a:buChar char="§"/>
            </a:pPr>
            <a:r>
              <a:rPr lang="en-US" sz="1400" dirty="0" smtClean="0">
                <a:latin typeface="Arial" pitchFamily="34" charset="0"/>
                <a:cs typeface="Arial" pitchFamily="34" charset="0"/>
              </a:rPr>
              <a:t>Research at </a:t>
            </a:r>
            <a:r>
              <a:rPr lang="en-US" sz="1400" b="1" dirty="0" smtClean="0">
                <a:latin typeface="Arial" pitchFamily="34" charset="0"/>
                <a:cs typeface="Arial" pitchFamily="34" charset="0"/>
              </a:rPr>
              <a:t>RHIC</a:t>
            </a:r>
            <a:r>
              <a:rPr lang="en-US" sz="1400" dirty="0">
                <a:latin typeface="Arial" pitchFamily="34" charset="0"/>
                <a:cs typeface="Arial" pitchFamily="34" charset="0"/>
              </a:rPr>
              <a:t> </a:t>
            </a:r>
            <a:r>
              <a:rPr lang="en-US" sz="1400" dirty="0" smtClean="0">
                <a:latin typeface="Arial" pitchFamily="34" charset="0"/>
                <a:cs typeface="Arial" pitchFamily="34" charset="0"/>
              </a:rPr>
              <a:t>capitalizes on record luminosity and new capabilities to probe the perfect Quark-Gluon liquid.</a:t>
            </a:r>
            <a:r>
              <a:rPr lang="en-US" sz="1400" dirty="0"/>
              <a:t> The FY 2014 run </a:t>
            </a:r>
            <a:r>
              <a:rPr lang="en-US" sz="1400" dirty="0" smtClean="0"/>
              <a:t>commissioned the Heavy Flavor Tracker, (new </a:t>
            </a:r>
            <a:r>
              <a:rPr lang="en-US" sz="1400" dirty="0" err="1" smtClean="0"/>
              <a:t>microvertex</a:t>
            </a:r>
            <a:r>
              <a:rPr lang="en-US" sz="1400" dirty="0" smtClean="0"/>
              <a:t> detector); the FY </a:t>
            </a:r>
            <a:r>
              <a:rPr lang="en-US" sz="1400" dirty="0"/>
              <a:t>2015 run will generate </a:t>
            </a:r>
            <a:r>
              <a:rPr lang="en-US" sz="1400" dirty="0" smtClean="0"/>
              <a:t>baseline </a:t>
            </a:r>
            <a:r>
              <a:rPr lang="en-US" sz="1400" dirty="0"/>
              <a:t>data from </a:t>
            </a:r>
            <a:r>
              <a:rPr lang="en-US" sz="1400" dirty="0" err="1"/>
              <a:t>proton+proton</a:t>
            </a:r>
            <a:r>
              <a:rPr lang="en-US" sz="1400" dirty="0"/>
              <a:t> and </a:t>
            </a:r>
            <a:r>
              <a:rPr lang="en-US" sz="1400" dirty="0" err="1"/>
              <a:t>proton+Au</a:t>
            </a:r>
            <a:r>
              <a:rPr lang="en-US" sz="1400" dirty="0"/>
              <a:t> </a:t>
            </a:r>
            <a:r>
              <a:rPr lang="en-US" sz="1400" dirty="0" smtClean="0"/>
              <a:t>collisions; the FY </a:t>
            </a:r>
            <a:r>
              <a:rPr lang="en-US" sz="1400" dirty="0"/>
              <a:t>2016 run will generate the definitive </a:t>
            </a:r>
            <a:r>
              <a:rPr lang="en-US" sz="1400" dirty="0" err="1"/>
              <a:t>Au+Au</a:t>
            </a:r>
            <a:r>
              <a:rPr lang="en-US" sz="1400" dirty="0"/>
              <a:t> data </a:t>
            </a:r>
            <a:r>
              <a:rPr lang="en-US" sz="1400" dirty="0" smtClean="0"/>
              <a:t>to inform </a:t>
            </a:r>
            <a:r>
              <a:rPr lang="en-US" sz="1400" dirty="0"/>
              <a:t>our understanding of the perfect </a:t>
            </a:r>
            <a:r>
              <a:rPr lang="en-US" sz="1400" dirty="0" smtClean="0"/>
              <a:t>liquid, </a:t>
            </a:r>
            <a:r>
              <a:rPr lang="en-US" sz="1400" dirty="0"/>
              <a:t>discovered at RHIC in 2005. </a:t>
            </a:r>
            <a:endParaRPr lang="en-US" sz="1400" dirty="0" smtClean="0">
              <a:latin typeface="Arial" pitchFamily="34" charset="0"/>
              <a:cs typeface="Arial" pitchFamily="34" charset="0"/>
            </a:endParaRPr>
          </a:p>
          <a:p>
            <a:pPr marL="168275" indent="-168275">
              <a:spcBef>
                <a:spcPts val="0"/>
              </a:spcBef>
              <a:spcAft>
                <a:spcPts val="1200"/>
              </a:spcAft>
              <a:buFont typeface="Wingdings" pitchFamily="2" charset="2"/>
              <a:buChar char="§"/>
            </a:pPr>
            <a:r>
              <a:rPr lang="en-US" sz="1400" dirty="0">
                <a:latin typeface="Arial" pitchFamily="34" charset="0"/>
                <a:cs typeface="Arial" pitchFamily="34" charset="0"/>
              </a:rPr>
              <a:t>The </a:t>
            </a:r>
            <a:r>
              <a:rPr lang="en-US" sz="1400" b="1" dirty="0">
                <a:latin typeface="Arial" pitchFamily="34" charset="0"/>
                <a:cs typeface="Arial" pitchFamily="34" charset="0"/>
              </a:rPr>
              <a:t>12 </a:t>
            </a:r>
            <a:r>
              <a:rPr lang="en-US" sz="1400" b="1" dirty="0" err="1">
                <a:latin typeface="Arial" pitchFamily="34" charset="0"/>
                <a:cs typeface="Arial" pitchFamily="34" charset="0"/>
              </a:rPr>
              <a:t>GeV</a:t>
            </a:r>
            <a:r>
              <a:rPr lang="en-US" sz="1400" b="1" dirty="0">
                <a:latin typeface="Arial" pitchFamily="34" charset="0"/>
                <a:cs typeface="Arial" pitchFamily="34" charset="0"/>
              </a:rPr>
              <a:t> CEBAF Upgrade </a:t>
            </a:r>
            <a:r>
              <a:rPr lang="en-US" sz="1400" dirty="0">
                <a:latin typeface="Arial" pitchFamily="34" charset="0"/>
                <a:cs typeface="Arial" pitchFamily="34" charset="0"/>
              </a:rPr>
              <a:t>continues</a:t>
            </a:r>
            <a:r>
              <a:rPr lang="en-US" sz="1400" b="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beam development and commissioning activities in preparation for project completion and the full start of the 12 </a:t>
            </a:r>
            <a:r>
              <a:rPr lang="en-US" sz="1400" dirty="0" err="1">
                <a:latin typeface="Arial" panose="020B0604020202020204" pitchFamily="34" charset="0"/>
                <a:cs typeface="Arial" panose="020B0604020202020204" pitchFamily="34" charset="0"/>
              </a:rPr>
              <a:t>GeV</a:t>
            </a:r>
            <a:r>
              <a:rPr lang="en-US" sz="1400" dirty="0">
                <a:latin typeface="Arial" panose="020B0604020202020204" pitchFamily="34" charset="0"/>
                <a:cs typeface="Arial" panose="020B0604020202020204" pitchFamily="34" charset="0"/>
              </a:rPr>
              <a:t> physics program in 2017. </a:t>
            </a:r>
          </a:p>
          <a:p>
            <a:pPr marL="168275" indent="-168275">
              <a:spcBef>
                <a:spcPts val="0"/>
              </a:spcBef>
              <a:spcAft>
                <a:spcPts val="1200"/>
              </a:spcAft>
              <a:buFont typeface="Wingdings" pitchFamily="2" charset="2"/>
              <a:buChar char="§"/>
            </a:pPr>
            <a:r>
              <a:rPr lang="en-US" sz="1400" dirty="0" smtClean="0">
                <a:latin typeface="Arial" panose="020B0604020202020204" pitchFamily="34" charset="0"/>
                <a:cs typeface="Arial" panose="020B0604020202020204" pitchFamily="34" charset="0"/>
              </a:rPr>
              <a:t>Construction continues on the </a:t>
            </a:r>
            <a:r>
              <a:rPr lang="en-US" sz="1400" b="1" dirty="0" smtClean="0">
                <a:latin typeface="Arial" pitchFamily="34" charset="0"/>
                <a:cs typeface="Arial" pitchFamily="34" charset="0"/>
              </a:rPr>
              <a:t>Facility for Rare Isotope Beams </a:t>
            </a:r>
            <a:r>
              <a:rPr lang="en-US" sz="1400" dirty="0" smtClean="0">
                <a:latin typeface="Arial" pitchFamily="34" charset="0"/>
                <a:cs typeface="Arial" pitchFamily="34" charset="0"/>
              </a:rPr>
              <a:t>to provide unparalleled opportunity for research on nuclear structure and nuclear astrophysics. </a:t>
            </a:r>
          </a:p>
          <a:p>
            <a:pPr marL="168275" indent="-168275">
              <a:spcBef>
                <a:spcPts val="0"/>
              </a:spcBef>
              <a:spcAft>
                <a:spcPts val="1200"/>
              </a:spcAft>
              <a:buFont typeface="Wingdings" pitchFamily="2" charset="2"/>
              <a:buChar char="§"/>
            </a:pPr>
            <a:r>
              <a:rPr lang="en-US" sz="1400" dirty="0" smtClean="0">
                <a:latin typeface="Arial" pitchFamily="34" charset="0"/>
                <a:cs typeface="Arial" pitchFamily="34" charset="0"/>
              </a:rPr>
              <a:t>Upgrades of the </a:t>
            </a:r>
            <a:r>
              <a:rPr lang="en-US" sz="1400" b="1" dirty="0" smtClean="0">
                <a:latin typeface="Arial" pitchFamily="34" charset="0"/>
                <a:cs typeface="Arial" pitchFamily="34" charset="0"/>
              </a:rPr>
              <a:t>ATLAS </a:t>
            </a:r>
            <a:r>
              <a:rPr lang="en-US" sz="1400" dirty="0" smtClean="0">
                <a:latin typeface="Arial" pitchFamily="34" charset="0"/>
                <a:cs typeface="Arial" pitchFamily="34" charset="0"/>
              </a:rPr>
              <a:t>ion source and Booster </a:t>
            </a:r>
            <a:r>
              <a:rPr lang="en-US" sz="1400" dirty="0" err="1" smtClean="0">
                <a:latin typeface="Arial" pitchFamily="34" charset="0"/>
                <a:cs typeface="Arial" pitchFamily="34" charset="0"/>
              </a:rPr>
              <a:t>Cryomodule</a:t>
            </a:r>
            <a:r>
              <a:rPr lang="en-US" sz="1400" dirty="0" smtClean="0">
                <a:latin typeface="Arial" pitchFamily="34" charset="0"/>
                <a:cs typeface="Arial" pitchFamily="34" charset="0"/>
              </a:rPr>
              <a:t> provide new scientific capability for understanding nuclear structure and the origin of the elements in the cosmos.</a:t>
            </a:r>
          </a:p>
          <a:p>
            <a:pPr marL="168275" lvl="3" indent="-168275" eaLnBrk="0" hangingPunct="0">
              <a:spcBef>
                <a:spcPts val="0"/>
              </a:spcBef>
              <a:spcAft>
                <a:spcPts val="1200"/>
              </a:spcAft>
              <a:buFont typeface="Wingdings" pitchFamily="2" charset="2"/>
              <a:buChar char="§"/>
              <a:defRPr/>
            </a:pPr>
            <a:r>
              <a:rPr lang="en-US" sz="1400" dirty="0" smtClean="0">
                <a:latin typeface="Arial" pitchFamily="34" charset="0"/>
                <a:cs typeface="Arial" pitchFamily="34" charset="0"/>
              </a:rPr>
              <a:t>Research, development, and production of </a:t>
            </a:r>
            <a:r>
              <a:rPr lang="en-US" sz="1400" b="1" dirty="0" smtClean="0">
                <a:latin typeface="Arial" pitchFamily="34" charset="0"/>
                <a:cs typeface="Arial" pitchFamily="34" charset="0"/>
              </a:rPr>
              <a:t>stable and radioactive isotopes </a:t>
            </a:r>
            <a:r>
              <a:rPr lang="en-US" sz="1400" dirty="0" smtClean="0">
                <a:latin typeface="Arial" pitchFamily="34" charset="0"/>
                <a:cs typeface="Arial" pitchFamily="34" charset="0"/>
              </a:rPr>
              <a:t>is provided for science, medicine, industry, and national security. </a:t>
            </a:r>
          </a:p>
        </p:txBody>
      </p:sp>
    </p:spTree>
    <p:extLst>
      <p:ext uri="{BB962C8B-B14F-4D97-AF65-F5344CB8AC3E}">
        <p14:creationId xmlns:p14="http://schemas.microsoft.com/office/powerpoint/2010/main" val="1199068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2444532" y="137578"/>
            <a:ext cx="4261103" cy="461665"/>
          </a:xfrm>
          <a:prstGeom prst="rect">
            <a:avLst/>
          </a:prstGeom>
          <a:noFill/>
        </p:spPr>
        <p:txBody>
          <a:bodyPr wrap="none" rtlCol="0">
            <a:spAutoFit/>
          </a:bodyPr>
          <a:lstStyle/>
          <a:p>
            <a:pPr algn="ctr"/>
            <a:r>
              <a:rPr lang="en-US" sz="2400" dirty="0" smtClean="0">
                <a:solidFill>
                  <a:srgbClr val="006600"/>
                </a:solidFill>
                <a:latin typeface="Arial" panose="020B0604020202020204" pitchFamily="34" charset="0"/>
                <a:cs typeface="Arial" panose="020B0604020202020204" pitchFamily="34" charset="0"/>
              </a:rPr>
              <a:t>Relativistic Heavy Ion Collider</a:t>
            </a:r>
            <a:endParaRPr lang="en-US" sz="2400" dirty="0">
              <a:solidFill>
                <a:srgbClr val="006600"/>
              </a:solidFill>
              <a:latin typeface="Arial" panose="020B0604020202020204" pitchFamily="34" charset="0"/>
              <a:cs typeface="Arial" panose="020B0604020202020204" pitchFamily="34" charset="0"/>
            </a:endParaRPr>
          </a:p>
        </p:txBody>
      </p:sp>
      <p:sp>
        <p:nvSpPr>
          <p:cNvPr id="4" name="TextBox 3"/>
          <p:cNvSpPr txBox="1"/>
          <p:nvPr/>
        </p:nvSpPr>
        <p:spPr>
          <a:xfrm>
            <a:off x="7577202" y="1954400"/>
            <a:ext cx="1390974" cy="938719"/>
          </a:xfrm>
          <a:prstGeom prst="rect">
            <a:avLst/>
          </a:prstGeom>
          <a:noFill/>
        </p:spPr>
        <p:txBody>
          <a:bodyPr wrap="square" rtlCol="0">
            <a:spAutoFit/>
          </a:bodyPr>
          <a:lstStyle/>
          <a:p>
            <a:r>
              <a:rPr lang="en-US" sz="1100" dirty="0" smtClean="0">
                <a:latin typeface="Arial" pitchFamily="34" charset="0"/>
                <a:cs typeface="Arial" pitchFamily="34" charset="0"/>
              </a:rPr>
              <a:t>Au + Au integrated luminosity from Run 14 exceeded all previous Au+ Au runs combined</a:t>
            </a:r>
          </a:p>
        </p:txBody>
      </p:sp>
      <p:sp>
        <p:nvSpPr>
          <p:cNvPr id="8" name="Rectangle 7"/>
          <p:cNvSpPr>
            <a:spLocks/>
          </p:cNvSpPr>
          <p:nvPr/>
        </p:nvSpPr>
        <p:spPr bwMode="auto">
          <a:xfrm>
            <a:off x="255039" y="1009200"/>
            <a:ext cx="3180887"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p>
            <a:pPr marL="171450" indent="-171450">
              <a:spcAft>
                <a:spcPts val="1200"/>
              </a:spcAft>
              <a:buFont typeface="Wingdings" pitchFamily="2" charset="2"/>
              <a:buChar char="§"/>
            </a:pPr>
            <a:r>
              <a:rPr lang="en-US" sz="1600" dirty="0"/>
              <a:t>RHIC </a:t>
            </a:r>
            <a:r>
              <a:rPr lang="en-US" sz="1600" dirty="0" smtClean="0"/>
              <a:t>operates for 22 weeks, the </a:t>
            </a:r>
            <a:r>
              <a:rPr lang="en-US" sz="1600" dirty="0"/>
              <a:t>same as FY </a:t>
            </a:r>
            <a:r>
              <a:rPr lang="en-US" sz="1600" dirty="0" smtClean="0"/>
              <a:t>2015.</a:t>
            </a:r>
          </a:p>
          <a:p>
            <a:pPr marL="171450" indent="-171450">
              <a:spcAft>
                <a:spcPts val="1200"/>
              </a:spcAft>
              <a:buFont typeface="Wingdings" pitchFamily="2" charset="2"/>
              <a:buChar char="§"/>
            </a:pPr>
            <a:r>
              <a:rPr lang="en-US" sz="1600" dirty="0" smtClean="0"/>
              <a:t>The </a:t>
            </a:r>
            <a:r>
              <a:rPr lang="en-US" sz="1600" dirty="0"/>
              <a:t>FY 2016 run (Run-16) is essential to understand results on heavy quark propagation in the quark-gluon plasma discovered at RHIC. </a:t>
            </a:r>
            <a:endParaRPr lang="en-US" sz="1600" dirty="0" smtClean="0"/>
          </a:p>
          <a:p>
            <a:pPr marL="171450" indent="-171450">
              <a:spcAft>
                <a:spcPts val="1200"/>
              </a:spcAft>
              <a:buFont typeface="Wingdings" pitchFamily="2" charset="2"/>
              <a:buChar char="§"/>
            </a:pPr>
            <a:r>
              <a:rPr lang="en-US" sz="1600" dirty="0" smtClean="0"/>
              <a:t>The </a:t>
            </a:r>
            <a:r>
              <a:rPr lang="en-US" sz="1600" dirty="0"/>
              <a:t>high statistics data planned for Run-16 will address these phenomena and are required for researchers to interpret the data acquired from the last two years.  </a:t>
            </a:r>
            <a:endParaRPr lang="en-US" sz="1600" dirty="0" smtClean="0"/>
          </a:p>
          <a:p>
            <a:pPr marL="171450" indent="-171450">
              <a:spcAft>
                <a:spcPts val="1200"/>
              </a:spcAft>
              <a:buFont typeface="Wingdings" pitchFamily="2" charset="2"/>
              <a:buChar char="§"/>
            </a:pPr>
            <a:r>
              <a:rPr lang="en-US" sz="1600" dirty="0" smtClean="0"/>
              <a:t>Funds </a:t>
            </a:r>
            <a:r>
              <a:rPr lang="en-US" sz="1600" dirty="0"/>
              <a:t>for experimental equipment, accelerator R&amp;D, and materials and supplies are </a:t>
            </a:r>
            <a:r>
              <a:rPr lang="en-US" sz="1600" dirty="0" smtClean="0"/>
              <a:t>provided to optimize </a:t>
            </a:r>
            <a:r>
              <a:rPr lang="en-US" sz="1600" dirty="0"/>
              <a:t>operations, </a:t>
            </a:r>
            <a:r>
              <a:rPr lang="en-US" sz="1600" dirty="0" smtClean="0"/>
              <a:t>maintenance, and support critical staff. </a:t>
            </a:r>
            <a:endParaRPr lang="en-US" sz="1600" dirty="0">
              <a:latin typeface="+mj-lt"/>
              <a:cs typeface="Arial" pitchFamily="34" charset="0"/>
              <a:sym typeface="Arial" charset="0"/>
            </a:endParaRPr>
          </a:p>
        </p:txBody>
      </p:sp>
      <p:pic>
        <p:nvPicPr>
          <p:cNvPr id="10" name="image17.png" descr="RhicLuminosityAA.png"/>
          <p:cNvPicPr/>
          <p:nvPr/>
        </p:nvPicPr>
        <p:blipFill>
          <a:blip r:embed="rId2">
            <a:extLst/>
          </a:blip>
          <a:srcRect l="7528" t="7487" r="2033"/>
          <a:stretch>
            <a:fillRect/>
          </a:stretch>
        </p:blipFill>
        <p:spPr>
          <a:xfrm>
            <a:off x="4030820" y="1092782"/>
            <a:ext cx="3621073" cy="3091678"/>
          </a:xfrm>
          <a:prstGeom prst="rect">
            <a:avLst/>
          </a:prstGeom>
          <a:ln w="12700" cap="flat">
            <a:noFill/>
            <a:miter lim="400000"/>
          </a:ln>
          <a:effectLst/>
        </p:spPr>
      </p:pic>
      <p:sp>
        <p:nvSpPr>
          <p:cNvPr id="14" name="Shape 133"/>
          <p:cNvSpPr/>
          <p:nvPr/>
        </p:nvSpPr>
        <p:spPr>
          <a:xfrm>
            <a:off x="5817630" y="1980666"/>
            <a:ext cx="639788" cy="250476"/>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noAutofit/>
          </a:bodyPr>
          <a:lstStyle>
            <a:lvl1pPr marL="0" marR="0" defTabSz="914400">
              <a:defRPr sz="1800" b="1">
                <a:solidFill>
                  <a:srgbClr val="0000FF"/>
                </a:solidFill>
                <a:uFillTx/>
                <a:latin typeface="+mn-lt"/>
                <a:ea typeface="+mn-ea"/>
                <a:cs typeface="+mn-cs"/>
                <a:sym typeface="Helvetica"/>
              </a:defRPr>
            </a:lvl1pPr>
          </a:lstStyle>
          <a:p>
            <a:pPr lvl="0" algn="ctr">
              <a:defRPr b="0">
                <a:solidFill>
                  <a:srgbClr val="000000"/>
                </a:solidFill>
              </a:defRPr>
            </a:pPr>
            <a:r>
              <a:rPr sz="1600" b="1" dirty="0" smtClean="0">
                <a:solidFill>
                  <a:srgbClr val="0000FF"/>
                </a:solidFill>
              </a:rPr>
              <a:t>2014</a:t>
            </a:r>
            <a:endParaRPr sz="1600" b="1" dirty="0">
              <a:solidFill>
                <a:srgbClr val="0000FF"/>
              </a:solidFill>
            </a:endParaRPr>
          </a:p>
        </p:txBody>
      </p:sp>
      <p:sp>
        <p:nvSpPr>
          <p:cNvPr id="9" name="Slide Number Placeholder 3"/>
          <p:cNvSpPr txBox="1">
            <a:spLocks/>
          </p:cNvSpPr>
          <p:nvPr/>
        </p:nvSpPr>
        <p:spPr>
          <a:xfrm>
            <a:off x="8491926" y="6351588"/>
            <a:ext cx="476250" cy="365125"/>
          </a:xfrm>
          <a:prstGeom prst="rect">
            <a:avLst/>
          </a:prstGeom>
        </p:spPr>
        <p:txBody>
          <a:bodyPr vert="horz" lIns="91440" tIns="45720" rIns="91440" bIns="45720" rtlCol="0" anchor="ctr"/>
          <a:lstStyle>
            <a:defPPr>
              <a:defRPr lang="en-US"/>
            </a:defPPr>
            <a:lvl1pPr algn="r" fontAlgn="auto">
              <a:spcBef>
                <a:spcPts val="0"/>
              </a:spcBef>
              <a:spcAft>
                <a:spcPts val="0"/>
              </a:spcAft>
              <a:defRPr sz="1200">
                <a:solidFill>
                  <a:srgbClr val="106636"/>
                </a:solidFill>
                <a:latin typeface="Arial" pitchFamily="34" charset="0"/>
                <a:cs typeface="Arial" pitchFamily="34" charset="0"/>
              </a:defRPr>
            </a:lvl1pPr>
          </a:lstStyle>
          <a:p>
            <a:fld id="{6EEA275D-5A49-48A8-817D-44C3EA0A3A2F}" type="slidenum">
              <a:rPr lang="en-US"/>
              <a:pPr/>
              <a:t>34</a:t>
            </a:fld>
            <a:endParaRPr lang="en-US" dirty="0"/>
          </a:p>
        </p:txBody>
      </p:sp>
      <p:pic>
        <p:nvPicPr>
          <p:cNvPr id="12" name="Picture 11" descr="HFT-image-for-Web2.jpg"/>
          <p:cNvPicPr>
            <a:picLocks noChangeAspect="1"/>
          </p:cNvPicPr>
          <p:nvPr/>
        </p:nvPicPr>
        <p:blipFill>
          <a:blip r:embed="rId3"/>
          <a:stretch>
            <a:fillRect/>
          </a:stretch>
        </p:blipFill>
        <p:spPr>
          <a:xfrm>
            <a:off x="5725365" y="4184459"/>
            <a:ext cx="2879234" cy="2643093"/>
          </a:xfrm>
          <a:prstGeom prst="rect">
            <a:avLst/>
          </a:prstGeom>
        </p:spPr>
      </p:pic>
      <p:sp>
        <p:nvSpPr>
          <p:cNvPr id="13" name="TextBox 12"/>
          <p:cNvSpPr txBox="1"/>
          <p:nvPr/>
        </p:nvSpPr>
        <p:spPr>
          <a:xfrm>
            <a:off x="3979262" y="4867368"/>
            <a:ext cx="1746103" cy="1277273"/>
          </a:xfrm>
          <a:prstGeom prst="rect">
            <a:avLst/>
          </a:prstGeom>
          <a:noFill/>
        </p:spPr>
        <p:txBody>
          <a:bodyPr wrap="square" rtlCol="0">
            <a:spAutoFit/>
          </a:bodyPr>
          <a:lstStyle/>
          <a:p>
            <a:r>
              <a:rPr lang="en-US" sz="1100" dirty="0" smtClean="0">
                <a:latin typeface="Arial" pitchFamily="34" charset="0"/>
                <a:cs typeface="Arial" pitchFamily="34" charset="0"/>
              </a:rPr>
              <a:t>New micro-vertex detector (Heavy Flavor Tracker) will detect particles containing charm and bottom quarks to characterize the quark-gluon plasma</a:t>
            </a:r>
            <a:endParaRPr lang="en-US" sz="1100" dirty="0">
              <a:latin typeface="Arial" pitchFamily="34" charset="0"/>
              <a:cs typeface="Arial" pitchFamily="34" charset="0"/>
            </a:endParaRPr>
          </a:p>
        </p:txBody>
      </p:sp>
      <p:sp>
        <p:nvSpPr>
          <p:cNvPr id="15" name="TextBox 14"/>
          <p:cNvSpPr txBox="1"/>
          <p:nvPr/>
        </p:nvSpPr>
        <p:spPr>
          <a:xfrm>
            <a:off x="4123633" y="795793"/>
            <a:ext cx="3749940" cy="338554"/>
          </a:xfrm>
          <a:prstGeom prst="rect">
            <a:avLst/>
          </a:prstGeom>
          <a:noFill/>
        </p:spPr>
        <p:txBody>
          <a:bodyPr wrap="square" rtlCol="0">
            <a:spAutoFit/>
          </a:bodyPr>
          <a:lstStyle/>
          <a:p>
            <a:pPr algn="ctr"/>
            <a:r>
              <a:rPr lang="en-US" sz="1600" dirty="0" smtClean="0"/>
              <a:t>Record RHIC </a:t>
            </a:r>
            <a:r>
              <a:rPr lang="en-US" sz="1400" dirty="0" smtClean="0"/>
              <a:t>Luminosity</a:t>
            </a:r>
            <a:r>
              <a:rPr lang="en-US" sz="1600" dirty="0" smtClean="0"/>
              <a:t> Achieved</a:t>
            </a:r>
            <a:endParaRPr lang="en-US" sz="1600" dirty="0"/>
          </a:p>
        </p:txBody>
      </p:sp>
    </p:spTree>
    <p:extLst>
      <p:ext uri="{BB962C8B-B14F-4D97-AF65-F5344CB8AC3E}">
        <p14:creationId xmlns:p14="http://schemas.microsoft.com/office/powerpoint/2010/main" val="260183624"/>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681942" y="1171753"/>
            <a:ext cx="4026024" cy="2943222"/>
          </a:xfrm>
          <a:prstGeom prst="rect">
            <a:avLst/>
          </a:prstGeom>
          <a:ln>
            <a:solidFill>
              <a:schemeClr val="tx1"/>
            </a:solidFill>
          </a:ln>
        </p:spPr>
      </p:pic>
      <p:sp>
        <p:nvSpPr>
          <p:cNvPr id="9" name="TextBox 8"/>
          <p:cNvSpPr txBox="1"/>
          <p:nvPr/>
        </p:nvSpPr>
        <p:spPr>
          <a:xfrm>
            <a:off x="0" y="1009650"/>
            <a:ext cx="2459328" cy="1200329"/>
          </a:xfrm>
          <a:prstGeom prst="rect">
            <a:avLst/>
          </a:prstGeom>
          <a:solidFill>
            <a:srgbClr val="FFFFFF"/>
          </a:solidFill>
        </p:spPr>
        <p:txBody>
          <a:bodyPr wrap="none" rtlCol="0">
            <a:spAutoFit/>
          </a:bodyPr>
          <a:lstStyle/>
          <a:p>
            <a:r>
              <a:rPr lang="en-US" dirty="0" smtClean="0"/>
              <a:t>                                           </a:t>
            </a:r>
          </a:p>
          <a:p>
            <a:endParaRPr lang="en-US" dirty="0"/>
          </a:p>
          <a:p>
            <a:endParaRPr lang="en-US" dirty="0" smtClean="0"/>
          </a:p>
          <a:p>
            <a:endParaRPr lang="en-US" dirty="0" smtClean="0"/>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60092" y="1181276"/>
            <a:ext cx="4221850" cy="2943401"/>
          </a:xfrm>
          <a:prstGeom prst="rect">
            <a:avLst/>
          </a:prstGeom>
          <a:ln>
            <a:solidFill>
              <a:schemeClr val="tx1"/>
            </a:solidFill>
          </a:ln>
        </p:spPr>
      </p:pic>
      <p:sp>
        <p:nvSpPr>
          <p:cNvPr id="16" name="TextBox 15"/>
          <p:cNvSpPr txBox="1"/>
          <p:nvPr/>
        </p:nvSpPr>
        <p:spPr>
          <a:xfrm>
            <a:off x="639267" y="4242020"/>
            <a:ext cx="7820025" cy="1969770"/>
          </a:xfrm>
          <a:prstGeom prst="rect">
            <a:avLst/>
          </a:prstGeom>
          <a:noFill/>
        </p:spPr>
        <p:txBody>
          <a:bodyPr wrap="square" rtlCol="0">
            <a:spAutoFit/>
          </a:bodyPr>
          <a:lstStyle/>
          <a:p>
            <a:pPr marL="228600" indent="-228600">
              <a:spcAft>
                <a:spcPts val="600"/>
              </a:spcAft>
              <a:buFont typeface="Wingdings" pitchFamily="2" charset="2"/>
              <a:buChar char="§"/>
            </a:pPr>
            <a:r>
              <a:rPr lang="en-US" sz="1400" dirty="0"/>
              <a:t>FY 2016 funding supports continued machine </a:t>
            </a:r>
            <a:r>
              <a:rPr lang="en-US" sz="1400" dirty="0" smtClean="0"/>
              <a:t>development and associated </a:t>
            </a:r>
            <a:r>
              <a:rPr lang="en-US" sz="1400" dirty="0"/>
              <a:t>incremental power </a:t>
            </a:r>
            <a:r>
              <a:rPr lang="en-US" sz="1400" dirty="0" smtClean="0"/>
              <a:t>costs </a:t>
            </a:r>
            <a:r>
              <a:rPr lang="en-US" sz="1400" dirty="0"/>
              <a:t>to support </a:t>
            </a:r>
            <a:r>
              <a:rPr lang="en-US" sz="1400" dirty="0" smtClean="0"/>
              <a:t>the 12 </a:t>
            </a:r>
            <a:r>
              <a:rPr lang="en-US" sz="1400" dirty="0" err="1"/>
              <a:t>GeV</a:t>
            </a:r>
            <a:r>
              <a:rPr lang="en-US" sz="1400" dirty="0"/>
              <a:t> research program, including engineering operations to Hall D and commissioning of newly installed hall equipment for physics running starting in FY 2017. </a:t>
            </a:r>
            <a:endParaRPr lang="en-US" sz="1400" dirty="0" smtClean="0"/>
          </a:p>
          <a:p>
            <a:pPr marL="228600" indent="-228600">
              <a:spcAft>
                <a:spcPts val="600"/>
              </a:spcAft>
              <a:buFont typeface="Wingdings" pitchFamily="2" charset="2"/>
              <a:buChar char="§"/>
            </a:pPr>
            <a:r>
              <a:rPr lang="en-US" sz="1400" dirty="0" smtClean="0"/>
              <a:t>Major activities in </a:t>
            </a:r>
            <a:r>
              <a:rPr lang="en-US" sz="1400" dirty="0"/>
              <a:t>FY 2016 will be </a:t>
            </a:r>
            <a:r>
              <a:rPr lang="en-US" sz="1400" dirty="0" smtClean="0"/>
              <a:t>developing </a:t>
            </a:r>
            <a:r>
              <a:rPr lang="en-US" sz="1400" dirty="0"/>
              <a:t>beams </a:t>
            </a:r>
            <a:r>
              <a:rPr lang="en-US" sz="1400" dirty="0" smtClean="0"/>
              <a:t>for Halls </a:t>
            </a:r>
            <a:r>
              <a:rPr lang="en-US" sz="1400" dirty="0"/>
              <a:t>B and C for commissioning activities.  </a:t>
            </a:r>
            <a:endParaRPr lang="en-US" sz="1400" dirty="0" smtClean="0"/>
          </a:p>
          <a:p>
            <a:pPr marL="228600" indent="-228600">
              <a:spcAft>
                <a:spcPts val="600"/>
              </a:spcAft>
              <a:buFont typeface="Wingdings" pitchFamily="2" charset="2"/>
              <a:buChar char="§"/>
            </a:pPr>
            <a:r>
              <a:rPr lang="en-US" sz="1400" dirty="0" smtClean="0"/>
              <a:t>Increased </a:t>
            </a:r>
            <a:r>
              <a:rPr lang="en-US" sz="1400" dirty="0"/>
              <a:t>funding for commissioning the upgraded CEBAF facility is provided for </a:t>
            </a:r>
            <a:r>
              <a:rPr lang="en-US" sz="1400" dirty="0" smtClean="0"/>
              <a:t>operations </a:t>
            </a:r>
            <a:r>
              <a:rPr lang="en-US" sz="1400" dirty="0"/>
              <a:t>and </a:t>
            </a:r>
            <a:r>
              <a:rPr lang="en-US" sz="1400" dirty="0" smtClean="0"/>
              <a:t>experimental support for staff</a:t>
            </a:r>
            <a:r>
              <a:rPr lang="en-US" sz="1400" dirty="0"/>
              <a:t>, incremental power costs, and experimental equipment for Halls B, C, and D as the 12 </a:t>
            </a:r>
            <a:r>
              <a:rPr lang="en-US" sz="1400" dirty="0" err="1"/>
              <a:t>GeV</a:t>
            </a:r>
            <a:r>
              <a:rPr lang="en-US" sz="1400" dirty="0"/>
              <a:t> CEBAF experimental program is initiated. </a:t>
            </a:r>
            <a:endParaRPr lang="en-US" sz="1400" dirty="0" smtClean="0">
              <a:solidFill>
                <a:prstClr val="black"/>
              </a:solidFill>
              <a:latin typeface="Arial" pitchFamily="34" charset="0"/>
              <a:cs typeface="Arial" pitchFamily="34" charset="0"/>
            </a:endParaRPr>
          </a:p>
        </p:txBody>
      </p:sp>
      <p:sp>
        <p:nvSpPr>
          <p:cNvPr id="6" name="TextBox 5"/>
          <p:cNvSpPr txBox="1"/>
          <p:nvPr/>
        </p:nvSpPr>
        <p:spPr>
          <a:xfrm>
            <a:off x="-16385" y="125048"/>
            <a:ext cx="9177900" cy="461665"/>
          </a:xfrm>
          <a:prstGeom prst="rect">
            <a:avLst/>
          </a:prstGeom>
          <a:noFill/>
        </p:spPr>
        <p:txBody>
          <a:bodyPr wrap="square" rtlCol="0">
            <a:spAutoFit/>
          </a:bodyPr>
          <a:lstStyle/>
          <a:p>
            <a:pPr algn="ctr"/>
            <a:r>
              <a:rPr lang="en-US" sz="2400" dirty="0" smtClean="0">
                <a:solidFill>
                  <a:srgbClr val="106836"/>
                </a:solidFill>
                <a:latin typeface="Arial" panose="020B0604020202020204" pitchFamily="34" charset="0"/>
                <a:cs typeface="Arial" panose="020B0604020202020204" pitchFamily="34" charset="0"/>
              </a:rPr>
              <a:t>The 12 </a:t>
            </a:r>
            <a:r>
              <a:rPr lang="en-US" sz="2400" dirty="0" err="1" smtClean="0">
                <a:solidFill>
                  <a:srgbClr val="106836"/>
                </a:solidFill>
                <a:latin typeface="Arial" panose="020B0604020202020204" pitchFamily="34" charset="0"/>
                <a:cs typeface="Arial" panose="020B0604020202020204" pitchFamily="34" charset="0"/>
              </a:rPr>
              <a:t>GeV</a:t>
            </a:r>
            <a:r>
              <a:rPr lang="en-US" sz="2400" dirty="0" smtClean="0">
                <a:solidFill>
                  <a:srgbClr val="106836"/>
                </a:solidFill>
                <a:latin typeface="Arial" panose="020B0604020202020204" pitchFamily="34" charset="0"/>
                <a:cs typeface="Arial" panose="020B0604020202020204" pitchFamily="34" charset="0"/>
              </a:rPr>
              <a:t> Upgrade at CEBAF</a:t>
            </a:r>
            <a:endParaRPr lang="en-US" sz="2400" dirty="0">
              <a:solidFill>
                <a:srgbClr val="106836"/>
              </a:solidFill>
              <a:latin typeface="Arial" panose="020B0604020202020204" pitchFamily="34" charset="0"/>
              <a:cs typeface="Arial" panose="020B0604020202020204" pitchFamily="34" charset="0"/>
            </a:endParaRPr>
          </a:p>
        </p:txBody>
      </p:sp>
      <p:sp>
        <p:nvSpPr>
          <p:cNvPr id="8" name="Slide Number Placeholder 3"/>
          <p:cNvSpPr txBox="1">
            <a:spLocks/>
          </p:cNvSpPr>
          <p:nvPr/>
        </p:nvSpPr>
        <p:spPr>
          <a:xfrm>
            <a:off x="8491926" y="6351588"/>
            <a:ext cx="476250" cy="365125"/>
          </a:xfrm>
          <a:prstGeom prst="rect">
            <a:avLst/>
          </a:prstGeom>
        </p:spPr>
        <p:txBody>
          <a:bodyPr vert="horz" lIns="91440" tIns="45720" rIns="91440" bIns="45720" rtlCol="0" anchor="ctr"/>
          <a:lstStyle>
            <a:defPPr>
              <a:defRPr lang="en-US"/>
            </a:defPPr>
            <a:lvl1pPr algn="r" fontAlgn="auto">
              <a:spcBef>
                <a:spcPts val="0"/>
              </a:spcBef>
              <a:spcAft>
                <a:spcPts val="0"/>
              </a:spcAft>
              <a:defRPr sz="1200">
                <a:solidFill>
                  <a:srgbClr val="106636"/>
                </a:solidFill>
                <a:latin typeface="Arial" pitchFamily="34" charset="0"/>
                <a:cs typeface="Arial" pitchFamily="34" charset="0"/>
              </a:defRPr>
            </a:lvl1pPr>
          </a:lstStyle>
          <a:p>
            <a:fld id="{6EEA275D-5A49-48A8-817D-44C3EA0A3A2F}" type="slidenum">
              <a:rPr lang="en-US"/>
              <a:pPr/>
              <a:t>35</a:t>
            </a:fld>
            <a:endParaRPr lang="en-US" dirty="0"/>
          </a:p>
        </p:txBody>
      </p:sp>
    </p:spTree>
    <p:extLst>
      <p:ext uri="{BB962C8B-B14F-4D97-AF65-F5344CB8AC3E}">
        <p14:creationId xmlns:p14="http://schemas.microsoft.com/office/powerpoint/2010/main" val="1261549494"/>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 name="Title 20"/>
          <p:cNvSpPr>
            <a:spLocks noGrp="1"/>
          </p:cNvSpPr>
          <p:nvPr>
            <p:ph type="title"/>
          </p:nvPr>
        </p:nvSpPr>
        <p:spPr>
          <a:xfrm>
            <a:off x="-316389" y="29647"/>
            <a:ext cx="9734550" cy="646545"/>
          </a:xfrm>
        </p:spPr>
        <p:txBody>
          <a:bodyPr/>
          <a:lstStyle/>
          <a:p>
            <a:r>
              <a:rPr lang="en-US" b="0" dirty="0" smtClean="0"/>
              <a:t>Argonne Tandem </a:t>
            </a:r>
            <a:r>
              <a:rPr lang="en-US" b="0" dirty="0" err="1" smtClean="0"/>
              <a:t>Linac</a:t>
            </a:r>
            <a:r>
              <a:rPr lang="en-US" b="0" dirty="0" smtClean="0"/>
              <a:t> Accelerator System</a:t>
            </a:r>
            <a:endParaRPr lang="en-US" b="0" strike="dblStrike" dirty="0"/>
          </a:p>
        </p:txBody>
      </p:sp>
      <p:grpSp>
        <p:nvGrpSpPr>
          <p:cNvPr id="2" name="Group 1"/>
          <p:cNvGrpSpPr/>
          <p:nvPr/>
        </p:nvGrpSpPr>
        <p:grpSpPr>
          <a:xfrm>
            <a:off x="3274142" y="1272918"/>
            <a:ext cx="5865911" cy="4670682"/>
            <a:chOff x="0" y="817724"/>
            <a:chExt cx="8928474" cy="5358954"/>
          </a:xfrm>
        </p:grpSpPr>
        <p:pic>
          <p:nvPicPr>
            <p:cNvPr id="9" name="Picture 3" descr="ATLAS floor plan-Jan0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298" y="847440"/>
              <a:ext cx="8755176" cy="5329238"/>
            </a:xfrm>
            <a:prstGeom prst="rect">
              <a:avLst/>
            </a:prstGeom>
            <a:noFill/>
          </p:spPr>
        </p:pic>
        <p:cxnSp>
          <p:nvCxnSpPr>
            <p:cNvPr id="14" name="Straight Arrow Connector 13"/>
            <p:cNvCxnSpPr>
              <a:stCxn id="17" idx="2"/>
            </p:cNvCxnSpPr>
            <p:nvPr/>
          </p:nvCxnSpPr>
          <p:spPr>
            <a:xfrm>
              <a:off x="1216024" y="2439886"/>
              <a:ext cx="212726" cy="63192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 name="Content Placeholder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817724"/>
              <a:ext cx="2432048" cy="1622162"/>
            </a:xfrm>
            <a:prstGeom prst="rect">
              <a:avLst/>
            </a:prstGeom>
            <a:noFill/>
            <a:ln w="9525">
              <a:noFill/>
              <a:miter lim="800000"/>
              <a:headEnd/>
              <a:tailEnd/>
            </a:ln>
          </p:spPr>
        </p:pic>
        <p:sp>
          <p:nvSpPr>
            <p:cNvPr id="19" name="Freeform 18"/>
            <p:cNvSpPr>
              <a:spLocks noChangeAspect="1"/>
            </p:cNvSpPr>
            <p:nvPr/>
          </p:nvSpPr>
          <p:spPr>
            <a:xfrm>
              <a:off x="2257425" y="1936476"/>
              <a:ext cx="419100" cy="241574"/>
            </a:xfrm>
            <a:custGeom>
              <a:avLst/>
              <a:gdLst>
                <a:gd name="connsiteX0" fmla="*/ 0 w 562131"/>
                <a:gd name="connsiteY0" fmla="*/ 149901 h 299803"/>
                <a:gd name="connsiteX1" fmla="*/ 164892 w 562131"/>
                <a:gd name="connsiteY1" fmla="*/ 0 h 299803"/>
                <a:gd name="connsiteX2" fmla="*/ 562131 w 562131"/>
                <a:gd name="connsiteY2" fmla="*/ 7495 h 299803"/>
                <a:gd name="connsiteX3" fmla="*/ 562131 w 562131"/>
                <a:gd name="connsiteY3" fmla="*/ 299803 h 299803"/>
                <a:gd name="connsiteX4" fmla="*/ 239843 w 562131"/>
                <a:gd name="connsiteY4" fmla="*/ 284813 h 299803"/>
                <a:gd name="connsiteX5" fmla="*/ 7495 w 562131"/>
                <a:gd name="connsiteY5" fmla="*/ 202367 h 299803"/>
                <a:gd name="connsiteX0" fmla="*/ 0 w 562131"/>
                <a:gd name="connsiteY0" fmla="*/ 149901 h 307673"/>
                <a:gd name="connsiteX1" fmla="*/ 164892 w 562131"/>
                <a:gd name="connsiteY1" fmla="*/ 0 h 307673"/>
                <a:gd name="connsiteX2" fmla="*/ 562131 w 562131"/>
                <a:gd name="connsiteY2" fmla="*/ 7495 h 307673"/>
                <a:gd name="connsiteX3" fmla="*/ 562131 w 562131"/>
                <a:gd name="connsiteY3" fmla="*/ 299803 h 307673"/>
                <a:gd name="connsiteX4" fmla="*/ 167453 w 562131"/>
                <a:gd name="connsiteY4" fmla="*/ 307673 h 307673"/>
                <a:gd name="connsiteX5" fmla="*/ 7495 w 562131"/>
                <a:gd name="connsiteY5" fmla="*/ 202367 h 307673"/>
                <a:gd name="connsiteX0" fmla="*/ 0 w 562131"/>
                <a:gd name="connsiteY0" fmla="*/ 149901 h 300053"/>
                <a:gd name="connsiteX1" fmla="*/ 164892 w 562131"/>
                <a:gd name="connsiteY1" fmla="*/ 0 h 300053"/>
                <a:gd name="connsiteX2" fmla="*/ 562131 w 562131"/>
                <a:gd name="connsiteY2" fmla="*/ 7495 h 300053"/>
                <a:gd name="connsiteX3" fmla="*/ 562131 w 562131"/>
                <a:gd name="connsiteY3" fmla="*/ 299803 h 300053"/>
                <a:gd name="connsiteX4" fmla="*/ 171263 w 562131"/>
                <a:gd name="connsiteY4" fmla="*/ 300053 h 300053"/>
                <a:gd name="connsiteX5" fmla="*/ 7495 w 562131"/>
                <a:gd name="connsiteY5" fmla="*/ 202367 h 300053"/>
                <a:gd name="connsiteX0" fmla="*/ 0 w 558321"/>
                <a:gd name="connsiteY0" fmla="*/ 130851 h 300053"/>
                <a:gd name="connsiteX1" fmla="*/ 161082 w 558321"/>
                <a:gd name="connsiteY1" fmla="*/ 0 h 300053"/>
                <a:gd name="connsiteX2" fmla="*/ 558321 w 558321"/>
                <a:gd name="connsiteY2" fmla="*/ 7495 h 300053"/>
                <a:gd name="connsiteX3" fmla="*/ 558321 w 558321"/>
                <a:gd name="connsiteY3" fmla="*/ 299803 h 300053"/>
                <a:gd name="connsiteX4" fmla="*/ 167453 w 558321"/>
                <a:gd name="connsiteY4" fmla="*/ 300053 h 300053"/>
                <a:gd name="connsiteX5" fmla="*/ 3685 w 558321"/>
                <a:gd name="connsiteY5" fmla="*/ 202367 h 300053"/>
                <a:gd name="connsiteX0" fmla="*/ 7745 w 566066"/>
                <a:gd name="connsiteY0" fmla="*/ 130851 h 300053"/>
                <a:gd name="connsiteX1" fmla="*/ 168827 w 566066"/>
                <a:gd name="connsiteY1" fmla="*/ 0 h 300053"/>
                <a:gd name="connsiteX2" fmla="*/ 566066 w 566066"/>
                <a:gd name="connsiteY2" fmla="*/ 7495 h 300053"/>
                <a:gd name="connsiteX3" fmla="*/ 566066 w 566066"/>
                <a:gd name="connsiteY3" fmla="*/ 299803 h 300053"/>
                <a:gd name="connsiteX4" fmla="*/ 175198 w 566066"/>
                <a:gd name="connsiteY4" fmla="*/ 300053 h 300053"/>
                <a:gd name="connsiteX5" fmla="*/ 0 w 566066"/>
                <a:gd name="connsiteY5" fmla="*/ 183317 h 300053"/>
                <a:gd name="connsiteX0" fmla="*/ 0 w 558321"/>
                <a:gd name="connsiteY0" fmla="*/ 130851 h 300053"/>
                <a:gd name="connsiteX1" fmla="*/ 161082 w 558321"/>
                <a:gd name="connsiteY1" fmla="*/ 0 h 300053"/>
                <a:gd name="connsiteX2" fmla="*/ 558321 w 558321"/>
                <a:gd name="connsiteY2" fmla="*/ 7495 h 300053"/>
                <a:gd name="connsiteX3" fmla="*/ 558321 w 558321"/>
                <a:gd name="connsiteY3" fmla="*/ 299803 h 300053"/>
                <a:gd name="connsiteX4" fmla="*/ 167453 w 558321"/>
                <a:gd name="connsiteY4" fmla="*/ 300053 h 300053"/>
                <a:gd name="connsiteX5" fmla="*/ 7495 w 558321"/>
                <a:gd name="connsiteY5" fmla="*/ 187127 h 300053"/>
                <a:gd name="connsiteX0" fmla="*/ 125 w 558446"/>
                <a:gd name="connsiteY0" fmla="*/ 130851 h 300053"/>
                <a:gd name="connsiteX1" fmla="*/ 161207 w 558446"/>
                <a:gd name="connsiteY1" fmla="*/ 0 h 300053"/>
                <a:gd name="connsiteX2" fmla="*/ 558446 w 558446"/>
                <a:gd name="connsiteY2" fmla="*/ 7495 h 300053"/>
                <a:gd name="connsiteX3" fmla="*/ 558446 w 558446"/>
                <a:gd name="connsiteY3" fmla="*/ 299803 h 300053"/>
                <a:gd name="connsiteX4" fmla="*/ 167578 w 558446"/>
                <a:gd name="connsiteY4" fmla="*/ 300053 h 300053"/>
                <a:gd name="connsiteX5" fmla="*/ 0 w 558446"/>
                <a:gd name="connsiteY5" fmla="*/ 183317 h 30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446" h="300053">
                  <a:moveTo>
                    <a:pt x="125" y="130851"/>
                  </a:moveTo>
                  <a:lnTo>
                    <a:pt x="161207" y="0"/>
                  </a:lnTo>
                  <a:lnTo>
                    <a:pt x="558446" y="7495"/>
                  </a:lnTo>
                  <a:lnTo>
                    <a:pt x="558446" y="299803"/>
                  </a:lnTo>
                  <a:lnTo>
                    <a:pt x="167578" y="300053"/>
                  </a:lnTo>
                  <a:lnTo>
                    <a:pt x="0" y="183317"/>
                  </a:lnTo>
                </a:path>
              </a:pathLst>
            </a:custGeom>
            <a:solidFill>
              <a:schemeClr val="accent2"/>
            </a:solidFill>
            <a:ln w="38100"/>
          </p:spPr>
          <p:style>
            <a:lnRef idx="1">
              <a:schemeClr val="accent1"/>
            </a:lnRef>
            <a:fillRef idx="0">
              <a:schemeClr val="accent1"/>
            </a:fillRef>
            <a:effectRef idx="0">
              <a:schemeClr val="accent1"/>
            </a:effectRef>
            <a:fontRef idx="minor">
              <a:schemeClr val="tx1"/>
            </a:fontRef>
          </p:style>
          <p:txBody>
            <a:bodyPr anchor="ctr"/>
            <a:lstStyle/>
            <a:p>
              <a:pPr algn="ctr" eaLnBrk="0" hangingPunct="0">
                <a:defRPr/>
              </a:pPr>
              <a:endParaRPr lang="en-US" dirty="0">
                <a:solidFill>
                  <a:srgbClr val="FF0000"/>
                </a:solidFill>
              </a:endParaRPr>
            </a:p>
          </p:txBody>
        </p:sp>
        <p:cxnSp>
          <p:nvCxnSpPr>
            <p:cNvPr id="20" name="Straight Arrow Connector 19"/>
            <p:cNvCxnSpPr>
              <a:endCxn id="22" idx="0"/>
            </p:cNvCxnSpPr>
            <p:nvPr/>
          </p:nvCxnSpPr>
          <p:spPr>
            <a:xfrm flipH="1">
              <a:off x="590549" y="2071690"/>
              <a:ext cx="1666876" cy="19048"/>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Freeform 21"/>
            <p:cNvSpPr/>
            <p:nvPr/>
          </p:nvSpPr>
          <p:spPr>
            <a:xfrm>
              <a:off x="442912" y="1614488"/>
              <a:ext cx="147637" cy="476250"/>
            </a:xfrm>
            <a:custGeom>
              <a:avLst/>
              <a:gdLst>
                <a:gd name="connsiteX0" fmla="*/ 541020 w 541020"/>
                <a:gd name="connsiteY0" fmla="*/ 1851660 h 1851660"/>
                <a:gd name="connsiteX1" fmla="*/ 0 w 541020"/>
                <a:gd name="connsiteY1" fmla="*/ 1447800 h 1851660"/>
                <a:gd name="connsiteX2" fmla="*/ 38100 w 541020"/>
                <a:gd name="connsiteY2" fmla="*/ 518160 h 1851660"/>
                <a:gd name="connsiteX3" fmla="*/ 312420 w 541020"/>
                <a:gd name="connsiteY3" fmla="*/ 0 h 1851660"/>
                <a:gd name="connsiteX0" fmla="*/ 998220 w 998220"/>
                <a:gd name="connsiteY0" fmla="*/ 1851660 h 1851660"/>
                <a:gd name="connsiteX1" fmla="*/ 0 w 998220"/>
                <a:gd name="connsiteY1" fmla="*/ 1447800 h 1851660"/>
                <a:gd name="connsiteX2" fmla="*/ 38100 w 998220"/>
                <a:gd name="connsiteY2" fmla="*/ 518160 h 1851660"/>
                <a:gd name="connsiteX3" fmla="*/ 312420 w 998220"/>
                <a:gd name="connsiteY3" fmla="*/ 0 h 1851660"/>
                <a:gd name="connsiteX0" fmla="*/ 960120 w 960120"/>
                <a:gd name="connsiteY0" fmla="*/ 1851660 h 1851660"/>
                <a:gd name="connsiteX1" fmla="*/ 251460 w 960120"/>
                <a:gd name="connsiteY1" fmla="*/ 1173480 h 1851660"/>
                <a:gd name="connsiteX2" fmla="*/ 0 w 960120"/>
                <a:gd name="connsiteY2" fmla="*/ 518160 h 1851660"/>
                <a:gd name="connsiteX3" fmla="*/ 274320 w 960120"/>
                <a:gd name="connsiteY3" fmla="*/ 0 h 1851660"/>
                <a:gd name="connsiteX0" fmla="*/ 769620 w 769620"/>
                <a:gd name="connsiteY0" fmla="*/ 1851660 h 1851660"/>
                <a:gd name="connsiteX1" fmla="*/ 60960 w 769620"/>
                <a:gd name="connsiteY1" fmla="*/ 1173480 h 1851660"/>
                <a:gd name="connsiteX2" fmla="*/ 0 w 769620"/>
                <a:gd name="connsiteY2" fmla="*/ 525780 h 1851660"/>
                <a:gd name="connsiteX3" fmla="*/ 83820 w 769620"/>
                <a:gd name="connsiteY3" fmla="*/ 0 h 1851660"/>
                <a:gd name="connsiteX0" fmla="*/ 769620 w 769620"/>
                <a:gd name="connsiteY0" fmla="*/ 1905000 h 1905000"/>
                <a:gd name="connsiteX1" fmla="*/ 60960 w 769620"/>
                <a:gd name="connsiteY1" fmla="*/ 1226820 h 1905000"/>
                <a:gd name="connsiteX2" fmla="*/ 0 w 769620"/>
                <a:gd name="connsiteY2" fmla="*/ 579120 h 1905000"/>
                <a:gd name="connsiteX3" fmla="*/ 601980 w 769620"/>
                <a:gd name="connsiteY3" fmla="*/ 0 h 1905000"/>
              </a:gdLst>
              <a:ahLst/>
              <a:cxnLst>
                <a:cxn ang="0">
                  <a:pos x="connsiteX0" y="connsiteY0"/>
                </a:cxn>
                <a:cxn ang="0">
                  <a:pos x="connsiteX1" y="connsiteY1"/>
                </a:cxn>
                <a:cxn ang="0">
                  <a:pos x="connsiteX2" y="connsiteY2"/>
                </a:cxn>
                <a:cxn ang="0">
                  <a:pos x="connsiteX3" y="connsiteY3"/>
                </a:cxn>
              </a:cxnLst>
              <a:rect l="l" t="t" r="r" b="b"/>
              <a:pathLst>
                <a:path w="769620" h="1905000">
                  <a:moveTo>
                    <a:pt x="769620" y="1905000"/>
                  </a:moveTo>
                  <a:lnTo>
                    <a:pt x="60960" y="1226820"/>
                  </a:lnTo>
                  <a:lnTo>
                    <a:pt x="0" y="579120"/>
                  </a:lnTo>
                  <a:lnTo>
                    <a:pt x="601980" y="0"/>
                  </a:lnTo>
                </a:path>
              </a:pathLst>
            </a:custGeom>
            <a:noFill/>
            <a:ln w="444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0" hangingPunct="0">
                <a:defRPr/>
              </a:pPr>
              <a:endParaRPr lang="en-US" dirty="0"/>
            </a:p>
          </p:txBody>
        </p:sp>
        <p:cxnSp>
          <p:nvCxnSpPr>
            <p:cNvPr id="25" name="Straight Arrow Connector 24"/>
            <p:cNvCxnSpPr/>
            <p:nvPr/>
          </p:nvCxnSpPr>
          <p:spPr>
            <a:xfrm flipV="1">
              <a:off x="457200" y="1057274"/>
              <a:ext cx="657226" cy="65913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Line 11"/>
            <p:cNvSpPr>
              <a:spLocks noChangeShapeType="1"/>
            </p:cNvSpPr>
            <p:nvPr/>
          </p:nvSpPr>
          <p:spPr bwMode="auto">
            <a:xfrm flipV="1">
              <a:off x="1068388" y="1012824"/>
              <a:ext cx="682625" cy="115888"/>
            </a:xfrm>
            <a:prstGeom prst="line">
              <a:avLst/>
            </a:prstGeom>
            <a:noFill/>
            <a:ln w="44450">
              <a:solidFill>
                <a:srgbClr val="00CC00"/>
              </a:solidFill>
              <a:round/>
              <a:headEnd/>
              <a:tailEnd type="arrow" w="med" len="med"/>
            </a:ln>
            <a:effectLst/>
          </p:spPr>
          <p:txBody>
            <a:bodyPr/>
            <a:lstStyle/>
            <a:p>
              <a:endParaRPr lang="en-US"/>
            </a:p>
          </p:txBody>
        </p:sp>
        <p:sp>
          <p:nvSpPr>
            <p:cNvPr id="29" name="Line 10"/>
            <p:cNvSpPr>
              <a:spLocks noChangeShapeType="1"/>
            </p:cNvSpPr>
            <p:nvPr/>
          </p:nvSpPr>
          <p:spPr bwMode="auto">
            <a:xfrm flipV="1">
              <a:off x="1023938" y="828675"/>
              <a:ext cx="176212" cy="328612"/>
            </a:xfrm>
            <a:prstGeom prst="line">
              <a:avLst/>
            </a:prstGeom>
            <a:noFill/>
            <a:ln w="44450">
              <a:solidFill>
                <a:srgbClr val="FF0000"/>
              </a:solidFill>
              <a:round/>
              <a:headEnd/>
              <a:tailEnd type="arrow" w="med" len="med"/>
            </a:ln>
            <a:effectLst/>
          </p:spPr>
          <p:txBody>
            <a:bodyPr/>
            <a:lstStyle/>
            <a:p>
              <a:endParaRPr lang="en-US"/>
            </a:p>
          </p:txBody>
        </p:sp>
      </p:grpSp>
      <p:sp>
        <p:nvSpPr>
          <p:cNvPr id="3" name="Rectangle 2"/>
          <p:cNvSpPr/>
          <p:nvPr/>
        </p:nvSpPr>
        <p:spPr>
          <a:xfrm>
            <a:off x="10808" y="1066438"/>
            <a:ext cx="3204342" cy="4832092"/>
          </a:xfrm>
          <a:prstGeom prst="rect">
            <a:avLst/>
          </a:prstGeom>
        </p:spPr>
        <p:txBody>
          <a:bodyPr wrap="square">
            <a:spAutoFit/>
          </a:bodyPr>
          <a:lstStyle/>
          <a:p>
            <a:pPr marL="236538" indent="-236538">
              <a:spcAft>
                <a:spcPts val="1200"/>
              </a:spcAft>
              <a:buFont typeface="Wingdings" pitchFamily="2" charset="2"/>
              <a:buChar char="§"/>
            </a:pPr>
            <a:r>
              <a:rPr lang="en-US" sz="1600" dirty="0"/>
              <a:t>FY 2016 funding supports </a:t>
            </a:r>
            <a:r>
              <a:rPr lang="en-US" sz="1600" dirty="0" smtClean="0"/>
              <a:t>37 weeks </a:t>
            </a:r>
            <a:r>
              <a:rPr lang="en-US" sz="1600" dirty="0"/>
              <a:t>of beam </a:t>
            </a:r>
            <a:r>
              <a:rPr lang="en-US" sz="1600" dirty="0" smtClean="0"/>
              <a:t>time and </a:t>
            </a:r>
            <a:r>
              <a:rPr lang="en-US" sz="1600" dirty="0"/>
              <a:t>a program of </a:t>
            </a:r>
            <a:r>
              <a:rPr lang="en-US" sz="1600" dirty="0" smtClean="0"/>
              <a:t>upgrades for work in nuclear </a:t>
            </a:r>
            <a:r>
              <a:rPr lang="en-US" sz="1600" dirty="0"/>
              <a:t>structure and astrophysics. </a:t>
            </a:r>
          </a:p>
          <a:p>
            <a:pPr marL="236538" lvl="0" indent="-236538">
              <a:spcAft>
                <a:spcPts val="1200"/>
              </a:spcAft>
              <a:buFont typeface="Wingdings" pitchFamily="2" charset="2"/>
              <a:buChar char="§"/>
            </a:pPr>
            <a:r>
              <a:rPr lang="en-US" sz="1600" dirty="0" smtClean="0"/>
              <a:t>Continued </a:t>
            </a:r>
            <a:r>
              <a:rPr lang="en-US" sz="1600" dirty="0"/>
              <a:t>operation of ATLAS in a 7 day per week mode is a high priority as demand for ATLAS beam time continues to far exceed availability. </a:t>
            </a:r>
            <a:endParaRPr lang="en-US" sz="1600" dirty="0" smtClean="0"/>
          </a:p>
          <a:p>
            <a:pPr marL="236538" lvl="0" indent="-236538">
              <a:spcAft>
                <a:spcPts val="1200"/>
              </a:spcAft>
              <a:buFont typeface="Wingdings" pitchFamily="2" charset="2"/>
              <a:buChar char="§"/>
            </a:pPr>
            <a:r>
              <a:rPr lang="en-US" sz="1600" dirty="0" smtClean="0"/>
              <a:t>Funding </a:t>
            </a:r>
            <a:r>
              <a:rPr lang="en-US" sz="1600" dirty="0"/>
              <a:t>increases support of key personnel required to provide robust operations, implement new capabilities of the accelerator and support the increasing demand from the user community for a wider variety of beams</a:t>
            </a:r>
            <a:r>
              <a:rPr lang="en-US" sz="1600" dirty="0" smtClean="0"/>
              <a:t>.</a:t>
            </a:r>
            <a:endParaRPr lang="en-US" sz="1600" dirty="0"/>
          </a:p>
        </p:txBody>
      </p:sp>
    </p:spTree>
    <p:extLst>
      <p:ext uri="{BB962C8B-B14F-4D97-AF65-F5344CB8AC3E}">
        <p14:creationId xmlns:p14="http://schemas.microsoft.com/office/powerpoint/2010/main" val="1439993275"/>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164427" y="173759"/>
            <a:ext cx="8871284" cy="38965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en-US" sz="2400" dirty="0">
                <a:solidFill>
                  <a:srgbClr val="106636"/>
                </a:solidFill>
                <a:latin typeface="Arial" pitchFamily="34" charset="0"/>
                <a:ea typeface="+mj-ea"/>
                <a:cs typeface="Arial" pitchFamily="34" charset="0"/>
              </a:rPr>
              <a:t>Facility for Rare Isotope Beams</a:t>
            </a:r>
          </a:p>
        </p:txBody>
      </p:sp>
      <p:sp>
        <p:nvSpPr>
          <p:cNvPr id="18" name="Rectangle 4"/>
          <p:cNvSpPr txBox="1">
            <a:spLocks noChangeAspect="1" noChangeArrowheads="1"/>
          </p:cNvSpPr>
          <p:nvPr/>
        </p:nvSpPr>
        <p:spPr>
          <a:xfrm>
            <a:off x="95152" y="876369"/>
            <a:ext cx="3864777" cy="4816703"/>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eaLnBrk="0" fontAlgn="base" hangingPunct="0">
              <a:spcAft>
                <a:spcPts val="0"/>
              </a:spcAft>
              <a:buFont typeface="Arial" charset="0"/>
              <a:buNone/>
              <a:defRPr/>
            </a:pPr>
            <a:r>
              <a:rPr lang="en-US" sz="1600" dirty="0">
                <a:solidFill>
                  <a:prstClr val="black"/>
                </a:solidFill>
                <a:latin typeface="Arial" pitchFamily="34" charset="0"/>
                <a:cs typeface="Arial" pitchFamily="34" charset="0"/>
              </a:rPr>
              <a:t>FRIB will increase the number of isotopes with known properties from ~2,000 observed over the last </a:t>
            </a:r>
            <a:r>
              <a:rPr lang="en-US" sz="1600" dirty="0" smtClean="0">
                <a:solidFill>
                  <a:prstClr val="black"/>
                </a:solidFill>
                <a:latin typeface="Arial" pitchFamily="34" charset="0"/>
                <a:cs typeface="Arial" pitchFamily="34" charset="0"/>
              </a:rPr>
              <a:t/>
            </a:r>
            <a:br>
              <a:rPr lang="en-US" sz="1600" dirty="0" smtClean="0">
                <a:solidFill>
                  <a:prstClr val="black"/>
                </a:solidFill>
                <a:latin typeface="Arial" pitchFamily="34" charset="0"/>
                <a:cs typeface="Arial" pitchFamily="34" charset="0"/>
              </a:rPr>
            </a:br>
            <a:r>
              <a:rPr lang="en-US" sz="1600" dirty="0" smtClean="0">
                <a:solidFill>
                  <a:prstClr val="black"/>
                </a:solidFill>
                <a:latin typeface="Arial" pitchFamily="34" charset="0"/>
                <a:cs typeface="Arial" pitchFamily="34" charset="0"/>
              </a:rPr>
              <a:t>century </a:t>
            </a:r>
            <a:r>
              <a:rPr lang="en-US" sz="1600" dirty="0">
                <a:solidFill>
                  <a:prstClr val="black"/>
                </a:solidFill>
                <a:latin typeface="Arial" pitchFamily="34" charset="0"/>
                <a:cs typeface="Arial" pitchFamily="34" charset="0"/>
              </a:rPr>
              <a:t>to ~5,000 and will provide </a:t>
            </a:r>
            <a:r>
              <a:rPr lang="en-US" sz="1600" dirty="0" smtClean="0">
                <a:solidFill>
                  <a:prstClr val="black"/>
                </a:solidFill>
                <a:latin typeface="Arial" pitchFamily="34" charset="0"/>
                <a:cs typeface="Arial" pitchFamily="34" charset="0"/>
              </a:rPr>
              <a:t/>
            </a:r>
            <a:br>
              <a:rPr lang="en-US" sz="1600" dirty="0" smtClean="0">
                <a:solidFill>
                  <a:prstClr val="black"/>
                </a:solidFill>
                <a:latin typeface="Arial" pitchFamily="34" charset="0"/>
                <a:cs typeface="Arial" pitchFamily="34" charset="0"/>
              </a:rPr>
            </a:br>
            <a:r>
              <a:rPr lang="en-US" sz="1600" dirty="0" smtClean="0">
                <a:solidFill>
                  <a:prstClr val="black"/>
                </a:solidFill>
                <a:latin typeface="Arial" pitchFamily="34" charset="0"/>
                <a:cs typeface="Arial" pitchFamily="34" charset="0"/>
              </a:rPr>
              <a:t>world-leading </a:t>
            </a:r>
            <a:r>
              <a:rPr lang="en-US" sz="1600" dirty="0">
                <a:solidFill>
                  <a:prstClr val="black"/>
                </a:solidFill>
                <a:latin typeface="Arial" pitchFamily="34" charset="0"/>
                <a:cs typeface="Arial" pitchFamily="34" charset="0"/>
              </a:rPr>
              <a:t>capabilities for </a:t>
            </a:r>
            <a:r>
              <a:rPr lang="en-US" sz="1600" dirty="0" smtClean="0">
                <a:solidFill>
                  <a:prstClr val="black"/>
                </a:solidFill>
                <a:latin typeface="Arial" pitchFamily="34" charset="0"/>
                <a:cs typeface="Arial" pitchFamily="34" charset="0"/>
              </a:rPr>
              <a:t/>
            </a:r>
            <a:br>
              <a:rPr lang="en-US" sz="1600" dirty="0" smtClean="0">
                <a:solidFill>
                  <a:prstClr val="black"/>
                </a:solidFill>
                <a:latin typeface="Arial" pitchFamily="34" charset="0"/>
                <a:cs typeface="Arial" pitchFamily="34" charset="0"/>
              </a:rPr>
            </a:br>
            <a:r>
              <a:rPr lang="en-US" sz="1600" dirty="0" smtClean="0">
                <a:solidFill>
                  <a:prstClr val="black"/>
                </a:solidFill>
                <a:latin typeface="Arial" pitchFamily="34" charset="0"/>
                <a:cs typeface="Arial" pitchFamily="34" charset="0"/>
              </a:rPr>
              <a:t>research </a:t>
            </a:r>
            <a:r>
              <a:rPr lang="en-US" sz="1600" dirty="0">
                <a:solidFill>
                  <a:prstClr val="black"/>
                </a:solidFill>
                <a:latin typeface="Arial" pitchFamily="34" charset="0"/>
                <a:cs typeface="Arial" pitchFamily="34" charset="0"/>
              </a:rPr>
              <a:t>on:</a:t>
            </a:r>
          </a:p>
          <a:p>
            <a:pPr marL="173736" indent="-173736" eaLnBrk="0" fontAlgn="base" hangingPunct="0">
              <a:spcAft>
                <a:spcPts val="0"/>
              </a:spcAft>
              <a:buFont typeface="Arial" charset="0"/>
              <a:buNone/>
              <a:defRPr/>
            </a:pPr>
            <a:endParaRPr lang="en-US" sz="800" dirty="0">
              <a:solidFill>
                <a:prstClr val="black"/>
              </a:solidFill>
              <a:latin typeface="Arial" pitchFamily="34" charset="0"/>
              <a:cs typeface="Arial" pitchFamily="34" charset="0"/>
            </a:endParaRPr>
          </a:p>
          <a:p>
            <a:pPr marL="173736" indent="-173736" eaLnBrk="0" fontAlgn="base" hangingPunct="0">
              <a:spcAft>
                <a:spcPts val="200"/>
              </a:spcAft>
              <a:defRPr/>
            </a:pPr>
            <a:r>
              <a:rPr lang="en-US" sz="1600" dirty="0">
                <a:solidFill>
                  <a:prstClr val="black"/>
                </a:solidFill>
                <a:latin typeface="Arial" pitchFamily="34" charset="0"/>
                <a:cs typeface="Arial" pitchFamily="34" charset="0"/>
              </a:rPr>
              <a:t>Nuclear Structure</a:t>
            </a:r>
          </a:p>
          <a:p>
            <a:pPr marL="336550" lvl="1" indent="-173038" eaLnBrk="0" fontAlgn="base" hangingPunct="0">
              <a:spcAft>
                <a:spcPts val="200"/>
              </a:spcAft>
              <a:buFont typeface="Wingdings" pitchFamily="2" charset="2"/>
              <a:buChar char="§"/>
              <a:defRPr/>
            </a:pPr>
            <a:r>
              <a:rPr lang="en-US" sz="1400" dirty="0">
                <a:solidFill>
                  <a:prstClr val="black"/>
                </a:solidFill>
                <a:latin typeface="Arial" pitchFamily="34" charset="0"/>
                <a:cs typeface="Arial" pitchFamily="34" charset="0"/>
              </a:rPr>
              <a:t>The </a:t>
            </a:r>
            <a:r>
              <a:rPr lang="en-US" sz="1400" dirty="0" smtClean="0">
                <a:solidFill>
                  <a:prstClr val="black"/>
                </a:solidFill>
                <a:latin typeface="Arial" pitchFamily="34" charset="0"/>
                <a:cs typeface="Arial" pitchFamily="34" charset="0"/>
              </a:rPr>
              <a:t>limits </a:t>
            </a:r>
            <a:r>
              <a:rPr lang="en-US" sz="1400" dirty="0">
                <a:solidFill>
                  <a:prstClr val="black"/>
                </a:solidFill>
                <a:latin typeface="Arial" pitchFamily="34" charset="0"/>
                <a:cs typeface="Arial" pitchFamily="34" charset="0"/>
              </a:rPr>
              <a:t>of existence for </a:t>
            </a:r>
            <a:r>
              <a:rPr lang="en-US" sz="1400" dirty="0" smtClean="0">
                <a:solidFill>
                  <a:prstClr val="black"/>
                </a:solidFill>
                <a:latin typeface="Arial" pitchFamily="34" charset="0"/>
                <a:cs typeface="Arial" pitchFamily="34" charset="0"/>
              </a:rPr>
              <a:t>nuclei</a:t>
            </a:r>
            <a:endParaRPr lang="en-US" sz="1400" dirty="0">
              <a:solidFill>
                <a:prstClr val="black"/>
              </a:solidFill>
              <a:latin typeface="Arial" pitchFamily="34" charset="0"/>
              <a:cs typeface="Arial" pitchFamily="34" charset="0"/>
            </a:endParaRPr>
          </a:p>
          <a:p>
            <a:pPr marL="336550" lvl="1" indent="-173038" eaLnBrk="0" fontAlgn="base" hangingPunct="0">
              <a:spcAft>
                <a:spcPts val="200"/>
              </a:spcAft>
              <a:buFont typeface="Wingdings" pitchFamily="2" charset="2"/>
              <a:buChar char="§"/>
              <a:defRPr/>
            </a:pPr>
            <a:r>
              <a:rPr lang="en-US" sz="1400" dirty="0">
                <a:solidFill>
                  <a:prstClr val="black"/>
                </a:solidFill>
                <a:latin typeface="Arial" pitchFamily="34" charset="0"/>
                <a:cs typeface="Arial" pitchFamily="34" charset="0"/>
              </a:rPr>
              <a:t>Nuclei </a:t>
            </a:r>
            <a:r>
              <a:rPr lang="en-US" sz="1400" dirty="0" smtClean="0">
                <a:solidFill>
                  <a:prstClr val="black"/>
                </a:solidFill>
                <a:latin typeface="Arial" pitchFamily="34" charset="0"/>
                <a:cs typeface="Arial" pitchFamily="34" charset="0"/>
              </a:rPr>
              <a:t>that have </a:t>
            </a:r>
            <a:r>
              <a:rPr lang="en-US" sz="1400" dirty="0">
                <a:solidFill>
                  <a:prstClr val="black"/>
                </a:solidFill>
                <a:latin typeface="Arial" pitchFamily="34" charset="0"/>
                <a:cs typeface="Arial" pitchFamily="34" charset="0"/>
              </a:rPr>
              <a:t>neutron skins</a:t>
            </a:r>
          </a:p>
          <a:p>
            <a:pPr marL="336550" lvl="1" indent="-173038" eaLnBrk="0" fontAlgn="base" hangingPunct="0">
              <a:spcAft>
                <a:spcPts val="0"/>
              </a:spcAft>
              <a:buFont typeface="Wingdings" pitchFamily="2" charset="2"/>
              <a:buChar char="§"/>
              <a:defRPr/>
            </a:pPr>
            <a:r>
              <a:rPr lang="en-US" sz="1400" dirty="0">
                <a:solidFill>
                  <a:prstClr val="black"/>
                </a:solidFill>
                <a:latin typeface="Arial" pitchFamily="34" charset="0"/>
                <a:cs typeface="Arial" pitchFamily="34" charset="0"/>
              </a:rPr>
              <a:t>S</a:t>
            </a:r>
            <a:r>
              <a:rPr lang="en-US" sz="1400" dirty="0" smtClean="0">
                <a:solidFill>
                  <a:prstClr val="black"/>
                </a:solidFill>
                <a:latin typeface="Arial" pitchFamily="34" charset="0"/>
                <a:cs typeface="Arial" pitchFamily="34" charset="0"/>
              </a:rPr>
              <a:t>ynthesis </a:t>
            </a:r>
            <a:r>
              <a:rPr lang="en-US" sz="1400" dirty="0">
                <a:solidFill>
                  <a:prstClr val="black"/>
                </a:solidFill>
                <a:latin typeface="Arial" pitchFamily="34" charset="0"/>
                <a:cs typeface="Arial" pitchFamily="34" charset="0"/>
              </a:rPr>
              <a:t>of super heavy </a:t>
            </a:r>
            <a:r>
              <a:rPr lang="en-US" sz="1400" dirty="0" smtClean="0">
                <a:solidFill>
                  <a:prstClr val="black"/>
                </a:solidFill>
                <a:latin typeface="Arial" pitchFamily="34" charset="0"/>
                <a:cs typeface="Arial" pitchFamily="34" charset="0"/>
              </a:rPr>
              <a:t>elements</a:t>
            </a:r>
            <a:endParaRPr lang="en-US" sz="1400" dirty="0">
              <a:solidFill>
                <a:prstClr val="black"/>
              </a:solidFill>
              <a:latin typeface="Arial" pitchFamily="34" charset="0"/>
              <a:cs typeface="Arial" pitchFamily="34" charset="0"/>
            </a:endParaRPr>
          </a:p>
          <a:p>
            <a:pPr marL="173736" indent="-173736" eaLnBrk="0" fontAlgn="base" hangingPunct="0">
              <a:spcAft>
                <a:spcPts val="0"/>
              </a:spcAft>
              <a:defRPr/>
            </a:pPr>
            <a:r>
              <a:rPr lang="en-US" sz="1600" dirty="0">
                <a:solidFill>
                  <a:prstClr val="black"/>
                </a:solidFill>
                <a:latin typeface="Arial" pitchFamily="34" charset="0"/>
                <a:cs typeface="Arial" pitchFamily="34" charset="0"/>
              </a:rPr>
              <a:t>Nuclear Astrophysics</a:t>
            </a:r>
          </a:p>
          <a:p>
            <a:pPr marL="336550" lvl="1" indent="-173038" eaLnBrk="0" fontAlgn="base" hangingPunct="0">
              <a:spcAft>
                <a:spcPts val="0"/>
              </a:spcAft>
              <a:buFont typeface="Wingdings" pitchFamily="2" charset="2"/>
              <a:buChar char="§"/>
              <a:defRPr/>
            </a:pPr>
            <a:r>
              <a:rPr lang="en-US" sz="1400" dirty="0">
                <a:solidFill>
                  <a:prstClr val="black"/>
                </a:solidFill>
                <a:latin typeface="Arial" pitchFamily="34" charset="0"/>
                <a:cs typeface="Arial" pitchFamily="34" charset="0"/>
              </a:rPr>
              <a:t>The origin of the heavy elements and explosive nucleo-synthesis</a:t>
            </a:r>
          </a:p>
          <a:p>
            <a:pPr marL="336550" lvl="1" indent="-173038" eaLnBrk="0" fontAlgn="base" hangingPunct="0">
              <a:spcAft>
                <a:spcPts val="0"/>
              </a:spcAft>
              <a:buFont typeface="Wingdings" pitchFamily="2" charset="2"/>
              <a:buChar char="§"/>
              <a:defRPr/>
            </a:pPr>
            <a:r>
              <a:rPr lang="en-US" sz="1400" dirty="0">
                <a:solidFill>
                  <a:prstClr val="black"/>
                </a:solidFill>
                <a:latin typeface="Arial" pitchFamily="34" charset="0"/>
                <a:cs typeface="Arial" pitchFamily="34" charset="0"/>
              </a:rPr>
              <a:t>Composition of neutron star crusts</a:t>
            </a:r>
          </a:p>
          <a:p>
            <a:pPr marL="173736" indent="-173736" eaLnBrk="0" fontAlgn="base" hangingPunct="0">
              <a:spcAft>
                <a:spcPts val="0"/>
              </a:spcAft>
              <a:defRPr/>
            </a:pPr>
            <a:r>
              <a:rPr lang="en-US" sz="1600" dirty="0">
                <a:solidFill>
                  <a:prstClr val="black"/>
                </a:solidFill>
                <a:latin typeface="Arial" pitchFamily="34" charset="0"/>
                <a:cs typeface="Arial" pitchFamily="34" charset="0"/>
              </a:rPr>
              <a:t>Fundamental Symmetries</a:t>
            </a:r>
          </a:p>
          <a:p>
            <a:pPr marL="336550" lvl="1" indent="-173038" eaLnBrk="0" fontAlgn="base" hangingPunct="0">
              <a:spcAft>
                <a:spcPts val="0"/>
              </a:spcAft>
              <a:buFont typeface="Wingdings" pitchFamily="2" charset="2"/>
              <a:buChar char="§"/>
              <a:defRPr/>
            </a:pPr>
            <a:r>
              <a:rPr lang="en-US" sz="1400" dirty="0">
                <a:solidFill>
                  <a:prstClr val="black"/>
                </a:solidFill>
                <a:latin typeface="Arial" pitchFamily="34" charset="0"/>
                <a:cs typeface="Arial" pitchFamily="34" charset="0"/>
              </a:rPr>
              <a:t>Tests of fundamental symmetries, </a:t>
            </a:r>
            <a:r>
              <a:rPr lang="en-US" sz="1400" dirty="0" smtClean="0">
                <a:solidFill>
                  <a:prstClr val="black"/>
                </a:solidFill>
                <a:latin typeface="Arial" pitchFamily="34" charset="0"/>
                <a:cs typeface="Arial" pitchFamily="34" charset="0"/>
              </a:rPr>
              <a:t/>
            </a:r>
            <a:br>
              <a:rPr lang="en-US" sz="1400" dirty="0" smtClean="0">
                <a:solidFill>
                  <a:prstClr val="black"/>
                </a:solidFill>
                <a:latin typeface="Arial" pitchFamily="34" charset="0"/>
                <a:cs typeface="Arial" pitchFamily="34" charset="0"/>
              </a:rPr>
            </a:br>
            <a:r>
              <a:rPr lang="en-US" sz="1400" dirty="0" smtClean="0">
                <a:solidFill>
                  <a:prstClr val="black"/>
                </a:solidFill>
                <a:latin typeface="Arial" pitchFamily="34" charset="0"/>
                <a:cs typeface="Arial" pitchFamily="34" charset="0"/>
              </a:rPr>
              <a:t>Atomic </a:t>
            </a:r>
            <a:r>
              <a:rPr lang="en-US" sz="1400" dirty="0">
                <a:solidFill>
                  <a:prstClr val="black"/>
                </a:solidFill>
                <a:latin typeface="Arial" pitchFamily="34" charset="0"/>
                <a:cs typeface="Arial" pitchFamily="34" charset="0"/>
              </a:rPr>
              <a:t>EDMs, Weak </a:t>
            </a:r>
            <a:r>
              <a:rPr lang="en-US" sz="1400" dirty="0" smtClean="0">
                <a:solidFill>
                  <a:prstClr val="black"/>
                </a:solidFill>
                <a:latin typeface="Arial" pitchFamily="34" charset="0"/>
                <a:cs typeface="Arial" pitchFamily="34" charset="0"/>
              </a:rPr>
              <a:t>Charge</a:t>
            </a:r>
          </a:p>
          <a:p>
            <a:pPr marL="163512" lvl="1" eaLnBrk="0" fontAlgn="base" hangingPunct="0">
              <a:spcAft>
                <a:spcPts val="0"/>
              </a:spcAft>
              <a:defRPr/>
            </a:pPr>
            <a:endParaRPr lang="en-US" sz="600" dirty="0">
              <a:solidFill>
                <a:prstClr val="black"/>
              </a:solidFill>
              <a:latin typeface="Arial" pitchFamily="34" charset="0"/>
              <a:cs typeface="Arial" pitchFamily="34" charset="0"/>
            </a:endParaRPr>
          </a:p>
          <a:p>
            <a:pPr marL="0" lvl="1" indent="-173736" eaLnBrk="0" hangingPunct="0">
              <a:spcAft>
                <a:spcPts val="0"/>
              </a:spcAft>
            </a:pPr>
            <a:r>
              <a:rPr lang="en-US" sz="1600" dirty="0">
                <a:solidFill>
                  <a:prstClr val="black"/>
                </a:solidFill>
                <a:latin typeface="Arial" pitchFamily="34" charset="0"/>
                <a:cs typeface="Arial" pitchFamily="34" charset="0"/>
              </a:rPr>
              <a:t>This research will provide the basis for a  model of nuclei and how they interact.</a:t>
            </a:r>
          </a:p>
        </p:txBody>
      </p:sp>
      <p:pic>
        <p:nvPicPr>
          <p:cNvPr id="2050" name="Picture 2" descr="http://frib.msu.edu/sites/default/files/kohuth-20141201%20concrete-target%20area_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1984" y="1195034"/>
            <a:ext cx="5441596" cy="3620912"/>
          </a:xfrm>
          <a:prstGeom prst="rect">
            <a:avLst/>
          </a:prstGeom>
          <a:noFill/>
          <a:ln w="28575">
            <a:solidFill>
              <a:schemeClr val="accent1">
                <a:lumMod val="75000"/>
              </a:schemeClr>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4017722" y="4954496"/>
            <a:ext cx="4837874" cy="830997"/>
          </a:xfrm>
          <a:prstGeom prst="rect">
            <a:avLst/>
          </a:prstGeom>
        </p:spPr>
        <p:txBody>
          <a:bodyPr wrap="square">
            <a:spAutoFit/>
          </a:bodyPr>
          <a:lstStyle/>
          <a:p>
            <a:r>
              <a:rPr lang="en-US" sz="1200" dirty="0"/>
              <a:t>Concrete for the floor of the target area was placed </a:t>
            </a:r>
            <a:r>
              <a:rPr lang="en-US" sz="1200" dirty="0" smtClean="0"/>
              <a:t>December 1-2</a:t>
            </a:r>
            <a:r>
              <a:rPr lang="en-US" sz="1200" dirty="0"/>
              <a:t>. It took around 30 hours and 300 concrete trucks to place the 2,700 cubic yards of </a:t>
            </a:r>
            <a:r>
              <a:rPr lang="en-US" sz="1200" dirty="0" smtClean="0"/>
              <a:t>concrete.  FRIB received Critical Decision 3B, Approval to Start Technical Construction, on August 26, 2014.</a:t>
            </a:r>
            <a:endParaRPr lang="en-US" sz="1200" dirty="0"/>
          </a:p>
        </p:txBody>
      </p:sp>
      <p:sp>
        <p:nvSpPr>
          <p:cNvPr id="8" name="Slide Number Placeholder 3"/>
          <p:cNvSpPr>
            <a:spLocks noGrp="1"/>
          </p:cNvSpPr>
          <p:nvPr>
            <p:ph type="sldNum" sz="quarter" idx="12"/>
          </p:nvPr>
        </p:nvSpPr>
        <p:spPr>
          <a:xfrm>
            <a:off x="8491926" y="6351588"/>
            <a:ext cx="476250" cy="365125"/>
          </a:xfrm>
        </p:spPr>
        <p:txBody>
          <a:bodyPr/>
          <a:lstStyle/>
          <a:p>
            <a:pPr>
              <a:defRPr/>
            </a:pPr>
            <a:fld id="{6EEA275D-5A49-48A8-817D-44C3EA0A3A2F}" type="slidenum">
              <a:rPr lang="en-US" smtClean="0"/>
              <a:pPr>
                <a:defRPr/>
              </a:pPr>
              <a:t>37</a:t>
            </a:fld>
            <a:endParaRPr lang="en-US" dirty="0"/>
          </a:p>
        </p:txBody>
      </p:sp>
    </p:spTree>
    <p:extLst>
      <p:ext uri="{BB962C8B-B14F-4D97-AF65-F5344CB8AC3E}">
        <p14:creationId xmlns:p14="http://schemas.microsoft.com/office/powerpoint/2010/main" val="81816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92364" y="44244"/>
            <a:ext cx="9144000" cy="642156"/>
          </a:xfrm>
        </p:spPr>
        <p:txBody>
          <a:bodyPr/>
          <a:lstStyle/>
          <a:p>
            <a:pPr eaLnBrk="1" hangingPunct="1">
              <a:defRPr/>
            </a:pPr>
            <a:r>
              <a:rPr lang="en-US" sz="2400" b="0" dirty="0" smtClean="0">
                <a:effectLst/>
              </a:rPr>
              <a:t>The DOE Isotope Program Managed by NP</a:t>
            </a:r>
          </a:p>
        </p:txBody>
      </p:sp>
      <p:sp>
        <p:nvSpPr>
          <p:cNvPr id="5124" name="Rectangle 3"/>
          <p:cNvSpPr>
            <a:spLocks noGrp="1" noChangeArrowheads="1"/>
          </p:cNvSpPr>
          <p:nvPr>
            <p:ph type="body" idx="1"/>
          </p:nvPr>
        </p:nvSpPr>
        <p:spPr>
          <a:xfrm>
            <a:off x="632567" y="2703376"/>
            <a:ext cx="7885216" cy="3200876"/>
          </a:xfrm>
        </p:spPr>
        <p:txBody>
          <a:bodyPr wrap="square">
            <a:spAutoFit/>
          </a:bodyPr>
          <a:lstStyle/>
          <a:p>
            <a:pPr marL="274320" indent="-274320" eaLnBrk="1" hangingPunct="1">
              <a:spcBef>
                <a:spcPts val="0"/>
              </a:spcBef>
              <a:spcAft>
                <a:spcPts val="600"/>
              </a:spcAft>
              <a:buFont typeface="Wingdings" panose="05000000000000000000" pitchFamily="2" charset="2"/>
              <a:buChar char="§"/>
            </a:pPr>
            <a:r>
              <a:rPr lang="en-US" sz="1400" b="0" dirty="0">
                <a:solidFill>
                  <a:schemeClr val="tx1"/>
                </a:solidFill>
              </a:rPr>
              <a:t>Support continues for </a:t>
            </a:r>
            <a:r>
              <a:rPr lang="en-US" sz="1400" b="0" dirty="0" smtClean="0">
                <a:solidFill>
                  <a:schemeClr val="tx1"/>
                </a:solidFill>
              </a:rPr>
              <a:t>R&amp;D competitive </a:t>
            </a:r>
            <a:r>
              <a:rPr lang="en-US" sz="1400" b="0" dirty="0">
                <a:solidFill>
                  <a:schemeClr val="tx1"/>
                </a:solidFill>
              </a:rPr>
              <a:t>awards to universities and laboratories, as well as </a:t>
            </a:r>
            <a:r>
              <a:rPr lang="en-US" sz="1400" b="0" dirty="0" smtClean="0">
                <a:solidFill>
                  <a:schemeClr val="tx1"/>
                </a:solidFill>
              </a:rPr>
              <a:t>support </a:t>
            </a:r>
            <a:r>
              <a:rPr lang="en-US" sz="1400" b="0" dirty="0">
                <a:solidFill>
                  <a:schemeClr val="tx1"/>
                </a:solidFill>
              </a:rPr>
              <a:t>to laboratory research groups at LANL, BNL, and ORNL. </a:t>
            </a:r>
          </a:p>
          <a:p>
            <a:pPr marL="274320" indent="-274320" eaLnBrk="1" hangingPunct="1">
              <a:spcBef>
                <a:spcPts val="0"/>
              </a:spcBef>
              <a:spcAft>
                <a:spcPts val="600"/>
              </a:spcAft>
              <a:buFont typeface="Wingdings" panose="05000000000000000000" pitchFamily="2" charset="2"/>
              <a:buChar char="§"/>
            </a:pPr>
            <a:r>
              <a:rPr lang="en-US" sz="1400" b="0" dirty="0">
                <a:solidFill>
                  <a:schemeClr val="tx1"/>
                </a:solidFill>
              </a:rPr>
              <a:t>Development of production techniques for alpha-emitting radionuclides for medical therapy continues to be a priority, </a:t>
            </a:r>
            <a:r>
              <a:rPr lang="en-US" sz="1400" b="0" dirty="0" smtClean="0">
                <a:solidFill>
                  <a:schemeClr val="tx1"/>
                </a:solidFill>
              </a:rPr>
              <a:t>implemented </a:t>
            </a:r>
            <a:r>
              <a:rPr lang="en-US" sz="1400" b="0" dirty="0">
                <a:solidFill>
                  <a:schemeClr val="tx1"/>
                </a:solidFill>
              </a:rPr>
              <a:t>through </a:t>
            </a:r>
            <a:r>
              <a:rPr lang="en-US" sz="1400" b="0" dirty="0" smtClean="0">
                <a:solidFill>
                  <a:schemeClr val="tx1"/>
                </a:solidFill>
              </a:rPr>
              <a:t>collaborative </a:t>
            </a:r>
            <a:r>
              <a:rPr lang="en-US" sz="1400" b="0" dirty="0">
                <a:solidFill>
                  <a:schemeClr val="tx1"/>
                </a:solidFill>
              </a:rPr>
              <a:t>R&amp;D </a:t>
            </a:r>
            <a:r>
              <a:rPr lang="en-US" sz="1400" b="0" dirty="0" smtClean="0">
                <a:solidFill>
                  <a:schemeClr val="tx1"/>
                </a:solidFill>
              </a:rPr>
              <a:t>at </a:t>
            </a:r>
            <a:r>
              <a:rPr lang="en-US" sz="1400" b="0" dirty="0">
                <a:solidFill>
                  <a:schemeClr val="tx1"/>
                </a:solidFill>
              </a:rPr>
              <a:t>the national laboratories, particularly at BNL, LANL, and ORNL</a:t>
            </a:r>
            <a:r>
              <a:rPr lang="en-US" sz="1400" b="0" dirty="0" smtClean="0">
                <a:solidFill>
                  <a:schemeClr val="tx1"/>
                </a:solidFill>
              </a:rPr>
              <a:t>.</a:t>
            </a:r>
          </a:p>
          <a:p>
            <a:pPr marL="274320" indent="-274320" eaLnBrk="1" hangingPunct="1">
              <a:spcBef>
                <a:spcPts val="0"/>
              </a:spcBef>
              <a:spcAft>
                <a:spcPts val="600"/>
              </a:spcAft>
              <a:buFont typeface="Wingdings" panose="05000000000000000000" pitchFamily="2" charset="2"/>
              <a:buChar char="§"/>
            </a:pPr>
            <a:r>
              <a:rPr lang="en-US" sz="1400" b="0" dirty="0" smtClean="0">
                <a:solidFill>
                  <a:schemeClr val="tx1"/>
                </a:solidFill>
              </a:rPr>
              <a:t>Research </a:t>
            </a:r>
            <a:r>
              <a:rPr lang="en-US" sz="1400" b="0" dirty="0">
                <a:solidFill>
                  <a:schemeClr val="tx1"/>
                </a:solidFill>
              </a:rPr>
              <a:t>at universities and national laboratories </a:t>
            </a:r>
            <a:r>
              <a:rPr lang="en-US" sz="1400" b="0" dirty="0" smtClean="0">
                <a:solidFill>
                  <a:schemeClr val="tx1"/>
                </a:solidFill>
              </a:rPr>
              <a:t>is supported for new </a:t>
            </a:r>
            <a:r>
              <a:rPr lang="en-US" sz="1400" b="0" dirty="0">
                <a:solidFill>
                  <a:schemeClr val="tx1"/>
                </a:solidFill>
              </a:rPr>
              <a:t>isotope production </a:t>
            </a:r>
            <a:r>
              <a:rPr lang="en-US" sz="1400" b="0" dirty="0" smtClean="0">
                <a:solidFill>
                  <a:schemeClr val="tx1"/>
                </a:solidFill>
              </a:rPr>
              <a:t>technologies. </a:t>
            </a:r>
            <a:r>
              <a:rPr lang="en-US" sz="1400" b="0" dirty="0">
                <a:solidFill>
                  <a:schemeClr val="tx1"/>
                </a:solidFill>
              </a:rPr>
              <a:t>Funding increases to enhance core research capabilities at the national laboratories and universities, and the program of competitive R&amp;D, in order to address the high priorities </a:t>
            </a:r>
            <a:r>
              <a:rPr lang="en-US" sz="1400" b="0" dirty="0" smtClean="0">
                <a:solidFill>
                  <a:schemeClr val="tx1"/>
                </a:solidFill>
              </a:rPr>
              <a:t>especially with </a:t>
            </a:r>
            <a:r>
              <a:rPr lang="en-US" sz="1400" b="0" dirty="0">
                <a:solidFill>
                  <a:schemeClr val="tx1"/>
                </a:solidFill>
              </a:rPr>
              <a:t>regard to the research </a:t>
            </a:r>
            <a:r>
              <a:rPr lang="en-US" sz="1400" b="0" dirty="0" smtClean="0">
                <a:solidFill>
                  <a:schemeClr val="tx1"/>
                </a:solidFill>
              </a:rPr>
              <a:t>to </a:t>
            </a:r>
            <a:r>
              <a:rPr lang="en-US" sz="1400" b="0" dirty="0">
                <a:solidFill>
                  <a:schemeClr val="tx1"/>
                </a:solidFill>
              </a:rPr>
              <a:t>produce </a:t>
            </a:r>
            <a:r>
              <a:rPr lang="en-US" sz="1400" b="0" dirty="0" smtClean="0">
                <a:solidFill>
                  <a:schemeClr val="tx1"/>
                </a:solidFill>
              </a:rPr>
              <a:t>Ac-225, an isotope that shows great promise in the treatment of diffuse cancers and infections.</a:t>
            </a:r>
            <a:endParaRPr lang="en-US" sz="1400" b="0" dirty="0">
              <a:solidFill>
                <a:schemeClr val="tx1"/>
              </a:solidFill>
            </a:endParaRPr>
          </a:p>
          <a:p>
            <a:pPr marL="274320" indent="-274320" eaLnBrk="1" hangingPunct="1">
              <a:spcBef>
                <a:spcPts val="0"/>
              </a:spcBef>
              <a:spcAft>
                <a:spcPts val="600"/>
              </a:spcAft>
              <a:buFont typeface="Wingdings" panose="05000000000000000000" pitchFamily="2" charset="2"/>
              <a:buChar char="§"/>
            </a:pPr>
            <a:r>
              <a:rPr lang="en-US" sz="1400" b="0" dirty="0" smtClean="0">
                <a:solidFill>
                  <a:schemeClr val="tx1"/>
                </a:solidFill>
              </a:rPr>
              <a:t>Maintains the infrastructure required to produce and supply isotope products and related services.</a:t>
            </a:r>
          </a:p>
          <a:p>
            <a:pPr marL="274320" indent="-274320" eaLnBrk="1" hangingPunct="1">
              <a:spcBef>
                <a:spcPts val="0"/>
              </a:spcBef>
              <a:spcAft>
                <a:spcPts val="600"/>
              </a:spcAft>
              <a:buFont typeface="Wingdings" panose="05000000000000000000" pitchFamily="2" charset="2"/>
              <a:buChar char="§"/>
            </a:pPr>
            <a:r>
              <a:rPr lang="en-US" sz="1400" b="0" dirty="0" smtClean="0">
                <a:solidFill>
                  <a:schemeClr val="tx1"/>
                </a:solidFill>
              </a:rPr>
              <a:t>More </a:t>
            </a:r>
            <a:r>
              <a:rPr lang="en-US" sz="1400" b="0" dirty="0">
                <a:solidFill>
                  <a:schemeClr val="tx1"/>
                </a:solidFill>
              </a:rPr>
              <a:t>than 225 customer orders and 470 shipments in FY </a:t>
            </a:r>
            <a:r>
              <a:rPr lang="en-US" sz="1400" b="0" dirty="0" smtClean="0">
                <a:solidFill>
                  <a:schemeClr val="tx1"/>
                </a:solidFill>
              </a:rPr>
              <a:t>2013.</a:t>
            </a:r>
          </a:p>
        </p:txBody>
      </p:sp>
      <p:pic>
        <p:nvPicPr>
          <p:cNvPr id="11" name="Picture 1"/>
          <p:cNvPicPr>
            <a:picLocks noChangeAspect="1" noChangeArrowheads="1"/>
          </p:cNvPicPr>
          <p:nvPr/>
        </p:nvPicPr>
        <p:blipFill>
          <a:blip r:embed="rId3" cstate="print"/>
          <a:srcRect b="27461"/>
          <a:stretch>
            <a:fillRect/>
          </a:stretch>
        </p:blipFill>
        <p:spPr bwMode="auto">
          <a:xfrm>
            <a:off x="0" y="794980"/>
            <a:ext cx="9144000" cy="1537209"/>
          </a:xfrm>
          <a:prstGeom prst="rect">
            <a:avLst/>
          </a:prstGeom>
          <a:noFill/>
          <a:ln w="9525">
            <a:noFill/>
            <a:miter lim="800000"/>
            <a:headEnd/>
            <a:tailEnd/>
          </a:ln>
        </p:spPr>
      </p:pic>
      <p:sp>
        <p:nvSpPr>
          <p:cNvPr id="7" name="Slide Number Placeholder 3"/>
          <p:cNvSpPr>
            <a:spLocks noGrp="1"/>
          </p:cNvSpPr>
          <p:nvPr>
            <p:ph type="sldNum" sz="quarter" idx="4294967295"/>
          </p:nvPr>
        </p:nvSpPr>
        <p:spPr>
          <a:xfrm>
            <a:off x="8491926" y="6351588"/>
            <a:ext cx="476250" cy="365125"/>
          </a:xfrm>
          <a:prstGeom prst="rect">
            <a:avLst/>
          </a:prstGeom>
        </p:spPr>
        <p:txBody>
          <a:bodyPr vert="horz" lIns="91440" tIns="45720" rIns="91440" bIns="45720" rtlCol="0" anchor="ctr"/>
          <a:lstStyle/>
          <a:p>
            <a:pPr algn="r" fontAlgn="auto">
              <a:spcBef>
                <a:spcPts val="0"/>
              </a:spcBef>
              <a:spcAft>
                <a:spcPts val="0"/>
              </a:spcAft>
            </a:pPr>
            <a:fld id="{6EEA275D-5A49-48A8-817D-44C3EA0A3A2F}" type="slidenum">
              <a:rPr lang="en-US" sz="1200">
                <a:solidFill>
                  <a:srgbClr val="106636"/>
                </a:solidFill>
                <a:latin typeface="Arial" pitchFamily="34" charset="0"/>
                <a:cs typeface="Arial" pitchFamily="34" charset="0"/>
              </a:rPr>
              <a:pPr algn="r" fontAlgn="auto">
                <a:spcBef>
                  <a:spcPts val="0"/>
                </a:spcBef>
                <a:spcAft>
                  <a:spcPts val="0"/>
                </a:spcAft>
              </a:pPr>
              <a:t>38</a:t>
            </a:fld>
            <a:endParaRPr lang="en-US" sz="1200" dirty="0">
              <a:solidFill>
                <a:srgbClr val="106636"/>
              </a:solidFill>
              <a:latin typeface="Arial" pitchFamily="34" charset="0"/>
              <a:cs typeface="Arial" pitchFamily="34" charset="0"/>
            </a:endParaRPr>
          </a:p>
        </p:txBody>
      </p:sp>
    </p:spTree>
    <p:extLst>
      <p:ext uri="{BB962C8B-B14F-4D97-AF65-F5344CB8AC3E}">
        <p14:creationId xmlns:p14="http://schemas.microsoft.com/office/powerpoint/2010/main" val="2289297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 name="Rectangle 20"/>
          <p:cNvSpPr/>
          <p:nvPr/>
        </p:nvSpPr>
        <p:spPr>
          <a:xfrm>
            <a:off x="0" y="5858353"/>
            <a:ext cx="8217074" cy="983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15900" y="6057900"/>
            <a:ext cx="8699500" cy="292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0" y="80544"/>
            <a:ext cx="9144000" cy="646331"/>
          </a:xfrm>
        </p:spPr>
        <p:txBody>
          <a:bodyPr>
            <a:spAutoFit/>
          </a:bodyPr>
          <a:lstStyle/>
          <a:p>
            <a:pPr>
              <a:lnSpc>
                <a:spcPct val="90000"/>
              </a:lnSpc>
            </a:pPr>
            <a:r>
              <a:rPr lang="en-US" sz="2400" dirty="0" smtClean="0"/>
              <a:t>Workforce Development for Teachers and Scientists</a:t>
            </a:r>
            <a:br>
              <a:rPr lang="en-US" sz="2400" dirty="0" smtClean="0"/>
            </a:br>
            <a:r>
              <a:rPr lang="en-US" sz="1600" dirty="0" smtClean="0">
                <a:solidFill>
                  <a:schemeClr val="tx1"/>
                </a:solidFill>
              </a:rPr>
              <a:t>Ensuring a pipeline of STEM workers to support the DOE mission</a:t>
            </a:r>
            <a:endParaRPr lang="en-US" sz="2400" dirty="0">
              <a:solidFill>
                <a:schemeClr val="tx1"/>
              </a:solidFill>
            </a:endParaRPr>
          </a:p>
        </p:txBody>
      </p:sp>
      <p:sp>
        <p:nvSpPr>
          <p:cNvPr id="12" name="TextBox 11"/>
          <p:cNvSpPr txBox="1"/>
          <p:nvPr/>
        </p:nvSpPr>
        <p:spPr>
          <a:xfrm>
            <a:off x="409407" y="893974"/>
            <a:ext cx="8328795" cy="4262693"/>
          </a:xfrm>
          <a:prstGeom prst="rect">
            <a:avLst/>
          </a:prstGeom>
          <a:noFill/>
        </p:spPr>
        <p:txBody>
          <a:bodyPr wrap="square" lIns="91429" tIns="45714" rIns="91429" bIns="45714" rtlCol="0">
            <a:spAutoFit/>
          </a:bodyPr>
          <a:lstStyle/>
          <a:p>
            <a:pPr marL="174625" lvl="1" indent="-174625">
              <a:buFont typeface="Wingdings" pitchFamily="2" charset="2"/>
              <a:buChar char="§"/>
            </a:pPr>
            <a:r>
              <a:rPr lang="en-US" sz="1600" dirty="0" smtClean="0">
                <a:latin typeface="Arial" pitchFamily="34" charset="0"/>
                <a:cs typeface="Arial" pitchFamily="34" charset="0"/>
              </a:rPr>
              <a:t>At DOE labs and facilities, WDTS will support ~1,000 students and faculty</a:t>
            </a:r>
          </a:p>
          <a:p>
            <a:pPr marL="750888" lvl="3" indent="-174625">
              <a:buFont typeface="Wingdings" pitchFamily="2" charset="2"/>
              <a:buChar char="§"/>
            </a:pPr>
            <a:r>
              <a:rPr lang="en-US" sz="1200" dirty="0" smtClean="0">
                <a:latin typeface="Arial" pitchFamily="34" charset="0"/>
                <a:cs typeface="Arial" pitchFamily="34" charset="0"/>
              </a:rPr>
              <a:t>750 Science Undergraduate Laboratory Interns (SULI) placed at one of 17 DOE labs or facilities</a:t>
            </a:r>
          </a:p>
          <a:p>
            <a:pPr marL="750888" lvl="3" indent="-174625">
              <a:buFont typeface="Wingdings" pitchFamily="2" charset="2"/>
              <a:buChar char="§"/>
            </a:pPr>
            <a:r>
              <a:rPr lang="en-US" sz="1200" dirty="0" smtClean="0">
                <a:latin typeface="Arial" pitchFamily="34" charset="0"/>
                <a:cs typeface="Arial" pitchFamily="34" charset="0"/>
              </a:rPr>
              <a:t>70 Community College Interns (CCI)</a:t>
            </a:r>
          </a:p>
          <a:p>
            <a:pPr marL="750888" lvl="3" indent="-174625">
              <a:buFont typeface="Wingdings" pitchFamily="2" charset="2"/>
              <a:buChar char="§"/>
            </a:pPr>
            <a:r>
              <a:rPr lang="en-US" sz="1200" dirty="0" smtClean="0">
                <a:latin typeface="Arial" pitchFamily="34" charset="0"/>
                <a:cs typeface="Arial" pitchFamily="34" charset="0"/>
              </a:rPr>
              <a:t>~100 graduate students engaged in Ph.D. thesis research for 3-12 months at a DOE laboratory</a:t>
            </a:r>
          </a:p>
          <a:p>
            <a:pPr marL="750888" lvl="3" indent="-174625">
              <a:spcAft>
                <a:spcPts val="1000"/>
              </a:spcAft>
              <a:buFont typeface="Wingdings" pitchFamily="2" charset="2"/>
              <a:buChar char="§"/>
            </a:pPr>
            <a:r>
              <a:rPr lang="en-US" sz="1200" dirty="0" smtClean="0">
                <a:latin typeface="Arial" pitchFamily="34" charset="0"/>
                <a:cs typeface="Arial" pitchFamily="34" charset="0"/>
              </a:rPr>
              <a:t>60 faculty and 25 students in the Visiting Faculty Program (VFP)</a:t>
            </a:r>
            <a:endParaRPr lang="en-US" sz="1400" dirty="0" smtClean="0">
              <a:latin typeface="Arial" pitchFamily="34" charset="0"/>
              <a:cs typeface="Arial" pitchFamily="34" charset="0"/>
            </a:endParaRPr>
          </a:p>
          <a:p>
            <a:pPr marL="174625" lvl="1" indent="-174625">
              <a:buFont typeface="Wingdings" pitchFamily="2" charset="2"/>
              <a:buChar char="§"/>
            </a:pPr>
            <a:r>
              <a:rPr lang="en-US" sz="1600" dirty="0" smtClean="0">
                <a:latin typeface="Arial" pitchFamily="34" charset="0"/>
                <a:cs typeface="Arial" pitchFamily="34" charset="0"/>
              </a:rPr>
              <a:t>Support for the National Science Bowl</a:t>
            </a:r>
          </a:p>
          <a:p>
            <a:pPr marL="750888" lvl="2" indent="-174625">
              <a:spcAft>
                <a:spcPts val="0"/>
              </a:spcAft>
              <a:buFont typeface="Wingdings" pitchFamily="2" charset="2"/>
              <a:buChar char="§"/>
            </a:pPr>
            <a:r>
              <a:rPr lang="en-US" sz="1200" dirty="0" smtClean="0">
                <a:solidFill>
                  <a:prstClr val="black"/>
                </a:solidFill>
                <a:latin typeface="Arial" pitchFamily="34" charset="0"/>
                <a:cs typeface="Arial" pitchFamily="34" charset="0"/>
              </a:rPr>
              <a:t>More than 20,000 students, coaches, and volunteers participate in the regional and final competitions.</a:t>
            </a:r>
          </a:p>
          <a:p>
            <a:pPr marL="750888" lvl="2" indent="-174625">
              <a:spcAft>
                <a:spcPts val="1000"/>
              </a:spcAft>
              <a:buFont typeface="Wingdings" pitchFamily="2" charset="2"/>
              <a:buChar char="§"/>
            </a:pPr>
            <a:r>
              <a:rPr lang="en-US" sz="1200" dirty="0" smtClean="0">
                <a:solidFill>
                  <a:prstClr val="black"/>
                </a:solidFill>
                <a:latin typeface="Arial" pitchFamily="34" charset="0"/>
                <a:cs typeface="Arial" pitchFamily="34" charset="0"/>
              </a:rPr>
              <a:t>In FY 2015, there are </a:t>
            </a:r>
            <a:r>
              <a:rPr lang="en-US" sz="1200" dirty="0" smtClean="0"/>
              <a:t>118 regional events, involving 14,000 students from all fifty states, the District of Columbia, Puerto Rico, and the U.S. Virgin Islands. </a:t>
            </a:r>
            <a:r>
              <a:rPr lang="en-US" sz="1200" dirty="0" smtClean="0">
                <a:solidFill>
                  <a:prstClr val="black"/>
                </a:solidFill>
                <a:latin typeface="Arial" pitchFamily="34" charset="0"/>
                <a:cs typeface="Arial" pitchFamily="34" charset="0"/>
              </a:rPr>
              <a:t>WDTS brings the regional winners, the top 4% of the teams, to Washington, D.C. for the final competitions.</a:t>
            </a:r>
            <a:endParaRPr lang="en-US" sz="1600" dirty="0" smtClean="0"/>
          </a:p>
          <a:p>
            <a:pPr marL="174625" lvl="1" indent="-174625">
              <a:spcAft>
                <a:spcPts val="1000"/>
              </a:spcAft>
              <a:buFont typeface="Wingdings" pitchFamily="2" charset="2"/>
              <a:buChar char="§"/>
            </a:pPr>
            <a:r>
              <a:rPr lang="en-US" sz="1600" dirty="0" smtClean="0">
                <a:latin typeface="Arial" pitchFamily="34" charset="0"/>
                <a:cs typeface="Arial" pitchFamily="34" charset="0"/>
              </a:rPr>
              <a:t>Support for 6 Albert Einstein Distinguished Educator Fellows</a:t>
            </a:r>
            <a:endParaRPr lang="en-US" sz="1400" dirty="0" smtClean="0">
              <a:latin typeface="Arial" pitchFamily="34" charset="0"/>
              <a:cs typeface="Arial" pitchFamily="34" charset="0"/>
            </a:endParaRPr>
          </a:p>
          <a:p>
            <a:pPr marL="174625" lvl="1" indent="-174625">
              <a:buFont typeface="Wingdings" pitchFamily="2" charset="2"/>
              <a:buChar char="§"/>
            </a:pPr>
            <a:r>
              <a:rPr lang="en-US" sz="1600" dirty="0" smtClean="0">
                <a:latin typeface="Arial" pitchFamily="34" charset="0"/>
                <a:cs typeface="Arial" pitchFamily="34" charset="0"/>
              </a:rPr>
              <a:t>Support for on-line business systems modernization</a:t>
            </a:r>
          </a:p>
          <a:p>
            <a:pPr marL="750888" lvl="1" indent="-174625">
              <a:spcAft>
                <a:spcPts val="1200"/>
              </a:spcAft>
              <a:buFont typeface="Wingdings" pitchFamily="2" charset="2"/>
              <a:buChar char="§"/>
            </a:pPr>
            <a:r>
              <a:rPr lang="en-US" sz="1200" dirty="0" smtClean="0">
                <a:latin typeface="Arial" panose="020B0604020202020204" pitchFamily="34" charset="0"/>
                <a:cs typeface="Arial" panose="020B0604020202020204" pitchFamily="34" charset="0"/>
              </a:rPr>
              <a:t>This </a:t>
            </a:r>
            <a:r>
              <a:rPr lang="en-US" sz="1200" dirty="0">
                <a:latin typeface="Arial" panose="020B0604020202020204" pitchFamily="34" charset="0"/>
                <a:cs typeface="Arial" panose="020B0604020202020204" pitchFamily="34" charset="0"/>
              </a:rPr>
              <a:t>activity modernizes on-line systems </a:t>
            </a:r>
            <a:r>
              <a:rPr lang="en-US" sz="1200" dirty="0" smtClean="0">
                <a:latin typeface="Arial" panose="020B0604020202020204" pitchFamily="34" charset="0"/>
                <a:cs typeface="Arial" panose="020B0604020202020204" pitchFamily="34" charset="0"/>
              </a:rPr>
              <a:t>that are used to </a:t>
            </a:r>
            <a:r>
              <a:rPr lang="en-US" sz="1200" dirty="0">
                <a:latin typeface="Arial" panose="020B0604020202020204" pitchFamily="34" charset="0"/>
                <a:cs typeface="Arial" panose="020B0604020202020204" pitchFamily="34" charset="0"/>
              </a:rPr>
              <a:t>manage applications </a:t>
            </a:r>
            <a:r>
              <a:rPr lang="en-US" sz="1200" dirty="0" smtClean="0">
                <a:latin typeface="Arial" panose="020B0604020202020204" pitchFamily="34" charset="0"/>
                <a:cs typeface="Arial" panose="020B0604020202020204" pitchFamily="34" charset="0"/>
              </a:rPr>
              <a:t>and their </a:t>
            </a:r>
            <a:r>
              <a:rPr lang="en-US" sz="1200" dirty="0">
                <a:latin typeface="Arial" panose="020B0604020202020204" pitchFamily="34" charset="0"/>
                <a:cs typeface="Arial" panose="020B0604020202020204" pitchFamily="34" charset="0"/>
              </a:rPr>
              <a:t>review, data collection, and evaluation for </a:t>
            </a:r>
            <a:r>
              <a:rPr lang="en-US" sz="1200" dirty="0" smtClean="0">
                <a:latin typeface="Arial" panose="020B0604020202020204" pitchFamily="34" charset="0"/>
                <a:cs typeface="Arial" panose="020B0604020202020204" pitchFamily="34" charset="0"/>
              </a:rPr>
              <a:t>all WDTS </a:t>
            </a:r>
            <a:r>
              <a:rPr lang="en-US" sz="1200" dirty="0">
                <a:latin typeface="Arial" panose="020B0604020202020204" pitchFamily="34" charset="0"/>
                <a:cs typeface="Arial" panose="020B0604020202020204" pitchFamily="34" charset="0"/>
              </a:rPr>
              <a:t>programs. </a:t>
            </a:r>
            <a:endParaRPr lang="en-US" sz="1200" dirty="0" smtClean="0">
              <a:solidFill>
                <a:prstClr val="black"/>
              </a:solidFill>
              <a:latin typeface="Arial" pitchFamily="34" charset="0"/>
              <a:cs typeface="Arial" pitchFamily="34" charset="0"/>
            </a:endParaRPr>
          </a:p>
          <a:p>
            <a:pPr marL="174625" lvl="1" indent="-174625">
              <a:buFont typeface="Wingdings" pitchFamily="2" charset="2"/>
              <a:buChar char="§"/>
            </a:pPr>
            <a:r>
              <a:rPr lang="en-US" sz="1600" dirty="0" smtClean="0">
                <a:latin typeface="Arial" pitchFamily="34" charset="0"/>
                <a:cs typeface="Arial" pitchFamily="34" charset="0"/>
              </a:rPr>
              <a:t>Support for program evaluation and assessment</a:t>
            </a:r>
          </a:p>
          <a:p>
            <a:pPr marL="749808" lvl="1" indent="-171450">
              <a:buFont typeface="Wingdings" panose="05000000000000000000" pitchFamily="2" charset="2"/>
              <a:buChar char="§"/>
            </a:pPr>
            <a:r>
              <a:rPr lang="en-US" sz="1200" dirty="0" smtClean="0">
                <a:latin typeface="Arial" panose="020B0604020202020204" pitchFamily="34" charset="0"/>
                <a:cs typeface="Arial" panose="020B0604020202020204" pitchFamily="34" charset="0"/>
              </a:rPr>
              <a:t>This activity will assess whether programs meet established goals using collection and analysis of data and other materials, such as </a:t>
            </a:r>
            <a:r>
              <a:rPr lang="en-US" sz="1200" dirty="0">
                <a:latin typeface="Arial" panose="020B0604020202020204" pitchFamily="34" charset="0"/>
                <a:cs typeface="Arial" panose="020B0604020202020204" pitchFamily="34" charset="0"/>
              </a:rPr>
              <a:t>pre- and post-participation questionnaires, participant deliverables, notable </a:t>
            </a:r>
            <a:r>
              <a:rPr lang="en-US" sz="1200" dirty="0" smtClean="0">
                <a:latin typeface="Arial" panose="020B0604020202020204" pitchFamily="34" charset="0"/>
                <a:cs typeface="Arial" panose="020B0604020202020204" pitchFamily="34" charset="0"/>
              </a:rPr>
              <a:t>outcomes, and </a:t>
            </a:r>
            <a:r>
              <a:rPr lang="en-US" sz="1200" dirty="0">
                <a:latin typeface="Arial" panose="020B0604020202020204" pitchFamily="34" charset="0"/>
                <a:cs typeface="Arial" panose="020B0604020202020204" pitchFamily="34" charset="0"/>
              </a:rPr>
              <a:t>longitudinal participant tracking.</a:t>
            </a:r>
          </a:p>
        </p:txBody>
      </p:sp>
      <p:grpSp>
        <p:nvGrpSpPr>
          <p:cNvPr id="4" name="Group 3"/>
          <p:cNvGrpSpPr/>
          <p:nvPr/>
        </p:nvGrpSpPr>
        <p:grpSpPr>
          <a:xfrm>
            <a:off x="397820" y="5181600"/>
            <a:ext cx="8321641" cy="1384173"/>
            <a:chOff x="397820" y="5359527"/>
            <a:chExt cx="8321641" cy="1384173"/>
          </a:xfrm>
        </p:grpSpPr>
        <p:pic>
          <p:nvPicPr>
            <p:cNvPr id="13" name="Picture 12"/>
            <p:cNvPicPr>
              <a:picLocks noChangeAspect="1"/>
            </p:cNvPicPr>
            <p:nvPr/>
          </p:nvPicPr>
          <p:blipFill>
            <a:blip r:embed="rId3"/>
            <a:stretch>
              <a:fillRect/>
            </a:stretch>
          </p:blipFill>
          <p:spPr>
            <a:xfrm>
              <a:off x="397820" y="5359527"/>
              <a:ext cx="1828800" cy="1371600"/>
            </a:xfrm>
            <a:prstGeom prst="rect">
              <a:avLst/>
            </a:prstGeom>
            <a:ln w="25400">
              <a:solidFill>
                <a:schemeClr val="tx1"/>
              </a:solidFill>
            </a:ln>
          </p:spPr>
        </p:pic>
        <p:pic>
          <p:nvPicPr>
            <p:cNvPr id="14" name="Picture 13" descr="30687.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7975" y="5359527"/>
              <a:ext cx="2061486" cy="1371600"/>
            </a:xfrm>
            <a:prstGeom prst="rect">
              <a:avLst/>
            </a:prstGeom>
            <a:ln w="25400">
              <a:solidFill>
                <a:schemeClr val="tx1"/>
              </a:solidFill>
            </a:ln>
          </p:spPr>
        </p:pic>
        <p:grpSp>
          <p:nvGrpSpPr>
            <p:cNvPr id="20" name="Group 19"/>
            <p:cNvGrpSpPr/>
            <p:nvPr/>
          </p:nvGrpSpPr>
          <p:grpSpPr>
            <a:xfrm>
              <a:off x="4479925" y="5359527"/>
              <a:ext cx="2055776" cy="1384173"/>
              <a:chOff x="4479925" y="5359527"/>
              <a:chExt cx="2055776" cy="1384173"/>
            </a:xfrm>
          </p:grpSpPr>
          <p:pic>
            <p:nvPicPr>
              <p:cNvPr id="22" name="6D4304A2-B4F4-48FB-8BAC-2032484A1426" descr="DE8E334E-6822-4D89-B8D4-7E99825347F8@h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9925" y="5362575"/>
                <a:ext cx="2055776"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a:xfrm>
                <a:off x="4479925" y="5359527"/>
                <a:ext cx="2055776" cy="13841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028" name="Picture 4" descr="http://science.energy.gov/~/media/wdts/einstein/images/EF-001.jpg?h=252&amp;w=448"/>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361565" y="5191593"/>
            <a:ext cx="2011680" cy="136465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17" name="Slide Number Placeholder 3"/>
          <p:cNvSpPr>
            <a:spLocks noGrp="1"/>
          </p:cNvSpPr>
          <p:nvPr>
            <p:ph type="sldNum" sz="quarter" idx="12"/>
          </p:nvPr>
        </p:nvSpPr>
        <p:spPr>
          <a:xfrm>
            <a:off x="8491926" y="6351588"/>
            <a:ext cx="476250" cy="365125"/>
          </a:xfrm>
        </p:spPr>
        <p:txBody>
          <a:bodyPr/>
          <a:lstStyle/>
          <a:p>
            <a:pPr>
              <a:defRPr/>
            </a:pPr>
            <a:fld id="{6EEA275D-5A49-48A8-817D-44C3EA0A3A2F}" type="slidenum">
              <a:rPr lang="en-US" smtClean="0"/>
              <a:pPr>
                <a:defRPr/>
              </a:pPr>
              <a:t>39</a:t>
            </a:fld>
            <a:endParaRPr lang="en-US" dirty="0"/>
          </a:p>
        </p:txBody>
      </p:sp>
    </p:spTree>
    <p:extLst>
      <p:ext uri="{BB962C8B-B14F-4D97-AF65-F5344CB8AC3E}">
        <p14:creationId xmlns:p14="http://schemas.microsoft.com/office/powerpoint/2010/main" val="3604920721"/>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2389"/>
            <a:ext cx="9144000" cy="646331"/>
          </a:xfrm>
        </p:spPr>
        <p:txBody>
          <a:bodyPr>
            <a:spAutoFit/>
          </a:bodyPr>
          <a:lstStyle/>
          <a:p>
            <a:pPr>
              <a:lnSpc>
                <a:spcPct val="90000"/>
              </a:lnSpc>
            </a:pPr>
            <a:r>
              <a:rPr lang="en-US" dirty="0" smtClean="0"/>
              <a:t>FY 2016 SC Budget Request by Category</a:t>
            </a:r>
            <a:br>
              <a:rPr lang="en-US" dirty="0" smtClean="0"/>
            </a:br>
            <a:r>
              <a:rPr lang="en-US" sz="1600" dirty="0" smtClean="0">
                <a:solidFill>
                  <a:prstClr val="black"/>
                </a:solidFill>
              </a:rPr>
              <a:t>Dollars in Thousands</a:t>
            </a:r>
            <a:endParaRPr lang="en-US" dirty="0"/>
          </a:p>
        </p:txBody>
      </p:sp>
      <p:graphicFrame>
        <p:nvGraphicFramePr>
          <p:cNvPr id="6" name="Chart 5"/>
          <p:cNvGraphicFramePr>
            <a:graphicFrameLocks noGrp="1"/>
          </p:cNvGraphicFramePr>
          <p:nvPr>
            <p:extLst>
              <p:ext uri="{D42A27DB-BD31-4B8C-83A1-F6EECF244321}">
                <p14:modId xmlns:p14="http://schemas.microsoft.com/office/powerpoint/2010/main" val="1054319702"/>
              </p:ext>
            </p:extLst>
          </p:nvPr>
        </p:nvGraphicFramePr>
        <p:xfrm>
          <a:off x="1999754" y="470764"/>
          <a:ext cx="4928461" cy="5830612"/>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oup 2"/>
          <p:cNvGrpSpPr/>
          <p:nvPr/>
        </p:nvGrpSpPr>
        <p:grpSpPr>
          <a:xfrm>
            <a:off x="81134" y="855765"/>
            <a:ext cx="8976003" cy="5893917"/>
            <a:chOff x="81134" y="855765"/>
            <a:chExt cx="8976003" cy="5893917"/>
          </a:xfrm>
        </p:grpSpPr>
        <p:sp>
          <p:nvSpPr>
            <p:cNvPr id="8" name="TextBox 7"/>
            <p:cNvSpPr txBox="1"/>
            <p:nvPr/>
          </p:nvSpPr>
          <p:spPr>
            <a:xfrm>
              <a:off x="81134" y="855765"/>
              <a:ext cx="2687666" cy="3283719"/>
            </a:xfrm>
            <a:prstGeom prst="rect">
              <a:avLst/>
            </a:prstGeom>
            <a:solidFill>
              <a:srgbClr val="F0F0F0"/>
            </a:solidFill>
            <a:ln w="28575">
              <a:solidFill>
                <a:srgbClr val="DA00A1"/>
              </a:solidFill>
            </a:ln>
          </p:spPr>
          <p:txBody>
            <a:bodyPr wrap="square" rtlCol="0">
              <a:spAutoFit/>
            </a:bodyPr>
            <a:lstStyle/>
            <a:p>
              <a:pPr>
                <a:spcAft>
                  <a:spcPts val="400"/>
                </a:spcAft>
              </a:pPr>
              <a:r>
                <a:rPr lang="en-US" sz="1200" b="1" dirty="0" smtClean="0">
                  <a:solidFill>
                    <a:srgbClr val="DA00A1"/>
                  </a:solidFill>
                </a:rPr>
                <a:t>Construction</a:t>
              </a:r>
            </a:p>
            <a:p>
              <a:pPr marL="117475" indent="-117475">
                <a:lnSpc>
                  <a:spcPct val="95000"/>
                </a:lnSpc>
                <a:spcAft>
                  <a:spcPts val="300"/>
                </a:spcAft>
                <a:buFont typeface="Wingdings" pitchFamily="2" charset="2"/>
                <a:buChar char="§"/>
              </a:pPr>
              <a:r>
                <a:rPr lang="en-US" sz="900" dirty="0" smtClean="0"/>
                <a:t>BES: </a:t>
              </a:r>
              <a:r>
                <a:rPr lang="en-US" sz="900" dirty="0" err="1" smtClean="0"/>
                <a:t>Linac</a:t>
              </a:r>
              <a:r>
                <a:rPr lang="en-US" sz="900" dirty="0" smtClean="0"/>
                <a:t> Coherent Light Source-II continues and is in its peak funding year ($200,300K).</a:t>
              </a:r>
            </a:p>
            <a:p>
              <a:pPr marL="117475" indent="-117475">
                <a:lnSpc>
                  <a:spcPct val="95000"/>
                </a:lnSpc>
                <a:spcAft>
                  <a:spcPts val="300"/>
                </a:spcAft>
                <a:buFont typeface="Wingdings" pitchFamily="2" charset="2"/>
                <a:buChar char="§"/>
              </a:pPr>
              <a:r>
                <a:rPr lang="en-US" sz="900" dirty="0"/>
                <a:t>FES: </a:t>
              </a:r>
              <a:r>
                <a:rPr lang="en-US" sz="900" dirty="0" smtClean="0"/>
                <a:t>ITER – support for the USIPO</a:t>
              </a:r>
              <a:r>
                <a:rPr lang="en-US" sz="900" dirty="0"/>
                <a:t>, IO, and hardware fabrication </a:t>
              </a:r>
              <a:r>
                <a:rPr lang="en-US" sz="900" dirty="0" smtClean="0"/>
                <a:t>continues </a:t>
              </a:r>
              <a:r>
                <a:rPr lang="en-US" sz="900" dirty="0"/>
                <a:t>($150,000K</a:t>
              </a:r>
              <a:r>
                <a:rPr lang="en-US" sz="900" dirty="0" smtClean="0"/>
                <a:t>).</a:t>
              </a:r>
            </a:p>
            <a:p>
              <a:pPr marL="117475" indent="-117475">
                <a:lnSpc>
                  <a:spcPct val="95000"/>
                </a:lnSpc>
                <a:spcAft>
                  <a:spcPts val="300"/>
                </a:spcAft>
                <a:buFont typeface="Wingdings" pitchFamily="2" charset="2"/>
                <a:buChar char="§"/>
              </a:pPr>
              <a:r>
                <a:rPr lang="en-US" sz="900" dirty="0" smtClean="0"/>
                <a:t>HEP: Long Baseline Neutrino Facility ($20,000K for PED); </a:t>
              </a:r>
              <a:r>
                <a:rPr lang="en-US" sz="900" dirty="0" err="1" smtClean="0"/>
                <a:t>Muon</a:t>
              </a:r>
              <a:r>
                <a:rPr lang="en-US" sz="900" dirty="0" smtClean="0"/>
                <a:t> to Electron Conversion ($40,100K).</a:t>
              </a:r>
            </a:p>
            <a:p>
              <a:pPr marL="117475" indent="-117475">
                <a:lnSpc>
                  <a:spcPct val="95000"/>
                </a:lnSpc>
                <a:spcAft>
                  <a:spcPts val="300"/>
                </a:spcAft>
                <a:buFont typeface="Wingdings" pitchFamily="2" charset="2"/>
                <a:buChar char="§"/>
              </a:pPr>
              <a:r>
                <a:rPr lang="en-US" sz="900" dirty="0" smtClean="0"/>
                <a:t>NP: FRIB continues and is at the peak of its funding profile ($100,000K); accelerator commissioning and detector construction of </a:t>
              </a:r>
              <a:r>
                <a:rPr lang="en-US" sz="900" dirty="0"/>
                <a:t>the </a:t>
              </a:r>
              <a:r>
                <a:rPr lang="en-US" sz="900" dirty="0" smtClean="0"/>
                <a:t>CEBAF 12 </a:t>
              </a:r>
              <a:r>
                <a:rPr lang="en-US" sz="900" dirty="0" err="1" smtClean="0"/>
                <a:t>GeV</a:t>
              </a:r>
              <a:r>
                <a:rPr lang="en-US" sz="900" dirty="0" smtClean="0"/>
                <a:t> upgrade continue ($12,000K).</a:t>
              </a:r>
            </a:p>
            <a:p>
              <a:pPr marL="117475" indent="-117475">
                <a:lnSpc>
                  <a:spcPct val="95000"/>
                </a:lnSpc>
                <a:spcAft>
                  <a:spcPts val="300"/>
                </a:spcAft>
                <a:buFont typeface="Wingdings" pitchFamily="2" charset="2"/>
                <a:buChar char="§"/>
              </a:pPr>
              <a:r>
                <a:rPr lang="en-US" sz="900" dirty="0" smtClean="0"/>
                <a:t>SLI: Materials Design Lab at ANL ($23,910K); Photon Science Lab Building at SLAC ($25,000K); Integrative Genomics Building at LBNL ($20,000K).</a:t>
              </a:r>
            </a:p>
            <a:p>
              <a:pPr marL="117475" indent="-117475">
                <a:lnSpc>
                  <a:spcPct val="95000"/>
                </a:lnSpc>
                <a:spcAft>
                  <a:spcPts val="300"/>
                </a:spcAft>
                <a:buFont typeface="Wingdings" pitchFamily="2" charset="2"/>
                <a:buChar char="§"/>
              </a:pPr>
              <a:r>
                <a:rPr lang="en-US" sz="900" dirty="0" smtClean="0"/>
                <a:t>Also in SLI: “Infrastructure Support” increases by $31,100K for top priorities identified as part of the Campus Strategy discussions, for electrical upgrades at ANL and SLAC and for facility improvements at FNAL.</a:t>
              </a:r>
            </a:p>
          </p:txBody>
        </p:sp>
        <p:sp>
          <p:nvSpPr>
            <p:cNvPr id="9" name="TextBox 8"/>
            <p:cNvSpPr txBox="1"/>
            <p:nvPr/>
          </p:nvSpPr>
          <p:spPr>
            <a:xfrm>
              <a:off x="6679697" y="855765"/>
              <a:ext cx="2377440" cy="1814086"/>
            </a:xfrm>
            <a:prstGeom prst="rect">
              <a:avLst/>
            </a:prstGeom>
            <a:solidFill>
              <a:srgbClr val="F0F0F0"/>
            </a:solidFill>
            <a:ln w="28575">
              <a:solidFill>
                <a:srgbClr val="FF0000"/>
              </a:solidFill>
            </a:ln>
          </p:spPr>
          <p:txBody>
            <a:bodyPr wrap="square" rtlCol="0">
              <a:spAutoFit/>
            </a:bodyPr>
            <a:lstStyle/>
            <a:p>
              <a:pPr>
                <a:spcAft>
                  <a:spcPts val="400"/>
                </a:spcAft>
              </a:pPr>
              <a:r>
                <a:rPr lang="en-US" sz="1200" b="1" dirty="0" smtClean="0">
                  <a:solidFill>
                    <a:srgbClr val="FF0000"/>
                  </a:solidFill>
                </a:rPr>
                <a:t>Major Items of Equipment</a:t>
              </a:r>
            </a:p>
            <a:p>
              <a:pPr marL="117475" indent="-117475">
                <a:lnSpc>
                  <a:spcPct val="95000"/>
                </a:lnSpc>
                <a:spcAft>
                  <a:spcPts val="300"/>
                </a:spcAft>
                <a:buFont typeface="Wingdings" pitchFamily="2" charset="2"/>
                <a:buChar char="§"/>
              </a:pPr>
              <a:r>
                <a:rPr lang="en-US" sz="900" dirty="0" smtClean="0"/>
                <a:t>BES: Advanced Photon Source Upgrade (APS-U) ($20,000K) and NSLS-II Experimental Tools (NEXT) (15,500K).</a:t>
              </a:r>
            </a:p>
            <a:p>
              <a:pPr marL="117475" indent="-117475">
                <a:lnSpc>
                  <a:spcPct val="95000"/>
                </a:lnSpc>
                <a:spcAft>
                  <a:spcPts val="300"/>
                </a:spcAft>
                <a:buFont typeface="Wingdings" pitchFamily="2" charset="2"/>
                <a:buChar char="§"/>
              </a:pPr>
              <a:r>
                <a:rPr lang="en-US" sz="900" dirty="0" smtClean="0"/>
                <a:t>HEP: LHC Detector Upgrades (ATLAS and CMS) ($9,500K each); Large Synoptic Survey Telescope camera (</a:t>
              </a:r>
              <a:r>
                <a:rPr lang="en-US" sz="900" dirty="0" err="1" smtClean="0"/>
                <a:t>LSSTcam</a:t>
              </a:r>
              <a:r>
                <a:rPr lang="en-US" sz="900" dirty="0" smtClean="0"/>
                <a:t>) ($40,800K); </a:t>
              </a:r>
              <a:r>
                <a:rPr lang="en-US" sz="900" dirty="0" err="1" smtClean="0"/>
                <a:t>Muon</a:t>
              </a:r>
              <a:r>
                <a:rPr lang="en-US" sz="900" dirty="0" smtClean="0"/>
                <a:t> g-2 ($10,200K); LUX-ZEPLIN ($9,000K); </a:t>
              </a:r>
              <a:r>
                <a:rPr lang="en-US" sz="900" dirty="0" err="1" smtClean="0"/>
                <a:t>SuperCDMS-SNOLab</a:t>
              </a:r>
              <a:r>
                <a:rPr lang="en-US" sz="900" dirty="0" smtClean="0"/>
                <a:t> ($2,000K); Dark Energy Spectroscopic Instrument (DESI) ($5,300K).</a:t>
              </a:r>
            </a:p>
          </p:txBody>
        </p:sp>
        <p:cxnSp>
          <p:nvCxnSpPr>
            <p:cNvPr id="11" name="Straight Arrow Connector 10"/>
            <p:cNvCxnSpPr/>
            <p:nvPr/>
          </p:nvCxnSpPr>
          <p:spPr>
            <a:xfrm>
              <a:off x="2768800" y="1160890"/>
              <a:ext cx="1035224" cy="327251"/>
            </a:xfrm>
            <a:prstGeom prst="straightConnector1">
              <a:avLst/>
            </a:prstGeom>
            <a:ln w="19050">
              <a:solidFill>
                <a:srgbClr val="DA00A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2472887" y="4808530"/>
              <a:ext cx="591827" cy="527596"/>
            </a:xfrm>
            <a:prstGeom prst="straightConnector1">
              <a:avLst/>
            </a:prstGeom>
            <a:ln w="19050">
              <a:solidFill>
                <a:srgbClr val="3333CC"/>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5231606" y="1051560"/>
              <a:ext cx="1430979" cy="477353"/>
            </a:xfrm>
            <a:prstGeom prst="straightConnector1">
              <a:avLst/>
            </a:prstGeom>
            <a:ln w="190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flipV="1">
              <a:off x="5580420" y="5076594"/>
              <a:ext cx="733349" cy="671949"/>
            </a:xfrm>
            <a:prstGeom prst="straightConnector1">
              <a:avLst/>
            </a:prstGeom>
            <a:ln w="19050">
              <a:solidFill>
                <a:srgbClr val="2EB82E"/>
              </a:solidFill>
              <a:tailEnd type="stealth" w="lg" len="lg"/>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162260" y="2769618"/>
              <a:ext cx="2894877" cy="3980064"/>
            </a:xfrm>
            <a:prstGeom prst="rect">
              <a:avLst/>
            </a:prstGeom>
            <a:solidFill>
              <a:srgbClr val="F0F0F0"/>
            </a:solidFill>
            <a:ln w="28575">
              <a:solidFill>
                <a:srgbClr val="2EB82E"/>
              </a:solidFill>
            </a:ln>
          </p:spPr>
          <p:txBody>
            <a:bodyPr wrap="square" rtlCol="0">
              <a:spAutoFit/>
            </a:bodyPr>
            <a:lstStyle/>
            <a:p>
              <a:pPr>
                <a:spcAft>
                  <a:spcPts val="400"/>
                </a:spcAft>
              </a:pPr>
              <a:r>
                <a:rPr lang="en-US" sz="1200" b="1" dirty="0" smtClean="0">
                  <a:solidFill>
                    <a:srgbClr val="249424"/>
                  </a:solidFill>
                </a:rPr>
                <a:t>Research</a:t>
              </a:r>
            </a:p>
            <a:p>
              <a:pPr marL="117475" indent="-117475">
                <a:lnSpc>
                  <a:spcPct val="95000"/>
                </a:lnSpc>
                <a:spcAft>
                  <a:spcPts val="300"/>
                </a:spcAft>
                <a:buFont typeface="Wingdings" pitchFamily="2" charset="2"/>
                <a:buChar char="§"/>
              </a:pPr>
              <a:r>
                <a:rPr lang="en-US" sz="900" dirty="0" smtClean="0"/>
                <a:t>ASCR: There is a significant increase for the </a:t>
              </a:r>
              <a:r>
                <a:rPr lang="en-US" sz="900" dirty="0" err="1" smtClean="0"/>
                <a:t>exascale</a:t>
              </a:r>
              <a:r>
                <a:rPr lang="en-US" sz="900" dirty="0" smtClean="0"/>
                <a:t> initiative to support for HPC vendors to design and develop </a:t>
              </a:r>
              <a:r>
                <a:rPr lang="en-US" sz="900" dirty="0" err="1" smtClean="0"/>
                <a:t>exascale</a:t>
              </a:r>
              <a:r>
                <a:rPr lang="en-US" sz="900" dirty="0" smtClean="0"/>
                <a:t> node technologies and systems. (</a:t>
              </a:r>
              <a:r>
                <a:rPr lang="el-GR" sz="900" dirty="0" smtClean="0"/>
                <a:t>Δ</a:t>
              </a:r>
              <a:r>
                <a:rPr lang="en-US" sz="900" dirty="0" smtClean="0"/>
                <a:t> = +$86,895K).</a:t>
              </a:r>
            </a:p>
            <a:p>
              <a:pPr marL="115888">
                <a:lnSpc>
                  <a:spcPct val="95000"/>
                </a:lnSpc>
                <a:spcAft>
                  <a:spcPts val="300"/>
                </a:spcAft>
              </a:pPr>
              <a:r>
                <a:rPr lang="en-US" sz="900" dirty="0" smtClean="0"/>
                <a:t>Also in ASCR: The Computational Science Graduate Fellowship is restored at $10,000K to fully fund a new cohort!</a:t>
              </a:r>
            </a:p>
            <a:p>
              <a:pPr marL="117475" indent="-117475">
                <a:lnSpc>
                  <a:spcPct val="95000"/>
                </a:lnSpc>
                <a:spcAft>
                  <a:spcPts val="300"/>
                </a:spcAft>
                <a:buFont typeface="Wingdings" pitchFamily="2" charset="2"/>
                <a:buChar char="§"/>
              </a:pPr>
              <a:r>
                <a:rPr lang="en-US" sz="900" dirty="0" smtClean="0"/>
                <a:t>BES: Increases for </a:t>
              </a:r>
              <a:r>
                <a:rPr lang="en-US" sz="900" dirty="0"/>
                <a:t>EFRCs (</a:t>
              </a:r>
              <a:r>
                <a:rPr lang="el-GR" sz="900" dirty="0"/>
                <a:t>Δ</a:t>
              </a:r>
              <a:r>
                <a:rPr lang="en-US" sz="900" dirty="0"/>
                <a:t> = </a:t>
              </a:r>
              <a:r>
                <a:rPr lang="en-US" sz="900" dirty="0" smtClean="0"/>
                <a:t>+$10,000K), Computational Materials </a:t>
              </a:r>
              <a:r>
                <a:rPr lang="en-US" sz="900" dirty="0"/>
                <a:t>Sciences (</a:t>
              </a:r>
              <a:r>
                <a:rPr lang="el-GR" sz="900" dirty="0"/>
                <a:t>Δ</a:t>
              </a:r>
              <a:r>
                <a:rPr lang="en-US" sz="900" dirty="0"/>
                <a:t> = </a:t>
              </a:r>
              <a:r>
                <a:rPr lang="en-US" sz="900" dirty="0" smtClean="0"/>
                <a:t>+$4,000K),  and mid-scale instrumentation for ultrafast electron scattering </a:t>
              </a:r>
              <a:r>
                <a:rPr lang="en-US" sz="900" dirty="0"/>
                <a:t>(</a:t>
              </a:r>
              <a:r>
                <a:rPr lang="el-GR" sz="900" dirty="0"/>
                <a:t>Δ</a:t>
              </a:r>
              <a:r>
                <a:rPr lang="en-US" sz="900" dirty="0"/>
                <a:t> = </a:t>
              </a:r>
              <a:r>
                <a:rPr lang="en-US" sz="900" dirty="0" smtClean="0"/>
                <a:t>+$5,000K).</a:t>
              </a:r>
            </a:p>
            <a:p>
              <a:pPr marL="117475" indent="-117475">
                <a:lnSpc>
                  <a:spcPct val="95000"/>
                </a:lnSpc>
                <a:spcAft>
                  <a:spcPts val="300"/>
                </a:spcAft>
                <a:buFont typeface="Wingdings" pitchFamily="2" charset="2"/>
                <a:buChar char="§"/>
              </a:pPr>
              <a:r>
                <a:rPr lang="en-US" sz="900" dirty="0" smtClean="0"/>
                <a:t>BER: Increases for Climate and Earth System Modeling with largest increase for Climate Model Development &amp; Validation and Integrated Assessment. (</a:t>
              </a:r>
              <a:r>
                <a:rPr lang="el-GR" sz="900" dirty="0"/>
                <a:t>Δ</a:t>
              </a:r>
              <a:r>
                <a:rPr lang="en-US" sz="900" dirty="0"/>
                <a:t> = </a:t>
              </a:r>
              <a:r>
                <a:rPr lang="en-US" sz="900" dirty="0" smtClean="0"/>
                <a:t>+$18,730K</a:t>
              </a:r>
              <a:r>
                <a:rPr lang="en-US" sz="900" dirty="0"/>
                <a:t>). Some </a:t>
              </a:r>
              <a:r>
                <a:rPr lang="en-US" sz="900" dirty="0" smtClean="0"/>
                <a:t>decreases offset the increases.</a:t>
              </a:r>
            </a:p>
            <a:p>
              <a:pPr marL="117475" indent="-117475">
                <a:lnSpc>
                  <a:spcPct val="95000"/>
                </a:lnSpc>
                <a:spcAft>
                  <a:spcPts val="300"/>
                </a:spcAft>
                <a:buFont typeface="Wingdings" pitchFamily="2" charset="2"/>
                <a:buChar char="§"/>
              </a:pPr>
              <a:r>
                <a:rPr lang="en-US" sz="900" dirty="0" smtClean="0"/>
                <a:t>FES: Research continues in all areas. Increase for GPP for PPPL in support of NSTX-U operations.  HEDLP is reduced, but the Matter in Extreme Conditions end station at LCLS remains fully funded.</a:t>
              </a:r>
            </a:p>
            <a:p>
              <a:pPr marL="117475" indent="-117475">
                <a:lnSpc>
                  <a:spcPct val="95000"/>
                </a:lnSpc>
                <a:spcAft>
                  <a:spcPts val="300"/>
                </a:spcAft>
                <a:buFont typeface="Wingdings" pitchFamily="2" charset="2"/>
                <a:buChar char="§"/>
              </a:pPr>
              <a:r>
                <a:rPr lang="en-US" sz="900" dirty="0" smtClean="0"/>
                <a:t>HEP: </a:t>
              </a:r>
              <a:r>
                <a:rPr lang="en-US" sz="900" dirty="0"/>
                <a:t>Research funding is nearly flat </a:t>
              </a:r>
              <a:r>
                <a:rPr lang="en-US" sz="900" dirty="0" smtClean="0"/>
                <a:t>with </a:t>
              </a:r>
              <a:r>
                <a:rPr lang="en-US" sz="900" dirty="0"/>
                <a:t>FY 2015 and supports </a:t>
              </a:r>
              <a:r>
                <a:rPr lang="en-US" sz="900" dirty="0" smtClean="0"/>
                <a:t>scientific </a:t>
              </a:r>
              <a:r>
                <a:rPr lang="en-US" sz="900" dirty="0"/>
                <a:t>results </a:t>
              </a:r>
              <a:r>
                <a:rPr lang="en-US" sz="900" dirty="0" smtClean="0"/>
                <a:t>from </a:t>
              </a:r>
              <a:r>
                <a:rPr lang="en-US" sz="900" dirty="0"/>
                <a:t>operating experiments and </a:t>
              </a:r>
              <a:r>
                <a:rPr lang="en-US" sz="900" dirty="0" smtClean="0"/>
                <a:t>R&amp;D for future projects.</a:t>
              </a:r>
            </a:p>
            <a:p>
              <a:pPr marL="117475" indent="-117475">
                <a:lnSpc>
                  <a:spcPct val="95000"/>
                </a:lnSpc>
                <a:spcAft>
                  <a:spcPts val="300"/>
                </a:spcAft>
                <a:buFont typeface="Wingdings" pitchFamily="2" charset="2"/>
                <a:buChar char="§"/>
              </a:pPr>
              <a:r>
                <a:rPr lang="en-US" sz="900" dirty="0" smtClean="0"/>
                <a:t>NP: Research increases by more than 8% to support high-priority work.</a:t>
              </a:r>
            </a:p>
          </p:txBody>
        </p:sp>
        <p:sp>
          <p:nvSpPr>
            <p:cNvPr id="7" name="TextBox 6"/>
            <p:cNvSpPr txBox="1"/>
            <p:nvPr/>
          </p:nvSpPr>
          <p:spPr>
            <a:xfrm>
              <a:off x="81134" y="4225340"/>
              <a:ext cx="2773384" cy="1984133"/>
            </a:xfrm>
            <a:prstGeom prst="rect">
              <a:avLst/>
            </a:prstGeom>
            <a:solidFill>
              <a:srgbClr val="F0F0F0"/>
            </a:solidFill>
            <a:ln w="28575">
              <a:solidFill>
                <a:srgbClr val="3333CC"/>
              </a:solidFill>
            </a:ln>
          </p:spPr>
          <p:txBody>
            <a:bodyPr wrap="square" rtlCol="0">
              <a:spAutoFit/>
            </a:bodyPr>
            <a:lstStyle/>
            <a:p>
              <a:pPr>
                <a:spcAft>
                  <a:spcPts val="400"/>
                </a:spcAft>
              </a:pPr>
              <a:r>
                <a:rPr lang="en-US" sz="1200" b="1" dirty="0" smtClean="0">
                  <a:solidFill>
                    <a:srgbClr val="3333CC"/>
                  </a:solidFill>
                </a:rPr>
                <a:t>Facility Operations</a:t>
              </a:r>
            </a:p>
            <a:p>
              <a:pPr marL="117475" indent="-117475">
                <a:lnSpc>
                  <a:spcPct val="95000"/>
                </a:lnSpc>
                <a:spcAft>
                  <a:spcPts val="300"/>
                </a:spcAft>
                <a:buFont typeface="Wingdings" pitchFamily="2" charset="2"/>
                <a:buChar char="§"/>
              </a:pPr>
              <a:r>
                <a:rPr lang="en-US" sz="900" dirty="0" smtClean="0"/>
                <a:t>ASCR, BER, BES, HEP: Facilities operate at or near to optimal, &gt;98%.</a:t>
              </a:r>
            </a:p>
            <a:p>
              <a:pPr marL="117475" indent="-117475">
                <a:lnSpc>
                  <a:spcPct val="95000"/>
                </a:lnSpc>
                <a:spcAft>
                  <a:spcPts val="300"/>
                </a:spcAft>
                <a:buFont typeface="Wingdings" pitchFamily="2" charset="2"/>
                <a:buChar char="§"/>
              </a:pPr>
              <a:r>
                <a:rPr lang="en-US" sz="900" dirty="0" smtClean="0"/>
                <a:t>FES: NSTX resumes operations for 14 weeks; DIII-D operates for 12 weeks until shutdown for installation of upgrades; </a:t>
              </a:r>
              <a:r>
                <a:rPr lang="en-US" sz="900" dirty="0" err="1" smtClean="0"/>
                <a:t>Alcator</a:t>
              </a:r>
              <a:r>
                <a:rPr lang="en-US" sz="900" dirty="0" smtClean="0"/>
                <a:t> C-Mod operates for 5 weeks prior to final shutdown at the end of FY 2016.</a:t>
              </a:r>
            </a:p>
            <a:p>
              <a:pPr marL="117475" indent="-117475">
                <a:lnSpc>
                  <a:spcPct val="95000"/>
                </a:lnSpc>
                <a:spcAft>
                  <a:spcPts val="300"/>
                </a:spcAft>
                <a:buFont typeface="Wingdings" pitchFamily="2" charset="2"/>
                <a:buChar char="§"/>
              </a:pPr>
              <a:r>
                <a:rPr lang="en-US" sz="900" dirty="0" smtClean="0"/>
                <a:t>NP: RHIC operates 22 weeks, same as in FY 2015 and has funding for capital equipment and spares; ATLAS operates 37 weeks; CEBAF is supported for continued machine development and commissioning of beam to Halls B and C.</a:t>
              </a:r>
            </a:p>
          </p:txBody>
        </p:sp>
      </p:grpSp>
      <p:sp>
        <p:nvSpPr>
          <p:cNvPr id="4" name="Slide Number Placeholder 3"/>
          <p:cNvSpPr>
            <a:spLocks noGrp="1"/>
          </p:cNvSpPr>
          <p:nvPr>
            <p:ph type="sldNum" sz="quarter" idx="12"/>
          </p:nvPr>
        </p:nvSpPr>
        <p:spPr>
          <a:xfrm>
            <a:off x="8692035" y="6454951"/>
            <a:ext cx="381000" cy="365125"/>
          </a:xfrm>
        </p:spPr>
        <p:txBody>
          <a:bodyPr/>
          <a:lstStyle/>
          <a:p>
            <a:pPr>
              <a:defRPr/>
            </a:pPr>
            <a:fld id="{6EEA275D-5A49-48A8-817D-44C3EA0A3A2F}" type="slidenum">
              <a:rPr lang="en-US" smtClean="0"/>
              <a:pPr>
                <a:defRPr/>
              </a:pPr>
              <a:t>4</a:t>
            </a:fld>
            <a:endParaRPr lang="en-US" dirty="0"/>
          </a:p>
        </p:txBody>
      </p:sp>
    </p:spTree>
    <p:extLst>
      <p:ext uri="{BB962C8B-B14F-4D97-AF65-F5344CB8AC3E}">
        <p14:creationId xmlns:p14="http://schemas.microsoft.com/office/powerpoint/2010/main" val="11303063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3"/>
          <p:cNvSpPr txBox="1">
            <a:spLocks/>
          </p:cNvSpPr>
          <p:nvPr/>
        </p:nvSpPr>
        <p:spPr>
          <a:xfrm>
            <a:off x="0" y="47002"/>
            <a:ext cx="9144000" cy="715962"/>
          </a:xfrm>
          <a:prstGeom prst="rect">
            <a:avLst/>
          </a:prstGeom>
        </p:spPr>
        <p:txBody>
          <a:bodyPr vert="horz" lIns="91440" tIns="45720" rIns="91440" bIns="45720" rtlCol="0" anchor="ctr">
            <a:noAutofit/>
          </a:bodyPr>
          <a:lstStyle/>
          <a:p>
            <a:pPr lvl="0" algn="ctr">
              <a:lnSpc>
                <a:spcPct val="90000"/>
              </a:lnSpc>
              <a:defRPr/>
            </a:pPr>
            <a:r>
              <a:rPr lang="en-US" sz="2000" dirty="0" smtClean="0">
                <a:solidFill>
                  <a:srgbClr val="106636"/>
                </a:solidFill>
                <a:latin typeface="Arial" pitchFamily="34" charset="0"/>
                <a:ea typeface="+mj-ea"/>
                <a:cs typeface="Arial" pitchFamily="34" charset="0"/>
              </a:rPr>
              <a:t>Visiting Faculty Participant (VFP) helps enable </a:t>
            </a:r>
            <a:br>
              <a:rPr lang="en-US" sz="2000" dirty="0" smtClean="0">
                <a:solidFill>
                  <a:srgbClr val="106636"/>
                </a:solidFill>
                <a:latin typeface="Arial" pitchFamily="34" charset="0"/>
                <a:ea typeface="+mj-ea"/>
                <a:cs typeface="Arial" pitchFamily="34" charset="0"/>
              </a:rPr>
            </a:br>
            <a:r>
              <a:rPr lang="en-US" sz="2000" dirty="0" smtClean="0">
                <a:solidFill>
                  <a:srgbClr val="106636"/>
                </a:solidFill>
                <a:latin typeface="Arial" pitchFamily="34" charset="0"/>
                <a:ea typeface="+mj-ea"/>
                <a:cs typeface="Arial" pitchFamily="34" charset="0"/>
              </a:rPr>
              <a:t>new STEM programs at Alabama A&amp;M University</a:t>
            </a:r>
            <a:endParaRPr kumimoji="0" lang="en-US" sz="2000" i="0" u="none" strike="noStrike" kern="1200" cap="none" spc="0" normalizeH="0" baseline="0" noProof="0" dirty="0">
              <a:ln>
                <a:noFill/>
              </a:ln>
              <a:solidFill>
                <a:srgbClr val="106636"/>
              </a:solidFill>
              <a:effectLst/>
              <a:uLnTx/>
              <a:uFillTx/>
              <a:latin typeface="Arial" pitchFamily="34" charset="0"/>
              <a:ea typeface="+mj-ea"/>
              <a:cs typeface="Arial" pitchFamily="34" charset="0"/>
            </a:endParaRPr>
          </a:p>
        </p:txBody>
      </p:sp>
      <p:sp>
        <p:nvSpPr>
          <p:cNvPr id="14" name="TextBox 13"/>
          <p:cNvSpPr txBox="1"/>
          <p:nvPr/>
        </p:nvSpPr>
        <p:spPr>
          <a:xfrm>
            <a:off x="3948538" y="917867"/>
            <a:ext cx="5161045" cy="5232202"/>
          </a:xfrm>
          <a:prstGeom prst="rect">
            <a:avLst/>
          </a:prstGeom>
          <a:noFill/>
        </p:spPr>
        <p:txBody>
          <a:bodyPr wrap="square" rtlCol="0">
            <a:spAutoFit/>
          </a:bodyPr>
          <a:lstStyle/>
          <a:p>
            <a:pPr marL="171450" indent="-171450">
              <a:spcAft>
                <a:spcPts val="1200"/>
              </a:spcAft>
              <a:buFont typeface="Wingdings" panose="05000000000000000000" pitchFamily="2" charset="2"/>
              <a:buChar char="§"/>
            </a:pPr>
            <a:r>
              <a:rPr lang="en-US" sz="1600" dirty="0" smtClean="0">
                <a:latin typeface="Arial" panose="020B0604020202020204" pitchFamily="34" charset="0"/>
                <a:cs typeface="Arial" panose="020B0604020202020204" pitchFamily="34" charset="0"/>
              </a:rPr>
              <a:t>Professor </a:t>
            </a:r>
            <a:r>
              <a:rPr lang="en-US" sz="1600" dirty="0" err="1" smtClean="0">
                <a:latin typeface="Arial" panose="020B0604020202020204" pitchFamily="34" charset="0"/>
                <a:cs typeface="Arial" panose="020B0604020202020204" pitchFamily="34" charset="0"/>
              </a:rPr>
              <a:t>Egarievwe</a:t>
            </a:r>
            <a:r>
              <a:rPr lang="en-US" sz="1600" dirty="0" smtClean="0">
                <a:latin typeface="Arial" panose="020B0604020202020204" pitchFamily="34" charset="0"/>
                <a:cs typeface="Arial" panose="020B0604020202020204" pitchFamily="34" charset="0"/>
              </a:rPr>
              <a:t> is a 3-time VFP participant at BNL, where he explored room temperature semiconductor </a:t>
            </a:r>
            <a:r>
              <a:rPr lang="en-US" sz="1600" dirty="0">
                <a:latin typeface="Arial" panose="020B0604020202020204" pitchFamily="34" charset="0"/>
                <a:cs typeface="Arial" panose="020B0604020202020204" pitchFamily="34" charset="0"/>
              </a:rPr>
              <a:t>nuclear </a:t>
            </a:r>
            <a:r>
              <a:rPr lang="en-US" sz="1600" dirty="0" smtClean="0">
                <a:latin typeface="Arial" panose="020B0604020202020204" pitchFamily="34" charset="0"/>
                <a:cs typeface="Arial" panose="020B0604020202020204" pitchFamily="34" charset="0"/>
              </a:rPr>
              <a:t>detectors. </a:t>
            </a:r>
            <a:endParaRPr lang="en-US" sz="1600" dirty="0">
              <a:latin typeface="Arial" panose="020B0604020202020204" pitchFamily="34" charset="0"/>
              <a:cs typeface="Arial" panose="020B0604020202020204" pitchFamily="34" charset="0"/>
            </a:endParaRPr>
          </a:p>
          <a:p>
            <a:pPr marL="171450" indent="-171450">
              <a:spcAft>
                <a:spcPts val="1200"/>
              </a:spcAft>
              <a:buFont typeface="Wingdings" panose="05000000000000000000" pitchFamily="2" charset="2"/>
              <a:buChar char="§"/>
            </a:pPr>
            <a:r>
              <a:rPr lang="en-US" sz="1600" dirty="0" smtClean="0">
                <a:latin typeface="Arial" panose="020B0604020202020204" pitchFamily="34" charset="0"/>
                <a:cs typeface="Arial" panose="020B0604020202020204" pitchFamily="34" charset="0"/>
              </a:rPr>
              <a:t>Based on this experience, he established the Nuclear </a:t>
            </a:r>
            <a:r>
              <a:rPr lang="en-US" sz="1600" dirty="0">
                <a:latin typeface="Arial" panose="020B0604020202020204" pitchFamily="34" charset="0"/>
                <a:cs typeface="Arial" panose="020B0604020202020204" pitchFamily="34" charset="0"/>
              </a:rPr>
              <a:t>Engineering and Radiological </a:t>
            </a:r>
            <a:r>
              <a:rPr lang="en-US" sz="1600" dirty="0" smtClean="0">
                <a:latin typeface="Arial" panose="020B0604020202020204" pitchFamily="34" charset="0"/>
                <a:cs typeface="Arial" panose="020B0604020202020204" pitchFamily="34" charset="0"/>
              </a:rPr>
              <a:t>Science </a:t>
            </a:r>
            <a:r>
              <a:rPr lang="en-US" sz="1600" dirty="0">
                <a:latin typeface="Arial" panose="020B0604020202020204" pitchFamily="34" charset="0"/>
                <a:cs typeface="Arial" panose="020B0604020202020204" pitchFamily="34" charset="0"/>
              </a:rPr>
              <a:t>Center at </a:t>
            </a:r>
            <a:r>
              <a:rPr lang="en-US" sz="1600" dirty="0" smtClean="0">
                <a:latin typeface="Arial" panose="020B0604020202020204" pitchFamily="34" charset="0"/>
                <a:cs typeface="Arial" panose="020B0604020202020204" pitchFamily="34" charset="0"/>
              </a:rPr>
              <a:t>Alabama A&amp;M; graduate </a:t>
            </a:r>
            <a:r>
              <a:rPr lang="en-US" sz="1600" dirty="0">
                <a:latin typeface="Arial" panose="020B0604020202020204" pitchFamily="34" charset="0"/>
                <a:cs typeface="Arial" panose="020B0604020202020204" pitchFamily="34" charset="0"/>
              </a:rPr>
              <a:t>students </a:t>
            </a:r>
            <a:r>
              <a:rPr lang="en-US" sz="1600" dirty="0" smtClean="0">
                <a:latin typeface="Arial" panose="020B0604020202020204" pitchFamily="34" charset="0"/>
                <a:cs typeface="Arial" panose="020B0604020202020204" pitchFamily="34" charset="0"/>
              </a:rPr>
              <a:t>have since completed M.S. and Ph.D. research projects.</a:t>
            </a:r>
            <a:endParaRPr lang="en-US" sz="1600" dirty="0">
              <a:latin typeface="Arial" panose="020B0604020202020204" pitchFamily="34" charset="0"/>
              <a:cs typeface="Arial" panose="020B0604020202020204" pitchFamily="34" charset="0"/>
            </a:endParaRPr>
          </a:p>
          <a:p>
            <a:pPr marL="171450" indent="-171450">
              <a:spcAft>
                <a:spcPts val="1200"/>
              </a:spcAft>
              <a:buFont typeface="Wingdings" panose="05000000000000000000" pitchFamily="2" charset="2"/>
              <a:buChar char="§"/>
            </a:pPr>
            <a:r>
              <a:rPr lang="en-US" sz="1600" dirty="0" smtClean="0">
                <a:latin typeface="Arial" panose="020B0604020202020204" pitchFamily="34" charset="0"/>
                <a:cs typeface="Arial" panose="020B0604020202020204" pitchFamily="34" charset="0"/>
              </a:rPr>
              <a:t>He also developed research </a:t>
            </a:r>
            <a:r>
              <a:rPr lang="en-US" sz="1600" dirty="0">
                <a:latin typeface="Arial" panose="020B0604020202020204" pitchFamily="34" charset="0"/>
                <a:cs typeface="Arial" panose="020B0604020202020204" pitchFamily="34" charset="0"/>
              </a:rPr>
              <a:t>proposals, including  a 5-year, $2 million grant from the Applied Research Initiative Program at the </a:t>
            </a:r>
            <a:r>
              <a:rPr lang="en-US" sz="1600" dirty="0" smtClean="0">
                <a:latin typeface="Arial" panose="020B0604020202020204" pitchFamily="34" charset="0"/>
                <a:cs typeface="Arial" panose="020B0604020202020204" pitchFamily="34" charset="0"/>
              </a:rPr>
              <a:t>DHS’s Domestic </a:t>
            </a:r>
            <a:r>
              <a:rPr lang="en-US" sz="1600" dirty="0">
                <a:latin typeface="Arial" panose="020B0604020202020204" pitchFamily="34" charset="0"/>
                <a:cs typeface="Arial" panose="020B0604020202020204" pitchFamily="34" charset="0"/>
              </a:rPr>
              <a:t>Nuclear Detection Office.  </a:t>
            </a:r>
            <a:r>
              <a:rPr lang="en-US" sz="1600" dirty="0"/>
              <a:t> </a:t>
            </a:r>
          </a:p>
          <a:p>
            <a:pPr marL="171450" indent="-171450">
              <a:spcAft>
                <a:spcPts val="1200"/>
              </a:spcAft>
              <a:buFont typeface="Wingdings" panose="05000000000000000000" pitchFamily="2" charset="2"/>
              <a:buChar char="§"/>
            </a:pPr>
            <a:r>
              <a:rPr lang="en-US" sz="1600" dirty="0" smtClean="0">
                <a:latin typeface="Arial" panose="020B0604020202020204" pitchFamily="34" charset="0"/>
                <a:cs typeface="Arial" panose="020B0604020202020204" pitchFamily="34" charset="0"/>
              </a:rPr>
              <a:t>In addition, the VFP </a:t>
            </a:r>
            <a:r>
              <a:rPr lang="en-US" sz="1600" dirty="0">
                <a:latin typeface="Arial" panose="020B0604020202020204" pitchFamily="34" charset="0"/>
                <a:cs typeface="Arial" panose="020B0604020202020204" pitchFamily="34" charset="0"/>
              </a:rPr>
              <a:t>program and collaboration with BNL </a:t>
            </a:r>
            <a:r>
              <a:rPr lang="en-US" sz="1600" dirty="0" smtClean="0">
                <a:latin typeface="Arial" panose="020B0604020202020204" pitchFamily="34" charset="0"/>
                <a:cs typeface="Arial" panose="020B0604020202020204" pitchFamily="34" charset="0"/>
              </a:rPr>
              <a:t>helped the Electrical Engineering Technology and Mechanical Engineering Technology programs at Alabama A&amp;M achieve </a:t>
            </a:r>
            <a:r>
              <a:rPr lang="en-US" sz="1600" dirty="0">
                <a:latin typeface="Arial" panose="020B0604020202020204" pitchFamily="34" charset="0"/>
                <a:cs typeface="Arial" panose="020B0604020202020204" pitchFamily="34" charset="0"/>
              </a:rPr>
              <a:t>full ABET </a:t>
            </a:r>
            <a:r>
              <a:rPr lang="en-US" sz="1600" dirty="0" smtClean="0">
                <a:latin typeface="Arial" panose="020B0604020202020204" pitchFamily="34" charset="0"/>
                <a:cs typeface="Arial" panose="020B0604020202020204" pitchFamily="34" charset="0"/>
              </a:rPr>
              <a:t>accreditation.  </a:t>
            </a:r>
            <a:r>
              <a:rPr lang="en-US" sz="1600" dirty="0">
                <a:latin typeface="Arial" panose="020B0604020202020204" pitchFamily="34" charset="0"/>
                <a:cs typeface="Arial" panose="020B0604020202020204" pitchFamily="34" charset="0"/>
              </a:rPr>
              <a:t>These efforts also led </a:t>
            </a:r>
            <a:r>
              <a:rPr lang="en-US" sz="1600" dirty="0" smtClean="0">
                <a:latin typeface="Arial" panose="020B0604020202020204" pitchFamily="34" charset="0"/>
                <a:cs typeface="Arial" panose="020B0604020202020204" pitchFamily="34" charset="0"/>
              </a:rPr>
              <a:t>to the development </a:t>
            </a:r>
            <a:r>
              <a:rPr lang="en-US" sz="1600" dirty="0">
                <a:latin typeface="Arial" panose="020B0604020202020204" pitchFamily="34" charset="0"/>
                <a:cs typeface="Arial" panose="020B0604020202020204" pitchFamily="34" charset="0"/>
              </a:rPr>
              <a:t>and establishment of "Nuclear Systems" as </a:t>
            </a:r>
            <a:r>
              <a:rPr lang="en-US" sz="1600" dirty="0" smtClean="0">
                <a:latin typeface="Arial" panose="020B0604020202020204" pitchFamily="34" charset="0"/>
                <a:cs typeface="Arial" panose="020B0604020202020204" pitchFamily="34" charset="0"/>
              </a:rPr>
              <a:t>a new </a:t>
            </a:r>
            <a:r>
              <a:rPr lang="en-US" sz="1600" dirty="0">
                <a:latin typeface="Arial" panose="020B0604020202020204" pitchFamily="34" charset="0"/>
                <a:cs typeface="Arial" panose="020B0604020202020204" pitchFamily="34" charset="0"/>
              </a:rPr>
              <a:t>concentration in Electrical Engineering and Mechanical Engineering </a:t>
            </a:r>
            <a:r>
              <a:rPr lang="en-US" sz="1600" dirty="0" smtClean="0">
                <a:latin typeface="Arial" panose="020B0604020202020204" pitchFamily="34" charset="0"/>
                <a:cs typeface="Arial" panose="020B0604020202020204" pitchFamily="34" charset="0"/>
              </a:rPr>
              <a:t>programs </a:t>
            </a:r>
            <a:r>
              <a:rPr lang="en-US" sz="1600" dirty="0">
                <a:latin typeface="Arial" panose="020B0604020202020204" pitchFamily="34" charset="0"/>
                <a:cs typeface="Arial" panose="020B0604020202020204" pitchFamily="34" charset="0"/>
              </a:rPr>
              <a:t>at Alabama </a:t>
            </a:r>
            <a:r>
              <a:rPr lang="en-US" sz="1600" dirty="0" smtClean="0">
                <a:latin typeface="Arial" panose="020B0604020202020204" pitchFamily="34" charset="0"/>
                <a:cs typeface="Arial" panose="020B0604020202020204" pitchFamily="34" charset="0"/>
              </a:rPr>
              <a:t>A&amp;M. </a:t>
            </a:r>
            <a:endParaRPr lang="en-US" sz="1600" dirty="0">
              <a:latin typeface="Arial" panose="020B0604020202020204" pitchFamily="34" charset="0"/>
              <a:cs typeface="Arial" panose="020B0604020202020204" pitchFamily="34" charset="0"/>
            </a:endParaRPr>
          </a:p>
        </p:txBody>
      </p:sp>
      <p:sp>
        <p:nvSpPr>
          <p:cNvPr id="15" name="Rectangle 14"/>
          <p:cNvSpPr/>
          <p:nvPr/>
        </p:nvSpPr>
        <p:spPr>
          <a:xfrm>
            <a:off x="565549" y="4755206"/>
            <a:ext cx="2756522" cy="954107"/>
          </a:xfrm>
          <a:prstGeom prst="rect">
            <a:avLst/>
          </a:prstGeom>
        </p:spPr>
        <p:txBody>
          <a:bodyPr wrap="square">
            <a:spAutoFit/>
          </a:bodyPr>
          <a:lstStyle/>
          <a:p>
            <a:r>
              <a:rPr lang="en-US" sz="1400" dirty="0" smtClean="0">
                <a:latin typeface="Arial" panose="020B0604020202020204" pitchFamily="34" charset="0"/>
                <a:cs typeface="Arial" panose="020B0604020202020204" pitchFamily="34" charset="0"/>
              </a:rPr>
              <a:t>Professor Stephen </a:t>
            </a:r>
            <a:r>
              <a:rPr lang="en-US" sz="1400" dirty="0" err="1" smtClean="0">
                <a:latin typeface="Arial" panose="020B0604020202020204" pitchFamily="34" charset="0"/>
                <a:cs typeface="Arial" panose="020B0604020202020204" pitchFamily="34" charset="0"/>
              </a:rPr>
              <a:t>Egarievwe</a:t>
            </a:r>
            <a:r>
              <a:rPr lang="en-US" sz="1400" dirty="0" smtClean="0">
                <a:latin typeface="Arial" panose="020B0604020202020204" pitchFamily="34" charset="0"/>
                <a:cs typeface="Arial" panose="020B0604020202020204" pitchFamily="34" charset="0"/>
              </a:rPr>
              <a:t>, Alabama A&amp;M University, at </a:t>
            </a:r>
            <a:r>
              <a:rPr lang="en-US" sz="1400" dirty="0">
                <a:latin typeface="Arial" panose="020B0604020202020204" pitchFamily="34" charset="0"/>
                <a:cs typeface="Arial" panose="020B0604020202020204" pitchFamily="34" charset="0"/>
              </a:rPr>
              <a:t>BNL with his VFP student, Ariel Dowdy</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67" y="1531376"/>
            <a:ext cx="3773487" cy="30543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lide Number Placeholder 3"/>
          <p:cNvSpPr>
            <a:spLocks noGrp="1"/>
          </p:cNvSpPr>
          <p:nvPr>
            <p:ph type="sldNum" sz="quarter" idx="12"/>
          </p:nvPr>
        </p:nvSpPr>
        <p:spPr>
          <a:xfrm>
            <a:off x="8491926" y="6351588"/>
            <a:ext cx="476250" cy="365125"/>
          </a:xfrm>
        </p:spPr>
        <p:txBody>
          <a:bodyPr/>
          <a:lstStyle/>
          <a:p>
            <a:pPr>
              <a:defRPr/>
            </a:pPr>
            <a:fld id="{6EEA275D-5A49-48A8-817D-44C3EA0A3A2F}" type="slidenum">
              <a:rPr lang="en-US" smtClean="0"/>
              <a:pPr>
                <a:defRPr/>
              </a:pPr>
              <a:t>40</a:t>
            </a:fld>
            <a:endParaRPr lang="en-US" dirty="0"/>
          </a:p>
        </p:txBody>
      </p:sp>
    </p:spTree>
    <p:extLst>
      <p:ext uri="{BB962C8B-B14F-4D97-AF65-F5344CB8AC3E}">
        <p14:creationId xmlns:p14="http://schemas.microsoft.com/office/powerpoint/2010/main" val="3542934914"/>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1177"/>
            <a:ext cx="9144000" cy="646331"/>
          </a:xfrm>
        </p:spPr>
        <p:txBody>
          <a:bodyPr>
            <a:spAutoFit/>
          </a:bodyPr>
          <a:lstStyle/>
          <a:p>
            <a:pPr>
              <a:lnSpc>
                <a:spcPct val="90000"/>
              </a:lnSpc>
            </a:pPr>
            <a:r>
              <a:rPr lang="en-US" dirty="0" smtClean="0"/>
              <a:t>Science Laboratories Infrastructure (SLI)</a:t>
            </a:r>
            <a:br>
              <a:rPr lang="en-US" dirty="0" smtClean="0"/>
            </a:br>
            <a:r>
              <a:rPr lang="en-US" sz="1600" dirty="0">
                <a:solidFill>
                  <a:schemeClr val="tx1"/>
                </a:solidFill>
              </a:rPr>
              <a:t>More than $600 million of line item investments on time, within </a:t>
            </a:r>
            <a:r>
              <a:rPr lang="en-US" sz="1600" dirty="0" smtClean="0">
                <a:solidFill>
                  <a:schemeClr val="tx1"/>
                </a:solidFill>
              </a:rPr>
              <a:t>budget since 2006</a:t>
            </a:r>
            <a:endParaRPr lang="en-US" dirty="0">
              <a:solidFill>
                <a:schemeClr val="tx1"/>
              </a:solidFill>
            </a:endParaRPr>
          </a:p>
        </p:txBody>
      </p:sp>
      <p:sp>
        <p:nvSpPr>
          <p:cNvPr id="15" name="Rectangle 14"/>
          <p:cNvSpPr/>
          <p:nvPr/>
        </p:nvSpPr>
        <p:spPr>
          <a:xfrm>
            <a:off x="174719" y="1115209"/>
            <a:ext cx="4203510" cy="3416320"/>
          </a:xfrm>
          <a:prstGeom prst="rect">
            <a:avLst/>
          </a:prstGeom>
        </p:spPr>
        <p:txBody>
          <a:bodyPr wrap="square">
            <a:spAutoFit/>
          </a:bodyPr>
          <a:lstStyle/>
          <a:p>
            <a:pPr lvl="0">
              <a:spcBef>
                <a:spcPts val="0"/>
              </a:spcBef>
              <a:spcAft>
                <a:spcPts val="600"/>
              </a:spcAft>
            </a:pPr>
            <a:r>
              <a:rPr lang="en-US" sz="1400" dirty="0" smtClean="0">
                <a:latin typeface="Arial" pitchFamily="34" charset="0"/>
                <a:cs typeface="Arial" pitchFamily="34" charset="0"/>
              </a:rPr>
              <a:t>FY 2016 provides continued funding for: </a:t>
            </a:r>
          </a:p>
          <a:p>
            <a:pPr marL="338138" indent="-225425">
              <a:spcBef>
                <a:spcPts val="0"/>
              </a:spcBef>
              <a:spcAft>
                <a:spcPts val="600"/>
              </a:spcAft>
              <a:buFont typeface="Wingdings" pitchFamily="2" charset="2"/>
              <a:buChar char="§"/>
            </a:pPr>
            <a:r>
              <a:rPr lang="en-US" sz="1400" b="1" dirty="0" smtClean="0">
                <a:latin typeface="Arial" pitchFamily="34" charset="0"/>
                <a:cs typeface="Arial" pitchFamily="34" charset="0"/>
              </a:rPr>
              <a:t>Materials Design Laboratory (ANL) </a:t>
            </a:r>
            <a:r>
              <a:rPr lang="en-US" sz="1400" dirty="0" smtClean="0">
                <a:latin typeface="Arial" pitchFamily="34" charset="0"/>
                <a:cs typeface="Arial" pitchFamily="34" charset="0"/>
              </a:rPr>
              <a:t>to house research in materials science and related disciplines.</a:t>
            </a:r>
          </a:p>
          <a:p>
            <a:pPr marL="338138" indent="-225425">
              <a:spcBef>
                <a:spcPts val="0"/>
              </a:spcBef>
              <a:spcAft>
                <a:spcPts val="600"/>
              </a:spcAft>
              <a:buFont typeface="Wingdings" pitchFamily="2" charset="2"/>
              <a:buChar char="§"/>
            </a:pPr>
            <a:r>
              <a:rPr lang="en-US" sz="1400" b="1" dirty="0" smtClean="0">
                <a:latin typeface="Arial" pitchFamily="34" charset="0"/>
                <a:cs typeface="Arial" pitchFamily="34" charset="0"/>
              </a:rPr>
              <a:t>Photon Science Laboratory Building (SLAC) </a:t>
            </a:r>
            <a:r>
              <a:rPr lang="en-US" sz="1400" dirty="0" smtClean="0">
                <a:latin typeface="Arial" pitchFamily="34" charset="0"/>
                <a:cs typeface="Arial" pitchFamily="34" charset="0"/>
              </a:rPr>
              <a:t>to provide modern lab and office space for the expansion of SLAC’s photon science programs, using SSRL and LCLS-II. </a:t>
            </a:r>
          </a:p>
          <a:p>
            <a:pPr marL="338138" indent="-225425">
              <a:spcBef>
                <a:spcPts val="0"/>
              </a:spcBef>
              <a:spcAft>
                <a:spcPts val="600"/>
              </a:spcAft>
              <a:buFont typeface="Wingdings" pitchFamily="2" charset="2"/>
              <a:buChar char="§"/>
            </a:pPr>
            <a:r>
              <a:rPr lang="en-US" sz="1400" b="1" dirty="0" smtClean="0">
                <a:latin typeface="Arial" pitchFamily="34" charset="0"/>
                <a:cs typeface="Arial" pitchFamily="34" charset="0"/>
              </a:rPr>
              <a:t>Integrative Genomics Building (LBNL) </a:t>
            </a:r>
            <a:r>
              <a:rPr lang="en-US" sz="1400" dirty="0" smtClean="0">
                <a:latin typeface="Arial" pitchFamily="34" charset="0"/>
                <a:cs typeface="Arial" pitchFamily="34" charset="0"/>
              </a:rPr>
              <a:t>to begin the consolidation of a significant fraction of the biosciences research currently now located in widely distributed commercially leased space.</a:t>
            </a:r>
          </a:p>
          <a:p>
            <a:pPr marL="177800" indent="-177800">
              <a:spcBef>
                <a:spcPts val="0"/>
              </a:spcBef>
              <a:spcAft>
                <a:spcPts val="1200"/>
              </a:spcAft>
              <a:buFont typeface="Wingdings" pitchFamily="2" charset="2"/>
              <a:buChar char="§"/>
            </a:pPr>
            <a:endParaRPr lang="en-US" sz="1400" dirty="0" smtClean="0">
              <a:latin typeface="Arial" pitchFamily="34" charset="0"/>
              <a:cs typeface="Arial" pitchFamily="34" charset="0"/>
            </a:endParaRPr>
          </a:p>
        </p:txBody>
      </p:sp>
      <p:sp>
        <p:nvSpPr>
          <p:cNvPr id="6" name="Slide Number Placeholder 4"/>
          <p:cNvSpPr>
            <a:spLocks noGrp="1"/>
          </p:cNvSpPr>
          <p:nvPr>
            <p:ph type="sldNum" sz="quarter" idx="4294967295"/>
          </p:nvPr>
        </p:nvSpPr>
        <p:spPr>
          <a:xfrm>
            <a:off x="8413750" y="6351588"/>
            <a:ext cx="381000" cy="365125"/>
          </a:xfrm>
          <a:prstGeom prst="rect">
            <a:avLst/>
          </a:prstGeom>
        </p:spPr>
        <p:txBody>
          <a:bodyPr/>
          <a:lstStyle/>
          <a:p>
            <a:pPr>
              <a:defRPr/>
            </a:pPr>
            <a:fld id="{0E35970C-66DA-42B4-8591-6E363A3B576E}" type="slidenum">
              <a:rPr lang="en-US" smtClean="0"/>
              <a:pPr>
                <a:defRPr/>
              </a:pPr>
              <a:t>41</a:t>
            </a:fld>
            <a:endParaRPr lang="en-US" dirty="0"/>
          </a:p>
        </p:txBody>
      </p:sp>
      <p:sp>
        <p:nvSpPr>
          <p:cNvPr id="5" name="Rectangle 4"/>
          <p:cNvSpPr/>
          <p:nvPr/>
        </p:nvSpPr>
        <p:spPr>
          <a:xfrm>
            <a:off x="174719" y="4503509"/>
            <a:ext cx="6051514" cy="2354491"/>
          </a:xfrm>
          <a:prstGeom prst="rect">
            <a:avLst/>
          </a:prstGeom>
        </p:spPr>
        <p:txBody>
          <a:bodyPr wrap="square">
            <a:spAutoFit/>
          </a:bodyPr>
          <a:lstStyle/>
          <a:p>
            <a:pPr lvl="0">
              <a:spcBef>
                <a:spcPts val="0"/>
              </a:spcBef>
              <a:spcAft>
                <a:spcPts val="600"/>
              </a:spcAft>
            </a:pPr>
            <a:r>
              <a:rPr lang="en-US" sz="1400" dirty="0" smtClean="0">
                <a:latin typeface="Arial" pitchFamily="34" charset="0"/>
                <a:cs typeface="Arial" pitchFamily="34" charset="0"/>
              </a:rPr>
              <a:t>Funding is also provided for: </a:t>
            </a:r>
            <a:endParaRPr lang="en-US" sz="1400" dirty="0">
              <a:latin typeface="Arial" pitchFamily="34" charset="0"/>
              <a:cs typeface="Arial" pitchFamily="34" charset="0"/>
            </a:endParaRPr>
          </a:p>
          <a:p>
            <a:pPr marL="463550" indent="-177800">
              <a:spcBef>
                <a:spcPts val="0"/>
              </a:spcBef>
              <a:spcAft>
                <a:spcPts val="600"/>
              </a:spcAft>
              <a:buFont typeface="Wingdings" pitchFamily="2" charset="2"/>
              <a:buChar char="§"/>
            </a:pPr>
            <a:r>
              <a:rPr lang="en-US" sz="1400" dirty="0"/>
              <a:t>G</a:t>
            </a:r>
            <a:r>
              <a:rPr lang="en-US" sz="1400" dirty="0" smtClean="0"/>
              <a:t>eneral </a:t>
            </a:r>
            <a:r>
              <a:rPr lang="en-US" sz="1400" dirty="0"/>
              <a:t>purpose </a:t>
            </a:r>
            <a:r>
              <a:rPr lang="en-US" sz="1400" dirty="0" smtClean="0"/>
              <a:t>infrastructure: electrical </a:t>
            </a:r>
            <a:r>
              <a:rPr lang="en-US" sz="1400" dirty="0"/>
              <a:t>upgrades at SLAC and ANL and facility improvements at </a:t>
            </a:r>
            <a:r>
              <a:rPr lang="en-US" sz="1400" dirty="0" smtClean="0"/>
              <a:t>FNAL. </a:t>
            </a:r>
            <a:r>
              <a:rPr lang="en-US" sz="1400" dirty="0" smtClean="0">
                <a:latin typeface="Arial" pitchFamily="34" charset="0"/>
                <a:cs typeface="Arial" pitchFamily="34" charset="0"/>
              </a:rPr>
              <a:t> </a:t>
            </a:r>
          </a:p>
          <a:p>
            <a:pPr marL="463550" indent="-177800">
              <a:spcBef>
                <a:spcPts val="0"/>
              </a:spcBef>
              <a:spcAft>
                <a:spcPts val="600"/>
              </a:spcAft>
              <a:buFont typeface="Wingdings" pitchFamily="2" charset="2"/>
              <a:buChar char="§"/>
            </a:pPr>
            <a:r>
              <a:rPr lang="en-US" sz="1400" dirty="0">
                <a:latin typeface="Arial" pitchFamily="34" charset="0"/>
                <a:cs typeface="Arial" pitchFamily="34" charset="0"/>
              </a:rPr>
              <a:t>Continued funding </a:t>
            </a:r>
            <a:r>
              <a:rPr lang="en-US" sz="1400" dirty="0" smtClean="0">
                <a:latin typeface="Arial" pitchFamily="34" charset="0"/>
                <a:cs typeface="Arial" pitchFamily="34" charset="0"/>
              </a:rPr>
              <a:t>of the New </a:t>
            </a:r>
            <a:r>
              <a:rPr lang="en-US" sz="1400" dirty="0">
                <a:latin typeface="Arial" pitchFamily="34" charset="0"/>
                <a:cs typeface="Arial" pitchFamily="34" charset="0"/>
              </a:rPr>
              <a:t>Brunswick Laboratory </a:t>
            </a:r>
            <a:r>
              <a:rPr lang="en-US" sz="1400" dirty="0" smtClean="0">
                <a:latin typeface="Arial" pitchFamily="34" charset="0"/>
                <a:cs typeface="Arial" pitchFamily="34" charset="0"/>
              </a:rPr>
              <a:t>for infrastructure </a:t>
            </a:r>
            <a:r>
              <a:rPr lang="en-US" sz="1400" dirty="0">
                <a:latin typeface="Arial" pitchFamily="34" charset="0"/>
                <a:cs typeface="Arial" pitchFamily="34" charset="0"/>
              </a:rPr>
              <a:t>support </a:t>
            </a:r>
            <a:r>
              <a:rPr lang="en-US" sz="1400" dirty="0" smtClean="0">
                <a:latin typeface="Arial" pitchFamily="34" charset="0"/>
                <a:cs typeface="Arial" pitchFamily="34" charset="0"/>
              </a:rPr>
              <a:t>and for </a:t>
            </a:r>
            <a:r>
              <a:rPr lang="en-US" sz="1400" dirty="0">
                <a:latin typeface="Arial" pitchFamily="34" charset="0"/>
                <a:cs typeface="Arial" pitchFamily="34" charset="0"/>
              </a:rPr>
              <a:t>transfer and shipment of material.</a:t>
            </a:r>
          </a:p>
          <a:p>
            <a:pPr marL="463550" indent="-177800">
              <a:spcBef>
                <a:spcPts val="0"/>
              </a:spcBef>
              <a:spcAft>
                <a:spcPts val="1200"/>
              </a:spcAft>
              <a:buFont typeface="Wingdings" pitchFamily="2" charset="2"/>
              <a:buChar char="§"/>
            </a:pPr>
            <a:r>
              <a:rPr lang="en-US" sz="1400" dirty="0" smtClean="0">
                <a:latin typeface="Arial" pitchFamily="34" charset="0"/>
                <a:cs typeface="Arial" pitchFamily="34" charset="0"/>
              </a:rPr>
              <a:t>Nuclear operations support at ORNL.   </a:t>
            </a:r>
          </a:p>
          <a:p>
            <a:pPr>
              <a:spcBef>
                <a:spcPts val="0"/>
              </a:spcBef>
              <a:spcAft>
                <a:spcPts val="1200"/>
              </a:spcAft>
            </a:pPr>
            <a:endParaRPr lang="en-US" sz="1400" dirty="0" smtClean="0">
              <a:latin typeface="Arial" pitchFamily="34" charset="0"/>
              <a:cs typeface="Arial" pitchFamily="34" charset="0"/>
            </a:endParaRPr>
          </a:p>
          <a:p>
            <a:pPr marL="177800" indent="-177800">
              <a:spcBef>
                <a:spcPts val="0"/>
              </a:spcBef>
              <a:spcAft>
                <a:spcPts val="1200"/>
              </a:spcAft>
              <a:buFont typeface="Wingdings" pitchFamily="2" charset="2"/>
              <a:buChar char="§"/>
            </a:pPr>
            <a:endParaRPr lang="en-US" sz="1400" dirty="0" smtClean="0">
              <a:latin typeface="Arial" pitchFamily="34" charset="0"/>
              <a:cs typeface="Arial" pitchFamily="34" charset="0"/>
            </a:endParaRPr>
          </a:p>
        </p:txBody>
      </p:sp>
      <p:pic>
        <p:nvPicPr>
          <p:cNvPr id="7" name="Picture 6"/>
          <p:cNvPicPr>
            <a:picLocks noChangeAspect="1"/>
          </p:cNvPicPr>
          <p:nvPr/>
        </p:nvPicPr>
        <p:blipFill>
          <a:blip r:embed="rId3"/>
          <a:stretch>
            <a:fillRect/>
          </a:stretch>
        </p:blipFill>
        <p:spPr>
          <a:xfrm flipH="1">
            <a:off x="4754881" y="2774352"/>
            <a:ext cx="3444625" cy="1949081"/>
          </a:xfrm>
          <a:prstGeom prst="rect">
            <a:avLst/>
          </a:prstGeom>
          <a:ln w="28575">
            <a:solidFill>
              <a:schemeClr val="tx1"/>
            </a:solidFill>
          </a:ln>
        </p:spPr>
      </p:pic>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754882" y="822451"/>
            <a:ext cx="3444624" cy="1830609"/>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descr="O:\SC-31.2\Modernization Initiative Projects\Stanford Linear Accelerator Center (SLAC)\Photon Science Laboratory Building\CD-1\030114 PSLB rendering entr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77970" y="1654858"/>
            <a:ext cx="3094952" cy="163542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796513"/>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267700" y="6351588"/>
            <a:ext cx="527050" cy="365125"/>
          </a:xfrm>
        </p:spPr>
        <p:txBody>
          <a:bodyPr/>
          <a:lstStyle/>
          <a:p>
            <a:pPr>
              <a:defRPr/>
            </a:pPr>
            <a:fld id="{6EEA275D-5A49-48A8-817D-44C3EA0A3A2F}" type="slidenum">
              <a:rPr lang="en-US" smtClean="0"/>
              <a:pPr>
                <a:defRPr/>
              </a:pPr>
              <a:t>42</a:t>
            </a:fld>
            <a:endParaRPr lang="en-US" dirty="0"/>
          </a:p>
        </p:txBody>
      </p:sp>
      <p:sp>
        <p:nvSpPr>
          <p:cNvPr id="2" name="Title 1"/>
          <p:cNvSpPr>
            <a:spLocks noGrp="1"/>
          </p:cNvSpPr>
          <p:nvPr>
            <p:ph type="title" idx="4294967295"/>
          </p:nvPr>
        </p:nvSpPr>
        <p:spPr>
          <a:xfrm>
            <a:off x="0" y="62919"/>
            <a:ext cx="9144000" cy="646331"/>
          </a:xfrm>
        </p:spPr>
        <p:txBody>
          <a:bodyPr>
            <a:spAutoFit/>
          </a:bodyPr>
          <a:lstStyle/>
          <a:p>
            <a:pPr>
              <a:lnSpc>
                <a:spcPct val="90000"/>
              </a:lnSpc>
            </a:pPr>
            <a:r>
              <a:rPr lang="en-US" dirty="0" smtClean="0"/>
              <a:t>Safeguards and Security</a:t>
            </a:r>
            <a:br>
              <a:rPr lang="en-US" dirty="0" smtClean="0"/>
            </a:br>
            <a:r>
              <a:rPr lang="en-US" sz="1600" dirty="0" smtClean="0">
                <a:solidFill>
                  <a:schemeClr val="tx1"/>
                </a:solidFill>
              </a:rPr>
              <a:t>Supporting protection against unauthorized access, theft, or destruction of assets</a:t>
            </a:r>
            <a:endParaRPr lang="en-US" dirty="0">
              <a:solidFill>
                <a:schemeClr val="tx1"/>
              </a:solidFill>
            </a:endParaRPr>
          </a:p>
        </p:txBody>
      </p:sp>
      <p:sp>
        <p:nvSpPr>
          <p:cNvPr id="6" name="Rectangle 5"/>
          <p:cNvSpPr/>
          <p:nvPr/>
        </p:nvSpPr>
        <p:spPr>
          <a:xfrm>
            <a:off x="787921" y="1386161"/>
            <a:ext cx="7574507" cy="3831818"/>
          </a:xfrm>
          <a:prstGeom prst="rect">
            <a:avLst/>
          </a:prstGeom>
        </p:spPr>
        <p:txBody>
          <a:bodyPr wrap="square">
            <a:spAutoFit/>
          </a:bodyPr>
          <a:lstStyle/>
          <a:p>
            <a:pPr lvl="0">
              <a:spcBef>
                <a:spcPts val="0"/>
              </a:spcBef>
              <a:spcAft>
                <a:spcPts val="1800"/>
              </a:spcAft>
            </a:pPr>
            <a:r>
              <a:rPr lang="en-US" dirty="0" smtClean="0">
                <a:latin typeface="Arial" pitchFamily="34" charset="0"/>
                <a:cs typeface="Arial" pitchFamily="34" charset="0"/>
              </a:rPr>
              <a:t>The FY 2016 Request includes support for:</a:t>
            </a:r>
          </a:p>
          <a:p>
            <a:pPr marL="231775" lvl="0" indent="-231775">
              <a:spcBef>
                <a:spcPts val="0"/>
              </a:spcBef>
              <a:spcAft>
                <a:spcPts val="1800"/>
              </a:spcAft>
              <a:buFont typeface="Wingdings" pitchFamily="2" charset="2"/>
              <a:buChar char="§"/>
            </a:pPr>
            <a:r>
              <a:rPr lang="en-US" dirty="0" smtClean="0">
                <a:latin typeface="Arial" pitchFamily="34" charset="0"/>
                <a:cs typeface="Arial" pitchFamily="34" charset="0"/>
              </a:rPr>
              <a:t>Maintaining adequate security for the special nuclear material housed in Building 3019 at the Oak Ridge National Laboratory. </a:t>
            </a:r>
          </a:p>
          <a:p>
            <a:pPr marL="231775" lvl="0" indent="-231775">
              <a:spcBef>
                <a:spcPts val="0"/>
              </a:spcBef>
              <a:spcAft>
                <a:spcPts val="1800"/>
              </a:spcAft>
              <a:buFont typeface="Wingdings" pitchFamily="2" charset="2"/>
              <a:buChar char="§"/>
            </a:pPr>
            <a:r>
              <a:rPr lang="en-US" dirty="0" smtClean="0"/>
              <a:t>Increasing </a:t>
            </a:r>
            <a:r>
              <a:rPr lang="en-US" dirty="0"/>
              <a:t>cyber security </a:t>
            </a:r>
            <a:r>
              <a:rPr lang="en-US" dirty="0" smtClean="0"/>
              <a:t>investments </a:t>
            </a:r>
            <a:r>
              <a:rPr lang="en-US" dirty="0"/>
              <a:t>to </a:t>
            </a:r>
            <a:r>
              <a:rPr lang="en-US" dirty="0" smtClean="0"/>
              <a:t>ensure </a:t>
            </a:r>
            <a:r>
              <a:rPr lang="en-US" dirty="0"/>
              <a:t>the Cyber Security Program has the funds needed to defend against cyber security compromises, minimize future losses of protected information, and detect repeated attempts to access information technology assets critical to support the SC mission.</a:t>
            </a:r>
            <a:endParaRPr lang="en-US" dirty="0" smtClean="0">
              <a:latin typeface="Arial" pitchFamily="34" charset="0"/>
              <a:cs typeface="Arial" pitchFamily="34" charset="0"/>
            </a:endParaRPr>
          </a:p>
          <a:p>
            <a:pPr marL="231775" indent="-231775">
              <a:spcBef>
                <a:spcPts val="0"/>
              </a:spcBef>
              <a:spcAft>
                <a:spcPts val="1800"/>
              </a:spcAft>
              <a:buFont typeface="Wingdings" pitchFamily="2" charset="2"/>
              <a:buChar char="§"/>
            </a:pPr>
            <a:r>
              <a:rPr lang="en-US" dirty="0" smtClean="0">
                <a:latin typeface="Arial" pitchFamily="34" charset="0"/>
                <a:cs typeface="Arial" pitchFamily="34" charset="0"/>
              </a:rPr>
              <a:t>The </a:t>
            </a:r>
            <a:r>
              <a:rPr lang="en-US" dirty="0" err="1" smtClean="0">
                <a:latin typeface="Arial" pitchFamily="34" charset="0"/>
                <a:cs typeface="Arial" pitchFamily="34" charset="0"/>
              </a:rPr>
              <a:t>CyberOne</a:t>
            </a:r>
            <a:r>
              <a:rPr lang="en-US" dirty="0" smtClean="0">
                <a:latin typeface="Arial" pitchFamily="34" charset="0"/>
                <a:cs typeface="Arial" pitchFamily="34" charset="0"/>
              </a:rPr>
              <a:t> strategy—DOE’s solution for managing enterprise-wide cyber-security for incident response and identity management to mitigate the risk of intrusion.</a:t>
            </a:r>
          </a:p>
        </p:txBody>
      </p:sp>
    </p:spTree>
    <p:extLst>
      <p:ext uri="{BB962C8B-B14F-4D97-AF65-F5344CB8AC3E}">
        <p14:creationId xmlns:p14="http://schemas.microsoft.com/office/powerpoint/2010/main" val="1286937803"/>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a:xfrm>
            <a:off x="8318500" y="6351588"/>
            <a:ext cx="476250" cy="365125"/>
          </a:xfrm>
        </p:spPr>
        <p:txBody>
          <a:bodyPr/>
          <a:lstStyle/>
          <a:p>
            <a:pPr>
              <a:defRPr/>
            </a:pPr>
            <a:fld id="{6EEA275D-5A49-48A8-817D-44C3EA0A3A2F}" type="slidenum">
              <a:rPr lang="en-US" smtClean="0"/>
              <a:pPr>
                <a:defRPr/>
              </a:pPr>
              <a:t>43</a:t>
            </a:fld>
            <a:endParaRPr lang="en-US" dirty="0"/>
          </a:p>
        </p:txBody>
      </p:sp>
      <p:grpSp>
        <p:nvGrpSpPr>
          <p:cNvPr id="2" name="Group 1"/>
          <p:cNvGrpSpPr/>
          <p:nvPr/>
        </p:nvGrpSpPr>
        <p:grpSpPr>
          <a:xfrm>
            <a:off x="442456" y="863395"/>
            <a:ext cx="5973096" cy="3637737"/>
            <a:chOff x="563557" y="843298"/>
            <a:chExt cx="8016886" cy="539496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557" y="843298"/>
              <a:ext cx="8016886" cy="539496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553050" y="4479270"/>
              <a:ext cx="1180103" cy="1026599"/>
            </a:xfrm>
            <a:prstGeom prst="rect">
              <a:avLst/>
            </a:prstGeom>
            <a:solidFill>
              <a:schemeClr val="bg1">
                <a:lumMod val="85000"/>
              </a:schemeClr>
            </a:solidFill>
            <a:ln w="12700">
              <a:solidFill>
                <a:srgbClr val="EE0000"/>
              </a:solidFill>
            </a:ln>
          </p:spPr>
          <p:txBody>
            <a:bodyPr wrap="square" rtlCol="0">
              <a:spAutoFit/>
            </a:bodyPr>
            <a:lstStyle/>
            <a:p>
              <a:pPr algn="ctr"/>
              <a:r>
                <a:rPr lang="en-US" sz="900" b="1" dirty="0" smtClean="0">
                  <a:solidFill>
                    <a:srgbClr val="EE0000"/>
                  </a:solidFill>
                  <a:latin typeface="+mn-lt"/>
                </a:rPr>
                <a:t>Ratio of SCPD funding to Total SC funding</a:t>
              </a:r>
              <a:endParaRPr lang="en-US" sz="900" b="1" dirty="0">
                <a:solidFill>
                  <a:srgbClr val="EE0000"/>
                </a:solidFill>
                <a:latin typeface="+mn-lt"/>
              </a:endParaRPr>
            </a:p>
          </p:txBody>
        </p:sp>
        <p:sp>
          <p:nvSpPr>
            <p:cNvPr id="11" name="TextBox 10"/>
            <p:cNvSpPr txBox="1"/>
            <p:nvPr/>
          </p:nvSpPr>
          <p:spPr>
            <a:xfrm>
              <a:off x="7242197" y="3260314"/>
              <a:ext cx="567079" cy="366642"/>
            </a:xfrm>
            <a:prstGeom prst="rect">
              <a:avLst/>
            </a:prstGeom>
            <a:solidFill>
              <a:schemeClr val="bg1">
                <a:lumMod val="85000"/>
              </a:schemeClr>
            </a:solidFill>
            <a:ln w="12700">
              <a:solidFill>
                <a:srgbClr val="FF0000"/>
              </a:solidFill>
            </a:ln>
          </p:spPr>
          <p:txBody>
            <a:bodyPr wrap="none" rtlCol="0">
              <a:spAutoFit/>
            </a:bodyPr>
            <a:lstStyle/>
            <a:p>
              <a:pPr algn="ctr"/>
              <a:r>
                <a:rPr lang="en-US" sz="900" b="1" dirty="0" smtClean="0">
                  <a:solidFill>
                    <a:srgbClr val="EE0000"/>
                  </a:solidFill>
                  <a:latin typeface="+mn-lt"/>
                </a:rPr>
                <a:t>3.5%</a:t>
              </a:r>
              <a:endParaRPr lang="en-US" sz="900" b="1" dirty="0">
                <a:solidFill>
                  <a:srgbClr val="EE0000"/>
                </a:solidFill>
                <a:latin typeface="+mn-lt"/>
              </a:endParaRPr>
            </a:p>
          </p:txBody>
        </p:sp>
        <p:cxnSp>
          <p:nvCxnSpPr>
            <p:cNvPr id="10" name="Straight Arrow Connector 9"/>
            <p:cNvCxnSpPr>
              <a:stCxn id="9" idx="0"/>
              <a:endCxn id="14" idx="3"/>
            </p:cNvCxnSpPr>
            <p:nvPr/>
          </p:nvCxnSpPr>
          <p:spPr>
            <a:xfrm flipH="1" flipV="1">
              <a:off x="1969909" y="4118514"/>
              <a:ext cx="2173192" cy="360755"/>
            </a:xfrm>
            <a:prstGeom prst="straightConnector1">
              <a:avLst/>
            </a:prstGeom>
            <a:ln w="12700">
              <a:solidFill>
                <a:srgbClr val="EE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9" idx="0"/>
              <a:endCxn id="11" idx="1"/>
            </p:cNvCxnSpPr>
            <p:nvPr/>
          </p:nvCxnSpPr>
          <p:spPr>
            <a:xfrm flipV="1">
              <a:off x="4143102" y="3443635"/>
              <a:ext cx="3099095" cy="1035635"/>
            </a:xfrm>
            <a:prstGeom prst="straightConnector1">
              <a:avLst/>
            </a:prstGeom>
            <a:ln w="12700">
              <a:solidFill>
                <a:srgbClr val="EE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402830" y="3935194"/>
              <a:ext cx="567079" cy="366642"/>
            </a:xfrm>
            <a:prstGeom prst="rect">
              <a:avLst/>
            </a:prstGeom>
            <a:solidFill>
              <a:schemeClr val="bg1">
                <a:lumMod val="85000"/>
              </a:schemeClr>
            </a:solidFill>
            <a:ln w="12700">
              <a:solidFill>
                <a:srgbClr val="FF0000"/>
              </a:solidFill>
            </a:ln>
          </p:spPr>
          <p:txBody>
            <a:bodyPr wrap="none" rtlCol="0">
              <a:spAutoFit/>
            </a:bodyPr>
            <a:lstStyle/>
            <a:p>
              <a:pPr algn="ctr"/>
              <a:r>
                <a:rPr lang="en-US" sz="900" b="1" dirty="0" smtClean="0">
                  <a:solidFill>
                    <a:srgbClr val="EE0000"/>
                  </a:solidFill>
                  <a:latin typeface="+mn-lt"/>
                </a:rPr>
                <a:t>4.4%</a:t>
              </a:r>
              <a:endParaRPr lang="en-US" sz="900" b="1" dirty="0">
                <a:solidFill>
                  <a:srgbClr val="EE0000"/>
                </a:solidFill>
                <a:latin typeface="+mn-lt"/>
              </a:endParaRPr>
            </a:p>
          </p:txBody>
        </p:sp>
      </p:grpSp>
      <p:sp>
        <p:nvSpPr>
          <p:cNvPr id="15" name="Title 1"/>
          <p:cNvSpPr txBox="1">
            <a:spLocks/>
          </p:cNvSpPr>
          <p:nvPr/>
        </p:nvSpPr>
        <p:spPr bwMode="auto">
          <a:xfrm>
            <a:off x="0" y="77415"/>
            <a:ext cx="9144000" cy="64633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24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7200" algn="ctr" rtl="0" fontAlgn="base">
              <a:spcBef>
                <a:spcPct val="0"/>
              </a:spcBef>
              <a:spcAft>
                <a:spcPct val="0"/>
              </a:spcAft>
              <a:defRPr sz="2400">
                <a:solidFill>
                  <a:srgbClr val="106636"/>
                </a:solidFill>
                <a:latin typeface="Arial" charset="0"/>
                <a:cs typeface="Arial" charset="0"/>
              </a:defRPr>
            </a:lvl6pPr>
            <a:lvl7pPr marL="914400" algn="ctr" rtl="0" fontAlgn="base">
              <a:spcBef>
                <a:spcPct val="0"/>
              </a:spcBef>
              <a:spcAft>
                <a:spcPct val="0"/>
              </a:spcAft>
              <a:defRPr sz="2400">
                <a:solidFill>
                  <a:srgbClr val="106636"/>
                </a:solidFill>
                <a:latin typeface="Arial" charset="0"/>
                <a:cs typeface="Arial" charset="0"/>
              </a:defRPr>
            </a:lvl7pPr>
            <a:lvl8pPr marL="1371600" algn="ctr" rtl="0" fontAlgn="base">
              <a:spcBef>
                <a:spcPct val="0"/>
              </a:spcBef>
              <a:spcAft>
                <a:spcPct val="0"/>
              </a:spcAft>
              <a:defRPr sz="2400">
                <a:solidFill>
                  <a:srgbClr val="106636"/>
                </a:solidFill>
                <a:latin typeface="Arial" charset="0"/>
                <a:cs typeface="Arial" charset="0"/>
              </a:defRPr>
            </a:lvl8pPr>
            <a:lvl9pPr marL="1828800" algn="ctr" rtl="0" fontAlgn="base">
              <a:spcBef>
                <a:spcPct val="0"/>
              </a:spcBef>
              <a:spcAft>
                <a:spcPct val="0"/>
              </a:spcAft>
              <a:defRPr sz="2400">
                <a:solidFill>
                  <a:srgbClr val="106636"/>
                </a:solidFill>
                <a:latin typeface="Arial" charset="0"/>
                <a:cs typeface="Arial" charset="0"/>
              </a:defRPr>
            </a:lvl9pPr>
          </a:lstStyle>
          <a:p>
            <a:pPr>
              <a:lnSpc>
                <a:spcPct val="90000"/>
              </a:lnSpc>
            </a:pPr>
            <a:r>
              <a:rPr lang="en-US" dirty="0" smtClean="0"/>
              <a:t>Program Direction</a:t>
            </a:r>
            <a:br>
              <a:rPr lang="en-US" dirty="0" smtClean="0"/>
            </a:br>
            <a:r>
              <a:rPr lang="en-US" sz="1600" dirty="0" smtClean="0">
                <a:solidFill>
                  <a:prstClr val="black"/>
                </a:solidFill>
              </a:rPr>
              <a:t>The FY 2016 PD budget supports 945 FTEs</a:t>
            </a:r>
            <a:endParaRPr lang="en-US" sz="2000" dirty="0">
              <a:solidFill>
                <a:schemeClr val="tx1"/>
              </a:solidFill>
            </a:endParaRPr>
          </a:p>
        </p:txBody>
      </p:sp>
      <p:sp>
        <p:nvSpPr>
          <p:cNvPr id="16" name="TextBox 15"/>
          <p:cNvSpPr txBox="1"/>
          <p:nvPr/>
        </p:nvSpPr>
        <p:spPr>
          <a:xfrm>
            <a:off x="295421" y="4606790"/>
            <a:ext cx="8553157" cy="1526572"/>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rtlCol="0">
            <a:spAutoFit/>
          </a:bodyPr>
          <a:lstStyle/>
          <a:p>
            <a:pPr>
              <a:lnSpc>
                <a:spcPct val="90000"/>
              </a:lnSpc>
              <a:spcAft>
                <a:spcPts val="300"/>
              </a:spcAft>
            </a:pPr>
            <a:r>
              <a:rPr lang="en-US" sz="1400" dirty="0" smtClean="0">
                <a:solidFill>
                  <a:schemeClr val="tx1"/>
                </a:solidFill>
                <a:latin typeface="Arial" pitchFamily="34" charset="0"/>
                <a:cs typeface="Arial" pitchFamily="34" charset="0"/>
              </a:rPr>
              <a:t>Support for:</a:t>
            </a:r>
          </a:p>
          <a:p>
            <a:pPr marL="398463" lvl="1" indent="-174625">
              <a:lnSpc>
                <a:spcPct val="90000"/>
              </a:lnSpc>
              <a:spcAft>
                <a:spcPts val="0"/>
              </a:spcAft>
              <a:buFont typeface="Wingdings" pitchFamily="2" charset="2"/>
              <a:buChar char="§"/>
            </a:pPr>
            <a:r>
              <a:rPr lang="en-US" sz="1400" dirty="0" smtClean="0">
                <a:solidFill>
                  <a:schemeClr val="tx1"/>
                </a:solidFill>
                <a:latin typeface="Arial" pitchFamily="34" charset="0"/>
                <a:cs typeface="Arial" pitchFamily="34" charset="0"/>
              </a:rPr>
              <a:t>Management of the Office of Science programs, facilities, and projects;</a:t>
            </a:r>
          </a:p>
          <a:p>
            <a:pPr marL="398463" indent="-174625">
              <a:lnSpc>
                <a:spcPct val="90000"/>
              </a:lnSpc>
              <a:spcAft>
                <a:spcPts val="0"/>
              </a:spcAft>
              <a:buFont typeface="Wingdings" pitchFamily="2" charset="2"/>
              <a:buChar char="§"/>
            </a:pPr>
            <a:r>
              <a:rPr lang="en-US" sz="1400" dirty="0" smtClean="0">
                <a:solidFill>
                  <a:schemeClr val="tx1"/>
                </a:solidFill>
                <a:latin typeface="Arial" pitchFamily="34" charset="0"/>
                <a:cs typeface="Arial" pitchFamily="34" charset="0"/>
              </a:rPr>
              <a:t>Business operations associated with portfolio management;</a:t>
            </a:r>
          </a:p>
          <a:p>
            <a:pPr marL="398463" indent="-174625">
              <a:lnSpc>
                <a:spcPct val="90000"/>
              </a:lnSpc>
              <a:spcAft>
                <a:spcPts val="0"/>
              </a:spcAft>
              <a:buFont typeface="Wingdings" pitchFamily="2" charset="2"/>
              <a:buChar char="§"/>
            </a:pPr>
            <a:r>
              <a:rPr lang="en-US" sz="1400" dirty="0" smtClean="0">
                <a:solidFill>
                  <a:schemeClr val="tx1"/>
                </a:solidFill>
                <a:latin typeface="Arial" pitchFamily="34" charset="0"/>
                <a:cs typeface="Arial" pitchFamily="34" charset="0"/>
              </a:rPr>
              <a:t>Office of Science Information Technology Modernization Plan (ITMP) – the consolidation of data centers, IT support service contracts, and more efficient technologies;</a:t>
            </a:r>
          </a:p>
          <a:p>
            <a:pPr marL="398463" indent="-174625">
              <a:lnSpc>
                <a:spcPct val="90000"/>
              </a:lnSpc>
              <a:spcAft>
                <a:spcPts val="0"/>
              </a:spcAft>
              <a:buFont typeface="Wingdings" pitchFamily="2" charset="2"/>
              <a:buChar char="§"/>
            </a:pPr>
            <a:r>
              <a:rPr lang="en-US" sz="1400" dirty="0" smtClean="0">
                <a:solidFill>
                  <a:schemeClr val="tx1"/>
                </a:solidFill>
                <a:latin typeface="Arial" pitchFamily="34" charset="0"/>
                <a:cs typeface="Arial" pitchFamily="34" charset="0"/>
              </a:rPr>
              <a:t>Federal travel for scientific program and laboratory operations oversight; and </a:t>
            </a:r>
          </a:p>
          <a:p>
            <a:pPr marL="398463" indent="-174625">
              <a:lnSpc>
                <a:spcPct val="90000"/>
              </a:lnSpc>
              <a:spcAft>
                <a:spcPts val="0"/>
              </a:spcAft>
              <a:buFont typeface="Wingdings" pitchFamily="2" charset="2"/>
              <a:buChar char="§"/>
            </a:pPr>
            <a:r>
              <a:rPr lang="en-US" sz="1400" dirty="0" smtClean="0">
                <a:solidFill>
                  <a:schemeClr val="tx1"/>
                </a:solidFill>
                <a:latin typeface="Arial" pitchFamily="34" charset="0"/>
                <a:cs typeface="Arial" pitchFamily="34" charset="0"/>
              </a:rPr>
              <a:t>President's </a:t>
            </a:r>
            <a:r>
              <a:rPr lang="en-US" sz="1400" dirty="0">
                <a:solidFill>
                  <a:schemeClr val="tx1"/>
                </a:solidFill>
                <a:latin typeface="Arial" pitchFamily="34" charset="0"/>
                <a:cs typeface="Arial" pitchFamily="34" charset="0"/>
              </a:rPr>
              <a:t>Council of Advisors on Science and </a:t>
            </a:r>
            <a:r>
              <a:rPr lang="en-US" sz="1400" dirty="0" smtClean="0">
                <a:solidFill>
                  <a:schemeClr val="tx1"/>
                </a:solidFill>
                <a:latin typeface="Arial" pitchFamily="34" charset="0"/>
                <a:cs typeface="Arial" pitchFamily="34" charset="0"/>
              </a:rPr>
              <a:t>Technology (PCAST).</a:t>
            </a:r>
          </a:p>
        </p:txBody>
      </p:sp>
      <p:sp>
        <p:nvSpPr>
          <p:cNvPr id="17" name="TextBox 16"/>
          <p:cNvSpPr txBox="1"/>
          <p:nvPr/>
        </p:nvSpPr>
        <p:spPr>
          <a:xfrm>
            <a:off x="6504040" y="1431322"/>
            <a:ext cx="2436255" cy="2123658"/>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rtlCol="0">
            <a:spAutoFit/>
          </a:bodyPr>
          <a:lstStyle/>
          <a:p>
            <a:pPr>
              <a:spcAft>
                <a:spcPts val="600"/>
              </a:spcAft>
            </a:pPr>
            <a:r>
              <a:rPr lang="en-US" sz="1200" dirty="0" smtClean="0">
                <a:solidFill>
                  <a:schemeClr val="tx1"/>
                </a:solidFill>
                <a:latin typeface="Arial" pitchFamily="34" charset="0"/>
                <a:cs typeface="Arial" pitchFamily="34" charset="0"/>
              </a:rPr>
              <a:t>During the past 15 years, the ratio of the Program Direction budget to the SC appropriation has decreased from 4.4% to about 3.5% -- now the lowest ratio in DOE.  This decrease has been accomplished through detailed analyses and execution of optimum staffing levels in both the SC Site Offices and the SC Headquarters program offices.</a:t>
            </a:r>
          </a:p>
        </p:txBody>
      </p:sp>
    </p:spTree>
    <p:extLst>
      <p:ext uri="{BB962C8B-B14F-4D97-AF65-F5344CB8AC3E}">
        <p14:creationId xmlns:p14="http://schemas.microsoft.com/office/powerpoint/2010/main" val="825218859"/>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a:xfrm>
            <a:off x="8318500" y="6351588"/>
            <a:ext cx="476250" cy="365125"/>
          </a:xfrm>
        </p:spPr>
        <p:txBody>
          <a:bodyPr/>
          <a:lstStyle/>
          <a:p>
            <a:pPr>
              <a:defRPr/>
            </a:pPr>
            <a:fld id="{6EEA275D-5A49-48A8-817D-44C3EA0A3A2F}" type="slidenum">
              <a:rPr lang="en-US" smtClean="0"/>
              <a:pPr>
                <a:defRPr/>
              </a:pPr>
              <a:t>44</a:t>
            </a:fld>
            <a:endParaRPr lang="en-US"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926916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66950" y="5729309"/>
            <a:ext cx="9144000" cy="1122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a:xfrm>
            <a:off x="3124200" y="6383646"/>
            <a:ext cx="5334000" cy="365125"/>
          </a:xfrm>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6EEA275D-5A49-48A8-817D-44C3EA0A3A2F}" type="slidenum">
              <a:rPr lang="en-US" smtClean="0"/>
              <a:pPr>
                <a:defRPr/>
              </a:pPr>
              <a:t>5</a:t>
            </a:fld>
            <a:endParaRPr lang="en-US" dirty="0"/>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200141" y="0"/>
            <a:ext cx="5870565" cy="6962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091655" y="4993771"/>
            <a:ext cx="1041816" cy="1381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587846" y="6374910"/>
            <a:ext cx="374754" cy="3297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201038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71722" y="1163779"/>
            <a:ext cx="7311437" cy="4771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a:xfrm>
            <a:off x="3124200" y="6383646"/>
            <a:ext cx="5334000" cy="365125"/>
          </a:xfrm>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6EEA275D-5A49-48A8-817D-44C3EA0A3A2F}" type="slidenum">
              <a:rPr lang="en-US" smtClean="0"/>
              <a:pPr>
                <a:defRPr/>
              </a:pPr>
              <a:t>6</a:t>
            </a:fld>
            <a:endParaRPr lang="en-US" dirty="0"/>
          </a:p>
        </p:txBody>
      </p:sp>
      <p:sp>
        <p:nvSpPr>
          <p:cNvPr id="2" name="Title 1"/>
          <p:cNvSpPr>
            <a:spLocks noGrp="1"/>
          </p:cNvSpPr>
          <p:nvPr>
            <p:ph type="title" idx="4294967295"/>
          </p:nvPr>
        </p:nvSpPr>
        <p:spPr>
          <a:xfrm>
            <a:off x="0" y="62389"/>
            <a:ext cx="9144000" cy="646331"/>
          </a:xfrm>
        </p:spPr>
        <p:txBody>
          <a:bodyPr>
            <a:spAutoFit/>
          </a:bodyPr>
          <a:lstStyle/>
          <a:p>
            <a:pPr>
              <a:lnSpc>
                <a:spcPct val="90000"/>
              </a:lnSpc>
            </a:pPr>
            <a:r>
              <a:rPr lang="en-US" dirty="0" smtClean="0"/>
              <a:t>FY 2016 SC Budget Request by Category</a:t>
            </a:r>
            <a:br>
              <a:rPr lang="en-US" dirty="0" smtClean="0"/>
            </a:br>
            <a:r>
              <a:rPr lang="en-US" sz="1600" dirty="0" smtClean="0">
                <a:solidFill>
                  <a:prstClr val="black"/>
                </a:solidFill>
              </a:rPr>
              <a:t>Dollars in Thousands</a:t>
            </a:r>
            <a:endParaRPr lang="en-US" dirty="0"/>
          </a:p>
        </p:txBody>
      </p:sp>
    </p:spTree>
    <p:extLst>
      <p:ext uri="{BB962C8B-B14F-4D97-AF65-F5344CB8AC3E}">
        <p14:creationId xmlns:p14="http://schemas.microsoft.com/office/powerpoint/2010/main" val="27595708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6383646"/>
            <a:ext cx="5334000" cy="365125"/>
          </a:xfrm>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6EEA275D-5A49-48A8-817D-44C3EA0A3A2F}" type="slidenum">
              <a:rPr lang="en-US" smtClean="0"/>
              <a:pPr>
                <a:defRPr/>
              </a:pPr>
              <a:t>7</a:t>
            </a:fld>
            <a:endParaRPr lang="en-US" dirty="0"/>
          </a:p>
        </p:txBody>
      </p:sp>
      <p:sp>
        <p:nvSpPr>
          <p:cNvPr id="2" name="Title 1"/>
          <p:cNvSpPr>
            <a:spLocks noGrp="1"/>
          </p:cNvSpPr>
          <p:nvPr>
            <p:ph type="title" idx="4294967295"/>
          </p:nvPr>
        </p:nvSpPr>
        <p:spPr>
          <a:xfrm>
            <a:off x="0" y="62389"/>
            <a:ext cx="9144000" cy="646331"/>
          </a:xfrm>
        </p:spPr>
        <p:txBody>
          <a:bodyPr>
            <a:spAutoFit/>
          </a:bodyPr>
          <a:lstStyle/>
          <a:p>
            <a:pPr>
              <a:lnSpc>
                <a:spcPct val="90000"/>
              </a:lnSpc>
            </a:pPr>
            <a:r>
              <a:rPr lang="en-US" dirty="0" smtClean="0"/>
              <a:t>FY 2016 SC Budget Request by Category</a:t>
            </a:r>
            <a:br>
              <a:rPr lang="en-US" dirty="0" smtClean="0"/>
            </a:br>
            <a:r>
              <a:rPr lang="en-US" sz="1600" dirty="0" smtClean="0">
                <a:solidFill>
                  <a:prstClr val="black"/>
                </a:solidFill>
              </a:rPr>
              <a:t>Dollars in Thousands</a:t>
            </a:r>
            <a:endParaRPr lang="en-US" dirty="0"/>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99035" y="872838"/>
            <a:ext cx="8024965" cy="5275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03354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6383646"/>
            <a:ext cx="5334000" cy="365125"/>
          </a:xfrm>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6EEA275D-5A49-48A8-817D-44C3EA0A3A2F}" type="slidenum">
              <a:rPr lang="en-US" smtClean="0"/>
              <a:pPr>
                <a:defRPr/>
              </a:pPr>
              <a:t>8</a:t>
            </a:fld>
            <a:endParaRPr lang="en-US" dirty="0"/>
          </a:p>
        </p:txBody>
      </p:sp>
      <p:sp>
        <p:nvSpPr>
          <p:cNvPr id="2" name="Title 1"/>
          <p:cNvSpPr>
            <a:spLocks noGrp="1"/>
          </p:cNvSpPr>
          <p:nvPr>
            <p:ph type="title" idx="4294967295"/>
          </p:nvPr>
        </p:nvSpPr>
        <p:spPr>
          <a:xfrm>
            <a:off x="0" y="62389"/>
            <a:ext cx="9144000" cy="646331"/>
          </a:xfrm>
        </p:spPr>
        <p:txBody>
          <a:bodyPr>
            <a:spAutoFit/>
          </a:bodyPr>
          <a:lstStyle/>
          <a:p>
            <a:pPr>
              <a:lnSpc>
                <a:spcPct val="90000"/>
              </a:lnSpc>
            </a:pPr>
            <a:r>
              <a:rPr lang="en-US" dirty="0" smtClean="0"/>
              <a:t>FY 2016 SC Budget Request by Category</a:t>
            </a:r>
            <a:br>
              <a:rPr lang="en-US" dirty="0" smtClean="0"/>
            </a:br>
            <a:r>
              <a:rPr lang="en-US" sz="1600" dirty="0" smtClean="0">
                <a:solidFill>
                  <a:prstClr val="black"/>
                </a:solidFill>
              </a:rPr>
              <a:t>Dollars in Thousands</a:t>
            </a:r>
            <a:endParaRPr lang="en-US" dirty="0"/>
          </a:p>
        </p:txBody>
      </p:sp>
      <p:sp>
        <p:nvSpPr>
          <p:cNvPr id="5" name="Rectangle 4"/>
          <p:cNvSpPr/>
          <p:nvPr/>
        </p:nvSpPr>
        <p:spPr>
          <a:xfrm>
            <a:off x="1939636" y="2701635"/>
            <a:ext cx="1620982" cy="1177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2461778" y="3853080"/>
            <a:ext cx="98064" cy="68081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rot="3329794">
            <a:off x="2443159" y="4417218"/>
            <a:ext cx="100985" cy="1262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809" y="1056807"/>
            <a:ext cx="8405010" cy="489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3051769"/>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Rectangle 14"/>
          <p:cNvSpPr/>
          <p:nvPr/>
        </p:nvSpPr>
        <p:spPr>
          <a:xfrm>
            <a:off x="215900" y="6057900"/>
            <a:ext cx="8699500" cy="292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6" name="Rectangle 15"/>
          <p:cNvSpPr/>
          <p:nvPr/>
        </p:nvSpPr>
        <p:spPr>
          <a:xfrm>
            <a:off x="162838" y="6210300"/>
            <a:ext cx="8904962" cy="647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3" name="Footer Placeholder 2"/>
          <p:cNvSpPr>
            <a:spLocks noGrp="1"/>
          </p:cNvSpPr>
          <p:nvPr>
            <p:ph type="ftr" sz="quarter" idx="11"/>
          </p:nvPr>
        </p:nvSpPr>
        <p:spPr>
          <a:xfrm>
            <a:off x="3124200" y="6383646"/>
            <a:ext cx="5334000" cy="365125"/>
          </a:xfrm>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6EEA275D-5A49-48A8-817D-44C3EA0A3A2F}" type="slidenum">
              <a:rPr lang="en-US" smtClean="0"/>
              <a:pPr>
                <a:defRPr/>
              </a:pPr>
              <a:t>9</a:t>
            </a:fld>
            <a:endParaRPr lang="en-US" dirty="0"/>
          </a:p>
        </p:txBody>
      </p:sp>
      <p:sp>
        <p:nvSpPr>
          <p:cNvPr id="2" name="Title 1"/>
          <p:cNvSpPr>
            <a:spLocks noGrp="1"/>
          </p:cNvSpPr>
          <p:nvPr>
            <p:ph type="title" idx="4294967295"/>
          </p:nvPr>
        </p:nvSpPr>
        <p:spPr>
          <a:xfrm>
            <a:off x="0" y="62389"/>
            <a:ext cx="9144000" cy="646331"/>
          </a:xfrm>
        </p:spPr>
        <p:txBody>
          <a:bodyPr>
            <a:spAutoFit/>
          </a:bodyPr>
          <a:lstStyle/>
          <a:p>
            <a:pPr>
              <a:lnSpc>
                <a:spcPct val="90000"/>
              </a:lnSpc>
            </a:pPr>
            <a:r>
              <a:rPr lang="en-US" dirty="0" smtClean="0"/>
              <a:t>Advanced Scientific Computing Research</a:t>
            </a:r>
            <a:br>
              <a:rPr lang="en-US" dirty="0" smtClean="0"/>
            </a:br>
            <a:r>
              <a:rPr lang="en-US" sz="1600" dirty="0" smtClean="0">
                <a:solidFill>
                  <a:prstClr val="black"/>
                </a:solidFill>
              </a:rPr>
              <a:t>Computational and networking capabilities to extend the frontiers of science and technology</a:t>
            </a:r>
            <a:endParaRPr lang="en-US" dirty="0"/>
          </a:p>
        </p:txBody>
      </p:sp>
      <p:sp>
        <p:nvSpPr>
          <p:cNvPr id="12" name="TextBox 11"/>
          <p:cNvSpPr txBox="1"/>
          <p:nvPr/>
        </p:nvSpPr>
        <p:spPr>
          <a:xfrm>
            <a:off x="288159" y="932753"/>
            <a:ext cx="8627241" cy="3880037"/>
          </a:xfrm>
          <a:prstGeom prst="rect">
            <a:avLst/>
          </a:prstGeom>
          <a:noFill/>
        </p:spPr>
        <p:txBody>
          <a:bodyPr wrap="square" rtlCol="0">
            <a:spAutoFit/>
          </a:bodyPr>
          <a:lstStyle/>
          <a:p>
            <a:pPr marL="231775" lvl="0" indent="-231775">
              <a:lnSpc>
                <a:spcPct val="95000"/>
              </a:lnSpc>
              <a:spcAft>
                <a:spcPts val="1000"/>
              </a:spcAft>
              <a:buFont typeface="Wingdings" pitchFamily="2" charset="2"/>
              <a:buChar char="§"/>
            </a:pPr>
            <a:r>
              <a:rPr lang="en-US" sz="1600" b="1" dirty="0" err="1"/>
              <a:t>Exascale</a:t>
            </a:r>
            <a:r>
              <a:rPr lang="en-US" sz="1600" b="1" dirty="0"/>
              <a:t> </a:t>
            </a:r>
            <a:r>
              <a:rPr lang="en-US" sz="1600" b="1" dirty="0" smtClean="0"/>
              <a:t>computing</a:t>
            </a:r>
            <a:r>
              <a:rPr lang="en-US" sz="1600" dirty="0"/>
              <a:t> </a:t>
            </a:r>
            <a:r>
              <a:rPr lang="en-US" sz="1600" dirty="0" smtClean="0"/>
              <a:t>– </a:t>
            </a:r>
            <a:r>
              <a:rPr lang="en-US" sz="1600" dirty="0"/>
              <a:t>(</a:t>
            </a:r>
            <a:r>
              <a:rPr lang="en-US" sz="1600" dirty="0" err="1"/>
              <a:t>Exascale</a:t>
            </a:r>
            <a:r>
              <a:rPr lang="en-US" sz="1600" dirty="0"/>
              <a:t> Crosscut: FY 2015 = $91,000K; FY 2016 = $</a:t>
            </a:r>
            <a:r>
              <a:rPr lang="en-US" sz="1600" dirty="0" smtClean="0"/>
              <a:t>177,894K</a:t>
            </a:r>
            <a:r>
              <a:rPr lang="en-US" sz="1600" dirty="0"/>
              <a:t>;</a:t>
            </a:r>
            <a:r>
              <a:rPr lang="en-US" sz="1600" dirty="0" smtClean="0"/>
              <a:t> </a:t>
            </a:r>
            <a:r>
              <a:rPr lang="el-GR" sz="1600" dirty="0" smtClean="0"/>
              <a:t>Δ</a:t>
            </a:r>
            <a:r>
              <a:rPr lang="en-US" sz="1600" dirty="0" smtClean="0"/>
              <a:t> = +$86,894K)  </a:t>
            </a:r>
            <a:r>
              <a:rPr lang="en-US" sz="1600" dirty="0" err="1" smtClean="0"/>
              <a:t>Exascale</a:t>
            </a:r>
            <a:r>
              <a:rPr lang="en-US" sz="1600" dirty="0" smtClean="0"/>
              <a:t> crosscut includes engagement </a:t>
            </a:r>
            <a:r>
              <a:rPr lang="en-US" sz="1600" dirty="0"/>
              <a:t>with HPC vendors to design and develop </a:t>
            </a:r>
            <a:r>
              <a:rPr lang="en-US" sz="1600" dirty="0" err="1"/>
              <a:t>exascale</a:t>
            </a:r>
            <a:r>
              <a:rPr lang="en-US" sz="1600" dirty="0"/>
              <a:t> </a:t>
            </a:r>
            <a:r>
              <a:rPr lang="en-US" sz="1600" dirty="0" smtClean="0"/>
              <a:t>node technologies </a:t>
            </a:r>
            <a:r>
              <a:rPr lang="en-US" sz="1600" dirty="0"/>
              <a:t>and </a:t>
            </a:r>
            <a:r>
              <a:rPr lang="en-US" sz="1600" dirty="0" err="1"/>
              <a:t>exascale</a:t>
            </a:r>
            <a:r>
              <a:rPr lang="en-US" sz="1600" dirty="0"/>
              <a:t> hardware and software computer </a:t>
            </a:r>
            <a:r>
              <a:rPr lang="en-US" sz="1600" dirty="0" smtClean="0"/>
              <a:t>designs at </a:t>
            </a:r>
            <a:r>
              <a:rPr lang="en-US" sz="1600" dirty="0"/>
              <a:t>the system </a:t>
            </a:r>
            <a:r>
              <a:rPr lang="en-US" sz="1600" dirty="0" smtClean="0"/>
              <a:t>level (</a:t>
            </a:r>
            <a:r>
              <a:rPr lang="el-GR" sz="1600" dirty="0"/>
              <a:t>Δ </a:t>
            </a:r>
            <a:r>
              <a:rPr lang="en-US" sz="1600" dirty="0" smtClean="0"/>
              <a:t>= +$69,000K); hardware </a:t>
            </a:r>
            <a:r>
              <a:rPr lang="en-US" sz="1600" dirty="0"/>
              <a:t>architectures and system </a:t>
            </a:r>
            <a:r>
              <a:rPr lang="en-US" sz="1600" dirty="0" smtClean="0"/>
              <a:t>software; programming for </a:t>
            </a:r>
            <a:r>
              <a:rPr lang="en-US" sz="1600" dirty="0"/>
              <a:t>energy-efficient, data-intensive </a:t>
            </a:r>
            <a:r>
              <a:rPr lang="en-US" sz="1600" dirty="0" smtClean="0"/>
              <a:t>applications</a:t>
            </a:r>
            <a:r>
              <a:rPr lang="en-US" sz="1600" dirty="0"/>
              <a:t>.</a:t>
            </a:r>
          </a:p>
          <a:p>
            <a:pPr marL="231775" lvl="0" indent="-231775">
              <a:lnSpc>
                <a:spcPct val="95000"/>
              </a:lnSpc>
              <a:spcAft>
                <a:spcPts val="1000"/>
              </a:spcAft>
              <a:buFont typeface="Wingdings" pitchFamily="2" charset="2"/>
              <a:buChar char="§"/>
            </a:pPr>
            <a:r>
              <a:rPr lang="en-US" sz="1600" b="1" dirty="0"/>
              <a:t>Facilities</a:t>
            </a:r>
            <a:r>
              <a:rPr lang="en-US" sz="1600" dirty="0"/>
              <a:t> operate </a:t>
            </a:r>
            <a:r>
              <a:rPr lang="en-US" sz="1600" dirty="0" smtClean="0"/>
              <a:t>optimally and with &gt;90</a:t>
            </a:r>
            <a:r>
              <a:rPr lang="en-US" sz="1600" dirty="0"/>
              <a:t>% </a:t>
            </a:r>
            <a:r>
              <a:rPr lang="en-US" sz="1600" dirty="0" smtClean="0"/>
              <a:t>availability; deployment </a:t>
            </a:r>
            <a:r>
              <a:rPr lang="en-US" sz="1600" dirty="0"/>
              <a:t>of </a:t>
            </a:r>
            <a:r>
              <a:rPr lang="en-US" sz="1600" dirty="0" smtClean="0"/>
              <a:t>10-40 </a:t>
            </a:r>
            <a:r>
              <a:rPr lang="en-US" sz="1600" dirty="0" err="1"/>
              <a:t>petaflop</a:t>
            </a:r>
            <a:r>
              <a:rPr lang="en-US" sz="1600" dirty="0"/>
              <a:t> upgrade at NERSC </a:t>
            </a:r>
            <a:r>
              <a:rPr lang="en-US" sz="1600" dirty="0" smtClean="0"/>
              <a:t>and continued preparations </a:t>
            </a:r>
            <a:r>
              <a:rPr lang="en-US" sz="1600" dirty="0"/>
              <a:t>for 75-200 </a:t>
            </a:r>
            <a:r>
              <a:rPr lang="en-US" sz="1600" dirty="0" err="1"/>
              <a:t>petaflop</a:t>
            </a:r>
            <a:r>
              <a:rPr lang="en-US" sz="1600" dirty="0"/>
              <a:t> upgrades at </a:t>
            </a:r>
            <a:r>
              <a:rPr lang="en-US" sz="1600" dirty="0" smtClean="0"/>
              <a:t>the Leadership Computing Facilities.</a:t>
            </a:r>
            <a:endParaRPr lang="en-US" sz="1600" b="1" dirty="0"/>
          </a:p>
          <a:p>
            <a:pPr marL="231775" lvl="0" indent="-231775">
              <a:lnSpc>
                <a:spcPct val="95000"/>
              </a:lnSpc>
              <a:spcAft>
                <a:spcPts val="1000"/>
              </a:spcAft>
              <a:buFont typeface="Wingdings" pitchFamily="2" charset="2"/>
              <a:buChar char="§"/>
            </a:pPr>
            <a:r>
              <a:rPr lang="en-US" sz="1600" b="1" dirty="0" err="1"/>
              <a:t>SciDAC</a:t>
            </a:r>
            <a:r>
              <a:rPr lang="en-US" sz="1600" b="1" dirty="0"/>
              <a:t> partnerships</a:t>
            </a:r>
            <a:r>
              <a:rPr lang="en-US" sz="1600" dirty="0"/>
              <a:t> </a:t>
            </a:r>
            <a:r>
              <a:rPr lang="en-US" sz="1600" dirty="0" smtClean="0"/>
              <a:t>continue to </a:t>
            </a:r>
            <a:r>
              <a:rPr lang="en-US" sz="1600" dirty="0" smtClean="0">
                <a:latin typeface="Arial"/>
                <a:ea typeface="Arial"/>
                <a:cs typeface="Arial"/>
              </a:rPr>
              <a:t>accelerate </a:t>
            </a:r>
            <a:r>
              <a:rPr lang="en-US" sz="1600" dirty="0">
                <a:latin typeface="Arial"/>
                <a:ea typeface="Arial"/>
                <a:cs typeface="Arial"/>
              </a:rPr>
              <a:t>progress in scientific </a:t>
            </a:r>
            <a:r>
              <a:rPr lang="en-US" sz="1600" dirty="0" smtClean="0">
                <a:latin typeface="Arial"/>
                <a:ea typeface="Arial"/>
                <a:cs typeface="Arial"/>
              </a:rPr>
              <a:t>computing.</a:t>
            </a:r>
            <a:endParaRPr lang="en-US" sz="1600" dirty="0"/>
          </a:p>
          <a:p>
            <a:pPr marL="231775" lvl="0" indent="-231775">
              <a:lnSpc>
                <a:spcPct val="95000"/>
              </a:lnSpc>
              <a:spcAft>
                <a:spcPts val="1000"/>
              </a:spcAft>
              <a:buFont typeface="Wingdings" pitchFamily="2" charset="2"/>
              <a:buChar char="§"/>
            </a:pPr>
            <a:r>
              <a:rPr lang="en-US" sz="1600" dirty="0" smtClean="0"/>
              <a:t>The </a:t>
            </a:r>
            <a:r>
              <a:rPr lang="en-US" sz="1600" b="1" dirty="0" smtClean="0"/>
              <a:t>Computational </a:t>
            </a:r>
            <a:r>
              <a:rPr lang="en-US" sz="1600" b="1" dirty="0"/>
              <a:t>Science Graduate </a:t>
            </a:r>
            <a:r>
              <a:rPr lang="en-US" sz="1600" b="1" dirty="0" smtClean="0"/>
              <a:t>Fellowship</a:t>
            </a:r>
            <a:r>
              <a:rPr lang="en-US" sz="1600" dirty="0"/>
              <a:t> </a:t>
            </a:r>
            <a:r>
              <a:rPr lang="en-US" sz="1600" dirty="0" smtClean="0"/>
              <a:t>is restored at $10,000K to fully fund a new cohort.</a:t>
            </a:r>
            <a:endParaRPr lang="en-US" sz="1600" dirty="0"/>
          </a:p>
          <a:p>
            <a:pPr marL="231775" indent="-231775">
              <a:lnSpc>
                <a:spcPct val="95000"/>
              </a:lnSpc>
              <a:spcAft>
                <a:spcPts val="1000"/>
              </a:spcAft>
              <a:buFont typeface="Wingdings" pitchFamily="2" charset="2"/>
              <a:buChar char="§"/>
            </a:pPr>
            <a:r>
              <a:rPr lang="en-US" sz="1600" b="1" dirty="0" smtClean="0"/>
              <a:t>Mathematics research </a:t>
            </a:r>
            <a:r>
              <a:rPr lang="en-US" sz="1600" dirty="0" smtClean="0"/>
              <a:t>addresses challenges </a:t>
            </a:r>
            <a:r>
              <a:rPr lang="en-US" sz="1600" dirty="0"/>
              <a:t>of increasing complexity </a:t>
            </a:r>
            <a:r>
              <a:rPr lang="en-US" sz="1600" dirty="0" smtClean="0"/>
              <a:t>and </a:t>
            </a:r>
            <a:r>
              <a:rPr lang="en-US" sz="1600" b="1" dirty="0" smtClean="0"/>
              <a:t>Computer science research</a:t>
            </a:r>
            <a:r>
              <a:rPr lang="en-US" sz="1600" dirty="0" smtClean="0"/>
              <a:t> addresses productivity and integrity of HPC systems and simulations, and supports data management, analysis, and visualization techniques.</a:t>
            </a:r>
          </a:p>
        </p:txBody>
      </p:sp>
      <p:pic>
        <p:nvPicPr>
          <p:cNvPr id="21" name="Picture 20" descr="al_li_test_02.jpg"/>
          <p:cNvPicPr>
            <a:picLocks noChangeAspect="1"/>
          </p:cNvPicPr>
          <p:nvPr/>
        </p:nvPicPr>
        <p:blipFill rotWithShape="1">
          <a:blip r:embed="rId3" cstate="print"/>
          <a:srcRect l="6311" t="16085" r="3794" b="17853"/>
          <a:stretch/>
        </p:blipFill>
        <p:spPr>
          <a:xfrm>
            <a:off x="4467730" y="4899756"/>
            <a:ext cx="2152017" cy="1574454"/>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7010" y="4897431"/>
            <a:ext cx="2234721" cy="1594101"/>
          </a:xfrm>
          <a:prstGeom prst="rect">
            <a:avLst/>
          </a:prstGeom>
        </p:spPr>
      </p:pic>
      <p:pic>
        <p:nvPicPr>
          <p:cNvPr id="17" name="Picture 16" descr="Screen Shot 2013-08-01 at 1.36.31 P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95746" y="4901360"/>
            <a:ext cx="2180969" cy="1560914"/>
          </a:xfrm>
          <a:prstGeom prst="rect">
            <a:avLst/>
          </a:prstGeom>
          <a:ln>
            <a:solidFill>
              <a:srgbClr val="000000"/>
            </a:solidFill>
          </a:ln>
          <a:effectLst>
            <a:outerShdw blurRad="50800" dist="38100" dir="2700000" algn="tl" rotWithShape="0">
              <a:prstClr val="black">
                <a:alpha val="40000"/>
              </a:prstClr>
            </a:outerShdw>
          </a:effectLst>
        </p:spPr>
      </p:pic>
      <p:pic>
        <p:nvPicPr>
          <p:cNvPr id="18" name="Picture 62" descr="CASTRO_web"/>
          <p:cNvPicPr>
            <a:picLocks noChangeAspect="1" noChangeArrowheads="1"/>
          </p:cNvPicPr>
          <p:nvPr/>
        </p:nvPicPr>
        <p:blipFill>
          <a:blip r:embed="rId6" cstate="print"/>
          <a:srcRect/>
          <a:stretch>
            <a:fillRect/>
          </a:stretch>
        </p:blipFill>
        <p:spPr bwMode="auto">
          <a:xfrm>
            <a:off x="352425" y="4901973"/>
            <a:ext cx="1728586" cy="1555727"/>
          </a:xfrm>
          <a:prstGeom prst="rect">
            <a:avLst/>
          </a:prstGeom>
          <a:noFill/>
        </p:spPr>
      </p:pic>
    </p:spTree>
    <p:extLst>
      <p:ext uri="{BB962C8B-B14F-4D97-AF65-F5344CB8AC3E}">
        <p14:creationId xmlns:p14="http://schemas.microsoft.com/office/powerpoint/2010/main" val="1697788187"/>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hmer">
    <a:dk1>
      <a:sysClr val="windowText" lastClr="000000"/>
    </a:dk1>
    <a:lt1>
      <a:sysClr val="window" lastClr="FFFFFF"/>
    </a:lt1>
    <a:dk2>
      <a:srgbClr val="00B0F0"/>
    </a:dk2>
    <a:lt2>
      <a:srgbClr val="FFFFFF"/>
    </a:lt2>
    <a:accent1>
      <a:srgbClr val="00CC00"/>
    </a:accent1>
    <a:accent2>
      <a:srgbClr val="0000FF"/>
    </a:accent2>
    <a:accent3>
      <a:srgbClr val="9933FF"/>
    </a:accent3>
    <a:accent4>
      <a:srgbClr val="FF0000"/>
    </a:accent4>
    <a:accent5>
      <a:srgbClr val="FF6600"/>
    </a:accent5>
    <a:accent6>
      <a:srgbClr val="F0EA00"/>
    </a:accent6>
    <a:hlink>
      <a:srgbClr val="EB8803"/>
    </a:hlink>
    <a:folHlink>
      <a:srgbClr val="5F7791"/>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5837</Words>
  <Application>Microsoft Office PowerPoint</Application>
  <PresentationFormat>On-screen Show (4:3)</PresentationFormat>
  <Paragraphs>549</Paragraphs>
  <Slides>44</Slides>
  <Notes>30</Notes>
  <HiddenSlides>33</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FY 2016 Budget Request to Congress for DOE’s Office of Science</vt:lpstr>
      <vt:lpstr>PowerPoint Presentation</vt:lpstr>
      <vt:lpstr>Office of Science FY 2016 Budget Request to Congress (Dollars in thousands)</vt:lpstr>
      <vt:lpstr>FY 2016 SC Budget Request by Category Dollars in Thousands</vt:lpstr>
      <vt:lpstr>PowerPoint Presentation</vt:lpstr>
      <vt:lpstr>FY 2016 SC Budget Request by Category Dollars in Thousands</vt:lpstr>
      <vt:lpstr>FY 2016 SC Budget Request by Category Dollars in Thousands</vt:lpstr>
      <vt:lpstr>FY 2016 SC Budget Request by Category Dollars in Thousands</vt:lpstr>
      <vt:lpstr>Advanced Scientific Computing Research Computational and networking capabilities to extend the frontiers of science and technology</vt:lpstr>
      <vt:lpstr>Path Toward Exascale in FY 2016</vt:lpstr>
      <vt:lpstr>ASCR Production and Leadership Computing Facilities</vt:lpstr>
      <vt:lpstr>ASCR  Computing Upgrades at a Glance</vt:lpstr>
      <vt:lpstr>PowerPoint Presentation</vt:lpstr>
      <vt:lpstr>PowerPoint Presentation</vt:lpstr>
      <vt:lpstr>Increase for Computational Materials Sciences </vt:lpstr>
      <vt:lpstr>PowerPoint Presentation</vt:lpstr>
      <vt:lpstr>PowerPoint Presentation</vt:lpstr>
      <vt:lpstr>Biological and Environmental Research Understanding complex biological, climatic, and environmental systems</vt:lpstr>
      <vt:lpstr>PowerPoint Presentation</vt:lpstr>
      <vt:lpstr>PowerPoint Presentation</vt:lpstr>
      <vt:lpstr>Fusion Energy Sciences Matter at very high temperatures and densities and the scientific foundations for fusion</vt:lpstr>
      <vt:lpstr>NSTX Upgrade at PPPL</vt:lpstr>
      <vt:lpstr>DIII-D and its Upgrades at General Atomics</vt:lpstr>
      <vt:lpstr>Matter at Extreme Conditions (MEC) End Station at LCLS</vt:lpstr>
      <vt:lpstr>Community Engagement Workshops</vt:lpstr>
      <vt:lpstr>U.S. Fabrication of ITER Hardware Progressing</vt:lpstr>
      <vt:lpstr>High Energy Physics Understanding how the universe works at its most fundamental level</vt:lpstr>
      <vt:lpstr>High Energy Physics Understanding how the universe works at its most fundamental level</vt:lpstr>
      <vt:lpstr>PowerPoint Presentation</vt:lpstr>
      <vt:lpstr>PowerPoint Presentation</vt:lpstr>
      <vt:lpstr>PowerPoint Presentation</vt:lpstr>
      <vt:lpstr>PowerPoint Presentation</vt:lpstr>
      <vt:lpstr>Nuclear Physics Discovering, exploring, and understanding all forms of nuclear matter </vt:lpstr>
      <vt:lpstr>PowerPoint Presentation</vt:lpstr>
      <vt:lpstr>PowerPoint Presentation</vt:lpstr>
      <vt:lpstr>Argonne Tandem Linac Accelerator System</vt:lpstr>
      <vt:lpstr>PowerPoint Presentation</vt:lpstr>
      <vt:lpstr>The DOE Isotope Program Managed by NP</vt:lpstr>
      <vt:lpstr>Workforce Development for Teachers and Scientists Ensuring a pipeline of STEM workers to support the DOE mission</vt:lpstr>
      <vt:lpstr>PowerPoint Presentation</vt:lpstr>
      <vt:lpstr>Science Laboratories Infrastructure (SLI) More than $600 million of line item investments on time, within budget since 2006</vt:lpstr>
      <vt:lpstr>Safeguards and Security Supporting protection against unauthorized access, theft, or destruction of assets</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2015-02-27T18:42:18Z</dcterms:created>
  <dcterms:modified xsi:type="dcterms:W3CDTF">2015-02-27T18:43:00Z</dcterms:modified>
</cp:coreProperties>
</file>