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24"/>
  </p:notesMasterIdLst>
  <p:handoutMasterIdLst>
    <p:handoutMasterId r:id="rId25"/>
  </p:handoutMasterIdLst>
  <p:sldIdLst>
    <p:sldId id="310" r:id="rId2"/>
    <p:sldId id="348" r:id="rId3"/>
    <p:sldId id="379" r:id="rId4"/>
    <p:sldId id="358" r:id="rId5"/>
    <p:sldId id="330" r:id="rId6"/>
    <p:sldId id="350" r:id="rId7"/>
    <p:sldId id="351" r:id="rId8"/>
    <p:sldId id="359" r:id="rId9"/>
    <p:sldId id="363" r:id="rId10"/>
    <p:sldId id="365" r:id="rId11"/>
    <p:sldId id="374" r:id="rId12"/>
    <p:sldId id="370" r:id="rId13"/>
    <p:sldId id="321" r:id="rId14"/>
    <p:sldId id="349" r:id="rId15"/>
    <p:sldId id="361" r:id="rId16"/>
    <p:sldId id="364" r:id="rId17"/>
    <p:sldId id="378" r:id="rId18"/>
    <p:sldId id="324" r:id="rId19"/>
    <p:sldId id="325" r:id="rId20"/>
    <p:sldId id="331" r:id="rId21"/>
    <p:sldId id="372" r:id="rId22"/>
    <p:sldId id="32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phisticated Business" id="{58BEDF31-0425-40C4-87B2-EBC1798A92EE}">
          <p14:sldIdLst>
            <p14:sldId id="310"/>
            <p14:sldId id="348"/>
            <p14:sldId id="379"/>
            <p14:sldId id="358"/>
            <p14:sldId id="330"/>
            <p14:sldId id="350"/>
            <p14:sldId id="351"/>
            <p14:sldId id="359"/>
            <p14:sldId id="363"/>
            <p14:sldId id="365"/>
            <p14:sldId id="374"/>
            <p14:sldId id="370"/>
            <p14:sldId id="321"/>
            <p14:sldId id="349"/>
            <p14:sldId id="361"/>
            <p14:sldId id="364"/>
            <p14:sldId id="378"/>
            <p14:sldId id="324"/>
            <p14:sldId id="325"/>
            <p14:sldId id="331"/>
            <p14:sldId id="372"/>
            <p14:sldId id="327"/>
          </p14:sldIdLst>
        </p14:section>
      </p14:sectionLst>
    </p:ext>
    <p:ext uri="{EFAFB233-063F-42B5-8137-9DF3F51BA10A}">
      <p15:sldGuideLst xmlns="" xmlns:p15="http://schemas.microsoft.com/office/powerpoint/2012/main">
        <p15:guide id="1" orient="horz" pos="1098">
          <p15:clr>
            <a:srgbClr val="A4A3A4"/>
          </p15:clr>
        </p15:guide>
        <p15:guide id="2" pos="5551">
          <p15:clr>
            <a:srgbClr val="A4A3A4"/>
          </p15:clr>
        </p15:guide>
        <p15:guide id="3" pos="2882">
          <p15:clr>
            <a:srgbClr val="A4A3A4"/>
          </p15:clr>
        </p15:guide>
        <p15:guide id="4" pos="193">
          <p15:clr>
            <a:srgbClr val="A4A3A4"/>
          </p15:clr>
        </p15:guide>
        <p15:guide id="5" orient="horz" pos="2552">
          <p15:clr>
            <a:srgbClr val="A4A3A4"/>
          </p15:clr>
        </p15:guide>
        <p15:guide id="6" pos="5682">
          <p15:clr>
            <a:srgbClr val="A4A3A4"/>
          </p15:clr>
        </p15:guide>
        <p15:guide id="7" pos="2826">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FFFF"/>
    <a:srgbClr val="000033"/>
    <a:srgbClr val="4F4944"/>
    <a:srgbClr val="C5CFDC"/>
    <a:srgbClr val="ADD6EB"/>
    <a:srgbClr val="6E86A7"/>
    <a:srgbClr val="E2E7ED"/>
    <a:srgbClr val="3399CC"/>
    <a:srgbClr val="94A088"/>
    <a:srgbClr val="C2B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6" autoAdjust="0"/>
    <p:restoredTop sz="80915" autoAdjust="0"/>
  </p:normalViewPr>
  <p:slideViewPr>
    <p:cSldViewPr snapToGrid="0">
      <p:cViewPr varScale="1">
        <p:scale>
          <a:sx n="52" d="100"/>
          <a:sy n="52" d="100"/>
        </p:scale>
        <p:origin x="-1044" y="-96"/>
      </p:cViewPr>
      <p:guideLst>
        <p:guide orient="horz" pos="1098"/>
        <p:guide orient="horz" pos="2552"/>
        <p:guide pos="5551"/>
        <p:guide pos="2882"/>
        <p:guide pos="193"/>
        <p:guide pos="5682"/>
        <p:guide pos="2826"/>
      </p:guideLst>
    </p:cSldViewPr>
  </p:slideViewPr>
  <p:outlineViewPr>
    <p:cViewPr>
      <p:scale>
        <a:sx n="33" d="100"/>
        <a:sy n="33" d="100"/>
      </p:scale>
      <p:origin x="0" y="3056"/>
    </p:cViewPr>
  </p:outlineViewPr>
  <p:notesTextViewPr>
    <p:cViewPr>
      <p:scale>
        <a:sx n="1" d="1"/>
        <a:sy n="1" d="1"/>
      </p:scale>
      <p:origin x="0" y="0"/>
    </p:cViewPr>
  </p:notesTextViewPr>
  <p:sorterViewPr>
    <p:cViewPr>
      <p:scale>
        <a:sx n="184" d="100"/>
        <a:sy n="184" d="100"/>
      </p:scale>
      <p:origin x="0" y="3760"/>
    </p:cViewPr>
  </p:sorterViewPr>
  <p:notesViewPr>
    <p:cSldViewPr snapToGrid="0" snapToObjects="1">
      <p:cViewPr varScale="1">
        <p:scale>
          <a:sx n="136" d="100"/>
          <a:sy n="136" d="100"/>
        </p:scale>
        <p:origin x="-48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Brough\Dropbox\_2015%20BESAC\User%20Program%20Stats\combined-nsrc-user-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400524797822"/>
          <c:y val="0.29098222600014001"/>
          <c:w val="0.803599475202179"/>
          <c:h val="0.70901777399985999"/>
        </c:manualLayout>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C89EDB-3FDD-4915-A3CE-62FA29C01A32}" type="datetimeFigureOut">
              <a:rPr lang="en-US" smtClean="0"/>
              <a:t>2/27/2015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042649-1860-4D03-9360-22C2D8836B44}" type="slidenum">
              <a:rPr lang="en-US" smtClean="0"/>
              <a:t>‹#›</a:t>
            </a:fld>
            <a:endParaRPr lang="en-US"/>
          </a:p>
        </p:txBody>
      </p:sp>
    </p:spTree>
    <p:extLst>
      <p:ext uri="{BB962C8B-B14F-4D97-AF65-F5344CB8AC3E}">
        <p14:creationId xmlns:p14="http://schemas.microsoft.com/office/powerpoint/2010/main" val="633661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499FB-0CC7-453D-9493-CBDCD6D233E2}" type="datetimeFigureOut">
              <a:rPr lang="en-US" smtClean="0"/>
              <a:t>2/27/2015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6A24B-926E-40EB-9E1B-5321DC3775E5}" type="slidenum">
              <a:rPr lang="en-US" smtClean="0"/>
              <a:t>‹#›</a:t>
            </a:fld>
            <a:endParaRPr lang="en-US"/>
          </a:p>
        </p:txBody>
      </p:sp>
    </p:spTree>
    <p:extLst>
      <p:ext uri="{BB962C8B-B14F-4D97-AF65-F5344CB8AC3E}">
        <p14:creationId xmlns:p14="http://schemas.microsoft.com/office/powerpoint/2010/main" val="2167594663"/>
      </p:ext>
    </p:extLst>
  </p:cSld>
  <p:clrMap bg1="lt1" tx1="dk1" bg2="lt2" tx2="dk2" accent1="accent1" accent2="accent2" accent3="accent3" accent4="accent4" accent5="accent5" accent6="accent6" hlink="hlink" folHlink="folHlink"/>
  <p:hf hdr="0" ftr="0" dt="0"/>
  <p:notesStyle>
    <a:lvl1pPr marL="117475" indent="-117475" algn="l" defTabSz="914400" rtl="0" eaLnBrk="1" latinLnBrk="0" hangingPunct="1">
      <a:lnSpc>
        <a:spcPct val="110000"/>
      </a:lnSpc>
      <a:buFont typeface="Arial" panose="020B0604020202020204" pitchFamily="34" charset="0"/>
      <a:buChar char="•"/>
      <a:defRPr sz="1400" kern="1200">
        <a:solidFill>
          <a:schemeClr val="tx1"/>
        </a:solidFill>
        <a:latin typeface="+mn-lt"/>
        <a:ea typeface="+mn-ea"/>
        <a:cs typeface="+mn-cs"/>
      </a:defRPr>
    </a:lvl1pPr>
    <a:lvl2pPr marL="2286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4572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457200" indent="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heongroup.co.kr/common/main.asp" TargetMode="External"/><Relationship Id="rId7" Type="http://schemas.openxmlformats.org/officeDocument/2006/relationships/hyperlink" Target="http://web.stanford.edu/group/foundry/index.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glish.nanoctr.cas.cn/au/bi/" TargetMode="External"/><Relationship Id="rId5" Type="http://schemas.openxmlformats.org/officeDocument/2006/relationships/hyperlink" Target="http://www.anff.org.au/" TargetMode="External"/><Relationship Id="rId4" Type="http://schemas.openxmlformats.org/officeDocument/2006/relationships/hyperlink" Target="http://www.nffa.eu/"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1</a:t>
            </a:fld>
            <a:endParaRPr lang="en-US"/>
          </a:p>
        </p:txBody>
      </p:sp>
    </p:spTree>
    <p:extLst>
      <p:ext uri="{BB962C8B-B14F-4D97-AF65-F5344CB8AC3E}">
        <p14:creationId xmlns:p14="http://schemas.microsoft.com/office/powerpoint/2010/main" val="319813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sz="1200" baseline="0" dirty="0" smtClean="0">
              <a:latin typeface="+mn-lt"/>
              <a:ea typeface="+mn-ea"/>
            </a:endParaRPr>
          </a:p>
        </p:txBody>
      </p:sp>
      <p:sp>
        <p:nvSpPr>
          <p:cNvPr id="4" name="Slide Number Placeholder 3"/>
          <p:cNvSpPr>
            <a:spLocks noGrp="1"/>
          </p:cNvSpPr>
          <p:nvPr>
            <p:ph type="sldNum" sz="quarter" idx="10"/>
          </p:nvPr>
        </p:nvSpPr>
        <p:spPr>
          <a:xfrm>
            <a:off x="3689034" y="8340564"/>
            <a:ext cx="2822178" cy="439058"/>
          </a:xfrm>
          <a:prstGeom prst="rect">
            <a:avLst/>
          </a:prstGeom>
        </p:spPr>
        <p:txBody>
          <a:bodyPr lIns="87542" tIns="43771" rIns="87542" bIns="43771"/>
          <a:lstStyle/>
          <a:p>
            <a:fld id="{16210A8A-16C0-4562-AD3A-B1BC2569C64A}" type="slidenum">
              <a:rPr lang="en-US" smtClean="0"/>
              <a:pPr/>
              <a:t>10</a:t>
            </a:fld>
            <a:endParaRPr lang="en-US" dirty="0"/>
          </a:p>
        </p:txBody>
      </p:sp>
    </p:spTree>
    <p:extLst>
      <p:ext uri="{BB962C8B-B14F-4D97-AF65-F5344CB8AC3E}">
        <p14:creationId xmlns:p14="http://schemas.microsoft.com/office/powerpoint/2010/main" val="117465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sz="1200" dirty="0">
              <a:latin typeface="+mn-lt"/>
              <a:ea typeface="+mn-ea"/>
            </a:endParaRPr>
          </a:p>
        </p:txBody>
      </p:sp>
      <p:sp>
        <p:nvSpPr>
          <p:cNvPr id="4" name="Slide Number Placeholder 3"/>
          <p:cNvSpPr>
            <a:spLocks noGrp="1"/>
          </p:cNvSpPr>
          <p:nvPr>
            <p:ph type="sldNum" sz="quarter" idx="10"/>
          </p:nvPr>
        </p:nvSpPr>
        <p:spPr>
          <a:xfrm>
            <a:off x="3689034" y="8340564"/>
            <a:ext cx="2822178" cy="439058"/>
          </a:xfrm>
          <a:prstGeom prst="rect">
            <a:avLst/>
          </a:prstGeom>
        </p:spPr>
        <p:txBody>
          <a:bodyPr lIns="87542" tIns="43771" rIns="87542" bIns="43771"/>
          <a:lstStyle/>
          <a:p>
            <a:fld id="{16210A8A-16C0-4562-AD3A-B1BC2569C64A}" type="slidenum">
              <a:rPr lang="en-US" smtClean="0"/>
              <a:pPr/>
              <a:t>11</a:t>
            </a:fld>
            <a:endParaRPr lang="en-US" dirty="0"/>
          </a:p>
        </p:txBody>
      </p:sp>
    </p:spTree>
    <p:extLst>
      <p:ext uri="{BB962C8B-B14F-4D97-AF65-F5344CB8AC3E}">
        <p14:creationId xmlns:p14="http://schemas.microsoft.com/office/powerpoint/2010/main" val="840768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12</a:t>
            </a:fld>
            <a:endParaRPr lang="en-US"/>
          </a:p>
        </p:txBody>
      </p:sp>
    </p:spTree>
    <p:extLst>
      <p:ext uri="{BB962C8B-B14F-4D97-AF65-F5344CB8AC3E}">
        <p14:creationId xmlns:p14="http://schemas.microsoft.com/office/powerpoint/2010/main" val="12987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13</a:t>
            </a:fld>
            <a:endParaRPr lang="en-US"/>
          </a:p>
        </p:txBody>
      </p:sp>
    </p:spTree>
    <p:extLst>
      <p:ext uri="{BB962C8B-B14F-4D97-AF65-F5344CB8AC3E}">
        <p14:creationId xmlns:p14="http://schemas.microsoft.com/office/powerpoint/2010/main" val="1240761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14</a:t>
            </a:fld>
            <a:endParaRPr lang="en-US"/>
          </a:p>
        </p:txBody>
      </p:sp>
    </p:spTree>
    <p:extLst>
      <p:ext uri="{BB962C8B-B14F-4D97-AF65-F5344CB8AC3E}">
        <p14:creationId xmlns:p14="http://schemas.microsoft.com/office/powerpoint/2010/main" val="57264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15</a:t>
            </a:fld>
            <a:endParaRPr lang="en-US"/>
          </a:p>
        </p:txBody>
      </p:sp>
    </p:spTree>
    <p:extLst>
      <p:ext uri="{BB962C8B-B14F-4D97-AF65-F5344CB8AC3E}">
        <p14:creationId xmlns:p14="http://schemas.microsoft.com/office/powerpoint/2010/main" val="136892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16</a:t>
            </a:fld>
            <a:endParaRPr lang="en-US"/>
          </a:p>
        </p:txBody>
      </p:sp>
    </p:spTree>
    <p:extLst>
      <p:ext uri="{BB962C8B-B14F-4D97-AF65-F5344CB8AC3E}">
        <p14:creationId xmlns:p14="http://schemas.microsoft.com/office/powerpoint/2010/main" val="260217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17</a:t>
            </a:fld>
            <a:endParaRPr lang="en-US"/>
          </a:p>
        </p:txBody>
      </p:sp>
    </p:spTree>
    <p:extLst>
      <p:ext uri="{BB962C8B-B14F-4D97-AF65-F5344CB8AC3E}">
        <p14:creationId xmlns:p14="http://schemas.microsoft.com/office/powerpoint/2010/main" val="136892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18</a:t>
            </a:fld>
            <a:endParaRPr lang="en-US"/>
          </a:p>
        </p:txBody>
      </p:sp>
    </p:spTree>
    <p:extLst>
      <p:ext uri="{BB962C8B-B14F-4D97-AF65-F5344CB8AC3E}">
        <p14:creationId xmlns:p14="http://schemas.microsoft.com/office/powerpoint/2010/main" val="282692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19</a:t>
            </a:fld>
            <a:endParaRPr lang="en-US"/>
          </a:p>
        </p:txBody>
      </p:sp>
    </p:spTree>
    <p:extLst>
      <p:ext uri="{BB962C8B-B14F-4D97-AF65-F5344CB8AC3E}">
        <p14:creationId xmlns:p14="http://schemas.microsoft.com/office/powerpoint/2010/main" val="45513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2</a:t>
            </a:fld>
            <a:endParaRPr lang="en-US"/>
          </a:p>
        </p:txBody>
      </p:sp>
    </p:spTree>
    <p:extLst>
      <p:ext uri="{BB962C8B-B14F-4D97-AF65-F5344CB8AC3E}">
        <p14:creationId xmlns:p14="http://schemas.microsoft.com/office/powerpoint/2010/main" val="2448743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20</a:t>
            </a:fld>
            <a:endParaRPr lang="en-US"/>
          </a:p>
        </p:txBody>
      </p:sp>
    </p:spTree>
    <p:extLst>
      <p:ext uri="{BB962C8B-B14F-4D97-AF65-F5344CB8AC3E}">
        <p14:creationId xmlns:p14="http://schemas.microsoft.com/office/powerpoint/2010/main" val="352056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21</a:t>
            </a:fld>
            <a:endParaRPr lang="en-US"/>
          </a:p>
        </p:txBody>
      </p:sp>
    </p:spTree>
    <p:extLst>
      <p:ext uri="{BB962C8B-B14F-4D97-AF65-F5344CB8AC3E}">
        <p14:creationId xmlns:p14="http://schemas.microsoft.com/office/powerpoint/2010/main" val="113338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3</a:t>
            </a:fld>
            <a:endParaRPr lang="en-US"/>
          </a:p>
        </p:txBody>
      </p:sp>
    </p:spTree>
    <p:extLst>
      <p:ext uri="{BB962C8B-B14F-4D97-AF65-F5344CB8AC3E}">
        <p14:creationId xmlns:p14="http://schemas.microsoft.com/office/powerpoint/2010/main" val="416378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4476A24B-926E-40EB-9E1B-5321DC3775E5}" type="slidenum">
              <a:rPr lang="en-US" smtClean="0"/>
              <a:t>4</a:t>
            </a:fld>
            <a:endParaRPr lang="en-US"/>
          </a:p>
        </p:txBody>
      </p:sp>
    </p:spTree>
    <p:extLst>
      <p:ext uri="{BB962C8B-B14F-4D97-AF65-F5344CB8AC3E}">
        <p14:creationId xmlns:p14="http://schemas.microsoft.com/office/powerpoint/2010/main" val="284828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smtClean="0"/>
          </a:p>
          <a:p>
            <a:pPr marL="117475" marR="0" indent="-117475" algn="l" defTabSz="914400" rtl="0" eaLnBrk="1" fontAlgn="auto" latinLnBrk="0" hangingPunct="1">
              <a:lnSpc>
                <a:spcPct val="110000"/>
              </a:lnSpc>
              <a:spcBef>
                <a:spcPts val="0"/>
              </a:spcBef>
              <a:spcAft>
                <a:spcPts val="0"/>
              </a:spcAft>
              <a:buClrTx/>
              <a:buSzTx/>
              <a:tabLst/>
              <a:defRPr/>
            </a:pPr>
            <a:r>
              <a:rPr lang="en-US" smtClean="0"/>
              <a:t>The PIs in</a:t>
            </a:r>
            <a:r>
              <a:rPr lang="en-US" baseline="0" smtClean="0"/>
              <a:t> our center, the </a:t>
            </a:r>
            <a:r>
              <a:rPr lang="en-US" smtClean="0"/>
              <a:t>staff scientists (25-30/center), operate</a:t>
            </a:r>
            <a:r>
              <a:rPr lang="en-US" baseline="0" smtClean="0"/>
              <a:t> on the so-called 50/50 model. 50% of their time is committed to working with users, who are selected by an external panel. MULTI-LINGUAL. The other half of their time is devoted to internal research that leads to new capabilities – knowledge, tools, and methods – that will attract the next generation of users.</a:t>
            </a:r>
          </a:p>
          <a:p>
            <a:pPr marL="117475" marR="0" indent="-117475" algn="l" defTabSz="914400" rtl="0" eaLnBrk="1" fontAlgn="auto" latinLnBrk="0" hangingPunct="1">
              <a:lnSpc>
                <a:spcPct val="110000"/>
              </a:lnSpc>
              <a:spcBef>
                <a:spcPts val="0"/>
              </a:spcBef>
              <a:spcAft>
                <a:spcPts val="0"/>
              </a:spcAft>
              <a:buClrTx/>
              <a:buSzTx/>
              <a:tabLst/>
              <a:defRPr/>
            </a:pPr>
            <a:endParaRPr lang="en-US" baseline="0" smtClean="0"/>
          </a:p>
          <a:p>
            <a:pPr marL="117475" marR="0" indent="-117475" algn="l" defTabSz="914400" rtl="0" eaLnBrk="1" fontAlgn="auto" latinLnBrk="0" hangingPunct="1">
              <a:lnSpc>
                <a:spcPct val="110000"/>
              </a:lnSpc>
              <a:spcBef>
                <a:spcPts val="0"/>
              </a:spcBef>
              <a:spcAft>
                <a:spcPts val="0"/>
              </a:spcAft>
              <a:buClrTx/>
              <a:buSzTx/>
              <a:tabLst/>
              <a:defRPr/>
            </a:pPr>
            <a:r>
              <a:rPr lang="en-US" baseline="0" smtClean="0"/>
              <a:t>This innovative model has been important in recruiting new talent into the Labs, and many of the staff operating under this model have been highly successful and become well recognized leaders, winning EC awards, PECASE, society fellowships, etc.</a:t>
            </a:r>
          </a:p>
          <a:p>
            <a:pPr marL="117475" marR="0" indent="-117475" algn="l" defTabSz="914400" rtl="0" eaLnBrk="1" fontAlgn="auto" latinLnBrk="0" hangingPunct="1">
              <a:lnSpc>
                <a:spcPct val="110000"/>
              </a:lnSpc>
              <a:spcBef>
                <a:spcPts val="0"/>
              </a:spcBef>
              <a:spcAft>
                <a:spcPts val="0"/>
              </a:spcAft>
              <a:buClrTx/>
              <a:buSzTx/>
              <a:tabLst/>
              <a:defRPr/>
            </a:pPr>
            <a:endParaRPr lang="en-US" baseline="0" smtClean="0"/>
          </a:p>
          <a:p>
            <a:pPr marL="117475" marR="0" indent="-117475" algn="l" defTabSz="914400" rtl="0" eaLnBrk="1" fontAlgn="auto" latinLnBrk="0" hangingPunct="1">
              <a:lnSpc>
                <a:spcPct val="110000"/>
              </a:lnSpc>
              <a:spcBef>
                <a:spcPts val="0"/>
              </a:spcBef>
              <a:spcAft>
                <a:spcPts val="0"/>
              </a:spcAft>
              <a:buClrTx/>
              <a:buSzTx/>
              <a:tabLst/>
              <a:defRPr/>
            </a:pPr>
            <a:r>
              <a:rPr lang="en-US" baseline="0" smtClean="0"/>
              <a:t>This model incentivizes multidisciplinary collaboration and leads to a very unique user experience where PIs can be very close collaborators, hence knowledge-based piece.</a:t>
            </a:r>
          </a:p>
          <a:p>
            <a:pPr marL="117475" marR="0" indent="-117475" algn="l" defTabSz="914400" rtl="0" eaLnBrk="1" fontAlgn="auto" latinLnBrk="0" hangingPunct="1">
              <a:lnSpc>
                <a:spcPct val="110000"/>
              </a:lnSpc>
              <a:spcBef>
                <a:spcPts val="0"/>
              </a:spcBef>
              <a:spcAft>
                <a:spcPts val="0"/>
              </a:spcAft>
              <a:buClrTx/>
              <a:buSzTx/>
              <a:tabLst/>
              <a:defRPr/>
            </a:pPr>
            <a:endParaRPr lang="en-US" baseline="0" smtClean="0"/>
          </a:p>
          <a:p>
            <a:pPr marL="117475" marR="0" indent="-117475" algn="l" defTabSz="914400" rtl="0" eaLnBrk="1" fontAlgn="auto" latinLnBrk="0" hangingPunct="1">
              <a:lnSpc>
                <a:spcPct val="110000"/>
              </a:lnSpc>
              <a:spcBef>
                <a:spcPts val="0"/>
              </a:spcBef>
              <a:spcAft>
                <a:spcPts val="0"/>
              </a:spcAft>
              <a:buClrTx/>
              <a:buSzTx/>
              <a:tabLst/>
              <a:defRPr/>
            </a:pPr>
            <a:r>
              <a:rPr lang="en-US" baseline="0" smtClean="0"/>
              <a:t>Other centers are trying to replicate us: recently toured with Dr. XXX from Yonsei University. Other examples include NSF’s recent call.</a:t>
            </a:r>
            <a:endParaRPr lang="en-US" smtClean="0"/>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smtClean="0"/>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mtClean="0"/>
              <a:t>Several examples</a:t>
            </a:r>
            <a:r>
              <a:rPr lang="en-US" baseline="0" smtClean="0"/>
              <a:t> of shared user facilities. Many seem to have a recharge model if they have open access at all. Some have shared staff but they are technical staff.  I think the statement is correct that people are trying to replicate our collaborative, shared lab model from a technical standpoint.  Some include outside users.  However, it is unclear if anyone has replicated that to include the expertise part of what we offer.</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baseline="0" smtClean="0"/>
          </a:p>
          <a:p>
            <a:r>
              <a:rPr lang="en-US" sz="1400" kern="1200" smtClean="0">
                <a:solidFill>
                  <a:schemeClr val="tx1"/>
                </a:solidFill>
                <a:latin typeface="+mn-lt"/>
                <a:ea typeface="+mn-ea"/>
                <a:cs typeface="+mn-cs"/>
              </a:rPr>
              <a:t>Jinwoo Cheon</a:t>
            </a:r>
          </a:p>
          <a:p>
            <a:r>
              <a:rPr lang="en-US" sz="1400" kern="1200" smtClean="0">
                <a:solidFill>
                  <a:schemeClr val="tx1"/>
                </a:solidFill>
                <a:latin typeface="+mn-lt"/>
                <a:ea typeface="+mn-ea"/>
                <a:cs typeface="+mn-cs"/>
              </a:rPr>
              <a:t>H. G. Underwood Professor</a:t>
            </a:r>
          </a:p>
          <a:p>
            <a:r>
              <a:rPr lang="en-US" sz="1400" kern="1200" smtClean="0">
                <a:solidFill>
                  <a:schemeClr val="tx1"/>
                </a:solidFill>
                <a:latin typeface="+mn-lt"/>
                <a:ea typeface="+mn-ea"/>
                <a:cs typeface="+mn-cs"/>
              </a:rPr>
              <a:t>Director, National Creative Research Initiative</a:t>
            </a:r>
          </a:p>
          <a:p>
            <a:r>
              <a:rPr lang="en-US" sz="1400" kern="1200" smtClean="0">
                <a:solidFill>
                  <a:schemeClr val="tx1"/>
                </a:solidFill>
                <a:latin typeface="+mn-lt"/>
                <a:ea typeface="+mn-ea"/>
                <a:cs typeface="+mn-cs"/>
              </a:rPr>
              <a:t>Center for Evolutionary Nanoparticles</a:t>
            </a:r>
          </a:p>
          <a:p>
            <a:r>
              <a:rPr lang="en-US" sz="1400" kern="1200" smtClean="0">
                <a:solidFill>
                  <a:schemeClr val="tx1"/>
                </a:solidFill>
                <a:latin typeface="+mn-lt"/>
                <a:ea typeface="+mn-ea"/>
                <a:cs typeface="+mn-cs"/>
              </a:rPr>
              <a:t>Senior Editor, Accounts of Chemical Research (ACS)</a:t>
            </a:r>
          </a:p>
          <a:p>
            <a:endParaRPr lang="en-US" sz="1400" kern="1200" smtClean="0">
              <a:solidFill>
                <a:schemeClr val="tx1"/>
              </a:solidFill>
              <a:latin typeface="+mn-lt"/>
              <a:ea typeface="+mn-ea"/>
              <a:cs typeface="+mn-cs"/>
            </a:endParaRPr>
          </a:p>
          <a:p>
            <a:r>
              <a:rPr lang="en-US" sz="1400" kern="1200" smtClean="0">
                <a:solidFill>
                  <a:schemeClr val="tx1"/>
                </a:solidFill>
                <a:latin typeface="+mn-lt"/>
                <a:ea typeface="+mn-ea"/>
                <a:cs typeface="+mn-cs"/>
              </a:rPr>
              <a:t>Department of Chemistry</a:t>
            </a:r>
          </a:p>
          <a:p>
            <a:r>
              <a:rPr lang="en-US" sz="1400" kern="1200" smtClean="0">
                <a:solidFill>
                  <a:schemeClr val="tx1"/>
                </a:solidFill>
                <a:latin typeface="+mn-lt"/>
                <a:ea typeface="+mn-ea"/>
                <a:cs typeface="+mn-cs"/>
              </a:rPr>
              <a:t>Yonsei University</a:t>
            </a:r>
          </a:p>
          <a:p>
            <a:endParaRPr lang="en-US" sz="1400" kern="1200" smtClean="0">
              <a:solidFill>
                <a:schemeClr val="tx1"/>
              </a:solidFill>
              <a:latin typeface="+mn-lt"/>
              <a:ea typeface="+mn-ea"/>
              <a:cs typeface="+mn-cs"/>
            </a:endParaRPr>
          </a:p>
          <a:p>
            <a:r>
              <a:rPr lang="en-US" sz="1400" u="sng" kern="1200" smtClean="0">
                <a:solidFill>
                  <a:schemeClr val="tx1"/>
                </a:solidFill>
                <a:latin typeface="+mn-lt"/>
                <a:ea typeface="+mn-ea"/>
                <a:cs typeface="+mn-cs"/>
                <a:hlinkClick r:id="rId3"/>
              </a:rPr>
              <a:t>http://www.cheongroup.co.kr/common/main.asp</a:t>
            </a:r>
            <a:endParaRPr lang="en-US" smtClean="0"/>
          </a:p>
          <a:p>
            <a:pPr marL="0" indent="0">
              <a:buNone/>
            </a:pPr>
            <a:endParaRPr lang="en-US" smtClean="0"/>
          </a:p>
          <a:p>
            <a:pPr marL="0" indent="0">
              <a:buNone/>
            </a:pPr>
            <a:r>
              <a:rPr lang="en-US" u="sng" smtClean="0"/>
              <a:t>Stefano</a:t>
            </a:r>
          </a:p>
          <a:p>
            <a:pPr marL="117475" indent="-117475"/>
            <a:r>
              <a:rPr lang="en-US" smtClean="0"/>
              <a:t>In Europe a cluster of high profile institutes try to propose a copy of our NSRC and they came to visit us in 2008 and 2009. The proposal was not accepted at that time but I know they are going to try it again.</a:t>
            </a:r>
            <a:r>
              <a:rPr lang="en-US" baseline="0" smtClean="0"/>
              <a:t> </a:t>
            </a:r>
            <a:r>
              <a:rPr lang="en-US" smtClean="0"/>
              <a:t>it is called nffa:</a:t>
            </a:r>
            <a:r>
              <a:rPr lang="en-US" baseline="0" smtClean="0"/>
              <a:t> </a:t>
            </a:r>
            <a:r>
              <a:rPr lang="en-US" smtClean="0">
                <a:hlinkClick r:id="rId4"/>
              </a:rPr>
              <a:t>http://www.nffa.eu/</a:t>
            </a:r>
            <a:endParaRPr lang="en-US" smtClean="0"/>
          </a:p>
          <a:p>
            <a:pPr marL="0" indent="0">
              <a:buFont typeface="Arial" panose="020B0604020202020204" pitchFamily="34" charset="0"/>
              <a:buNone/>
            </a:pPr>
            <a:r>
              <a:rPr lang="en-US" smtClean="0"/>
              <a:t>bb-seems like a collective.</a:t>
            </a:r>
            <a:r>
              <a:rPr lang="en-US" baseline="0" smtClean="0"/>
              <a:t> Hard to determine cost model but I think it’s a recharge rate situation. Doesn’t appear to have staff funded by collective.  Goal appears to be to work together and share best practices and resources.</a:t>
            </a:r>
          </a:p>
          <a:p>
            <a:pPr marL="0" indent="0">
              <a:buFont typeface="Arial" panose="020B0604020202020204" pitchFamily="34" charset="0"/>
              <a:buNone/>
            </a:pPr>
            <a:endParaRPr lang="en-US" smtClean="0"/>
          </a:p>
          <a:p>
            <a:pPr marL="117475" indent="-117475">
              <a:buFont typeface="Arial" panose="020B0604020202020204" pitchFamily="34" charset="0"/>
              <a:buChar char="•"/>
            </a:pPr>
            <a:r>
              <a:rPr lang="en-US" smtClean="0"/>
              <a:t>As well as the </a:t>
            </a:r>
            <a:r>
              <a:rPr lang="en-US" sz="1400" b="0" i="0" kern="1200" smtClean="0">
                <a:solidFill>
                  <a:schemeClr val="tx1"/>
                </a:solidFill>
                <a:effectLst/>
                <a:latin typeface="+mn-lt"/>
                <a:ea typeface="+mn-ea"/>
                <a:cs typeface="+mn-cs"/>
              </a:rPr>
              <a:t> Australian National Fabrication Facility</a:t>
            </a:r>
            <a:r>
              <a:rPr lang="en-US" smtClean="0"/>
              <a:t> came to visit us and sent one of their technician here for few months to copy our stile</a:t>
            </a:r>
            <a:br>
              <a:rPr lang="en-US" smtClean="0"/>
            </a:br>
            <a:r>
              <a:rPr lang="en-US" smtClean="0">
                <a:hlinkClick r:id="rId5"/>
              </a:rPr>
              <a:t>http://www.anff.org.au/</a:t>
            </a:r>
            <a:endParaRPr lang="en-US" smtClean="0"/>
          </a:p>
          <a:p>
            <a:pPr marL="0" indent="0">
              <a:buNone/>
            </a:pPr>
            <a:r>
              <a:rPr lang="en-US" smtClean="0"/>
              <a:t>bb- seems like a network of open access centers located around</a:t>
            </a:r>
            <a:r>
              <a:rPr lang="en-US" baseline="0" smtClean="0"/>
              <a:t> the country</a:t>
            </a:r>
            <a:r>
              <a:rPr lang="en-US" smtClean="0"/>
              <a:t>. </a:t>
            </a:r>
            <a:r>
              <a:rPr lang="en-US" baseline="0" smtClean="0"/>
              <a:t>Hard to determine cost model. Mentions something about staff at each location funded through this network.</a:t>
            </a:r>
          </a:p>
          <a:p>
            <a:pPr marL="0" indent="0">
              <a:buNone/>
            </a:pPr>
            <a:endParaRPr lang="en-US" baseline="0" smtClean="0"/>
          </a:p>
          <a:p>
            <a:pPr marL="0" indent="0">
              <a:buNone/>
            </a:pPr>
            <a:r>
              <a:rPr lang="en-US" sz="1400" u="sng" kern="1200" smtClean="0">
                <a:solidFill>
                  <a:schemeClr val="tx1"/>
                </a:solidFill>
                <a:effectLst/>
                <a:latin typeface="+mn-lt"/>
                <a:ea typeface="+mn-ea"/>
                <a:cs typeface="+mn-cs"/>
              </a:rPr>
              <a:t>Jeff Urban</a:t>
            </a:r>
          </a:p>
          <a:p>
            <a:pPr marL="117475" indent="-117475"/>
            <a:r>
              <a:rPr lang="en-US" sz="1400" kern="1200" smtClean="0">
                <a:solidFill>
                  <a:schemeClr val="tx1"/>
                </a:solidFill>
                <a:effectLst/>
                <a:latin typeface="+mn-lt"/>
                <a:ea typeface="+mn-ea"/>
                <a:cs typeface="+mn-cs"/>
              </a:rPr>
              <a:t>I visited this one in China - free, user model: </a:t>
            </a:r>
            <a:r>
              <a:rPr lang="en-US" sz="1400" kern="1200" smtClean="0">
                <a:solidFill>
                  <a:schemeClr val="tx1"/>
                </a:solidFill>
                <a:effectLst/>
                <a:latin typeface="+mn-lt"/>
                <a:ea typeface="+mn-ea"/>
                <a:cs typeface="+mn-cs"/>
                <a:hlinkClick r:id="rId6"/>
              </a:rPr>
              <a:t>http://english.nanoctr.cas.cn/au/bi/</a:t>
            </a:r>
            <a:endParaRPr lang="en-US" sz="1400" kern="1200" smtClean="0">
              <a:solidFill>
                <a:schemeClr val="tx1"/>
              </a:solidFill>
              <a:effectLst/>
              <a:latin typeface="+mn-lt"/>
              <a:ea typeface="+mn-ea"/>
              <a:cs typeface="+mn-cs"/>
            </a:endParaRPr>
          </a:p>
          <a:p>
            <a:pPr marL="0" indent="0">
              <a:buNone/>
            </a:pPr>
            <a:r>
              <a:rPr lang="en-US" sz="1400" kern="1200" smtClean="0">
                <a:solidFill>
                  <a:schemeClr val="tx1"/>
                </a:solidFill>
                <a:effectLst/>
                <a:latin typeface="+mn-lt"/>
                <a:ea typeface="+mn-ea"/>
                <a:cs typeface="+mn-cs"/>
              </a:rPr>
              <a:t>bb-seems</a:t>
            </a:r>
            <a:r>
              <a:rPr lang="en-US" sz="1400" kern="1200" baseline="0" smtClean="0">
                <a:solidFill>
                  <a:schemeClr val="tx1"/>
                </a:solidFill>
                <a:effectLst/>
                <a:latin typeface="+mn-lt"/>
                <a:ea typeface="+mn-ea"/>
                <a:cs typeface="+mn-cs"/>
              </a:rPr>
              <a:t> correct. Not positive it is free but appears so.</a:t>
            </a:r>
            <a:endParaRPr lang="en-US" sz="1400" kern="1200" smtClean="0">
              <a:solidFill>
                <a:schemeClr val="tx1"/>
              </a:solidFill>
              <a:effectLst/>
              <a:latin typeface="+mn-lt"/>
              <a:ea typeface="+mn-ea"/>
              <a:cs typeface="+mn-cs"/>
            </a:endParaRPr>
          </a:p>
          <a:p>
            <a:pPr marL="0" indent="0">
              <a:buNone/>
            </a:pPr>
            <a:endParaRPr lang="en-US" baseline="0" smtClean="0"/>
          </a:p>
          <a:p>
            <a:pPr marL="117475" indent="-117475">
              <a:buFont typeface="Arial" panose="020B0604020202020204" pitchFamily="34" charset="0"/>
              <a:buChar char="•"/>
            </a:pPr>
            <a:r>
              <a:rPr lang="en-US" sz="1400" kern="1200" smtClean="0">
                <a:solidFill>
                  <a:schemeClr val="tx1"/>
                </a:solidFill>
                <a:effectLst/>
                <a:latin typeface="+mn-lt"/>
                <a:ea typeface="+mn-ea"/>
                <a:cs typeface="+mn-cs"/>
              </a:rPr>
              <a:t>In addition to the China Nano center I mentioned, and Stefano's great example, the Stanford Microfluidics Foundry is similar as well.  It does fee for service and it is linked to Steve Quake, but it has a full time staff that also does a lot of free training on microfluidics and consulting on projects. </a:t>
            </a:r>
            <a:r>
              <a:rPr lang="en-US" sz="1400" kern="1200" smtClean="0">
                <a:solidFill>
                  <a:schemeClr val="tx1"/>
                </a:solidFill>
                <a:effectLst/>
                <a:latin typeface="+mn-lt"/>
                <a:ea typeface="+mn-ea"/>
                <a:cs typeface="+mn-cs"/>
                <a:hlinkClick r:id="rId7"/>
              </a:rPr>
              <a:t>http://web.stanford.edu/group/foundry/index.html</a:t>
            </a:r>
            <a:r>
              <a:rPr lang="en-US" sz="1400" kern="1200" baseline="0" smtClean="0">
                <a:solidFill>
                  <a:schemeClr val="tx1"/>
                </a:solidFill>
                <a:effectLst/>
                <a:latin typeface="+mn-lt"/>
                <a:ea typeface="+mn-ea"/>
                <a:cs typeface="+mn-cs"/>
              </a:rPr>
              <a:t> </a:t>
            </a:r>
            <a:r>
              <a:rPr lang="en-US" smtClean="0"/>
              <a:t>So, while  not "free", they do have a training and educational component and work directly with users.</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kern="1200" smtClean="0">
                <a:solidFill>
                  <a:schemeClr val="tx1"/>
                </a:solidFill>
                <a:effectLst/>
                <a:latin typeface="+mn-lt"/>
                <a:ea typeface="+mn-ea"/>
                <a:cs typeface="+mn-cs"/>
              </a:rPr>
              <a:t>bb-seems</a:t>
            </a:r>
            <a:r>
              <a:rPr lang="en-US" sz="1400" kern="1200" baseline="0" smtClean="0">
                <a:solidFill>
                  <a:schemeClr val="tx1"/>
                </a:solidFill>
                <a:effectLst/>
                <a:latin typeface="+mn-lt"/>
                <a:ea typeface="+mn-ea"/>
                <a:cs typeface="+mn-cs"/>
              </a:rPr>
              <a:t> correct. </a:t>
            </a:r>
            <a:endParaRPr lang="en-US" sz="1400" kern="1200" smtClean="0">
              <a:solidFill>
                <a:schemeClr val="tx1"/>
              </a:solidFill>
              <a:effectLst/>
              <a:latin typeface="+mn-lt"/>
              <a:ea typeface="+mn-ea"/>
              <a:cs typeface="+mn-cs"/>
            </a:endParaRPr>
          </a:p>
          <a:p>
            <a:pPr marL="0" indent="0">
              <a:buNone/>
            </a:pPr>
            <a:endParaRPr lang="en-US" smtClean="0"/>
          </a:p>
          <a:p>
            <a:pPr marL="0" indent="0">
              <a:buNone/>
            </a:pPr>
            <a:r>
              <a:rPr lang="en-US" u="sng" smtClean="0"/>
              <a:t>Neal</a:t>
            </a:r>
          </a:p>
          <a:p>
            <a:pPr rtl="0" fontAlgn="base"/>
            <a:r>
              <a:rPr lang="en-US" sz="1400" b="1" kern="1200" smtClean="0">
                <a:solidFill>
                  <a:schemeClr val="tx1"/>
                </a:solidFill>
                <a:effectLst/>
                <a:latin typeface="+mn-lt"/>
                <a:ea typeface="+mn-ea"/>
                <a:cs typeface="+mn-cs"/>
              </a:rPr>
              <a:t>-  Instituto  de Microelectronica de Barcelona, Barcelona, Spain (http://www.imb-cnm.csic.es/index.php/en)</a:t>
            </a:r>
          </a:p>
          <a:p>
            <a:pPr marL="0" marR="0" indent="0" algn="l" defTabSz="914400" rtl="0" eaLnBrk="1" fontAlgn="base" latinLnBrk="0" hangingPunct="1">
              <a:lnSpc>
                <a:spcPct val="110000"/>
              </a:lnSpc>
              <a:spcBef>
                <a:spcPts val="0"/>
              </a:spcBef>
              <a:spcAft>
                <a:spcPts val="0"/>
              </a:spcAft>
              <a:buClrTx/>
              <a:buSzTx/>
              <a:buFont typeface="Arial" panose="020B0604020202020204" pitchFamily="34" charset="0"/>
              <a:buNone/>
              <a:tabLst/>
              <a:defRPr/>
            </a:pPr>
            <a:r>
              <a:rPr lang="en-US" sz="1400" kern="1200" smtClean="0">
                <a:solidFill>
                  <a:schemeClr val="tx1"/>
                </a:solidFill>
                <a:effectLst/>
                <a:latin typeface="+mn-lt"/>
                <a:ea typeface="+mn-ea"/>
                <a:cs typeface="+mn-cs"/>
              </a:rPr>
              <a:t>bb-seems like shared</a:t>
            </a:r>
            <a:r>
              <a:rPr lang="en-US" sz="1400" kern="1200" baseline="0" smtClean="0">
                <a:solidFill>
                  <a:schemeClr val="tx1"/>
                </a:solidFill>
                <a:effectLst/>
                <a:latin typeface="+mn-lt"/>
                <a:ea typeface="+mn-ea"/>
                <a:cs typeface="+mn-cs"/>
              </a:rPr>
              <a:t> facility with a strong training component</a:t>
            </a:r>
          </a:p>
          <a:p>
            <a:pPr marL="0" marR="0" indent="0" algn="l" defTabSz="914400" rtl="0" eaLnBrk="1" fontAlgn="base" latinLnBrk="0" hangingPunct="1">
              <a:lnSpc>
                <a:spcPct val="110000"/>
              </a:lnSpc>
              <a:spcBef>
                <a:spcPts val="0"/>
              </a:spcBef>
              <a:spcAft>
                <a:spcPts val="0"/>
              </a:spcAft>
              <a:buClrTx/>
              <a:buSzTx/>
              <a:buFont typeface="Arial" panose="020B0604020202020204" pitchFamily="34" charset="0"/>
              <a:buNone/>
              <a:tabLst/>
              <a:defRPr/>
            </a:pPr>
            <a:endParaRPr lang="en-US" smtClean="0">
              <a:effectLst/>
            </a:endParaRPr>
          </a:p>
          <a:p>
            <a:pPr rtl="0" fontAlgn="base"/>
            <a:r>
              <a:rPr lang="en-US" sz="1400" b="1" i="1" kern="1200" smtClean="0">
                <a:solidFill>
                  <a:schemeClr val="tx1"/>
                </a:solidFill>
                <a:effectLst/>
                <a:latin typeface="+mn-lt"/>
                <a:ea typeface="+mn-ea"/>
                <a:cs typeface="+mn-cs"/>
              </a:rPr>
              <a:t>- Waterloo Institute for Nanotechnology, </a:t>
            </a:r>
            <a:r>
              <a:rPr lang="en-US" sz="1400" b="1" kern="1200" smtClean="0">
                <a:solidFill>
                  <a:schemeClr val="tx1"/>
                </a:solidFill>
                <a:effectLst/>
                <a:latin typeface="+mn-lt"/>
                <a:ea typeface="+mn-ea"/>
                <a:cs typeface="+mn-cs"/>
              </a:rPr>
              <a:t>Waterloo, Ontario (https://uwaterloo.ca/institute-nanotechnology/)</a:t>
            </a:r>
          </a:p>
          <a:p>
            <a:pPr marL="0" marR="0" indent="0" algn="l" defTabSz="914400" rtl="0" eaLnBrk="1" fontAlgn="base" latinLnBrk="0" hangingPunct="1">
              <a:lnSpc>
                <a:spcPct val="110000"/>
              </a:lnSpc>
              <a:spcBef>
                <a:spcPts val="0"/>
              </a:spcBef>
              <a:spcAft>
                <a:spcPts val="0"/>
              </a:spcAft>
              <a:buClrTx/>
              <a:buSzTx/>
              <a:buFont typeface="Arial" panose="020B0604020202020204" pitchFamily="34" charset="0"/>
              <a:buNone/>
              <a:tabLst/>
              <a:defRPr/>
            </a:pPr>
            <a:r>
              <a:rPr lang="en-US" sz="1400" kern="1200" smtClean="0">
                <a:solidFill>
                  <a:schemeClr val="tx1"/>
                </a:solidFill>
                <a:effectLst/>
                <a:latin typeface="+mn-lt"/>
                <a:ea typeface="+mn-ea"/>
                <a:cs typeface="+mn-cs"/>
              </a:rPr>
              <a:t>bb-don’t know how this place</a:t>
            </a:r>
            <a:r>
              <a:rPr lang="en-US" sz="1400" kern="1200" baseline="0" smtClean="0">
                <a:solidFill>
                  <a:schemeClr val="tx1"/>
                </a:solidFill>
                <a:effectLst/>
                <a:latin typeface="+mn-lt"/>
                <a:ea typeface="+mn-ea"/>
                <a:cs typeface="+mn-cs"/>
              </a:rPr>
              <a:t> is similar to us</a:t>
            </a:r>
            <a:endParaRPr lang="en-US" smtClean="0">
              <a:effectLst/>
            </a:endParaRPr>
          </a:p>
          <a:p>
            <a:pPr rtl="0" fontAlgn="base"/>
            <a:endParaRPr lang="en-US" smtClean="0">
              <a:effectLst/>
            </a:endParaRPr>
          </a:p>
          <a:p>
            <a:pPr rtl="0" fontAlgn="base"/>
            <a:r>
              <a:rPr lang="en-US" sz="1400" b="1" i="1" kern="1200" smtClean="0">
                <a:solidFill>
                  <a:schemeClr val="tx1"/>
                </a:solidFill>
                <a:effectLst/>
                <a:latin typeface="+mn-lt"/>
                <a:ea typeface="+mn-ea"/>
                <a:cs typeface="+mn-cs"/>
              </a:rPr>
              <a:t>- International Center for Nanotechnology Network, </a:t>
            </a:r>
            <a:r>
              <a:rPr lang="en-US" sz="1400" b="1" kern="1200" smtClean="0">
                <a:solidFill>
                  <a:schemeClr val="tx1"/>
                </a:solidFill>
                <a:effectLst/>
                <a:latin typeface="+mn-lt"/>
                <a:ea typeface="+mn-ea"/>
                <a:cs typeface="+mn-cs"/>
              </a:rPr>
              <a:t>AIST – Tsukuba, Japan (http://www.aist.go.jp/aist_e/aist_laboratories/3nanotech/ or?</a:t>
            </a:r>
            <a:r>
              <a:rPr lang="en-US" sz="1400" b="1" kern="1200" baseline="0" smtClean="0">
                <a:solidFill>
                  <a:schemeClr val="tx1"/>
                </a:solidFill>
                <a:effectLst/>
                <a:latin typeface="+mn-lt"/>
                <a:ea typeface="+mn-ea"/>
                <a:cs typeface="+mn-cs"/>
              </a:rPr>
              <a:t> </a:t>
            </a:r>
            <a:r>
              <a:rPr lang="en-US" sz="1400" b="1" kern="1200" smtClean="0">
                <a:solidFill>
                  <a:schemeClr val="tx1"/>
                </a:solidFill>
                <a:effectLst/>
                <a:latin typeface="+mn-lt"/>
                <a:ea typeface="+mn-ea"/>
                <a:cs typeface="+mn-cs"/>
              </a:rPr>
              <a:t>http://tia-nano.jp/en/index.html)</a:t>
            </a:r>
          </a:p>
          <a:p>
            <a:pPr marL="0" marR="0" indent="0" algn="l" defTabSz="914400" rtl="0" eaLnBrk="1" fontAlgn="base" latinLnBrk="0" hangingPunct="1">
              <a:lnSpc>
                <a:spcPct val="110000"/>
              </a:lnSpc>
              <a:spcBef>
                <a:spcPts val="0"/>
              </a:spcBef>
              <a:spcAft>
                <a:spcPts val="0"/>
              </a:spcAft>
              <a:buClrTx/>
              <a:buSzTx/>
              <a:buFont typeface="Arial" panose="020B0604020202020204" pitchFamily="34" charset="0"/>
              <a:buNone/>
              <a:tabLst/>
              <a:defRPr/>
            </a:pPr>
            <a:r>
              <a:rPr lang="en-US" sz="1400" kern="1200" smtClean="0">
                <a:solidFill>
                  <a:schemeClr val="tx1"/>
                </a:solidFill>
                <a:effectLst/>
                <a:latin typeface="+mn-lt"/>
                <a:ea typeface="+mn-ea"/>
                <a:cs typeface="+mn-cs"/>
              </a:rPr>
              <a:t>bb-not</a:t>
            </a:r>
            <a:r>
              <a:rPr lang="en-US" sz="1400" kern="1200" baseline="0" smtClean="0">
                <a:solidFill>
                  <a:schemeClr val="tx1"/>
                </a:solidFill>
                <a:effectLst/>
                <a:latin typeface="+mn-lt"/>
                <a:ea typeface="+mn-ea"/>
                <a:cs typeface="+mn-cs"/>
              </a:rPr>
              <a:t> convinced there is a website for this.  Sounds like there’s a collaborativbe network of fabs but isn’t apparent that there’s a user component</a:t>
            </a:r>
            <a:endParaRPr lang="en-US" sz="1400" b="1" kern="1200" smtClean="0">
              <a:solidFill>
                <a:schemeClr val="tx1"/>
              </a:solidFill>
              <a:effectLst/>
              <a:latin typeface="+mn-lt"/>
              <a:ea typeface="+mn-ea"/>
              <a:cs typeface="+mn-cs"/>
            </a:endParaRPr>
          </a:p>
          <a:p>
            <a:pPr rtl="0" fontAlgn="base"/>
            <a:endParaRPr lang="en-US" smtClean="0">
              <a:effectLst/>
            </a:endParaRPr>
          </a:p>
          <a:p>
            <a:pPr rtl="0" fontAlgn="base"/>
            <a:r>
              <a:rPr lang="en-US" sz="1400" b="1" i="1" kern="1200" smtClean="0">
                <a:solidFill>
                  <a:schemeClr val="tx1"/>
                </a:solidFill>
                <a:effectLst/>
                <a:latin typeface="+mn-lt"/>
                <a:ea typeface="+mn-ea"/>
                <a:cs typeface="+mn-cs"/>
              </a:rPr>
              <a:t>- Melbourne Centre for Nanofabrication, </a:t>
            </a:r>
            <a:r>
              <a:rPr lang="en-US" sz="1400" b="1" kern="1200" smtClean="0">
                <a:solidFill>
                  <a:schemeClr val="tx1"/>
                </a:solidFill>
                <a:effectLst/>
                <a:latin typeface="+mn-lt"/>
                <a:ea typeface="+mn-ea"/>
                <a:cs typeface="+mn-cs"/>
              </a:rPr>
              <a:t>Melbourne, Australia (http://nanomelbourne.com/)</a:t>
            </a:r>
            <a:endParaRPr lang="en-US" smtClean="0">
              <a:effectLst/>
            </a:endParaRPr>
          </a:p>
          <a:p>
            <a:pPr marL="0" indent="0">
              <a:buNone/>
            </a:pPr>
            <a:r>
              <a:rPr lang="en-US" smtClean="0">
                <a:effectLst/>
              </a:rPr>
              <a:t>bb-part of the network mentioned above.</a:t>
            </a:r>
            <a:r>
              <a:rPr lang="en-US" baseline="0" smtClean="0">
                <a:effectLst/>
              </a:rPr>
              <a:t> They say something about free consulting but that’s not exactly the same thing.</a:t>
            </a:r>
          </a:p>
          <a:p>
            <a:pPr marL="0" indent="0">
              <a:buNone/>
            </a:pPr>
            <a:endParaRPr lang="en-US" baseline="0" smtClean="0">
              <a:effectLst/>
            </a:endParaRPr>
          </a:p>
          <a:p>
            <a:pPr marL="0" indent="0">
              <a:buNone/>
            </a:pPr>
            <a:r>
              <a:rPr lang="en-US" u="sng" baseline="0" smtClean="0">
                <a:effectLst/>
              </a:rPr>
              <a:t>Eric</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smtClean="0">
                <a:solidFill>
                  <a:srgbClr val="CC3333"/>
                </a:solidFill>
              </a:rPr>
              <a:t>Daresbury SuperSTEM (http://www.superstem.com/)</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smtClean="0">
                <a:solidFill>
                  <a:srgbClr val="CC3333"/>
                </a:solidFill>
              </a:rPr>
              <a:t>bb-Free to some people;</a:t>
            </a:r>
            <a:r>
              <a:rPr lang="en-US" sz="1400" baseline="0" smtClean="0">
                <a:solidFill>
                  <a:srgbClr val="CC3333"/>
                </a:solidFill>
              </a:rPr>
              <a:t> open to all</a:t>
            </a:r>
            <a:endParaRPr lang="en-US" sz="1400" smtClean="0">
              <a:solidFill>
                <a:srgbClr val="CC3333"/>
              </a:solidFill>
            </a:endParaRP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sz="1400" smtClean="0">
              <a:solidFill>
                <a:srgbClr val="CC3333"/>
              </a:solidFill>
            </a:endParaRP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smtClean="0">
                <a:solidFill>
                  <a:srgbClr val="CC3333"/>
                </a:solidFill>
              </a:rPr>
              <a:t>Diamond Light Source (http://www.diamond.ac.uk/Home.html)</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smtClean="0">
                <a:solidFill>
                  <a:srgbClr val="FF0000"/>
                </a:solidFill>
                <a:latin typeface="Arial"/>
                <a:cs typeface="Arial"/>
              </a:rPr>
              <a:t>bb-UK light source, seems analogous to ours</a:t>
            </a: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sz="1400" smtClean="0">
              <a:solidFill>
                <a:srgbClr val="FF0000"/>
              </a:solidFill>
              <a:latin typeface="Arial"/>
              <a:cs typeface="Arial"/>
            </a:endParaRPr>
          </a:p>
          <a:p>
            <a: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400" smtClean="0">
                <a:solidFill>
                  <a:srgbClr val="FF0000"/>
                </a:solidFill>
                <a:latin typeface="Arial"/>
                <a:cs typeface="Arial"/>
              </a:rPr>
              <a:t>Emilio says that there is a major (5 country) initiative planned in Europe to replicate NSRC model (but no funds due to austerity)</a:t>
            </a:r>
          </a:p>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5</a:t>
            </a:fld>
            <a:endParaRPr lang="en-US"/>
          </a:p>
        </p:txBody>
      </p:sp>
    </p:spTree>
    <p:extLst>
      <p:ext uri="{BB962C8B-B14F-4D97-AF65-F5344CB8AC3E}">
        <p14:creationId xmlns:p14="http://schemas.microsoft.com/office/powerpoint/2010/main" val="335480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6</a:t>
            </a:fld>
            <a:endParaRPr lang="en-US"/>
          </a:p>
        </p:txBody>
      </p:sp>
    </p:spTree>
    <p:extLst>
      <p:ext uri="{BB962C8B-B14F-4D97-AF65-F5344CB8AC3E}">
        <p14:creationId xmlns:p14="http://schemas.microsoft.com/office/powerpoint/2010/main" val="68943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7</a:t>
            </a:fld>
            <a:endParaRPr lang="en-US"/>
          </a:p>
        </p:txBody>
      </p:sp>
    </p:spTree>
    <p:extLst>
      <p:ext uri="{BB962C8B-B14F-4D97-AF65-F5344CB8AC3E}">
        <p14:creationId xmlns:p14="http://schemas.microsoft.com/office/powerpoint/2010/main" val="325684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8</a:t>
            </a:fld>
            <a:endParaRPr lang="en-US"/>
          </a:p>
        </p:txBody>
      </p:sp>
    </p:spTree>
    <p:extLst>
      <p:ext uri="{BB962C8B-B14F-4D97-AF65-F5344CB8AC3E}">
        <p14:creationId xmlns:p14="http://schemas.microsoft.com/office/powerpoint/2010/main" val="7270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9</a:t>
            </a:fld>
            <a:endParaRPr lang="en-US"/>
          </a:p>
        </p:txBody>
      </p:sp>
    </p:spTree>
    <p:extLst>
      <p:ext uri="{BB962C8B-B14F-4D97-AF65-F5344CB8AC3E}">
        <p14:creationId xmlns:p14="http://schemas.microsoft.com/office/powerpoint/2010/main" val="91169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362" y="1743075"/>
            <a:ext cx="8070851" cy="914402"/>
          </a:xfrm>
        </p:spPr>
        <p:txBody>
          <a:bodyPr/>
          <a:lstStyle>
            <a:lvl1pPr>
              <a:defRPr>
                <a:latin typeface="+mj-lt"/>
                <a:cs typeface="Myriad Pro"/>
              </a:defRPr>
            </a:lvl1pPr>
          </a:lstStyle>
          <a:p>
            <a:r>
              <a:rPr lang="en-US" dirty="0" smtClean="0"/>
              <a:t>click to edit master title style</a:t>
            </a:r>
            <a:endParaRPr lang="en-US" dirty="0"/>
          </a:p>
        </p:txBody>
      </p:sp>
      <p:sp>
        <p:nvSpPr>
          <p:cNvPr id="9" name="Text Placeholder 9"/>
          <p:cNvSpPr>
            <a:spLocks noGrp="1"/>
          </p:cNvSpPr>
          <p:nvPr>
            <p:ph type="body" sz="quarter" idx="14" hasCustomPrompt="1"/>
          </p:nvPr>
        </p:nvSpPr>
        <p:spPr>
          <a:xfrm>
            <a:off x="744038" y="3733800"/>
            <a:ext cx="8068175" cy="839535"/>
          </a:xfrm>
        </p:spPr>
        <p:txBody>
          <a:bodyPr>
            <a:noAutofit/>
          </a:bodyPr>
          <a:lstStyle>
            <a:lvl1pPr marL="0" indent="0">
              <a:lnSpc>
                <a:spcPct val="95000"/>
              </a:lnSpc>
              <a:spcAft>
                <a:spcPts val="0"/>
              </a:spcAft>
              <a:buFont typeface="Arial" panose="020B0604020202020204" pitchFamily="34" charset="0"/>
              <a:buChar char="​"/>
              <a:defRPr sz="18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smtClean="0"/>
              <a:t>Click To Edit Master Text Style</a:t>
            </a:r>
            <a:endParaRPr lang="en-US" dirty="0"/>
          </a:p>
        </p:txBody>
      </p:sp>
    </p:spTree>
    <p:extLst>
      <p:ext uri="{BB962C8B-B14F-4D97-AF65-F5344CB8AC3E}">
        <p14:creationId xmlns:p14="http://schemas.microsoft.com/office/powerpoint/2010/main" val="4702057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88" y="3276600"/>
            <a:ext cx="7773987" cy="1132635"/>
          </a:xfrm>
        </p:spPr>
        <p:txBody>
          <a:bodyPr anchor="t" anchorCtr="0"/>
          <a:lstStyle>
            <a:lvl1pPr>
              <a:defRPr sz="4200">
                <a:solidFill>
                  <a:schemeClr val="tx2"/>
                </a:solidFill>
              </a:defRPr>
            </a:lvl1pPr>
          </a:lstStyle>
          <a:p>
            <a:r>
              <a:rPr lang="en-US" dirty="0" smtClean="0"/>
              <a:t>Click to edit Master title style</a:t>
            </a:r>
            <a:endParaRPr lang="en-US" dirty="0"/>
          </a:p>
        </p:txBody>
      </p:sp>
      <p:sp>
        <p:nvSpPr>
          <p:cNvPr id="10" name="Text Placeholder 9"/>
          <p:cNvSpPr>
            <a:spLocks noGrp="1"/>
          </p:cNvSpPr>
          <p:nvPr>
            <p:ph type="body" sz="quarter" idx="14" hasCustomPrompt="1"/>
          </p:nvPr>
        </p:nvSpPr>
        <p:spPr>
          <a:xfrm>
            <a:off x="457200" y="5105400"/>
            <a:ext cx="7773987" cy="1167132"/>
          </a:xfrm>
        </p:spPr>
        <p:txBody>
          <a:bodyPr>
            <a:noAutofit/>
          </a:bodyPr>
          <a:lstStyle>
            <a:lvl1pPr marL="0" indent="0">
              <a:lnSpc>
                <a:spcPct val="95000"/>
              </a:lnSpc>
              <a:spcAft>
                <a:spcPts val="0"/>
              </a:spcAft>
              <a:buFont typeface="Arial" panose="020B0604020202020204" pitchFamily="34" charset="0"/>
              <a:buChar char="​"/>
              <a:defRPr sz="1800" b="0">
                <a:solidFill>
                  <a:schemeClr val="accent1"/>
                </a:solidFill>
                <a:latin typeface="+mn-lt"/>
                <a:cs typeface="Myriad Pro"/>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dirty="0" smtClean="0"/>
              <a:t>Click To Edit Master Text Style</a:t>
            </a:r>
            <a:endParaRPr lang="en-US" dirty="0"/>
          </a:p>
        </p:txBody>
      </p:sp>
    </p:spTree>
    <p:extLst>
      <p:ext uri="{BB962C8B-B14F-4D97-AF65-F5344CB8AC3E}">
        <p14:creationId xmlns:p14="http://schemas.microsoft.com/office/powerpoint/2010/main" val="3144615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13"/>
          <p:cNvSpPr>
            <a:spLocks noGrp="1"/>
          </p:cNvSpPr>
          <p:nvPr>
            <p:ph sz="quarter" idx="16"/>
          </p:nvPr>
        </p:nvSpPr>
        <p:spPr>
          <a:xfrm>
            <a:off x="314723" y="1742824"/>
            <a:ext cx="8497490" cy="4124575"/>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83063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smtClean="0"/>
              <a:t>click to edit master title style</a:t>
            </a:r>
            <a:endParaRPr lang="en-US" dirty="0"/>
          </a:p>
        </p:txBody>
      </p:sp>
      <p:sp>
        <p:nvSpPr>
          <p:cNvPr id="15" name="Content Placeholder 13"/>
          <p:cNvSpPr>
            <a:spLocks noGrp="1"/>
          </p:cNvSpPr>
          <p:nvPr>
            <p:ph sz="quarter" idx="15"/>
          </p:nvPr>
        </p:nvSpPr>
        <p:spPr>
          <a:xfrm>
            <a:off x="4910236" y="1743075"/>
            <a:ext cx="3904675"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13"/>
          <p:cNvSpPr>
            <a:spLocks noGrp="1"/>
          </p:cNvSpPr>
          <p:nvPr>
            <p:ph sz="quarter" idx="16"/>
          </p:nvPr>
        </p:nvSpPr>
        <p:spPr>
          <a:xfrm>
            <a:off x="314723" y="1742825"/>
            <a:ext cx="3920550" cy="2743202"/>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26883623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smtClean="0"/>
              <a:t>click to edit master title style</a:t>
            </a:r>
            <a:endParaRPr lang="en-US" dirty="0"/>
          </a:p>
        </p:txBody>
      </p:sp>
      <p:sp>
        <p:nvSpPr>
          <p:cNvPr id="38" name="Content Placeholder 37"/>
          <p:cNvSpPr>
            <a:spLocks noGrp="1"/>
          </p:cNvSpPr>
          <p:nvPr>
            <p:ph sz="quarter" idx="15"/>
          </p:nvPr>
        </p:nvSpPr>
        <p:spPr>
          <a:xfrm>
            <a:off x="314327" y="1743075"/>
            <a:ext cx="5037137"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37"/>
          <p:cNvSpPr>
            <a:spLocks noGrp="1"/>
          </p:cNvSpPr>
          <p:nvPr>
            <p:ph sz="quarter" idx="17"/>
          </p:nvPr>
        </p:nvSpPr>
        <p:spPr>
          <a:xfrm>
            <a:off x="5808662" y="1743075"/>
            <a:ext cx="3003551"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
        <p:nvSpPr>
          <p:cNvPr id="9" name="Text Placeholder 3"/>
          <p:cNvSpPr>
            <a:spLocks noGrp="1"/>
          </p:cNvSpPr>
          <p:nvPr>
            <p:ph type="body" sz="quarter" idx="29"/>
          </p:nvPr>
        </p:nvSpPr>
        <p:spPr>
          <a:xfrm>
            <a:off x="306388" y="5867400"/>
            <a:ext cx="4864100" cy="184150"/>
          </a:xfrm>
        </p:spPr>
        <p:txBody>
          <a:bodyPr/>
          <a:lstStyle>
            <a:lvl1pPr>
              <a:defRPr sz="800">
                <a:solidFill>
                  <a:schemeClr val="accent6"/>
                </a:solidFill>
                <a:latin typeface="+mn-lt"/>
              </a:defRPr>
            </a:lvl1pPr>
          </a:lstStyle>
          <a:p>
            <a:pPr lvl="0"/>
            <a:r>
              <a:rPr lang="en-US" dirty="0" smtClean="0"/>
              <a:t>Click to edit Master text styles</a:t>
            </a:r>
            <a:endParaRPr lang="en-US" dirty="0"/>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28059597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2" name="Content Placeholder 37"/>
          <p:cNvSpPr>
            <a:spLocks noGrp="1"/>
          </p:cNvSpPr>
          <p:nvPr>
            <p:ph sz="quarter" idx="31"/>
          </p:nvPr>
        </p:nvSpPr>
        <p:spPr>
          <a:xfrm>
            <a:off x="323500" y="1747707"/>
            <a:ext cx="3003551"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
        <p:nvSpPr>
          <p:cNvPr id="2" name="Title 1"/>
          <p:cNvSpPr>
            <a:spLocks noGrp="1"/>
          </p:cNvSpPr>
          <p:nvPr>
            <p:ph type="title" hasCustomPrompt="1"/>
          </p:nvPr>
        </p:nvSpPr>
        <p:spPr/>
        <p:txBody>
          <a:bodyPr/>
          <a:lstStyle>
            <a:lvl1pPr>
              <a:defRPr>
                <a:latin typeface="+mj-lt"/>
                <a:cs typeface="Myriad Pro"/>
              </a:defRPr>
            </a:lvl1pPr>
          </a:lstStyle>
          <a:p>
            <a:r>
              <a:rPr lang="en-US" dirty="0" smtClean="0"/>
              <a:t>click to edit master title style</a:t>
            </a:r>
            <a:endParaRPr lang="en-US" dirty="0"/>
          </a:p>
        </p:txBody>
      </p:sp>
      <p:sp>
        <p:nvSpPr>
          <p:cNvPr id="40" name="Content Placeholder 37"/>
          <p:cNvSpPr>
            <a:spLocks noGrp="1"/>
          </p:cNvSpPr>
          <p:nvPr>
            <p:ph sz="quarter" idx="17"/>
          </p:nvPr>
        </p:nvSpPr>
        <p:spPr>
          <a:xfrm>
            <a:off x="3524328" y="1743075"/>
            <a:ext cx="5297060" cy="2743200"/>
          </a:xfrm>
        </p:spPr>
        <p:txBody>
          <a:bodyPr/>
          <a:lstStyle>
            <a:lvl1pPr>
              <a:defRPr>
                <a:latin typeface="+mn-lt"/>
                <a:cs typeface="Myriad Pro"/>
              </a:defRPr>
            </a:lvl1pPr>
            <a:lvl2pPr>
              <a:defRPr>
                <a:latin typeface="+mn-lt"/>
                <a:cs typeface="Myriad Pro"/>
              </a:defRPr>
            </a:lvl2pPr>
            <a:lvl3pPr>
              <a:defRPr sz="1200">
                <a:latin typeface="+mn-lt"/>
                <a:cs typeface="Myriad Pro"/>
              </a:defRPr>
            </a:lvl3pPr>
            <a:lvl4pPr>
              <a:defRPr sz="1200">
                <a:latin typeface="+mn-lt"/>
                <a:cs typeface="Myriad Pro"/>
              </a:defRPr>
            </a:lvl4pPr>
            <a:lvl5pPr>
              <a:defRPr sz="1200">
                <a:latin typeface="+mn-lt"/>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3"/>
          <p:cNvSpPr>
            <a:spLocks noGrp="1"/>
          </p:cNvSpPr>
          <p:nvPr>
            <p:ph type="body" sz="quarter" idx="29"/>
          </p:nvPr>
        </p:nvSpPr>
        <p:spPr>
          <a:xfrm>
            <a:off x="306388" y="5867400"/>
            <a:ext cx="4864100" cy="184150"/>
          </a:xfrm>
        </p:spPr>
        <p:txBody>
          <a:bodyPr/>
          <a:lstStyle>
            <a:lvl1pPr>
              <a:defRPr sz="800">
                <a:solidFill>
                  <a:schemeClr val="accent6"/>
                </a:solidFill>
                <a:latin typeface="+mn-lt"/>
              </a:defRPr>
            </a:lvl1pPr>
          </a:lstStyle>
          <a:p>
            <a:pPr lvl="0"/>
            <a:r>
              <a:rPr lang="en-US" dirty="0" smtClean="0"/>
              <a:t>Click to edit Master text styles</a:t>
            </a:r>
            <a:endParaRPr lang="en-US" dirty="0"/>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7540398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cs typeface="Myriad Pro"/>
              </a:defRPr>
            </a:lvl1pPr>
          </a:lstStyle>
          <a:p>
            <a:r>
              <a:rPr lang="en-US" dirty="0" smtClean="0"/>
              <a:t>click to edit master title style</a:t>
            </a:r>
            <a:endParaRPr lang="en-US" dirty="0"/>
          </a:p>
        </p:txBody>
      </p:sp>
      <p:sp>
        <p:nvSpPr>
          <p:cNvPr id="4" name="Chart Placeholder 3"/>
          <p:cNvSpPr>
            <a:spLocks noGrp="1"/>
          </p:cNvSpPr>
          <p:nvPr userDrawn="1">
            <p:ph type="chart" sz="quarter" idx="29" hasCustomPrompt="1"/>
          </p:nvPr>
        </p:nvSpPr>
        <p:spPr>
          <a:xfrm>
            <a:off x="314325" y="1741335"/>
            <a:ext cx="8216900" cy="3769857"/>
          </a:xfrm>
        </p:spPr>
        <p:txBody>
          <a:bodyPr/>
          <a:lstStyle>
            <a:lvl1pPr algn="ctr">
              <a:defRPr>
                <a:solidFill>
                  <a:schemeClr val="tx2"/>
                </a:solidFill>
              </a:defRPr>
            </a:lvl1pPr>
          </a:lstStyle>
          <a:p>
            <a:r>
              <a:rPr lang="en-US" dirty="0" smtClean="0"/>
              <a:t>Click to insert chart from template</a:t>
            </a:r>
            <a:endParaRPr lang="en-US" dirty="0"/>
          </a:p>
        </p:txBody>
      </p:sp>
      <p:sp>
        <p:nvSpPr>
          <p:cNvPr id="7" name="Text Placeholder 3"/>
          <p:cNvSpPr>
            <a:spLocks noGrp="1"/>
          </p:cNvSpPr>
          <p:nvPr>
            <p:ph type="body" sz="quarter" idx="30"/>
          </p:nvPr>
        </p:nvSpPr>
        <p:spPr>
          <a:xfrm>
            <a:off x="314325" y="5962384"/>
            <a:ext cx="4864100" cy="184150"/>
          </a:xfrm>
        </p:spPr>
        <p:txBody>
          <a:bodyPr/>
          <a:lstStyle>
            <a:lvl1pPr>
              <a:defRPr sz="800">
                <a:solidFill>
                  <a:schemeClr val="accent6"/>
                </a:solidFill>
                <a:latin typeface="+mn-lt"/>
              </a:defRPr>
            </a:lvl1pPr>
          </a:lstStyle>
          <a:p>
            <a:pPr lvl="0"/>
            <a:r>
              <a:rPr lang="en-US" dirty="0" smtClean="0"/>
              <a:t>Click to edit Master text styles</a:t>
            </a:r>
            <a:endParaRPr lang="en-US" dirty="0"/>
          </a:p>
        </p:txBody>
      </p:sp>
      <p:sp>
        <p:nvSpPr>
          <p:cNvPr id="6"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4094799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02217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14-MS-0478_v1_footer_6-05.jpg"/>
          <p:cNvPicPr>
            <a:picLocks noChangeAspect="1"/>
          </p:cNvPicPr>
          <p:nvPr userDrawn="1"/>
        </p:nvPicPr>
        <p:blipFill rotWithShape="1">
          <a:blip r:embed="rId10" cstate="print">
            <a:extLst>
              <a:ext uri="{28A0092B-C50C-407E-A947-70E740481C1C}">
                <a14:useLocalDpi xmlns:a14="http://schemas.microsoft.com/office/drawing/2010/main" val="0"/>
              </a:ext>
            </a:extLst>
          </a:blip>
          <a:srcRect t="60317"/>
          <a:stretch/>
        </p:blipFill>
        <p:spPr>
          <a:xfrm>
            <a:off x="3175" y="6477000"/>
            <a:ext cx="9144000" cy="381000"/>
          </a:xfrm>
          <a:prstGeom prst="rect">
            <a:avLst/>
          </a:prstGeom>
        </p:spPr>
      </p:pic>
      <p:sp>
        <p:nvSpPr>
          <p:cNvPr id="2" name="Title Placeholder 1"/>
          <p:cNvSpPr>
            <a:spLocks noGrp="1"/>
          </p:cNvSpPr>
          <p:nvPr>
            <p:ph type="title"/>
          </p:nvPr>
        </p:nvSpPr>
        <p:spPr>
          <a:xfrm>
            <a:off x="322345" y="438297"/>
            <a:ext cx="8489867" cy="914402"/>
          </a:xfrm>
          <a:prstGeom prst="rect">
            <a:avLst/>
          </a:prstGeom>
        </p:spPr>
        <p:txBody>
          <a:bodyPr vert="horz" lIns="0" tIns="0" rIns="0" bIns="0" rtlCol="0" anchor="t">
            <a:noAutofit/>
          </a:bodyPr>
          <a:lstStyle/>
          <a:p>
            <a:r>
              <a:rPr lang="en-US" dirty="0" smtClean="0"/>
              <a:t>click to edit</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306388" y="1750031"/>
            <a:ext cx="8489867" cy="279741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Slide Number Placeholder 3"/>
          <p:cNvSpPr>
            <a:spLocks noGrp="1"/>
          </p:cNvSpPr>
          <p:nvPr>
            <p:ph type="sldNum" sz="quarter" idx="4"/>
          </p:nvPr>
        </p:nvSpPr>
        <p:spPr>
          <a:xfrm>
            <a:off x="0" y="6643320"/>
            <a:ext cx="356013" cy="155448"/>
          </a:xfrm>
          <a:prstGeom prst="rect">
            <a:avLst/>
          </a:prstGeom>
        </p:spPr>
        <p:txBody>
          <a:bodyPr vert="horz" lIns="91440" tIns="45720" rIns="91440" bIns="45720" rtlCol="0" anchor="ctr"/>
          <a:lstStyle>
            <a:lvl1pPr algn="r">
              <a:defRPr sz="800">
                <a:solidFill>
                  <a:schemeClr val="bg1">
                    <a:lumMod val="75000"/>
                  </a:schemeClr>
                </a:solidFill>
                <a:latin typeface="+mn-lt"/>
                <a:cs typeface="Myriad Pro"/>
              </a:defRPr>
            </a:lvl1pPr>
          </a:lstStyle>
          <a:p>
            <a:fld id="{60D4F70A-A669-3540-8175-CEEA6DC5730E}" type="slidenum">
              <a:rPr lang="en-US" smtClean="0"/>
              <a:pPr/>
              <a:t>‹#›</a:t>
            </a:fld>
            <a:endParaRPr lang="en-US" dirty="0"/>
          </a:p>
        </p:txBody>
      </p:sp>
    </p:spTree>
    <p:extLst>
      <p:ext uri="{BB962C8B-B14F-4D97-AF65-F5344CB8AC3E}">
        <p14:creationId xmlns:p14="http://schemas.microsoft.com/office/powerpoint/2010/main" val="1339133384"/>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670" r:id="rId4"/>
    <p:sldLayoutId id="2147483671" r:id="rId5"/>
    <p:sldLayoutId id="2147483672" r:id="rId6"/>
    <p:sldLayoutId id="2147483675" r:id="rId7"/>
    <p:sldLayoutId id="2147483680" r:id="rId8"/>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oleObject" Target="../embeddings/oleObject1.bin"/><Relationship Id="rId18" Type="http://schemas.openxmlformats.org/officeDocument/2006/relationships/image" Target="../media/image110.png"/><Relationship Id="rId3" Type="http://schemas.openxmlformats.org/officeDocument/2006/relationships/notesSlide" Target="../notesSlides/notesSlide10.xml"/><Relationship Id="rId21" Type="http://schemas.openxmlformats.org/officeDocument/2006/relationships/image" Target="../media/image112.png"/><Relationship Id="rId7" Type="http://schemas.openxmlformats.org/officeDocument/2006/relationships/image" Target="../media/image102.jpeg"/><Relationship Id="rId12" Type="http://schemas.openxmlformats.org/officeDocument/2006/relationships/image" Target="../media/image107.gif"/><Relationship Id="rId17" Type="http://schemas.openxmlformats.org/officeDocument/2006/relationships/image" Target="../media/image109.jpeg"/><Relationship Id="rId2" Type="http://schemas.openxmlformats.org/officeDocument/2006/relationships/slideLayout" Target="../slideLayouts/slideLayout8.xml"/><Relationship Id="rId16" Type="http://schemas.openxmlformats.org/officeDocument/2006/relationships/image" Target="../media/image108.png"/><Relationship Id="rId20" Type="http://schemas.openxmlformats.org/officeDocument/2006/relationships/image" Target="../media/image31.gif"/><Relationship Id="rId1" Type="http://schemas.openxmlformats.org/officeDocument/2006/relationships/vmlDrawing" Target="../drawings/vmlDrawing1.vml"/><Relationship Id="rId6" Type="http://schemas.openxmlformats.org/officeDocument/2006/relationships/image" Target="../media/image101.jpg"/><Relationship Id="rId11" Type="http://schemas.openxmlformats.org/officeDocument/2006/relationships/image" Target="../media/image106.gif"/><Relationship Id="rId5" Type="http://schemas.openxmlformats.org/officeDocument/2006/relationships/image" Target="../media/image100.jpeg"/><Relationship Id="rId15" Type="http://schemas.openxmlformats.org/officeDocument/2006/relationships/image" Target="../media/image32.png"/><Relationship Id="rId10" Type="http://schemas.openxmlformats.org/officeDocument/2006/relationships/image" Target="../media/image105.jpeg"/><Relationship Id="rId19" Type="http://schemas.openxmlformats.org/officeDocument/2006/relationships/image" Target="../media/image111.png"/><Relationship Id="rId4" Type="http://schemas.openxmlformats.org/officeDocument/2006/relationships/image" Target="../media/image99.png"/><Relationship Id="rId9" Type="http://schemas.openxmlformats.org/officeDocument/2006/relationships/image" Target="../media/image104.jpeg"/><Relationship Id="rId14" Type="http://schemas.openxmlformats.org/officeDocument/2006/relationships/image" Target="../media/image98.emf"/></Relationships>
</file>

<file path=ppt/slides/_rels/slide1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1.tiff"/><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8" Type="http://schemas.openxmlformats.org/officeDocument/2006/relationships/image" Target="../media/image127.tiff"/><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0.pn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2.jpeg"/><Relationship Id="rId11" Type="http://schemas.openxmlformats.org/officeDocument/2006/relationships/image" Target="../media/image133.png"/><Relationship Id="rId5" Type="http://schemas.openxmlformats.org/officeDocument/2006/relationships/image" Target="../media/image76.png"/><Relationship Id="rId10" Type="http://schemas.openxmlformats.org/officeDocument/2006/relationships/image" Target="../media/image112.png"/><Relationship Id="rId4" Type="http://schemas.openxmlformats.org/officeDocument/2006/relationships/image" Target="../media/image131.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40.tiff"/><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jpe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jpeg"/><Relationship Id="rId2" Type="http://schemas.openxmlformats.org/officeDocument/2006/relationships/notesSlide" Target="../notesSlides/notesSlide16.xml"/><Relationship Id="rId16" Type="http://schemas.openxmlformats.org/officeDocument/2006/relationships/image" Target="../media/image148.png"/><Relationship Id="rId20" Type="http://schemas.openxmlformats.org/officeDocument/2006/relationships/image" Target="../media/image152.emf"/><Relationship Id="rId1" Type="http://schemas.openxmlformats.org/officeDocument/2006/relationships/slideLayout" Target="../slideLayouts/slideLayout3.xml"/><Relationship Id="rId6" Type="http://schemas.openxmlformats.org/officeDocument/2006/relationships/image" Target="../media/image138.jpeg"/><Relationship Id="rId11" Type="http://schemas.openxmlformats.org/officeDocument/2006/relationships/image" Target="../media/image143.png"/><Relationship Id="rId5" Type="http://schemas.openxmlformats.org/officeDocument/2006/relationships/image" Target="../media/image137.emf"/><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jp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5.jpeg"/><Relationship Id="rId3" Type="http://schemas.openxmlformats.org/officeDocument/2006/relationships/image" Target="../media/image167.png"/><Relationship Id="rId7" Type="http://schemas.openxmlformats.org/officeDocument/2006/relationships/image" Target="../media/image171.jpeg"/><Relationship Id="rId12" Type="http://schemas.openxmlformats.org/officeDocument/2006/relationships/image" Target="../media/image17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0.png"/><Relationship Id="rId11" Type="http://schemas.openxmlformats.org/officeDocument/2006/relationships/image" Target="../media/image173.png"/><Relationship Id="rId5" Type="http://schemas.openxmlformats.org/officeDocument/2006/relationships/image" Target="../media/image169.png"/><Relationship Id="rId15" Type="http://schemas.openxmlformats.org/officeDocument/2006/relationships/image" Target="../media/image177.jpeg"/><Relationship Id="rId10" Type="http://schemas.microsoft.com/office/2007/relationships/hdphoto" Target="../media/hdphoto3.wdp"/><Relationship Id="rId4" Type="http://schemas.openxmlformats.org/officeDocument/2006/relationships/image" Target="../media/image168.png"/><Relationship Id="rId9" Type="http://schemas.openxmlformats.org/officeDocument/2006/relationships/image" Target="../media/image172.jpeg"/><Relationship Id="rId14" Type="http://schemas.openxmlformats.org/officeDocument/2006/relationships/image" Target="../media/image176.jpe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8.jpe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79.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6.jpeg"/><Relationship Id="rId7" Type="http://schemas.openxmlformats.org/officeDocument/2006/relationships/image" Target="../media/image8.pn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21.jpeg"/><Relationship Id="rId5" Type="http://schemas.openxmlformats.org/officeDocument/2006/relationships/image" Target="../media/image17.pn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emf"/><Relationship Id="rId4" Type="http://schemas.openxmlformats.org/officeDocument/2006/relationships/image" Target="../media/image4.png"/><Relationship Id="rId9" Type="http://schemas.openxmlformats.org/officeDocument/2006/relationships/image" Target="../media/image19.jpe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jpeg"/><Relationship Id="rId18" Type="http://schemas.openxmlformats.org/officeDocument/2006/relationships/image" Target="../media/image35.png"/><Relationship Id="rId3" Type="http://schemas.openxmlformats.org/officeDocument/2006/relationships/image" Target="../media/image11.jpeg"/><Relationship Id="rId21" Type="http://schemas.openxmlformats.org/officeDocument/2006/relationships/image" Target="../media/image38.png"/><Relationship Id="rId7" Type="http://schemas.openxmlformats.org/officeDocument/2006/relationships/image" Target="../media/image12.jpeg"/><Relationship Id="rId12" Type="http://schemas.openxmlformats.org/officeDocument/2006/relationships/image" Target="../media/image5.png"/><Relationship Id="rId17" Type="http://schemas.openxmlformats.org/officeDocument/2006/relationships/image" Target="../media/image34.jpeg"/><Relationship Id="rId25" Type="http://schemas.openxmlformats.org/officeDocument/2006/relationships/image" Target="../media/image15.jpeg"/><Relationship Id="rId2" Type="http://schemas.openxmlformats.org/officeDocument/2006/relationships/notesSlide" Target="../notesSlides/notesSlide4.xml"/><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4.png"/><Relationship Id="rId24" Type="http://schemas.openxmlformats.org/officeDocument/2006/relationships/image" Target="../media/image14.jpeg"/><Relationship Id="rId5" Type="http://schemas.openxmlformats.org/officeDocument/2006/relationships/image" Target="../media/image9.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3.jpeg"/><Relationship Id="rId19" Type="http://schemas.openxmlformats.org/officeDocument/2006/relationships/image" Target="../media/image36.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31.gif"/><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jpeg"/><Relationship Id="rId26" Type="http://schemas.openxmlformats.org/officeDocument/2006/relationships/image" Target="../media/image67.png"/><Relationship Id="rId3" Type="http://schemas.openxmlformats.org/officeDocument/2006/relationships/image" Target="../media/image44.emf"/><Relationship Id="rId21" Type="http://schemas.openxmlformats.org/officeDocument/2006/relationships/image" Target="../media/image62.jpeg"/><Relationship Id="rId34" Type="http://schemas.openxmlformats.org/officeDocument/2006/relationships/image" Target="../media/image75.jpe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jpeg"/><Relationship Id="rId25" Type="http://schemas.openxmlformats.org/officeDocument/2006/relationships/image" Target="../media/image66.jpeg"/><Relationship Id="rId33" Type="http://schemas.openxmlformats.org/officeDocument/2006/relationships/image" Target="../media/image74.jpeg"/><Relationship Id="rId2" Type="http://schemas.openxmlformats.org/officeDocument/2006/relationships/notesSlide" Target="../notesSlides/notesSlide6.xml"/><Relationship Id="rId16" Type="http://schemas.openxmlformats.org/officeDocument/2006/relationships/image" Target="../media/image57.gif"/><Relationship Id="rId20" Type="http://schemas.openxmlformats.org/officeDocument/2006/relationships/image" Target="../media/image61.jpeg"/><Relationship Id="rId29"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5.jpeg"/><Relationship Id="rId32" Type="http://schemas.openxmlformats.org/officeDocument/2006/relationships/image" Target="../media/image73.jpeg"/><Relationship Id="rId5" Type="http://schemas.openxmlformats.org/officeDocument/2006/relationships/image" Target="../media/image46.emf"/><Relationship Id="rId15" Type="http://schemas.openxmlformats.org/officeDocument/2006/relationships/image" Target="../media/image56.gif"/><Relationship Id="rId23" Type="http://schemas.openxmlformats.org/officeDocument/2006/relationships/image" Target="../media/image64.jpeg"/><Relationship Id="rId28" Type="http://schemas.openxmlformats.org/officeDocument/2006/relationships/image" Target="../media/image69.png"/><Relationship Id="rId10" Type="http://schemas.openxmlformats.org/officeDocument/2006/relationships/image" Target="../media/image51.jpeg"/><Relationship Id="rId19" Type="http://schemas.openxmlformats.org/officeDocument/2006/relationships/image" Target="../media/image60.jpeg"/><Relationship Id="rId31" Type="http://schemas.openxmlformats.org/officeDocument/2006/relationships/image" Target="../media/image72.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tiff"/><Relationship Id="rId22" Type="http://schemas.openxmlformats.org/officeDocument/2006/relationships/image" Target="../media/image63.jpe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8.jpeg"/><Relationship Id="rId18" Type="http://schemas.openxmlformats.org/officeDocument/2006/relationships/image" Target="../media/image93.jpeg"/><Relationship Id="rId3" Type="http://schemas.openxmlformats.org/officeDocument/2006/relationships/image" Target="../media/image79.jpeg"/><Relationship Id="rId21" Type="http://schemas.openxmlformats.org/officeDocument/2006/relationships/image" Target="../media/image96.png"/><Relationship Id="rId7" Type="http://schemas.openxmlformats.org/officeDocument/2006/relationships/image" Target="../media/image83.jpe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notesSlide" Target="../notesSlides/notesSlide9.xml"/><Relationship Id="rId16" Type="http://schemas.openxmlformats.org/officeDocument/2006/relationships/image" Target="../media/image91.png"/><Relationship Id="rId20" Type="http://schemas.openxmlformats.org/officeDocument/2006/relationships/image" Target="../media/image95.gif"/><Relationship Id="rId1" Type="http://schemas.openxmlformats.org/officeDocument/2006/relationships/slideLayout" Target="../slideLayouts/slideLayout3.xml"/><Relationship Id="rId6" Type="http://schemas.openxmlformats.org/officeDocument/2006/relationships/image" Target="../media/image82.jpeg"/><Relationship Id="rId11" Type="http://schemas.openxmlformats.org/officeDocument/2006/relationships/image" Target="../media/image86.png"/><Relationship Id="rId5" Type="http://schemas.openxmlformats.org/officeDocument/2006/relationships/image" Target="../media/image81.jpe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80.emf"/><Relationship Id="rId9" Type="http://schemas.openxmlformats.org/officeDocument/2006/relationships/image" Target="../media/image84.jpeg"/><Relationship Id="rId14" Type="http://schemas.openxmlformats.org/officeDocument/2006/relationships/image" Target="../media/image89.jpeg"/><Relationship Id="rId22"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737591" y="3197714"/>
            <a:ext cx="3001561" cy="1940547"/>
          </a:xfrm>
        </p:spPr>
        <p:txBody>
          <a:bodyPr anchor="ctr" anchorCtr="0"/>
          <a:lstStyle/>
          <a:p>
            <a:r>
              <a:rPr lang="en-US" sz="2000" b="1" dirty="0" smtClean="0">
                <a:solidFill>
                  <a:srgbClr val="000090"/>
                </a:solidFill>
              </a:rPr>
              <a:t>Jeffrey B. Neaton</a:t>
            </a:r>
          </a:p>
          <a:p>
            <a:pPr lvl="1"/>
            <a:r>
              <a:rPr lang="en-US" sz="1800" dirty="0" smtClean="0">
                <a:solidFill>
                  <a:schemeClr val="tx1"/>
                </a:solidFill>
              </a:rPr>
              <a:t>Director, Molecular Foundry</a:t>
            </a:r>
          </a:p>
          <a:p>
            <a:pPr lvl="1"/>
            <a:endParaRPr lang="en-US" sz="2000" dirty="0">
              <a:solidFill>
                <a:srgbClr val="3399CC"/>
              </a:solidFill>
            </a:endParaRPr>
          </a:p>
          <a:p>
            <a:pPr lvl="1"/>
            <a:r>
              <a:rPr lang="en-US" sz="1800" dirty="0" smtClean="0">
                <a:solidFill>
                  <a:srgbClr val="000033"/>
                </a:solidFill>
              </a:rPr>
              <a:t>BESAC Meeting</a:t>
            </a:r>
          </a:p>
          <a:p>
            <a:pPr lvl="1"/>
            <a:r>
              <a:rPr lang="en-US" sz="1800" dirty="0" smtClean="0">
                <a:solidFill>
                  <a:srgbClr val="000033"/>
                </a:solidFill>
              </a:rPr>
              <a:t>February 27, 2015</a:t>
            </a:r>
          </a:p>
        </p:txBody>
      </p:sp>
      <p:pic>
        <p:nvPicPr>
          <p:cNvPr id="13" name="Picture 12"/>
          <p:cNvPicPr>
            <a:picLocks noChangeAspect="1"/>
          </p:cNvPicPr>
          <p:nvPr/>
        </p:nvPicPr>
        <p:blipFill rotWithShape="1">
          <a:blip r:embed="rId3"/>
          <a:srcRect l="13736" t="5166" r="7969" b="8042"/>
          <a:stretch/>
        </p:blipFill>
        <p:spPr>
          <a:xfrm>
            <a:off x="4168755" y="3282085"/>
            <a:ext cx="1737360" cy="1280069"/>
          </a:xfrm>
          <a:prstGeom prst="rect">
            <a:avLst/>
          </a:prstGeom>
          <a:effectLst>
            <a:outerShdw blurRad="50800" dist="38100" dir="5400000" algn="t" rotWithShape="0">
              <a:prstClr val="black">
                <a:alpha val="40000"/>
              </a:prstClr>
            </a:outerShdw>
          </a:effectLst>
        </p:spPr>
      </p:pic>
      <p:sp>
        <p:nvSpPr>
          <p:cNvPr id="8" name="Title 7"/>
          <p:cNvSpPr>
            <a:spLocks noGrp="1"/>
          </p:cNvSpPr>
          <p:nvPr>
            <p:ph type="title"/>
          </p:nvPr>
        </p:nvSpPr>
        <p:spPr>
          <a:xfrm>
            <a:off x="585920" y="414616"/>
            <a:ext cx="8000674" cy="914402"/>
          </a:xfrm>
        </p:spPr>
        <p:txBody>
          <a:bodyPr/>
          <a:lstStyle/>
          <a:p>
            <a:pPr>
              <a:lnSpc>
                <a:spcPct val="110000"/>
              </a:lnSpc>
            </a:pPr>
            <a:r>
              <a:rPr lang="en-US" sz="4200" b="1" dirty="0" smtClean="0"/>
              <a:t>Update on the BES </a:t>
            </a:r>
            <a:r>
              <a:rPr lang="en-US" sz="4200" b="1" dirty="0" err="1" smtClean="0"/>
              <a:t>Nanoscale</a:t>
            </a:r>
            <a:r>
              <a:rPr lang="en-US" sz="4200" b="1" dirty="0" smtClean="0"/>
              <a:t> Science Research Centers</a:t>
            </a:r>
            <a:endParaRPr lang="en-US" sz="4200" b="1" dirty="0"/>
          </a:p>
        </p:txBody>
      </p:sp>
      <p:sp>
        <p:nvSpPr>
          <p:cNvPr id="2" name="Rectangle 1"/>
          <p:cNvSpPr/>
          <p:nvPr/>
        </p:nvSpPr>
        <p:spPr>
          <a:xfrm>
            <a:off x="1585700" y="5566709"/>
            <a:ext cx="7366000" cy="11176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smtClean="0">
              <a:solidFill>
                <a:schemeClr val="bg1"/>
              </a:solidFill>
              <a:latin typeface="Franklin Gothic Demi Cond" panose="020B0706030402020204" pitchFamily="34" charset="0"/>
            </a:endParaRPr>
          </a:p>
        </p:txBody>
      </p:sp>
      <p:pic>
        <p:nvPicPr>
          <p:cNvPr id="7" name="Picture 2" descr="http://ramanworkshop2010.cnm.anl.gov/img/dynimg/CNM_V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516" y="5847125"/>
            <a:ext cx="1201329" cy="733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976" y="5897434"/>
            <a:ext cx="1719803" cy="859902"/>
          </a:xfrm>
          <a:prstGeom prst="rect">
            <a:avLst/>
          </a:prstGeom>
        </p:spPr>
      </p:pic>
      <p:pic>
        <p:nvPicPr>
          <p:cNvPr id="11" name="Picture 4" descr="http://www.ferro2015.ornl.gov/images/CNMS_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5717" y="6248459"/>
            <a:ext cx="2251110" cy="341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FN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53016" y="5830904"/>
            <a:ext cx="1890984" cy="75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stretch>
            <a:fillRect/>
          </a:stretch>
        </p:blipFill>
        <p:spPr>
          <a:xfrm>
            <a:off x="252200" y="5551699"/>
            <a:ext cx="2298095" cy="385109"/>
          </a:xfrm>
          <a:prstGeom prst="rect">
            <a:avLst/>
          </a:prstGeom>
        </p:spPr>
      </p:pic>
      <p:grpSp>
        <p:nvGrpSpPr>
          <p:cNvPr id="17" name="Group 16"/>
          <p:cNvGrpSpPr>
            <a:grpSpLocks noChangeAspect="1"/>
          </p:cNvGrpSpPr>
          <p:nvPr/>
        </p:nvGrpSpPr>
        <p:grpSpPr>
          <a:xfrm>
            <a:off x="6271917" y="5597383"/>
            <a:ext cx="1188344" cy="678849"/>
            <a:chOff x="5956183" y="3446008"/>
            <a:chExt cx="1858207" cy="1061512"/>
          </a:xfrm>
        </p:grpSpPr>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33955" y="3446008"/>
              <a:ext cx="920861" cy="903170"/>
            </a:xfrm>
            <a:prstGeom prst="rect">
              <a:avLst/>
            </a:prstGeom>
          </p:spPr>
        </p:pic>
        <p:pic>
          <p:nvPicPr>
            <p:cNvPr id="19" name="Picture 4" descr="stackedblubird"/>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31685" y="4205768"/>
              <a:ext cx="782705" cy="301752"/>
            </a:xfrm>
            <a:prstGeom prst="rect">
              <a:avLst/>
            </a:prstGeom>
            <a:noFill/>
            <a:ln w="9525">
              <a:noFill/>
              <a:miter lim="800000"/>
              <a:headEnd/>
              <a:tailEnd/>
            </a:ln>
          </p:spPr>
        </p:pic>
        <p:pic>
          <p:nvPicPr>
            <p:cNvPr id="20" name="Picture 5" descr="lanl_logo"/>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6183" y="4177228"/>
              <a:ext cx="906685" cy="330292"/>
            </a:xfrm>
            <a:prstGeom prst="rect">
              <a:avLst/>
            </a:prstGeom>
            <a:noFill/>
            <a:ln w="9525">
              <a:noFill/>
              <a:miter lim="800000"/>
              <a:headEnd/>
              <a:tailEnd/>
            </a:ln>
          </p:spPr>
        </p:pic>
      </p:grpSp>
      <p:pic>
        <p:nvPicPr>
          <p:cNvPr id="21" name="Picture 20"/>
          <p:cNvPicPr>
            <a:picLocks noChangeAspect="1"/>
          </p:cNvPicPr>
          <p:nvPr/>
        </p:nvPicPr>
        <p:blipFill rotWithShape="1">
          <a:blip r:embed="rId12" cstate="print">
            <a:extLst>
              <a:ext uri="{28A0092B-C50C-407E-A947-70E740481C1C}">
                <a14:useLocalDpi xmlns:a14="http://schemas.microsoft.com/office/drawing/2010/main" val="0"/>
              </a:ext>
            </a:extLst>
          </a:blip>
          <a:srcRect l="3745" r="5832"/>
          <a:stretch/>
        </p:blipFill>
        <p:spPr>
          <a:xfrm>
            <a:off x="4654658" y="2297646"/>
            <a:ext cx="1736333" cy="1280160"/>
          </a:xfrm>
          <a:prstGeom prst="rect">
            <a:avLst/>
          </a:prstGeom>
          <a:ln>
            <a:noFill/>
          </a:ln>
          <a:effectLst>
            <a:outerShdw blurRad="190500" algn="tl" rotWithShape="0">
              <a:srgbClr val="000000">
                <a:alpha val="70000"/>
              </a:srgbClr>
            </a:outerShdw>
          </a:effectLst>
        </p:spPr>
      </p:pic>
      <p:pic>
        <p:nvPicPr>
          <p:cNvPr id="12" name="Picture 12" descr="http://i.ytimg.com/vi/E6Krh7tozGY/maxresdefault.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909" t="14028" r="30331" b="13044"/>
          <a:stretch/>
        </p:blipFill>
        <p:spPr bwMode="auto">
          <a:xfrm>
            <a:off x="6122063" y="2137078"/>
            <a:ext cx="1737360" cy="12781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http://www.womansday.com/cm/womansday/images/bw/07-wd0609-Molecular-Foundry-at-Berkeley-3.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295" t="186" r="16591" b="186"/>
          <a:stretch/>
        </p:blipFill>
        <p:spPr bwMode="auto">
          <a:xfrm>
            <a:off x="6757558" y="3285804"/>
            <a:ext cx="1737360" cy="12763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2" name="Group 21"/>
          <p:cNvGrpSpPr>
            <a:grpSpLocks/>
          </p:cNvGrpSpPr>
          <p:nvPr/>
        </p:nvGrpSpPr>
        <p:grpSpPr>
          <a:xfrm>
            <a:off x="5460114" y="4058804"/>
            <a:ext cx="1749942" cy="1281364"/>
            <a:chOff x="5097234" y="4014006"/>
            <a:chExt cx="1862478" cy="1444400"/>
          </a:xfrm>
        </p:grpSpPr>
        <p:pic>
          <p:nvPicPr>
            <p:cNvPr id="23" name="Picture 22" descr="http://cint.lanl.gov/gateway_slideshow/Gateway1.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70" t="47429" r="-1356" b="707"/>
            <a:stretch/>
          </p:blipFill>
          <p:spPr bwMode="auto">
            <a:xfrm>
              <a:off x="5097234" y="4759972"/>
              <a:ext cx="1862478" cy="6984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31"/>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97234" y="4014006"/>
              <a:ext cx="1835367" cy="74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2748298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70" y="178597"/>
            <a:ext cx="8554641" cy="1020291"/>
          </a:xfrm>
        </p:spPr>
        <p:txBody>
          <a:bodyPr/>
          <a:lstStyle/>
          <a:p>
            <a:r>
              <a:rPr lang="en-US" sz="3000" b="1" dirty="0">
                <a:latin typeface="+mn-lt"/>
              </a:rPr>
              <a:t>New Classes of </a:t>
            </a:r>
            <a:r>
              <a:rPr lang="en-US" sz="3000" b="1" dirty="0" err="1" smtClean="0">
                <a:latin typeface="+mn-lt"/>
              </a:rPr>
              <a:t>Nanomaterials</a:t>
            </a:r>
            <a:r>
              <a:rPr lang="en-US" sz="3000" b="1" dirty="0" smtClean="0">
                <a:latin typeface="+mn-lt"/>
              </a:rPr>
              <a:t> Reaching and Impacting Diverse User Communities</a:t>
            </a:r>
            <a:endParaRPr lang="en-US" sz="3000" dirty="0">
              <a:latin typeface="+mn-lt"/>
            </a:endParaRPr>
          </a:p>
        </p:txBody>
      </p:sp>
      <p:pic>
        <p:nvPicPr>
          <p:cNvPr id="22" name="Picture 21" descr="Peptoid_struc_syn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58" y="1992755"/>
            <a:ext cx="2068834" cy="1064282"/>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505" t="8316" b="16045"/>
          <a:stretch/>
        </p:blipFill>
        <p:spPr>
          <a:xfrm>
            <a:off x="2392786" y="1671828"/>
            <a:ext cx="2514554" cy="1493760"/>
          </a:xfrm>
          <a:prstGeom prst="rect">
            <a:avLst/>
          </a:prstGeom>
        </p:spPr>
      </p:pic>
      <p:sp>
        <p:nvSpPr>
          <p:cNvPr id="12" name="TextBox 11"/>
          <p:cNvSpPr txBox="1"/>
          <p:nvPr/>
        </p:nvSpPr>
        <p:spPr>
          <a:xfrm>
            <a:off x="344714" y="1084721"/>
            <a:ext cx="8460150" cy="246221"/>
          </a:xfrm>
          <a:prstGeom prst="rect">
            <a:avLst/>
          </a:prstGeom>
          <a:noFill/>
        </p:spPr>
        <p:txBody>
          <a:bodyPr wrap="square" lIns="0" tIns="0" rIns="0" bIns="0" rtlCol="0">
            <a:spAutoFit/>
          </a:bodyPr>
          <a:lstStyle/>
          <a:p>
            <a:pPr marL="285750" indent="-285750">
              <a:buFont typeface="Wingdings" charset="2"/>
              <a:buChar char="Ø"/>
            </a:pPr>
            <a:r>
              <a:rPr lang="en-US" sz="1600" b="1" dirty="0" smtClean="0">
                <a:solidFill>
                  <a:srgbClr val="CC3333"/>
                </a:solidFill>
                <a:cs typeface="Calibri"/>
              </a:rPr>
              <a:t>Sequence-specific </a:t>
            </a:r>
            <a:r>
              <a:rPr lang="en-US" sz="1600" b="1" dirty="0" err="1" smtClean="0">
                <a:solidFill>
                  <a:srgbClr val="CC3333"/>
                </a:solidFill>
                <a:cs typeface="Calibri"/>
              </a:rPr>
              <a:t>peptoid</a:t>
            </a:r>
            <a:r>
              <a:rPr lang="en-US" sz="1600" b="1" dirty="0" smtClean="0">
                <a:solidFill>
                  <a:srgbClr val="CC3333"/>
                </a:solidFill>
                <a:cs typeface="Calibri"/>
              </a:rPr>
              <a:t> polymers for energy, water, human health, and sensing</a:t>
            </a:r>
            <a:endParaRPr lang="en-US" sz="1600" b="1" dirty="0">
              <a:solidFill>
                <a:srgbClr val="CC3333"/>
              </a:solidFill>
              <a:cs typeface="Calibri"/>
            </a:endParaRPr>
          </a:p>
        </p:txBody>
      </p:sp>
      <p:sp>
        <p:nvSpPr>
          <p:cNvPr id="15" name="TextBox 14"/>
          <p:cNvSpPr txBox="1"/>
          <p:nvPr/>
        </p:nvSpPr>
        <p:spPr>
          <a:xfrm>
            <a:off x="2408767" y="3170848"/>
            <a:ext cx="2418429" cy="307777"/>
          </a:xfrm>
          <a:prstGeom prst="rect">
            <a:avLst/>
          </a:prstGeom>
          <a:noFill/>
        </p:spPr>
        <p:txBody>
          <a:bodyPr wrap="square" rtlCol="0">
            <a:spAutoFit/>
          </a:bodyPr>
          <a:lstStyle/>
          <a:p>
            <a:pPr algn="r"/>
            <a:r>
              <a:rPr lang="en-US" sz="1400" dirty="0" smtClean="0">
                <a:solidFill>
                  <a:schemeClr val="tx2"/>
                </a:solidFill>
              </a:rPr>
              <a:t>Automated synthesis robots</a:t>
            </a:r>
            <a:endParaRPr lang="en-US" sz="1400" dirty="0">
              <a:solidFill>
                <a:schemeClr val="tx2"/>
              </a:solidFill>
            </a:endParaRPr>
          </a:p>
        </p:txBody>
      </p:sp>
      <p:grpSp>
        <p:nvGrpSpPr>
          <p:cNvPr id="49" name="Group 48"/>
          <p:cNvGrpSpPr/>
          <p:nvPr/>
        </p:nvGrpSpPr>
        <p:grpSpPr>
          <a:xfrm>
            <a:off x="3967759" y="3529902"/>
            <a:ext cx="2382267" cy="2483640"/>
            <a:chOff x="3967759" y="3529902"/>
            <a:chExt cx="2382267" cy="2483640"/>
          </a:xfrm>
        </p:grpSpPr>
        <p:sp>
          <p:nvSpPr>
            <p:cNvPr id="18" name="Rectangle 17"/>
            <p:cNvSpPr/>
            <p:nvPr/>
          </p:nvSpPr>
          <p:spPr>
            <a:xfrm>
              <a:off x="3967759" y="3529902"/>
              <a:ext cx="2382267" cy="430887"/>
            </a:xfrm>
            <a:prstGeom prst="rect">
              <a:avLst/>
            </a:prstGeom>
          </p:spPr>
          <p:txBody>
            <a:bodyPr wrap="square">
              <a:spAutoFit/>
            </a:bodyPr>
            <a:lstStyle/>
            <a:p>
              <a:r>
                <a:rPr lang="en-US" sz="1200" b="1" dirty="0" smtClean="0">
                  <a:solidFill>
                    <a:schemeClr val="tx2"/>
                  </a:solidFill>
                </a:rPr>
                <a:t>Mineralization </a:t>
              </a:r>
              <a:r>
                <a:rPr lang="en-US" sz="1200" b="1" dirty="0" err="1" smtClean="0">
                  <a:solidFill>
                    <a:schemeClr val="tx2"/>
                  </a:solidFill>
                </a:rPr>
                <a:t>peptoids</a:t>
              </a:r>
              <a:r>
                <a:rPr lang="en-US" sz="1200" b="1" dirty="0">
                  <a:solidFill>
                    <a:schemeClr val="tx2"/>
                  </a:solidFill>
                </a:rPr>
                <a:t>:</a:t>
              </a:r>
              <a:r>
                <a:rPr lang="en-US" sz="1000" dirty="0" smtClean="0">
                  <a:solidFill>
                    <a:schemeClr val="tx2"/>
                  </a:solidFill>
                </a:rPr>
                <a:t> </a:t>
              </a:r>
            </a:p>
            <a:p>
              <a:r>
                <a:rPr lang="en-US" sz="1000" dirty="0" smtClean="0">
                  <a:solidFill>
                    <a:schemeClr val="tx2"/>
                  </a:solidFill>
                </a:rPr>
                <a:t>Modulators </a:t>
              </a:r>
              <a:r>
                <a:rPr lang="en-US" sz="1000" dirty="0">
                  <a:solidFill>
                    <a:schemeClr val="tx2"/>
                  </a:solidFill>
                </a:rPr>
                <a:t>of inorganic crystal growth</a:t>
              </a:r>
            </a:p>
          </p:txBody>
        </p:sp>
        <p:sp>
          <p:nvSpPr>
            <p:cNvPr id="26" name="Rectangle 25"/>
            <p:cNvSpPr/>
            <p:nvPr/>
          </p:nvSpPr>
          <p:spPr>
            <a:xfrm>
              <a:off x="4125841" y="5305656"/>
              <a:ext cx="1710433" cy="707886"/>
            </a:xfrm>
            <a:prstGeom prst="rect">
              <a:avLst/>
            </a:prstGeom>
          </p:spPr>
          <p:txBody>
            <a:bodyPr wrap="square">
              <a:spAutoFit/>
            </a:bodyPr>
            <a:lstStyle/>
            <a:p>
              <a:r>
                <a:rPr lang="en-US" sz="1000" dirty="0" smtClean="0">
                  <a:solidFill>
                    <a:schemeClr val="tx2"/>
                  </a:solidFill>
                </a:rPr>
                <a:t>C. L. Chen, et al.,</a:t>
              </a:r>
              <a:r>
                <a:rPr lang="en-US" sz="1000" dirty="0">
                  <a:solidFill>
                    <a:schemeClr val="tx2"/>
                  </a:solidFill>
                </a:rPr>
                <a:t> </a:t>
              </a:r>
              <a:r>
                <a:rPr lang="en-US" sz="1000" b="1" dirty="0">
                  <a:solidFill>
                    <a:schemeClr val="tx2"/>
                  </a:solidFill>
                </a:rPr>
                <a:t>J. Am. Chem. Soc</a:t>
              </a:r>
              <a:r>
                <a:rPr lang="en-US" sz="1000" b="1" dirty="0" smtClean="0">
                  <a:solidFill>
                    <a:schemeClr val="tx2"/>
                  </a:solidFill>
                </a:rPr>
                <a:t>. </a:t>
              </a:r>
              <a:r>
                <a:rPr lang="en-US" sz="1000" dirty="0">
                  <a:solidFill>
                    <a:schemeClr val="tx2"/>
                  </a:solidFill>
                </a:rPr>
                <a:t>(2011</a:t>
              </a:r>
              <a:r>
                <a:rPr lang="en-US" sz="1000" dirty="0" smtClean="0">
                  <a:solidFill>
                    <a:schemeClr val="tx2"/>
                  </a:solidFill>
                </a:rPr>
                <a:t>)</a:t>
              </a:r>
            </a:p>
            <a:p>
              <a:r>
                <a:rPr lang="en-US" sz="1000" dirty="0">
                  <a:solidFill>
                    <a:schemeClr val="tx2"/>
                  </a:solidFill>
                </a:rPr>
                <a:t>C. L. Chen, et al., </a:t>
              </a:r>
              <a:r>
                <a:rPr lang="en-US" sz="1000" b="1" dirty="0">
                  <a:solidFill>
                    <a:schemeClr val="tx2"/>
                  </a:solidFill>
                </a:rPr>
                <a:t>Sci. Reports </a:t>
              </a:r>
              <a:r>
                <a:rPr lang="en-US" sz="1000" dirty="0">
                  <a:solidFill>
                    <a:schemeClr val="tx2"/>
                  </a:solidFill>
                </a:rPr>
                <a:t>(2014</a:t>
              </a:r>
              <a:r>
                <a:rPr lang="en-US" sz="1000" dirty="0" smtClean="0">
                  <a:solidFill>
                    <a:schemeClr val="tx2"/>
                  </a:solidFill>
                </a:rPr>
                <a:t>)</a:t>
              </a:r>
              <a:endParaRPr lang="en-US" sz="1000" dirty="0">
                <a:solidFill>
                  <a:schemeClr val="tx2"/>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5841" y="3942156"/>
              <a:ext cx="1461272" cy="1380090"/>
            </a:xfrm>
            <a:prstGeom prst="rect">
              <a:avLst/>
            </a:prstGeom>
          </p:spPr>
        </p:pic>
      </p:grpSp>
      <p:grpSp>
        <p:nvGrpSpPr>
          <p:cNvPr id="47" name="Group 46"/>
          <p:cNvGrpSpPr/>
          <p:nvPr/>
        </p:nvGrpSpPr>
        <p:grpSpPr>
          <a:xfrm>
            <a:off x="45065" y="3316611"/>
            <a:ext cx="2632241" cy="1857944"/>
            <a:chOff x="45065" y="3316611"/>
            <a:chExt cx="2632241" cy="1857944"/>
          </a:xfrm>
        </p:grpSpPr>
        <p:sp>
          <p:nvSpPr>
            <p:cNvPr id="3" name="Rectangle 2"/>
            <p:cNvSpPr/>
            <p:nvPr/>
          </p:nvSpPr>
          <p:spPr>
            <a:xfrm>
              <a:off x="45065" y="3316611"/>
              <a:ext cx="2632241" cy="584775"/>
            </a:xfrm>
            <a:prstGeom prst="rect">
              <a:avLst/>
            </a:prstGeom>
          </p:spPr>
          <p:txBody>
            <a:bodyPr wrap="square">
              <a:spAutoFit/>
            </a:bodyPr>
            <a:lstStyle/>
            <a:p>
              <a:r>
                <a:rPr lang="en-US" sz="1200" b="1" dirty="0">
                  <a:solidFill>
                    <a:schemeClr val="tx2"/>
                  </a:solidFill>
                </a:rPr>
                <a:t>Antimicrobial </a:t>
              </a:r>
              <a:r>
                <a:rPr lang="en-US" sz="1200" b="1" dirty="0" err="1" smtClean="0">
                  <a:solidFill>
                    <a:schemeClr val="tx2"/>
                  </a:solidFill>
                </a:rPr>
                <a:t>peptoids</a:t>
              </a:r>
              <a:r>
                <a:rPr lang="en-US" sz="1200" dirty="0" smtClean="0">
                  <a:solidFill>
                    <a:schemeClr val="tx2"/>
                  </a:solidFill>
                </a:rPr>
                <a:t>: </a:t>
              </a:r>
            </a:p>
            <a:p>
              <a:r>
                <a:rPr lang="en-US" sz="1000" dirty="0" smtClean="0">
                  <a:solidFill>
                    <a:schemeClr val="tx2"/>
                  </a:solidFill>
                </a:rPr>
                <a:t>Mimic </a:t>
              </a:r>
              <a:r>
                <a:rPr lang="en-US" sz="1000" dirty="0">
                  <a:solidFill>
                    <a:schemeClr val="tx2"/>
                  </a:solidFill>
                </a:rPr>
                <a:t>the structure, function and mechanism of helical antimicrobial </a:t>
              </a:r>
              <a:r>
                <a:rPr lang="en-US" sz="1000" dirty="0" smtClean="0">
                  <a:solidFill>
                    <a:schemeClr val="tx2"/>
                  </a:solidFill>
                </a:rPr>
                <a:t>peptides</a:t>
              </a:r>
              <a:endParaRPr lang="en-US" sz="1000" dirty="0">
                <a:solidFill>
                  <a:schemeClr val="tx2"/>
                </a:solidFill>
              </a:endParaRPr>
            </a:p>
          </p:txBody>
        </p:sp>
        <p:sp>
          <p:nvSpPr>
            <p:cNvPr id="5" name="Rectangle 4"/>
            <p:cNvSpPr/>
            <p:nvPr/>
          </p:nvSpPr>
          <p:spPr>
            <a:xfrm>
              <a:off x="77826" y="4774445"/>
              <a:ext cx="2482438" cy="400110"/>
            </a:xfrm>
            <a:prstGeom prst="rect">
              <a:avLst/>
            </a:prstGeom>
          </p:spPr>
          <p:txBody>
            <a:bodyPr wrap="square">
              <a:spAutoFit/>
            </a:bodyPr>
            <a:lstStyle/>
            <a:p>
              <a:r>
                <a:rPr lang="en-US" sz="1000" dirty="0" smtClean="0">
                  <a:solidFill>
                    <a:schemeClr val="tx2"/>
                  </a:solidFill>
                </a:rPr>
                <a:t>N. P. </a:t>
              </a:r>
              <a:r>
                <a:rPr lang="en-US" sz="1000" dirty="0" err="1" smtClean="0">
                  <a:solidFill>
                    <a:schemeClr val="tx2"/>
                  </a:solidFill>
                </a:rPr>
                <a:t>Chongsiriwatana</a:t>
              </a:r>
              <a:r>
                <a:rPr lang="en-US" sz="1000" dirty="0">
                  <a:solidFill>
                    <a:schemeClr val="tx2"/>
                  </a:solidFill>
                </a:rPr>
                <a:t>, </a:t>
              </a:r>
              <a:r>
                <a:rPr lang="en-US" sz="1000" dirty="0" smtClean="0">
                  <a:solidFill>
                    <a:schemeClr val="tx2"/>
                  </a:solidFill>
                </a:rPr>
                <a:t>et al.,</a:t>
              </a:r>
              <a:r>
                <a:rPr lang="en-US" sz="1000" dirty="0">
                  <a:solidFill>
                    <a:schemeClr val="tx2"/>
                  </a:solidFill>
                </a:rPr>
                <a:t> </a:t>
              </a:r>
              <a:endParaRPr lang="en-US" sz="1000" dirty="0" smtClean="0">
                <a:solidFill>
                  <a:schemeClr val="tx2"/>
                </a:solidFill>
              </a:endParaRPr>
            </a:p>
            <a:p>
              <a:r>
                <a:rPr lang="en-US" sz="1000" b="1" dirty="0" smtClean="0">
                  <a:solidFill>
                    <a:schemeClr val="tx2"/>
                  </a:solidFill>
                </a:rPr>
                <a:t>Proc</a:t>
              </a:r>
              <a:r>
                <a:rPr lang="en-US" sz="1000" b="1" dirty="0">
                  <a:solidFill>
                    <a:schemeClr val="tx2"/>
                  </a:solidFill>
                </a:rPr>
                <a:t>. Natl. Acad. Sci</a:t>
              </a:r>
              <a:r>
                <a:rPr lang="en-US" sz="1000" b="1" dirty="0" smtClean="0">
                  <a:solidFill>
                    <a:schemeClr val="tx2"/>
                  </a:solidFill>
                </a:rPr>
                <a:t>.</a:t>
              </a:r>
              <a:r>
                <a:rPr lang="en-US" sz="1000" b="1" dirty="0">
                  <a:solidFill>
                    <a:schemeClr val="tx2"/>
                  </a:solidFill>
                </a:rPr>
                <a:t> </a:t>
              </a:r>
              <a:r>
                <a:rPr lang="en-US" sz="1000" dirty="0" smtClean="0">
                  <a:solidFill>
                    <a:schemeClr val="tx2"/>
                  </a:solidFill>
                </a:rPr>
                <a:t>(</a:t>
              </a:r>
              <a:r>
                <a:rPr lang="en-US" sz="1000" dirty="0">
                  <a:solidFill>
                    <a:schemeClr val="tx2"/>
                  </a:solidFill>
                </a:rPr>
                <a:t>2008</a:t>
              </a:r>
              <a:r>
                <a:rPr lang="en-US" sz="1000" dirty="0" smtClean="0">
                  <a:solidFill>
                    <a:schemeClr val="tx2"/>
                  </a:solidFill>
                </a:rPr>
                <a:t>)</a:t>
              </a:r>
              <a:endParaRPr lang="en-US" sz="1000" dirty="0">
                <a:solidFill>
                  <a:schemeClr val="tx2"/>
                </a:solidFill>
              </a:endParaRPr>
            </a:p>
          </p:txBody>
        </p:sp>
        <p:grpSp>
          <p:nvGrpSpPr>
            <p:cNvPr id="46" name="Group 45"/>
            <p:cNvGrpSpPr/>
            <p:nvPr/>
          </p:nvGrpSpPr>
          <p:grpSpPr>
            <a:xfrm>
              <a:off x="132852" y="3849195"/>
              <a:ext cx="1898772" cy="914400"/>
              <a:chOff x="157781" y="4102136"/>
              <a:chExt cx="1898772" cy="914400"/>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1" b="52029"/>
              <a:stretch/>
            </p:blipFill>
            <p:spPr>
              <a:xfrm>
                <a:off x="157781" y="4102136"/>
                <a:ext cx="949460" cy="914400"/>
              </a:xfrm>
              <a:prstGeom prst="rect">
                <a:avLst/>
              </a:prstGeom>
            </p:spPr>
          </p:pic>
          <p:pic>
            <p:nvPicPr>
              <p:cNvPr id="50" name="Picture 49"/>
              <p:cNvPicPr>
                <a:picLocks noChangeAspect="1"/>
              </p:cNvPicPr>
              <p:nvPr/>
            </p:nvPicPr>
            <p:blipFill rotWithShape="1">
              <a:blip r:embed="rId8" cstate="print">
                <a:extLst>
                  <a:ext uri="{28A0092B-C50C-407E-A947-70E740481C1C}">
                    <a14:useLocalDpi xmlns:a14="http://schemas.microsoft.com/office/drawing/2010/main" val="0"/>
                  </a:ext>
                </a:extLst>
              </a:blip>
              <a:srcRect t="52138"/>
              <a:stretch/>
            </p:blipFill>
            <p:spPr>
              <a:xfrm>
                <a:off x="1104953" y="4102136"/>
                <a:ext cx="951600" cy="914400"/>
              </a:xfrm>
              <a:prstGeom prst="rect">
                <a:avLst/>
              </a:prstGeom>
            </p:spPr>
          </p:pic>
        </p:grpSp>
      </p:grpSp>
      <p:grpSp>
        <p:nvGrpSpPr>
          <p:cNvPr id="52" name="Group 51"/>
          <p:cNvGrpSpPr/>
          <p:nvPr/>
        </p:nvGrpSpPr>
        <p:grpSpPr>
          <a:xfrm>
            <a:off x="5949282" y="4162178"/>
            <a:ext cx="3448717" cy="2219688"/>
            <a:chOff x="5949282" y="4162178"/>
            <a:chExt cx="3448717" cy="2219688"/>
          </a:xfrm>
        </p:grpSpPr>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6201" y="4618940"/>
              <a:ext cx="1330494" cy="118872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9838" y="4618941"/>
              <a:ext cx="1442006" cy="1188720"/>
            </a:xfrm>
            <a:prstGeom prst="rect">
              <a:avLst/>
            </a:prstGeom>
          </p:spPr>
        </p:pic>
        <p:sp>
          <p:nvSpPr>
            <p:cNvPr id="51" name="Rectangle 50"/>
            <p:cNvSpPr/>
            <p:nvPr/>
          </p:nvSpPr>
          <p:spPr>
            <a:xfrm>
              <a:off x="5949282" y="4162178"/>
              <a:ext cx="3448717" cy="438582"/>
            </a:xfrm>
            <a:prstGeom prst="rect">
              <a:avLst/>
            </a:prstGeom>
          </p:spPr>
          <p:txBody>
            <a:bodyPr wrap="square">
              <a:spAutoFit/>
            </a:bodyPr>
            <a:lstStyle/>
            <a:p>
              <a:r>
                <a:rPr lang="en-US" sz="1200" b="1" dirty="0">
                  <a:solidFill>
                    <a:schemeClr val="tx2"/>
                  </a:solidFill>
                </a:rPr>
                <a:t>Sequence-defined </a:t>
              </a:r>
              <a:r>
                <a:rPr lang="en-US" sz="1200" b="1" dirty="0" err="1">
                  <a:solidFill>
                    <a:schemeClr val="tx2"/>
                  </a:solidFill>
                </a:rPr>
                <a:t>peptoid</a:t>
              </a:r>
              <a:r>
                <a:rPr lang="en-US" sz="1200" b="1" dirty="0">
                  <a:solidFill>
                    <a:schemeClr val="tx2"/>
                  </a:solidFill>
                </a:rPr>
                <a:t> </a:t>
              </a:r>
              <a:r>
                <a:rPr lang="en-US" sz="1200" b="1" dirty="0" smtClean="0">
                  <a:solidFill>
                    <a:schemeClr val="tx2"/>
                  </a:solidFill>
                </a:rPr>
                <a:t>polymers:</a:t>
              </a:r>
            </a:p>
            <a:p>
              <a:r>
                <a:rPr lang="en-US" sz="1000" dirty="0" smtClean="0">
                  <a:solidFill>
                    <a:schemeClr val="tx2"/>
                  </a:solidFill>
                </a:rPr>
                <a:t>Study of </a:t>
              </a:r>
              <a:r>
                <a:rPr lang="en-US" sz="1000" dirty="0">
                  <a:solidFill>
                    <a:schemeClr val="tx2"/>
                  </a:solidFill>
                </a:rPr>
                <a:t>fundamentals of nanoscale phase </a:t>
              </a:r>
              <a:r>
                <a:rPr lang="en-US" sz="1000" dirty="0" smtClean="0">
                  <a:solidFill>
                    <a:schemeClr val="tx2"/>
                  </a:solidFill>
                </a:rPr>
                <a:t>separation</a:t>
              </a:r>
              <a:endParaRPr lang="en-US" sz="1000" dirty="0">
                <a:solidFill>
                  <a:schemeClr val="tx2"/>
                </a:solidFill>
              </a:endParaRPr>
            </a:p>
          </p:txBody>
        </p:sp>
        <p:sp>
          <p:nvSpPr>
            <p:cNvPr id="45" name="Rectangle 44"/>
            <p:cNvSpPr/>
            <p:nvPr/>
          </p:nvSpPr>
          <p:spPr>
            <a:xfrm>
              <a:off x="6006201" y="5797091"/>
              <a:ext cx="2921296" cy="584775"/>
            </a:xfrm>
            <a:prstGeom prst="rect">
              <a:avLst/>
            </a:prstGeom>
          </p:spPr>
          <p:txBody>
            <a:bodyPr wrap="square">
              <a:spAutoFit/>
            </a:bodyPr>
            <a:lstStyle/>
            <a:p>
              <a:r>
                <a:rPr lang="en-US" sz="1200" dirty="0">
                  <a:solidFill>
                    <a:schemeClr val="tx2"/>
                  </a:solidFill>
                </a:rPr>
                <a:t>10+ papers in last 5 </a:t>
              </a:r>
              <a:r>
                <a:rPr lang="en-US" sz="1200" dirty="0" smtClean="0">
                  <a:solidFill>
                    <a:schemeClr val="tx2"/>
                  </a:solidFill>
                </a:rPr>
                <a:t>years</a:t>
              </a:r>
            </a:p>
            <a:p>
              <a:r>
                <a:rPr lang="en-US" sz="1000" b="1" dirty="0">
                  <a:solidFill>
                    <a:schemeClr val="tx2"/>
                  </a:solidFill>
                </a:rPr>
                <a:t>J. Am. Chem. </a:t>
              </a:r>
              <a:r>
                <a:rPr lang="en-US" sz="1000" b="1" dirty="0" smtClean="0">
                  <a:solidFill>
                    <a:schemeClr val="tx2"/>
                  </a:solidFill>
                </a:rPr>
                <a:t>Soc., ACS Macro Lett., Soft Matter, Macromolecules</a:t>
              </a:r>
              <a:endParaRPr lang="en-US" sz="1000" dirty="0">
                <a:solidFill>
                  <a:schemeClr val="tx2"/>
                </a:solidFill>
              </a:endParaRPr>
            </a:p>
          </p:txBody>
        </p:sp>
      </p:grpSp>
      <p:grpSp>
        <p:nvGrpSpPr>
          <p:cNvPr id="48" name="Group 47"/>
          <p:cNvGrpSpPr/>
          <p:nvPr/>
        </p:nvGrpSpPr>
        <p:grpSpPr>
          <a:xfrm>
            <a:off x="1575029" y="4358854"/>
            <a:ext cx="2662289" cy="2090812"/>
            <a:chOff x="1575029" y="4358854"/>
            <a:chExt cx="2662289" cy="2090812"/>
          </a:xfrm>
        </p:grpSpPr>
        <p:sp>
          <p:nvSpPr>
            <p:cNvPr id="29" name="Rectangle 28"/>
            <p:cNvSpPr/>
            <p:nvPr/>
          </p:nvSpPr>
          <p:spPr>
            <a:xfrm>
              <a:off x="2265544" y="4358854"/>
              <a:ext cx="1899272" cy="584775"/>
            </a:xfrm>
            <a:prstGeom prst="rect">
              <a:avLst/>
            </a:prstGeom>
          </p:spPr>
          <p:txBody>
            <a:bodyPr wrap="square">
              <a:spAutoFit/>
            </a:bodyPr>
            <a:lstStyle/>
            <a:p>
              <a:r>
                <a:rPr lang="en-US" sz="1200" b="1" dirty="0" err="1">
                  <a:solidFill>
                    <a:schemeClr val="tx2"/>
                  </a:solidFill>
                </a:rPr>
                <a:t>Peptoid</a:t>
              </a:r>
              <a:r>
                <a:rPr lang="en-US" sz="1200" b="1" dirty="0">
                  <a:solidFill>
                    <a:schemeClr val="tx2"/>
                  </a:solidFill>
                </a:rPr>
                <a:t> </a:t>
              </a:r>
              <a:r>
                <a:rPr lang="en-US" sz="1200" b="1" dirty="0" smtClean="0">
                  <a:solidFill>
                    <a:schemeClr val="tx2"/>
                  </a:solidFill>
                </a:rPr>
                <a:t>diagnostics:</a:t>
              </a:r>
            </a:p>
            <a:p>
              <a:r>
                <a:rPr lang="en-US" sz="1000" dirty="0" smtClean="0">
                  <a:solidFill>
                    <a:schemeClr val="tx2"/>
                  </a:solidFill>
                </a:rPr>
                <a:t>Industry using to identify </a:t>
              </a:r>
              <a:r>
                <a:rPr lang="en-US" sz="1000" dirty="0">
                  <a:solidFill>
                    <a:schemeClr val="tx2"/>
                  </a:solidFill>
                </a:rPr>
                <a:t>misfiled proteins in </a:t>
              </a:r>
              <a:r>
                <a:rPr lang="en-US" sz="1000" dirty="0" smtClean="0">
                  <a:solidFill>
                    <a:schemeClr val="tx2"/>
                  </a:solidFill>
                </a:rPr>
                <a:t>blood</a:t>
              </a:r>
              <a:endParaRPr lang="en-US" sz="1000" dirty="0">
                <a:solidFill>
                  <a:schemeClr val="tx2"/>
                </a:solidFill>
              </a:endParaRPr>
            </a:p>
          </p:txBody>
        </p:sp>
        <p:sp>
          <p:nvSpPr>
            <p:cNvPr id="30" name="Rectangle 29"/>
            <p:cNvSpPr/>
            <p:nvPr/>
          </p:nvSpPr>
          <p:spPr>
            <a:xfrm>
              <a:off x="2079265" y="6203445"/>
              <a:ext cx="2158053" cy="246221"/>
            </a:xfrm>
            <a:prstGeom prst="rect">
              <a:avLst/>
            </a:prstGeom>
          </p:spPr>
          <p:txBody>
            <a:bodyPr wrap="square">
              <a:spAutoFit/>
            </a:bodyPr>
            <a:lstStyle/>
            <a:p>
              <a:r>
                <a:rPr lang="en-US" sz="1000" dirty="0" smtClean="0">
                  <a:solidFill>
                    <a:schemeClr val="tx2"/>
                  </a:solidFill>
                </a:rPr>
                <a:t>A. Y. Yam</a:t>
              </a:r>
              <a:r>
                <a:rPr lang="en-US" sz="1000" dirty="0">
                  <a:solidFill>
                    <a:schemeClr val="tx2"/>
                  </a:solidFill>
                </a:rPr>
                <a:t>, </a:t>
              </a:r>
              <a:r>
                <a:rPr lang="en-US" sz="1000" dirty="0" smtClean="0">
                  <a:solidFill>
                    <a:schemeClr val="tx2"/>
                  </a:solidFill>
                </a:rPr>
                <a:t>et al.,</a:t>
              </a:r>
              <a:r>
                <a:rPr lang="en-US" sz="1000" dirty="0">
                  <a:solidFill>
                    <a:schemeClr val="tx2"/>
                  </a:solidFill>
                </a:rPr>
                <a:t> </a:t>
              </a:r>
              <a:r>
                <a:rPr lang="en-US" sz="1000" b="1" dirty="0" err="1">
                  <a:solidFill>
                    <a:schemeClr val="tx2"/>
                  </a:solidFill>
                </a:rPr>
                <a:t>Biochem</a:t>
              </a:r>
              <a:r>
                <a:rPr lang="en-US" sz="1000" b="1" dirty="0" smtClean="0">
                  <a:solidFill>
                    <a:schemeClr val="tx2"/>
                  </a:solidFill>
                </a:rPr>
                <a:t>.</a:t>
              </a:r>
              <a:r>
                <a:rPr lang="en-US" sz="1000" b="1" dirty="0">
                  <a:solidFill>
                    <a:schemeClr val="tx2"/>
                  </a:solidFill>
                </a:rPr>
                <a:t> </a:t>
              </a:r>
              <a:r>
                <a:rPr lang="en-US" sz="1000" dirty="0" smtClean="0">
                  <a:solidFill>
                    <a:schemeClr val="tx2"/>
                  </a:solidFill>
                </a:rPr>
                <a:t>(2011)</a:t>
              </a:r>
              <a:endParaRPr lang="en-US" sz="1000" dirty="0">
                <a:solidFill>
                  <a:schemeClr val="tx2"/>
                </a:solidFill>
              </a:endParaRP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9193" y="4903010"/>
              <a:ext cx="1818198" cy="1280160"/>
            </a:xfrm>
            <a:prstGeom prst="rect">
              <a:avLst/>
            </a:prstGeom>
          </p:spPr>
        </p:pic>
        <p:pic>
          <p:nvPicPr>
            <p:cNvPr id="1124" name="Picture 100" descr="Novart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5029" y="5906945"/>
              <a:ext cx="1647825" cy="2762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7841168" y="1614173"/>
            <a:ext cx="1281141" cy="1396551"/>
            <a:chOff x="7841168" y="1614173"/>
            <a:chExt cx="1281141" cy="1396551"/>
          </a:xfrm>
        </p:grpSpPr>
        <p:graphicFrame>
          <p:nvGraphicFramePr>
            <p:cNvPr id="13" name="Object 12"/>
            <p:cNvGraphicFramePr>
              <a:graphicFrameLocks noChangeAspect="1"/>
            </p:cNvGraphicFramePr>
            <p:nvPr>
              <p:extLst/>
            </p:nvPr>
          </p:nvGraphicFramePr>
          <p:xfrm>
            <a:off x="7841168" y="1614173"/>
            <a:ext cx="957840" cy="1277008"/>
          </p:xfrm>
          <a:graphic>
            <a:graphicData uri="http://schemas.openxmlformats.org/presentationml/2006/ole">
              <mc:AlternateContent xmlns:mc="http://schemas.openxmlformats.org/markup-compatibility/2006">
                <mc:Choice xmlns:v="urn:schemas-microsoft-com:vml" Requires="v">
                  <p:oleObj spid="_x0000_s3367" name="Acrobat Document" r:id="rId13" imgW="4526153" imgH="6034851" progId="AcroExch.Document.11">
                    <p:embed/>
                  </p:oleObj>
                </mc:Choice>
                <mc:Fallback>
                  <p:oleObj name="Acrobat Document" r:id="rId13" imgW="4526153" imgH="6034851" progId="AcroExch.Document.11">
                    <p:embed/>
                    <p:pic>
                      <p:nvPicPr>
                        <p:cNvPr id="0" name=""/>
                        <p:cNvPicPr/>
                        <p:nvPr/>
                      </p:nvPicPr>
                      <p:blipFill>
                        <a:blip r:embed="rId14"/>
                        <a:stretch>
                          <a:fillRect/>
                        </a:stretch>
                      </p:blipFill>
                      <p:spPr>
                        <a:xfrm>
                          <a:off x="7841168" y="1614173"/>
                          <a:ext cx="957840" cy="1277008"/>
                        </a:xfrm>
                        <a:prstGeom prst="rect">
                          <a:avLst/>
                        </a:prstGeom>
                      </p:spPr>
                    </p:pic>
                  </p:oleObj>
                </mc:Fallback>
              </mc:AlternateContent>
            </a:graphicData>
          </a:graphic>
        </p:graphicFrame>
        <p:pic>
          <p:nvPicPr>
            <p:cNvPr id="11" name="Picture 4" descr="https://www.nersc.gov/themes/nersc-sass/images/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37118" y="2701671"/>
              <a:ext cx="885191" cy="3090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16"/>
          <a:srcRect r="22660" b="24733"/>
          <a:stretch/>
        </p:blipFill>
        <p:spPr>
          <a:xfrm>
            <a:off x="5970036" y="3478625"/>
            <a:ext cx="3098337" cy="3003850"/>
          </a:xfrm>
          <a:prstGeom prst="rect">
            <a:avLst/>
          </a:prstGeom>
        </p:spPr>
      </p:pic>
      <p:grpSp>
        <p:nvGrpSpPr>
          <p:cNvPr id="6" name="Group 5"/>
          <p:cNvGrpSpPr/>
          <p:nvPr/>
        </p:nvGrpSpPr>
        <p:grpSpPr>
          <a:xfrm>
            <a:off x="5155357" y="1593695"/>
            <a:ext cx="3807775" cy="2042271"/>
            <a:chOff x="5155357" y="1593695"/>
            <a:chExt cx="3807775" cy="2042271"/>
          </a:xfrm>
        </p:grpSpPr>
        <p:sp>
          <p:nvSpPr>
            <p:cNvPr id="21" name="TextBox 20"/>
            <p:cNvSpPr txBox="1"/>
            <p:nvPr/>
          </p:nvSpPr>
          <p:spPr>
            <a:xfrm>
              <a:off x="5424488" y="3081968"/>
              <a:ext cx="3538644" cy="553998"/>
            </a:xfrm>
            <a:prstGeom prst="rect">
              <a:avLst/>
            </a:prstGeom>
            <a:noFill/>
          </p:spPr>
          <p:txBody>
            <a:bodyPr wrap="square" rtlCol="0">
              <a:spAutoFit/>
            </a:bodyPr>
            <a:lstStyle/>
            <a:p>
              <a:pPr algn="r"/>
              <a:r>
                <a:rPr lang="en-US" sz="1000" dirty="0" smtClean="0">
                  <a:solidFill>
                    <a:schemeClr val="tx2"/>
                  </a:solidFill>
                </a:rPr>
                <a:t>K. T. Nam, et al., </a:t>
              </a:r>
              <a:r>
                <a:rPr lang="en-US" sz="1000" b="1" dirty="0" smtClean="0">
                  <a:solidFill>
                    <a:schemeClr val="tx2"/>
                  </a:solidFill>
                </a:rPr>
                <a:t>Nature Mater. </a:t>
              </a:r>
              <a:r>
                <a:rPr lang="en-US" sz="1000" dirty="0" smtClean="0">
                  <a:solidFill>
                    <a:schemeClr val="tx2"/>
                  </a:solidFill>
                </a:rPr>
                <a:t>(2010)</a:t>
              </a:r>
            </a:p>
            <a:p>
              <a:pPr algn="r"/>
              <a:r>
                <a:rPr lang="en-US" sz="1000" dirty="0">
                  <a:solidFill>
                    <a:schemeClr val="tx2"/>
                  </a:solidFill>
                </a:rPr>
                <a:t>E. J. Robertson, et al., </a:t>
              </a:r>
              <a:r>
                <a:rPr lang="pl-PL" sz="1000" b="1" dirty="0">
                  <a:solidFill>
                    <a:schemeClr val="tx2"/>
                  </a:solidFill>
                </a:rPr>
                <a:t>Proc Natl </a:t>
              </a:r>
              <a:r>
                <a:rPr lang="pl-PL" sz="1000" b="1" dirty="0" err="1">
                  <a:solidFill>
                    <a:schemeClr val="tx2"/>
                  </a:solidFill>
                </a:rPr>
                <a:t>Acad</a:t>
              </a:r>
              <a:r>
                <a:rPr lang="pl-PL" sz="1000" b="1" dirty="0">
                  <a:solidFill>
                    <a:schemeClr val="tx2"/>
                  </a:solidFill>
                </a:rPr>
                <a:t> </a:t>
              </a:r>
              <a:r>
                <a:rPr lang="pl-PL" sz="1000" b="1" dirty="0" err="1" smtClean="0">
                  <a:solidFill>
                    <a:schemeClr val="tx2"/>
                  </a:solidFill>
                </a:rPr>
                <a:t>Sci</a:t>
              </a:r>
              <a:r>
                <a:rPr lang="pl-PL" sz="1000" b="1" dirty="0" smtClean="0">
                  <a:solidFill>
                    <a:schemeClr val="tx2"/>
                  </a:solidFill>
                </a:rPr>
                <a:t>. </a:t>
              </a:r>
              <a:r>
                <a:rPr lang="en-US" sz="1000" dirty="0">
                  <a:solidFill>
                    <a:schemeClr val="tx2"/>
                  </a:solidFill>
                </a:rPr>
                <a:t>(2014)</a:t>
              </a:r>
            </a:p>
            <a:p>
              <a:pPr algn="r"/>
              <a:endParaRPr lang="en-US" sz="1000" dirty="0">
                <a:solidFill>
                  <a:schemeClr val="tx2"/>
                </a:solidFill>
              </a:endParaRPr>
            </a:p>
          </p:txBody>
        </p:sp>
        <p:pic>
          <p:nvPicPr>
            <p:cNvPr id="1118" name="Picture 94" descr="Direct observation of peptoid chains using aberration- corrected TEM (TEAM 0.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839" t="1274" b="36362"/>
            <a:stretch/>
          </p:blipFill>
          <p:spPr bwMode="auto">
            <a:xfrm>
              <a:off x="6325430" y="1623560"/>
              <a:ext cx="1300068" cy="12878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18"/>
            <a:srcRect t="4323" r="2511"/>
            <a:stretch/>
          </p:blipFill>
          <p:spPr>
            <a:xfrm>
              <a:off x="5155357" y="2074884"/>
              <a:ext cx="2028937" cy="1039190"/>
            </a:xfrm>
            <a:prstGeom prst="rect">
              <a:avLst/>
            </a:prstGeom>
          </p:spPr>
        </p:pic>
        <p:pic>
          <p:nvPicPr>
            <p:cNvPr id="53" name="Picture 52"/>
            <p:cNvPicPr>
              <a:picLocks noChangeAspect="1"/>
            </p:cNvPicPr>
            <p:nvPr/>
          </p:nvPicPr>
          <p:blipFill>
            <a:blip r:embed="rId19"/>
            <a:stretch>
              <a:fillRect/>
            </a:stretch>
          </p:blipFill>
          <p:spPr>
            <a:xfrm>
              <a:off x="5533382" y="1593695"/>
              <a:ext cx="1696166" cy="435154"/>
            </a:xfrm>
            <a:prstGeom prst="rect">
              <a:avLst/>
            </a:prstGeom>
          </p:spPr>
        </p:pic>
        <p:pic>
          <p:nvPicPr>
            <p:cNvPr id="10" name="Picture 2" descr="http://nobugs2006.lbl.gov/images/als-logo1.g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18226" y="2397151"/>
              <a:ext cx="796275" cy="544156"/>
            </a:xfrm>
            <a:prstGeom prst="rect">
              <a:avLst/>
            </a:prstGeom>
            <a:solidFill>
              <a:schemeClr val="bg1"/>
            </a:solidFill>
            <a:extLst/>
          </p:spPr>
        </p:pic>
        <p:pic>
          <p:nvPicPr>
            <p:cNvPr id="36" name="Picture 2" descr="http://www2.lbl.gov/msd/assets/img/ncem-logo.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93125" y="2827784"/>
              <a:ext cx="1064298" cy="2732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9822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818" y="178071"/>
            <a:ext cx="8782243" cy="755483"/>
          </a:xfrm>
        </p:spPr>
        <p:txBody>
          <a:bodyPr/>
          <a:lstStyle/>
          <a:p>
            <a:r>
              <a:rPr lang="en-US" sz="2800" b="1" dirty="0" smtClean="0"/>
              <a:t>Novel Scanning Probe Approaches with </a:t>
            </a:r>
            <a:r>
              <a:rPr lang="en-US" sz="2800" b="1" dirty="0" err="1" smtClean="0"/>
              <a:t>Nanoscale</a:t>
            </a:r>
            <a:r>
              <a:rPr lang="en-US" sz="2800" b="1" dirty="0" smtClean="0"/>
              <a:t> Resolution for Broad Dissemination</a:t>
            </a:r>
            <a:endParaRPr lang="en-US" sz="2800" dirty="0"/>
          </a:p>
        </p:txBody>
      </p:sp>
      <p:grpSp>
        <p:nvGrpSpPr>
          <p:cNvPr id="43" name="Group 42"/>
          <p:cNvGrpSpPr/>
          <p:nvPr/>
        </p:nvGrpSpPr>
        <p:grpSpPr>
          <a:xfrm>
            <a:off x="939269" y="5692111"/>
            <a:ext cx="4409362" cy="702237"/>
            <a:chOff x="254519" y="964154"/>
            <a:chExt cx="4409362" cy="2677515"/>
          </a:xfrm>
        </p:grpSpPr>
        <p:cxnSp>
          <p:nvCxnSpPr>
            <p:cNvPr id="48" name="Straight Connector 47"/>
            <p:cNvCxnSpPr/>
            <p:nvPr/>
          </p:nvCxnSpPr>
          <p:spPr>
            <a:xfrm>
              <a:off x="254519" y="964154"/>
              <a:ext cx="0" cy="2664185"/>
            </a:xfrm>
            <a:prstGeom prst="line">
              <a:avLst/>
            </a:prstGeom>
            <a:ln>
              <a:gradFill>
                <a:gsLst>
                  <a:gs pos="0">
                    <a:schemeClr val="bg1"/>
                  </a:gs>
                  <a:gs pos="50000">
                    <a:schemeClr val="bg1">
                      <a:lumMod val="9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663881" y="977484"/>
              <a:ext cx="0" cy="2664185"/>
            </a:xfrm>
            <a:prstGeom prst="line">
              <a:avLst/>
            </a:prstGeom>
            <a:ln>
              <a:gradFill>
                <a:gsLst>
                  <a:gs pos="0">
                    <a:schemeClr val="bg1"/>
                  </a:gs>
                  <a:gs pos="50000">
                    <a:schemeClr val="bg1">
                      <a:lumMod val="9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710434" y="6106521"/>
            <a:ext cx="2400467" cy="307777"/>
          </a:xfrm>
          <a:prstGeom prst="rect">
            <a:avLst/>
          </a:prstGeom>
          <a:noFill/>
        </p:spPr>
        <p:txBody>
          <a:bodyPr wrap="none" rtlCol="0">
            <a:spAutoFit/>
          </a:bodyPr>
          <a:lstStyle/>
          <a:p>
            <a:r>
              <a:rPr lang="en-US" sz="1400" dirty="0" smtClean="0">
                <a:solidFill>
                  <a:srgbClr val="4F4944"/>
                </a:solidFill>
              </a:rPr>
              <a:t>R&amp;D 100 award 2008, 2010</a:t>
            </a:r>
            <a:endParaRPr lang="en-US" sz="1400" dirty="0">
              <a:solidFill>
                <a:srgbClr val="4F4944"/>
              </a:solidFill>
            </a:endParaRPr>
          </a:p>
        </p:txBody>
      </p:sp>
      <p:sp>
        <p:nvSpPr>
          <p:cNvPr id="52" name="TextBox 51"/>
          <p:cNvSpPr txBox="1"/>
          <p:nvPr/>
        </p:nvSpPr>
        <p:spPr>
          <a:xfrm>
            <a:off x="4419930" y="6114331"/>
            <a:ext cx="2614668" cy="307777"/>
          </a:xfrm>
          <a:prstGeom prst="rect">
            <a:avLst/>
          </a:prstGeom>
          <a:noFill/>
        </p:spPr>
        <p:txBody>
          <a:bodyPr wrap="square" rtlCol="0">
            <a:spAutoFit/>
          </a:bodyPr>
          <a:lstStyle/>
          <a:p>
            <a:r>
              <a:rPr lang="en-US" sz="1400" dirty="0" smtClean="0">
                <a:solidFill>
                  <a:srgbClr val="4F4944"/>
                </a:solidFill>
              </a:rPr>
              <a:t>Spinoff founded in 2014</a:t>
            </a:r>
            <a:endParaRPr lang="en-US" sz="1400" dirty="0">
              <a:solidFill>
                <a:srgbClr val="4F4944"/>
              </a:solidFill>
            </a:endParaRPr>
          </a:p>
        </p:txBody>
      </p:sp>
      <p:pic>
        <p:nvPicPr>
          <p:cNvPr id="5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93881" y="6037755"/>
            <a:ext cx="1035564" cy="43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 name="Group 56"/>
          <p:cNvGrpSpPr/>
          <p:nvPr/>
        </p:nvGrpSpPr>
        <p:grpSpPr>
          <a:xfrm>
            <a:off x="4829408" y="1478601"/>
            <a:ext cx="1395813" cy="1622750"/>
            <a:chOff x="4938694" y="879517"/>
            <a:chExt cx="1595664" cy="1855093"/>
          </a:xfrm>
        </p:grpSpPr>
        <p:pic>
          <p:nvPicPr>
            <p:cNvPr id="58" name="Picture 4" descr="C:\Users\jesses\Desktop\ORNL energy workshop 2010\single frequency sc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694" y="1170373"/>
              <a:ext cx="1556017" cy="15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8"/>
            <p:cNvSpPr txBox="1">
              <a:spLocks noChangeArrowheads="1"/>
            </p:cNvSpPr>
            <p:nvPr/>
          </p:nvSpPr>
          <p:spPr bwMode="auto">
            <a:xfrm>
              <a:off x="4978341" y="879517"/>
              <a:ext cx="1556017" cy="184666"/>
            </a:xfrm>
            <a:prstGeom prst="rect">
              <a:avLst/>
            </a:prstGeom>
            <a:solidFill>
              <a:schemeClr val="bg1">
                <a:alpha val="75000"/>
              </a:schemeClr>
            </a:solidFill>
            <a:ln>
              <a:noFill/>
            </a:ln>
            <a:extLst/>
          </p:spPr>
          <p:txBody>
            <a:bodyPr wrap="none" lIns="0" tIns="0" rIns="0" bIns="0">
              <a:no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ltLang="en-US" sz="1200" b="1" dirty="0" smtClean="0">
                  <a:solidFill>
                    <a:schemeClr val="tx2"/>
                  </a:solidFill>
                  <a:latin typeface="+mn-lt"/>
                </a:rPr>
                <a:t>Single Frequency</a:t>
              </a:r>
              <a:endParaRPr lang="en-US" altLang="en-US" sz="1200" b="1" dirty="0">
                <a:solidFill>
                  <a:schemeClr val="tx2"/>
                </a:solidFill>
                <a:latin typeface="+mn-lt"/>
              </a:endParaRPr>
            </a:p>
          </p:txBody>
        </p:sp>
      </p:grpSp>
      <p:grpSp>
        <p:nvGrpSpPr>
          <p:cNvPr id="60" name="Group 16"/>
          <p:cNvGrpSpPr>
            <a:grpSpLocks/>
          </p:cNvGrpSpPr>
          <p:nvPr/>
        </p:nvGrpSpPr>
        <p:grpSpPr bwMode="auto">
          <a:xfrm>
            <a:off x="655168" y="1510925"/>
            <a:ext cx="3339559" cy="1714105"/>
            <a:chOff x="585" y="854"/>
            <a:chExt cx="4001" cy="2069"/>
          </a:xfrm>
        </p:grpSpPr>
        <p:pic>
          <p:nvPicPr>
            <p:cNvPr id="61" name="Picture 15" descr="BE description "/>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 y="1032"/>
              <a:ext cx="4001" cy="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12"/>
            <p:cNvSpPr txBox="1">
              <a:spLocks noChangeArrowheads="1"/>
            </p:cNvSpPr>
            <p:nvPr/>
          </p:nvSpPr>
          <p:spPr bwMode="auto">
            <a:xfrm>
              <a:off x="3552" y="854"/>
              <a:ext cx="962"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Calibri" pitchFamily="34" charset="0"/>
                  <a:cs typeface="Arial" pitchFamily="34" charset="0"/>
                </a:defRPr>
              </a:lvl9pPr>
            </a:lstStyle>
            <a:p>
              <a:pPr algn="ctr" eaLnBrk="1" hangingPunct="1">
                <a:spcBef>
                  <a:spcPct val="50000"/>
                </a:spcBef>
                <a:buFontTx/>
                <a:buNone/>
              </a:pPr>
              <a:r>
                <a:rPr lang="en-US" sz="800" dirty="0">
                  <a:solidFill>
                    <a:schemeClr val="tx2"/>
                  </a:solidFill>
                  <a:latin typeface="+mj-lt"/>
                </a:rPr>
                <a:t>Fourier Domain</a:t>
              </a:r>
            </a:p>
          </p:txBody>
        </p:sp>
        <p:sp>
          <p:nvSpPr>
            <p:cNvPr id="63" name="Text Box 13"/>
            <p:cNvSpPr txBox="1">
              <a:spLocks noChangeArrowheads="1"/>
            </p:cNvSpPr>
            <p:nvPr/>
          </p:nvSpPr>
          <p:spPr bwMode="auto">
            <a:xfrm>
              <a:off x="2462" y="854"/>
              <a:ext cx="96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buChar char="•"/>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buChar char="•"/>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buChar char="•"/>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buChar char="•"/>
                <a:defRPr>
                  <a:solidFill>
                    <a:schemeClr val="tx1"/>
                  </a:solidFill>
                  <a:latin typeface="Calibri" pitchFamily="34" charset="0"/>
                  <a:cs typeface="Arial" pitchFamily="34" charset="0"/>
                </a:defRPr>
              </a:lvl9pPr>
            </a:lstStyle>
            <a:p>
              <a:pPr algn="ctr" eaLnBrk="1" hangingPunct="1">
                <a:spcBef>
                  <a:spcPct val="50000"/>
                </a:spcBef>
                <a:buFontTx/>
                <a:buNone/>
              </a:pPr>
              <a:r>
                <a:rPr lang="en-US" sz="900" dirty="0">
                  <a:solidFill>
                    <a:schemeClr val="tx2"/>
                  </a:solidFill>
                  <a:latin typeface="+mj-lt"/>
                </a:rPr>
                <a:t>Time Domain</a:t>
              </a:r>
            </a:p>
          </p:txBody>
        </p:sp>
      </p:grpSp>
      <p:grpSp>
        <p:nvGrpSpPr>
          <p:cNvPr id="65" name="Group 64"/>
          <p:cNvGrpSpPr/>
          <p:nvPr/>
        </p:nvGrpSpPr>
        <p:grpSpPr>
          <a:xfrm>
            <a:off x="6692582" y="1474838"/>
            <a:ext cx="1376525" cy="1627545"/>
            <a:chOff x="7050196" y="874034"/>
            <a:chExt cx="1573614" cy="1860575"/>
          </a:xfrm>
        </p:grpSpPr>
        <p:pic>
          <p:nvPicPr>
            <p:cNvPr id="66" name="Picture 3" descr="C:\Users\jesses\Desktop\ORNL energy workshop 2010\resonant ampltidue sc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0196" y="1170373"/>
              <a:ext cx="1561712" cy="156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8"/>
            <p:cNvSpPr txBox="1">
              <a:spLocks noChangeArrowheads="1"/>
            </p:cNvSpPr>
            <p:nvPr/>
          </p:nvSpPr>
          <p:spPr bwMode="auto">
            <a:xfrm>
              <a:off x="7067793" y="874034"/>
              <a:ext cx="1556017" cy="184666"/>
            </a:xfrm>
            <a:prstGeom prst="rect">
              <a:avLst/>
            </a:prstGeom>
            <a:solidFill>
              <a:schemeClr val="bg1">
                <a:alpha val="75000"/>
              </a:schemeClr>
            </a:solidFill>
            <a:ln>
              <a:noFill/>
            </a:ln>
            <a:extLst/>
          </p:spPr>
          <p:txBody>
            <a:bodyPr wrap="none" lIns="0" tIns="0" rIns="0" bIns="0">
              <a:no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ltLang="en-US" sz="1200" b="1" dirty="0" smtClean="0">
                  <a:solidFill>
                    <a:schemeClr val="tx2"/>
                  </a:solidFill>
                  <a:latin typeface="+mn-lt"/>
                </a:rPr>
                <a:t>On-Resonance BE</a:t>
              </a:r>
              <a:endParaRPr lang="en-US" altLang="en-US" sz="1200" b="1" dirty="0">
                <a:solidFill>
                  <a:schemeClr val="tx2"/>
                </a:solidFill>
                <a:latin typeface="+mn-lt"/>
              </a:endParaRPr>
            </a:p>
          </p:txBody>
        </p:sp>
        <p:sp>
          <p:nvSpPr>
            <p:cNvPr id="68" name="Rectangle 67"/>
            <p:cNvSpPr>
              <a:spLocks/>
            </p:cNvSpPr>
            <p:nvPr/>
          </p:nvSpPr>
          <p:spPr>
            <a:xfrm>
              <a:off x="8141474" y="2665735"/>
              <a:ext cx="31120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smtClean="0">
                <a:solidFill>
                  <a:schemeClr val="tx2"/>
                </a:solidFill>
                <a:latin typeface="Franklin Gothic Demi Cond" panose="020B0706030402020204" pitchFamily="34" charset="0"/>
              </a:endParaRPr>
            </a:p>
          </p:txBody>
        </p:sp>
        <p:sp>
          <p:nvSpPr>
            <p:cNvPr id="69" name="TextBox 68"/>
            <p:cNvSpPr txBox="1"/>
            <p:nvPr/>
          </p:nvSpPr>
          <p:spPr>
            <a:xfrm>
              <a:off x="7945313" y="2454392"/>
              <a:ext cx="606277" cy="211106"/>
            </a:xfrm>
            <a:prstGeom prst="rect">
              <a:avLst/>
            </a:prstGeom>
            <a:noFill/>
          </p:spPr>
          <p:txBody>
            <a:bodyPr wrap="none" lIns="0" tIns="0" rIns="0" bIns="0" rtlCol="0">
              <a:spAutoFit/>
            </a:bodyPr>
            <a:lstStyle/>
            <a:p>
              <a:r>
                <a:rPr lang="en-US" sz="1200" b="1" dirty="0" smtClean="0">
                  <a:solidFill>
                    <a:schemeClr val="tx2"/>
                  </a:solidFill>
                  <a:latin typeface="Arial"/>
                  <a:cs typeface="Arial"/>
                </a:rPr>
                <a:t>100 nm</a:t>
              </a:r>
            </a:p>
          </p:txBody>
        </p:sp>
      </p:grpSp>
      <p:grpSp>
        <p:nvGrpSpPr>
          <p:cNvPr id="5" name="Group 4"/>
          <p:cNvGrpSpPr/>
          <p:nvPr/>
        </p:nvGrpSpPr>
        <p:grpSpPr>
          <a:xfrm>
            <a:off x="518776" y="3634711"/>
            <a:ext cx="3160351" cy="2277702"/>
            <a:chOff x="518776" y="3634711"/>
            <a:chExt cx="3160351" cy="2277702"/>
          </a:xfrm>
        </p:grpSpPr>
        <p:pic>
          <p:nvPicPr>
            <p:cNvPr id="5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62" t="2007" r="1151" b="2170"/>
            <a:stretch/>
          </p:blipFill>
          <p:spPr bwMode="auto">
            <a:xfrm>
              <a:off x="1240808" y="4116953"/>
              <a:ext cx="1498246" cy="149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ectangle 69"/>
            <p:cNvSpPr/>
            <p:nvPr/>
          </p:nvSpPr>
          <p:spPr>
            <a:xfrm>
              <a:off x="1318395" y="5635414"/>
              <a:ext cx="2360732" cy="276999"/>
            </a:xfrm>
            <a:prstGeom prst="rect">
              <a:avLst/>
            </a:prstGeom>
          </p:spPr>
          <p:txBody>
            <a:bodyPr wrap="square">
              <a:spAutoFit/>
            </a:bodyPr>
            <a:lstStyle/>
            <a:p>
              <a:pPr lvl="0" algn="ctr"/>
              <a:r>
                <a:rPr lang="en-US" sz="1200" dirty="0" err="1">
                  <a:solidFill>
                    <a:schemeClr val="tx2"/>
                  </a:solidFill>
                </a:rPr>
                <a:t>Bintachitt</a:t>
              </a:r>
              <a:r>
                <a:rPr lang="en-US" sz="1200" dirty="0">
                  <a:solidFill>
                    <a:schemeClr val="tx2"/>
                  </a:solidFill>
                </a:rPr>
                <a:t> et </a:t>
              </a:r>
              <a:r>
                <a:rPr lang="en-US" sz="1200" dirty="0" smtClean="0">
                  <a:solidFill>
                    <a:schemeClr val="tx2"/>
                  </a:solidFill>
                </a:rPr>
                <a:t>al, </a:t>
              </a:r>
              <a:r>
                <a:rPr lang="en-US" sz="1200" b="1" dirty="0">
                  <a:solidFill>
                    <a:schemeClr val="tx2"/>
                  </a:solidFill>
                </a:rPr>
                <a:t>PNAS</a:t>
              </a:r>
              <a:r>
                <a:rPr lang="en-US" sz="1200" dirty="0">
                  <a:solidFill>
                    <a:schemeClr val="tx2"/>
                  </a:solidFill>
                </a:rPr>
                <a:t> </a:t>
              </a:r>
              <a:r>
                <a:rPr lang="en-US" sz="1200" dirty="0" smtClean="0">
                  <a:solidFill>
                    <a:schemeClr val="tx2"/>
                  </a:solidFill>
                </a:rPr>
                <a:t>(2010</a:t>
              </a:r>
              <a:r>
                <a:rPr lang="en-US" sz="1200" dirty="0">
                  <a:solidFill>
                    <a:schemeClr val="tx2"/>
                  </a:solidFill>
                </a:rPr>
                <a:t>)</a:t>
              </a:r>
              <a:endParaRPr lang="en-US" sz="1200" b="1" dirty="0">
                <a:solidFill>
                  <a:schemeClr val="tx2"/>
                </a:solidFill>
              </a:endParaRPr>
            </a:p>
          </p:txBody>
        </p:sp>
        <p:sp>
          <p:nvSpPr>
            <p:cNvPr id="72" name="Rectangle 71"/>
            <p:cNvSpPr/>
            <p:nvPr/>
          </p:nvSpPr>
          <p:spPr>
            <a:xfrm>
              <a:off x="518776" y="3634711"/>
              <a:ext cx="3017212" cy="461665"/>
            </a:xfrm>
            <a:prstGeom prst="rect">
              <a:avLst/>
            </a:prstGeom>
          </p:spPr>
          <p:txBody>
            <a:bodyPr wrap="square">
              <a:spAutoFit/>
            </a:bodyPr>
            <a:lstStyle/>
            <a:p>
              <a:pPr lvl="0" algn="ctr"/>
              <a:r>
                <a:rPr lang="en-US" sz="1200" b="1" dirty="0" smtClean="0">
                  <a:solidFill>
                    <a:schemeClr val="tx2"/>
                  </a:solidFill>
                </a:rPr>
                <a:t>Mapping </a:t>
              </a:r>
              <a:r>
                <a:rPr lang="en-US" sz="1200" b="1" dirty="0" err="1" smtClean="0">
                  <a:solidFill>
                    <a:schemeClr val="tx2"/>
                  </a:solidFill>
                </a:rPr>
                <a:t>nanoscale</a:t>
              </a:r>
              <a:r>
                <a:rPr lang="en-US" sz="1200" b="1" dirty="0" smtClean="0">
                  <a:solidFill>
                    <a:schemeClr val="tx2"/>
                  </a:solidFill>
                </a:rPr>
                <a:t> variations in piezoelectric response (PZT)</a:t>
              </a:r>
              <a:endParaRPr lang="en-US" sz="1200" b="1" dirty="0">
                <a:solidFill>
                  <a:schemeClr val="tx2"/>
                </a:solidFill>
              </a:endParaRPr>
            </a:p>
          </p:txBody>
        </p:sp>
      </p:grpSp>
      <p:grpSp>
        <p:nvGrpSpPr>
          <p:cNvPr id="6" name="Group 5"/>
          <p:cNvGrpSpPr/>
          <p:nvPr/>
        </p:nvGrpSpPr>
        <p:grpSpPr>
          <a:xfrm>
            <a:off x="4111944" y="3672578"/>
            <a:ext cx="4034302" cy="2432618"/>
            <a:chOff x="4111944" y="3672578"/>
            <a:chExt cx="4034302" cy="2432618"/>
          </a:xfrm>
        </p:grpSpPr>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4715" y="4015428"/>
              <a:ext cx="2205705" cy="1802228"/>
            </a:xfrm>
            <a:prstGeom prst="rect">
              <a:avLst/>
            </a:prstGeom>
          </p:spPr>
        </p:pic>
        <p:sp>
          <p:nvSpPr>
            <p:cNvPr id="51" name="TextBox 50"/>
            <p:cNvSpPr txBox="1"/>
            <p:nvPr/>
          </p:nvSpPr>
          <p:spPr>
            <a:xfrm>
              <a:off x="4111944" y="3672578"/>
              <a:ext cx="3110894" cy="369332"/>
            </a:xfrm>
            <a:prstGeom prst="rect">
              <a:avLst/>
            </a:prstGeom>
            <a:noFill/>
          </p:spPr>
          <p:txBody>
            <a:bodyPr wrap="square" lIns="0" tIns="0" rIns="0" bIns="0" rtlCol="0">
              <a:spAutoFit/>
            </a:bodyPr>
            <a:lstStyle/>
            <a:p>
              <a:pPr algn="ctr"/>
              <a:r>
                <a:rPr lang="en-US" sz="1200" b="1" dirty="0" smtClean="0">
                  <a:solidFill>
                    <a:schemeClr val="tx2"/>
                  </a:solidFill>
                  <a:latin typeface="Arial"/>
                  <a:cs typeface="Arial"/>
                </a:rPr>
                <a:t>Electrochemical Strain Microscopy:</a:t>
              </a:r>
            </a:p>
            <a:p>
              <a:pPr algn="ctr"/>
              <a:r>
                <a:rPr lang="en-US" sz="1200" b="1" dirty="0" err="1" smtClean="0">
                  <a:solidFill>
                    <a:schemeClr val="tx2"/>
                  </a:solidFill>
                  <a:latin typeface="Arial"/>
                  <a:cs typeface="Arial"/>
                </a:rPr>
                <a:t>Pt</a:t>
              </a:r>
              <a:r>
                <a:rPr lang="en-US" sz="1200" b="1" dirty="0" smtClean="0">
                  <a:solidFill>
                    <a:schemeClr val="tx2"/>
                  </a:solidFill>
                  <a:latin typeface="Arial"/>
                  <a:cs typeface="Arial"/>
                </a:rPr>
                <a:t> Nanoparticles on ZrO</a:t>
              </a:r>
              <a:r>
                <a:rPr lang="en-US" sz="1200" b="1" baseline="-25000" dirty="0" smtClean="0">
                  <a:solidFill>
                    <a:schemeClr val="tx2"/>
                  </a:solidFill>
                  <a:latin typeface="Arial"/>
                  <a:cs typeface="Arial"/>
                </a:rPr>
                <a:t>2</a:t>
              </a:r>
              <a:endParaRPr lang="en-US" sz="1200" b="1" dirty="0" smtClean="0">
                <a:solidFill>
                  <a:schemeClr val="tx2"/>
                </a:solidFill>
                <a:latin typeface="Arial"/>
                <a:cs typeface="Arial"/>
              </a:endParaRPr>
            </a:p>
          </p:txBody>
        </p:sp>
        <p:sp>
          <p:nvSpPr>
            <p:cNvPr id="55" name="Rectangle 54"/>
            <p:cNvSpPr/>
            <p:nvPr/>
          </p:nvSpPr>
          <p:spPr>
            <a:xfrm>
              <a:off x="6414020" y="5643531"/>
              <a:ext cx="1732226" cy="461665"/>
            </a:xfrm>
            <a:prstGeom prst="rect">
              <a:avLst/>
            </a:prstGeom>
          </p:spPr>
          <p:txBody>
            <a:bodyPr wrap="square">
              <a:spAutoFit/>
            </a:bodyPr>
            <a:lstStyle/>
            <a:p>
              <a:pPr algn="r"/>
              <a:r>
                <a:rPr lang="en-US" sz="1200" dirty="0" smtClean="0">
                  <a:solidFill>
                    <a:schemeClr val="tx2"/>
                  </a:solidFill>
                </a:rPr>
                <a:t>A. Kumar et al, </a:t>
              </a:r>
              <a:r>
                <a:rPr lang="en-US" sz="1200" b="1" dirty="0">
                  <a:solidFill>
                    <a:schemeClr val="tx2"/>
                  </a:solidFill>
                </a:rPr>
                <a:t>Nature Chem. </a:t>
              </a:r>
              <a:r>
                <a:rPr lang="en-US" sz="1200" dirty="0" smtClean="0">
                  <a:solidFill>
                    <a:schemeClr val="tx2"/>
                  </a:solidFill>
                </a:rPr>
                <a:t>3, 707 (</a:t>
              </a:r>
              <a:r>
                <a:rPr lang="en-US" sz="1200" dirty="0">
                  <a:solidFill>
                    <a:schemeClr val="tx2"/>
                  </a:solidFill>
                </a:rPr>
                <a:t>2011).</a:t>
              </a:r>
            </a:p>
          </p:txBody>
        </p:sp>
        <p:sp>
          <p:nvSpPr>
            <p:cNvPr id="74" name="TextBox 73"/>
            <p:cNvSpPr txBox="1"/>
            <p:nvPr/>
          </p:nvSpPr>
          <p:spPr>
            <a:xfrm rot="20589036">
              <a:off x="5446464" y="5717626"/>
              <a:ext cx="825547" cy="184666"/>
            </a:xfrm>
            <a:prstGeom prst="rect">
              <a:avLst/>
            </a:prstGeom>
            <a:noFill/>
          </p:spPr>
          <p:txBody>
            <a:bodyPr wrap="none" lIns="0" tIns="0" rIns="0" bIns="0" rtlCol="0">
              <a:spAutoFit/>
            </a:bodyPr>
            <a:lstStyle/>
            <a:p>
              <a:r>
                <a:rPr lang="en-US" sz="1200" dirty="0" smtClean="0">
                  <a:solidFill>
                    <a:schemeClr val="tx2"/>
                  </a:solidFill>
                  <a:latin typeface="Arial"/>
                  <a:cs typeface="Arial"/>
                </a:rPr>
                <a:t>300</a:t>
              </a:r>
              <a:r>
                <a:rPr lang="en-US" sz="1200" b="1" dirty="0" smtClean="0">
                  <a:solidFill>
                    <a:schemeClr val="tx2"/>
                  </a:solidFill>
                  <a:latin typeface="Arial"/>
                  <a:cs typeface="Arial"/>
                </a:rPr>
                <a:t>x</a:t>
              </a:r>
              <a:r>
                <a:rPr lang="en-US" sz="1200" dirty="0" smtClean="0">
                  <a:solidFill>
                    <a:schemeClr val="tx2"/>
                  </a:solidFill>
                  <a:latin typeface="Arial"/>
                  <a:cs typeface="Arial"/>
                </a:rPr>
                <a:t>300nm</a:t>
              </a:r>
            </a:p>
          </p:txBody>
        </p:sp>
      </p:grpSp>
      <p:pic>
        <p:nvPicPr>
          <p:cNvPr id="2" name="Picture 1"/>
          <p:cNvPicPr>
            <a:picLocks noChangeAspect="1"/>
          </p:cNvPicPr>
          <p:nvPr/>
        </p:nvPicPr>
        <p:blipFill>
          <a:blip r:embed="rId9"/>
          <a:stretch>
            <a:fillRect/>
          </a:stretch>
        </p:blipFill>
        <p:spPr>
          <a:xfrm>
            <a:off x="223212" y="5992090"/>
            <a:ext cx="488758" cy="488758"/>
          </a:xfrm>
          <a:prstGeom prst="rect">
            <a:avLst/>
          </a:prstGeom>
        </p:spPr>
      </p:pic>
      <p:sp>
        <p:nvSpPr>
          <p:cNvPr id="34" name="Rectangle 33"/>
          <p:cNvSpPr/>
          <p:nvPr/>
        </p:nvSpPr>
        <p:spPr>
          <a:xfrm>
            <a:off x="566492" y="3193254"/>
            <a:ext cx="4695825"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Arial"/>
                <a:cs typeface="Arial"/>
              </a:rPr>
              <a:t>Jesse, </a:t>
            </a:r>
            <a:r>
              <a:rPr lang="en-US" sz="1200" dirty="0" smtClean="0">
                <a:solidFill>
                  <a:prstClr val="black"/>
                </a:solidFill>
                <a:latin typeface="Arial"/>
                <a:cs typeface="Arial"/>
              </a:rPr>
              <a:t>Kalinin, </a:t>
            </a:r>
            <a:r>
              <a:rPr lang="en-US" sz="1200" b="1" dirty="0" err="1" smtClean="0">
                <a:solidFill>
                  <a:prstClr val="black"/>
                </a:solidFill>
                <a:latin typeface="Arial"/>
                <a:cs typeface="Arial"/>
              </a:rPr>
              <a:t>Nanotechnol</a:t>
            </a:r>
            <a:r>
              <a:rPr lang="en-US" sz="1200" i="1" dirty="0">
                <a:solidFill>
                  <a:prstClr val="black"/>
                </a:solidFill>
                <a:latin typeface="Arial"/>
                <a:cs typeface="Arial"/>
              </a:rPr>
              <a:t>. </a:t>
            </a:r>
            <a:r>
              <a:rPr lang="en-US" sz="1200" b="1" dirty="0">
                <a:solidFill>
                  <a:prstClr val="black"/>
                </a:solidFill>
                <a:latin typeface="Arial"/>
                <a:cs typeface="Arial"/>
              </a:rPr>
              <a:t>18</a:t>
            </a:r>
            <a:r>
              <a:rPr lang="en-US" sz="1200" dirty="0">
                <a:solidFill>
                  <a:prstClr val="black"/>
                </a:solidFill>
                <a:latin typeface="Arial"/>
                <a:cs typeface="Arial"/>
              </a:rPr>
              <a:t>, 435503 (2007)</a:t>
            </a:r>
          </a:p>
        </p:txBody>
      </p:sp>
      <p:sp>
        <p:nvSpPr>
          <p:cNvPr id="35" name="Rectangle 34"/>
          <p:cNvSpPr/>
          <p:nvPr/>
        </p:nvSpPr>
        <p:spPr>
          <a:xfrm>
            <a:off x="5298823" y="3165651"/>
            <a:ext cx="3729818" cy="276999"/>
          </a:xfrm>
          <a:prstGeom prst="rect">
            <a:avLst/>
          </a:prstGeom>
        </p:spPr>
        <p:txBody>
          <a:bodyPr wrap="square">
            <a:spAutoFit/>
          </a:bodyPr>
          <a:lstStyle/>
          <a:p>
            <a:pPr fontAlgn="base">
              <a:spcBef>
                <a:spcPct val="0"/>
              </a:spcBef>
              <a:spcAft>
                <a:spcPct val="0"/>
              </a:spcAft>
            </a:pPr>
            <a:r>
              <a:rPr lang="en-US" sz="1200" dirty="0" smtClean="0">
                <a:solidFill>
                  <a:prstClr val="black"/>
                </a:solidFill>
                <a:latin typeface="Arial"/>
                <a:cs typeface="Arial"/>
              </a:rPr>
              <a:t>e.g. </a:t>
            </a:r>
            <a:r>
              <a:rPr lang="en-US" sz="1200" dirty="0" err="1">
                <a:solidFill>
                  <a:prstClr val="black"/>
                </a:solidFill>
                <a:latin typeface="Arial"/>
                <a:cs typeface="Arial"/>
              </a:rPr>
              <a:t>Balke</a:t>
            </a:r>
            <a:r>
              <a:rPr lang="en-US" sz="1200" dirty="0">
                <a:solidFill>
                  <a:prstClr val="black"/>
                </a:solidFill>
                <a:latin typeface="Arial"/>
                <a:cs typeface="Arial"/>
              </a:rPr>
              <a:t> et al., </a:t>
            </a:r>
            <a:r>
              <a:rPr lang="en-US" sz="1200" b="1" dirty="0">
                <a:solidFill>
                  <a:prstClr val="black"/>
                </a:solidFill>
                <a:latin typeface="Arial"/>
                <a:cs typeface="Arial"/>
              </a:rPr>
              <a:t>Nature </a:t>
            </a:r>
            <a:r>
              <a:rPr lang="en-US" sz="1200" b="1" dirty="0" smtClean="0">
                <a:solidFill>
                  <a:prstClr val="black"/>
                </a:solidFill>
                <a:latin typeface="Arial"/>
                <a:cs typeface="Arial"/>
              </a:rPr>
              <a:t>Nano</a:t>
            </a:r>
            <a:r>
              <a:rPr lang="en-US" sz="1200" i="1" dirty="0" smtClean="0">
                <a:solidFill>
                  <a:prstClr val="black"/>
                </a:solidFill>
                <a:latin typeface="Arial"/>
                <a:cs typeface="Arial"/>
              </a:rPr>
              <a:t>.</a:t>
            </a:r>
            <a:r>
              <a:rPr lang="en-US" sz="1200" dirty="0">
                <a:solidFill>
                  <a:prstClr val="black"/>
                </a:solidFill>
                <a:latin typeface="Arial"/>
                <a:cs typeface="Arial"/>
              </a:rPr>
              <a:t> 5, </a:t>
            </a:r>
            <a:r>
              <a:rPr lang="en-US" sz="1200" dirty="0" smtClean="0">
                <a:solidFill>
                  <a:prstClr val="black"/>
                </a:solidFill>
                <a:latin typeface="Arial"/>
                <a:cs typeface="Arial"/>
              </a:rPr>
              <a:t>749 (</a:t>
            </a:r>
            <a:r>
              <a:rPr lang="en-US" sz="1200" dirty="0">
                <a:solidFill>
                  <a:prstClr val="black"/>
                </a:solidFill>
                <a:latin typeface="Arial"/>
                <a:cs typeface="Arial"/>
              </a:rPr>
              <a:t>2010</a:t>
            </a:r>
            <a:r>
              <a:rPr lang="en-US" sz="1200" dirty="0" smtClean="0">
                <a:solidFill>
                  <a:prstClr val="black"/>
                </a:solidFill>
                <a:latin typeface="Arial"/>
                <a:cs typeface="Arial"/>
              </a:rPr>
              <a:t>) </a:t>
            </a:r>
            <a:endParaRPr lang="en-US" sz="1200" dirty="0">
              <a:solidFill>
                <a:prstClr val="black"/>
              </a:solidFill>
              <a:latin typeface="Arial"/>
              <a:cs typeface="Arial"/>
            </a:endParaRPr>
          </a:p>
        </p:txBody>
      </p:sp>
      <p:sp>
        <p:nvSpPr>
          <p:cNvPr id="3" name="TextBox 2"/>
          <p:cNvSpPr txBox="1"/>
          <p:nvPr/>
        </p:nvSpPr>
        <p:spPr>
          <a:xfrm>
            <a:off x="7357734" y="3925753"/>
            <a:ext cx="1569738" cy="1631216"/>
          </a:xfrm>
          <a:prstGeom prst="rect">
            <a:avLst/>
          </a:prstGeom>
          <a:noFill/>
          <a:ln>
            <a:noFill/>
          </a:ln>
        </p:spPr>
        <p:txBody>
          <a:bodyPr wrap="square" lIns="0" tIns="0" rIns="0" bIns="0" rtlCol="0">
            <a:spAutoFit/>
          </a:bodyPr>
          <a:lstStyle/>
          <a:p>
            <a:pPr>
              <a:spcBef>
                <a:spcPts val="600"/>
              </a:spcBef>
              <a:spcAft>
                <a:spcPts val="600"/>
              </a:spcAft>
            </a:pPr>
            <a:r>
              <a:rPr lang="en-US" sz="1600" b="1" dirty="0" smtClean="0">
                <a:solidFill>
                  <a:schemeClr val="tx1">
                    <a:lumMod val="75000"/>
                    <a:lumOff val="25000"/>
                  </a:schemeClr>
                </a:solidFill>
                <a:latin typeface="Arial"/>
                <a:cs typeface="Arial"/>
              </a:rPr>
              <a:t>New User Communities</a:t>
            </a:r>
          </a:p>
          <a:p>
            <a:pPr>
              <a:spcBef>
                <a:spcPts val="600"/>
              </a:spcBef>
              <a:spcAft>
                <a:spcPts val="600"/>
              </a:spcAft>
            </a:pPr>
            <a:r>
              <a:rPr lang="en-US" sz="1600" dirty="0" smtClean="0">
                <a:latin typeface="Arial"/>
                <a:cs typeface="Arial"/>
              </a:rPr>
              <a:t>125+ CNMS publications since 2007 use this approach</a:t>
            </a:r>
          </a:p>
        </p:txBody>
      </p:sp>
      <p:sp>
        <p:nvSpPr>
          <p:cNvPr id="36" name="TextBox 35"/>
          <p:cNvSpPr txBox="1"/>
          <p:nvPr/>
        </p:nvSpPr>
        <p:spPr>
          <a:xfrm>
            <a:off x="389012" y="1022050"/>
            <a:ext cx="8460150" cy="246221"/>
          </a:xfrm>
          <a:prstGeom prst="rect">
            <a:avLst/>
          </a:prstGeom>
          <a:noFill/>
        </p:spPr>
        <p:txBody>
          <a:bodyPr wrap="square" lIns="0" tIns="0" rIns="0" bIns="0" rtlCol="0">
            <a:spAutoFit/>
          </a:bodyPr>
          <a:lstStyle/>
          <a:p>
            <a:pPr marL="285750" indent="-285750">
              <a:buFont typeface="Wingdings" charset="2"/>
              <a:buChar char="Ø"/>
            </a:pPr>
            <a:r>
              <a:rPr lang="en-US" sz="1600" b="1" dirty="0" smtClean="0">
                <a:solidFill>
                  <a:srgbClr val="CC3333"/>
                </a:solidFill>
                <a:cs typeface="Calibri"/>
              </a:rPr>
              <a:t>Band excitation spectroscopy: </a:t>
            </a:r>
            <a:r>
              <a:rPr lang="en-US" sz="1600" b="1" dirty="0">
                <a:solidFill>
                  <a:srgbClr val="CC3333"/>
                </a:solidFill>
                <a:cs typeface="Calibri"/>
              </a:rPr>
              <a:t>Hyperspectral AFM </a:t>
            </a:r>
            <a:r>
              <a:rPr lang="en-US" sz="1600" b="1" dirty="0" smtClean="0">
                <a:solidFill>
                  <a:srgbClr val="CC3333"/>
                </a:solidFill>
                <a:cs typeface="Calibri"/>
              </a:rPr>
              <a:t>Characterization</a:t>
            </a:r>
            <a:endParaRPr lang="en-US" sz="1600" b="1" dirty="0">
              <a:solidFill>
                <a:srgbClr val="CC3333"/>
              </a:solidFill>
              <a:cs typeface="Calibri"/>
            </a:endParaRPr>
          </a:p>
        </p:txBody>
      </p:sp>
      <p:sp>
        <p:nvSpPr>
          <p:cNvPr id="7" name="TextBox 6"/>
          <p:cNvSpPr txBox="1"/>
          <p:nvPr/>
        </p:nvSpPr>
        <p:spPr>
          <a:xfrm>
            <a:off x="8288830" y="2321274"/>
            <a:ext cx="657665" cy="246221"/>
          </a:xfrm>
          <a:prstGeom prst="rect">
            <a:avLst/>
          </a:prstGeom>
          <a:noFill/>
        </p:spPr>
        <p:txBody>
          <a:bodyPr wrap="none" lIns="0" tIns="0" rIns="0" bIns="0" rtlCol="0">
            <a:spAutoFit/>
          </a:bodyPr>
          <a:lstStyle/>
          <a:p>
            <a:r>
              <a:rPr lang="en-US" sz="1600" dirty="0" smtClean="0">
                <a:latin typeface="Arial"/>
                <a:cs typeface="Arial"/>
              </a:rPr>
              <a:t>LiCoO</a:t>
            </a:r>
            <a:r>
              <a:rPr lang="en-US" sz="1600" baseline="-25000" dirty="0" smtClean="0">
                <a:latin typeface="Arial"/>
                <a:cs typeface="Arial"/>
              </a:rPr>
              <a:t>2</a:t>
            </a:r>
          </a:p>
        </p:txBody>
      </p:sp>
    </p:spTree>
    <p:extLst>
      <p:ext uri="{BB962C8B-B14F-4D97-AF65-F5344CB8AC3E}">
        <p14:creationId xmlns:p14="http://schemas.microsoft.com/office/powerpoint/2010/main" val="3654266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6967" y="154821"/>
            <a:ext cx="8380024" cy="836377"/>
          </a:xfrm>
        </p:spPr>
        <p:txBody>
          <a:bodyPr/>
          <a:lstStyle/>
          <a:p>
            <a:r>
              <a:rPr lang="en-US" sz="3000" b="1" dirty="0" smtClean="0"/>
              <a:t>Discovery of New Functional Materials via NSRC and Synchrotron Imaging Capabilities</a:t>
            </a:r>
            <a:endParaRPr lang="en-US" sz="3000"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12</a:t>
            </a:fld>
            <a:endParaRPr lang="en-US" dirty="0"/>
          </a:p>
        </p:txBody>
      </p:sp>
      <p:graphicFrame>
        <p:nvGraphicFramePr>
          <p:cNvPr id="7" name="Chart 6"/>
          <p:cNvGraphicFramePr>
            <a:graphicFrameLocks/>
          </p:cNvGraphicFramePr>
          <p:nvPr>
            <p:extLst/>
          </p:nvPr>
        </p:nvGraphicFramePr>
        <p:xfrm>
          <a:off x="93308" y="1889012"/>
          <a:ext cx="4218317" cy="47543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35"/>
          <p:cNvSpPr>
            <a:spLocks noChangeArrowheads="1"/>
          </p:cNvSpPr>
          <p:nvPr/>
        </p:nvSpPr>
        <p:spPr bwMode="auto">
          <a:xfrm>
            <a:off x="4163365" y="1889012"/>
            <a:ext cx="4569183"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spcBef>
                <a:spcPts val="600"/>
              </a:spcBef>
              <a:spcAft>
                <a:spcPts val="0"/>
              </a:spcAft>
              <a:buFont typeface="Arial"/>
              <a:buChar char="•"/>
            </a:pPr>
            <a:r>
              <a:rPr lang="en-US" sz="1500" b="1" dirty="0" smtClean="0">
                <a:latin typeface="Arial"/>
                <a:cs typeface="Arial"/>
              </a:rPr>
              <a:t>With CFN, NSLS, and NCEM-MF Staff, user at UT-Austin </a:t>
            </a:r>
            <a:r>
              <a:rPr lang="en-US" sz="1500" dirty="0" smtClean="0">
                <a:latin typeface="Arial"/>
                <a:cs typeface="Arial"/>
              </a:rPr>
              <a:t>discovered a novel form of carbon through the activation of exfoliated graphene oxide with a storage capacity nearing that of a lead-acid battery</a:t>
            </a:r>
            <a:endParaRPr lang="en-US" sz="1500" dirty="0">
              <a:latin typeface="Arial"/>
              <a:cs typeface="Arial"/>
            </a:endParaRPr>
          </a:p>
          <a:p>
            <a:pPr marL="285750" indent="-285750" algn="just">
              <a:spcBef>
                <a:spcPts val="600"/>
              </a:spcBef>
              <a:spcAft>
                <a:spcPts val="0"/>
              </a:spcAft>
              <a:buFont typeface="Arial"/>
              <a:buChar char="•"/>
            </a:pPr>
            <a:r>
              <a:rPr lang="en-US" sz="1500" dirty="0" smtClean="0">
                <a:latin typeface="Arial"/>
                <a:cs typeface="Arial"/>
              </a:rPr>
              <a:t>Structural determination performed at CFN and MF-NCEM with host of unique tools: HR-STEM, EELS, TEAM</a:t>
            </a:r>
            <a:r>
              <a:rPr lang="en-US" sz="1500" dirty="0">
                <a:latin typeface="Arial"/>
                <a:cs typeface="Arial"/>
              </a:rPr>
              <a:t> </a:t>
            </a:r>
            <a:r>
              <a:rPr lang="en-US" sz="1500" dirty="0" smtClean="0">
                <a:latin typeface="Arial"/>
                <a:cs typeface="Arial"/>
              </a:rPr>
              <a:t>1, and X-ray diffraction at NSLS.</a:t>
            </a:r>
          </a:p>
          <a:p>
            <a:pPr marL="285750" indent="-285750" algn="just">
              <a:spcBef>
                <a:spcPts val="600"/>
              </a:spcBef>
              <a:spcAft>
                <a:spcPts val="0"/>
              </a:spcAft>
              <a:buFont typeface="Arial"/>
              <a:buChar char="•"/>
            </a:pPr>
            <a:r>
              <a:rPr lang="en-GB" sz="1500" dirty="0" smtClean="0">
                <a:latin typeface="Arial"/>
                <a:cs typeface="Arial"/>
              </a:rPr>
              <a:t>New material is a conductive (100% sp</a:t>
            </a:r>
            <a:r>
              <a:rPr lang="en-GB" sz="1500" baseline="30000" dirty="0" smtClean="0">
                <a:latin typeface="Arial"/>
                <a:cs typeface="Arial"/>
              </a:rPr>
              <a:t>2</a:t>
            </a:r>
            <a:r>
              <a:rPr lang="en-GB" sz="1500" dirty="0" smtClean="0">
                <a:latin typeface="Arial"/>
                <a:cs typeface="Arial"/>
              </a:rPr>
              <a:t>), densely porous structure comprised of positive and negative curvature carbon </a:t>
            </a:r>
          </a:p>
        </p:txBody>
      </p:sp>
      <p:sp>
        <p:nvSpPr>
          <p:cNvPr id="12" name="TextBox 11"/>
          <p:cNvSpPr txBox="1"/>
          <p:nvPr/>
        </p:nvSpPr>
        <p:spPr>
          <a:xfrm>
            <a:off x="354390" y="1114962"/>
            <a:ext cx="8549657" cy="246221"/>
          </a:xfrm>
          <a:prstGeom prst="rect">
            <a:avLst/>
          </a:prstGeom>
          <a:noFill/>
        </p:spPr>
        <p:txBody>
          <a:bodyPr wrap="square" lIns="0" tIns="0" rIns="0" bIns="0" rtlCol="0">
            <a:spAutoFit/>
          </a:bodyPr>
          <a:lstStyle/>
          <a:p>
            <a:pPr marL="285750" indent="-285750">
              <a:buFont typeface="Wingdings" charset="2"/>
              <a:buChar char="Ø"/>
            </a:pPr>
            <a:r>
              <a:rPr lang="en-US" sz="1600" b="1" dirty="0">
                <a:solidFill>
                  <a:srgbClr val="CC3333"/>
                </a:solidFill>
                <a:latin typeface="Arial"/>
                <a:cs typeface="Arial"/>
              </a:rPr>
              <a:t>New structural form of porous carbon </a:t>
            </a:r>
            <a:r>
              <a:rPr lang="en-US" sz="1600" b="1" dirty="0" smtClean="0">
                <a:solidFill>
                  <a:srgbClr val="CC3333"/>
                </a:solidFill>
                <a:latin typeface="Arial"/>
                <a:cs typeface="Arial"/>
              </a:rPr>
              <a:t>with extraordinary </a:t>
            </a:r>
            <a:r>
              <a:rPr lang="en-US" sz="1600" b="1" dirty="0" err="1" smtClean="0">
                <a:solidFill>
                  <a:srgbClr val="CC3333"/>
                </a:solidFill>
                <a:latin typeface="Arial"/>
                <a:cs typeface="Arial"/>
              </a:rPr>
              <a:t>supercapacitor</a:t>
            </a:r>
            <a:r>
              <a:rPr lang="en-US" sz="1600" b="1" dirty="0" smtClean="0">
                <a:solidFill>
                  <a:srgbClr val="CC3333"/>
                </a:solidFill>
                <a:latin typeface="Arial"/>
                <a:cs typeface="Arial"/>
              </a:rPr>
              <a:t> performance</a:t>
            </a:r>
            <a:endParaRPr lang="en-US" sz="1600" b="1" dirty="0">
              <a:solidFill>
                <a:srgbClr val="CC3333"/>
              </a:solidFill>
              <a:latin typeface="Arial"/>
              <a:cs typeface="Arial"/>
            </a:endParaRPr>
          </a:p>
        </p:txBody>
      </p:sp>
      <p:sp>
        <p:nvSpPr>
          <p:cNvPr id="13" name="TextBox 12"/>
          <p:cNvSpPr txBox="1"/>
          <p:nvPr/>
        </p:nvSpPr>
        <p:spPr>
          <a:xfrm>
            <a:off x="4534293" y="4970883"/>
            <a:ext cx="3632023" cy="1169551"/>
          </a:xfrm>
          <a:prstGeom prst="rect">
            <a:avLst/>
          </a:prstGeom>
          <a:noFill/>
        </p:spPr>
        <p:txBody>
          <a:bodyPr wrap="square" rtlCol="0">
            <a:spAutoFit/>
          </a:bodyPr>
          <a:lstStyle/>
          <a:p>
            <a:pPr algn="r">
              <a:lnSpc>
                <a:spcPts val="1200"/>
              </a:lnSpc>
            </a:pPr>
            <a:r>
              <a:rPr lang="en-US" sz="1400" dirty="0">
                <a:cs typeface="Times New Roman Bold" charset="0"/>
              </a:rPr>
              <a:t>Y. Zhu et al., </a:t>
            </a:r>
            <a:r>
              <a:rPr lang="en-US" sz="1400" dirty="0">
                <a:cs typeface="Calibri" charset="0"/>
              </a:rPr>
              <a:t>Science</a:t>
            </a:r>
            <a:r>
              <a:rPr lang="en-US" sz="1400" i="1" dirty="0">
                <a:cs typeface="Calibri" charset="0"/>
              </a:rPr>
              <a:t> </a:t>
            </a:r>
            <a:r>
              <a:rPr lang="en-US" sz="1400" b="1" dirty="0">
                <a:cs typeface="Calibri" charset="0"/>
              </a:rPr>
              <a:t>332</a:t>
            </a:r>
            <a:r>
              <a:rPr lang="en-US" sz="1400" dirty="0">
                <a:cs typeface="Calibri" charset="0"/>
              </a:rPr>
              <a:t>, 1537 (2011) </a:t>
            </a:r>
            <a:endParaRPr lang="en-US" sz="1400" dirty="0"/>
          </a:p>
          <a:p>
            <a:pPr algn="r">
              <a:lnSpc>
                <a:spcPts val="1200"/>
              </a:lnSpc>
            </a:pPr>
            <a:endParaRPr lang="en-US" sz="1400" dirty="0" smtClean="0">
              <a:cs typeface="Times New Roman Bold" charset="0"/>
            </a:endParaRPr>
          </a:p>
          <a:p>
            <a:pPr algn="r">
              <a:lnSpc>
                <a:spcPts val="1200"/>
              </a:lnSpc>
            </a:pPr>
            <a:r>
              <a:rPr lang="en-US" sz="1400" dirty="0" smtClean="0">
                <a:cs typeface="Times New Roman Bold" charset="0"/>
              </a:rPr>
              <a:t>&gt;1000 citations thus far</a:t>
            </a:r>
          </a:p>
          <a:p>
            <a:pPr algn="r">
              <a:lnSpc>
                <a:spcPts val="1200"/>
              </a:lnSpc>
            </a:pPr>
            <a:endParaRPr lang="en-US" sz="1400" dirty="0" smtClean="0">
              <a:cs typeface="Times New Roman Bold" charset="0"/>
            </a:endParaRPr>
          </a:p>
          <a:p>
            <a:pPr algn="r">
              <a:lnSpc>
                <a:spcPts val="1200"/>
              </a:lnSpc>
            </a:pPr>
            <a:r>
              <a:rPr lang="en-US" sz="1400" dirty="0" smtClean="0">
                <a:cs typeface="Times New Roman Bold" charset="0"/>
              </a:rPr>
              <a:t>Patent Application filed</a:t>
            </a:r>
          </a:p>
          <a:p>
            <a:pPr algn="r">
              <a:lnSpc>
                <a:spcPts val="1200"/>
              </a:lnSpc>
            </a:pPr>
            <a:endParaRPr lang="en-US" sz="1400" dirty="0">
              <a:cs typeface="Times New Roman Bold" charset="0"/>
            </a:endParaRPr>
          </a:p>
          <a:p>
            <a:pPr algn="r">
              <a:lnSpc>
                <a:spcPts val="1200"/>
              </a:lnSpc>
            </a:pPr>
            <a:endParaRPr lang="en-US" sz="1400" dirty="0"/>
          </a:p>
        </p:txBody>
      </p:sp>
      <p:pic>
        <p:nvPicPr>
          <p:cNvPr id="2" name="Picture 1"/>
          <p:cNvPicPr>
            <a:picLocks noChangeAspect="1"/>
          </p:cNvPicPr>
          <p:nvPr/>
        </p:nvPicPr>
        <p:blipFill>
          <a:blip r:embed="rId4"/>
          <a:stretch>
            <a:fillRect/>
          </a:stretch>
        </p:blipFill>
        <p:spPr>
          <a:xfrm>
            <a:off x="6350305" y="5836500"/>
            <a:ext cx="1814068" cy="361094"/>
          </a:xfrm>
          <a:prstGeom prst="rect">
            <a:avLst/>
          </a:prstGeom>
        </p:spPr>
      </p:pic>
      <p:grpSp>
        <p:nvGrpSpPr>
          <p:cNvPr id="15" name="Group 14"/>
          <p:cNvGrpSpPr/>
          <p:nvPr/>
        </p:nvGrpSpPr>
        <p:grpSpPr>
          <a:xfrm>
            <a:off x="794475" y="1708992"/>
            <a:ext cx="3042419" cy="4488602"/>
            <a:chOff x="794475" y="1651832"/>
            <a:chExt cx="3042419" cy="4488602"/>
          </a:xfrm>
        </p:grpSpPr>
        <p:pic>
          <p:nvPicPr>
            <p:cNvPr id="6" name="Picture 5" descr="Activated graphene.tif"/>
            <p:cNvPicPr>
              <a:picLocks noChangeAspect="1"/>
            </p:cNvPicPr>
            <p:nvPr/>
          </p:nvPicPr>
          <p:blipFill rotWithShape="1">
            <a:blip r:embed="rId5" cstate="print">
              <a:extLst>
                <a:ext uri="{28A0092B-C50C-407E-A947-70E740481C1C}">
                  <a14:useLocalDpi xmlns:a14="http://schemas.microsoft.com/office/drawing/2010/main"/>
                </a:ext>
              </a:extLst>
            </a:blip>
            <a:srcRect l="55221" r="-56"/>
            <a:stretch/>
          </p:blipFill>
          <p:spPr>
            <a:xfrm>
              <a:off x="794475" y="1651832"/>
              <a:ext cx="3042419" cy="4488602"/>
            </a:xfrm>
            <a:prstGeom prst="rect">
              <a:avLst/>
            </a:prstGeom>
          </p:spPr>
        </p:pic>
        <p:cxnSp>
          <p:nvCxnSpPr>
            <p:cNvPr id="8" name="Straight Connector 7"/>
            <p:cNvCxnSpPr/>
            <p:nvPr/>
          </p:nvCxnSpPr>
          <p:spPr>
            <a:xfrm flipH="1">
              <a:off x="2932275" y="2229762"/>
              <a:ext cx="5370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81865" y="1889012"/>
              <a:ext cx="456856" cy="246221"/>
            </a:xfrm>
            <a:prstGeom prst="rect">
              <a:avLst/>
            </a:prstGeom>
            <a:noFill/>
          </p:spPr>
          <p:txBody>
            <a:bodyPr wrap="none" lIns="0" tIns="0" rIns="0" bIns="0" rtlCol="0">
              <a:spAutoFit/>
            </a:bodyPr>
            <a:lstStyle/>
            <a:p>
              <a:r>
                <a:rPr lang="en-US" sz="1600" dirty="0" smtClean="0">
                  <a:solidFill>
                    <a:schemeClr val="bg1"/>
                  </a:solidFill>
                  <a:latin typeface="Arial"/>
                  <a:cs typeface="Arial"/>
                </a:rPr>
                <a:t>2 nm</a:t>
              </a:r>
            </a:p>
          </p:txBody>
        </p:sp>
      </p:grpSp>
    </p:spTree>
    <p:extLst>
      <p:ext uri="{BB962C8B-B14F-4D97-AF65-F5344CB8AC3E}">
        <p14:creationId xmlns:p14="http://schemas.microsoft.com/office/powerpoint/2010/main" val="37279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9500" y="244096"/>
            <a:ext cx="8489867" cy="481416"/>
          </a:xfrm>
        </p:spPr>
        <p:txBody>
          <a:bodyPr/>
          <a:lstStyle/>
          <a:p>
            <a:r>
              <a:rPr lang="en-US" sz="2800" b="1" dirty="0" smtClean="0"/>
              <a:t>Strong Synergies with Co-Located User Facilities</a:t>
            </a:r>
            <a:endParaRPr lang="en-US" sz="2800" b="1"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13</a:t>
            </a:fld>
            <a:endParaRPr lang="en-US" dirty="0"/>
          </a:p>
        </p:txBody>
      </p:sp>
      <p:grpSp>
        <p:nvGrpSpPr>
          <p:cNvPr id="6" name="Group 5"/>
          <p:cNvGrpSpPr>
            <a:grpSpLocks noChangeAspect="1"/>
          </p:cNvGrpSpPr>
          <p:nvPr/>
        </p:nvGrpSpPr>
        <p:grpSpPr>
          <a:xfrm>
            <a:off x="3454877" y="4210155"/>
            <a:ext cx="3091530" cy="2140587"/>
            <a:chOff x="2028770" y="4053086"/>
            <a:chExt cx="3315690" cy="229579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r="59897"/>
            <a:stretch/>
          </p:blipFill>
          <p:spPr>
            <a:xfrm>
              <a:off x="3504827" y="4053086"/>
              <a:ext cx="1839633" cy="190890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28770" y="4292492"/>
              <a:ext cx="1397369" cy="1360428"/>
            </a:xfrm>
            <a:prstGeom prst="rect">
              <a:avLst/>
            </a:prstGeom>
          </p:spPr>
        </p:pic>
        <p:sp>
          <p:nvSpPr>
            <p:cNvPr id="2" name="Rectangle 1"/>
            <p:cNvSpPr/>
            <p:nvPr/>
          </p:nvSpPr>
          <p:spPr>
            <a:xfrm>
              <a:off x="2320519" y="6084807"/>
              <a:ext cx="2907681" cy="264074"/>
            </a:xfrm>
            <a:prstGeom prst="rect">
              <a:avLst/>
            </a:prstGeom>
          </p:spPr>
          <p:txBody>
            <a:bodyPr wrap="square">
              <a:spAutoFit/>
            </a:bodyPr>
            <a:lstStyle/>
            <a:p>
              <a:pPr algn="ctr"/>
              <a:r>
                <a:rPr lang="en-US" sz="1000" dirty="0" smtClean="0"/>
                <a:t>W. </a:t>
              </a:r>
              <a:r>
                <a:rPr lang="en-US" sz="1000" dirty="0" err="1" smtClean="0"/>
                <a:t>Jin</a:t>
              </a:r>
              <a:r>
                <a:rPr lang="en-US" sz="1000" dirty="0" smtClean="0"/>
                <a:t>, </a:t>
              </a:r>
              <a:r>
                <a:rPr lang="en-US" sz="1000" dirty="0"/>
                <a:t>et al</a:t>
              </a:r>
              <a:r>
                <a:rPr lang="en-US" sz="1000" dirty="0" smtClean="0"/>
                <a:t>., </a:t>
              </a:r>
              <a:r>
                <a:rPr lang="en-US" sz="1000" b="1" dirty="0" smtClean="0"/>
                <a:t>Phys</a:t>
              </a:r>
              <a:r>
                <a:rPr lang="en-US" sz="1000" b="1" dirty="0"/>
                <a:t>. Rev. Lett. </a:t>
              </a:r>
              <a:r>
                <a:rPr lang="en-US" sz="1000" dirty="0" smtClean="0"/>
                <a:t>(2013)</a:t>
              </a:r>
              <a:endParaRPr lang="en-US" sz="1000" dirty="0"/>
            </a:p>
          </p:txBody>
        </p:sp>
      </p:grpSp>
      <p:grpSp>
        <p:nvGrpSpPr>
          <p:cNvPr id="38" name="Group 37"/>
          <p:cNvGrpSpPr/>
          <p:nvPr/>
        </p:nvGrpSpPr>
        <p:grpSpPr>
          <a:xfrm>
            <a:off x="6888536" y="3599059"/>
            <a:ext cx="1923677" cy="2609603"/>
            <a:chOff x="6888536" y="4492235"/>
            <a:chExt cx="1923677" cy="2609603"/>
          </a:xfrm>
        </p:grpSpPr>
        <p:pic>
          <p:nvPicPr>
            <p:cNvPr id="1028" name="Picture 4" descr="http://www.sciencemag.org/content/346/6211/831/F2.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80" b="4196"/>
            <a:stretch/>
          </p:blipFill>
          <p:spPr bwMode="auto">
            <a:xfrm>
              <a:off x="6965007" y="4492235"/>
              <a:ext cx="1766131" cy="2144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33"/>
            <p:cNvSpPr txBox="1"/>
            <p:nvPr/>
          </p:nvSpPr>
          <p:spPr>
            <a:xfrm>
              <a:off x="6888536" y="6701728"/>
              <a:ext cx="1923677" cy="400110"/>
            </a:xfrm>
            <a:prstGeom prst="rect">
              <a:avLst/>
            </a:prstGeom>
            <a:solidFill>
              <a:schemeClr val="bg1"/>
            </a:solidFill>
          </p:spPr>
          <p:txBody>
            <a:bodyPr wrap="square" rtlCol="0">
              <a:spAutoFit/>
            </a:bodyPr>
            <a:lstStyle/>
            <a:p>
              <a:pPr algn="l"/>
              <a:r>
                <a:rPr lang="en-US" sz="1000" dirty="0" smtClean="0">
                  <a:solidFill>
                    <a:schemeClr val="tx1"/>
                  </a:solidFill>
                  <a:latin typeface="+mn-lt"/>
                </a:rPr>
                <a:t>J. J. Velasco-Velez, et al., </a:t>
              </a:r>
              <a:r>
                <a:rPr lang="en-US" sz="1000" b="1" dirty="0" smtClean="0">
                  <a:solidFill>
                    <a:schemeClr val="tx1"/>
                  </a:solidFill>
                  <a:latin typeface="+mn-lt"/>
                </a:rPr>
                <a:t>Science</a:t>
              </a:r>
              <a:r>
                <a:rPr lang="en-US" sz="1000" i="1" dirty="0" smtClean="0">
                  <a:solidFill>
                    <a:schemeClr val="tx1"/>
                  </a:solidFill>
                  <a:latin typeface="+mn-lt"/>
                </a:rPr>
                <a:t> </a:t>
              </a:r>
              <a:r>
                <a:rPr lang="en-US" sz="1000" dirty="0" smtClean="0">
                  <a:solidFill>
                    <a:schemeClr val="tx1"/>
                  </a:solidFill>
                  <a:latin typeface="+mn-lt"/>
                </a:rPr>
                <a:t>(2014)</a:t>
              </a:r>
              <a:endParaRPr lang="en-US" sz="1000" dirty="0">
                <a:solidFill>
                  <a:schemeClr val="tx1"/>
                </a:solidFill>
                <a:latin typeface="+mn-lt"/>
              </a:endParaRPr>
            </a:p>
          </p:txBody>
        </p:sp>
      </p:grpSp>
      <p:grpSp>
        <p:nvGrpSpPr>
          <p:cNvPr id="7" name="Group 6"/>
          <p:cNvGrpSpPr/>
          <p:nvPr/>
        </p:nvGrpSpPr>
        <p:grpSpPr>
          <a:xfrm>
            <a:off x="3870287" y="1399719"/>
            <a:ext cx="2152309" cy="2291075"/>
            <a:chOff x="4063636" y="1233762"/>
            <a:chExt cx="2597186" cy="2597787"/>
          </a:xfrm>
        </p:grpSpPr>
        <p:pic>
          <p:nvPicPr>
            <p:cNvPr id="32" name="Picture 31" descr="SXSPM_NanoLett2014_CNM_TOC_ver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1683" y="1233762"/>
              <a:ext cx="2302937" cy="2302234"/>
            </a:xfrm>
            <a:prstGeom prst="rect">
              <a:avLst/>
            </a:prstGeom>
          </p:spPr>
        </p:pic>
        <p:sp>
          <p:nvSpPr>
            <p:cNvPr id="13" name="Rectangle 12"/>
            <p:cNvSpPr/>
            <p:nvPr/>
          </p:nvSpPr>
          <p:spPr>
            <a:xfrm>
              <a:off x="4063636" y="3554550"/>
              <a:ext cx="2597186" cy="276999"/>
            </a:xfrm>
            <a:prstGeom prst="rect">
              <a:avLst/>
            </a:prstGeom>
          </p:spPr>
          <p:txBody>
            <a:bodyPr wrap="none">
              <a:spAutoFit/>
            </a:bodyPr>
            <a:lstStyle/>
            <a:p>
              <a:r>
                <a:rPr lang="en-US" sz="1000" dirty="0">
                  <a:solidFill>
                    <a:schemeClr val="tx2"/>
                  </a:solidFill>
                </a:rPr>
                <a:t>N. </a:t>
              </a:r>
              <a:r>
                <a:rPr lang="en-US" sz="1000" dirty="0" err="1">
                  <a:solidFill>
                    <a:schemeClr val="tx2"/>
                  </a:solidFill>
                </a:rPr>
                <a:t>Shirato</a:t>
              </a:r>
              <a:r>
                <a:rPr lang="en-US" sz="1000" dirty="0">
                  <a:solidFill>
                    <a:schemeClr val="tx2"/>
                  </a:solidFill>
                </a:rPr>
                <a:t> et al., </a:t>
              </a:r>
              <a:r>
                <a:rPr lang="en-US" sz="1000" b="1" dirty="0" err="1">
                  <a:solidFill>
                    <a:schemeClr val="tx2"/>
                  </a:solidFill>
                </a:rPr>
                <a:t>Nano</a:t>
              </a:r>
              <a:r>
                <a:rPr lang="en-US" sz="1000" b="1" dirty="0">
                  <a:solidFill>
                    <a:schemeClr val="tx2"/>
                  </a:solidFill>
                </a:rPr>
                <a:t> Lett</a:t>
              </a:r>
              <a:r>
                <a:rPr lang="en-US" sz="1000" b="1" dirty="0" smtClean="0">
                  <a:solidFill>
                    <a:schemeClr val="tx2"/>
                  </a:solidFill>
                </a:rPr>
                <a:t>. (</a:t>
              </a:r>
              <a:r>
                <a:rPr lang="en-US" sz="1000" dirty="0" smtClean="0">
                  <a:solidFill>
                    <a:schemeClr val="tx2"/>
                  </a:solidFill>
                </a:rPr>
                <a:t>2014</a:t>
              </a:r>
              <a:r>
                <a:rPr lang="en-US" sz="1000" dirty="0">
                  <a:solidFill>
                    <a:schemeClr val="tx2"/>
                  </a:solidFill>
                </a:rPr>
                <a:t>)</a:t>
              </a:r>
            </a:p>
          </p:txBody>
        </p:sp>
      </p:grpSp>
      <p:sp>
        <p:nvSpPr>
          <p:cNvPr id="31" name="TextBox 30"/>
          <p:cNvSpPr txBox="1"/>
          <p:nvPr/>
        </p:nvSpPr>
        <p:spPr>
          <a:xfrm>
            <a:off x="5920312" y="1116615"/>
            <a:ext cx="3135003" cy="153888"/>
          </a:xfrm>
          <a:prstGeom prst="rect">
            <a:avLst/>
          </a:prstGeom>
          <a:noFill/>
        </p:spPr>
        <p:txBody>
          <a:bodyPr wrap="square" lIns="0" tIns="0" rIns="0" bIns="0" rtlCol="0">
            <a:spAutoFit/>
          </a:bodyPr>
          <a:lstStyle/>
          <a:p>
            <a:pPr algn="ctr"/>
            <a:r>
              <a:rPr lang="en-US" sz="1000" b="1" dirty="0" smtClean="0">
                <a:solidFill>
                  <a:srgbClr val="000033"/>
                </a:solidFill>
                <a:latin typeface="Arial"/>
                <a:cs typeface="Arial"/>
              </a:rPr>
              <a:t>Neutron Diffraction @ CNMS, SNS</a:t>
            </a:r>
          </a:p>
        </p:txBody>
      </p:sp>
      <p:sp>
        <p:nvSpPr>
          <p:cNvPr id="33" name="TextBox 32"/>
          <p:cNvSpPr txBox="1"/>
          <p:nvPr/>
        </p:nvSpPr>
        <p:spPr>
          <a:xfrm>
            <a:off x="737451" y="4380051"/>
            <a:ext cx="1735689" cy="153888"/>
          </a:xfrm>
          <a:prstGeom prst="rect">
            <a:avLst/>
          </a:prstGeom>
          <a:noFill/>
        </p:spPr>
        <p:txBody>
          <a:bodyPr wrap="none" lIns="0" tIns="0" rIns="0" bIns="0" rtlCol="0">
            <a:spAutoFit/>
          </a:bodyPr>
          <a:lstStyle/>
          <a:p>
            <a:r>
              <a:rPr lang="en-US" sz="1000" b="1" dirty="0" smtClean="0">
                <a:solidFill>
                  <a:srgbClr val="000033"/>
                </a:solidFill>
                <a:latin typeface="Arial"/>
                <a:cs typeface="Arial"/>
              </a:rPr>
              <a:t>Discovery Platforms @ CINT</a:t>
            </a:r>
          </a:p>
        </p:txBody>
      </p:sp>
      <p:sp>
        <p:nvSpPr>
          <p:cNvPr id="34" name="TextBox 33"/>
          <p:cNvSpPr txBox="1"/>
          <p:nvPr/>
        </p:nvSpPr>
        <p:spPr>
          <a:xfrm>
            <a:off x="6888535" y="3296228"/>
            <a:ext cx="2016193" cy="307777"/>
          </a:xfrm>
          <a:prstGeom prst="rect">
            <a:avLst/>
          </a:prstGeom>
          <a:noFill/>
        </p:spPr>
        <p:txBody>
          <a:bodyPr wrap="square" lIns="0" tIns="0" rIns="0" bIns="0" rtlCol="0">
            <a:spAutoFit/>
          </a:bodyPr>
          <a:lstStyle/>
          <a:p>
            <a:pPr algn="ctr"/>
            <a:r>
              <a:rPr lang="en-US" sz="1000" b="1" dirty="0" smtClean="0">
                <a:solidFill>
                  <a:srgbClr val="000033"/>
                </a:solidFill>
                <a:latin typeface="Arial"/>
                <a:cs typeface="Arial"/>
              </a:rPr>
              <a:t>In operando NEXAFS @ ALS, NERSC,  MF</a:t>
            </a:r>
          </a:p>
        </p:txBody>
      </p:sp>
      <p:grpSp>
        <p:nvGrpSpPr>
          <p:cNvPr id="8" name="Group 7"/>
          <p:cNvGrpSpPr>
            <a:grpSpLocks noChangeAspect="1"/>
          </p:cNvGrpSpPr>
          <p:nvPr/>
        </p:nvGrpSpPr>
        <p:grpSpPr>
          <a:xfrm>
            <a:off x="6285280" y="1405199"/>
            <a:ext cx="2526933" cy="1495742"/>
            <a:chOff x="7273029" y="894504"/>
            <a:chExt cx="2964803" cy="1754927"/>
          </a:xfrm>
        </p:grpSpPr>
        <p:sp>
          <p:nvSpPr>
            <p:cNvPr id="36" name="Rectangle 35"/>
            <p:cNvSpPr/>
            <p:nvPr/>
          </p:nvSpPr>
          <p:spPr>
            <a:xfrm>
              <a:off x="7319384" y="2360544"/>
              <a:ext cx="2918448" cy="288887"/>
            </a:xfrm>
            <a:prstGeom prst="rect">
              <a:avLst/>
            </a:prstGeom>
          </p:spPr>
          <p:txBody>
            <a:bodyPr wrap="square">
              <a:spAutoFit/>
            </a:bodyPr>
            <a:lstStyle/>
            <a:p>
              <a:pPr fontAlgn="base">
                <a:spcBef>
                  <a:spcPct val="0"/>
                </a:spcBef>
                <a:spcAft>
                  <a:spcPct val="0"/>
                </a:spcAft>
              </a:pPr>
              <a:r>
                <a:rPr lang="en-US" sz="1000" dirty="0" smtClean="0">
                  <a:solidFill>
                    <a:schemeClr val="tx2"/>
                  </a:solidFill>
                  <a:cs typeface="Arial" charset="0"/>
                </a:rPr>
                <a:t>M. </a:t>
              </a:r>
              <a:r>
                <a:rPr lang="en-US" sz="1000" dirty="0">
                  <a:solidFill>
                    <a:schemeClr val="tx2"/>
                  </a:solidFill>
                  <a:cs typeface="Arial" charset="0"/>
                </a:rPr>
                <a:t>Shao et al., </a:t>
              </a:r>
              <a:r>
                <a:rPr lang="en-US" sz="1000" b="1" dirty="0">
                  <a:solidFill>
                    <a:schemeClr val="tx2"/>
                  </a:solidFill>
                  <a:cs typeface="Arial" charset="0"/>
                </a:rPr>
                <a:t>Nature </a:t>
              </a:r>
              <a:r>
                <a:rPr lang="en-US" sz="1000" b="1" dirty="0" err="1">
                  <a:solidFill>
                    <a:schemeClr val="tx2"/>
                  </a:solidFill>
                  <a:cs typeface="Arial" charset="0"/>
                </a:rPr>
                <a:t>Commun</a:t>
              </a:r>
              <a:r>
                <a:rPr lang="en-US" sz="1000" b="1" dirty="0">
                  <a:solidFill>
                    <a:schemeClr val="tx2"/>
                  </a:solidFill>
                  <a:cs typeface="Arial" charset="0"/>
                </a:rPr>
                <a:t>. </a:t>
              </a:r>
              <a:r>
                <a:rPr lang="en-US" sz="1000" dirty="0" smtClean="0">
                  <a:solidFill>
                    <a:schemeClr val="tx2"/>
                  </a:solidFill>
                  <a:cs typeface="Arial" charset="0"/>
                </a:rPr>
                <a:t>(</a:t>
              </a:r>
              <a:r>
                <a:rPr lang="en-US" sz="1000" dirty="0">
                  <a:solidFill>
                    <a:schemeClr val="tx2"/>
                  </a:solidFill>
                  <a:cs typeface="Arial" charset="0"/>
                </a:rPr>
                <a:t>2014)</a:t>
              </a:r>
              <a:endParaRPr lang="en-US" altLang="zh-CN" sz="1000" baseline="30000" dirty="0">
                <a:solidFill>
                  <a:schemeClr val="tx2"/>
                </a:solidFill>
                <a:cs typeface="Arial" pitchFamily="34" charset="0"/>
              </a:endParaRPr>
            </a:p>
          </p:txBody>
        </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3029" y="894504"/>
              <a:ext cx="2964803" cy="1466040"/>
            </a:xfrm>
            <a:prstGeom prst="rect">
              <a:avLst/>
            </a:prstGeom>
          </p:spPr>
        </p:pic>
      </p:grpSp>
      <p:sp>
        <p:nvSpPr>
          <p:cNvPr id="40" name="TextBox 39"/>
          <p:cNvSpPr txBox="1"/>
          <p:nvPr/>
        </p:nvSpPr>
        <p:spPr>
          <a:xfrm>
            <a:off x="3700458" y="1116615"/>
            <a:ext cx="2114636" cy="307777"/>
          </a:xfrm>
          <a:prstGeom prst="rect">
            <a:avLst/>
          </a:prstGeom>
          <a:noFill/>
        </p:spPr>
        <p:txBody>
          <a:bodyPr wrap="square" lIns="0" tIns="0" rIns="0" bIns="0" rtlCol="0">
            <a:spAutoFit/>
          </a:bodyPr>
          <a:lstStyle/>
          <a:p>
            <a:pPr algn="ctr"/>
            <a:r>
              <a:rPr lang="en-US" sz="1000" b="1" dirty="0" smtClean="0">
                <a:solidFill>
                  <a:srgbClr val="000033"/>
                </a:solidFill>
                <a:latin typeface="Arial"/>
                <a:cs typeface="Arial"/>
              </a:rPr>
              <a:t>Multimodal Local-Probe Characterization @ APS, CNM</a:t>
            </a:r>
          </a:p>
        </p:txBody>
      </p:sp>
      <p:sp>
        <p:nvSpPr>
          <p:cNvPr id="41" name="Rectangle 40"/>
          <p:cNvSpPr/>
          <p:nvPr/>
        </p:nvSpPr>
        <p:spPr>
          <a:xfrm>
            <a:off x="524372" y="1116615"/>
            <a:ext cx="2930505" cy="2800766"/>
          </a:xfrm>
          <a:prstGeom prst="rect">
            <a:avLst/>
          </a:prstGeom>
          <a:solidFill>
            <a:schemeClr val="bg1"/>
          </a:solidFill>
          <a:ln w="19050" cmpd="sng">
            <a:solidFill>
              <a:schemeClr val="tx1"/>
            </a:solidFill>
          </a:ln>
        </p:spPr>
        <p:txBody>
          <a:bodyPr wrap="square">
            <a:spAutoFit/>
          </a:bodyPr>
          <a:lstStyle/>
          <a:p>
            <a:pPr marL="285750" indent="-285750">
              <a:buFont typeface="Arial" panose="020B0604020202020204" pitchFamily="34" charset="0"/>
              <a:buChar char="•"/>
            </a:pPr>
            <a:r>
              <a:rPr lang="en-US" sz="1600" dirty="0" smtClean="0"/>
              <a:t>Coordinated 2-way access proposal process</a:t>
            </a:r>
          </a:p>
          <a:p>
            <a:endParaRPr lang="en-US" sz="1600" dirty="0"/>
          </a:p>
          <a:p>
            <a:pPr marL="285750" indent="-285750">
              <a:buFont typeface="Arial" panose="020B0604020202020204" pitchFamily="34" charset="0"/>
              <a:buChar char="•"/>
            </a:pPr>
            <a:r>
              <a:rPr lang="en-US" sz="1600" dirty="0" smtClean="0"/>
              <a:t>Shared FTE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Joint instrumentation investments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For a typical NSRC, 1 in 6 papers acknowledge co-located user facilities</a:t>
            </a:r>
          </a:p>
        </p:txBody>
      </p:sp>
      <p:grpSp>
        <p:nvGrpSpPr>
          <p:cNvPr id="22" name="Group 21"/>
          <p:cNvGrpSpPr/>
          <p:nvPr/>
        </p:nvGrpSpPr>
        <p:grpSpPr>
          <a:xfrm>
            <a:off x="687229" y="4736847"/>
            <a:ext cx="2360411" cy="1371295"/>
            <a:chOff x="4953000" y="1781175"/>
            <a:chExt cx="3581400" cy="2151861"/>
          </a:xfrm>
        </p:grpSpPr>
        <p:pic>
          <p:nvPicPr>
            <p:cNvPr id="23" name="Picture 22" descr="echem_platform_on_holder.tif"/>
            <p:cNvPicPr>
              <a:picLocks noChangeAspect="1"/>
            </p:cNvPicPr>
            <p:nvPr/>
          </p:nvPicPr>
          <p:blipFill>
            <a:blip r:embed="rId8" cstate="print"/>
            <a:srcRect/>
            <a:stretch>
              <a:fillRect/>
            </a:stretch>
          </p:blipFill>
          <p:spPr>
            <a:xfrm>
              <a:off x="6781800" y="2581275"/>
              <a:ext cx="1752600" cy="1324588"/>
            </a:xfrm>
            <a:prstGeom prst="rect">
              <a:avLst/>
            </a:prstGeom>
          </p:spPr>
        </p:pic>
        <p:pic>
          <p:nvPicPr>
            <p:cNvPr id="24" name="Picture 4" descr="echem_platform_schematic.tif"/>
            <p:cNvPicPr>
              <a:picLocks noChangeAspect="1"/>
            </p:cNvPicPr>
            <p:nvPr/>
          </p:nvPicPr>
          <p:blipFill>
            <a:blip r:embed="rId9" cstate="print"/>
            <a:srcRect/>
            <a:stretch>
              <a:fillRect/>
            </a:stretch>
          </p:blipFill>
          <p:spPr bwMode="auto">
            <a:xfrm>
              <a:off x="4953000" y="1781175"/>
              <a:ext cx="2367589" cy="1447800"/>
            </a:xfrm>
            <a:prstGeom prst="rect">
              <a:avLst/>
            </a:prstGeom>
            <a:noFill/>
            <a:ln w="9525">
              <a:noFill/>
              <a:miter lim="800000"/>
              <a:headEnd/>
              <a:tailEnd/>
            </a:ln>
          </p:spPr>
        </p:pic>
        <p:sp>
          <p:nvSpPr>
            <p:cNvPr id="25" name="Rectangle 24"/>
            <p:cNvSpPr/>
            <p:nvPr/>
          </p:nvSpPr>
          <p:spPr>
            <a:xfrm>
              <a:off x="5029201" y="3305176"/>
              <a:ext cx="1828800" cy="627860"/>
            </a:xfrm>
            <a:prstGeom prst="rect">
              <a:avLst/>
            </a:prstGeom>
          </p:spPr>
          <p:txBody>
            <a:bodyPr wrap="square">
              <a:spAutoFit/>
            </a:bodyPr>
            <a:lstStyle/>
            <a:p>
              <a:pPr algn="ctr"/>
              <a:r>
                <a:rPr lang="en-US" sz="1000" b="0" dirty="0" smtClean="0">
                  <a:solidFill>
                    <a:srgbClr val="000000"/>
                  </a:solidFill>
                </a:rPr>
                <a:t>TEM Liquid Electrochemistry</a:t>
              </a:r>
              <a:endParaRPr lang="en-US" sz="1000" dirty="0">
                <a:solidFill>
                  <a:srgbClr val="000000"/>
                </a:solidFill>
              </a:endParaRPr>
            </a:p>
          </p:txBody>
        </p:sp>
      </p:grpSp>
      <p:sp>
        <p:nvSpPr>
          <p:cNvPr id="26" name="TextBox 25"/>
          <p:cNvSpPr txBox="1"/>
          <p:nvPr/>
        </p:nvSpPr>
        <p:spPr>
          <a:xfrm>
            <a:off x="3328849" y="4163987"/>
            <a:ext cx="1428927" cy="153888"/>
          </a:xfrm>
          <a:prstGeom prst="rect">
            <a:avLst/>
          </a:prstGeom>
          <a:noFill/>
        </p:spPr>
        <p:txBody>
          <a:bodyPr wrap="none" lIns="0" tIns="0" rIns="0" bIns="0" rtlCol="0">
            <a:spAutoFit/>
          </a:bodyPr>
          <a:lstStyle/>
          <a:p>
            <a:r>
              <a:rPr lang="en-US" sz="1000" b="1" dirty="0" smtClean="0">
                <a:solidFill>
                  <a:srgbClr val="000033"/>
                </a:solidFill>
                <a:latin typeface="Arial"/>
                <a:cs typeface="Arial"/>
              </a:rPr>
              <a:t>ARPES @ NSLS-II, CFN</a:t>
            </a:r>
          </a:p>
        </p:txBody>
      </p:sp>
      <p:sp>
        <p:nvSpPr>
          <p:cNvPr id="27" name="TextBox 133"/>
          <p:cNvSpPr txBox="1"/>
          <p:nvPr/>
        </p:nvSpPr>
        <p:spPr>
          <a:xfrm>
            <a:off x="648728" y="6179851"/>
            <a:ext cx="3021267" cy="246221"/>
          </a:xfrm>
          <a:prstGeom prst="rect">
            <a:avLst/>
          </a:prstGeom>
          <a:solidFill>
            <a:schemeClr val="bg1"/>
          </a:solidFill>
        </p:spPr>
        <p:txBody>
          <a:bodyPr wrap="square" rtlCol="0">
            <a:spAutoFit/>
          </a:bodyPr>
          <a:lstStyle/>
          <a:p>
            <a:r>
              <a:rPr lang="en-US" sz="1000" dirty="0" smtClean="0">
                <a:solidFill>
                  <a:schemeClr val="tx1"/>
                </a:solidFill>
                <a:latin typeface="+mn-lt"/>
              </a:rPr>
              <a:t>J. Y. Huang, et al., </a:t>
            </a:r>
            <a:r>
              <a:rPr lang="en-US" sz="1000" b="1" dirty="0" smtClean="0">
                <a:solidFill>
                  <a:schemeClr val="tx1"/>
                </a:solidFill>
                <a:latin typeface="+mn-lt"/>
              </a:rPr>
              <a:t>Science </a:t>
            </a:r>
            <a:r>
              <a:rPr lang="en-US" sz="1000" dirty="0" smtClean="0">
                <a:solidFill>
                  <a:schemeClr val="tx1"/>
                </a:solidFill>
                <a:latin typeface="+mn-lt"/>
              </a:rPr>
              <a:t>(2010)</a:t>
            </a:r>
            <a:endParaRPr lang="en-US" sz="1000" dirty="0">
              <a:solidFill>
                <a:schemeClr val="tx1"/>
              </a:solidFill>
              <a:latin typeface="+mn-lt"/>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b="7320"/>
          <a:stretch/>
        </p:blipFill>
        <p:spPr>
          <a:xfrm>
            <a:off x="3560095" y="1203531"/>
            <a:ext cx="5181365" cy="50155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81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13055" y="1637722"/>
            <a:ext cx="1501520" cy="1954130"/>
          </a:xfrm>
          <a:prstGeom prst="rect">
            <a:avLst/>
          </a:prstGeom>
        </p:spPr>
      </p:pic>
      <p:sp>
        <p:nvSpPr>
          <p:cNvPr id="5" name="Title 4"/>
          <p:cNvSpPr>
            <a:spLocks noGrp="1"/>
          </p:cNvSpPr>
          <p:nvPr>
            <p:ph type="title"/>
          </p:nvPr>
        </p:nvSpPr>
        <p:spPr>
          <a:xfrm>
            <a:off x="220179" y="193202"/>
            <a:ext cx="8799286" cy="914402"/>
          </a:xfrm>
        </p:spPr>
        <p:txBody>
          <a:bodyPr/>
          <a:lstStyle/>
          <a:p>
            <a:pPr>
              <a:lnSpc>
                <a:spcPct val="100000"/>
              </a:lnSpc>
            </a:pPr>
            <a:r>
              <a:rPr lang="en-US" sz="2800" b="1" dirty="0" smtClean="0"/>
              <a:t>Expanding NSRC Capabilities with Leading-Edge Electron Microscopy</a:t>
            </a:r>
            <a:endParaRPr lang="en-US" sz="2800" b="1" dirty="0"/>
          </a:p>
        </p:txBody>
      </p:sp>
      <p:sp>
        <p:nvSpPr>
          <p:cNvPr id="6" name="Content Placeholder 5"/>
          <p:cNvSpPr>
            <a:spLocks noGrp="1"/>
          </p:cNvSpPr>
          <p:nvPr>
            <p:ph sz="quarter" idx="16"/>
          </p:nvPr>
        </p:nvSpPr>
        <p:spPr>
          <a:xfrm>
            <a:off x="416332" y="1319381"/>
            <a:ext cx="5958039" cy="3990967"/>
          </a:xfrm>
        </p:spPr>
        <p:txBody>
          <a:bodyPr/>
          <a:lstStyle/>
          <a:p>
            <a:pPr marL="285750" indent="-285750">
              <a:buFont typeface="Arial" panose="020B0604020202020204" pitchFamily="34" charset="0"/>
              <a:buChar char="•"/>
            </a:pPr>
            <a:r>
              <a:rPr lang="en-US" sz="1800" b="1" dirty="0" smtClean="0">
                <a:solidFill>
                  <a:srgbClr val="000033"/>
                </a:solidFill>
              </a:rPr>
              <a:t>New in FY15: Electron Microscopy Centers (EMBCs) Merge with NSRCs</a:t>
            </a:r>
          </a:p>
          <a:p>
            <a:pPr marL="285750" indent="-285750">
              <a:buFont typeface="Arial" panose="020B0604020202020204" pitchFamily="34" charset="0"/>
              <a:buChar char="•"/>
            </a:pPr>
            <a:endParaRPr lang="en-US" sz="1800" b="1" dirty="0" smtClean="0"/>
          </a:p>
          <a:p>
            <a:pPr>
              <a:buNone/>
            </a:pPr>
            <a:endParaRPr lang="en-US" sz="1800" b="1" dirty="0" smtClean="0"/>
          </a:p>
          <a:p>
            <a:pPr marL="285750" indent="-285750">
              <a:buFont typeface="Arial" panose="020B0604020202020204" pitchFamily="34" charset="0"/>
              <a:buChar char="•"/>
            </a:pPr>
            <a:r>
              <a:rPr lang="en-US" sz="1800" b="1" dirty="0" smtClean="0">
                <a:solidFill>
                  <a:schemeClr val="tx1"/>
                </a:solidFill>
              </a:rPr>
              <a:t>New scientific opportunities and operational efficiencies</a:t>
            </a:r>
          </a:p>
          <a:p>
            <a:pPr marL="631825" lvl="4" indent="-285750">
              <a:buFont typeface="Arial" panose="020B0604020202020204" pitchFamily="34" charset="0"/>
              <a:buChar char="•"/>
            </a:pPr>
            <a:r>
              <a:rPr lang="en-US" sz="1600" b="1" dirty="0" smtClean="0"/>
              <a:t>Soft, hybrid materials; in situ; dynamics</a:t>
            </a:r>
          </a:p>
          <a:p>
            <a:pPr marL="631825" lvl="4" indent="-285750">
              <a:buFont typeface="Arial" panose="020B0604020202020204" pitchFamily="34" charset="0"/>
              <a:buChar char="•"/>
            </a:pPr>
            <a:r>
              <a:rPr lang="en-US" sz="1600" b="1" dirty="0" smtClean="0"/>
              <a:t>Ultrafast </a:t>
            </a:r>
            <a:r>
              <a:rPr lang="en-US" sz="1600" b="1" dirty="0"/>
              <a:t>electron scattering</a:t>
            </a:r>
          </a:p>
          <a:p>
            <a:pPr marL="631825" lvl="4" indent="-285750">
              <a:buFont typeface="Arial" panose="020B0604020202020204" pitchFamily="34" charset="0"/>
              <a:buChar char="•"/>
            </a:pPr>
            <a:r>
              <a:rPr lang="en-US" sz="1600" b="1" dirty="0" smtClean="0"/>
              <a:t>Solid-state direct electron detectors</a:t>
            </a:r>
          </a:p>
          <a:p>
            <a:pPr marL="631825" lvl="4" indent="-285750">
              <a:buFont typeface="Arial" panose="020B0604020202020204" pitchFamily="34" charset="0"/>
              <a:buChar char="•"/>
            </a:pPr>
            <a:r>
              <a:rPr lang="en-US" sz="1600" b="1" dirty="0" smtClean="0"/>
              <a:t>Environmental and in operando</a:t>
            </a:r>
          </a:p>
          <a:p>
            <a:pPr marL="631825" lvl="4" indent="-285750">
              <a:buFont typeface="Arial" panose="020B0604020202020204" pitchFamily="34" charset="0"/>
              <a:buChar char="•"/>
            </a:pPr>
            <a:r>
              <a:rPr lang="en-US" sz="1600" b="1" dirty="0" smtClean="0"/>
              <a:t>Atom probe and electron tomography</a:t>
            </a:r>
          </a:p>
          <a:p>
            <a:pPr marL="631825" lvl="4" indent="-285750">
              <a:buFont typeface="Arial" panose="020B0604020202020204" pitchFamily="34" charset="0"/>
              <a:buChar char="•"/>
            </a:pPr>
            <a:r>
              <a:rPr lang="en-US" sz="1600" b="1" dirty="0" smtClean="0"/>
              <a:t>Theory, computation, and data</a:t>
            </a:r>
          </a:p>
          <a:p>
            <a:pPr>
              <a:buNone/>
            </a:pPr>
            <a:endParaRPr lang="en-US" sz="1800" b="1" dirty="0">
              <a:solidFill>
                <a:schemeClr val="tx2"/>
              </a:solidFill>
            </a:endParaRPr>
          </a:p>
          <a:p>
            <a:pPr>
              <a:buNone/>
            </a:pPr>
            <a:endParaRPr lang="en-US" sz="18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14</a:t>
            </a:fld>
            <a:endParaRPr lang="en-US" dirty="0"/>
          </a:p>
        </p:txBody>
      </p:sp>
      <p:pic>
        <p:nvPicPr>
          <p:cNvPr id="10" name="Picture 9" descr="http://ncem.lbl.gov/images/TEAM%20I.0.jpg"/>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bwMode="auto">
          <a:xfrm>
            <a:off x="6816226" y="3306829"/>
            <a:ext cx="2084583" cy="2834958"/>
          </a:xfrm>
          <a:prstGeom prst="rect">
            <a:avLst/>
          </a:prstGeom>
          <a:noFill/>
          <a:ln w="9525" cap="flat" cmpd="sng" algn="ctr">
            <a:solidFill>
              <a:sysClr val="window" lastClr="FFFFFF">
                <a:lumMod val="75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p:cNvPicPr>
            <a:picLocks noChangeAspect="1"/>
          </p:cNvPicPr>
          <p:nvPr/>
        </p:nvPicPr>
        <p:blipFill>
          <a:blip r:embed="rId5"/>
          <a:stretch>
            <a:fillRect/>
          </a:stretch>
        </p:blipFill>
        <p:spPr>
          <a:xfrm>
            <a:off x="6081898" y="4646550"/>
            <a:ext cx="1241124" cy="1581748"/>
          </a:xfrm>
          <a:prstGeom prst="rect">
            <a:avLst/>
          </a:prstGeom>
          <a:ln>
            <a:solidFill>
              <a:schemeClr val="tx1"/>
            </a:solidFill>
          </a:ln>
          <a:effectLst/>
        </p:spPr>
      </p:pic>
      <p:pic>
        <p:nvPicPr>
          <p:cNvPr id="8" name="Picture 7" descr="STEM_blank_And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7256" y="5039943"/>
            <a:ext cx="1072676" cy="1370641"/>
          </a:xfrm>
          <a:prstGeom prst="rect">
            <a:avLst/>
          </a:prstGeom>
        </p:spPr>
      </p:pic>
      <p:pic>
        <p:nvPicPr>
          <p:cNvPr id="12" name="Picture 2" descr="http://ramanworkshop2010.cnm.anl.gov/img/dynimg/CNM_V_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6683" y="2044117"/>
            <a:ext cx="1201329" cy="7336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ferro2015.ornl.gov/images/CNMS_colo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1701" y="2055206"/>
            <a:ext cx="2251110" cy="3414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138" y="1980996"/>
            <a:ext cx="1719803" cy="859902"/>
          </a:xfrm>
          <a:prstGeom prst="rect">
            <a:avLst/>
          </a:prstGeom>
        </p:spPr>
      </p:pic>
      <p:pic>
        <p:nvPicPr>
          <p:cNvPr id="15" name="Picture 2" descr="http://www2.lbl.gov/msd/assets/img/ncem-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063" y="2776785"/>
            <a:ext cx="1679043" cy="43110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672590" y="2762714"/>
            <a:ext cx="1634521" cy="461665"/>
          </a:xfrm>
          <a:prstGeom prst="rect">
            <a:avLst/>
          </a:prstGeom>
        </p:spPr>
        <p:txBody>
          <a:bodyPr wrap="square">
            <a:spAutoFit/>
          </a:bodyPr>
          <a:lstStyle/>
          <a:p>
            <a:pPr algn="r"/>
            <a:r>
              <a:rPr lang="en-US" sz="1200" b="1" dirty="0">
                <a:solidFill>
                  <a:schemeClr val="bg1">
                    <a:lumMod val="50000"/>
                  </a:schemeClr>
                </a:solidFill>
                <a:latin typeface="Adobe Arabic" panose="02040503050201020203" pitchFamily="18" charset="-78"/>
                <a:cs typeface="Adobe Arabic" panose="02040503050201020203" pitchFamily="18" charset="-78"/>
              </a:rPr>
              <a:t>Electron </a:t>
            </a:r>
            <a:endParaRPr lang="en-US" sz="1200" b="1" dirty="0" smtClean="0">
              <a:solidFill>
                <a:schemeClr val="bg1">
                  <a:lumMod val="50000"/>
                </a:schemeClr>
              </a:solidFill>
              <a:latin typeface="Adobe Arabic" panose="02040503050201020203" pitchFamily="18" charset="-78"/>
              <a:cs typeface="Adobe Arabic" panose="02040503050201020203" pitchFamily="18" charset="-78"/>
            </a:endParaRPr>
          </a:p>
          <a:p>
            <a:pPr algn="r"/>
            <a:r>
              <a:rPr lang="en-US" sz="1200" b="1" dirty="0" smtClean="0">
                <a:solidFill>
                  <a:schemeClr val="bg1">
                    <a:lumMod val="50000"/>
                  </a:schemeClr>
                </a:solidFill>
                <a:latin typeface="Adobe Arabic" panose="02040503050201020203" pitchFamily="18" charset="-78"/>
                <a:cs typeface="Adobe Arabic" panose="02040503050201020203" pitchFamily="18" charset="-78"/>
              </a:rPr>
              <a:t>Microscopy </a:t>
            </a:r>
            <a:r>
              <a:rPr lang="en-US" sz="1200" b="1" dirty="0">
                <a:solidFill>
                  <a:schemeClr val="bg1">
                    <a:lumMod val="50000"/>
                  </a:schemeClr>
                </a:solidFill>
                <a:latin typeface="Adobe Arabic" panose="02040503050201020203" pitchFamily="18" charset="-78"/>
                <a:cs typeface="Adobe Arabic" panose="02040503050201020203" pitchFamily="18" charset="-78"/>
              </a:rPr>
              <a:t>Center</a:t>
            </a:r>
          </a:p>
        </p:txBody>
      </p:sp>
      <p:pic>
        <p:nvPicPr>
          <p:cNvPr id="17" name="Picture 4" descr="http://web.ornl.gov/sci/share/images/title_rev.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5806" y="2607808"/>
            <a:ext cx="2002899" cy="537364"/>
          </a:xfrm>
          <a:prstGeom prst="rect">
            <a:avLst/>
          </a:prstGeom>
          <a:solidFill>
            <a:schemeClr val="accent2"/>
          </a:solidFill>
        </p:spPr>
      </p:pic>
    </p:spTree>
    <p:extLst>
      <p:ext uri="{BB962C8B-B14F-4D97-AF65-F5344CB8AC3E}">
        <p14:creationId xmlns:p14="http://schemas.microsoft.com/office/powerpoint/2010/main" val="1030083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6013" y="275011"/>
            <a:ext cx="8456199" cy="550489"/>
          </a:xfrm>
        </p:spPr>
        <p:txBody>
          <a:bodyPr/>
          <a:lstStyle/>
          <a:p>
            <a:r>
              <a:rPr lang="en-US" sz="2800" b="1" dirty="0" smtClean="0"/>
              <a:t>NNI Strategic Plan</a:t>
            </a:r>
            <a:endParaRPr lang="en-US" sz="2800" b="1" dirty="0"/>
          </a:p>
        </p:txBody>
      </p:sp>
      <p:sp>
        <p:nvSpPr>
          <p:cNvPr id="6" name="Content Placeholder 5"/>
          <p:cNvSpPr>
            <a:spLocks noGrp="1"/>
          </p:cNvSpPr>
          <p:nvPr>
            <p:ph sz="quarter" idx="16"/>
          </p:nvPr>
        </p:nvSpPr>
        <p:spPr>
          <a:xfrm>
            <a:off x="379104" y="1019080"/>
            <a:ext cx="3944648" cy="393699"/>
          </a:xfrm>
        </p:spPr>
        <p:txBody>
          <a:bodyPr/>
          <a:lstStyle/>
          <a:p>
            <a:pPr>
              <a:buNone/>
            </a:pPr>
            <a:r>
              <a:rPr lang="en-US" sz="1800" b="1" dirty="0" smtClean="0">
                <a:solidFill>
                  <a:schemeClr val="tx2"/>
                </a:solidFill>
              </a:rPr>
              <a:t>Issued in 2004, 2007, 2011, 2014</a:t>
            </a:r>
          </a:p>
          <a:p>
            <a:pPr marL="285750" indent="-285750">
              <a:buFont typeface="Arial" panose="020B0604020202020204" pitchFamily="34" charset="0"/>
              <a:buChar char="•"/>
            </a:pPr>
            <a:endParaRPr lang="en-US" sz="1800" b="1" dirty="0">
              <a:solidFill>
                <a:schemeClr val="tx2"/>
              </a:solidFill>
            </a:endParaRPr>
          </a:p>
          <a:p>
            <a:pPr>
              <a:buNone/>
            </a:pPr>
            <a:endParaRPr lang="en-US" sz="1800" b="1" dirty="0">
              <a:solidFill>
                <a:schemeClr val="tx2"/>
              </a:solidFill>
            </a:endParaRPr>
          </a:p>
          <a:p>
            <a:pPr>
              <a:buNone/>
            </a:pPr>
            <a:endParaRPr lang="en-US" sz="18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15</a:t>
            </a:fld>
            <a:endParaRPr lang="en-US" dirty="0"/>
          </a:p>
        </p:txBody>
      </p:sp>
      <p:pic>
        <p:nvPicPr>
          <p:cNvPr id="4" name="Picture 3"/>
          <p:cNvPicPr>
            <a:picLocks noChangeAspect="1"/>
          </p:cNvPicPr>
          <p:nvPr/>
        </p:nvPicPr>
        <p:blipFill rotWithShape="1">
          <a:blip r:embed="rId3"/>
          <a:srcRect l="66323" t="13162" r="16754" b="9060"/>
          <a:stretch/>
        </p:blipFill>
        <p:spPr>
          <a:xfrm>
            <a:off x="4444570" y="546374"/>
            <a:ext cx="4214925" cy="5448300"/>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379104" y="1702071"/>
            <a:ext cx="3944648" cy="3970318"/>
          </a:xfrm>
          <a:prstGeom prst="rect">
            <a:avLst/>
          </a:prstGeom>
          <a:noFill/>
          <a:ln>
            <a:noFill/>
          </a:ln>
          <a:effectLst/>
        </p:spPr>
        <p:txBody>
          <a:bodyPr wrap="square" lIns="91440" tIns="91440" rIns="91440" bIns="91440" rtlCol="0" anchor="t">
            <a:spAutoFit/>
          </a:bodyPr>
          <a:lstStyle/>
          <a:p>
            <a:pPr>
              <a:spcBef>
                <a:spcPts val="600"/>
              </a:spcBef>
            </a:pPr>
            <a:r>
              <a:rPr lang="en-US" sz="2000" u="sng" dirty="0" smtClean="0">
                <a:solidFill>
                  <a:schemeClr val="tx1">
                    <a:lumMod val="75000"/>
                    <a:lumOff val="25000"/>
                  </a:schemeClr>
                </a:solidFill>
                <a:cs typeface="Arial"/>
              </a:rPr>
              <a:t>User Facility-Specific Goals</a:t>
            </a:r>
          </a:p>
          <a:p>
            <a:pPr marL="285750" indent="-171450">
              <a:spcBef>
                <a:spcPts val="600"/>
              </a:spcBef>
              <a:buFont typeface="Arial" panose="020B0604020202020204" pitchFamily="34" charset="0"/>
              <a:buChar char="•"/>
            </a:pPr>
            <a:r>
              <a:rPr lang="en-US" dirty="0" smtClean="0">
                <a:solidFill>
                  <a:srgbClr val="000033"/>
                </a:solidFill>
                <a:cs typeface="Arial"/>
              </a:rPr>
              <a:t>2.3 </a:t>
            </a:r>
            <a:r>
              <a:rPr lang="en-US" dirty="0">
                <a:solidFill>
                  <a:srgbClr val="000033"/>
                </a:solidFill>
                <a:cs typeface="Arial"/>
              </a:rPr>
              <a:t>Promote </a:t>
            </a:r>
            <a:r>
              <a:rPr lang="en-US" b="1" dirty="0">
                <a:solidFill>
                  <a:srgbClr val="000033"/>
                </a:solidFill>
                <a:cs typeface="Arial"/>
              </a:rPr>
              <a:t>broader accessibility and utilization </a:t>
            </a:r>
            <a:r>
              <a:rPr lang="en-US" dirty="0">
                <a:solidFill>
                  <a:srgbClr val="000033"/>
                </a:solidFill>
                <a:cs typeface="Arial"/>
              </a:rPr>
              <a:t>of user </a:t>
            </a:r>
            <a:r>
              <a:rPr lang="en-US" dirty="0" smtClean="0">
                <a:solidFill>
                  <a:srgbClr val="000033"/>
                </a:solidFill>
                <a:cs typeface="Arial"/>
              </a:rPr>
              <a:t>facilities</a:t>
            </a:r>
            <a:r>
              <a:rPr lang="en-US" dirty="0">
                <a:solidFill>
                  <a:srgbClr val="000033"/>
                </a:solidFill>
                <a:cs typeface="Arial"/>
              </a:rPr>
              <a:t>, cooperative </a:t>
            </a:r>
            <a:r>
              <a:rPr lang="en-US" dirty="0" smtClean="0">
                <a:solidFill>
                  <a:srgbClr val="000033"/>
                </a:solidFill>
                <a:cs typeface="Arial"/>
              </a:rPr>
              <a:t>research centers</a:t>
            </a:r>
            <a:r>
              <a:rPr lang="en-US" dirty="0">
                <a:solidFill>
                  <a:srgbClr val="000033"/>
                </a:solidFill>
                <a:cs typeface="Arial"/>
              </a:rPr>
              <a:t>, and regional initiatives to accelerate the transfer of nanoscale science from </a:t>
            </a:r>
            <a:r>
              <a:rPr lang="en-US" b="1" dirty="0">
                <a:solidFill>
                  <a:srgbClr val="000033"/>
                </a:solidFill>
                <a:cs typeface="Arial"/>
              </a:rPr>
              <a:t>lab </a:t>
            </a:r>
            <a:r>
              <a:rPr lang="en-US" b="1" dirty="0" smtClean="0">
                <a:solidFill>
                  <a:srgbClr val="000033"/>
                </a:solidFill>
                <a:cs typeface="Arial"/>
              </a:rPr>
              <a:t>to market</a:t>
            </a:r>
            <a:r>
              <a:rPr lang="en-US" dirty="0" smtClean="0">
                <a:solidFill>
                  <a:srgbClr val="000033"/>
                </a:solidFill>
                <a:cs typeface="Arial"/>
              </a:rPr>
              <a:t>.</a:t>
            </a:r>
          </a:p>
          <a:p>
            <a:pPr marL="285750" indent="-171450">
              <a:spcBef>
                <a:spcPts val="600"/>
              </a:spcBef>
              <a:buFont typeface="Arial" panose="020B0604020202020204" pitchFamily="34" charset="0"/>
              <a:buChar char="•"/>
            </a:pPr>
            <a:r>
              <a:rPr lang="en-US" dirty="0">
                <a:solidFill>
                  <a:srgbClr val="000033"/>
                </a:solidFill>
                <a:cs typeface="Arial"/>
              </a:rPr>
              <a:t>3.3 Provide, facilitate the sharing of, and sustain </a:t>
            </a:r>
            <a:r>
              <a:rPr lang="en-US" dirty="0" smtClean="0">
                <a:solidFill>
                  <a:srgbClr val="000033"/>
                </a:solidFill>
                <a:cs typeface="Arial"/>
              </a:rPr>
              <a:t>the physical </a:t>
            </a:r>
            <a:r>
              <a:rPr lang="en-US" b="1" dirty="0">
                <a:solidFill>
                  <a:srgbClr val="000033"/>
                </a:solidFill>
                <a:cs typeface="Arial"/>
              </a:rPr>
              <a:t>R&amp;D infrastructure</a:t>
            </a:r>
            <a:r>
              <a:rPr lang="en-US" dirty="0">
                <a:solidFill>
                  <a:srgbClr val="000033"/>
                </a:solidFill>
                <a:cs typeface="Arial"/>
              </a:rPr>
              <a:t>, notably </a:t>
            </a:r>
            <a:r>
              <a:rPr lang="en-US" dirty="0" smtClean="0">
                <a:solidFill>
                  <a:srgbClr val="000033"/>
                </a:solidFill>
                <a:cs typeface="Arial"/>
              </a:rPr>
              <a:t>user facilities </a:t>
            </a:r>
            <a:r>
              <a:rPr lang="en-US" dirty="0">
                <a:solidFill>
                  <a:srgbClr val="000033"/>
                </a:solidFill>
                <a:cs typeface="Arial"/>
              </a:rPr>
              <a:t>and cooperative research centers</a:t>
            </a:r>
            <a:r>
              <a:rPr lang="en-US" dirty="0" smtClean="0">
                <a:solidFill>
                  <a:srgbClr val="000033"/>
                </a:solidFill>
                <a:cs typeface="Arial"/>
              </a:rPr>
              <a:t>.</a:t>
            </a:r>
            <a:endParaRPr lang="en-US" dirty="0">
              <a:solidFill>
                <a:srgbClr val="000033"/>
              </a:solidFill>
              <a:cs typeface="Arial"/>
            </a:endParaRPr>
          </a:p>
        </p:txBody>
      </p:sp>
    </p:spTree>
    <p:extLst>
      <p:ext uri="{BB962C8B-B14F-4D97-AF65-F5344CB8AC3E}">
        <p14:creationId xmlns:p14="http://schemas.microsoft.com/office/powerpoint/2010/main" val="351809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iorscientific.com/assets/images/senior-scientific-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04" y="2914931"/>
            <a:ext cx="1438275" cy="6286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22345" y="242025"/>
            <a:ext cx="8489867" cy="408215"/>
          </a:xfrm>
        </p:spPr>
        <p:txBody>
          <a:bodyPr/>
          <a:lstStyle/>
          <a:p>
            <a:r>
              <a:rPr lang="en-US" sz="2800" b="1" dirty="0"/>
              <a:t>Strong and Growing Engagement with Industry</a:t>
            </a:r>
            <a:r>
              <a:rPr lang="en-US" sz="2800" dirty="0" smtClean="0"/>
              <a:t/>
            </a:r>
            <a:br>
              <a:rPr lang="en-US" sz="2800" dirty="0" smtClean="0"/>
            </a:br>
            <a:r>
              <a:rPr lang="en-US" sz="2800" dirty="0" smtClean="0"/>
              <a:t> </a:t>
            </a:r>
            <a:br>
              <a:rPr lang="en-US" sz="2800" dirty="0" smtClean="0"/>
            </a:br>
            <a:r>
              <a:rPr lang="en-US" sz="2000" dirty="0" smtClean="0">
                <a:solidFill>
                  <a:srgbClr val="0000A6"/>
                </a:solidFill>
              </a:rPr>
              <a:t>More than 45 companies used the NSRCs in 2014</a:t>
            </a:r>
            <a:endParaRPr lang="en-US" sz="2000" dirty="0">
              <a:solidFill>
                <a:srgbClr val="0000A6"/>
              </a:solidFill>
            </a:endParaRPr>
          </a:p>
        </p:txBody>
      </p:sp>
      <p:pic>
        <p:nvPicPr>
          <p:cNvPr id="5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665" y="1895508"/>
            <a:ext cx="1628712" cy="1193628"/>
          </a:xfrm>
          <a:prstGeom prst="rect">
            <a:avLst/>
          </a:prstGeom>
          <a:solidFill>
            <a:schemeClr val="bg1"/>
          </a:solidFill>
          <a:ln>
            <a:solidFill>
              <a:schemeClr val="tx1"/>
            </a:solidFill>
          </a:ln>
          <a:extLst/>
        </p:spPr>
      </p:pic>
      <p:pic>
        <p:nvPicPr>
          <p:cNvPr id="51" name="Picture 50"/>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86" y="1871837"/>
            <a:ext cx="1304576" cy="657355"/>
          </a:xfrm>
          <a:prstGeom prst="rect">
            <a:avLst/>
          </a:prstGeom>
          <a:noFill/>
          <a:ln>
            <a:noFill/>
          </a:ln>
        </p:spPr>
      </p:pic>
      <p:sp>
        <p:nvSpPr>
          <p:cNvPr id="53" name="Rectangle 52"/>
          <p:cNvSpPr/>
          <p:nvPr/>
        </p:nvSpPr>
        <p:spPr>
          <a:xfrm>
            <a:off x="1617744" y="3067521"/>
            <a:ext cx="1271679" cy="553998"/>
          </a:xfrm>
          <a:prstGeom prst="rect">
            <a:avLst/>
          </a:prstGeom>
        </p:spPr>
        <p:txBody>
          <a:bodyPr wrap="square">
            <a:spAutoFit/>
          </a:bodyPr>
          <a:lstStyle/>
          <a:p>
            <a:r>
              <a:rPr lang="en-US" sz="1000" dirty="0" smtClean="0"/>
              <a:t>H. J. Hathaway</a:t>
            </a:r>
            <a:r>
              <a:rPr lang="en-US" sz="1000" dirty="0"/>
              <a:t>, </a:t>
            </a:r>
            <a:r>
              <a:rPr lang="en-US" sz="1000" dirty="0" smtClean="0"/>
              <a:t>et al</a:t>
            </a:r>
            <a:r>
              <a:rPr lang="en-US" sz="1000" b="1" dirty="0" smtClean="0"/>
              <a:t>, </a:t>
            </a:r>
            <a:r>
              <a:rPr lang="en-US" sz="1000" b="1" dirty="0"/>
              <a:t>Breast Cancer Research </a:t>
            </a:r>
            <a:r>
              <a:rPr lang="en-US" sz="1000" dirty="0" smtClean="0"/>
              <a:t>(2011)</a:t>
            </a:r>
            <a:endParaRPr lang="en-US" sz="1000" dirty="0"/>
          </a:p>
        </p:txBody>
      </p:sp>
      <p:sp>
        <p:nvSpPr>
          <p:cNvPr id="54" name="Rectangle 53"/>
          <p:cNvSpPr/>
          <p:nvPr/>
        </p:nvSpPr>
        <p:spPr>
          <a:xfrm>
            <a:off x="168206" y="1559811"/>
            <a:ext cx="2665807" cy="276999"/>
          </a:xfrm>
          <a:prstGeom prst="rect">
            <a:avLst/>
          </a:prstGeom>
        </p:spPr>
        <p:txBody>
          <a:bodyPr wrap="square">
            <a:spAutoFit/>
          </a:bodyPr>
          <a:lstStyle/>
          <a:p>
            <a:pPr algn="ctr"/>
            <a:r>
              <a:rPr lang="en-US" sz="1200" dirty="0">
                <a:cs typeface="Calibri"/>
              </a:rPr>
              <a:t>Tackling Cancer with Nanoparticles</a:t>
            </a:r>
          </a:p>
        </p:txBody>
      </p:sp>
      <p:pic>
        <p:nvPicPr>
          <p:cNvPr id="115" name="Picture 114" descr="STEM_blank_And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2409" y="4589938"/>
            <a:ext cx="1720338" cy="2198210"/>
          </a:xfrm>
          <a:prstGeom prst="rect">
            <a:avLst/>
          </a:prstGeom>
        </p:spPr>
      </p:pic>
      <p:sp>
        <p:nvSpPr>
          <p:cNvPr id="116" name="TextBox 133"/>
          <p:cNvSpPr txBox="1"/>
          <p:nvPr/>
        </p:nvSpPr>
        <p:spPr>
          <a:xfrm>
            <a:off x="10376211" y="6877494"/>
            <a:ext cx="3021267" cy="246221"/>
          </a:xfrm>
          <a:prstGeom prst="rect">
            <a:avLst/>
          </a:prstGeom>
          <a:noFill/>
        </p:spPr>
        <p:txBody>
          <a:bodyPr wrap="square" rtlCol="0">
            <a:spAutoFit/>
          </a:bodyPr>
          <a:lstStyle/>
          <a:p>
            <a:r>
              <a:rPr lang="en-US" sz="1000" dirty="0" smtClean="0"/>
              <a:t>Best DED reference?</a:t>
            </a:r>
            <a:endParaRPr lang="en-US" sz="1000" dirty="0">
              <a:solidFill>
                <a:schemeClr val="tx1"/>
              </a:solidFill>
            </a:endParaRPr>
          </a:p>
        </p:txBody>
      </p:sp>
      <p:pic>
        <p:nvPicPr>
          <p:cNvPr id="120" name="Picture 119"/>
          <p:cNvPicPr>
            <a:picLocks noChangeAspect="1"/>
          </p:cNvPicPr>
          <p:nvPr/>
        </p:nvPicPr>
        <p:blipFill rotWithShape="1">
          <a:blip r:embed="rId7"/>
          <a:srcRect l="6795" t="13020" r="69519" b="3789"/>
          <a:stretch/>
        </p:blipFill>
        <p:spPr>
          <a:xfrm>
            <a:off x="298835" y="4551237"/>
            <a:ext cx="1425090" cy="1407718"/>
          </a:xfrm>
          <a:prstGeom prst="rect">
            <a:avLst/>
          </a:prstGeom>
        </p:spPr>
      </p:pic>
      <p:sp>
        <p:nvSpPr>
          <p:cNvPr id="18" name="Rectangle 17"/>
          <p:cNvSpPr/>
          <p:nvPr/>
        </p:nvSpPr>
        <p:spPr>
          <a:xfrm>
            <a:off x="-41400" y="3882709"/>
            <a:ext cx="2193900" cy="646331"/>
          </a:xfrm>
          <a:prstGeom prst="rect">
            <a:avLst/>
          </a:prstGeom>
        </p:spPr>
        <p:txBody>
          <a:bodyPr wrap="square">
            <a:spAutoFit/>
          </a:bodyPr>
          <a:lstStyle/>
          <a:p>
            <a:pPr algn="ctr"/>
            <a:r>
              <a:rPr lang="en-US" sz="1200" dirty="0"/>
              <a:t>Chemically Amplified </a:t>
            </a:r>
            <a:r>
              <a:rPr lang="en-US" sz="1200" dirty="0" smtClean="0"/>
              <a:t>Molecular Photoresist for High-Resolution Lithography</a:t>
            </a:r>
            <a:endParaRPr lang="en-US" sz="1200" dirty="0"/>
          </a:p>
        </p:txBody>
      </p:sp>
      <p:sp>
        <p:nvSpPr>
          <p:cNvPr id="123" name="Rectangle 122"/>
          <p:cNvSpPr/>
          <p:nvPr/>
        </p:nvSpPr>
        <p:spPr>
          <a:xfrm>
            <a:off x="10376211" y="4247842"/>
            <a:ext cx="1009247" cy="276999"/>
          </a:xfrm>
          <a:prstGeom prst="rect">
            <a:avLst/>
          </a:prstGeom>
        </p:spPr>
        <p:txBody>
          <a:bodyPr wrap="square">
            <a:spAutoFit/>
          </a:bodyPr>
          <a:lstStyle/>
          <a:p>
            <a:r>
              <a:rPr lang="en-US" sz="1200" dirty="0" smtClean="0"/>
              <a:t>DED</a:t>
            </a:r>
            <a:endParaRPr lang="en-US" sz="1200" dirty="0"/>
          </a:p>
        </p:txBody>
      </p:sp>
      <p:sp>
        <p:nvSpPr>
          <p:cNvPr id="124"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16</a:t>
            </a:fld>
            <a:endParaRPr lang="en-US" dirty="0"/>
          </a:p>
        </p:txBody>
      </p:sp>
      <p:grpSp>
        <p:nvGrpSpPr>
          <p:cNvPr id="7" name="Group 6"/>
          <p:cNvGrpSpPr/>
          <p:nvPr/>
        </p:nvGrpSpPr>
        <p:grpSpPr>
          <a:xfrm>
            <a:off x="4710817" y="4902187"/>
            <a:ext cx="1518094" cy="1434002"/>
            <a:chOff x="-12592873" y="-955301"/>
            <a:chExt cx="2634916" cy="2488958"/>
          </a:xfrm>
        </p:grpSpPr>
        <p:pic>
          <p:nvPicPr>
            <p:cNvPr id="23" name="Picture 22" descr="Gatan-HAADF_5M_1.t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51463" y="-955301"/>
              <a:ext cx="2488958" cy="2488958"/>
            </a:xfrm>
            <a:prstGeom prst="rect">
              <a:avLst/>
            </a:prstGeom>
            <a:ln w="12700" cmpd="sng">
              <a:solidFill>
                <a:srgbClr val="000000"/>
              </a:solidFill>
            </a:ln>
          </p:spPr>
        </p:pic>
        <p:sp>
          <p:nvSpPr>
            <p:cNvPr id="28" name="TextBox 27"/>
            <p:cNvSpPr txBox="1"/>
            <p:nvPr/>
          </p:nvSpPr>
          <p:spPr>
            <a:xfrm>
              <a:off x="-11895181" y="-946197"/>
              <a:ext cx="1272063" cy="347230"/>
            </a:xfrm>
            <a:prstGeom prst="rect">
              <a:avLst/>
            </a:prstGeom>
            <a:noFill/>
          </p:spPr>
          <p:txBody>
            <a:bodyPr wrap="none" rtlCol="0">
              <a:spAutoFit/>
            </a:bodyPr>
            <a:lstStyle/>
            <a:p>
              <a:r>
                <a:rPr lang="en-US" sz="700" dirty="0" err="1" smtClean="0">
                  <a:solidFill>
                    <a:schemeClr val="tx2"/>
                  </a:solidFill>
                </a:rPr>
                <a:t>AgAu</a:t>
              </a:r>
              <a:r>
                <a:rPr lang="en-US" sz="700" dirty="0" smtClean="0">
                  <a:solidFill>
                    <a:schemeClr val="tx2"/>
                  </a:solidFill>
                </a:rPr>
                <a:t> catalyst</a:t>
              </a:r>
              <a:endParaRPr lang="en-US" sz="700" dirty="0">
                <a:solidFill>
                  <a:schemeClr val="tx2"/>
                </a:solidFill>
              </a:endParaRPr>
            </a:p>
          </p:txBody>
        </p:sp>
        <p:sp>
          <p:nvSpPr>
            <p:cNvPr id="29" name="TextBox 28"/>
            <p:cNvSpPr txBox="1"/>
            <p:nvPr/>
          </p:nvSpPr>
          <p:spPr>
            <a:xfrm>
              <a:off x="-12551463" y="31333"/>
              <a:ext cx="1007241" cy="347230"/>
            </a:xfrm>
            <a:prstGeom prst="rect">
              <a:avLst/>
            </a:prstGeom>
            <a:noFill/>
          </p:spPr>
          <p:txBody>
            <a:bodyPr wrap="square" rtlCol="0">
              <a:spAutoFit/>
            </a:bodyPr>
            <a:lstStyle/>
            <a:p>
              <a:r>
                <a:rPr lang="en-US" sz="700" dirty="0" smtClean="0">
                  <a:solidFill>
                    <a:schemeClr val="bg1"/>
                  </a:solidFill>
                </a:rPr>
                <a:t>Silicon</a:t>
              </a:r>
              <a:endParaRPr lang="en-US" sz="700" dirty="0">
                <a:solidFill>
                  <a:schemeClr val="bg1"/>
                </a:solidFill>
              </a:endParaRPr>
            </a:p>
          </p:txBody>
        </p:sp>
        <p:sp>
          <p:nvSpPr>
            <p:cNvPr id="30" name="TextBox 29"/>
            <p:cNvSpPr txBox="1"/>
            <p:nvPr/>
          </p:nvSpPr>
          <p:spPr>
            <a:xfrm>
              <a:off x="-12551463" y="724828"/>
              <a:ext cx="1007241" cy="347230"/>
            </a:xfrm>
            <a:prstGeom prst="rect">
              <a:avLst/>
            </a:prstGeom>
            <a:noFill/>
          </p:spPr>
          <p:txBody>
            <a:bodyPr wrap="square" rtlCol="0">
              <a:spAutoFit/>
            </a:bodyPr>
            <a:lstStyle/>
            <a:p>
              <a:r>
                <a:rPr lang="en-US" sz="700" dirty="0" smtClean="0">
                  <a:solidFill>
                    <a:schemeClr val="bg1"/>
                  </a:solidFill>
                </a:rPr>
                <a:t>Silicon</a:t>
              </a:r>
              <a:endParaRPr lang="en-US" sz="700" dirty="0">
                <a:solidFill>
                  <a:schemeClr val="bg1"/>
                </a:solidFill>
              </a:endParaRPr>
            </a:p>
          </p:txBody>
        </p:sp>
        <p:sp>
          <p:nvSpPr>
            <p:cNvPr id="31" name="TextBox 30"/>
            <p:cNvSpPr txBox="1"/>
            <p:nvPr/>
          </p:nvSpPr>
          <p:spPr>
            <a:xfrm>
              <a:off x="-12592873" y="-551459"/>
              <a:ext cx="1007241" cy="347230"/>
            </a:xfrm>
            <a:prstGeom prst="rect">
              <a:avLst/>
            </a:prstGeom>
            <a:noFill/>
          </p:spPr>
          <p:txBody>
            <a:bodyPr wrap="square" rtlCol="0">
              <a:spAutoFit/>
            </a:bodyPr>
            <a:lstStyle/>
            <a:p>
              <a:r>
                <a:rPr lang="en-US" sz="700" dirty="0" smtClean="0">
                  <a:solidFill>
                    <a:schemeClr val="bg1"/>
                  </a:solidFill>
                </a:rPr>
                <a:t>Silicon</a:t>
              </a:r>
              <a:endParaRPr lang="en-US" sz="700" dirty="0">
                <a:solidFill>
                  <a:schemeClr val="bg1"/>
                </a:solidFill>
              </a:endParaRPr>
            </a:p>
          </p:txBody>
        </p:sp>
        <p:sp>
          <p:nvSpPr>
            <p:cNvPr id="32" name="TextBox 31"/>
            <p:cNvSpPr txBox="1"/>
            <p:nvPr/>
          </p:nvSpPr>
          <p:spPr>
            <a:xfrm>
              <a:off x="-11169275" y="-11720"/>
              <a:ext cx="1211318" cy="347230"/>
            </a:xfrm>
            <a:prstGeom prst="rect">
              <a:avLst/>
            </a:prstGeom>
            <a:noFill/>
          </p:spPr>
          <p:txBody>
            <a:bodyPr wrap="square" rtlCol="0">
              <a:spAutoFit/>
            </a:bodyPr>
            <a:lstStyle/>
            <a:p>
              <a:r>
                <a:rPr lang="en-US" sz="700" dirty="0" smtClean="0">
                  <a:solidFill>
                    <a:schemeClr val="bg1"/>
                  </a:solidFill>
                </a:rPr>
                <a:t>Germanium</a:t>
              </a:r>
              <a:endParaRPr lang="en-US" sz="700" dirty="0">
                <a:solidFill>
                  <a:schemeClr val="bg1"/>
                </a:solidFill>
              </a:endParaRPr>
            </a:p>
          </p:txBody>
        </p:sp>
        <p:cxnSp>
          <p:nvCxnSpPr>
            <p:cNvPr id="33" name="Straight Arrow Connector 32"/>
            <p:cNvCxnSpPr/>
            <p:nvPr/>
          </p:nvCxnSpPr>
          <p:spPr>
            <a:xfrm>
              <a:off x="-11309415" y="-164926"/>
              <a:ext cx="234636" cy="239227"/>
            </a:xfrm>
            <a:prstGeom prst="straightConnector1">
              <a:avLst/>
            </a:prstGeom>
            <a:ln>
              <a:solidFill>
                <a:srgbClr val="FFFFF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1309415" y="233849"/>
              <a:ext cx="234636" cy="240699"/>
            </a:xfrm>
            <a:prstGeom prst="straightConnector1">
              <a:avLst/>
            </a:prstGeom>
            <a:ln>
              <a:solidFill>
                <a:srgbClr val="FFFFFF"/>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4117940" y="4441750"/>
            <a:ext cx="2666358" cy="461665"/>
          </a:xfrm>
          <a:prstGeom prst="rect">
            <a:avLst/>
          </a:prstGeom>
        </p:spPr>
        <p:txBody>
          <a:bodyPr wrap="square">
            <a:spAutoFit/>
          </a:bodyPr>
          <a:lstStyle/>
          <a:p>
            <a:pPr algn="ctr">
              <a:defRPr/>
            </a:pPr>
            <a:r>
              <a:rPr lang="en-US" sz="1200" dirty="0" smtClean="0">
                <a:solidFill>
                  <a:schemeClr val="tx2"/>
                </a:solidFill>
                <a:ea typeface="Calibri" pitchFamily="34" charset="0"/>
                <a:cs typeface="Arial"/>
              </a:rPr>
              <a:t>Growth of atomically abrupt nanowire </a:t>
            </a:r>
            <a:r>
              <a:rPr lang="en-US" sz="1200" dirty="0" err="1" smtClean="0">
                <a:solidFill>
                  <a:schemeClr val="tx2"/>
                </a:solidFill>
                <a:ea typeface="Calibri" pitchFamily="34" charset="0"/>
                <a:cs typeface="Arial"/>
              </a:rPr>
              <a:t>heterostructures</a:t>
            </a:r>
            <a:endParaRPr lang="en-US" sz="1200" dirty="0">
              <a:solidFill>
                <a:schemeClr val="tx2"/>
              </a:solidFill>
              <a:ea typeface="Calibri" pitchFamily="34" charset="0"/>
              <a:cs typeface="Arial"/>
            </a:endParaRPr>
          </a:p>
        </p:txBody>
      </p:sp>
      <p:sp>
        <p:nvSpPr>
          <p:cNvPr id="3" name="Rectangle 2"/>
          <p:cNvSpPr/>
          <p:nvPr/>
        </p:nvSpPr>
        <p:spPr>
          <a:xfrm>
            <a:off x="4335786" y="6336189"/>
            <a:ext cx="2286897" cy="246221"/>
          </a:xfrm>
          <a:prstGeom prst="rect">
            <a:avLst/>
          </a:prstGeom>
        </p:spPr>
        <p:txBody>
          <a:bodyPr wrap="square">
            <a:spAutoFit/>
          </a:bodyPr>
          <a:lstStyle/>
          <a:p>
            <a:pPr algn="ctr" eaLnBrk="0" hangingPunct="0"/>
            <a:r>
              <a:rPr lang="en-US" sz="1000" dirty="0">
                <a:solidFill>
                  <a:schemeClr val="tx2"/>
                </a:solidFill>
                <a:cs typeface="Arial" pitchFamily="34" charset="0"/>
              </a:rPr>
              <a:t>Y.-C. Chou</a:t>
            </a:r>
            <a:r>
              <a:rPr lang="en-US" sz="1000" dirty="0" smtClean="0">
                <a:solidFill>
                  <a:schemeClr val="tx2"/>
                </a:solidFill>
                <a:cs typeface="Arial" pitchFamily="34" charset="0"/>
              </a:rPr>
              <a:t>, et al., </a:t>
            </a:r>
            <a:r>
              <a:rPr lang="en-US" sz="1000" b="1" dirty="0">
                <a:solidFill>
                  <a:schemeClr val="tx2"/>
                </a:solidFill>
                <a:cs typeface="Arial" pitchFamily="34" charset="0"/>
              </a:rPr>
              <a:t>ACS </a:t>
            </a:r>
            <a:r>
              <a:rPr lang="en-US" sz="1000" b="1" dirty="0" err="1" smtClean="0">
                <a:solidFill>
                  <a:schemeClr val="tx2"/>
                </a:solidFill>
                <a:cs typeface="Arial" pitchFamily="34" charset="0"/>
              </a:rPr>
              <a:t>Nano</a:t>
            </a:r>
            <a:r>
              <a:rPr lang="en-US" sz="1000" b="1" dirty="0" smtClean="0">
                <a:solidFill>
                  <a:schemeClr val="tx2"/>
                </a:solidFill>
                <a:cs typeface="Arial" pitchFamily="34" charset="0"/>
              </a:rPr>
              <a:t> </a:t>
            </a:r>
            <a:r>
              <a:rPr lang="en-US" sz="1000" dirty="0" smtClean="0">
                <a:solidFill>
                  <a:schemeClr val="tx2"/>
                </a:solidFill>
                <a:cs typeface="Arial" pitchFamily="34" charset="0"/>
              </a:rPr>
              <a:t>(2012)</a:t>
            </a:r>
            <a:endParaRPr lang="en-US" sz="1000" dirty="0">
              <a:solidFill>
                <a:schemeClr val="tx2"/>
              </a:solidFill>
              <a:cs typeface="Arial" pitchFamily="34" charset="0"/>
            </a:endParaRPr>
          </a:p>
        </p:txBody>
      </p:sp>
      <p:pic>
        <p:nvPicPr>
          <p:cNvPr id="42" name="Picture 41"/>
          <p:cNvPicPr>
            <a:picLocks noChangeAspect="1"/>
          </p:cNvPicPr>
          <p:nvPr/>
        </p:nvPicPr>
        <p:blipFill rotWithShape="1">
          <a:blip r:embed="rId9"/>
          <a:srcRect l="11821"/>
          <a:stretch/>
        </p:blipFill>
        <p:spPr>
          <a:xfrm>
            <a:off x="6981910" y="1714754"/>
            <a:ext cx="1920022" cy="1087748"/>
          </a:xfrm>
          <a:prstGeom prst="rect">
            <a:avLst/>
          </a:prstGeom>
        </p:spPr>
      </p:pic>
      <p:sp>
        <p:nvSpPr>
          <p:cNvPr id="4" name="Rectangle 3"/>
          <p:cNvSpPr/>
          <p:nvPr/>
        </p:nvSpPr>
        <p:spPr>
          <a:xfrm>
            <a:off x="6453691" y="1253089"/>
            <a:ext cx="2859338" cy="461665"/>
          </a:xfrm>
          <a:prstGeom prst="rect">
            <a:avLst/>
          </a:prstGeom>
        </p:spPr>
        <p:txBody>
          <a:bodyPr wrap="square">
            <a:spAutoFit/>
          </a:bodyPr>
          <a:lstStyle/>
          <a:p>
            <a:pPr algn="ctr"/>
            <a:r>
              <a:rPr lang="en-US" sz="1200" dirty="0">
                <a:solidFill>
                  <a:schemeClr val="tx2"/>
                </a:solidFill>
              </a:rPr>
              <a:t>Nanoscale Polymers for Ultra-high Density Magnetic Storage</a:t>
            </a:r>
          </a:p>
        </p:txBody>
      </p:sp>
      <p:sp>
        <p:nvSpPr>
          <p:cNvPr id="6" name="Rectangle 5"/>
          <p:cNvSpPr/>
          <p:nvPr/>
        </p:nvSpPr>
        <p:spPr>
          <a:xfrm>
            <a:off x="7437020" y="2833974"/>
            <a:ext cx="1616896" cy="553998"/>
          </a:xfrm>
          <a:prstGeom prst="rect">
            <a:avLst/>
          </a:prstGeom>
        </p:spPr>
        <p:txBody>
          <a:bodyPr wrap="square">
            <a:spAutoFit/>
          </a:bodyPr>
          <a:lstStyle/>
          <a:p>
            <a:pPr lvl="0" algn="r" hangingPunct="0"/>
            <a:r>
              <a:rPr lang="en-US" sz="1000" dirty="0">
                <a:solidFill>
                  <a:schemeClr val="tx2"/>
                </a:solidFill>
                <a:cs typeface="Arial"/>
              </a:rPr>
              <a:t>R. Ruiz, </a:t>
            </a:r>
            <a:r>
              <a:rPr lang="en-US" sz="1000" dirty="0" smtClean="0">
                <a:solidFill>
                  <a:schemeClr val="tx2"/>
                </a:solidFill>
                <a:cs typeface="Arial"/>
              </a:rPr>
              <a:t>et al., </a:t>
            </a:r>
            <a:r>
              <a:rPr lang="en-US" sz="1000" b="1" dirty="0">
                <a:solidFill>
                  <a:schemeClr val="tx2"/>
                </a:solidFill>
                <a:cs typeface="Arial"/>
              </a:rPr>
              <a:t>Journal of Vacuum Science and Technology B </a:t>
            </a:r>
            <a:r>
              <a:rPr lang="en-US" sz="1000" dirty="0" smtClean="0">
                <a:solidFill>
                  <a:schemeClr val="tx2"/>
                </a:solidFill>
                <a:cs typeface="Arial"/>
              </a:rPr>
              <a:t>(</a:t>
            </a:r>
            <a:r>
              <a:rPr lang="en-US" sz="1000" dirty="0">
                <a:solidFill>
                  <a:schemeClr val="tx2"/>
                </a:solidFill>
                <a:cs typeface="Arial"/>
              </a:rPr>
              <a:t>2012).</a:t>
            </a:r>
            <a:endParaRPr lang="en-US" sz="1000" b="1" dirty="0">
              <a:solidFill>
                <a:schemeClr val="tx2"/>
              </a:solidFill>
              <a:cs typeface="Arial"/>
            </a:endParaRPr>
          </a:p>
        </p:txBody>
      </p:sp>
      <p:pic>
        <p:nvPicPr>
          <p:cNvPr id="47" name="Picture 46" descr="Screen shot 2013-03-28 at 11.14.51 P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0813" y="2594047"/>
            <a:ext cx="1080047" cy="448383"/>
          </a:xfrm>
          <a:prstGeom prst="rect">
            <a:avLst/>
          </a:prstGeom>
        </p:spPr>
      </p:pic>
      <p:pic>
        <p:nvPicPr>
          <p:cNvPr id="48" name="Picture 47"/>
          <p:cNvPicPr>
            <a:picLocks noChangeAspect="1"/>
          </p:cNvPicPr>
          <p:nvPr/>
        </p:nvPicPr>
        <p:blipFill>
          <a:blip r:embed="rId11"/>
          <a:stretch>
            <a:fillRect/>
          </a:stretch>
        </p:blipFill>
        <p:spPr>
          <a:xfrm>
            <a:off x="5598624" y="6057864"/>
            <a:ext cx="562677" cy="263315"/>
          </a:xfrm>
          <a:prstGeom prst="rect">
            <a:avLst/>
          </a:prstGeom>
          <a:solidFill>
            <a:schemeClr val="bg1"/>
          </a:solidFill>
        </p:spPr>
      </p:pic>
      <p:pic>
        <p:nvPicPr>
          <p:cNvPr id="1028" name="Picture 4" descr="http://www.ssecusa.com/assets/Sematech-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91559" y="5869811"/>
            <a:ext cx="999004" cy="577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atan.com/sites/default/files/gatan_logo_2x.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9305" y="5577875"/>
            <a:ext cx="1378173" cy="1378173"/>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33"/>
          <p:cNvSpPr txBox="1"/>
          <p:nvPr/>
        </p:nvSpPr>
        <p:spPr>
          <a:xfrm>
            <a:off x="122165" y="5958475"/>
            <a:ext cx="1726152" cy="400110"/>
          </a:xfrm>
          <a:prstGeom prst="rect">
            <a:avLst/>
          </a:prstGeom>
          <a:noFill/>
        </p:spPr>
        <p:txBody>
          <a:bodyPr wrap="square" rtlCol="0">
            <a:spAutoFit/>
          </a:bodyPr>
          <a:lstStyle/>
          <a:p>
            <a:r>
              <a:rPr lang="en-US" sz="1000" dirty="0" smtClean="0">
                <a:solidFill>
                  <a:schemeClr val="tx2"/>
                </a:solidFill>
              </a:rPr>
              <a:t>P. </a:t>
            </a:r>
            <a:r>
              <a:rPr lang="en-US" sz="1000" dirty="0">
                <a:solidFill>
                  <a:schemeClr val="tx2"/>
                </a:solidFill>
              </a:rPr>
              <a:t>K. </a:t>
            </a:r>
            <a:r>
              <a:rPr lang="en-US" sz="1000" dirty="0" err="1" smtClean="0">
                <a:solidFill>
                  <a:schemeClr val="tx2"/>
                </a:solidFill>
              </a:rPr>
              <a:t>Kulshreshtha</a:t>
            </a:r>
            <a:r>
              <a:rPr lang="en-US" sz="1000" dirty="0" smtClean="0">
                <a:solidFill>
                  <a:schemeClr val="tx2"/>
                </a:solidFill>
              </a:rPr>
              <a:t>, et al., </a:t>
            </a:r>
            <a:r>
              <a:rPr lang="en-US" sz="1000" b="1" dirty="0" smtClean="0">
                <a:solidFill>
                  <a:schemeClr val="tx2"/>
                </a:solidFill>
              </a:rPr>
              <a:t>Nanotechnology </a:t>
            </a:r>
            <a:r>
              <a:rPr lang="en-US" sz="1000" dirty="0" smtClean="0">
                <a:solidFill>
                  <a:schemeClr val="tx2"/>
                </a:solidFill>
              </a:rPr>
              <a:t>(2014)</a:t>
            </a:r>
            <a:endParaRPr lang="en-US" sz="1000" dirty="0">
              <a:solidFill>
                <a:schemeClr val="tx2"/>
              </a:solidFill>
            </a:endParaRPr>
          </a:p>
        </p:txBody>
      </p:sp>
      <p:sp>
        <p:nvSpPr>
          <p:cNvPr id="52" name="Title 2"/>
          <p:cNvSpPr txBox="1">
            <a:spLocks/>
          </p:cNvSpPr>
          <p:nvPr/>
        </p:nvSpPr>
        <p:spPr>
          <a:xfrm>
            <a:off x="6987527" y="3853544"/>
            <a:ext cx="2096074" cy="268672"/>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a:lstStyle>
          <a:p>
            <a:r>
              <a:rPr lang="en-US" sz="1200" dirty="0" smtClean="0"/>
              <a:t>Probing carrier dynamics below the surface of solar cells </a:t>
            </a:r>
            <a:endParaRPr lang="en-US" sz="1200" baseline="-25000" dirty="0"/>
          </a:p>
        </p:txBody>
      </p:sp>
      <p:sp>
        <p:nvSpPr>
          <p:cNvPr id="55" name="TextBox 133"/>
          <p:cNvSpPr txBox="1"/>
          <p:nvPr/>
        </p:nvSpPr>
        <p:spPr>
          <a:xfrm>
            <a:off x="7416486" y="6036227"/>
            <a:ext cx="1759037" cy="400110"/>
          </a:xfrm>
          <a:prstGeom prst="rect">
            <a:avLst/>
          </a:prstGeom>
          <a:noFill/>
        </p:spPr>
        <p:txBody>
          <a:bodyPr wrap="square" rtlCol="0">
            <a:spAutoFit/>
          </a:bodyPr>
          <a:lstStyle/>
          <a:p>
            <a:r>
              <a:rPr lang="en-US" sz="1000" dirty="0">
                <a:solidFill>
                  <a:schemeClr val="tx2"/>
                </a:solidFill>
              </a:rPr>
              <a:t>E. S. Barnard, </a:t>
            </a:r>
            <a:r>
              <a:rPr lang="en-US" sz="1000" dirty="0" smtClean="0">
                <a:solidFill>
                  <a:schemeClr val="tx2"/>
                </a:solidFill>
              </a:rPr>
              <a:t>et al., </a:t>
            </a:r>
            <a:r>
              <a:rPr lang="en-US" sz="1000" b="1" dirty="0" smtClean="0">
                <a:solidFill>
                  <a:schemeClr val="tx2"/>
                </a:solidFill>
              </a:rPr>
              <a:t>Scientific Reports </a:t>
            </a:r>
            <a:r>
              <a:rPr lang="en-US" sz="1000" dirty="0" smtClean="0">
                <a:solidFill>
                  <a:schemeClr val="tx2"/>
                </a:solidFill>
              </a:rPr>
              <a:t>(2013)</a:t>
            </a:r>
          </a:p>
        </p:txBody>
      </p:sp>
      <p:pic>
        <p:nvPicPr>
          <p:cNvPr id="56" name="Picture 55" descr="screenshot.png"/>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3554" y="4205875"/>
            <a:ext cx="1501588" cy="1752600"/>
          </a:xfrm>
          <a:prstGeom prst="rect">
            <a:avLst/>
          </a:prstGeom>
        </p:spPr>
      </p:pic>
      <p:pic>
        <p:nvPicPr>
          <p:cNvPr id="57" name="Picture 56" descr="Plant-PV-Logo-with-text2.p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1775" y="4905099"/>
            <a:ext cx="1411051" cy="517173"/>
          </a:xfrm>
          <a:prstGeom prst="rect">
            <a:avLst/>
          </a:prstGeom>
        </p:spPr>
      </p:pic>
      <p:sp>
        <p:nvSpPr>
          <p:cNvPr id="58" name="Title 2"/>
          <p:cNvSpPr txBox="1">
            <a:spLocks/>
          </p:cNvSpPr>
          <p:nvPr/>
        </p:nvSpPr>
        <p:spPr>
          <a:xfrm>
            <a:off x="2193285" y="3829595"/>
            <a:ext cx="2030502" cy="359143"/>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a:lstStyle>
          <a:p>
            <a:r>
              <a:rPr lang="en-US" sz="1200" dirty="0" smtClean="0">
                <a:latin typeface="+mn-lt"/>
              </a:rPr>
              <a:t>Enhancing Thermal Transport of Carbon Nanotubes</a:t>
            </a:r>
            <a:endParaRPr lang="en-US" sz="1200" baseline="-25000" dirty="0">
              <a:latin typeface="+mn-lt"/>
            </a:endParaRPr>
          </a:p>
        </p:txBody>
      </p:sp>
      <p:sp>
        <p:nvSpPr>
          <p:cNvPr id="59" name="TextBox 133"/>
          <p:cNvSpPr txBox="1"/>
          <p:nvPr/>
        </p:nvSpPr>
        <p:spPr>
          <a:xfrm>
            <a:off x="2151453" y="5496333"/>
            <a:ext cx="2282819" cy="246221"/>
          </a:xfrm>
          <a:prstGeom prst="rect">
            <a:avLst/>
          </a:prstGeom>
          <a:noFill/>
        </p:spPr>
        <p:txBody>
          <a:bodyPr wrap="square" rtlCol="0">
            <a:spAutoFit/>
          </a:bodyPr>
          <a:lstStyle/>
          <a:p>
            <a:r>
              <a:rPr lang="en-US" sz="1000" dirty="0" smtClean="0">
                <a:solidFill>
                  <a:schemeClr val="tx2"/>
                </a:solidFill>
              </a:rPr>
              <a:t>S. Kaur, et al., </a:t>
            </a:r>
            <a:r>
              <a:rPr lang="en-US" sz="1000" b="1" dirty="0" smtClean="0">
                <a:solidFill>
                  <a:schemeClr val="tx2"/>
                </a:solidFill>
              </a:rPr>
              <a:t>Nat. </a:t>
            </a:r>
            <a:r>
              <a:rPr lang="en-US" sz="1000" b="1" dirty="0" err="1" smtClean="0">
                <a:solidFill>
                  <a:schemeClr val="tx2"/>
                </a:solidFill>
              </a:rPr>
              <a:t>Commun</a:t>
            </a:r>
            <a:r>
              <a:rPr lang="en-US" sz="1000" b="1" dirty="0" smtClean="0">
                <a:solidFill>
                  <a:schemeClr val="tx2"/>
                </a:solidFill>
              </a:rPr>
              <a:t>. </a:t>
            </a:r>
            <a:r>
              <a:rPr lang="en-US" sz="1000" i="1" dirty="0" smtClean="0">
                <a:solidFill>
                  <a:schemeClr val="tx2"/>
                </a:solidFill>
              </a:rPr>
              <a:t>(</a:t>
            </a:r>
            <a:r>
              <a:rPr lang="en-US" sz="1000" dirty="0" smtClean="0">
                <a:solidFill>
                  <a:schemeClr val="tx2"/>
                </a:solidFill>
              </a:rPr>
              <a:t>2013)</a:t>
            </a:r>
            <a:endParaRPr lang="en-US" sz="1000" dirty="0">
              <a:solidFill>
                <a:schemeClr val="tx2"/>
              </a:solidFill>
            </a:endParaRPr>
          </a:p>
        </p:txBody>
      </p:sp>
      <p:pic>
        <p:nvPicPr>
          <p:cNvPr id="60" name="Picture 59"/>
          <p:cNvPicPr>
            <a:picLocks noChangeAspect="1"/>
          </p:cNvPicPr>
          <p:nvPr/>
        </p:nvPicPr>
        <p:blipFill rotWithShape="1">
          <a:blip r:embed="rId16">
            <a:extLst>
              <a:ext uri="{28A0092B-C50C-407E-A947-70E740481C1C}">
                <a14:useLocalDpi xmlns:a14="http://schemas.microsoft.com/office/drawing/2010/main" val="0"/>
              </a:ext>
            </a:extLst>
          </a:blip>
          <a:srcRect b="10623"/>
          <a:stretch/>
        </p:blipFill>
        <p:spPr>
          <a:xfrm>
            <a:off x="2315885" y="4174402"/>
            <a:ext cx="1479051" cy="1321932"/>
          </a:xfrm>
          <a:prstGeom prst="rect">
            <a:avLst/>
          </a:prstGeom>
        </p:spPr>
      </p:pic>
      <p:pic>
        <p:nvPicPr>
          <p:cNvPr id="1032" name="Picture 8" descr="http://www.maximumpc.com/files/intel-logo_6.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117" t="10856" r="8731" b="8135"/>
          <a:stretch/>
        </p:blipFill>
        <p:spPr bwMode="auto">
          <a:xfrm>
            <a:off x="3499220" y="4929264"/>
            <a:ext cx="866775" cy="58102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3374283" y="1331225"/>
            <a:ext cx="2596772" cy="646331"/>
          </a:xfrm>
          <a:prstGeom prst="rect">
            <a:avLst/>
          </a:prstGeom>
          <a:noFill/>
        </p:spPr>
        <p:txBody>
          <a:bodyPr wrap="square" rtlCol="0">
            <a:spAutoFit/>
          </a:bodyPr>
          <a:lstStyle/>
          <a:p>
            <a:pPr algn="r"/>
            <a:r>
              <a:rPr lang="en-US" sz="1200" dirty="0" smtClean="0"/>
              <a:t>Mapping nanoscale compositional variations in 3D for commercial </a:t>
            </a:r>
            <a:r>
              <a:rPr lang="en-US" sz="1200" dirty="0" err="1" smtClean="0"/>
              <a:t>TiAl</a:t>
            </a:r>
            <a:r>
              <a:rPr lang="en-US" sz="1200" dirty="0" smtClean="0"/>
              <a:t> alloy design</a:t>
            </a:r>
            <a:endParaRPr lang="en-US" sz="1200" dirty="0"/>
          </a:p>
        </p:txBody>
      </p:sp>
      <p:pic>
        <p:nvPicPr>
          <p:cNvPr id="63"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26773" r="5989"/>
          <a:stretch/>
        </p:blipFill>
        <p:spPr bwMode="auto">
          <a:xfrm>
            <a:off x="3450430" y="1942367"/>
            <a:ext cx="2263321" cy="10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descr="pratt-whitney-logo-marker-bg.jpg"/>
          <p:cNvPicPr>
            <a:picLocks noChangeAspect="1"/>
          </p:cNvPicPr>
          <p:nvPr/>
        </p:nvPicPr>
        <p:blipFill rotWithShape="1">
          <a:blip r:embed="rId19">
            <a:extLst>
              <a:ext uri="{28A0092B-C50C-407E-A947-70E740481C1C}">
                <a14:useLocalDpi xmlns:a14="http://schemas.microsoft.com/office/drawing/2010/main" val="0"/>
              </a:ext>
            </a:extLst>
          </a:blip>
          <a:srcRect t="13301"/>
          <a:stretch/>
        </p:blipFill>
        <p:spPr>
          <a:xfrm>
            <a:off x="3212493" y="2380983"/>
            <a:ext cx="942325" cy="653592"/>
          </a:xfrm>
          <a:prstGeom prst="rect">
            <a:avLst/>
          </a:prstGeom>
        </p:spPr>
      </p:pic>
      <p:sp>
        <p:nvSpPr>
          <p:cNvPr id="8" name="Rectangle 7"/>
          <p:cNvSpPr/>
          <p:nvPr/>
        </p:nvSpPr>
        <p:spPr>
          <a:xfrm>
            <a:off x="4238085" y="4125806"/>
            <a:ext cx="2525713" cy="246221"/>
          </a:xfrm>
          <a:prstGeom prst="rect">
            <a:avLst/>
          </a:prstGeom>
        </p:spPr>
        <p:txBody>
          <a:bodyPr wrap="square">
            <a:spAutoFit/>
          </a:bodyPr>
          <a:lstStyle/>
          <a:p>
            <a:pPr algn="r"/>
            <a:r>
              <a:rPr lang="en-US" sz="1000" dirty="0">
                <a:solidFill>
                  <a:schemeClr val="tx2"/>
                </a:solidFill>
              </a:rPr>
              <a:t>G. Zhu, </a:t>
            </a:r>
            <a:r>
              <a:rPr lang="en-US" sz="1000" dirty="0" smtClean="0">
                <a:solidFill>
                  <a:schemeClr val="tx2"/>
                </a:solidFill>
              </a:rPr>
              <a:t>et al.,  </a:t>
            </a:r>
            <a:r>
              <a:rPr lang="en-US" sz="1000" b="1" dirty="0" smtClean="0">
                <a:solidFill>
                  <a:schemeClr val="tx2"/>
                </a:solidFill>
              </a:rPr>
              <a:t>Appl</a:t>
            </a:r>
            <a:r>
              <a:rPr lang="en-US" sz="1000" b="1" dirty="0">
                <a:solidFill>
                  <a:schemeClr val="tx2"/>
                </a:solidFill>
              </a:rPr>
              <a:t>. Phys. Lett. </a:t>
            </a:r>
            <a:r>
              <a:rPr lang="en-US" sz="1000" dirty="0" smtClean="0">
                <a:solidFill>
                  <a:schemeClr val="tx2"/>
                </a:solidFill>
              </a:rPr>
              <a:t>(</a:t>
            </a:r>
            <a:r>
              <a:rPr lang="en-US" sz="1000" dirty="0">
                <a:solidFill>
                  <a:schemeClr val="tx2"/>
                </a:solidFill>
              </a:rPr>
              <a:t>2014). </a:t>
            </a:r>
          </a:p>
        </p:txBody>
      </p:sp>
      <p:sp>
        <p:nvSpPr>
          <p:cNvPr id="9" name="Rectangle 8"/>
          <p:cNvSpPr/>
          <p:nvPr/>
        </p:nvSpPr>
        <p:spPr>
          <a:xfrm>
            <a:off x="3997965" y="3109159"/>
            <a:ext cx="3005951" cy="276999"/>
          </a:xfrm>
          <a:prstGeom prst="rect">
            <a:avLst/>
          </a:prstGeom>
        </p:spPr>
        <p:txBody>
          <a:bodyPr wrap="none">
            <a:spAutoFit/>
          </a:bodyPr>
          <a:lstStyle/>
          <a:p>
            <a:pPr algn="ctr">
              <a:defRPr/>
            </a:pPr>
            <a:r>
              <a:rPr lang="en-US" sz="1200" dirty="0">
                <a:solidFill>
                  <a:schemeClr val="tx2"/>
                </a:solidFill>
                <a:ea typeface="Calibri" pitchFamily="34" charset="0"/>
                <a:cs typeface="Arial"/>
              </a:rPr>
              <a:t>Controlling Heat with Hypersonic Crystals</a:t>
            </a:r>
            <a:endParaRPr lang="en-US" sz="1200" i="1" dirty="0">
              <a:solidFill>
                <a:schemeClr val="tx2"/>
              </a:solidFill>
              <a:effectLst>
                <a:outerShdw blurRad="38100" dist="38100" dir="2700000" algn="tl">
                  <a:srgbClr val="DDDDDD"/>
                </a:outerShdw>
              </a:effectLst>
              <a:cs typeface="Arial"/>
            </a:endParaRPr>
          </a:p>
        </p:txBody>
      </p:sp>
      <p:pic>
        <p:nvPicPr>
          <p:cNvPr id="64" name="Picture 63"/>
          <p:cNvPicPr>
            <a:picLocks noChangeAspect="1"/>
          </p:cNvPicPr>
          <p:nvPr/>
        </p:nvPicPr>
        <p:blipFill rotWithShape="1">
          <a:blip r:embed="rId20"/>
          <a:srcRect b="62501"/>
          <a:stretch/>
        </p:blipFill>
        <p:spPr>
          <a:xfrm>
            <a:off x="4560393" y="3369666"/>
            <a:ext cx="1881099" cy="716238"/>
          </a:xfrm>
          <a:prstGeom prst="rect">
            <a:avLst/>
          </a:prstGeom>
        </p:spPr>
      </p:pic>
      <p:pic>
        <p:nvPicPr>
          <p:cNvPr id="65" name="Picture 2" descr="トヨタ自動車株式会社 公式企業サイト"/>
          <p:cNvPicPr>
            <a:picLocks noChangeAspect="1" noChangeArrowheads="1"/>
          </p:cNvPicPr>
          <p:nvPr/>
        </p:nvPicPr>
        <p:blipFill rotWithShape="1">
          <a:blip r:embed="rId21">
            <a:extLst>
              <a:ext uri="{28A0092B-C50C-407E-A947-70E740481C1C}">
                <a14:useLocalDpi xmlns:a14="http://schemas.microsoft.com/office/drawing/2010/main" val="0"/>
              </a:ext>
            </a:extLst>
          </a:blip>
          <a:srcRect l="14981" t="33364" r="14365" b="25611"/>
          <a:stretch/>
        </p:blipFill>
        <p:spPr bwMode="auto">
          <a:xfrm>
            <a:off x="5671587" y="3801451"/>
            <a:ext cx="1100888" cy="28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6013" y="275011"/>
            <a:ext cx="8456199" cy="550489"/>
          </a:xfrm>
        </p:spPr>
        <p:txBody>
          <a:bodyPr/>
          <a:lstStyle/>
          <a:p>
            <a:r>
              <a:rPr lang="en-US" sz="2800" b="1" dirty="0" smtClean="0"/>
              <a:t>NNI Strategic Plan</a:t>
            </a:r>
            <a:endParaRPr lang="en-US" sz="2800" b="1" dirty="0"/>
          </a:p>
        </p:txBody>
      </p:sp>
      <p:sp>
        <p:nvSpPr>
          <p:cNvPr id="6" name="Content Placeholder 5"/>
          <p:cNvSpPr>
            <a:spLocks noGrp="1"/>
          </p:cNvSpPr>
          <p:nvPr>
            <p:ph sz="quarter" idx="16"/>
          </p:nvPr>
        </p:nvSpPr>
        <p:spPr>
          <a:xfrm>
            <a:off x="379104" y="1019080"/>
            <a:ext cx="3944648" cy="393699"/>
          </a:xfrm>
        </p:spPr>
        <p:txBody>
          <a:bodyPr/>
          <a:lstStyle/>
          <a:p>
            <a:pPr>
              <a:buNone/>
            </a:pPr>
            <a:r>
              <a:rPr lang="en-US" sz="1800" b="1" dirty="0" smtClean="0">
                <a:solidFill>
                  <a:schemeClr val="tx2"/>
                </a:solidFill>
              </a:rPr>
              <a:t>Issued in 2004, 2007, 2011, 2014</a:t>
            </a:r>
          </a:p>
          <a:p>
            <a:pPr marL="285750" indent="-285750">
              <a:buFont typeface="Arial" panose="020B0604020202020204" pitchFamily="34" charset="0"/>
              <a:buChar char="•"/>
            </a:pPr>
            <a:endParaRPr lang="en-US" sz="1800" b="1" dirty="0">
              <a:solidFill>
                <a:schemeClr val="tx2"/>
              </a:solidFill>
            </a:endParaRPr>
          </a:p>
          <a:p>
            <a:pPr>
              <a:buNone/>
            </a:pPr>
            <a:endParaRPr lang="en-US" sz="1800" b="1" dirty="0">
              <a:solidFill>
                <a:schemeClr val="tx2"/>
              </a:solidFill>
            </a:endParaRPr>
          </a:p>
          <a:p>
            <a:pPr>
              <a:buNone/>
            </a:pPr>
            <a:endParaRPr lang="en-US" sz="18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17</a:t>
            </a:fld>
            <a:endParaRPr lang="en-US" dirty="0"/>
          </a:p>
        </p:txBody>
      </p:sp>
      <p:pic>
        <p:nvPicPr>
          <p:cNvPr id="4" name="Picture 3"/>
          <p:cNvPicPr>
            <a:picLocks noChangeAspect="1"/>
          </p:cNvPicPr>
          <p:nvPr/>
        </p:nvPicPr>
        <p:blipFill rotWithShape="1">
          <a:blip r:embed="rId3"/>
          <a:srcRect l="66323" t="13162" r="16754" b="9060"/>
          <a:stretch/>
        </p:blipFill>
        <p:spPr>
          <a:xfrm>
            <a:off x="4444570" y="546374"/>
            <a:ext cx="4214925" cy="5448300"/>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379104" y="1702071"/>
            <a:ext cx="3944648" cy="3970318"/>
          </a:xfrm>
          <a:prstGeom prst="rect">
            <a:avLst/>
          </a:prstGeom>
          <a:noFill/>
          <a:ln>
            <a:noFill/>
          </a:ln>
          <a:effectLst/>
        </p:spPr>
        <p:txBody>
          <a:bodyPr wrap="square" lIns="91440" tIns="91440" rIns="91440" bIns="91440" rtlCol="0" anchor="t">
            <a:spAutoFit/>
          </a:bodyPr>
          <a:lstStyle/>
          <a:p>
            <a:pPr>
              <a:spcBef>
                <a:spcPts val="600"/>
              </a:spcBef>
            </a:pPr>
            <a:r>
              <a:rPr lang="en-US" sz="2000" u="sng" dirty="0" smtClean="0">
                <a:solidFill>
                  <a:schemeClr val="tx1">
                    <a:lumMod val="75000"/>
                    <a:lumOff val="25000"/>
                  </a:schemeClr>
                </a:solidFill>
                <a:cs typeface="Arial"/>
              </a:rPr>
              <a:t>User Facility-Specific Goals</a:t>
            </a:r>
          </a:p>
          <a:p>
            <a:pPr marL="285750" indent="-171450">
              <a:spcBef>
                <a:spcPts val="600"/>
              </a:spcBef>
              <a:buFont typeface="Arial" panose="020B0604020202020204" pitchFamily="34" charset="0"/>
              <a:buChar char="•"/>
            </a:pPr>
            <a:r>
              <a:rPr lang="en-US" dirty="0" smtClean="0">
                <a:solidFill>
                  <a:srgbClr val="000033"/>
                </a:solidFill>
                <a:cs typeface="Arial"/>
              </a:rPr>
              <a:t>2.3 </a:t>
            </a:r>
            <a:r>
              <a:rPr lang="en-US" dirty="0">
                <a:solidFill>
                  <a:srgbClr val="000033"/>
                </a:solidFill>
                <a:cs typeface="Arial"/>
              </a:rPr>
              <a:t>Promote </a:t>
            </a:r>
            <a:r>
              <a:rPr lang="en-US" b="1" dirty="0">
                <a:solidFill>
                  <a:srgbClr val="000033"/>
                </a:solidFill>
                <a:cs typeface="Arial"/>
              </a:rPr>
              <a:t>broader accessibility and utilization </a:t>
            </a:r>
            <a:r>
              <a:rPr lang="en-US" dirty="0">
                <a:solidFill>
                  <a:srgbClr val="000033"/>
                </a:solidFill>
                <a:cs typeface="Arial"/>
              </a:rPr>
              <a:t>of user </a:t>
            </a:r>
            <a:r>
              <a:rPr lang="en-US" dirty="0" smtClean="0">
                <a:solidFill>
                  <a:srgbClr val="000033"/>
                </a:solidFill>
                <a:cs typeface="Arial"/>
              </a:rPr>
              <a:t>facilities</a:t>
            </a:r>
            <a:r>
              <a:rPr lang="en-US" dirty="0">
                <a:solidFill>
                  <a:srgbClr val="000033"/>
                </a:solidFill>
                <a:cs typeface="Arial"/>
              </a:rPr>
              <a:t>, cooperative </a:t>
            </a:r>
            <a:r>
              <a:rPr lang="en-US" dirty="0" smtClean="0">
                <a:solidFill>
                  <a:srgbClr val="000033"/>
                </a:solidFill>
                <a:cs typeface="Arial"/>
              </a:rPr>
              <a:t>research centers</a:t>
            </a:r>
            <a:r>
              <a:rPr lang="en-US" dirty="0">
                <a:solidFill>
                  <a:srgbClr val="000033"/>
                </a:solidFill>
                <a:cs typeface="Arial"/>
              </a:rPr>
              <a:t>, and regional initiatives to accelerate the transfer of nanoscale science from </a:t>
            </a:r>
            <a:r>
              <a:rPr lang="en-US" b="1" dirty="0">
                <a:solidFill>
                  <a:srgbClr val="000033"/>
                </a:solidFill>
                <a:cs typeface="Arial"/>
              </a:rPr>
              <a:t>lab </a:t>
            </a:r>
            <a:r>
              <a:rPr lang="en-US" b="1" dirty="0" smtClean="0">
                <a:solidFill>
                  <a:srgbClr val="000033"/>
                </a:solidFill>
                <a:cs typeface="Arial"/>
              </a:rPr>
              <a:t>to market</a:t>
            </a:r>
            <a:r>
              <a:rPr lang="en-US" dirty="0" smtClean="0">
                <a:solidFill>
                  <a:srgbClr val="000033"/>
                </a:solidFill>
                <a:cs typeface="Arial"/>
              </a:rPr>
              <a:t>.</a:t>
            </a:r>
          </a:p>
          <a:p>
            <a:pPr marL="285750" indent="-171450">
              <a:spcBef>
                <a:spcPts val="600"/>
              </a:spcBef>
              <a:buFont typeface="Arial" panose="020B0604020202020204" pitchFamily="34" charset="0"/>
              <a:buChar char="•"/>
            </a:pPr>
            <a:r>
              <a:rPr lang="en-US" dirty="0">
                <a:solidFill>
                  <a:srgbClr val="000033"/>
                </a:solidFill>
                <a:cs typeface="Arial"/>
              </a:rPr>
              <a:t>3.3 Provide, facilitate the sharing of, and sustain </a:t>
            </a:r>
            <a:r>
              <a:rPr lang="en-US" dirty="0" smtClean="0">
                <a:solidFill>
                  <a:srgbClr val="000033"/>
                </a:solidFill>
                <a:cs typeface="Arial"/>
              </a:rPr>
              <a:t>the physical </a:t>
            </a:r>
            <a:r>
              <a:rPr lang="en-US" b="1" dirty="0">
                <a:solidFill>
                  <a:srgbClr val="000033"/>
                </a:solidFill>
                <a:cs typeface="Arial"/>
              </a:rPr>
              <a:t>R&amp;D infrastructure</a:t>
            </a:r>
            <a:r>
              <a:rPr lang="en-US" dirty="0">
                <a:solidFill>
                  <a:srgbClr val="000033"/>
                </a:solidFill>
                <a:cs typeface="Arial"/>
              </a:rPr>
              <a:t>, notably </a:t>
            </a:r>
            <a:r>
              <a:rPr lang="en-US" dirty="0" smtClean="0">
                <a:solidFill>
                  <a:srgbClr val="000033"/>
                </a:solidFill>
                <a:cs typeface="Arial"/>
              </a:rPr>
              <a:t>user facilities </a:t>
            </a:r>
            <a:r>
              <a:rPr lang="en-US" dirty="0">
                <a:solidFill>
                  <a:srgbClr val="000033"/>
                </a:solidFill>
                <a:cs typeface="Arial"/>
              </a:rPr>
              <a:t>and cooperative research centers</a:t>
            </a:r>
            <a:r>
              <a:rPr lang="en-US" dirty="0" smtClean="0">
                <a:solidFill>
                  <a:srgbClr val="000033"/>
                </a:solidFill>
                <a:cs typeface="Arial"/>
              </a:rPr>
              <a:t>.</a:t>
            </a:r>
            <a:endParaRPr lang="en-US" dirty="0">
              <a:solidFill>
                <a:srgbClr val="000033"/>
              </a:solidFill>
              <a:cs typeface="Arial"/>
            </a:endParaRPr>
          </a:p>
        </p:txBody>
      </p:sp>
    </p:spTree>
    <p:extLst>
      <p:ext uri="{BB962C8B-B14F-4D97-AF65-F5344CB8AC3E}">
        <p14:creationId xmlns:p14="http://schemas.microsoft.com/office/powerpoint/2010/main" val="317316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389185" y="1343792"/>
            <a:ext cx="4452958" cy="4429124"/>
          </a:xfrm>
        </p:spPr>
        <p:txBody>
          <a:bodyPr/>
          <a:lstStyle/>
          <a:p>
            <a:pPr marL="292100" indent="-292100" defTabSz="292100">
              <a:lnSpc>
                <a:spcPct val="100000"/>
              </a:lnSpc>
              <a:spcAft>
                <a:spcPts val="0"/>
              </a:spcAft>
              <a:buFont typeface="Arial" panose="020B0604020202020204" pitchFamily="34" charset="0"/>
              <a:buChar char="•"/>
            </a:pPr>
            <a:r>
              <a:rPr lang="en-US" sz="2200" b="1" dirty="0" smtClean="0">
                <a:solidFill>
                  <a:schemeClr val="tx1">
                    <a:lumMod val="75000"/>
                    <a:lumOff val="25000"/>
                  </a:schemeClr>
                </a:solidFill>
              </a:rPr>
              <a:t>Five-Year Strategic Plans </a:t>
            </a:r>
          </a:p>
          <a:p>
            <a:pPr marL="461963" lvl="3" indent="-292100" defTabSz="292100">
              <a:lnSpc>
                <a:spcPct val="120000"/>
              </a:lnSpc>
              <a:buFont typeface="Lucida Grande"/>
              <a:buChar char="-"/>
            </a:pPr>
            <a:r>
              <a:rPr lang="en-US" sz="1800" dirty="0" smtClean="0">
                <a:solidFill>
                  <a:schemeClr val="tx1"/>
                </a:solidFill>
              </a:rPr>
              <a:t>Publically available and online 8/2014</a:t>
            </a:r>
          </a:p>
          <a:p>
            <a:pPr marL="461963" lvl="3" indent="-292100" defTabSz="292100">
              <a:lnSpc>
                <a:spcPct val="100000"/>
              </a:lnSpc>
              <a:buFont typeface="Lucida Grande"/>
              <a:buChar char="-"/>
            </a:pPr>
            <a:r>
              <a:rPr lang="en-US" sz="1800" dirty="0" smtClean="0">
                <a:solidFill>
                  <a:schemeClr val="tx1"/>
                </a:solidFill>
              </a:rPr>
              <a:t>Priorities developed using broad input from staff,</a:t>
            </a:r>
            <a:r>
              <a:rPr lang="en-US" sz="1800" dirty="0">
                <a:solidFill>
                  <a:schemeClr val="tx1"/>
                </a:solidFill>
              </a:rPr>
              <a:t> </a:t>
            </a:r>
            <a:r>
              <a:rPr lang="en-US" sz="1800" dirty="0" smtClean="0">
                <a:solidFill>
                  <a:schemeClr val="tx1"/>
                </a:solidFill>
              </a:rPr>
              <a:t>users, and other leaders in the community</a:t>
            </a:r>
          </a:p>
          <a:p>
            <a:pPr marL="461963" lvl="3" indent="-292100" defTabSz="292100">
              <a:lnSpc>
                <a:spcPct val="120000"/>
              </a:lnSpc>
              <a:buFont typeface="Lucida Grande"/>
              <a:buChar char="-"/>
            </a:pPr>
            <a:r>
              <a:rPr lang="en-US" sz="1800" dirty="0" smtClean="0">
                <a:solidFill>
                  <a:schemeClr val="tx1"/>
                </a:solidFill>
              </a:rPr>
              <a:t>Equipment and personnel plans developed maximally-leveraging co-located facilities</a:t>
            </a:r>
          </a:p>
          <a:p>
            <a:pPr marL="292100" indent="-292100" defTabSz="292100">
              <a:lnSpc>
                <a:spcPct val="100000"/>
              </a:lnSpc>
              <a:spcAft>
                <a:spcPts val="0"/>
              </a:spcAft>
              <a:buFont typeface="Arial" panose="020B0604020202020204" pitchFamily="34" charset="0"/>
              <a:buChar char="•"/>
            </a:pPr>
            <a:endParaRPr lang="en-US" sz="2200" b="1" dirty="0" smtClean="0">
              <a:solidFill>
                <a:srgbClr val="0000A6"/>
              </a:solidFill>
            </a:endParaRPr>
          </a:p>
          <a:p>
            <a:pPr marL="292100" indent="-292100" defTabSz="292100">
              <a:lnSpc>
                <a:spcPct val="100000"/>
              </a:lnSpc>
              <a:spcAft>
                <a:spcPts val="0"/>
              </a:spcAft>
              <a:buFont typeface="Arial" panose="020B0604020202020204" pitchFamily="34" charset="0"/>
              <a:buChar char="•"/>
            </a:pPr>
            <a:r>
              <a:rPr lang="en-US" sz="2200" b="1" dirty="0" smtClean="0">
                <a:solidFill>
                  <a:srgbClr val="0000A6"/>
                </a:solidFill>
              </a:rPr>
              <a:t>BES budget and operations reviews for each NSRC nearly complete</a:t>
            </a:r>
            <a:endParaRPr lang="en-US" sz="2200" b="1" dirty="0">
              <a:solidFill>
                <a:srgbClr val="0000A6"/>
              </a:solidFill>
            </a:endParaRPr>
          </a:p>
          <a:p>
            <a:pPr defTabSz="292100">
              <a:lnSpc>
                <a:spcPct val="100000"/>
              </a:lnSpc>
              <a:spcAft>
                <a:spcPts val="0"/>
              </a:spcAft>
              <a:buNone/>
            </a:pPr>
            <a:endParaRPr lang="en-US" sz="2200" dirty="0">
              <a:solidFill>
                <a:schemeClr val="tx1"/>
              </a:solidFill>
            </a:endParaRPr>
          </a:p>
        </p:txBody>
      </p:sp>
      <p:pic>
        <p:nvPicPr>
          <p:cNvPr id="7" name="Picture 6"/>
          <p:cNvPicPr>
            <a:picLocks noChangeAspect="1"/>
          </p:cNvPicPr>
          <p:nvPr/>
        </p:nvPicPr>
        <p:blipFill rotWithShape="1">
          <a:blip r:embed="rId3"/>
          <a:srcRect l="66250" t="12036" r="15624" b="4075"/>
          <a:stretch/>
        </p:blipFill>
        <p:spPr>
          <a:xfrm>
            <a:off x="7124501" y="1043216"/>
            <a:ext cx="1756133" cy="2286000"/>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srcRect l="15755" t="11390" r="65131" b="556"/>
          <a:stretch/>
        </p:blipFill>
        <p:spPr>
          <a:xfrm>
            <a:off x="5611669" y="1352699"/>
            <a:ext cx="1764378" cy="2286000"/>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a:xfrm>
            <a:off x="322345" y="282327"/>
            <a:ext cx="8489867" cy="914402"/>
          </a:xfrm>
        </p:spPr>
        <p:txBody>
          <a:bodyPr/>
          <a:lstStyle/>
          <a:p>
            <a:r>
              <a:rPr lang="en-US" sz="2800" b="1" dirty="0" smtClean="0"/>
              <a:t>NSRC Strategic &amp; Budget Planning</a:t>
            </a:r>
            <a:endParaRPr lang="en-US" sz="2800" b="1" dirty="0"/>
          </a:p>
        </p:txBody>
      </p:sp>
      <p:sp>
        <p:nvSpPr>
          <p:cNvPr id="3" name="Slide Number Placeholder 2"/>
          <p:cNvSpPr>
            <a:spLocks noGrp="1"/>
          </p:cNvSpPr>
          <p:nvPr>
            <p:ph type="sldNum" sz="quarter" idx="4"/>
          </p:nvPr>
        </p:nvSpPr>
        <p:spPr>
          <a:xfrm>
            <a:off x="10771" y="6641114"/>
            <a:ext cx="356013" cy="155448"/>
          </a:xfrm>
          <a:prstGeom prst="rect">
            <a:avLst/>
          </a:prstGeom>
        </p:spPr>
        <p:txBody>
          <a:bodyPr/>
          <a:lstStyle/>
          <a:p>
            <a:fld id="{60D4F70A-A669-3540-8175-CEEA6DC5730E}" type="slidenum">
              <a:rPr lang="en-US" smtClean="0"/>
              <a:pPr/>
              <a:t>18</a:t>
            </a:fld>
            <a:endParaRPr lang="en-US" dirty="0"/>
          </a:p>
        </p:txBody>
      </p:sp>
      <p:pic>
        <p:nvPicPr>
          <p:cNvPr id="2" name="Picture 1"/>
          <p:cNvPicPr>
            <a:picLocks noChangeAspect="1"/>
          </p:cNvPicPr>
          <p:nvPr/>
        </p:nvPicPr>
        <p:blipFill rotWithShape="1">
          <a:blip r:embed="rId5"/>
          <a:srcRect l="66328" t="12407" r="16732" b="10047"/>
          <a:stretch/>
        </p:blipFill>
        <p:spPr>
          <a:xfrm>
            <a:off x="7245199" y="2764676"/>
            <a:ext cx="1775574" cy="228600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6"/>
          <a:srcRect l="66358" t="12963" r="16765" b="9028"/>
          <a:stretch/>
        </p:blipFill>
        <p:spPr>
          <a:xfrm>
            <a:off x="6444563" y="3522321"/>
            <a:ext cx="1758524" cy="22860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7"/>
          <a:srcRect l="66315" t="12991" r="16713" b="9145"/>
          <a:stretch/>
        </p:blipFill>
        <p:spPr>
          <a:xfrm>
            <a:off x="4842143" y="3099986"/>
            <a:ext cx="1771588" cy="2286000"/>
          </a:xfrm>
          <a:prstGeom prst="rect">
            <a:avLst/>
          </a:prstGeom>
          <a:ln>
            <a:noFill/>
          </a:ln>
          <a:effectLst>
            <a:outerShdw blurRad="190500" algn="tl" rotWithShape="0">
              <a:srgbClr val="000000">
                <a:alpha val="70000"/>
              </a:srgbClr>
            </a:outerShdw>
          </a:effectLst>
        </p:spPr>
      </p:pic>
      <p:sp>
        <p:nvSpPr>
          <p:cNvPr id="9" name="TextBox 8"/>
          <p:cNvSpPr txBox="1"/>
          <p:nvPr/>
        </p:nvSpPr>
        <p:spPr>
          <a:xfrm>
            <a:off x="4929220" y="6077523"/>
            <a:ext cx="3834383" cy="246221"/>
          </a:xfrm>
          <a:prstGeom prst="rect">
            <a:avLst/>
          </a:prstGeom>
          <a:noFill/>
        </p:spPr>
        <p:txBody>
          <a:bodyPr wrap="none" lIns="0" tIns="0" rIns="0" bIns="0" rtlCol="0">
            <a:spAutoFit/>
          </a:bodyPr>
          <a:lstStyle/>
          <a:p>
            <a:r>
              <a:rPr lang="en-US" sz="1600" dirty="0" smtClean="0">
                <a:solidFill>
                  <a:schemeClr val="accent1"/>
                </a:solidFill>
                <a:cs typeface="Arial"/>
              </a:rPr>
              <a:t>NSRC portal: https</a:t>
            </a:r>
            <a:r>
              <a:rPr lang="en-US" sz="1600" dirty="0">
                <a:solidFill>
                  <a:schemeClr val="accent1"/>
                </a:solidFill>
                <a:cs typeface="Arial"/>
              </a:rPr>
              <a:t>://</a:t>
            </a:r>
            <a:r>
              <a:rPr lang="en-US" sz="1600" dirty="0" err="1">
                <a:solidFill>
                  <a:schemeClr val="accent1"/>
                </a:solidFill>
                <a:cs typeface="Arial"/>
              </a:rPr>
              <a:t>nsrcportal.sandia.gov</a:t>
            </a:r>
            <a:endParaRPr lang="en-US" sz="1600" dirty="0" smtClean="0">
              <a:solidFill>
                <a:schemeClr val="accent1"/>
              </a:solidFill>
              <a:latin typeface="Arial"/>
              <a:cs typeface="Arial"/>
            </a:endParaRPr>
          </a:p>
        </p:txBody>
      </p:sp>
    </p:spTree>
    <p:extLst>
      <p:ext uri="{BB962C8B-B14F-4D97-AF65-F5344CB8AC3E}">
        <p14:creationId xmlns:p14="http://schemas.microsoft.com/office/powerpoint/2010/main" val="2316419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2345" y="261456"/>
            <a:ext cx="8489867" cy="914402"/>
          </a:xfrm>
        </p:spPr>
        <p:txBody>
          <a:bodyPr/>
          <a:lstStyle/>
          <a:p>
            <a:r>
              <a:rPr lang="en-US" sz="2800" b="1" dirty="0" smtClean="0"/>
              <a:t>NSRC Equipment Status</a:t>
            </a:r>
            <a:endParaRPr lang="en-US" sz="2800" b="1" dirty="0">
              <a:solidFill>
                <a:srgbClr val="CC3333"/>
              </a:solidFill>
            </a:endParaRPr>
          </a:p>
        </p:txBody>
      </p:sp>
      <p:sp>
        <p:nvSpPr>
          <p:cNvPr id="6" name="Content Placeholder 5"/>
          <p:cNvSpPr>
            <a:spLocks noGrp="1"/>
          </p:cNvSpPr>
          <p:nvPr>
            <p:ph sz="quarter" idx="16"/>
          </p:nvPr>
        </p:nvSpPr>
        <p:spPr>
          <a:xfrm>
            <a:off x="1538623" y="2443563"/>
            <a:ext cx="5346287" cy="2057493"/>
          </a:xfrm>
        </p:spPr>
        <p:txBody>
          <a:bodyPr/>
          <a:lstStyle/>
          <a:p>
            <a:pPr marL="285750" lvl="1" indent="-285750">
              <a:lnSpc>
                <a:spcPct val="140000"/>
              </a:lnSpc>
              <a:spcAft>
                <a:spcPts val="0"/>
              </a:spcAft>
              <a:buFont typeface="Lucida Grande"/>
              <a:buChar char="-"/>
            </a:pPr>
            <a:r>
              <a:rPr lang="en-US" sz="2200" dirty="0" smtClean="0"/>
              <a:t>Annual </a:t>
            </a:r>
            <a:r>
              <a:rPr lang="en-US" sz="2200" dirty="0"/>
              <a:t>operating </a:t>
            </a:r>
            <a:r>
              <a:rPr lang="en-US" sz="2200" dirty="0" smtClean="0"/>
              <a:t>funds</a:t>
            </a:r>
          </a:p>
          <a:p>
            <a:pPr marL="285750" lvl="1" indent="-285750">
              <a:lnSpc>
                <a:spcPct val="140000"/>
              </a:lnSpc>
              <a:spcAft>
                <a:spcPts val="0"/>
              </a:spcAft>
              <a:buFont typeface="Lucida Grande"/>
              <a:buChar char="-"/>
            </a:pPr>
            <a:r>
              <a:rPr lang="en-US" sz="2200" dirty="0" smtClean="0"/>
              <a:t>Team with co-located facilities</a:t>
            </a:r>
          </a:p>
          <a:p>
            <a:pPr marL="285750" lvl="1" indent="-285750">
              <a:lnSpc>
                <a:spcPct val="140000"/>
              </a:lnSpc>
              <a:spcAft>
                <a:spcPts val="0"/>
              </a:spcAft>
              <a:buFont typeface="Lucida Grande"/>
              <a:buChar char="-"/>
            </a:pPr>
            <a:r>
              <a:rPr lang="en-US" sz="2200" dirty="0" smtClean="0"/>
              <a:t>External </a:t>
            </a:r>
            <a:r>
              <a:rPr lang="en-US" sz="2200" dirty="0"/>
              <a:t>grants</a:t>
            </a:r>
          </a:p>
          <a:p>
            <a:pPr marL="285750" lvl="1" indent="-285750">
              <a:lnSpc>
                <a:spcPct val="140000"/>
              </a:lnSpc>
              <a:spcAft>
                <a:spcPts val="0"/>
              </a:spcAft>
              <a:buFont typeface="Lucida Grande"/>
              <a:buChar char="-"/>
            </a:pPr>
            <a:r>
              <a:rPr lang="en-US" sz="2200" dirty="0" smtClean="0"/>
              <a:t>Partner users</a:t>
            </a:r>
          </a:p>
          <a:p>
            <a:pPr marL="285750" lvl="1" indent="-285750">
              <a:lnSpc>
                <a:spcPct val="140000"/>
              </a:lnSpc>
              <a:spcAft>
                <a:spcPts val="0"/>
              </a:spcAft>
              <a:buFont typeface="Lucida Grande"/>
              <a:buChar char="-"/>
            </a:pPr>
            <a:r>
              <a:rPr lang="en-US" sz="2200" dirty="0" smtClean="0"/>
              <a:t>Additional </a:t>
            </a:r>
            <a:r>
              <a:rPr lang="en-US" sz="2200" dirty="0"/>
              <a:t>resources from </a:t>
            </a:r>
            <a:r>
              <a:rPr lang="en-US" sz="2200" dirty="0" smtClean="0"/>
              <a:t>DOE</a:t>
            </a:r>
            <a:endParaRPr lang="en-US" sz="2200" dirty="0">
              <a:solidFill>
                <a:schemeClr val="tx2"/>
              </a:solidFill>
            </a:endParaRPr>
          </a:p>
          <a:p>
            <a:pPr marL="285750" indent="-285750">
              <a:lnSpc>
                <a:spcPct val="140000"/>
              </a:lnSpc>
              <a:spcBef>
                <a:spcPts val="0"/>
              </a:spcBef>
              <a:spcAft>
                <a:spcPts val="0"/>
              </a:spcAft>
              <a:buFont typeface="Lucida Grande"/>
              <a:buChar char="-"/>
            </a:pPr>
            <a:endParaRPr lang="en-US" sz="22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19</a:t>
            </a:fld>
            <a:endParaRPr lang="en-US" dirty="0"/>
          </a:p>
        </p:txBody>
      </p:sp>
      <p:sp>
        <p:nvSpPr>
          <p:cNvPr id="7" name="Content Placeholder 3"/>
          <p:cNvSpPr txBox="1">
            <a:spLocks/>
          </p:cNvSpPr>
          <p:nvPr/>
        </p:nvSpPr>
        <p:spPr>
          <a:xfrm>
            <a:off x="829126" y="1187977"/>
            <a:ext cx="7462134" cy="220416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marL="285750" indent="-285750">
              <a:buFont typeface="Arial" panose="020B0604020202020204" pitchFamily="34" charset="0"/>
              <a:buChar char="•"/>
            </a:pPr>
            <a:r>
              <a:rPr lang="en-US" sz="2200" dirty="0" smtClean="0">
                <a:solidFill>
                  <a:schemeClr val="tx1"/>
                </a:solidFill>
              </a:rPr>
              <a:t>Key instrumentation aging or soon no longer at forefront</a:t>
            </a:r>
          </a:p>
          <a:p>
            <a:pPr marL="285750" indent="-285750">
              <a:buFont typeface="Arial" panose="020B0604020202020204" pitchFamily="34" charset="0"/>
              <a:buChar char="•"/>
            </a:pPr>
            <a:r>
              <a:rPr lang="en-US" sz="2200" dirty="0" smtClean="0">
                <a:solidFill>
                  <a:schemeClr val="tx1"/>
                </a:solidFill>
              </a:rPr>
              <a:t>NSRC investment strategies:</a:t>
            </a:r>
          </a:p>
        </p:txBody>
      </p:sp>
    </p:spTree>
    <p:extLst>
      <p:ext uri="{BB962C8B-B14F-4D97-AF65-F5344CB8AC3E}">
        <p14:creationId xmlns:p14="http://schemas.microsoft.com/office/powerpoint/2010/main" val="428506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745" r="5832"/>
          <a:stretch/>
        </p:blipFill>
        <p:spPr>
          <a:xfrm>
            <a:off x="3697542" y="4921025"/>
            <a:ext cx="1736333" cy="1280160"/>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a:xfrm>
            <a:off x="322345" y="294915"/>
            <a:ext cx="8489867" cy="1569047"/>
          </a:xfrm>
        </p:spPr>
        <p:txBody>
          <a:bodyPr/>
          <a:lstStyle/>
          <a:p>
            <a:r>
              <a:rPr lang="en-US" sz="2800" b="1" dirty="0" smtClean="0"/>
              <a:t>The NSRC Program</a:t>
            </a:r>
            <a:br>
              <a:rPr lang="en-US" sz="2800" b="1" dirty="0" smtClean="0"/>
            </a:br>
            <a:r>
              <a:rPr lang="en-US" sz="2800" b="1" dirty="0" smtClean="0"/>
              <a:t/>
            </a:r>
            <a:br>
              <a:rPr lang="en-US" sz="2800" b="1" dirty="0" smtClean="0"/>
            </a:br>
            <a:r>
              <a:rPr lang="en-US" sz="2600" dirty="0" smtClean="0"/>
              <a:t>National User Facilities for </a:t>
            </a:r>
            <a:r>
              <a:rPr lang="en-US" sz="2600" dirty="0" err="1" smtClean="0"/>
              <a:t>Nanoscale</a:t>
            </a:r>
            <a:r>
              <a:rPr lang="en-US" sz="2600" dirty="0" smtClean="0"/>
              <a:t> Science created by </a:t>
            </a:r>
            <a:r>
              <a:rPr lang="en-US" sz="2600" dirty="0"/>
              <a:t>the </a:t>
            </a:r>
            <a:r>
              <a:rPr lang="en-US" sz="2600" dirty="0" smtClean="0"/>
              <a:t>Department </a:t>
            </a:r>
            <a:r>
              <a:rPr lang="en-US" sz="2600" dirty="0"/>
              <a:t>of </a:t>
            </a:r>
            <a:r>
              <a:rPr lang="en-US" sz="2600" dirty="0" smtClean="0"/>
              <a:t>Energy through the NNI</a:t>
            </a:r>
            <a:endParaRPr lang="en-US" sz="2600" b="1" dirty="0"/>
          </a:p>
        </p:txBody>
      </p:sp>
      <p:sp>
        <p:nvSpPr>
          <p:cNvPr id="6" name="Content Placeholder 5"/>
          <p:cNvSpPr>
            <a:spLocks noGrp="1"/>
          </p:cNvSpPr>
          <p:nvPr>
            <p:ph sz="quarter" idx="16"/>
          </p:nvPr>
        </p:nvSpPr>
        <p:spPr>
          <a:xfrm>
            <a:off x="554827" y="2066523"/>
            <a:ext cx="7442325" cy="1753576"/>
          </a:xfrm>
        </p:spPr>
        <p:txBody>
          <a:bodyPr/>
          <a:lstStyle/>
          <a:p>
            <a:pPr marL="285750" indent="-285750">
              <a:buFont typeface="Arial"/>
              <a:buChar char="•"/>
            </a:pPr>
            <a:r>
              <a:rPr lang="en-US" sz="2000" b="1" dirty="0">
                <a:solidFill>
                  <a:schemeClr val="tx1">
                    <a:lumMod val="75000"/>
                    <a:lumOff val="25000"/>
                  </a:schemeClr>
                </a:solidFill>
              </a:rPr>
              <a:t>Knowledge-based user </a:t>
            </a:r>
            <a:r>
              <a:rPr lang="en-US" sz="2000" b="1" dirty="0" smtClean="0">
                <a:solidFill>
                  <a:schemeClr val="tx1">
                    <a:lumMod val="75000"/>
                    <a:lumOff val="25000"/>
                  </a:schemeClr>
                </a:solidFill>
              </a:rPr>
              <a:t>facilities </a:t>
            </a:r>
            <a:r>
              <a:rPr lang="en-US" sz="2000" dirty="0">
                <a:solidFill>
                  <a:schemeClr val="tx1"/>
                </a:solidFill>
              </a:rPr>
              <a:t>that </a:t>
            </a:r>
            <a:r>
              <a:rPr lang="en-US" sz="2000" dirty="0" smtClean="0">
                <a:solidFill>
                  <a:schemeClr val="tx1"/>
                </a:solidFill>
              </a:rPr>
              <a:t>provide </a:t>
            </a:r>
            <a:r>
              <a:rPr lang="en-US" sz="2000" dirty="0">
                <a:solidFill>
                  <a:schemeClr val="tx1"/>
                </a:solidFill>
              </a:rPr>
              <a:t>state-of-the-art </a:t>
            </a:r>
            <a:r>
              <a:rPr lang="en-US" sz="2000" dirty="0" smtClean="0">
                <a:solidFill>
                  <a:schemeClr val="tx1"/>
                </a:solidFill>
              </a:rPr>
              <a:t>expertise, methods, </a:t>
            </a:r>
            <a:r>
              <a:rPr lang="en-US" sz="2000" dirty="0">
                <a:solidFill>
                  <a:schemeClr val="tx1"/>
                </a:solidFill>
              </a:rPr>
              <a:t>and instrumentation in nanoscale science in a safe </a:t>
            </a:r>
            <a:r>
              <a:rPr lang="en-US" sz="2000" dirty="0" smtClean="0">
                <a:solidFill>
                  <a:schemeClr val="tx1"/>
                </a:solidFill>
              </a:rPr>
              <a:t>environment free of charge</a:t>
            </a:r>
            <a:endParaRPr lang="en-US" sz="2000" dirty="0">
              <a:solidFill>
                <a:schemeClr val="tx1"/>
              </a:solidFill>
            </a:endParaRPr>
          </a:p>
          <a:p>
            <a:pPr marL="285750" indent="-285750">
              <a:buFont typeface="Arial"/>
              <a:buChar char="•"/>
            </a:pPr>
            <a:r>
              <a:rPr lang="en-US" sz="2000" b="1" dirty="0">
                <a:solidFill>
                  <a:srgbClr val="0000A6"/>
                </a:solidFill>
              </a:rPr>
              <a:t>Multidisciplinary research </a:t>
            </a:r>
            <a:r>
              <a:rPr lang="en-US" sz="2000" b="1" dirty="0" smtClean="0">
                <a:solidFill>
                  <a:srgbClr val="0000A6"/>
                </a:solidFill>
              </a:rPr>
              <a:t>centers </a:t>
            </a:r>
            <a:r>
              <a:rPr lang="en-US" sz="2000" dirty="0" smtClean="0">
                <a:solidFill>
                  <a:srgbClr val="000033"/>
                </a:solidFill>
              </a:rPr>
              <a:t>at the </a:t>
            </a:r>
            <a:r>
              <a:rPr lang="en-US" sz="2000" dirty="0">
                <a:solidFill>
                  <a:srgbClr val="000033"/>
                </a:solidFill>
              </a:rPr>
              <a:t>forefront of nanoscale </a:t>
            </a:r>
            <a:r>
              <a:rPr lang="en-US" sz="2000" dirty="0" smtClean="0">
                <a:solidFill>
                  <a:srgbClr val="000033"/>
                </a:solidFill>
              </a:rPr>
              <a:t>science co-located with major DOE user facilities</a:t>
            </a:r>
            <a:endParaRPr lang="en-US" sz="2000" dirty="0">
              <a:solidFill>
                <a:srgbClr val="000033"/>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2</a:t>
            </a:fld>
            <a:endParaRPr lang="en-US" dirty="0"/>
          </a:p>
        </p:txBody>
      </p:sp>
      <p:pic>
        <p:nvPicPr>
          <p:cNvPr id="1036" name="Picture 12" descr="http://i.ytimg.com/vi/E6Krh7tozGY/maxresdefaul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09" t="14028" r="30331" b="13044"/>
          <a:stretch/>
        </p:blipFill>
        <p:spPr bwMode="auto">
          <a:xfrm>
            <a:off x="7406640" y="4923038"/>
            <a:ext cx="1737360" cy="12781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13736" t="5166" r="7969" b="8042"/>
          <a:stretch/>
        </p:blipFill>
        <p:spPr>
          <a:xfrm>
            <a:off x="1848771" y="4921116"/>
            <a:ext cx="1737360" cy="1280069"/>
          </a:xfrm>
          <a:prstGeom prst="rect">
            <a:avLst/>
          </a:prstGeom>
          <a:ln>
            <a:noFill/>
          </a:ln>
          <a:effectLst>
            <a:outerShdw blurRad="190500" algn="tl" rotWithShape="0">
              <a:srgbClr val="000000">
                <a:alpha val="70000"/>
              </a:srgbClr>
            </a:outerShdw>
          </a:effectLst>
        </p:spPr>
      </p:pic>
      <p:pic>
        <p:nvPicPr>
          <p:cNvPr id="1038" name="Picture 14" descr="http://www.womansday.com/cm/womansday/images/bw/07-wd0609-Molecular-Foundry-at-Berkeley-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95" t="186" r="16591" b="186"/>
          <a:stretch/>
        </p:blipFill>
        <p:spPr bwMode="auto">
          <a:xfrm>
            <a:off x="0" y="4924835"/>
            <a:ext cx="1737360" cy="1276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0" name="Group 19"/>
          <p:cNvGrpSpPr>
            <a:grpSpLocks/>
          </p:cNvGrpSpPr>
          <p:nvPr/>
        </p:nvGrpSpPr>
        <p:grpSpPr>
          <a:xfrm>
            <a:off x="5545286" y="4919821"/>
            <a:ext cx="1749942" cy="1281364"/>
            <a:chOff x="5097234" y="4014006"/>
            <a:chExt cx="1862478" cy="1444400"/>
          </a:xfrm>
        </p:grpSpPr>
        <p:pic>
          <p:nvPicPr>
            <p:cNvPr id="21" name="Picture 20" descr="http://cint.lanl.gov/gateway_slideshow/Gateway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0" t="47429" r="-1356" b="707"/>
            <a:stretch/>
          </p:blipFill>
          <p:spPr bwMode="auto">
            <a:xfrm>
              <a:off x="5097234" y="4759972"/>
              <a:ext cx="1862478" cy="6984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31"/>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97234" y="4014006"/>
              <a:ext cx="1835367" cy="7459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517000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80320" y="3023947"/>
            <a:ext cx="2257925" cy="2354508"/>
            <a:chOff x="-2812251" y="2241176"/>
            <a:chExt cx="2257925" cy="2354508"/>
          </a:xfrm>
        </p:grpSpPr>
        <p:pic>
          <p:nvPicPr>
            <p:cNvPr id="4098" name="Picture 2" descr="Silicon Epitaxy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251" y="2241176"/>
              <a:ext cx="2222066" cy="23545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855695" y="2241176"/>
              <a:ext cx="1301369" cy="646331"/>
            </a:xfrm>
            <a:prstGeom prst="rect">
              <a:avLst/>
            </a:prstGeom>
            <a:noFill/>
          </p:spPr>
          <p:txBody>
            <a:bodyPr wrap="square" lIns="0" tIns="0" rIns="0" bIns="0" rtlCol="0">
              <a:spAutoFit/>
            </a:bodyPr>
            <a:lstStyle/>
            <a:p>
              <a:pPr algn="r"/>
              <a:r>
                <a:rPr lang="en-US" sz="1400" dirty="0">
                  <a:solidFill>
                    <a:schemeClr val="tx2"/>
                  </a:solidFill>
                  <a:cs typeface="Arial"/>
                </a:rPr>
                <a:t>Semiconductor Molecular Beam Epitaxy</a:t>
              </a:r>
              <a:endParaRPr lang="en-US" sz="1400" dirty="0" smtClean="0">
                <a:solidFill>
                  <a:schemeClr val="tx2"/>
                </a:solidFill>
                <a:latin typeface="Arial"/>
                <a:cs typeface="Arial"/>
              </a:endParaRPr>
            </a:p>
          </p:txBody>
        </p:sp>
      </p:grpSp>
      <p:pic>
        <p:nvPicPr>
          <p:cNvPr id="12" name="Picture 11"/>
          <p:cNvPicPr>
            <a:picLocks noChangeAspect="1"/>
          </p:cNvPicPr>
          <p:nvPr/>
        </p:nvPicPr>
        <p:blipFill>
          <a:blip r:embed="rId4"/>
          <a:stretch>
            <a:fillRect/>
          </a:stretch>
        </p:blipFill>
        <p:spPr>
          <a:xfrm>
            <a:off x="67683" y="4447878"/>
            <a:ext cx="2539351" cy="2018784"/>
          </a:xfrm>
          <a:prstGeom prst="rect">
            <a:avLst/>
          </a:prstGeom>
        </p:spPr>
      </p:pic>
      <p:grpSp>
        <p:nvGrpSpPr>
          <p:cNvPr id="6" name="Group 5"/>
          <p:cNvGrpSpPr/>
          <p:nvPr/>
        </p:nvGrpSpPr>
        <p:grpSpPr>
          <a:xfrm>
            <a:off x="2618548" y="991674"/>
            <a:ext cx="2610636" cy="1926686"/>
            <a:chOff x="3833915" y="4209856"/>
            <a:chExt cx="2610636" cy="1926686"/>
          </a:xfrm>
        </p:grpSpPr>
        <p:pic>
          <p:nvPicPr>
            <p:cNvPr id="11" name="Picture 10"/>
            <p:cNvPicPr>
              <a:picLocks noChangeAspect="1"/>
            </p:cNvPicPr>
            <p:nvPr/>
          </p:nvPicPr>
          <p:blipFill>
            <a:blip r:embed="rId5"/>
            <a:stretch>
              <a:fillRect/>
            </a:stretch>
          </p:blipFill>
          <p:spPr>
            <a:xfrm>
              <a:off x="3833915" y="4209856"/>
              <a:ext cx="2610636" cy="1926686"/>
            </a:xfrm>
            <a:prstGeom prst="rect">
              <a:avLst/>
            </a:prstGeom>
          </p:spPr>
        </p:pic>
        <p:sp>
          <p:nvSpPr>
            <p:cNvPr id="19" name="TextBox 18"/>
            <p:cNvSpPr txBox="1"/>
            <p:nvPr/>
          </p:nvSpPr>
          <p:spPr>
            <a:xfrm>
              <a:off x="5521312" y="5653874"/>
              <a:ext cx="867926" cy="430887"/>
            </a:xfrm>
            <a:prstGeom prst="rect">
              <a:avLst/>
            </a:prstGeom>
            <a:solidFill>
              <a:schemeClr val="bg1"/>
            </a:solidFill>
          </p:spPr>
          <p:txBody>
            <a:bodyPr wrap="square" lIns="0" tIns="0" rIns="0" bIns="0" rtlCol="0">
              <a:spAutoFit/>
            </a:bodyPr>
            <a:lstStyle/>
            <a:p>
              <a:r>
                <a:rPr lang="en-US" sz="1400" dirty="0" smtClean="0">
                  <a:solidFill>
                    <a:schemeClr val="tx2"/>
                  </a:solidFill>
                  <a:latin typeface="Arial"/>
                  <a:cs typeface="Arial"/>
                </a:rPr>
                <a:t>Compute Cluster</a:t>
              </a:r>
            </a:p>
          </p:txBody>
        </p:sp>
      </p:grpSp>
      <p:sp>
        <p:nvSpPr>
          <p:cNvPr id="5" name="Title 4"/>
          <p:cNvSpPr>
            <a:spLocks noGrp="1"/>
          </p:cNvSpPr>
          <p:nvPr>
            <p:ph type="title"/>
          </p:nvPr>
        </p:nvSpPr>
        <p:spPr>
          <a:xfrm>
            <a:off x="322345" y="187046"/>
            <a:ext cx="8489867" cy="1036593"/>
          </a:xfrm>
        </p:spPr>
        <p:txBody>
          <a:bodyPr/>
          <a:lstStyle/>
          <a:p>
            <a:r>
              <a:rPr lang="en-US" sz="2800" b="1" dirty="0" smtClean="0"/>
              <a:t>Reinvestment in Major Equipment to Maintain World-Leading Capabilities</a:t>
            </a:r>
            <a:endParaRPr lang="en-US" sz="2800" b="1"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20</a:t>
            </a:fld>
            <a:endParaRPr lang="en-US" dirty="0"/>
          </a:p>
        </p:txBody>
      </p:sp>
      <p:grpSp>
        <p:nvGrpSpPr>
          <p:cNvPr id="9" name="Group 8"/>
          <p:cNvGrpSpPr/>
          <p:nvPr/>
        </p:nvGrpSpPr>
        <p:grpSpPr>
          <a:xfrm>
            <a:off x="5355515" y="763422"/>
            <a:ext cx="3646604" cy="2354646"/>
            <a:chOff x="9668640" y="-550796"/>
            <a:chExt cx="3646604" cy="2354646"/>
          </a:xfrm>
        </p:grpSpPr>
        <p:pic>
          <p:nvPicPr>
            <p:cNvPr id="13" name="Picture 12"/>
            <p:cNvPicPr>
              <a:picLocks noChangeAspect="1"/>
            </p:cNvPicPr>
            <p:nvPr/>
          </p:nvPicPr>
          <p:blipFill>
            <a:blip r:embed="rId6"/>
            <a:stretch>
              <a:fillRect/>
            </a:stretch>
          </p:blipFill>
          <p:spPr>
            <a:xfrm>
              <a:off x="9668640" y="-550796"/>
              <a:ext cx="2686798" cy="1904236"/>
            </a:xfrm>
            <a:prstGeom prst="rect">
              <a:avLst/>
            </a:prstGeom>
          </p:spPr>
        </p:pic>
        <p:pic>
          <p:nvPicPr>
            <p:cNvPr id="14" name="Picture 13"/>
            <p:cNvPicPr>
              <a:picLocks noChangeAspect="1"/>
            </p:cNvPicPr>
            <p:nvPr/>
          </p:nvPicPr>
          <p:blipFill>
            <a:blip r:embed="rId7"/>
            <a:stretch>
              <a:fillRect/>
            </a:stretch>
          </p:blipFill>
          <p:spPr>
            <a:xfrm>
              <a:off x="11499971" y="640799"/>
              <a:ext cx="1710934" cy="1163051"/>
            </a:xfrm>
            <a:prstGeom prst="rect">
              <a:avLst/>
            </a:prstGeom>
          </p:spPr>
        </p:pic>
        <p:sp>
          <p:nvSpPr>
            <p:cNvPr id="16" name="TextBox 15"/>
            <p:cNvSpPr txBox="1"/>
            <p:nvPr/>
          </p:nvSpPr>
          <p:spPr>
            <a:xfrm>
              <a:off x="12105355" y="-102820"/>
              <a:ext cx="1209889" cy="646331"/>
            </a:xfrm>
            <a:prstGeom prst="rect">
              <a:avLst/>
            </a:prstGeom>
            <a:noFill/>
          </p:spPr>
          <p:txBody>
            <a:bodyPr wrap="square" lIns="0" tIns="0" rIns="0" bIns="0" rtlCol="0">
              <a:spAutoFit/>
            </a:bodyPr>
            <a:lstStyle/>
            <a:p>
              <a:r>
                <a:rPr lang="en-US" sz="1400" dirty="0" smtClean="0">
                  <a:solidFill>
                    <a:schemeClr val="tx2"/>
                  </a:solidFill>
                  <a:latin typeface="Arial"/>
                  <a:cs typeface="Arial"/>
                </a:rPr>
                <a:t>Advanced </a:t>
              </a:r>
              <a:r>
                <a:rPr lang="en-US" sz="1400" dirty="0" err="1" smtClean="0">
                  <a:solidFill>
                    <a:schemeClr val="tx2"/>
                  </a:solidFill>
                  <a:latin typeface="Arial"/>
                  <a:cs typeface="Arial"/>
                </a:rPr>
                <a:t>Multibeam</a:t>
              </a:r>
              <a:endParaRPr lang="en-US" sz="1400" dirty="0" smtClean="0">
                <a:solidFill>
                  <a:schemeClr val="tx2"/>
                </a:solidFill>
                <a:latin typeface="Arial"/>
                <a:cs typeface="Arial"/>
              </a:endParaRPr>
            </a:p>
            <a:p>
              <a:r>
                <a:rPr lang="en-US" sz="1400" dirty="0" smtClean="0">
                  <a:solidFill>
                    <a:schemeClr val="tx2"/>
                  </a:solidFill>
                  <a:latin typeface="Arial"/>
                  <a:cs typeface="Arial"/>
                </a:rPr>
                <a:t>Lithography</a:t>
              </a:r>
            </a:p>
          </p:txBody>
        </p:sp>
      </p:grpSp>
      <p:grpSp>
        <p:nvGrpSpPr>
          <p:cNvPr id="4" name="Group 3"/>
          <p:cNvGrpSpPr/>
          <p:nvPr/>
        </p:nvGrpSpPr>
        <p:grpSpPr>
          <a:xfrm>
            <a:off x="499877" y="1525936"/>
            <a:ext cx="1738280" cy="2250397"/>
            <a:chOff x="-4002798" y="1325385"/>
            <a:chExt cx="1738280" cy="2250397"/>
          </a:xfrm>
        </p:grpSpPr>
        <p:pic>
          <p:nvPicPr>
            <p:cNvPr id="8" name="Picture 6" descr="http://upload.wikimedia.org/wikipedia/commons/thumb/9/9f/Focuses_Ion_Beam_1540_EsB_%28Zeiss%29,_with_EDX_and_lithography_equipment..JPG/640px-Focuses_Ion_Beam_1540_EsB_%28Zeiss%29,_with_EDX_and_lithography_equipment..JPG"/>
            <p:cNvPicPr>
              <a:picLocks noChangeAspect="1" noChangeArrowheads="1"/>
            </p:cNvPicPr>
            <p:nvPr/>
          </p:nvPicPr>
          <p:blipFill rotWithShape="1">
            <a:blip r:embed="rId8">
              <a:extLst>
                <a:ext uri="{28A0092B-C50C-407E-A947-70E740481C1C}">
                  <a14:useLocalDpi xmlns:a14="http://schemas.microsoft.com/office/drawing/2010/main" val="0"/>
                </a:ext>
              </a:extLst>
            </a:blip>
            <a:srcRect r="42067"/>
            <a:stretch/>
          </p:blipFill>
          <p:spPr bwMode="auto">
            <a:xfrm>
              <a:off x="-4002798" y="1325385"/>
              <a:ext cx="1738280" cy="22503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04424" y="1362774"/>
              <a:ext cx="1009723" cy="430887"/>
            </a:xfrm>
            <a:prstGeom prst="rect">
              <a:avLst/>
            </a:prstGeom>
            <a:solidFill>
              <a:schemeClr val="bg1"/>
            </a:solidFill>
          </p:spPr>
          <p:txBody>
            <a:bodyPr wrap="square" lIns="0" tIns="0" rIns="0" bIns="0" rtlCol="0">
              <a:spAutoFit/>
            </a:bodyPr>
            <a:lstStyle/>
            <a:p>
              <a:pPr algn="r"/>
              <a:r>
                <a:rPr lang="en-US" sz="1400" dirty="0" smtClean="0">
                  <a:solidFill>
                    <a:schemeClr val="tx2"/>
                  </a:solidFill>
                  <a:latin typeface="Arial"/>
                  <a:cs typeface="Arial"/>
                </a:rPr>
                <a:t>Focused Ion Beam</a:t>
              </a:r>
            </a:p>
          </p:txBody>
        </p:sp>
      </p:grpSp>
      <p:sp>
        <p:nvSpPr>
          <p:cNvPr id="18" name="TextBox 17"/>
          <p:cNvSpPr txBox="1"/>
          <p:nvPr/>
        </p:nvSpPr>
        <p:spPr>
          <a:xfrm>
            <a:off x="114203" y="6035775"/>
            <a:ext cx="1104998" cy="430887"/>
          </a:xfrm>
          <a:prstGeom prst="rect">
            <a:avLst/>
          </a:prstGeom>
          <a:solidFill>
            <a:schemeClr val="bg1"/>
          </a:solidFill>
        </p:spPr>
        <p:txBody>
          <a:bodyPr wrap="square" lIns="0" tIns="0" rIns="0" bIns="0" rtlCol="0">
            <a:spAutoFit/>
          </a:bodyPr>
          <a:lstStyle/>
          <a:p>
            <a:r>
              <a:rPr lang="en-US" sz="1400" dirty="0" smtClean="0">
                <a:solidFill>
                  <a:schemeClr val="tx2"/>
                </a:solidFill>
                <a:latin typeface="Arial"/>
                <a:cs typeface="Arial"/>
              </a:rPr>
              <a:t>Atomic Layer Deposition</a:t>
            </a:r>
          </a:p>
        </p:txBody>
      </p:sp>
      <p:grpSp>
        <p:nvGrpSpPr>
          <p:cNvPr id="20" name="Group 19"/>
          <p:cNvGrpSpPr/>
          <p:nvPr/>
        </p:nvGrpSpPr>
        <p:grpSpPr>
          <a:xfrm>
            <a:off x="6911980" y="3399036"/>
            <a:ext cx="1760499" cy="2735321"/>
            <a:chOff x="9178799" y="3228690"/>
            <a:chExt cx="1760499" cy="2735321"/>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8799" y="3228690"/>
              <a:ext cx="1760499" cy="2735321"/>
            </a:xfrm>
            <a:prstGeom prst="rect">
              <a:avLst/>
            </a:prstGeom>
          </p:spPr>
        </p:pic>
        <p:sp>
          <p:nvSpPr>
            <p:cNvPr id="2" name="TextBox 1"/>
            <p:cNvSpPr txBox="1"/>
            <p:nvPr/>
          </p:nvSpPr>
          <p:spPr>
            <a:xfrm>
              <a:off x="9204786" y="5729646"/>
              <a:ext cx="1687898" cy="215444"/>
            </a:xfrm>
            <a:prstGeom prst="rect">
              <a:avLst/>
            </a:prstGeom>
            <a:solidFill>
              <a:schemeClr val="bg1"/>
            </a:solidFill>
          </p:spPr>
          <p:txBody>
            <a:bodyPr wrap="none" lIns="0" tIns="0" rIns="0" bIns="0" rtlCol="0">
              <a:spAutoFit/>
            </a:bodyPr>
            <a:lstStyle/>
            <a:p>
              <a:r>
                <a:rPr lang="en-US" sz="1400" dirty="0" smtClean="0">
                  <a:solidFill>
                    <a:schemeClr val="tx2"/>
                  </a:solidFill>
                  <a:latin typeface="Arial"/>
                  <a:cs typeface="Arial"/>
                </a:rPr>
                <a:t>Next generation TEM</a:t>
              </a:r>
            </a:p>
          </p:txBody>
        </p:sp>
      </p:grpSp>
      <p:grpSp>
        <p:nvGrpSpPr>
          <p:cNvPr id="23" name="Group 22"/>
          <p:cNvGrpSpPr/>
          <p:nvPr/>
        </p:nvGrpSpPr>
        <p:grpSpPr>
          <a:xfrm>
            <a:off x="3870341" y="4521331"/>
            <a:ext cx="2982715" cy="1939082"/>
            <a:chOff x="3241953" y="4523960"/>
            <a:chExt cx="2982715" cy="1939082"/>
          </a:xfrm>
        </p:grpSpPr>
        <p:pic>
          <p:nvPicPr>
            <p:cNvPr id="21" name="Picture 20"/>
            <p:cNvPicPr>
              <a:picLocks noChangeAspect="1"/>
            </p:cNvPicPr>
            <p:nvPr/>
          </p:nvPicPr>
          <p:blipFill>
            <a:blip r:embed="rId10"/>
            <a:stretch>
              <a:fillRect/>
            </a:stretch>
          </p:blipFill>
          <p:spPr>
            <a:xfrm>
              <a:off x="3489906" y="4523960"/>
              <a:ext cx="2438502" cy="1473145"/>
            </a:xfrm>
            <a:prstGeom prst="rect">
              <a:avLst/>
            </a:prstGeom>
            <a:ln>
              <a:solidFill>
                <a:schemeClr val="tx2"/>
              </a:solidFill>
            </a:ln>
          </p:spPr>
        </p:pic>
        <p:sp>
          <p:nvSpPr>
            <p:cNvPr id="22" name="TextBox 21"/>
            <p:cNvSpPr txBox="1"/>
            <p:nvPr/>
          </p:nvSpPr>
          <p:spPr>
            <a:xfrm>
              <a:off x="3241953" y="6032155"/>
              <a:ext cx="2982715" cy="430887"/>
            </a:xfrm>
            <a:prstGeom prst="rect">
              <a:avLst/>
            </a:prstGeom>
            <a:solidFill>
              <a:schemeClr val="bg1"/>
            </a:solidFill>
          </p:spPr>
          <p:txBody>
            <a:bodyPr wrap="square" lIns="0" tIns="0" rIns="0" bIns="0" rtlCol="0">
              <a:spAutoFit/>
            </a:bodyPr>
            <a:lstStyle/>
            <a:p>
              <a:pPr algn="ctr"/>
              <a:r>
                <a:rPr lang="en-US" sz="1400" dirty="0">
                  <a:solidFill>
                    <a:schemeClr val="tx2"/>
                  </a:solidFill>
                  <a:cs typeface="Arial"/>
                </a:rPr>
                <a:t>Nanoscale Energy Materials </a:t>
              </a:r>
              <a:endParaRPr lang="en-US" sz="1400" dirty="0" smtClean="0">
                <a:solidFill>
                  <a:schemeClr val="tx2"/>
                </a:solidFill>
                <a:cs typeface="Arial"/>
              </a:endParaRPr>
            </a:p>
            <a:p>
              <a:pPr algn="ctr"/>
              <a:r>
                <a:rPr lang="en-US" sz="1400" dirty="0" smtClean="0">
                  <a:solidFill>
                    <a:schemeClr val="tx2"/>
                  </a:solidFill>
                  <a:cs typeface="Arial"/>
                </a:rPr>
                <a:t>X-ray </a:t>
              </a:r>
              <a:r>
                <a:rPr lang="en-US" sz="1400" dirty="0">
                  <a:solidFill>
                    <a:schemeClr val="tx2"/>
                  </a:solidFill>
                  <a:cs typeface="Arial"/>
                </a:rPr>
                <a:t>Imaging Station (NEMXIS)</a:t>
              </a:r>
            </a:p>
          </p:txBody>
        </p:sp>
      </p:grpSp>
    </p:spTree>
    <p:extLst>
      <p:ext uri="{BB962C8B-B14F-4D97-AF65-F5344CB8AC3E}">
        <p14:creationId xmlns:p14="http://schemas.microsoft.com/office/powerpoint/2010/main" val="111082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9305" y="170244"/>
            <a:ext cx="8489867" cy="597465"/>
          </a:xfrm>
        </p:spPr>
        <p:txBody>
          <a:bodyPr/>
          <a:lstStyle/>
          <a:p>
            <a:r>
              <a:rPr lang="en-US" sz="2800" b="1" dirty="0" smtClean="0"/>
              <a:t>New Capabilities for FY15</a:t>
            </a:r>
            <a:endParaRPr lang="en-US" sz="2800" b="1"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solidFill>
                  <a:prstClr val="white">
                    <a:lumMod val="75000"/>
                  </a:prstClr>
                </a:solidFill>
                <a:latin typeface="Arial"/>
              </a:rPr>
              <a:pPr/>
              <a:t>21</a:t>
            </a:fld>
            <a:endParaRPr lang="en-US" dirty="0">
              <a:solidFill>
                <a:prstClr val="white">
                  <a:lumMod val="75000"/>
                </a:prstClr>
              </a:solidFill>
              <a:latin typeface="Arial"/>
            </a:endParaRPr>
          </a:p>
        </p:txBody>
      </p:sp>
      <p:sp>
        <p:nvSpPr>
          <p:cNvPr id="8" name="TextBox 7"/>
          <p:cNvSpPr txBox="1"/>
          <p:nvPr/>
        </p:nvSpPr>
        <p:spPr>
          <a:xfrm>
            <a:off x="-1" y="895505"/>
            <a:ext cx="6053667" cy="803529"/>
          </a:xfrm>
          <a:prstGeom prst="rect">
            <a:avLst/>
          </a:prstGeom>
          <a:noFill/>
        </p:spPr>
        <p:txBody>
          <a:bodyPr wrap="square" lIns="64241" tIns="32119" rIns="64241" bIns="32119" rtlCol="0">
            <a:spAutoFit/>
          </a:bodyPr>
          <a:lstStyle/>
          <a:p>
            <a:pPr algn="r" defTabSz="914400"/>
            <a:r>
              <a:rPr lang="en-US" sz="1600" b="1" dirty="0">
                <a:solidFill>
                  <a:srgbClr val="000033">
                    <a:lumMod val="75000"/>
                    <a:lumOff val="25000"/>
                  </a:srgbClr>
                </a:solidFill>
                <a:latin typeface="Arial"/>
              </a:rPr>
              <a:t>Molecular Foundry</a:t>
            </a:r>
          </a:p>
          <a:p>
            <a:pPr algn="r" defTabSz="914400"/>
            <a:r>
              <a:rPr lang="en-US" sz="1600" dirty="0">
                <a:solidFill>
                  <a:srgbClr val="000033"/>
                </a:solidFill>
                <a:latin typeface="Arial"/>
              </a:rPr>
              <a:t>High-throughput </a:t>
            </a:r>
            <a:r>
              <a:rPr lang="en-US" sz="1600" dirty="0" smtClean="0">
                <a:solidFill>
                  <a:srgbClr val="000033"/>
                </a:solidFill>
                <a:latin typeface="Arial"/>
              </a:rPr>
              <a:t>materials </a:t>
            </a:r>
            <a:r>
              <a:rPr lang="en-US" sz="1600" dirty="0">
                <a:solidFill>
                  <a:srgbClr val="000033"/>
                </a:solidFill>
                <a:latin typeface="Arial"/>
              </a:rPr>
              <a:t>d</a:t>
            </a:r>
            <a:r>
              <a:rPr lang="en-US" sz="1600" dirty="0" smtClean="0">
                <a:solidFill>
                  <a:srgbClr val="000033"/>
                </a:solidFill>
                <a:latin typeface="Arial"/>
              </a:rPr>
              <a:t>iscovery</a:t>
            </a:r>
            <a:r>
              <a:rPr lang="en-US" sz="1600" dirty="0">
                <a:solidFill>
                  <a:srgbClr val="000033"/>
                </a:solidFill>
                <a:latin typeface="Arial"/>
              </a:rPr>
              <a:t>: </a:t>
            </a:r>
            <a:r>
              <a:rPr lang="en-US" sz="1600" dirty="0" smtClean="0">
                <a:solidFill>
                  <a:srgbClr val="000033"/>
                </a:solidFill>
                <a:latin typeface="Arial"/>
              </a:rPr>
              <a:t>automated </a:t>
            </a:r>
            <a:r>
              <a:rPr lang="en-US" sz="1600" dirty="0">
                <a:solidFill>
                  <a:srgbClr val="000033"/>
                </a:solidFill>
                <a:latin typeface="Arial"/>
              </a:rPr>
              <a:t>s</a:t>
            </a:r>
            <a:r>
              <a:rPr lang="en-US" sz="1600" dirty="0" smtClean="0">
                <a:solidFill>
                  <a:srgbClr val="000033"/>
                </a:solidFill>
                <a:latin typeface="Arial"/>
              </a:rPr>
              <a:t>ynthesis for </a:t>
            </a:r>
            <a:r>
              <a:rPr lang="en-US" sz="1600" dirty="0" err="1">
                <a:solidFill>
                  <a:srgbClr val="000033"/>
                </a:solidFill>
                <a:latin typeface="Arial"/>
              </a:rPr>
              <a:t>n</a:t>
            </a:r>
            <a:r>
              <a:rPr lang="en-US" sz="1600" dirty="0" err="1" smtClean="0">
                <a:solidFill>
                  <a:srgbClr val="000033"/>
                </a:solidFill>
                <a:latin typeface="Arial"/>
              </a:rPr>
              <a:t>anocrystals</a:t>
            </a:r>
            <a:r>
              <a:rPr lang="en-US" sz="1600" dirty="0" smtClean="0">
                <a:solidFill>
                  <a:srgbClr val="000033"/>
                </a:solidFill>
                <a:latin typeface="Arial"/>
              </a:rPr>
              <a:t> &amp; polymers: </a:t>
            </a:r>
            <a:r>
              <a:rPr lang="en-US" sz="1600" dirty="0">
                <a:solidFill>
                  <a:srgbClr val="000033"/>
                </a:solidFill>
                <a:latin typeface="Arial"/>
              </a:rPr>
              <a:t>Robots + ALS SAXS/WAXS </a:t>
            </a:r>
            <a:r>
              <a:rPr lang="en-US" sz="1600" dirty="0" err="1">
                <a:solidFill>
                  <a:srgbClr val="000033"/>
                </a:solidFill>
                <a:latin typeface="Arial"/>
              </a:rPr>
              <a:t>beamline</a:t>
            </a:r>
            <a:endParaRPr lang="en-US" sz="1600" dirty="0">
              <a:solidFill>
                <a:srgbClr val="000033"/>
              </a:solidFill>
              <a:latin typeface="Arial"/>
            </a:endParaRPr>
          </a:p>
        </p:txBody>
      </p:sp>
      <p:sp>
        <p:nvSpPr>
          <p:cNvPr id="14" name="TextBox 13"/>
          <p:cNvSpPr txBox="1"/>
          <p:nvPr/>
        </p:nvSpPr>
        <p:spPr>
          <a:xfrm>
            <a:off x="1022054" y="3351983"/>
            <a:ext cx="4719892" cy="803529"/>
          </a:xfrm>
          <a:prstGeom prst="rect">
            <a:avLst/>
          </a:prstGeom>
          <a:noFill/>
        </p:spPr>
        <p:txBody>
          <a:bodyPr wrap="square" lIns="64241" tIns="32119" rIns="64241" bIns="32119" rtlCol="0">
            <a:spAutoFit/>
          </a:bodyPr>
          <a:lstStyle/>
          <a:p>
            <a:pPr algn="r" defTabSz="914400"/>
            <a:r>
              <a:rPr lang="en-US" sz="1600" b="1" dirty="0" smtClean="0">
                <a:solidFill>
                  <a:srgbClr val="0000A6"/>
                </a:solidFill>
                <a:latin typeface="Arial"/>
              </a:rPr>
              <a:t>Center for </a:t>
            </a:r>
            <a:r>
              <a:rPr lang="en-US" sz="1600" b="1" dirty="0" err="1" smtClean="0">
                <a:solidFill>
                  <a:srgbClr val="0000A6"/>
                </a:solidFill>
                <a:latin typeface="Arial"/>
              </a:rPr>
              <a:t>Nanophase</a:t>
            </a:r>
            <a:r>
              <a:rPr lang="en-US" sz="1600" b="1" dirty="0" smtClean="0">
                <a:solidFill>
                  <a:srgbClr val="0000A6"/>
                </a:solidFill>
                <a:latin typeface="Arial"/>
              </a:rPr>
              <a:t> Materials Sciences</a:t>
            </a:r>
          </a:p>
          <a:p>
            <a:pPr algn="r" defTabSz="914400"/>
            <a:r>
              <a:rPr lang="en-US" sz="1600" b="1" dirty="0" smtClean="0">
                <a:solidFill>
                  <a:srgbClr val="0000A6"/>
                </a:solidFill>
                <a:latin typeface="Arial"/>
              </a:rPr>
              <a:t> </a:t>
            </a:r>
            <a:r>
              <a:rPr lang="en-US" sz="1600" dirty="0" smtClean="0">
                <a:solidFill>
                  <a:srgbClr val="000033"/>
                </a:solidFill>
              </a:rPr>
              <a:t>Direct</a:t>
            </a:r>
            <a:r>
              <a:rPr lang="en-US" sz="1600" dirty="0">
                <a:solidFill>
                  <a:srgbClr val="000033"/>
                </a:solidFill>
              </a:rPr>
              <a:t>-write nanofabrication using </a:t>
            </a:r>
            <a:r>
              <a:rPr lang="en-US" sz="1600" dirty="0" smtClean="0">
                <a:solidFill>
                  <a:srgbClr val="000033"/>
                </a:solidFill>
              </a:rPr>
              <a:t>He</a:t>
            </a:r>
            <a:r>
              <a:rPr lang="en-US" sz="1600" dirty="0">
                <a:solidFill>
                  <a:srgbClr val="000033"/>
                </a:solidFill>
              </a:rPr>
              <a:t>-ion </a:t>
            </a:r>
            <a:r>
              <a:rPr lang="en-US" sz="1600" dirty="0" smtClean="0">
                <a:solidFill>
                  <a:srgbClr val="000033"/>
                </a:solidFill>
              </a:rPr>
              <a:t>microscope</a:t>
            </a:r>
            <a:endParaRPr lang="en-US" sz="1600" dirty="0">
              <a:solidFill>
                <a:srgbClr val="000033"/>
              </a:solidFill>
              <a:latin typeface="Arial"/>
            </a:endParaRPr>
          </a:p>
        </p:txBody>
      </p:sp>
      <p:sp>
        <p:nvSpPr>
          <p:cNvPr id="15" name="TextBox 14"/>
          <p:cNvSpPr txBox="1"/>
          <p:nvPr/>
        </p:nvSpPr>
        <p:spPr>
          <a:xfrm>
            <a:off x="309305" y="5444558"/>
            <a:ext cx="5686264" cy="834307"/>
          </a:xfrm>
          <a:prstGeom prst="rect">
            <a:avLst/>
          </a:prstGeom>
          <a:noFill/>
        </p:spPr>
        <p:txBody>
          <a:bodyPr wrap="square" lIns="64241" tIns="32119" rIns="64241" bIns="32119" rtlCol="0">
            <a:spAutoFit/>
          </a:bodyPr>
          <a:lstStyle/>
          <a:p>
            <a:pPr algn="r" defTabSz="914400"/>
            <a:r>
              <a:rPr lang="en-US" sz="1600" b="1" dirty="0" smtClean="0">
                <a:solidFill>
                  <a:srgbClr val="0000A6"/>
                </a:solidFill>
                <a:latin typeface="Arial"/>
              </a:rPr>
              <a:t>Center for </a:t>
            </a:r>
            <a:r>
              <a:rPr lang="en-US" sz="1600" b="1" dirty="0" err="1" smtClean="0">
                <a:solidFill>
                  <a:srgbClr val="0000A6"/>
                </a:solidFill>
                <a:latin typeface="Arial"/>
              </a:rPr>
              <a:t>Nanoscale</a:t>
            </a:r>
            <a:r>
              <a:rPr lang="en-US" sz="1600" b="1" dirty="0" smtClean="0">
                <a:solidFill>
                  <a:srgbClr val="0000A6"/>
                </a:solidFill>
                <a:latin typeface="Arial"/>
              </a:rPr>
              <a:t> Materials</a:t>
            </a:r>
            <a:endParaRPr lang="en-US" sz="1600" b="1" dirty="0">
              <a:solidFill>
                <a:srgbClr val="0000A6"/>
              </a:solidFill>
              <a:latin typeface="Arial"/>
            </a:endParaRPr>
          </a:p>
          <a:p>
            <a:pPr algn="r" defTabSz="914400"/>
            <a:r>
              <a:rPr lang="en-US" sz="1600" dirty="0" smtClean="0">
                <a:solidFill>
                  <a:srgbClr val="000033"/>
                </a:solidFill>
                <a:latin typeface="Arial"/>
              </a:rPr>
              <a:t>Electron paramagnetic resonance and low-temperature scanning tunneling microscope</a:t>
            </a:r>
            <a:endParaRPr lang="en-US" sz="1600" dirty="0">
              <a:solidFill>
                <a:srgbClr val="000033"/>
              </a:solidFill>
              <a:latin typeface="Arial"/>
            </a:endParaRPr>
          </a:p>
        </p:txBody>
      </p:sp>
      <p:sp>
        <p:nvSpPr>
          <p:cNvPr id="16" name="TextBox 15"/>
          <p:cNvSpPr txBox="1"/>
          <p:nvPr/>
        </p:nvSpPr>
        <p:spPr>
          <a:xfrm>
            <a:off x="3418766" y="2000017"/>
            <a:ext cx="5136136" cy="1049750"/>
          </a:xfrm>
          <a:prstGeom prst="rect">
            <a:avLst/>
          </a:prstGeom>
          <a:noFill/>
        </p:spPr>
        <p:txBody>
          <a:bodyPr wrap="square" lIns="64241" tIns="32119" rIns="64241" bIns="32119" rtlCol="0">
            <a:spAutoFit/>
          </a:bodyPr>
          <a:lstStyle/>
          <a:p>
            <a:pPr defTabSz="914400"/>
            <a:r>
              <a:rPr lang="en-US" sz="1600" b="1" dirty="0" smtClean="0">
                <a:solidFill>
                  <a:srgbClr val="0000A6"/>
                </a:solidFill>
                <a:latin typeface="Arial"/>
              </a:rPr>
              <a:t>Center for Functional </a:t>
            </a:r>
            <a:r>
              <a:rPr lang="en-US" sz="1600" b="1" dirty="0" err="1" smtClean="0">
                <a:solidFill>
                  <a:srgbClr val="0000A6"/>
                </a:solidFill>
                <a:latin typeface="Arial"/>
              </a:rPr>
              <a:t>Nanomaterials</a:t>
            </a:r>
            <a:endParaRPr lang="en-US" sz="1600" b="1" dirty="0">
              <a:solidFill>
                <a:srgbClr val="0000A6"/>
              </a:solidFill>
              <a:latin typeface="Arial"/>
            </a:endParaRPr>
          </a:p>
          <a:p>
            <a:r>
              <a:rPr lang="en-US" sz="1600" dirty="0" smtClean="0">
                <a:solidFill>
                  <a:srgbClr val="000033"/>
                </a:solidFill>
              </a:rPr>
              <a:t>Operando STEM: In </a:t>
            </a:r>
            <a:r>
              <a:rPr lang="en-US" sz="1600" dirty="0">
                <a:solidFill>
                  <a:srgbClr val="000033"/>
                </a:solidFill>
              </a:rPr>
              <a:t>partnership with NSLS-II, developing four </a:t>
            </a:r>
            <a:r>
              <a:rPr lang="en-US" sz="1600" dirty="0" err="1">
                <a:solidFill>
                  <a:srgbClr val="000033"/>
                </a:solidFill>
              </a:rPr>
              <a:t>beamlines</a:t>
            </a:r>
            <a:r>
              <a:rPr lang="en-US" sz="1600" dirty="0">
                <a:solidFill>
                  <a:srgbClr val="000033"/>
                </a:solidFill>
              </a:rPr>
              <a:t> for operando characterization and complex materials </a:t>
            </a:r>
            <a:r>
              <a:rPr lang="en-US" sz="1600" dirty="0" smtClean="0">
                <a:solidFill>
                  <a:srgbClr val="000033"/>
                </a:solidFill>
              </a:rPr>
              <a:t>scattering</a:t>
            </a:r>
            <a:endParaRPr lang="en-US" sz="1600" dirty="0">
              <a:solidFill>
                <a:srgbClr val="000033"/>
              </a:solidFill>
              <a:latin typeface="Arial"/>
            </a:endParaRPr>
          </a:p>
        </p:txBody>
      </p:sp>
      <p:sp>
        <p:nvSpPr>
          <p:cNvPr id="17" name="TextBox 16"/>
          <p:cNvSpPr txBox="1"/>
          <p:nvPr/>
        </p:nvSpPr>
        <p:spPr>
          <a:xfrm>
            <a:off x="3418766" y="4610102"/>
            <a:ext cx="4848576" cy="557308"/>
          </a:xfrm>
          <a:prstGeom prst="rect">
            <a:avLst/>
          </a:prstGeom>
          <a:noFill/>
        </p:spPr>
        <p:txBody>
          <a:bodyPr wrap="square" lIns="64241" tIns="32119" rIns="64241" bIns="32119" rtlCol="0">
            <a:spAutoFit/>
          </a:bodyPr>
          <a:lstStyle/>
          <a:p>
            <a:pPr defTabSz="914400"/>
            <a:r>
              <a:rPr lang="en-US" sz="1600" b="1" dirty="0" smtClean="0">
                <a:solidFill>
                  <a:srgbClr val="0000A6"/>
                </a:solidFill>
                <a:latin typeface="Arial"/>
              </a:rPr>
              <a:t>Center for Integrated Nanotechnologies</a:t>
            </a:r>
          </a:p>
          <a:p>
            <a:pPr defTabSz="914400"/>
            <a:r>
              <a:rPr lang="en-US" sz="1600" dirty="0" smtClean="0">
                <a:solidFill>
                  <a:srgbClr val="000033"/>
                </a:solidFill>
                <a:latin typeface="Arial"/>
              </a:rPr>
              <a:t>Electrochemistry </a:t>
            </a:r>
            <a:r>
              <a:rPr lang="en-US" sz="1600" dirty="0">
                <a:solidFill>
                  <a:srgbClr val="000033"/>
                </a:solidFill>
                <a:latin typeface="Arial"/>
              </a:rPr>
              <a:t>Discovery Platform for in situ TEM</a:t>
            </a:r>
          </a:p>
        </p:txBody>
      </p:sp>
      <p:pic>
        <p:nvPicPr>
          <p:cNvPr id="4" name="Picture 3"/>
          <p:cNvPicPr>
            <a:picLocks noChangeAspect="1"/>
          </p:cNvPicPr>
          <p:nvPr/>
        </p:nvPicPr>
        <p:blipFill>
          <a:blip r:embed="rId3"/>
          <a:stretch>
            <a:fillRect/>
          </a:stretch>
        </p:blipFill>
        <p:spPr>
          <a:xfrm>
            <a:off x="7619218" y="928265"/>
            <a:ext cx="1133239" cy="770769"/>
          </a:xfrm>
          <a:prstGeom prst="rect">
            <a:avLst/>
          </a:prstGeom>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53846"/>
          <a:stretch>
            <a:fillRect/>
          </a:stretch>
        </p:blipFill>
        <p:spPr bwMode="auto">
          <a:xfrm>
            <a:off x="309305" y="1984546"/>
            <a:ext cx="1271037" cy="11901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uidic_p.png"/>
          <p:cNvPicPr>
            <a:picLocks noChangeAspect="1"/>
          </p:cNvPicPr>
          <p:nvPr/>
        </p:nvPicPr>
        <p:blipFill>
          <a:blip r:embed="rId5" cstate="print"/>
          <a:stretch>
            <a:fillRect/>
          </a:stretch>
        </p:blipFill>
        <p:spPr>
          <a:xfrm>
            <a:off x="1968400" y="1984546"/>
            <a:ext cx="1303471" cy="1190126"/>
          </a:xfrm>
          <a:prstGeom prst="rect">
            <a:avLst/>
          </a:prstGeom>
        </p:spPr>
      </p:pic>
      <p:pic>
        <p:nvPicPr>
          <p:cNvPr id="27" name="Picture 26" descr="ChipBondedonCarrier2.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9305" y="4433447"/>
            <a:ext cx="1367240" cy="961375"/>
          </a:xfrm>
          <a:prstGeom prst="rect">
            <a:avLst/>
          </a:prstGeom>
          <a:effectLst>
            <a:outerShdw blurRad="50800" dist="38100" dir="2700000" algn="tl" rotWithShape="0">
              <a:prstClr val="black">
                <a:alpha val="40000"/>
              </a:prstClr>
            </a:outerShdw>
          </a:effectLst>
        </p:spPr>
      </p:pic>
      <p:grpSp>
        <p:nvGrpSpPr>
          <p:cNvPr id="30" name="Group 29"/>
          <p:cNvGrpSpPr>
            <a:grpSpLocks noChangeAspect="1"/>
          </p:cNvGrpSpPr>
          <p:nvPr/>
        </p:nvGrpSpPr>
        <p:grpSpPr>
          <a:xfrm rot="16200000">
            <a:off x="1939181" y="4234235"/>
            <a:ext cx="1120168" cy="1358848"/>
            <a:chOff x="541680" y="2398835"/>
            <a:chExt cx="3523771" cy="4274599"/>
          </a:xfrm>
        </p:grpSpPr>
        <p:pic>
          <p:nvPicPr>
            <p:cNvPr id="31" name="Picture 30" descr="LC4W3_2pt5x03.png"/>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1680" y="2398835"/>
              <a:ext cx="3523771" cy="2116422"/>
            </a:xfrm>
            <a:prstGeom prst="rect">
              <a:avLst/>
            </a:prstGeom>
          </p:spPr>
        </p:pic>
        <p:pic>
          <p:nvPicPr>
            <p:cNvPr id="32" name="Picture 31" descr="LC4W3_100x.png"/>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1985" t="17572" r="19926" b="20198"/>
            <a:stretch/>
          </p:blipFill>
          <p:spPr>
            <a:xfrm>
              <a:off x="1002882" y="4580663"/>
              <a:ext cx="2604726" cy="2092771"/>
            </a:xfrm>
            <a:prstGeom prst="rect">
              <a:avLst/>
            </a:prstGeom>
          </p:spPr>
        </p:pic>
        <p:sp>
          <p:nvSpPr>
            <p:cNvPr id="33" name="Rectangle 32"/>
            <p:cNvSpPr/>
            <p:nvPr/>
          </p:nvSpPr>
          <p:spPr>
            <a:xfrm>
              <a:off x="2244421" y="3418248"/>
              <a:ext cx="114604" cy="82326"/>
            </a:xfrm>
            <a:prstGeom prst="rect">
              <a:avLst/>
            </a:prstGeom>
            <a:noFill/>
            <a:ln w="12700" cmpd="sng">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cxnSp>
          <p:nvCxnSpPr>
            <p:cNvPr id="34" name="Straight Connector 33"/>
            <p:cNvCxnSpPr>
              <a:endCxn id="33" idx="1"/>
            </p:cNvCxnSpPr>
            <p:nvPr/>
          </p:nvCxnSpPr>
          <p:spPr>
            <a:xfrm flipV="1">
              <a:off x="1002882" y="3459411"/>
              <a:ext cx="1241539" cy="1121251"/>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59025" y="3459411"/>
              <a:ext cx="1248583" cy="1121252"/>
            </a:xfrm>
            <a:prstGeom prst="line">
              <a:avLst/>
            </a:prstGeom>
            <a:ln w="12700"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pic>
        <p:nvPicPr>
          <p:cNvPr id="43" name="Picture 42"/>
          <p:cNvPicPr>
            <a:picLocks noChangeAspect="1"/>
          </p:cNvPicPr>
          <p:nvPr/>
        </p:nvPicPr>
        <p:blipFill>
          <a:blip r:embed="rId11"/>
          <a:stretch>
            <a:fillRect/>
          </a:stretch>
        </p:blipFill>
        <p:spPr>
          <a:xfrm>
            <a:off x="6153396" y="736177"/>
            <a:ext cx="1462119" cy="1072220"/>
          </a:xfrm>
          <a:prstGeom prst="rect">
            <a:avLst/>
          </a:prstGeom>
        </p:spPr>
      </p:pic>
      <p:pic>
        <p:nvPicPr>
          <p:cNvPr id="2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8370" t="64308" r="1636" b="1627"/>
          <a:stretch/>
        </p:blipFill>
        <p:spPr bwMode="auto">
          <a:xfrm>
            <a:off x="5890353" y="3308835"/>
            <a:ext cx="1032875" cy="103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t="5397" b="40912"/>
          <a:stretch/>
        </p:blipFill>
        <p:spPr>
          <a:xfrm>
            <a:off x="7071636" y="3301100"/>
            <a:ext cx="1483266" cy="1061830"/>
          </a:xfrm>
          <a:prstGeom prst="rect">
            <a:avLst/>
          </a:prstGeom>
        </p:spPr>
      </p:pic>
      <p:pic>
        <p:nvPicPr>
          <p:cNvPr id="26" name="Picture 25" descr="CNM Bruker EPR.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6439" y="5444558"/>
            <a:ext cx="1241519" cy="931139"/>
          </a:xfrm>
          <a:prstGeom prst="rect">
            <a:avLst/>
          </a:prstGeom>
        </p:spPr>
      </p:pic>
      <p:pic>
        <p:nvPicPr>
          <p:cNvPr id="28" name="Picture 27" descr="CNM LT-STM.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75627" y="5444558"/>
            <a:ext cx="772837" cy="957237"/>
          </a:xfrm>
          <a:prstGeom prst="rect">
            <a:avLst/>
          </a:prstGeom>
        </p:spPr>
      </p:pic>
    </p:spTree>
    <p:extLst>
      <p:ext uri="{BB962C8B-B14F-4D97-AF65-F5344CB8AC3E}">
        <p14:creationId xmlns:p14="http://schemas.microsoft.com/office/powerpoint/2010/main" val="1947167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FN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6319" y="5524544"/>
            <a:ext cx="2299276" cy="92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22</a:t>
            </a:fld>
            <a:endParaRPr lang="en-US" dirty="0"/>
          </a:p>
        </p:txBody>
      </p:sp>
      <p:pic>
        <p:nvPicPr>
          <p:cNvPr id="9" name="Picture 2" descr="https://app.sugarsync.com/iris/wf/D7842547_3656343_8170002/image/8101898_3625803?h=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753" y="1249279"/>
            <a:ext cx="4547513" cy="34120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http://ramanworkshop2010.cnm.anl.gov/img/dynimg/CNM_V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004" y="4988650"/>
            <a:ext cx="1514335" cy="924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 y="5489598"/>
            <a:ext cx="2307443" cy="1153722"/>
          </a:xfrm>
          <a:prstGeom prst="rect">
            <a:avLst/>
          </a:prstGeom>
        </p:spPr>
      </p:pic>
      <p:pic>
        <p:nvPicPr>
          <p:cNvPr id="15" name="Picture 4" descr="http://www.ferro2015.ornl.gov/images/CNMS_col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0287" y="5984824"/>
            <a:ext cx="3154663" cy="47845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4"/>
          <p:cNvSpPr>
            <a:spLocks noGrp="1"/>
          </p:cNvSpPr>
          <p:nvPr>
            <p:ph type="title"/>
          </p:nvPr>
        </p:nvSpPr>
        <p:spPr>
          <a:xfrm>
            <a:off x="322345" y="334877"/>
            <a:ext cx="8489867" cy="914402"/>
          </a:xfrm>
        </p:spPr>
        <p:txBody>
          <a:bodyPr/>
          <a:lstStyle/>
          <a:p>
            <a:r>
              <a:rPr lang="en-US" sz="2800" b="1" dirty="0" smtClean="0"/>
              <a:t>Questions?</a:t>
            </a:r>
            <a:endParaRPr lang="en-US" sz="2800" b="1" dirty="0"/>
          </a:p>
        </p:txBody>
      </p:sp>
      <p:sp>
        <p:nvSpPr>
          <p:cNvPr id="18" name="Rectangle 17"/>
          <p:cNvSpPr/>
          <p:nvPr/>
        </p:nvSpPr>
        <p:spPr>
          <a:xfrm>
            <a:off x="448391" y="1249279"/>
            <a:ext cx="1764699" cy="646331"/>
          </a:xfrm>
          <a:prstGeom prst="rect">
            <a:avLst/>
          </a:prstGeom>
        </p:spPr>
        <p:txBody>
          <a:bodyPr wrap="square">
            <a:spAutoFit/>
          </a:bodyPr>
          <a:lstStyle/>
          <a:p>
            <a:pPr>
              <a:lnSpc>
                <a:spcPct val="100000"/>
              </a:lnSpc>
              <a:spcBef>
                <a:spcPts val="0"/>
              </a:spcBef>
              <a:spcAft>
                <a:spcPts val="0"/>
              </a:spcAft>
            </a:pPr>
            <a:r>
              <a:rPr lang="en-US" b="1" dirty="0" smtClean="0">
                <a:solidFill>
                  <a:schemeClr val="tx2"/>
                </a:solidFill>
              </a:rPr>
              <a:t>Novel Materials</a:t>
            </a:r>
            <a:endParaRPr lang="en-US" b="1" dirty="0">
              <a:solidFill>
                <a:schemeClr val="tx2"/>
              </a:solidFill>
            </a:endParaRPr>
          </a:p>
        </p:txBody>
      </p:sp>
      <p:sp>
        <p:nvSpPr>
          <p:cNvPr id="20" name="Rectangle 19"/>
          <p:cNvSpPr/>
          <p:nvPr/>
        </p:nvSpPr>
        <p:spPr>
          <a:xfrm>
            <a:off x="6921466" y="1306450"/>
            <a:ext cx="2134129" cy="646331"/>
          </a:xfrm>
          <a:prstGeom prst="rect">
            <a:avLst/>
          </a:prstGeom>
        </p:spPr>
        <p:txBody>
          <a:bodyPr wrap="square">
            <a:spAutoFit/>
          </a:bodyPr>
          <a:lstStyle/>
          <a:p>
            <a:pPr algn="r">
              <a:lnSpc>
                <a:spcPct val="100000"/>
              </a:lnSpc>
              <a:spcBef>
                <a:spcPts val="0"/>
              </a:spcBef>
              <a:spcAft>
                <a:spcPts val="0"/>
              </a:spcAft>
            </a:pPr>
            <a:r>
              <a:rPr lang="en-US" b="1" dirty="0" smtClean="0">
                <a:solidFill>
                  <a:schemeClr val="tx2"/>
                </a:solidFill>
              </a:rPr>
              <a:t>Increase Industry Engagement</a:t>
            </a:r>
            <a:endParaRPr lang="en-US" b="1" dirty="0">
              <a:solidFill>
                <a:schemeClr val="tx2"/>
              </a:solidFill>
            </a:endParaRPr>
          </a:p>
        </p:txBody>
      </p:sp>
      <p:sp>
        <p:nvSpPr>
          <p:cNvPr id="23" name="Rectangle 22"/>
          <p:cNvSpPr/>
          <p:nvPr/>
        </p:nvSpPr>
        <p:spPr>
          <a:xfrm>
            <a:off x="78961" y="2957373"/>
            <a:ext cx="2134129" cy="923330"/>
          </a:xfrm>
          <a:prstGeom prst="rect">
            <a:avLst/>
          </a:prstGeom>
        </p:spPr>
        <p:txBody>
          <a:bodyPr wrap="square">
            <a:spAutoFit/>
          </a:bodyPr>
          <a:lstStyle/>
          <a:p>
            <a:pPr>
              <a:lnSpc>
                <a:spcPct val="100000"/>
              </a:lnSpc>
              <a:spcBef>
                <a:spcPts val="0"/>
              </a:spcBef>
              <a:spcAft>
                <a:spcPts val="0"/>
              </a:spcAft>
            </a:pPr>
            <a:r>
              <a:rPr lang="en-US" b="1" dirty="0" smtClean="0">
                <a:solidFill>
                  <a:schemeClr val="tx2"/>
                </a:solidFill>
              </a:rPr>
              <a:t>Develop Disruptive Technologies</a:t>
            </a:r>
            <a:endParaRPr lang="en-US" b="1" dirty="0">
              <a:solidFill>
                <a:schemeClr val="tx2"/>
              </a:solidFill>
            </a:endParaRPr>
          </a:p>
        </p:txBody>
      </p:sp>
      <p:sp>
        <p:nvSpPr>
          <p:cNvPr id="24" name="Rectangle 23"/>
          <p:cNvSpPr/>
          <p:nvPr/>
        </p:nvSpPr>
        <p:spPr>
          <a:xfrm>
            <a:off x="6872534" y="2152541"/>
            <a:ext cx="1889492" cy="646331"/>
          </a:xfrm>
          <a:prstGeom prst="rect">
            <a:avLst/>
          </a:prstGeom>
        </p:spPr>
        <p:txBody>
          <a:bodyPr wrap="square">
            <a:spAutoFit/>
          </a:bodyPr>
          <a:lstStyle/>
          <a:p>
            <a:pPr>
              <a:lnSpc>
                <a:spcPct val="100000"/>
              </a:lnSpc>
              <a:spcBef>
                <a:spcPts val="0"/>
              </a:spcBef>
              <a:spcAft>
                <a:spcPts val="0"/>
              </a:spcAft>
            </a:pPr>
            <a:r>
              <a:rPr lang="en-US" b="1" dirty="0" smtClean="0">
                <a:solidFill>
                  <a:schemeClr val="tx2"/>
                </a:solidFill>
              </a:rPr>
              <a:t>New Enabling Capabilities</a:t>
            </a:r>
            <a:endParaRPr lang="en-US" b="1" dirty="0">
              <a:solidFill>
                <a:schemeClr val="tx2"/>
              </a:solidFill>
            </a:endParaRPr>
          </a:p>
        </p:txBody>
      </p:sp>
      <p:sp>
        <p:nvSpPr>
          <p:cNvPr id="25" name="Rectangle 24"/>
          <p:cNvSpPr/>
          <p:nvPr/>
        </p:nvSpPr>
        <p:spPr>
          <a:xfrm>
            <a:off x="369504" y="2171549"/>
            <a:ext cx="1889492" cy="646331"/>
          </a:xfrm>
          <a:prstGeom prst="rect">
            <a:avLst/>
          </a:prstGeom>
        </p:spPr>
        <p:txBody>
          <a:bodyPr wrap="square">
            <a:spAutoFit/>
          </a:bodyPr>
          <a:lstStyle/>
          <a:p>
            <a:pPr algn="r">
              <a:lnSpc>
                <a:spcPct val="100000"/>
              </a:lnSpc>
              <a:spcBef>
                <a:spcPts val="0"/>
              </a:spcBef>
              <a:spcAft>
                <a:spcPts val="0"/>
              </a:spcAft>
            </a:pPr>
            <a:r>
              <a:rPr lang="en-US" b="1" dirty="0" smtClean="0">
                <a:solidFill>
                  <a:schemeClr val="tx2"/>
                </a:solidFill>
              </a:rPr>
              <a:t>Expand User Base</a:t>
            </a:r>
            <a:endParaRPr lang="en-US" b="1" dirty="0">
              <a:solidFill>
                <a:schemeClr val="tx2"/>
              </a:solidFill>
            </a:endParaRPr>
          </a:p>
        </p:txBody>
      </p:sp>
      <p:sp>
        <p:nvSpPr>
          <p:cNvPr id="26" name="Rectangle 25"/>
          <p:cNvSpPr/>
          <p:nvPr/>
        </p:nvSpPr>
        <p:spPr>
          <a:xfrm>
            <a:off x="6921466" y="2998632"/>
            <a:ext cx="2221280" cy="923330"/>
          </a:xfrm>
          <a:prstGeom prst="rect">
            <a:avLst/>
          </a:prstGeom>
        </p:spPr>
        <p:txBody>
          <a:bodyPr wrap="square">
            <a:spAutoFit/>
          </a:bodyPr>
          <a:lstStyle/>
          <a:p>
            <a:pPr algn="r">
              <a:lnSpc>
                <a:spcPct val="100000"/>
              </a:lnSpc>
              <a:spcBef>
                <a:spcPts val="0"/>
              </a:spcBef>
              <a:spcAft>
                <a:spcPts val="0"/>
              </a:spcAft>
            </a:pPr>
            <a:r>
              <a:rPr lang="en-US" b="1" dirty="0" smtClean="0">
                <a:solidFill>
                  <a:schemeClr val="tx2"/>
                </a:solidFill>
              </a:rPr>
              <a:t>Promote Multidisciplinary </a:t>
            </a:r>
            <a:r>
              <a:rPr lang="en-US" b="1" dirty="0">
                <a:solidFill>
                  <a:schemeClr val="tx2"/>
                </a:solidFill>
              </a:rPr>
              <a:t>R</a:t>
            </a:r>
            <a:r>
              <a:rPr lang="en-US" b="1" dirty="0" smtClean="0">
                <a:solidFill>
                  <a:schemeClr val="tx2"/>
                </a:solidFill>
              </a:rPr>
              <a:t>esearch</a:t>
            </a:r>
            <a:endParaRPr lang="en-US" b="1" dirty="0">
              <a:solidFill>
                <a:schemeClr val="tx2"/>
              </a:solidFill>
            </a:endParaRPr>
          </a:p>
        </p:txBody>
      </p:sp>
      <p:sp>
        <p:nvSpPr>
          <p:cNvPr id="27" name="Rectangle 26"/>
          <p:cNvSpPr/>
          <p:nvPr/>
        </p:nvSpPr>
        <p:spPr>
          <a:xfrm>
            <a:off x="53080" y="4020195"/>
            <a:ext cx="2221280" cy="923330"/>
          </a:xfrm>
          <a:prstGeom prst="rect">
            <a:avLst/>
          </a:prstGeom>
        </p:spPr>
        <p:txBody>
          <a:bodyPr wrap="square">
            <a:spAutoFit/>
          </a:bodyPr>
          <a:lstStyle/>
          <a:p>
            <a:pPr algn="r">
              <a:lnSpc>
                <a:spcPct val="100000"/>
              </a:lnSpc>
              <a:spcBef>
                <a:spcPts val="0"/>
              </a:spcBef>
              <a:spcAft>
                <a:spcPts val="0"/>
              </a:spcAft>
            </a:pPr>
            <a:r>
              <a:rPr lang="en-US" b="1" dirty="0" smtClean="0">
                <a:solidFill>
                  <a:schemeClr val="tx2"/>
                </a:solidFill>
              </a:rPr>
              <a:t>Leverage </a:t>
            </a:r>
          </a:p>
          <a:p>
            <a:pPr algn="r">
              <a:lnSpc>
                <a:spcPct val="100000"/>
              </a:lnSpc>
              <a:spcBef>
                <a:spcPts val="0"/>
              </a:spcBef>
              <a:spcAft>
                <a:spcPts val="0"/>
              </a:spcAft>
            </a:pPr>
            <a:r>
              <a:rPr lang="en-US" b="1" dirty="0" smtClean="0">
                <a:solidFill>
                  <a:schemeClr val="tx2"/>
                </a:solidFill>
              </a:rPr>
              <a:t>Co-Located  Facilities</a:t>
            </a:r>
            <a:endParaRPr lang="en-US" b="1" dirty="0">
              <a:solidFill>
                <a:schemeClr val="tx2"/>
              </a:solidFill>
            </a:endParaRPr>
          </a:p>
        </p:txBody>
      </p:sp>
      <p:sp>
        <p:nvSpPr>
          <p:cNvPr id="28" name="Rectangle 27"/>
          <p:cNvSpPr/>
          <p:nvPr/>
        </p:nvSpPr>
        <p:spPr>
          <a:xfrm>
            <a:off x="6860196" y="4121723"/>
            <a:ext cx="2221280" cy="646331"/>
          </a:xfrm>
          <a:prstGeom prst="rect">
            <a:avLst/>
          </a:prstGeom>
        </p:spPr>
        <p:txBody>
          <a:bodyPr wrap="square">
            <a:spAutoFit/>
          </a:bodyPr>
          <a:lstStyle/>
          <a:p>
            <a:pPr>
              <a:lnSpc>
                <a:spcPct val="100000"/>
              </a:lnSpc>
              <a:spcBef>
                <a:spcPts val="0"/>
              </a:spcBef>
              <a:spcAft>
                <a:spcPts val="0"/>
              </a:spcAft>
            </a:pPr>
            <a:r>
              <a:rPr lang="en-US" b="1" dirty="0" smtClean="0">
                <a:solidFill>
                  <a:schemeClr val="tx2"/>
                </a:solidFill>
              </a:rPr>
              <a:t>Educate and Train Next Generation</a:t>
            </a:r>
            <a:endParaRPr lang="en-US" b="1" dirty="0">
              <a:solidFill>
                <a:schemeClr val="tx2"/>
              </a:solidFill>
            </a:endParaRPr>
          </a:p>
        </p:txBody>
      </p:sp>
      <p:sp>
        <p:nvSpPr>
          <p:cNvPr id="19" name="Rectangle 18"/>
          <p:cNvSpPr/>
          <p:nvPr/>
        </p:nvSpPr>
        <p:spPr>
          <a:xfrm>
            <a:off x="3622532" y="4715260"/>
            <a:ext cx="1889492" cy="646331"/>
          </a:xfrm>
          <a:prstGeom prst="rect">
            <a:avLst/>
          </a:prstGeom>
        </p:spPr>
        <p:txBody>
          <a:bodyPr wrap="square">
            <a:spAutoFit/>
          </a:bodyPr>
          <a:lstStyle/>
          <a:p>
            <a:pPr algn="ctr">
              <a:lnSpc>
                <a:spcPct val="100000"/>
              </a:lnSpc>
              <a:spcBef>
                <a:spcPts val="0"/>
              </a:spcBef>
              <a:spcAft>
                <a:spcPts val="0"/>
              </a:spcAft>
            </a:pPr>
            <a:r>
              <a:rPr lang="en-US" b="1" dirty="0" smtClean="0">
                <a:solidFill>
                  <a:schemeClr val="tx2"/>
                </a:solidFill>
              </a:rPr>
              <a:t>High-impact science</a:t>
            </a:r>
            <a:endParaRPr lang="en-US" b="1" dirty="0">
              <a:solidFill>
                <a:schemeClr val="tx2"/>
              </a:solidFill>
            </a:endParaRPr>
          </a:p>
        </p:txBody>
      </p:sp>
      <p:grpSp>
        <p:nvGrpSpPr>
          <p:cNvPr id="21" name="Group 20"/>
          <p:cNvGrpSpPr>
            <a:grpSpLocks noChangeAspect="1"/>
          </p:cNvGrpSpPr>
          <p:nvPr/>
        </p:nvGrpSpPr>
        <p:grpSpPr>
          <a:xfrm>
            <a:off x="5306247" y="4967813"/>
            <a:ext cx="1759727" cy="1005255"/>
            <a:chOff x="5956183" y="3446008"/>
            <a:chExt cx="1858207" cy="1061512"/>
          </a:xfrm>
        </p:grpSpPr>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3955" y="3446008"/>
              <a:ext cx="920861" cy="903170"/>
            </a:xfrm>
            <a:prstGeom prst="rect">
              <a:avLst/>
            </a:prstGeom>
          </p:spPr>
        </p:pic>
        <p:pic>
          <p:nvPicPr>
            <p:cNvPr id="29" name="Picture 4" descr="stackedblubir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31685" y="4205768"/>
              <a:ext cx="782705" cy="301752"/>
            </a:xfrm>
            <a:prstGeom prst="rect">
              <a:avLst/>
            </a:prstGeom>
            <a:noFill/>
            <a:ln w="9525">
              <a:noFill/>
              <a:miter lim="800000"/>
              <a:headEnd/>
              <a:tailEnd/>
            </a:ln>
          </p:spPr>
        </p:pic>
        <p:pic>
          <p:nvPicPr>
            <p:cNvPr id="30" name="Picture 5" descr="lanl_logo"/>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6183" y="4177228"/>
              <a:ext cx="906685" cy="330292"/>
            </a:xfrm>
            <a:prstGeom prst="rect">
              <a:avLst/>
            </a:prstGeom>
            <a:noFill/>
            <a:ln w="9525">
              <a:noFill/>
              <a:miter lim="800000"/>
              <a:headEnd/>
              <a:tailEnd/>
            </a:ln>
          </p:spPr>
        </p:pic>
      </p:grpSp>
    </p:spTree>
    <p:extLst>
      <p:ext uri="{BB962C8B-B14F-4D97-AF65-F5344CB8AC3E}">
        <p14:creationId xmlns:p14="http://schemas.microsoft.com/office/powerpoint/2010/main" val="3160539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852792" y="2397939"/>
            <a:ext cx="2498838" cy="830997"/>
          </a:xfrm>
          <a:prstGeom prst="rect">
            <a:avLst/>
          </a:prstGeom>
          <a:noFill/>
        </p:spPr>
        <p:txBody>
          <a:bodyPr wrap="square" lIns="91440" tIns="45720" rIns="91440" bIns="45720">
            <a:spAutoFit/>
          </a:bodyPr>
          <a:lstStyle/>
          <a:p>
            <a:pPr algn="r"/>
            <a:r>
              <a:rPr lang="en-US" sz="2400" b="1" cap="none" spc="0" dirty="0" smtClean="0">
                <a:ln w="0"/>
                <a:solidFill>
                  <a:schemeClr val="tx2"/>
                </a:solidFill>
                <a:effectLst>
                  <a:outerShdw blurRad="38100" dist="19050" dir="2700000" algn="tl" rotWithShape="0">
                    <a:schemeClr val="dk1">
                      <a:alpha val="40000"/>
                    </a:schemeClr>
                  </a:outerShdw>
                </a:effectLst>
              </a:rPr>
              <a:t>Synthesis </a:t>
            </a:r>
            <a:r>
              <a:rPr lang="en-US" sz="2400" b="1" dirty="0" smtClean="0">
                <a:ln w="0"/>
                <a:solidFill>
                  <a:schemeClr val="tx2"/>
                </a:solidFill>
                <a:effectLst>
                  <a:outerShdw blurRad="38100" dist="19050" dir="2700000" algn="tl" rotWithShape="0">
                    <a:schemeClr val="dk1">
                      <a:alpha val="40000"/>
                    </a:schemeClr>
                  </a:outerShdw>
                </a:effectLst>
              </a:rPr>
              <a:t>&amp; </a:t>
            </a:r>
          </a:p>
          <a:p>
            <a:pPr algn="r"/>
            <a:r>
              <a:rPr lang="en-US" sz="2400" b="1" dirty="0" smtClean="0">
                <a:ln w="0"/>
                <a:solidFill>
                  <a:schemeClr val="tx2"/>
                </a:solidFill>
                <a:effectLst>
                  <a:outerShdw blurRad="38100" dist="19050" dir="2700000" algn="tl" rotWithShape="0">
                    <a:schemeClr val="dk1">
                      <a:alpha val="40000"/>
                    </a:schemeClr>
                  </a:outerShdw>
                </a:effectLst>
              </a:rPr>
              <a:t>Fabrication</a:t>
            </a:r>
            <a:endParaRPr lang="en-US" sz="2400" b="1" cap="none" spc="0" dirty="0">
              <a:ln w="0"/>
              <a:solidFill>
                <a:schemeClr val="tx2"/>
              </a:solidFill>
              <a:effectLst>
                <a:outerShdw blurRad="38100" dist="19050" dir="2700000" algn="tl" rotWithShape="0">
                  <a:schemeClr val="dk1">
                    <a:alpha val="40000"/>
                  </a:schemeClr>
                </a:outerShdw>
              </a:effectLst>
            </a:endParaRPr>
          </a:p>
        </p:txBody>
      </p:sp>
      <p:sp>
        <p:nvSpPr>
          <p:cNvPr id="31" name="Rectangle 30"/>
          <p:cNvSpPr/>
          <p:nvPr/>
        </p:nvSpPr>
        <p:spPr>
          <a:xfrm>
            <a:off x="3114321" y="4577826"/>
            <a:ext cx="2596234" cy="461665"/>
          </a:xfrm>
          <a:prstGeom prst="rect">
            <a:avLst/>
          </a:prstGeom>
          <a:noFill/>
        </p:spPr>
        <p:txBody>
          <a:bodyPr wrap="none" lIns="91440" tIns="45720" rIns="91440" bIns="45720">
            <a:spAutoFit/>
          </a:bodyPr>
          <a:lstStyle/>
          <a:p>
            <a:pPr algn="ctr"/>
            <a:r>
              <a:rPr lang="en-US" sz="2400" b="1" cap="none" spc="0" dirty="0" smtClean="0">
                <a:ln w="0"/>
                <a:solidFill>
                  <a:schemeClr val="tx2"/>
                </a:solidFill>
                <a:effectLst>
                  <a:outerShdw blurRad="38100" dist="19050" dir="2700000" algn="tl" rotWithShape="0">
                    <a:schemeClr val="dk1">
                      <a:alpha val="40000"/>
                    </a:schemeClr>
                  </a:outerShdw>
                </a:effectLst>
              </a:rPr>
              <a:t>Characterization</a:t>
            </a:r>
            <a:endParaRPr lang="en-US" sz="2400" b="1" cap="none" spc="0" dirty="0">
              <a:ln w="0"/>
              <a:solidFill>
                <a:schemeClr val="tx2"/>
              </a:solidFill>
              <a:effectLst>
                <a:outerShdw blurRad="38100" dist="19050" dir="2700000" algn="tl" rotWithShape="0">
                  <a:schemeClr val="dk1">
                    <a:alpha val="40000"/>
                  </a:schemeClr>
                </a:outerShdw>
              </a:effectLst>
            </a:endParaRPr>
          </a:p>
        </p:txBody>
      </p:sp>
      <p:sp>
        <p:nvSpPr>
          <p:cNvPr id="30" name="Rectangle 29"/>
          <p:cNvSpPr/>
          <p:nvPr/>
        </p:nvSpPr>
        <p:spPr>
          <a:xfrm>
            <a:off x="2685055" y="2565523"/>
            <a:ext cx="1223412" cy="461665"/>
          </a:xfrm>
          <a:prstGeom prst="rect">
            <a:avLst/>
          </a:prstGeom>
          <a:noFill/>
        </p:spPr>
        <p:txBody>
          <a:bodyPr wrap="none" lIns="91440" tIns="45720" rIns="91440" bIns="45720">
            <a:spAutoFit/>
          </a:bodyPr>
          <a:lstStyle/>
          <a:p>
            <a:pPr algn="ctr"/>
            <a:r>
              <a:rPr lang="en-US" sz="2400" b="1" cap="none" spc="0" dirty="0" smtClean="0">
                <a:ln w="0"/>
                <a:solidFill>
                  <a:schemeClr val="tx2"/>
                </a:solidFill>
                <a:effectLst>
                  <a:outerShdw blurRad="38100" dist="19050" dir="2700000" algn="tl" rotWithShape="0">
                    <a:schemeClr val="dk1">
                      <a:alpha val="40000"/>
                    </a:schemeClr>
                  </a:outerShdw>
                </a:effectLst>
              </a:rPr>
              <a:t>Theory</a:t>
            </a:r>
            <a:endParaRPr lang="en-US" sz="2400" b="1" cap="none" spc="0" dirty="0">
              <a:ln w="0"/>
              <a:solidFill>
                <a:schemeClr val="tx2"/>
              </a:solidFill>
              <a:effectLst>
                <a:outerShdw blurRad="38100" dist="19050" dir="2700000" algn="tl" rotWithShape="0">
                  <a:schemeClr val="dk1">
                    <a:alpha val="40000"/>
                  </a:schemeClr>
                </a:outerShdw>
              </a:effectLst>
            </a:endParaRPr>
          </a:p>
        </p:txBody>
      </p:sp>
      <p:grpSp>
        <p:nvGrpSpPr>
          <p:cNvPr id="10" name="Group 9"/>
          <p:cNvGrpSpPr>
            <a:grpSpLocks noChangeAspect="1"/>
          </p:cNvGrpSpPr>
          <p:nvPr/>
        </p:nvGrpSpPr>
        <p:grpSpPr>
          <a:xfrm>
            <a:off x="3073886" y="3270411"/>
            <a:ext cx="2774354" cy="1383391"/>
            <a:chOff x="2739022" y="6833178"/>
            <a:chExt cx="3714140" cy="1852002"/>
          </a:xfrm>
        </p:grpSpPr>
        <p:pic>
          <p:nvPicPr>
            <p:cNvPr id="35" name="Picture 2" descr="http://ramanworkshop2010.cnm.anl.gov/img/dynimg/CNM_V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417" y="7825278"/>
              <a:ext cx="1201329" cy="7336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022" y="7825278"/>
              <a:ext cx="1719803" cy="859902"/>
            </a:xfrm>
            <a:prstGeom prst="rect">
              <a:avLst/>
            </a:prstGeom>
          </p:spPr>
        </p:pic>
        <p:pic>
          <p:nvPicPr>
            <p:cNvPr id="37" name="Picture 4" descr="http://www.ferro2015.ornl.gov/images/CNMS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182" y="7618005"/>
              <a:ext cx="2251110" cy="3414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CFN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4173" y="6833178"/>
              <a:ext cx="1890984" cy="75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1161" y="7271135"/>
              <a:ext cx="972001" cy="953327"/>
            </a:xfrm>
            <a:prstGeom prst="rect">
              <a:avLst/>
            </a:prstGeom>
          </p:spPr>
        </p:pic>
      </p:grpSp>
      <p:sp>
        <p:nvSpPr>
          <p:cNvPr id="5" name="Title 4"/>
          <p:cNvSpPr>
            <a:spLocks noGrp="1"/>
          </p:cNvSpPr>
          <p:nvPr>
            <p:ph type="title"/>
          </p:nvPr>
        </p:nvSpPr>
        <p:spPr>
          <a:xfrm>
            <a:off x="424603" y="225057"/>
            <a:ext cx="8370360" cy="358914"/>
          </a:xfrm>
        </p:spPr>
        <p:txBody>
          <a:bodyPr/>
          <a:lstStyle/>
          <a:p>
            <a:r>
              <a:rPr lang="en-US" sz="2600" b="1" dirty="0" smtClean="0"/>
              <a:t>NSRCs: Multidisciplinary Science at the </a:t>
            </a:r>
            <a:r>
              <a:rPr lang="en-US" sz="2600" b="1" dirty="0" err="1" smtClean="0"/>
              <a:t>Nanoscale</a:t>
            </a:r>
            <a:endParaRPr lang="en-US" sz="2000"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3</a:t>
            </a:fld>
            <a:endParaRPr lang="en-US" dirty="0"/>
          </a:p>
        </p:txBody>
      </p:sp>
      <p:sp>
        <p:nvSpPr>
          <p:cNvPr id="50" name="Rectangle 49"/>
          <p:cNvSpPr/>
          <p:nvPr/>
        </p:nvSpPr>
        <p:spPr>
          <a:xfrm>
            <a:off x="2736261" y="3265335"/>
            <a:ext cx="3213233" cy="1200329"/>
          </a:xfrm>
          <a:prstGeom prst="rect">
            <a:avLst/>
          </a:prstGeom>
          <a:noFill/>
        </p:spPr>
        <p:txBody>
          <a:bodyPr wrap="square" lIns="91440" tIns="45720" rIns="91440" bIns="45720">
            <a:spAutoFit/>
          </a:bodyPr>
          <a:lstStyle/>
          <a:p>
            <a:pPr algn="ctr"/>
            <a:r>
              <a:rPr lang="en-US" sz="2400" b="0" cap="none" spc="0" dirty="0" smtClean="0">
                <a:ln w="0"/>
                <a:solidFill>
                  <a:schemeClr val="tx2"/>
                </a:solidFill>
                <a:effectLst>
                  <a:outerShdw blurRad="38100" dist="19050" dir="2700000" algn="tl" rotWithShape="0">
                    <a:schemeClr val="dk1">
                      <a:alpha val="40000"/>
                    </a:schemeClr>
                  </a:outerShdw>
                </a:effectLst>
              </a:rPr>
              <a:t>Multidisciplinary science at </a:t>
            </a:r>
          </a:p>
          <a:p>
            <a:pPr algn="ctr"/>
            <a:r>
              <a:rPr lang="en-US" sz="2400" b="0" cap="none" spc="0" dirty="0" smtClean="0">
                <a:ln w="0"/>
                <a:solidFill>
                  <a:srgbClr val="800000"/>
                </a:solidFill>
                <a:effectLst>
                  <a:outerShdw blurRad="38100" dist="19050" dir="2700000" algn="tl" rotWithShape="0">
                    <a:schemeClr val="dk1">
                      <a:alpha val="40000"/>
                    </a:schemeClr>
                  </a:outerShdw>
                </a:effectLst>
              </a:rPr>
              <a:t>native length scales</a:t>
            </a:r>
            <a:endParaRPr lang="en-US" sz="2400" b="0" cap="none" spc="0" dirty="0">
              <a:ln w="0"/>
              <a:solidFill>
                <a:srgbClr val="800000"/>
              </a:solidFill>
              <a:effectLst>
                <a:outerShdw blurRad="38100" dist="19050" dir="2700000" algn="tl" rotWithShape="0">
                  <a:schemeClr val="dk1">
                    <a:alpha val="40000"/>
                  </a:schemeClr>
                </a:outerShdw>
              </a:effectLst>
            </a:endParaRPr>
          </a:p>
        </p:txBody>
      </p:sp>
      <p:grpSp>
        <p:nvGrpSpPr>
          <p:cNvPr id="8" name="Group 7"/>
          <p:cNvGrpSpPr/>
          <p:nvPr/>
        </p:nvGrpSpPr>
        <p:grpSpPr>
          <a:xfrm>
            <a:off x="1270939" y="4991942"/>
            <a:ext cx="4663892" cy="1477901"/>
            <a:chOff x="1494584" y="5007638"/>
            <a:chExt cx="4663892" cy="1477901"/>
          </a:xfrm>
        </p:grpSpPr>
        <p:pic>
          <p:nvPicPr>
            <p:cNvPr id="2054" name="Picture 6" descr="XBD201205-00261-14.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4814"/>
            <a:stretch/>
          </p:blipFill>
          <p:spPr bwMode="auto">
            <a:xfrm>
              <a:off x="1494584" y="5007638"/>
              <a:ext cx="2275170" cy="1176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XBD201205-00261-15.T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071"/>
            <a:stretch/>
          </p:blipFill>
          <p:spPr bwMode="auto">
            <a:xfrm>
              <a:off x="3874954" y="5203107"/>
              <a:ext cx="2283522" cy="128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45853" y="1433844"/>
            <a:ext cx="2805536" cy="2457569"/>
            <a:chOff x="945853" y="1433844"/>
            <a:chExt cx="2805536" cy="2457569"/>
          </a:xfrm>
        </p:grpSpPr>
        <p:pic>
          <p:nvPicPr>
            <p:cNvPr id="2058" name="Picture 10" descr="XBD200803-00124-05.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71850" y="1433844"/>
              <a:ext cx="1679539" cy="114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4" descr="XBD201205-00261-17.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5853" y="2626357"/>
              <a:ext cx="1634155" cy="1265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15195" y="1088359"/>
            <a:ext cx="3832010" cy="3215404"/>
            <a:chOff x="4615195" y="1221921"/>
            <a:chExt cx="3832010" cy="3215404"/>
          </a:xfrm>
        </p:grpSpPr>
        <p:pic>
          <p:nvPicPr>
            <p:cNvPr id="2052" name="Picture 4" descr="XBD200803-00118-18.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15195" y="1221921"/>
              <a:ext cx="1936630" cy="1274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XBD201004-00264-02.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04841" y="3141238"/>
              <a:ext cx="1942364" cy="1296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droppedImage.png"/>
            <p:cNvPicPr>
              <a:picLocks noChangeAspect="1"/>
            </p:cNvPicPr>
            <p:nvPr/>
          </p:nvPicPr>
          <p:blipFill>
            <a:blip r:embed="rId14">
              <a:extLst/>
            </a:blip>
            <a:stretch>
              <a:fillRect/>
            </a:stretch>
          </p:blipFill>
          <p:spPr>
            <a:xfrm>
              <a:off x="6619438" y="1830849"/>
              <a:ext cx="1713980" cy="1165506"/>
            </a:xfrm>
            <a:prstGeom prst="rect">
              <a:avLst/>
            </a:prstGeom>
            <a:ln w="12700">
              <a:miter lim="400000"/>
            </a:ln>
            <a:effectLst>
              <a:outerShdw blurRad="127000" dist="76200" dir="2700000" rotWithShape="0">
                <a:srgbClr val="000000">
                  <a:alpha val="75000"/>
                </a:srgbClr>
              </a:outerShdw>
            </a:effectLst>
          </p:spPr>
        </p:pic>
      </p:grpSp>
      <p:grpSp>
        <p:nvGrpSpPr>
          <p:cNvPr id="14" name="Group 13"/>
          <p:cNvGrpSpPr/>
          <p:nvPr/>
        </p:nvGrpSpPr>
        <p:grpSpPr>
          <a:xfrm>
            <a:off x="260030" y="596445"/>
            <a:ext cx="8800425" cy="6126923"/>
            <a:chOff x="260030" y="596445"/>
            <a:chExt cx="8800425" cy="6126923"/>
          </a:xfrm>
        </p:grpSpPr>
        <p:grpSp>
          <p:nvGrpSpPr>
            <p:cNvPr id="9" name="Group 8"/>
            <p:cNvGrpSpPr/>
            <p:nvPr/>
          </p:nvGrpSpPr>
          <p:grpSpPr>
            <a:xfrm>
              <a:off x="260030" y="1299739"/>
              <a:ext cx="8800425" cy="5423629"/>
              <a:chOff x="260030" y="1299739"/>
              <a:chExt cx="8800425" cy="5423629"/>
            </a:xfrm>
          </p:grpSpPr>
          <p:sp>
            <p:nvSpPr>
              <p:cNvPr id="22" name="TextBox 21"/>
              <p:cNvSpPr txBox="1"/>
              <p:nvPr/>
            </p:nvSpPr>
            <p:spPr>
              <a:xfrm>
                <a:off x="4450026" y="1386210"/>
                <a:ext cx="2266967" cy="1077218"/>
              </a:xfrm>
              <a:prstGeom prst="rect">
                <a:avLst/>
              </a:prstGeom>
              <a:solidFill>
                <a:srgbClr val="FFFFFF"/>
              </a:solidFill>
              <a:ln w="19050" cmpd="sng">
                <a:solidFill>
                  <a:srgbClr val="000033"/>
                </a:solidFill>
              </a:ln>
            </p:spPr>
            <p:txBody>
              <a:bodyPr wrap="none" lIns="91440" tIns="91440" rIns="91440" bIns="91440" rtlCol="0">
                <a:spAutoFit/>
              </a:bodyPr>
              <a:lstStyle/>
              <a:p>
                <a:r>
                  <a:rPr lang="en-US" sz="1600" b="1" dirty="0" smtClean="0">
                    <a:solidFill>
                      <a:schemeClr val="tx1">
                        <a:lumMod val="75000"/>
                        <a:lumOff val="25000"/>
                      </a:schemeClr>
                    </a:solidFill>
                    <a:latin typeface="Arial"/>
                    <a:cs typeface="Arial"/>
                  </a:rPr>
                  <a:t>Fabrication</a:t>
                </a:r>
              </a:p>
              <a:p>
                <a:pPr marL="111125" indent="-111125">
                  <a:buFont typeface="Arial" panose="020B0604020202020204" pitchFamily="34" charset="0"/>
                  <a:buChar char="•"/>
                </a:pPr>
                <a:r>
                  <a:rPr lang="en-US" sz="1400" dirty="0" smtClean="0">
                    <a:solidFill>
                      <a:srgbClr val="000033"/>
                    </a:solidFill>
                    <a:cs typeface="Arial"/>
                  </a:rPr>
                  <a:t>Nanolithography</a:t>
                </a:r>
              </a:p>
              <a:p>
                <a:pPr marL="111125" indent="-111125">
                  <a:buFont typeface="Arial" panose="020B0604020202020204" pitchFamily="34" charset="0"/>
                  <a:buChar char="•"/>
                </a:pPr>
                <a:r>
                  <a:rPr lang="en-US" sz="1400" dirty="0" err="1" smtClean="0">
                    <a:solidFill>
                      <a:srgbClr val="000033"/>
                    </a:solidFill>
                    <a:latin typeface="Arial"/>
                    <a:cs typeface="Arial"/>
                  </a:rPr>
                  <a:t>Nanoimprint</a:t>
                </a:r>
                <a:endParaRPr lang="en-US" sz="1400" dirty="0" smtClean="0">
                  <a:solidFill>
                    <a:srgbClr val="000033"/>
                  </a:solidFill>
                  <a:latin typeface="Arial"/>
                  <a:cs typeface="Arial"/>
                </a:endParaRPr>
              </a:p>
              <a:p>
                <a:pPr marL="111125" indent="-111125">
                  <a:buFont typeface="Arial" panose="020B0604020202020204" pitchFamily="34" charset="0"/>
                  <a:buChar char="•"/>
                </a:pPr>
                <a:r>
                  <a:rPr lang="en-US" sz="1400" dirty="0" smtClean="0">
                    <a:solidFill>
                      <a:srgbClr val="000033"/>
                    </a:solidFill>
                    <a:latin typeface="Arial"/>
                    <a:cs typeface="Arial"/>
                  </a:rPr>
                  <a:t>Photoresist development</a:t>
                </a:r>
                <a:endParaRPr lang="en-US" sz="1600" dirty="0" smtClean="0">
                  <a:solidFill>
                    <a:srgbClr val="000033"/>
                  </a:solidFill>
                  <a:latin typeface="Arial"/>
                  <a:cs typeface="Arial"/>
                </a:endParaRPr>
              </a:p>
            </p:txBody>
          </p:sp>
          <p:sp>
            <p:nvSpPr>
              <p:cNvPr id="23" name="TextBox 22"/>
              <p:cNvSpPr txBox="1"/>
              <p:nvPr/>
            </p:nvSpPr>
            <p:spPr>
              <a:xfrm>
                <a:off x="6349456" y="2836707"/>
                <a:ext cx="2710999" cy="1292661"/>
              </a:xfrm>
              <a:prstGeom prst="rect">
                <a:avLst/>
              </a:prstGeom>
              <a:solidFill>
                <a:srgbClr val="FFFFFF"/>
              </a:solidFill>
              <a:ln w="19050" cmpd="sng">
                <a:solidFill>
                  <a:srgbClr val="000033"/>
                </a:solidFill>
              </a:ln>
            </p:spPr>
            <p:txBody>
              <a:bodyPr wrap="none" lIns="91440" tIns="91440" rIns="91440" bIns="91440" rtlCol="0">
                <a:spAutoFit/>
              </a:bodyPr>
              <a:lstStyle/>
              <a:p>
                <a:r>
                  <a:rPr lang="en-US" sz="1600" b="1" dirty="0" smtClean="0">
                    <a:solidFill>
                      <a:srgbClr val="0000A6"/>
                    </a:solidFill>
                    <a:latin typeface="Arial"/>
                    <a:cs typeface="Arial"/>
                  </a:rPr>
                  <a:t>Synthesis</a:t>
                </a:r>
              </a:p>
              <a:p>
                <a:pPr marL="111125" indent="-111125">
                  <a:buFont typeface="Arial" panose="020B0604020202020204" pitchFamily="34" charset="0"/>
                  <a:buChar char="•"/>
                </a:pPr>
                <a:r>
                  <a:rPr lang="en-US" sz="1400" dirty="0" smtClean="0">
                    <a:solidFill>
                      <a:srgbClr val="000033"/>
                    </a:solidFill>
                    <a:latin typeface="Arial"/>
                    <a:cs typeface="Arial"/>
                  </a:rPr>
                  <a:t>Organic polymers</a:t>
                </a:r>
              </a:p>
              <a:p>
                <a:pPr marL="111125" indent="-111125">
                  <a:buFont typeface="Arial" panose="020B0604020202020204" pitchFamily="34" charset="0"/>
                  <a:buChar char="•"/>
                </a:pPr>
                <a:r>
                  <a:rPr lang="en-US" sz="1400" dirty="0" smtClean="0">
                    <a:solidFill>
                      <a:srgbClr val="000033"/>
                    </a:solidFill>
                    <a:latin typeface="Arial"/>
                    <a:cs typeface="Arial"/>
                  </a:rPr>
                  <a:t>Inorganic nanostructures</a:t>
                </a:r>
              </a:p>
              <a:p>
                <a:pPr marL="111125" indent="-111125">
                  <a:buFont typeface="Arial" panose="020B0604020202020204" pitchFamily="34" charset="0"/>
                  <a:buChar char="•"/>
                </a:pPr>
                <a:r>
                  <a:rPr lang="en-US" sz="1400" dirty="0" smtClean="0">
                    <a:solidFill>
                      <a:srgbClr val="000033"/>
                    </a:solidFill>
                    <a:latin typeface="Arial"/>
                    <a:cs typeface="Arial"/>
                  </a:rPr>
                  <a:t>Biomimetic </a:t>
                </a:r>
                <a:r>
                  <a:rPr lang="en-US" sz="1400" dirty="0" err="1" smtClean="0">
                    <a:solidFill>
                      <a:srgbClr val="000033"/>
                    </a:solidFill>
                    <a:latin typeface="Arial"/>
                    <a:cs typeface="Arial"/>
                  </a:rPr>
                  <a:t>nanomaterials</a:t>
                </a:r>
                <a:endParaRPr lang="en-US" sz="1400" dirty="0" smtClean="0">
                  <a:solidFill>
                    <a:srgbClr val="000033"/>
                  </a:solidFill>
                  <a:latin typeface="Arial"/>
                  <a:cs typeface="Arial"/>
                </a:endParaRPr>
              </a:p>
              <a:p>
                <a:pPr marL="111125" indent="-111125">
                  <a:buFont typeface="Arial" panose="020B0604020202020204" pitchFamily="34" charset="0"/>
                  <a:buChar char="•"/>
                </a:pPr>
                <a:r>
                  <a:rPr lang="en-US" sz="1400" dirty="0" smtClean="0">
                    <a:solidFill>
                      <a:srgbClr val="000033"/>
                    </a:solidFill>
                    <a:latin typeface="Arial"/>
                    <a:cs typeface="Arial"/>
                  </a:rPr>
                  <a:t>Hybrid assemblies/composites</a:t>
                </a:r>
              </a:p>
            </p:txBody>
          </p:sp>
          <p:sp>
            <p:nvSpPr>
              <p:cNvPr id="24" name="TextBox 23"/>
              <p:cNvSpPr txBox="1"/>
              <p:nvPr/>
            </p:nvSpPr>
            <p:spPr>
              <a:xfrm>
                <a:off x="2421057" y="5430707"/>
                <a:ext cx="3172663" cy="1292661"/>
              </a:xfrm>
              <a:prstGeom prst="rect">
                <a:avLst/>
              </a:prstGeom>
              <a:solidFill>
                <a:srgbClr val="FFFFFF"/>
              </a:solidFill>
              <a:ln w="19050" cmpd="sng">
                <a:solidFill>
                  <a:srgbClr val="000033"/>
                </a:solidFill>
              </a:ln>
            </p:spPr>
            <p:txBody>
              <a:bodyPr wrap="none" lIns="91440" tIns="91440" rIns="91440" bIns="91440" rtlCol="0">
                <a:spAutoFit/>
              </a:bodyPr>
              <a:lstStyle/>
              <a:p>
                <a:r>
                  <a:rPr lang="en-US" sz="1600" b="1" dirty="0" smtClean="0">
                    <a:solidFill>
                      <a:srgbClr val="0000A6"/>
                    </a:solidFill>
                    <a:latin typeface="Arial"/>
                    <a:cs typeface="Arial"/>
                  </a:rPr>
                  <a:t>Imaging and Spectroscopy</a:t>
                </a:r>
              </a:p>
              <a:p>
                <a:pPr marL="111125" indent="-111125">
                  <a:buFont typeface="Arial" panose="020B0604020202020204" pitchFamily="34" charset="0"/>
                  <a:buChar char="•"/>
                </a:pPr>
                <a:r>
                  <a:rPr lang="en-US" sz="1400" dirty="0" smtClean="0">
                    <a:solidFill>
                      <a:srgbClr val="000033"/>
                    </a:solidFill>
                    <a:latin typeface="Arial"/>
                    <a:cs typeface="Arial"/>
                  </a:rPr>
                  <a:t>High-resolution electron microscopy</a:t>
                </a:r>
              </a:p>
              <a:p>
                <a:pPr marL="111125" indent="-111125">
                  <a:buFont typeface="Arial" panose="020B0604020202020204" pitchFamily="34" charset="0"/>
                  <a:buChar char="•"/>
                </a:pPr>
                <a:r>
                  <a:rPr lang="en-US" sz="1400" dirty="0">
                    <a:solidFill>
                      <a:srgbClr val="000033"/>
                    </a:solidFill>
                    <a:latin typeface="Arial"/>
                    <a:cs typeface="Arial"/>
                  </a:rPr>
                  <a:t>N</a:t>
                </a:r>
                <a:r>
                  <a:rPr lang="en-US" sz="1400" dirty="0" smtClean="0">
                    <a:solidFill>
                      <a:srgbClr val="000033"/>
                    </a:solidFill>
                    <a:latin typeface="Arial"/>
                    <a:cs typeface="Arial"/>
                  </a:rPr>
                  <a:t>ear-field optical probes, STM, AFM</a:t>
                </a:r>
              </a:p>
              <a:p>
                <a:pPr marL="111125" indent="-111125">
                  <a:buFont typeface="Arial" panose="020B0604020202020204" pitchFamily="34" charset="0"/>
                  <a:buChar char="•"/>
                </a:pPr>
                <a:r>
                  <a:rPr lang="en-US" sz="1400" dirty="0" smtClean="0">
                    <a:solidFill>
                      <a:srgbClr val="000033"/>
                    </a:solidFill>
                    <a:latin typeface="Arial"/>
                    <a:cs typeface="Arial"/>
                  </a:rPr>
                  <a:t>Novel materials for imaging</a:t>
                </a:r>
              </a:p>
              <a:p>
                <a:pPr marL="111125" indent="-111125">
                  <a:buFont typeface="Arial" panose="020B0604020202020204" pitchFamily="34" charset="0"/>
                  <a:buChar char="•"/>
                </a:pPr>
                <a:r>
                  <a:rPr lang="en-US" sz="1400" dirty="0" smtClean="0">
                    <a:solidFill>
                      <a:srgbClr val="000033"/>
                    </a:solidFill>
                    <a:latin typeface="Arial"/>
                    <a:cs typeface="Arial"/>
                  </a:rPr>
                  <a:t>Electron microscopy</a:t>
                </a:r>
              </a:p>
            </p:txBody>
          </p:sp>
          <p:sp>
            <p:nvSpPr>
              <p:cNvPr id="25" name="TextBox 24"/>
              <p:cNvSpPr txBox="1"/>
              <p:nvPr/>
            </p:nvSpPr>
            <p:spPr>
              <a:xfrm>
                <a:off x="260030" y="1299739"/>
                <a:ext cx="2471052" cy="1723549"/>
              </a:xfrm>
              <a:prstGeom prst="rect">
                <a:avLst/>
              </a:prstGeom>
              <a:solidFill>
                <a:srgbClr val="FFFFFF"/>
              </a:solidFill>
              <a:ln w="19050" cmpd="sng">
                <a:solidFill>
                  <a:schemeClr val="tx1"/>
                </a:solidFill>
              </a:ln>
            </p:spPr>
            <p:txBody>
              <a:bodyPr wrap="square" lIns="91440" tIns="91440" rIns="91440" bIns="91440" rtlCol="0">
                <a:spAutoFit/>
              </a:bodyPr>
              <a:lstStyle/>
              <a:p>
                <a:r>
                  <a:rPr lang="en-US" sz="1600" b="1" dirty="0" smtClean="0">
                    <a:solidFill>
                      <a:schemeClr val="tx1">
                        <a:lumMod val="75000"/>
                        <a:lumOff val="25000"/>
                      </a:schemeClr>
                    </a:solidFill>
                    <a:latin typeface="Arial"/>
                    <a:cs typeface="Arial"/>
                  </a:rPr>
                  <a:t>Theory</a:t>
                </a:r>
              </a:p>
              <a:p>
                <a:pPr marL="111125" indent="-111125">
                  <a:buFont typeface="Arial" panose="020B0604020202020204" pitchFamily="34" charset="0"/>
                  <a:buChar char="•"/>
                </a:pPr>
                <a:r>
                  <a:rPr lang="en-US" sz="1400" dirty="0" smtClean="0">
                    <a:cs typeface="Arial"/>
                  </a:rPr>
                  <a:t>Electronic structure and quantum dynamics</a:t>
                </a:r>
                <a:endParaRPr lang="en-US" sz="1400" dirty="0">
                  <a:cs typeface="Arial"/>
                </a:endParaRPr>
              </a:p>
              <a:p>
                <a:pPr marL="111125" indent="-111125">
                  <a:buFont typeface="Arial" panose="020B0604020202020204" pitchFamily="34" charset="0"/>
                  <a:buChar char="•"/>
                </a:pPr>
                <a:r>
                  <a:rPr lang="en-US" sz="1400" dirty="0" smtClean="0">
                    <a:latin typeface="Arial"/>
                    <a:cs typeface="Arial"/>
                  </a:rPr>
                  <a:t>Statistical mechanics</a:t>
                </a:r>
              </a:p>
              <a:p>
                <a:pPr marL="111125" indent="-111125">
                  <a:buFont typeface="Arial" panose="020B0604020202020204" pitchFamily="34" charset="0"/>
                  <a:buChar char="•"/>
                </a:pPr>
                <a:r>
                  <a:rPr lang="en-US" sz="1400" dirty="0" err="1" smtClean="0">
                    <a:latin typeface="Arial"/>
                    <a:cs typeface="Arial"/>
                  </a:rPr>
                  <a:t>Multiscale</a:t>
                </a:r>
                <a:r>
                  <a:rPr lang="en-US" sz="1400" dirty="0">
                    <a:latin typeface="Arial"/>
                    <a:cs typeface="Arial"/>
                  </a:rPr>
                  <a:t>/</a:t>
                </a:r>
                <a:r>
                  <a:rPr lang="en-US" sz="1400" dirty="0" err="1" smtClean="0">
                    <a:latin typeface="Arial"/>
                    <a:cs typeface="Arial"/>
                  </a:rPr>
                  <a:t>multiphysics</a:t>
                </a:r>
                <a:endParaRPr lang="en-US" sz="1400" dirty="0" smtClean="0">
                  <a:latin typeface="Arial"/>
                  <a:cs typeface="Arial"/>
                </a:endParaRPr>
              </a:p>
              <a:p>
                <a:pPr marL="111125" indent="-111125">
                  <a:buFont typeface="Arial" panose="020B0604020202020204" pitchFamily="34" charset="0"/>
                  <a:buChar char="•"/>
                </a:pPr>
                <a:r>
                  <a:rPr lang="en-US" sz="1400" dirty="0" smtClean="0">
                    <a:latin typeface="Arial"/>
                    <a:cs typeface="Arial"/>
                  </a:rPr>
                  <a:t>Computation, algorithms, data</a:t>
                </a:r>
              </a:p>
            </p:txBody>
          </p:sp>
        </p:grpSp>
        <p:sp>
          <p:nvSpPr>
            <p:cNvPr id="49" name="Title 4"/>
            <p:cNvSpPr txBox="1">
              <a:spLocks/>
            </p:cNvSpPr>
            <p:nvPr/>
          </p:nvSpPr>
          <p:spPr>
            <a:xfrm>
              <a:off x="445618" y="596445"/>
              <a:ext cx="8370360" cy="586096"/>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3600" kern="1200">
                  <a:solidFill>
                    <a:schemeClr val="tx2"/>
                  </a:solidFill>
                  <a:latin typeface="+mj-lt"/>
                  <a:ea typeface="+mj-ea"/>
                  <a:cs typeface="Myriad Pro"/>
                </a:defRPr>
              </a:lvl1pPr>
            </a:lstStyle>
            <a:p>
              <a:r>
                <a:rPr lang="en-US" sz="2000" dirty="0" smtClean="0"/>
                <a:t>Broad access to co-located, collaborative expertise &amp; instrumentation across disciplines free of charge</a:t>
              </a:r>
              <a:endParaRPr lang="en-US" sz="2000" dirty="0"/>
            </a:p>
          </p:txBody>
        </p:sp>
      </p:grpSp>
      <p:pic>
        <p:nvPicPr>
          <p:cNvPr id="2056" name="Picture 8" descr="XBD200803-00113-08.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83847" y="4593790"/>
            <a:ext cx="1173519" cy="1773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255909" y="4692585"/>
            <a:ext cx="2723836" cy="1724891"/>
            <a:chOff x="6227298" y="3953201"/>
            <a:chExt cx="2723836" cy="1724891"/>
          </a:xfrm>
        </p:grpSpPr>
        <p:pic>
          <p:nvPicPr>
            <p:cNvPr id="38" name="Picture 8" descr="NSLS-II"/>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178" r="11859"/>
            <a:stretch/>
          </p:blipFill>
          <p:spPr bwMode="auto">
            <a:xfrm>
              <a:off x="6227298" y="3953201"/>
              <a:ext cx="2469816" cy="977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147675" y="4754762"/>
              <a:ext cx="1803459" cy="923330"/>
            </a:xfrm>
            <a:prstGeom prst="rect">
              <a:avLst/>
            </a:prstGeom>
            <a:solidFill>
              <a:srgbClr val="FFFFFF"/>
            </a:solidFill>
            <a:ln w="19050" cmpd="sng">
              <a:solidFill>
                <a:srgbClr val="000033"/>
              </a:solidFill>
            </a:ln>
          </p:spPr>
          <p:txBody>
            <a:bodyPr wrap="square" lIns="91440" tIns="91440" rIns="91440" bIns="91440" rtlCol="0">
              <a:spAutoFit/>
            </a:bodyPr>
            <a:lstStyle/>
            <a:p>
              <a:r>
                <a:rPr lang="en-US" sz="1600" b="1" dirty="0" smtClean="0">
                  <a:solidFill>
                    <a:srgbClr val="0000A6"/>
                  </a:solidFill>
                  <a:latin typeface="Arial"/>
                  <a:cs typeface="Arial"/>
                </a:rPr>
                <a:t>Co-located synchrotron or neutron source</a:t>
              </a:r>
            </a:p>
          </p:txBody>
        </p:sp>
      </p:grpSp>
      <p:grpSp>
        <p:nvGrpSpPr>
          <p:cNvPr id="4" name="Group 3"/>
          <p:cNvGrpSpPr/>
          <p:nvPr/>
        </p:nvGrpSpPr>
        <p:grpSpPr>
          <a:xfrm>
            <a:off x="131697" y="3207295"/>
            <a:ext cx="2253129" cy="1564389"/>
            <a:chOff x="40986" y="3605827"/>
            <a:chExt cx="2253129" cy="1564389"/>
          </a:xfrm>
        </p:grpSpPr>
        <p:pic>
          <p:nvPicPr>
            <p:cNvPr id="32" name="Picture 20" descr="http://papka.alcf.anl.gov/files/2013/02/Detail-shot-of-Mira.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721" b="2599"/>
            <a:stretch/>
          </p:blipFill>
          <p:spPr bwMode="auto">
            <a:xfrm>
              <a:off x="351412" y="3920646"/>
              <a:ext cx="1942703" cy="1249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0986" y="3605827"/>
              <a:ext cx="1798852" cy="677108"/>
            </a:xfrm>
            <a:prstGeom prst="rect">
              <a:avLst/>
            </a:prstGeom>
            <a:solidFill>
              <a:srgbClr val="FFFFFF"/>
            </a:solidFill>
            <a:ln w="19050" cmpd="sng">
              <a:solidFill>
                <a:srgbClr val="000033"/>
              </a:solidFill>
            </a:ln>
          </p:spPr>
          <p:txBody>
            <a:bodyPr wrap="square" lIns="91440" tIns="91440" rIns="91440" bIns="91440" rtlCol="0">
              <a:spAutoFit/>
            </a:bodyPr>
            <a:lstStyle/>
            <a:p>
              <a:r>
                <a:rPr lang="en-US" sz="1600" b="1" dirty="0" smtClean="0">
                  <a:solidFill>
                    <a:srgbClr val="0000A6"/>
                  </a:solidFill>
                  <a:latin typeface="Arial"/>
                  <a:cs typeface="Arial"/>
                </a:rPr>
                <a:t>Co-located supercomputers</a:t>
              </a:r>
            </a:p>
          </p:txBody>
        </p:sp>
      </p:grpSp>
      <p:grpSp>
        <p:nvGrpSpPr>
          <p:cNvPr id="13" name="Group 12"/>
          <p:cNvGrpSpPr/>
          <p:nvPr/>
        </p:nvGrpSpPr>
        <p:grpSpPr>
          <a:xfrm>
            <a:off x="356846" y="1468588"/>
            <a:ext cx="2393284" cy="2937026"/>
            <a:chOff x="715136" y="8461457"/>
            <a:chExt cx="2393284" cy="2937026"/>
          </a:xfrm>
        </p:grpSpPr>
        <p:sp>
          <p:nvSpPr>
            <p:cNvPr id="45" name="TextBox 44"/>
            <p:cNvSpPr txBox="1"/>
            <p:nvPr/>
          </p:nvSpPr>
          <p:spPr>
            <a:xfrm>
              <a:off x="715136" y="8461457"/>
              <a:ext cx="2393284" cy="246221"/>
            </a:xfrm>
            <a:prstGeom prst="rect">
              <a:avLst/>
            </a:prstGeom>
            <a:noFill/>
          </p:spPr>
          <p:txBody>
            <a:bodyPr wrap="none" lIns="0" tIns="0" rIns="0" bIns="0" rtlCol="0">
              <a:spAutoFit/>
            </a:bodyPr>
            <a:lstStyle/>
            <a:p>
              <a:r>
                <a:rPr lang="en-US" sz="1600" b="1" dirty="0" smtClean="0">
                  <a:solidFill>
                    <a:srgbClr val="000033"/>
                  </a:solidFill>
                  <a:latin typeface="Arial"/>
                  <a:cs typeface="Arial"/>
                </a:rPr>
                <a:t>Solar energy conversion</a:t>
              </a:r>
            </a:p>
          </p:txBody>
        </p:sp>
        <p:pic>
          <p:nvPicPr>
            <p:cNvPr id="46" name="Picture 45"/>
            <p:cNvPicPr>
              <a:picLocks noChangeAspect="1"/>
            </p:cNvPicPr>
            <p:nvPr/>
          </p:nvPicPr>
          <p:blipFill>
            <a:blip r:embed="rId18"/>
            <a:stretch>
              <a:fillRect/>
            </a:stretch>
          </p:blipFill>
          <p:spPr>
            <a:xfrm>
              <a:off x="798726" y="8744299"/>
              <a:ext cx="2280227" cy="2654184"/>
            </a:xfrm>
            <a:prstGeom prst="rect">
              <a:avLst/>
            </a:prstGeom>
          </p:spPr>
        </p:pic>
      </p:grpSp>
      <p:grpSp>
        <p:nvGrpSpPr>
          <p:cNvPr id="11" name="Group 10"/>
          <p:cNvGrpSpPr/>
          <p:nvPr/>
        </p:nvGrpSpPr>
        <p:grpSpPr>
          <a:xfrm>
            <a:off x="5919948" y="1926442"/>
            <a:ext cx="2611926" cy="1988231"/>
            <a:chOff x="6278238" y="8919311"/>
            <a:chExt cx="2611926" cy="1988231"/>
          </a:xfrm>
        </p:grpSpPr>
        <p:sp>
          <p:nvSpPr>
            <p:cNvPr id="43" name="TextBox 42"/>
            <p:cNvSpPr txBox="1"/>
            <p:nvPr/>
          </p:nvSpPr>
          <p:spPr>
            <a:xfrm>
              <a:off x="6278238" y="8919311"/>
              <a:ext cx="1974263" cy="246221"/>
            </a:xfrm>
            <a:prstGeom prst="rect">
              <a:avLst/>
            </a:prstGeom>
            <a:noFill/>
          </p:spPr>
          <p:txBody>
            <a:bodyPr wrap="square" lIns="0" tIns="0" rIns="0" bIns="0" rtlCol="0">
              <a:spAutoFit/>
            </a:bodyPr>
            <a:lstStyle/>
            <a:p>
              <a:r>
                <a:rPr lang="en-US" sz="1600" b="1" dirty="0" smtClean="0">
                  <a:solidFill>
                    <a:srgbClr val="000033"/>
                  </a:solidFill>
                  <a:latin typeface="Arial"/>
                  <a:cs typeface="Arial"/>
                </a:rPr>
                <a:t>Subsurface imaging</a:t>
              </a:r>
            </a:p>
          </p:txBody>
        </p:sp>
        <p:pic>
          <p:nvPicPr>
            <p:cNvPr id="47" name="Picture 46"/>
            <p:cNvPicPr>
              <a:picLocks noChangeAspect="1"/>
            </p:cNvPicPr>
            <p:nvPr/>
          </p:nvPicPr>
          <p:blipFill>
            <a:blip r:embed="rId19"/>
            <a:stretch>
              <a:fillRect/>
            </a:stretch>
          </p:blipFill>
          <p:spPr>
            <a:xfrm>
              <a:off x="6551825" y="9202503"/>
              <a:ext cx="2338339" cy="1705039"/>
            </a:xfrm>
            <a:prstGeom prst="rect">
              <a:avLst/>
            </a:prstGeom>
          </p:spPr>
        </p:pic>
      </p:grpSp>
      <p:grpSp>
        <p:nvGrpSpPr>
          <p:cNvPr id="12" name="Group 11"/>
          <p:cNvGrpSpPr/>
          <p:nvPr/>
        </p:nvGrpSpPr>
        <p:grpSpPr>
          <a:xfrm>
            <a:off x="3237980" y="4576197"/>
            <a:ext cx="2369757" cy="1958166"/>
            <a:chOff x="3462708" y="11507422"/>
            <a:chExt cx="2369757" cy="1958166"/>
          </a:xfrm>
        </p:grpSpPr>
        <p:sp>
          <p:nvSpPr>
            <p:cNvPr id="44" name="TextBox 43"/>
            <p:cNvSpPr txBox="1"/>
            <p:nvPr/>
          </p:nvSpPr>
          <p:spPr>
            <a:xfrm>
              <a:off x="3462708" y="11507422"/>
              <a:ext cx="878446" cy="246221"/>
            </a:xfrm>
            <a:prstGeom prst="rect">
              <a:avLst/>
            </a:prstGeom>
            <a:noFill/>
          </p:spPr>
          <p:txBody>
            <a:bodyPr wrap="none" lIns="0" tIns="0" rIns="0" bIns="0" rtlCol="0">
              <a:spAutoFit/>
            </a:bodyPr>
            <a:lstStyle/>
            <a:p>
              <a:r>
                <a:rPr lang="en-US" sz="1600" b="1" dirty="0" smtClean="0">
                  <a:solidFill>
                    <a:srgbClr val="000033"/>
                  </a:solidFill>
                  <a:latin typeface="Arial"/>
                  <a:cs typeface="Arial"/>
                </a:rPr>
                <a:t>Batteries</a:t>
              </a:r>
            </a:p>
          </p:txBody>
        </p:sp>
        <p:pic>
          <p:nvPicPr>
            <p:cNvPr id="48" name="Picture 47"/>
            <p:cNvPicPr>
              <a:picLocks noChangeAspect="1"/>
            </p:cNvPicPr>
            <p:nvPr/>
          </p:nvPicPr>
          <p:blipFill rotWithShape="1">
            <a:blip r:embed="rId20"/>
            <a:srcRect b="1836"/>
            <a:stretch/>
          </p:blipFill>
          <p:spPr>
            <a:xfrm>
              <a:off x="3508823" y="11753643"/>
              <a:ext cx="2323642" cy="1711945"/>
            </a:xfrm>
            <a:prstGeom prst="rect">
              <a:avLst/>
            </a:prstGeom>
          </p:spPr>
        </p:pic>
      </p:grpSp>
    </p:spTree>
    <p:extLst>
      <p:ext uri="{BB962C8B-B14F-4D97-AF65-F5344CB8AC3E}">
        <p14:creationId xmlns:p14="http://schemas.microsoft.com/office/powerpoint/2010/main" val="277986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50"/>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56"/>
                                        </p:tgtEl>
                                        <p:attrNameLst>
                                          <p:attrName>style.visibility</p:attrName>
                                        </p:attrNameLst>
                                      </p:cBhvr>
                                      <p:to>
                                        <p:strVal val="visible"/>
                                      </p:to>
                                    </p:set>
                                    <p:animEffect transition="in" filter="fade">
                                      <p:cBhvr>
                                        <p:cTn id="60" dur="500"/>
                                        <p:tgtEl>
                                          <p:spTgt spid="205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10" presetClass="entr" presetSubtype="0" fill="hold"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0" grpId="0"/>
      <p:bldP spid="50" grpId="0"/>
      <p:bldP spid="50" grpId="1"/>
      <p:bldP spid="50"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745" r="5832"/>
          <a:stretch/>
        </p:blipFill>
        <p:spPr>
          <a:xfrm>
            <a:off x="3697542" y="1019977"/>
            <a:ext cx="1736333" cy="1280160"/>
          </a:xfrm>
          <a:prstGeom prst="rect">
            <a:avLst/>
          </a:prstGeom>
        </p:spPr>
      </p:pic>
      <p:grpSp>
        <p:nvGrpSpPr>
          <p:cNvPr id="44" name="Group 43"/>
          <p:cNvGrpSpPr>
            <a:grpSpLocks noChangeAspect="1"/>
          </p:cNvGrpSpPr>
          <p:nvPr/>
        </p:nvGrpSpPr>
        <p:grpSpPr>
          <a:xfrm>
            <a:off x="5889913" y="2388031"/>
            <a:ext cx="1188344" cy="678849"/>
            <a:chOff x="5956183" y="3446008"/>
            <a:chExt cx="1858207" cy="1061512"/>
          </a:xfrm>
        </p:grpSpPr>
        <p:pic>
          <p:nvPicPr>
            <p:cNvPr id="45" name="Picture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3955" y="3446008"/>
              <a:ext cx="920861" cy="903170"/>
            </a:xfrm>
            <a:prstGeom prst="rect">
              <a:avLst/>
            </a:prstGeom>
          </p:spPr>
        </p:pic>
        <p:pic>
          <p:nvPicPr>
            <p:cNvPr id="46" name="Picture 4" descr="stackedblubird"/>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31685" y="4205768"/>
              <a:ext cx="782705" cy="301752"/>
            </a:xfrm>
            <a:prstGeom prst="rect">
              <a:avLst/>
            </a:prstGeom>
            <a:noFill/>
            <a:ln w="9525">
              <a:noFill/>
              <a:miter lim="800000"/>
              <a:headEnd/>
              <a:tailEnd/>
            </a:ln>
          </p:spPr>
        </p:pic>
        <p:pic>
          <p:nvPicPr>
            <p:cNvPr id="47" name="Picture 5" descr="lanl_logo"/>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56183" y="4177228"/>
              <a:ext cx="906685" cy="330292"/>
            </a:xfrm>
            <a:prstGeom prst="rect">
              <a:avLst/>
            </a:prstGeom>
            <a:noFill/>
            <a:ln w="9525">
              <a:noFill/>
              <a:miter lim="800000"/>
              <a:headEnd/>
              <a:tailEnd/>
            </a:ln>
          </p:spPr>
        </p:pic>
      </p:grpSp>
      <p:sp>
        <p:nvSpPr>
          <p:cNvPr id="5" name="Title 4"/>
          <p:cNvSpPr>
            <a:spLocks noGrp="1"/>
          </p:cNvSpPr>
          <p:nvPr>
            <p:ph type="title"/>
          </p:nvPr>
        </p:nvSpPr>
        <p:spPr>
          <a:xfrm>
            <a:off x="346080" y="264924"/>
            <a:ext cx="8489867" cy="914402"/>
          </a:xfrm>
        </p:spPr>
        <p:txBody>
          <a:bodyPr/>
          <a:lstStyle/>
          <a:p>
            <a:r>
              <a:rPr lang="en-US" sz="2800" b="1" dirty="0"/>
              <a:t>The Five NSRCs</a:t>
            </a:r>
            <a:endParaRPr lang="en-US" sz="2800"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4</a:t>
            </a:fld>
            <a:endParaRPr lang="en-US" dirty="0"/>
          </a:p>
        </p:txBody>
      </p:sp>
      <p:pic>
        <p:nvPicPr>
          <p:cNvPr id="1036" name="Picture 12" descr="http://i.ytimg.com/vi/E6Krh7tozGY/maxresdefaul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909" t="14028" r="30331" b="13044"/>
          <a:stretch/>
        </p:blipFill>
        <p:spPr bwMode="auto">
          <a:xfrm>
            <a:off x="7406640" y="1019977"/>
            <a:ext cx="1737360" cy="1278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8"/>
          <a:srcRect l="13736" t="5166" r="7969" b="8042"/>
          <a:stretch/>
        </p:blipFill>
        <p:spPr>
          <a:xfrm>
            <a:off x="1848771" y="1019977"/>
            <a:ext cx="1737360" cy="1280069"/>
          </a:xfrm>
          <a:prstGeom prst="rect">
            <a:avLst/>
          </a:prstGeom>
        </p:spPr>
      </p:pic>
      <p:pic>
        <p:nvPicPr>
          <p:cNvPr id="1038" name="Picture 14" descr="http://www.womansday.com/cm/womansday/images/bw/07-wd0609-Molecular-Foundry-at-Berkeley-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95" t="186" r="16591" b="186"/>
          <a:stretch/>
        </p:blipFill>
        <p:spPr bwMode="auto">
          <a:xfrm>
            <a:off x="0" y="1019977"/>
            <a:ext cx="173736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ramanworkshop2010.cnm.anl.gov/img/dynimg/CNM_V_RG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4655" y="2333220"/>
            <a:ext cx="1201329" cy="733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87" y="2355744"/>
            <a:ext cx="1719803" cy="859902"/>
          </a:xfrm>
          <a:prstGeom prst="rect">
            <a:avLst/>
          </a:prstGeom>
        </p:spPr>
      </p:pic>
      <p:pic>
        <p:nvPicPr>
          <p:cNvPr id="12" name="Picture 4" descr="http://www.ferro2015.ornl.gov/images/CNMS_colo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32450" y="2552540"/>
            <a:ext cx="1886724" cy="286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FNlog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894390" y="2355745"/>
            <a:ext cx="1627006" cy="65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263" y="3252113"/>
            <a:ext cx="2064668" cy="246221"/>
          </a:xfrm>
          <a:prstGeom prst="rect">
            <a:avLst/>
          </a:prstGeom>
          <a:noFill/>
        </p:spPr>
        <p:txBody>
          <a:bodyPr wrap="none" lIns="0" tIns="0" rIns="0" bIns="0" rtlCol="0">
            <a:spAutoFit/>
          </a:bodyPr>
          <a:lstStyle/>
          <a:p>
            <a:r>
              <a:rPr lang="en-US" sz="1600" b="1" dirty="0" smtClean="0">
                <a:solidFill>
                  <a:schemeClr val="tx2"/>
                </a:solidFill>
                <a:latin typeface="Arial"/>
                <a:cs typeface="Arial"/>
              </a:rPr>
              <a:t>Co-Located Facilities</a:t>
            </a:r>
          </a:p>
        </p:txBody>
      </p:sp>
      <p:sp>
        <p:nvSpPr>
          <p:cNvPr id="16" name="TextBox 15"/>
          <p:cNvSpPr txBox="1"/>
          <p:nvPr/>
        </p:nvSpPr>
        <p:spPr>
          <a:xfrm>
            <a:off x="106263" y="5152574"/>
            <a:ext cx="2555187" cy="246221"/>
          </a:xfrm>
          <a:prstGeom prst="rect">
            <a:avLst/>
          </a:prstGeom>
          <a:noFill/>
        </p:spPr>
        <p:txBody>
          <a:bodyPr wrap="none" lIns="0" tIns="0" rIns="0" bIns="0" rtlCol="0">
            <a:spAutoFit/>
          </a:bodyPr>
          <a:lstStyle/>
          <a:p>
            <a:r>
              <a:rPr lang="en-US" sz="1600" b="1" dirty="0" smtClean="0">
                <a:solidFill>
                  <a:schemeClr val="tx2"/>
                </a:solidFill>
                <a:latin typeface="Arial"/>
                <a:cs typeface="Arial"/>
              </a:rPr>
              <a:t>Expertise and Capabilities</a:t>
            </a:r>
          </a:p>
        </p:txBody>
      </p:sp>
      <p:sp>
        <p:nvSpPr>
          <p:cNvPr id="22" name="Content Placeholder 5"/>
          <p:cNvSpPr txBox="1">
            <a:spLocks/>
          </p:cNvSpPr>
          <p:nvPr/>
        </p:nvSpPr>
        <p:spPr>
          <a:xfrm>
            <a:off x="106263" y="5493827"/>
            <a:ext cx="1631098" cy="935513"/>
          </a:xfrm>
          <a:prstGeom prst="rect">
            <a:avLst/>
          </a:prstGeom>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Aft>
                <a:spcPts val="0"/>
              </a:spcAft>
              <a:buNone/>
            </a:pPr>
            <a:r>
              <a:rPr lang="en-US" sz="1200" dirty="0" err="1" smtClean="0"/>
              <a:t>Peptoids</a:t>
            </a:r>
            <a:r>
              <a:rPr lang="en-US" sz="1200" dirty="0" smtClean="0"/>
              <a:t>, TEAM 0.5, 1, </a:t>
            </a:r>
            <a:r>
              <a:rPr lang="en-US" sz="1200" dirty="0" err="1" smtClean="0"/>
              <a:t>Combi</a:t>
            </a:r>
            <a:r>
              <a:rPr lang="en-US" sz="1200" dirty="0" smtClean="0"/>
              <a:t> robots for q-dots, Near-field probes, X-ray simulation, </a:t>
            </a:r>
            <a:r>
              <a:rPr lang="en-US" sz="1200" dirty="0" err="1" smtClean="0"/>
              <a:t>nanoimprint</a:t>
            </a:r>
            <a:r>
              <a:rPr lang="en-US" sz="1200" dirty="0" smtClean="0"/>
              <a:t>, etc…</a:t>
            </a:r>
          </a:p>
        </p:txBody>
      </p:sp>
      <p:pic>
        <p:nvPicPr>
          <p:cNvPr id="1026" name="Picture 2" descr="http://nobugs2006.lbl.gov/images/als-logo1.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244" y="3615037"/>
            <a:ext cx="995844" cy="680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ersc.gov/themes/nersc-sass/images/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927" y="4418087"/>
            <a:ext cx="1216489" cy="424722"/>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5"/>
          <p:cNvSpPr txBox="1">
            <a:spLocks/>
          </p:cNvSpPr>
          <p:nvPr/>
        </p:nvSpPr>
        <p:spPr>
          <a:xfrm>
            <a:off x="1874278" y="5493827"/>
            <a:ext cx="1829042" cy="935513"/>
          </a:xfrm>
          <a:prstGeom prst="rect">
            <a:avLst/>
          </a:prstGeom>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Aft>
                <a:spcPts val="0"/>
              </a:spcAft>
              <a:buNone/>
            </a:pPr>
            <a:r>
              <a:rPr lang="en-US" sz="1200" dirty="0"/>
              <a:t>Operando characterization, DNA-mediated </a:t>
            </a:r>
            <a:r>
              <a:rPr lang="en-US" sz="1200" dirty="0" err="1" smtClean="0"/>
              <a:t>nanoassemblies</a:t>
            </a:r>
            <a:r>
              <a:rPr lang="en-US" sz="1200" dirty="0"/>
              <a:t>, </a:t>
            </a:r>
            <a:r>
              <a:rPr lang="en-US" sz="1200" dirty="0" smtClean="0"/>
              <a:t>Large </a:t>
            </a:r>
            <a:r>
              <a:rPr lang="en-US" sz="1200" dirty="0"/>
              <a:t>area </a:t>
            </a:r>
            <a:r>
              <a:rPr lang="en-US" sz="1200" dirty="0" err="1" smtClean="0"/>
              <a:t>nanofab</a:t>
            </a:r>
            <a:r>
              <a:rPr lang="en-US" sz="1200" dirty="0" smtClean="0"/>
              <a:t>, </a:t>
            </a:r>
            <a:r>
              <a:rPr lang="en-US" sz="1200" dirty="0"/>
              <a:t>NSLS-II </a:t>
            </a:r>
            <a:r>
              <a:rPr lang="en-US" sz="1200" dirty="0" err="1"/>
              <a:t>Beamlines</a:t>
            </a:r>
            <a:r>
              <a:rPr lang="en-US" sz="1200" dirty="0"/>
              <a:t>, </a:t>
            </a:r>
            <a:r>
              <a:rPr lang="en-US" sz="1200" dirty="0" smtClean="0"/>
              <a:t>etc…</a:t>
            </a:r>
            <a:endParaRPr lang="en-US" sz="1200" dirty="0"/>
          </a:p>
        </p:txBody>
      </p:sp>
      <p:sp>
        <p:nvSpPr>
          <p:cNvPr id="30" name="Content Placeholder 5"/>
          <p:cNvSpPr txBox="1">
            <a:spLocks/>
          </p:cNvSpPr>
          <p:nvPr/>
        </p:nvSpPr>
        <p:spPr>
          <a:xfrm>
            <a:off x="3824174" y="5493827"/>
            <a:ext cx="1616505" cy="935513"/>
          </a:xfrm>
          <a:prstGeom prst="rect">
            <a:avLst/>
          </a:prstGeom>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Aft>
                <a:spcPts val="0"/>
              </a:spcAft>
              <a:buNone/>
            </a:pPr>
            <a:r>
              <a:rPr lang="en-US" sz="1200" dirty="0" smtClean="0"/>
              <a:t>Near-field probes, deep data, large scale computation, microfluidics, functional mapping, etc…</a:t>
            </a:r>
            <a:endParaRPr lang="en-US" sz="1200" dirty="0"/>
          </a:p>
        </p:txBody>
      </p:sp>
      <p:sp>
        <p:nvSpPr>
          <p:cNvPr id="31" name="Content Placeholder 5"/>
          <p:cNvSpPr txBox="1">
            <a:spLocks/>
          </p:cNvSpPr>
          <p:nvPr/>
        </p:nvSpPr>
        <p:spPr>
          <a:xfrm>
            <a:off x="5675832" y="5493827"/>
            <a:ext cx="1616507" cy="935513"/>
          </a:xfrm>
          <a:prstGeom prst="rect">
            <a:avLst/>
          </a:prstGeom>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Aft>
                <a:spcPts val="0"/>
              </a:spcAft>
              <a:buNone/>
            </a:pPr>
            <a:r>
              <a:rPr lang="en-US" sz="1200" dirty="0" smtClean="0"/>
              <a:t>Discovery platforms, </a:t>
            </a:r>
            <a:r>
              <a:rPr lang="en-US" sz="1200" dirty="0" err="1" smtClean="0"/>
              <a:t>metamaterials</a:t>
            </a:r>
            <a:r>
              <a:rPr lang="en-US" sz="1200" dirty="0" smtClean="0"/>
              <a:t>, in situ TEM, </a:t>
            </a:r>
            <a:r>
              <a:rPr lang="en-US" sz="1200" dirty="0" err="1" smtClean="0"/>
              <a:t>multiscale</a:t>
            </a:r>
            <a:r>
              <a:rPr lang="en-US" sz="1200" dirty="0" smtClean="0"/>
              <a:t> theory, etc…</a:t>
            </a:r>
            <a:endParaRPr lang="en-US" sz="1200" dirty="0"/>
          </a:p>
        </p:txBody>
      </p:sp>
      <p:sp>
        <p:nvSpPr>
          <p:cNvPr id="32" name="Content Placeholder 5"/>
          <p:cNvSpPr txBox="1">
            <a:spLocks/>
          </p:cNvSpPr>
          <p:nvPr/>
        </p:nvSpPr>
        <p:spPr>
          <a:xfrm>
            <a:off x="7527492" y="5493827"/>
            <a:ext cx="1616508" cy="935513"/>
          </a:xfrm>
          <a:prstGeom prst="rect">
            <a:avLst/>
          </a:prstGeom>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nSpc>
                <a:spcPct val="100000"/>
              </a:lnSpc>
              <a:spcAft>
                <a:spcPts val="0"/>
              </a:spcAft>
              <a:buNone/>
            </a:pPr>
            <a:r>
              <a:rPr lang="en-US" sz="1200" dirty="0"/>
              <a:t>Hybrid nanomaterials, STM, multi-modal end-stations, hierarchical nanofabrication, ACAT, </a:t>
            </a:r>
            <a:r>
              <a:rPr lang="en-US" sz="1200" dirty="0" smtClean="0"/>
              <a:t>etc…</a:t>
            </a:r>
            <a:endParaRPr lang="en-US" sz="1200" dirty="0"/>
          </a:p>
        </p:txBody>
      </p:sp>
      <p:grpSp>
        <p:nvGrpSpPr>
          <p:cNvPr id="27" name="Group 26"/>
          <p:cNvGrpSpPr/>
          <p:nvPr/>
        </p:nvGrpSpPr>
        <p:grpSpPr>
          <a:xfrm>
            <a:off x="3835219" y="4347294"/>
            <a:ext cx="1377755" cy="726392"/>
            <a:chOff x="3528991" y="4723208"/>
            <a:chExt cx="1377755" cy="726392"/>
          </a:xfrm>
        </p:grpSpPr>
        <p:pic>
          <p:nvPicPr>
            <p:cNvPr id="8" name="Picture 12" descr="https://www.olcf.ornl.gov/wp-content/themes/olcf/titan/images/gallery/titan2.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3837"/>
            <a:stretch/>
          </p:blipFill>
          <p:spPr bwMode="auto">
            <a:xfrm>
              <a:off x="3528991" y="4723208"/>
              <a:ext cx="1377755" cy="726392"/>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5"/>
            <p:cNvSpPr txBox="1">
              <a:spLocks/>
            </p:cNvSpPr>
            <p:nvPr/>
          </p:nvSpPr>
          <p:spPr>
            <a:xfrm>
              <a:off x="4284786" y="5182374"/>
              <a:ext cx="596487" cy="239541"/>
            </a:xfrm>
            <a:prstGeom prst="rect">
              <a:avLst/>
            </a:prstGeom>
            <a:solidFill>
              <a:schemeClr val="bg1"/>
            </a:solidFill>
          </p:spPr>
          <p:txBody>
            <a:bodyPr vert="horz" lIns="0" tIns="0" rIns="0" bIns="0" numCol="1" rtlCol="0" anchor="ct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gn="ctr">
                <a:lnSpc>
                  <a:spcPct val="100000"/>
                </a:lnSpc>
                <a:spcAft>
                  <a:spcPts val="0"/>
                </a:spcAft>
                <a:buNone/>
              </a:pPr>
              <a:r>
                <a:rPr lang="en-US" dirty="0" smtClean="0">
                  <a:solidFill>
                    <a:schemeClr val="tx1"/>
                  </a:solidFill>
                </a:rPr>
                <a:t>OLCF</a:t>
              </a:r>
            </a:p>
          </p:txBody>
        </p:sp>
      </p:grpSp>
      <p:grpSp>
        <p:nvGrpSpPr>
          <p:cNvPr id="15" name="Group 14"/>
          <p:cNvGrpSpPr/>
          <p:nvPr/>
        </p:nvGrpSpPr>
        <p:grpSpPr>
          <a:xfrm>
            <a:off x="1874278" y="3785416"/>
            <a:ext cx="1737359" cy="687914"/>
            <a:chOff x="1851661" y="3935058"/>
            <a:chExt cx="1737359" cy="687914"/>
          </a:xfrm>
        </p:grpSpPr>
        <p:pic>
          <p:nvPicPr>
            <p:cNvPr id="1032" name="Picture 8" descr="NSLS-II"/>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178" r="11859"/>
            <a:stretch/>
          </p:blipFill>
          <p:spPr bwMode="auto">
            <a:xfrm>
              <a:off x="1851661" y="3935058"/>
              <a:ext cx="1737359" cy="687914"/>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5"/>
            <p:cNvSpPr txBox="1">
              <a:spLocks/>
            </p:cNvSpPr>
            <p:nvPr/>
          </p:nvSpPr>
          <p:spPr>
            <a:xfrm>
              <a:off x="2829769" y="4367607"/>
              <a:ext cx="739139" cy="238947"/>
            </a:xfrm>
            <a:prstGeom prst="rect">
              <a:avLst/>
            </a:prstGeom>
            <a:solidFill>
              <a:schemeClr val="bg1"/>
            </a:solidFill>
          </p:spPr>
          <p:txBody>
            <a:bodyPr vert="horz" lIns="0" tIns="0" rIns="0" bIns="0" numCol="1"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gn="ctr">
                <a:lnSpc>
                  <a:spcPct val="100000"/>
                </a:lnSpc>
                <a:spcAft>
                  <a:spcPts val="0"/>
                </a:spcAft>
                <a:buNone/>
              </a:pPr>
              <a:r>
                <a:rPr lang="en-US" dirty="0" smtClean="0">
                  <a:solidFill>
                    <a:schemeClr val="tx1"/>
                  </a:solidFill>
                </a:rPr>
                <a:t>NSLS II</a:t>
              </a:r>
            </a:p>
          </p:txBody>
        </p:sp>
      </p:grpSp>
      <p:pic>
        <p:nvPicPr>
          <p:cNvPr id="1042" name="Picture 18" descr="https://nationalmaglab.org/images/layout/mainmaglab/maglab_banner_fullname.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13766"/>
          <a:stretch/>
        </p:blipFill>
        <p:spPr bwMode="auto">
          <a:xfrm>
            <a:off x="5763050" y="4320526"/>
            <a:ext cx="1399362" cy="4575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5761706" y="3485041"/>
            <a:ext cx="1411242" cy="753919"/>
            <a:chOff x="10843895" y="3347910"/>
            <a:chExt cx="1411242" cy="753919"/>
          </a:xfrm>
        </p:grpSpPr>
        <p:pic>
          <p:nvPicPr>
            <p:cNvPr id="33" name="Picture 14" descr="http://www.stonepanels.com/images/MESA-sandia-national-lab-Albuquerque-NM-granite-0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43895" y="3347910"/>
              <a:ext cx="1411242" cy="753919"/>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5"/>
            <p:cNvSpPr txBox="1">
              <a:spLocks/>
            </p:cNvSpPr>
            <p:nvPr/>
          </p:nvSpPr>
          <p:spPr>
            <a:xfrm>
              <a:off x="11636516" y="3883610"/>
              <a:ext cx="605921" cy="204401"/>
            </a:xfrm>
            <a:prstGeom prst="rect">
              <a:avLst/>
            </a:prstGeom>
            <a:solidFill>
              <a:schemeClr val="bg1"/>
            </a:solidFill>
          </p:spPr>
          <p:txBody>
            <a:bodyPr vert="horz" lIns="0" tIns="0" rIns="0" bIns="0" numCol="1" rtlCol="0" anchor="ct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gn="ctr">
                <a:lnSpc>
                  <a:spcPct val="100000"/>
                </a:lnSpc>
                <a:spcAft>
                  <a:spcPts val="0"/>
                </a:spcAft>
                <a:buNone/>
              </a:pPr>
              <a:r>
                <a:rPr lang="en-US" dirty="0" smtClean="0">
                  <a:solidFill>
                    <a:srgbClr val="000033"/>
                  </a:solidFill>
                </a:rPr>
                <a:t>MESA</a:t>
              </a:r>
            </a:p>
          </p:txBody>
        </p:sp>
      </p:grpSp>
      <p:grpSp>
        <p:nvGrpSpPr>
          <p:cNvPr id="42" name="Group 41"/>
          <p:cNvGrpSpPr/>
          <p:nvPr/>
        </p:nvGrpSpPr>
        <p:grpSpPr>
          <a:xfrm>
            <a:off x="7589398" y="4368664"/>
            <a:ext cx="1492696" cy="802536"/>
            <a:chOff x="8696334" y="3051011"/>
            <a:chExt cx="1492696" cy="802536"/>
          </a:xfrm>
        </p:grpSpPr>
        <p:pic>
          <p:nvPicPr>
            <p:cNvPr id="40" name="Picture 20" descr="http://papka.alcf.anl.gov/files/2013/02/Detail-shot-of-Mira.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9567" b="9621"/>
            <a:stretch/>
          </p:blipFill>
          <p:spPr bwMode="auto">
            <a:xfrm>
              <a:off x="8696334" y="3051011"/>
              <a:ext cx="1492696" cy="802536"/>
            </a:xfrm>
            <a:prstGeom prst="rect">
              <a:avLst/>
            </a:prstGeom>
            <a:noFill/>
            <a:extLst>
              <a:ext uri="{909E8E84-426E-40DD-AFC4-6F175D3DCCD1}">
                <a14:hiddenFill xmlns:a14="http://schemas.microsoft.com/office/drawing/2010/main">
                  <a:solidFill>
                    <a:srgbClr val="FFFFFF"/>
                  </a:solidFill>
                </a14:hiddenFill>
              </a:ext>
            </a:extLst>
          </p:spPr>
        </p:pic>
        <p:sp>
          <p:nvSpPr>
            <p:cNvPr id="51" name="Content Placeholder 5"/>
            <p:cNvSpPr txBox="1">
              <a:spLocks/>
            </p:cNvSpPr>
            <p:nvPr/>
          </p:nvSpPr>
          <p:spPr>
            <a:xfrm>
              <a:off x="9600524" y="3625247"/>
              <a:ext cx="575805" cy="213390"/>
            </a:xfrm>
            <a:prstGeom prst="rect">
              <a:avLst/>
            </a:prstGeom>
            <a:solidFill>
              <a:schemeClr val="bg1"/>
            </a:solidFill>
          </p:spPr>
          <p:txBody>
            <a:bodyPr vert="horz" lIns="0" tIns="0" rIns="0" bIns="0" numCol="1" rtlCol="0" anchor="ct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gn="ctr">
                <a:lnSpc>
                  <a:spcPct val="100000"/>
                </a:lnSpc>
                <a:spcAft>
                  <a:spcPts val="0"/>
                </a:spcAft>
                <a:buNone/>
              </a:pPr>
              <a:r>
                <a:rPr lang="en-US" dirty="0" smtClean="0">
                  <a:solidFill>
                    <a:srgbClr val="000033"/>
                  </a:solidFill>
                </a:rPr>
                <a:t>ALCF</a:t>
              </a:r>
            </a:p>
          </p:txBody>
        </p:sp>
      </p:grpSp>
      <p:grpSp>
        <p:nvGrpSpPr>
          <p:cNvPr id="41" name="Group 40"/>
          <p:cNvGrpSpPr/>
          <p:nvPr/>
        </p:nvGrpSpPr>
        <p:grpSpPr>
          <a:xfrm>
            <a:off x="7406640" y="3465980"/>
            <a:ext cx="1616461" cy="842964"/>
            <a:chOff x="7406640" y="3465980"/>
            <a:chExt cx="1616461" cy="842964"/>
          </a:xfrm>
        </p:grpSpPr>
        <p:pic>
          <p:nvPicPr>
            <p:cNvPr id="37" name="Picture 36"/>
            <p:cNvPicPr>
              <a:picLocks noChangeAspect="1"/>
            </p:cNvPicPr>
            <p:nvPr/>
          </p:nvPicPr>
          <p:blipFill rotWithShape="1">
            <a:blip r:embed="rId21"/>
            <a:srcRect t="30325" b="6130"/>
            <a:stretch/>
          </p:blipFill>
          <p:spPr>
            <a:xfrm>
              <a:off x="7406640" y="3465980"/>
              <a:ext cx="1616461" cy="842964"/>
            </a:xfrm>
            <a:prstGeom prst="rect">
              <a:avLst/>
            </a:prstGeom>
          </p:spPr>
        </p:pic>
        <p:sp>
          <p:nvSpPr>
            <p:cNvPr id="21" name="Content Placeholder 5"/>
            <p:cNvSpPr txBox="1">
              <a:spLocks/>
            </p:cNvSpPr>
            <p:nvPr/>
          </p:nvSpPr>
          <p:spPr>
            <a:xfrm>
              <a:off x="8595067" y="4047457"/>
              <a:ext cx="408890" cy="238947"/>
            </a:xfrm>
            <a:prstGeom prst="rect">
              <a:avLst/>
            </a:prstGeom>
            <a:solidFill>
              <a:schemeClr val="bg1"/>
            </a:solidFill>
            <a:ln>
              <a:noFill/>
            </a:ln>
          </p:spPr>
          <p:txBody>
            <a:bodyPr vert="horz" lIns="0" tIns="0" rIns="0" bIns="0" numCol="1" rtlCol="0" anchor="ctr">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tabLst/>
                <a:defRPr sz="1600" b="0" i="0" kern="1200">
                  <a:solidFill>
                    <a:schemeClr val="accent1"/>
                  </a:solidFill>
                  <a:latin typeface="+mn-lt"/>
                  <a:ea typeface="+mn-ea"/>
                  <a:cs typeface="Myriad Pro"/>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yriad Pro"/>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mn-lt"/>
                  <a:ea typeface="+mn-ea"/>
                  <a:cs typeface="Myriad Pro"/>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200" kern="1200">
                  <a:solidFill>
                    <a:schemeClr val="accent1"/>
                  </a:solidFill>
                  <a:latin typeface="+mn-lt"/>
                  <a:ea typeface="+mn-ea"/>
                  <a:cs typeface="Myriad Pro"/>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200" kern="1200">
                  <a:solidFill>
                    <a:schemeClr val="accent1"/>
                  </a:solidFill>
                  <a:latin typeface="+mn-lt"/>
                  <a:ea typeface="+mn-ea"/>
                  <a:cs typeface="Myriad Pro"/>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yriad Pro"/>
                  <a:ea typeface="+mn-ea"/>
                  <a:cs typeface="Myriad Pro"/>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yriad Pro"/>
                  <a:ea typeface="+mn-ea"/>
                  <a:cs typeface="Myriad Pro"/>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yriad Pro"/>
                  <a:ea typeface="+mn-ea"/>
                  <a:cs typeface="Myriad Pro"/>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yriad Pro"/>
                  <a:ea typeface="+mn-ea"/>
                  <a:cs typeface="Myriad Pro"/>
                </a:defRPr>
              </a:lvl9pPr>
            </a:lstStyle>
            <a:p>
              <a:pPr algn="ctr">
                <a:lnSpc>
                  <a:spcPct val="100000"/>
                </a:lnSpc>
                <a:spcAft>
                  <a:spcPts val="0"/>
                </a:spcAft>
                <a:buNone/>
              </a:pPr>
              <a:r>
                <a:rPr lang="en-US" dirty="0" smtClean="0">
                  <a:solidFill>
                    <a:srgbClr val="000033"/>
                  </a:solidFill>
                </a:rPr>
                <a:t>APS</a:t>
              </a:r>
            </a:p>
          </p:txBody>
        </p:sp>
      </p:grpSp>
      <p:pic>
        <p:nvPicPr>
          <p:cNvPr id="1046" name="Picture 22" descr="https://public.ornl.gov/neutrons/conf/gcnb2015/images/SNS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59227" y="3612395"/>
            <a:ext cx="926358" cy="68285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neutrons.ornl.gov/conf/gcnb2014/images/HFIR_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03684" y="3475942"/>
            <a:ext cx="1445161" cy="648791"/>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a:grpSpLocks/>
          </p:cNvGrpSpPr>
          <p:nvPr/>
        </p:nvGrpSpPr>
        <p:grpSpPr>
          <a:xfrm>
            <a:off x="5545286" y="1019977"/>
            <a:ext cx="1749942" cy="1281364"/>
            <a:chOff x="5097234" y="4014006"/>
            <a:chExt cx="1862478" cy="1444400"/>
          </a:xfrm>
          <a:effectLst/>
        </p:grpSpPr>
        <p:pic>
          <p:nvPicPr>
            <p:cNvPr id="49" name="Picture 48" descr="http://cint.lanl.gov/gateway_slideshow/Gateway1.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770" t="47429" r="-1356" b="707"/>
            <a:stretch/>
          </p:blipFill>
          <p:spPr bwMode="auto">
            <a:xfrm>
              <a:off x="5097234" y="4759972"/>
              <a:ext cx="1862478" cy="69843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0" name="Picture 31"/>
            <p:cNvPicPr>
              <a:picLocks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097234" y="4014006"/>
              <a:ext cx="1835367" cy="74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51418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741" y="263108"/>
            <a:ext cx="8378661" cy="1183642"/>
          </a:xfrm>
        </p:spPr>
        <p:txBody>
          <a:bodyPr/>
          <a:lstStyle/>
          <a:p>
            <a:r>
              <a:rPr lang="en-US" sz="2800" b="1" dirty="0" smtClean="0"/>
              <a:t>NSRC Scientific Staff</a:t>
            </a:r>
            <a:r>
              <a:rPr lang="en-US" sz="2800" dirty="0" smtClean="0"/>
              <a:t/>
            </a:r>
            <a:br>
              <a:rPr lang="en-US" sz="2800" dirty="0" smtClean="0"/>
            </a:br>
            <a:r>
              <a:rPr lang="en-US" sz="2600" dirty="0" smtClean="0"/>
              <a:t/>
            </a:r>
            <a:br>
              <a:rPr lang="en-US" sz="2600" dirty="0" smtClean="0"/>
            </a:br>
            <a:r>
              <a:rPr lang="en-US" sz="2600" dirty="0" smtClean="0"/>
              <a:t>Offering broad expertise, fostering collaborative research</a:t>
            </a:r>
            <a:endParaRPr lang="en-US" sz="2600" dirty="0"/>
          </a:p>
        </p:txBody>
      </p:sp>
      <p:sp>
        <p:nvSpPr>
          <p:cNvPr id="6" name="Content Placeholder 5"/>
          <p:cNvSpPr>
            <a:spLocks noGrp="1"/>
          </p:cNvSpPr>
          <p:nvPr>
            <p:ph sz="quarter" idx="16"/>
          </p:nvPr>
        </p:nvSpPr>
        <p:spPr>
          <a:xfrm>
            <a:off x="732434" y="1641107"/>
            <a:ext cx="7594725" cy="3371575"/>
          </a:xfrm>
        </p:spPr>
        <p:txBody>
          <a:bodyPr/>
          <a:lstStyle/>
          <a:p>
            <a:pPr marL="285750" indent="-285750">
              <a:buFont typeface="Arial" panose="020B0604020202020204" pitchFamily="34" charset="0"/>
              <a:buChar char="•"/>
            </a:pPr>
            <a:r>
              <a:rPr lang="en-US" sz="2000" b="1" dirty="0" smtClean="0">
                <a:solidFill>
                  <a:srgbClr val="0000A6"/>
                </a:solidFill>
              </a:rPr>
              <a:t>Highly talented </a:t>
            </a:r>
            <a:r>
              <a:rPr lang="en-US" sz="2000" b="1" dirty="0">
                <a:solidFill>
                  <a:srgbClr val="0000A6"/>
                </a:solidFill>
              </a:rPr>
              <a:t>r</a:t>
            </a:r>
            <a:r>
              <a:rPr lang="en-US" sz="2000" b="1" dirty="0" smtClean="0">
                <a:solidFill>
                  <a:srgbClr val="0000A6"/>
                </a:solidFill>
              </a:rPr>
              <a:t>esearch staff commit at least 50% of their time to users; the other 50% is devoted to research </a:t>
            </a:r>
            <a:r>
              <a:rPr lang="en-US" sz="2000" dirty="0" smtClean="0">
                <a:solidFill>
                  <a:srgbClr val="000033"/>
                </a:solidFill>
              </a:rPr>
              <a:t>leading to capabilities – knowledge, tools and methods – that will attract the next generation of users</a:t>
            </a:r>
            <a:endParaRPr lang="en-US" sz="2000" b="1" dirty="0" smtClean="0">
              <a:solidFill>
                <a:schemeClr val="tx1">
                  <a:lumMod val="75000"/>
                  <a:lumOff val="25000"/>
                </a:schemeClr>
              </a:solidFill>
            </a:endParaRPr>
          </a:p>
          <a:p>
            <a:pPr marL="285750" indent="-285750">
              <a:buFont typeface="Arial" panose="020B0604020202020204" pitchFamily="34" charset="0"/>
              <a:buChar char="•"/>
            </a:pPr>
            <a:r>
              <a:rPr lang="en-US" sz="2000" b="1" dirty="0" smtClean="0">
                <a:solidFill>
                  <a:schemeClr val="tx1">
                    <a:lumMod val="75000"/>
                    <a:lumOff val="25000"/>
                  </a:schemeClr>
                </a:solidFill>
              </a:rPr>
              <a:t>This innovative model fosters a uniquely collaborative environment </a:t>
            </a:r>
            <a:r>
              <a:rPr lang="en-US" sz="2000" dirty="0" smtClean="0">
                <a:solidFill>
                  <a:srgbClr val="000033"/>
                </a:solidFill>
              </a:rPr>
              <a:t>that others are trying to replicate</a:t>
            </a:r>
            <a:endParaRPr lang="en-US" sz="2000" b="1" dirty="0">
              <a:solidFill>
                <a:schemeClr val="tx2"/>
              </a:solidFill>
            </a:endParaRPr>
          </a:p>
          <a:p>
            <a:pPr marL="285750" indent="-285750"/>
            <a:endParaRPr lang="en-US" sz="20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5</a:t>
            </a:fld>
            <a:endParaRPr lang="en-US" dirty="0"/>
          </a:p>
        </p:txBody>
      </p:sp>
      <p:pic>
        <p:nvPicPr>
          <p:cNvPr id="7" name="Picture 6" descr="Cleanroom.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46379" y="4288748"/>
            <a:ext cx="1725919" cy="2143533"/>
          </a:xfrm>
          <a:prstGeom prst="rect">
            <a:avLst/>
          </a:prstGeom>
        </p:spPr>
      </p:pic>
      <p:pic>
        <p:nvPicPr>
          <p:cNvPr id="8" name="Picture 7" descr="JensenAjoFrankl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473" y="4530987"/>
            <a:ext cx="1303442" cy="1901294"/>
          </a:xfrm>
          <a:prstGeom prst="rect">
            <a:avLst/>
          </a:prstGeom>
        </p:spPr>
      </p:pic>
      <p:pic>
        <p:nvPicPr>
          <p:cNvPr id="1026" name="Picture 2" descr="XBD201201-00027-10.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474" y="4432300"/>
            <a:ext cx="1402536" cy="1999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BD201205-00261-17.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7276" y="4885765"/>
            <a:ext cx="1997735" cy="154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31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a:grpSpLocks noChangeAspect="1"/>
          </p:cNvGrpSpPr>
          <p:nvPr/>
        </p:nvGrpSpPr>
        <p:grpSpPr>
          <a:xfrm>
            <a:off x="329749" y="1084988"/>
            <a:ext cx="774482" cy="1097280"/>
            <a:chOff x="4572000" y="3429000"/>
            <a:chExt cx="1752600" cy="2291123"/>
          </a:xfrm>
        </p:grpSpPr>
        <p:pic>
          <p:nvPicPr>
            <p:cNvPr id="39" name="Picture 38" descr="YGSun ChemComm cover.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1747715" cy="2291123"/>
            </a:xfrm>
            <a:prstGeom prst="rect">
              <a:avLst/>
            </a:prstGeom>
          </p:spPr>
        </p:pic>
        <p:sp>
          <p:nvSpPr>
            <p:cNvPr id="40" name="Rectangle 39"/>
            <p:cNvSpPr/>
            <p:nvPr/>
          </p:nvSpPr>
          <p:spPr bwMode="auto">
            <a:xfrm>
              <a:off x="4572000" y="3429000"/>
              <a:ext cx="1752600" cy="2286000"/>
            </a:xfrm>
            <a:prstGeom prst="rect">
              <a:avLst/>
            </a:prstGeom>
            <a:no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p:txBody>
        </p:sp>
      </p:grpSp>
      <p:grpSp>
        <p:nvGrpSpPr>
          <p:cNvPr id="44" name="Group 43"/>
          <p:cNvGrpSpPr>
            <a:grpSpLocks noChangeAspect="1"/>
          </p:cNvGrpSpPr>
          <p:nvPr/>
        </p:nvGrpSpPr>
        <p:grpSpPr>
          <a:xfrm>
            <a:off x="7959107" y="1330942"/>
            <a:ext cx="775414" cy="1097280"/>
            <a:chOff x="4419600" y="3200400"/>
            <a:chExt cx="1376926" cy="1828800"/>
          </a:xfrm>
        </p:grpSpPr>
        <p:sp>
          <p:nvSpPr>
            <p:cNvPr id="45" name="Rectangle 44"/>
            <p:cNvSpPr/>
            <p:nvPr/>
          </p:nvSpPr>
          <p:spPr bwMode="auto">
            <a:xfrm>
              <a:off x="4419600" y="3200400"/>
              <a:ext cx="1371600" cy="1828800"/>
            </a:xfrm>
            <a:prstGeom prst="rect">
              <a:avLst/>
            </a:prstGeom>
            <a:no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p:txBody>
        </p:sp>
        <p:pic>
          <p:nvPicPr>
            <p:cNvPr id="46" name="Picture 45" descr="COM 2013 Koo Raj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200400"/>
              <a:ext cx="1376926" cy="1828800"/>
            </a:xfrm>
            <a:prstGeom prst="rect">
              <a:avLst/>
            </a:prstGeom>
          </p:spPr>
        </p:pic>
      </p:grpSp>
      <p:grpSp>
        <p:nvGrpSpPr>
          <p:cNvPr id="41" name="Group 40"/>
          <p:cNvGrpSpPr>
            <a:grpSpLocks noChangeAspect="1"/>
          </p:cNvGrpSpPr>
          <p:nvPr/>
        </p:nvGrpSpPr>
        <p:grpSpPr>
          <a:xfrm>
            <a:off x="925499" y="1562901"/>
            <a:ext cx="819557" cy="1097280"/>
            <a:chOff x="5693590" y="0"/>
            <a:chExt cx="2181869" cy="2895600"/>
          </a:xfrm>
        </p:grpSpPr>
        <p:pic>
          <p:nvPicPr>
            <p:cNvPr id="42" name="Picture 41" descr="35574_ACS_catalysis.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590" y="0"/>
              <a:ext cx="2181869" cy="2895600"/>
            </a:xfrm>
            <a:prstGeom prst="rect">
              <a:avLst/>
            </a:prstGeom>
          </p:spPr>
        </p:pic>
        <p:sp>
          <p:nvSpPr>
            <p:cNvPr id="43" name="Rectangle 42"/>
            <p:cNvSpPr/>
            <p:nvPr/>
          </p:nvSpPr>
          <p:spPr bwMode="auto">
            <a:xfrm>
              <a:off x="5867400" y="76200"/>
              <a:ext cx="1905000" cy="2819400"/>
            </a:xfrm>
            <a:prstGeom prst="rect">
              <a:avLst/>
            </a:prstGeom>
            <a:noFill/>
            <a:ln w="9525" cap="flat" cmpd="sng" algn="ctr">
              <a:solidFill>
                <a:schemeClr val="bg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p:txBody>
        </p:sp>
      </p:grpSp>
      <p:sp>
        <p:nvSpPr>
          <p:cNvPr id="5" name="Title 4"/>
          <p:cNvSpPr>
            <a:spLocks noGrp="1"/>
          </p:cNvSpPr>
          <p:nvPr>
            <p:ph type="title"/>
          </p:nvPr>
        </p:nvSpPr>
        <p:spPr>
          <a:xfrm>
            <a:off x="217714" y="209053"/>
            <a:ext cx="8569360" cy="543478"/>
          </a:xfrm>
        </p:spPr>
        <p:txBody>
          <a:bodyPr/>
          <a:lstStyle/>
          <a:p>
            <a:r>
              <a:rPr lang="en-US" sz="2800" b="1" dirty="0" smtClean="0"/>
              <a:t>Scientific Productivity and User Demand</a:t>
            </a:r>
            <a:endParaRPr lang="en-US" sz="2800" b="1" dirty="0">
              <a:solidFill>
                <a:srgbClr val="FF0000"/>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78631779"/>
              </p:ext>
            </p:extLst>
          </p:nvPr>
        </p:nvGraphicFramePr>
        <p:xfrm>
          <a:off x="1978836" y="963790"/>
          <a:ext cx="5120242" cy="1628238"/>
        </p:xfrm>
        <a:graphic>
          <a:graphicData uri="http://schemas.openxmlformats.org/drawingml/2006/table">
            <a:tbl>
              <a:tblPr firstRow="1" bandRow="1">
                <a:tableStyleId>{2D5ABB26-0587-4C30-8999-92F81FD0307C}</a:tableStyleId>
              </a:tblPr>
              <a:tblGrid>
                <a:gridCol w="3819928"/>
                <a:gridCol w="1300314"/>
              </a:tblGrid>
              <a:tr h="542746">
                <a:tc>
                  <a:txBody>
                    <a:bodyPr/>
                    <a:lstStyle/>
                    <a:p>
                      <a:r>
                        <a:rPr lang="en-US" sz="2200" b="1" dirty="0" smtClean="0">
                          <a:solidFill>
                            <a:srgbClr val="000090"/>
                          </a:solidFill>
                        </a:rPr>
                        <a:t>FY14 Submitted Proposals</a:t>
                      </a:r>
                    </a:p>
                  </a:txBody>
                  <a:tcPr/>
                </a:tc>
                <a:tc>
                  <a:txBody>
                    <a:bodyPr/>
                    <a:lstStyle/>
                    <a:p>
                      <a:pPr algn="ctr"/>
                      <a:r>
                        <a:rPr lang="en-US" sz="2200" dirty="0" smtClean="0">
                          <a:solidFill>
                            <a:schemeClr val="tx1"/>
                          </a:solidFill>
                        </a:rPr>
                        <a:t>1600</a:t>
                      </a:r>
                      <a:endParaRPr lang="en-US" sz="2200" dirty="0">
                        <a:solidFill>
                          <a:schemeClr val="tx1"/>
                        </a:solidFill>
                      </a:endParaRPr>
                    </a:p>
                  </a:txBody>
                  <a:tcPr/>
                </a:tc>
              </a:tr>
              <a:tr h="542746">
                <a:tc>
                  <a:txBody>
                    <a:bodyPr/>
                    <a:lstStyle/>
                    <a:p>
                      <a:r>
                        <a:rPr lang="en-US" sz="2200" b="1" dirty="0" smtClean="0">
                          <a:solidFill>
                            <a:srgbClr val="000090"/>
                          </a:solidFill>
                        </a:rPr>
                        <a:t>FY14 Users</a:t>
                      </a:r>
                      <a:endParaRPr lang="en-US" sz="2200" b="1" dirty="0">
                        <a:solidFill>
                          <a:srgbClr val="000090"/>
                        </a:solidFill>
                      </a:endParaRPr>
                    </a:p>
                  </a:txBody>
                  <a:tcPr/>
                </a:tc>
                <a:tc>
                  <a:txBody>
                    <a:bodyPr/>
                    <a:lstStyle/>
                    <a:p>
                      <a:pPr algn="ctr"/>
                      <a:r>
                        <a:rPr lang="en-US" sz="2200" dirty="0" smtClean="0">
                          <a:solidFill>
                            <a:schemeClr val="tx1"/>
                          </a:solidFill>
                        </a:rPr>
                        <a:t>2243</a:t>
                      </a:r>
                      <a:endParaRPr lang="en-US" sz="2200" dirty="0">
                        <a:solidFill>
                          <a:schemeClr val="tx1"/>
                        </a:solidFill>
                      </a:endParaRPr>
                    </a:p>
                  </a:txBody>
                  <a:tcPr/>
                </a:tc>
              </a:tr>
              <a:tr h="542746">
                <a:tc>
                  <a:txBody>
                    <a:bodyPr/>
                    <a:lstStyle/>
                    <a:p>
                      <a:r>
                        <a:rPr lang="en-US" sz="2200" b="1" dirty="0" smtClean="0">
                          <a:solidFill>
                            <a:srgbClr val="000090"/>
                          </a:solidFill>
                        </a:rPr>
                        <a:t>CY14 Publications</a:t>
                      </a:r>
                      <a:endParaRPr lang="en-US" sz="2200" b="1" dirty="0">
                        <a:solidFill>
                          <a:srgbClr val="000090"/>
                        </a:solidFill>
                      </a:endParaRPr>
                    </a:p>
                  </a:txBody>
                  <a:tcPr/>
                </a:tc>
                <a:tc>
                  <a:txBody>
                    <a:bodyPr/>
                    <a:lstStyle/>
                    <a:p>
                      <a:pPr algn="ctr"/>
                      <a:r>
                        <a:rPr lang="en-US" sz="2200" dirty="0" smtClean="0">
                          <a:solidFill>
                            <a:schemeClr val="tx1"/>
                          </a:solidFill>
                        </a:rPr>
                        <a:t>1256</a:t>
                      </a:r>
                      <a:endParaRPr lang="en-US" sz="2200" dirty="0">
                        <a:solidFill>
                          <a:schemeClr val="tx1"/>
                        </a:solidFill>
                      </a:endParaRPr>
                    </a:p>
                  </a:txBody>
                  <a:tcPr/>
                </a:tc>
              </a:tr>
            </a:tbl>
          </a:graphicData>
        </a:graphic>
      </p:graphicFrame>
      <p:sp>
        <p:nvSpPr>
          <p:cNvPr id="2" name="TextBox 1"/>
          <p:cNvSpPr txBox="1"/>
          <p:nvPr/>
        </p:nvSpPr>
        <p:spPr>
          <a:xfrm>
            <a:off x="1841742" y="2850860"/>
            <a:ext cx="5544994" cy="1169551"/>
          </a:xfrm>
          <a:prstGeom prst="rect">
            <a:avLst/>
          </a:prstGeom>
          <a:noFill/>
        </p:spPr>
        <p:txBody>
          <a:bodyPr wrap="square" lIns="0" tIns="0" rIns="0" bIns="0" rtlCol="0">
            <a:spAutoFit/>
          </a:bodyPr>
          <a:lstStyle/>
          <a:p>
            <a:pPr algn="ctr"/>
            <a:r>
              <a:rPr lang="en-US" sz="1900" dirty="0" smtClean="0">
                <a:latin typeface="Arial"/>
                <a:cs typeface="Arial"/>
              </a:rPr>
              <a:t>Up to 25% of 2014 publications per facility acknowledge co-located synchrotron and neutron source facilities (</a:t>
            </a:r>
            <a:r>
              <a:rPr lang="en-US" sz="1900" dirty="0" smtClean="0">
                <a:solidFill>
                  <a:srgbClr val="000033"/>
                </a:solidFill>
                <a:latin typeface="Arial"/>
                <a:cs typeface="Arial"/>
              </a:rPr>
              <a:t>34% if EMBC and national supercomputer facilities are included)</a:t>
            </a:r>
            <a:endParaRPr lang="en-US" sz="1900" b="1" dirty="0" smtClean="0">
              <a:solidFill>
                <a:srgbClr val="FF0000"/>
              </a:solidFill>
              <a:latin typeface="Arial"/>
              <a:cs typeface="Arial"/>
            </a:endParaRPr>
          </a:p>
        </p:txBody>
      </p:sp>
      <p:pic>
        <p:nvPicPr>
          <p:cNvPr id="7" name="Picture 1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01235" y="1958039"/>
            <a:ext cx="837068"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1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05631" y="5390249"/>
            <a:ext cx="840203"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1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6013" y="5320157"/>
            <a:ext cx="826095"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33384" y="4423820"/>
            <a:ext cx="826095"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272879" y="2182268"/>
            <a:ext cx="82923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55881" y="5377844"/>
            <a:ext cx="955631" cy="1097280"/>
          </a:xfrm>
          <a:prstGeom prst="rect">
            <a:avLst/>
          </a:prstGeom>
          <a:ln>
            <a:noFill/>
          </a:ln>
          <a:effectLst>
            <a:outerShdw blurRad="190500" algn="tl" rotWithShape="0">
              <a:srgbClr val="000000">
                <a:alpha val="70000"/>
              </a:srgbClr>
            </a:outerShdw>
          </a:effectLst>
        </p:spPr>
      </p:pic>
      <p:pic>
        <p:nvPicPr>
          <p:cNvPr id="1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8869" y="4393920"/>
            <a:ext cx="825144"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6237" y="5240829"/>
            <a:ext cx="839394"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nanophase\Division_Public\Journal Covers\NR004023_ifc_publicity (TIFF Reduced).t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68393" y="4509787"/>
            <a:ext cx="83775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3" descr="\\nanophase\Division_Public\Journal Covers\Kim_AdvFuncMater_5DimPZM_2013.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34657" y="5351382"/>
            <a:ext cx="82365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4" descr="\\nanophase\Division_Public\Journal Covers\Schwartz_chemsuschem_may 2013.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1164" y="1782297"/>
            <a:ext cx="826685"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Picture 5" descr="\\nanophase\Division_Public\Journal Covers\Ryckman_APL_101_071104_2012_cove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55997" y="5377844"/>
            <a:ext cx="82296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6" descr="\\nanophase\Division_Public\Journal Covers\Ryckman_NanoLett_11_1857_2011_COVE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5919" y="2512081"/>
            <a:ext cx="847899"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7" descr="\\nanophase\Division_Public\Journal Covers\jpccck_v118i029.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8959" y="4442739"/>
            <a:ext cx="826245"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Picture 8" descr="\\nanophase\Division_Public\Journal Covers\aenm201470078-gra-0001-m.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874470" y="4432634"/>
            <a:ext cx="832022"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9" descr="\\nanophase\Division_Public\Journal Covers\idrobo_prl.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45724" y="4393920"/>
            <a:ext cx="880668"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10" descr="\\nanophase\Division_Public\Journal Covers\Journal of Materials Chemistry A Cover-2014 front.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01033" y="5320157"/>
            <a:ext cx="838001"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 name="Picture 11" descr="\\nanophase\Division_Public\Journal Covers\Dueling_Nwin_nanoscale_cover.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88804" y="4268438"/>
            <a:ext cx="838001"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Picture 13" descr="\\nanophase\Division_Public\Journal Covers\Biegalski_JMC_C_2013.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77939" y="5334254"/>
            <a:ext cx="838001"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14" descr="\\nanophase\Division_Public\Journal Covers\Ramanathan_MCP-BCP_JMC C.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47671" y="3387976"/>
            <a:ext cx="838001"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6"/>
          <a:stretch>
            <a:fillRect/>
          </a:stretch>
        </p:blipFill>
        <p:spPr>
          <a:xfrm>
            <a:off x="8164368" y="3228231"/>
            <a:ext cx="842442" cy="1097280"/>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27"/>
          <a:stretch>
            <a:fillRect/>
          </a:stretch>
        </p:blipFill>
        <p:spPr>
          <a:xfrm>
            <a:off x="7483657" y="2963444"/>
            <a:ext cx="835721" cy="1097280"/>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28"/>
          <a:stretch>
            <a:fillRect/>
          </a:stretch>
        </p:blipFill>
        <p:spPr>
          <a:xfrm>
            <a:off x="8124821" y="5320157"/>
            <a:ext cx="829701" cy="1097280"/>
          </a:xfrm>
          <a:prstGeom prst="rect">
            <a:avLst/>
          </a:prstGeom>
          <a:ln>
            <a:noFill/>
          </a:ln>
          <a:effectLst>
            <a:outerShdw blurRad="190500" algn="tl" rotWithShape="0">
              <a:srgbClr val="000000">
                <a:alpha val="70000"/>
              </a:srgbClr>
            </a:outerShdw>
          </a:effectLst>
        </p:spPr>
      </p:pic>
      <p:pic>
        <p:nvPicPr>
          <p:cNvPr id="35" name="Picture 34"/>
          <p:cNvPicPr>
            <a:picLocks noChangeAspect="1"/>
          </p:cNvPicPr>
          <p:nvPr/>
        </p:nvPicPr>
        <p:blipFill>
          <a:blip r:embed="rId29"/>
          <a:stretch>
            <a:fillRect/>
          </a:stretch>
        </p:blipFill>
        <p:spPr>
          <a:xfrm>
            <a:off x="7186398" y="3936616"/>
            <a:ext cx="822960" cy="1097280"/>
          </a:xfrm>
          <a:prstGeom prst="rect">
            <a:avLst/>
          </a:prstGeom>
          <a:ln>
            <a:noFill/>
          </a:ln>
          <a:effectLst>
            <a:outerShdw blurRad="190500" algn="tl" rotWithShape="0">
              <a:srgbClr val="000000">
                <a:alpha val="70000"/>
              </a:srgbClr>
            </a:outerShdw>
          </a:effectLst>
        </p:spPr>
      </p:pic>
      <p:pic>
        <p:nvPicPr>
          <p:cNvPr id="36" name="Picture 35"/>
          <p:cNvPicPr>
            <a:picLocks noChangeAspect="1"/>
          </p:cNvPicPr>
          <p:nvPr/>
        </p:nvPicPr>
        <p:blipFill>
          <a:blip r:embed="rId30"/>
          <a:stretch>
            <a:fillRect/>
          </a:stretch>
        </p:blipFill>
        <p:spPr>
          <a:xfrm>
            <a:off x="7327300" y="5058427"/>
            <a:ext cx="848958" cy="1097280"/>
          </a:xfrm>
          <a:prstGeom prst="rect">
            <a:avLst/>
          </a:prstGeom>
          <a:ln>
            <a:noFill/>
          </a:ln>
          <a:effectLst>
            <a:outerShdw blurRad="190500" algn="tl" rotWithShape="0">
              <a:srgbClr val="000000">
                <a:alpha val="70000"/>
              </a:srgbClr>
            </a:outerShdw>
          </a:effectLst>
        </p:spPr>
      </p:pic>
      <p:pic>
        <p:nvPicPr>
          <p:cNvPr id="37" name="Picture 36"/>
          <p:cNvPicPr>
            <a:picLocks noChangeAspect="1"/>
          </p:cNvPicPr>
          <p:nvPr/>
        </p:nvPicPr>
        <p:blipFill>
          <a:blip r:embed="rId31"/>
          <a:stretch>
            <a:fillRect/>
          </a:stretch>
        </p:blipFill>
        <p:spPr>
          <a:xfrm>
            <a:off x="8009358" y="4160301"/>
            <a:ext cx="848958" cy="1097280"/>
          </a:xfrm>
          <a:prstGeom prst="rect">
            <a:avLst/>
          </a:prstGeom>
          <a:ln>
            <a:noFill/>
          </a:ln>
          <a:effectLst>
            <a:outerShdw blurRad="190500" algn="tl" rotWithShape="0">
              <a:srgbClr val="000000">
                <a:alpha val="70000"/>
              </a:srgbClr>
            </a:outerShdw>
          </a:effectLst>
        </p:spPr>
      </p:pic>
      <p:pic>
        <p:nvPicPr>
          <p:cNvPr id="6" name="Picture 14"/>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97053" y="4289452"/>
            <a:ext cx="83550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Cover image"/>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75363" y="2382207"/>
            <a:ext cx="824339"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8" name="Picture 12" descr="\\nanophase\Division_Public\Journal Covers\Cover_polymer_Page_1.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52959" y="3112518"/>
            <a:ext cx="822960" cy="1097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5"/>
          <a:stretch>
            <a:fillRect/>
          </a:stretch>
        </p:blipFill>
        <p:spPr>
          <a:xfrm>
            <a:off x="1346747" y="4171607"/>
            <a:ext cx="860984" cy="10972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0466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4 at 9.59.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44" y="2246015"/>
            <a:ext cx="7977850" cy="3979382"/>
          </a:xfrm>
          <a:prstGeom prst="rect">
            <a:avLst/>
          </a:prstGeom>
        </p:spPr>
      </p:pic>
      <p:sp>
        <p:nvSpPr>
          <p:cNvPr id="5" name="Title 4"/>
          <p:cNvSpPr>
            <a:spLocks noGrp="1"/>
          </p:cNvSpPr>
          <p:nvPr>
            <p:ph type="title"/>
          </p:nvPr>
        </p:nvSpPr>
        <p:spPr>
          <a:xfrm>
            <a:off x="322346" y="253434"/>
            <a:ext cx="8489867" cy="914402"/>
          </a:xfrm>
        </p:spPr>
        <p:txBody>
          <a:bodyPr/>
          <a:lstStyle/>
          <a:p>
            <a:r>
              <a:rPr lang="en-US" sz="2800" b="1" dirty="0" smtClean="0"/>
              <a:t>User Demographics</a:t>
            </a:r>
            <a:br>
              <a:rPr lang="en-US" sz="2800" b="1" dirty="0" smtClean="0"/>
            </a:br>
            <a:r>
              <a:rPr lang="en-US" sz="2800" dirty="0" smtClean="0"/>
              <a:t>Serving diverse scientific communities</a:t>
            </a:r>
            <a:endParaRPr lang="en-US" sz="2800" dirty="0"/>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7</a:t>
            </a:fld>
            <a:endParaRPr lang="en-US" dirty="0"/>
          </a:p>
        </p:txBody>
      </p:sp>
      <p:sp>
        <p:nvSpPr>
          <p:cNvPr id="6" name="TextBox 5"/>
          <p:cNvSpPr txBox="1"/>
          <p:nvPr/>
        </p:nvSpPr>
        <p:spPr>
          <a:xfrm>
            <a:off x="5046950" y="2006124"/>
            <a:ext cx="976930" cy="246221"/>
          </a:xfrm>
          <a:prstGeom prst="rect">
            <a:avLst/>
          </a:prstGeom>
          <a:noFill/>
        </p:spPr>
        <p:txBody>
          <a:bodyPr wrap="none" lIns="0" tIns="0" rIns="0" bIns="0" rtlCol="0">
            <a:spAutoFit/>
          </a:bodyPr>
          <a:lstStyle/>
          <a:p>
            <a:pPr algn="ctr"/>
            <a:r>
              <a:rPr lang="en-US" sz="1600" b="1" dirty="0" smtClean="0">
                <a:solidFill>
                  <a:srgbClr val="1689C2"/>
                </a:solidFill>
                <a:latin typeface="Arial"/>
                <a:cs typeface="Arial"/>
              </a:rPr>
              <a:t>User Type</a:t>
            </a:r>
          </a:p>
        </p:txBody>
      </p:sp>
      <p:sp>
        <p:nvSpPr>
          <p:cNvPr id="13" name="TextBox 12"/>
          <p:cNvSpPr txBox="1"/>
          <p:nvPr/>
        </p:nvSpPr>
        <p:spPr>
          <a:xfrm>
            <a:off x="697982" y="2007158"/>
            <a:ext cx="1451619" cy="246221"/>
          </a:xfrm>
          <a:prstGeom prst="rect">
            <a:avLst/>
          </a:prstGeom>
          <a:noFill/>
        </p:spPr>
        <p:txBody>
          <a:bodyPr wrap="none" lIns="0" tIns="0" rIns="0" bIns="0" rtlCol="0">
            <a:spAutoFit/>
          </a:bodyPr>
          <a:lstStyle/>
          <a:p>
            <a:pPr algn="ctr"/>
            <a:r>
              <a:rPr lang="en-US" sz="1600" b="1" dirty="0" smtClean="0">
                <a:solidFill>
                  <a:srgbClr val="3399CC"/>
                </a:solidFill>
                <a:latin typeface="Arial"/>
                <a:cs typeface="Arial"/>
              </a:rPr>
              <a:t>User Affiliation</a:t>
            </a:r>
          </a:p>
        </p:txBody>
      </p:sp>
      <p:sp>
        <p:nvSpPr>
          <p:cNvPr id="11" name="TextBox 10"/>
          <p:cNvSpPr txBox="1"/>
          <p:nvPr/>
        </p:nvSpPr>
        <p:spPr>
          <a:xfrm>
            <a:off x="628429" y="1292369"/>
            <a:ext cx="7584270" cy="338554"/>
          </a:xfrm>
          <a:prstGeom prst="rect">
            <a:avLst/>
          </a:prstGeom>
          <a:noFill/>
        </p:spPr>
        <p:txBody>
          <a:bodyPr wrap="none" lIns="0" tIns="0" rIns="0" bIns="0" rtlCol="0">
            <a:spAutoFit/>
          </a:bodyPr>
          <a:lstStyle/>
          <a:p>
            <a:pPr algn="ctr"/>
            <a:r>
              <a:rPr lang="en-US" sz="2200" b="1" dirty="0" smtClean="0">
                <a:solidFill>
                  <a:srgbClr val="B91414"/>
                </a:solidFill>
                <a:latin typeface="Arial"/>
                <a:cs typeface="Arial"/>
              </a:rPr>
              <a:t>FY 2014: 2243 Users from 45 US States and 34 Countries</a:t>
            </a:r>
          </a:p>
        </p:txBody>
      </p:sp>
    </p:spTree>
    <p:extLst>
      <p:ext uri="{BB962C8B-B14F-4D97-AF65-F5344CB8AC3E}">
        <p14:creationId xmlns:p14="http://schemas.microsoft.com/office/powerpoint/2010/main" val="2537192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6013" y="275011"/>
            <a:ext cx="8456199" cy="550489"/>
          </a:xfrm>
        </p:spPr>
        <p:txBody>
          <a:bodyPr/>
          <a:lstStyle/>
          <a:p>
            <a:r>
              <a:rPr lang="en-US" sz="2800" b="1" dirty="0" smtClean="0"/>
              <a:t>PCAST Assessment of NNI</a:t>
            </a:r>
            <a:endParaRPr lang="en-US" sz="2800" b="1" dirty="0"/>
          </a:p>
        </p:txBody>
      </p:sp>
      <p:sp>
        <p:nvSpPr>
          <p:cNvPr id="6" name="Content Placeholder 5"/>
          <p:cNvSpPr>
            <a:spLocks noGrp="1"/>
          </p:cNvSpPr>
          <p:nvPr>
            <p:ph sz="quarter" idx="16"/>
          </p:nvPr>
        </p:nvSpPr>
        <p:spPr>
          <a:xfrm>
            <a:off x="356012" y="1219201"/>
            <a:ext cx="4172499" cy="393699"/>
          </a:xfrm>
        </p:spPr>
        <p:txBody>
          <a:bodyPr/>
          <a:lstStyle/>
          <a:p>
            <a:pPr>
              <a:buNone/>
            </a:pPr>
            <a:r>
              <a:rPr lang="en-US" sz="1800" b="1" dirty="0" smtClean="0">
                <a:solidFill>
                  <a:schemeClr val="tx2"/>
                </a:solidFill>
              </a:rPr>
              <a:t>Issued in 2005, 2008, 2010, 2012, 2014</a:t>
            </a:r>
          </a:p>
          <a:p>
            <a:pPr marL="285750" indent="-285750">
              <a:buFont typeface="Arial" panose="020B0604020202020204" pitchFamily="34" charset="0"/>
              <a:buChar char="•"/>
            </a:pPr>
            <a:endParaRPr lang="en-US" sz="1800" b="1" dirty="0">
              <a:solidFill>
                <a:schemeClr val="tx2"/>
              </a:solidFill>
            </a:endParaRPr>
          </a:p>
          <a:p>
            <a:pPr>
              <a:buNone/>
            </a:pPr>
            <a:endParaRPr lang="en-US" sz="1800" b="1" dirty="0">
              <a:solidFill>
                <a:schemeClr val="tx2"/>
              </a:solidFill>
            </a:endParaRPr>
          </a:p>
          <a:p>
            <a:pPr>
              <a:buNone/>
            </a:pPr>
            <a:endParaRPr lang="en-US" sz="1800" dirty="0">
              <a:solidFill>
                <a:schemeClr val="tx2"/>
              </a:solidFill>
            </a:endParaRPr>
          </a:p>
        </p:txBody>
      </p:sp>
      <p:sp>
        <p:nvSpPr>
          <p:cNvPr id="3"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8</a:t>
            </a:fld>
            <a:endParaRPr lang="en-US" dirty="0"/>
          </a:p>
        </p:txBody>
      </p:sp>
      <p:sp>
        <p:nvSpPr>
          <p:cNvPr id="18" name="TextBox 17"/>
          <p:cNvSpPr txBox="1"/>
          <p:nvPr/>
        </p:nvSpPr>
        <p:spPr>
          <a:xfrm>
            <a:off x="356012" y="1902192"/>
            <a:ext cx="4172499" cy="4247317"/>
          </a:xfrm>
          <a:prstGeom prst="rect">
            <a:avLst/>
          </a:prstGeom>
          <a:noFill/>
          <a:ln>
            <a:noFill/>
          </a:ln>
          <a:effectLst/>
        </p:spPr>
        <p:txBody>
          <a:bodyPr wrap="square" lIns="91440" tIns="91440" rIns="91440" bIns="91440" rtlCol="0" anchor="t">
            <a:spAutoFit/>
          </a:bodyPr>
          <a:lstStyle/>
          <a:p>
            <a:r>
              <a:rPr lang="en-US" sz="2000" u="sng" dirty="0">
                <a:solidFill>
                  <a:schemeClr val="tx1">
                    <a:lumMod val="75000"/>
                    <a:lumOff val="25000"/>
                  </a:schemeClr>
                </a:solidFill>
                <a:cs typeface="Arial"/>
              </a:rPr>
              <a:t>Nanotechnology Success Story #</a:t>
            </a:r>
            <a:r>
              <a:rPr lang="en-US" sz="2000" u="sng" dirty="0" smtClean="0">
                <a:solidFill>
                  <a:schemeClr val="tx1">
                    <a:lumMod val="75000"/>
                    <a:lumOff val="25000"/>
                  </a:schemeClr>
                </a:solidFill>
                <a:cs typeface="Arial"/>
              </a:rPr>
              <a:t>1:</a:t>
            </a:r>
          </a:p>
          <a:p>
            <a:endParaRPr lang="en-US" dirty="0" smtClean="0">
              <a:solidFill>
                <a:schemeClr val="accent1"/>
              </a:solidFill>
              <a:cs typeface="Arial"/>
            </a:endParaRPr>
          </a:p>
          <a:p>
            <a:r>
              <a:rPr lang="en-US" dirty="0" smtClean="0">
                <a:cs typeface="Arial"/>
              </a:rPr>
              <a:t>Light</a:t>
            </a:r>
            <a:r>
              <a:rPr lang="en-US" dirty="0">
                <a:cs typeface="Arial"/>
              </a:rPr>
              <a:t>‐ and Heat‐ Shielding </a:t>
            </a:r>
            <a:r>
              <a:rPr lang="en-US" dirty="0" err="1">
                <a:cs typeface="Arial"/>
              </a:rPr>
              <a:t>Nano</a:t>
            </a:r>
            <a:r>
              <a:rPr lang="en-US" dirty="0">
                <a:cs typeface="Arial"/>
              </a:rPr>
              <a:t>‐Coating for “Smart Glass” Developed at the Lawrence Berkeley National Lab </a:t>
            </a:r>
            <a:endParaRPr lang="en-US" dirty="0" smtClean="0">
              <a:cs typeface="Arial"/>
            </a:endParaRPr>
          </a:p>
          <a:p>
            <a:endParaRPr lang="en-US" sz="2000" dirty="0" smtClean="0">
              <a:cs typeface="Arial"/>
            </a:endParaRPr>
          </a:p>
          <a:p>
            <a:endParaRPr lang="en-US" sz="2000" dirty="0">
              <a:cs typeface="Arial"/>
            </a:endParaRPr>
          </a:p>
          <a:p>
            <a:endParaRPr lang="en-US" sz="2000" dirty="0" smtClean="0">
              <a:cs typeface="Arial"/>
            </a:endParaRPr>
          </a:p>
          <a:p>
            <a:endParaRPr lang="en-US" sz="2000" dirty="0">
              <a:cs typeface="Arial"/>
            </a:endParaRPr>
          </a:p>
          <a:p>
            <a:endParaRPr lang="en-US" sz="2000" dirty="0" smtClean="0">
              <a:cs typeface="Arial"/>
            </a:endParaRPr>
          </a:p>
          <a:p>
            <a:endParaRPr lang="en-US" sz="2000" dirty="0">
              <a:cs typeface="Arial"/>
            </a:endParaRPr>
          </a:p>
          <a:p>
            <a:endParaRPr lang="en-US" sz="2000" dirty="0" smtClean="0">
              <a:cs typeface="Arial"/>
            </a:endParaRPr>
          </a:p>
          <a:p>
            <a:r>
              <a:rPr lang="en-US" sz="1600" dirty="0">
                <a:cs typeface="Arial"/>
              </a:rPr>
              <a:t>A. </a:t>
            </a:r>
            <a:r>
              <a:rPr lang="en-US" sz="1600" dirty="0" err="1">
                <a:cs typeface="Arial"/>
              </a:rPr>
              <a:t>Llordés</a:t>
            </a:r>
            <a:r>
              <a:rPr lang="en-US" sz="1600" dirty="0">
                <a:cs typeface="Arial"/>
              </a:rPr>
              <a:t>, G. Garcia, J. </a:t>
            </a:r>
            <a:r>
              <a:rPr lang="en-US" sz="1600" dirty="0" err="1">
                <a:cs typeface="Arial"/>
              </a:rPr>
              <a:t>Gazquez</a:t>
            </a:r>
            <a:r>
              <a:rPr lang="en-US" sz="1600" dirty="0">
                <a:cs typeface="Arial"/>
              </a:rPr>
              <a:t> &amp; D. J. </a:t>
            </a:r>
            <a:r>
              <a:rPr lang="en-US" sz="1600" dirty="0" err="1">
                <a:cs typeface="Arial"/>
              </a:rPr>
              <a:t>Milliron</a:t>
            </a:r>
            <a:r>
              <a:rPr lang="en-US" sz="1600" dirty="0">
                <a:cs typeface="Arial"/>
              </a:rPr>
              <a:t>. </a:t>
            </a:r>
            <a:r>
              <a:rPr lang="en-US" sz="1600" b="1" dirty="0">
                <a:cs typeface="Arial"/>
              </a:rPr>
              <a:t>Nature</a:t>
            </a:r>
            <a:r>
              <a:rPr lang="en-US" sz="1600" dirty="0">
                <a:cs typeface="Arial"/>
              </a:rPr>
              <a:t> 2013 500, 323</a:t>
            </a:r>
            <a:r>
              <a:rPr lang="en-US" sz="1600" dirty="0" smtClean="0">
                <a:cs typeface="Arial"/>
              </a:rPr>
              <a:t>.</a:t>
            </a:r>
            <a:endParaRPr lang="en-US" sz="1600" dirty="0">
              <a:cs typeface="Arial"/>
            </a:endParaRPr>
          </a:p>
        </p:txBody>
      </p:sp>
      <p:pic>
        <p:nvPicPr>
          <p:cNvPr id="7" name="Picture 6"/>
          <p:cNvPicPr>
            <a:picLocks noChangeAspect="1"/>
          </p:cNvPicPr>
          <p:nvPr/>
        </p:nvPicPr>
        <p:blipFill rotWithShape="1">
          <a:blip r:embed="rId3"/>
          <a:srcRect l="66330" t="13020" r="16771" b="9117"/>
          <a:stretch/>
        </p:blipFill>
        <p:spPr>
          <a:xfrm>
            <a:off x="4650124" y="939799"/>
            <a:ext cx="4214926" cy="5462045"/>
          </a:xfrm>
          <a:prstGeom prst="rect">
            <a:avLst/>
          </a:prstGeom>
          <a:ln>
            <a:noFill/>
          </a:ln>
          <a:effectLst>
            <a:outerShdw blurRad="190500" algn="tl" rotWithShape="0">
              <a:srgbClr val="000000">
                <a:alpha val="70000"/>
              </a:srgbClr>
            </a:outerShdw>
          </a:effectLst>
        </p:spPr>
      </p:pic>
      <p:pic>
        <p:nvPicPr>
          <p:cNvPr id="8"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11406" y="4038600"/>
            <a:ext cx="1847792" cy="2426744"/>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23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6269" y="193800"/>
            <a:ext cx="6060368" cy="481350"/>
          </a:xfrm>
        </p:spPr>
        <p:txBody>
          <a:bodyPr/>
          <a:lstStyle/>
          <a:p>
            <a:r>
              <a:rPr lang="en-US" sz="2800" b="1" dirty="0" smtClean="0"/>
              <a:t>High-Impact Science at the NSRCs</a:t>
            </a:r>
            <a:endParaRPr lang="en-US" sz="2800" b="1" dirty="0">
              <a:solidFill>
                <a:srgbClr val="FF0000"/>
              </a:solidFill>
            </a:endParaRPr>
          </a:p>
        </p:txBody>
      </p:sp>
      <p:grpSp>
        <p:nvGrpSpPr>
          <p:cNvPr id="104" name="Group 103"/>
          <p:cNvGrpSpPr/>
          <p:nvPr/>
        </p:nvGrpSpPr>
        <p:grpSpPr>
          <a:xfrm>
            <a:off x="7801" y="1454734"/>
            <a:ext cx="2389804" cy="1500290"/>
            <a:chOff x="6905692" y="2425790"/>
            <a:chExt cx="1256142" cy="788591"/>
          </a:xfrm>
        </p:grpSpPr>
        <p:pic>
          <p:nvPicPr>
            <p:cNvPr id="117" name="Picture 116"/>
            <p:cNvPicPr>
              <a:picLocks noChangeAspect="1"/>
            </p:cNvPicPr>
            <p:nvPr/>
          </p:nvPicPr>
          <p:blipFill rotWithShape="1">
            <a:blip r:embed="rId3" cstate="print">
              <a:extLst>
                <a:ext uri="{28A0092B-C50C-407E-A947-70E740481C1C}">
                  <a14:useLocalDpi xmlns:a14="http://schemas.microsoft.com/office/drawing/2010/main" val="0"/>
                </a:ext>
              </a:extLst>
            </a:blip>
            <a:srcRect l="-1" r="18627"/>
            <a:stretch/>
          </p:blipFill>
          <p:spPr>
            <a:xfrm>
              <a:off x="6946990" y="2425790"/>
              <a:ext cx="805442" cy="521965"/>
            </a:xfrm>
            <a:prstGeom prst="rect">
              <a:avLst/>
            </a:prstGeom>
          </p:spPr>
        </p:pic>
        <p:pic>
          <p:nvPicPr>
            <p:cNvPr id="118" name="Picture 117"/>
            <p:cNvPicPr>
              <a:picLocks noChangeAspect="1"/>
            </p:cNvPicPr>
            <p:nvPr/>
          </p:nvPicPr>
          <p:blipFill>
            <a:blip r:embed="rId4"/>
            <a:stretch>
              <a:fillRect/>
            </a:stretch>
          </p:blipFill>
          <p:spPr>
            <a:xfrm>
              <a:off x="7644443" y="2425790"/>
              <a:ext cx="299559" cy="532748"/>
            </a:xfrm>
            <a:prstGeom prst="rect">
              <a:avLst/>
            </a:prstGeom>
          </p:spPr>
        </p:pic>
        <p:sp>
          <p:nvSpPr>
            <p:cNvPr id="119" name="TextBox 133"/>
            <p:cNvSpPr txBox="1"/>
            <p:nvPr/>
          </p:nvSpPr>
          <p:spPr>
            <a:xfrm>
              <a:off x="6905692" y="3004073"/>
              <a:ext cx="1256142" cy="210308"/>
            </a:xfrm>
            <a:prstGeom prst="rect">
              <a:avLst/>
            </a:prstGeom>
            <a:noFill/>
          </p:spPr>
          <p:txBody>
            <a:bodyPr wrap="square" rtlCol="0">
              <a:spAutoFit/>
            </a:bodyPr>
            <a:lstStyle/>
            <a:p>
              <a:r>
                <a:rPr lang="en-US" sz="1000" dirty="0" smtClean="0">
                  <a:solidFill>
                    <a:schemeClr val="tx1"/>
                  </a:solidFill>
                  <a:latin typeface="+mn-lt"/>
                </a:rPr>
                <a:t>D. </a:t>
              </a:r>
              <a:r>
                <a:rPr lang="en-US" sz="1000" dirty="0">
                  <a:solidFill>
                    <a:schemeClr val="tx1"/>
                  </a:solidFill>
                  <a:latin typeface="+mn-lt"/>
                </a:rPr>
                <a:t>J. </a:t>
              </a:r>
              <a:r>
                <a:rPr lang="en-US" sz="1000" dirty="0" err="1" smtClean="0">
                  <a:solidFill>
                    <a:schemeClr val="tx1"/>
                  </a:solidFill>
                  <a:latin typeface="+mn-lt"/>
                </a:rPr>
                <a:t>Gargas</a:t>
              </a:r>
              <a:r>
                <a:rPr lang="en-US" sz="1000" dirty="0" smtClean="0">
                  <a:solidFill>
                    <a:schemeClr val="tx1"/>
                  </a:solidFill>
                  <a:latin typeface="+mn-lt"/>
                </a:rPr>
                <a:t>, et al. </a:t>
              </a:r>
              <a:r>
                <a:rPr lang="en-US" sz="1000" b="1" dirty="0" smtClean="0">
                  <a:solidFill>
                    <a:schemeClr val="tx1"/>
                  </a:solidFill>
                  <a:latin typeface="+mn-lt"/>
                </a:rPr>
                <a:t>Nature </a:t>
              </a:r>
              <a:r>
                <a:rPr lang="en-US" sz="1000" b="1" dirty="0" err="1" smtClean="0">
                  <a:solidFill>
                    <a:schemeClr val="tx1"/>
                  </a:solidFill>
                  <a:latin typeface="+mn-lt"/>
                </a:rPr>
                <a:t>Nanotechnol</a:t>
              </a:r>
              <a:r>
                <a:rPr lang="en-US" sz="1000" b="1" dirty="0" smtClean="0">
                  <a:solidFill>
                    <a:schemeClr val="tx1"/>
                  </a:solidFill>
                  <a:latin typeface="+mn-lt"/>
                </a:rPr>
                <a:t>. </a:t>
              </a:r>
              <a:r>
                <a:rPr lang="en-US" sz="1000" dirty="0" smtClean="0">
                  <a:solidFill>
                    <a:schemeClr val="tx1"/>
                  </a:solidFill>
                  <a:latin typeface="+mn-lt"/>
                </a:rPr>
                <a:t>(2014)</a:t>
              </a:r>
              <a:endParaRPr lang="en-US" sz="1000" dirty="0">
                <a:solidFill>
                  <a:schemeClr val="tx1"/>
                </a:solidFill>
                <a:latin typeface="+mn-lt"/>
              </a:endParaRPr>
            </a:p>
          </p:txBody>
        </p:sp>
      </p:grpSp>
      <p:pic>
        <p:nvPicPr>
          <p:cNvPr id="120" name="Picture 119" descr="Fig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7745" y="4655574"/>
            <a:ext cx="1482039" cy="14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Box 9"/>
          <p:cNvSpPr txBox="1">
            <a:spLocks noChangeArrowheads="1"/>
          </p:cNvSpPr>
          <p:nvPr/>
        </p:nvSpPr>
        <p:spPr bwMode="auto">
          <a:xfrm>
            <a:off x="196948" y="6083480"/>
            <a:ext cx="14674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286000" algn="l"/>
              </a:tabLst>
              <a:defRPr sz="2400">
                <a:solidFill>
                  <a:schemeClr val="tx1"/>
                </a:solidFill>
                <a:latin typeface="Tahoma" charset="0"/>
                <a:ea typeface="ＭＳ Ｐゴシック" charset="0"/>
                <a:cs typeface="ＭＳ Ｐゴシック" charset="0"/>
              </a:defRPr>
            </a:lvl1pPr>
            <a:lvl2pPr marL="37931725" indent="-37474525" eaLnBrk="0" hangingPunct="0">
              <a:tabLst>
                <a:tab pos="2286000" algn="l"/>
              </a:tabLst>
              <a:defRPr sz="2400">
                <a:solidFill>
                  <a:schemeClr val="tx1"/>
                </a:solidFill>
                <a:latin typeface="Tahoma" charset="0"/>
                <a:ea typeface="ＭＳ Ｐゴシック" charset="0"/>
              </a:defRPr>
            </a:lvl2pPr>
            <a:lvl3pPr eaLnBrk="0" hangingPunct="0">
              <a:tabLst>
                <a:tab pos="2286000" algn="l"/>
              </a:tabLst>
              <a:defRPr sz="2400">
                <a:solidFill>
                  <a:schemeClr val="tx1"/>
                </a:solidFill>
                <a:latin typeface="Tahoma" charset="0"/>
                <a:ea typeface="ＭＳ Ｐゴシック" charset="0"/>
              </a:defRPr>
            </a:lvl3pPr>
            <a:lvl4pPr eaLnBrk="0" hangingPunct="0">
              <a:tabLst>
                <a:tab pos="2286000" algn="l"/>
              </a:tabLst>
              <a:defRPr sz="2400">
                <a:solidFill>
                  <a:schemeClr val="tx1"/>
                </a:solidFill>
                <a:latin typeface="Tahoma" charset="0"/>
                <a:ea typeface="ＭＳ Ｐゴシック" charset="0"/>
              </a:defRPr>
            </a:lvl4pPr>
            <a:lvl5pPr eaLnBrk="0" hangingPunct="0">
              <a:tabLst>
                <a:tab pos="2286000"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2286000"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2286000"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2286000"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2286000" algn="l"/>
              </a:tabLst>
              <a:defRPr sz="2400">
                <a:solidFill>
                  <a:schemeClr val="tx1"/>
                </a:solidFill>
                <a:latin typeface="Tahoma" charset="0"/>
                <a:ea typeface="ＭＳ Ｐゴシック" charset="0"/>
              </a:defRPr>
            </a:lvl9pPr>
          </a:lstStyle>
          <a:p>
            <a:pPr eaLnBrk="1" hangingPunct="1"/>
            <a:r>
              <a:rPr lang="en-US" sz="1000" dirty="0">
                <a:latin typeface="+mn-lt"/>
              </a:rPr>
              <a:t>P</a:t>
            </a:r>
            <a:r>
              <a:rPr lang="en-US" sz="1000" dirty="0" smtClean="0">
                <a:latin typeface="+mn-lt"/>
              </a:rPr>
              <a:t>. W. </a:t>
            </a:r>
            <a:r>
              <a:rPr lang="en-US" sz="1000" dirty="0">
                <a:latin typeface="+mn-lt"/>
              </a:rPr>
              <a:t>Sutter, </a:t>
            </a:r>
            <a:r>
              <a:rPr lang="en-US" sz="1000" dirty="0" smtClean="0">
                <a:latin typeface="+mn-lt"/>
              </a:rPr>
              <a:t>et al., </a:t>
            </a:r>
            <a:r>
              <a:rPr lang="en-US" sz="1000" b="1" dirty="0" smtClean="0">
                <a:latin typeface="+mn-lt"/>
              </a:rPr>
              <a:t>Nature Mater. </a:t>
            </a:r>
            <a:r>
              <a:rPr lang="en-US" sz="1000" dirty="0" smtClean="0">
                <a:latin typeface="+mn-lt"/>
              </a:rPr>
              <a:t>(</a:t>
            </a:r>
            <a:r>
              <a:rPr lang="en-US" sz="1000" dirty="0">
                <a:latin typeface="+mn-lt"/>
              </a:rPr>
              <a:t>2008</a:t>
            </a:r>
            <a:r>
              <a:rPr lang="en-US" sz="1000" dirty="0" smtClean="0">
                <a:latin typeface="+mn-lt"/>
              </a:rPr>
              <a:t>)</a:t>
            </a:r>
            <a:endParaRPr lang="en-US" sz="1000" dirty="0">
              <a:latin typeface="+mn-lt"/>
            </a:endParaRPr>
          </a:p>
        </p:txBody>
      </p:sp>
      <p:pic>
        <p:nvPicPr>
          <p:cNvPr id="122" name="Picture 2" descr="Elemental maps and line profiles of Pt–Cu bimetallic nanoparticle precursors and dealloyed active catalysts."/>
          <p:cNvPicPr>
            <a:picLocks noChangeAspect="1" noChangeArrowheads="1"/>
          </p:cNvPicPr>
          <p:nvPr/>
        </p:nvPicPr>
        <p:blipFill rotWithShape="1">
          <a:blip r:embed="rId6">
            <a:extLst>
              <a:ext uri="{28A0092B-C50C-407E-A947-70E740481C1C}">
                <a14:useLocalDpi xmlns:a14="http://schemas.microsoft.com/office/drawing/2010/main" val="0"/>
              </a:ext>
            </a:extLst>
          </a:blip>
          <a:srcRect l="34251" t="1356" r="41506" b="16085"/>
          <a:stretch/>
        </p:blipFill>
        <p:spPr bwMode="auto">
          <a:xfrm>
            <a:off x="2057537" y="1294258"/>
            <a:ext cx="1223329" cy="1388635"/>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p:cNvSpPr/>
          <p:nvPr/>
        </p:nvSpPr>
        <p:spPr>
          <a:xfrm>
            <a:off x="1960217" y="2627848"/>
            <a:ext cx="1320649" cy="553998"/>
          </a:xfrm>
          <a:prstGeom prst="rect">
            <a:avLst/>
          </a:prstGeom>
        </p:spPr>
        <p:txBody>
          <a:bodyPr wrap="square">
            <a:spAutoFit/>
          </a:bodyPr>
          <a:lstStyle/>
          <a:p>
            <a:pPr algn="r"/>
            <a:r>
              <a:rPr lang="en-US" sz="1000" dirty="0" smtClean="0">
                <a:solidFill>
                  <a:schemeClr val="tx2"/>
                </a:solidFill>
              </a:rPr>
              <a:t>P. </a:t>
            </a:r>
            <a:r>
              <a:rPr lang="en-US" sz="1000" dirty="0" err="1" smtClean="0">
                <a:solidFill>
                  <a:schemeClr val="tx2"/>
                </a:solidFill>
              </a:rPr>
              <a:t>Strasser</a:t>
            </a:r>
            <a:r>
              <a:rPr lang="en-US" sz="1000" dirty="0" smtClean="0">
                <a:solidFill>
                  <a:schemeClr val="tx2"/>
                </a:solidFill>
              </a:rPr>
              <a:t>, </a:t>
            </a:r>
            <a:r>
              <a:rPr lang="en-US" sz="1000" dirty="0">
                <a:solidFill>
                  <a:schemeClr val="tx2"/>
                </a:solidFill>
              </a:rPr>
              <a:t>et al</a:t>
            </a:r>
            <a:r>
              <a:rPr lang="en-US" sz="1000" dirty="0" smtClean="0">
                <a:solidFill>
                  <a:schemeClr val="tx2"/>
                </a:solidFill>
              </a:rPr>
              <a:t>., </a:t>
            </a:r>
            <a:r>
              <a:rPr lang="en-US" sz="1000" b="1" dirty="0">
                <a:solidFill>
                  <a:schemeClr val="tx2"/>
                </a:solidFill>
              </a:rPr>
              <a:t>Nature </a:t>
            </a:r>
            <a:r>
              <a:rPr lang="en-US" sz="1000" b="1" dirty="0" smtClean="0">
                <a:solidFill>
                  <a:schemeClr val="tx2"/>
                </a:solidFill>
              </a:rPr>
              <a:t>Chemistry</a:t>
            </a:r>
            <a:r>
              <a:rPr lang="en-US" sz="1000" b="1" dirty="0">
                <a:solidFill>
                  <a:schemeClr val="tx2"/>
                </a:solidFill>
              </a:rPr>
              <a:t> </a:t>
            </a:r>
            <a:r>
              <a:rPr lang="en-US" sz="1000" dirty="0" smtClean="0">
                <a:solidFill>
                  <a:schemeClr val="tx2"/>
                </a:solidFill>
              </a:rPr>
              <a:t>(2010)</a:t>
            </a:r>
            <a:endParaRPr lang="en-US" sz="1000" dirty="0">
              <a:solidFill>
                <a:schemeClr val="tx2"/>
              </a:solidFill>
            </a:endParaRPr>
          </a:p>
        </p:txBody>
      </p:sp>
      <p:pic>
        <p:nvPicPr>
          <p:cNvPr id="124" name="Picture 12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70805" y="3053523"/>
            <a:ext cx="1438979" cy="1114110"/>
          </a:xfrm>
          <a:prstGeom prst="rect">
            <a:avLst/>
          </a:prstGeom>
        </p:spPr>
      </p:pic>
      <p:sp>
        <p:nvSpPr>
          <p:cNvPr id="125" name="Rectangle 124"/>
          <p:cNvSpPr/>
          <p:nvPr/>
        </p:nvSpPr>
        <p:spPr>
          <a:xfrm>
            <a:off x="120809" y="4146306"/>
            <a:ext cx="1768591" cy="400110"/>
          </a:xfrm>
          <a:prstGeom prst="rect">
            <a:avLst/>
          </a:prstGeom>
        </p:spPr>
        <p:txBody>
          <a:bodyPr wrap="square">
            <a:spAutoFit/>
          </a:bodyPr>
          <a:lstStyle/>
          <a:p>
            <a:r>
              <a:rPr lang="en-US" sz="1000" dirty="0"/>
              <a:t>Y. </a:t>
            </a:r>
            <a:r>
              <a:rPr lang="en-US" sz="1000" dirty="0" smtClean="0"/>
              <a:t>Zhang, et </a:t>
            </a:r>
            <a:r>
              <a:rPr lang="en-US" sz="1000" dirty="0"/>
              <a:t>al., </a:t>
            </a:r>
            <a:r>
              <a:rPr lang="en-US" sz="1000" b="1" dirty="0" smtClean="0"/>
              <a:t>Nature </a:t>
            </a:r>
            <a:r>
              <a:rPr lang="en-US" sz="1000" b="1" dirty="0" err="1" smtClean="0"/>
              <a:t>Nanotechnol</a:t>
            </a:r>
            <a:r>
              <a:rPr lang="en-US" sz="1000" b="1" dirty="0" smtClean="0"/>
              <a:t>. </a:t>
            </a:r>
            <a:r>
              <a:rPr lang="en-US" sz="1000" dirty="0" smtClean="0"/>
              <a:t>(2013)</a:t>
            </a:r>
            <a:endParaRPr lang="en-US" sz="1000" dirty="0"/>
          </a:p>
        </p:txBody>
      </p:sp>
      <p:grpSp>
        <p:nvGrpSpPr>
          <p:cNvPr id="128" name="Group 127"/>
          <p:cNvGrpSpPr/>
          <p:nvPr/>
        </p:nvGrpSpPr>
        <p:grpSpPr>
          <a:xfrm>
            <a:off x="5148616" y="964539"/>
            <a:ext cx="2197297" cy="791796"/>
            <a:chOff x="2478438" y="1946275"/>
            <a:chExt cx="4775200" cy="1720743"/>
          </a:xfrm>
        </p:grpSpPr>
        <p:pic>
          <p:nvPicPr>
            <p:cNvPr id="129" name="Picture 17"/>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78438" y="1946275"/>
              <a:ext cx="4775200" cy="120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 name="TextBox 67"/>
            <p:cNvSpPr txBox="1">
              <a:spLocks noChangeArrowheads="1"/>
            </p:cNvSpPr>
            <p:nvPr/>
          </p:nvSpPr>
          <p:spPr bwMode="auto">
            <a:xfrm>
              <a:off x="4421188" y="3198812"/>
              <a:ext cx="957262" cy="4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dirty="0">
                  <a:latin typeface="Arial"/>
                  <a:cs typeface="Arial"/>
                </a:rPr>
                <a:t>1 um</a:t>
              </a:r>
            </a:p>
          </p:txBody>
        </p:sp>
        <p:cxnSp>
          <p:nvCxnSpPr>
            <p:cNvPr id="131" name="Straight Connector 68"/>
            <p:cNvCxnSpPr>
              <a:cxnSpLocks noChangeShapeType="1"/>
            </p:cNvCxnSpPr>
            <p:nvPr/>
          </p:nvCxnSpPr>
          <p:spPr bwMode="auto">
            <a:xfrm>
              <a:off x="2633663" y="3254375"/>
              <a:ext cx="41132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sp>
        <p:nvSpPr>
          <p:cNvPr id="132" name="TextBox 9"/>
          <p:cNvSpPr txBox="1">
            <a:spLocks noChangeArrowheads="1"/>
          </p:cNvSpPr>
          <p:nvPr/>
        </p:nvSpPr>
        <p:spPr bwMode="auto">
          <a:xfrm>
            <a:off x="4855153" y="1654688"/>
            <a:ext cx="25398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286000" algn="l"/>
              </a:tabLst>
              <a:defRPr sz="2400">
                <a:solidFill>
                  <a:schemeClr val="tx1"/>
                </a:solidFill>
                <a:latin typeface="Tahoma" charset="0"/>
                <a:ea typeface="ＭＳ Ｐゴシック" charset="0"/>
                <a:cs typeface="ＭＳ Ｐゴシック" charset="0"/>
              </a:defRPr>
            </a:lvl1pPr>
            <a:lvl2pPr marL="37931725" indent="-37474525" eaLnBrk="0" hangingPunct="0">
              <a:tabLst>
                <a:tab pos="2286000" algn="l"/>
              </a:tabLst>
              <a:defRPr sz="2400">
                <a:solidFill>
                  <a:schemeClr val="tx1"/>
                </a:solidFill>
                <a:latin typeface="Tahoma" charset="0"/>
                <a:ea typeface="ＭＳ Ｐゴシック" charset="0"/>
              </a:defRPr>
            </a:lvl2pPr>
            <a:lvl3pPr eaLnBrk="0" hangingPunct="0">
              <a:tabLst>
                <a:tab pos="2286000" algn="l"/>
              </a:tabLst>
              <a:defRPr sz="2400">
                <a:solidFill>
                  <a:schemeClr val="tx1"/>
                </a:solidFill>
                <a:latin typeface="Tahoma" charset="0"/>
                <a:ea typeface="ＭＳ Ｐゴシック" charset="0"/>
              </a:defRPr>
            </a:lvl3pPr>
            <a:lvl4pPr eaLnBrk="0" hangingPunct="0">
              <a:tabLst>
                <a:tab pos="2286000" algn="l"/>
              </a:tabLst>
              <a:defRPr sz="2400">
                <a:solidFill>
                  <a:schemeClr val="tx1"/>
                </a:solidFill>
                <a:latin typeface="Tahoma" charset="0"/>
                <a:ea typeface="ＭＳ Ｐゴシック" charset="0"/>
              </a:defRPr>
            </a:lvl4pPr>
            <a:lvl5pPr eaLnBrk="0" hangingPunct="0">
              <a:tabLst>
                <a:tab pos="2286000"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2286000"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2286000"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2286000"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2286000" algn="l"/>
              </a:tabLst>
              <a:defRPr sz="2400">
                <a:solidFill>
                  <a:schemeClr val="tx1"/>
                </a:solidFill>
                <a:latin typeface="Tahoma" charset="0"/>
                <a:ea typeface="ＭＳ Ｐゴシック" charset="0"/>
              </a:defRPr>
            </a:lvl9pPr>
          </a:lstStyle>
          <a:p>
            <a:pPr algn="r" eaLnBrk="1" hangingPunct="1"/>
            <a:r>
              <a:rPr lang="fr-FR" sz="1000" dirty="0" smtClean="0">
                <a:latin typeface="+mn-lt"/>
              </a:rPr>
              <a:t>A</a:t>
            </a:r>
            <a:r>
              <a:rPr lang="fr-FR" sz="1000" dirty="0">
                <a:latin typeface="+mn-lt"/>
              </a:rPr>
              <a:t>. </a:t>
            </a:r>
            <a:r>
              <a:rPr lang="fr-FR" sz="1000" dirty="0" smtClean="0">
                <a:latin typeface="+mn-lt"/>
              </a:rPr>
              <a:t>Rahman, </a:t>
            </a:r>
            <a:r>
              <a:rPr lang="fr-FR" sz="1000" dirty="0">
                <a:latin typeface="+mn-lt"/>
              </a:rPr>
              <a:t>et al., </a:t>
            </a:r>
            <a:r>
              <a:rPr lang="fr-FR" sz="1000" b="1" dirty="0" smtClean="0">
                <a:latin typeface="+mn-lt"/>
              </a:rPr>
              <a:t>Nature </a:t>
            </a:r>
            <a:r>
              <a:rPr lang="fr-FR" sz="1000" b="1" dirty="0" err="1" smtClean="0">
                <a:latin typeface="+mn-lt"/>
              </a:rPr>
              <a:t>Comm</a:t>
            </a:r>
            <a:r>
              <a:rPr lang="fr-FR" sz="1000" b="1" dirty="0" smtClean="0">
                <a:latin typeface="+mn-lt"/>
              </a:rPr>
              <a:t>. </a:t>
            </a:r>
            <a:r>
              <a:rPr lang="fr-FR" sz="1000" dirty="0" smtClean="0">
                <a:latin typeface="+mn-lt"/>
              </a:rPr>
              <a:t>(</a:t>
            </a:r>
            <a:r>
              <a:rPr lang="fr-FR" sz="1000" dirty="0">
                <a:latin typeface="+mn-lt"/>
              </a:rPr>
              <a:t>2015</a:t>
            </a:r>
            <a:r>
              <a:rPr lang="fr-FR" sz="1000" dirty="0" smtClean="0">
                <a:latin typeface="+mn-lt"/>
              </a:rPr>
              <a:t>)</a:t>
            </a:r>
            <a:endParaRPr lang="fr-FR" sz="1000" dirty="0">
              <a:latin typeface="+mn-lt"/>
            </a:endParaRPr>
          </a:p>
        </p:txBody>
      </p:sp>
      <p:pic>
        <p:nvPicPr>
          <p:cNvPr id="14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11" t="6652" r="37714"/>
          <a:stretch/>
        </p:blipFill>
        <p:spPr bwMode="auto">
          <a:xfrm>
            <a:off x="3769105" y="4655574"/>
            <a:ext cx="1669499" cy="170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 name="TextBox 133"/>
          <p:cNvSpPr txBox="1"/>
          <p:nvPr/>
        </p:nvSpPr>
        <p:spPr>
          <a:xfrm>
            <a:off x="4368537" y="6127937"/>
            <a:ext cx="1233566" cy="400110"/>
          </a:xfrm>
          <a:prstGeom prst="rect">
            <a:avLst/>
          </a:prstGeom>
          <a:noFill/>
        </p:spPr>
        <p:txBody>
          <a:bodyPr wrap="square" rtlCol="0">
            <a:spAutoFit/>
          </a:bodyPr>
          <a:lstStyle/>
          <a:p>
            <a:pPr algn="r"/>
            <a:r>
              <a:rPr lang="en-US" sz="1000" dirty="0"/>
              <a:t>N</a:t>
            </a:r>
            <a:r>
              <a:rPr lang="en-US" sz="1000" dirty="0" smtClean="0">
                <a:solidFill>
                  <a:schemeClr val="tx1"/>
                </a:solidFill>
                <a:latin typeface="+mn-lt"/>
              </a:rPr>
              <a:t>. P. Wells, et al., </a:t>
            </a:r>
            <a:r>
              <a:rPr lang="en-US" sz="1000" b="1" dirty="0" err="1" smtClean="0">
                <a:solidFill>
                  <a:schemeClr val="tx1"/>
                </a:solidFill>
                <a:latin typeface="+mn-lt"/>
              </a:rPr>
              <a:t>Nano</a:t>
            </a:r>
            <a:r>
              <a:rPr lang="en-US" sz="1000" b="1" dirty="0" smtClean="0">
                <a:solidFill>
                  <a:schemeClr val="tx1"/>
                </a:solidFill>
                <a:latin typeface="+mn-lt"/>
              </a:rPr>
              <a:t> Lett. </a:t>
            </a:r>
            <a:r>
              <a:rPr lang="en-US" sz="1000" dirty="0" smtClean="0">
                <a:solidFill>
                  <a:schemeClr val="tx1"/>
                </a:solidFill>
                <a:latin typeface="+mn-lt"/>
              </a:rPr>
              <a:t>(2010)</a:t>
            </a:r>
            <a:endParaRPr lang="en-US" sz="1000" dirty="0">
              <a:solidFill>
                <a:schemeClr val="tx1"/>
              </a:solidFill>
              <a:latin typeface="+mn-lt"/>
            </a:endParaRPr>
          </a:p>
        </p:txBody>
      </p:sp>
      <p:sp>
        <p:nvSpPr>
          <p:cNvPr id="144" name="Rectangle 143"/>
          <p:cNvSpPr/>
          <p:nvPr/>
        </p:nvSpPr>
        <p:spPr>
          <a:xfrm>
            <a:off x="1720295" y="4618762"/>
            <a:ext cx="1610775" cy="400110"/>
          </a:xfrm>
          <a:prstGeom prst="rect">
            <a:avLst/>
          </a:prstGeom>
        </p:spPr>
        <p:txBody>
          <a:bodyPr wrap="square">
            <a:spAutoFit/>
          </a:bodyPr>
          <a:lstStyle/>
          <a:p>
            <a:pPr fontAlgn="base">
              <a:spcBef>
                <a:spcPct val="0"/>
              </a:spcBef>
              <a:spcAft>
                <a:spcPct val="0"/>
              </a:spcAft>
            </a:pPr>
            <a:r>
              <a:rPr lang="en-US" sz="1000" dirty="0" smtClean="0">
                <a:solidFill>
                  <a:schemeClr val="tx2"/>
                </a:solidFill>
                <a:cs typeface="Arial" charset="0"/>
              </a:rPr>
              <a:t>N. </a:t>
            </a:r>
            <a:r>
              <a:rPr lang="en-US" sz="1000" dirty="0" err="1" smtClean="0">
                <a:solidFill>
                  <a:schemeClr val="tx2"/>
                </a:solidFill>
                <a:cs typeface="Arial" charset="0"/>
              </a:rPr>
              <a:t>Balke</a:t>
            </a:r>
            <a:r>
              <a:rPr lang="en-US" sz="1000" dirty="0" smtClean="0">
                <a:solidFill>
                  <a:schemeClr val="tx2"/>
                </a:solidFill>
                <a:cs typeface="Arial" charset="0"/>
              </a:rPr>
              <a:t>, </a:t>
            </a:r>
            <a:r>
              <a:rPr lang="en-US" sz="1000" dirty="0">
                <a:solidFill>
                  <a:schemeClr val="tx2"/>
                </a:solidFill>
                <a:cs typeface="Arial" charset="0"/>
              </a:rPr>
              <a:t>et al., </a:t>
            </a:r>
            <a:r>
              <a:rPr lang="en-US" sz="1000" b="1" i="1" dirty="0" smtClean="0">
                <a:solidFill>
                  <a:schemeClr val="tx2"/>
                </a:solidFill>
                <a:cs typeface="Arial" charset="0"/>
              </a:rPr>
              <a:t>Nature </a:t>
            </a:r>
            <a:r>
              <a:rPr lang="en-US" sz="1000" b="1" i="1" dirty="0" err="1" smtClean="0">
                <a:solidFill>
                  <a:schemeClr val="tx2"/>
                </a:solidFill>
                <a:cs typeface="Arial" charset="0"/>
              </a:rPr>
              <a:t>Nanotechnol</a:t>
            </a:r>
            <a:r>
              <a:rPr lang="en-US" sz="1000" b="1" i="1" dirty="0" smtClean="0">
                <a:solidFill>
                  <a:schemeClr val="tx2"/>
                </a:solidFill>
                <a:cs typeface="Arial" charset="0"/>
              </a:rPr>
              <a:t>.</a:t>
            </a:r>
            <a:r>
              <a:rPr lang="en-US" sz="1000" dirty="0">
                <a:solidFill>
                  <a:schemeClr val="tx2"/>
                </a:solidFill>
                <a:cs typeface="Arial" charset="0"/>
              </a:rPr>
              <a:t> </a:t>
            </a:r>
            <a:r>
              <a:rPr lang="en-US" sz="1000" dirty="0" smtClean="0">
                <a:solidFill>
                  <a:schemeClr val="tx2"/>
                </a:solidFill>
                <a:cs typeface="Arial" charset="0"/>
              </a:rPr>
              <a:t>(</a:t>
            </a:r>
            <a:r>
              <a:rPr lang="en-US" sz="1000" dirty="0">
                <a:solidFill>
                  <a:schemeClr val="tx2"/>
                </a:solidFill>
                <a:cs typeface="Arial" charset="0"/>
              </a:rPr>
              <a:t>2010)</a:t>
            </a:r>
          </a:p>
        </p:txBody>
      </p:sp>
      <p:pic>
        <p:nvPicPr>
          <p:cNvPr id="146" name="Picture 6"/>
          <p:cNvPicPr>
            <a:picLocks noChangeAspect="1" noChangeArrowheads="1"/>
          </p:cNvPicPr>
          <p:nvPr/>
        </p:nvPicPr>
        <p:blipFill rotWithShape="1">
          <a:blip r:embed="rId11">
            <a:lum bright="24000" contrast="18000"/>
            <a:extLst>
              <a:ext uri="{28A0092B-C50C-407E-A947-70E740481C1C}">
                <a14:useLocalDpi xmlns:a14="http://schemas.microsoft.com/office/drawing/2010/main" val="0"/>
              </a:ext>
            </a:extLst>
          </a:blip>
          <a:srcRect l="9709" r="7829"/>
          <a:stretch/>
        </p:blipFill>
        <p:spPr bwMode="auto">
          <a:xfrm>
            <a:off x="1724731" y="3474509"/>
            <a:ext cx="1381990" cy="116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85331" y="1955343"/>
            <a:ext cx="1669982" cy="96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 name="TextBox 147"/>
          <p:cNvSpPr txBox="1"/>
          <p:nvPr/>
        </p:nvSpPr>
        <p:spPr>
          <a:xfrm>
            <a:off x="4781203" y="2885598"/>
            <a:ext cx="1585745" cy="400110"/>
          </a:xfrm>
          <a:prstGeom prst="rect">
            <a:avLst/>
          </a:prstGeom>
          <a:noFill/>
        </p:spPr>
        <p:txBody>
          <a:bodyPr wrap="square" rtlCol="0">
            <a:spAutoFit/>
          </a:bodyPr>
          <a:lstStyle/>
          <a:p>
            <a:r>
              <a:rPr lang="en-US" sz="1000" dirty="0">
                <a:solidFill>
                  <a:schemeClr val="tx2"/>
                </a:solidFill>
                <a:cs typeface="Times New Roman"/>
              </a:rPr>
              <a:t>Seidel, et al</a:t>
            </a:r>
            <a:r>
              <a:rPr lang="en-US" sz="1000" dirty="0" smtClean="0">
                <a:solidFill>
                  <a:schemeClr val="tx2"/>
                </a:solidFill>
                <a:cs typeface="Times New Roman"/>
              </a:rPr>
              <a:t>., </a:t>
            </a:r>
            <a:r>
              <a:rPr lang="en-US" sz="1000" b="1" dirty="0">
                <a:solidFill>
                  <a:schemeClr val="tx2"/>
                </a:solidFill>
                <a:cs typeface="Times New Roman"/>
              </a:rPr>
              <a:t>Nature </a:t>
            </a:r>
            <a:r>
              <a:rPr lang="en-US" sz="1000" b="1" dirty="0" smtClean="0">
                <a:solidFill>
                  <a:schemeClr val="tx2"/>
                </a:solidFill>
                <a:cs typeface="Times New Roman"/>
              </a:rPr>
              <a:t>Mater. </a:t>
            </a:r>
            <a:r>
              <a:rPr lang="en-US" sz="1000" dirty="0" smtClean="0">
                <a:solidFill>
                  <a:schemeClr val="tx2"/>
                </a:solidFill>
                <a:cs typeface="Times New Roman"/>
              </a:rPr>
              <a:t>(2009)</a:t>
            </a:r>
            <a:endParaRPr lang="en-US" sz="1000" dirty="0">
              <a:solidFill>
                <a:schemeClr val="tx2"/>
              </a:solidFill>
              <a:cs typeface="Times New Roman"/>
            </a:endParaRPr>
          </a:p>
        </p:txBody>
      </p:sp>
      <p:sp>
        <p:nvSpPr>
          <p:cNvPr id="150" name="Rectangle 149"/>
          <p:cNvSpPr/>
          <p:nvPr/>
        </p:nvSpPr>
        <p:spPr>
          <a:xfrm>
            <a:off x="1867875" y="6159461"/>
            <a:ext cx="1675562" cy="369332"/>
          </a:xfrm>
          <a:prstGeom prst="rect">
            <a:avLst/>
          </a:prstGeom>
        </p:spPr>
        <p:txBody>
          <a:bodyPr wrap="square">
            <a:spAutoFit/>
          </a:bodyPr>
          <a:lstStyle/>
          <a:p>
            <a:pPr fontAlgn="base">
              <a:lnSpc>
                <a:spcPct val="90000"/>
              </a:lnSpc>
              <a:spcBef>
                <a:spcPct val="0"/>
              </a:spcBef>
              <a:spcAft>
                <a:spcPct val="0"/>
              </a:spcAft>
            </a:pPr>
            <a:r>
              <a:rPr lang="en-US" sz="1000" dirty="0">
                <a:solidFill>
                  <a:schemeClr val="tx2"/>
                </a:solidFill>
                <a:cs typeface="Arial" charset="0"/>
              </a:rPr>
              <a:t>A.D. Christianson et al., </a:t>
            </a:r>
            <a:r>
              <a:rPr lang="en-US" sz="1000" b="1" dirty="0">
                <a:solidFill>
                  <a:schemeClr val="tx2"/>
                </a:solidFill>
                <a:cs typeface="Arial" charset="0"/>
              </a:rPr>
              <a:t>Nature </a:t>
            </a:r>
            <a:r>
              <a:rPr lang="en-US" sz="1000" dirty="0" smtClean="0">
                <a:solidFill>
                  <a:schemeClr val="tx2"/>
                </a:solidFill>
                <a:cs typeface="Arial" charset="0"/>
              </a:rPr>
              <a:t>(</a:t>
            </a:r>
            <a:r>
              <a:rPr lang="en-US" sz="1000" dirty="0">
                <a:solidFill>
                  <a:schemeClr val="tx2"/>
                </a:solidFill>
                <a:cs typeface="Arial" charset="0"/>
              </a:rPr>
              <a:t>2008)</a:t>
            </a:r>
          </a:p>
        </p:txBody>
      </p:sp>
      <p:pic>
        <p:nvPicPr>
          <p:cNvPr id="151" name="Picture 2" descr="http://www.nature.com/nature/journal/v456/n7224/images/nature07625-f3.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24749" y="5071790"/>
            <a:ext cx="1362427" cy="1087671"/>
          </a:xfrm>
          <a:prstGeom prst="rect">
            <a:avLst/>
          </a:prstGeom>
          <a:noFill/>
          <a:extLst>
            <a:ext uri="{909E8E84-426E-40DD-AFC4-6F175D3DCCD1}">
              <a14:hiddenFill xmlns:a14="http://schemas.microsoft.com/office/drawing/2010/main">
                <a:solidFill>
                  <a:srgbClr val="FFFFFF"/>
                </a:solidFill>
              </a14:hiddenFill>
            </a:ext>
          </a:extLst>
        </p:spPr>
      </p:pic>
      <p:grpSp>
        <p:nvGrpSpPr>
          <p:cNvPr id="153" name="Group 152"/>
          <p:cNvGrpSpPr/>
          <p:nvPr/>
        </p:nvGrpSpPr>
        <p:grpSpPr>
          <a:xfrm>
            <a:off x="3225426" y="3021705"/>
            <a:ext cx="1130143" cy="1038016"/>
            <a:chOff x="3430090" y="1313330"/>
            <a:chExt cx="2307770" cy="2119640"/>
          </a:xfrm>
        </p:grpSpPr>
        <p:pic>
          <p:nvPicPr>
            <p:cNvPr id="154" name="Picture 4" descr="C:\Users\x7l\Post-doc\Data\TEM\DF-TEM\05-06-2014\BF-ML-same orientation.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021" r="4948"/>
            <a:stretch/>
          </p:blipFill>
          <p:spPr bwMode="auto">
            <a:xfrm>
              <a:off x="3543300" y="1313330"/>
              <a:ext cx="2194560" cy="2119640"/>
            </a:xfrm>
            <a:prstGeom prst="rect">
              <a:avLst/>
            </a:prstGeom>
            <a:noFill/>
            <a:extLst>
              <a:ext uri="{909E8E84-426E-40DD-AFC4-6F175D3DCCD1}">
                <a14:hiddenFill xmlns:a14="http://schemas.microsoft.com/office/drawing/2010/main">
                  <a:solidFill>
                    <a:srgbClr val="FFFFFF"/>
                  </a:solidFill>
                </a14:hiddenFill>
              </a:ext>
            </a:extLst>
          </p:spPr>
        </p:pic>
        <p:cxnSp>
          <p:nvCxnSpPr>
            <p:cNvPr id="155" name="Straight Connector 154"/>
            <p:cNvCxnSpPr/>
            <p:nvPr/>
          </p:nvCxnSpPr>
          <p:spPr>
            <a:xfrm>
              <a:off x="3657839" y="3359634"/>
              <a:ext cx="31089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430090" y="2871814"/>
              <a:ext cx="1067459" cy="553498"/>
            </a:xfrm>
            <a:prstGeom prst="rect">
              <a:avLst/>
            </a:prstGeom>
            <a:noFill/>
          </p:spPr>
          <p:txBody>
            <a:bodyPr wrap="none" rtlCol="0">
              <a:spAutoFit/>
            </a:bodyPr>
            <a:lstStyle/>
            <a:p>
              <a:pPr defTabSz="914400"/>
              <a:r>
                <a:rPr lang="en-US" sz="800" dirty="0">
                  <a:solidFill>
                    <a:prstClr val="white"/>
                  </a:solidFill>
                  <a:latin typeface="Arial" pitchFamily="34" charset="0"/>
                  <a:cs typeface="Arial" pitchFamily="34" charset="0"/>
                </a:rPr>
                <a:t>2 μm</a:t>
              </a:r>
            </a:p>
          </p:txBody>
        </p:sp>
      </p:grpSp>
      <p:sp>
        <p:nvSpPr>
          <p:cNvPr id="158" name="Rectangle 157"/>
          <p:cNvSpPr/>
          <p:nvPr/>
        </p:nvSpPr>
        <p:spPr>
          <a:xfrm>
            <a:off x="3102179" y="4038157"/>
            <a:ext cx="1223462" cy="553998"/>
          </a:xfrm>
          <a:prstGeom prst="rect">
            <a:avLst/>
          </a:prstGeom>
        </p:spPr>
        <p:txBody>
          <a:bodyPr wrap="square">
            <a:spAutoFit/>
          </a:bodyPr>
          <a:lstStyle/>
          <a:p>
            <a:pPr algn="r"/>
            <a:r>
              <a:rPr lang="en-US" sz="1000" dirty="0">
                <a:solidFill>
                  <a:schemeClr val="tx2"/>
                </a:solidFill>
                <a:cs typeface="Arial"/>
              </a:rPr>
              <a:t>X. Li, et al, </a:t>
            </a:r>
            <a:r>
              <a:rPr lang="en-US" sz="1000" b="1" dirty="0" err="1">
                <a:solidFill>
                  <a:schemeClr val="tx2"/>
                </a:solidFill>
                <a:cs typeface="Arial"/>
              </a:rPr>
              <a:t>Angew</a:t>
            </a:r>
            <a:r>
              <a:rPr lang="en-US" sz="1000" b="1" dirty="0">
                <a:solidFill>
                  <a:schemeClr val="tx2"/>
                </a:solidFill>
                <a:cs typeface="Arial"/>
              </a:rPr>
              <a:t>. Chem. Int’l Ed. </a:t>
            </a:r>
            <a:r>
              <a:rPr lang="en-US" sz="1000" dirty="0">
                <a:solidFill>
                  <a:schemeClr val="tx2"/>
                </a:solidFill>
                <a:cs typeface="Arial"/>
              </a:rPr>
              <a:t>(2015</a:t>
            </a:r>
            <a:r>
              <a:rPr lang="en-US" sz="1000" dirty="0" smtClean="0">
                <a:solidFill>
                  <a:schemeClr val="tx2"/>
                </a:solidFill>
                <a:cs typeface="Arial"/>
              </a:rPr>
              <a:t>) </a:t>
            </a:r>
            <a:endParaRPr lang="en-US" sz="1000" dirty="0">
              <a:solidFill>
                <a:schemeClr val="tx2"/>
              </a:solidFill>
            </a:endParaRPr>
          </a:p>
        </p:txBody>
      </p:sp>
      <p:pic>
        <p:nvPicPr>
          <p:cNvPr id="161" name="Picture 160" descr="Screen Shot 2015-02-04 at 7.54.22 AM.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3818" y="1062387"/>
            <a:ext cx="1558667" cy="1269156"/>
          </a:xfrm>
          <a:prstGeom prst="rect">
            <a:avLst/>
          </a:prstGeom>
        </p:spPr>
      </p:pic>
      <p:sp>
        <p:nvSpPr>
          <p:cNvPr id="162" name="TextBox 161"/>
          <p:cNvSpPr txBox="1"/>
          <p:nvPr/>
        </p:nvSpPr>
        <p:spPr>
          <a:xfrm>
            <a:off x="6013176" y="6153059"/>
            <a:ext cx="1794233" cy="400110"/>
          </a:xfrm>
          <a:prstGeom prst="rect">
            <a:avLst/>
          </a:prstGeom>
          <a:noFill/>
        </p:spPr>
        <p:txBody>
          <a:bodyPr wrap="square" rtlCol="0">
            <a:spAutoFit/>
          </a:bodyPr>
          <a:lstStyle/>
          <a:p>
            <a:r>
              <a:rPr lang="en-US" sz="1000" dirty="0" smtClean="0"/>
              <a:t>B. </a:t>
            </a:r>
            <a:r>
              <a:rPr lang="en-US" sz="1000" dirty="0" err="1" smtClean="0"/>
              <a:t>Kiraly</a:t>
            </a:r>
            <a:r>
              <a:rPr lang="en-US" sz="1000" dirty="0" smtClean="0"/>
              <a:t>, et al., </a:t>
            </a:r>
            <a:r>
              <a:rPr lang="en-US" sz="1000" b="1" dirty="0" smtClean="0"/>
              <a:t>Nature Comm. </a:t>
            </a:r>
            <a:r>
              <a:rPr lang="en-US" sz="1000" dirty="0" smtClean="0"/>
              <a:t>(2013) </a:t>
            </a:r>
          </a:p>
        </p:txBody>
      </p:sp>
      <p:pic>
        <p:nvPicPr>
          <p:cNvPr id="164" name="Picture 163"/>
          <p:cNvPicPr>
            <a:picLocks noChangeAspect="1"/>
          </p:cNvPicPr>
          <p:nvPr/>
        </p:nvPicPr>
        <p:blipFill>
          <a:blip r:embed="rId16"/>
          <a:stretch>
            <a:fillRect/>
          </a:stretch>
        </p:blipFill>
        <p:spPr>
          <a:xfrm>
            <a:off x="6066880" y="5255592"/>
            <a:ext cx="1223995" cy="921100"/>
          </a:xfrm>
          <a:prstGeom prst="rect">
            <a:avLst/>
          </a:prstGeom>
          <a:effectLst>
            <a:outerShdw blurRad="50800" dist="38100" dir="2700000" algn="tl" rotWithShape="0">
              <a:prstClr val="black">
                <a:alpha val="40000"/>
              </a:prstClr>
            </a:outerShdw>
          </a:effectLst>
        </p:spPr>
      </p:pic>
      <p:sp>
        <p:nvSpPr>
          <p:cNvPr id="166" name="TextBox 165"/>
          <p:cNvSpPr txBox="1"/>
          <p:nvPr/>
        </p:nvSpPr>
        <p:spPr>
          <a:xfrm>
            <a:off x="7551883" y="4233800"/>
            <a:ext cx="1428998" cy="400110"/>
          </a:xfrm>
          <a:prstGeom prst="rect">
            <a:avLst/>
          </a:prstGeom>
          <a:noFill/>
        </p:spPr>
        <p:txBody>
          <a:bodyPr wrap="square" rtlCol="0">
            <a:spAutoFit/>
          </a:bodyPr>
          <a:lstStyle/>
          <a:p>
            <a:pPr algn="r"/>
            <a:r>
              <a:rPr lang="en-US" sz="1000" dirty="0">
                <a:solidFill>
                  <a:schemeClr val="tx2"/>
                </a:solidFill>
              </a:rPr>
              <a:t>D. </a:t>
            </a:r>
            <a:r>
              <a:rPr lang="en-US" sz="1000" dirty="0" err="1">
                <a:solidFill>
                  <a:schemeClr val="tx2"/>
                </a:solidFill>
              </a:rPr>
              <a:t>Talapin</a:t>
            </a:r>
            <a:r>
              <a:rPr lang="en-US" sz="1000" dirty="0">
                <a:solidFill>
                  <a:schemeClr val="tx2"/>
                </a:solidFill>
              </a:rPr>
              <a:t> et al., </a:t>
            </a:r>
            <a:r>
              <a:rPr lang="en-US" sz="1000" b="1" dirty="0" smtClean="0">
                <a:solidFill>
                  <a:schemeClr val="tx2"/>
                </a:solidFill>
              </a:rPr>
              <a:t>Nature</a:t>
            </a:r>
            <a:r>
              <a:rPr lang="en-US" sz="1000" dirty="0" smtClean="0">
                <a:solidFill>
                  <a:schemeClr val="tx2"/>
                </a:solidFill>
              </a:rPr>
              <a:t> (2009)</a:t>
            </a:r>
            <a:endParaRPr lang="en-US" sz="1000" dirty="0">
              <a:solidFill>
                <a:schemeClr val="tx2"/>
              </a:solidFill>
            </a:endParaRPr>
          </a:p>
        </p:txBody>
      </p:sp>
      <p:pic>
        <p:nvPicPr>
          <p:cNvPr id="167" name="Picture 166" descr="Figure_1_2.jpg"/>
          <p:cNvPicPr>
            <a:picLocks noChangeAspect="1"/>
          </p:cNvPicPr>
          <p:nvPr/>
        </p:nvPicPr>
        <p:blipFill rotWithShape="1">
          <a:blip r:embed="rId17" cstate="print">
            <a:extLst>
              <a:ext uri="{28A0092B-C50C-407E-A947-70E740481C1C}">
                <a14:useLocalDpi xmlns:a14="http://schemas.microsoft.com/office/drawing/2010/main" val="0"/>
              </a:ext>
            </a:extLst>
          </a:blip>
          <a:srcRect t="15139" r="2095"/>
          <a:stretch/>
        </p:blipFill>
        <p:spPr>
          <a:xfrm>
            <a:off x="7538574" y="2659620"/>
            <a:ext cx="1428998" cy="1511880"/>
          </a:xfrm>
          <a:prstGeom prst="rect">
            <a:avLst/>
          </a:prstGeom>
          <a:effectLst>
            <a:outerShdw blurRad="50800" dist="38100" dir="2700000" algn="tl" rotWithShape="0">
              <a:prstClr val="black">
                <a:alpha val="40000"/>
              </a:prstClr>
            </a:outerShdw>
          </a:effectLst>
        </p:spPr>
      </p:pic>
      <p:pic>
        <p:nvPicPr>
          <p:cNvPr id="168" name="Picture 167" descr="Figure_1_3.jpg"/>
          <p:cNvPicPr>
            <a:picLocks noChangeAspect="1"/>
          </p:cNvPicPr>
          <p:nvPr/>
        </p:nvPicPr>
        <p:blipFill rotWithShape="1">
          <a:blip r:embed="rId18" cstate="print">
            <a:extLst>
              <a:ext uri="{28A0092B-C50C-407E-A947-70E740481C1C}">
                <a14:useLocalDpi xmlns:a14="http://schemas.microsoft.com/office/drawing/2010/main" val="0"/>
              </a:ext>
            </a:extLst>
          </a:blip>
          <a:srcRect t="18976"/>
          <a:stretch/>
        </p:blipFill>
        <p:spPr>
          <a:xfrm>
            <a:off x="8123343" y="3315082"/>
            <a:ext cx="844229" cy="854484"/>
          </a:xfrm>
          <a:prstGeom prst="rect">
            <a:avLst/>
          </a:prstGeom>
        </p:spPr>
      </p:pic>
      <p:sp>
        <p:nvSpPr>
          <p:cNvPr id="170" name="Rectangle 169"/>
          <p:cNvSpPr/>
          <p:nvPr/>
        </p:nvSpPr>
        <p:spPr>
          <a:xfrm>
            <a:off x="7382661" y="5961610"/>
            <a:ext cx="1786739" cy="400110"/>
          </a:xfrm>
          <a:prstGeom prst="rect">
            <a:avLst/>
          </a:prstGeom>
        </p:spPr>
        <p:txBody>
          <a:bodyPr wrap="square">
            <a:spAutoFit/>
          </a:bodyPr>
          <a:lstStyle/>
          <a:p>
            <a:pPr algn="r"/>
            <a:r>
              <a:rPr lang="en-US" sz="1000" dirty="0" smtClean="0">
                <a:solidFill>
                  <a:schemeClr val="tx2"/>
                </a:solidFill>
              </a:rPr>
              <a:t>L. </a:t>
            </a:r>
            <a:r>
              <a:rPr lang="en-US" sz="1000" dirty="0" err="1" smtClean="0">
                <a:solidFill>
                  <a:schemeClr val="tx2"/>
                </a:solidFill>
              </a:rPr>
              <a:t>Trahey</a:t>
            </a:r>
            <a:r>
              <a:rPr lang="en-US" sz="1000" dirty="0" smtClean="0">
                <a:solidFill>
                  <a:schemeClr val="tx2"/>
                </a:solidFill>
              </a:rPr>
              <a:t>, et </a:t>
            </a:r>
            <a:r>
              <a:rPr lang="en-US" sz="1000" dirty="0">
                <a:solidFill>
                  <a:schemeClr val="tx2"/>
                </a:solidFill>
              </a:rPr>
              <a:t>al</a:t>
            </a:r>
            <a:r>
              <a:rPr lang="en-US" sz="1000" dirty="0" smtClean="0">
                <a:solidFill>
                  <a:schemeClr val="tx2"/>
                </a:solidFill>
              </a:rPr>
              <a:t>., </a:t>
            </a:r>
            <a:r>
              <a:rPr lang="en-US" sz="1000" b="1" dirty="0" smtClean="0">
                <a:solidFill>
                  <a:schemeClr val="tx2"/>
                </a:solidFill>
              </a:rPr>
              <a:t>Adv</a:t>
            </a:r>
            <a:r>
              <a:rPr lang="en-US" sz="1000" b="1" dirty="0">
                <a:solidFill>
                  <a:schemeClr val="tx2"/>
                </a:solidFill>
              </a:rPr>
              <a:t>. Energy Mater. </a:t>
            </a:r>
            <a:r>
              <a:rPr lang="en-US" sz="1000" dirty="0" smtClean="0">
                <a:solidFill>
                  <a:schemeClr val="tx2"/>
                </a:solidFill>
              </a:rPr>
              <a:t>(</a:t>
            </a:r>
            <a:r>
              <a:rPr lang="en-US" sz="1000" dirty="0">
                <a:solidFill>
                  <a:schemeClr val="tx2"/>
                </a:solidFill>
              </a:rPr>
              <a:t>2013</a:t>
            </a:r>
            <a:r>
              <a:rPr lang="en-US" sz="1000" dirty="0" smtClean="0">
                <a:solidFill>
                  <a:schemeClr val="tx2"/>
                </a:solidFill>
              </a:rPr>
              <a:t>) </a:t>
            </a:r>
            <a:endParaRPr lang="en-US" sz="1000" dirty="0">
              <a:solidFill>
                <a:schemeClr val="tx2"/>
              </a:solidFill>
            </a:endParaRPr>
          </a:p>
        </p:txBody>
      </p:sp>
      <p:pic>
        <p:nvPicPr>
          <p:cNvPr id="171" name="Picture 2"/>
          <p:cNvPicPr>
            <a:picLocks noChangeAspect="1" noChangeArrowheads="1"/>
          </p:cNvPicPr>
          <p:nvPr/>
        </p:nvPicPr>
        <p:blipFill rotWithShape="1">
          <a:blip r:embed="rId19" cstate="print"/>
          <a:srcRect l="8418" t="-51" r="52394" b="59395"/>
          <a:stretch/>
        </p:blipFill>
        <p:spPr bwMode="auto">
          <a:xfrm>
            <a:off x="7551883" y="4703098"/>
            <a:ext cx="1500639" cy="1220363"/>
          </a:xfrm>
          <a:prstGeom prst="rect">
            <a:avLst/>
          </a:prstGeom>
          <a:noFill/>
          <a:ln w="9525">
            <a:noFill/>
            <a:round/>
            <a:headEnd/>
            <a:tailEnd/>
          </a:ln>
          <a:effectLst>
            <a:outerShdw blurRad="50800" dist="38100" dir="2700000" algn="tl" rotWithShape="0">
              <a:prstClr val="black">
                <a:alpha val="40000"/>
              </a:prstClr>
            </a:outerShdw>
          </a:effectLst>
        </p:spPr>
      </p:pic>
      <p:pic>
        <p:nvPicPr>
          <p:cNvPr id="173" name="Picture 2" descr="F3.medium"/>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55882" y="3407296"/>
            <a:ext cx="1433684" cy="1052455"/>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33"/>
          <p:cNvSpPr txBox="1"/>
          <p:nvPr/>
        </p:nvSpPr>
        <p:spPr>
          <a:xfrm>
            <a:off x="4216498" y="4450607"/>
            <a:ext cx="1765823" cy="400110"/>
          </a:xfrm>
          <a:prstGeom prst="rect">
            <a:avLst/>
          </a:prstGeom>
          <a:noFill/>
        </p:spPr>
        <p:txBody>
          <a:bodyPr wrap="square" rtlCol="0">
            <a:spAutoFit/>
          </a:bodyPr>
          <a:lstStyle/>
          <a:p>
            <a:pPr algn="r"/>
            <a:r>
              <a:rPr lang="en-US" sz="1000" dirty="0" smtClean="0"/>
              <a:t>H</a:t>
            </a:r>
            <a:r>
              <a:rPr lang="en-US" sz="1000" dirty="0"/>
              <a:t>. G. Liao, </a:t>
            </a:r>
            <a:r>
              <a:rPr lang="en-US" sz="1000" dirty="0" smtClean="0">
                <a:solidFill>
                  <a:schemeClr val="tx1"/>
                </a:solidFill>
              </a:rPr>
              <a:t>et al. </a:t>
            </a:r>
            <a:r>
              <a:rPr lang="en-US" sz="1000" b="1" dirty="0" smtClean="0">
                <a:solidFill>
                  <a:schemeClr val="tx1"/>
                </a:solidFill>
              </a:rPr>
              <a:t>Science </a:t>
            </a:r>
            <a:r>
              <a:rPr lang="en-US" sz="1000" dirty="0" smtClean="0">
                <a:solidFill>
                  <a:schemeClr val="tx1"/>
                </a:solidFill>
              </a:rPr>
              <a:t>(2012)</a:t>
            </a:r>
            <a:endParaRPr lang="en-US" sz="1000" dirty="0">
              <a:solidFill>
                <a:schemeClr val="tx1"/>
              </a:solidFill>
            </a:endParaRPr>
          </a:p>
        </p:txBody>
      </p:sp>
      <p:sp>
        <p:nvSpPr>
          <p:cNvPr id="184" name="Slide Number Placeholder 2"/>
          <p:cNvSpPr>
            <a:spLocks noGrp="1"/>
          </p:cNvSpPr>
          <p:nvPr>
            <p:ph type="sldNum" sz="quarter" idx="4"/>
          </p:nvPr>
        </p:nvSpPr>
        <p:spPr>
          <a:xfrm>
            <a:off x="0" y="6643320"/>
            <a:ext cx="356013" cy="155448"/>
          </a:xfrm>
          <a:prstGeom prst="rect">
            <a:avLst/>
          </a:prstGeom>
        </p:spPr>
        <p:txBody>
          <a:bodyPr/>
          <a:lstStyle/>
          <a:p>
            <a:fld id="{60D4F70A-A669-3540-8175-CEEA6DC5730E}" type="slidenum">
              <a:rPr lang="en-US" smtClean="0"/>
              <a:pPr/>
              <a:t>9</a:t>
            </a:fld>
            <a:endParaRPr lang="en-US" dirty="0"/>
          </a:p>
        </p:txBody>
      </p:sp>
      <p:pic>
        <p:nvPicPr>
          <p:cNvPr id="138" name="Picture 39"/>
          <p:cNvPicPr>
            <a:picLocks noChangeAspect="1" noChangeArrowheads="1"/>
          </p:cNvPicPr>
          <p:nvPr/>
        </p:nvPicPr>
        <p:blipFill>
          <a:blip r:embed="rId21" cstate="print"/>
          <a:srcRect/>
          <a:stretch>
            <a:fillRect/>
          </a:stretch>
        </p:blipFill>
        <p:spPr bwMode="auto">
          <a:xfrm>
            <a:off x="6103107" y="3045742"/>
            <a:ext cx="1256482" cy="1673147"/>
          </a:xfrm>
          <a:prstGeom prst="rect">
            <a:avLst/>
          </a:prstGeom>
          <a:noFill/>
          <a:ln w="9525">
            <a:noFill/>
            <a:miter lim="800000"/>
            <a:headEnd type="none" w="sm" len="sm"/>
            <a:tailEnd type="none" w="sm" len="sm"/>
          </a:ln>
        </p:spPr>
      </p:pic>
      <p:sp>
        <p:nvSpPr>
          <p:cNvPr id="139" name="Rectangle 138"/>
          <p:cNvSpPr/>
          <p:nvPr/>
        </p:nvSpPr>
        <p:spPr>
          <a:xfrm>
            <a:off x="6103106" y="4749204"/>
            <a:ext cx="1360687" cy="400110"/>
          </a:xfrm>
          <a:prstGeom prst="rect">
            <a:avLst/>
          </a:prstGeom>
        </p:spPr>
        <p:txBody>
          <a:bodyPr wrap="square">
            <a:spAutoFit/>
          </a:bodyPr>
          <a:lstStyle/>
          <a:p>
            <a:pPr algn="ctr"/>
            <a:r>
              <a:rPr lang="en-US" sz="1000" dirty="0" smtClean="0"/>
              <a:t>D. B. </a:t>
            </a:r>
            <a:r>
              <a:rPr lang="en-US" sz="1000" dirty="0" err="1" smtClean="0"/>
              <a:t>Burckel</a:t>
            </a:r>
            <a:r>
              <a:rPr lang="en-US" sz="1000" dirty="0" smtClean="0"/>
              <a:t>, et al., </a:t>
            </a:r>
            <a:r>
              <a:rPr lang="en-US" sz="1000" b="1" dirty="0" smtClean="0"/>
              <a:t>Adv. Mater.</a:t>
            </a:r>
            <a:r>
              <a:rPr lang="en-US" sz="1000" dirty="0" smtClean="0"/>
              <a:t> (2010)</a:t>
            </a:r>
            <a:endParaRPr lang="en-US" sz="1000" dirty="0"/>
          </a:p>
        </p:txBody>
      </p:sp>
      <p:sp>
        <p:nvSpPr>
          <p:cNvPr id="159" name="Rectangle 158"/>
          <p:cNvSpPr/>
          <p:nvPr/>
        </p:nvSpPr>
        <p:spPr>
          <a:xfrm>
            <a:off x="7120873" y="2199920"/>
            <a:ext cx="2007253" cy="400110"/>
          </a:xfrm>
          <a:prstGeom prst="rect">
            <a:avLst/>
          </a:prstGeom>
        </p:spPr>
        <p:txBody>
          <a:bodyPr wrap="square">
            <a:spAutoFit/>
          </a:bodyPr>
          <a:lstStyle/>
          <a:p>
            <a:pPr algn="r"/>
            <a:r>
              <a:rPr lang="en-US" sz="1000" dirty="0" smtClean="0">
                <a:solidFill>
                  <a:prstClr val="black"/>
                </a:solidFill>
              </a:rPr>
              <a:t>J. R. Wilson, </a:t>
            </a:r>
          </a:p>
          <a:p>
            <a:pPr algn="r"/>
            <a:r>
              <a:rPr lang="en-US" sz="1000" dirty="0" smtClean="0">
                <a:solidFill>
                  <a:prstClr val="black"/>
                </a:solidFill>
              </a:rPr>
              <a:t>et al., </a:t>
            </a:r>
            <a:r>
              <a:rPr lang="en-US" sz="1000" b="1" dirty="0" smtClean="0">
                <a:solidFill>
                  <a:prstClr val="black"/>
                </a:solidFill>
              </a:rPr>
              <a:t>Nature Mater. </a:t>
            </a:r>
            <a:r>
              <a:rPr lang="en-US" sz="1000" dirty="0" smtClean="0">
                <a:solidFill>
                  <a:prstClr val="black"/>
                </a:solidFill>
              </a:rPr>
              <a:t>(2006)  </a:t>
            </a:r>
            <a:endParaRPr lang="en-US" sz="1000" dirty="0">
              <a:solidFill>
                <a:prstClr val="black"/>
              </a:solidFill>
            </a:endParaRPr>
          </a:p>
        </p:txBody>
      </p:sp>
      <p:sp>
        <p:nvSpPr>
          <p:cNvPr id="2" name="TextBox 1"/>
          <p:cNvSpPr txBox="1"/>
          <p:nvPr/>
        </p:nvSpPr>
        <p:spPr>
          <a:xfrm>
            <a:off x="306268" y="673789"/>
            <a:ext cx="4824237" cy="246221"/>
          </a:xfrm>
          <a:prstGeom prst="rect">
            <a:avLst/>
          </a:prstGeom>
          <a:noFill/>
        </p:spPr>
        <p:txBody>
          <a:bodyPr wrap="none" lIns="0" tIns="0" rIns="0" bIns="0" rtlCol="0">
            <a:spAutoFit/>
          </a:bodyPr>
          <a:lstStyle/>
          <a:p>
            <a:r>
              <a:rPr lang="en-US" sz="1600" dirty="0" smtClean="0">
                <a:solidFill>
                  <a:srgbClr val="0000A6"/>
                </a:solidFill>
                <a:latin typeface="Arial"/>
                <a:cs typeface="Arial"/>
              </a:rPr>
              <a:t>31% of NSRC papers in high impact journals in FY14</a:t>
            </a:r>
          </a:p>
        </p:txBody>
      </p:sp>
      <p:sp>
        <p:nvSpPr>
          <p:cNvPr id="46" name="TextBox 43"/>
          <p:cNvSpPr txBox="1">
            <a:spLocks noChangeArrowheads="1"/>
          </p:cNvSpPr>
          <p:nvPr/>
        </p:nvSpPr>
        <p:spPr bwMode="auto">
          <a:xfrm>
            <a:off x="3435249" y="2565246"/>
            <a:ext cx="14281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auto" hangingPunct="0">
              <a:spcBef>
                <a:spcPts val="0"/>
              </a:spcBef>
              <a:spcAft>
                <a:spcPts val="0"/>
              </a:spcAft>
            </a:pPr>
            <a:r>
              <a:rPr lang="en-US" sz="1000" dirty="0" smtClean="0"/>
              <a:t>Z. </a:t>
            </a:r>
            <a:r>
              <a:rPr lang="en-US" sz="1000" dirty="0"/>
              <a:t>Liu, </a:t>
            </a:r>
            <a:r>
              <a:rPr lang="en-US" sz="1000" dirty="0" smtClean="0"/>
              <a:t>et. al., </a:t>
            </a:r>
            <a:r>
              <a:rPr lang="en-US" sz="1000" b="1" dirty="0" smtClean="0"/>
              <a:t>JACS</a:t>
            </a:r>
            <a:r>
              <a:rPr lang="en-US" sz="1000" dirty="0" smtClean="0"/>
              <a:t> (2013)</a:t>
            </a:r>
            <a:endParaRPr lang="en-US" sz="1000" dirty="0" smtClean="0">
              <a:latin typeface="Arial" pitchFamily="34" charset="0"/>
              <a:cs typeface="Arial" pitchFamily="34" charset="0"/>
            </a:endParaRPr>
          </a:p>
        </p:txBody>
      </p:sp>
      <p:pic>
        <p:nvPicPr>
          <p:cNvPr id="47" name="Picture 46"/>
          <p:cNvPicPr/>
          <p:nvPr/>
        </p:nvPicPr>
        <p:blipFill rotWithShape="1">
          <a:blip r:embed="rId22" cstate="print">
            <a:extLst>
              <a:ext uri="{28A0092B-C50C-407E-A947-70E740481C1C}">
                <a14:useLocalDpi xmlns:a14="http://schemas.microsoft.com/office/drawing/2010/main" val="0"/>
              </a:ext>
            </a:extLst>
          </a:blip>
          <a:srcRect/>
          <a:stretch/>
        </p:blipFill>
        <p:spPr bwMode="auto">
          <a:xfrm>
            <a:off x="3465343" y="1451790"/>
            <a:ext cx="1432582" cy="1062616"/>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50566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Molecular Foundry 1">
  <a:themeElements>
    <a:clrScheme name="MS_foundry">
      <a:dk1>
        <a:srgbClr val="000033"/>
      </a:dk1>
      <a:lt1>
        <a:sysClr val="window" lastClr="FFFFFF"/>
      </a:lt1>
      <a:dk2>
        <a:srgbClr val="000033"/>
      </a:dk2>
      <a:lt2>
        <a:srgbClr val="E3E3F4"/>
      </a:lt2>
      <a:accent1>
        <a:srgbClr val="3399CC"/>
      </a:accent1>
      <a:accent2>
        <a:srgbClr val="000033"/>
      </a:accent2>
      <a:accent3>
        <a:srgbClr val="CC3333"/>
      </a:accent3>
      <a:accent4>
        <a:srgbClr val="FF9933"/>
      </a:accent4>
      <a:accent5>
        <a:srgbClr val="3D6982"/>
      </a:accent5>
      <a:accent6>
        <a:srgbClr val="6E86A7"/>
      </a:accent6>
      <a:hlink>
        <a:srgbClr val="2998E3"/>
      </a:hlink>
      <a:folHlink>
        <a:srgbClr val="6E86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50000"/>
          </a:schemeClr>
        </a:solid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smtClean="0">
            <a:solidFill>
              <a:schemeClr val="accent1"/>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S_foundry">
    <a:dk1>
      <a:srgbClr val="000033"/>
    </a:dk1>
    <a:lt1>
      <a:sysClr val="window" lastClr="FFFFFF"/>
    </a:lt1>
    <a:dk2>
      <a:srgbClr val="000033"/>
    </a:dk2>
    <a:lt2>
      <a:srgbClr val="E3E3F4"/>
    </a:lt2>
    <a:accent1>
      <a:srgbClr val="3399CC"/>
    </a:accent1>
    <a:accent2>
      <a:srgbClr val="000033"/>
    </a:accent2>
    <a:accent3>
      <a:srgbClr val="CC3333"/>
    </a:accent3>
    <a:accent4>
      <a:srgbClr val="FF9933"/>
    </a:accent4>
    <a:accent5>
      <a:srgbClr val="3D6982"/>
    </a:accent5>
    <a:accent6>
      <a:srgbClr val="6E86A7"/>
    </a:accent6>
    <a:hlink>
      <a:srgbClr val="2998E3"/>
    </a:hlink>
    <a:folHlink>
      <a:srgbClr val="6E86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14783</TotalTime>
  <Words>2213</Words>
  <Application>Microsoft Office PowerPoint</Application>
  <PresentationFormat>On-screen Show (4:3)</PresentationFormat>
  <Paragraphs>368</Paragraphs>
  <Slides>22</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1_Molecular Foundry 1</vt:lpstr>
      <vt:lpstr>Acrobat Document</vt:lpstr>
      <vt:lpstr>Update on the BES Nanoscale Science Research Centers</vt:lpstr>
      <vt:lpstr>The NSRC Program  National User Facilities for Nanoscale Science created by the Department of Energy through the NNI</vt:lpstr>
      <vt:lpstr>NSRCs: Multidisciplinary Science at the Nanoscale</vt:lpstr>
      <vt:lpstr>The Five NSRCs</vt:lpstr>
      <vt:lpstr>NSRC Scientific Staff  Offering broad expertise, fostering collaborative research</vt:lpstr>
      <vt:lpstr>Scientific Productivity and User Demand</vt:lpstr>
      <vt:lpstr>User Demographics Serving diverse scientific communities</vt:lpstr>
      <vt:lpstr>PCAST Assessment of NNI</vt:lpstr>
      <vt:lpstr>High-Impact Science at the NSRCs</vt:lpstr>
      <vt:lpstr>New Classes of Nanomaterials Reaching and Impacting Diverse User Communities</vt:lpstr>
      <vt:lpstr>Novel Scanning Probe Approaches with Nanoscale Resolution for Broad Dissemination</vt:lpstr>
      <vt:lpstr>Discovery of New Functional Materials via NSRC and Synchrotron Imaging Capabilities</vt:lpstr>
      <vt:lpstr>Strong Synergies with Co-Located User Facilities</vt:lpstr>
      <vt:lpstr>Expanding NSRC Capabilities with Leading-Edge Electron Microscopy</vt:lpstr>
      <vt:lpstr>NNI Strategic Plan</vt:lpstr>
      <vt:lpstr>Strong and Growing Engagement with Industry   More than 45 companies used the NSRCs in 2014</vt:lpstr>
      <vt:lpstr>NNI Strategic Plan</vt:lpstr>
      <vt:lpstr>NSRC Strategic &amp; Budget Planning</vt:lpstr>
      <vt:lpstr>NSRC Equipment Status</vt:lpstr>
      <vt:lpstr>Reinvestment in Major Equipment to Maintain World-Leading Capabilities</vt:lpstr>
      <vt:lpstr>New Capabilities for FY15</vt:lpstr>
      <vt:lpstr>Questions?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Cyclotronroad new template</dc:subject>
  <dc:creator>ZRostomian, PA Creative, Berkeley Lab</dc:creator>
  <cp:keywords/>
  <dc:description/>
  <cp:lastModifiedBy>EndUser</cp:lastModifiedBy>
  <cp:revision>879</cp:revision>
  <cp:lastPrinted>2015-02-23T22:20:05Z</cp:lastPrinted>
  <dcterms:created xsi:type="dcterms:W3CDTF">2014-02-06T21:29:49Z</dcterms:created>
  <dcterms:modified xsi:type="dcterms:W3CDTF">2015-02-27T17:32:04Z</dcterms:modified>
  <cp:category/>
</cp:coreProperties>
</file>