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4" r:id="rId1"/>
    <p:sldMasterId id="2147483669" r:id="rId2"/>
  </p:sldMasterIdLst>
  <p:notesMasterIdLst>
    <p:notesMasterId r:id="rId29"/>
  </p:notesMasterIdLst>
  <p:sldIdLst>
    <p:sldId id="334" r:id="rId3"/>
    <p:sldId id="331" r:id="rId4"/>
    <p:sldId id="356" r:id="rId5"/>
    <p:sldId id="385" r:id="rId6"/>
    <p:sldId id="401" r:id="rId7"/>
    <p:sldId id="394" r:id="rId8"/>
    <p:sldId id="393" r:id="rId9"/>
    <p:sldId id="300" r:id="rId10"/>
    <p:sldId id="395" r:id="rId11"/>
    <p:sldId id="396" r:id="rId12"/>
    <p:sldId id="397" r:id="rId13"/>
    <p:sldId id="398" r:id="rId14"/>
    <p:sldId id="399" r:id="rId15"/>
    <p:sldId id="387" r:id="rId16"/>
    <p:sldId id="349" r:id="rId17"/>
    <p:sldId id="367" r:id="rId18"/>
    <p:sldId id="389" r:id="rId19"/>
    <p:sldId id="368" r:id="rId20"/>
    <p:sldId id="390" r:id="rId21"/>
    <p:sldId id="391" r:id="rId22"/>
    <p:sldId id="369" r:id="rId23"/>
    <p:sldId id="370" r:id="rId24"/>
    <p:sldId id="383" r:id="rId25"/>
    <p:sldId id="371" r:id="rId26"/>
    <p:sldId id="372" r:id="rId27"/>
    <p:sldId id="400" r:id="rId2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000080"/>
    <a:srgbClr val="008080"/>
    <a:srgbClr val="146737"/>
    <a:srgbClr val="000000"/>
    <a:srgbClr val="FFFDD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095" autoAdjust="0"/>
    <p:restoredTop sz="96257" autoAdjust="0"/>
  </p:normalViewPr>
  <p:slideViewPr>
    <p:cSldViewPr>
      <p:cViewPr>
        <p:scale>
          <a:sx n="75" d="100"/>
          <a:sy n="75" d="100"/>
        </p:scale>
        <p:origin x="-384" y="-216"/>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30" Type="http://schemas.openxmlformats.org/officeDocument/2006/relationships/printerSettings" Target="printerSettings/printerSettings1.bin"/><Relationship Id="rId31" Type="http://schemas.openxmlformats.org/officeDocument/2006/relationships/presProps" Target="presProps.xml"/><Relationship Id="rId32" Type="http://schemas.openxmlformats.org/officeDocument/2006/relationships/viewProps" Target="viewProps.xml"/><Relationship Id="rId9" Type="http://schemas.openxmlformats.org/officeDocument/2006/relationships/slide" Target="slides/slide7.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33" Type="http://schemas.openxmlformats.org/officeDocument/2006/relationships/theme" Target="theme/theme1.xml"/><Relationship Id="rId34" Type="http://schemas.openxmlformats.org/officeDocument/2006/relationships/tableStyles" Target="tableStyles.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1C059FC-4955-4F0E-88E5-F717F4EBC0CA}" type="datetimeFigureOut">
              <a:rPr lang="en-US" smtClean="0"/>
              <a:t>2/25/15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D8067A6-C473-451D-A58D-993108004ABD}" type="slidenum">
              <a:rPr lang="en-US" smtClean="0"/>
              <a:t>‹#›</a:t>
            </a:fld>
            <a:endParaRPr lang="en-US"/>
          </a:p>
        </p:txBody>
      </p:sp>
    </p:spTree>
    <p:extLst>
      <p:ext uri="{BB962C8B-B14F-4D97-AF65-F5344CB8AC3E}">
        <p14:creationId xmlns:p14="http://schemas.microsoft.com/office/powerpoint/2010/main" val="36212047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geosciences</a:t>
            </a:r>
            <a:endParaRPr lang="en-US" dirty="0"/>
          </a:p>
        </p:txBody>
      </p:sp>
      <p:sp>
        <p:nvSpPr>
          <p:cNvPr id="4" name="Slide Number Placeholder 3"/>
          <p:cNvSpPr>
            <a:spLocks noGrp="1"/>
          </p:cNvSpPr>
          <p:nvPr>
            <p:ph type="sldNum" sz="quarter" idx="10"/>
          </p:nvPr>
        </p:nvSpPr>
        <p:spPr/>
        <p:txBody>
          <a:bodyPr/>
          <a:lstStyle/>
          <a:p>
            <a:fld id="{9D8067A6-C473-451D-A58D-993108004ABD}" type="slidenum">
              <a:rPr lang="en-US" smtClean="0"/>
              <a:t>17</a:t>
            </a:fld>
            <a:endParaRPr lang="en-US"/>
          </a:p>
        </p:txBody>
      </p:sp>
    </p:spTree>
    <p:extLst>
      <p:ext uri="{BB962C8B-B14F-4D97-AF65-F5344CB8AC3E}">
        <p14:creationId xmlns:p14="http://schemas.microsoft.com/office/powerpoint/2010/main" val="34261999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New eyes = new instruments</a:t>
            </a:r>
          </a:p>
          <a:p>
            <a:r>
              <a:rPr lang="en-US" dirty="0" smtClean="0"/>
              <a:t>New techniques open new horizons,</a:t>
            </a:r>
            <a:r>
              <a:rPr lang="en-US" baseline="0" dirty="0" smtClean="0"/>
              <a:t> STM is historical example</a:t>
            </a:r>
            <a:endParaRPr lang="en-US" dirty="0"/>
          </a:p>
        </p:txBody>
      </p:sp>
      <p:sp>
        <p:nvSpPr>
          <p:cNvPr id="4" name="Slide Number Placeholder 3"/>
          <p:cNvSpPr>
            <a:spLocks noGrp="1"/>
          </p:cNvSpPr>
          <p:nvPr>
            <p:ph type="sldNum" sz="quarter" idx="10"/>
          </p:nvPr>
        </p:nvSpPr>
        <p:spPr/>
        <p:txBody>
          <a:bodyPr/>
          <a:lstStyle/>
          <a:p>
            <a:fld id="{9D8067A6-C473-451D-A58D-993108004ABD}" type="slidenum">
              <a:rPr lang="en-US" smtClean="0"/>
              <a:t>22</a:t>
            </a:fld>
            <a:endParaRPr lang="en-US"/>
          </a:p>
        </p:txBody>
      </p:sp>
    </p:spTree>
    <p:extLst>
      <p:ext uri="{BB962C8B-B14F-4D97-AF65-F5344CB8AC3E}">
        <p14:creationId xmlns:p14="http://schemas.microsoft.com/office/powerpoint/2010/main" val="6309497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665502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66D268-70EB-7D49-A6E9-584AD086F6A4}" type="datetimeFigureOut">
              <a:rPr lang="en-US" smtClean="0">
                <a:solidFill>
                  <a:prstClr val="black">
                    <a:tint val="75000"/>
                  </a:prstClr>
                </a:solidFill>
              </a:rPr>
              <a:pPr/>
              <a:t>2/25/15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BE6E34-302D-2144-BC54-4172DE4EF4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389640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4"/>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366D268-70EB-7D49-A6E9-584AD086F6A4}" type="datetimeFigureOut">
              <a:rPr lang="en-US" smtClean="0">
                <a:solidFill>
                  <a:prstClr val="black">
                    <a:tint val="75000"/>
                  </a:prstClr>
                </a:solidFill>
              </a:rPr>
              <a:pPr/>
              <a:t>2/25/15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BE6E34-302D-2144-BC54-4172DE4EF4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886585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366D268-70EB-7D49-A6E9-584AD086F6A4}" type="datetimeFigureOut">
              <a:rPr lang="en-US" smtClean="0">
                <a:solidFill>
                  <a:prstClr val="black">
                    <a:tint val="75000"/>
                  </a:prstClr>
                </a:solidFill>
              </a:rPr>
              <a:pPr/>
              <a:t>2/25/15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BE6E34-302D-2144-BC54-4172DE4EF4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936695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4"/>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366D268-70EB-7D49-A6E9-584AD086F6A4}" type="datetimeFigureOut">
              <a:rPr lang="en-US" smtClean="0">
                <a:solidFill>
                  <a:prstClr val="black">
                    <a:tint val="75000"/>
                  </a:prstClr>
                </a:solidFill>
              </a:rPr>
              <a:pPr/>
              <a:t>2/25/15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BE6E34-302D-2144-BC54-4172DE4EF4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183924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2"/>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2"/>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366D268-70EB-7D49-A6E9-584AD086F6A4}" type="datetimeFigureOut">
              <a:rPr lang="en-US" smtClean="0">
                <a:solidFill>
                  <a:prstClr val="black">
                    <a:tint val="75000"/>
                  </a:prstClr>
                </a:solidFill>
              </a:rPr>
              <a:pPr/>
              <a:t>2/25/15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BE6E34-302D-2144-BC54-4172DE4EF4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198743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Title 6"/>
          <p:cNvSpPr>
            <a:spLocks noGrp="1"/>
          </p:cNvSpPr>
          <p:nvPr>
            <p:ph type="title"/>
          </p:nvPr>
        </p:nvSpPr>
        <p:spPr/>
        <p:txBody>
          <a:bodyPr/>
          <a:lstStyle/>
          <a:p>
            <a:r>
              <a:rPr lang="en-US" smtClean="0"/>
              <a:t>Click to edit Master title style</a:t>
            </a:r>
            <a:endParaRPr lang="en-US"/>
          </a:p>
        </p:txBody>
      </p:sp>
      <p:sp>
        <p:nvSpPr>
          <p:cNvPr id="4" name="Footer Placeholder 4"/>
          <p:cNvSpPr>
            <a:spLocks noGrp="1"/>
          </p:cNvSpPr>
          <p:nvPr>
            <p:ph type="ftr" sz="quarter" idx="10"/>
          </p:nvPr>
        </p:nvSpPr>
        <p:spPr/>
        <p:txBody>
          <a:bodyPr/>
          <a:lstStyle>
            <a:lvl1pPr>
              <a:defRPr/>
            </a:lvl1pPr>
          </a:lstStyle>
          <a:p>
            <a:pPr>
              <a:defRPr/>
            </a:pPr>
            <a:endParaRPr lang="en-US"/>
          </a:p>
        </p:txBody>
      </p:sp>
      <p:sp>
        <p:nvSpPr>
          <p:cNvPr id="5" name="Slide Number Placeholder 5"/>
          <p:cNvSpPr>
            <a:spLocks noGrp="1"/>
          </p:cNvSpPr>
          <p:nvPr>
            <p:ph type="sldNum" sz="quarter" idx="11"/>
          </p:nvPr>
        </p:nvSpPr>
        <p:spPr/>
        <p:txBody>
          <a:bodyPr/>
          <a:lstStyle>
            <a:lvl1pPr>
              <a:defRPr/>
            </a:lvl1pPr>
          </a:lstStyle>
          <a:p>
            <a:pPr>
              <a:defRPr/>
            </a:pPr>
            <a:fld id="{C0A2BE09-5C53-429F-9B0D-04D6F428253C}" type="slidenum">
              <a:rPr lang="en-US"/>
              <a:pPr>
                <a:defRPr/>
              </a:pPr>
              <a:t>‹#›</a:t>
            </a:fld>
            <a:endParaRPr lang="en-US" dirty="0"/>
          </a:p>
        </p:txBody>
      </p:sp>
    </p:spTree>
    <p:extLst>
      <p:ext uri="{BB962C8B-B14F-4D97-AF65-F5344CB8AC3E}">
        <p14:creationId xmlns:p14="http://schemas.microsoft.com/office/powerpoint/2010/main" val="32769327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pPr>
              <a:defRPr/>
            </a:pPr>
            <a:endParaRPr lang="en-US" dirty="0"/>
          </a:p>
        </p:txBody>
      </p:sp>
      <p:sp>
        <p:nvSpPr>
          <p:cNvPr id="4" name="Slide Number Placeholder 3"/>
          <p:cNvSpPr>
            <a:spLocks noGrp="1"/>
          </p:cNvSpPr>
          <p:nvPr>
            <p:ph type="sldNum" sz="quarter" idx="11"/>
          </p:nvPr>
        </p:nvSpPr>
        <p:spPr/>
        <p:txBody>
          <a:bodyPr/>
          <a:lstStyle/>
          <a:p>
            <a:pPr>
              <a:defRPr/>
            </a:pPr>
            <a:fld id="{D1C3E240-9EB6-4604-A43D-9910B3F588EA}" type="slidenum">
              <a:rPr lang="en-US" smtClean="0"/>
              <a:pPr>
                <a:defRPr/>
              </a:pPr>
              <a:t>‹#›</a:t>
            </a:fld>
            <a:endParaRPr lang="en-US" dirty="0"/>
          </a:p>
        </p:txBody>
      </p:sp>
    </p:spTree>
    <p:extLst>
      <p:ext uri="{BB962C8B-B14F-4D97-AF65-F5344CB8AC3E}">
        <p14:creationId xmlns:p14="http://schemas.microsoft.com/office/powerpoint/2010/main" val="14437989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9"/>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366D268-70EB-7D49-A6E9-584AD086F6A4}" type="datetimeFigureOut">
              <a:rPr lang="en-US" smtClean="0">
                <a:solidFill>
                  <a:prstClr val="black">
                    <a:tint val="75000"/>
                  </a:prstClr>
                </a:solidFill>
              </a:rPr>
              <a:pPr/>
              <a:t>2/25/15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BE6E34-302D-2144-BC54-4172DE4EF4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845688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4"/>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366D268-70EB-7D49-A6E9-584AD086F6A4}" type="datetimeFigureOut">
              <a:rPr lang="en-US" smtClean="0">
                <a:solidFill>
                  <a:prstClr val="black">
                    <a:tint val="75000"/>
                  </a:prstClr>
                </a:solidFill>
              </a:rPr>
              <a:pPr/>
              <a:t>2/25/15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BE6E34-302D-2144-BC54-4172DE4EF4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410526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366D268-70EB-7D49-A6E9-584AD086F6A4}" type="datetimeFigureOut">
              <a:rPr lang="en-US" smtClean="0">
                <a:solidFill>
                  <a:prstClr val="black">
                    <a:tint val="75000"/>
                  </a:prstClr>
                </a:solidFill>
              </a:rPr>
              <a:pPr/>
              <a:t>2/25/15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BE6E34-302D-2144-BC54-4172DE4EF4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124248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4"/>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4"/>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366D268-70EB-7D49-A6E9-584AD086F6A4}" type="datetimeFigureOut">
              <a:rPr lang="en-US" smtClean="0">
                <a:solidFill>
                  <a:prstClr val="black">
                    <a:tint val="75000"/>
                  </a:prstClr>
                </a:solidFill>
              </a:rPr>
              <a:pPr/>
              <a:t>2/25/15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BE6E34-302D-2144-BC54-4172DE4EF4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437214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366D268-70EB-7D49-A6E9-584AD086F6A4}" type="datetimeFigureOut">
              <a:rPr lang="en-US" smtClean="0">
                <a:solidFill>
                  <a:prstClr val="black">
                    <a:tint val="75000"/>
                  </a:prstClr>
                </a:solidFill>
              </a:rPr>
              <a:pPr/>
              <a:t>2/25/15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BE6E34-302D-2144-BC54-4172DE4EF4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265800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366D268-70EB-7D49-A6E9-584AD086F6A4}" type="datetimeFigureOut">
              <a:rPr lang="en-US" smtClean="0">
                <a:solidFill>
                  <a:prstClr val="black">
                    <a:tint val="75000"/>
                  </a:prstClr>
                </a:solidFill>
              </a:rPr>
              <a:pPr/>
              <a:t>2/25/15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BE6E34-302D-2144-BC54-4172DE4EF4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7651420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theme" Target="../theme/theme1.xml"/><Relationship Id="rId5" Type="http://schemas.openxmlformats.org/officeDocument/2006/relationships/image" Target="../media/image1.jpeg"/><Relationship Id="rId6" Type="http://schemas.openxmlformats.org/officeDocument/2006/relationships/image" Target="../media/image2.jpe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14.xml"/><Relationship Id="rId12" Type="http://schemas.openxmlformats.org/officeDocument/2006/relationships/theme" Target="../theme/theme2.xml"/><Relationship Id="rId13" Type="http://schemas.openxmlformats.org/officeDocument/2006/relationships/image" Target="../media/image2.jpeg"/><Relationship Id="rId1" Type="http://schemas.openxmlformats.org/officeDocument/2006/relationships/slideLayout" Target="../slideLayouts/slideLayout4.xml"/><Relationship Id="rId2" Type="http://schemas.openxmlformats.org/officeDocument/2006/relationships/slideLayout" Target="../slideLayouts/slideLayout5.xml"/><Relationship Id="rId3" Type="http://schemas.openxmlformats.org/officeDocument/2006/relationships/slideLayout" Target="../slideLayouts/slideLayout6.xml"/><Relationship Id="rId4" Type="http://schemas.openxmlformats.org/officeDocument/2006/relationships/slideLayout" Target="../slideLayouts/slideLayout7.xml"/><Relationship Id="rId5" Type="http://schemas.openxmlformats.org/officeDocument/2006/relationships/slideLayout" Target="../slideLayouts/slideLayout8.xml"/><Relationship Id="rId6" Type="http://schemas.openxmlformats.org/officeDocument/2006/relationships/slideLayout" Target="../slideLayouts/slideLayout9.xml"/><Relationship Id="rId7" Type="http://schemas.openxmlformats.org/officeDocument/2006/relationships/slideLayout" Target="../slideLayouts/slideLayout10.xml"/><Relationship Id="rId8" Type="http://schemas.openxmlformats.org/officeDocument/2006/relationships/slideLayout" Target="../slideLayouts/slideLayout11.xml"/><Relationship Id="rId9" Type="http://schemas.openxmlformats.org/officeDocument/2006/relationships/slideLayout" Target="../slideLayouts/slideLayout12.xml"/><Relationship Id="rId10"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5" cstate="print"/>
          <a:srcRect/>
          <a:stretch>
            <a:fillRect/>
          </a:stretch>
        </a:blip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0" y="-219075"/>
            <a:ext cx="9144000" cy="1143000"/>
          </a:xfrm>
          <a:prstGeom prst="rect">
            <a:avLst/>
          </a:prstGeom>
          <a:noFill/>
          <a:ln w="9525">
            <a:noFill/>
            <a:miter lim="800000"/>
            <a:headEnd/>
            <a:tailEnd/>
          </a:ln>
        </p:spPr>
        <p:txBody>
          <a:bodyPr vert="horz" wrap="square" lIns="91397" tIns="45698" rIns="91397" bIns="45698" numCol="1" anchor="ctr" anchorCtr="0" compatLnSpc="1">
            <a:prstTxWarp prst="textNoShape">
              <a:avLst/>
            </a:prstTxWarp>
          </a:bodyPr>
          <a:lstStyle/>
          <a:p>
            <a:pPr lvl="0"/>
            <a:r>
              <a:rPr lang="en-US" smtClean="0"/>
              <a:t>Click to edit Master title style</a:t>
            </a:r>
          </a:p>
        </p:txBody>
      </p:sp>
      <p:sp>
        <p:nvSpPr>
          <p:cNvPr id="2051" name="Text Placeholder 2"/>
          <p:cNvSpPr>
            <a:spLocks noGrp="1"/>
          </p:cNvSpPr>
          <p:nvPr>
            <p:ph type="body" idx="1"/>
          </p:nvPr>
        </p:nvSpPr>
        <p:spPr bwMode="auto">
          <a:xfrm>
            <a:off x="352427" y="866775"/>
            <a:ext cx="8410575" cy="5259388"/>
          </a:xfrm>
          <a:prstGeom prst="rect">
            <a:avLst/>
          </a:prstGeom>
          <a:noFill/>
          <a:ln w="9525">
            <a:noFill/>
            <a:miter lim="800000"/>
            <a:headEnd/>
            <a:tailEnd/>
          </a:ln>
        </p:spPr>
        <p:txBody>
          <a:bodyPr vert="horz" wrap="square" lIns="91397" tIns="45698" rIns="91397" bIns="4569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 name="Footer Placeholder 4"/>
          <p:cNvSpPr>
            <a:spLocks noGrp="1"/>
          </p:cNvSpPr>
          <p:nvPr>
            <p:ph type="ftr" sz="quarter" idx="3"/>
          </p:nvPr>
        </p:nvSpPr>
        <p:spPr>
          <a:xfrm>
            <a:off x="3124200" y="6356354"/>
            <a:ext cx="5334000" cy="365125"/>
          </a:xfrm>
          <a:prstGeom prst="rect">
            <a:avLst/>
          </a:prstGeom>
        </p:spPr>
        <p:txBody>
          <a:bodyPr vert="horz" lIns="91397" tIns="45698" rIns="91397" bIns="45698" rtlCol="0" anchor="ctr"/>
          <a:lstStyle>
            <a:lvl1pPr algn="r" fontAlgn="auto">
              <a:spcBef>
                <a:spcPts val="0"/>
              </a:spcBef>
              <a:spcAft>
                <a:spcPts val="0"/>
              </a:spcAft>
              <a:defRPr sz="1200">
                <a:solidFill>
                  <a:srgbClr val="106636"/>
                </a:solidFill>
                <a:latin typeface="Arial" pitchFamily="34" charset="0"/>
                <a:cs typeface="Arial" pitchFamily="34" charset="0"/>
              </a:defRPr>
            </a:lvl1pPr>
          </a:lstStyle>
          <a:p>
            <a:pPr>
              <a:defRPr/>
            </a:pPr>
            <a:endParaRPr lang="en-US" dirty="0"/>
          </a:p>
        </p:txBody>
      </p:sp>
      <p:sp>
        <p:nvSpPr>
          <p:cNvPr id="6" name="Slide Number Placeholder 5"/>
          <p:cNvSpPr>
            <a:spLocks noGrp="1"/>
          </p:cNvSpPr>
          <p:nvPr>
            <p:ph type="sldNum" sz="quarter" idx="4"/>
          </p:nvPr>
        </p:nvSpPr>
        <p:spPr>
          <a:xfrm>
            <a:off x="8413750" y="6351592"/>
            <a:ext cx="381000" cy="365125"/>
          </a:xfrm>
          <a:prstGeom prst="rect">
            <a:avLst/>
          </a:prstGeom>
        </p:spPr>
        <p:txBody>
          <a:bodyPr vert="horz" lIns="91397" tIns="45698" rIns="91397" bIns="45698" rtlCol="0" anchor="ctr"/>
          <a:lstStyle>
            <a:lvl1pPr algn="r" fontAlgn="auto">
              <a:spcBef>
                <a:spcPts val="0"/>
              </a:spcBef>
              <a:spcAft>
                <a:spcPts val="0"/>
              </a:spcAft>
              <a:defRPr sz="1200">
                <a:solidFill>
                  <a:srgbClr val="106636"/>
                </a:solidFill>
                <a:latin typeface="Arial" pitchFamily="34" charset="0"/>
                <a:cs typeface="Arial" pitchFamily="34" charset="0"/>
              </a:defRPr>
            </a:lvl1pPr>
          </a:lstStyle>
          <a:p>
            <a:pPr>
              <a:defRPr/>
            </a:pPr>
            <a:endParaRPr lang="en-US" dirty="0"/>
          </a:p>
        </p:txBody>
      </p:sp>
      <p:pic>
        <p:nvPicPr>
          <p:cNvPr id="2054" name="Picture 9" descr="horizontal-logo-green-text.jpg"/>
          <p:cNvPicPr>
            <a:picLocks noChangeAspect="1"/>
          </p:cNvPicPr>
          <p:nvPr/>
        </p:nvPicPr>
        <p:blipFill>
          <a:blip r:embed="rId6" cstate="print"/>
          <a:srcRect/>
          <a:stretch>
            <a:fillRect/>
          </a:stretch>
        </p:blipFill>
        <p:spPr bwMode="auto">
          <a:xfrm>
            <a:off x="457200" y="6354769"/>
            <a:ext cx="2438400" cy="407987"/>
          </a:xfrm>
          <a:prstGeom prst="rect">
            <a:avLst/>
          </a:prstGeom>
          <a:noFill/>
          <a:ln w="9525">
            <a:noFill/>
            <a:miter lim="800000"/>
            <a:headEnd/>
            <a:tailEnd/>
          </a:ln>
        </p:spPr>
      </p:pic>
    </p:spTree>
    <p:extLst>
      <p:ext uri="{BB962C8B-B14F-4D97-AF65-F5344CB8AC3E}">
        <p14:creationId xmlns:p14="http://schemas.microsoft.com/office/powerpoint/2010/main" val="1548228232"/>
      </p:ext>
    </p:extLst>
  </p:cSld>
  <p:clrMap bg1="lt1" tx1="dk1" bg2="lt2" tx2="dk2" accent1="accent1" accent2="accent2" accent3="accent3" accent4="accent4" accent5="accent5" accent6="accent6" hlink="hlink" folHlink="folHlink"/>
  <p:sldLayoutIdLst>
    <p:sldLayoutId id="2147483665" r:id="rId1"/>
    <p:sldLayoutId id="2147483667" r:id="rId2"/>
    <p:sldLayoutId id="2147483668" r:id="rId3"/>
  </p:sldLayoutIdLst>
  <p:hf hdr="0" ftr="0" dt="0"/>
  <p:txStyles>
    <p:titleStyle>
      <a:lvl1pPr algn="ctr" rtl="0" eaLnBrk="0" fontAlgn="base" hangingPunct="0">
        <a:spcBef>
          <a:spcPct val="0"/>
        </a:spcBef>
        <a:spcAft>
          <a:spcPct val="0"/>
        </a:spcAft>
        <a:defRPr sz="2400" kern="1200">
          <a:solidFill>
            <a:srgbClr val="106636"/>
          </a:solidFill>
          <a:latin typeface="Arial" pitchFamily="34" charset="0"/>
          <a:ea typeface="+mj-ea"/>
          <a:cs typeface="Arial" pitchFamily="34" charset="0"/>
        </a:defRPr>
      </a:lvl1pPr>
      <a:lvl2pPr algn="ctr" rtl="0" eaLnBrk="0" fontAlgn="base" hangingPunct="0">
        <a:spcBef>
          <a:spcPct val="0"/>
        </a:spcBef>
        <a:spcAft>
          <a:spcPct val="0"/>
        </a:spcAft>
        <a:defRPr sz="2400">
          <a:solidFill>
            <a:srgbClr val="106636"/>
          </a:solidFill>
          <a:latin typeface="Arial" charset="0"/>
          <a:cs typeface="Arial" charset="0"/>
        </a:defRPr>
      </a:lvl2pPr>
      <a:lvl3pPr algn="ctr" rtl="0" eaLnBrk="0" fontAlgn="base" hangingPunct="0">
        <a:spcBef>
          <a:spcPct val="0"/>
        </a:spcBef>
        <a:spcAft>
          <a:spcPct val="0"/>
        </a:spcAft>
        <a:defRPr sz="2400">
          <a:solidFill>
            <a:srgbClr val="106636"/>
          </a:solidFill>
          <a:latin typeface="Arial" charset="0"/>
          <a:cs typeface="Arial" charset="0"/>
        </a:defRPr>
      </a:lvl3pPr>
      <a:lvl4pPr algn="ctr" rtl="0" eaLnBrk="0" fontAlgn="base" hangingPunct="0">
        <a:spcBef>
          <a:spcPct val="0"/>
        </a:spcBef>
        <a:spcAft>
          <a:spcPct val="0"/>
        </a:spcAft>
        <a:defRPr sz="2400">
          <a:solidFill>
            <a:srgbClr val="106636"/>
          </a:solidFill>
          <a:latin typeface="Arial" charset="0"/>
          <a:cs typeface="Arial" charset="0"/>
        </a:defRPr>
      </a:lvl4pPr>
      <a:lvl5pPr algn="ctr" rtl="0" eaLnBrk="0" fontAlgn="base" hangingPunct="0">
        <a:spcBef>
          <a:spcPct val="0"/>
        </a:spcBef>
        <a:spcAft>
          <a:spcPct val="0"/>
        </a:spcAft>
        <a:defRPr sz="2400">
          <a:solidFill>
            <a:srgbClr val="106636"/>
          </a:solidFill>
          <a:latin typeface="Arial" charset="0"/>
          <a:cs typeface="Arial" charset="0"/>
        </a:defRPr>
      </a:lvl5pPr>
      <a:lvl6pPr marL="456986" algn="ctr" rtl="0" fontAlgn="base">
        <a:spcBef>
          <a:spcPct val="0"/>
        </a:spcBef>
        <a:spcAft>
          <a:spcPct val="0"/>
        </a:spcAft>
        <a:defRPr sz="2400">
          <a:solidFill>
            <a:srgbClr val="106636"/>
          </a:solidFill>
          <a:latin typeface="Arial" charset="0"/>
          <a:cs typeface="Arial" charset="0"/>
        </a:defRPr>
      </a:lvl6pPr>
      <a:lvl7pPr marL="913972" algn="ctr" rtl="0" fontAlgn="base">
        <a:spcBef>
          <a:spcPct val="0"/>
        </a:spcBef>
        <a:spcAft>
          <a:spcPct val="0"/>
        </a:spcAft>
        <a:defRPr sz="2400">
          <a:solidFill>
            <a:srgbClr val="106636"/>
          </a:solidFill>
          <a:latin typeface="Arial" charset="0"/>
          <a:cs typeface="Arial" charset="0"/>
        </a:defRPr>
      </a:lvl7pPr>
      <a:lvl8pPr marL="1370959" algn="ctr" rtl="0" fontAlgn="base">
        <a:spcBef>
          <a:spcPct val="0"/>
        </a:spcBef>
        <a:spcAft>
          <a:spcPct val="0"/>
        </a:spcAft>
        <a:defRPr sz="2400">
          <a:solidFill>
            <a:srgbClr val="106636"/>
          </a:solidFill>
          <a:latin typeface="Arial" charset="0"/>
          <a:cs typeface="Arial" charset="0"/>
        </a:defRPr>
      </a:lvl8pPr>
      <a:lvl9pPr marL="1827945" algn="ctr" rtl="0" fontAlgn="base">
        <a:spcBef>
          <a:spcPct val="0"/>
        </a:spcBef>
        <a:spcAft>
          <a:spcPct val="0"/>
        </a:spcAft>
        <a:defRPr sz="2400">
          <a:solidFill>
            <a:srgbClr val="106636"/>
          </a:solidFill>
          <a:latin typeface="Arial" charset="0"/>
          <a:cs typeface="Arial" charset="0"/>
        </a:defRPr>
      </a:lvl9pPr>
    </p:titleStyle>
    <p:bodyStyle>
      <a:lvl1pPr marL="341233" indent="-341233" algn="l" rtl="0" eaLnBrk="0" fontAlgn="base" hangingPunct="0">
        <a:spcBef>
          <a:spcPct val="20000"/>
        </a:spcBef>
        <a:spcAft>
          <a:spcPct val="0"/>
        </a:spcAft>
        <a:buFont typeface="Arial" charset="0"/>
        <a:buChar char="•"/>
        <a:defRPr sz="2400" b="1" kern="1200">
          <a:solidFill>
            <a:srgbClr val="146737"/>
          </a:solidFill>
          <a:latin typeface="Arial" pitchFamily="34" charset="0"/>
          <a:ea typeface="+mn-ea"/>
          <a:cs typeface="Arial" pitchFamily="34" charset="0"/>
        </a:defRPr>
      </a:lvl1pPr>
      <a:lvl2pPr marL="741190" indent="-284096" algn="l" rtl="0" eaLnBrk="0" fontAlgn="base" hangingPunct="0">
        <a:spcBef>
          <a:spcPct val="20000"/>
        </a:spcBef>
        <a:spcAft>
          <a:spcPct val="0"/>
        </a:spcAft>
        <a:buFont typeface="Arial" charset="0"/>
        <a:buChar char="–"/>
        <a:defRPr sz="2200" kern="1200">
          <a:solidFill>
            <a:srgbClr val="404040"/>
          </a:solidFill>
          <a:latin typeface="Arial" pitchFamily="34" charset="0"/>
          <a:ea typeface="+mn-ea"/>
          <a:cs typeface="Arial" pitchFamily="34" charset="0"/>
        </a:defRPr>
      </a:lvl2pPr>
      <a:lvl3pPr marL="1141146" indent="-226961"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3pPr>
      <a:lvl4pPr marL="1598239" indent="-226961"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4pPr>
      <a:lvl5pPr marL="2055332" indent="-226961"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5pPr>
      <a:lvl6pPr marL="2513424" indent="-228492" algn="l" defTabSz="91397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411" indent="-228492" algn="l" defTabSz="91397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396" indent="-228492" algn="l" defTabSz="91397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4382" indent="-228492" algn="l" defTabSz="91397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972" rtl="0" eaLnBrk="1" latinLnBrk="0" hangingPunct="1">
        <a:defRPr sz="1800" kern="1200">
          <a:solidFill>
            <a:schemeClr val="tx1"/>
          </a:solidFill>
          <a:latin typeface="+mn-lt"/>
          <a:ea typeface="+mn-ea"/>
          <a:cs typeface="+mn-cs"/>
        </a:defRPr>
      </a:lvl1pPr>
      <a:lvl2pPr marL="456986" algn="l" defTabSz="913972" rtl="0" eaLnBrk="1" latinLnBrk="0" hangingPunct="1">
        <a:defRPr sz="1800" kern="1200">
          <a:solidFill>
            <a:schemeClr val="tx1"/>
          </a:solidFill>
          <a:latin typeface="+mn-lt"/>
          <a:ea typeface="+mn-ea"/>
          <a:cs typeface="+mn-cs"/>
        </a:defRPr>
      </a:lvl2pPr>
      <a:lvl3pPr marL="913972" algn="l" defTabSz="913972" rtl="0" eaLnBrk="1" latinLnBrk="0" hangingPunct="1">
        <a:defRPr sz="1800" kern="1200">
          <a:solidFill>
            <a:schemeClr val="tx1"/>
          </a:solidFill>
          <a:latin typeface="+mn-lt"/>
          <a:ea typeface="+mn-ea"/>
          <a:cs typeface="+mn-cs"/>
        </a:defRPr>
      </a:lvl3pPr>
      <a:lvl4pPr marL="1370959" algn="l" defTabSz="913972" rtl="0" eaLnBrk="1" latinLnBrk="0" hangingPunct="1">
        <a:defRPr sz="1800" kern="1200">
          <a:solidFill>
            <a:schemeClr val="tx1"/>
          </a:solidFill>
          <a:latin typeface="+mn-lt"/>
          <a:ea typeface="+mn-ea"/>
          <a:cs typeface="+mn-cs"/>
        </a:defRPr>
      </a:lvl4pPr>
      <a:lvl5pPr marL="1827945" algn="l" defTabSz="913972" rtl="0" eaLnBrk="1" latinLnBrk="0" hangingPunct="1">
        <a:defRPr sz="1800" kern="1200">
          <a:solidFill>
            <a:schemeClr val="tx1"/>
          </a:solidFill>
          <a:latin typeface="+mn-lt"/>
          <a:ea typeface="+mn-ea"/>
          <a:cs typeface="+mn-cs"/>
        </a:defRPr>
      </a:lvl5pPr>
      <a:lvl6pPr marL="2284932" algn="l" defTabSz="913972" rtl="0" eaLnBrk="1" latinLnBrk="0" hangingPunct="1">
        <a:defRPr sz="1800" kern="1200">
          <a:solidFill>
            <a:schemeClr val="tx1"/>
          </a:solidFill>
          <a:latin typeface="+mn-lt"/>
          <a:ea typeface="+mn-ea"/>
          <a:cs typeface="+mn-cs"/>
        </a:defRPr>
      </a:lvl6pPr>
      <a:lvl7pPr marL="2741916" algn="l" defTabSz="913972" rtl="0" eaLnBrk="1" latinLnBrk="0" hangingPunct="1">
        <a:defRPr sz="1800" kern="1200">
          <a:solidFill>
            <a:schemeClr val="tx1"/>
          </a:solidFill>
          <a:latin typeface="+mn-lt"/>
          <a:ea typeface="+mn-ea"/>
          <a:cs typeface="+mn-cs"/>
        </a:defRPr>
      </a:lvl7pPr>
      <a:lvl8pPr marL="3198904" algn="l" defTabSz="913972" rtl="0" eaLnBrk="1" latinLnBrk="0" hangingPunct="1">
        <a:defRPr sz="1800" kern="1200">
          <a:solidFill>
            <a:schemeClr val="tx1"/>
          </a:solidFill>
          <a:latin typeface="+mn-lt"/>
          <a:ea typeface="+mn-ea"/>
          <a:cs typeface="+mn-cs"/>
        </a:defRPr>
      </a:lvl8pPr>
      <a:lvl9pPr marL="3655888" algn="l" defTabSz="913972"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457200" y="6356354"/>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5366D268-70EB-7D49-A6E9-584AD086F6A4}" type="datetimeFigureOut">
              <a:rPr lang="en-US" smtClean="0">
                <a:solidFill>
                  <a:prstClr val="black">
                    <a:tint val="75000"/>
                  </a:prstClr>
                </a:solidFill>
              </a:rPr>
              <a:pPr defTabSz="457200"/>
              <a:t>2/25/15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4"/>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4"/>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endParaRPr lang="en-US" dirty="0">
              <a:solidFill>
                <a:prstClr val="black">
                  <a:tint val="75000"/>
                </a:prstClr>
              </a:solidFill>
            </a:endParaRPr>
          </a:p>
        </p:txBody>
      </p:sp>
      <p:sp>
        <p:nvSpPr>
          <p:cNvPr id="8" name="Footer Placeholder 4"/>
          <p:cNvSpPr txBox="1">
            <a:spLocks/>
          </p:cNvSpPr>
          <p:nvPr userDrawn="1"/>
        </p:nvSpPr>
        <p:spPr>
          <a:xfrm>
            <a:off x="3124200" y="6356354"/>
            <a:ext cx="5334000" cy="365125"/>
          </a:xfrm>
          <a:prstGeom prst="rect">
            <a:avLst/>
          </a:prstGeom>
        </p:spPr>
        <p:txBody>
          <a:bodyPr vert="horz" lIns="91397" tIns="45698" rIns="91397" bIns="45698" rtlCol="0" anchor="ctr"/>
          <a:lstStyle>
            <a:defPPr>
              <a:defRPr lang="en-US"/>
            </a:defPPr>
            <a:lvl1pPr marL="0" algn="r" defTabSz="457200" rtl="0" eaLnBrk="1" fontAlgn="auto" latinLnBrk="0" hangingPunct="1">
              <a:spcBef>
                <a:spcPts val="0"/>
              </a:spcBef>
              <a:spcAft>
                <a:spcPts val="0"/>
              </a:spcAft>
              <a:defRPr sz="1200" kern="1200">
                <a:solidFill>
                  <a:srgbClr val="106636"/>
                </a:solidFill>
                <a:latin typeface="Arial" pitchFamily="34" charset="0"/>
                <a:ea typeface="+mn-ea"/>
                <a:cs typeface="Arial"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endParaRPr lang="en-US" dirty="0"/>
          </a:p>
        </p:txBody>
      </p:sp>
      <p:pic>
        <p:nvPicPr>
          <p:cNvPr id="10" name="Picture 9" descr="horizontal-logo-green-text.jpg"/>
          <p:cNvPicPr>
            <a:picLocks noChangeAspect="1"/>
          </p:cNvPicPr>
          <p:nvPr userDrawn="1"/>
        </p:nvPicPr>
        <p:blipFill>
          <a:blip r:embed="rId13" cstate="print"/>
          <a:srcRect/>
          <a:stretch>
            <a:fillRect/>
          </a:stretch>
        </p:blipFill>
        <p:spPr bwMode="auto">
          <a:xfrm>
            <a:off x="457200" y="6389722"/>
            <a:ext cx="2438400" cy="407987"/>
          </a:xfrm>
          <a:prstGeom prst="rect">
            <a:avLst/>
          </a:prstGeom>
          <a:noFill/>
          <a:ln w="9525">
            <a:noFill/>
            <a:miter lim="800000"/>
            <a:headEnd/>
            <a:tailEnd/>
          </a:ln>
        </p:spPr>
      </p:pic>
      <p:cxnSp>
        <p:nvCxnSpPr>
          <p:cNvPr id="12" name="Straight Connector 11"/>
          <p:cNvCxnSpPr/>
          <p:nvPr userDrawn="1"/>
        </p:nvCxnSpPr>
        <p:spPr>
          <a:xfrm>
            <a:off x="0" y="907142"/>
            <a:ext cx="9144000" cy="0"/>
          </a:xfrm>
          <a:prstGeom prst="line">
            <a:avLst/>
          </a:prstGeom>
          <a:ln>
            <a:solidFill>
              <a:srgbClr val="008040"/>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userDrawn="1"/>
        </p:nvCxnSpPr>
        <p:spPr>
          <a:xfrm>
            <a:off x="7260" y="6308875"/>
            <a:ext cx="9144000" cy="0"/>
          </a:xfrm>
          <a:prstGeom prst="line">
            <a:avLst/>
          </a:prstGeom>
          <a:ln>
            <a:solidFill>
              <a:srgbClr val="00804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68718078"/>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4.emf"/><Relationship Id="rId4" Type="http://schemas.openxmlformats.org/officeDocument/2006/relationships/image" Target="../media/image15.jpg"/><Relationship Id="rId5" Type="http://schemas.openxmlformats.org/officeDocument/2006/relationships/image" Target="../media/image16.emf"/><Relationship Id="rId6" Type="http://schemas.openxmlformats.org/officeDocument/2006/relationships/image" Target="../media/image17.emf"/><Relationship Id="rId7" Type="http://schemas.openxmlformats.org/officeDocument/2006/relationships/image" Target="../media/image18.emf"/><Relationship Id="rId1" Type="http://schemas.openxmlformats.org/officeDocument/2006/relationships/slideLayout" Target="../slideLayouts/slideLayout2.xml"/><Relationship Id="rId2" Type="http://schemas.openxmlformats.org/officeDocument/2006/relationships/image" Target="../media/image13.gif"/></Relationships>
</file>

<file path=ppt/slides/_rels/slide11.xml.rels><?xml version="1.0" encoding="UTF-8" standalone="yes"?>
<Relationships xmlns="http://schemas.openxmlformats.org/package/2006/relationships"><Relationship Id="rId3" Type="http://schemas.openxmlformats.org/officeDocument/2006/relationships/image" Target="../media/image20.jpg"/><Relationship Id="rId4" Type="http://schemas.openxmlformats.org/officeDocument/2006/relationships/image" Target="../media/image21.gif"/><Relationship Id="rId1" Type="http://schemas.openxmlformats.org/officeDocument/2006/relationships/slideLayout" Target="../slideLayouts/slideLayout2.xml"/><Relationship Id="rId2" Type="http://schemas.openxmlformats.org/officeDocument/2006/relationships/image" Target="../media/image19.emf"/></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4" Type="http://schemas.openxmlformats.org/officeDocument/2006/relationships/image" Target="../media/image24.jpg"/><Relationship Id="rId5" Type="http://schemas.openxmlformats.org/officeDocument/2006/relationships/image" Target="../media/image25.jpeg"/><Relationship Id="rId6" Type="http://schemas.openxmlformats.org/officeDocument/2006/relationships/image" Target="../media/image26.jpg"/><Relationship Id="rId1" Type="http://schemas.openxmlformats.org/officeDocument/2006/relationships/slideLayout" Target="../slideLayouts/slideLayout2.xml"/><Relationship Id="rId2" Type="http://schemas.openxmlformats.org/officeDocument/2006/relationships/image" Target="../media/image22.emf"/></Relationships>
</file>

<file path=ppt/slides/_rels/slide13.xml.rels><?xml version="1.0" encoding="UTF-8" standalone="yes"?>
<Relationships xmlns="http://schemas.openxmlformats.org/package/2006/relationships"><Relationship Id="rId3" Type="http://schemas.openxmlformats.org/officeDocument/2006/relationships/image" Target="../media/image28.jpg"/><Relationship Id="rId4" Type="http://schemas.openxmlformats.org/officeDocument/2006/relationships/image" Target="../media/image29.gif"/><Relationship Id="rId5" Type="http://schemas.openxmlformats.org/officeDocument/2006/relationships/image" Target="../media/image30.emf"/><Relationship Id="rId6" Type="http://schemas.openxmlformats.org/officeDocument/2006/relationships/image" Target="../media/image31.emf"/><Relationship Id="rId7" Type="http://schemas.openxmlformats.org/officeDocument/2006/relationships/image" Target="../media/image32.emf"/><Relationship Id="rId8" Type="http://schemas.openxmlformats.org/officeDocument/2006/relationships/image" Target="../media/image33.png"/><Relationship Id="rId1" Type="http://schemas.openxmlformats.org/officeDocument/2006/relationships/slideLayout" Target="../slideLayouts/slideLayout2.xml"/><Relationship Id="rId2" Type="http://schemas.openxmlformats.org/officeDocument/2006/relationships/image" Target="../media/image27.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7.png"/><Relationship Id="rId1" Type="http://schemas.openxmlformats.org/officeDocument/2006/relationships/slideLayout" Target="../slideLayouts/slideLayout2.xml"/><Relationship Id="rId2"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png"/><Relationship Id="rId5" Type="http://schemas.openxmlformats.org/officeDocument/2006/relationships/image" Target="../media/image40.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png"/><Relationship Id="rId3" Type="http://schemas.openxmlformats.org/officeDocument/2006/relationships/image" Target="../media/image42.png"/></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5.png"/><Relationship Id="rId1" Type="http://schemas.openxmlformats.org/officeDocument/2006/relationships/slideLayout" Target="../slideLayouts/slideLayout2.xml"/><Relationship Id="rId2" Type="http://schemas.openxmlformats.org/officeDocument/2006/relationships/image" Target="../media/image4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png"/><Relationship Id="rId3"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image" Target="../media/image48.png"/><Relationship Id="rId1" Type="http://schemas.openxmlformats.org/officeDocument/2006/relationships/slideLayout" Target="../slideLayouts/slideLayout2.xml"/><Relationship Id="rId2" Type="http://schemas.openxmlformats.org/officeDocument/2006/relationships/image" Target="../media/image4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png"/><Relationship Id="rId3" Type="http://schemas.openxmlformats.org/officeDocument/2006/relationships/image" Target="../media/image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besac2014.com/"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7.gi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eg"/></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4" Type="http://schemas.openxmlformats.org/officeDocument/2006/relationships/image" Target="../media/image11.png"/><Relationship Id="rId5" Type="http://schemas.openxmlformats.org/officeDocument/2006/relationships/image" Target="../media/image12.png"/><Relationship Id="rId1" Type="http://schemas.openxmlformats.org/officeDocument/2006/relationships/slideLayout" Target="../slideLayouts/slideLayout2.xml"/><Relationship Id="rId2"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 y="1066800"/>
            <a:ext cx="8763000" cy="1470025"/>
          </a:xfrm>
        </p:spPr>
        <p:txBody>
          <a:bodyPr/>
          <a:lstStyle/>
          <a:p>
            <a:r>
              <a:rPr lang="en-US" sz="3200" dirty="0"/>
              <a:t>Challenges at the Frontiers of Matter and Energy: </a:t>
            </a:r>
            <a:r>
              <a:rPr lang="en-US" sz="3200" dirty="0" smtClean="0"/>
              <a:t/>
            </a:r>
            <a:br>
              <a:rPr lang="en-US" sz="3200" dirty="0" smtClean="0"/>
            </a:br>
            <a:r>
              <a:rPr lang="en-US" sz="1600" dirty="0"/>
              <a:t/>
            </a:r>
            <a:br>
              <a:rPr lang="en-US" sz="1600" dirty="0"/>
            </a:br>
            <a:r>
              <a:rPr lang="en-US" sz="3200" dirty="0" smtClean="0"/>
              <a:t>Transformative </a:t>
            </a:r>
            <a:r>
              <a:rPr lang="en-US" sz="3200" dirty="0"/>
              <a:t>Opportunities for Discovery Science</a:t>
            </a:r>
          </a:p>
        </p:txBody>
      </p:sp>
      <p:sp>
        <p:nvSpPr>
          <p:cNvPr id="3" name="Subtitle 2"/>
          <p:cNvSpPr>
            <a:spLocks noGrp="1"/>
          </p:cNvSpPr>
          <p:nvPr>
            <p:ph type="subTitle" idx="1"/>
          </p:nvPr>
        </p:nvSpPr>
        <p:spPr>
          <a:xfrm>
            <a:off x="4876800" y="3505200"/>
            <a:ext cx="2895600" cy="1295400"/>
          </a:xfrm>
        </p:spPr>
        <p:txBody>
          <a:bodyPr/>
          <a:lstStyle/>
          <a:p>
            <a:r>
              <a:rPr lang="en-US" dirty="0" smtClean="0"/>
              <a:t>BESAC</a:t>
            </a:r>
          </a:p>
          <a:p>
            <a:r>
              <a:rPr lang="en-US" dirty="0" smtClean="0"/>
              <a:t>02/26/15</a:t>
            </a:r>
            <a:endParaRPr lang="en-US" dirty="0"/>
          </a:p>
        </p:txBody>
      </p:sp>
      <p:sp>
        <p:nvSpPr>
          <p:cNvPr id="4" name="Rectangle 3"/>
          <p:cNvSpPr/>
          <p:nvPr/>
        </p:nvSpPr>
        <p:spPr>
          <a:xfrm>
            <a:off x="3488849" y="6477000"/>
            <a:ext cx="2989280" cy="369332"/>
          </a:xfrm>
          <a:prstGeom prst="rect">
            <a:avLst/>
          </a:prstGeom>
        </p:spPr>
        <p:txBody>
          <a:bodyPr wrap="none">
            <a:spAutoFit/>
          </a:bodyPr>
          <a:lstStyle/>
          <a:p>
            <a:r>
              <a:rPr lang="en-US" b="1" dirty="0"/>
              <a:t>http://www.besac2014.com/</a:t>
            </a: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52600" y="2590800"/>
            <a:ext cx="2667000" cy="34296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82386350"/>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19075"/>
            <a:ext cx="9372600" cy="1143000"/>
          </a:xfrm>
        </p:spPr>
        <p:txBody>
          <a:bodyPr/>
          <a:lstStyle/>
          <a:p>
            <a:pPr marL="0" indent="0" algn="l"/>
            <a:r>
              <a:rPr lang="en-US" dirty="0"/>
              <a:t> </a:t>
            </a:r>
            <a:r>
              <a:rPr lang="en-US" dirty="0" smtClean="0"/>
              <a:t>How </a:t>
            </a:r>
            <a:r>
              <a:rPr lang="en-US" dirty="0"/>
              <a:t>do we design and perfect atom- and energy-efficient synthesis of revolutionary new forms of matter with tailored properties?</a:t>
            </a:r>
          </a:p>
        </p:txBody>
      </p:sp>
      <p:sp>
        <p:nvSpPr>
          <p:cNvPr id="3" name="Content Placeholder 2"/>
          <p:cNvSpPr>
            <a:spLocks noGrp="1"/>
          </p:cNvSpPr>
          <p:nvPr>
            <p:ph idx="1"/>
          </p:nvPr>
        </p:nvSpPr>
        <p:spPr>
          <a:xfrm>
            <a:off x="0" y="838200"/>
            <a:ext cx="9144000" cy="1524000"/>
          </a:xfrm>
        </p:spPr>
        <p:txBody>
          <a:bodyPr>
            <a:noAutofit/>
          </a:bodyPr>
          <a:lstStyle/>
          <a:p>
            <a:pPr marL="0" indent="0">
              <a:buNone/>
            </a:pPr>
            <a:r>
              <a:rPr lang="en-US" sz="1800" b="0" dirty="0"/>
              <a:t>The periodic table contains more than 110 elements, but only a tiny fraction of all possible chemical compounds has yet been prepared and their properties characterized. Moving beyond trial-and-error searching, science is in favorable cases now approaching the threshold of ‘directed’ synthesis guided by predictive design, based on first-principles, of materials with properties that we </a:t>
            </a:r>
            <a:r>
              <a:rPr lang="en-US" sz="1800" b="0" dirty="0" smtClean="0"/>
              <a:t>desire</a:t>
            </a:r>
          </a:p>
          <a:p>
            <a:pPr marL="0" indent="0">
              <a:buNone/>
            </a:pPr>
            <a:endParaRPr lang="en-US" sz="2000" dirty="0" smtClean="0"/>
          </a:p>
        </p:txBody>
      </p:sp>
      <p:sp>
        <p:nvSpPr>
          <p:cNvPr id="7" name="TextBox 6"/>
          <p:cNvSpPr txBox="1"/>
          <p:nvPr/>
        </p:nvSpPr>
        <p:spPr>
          <a:xfrm>
            <a:off x="6267785" y="4719510"/>
            <a:ext cx="2383673" cy="369332"/>
          </a:xfrm>
          <a:prstGeom prst="rect">
            <a:avLst/>
          </a:prstGeom>
          <a:noFill/>
        </p:spPr>
        <p:txBody>
          <a:bodyPr wrap="none" rtlCol="0">
            <a:spAutoFit/>
          </a:bodyPr>
          <a:lstStyle/>
          <a:p>
            <a:r>
              <a:rPr lang="en-US" i="1" dirty="0" smtClean="0">
                <a:solidFill>
                  <a:srgbClr val="000080"/>
                </a:solidFill>
              </a:rPr>
              <a:t>In situ characterization</a:t>
            </a:r>
            <a:endParaRPr lang="en-US" i="1" dirty="0">
              <a:solidFill>
                <a:srgbClr val="000080"/>
              </a:solidFill>
            </a:endParaRPr>
          </a:p>
        </p:txBody>
      </p:sp>
      <p:sp>
        <p:nvSpPr>
          <p:cNvPr id="8" name="TextBox 7"/>
          <p:cNvSpPr txBox="1"/>
          <p:nvPr/>
        </p:nvSpPr>
        <p:spPr>
          <a:xfrm>
            <a:off x="590484" y="4687244"/>
            <a:ext cx="1976335" cy="369332"/>
          </a:xfrm>
          <a:prstGeom prst="rect">
            <a:avLst/>
          </a:prstGeom>
          <a:noFill/>
        </p:spPr>
        <p:txBody>
          <a:bodyPr wrap="none" rtlCol="0">
            <a:spAutoFit/>
          </a:bodyPr>
          <a:lstStyle/>
          <a:p>
            <a:r>
              <a:rPr lang="en-US" i="1" dirty="0" smtClean="0">
                <a:solidFill>
                  <a:srgbClr val="000080"/>
                </a:solidFill>
              </a:rPr>
              <a:t>Materials Genome</a:t>
            </a:r>
            <a:endParaRPr lang="en-US" i="1" dirty="0">
              <a:solidFill>
                <a:srgbClr val="000080"/>
              </a:solidFill>
            </a:endParaRPr>
          </a:p>
        </p:txBody>
      </p:sp>
      <p:sp>
        <p:nvSpPr>
          <p:cNvPr id="9" name="TextBox 8"/>
          <p:cNvSpPr txBox="1"/>
          <p:nvPr/>
        </p:nvSpPr>
        <p:spPr>
          <a:xfrm>
            <a:off x="3226561" y="2286000"/>
            <a:ext cx="2369584" cy="369332"/>
          </a:xfrm>
          <a:prstGeom prst="rect">
            <a:avLst/>
          </a:prstGeom>
          <a:noFill/>
        </p:spPr>
        <p:txBody>
          <a:bodyPr wrap="none" rtlCol="0">
            <a:spAutoFit/>
          </a:bodyPr>
          <a:lstStyle/>
          <a:p>
            <a:r>
              <a:rPr lang="en-US" i="1" dirty="0" smtClean="0">
                <a:solidFill>
                  <a:srgbClr val="000080"/>
                </a:solidFill>
              </a:rPr>
              <a:t>Directed Self-Assembly</a:t>
            </a:r>
            <a:endParaRPr lang="en-US" i="1" dirty="0">
              <a:solidFill>
                <a:srgbClr val="000080"/>
              </a:solidFill>
            </a:endParaRPr>
          </a:p>
        </p:txBody>
      </p:sp>
      <p:sp>
        <p:nvSpPr>
          <p:cNvPr id="4" name="Rectangle 3"/>
          <p:cNvSpPr/>
          <p:nvPr/>
        </p:nvSpPr>
        <p:spPr>
          <a:xfrm>
            <a:off x="53484" y="5056576"/>
            <a:ext cx="8991600" cy="1200329"/>
          </a:xfrm>
          <a:prstGeom prst="rect">
            <a:avLst/>
          </a:prstGeom>
        </p:spPr>
        <p:txBody>
          <a:bodyPr wrap="square">
            <a:spAutoFit/>
          </a:bodyPr>
          <a:lstStyle/>
          <a:p>
            <a:r>
              <a:rPr lang="en-US" dirty="0"/>
              <a:t>Innovation and resources are needed for synthesis and characterization to reach a</a:t>
            </a:r>
          </a:p>
          <a:p>
            <a:r>
              <a:rPr lang="en-US" dirty="0"/>
              <a:t>level commensurate with predictive materials by design, allowing all three </a:t>
            </a:r>
            <a:r>
              <a:rPr lang="en-US" dirty="0" smtClean="0"/>
              <a:t>activities—discovery, synthesis </a:t>
            </a:r>
            <a:r>
              <a:rPr lang="en-US" dirty="0"/>
              <a:t>and characterization—to work collaboratively to advance our collective </a:t>
            </a:r>
            <a:r>
              <a:rPr lang="en-US" dirty="0" smtClean="0"/>
              <a:t>materials wisdom</a:t>
            </a:r>
            <a:r>
              <a:rPr lang="en-US" dirty="0"/>
              <a:t>.</a:t>
            </a:r>
          </a:p>
        </p:txBody>
      </p:sp>
      <p:pic>
        <p:nvPicPr>
          <p:cNvPr id="5" name="Picture 4" descr="MGI_CommentaryFig_2-8-15.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175" y="2743200"/>
            <a:ext cx="2892625" cy="1905000"/>
          </a:xfrm>
          <a:prstGeom prst="rect">
            <a:avLst/>
          </a:prstGeom>
        </p:spPr>
      </p:pic>
      <p:pic>
        <p:nvPicPr>
          <p:cNvPr id="13" name="Picture 12" descr="Chen_ControlledPhotonicManipulationOfProteinsAndOtherNanomaterials_NanoLett12,1633,12.pdf"/>
          <p:cNvPicPr>
            <a:picLocks noChangeAspect="1"/>
          </p:cNvPicPr>
          <p:nvPr/>
        </p:nvPicPr>
        <p:blipFill rotWithShape="1">
          <a:blip r:embed="rId3">
            <a:extLst>
              <a:ext uri="{28A0092B-C50C-407E-A947-70E740481C1C}">
                <a14:useLocalDpi xmlns:a14="http://schemas.microsoft.com/office/drawing/2010/main" val="0"/>
              </a:ext>
            </a:extLst>
          </a:blip>
          <a:srcRect l="14697" t="58829" r="51284" b="35741"/>
          <a:stretch/>
        </p:blipFill>
        <p:spPr>
          <a:xfrm>
            <a:off x="3048000" y="2743200"/>
            <a:ext cx="3072396" cy="641854"/>
          </a:xfrm>
          <a:prstGeom prst="rect">
            <a:avLst/>
          </a:prstGeom>
        </p:spPr>
      </p:pic>
      <p:pic>
        <p:nvPicPr>
          <p:cNvPr id="14" name="Picture 13" descr="Chen_Fig_2-8-15.jpg"/>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342992" y="3352800"/>
            <a:ext cx="2263366" cy="1388327"/>
          </a:xfrm>
          <a:prstGeom prst="rect">
            <a:avLst/>
          </a:prstGeom>
        </p:spPr>
      </p:pic>
      <p:grpSp>
        <p:nvGrpSpPr>
          <p:cNvPr id="15" name="Group 14"/>
          <p:cNvGrpSpPr>
            <a:grpSpLocks noChangeAspect="1"/>
          </p:cNvGrpSpPr>
          <p:nvPr/>
        </p:nvGrpSpPr>
        <p:grpSpPr>
          <a:xfrm>
            <a:off x="6172200" y="2514600"/>
            <a:ext cx="2843591" cy="2138292"/>
            <a:chOff x="4019553" y="404119"/>
            <a:chExt cx="4819647" cy="3624224"/>
          </a:xfrm>
        </p:grpSpPr>
        <p:pic>
          <p:nvPicPr>
            <p:cNvPr id="16" name="Picture 15" descr="Wang_TrackingLithiumRransportAndElectrochemicalReactionsInNanoparticles_NatureCommun31201,12.pdf"/>
            <p:cNvPicPr>
              <a:picLocks noChangeAspect="1"/>
            </p:cNvPicPr>
            <p:nvPr/>
          </p:nvPicPr>
          <p:blipFill rotWithShape="1">
            <a:blip r:embed="rId5">
              <a:extLst>
                <a:ext uri="{28A0092B-C50C-407E-A947-70E740481C1C}">
                  <a14:useLocalDpi xmlns:a14="http://schemas.microsoft.com/office/drawing/2010/main" val="0"/>
                </a:ext>
              </a:extLst>
            </a:blip>
            <a:srcRect l="48680" t="32864" r="42374" b="58687"/>
            <a:stretch/>
          </p:blipFill>
          <p:spPr>
            <a:xfrm>
              <a:off x="4047671" y="404119"/>
              <a:ext cx="1459933" cy="1812136"/>
            </a:xfrm>
            <a:prstGeom prst="rect">
              <a:avLst/>
            </a:prstGeom>
          </p:spPr>
        </p:pic>
        <p:pic>
          <p:nvPicPr>
            <p:cNvPr id="17" name="Picture 16" descr="Wang_TrackingLithiumRransportAndElectrochemicalReactionsInNanoparticles_NatureCommun31201,12.pdf"/>
            <p:cNvPicPr>
              <a:picLocks noChangeAspect="1"/>
            </p:cNvPicPr>
            <p:nvPr/>
          </p:nvPicPr>
          <p:blipFill rotWithShape="1">
            <a:blip r:embed="rId6">
              <a:extLst>
                <a:ext uri="{28A0092B-C50C-407E-A947-70E740481C1C}">
                  <a14:useLocalDpi xmlns:a14="http://schemas.microsoft.com/office/drawing/2010/main" val="0"/>
                </a:ext>
              </a:extLst>
            </a:blip>
            <a:srcRect l="29857" t="6769" r="50393" b="76215"/>
            <a:stretch/>
          </p:blipFill>
          <p:spPr>
            <a:xfrm>
              <a:off x="5638800" y="404166"/>
              <a:ext cx="3200400" cy="3624177"/>
            </a:xfrm>
            <a:prstGeom prst="rect">
              <a:avLst/>
            </a:prstGeom>
          </p:spPr>
        </p:pic>
        <p:pic>
          <p:nvPicPr>
            <p:cNvPr id="18" name="Picture 17" descr="Wang_TrackingLithiumRransportAndElectrochemicalReactionsInNanoparticles_NatureCommun31201,12.pdf"/>
            <p:cNvPicPr>
              <a:picLocks noChangeAspect="1"/>
            </p:cNvPicPr>
            <p:nvPr/>
          </p:nvPicPr>
          <p:blipFill rotWithShape="1">
            <a:blip r:embed="rId7">
              <a:extLst>
                <a:ext uri="{28A0092B-C50C-407E-A947-70E740481C1C}">
                  <a14:useLocalDpi xmlns:a14="http://schemas.microsoft.com/office/drawing/2010/main" val="0"/>
                </a:ext>
              </a:extLst>
            </a:blip>
            <a:srcRect l="20846" t="41357" r="69908" b="50077"/>
            <a:stretch/>
          </p:blipFill>
          <p:spPr>
            <a:xfrm>
              <a:off x="4019553" y="2216254"/>
              <a:ext cx="1488052" cy="1812042"/>
            </a:xfrm>
            <a:prstGeom prst="rect">
              <a:avLst/>
            </a:prstGeom>
          </p:spPr>
        </p:pic>
      </p:grpSp>
    </p:spTree>
    <p:extLst>
      <p:ext uri="{BB962C8B-B14F-4D97-AF65-F5344CB8AC3E}">
        <p14:creationId xmlns:p14="http://schemas.microsoft.com/office/powerpoint/2010/main" val="3381531897"/>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indent="0" algn="l"/>
            <a:r>
              <a:rPr lang="en-US" sz="2000" dirty="0" smtClean="0"/>
              <a:t>How </a:t>
            </a:r>
            <a:r>
              <a:rPr lang="en-US" sz="2000" dirty="0"/>
              <a:t>do remarkable properties of matter emerge from complex correlations of the atomic or electronic constituents and how can we control these properties?</a:t>
            </a:r>
          </a:p>
        </p:txBody>
      </p:sp>
      <p:sp>
        <p:nvSpPr>
          <p:cNvPr id="3" name="Content Placeholder 2"/>
          <p:cNvSpPr>
            <a:spLocks noGrp="1"/>
          </p:cNvSpPr>
          <p:nvPr>
            <p:ph idx="1"/>
          </p:nvPr>
        </p:nvSpPr>
        <p:spPr>
          <a:xfrm>
            <a:off x="0" y="762000"/>
            <a:ext cx="9144000" cy="2057400"/>
          </a:xfrm>
        </p:spPr>
        <p:txBody>
          <a:bodyPr>
            <a:noAutofit/>
          </a:bodyPr>
          <a:lstStyle/>
          <a:p>
            <a:pPr marL="0" indent="0">
              <a:buNone/>
            </a:pPr>
            <a:r>
              <a:rPr lang="en-US" sz="1800" b="0" dirty="0"/>
              <a:t>Emergent phenomena, in which the correlated behavior of many atomic or electronic constituents leads to an unexpected collective outcome, are of great significance across the sciences and engineering. Uncovering the fundamental rules of correlations and emergence is the first part of the challenge. The second is to achieve control over these correlations, a prospect that can only now be reasonably contemplated with </a:t>
            </a:r>
            <a:r>
              <a:rPr lang="en-US" sz="1800" b="0" dirty="0" smtClean="0"/>
              <a:t>the </a:t>
            </a:r>
            <a:r>
              <a:rPr lang="en-US" sz="1800" b="0" dirty="0"/>
              <a:t>advent of tools to probe and affect particles and their correlations on the nanoscale. By understanding and controlling correlations, we can put emergences to work for us</a:t>
            </a:r>
            <a:r>
              <a:rPr lang="en-US" sz="1800" b="0" dirty="0" smtClean="0"/>
              <a:t>.</a:t>
            </a:r>
          </a:p>
          <a:p>
            <a:pPr marL="0" indent="0">
              <a:buNone/>
            </a:pPr>
            <a:endParaRPr lang="en-US" sz="2000" dirty="0"/>
          </a:p>
          <a:p>
            <a:pPr marL="0" indent="0">
              <a:buNone/>
            </a:pPr>
            <a:endParaRPr lang="en-US" sz="2000" b="0" dirty="0"/>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l="14222" t="17204" r="16006" b="16631"/>
          <a:stretch/>
        </p:blipFill>
        <p:spPr bwMode="auto">
          <a:xfrm>
            <a:off x="3200399" y="3125130"/>
            <a:ext cx="2998577" cy="2132670"/>
          </a:xfrm>
          <a:prstGeom prst="rect">
            <a:avLst/>
          </a:prstGeom>
          <a:ln>
            <a:noFill/>
          </a:ln>
          <a:extLst>
            <a:ext uri="{53640926-AAD7-44d8-BBD7-CCE9431645EC}">
              <a14:shadowObscured xmlns:a14="http://schemas.microsoft.com/office/drawing/2010/main"/>
            </a:ext>
          </a:extLst>
        </p:spPr>
      </p:pic>
      <p:sp>
        <p:nvSpPr>
          <p:cNvPr id="7" name="TextBox 6"/>
          <p:cNvSpPr txBox="1"/>
          <p:nvPr/>
        </p:nvSpPr>
        <p:spPr>
          <a:xfrm>
            <a:off x="6889602" y="5040868"/>
            <a:ext cx="1933730" cy="369332"/>
          </a:xfrm>
          <a:prstGeom prst="rect">
            <a:avLst/>
          </a:prstGeom>
          <a:noFill/>
        </p:spPr>
        <p:txBody>
          <a:bodyPr wrap="none" rtlCol="0">
            <a:spAutoFit/>
          </a:bodyPr>
          <a:lstStyle/>
          <a:p>
            <a:r>
              <a:rPr lang="en-US" i="1" dirty="0" smtClean="0">
                <a:solidFill>
                  <a:srgbClr val="000080"/>
                </a:solidFill>
              </a:rPr>
              <a:t>Charged Polymers</a:t>
            </a:r>
            <a:endParaRPr lang="en-US" i="1" dirty="0">
              <a:solidFill>
                <a:srgbClr val="000080"/>
              </a:solidFill>
            </a:endParaRPr>
          </a:p>
        </p:txBody>
      </p:sp>
      <p:sp>
        <p:nvSpPr>
          <p:cNvPr id="8" name="TextBox 7"/>
          <p:cNvSpPr txBox="1"/>
          <p:nvPr/>
        </p:nvSpPr>
        <p:spPr>
          <a:xfrm>
            <a:off x="152400" y="5077935"/>
            <a:ext cx="2550711" cy="369332"/>
          </a:xfrm>
          <a:prstGeom prst="rect">
            <a:avLst/>
          </a:prstGeom>
          <a:noFill/>
        </p:spPr>
        <p:txBody>
          <a:bodyPr wrap="none" rtlCol="0">
            <a:spAutoFit/>
          </a:bodyPr>
          <a:lstStyle/>
          <a:p>
            <a:r>
              <a:rPr lang="en-US" i="1" dirty="0" smtClean="0">
                <a:solidFill>
                  <a:srgbClr val="000080"/>
                </a:solidFill>
              </a:rPr>
              <a:t>Electronic Liquid Crystals</a:t>
            </a:r>
            <a:endParaRPr lang="en-US" i="1" dirty="0">
              <a:solidFill>
                <a:srgbClr val="000080"/>
              </a:solidFill>
            </a:endParaRPr>
          </a:p>
        </p:txBody>
      </p:sp>
      <p:sp>
        <p:nvSpPr>
          <p:cNvPr id="9" name="TextBox 8"/>
          <p:cNvSpPr txBox="1"/>
          <p:nvPr/>
        </p:nvSpPr>
        <p:spPr>
          <a:xfrm>
            <a:off x="3226561" y="2759758"/>
            <a:ext cx="2875657" cy="369332"/>
          </a:xfrm>
          <a:prstGeom prst="rect">
            <a:avLst/>
          </a:prstGeom>
          <a:noFill/>
        </p:spPr>
        <p:txBody>
          <a:bodyPr wrap="none" rtlCol="0">
            <a:spAutoFit/>
          </a:bodyPr>
          <a:lstStyle/>
          <a:p>
            <a:r>
              <a:rPr lang="en-US" i="1" dirty="0" smtClean="0">
                <a:solidFill>
                  <a:srgbClr val="000080"/>
                </a:solidFill>
              </a:rPr>
              <a:t>Predictive Vortex Simulation</a:t>
            </a:r>
            <a:endParaRPr lang="en-US" i="1" dirty="0">
              <a:solidFill>
                <a:srgbClr val="000080"/>
              </a:solidFill>
            </a:endParaRPr>
          </a:p>
        </p:txBody>
      </p:sp>
      <p:sp>
        <p:nvSpPr>
          <p:cNvPr id="4" name="Rectangle 3"/>
          <p:cNvSpPr/>
          <p:nvPr/>
        </p:nvSpPr>
        <p:spPr>
          <a:xfrm>
            <a:off x="0" y="5525869"/>
            <a:ext cx="9144000" cy="646331"/>
          </a:xfrm>
          <a:prstGeom prst="rect">
            <a:avLst/>
          </a:prstGeom>
        </p:spPr>
        <p:txBody>
          <a:bodyPr wrap="square">
            <a:spAutoFit/>
          </a:bodyPr>
          <a:lstStyle/>
          <a:p>
            <a:r>
              <a:rPr lang="en-US" dirty="0"/>
              <a:t>Correlation and the emergence of the new phenomena it drives are wellsprings </a:t>
            </a:r>
            <a:r>
              <a:rPr lang="en-US" dirty="0" smtClean="0"/>
              <a:t>of scientific </a:t>
            </a:r>
            <a:r>
              <a:rPr lang="en-US" dirty="0"/>
              <a:t>discovery and innovation, ripe for the harnessing of new functionalities and applications.</a:t>
            </a:r>
          </a:p>
        </p:txBody>
      </p:sp>
      <p:pic>
        <p:nvPicPr>
          <p:cNvPr id="5" name="Picture 4" descr="Kizilay,Dubin_Fig1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29400" y="2971800"/>
            <a:ext cx="2209800" cy="2039815"/>
          </a:xfrm>
          <a:prstGeom prst="rect">
            <a:avLst/>
          </a:prstGeom>
        </p:spPr>
      </p:pic>
      <p:pic>
        <p:nvPicPr>
          <p:cNvPr id="10" name="Picture 9" descr="FujitaFig4_2-20-15.gif"/>
          <p:cNvPicPr>
            <a:picLocks noChangeAspect="1"/>
          </p:cNvPicPr>
          <p:nvPr/>
        </p:nvPicPr>
        <p:blipFill rotWithShape="1">
          <a:blip r:embed="rId4">
            <a:extLst>
              <a:ext uri="{28A0092B-C50C-407E-A947-70E740481C1C}">
                <a14:useLocalDpi xmlns:a14="http://schemas.microsoft.com/office/drawing/2010/main" val="0"/>
              </a:ext>
            </a:extLst>
          </a:blip>
          <a:srcRect l="3535" t="70152" r="60322" b="7424"/>
          <a:stretch/>
        </p:blipFill>
        <p:spPr>
          <a:xfrm>
            <a:off x="228600" y="3124200"/>
            <a:ext cx="2336800" cy="1981200"/>
          </a:xfrm>
          <a:prstGeom prst="rect">
            <a:avLst/>
          </a:prstGeom>
        </p:spPr>
      </p:pic>
      <p:sp>
        <p:nvSpPr>
          <p:cNvPr id="11" name="TextBox 10"/>
          <p:cNvSpPr txBox="1"/>
          <p:nvPr/>
        </p:nvSpPr>
        <p:spPr>
          <a:xfrm>
            <a:off x="152400" y="2816423"/>
            <a:ext cx="1371600" cy="307777"/>
          </a:xfrm>
          <a:prstGeom prst="rect">
            <a:avLst/>
          </a:prstGeom>
          <a:noFill/>
        </p:spPr>
        <p:txBody>
          <a:bodyPr wrap="square" rtlCol="0">
            <a:spAutoFit/>
          </a:bodyPr>
          <a:lstStyle/>
          <a:p>
            <a:r>
              <a:rPr lang="en-US" sz="1400" dirty="0" smtClean="0"/>
              <a:t>Bi</a:t>
            </a:r>
            <a:r>
              <a:rPr lang="en-US" sz="1400" baseline="-25000" dirty="0" smtClean="0"/>
              <a:t>2</a:t>
            </a:r>
            <a:r>
              <a:rPr lang="en-US" sz="1400" dirty="0" smtClean="0"/>
              <a:t>Sr</a:t>
            </a:r>
            <a:r>
              <a:rPr lang="en-US" sz="1400" baseline="-25000" dirty="0" smtClean="0"/>
              <a:t>2</a:t>
            </a:r>
            <a:r>
              <a:rPr lang="en-US" sz="1400" dirty="0" smtClean="0"/>
              <a:t>CaCu</a:t>
            </a:r>
            <a:r>
              <a:rPr lang="en-US" sz="1400" baseline="-25000" dirty="0" smtClean="0"/>
              <a:t>2</a:t>
            </a:r>
            <a:r>
              <a:rPr lang="en-US" sz="1400" dirty="0" smtClean="0"/>
              <a:t>O</a:t>
            </a:r>
            <a:r>
              <a:rPr lang="en-US" sz="1400" baseline="-25000" dirty="0" smtClean="0"/>
              <a:t>8+x</a:t>
            </a:r>
            <a:endParaRPr lang="en-US" sz="1400" baseline="-25000" dirty="0"/>
          </a:p>
        </p:txBody>
      </p:sp>
      <p:sp>
        <p:nvSpPr>
          <p:cNvPr id="14" name="TextBox 13"/>
          <p:cNvSpPr txBox="1"/>
          <p:nvPr/>
        </p:nvSpPr>
        <p:spPr>
          <a:xfrm>
            <a:off x="1371600" y="2816423"/>
            <a:ext cx="1676400" cy="307777"/>
          </a:xfrm>
          <a:prstGeom prst="rect">
            <a:avLst/>
          </a:prstGeom>
          <a:noFill/>
        </p:spPr>
        <p:txBody>
          <a:bodyPr wrap="square" rtlCol="0">
            <a:spAutoFit/>
          </a:bodyPr>
          <a:lstStyle/>
          <a:p>
            <a:r>
              <a:rPr lang="en-US" sz="1400" dirty="0"/>
              <a:t>Ca</a:t>
            </a:r>
            <a:r>
              <a:rPr lang="en-US" sz="1400" baseline="-25000" dirty="0"/>
              <a:t>2−</a:t>
            </a:r>
            <a:r>
              <a:rPr lang="en-US" sz="1400" baseline="-25000" dirty="0" smtClean="0"/>
              <a:t>x </a:t>
            </a:r>
            <a:r>
              <a:rPr lang="en-US" sz="1400" dirty="0" smtClean="0"/>
              <a:t>Na</a:t>
            </a:r>
            <a:r>
              <a:rPr lang="en-US" sz="1400" baseline="-25000" dirty="0" smtClean="0"/>
              <a:t>x</a:t>
            </a:r>
            <a:r>
              <a:rPr lang="en-US" sz="1400" dirty="0" smtClean="0"/>
              <a:t>CuO</a:t>
            </a:r>
            <a:r>
              <a:rPr lang="en-US" sz="1400" baseline="-25000" dirty="0" smtClean="0"/>
              <a:t>2</a:t>
            </a:r>
            <a:r>
              <a:rPr lang="en-US" sz="1400" dirty="0" smtClean="0"/>
              <a:t>Cl</a:t>
            </a:r>
            <a:r>
              <a:rPr lang="en-US" sz="1400" baseline="-25000" dirty="0" smtClean="0"/>
              <a:t>2</a:t>
            </a:r>
            <a:endParaRPr lang="en-US" sz="1400" baseline="-25000" dirty="0"/>
          </a:p>
        </p:txBody>
      </p:sp>
    </p:spTree>
    <p:extLst>
      <p:ext uri="{BB962C8B-B14F-4D97-AF65-F5344CB8AC3E}">
        <p14:creationId xmlns:p14="http://schemas.microsoft.com/office/powerpoint/2010/main" val="2164275475"/>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19075"/>
            <a:ext cx="9296400" cy="1143000"/>
          </a:xfrm>
        </p:spPr>
        <p:txBody>
          <a:bodyPr/>
          <a:lstStyle/>
          <a:p>
            <a:pPr marL="0" indent="0" algn="l"/>
            <a:r>
              <a:rPr lang="en-US" sz="2200" dirty="0"/>
              <a:t>How can we master energy and information on the nanoscale to create new technologies with capabilities rivaling those of living things?</a:t>
            </a:r>
          </a:p>
        </p:txBody>
      </p:sp>
      <p:sp>
        <p:nvSpPr>
          <p:cNvPr id="3" name="Content Placeholder 2"/>
          <p:cNvSpPr>
            <a:spLocks noGrp="1"/>
          </p:cNvSpPr>
          <p:nvPr>
            <p:ph idx="1"/>
          </p:nvPr>
        </p:nvSpPr>
        <p:spPr>
          <a:xfrm>
            <a:off x="0" y="762000"/>
            <a:ext cx="9296400" cy="5130800"/>
          </a:xfrm>
        </p:spPr>
        <p:txBody>
          <a:bodyPr>
            <a:noAutofit/>
          </a:bodyPr>
          <a:lstStyle/>
          <a:p>
            <a:pPr marL="0" indent="0">
              <a:buNone/>
            </a:pPr>
            <a:r>
              <a:rPr lang="en-US" sz="1800" b="0" dirty="0"/>
              <a:t>Implementation and utilization of complex nanotechnologies with capabilities approaching those found within the biological world remains beyond our reach at present. The ways in which energy, entropy, and information are manipulated within living </a:t>
            </a:r>
            <a:r>
              <a:rPr lang="en-US" sz="1800" b="0" dirty="0" err="1"/>
              <a:t>nanosystems</a:t>
            </a:r>
            <a:r>
              <a:rPr lang="en-US" sz="1800" b="0" dirty="0"/>
              <a:t> provide us with lessons on what humans must learn to do in order to develop similarly sophisticated technologies</a:t>
            </a:r>
            <a:r>
              <a:rPr lang="en-US" sz="1800" b="0" dirty="0" smtClean="0"/>
              <a:t>.</a:t>
            </a:r>
          </a:p>
        </p:txBody>
      </p:sp>
      <p:sp>
        <p:nvSpPr>
          <p:cNvPr id="7" name="TextBox 6"/>
          <p:cNvSpPr txBox="1"/>
          <p:nvPr/>
        </p:nvSpPr>
        <p:spPr>
          <a:xfrm>
            <a:off x="6597874" y="4516109"/>
            <a:ext cx="1706392" cy="369332"/>
          </a:xfrm>
          <a:prstGeom prst="rect">
            <a:avLst/>
          </a:prstGeom>
          <a:noFill/>
        </p:spPr>
        <p:txBody>
          <a:bodyPr wrap="none" rtlCol="0">
            <a:spAutoFit/>
          </a:bodyPr>
          <a:lstStyle/>
          <a:p>
            <a:r>
              <a:rPr lang="en-US" b="1" i="1" dirty="0" smtClean="0">
                <a:solidFill>
                  <a:srgbClr val="000080"/>
                </a:solidFill>
              </a:rPr>
              <a:t>Self-Regulation</a:t>
            </a:r>
            <a:endParaRPr lang="en-US" b="1" i="1" dirty="0">
              <a:solidFill>
                <a:srgbClr val="000080"/>
              </a:solidFill>
            </a:endParaRPr>
          </a:p>
        </p:txBody>
      </p:sp>
      <p:sp>
        <p:nvSpPr>
          <p:cNvPr id="8" name="TextBox 7"/>
          <p:cNvSpPr txBox="1"/>
          <p:nvPr/>
        </p:nvSpPr>
        <p:spPr>
          <a:xfrm>
            <a:off x="381000" y="4648200"/>
            <a:ext cx="1960893" cy="369332"/>
          </a:xfrm>
          <a:prstGeom prst="rect">
            <a:avLst/>
          </a:prstGeom>
          <a:noFill/>
        </p:spPr>
        <p:txBody>
          <a:bodyPr wrap="none" rtlCol="0">
            <a:spAutoFit/>
          </a:bodyPr>
          <a:lstStyle/>
          <a:p>
            <a:r>
              <a:rPr lang="en-US" b="1" i="1" dirty="0" smtClean="0">
                <a:solidFill>
                  <a:srgbClr val="000080"/>
                </a:solidFill>
              </a:rPr>
              <a:t>Molecular Motors</a:t>
            </a:r>
            <a:endParaRPr lang="en-US" b="1" i="1" dirty="0">
              <a:solidFill>
                <a:srgbClr val="000080"/>
              </a:solidFill>
            </a:endParaRPr>
          </a:p>
        </p:txBody>
      </p:sp>
      <p:sp>
        <p:nvSpPr>
          <p:cNvPr id="9" name="TextBox 8"/>
          <p:cNvSpPr txBox="1"/>
          <p:nvPr/>
        </p:nvSpPr>
        <p:spPr>
          <a:xfrm>
            <a:off x="3429000" y="1905000"/>
            <a:ext cx="1880756" cy="369332"/>
          </a:xfrm>
          <a:prstGeom prst="rect">
            <a:avLst/>
          </a:prstGeom>
          <a:noFill/>
        </p:spPr>
        <p:txBody>
          <a:bodyPr wrap="none" rtlCol="0">
            <a:spAutoFit/>
          </a:bodyPr>
          <a:lstStyle/>
          <a:p>
            <a:r>
              <a:rPr lang="en-US" b="1" i="1" dirty="0" smtClean="0">
                <a:solidFill>
                  <a:srgbClr val="000080"/>
                </a:solidFill>
              </a:rPr>
              <a:t>Folding Polymers</a:t>
            </a:r>
            <a:endParaRPr lang="en-US" b="1" i="1" dirty="0">
              <a:solidFill>
                <a:srgbClr val="000080"/>
              </a:solidFill>
            </a:endParaRPr>
          </a:p>
        </p:txBody>
      </p:sp>
      <p:sp>
        <p:nvSpPr>
          <p:cNvPr id="4" name="Rectangle 3"/>
          <p:cNvSpPr/>
          <p:nvPr/>
        </p:nvSpPr>
        <p:spPr>
          <a:xfrm>
            <a:off x="0" y="5029200"/>
            <a:ext cx="9067800" cy="1200329"/>
          </a:xfrm>
          <a:prstGeom prst="rect">
            <a:avLst/>
          </a:prstGeom>
        </p:spPr>
        <p:txBody>
          <a:bodyPr wrap="square">
            <a:spAutoFit/>
          </a:bodyPr>
          <a:lstStyle/>
          <a:p>
            <a:r>
              <a:rPr lang="en-US" dirty="0"/>
              <a:t>As we develop the tools to unravel biology’s most important secrets and remarkable successes in harnessing complexity for functionality, we can look forward to equally rich and expansive achievements in applying biology’s lessons to artificial energy materials, and even ultimately exceeding biology’s capabilities. </a:t>
            </a:r>
          </a:p>
        </p:txBody>
      </p:sp>
      <p:pic>
        <p:nvPicPr>
          <p:cNvPr id="12" name="Picture 11" descr="Perera_ControlledClockwiseAndAnticlockwiseRotationalSwitchingOfA_MolecularMotor_NatureNanotechnology8,46,13.pdf"/>
          <p:cNvPicPr>
            <a:picLocks noChangeAspect="1"/>
          </p:cNvPicPr>
          <p:nvPr/>
        </p:nvPicPr>
        <p:blipFill rotWithShape="1">
          <a:blip r:embed="rId2">
            <a:extLst>
              <a:ext uri="{28A0092B-C50C-407E-A947-70E740481C1C}">
                <a14:useLocalDpi xmlns:a14="http://schemas.microsoft.com/office/drawing/2010/main" val="0"/>
              </a:ext>
            </a:extLst>
          </a:blip>
          <a:srcRect l="51802" t="8175" r="19241" b="69635"/>
          <a:stretch/>
        </p:blipFill>
        <p:spPr>
          <a:xfrm>
            <a:off x="228600" y="2286000"/>
            <a:ext cx="2346204" cy="2351341"/>
          </a:xfrm>
          <a:prstGeom prst="rect">
            <a:avLst/>
          </a:prstGeom>
          <a:solidFill>
            <a:srgbClr val="B3B3B3"/>
          </a:solidFill>
        </p:spPr>
      </p:pic>
      <p:grpSp>
        <p:nvGrpSpPr>
          <p:cNvPr id="58" name="Group 57"/>
          <p:cNvGrpSpPr/>
          <p:nvPr/>
        </p:nvGrpSpPr>
        <p:grpSpPr>
          <a:xfrm>
            <a:off x="2895600" y="2287990"/>
            <a:ext cx="2980189" cy="2665010"/>
            <a:chOff x="3136518" y="2404163"/>
            <a:chExt cx="2980189" cy="2665010"/>
          </a:xfrm>
        </p:grpSpPr>
        <p:grpSp>
          <p:nvGrpSpPr>
            <p:cNvPr id="44" name="Group 43"/>
            <p:cNvGrpSpPr/>
            <p:nvPr/>
          </p:nvGrpSpPr>
          <p:grpSpPr>
            <a:xfrm rot="5944838">
              <a:off x="3017907" y="2522774"/>
              <a:ext cx="1433651" cy="1196430"/>
              <a:chOff x="3498085" y="854338"/>
              <a:chExt cx="2867296" cy="2392860"/>
            </a:xfrm>
          </p:grpSpPr>
          <p:pic>
            <p:nvPicPr>
              <p:cNvPr id="55" name="Picture 54" descr="Hua_Fig0_ Foldamers_2-20-15.jpeg"/>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15343" r="66011" b="9486"/>
              <a:stretch/>
            </p:blipFill>
            <p:spPr>
              <a:xfrm>
                <a:off x="3498085" y="862804"/>
                <a:ext cx="2867296" cy="2384394"/>
              </a:xfrm>
              <a:prstGeom prst="rect">
                <a:avLst/>
              </a:prstGeom>
            </p:spPr>
          </p:pic>
          <p:sp>
            <p:nvSpPr>
              <p:cNvPr id="56" name="Rectangle 55"/>
              <p:cNvSpPr/>
              <p:nvPr/>
            </p:nvSpPr>
            <p:spPr>
              <a:xfrm>
                <a:off x="5412881" y="854338"/>
                <a:ext cx="952499" cy="1380067"/>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57" name="Group 56"/>
            <p:cNvGrpSpPr/>
            <p:nvPr/>
          </p:nvGrpSpPr>
          <p:grpSpPr>
            <a:xfrm>
              <a:off x="3723117" y="3595985"/>
              <a:ext cx="544083" cy="518815"/>
              <a:chOff x="3634217" y="3436837"/>
              <a:chExt cx="544083" cy="518815"/>
            </a:xfrm>
          </p:grpSpPr>
          <p:sp>
            <p:nvSpPr>
              <p:cNvPr id="53" name="Oval 52"/>
              <p:cNvSpPr>
                <a:spLocks noChangeAspect="1"/>
              </p:cNvSpPr>
              <p:nvPr/>
            </p:nvSpPr>
            <p:spPr>
              <a:xfrm>
                <a:off x="3657600" y="3479402"/>
                <a:ext cx="476250" cy="476250"/>
              </a:xfrm>
              <a:prstGeom prst="ellipse">
                <a:avLst/>
              </a:prstGeom>
              <a:gradFill flip="none" rotWithShape="1">
                <a:gsLst>
                  <a:gs pos="0">
                    <a:srgbClr val="5AF870"/>
                  </a:gs>
                  <a:gs pos="67000">
                    <a:srgbClr val="43FF24"/>
                  </a:gs>
                  <a:gs pos="33000">
                    <a:srgbClr val="18F819"/>
                  </a:gs>
                </a:gsLst>
                <a:path path="circle">
                  <a:fillToRect r="100000" b="100000"/>
                </a:path>
                <a:tileRect l="-100000" t="-100000"/>
              </a:gradFill>
              <a:ln w="3175"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TextBox 53"/>
              <p:cNvSpPr txBox="1"/>
              <p:nvPr/>
            </p:nvSpPr>
            <p:spPr>
              <a:xfrm>
                <a:off x="3634217" y="3436837"/>
                <a:ext cx="544083" cy="461665"/>
              </a:xfrm>
              <a:prstGeom prst="rect">
                <a:avLst/>
              </a:prstGeom>
              <a:noFill/>
            </p:spPr>
            <p:txBody>
              <a:bodyPr wrap="square" rtlCol="0">
                <a:spAutoFit/>
              </a:bodyPr>
              <a:lstStyle/>
              <a:p>
                <a:r>
                  <a:rPr lang="en-US" dirty="0" err="1" smtClean="0">
                    <a:latin typeface="Century Gothic"/>
                    <a:cs typeface="Century Gothic"/>
                  </a:rPr>
                  <a:t>Cl</a:t>
                </a:r>
                <a:r>
                  <a:rPr lang="en-US" sz="800" dirty="0">
                    <a:latin typeface="Century Gothic"/>
                    <a:cs typeface="Century Gothic"/>
                  </a:rPr>
                  <a:t> </a:t>
                </a:r>
                <a:r>
                  <a:rPr lang="en-US" sz="3600" baseline="18000" dirty="0" smtClean="0">
                    <a:latin typeface="Century Gothic"/>
                    <a:cs typeface="Century Gothic"/>
                  </a:rPr>
                  <a:t>-</a:t>
                </a:r>
                <a:endParaRPr lang="en-US" sz="3600" baseline="18000" dirty="0">
                  <a:latin typeface="Century Gothic"/>
                  <a:cs typeface="Century Gothic"/>
                </a:endParaRPr>
              </a:p>
            </p:txBody>
          </p:sp>
        </p:grpSp>
        <p:grpSp>
          <p:nvGrpSpPr>
            <p:cNvPr id="46" name="Group 45"/>
            <p:cNvGrpSpPr/>
            <p:nvPr/>
          </p:nvGrpSpPr>
          <p:grpSpPr>
            <a:xfrm rot="3398330">
              <a:off x="4138181" y="3657602"/>
              <a:ext cx="520704" cy="63500"/>
              <a:chOff x="3666059" y="2717800"/>
              <a:chExt cx="1041408" cy="126999"/>
            </a:xfrm>
          </p:grpSpPr>
          <p:cxnSp>
            <p:nvCxnSpPr>
              <p:cNvPr id="51" name="Straight Arrow Connector 50"/>
              <p:cNvCxnSpPr/>
              <p:nvPr/>
            </p:nvCxnSpPr>
            <p:spPr>
              <a:xfrm>
                <a:off x="3699933" y="2717800"/>
                <a:ext cx="1007534" cy="0"/>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2" name="Straight Arrow Connector 51"/>
              <p:cNvCxnSpPr/>
              <p:nvPr/>
            </p:nvCxnSpPr>
            <p:spPr>
              <a:xfrm flipH="1">
                <a:off x="3666059" y="2844799"/>
                <a:ext cx="1007534" cy="0"/>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grpSp>
        <p:pic>
          <p:nvPicPr>
            <p:cNvPr id="47" name="Picture 46" descr="water-droplet-icon.jpg"/>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27258" t="2078" r="25587" b="8172"/>
            <a:stretch/>
          </p:blipFill>
          <p:spPr>
            <a:xfrm>
              <a:off x="4572000" y="3124200"/>
              <a:ext cx="362518" cy="551986"/>
            </a:xfrm>
            <a:prstGeom prst="rect">
              <a:avLst/>
            </a:prstGeom>
          </p:spPr>
        </p:pic>
        <p:grpSp>
          <p:nvGrpSpPr>
            <p:cNvPr id="10" name="Group 9"/>
            <p:cNvGrpSpPr/>
            <p:nvPr/>
          </p:nvGrpSpPr>
          <p:grpSpPr>
            <a:xfrm rot="10433322">
              <a:off x="3942780" y="3910615"/>
              <a:ext cx="2173927" cy="1158558"/>
              <a:chOff x="3845873" y="3886200"/>
              <a:chExt cx="2173927" cy="1158558"/>
            </a:xfrm>
          </p:grpSpPr>
          <p:pic>
            <p:nvPicPr>
              <p:cNvPr id="49" name="Picture 48" descr="Hua_Fig6_Foldamers_2-20-15.jpeg"/>
              <p:cNvPicPr>
                <a:picLocks noChangeAspect="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61704" r="2943" b="67490"/>
              <a:stretch/>
            </p:blipFill>
            <p:spPr>
              <a:xfrm>
                <a:off x="3904452" y="3964306"/>
                <a:ext cx="2115348" cy="1080452"/>
              </a:xfrm>
              <a:prstGeom prst="rect">
                <a:avLst/>
              </a:prstGeom>
            </p:spPr>
          </p:pic>
          <p:sp>
            <p:nvSpPr>
              <p:cNvPr id="50" name="Rectangle 49"/>
              <p:cNvSpPr/>
              <p:nvPr/>
            </p:nvSpPr>
            <p:spPr>
              <a:xfrm>
                <a:off x="3845873" y="3886200"/>
                <a:ext cx="390526" cy="29940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pic>
        <p:nvPicPr>
          <p:cNvPr id="59" name="Picture 58" descr="He_Fig2_2-21-15.jpg"/>
          <p:cNvPicPr>
            <a:picLocks noChangeAspect="1"/>
          </p:cNvPicPr>
          <p:nvPr/>
        </p:nvPicPr>
        <p:blipFill rotWithShape="1">
          <a:blip r:embed="rId6">
            <a:extLst>
              <a:ext uri="{28A0092B-C50C-407E-A947-70E740481C1C}">
                <a14:useLocalDpi xmlns:a14="http://schemas.microsoft.com/office/drawing/2010/main" val="0"/>
              </a:ext>
            </a:extLst>
          </a:blip>
          <a:srcRect l="28515" t="12778" b="36851"/>
          <a:stretch/>
        </p:blipFill>
        <p:spPr>
          <a:xfrm>
            <a:off x="5867400" y="2133600"/>
            <a:ext cx="3129419" cy="2057400"/>
          </a:xfrm>
          <a:prstGeom prst="rect">
            <a:avLst/>
          </a:prstGeom>
        </p:spPr>
      </p:pic>
    </p:spTree>
    <p:extLst>
      <p:ext uri="{BB962C8B-B14F-4D97-AF65-F5344CB8AC3E}">
        <p14:creationId xmlns:p14="http://schemas.microsoft.com/office/powerpoint/2010/main" val="3680296512"/>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indent="0" algn="l"/>
            <a:r>
              <a:rPr lang="en-US" dirty="0"/>
              <a:t>How do we characterize and control matter away - especially very far away  - from equilibrium?</a:t>
            </a:r>
          </a:p>
        </p:txBody>
      </p:sp>
      <p:sp>
        <p:nvSpPr>
          <p:cNvPr id="3" name="Content Placeholder 2"/>
          <p:cNvSpPr>
            <a:spLocks noGrp="1"/>
          </p:cNvSpPr>
          <p:nvPr>
            <p:ph idx="1"/>
          </p:nvPr>
        </p:nvSpPr>
        <p:spPr>
          <a:xfrm>
            <a:off x="0" y="685800"/>
            <a:ext cx="9296400" cy="2057400"/>
          </a:xfrm>
        </p:spPr>
        <p:txBody>
          <a:bodyPr>
            <a:noAutofit/>
          </a:bodyPr>
          <a:lstStyle/>
          <a:p>
            <a:pPr marL="0" indent="0">
              <a:buNone/>
            </a:pPr>
            <a:r>
              <a:rPr lang="en-US" sz="1800" b="0" dirty="0"/>
              <a:t>At equilibrium, we can make many significant statements about what can happen, about the states of matter and of energy, and about the structures that occur. The same is not true when we consider systems out of equilibrium, a state in which much of Nature finds itself much of the time. Understanding non-equilibrium processes and systems requires addressing the major difficulties associated with bridging theories across many length and time scales in order to construct meaningful statements and organizing principles to describe Nature most completely over the many relevant scales of time and of size</a:t>
            </a:r>
            <a:r>
              <a:rPr lang="en-US" sz="1800" b="0" dirty="0" smtClean="0"/>
              <a:t>.</a:t>
            </a:r>
          </a:p>
        </p:txBody>
      </p:sp>
      <p:sp>
        <p:nvSpPr>
          <p:cNvPr id="7" name="TextBox 6"/>
          <p:cNvSpPr txBox="1"/>
          <p:nvPr/>
        </p:nvSpPr>
        <p:spPr>
          <a:xfrm>
            <a:off x="6096000" y="4876800"/>
            <a:ext cx="2846465" cy="369332"/>
          </a:xfrm>
          <a:prstGeom prst="rect">
            <a:avLst/>
          </a:prstGeom>
          <a:noFill/>
        </p:spPr>
        <p:txBody>
          <a:bodyPr wrap="none" rtlCol="0">
            <a:spAutoFit/>
          </a:bodyPr>
          <a:lstStyle/>
          <a:p>
            <a:r>
              <a:rPr lang="en-US" i="1" dirty="0" smtClean="0">
                <a:solidFill>
                  <a:srgbClr val="000080"/>
                </a:solidFill>
              </a:rPr>
              <a:t>Arresting Thermal Runaway</a:t>
            </a:r>
            <a:endParaRPr lang="en-US" i="1" dirty="0">
              <a:solidFill>
                <a:srgbClr val="000080"/>
              </a:solidFill>
            </a:endParaRPr>
          </a:p>
        </p:txBody>
      </p:sp>
      <p:sp>
        <p:nvSpPr>
          <p:cNvPr id="8" name="TextBox 7"/>
          <p:cNvSpPr txBox="1"/>
          <p:nvPr/>
        </p:nvSpPr>
        <p:spPr>
          <a:xfrm>
            <a:off x="186813" y="4583668"/>
            <a:ext cx="2953540" cy="369332"/>
          </a:xfrm>
          <a:prstGeom prst="rect">
            <a:avLst/>
          </a:prstGeom>
          <a:noFill/>
        </p:spPr>
        <p:txBody>
          <a:bodyPr wrap="none" rtlCol="0">
            <a:spAutoFit/>
          </a:bodyPr>
          <a:lstStyle/>
          <a:p>
            <a:r>
              <a:rPr lang="en-US" i="1" dirty="0" smtClean="0">
                <a:solidFill>
                  <a:srgbClr val="000080"/>
                </a:solidFill>
              </a:rPr>
              <a:t>Unconventional Precipitation</a:t>
            </a:r>
            <a:endParaRPr lang="en-US" i="1" dirty="0">
              <a:solidFill>
                <a:srgbClr val="000080"/>
              </a:solidFill>
            </a:endParaRPr>
          </a:p>
        </p:txBody>
      </p:sp>
      <p:sp>
        <p:nvSpPr>
          <p:cNvPr id="4" name="Rectangle 3"/>
          <p:cNvSpPr/>
          <p:nvPr/>
        </p:nvSpPr>
        <p:spPr>
          <a:xfrm>
            <a:off x="0" y="5029200"/>
            <a:ext cx="9525000" cy="1200329"/>
          </a:xfrm>
          <a:prstGeom prst="rect">
            <a:avLst/>
          </a:prstGeom>
        </p:spPr>
        <p:txBody>
          <a:bodyPr wrap="square">
            <a:spAutoFit/>
          </a:bodyPr>
          <a:lstStyle/>
          <a:p>
            <a:r>
              <a:rPr lang="en-US" dirty="0"/>
              <a:t>Critical universal </a:t>
            </a:r>
            <a:r>
              <a:rPr lang="en-US" dirty="0" smtClean="0"/>
              <a:t>questions remain:</a:t>
            </a:r>
            <a:endParaRPr lang="en-US" dirty="0"/>
          </a:p>
          <a:p>
            <a:pPr lvl="0"/>
            <a:r>
              <a:rPr lang="en-US" dirty="0"/>
              <a:t>By what mechanisms and how fast do far-from-equilibrium systems evolve?</a:t>
            </a:r>
          </a:p>
          <a:p>
            <a:pPr lvl="0"/>
            <a:r>
              <a:rPr lang="en-US" dirty="0"/>
              <a:t>Are there barriers to reaching equilibrium, or metastable states in which </a:t>
            </a:r>
            <a:r>
              <a:rPr lang="en-US" dirty="0" smtClean="0"/>
              <a:t>to trap the system?</a:t>
            </a:r>
            <a:endParaRPr lang="en-US" dirty="0"/>
          </a:p>
          <a:p>
            <a:pPr lvl="0"/>
            <a:r>
              <a:rPr lang="en-US" dirty="0"/>
              <a:t>How can we harness or manipulate transformations driven by disequilibrium?</a:t>
            </a:r>
          </a:p>
        </p:txBody>
      </p:sp>
      <p:pic>
        <p:nvPicPr>
          <p:cNvPr id="11" name="Picture 10" descr="Sieferman_TransientStates_2-11-15.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81400" y="3048000"/>
            <a:ext cx="2388009" cy="2209800"/>
          </a:xfrm>
          <a:prstGeom prst="rect">
            <a:avLst/>
          </a:prstGeom>
        </p:spPr>
      </p:pic>
      <p:grpSp>
        <p:nvGrpSpPr>
          <p:cNvPr id="12" name="Group 11"/>
          <p:cNvGrpSpPr>
            <a:grpSpLocks noChangeAspect="1"/>
          </p:cNvGrpSpPr>
          <p:nvPr/>
        </p:nvGrpSpPr>
        <p:grpSpPr>
          <a:xfrm>
            <a:off x="12700" y="2907268"/>
            <a:ext cx="3325460" cy="1709440"/>
            <a:chOff x="872773" y="1656353"/>
            <a:chExt cx="7229263" cy="3716173"/>
          </a:xfrm>
        </p:grpSpPr>
        <p:pic>
          <p:nvPicPr>
            <p:cNvPr id="13" name="Picture 12" descr="Wallace_CaCO3_Simualtion_2-11-15.jpg"/>
            <p:cNvPicPr>
              <a:picLocks noChangeAspect="1"/>
            </p:cNvPicPr>
            <p:nvPr/>
          </p:nvPicPr>
          <p:blipFill rotWithShape="1">
            <a:blip r:embed="rId3">
              <a:extLst>
                <a:ext uri="{28A0092B-C50C-407E-A947-70E740481C1C}">
                  <a14:useLocalDpi xmlns:a14="http://schemas.microsoft.com/office/drawing/2010/main" val="0"/>
                </a:ext>
              </a:extLst>
            </a:blip>
            <a:srcRect l="37411"/>
            <a:stretch/>
          </p:blipFill>
          <p:spPr>
            <a:xfrm>
              <a:off x="4738296" y="1656353"/>
              <a:ext cx="3363740" cy="3440907"/>
            </a:xfrm>
            <a:prstGeom prst="rect">
              <a:avLst/>
            </a:prstGeom>
          </p:spPr>
        </p:pic>
        <p:pic>
          <p:nvPicPr>
            <p:cNvPr id="14" name="Picture 13" descr="Wallace_PhaseDiag_2-11-15.g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2773" y="1656353"/>
              <a:ext cx="3865523" cy="3716173"/>
            </a:xfrm>
            <a:prstGeom prst="rect">
              <a:avLst/>
            </a:prstGeom>
          </p:spPr>
        </p:pic>
      </p:grpSp>
      <p:grpSp>
        <p:nvGrpSpPr>
          <p:cNvPr id="20" name="Group 19"/>
          <p:cNvGrpSpPr>
            <a:grpSpLocks noChangeAspect="1"/>
          </p:cNvGrpSpPr>
          <p:nvPr/>
        </p:nvGrpSpPr>
        <p:grpSpPr>
          <a:xfrm>
            <a:off x="6096000" y="2577071"/>
            <a:ext cx="2612987" cy="2368654"/>
            <a:chOff x="1352550" y="1054470"/>
            <a:chExt cx="5791200" cy="5249674"/>
          </a:xfrm>
        </p:grpSpPr>
        <p:pic>
          <p:nvPicPr>
            <p:cNvPr id="21" name="Picture 20" descr="Baginska_AutonomicShutdownOfLithiumIonBatteriesUsingThermoresponsiveMicrospheres_AdvEnergyMater2,583,12.pdf"/>
            <p:cNvPicPr>
              <a:picLocks noChangeAspect="1"/>
            </p:cNvPicPr>
            <p:nvPr/>
          </p:nvPicPr>
          <p:blipFill rotWithShape="1">
            <a:blip r:embed="rId5">
              <a:extLst>
                <a:ext uri="{28A0092B-C50C-407E-A947-70E740481C1C}">
                  <a14:useLocalDpi xmlns:a14="http://schemas.microsoft.com/office/drawing/2010/main" val="0"/>
                </a:ext>
              </a:extLst>
            </a:blip>
            <a:srcRect l="7990" t="46296" r="72108" b="38873"/>
            <a:stretch/>
          </p:blipFill>
          <p:spPr>
            <a:xfrm>
              <a:off x="3831165" y="3009900"/>
              <a:ext cx="3312585" cy="3294244"/>
            </a:xfrm>
            <a:prstGeom prst="rect">
              <a:avLst/>
            </a:prstGeom>
          </p:spPr>
        </p:pic>
        <p:pic>
          <p:nvPicPr>
            <p:cNvPr id="22" name="Picture 21" descr="Baginska_AutonomicShutdownOfLithiumIonBatteriesUsingThermoresponsiveMicrospheres_AdvEnergyMater2,583,12.pdf"/>
            <p:cNvPicPr>
              <a:picLocks noChangeAspect="1"/>
            </p:cNvPicPr>
            <p:nvPr/>
          </p:nvPicPr>
          <p:blipFill rotWithShape="1">
            <a:blip r:embed="rId6">
              <a:extLst>
                <a:ext uri="{28A0092B-C50C-407E-A947-70E740481C1C}">
                  <a14:useLocalDpi xmlns:a14="http://schemas.microsoft.com/office/drawing/2010/main" val="0"/>
                </a:ext>
              </a:extLst>
            </a:blip>
            <a:srcRect l="7990" t="25926" r="72108" b="55419"/>
            <a:stretch/>
          </p:blipFill>
          <p:spPr>
            <a:xfrm>
              <a:off x="1354665" y="3009900"/>
              <a:ext cx="2599267" cy="3251200"/>
            </a:xfrm>
            <a:prstGeom prst="rect">
              <a:avLst/>
            </a:prstGeom>
          </p:spPr>
        </p:pic>
        <p:grpSp>
          <p:nvGrpSpPr>
            <p:cNvPr id="23" name="Group 22"/>
            <p:cNvGrpSpPr/>
            <p:nvPr/>
          </p:nvGrpSpPr>
          <p:grpSpPr>
            <a:xfrm>
              <a:off x="1352550" y="1054470"/>
              <a:ext cx="5702300" cy="2051701"/>
              <a:chOff x="1631950" y="1003670"/>
              <a:chExt cx="5702300" cy="2051701"/>
            </a:xfrm>
          </p:grpSpPr>
          <p:grpSp>
            <p:nvGrpSpPr>
              <p:cNvPr id="24" name="Group 23"/>
              <p:cNvGrpSpPr/>
              <p:nvPr/>
            </p:nvGrpSpPr>
            <p:grpSpPr>
              <a:xfrm>
                <a:off x="3543300" y="2006600"/>
                <a:ext cx="1828800" cy="947662"/>
                <a:chOff x="4064000" y="2006600"/>
                <a:chExt cx="1828800" cy="947662"/>
              </a:xfrm>
              <a:solidFill>
                <a:srgbClr val="FF0000"/>
              </a:solidFill>
            </p:grpSpPr>
            <p:sp>
              <p:nvSpPr>
                <p:cNvPr id="43" name="Trapezoid 42"/>
                <p:cNvSpPr/>
                <p:nvPr/>
              </p:nvSpPr>
              <p:spPr>
                <a:xfrm>
                  <a:off x="4064000" y="2006600"/>
                  <a:ext cx="1828800" cy="607786"/>
                </a:xfrm>
                <a:prstGeom prst="trapezoid">
                  <a:avLst/>
                </a:prstGeom>
                <a:grp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a:p>
              </p:txBody>
            </p:sp>
            <p:sp>
              <p:nvSpPr>
                <p:cNvPr id="44" name="Rectangle 43"/>
                <p:cNvSpPr/>
                <p:nvPr/>
              </p:nvSpPr>
              <p:spPr>
                <a:xfrm>
                  <a:off x="4064000" y="2618619"/>
                  <a:ext cx="1828800" cy="335643"/>
                </a:xfrm>
                <a:prstGeom prst="rect">
                  <a:avLst/>
                </a:prstGeom>
                <a:grp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a:p>
              </p:txBody>
            </p:sp>
          </p:grpSp>
          <p:pic>
            <p:nvPicPr>
              <p:cNvPr id="25" name="Picture 24" descr="Baginska_AutonomicShutdownOfLithiumIonBatteriesUsingThermoresponsiveMicrospheres_AdvEnergyMater2,583,12.pdf"/>
              <p:cNvPicPr>
                <a:picLocks noChangeAspect="1"/>
              </p:cNvPicPr>
              <p:nvPr/>
            </p:nvPicPr>
            <p:blipFill rotWithShape="1">
              <a:blip r:embed="rId7">
                <a:extLst>
                  <a:ext uri="{28A0092B-C50C-407E-A947-70E740481C1C}">
                    <a14:useLocalDpi xmlns:a14="http://schemas.microsoft.com/office/drawing/2010/main" val="0"/>
                  </a:ext>
                </a:extLst>
              </a:blip>
              <a:srcRect l="43801" t="17083" r="44199" b="77753"/>
              <a:stretch/>
            </p:blipFill>
            <p:spPr>
              <a:xfrm>
                <a:off x="3743326" y="1866899"/>
                <a:ext cx="1460500" cy="702137"/>
              </a:xfrm>
              <a:prstGeom prst="ellipse">
                <a:avLst/>
              </a:prstGeom>
            </p:spPr>
          </p:pic>
          <p:sp>
            <p:nvSpPr>
              <p:cNvPr id="26" name="Right Triangle 25"/>
              <p:cNvSpPr/>
              <p:nvPr/>
            </p:nvSpPr>
            <p:spPr>
              <a:xfrm flipH="1" flipV="1">
                <a:off x="5184775" y="1492250"/>
                <a:ext cx="638175" cy="412750"/>
              </a:xfrm>
              <a:prstGeom prst="r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a:p>
            </p:txBody>
          </p:sp>
          <p:sp>
            <p:nvSpPr>
              <p:cNvPr id="27" name="Right Triangle 26"/>
              <p:cNvSpPr/>
              <p:nvPr/>
            </p:nvSpPr>
            <p:spPr>
              <a:xfrm flipV="1">
                <a:off x="4016376" y="1358900"/>
                <a:ext cx="638175" cy="412750"/>
              </a:xfrm>
              <a:prstGeom prst="r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a:p>
            </p:txBody>
          </p:sp>
          <p:sp>
            <p:nvSpPr>
              <p:cNvPr id="28" name="TextBox 27"/>
              <p:cNvSpPr txBox="1"/>
              <p:nvPr/>
            </p:nvSpPr>
            <p:spPr>
              <a:xfrm>
                <a:off x="1664647" y="1231128"/>
                <a:ext cx="2162784" cy="613916"/>
              </a:xfrm>
              <a:prstGeom prst="rect">
                <a:avLst/>
              </a:prstGeom>
              <a:noFill/>
            </p:spPr>
            <p:txBody>
              <a:bodyPr wrap="square" rtlCol="0">
                <a:spAutoFit/>
              </a:bodyPr>
              <a:lstStyle/>
              <a:p>
                <a:r>
                  <a:rPr lang="en-US" sz="1200" dirty="0" smtClean="0">
                    <a:latin typeface="Century Gothic"/>
                    <a:cs typeface="Century Gothic"/>
                  </a:rPr>
                  <a:t>Capsules</a:t>
                </a:r>
                <a:endParaRPr lang="en-US" sz="1200" dirty="0">
                  <a:latin typeface="Century Gothic"/>
                  <a:cs typeface="Century Gothic"/>
                </a:endParaRPr>
              </a:p>
            </p:txBody>
          </p:sp>
          <p:sp>
            <p:nvSpPr>
              <p:cNvPr id="29" name="TextBox 28"/>
              <p:cNvSpPr txBox="1"/>
              <p:nvPr/>
            </p:nvSpPr>
            <p:spPr>
              <a:xfrm>
                <a:off x="3556001" y="1003670"/>
                <a:ext cx="1866901" cy="961802"/>
              </a:xfrm>
              <a:prstGeom prst="rect">
                <a:avLst/>
              </a:prstGeom>
              <a:noFill/>
            </p:spPr>
            <p:txBody>
              <a:bodyPr wrap="square" rtlCol="0">
                <a:spAutoFit/>
              </a:bodyPr>
              <a:lstStyle/>
              <a:p>
                <a:pPr algn="ctr"/>
                <a:r>
                  <a:rPr lang="en-US" sz="1200" dirty="0" smtClean="0">
                    <a:latin typeface="Century Gothic"/>
                    <a:cs typeface="Century Gothic"/>
                  </a:rPr>
                  <a:t>Molten capsules</a:t>
                </a:r>
                <a:endParaRPr lang="en-US" sz="1200" dirty="0">
                  <a:latin typeface="Century Gothic"/>
                  <a:cs typeface="Century Gothic"/>
                </a:endParaRPr>
              </a:p>
            </p:txBody>
          </p:sp>
          <p:grpSp>
            <p:nvGrpSpPr>
              <p:cNvPr id="30" name="Group 29"/>
              <p:cNvGrpSpPr/>
              <p:nvPr/>
            </p:nvGrpSpPr>
            <p:grpSpPr>
              <a:xfrm>
                <a:off x="1651000" y="1866900"/>
                <a:ext cx="1828800" cy="1094317"/>
                <a:chOff x="1651000" y="1765300"/>
                <a:chExt cx="1828800" cy="1094317"/>
              </a:xfrm>
            </p:grpSpPr>
            <p:grpSp>
              <p:nvGrpSpPr>
                <p:cNvPr id="38" name="Group 37"/>
                <p:cNvGrpSpPr/>
                <p:nvPr/>
              </p:nvGrpSpPr>
              <p:grpSpPr>
                <a:xfrm>
                  <a:off x="1651000" y="1911955"/>
                  <a:ext cx="1828800" cy="947662"/>
                  <a:chOff x="4064000" y="2006600"/>
                  <a:chExt cx="1828800" cy="947662"/>
                </a:xfrm>
                <a:solidFill>
                  <a:srgbClr val="5FB9FF"/>
                </a:solidFill>
              </p:grpSpPr>
              <p:sp>
                <p:nvSpPr>
                  <p:cNvPr id="41" name="Trapezoid 40"/>
                  <p:cNvSpPr/>
                  <p:nvPr/>
                </p:nvSpPr>
                <p:spPr>
                  <a:xfrm>
                    <a:off x="4064000" y="2006600"/>
                    <a:ext cx="1828800" cy="607786"/>
                  </a:xfrm>
                  <a:prstGeom prst="trapezoid">
                    <a:avLst/>
                  </a:prstGeom>
                  <a:grp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a:p>
                </p:txBody>
              </p:sp>
              <p:sp>
                <p:nvSpPr>
                  <p:cNvPr id="42" name="Rectangle 41"/>
                  <p:cNvSpPr/>
                  <p:nvPr/>
                </p:nvSpPr>
                <p:spPr>
                  <a:xfrm>
                    <a:off x="4064000" y="2618619"/>
                    <a:ext cx="1828800" cy="335643"/>
                  </a:xfrm>
                  <a:prstGeom prst="rect">
                    <a:avLst/>
                  </a:prstGeom>
                  <a:grp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a:p>
                </p:txBody>
              </p:sp>
            </p:grpSp>
            <p:sp>
              <p:nvSpPr>
                <p:cNvPr id="39" name="Oval 38"/>
                <p:cNvSpPr/>
                <p:nvPr/>
              </p:nvSpPr>
              <p:spPr>
                <a:xfrm>
                  <a:off x="1930400" y="1765300"/>
                  <a:ext cx="609600" cy="609600"/>
                </a:xfrm>
                <a:prstGeom prst="ellipse">
                  <a:avLst/>
                </a:prstGeom>
                <a:gradFill flip="none" rotWithShape="1">
                  <a:gsLst>
                    <a:gs pos="0">
                      <a:srgbClr val="000080"/>
                    </a:gs>
                    <a:gs pos="69000">
                      <a:srgbClr val="7E6FFF"/>
                    </a:gs>
                  </a:gsLst>
                  <a:path path="circle">
                    <a:fillToRect l="100000" t="100000"/>
                  </a:path>
                  <a:tileRect r="-100000" b="-100000"/>
                </a:gra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a:p>
              </p:txBody>
            </p:sp>
            <p:sp>
              <p:nvSpPr>
                <p:cNvPr id="40" name="Oval 39"/>
                <p:cNvSpPr/>
                <p:nvPr/>
              </p:nvSpPr>
              <p:spPr>
                <a:xfrm>
                  <a:off x="2603500" y="1765300"/>
                  <a:ext cx="609600" cy="609600"/>
                </a:xfrm>
                <a:prstGeom prst="ellipse">
                  <a:avLst/>
                </a:prstGeom>
                <a:gradFill flip="none" rotWithShape="1">
                  <a:gsLst>
                    <a:gs pos="0">
                      <a:srgbClr val="000080"/>
                    </a:gs>
                    <a:gs pos="69000">
                      <a:srgbClr val="7E6FFF"/>
                    </a:gs>
                  </a:gsLst>
                  <a:path path="circle">
                    <a:fillToRect l="100000" t="100000"/>
                  </a:path>
                  <a:tileRect r="-100000" b="-100000"/>
                </a:gra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a:p>
              </p:txBody>
            </p:sp>
          </p:grpSp>
          <p:grpSp>
            <p:nvGrpSpPr>
              <p:cNvPr id="31" name="Group 30"/>
              <p:cNvGrpSpPr/>
              <p:nvPr/>
            </p:nvGrpSpPr>
            <p:grpSpPr>
              <a:xfrm>
                <a:off x="5480050" y="1993900"/>
                <a:ext cx="1828800" cy="972768"/>
                <a:chOff x="5607050" y="1993900"/>
                <a:chExt cx="1828800" cy="972768"/>
              </a:xfrm>
            </p:grpSpPr>
            <p:sp>
              <p:nvSpPr>
                <p:cNvPr id="35" name="Trapezoid 34"/>
                <p:cNvSpPr/>
                <p:nvPr/>
              </p:nvSpPr>
              <p:spPr>
                <a:xfrm>
                  <a:off x="5607050" y="2019006"/>
                  <a:ext cx="1828800" cy="607786"/>
                </a:xfrm>
                <a:prstGeom prst="trapezoid">
                  <a:avLst/>
                </a:prstGeom>
                <a:solidFill>
                  <a:srgbClr val="5FB9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a:p>
              </p:txBody>
            </p:sp>
            <p:sp>
              <p:nvSpPr>
                <p:cNvPr id="36" name="Rectangle 35"/>
                <p:cNvSpPr/>
                <p:nvPr/>
              </p:nvSpPr>
              <p:spPr>
                <a:xfrm>
                  <a:off x="5607050" y="2631025"/>
                  <a:ext cx="1828800" cy="335643"/>
                </a:xfrm>
                <a:prstGeom prst="rect">
                  <a:avLst/>
                </a:prstGeom>
                <a:solidFill>
                  <a:srgbClr val="5FB9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a:p>
              </p:txBody>
            </p:sp>
            <p:sp>
              <p:nvSpPr>
                <p:cNvPr id="37" name="Trapezoid 36"/>
                <p:cNvSpPr/>
                <p:nvPr/>
              </p:nvSpPr>
              <p:spPr>
                <a:xfrm>
                  <a:off x="5607050" y="1993900"/>
                  <a:ext cx="1828800" cy="607786"/>
                </a:xfrm>
                <a:prstGeom prst="trapezoid">
                  <a:avLst/>
                </a:prstGeom>
                <a:blipFill rotWithShape="1">
                  <a:blip r:embed="rId8"/>
                  <a:tile tx="0" ty="0" sx="100000" sy="100000" flip="none" algn="tl"/>
                </a:blip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a:p>
              </p:txBody>
            </p:sp>
          </p:grpSp>
          <p:sp>
            <p:nvSpPr>
              <p:cNvPr id="32" name="TextBox 31"/>
              <p:cNvSpPr txBox="1"/>
              <p:nvPr/>
            </p:nvSpPr>
            <p:spPr>
              <a:xfrm>
                <a:off x="1631950" y="2462574"/>
                <a:ext cx="1866901" cy="577081"/>
              </a:xfrm>
              <a:prstGeom prst="rect">
                <a:avLst/>
              </a:prstGeom>
              <a:noFill/>
            </p:spPr>
            <p:txBody>
              <a:bodyPr wrap="square" rtlCol="0">
                <a:spAutoFit/>
              </a:bodyPr>
              <a:lstStyle/>
              <a:p>
                <a:pPr algn="ctr"/>
                <a:r>
                  <a:rPr lang="en-US" sz="1200" dirty="0" smtClean="0">
                    <a:latin typeface="Century Gothic"/>
                    <a:cs typeface="Century Gothic"/>
                  </a:rPr>
                  <a:t>Anode</a:t>
                </a:r>
                <a:endParaRPr lang="en-US" sz="1200" dirty="0">
                  <a:latin typeface="Century Gothic"/>
                  <a:cs typeface="Century Gothic"/>
                </a:endParaRPr>
              </a:p>
            </p:txBody>
          </p:sp>
          <p:sp>
            <p:nvSpPr>
              <p:cNvPr id="33" name="TextBox 32"/>
              <p:cNvSpPr txBox="1"/>
              <p:nvPr/>
            </p:nvSpPr>
            <p:spPr>
              <a:xfrm>
                <a:off x="3348929" y="2441455"/>
                <a:ext cx="2254734" cy="613916"/>
              </a:xfrm>
              <a:prstGeom prst="rect">
                <a:avLst/>
              </a:prstGeom>
              <a:noFill/>
              <a:ln>
                <a:noFill/>
              </a:ln>
            </p:spPr>
            <p:txBody>
              <a:bodyPr wrap="square" rtlCol="0">
                <a:spAutoFit/>
              </a:bodyPr>
              <a:lstStyle/>
              <a:p>
                <a:r>
                  <a:rPr lang="en-US" sz="1200" dirty="0" smtClean="0">
                    <a:solidFill>
                      <a:schemeClr val="bg1"/>
                    </a:solidFill>
                    <a:latin typeface="Century Gothic"/>
                    <a:cs typeface="Century Gothic"/>
                  </a:rPr>
                  <a:t>Hot Anode</a:t>
                </a:r>
                <a:endParaRPr lang="en-US" sz="1200" dirty="0">
                  <a:solidFill>
                    <a:schemeClr val="bg1"/>
                  </a:solidFill>
                  <a:latin typeface="Century Gothic"/>
                  <a:cs typeface="Century Gothic"/>
                </a:endParaRPr>
              </a:p>
            </p:txBody>
          </p:sp>
          <p:sp>
            <p:nvSpPr>
              <p:cNvPr id="34" name="TextBox 33"/>
              <p:cNvSpPr txBox="1"/>
              <p:nvPr/>
            </p:nvSpPr>
            <p:spPr>
              <a:xfrm>
                <a:off x="5467349" y="1075889"/>
                <a:ext cx="1866901" cy="961802"/>
              </a:xfrm>
              <a:prstGeom prst="rect">
                <a:avLst/>
              </a:prstGeom>
              <a:noFill/>
            </p:spPr>
            <p:txBody>
              <a:bodyPr wrap="square" rtlCol="0">
                <a:spAutoFit/>
              </a:bodyPr>
              <a:lstStyle/>
              <a:p>
                <a:pPr algn="ctr"/>
                <a:r>
                  <a:rPr lang="en-US" sz="1200" dirty="0" smtClean="0">
                    <a:latin typeface="Century Gothic"/>
                    <a:cs typeface="Century Gothic"/>
                  </a:rPr>
                  <a:t>Coated Anode</a:t>
                </a:r>
                <a:endParaRPr lang="en-US" sz="1200" dirty="0">
                  <a:latin typeface="Century Gothic"/>
                  <a:cs typeface="Century Gothic"/>
                </a:endParaRPr>
              </a:p>
            </p:txBody>
          </p:sp>
        </p:grpSp>
      </p:grpSp>
      <p:sp>
        <p:nvSpPr>
          <p:cNvPr id="45" name="TextBox 44"/>
          <p:cNvSpPr txBox="1"/>
          <p:nvPr/>
        </p:nvSpPr>
        <p:spPr>
          <a:xfrm>
            <a:off x="3478008" y="2667000"/>
            <a:ext cx="2694192" cy="369332"/>
          </a:xfrm>
          <a:prstGeom prst="rect">
            <a:avLst/>
          </a:prstGeom>
          <a:noFill/>
        </p:spPr>
        <p:txBody>
          <a:bodyPr wrap="none" rtlCol="0">
            <a:spAutoFit/>
          </a:bodyPr>
          <a:lstStyle/>
          <a:p>
            <a:r>
              <a:rPr lang="en-US" i="1" dirty="0" smtClean="0">
                <a:solidFill>
                  <a:srgbClr val="000080"/>
                </a:solidFill>
              </a:rPr>
              <a:t>Charge Transfer Dynamics</a:t>
            </a:r>
            <a:endParaRPr lang="en-US" i="1" dirty="0">
              <a:solidFill>
                <a:srgbClr val="000080"/>
              </a:solidFill>
            </a:endParaRPr>
          </a:p>
        </p:txBody>
      </p:sp>
    </p:spTree>
    <p:extLst>
      <p:ext uri="{BB962C8B-B14F-4D97-AF65-F5344CB8AC3E}">
        <p14:creationId xmlns:p14="http://schemas.microsoft.com/office/powerpoint/2010/main" val="834957324"/>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4418" y="28353"/>
            <a:ext cx="8229600" cy="1143000"/>
          </a:xfrm>
        </p:spPr>
        <p:txBody>
          <a:bodyPr/>
          <a:lstStyle/>
          <a:p>
            <a:pPr marL="0" indent="0"/>
            <a:r>
              <a:rPr lang="en-US" sz="2000" b="1" dirty="0"/>
              <a:t>Challenges at the Frontiers of Matter and Energy: </a:t>
            </a:r>
            <a:br>
              <a:rPr lang="en-US" sz="2000" b="1" dirty="0"/>
            </a:br>
            <a:r>
              <a:rPr lang="en-US" sz="2000" b="1" dirty="0"/>
              <a:t>Transformative Opportunities for Discovery Science</a:t>
            </a:r>
            <a:br>
              <a:rPr lang="en-US" sz="2000" b="1" dirty="0"/>
            </a:br>
            <a:endParaRPr lang="en-US" sz="2000" b="1" dirty="0"/>
          </a:p>
        </p:txBody>
      </p:sp>
      <p:sp>
        <p:nvSpPr>
          <p:cNvPr id="4" name="AutoShape 2" descr="http://logos.co/600/royalty-free-vector-of-a-black-and-white-curly-branched-tree-logo-by-hit-toon-3038.jpg"/>
          <p:cNvSpPr>
            <a:spLocks noChangeAspect="1" noChangeArrowheads="1"/>
          </p:cNvSpPr>
          <p:nvPr/>
        </p:nvSpPr>
        <p:spPr bwMode="auto">
          <a:xfrm>
            <a:off x="155575" y="-2316163"/>
            <a:ext cx="4676775" cy="482917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5" name="Group 4"/>
          <p:cNvGrpSpPr/>
          <p:nvPr/>
        </p:nvGrpSpPr>
        <p:grpSpPr>
          <a:xfrm>
            <a:off x="609600" y="762000"/>
            <a:ext cx="6934200" cy="5410200"/>
            <a:chOff x="609600" y="762000"/>
            <a:chExt cx="6934200" cy="5410200"/>
          </a:xfrm>
        </p:grpSpPr>
        <p:sp>
          <p:nvSpPr>
            <p:cNvPr id="16" name="TextBox 15"/>
            <p:cNvSpPr txBox="1"/>
            <p:nvPr/>
          </p:nvSpPr>
          <p:spPr>
            <a:xfrm>
              <a:off x="2133600" y="5802868"/>
              <a:ext cx="4439933" cy="369332"/>
            </a:xfrm>
            <a:prstGeom prst="rect">
              <a:avLst/>
            </a:prstGeom>
            <a:solidFill>
              <a:schemeClr val="bg1"/>
            </a:solidFill>
          </p:spPr>
          <p:txBody>
            <a:bodyPr wrap="none" rtlCol="0">
              <a:spAutoFit/>
            </a:bodyPr>
            <a:lstStyle/>
            <a:p>
              <a:r>
                <a:rPr lang="en-US" i="1" dirty="0" smtClean="0"/>
                <a:t>Instrumentation, Synthesis, People, Resources</a:t>
              </a:r>
              <a:endParaRPr lang="en-US" i="1"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8675" y="762000"/>
              <a:ext cx="6715125" cy="50694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5791200" y="3276600"/>
              <a:ext cx="1447800" cy="4572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5562600" y="4191000"/>
              <a:ext cx="1447800" cy="4572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5791200" y="1524000"/>
              <a:ext cx="1447800" cy="4572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914400" y="4038600"/>
              <a:ext cx="1447800" cy="4572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1828800" y="4572000"/>
              <a:ext cx="1447800" cy="4572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838200" y="3124200"/>
              <a:ext cx="1447800" cy="4572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609600" y="2133600"/>
              <a:ext cx="1447800" cy="4572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1676400" y="1143000"/>
              <a:ext cx="1447800" cy="4572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3200400" y="838200"/>
              <a:ext cx="1447800" cy="3048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4648200" y="1066800"/>
              <a:ext cx="1447800" cy="4572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extBox 6"/>
          <p:cNvSpPr txBox="1"/>
          <p:nvPr/>
        </p:nvSpPr>
        <p:spPr>
          <a:xfrm>
            <a:off x="5257800" y="4495800"/>
            <a:ext cx="2057400" cy="646331"/>
          </a:xfrm>
          <a:prstGeom prst="rect">
            <a:avLst/>
          </a:prstGeom>
          <a:noFill/>
        </p:spPr>
        <p:txBody>
          <a:bodyPr wrap="square" rtlCol="0">
            <a:spAutoFit/>
          </a:bodyPr>
          <a:lstStyle/>
          <a:p>
            <a:r>
              <a:rPr lang="en-US" dirty="0" smtClean="0">
                <a:solidFill>
                  <a:srgbClr val="FF0000"/>
                </a:solidFill>
              </a:rPr>
              <a:t>Control at the Level of Electrons</a:t>
            </a:r>
            <a:endParaRPr lang="en-US" dirty="0">
              <a:solidFill>
                <a:srgbClr val="FF0000"/>
              </a:solidFill>
            </a:endParaRPr>
          </a:p>
        </p:txBody>
      </p:sp>
      <p:sp>
        <p:nvSpPr>
          <p:cNvPr id="19" name="TextBox 18"/>
          <p:cNvSpPr txBox="1"/>
          <p:nvPr/>
        </p:nvSpPr>
        <p:spPr>
          <a:xfrm>
            <a:off x="5867400" y="3505200"/>
            <a:ext cx="2514600" cy="646331"/>
          </a:xfrm>
          <a:prstGeom prst="rect">
            <a:avLst/>
          </a:prstGeom>
          <a:noFill/>
        </p:spPr>
        <p:txBody>
          <a:bodyPr wrap="square" rtlCol="0">
            <a:spAutoFit/>
          </a:bodyPr>
          <a:lstStyle/>
          <a:p>
            <a:r>
              <a:rPr lang="en-US" dirty="0" smtClean="0">
                <a:solidFill>
                  <a:srgbClr val="FF0000"/>
                </a:solidFill>
              </a:rPr>
              <a:t>Energy and Information on the </a:t>
            </a:r>
            <a:r>
              <a:rPr lang="en-US" dirty="0" err="1" smtClean="0">
                <a:solidFill>
                  <a:srgbClr val="FF0000"/>
                </a:solidFill>
              </a:rPr>
              <a:t>Nanoscale</a:t>
            </a:r>
            <a:endParaRPr lang="en-US" dirty="0">
              <a:solidFill>
                <a:srgbClr val="FF0000"/>
              </a:solidFill>
            </a:endParaRPr>
          </a:p>
        </p:txBody>
      </p:sp>
      <p:sp>
        <p:nvSpPr>
          <p:cNvPr id="20" name="TextBox 19"/>
          <p:cNvSpPr txBox="1"/>
          <p:nvPr/>
        </p:nvSpPr>
        <p:spPr>
          <a:xfrm>
            <a:off x="609600" y="4343400"/>
            <a:ext cx="2514600" cy="646331"/>
          </a:xfrm>
          <a:prstGeom prst="rect">
            <a:avLst/>
          </a:prstGeom>
          <a:noFill/>
        </p:spPr>
        <p:txBody>
          <a:bodyPr wrap="square" rtlCol="0">
            <a:spAutoFit/>
          </a:bodyPr>
          <a:lstStyle/>
          <a:p>
            <a:pPr algn="r"/>
            <a:r>
              <a:rPr lang="en-US" dirty="0" smtClean="0">
                <a:solidFill>
                  <a:srgbClr val="FF0000"/>
                </a:solidFill>
              </a:rPr>
              <a:t>Systems Away from Equilibrium</a:t>
            </a:r>
            <a:endParaRPr lang="en-US" dirty="0">
              <a:solidFill>
                <a:srgbClr val="FF0000"/>
              </a:solidFill>
            </a:endParaRPr>
          </a:p>
        </p:txBody>
      </p:sp>
      <p:sp>
        <p:nvSpPr>
          <p:cNvPr id="21" name="TextBox 20"/>
          <p:cNvSpPr txBox="1"/>
          <p:nvPr/>
        </p:nvSpPr>
        <p:spPr>
          <a:xfrm>
            <a:off x="-152400" y="3897868"/>
            <a:ext cx="2514600" cy="369332"/>
          </a:xfrm>
          <a:prstGeom prst="rect">
            <a:avLst/>
          </a:prstGeom>
          <a:noFill/>
        </p:spPr>
        <p:txBody>
          <a:bodyPr wrap="square" rtlCol="0">
            <a:spAutoFit/>
          </a:bodyPr>
          <a:lstStyle/>
          <a:p>
            <a:pPr algn="r"/>
            <a:r>
              <a:rPr lang="en-US" dirty="0" smtClean="0">
                <a:solidFill>
                  <a:srgbClr val="FF0000"/>
                </a:solidFill>
              </a:rPr>
              <a:t>Correlated Systems</a:t>
            </a:r>
            <a:endParaRPr lang="en-US" dirty="0">
              <a:solidFill>
                <a:srgbClr val="FF0000"/>
              </a:solidFill>
            </a:endParaRPr>
          </a:p>
        </p:txBody>
      </p:sp>
      <p:sp>
        <p:nvSpPr>
          <p:cNvPr id="22" name="TextBox 21"/>
          <p:cNvSpPr txBox="1"/>
          <p:nvPr/>
        </p:nvSpPr>
        <p:spPr>
          <a:xfrm>
            <a:off x="-152400" y="2971800"/>
            <a:ext cx="2514600" cy="646331"/>
          </a:xfrm>
          <a:prstGeom prst="rect">
            <a:avLst/>
          </a:prstGeom>
          <a:noFill/>
        </p:spPr>
        <p:txBody>
          <a:bodyPr wrap="square" rtlCol="0">
            <a:spAutoFit/>
          </a:bodyPr>
          <a:lstStyle/>
          <a:p>
            <a:pPr algn="r"/>
            <a:r>
              <a:rPr lang="en-US" dirty="0" smtClean="0">
                <a:solidFill>
                  <a:srgbClr val="FF0000"/>
                </a:solidFill>
              </a:rPr>
              <a:t>Efficient Synthesis for Tailored Properties</a:t>
            </a:r>
            <a:endParaRPr lang="en-US" dirty="0">
              <a:solidFill>
                <a:srgbClr val="FF0000"/>
              </a:solidFill>
            </a:endParaRPr>
          </a:p>
        </p:txBody>
      </p:sp>
      <p:sp>
        <p:nvSpPr>
          <p:cNvPr id="23" name="TextBox 22"/>
          <p:cNvSpPr txBox="1"/>
          <p:nvPr/>
        </p:nvSpPr>
        <p:spPr>
          <a:xfrm>
            <a:off x="228600" y="2057400"/>
            <a:ext cx="1828800" cy="646331"/>
          </a:xfrm>
          <a:prstGeom prst="rect">
            <a:avLst/>
          </a:prstGeom>
          <a:noFill/>
        </p:spPr>
        <p:txBody>
          <a:bodyPr wrap="square" rtlCol="0">
            <a:spAutoFit/>
          </a:bodyPr>
          <a:lstStyle/>
          <a:p>
            <a:pPr algn="r"/>
            <a:r>
              <a:rPr lang="en-US" i="1" dirty="0" smtClean="0">
                <a:solidFill>
                  <a:srgbClr val="008080"/>
                </a:solidFill>
              </a:rPr>
              <a:t>Imaging Matter across Scales</a:t>
            </a:r>
            <a:endParaRPr lang="en-US" i="1" dirty="0">
              <a:solidFill>
                <a:srgbClr val="008080"/>
              </a:solidFill>
            </a:endParaRPr>
          </a:p>
        </p:txBody>
      </p:sp>
      <p:sp>
        <p:nvSpPr>
          <p:cNvPr id="24" name="TextBox 23"/>
          <p:cNvSpPr txBox="1"/>
          <p:nvPr/>
        </p:nvSpPr>
        <p:spPr>
          <a:xfrm>
            <a:off x="6172200" y="2554069"/>
            <a:ext cx="2438400" cy="646331"/>
          </a:xfrm>
          <a:prstGeom prst="rect">
            <a:avLst/>
          </a:prstGeom>
          <a:noFill/>
        </p:spPr>
        <p:txBody>
          <a:bodyPr wrap="square" rtlCol="0">
            <a:spAutoFit/>
          </a:bodyPr>
          <a:lstStyle/>
          <a:p>
            <a:r>
              <a:rPr lang="en-US" i="1" dirty="0" smtClean="0">
                <a:solidFill>
                  <a:srgbClr val="008080"/>
                </a:solidFill>
              </a:rPr>
              <a:t>Data, Algorithms and Computing</a:t>
            </a:r>
            <a:endParaRPr lang="en-US" i="1" dirty="0">
              <a:solidFill>
                <a:srgbClr val="008080"/>
              </a:solidFill>
            </a:endParaRPr>
          </a:p>
        </p:txBody>
      </p:sp>
      <p:sp>
        <p:nvSpPr>
          <p:cNvPr id="25" name="TextBox 24"/>
          <p:cNvSpPr txBox="1"/>
          <p:nvPr/>
        </p:nvSpPr>
        <p:spPr>
          <a:xfrm>
            <a:off x="5867400" y="1371600"/>
            <a:ext cx="2438400" cy="646331"/>
          </a:xfrm>
          <a:prstGeom prst="rect">
            <a:avLst/>
          </a:prstGeom>
          <a:noFill/>
        </p:spPr>
        <p:txBody>
          <a:bodyPr wrap="square" rtlCol="0">
            <a:spAutoFit/>
          </a:bodyPr>
          <a:lstStyle/>
          <a:p>
            <a:r>
              <a:rPr lang="en-US" dirty="0" smtClean="0">
                <a:solidFill>
                  <a:srgbClr val="000080"/>
                </a:solidFill>
              </a:rPr>
              <a:t>Harnessing Coherence in Light and Matter</a:t>
            </a:r>
            <a:endParaRPr lang="en-US" dirty="0">
              <a:solidFill>
                <a:srgbClr val="000080"/>
              </a:solidFill>
            </a:endParaRPr>
          </a:p>
        </p:txBody>
      </p:sp>
      <p:sp>
        <p:nvSpPr>
          <p:cNvPr id="26" name="TextBox 25"/>
          <p:cNvSpPr txBox="1"/>
          <p:nvPr/>
        </p:nvSpPr>
        <p:spPr>
          <a:xfrm>
            <a:off x="3657600" y="685800"/>
            <a:ext cx="2438400" cy="646331"/>
          </a:xfrm>
          <a:prstGeom prst="rect">
            <a:avLst/>
          </a:prstGeom>
          <a:noFill/>
        </p:spPr>
        <p:txBody>
          <a:bodyPr wrap="square" rtlCol="0">
            <a:spAutoFit/>
          </a:bodyPr>
          <a:lstStyle/>
          <a:p>
            <a:pPr algn="ctr"/>
            <a:r>
              <a:rPr lang="en-US" dirty="0" smtClean="0">
                <a:solidFill>
                  <a:srgbClr val="000080"/>
                </a:solidFill>
              </a:rPr>
              <a:t>Beyond Ideal Materials and Systems</a:t>
            </a:r>
            <a:endParaRPr lang="en-US" dirty="0">
              <a:solidFill>
                <a:srgbClr val="000080"/>
              </a:solidFill>
            </a:endParaRPr>
          </a:p>
        </p:txBody>
      </p:sp>
      <p:sp>
        <p:nvSpPr>
          <p:cNvPr id="27" name="TextBox 26"/>
          <p:cNvSpPr txBox="1"/>
          <p:nvPr/>
        </p:nvSpPr>
        <p:spPr>
          <a:xfrm>
            <a:off x="609600" y="1030069"/>
            <a:ext cx="2438400" cy="646331"/>
          </a:xfrm>
          <a:prstGeom prst="rect">
            <a:avLst/>
          </a:prstGeom>
          <a:noFill/>
        </p:spPr>
        <p:txBody>
          <a:bodyPr wrap="square" rtlCol="0">
            <a:spAutoFit/>
          </a:bodyPr>
          <a:lstStyle/>
          <a:p>
            <a:pPr algn="ctr"/>
            <a:r>
              <a:rPr lang="en-US" dirty="0" smtClean="0">
                <a:solidFill>
                  <a:srgbClr val="000080"/>
                </a:solidFill>
              </a:rPr>
              <a:t>Beyond Equilibrium Architected Matter</a:t>
            </a:r>
            <a:endParaRPr lang="en-US" dirty="0">
              <a:solidFill>
                <a:srgbClr val="000080"/>
              </a:solidFill>
            </a:endParaRPr>
          </a:p>
        </p:txBody>
      </p:sp>
    </p:spTree>
    <p:extLst>
      <p:ext uri="{BB962C8B-B14F-4D97-AF65-F5344CB8AC3E}">
        <p14:creationId xmlns:p14="http://schemas.microsoft.com/office/powerpoint/2010/main" val="3630468599"/>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smtClean="0"/>
              <a:t>New Transformational Opportunities have emerged that have their foundations in the Grand Challenges</a:t>
            </a:r>
          </a:p>
        </p:txBody>
      </p:sp>
      <p:sp>
        <p:nvSpPr>
          <p:cNvPr id="3" name="Content Placeholder 2"/>
          <p:cNvSpPr>
            <a:spLocks noGrp="1"/>
          </p:cNvSpPr>
          <p:nvPr>
            <p:ph idx="1"/>
          </p:nvPr>
        </p:nvSpPr>
        <p:spPr>
          <a:xfrm>
            <a:off x="152400" y="1600200"/>
            <a:ext cx="8686800" cy="5062880"/>
          </a:xfrm>
        </p:spPr>
        <p:txBody>
          <a:bodyPr>
            <a:spAutoFit/>
          </a:bodyPr>
          <a:lstStyle/>
          <a:p>
            <a:pPr marL="0" lvl="0" indent="0">
              <a:buNone/>
            </a:pPr>
            <a:r>
              <a:rPr lang="en-US" sz="2000" dirty="0" smtClean="0"/>
              <a:t>Mastering Hierarchical Architectures and Beyond-Equilibrium Matter</a:t>
            </a:r>
          </a:p>
          <a:p>
            <a:pPr marL="0" lvl="0" indent="0">
              <a:buNone/>
            </a:pPr>
            <a:endParaRPr lang="en-US" sz="2000" dirty="0"/>
          </a:p>
          <a:p>
            <a:pPr marL="0" lvl="0" indent="0">
              <a:buNone/>
            </a:pPr>
            <a:r>
              <a:rPr lang="en-US" sz="2000" dirty="0"/>
              <a:t>Beyond Ideal Materials and Systems: </a:t>
            </a:r>
            <a:r>
              <a:rPr lang="en-US" sz="2000" dirty="0" smtClean="0"/>
              <a:t>Understanding the Critical Roles of Heterogeneity, Interfaces and Disorder</a:t>
            </a:r>
          </a:p>
          <a:p>
            <a:pPr marL="0" lvl="0" indent="0">
              <a:buNone/>
            </a:pPr>
            <a:endParaRPr lang="en-US" sz="2000" dirty="0"/>
          </a:p>
          <a:p>
            <a:pPr marL="0" lvl="0" indent="0">
              <a:buNone/>
            </a:pPr>
            <a:r>
              <a:rPr lang="en-US" sz="2000" dirty="0"/>
              <a:t>Harnessing Coherence in Light and </a:t>
            </a:r>
            <a:r>
              <a:rPr lang="en-US" sz="2000" dirty="0" smtClean="0"/>
              <a:t>Matter</a:t>
            </a:r>
          </a:p>
          <a:p>
            <a:pPr marL="0" lvl="0" indent="0">
              <a:buNone/>
            </a:pPr>
            <a:endParaRPr lang="en-US" sz="1050" dirty="0" smtClean="0"/>
          </a:p>
          <a:p>
            <a:pPr marL="0" lvl="0" indent="0" algn="ctr">
              <a:buNone/>
            </a:pPr>
            <a:r>
              <a:rPr lang="en-US" sz="2000" i="1" dirty="0" smtClean="0">
                <a:solidFill>
                  <a:srgbClr val="FF0000"/>
                </a:solidFill>
              </a:rPr>
              <a:t>Crosscutting Opportunities</a:t>
            </a:r>
          </a:p>
          <a:p>
            <a:pPr marL="0" lvl="0" indent="0" algn="ctr">
              <a:buNone/>
            </a:pPr>
            <a:endParaRPr lang="en-US" sz="1200" i="1" dirty="0" smtClean="0">
              <a:solidFill>
                <a:srgbClr val="FF0000"/>
              </a:solidFill>
            </a:endParaRPr>
          </a:p>
          <a:p>
            <a:pPr marL="0" lvl="0" indent="0">
              <a:buNone/>
            </a:pPr>
            <a:r>
              <a:rPr lang="en-US" sz="2000" dirty="0" smtClean="0"/>
              <a:t>Revolutionary </a:t>
            </a:r>
            <a:r>
              <a:rPr lang="en-US" sz="2000" dirty="0"/>
              <a:t>Advances in </a:t>
            </a:r>
            <a:r>
              <a:rPr lang="en-US" sz="2000" dirty="0" smtClean="0"/>
              <a:t>Models, Mathematics</a:t>
            </a:r>
            <a:r>
              <a:rPr lang="en-US" sz="2000" dirty="0"/>
              <a:t>, Algorithms, Data, and Computing</a:t>
            </a:r>
          </a:p>
          <a:p>
            <a:pPr marL="0" lvl="0" indent="0">
              <a:buNone/>
            </a:pPr>
            <a:endParaRPr lang="en-US" sz="2000" dirty="0"/>
          </a:p>
          <a:p>
            <a:pPr marL="0" lvl="0" indent="0">
              <a:buNone/>
            </a:pPr>
            <a:r>
              <a:rPr lang="en-US" sz="2000" dirty="0" smtClean="0"/>
              <a:t>Exploiting </a:t>
            </a:r>
            <a:r>
              <a:rPr lang="en-US" sz="2000" dirty="0"/>
              <a:t>T</a:t>
            </a:r>
            <a:r>
              <a:rPr lang="en-US" sz="2000" dirty="0" smtClean="0"/>
              <a:t>ransformative </a:t>
            </a:r>
            <a:r>
              <a:rPr lang="en-US" sz="2000" dirty="0"/>
              <a:t>A</a:t>
            </a:r>
            <a:r>
              <a:rPr lang="en-US" sz="2000" dirty="0" smtClean="0"/>
              <a:t>dvances </a:t>
            </a:r>
            <a:r>
              <a:rPr lang="en-US" sz="2000" dirty="0"/>
              <a:t>in </a:t>
            </a:r>
            <a:r>
              <a:rPr lang="en-US" sz="2000" dirty="0" smtClean="0"/>
              <a:t>Imaging </a:t>
            </a:r>
            <a:r>
              <a:rPr lang="en-US" sz="2000" dirty="0"/>
              <a:t>C</a:t>
            </a:r>
            <a:r>
              <a:rPr lang="en-US" sz="2000" dirty="0" smtClean="0"/>
              <a:t>apabilities Across Multiple Scales</a:t>
            </a:r>
            <a:endParaRPr lang="en-US" sz="2000" dirty="0"/>
          </a:p>
          <a:p>
            <a:pPr marL="0" lvl="0" indent="0">
              <a:buNone/>
            </a:pPr>
            <a:endParaRPr lang="en-US" sz="2000" dirty="0"/>
          </a:p>
        </p:txBody>
      </p:sp>
      <p:sp>
        <p:nvSpPr>
          <p:cNvPr id="4" name="Rectangle 3"/>
          <p:cNvSpPr/>
          <p:nvPr/>
        </p:nvSpPr>
        <p:spPr>
          <a:xfrm>
            <a:off x="152400" y="838200"/>
            <a:ext cx="8763000" cy="646331"/>
          </a:xfrm>
          <a:prstGeom prst="rect">
            <a:avLst/>
          </a:prstGeom>
        </p:spPr>
        <p:txBody>
          <a:bodyPr wrap="square">
            <a:spAutoFit/>
          </a:bodyPr>
          <a:lstStyle/>
          <a:p>
            <a:r>
              <a:rPr lang="en-US" i="1" dirty="0"/>
              <a:t>“The most exciting phrase to hear in science, the one that heralds new discoveries, is not ‘Eureka!’ </a:t>
            </a:r>
            <a:r>
              <a:rPr lang="en-US" i="1" dirty="0" smtClean="0"/>
              <a:t>but ‘That's </a:t>
            </a:r>
            <a:r>
              <a:rPr lang="en-US" i="1" dirty="0"/>
              <a:t>funny</a:t>
            </a:r>
            <a:r>
              <a:rPr lang="en-US" i="1" dirty="0" smtClean="0"/>
              <a:t>...’”				―</a:t>
            </a:r>
            <a:r>
              <a:rPr lang="en-US" i="1" dirty="0"/>
              <a:t>Isaac Asimov</a:t>
            </a:r>
            <a:endParaRPr lang="en-US" dirty="0"/>
          </a:p>
        </p:txBody>
      </p:sp>
    </p:spTree>
    <p:extLst>
      <p:ext uri="{BB962C8B-B14F-4D97-AF65-F5344CB8AC3E}">
        <p14:creationId xmlns:p14="http://schemas.microsoft.com/office/powerpoint/2010/main" val="217960967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r>
              <a:rPr lang="en-US" dirty="0"/>
              <a:t>Mastering Hierarchical Architectures and Beyond-Equilibrium Matter</a:t>
            </a:r>
          </a:p>
        </p:txBody>
      </p:sp>
      <p:sp>
        <p:nvSpPr>
          <p:cNvPr id="3" name="Content Placeholder 2"/>
          <p:cNvSpPr>
            <a:spLocks noGrp="1"/>
          </p:cNvSpPr>
          <p:nvPr>
            <p:ph idx="1"/>
          </p:nvPr>
        </p:nvSpPr>
        <p:spPr>
          <a:xfrm>
            <a:off x="-10633" y="762000"/>
            <a:ext cx="9144000" cy="914400"/>
          </a:xfrm>
        </p:spPr>
        <p:txBody>
          <a:bodyPr>
            <a:noAutofit/>
          </a:bodyPr>
          <a:lstStyle/>
          <a:p>
            <a:pPr marL="0" indent="0">
              <a:buNone/>
            </a:pPr>
            <a:r>
              <a:rPr lang="en-US" sz="2000" b="0" i="1" dirty="0"/>
              <a:t>The transformational opportunity is to realize targeted functionality in materials by controlling </a:t>
            </a:r>
            <a:r>
              <a:rPr lang="en-US" sz="2000" b="0" i="1" dirty="0" smtClean="0"/>
              <a:t>the synthesis </a:t>
            </a:r>
            <a:r>
              <a:rPr lang="en-US" sz="2000" b="0" i="1" dirty="0"/>
              <a:t>and assembly of hierarchical architectures and beyond‐equilibrium matter.</a:t>
            </a:r>
            <a:endParaRPr lang="en-US" sz="2000" b="0" dirty="0"/>
          </a:p>
        </p:txBody>
      </p:sp>
      <p:sp>
        <p:nvSpPr>
          <p:cNvPr id="5" name="Rectangle 4"/>
          <p:cNvSpPr/>
          <p:nvPr/>
        </p:nvSpPr>
        <p:spPr>
          <a:xfrm>
            <a:off x="0" y="2152471"/>
            <a:ext cx="9144000" cy="1754326"/>
          </a:xfrm>
          <a:prstGeom prst="rect">
            <a:avLst/>
          </a:prstGeom>
          <a:solidFill>
            <a:schemeClr val="bg1"/>
          </a:solidFill>
        </p:spPr>
        <p:txBody>
          <a:bodyPr wrap="square">
            <a:spAutoFit/>
          </a:bodyPr>
          <a:lstStyle/>
          <a:p>
            <a:r>
              <a:rPr lang="en-US" dirty="0"/>
              <a:t>To realize this </a:t>
            </a:r>
            <a:r>
              <a:rPr lang="en-US" dirty="0" smtClean="0"/>
              <a:t>opportunity, </a:t>
            </a:r>
            <a:r>
              <a:rPr lang="en-US" dirty="0"/>
              <a:t>several major advances are required:</a:t>
            </a:r>
          </a:p>
          <a:p>
            <a:r>
              <a:rPr lang="en-US" dirty="0"/>
              <a:t> </a:t>
            </a:r>
            <a:r>
              <a:rPr lang="en-US" dirty="0" smtClean="0"/>
              <a:t>1</a:t>
            </a:r>
            <a:r>
              <a:rPr lang="en-US" dirty="0"/>
              <a:t>) predictive </a:t>
            </a:r>
            <a:r>
              <a:rPr lang="en-US" dirty="0" smtClean="0"/>
              <a:t>models, including the incorporation of </a:t>
            </a:r>
            <a:r>
              <a:rPr lang="en-US" dirty="0" err="1" smtClean="0"/>
              <a:t>metastability</a:t>
            </a:r>
            <a:r>
              <a:rPr lang="en-US" dirty="0" smtClean="0"/>
              <a:t>, to guide </a:t>
            </a:r>
            <a:r>
              <a:rPr lang="en-US" dirty="0"/>
              <a:t>the creation of beyond equilibrium </a:t>
            </a:r>
            <a:r>
              <a:rPr lang="en-US" dirty="0" smtClean="0"/>
              <a:t>matter</a:t>
            </a:r>
            <a:endParaRPr lang="en-US" dirty="0"/>
          </a:p>
          <a:p>
            <a:r>
              <a:rPr lang="en-US" dirty="0"/>
              <a:t>2) </a:t>
            </a:r>
            <a:r>
              <a:rPr lang="en-US" dirty="0" smtClean="0"/>
              <a:t>Mastering synthesis and assembly of hierarchical structures for multi-dimensional hybrid matter</a:t>
            </a:r>
            <a:endParaRPr lang="en-US" dirty="0"/>
          </a:p>
          <a:p>
            <a:r>
              <a:rPr lang="en-US" dirty="0"/>
              <a:t>3) </a:t>
            </a:r>
            <a:r>
              <a:rPr lang="en-US" i="1" dirty="0"/>
              <a:t>in situ</a:t>
            </a:r>
            <a:r>
              <a:rPr lang="en-US" dirty="0"/>
              <a:t> characterization of spatial and temporal evolution during their synthesis and assembly</a:t>
            </a: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343400"/>
            <a:ext cx="3810000" cy="15141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59076"/>
          <a:stretch/>
        </p:blipFill>
        <p:spPr bwMode="auto">
          <a:xfrm>
            <a:off x="6324600" y="4251489"/>
            <a:ext cx="2677949"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4800" y="4243633"/>
            <a:ext cx="2005013" cy="18168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53776732"/>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r>
              <a:rPr lang="en-US" dirty="0"/>
              <a:t>Beyond Ideal Materials and Systems: Understanding the Critical Roles of Heterogeneity, Interfaces and Disorder</a:t>
            </a:r>
          </a:p>
        </p:txBody>
      </p:sp>
      <p:sp>
        <p:nvSpPr>
          <p:cNvPr id="3" name="Content Placeholder 2"/>
          <p:cNvSpPr>
            <a:spLocks noGrp="1"/>
          </p:cNvSpPr>
          <p:nvPr>
            <p:ph idx="1"/>
          </p:nvPr>
        </p:nvSpPr>
        <p:spPr>
          <a:xfrm>
            <a:off x="-10633" y="762000"/>
            <a:ext cx="9144000" cy="914400"/>
          </a:xfrm>
        </p:spPr>
        <p:txBody>
          <a:bodyPr>
            <a:noAutofit/>
          </a:bodyPr>
          <a:lstStyle/>
          <a:p>
            <a:pPr marL="0" indent="0">
              <a:buNone/>
            </a:pPr>
            <a:r>
              <a:rPr lang="en-US" sz="2000" b="0" i="1" dirty="0"/>
              <a:t>Developing a fundamental understanding of the roles of heterogeneities, interfacial processes, </a:t>
            </a:r>
            <a:r>
              <a:rPr lang="en-US" sz="2000" b="0" i="1" dirty="0" smtClean="0"/>
              <a:t>and disorder </a:t>
            </a:r>
            <a:r>
              <a:rPr lang="en-US" sz="2000" b="0" i="1" dirty="0"/>
              <a:t>in materials behavior represents a transformational opportunity to move from ideal systems </a:t>
            </a:r>
            <a:r>
              <a:rPr lang="en-US" sz="2000" b="0" i="1" dirty="0" smtClean="0"/>
              <a:t>to the </a:t>
            </a:r>
            <a:r>
              <a:rPr lang="en-US" sz="2000" b="0" i="1" dirty="0"/>
              <a:t>complexity of real systems under realistic conditions.</a:t>
            </a:r>
            <a:endParaRPr lang="en-US" sz="2000" b="0" dirty="0"/>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565" y="2819400"/>
            <a:ext cx="1393767" cy="29098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85801" y="4011559"/>
            <a:ext cx="2552700" cy="18939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76399" y="4114800"/>
            <a:ext cx="4749147" cy="16144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p:nvSpPr>
        <p:spPr>
          <a:xfrm>
            <a:off x="1752600" y="2257233"/>
            <a:ext cx="7010400" cy="1200329"/>
          </a:xfrm>
          <a:prstGeom prst="rect">
            <a:avLst/>
          </a:prstGeom>
          <a:solidFill>
            <a:schemeClr val="bg1"/>
          </a:solidFill>
        </p:spPr>
        <p:txBody>
          <a:bodyPr wrap="square">
            <a:spAutoFit/>
          </a:bodyPr>
          <a:lstStyle/>
          <a:p>
            <a:pPr marL="285750" indent="-285750">
              <a:buFont typeface="Arial" panose="020B0604020202020204" pitchFamily="34" charset="0"/>
              <a:buChar char="•"/>
            </a:pPr>
            <a:r>
              <a:rPr lang="en-US" dirty="0" smtClean="0"/>
              <a:t>Science of scale</a:t>
            </a:r>
          </a:p>
          <a:p>
            <a:pPr marL="285750" indent="-285750">
              <a:buFont typeface="Arial" panose="020B0604020202020204" pitchFamily="34" charset="0"/>
              <a:buChar char="•"/>
            </a:pPr>
            <a:r>
              <a:rPr lang="en-US" dirty="0" smtClean="0"/>
              <a:t>Slow and statistically rare events</a:t>
            </a:r>
          </a:p>
          <a:p>
            <a:pPr marL="285750" indent="-285750">
              <a:buFont typeface="Arial" panose="020B0604020202020204" pitchFamily="34" charset="0"/>
              <a:buChar char="•"/>
            </a:pPr>
            <a:r>
              <a:rPr lang="en-US" dirty="0" smtClean="0"/>
              <a:t>“epidemiological” studies of heterogeneous populations</a:t>
            </a:r>
          </a:p>
          <a:p>
            <a:pPr marL="285750" indent="-285750">
              <a:buFont typeface="Arial" panose="020B0604020202020204" pitchFamily="34" charset="0"/>
              <a:buChar char="•"/>
            </a:pPr>
            <a:r>
              <a:rPr lang="en-US" dirty="0" smtClean="0"/>
              <a:t>Science of degradation and lifetime prediction</a:t>
            </a:r>
            <a:endParaRPr lang="en-US" dirty="0"/>
          </a:p>
        </p:txBody>
      </p:sp>
    </p:spTree>
    <p:extLst>
      <p:ext uri="{BB962C8B-B14F-4D97-AF65-F5344CB8AC3E}">
        <p14:creationId xmlns:p14="http://schemas.microsoft.com/office/powerpoint/2010/main" val="3995382896"/>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smtClean="0"/>
              <a:t>Harnessing Coherence in Light and Matter</a:t>
            </a:r>
          </a:p>
        </p:txBody>
      </p:sp>
      <p:sp>
        <p:nvSpPr>
          <p:cNvPr id="4" name="Content Placeholder 2"/>
          <p:cNvSpPr txBox="1">
            <a:spLocks/>
          </p:cNvSpPr>
          <p:nvPr/>
        </p:nvSpPr>
        <p:spPr bwMode="auto">
          <a:xfrm>
            <a:off x="-10633" y="762000"/>
            <a:ext cx="9144000" cy="914400"/>
          </a:xfrm>
          <a:prstGeom prst="rect">
            <a:avLst/>
          </a:prstGeom>
          <a:noFill/>
          <a:ln w="9525">
            <a:noFill/>
            <a:miter lim="800000"/>
            <a:headEnd/>
            <a:tailEnd/>
          </a:ln>
        </p:spPr>
        <p:txBody>
          <a:bodyPr vert="horz" wrap="square" lIns="91397" tIns="45698" rIns="91397" bIns="45698" numCol="1" anchor="t" anchorCtr="0" compatLnSpc="1">
            <a:prstTxWarp prst="textNoShape">
              <a:avLst/>
            </a:prstTxWarp>
            <a:noAutofit/>
          </a:bodyPr>
          <a:lstStyle>
            <a:lvl1pPr marL="341233" indent="-341233" algn="l" rtl="0" eaLnBrk="0" fontAlgn="base" hangingPunct="0">
              <a:spcBef>
                <a:spcPct val="20000"/>
              </a:spcBef>
              <a:spcAft>
                <a:spcPct val="0"/>
              </a:spcAft>
              <a:buFont typeface="Arial" charset="0"/>
              <a:buChar char="•"/>
              <a:defRPr sz="2400" b="1" kern="1200">
                <a:solidFill>
                  <a:srgbClr val="146737"/>
                </a:solidFill>
                <a:latin typeface="Arial" pitchFamily="34" charset="0"/>
                <a:ea typeface="+mn-ea"/>
                <a:cs typeface="Arial" pitchFamily="34" charset="0"/>
              </a:defRPr>
            </a:lvl1pPr>
            <a:lvl2pPr marL="741190" indent="-284096" algn="l" rtl="0" eaLnBrk="0" fontAlgn="base" hangingPunct="0">
              <a:spcBef>
                <a:spcPct val="20000"/>
              </a:spcBef>
              <a:spcAft>
                <a:spcPct val="0"/>
              </a:spcAft>
              <a:buFont typeface="Arial" charset="0"/>
              <a:buChar char="–"/>
              <a:defRPr sz="2200" kern="1200">
                <a:solidFill>
                  <a:srgbClr val="404040"/>
                </a:solidFill>
                <a:latin typeface="Arial" pitchFamily="34" charset="0"/>
                <a:ea typeface="+mn-ea"/>
                <a:cs typeface="Arial" pitchFamily="34" charset="0"/>
              </a:defRPr>
            </a:lvl2pPr>
            <a:lvl3pPr marL="1141146" indent="-226961"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3pPr>
            <a:lvl4pPr marL="1598239" indent="-226961"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4pPr>
            <a:lvl5pPr marL="2055332" indent="-226961"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5pPr>
            <a:lvl6pPr marL="2513424" indent="-228492" algn="l" defTabSz="91397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411" indent="-228492" algn="l" defTabSz="91397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396" indent="-228492" algn="l" defTabSz="91397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4382" indent="-228492" algn="l" defTabSz="91397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000" b="0" i="1" dirty="0"/>
              <a:t>The ability to realize full control of large‐scale quantum‐coherent systems has the potential </a:t>
            </a:r>
            <a:r>
              <a:rPr lang="en-US" sz="2000" b="0" i="1" dirty="0" smtClean="0"/>
              <a:t>to revolutionize </a:t>
            </a:r>
            <a:r>
              <a:rPr lang="en-US" sz="2000" b="0" i="1" dirty="0"/>
              <a:t>fields as diverse as information processing, sensor technology, and energy generation.</a:t>
            </a:r>
            <a:endParaRPr lang="en-US" sz="2000" b="0" dirty="0"/>
          </a:p>
        </p:txBody>
      </p:sp>
      <p:sp>
        <p:nvSpPr>
          <p:cNvPr id="6" name="Rectangle 5"/>
          <p:cNvSpPr/>
          <p:nvPr/>
        </p:nvSpPr>
        <p:spPr>
          <a:xfrm>
            <a:off x="228599" y="1981200"/>
            <a:ext cx="8904767" cy="1200329"/>
          </a:xfrm>
          <a:prstGeom prst="rect">
            <a:avLst/>
          </a:prstGeom>
          <a:solidFill>
            <a:schemeClr val="bg1"/>
          </a:solidFill>
        </p:spPr>
        <p:txBody>
          <a:bodyPr wrap="square">
            <a:spAutoFit/>
          </a:bodyPr>
          <a:lstStyle/>
          <a:p>
            <a:pPr marL="285750" indent="-285750">
              <a:buFont typeface="Arial" panose="020B0604020202020204" pitchFamily="34" charset="0"/>
              <a:buChar char="•"/>
            </a:pPr>
            <a:r>
              <a:rPr lang="en-US" dirty="0"/>
              <a:t>new real‐time quantum microscopes that can visualize and control quantum matter</a:t>
            </a:r>
            <a:endParaRPr lang="en-US" dirty="0" smtClean="0"/>
          </a:p>
          <a:p>
            <a:pPr marL="285750" indent="-285750">
              <a:buFont typeface="Arial" panose="020B0604020202020204" pitchFamily="34" charset="0"/>
              <a:buChar char="•"/>
            </a:pPr>
            <a:r>
              <a:rPr lang="en-US" dirty="0" smtClean="0"/>
              <a:t>Long-lived temporally coherent states of quantum </a:t>
            </a:r>
            <a:r>
              <a:rPr lang="en-US" dirty="0" err="1" smtClean="0"/>
              <a:t>wavefunction</a:t>
            </a:r>
            <a:endParaRPr lang="en-US" dirty="0" smtClean="0"/>
          </a:p>
          <a:p>
            <a:pPr marL="285750" indent="-285750">
              <a:buFont typeface="Arial" panose="020B0604020202020204" pitchFamily="34" charset="0"/>
              <a:buChar char="•"/>
            </a:pPr>
            <a:r>
              <a:rPr lang="en-US" dirty="0" smtClean="0"/>
              <a:t>Ability to suppress </a:t>
            </a:r>
            <a:r>
              <a:rPr lang="en-US" dirty="0" err="1" smtClean="0"/>
              <a:t>decoherence</a:t>
            </a:r>
            <a:r>
              <a:rPr lang="en-US" dirty="0" smtClean="0"/>
              <a:t> effects of the environment</a:t>
            </a:r>
          </a:p>
          <a:p>
            <a:pPr marL="285750" indent="-285750">
              <a:buFont typeface="Arial" panose="020B0604020202020204" pitchFamily="34" charset="0"/>
              <a:buChar char="•"/>
            </a:pPr>
            <a:r>
              <a:rPr lang="en-US" dirty="0" smtClean="0"/>
              <a:t>Role of symmetry protected states in coherent matter</a:t>
            </a:r>
            <a:endParaRPr lang="en-US"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7116" y="3429000"/>
            <a:ext cx="4271963" cy="21394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3581400"/>
            <a:ext cx="4000500" cy="1390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45282449"/>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r>
              <a:rPr lang="en-US" dirty="0"/>
              <a:t>Revolutionary Advances in Models, Mathematics, Algorithms, Data, and Computing</a:t>
            </a:r>
          </a:p>
        </p:txBody>
      </p:sp>
      <p:sp>
        <p:nvSpPr>
          <p:cNvPr id="4" name="Content Placeholder 2"/>
          <p:cNvSpPr txBox="1">
            <a:spLocks/>
          </p:cNvSpPr>
          <p:nvPr/>
        </p:nvSpPr>
        <p:spPr bwMode="auto">
          <a:xfrm>
            <a:off x="-10633" y="762000"/>
            <a:ext cx="9144000" cy="914400"/>
          </a:xfrm>
          <a:prstGeom prst="rect">
            <a:avLst/>
          </a:prstGeom>
          <a:noFill/>
          <a:ln w="9525">
            <a:noFill/>
            <a:miter lim="800000"/>
            <a:headEnd/>
            <a:tailEnd/>
          </a:ln>
        </p:spPr>
        <p:txBody>
          <a:bodyPr vert="horz" wrap="square" lIns="91397" tIns="45698" rIns="91397" bIns="45698" numCol="1" anchor="t" anchorCtr="0" compatLnSpc="1">
            <a:prstTxWarp prst="textNoShape">
              <a:avLst/>
            </a:prstTxWarp>
            <a:noAutofit/>
          </a:bodyPr>
          <a:lstStyle>
            <a:lvl1pPr marL="341233" indent="-341233" algn="l" rtl="0" eaLnBrk="0" fontAlgn="base" hangingPunct="0">
              <a:spcBef>
                <a:spcPct val="20000"/>
              </a:spcBef>
              <a:spcAft>
                <a:spcPct val="0"/>
              </a:spcAft>
              <a:buFont typeface="Arial" charset="0"/>
              <a:buChar char="•"/>
              <a:defRPr sz="2400" b="1" kern="1200">
                <a:solidFill>
                  <a:srgbClr val="146737"/>
                </a:solidFill>
                <a:latin typeface="Arial" pitchFamily="34" charset="0"/>
                <a:ea typeface="+mn-ea"/>
                <a:cs typeface="Arial" pitchFamily="34" charset="0"/>
              </a:defRPr>
            </a:lvl1pPr>
            <a:lvl2pPr marL="741190" indent="-284096" algn="l" rtl="0" eaLnBrk="0" fontAlgn="base" hangingPunct="0">
              <a:spcBef>
                <a:spcPct val="20000"/>
              </a:spcBef>
              <a:spcAft>
                <a:spcPct val="0"/>
              </a:spcAft>
              <a:buFont typeface="Arial" charset="0"/>
              <a:buChar char="–"/>
              <a:defRPr sz="2200" kern="1200">
                <a:solidFill>
                  <a:srgbClr val="404040"/>
                </a:solidFill>
                <a:latin typeface="Arial" pitchFamily="34" charset="0"/>
                <a:ea typeface="+mn-ea"/>
                <a:cs typeface="Arial" pitchFamily="34" charset="0"/>
              </a:defRPr>
            </a:lvl2pPr>
            <a:lvl3pPr marL="1141146" indent="-226961"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3pPr>
            <a:lvl4pPr marL="1598239" indent="-226961"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4pPr>
            <a:lvl5pPr marL="2055332" indent="-226961"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5pPr>
            <a:lvl6pPr marL="2513424" indent="-228492" algn="l" defTabSz="91397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411" indent="-228492" algn="l" defTabSz="91397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396" indent="-228492" algn="l" defTabSz="91397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4382" indent="-228492" algn="l" defTabSz="91397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000" b="0" i="1" dirty="0"/>
              <a:t>A “perfect storm” of theoretical, mathematical, computational, and experimental capabilities are </a:t>
            </a:r>
            <a:r>
              <a:rPr lang="en-US" sz="2000" b="0" i="1" dirty="0" smtClean="0"/>
              <a:t>poised to </a:t>
            </a:r>
            <a:r>
              <a:rPr lang="en-US" sz="2000" b="0" i="1" dirty="0"/>
              <a:t>greatly accelerate our ability to find, predict, and control new materials, understand complex </a:t>
            </a:r>
            <a:r>
              <a:rPr lang="en-US" sz="2000" b="0" i="1" dirty="0" smtClean="0"/>
              <a:t>matter across </a:t>
            </a:r>
            <a:r>
              <a:rPr lang="en-US" sz="2000" b="0" i="1" dirty="0"/>
              <a:t>a range of scales, and steer experiments towards illuminating deep scientific insights.</a:t>
            </a:r>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286000"/>
            <a:ext cx="3095625" cy="3362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0" y="2057400"/>
            <a:ext cx="2695575" cy="1800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44587" y="4114800"/>
            <a:ext cx="5223188" cy="20431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59218848"/>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pPr>
              <a:defRPr/>
            </a:pPr>
            <a:fld id="{D1C3E240-9EB6-4604-A43D-9910B3F588EA}" type="slidenum">
              <a:rPr lang="en-US" b="0" u="none" smtClean="0"/>
              <a:pPr>
                <a:defRPr/>
              </a:pPr>
              <a:t>2</a:t>
            </a:fld>
            <a:endParaRPr lang="en-US" b="0" u="none" dirty="0"/>
          </a:p>
        </p:txBody>
      </p:sp>
      <p:sp>
        <p:nvSpPr>
          <p:cNvPr id="4" name="Rectangle 3"/>
          <p:cNvSpPr/>
          <p:nvPr/>
        </p:nvSpPr>
        <p:spPr>
          <a:xfrm>
            <a:off x="261470" y="139188"/>
            <a:ext cx="8589211" cy="461665"/>
          </a:xfrm>
          <a:prstGeom prst="rect">
            <a:avLst/>
          </a:prstGeom>
        </p:spPr>
        <p:txBody>
          <a:bodyPr wrap="none">
            <a:spAutoFit/>
          </a:bodyPr>
          <a:lstStyle/>
          <a:p>
            <a:r>
              <a:rPr lang="en-US" sz="2400" dirty="0" smtClean="0">
                <a:solidFill>
                  <a:srgbClr val="106636"/>
                </a:solidFill>
                <a:latin typeface="Arial" panose="020B0604020202020204" pitchFamily="34" charset="0"/>
                <a:cs typeface="Arial" panose="020B0604020202020204" pitchFamily="34" charset="0"/>
              </a:rPr>
              <a:t>BESAC New Charge on Strategic Planning for BES Research</a:t>
            </a:r>
            <a:endParaRPr lang="en-US" sz="2400" dirty="0">
              <a:solidFill>
                <a:srgbClr val="106636"/>
              </a:solidFill>
              <a:latin typeface="Arial" panose="020B0604020202020204" pitchFamily="34" charset="0"/>
              <a:cs typeface="Arial" panose="020B0604020202020204" pitchFamily="34" charset="0"/>
            </a:endParaRPr>
          </a:p>
        </p:txBody>
      </p:sp>
      <p:pic>
        <p:nvPicPr>
          <p:cNvPr id="2051" name="Picture 3"/>
          <p:cNvPicPr>
            <a:picLocks noChangeAspect="1" noChangeArrowheads="1"/>
          </p:cNvPicPr>
          <p:nvPr/>
        </p:nvPicPr>
        <p:blipFill>
          <a:blip r:embed="rId2" cstate="print"/>
          <a:srcRect/>
          <a:stretch>
            <a:fillRect/>
          </a:stretch>
        </p:blipFill>
        <p:spPr bwMode="auto">
          <a:xfrm rot="600000">
            <a:off x="1611082" y="2112127"/>
            <a:ext cx="1938140" cy="2348131"/>
          </a:xfrm>
          <a:prstGeom prst="rect">
            <a:avLst/>
          </a:prstGeom>
          <a:noFill/>
          <a:ln w="9525">
            <a:solidFill>
              <a:schemeClr val="tx1"/>
            </a:solidFill>
            <a:miter lim="800000"/>
            <a:headEnd/>
            <a:tailEnd/>
          </a:ln>
        </p:spPr>
      </p:pic>
      <p:pic>
        <p:nvPicPr>
          <p:cNvPr id="2049" name="Picture 1"/>
          <p:cNvPicPr>
            <a:picLocks noChangeAspect="1" noChangeArrowheads="1"/>
          </p:cNvPicPr>
          <p:nvPr/>
        </p:nvPicPr>
        <p:blipFill>
          <a:blip r:embed="rId3" cstate="print"/>
          <a:srcRect/>
          <a:stretch>
            <a:fillRect/>
          </a:stretch>
        </p:blipFill>
        <p:spPr bwMode="auto">
          <a:xfrm rot="600000">
            <a:off x="221439" y="1236456"/>
            <a:ext cx="1869808" cy="2317071"/>
          </a:xfrm>
          <a:prstGeom prst="rect">
            <a:avLst/>
          </a:prstGeom>
          <a:noFill/>
          <a:ln w="9525">
            <a:solidFill>
              <a:schemeClr val="tx1"/>
            </a:solidFill>
            <a:miter lim="800000"/>
            <a:headEnd/>
            <a:tailEnd/>
          </a:ln>
        </p:spPr>
      </p:pic>
      <p:sp>
        <p:nvSpPr>
          <p:cNvPr id="2052" name="Rectangle 4"/>
          <p:cNvSpPr>
            <a:spLocks noChangeArrowheads="1"/>
          </p:cNvSpPr>
          <p:nvPr/>
        </p:nvSpPr>
        <p:spPr bwMode="auto">
          <a:xfrm>
            <a:off x="3811982" y="834967"/>
            <a:ext cx="5177641" cy="5316840"/>
          </a:xfrm>
          <a:prstGeom prst="rect">
            <a:avLst/>
          </a:prstGeom>
          <a:noFill/>
          <a:ln w="9525">
            <a:solidFill>
              <a:schemeClr val="tx1"/>
            </a:solid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From:  Dr. Pat Dehmer (Acting Director of Office of Science)</a:t>
            </a:r>
          </a:p>
          <a:p>
            <a:pPr marL="0" marR="0" lvl="0" indent="0" algn="l" defTabSz="914400" rtl="0" eaLnBrk="1" fontAlgn="base" latinLnBrk="0" hangingPunct="1">
              <a:lnSpc>
                <a:spcPct val="100000"/>
              </a:lnSpc>
              <a:spcBef>
                <a:spcPct val="0"/>
              </a:spcBef>
              <a:spcAft>
                <a:spcPct val="0"/>
              </a:spcAft>
              <a:buClrTx/>
              <a:buSzTx/>
              <a:buFontTx/>
              <a:buNone/>
              <a:tabLst/>
            </a:pPr>
            <a:endParaRPr lang="en-US" sz="1400" dirty="0" smtClean="0">
              <a:latin typeface="Arial" pitchFamily="34" charset="0"/>
              <a:ea typeface="Times New Roman" pitchFamily="18"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The new BESAC study should evaluate the breakthrough potential of current and prospective energy science frontiers based on how well the research advances the five grand science challenges.  Your report will advise BES in its future development of focused, effective research strategies for sustained U.S. leadership in science innovation and energy research.</a:t>
            </a:r>
            <a:endParaRPr lang="en-US" sz="1100" dirty="0" smtClean="0">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I ask BESAC to consider the following questions in formulating the study plan:</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050" b="0" i="0" u="none" strike="noStrike" cap="none" normalizeH="0" baseline="0" dirty="0" smtClean="0">
              <a:ln>
                <a:noFill/>
              </a:ln>
              <a:solidFill>
                <a:schemeClr val="tx1"/>
              </a:solidFill>
              <a:effectLst/>
              <a:latin typeface="Arial" pitchFamily="34" charset="0"/>
              <a:cs typeface="Arial" pitchFamily="34" charset="0"/>
            </a:endParaRPr>
          </a:p>
          <a:p>
            <a:pPr marL="171450" marR="0" lvl="0" indent="-171450" algn="l" defTabSz="914400" rtl="0" eaLnBrk="0" fontAlgn="base" latinLnBrk="0" hangingPunct="0">
              <a:lnSpc>
                <a:spcPct val="100000"/>
              </a:lnSpc>
              <a:spcBef>
                <a:spcPct val="0"/>
              </a:spcBef>
              <a:spcAft>
                <a:spcPts val="400"/>
              </a:spcAft>
              <a:buClrTx/>
              <a:buSzTx/>
              <a:buFont typeface="Wingdings" pitchFamily="2" charset="2"/>
              <a:buChar char="§"/>
              <a:tabLst/>
            </a:pPr>
            <a:r>
              <a:rPr kumimoji="0" lang="en-US"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What progress has been achieved in our understanding of the five BESAC Grand Science Challenges?</a:t>
            </a:r>
            <a:endParaRPr kumimoji="0" lang="en-US" sz="1200" b="0" i="0" u="none" strike="noStrike" cap="none" normalizeH="0" baseline="0" dirty="0" smtClean="0">
              <a:ln>
                <a:noFill/>
              </a:ln>
              <a:solidFill>
                <a:schemeClr val="tx1"/>
              </a:solidFill>
              <a:effectLst/>
              <a:latin typeface="Arial" pitchFamily="34" charset="0"/>
              <a:cs typeface="Arial" pitchFamily="34" charset="0"/>
            </a:endParaRPr>
          </a:p>
          <a:p>
            <a:pPr marL="171450" marR="0" lvl="0" indent="-171450" algn="l" defTabSz="914400" rtl="0" eaLnBrk="0" fontAlgn="base" latinLnBrk="0" hangingPunct="0">
              <a:lnSpc>
                <a:spcPct val="100000"/>
              </a:lnSpc>
              <a:spcBef>
                <a:spcPct val="0"/>
              </a:spcBef>
              <a:spcAft>
                <a:spcPts val="400"/>
              </a:spcAft>
              <a:buClrTx/>
              <a:buSzTx/>
              <a:buFont typeface="Wingdings" pitchFamily="2" charset="2"/>
              <a:buChar char="§"/>
              <a:tabLst/>
            </a:pPr>
            <a:r>
              <a:rPr kumimoji="0" lang="en-US"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What impact has advancement in the five Grand Science Challenges had on addressing DOE’s energy missions?  With evolving energy technology and U.S. energy landscape, what fundamental new knowledge areas are needed to further advance the energy sciences?  Please consider examples where filling the knowledge gaps will have direct impacts on energy sciences.</a:t>
            </a:r>
            <a:endParaRPr kumimoji="0" lang="en-US" sz="1200" b="0" i="0" u="none" strike="noStrike" cap="none" normalizeH="0" baseline="0" dirty="0" smtClean="0">
              <a:ln>
                <a:noFill/>
              </a:ln>
              <a:solidFill>
                <a:schemeClr val="tx1"/>
              </a:solidFill>
              <a:effectLst/>
              <a:latin typeface="Arial" pitchFamily="34" charset="0"/>
              <a:cs typeface="Arial" pitchFamily="34" charset="0"/>
            </a:endParaRPr>
          </a:p>
          <a:p>
            <a:pPr marL="171450" marR="0" lvl="0" indent="-171450" algn="l" defTabSz="914400" rtl="0" eaLnBrk="0" fontAlgn="base" latinLnBrk="0" hangingPunct="0">
              <a:lnSpc>
                <a:spcPct val="100000"/>
              </a:lnSpc>
              <a:spcBef>
                <a:spcPct val="0"/>
              </a:spcBef>
              <a:spcAft>
                <a:spcPts val="400"/>
              </a:spcAft>
              <a:buClrTx/>
              <a:buSzTx/>
              <a:buFont typeface="Wingdings" pitchFamily="2" charset="2"/>
              <a:buChar char="§"/>
              <a:tabLst/>
            </a:pPr>
            <a:r>
              <a:rPr kumimoji="0" lang="en-US"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What should the balance of funding modalities (e.g., core research, EFRCs, Hubs) be for BES to fully capitalize on the emerging opportunities?</a:t>
            </a:r>
            <a:endParaRPr kumimoji="0" lang="en-US" sz="1200" b="0" i="0" u="none" strike="noStrike" cap="none" normalizeH="0" baseline="0" dirty="0" smtClean="0">
              <a:ln>
                <a:noFill/>
              </a:ln>
              <a:solidFill>
                <a:schemeClr val="tx1"/>
              </a:solidFill>
              <a:effectLst/>
              <a:latin typeface="Arial" pitchFamily="34" charset="0"/>
              <a:cs typeface="Arial" pitchFamily="34" charset="0"/>
            </a:endParaRPr>
          </a:p>
          <a:p>
            <a:pPr marL="171450" marR="0" lvl="0" indent="-171450" algn="l" defTabSz="914400" rtl="0" eaLnBrk="0" fontAlgn="base" latinLnBrk="0" hangingPunct="0">
              <a:lnSpc>
                <a:spcPct val="100000"/>
              </a:lnSpc>
              <a:spcBef>
                <a:spcPct val="0"/>
              </a:spcBef>
              <a:spcAft>
                <a:spcPts val="400"/>
              </a:spcAft>
              <a:buClrTx/>
              <a:buSzTx/>
              <a:buFont typeface="Wingdings" pitchFamily="2" charset="2"/>
              <a:buChar char="§"/>
              <a:tabLst/>
            </a:pPr>
            <a:r>
              <a:rPr kumimoji="0" lang="en-US" sz="120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Identify research areas that may not be sufficiently supported or represented in the US community to fully address the DOE’s missions.</a:t>
            </a:r>
            <a:endParaRPr kumimoji="0" lang="en-US" sz="1200"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3305549604"/>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r>
              <a:rPr lang="en-US" dirty="0"/>
              <a:t>Exploiting Transformative Advances in Imaging Capabilities Across Multiple Scales</a:t>
            </a:r>
          </a:p>
        </p:txBody>
      </p:sp>
      <p:sp>
        <p:nvSpPr>
          <p:cNvPr id="4" name="Content Placeholder 2"/>
          <p:cNvSpPr txBox="1">
            <a:spLocks/>
          </p:cNvSpPr>
          <p:nvPr/>
        </p:nvSpPr>
        <p:spPr bwMode="auto">
          <a:xfrm>
            <a:off x="-10633" y="762000"/>
            <a:ext cx="9144000" cy="914400"/>
          </a:xfrm>
          <a:prstGeom prst="rect">
            <a:avLst/>
          </a:prstGeom>
          <a:noFill/>
          <a:ln w="9525">
            <a:noFill/>
            <a:miter lim="800000"/>
            <a:headEnd/>
            <a:tailEnd/>
          </a:ln>
        </p:spPr>
        <p:txBody>
          <a:bodyPr vert="horz" wrap="square" lIns="91397" tIns="45698" rIns="91397" bIns="45698" numCol="1" anchor="t" anchorCtr="0" compatLnSpc="1">
            <a:prstTxWarp prst="textNoShape">
              <a:avLst/>
            </a:prstTxWarp>
            <a:noAutofit/>
          </a:bodyPr>
          <a:lstStyle>
            <a:lvl1pPr marL="341233" indent="-341233" algn="l" rtl="0" eaLnBrk="0" fontAlgn="base" hangingPunct="0">
              <a:spcBef>
                <a:spcPct val="20000"/>
              </a:spcBef>
              <a:spcAft>
                <a:spcPct val="0"/>
              </a:spcAft>
              <a:buFont typeface="Arial" charset="0"/>
              <a:buChar char="•"/>
              <a:defRPr sz="2400" b="1" kern="1200">
                <a:solidFill>
                  <a:srgbClr val="146737"/>
                </a:solidFill>
                <a:latin typeface="Arial" pitchFamily="34" charset="0"/>
                <a:ea typeface="+mn-ea"/>
                <a:cs typeface="Arial" pitchFamily="34" charset="0"/>
              </a:defRPr>
            </a:lvl1pPr>
            <a:lvl2pPr marL="741190" indent="-284096" algn="l" rtl="0" eaLnBrk="0" fontAlgn="base" hangingPunct="0">
              <a:spcBef>
                <a:spcPct val="20000"/>
              </a:spcBef>
              <a:spcAft>
                <a:spcPct val="0"/>
              </a:spcAft>
              <a:buFont typeface="Arial" charset="0"/>
              <a:buChar char="–"/>
              <a:defRPr sz="2200" kern="1200">
                <a:solidFill>
                  <a:srgbClr val="404040"/>
                </a:solidFill>
                <a:latin typeface="Arial" pitchFamily="34" charset="0"/>
                <a:ea typeface="+mn-ea"/>
                <a:cs typeface="Arial" pitchFamily="34" charset="0"/>
              </a:defRPr>
            </a:lvl2pPr>
            <a:lvl3pPr marL="1141146" indent="-226961"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3pPr>
            <a:lvl4pPr marL="1598239" indent="-226961"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4pPr>
            <a:lvl5pPr marL="2055332" indent="-226961"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5pPr>
            <a:lvl6pPr marL="2513424" indent="-228492" algn="l" defTabSz="91397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411" indent="-228492" algn="l" defTabSz="91397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396" indent="-228492" algn="l" defTabSz="91397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4382" indent="-228492" algn="l" defTabSz="91397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000" b="0" i="1" dirty="0"/>
              <a:t>Making and exploiting advances in imaging capabilities emerge as national priorities because of </a:t>
            </a:r>
            <a:r>
              <a:rPr lang="en-US" sz="2000" b="0" i="1" dirty="0" smtClean="0"/>
              <a:t>their transformative </a:t>
            </a:r>
            <a:r>
              <a:rPr lang="en-US" sz="2000" b="0" i="1" dirty="0"/>
              <a:t>impacts on materials discovery. These impacts include accelerating the introduction </a:t>
            </a:r>
            <a:r>
              <a:rPr lang="en-US" sz="2000" b="0" i="1" dirty="0" smtClean="0"/>
              <a:t>of new </a:t>
            </a:r>
            <a:r>
              <a:rPr lang="en-US" sz="2000" b="0" i="1" dirty="0"/>
              <a:t>materials, the understanding of combustion, and progress in materials synthesis; and solving </a:t>
            </a:r>
            <a:r>
              <a:rPr lang="en-US" sz="2000" b="0" i="1" dirty="0" smtClean="0"/>
              <a:t>longstanding challenges </a:t>
            </a:r>
            <a:r>
              <a:rPr lang="en-US" sz="2000" b="0" i="1" dirty="0"/>
              <a:t>in the relationship between the structure of inhomogeneous matter and its behavior.</a:t>
            </a:r>
            <a:endParaRPr lang="en-US" sz="2000" b="0" dirty="0"/>
          </a:p>
        </p:txBody>
      </p:sp>
      <p:sp>
        <p:nvSpPr>
          <p:cNvPr id="6" name="Rectangle 5"/>
          <p:cNvSpPr/>
          <p:nvPr/>
        </p:nvSpPr>
        <p:spPr>
          <a:xfrm>
            <a:off x="152400" y="5048071"/>
            <a:ext cx="8904767" cy="1200329"/>
          </a:xfrm>
          <a:prstGeom prst="rect">
            <a:avLst/>
          </a:prstGeom>
          <a:solidFill>
            <a:schemeClr val="bg1"/>
          </a:solidFill>
        </p:spPr>
        <p:txBody>
          <a:bodyPr wrap="square">
            <a:spAutoFit/>
          </a:bodyPr>
          <a:lstStyle/>
          <a:p>
            <a:pPr marL="285750" indent="-285750">
              <a:buFont typeface="Arial" panose="020B0604020202020204" pitchFamily="34" charset="0"/>
              <a:buChar char="•"/>
            </a:pPr>
            <a:r>
              <a:rPr lang="en-US" dirty="0" err="1" smtClean="0"/>
              <a:t>Attosecond</a:t>
            </a:r>
            <a:r>
              <a:rPr lang="en-US" dirty="0" smtClean="0"/>
              <a:t> measurements</a:t>
            </a:r>
          </a:p>
          <a:p>
            <a:pPr marL="285750" indent="-285750">
              <a:buFont typeface="Arial" panose="020B0604020202020204" pitchFamily="34" charset="0"/>
              <a:buChar char="•"/>
            </a:pPr>
            <a:r>
              <a:rPr lang="en-US" dirty="0" smtClean="0"/>
              <a:t>High resolution, chemically resolved </a:t>
            </a:r>
            <a:r>
              <a:rPr lang="en-US" dirty="0" err="1" smtClean="0"/>
              <a:t>multiscale</a:t>
            </a:r>
            <a:r>
              <a:rPr lang="en-US" dirty="0" smtClean="0"/>
              <a:t> mapping</a:t>
            </a:r>
          </a:p>
          <a:p>
            <a:pPr marL="285750" indent="-285750">
              <a:buFont typeface="Arial" panose="020B0604020202020204" pitchFamily="34" charset="0"/>
              <a:buChar char="•"/>
            </a:pPr>
            <a:r>
              <a:rPr lang="en-US" dirty="0" smtClean="0"/>
              <a:t>4D characterization</a:t>
            </a:r>
          </a:p>
          <a:p>
            <a:pPr marL="285750" indent="-285750">
              <a:buFont typeface="Arial" panose="020B0604020202020204" pitchFamily="34" charset="0"/>
              <a:buChar char="•"/>
            </a:pPr>
            <a:r>
              <a:rPr lang="en-US" dirty="0" smtClean="0"/>
              <a:t>Advanced, spatially &amp; temporally resolved spectroscopy </a:t>
            </a:r>
            <a:endParaRPr lang="en-US" dirty="0"/>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3048000"/>
            <a:ext cx="2852738" cy="30048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2635917"/>
            <a:ext cx="1143000" cy="23494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62200" y="2810692"/>
            <a:ext cx="3137208" cy="21747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59218848"/>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smtClean="0"/>
              <a:t>Enabling </a:t>
            </a:r>
            <a:r>
              <a:rPr lang="en-US" altLang="en-US" dirty="0"/>
              <a:t>S</a:t>
            </a:r>
            <a:r>
              <a:rPr lang="en-US" altLang="en-US" dirty="0" smtClean="0"/>
              <a:t>uccess</a:t>
            </a:r>
          </a:p>
        </p:txBody>
      </p:sp>
      <p:sp>
        <p:nvSpPr>
          <p:cNvPr id="3" name="Content Placeholder 2"/>
          <p:cNvSpPr>
            <a:spLocks noGrp="1"/>
          </p:cNvSpPr>
          <p:nvPr>
            <p:ph idx="1"/>
          </p:nvPr>
        </p:nvSpPr>
        <p:spPr>
          <a:xfrm>
            <a:off x="2057400" y="4178320"/>
            <a:ext cx="4876800" cy="1905000"/>
          </a:xfrm>
          <a:solidFill>
            <a:schemeClr val="bg1"/>
          </a:solidFill>
        </p:spPr>
        <p:txBody>
          <a:bodyPr>
            <a:noAutofit/>
          </a:bodyPr>
          <a:lstStyle/>
          <a:p>
            <a:pPr marL="0" lvl="0" indent="0">
              <a:buNone/>
            </a:pPr>
            <a:r>
              <a:rPr lang="en-US" sz="2000" b="0" dirty="0" smtClean="0"/>
              <a:t>Nevertheless, compelling needs remain</a:t>
            </a:r>
          </a:p>
          <a:p>
            <a:pPr lvl="0"/>
            <a:r>
              <a:rPr lang="en-US" sz="2000" b="0" dirty="0" smtClean="0"/>
              <a:t>Instrumentation and Tools</a:t>
            </a:r>
            <a:endParaRPr lang="en-US" sz="2000" b="0" dirty="0"/>
          </a:p>
          <a:p>
            <a:pPr lvl="0"/>
            <a:r>
              <a:rPr lang="en-US" sz="2000" b="0" dirty="0" smtClean="0"/>
              <a:t>Synthesis</a:t>
            </a:r>
            <a:endParaRPr lang="en-US" sz="2000" b="0" dirty="0"/>
          </a:p>
          <a:p>
            <a:pPr lvl="0"/>
            <a:r>
              <a:rPr lang="en-US" sz="2000" b="0" dirty="0" smtClean="0"/>
              <a:t>Human Capital</a:t>
            </a:r>
            <a:endParaRPr lang="en-US" sz="2000" b="0" dirty="0"/>
          </a:p>
          <a:p>
            <a:pPr lvl="0"/>
            <a:r>
              <a:rPr lang="en-US" sz="2000" b="0" dirty="0" smtClean="0"/>
              <a:t>Resources</a:t>
            </a:r>
            <a:endParaRPr lang="en-US" sz="2000" b="0" dirty="0"/>
          </a:p>
        </p:txBody>
      </p:sp>
      <p:sp>
        <p:nvSpPr>
          <p:cNvPr id="4" name="Rectangle 3"/>
          <p:cNvSpPr/>
          <p:nvPr/>
        </p:nvSpPr>
        <p:spPr>
          <a:xfrm>
            <a:off x="0" y="762000"/>
            <a:ext cx="8991600" cy="3416320"/>
          </a:xfrm>
          <a:prstGeom prst="rect">
            <a:avLst/>
          </a:prstGeom>
        </p:spPr>
        <p:txBody>
          <a:bodyPr wrap="square">
            <a:spAutoFit/>
          </a:bodyPr>
          <a:lstStyle/>
          <a:p>
            <a:r>
              <a:rPr lang="en-US" dirty="0" smtClean="0"/>
              <a:t>From the 2007 report: “In </a:t>
            </a:r>
            <a:r>
              <a:rPr lang="en-US" dirty="0"/>
              <a:t>particular, the following needs </a:t>
            </a:r>
            <a:r>
              <a:rPr lang="en-US" dirty="0" smtClean="0"/>
              <a:t>were identified</a:t>
            </a:r>
            <a:r>
              <a:rPr lang="en-US" dirty="0"/>
              <a:t>:</a:t>
            </a:r>
          </a:p>
          <a:p>
            <a:pPr marL="285750" indent="-285750">
              <a:buFont typeface="Arial" panose="020B0604020202020204" pitchFamily="34" charset="0"/>
              <a:buChar char="•"/>
            </a:pPr>
            <a:r>
              <a:rPr lang="en-US" dirty="0" smtClean="0"/>
              <a:t>A </a:t>
            </a:r>
            <a:r>
              <a:rPr lang="en-US" dirty="0"/>
              <a:t>highly trained, diverse, and empowered scientific workforce whose members possess depth </a:t>
            </a:r>
            <a:r>
              <a:rPr lang="en-US" dirty="0" smtClean="0"/>
              <a:t>in one </a:t>
            </a:r>
            <a:r>
              <a:rPr lang="en-US" dirty="0"/>
              <a:t>or two areas and are able to collaborate across a breadth of scientific and technical fields;</a:t>
            </a:r>
          </a:p>
          <a:p>
            <a:pPr marL="285750" indent="-285750">
              <a:buFont typeface="Arial" panose="020B0604020202020204" pitchFamily="34" charset="0"/>
              <a:buChar char="•"/>
            </a:pPr>
            <a:r>
              <a:rPr lang="en-US" dirty="0" smtClean="0"/>
              <a:t>A </a:t>
            </a:r>
            <a:r>
              <a:rPr lang="en-US" dirty="0"/>
              <a:t>group of theorists, concentrating on the very difficult and demanding fundamental </a:t>
            </a:r>
            <a:r>
              <a:rPr lang="en-US" dirty="0" smtClean="0"/>
              <a:t>questions that </a:t>
            </a:r>
            <a:r>
              <a:rPr lang="en-US" dirty="0"/>
              <a:t>arise in such problems as systems far away from equilibrium, nanoscale communications, </a:t>
            </a:r>
            <a:r>
              <a:rPr lang="en-US" dirty="0" smtClean="0"/>
              <a:t>or strong </a:t>
            </a:r>
            <a:r>
              <a:rPr lang="en-US" dirty="0"/>
              <a:t>correlations; and</a:t>
            </a:r>
          </a:p>
          <a:p>
            <a:pPr marL="285750" indent="-285750">
              <a:buFont typeface="Arial" panose="020B0604020202020204" pitchFamily="34" charset="0"/>
              <a:buChar char="•"/>
            </a:pPr>
            <a:r>
              <a:rPr lang="en-US" dirty="0" smtClean="0"/>
              <a:t>Appropriate </a:t>
            </a:r>
            <a:r>
              <a:rPr lang="en-US" dirty="0"/>
              <a:t>new experimental and computational facilities and a balance of </a:t>
            </a:r>
            <a:r>
              <a:rPr lang="en-US" dirty="0" smtClean="0"/>
              <a:t>funding mechanisms </a:t>
            </a:r>
            <a:r>
              <a:rPr lang="en-US" dirty="0"/>
              <a:t>that permit development of new instruments, tools and materials capabilities </a:t>
            </a:r>
            <a:r>
              <a:rPr lang="en-US" dirty="0" smtClean="0"/>
              <a:t>for single </a:t>
            </a:r>
            <a:r>
              <a:rPr lang="en-US" dirty="0"/>
              <a:t>PIs, team science, and major user facilities</a:t>
            </a:r>
            <a:r>
              <a:rPr lang="en-US" dirty="0" smtClean="0"/>
              <a:t>.”</a:t>
            </a:r>
          </a:p>
          <a:p>
            <a:pPr marL="285750" indent="-285750">
              <a:buFont typeface="Arial" panose="020B0604020202020204" pitchFamily="34" charset="0"/>
              <a:buChar char="•"/>
            </a:pPr>
            <a:endParaRPr lang="en-US" sz="1000" dirty="0"/>
          </a:p>
          <a:p>
            <a:r>
              <a:rPr lang="en-US" sz="2400" b="1" dirty="0" smtClean="0"/>
              <a:t>Action by BES led to : EFRCs, SC Early Career Awards, SISGRs, </a:t>
            </a:r>
          </a:p>
        </p:txBody>
      </p:sp>
    </p:spTree>
    <p:extLst>
      <p:ext uri="{BB962C8B-B14F-4D97-AF65-F5344CB8AC3E}">
        <p14:creationId xmlns:p14="http://schemas.microsoft.com/office/powerpoint/2010/main" val="3564376874"/>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smtClean="0"/>
              <a:t>Instrumentation &amp; Tools</a:t>
            </a:r>
          </a:p>
        </p:txBody>
      </p:sp>
      <p:sp>
        <p:nvSpPr>
          <p:cNvPr id="3" name="Content Placeholder 2"/>
          <p:cNvSpPr>
            <a:spLocks noGrp="1"/>
          </p:cNvSpPr>
          <p:nvPr>
            <p:ph idx="1"/>
          </p:nvPr>
        </p:nvSpPr>
        <p:spPr>
          <a:xfrm>
            <a:off x="-14178" y="838200"/>
            <a:ext cx="9158177" cy="3048000"/>
          </a:xfrm>
          <a:solidFill>
            <a:schemeClr val="bg1"/>
          </a:solidFill>
        </p:spPr>
        <p:txBody>
          <a:bodyPr>
            <a:noAutofit/>
          </a:bodyPr>
          <a:lstStyle/>
          <a:p>
            <a:pPr lvl="0"/>
            <a:r>
              <a:rPr lang="en-US" sz="2000" b="0" dirty="0"/>
              <a:t>New eyes yield new insights. </a:t>
            </a:r>
            <a:r>
              <a:rPr lang="en-US" sz="2000" dirty="0" smtClean="0"/>
              <a:t>There needs to be a strong commitment </a:t>
            </a:r>
            <a:r>
              <a:rPr lang="en-US" sz="2000" dirty="0"/>
              <a:t>to investigators skilled in instrument development and technique </a:t>
            </a:r>
            <a:r>
              <a:rPr lang="en-US" sz="2000" dirty="0" smtClean="0"/>
              <a:t>creation.</a:t>
            </a:r>
          </a:p>
          <a:p>
            <a:pPr marL="457094" lvl="1" indent="0">
              <a:buNone/>
            </a:pPr>
            <a:r>
              <a:rPr lang="en-US" sz="1800" dirty="0" smtClean="0"/>
              <a:t>The community needs to develop mathematical and computational capabilities to advance the frontiers of discovery science tightly coupled to experiment</a:t>
            </a:r>
          </a:p>
          <a:p>
            <a:pPr lvl="0"/>
            <a:endParaRPr lang="en-US" sz="2000" dirty="0"/>
          </a:p>
          <a:p>
            <a:pPr lvl="0"/>
            <a:r>
              <a:rPr lang="en-US" sz="2000" b="0" dirty="0"/>
              <a:t>Multi-modal and in situ </a:t>
            </a:r>
            <a:r>
              <a:rPr lang="en-US" sz="2000" b="0" dirty="0" smtClean="0"/>
              <a:t>measurements </a:t>
            </a:r>
            <a:r>
              <a:rPr lang="en-US" sz="2000" b="0" dirty="0"/>
              <a:t>are required to observe and exploit the complex functionality we seek to control. </a:t>
            </a:r>
            <a:endParaRPr lang="en-US" sz="2000" b="0" dirty="0" smtClean="0"/>
          </a:p>
          <a:p>
            <a:pPr lvl="0"/>
            <a:endParaRPr lang="en-US" sz="2000" b="0" dirty="0" smtClean="0"/>
          </a:p>
        </p:txBody>
      </p:sp>
      <p:sp>
        <p:nvSpPr>
          <p:cNvPr id="4" name="TextBox 3"/>
          <p:cNvSpPr txBox="1"/>
          <p:nvPr/>
        </p:nvSpPr>
        <p:spPr>
          <a:xfrm>
            <a:off x="0" y="3810000"/>
            <a:ext cx="8305800" cy="2154436"/>
          </a:xfrm>
          <a:prstGeom prst="rect">
            <a:avLst/>
          </a:prstGeom>
          <a:noFill/>
        </p:spPr>
        <p:txBody>
          <a:bodyPr wrap="square" rtlCol="0">
            <a:spAutoFit/>
          </a:bodyPr>
          <a:lstStyle/>
          <a:p>
            <a:pPr lvl="0"/>
            <a:endParaRPr lang="en-US" sz="2800" dirty="0"/>
          </a:p>
          <a:p>
            <a:pPr marL="399957" lvl="1" indent="0" algn="ctr">
              <a:spcAft>
                <a:spcPts val="1200"/>
              </a:spcAft>
              <a:buNone/>
            </a:pPr>
            <a:r>
              <a:rPr lang="en-US" sz="2400" b="1" i="1" spc="-20" dirty="0">
                <a:solidFill>
                  <a:srgbClr val="FF0000"/>
                </a:solidFill>
              </a:rPr>
              <a:t>We should seize the opportunity to build intimate connections among previously </a:t>
            </a:r>
            <a:r>
              <a:rPr lang="en-US" sz="2400" b="1" i="1" spc="-20" dirty="0" smtClean="0">
                <a:solidFill>
                  <a:srgbClr val="FF0000"/>
                </a:solidFill>
              </a:rPr>
              <a:t>isolated </a:t>
            </a:r>
            <a:r>
              <a:rPr lang="en-US" sz="2400" b="1" i="1" spc="-20" dirty="0">
                <a:solidFill>
                  <a:srgbClr val="FF0000"/>
                </a:solidFill>
              </a:rPr>
              <a:t>approaches in synthesis, characterization and theory/modeling.</a:t>
            </a:r>
          </a:p>
          <a:p>
            <a:endParaRPr lang="en-US" sz="2400" dirty="0"/>
          </a:p>
        </p:txBody>
      </p:sp>
    </p:spTree>
    <p:extLst>
      <p:ext uri="{BB962C8B-B14F-4D97-AF65-F5344CB8AC3E}">
        <p14:creationId xmlns:p14="http://schemas.microsoft.com/office/powerpoint/2010/main" val="758596722"/>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smtClean="0"/>
              <a:t>Synthesis</a:t>
            </a:r>
          </a:p>
        </p:txBody>
      </p:sp>
      <p:sp>
        <p:nvSpPr>
          <p:cNvPr id="3" name="Content Placeholder 2"/>
          <p:cNvSpPr>
            <a:spLocks noGrp="1"/>
          </p:cNvSpPr>
          <p:nvPr>
            <p:ph idx="1"/>
          </p:nvPr>
        </p:nvSpPr>
        <p:spPr>
          <a:xfrm>
            <a:off x="-14178" y="838200"/>
            <a:ext cx="9158177" cy="5562600"/>
          </a:xfrm>
          <a:solidFill>
            <a:schemeClr val="bg1"/>
          </a:solidFill>
        </p:spPr>
        <p:txBody>
          <a:bodyPr>
            <a:noAutofit/>
          </a:bodyPr>
          <a:lstStyle/>
          <a:p>
            <a:pPr marL="0" lvl="0" indent="0" algn="ctr">
              <a:buNone/>
            </a:pPr>
            <a:r>
              <a:rPr lang="en-US" sz="2000" i="1" dirty="0" smtClean="0"/>
              <a:t>Predicting functionality</a:t>
            </a:r>
          </a:p>
          <a:p>
            <a:pPr marL="0" lvl="0" indent="0">
              <a:buNone/>
            </a:pPr>
            <a:r>
              <a:rPr lang="en-US" sz="2000" b="0" dirty="0" smtClean="0"/>
              <a:t>A </a:t>
            </a:r>
            <a:r>
              <a:rPr lang="en-US" sz="2000" b="0" dirty="0"/>
              <a:t>central element of control science is the ability to </a:t>
            </a:r>
            <a:r>
              <a:rPr lang="en-US" sz="2000" b="0" dirty="0" smtClean="0"/>
              <a:t>predict functionality in complex, non-equilibrium, and dynamic materials.   </a:t>
            </a:r>
            <a:r>
              <a:rPr lang="en-US" sz="2000" dirty="0" smtClean="0"/>
              <a:t>This will require </a:t>
            </a:r>
            <a:r>
              <a:rPr lang="en-US" sz="2000" dirty="0"/>
              <a:t>embracing computational materials science, materials genomics, and inverse design as </a:t>
            </a:r>
            <a:r>
              <a:rPr lang="en-US" sz="2000" dirty="0" smtClean="0"/>
              <a:t>initiatives.</a:t>
            </a:r>
          </a:p>
          <a:p>
            <a:pPr marL="0" lvl="0" indent="0">
              <a:buNone/>
            </a:pPr>
            <a:endParaRPr lang="en-US" sz="2000" dirty="0" smtClean="0"/>
          </a:p>
          <a:p>
            <a:pPr marL="0" lvl="0" indent="0" algn="ctr">
              <a:buNone/>
            </a:pPr>
            <a:r>
              <a:rPr lang="en-US" sz="2000" i="1" dirty="0" smtClean="0"/>
              <a:t>Making functional materials</a:t>
            </a:r>
            <a:endParaRPr lang="en-US" sz="2000" i="1" dirty="0"/>
          </a:p>
          <a:p>
            <a:pPr marL="0" lvl="0" indent="0">
              <a:buNone/>
            </a:pPr>
            <a:r>
              <a:rPr lang="en-US" sz="2000" b="0" dirty="0"/>
              <a:t>The science of synthesis includes not only knowing what one wants to make but also knowing how to make it. </a:t>
            </a:r>
            <a:r>
              <a:rPr lang="en-US" sz="2000" dirty="0" smtClean="0"/>
              <a:t>We need to grow </a:t>
            </a:r>
            <a:r>
              <a:rPr lang="en-US" sz="2000" dirty="0"/>
              <a:t>a synthesis capability consistent with the magnitude and sophistication of </a:t>
            </a:r>
            <a:r>
              <a:rPr lang="en-US" sz="2000" dirty="0" smtClean="0"/>
              <a:t>our characterization </a:t>
            </a:r>
            <a:r>
              <a:rPr lang="en-US" sz="2000" dirty="0"/>
              <a:t>and computational resources.</a:t>
            </a:r>
          </a:p>
        </p:txBody>
      </p:sp>
    </p:spTree>
    <p:extLst>
      <p:ext uri="{BB962C8B-B14F-4D97-AF65-F5344CB8AC3E}">
        <p14:creationId xmlns:p14="http://schemas.microsoft.com/office/powerpoint/2010/main" val="2519333885"/>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smtClean="0"/>
              <a:t>Human Capital</a:t>
            </a:r>
          </a:p>
        </p:txBody>
      </p:sp>
      <p:sp>
        <p:nvSpPr>
          <p:cNvPr id="3" name="Content Placeholder 2"/>
          <p:cNvSpPr>
            <a:spLocks noGrp="1"/>
          </p:cNvSpPr>
          <p:nvPr>
            <p:ph idx="1"/>
          </p:nvPr>
        </p:nvSpPr>
        <p:spPr>
          <a:xfrm>
            <a:off x="0" y="914400"/>
            <a:ext cx="8915400" cy="2286000"/>
          </a:xfrm>
          <a:solidFill>
            <a:schemeClr val="bg1"/>
          </a:solidFill>
        </p:spPr>
        <p:txBody>
          <a:bodyPr>
            <a:noAutofit/>
          </a:bodyPr>
          <a:lstStyle/>
          <a:p>
            <a:pPr lvl="0"/>
            <a:r>
              <a:rPr lang="en-US" sz="2000" b="0" dirty="0"/>
              <a:t>Over the last decade, the seeds of a new generation of </a:t>
            </a:r>
            <a:r>
              <a:rPr lang="en-US" sz="2000" b="0" dirty="0" smtClean="0"/>
              <a:t>early career </a:t>
            </a:r>
            <a:r>
              <a:rPr lang="en-US" sz="2000" b="0" dirty="0"/>
              <a:t>scientists have been planted. </a:t>
            </a:r>
            <a:r>
              <a:rPr lang="en-US" sz="2000" dirty="0" smtClean="0"/>
              <a:t>We </a:t>
            </a:r>
            <a:r>
              <a:rPr lang="en-US" sz="2000" dirty="0"/>
              <a:t>should commit to their full-cycle career cultivation and </a:t>
            </a:r>
            <a:r>
              <a:rPr lang="en-US" sz="2000" dirty="0" smtClean="0"/>
              <a:t>development. </a:t>
            </a:r>
          </a:p>
          <a:p>
            <a:pPr lvl="0"/>
            <a:endParaRPr lang="en-US" sz="2000" dirty="0"/>
          </a:p>
          <a:p>
            <a:pPr lvl="0"/>
            <a:r>
              <a:rPr lang="en-US" sz="2000" b="0" dirty="0"/>
              <a:t>Networks of scientists spanning synthesis, characterization, theory and simulation are necessary for effectively meeting the grand challenges. </a:t>
            </a:r>
            <a:r>
              <a:rPr lang="en-US" sz="2000" dirty="0"/>
              <a:t>BES should strengthen the connections and continue to foster the next generation of multi-lingual scientists who can span disciplines through collaboration.</a:t>
            </a:r>
          </a:p>
        </p:txBody>
      </p:sp>
    </p:spTree>
    <p:extLst>
      <p:ext uri="{BB962C8B-B14F-4D97-AF65-F5344CB8AC3E}">
        <p14:creationId xmlns:p14="http://schemas.microsoft.com/office/powerpoint/2010/main" val="758596722"/>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smtClean="0"/>
              <a:t>Resources</a:t>
            </a:r>
          </a:p>
        </p:txBody>
      </p:sp>
      <p:sp>
        <p:nvSpPr>
          <p:cNvPr id="3" name="Content Placeholder 2"/>
          <p:cNvSpPr>
            <a:spLocks noGrp="1"/>
          </p:cNvSpPr>
          <p:nvPr>
            <p:ph idx="1"/>
          </p:nvPr>
        </p:nvSpPr>
        <p:spPr>
          <a:xfrm>
            <a:off x="0" y="762000"/>
            <a:ext cx="8915400" cy="3657600"/>
          </a:xfrm>
          <a:solidFill>
            <a:schemeClr val="bg1"/>
          </a:solidFill>
        </p:spPr>
        <p:txBody>
          <a:bodyPr>
            <a:noAutofit/>
          </a:bodyPr>
          <a:lstStyle/>
          <a:p>
            <a:pPr lvl="0"/>
            <a:r>
              <a:rPr lang="en-US" sz="2000" b="0" dirty="0"/>
              <a:t>A diverse array of funding modalities has been created in pursuit of Grand Challenge science. </a:t>
            </a:r>
            <a:r>
              <a:rPr lang="en-US" sz="2000" dirty="0"/>
              <a:t>Especially in times of fiscal constraint, BES should ensure a balanced portfolio of </a:t>
            </a:r>
            <a:r>
              <a:rPr lang="en-US" sz="2000" dirty="0" smtClean="0"/>
              <a:t>investments.</a:t>
            </a:r>
          </a:p>
          <a:p>
            <a:pPr marL="0" lvl="0" indent="0">
              <a:buNone/>
            </a:pPr>
            <a:r>
              <a:rPr lang="en-US" sz="2000" dirty="0" smtClean="0"/>
              <a:t>. </a:t>
            </a:r>
            <a:endParaRPr lang="en-US" sz="2000" dirty="0"/>
          </a:p>
        </p:txBody>
      </p:sp>
    </p:spTree>
    <p:extLst>
      <p:ext uri="{BB962C8B-B14F-4D97-AF65-F5344CB8AC3E}">
        <p14:creationId xmlns:p14="http://schemas.microsoft.com/office/powerpoint/2010/main" val="758596722"/>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4418" y="28353"/>
            <a:ext cx="8229600" cy="1143000"/>
          </a:xfrm>
        </p:spPr>
        <p:txBody>
          <a:bodyPr/>
          <a:lstStyle/>
          <a:p>
            <a:pPr marL="0" indent="0"/>
            <a:r>
              <a:rPr lang="en-US" sz="2000" b="1" dirty="0"/>
              <a:t>Challenges at the Frontiers of Matter and Energy: </a:t>
            </a:r>
            <a:br>
              <a:rPr lang="en-US" sz="2000" b="1" dirty="0"/>
            </a:br>
            <a:r>
              <a:rPr lang="en-US" sz="2000" b="1" dirty="0"/>
              <a:t>Transformative Opportunities for Discovery Science</a:t>
            </a:r>
            <a:br>
              <a:rPr lang="en-US" sz="2000" b="1" dirty="0"/>
            </a:br>
            <a:endParaRPr lang="en-US" sz="2000" b="1" dirty="0"/>
          </a:p>
        </p:txBody>
      </p:sp>
      <p:sp>
        <p:nvSpPr>
          <p:cNvPr id="4" name="AutoShape 2" descr="http://logos.co/600/royalty-free-vector-of-a-black-and-white-curly-branched-tree-logo-by-hit-toon-3038.jpg"/>
          <p:cNvSpPr>
            <a:spLocks noChangeAspect="1" noChangeArrowheads="1"/>
          </p:cNvSpPr>
          <p:nvPr/>
        </p:nvSpPr>
        <p:spPr bwMode="auto">
          <a:xfrm>
            <a:off x="155575" y="-2316163"/>
            <a:ext cx="4676775" cy="482917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5" name="Group 4"/>
          <p:cNvGrpSpPr/>
          <p:nvPr/>
        </p:nvGrpSpPr>
        <p:grpSpPr>
          <a:xfrm>
            <a:off x="609600" y="762000"/>
            <a:ext cx="6934200" cy="5410200"/>
            <a:chOff x="609600" y="762000"/>
            <a:chExt cx="6934200" cy="5410200"/>
          </a:xfrm>
        </p:grpSpPr>
        <p:sp>
          <p:nvSpPr>
            <p:cNvPr id="16" name="TextBox 15"/>
            <p:cNvSpPr txBox="1"/>
            <p:nvPr/>
          </p:nvSpPr>
          <p:spPr>
            <a:xfrm>
              <a:off x="2133600" y="5802868"/>
              <a:ext cx="4439933" cy="369332"/>
            </a:xfrm>
            <a:prstGeom prst="rect">
              <a:avLst/>
            </a:prstGeom>
            <a:solidFill>
              <a:schemeClr val="bg1"/>
            </a:solidFill>
          </p:spPr>
          <p:txBody>
            <a:bodyPr wrap="none" rtlCol="0">
              <a:spAutoFit/>
            </a:bodyPr>
            <a:lstStyle/>
            <a:p>
              <a:r>
                <a:rPr lang="en-US" i="1" dirty="0" smtClean="0"/>
                <a:t>Instrumentation, Synthesis, People, Resources</a:t>
              </a:r>
              <a:endParaRPr lang="en-US" i="1"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8675" y="762000"/>
              <a:ext cx="6715125" cy="50694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5791200" y="3276600"/>
              <a:ext cx="1447800" cy="4572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5562600" y="4191000"/>
              <a:ext cx="1447800" cy="4572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5791200" y="1524000"/>
              <a:ext cx="1447800" cy="4572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914400" y="4038600"/>
              <a:ext cx="1447800" cy="4572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1828800" y="4572000"/>
              <a:ext cx="1447800" cy="4572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838200" y="3124200"/>
              <a:ext cx="1447800" cy="4572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609600" y="2133600"/>
              <a:ext cx="1447800" cy="4572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1676400" y="1143000"/>
              <a:ext cx="1447800" cy="4572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3200400" y="838200"/>
              <a:ext cx="1447800" cy="3048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4648200" y="1066800"/>
              <a:ext cx="1447800" cy="4572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extBox 6"/>
          <p:cNvSpPr txBox="1"/>
          <p:nvPr/>
        </p:nvSpPr>
        <p:spPr>
          <a:xfrm>
            <a:off x="5257800" y="4495800"/>
            <a:ext cx="2057400" cy="646331"/>
          </a:xfrm>
          <a:prstGeom prst="rect">
            <a:avLst/>
          </a:prstGeom>
          <a:noFill/>
        </p:spPr>
        <p:txBody>
          <a:bodyPr wrap="square" rtlCol="0">
            <a:spAutoFit/>
          </a:bodyPr>
          <a:lstStyle/>
          <a:p>
            <a:r>
              <a:rPr lang="en-US" dirty="0" smtClean="0">
                <a:solidFill>
                  <a:srgbClr val="FF0000"/>
                </a:solidFill>
              </a:rPr>
              <a:t>Control at the Level of Electrons</a:t>
            </a:r>
            <a:endParaRPr lang="en-US" dirty="0">
              <a:solidFill>
                <a:srgbClr val="FF0000"/>
              </a:solidFill>
            </a:endParaRPr>
          </a:p>
        </p:txBody>
      </p:sp>
      <p:sp>
        <p:nvSpPr>
          <p:cNvPr id="19" name="TextBox 18"/>
          <p:cNvSpPr txBox="1"/>
          <p:nvPr/>
        </p:nvSpPr>
        <p:spPr>
          <a:xfrm>
            <a:off x="5867400" y="3352800"/>
            <a:ext cx="2514600" cy="646331"/>
          </a:xfrm>
          <a:prstGeom prst="rect">
            <a:avLst/>
          </a:prstGeom>
          <a:noFill/>
        </p:spPr>
        <p:txBody>
          <a:bodyPr wrap="square" rtlCol="0">
            <a:spAutoFit/>
          </a:bodyPr>
          <a:lstStyle/>
          <a:p>
            <a:r>
              <a:rPr lang="en-US" dirty="0" smtClean="0">
                <a:solidFill>
                  <a:srgbClr val="FF0000"/>
                </a:solidFill>
              </a:rPr>
              <a:t>Energy and Information on the </a:t>
            </a:r>
            <a:r>
              <a:rPr lang="en-US" dirty="0" err="1" smtClean="0">
                <a:solidFill>
                  <a:srgbClr val="FF0000"/>
                </a:solidFill>
              </a:rPr>
              <a:t>Nanoscale</a:t>
            </a:r>
            <a:endParaRPr lang="en-US" dirty="0">
              <a:solidFill>
                <a:srgbClr val="FF0000"/>
              </a:solidFill>
            </a:endParaRPr>
          </a:p>
        </p:txBody>
      </p:sp>
      <p:sp>
        <p:nvSpPr>
          <p:cNvPr id="20" name="TextBox 19"/>
          <p:cNvSpPr txBox="1"/>
          <p:nvPr/>
        </p:nvSpPr>
        <p:spPr>
          <a:xfrm>
            <a:off x="609600" y="4343400"/>
            <a:ext cx="2514600" cy="646331"/>
          </a:xfrm>
          <a:prstGeom prst="rect">
            <a:avLst/>
          </a:prstGeom>
          <a:noFill/>
        </p:spPr>
        <p:txBody>
          <a:bodyPr wrap="square" rtlCol="0">
            <a:spAutoFit/>
          </a:bodyPr>
          <a:lstStyle/>
          <a:p>
            <a:pPr algn="r"/>
            <a:r>
              <a:rPr lang="en-US" dirty="0" smtClean="0">
                <a:solidFill>
                  <a:srgbClr val="FF0000"/>
                </a:solidFill>
              </a:rPr>
              <a:t>Systems Away from Equilibrium</a:t>
            </a:r>
            <a:endParaRPr lang="en-US" dirty="0">
              <a:solidFill>
                <a:srgbClr val="FF0000"/>
              </a:solidFill>
            </a:endParaRPr>
          </a:p>
        </p:txBody>
      </p:sp>
      <p:sp>
        <p:nvSpPr>
          <p:cNvPr id="21" name="TextBox 20"/>
          <p:cNvSpPr txBox="1"/>
          <p:nvPr/>
        </p:nvSpPr>
        <p:spPr>
          <a:xfrm>
            <a:off x="-152400" y="3897868"/>
            <a:ext cx="2514600" cy="369332"/>
          </a:xfrm>
          <a:prstGeom prst="rect">
            <a:avLst/>
          </a:prstGeom>
          <a:noFill/>
        </p:spPr>
        <p:txBody>
          <a:bodyPr wrap="square" rtlCol="0">
            <a:spAutoFit/>
          </a:bodyPr>
          <a:lstStyle/>
          <a:p>
            <a:pPr algn="r"/>
            <a:r>
              <a:rPr lang="en-US" dirty="0" smtClean="0">
                <a:solidFill>
                  <a:srgbClr val="FF0000"/>
                </a:solidFill>
              </a:rPr>
              <a:t>Correlated Systems</a:t>
            </a:r>
            <a:endParaRPr lang="en-US" dirty="0">
              <a:solidFill>
                <a:srgbClr val="FF0000"/>
              </a:solidFill>
            </a:endParaRPr>
          </a:p>
        </p:txBody>
      </p:sp>
      <p:sp>
        <p:nvSpPr>
          <p:cNvPr id="22" name="TextBox 21"/>
          <p:cNvSpPr txBox="1"/>
          <p:nvPr/>
        </p:nvSpPr>
        <p:spPr>
          <a:xfrm>
            <a:off x="-152400" y="2971800"/>
            <a:ext cx="2514600" cy="646331"/>
          </a:xfrm>
          <a:prstGeom prst="rect">
            <a:avLst/>
          </a:prstGeom>
          <a:noFill/>
        </p:spPr>
        <p:txBody>
          <a:bodyPr wrap="square" rtlCol="0">
            <a:spAutoFit/>
          </a:bodyPr>
          <a:lstStyle/>
          <a:p>
            <a:pPr algn="r"/>
            <a:r>
              <a:rPr lang="en-US" dirty="0" smtClean="0">
                <a:solidFill>
                  <a:srgbClr val="FF0000"/>
                </a:solidFill>
              </a:rPr>
              <a:t>Efficient Synthesis for Tailored Properties</a:t>
            </a:r>
            <a:endParaRPr lang="en-US" dirty="0">
              <a:solidFill>
                <a:srgbClr val="FF0000"/>
              </a:solidFill>
            </a:endParaRPr>
          </a:p>
        </p:txBody>
      </p:sp>
      <p:sp>
        <p:nvSpPr>
          <p:cNvPr id="23" name="TextBox 22"/>
          <p:cNvSpPr txBox="1"/>
          <p:nvPr/>
        </p:nvSpPr>
        <p:spPr>
          <a:xfrm>
            <a:off x="228600" y="2057400"/>
            <a:ext cx="1828800" cy="646331"/>
          </a:xfrm>
          <a:prstGeom prst="rect">
            <a:avLst/>
          </a:prstGeom>
          <a:noFill/>
        </p:spPr>
        <p:txBody>
          <a:bodyPr wrap="square" rtlCol="0">
            <a:spAutoFit/>
          </a:bodyPr>
          <a:lstStyle/>
          <a:p>
            <a:pPr algn="r"/>
            <a:r>
              <a:rPr lang="en-US" i="1" dirty="0" smtClean="0">
                <a:solidFill>
                  <a:srgbClr val="008080"/>
                </a:solidFill>
              </a:rPr>
              <a:t>Imaging Matter across Scales</a:t>
            </a:r>
            <a:endParaRPr lang="en-US" i="1" dirty="0">
              <a:solidFill>
                <a:srgbClr val="008080"/>
              </a:solidFill>
            </a:endParaRPr>
          </a:p>
        </p:txBody>
      </p:sp>
      <p:sp>
        <p:nvSpPr>
          <p:cNvPr id="24" name="TextBox 23"/>
          <p:cNvSpPr txBox="1"/>
          <p:nvPr/>
        </p:nvSpPr>
        <p:spPr>
          <a:xfrm>
            <a:off x="6172200" y="2554069"/>
            <a:ext cx="2438400" cy="646331"/>
          </a:xfrm>
          <a:prstGeom prst="rect">
            <a:avLst/>
          </a:prstGeom>
          <a:noFill/>
        </p:spPr>
        <p:txBody>
          <a:bodyPr wrap="square" rtlCol="0">
            <a:spAutoFit/>
          </a:bodyPr>
          <a:lstStyle/>
          <a:p>
            <a:r>
              <a:rPr lang="en-US" i="1" dirty="0" smtClean="0">
                <a:solidFill>
                  <a:srgbClr val="008080"/>
                </a:solidFill>
              </a:rPr>
              <a:t>Data, Algorithms and Computing</a:t>
            </a:r>
            <a:endParaRPr lang="en-US" i="1" dirty="0">
              <a:solidFill>
                <a:srgbClr val="008080"/>
              </a:solidFill>
            </a:endParaRPr>
          </a:p>
        </p:txBody>
      </p:sp>
      <p:sp>
        <p:nvSpPr>
          <p:cNvPr id="25" name="TextBox 24"/>
          <p:cNvSpPr txBox="1"/>
          <p:nvPr/>
        </p:nvSpPr>
        <p:spPr>
          <a:xfrm>
            <a:off x="6019800" y="1371600"/>
            <a:ext cx="2438400" cy="646331"/>
          </a:xfrm>
          <a:prstGeom prst="rect">
            <a:avLst/>
          </a:prstGeom>
          <a:noFill/>
        </p:spPr>
        <p:txBody>
          <a:bodyPr wrap="square" rtlCol="0">
            <a:spAutoFit/>
          </a:bodyPr>
          <a:lstStyle/>
          <a:p>
            <a:r>
              <a:rPr lang="en-US" dirty="0" smtClean="0">
                <a:solidFill>
                  <a:srgbClr val="000080"/>
                </a:solidFill>
              </a:rPr>
              <a:t>Harnessing Coherence in Light and Matter</a:t>
            </a:r>
            <a:endParaRPr lang="en-US" dirty="0">
              <a:solidFill>
                <a:srgbClr val="000080"/>
              </a:solidFill>
            </a:endParaRPr>
          </a:p>
        </p:txBody>
      </p:sp>
      <p:sp>
        <p:nvSpPr>
          <p:cNvPr id="26" name="TextBox 25"/>
          <p:cNvSpPr txBox="1"/>
          <p:nvPr/>
        </p:nvSpPr>
        <p:spPr>
          <a:xfrm>
            <a:off x="3657600" y="685800"/>
            <a:ext cx="2438400" cy="646331"/>
          </a:xfrm>
          <a:prstGeom prst="rect">
            <a:avLst/>
          </a:prstGeom>
          <a:noFill/>
        </p:spPr>
        <p:txBody>
          <a:bodyPr wrap="square" rtlCol="0">
            <a:spAutoFit/>
          </a:bodyPr>
          <a:lstStyle/>
          <a:p>
            <a:pPr algn="ctr"/>
            <a:r>
              <a:rPr lang="en-US" dirty="0" smtClean="0">
                <a:solidFill>
                  <a:srgbClr val="000080"/>
                </a:solidFill>
              </a:rPr>
              <a:t>Beyond Ideal Materials and Systems</a:t>
            </a:r>
            <a:endParaRPr lang="en-US" dirty="0">
              <a:solidFill>
                <a:srgbClr val="000080"/>
              </a:solidFill>
            </a:endParaRPr>
          </a:p>
        </p:txBody>
      </p:sp>
      <p:sp>
        <p:nvSpPr>
          <p:cNvPr id="27" name="TextBox 26"/>
          <p:cNvSpPr txBox="1"/>
          <p:nvPr/>
        </p:nvSpPr>
        <p:spPr>
          <a:xfrm>
            <a:off x="609600" y="1030069"/>
            <a:ext cx="2438400" cy="646331"/>
          </a:xfrm>
          <a:prstGeom prst="rect">
            <a:avLst/>
          </a:prstGeom>
          <a:noFill/>
        </p:spPr>
        <p:txBody>
          <a:bodyPr wrap="square" rtlCol="0">
            <a:spAutoFit/>
          </a:bodyPr>
          <a:lstStyle/>
          <a:p>
            <a:pPr algn="ctr"/>
            <a:r>
              <a:rPr lang="en-US" dirty="0" smtClean="0">
                <a:solidFill>
                  <a:srgbClr val="000080"/>
                </a:solidFill>
              </a:rPr>
              <a:t>Beyond Equilibrium Architected Matter</a:t>
            </a:r>
            <a:endParaRPr lang="en-US" dirty="0">
              <a:solidFill>
                <a:srgbClr val="000080"/>
              </a:solidFill>
            </a:endParaRPr>
          </a:p>
        </p:txBody>
      </p:sp>
      <p:pic>
        <p:nvPicPr>
          <p:cNvPr id="2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91400" y="3973364"/>
            <a:ext cx="1693987" cy="21784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93272879"/>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695825" y="838200"/>
            <a:ext cx="8410575" cy="5259388"/>
          </a:xfrm>
        </p:spPr>
        <p:txBody>
          <a:bodyPr/>
          <a:lstStyle/>
          <a:p>
            <a:pPr marL="0" indent="0">
              <a:buNone/>
            </a:pPr>
            <a:r>
              <a:rPr lang="en-US" sz="1600" b="0" u="sng" dirty="0" smtClean="0"/>
              <a:t>Executive Committee</a:t>
            </a:r>
          </a:p>
          <a:p>
            <a:pPr marL="0" indent="0">
              <a:buNone/>
            </a:pPr>
            <a:r>
              <a:rPr lang="en-US" sz="1600" b="0" dirty="0" smtClean="0"/>
              <a:t>John Sarrao, Chair (LANL)</a:t>
            </a:r>
          </a:p>
          <a:p>
            <a:pPr marL="0" indent="0">
              <a:buNone/>
            </a:pPr>
            <a:r>
              <a:rPr lang="en-US" sz="1600" b="0" dirty="0" smtClean="0"/>
              <a:t>George Crabtree (ANL &amp; Univ. of Ill. at Chicago)</a:t>
            </a:r>
          </a:p>
          <a:p>
            <a:pPr marL="0" indent="0">
              <a:buNone/>
            </a:pPr>
            <a:r>
              <a:rPr lang="en-US" sz="1600" b="0" dirty="0" smtClean="0"/>
              <a:t>Mark Ratner (Northwestern)**</a:t>
            </a:r>
          </a:p>
          <a:p>
            <a:pPr marL="0" indent="0">
              <a:buNone/>
            </a:pPr>
            <a:r>
              <a:rPr lang="en-US" sz="1600" b="0" dirty="0" smtClean="0"/>
              <a:t>Graham Fleming (UC Berkeley)</a:t>
            </a:r>
          </a:p>
          <a:p>
            <a:pPr marL="0" indent="0">
              <a:buNone/>
            </a:pPr>
            <a:r>
              <a:rPr lang="en-US" sz="1600" b="0" dirty="0" smtClean="0"/>
              <a:t>John Hemminger, ex-officio (UC-Irvine)*</a:t>
            </a:r>
          </a:p>
          <a:p>
            <a:pPr marL="0" indent="0">
              <a:buNone/>
            </a:pPr>
            <a:endParaRPr lang="en-US" sz="1600" b="0" dirty="0"/>
          </a:p>
          <a:p>
            <a:pPr marL="0" indent="0">
              <a:buNone/>
            </a:pPr>
            <a:r>
              <a:rPr lang="en-US" sz="1600" b="0" dirty="0" smtClean="0"/>
              <a:t>Thanks to </a:t>
            </a:r>
          </a:p>
          <a:p>
            <a:pPr marL="0" indent="0">
              <a:buNone/>
            </a:pPr>
            <a:r>
              <a:rPr lang="en-US" sz="1600" b="0" dirty="0"/>
              <a:t>	</a:t>
            </a:r>
            <a:r>
              <a:rPr lang="en-US" sz="1600" b="0" dirty="0" smtClean="0"/>
              <a:t>Lynn Yarris, Science Writer, LBNL</a:t>
            </a:r>
          </a:p>
          <a:p>
            <a:pPr marL="0" indent="0">
              <a:buNone/>
            </a:pPr>
            <a:r>
              <a:rPr lang="en-US" sz="1600" b="0" dirty="0"/>
              <a:t>	</a:t>
            </a:r>
            <a:r>
              <a:rPr lang="en-US" sz="1600" b="0" dirty="0" smtClean="0"/>
              <a:t>Natalia Melcer, BES</a:t>
            </a:r>
          </a:p>
          <a:p>
            <a:pPr marL="0" indent="0">
              <a:buNone/>
            </a:pPr>
            <a:r>
              <a:rPr lang="en-US" sz="1600" b="0" dirty="0"/>
              <a:t>	</a:t>
            </a:r>
            <a:r>
              <a:rPr lang="en-US" sz="1600" b="0" dirty="0" smtClean="0"/>
              <a:t>ANL Editorial &amp; Production Team</a:t>
            </a:r>
          </a:p>
          <a:p>
            <a:pPr marL="0" indent="0">
              <a:buNone/>
            </a:pPr>
            <a:endParaRPr lang="en-US" sz="1600" b="0" dirty="0"/>
          </a:p>
          <a:p>
            <a:pPr marL="0" indent="0">
              <a:buNone/>
            </a:pPr>
            <a:r>
              <a:rPr lang="en-US" sz="1600" b="0" dirty="0" smtClean="0"/>
              <a:t>*BESAC Chair</a:t>
            </a:r>
          </a:p>
          <a:p>
            <a:pPr marL="0" indent="0">
              <a:buNone/>
            </a:pPr>
            <a:r>
              <a:rPr lang="en-US" sz="1600" b="0" dirty="0" smtClean="0"/>
              <a:t>**BESAC Member</a:t>
            </a:r>
          </a:p>
        </p:txBody>
      </p:sp>
      <p:sp>
        <p:nvSpPr>
          <p:cNvPr id="3" name="Title 2"/>
          <p:cNvSpPr>
            <a:spLocks noGrp="1"/>
          </p:cNvSpPr>
          <p:nvPr>
            <p:ph type="title"/>
          </p:nvPr>
        </p:nvSpPr>
        <p:spPr/>
        <p:txBody>
          <a:bodyPr/>
          <a:lstStyle/>
          <a:p>
            <a:r>
              <a:rPr lang="en-US" dirty="0" smtClean="0"/>
              <a:t>BESAC Subcommittee on Challenges at the Frontiers of Matter and Energy</a:t>
            </a:r>
            <a:endParaRPr lang="en-US" dirty="0"/>
          </a:p>
        </p:txBody>
      </p:sp>
      <p:sp>
        <p:nvSpPr>
          <p:cNvPr id="4" name="Slide Number Placeholder 3"/>
          <p:cNvSpPr>
            <a:spLocks noGrp="1"/>
          </p:cNvSpPr>
          <p:nvPr>
            <p:ph type="sldNum" sz="quarter" idx="11"/>
          </p:nvPr>
        </p:nvSpPr>
        <p:spPr/>
        <p:txBody>
          <a:bodyPr/>
          <a:lstStyle/>
          <a:p>
            <a:pPr>
              <a:defRPr/>
            </a:pPr>
            <a:fld id="{C0A2BE09-5C53-429F-9B0D-04D6F428253C}" type="slidenum">
              <a:rPr lang="en-US" smtClean="0"/>
              <a:pPr>
                <a:defRPr/>
              </a:pPr>
              <a:t>3</a:t>
            </a:fld>
            <a:endParaRPr lang="en-US" dirty="0"/>
          </a:p>
        </p:txBody>
      </p:sp>
      <p:sp>
        <p:nvSpPr>
          <p:cNvPr id="5" name="Content Placeholder 1"/>
          <p:cNvSpPr txBox="1">
            <a:spLocks/>
          </p:cNvSpPr>
          <p:nvPr/>
        </p:nvSpPr>
        <p:spPr bwMode="auto">
          <a:xfrm>
            <a:off x="0" y="762000"/>
            <a:ext cx="8410575" cy="5259388"/>
          </a:xfrm>
          <a:prstGeom prst="rect">
            <a:avLst/>
          </a:prstGeom>
          <a:noFill/>
          <a:ln w="9525">
            <a:noFill/>
            <a:miter lim="800000"/>
            <a:headEnd/>
            <a:tailEnd/>
          </a:ln>
        </p:spPr>
        <p:txBody>
          <a:bodyPr vert="horz" wrap="square" lIns="91397" tIns="45698" rIns="91397" bIns="45698" numCol="1" anchor="t" anchorCtr="0" compatLnSpc="1">
            <a:prstTxWarp prst="textNoShape">
              <a:avLst/>
            </a:prstTxWarp>
          </a:bodyPr>
          <a:lstStyle>
            <a:lvl1pPr marL="341233" indent="-341233" algn="l" rtl="0" eaLnBrk="0" fontAlgn="base" hangingPunct="0">
              <a:spcBef>
                <a:spcPct val="20000"/>
              </a:spcBef>
              <a:spcAft>
                <a:spcPct val="0"/>
              </a:spcAft>
              <a:buFont typeface="Arial" charset="0"/>
              <a:buChar char="•"/>
              <a:defRPr sz="2400" b="1" kern="1200">
                <a:solidFill>
                  <a:srgbClr val="146737"/>
                </a:solidFill>
                <a:latin typeface="Arial" pitchFamily="34" charset="0"/>
                <a:ea typeface="+mn-ea"/>
                <a:cs typeface="Arial" pitchFamily="34" charset="0"/>
              </a:defRPr>
            </a:lvl1pPr>
            <a:lvl2pPr marL="741190" indent="-284096" algn="l" rtl="0" eaLnBrk="0" fontAlgn="base" hangingPunct="0">
              <a:spcBef>
                <a:spcPct val="20000"/>
              </a:spcBef>
              <a:spcAft>
                <a:spcPct val="0"/>
              </a:spcAft>
              <a:buFont typeface="Arial" charset="0"/>
              <a:buChar char="–"/>
              <a:defRPr sz="2200" kern="1200">
                <a:solidFill>
                  <a:srgbClr val="404040"/>
                </a:solidFill>
                <a:latin typeface="Arial" pitchFamily="34" charset="0"/>
                <a:ea typeface="+mn-ea"/>
                <a:cs typeface="Arial" pitchFamily="34" charset="0"/>
              </a:defRPr>
            </a:lvl2pPr>
            <a:lvl3pPr marL="1141146" indent="-226961"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3pPr>
            <a:lvl4pPr marL="1598239" indent="-226961"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4pPr>
            <a:lvl5pPr marL="2055332" indent="-226961"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5pPr>
            <a:lvl6pPr marL="2513424" indent="-228492" algn="l" defTabSz="91397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411" indent="-228492" algn="l" defTabSz="91397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396" indent="-228492" algn="l" defTabSz="91397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4382" indent="-228492" algn="l" defTabSz="91397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charset="0"/>
              <a:buNone/>
            </a:pPr>
            <a:r>
              <a:rPr lang="en-US" sz="1400" b="0" u="sng" dirty="0" smtClean="0"/>
              <a:t>Subcommittee</a:t>
            </a:r>
          </a:p>
          <a:p>
            <a:pPr marL="0" indent="0">
              <a:buFont typeface="Arial" charset="0"/>
              <a:buNone/>
            </a:pPr>
            <a:r>
              <a:rPr lang="en-US" sz="1400" b="0" dirty="0" smtClean="0"/>
              <a:t>Nora Berrah (University of Connecticut)</a:t>
            </a:r>
          </a:p>
          <a:p>
            <a:pPr marL="0" indent="0">
              <a:buFont typeface="Arial" charset="0"/>
              <a:buNone/>
            </a:pPr>
            <a:r>
              <a:rPr lang="en-US" sz="1400" b="0" dirty="0" smtClean="0"/>
              <a:t>Gordon Brown (Stanford University)**</a:t>
            </a:r>
          </a:p>
          <a:p>
            <a:pPr marL="0" indent="0">
              <a:buFont typeface="Arial" charset="0"/>
              <a:buNone/>
            </a:pPr>
            <a:r>
              <a:rPr lang="en-US" sz="1400" b="0" dirty="0" smtClean="0"/>
              <a:t>Susan Coppersmith (University of Wisconsin-Madison)</a:t>
            </a:r>
          </a:p>
          <a:p>
            <a:pPr marL="0" indent="0">
              <a:buFont typeface="Arial" charset="0"/>
              <a:buNone/>
            </a:pPr>
            <a:r>
              <a:rPr lang="en-US" sz="1400" b="0" dirty="0" smtClean="0"/>
              <a:t>Don DePaolo (LBNL and University of California-Berkeley)</a:t>
            </a:r>
          </a:p>
          <a:p>
            <a:pPr marL="0" indent="0">
              <a:buFont typeface="Arial" charset="0"/>
              <a:buNone/>
            </a:pPr>
            <a:r>
              <a:rPr lang="en-US" sz="1400" b="0" dirty="0" smtClean="0"/>
              <a:t>Roger French (Case Western Reserve University)**</a:t>
            </a:r>
          </a:p>
          <a:p>
            <a:pPr marL="0" indent="0">
              <a:buFont typeface="Arial" charset="0"/>
              <a:buNone/>
            </a:pPr>
            <a:r>
              <a:rPr lang="en-US" sz="1400" b="0" dirty="0" smtClean="0"/>
              <a:t>Cynthia Friend (Harvard University)</a:t>
            </a:r>
          </a:p>
          <a:p>
            <a:pPr marL="0" indent="0">
              <a:buFont typeface="Arial" charset="0"/>
              <a:buNone/>
            </a:pPr>
            <a:r>
              <a:rPr lang="en-US" sz="1400" b="0" dirty="0" smtClean="0"/>
              <a:t>Ian Foster (ANL and University of Chicago)</a:t>
            </a:r>
          </a:p>
          <a:p>
            <a:pPr marL="0" indent="0">
              <a:buFont typeface="Arial" charset="0"/>
              <a:buNone/>
            </a:pPr>
            <a:r>
              <a:rPr lang="en-US" sz="1400" b="0" dirty="0" smtClean="0"/>
              <a:t>Sharon Glotzer (University of Michigan)</a:t>
            </a:r>
          </a:p>
          <a:p>
            <a:pPr marL="0" indent="0">
              <a:buFont typeface="Arial" charset="0"/>
              <a:buNone/>
            </a:pPr>
            <a:r>
              <a:rPr lang="en-US" sz="1400" b="0" dirty="0" smtClean="0"/>
              <a:t>Bruce Kay (Pacific Northwest National Laboratory)**</a:t>
            </a:r>
          </a:p>
          <a:p>
            <a:pPr marL="0" indent="0">
              <a:buFont typeface="Arial" charset="0"/>
              <a:buNone/>
            </a:pPr>
            <a:r>
              <a:rPr lang="en-US" sz="1400" b="0" dirty="0" smtClean="0"/>
              <a:t>Jennifer Lewis (Harvard University)</a:t>
            </a:r>
          </a:p>
          <a:p>
            <a:pPr marL="0" indent="0">
              <a:buFont typeface="Arial" charset="0"/>
              <a:buNone/>
            </a:pPr>
            <a:r>
              <a:rPr lang="en-US" sz="1400" b="0" dirty="0" smtClean="0"/>
              <a:t>Emilio Mendez (Brookhaven National Laboratory)</a:t>
            </a:r>
          </a:p>
          <a:p>
            <a:pPr marL="0" indent="0">
              <a:buFont typeface="Arial" charset="0"/>
              <a:buNone/>
            </a:pPr>
            <a:r>
              <a:rPr lang="en-US" sz="1400" b="0" dirty="0" smtClean="0"/>
              <a:t>Margaret Murnane (University of Colorado-Boulder)</a:t>
            </a:r>
          </a:p>
          <a:p>
            <a:pPr marL="0" indent="0">
              <a:buFont typeface="Arial" charset="0"/>
              <a:buNone/>
            </a:pPr>
            <a:r>
              <a:rPr lang="en-US" sz="1400" b="0" dirty="0" smtClean="0"/>
              <a:t>Monica Olvera de la Cruz (Northwestern University)**</a:t>
            </a:r>
          </a:p>
          <a:p>
            <a:pPr marL="0" indent="0">
              <a:buFont typeface="Arial" charset="0"/>
              <a:buNone/>
            </a:pPr>
            <a:r>
              <a:rPr lang="en-US" sz="1400" b="0" dirty="0" smtClean="0"/>
              <a:t>Juan de Pablo (University of Chicago)</a:t>
            </a:r>
          </a:p>
          <a:p>
            <a:pPr marL="0" indent="0">
              <a:buFont typeface="Arial" charset="0"/>
              <a:buNone/>
            </a:pPr>
            <a:r>
              <a:rPr lang="en-US" sz="1400" b="0" dirty="0" err="1" smtClean="0"/>
              <a:t>Tijana</a:t>
            </a:r>
            <a:r>
              <a:rPr lang="en-US" sz="1400" b="0" dirty="0" smtClean="0"/>
              <a:t> </a:t>
            </a:r>
            <a:r>
              <a:rPr lang="en-US" sz="1400" b="0" dirty="0" err="1" smtClean="0"/>
              <a:t>Rajh</a:t>
            </a:r>
            <a:r>
              <a:rPr lang="en-US" sz="1400" b="0" dirty="0" smtClean="0"/>
              <a:t> (Argonne National Laboratory)</a:t>
            </a:r>
          </a:p>
          <a:p>
            <a:pPr marL="0" indent="0">
              <a:buFont typeface="Arial" charset="0"/>
              <a:buNone/>
            </a:pPr>
            <a:r>
              <a:rPr lang="en-US" sz="1400" b="0" dirty="0" smtClean="0"/>
              <a:t>Anthony Rollett (Carnegie Mellon University)**</a:t>
            </a:r>
          </a:p>
          <a:p>
            <a:pPr marL="0" indent="0">
              <a:buFont typeface="Arial" charset="0"/>
              <a:buNone/>
            </a:pPr>
            <a:r>
              <a:rPr lang="en-US" sz="1400" b="0" dirty="0" smtClean="0"/>
              <a:t>Maria </a:t>
            </a:r>
            <a:r>
              <a:rPr lang="en-US" sz="1400" b="0" dirty="0" smtClean="0"/>
              <a:t>Santore</a:t>
            </a:r>
            <a:r>
              <a:rPr lang="en-US" sz="1400" b="0" dirty="0" smtClean="0"/>
              <a:t> </a:t>
            </a:r>
            <a:r>
              <a:rPr lang="en-US" sz="1400" b="0" dirty="0" smtClean="0"/>
              <a:t>(University of </a:t>
            </a:r>
            <a:r>
              <a:rPr lang="en-US" sz="1400" b="0" dirty="0" smtClean="0"/>
              <a:t>Massachusetts)</a:t>
            </a:r>
            <a:r>
              <a:rPr lang="en-US" sz="1400" b="0" dirty="0" smtClean="0"/>
              <a:t>**</a:t>
            </a:r>
          </a:p>
          <a:p>
            <a:pPr marL="0" indent="0">
              <a:buFont typeface="Arial" charset="0"/>
              <a:buNone/>
            </a:pPr>
            <a:r>
              <a:rPr lang="en-US" sz="1400" b="0" dirty="0" smtClean="0"/>
              <a:t>Jamie Sethian (LBNL and University of California-Berkeley)</a:t>
            </a:r>
          </a:p>
          <a:p>
            <a:pPr marL="0" indent="0">
              <a:buFont typeface="Arial" charset="0"/>
              <a:buNone/>
            </a:pPr>
            <a:r>
              <a:rPr lang="en-US" sz="1400" b="0" dirty="0" smtClean="0"/>
              <a:t>Matthew Tirrell (University of Chicago)**</a:t>
            </a:r>
          </a:p>
          <a:p>
            <a:pPr marL="0" indent="0">
              <a:buFont typeface="Arial" charset="0"/>
              <a:buNone/>
            </a:pPr>
            <a:r>
              <a:rPr lang="en-US" sz="1400" b="0" dirty="0" smtClean="0"/>
              <a:t>William Tumas (National Renewable Energy Laboratory)</a:t>
            </a:r>
            <a:endParaRPr lang="en-US" sz="1400" b="0" dirty="0"/>
          </a:p>
        </p:txBody>
      </p:sp>
    </p:spTree>
    <p:extLst>
      <p:ext uri="{BB962C8B-B14F-4D97-AF65-F5344CB8AC3E}">
        <p14:creationId xmlns:p14="http://schemas.microsoft.com/office/powerpoint/2010/main" val="990422019"/>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smtClean="0"/>
              <a:t>The Subcommittee gathered broad input from the community</a:t>
            </a:r>
          </a:p>
        </p:txBody>
      </p:sp>
      <p:sp>
        <p:nvSpPr>
          <p:cNvPr id="3" name="Content Placeholder 2"/>
          <p:cNvSpPr>
            <a:spLocks noGrp="1"/>
          </p:cNvSpPr>
          <p:nvPr>
            <p:ph idx="1"/>
          </p:nvPr>
        </p:nvSpPr>
        <p:spPr>
          <a:xfrm>
            <a:off x="0" y="914400"/>
            <a:ext cx="8915400" cy="2286000"/>
          </a:xfrm>
          <a:solidFill>
            <a:schemeClr val="bg1"/>
          </a:solidFill>
        </p:spPr>
        <p:txBody>
          <a:bodyPr>
            <a:noAutofit/>
          </a:bodyPr>
          <a:lstStyle/>
          <a:p>
            <a:pPr lvl="0"/>
            <a:r>
              <a:rPr lang="en-US" sz="2000" b="0" dirty="0" smtClean="0"/>
              <a:t>Subcommittee meetings</a:t>
            </a:r>
          </a:p>
          <a:p>
            <a:pPr lvl="1"/>
            <a:r>
              <a:rPr lang="en-US" sz="1800" dirty="0" smtClean="0"/>
              <a:t>Bethesda, 7/31 &amp; 8/1; kick-off workshop</a:t>
            </a:r>
          </a:p>
          <a:p>
            <a:pPr lvl="1"/>
            <a:r>
              <a:rPr lang="en-US" sz="1800" dirty="0" smtClean="0"/>
              <a:t>Berkeley, 8/28 &amp; 8/29; focus on computing and correlated matter</a:t>
            </a:r>
          </a:p>
          <a:p>
            <a:pPr lvl="1"/>
            <a:r>
              <a:rPr lang="en-US" sz="1800" b="0" dirty="0" smtClean="0"/>
              <a:t>Evanston, 10/21 &amp; 10/22; focus on synthesis and soft matter</a:t>
            </a:r>
          </a:p>
          <a:p>
            <a:pPr lvl="1"/>
            <a:r>
              <a:rPr lang="en-US" sz="1800" dirty="0" smtClean="0"/>
              <a:t>Cambridge, 12/4 &amp; 12/5; focus on gas phase chemistry</a:t>
            </a:r>
          </a:p>
          <a:p>
            <a:pPr lvl="1"/>
            <a:r>
              <a:rPr lang="en-US" sz="1800" b="0" dirty="0" smtClean="0"/>
              <a:t>Germantown, 1/14 &amp; 1/15; initia</a:t>
            </a:r>
            <a:r>
              <a:rPr lang="en-US" sz="1800" dirty="0" smtClean="0"/>
              <a:t>l red team review of message/report</a:t>
            </a:r>
          </a:p>
          <a:p>
            <a:pPr lvl="1"/>
            <a:endParaRPr lang="en-US" sz="1800" b="0" dirty="0"/>
          </a:p>
          <a:p>
            <a:pPr lvl="0"/>
            <a:r>
              <a:rPr lang="en-US" sz="2000" b="0" dirty="0" smtClean="0"/>
              <a:t>Community input at </a:t>
            </a:r>
            <a:r>
              <a:rPr lang="en-US" sz="2000" b="0" dirty="0" smtClean="0">
                <a:hlinkClick r:id="rId2"/>
              </a:rPr>
              <a:t>www.besac2014.com</a:t>
            </a:r>
            <a:endParaRPr lang="en-US" sz="2000" b="0" dirty="0" smtClean="0"/>
          </a:p>
          <a:p>
            <a:pPr lvl="1"/>
            <a:r>
              <a:rPr lang="en-US" sz="1800" dirty="0" smtClean="0"/>
              <a:t>Targeted appeal to EFRC Directors and Early Career Awardees</a:t>
            </a:r>
          </a:p>
          <a:p>
            <a:pPr lvl="1"/>
            <a:endParaRPr lang="en-US" sz="1800" b="0" dirty="0"/>
          </a:p>
          <a:p>
            <a:r>
              <a:rPr lang="en-US" sz="2000" b="0" dirty="0" smtClean="0"/>
              <a:t>We’re continuing to listen</a:t>
            </a:r>
          </a:p>
          <a:p>
            <a:pPr lvl="1"/>
            <a:r>
              <a:rPr lang="en-US" sz="1800" dirty="0" err="1" smtClean="0"/>
              <a:t>Townhall</a:t>
            </a:r>
            <a:r>
              <a:rPr lang="en-US" sz="1800" dirty="0" smtClean="0"/>
              <a:t>: APS March Meeting, March 4, 2015</a:t>
            </a:r>
            <a:endParaRPr lang="en-US" sz="1800" b="0" dirty="0"/>
          </a:p>
          <a:p>
            <a:endParaRPr lang="en-US" sz="2000" b="0" dirty="0"/>
          </a:p>
        </p:txBody>
      </p:sp>
    </p:spTree>
    <p:extLst>
      <p:ext uri="{BB962C8B-B14F-4D97-AF65-F5344CB8AC3E}">
        <p14:creationId xmlns:p14="http://schemas.microsoft.com/office/powerpoint/2010/main" val="395381835"/>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If you believe the message, help us spread the word</a:t>
            </a:r>
            <a:endParaRPr lang="en-US" dirty="0"/>
          </a:p>
        </p:txBody>
      </p:sp>
      <p:sp>
        <p:nvSpPr>
          <p:cNvPr id="4" name="Slide Number Placeholder 3"/>
          <p:cNvSpPr>
            <a:spLocks noGrp="1"/>
          </p:cNvSpPr>
          <p:nvPr>
            <p:ph type="sldNum" sz="quarter" idx="11"/>
          </p:nvPr>
        </p:nvSpPr>
        <p:spPr/>
        <p:txBody>
          <a:bodyPr/>
          <a:lstStyle/>
          <a:p>
            <a:pPr>
              <a:defRPr/>
            </a:pPr>
            <a:fld id="{C0A2BE09-5C53-429F-9B0D-04D6F428253C}" type="slidenum">
              <a:rPr lang="en-US" smtClean="0"/>
              <a:pPr>
                <a:defRPr/>
              </a:pPr>
              <a:t>5</a:t>
            </a:fld>
            <a:endParaRPr lang="en-US" dirty="0"/>
          </a:p>
        </p:txBody>
      </p:sp>
      <p:sp>
        <p:nvSpPr>
          <p:cNvPr id="5" name="AutoShape 2" descr="APS March Meeting 2015"/>
          <p:cNvSpPr>
            <a:spLocks noChangeAspect="1" noChangeArrowheads="1"/>
          </p:cNvSpPr>
          <p:nvPr/>
        </p:nvSpPr>
        <p:spPr bwMode="auto">
          <a:xfrm>
            <a:off x="155575" y="-1050925"/>
            <a:ext cx="2381250" cy="22002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0" name="Picture 6"/>
          <p:cNvPicPr>
            <a:picLocks noChangeAspect="1" noChangeArrowheads="1"/>
          </p:cNvPicPr>
          <p:nvPr/>
        </p:nvPicPr>
        <p:blipFill rotWithShape="1">
          <a:blip r:embed="rId2">
            <a:extLst>
              <a:ext uri="{28A0092B-C50C-407E-A947-70E740481C1C}">
                <a14:useLocalDpi xmlns:a14="http://schemas.microsoft.com/office/drawing/2010/main" val="0"/>
              </a:ext>
            </a:extLst>
          </a:blip>
          <a:srcRect t="43716" b="25858"/>
          <a:stretch/>
        </p:blipFill>
        <p:spPr bwMode="auto">
          <a:xfrm>
            <a:off x="2497284" y="3352800"/>
            <a:ext cx="6790029" cy="26774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6"/>
          <p:cNvPicPr>
            <a:picLocks noChangeAspect="1" noChangeArrowheads="1"/>
          </p:cNvPicPr>
          <p:nvPr/>
        </p:nvPicPr>
        <p:blipFill rotWithShape="1">
          <a:blip r:embed="rId2">
            <a:extLst>
              <a:ext uri="{28A0092B-C50C-407E-A947-70E740481C1C}">
                <a14:useLocalDpi xmlns:a14="http://schemas.microsoft.com/office/drawing/2010/main" val="0"/>
              </a:ext>
            </a:extLst>
          </a:blip>
          <a:srcRect b="71946"/>
          <a:stretch/>
        </p:blipFill>
        <p:spPr bwMode="auto">
          <a:xfrm>
            <a:off x="2743200" y="900016"/>
            <a:ext cx="6324600" cy="22995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AutoShape 8" descr="http://www.aps.org/meetings/march/images/MM15logo-web-gray.gif"/>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10" descr="http://www.aps.org/meetings/march/images/MM15logo-web-gray.gif"/>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12" descr="http://www.aps.org/meetings/march/images/MM15logo-web-gray.gif"/>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36" y="838200"/>
            <a:ext cx="2381250" cy="2200275"/>
          </a:xfrm>
          <a:prstGeom prst="rect">
            <a:avLst/>
          </a:prstGeom>
        </p:spPr>
      </p:pic>
    </p:spTree>
    <p:extLst>
      <p:ext uri="{BB962C8B-B14F-4D97-AF65-F5344CB8AC3E}">
        <p14:creationId xmlns:p14="http://schemas.microsoft.com/office/powerpoint/2010/main" val="4244126542"/>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smtClean="0"/>
              <a:t>Why are the chapters out of order?</a:t>
            </a:r>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1219200"/>
            <a:ext cx="1998787" cy="2570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2286000" y="762000"/>
            <a:ext cx="6781800" cy="4624343"/>
          </a:xfrm>
          <a:prstGeom prst="rect">
            <a:avLst/>
          </a:prstGeom>
        </p:spPr>
        <p:txBody>
          <a:bodyPr wrap="square">
            <a:spAutoFit/>
          </a:bodyPr>
          <a:lstStyle/>
          <a:p>
            <a:pPr algn="ctr">
              <a:spcBef>
                <a:spcPts val="300"/>
              </a:spcBef>
            </a:pPr>
            <a:r>
              <a:rPr lang="en-US" sz="2000" b="1" dirty="0"/>
              <a:t>Table of Contents</a:t>
            </a:r>
            <a:endParaRPr lang="en-US" sz="2000" dirty="0"/>
          </a:p>
          <a:p>
            <a:r>
              <a:rPr lang="en-US" dirty="0" smtClean="0"/>
              <a:t>Executive Summary</a:t>
            </a:r>
          </a:p>
          <a:p>
            <a:pPr>
              <a:spcBef>
                <a:spcPts val="300"/>
              </a:spcBef>
            </a:pPr>
            <a:r>
              <a:rPr lang="en-US" dirty="0" smtClean="0"/>
              <a:t>Chapter </a:t>
            </a:r>
            <a:r>
              <a:rPr lang="en-US" dirty="0"/>
              <a:t>1: Introduction: Standing on the Shoulders of Giants–Five New Transformational Opportunities for Energy </a:t>
            </a:r>
            <a:r>
              <a:rPr lang="en-US" dirty="0" smtClean="0"/>
              <a:t>Science</a:t>
            </a:r>
            <a:endParaRPr lang="en-US" dirty="0"/>
          </a:p>
          <a:p>
            <a:pPr>
              <a:spcBef>
                <a:spcPts val="300"/>
              </a:spcBef>
            </a:pPr>
            <a:r>
              <a:rPr lang="en-US" dirty="0"/>
              <a:t>Chapter 2: Mastering hierarchical architectures and beyond-equilibrium </a:t>
            </a:r>
            <a:r>
              <a:rPr lang="en-US" dirty="0" smtClean="0"/>
              <a:t>matter</a:t>
            </a:r>
            <a:endParaRPr lang="en-US" dirty="0"/>
          </a:p>
          <a:p>
            <a:pPr>
              <a:spcBef>
                <a:spcPts val="300"/>
              </a:spcBef>
            </a:pPr>
            <a:r>
              <a:rPr lang="en-US" dirty="0"/>
              <a:t>Chapter 3: Beyond Ideal Materials and Systems: Understanding the Critical Roles of Heterogeneity, Interfaces, and </a:t>
            </a:r>
            <a:r>
              <a:rPr lang="en-US" dirty="0" smtClean="0"/>
              <a:t>Disorder</a:t>
            </a:r>
          </a:p>
          <a:p>
            <a:pPr>
              <a:spcBef>
                <a:spcPts val="300"/>
              </a:spcBef>
            </a:pPr>
            <a:r>
              <a:rPr lang="en-US" dirty="0" smtClean="0"/>
              <a:t>Chapter </a:t>
            </a:r>
            <a:r>
              <a:rPr lang="en-US" dirty="0"/>
              <a:t>4: Harnessing Coherence in Light and </a:t>
            </a:r>
            <a:r>
              <a:rPr lang="en-US" dirty="0" smtClean="0"/>
              <a:t>Matter</a:t>
            </a:r>
          </a:p>
          <a:p>
            <a:pPr>
              <a:spcBef>
                <a:spcPts val="300"/>
              </a:spcBef>
            </a:pPr>
            <a:r>
              <a:rPr lang="en-US" dirty="0" smtClean="0">
                <a:solidFill>
                  <a:srgbClr val="FF0000"/>
                </a:solidFill>
              </a:rPr>
              <a:t>Chapter </a:t>
            </a:r>
            <a:r>
              <a:rPr lang="en-US" dirty="0">
                <a:solidFill>
                  <a:srgbClr val="FF0000"/>
                </a:solidFill>
              </a:rPr>
              <a:t>5: Grand Challenges Then and </a:t>
            </a:r>
            <a:r>
              <a:rPr lang="en-US" dirty="0" smtClean="0">
                <a:solidFill>
                  <a:srgbClr val="FF0000"/>
                </a:solidFill>
              </a:rPr>
              <a:t>Now </a:t>
            </a:r>
          </a:p>
          <a:p>
            <a:pPr>
              <a:spcBef>
                <a:spcPts val="300"/>
              </a:spcBef>
            </a:pPr>
            <a:r>
              <a:rPr lang="en-US" dirty="0" smtClean="0"/>
              <a:t>Chapter </a:t>
            </a:r>
            <a:r>
              <a:rPr lang="en-US" dirty="0"/>
              <a:t>6: Revolutionary Advances in Models, Mathematics, Algorithms, Data, and Computing </a:t>
            </a:r>
            <a:endParaRPr lang="en-US" dirty="0" smtClean="0"/>
          </a:p>
          <a:p>
            <a:pPr>
              <a:spcBef>
                <a:spcPts val="300"/>
              </a:spcBef>
            </a:pPr>
            <a:r>
              <a:rPr lang="en-US" dirty="0" smtClean="0"/>
              <a:t>Chapter </a:t>
            </a:r>
            <a:r>
              <a:rPr lang="en-US" dirty="0"/>
              <a:t>7: Exploiting transformative advances in imaging capabilities across multiple </a:t>
            </a:r>
            <a:r>
              <a:rPr lang="en-US" dirty="0" smtClean="0"/>
              <a:t>scales</a:t>
            </a:r>
          </a:p>
          <a:p>
            <a:pPr>
              <a:spcBef>
                <a:spcPts val="300"/>
              </a:spcBef>
            </a:pPr>
            <a:r>
              <a:rPr lang="en-US" dirty="0" smtClean="0"/>
              <a:t>Chapter </a:t>
            </a:r>
            <a:r>
              <a:rPr lang="en-US" dirty="0"/>
              <a:t>8: Enabling </a:t>
            </a:r>
            <a:r>
              <a:rPr lang="en-US" dirty="0" smtClean="0"/>
              <a:t>Success</a:t>
            </a:r>
            <a:endParaRPr lang="en-US" dirty="0"/>
          </a:p>
        </p:txBody>
      </p:sp>
      <p:sp>
        <p:nvSpPr>
          <p:cNvPr id="7" name="Content Placeholder 2"/>
          <p:cNvSpPr>
            <a:spLocks noGrp="1"/>
          </p:cNvSpPr>
          <p:nvPr>
            <p:ph idx="1"/>
          </p:nvPr>
        </p:nvSpPr>
        <p:spPr>
          <a:xfrm>
            <a:off x="3928" y="5257800"/>
            <a:ext cx="9144000" cy="990600"/>
          </a:xfrm>
        </p:spPr>
        <p:txBody>
          <a:bodyPr>
            <a:noAutofit/>
          </a:bodyPr>
          <a:lstStyle/>
          <a:p>
            <a:pPr marL="0" indent="0">
              <a:buNone/>
            </a:pPr>
            <a:r>
              <a:rPr lang="en-US" sz="1800" b="0" i="1" dirty="0" smtClean="0">
                <a:latin typeface="+mn-lt"/>
              </a:rPr>
              <a:t>Grand Challenges Then and Now</a:t>
            </a:r>
            <a:r>
              <a:rPr lang="en-US" sz="1800" b="0" dirty="0" smtClean="0">
                <a:latin typeface="+mn-lt"/>
              </a:rPr>
              <a:t> is meant to be an “insert” </a:t>
            </a:r>
          </a:p>
          <a:p>
            <a:pPr marL="0" indent="0">
              <a:buNone/>
            </a:pPr>
            <a:r>
              <a:rPr lang="en-US" sz="1800" b="0" dirty="0" smtClean="0">
                <a:latin typeface="+mn-lt"/>
              </a:rPr>
              <a:t>– can be read as a stand alone progress report; will also benefit from the advances of Ch. 6-8</a:t>
            </a:r>
          </a:p>
          <a:p>
            <a:pPr marL="0" indent="0">
              <a:buNone/>
            </a:pPr>
            <a:r>
              <a:rPr lang="en-US" sz="1800" b="0" dirty="0" smtClean="0">
                <a:latin typeface="+mn-lt"/>
              </a:rPr>
              <a:t>-- in production, will have a distinct look and feel</a:t>
            </a:r>
          </a:p>
        </p:txBody>
      </p:sp>
    </p:spTree>
    <p:extLst>
      <p:ext uri="{BB962C8B-B14F-4D97-AF65-F5344CB8AC3E}">
        <p14:creationId xmlns:p14="http://schemas.microsoft.com/office/powerpoint/2010/main" val="803996510"/>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smtClean="0"/>
              <a:t>Remember 2007…</a:t>
            </a:r>
          </a:p>
        </p:txBody>
      </p:sp>
      <p:sp>
        <p:nvSpPr>
          <p:cNvPr id="3" name="Content Placeholder 2"/>
          <p:cNvSpPr>
            <a:spLocks noGrp="1"/>
          </p:cNvSpPr>
          <p:nvPr>
            <p:ph idx="1"/>
          </p:nvPr>
        </p:nvSpPr>
        <p:spPr>
          <a:xfrm>
            <a:off x="0" y="914400"/>
            <a:ext cx="8915400" cy="2286000"/>
          </a:xfrm>
          <a:solidFill>
            <a:schemeClr val="bg1"/>
          </a:solidFill>
        </p:spPr>
        <p:txBody>
          <a:bodyPr>
            <a:noAutofit/>
          </a:bodyPr>
          <a:lstStyle/>
          <a:p>
            <a:pPr lvl="0"/>
            <a:r>
              <a:rPr lang="en-US" sz="2000" b="0" dirty="0" smtClean="0"/>
              <a:t>At least some of us were much younger</a:t>
            </a:r>
          </a:p>
          <a:p>
            <a:pPr lvl="0"/>
            <a:endParaRPr lang="en-US" sz="2000" b="0" dirty="0"/>
          </a:p>
          <a:p>
            <a:pPr lvl="0"/>
            <a:r>
              <a:rPr lang="en-US" sz="2000" b="0" dirty="0" smtClean="0"/>
              <a:t>We were actively working Basic Research Needs for xxx</a:t>
            </a:r>
          </a:p>
          <a:p>
            <a:pPr lvl="0"/>
            <a:endParaRPr lang="en-US" sz="2000" b="0" dirty="0" smtClean="0"/>
          </a:p>
          <a:p>
            <a:pPr lvl="0"/>
            <a:endParaRPr lang="en-US" sz="2000" b="0" dirty="0"/>
          </a:p>
          <a:p>
            <a:pPr lvl="0"/>
            <a:r>
              <a:rPr lang="en-US" sz="2000" b="0" dirty="0" smtClean="0"/>
              <a:t>EFRCs did not exist</a:t>
            </a:r>
          </a:p>
          <a:p>
            <a:pPr lvl="0"/>
            <a:endParaRPr lang="en-US" sz="2000" b="0" dirty="0"/>
          </a:p>
          <a:p>
            <a:pPr lvl="0"/>
            <a:r>
              <a:rPr lang="en-US" sz="2000" b="0" dirty="0" smtClean="0"/>
              <a:t>SC Early Career Awards did not exist</a:t>
            </a:r>
          </a:p>
          <a:p>
            <a:pPr lvl="0"/>
            <a:endParaRPr lang="en-US" sz="2000" b="0" dirty="0"/>
          </a:p>
          <a:p>
            <a:pPr lvl="0"/>
            <a:r>
              <a:rPr lang="en-US" sz="2000" b="0" dirty="0" smtClean="0"/>
              <a:t>Lots of compelling research had not yet occurred</a:t>
            </a:r>
            <a:endParaRPr lang="en-US" sz="2000" b="0" dirty="0"/>
          </a:p>
        </p:txBody>
      </p:sp>
    </p:spTree>
    <p:extLst>
      <p:ext uri="{BB962C8B-B14F-4D97-AF65-F5344CB8AC3E}">
        <p14:creationId xmlns:p14="http://schemas.microsoft.com/office/powerpoint/2010/main" val="2872957752"/>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smtClean="0"/>
              <a:t>The 2007 Grand Challenges are still compelling AND the landscape has changed as a result of our progress</a:t>
            </a:r>
          </a:p>
        </p:txBody>
      </p:sp>
      <p:sp>
        <p:nvSpPr>
          <p:cNvPr id="5" name="Content Placeholder 2"/>
          <p:cNvSpPr>
            <a:spLocks noGrp="1"/>
          </p:cNvSpPr>
          <p:nvPr>
            <p:ph idx="1"/>
          </p:nvPr>
        </p:nvSpPr>
        <p:spPr>
          <a:xfrm>
            <a:off x="3581400" y="812800"/>
            <a:ext cx="5562600" cy="5130800"/>
          </a:xfrm>
        </p:spPr>
        <p:txBody>
          <a:bodyPr>
            <a:noAutofit/>
          </a:bodyPr>
          <a:lstStyle/>
          <a:p>
            <a:pPr marL="0" indent="0">
              <a:buNone/>
            </a:pPr>
            <a:r>
              <a:rPr lang="en-US" sz="1800" b="0" dirty="0" smtClean="0"/>
              <a:t>How </a:t>
            </a:r>
            <a:r>
              <a:rPr lang="en-US" sz="1800" b="0" dirty="0"/>
              <a:t>Do We Control Material Processes at the Level of Electrons</a:t>
            </a:r>
            <a:r>
              <a:rPr lang="en-US" sz="1800" b="0" dirty="0" smtClean="0"/>
              <a:t>?</a:t>
            </a:r>
          </a:p>
          <a:p>
            <a:pPr marL="0" indent="0">
              <a:buNone/>
            </a:pPr>
            <a:endParaRPr lang="en-US" sz="1800" b="0" dirty="0"/>
          </a:p>
          <a:p>
            <a:pPr marL="0" indent="0">
              <a:buNone/>
            </a:pPr>
            <a:r>
              <a:rPr lang="en-US" sz="1800" b="0" dirty="0" smtClean="0"/>
              <a:t>How </a:t>
            </a:r>
            <a:r>
              <a:rPr lang="en-US" sz="1800" b="0" dirty="0"/>
              <a:t>do we design and perfect atom- and energy-efficient synthesis of revolutionary new forms of matter with tailored properties</a:t>
            </a:r>
            <a:r>
              <a:rPr lang="en-US" sz="1800" b="0" dirty="0" smtClean="0"/>
              <a:t>?</a:t>
            </a:r>
          </a:p>
          <a:p>
            <a:pPr marL="0" indent="0">
              <a:buNone/>
            </a:pPr>
            <a:endParaRPr lang="en-US" sz="1800" b="0" dirty="0" smtClean="0"/>
          </a:p>
          <a:p>
            <a:pPr marL="0" indent="0">
              <a:buNone/>
            </a:pPr>
            <a:r>
              <a:rPr lang="en-US" sz="1800" b="0" dirty="0" smtClean="0"/>
              <a:t>How </a:t>
            </a:r>
            <a:r>
              <a:rPr lang="en-US" sz="1800" b="0" dirty="0"/>
              <a:t>do remarkable properties of matter emerge from complex correlations of the atomic or electronic constituents and how can we control these properties</a:t>
            </a:r>
            <a:r>
              <a:rPr lang="en-US" sz="1800" b="0" dirty="0" smtClean="0"/>
              <a:t>?</a:t>
            </a:r>
          </a:p>
          <a:p>
            <a:pPr marL="0" indent="0">
              <a:buNone/>
            </a:pPr>
            <a:endParaRPr lang="en-US" sz="1800" b="0" dirty="0" smtClean="0"/>
          </a:p>
          <a:p>
            <a:pPr marL="0" indent="0">
              <a:buNone/>
            </a:pPr>
            <a:r>
              <a:rPr lang="en-US" sz="1800" b="0" dirty="0" smtClean="0"/>
              <a:t>How </a:t>
            </a:r>
            <a:r>
              <a:rPr lang="en-US" sz="1800" b="0" dirty="0"/>
              <a:t>can we master energy and information on the nanoscale to create new technologies with capabilities rivaling those of living things</a:t>
            </a:r>
            <a:r>
              <a:rPr lang="en-US" sz="1800" b="0" dirty="0" smtClean="0"/>
              <a:t>?</a:t>
            </a:r>
          </a:p>
          <a:p>
            <a:pPr marL="0" indent="0">
              <a:buNone/>
            </a:pPr>
            <a:endParaRPr lang="en-US" sz="1800" b="0" dirty="0" smtClean="0"/>
          </a:p>
          <a:p>
            <a:pPr marL="0" indent="0">
              <a:buNone/>
            </a:pPr>
            <a:r>
              <a:rPr lang="en-US" sz="1800" b="0" dirty="0" smtClean="0"/>
              <a:t>How </a:t>
            </a:r>
            <a:r>
              <a:rPr lang="en-US" sz="1800" b="0" dirty="0"/>
              <a:t>do we characterize and control matter away - especially very far away  - from equilibrium?</a:t>
            </a:r>
          </a:p>
          <a:p>
            <a:pPr marL="0" indent="0">
              <a:buNone/>
            </a:pPr>
            <a:endParaRPr lang="en-US" sz="1800" b="0" dirty="0"/>
          </a:p>
        </p:txBody>
      </p:sp>
      <p:pic>
        <p:nvPicPr>
          <p:cNvPr id="2050" name="Picture 2" descr="http://science.energy.gov/~/media/bes/images/reports/gc-xl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43000"/>
            <a:ext cx="3425157" cy="44366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6959831"/>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indent="0"/>
            <a:r>
              <a:rPr lang="en-US" dirty="0"/>
              <a:t>How Do We Control Material Processes at the Level of Electrons?</a:t>
            </a:r>
          </a:p>
        </p:txBody>
      </p:sp>
      <p:sp>
        <p:nvSpPr>
          <p:cNvPr id="3" name="Content Placeholder 2"/>
          <p:cNvSpPr>
            <a:spLocks noGrp="1"/>
          </p:cNvSpPr>
          <p:nvPr>
            <p:ph idx="1"/>
          </p:nvPr>
        </p:nvSpPr>
        <p:spPr>
          <a:xfrm>
            <a:off x="0" y="762000"/>
            <a:ext cx="9144000" cy="1676400"/>
          </a:xfrm>
        </p:spPr>
        <p:txBody>
          <a:bodyPr>
            <a:noAutofit/>
          </a:bodyPr>
          <a:lstStyle/>
          <a:p>
            <a:pPr marL="0" indent="0">
              <a:buNone/>
            </a:pPr>
            <a:r>
              <a:rPr lang="en-US" sz="1800" b="0" dirty="0" smtClean="0"/>
              <a:t>Much </a:t>
            </a:r>
            <a:r>
              <a:rPr lang="en-US" sz="1800" b="0" dirty="0"/>
              <a:t>of the last century has focused on understanding how electrons in matter – their charge, their spin, and their dynamics – determine the properties of materials and how they direct chemical, electrical, or physical processes in materials. We are now on the verge of a new science of quantum control where our tools will go beyond probing what is there, towards the goal of controlling these processes and properties through direct manipulation of the electrons</a:t>
            </a:r>
            <a:r>
              <a:rPr lang="en-US" sz="1800" b="0" dirty="0" smtClean="0"/>
              <a:t>.</a:t>
            </a:r>
          </a:p>
        </p:txBody>
      </p:sp>
      <p:sp>
        <p:nvSpPr>
          <p:cNvPr id="4" name="TextBox 3"/>
          <p:cNvSpPr txBox="1"/>
          <p:nvPr/>
        </p:nvSpPr>
        <p:spPr>
          <a:xfrm>
            <a:off x="457200" y="4812268"/>
            <a:ext cx="1598302" cy="369332"/>
          </a:xfrm>
          <a:prstGeom prst="rect">
            <a:avLst/>
          </a:prstGeom>
          <a:noFill/>
        </p:spPr>
        <p:txBody>
          <a:bodyPr wrap="none" rtlCol="0">
            <a:spAutoFit/>
          </a:bodyPr>
          <a:lstStyle/>
          <a:p>
            <a:r>
              <a:rPr lang="en-US" i="1" dirty="0" err="1" smtClean="0">
                <a:solidFill>
                  <a:srgbClr val="000080"/>
                </a:solidFill>
              </a:rPr>
              <a:t>Exciton</a:t>
            </a:r>
            <a:r>
              <a:rPr lang="en-US" i="1" dirty="0" smtClean="0">
                <a:solidFill>
                  <a:srgbClr val="000080"/>
                </a:solidFill>
              </a:rPr>
              <a:t> Fission</a:t>
            </a:r>
            <a:endParaRPr lang="en-US" i="1" dirty="0">
              <a:solidFill>
                <a:srgbClr val="000080"/>
              </a:solidFill>
            </a:endParaRPr>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67050" y="2967458"/>
            <a:ext cx="2876550" cy="183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3048000" y="2438400"/>
            <a:ext cx="2966502" cy="369332"/>
          </a:xfrm>
          <a:prstGeom prst="rect">
            <a:avLst/>
          </a:prstGeom>
          <a:noFill/>
        </p:spPr>
        <p:txBody>
          <a:bodyPr wrap="none" rtlCol="0">
            <a:spAutoFit/>
          </a:bodyPr>
          <a:lstStyle/>
          <a:p>
            <a:r>
              <a:rPr lang="en-US" i="1" dirty="0" smtClean="0">
                <a:solidFill>
                  <a:srgbClr val="000080"/>
                </a:solidFill>
              </a:rPr>
              <a:t>Ultrafast Multi-step Catalysis</a:t>
            </a:r>
            <a:endParaRPr lang="en-US" i="1" dirty="0">
              <a:solidFill>
                <a:srgbClr val="000080"/>
              </a:solidFill>
            </a:endParaRPr>
          </a:p>
        </p:txBody>
      </p:sp>
      <p:sp>
        <p:nvSpPr>
          <p:cNvPr id="9" name="TextBox 8"/>
          <p:cNvSpPr txBox="1"/>
          <p:nvPr/>
        </p:nvSpPr>
        <p:spPr>
          <a:xfrm>
            <a:off x="6446109" y="4659868"/>
            <a:ext cx="2449834" cy="369332"/>
          </a:xfrm>
          <a:prstGeom prst="rect">
            <a:avLst/>
          </a:prstGeom>
          <a:noFill/>
        </p:spPr>
        <p:txBody>
          <a:bodyPr wrap="none" rtlCol="0">
            <a:spAutoFit/>
          </a:bodyPr>
          <a:lstStyle/>
          <a:p>
            <a:r>
              <a:rPr lang="en-US" i="1" dirty="0" err="1" smtClean="0">
                <a:solidFill>
                  <a:srgbClr val="000080"/>
                </a:solidFill>
              </a:rPr>
              <a:t>Multiferroic</a:t>
            </a:r>
            <a:r>
              <a:rPr lang="en-US" i="1" dirty="0" smtClean="0">
                <a:solidFill>
                  <a:srgbClr val="000080"/>
                </a:solidFill>
              </a:rPr>
              <a:t> Spin Valves</a:t>
            </a:r>
            <a:endParaRPr lang="en-US" i="1" dirty="0">
              <a:solidFill>
                <a:srgbClr val="000080"/>
              </a:solidFill>
            </a:endParaRPr>
          </a:p>
        </p:txBody>
      </p:sp>
      <p:sp>
        <p:nvSpPr>
          <p:cNvPr id="5" name="Rectangle 4"/>
          <p:cNvSpPr/>
          <p:nvPr/>
        </p:nvSpPr>
        <p:spPr>
          <a:xfrm>
            <a:off x="0" y="5105400"/>
            <a:ext cx="10744200" cy="1200329"/>
          </a:xfrm>
          <a:prstGeom prst="rect">
            <a:avLst/>
          </a:prstGeom>
        </p:spPr>
        <p:txBody>
          <a:bodyPr wrap="square">
            <a:spAutoFit/>
          </a:bodyPr>
          <a:lstStyle/>
          <a:p>
            <a:r>
              <a:rPr lang="en-US" dirty="0"/>
              <a:t>Controlling materials processes at the level of electrons has an enormously wide horizon. </a:t>
            </a:r>
            <a:r>
              <a:rPr lang="en-US" dirty="0" smtClean="0"/>
              <a:t>The</a:t>
            </a:r>
            <a:endParaRPr lang="en-US" dirty="0"/>
          </a:p>
          <a:p>
            <a:r>
              <a:rPr lang="en-US" dirty="0"/>
              <a:t>broader challenges in single layer, soft, amorphous and heterogeneous materials that enable the</a:t>
            </a:r>
          </a:p>
          <a:p>
            <a:r>
              <a:rPr lang="en-US" dirty="0"/>
              <a:t>remarkable functionality of biology and promise to bring similar complexity and functionality to</a:t>
            </a:r>
          </a:p>
          <a:p>
            <a:r>
              <a:rPr lang="en-US" dirty="0"/>
              <a:t>artificial energy materials remain to be explored.</a:t>
            </a:r>
          </a:p>
        </p:txBody>
      </p:sp>
      <p:grpSp>
        <p:nvGrpSpPr>
          <p:cNvPr id="11" name="Group 10"/>
          <p:cNvGrpSpPr>
            <a:grpSpLocks noChangeAspect="1"/>
          </p:cNvGrpSpPr>
          <p:nvPr/>
        </p:nvGrpSpPr>
        <p:grpSpPr>
          <a:xfrm>
            <a:off x="0" y="2447092"/>
            <a:ext cx="3124200" cy="2505908"/>
            <a:chOff x="3007211" y="483838"/>
            <a:chExt cx="8035490" cy="6445234"/>
          </a:xfrm>
        </p:grpSpPr>
        <p:pic>
          <p:nvPicPr>
            <p:cNvPr id="12" name="Picture 11" descr="CongreveFig1_2-7-15.jpg"/>
            <p:cNvPicPr>
              <a:picLocks noChangeAspect="1"/>
            </p:cNvPicPr>
            <p:nvPr/>
          </p:nvPicPr>
          <p:blipFill rotWithShape="1">
            <a:blip r:embed="rId3">
              <a:extLst>
                <a:ext uri="{28A0092B-C50C-407E-A947-70E740481C1C}">
                  <a14:useLocalDpi xmlns:a14="http://schemas.microsoft.com/office/drawing/2010/main" val="0"/>
                </a:ext>
              </a:extLst>
            </a:blip>
            <a:srcRect l="26450" t="13802" r="26450" b="43659"/>
            <a:stretch/>
          </p:blipFill>
          <p:spPr>
            <a:xfrm>
              <a:off x="3828401" y="1092199"/>
              <a:ext cx="3477549" cy="2792317"/>
            </a:xfrm>
            <a:prstGeom prst="rect">
              <a:avLst/>
            </a:prstGeom>
          </p:spPr>
        </p:pic>
        <p:sp>
          <p:nvSpPr>
            <p:cNvPr id="13" name="TextBox 12"/>
            <p:cNvSpPr txBox="1"/>
            <p:nvPr/>
          </p:nvSpPr>
          <p:spPr>
            <a:xfrm>
              <a:off x="3269261" y="3815627"/>
              <a:ext cx="3069739" cy="712446"/>
            </a:xfrm>
            <a:prstGeom prst="rect">
              <a:avLst/>
            </a:prstGeom>
            <a:solidFill>
              <a:schemeClr val="bg1">
                <a:alpha val="66000"/>
              </a:schemeClr>
            </a:solidFill>
          </p:spPr>
          <p:txBody>
            <a:bodyPr wrap="square" rtlCol="0">
              <a:spAutoFit/>
            </a:bodyPr>
            <a:lstStyle/>
            <a:p>
              <a:pPr algn="r"/>
              <a:r>
                <a:rPr lang="en-US" sz="1200" dirty="0" smtClean="0"/>
                <a:t>singlet </a:t>
              </a:r>
              <a:r>
                <a:rPr lang="en-US" sz="1200" dirty="0" err="1"/>
                <a:t>e</a:t>
              </a:r>
              <a:r>
                <a:rPr lang="en-US" sz="1200" dirty="0" err="1" smtClean="0"/>
                <a:t>xciton</a:t>
              </a:r>
              <a:endParaRPr lang="en-US" sz="1200" dirty="0"/>
            </a:p>
          </p:txBody>
        </p:sp>
        <p:pic>
          <p:nvPicPr>
            <p:cNvPr id="14" name="Picture 13" descr="CongreveFig1_2-7-15.jpg"/>
            <p:cNvPicPr>
              <a:picLocks noChangeAspect="1"/>
            </p:cNvPicPr>
            <p:nvPr/>
          </p:nvPicPr>
          <p:blipFill rotWithShape="1">
            <a:blip r:embed="rId3">
              <a:extLst>
                <a:ext uri="{28A0092B-C50C-407E-A947-70E740481C1C}">
                  <a14:useLocalDpi xmlns:a14="http://schemas.microsoft.com/office/drawing/2010/main" val="0"/>
                </a:ext>
              </a:extLst>
            </a:blip>
            <a:srcRect t="56160" r="51853"/>
            <a:stretch/>
          </p:blipFill>
          <p:spPr>
            <a:xfrm>
              <a:off x="6534987" y="3594099"/>
              <a:ext cx="3412277" cy="2762319"/>
            </a:xfrm>
            <a:prstGeom prst="rect">
              <a:avLst/>
            </a:prstGeom>
          </p:spPr>
        </p:pic>
        <p:sp>
          <p:nvSpPr>
            <p:cNvPr id="15" name="TextBox 14"/>
            <p:cNvSpPr txBox="1"/>
            <p:nvPr/>
          </p:nvSpPr>
          <p:spPr>
            <a:xfrm>
              <a:off x="3203199" y="5394410"/>
              <a:ext cx="3331788" cy="712446"/>
            </a:xfrm>
            <a:prstGeom prst="rect">
              <a:avLst/>
            </a:prstGeom>
            <a:noFill/>
          </p:spPr>
          <p:txBody>
            <a:bodyPr wrap="square" rtlCol="0">
              <a:spAutoFit/>
            </a:bodyPr>
            <a:lstStyle/>
            <a:p>
              <a:pPr algn="r"/>
              <a:r>
                <a:rPr lang="en-US" sz="1200" dirty="0" smtClean="0"/>
                <a:t>2 triplet </a:t>
              </a:r>
              <a:r>
                <a:rPr lang="en-US" sz="1200" dirty="0" err="1" smtClean="0"/>
                <a:t>excitons</a:t>
              </a:r>
              <a:endParaRPr lang="en-US" sz="1200" dirty="0"/>
            </a:p>
          </p:txBody>
        </p:sp>
        <p:pic>
          <p:nvPicPr>
            <p:cNvPr id="16" name="Picture 15" descr="CongreveFig1_2-7-15.jpg"/>
            <p:cNvPicPr>
              <a:picLocks noChangeAspect="1"/>
            </p:cNvPicPr>
            <p:nvPr/>
          </p:nvPicPr>
          <p:blipFill rotWithShape="1">
            <a:blip r:embed="rId3">
              <a:extLst>
                <a:ext uri="{28A0092B-C50C-407E-A947-70E740481C1C}">
                  <a14:useLocalDpi xmlns:a14="http://schemas.microsoft.com/office/drawing/2010/main" val="0"/>
                </a:ext>
              </a:extLst>
            </a:blip>
            <a:srcRect l="21875" t="3500" r="64453" b="87346"/>
            <a:stretch/>
          </p:blipFill>
          <p:spPr>
            <a:xfrm rot="3260641">
              <a:off x="6680199" y="698501"/>
              <a:ext cx="533400" cy="317500"/>
            </a:xfrm>
            <a:prstGeom prst="rect">
              <a:avLst/>
            </a:prstGeom>
          </p:spPr>
        </p:pic>
        <p:cxnSp>
          <p:nvCxnSpPr>
            <p:cNvPr id="17" name="Straight Arrow Connector 16"/>
            <p:cNvCxnSpPr/>
            <p:nvPr/>
          </p:nvCxnSpPr>
          <p:spPr>
            <a:xfrm flipV="1">
              <a:off x="5676900" y="2362200"/>
              <a:ext cx="596900" cy="368302"/>
            </a:xfrm>
            <a:prstGeom prst="straightConnector1">
              <a:avLst/>
            </a:prstGeom>
            <a:ln>
              <a:solidFill>
                <a:srgbClr val="000080"/>
              </a:solidFill>
              <a:tailEnd type="arrow"/>
            </a:ln>
            <a:effectLst/>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7514925" y="1844267"/>
              <a:ext cx="2465364" cy="1187409"/>
            </a:xfrm>
            <a:prstGeom prst="rect">
              <a:avLst/>
            </a:prstGeom>
            <a:solidFill>
              <a:schemeClr val="bg1">
                <a:alpha val="66000"/>
              </a:schemeClr>
            </a:solidFill>
          </p:spPr>
          <p:txBody>
            <a:bodyPr wrap="square" rtlCol="0">
              <a:spAutoFit/>
            </a:bodyPr>
            <a:lstStyle/>
            <a:p>
              <a:r>
                <a:rPr lang="en-US" sz="1200" dirty="0" err="1" smtClean="0"/>
                <a:t>Pentacene</a:t>
              </a:r>
              <a:r>
                <a:rPr lang="en-US" sz="1200" dirty="0" smtClean="0"/>
                <a:t> molecules</a:t>
              </a:r>
              <a:endParaRPr lang="en-US" sz="1200" dirty="0"/>
            </a:p>
          </p:txBody>
        </p:sp>
        <p:sp>
          <p:nvSpPr>
            <p:cNvPr id="21" name="Down Arrow 20"/>
            <p:cNvSpPr/>
            <p:nvPr/>
          </p:nvSpPr>
          <p:spPr>
            <a:xfrm rot="18900000">
              <a:off x="6929864" y="3046774"/>
              <a:ext cx="685442" cy="846463"/>
            </a:xfrm>
            <a:prstGeom prst="downArrow">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23" name="TextBox 22"/>
            <p:cNvSpPr txBox="1"/>
            <p:nvPr/>
          </p:nvSpPr>
          <p:spPr>
            <a:xfrm>
              <a:off x="8010776" y="6058306"/>
              <a:ext cx="3031925" cy="870766"/>
            </a:xfrm>
            <a:prstGeom prst="rect">
              <a:avLst/>
            </a:prstGeom>
            <a:noFill/>
          </p:spPr>
          <p:txBody>
            <a:bodyPr wrap="square" rtlCol="0">
              <a:spAutoFit/>
            </a:bodyPr>
            <a:lstStyle/>
            <a:p>
              <a:pPr algn="ctr"/>
              <a:r>
                <a:rPr lang="en-US" sz="1600" i="1" dirty="0" smtClean="0"/>
                <a:t>2 Electrons</a:t>
              </a:r>
              <a:endParaRPr lang="en-US" sz="1600" i="1" dirty="0"/>
            </a:p>
          </p:txBody>
        </p:sp>
        <p:sp>
          <p:nvSpPr>
            <p:cNvPr id="24" name="TextBox 23"/>
            <p:cNvSpPr txBox="1"/>
            <p:nvPr/>
          </p:nvSpPr>
          <p:spPr>
            <a:xfrm>
              <a:off x="3007211" y="483838"/>
              <a:ext cx="2998610" cy="870766"/>
            </a:xfrm>
            <a:prstGeom prst="rect">
              <a:avLst/>
            </a:prstGeom>
            <a:noFill/>
          </p:spPr>
          <p:txBody>
            <a:bodyPr wrap="square" rtlCol="0">
              <a:spAutoFit/>
            </a:bodyPr>
            <a:lstStyle/>
            <a:p>
              <a:pPr algn="ctr"/>
              <a:r>
                <a:rPr lang="en-US" sz="1600" i="1" dirty="0" smtClean="0"/>
                <a:t>1 Photon</a:t>
              </a:r>
              <a:endParaRPr lang="en-US" sz="1600" i="1" dirty="0"/>
            </a:p>
          </p:txBody>
        </p:sp>
        <p:sp>
          <p:nvSpPr>
            <p:cNvPr id="26" name="Rectangle 25"/>
            <p:cNvSpPr/>
            <p:nvPr/>
          </p:nvSpPr>
          <p:spPr>
            <a:xfrm>
              <a:off x="5486400" y="1346200"/>
              <a:ext cx="280695" cy="330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grpSp>
      <p:grpSp>
        <p:nvGrpSpPr>
          <p:cNvPr id="6" name="Group 5"/>
          <p:cNvGrpSpPr>
            <a:grpSpLocks noChangeAspect="1"/>
          </p:cNvGrpSpPr>
          <p:nvPr/>
        </p:nvGrpSpPr>
        <p:grpSpPr>
          <a:xfrm>
            <a:off x="6329694" y="2319601"/>
            <a:ext cx="2585706" cy="2328599"/>
            <a:chOff x="1130658" y="400169"/>
            <a:chExt cx="6876877" cy="6193076"/>
          </a:xfrm>
        </p:grpSpPr>
        <p:pic>
          <p:nvPicPr>
            <p:cNvPr id="27" name="Picture 26" descr="Burton_Fig1_2-7-15.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77122" y="2917019"/>
              <a:ext cx="6365761" cy="3676226"/>
            </a:xfrm>
            <a:prstGeom prst="rect">
              <a:avLst/>
            </a:prstGeom>
          </p:spPr>
        </p:pic>
        <p:pic>
          <p:nvPicPr>
            <p:cNvPr id="28" name="Picture 27" descr="Burton_Fig3_2-7-15.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30658" y="400169"/>
              <a:ext cx="6876877" cy="2415503"/>
            </a:xfrm>
            <a:prstGeom prst="rect">
              <a:avLst/>
            </a:prstGeom>
          </p:spPr>
        </p:pic>
      </p:grpSp>
    </p:spTree>
    <p:extLst>
      <p:ext uri="{BB962C8B-B14F-4D97-AF65-F5344CB8AC3E}">
        <p14:creationId xmlns:p14="http://schemas.microsoft.com/office/powerpoint/2010/main" val="3225647612"/>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3278</TotalTime>
  <Words>2710</Words>
  <Application>Microsoft Macintosh PowerPoint</Application>
  <PresentationFormat>On-screen Show (4:3)</PresentationFormat>
  <Paragraphs>253</Paragraphs>
  <Slides>26</Slides>
  <Notes>2</Notes>
  <HiddenSlides>0</HiddenSlides>
  <MMClips>0</MMClips>
  <ScaleCrop>false</ScaleCrop>
  <HeadingPairs>
    <vt:vector size="4" baseType="variant">
      <vt:variant>
        <vt:lpstr>Theme</vt:lpstr>
      </vt:variant>
      <vt:variant>
        <vt:i4>2</vt:i4>
      </vt:variant>
      <vt:variant>
        <vt:lpstr>Slide Titles</vt:lpstr>
      </vt:variant>
      <vt:variant>
        <vt:i4>26</vt:i4>
      </vt:variant>
    </vt:vector>
  </HeadingPairs>
  <TitlesOfParts>
    <vt:vector size="28" baseType="lpstr">
      <vt:lpstr>2_Office Theme</vt:lpstr>
      <vt:lpstr>Office Theme</vt:lpstr>
      <vt:lpstr>Challenges at the Frontiers of Matter and Energy:   Transformative Opportunities for Discovery Science</vt:lpstr>
      <vt:lpstr>PowerPoint Presentation</vt:lpstr>
      <vt:lpstr>BESAC Subcommittee on Challenges at the Frontiers of Matter and Energy</vt:lpstr>
      <vt:lpstr>The Subcommittee gathered broad input from the community</vt:lpstr>
      <vt:lpstr>If you believe the message, help us spread the word</vt:lpstr>
      <vt:lpstr>Why are the chapters out of order?</vt:lpstr>
      <vt:lpstr>Remember 2007…</vt:lpstr>
      <vt:lpstr>The 2007 Grand Challenges are still compelling AND the landscape has changed as a result of our progress</vt:lpstr>
      <vt:lpstr>How Do We Control Material Processes at the Level of Electrons?</vt:lpstr>
      <vt:lpstr> How do we design and perfect atom- and energy-efficient synthesis of revolutionary new forms of matter with tailored properties?</vt:lpstr>
      <vt:lpstr>How do remarkable properties of matter emerge from complex correlations of the atomic or electronic constituents and how can we control these properties?</vt:lpstr>
      <vt:lpstr>How can we master energy and information on the nanoscale to create new technologies with capabilities rivaling those of living things?</vt:lpstr>
      <vt:lpstr>How do we characterize and control matter away - especially very far away  - from equilibrium?</vt:lpstr>
      <vt:lpstr>Challenges at the Frontiers of Matter and Energy:  Transformative Opportunities for Discovery Science </vt:lpstr>
      <vt:lpstr>New Transformational Opportunities have emerged that have their foundations in the Grand Challenges</vt:lpstr>
      <vt:lpstr>Mastering Hierarchical Architectures and Beyond-Equilibrium Matter</vt:lpstr>
      <vt:lpstr>Beyond Ideal Materials and Systems: Understanding the Critical Roles of Heterogeneity, Interfaces and Disorder</vt:lpstr>
      <vt:lpstr>Harnessing Coherence in Light and Matter</vt:lpstr>
      <vt:lpstr>Revolutionary Advances in Models, Mathematics, Algorithms, Data, and Computing</vt:lpstr>
      <vt:lpstr>Exploiting Transformative Advances in Imaging Capabilities Across Multiple Scales</vt:lpstr>
      <vt:lpstr>Enabling Success</vt:lpstr>
      <vt:lpstr>Instrumentation &amp; Tools</vt:lpstr>
      <vt:lpstr>Synthesis</vt:lpstr>
      <vt:lpstr>Human Capital</vt:lpstr>
      <vt:lpstr>Resources</vt:lpstr>
      <vt:lpstr>Challenges at the Frontiers of Matter and Energy:  Transformative Opportunities for Discovery Science </vt:lpstr>
    </vt:vector>
  </TitlesOfParts>
  <Company>Los Alamos National Laboratory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Second, I thought that I would also say some things about the MESO report. Third, I’d return to Pat’s new charge, and point out some elementary ideas (we need a  better title than “part 2,” we need help from the community in suggesting both significant challenges and approaches to them,  we also need help in compiling  a list of improvements in the  BES or Office of Science that could help make this new report as successful as the old one,…)</dc:title>
  <dc:creator>Windows User</dc:creator>
  <cp:lastModifiedBy>John Hemminger</cp:lastModifiedBy>
  <cp:revision>174</cp:revision>
  <dcterms:created xsi:type="dcterms:W3CDTF">2014-07-28T19:48:06Z</dcterms:created>
  <dcterms:modified xsi:type="dcterms:W3CDTF">2015-02-26T04:04:18Z</dcterms:modified>
</cp:coreProperties>
</file>