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805" r:id="rId2"/>
  </p:sldMasterIdLst>
  <p:notesMasterIdLst>
    <p:notesMasterId r:id="rId32"/>
  </p:notesMasterIdLst>
  <p:handoutMasterIdLst>
    <p:handoutMasterId r:id="rId33"/>
  </p:handoutMasterIdLst>
  <p:sldIdLst>
    <p:sldId id="256" r:id="rId3"/>
    <p:sldId id="740" r:id="rId4"/>
    <p:sldId id="972" r:id="rId5"/>
    <p:sldId id="960" r:id="rId6"/>
    <p:sldId id="975" r:id="rId7"/>
    <p:sldId id="976" r:id="rId8"/>
    <p:sldId id="968" r:id="rId9"/>
    <p:sldId id="970" r:id="rId10"/>
    <p:sldId id="984" r:id="rId11"/>
    <p:sldId id="978" r:id="rId12"/>
    <p:sldId id="977" r:id="rId13"/>
    <p:sldId id="979" r:id="rId14"/>
    <p:sldId id="962" r:id="rId15"/>
    <p:sldId id="980" r:id="rId16"/>
    <p:sldId id="981" r:id="rId17"/>
    <p:sldId id="982" r:id="rId18"/>
    <p:sldId id="983" r:id="rId19"/>
    <p:sldId id="986" r:id="rId20"/>
    <p:sldId id="985" r:id="rId21"/>
    <p:sldId id="987" r:id="rId22"/>
    <p:sldId id="905" r:id="rId23"/>
    <p:sldId id="956" r:id="rId24"/>
    <p:sldId id="953" r:id="rId25"/>
    <p:sldId id="954" r:id="rId26"/>
    <p:sldId id="955" r:id="rId27"/>
    <p:sldId id="884" r:id="rId28"/>
    <p:sldId id="949" r:id="rId29"/>
    <p:sldId id="973" r:id="rId30"/>
    <p:sldId id="971" r:id="rId31"/>
  </p:sldIdLst>
  <p:sldSz cx="9144000" cy="6858000" type="screen4x3"/>
  <p:notesSz cx="6997700" cy="9271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880" algn="l" rtl="0" fontAlgn="base">
      <a:spcBef>
        <a:spcPct val="0"/>
      </a:spcBef>
      <a:spcAft>
        <a:spcPct val="0"/>
      </a:spcAft>
      <a:defRPr kern="1200">
        <a:solidFill>
          <a:schemeClr val="tx1"/>
        </a:solidFill>
        <a:latin typeface="Arial" charset="0"/>
        <a:ea typeface="+mn-ea"/>
        <a:cs typeface="+mn-cs"/>
      </a:defRPr>
    </a:lvl2pPr>
    <a:lvl3pPr marL="913758" algn="l" rtl="0" fontAlgn="base">
      <a:spcBef>
        <a:spcPct val="0"/>
      </a:spcBef>
      <a:spcAft>
        <a:spcPct val="0"/>
      </a:spcAft>
      <a:defRPr kern="1200">
        <a:solidFill>
          <a:schemeClr val="tx1"/>
        </a:solidFill>
        <a:latin typeface="Arial" charset="0"/>
        <a:ea typeface="+mn-ea"/>
        <a:cs typeface="+mn-cs"/>
      </a:defRPr>
    </a:lvl3pPr>
    <a:lvl4pPr marL="1370639" algn="l" rtl="0" fontAlgn="base">
      <a:spcBef>
        <a:spcPct val="0"/>
      </a:spcBef>
      <a:spcAft>
        <a:spcPct val="0"/>
      </a:spcAft>
      <a:defRPr kern="1200">
        <a:solidFill>
          <a:schemeClr val="tx1"/>
        </a:solidFill>
        <a:latin typeface="Arial" charset="0"/>
        <a:ea typeface="+mn-ea"/>
        <a:cs typeface="+mn-cs"/>
      </a:defRPr>
    </a:lvl4pPr>
    <a:lvl5pPr marL="1827517" algn="l" rtl="0" fontAlgn="base">
      <a:spcBef>
        <a:spcPct val="0"/>
      </a:spcBef>
      <a:spcAft>
        <a:spcPct val="0"/>
      </a:spcAft>
      <a:defRPr kern="1200">
        <a:solidFill>
          <a:schemeClr val="tx1"/>
        </a:solidFill>
        <a:latin typeface="Arial" charset="0"/>
        <a:ea typeface="+mn-ea"/>
        <a:cs typeface="+mn-cs"/>
      </a:defRPr>
    </a:lvl5pPr>
    <a:lvl6pPr marL="2284398" algn="l" defTabSz="913758" rtl="0" eaLnBrk="1" latinLnBrk="0" hangingPunct="1">
      <a:defRPr kern="1200">
        <a:solidFill>
          <a:schemeClr val="tx1"/>
        </a:solidFill>
        <a:latin typeface="Arial" charset="0"/>
        <a:ea typeface="+mn-ea"/>
        <a:cs typeface="+mn-cs"/>
      </a:defRPr>
    </a:lvl6pPr>
    <a:lvl7pPr marL="2741275" algn="l" defTabSz="913758" rtl="0" eaLnBrk="1" latinLnBrk="0" hangingPunct="1">
      <a:defRPr kern="1200">
        <a:solidFill>
          <a:schemeClr val="tx1"/>
        </a:solidFill>
        <a:latin typeface="Arial" charset="0"/>
        <a:ea typeface="+mn-ea"/>
        <a:cs typeface="+mn-cs"/>
      </a:defRPr>
    </a:lvl7pPr>
    <a:lvl8pPr marL="3198156" algn="l" defTabSz="913758" rtl="0" eaLnBrk="1" latinLnBrk="0" hangingPunct="1">
      <a:defRPr kern="1200">
        <a:solidFill>
          <a:schemeClr val="tx1"/>
        </a:solidFill>
        <a:latin typeface="Arial" charset="0"/>
        <a:ea typeface="+mn-ea"/>
        <a:cs typeface="+mn-cs"/>
      </a:defRPr>
    </a:lvl8pPr>
    <a:lvl9pPr marL="3655033" algn="l" defTabSz="913758"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312">
          <p15:clr>
            <a:srgbClr val="A4A3A4"/>
          </p15:clr>
        </p15:guide>
        <p15:guide id="2" pos="2881">
          <p15:clr>
            <a:srgbClr val="A4A3A4"/>
          </p15:clr>
        </p15:guide>
      </p15:sldGuideLst>
    </p:ext>
    <p:ext uri="{2D200454-40CA-4A62-9FC3-DE9A4176ACB9}">
      <p15:notesGuideLst xmlns:p15="http://schemas.microsoft.com/office/powerpoint/2012/main" xmlns="">
        <p15:guide id="1" orient="horz" pos="2920">
          <p15:clr>
            <a:srgbClr val="A4A3A4"/>
          </p15:clr>
        </p15:guide>
        <p15:guide id="2" pos="22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106636"/>
    <a:srgbClr val="003399"/>
    <a:srgbClr val="0000FF"/>
    <a:srgbClr val="000099"/>
    <a:srgbClr val="FFFFCD"/>
    <a:srgbClr val="FFFF99"/>
    <a:srgbClr val="008000"/>
    <a:srgbClr val="FF00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64" autoAdjust="0"/>
    <p:restoredTop sz="90760" autoAdjust="0"/>
  </p:normalViewPr>
  <p:slideViewPr>
    <p:cSldViewPr snapToGrid="0" showGuides="1">
      <p:cViewPr>
        <p:scale>
          <a:sx n="109" d="100"/>
          <a:sy n="109" d="100"/>
        </p:scale>
        <p:origin x="-1242" y="-48"/>
      </p:cViewPr>
      <p:guideLst>
        <p:guide orient="horz" pos="312"/>
        <p:guide pos="2881"/>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howGuides="1">
      <p:cViewPr varScale="1">
        <p:scale>
          <a:sx n="93" d="100"/>
          <a:sy n="93" d="100"/>
        </p:scale>
        <p:origin x="-2934" y="-96"/>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scshare.osc.doe.gov\SC-22\Early%20Career%20Research%20Program\Stats\For%20Internal%20Use\BES_Early_Career_selectees%202015-06-2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dishare.osc.doe.gov\SC-22\Early%20Career%20Research%20Program\Stats\For%20Internal%20Use\BES_Early_Career_selectees%202015-06-2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vdishare.osc.doe.gov\SC-22\Early%20Career%20Research%20Program\Stats\For%20Internal%20Use\BES_Early_Career_selectees%202015-06-24.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C:\Users\mecoltr\AppData\Local\Microsoft\Windows\Temporary%20Internet%20Files\Content.Outlook\3IA152HK\ssl_technology.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1" Type="http://schemas.openxmlformats.org/officeDocument/2006/relationships/oleObject" Target="file:///\\vdihome.osc.doe.gov\kung\My%20Documents\16\Budget%20Rollout\FY%202016%20Pres%20Request%201-21-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Stats!$E$1</c:f>
              <c:strCache>
                <c:ptCount val="1"/>
                <c:pt idx="0">
                  <c:v>Univ</c:v>
                </c:pt>
              </c:strCache>
            </c:strRef>
          </c:tx>
          <c:invertIfNegative val="0"/>
          <c:cat>
            <c:numRef>
              <c:f>Stats!$A$2:$A$7</c:f>
              <c:numCache>
                <c:formatCode>General</c:formatCode>
                <c:ptCount val="6"/>
                <c:pt idx="0">
                  <c:v>2010</c:v>
                </c:pt>
                <c:pt idx="1">
                  <c:v>2011</c:v>
                </c:pt>
                <c:pt idx="2">
                  <c:v>2012</c:v>
                </c:pt>
                <c:pt idx="3">
                  <c:v>2013</c:v>
                </c:pt>
                <c:pt idx="4">
                  <c:v>2014</c:v>
                </c:pt>
                <c:pt idx="5">
                  <c:v>2015</c:v>
                </c:pt>
              </c:numCache>
            </c:numRef>
          </c:cat>
          <c:val>
            <c:numRef>
              <c:f>Stats!$E$2:$E$7</c:f>
              <c:numCache>
                <c:formatCode>General</c:formatCode>
                <c:ptCount val="6"/>
                <c:pt idx="0">
                  <c:v>18</c:v>
                </c:pt>
                <c:pt idx="1">
                  <c:v>24</c:v>
                </c:pt>
                <c:pt idx="2">
                  <c:v>21</c:v>
                </c:pt>
                <c:pt idx="3">
                  <c:v>26</c:v>
                </c:pt>
                <c:pt idx="4">
                  <c:v>10</c:v>
                </c:pt>
                <c:pt idx="5">
                  <c:v>17</c:v>
                </c:pt>
              </c:numCache>
            </c:numRef>
          </c:val>
        </c:ser>
        <c:ser>
          <c:idx val="1"/>
          <c:order val="1"/>
          <c:tx>
            <c:strRef>
              <c:f>Stats!$F$1</c:f>
              <c:strCache>
                <c:ptCount val="1"/>
                <c:pt idx="0">
                  <c:v>Lab</c:v>
                </c:pt>
              </c:strCache>
            </c:strRef>
          </c:tx>
          <c:invertIfNegative val="0"/>
          <c:cat>
            <c:numRef>
              <c:f>Stats!$A$2:$A$7</c:f>
              <c:numCache>
                <c:formatCode>General</c:formatCode>
                <c:ptCount val="6"/>
                <c:pt idx="0">
                  <c:v>2010</c:v>
                </c:pt>
                <c:pt idx="1">
                  <c:v>2011</c:v>
                </c:pt>
                <c:pt idx="2">
                  <c:v>2012</c:v>
                </c:pt>
                <c:pt idx="3">
                  <c:v>2013</c:v>
                </c:pt>
                <c:pt idx="4">
                  <c:v>2014</c:v>
                </c:pt>
                <c:pt idx="5">
                  <c:v>2015</c:v>
                </c:pt>
              </c:numCache>
            </c:numRef>
          </c:cat>
          <c:val>
            <c:numRef>
              <c:f>Stats!$F$2:$F$7</c:f>
              <c:numCache>
                <c:formatCode>General</c:formatCode>
                <c:ptCount val="6"/>
                <c:pt idx="0">
                  <c:v>8</c:v>
                </c:pt>
                <c:pt idx="1">
                  <c:v>7</c:v>
                </c:pt>
                <c:pt idx="2">
                  <c:v>8</c:v>
                </c:pt>
                <c:pt idx="3">
                  <c:v>5</c:v>
                </c:pt>
                <c:pt idx="4">
                  <c:v>6</c:v>
                </c:pt>
                <c:pt idx="5">
                  <c:v>8</c:v>
                </c:pt>
              </c:numCache>
            </c:numRef>
          </c:val>
        </c:ser>
        <c:dLbls>
          <c:showLegendKey val="0"/>
          <c:showVal val="0"/>
          <c:showCatName val="0"/>
          <c:showSerName val="0"/>
          <c:showPercent val="0"/>
          <c:showBubbleSize val="0"/>
        </c:dLbls>
        <c:gapWidth val="150"/>
        <c:overlap val="100"/>
        <c:axId val="26351488"/>
        <c:axId val="26357760"/>
      </c:barChart>
      <c:catAx>
        <c:axId val="26351488"/>
        <c:scaling>
          <c:orientation val="minMax"/>
        </c:scaling>
        <c:delete val="0"/>
        <c:axPos val="b"/>
        <c:title>
          <c:tx>
            <c:rich>
              <a:bodyPr/>
              <a:lstStyle/>
              <a:p>
                <a:pPr>
                  <a:defRPr sz="1600"/>
                </a:pPr>
                <a:r>
                  <a:rPr lang="en-US" sz="1600"/>
                  <a:t>Year</a:t>
                </a:r>
              </a:p>
            </c:rich>
          </c:tx>
          <c:layout/>
          <c:overlay val="0"/>
        </c:title>
        <c:numFmt formatCode="General" sourceLinked="1"/>
        <c:majorTickMark val="out"/>
        <c:minorTickMark val="none"/>
        <c:tickLblPos val="nextTo"/>
        <c:txPr>
          <a:bodyPr/>
          <a:lstStyle/>
          <a:p>
            <a:pPr>
              <a:defRPr sz="1400"/>
            </a:pPr>
            <a:endParaRPr lang="en-US"/>
          </a:p>
        </c:txPr>
        <c:crossAx val="26357760"/>
        <c:crosses val="autoZero"/>
        <c:auto val="1"/>
        <c:lblAlgn val="ctr"/>
        <c:lblOffset val="100"/>
        <c:noMultiLvlLbl val="0"/>
      </c:catAx>
      <c:valAx>
        <c:axId val="26357760"/>
        <c:scaling>
          <c:orientation val="minMax"/>
        </c:scaling>
        <c:delete val="0"/>
        <c:axPos val="l"/>
        <c:majorGridlines/>
        <c:title>
          <c:tx>
            <c:rich>
              <a:bodyPr rot="-5400000" vert="horz"/>
              <a:lstStyle/>
              <a:p>
                <a:pPr>
                  <a:defRPr sz="1600"/>
                </a:pPr>
                <a:r>
                  <a:rPr lang="en-US" sz="1600"/>
                  <a:t>Number</a:t>
                </a:r>
                <a:r>
                  <a:rPr lang="en-US" sz="1600" baseline="0"/>
                  <a:t> of Awards</a:t>
                </a:r>
                <a:endParaRPr lang="en-US" sz="1600"/>
              </a:p>
            </c:rich>
          </c:tx>
          <c:layout/>
          <c:overlay val="0"/>
        </c:title>
        <c:numFmt formatCode="General" sourceLinked="1"/>
        <c:majorTickMark val="out"/>
        <c:minorTickMark val="none"/>
        <c:tickLblPos val="nextTo"/>
        <c:txPr>
          <a:bodyPr/>
          <a:lstStyle/>
          <a:p>
            <a:pPr>
              <a:defRPr sz="1400"/>
            </a:pPr>
            <a:endParaRPr lang="en-US"/>
          </a:p>
        </c:txPr>
        <c:crossAx val="26351488"/>
        <c:crosses val="autoZero"/>
        <c:crossBetween val="between"/>
      </c:valAx>
    </c:plotArea>
    <c:legend>
      <c:legendPos val="r"/>
      <c:layout>
        <c:manualLayout>
          <c:xMode val="edge"/>
          <c:yMode val="edge"/>
          <c:x val="0.82151093613298343"/>
          <c:y val="0.38926399825021873"/>
          <c:w val="0.13126684164479441"/>
          <c:h val="0.21221274424030329"/>
        </c:manualLayout>
      </c:layout>
      <c:overlay val="0"/>
      <c:txPr>
        <a:bodyPr/>
        <a:lstStyle/>
        <a:p>
          <a:pPr>
            <a:defRPr sz="1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37785925977887"/>
          <c:y val="5.3935672412893348E-2"/>
          <c:w val="0.58482604684520056"/>
          <c:h val="0.67384973994120412"/>
        </c:manualLayout>
      </c:layout>
      <c:barChart>
        <c:barDir val="col"/>
        <c:grouping val="stacked"/>
        <c:varyColors val="0"/>
        <c:ser>
          <c:idx val="0"/>
          <c:order val="0"/>
          <c:tx>
            <c:strRef>
              <c:f>Stats!$K$2</c:f>
              <c:strCache>
                <c:ptCount val="1"/>
                <c:pt idx="0">
                  <c:v>2010</c:v>
                </c:pt>
              </c:strCache>
            </c:strRef>
          </c:tx>
          <c:invertIfNegative val="0"/>
          <c:val>
            <c:numRef>
              <c:f>Stats!$L$2:$U$2</c:f>
              <c:numCache>
                <c:formatCode>General</c:formatCode>
                <c:ptCount val="10"/>
                <c:pt idx="0">
                  <c:v>0</c:v>
                </c:pt>
                <c:pt idx="1">
                  <c:v>2</c:v>
                </c:pt>
                <c:pt idx="2">
                  <c:v>2</c:v>
                </c:pt>
                <c:pt idx="3">
                  <c:v>8</c:v>
                </c:pt>
                <c:pt idx="4">
                  <c:v>6</c:v>
                </c:pt>
                <c:pt idx="5">
                  <c:v>3</c:v>
                </c:pt>
                <c:pt idx="6">
                  <c:v>0</c:v>
                </c:pt>
                <c:pt idx="7">
                  <c:v>2</c:v>
                </c:pt>
                <c:pt idx="8">
                  <c:v>2</c:v>
                </c:pt>
                <c:pt idx="9">
                  <c:v>1</c:v>
                </c:pt>
              </c:numCache>
            </c:numRef>
          </c:val>
        </c:ser>
        <c:ser>
          <c:idx val="1"/>
          <c:order val="1"/>
          <c:tx>
            <c:strRef>
              <c:f>Stats!$K$3</c:f>
              <c:strCache>
                <c:ptCount val="1"/>
                <c:pt idx="0">
                  <c:v>2011</c:v>
                </c:pt>
              </c:strCache>
            </c:strRef>
          </c:tx>
          <c:invertIfNegative val="0"/>
          <c:val>
            <c:numRef>
              <c:f>Stats!$L$3:$U$3</c:f>
              <c:numCache>
                <c:formatCode>General</c:formatCode>
                <c:ptCount val="10"/>
                <c:pt idx="0">
                  <c:v>0</c:v>
                </c:pt>
                <c:pt idx="1">
                  <c:v>3</c:v>
                </c:pt>
                <c:pt idx="2">
                  <c:v>2</c:v>
                </c:pt>
                <c:pt idx="3">
                  <c:v>4</c:v>
                </c:pt>
                <c:pt idx="4">
                  <c:v>5</c:v>
                </c:pt>
                <c:pt idx="5">
                  <c:v>10</c:v>
                </c:pt>
                <c:pt idx="6">
                  <c:v>2</c:v>
                </c:pt>
                <c:pt idx="7">
                  <c:v>4</c:v>
                </c:pt>
                <c:pt idx="8">
                  <c:v>1</c:v>
                </c:pt>
                <c:pt idx="9">
                  <c:v>0</c:v>
                </c:pt>
              </c:numCache>
            </c:numRef>
          </c:val>
        </c:ser>
        <c:ser>
          <c:idx val="2"/>
          <c:order val="2"/>
          <c:tx>
            <c:strRef>
              <c:f>Stats!$K$4</c:f>
              <c:strCache>
                <c:ptCount val="1"/>
                <c:pt idx="0">
                  <c:v>2012</c:v>
                </c:pt>
              </c:strCache>
            </c:strRef>
          </c:tx>
          <c:invertIfNegative val="0"/>
          <c:val>
            <c:numRef>
              <c:f>Stats!$L$4:$U$4</c:f>
              <c:numCache>
                <c:formatCode>General</c:formatCode>
                <c:ptCount val="10"/>
                <c:pt idx="0">
                  <c:v>0</c:v>
                </c:pt>
                <c:pt idx="1">
                  <c:v>0</c:v>
                </c:pt>
                <c:pt idx="2">
                  <c:v>4</c:v>
                </c:pt>
                <c:pt idx="3">
                  <c:v>4</c:v>
                </c:pt>
                <c:pt idx="4">
                  <c:v>5</c:v>
                </c:pt>
                <c:pt idx="5">
                  <c:v>7</c:v>
                </c:pt>
                <c:pt idx="6">
                  <c:v>3</c:v>
                </c:pt>
                <c:pt idx="7">
                  <c:v>2</c:v>
                </c:pt>
                <c:pt idx="8">
                  <c:v>3</c:v>
                </c:pt>
                <c:pt idx="9">
                  <c:v>1</c:v>
                </c:pt>
              </c:numCache>
            </c:numRef>
          </c:val>
        </c:ser>
        <c:ser>
          <c:idx val="3"/>
          <c:order val="3"/>
          <c:tx>
            <c:strRef>
              <c:f>Stats!$K$5</c:f>
              <c:strCache>
                <c:ptCount val="1"/>
                <c:pt idx="0">
                  <c:v>2013</c:v>
                </c:pt>
              </c:strCache>
            </c:strRef>
          </c:tx>
          <c:invertIfNegative val="0"/>
          <c:val>
            <c:numRef>
              <c:f>Stats!$L$5:$U$5</c:f>
              <c:numCache>
                <c:formatCode>General</c:formatCode>
                <c:ptCount val="10"/>
                <c:pt idx="0">
                  <c:v>0</c:v>
                </c:pt>
                <c:pt idx="1">
                  <c:v>4</c:v>
                </c:pt>
                <c:pt idx="2">
                  <c:v>3</c:v>
                </c:pt>
                <c:pt idx="3">
                  <c:v>5</c:v>
                </c:pt>
                <c:pt idx="4">
                  <c:v>1</c:v>
                </c:pt>
                <c:pt idx="5">
                  <c:v>6</c:v>
                </c:pt>
                <c:pt idx="6">
                  <c:v>4</c:v>
                </c:pt>
                <c:pt idx="7">
                  <c:v>5</c:v>
                </c:pt>
                <c:pt idx="8">
                  <c:v>2</c:v>
                </c:pt>
                <c:pt idx="9">
                  <c:v>1</c:v>
                </c:pt>
              </c:numCache>
            </c:numRef>
          </c:val>
        </c:ser>
        <c:ser>
          <c:idx val="4"/>
          <c:order val="4"/>
          <c:tx>
            <c:strRef>
              <c:f>Stats!$K$6</c:f>
              <c:strCache>
                <c:ptCount val="1"/>
                <c:pt idx="0">
                  <c:v>2014</c:v>
                </c:pt>
              </c:strCache>
            </c:strRef>
          </c:tx>
          <c:invertIfNegative val="0"/>
          <c:val>
            <c:numRef>
              <c:f>Stats!$L$6:$U$6</c:f>
              <c:numCache>
                <c:formatCode>General</c:formatCode>
                <c:ptCount val="10"/>
                <c:pt idx="0">
                  <c:v>0</c:v>
                </c:pt>
                <c:pt idx="1">
                  <c:v>2</c:v>
                </c:pt>
                <c:pt idx="2">
                  <c:v>2</c:v>
                </c:pt>
                <c:pt idx="3">
                  <c:v>1</c:v>
                </c:pt>
                <c:pt idx="4">
                  <c:v>2</c:v>
                </c:pt>
                <c:pt idx="5">
                  <c:v>5</c:v>
                </c:pt>
                <c:pt idx="6">
                  <c:v>2</c:v>
                </c:pt>
                <c:pt idx="7">
                  <c:v>0</c:v>
                </c:pt>
                <c:pt idx="8">
                  <c:v>1</c:v>
                </c:pt>
                <c:pt idx="9">
                  <c:v>1</c:v>
                </c:pt>
              </c:numCache>
            </c:numRef>
          </c:val>
        </c:ser>
        <c:ser>
          <c:idx val="5"/>
          <c:order val="5"/>
          <c:tx>
            <c:strRef>
              <c:f>Stats!$K$7</c:f>
              <c:strCache>
                <c:ptCount val="1"/>
                <c:pt idx="0">
                  <c:v>2015</c:v>
                </c:pt>
              </c:strCache>
            </c:strRef>
          </c:tx>
          <c:invertIfNegative val="0"/>
          <c:val>
            <c:numRef>
              <c:f>Stats!$L$7:$U$7</c:f>
              <c:numCache>
                <c:formatCode>General</c:formatCode>
                <c:ptCount val="10"/>
                <c:pt idx="0">
                  <c:v>0</c:v>
                </c:pt>
                <c:pt idx="1">
                  <c:v>1</c:v>
                </c:pt>
                <c:pt idx="2">
                  <c:v>5</c:v>
                </c:pt>
                <c:pt idx="3">
                  <c:v>4</c:v>
                </c:pt>
                <c:pt idx="4">
                  <c:v>4</c:v>
                </c:pt>
                <c:pt idx="5">
                  <c:v>2</c:v>
                </c:pt>
                <c:pt idx="6">
                  <c:v>2</c:v>
                </c:pt>
                <c:pt idx="7">
                  <c:v>4</c:v>
                </c:pt>
                <c:pt idx="8">
                  <c:v>3</c:v>
                </c:pt>
                <c:pt idx="9">
                  <c:v>0</c:v>
                </c:pt>
              </c:numCache>
            </c:numRef>
          </c:val>
        </c:ser>
        <c:dLbls>
          <c:showLegendKey val="0"/>
          <c:showVal val="0"/>
          <c:showCatName val="0"/>
          <c:showSerName val="0"/>
          <c:showPercent val="0"/>
          <c:showBubbleSize val="0"/>
        </c:dLbls>
        <c:gapWidth val="150"/>
        <c:overlap val="100"/>
        <c:axId val="78077952"/>
        <c:axId val="78079872"/>
      </c:barChart>
      <c:catAx>
        <c:axId val="78077952"/>
        <c:scaling>
          <c:orientation val="minMax"/>
        </c:scaling>
        <c:delete val="0"/>
        <c:axPos val="b"/>
        <c:title>
          <c:tx>
            <c:rich>
              <a:bodyPr/>
              <a:lstStyle/>
              <a:p>
                <a:pPr>
                  <a:defRPr sz="1200"/>
                </a:pPr>
                <a:r>
                  <a:rPr lang="en-US" sz="1200"/>
                  <a:t>Number of Years Since PhD</a:t>
                </a:r>
              </a:p>
            </c:rich>
          </c:tx>
          <c:layout/>
          <c:overlay val="0"/>
        </c:title>
        <c:majorTickMark val="out"/>
        <c:minorTickMark val="none"/>
        <c:tickLblPos val="nextTo"/>
        <c:txPr>
          <a:bodyPr/>
          <a:lstStyle/>
          <a:p>
            <a:pPr>
              <a:defRPr sz="1400"/>
            </a:pPr>
            <a:endParaRPr lang="en-US"/>
          </a:p>
        </c:txPr>
        <c:crossAx val="78079872"/>
        <c:crosses val="autoZero"/>
        <c:auto val="1"/>
        <c:lblAlgn val="ctr"/>
        <c:lblOffset val="100"/>
        <c:noMultiLvlLbl val="0"/>
      </c:catAx>
      <c:valAx>
        <c:axId val="78079872"/>
        <c:scaling>
          <c:orientation val="minMax"/>
        </c:scaling>
        <c:delete val="0"/>
        <c:axPos val="l"/>
        <c:majorGridlines/>
        <c:title>
          <c:tx>
            <c:rich>
              <a:bodyPr rot="-5400000" vert="horz"/>
              <a:lstStyle/>
              <a:p>
                <a:pPr>
                  <a:defRPr sz="1200"/>
                </a:pPr>
                <a:r>
                  <a:rPr lang="en-US" sz="1200"/>
                  <a:t>Number of Awards</a:t>
                </a:r>
              </a:p>
            </c:rich>
          </c:tx>
          <c:layout/>
          <c:overlay val="0"/>
        </c:title>
        <c:numFmt formatCode="General" sourceLinked="1"/>
        <c:majorTickMark val="out"/>
        <c:minorTickMark val="none"/>
        <c:tickLblPos val="nextTo"/>
        <c:txPr>
          <a:bodyPr/>
          <a:lstStyle/>
          <a:p>
            <a:pPr>
              <a:defRPr sz="1400"/>
            </a:pPr>
            <a:endParaRPr lang="en-US"/>
          </a:p>
        </c:txPr>
        <c:crossAx val="78077952"/>
        <c:crosses val="autoZero"/>
        <c:crossBetween val="between"/>
      </c:valAx>
    </c:plotArea>
    <c:legend>
      <c:legendPos val="r"/>
      <c:layout>
        <c:manualLayout>
          <c:xMode val="edge"/>
          <c:yMode val="edge"/>
          <c:x val="0.80252396111925861"/>
          <c:y val="8.5774423534264885E-2"/>
          <c:w val="0.16016489089197636"/>
          <c:h val="0.61409694387236091"/>
        </c:manualLayout>
      </c:layout>
      <c:overlay val="0"/>
      <c:txPr>
        <a:bodyPr/>
        <a:lstStyle/>
        <a:p>
          <a:pPr>
            <a:defRPr sz="14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Stats!$A$108</c:f>
              <c:strCache>
                <c:ptCount val="1"/>
                <c:pt idx="0">
                  <c:v>Declined</c:v>
                </c:pt>
              </c:strCache>
            </c:strRef>
          </c:tx>
          <c:spPr>
            <a:solidFill>
              <a:schemeClr val="accent1"/>
            </a:solidFill>
          </c:spPr>
          <c:invertIfNegative val="0"/>
          <c:cat>
            <c:numRef>
              <c:f>Stats!$B$105:$G$105</c:f>
              <c:numCache>
                <c:formatCode>General</c:formatCode>
                <c:ptCount val="6"/>
                <c:pt idx="0">
                  <c:v>2010</c:v>
                </c:pt>
                <c:pt idx="1">
                  <c:v>2011</c:v>
                </c:pt>
                <c:pt idx="2">
                  <c:v>2012</c:v>
                </c:pt>
                <c:pt idx="3">
                  <c:v>2013</c:v>
                </c:pt>
                <c:pt idx="4">
                  <c:v>2014</c:v>
                </c:pt>
                <c:pt idx="5">
                  <c:v>2015</c:v>
                </c:pt>
              </c:numCache>
            </c:numRef>
          </c:cat>
          <c:val>
            <c:numRef>
              <c:f>Stats!$B$108:$G$108</c:f>
              <c:numCache>
                <c:formatCode>General</c:formatCode>
                <c:ptCount val="6"/>
                <c:pt idx="0">
                  <c:v>841</c:v>
                </c:pt>
                <c:pt idx="1">
                  <c:v>584</c:v>
                </c:pt>
                <c:pt idx="2">
                  <c:v>494</c:v>
                </c:pt>
                <c:pt idx="3">
                  <c:v>445</c:v>
                </c:pt>
                <c:pt idx="4">
                  <c:v>425</c:v>
                </c:pt>
                <c:pt idx="5">
                  <c:v>330</c:v>
                </c:pt>
              </c:numCache>
            </c:numRef>
          </c:val>
        </c:ser>
        <c:ser>
          <c:idx val="3"/>
          <c:order val="1"/>
          <c:tx>
            <c:strRef>
              <c:f>Stats!$A$109</c:f>
              <c:strCache>
                <c:ptCount val="1"/>
                <c:pt idx="0">
                  <c:v>Awards</c:v>
                </c:pt>
              </c:strCache>
            </c:strRef>
          </c:tx>
          <c:spPr>
            <a:solidFill>
              <a:schemeClr val="accent2"/>
            </a:solidFill>
          </c:spPr>
          <c:invertIfNegative val="0"/>
          <c:cat>
            <c:numRef>
              <c:f>Stats!$B$105:$G$105</c:f>
              <c:numCache>
                <c:formatCode>General</c:formatCode>
                <c:ptCount val="6"/>
                <c:pt idx="0">
                  <c:v>2010</c:v>
                </c:pt>
                <c:pt idx="1">
                  <c:v>2011</c:v>
                </c:pt>
                <c:pt idx="2">
                  <c:v>2012</c:v>
                </c:pt>
                <c:pt idx="3">
                  <c:v>2013</c:v>
                </c:pt>
                <c:pt idx="4">
                  <c:v>2014</c:v>
                </c:pt>
                <c:pt idx="5">
                  <c:v>2015</c:v>
                </c:pt>
              </c:numCache>
            </c:numRef>
          </c:cat>
          <c:val>
            <c:numRef>
              <c:f>Stats!$B$109:$G$109</c:f>
              <c:numCache>
                <c:formatCode>General</c:formatCode>
                <c:ptCount val="6"/>
                <c:pt idx="0">
                  <c:v>26</c:v>
                </c:pt>
                <c:pt idx="1">
                  <c:v>31</c:v>
                </c:pt>
                <c:pt idx="2">
                  <c:v>29</c:v>
                </c:pt>
                <c:pt idx="3">
                  <c:v>31</c:v>
                </c:pt>
                <c:pt idx="4">
                  <c:v>16</c:v>
                </c:pt>
                <c:pt idx="5">
                  <c:v>25</c:v>
                </c:pt>
              </c:numCache>
            </c:numRef>
          </c:val>
        </c:ser>
        <c:dLbls>
          <c:showLegendKey val="0"/>
          <c:showVal val="0"/>
          <c:showCatName val="0"/>
          <c:showSerName val="0"/>
          <c:showPercent val="0"/>
          <c:showBubbleSize val="0"/>
        </c:dLbls>
        <c:gapWidth val="119"/>
        <c:overlap val="100"/>
        <c:axId val="29579904"/>
        <c:axId val="29586176"/>
      </c:barChart>
      <c:catAx>
        <c:axId val="29579904"/>
        <c:scaling>
          <c:orientation val="minMax"/>
        </c:scaling>
        <c:delete val="0"/>
        <c:axPos val="b"/>
        <c:title>
          <c:tx>
            <c:rich>
              <a:bodyPr/>
              <a:lstStyle/>
              <a:p>
                <a:pPr>
                  <a:defRPr sz="1600"/>
                </a:pPr>
                <a:r>
                  <a:rPr lang="en-US" sz="1600"/>
                  <a:t>Year</a:t>
                </a:r>
              </a:p>
            </c:rich>
          </c:tx>
          <c:layout/>
          <c:overlay val="0"/>
        </c:title>
        <c:numFmt formatCode="General" sourceLinked="1"/>
        <c:majorTickMark val="none"/>
        <c:minorTickMark val="none"/>
        <c:tickLblPos val="nextTo"/>
        <c:txPr>
          <a:bodyPr/>
          <a:lstStyle/>
          <a:p>
            <a:pPr>
              <a:defRPr sz="1400"/>
            </a:pPr>
            <a:endParaRPr lang="en-US"/>
          </a:p>
        </c:txPr>
        <c:crossAx val="29586176"/>
        <c:crosses val="autoZero"/>
        <c:auto val="1"/>
        <c:lblAlgn val="ctr"/>
        <c:lblOffset val="100"/>
        <c:noMultiLvlLbl val="0"/>
      </c:catAx>
      <c:valAx>
        <c:axId val="29586176"/>
        <c:scaling>
          <c:orientation val="minMax"/>
        </c:scaling>
        <c:delete val="0"/>
        <c:axPos val="l"/>
        <c:majorGridlines/>
        <c:title>
          <c:tx>
            <c:rich>
              <a:bodyPr rot="-5400000" vert="horz"/>
              <a:lstStyle/>
              <a:p>
                <a:pPr>
                  <a:defRPr sz="1400"/>
                </a:pPr>
                <a:r>
                  <a:rPr lang="en-US" sz="1400" dirty="0"/>
                  <a:t>Number</a:t>
                </a:r>
                <a:r>
                  <a:rPr lang="en-US" sz="1400" baseline="0" dirty="0"/>
                  <a:t> </a:t>
                </a:r>
                <a:r>
                  <a:rPr lang="en-US" sz="1400" baseline="0" dirty="0" smtClean="0"/>
                  <a:t>of Proposals</a:t>
                </a:r>
                <a:endParaRPr lang="en-US" sz="1400" dirty="0"/>
              </a:p>
            </c:rich>
          </c:tx>
          <c:layout/>
          <c:overlay val="0"/>
        </c:title>
        <c:numFmt formatCode="General" sourceLinked="1"/>
        <c:majorTickMark val="none"/>
        <c:minorTickMark val="none"/>
        <c:tickLblPos val="nextTo"/>
        <c:txPr>
          <a:bodyPr/>
          <a:lstStyle/>
          <a:p>
            <a:pPr>
              <a:defRPr sz="1400"/>
            </a:pPr>
            <a:endParaRPr lang="en-US"/>
          </a:p>
        </c:txPr>
        <c:crossAx val="29579904"/>
        <c:crosses val="autoZero"/>
        <c:crossBetween val="between"/>
      </c:valAx>
    </c:plotArea>
    <c:legend>
      <c:legendPos val="r"/>
      <c:layout>
        <c:manualLayout>
          <c:xMode val="edge"/>
          <c:yMode val="edge"/>
          <c:x val="0.67622050585957494"/>
          <c:y val="8.0335822831036893E-2"/>
          <c:w val="0.2821373662913545"/>
          <c:h val="0.2026627285883528"/>
        </c:manualLayout>
      </c:layout>
      <c:overlay val="1"/>
      <c:spPr>
        <a:solidFill>
          <a:schemeClr val="bg1"/>
        </a:solidFill>
        <a:ln>
          <a:solidFill>
            <a:schemeClr val="tx1"/>
          </a:solidFill>
        </a:ln>
      </c:spPr>
      <c:txPr>
        <a:bodyPr/>
        <a:lstStyle/>
        <a:p>
          <a:pPr>
            <a:defRPr sz="14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154964386513801"/>
          <c:y val="8.7323938892010594E-2"/>
          <c:w val="0.83986287002395099"/>
          <c:h val="0.73794187595461702"/>
        </c:manualLayout>
      </c:layout>
      <c:scatterChart>
        <c:scatterStyle val="lineMarker"/>
        <c:varyColors val="0"/>
        <c:ser>
          <c:idx val="3"/>
          <c:order val="0"/>
          <c:tx>
            <c:v>SSL White</c:v>
          </c:tx>
          <c:spPr>
            <a:ln w="28575">
              <a:noFill/>
            </a:ln>
          </c:spPr>
          <c:marker>
            <c:symbol val="circle"/>
            <c:size val="7"/>
            <c:spPr>
              <a:solidFill>
                <a:schemeClr val="bg1"/>
              </a:solidFill>
              <a:ln>
                <a:solidFill>
                  <a:sysClr val="windowText" lastClr="000000"/>
                </a:solidFill>
              </a:ln>
            </c:spPr>
          </c:marker>
          <c:trendline>
            <c:spPr>
              <a:ln>
                <a:solidFill>
                  <a:schemeClr val="bg1"/>
                </a:solidFill>
              </a:ln>
            </c:spPr>
            <c:trendlineType val="movingAvg"/>
            <c:period val="2"/>
            <c:dispRSqr val="0"/>
            <c:dispEq val="0"/>
          </c:trendline>
          <c:xVal>
            <c:numRef>
              <c:f>'Lighting History'!$A$30:$A$109</c:f>
              <c:numCache>
                <c:formatCode>0.0</c:formatCode>
                <c:ptCount val="80"/>
                <c:pt idx="0">
                  <c:v>1800</c:v>
                </c:pt>
                <c:pt idx="1">
                  <c:v>1800</c:v>
                </c:pt>
                <c:pt idx="2">
                  <c:v>1818</c:v>
                </c:pt>
                <c:pt idx="3">
                  <c:v>1827</c:v>
                </c:pt>
                <c:pt idx="4">
                  <c:v>1830</c:v>
                </c:pt>
                <c:pt idx="5">
                  <c:v>1830</c:v>
                </c:pt>
                <c:pt idx="6">
                  <c:v>1835</c:v>
                </c:pt>
                <c:pt idx="7">
                  <c:v>1840</c:v>
                </c:pt>
                <c:pt idx="8">
                  <c:v>1850</c:v>
                </c:pt>
                <c:pt idx="9">
                  <c:v>1855</c:v>
                </c:pt>
                <c:pt idx="10">
                  <c:v>1855</c:v>
                </c:pt>
                <c:pt idx="11">
                  <c:v>1855</c:v>
                </c:pt>
                <c:pt idx="12">
                  <c:v>1855</c:v>
                </c:pt>
                <c:pt idx="13">
                  <c:v>1860</c:v>
                </c:pt>
                <c:pt idx="14">
                  <c:v>1870</c:v>
                </c:pt>
                <c:pt idx="15">
                  <c:v>1880</c:v>
                </c:pt>
                <c:pt idx="16">
                  <c:v>1880</c:v>
                </c:pt>
                <c:pt idx="17">
                  <c:v>1883</c:v>
                </c:pt>
                <c:pt idx="18">
                  <c:v>1890</c:v>
                </c:pt>
                <c:pt idx="19">
                  <c:v>1892</c:v>
                </c:pt>
                <c:pt idx="20">
                  <c:v>1900</c:v>
                </c:pt>
                <c:pt idx="21">
                  <c:v>1907</c:v>
                </c:pt>
                <c:pt idx="22">
                  <c:v>1910</c:v>
                </c:pt>
                <c:pt idx="23">
                  <c:v>1916</c:v>
                </c:pt>
                <c:pt idx="24">
                  <c:v>1920</c:v>
                </c:pt>
                <c:pt idx="25">
                  <c:v>1927</c:v>
                </c:pt>
                <c:pt idx="26">
                  <c:v>1930</c:v>
                </c:pt>
                <c:pt idx="27">
                  <c:v>1940</c:v>
                </c:pt>
                <c:pt idx="28">
                  <c:v>1947</c:v>
                </c:pt>
                <c:pt idx="29">
                  <c:v>1950</c:v>
                </c:pt>
                <c:pt idx="30">
                  <c:v>1960</c:v>
                </c:pt>
                <c:pt idx="31">
                  <c:v>1967</c:v>
                </c:pt>
                <c:pt idx="32">
                  <c:v>1970</c:v>
                </c:pt>
                <c:pt idx="33">
                  <c:v>1980</c:v>
                </c:pt>
                <c:pt idx="34">
                  <c:v>1990</c:v>
                </c:pt>
                <c:pt idx="35">
                  <c:v>1992</c:v>
                </c:pt>
                <c:pt idx="36">
                  <c:v>1993</c:v>
                </c:pt>
                <c:pt idx="37">
                  <c:v>1998</c:v>
                </c:pt>
                <c:pt idx="38">
                  <c:v>2000</c:v>
                </c:pt>
                <c:pt idx="39">
                  <c:v>2002</c:v>
                </c:pt>
                <c:pt idx="40">
                  <c:v>2003</c:v>
                </c:pt>
                <c:pt idx="41">
                  <c:v>2004.8</c:v>
                </c:pt>
                <c:pt idx="42">
                  <c:v>2005.8</c:v>
                </c:pt>
                <c:pt idx="43">
                  <c:v>2007.2</c:v>
                </c:pt>
                <c:pt idx="44">
                  <c:v>2008.5</c:v>
                </c:pt>
                <c:pt idx="45">
                  <c:v>2009.7</c:v>
                </c:pt>
                <c:pt idx="46">
                  <c:v>2010.3</c:v>
                </c:pt>
                <c:pt idx="47">
                  <c:v>2011.1</c:v>
                </c:pt>
                <c:pt idx="48">
                  <c:v>2011.4</c:v>
                </c:pt>
                <c:pt idx="49">
                  <c:v>2012</c:v>
                </c:pt>
                <c:pt idx="50">
                  <c:v>2015</c:v>
                </c:pt>
                <c:pt idx="51">
                  <c:v>2020</c:v>
                </c:pt>
                <c:pt idx="52">
                  <c:v>2025</c:v>
                </c:pt>
                <c:pt idx="53">
                  <c:v>2030</c:v>
                </c:pt>
                <c:pt idx="54">
                  <c:v>2035</c:v>
                </c:pt>
                <c:pt idx="55">
                  <c:v>2040</c:v>
                </c:pt>
                <c:pt idx="57">
                  <c:v>1965</c:v>
                </c:pt>
                <c:pt idx="58">
                  <c:v>1965</c:v>
                </c:pt>
                <c:pt idx="59">
                  <c:v>1974</c:v>
                </c:pt>
                <c:pt idx="60">
                  <c:v>1981</c:v>
                </c:pt>
                <c:pt idx="61">
                  <c:v>1982</c:v>
                </c:pt>
                <c:pt idx="62">
                  <c:v>1987</c:v>
                </c:pt>
                <c:pt idx="63">
                  <c:v>1992</c:v>
                </c:pt>
                <c:pt idx="64">
                  <c:v>1994</c:v>
                </c:pt>
                <c:pt idx="65">
                  <c:v>1997</c:v>
                </c:pt>
                <c:pt idx="66">
                  <c:v>2000</c:v>
                </c:pt>
                <c:pt idx="67">
                  <c:v>1993</c:v>
                </c:pt>
                <c:pt idx="68">
                  <c:v>1995</c:v>
                </c:pt>
                <c:pt idx="69">
                  <c:v>1996</c:v>
                </c:pt>
                <c:pt idx="70">
                  <c:v>1998</c:v>
                </c:pt>
                <c:pt idx="71">
                  <c:v>1998.5</c:v>
                </c:pt>
                <c:pt idx="72">
                  <c:v>2000</c:v>
                </c:pt>
                <c:pt idx="73">
                  <c:v>2001</c:v>
                </c:pt>
                <c:pt idx="74">
                  <c:v>2002</c:v>
                </c:pt>
                <c:pt idx="75">
                  <c:v>2009</c:v>
                </c:pt>
                <c:pt idx="77">
                  <c:v>1960</c:v>
                </c:pt>
                <c:pt idx="78">
                  <c:v>2011</c:v>
                </c:pt>
                <c:pt idx="79">
                  <c:v>2012.8</c:v>
                </c:pt>
              </c:numCache>
            </c:numRef>
          </c:xVal>
          <c:yVal>
            <c:numRef>
              <c:f>'Lighting History'!$AF$30:$AF$109</c:f>
              <c:numCache>
                <c:formatCode>General</c:formatCode>
                <c:ptCount val="80"/>
                <c:pt idx="41" formatCode="0.000">
                  <c:v>4.1000000000000002E-2</c:v>
                </c:pt>
                <c:pt idx="42" formatCode="0.000">
                  <c:v>4.1000000000000002E-2</c:v>
                </c:pt>
                <c:pt idx="43" formatCode="0.000">
                  <c:v>5.2999999999999999E-2</c:v>
                </c:pt>
                <c:pt idx="44" formatCode="0.000">
                  <c:v>7.1999999999999995E-2</c:v>
                </c:pt>
                <c:pt idx="45" formatCode="0.000">
                  <c:v>0.14099999999999999</c:v>
                </c:pt>
                <c:pt idx="46" formatCode="0.000">
                  <c:v>0.15625</c:v>
                </c:pt>
                <c:pt idx="47" formatCode="0.000">
                  <c:v>0.158</c:v>
                </c:pt>
                <c:pt idx="48" formatCode="0.000">
                  <c:v>0.20399999999999999</c:v>
                </c:pt>
                <c:pt idx="79" formatCode="0.000">
                  <c:v>0.22500000000000001</c:v>
                </c:pt>
              </c:numCache>
            </c:numRef>
          </c:yVal>
          <c:smooth val="0"/>
        </c:ser>
        <c:ser>
          <c:idx val="4"/>
          <c:order val="1"/>
          <c:tx>
            <c:v>SSL Red</c:v>
          </c:tx>
          <c:spPr>
            <a:ln w="28575">
              <a:noFill/>
            </a:ln>
          </c:spPr>
          <c:marker>
            <c:symbol val="circle"/>
            <c:size val="6"/>
            <c:spPr>
              <a:solidFill>
                <a:srgbClr val="FF0000"/>
              </a:solidFill>
              <a:ln>
                <a:solidFill>
                  <a:schemeClr val="tx1"/>
                </a:solidFill>
              </a:ln>
            </c:spPr>
          </c:marker>
          <c:trendline>
            <c:spPr>
              <a:ln>
                <a:solidFill>
                  <a:srgbClr val="FF0000"/>
                </a:solidFill>
              </a:ln>
            </c:spPr>
            <c:trendlineType val="movingAvg"/>
            <c:period val="2"/>
            <c:dispRSqr val="0"/>
            <c:dispEq val="0"/>
          </c:trendline>
          <c:xVal>
            <c:numRef>
              <c:f>'Lighting History'!$A$30:$A$109</c:f>
              <c:numCache>
                <c:formatCode>0.0</c:formatCode>
                <c:ptCount val="80"/>
                <c:pt idx="0">
                  <c:v>1800</c:v>
                </c:pt>
                <c:pt idx="1">
                  <c:v>1800</c:v>
                </c:pt>
                <c:pt idx="2">
                  <c:v>1818</c:v>
                </c:pt>
                <c:pt idx="3">
                  <c:v>1827</c:v>
                </c:pt>
                <c:pt idx="4">
                  <c:v>1830</c:v>
                </c:pt>
                <c:pt idx="5">
                  <c:v>1830</c:v>
                </c:pt>
                <c:pt idx="6">
                  <c:v>1835</c:v>
                </c:pt>
                <c:pt idx="7">
                  <c:v>1840</c:v>
                </c:pt>
                <c:pt idx="8">
                  <c:v>1850</c:v>
                </c:pt>
                <c:pt idx="9">
                  <c:v>1855</c:v>
                </c:pt>
                <c:pt idx="10">
                  <c:v>1855</c:v>
                </c:pt>
                <c:pt idx="11">
                  <c:v>1855</c:v>
                </c:pt>
                <c:pt idx="12">
                  <c:v>1855</c:v>
                </c:pt>
                <c:pt idx="13">
                  <c:v>1860</c:v>
                </c:pt>
                <c:pt idx="14">
                  <c:v>1870</c:v>
                </c:pt>
                <c:pt idx="15">
                  <c:v>1880</c:v>
                </c:pt>
                <c:pt idx="16">
                  <c:v>1880</c:v>
                </c:pt>
                <c:pt idx="17">
                  <c:v>1883</c:v>
                </c:pt>
                <c:pt idx="18">
                  <c:v>1890</c:v>
                </c:pt>
                <c:pt idx="19">
                  <c:v>1892</c:v>
                </c:pt>
                <c:pt idx="20">
                  <c:v>1900</c:v>
                </c:pt>
                <c:pt idx="21">
                  <c:v>1907</c:v>
                </c:pt>
                <c:pt idx="22">
                  <c:v>1910</c:v>
                </c:pt>
                <c:pt idx="23">
                  <c:v>1916</c:v>
                </c:pt>
                <c:pt idx="24">
                  <c:v>1920</c:v>
                </c:pt>
                <c:pt idx="25">
                  <c:v>1927</c:v>
                </c:pt>
                <c:pt idx="26">
                  <c:v>1930</c:v>
                </c:pt>
                <c:pt idx="27">
                  <c:v>1940</c:v>
                </c:pt>
                <c:pt idx="28">
                  <c:v>1947</c:v>
                </c:pt>
                <c:pt idx="29">
                  <c:v>1950</c:v>
                </c:pt>
                <c:pt idx="30">
                  <c:v>1960</c:v>
                </c:pt>
                <c:pt idx="31">
                  <c:v>1967</c:v>
                </c:pt>
                <c:pt idx="32">
                  <c:v>1970</c:v>
                </c:pt>
                <c:pt idx="33">
                  <c:v>1980</c:v>
                </c:pt>
                <c:pt idx="34">
                  <c:v>1990</c:v>
                </c:pt>
                <c:pt idx="35">
                  <c:v>1992</c:v>
                </c:pt>
                <c:pt idx="36">
                  <c:v>1993</c:v>
                </c:pt>
                <c:pt idx="37">
                  <c:v>1998</c:v>
                </c:pt>
                <c:pt idx="38">
                  <c:v>2000</c:v>
                </c:pt>
                <c:pt idx="39">
                  <c:v>2002</c:v>
                </c:pt>
                <c:pt idx="40">
                  <c:v>2003</c:v>
                </c:pt>
                <c:pt idx="41">
                  <c:v>2004.8</c:v>
                </c:pt>
                <c:pt idx="42">
                  <c:v>2005.8</c:v>
                </c:pt>
                <c:pt idx="43">
                  <c:v>2007.2</c:v>
                </c:pt>
                <c:pt idx="44">
                  <c:v>2008.5</c:v>
                </c:pt>
                <c:pt idx="45">
                  <c:v>2009.7</c:v>
                </c:pt>
                <c:pt idx="46">
                  <c:v>2010.3</c:v>
                </c:pt>
                <c:pt idx="47">
                  <c:v>2011.1</c:v>
                </c:pt>
                <c:pt idx="48">
                  <c:v>2011.4</c:v>
                </c:pt>
                <c:pt idx="49">
                  <c:v>2012</c:v>
                </c:pt>
                <c:pt idx="50">
                  <c:v>2015</c:v>
                </c:pt>
                <c:pt idx="51">
                  <c:v>2020</c:v>
                </c:pt>
                <c:pt idx="52">
                  <c:v>2025</c:v>
                </c:pt>
                <c:pt idx="53">
                  <c:v>2030</c:v>
                </c:pt>
                <c:pt idx="54">
                  <c:v>2035</c:v>
                </c:pt>
                <c:pt idx="55">
                  <c:v>2040</c:v>
                </c:pt>
                <c:pt idx="57">
                  <c:v>1965</c:v>
                </c:pt>
                <c:pt idx="58">
                  <c:v>1965</c:v>
                </c:pt>
                <c:pt idx="59">
                  <c:v>1974</c:v>
                </c:pt>
                <c:pt idx="60">
                  <c:v>1981</c:v>
                </c:pt>
                <c:pt idx="61">
                  <c:v>1982</c:v>
                </c:pt>
                <c:pt idx="62">
                  <c:v>1987</c:v>
                </c:pt>
                <c:pt idx="63">
                  <c:v>1992</c:v>
                </c:pt>
                <c:pt idx="64">
                  <c:v>1994</c:v>
                </c:pt>
                <c:pt idx="65">
                  <c:v>1997</c:v>
                </c:pt>
                <c:pt idx="66">
                  <c:v>2000</c:v>
                </c:pt>
                <c:pt idx="67">
                  <c:v>1993</c:v>
                </c:pt>
                <c:pt idx="68">
                  <c:v>1995</c:v>
                </c:pt>
                <c:pt idx="69">
                  <c:v>1996</c:v>
                </c:pt>
                <c:pt idx="70">
                  <c:v>1998</c:v>
                </c:pt>
                <c:pt idx="71">
                  <c:v>1998.5</c:v>
                </c:pt>
                <c:pt idx="72">
                  <c:v>2000</c:v>
                </c:pt>
                <c:pt idx="73">
                  <c:v>2001</c:v>
                </c:pt>
                <c:pt idx="74">
                  <c:v>2002</c:v>
                </c:pt>
                <c:pt idx="75">
                  <c:v>2009</c:v>
                </c:pt>
                <c:pt idx="77">
                  <c:v>1960</c:v>
                </c:pt>
                <c:pt idx="78">
                  <c:v>2011</c:v>
                </c:pt>
                <c:pt idx="79">
                  <c:v>2012.8</c:v>
                </c:pt>
              </c:numCache>
            </c:numRef>
          </c:xVal>
          <c:yVal>
            <c:numRef>
              <c:f>'Lighting History'!$W$30:$W$109</c:f>
              <c:numCache>
                <c:formatCode>General</c:formatCode>
                <c:ptCount val="80"/>
                <c:pt idx="57" formatCode="0.000">
                  <c:v>5.9999999999999995E-4</c:v>
                </c:pt>
                <c:pt idx="58" formatCode="0.000">
                  <c:v>2E-3</c:v>
                </c:pt>
                <c:pt idx="60" formatCode="0.000">
                  <c:v>7.4999999999999997E-3</c:v>
                </c:pt>
                <c:pt idx="61" formatCode="0.000">
                  <c:v>0.01</c:v>
                </c:pt>
                <c:pt idx="62" formatCode="0.000">
                  <c:v>0.05</c:v>
                </c:pt>
                <c:pt idx="63" formatCode="0.000">
                  <c:v>0.06</c:v>
                </c:pt>
                <c:pt idx="64" formatCode="0.000">
                  <c:v>0.125</c:v>
                </c:pt>
                <c:pt idx="65" formatCode="0.000">
                  <c:v>0.15</c:v>
                </c:pt>
                <c:pt idx="79" formatCode="0.000">
                  <c:v>0.291228070175439</c:v>
                </c:pt>
              </c:numCache>
            </c:numRef>
          </c:yVal>
          <c:smooth val="0"/>
        </c:ser>
        <c:ser>
          <c:idx val="5"/>
          <c:order val="2"/>
          <c:tx>
            <c:v>SSL Blue</c:v>
          </c:tx>
          <c:spPr>
            <a:ln w="28575">
              <a:noFill/>
            </a:ln>
          </c:spPr>
          <c:marker>
            <c:symbol val="circle"/>
            <c:size val="6"/>
            <c:spPr>
              <a:solidFill>
                <a:srgbClr val="0000FF"/>
              </a:solidFill>
              <a:ln>
                <a:solidFill>
                  <a:sysClr val="windowText" lastClr="000000"/>
                </a:solidFill>
              </a:ln>
            </c:spPr>
          </c:marker>
          <c:trendline>
            <c:spPr>
              <a:ln>
                <a:solidFill>
                  <a:srgbClr val="0000FF"/>
                </a:solidFill>
              </a:ln>
            </c:spPr>
            <c:trendlineType val="movingAvg"/>
            <c:period val="2"/>
            <c:dispRSqr val="0"/>
            <c:dispEq val="0"/>
          </c:trendline>
          <c:xVal>
            <c:numRef>
              <c:f>'Lighting History'!$A$30:$A$109</c:f>
              <c:numCache>
                <c:formatCode>0.0</c:formatCode>
                <c:ptCount val="80"/>
                <c:pt idx="0">
                  <c:v>1800</c:v>
                </c:pt>
                <c:pt idx="1">
                  <c:v>1800</c:v>
                </c:pt>
                <c:pt idx="2">
                  <c:v>1818</c:v>
                </c:pt>
                <c:pt idx="3">
                  <c:v>1827</c:v>
                </c:pt>
                <c:pt idx="4">
                  <c:v>1830</c:v>
                </c:pt>
                <c:pt idx="5">
                  <c:v>1830</c:v>
                </c:pt>
                <c:pt idx="6">
                  <c:v>1835</c:v>
                </c:pt>
                <c:pt idx="7">
                  <c:v>1840</c:v>
                </c:pt>
                <c:pt idx="8">
                  <c:v>1850</c:v>
                </c:pt>
                <c:pt idx="9">
                  <c:v>1855</c:v>
                </c:pt>
                <c:pt idx="10">
                  <c:v>1855</c:v>
                </c:pt>
                <c:pt idx="11">
                  <c:v>1855</c:v>
                </c:pt>
                <c:pt idx="12">
                  <c:v>1855</c:v>
                </c:pt>
                <c:pt idx="13">
                  <c:v>1860</c:v>
                </c:pt>
                <c:pt idx="14">
                  <c:v>1870</c:v>
                </c:pt>
                <c:pt idx="15">
                  <c:v>1880</c:v>
                </c:pt>
                <c:pt idx="16">
                  <c:v>1880</c:v>
                </c:pt>
                <c:pt idx="17">
                  <c:v>1883</c:v>
                </c:pt>
                <c:pt idx="18">
                  <c:v>1890</c:v>
                </c:pt>
                <c:pt idx="19">
                  <c:v>1892</c:v>
                </c:pt>
                <c:pt idx="20">
                  <c:v>1900</c:v>
                </c:pt>
                <c:pt idx="21">
                  <c:v>1907</c:v>
                </c:pt>
                <c:pt idx="22">
                  <c:v>1910</c:v>
                </c:pt>
                <c:pt idx="23">
                  <c:v>1916</c:v>
                </c:pt>
                <c:pt idx="24">
                  <c:v>1920</c:v>
                </c:pt>
                <c:pt idx="25">
                  <c:v>1927</c:v>
                </c:pt>
                <c:pt idx="26">
                  <c:v>1930</c:v>
                </c:pt>
                <c:pt idx="27">
                  <c:v>1940</c:v>
                </c:pt>
                <c:pt idx="28">
                  <c:v>1947</c:v>
                </c:pt>
                <c:pt idx="29">
                  <c:v>1950</c:v>
                </c:pt>
                <c:pt idx="30">
                  <c:v>1960</c:v>
                </c:pt>
                <c:pt idx="31">
                  <c:v>1967</c:v>
                </c:pt>
                <c:pt idx="32">
                  <c:v>1970</c:v>
                </c:pt>
                <c:pt idx="33">
                  <c:v>1980</c:v>
                </c:pt>
                <c:pt idx="34">
                  <c:v>1990</c:v>
                </c:pt>
                <c:pt idx="35">
                  <c:v>1992</c:v>
                </c:pt>
                <c:pt idx="36">
                  <c:v>1993</c:v>
                </c:pt>
                <c:pt idx="37">
                  <c:v>1998</c:v>
                </c:pt>
                <c:pt idx="38">
                  <c:v>2000</c:v>
                </c:pt>
                <c:pt idx="39">
                  <c:v>2002</c:v>
                </c:pt>
                <c:pt idx="40">
                  <c:v>2003</c:v>
                </c:pt>
                <c:pt idx="41">
                  <c:v>2004.8</c:v>
                </c:pt>
                <c:pt idx="42">
                  <c:v>2005.8</c:v>
                </c:pt>
                <c:pt idx="43">
                  <c:v>2007.2</c:v>
                </c:pt>
                <c:pt idx="44">
                  <c:v>2008.5</c:v>
                </c:pt>
                <c:pt idx="45">
                  <c:v>2009.7</c:v>
                </c:pt>
                <c:pt idx="46">
                  <c:v>2010.3</c:v>
                </c:pt>
                <c:pt idx="47">
                  <c:v>2011.1</c:v>
                </c:pt>
                <c:pt idx="48">
                  <c:v>2011.4</c:v>
                </c:pt>
                <c:pt idx="49">
                  <c:v>2012</c:v>
                </c:pt>
                <c:pt idx="50">
                  <c:v>2015</c:v>
                </c:pt>
                <c:pt idx="51">
                  <c:v>2020</c:v>
                </c:pt>
                <c:pt idx="52">
                  <c:v>2025</c:v>
                </c:pt>
                <c:pt idx="53">
                  <c:v>2030</c:v>
                </c:pt>
                <c:pt idx="54">
                  <c:v>2035</c:v>
                </c:pt>
                <c:pt idx="55">
                  <c:v>2040</c:v>
                </c:pt>
                <c:pt idx="57">
                  <c:v>1965</c:v>
                </c:pt>
                <c:pt idx="58">
                  <c:v>1965</c:v>
                </c:pt>
                <c:pt idx="59">
                  <c:v>1974</c:v>
                </c:pt>
                <c:pt idx="60">
                  <c:v>1981</c:v>
                </c:pt>
                <c:pt idx="61">
                  <c:v>1982</c:v>
                </c:pt>
                <c:pt idx="62">
                  <c:v>1987</c:v>
                </c:pt>
                <c:pt idx="63">
                  <c:v>1992</c:v>
                </c:pt>
                <c:pt idx="64">
                  <c:v>1994</c:v>
                </c:pt>
                <c:pt idx="65">
                  <c:v>1997</c:v>
                </c:pt>
                <c:pt idx="66">
                  <c:v>2000</c:v>
                </c:pt>
                <c:pt idx="67">
                  <c:v>1993</c:v>
                </c:pt>
                <c:pt idx="68">
                  <c:v>1995</c:v>
                </c:pt>
                <c:pt idx="69">
                  <c:v>1996</c:v>
                </c:pt>
                <c:pt idx="70">
                  <c:v>1998</c:v>
                </c:pt>
                <c:pt idx="71">
                  <c:v>1998.5</c:v>
                </c:pt>
                <c:pt idx="72">
                  <c:v>2000</c:v>
                </c:pt>
                <c:pt idx="73">
                  <c:v>2001</c:v>
                </c:pt>
                <c:pt idx="74">
                  <c:v>2002</c:v>
                </c:pt>
                <c:pt idx="75">
                  <c:v>2009</c:v>
                </c:pt>
                <c:pt idx="77">
                  <c:v>1960</c:v>
                </c:pt>
                <c:pt idx="78">
                  <c:v>2011</c:v>
                </c:pt>
                <c:pt idx="79">
                  <c:v>2012.8</c:v>
                </c:pt>
              </c:numCache>
            </c:numRef>
          </c:xVal>
          <c:yVal>
            <c:numRef>
              <c:f>'Lighting History'!$Y$30:$Y$109</c:f>
              <c:numCache>
                <c:formatCode>General</c:formatCode>
                <c:ptCount val="80"/>
                <c:pt idx="67" formatCode="0.0000">
                  <c:v>2.82258064516129E-4</c:v>
                </c:pt>
                <c:pt idx="68" formatCode="0.0000">
                  <c:v>5.16129032258065E-2</c:v>
                </c:pt>
                <c:pt idx="69" formatCode="0.0000">
                  <c:v>8.0645161290322606E-2</c:v>
                </c:pt>
                <c:pt idx="71" formatCode="0.0000">
                  <c:v>0.19354838709677399</c:v>
                </c:pt>
                <c:pt idx="73" formatCode="0.0000">
                  <c:v>0.32258064516128998</c:v>
                </c:pt>
                <c:pt idx="75" formatCode="0.0000">
                  <c:v>0.39306044998644601</c:v>
                </c:pt>
                <c:pt idx="79" formatCode="0.0000">
                  <c:v>0.439393939393939</c:v>
                </c:pt>
              </c:numCache>
            </c:numRef>
          </c:yVal>
          <c:smooth val="0"/>
        </c:ser>
        <c:ser>
          <c:idx val="6"/>
          <c:order val="3"/>
          <c:tx>
            <c:v>SSL Green</c:v>
          </c:tx>
          <c:spPr>
            <a:ln w="28575">
              <a:noFill/>
            </a:ln>
          </c:spPr>
          <c:marker>
            <c:symbol val="circle"/>
            <c:size val="6"/>
            <c:spPr>
              <a:solidFill>
                <a:srgbClr val="009900"/>
              </a:solidFill>
              <a:ln>
                <a:solidFill>
                  <a:sysClr val="windowText" lastClr="000000"/>
                </a:solidFill>
              </a:ln>
            </c:spPr>
          </c:marker>
          <c:trendline>
            <c:spPr>
              <a:ln>
                <a:solidFill>
                  <a:srgbClr val="009900"/>
                </a:solidFill>
              </a:ln>
            </c:spPr>
            <c:trendlineType val="movingAvg"/>
            <c:period val="2"/>
            <c:dispRSqr val="0"/>
            <c:dispEq val="0"/>
          </c:trendline>
          <c:xVal>
            <c:numRef>
              <c:f>'Lighting History'!$A$30:$A$109</c:f>
              <c:numCache>
                <c:formatCode>0.0</c:formatCode>
                <c:ptCount val="80"/>
                <c:pt idx="0">
                  <c:v>1800</c:v>
                </c:pt>
                <c:pt idx="1">
                  <c:v>1800</c:v>
                </c:pt>
                <c:pt idx="2">
                  <c:v>1818</c:v>
                </c:pt>
                <c:pt idx="3">
                  <c:v>1827</c:v>
                </c:pt>
                <c:pt idx="4">
                  <c:v>1830</c:v>
                </c:pt>
                <c:pt idx="5">
                  <c:v>1830</c:v>
                </c:pt>
                <c:pt idx="6">
                  <c:v>1835</c:v>
                </c:pt>
                <c:pt idx="7">
                  <c:v>1840</c:v>
                </c:pt>
                <c:pt idx="8">
                  <c:v>1850</c:v>
                </c:pt>
                <c:pt idx="9">
                  <c:v>1855</c:v>
                </c:pt>
                <c:pt idx="10">
                  <c:v>1855</c:v>
                </c:pt>
                <c:pt idx="11">
                  <c:v>1855</c:v>
                </c:pt>
                <c:pt idx="12">
                  <c:v>1855</c:v>
                </c:pt>
                <c:pt idx="13">
                  <c:v>1860</c:v>
                </c:pt>
                <c:pt idx="14">
                  <c:v>1870</c:v>
                </c:pt>
                <c:pt idx="15">
                  <c:v>1880</c:v>
                </c:pt>
                <c:pt idx="16">
                  <c:v>1880</c:v>
                </c:pt>
                <c:pt idx="17">
                  <c:v>1883</c:v>
                </c:pt>
                <c:pt idx="18">
                  <c:v>1890</c:v>
                </c:pt>
                <c:pt idx="19">
                  <c:v>1892</c:v>
                </c:pt>
                <c:pt idx="20">
                  <c:v>1900</c:v>
                </c:pt>
                <c:pt idx="21">
                  <c:v>1907</c:v>
                </c:pt>
                <c:pt idx="22">
                  <c:v>1910</c:v>
                </c:pt>
                <c:pt idx="23">
                  <c:v>1916</c:v>
                </c:pt>
                <c:pt idx="24">
                  <c:v>1920</c:v>
                </c:pt>
                <c:pt idx="25">
                  <c:v>1927</c:v>
                </c:pt>
                <c:pt idx="26">
                  <c:v>1930</c:v>
                </c:pt>
                <c:pt idx="27">
                  <c:v>1940</c:v>
                </c:pt>
                <c:pt idx="28">
                  <c:v>1947</c:v>
                </c:pt>
                <c:pt idx="29">
                  <c:v>1950</c:v>
                </c:pt>
                <c:pt idx="30">
                  <c:v>1960</c:v>
                </c:pt>
                <c:pt idx="31">
                  <c:v>1967</c:v>
                </c:pt>
                <c:pt idx="32">
                  <c:v>1970</c:v>
                </c:pt>
                <c:pt idx="33">
                  <c:v>1980</c:v>
                </c:pt>
                <c:pt idx="34">
                  <c:v>1990</c:v>
                </c:pt>
                <c:pt idx="35">
                  <c:v>1992</c:v>
                </c:pt>
                <c:pt idx="36">
                  <c:v>1993</c:v>
                </c:pt>
                <c:pt idx="37">
                  <c:v>1998</c:v>
                </c:pt>
                <c:pt idx="38">
                  <c:v>2000</c:v>
                </c:pt>
                <c:pt idx="39">
                  <c:v>2002</c:v>
                </c:pt>
                <c:pt idx="40">
                  <c:v>2003</c:v>
                </c:pt>
                <c:pt idx="41">
                  <c:v>2004.8</c:v>
                </c:pt>
                <c:pt idx="42">
                  <c:v>2005.8</c:v>
                </c:pt>
                <c:pt idx="43">
                  <c:v>2007.2</c:v>
                </c:pt>
                <c:pt idx="44">
                  <c:v>2008.5</c:v>
                </c:pt>
                <c:pt idx="45">
                  <c:v>2009.7</c:v>
                </c:pt>
                <c:pt idx="46">
                  <c:v>2010.3</c:v>
                </c:pt>
                <c:pt idx="47">
                  <c:v>2011.1</c:v>
                </c:pt>
                <c:pt idx="48">
                  <c:v>2011.4</c:v>
                </c:pt>
                <c:pt idx="49">
                  <c:v>2012</c:v>
                </c:pt>
                <c:pt idx="50">
                  <c:v>2015</c:v>
                </c:pt>
                <c:pt idx="51">
                  <c:v>2020</c:v>
                </c:pt>
                <c:pt idx="52">
                  <c:v>2025</c:v>
                </c:pt>
                <c:pt idx="53">
                  <c:v>2030</c:v>
                </c:pt>
                <c:pt idx="54">
                  <c:v>2035</c:v>
                </c:pt>
                <c:pt idx="55">
                  <c:v>2040</c:v>
                </c:pt>
                <c:pt idx="57">
                  <c:v>1965</c:v>
                </c:pt>
                <c:pt idx="58">
                  <c:v>1965</c:v>
                </c:pt>
                <c:pt idx="59">
                  <c:v>1974</c:v>
                </c:pt>
                <c:pt idx="60">
                  <c:v>1981</c:v>
                </c:pt>
                <c:pt idx="61">
                  <c:v>1982</c:v>
                </c:pt>
                <c:pt idx="62">
                  <c:v>1987</c:v>
                </c:pt>
                <c:pt idx="63">
                  <c:v>1992</c:v>
                </c:pt>
                <c:pt idx="64">
                  <c:v>1994</c:v>
                </c:pt>
                <c:pt idx="65">
                  <c:v>1997</c:v>
                </c:pt>
                <c:pt idx="66">
                  <c:v>2000</c:v>
                </c:pt>
                <c:pt idx="67">
                  <c:v>1993</c:v>
                </c:pt>
                <c:pt idx="68">
                  <c:v>1995</c:v>
                </c:pt>
                <c:pt idx="69">
                  <c:v>1996</c:v>
                </c:pt>
                <c:pt idx="70">
                  <c:v>1998</c:v>
                </c:pt>
                <c:pt idx="71">
                  <c:v>1998.5</c:v>
                </c:pt>
                <c:pt idx="72">
                  <c:v>2000</c:v>
                </c:pt>
                <c:pt idx="73">
                  <c:v>2001</c:v>
                </c:pt>
                <c:pt idx="74">
                  <c:v>2002</c:v>
                </c:pt>
                <c:pt idx="75">
                  <c:v>2009</c:v>
                </c:pt>
                <c:pt idx="77">
                  <c:v>1960</c:v>
                </c:pt>
                <c:pt idx="78">
                  <c:v>2011</c:v>
                </c:pt>
                <c:pt idx="79">
                  <c:v>2012.8</c:v>
                </c:pt>
              </c:numCache>
            </c:numRef>
          </c:xVal>
          <c:yVal>
            <c:numRef>
              <c:f>'Lighting History'!$AA$30:$AA$109</c:f>
              <c:numCache>
                <c:formatCode>General</c:formatCode>
                <c:ptCount val="80"/>
                <c:pt idx="68" formatCode="0.00">
                  <c:v>2.3938879456706301E-2</c:v>
                </c:pt>
                <c:pt idx="69" formatCode="0.00">
                  <c:v>2.20713073005094E-2</c:v>
                </c:pt>
                <c:pt idx="70" formatCode="0.00">
                  <c:v>5.0933786078098502E-2</c:v>
                </c:pt>
                <c:pt idx="71" formatCode="0.00">
                  <c:v>9.3378607809847206E-2</c:v>
                </c:pt>
                <c:pt idx="79" formatCode="0.00">
                  <c:v>0.115449915110357</c:v>
                </c:pt>
              </c:numCache>
            </c:numRef>
          </c:yVal>
          <c:smooth val="0"/>
        </c:ser>
        <c:dLbls>
          <c:showLegendKey val="0"/>
          <c:showVal val="0"/>
          <c:showCatName val="0"/>
          <c:showSerName val="0"/>
          <c:showPercent val="0"/>
          <c:showBubbleSize val="0"/>
        </c:dLbls>
        <c:axId val="108548480"/>
        <c:axId val="108550400"/>
      </c:scatterChart>
      <c:valAx>
        <c:axId val="108548480"/>
        <c:scaling>
          <c:orientation val="minMax"/>
          <c:max val="2020"/>
          <c:min val="1960"/>
        </c:scaling>
        <c:delete val="0"/>
        <c:axPos val="b"/>
        <c:majorGridlines>
          <c:spPr>
            <a:ln w="12700">
              <a:solidFill>
                <a:schemeClr val="bg1">
                  <a:lumMod val="75000"/>
                </a:schemeClr>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a:t>Year</a:t>
                </a:r>
              </a:p>
            </c:rich>
          </c:tx>
          <c:layout>
            <c:manualLayout>
              <c:xMode val="edge"/>
              <c:yMode val="edge"/>
              <c:x val="0.52351755610821404"/>
              <c:y val="0.91653123359580102"/>
            </c:manualLayout>
          </c:layout>
          <c:overlay val="0"/>
          <c:spPr>
            <a:noFill/>
            <a:ln w="25400">
              <a:noFill/>
            </a:ln>
          </c:spPr>
        </c:title>
        <c:numFmt formatCode="0" sourceLinked="0"/>
        <c:majorTickMark val="in"/>
        <c:minorTickMark val="in"/>
        <c:tickLblPos val="nextTo"/>
        <c:spPr>
          <a:ln w="19050">
            <a:solidFill>
              <a:schemeClr val="tx1">
                <a:lumMod val="75000"/>
                <a:lumOff val="25000"/>
              </a:schemeClr>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108550400"/>
        <c:crossesAt val="1.0000000000000001E-5"/>
        <c:crossBetween val="midCat"/>
        <c:majorUnit val="10"/>
        <c:minorUnit val="10"/>
      </c:valAx>
      <c:valAx>
        <c:axId val="108550400"/>
        <c:scaling>
          <c:logBase val="10"/>
          <c:orientation val="minMax"/>
          <c:max val="1"/>
          <c:min val="1E-4"/>
        </c:scaling>
        <c:delete val="1"/>
        <c:axPos val="l"/>
        <c:majorGridlines>
          <c:spPr>
            <a:ln w="12700">
              <a:solidFill>
                <a:schemeClr val="bg1">
                  <a:lumMod val="75000"/>
                </a:schemeClr>
              </a:solidFill>
              <a:prstDash val="solid"/>
            </a:ln>
          </c:spPr>
        </c:majorGridlines>
        <c:numFmt formatCode="General" sourceLinked="0"/>
        <c:majorTickMark val="in"/>
        <c:minorTickMark val="none"/>
        <c:tickLblPos val="nextTo"/>
        <c:crossAx val="108548480"/>
        <c:crosses val="autoZero"/>
        <c:crossBetween val="midCat"/>
        <c:majorUnit val="10"/>
      </c:valAx>
      <c:spPr>
        <a:solidFill>
          <a:schemeClr val="bg1">
            <a:lumMod val="65000"/>
          </a:schemeClr>
        </a:solidFill>
        <a:ln w="19050">
          <a:solidFill>
            <a:schemeClr val="tx1">
              <a:lumMod val="75000"/>
              <a:lumOff val="25000"/>
            </a:schemeClr>
          </a:solidFill>
          <a:prstDash val="solid"/>
        </a:ln>
      </c:spPr>
    </c:plotArea>
    <c:plotVisOnly val="1"/>
    <c:dispBlanksAs val="gap"/>
    <c:showDLblsOverMax val="0"/>
  </c:chart>
  <c:spPr>
    <a:noFill/>
    <a:ln w="9525">
      <a:noFill/>
    </a:ln>
  </c:spPr>
  <c:txPr>
    <a:bodyPr/>
    <a:lstStyle/>
    <a:p>
      <a:pPr>
        <a:defRPr sz="925" b="0" i="0" u="none" strike="noStrike" baseline="0">
          <a:solidFill>
            <a:srgbClr val="000000"/>
          </a:solidFill>
          <a:latin typeface="Arial"/>
          <a:ea typeface="Arial"/>
          <a:cs typeface="Aria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006534053293476E-2"/>
          <c:y val="3.4029389017788091E-2"/>
          <c:w val="0.9079738637868261"/>
          <c:h val="0.88863109048723898"/>
        </c:manualLayout>
      </c:layout>
      <c:ofPieChart>
        <c:ofPieType val="bar"/>
        <c:varyColors val="1"/>
        <c:ser>
          <c:idx val="0"/>
          <c:order val="0"/>
          <c:dPt>
            <c:idx val="0"/>
            <c:bubble3D val="0"/>
            <c:spPr>
              <a:solidFill>
                <a:srgbClr val="FFFF5D"/>
              </a:solidFill>
            </c:spPr>
          </c:dPt>
          <c:dPt>
            <c:idx val="1"/>
            <c:bubble3D val="0"/>
            <c:spPr>
              <a:solidFill>
                <a:srgbClr val="FF47CF"/>
              </a:solidFill>
            </c:spPr>
          </c:dPt>
          <c:dPt>
            <c:idx val="2"/>
            <c:bubble3D val="0"/>
            <c:spPr>
              <a:solidFill>
                <a:srgbClr val="66FF66"/>
              </a:solidFill>
            </c:spPr>
          </c:dPt>
          <c:dPt>
            <c:idx val="3"/>
            <c:bubble3D val="0"/>
            <c:spPr>
              <a:solidFill>
                <a:srgbClr val="AC75D5"/>
              </a:solidFill>
            </c:spPr>
          </c:dPt>
          <c:dPt>
            <c:idx val="4"/>
            <c:bubble3D val="0"/>
            <c:spPr>
              <a:solidFill>
                <a:srgbClr val="00FFFF"/>
              </a:solidFill>
            </c:spPr>
          </c:dPt>
          <c:dPt>
            <c:idx val="5"/>
            <c:bubble3D val="0"/>
            <c:spPr>
              <a:solidFill>
                <a:schemeClr val="accent6">
                  <a:lumMod val="60000"/>
                  <a:lumOff val="40000"/>
                </a:schemeClr>
              </a:solidFill>
            </c:spPr>
          </c:dPt>
          <c:dPt>
            <c:idx val="6"/>
            <c:bubble3D val="0"/>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c:spPr>
          </c:dPt>
          <c:dPt>
            <c:idx val="7"/>
            <c:bubble3D val="0"/>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c:spPr>
          </c:dPt>
          <c:dPt>
            <c:idx val="8"/>
            <c:bubble3D val="0"/>
            <c:spPr>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l="50000" t="50000" r="50000" b="50000"/>
                </a:path>
                <a:tileRect/>
              </a:gradFill>
            </c:spPr>
          </c:dPt>
          <c:dPt>
            <c:idx val="9"/>
            <c:bubble3D val="0"/>
            <c:spPr>
              <a:solidFill>
                <a:srgbClr val="3399FF"/>
              </a:solidFill>
            </c:spPr>
          </c:dPt>
          <c:cat>
            <c:strRef>
              <c:f>'Pie Chart'!$C$7:$C$15</c:f>
              <c:strCache>
                <c:ptCount val="9"/>
                <c:pt idx="0">
                  <c:v>MSE Research</c:v>
                </c:pt>
                <c:pt idx="1">
                  <c:v>CSGB Research</c:v>
                </c:pt>
                <c:pt idx="2">
                  <c:v>EFRCs+Hubs+CMS</c:v>
                </c:pt>
                <c:pt idx="3">
                  <c:v>SBIR/STTP + GPP+LTSM</c:v>
                </c:pt>
                <c:pt idx="4">
                  <c:v>Constructions + OPC+MIE</c:v>
                </c:pt>
                <c:pt idx="5">
                  <c:v>SUF Research</c:v>
                </c:pt>
                <c:pt idx="6">
                  <c:v>NSRC</c:v>
                </c:pt>
                <c:pt idx="7">
                  <c:v>Neutron</c:v>
                </c:pt>
                <c:pt idx="8">
                  <c:v>Light Sources</c:v>
                </c:pt>
              </c:strCache>
            </c:strRef>
          </c:cat>
          <c:val>
            <c:numRef>
              <c:f>'Pie Chart'!$D$7:$D$15</c:f>
              <c:numCache>
                <c:formatCode>#,##0</c:formatCode>
                <c:ptCount val="9"/>
                <c:pt idx="0">
                  <c:v>270367</c:v>
                </c:pt>
                <c:pt idx="1">
                  <c:v>241016</c:v>
                </c:pt>
                <c:pt idx="2">
                  <c:v>161137</c:v>
                </c:pt>
                <c:pt idx="3">
                  <c:v>67914</c:v>
                </c:pt>
                <c:pt idx="4">
                  <c:v>235800</c:v>
                </c:pt>
                <c:pt idx="5">
                  <c:v>22234</c:v>
                </c:pt>
                <c:pt idx="6">
                  <c:v>118763</c:v>
                </c:pt>
                <c:pt idx="7">
                  <c:v>254990</c:v>
                </c:pt>
                <c:pt idx="8">
                  <c:v>477079</c:v>
                </c:pt>
              </c:numCache>
            </c:numRef>
          </c:val>
        </c:ser>
        <c:dLbls>
          <c:showLegendKey val="0"/>
          <c:showVal val="0"/>
          <c:showCatName val="0"/>
          <c:showSerName val="0"/>
          <c:showPercent val="0"/>
          <c:showBubbleSize val="0"/>
          <c:showLeaderLines val="1"/>
        </c:dLbls>
        <c:gapWidth val="100"/>
        <c:secondPieSize val="75"/>
        <c:serLines/>
      </c:ofPieChart>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2971" cy="463867"/>
          </a:xfrm>
          <a:prstGeom prst="rect">
            <a:avLst/>
          </a:prstGeom>
        </p:spPr>
        <p:txBody>
          <a:bodyPr vert="horz" lIns="91199" tIns="45598" rIns="91199" bIns="45598" rtlCol="0"/>
          <a:lstStyle>
            <a:lvl1pPr algn="l">
              <a:defRPr sz="1200"/>
            </a:lvl1pPr>
          </a:lstStyle>
          <a:p>
            <a:endParaRPr lang="en-US"/>
          </a:p>
        </p:txBody>
      </p:sp>
      <p:sp>
        <p:nvSpPr>
          <p:cNvPr id="3" name="Date Placeholder 2"/>
          <p:cNvSpPr>
            <a:spLocks noGrp="1"/>
          </p:cNvSpPr>
          <p:nvPr>
            <p:ph type="dt" sz="quarter" idx="1"/>
          </p:nvPr>
        </p:nvSpPr>
        <p:spPr>
          <a:xfrm>
            <a:off x="3963147" y="1"/>
            <a:ext cx="3032971" cy="463867"/>
          </a:xfrm>
          <a:prstGeom prst="rect">
            <a:avLst/>
          </a:prstGeom>
        </p:spPr>
        <p:txBody>
          <a:bodyPr vert="horz" lIns="91199" tIns="45598" rIns="91199" bIns="45598" rtlCol="0"/>
          <a:lstStyle>
            <a:lvl1pPr algn="r">
              <a:defRPr sz="1200"/>
            </a:lvl1pPr>
          </a:lstStyle>
          <a:p>
            <a:fld id="{1DCF576A-B395-4BA3-973E-2655D899A55A}" type="datetimeFigureOut">
              <a:rPr lang="en-US" smtClean="0"/>
              <a:pPr/>
              <a:t>7/14/2015</a:t>
            </a:fld>
            <a:endParaRPr lang="en-US"/>
          </a:p>
        </p:txBody>
      </p:sp>
      <p:sp>
        <p:nvSpPr>
          <p:cNvPr id="4" name="Footer Placeholder 3"/>
          <p:cNvSpPr>
            <a:spLocks noGrp="1"/>
          </p:cNvSpPr>
          <p:nvPr>
            <p:ph type="ftr" sz="quarter" idx="2"/>
          </p:nvPr>
        </p:nvSpPr>
        <p:spPr>
          <a:xfrm>
            <a:off x="2" y="8805550"/>
            <a:ext cx="3032971" cy="463867"/>
          </a:xfrm>
          <a:prstGeom prst="rect">
            <a:avLst/>
          </a:prstGeom>
        </p:spPr>
        <p:txBody>
          <a:bodyPr vert="horz" lIns="91199" tIns="45598" rIns="91199" bIns="45598" rtlCol="0" anchor="b"/>
          <a:lstStyle>
            <a:lvl1pPr algn="l">
              <a:defRPr sz="1200"/>
            </a:lvl1pPr>
          </a:lstStyle>
          <a:p>
            <a:endParaRPr lang="en-US"/>
          </a:p>
        </p:txBody>
      </p:sp>
      <p:sp>
        <p:nvSpPr>
          <p:cNvPr id="5" name="Slide Number Placeholder 4"/>
          <p:cNvSpPr>
            <a:spLocks noGrp="1"/>
          </p:cNvSpPr>
          <p:nvPr>
            <p:ph type="sldNum" sz="quarter" idx="3"/>
          </p:nvPr>
        </p:nvSpPr>
        <p:spPr>
          <a:xfrm>
            <a:off x="3963147" y="8805550"/>
            <a:ext cx="3032971" cy="463867"/>
          </a:xfrm>
          <a:prstGeom prst="rect">
            <a:avLst/>
          </a:prstGeom>
        </p:spPr>
        <p:txBody>
          <a:bodyPr vert="horz" lIns="91199" tIns="45598" rIns="91199" bIns="45598" rtlCol="0" anchor="b"/>
          <a:lstStyle>
            <a:lvl1pPr algn="r">
              <a:defRPr sz="1200"/>
            </a:lvl1pPr>
          </a:lstStyle>
          <a:p>
            <a:fld id="{A0D92419-4B5B-4C6E-854B-DA725B5B53F6}" type="slidenum">
              <a:rPr lang="en-US" smtClean="0"/>
              <a:pPr/>
              <a:t>‹#›</a:t>
            </a:fld>
            <a:endParaRPr lang="en-US"/>
          </a:p>
        </p:txBody>
      </p:sp>
    </p:spTree>
    <p:extLst>
      <p:ext uri="{BB962C8B-B14F-4D97-AF65-F5344CB8AC3E}">
        <p14:creationId xmlns:p14="http://schemas.microsoft.com/office/powerpoint/2010/main" val="3955448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3031386" cy="463710"/>
          </a:xfrm>
          <a:prstGeom prst="rect">
            <a:avLst/>
          </a:prstGeom>
        </p:spPr>
        <p:txBody>
          <a:bodyPr vert="horz" lIns="92160" tIns="46081" rIns="92160" bIns="46081"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64732" y="1"/>
            <a:ext cx="3031386" cy="463710"/>
          </a:xfrm>
          <a:prstGeom prst="rect">
            <a:avLst/>
          </a:prstGeom>
        </p:spPr>
        <p:txBody>
          <a:bodyPr vert="horz" lIns="92160" tIns="46081" rIns="92160" bIns="46081"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7/14/2015</a:t>
            </a:fld>
            <a:endParaRPr lang="en-US"/>
          </a:p>
        </p:txBody>
      </p:sp>
      <p:sp>
        <p:nvSpPr>
          <p:cNvPr id="4" name="Slide Image Placeholder 3"/>
          <p:cNvSpPr>
            <a:spLocks noGrp="1" noRot="1" noChangeAspect="1"/>
          </p:cNvSpPr>
          <p:nvPr>
            <p:ph type="sldImg" idx="2"/>
          </p:nvPr>
        </p:nvSpPr>
        <p:spPr>
          <a:xfrm>
            <a:off x="1182688" y="695325"/>
            <a:ext cx="4632325" cy="3475038"/>
          </a:xfrm>
          <a:prstGeom prst="rect">
            <a:avLst/>
          </a:prstGeom>
          <a:noFill/>
          <a:ln w="12700">
            <a:solidFill>
              <a:prstClr val="black"/>
            </a:solidFill>
          </a:ln>
        </p:spPr>
        <p:txBody>
          <a:bodyPr vert="horz" lIns="92160" tIns="46081" rIns="92160" bIns="46081" rtlCol="0" anchor="ctr"/>
          <a:lstStyle/>
          <a:p>
            <a:pPr lvl="0"/>
            <a:endParaRPr lang="en-US" noProof="0"/>
          </a:p>
        </p:txBody>
      </p:sp>
      <p:sp>
        <p:nvSpPr>
          <p:cNvPr id="5" name="Notes Placeholder 4"/>
          <p:cNvSpPr>
            <a:spLocks noGrp="1"/>
          </p:cNvSpPr>
          <p:nvPr>
            <p:ph type="body" sz="quarter" idx="3"/>
          </p:nvPr>
        </p:nvSpPr>
        <p:spPr>
          <a:xfrm>
            <a:off x="700407" y="4404445"/>
            <a:ext cx="5596892" cy="4171791"/>
          </a:xfrm>
          <a:prstGeom prst="rect">
            <a:avLst/>
          </a:prstGeom>
        </p:spPr>
        <p:txBody>
          <a:bodyPr vert="horz" lIns="92160" tIns="46081" rIns="92160" bIns="4608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5" y="8805700"/>
            <a:ext cx="3031386" cy="463710"/>
          </a:xfrm>
          <a:prstGeom prst="rect">
            <a:avLst/>
          </a:prstGeom>
        </p:spPr>
        <p:txBody>
          <a:bodyPr vert="horz" lIns="92160" tIns="46081" rIns="92160" bIns="46081"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64732" y="8805700"/>
            <a:ext cx="3031386" cy="463710"/>
          </a:xfrm>
          <a:prstGeom prst="rect">
            <a:avLst/>
          </a:prstGeom>
        </p:spPr>
        <p:txBody>
          <a:bodyPr vert="horz" lIns="92160" tIns="46081" rIns="92160" bIns="46081"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extLst>
      <p:ext uri="{BB962C8B-B14F-4D97-AF65-F5344CB8AC3E}">
        <p14:creationId xmlns:p14="http://schemas.microsoft.com/office/powerpoint/2010/main" val="3441274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6880" algn="l" rtl="0" eaLnBrk="0" fontAlgn="base" hangingPunct="0">
      <a:spcBef>
        <a:spcPct val="30000"/>
      </a:spcBef>
      <a:spcAft>
        <a:spcPct val="0"/>
      </a:spcAft>
      <a:defRPr sz="1200" kern="1200">
        <a:solidFill>
          <a:schemeClr val="tx1"/>
        </a:solidFill>
        <a:latin typeface="+mn-lt"/>
        <a:ea typeface="+mn-ea"/>
        <a:cs typeface="+mn-cs"/>
      </a:defRPr>
    </a:lvl2pPr>
    <a:lvl3pPr marL="913758" algn="l" rtl="0" eaLnBrk="0" fontAlgn="base" hangingPunct="0">
      <a:spcBef>
        <a:spcPct val="30000"/>
      </a:spcBef>
      <a:spcAft>
        <a:spcPct val="0"/>
      </a:spcAft>
      <a:defRPr sz="1200" kern="1200">
        <a:solidFill>
          <a:schemeClr val="tx1"/>
        </a:solidFill>
        <a:latin typeface="+mn-lt"/>
        <a:ea typeface="+mn-ea"/>
        <a:cs typeface="+mn-cs"/>
      </a:defRPr>
    </a:lvl3pPr>
    <a:lvl4pPr marL="1370639" algn="l" rtl="0" eaLnBrk="0" fontAlgn="base" hangingPunct="0">
      <a:spcBef>
        <a:spcPct val="30000"/>
      </a:spcBef>
      <a:spcAft>
        <a:spcPct val="0"/>
      </a:spcAft>
      <a:defRPr sz="1200" kern="1200">
        <a:solidFill>
          <a:schemeClr val="tx1"/>
        </a:solidFill>
        <a:latin typeface="+mn-lt"/>
        <a:ea typeface="+mn-ea"/>
        <a:cs typeface="+mn-cs"/>
      </a:defRPr>
    </a:lvl4pPr>
    <a:lvl5pPr marL="1827517" algn="l" rtl="0" eaLnBrk="0" fontAlgn="base" hangingPunct="0">
      <a:spcBef>
        <a:spcPct val="30000"/>
      </a:spcBef>
      <a:spcAft>
        <a:spcPct val="0"/>
      </a:spcAft>
      <a:defRPr sz="1200" kern="1200">
        <a:solidFill>
          <a:schemeClr val="tx1"/>
        </a:solidFill>
        <a:latin typeface="+mn-lt"/>
        <a:ea typeface="+mn-ea"/>
        <a:cs typeface="+mn-cs"/>
      </a:defRPr>
    </a:lvl5pPr>
    <a:lvl6pPr marL="2284398" algn="l" defTabSz="913758" rtl="0" eaLnBrk="1" latinLnBrk="0" hangingPunct="1">
      <a:defRPr sz="1200" kern="1200">
        <a:solidFill>
          <a:schemeClr val="tx1"/>
        </a:solidFill>
        <a:latin typeface="+mn-lt"/>
        <a:ea typeface="+mn-ea"/>
        <a:cs typeface="+mn-cs"/>
      </a:defRPr>
    </a:lvl6pPr>
    <a:lvl7pPr marL="2741275" algn="l" defTabSz="913758" rtl="0" eaLnBrk="1" latinLnBrk="0" hangingPunct="1">
      <a:defRPr sz="1200" kern="1200">
        <a:solidFill>
          <a:schemeClr val="tx1"/>
        </a:solidFill>
        <a:latin typeface="+mn-lt"/>
        <a:ea typeface="+mn-ea"/>
        <a:cs typeface="+mn-cs"/>
      </a:defRPr>
    </a:lvl7pPr>
    <a:lvl8pPr marL="3198156" algn="l" defTabSz="913758" rtl="0" eaLnBrk="1" latinLnBrk="0" hangingPunct="1">
      <a:defRPr sz="1200" kern="1200">
        <a:solidFill>
          <a:schemeClr val="tx1"/>
        </a:solidFill>
        <a:latin typeface="+mn-lt"/>
        <a:ea typeface="+mn-ea"/>
        <a:cs typeface="+mn-cs"/>
      </a:defRPr>
    </a:lvl8pPr>
    <a:lvl9pPr marL="3655033" algn="l" defTabSz="91375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5325"/>
            <a:ext cx="4632325" cy="34750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5</a:t>
            </a:fld>
            <a:endParaRPr lang="en-US"/>
          </a:p>
        </p:txBody>
      </p:sp>
    </p:spTree>
    <p:extLst>
      <p:ext uri="{BB962C8B-B14F-4D97-AF65-F5344CB8AC3E}">
        <p14:creationId xmlns:p14="http://schemas.microsoft.com/office/powerpoint/2010/main" val="364631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18</a:t>
            </a:fld>
            <a:endParaRPr lang="en-US"/>
          </a:p>
        </p:txBody>
      </p:sp>
    </p:spTree>
    <p:extLst>
      <p:ext uri="{BB962C8B-B14F-4D97-AF65-F5344CB8AC3E}">
        <p14:creationId xmlns:p14="http://schemas.microsoft.com/office/powerpoint/2010/main" val="241099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19</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rmAutofit/>
          </a:bodyPr>
          <a:lstStyle/>
          <a:p>
            <a:endParaRPr lang="en-US" dirty="0"/>
          </a:p>
        </p:txBody>
      </p:sp>
    </p:spTree>
    <p:extLst>
      <p:ext uri="{BB962C8B-B14F-4D97-AF65-F5344CB8AC3E}">
        <p14:creationId xmlns:p14="http://schemas.microsoft.com/office/powerpoint/2010/main" val="1678095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20</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rmAutofit fontScale="92500" lnSpcReduction="20000"/>
          </a:bodyPr>
          <a:lstStyle/>
          <a:p>
            <a:endParaRPr lang="en-US" dirty="0"/>
          </a:p>
        </p:txBody>
      </p:sp>
    </p:spTree>
    <p:extLst>
      <p:ext uri="{BB962C8B-B14F-4D97-AF65-F5344CB8AC3E}">
        <p14:creationId xmlns:p14="http://schemas.microsoft.com/office/powerpoint/2010/main" val="178603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pPr/>
              <a:t>21</a:t>
            </a:fld>
            <a:endParaRPr lang="en-US" smtClean="0"/>
          </a:p>
        </p:txBody>
      </p:sp>
      <p:sp>
        <p:nvSpPr>
          <p:cNvPr id="87043" name="Rectangle 2"/>
          <p:cNvSpPr>
            <a:spLocks noGrp="1" noRot="1" noChangeAspect="1" noChangeArrowheads="1" noTextEdit="1"/>
          </p:cNvSpPr>
          <p:nvPr>
            <p:ph type="sldImg"/>
          </p:nvPr>
        </p:nvSpPr>
        <p:spPr>
          <a:xfrm>
            <a:off x="873125" y="463550"/>
            <a:ext cx="5254625" cy="3940175"/>
          </a:xfrm>
          <a:ln/>
        </p:spPr>
      </p:sp>
      <p:sp>
        <p:nvSpPr>
          <p:cNvPr id="87044" name="Rectangle 3"/>
          <p:cNvSpPr>
            <a:spLocks noGrp="1" noChangeArrowheads="1"/>
          </p:cNvSpPr>
          <p:nvPr>
            <p:ph type="body" idx="1"/>
          </p:nvPr>
        </p:nvSpPr>
        <p:spPr>
          <a:xfrm>
            <a:off x="931867" y="4403725"/>
            <a:ext cx="5133975" cy="4173538"/>
          </a:xfrm>
          <a:noFill/>
          <a:ln/>
        </p:spPr>
        <p:txBody>
          <a:bodyPr/>
          <a:lstStyle/>
          <a:p>
            <a:pPr eaLnBrk="1" hangingPunct="1"/>
            <a:endParaRPr lang="en-US" dirty="0" smtClean="0"/>
          </a:p>
        </p:txBody>
      </p:sp>
    </p:spTree>
    <p:extLst>
      <p:ext uri="{BB962C8B-B14F-4D97-AF65-F5344CB8AC3E}">
        <p14:creationId xmlns:p14="http://schemas.microsoft.com/office/powerpoint/2010/main" val="241064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01C8B8-7C46-4386-A712-CEEAC6AA8677}" type="slidenum">
              <a:rPr lang="en-US"/>
              <a:pPr/>
              <a:t>22</a:t>
            </a:fld>
            <a:endParaRPr lang="en-US"/>
          </a:p>
        </p:txBody>
      </p:sp>
      <p:sp>
        <p:nvSpPr>
          <p:cNvPr id="843778" name="Rectangle 2"/>
          <p:cNvSpPr>
            <a:spLocks noGrp="1" noRot="1" noChangeAspect="1" noChangeArrowheads="1" noTextEdit="1"/>
          </p:cNvSpPr>
          <p:nvPr>
            <p:ph type="sldImg"/>
          </p:nvPr>
        </p:nvSpPr>
        <p:spPr>
          <a:xfrm>
            <a:off x="1190625" y="692150"/>
            <a:ext cx="4616450" cy="3462338"/>
          </a:xfrm>
          <a:ln/>
        </p:spPr>
      </p:sp>
      <p:sp>
        <p:nvSpPr>
          <p:cNvPr id="843779" name="Rectangle 3"/>
          <p:cNvSpPr>
            <a:spLocks noGrp="1" noChangeArrowheads="1"/>
          </p:cNvSpPr>
          <p:nvPr>
            <p:ph type="body" idx="1"/>
          </p:nvPr>
        </p:nvSpPr>
        <p:spPr>
          <a:xfrm>
            <a:off x="922254" y="4385364"/>
            <a:ext cx="5153198" cy="4152636"/>
          </a:xfrm>
        </p:spPr>
        <p:txBody>
          <a:bodyPr/>
          <a:lstStyle/>
          <a:p>
            <a:endParaRPr lang="en-US"/>
          </a:p>
        </p:txBody>
      </p:sp>
    </p:spTree>
    <p:extLst>
      <p:ext uri="{BB962C8B-B14F-4D97-AF65-F5344CB8AC3E}">
        <p14:creationId xmlns:p14="http://schemas.microsoft.com/office/powerpoint/2010/main" val="2060861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D4AB7-D873-49D5-AD86-9DF0DF8A694A}" type="slidenum">
              <a:rPr lang="en-US"/>
              <a:pPr/>
              <a:t>23</a:t>
            </a:fld>
            <a:endParaRPr lang="en-US"/>
          </a:p>
        </p:txBody>
      </p:sp>
      <p:sp>
        <p:nvSpPr>
          <p:cNvPr id="778242" name="Rectangle 2"/>
          <p:cNvSpPr>
            <a:spLocks noGrp="1" noRot="1" noChangeAspect="1" noChangeArrowheads="1" noTextEdit="1"/>
          </p:cNvSpPr>
          <p:nvPr>
            <p:ph type="sldImg"/>
          </p:nvPr>
        </p:nvSpPr>
        <p:spPr>
          <a:xfrm>
            <a:off x="1190625" y="692150"/>
            <a:ext cx="4616450" cy="3462338"/>
          </a:xfrm>
          <a:ln/>
        </p:spPr>
      </p:sp>
      <p:sp>
        <p:nvSpPr>
          <p:cNvPr id="778243" name="Rectangle 3"/>
          <p:cNvSpPr>
            <a:spLocks noGrp="1" noChangeArrowheads="1"/>
          </p:cNvSpPr>
          <p:nvPr>
            <p:ph type="body" idx="1"/>
          </p:nvPr>
        </p:nvSpPr>
        <p:spPr>
          <a:xfrm>
            <a:off x="922254" y="4385364"/>
            <a:ext cx="5153198" cy="4152636"/>
          </a:xfrm>
        </p:spPr>
        <p:txBody>
          <a:bodyPr/>
          <a:lstStyle/>
          <a:p>
            <a:endParaRPr lang="en-US" dirty="0">
              <a:latin typeface="Arial Narrow" pitchFamily="34" charset="0"/>
            </a:endParaRPr>
          </a:p>
        </p:txBody>
      </p:sp>
    </p:spTree>
    <p:extLst>
      <p:ext uri="{BB962C8B-B14F-4D97-AF65-F5344CB8AC3E}">
        <p14:creationId xmlns:p14="http://schemas.microsoft.com/office/powerpoint/2010/main" val="2968272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D4AB7-D873-49D5-AD86-9DF0DF8A694A}" type="slidenum">
              <a:rPr lang="en-US"/>
              <a:pPr/>
              <a:t>24</a:t>
            </a:fld>
            <a:endParaRPr lang="en-US"/>
          </a:p>
        </p:txBody>
      </p:sp>
      <p:sp>
        <p:nvSpPr>
          <p:cNvPr id="778242" name="Rectangle 2"/>
          <p:cNvSpPr>
            <a:spLocks noGrp="1" noRot="1" noChangeAspect="1" noChangeArrowheads="1" noTextEdit="1"/>
          </p:cNvSpPr>
          <p:nvPr>
            <p:ph type="sldImg"/>
          </p:nvPr>
        </p:nvSpPr>
        <p:spPr>
          <a:xfrm>
            <a:off x="1190625" y="692150"/>
            <a:ext cx="4616450" cy="3462338"/>
          </a:xfrm>
          <a:ln/>
        </p:spPr>
      </p:sp>
      <p:sp>
        <p:nvSpPr>
          <p:cNvPr id="778243" name="Rectangle 3"/>
          <p:cNvSpPr>
            <a:spLocks noGrp="1" noChangeArrowheads="1"/>
          </p:cNvSpPr>
          <p:nvPr>
            <p:ph type="body" idx="1"/>
          </p:nvPr>
        </p:nvSpPr>
        <p:spPr>
          <a:xfrm>
            <a:off x="922254" y="4385364"/>
            <a:ext cx="5153198" cy="4152636"/>
          </a:xfrm>
        </p:spPr>
        <p:txBody>
          <a:bodyPr/>
          <a:lstStyle/>
          <a:p>
            <a:pPr defTabSz="912205">
              <a:defRPr/>
            </a:pPr>
            <a:endParaRPr lang="en-US" dirty="0"/>
          </a:p>
        </p:txBody>
      </p:sp>
    </p:spTree>
    <p:extLst>
      <p:ext uri="{BB962C8B-B14F-4D97-AF65-F5344CB8AC3E}">
        <p14:creationId xmlns:p14="http://schemas.microsoft.com/office/powerpoint/2010/main" val="3354401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01C8B8-7C46-4386-A712-CEEAC6AA8677}" type="slidenum">
              <a:rPr lang="en-US"/>
              <a:pPr/>
              <a:t>25</a:t>
            </a:fld>
            <a:endParaRPr lang="en-US"/>
          </a:p>
        </p:txBody>
      </p:sp>
      <p:sp>
        <p:nvSpPr>
          <p:cNvPr id="843778" name="Rectangle 2"/>
          <p:cNvSpPr>
            <a:spLocks noGrp="1" noRot="1" noChangeAspect="1" noChangeArrowheads="1" noTextEdit="1"/>
          </p:cNvSpPr>
          <p:nvPr>
            <p:ph type="sldImg"/>
          </p:nvPr>
        </p:nvSpPr>
        <p:spPr>
          <a:xfrm>
            <a:off x="1190625" y="692150"/>
            <a:ext cx="4616450" cy="3462338"/>
          </a:xfrm>
          <a:ln/>
        </p:spPr>
      </p:sp>
      <p:sp>
        <p:nvSpPr>
          <p:cNvPr id="843779" name="Rectangle 3"/>
          <p:cNvSpPr>
            <a:spLocks noGrp="1" noChangeArrowheads="1"/>
          </p:cNvSpPr>
          <p:nvPr>
            <p:ph type="body" idx="1"/>
          </p:nvPr>
        </p:nvSpPr>
        <p:spPr>
          <a:xfrm>
            <a:off x="922254" y="4385364"/>
            <a:ext cx="5153198" cy="4152636"/>
          </a:xfrm>
        </p:spPr>
        <p:txBody>
          <a:bodyPr/>
          <a:lstStyle/>
          <a:p>
            <a:endParaRPr lang="en-US" dirty="0"/>
          </a:p>
        </p:txBody>
      </p:sp>
    </p:spTree>
    <p:extLst>
      <p:ext uri="{BB962C8B-B14F-4D97-AF65-F5344CB8AC3E}">
        <p14:creationId xmlns:p14="http://schemas.microsoft.com/office/powerpoint/2010/main" val="3617683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D574C-1E8D-4667-9E8A-DDB29B0D5818}" type="slidenum">
              <a:rPr lang="en-US">
                <a:solidFill>
                  <a:prstClr val="black"/>
                </a:solidFill>
              </a:rPr>
              <a:pPr/>
              <a:t>27</a:t>
            </a:fld>
            <a:endParaRPr lang="en-US">
              <a:solidFill>
                <a:prstClr val="black"/>
              </a:solidFill>
            </a:endParaRPr>
          </a:p>
        </p:txBody>
      </p:sp>
      <p:sp>
        <p:nvSpPr>
          <p:cNvPr id="171010" name="Rectangle 2"/>
          <p:cNvSpPr>
            <a:spLocks noGrp="1" noRot="1" noChangeAspect="1" noChangeArrowheads="1" noTextEdit="1"/>
          </p:cNvSpPr>
          <p:nvPr>
            <p:ph type="sldImg"/>
          </p:nvPr>
        </p:nvSpPr>
        <p:spPr>
          <a:xfrm>
            <a:off x="1189038" y="692150"/>
            <a:ext cx="4619625" cy="3463925"/>
          </a:xfrm>
          <a:ln/>
        </p:spPr>
      </p:sp>
      <p:sp>
        <p:nvSpPr>
          <p:cNvPr id="171011" name="Rectangle 3"/>
          <p:cNvSpPr>
            <a:spLocks noGrp="1" noChangeArrowheads="1"/>
          </p:cNvSpPr>
          <p:nvPr>
            <p:ph type="body" idx="1"/>
          </p:nvPr>
        </p:nvSpPr>
        <p:spPr>
          <a:xfrm>
            <a:off x="922344" y="4384676"/>
            <a:ext cx="5153025" cy="4154488"/>
          </a:xfrm>
        </p:spPr>
        <p:txBody>
          <a:bodyPr/>
          <a:lstStyle/>
          <a:p>
            <a:endParaRPr lang="en-US" dirty="0"/>
          </a:p>
        </p:txBody>
      </p:sp>
    </p:spTree>
    <p:extLst>
      <p:ext uri="{BB962C8B-B14F-4D97-AF65-F5344CB8AC3E}">
        <p14:creationId xmlns:p14="http://schemas.microsoft.com/office/powerpoint/2010/main" val="2060332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81100" y="695325"/>
            <a:ext cx="4635500" cy="3476625"/>
          </a:xfrm>
          <a:ln/>
        </p:spPr>
      </p:sp>
      <p:sp>
        <p:nvSpPr>
          <p:cNvPr id="107523" name="Rectangle 3"/>
          <p:cNvSpPr>
            <a:spLocks noGrp="1" noChangeArrowheads="1"/>
          </p:cNvSpPr>
          <p:nvPr>
            <p:ph type="body" idx="1"/>
          </p:nvPr>
        </p:nvSpPr>
        <p:spPr>
          <a:xfrm>
            <a:off x="700404" y="4404359"/>
            <a:ext cx="5596892" cy="4171634"/>
          </a:xfrm>
          <a:noFill/>
        </p:spPr>
        <p:txBody>
          <a:bodyPr/>
          <a:lstStyle/>
          <a:p>
            <a:pPr eaLnBrk="1" hangingPunct="1"/>
            <a:endParaRPr lang="en-US" altLang="en-US" smtClean="0"/>
          </a:p>
        </p:txBody>
      </p:sp>
    </p:spTree>
    <p:extLst>
      <p:ext uri="{BB962C8B-B14F-4D97-AF65-F5344CB8AC3E}">
        <p14:creationId xmlns:p14="http://schemas.microsoft.com/office/powerpoint/2010/main" val="3030723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5325"/>
            <a:ext cx="4632325" cy="3475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6</a:t>
            </a:fld>
            <a:endParaRPr lang="en-US"/>
          </a:p>
        </p:txBody>
      </p:sp>
    </p:spTree>
    <p:extLst>
      <p:ext uri="{BB962C8B-B14F-4D97-AF65-F5344CB8AC3E}">
        <p14:creationId xmlns:p14="http://schemas.microsoft.com/office/powerpoint/2010/main" val="217832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5325"/>
            <a:ext cx="4632325" cy="347503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592EADD-7FB7-4D09-B63C-629C1E2D9FBF}" type="slidenum">
              <a:rPr lang="en-US" smtClean="0"/>
              <a:t>7</a:t>
            </a:fld>
            <a:endParaRPr lang="en-US"/>
          </a:p>
        </p:txBody>
      </p:sp>
    </p:spTree>
    <p:extLst>
      <p:ext uri="{BB962C8B-B14F-4D97-AF65-F5344CB8AC3E}">
        <p14:creationId xmlns:p14="http://schemas.microsoft.com/office/powerpoint/2010/main" val="392205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5325"/>
            <a:ext cx="4632325" cy="3475038"/>
          </a:xfrm>
        </p:spPr>
      </p:sp>
      <p:sp>
        <p:nvSpPr>
          <p:cNvPr id="3" name="Notes Placeholder 2"/>
          <p:cNvSpPr>
            <a:spLocks noGrp="1"/>
          </p:cNvSpPr>
          <p:nvPr>
            <p:ph type="body" idx="1"/>
          </p:nvPr>
        </p:nvSpPr>
        <p:spPr/>
        <p:txBody>
          <a:bodyPr/>
          <a:lstStyle/>
          <a:p>
            <a:pPr defTabSz="912205"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7592EADD-7FB7-4D09-B63C-629C1E2D9FBF}" type="slidenum">
              <a:rPr lang="en-US" smtClean="0"/>
              <a:t>8</a:t>
            </a:fld>
            <a:endParaRPr lang="en-US"/>
          </a:p>
        </p:txBody>
      </p:sp>
    </p:spTree>
    <p:extLst>
      <p:ext uri="{BB962C8B-B14F-4D97-AF65-F5344CB8AC3E}">
        <p14:creationId xmlns:p14="http://schemas.microsoft.com/office/powerpoint/2010/main" val="4094880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1679589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692150"/>
            <a:ext cx="4616450" cy="34623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13</a:t>
            </a:fld>
            <a:endParaRPr lang="en-US"/>
          </a:p>
        </p:txBody>
      </p:sp>
    </p:spTree>
    <p:extLst>
      <p:ext uri="{BB962C8B-B14F-4D97-AF65-F5344CB8AC3E}">
        <p14:creationId xmlns:p14="http://schemas.microsoft.com/office/powerpoint/2010/main" val="1622172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15</a:t>
            </a:fld>
            <a:endParaRPr lang="en-US"/>
          </a:p>
        </p:txBody>
      </p:sp>
    </p:spTree>
    <p:extLst>
      <p:ext uri="{BB962C8B-B14F-4D97-AF65-F5344CB8AC3E}">
        <p14:creationId xmlns:p14="http://schemas.microsoft.com/office/powerpoint/2010/main" val="296414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283411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17</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rmAutofit fontScale="40000" lnSpcReduction="20000"/>
          </a:bodyPr>
          <a:lstStyle/>
          <a:p>
            <a:pPr>
              <a:defRPr/>
            </a:pPr>
            <a:endParaRPr lang="en-US" dirty="0"/>
          </a:p>
        </p:txBody>
      </p:sp>
    </p:spTree>
    <p:extLst>
      <p:ext uri="{BB962C8B-B14F-4D97-AF65-F5344CB8AC3E}">
        <p14:creationId xmlns:p14="http://schemas.microsoft.com/office/powerpoint/2010/main" val="4217996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5"/>
            <a:ext cx="5334000" cy="8921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3" name="Footer Placeholder 10"/>
          <p:cNvSpPr>
            <a:spLocks noGrp="1"/>
          </p:cNvSpPr>
          <p:nvPr>
            <p:ph type="ftr" sz="quarter" idx="10"/>
          </p:nvPr>
        </p:nvSpPr>
        <p:spPr>
          <a:xfrm>
            <a:off x="3200400" y="6356350"/>
            <a:ext cx="5257800" cy="365125"/>
          </a:xfrm>
          <a:prstGeom prst="rect">
            <a:avLst/>
          </a:prstGeom>
        </p:spPr>
        <p:txBody>
          <a:bodyPr/>
          <a:lstStyle>
            <a:lvl1pPr>
              <a:defRPr/>
            </a:lvl1pPr>
          </a:lstStyle>
          <a:p>
            <a:endParaRPr lang="en-US"/>
          </a:p>
        </p:txBody>
      </p:sp>
      <p:sp>
        <p:nvSpPr>
          <p:cNvPr id="4" name="Slide Number Placeholder 11"/>
          <p:cNvSpPr>
            <a:spLocks noGrp="1"/>
          </p:cNvSpPr>
          <p:nvPr>
            <p:ph type="sldNum" sz="quarter" idx="11"/>
          </p:nvPr>
        </p:nvSpPr>
        <p:spPr>
          <a:xfrm>
            <a:off x="8382000" y="6351588"/>
            <a:ext cx="457200" cy="365125"/>
          </a:xfrm>
        </p:spPr>
        <p:txBody>
          <a:bodyPr/>
          <a:lstStyle>
            <a:lvl1pPr>
              <a:defRPr/>
            </a:lvl1pPr>
          </a:lstStyle>
          <a:p>
            <a:fld id="{E3DF5FA8-E0B6-4C19-9D9B-182822E521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21"/>
          <p:cNvSpPr>
            <a:spLocks noChangeArrowheads="1"/>
          </p:cNvSpPr>
          <p:nvPr userDrawn="1"/>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03" tIns="41000" rIns="82003" bIns="41000" anchor="ctr"/>
          <a:lstStyle/>
          <a:p>
            <a:pPr defTabSz="913966"/>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b="0" u="none" smtClean="0"/>
              <a:t>Office of Science FY 2011 Budget</a:t>
            </a:r>
            <a:endParaRPr lang="en-US" b="0" u="none"/>
          </a:p>
        </p:txBody>
      </p:sp>
      <p:sp>
        <p:nvSpPr>
          <p:cNvPr id="4" name="Slide Number Placeholder 3"/>
          <p:cNvSpPr>
            <a:spLocks noGrp="1"/>
          </p:cNvSpPr>
          <p:nvPr>
            <p:ph type="sldNum" sz="quarter" idx="11"/>
          </p:nvPr>
        </p:nvSpPr>
        <p:spPr/>
        <p:txBody>
          <a:bodyPr/>
          <a:lstStyle/>
          <a:p>
            <a:pPr>
              <a:defRPr/>
            </a:pPr>
            <a:fld id="{D1C3E240-9EB6-4604-A43D-9910B3F588EA}" type="slidenum">
              <a:rPr lang="en-US" b="0" u="none" smtClean="0"/>
              <a:pPr>
                <a:defRPr/>
              </a:pPr>
              <a:t>‹#›</a:t>
            </a:fld>
            <a:endParaRPr lang="en-US" b="0" u="non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70512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94" y="274545"/>
            <a:ext cx="8229023" cy="58522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9532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9" indent="0" algn="ctr">
              <a:buNone/>
              <a:defRPr>
                <a:solidFill>
                  <a:schemeClr val="tx1">
                    <a:tint val="75000"/>
                  </a:schemeClr>
                </a:solidFill>
              </a:defRPr>
            </a:lvl2pPr>
            <a:lvl3pPr marL="914079" indent="0" algn="ctr">
              <a:buNone/>
              <a:defRPr>
                <a:solidFill>
                  <a:schemeClr val="tx1">
                    <a:tint val="75000"/>
                  </a:schemeClr>
                </a:solidFill>
              </a:defRPr>
            </a:lvl3pPr>
            <a:lvl4pPr marL="1371119" indent="0" algn="ctr">
              <a:buNone/>
              <a:defRPr>
                <a:solidFill>
                  <a:schemeClr val="tx1">
                    <a:tint val="75000"/>
                  </a:schemeClr>
                </a:solidFill>
              </a:defRPr>
            </a:lvl4pPr>
            <a:lvl5pPr marL="1828159" indent="0" algn="ctr">
              <a:buNone/>
              <a:defRPr>
                <a:solidFill>
                  <a:schemeClr val="tx1">
                    <a:tint val="75000"/>
                  </a:schemeClr>
                </a:solidFill>
              </a:defRPr>
            </a:lvl5pPr>
            <a:lvl6pPr marL="2285199" indent="0" algn="ctr">
              <a:buNone/>
              <a:defRPr>
                <a:solidFill>
                  <a:schemeClr val="tx1">
                    <a:tint val="75000"/>
                  </a:schemeClr>
                </a:solidFill>
              </a:defRPr>
            </a:lvl6pPr>
            <a:lvl7pPr marL="2742237" indent="0" algn="ctr">
              <a:buNone/>
              <a:defRPr>
                <a:solidFill>
                  <a:schemeClr val="tx1">
                    <a:tint val="75000"/>
                  </a:schemeClr>
                </a:solidFill>
              </a:defRPr>
            </a:lvl7pPr>
            <a:lvl8pPr marL="3199278" indent="0" algn="ctr">
              <a:buNone/>
              <a:defRPr>
                <a:solidFill>
                  <a:schemeClr val="tx1">
                    <a:tint val="75000"/>
                  </a:schemeClr>
                </a:solidFill>
              </a:defRPr>
            </a:lvl8pPr>
            <a:lvl9pPr marL="365631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fld id="{A2B9CAA0-02A8-4F01-BF02-DDA0803017CA}" type="datetimeFigureOut">
              <a:rPr lang="en-US" smtClean="0"/>
              <a:t>7/14/2015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E75E4-92A9-4E75-9CD0-7D3E031B6C7D}" type="slidenum">
              <a:rPr lang="en-US" smtClean="0"/>
              <a:t>‹#›</a:t>
            </a:fld>
            <a:endParaRPr lang="en-US"/>
          </a:p>
        </p:txBody>
      </p:sp>
    </p:spTree>
    <p:extLst>
      <p:ext uri="{BB962C8B-B14F-4D97-AF65-F5344CB8AC3E}">
        <p14:creationId xmlns:p14="http://schemas.microsoft.com/office/powerpoint/2010/main" val="711248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Full tex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endParaRPr lang="en-US" dirty="0">
              <a:solidFill>
                <a:srgbClr val="344447"/>
              </a:solidFill>
            </a:endParaRPr>
          </a:p>
        </p:txBody>
      </p:sp>
      <p:sp>
        <p:nvSpPr>
          <p:cNvPr id="6" name="Slide Number Placeholder 5"/>
          <p:cNvSpPr>
            <a:spLocks noGrp="1"/>
          </p:cNvSpPr>
          <p:nvPr>
            <p:ph type="sldNum" sz="quarter" idx="12"/>
          </p:nvPr>
        </p:nvSpPr>
        <p:spPr/>
        <p:txBody>
          <a:bodyPr/>
          <a:lstStyle>
            <a:lvl1pPr>
              <a:defRPr smtClean="0"/>
            </a:lvl1pPr>
          </a:lstStyle>
          <a:p>
            <a:fld id="{5D7E0B00-4FDE-D040-8275-1F4B80113D68}" type="slidenum">
              <a:rPr lang="en-US">
                <a:solidFill>
                  <a:srgbClr val="344447"/>
                </a:solidFill>
              </a:rPr>
              <a:pPr/>
              <a:t>‹#›</a:t>
            </a:fld>
            <a:endParaRPr lang="en-US" dirty="0">
              <a:solidFill>
                <a:srgbClr val="344447"/>
              </a:solidFill>
            </a:endParaRPr>
          </a:p>
        </p:txBody>
      </p:sp>
      <p:sp>
        <p:nvSpPr>
          <p:cNvPr id="7" name="Rectangle 6"/>
          <p:cNvSpPr/>
          <p:nvPr userDrawn="1"/>
        </p:nvSpPr>
        <p:spPr>
          <a:xfrm>
            <a:off x="-882" y="494454"/>
            <a:ext cx="354013" cy="160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defTabSz="914079" eaLnBrk="0" hangingPunct="0">
              <a:defRPr/>
            </a:pPr>
            <a:endParaRPr lang="en-GB" dirty="0">
              <a:solidFill>
                <a:srgbClr val="FFFFFF"/>
              </a:solidFill>
              <a:latin typeface="Tahoma"/>
              <a:ea typeface="ＭＳ Ｐゴシック"/>
              <a:cs typeface="ＭＳ Ｐゴシック"/>
            </a:endParaRPr>
          </a:p>
        </p:txBody>
      </p:sp>
    </p:spTree>
    <p:extLst>
      <p:ext uri="{BB962C8B-B14F-4D97-AF65-F5344CB8AC3E}">
        <p14:creationId xmlns:p14="http://schemas.microsoft.com/office/powerpoint/2010/main" val="24987016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4.jpeg"/><Relationship Id="rId5" Type="http://schemas.openxmlformats.org/officeDocument/2006/relationships/slideLayout" Target="../slideLayouts/slideLayout8.xml"/><Relationship Id="rId10" Type="http://schemas.openxmlformats.org/officeDocument/2006/relationships/image" Target="../media/image1.jpe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87092"/>
            <a:ext cx="9144000" cy="598714"/>
          </a:xfrm>
          <a:prstGeom prst="rect">
            <a:avLst/>
          </a:prstGeom>
          <a:noFill/>
          <a:ln w="9525">
            <a:noFill/>
            <a:miter lim="800000"/>
            <a:headEnd/>
            <a:tailEnd/>
          </a:ln>
        </p:spPr>
        <p:txBody>
          <a:bodyPr vert="horz" wrap="square" lIns="91376" tIns="45688" rIns="91376" bIns="45688" numCol="1" anchor="ctr" anchorCtr="0" compatLnSpc="1">
            <a:prstTxWarp prst="textNoShape">
              <a:avLst/>
            </a:prstTxWarp>
          </a:bodyPr>
          <a:lstStyle/>
          <a:p>
            <a:pPr lvl="0"/>
            <a:r>
              <a:rPr lang="en-US" dirty="0" smtClean="0"/>
              <a:t>Click to Insert Title</a:t>
            </a:r>
          </a:p>
        </p:txBody>
      </p:sp>
      <p:sp>
        <p:nvSpPr>
          <p:cNvPr id="7" name="Footer Placeholder 4"/>
          <p:cNvSpPr>
            <a:spLocks noGrp="1"/>
          </p:cNvSpPr>
          <p:nvPr>
            <p:ph type="ftr" sz="quarter" idx="3"/>
          </p:nvPr>
        </p:nvSpPr>
        <p:spPr>
          <a:xfrm>
            <a:off x="3124200" y="6353973"/>
            <a:ext cx="5334000" cy="365125"/>
          </a:xfrm>
          <a:prstGeom prst="rect">
            <a:avLst/>
          </a:prstGeom>
        </p:spPr>
        <p:txBody>
          <a:bodyPr vert="horz" lIns="91376" tIns="45688" rIns="91376" bIns="45688"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r>
              <a:rPr lang="en-US" smtClean="0"/>
              <a:t>Energy Facts 2010</a:t>
            </a:r>
            <a:endParaRPr lang="en-US" dirty="0"/>
          </a:p>
        </p:txBody>
      </p:sp>
      <p:sp>
        <p:nvSpPr>
          <p:cNvPr id="8" name="Slide Number Placeholder 5"/>
          <p:cNvSpPr>
            <a:spLocks noGrp="1"/>
          </p:cNvSpPr>
          <p:nvPr>
            <p:ph type="sldNum" sz="quarter" idx="4"/>
          </p:nvPr>
        </p:nvSpPr>
        <p:spPr>
          <a:xfrm>
            <a:off x="8413751" y="6353973"/>
            <a:ext cx="381000" cy="365125"/>
          </a:xfrm>
          <a:prstGeom prst="rect">
            <a:avLst/>
          </a:prstGeom>
        </p:spPr>
        <p:txBody>
          <a:bodyPr vert="horz" lIns="91376" tIns="45688" rIns="91376" bIns="45688"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fld id="{6EEA275D-5A49-48A8-817D-44C3EA0A3A2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9" r:id="rId2"/>
    <p:sldLayoutId id="2147483800" r:id="rId3"/>
  </p:sldLayoutIdLst>
  <p:hf hdr="0" dt="0"/>
  <p:txStyles>
    <p:titleStyle>
      <a:lvl1pPr algn="ctr" rtl="0" eaLnBrk="0" fontAlgn="base" hangingPunct="0">
        <a:spcBef>
          <a:spcPct val="0"/>
        </a:spcBef>
        <a:spcAft>
          <a:spcPct val="0"/>
        </a:spcAft>
        <a:defRPr sz="2400" kern="1200" baseline="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880" algn="ctr" rtl="0" fontAlgn="base">
        <a:spcBef>
          <a:spcPct val="0"/>
        </a:spcBef>
        <a:spcAft>
          <a:spcPct val="0"/>
        </a:spcAft>
        <a:defRPr sz="2400">
          <a:solidFill>
            <a:srgbClr val="106636"/>
          </a:solidFill>
          <a:latin typeface="Arial" charset="0"/>
          <a:cs typeface="Arial" charset="0"/>
        </a:defRPr>
      </a:lvl6pPr>
      <a:lvl7pPr marL="913758" algn="ctr" rtl="0" fontAlgn="base">
        <a:spcBef>
          <a:spcPct val="0"/>
        </a:spcBef>
        <a:spcAft>
          <a:spcPct val="0"/>
        </a:spcAft>
        <a:defRPr sz="2400">
          <a:solidFill>
            <a:srgbClr val="106636"/>
          </a:solidFill>
          <a:latin typeface="Arial" charset="0"/>
          <a:cs typeface="Arial" charset="0"/>
        </a:defRPr>
      </a:lvl7pPr>
      <a:lvl8pPr marL="1370639" algn="ctr" rtl="0" fontAlgn="base">
        <a:spcBef>
          <a:spcPct val="0"/>
        </a:spcBef>
        <a:spcAft>
          <a:spcPct val="0"/>
        </a:spcAft>
        <a:defRPr sz="2400">
          <a:solidFill>
            <a:srgbClr val="106636"/>
          </a:solidFill>
          <a:latin typeface="Arial" charset="0"/>
          <a:cs typeface="Arial" charset="0"/>
        </a:defRPr>
      </a:lvl8pPr>
      <a:lvl9pPr marL="1827517" algn="ctr" rtl="0" fontAlgn="base">
        <a:spcBef>
          <a:spcPct val="0"/>
        </a:spcBef>
        <a:spcAft>
          <a:spcPct val="0"/>
        </a:spcAft>
        <a:defRPr sz="2400">
          <a:solidFill>
            <a:srgbClr val="106636"/>
          </a:solidFill>
          <a:latin typeface="Arial" charset="0"/>
          <a:cs typeface="Arial" charset="0"/>
        </a:defRPr>
      </a:lvl9pPr>
    </p:titleStyle>
    <p:bodyStyle>
      <a:lvl1pPr marL="342659" indent="-342659"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428" indent="-285548"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2199" indent="-22843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9077" indent="-22843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957" indent="-22843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283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1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95"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72"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58" rtl="0" eaLnBrk="1" latinLnBrk="0" hangingPunct="1">
        <a:defRPr sz="1800" kern="1200">
          <a:solidFill>
            <a:schemeClr val="tx1"/>
          </a:solidFill>
          <a:latin typeface="+mn-lt"/>
          <a:ea typeface="+mn-ea"/>
          <a:cs typeface="+mn-cs"/>
        </a:defRPr>
      </a:lvl1pPr>
      <a:lvl2pPr marL="456880" algn="l" defTabSz="913758" rtl="0" eaLnBrk="1" latinLnBrk="0" hangingPunct="1">
        <a:defRPr sz="1800" kern="1200">
          <a:solidFill>
            <a:schemeClr val="tx1"/>
          </a:solidFill>
          <a:latin typeface="+mn-lt"/>
          <a:ea typeface="+mn-ea"/>
          <a:cs typeface="+mn-cs"/>
        </a:defRPr>
      </a:lvl2pPr>
      <a:lvl3pPr marL="913758" algn="l" defTabSz="913758" rtl="0" eaLnBrk="1" latinLnBrk="0" hangingPunct="1">
        <a:defRPr sz="1800" kern="1200">
          <a:solidFill>
            <a:schemeClr val="tx1"/>
          </a:solidFill>
          <a:latin typeface="+mn-lt"/>
          <a:ea typeface="+mn-ea"/>
          <a:cs typeface="+mn-cs"/>
        </a:defRPr>
      </a:lvl3pPr>
      <a:lvl4pPr marL="1370639" algn="l" defTabSz="913758" rtl="0" eaLnBrk="1" latinLnBrk="0" hangingPunct="1">
        <a:defRPr sz="1800" kern="1200">
          <a:solidFill>
            <a:schemeClr val="tx1"/>
          </a:solidFill>
          <a:latin typeface="+mn-lt"/>
          <a:ea typeface="+mn-ea"/>
          <a:cs typeface="+mn-cs"/>
        </a:defRPr>
      </a:lvl4pPr>
      <a:lvl5pPr marL="1827517" algn="l" defTabSz="913758" rtl="0" eaLnBrk="1" latinLnBrk="0" hangingPunct="1">
        <a:defRPr sz="1800" kern="1200">
          <a:solidFill>
            <a:schemeClr val="tx1"/>
          </a:solidFill>
          <a:latin typeface="+mn-lt"/>
          <a:ea typeface="+mn-ea"/>
          <a:cs typeface="+mn-cs"/>
        </a:defRPr>
      </a:lvl5pPr>
      <a:lvl6pPr marL="2284398" algn="l" defTabSz="913758" rtl="0" eaLnBrk="1" latinLnBrk="0" hangingPunct="1">
        <a:defRPr sz="1800" kern="1200">
          <a:solidFill>
            <a:schemeClr val="tx1"/>
          </a:solidFill>
          <a:latin typeface="+mn-lt"/>
          <a:ea typeface="+mn-ea"/>
          <a:cs typeface="+mn-cs"/>
        </a:defRPr>
      </a:lvl6pPr>
      <a:lvl7pPr marL="2741275" algn="l" defTabSz="913758" rtl="0" eaLnBrk="1" latinLnBrk="0" hangingPunct="1">
        <a:defRPr sz="1800" kern="1200">
          <a:solidFill>
            <a:schemeClr val="tx1"/>
          </a:solidFill>
          <a:latin typeface="+mn-lt"/>
          <a:ea typeface="+mn-ea"/>
          <a:cs typeface="+mn-cs"/>
        </a:defRPr>
      </a:lvl7pPr>
      <a:lvl8pPr marL="3198156" algn="l" defTabSz="913758" rtl="0" eaLnBrk="1" latinLnBrk="0" hangingPunct="1">
        <a:defRPr sz="1800" kern="1200">
          <a:solidFill>
            <a:schemeClr val="tx1"/>
          </a:solidFill>
          <a:latin typeface="+mn-lt"/>
          <a:ea typeface="+mn-ea"/>
          <a:cs typeface="+mn-cs"/>
        </a:defRPr>
      </a:lvl8pPr>
      <a:lvl9pPr marL="3655033" algn="l" defTabSz="9137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65" tIns="45683" rIns="91365" bIns="45683"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30" y="866775"/>
            <a:ext cx="8410575" cy="5259388"/>
          </a:xfrm>
          <a:prstGeom prst="rect">
            <a:avLst/>
          </a:prstGeom>
          <a:noFill/>
          <a:ln w="9525">
            <a:noFill/>
            <a:miter lim="800000"/>
            <a:headEnd/>
            <a:tailEnd/>
          </a:ln>
        </p:spPr>
        <p:txBody>
          <a:bodyPr vert="horz" wrap="square" lIns="91365" tIns="45683" rIns="91365" bIns="4568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65" tIns="45683" rIns="91365" bIns="45683"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65" tIns="45683" rIns="91365" bIns="45683"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07D9EDA4-3321-4A4F-B234-B5F2EEE78D67}" type="slidenum">
              <a:rPr lang="en-US"/>
              <a:pPr>
                <a:defRPr/>
              </a:pPr>
              <a:t>‹#›</a:t>
            </a:fld>
            <a:endParaRPr lang="en-US" dirty="0"/>
          </a:p>
        </p:txBody>
      </p:sp>
      <p:pic>
        <p:nvPicPr>
          <p:cNvPr id="2054" name="Picture 9" descr="horizontal-logo-green-text.jpg"/>
          <p:cNvPicPr>
            <a:picLocks noChangeAspect="1"/>
          </p:cNvPicPr>
          <p:nvPr/>
        </p:nvPicPr>
        <p:blipFill>
          <a:blip r:embed="rId11" cstate="print"/>
          <a:srcRect/>
          <a:stretch>
            <a:fillRect/>
          </a:stretch>
        </p:blipFill>
        <p:spPr bwMode="auto">
          <a:xfrm>
            <a:off x="457200" y="6354768"/>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6" r:id="rId1"/>
    <p:sldLayoutId id="2147483816" r:id="rId2"/>
    <p:sldLayoutId id="2147483817" r:id="rId3"/>
    <p:sldLayoutId id="2147483821" r:id="rId4"/>
    <p:sldLayoutId id="2147483822" r:id="rId5"/>
    <p:sldLayoutId id="2147483823" r:id="rId6"/>
    <p:sldLayoutId id="2147483824" r:id="rId7"/>
    <p:sldLayoutId id="2147483825" r:id="rId8"/>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827" algn="ctr" rtl="0" fontAlgn="base">
        <a:spcBef>
          <a:spcPct val="0"/>
        </a:spcBef>
        <a:spcAft>
          <a:spcPct val="0"/>
        </a:spcAft>
        <a:defRPr sz="2400">
          <a:solidFill>
            <a:srgbClr val="106636"/>
          </a:solidFill>
          <a:latin typeface="Arial" charset="0"/>
          <a:cs typeface="Arial" charset="0"/>
        </a:defRPr>
      </a:lvl6pPr>
      <a:lvl7pPr marL="913651" algn="ctr" rtl="0" fontAlgn="base">
        <a:spcBef>
          <a:spcPct val="0"/>
        </a:spcBef>
        <a:spcAft>
          <a:spcPct val="0"/>
        </a:spcAft>
        <a:defRPr sz="2400">
          <a:solidFill>
            <a:srgbClr val="106636"/>
          </a:solidFill>
          <a:latin typeface="Arial" charset="0"/>
          <a:cs typeface="Arial" charset="0"/>
        </a:defRPr>
      </a:lvl7pPr>
      <a:lvl8pPr marL="1370479" algn="ctr" rtl="0" fontAlgn="base">
        <a:spcBef>
          <a:spcPct val="0"/>
        </a:spcBef>
        <a:spcAft>
          <a:spcPct val="0"/>
        </a:spcAft>
        <a:defRPr sz="2400">
          <a:solidFill>
            <a:srgbClr val="106636"/>
          </a:solidFill>
          <a:latin typeface="Arial" charset="0"/>
          <a:cs typeface="Arial" charset="0"/>
        </a:defRPr>
      </a:lvl8pPr>
      <a:lvl9pPr marL="1827303" algn="ctr" rtl="0" fontAlgn="base">
        <a:spcBef>
          <a:spcPct val="0"/>
        </a:spcBef>
        <a:spcAft>
          <a:spcPct val="0"/>
        </a:spcAft>
        <a:defRPr sz="2400">
          <a:solidFill>
            <a:srgbClr val="106636"/>
          </a:solidFill>
          <a:latin typeface="Arial" charset="0"/>
          <a:cs typeface="Arial" charset="0"/>
        </a:defRPr>
      </a:lvl9pPr>
    </p:titleStyle>
    <p:bodyStyle>
      <a:lvl1pPr marL="341113" indent="-34111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0929" indent="-283997"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0746"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7679"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4612"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cience.energy.gov/user-facilities/user-statistic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emf"/><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53.jpeg"/><Relationship Id="rId11" Type="http://schemas.openxmlformats.org/officeDocument/2006/relationships/image" Target="../media/image58.jpg"/><Relationship Id="rId5" Type="http://schemas.openxmlformats.org/officeDocument/2006/relationships/image" Target="../media/image52.jpeg"/><Relationship Id="rId10" Type="http://schemas.openxmlformats.org/officeDocument/2006/relationships/image" Target="../media/image57.emf"/><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emf"/></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jpeg"/><Relationship Id="rId3" Type="http://schemas.openxmlformats.org/officeDocument/2006/relationships/image" Target="../media/image62.jpeg"/><Relationship Id="rId7" Type="http://schemas.openxmlformats.org/officeDocument/2006/relationships/image" Target="../media/image65.tiff"/><Relationship Id="rId12"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chart" Target="../charts/chart4.xml"/><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68.emf"/><Relationship Id="rId4" Type="http://schemas.openxmlformats.org/officeDocument/2006/relationships/image" Target="../media/image63.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5.wmf"/><Relationship Id="rId11" Type="http://schemas.openxmlformats.org/officeDocument/2006/relationships/image" Target="../media/image80.jpeg"/><Relationship Id="rId5" Type="http://schemas.openxmlformats.org/officeDocument/2006/relationships/image" Target="../media/image74.wmf"/><Relationship Id="rId15" Type="http://schemas.openxmlformats.org/officeDocument/2006/relationships/image" Target="../media/image84.jpe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gif"/><Relationship Id="rId14" Type="http://schemas.openxmlformats.org/officeDocument/2006/relationships/image" Target="../media/image8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jpeg"/><Relationship Id="rId12"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88.jpeg"/><Relationship Id="rId11" Type="http://schemas.openxmlformats.org/officeDocument/2006/relationships/image" Target="../media/image93.png"/><Relationship Id="rId5" Type="http://schemas.openxmlformats.org/officeDocument/2006/relationships/image" Target="../media/image87.emf"/><Relationship Id="rId10" Type="http://schemas.openxmlformats.org/officeDocument/2006/relationships/image" Target="../media/image92.jpg"/><Relationship Id="rId4" Type="http://schemas.openxmlformats.org/officeDocument/2006/relationships/image" Target="../media/image86.png"/><Relationship Id="rId9"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png"/><Relationship Id="rId18" Type="http://schemas.openxmlformats.org/officeDocument/2006/relationships/image" Target="../media/image113.jpeg"/><Relationship Id="rId26" Type="http://schemas.openxmlformats.org/officeDocument/2006/relationships/image" Target="../media/image121.png"/><Relationship Id="rId3" Type="http://schemas.openxmlformats.org/officeDocument/2006/relationships/image" Target="../media/image98.png"/><Relationship Id="rId21" Type="http://schemas.openxmlformats.org/officeDocument/2006/relationships/image" Target="../media/image116.jpe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jpeg"/><Relationship Id="rId25" Type="http://schemas.openxmlformats.org/officeDocument/2006/relationships/image" Target="../media/image120.jpeg"/><Relationship Id="rId2" Type="http://schemas.openxmlformats.org/officeDocument/2006/relationships/notesSlide" Target="../notesSlides/notesSlide18.xml"/><Relationship Id="rId16" Type="http://schemas.openxmlformats.org/officeDocument/2006/relationships/image" Target="../media/image111.jpeg"/><Relationship Id="rId20" Type="http://schemas.openxmlformats.org/officeDocument/2006/relationships/image" Target="../media/image115.jpeg"/><Relationship Id="rId1" Type="http://schemas.openxmlformats.org/officeDocument/2006/relationships/slideLayout" Target="../slideLayouts/slideLayout5.xml"/><Relationship Id="rId6" Type="http://schemas.openxmlformats.org/officeDocument/2006/relationships/image" Target="../media/image101.png"/><Relationship Id="rId11" Type="http://schemas.openxmlformats.org/officeDocument/2006/relationships/image" Target="../media/image106.png"/><Relationship Id="rId24" Type="http://schemas.openxmlformats.org/officeDocument/2006/relationships/image" Target="../media/image119.png"/><Relationship Id="rId5" Type="http://schemas.openxmlformats.org/officeDocument/2006/relationships/image" Target="../media/image100.jpeg"/><Relationship Id="rId15" Type="http://schemas.openxmlformats.org/officeDocument/2006/relationships/image" Target="../media/image110.jpeg"/><Relationship Id="rId23" Type="http://schemas.openxmlformats.org/officeDocument/2006/relationships/image" Target="../media/image118.jpeg"/><Relationship Id="rId10" Type="http://schemas.openxmlformats.org/officeDocument/2006/relationships/image" Target="../media/image105.png"/><Relationship Id="rId19" Type="http://schemas.openxmlformats.org/officeDocument/2006/relationships/image" Target="../media/image114.jpe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9.jpeg"/><Relationship Id="rId22" Type="http://schemas.openxmlformats.org/officeDocument/2006/relationships/image" Target="../media/image117.jpeg"/></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png"/></Relationships>
</file>

<file path=ppt/slides/_rels/slide2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jpeg"/><Relationship Id="rId7" Type="http://schemas.openxmlformats.org/officeDocument/2006/relationships/image" Target="../media/image19.tif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gif"/><Relationship Id="rId4" Type="http://schemas.openxmlformats.org/officeDocument/2006/relationships/image" Target="../media/image16.pn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1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1371600" y="3902447"/>
            <a:ext cx="6400800" cy="1274163"/>
          </a:xfrm>
          <a:prstGeom prst="rect">
            <a:avLst/>
          </a:prstGeom>
        </p:spPr>
        <p:txBody>
          <a:bodyPr lIns="91376" tIns="45688" rIns="91376" bIns="45688" rtlCol="0">
            <a:spAutoFit/>
          </a:bodyPr>
          <a:lstStyle/>
          <a:p>
            <a:pPr marL="252772" indent="-252772" algn="ctr" defTabSz="1014184">
              <a:buNone/>
            </a:pPr>
            <a:r>
              <a:rPr lang="en-US" kern="0" dirty="0" smtClean="0">
                <a:solidFill>
                  <a:srgbClr val="006600"/>
                </a:solidFill>
              </a:rPr>
              <a:t>BES Advisory Committee Meeting</a:t>
            </a:r>
          </a:p>
          <a:p>
            <a:pPr marL="252772" indent="-252772" algn="ctr" defTabSz="1014184">
              <a:buNone/>
            </a:pPr>
            <a:r>
              <a:rPr lang="en-US" sz="2200" kern="0" dirty="0">
                <a:solidFill>
                  <a:srgbClr val="006600"/>
                </a:solidFill>
              </a:rPr>
              <a:t>July 7, 2015</a:t>
            </a:r>
          </a:p>
          <a:p>
            <a:pPr marL="252772" indent="-252772" algn="ctr" defTabSz="1014184"/>
            <a:endParaRPr lang="en-US" sz="2200" b="0" dirty="0">
              <a:solidFill>
                <a:schemeClr val="tx1"/>
              </a:solidFill>
            </a:endParaRPr>
          </a:p>
        </p:txBody>
      </p:sp>
      <p:sp useBgFill="1">
        <p:nvSpPr>
          <p:cNvPr id="3075" name="Title 3"/>
          <p:cNvSpPr>
            <a:spLocks noGrp="1"/>
          </p:cNvSpPr>
          <p:nvPr>
            <p:ph type="title" idx="4294967295"/>
          </p:nvPr>
        </p:nvSpPr>
        <p:spPr>
          <a:xfrm>
            <a:off x="84138" y="2445063"/>
            <a:ext cx="8978900" cy="590919"/>
          </a:xfr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lnSpc>
                <a:spcPct val="90000"/>
              </a:lnSpc>
              <a:defRPr/>
            </a:pPr>
            <a:r>
              <a:rPr lang="en-US" sz="3600" b="1" spc="50" dirty="0">
                <a:ln w="11430"/>
                <a:solidFill>
                  <a:srgbClr val="006600"/>
                </a:solidFill>
              </a:rPr>
              <a:t>Basic Energy Sciences Update</a:t>
            </a:r>
            <a:endParaRPr lang="en-US" sz="3600" b="1" i="1" spc="50" dirty="0">
              <a:ln w="11430"/>
              <a:solidFill>
                <a:srgbClr val="006600"/>
              </a:solidFill>
            </a:endParaRPr>
          </a:p>
        </p:txBody>
      </p:sp>
      <p:sp>
        <p:nvSpPr>
          <p:cNvPr id="8196" name="Rectangle 4"/>
          <p:cNvSpPr>
            <a:spLocks noChangeArrowheads="1"/>
          </p:cNvSpPr>
          <p:nvPr/>
        </p:nvSpPr>
        <p:spPr bwMode="auto">
          <a:xfrm>
            <a:off x="675867" y="5826766"/>
            <a:ext cx="7792279" cy="840165"/>
          </a:xfrm>
          <a:prstGeom prst="rect">
            <a:avLst/>
          </a:prstGeom>
          <a:noFill/>
          <a:ln w="9525">
            <a:noFill/>
            <a:miter lim="800000"/>
            <a:headEnd/>
            <a:tailEnd/>
          </a:ln>
        </p:spPr>
        <p:txBody>
          <a:bodyPr wrap="square" lIns="91376" tIns="45688" rIns="91376" bIns="45688">
            <a:spAutoFit/>
          </a:bodyPr>
          <a:lstStyle/>
          <a:p>
            <a:pPr algn="ctr">
              <a:lnSpc>
                <a:spcPct val="90000"/>
              </a:lnSpc>
              <a:spcBef>
                <a:spcPts val="0"/>
              </a:spcBef>
            </a:pPr>
            <a:r>
              <a:rPr lang="en-US" dirty="0" smtClean="0">
                <a:solidFill>
                  <a:srgbClr val="006600"/>
                </a:solidFill>
                <a:latin typeface="Arial" pitchFamily="34" charset="0"/>
                <a:cs typeface="Arial" pitchFamily="34" charset="0"/>
              </a:rPr>
              <a:t>Harriet Kung</a:t>
            </a:r>
            <a:r>
              <a:rPr lang="en-US" dirty="0">
                <a:solidFill>
                  <a:srgbClr val="006600"/>
                </a:solidFill>
                <a:latin typeface="Arial" pitchFamily="34" charset="0"/>
                <a:cs typeface="Arial" pitchFamily="34" charset="0"/>
              </a:rPr>
              <a:t/>
            </a:r>
            <a:br>
              <a:rPr lang="en-US" dirty="0">
                <a:solidFill>
                  <a:srgbClr val="006600"/>
                </a:solidFill>
                <a:latin typeface="Arial" pitchFamily="34" charset="0"/>
                <a:cs typeface="Arial" pitchFamily="34" charset="0"/>
              </a:rPr>
            </a:br>
            <a:r>
              <a:rPr lang="en-US" dirty="0" smtClean="0">
                <a:solidFill>
                  <a:srgbClr val="006600"/>
                </a:solidFill>
                <a:latin typeface="Arial" pitchFamily="34" charset="0"/>
                <a:cs typeface="Arial" pitchFamily="34" charset="0"/>
              </a:rPr>
              <a:t>Director, Basic Energy Sciences</a:t>
            </a:r>
            <a:endParaRPr lang="en-US" dirty="0">
              <a:solidFill>
                <a:srgbClr val="006600"/>
              </a:solidFill>
              <a:latin typeface="Arial" pitchFamily="34" charset="0"/>
              <a:cs typeface="Arial" pitchFamily="34" charset="0"/>
            </a:endParaRPr>
          </a:p>
          <a:p>
            <a:pPr algn="ctr">
              <a:lnSpc>
                <a:spcPct val="90000"/>
              </a:lnSpc>
              <a:spcBef>
                <a:spcPts val="0"/>
              </a:spcBef>
            </a:pPr>
            <a:r>
              <a:rPr lang="en-US" dirty="0">
                <a:solidFill>
                  <a:srgbClr val="006600"/>
                </a:solidFill>
                <a:latin typeface="Arial" pitchFamily="34" charset="0"/>
                <a:cs typeface="Arial" pitchFamily="34" charset="0"/>
              </a:rPr>
              <a:t>Office of Science, U.S. Department of </a:t>
            </a:r>
            <a:r>
              <a:rPr lang="en-US" dirty="0" smtClean="0">
                <a:solidFill>
                  <a:srgbClr val="006600"/>
                </a:solidFill>
                <a:latin typeface="Arial" pitchFamily="34" charset="0"/>
                <a:cs typeface="Arial" pitchFamily="34" charset="0"/>
              </a:rPr>
              <a:t>Energy</a:t>
            </a:r>
            <a:r>
              <a:rPr lang="en-US" sz="1200" dirty="0">
                <a:solidFill>
                  <a:srgbClr val="006600"/>
                </a:solidFill>
                <a:latin typeface="Arial" pitchFamily="34" charset="0"/>
                <a:cs typeface="Arial" pitchFamily="34" charset="0"/>
              </a:rPr>
              <a:t> </a:t>
            </a:r>
            <a:endParaRPr lang="en-US" dirty="0">
              <a:solidFill>
                <a:srgbClr val="0066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38102"/>
            <a:ext cx="9144000" cy="702040"/>
          </a:xfrm>
          <a:prstGeom prst="rect">
            <a:avLst/>
          </a:prstGeom>
        </p:spPr>
        <p:txBody>
          <a:bodyPr lIns="91418" tIns="45709" rIns="91418" bIns="45709" anchor="ctr" anchorCtr="1"/>
          <a:lstStyle/>
          <a:p>
            <a:pPr algn="ctr" eaLnBrk="0" fontAlgn="base" hangingPunct="0">
              <a:lnSpc>
                <a:spcPct val="85000"/>
              </a:lnSpc>
              <a:spcBef>
                <a:spcPct val="0"/>
              </a:spcBef>
              <a:spcAft>
                <a:spcPct val="0"/>
              </a:spcAft>
            </a:pPr>
            <a:r>
              <a:rPr lang="en-US" sz="2400" dirty="0" smtClean="0">
                <a:solidFill>
                  <a:srgbClr val="106636"/>
                </a:solidFill>
                <a:latin typeface="Arial" pitchFamily="34" charset="0"/>
                <a:cs typeface="Arial" pitchFamily="34" charset="0"/>
              </a:rPr>
              <a:t>National Synchrotron Light Source-II </a:t>
            </a:r>
          </a:p>
          <a:p>
            <a:pPr algn="ctr" eaLnBrk="0" fontAlgn="base" hangingPunct="0">
              <a:lnSpc>
                <a:spcPct val="85000"/>
              </a:lnSpc>
              <a:spcBef>
                <a:spcPct val="0"/>
              </a:spcBef>
              <a:spcAft>
                <a:spcPct val="0"/>
              </a:spcAft>
            </a:pPr>
            <a:r>
              <a:rPr lang="en-US" dirty="0" smtClean="0">
                <a:solidFill>
                  <a:srgbClr val="106636"/>
                </a:solidFill>
                <a:latin typeface="Arial" pitchFamily="34" charset="0"/>
                <a:cs typeface="Arial" pitchFamily="34" charset="0"/>
              </a:rPr>
              <a:t>Six Project Beamlines in Commissioning and Taking Data</a:t>
            </a:r>
          </a:p>
        </p:txBody>
      </p:sp>
      <p:sp>
        <p:nvSpPr>
          <p:cNvPr id="9"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a:defRPr/>
            </a:pPr>
            <a:fld id="{6EEA275D-5A49-48A8-817D-44C3EA0A3A2F}" type="slidenum">
              <a:rPr lang="en-US" sz="1200" smtClean="0">
                <a:solidFill>
                  <a:srgbClr val="106636"/>
                </a:solidFill>
                <a:latin typeface="Arial" pitchFamily="34" charset="0"/>
                <a:cs typeface="Arial" pitchFamily="34" charset="0"/>
              </a:rPr>
              <a:pPr algn="r">
                <a:defRPr/>
              </a:pPr>
              <a:t>10</a:t>
            </a:fld>
            <a:endParaRPr lang="en-US" sz="1200" dirty="0">
              <a:solidFill>
                <a:srgbClr val="106636"/>
              </a:solidFill>
              <a:latin typeface="Arial"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058" y="2761240"/>
            <a:ext cx="2753870" cy="172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Shape 68"/>
          <p:cNvSpPr>
            <a:spLocks noChangeArrowheads="1"/>
          </p:cNvSpPr>
          <p:nvPr/>
        </p:nvSpPr>
        <p:spPr bwMode="auto">
          <a:xfrm>
            <a:off x="123529" y="3011192"/>
            <a:ext cx="3617187" cy="1184940"/>
          </a:xfrm>
          <a:prstGeom prst="rect">
            <a:avLst/>
          </a:prstGeom>
          <a:noFill/>
          <a:ln>
            <a:noFill/>
          </a:ln>
          <a:extLst/>
        </p:spPr>
        <p:txBody>
          <a:bodyPr wrap="square" lIns="0" tIns="0" rIns="0" bIns="0">
            <a:spAutoFit/>
          </a:bodyPr>
          <a:lstStyle/>
          <a:p>
            <a:pPr marL="174625" indent="-174625">
              <a:lnSpc>
                <a:spcPct val="110000"/>
              </a:lnSpc>
              <a:spcBef>
                <a:spcPts val="600"/>
              </a:spcBef>
              <a:buFont typeface="Wingdings" panose="05000000000000000000" pitchFamily="2" charset="2"/>
              <a:buChar char="§"/>
              <a:defRPr/>
            </a:pPr>
            <a:r>
              <a:rPr lang="en-US" sz="1400" b="1" dirty="0" smtClean="0">
                <a:latin typeface="Arial"/>
                <a:ea typeface="MS PGothic" charset="0"/>
                <a:cs typeface="Arial"/>
                <a:sym typeface="Arial Narrow" charset="0"/>
              </a:rPr>
              <a:t>First Publication (data measured at XPD</a:t>
            </a:r>
            <a:r>
              <a:rPr lang="en-US" sz="1400" b="1" dirty="0">
                <a:latin typeface="Arial"/>
                <a:ea typeface="MS PGothic" charset="0"/>
                <a:cs typeface="Arial"/>
                <a:sym typeface="Arial Narrow" charset="0"/>
              </a:rPr>
              <a:t>): “Enhanced thermoelectric power and electronic correlations in RuSe2”, </a:t>
            </a:r>
            <a:r>
              <a:rPr lang="en-US" sz="1400" b="1" dirty="0" err="1">
                <a:latin typeface="Arial"/>
                <a:ea typeface="MS PGothic" charset="0"/>
                <a:cs typeface="Arial"/>
                <a:sym typeface="Arial Narrow" charset="0"/>
              </a:rPr>
              <a:t>Kefeng</a:t>
            </a:r>
            <a:r>
              <a:rPr lang="en-US" sz="1400" b="1" dirty="0">
                <a:latin typeface="Arial"/>
                <a:ea typeface="MS PGothic" charset="0"/>
                <a:cs typeface="Arial"/>
                <a:sym typeface="Arial Narrow" charset="0"/>
              </a:rPr>
              <a:t> Wang, et. al</a:t>
            </a:r>
            <a:r>
              <a:rPr lang="en-US" sz="1400" b="1" i="1" dirty="0">
                <a:latin typeface="Arial"/>
                <a:ea typeface="MS PGothic" charset="0"/>
                <a:cs typeface="Arial"/>
                <a:sym typeface="Arial Narrow" charset="0"/>
              </a:rPr>
              <a:t>., </a:t>
            </a:r>
            <a:r>
              <a:rPr lang="en-US" sz="1400" b="1" i="1" dirty="0" err="1">
                <a:latin typeface="Arial"/>
                <a:ea typeface="MS PGothic" charset="0"/>
                <a:cs typeface="Arial"/>
                <a:sym typeface="Arial Narrow" charset="0"/>
              </a:rPr>
              <a:t>Apl</a:t>
            </a:r>
            <a:r>
              <a:rPr lang="en-US" sz="1400" b="1" i="1" dirty="0">
                <a:latin typeface="Arial"/>
                <a:ea typeface="MS PGothic" charset="0"/>
                <a:cs typeface="Arial"/>
                <a:sym typeface="Arial Narrow" charset="0"/>
              </a:rPr>
              <a:t>. </a:t>
            </a:r>
            <a:r>
              <a:rPr lang="en-US" sz="1400" b="1" i="1" dirty="0" err="1">
                <a:latin typeface="Arial"/>
                <a:ea typeface="MS PGothic" charset="0"/>
                <a:cs typeface="Arial"/>
                <a:sym typeface="Arial Narrow" charset="0"/>
              </a:rPr>
              <a:t>Phys</a:t>
            </a:r>
            <a:r>
              <a:rPr lang="en-US" sz="1400" b="1" i="1" dirty="0">
                <a:latin typeface="Arial"/>
                <a:ea typeface="MS PGothic" charset="0"/>
                <a:cs typeface="Arial"/>
                <a:sym typeface="Arial Narrow" charset="0"/>
              </a:rPr>
              <a:t> Lett. Mat. Feb. (2015</a:t>
            </a:r>
            <a:r>
              <a:rPr lang="en-US" sz="1400" b="1" i="1" dirty="0" smtClean="0">
                <a:latin typeface="Arial"/>
                <a:ea typeface="MS PGothic" charset="0"/>
                <a:cs typeface="Arial"/>
                <a:sym typeface="Arial Narrow" charset="0"/>
              </a:rPr>
              <a:t>)</a:t>
            </a:r>
            <a:endParaRPr lang="en-US" sz="1400" b="1" i="1" dirty="0">
              <a:latin typeface="Arial"/>
              <a:ea typeface="MS PGothic" charset="0"/>
              <a:cs typeface="Arial"/>
              <a:sym typeface="Arial Narrow" charset="0"/>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3057" y="2832619"/>
            <a:ext cx="1734652" cy="173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Straight Connector 32"/>
          <p:cNvCxnSpPr/>
          <p:nvPr/>
        </p:nvCxnSpPr>
        <p:spPr>
          <a:xfrm flipV="1">
            <a:off x="163629" y="2666425"/>
            <a:ext cx="8824764" cy="9938"/>
          </a:xfrm>
          <a:prstGeom prst="line">
            <a:avLst/>
          </a:prstGeom>
          <a:ln w="63500" cmpd="dbl">
            <a:solidFill>
              <a:srgbClr val="10663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23529" y="4642531"/>
            <a:ext cx="8824764" cy="9938"/>
          </a:xfrm>
          <a:prstGeom prst="line">
            <a:avLst/>
          </a:prstGeom>
          <a:ln w="63500" cmpd="dbl">
            <a:solidFill>
              <a:srgbClr val="106636"/>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43011" y="4751909"/>
            <a:ext cx="1341669" cy="1406228"/>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5388" y="4760333"/>
            <a:ext cx="3747487" cy="1397804"/>
          </a:xfrm>
          <a:prstGeom prst="rect">
            <a:avLst/>
          </a:prstGeom>
        </p:spPr>
      </p:pic>
      <p:sp>
        <p:nvSpPr>
          <p:cNvPr id="37" name="Shape 68"/>
          <p:cNvSpPr>
            <a:spLocks noChangeArrowheads="1"/>
          </p:cNvSpPr>
          <p:nvPr/>
        </p:nvSpPr>
        <p:spPr bwMode="auto">
          <a:xfrm>
            <a:off x="123529" y="5069694"/>
            <a:ext cx="3352644" cy="710964"/>
          </a:xfrm>
          <a:prstGeom prst="rect">
            <a:avLst/>
          </a:prstGeom>
          <a:noFill/>
          <a:ln>
            <a:noFill/>
          </a:ln>
          <a:extLst/>
        </p:spPr>
        <p:txBody>
          <a:bodyPr wrap="square" lIns="0" tIns="0" rIns="0" bIns="0">
            <a:spAutoFit/>
          </a:bodyPr>
          <a:lstStyle/>
          <a:p>
            <a:pPr marL="174625" indent="-174625">
              <a:lnSpc>
                <a:spcPct val="110000"/>
              </a:lnSpc>
              <a:spcBef>
                <a:spcPts val="600"/>
              </a:spcBef>
              <a:buFont typeface="Wingdings" panose="05000000000000000000" pitchFamily="2" charset="2"/>
              <a:buChar char="§"/>
              <a:defRPr/>
            </a:pPr>
            <a:r>
              <a:rPr lang="en-US" sz="1400" b="1" dirty="0" smtClean="0">
                <a:latin typeface="Arial"/>
                <a:ea typeface="MS PGothic" charset="0"/>
                <a:cs typeface="Arial"/>
                <a:sym typeface="Arial Narrow" charset="0"/>
              </a:rPr>
              <a:t>First light and first spectrum taken at CFN AP-PES end-station at beamline CXS-2 of NSLS-II</a:t>
            </a:r>
            <a:endParaRPr lang="en-US" sz="1400" b="1" i="1" dirty="0">
              <a:latin typeface="Arial"/>
              <a:ea typeface="MS PGothic" charset="0"/>
              <a:cs typeface="Arial"/>
              <a:sym typeface="Arial Narrow" charset="0"/>
            </a:endParaRPr>
          </a:p>
        </p:txBody>
      </p:sp>
      <p:pic>
        <p:nvPicPr>
          <p:cNvPr id="20" name="Picture 3" descr="C:\Documents and Settings\schneider\My Documents\ABBIX\Advice\FDR Review 2013\images\NSLS-II_Sept_18_2013_v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4680" y="853973"/>
            <a:ext cx="3886200" cy="156871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Shape 68"/>
          <p:cNvSpPr>
            <a:spLocks noChangeArrowheads="1"/>
          </p:cNvSpPr>
          <p:nvPr/>
        </p:nvSpPr>
        <p:spPr bwMode="auto">
          <a:xfrm>
            <a:off x="123529" y="811435"/>
            <a:ext cx="4746854" cy="1846659"/>
          </a:xfrm>
          <a:prstGeom prst="rect">
            <a:avLst/>
          </a:prstGeom>
          <a:noFill/>
          <a:ln>
            <a:noFill/>
          </a:ln>
          <a:extLst/>
        </p:spPr>
        <p:txBody>
          <a:bodyPr wrap="square" lIns="0" tIns="0" rIns="0" bIns="0">
            <a:spAutoFit/>
          </a:bodyPr>
          <a:lstStyle/>
          <a:p>
            <a:pPr marL="174625" indent="-174625">
              <a:lnSpc>
                <a:spcPts val="1500"/>
              </a:lnSpc>
              <a:spcBef>
                <a:spcPts val="0"/>
              </a:spcBef>
              <a:spcAft>
                <a:spcPts val="300"/>
              </a:spcAft>
              <a:buFont typeface="Wingdings" panose="05000000000000000000" pitchFamily="2" charset="2"/>
              <a:buChar char="§"/>
              <a:defRPr/>
            </a:pPr>
            <a:r>
              <a:rPr lang="en-US" sz="1400" b="1" dirty="0">
                <a:latin typeface="Arial"/>
                <a:ea typeface="MS PGothic" charset="0"/>
                <a:cs typeface="Arial"/>
                <a:sym typeface="Arial Narrow" charset="0"/>
              </a:rPr>
              <a:t>First light achieved on Oct 23, 2014; </a:t>
            </a:r>
            <a:r>
              <a:rPr lang="en-US" sz="1400" b="1" dirty="0" smtClean="0">
                <a:latin typeface="Arial"/>
                <a:ea typeface="MS PGothic" charset="0"/>
                <a:cs typeface="Arial"/>
                <a:sym typeface="Arial Narrow" charset="0"/>
              </a:rPr>
              <a:t>CD-4 </a:t>
            </a:r>
            <a:r>
              <a:rPr lang="en-US" sz="1400" b="1" dirty="0">
                <a:latin typeface="Arial"/>
                <a:ea typeface="MS PGothic" charset="0"/>
                <a:cs typeface="Arial"/>
                <a:sym typeface="Arial Narrow" charset="0"/>
              </a:rPr>
              <a:t>approved on Mar 19, 2015</a:t>
            </a:r>
          </a:p>
          <a:p>
            <a:pPr marL="174625" indent="-174625">
              <a:lnSpc>
                <a:spcPts val="1500"/>
              </a:lnSpc>
              <a:spcBef>
                <a:spcPts val="0"/>
              </a:spcBef>
              <a:spcAft>
                <a:spcPts val="300"/>
              </a:spcAft>
              <a:buFont typeface="Wingdings" panose="05000000000000000000" pitchFamily="2" charset="2"/>
              <a:buChar char="§"/>
              <a:defRPr/>
            </a:pPr>
            <a:r>
              <a:rPr lang="en-US" sz="1400" b="1" dirty="0" smtClean="0">
                <a:latin typeface="Arial"/>
                <a:ea typeface="MS PGothic" charset="0"/>
                <a:cs typeface="Arial"/>
                <a:sym typeface="Arial Narrow" charset="0"/>
              </a:rPr>
              <a:t>NSLS-II Accelerator Systems have provided &gt;1500 hours of SR operations in FY15</a:t>
            </a:r>
          </a:p>
          <a:p>
            <a:pPr marL="174625" indent="-174625">
              <a:lnSpc>
                <a:spcPts val="1500"/>
              </a:lnSpc>
              <a:spcBef>
                <a:spcPts val="0"/>
              </a:spcBef>
              <a:spcAft>
                <a:spcPts val="300"/>
              </a:spcAft>
              <a:buFont typeface="Wingdings" panose="05000000000000000000" pitchFamily="2" charset="2"/>
              <a:buChar char="§"/>
              <a:defRPr/>
            </a:pPr>
            <a:r>
              <a:rPr lang="en-US" sz="1400" b="1" dirty="0" smtClean="0">
                <a:latin typeface="Arial"/>
                <a:ea typeface="MS PGothic" charset="0"/>
                <a:cs typeface="Arial"/>
                <a:sym typeface="Arial Narrow" charset="0"/>
              </a:rPr>
              <a:t>All </a:t>
            </a:r>
            <a:r>
              <a:rPr lang="en-US" sz="1400" b="1" dirty="0">
                <a:latin typeface="Arial"/>
                <a:ea typeface="MS PGothic" charset="0"/>
                <a:cs typeface="Arial"/>
                <a:sym typeface="Arial Narrow" charset="0"/>
              </a:rPr>
              <a:t>project BL IDs commissioned and front-ends are </a:t>
            </a:r>
            <a:r>
              <a:rPr lang="en-US" sz="1400" b="1" dirty="0" smtClean="0">
                <a:latin typeface="Arial"/>
                <a:ea typeface="MS PGothic" charset="0"/>
                <a:cs typeface="Arial"/>
                <a:sym typeface="Arial Narrow" charset="0"/>
              </a:rPr>
              <a:t>conditioned and certified </a:t>
            </a:r>
            <a:r>
              <a:rPr lang="en-US" sz="1400" b="1" dirty="0">
                <a:latin typeface="Arial"/>
                <a:ea typeface="MS PGothic" charset="0"/>
                <a:cs typeface="Arial"/>
                <a:sym typeface="Arial Narrow" charset="0"/>
              </a:rPr>
              <a:t>for </a:t>
            </a:r>
            <a:r>
              <a:rPr lang="en-US" sz="1400" b="1" dirty="0" smtClean="0">
                <a:latin typeface="Arial"/>
                <a:ea typeface="MS PGothic" charset="0"/>
                <a:cs typeface="Arial"/>
                <a:sym typeface="Arial Narrow" charset="0"/>
              </a:rPr>
              <a:t>75 </a:t>
            </a:r>
            <a:r>
              <a:rPr lang="en-US" sz="1400" b="1" dirty="0">
                <a:latin typeface="Arial"/>
                <a:ea typeface="MS PGothic" charset="0"/>
                <a:cs typeface="Arial"/>
                <a:sym typeface="Arial Narrow" charset="0"/>
              </a:rPr>
              <a:t>mA </a:t>
            </a:r>
            <a:r>
              <a:rPr lang="en-US" sz="1400" b="1" dirty="0" smtClean="0">
                <a:latin typeface="Arial"/>
                <a:ea typeface="MS PGothic" charset="0"/>
                <a:cs typeface="Arial"/>
                <a:sym typeface="Arial Narrow" charset="0"/>
              </a:rPr>
              <a:t>operations, and currently providing user operation at 50 mA</a:t>
            </a:r>
          </a:p>
          <a:p>
            <a:pPr marL="174625" indent="-174625">
              <a:lnSpc>
                <a:spcPts val="1500"/>
              </a:lnSpc>
              <a:spcBef>
                <a:spcPts val="0"/>
              </a:spcBef>
              <a:spcAft>
                <a:spcPts val="300"/>
              </a:spcAft>
              <a:buFont typeface="Wingdings" panose="05000000000000000000" pitchFamily="2" charset="2"/>
              <a:buChar char="§"/>
              <a:defRPr/>
            </a:pPr>
            <a:r>
              <a:rPr lang="en-US" sz="1400" b="1" dirty="0" smtClean="0">
                <a:latin typeface="Arial"/>
                <a:ea typeface="MS PGothic" charset="0"/>
                <a:cs typeface="Arial"/>
                <a:sym typeface="Arial Narrow" charset="0"/>
              </a:rPr>
              <a:t>Successfully stored 250 mA in the storage ring on June 15, 2015</a:t>
            </a:r>
          </a:p>
        </p:txBody>
      </p:sp>
      <p:sp>
        <p:nvSpPr>
          <p:cNvPr id="4" name="Rectangle 3"/>
          <p:cNvSpPr/>
          <p:nvPr/>
        </p:nvSpPr>
        <p:spPr>
          <a:xfrm>
            <a:off x="4003057" y="2847343"/>
            <a:ext cx="1671602" cy="166702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16705" y="2725680"/>
            <a:ext cx="2926169" cy="181046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43011" y="4751909"/>
            <a:ext cx="1341669" cy="14062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86422" y="4733979"/>
            <a:ext cx="3840480" cy="14630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14741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1C3E240-9EB6-4604-A43D-9910B3F588EA}" type="slidenum">
              <a:rPr lang="en-US" b="0" u="none" smtClean="0"/>
              <a:pPr>
                <a:defRPr/>
              </a:pPr>
              <a:t>11</a:t>
            </a:fld>
            <a:endParaRPr lang="en-US" b="0" u="non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1261" y="913040"/>
            <a:ext cx="4545650" cy="52578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a:xfrm>
            <a:off x="0" y="-2721"/>
            <a:ext cx="9144000" cy="763361"/>
          </a:xfrm>
          <a:prstGeom prst="rect">
            <a:avLst/>
          </a:prstGeom>
        </p:spPr>
        <p:txBody>
          <a:bodyPr/>
          <a:lst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827" algn="ctr" rtl="0" fontAlgn="base">
              <a:spcBef>
                <a:spcPct val="0"/>
              </a:spcBef>
              <a:spcAft>
                <a:spcPct val="0"/>
              </a:spcAft>
              <a:defRPr sz="2400">
                <a:solidFill>
                  <a:srgbClr val="106636"/>
                </a:solidFill>
                <a:latin typeface="Arial" charset="0"/>
                <a:cs typeface="Arial" charset="0"/>
              </a:defRPr>
            </a:lvl6pPr>
            <a:lvl7pPr marL="913651" algn="ctr" rtl="0" fontAlgn="base">
              <a:spcBef>
                <a:spcPct val="0"/>
              </a:spcBef>
              <a:spcAft>
                <a:spcPct val="0"/>
              </a:spcAft>
              <a:defRPr sz="2400">
                <a:solidFill>
                  <a:srgbClr val="106636"/>
                </a:solidFill>
                <a:latin typeface="Arial" charset="0"/>
                <a:cs typeface="Arial" charset="0"/>
              </a:defRPr>
            </a:lvl7pPr>
            <a:lvl8pPr marL="1370479" algn="ctr" rtl="0" fontAlgn="base">
              <a:spcBef>
                <a:spcPct val="0"/>
              </a:spcBef>
              <a:spcAft>
                <a:spcPct val="0"/>
              </a:spcAft>
              <a:defRPr sz="2400">
                <a:solidFill>
                  <a:srgbClr val="106636"/>
                </a:solidFill>
                <a:latin typeface="Arial" charset="0"/>
                <a:cs typeface="Arial" charset="0"/>
              </a:defRPr>
            </a:lvl8pPr>
            <a:lvl9pPr marL="1827303" algn="ctr" rtl="0" fontAlgn="base">
              <a:spcBef>
                <a:spcPct val="0"/>
              </a:spcBef>
              <a:spcAft>
                <a:spcPct val="0"/>
              </a:spcAft>
              <a:defRPr sz="2400">
                <a:solidFill>
                  <a:srgbClr val="106636"/>
                </a:solidFill>
                <a:latin typeface="Arial" charset="0"/>
                <a:cs typeface="Arial" charset="0"/>
              </a:defRPr>
            </a:lvl9pPr>
          </a:lstStyle>
          <a:p>
            <a:r>
              <a:rPr lang="en-US" dirty="0" smtClean="0"/>
              <a:t>DOE Light </a:t>
            </a:r>
            <a:r>
              <a:rPr lang="en-US" dirty="0"/>
              <a:t>Sources:  </a:t>
            </a:r>
            <a:endParaRPr lang="en-US" dirty="0" smtClean="0"/>
          </a:p>
          <a:p>
            <a:r>
              <a:rPr lang="en-US" sz="2000" dirty="0" smtClean="0"/>
              <a:t>Gateways </a:t>
            </a:r>
            <a:r>
              <a:rPr lang="en-US" sz="2000" dirty="0"/>
              <a:t>for U.S. Scientific and Technology Leadership </a:t>
            </a:r>
            <a:endParaRPr lang="en-US" sz="2000" dirty="0" smtClean="0"/>
          </a:p>
        </p:txBody>
      </p:sp>
      <p:sp>
        <p:nvSpPr>
          <p:cNvPr id="2" name="TextBox 1"/>
          <p:cNvSpPr txBox="1"/>
          <p:nvPr/>
        </p:nvSpPr>
        <p:spPr>
          <a:xfrm>
            <a:off x="122829" y="923053"/>
            <a:ext cx="4128432" cy="5893921"/>
          </a:xfrm>
          <a:prstGeom prst="rect">
            <a:avLst/>
          </a:prstGeom>
          <a:noFill/>
        </p:spPr>
        <p:txBody>
          <a:bodyPr wrap="square" rtlCol="0">
            <a:spAutoFit/>
          </a:bodyPr>
          <a:lstStyle/>
          <a:p>
            <a:pPr marL="177800" indent="-177800">
              <a:buFont typeface="Wingdings" pitchFamily="2" charset="2"/>
              <a:buChar char="§"/>
            </a:pPr>
            <a:r>
              <a:rPr lang="en-US" sz="1700" dirty="0"/>
              <a:t>A </a:t>
            </a:r>
            <a:r>
              <a:rPr lang="en-US" sz="1700" dirty="0" smtClean="0"/>
              <a:t>briefing to highlight the contributions of light sources to scientific discoveries and technological advancements was held </a:t>
            </a:r>
            <a:r>
              <a:rPr lang="en-US" sz="1700" dirty="0"/>
              <a:t>at the Capitol Visitors Center on June </a:t>
            </a:r>
            <a:r>
              <a:rPr lang="en-US" sz="1700" dirty="0" smtClean="0"/>
              <a:t>25, 2015 </a:t>
            </a:r>
          </a:p>
          <a:p>
            <a:pPr marL="177800" indent="-177800">
              <a:buFont typeface="Wingdings" pitchFamily="2" charset="2"/>
              <a:buChar char="§"/>
            </a:pPr>
            <a:endParaRPr lang="en-US" sz="1700" dirty="0"/>
          </a:p>
          <a:p>
            <a:pPr marL="177800" indent="-177800">
              <a:buFont typeface="Wingdings" pitchFamily="2" charset="2"/>
              <a:buChar char="§"/>
            </a:pPr>
            <a:r>
              <a:rPr lang="en-US" sz="1700" dirty="0" smtClean="0"/>
              <a:t>The event was co-sponsored by the Senate National Laboratory Caucus and the House Science and National Laboratory Caucus.</a:t>
            </a:r>
          </a:p>
          <a:p>
            <a:pPr marL="177800" indent="-177800">
              <a:buFont typeface="Wingdings" pitchFamily="2" charset="2"/>
              <a:buChar char="§"/>
            </a:pPr>
            <a:endParaRPr lang="en-US" sz="1700" dirty="0"/>
          </a:p>
          <a:p>
            <a:pPr marL="177800" indent="-177800">
              <a:buFont typeface="Wingdings" pitchFamily="2" charset="2"/>
              <a:buChar char="§"/>
            </a:pPr>
            <a:r>
              <a:rPr lang="en-US" sz="1700" dirty="0" smtClean="0"/>
              <a:t>A panel of industry representatives offered testimonies:</a:t>
            </a:r>
          </a:p>
          <a:p>
            <a:pPr marL="287338" lvl="1"/>
            <a:r>
              <a:rPr lang="en-US" sz="1700" dirty="0" smtClean="0"/>
              <a:t>Brian </a:t>
            </a:r>
            <a:r>
              <a:rPr lang="en-US" sz="1700" dirty="0" err="1" smtClean="0"/>
              <a:t>Landes</a:t>
            </a:r>
            <a:r>
              <a:rPr lang="en-US" sz="1700" dirty="0" smtClean="0"/>
              <a:t>, Dow Chemical</a:t>
            </a:r>
          </a:p>
          <a:p>
            <a:pPr marL="287338" lvl="1"/>
            <a:r>
              <a:rPr lang="en-US" sz="1700" dirty="0" smtClean="0"/>
              <a:t>Paul </a:t>
            </a:r>
            <a:r>
              <a:rPr lang="en-US" sz="1700" dirty="0" err="1" smtClean="0"/>
              <a:t>Fanson</a:t>
            </a:r>
            <a:r>
              <a:rPr lang="en-US" sz="1700" dirty="0" smtClean="0"/>
              <a:t>, Toyota North America</a:t>
            </a:r>
          </a:p>
          <a:p>
            <a:pPr marL="287338" lvl="1"/>
            <a:r>
              <a:rPr lang="en-US" sz="1700" dirty="0" smtClean="0"/>
              <a:t>Janice </a:t>
            </a:r>
            <a:r>
              <a:rPr lang="en-US" sz="1700" dirty="0"/>
              <a:t>G</a:t>
            </a:r>
            <a:r>
              <a:rPr lang="en-US" sz="1700" dirty="0" smtClean="0"/>
              <a:t>olda, Intel</a:t>
            </a:r>
          </a:p>
          <a:p>
            <a:pPr marL="287338" lvl="1"/>
            <a:r>
              <a:rPr lang="en-US" sz="1700" dirty="0" smtClean="0"/>
              <a:t>Vincent Stoll, </a:t>
            </a:r>
            <a:r>
              <a:rPr lang="en-US" sz="1700" dirty="0" err="1" smtClean="0"/>
              <a:t>Abbvie</a:t>
            </a:r>
            <a:endParaRPr lang="en-US" sz="1700" dirty="0" smtClean="0"/>
          </a:p>
          <a:p>
            <a:pPr marL="287338" lvl="1"/>
            <a:endParaRPr lang="en-US" sz="1700" dirty="0"/>
          </a:p>
          <a:p>
            <a:pPr marL="287338" lvl="1"/>
            <a:r>
              <a:rPr lang="en-US" sz="1700" dirty="0" smtClean="0"/>
              <a:t>Moderator: Joshua </a:t>
            </a:r>
            <a:r>
              <a:rPr lang="en-US" sz="1700" dirty="0" err="1" smtClean="0"/>
              <a:t>Shiode</a:t>
            </a:r>
            <a:r>
              <a:rPr lang="en-US" sz="1700" dirty="0" smtClean="0"/>
              <a:t> (AAAS) </a:t>
            </a:r>
          </a:p>
          <a:p>
            <a:endParaRPr lang="en-US" dirty="0" smtClean="0"/>
          </a:p>
          <a:p>
            <a:r>
              <a:rPr lang="en-US" dirty="0"/>
              <a:t>	</a:t>
            </a:r>
            <a:endParaRPr lang="en-US" dirty="0" smtClean="0"/>
          </a:p>
          <a:p>
            <a:endParaRPr lang="en-US" dirty="0"/>
          </a:p>
        </p:txBody>
      </p:sp>
    </p:spTree>
    <p:extLst>
      <p:ext uri="{BB962C8B-B14F-4D97-AF65-F5344CB8AC3E}">
        <p14:creationId xmlns:p14="http://schemas.microsoft.com/office/powerpoint/2010/main" val="2586734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1"/>
          </p:nvPr>
        </p:nvSpPr>
        <p:spPr/>
        <p:txBody>
          <a:bodyPr/>
          <a:lstStyle/>
          <a:p>
            <a:fld id="{E3DF5FA8-E0B6-4C19-9D9B-182822E521D9}" type="slidenum">
              <a:rPr lang="en-US" smtClean="0"/>
              <a:t>12</a:t>
            </a:fld>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42138"/>
            <a:ext cx="4536285" cy="340221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 y="0"/>
            <a:ext cx="4572000" cy="3429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138"/>
            <a:ext cx="4572000" cy="3429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3580" y="3455786"/>
            <a:ext cx="4572000" cy="3429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7540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765929"/>
            <a:ext cx="9144000" cy="5452111"/>
          </a:xfrm>
          <a:prstGeom prst="rect">
            <a:avLst/>
          </a:prstGeom>
        </p:spPr>
      </p:pic>
      <p:sp>
        <p:nvSpPr>
          <p:cNvPr id="40" name="Slide Number Placeholder 39"/>
          <p:cNvSpPr>
            <a:spLocks noGrp="1"/>
          </p:cNvSpPr>
          <p:nvPr>
            <p:ph type="sldNum" sz="quarter" idx="11"/>
          </p:nvPr>
        </p:nvSpPr>
        <p:spPr bwMode="auto">
          <a:prstGeom prst="rect">
            <a:avLst/>
          </a:prstGeom>
          <a:noFill/>
          <a:ln>
            <a:miter lim="800000"/>
            <a:headEnd/>
            <a:tailEnd/>
          </a:ln>
        </p:spPr>
        <p:txBody>
          <a:bodyPr vert="horz" wrap="square" lIns="91280" tIns="45641" rIns="91280" bIns="45641" numCol="1" rtlCol="0" anchor="ctr" anchorCtr="0" compatLnSpc="1">
            <a:prstTxWarp prst="textNoShape">
              <a:avLst/>
            </a:prstTxWarp>
          </a:bodyPr>
          <a:lstStyle/>
          <a:p>
            <a:fld id="{90944929-F3F1-48F8-BC26-BA0BFE417CEF}" type="slidenum">
              <a:rPr lang="en-US" b="0" u="none" smtClean="0"/>
              <a:pPr/>
              <a:t>13</a:t>
            </a:fld>
            <a:endParaRPr lang="en-US" b="0" u="none" dirty="0" smtClean="0"/>
          </a:p>
        </p:txBody>
      </p:sp>
      <p:sp>
        <p:nvSpPr>
          <p:cNvPr id="8" name="Rectangle 7"/>
          <p:cNvSpPr/>
          <p:nvPr/>
        </p:nvSpPr>
        <p:spPr>
          <a:xfrm>
            <a:off x="148652" y="15249"/>
            <a:ext cx="9108221" cy="1128514"/>
          </a:xfrm>
          <a:prstGeom prst="rect">
            <a:avLst/>
          </a:prstGeom>
        </p:spPr>
        <p:txBody>
          <a:bodyPr wrap="square" lIns="91407" tIns="45704" rIns="91407" bIns="45704">
            <a:spAutoFit/>
          </a:bodyPr>
          <a:lstStyle/>
          <a:p>
            <a:pPr algn="ctr">
              <a:lnSpc>
                <a:spcPts val="2600"/>
              </a:lnSpc>
            </a:pPr>
            <a:r>
              <a:rPr lang="en-US" sz="2400" dirty="0">
                <a:solidFill>
                  <a:srgbClr val="106636"/>
                </a:solidFill>
                <a:latin typeface="Arial" panose="020B0604020202020204" pitchFamily="34" charset="0"/>
              </a:rPr>
              <a:t>Where Do the U.S. Light Source Users Come From?</a:t>
            </a:r>
          </a:p>
          <a:p>
            <a:pPr algn="ctr">
              <a:lnSpc>
                <a:spcPts val="2600"/>
              </a:lnSpc>
            </a:pPr>
            <a:r>
              <a:rPr lang="en-US" sz="2400" u="sng" dirty="0">
                <a:hlinkClick r:id="rId4"/>
              </a:rPr>
              <a:t>http://science.energy.gov/user-facilities/user-statistics/</a:t>
            </a:r>
            <a:endParaRPr lang="en-US" sz="2400" dirty="0"/>
          </a:p>
          <a:p>
            <a:pPr algn="ctr"/>
            <a:endParaRPr lang="en-US" sz="2400" dirty="0">
              <a:solidFill>
                <a:srgbClr val="106636"/>
              </a:solidFill>
              <a:latin typeface="Arial" panose="020B0604020202020204" pitchFamily="34" charset="0"/>
            </a:endParaRPr>
          </a:p>
        </p:txBody>
      </p:sp>
      <p:pic>
        <p:nvPicPr>
          <p:cNvPr id="12" name="Picture 11"/>
          <p:cNvPicPr>
            <a:picLocks noChangeAspect="1"/>
          </p:cNvPicPr>
          <p:nvPr/>
        </p:nvPicPr>
        <p:blipFill rotWithShape="1">
          <a:blip r:embed="rId5"/>
          <a:srcRect/>
          <a:stretch/>
        </p:blipFill>
        <p:spPr>
          <a:xfrm>
            <a:off x="3303270" y="3120390"/>
            <a:ext cx="1497330" cy="971550"/>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0" y="4989039"/>
            <a:ext cx="1390996" cy="1217568"/>
          </a:xfrm>
          <a:prstGeom prst="rect">
            <a:avLst/>
          </a:prstGeom>
          <a:ln w="19050">
            <a:solidFill>
              <a:schemeClr val="tx1"/>
            </a:solidFill>
          </a:ln>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440180" y="5158158"/>
            <a:ext cx="1497330" cy="1046379"/>
          </a:xfrm>
          <a:prstGeom prst="rect">
            <a:avLst/>
          </a:prstGeom>
          <a:ln w="19050">
            <a:solidFill>
              <a:schemeClr val="tx1"/>
            </a:solidFill>
          </a:ln>
        </p:spPr>
      </p:pic>
      <p:sp>
        <p:nvSpPr>
          <p:cNvPr id="23" name="TextBox 22"/>
          <p:cNvSpPr txBox="1"/>
          <p:nvPr/>
        </p:nvSpPr>
        <p:spPr>
          <a:xfrm>
            <a:off x="1390999" y="5910260"/>
            <a:ext cx="778703" cy="308028"/>
          </a:xfrm>
          <a:prstGeom prst="rect">
            <a:avLst/>
          </a:prstGeom>
          <a:noFill/>
        </p:spPr>
        <p:txBody>
          <a:bodyPr wrap="none" lIns="91407" tIns="45704" rIns="91407" bIns="45704" rtlCol="0">
            <a:spAutoFit/>
          </a:bodyPr>
          <a:lstStyle/>
          <a:p>
            <a:r>
              <a:rPr lang="en-US" sz="1400" b="1" dirty="0">
                <a:latin typeface="Arial" pitchFamily="34" charset="0"/>
                <a:cs typeface="Arial" pitchFamily="34" charset="0"/>
              </a:rPr>
              <a:t>Hawaii</a:t>
            </a:r>
          </a:p>
        </p:txBody>
      </p:sp>
      <p:sp>
        <p:nvSpPr>
          <p:cNvPr id="11" name="TextBox 10"/>
          <p:cNvSpPr txBox="1"/>
          <p:nvPr/>
        </p:nvSpPr>
        <p:spPr>
          <a:xfrm>
            <a:off x="12032" y="5938158"/>
            <a:ext cx="787446" cy="308028"/>
          </a:xfrm>
          <a:prstGeom prst="rect">
            <a:avLst/>
          </a:prstGeom>
          <a:noFill/>
        </p:spPr>
        <p:txBody>
          <a:bodyPr wrap="none" lIns="91407" tIns="45704" rIns="91407" bIns="45704" rtlCol="0">
            <a:spAutoFit/>
          </a:bodyPr>
          <a:lstStyle/>
          <a:p>
            <a:r>
              <a:rPr lang="en-US" sz="1400" b="1" dirty="0">
                <a:latin typeface="Arial" pitchFamily="34" charset="0"/>
                <a:cs typeface="Arial" pitchFamily="34" charset="0"/>
              </a:rPr>
              <a:t>Alaska</a:t>
            </a:r>
          </a:p>
        </p:txBody>
      </p:sp>
    </p:spTree>
    <p:extLst>
      <p:ext uri="{BB962C8B-B14F-4D97-AF65-F5344CB8AC3E}">
        <p14:creationId xmlns:p14="http://schemas.microsoft.com/office/powerpoint/2010/main" val="261909760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6953" y="6298048"/>
            <a:ext cx="4675094" cy="246221"/>
          </a:xfrm>
          <a:prstGeom prst="rect">
            <a:avLst/>
          </a:prstGeom>
        </p:spPr>
        <p:txBody>
          <a:bodyPr wrap="square">
            <a:spAutoFit/>
          </a:bodyPr>
          <a:lstStyle/>
          <a:p>
            <a:r>
              <a:rPr lang="en-US" sz="1000" dirty="0"/>
              <a:t>P</a:t>
            </a:r>
            <a:r>
              <a:rPr lang="en-US" sz="1000" dirty="0" smtClean="0"/>
              <a:t>lot courtesy of the National Renewable Energy Laboratory, Golden, CO</a:t>
            </a:r>
            <a:endParaRPr lang="en-US" sz="1000" dirty="0"/>
          </a:p>
        </p:txBody>
      </p:sp>
      <p:sp>
        <p:nvSpPr>
          <p:cNvPr id="2" name="Title 1"/>
          <p:cNvSpPr>
            <a:spLocks noGrp="1"/>
          </p:cNvSpPr>
          <p:nvPr>
            <p:ph type="title"/>
          </p:nvPr>
        </p:nvSpPr>
        <p:spPr>
          <a:xfrm>
            <a:off x="0" y="-1"/>
            <a:ext cx="9144000" cy="736601"/>
          </a:xfrm>
        </p:spPr>
        <p:txBody>
          <a:bodyPr/>
          <a:lstStyle/>
          <a:p>
            <a:r>
              <a:rPr lang="en-US" dirty="0"/>
              <a:t>Evolution of </a:t>
            </a:r>
            <a:r>
              <a:rPr lang="en-US" dirty="0" smtClean="0"/>
              <a:t>Solar Research </a:t>
            </a:r>
            <a:r>
              <a:rPr lang="en-US" dirty="0"/>
              <a:t>Cell </a:t>
            </a:r>
            <a:r>
              <a:rPr lang="en-US" dirty="0" smtClean="0"/>
              <a:t>Efficiencies</a:t>
            </a:r>
            <a:endParaRPr lang="en-US" dirty="0"/>
          </a:p>
        </p:txBody>
      </p:sp>
      <p:sp>
        <p:nvSpPr>
          <p:cNvPr id="5"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14</a:t>
            </a:fld>
            <a:endParaRPr lang="en-US" dirty="0"/>
          </a:p>
        </p:txBody>
      </p:sp>
      <p:pic>
        <p:nvPicPr>
          <p:cNvPr id="6" name="Picture 5"/>
          <p:cNvPicPr>
            <a:picLocks noChangeAspect="1"/>
          </p:cNvPicPr>
          <p:nvPr/>
        </p:nvPicPr>
        <p:blipFill>
          <a:blip r:embed="rId2"/>
          <a:stretch>
            <a:fillRect/>
          </a:stretch>
        </p:blipFill>
        <p:spPr>
          <a:xfrm>
            <a:off x="0" y="736600"/>
            <a:ext cx="9144000" cy="5359824"/>
          </a:xfrm>
          <a:prstGeom prst="rect">
            <a:avLst/>
          </a:prstGeom>
        </p:spPr>
      </p:pic>
    </p:spTree>
    <p:extLst>
      <p:ext uri="{BB962C8B-B14F-4D97-AF65-F5344CB8AC3E}">
        <p14:creationId xmlns:p14="http://schemas.microsoft.com/office/powerpoint/2010/main" val="2778411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Recent BES Impacts on PV </a:t>
            </a:r>
            <a:r>
              <a:rPr lang="en-US" dirty="0" smtClean="0"/>
              <a:t>Technologies</a:t>
            </a:r>
            <a:endParaRPr lang="en-US" dirty="0"/>
          </a:p>
        </p:txBody>
      </p:sp>
      <p:sp>
        <p:nvSpPr>
          <p:cNvPr id="5"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15</a:t>
            </a:fld>
            <a:endParaRPr lang="en-US" dirty="0"/>
          </a:p>
        </p:txBody>
      </p:sp>
      <p:pic>
        <p:nvPicPr>
          <p:cNvPr id="2" name="Picture 1"/>
          <p:cNvPicPr>
            <a:picLocks noChangeAspect="1"/>
          </p:cNvPicPr>
          <p:nvPr/>
        </p:nvPicPr>
        <p:blipFill>
          <a:blip r:embed="rId3"/>
          <a:stretch>
            <a:fillRect/>
          </a:stretch>
        </p:blipFill>
        <p:spPr>
          <a:xfrm>
            <a:off x="0" y="736600"/>
            <a:ext cx="9144000" cy="5359824"/>
          </a:xfrm>
          <a:prstGeom prst="rect">
            <a:avLst/>
          </a:prstGeom>
        </p:spPr>
      </p:pic>
      <p:grpSp>
        <p:nvGrpSpPr>
          <p:cNvPr id="8" name="Group 7"/>
          <p:cNvGrpSpPr/>
          <p:nvPr/>
        </p:nvGrpSpPr>
        <p:grpSpPr>
          <a:xfrm>
            <a:off x="698500" y="4422576"/>
            <a:ext cx="3721100" cy="1784476"/>
            <a:chOff x="698500" y="4422576"/>
            <a:chExt cx="3721100" cy="1784476"/>
          </a:xfrm>
        </p:grpSpPr>
        <p:sp>
          <p:nvSpPr>
            <p:cNvPr id="6" name="AutoShape 35"/>
            <p:cNvSpPr>
              <a:spLocks noChangeArrowheads="1"/>
            </p:cNvSpPr>
            <p:nvPr/>
          </p:nvSpPr>
          <p:spPr bwMode="auto">
            <a:xfrm flipH="1">
              <a:off x="698500" y="4429052"/>
              <a:ext cx="3721100" cy="1701800"/>
            </a:xfrm>
            <a:prstGeom prst="wedgeRoundRectCallout">
              <a:avLst>
                <a:gd name="adj1" fmla="val -126063"/>
                <a:gd name="adj2" fmla="val 8467"/>
                <a:gd name="adj3" fmla="val 16667"/>
              </a:avLst>
            </a:prstGeom>
            <a:solidFill>
              <a:srgbClr val="FF6600"/>
            </a:solidFill>
            <a:ln w="9525">
              <a:solidFill>
                <a:schemeClr val="tx1"/>
              </a:solidFill>
              <a:miter lim="800000"/>
              <a:headEnd/>
              <a:tailEnd/>
            </a:ln>
            <a:effectLst/>
          </p:spPr>
          <p:txBody>
            <a:bodyPr lIns="90811" tIns="45409" rIns="90811" bIns="45409"/>
            <a:lstStyle/>
            <a:p>
              <a:pPr algn="ctr" fontAlgn="base">
                <a:spcBef>
                  <a:spcPct val="0"/>
                </a:spcBef>
                <a:spcAft>
                  <a:spcPct val="0"/>
                </a:spcAft>
              </a:pPr>
              <a:endParaRPr lang="en-US" dirty="0">
                <a:solidFill>
                  <a:prstClr val="black"/>
                </a:solidFill>
                <a:latin typeface="Arial" charset="0"/>
              </a:endParaRPr>
            </a:p>
          </p:txBody>
        </p:sp>
        <p:sp>
          <p:nvSpPr>
            <p:cNvPr id="9" name="Text Box 46"/>
            <p:cNvSpPr txBox="1">
              <a:spLocks noChangeArrowheads="1"/>
            </p:cNvSpPr>
            <p:nvPr/>
          </p:nvSpPr>
          <p:spPr bwMode="auto">
            <a:xfrm>
              <a:off x="850900" y="4422576"/>
              <a:ext cx="1892300" cy="1784476"/>
            </a:xfrm>
            <a:prstGeom prst="rect">
              <a:avLst/>
            </a:prstGeom>
            <a:noFill/>
            <a:ln w="9525">
              <a:noFill/>
              <a:miter lim="800000"/>
              <a:headEnd/>
              <a:tailEnd/>
            </a:ln>
            <a:effectLst/>
          </p:spPr>
          <p:txBody>
            <a:bodyPr lIns="90811" tIns="45409" rIns="90811" bIns="45409">
              <a:spAutoFit/>
            </a:bodyPr>
            <a:lstStyle/>
            <a:p>
              <a:pPr lvl="0"/>
              <a:r>
                <a:rPr lang="en-US" sz="1000" dirty="0">
                  <a:solidFill>
                    <a:schemeClr val="bg1"/>
                  </a:solidFill>
                  <a:latin typeface="Arial"/>
                  <a:cs typeface="Arial"/>
                </a:rPr>
                <a:t>Center for Advanced Solar Photophysics EFRC </a:t>
              </a:r>
              <a:endParaRPr lang="en-US" sz="1000" dirty="0" smtClean="0">
                <a:solidFill>
                  <a:schemeClr val="bg1"/>
                </a:solidFill>
                <a:latin typeface="Arial"/>
                <a:cs typeface="Arial"/>
              </a:endParaRPr>
            </a:p>
            <a:p>
              <a:pPr lvl="0"/>
              <a:endParaRPr lang="en-US" sz="1000" dirty="0">
                <a:solidFill>
                  <a:schemeClr val="bg1"/>
                </a:solidFill>
                <a:latin typeface="Arial"/>
                <a:cs typeface="Arial"/>
              </a:endParaRPr>
            </a:p>
            <a:p>
              <a:pPr lvl="0"/>
              <a:r>
                <a:rPr lang="en-US" sz="1000" dirty="0" smtClean="0">
                  <a:solidFill>
                    <a:schemeClr val="bg1"/>
                  </a:solidFill>
                  <a:latin typeface="Arial"/>
                  <a:cs typeface="Arial"/>
                </a:rPr>
                <a:t>First quantum dot solar cells </a:t>
              </a:r>
            </a:p>
            <a:p>
              <a:r>
                <a:rPr lang="en-US" sz="1000" i="1" dirty="0" smtClean="0">
                  <a:solidFill>
                    <a:schemeClr val="bg1"/>
                  </a:solidFill>
                  <a:latin typeface="Arial"/>
                  <a:cs typeface="Arial"/>
                </a:rPr>
                <a:t>Advanced </a:t>
              </a:r>
              <a:r>
                <a:rPr lang="en-US" sz="1000" i="1" dirty="0">
                  <a:solidFill>
                    <a:schemeClr val="bg1"/>
                  </a:solidFill>
                  <a:latin typeface="Arial"/>
                  <a:cs typeface="Arial"/>
                </a:rPr>
                <a:t>Materials, </a:t>
              </a:r>
              <a:r>
                <a:rPr lang="en-US" sz="1000" b="1" i="1" dirty="0">
                  <a:solidFill>
                    <a:schemeClr val="bg1"/>
                  </a:solidFill>
                  <a:latin typeface="Arial"/>
                  <a:cs typeface="Arial"/>
                </a:rPr>
                <a:t>22, </a:t>
              </a:r>
              <a:r>
                <a:rPr lang="en-US" sz="1000" dirty="0">
                  <a:solidFill>
                    <a:schemeClr val="bg1"/>
                  </a:solidFill>
                  <a:latin typeface="Arial"/>
                  <a:cs typeface="Arial"/>
                </a:rPr>
                <a:t>3704 (2010)</a:t>
              </a:r>
            </a:p>
            <a:p>
              <a:r>
                <a:rPr lang="en-US" sz="1000" i="1" dirty="0">
                  <a:solidFill>
                    <a:schemeClr val="bg1"/>
                  </a:solidFill>
                  <a:latin typeface="Arial"/>
                  <a:cs typeface="Arial"/>
                </a:rPr>
                <a:t>Nano </a:t>
              </a:r>
              <a:r>
                <a:rPr lang="en-US" sz="1000" i="1" dirty="0" err="1">
                  <a:solidFill>
                    <a:schemeClr val="bg1"/>
                  </a:solidFill>
                  <a:latin typeface="Arial"/>
                  <a:cs typeface="Arial"/>
                </a:rPr>
                <a:t>Lett</a:t>
              </a:r>
              <a:r>
                <a:rPr lang="en-US" sz="1000" i="1" dirty="0">
                  <a:solidFill>
                    <a:schemeClr val="bg1"/>
                  </a:solidFill>
                  <a:latin typeface="Arial"/>
                  <a:cs typeface="Arial"/>
                </a:rPr>
                <a:t>.</a:t>
              </a:r>
              <a:r>
                <a:rPr lang="en-US" sz="1000" dirty="0">
                  <a:solidFill>
                    <a:schemeClr val="bg1"/>
                  </a:solidFill>
                  <a:latin typeface="Arial"/>
                  <a:cs typeface="Arial"/>
                </a:rPr>
                <a:t>, </a:t>
              </a:r>
              <a:r>
                <a:rPr lang="en-US" sz="1000" b="1" dirty="0">
                  <a:solidFill>
                    <a:schemeClr val="bg1"/>
                  </a:solidFill>
                  <a:latin typeface="Arial"/>
                  <a:cs typeface="Arial"/>
                </a:rPr>
                <a:t>11, </a:t>
              </a:r>
              <a:r>
                <a:rPr lang="en-US" sz="1000" dirty="0">
                  <a:solidFill>
                    <a:schemeClr val="bg1"/>
                  </a:solidFill>
                  <a:latin typeface="Arial"/>
                  <a:cs typeface="Arial"/>
                </a:rPr>
                <a:t>3263 (2011</a:t>
              </a:r>
              <a:r>
                <a:rPr lang="en-US" sz="1000" dirty="0" smtClean="0">
                  <a:solidFill>
                    <a:schemeClr val="bg1"/>
                  </a:solidFill>
                  <a:latin typeface="Arial"/>
                  <a:cs typeface="Arial"/>
                </a:rPr>
                <a:t>)</a:t>
              </a:r>
            </a:p>
            <a:p>
              <a:endParaRPr lang="en-US" sz="1000" dirty="0">
                <a:solidFill>
                  <a:schemeClr val="bg1"/>
                </a:solidFill>
                <a:latin typeface="Arial"/>
                <a:cs typeface="Arial"/>
              </a:endParaRPr>
            </a:p>
            <a:p>
              <a:r>
                <a:rPr lang="en-US" sz="1000" dirty="0" smtClean="0">
                  <a:solidFill>
                    <a:schemeClr val="bg1"/>
                  </a:solidFill>
                  <a:latin typeface="Arial"/>
                  <a:cs typeface="Arial"/>
                </a:rPr>
                <a:t>Demonstration of MEG </a:t>
              </a:r>
            </a:p>
            <a:p>
              <a:r>
                <a:rPr lang="en-US" sz="1000" dirty="0" smtClean="0">
                  <a:solidFill>
                    <a:schemeClr val="bg1"/>
                  </a:solidFill>
                  <a:latin typeface="Arial"/>
                  <a:cs typeface="Arial"/>
                </a:rPr>
                <a:t>Science </a:t>
              </a:r>
              <a:r>
                <a:rPr lang="en-US" sz="1000" b="1" dirty="0" smtClean="0">
                  <a:solidFill>
                    <a:schemeClr val="bg1"/>
                  </a:solidFill>
                  <a:latin typeface="Arial"/>
                  <a:cs typeface="Arial"/>
                </a:rPr>
                <a:t>334, </a:t>
              </a:r>
              <a:r>
                <a:rPr lang="en-US" sz="1000" dirty="0" smtClean="0">
                  <a:solidFill>
                    <a:schemeClr val="bg1"/>
                  </a:solidFill>
                  <a:latin typeface="Arial"/>
                  <a:cs typeface="Arial"/>
                </a:rPr>
                <a:t>1530 (2011) </a:t>
              </a:r>
              <a:endParaRPr lang="en-US" sz="1000" dirty="0">
                <a:solidFill>
                  <a:schemeClr val="bg1"/>
                </a:solidFill>
                <a:latin typeface="Arial"/>
                <a:cs typeface="Arial"/>
              </a:endParaRPr>
            </a:p>
            <a:p>
              <a:endParaRPr lang="en-US" sz="1000" dirty="0">
                <a:solidFill>
                  <a:schemeClr val="bg1"/>
                </a:solidFill>
              </a:endParaRPr>
            </a:p>
          </p:txBody>
        </p:sp>
        <p:pic>
          <p:nvPicPr>
            <p:cNvPr id="10" name="Picture 9"/>
            <p:cNvPicPr>
              <a:picLocks noChangeAspect="1"/>
            </p:cNvPicPr>
            <p:nvPr/>
          </p:nvPicPr>
          <p:blipFill>
            <a:blip r:embed="rId4"/>
            <a:stretch>
              <a:fillRect/>
            </a:stretch>
          </p:blipFill>
          <p:spPr>
            <a:xfrm>
              <a:off x="2667000" y="4683052"/>
              <a:ext cx="1676400" cy="1165211"/>
            </a:xfrm>
            <a:prstGeom prst="rect">
              <a:avLst/>
            </a:prstGeom>
          </p:spPr>
        </p:pic>
      </p:grpSp>
      <p:grpSp>
        <p:nvGrpSpPr>
          <p:cNvPr id="7" name="Group 6"/>
          <p:cNvGrpSpPr/>
          <p:nvPr/>
        </p:nvGrpSpPr>
        <p:grpSpPr>
          <a:xfrm>
            <a:off x="698500" y="2720776"/>
            <a:ext cx="3721100" cy="2133600"/>
            <a:chOff x="698500" y="2720776"/>
            <a:chExt cx="3721100" cy="2133600"/>
          </a:xfrm>
        </p:grpSpPr>
        <p:sp>
          <p:nvSpPr>
            <p:cNvPr id="11" name="AutoShape 8"/>
            <p:cNvSpPr>
              <a:spLocks noChangeArrowheads="1"/>
            </p:cNvSpPr>
            <p:nvPr/>
          </p:nvSpPr>
          <p:spPr bwMode="auto">
            <a:xfrm flipH="1">
              <a:off x="698500" y="2720776"/>
              <a:ext cx="3721100" cy="1701800"/>
            </a:xfrm>
            <a:prstGeom prst="wedgeRoundRectCallout">
              <a:avLst>
                <a:gd name="adj1" fmla="val -126329"/>
                <a:gd name="adj2" fmla="val -21315"/>
                <a:gd name="adj3" fmla="val 16667"/>
              </a:avLst>
            </a:prstGeom>
            <a:solidFill>
              <a:srgbClr val="7030A0"/>
            </a:solidFill>
            <a:ln w="9525">
              <a:solidFill>
                <a:schemeClr val="tx1"/>
              </a:solidFill>
              <a:miter lim="800000"/>
              <a:headEnd/>
              <a:tailEnd/>
            </a:ln>
            <a:effectLst/>
          </p:spPr>
          <p:txBody>
            <a:bodyPr lIns="90811" tIns="45409" rIns="90811" bIns="45409"/>
            <a:lstStyle/>
            <a:p>
              <a:pPr algn="ctr" fontAlgn="base">
                <a:spcBef>
                  <a:spcPct val="0"/>
                </a:spcBef>
                <a:spcAft>
                  <a:spcPct val="0"/>
                </a:spcAft>
              </a:pPr>
              <a:endParaRPr lang="en-US" dirty="0">
                <a:solidFill>
                  <a:prstClr val="black"/>
                </a:solidFill>
                <a:latin typeface="Arial" charset="0"/>
              </a:endParaRPr>
            </a:p>
          </p:txBody>
        </p:sp>
        <p:sp>
          <p:nvSpPr>
            <p:cNvPr id="12" name="Text Box 50"/>
            <p:cNvSpPr txBox="1">
              <a:spLocks noChangeArrowheads="1"/>
            </p:cNvSpPr>
            <p:nvPr/>
          </p:nvSpPr>
          <p:spPr bwMode="auto">
            <a:xfrm>
              <a:off x="860612" y="2823679"/>
              <a:ext cx="2051109" cy="2030697"/>
            </a:xfrm>
            <a:prstGeom prst="rect">
              <a:avLst/>
            </a:prstGeom>
            <a:noFill/>
            <a:ln w="9525">
              <a:noFill/>
              <a:miter lim="800000"/>
              <a:headEnd/>
              <a:tailEnd/>
            </a:ln>
            <a:effectLst/>
          </p:spPr>
          <p:txBody>
            <a:bodyPr wrap="square" lIns="90811" tIns="45409" rIns="90811" bIns="45409">
              <a:spAutoFit/>
            </a:bodyPr>
            <a:lstStyle/>
            <a:p>
              <a:pPr fontAlgn="base">
                <a:spcBef>
                  <a:spcPct val="0"/>
                </a:spcBef>
                <a:spcAft>
                  <a:spcPct val="0"/>
                </a:spcAft>
              </a:pPr>
              <a:r>
                <a:rPr lang="en-US" sz="1000" dirty="0">
                  <a:solidFill>
                    <a:schemeClr val="bg1"/>
                  </a:solidFill>
                  <a:latin typeface="Arial"/>
                  <a:cs typeface="Arial"/>
                </a:rPr>
                <a:t>Light-Material Interactions in Energy Conversion </a:t>
              </a:r>
              <a:r>
                <a:rPr lang="en-US" sz="1000" dirty="0" smtClean="0">
                  <a:solidFill>
                    <a:schemeClr val="bg1"/>
                  </a:solidFill>
                  <a:latin typeface="Arial"/>
                  <a:cs typeface="Arial"/>
                </a:rPr>
                <a:t>EFRC </a:t>
              </a:r>
            </a:p>
            <a:p>
              <a:pPr fontAlgn="base">
                <a:spcBef>
                  <a:spcPct val="0"/>
                </a:spcBef>
                <a:spcAft>
                  <a:spcPct val="0"/>
                </a:spcAft>
              </a:pPr>
              <a:endParaRPr lang="en-US" sz="1000" dirty="0" smtClean="0">
                <a:solidFill>
                  <a:schemeClr val="bg1"/>
                </a:solidFill>
                <a:latin typeface="Arial"/>
                <a:cs typeface="Arial"/>
              </a:endParaRPr>
            </a:p>
            <a:p>
              <a:pPr fontAlgn="base">
                <a:spcBef>
                  <a:spcPct val="0"/>
                </a:spcBef>
                <a:spcAft>
                  <a:spcPct val="0"/>
                </a:spcAft>
              </a:pPr>
              <a:r>
                <a:rPr lang="en-US" sz="1000" dirty="0" smtClean="0">
                  <a:solidFill>
                    <a:schemeClr val="bg1"/>
                  </a:solidFill>
                  <a:latin typeface="Arial"/>
                  <a:cs typeface="Arial"/>
                </a:rPr>
                <a:t>Optimized </a:t>
              </a:r>
              <a:r>
                <a:rPr lang="en-US" sz="1000" dirty="0">
                  <a:solidFill>
                    <a:schemeClr val="bg1"/>
                  </a:solidFill>
                  <a:latin typeface="Arial"/>
                  <a:cs typeface="Arial"/>
                </a:rPr>
                <a:t>photon recycling for increased light </a:t>
              </a:r>
              <a:r>
                <a:rPr lang="en-US" sz="1000" dirty="0" smtClean="0">
                  <a:solidFill>
                    <a:schemeClr val="bg1"/>
                  </a:solidFill>
                  <a:latin typeface="Arial"/>
                  <a:cs typeface="Arial"/>
                </a:rPr>
                <a:t>absorption for epitaxial liftoff </a:t>
              </a:r>
              <a:r>
                <a:rPr lang="en-US" sz="1000" dirty="0" err="1" smtClean="0">
                  <a:solidFill>
                    <a:schemeClr val="bg1"/>
                  </a:solidFill>
                  <a:latin typeface="Arial"/>
                  <a:cs typeface="Arial"/>
                </a:rPr>
                <a:t>GaAs</a:t>
              </a:r>
              <a:r>
                <a:rPr lang="en-US" sz="1000" dirty="0" smtClean="0">
                  <a:solidFill>
                    <a:schemeClr val="bg1"/>
                  </a:solidFill>
                  <a:latin typeface="Arial"/>
                  <a:cs typeface="Arial"/>
                </a:rPr>
                <a:t> cells</a:t>
              </a:r>
            </a:p>
            <a:p>
              <a:pPr fontAlgn="base">
                <a:spcBef>
                  <a:spcPct val="0"/>
                </a:spcBef>
                <a:spcAft>
                  <a:spcPct val="0"/>
                </a:spcAft>
              </a:pPr>
              <a:endParaRPr lang="en-US" sz="1000" dirty="0">
                <a:solidFill>
                  <a:schemeClr val="bg1"/>
                </a:solidFill>
                <a:latin typeface="Arial"/>
                <a:cs typeface="Arial"/>
              </a:endParaRPr>
            </a:p>
            <a:p>
              <a:pPr fontAlgn="base">
                <a:spcBef>
                  <a:spcPct val="0"/>
                </a:spcBef>
                <a:spcAft>
                  <a:spcPct val="0"/>
                </a:spcAft>
              </a:pPr>
              <a:r>
                <a:rPr lang="en-US" sz="1000" dirty="0">
                  <a:solidFill>
                    <a:schemeClr val="bg1"/>
                  </a:solidFill>
                  <a:latin typeface="Arial"/>
                  <a:cs typeface="Arial"/>
                </a:rPr>
                <a:t>IEEE Journal of Photovoltaics </a:t>
              </a:r>
              <a:r>
                <a:rPr lang="en-US" sz="1000" b="1" dirty="0">
                  <a:solidFill>
                    <a:schemeClr val="bg1"/>
                  </a:solidFill>
                  <a:latin typeface="Arial"/>
                  <a:cs typeface="Arial"/>
                </a:rPr>
                <a:t>2,</a:t>
              </a:r>
              <a:r>
                <a:rPr lang="en-US" sz="1000" dirty="0">
                  <a:solidFill>
                    <a:schemeClr val="bg1"/>
                  </a:solidFill>
                  <a:latin typeface="Arial"/>
                  <a:cs typeface="Arial"/>
                </a:rPr>
                <a:t> </a:t>
              </a:r>
              <a:r>
                <a:rPr lang="en-US" sz="1000" dirty="0" smtClean="0">
                  <a:solidFill>
                    <a:schemeClr val="bg1"/>
                  </a:solidFill>
                  <a:latin typeface="Arial"/>
                  <a:cs typeface="Arial"/>
                </a:rPr>
                <a:t>303 (</a:t>
              </a:r>
              <a:r>
                <a:rPr lang="en-US" sz="1000" dirty="0">
                  <a:solidFill>
                    <a:schemeClr val="bg1"/>
                  </a:solidFill>
                  <a:latin typeface="Arial"/>
                  <a:cs typeface="Arial"/>
                </a:rPr>
                <a:t>2012)</a:t>
              </a:r>
              <a:endParaRPr lang="en-US" sz="1000" dirty="0" smtClean="0">
                <a:solidFill>
                  <a:schemeClr val="bg1"/>
                </a:solidFill>
                <a:latin typeface="Arial"/>
                <a:cs typeface="Arial"/>
              </a:endParaRPr>
            </a:p>
            <a:p>
              <a:pPr fontAlgn="base">
                <a:spcBef>
                  <a:spcPct val="0"/>
                </a:spcBef>
                <a:spcAft>
                  <a:spcPct val="0"/>
                </a:spcAft>
              </a:pPr>
              <a:endParaRPr lang="en-US" sz="900" dirty="0" smtClean="0">
                <a:solidFill>
                  <a:schemeClr val="bg1"/>
                </a:solidFill>
              </a:endParaRPr>
            </a:p>
            <a:p>
              <a:pPr fontAlgn="base">
                <a:spcBef>
                  <a:spcPct val="0"/>
                </a:spcBef>
                <a:spcAft>
                  <a:spcPct val="0"/>
                </a:spcAft>
              </a:pPr>
              <a:endParaRPr lang="en-US" sz="900" dirty="0">
                <a:solidFill>
                  <a:schemeClr val="bg1"/>
                </a:solidFill>
              </a:endParaRPr>
            </a:p>
            <a:p>
              <a:pPr fontAlgn="base">
                <a:spcBef>
                  <a:spcPct val="0"/>
                </a:spcBef>
                <a:spcAft>
                  <a:spcPct val="0"/>
                </a:spcAft>
              </a:pPr>
              <a:endParaRPr lang="en-US" sz="900" dirty="0">
                <a:solidFill>
                  <a:schemeClr val="bg1"/>
                </a:solidFill>
              </a:endParaRPr>
            </a:p>
            <a:p>
              <a:pPr fontAlgn="base">
                <a:spcBef>
                  <a:spcPct val="0"/>
                </a:spcBef>
                <a:spcAft>
                  <a:spcPct val="0"/>
                </a:spcAft>
              </a:pPr>
              <a:endParaRPr lang="en-US" sz="900" dirty="0">
                <a:solidFill>
                  <a:schemeClr val="bg1"/>
                </a:solidFill>
                <a:latin typeface="Arial" charset="0"/>
              </a:endParaRPr>
            </a:p>
          </p:txBody>
        </p:sp>
        <p:pic>
          <p:nvPicPr>
            <p:cNvPr id="13" name="Picture 12"/>
            <p:cNvPicPr>
              <a:picLocks noChangeAspect="1"/>
            </p:cNvPicPr>
            <p:nvPr/>
          </p:nvPicPr>
          <p:blipFill>
            <a:blip r:embed="rId5"/>
            <a:stretch>
              <a:fillRect/>
            </a:stretch>
          </p:blipFill>
          <p:spPr>
            <a:xfrm>
              <a:off x="2994212" y="2805612"/>
              <a:ext cx="1079500" cy="1502664"/>
            </a:xfrm>
            <a:prstGeom prst="rect">
              <a:avLst/>
            </a:prstGeom>
          </p:spPr>
        </p:pic>
      </p:grpSp>
      <p:grpSp>
        <p:nvGrpSpPr>
          <p:cNvPr id="4" name="Group 3"/>
          <p:cNvGrpSpPr/>
          <p:nvPr/>
        </p:nvGrpSpPr>
        <p:grpSpPr>
          <a:xfrm>
            <a:off x="706718" y="736600"/>
            <a:ext cx="3721100" cy="1984176"/>
            <a:chOff x="706718" y="736600"/>
            <a:chExt cx="3721100" cy="1984176"/>
          </a:xfrm>
        </p:grpSpPr>
        <p:sp>
          <p:nvSpPr>
            <p:cNvPr id="18" name="AutoShape 27"/>
            <p:cNvSpPr>
              <a:spLocks noChangeArrowheads="1"/>
            </p:cNvSpPr>
            <p:nvPr/>
          </p:nvSpPr>
          <p:spPr bwMode="auto">
            <a:xfrm flipH="1">
              <a:off x="706718" y="736600"/>
              <a:ext cx="3721100" cy="1981200"/>
            </a:xfrm>
            <a:prstGeom prst="wedgeRoundRectCallout">
              <a:avLst>
                <a:gd name="adj1" fmla="val -143052"/>
                <a:gd name="adj2" fmla="val 40424"/>
                <a:gd name="adj3" fmla="val 16667"/>
              </a:avLst>
            </a:prstGeom>
            <a:solidFill>
              <a:schemeClr val="tx1"/>
            </a:solidFill>
            <a:ln w="9525">
              <a:solidFill>
                <a:schemeClr val="tx1"/>
              </a:solidFill>
              <a:miter lim="800000"/>
              <a:headEnd/>
              <a:tailEnd/>
            </a:ln>
            <a:effectLst/>
          </p:spPr>
          <p:txBody>
            <a:bodyPr lIns="90811" tIns="45409" rIns="90811" bIns="45409"/>
            <a:lstStyle/>
            <a:p>
              <a:pPr algn="ctr" fontAlgn="base">
                <a:spcBef>
                  <a:spcPct val="0"/>
                </a:spcBef>
                <a:spcAft>
                  <a:spcPct val="0"/>
                </a:spcAft>
              </a:pPr>
              <a:endParaRPr lang="en-US" dirty="0">
                <a:solidFill>
                  <a:prstClr val="black"/>
                </a:solidFill>
                <a:latin typeface="Arial" charset="0"/>
              </a:endParaRPr>
            </a:p>
          </p:txBody>
        </p:sp>
        <p:sp>
          <p:nvSpPr>
            <p:cNvPr id="19" name="Text Box 54"/>
            <p:cNvSpPr txBox="1">
              <a:spLocks noChangeArrowheads="1"/>
            </p:cNvSpPr>
            <p:nvPr/>
          </p:nvSpPr>
          <p:spPr bwMode="auto">
            <a:xfrm>
              <a:off x="949605" y="782412"/>
              <a:ext cx="2119313" cy="1938364"/>
            </a:xfrm>
            <a:prstGeom prst="rect">
              <a:avLst/>
            </a:prstGeom>
            <a:noFill/>
            <a:ln w="9525">
              <a:noFill/>
              <a:miter lim="800000"/>
              <a:headEnd/>
              <a:tailEnd/>
            </a:ln>
            <a:effectLst/>
          </p:spPr>
          <p:txBody>
            <a:bodyPr lIns="90811" tIns="45409" rIns="90811" bIns="45409">
              <a:spAutoFit/>
            </a:bodyPr>
            <a:lstStyle/>
            <a:p>
              <a:r>
                <a:rPr lang="en-US" sz="1000" dirty="0" smtClean="0">
                  <a:solidFill>
                    <a:schemeClr val="bg1"/>
                  </a:solidFill>
                  <a:latin typeface="Arial"/>
                  <a:cs typeface="Arial"/>
                </a:rPr>
                <a:t>III-V multi-junction solar cells based on semiconductors that have </a:t>
              </a:r>
              <a:r>
                <a:rPr lang="en-US" sz="1000" dirty="0">
                  <a:solidFill>
                    <a:schemeClr val="bg1"/>
                  </a:solidFill>
                  <a:latin typeface="Arial"/>
                  <a:cs typeface="Arial"/>
                </a:rPr>
                <a:t>been extensively investigated by BES core programs at NREL </a:t>
              </a:r>
              <a:r>
                <a:rPr lang="en-US" sz="1000" dirty="0" smtClean="0">
                  <a:solidFill>
                    <a:schemeClr val="bg1"/>
                  </a:solidFill>
                  <a:latin typeface="Arial"/>
                  <a:cs typeface="Arial"/>
                </a:rPr>
                <a:t>and elsewhere </a:t>
              </a:r>
            </a:p>
            <a:p>
              <a:endParaRPr lang="en-US" sz="1000" dirty="0">
                <a:solidFill>
                  <a:schemeClr val="bg1"/>
                </a:solidFill>
                <a:latin typeface="Arial"/>
                <a:cs typeface="Arial"/>
              </a:endParaRPr>
            </a:p>
            <a:p>
              <a:r>
                <a:rPr lang="en-US" sz="1000" dirty="0" smtClean="0">
                  <a:solidFill>
                    <a:schemeClr val="bg1"/>
                  </a:solidFill>
                  <a:latin typeface="Arial"/>
                  <a:cs typeface="Arial"/>
                </a:rPr>
                <a:t>Bottom cell of Solar Junction three</a:t>
              </a:r>
              <a:r>
                <a:rPr lang="en-US" sz="1000" dirty="0">
                  <a:solidFill>
                    <a:schemeClr val="bg1"/>
                  </a:solidFill>
                  <a:latin typeface="Arial"/>
                  <a:cs typeface="Arial"/>
                </a:rPr>
                <a:t>-junction device </a:t>
              </a:r>
              <a:r>
                <a:rPr lang="en-US" sz="1000" dirty="0" smtClean="0">
                  <a:solidFill>
                    <a:schemeClr val="bg1"/>
                  </a:solidFill>
                  <a:latin typeface="Arial"/>
                  <a:cs typeface="Arial"/>
                </a:rPr>
                <a:t>based </a:t>
              </a:r>
              <a:r>
                <a:rPr lang="en-US" sz="1000" dirty="0">
                  <a:solidFill>
                    <a:schemeClr val="bg1"/>
                  </a:solidFill>
                  <a:latin typeface="Arial"/>
                  <a:cs typeface="Arial"/>
                </a:rPr>
                <a:t>on </a:t>
              </a:r>
              <a:r>
                <a:rPr lang="en-US" sz="1000" dirty="0" err="1" smtClean="0">
                  <a:solidFill>
                    <a:schemeClr val="bg1"/>
                  </a:solidFill>
                  <a:latin typeface="Arial"/>
                  <a:cs typeface="Arial"/>
                </a:rPr>
                <a:t>GaAsN</a:t>
              </a:r>
              <a:endParaRPr lang="en-US" sz="1000" dirty="0" smtClean="0">
                <a:solidFill>
                  <a:schemeClr val="bg1"/>
                </a:solidFill>
                <a:latin typeface="Arial"/>
                <a:cs typeface="Arial"/>
              </a:endParaRPr>
            </a:p>
            <a:p>
              <a:endParaRPr lang="en-US" sz="1000" dirty="0">
                <a:solidFill>
                  <a:schemeClr val="bg1"/>
                </a:solidFill>
                <a:latin typeface="Arial"/>
                <a:cs typeface="Arial"/>
              </a:endParaRPr>
            </a:p>
            <a:p>
              <a:r>
                <a:rPr lang="en-US" sz="1000" dirty="0" smtClean="0">
                  <a:solidFill>
                    <a:schemeClr val="bg1"/>
                  </a:solidFill>
                  <a:latin typeface="Arial"/>
                  <a:cs typeface="Arial"/>
                </a:rPr>
                <a:t>Top cell for 3 and 4- junction cells </a:t>
              </a:r>
              <a:r>
                <a:rPr lang="en-US" sz="1000" dirty="0" smtClean="0">
                  <a:solidFill>
                    <a:schemeClr val="bg1"/>
                  </a:solidFill>
                </a:rPr>
                <a:t>is </a:t>
              </a:r>
              <a:r>
                <a:rPr lang="en-US" sz="1000" dirty="0" err="1" smtClean="0">
                  <a:solidFill>
                    <a:schemeClr val="bg1"/>
                  </a:solidFill>
                </a:rPr>
                <a:t>GaInP</a:t>
              </a:r>
              <a:endParaRPr lang="en-US" sz="1000" dirty="0">
                <a:solidFill>
                  <a:schemeClr val="bg1"/>
                </a:solidFill>
                <a:latin typeface="Arial"/>
                <a:cs typeface="Arial"/>
              </a:endParaRPr>
            </a:p>
          </p:txBody>
        </p:sp>
        <p:pic>
          <p:nvPicPr>
            <p:cNvPr id="20" name="Picture 5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29256" y="828675"/>
              <a:ext cx="830262" cy="746125"/>
            </a:xfrm>
            <a:prstGeom prst="rect">
              <a:avLst/>
            </a:prstGeom>
            <a:noFill/>
          </p:spPr>
        </p:pic>
        <p:pic>
          <p:nvPicPr>
            <p:cNvPr id="21" name="Picture 3" descr="GaInP_model"/>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68918" y="1669402"/>
              <a:ext cx="1143000" cy="819798"/>
            </a:xfrm>
            <a:prstGeom prst="rect">
              <a:avLst/>
            </a:prstGeom>
            <a:noFill/>
            <a:ln w="9525">
              <a:noFill/>
              <a:miter lim="800000"/>
              <a:headEnd/>
              <a:tailEnd/>
            </a:ln>
          </p:spPr>
        </p:pic>
      </p:grpSp>
      <p:sp>
        <p:nvSpPr>
          <p:cNvPr id="17" name="Rectangle 16"/>
          <p:cNvSpPr/>
          <p:nvPr/>
        </p:nvSpPr>
        <p:spPr>
          <a:xfrm>
            <a:off x="3186953" y="6298048"/>
            <a:ext cx="4675094" cy="246221"/>
          </a:xfrm>
          <a:prstGeom prst="rect">
            <a:avLst/>
          </a:prstGeom>
        </p:spPr>
        <p:txBody>
          <a:bodyPr wrap="square">
            <a:spAutoFit/>
          </a:bodyPr>
          <a:lstStyle/>
          <a:p>
            <a:r>
              <a:rPr lang="en-US" sz="1000" dirty="0"/>
              <a:t>P</a:t>
            </a:r>
            <a:r>
              <a:rPr lang="en-US" sz="1000" dirty="0" smtClean="0"/>
              <a:t>lot courtesy of the National Renewable Energy Laboratory, Golden, CO</a:t>
            </a:r>
            <a:endParaRPr lang="en-US" sz="1000" dirty="0"/>
          </a:p>
        </p:txBody>
      </p:sp>
    </p:spTree>
    <p:extLst>
      <p:ext uri="{BB962C8B-B14F-4D97-AF65-F5344CB8AC3E}">
        <p14:creationId xmlns:p14="http://schemas.microsoft.com/office/powerpoint/2010/main" val="282667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05800" cy="723481"/>
          </a:xfrm>
        </p:spPr>
        <p:txBody>
          <a:bodyPr/>
          <a:lstStyle/>
          <a:p>
            <a:r>
              <a:rPr lang="en-US" dirty="0" smtClean="0"/>
              <a:t>Trends in Lithium-Ion Batteries: </a:t>
            </a:r>
            <a:br>
              <a:rPr lang="en-US" dirty="0" smtClean="0"/>
            </a:br>
            <a:r>
              <a:rPr lang="en-US" dirty="0" smtClean="0"/>
              <a:t>Increased Energy Density, Decreased Cost</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16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8459"/>
            <a:ext cx="4413458" cy="2508625"/>
          </a:xfrm>
          <a:prstGeom prst="rect">
            <a:avLst/>
          </a:prstGeom>
          <a:ln>
            <a:solidFill>
              <a:schemeClr val="tx1"/>
            </a:solidFill>
          </a:ln>
        </p:spPr>
      </p:pic>
      <p:sp>
        <p:nvSpPr>
          <p:cNvPr id="7" name="TextBox 6"/>
          <p:cNvSpPr txBox="1"/>
          <p:nvPr/>
        </p:nvSpPr>
        <p:spPr>
          <a:xfrm>
            <a:off x="1088591" y="5963873"/>
            <a:ext cx="2892287" cy="246221"/>
          </a:xfrm>
          <a:prstGeom prst="rect">
            <a:avLst/>
          </a:prstGeom>
          <a:noFill/>
        </p:spPr>
        <p:txBody>
          <a:bodyPr wrap="square" rtlCol="0">
            <a:spAutoFit/>
          </a:bodyPr>
          <a:lstStyle/>
          <a:p>
            <a:r>
              <a:rPr lang="en-US" sz="1000" dirty="0" smtClean="0">
                <a:solidFill>
                  <a:srgbClr val="106636"/>
                </a:solidFill>
              </a:rPr>
              <a:t>Source: The </a:t>
            </a:r>
            <a:r>
              <a:rPr lang="en-US" sz="1000" dirty="0" err="1" smtClean="0">
                <a:solidFill>
                  <a:srgbClr val="106636"/>
                </a:solidFill>
              </a:rPr>
              <a:t>Freedonia</a:t>
            </a:r>
            <a:r>
              <a:rPr lang="en-US" sz="1000" dirty="0" smtClean="0">
                <a:solidFill>
                  <a:srgbClr val="106636"/>
                </a:solidFill>
              </a:rPr>
              <a:t> Group</a:t>
            </a:r>
            <a:endParaRPr lang="en-US" sz="1000" dirty="0">
              <a:solidFill>
                <a:srgbClr val="106636"/>
              </a:solidFill>
            </a:endParaRPr>
          </a:p>
        </p:txBody>
      </p:sp>
      <p:sp>
        <p:nvSpPr>
          <p:cNvPr id="8" name="TextBox 7"/>
          <p:cNvSpPr txBox="1"/>
          <p:nvPr/>
        </p:nvSpPr>
        <p:spPr>
          <a:xfrm>
            <a:off x="986991" y="847780"/>
            <a:ext cx="2643809" cy="246221"/>
          </a:xfrm>
          <a:prstGeom prst="rect">
            <a:avLst/>
          </a:prstGeom>
          <a:noFill/>
        </p:spPr>
        <p:txBody>
          <a:bodyPr wrap="square" rtlCol="0">
            <a:spAutoFit/>
          </a:bodyPr>
          <a:lstStyle/>
          <a:p>
            <a:r>
              <a:rPr lang="en-US" sz="1000" dirty="0" smtClean="0">
                <a:solidFill>
                  <a:srgbClr val="106636"/>
                </a:solidFill>
              </a:rPr>
              <a:t>Source: www.batteryuniversity.com</a:t>
            </a:r>
            <a:endParaRPr lang="en-US" sz="1000" dirty="0">
              <a:solidFill>
                <a:srgbClr val="106636"/>
              </a:solidFill>
            </a:endParaRPr>
          </a:p>
        </p:txBody>
      </p:sp>
      <p:sp>
        <p:nvSpPr>
          <p:cNvPr id="3" name="TextBox 2"/>
          <p:cNvSpPr txBox="1"/>
          <p:nvPr/>
        </p:nvSpPr>
        <p:spPr>
          <a:xfrm>
            <a:off x="4790671" y="847780"/>
            <a:ext cx="4264573"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Significant growth in the production of Li-ion batteries starting in the mid-90s (red); trends have continued.</a:t>
            </a:r>
            <a:r>
              <a:rPr lang="en-US" dirty="0"/>
              <a:t> </a:t>
            </a:r>
            <a:r>
              <a:rPr lang="en-US" dirty="0" smtClean="0"/>
              <a:t> In that same timeframe, energy density increased by a factor of ~2.5 an </a:t>
            </a:r>
            <a:r>
              <a:rPr lang="en-US" dirty="0"/>
              <a:t>cost decreased by a factor of </a:t>
            </a:r>
            <a:r>
              <a:rPr lang="en-US" dirty="0" smtClean="0"/>
              <a:t>10.</a:t>
            </a:r>
          </a:p>
          <a:p>
            <a:endParaRPr lang="en-US" dirty="0"/>
          </a:p>
        </p:txBody>
      </p:sp>
      <p:grpSp>
        <p:nvGrpSpPr>
          <p:cNvPr id="19" name="Group 18"/>
          <p:cNvGrpSpPr/>
          <p:nvPr/>
        </p:nvGrpSpPr>
        <p:grpSpPr>
          <a:xfrm>
            <a:off x="4554366" y="2799110"/>
            <a:ext cx="4615261" cy="2913956"/>
            <a:chOff x="3283069" y="3292910"/>
            <a:chExt cx="4615261" cy="2977673"/>
          </a:xfrm>
        </p:grpSpPr>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3069" y="3337874"/>
              <a:ext cx="2624536" cy="291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3740579" y="5605670"/>
              <a:ext cx="3627775" cy="664913"/>
              <a:chOff x="4651514" y="5009322"/>
              <a:chExt cx="3627775" cy="664913"/>
            </a:xfrm>
          </p:grpSpPr>
          <p:sp>
            <p:nvSpPr>
              <p:cNvPr id="11" name="Oval 10"/>
              <p:cNvSpPr/>
              <p:nvPr/>
            </p:nvSpPr>
            <p:spPr>
              <a:xfrm>
                <a:off x="4651514" y="5009322"/>
                <a:ext cx="596348" cy="596348"/>
              </a:xfrm>
              <a:prstGeom prst="ellipse">
                <a:avLst/>
              </a:prstGeom>
              <a:noFill/>
              <a:ln>
                <a:solidFill>
                  <a:srgbClr val="106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5506272" y="5151015"/>
                <a:ext cx="2773017" cy="523220"/>
              </a:xfrm>
              <a:prstGeom prst="rect">
                <a:avLst/>
              </a:prstGeom>
              <a:noFill/>
            </p:spPr>
            <p:txBody>
              <a:bodyPr wrap="square" rtlCol="0">
                <a:spAutoFit/>
              </a:bodyPr>
              <a:lstStyle/>
              <a:p>
                <a:r>
                  <a:rPr lang="en-US" sz="1400" b="1" dirty="0" smtClean="0">
                    <a:solidFill>
                      <a:srgbClr val="106636"/>
                    </a:solidFill>
                  </a:rPr>
                  <a:t>Li-Ni-</a:t>
                </a:r>
                <a:r>
                  <a:rPr lang="en-US" sz="1400" b="1" dirty="0" err="1" smtClean="0">
                    <a:solidFill>
                      <a:srgbClr val="106636"/>
                    </a:solidFill>
                  </a:rPr>
                  <a:t>Mn</a:t>
                </a:r>
                <a:r>
                  <a:rPr lang="en-US" sz="1400" b="1" dirty="0" smtClean="0">
                    <a:solidFill>
                      <a:srgbClr val="106636"/>
                    </a:solidFill>
                  </a:rPr>
                  <a:t>-Co-O Cathode developed at ANL under BES</a:t>
                </a:r>
                <a:endParaRPr lang="en-US" sz="1400" b="1" dirty="0">
                  <a:solidFill>
                    <a:srgbClr val="106636"/>
                  </a:solidFill>
                </a:endParaRPr>
              </a:p>
            </p:txBody>
          </p:sp>
        </p:grpSp>
        <p:grpSp>
          <p:nvGrpSpPr>
            <p:cNvPr id="13" name="Group 12"/>
            <p:cNvGrpSpPr/>
            <p:nvPr/>
          </p:nvGrpSpPr>
          <p:grpSpPr>
            <a:xfrm>
              <a:off x="4452766" y="3292910"/>
              <a:ext cx="3445564" cy="596348"/>
              <a:chOff x="5553765" y="1673087"/>
              <a:chExt cx="3445564" cy="596348"/>
            </a:xfrm>
          </p:grpSpPr>
          <p:sp>
            <p:nvSpPr>
              <p:cNvPr id="14" name="Oval 13"/>
              <p:cNvSpPr/>
              <p:nvPr/>
            </p:nvSpPr>
            <p:spPr>
              <a:xfrm>
                <a:off x="5553765" y="1673087"/>
                <a:ext cx="596348" cy="596348"/>
              </a:xfrm>
              <a:prstGeom prst="ellipse">
                <a:avLst/>
              </a:prstGeom>
              <a:noFill/>
              <a:ln>
                <a:solidFill>
                  <a:srgbClr val="106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6226312" y="1719348"/>
                <a:ext cx="2773017" cy="523220"/>
              </a:xfrm>
              <a:prstGeom prst="rect">
                <a:avLst/>
              </a:prstGeom>
              <a:noFill/>
            </p:spPr>
            <p:txBody>
              <a:bodyPr wrap="square" rtlCol="0">
                <a:spAutoFit/>
              </a:bodyPr>
              <a:lstStyle/>
              <a:p>
                <a:r>
                  <a:rPr lang="en-US" sz="1400" b="1" dirty="0" smtClean="0">
                    <a:solidFill>
                      <a:srgbClr val="106636"/>
                    </a:solidFill>
                  </a:rPr>
                  <a:t>Li-Fe-P-O Cathode developed at MIT under BES funding</a:t>
                </a:r>
                <a:endParaRPr lang="en-US" sz="1400" b="1" dirty="0">
                  <a:solidFill>
                    <a:srgbClr val="106636"/>
                  </a:solidFill>
                </a:endParaRPr>
              </a:p>
            </p:txBody>
          </p:sp>
        </p:grpSp>
      </p:grpSp>
      <p:sp>
        <p:nvSpPr>
          <p:cNvPr id="17" name="TextBox 16"/>
          <p:cNvSpPr txBox="1"/>
          <p:nvPr/>
        </p:nvSpPr>
        <p:spPr>
          <a:xfrm>
            <a:off x="4189711" y="5713066"/>
            <a:ext cx="4713133" cy="307777"/>
          </a:xfrm>
          <a:prstGeom prst="rect">
            <a:avLst/>
          </a:prstGeom>
          <a:noFill/>
        </p:spPr>
        <p:txBody>
          <a:bodyPr wrap="square" rtlCol="0">
            <a:spAutoFit/>
          </a:bodyPr>
          <a:lstStyle/>
          <a:p>
            <a:pPr algn="ctr"/>
            <a:r>
              <a:rPr lang="en-US" sz="1400" b="1" dirty="0" smtClean="0"/>
              <a:t>Cathode active materials for LIB in 2011</a:t>
            </a:r>
            <a:endParaRPr lang="en-US" sz="1400" b="1" dirty="0"/>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08" y="3461977"/>
            <a:ext cx="3563894" cy="2788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420308" y="3373319"/>
            <a:ext cx="3563894" cy="27889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31345" y="3462263"/>
            <a:ext cx="3149533" cy="307777"/>
          </a:xfrm>
          <a:prstGeom prst="rect">
            <a:avLst/>
          </a:prstGeom>
          <a:noFill/>
        </p:spPr>
        <p:txBody>
          <a:bodyPr wrap="square" rtlCol="0">
            <a:spAutoFit/>
          </a:bodyPr>
          <a:lstStyle/>
          <a:p>
            <a:pPr algn="ctr"/>
            <a:r>
              <a:rPr lang="en-US" sz="1400" b="1" dirty="0" smtClean="0"/>
              <a:t>Cathode active materials</a:t>
            </a:r>
            <a:endParaRPr lang="en-US" sz="1400" b="1" dirty="0"/>
          </a:p>
        </p:txBody>
      </p:sp>
      <p:sp>
        <p:nvSpPr>
          <p:cNvPr id="21" name="Rectangle 20"/>
          <p:cNvSpPr/>
          <p:nvPr/>
        </p:nvSpPr>
        <p:spPr>
          <a:xfrm>
            <a:off x="4554366" y="2705100"/>
            <a:ext cx="4500878" cy="33818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456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Rectangle 756"/>
          <p:cNvSpPr/>
          <p:nvPr/>
        </p:nvSpPr>
        <p:spPr>
          <a:xfrm>
            <a:off x="-23813" y="838200"/>
            <a:ext cx="9144001"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3"/>
          <p:cNvSpPr>
            <a:spLocks noChangeArrowheads="1"/>
          </p:cNvSpPr>
          <p:nvPr/>
        </p:nvSpPr>
        <p:spPr bwMode="auto">
          <a:xfrm>
            <a:off x="5314950" y="1295400"/>
            <a:ext cx="3829050" cy="5577840"/>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algn="ctr" fontAlgn="auto">
              <a:spcBef>
                <a:spcPts val="0"/>
              </a:spcBef>
              <a:spcAft>
                <a:spcPts val="0"/>
              </a:spcAft>
              <a:defRPr/>
            </a:pPr>
            <a:endParaRPr lang="en-US">
              <a:solidFill>
                <a:prstClr val="black"/>
              </a:solidFill>
              <a:latin typeface="Calibri"/>
              <a:cs typeface="Arial" charset="0"/>
            </a:endParaRPr>
          </a:p>
        </p:txBody>
      </p:sp>
      <p:sp>
        <p:nvSpPr>
          <p:cNvPr id="1489" name="AutoShape 5"/>
          <p:cNvSpPr>
            <a:spLocks noChangeArrowheads="1"/>
          </p:cNvSpPr>
          <p:nvPr/>
        </p:nvSpPr>
        <p:spPr bwMode="auto">
          <a:xfrm>
            <a:off x="2214563" y="1295400"/>
            <a:ext cx="4110037" cy="5577840"/>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r>
              <a:rPr lang="en-US" dirty="0">
                <a:solidFill>
                  <a:prstClr val="black"/>
                </a:solidFill>
                <a:latin typeface="Calibri"/>
                <a:cs typeface="Arial" charset="0"/>
              </a:rPr>
              <a:t> </a:t>
            </a:r>
          </a:p>
        </p:txBody>
      </p:sp>
      <p:sp>
        <p:nvSpPr>
          <p:cNvPr id="11268" name="Text Box 25"/>
          <p:cNvSpPr txBox="1">
            <a:spLocks noChangeArrowheads="1"/>
          </p:cNvSpPr>
          <p:nvPr/>
        </p:nvSpPr>
        <p:spPr bwMode="auto">
          <a:xfrm>
            <a:off x="5181600" y="817562"/>
            <a:ext cx="4267200" cy="477838"/>
          </a:xfrm>
          <a:prstGeom prst="rect">
            <a:avLst/>
          </a:prstGeom>
          <a:noFill/>
          <a:ln w="9525">
            <a:noFill/>
            <a:miter lim="800000"/>
            <a:headEnd/>
            <a:tailEnd/>
          </a:ln>
        </p:spPr>
        <p:txBody>
          <a:bodyPr lIns="0" tIns="0" rIns="0" bIns="0">
            <a:spAutoFit/>
          </a:bodyPr>
          <a:lstStyle/>
          <a:p>
            <a:pPr algn="ctr">
              <a:lnSpc>
                <a:spcPct val="85000"/>
              </a:lnSpc>
            </a:pPr>
            <a:r>
              <a:rPr lang="en-US" dirty="0">
                <a:solidFill>
                  <a:srgbClr val="106636"/>
                </a:solidFill>
                <a:cs typeface="Arial" charset="0"/>
              </a:rPr>
              <a:t>Manufacturing/</a:t>
            </a:r>
          </a:p>
          <a:p>
            <a:pPr algn="ctr">
              <a:lnSpc>
                <a:spcPct val="85000"/>
              </a:lnSpc>
            </a:pPr>
            <a:r>
              <a:rPr lang="en-US" dirty="0">
                <a:solidFill>
                  <a:srgbClr val="106636"/>
                </a:solidFill>
                <a:cs typeface="Arial" charset="0"/>
              </a:rPr>
              <a:t>Commercialization</a:t>
            </a:r>
          </a:p>
        </p:txBody>
      </p:sp>
      <p:sp>
        <p:nvSpPr>
          <p:cNvPr id="8" name="AutoShape 8"/>
          <p:cNvSpPr>
            <a:spLocks noChangeArrowheads="1"/>
          </p:cNvSpPr>
          <p:nvPr/>
        </p:nvSpPr>
        <p:spPr bwMode="auto">
          <a:xfrm>
            <a:off x="-1" y="1219200"/>
            <a:ext cx="3200401" cy="5577840"/>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sp>
        <p:nvSpPr>
          <p:cNvPr id="11271" name="Text Box 12"/>
          <p:cNvSpPr txBox="1">
            <a:spLocks noChangeArrowheads="1"/>
          </p:cNvSpPr>
          <p:nvPr/>
        </p:nvSpPr>
        <p:spPr bwMode="auto">
          <a:xfrm>
            <a:off x="-76200" y="3810000"/>
            <a:ext cx="3276600" cy="692497"/>
          </a:xfrm>
          <a:prstGeom prst="rect">
            <a:avLst/>
          </a:prstGeom>
          <a:noFill/>
          <a:ln w="9525">
            <a:noFill/>
            <a:miter lim="800000"/>
            <a:headEnd/>
            <a:tailEnd/>
          </a:ln>
        </p:spPr>
        <p:txBody>
          <a:bodyPr wrap="square">
            <a:spAutoFit/>
          </a:bodyPr>
          <a:lstStyle/>
          <a:p>
            <a:pPr algn="ctr"/>
            <a:r>
              <a:rPr lang="en-US" sz="1300" b="1" i="1" dirty="0">
                <a:solidFill>
                  <a:prstClr val="black"/>
                </a:solidFill>
                <a:latin typeface="Arial"/>
                <a:cs typeface="Arial"/>
              </a:rPr>
              <a:t>Used the Advanced Photon </a:t>
            </a:r>
            <a:r>
              <a:rPr lang="en-US" sz="1300" b="1" i="1" dirty="0" smtClean="0">
                <a:solidFill>
                  <a:prstClr val="black"/>
                </a:solidFill>
                <a:latin typeface="Arial"/>
                <a:cs typeface="Arial"/>
              </a:rPr>
              <a:t>Source</a:t>
            </a:r>
          </a:p>
          <a:p>
            <a:pPr algn="ctr"/>
            <a:r>
              <a:rPr lang="en-US" sz="1300" b="1" i="1" dirty="0" smtClean="0">
                <a:solidFill>
                  <a:prstClr val="black"/>
                </a:solidFill>
                <a:latin typeface="Arial"/>
                <a:cs typeface="Arial"/>
              </a:rPr>
              <a:t>to </a:t>
            </a:r>
            <a:r>
              <a:rPr lang="en-US" sz="1300" b="1" i="1" dirty="0">
                <a:solidFill>
                  <a:prstClr val="black"/>
                </a:solidFill>
                <a:latin typeface="Arial"/>
                <a:cs typeface="Arial"/>
              </a:rPr>
              <a:t>characterize and understand </a:t>
            </a:r>
            <a:r>
              <a:rPr lang="en-US" sz="1300" b="1" i="1" dirty="0" smtClean="0">
                <a:solidFill>
                  <a:prstClr val="black"/>
                </a:solidFill>
                <a:latin typeface="Arial"/>
                <a:cs typeface="Arial"/>
              </a:rPr>
              <a:t>composite </a:t>
            </a:r>
            <a:r>
              <a:rPr lang="en-US" sz="1300" b="1" i="1" dirty="0">
                <a:solidFill>
                  <a:prstClr val="black"/>
                </a:solidFill>
                <a:latin typeface="Arial"/>
                <a:cs typeface="Arial"/>
              </a:rPr>
              <a:t>cathode </a:t>
            </a:r>
            <a:r>
              <a:rPr lang="en-US" sz="1300" b="1" i="1" dirty="0" smtClean="0">
                <a:solidFill>
                  <a:prstClr val="black"/>
                </a:solidFill>
                <a:latin typeface="Arial"/>
                <a:cs typeface="Arial"/>
              </a:rPr>
              <a:t>structures</a:t>
            </a:r>
            <a:endParaRPr lang="en-US" sz="1300" b="1" i="1" dirty="0">
              <a:solidFill>
                <a:prstClr val="black"/>
              </a:solidFill>
              <a:latin typeface="Arial"/>
              <a:cs typeface="Arial"/>
            </a:endParaRPr>
          </a:p>
        </p:txBody>
      </p:sp>
      <p:grpSp>
        <p:nvGrpSpPr>
          <p:cNvPr id="4" name="Group 4"/>
          <p:cNvGrpSpPr>
            <a:grpSpLocks/>
          </p:cNvGrpSpPr>
          <p:nvPr/>
        </p:nvGrpSpPr>
        <p:grpSpPr bwMode="auto">
          <a:xfrm>
            <a:off x="3352800" y="2171700"/>
            <a:ext cx="2097087" cy="1447800"/>
            <a:chOff x="985" y="6"/>
            <a:chExt cx="3372" cy="2302"/>
          </a:xfrm>
        </p:grpSpPr>
        <p:sp>
          <p:nvSpPr>
            <p:cNvPr id="11293" name="Text Box 5"/>
            <p:cNvSpPr txBox="1">
              <a:spLocks noChangeArrowheads="1"/>
            </p:cNvSpPr>
            <p:nvPr/>
          </p:nvSpPr>
          <p:spPr bwMode="auto">
            <a:xfrm>
              <a:off x="985" y="6"/>
              <a:ext cx="921" cy="597"/>
            </a:xfrm>
            <a:prstGeom prst="rect">
              <a:avLst/>
            </a:prstGeom>
            <a:noFill/>
            <a:ln w="9525">
              <a:noFill/>
              <a:miter lim="800000"/>
              <a:headEnd/>
              <a:tailEnd/>
            </a:ln>
          </p:spPr>
          <p:txBody>
            <a:bodyPr wrap="none">
              <a:spAutoFit/>
            </a:bodyPr>
            <a:lstStyle/>
            <a:p>
              <a:pPr algn="ctr"/>
              <a:r>
                <a:rPr lang="en-US" sz="1200" b="1">
                  <a:solidFill>
                    <a:srgbClr val="010101"/>
                  </a:solidFill>
                  <a:ea typeface="ＭＳ Ｐゴシック" pitchFamily="34" charset="-128"/>
                  <a:cs typeface="Arial" charset="0"/>
                </a:rPr>
                <a:t>Li</a:t>
              </a:r>
              <a:r>
                <a:rPr lang="en-US" sz="1200" b="1" baseline="-25000">
                  <a:solidFill>
                    <a:srgbClr val="010101"/>
                  </a:solidFill>
                  <a:ea typeface="ＭＳ Ｐゴシック" pitchFamily="34" charset="-128"/>
                  <a:cs typeface="Arial" charset="0"/>
                </a:rPr>
                <a:t>x</a:t>
              </a:r>
              <a:r>
                <a:rPr lang="en-US" sz="1200" b="1">
                  <a:solidFill>
                    <a:srgbClr val="010101"/>
                  </a:solidFill>
                  <a:ea typeface="ＭＳ Ｐゴシック" pitchFamily="34" charset="-128"/>
                  <a:cs typeface="Arial" charset="0"/>
                </a:rPr>
                <a:t>C</a:t>
              </a:r>
              <a:r>
                <a:rPr lang="en-US" sz="1200" b="1" baseline="-25000">
                  <a:solidFill>
                    <a:srgbClr val="010101"/>
                  </a:solidFill>
                  <a:ea typeface="ＭＳ Ｐゴシック" pitchFamily="34" charset="-128"/>
                  <a:cs typeface="Arial" charset="0"/>
                </a:rPr>
                <a:t>6</a:t>
              </a:r>
              <a:endParaRPr lang="en-US" sz="1200" b="1">
                <a:solidFill>
                  <a:srgbClr val="010101"/>
                </a:solidFill>
                <a:ea typeface="ＭＳ Ｐゴシック" pitchFamily="34" charset="-128"/>
                <a:cs typeface="Arial" charset="0"/>
              </a:endParaRPr>
            </a:p>
            <a:p>
              <a:pPr algn="ctr"/>
              <a:r>
                <a:rPr lang="en-US" sz="1200" b="1">
                  <a:solidFill>
                    <a:srgbClr val="010101"/>
                  </a:solidFill>
                  <a:ea typeface="ＭＳ Ｐゴシック" pitchFamily="34" charset="-128"/>
                  <a:cs typeface="Arial" charset="0"/>
                </a:rPr>
                <a:t>(Anode)</a:t>
              </a:r>
            </a:p>
          </p:txBody>
        </p:sp>
        <p:sp>
          <p:nvSpPr>
            <p:cNvPr id="11294" name="Text Box 7"/>
            <p:cNvSpPr txBox="1">
              <a:spLocks noChangeArrowheads="1"/>
            </p:cNvSpPr>
            <p:nvPr/>
          </p:nvSpPr>
          <p:spPr bwMode="auto">
            <a:xfrm>
              <a:off x="2514" y="1829"/>
              <a:ext cx="469" cy="358"/>
            </a:xfrm>
            <a:prstGeom prst="rect">
              <a:avLst/>
            </a:prstGeom>
            <a:noFill/>
            <a:ln w="9525">
              <a:noFill/>
              <a:miter lim="800000"/>
              <a:headEnd/>
              <a:tailEnd/>
            </a:ln>
          </p:spPr>
          <p:txBody>
            <a:bodyPr wrap="none">
              <a:spAutoFit/>
            </a:bodyPr>
            <a:lstStyle/>
            <a:p>
              <a:r>
                <a:rPr lang="en-US" sz="1200" b="1">
                  <a:solidFill>
                    <a:srgbClr val="040404"/>
                  </a:solidFill>
                  <a:ea typeface="ＭＳ Ｐゴシック" pitchFamily="34" charset="-128"/>
                  <a:cs typeface="Arial" charset="0"/>
                </a:rPr>
                <a:t>Li</a:t>
              </a:r>
              <a:r>
                <a:rPr lang="en-US" sz="1200" b="1" baseline="30000">
                  <a:solidFill>
                    <a:srgbClr val="040404"/>
                  </a:solidFill>
                  <a:ea typeface="ＭＳ Ｐゴシック" pitchFamily="34" charset="-128"/>
                  <a:cs typeface="Arial" charset="0"/>
                </a:rPr>
                <a:t>+</a:t>
              </a:r>
              <a:endParaRPr lang="en-US" sz="1200" b="1">
                <a:solidFill>
                  <a:srgbClr val="040404"/>
                </a:solidFill>
                <a:ea typeface="ＭＳ Ｐゴシック" pitchFamily="34" charset="-128"/>
                <a:cs typeface="Arial" charset="0"/>
              </a:endParaRPr>
            </a:p>
          </p:txBody>
        </p:sp>
        <p:sp>
          <p:nvSpPr>
            <p:cNvPr id="11295" name="Text Box 8"/>
            <p:cNvSpPr txBox="1">
              <a:spLocks noChangeArrowheads="1"/>
            </p:cNvSpPr>
            <p:nvPr/>
          </p:nvSpPr>
          <p:spPr bwMode="auto">
            <a:xfrm>
              <a:off x="2277" y="718"/>
              <a:ext cx="244" cy="288"/>
            </a:xfrm>
            <a:prstGeom prst="rect">
              <a:avLst/>
            </a:prstGeom>
            <a:noFill/>
            <a:ln w="9525">
              <a:noFill/>
              <a:miter lim="800000"/>
              <a:headEnd/>
              <a:tailEnd/>
            </a:ln>
          </p:spPr>
          <p:txBody>
            <a:bodyPr wrap="none">
              <a:spAutoFit/>
            </a:bodyPr>
            <a:lstStyle/>
            <a:p>
              <a:r>
                <a:rPr lang="en-US">
                  <a:solidFill>
                    <a:prstClr val="black"/>
                  </a:solidFill>
                  <a:latin typeface="Times New Roman" pitchFamily="18" charset="0"/>
                  <a:ea typeface="ＭＳ Ｐゴシック" pitchFamily="34" charset="-128"/>
                  <a:cs typeface="Arial" charset="0"/>
                </a:rPr>
                <a:t>e</a:t>
              </a:r>
              <a:r>
                <a:rPr lang="en-US" baseline="30000">
                  <a:solidFill>
                    <a:prstClr val="black"/>
                  </a:solidFill>
                  <a:latin typeface="Times New Roman" pitchFamily="18" charset="0"/>
                  <a:ea typeface="ＭＳ Ｐゴシック" pitchFamily="34" charset="-128"/>
                  <a:cs typeface="Arial" charset="0"/>
                </a:rPr>
                <a:t>-</a:t>
              </a:r>
              <a:endParaRPr lang="en-US">
                <a:solidFill>
                  <a:prstClr val="black"/>
                </a:solidFill>
                <a:latin typeface="Times New Roman" pitchFamily="18" charset="0"/>
                <a:ea typeface="ＭＳ Ｐゴシック" pitchFamily="34" charset="-128"/>
                <a:cs typeface="Arial" charset="0"/>
              </a:endParaRPr>
            </a:p>
          </p:txBody>
        </p:sp>
        <p:pic>
          <p:nvPicPr>
            <p:cNvPr id="11296" name="Picture 9" descr="graphit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86" y="832"/>
              <a:ext cx="1344" cy="1418"/>
            </a:xfrm>
            <a:prstGeom prst="rect">
              <a:avLst/>
            </a:prstGeom>
            <a:noFill/>
            <a:ln w="9525">
              <a:noFill/>
              <a:miter lim="800000"/>
              <a:headEnd/>
              <a:tailEnd/>
            </a:ln>
          </p:spPr>
        </p:pic>
        <p:sp>
          <p:nvSpPr>
            <p:cNvPr id="11297" name="Oval 10"/>
            <p:cNvSpPr>
              <a:spLocks noChangeArrowheads="1"/>
            </p:cNvSpPr>
            <p:nvPr/>
          </p:nvSpPr>
          <p:spPr bwMode="auto">
            <a:xfrm>
              <a:off x="1868" y="1318"/>
              <a:ext cx="45"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a:cs typeface="Arial" charset="0"/>
              </a:endParaRPr>
            </a:p>
          </p:txBody>
        </p:sp>
        <p:sp>
          <p:nvSpPr>
            <p:cNvPr id="11298" name="Oval 11"/>
            <p:cNvSpPr>
              <a:spLocks noChangeArrowheads="1"/>
            </p:cNvSpPr>
            <p:nvPr/>
          </p:nvSpPr>
          <p:spPr bwMode="auto">
            <a:xfrm>
              <a:off x="1634" y="1318"/>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a:cs typeface="Arial" charset="0"/>
              </a:endParaRPr>
            </a:p>
          </p:txBody>
        </p:sp>
        <p:sp>
          <p:nvSpPr>
            <p:cNvPr id="11299" name="Oval 12"/>
            <p:cNvSpPr>
              <a:spLocks noChangeArrowheads="1"/>
            </p:cNvSpPr>
            <p:nvPr/>
          </p:nvSpPr>
          <p:spPr bwMode="auto">
            <a:xfrm>
              <a:off x="1413" y="1325"/>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a:cs typeface="Arial" charset="0"/>
              </a:endParaRPr>
            </a:p>
          </p:txBody>
        </p:sp>
        <p:sp>
          <p:nvSpPr>
            <p:cNvPr id="11300" name="Oval 13"/>
            <p:cNvSpPr>
              <a:spLocks noChangeArrowheads="1"/>
            </p:cNvSpPr>
            <p:nvPr/>
          </p:nvSpPr>
          <p:spPr bwMode="auto">
            <a:xfrm>
              <a:off x="1387" y="1714"/>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a:cs typeface="Arial" charset="0"/>
              </a:endParaRPr>
            </a:p>
          </p:txBody>
        </p:sp>
        <p:sp>
          <p:nvSpPr>
            <p:cNvPr id="11301" name="Oval 14"/>
            <p:cNvSpPr>
              <a:spLocks noChangeArrowheads="1"/>
            </p:cNvSpPr>
            <p:nvPr/>
          </p:nvSpPr>
          <p:spPr bwMode="auto">
            <a:xfrm>
              <a:off x="1608" y="1707"/>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a:cs typeface="Arial" charset="0"/>
              </a:endParaRPr>
            </a:p>
          </p:txBody>
        </p:sp>
        <p:sp>
          <p:nvSpPr>
            <p:cNvPr id="11302" name="Oval 15"/>
            <p:cNvSpPr>
              <a:spLocks noChangeArrowheads="1"/>
            </p:cNvSpPr>
            <p:nvPr/>
          </p:nvSpPr>
          <p:spPr bwMode="auto">
            <a:xfrm>
              <a:off x="2471" y="1250"/>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a:cs typeface="Arial" charset="0"/>
              </a:endParaRPr>
            </a:p>
          </p:txBody>
        </p:sp>
        <p:sp>
          <p:nvSpPr>
            <p:cNvPr id="11303" name="Oval 16"/>
            <p:cNvSpPr>
              <a:spLocks noChangeArrowheads="1"/>
            </p:cNvSpPr>
            <p:nvPr/>
          </p:nvSpPr>
          <p:spPr bwMode="auto">
            <a:xfrm>
              <a:off x="1861" y="1700"/>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a:cs typeface="Arial" charset="0"/>
              </a:endParaRPr>
            </a:p>
          </p:txBody>
        </p:sp>
        <p:sp>
          <p:nvSpPr>
            <p:cNvPr id="11304" name="Oval 17"/>
            <p:cNvSpPr>
              <a:spLocks noChangeArrowheads="1"/>
            </p:cNvSpPr>
            <p:nvPr/>
          </p:nvSpPr>
          <p:spPr bwMode="auto">
            <a:xfrm>
              <a:off x="2095" y="1687"/>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a:cs typeface="Arial" charset="0"/>
              </a:endParaRPr>
            </a:p>
          </p:txBody>
        </p:sp>
        <p:sp>
          <p:nvSpPr>
            <p:cNvPr id="11305" name="Oval 18"/>
            <p:cNvSpPr>
              <a:spLocks noChangeArrowheads="1"/>
            </p:cNvSpPr>
            <p:nvPr/>
          </p:nvSpPr>
          <p:spPr bwMode="auto">
            <a:xfrm>
              <a:off x="2303" y="1687"/>
              <a:ext cx="45"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a:cs typeface="Arial" charset="0"/>
              </a:endParaRPr>
            </a:p>
          </p:txBody>
        </p:sp>
        <p:sp>
          <p:nvSpPr>
            <p:cNvPr id="11306" name="Oval 19"/>
            <p:cNvSpPr>
              <a:spLocks noChangeArrowheads="1"/>
            </p:cNvSpPr>
            <p:nvPr/>
          </p:nvSpPr>
          <p:spPr bwMode="auto">
            <a:xfrm>
              <a:off x="2069" y="1318"/>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a:cs typeface="Arial" charset="0"/>
              </a:endParaRPr>
            </a:p>
          </p:txBody>
        </p:sp>
        <p:pic>
          <p:nvPicPr>
            <p:cNvPr id="11307" name="Picture 20" descr="graphit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34" y="890"/>
              <a:ext cx="1344" cy="1418"/>
            </a:xfrm>
            <a:prstGeom prst="rect">
              <a:avLst/>
            </a:prstGeom>
            <a:noFill/>
            <a:ln w="9525">
              <a:noFill/>
              <a:miter lim="800000"/>
              <a:headEnd/>
              <a:tailEnd/>
            </a:ln>
          </p:spPr>
        </p:pic>
        <p:sp>
          <p:nvSpPr>
            <p:cNvPr id="11308" name="Line 21"/>
            <p:cNvSpPr>
              <a:spLocks noChangeShapeType="1"/>
            </p:cNvSpPr>
            <p:nvPr/>
          </p:nvSpPr>
          <p:spPr bwMode="auto">
            <a:xfrm>
              <a:off x="1913" y="801"/>
              <a:ext cx="0" cy="244"/>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nvGrpSpPr>
            <p:cNvPr id="6" name="Group 22"/>
            <p:cNvGrpSpPr>
              <a:grpSpLocks/>
            </p:cNvGrpSpPr>
            <p:nvPr/>
          </p:nvGrpSpPr>
          <p:grpSpPr bwMode="auto">
            <a:xfrm>
              <a:off x="3058" y="986"/>
              <a:ext cx="1299" cy="1176"/>
              <a:chOff x="3089" y="966"/>
              <a:chExt cx="1299" cy="1176"/>
            </a:xfrm>
          </p:grpSpPr>
          <p:sp>
            <p:nvSpPr>
              <p:cNvPr id="11317" name="Freeform 23"/>
              <p:cNvSpPr>
                <a:spLocks/>
              </p:cNvSpPr>
              <p:nvPr/>
            </p:nvSpPr>
            <p:spPr bwMode="auto">
              <a:xfrm>
                <a:off x="3089" y="1477"/>
                <a:ext cx="252" cy="181"/>
              </a:xfrm>
              <a:custGeom>
                <a:avLst/>
                <a:gdLst>
                  <a:gd name="T0" fmla="*/ 0 w 2503"/>
                  <a:gd name="T1" fmla="*/ 0 h 1659"/>
                  <a:gd name="T2" fmla="*/ 0 w 2503"/>
                  <a:gd name="T3" fmla="*/ 0 h 1659"/>
                  <a:gd name="T4" fmla="*/ 0 w 2503"/>
                  <a:gd name="T5" fmla="*/ 0 h 1659"/>
                  <a:gd name="T6" fmla="*/ 0 w 2503"/>
                  <a:gd name="T7" fmla="*/ 0 h 1659"/>
                  <a:gd name="T8" fmla="*/ 0 w 2503"/>
                  <a:gd name="T9" fmla="*/ 0 h 1659"/>
                  <a:gd name="T10" fmla="*/ 0 w 2503"/>
                  <a:gd name="T11" fmla="*/ 0 h 1659"/>
                  <a:gd name="T12" fmla="*/ 0 w 2503"/>
                  <a:gd name="T13" fmla="*/ 0 h 1659"/>
                  <a:gd name="T14" fmla="*/ 0 60000 65536"/>
                  <a:gd name="T15" fmla="*/ 0 60000 65536"/>
                  <a:gd name="T16" fmla="*/ 0 60000 65536"/>
                  <a:gd name="T17" fmla="*/ 0 60000 65536"/>
                  <a:gd name="T18" fmla="*/ 0 60000 65536"/>
                  <a:gd name="T19" fmla="*/ 0 60000 65536"/>
                  <a:gd name="T20" fmla="*/ 0 60000 65536"/>
                  <a:gd name="T21" fmla="*/ 0 w 2503"/>
                  <a:gd name="T22" fmla="*/ 0 h 1659"/>
                  <a:gd name="T23" fmla="*/ 2503 w 2503"/>
                  <a:gd name="T24" fmla="*/ 1659 h 16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3" h="1659">
                    <a:moveTo>
                      <a:pt x="2096" y="1507"/>
                    </a:moveTo>
                    <a:lnTo>
                      <a:pt x="1737" y="1659"/>
                    </a:lnTo>
                    <a:lnTo>
                      <a:pt x="0" y="1646"/>
                    </a:lnTo>
                    <a:lnTo>
                      <a:pt x="332" y="84"/>
                    </a:lnTo>
                    <a:lnTo>
                      <a:pt x="800" y="51"/>
                    </a:lnTo>
                    <a:lnTo>
                      <a:pt x="2503" y="0"/>
                    </a:lnTo>
                    <a:lnTo>
                      <a:pt x="2096" y="150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18" name="Freeform 24"/>
              <p:cNvSpPr>
                <a:spLocks/>
              </p:cNvSpPr>
              <p:nvPr/>
            </p:nvSpPr>
            <p:spPr bwMode="auto">
              <a:xfrm>
                <a:off x="3089" y="1477"/>
                <a:ext cx="252" cy="181"/>
              </a:xfrm>
              <a:custGeom>
                <a:avLst/>
                <a:gdLst>
                  <a:gd name="T0" fmla="*/ 0 w 2503"/>
                  <a:gd name="T1" fmla="*/ 0 h 1659"/>
                  <a:gd name="T2" fmla="*/ 0 w 2503"/>
                  <a:gd name="T3" fmla="*/ 0 h 1659"/>
                  <a:gd name="T4" fmla="*/ 0 w 2503"/>
                  <a:gd name="T5" fmla="*/ 0 h 1659"/>
                  <a:gd name="T6" fmla="*/ 0 w 2503"/>
                  <a:gd name="T7" fmla="*/ 0 h 1659"/>
                  <a:gd name="T8" fmla="*/ 0 w 2503"/>
                  <a:gd name="T9" fmla="*/ 0 h 1659"/>
                  <a:gd name="T10" fmla="*/ 0 w 2503"/>
                  <a:gd name="T11" fmla="*/ 0 h 1659"/>
                  <a:gd name="T12" fmla="*/ 0 w 2503"/>
                  <a:gd name="T13" fmla="*/ 0 h 1659"/>
                  <a:gd name="T14" fmla="*/ 0 60000 65536"/>
                  <a:gd name="T15" fmla="*/ 0 60000 65536"/>
                  <a:gd name="T16" fmla="*/ 0 60000 65536"/>
                  <a:gd name="T17" fmla="*/ 0 60000 65536"/>
                  <a:gd name="T18" fmla="*/ 0 60000 65536"/>
                  <a:gd name="T19" fmla="*/ 0 60000 65536"/>
                  <a:gd name="T20" fmla="*/ 0 60000 65536"/>
                  <a:gd name="T21" fmla="*/ 0 w 2503"/>
                  <a:gd name="T22" fmla="*/ 0 h 1659"/>
                  <a:gd name="T23" fmla="*/ 2503 w 2503"/>
                  <a:gd name="T24" fmla="*/ 1659 h 16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3" h="1659">
                    <a:moveTo>
                      <a:pt x="2096" y="1507"/>
                    </a:moveTo>
                    <a:lnTo>
                      <a:pt x="1737" y="1659"/>
                    </a:lnTo>
                    <a:lnTo>
                      <a:pt x="0" y="1646"/>
                    </a:lnTo>
                    <a:lnTo>
                      <a:pt x="332" y="84"/>
                    </a:lnTo>
                    <a:lnTo>
                      <a:pt x="800" y="51"/>
                    </a:lnTo>
                    <a:lnTo>
                      <a:pt x="2503" y="0"/>
                    </a:lnTo>
                    <a:lnTo>
                      <a:pt x="2096" y="150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grpSp>
            <p:nvGrpSpPr>
              <p:cNvPr id="7" name="Group 25"/>
              <p:cNvGrpSpPr>
                <a:grpSpLocks/>
              </p:cNvGrpSpPr>
              <p:nvPr/>
            </p:nvGrpSpPr>
            <p:grpSpPr bwMode="auto">
              <a:xfrm>
                <a:off x="3120" y="966"/>
                <a:ext cx="1268" cy="1176"/>
                <a:chOff x="3120" y="966"/>
                <a:chExt cx="1268" cy="1176"/>
              </a:xfrm>
            </p:grpSpPr>
            <p:sp>
              <p:nvSpPr>
                <p:cNvPr id="11320" name="Freeform 26"/>
                <p:cNvSpPr>
                  <a:spLocks/>
                </p:cNvSpPr>
                <p:nvPr/>
              </p:nvSpPr>
              <p:spPr bwMode="auto">
                <a:xfrm>
                  <a:off x="3630" y="1735"/>
                  <a:ext cx="96" cy="106"/>
                </a:xfrm>
                <a:custGeom>
                  <a:avLst/>
                  <a:gdLst>
                    <a:gd name="T0" fmla="*/ 0 w 963"/>
                    <a:gd name="T1" fmla="*/ 0 h 978"/>
                    <a:gd name="T2" fmla="*/ 0 w 963"/>
                    <a:gd name="T3" fmla="*/ 0 h 978"/>
                    <a:gd name="T4" fmla="*/ 0 w 963"/>
                    <a:gd name="T5" fmla="*/ 0 h 978"/>
                    <a:gd name="T6" fmla="*/ 0 w 963"/>
                    <a:gd name="T7" fmla="*/ 0 h 978"/>
                    <a:gd name="T8" fmla="*/ 0 w 963"/>
                    <a:gd name="T9" fmla="*/ 0 h 978"/>
                    <a:gd name="T10" fmla="*/ 0 w 963"/>
                    <a:gd name="T11" fmla="*/ 0 h 978"/>
                    <a:gd name="T12" fmla="*/ 0 w 963"/>
                    <a:gd name="T13" fmla="*/ 0 h 978"/>
                    <a:gd name="T14" fmla="*/ 0 w 963"/>
                    <a:gd name="T15" fmla="*/ 0 h 978"/>
                    <a:gd name="T16" fmla="*/ 0 w 963"/>
                    <a:gd name="T17" fmla="*/ 0 h 978"/>
                    <a:gd name="T18" fmla="*/ 0 w 963"/>
                    <a:gd name="T19" fmla="*/ 0 h 978"/>
                    <a:gd name="T20" fmla="*/ 0 w 963"/>
                    <a:gd name="T21" fmla="*/ 0 h 978"/>
                    <a:gd name="T22" fmla="*/ 0 w 963"/>
                    <a:gd name="T23" fmla="*/ 0 h 978"/>
                    <a:gd name="T24" fmla="*/ 0 w 963"/>
                    <a:gd name="T25" fmla="*/ 0 h 978"/>
                    <a:gd name="T26" fmla="*/ 0 w 963"/>
                    <a:gd name="T27" fmla="*/ 0 h 978"/>
                    <a:gd name="T28" fmla="*/ 0 w 963"/>
                    <a:gd name="T29" fmla="*/ 0 h 978"/>
                    <a:gd name="T30" fmla="*/ 0 w 963"/>
                    <a:gd name="T31" fmla="*/ 0 h 978"/>
                    <a:gd name="T32" fmla="*/ 0 w 963"/>
                    <a:gd name="T33" fmla="*/ 0 h 978"/>
                    <a:gd name="T34" fmla="*/ 0 w 963"/>
                    <a:gd name="T35" fmla="*/ 0 h 978"/>
                    <a:gd name="T36" fmla="*/ 0 w 963"/>
                    <a:gd name="T37" fmla="*/ 0 h 978"/>
                    <a:gd name="T38" fmla="*/ 0 w 963"/>
                    <a:gd name="T39" fmla="*/ 0 h 978"/>
                    <a:gd name="T40" fmla="*/ 0 w 963"/>
                    <a:gd name="T41" fmla="*/ 0 h 978"/>
                    <a:gd name="T42" fmla="*/ 0 w 963"/>
                    <a:gd name="T43" fmla="*/ 0 h 978"/>
                    <a:gd name="T44" fmla="*/ 0 w 963"/>
                    <a:gd name="T45" fmla="*/ 0 h 978"/>
                    <a:gd name="T46" fmla="*/ 0 w 963"/>
                    <a:gd name="T47" fmla="*/ 0 h 978"/>
                    <a:gd name="T48" fmla="*/ 0 w 963"/>
                    <a:gd name="T49" fmla="*/ 0 h 978"/>
                    <a:gd name="T50" fmla="*/ 0 w 963"/>
                    <a:gd name="T51" fmla="*/ 0 h 978"/>
                    <a:gd name="T52" fmla="*/ 0 w 963"/>
                    <a:gd name="T53" fmla="*/ 0 h 978"/>
                    <a:gd name="T54" fmla="*/ 0 w 963"/>
                    <a:gd name="T55" fmla="*/ 0 h 978"/>
                    <a:gd name="T56" fmla="*/ 0 w 963"/>
                    <a:gd name="T57" fmla="*/ 0 h 978"/>
                    <a:gd name="T58" fmla="*/ 0 w 963"/>
                    <a:gd name="T59" fmla="*/ 0 h 978"/>
                    <a:gd name="T60" fmla="*/ 0 w 963"/>
                    <a:gd name="T61" fmla="*/ 0 h 978"/>
                    <a:gd name="T62" fmla="*/ 0 w 963"/>
                    <a:gd name="T63" fmla="*/ 0 h 978"/>
                    <a:gd name="T64" fmla="*/ 0 w 963"/>
                    <a:gd name="T65" fmla="*/ 0 h 978"/>
                    <a:gd name="T66" fmla="*/ 0 w 963"/>
                    <a:gd name="T67" fmla="*/ 0 h 978"/>
                    <a:gd name="T68" fmla="*/ 0 w 963"/>
                    <a:gd name="T69" fmla="*/ 0 h 978"/>
                    <a:gd name="T70" fmla="*/ 0 w 963"/>
                    <a:gd name="T71" fmla="*/ 0 h 978"/>
                    <a:gd name="T72" fmla="*/ 0 w 963"/>
                    <a:gd name="T73" fmla="*/ 0 h 978"/>
                    <a:gd name="T74" fmla="*/ 0 w 963"/>
                    <a:gd name="T75" fmla="*/ 0 h 9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3"/>
                    <a:gd name="T115" fmla="*/ 0 h 978"/>
                    <a:gd name="T116" fmla="*/ 963 w 963"/>
                    <a:gd name="T117" fmla="*/ 978 h 9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3" h="978">
                      <a:moveTo>
                        <a:pt x="0" y="935"/>
                      </a:moveTo>
                      <a:lnTo>
                        <a:pt x="920" y="0"/>
                      </a:lnTo>
                      <a:lnTo>
                        <a:pt x="920" y="2"/>
                      </a:lnTo>
                      <a:lnTo>
                        <a:pt x="923" y="2"/>
                      </a:lnTo>
                      <a:lnTo>
                        <a:pt x="925" y="4"/>
                      </a:lnTo>
                      <a:lnTo>
                        <a:pt x="927" y="6"/>
                      </a:lnTo>
                      <a:lnTo>
                        <a:pt x="930" y="9"/>
                      </a:lnTo>
                      <a:lnTo>
                        <a:pt x="935" y="13"/>
                      </a:lnTo>
                      <a:lnTo>
                        <a:pt x="938" y="16"/>
                      </a:lnTo>
                      <a:lnTo>
                        <a:pt x="943" y="21"/>
                      </a:lnTo>
                      <a:lnTo>
                        <a:pt x="947" y="25"/>
                      </a:lnTo>
                      <a:lnTo>
                        <a:pt x="951" y="29"/>
                      </a:lnTo>
                      <a:lnTo>
                        <a:pt x="955" y="33"/>
                      </a:lnTo>
                      <a:lnTo>
                        <a:pt x="958" y="37"/>
                      </a:lnTo>
                      <a:lnTo>
                        <a:pt x="961" y="39"/>
                      </a:lnTo>
                      <a:lnTo>
                        <a:pt x="962" y="41"/>
                      </a:lnTo>
                      <a:lnTo>
                        <a:pt x="963" y="44"/>
                      </a:lnTo>
                      <a:lnTo>
                        <a:pt x="43" y="978"/>
                      </a:lnTo>
                      <a:lnTo>
                        <a:pt x="42" y="978"/>
                      </a:lnTo>
                      <a:lnTo>
                        <a:pt x="40" y="977"/>
                      </a:lnTo>
                      <a:lnTo>
                        <a:pt x="38" y="976"/>
                      </a:lnTo>
                      <a:lnTo>
                        <a:pt x="35" y="973"/>
                      </a:lnTo>
                      <a:lnTo>
                        <a:pt x="31" y="970"/>
                      </a:lnTo>
                      <a:lnTo>
                        <a:pt x="27" y="966"/>
                      </a:lnTo>
                      <a:lnTo>
                        <a:pt x="23" y="963"/>
                      </a:lnTo>
                      <a:lnTo>
                        <a:pt x="19" y="959"/>
                      </a:lnTo>
                      <a:lnTo>
                        <a:pt x="14" y="955"/>
                      </a:lnTo>
                      <a:lnTo>
                        <a:pt x="11" y="951"/>
                      </a:lnTo>
                      <a:lnTo>
                        <a:pt x="8" y="946"/>
                      </a:lnTo>
                      <a:lnTo>
                        <a:pt x="4" y="943"/>
                      </a:lnTo>
                      <a:lnTo>
                        <a:pt x="2" y="940"/>
                      </a:lnTo>
                      <a:lnTo>
                        <a:pt x="0" y="938"/>
                      </a:lnTo>
                      <a:lnTo>
                        <a:pt x="0" y="936"/>
                      </a:lnTo>
                      <a:lnTo>
                        <a:pt x="0" y="93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1" name="Freeform 27"/>
                <p:cNvSpPr>
                  <a:spLocks/>
                </p:cNvSpPr>
                <p:nvPr/>
              </p:nvSpPr>
              <p:spPr bwMode="auto">
                <a:xfrm>
                  <a:off x="3630" y="1735"/>
                  <a:ext cx="96" cy="106"/>
                </a:xfrm>
                <a:custGeom>
                  <a:avLst/>
                  <a:gdLst>
                    <a:gd name="T0" fmla="*/ 0 w 963"/>
                    <a:gd name="T1" fmla="*/ 0 h 978"/>
                    <a:gd name="T2" fmla="*/ 0 w 963"/>
                    <a:gd name="T3" fmla="*/ 0 h 978"/>
                    <a:gd name="T4" fmla="*/ 0 w 963"/>
                    <a:gd name="T5" fmla="*/ 0 h 978"/>
                    <a:gd name="T6" fmla="*/ 0 w 963"/>
                    <a:gd name="T7" fmla="*/ 0 h 978"/>
                    <a:gd name="T8" fmla="*/ 0 w 963"/>
                    <a:gd name="T9" fmla="*/ 0 h 978"/>
                    <a:gd name="T10" fmla="*/ 0 w 963"/>
                    <a:gd name="T11" fmla="*/ 0 h 978"/>
                    <a:gd name="T12" fmla="*/ 0 w 963"/>
                    <a:gd name="T13" fmla="*/ 0 h 978"/>
                    <a:gd name="T14" fmla="*/ 0 w 963"/>
                    <a:gd name="T15" fmla="*/ 0 h 978"/>
                    <a:gd name="T16" fmla="*/ 0 w 963"/>
                    <a:gd name="T17" fmla="*/ 0 h 978"/>
                    <a:gd name="T18" fmla="*/ 0 w 963"/>
                    <a:gd name="T19" fmla="*/ 0 h 978"/>
                    <a:gd name="T20" fmla="*/ 0 w 963"/>
                    <a:gd name="T21" fmla="*/ 0 h 978"/>
                    <a:gd name="T22" fmla="*/ 0 w 963"/>
                    <a:gd name="T23" fmla="*/ 0 h 978"/>
                    <a:gd name="T24" fmla="*/ 0 w 963"/>
                    <a:gd name="T25" fmla="*/ 0 h 978"/>
                    <a:gd name="T26" fmla="*/ 0 w 963"/>
                    <a:gd name="T27" fmla="*/ 0 h 978"/>
                    <a:gd name="T28" fmla="*/ 0 w 963"/>
                    <a:gd name="T29" fmla="*/ 0 h 978"/>
                    <a:gd name="T30" fmla="*/ 0 w 963"/>
                    <a:gd name="T31" fmla="*/ 0 h 978"/>
                    <a:gd name="T32" fmla="*/ 0 w 963"/>
                    <a:gd name="T33" fmla="*/ 0 h 978"/>
                    <a:gd name="T34" fmla="*/ 0 w 963"/>
                    <a:gd name="T35" fmla="*/ 0 h 978"/>
                    <a:gd name="T36" fmla="*/ 0 w 963"/>
                    <a:gd name="T37" fmla="*/ 0 h 978"/>
                    <a:gd name="T38" fmla="*/ 0 w 963"/>
                    <a:gd name="T39" fmla="*/ 0 h 978"/>
                    <a:gd name="T40" fmla="*/ 0 w 963"/>
                    <a:gd name="T41" fmla="*/ 0 h 978"/>
                    <a:gd name="T42" fmla="*/ 0 w 963"/>
                    <a:gd name="T43" fmla="*/ 0 h 978"/>
                    <a:gd name="T44" fmla="*/ 0 w 963"/>
                    <a:gd name="T45" fmla="*/ 0 h 978"/>
                    <a:gd name="T46" fmla="*/ 0 w 963"/>
                    <a:gd name="T47" fmla="*/ 0 h 978"/>
                    <a:gd name="T48" fmla="*/ 0 w 963"/>
                    <a:gd name="T49" fmla="*/ 0 h 978"/>
                    <a:gd name="T50" fmla="*/ 0 w 963"/>
                    <a:gd name="T51" fmla="*/ 0 h 978"/>
                    <a:gd name="T52" fmla="*/ 0 w 963"/>
                    <a:gd name="T53" fmla="*/ 0 h 978"/>
                    <a:gd name="T54" fmla="*/ 0 w 963"/>
                    <a:gd name="T55" fmla="*/ 0 h 978"/>
                    <a:gd name="T56" fmla="*/ 0 w 963"/>
                    <a:gd name="T57" fmla="*/ 0 h 978"/>
                    <a:gd name="T58" fmla="*/ 0 w 963"/>
                    <a:gd name="T59" fmla="*/ 0 h 978"/>
                    <a:gd name="T60" fmla="*/ 0 w 963"/>
                    <a:gd name="T61" fmla="*/ 0 h 978"/>
                    <a:gd name="T62" fmla="*/ 0 w 963"/>
                    <a:gd name="T63" fmla="*/ 0 h 978"/>
                    <a:gd name="T64" fmla="*/ 0 w 963"/>
                    <a:gd name="T65" fmla="*/ 0 h 978"/>
                    <a:gd name="T66" fmla="*/ 0 w 963"/>
                    <a:gd name="T67" fmla="*/ 0 h 978"/>
                    <a:gd name="T68" fmla="*/ 0 w 963"/>
                    <a:gd name="T69" fmla="*/ 0 h 978"/>
                    <a:gd name="T70" fmla="*/ 0 w 963"/>
                    <a:gd name="T71" fmla="*/ 0 h 978"/>
                    <a:gd name="T72" fmla="*/ 0 w 963"/>
                    <a:gd name="T73" fmla="*/ 0 h 978"/>
                    <a:gd name="T74" fmla="*/ 0 w 963"/>
                    <a:gd name="T75" fmla="*/ 0 h 9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3"/>
                    <a:gd name="T115" fmla="*/ 0 h 978"/>
                    <a:gd name="T116" fmla="*/ 963 w 963"/>
                    <a:gd name="T117" fmla="*/ 978 h 9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3" h="978">
                      <a:moveTo>
                        <a:pt x="0" y="935"/>
                      </a:moveTo>
                      <a:lnTo>
                        <a:pt x="920" y="0"/>
                      </a:lnTo>
                      <a:lnTo>
                        <a:pt x="920" y="2"/>
                      </a:lnTo>
                      <a:lnTo>
                        <a:pt x="923" y="2"/>
                      </a:lnTo>
                      <a:lnTo>
                        <a:pt x="925" y="4"/>
                      </a:lnTo>
                      <a:lnTo>
                        <a:pt x="927" y="6"/>
                      </a:lnTo>
                      <a:lnTo>
                        <a:pt x="930" y="9"/>
                      </a:lnTo>
                      <a:lnTo>
                        <a:pt x="935" y="13"/>
                      </a:lnTo>
                      <a:lnTo>
                        <a:pt x="938" y="16"/>
                      </a:lnTo>
                      <a:lnTo>
                        <a:pt x="943" y="21"/>
                      </a:lnTo>
                      <a:lnTo>
                        <a:pt x="947" y="25"/>
                      </a:lnTo>
                      <a:lnTo>
                        <a:pt x="951" y="29"/>
                      </a:lnTo>
                      <a:lnTo>
                        <a:pt x="955" y="33"/>
                      </a:lnTo>
                      <a:lnTo>
                        <a:pt x="958" y="37"/>
                      </a:lnTo>
                      <a:lnTo>
                        <a:pt x="961" y="39"/>
                      </a:lnTo>
                      <a:lnTo>
                        <a:pt x="962" y="41"/>
                      </a:lnTo>
                      <a:lnTo>
                        <a:pt x="963" y="44"/>
                      </a:lnTo>
                      <a:lnTo>
                        <a:pt x="43" y="978"/>
                      </a:lnTo>
                      <a:lnTo>
                        <a:pt x="42" y="978"/>
                      </a:lnTo>
                      <a:lnTo>
                        <a:pt x="40" y="977"/>
                      </a:lnTo>
                      <a:lnTo>
                        <a:pt x="38" y="976"/>
                      </a:lnTo>
                      <a:lnTo>
                        <a:pt x="35" y="973"/>
                      </a:lnTo>
                      <a:lnTo>
                        <a:pt x="31" y="970"/>
                      </a:lnTo>
                      <a:lnTo>
                        <a:pt x="27" y="966"/>
                      </a:lnTo>
                      <a:lnTo>
                        <a:pt x="23" y="963"/>
                      </a:lnTo>
                      <a:lnTo>
                        <a:pt x="19" y="959"/>
                      </a:lnTo>
                      <a:lnTo>
                        <a:pt x="14" y="955"/>
                      </a:lnTo>
                      <a:lnTo>
                        <a:pt x="11" y="951"/>
                      </a:lnTo>
                      <a:lnTo>
                        <a:pt x="8" y="946"/>
                      </a:lnTo>
                      <a:lnTo>
                        <a:pt x="4" y="943"/>
                      </a:lnTo>
                      <a:lnTo>
                        <a:pt x="2" y="940"/>
                      </a:lnTo>
                      <a:lnTo>
                        <a:pt x="0" y="938"/>
                      </a:lnTo>
                      <a:lnTo>
                        <a:pt x="0" y="936"/>
                      </a:lnTo>
                      <a:lnTo>
                        <a:pt x="0" y="93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2" name="Oval 28"/>
                <p:cNvSpPr>
                  <a:spLocks noChangeArrowheads="1"/>
                </p:cNvSpPr>
                <p:nvPr/>
              </p:nvSpPr>
              <p:spPr bwMode="auto">
                <a:xfrm>
                  <a:off x="3718" y="1698"/>
                  <a:ext cx="43" cy="4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323" name="Freeform 29"/>
                <p:cNvSpPr>
                  <a:spLocks/>
                </p:cNvSpPr>
                <p:nvPr/>
              </p:nvSpPr>
              <p:spPr bwMode="auto">
                <a:xfrm>
                  <a:off x="3572" y="1749"/>
                  <a:ext cx="62" cy="93"/>
                </a:xfrm>
                <a:custGeom>
                  <a:avLst/>
                  <a:gdLst>
                    <a:gd name="T0" fmla="*/ 0 w 616"/>
                    <a:gd name="T1" fmla="*/ 0 h 851"/>
                    <a:gd name="T2" fmla="*/ 0 w 616"/>
                    <a:gd name="T3" fmla="*/ 0 h 851"/>
                    <a:gd name="T4" fmla="*/ 0 w 616"/>
                    <a:gd name="T5" fmla="*/ 0 h 851"/>
                    <a:gd name="T6" fmla="*/ 0 w 616"/>
                    <a:gd name="T7" fmla="*/ 0 h 851"/>
                    <a:gd name="T8" fmla="*/ 0 w 616"/>
                    <a:gd name="T9" fmla="*/ 0 h 851"/>
                    <a:gd name="T10" fmla="*/ 0 w 616"/>
                    <a:gd name="T11" fmla="*/ 0 h 851"/>
                    <a:gd name="T12" fmla="*/ 0 w 616"/>
                    <a:gd name="T13" fmla="*/ 0 h 851"/>
                    <a:gd name="T14" fmla="*/ 0 w 616"/>
                    <a:gd name="T15" fmla="*/ 0 h 851"/>
                    <a:gd name="T16" fmla="*/ 0 w 616"/>
                    <a:gd name="T17" fmla="*/ 0 h 851"/>
                    <a:gd name="T18" fmla="*/ 0 w 616"/>
                    <a:gd name="T19" fmla="*/ 0 h 851"/>
                    <a:gd name="T20" fmla="*/ 0 w 616"/>
                    <a:gd name="T21" fmla="*/ 0 h 851"/>
                    <a:gd name="T22" fmla="*/ 0 w 616"/>
                    <a:gd name="T23" fmla="*/ 0 h 851"/>
                    <a:gd name="T24" fmla="*/ 0 w 616"/>
                    <a:gd name="T25" fmla="*/ 0 h 851"/>
                    <a:gd name="T26" fmla="*/ 0 w 616"/>
                    <a:gd name="T27" fmla="*/ 0 h 851"/>
                    <a:gd name="T28" fmla="*/ 0 w 616"/>
                    <a:gd name="T29" fmla="*/ 0 h 851"/>
                    <a:gd name="T30" fmla="*/ 0 w 616"/>
                    <a:gd name="T31" fmla="*/ 0 h 851"/>
                    <a:gd name="T32" fmla="*/ 0 w 616"/>
                    <a:gd name="T33" fmla="*/ 0 h 851"/>
                    <a:gd name="T34" fmla="*/ 0 w 616"/>
                    <a:gd name="T35" fmla="*/ 0 h 851"/>
                    <a:gd name="T36" fmla="*/ 0 w 616"/>
                    <a:gd name="T37" fmla="*/ 0 h 851"/>
                    <a:gd name="T38" fmla="*/ 0 w 616"/>
                    <a:gd name="T39" fmla="*/ 0 h 851"/>
                    <a:gd name="T40" fmla="*/ 0 w 616"/>
                    <a:gd name="T41" fmla="*/ 0 h 851"/>
                    <a:gd name="T42" fmla="*/ 0 w 616"/>
                    <a:gd name="T43" fmla="*/ 0 h 8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6"/>
                    <a:gd name="T67" fmla="*/ 0 h 851"/>
                    <a:gd name="T68" fmla="*/ 616 w 616"/>
                    <a:gd name="T69" fmla="*/ 851 h 8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6" h="851">
                      <a:moveTo>
                        <a:pt x="564" y="844"/>
                      </a:moveTo>
                      <a:lnTo>
                        <a:pt x="0" y="35"/>
                      </a:lnTo>
                      <a:lnTo>
                        <a:pt x="52" y="0"/>
                      </a:lnTo>
                      <a:lnTo>
                        <a:pt x="614" y="809"/>
                      </a:lnTo>
                      <a:lnTo>
                        <a:pt x="616" y="813"/>
                      </a:lnTo>
                      <a:lnTo>
                        <a:pt x="616" y="817"/>
                      </a:lnTo>
                      <a:lnTo>
                        <a:pt x="616" y="822"/>
                      </a:lnTo>
                      <a:lnTo>
                        <a:pt x="615" y="826"/>
                      </a:lnTo>
                      <a:lnTo>
                        <a:pt x="613" y="831"/>
                      </a:lnTo>
                      <a:lnTo>
                        <a:pt x="610" y="835"/>
                      </a:lnTo>
                      <a:lnTo>
                        <a:pt x="606" y="840"/>
                      </a:lnTo>
                      <a:lnTo>
                        <a:pt x="600" y="843"/>
                      </a:lnTo>
                      <a:lnTo>
                        <a:pt x="596" y="847"/>
                      </a:lnTo>
                      <a:lnTo>
                        <a:pt x="590" y="849"/>
                      </a:lnTo>
                      <a:lnTo>
                        <a:pt x="585" y="850"/>
                      </a:lnTo>
                      <a:lnTo>
                        <a:pt x="580" y="851"/>
                      </a:lnTo>
                      <a:lnTo>
                        <a:pt x="574" y="850"/>
                      </a:lnTo>
                      <a:lnTo>
                        <a:pt x="571" y="849"/>
                      </a:lnTo>
                      <a:lnTo>
                        <a:pt x="566" y="847"/>
                      </a:lnTo>
                      <a:lnTo>
                        <a:pt x="564" y="8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4" name="Freeform 30"/>
                <p:cNvSpPr>
                  <a:spLocks/>
                </p:cNvSpPr>
                <p:nvPr/>
              </p:nvSpPr>
              <p:spPr bwMode="auto">
                <a:xfrm>
                  <a:off x="3572" y="1749"/>
                  <a:ext cx="62" cy="93"/>
                </a:xfrm>
                <a:custGeom>
                  <a:avLst/>
                  <a:gdLst>
                    <a:gd name="T0" fmla="*/ 0 w 616"/>
                    <a:gd name="T1" fmla="*/ 0 h 851"/>
                    <a:gd name="T2" fmla="*/ 0 w 616"/>
                    <a:gd name="T3" fmla="*/ 0 h 851"/>
                    <a:gd name="T4" fmla="*/ 0 w 616"/>
                    <a:gd name="T5" fmla="*/ 0 h 851"/>
                    <a:gd name="T6" fmla="*/ 0 w 616"/>
                    <a:gd name="T7" fmla="*/ 0 h 851"/>
                    <a:gd name="T8" fmla="*/ 0 w 616"/>
                    <a:gd name="T9" fmla="*/ 0 h 851"/>
                    <a:gd name="T10" fmla="*/ 0 w 616"/>
                    <a:gd name="T11" fmla="*/ 0 h 851"/>
                    <a:gd name="T12" fmla="*/ 0 w 616"/>
                    <a:gd name="T13" fmla="*/ 0 h 851"/>
                    <a:gd name="T14" fmla="*/ 0 w 616"/>
                    <a:gd name="T15" fmla="*/ 0 h 851"/>
                    <a:gd name="T16" fmla="*/ 0 w 616"/>
                    <a:gd name="T17" fmla="*/ 0 h 851"/>
                    <a:gd name="T18" fmla="*/ 0 w 616"/>
                    <a:gd name="T19" fmla="*/ 0 h 851"/>
                    <a:gd name="T20" fmla="*/ 0 w 616"/>
                    <a:gd name="T21" fmla="*/ 0 h 851"/>
                    <a:gd name="T22" fmla="*/ 0 w 616"/>
                    <a:gd name="T23" fmla="*/ 0 h 851"/>
                    <a:gd name="T24" fmla="*/ 0 w 616"/>
                    <a:gd name="T25" fmla="*/ 0 h 851"/>
                    <a:gd name="T26" fmla="*/ 0 w 616"/>
                    <a:gd name="T27" fmla="*/ 0 h 851"/>
                    <a:gd name="T28" fmla="*/ 0 w 616"/>
                    <a:gd name="T29" fmla="*/ 0 h 851"/>
                    <a:gd name="T30" fmla="*/ 0 w 616"/>
                    <a:gd name="T31" fmla="*/ 0 h 851"/>
                    <a:gd name="T32" fmla="*/ 0 w 616"/>
                    <a:gd name="T33" fmla="*/ 0 h 851"/>
                    <a:gd name="T34" fmla="*/ 0 w 616"/>
                    <a:gd name="T35" fmla="*/ 0 h 851"/>
                    <a:gd name="T36" fmla="*/ 0 w 616"/>
                    <a:gd name="T37" fmla="*/ 0 h 851"/>
                    <a:gd name="T38" fmla="*/ 0 w 616"/>
                    <a:gd name="T39" fmla="*/ 0 h 851"/>
                    <a:gd name="T40" fmla="*/ 0 w 616"/>
                    <a:gd name="T41" fmla="*/ 0 h 851"/>
                    <a:gd name="T42" fmla="*/ 0 w 616"/>
                    <a:gd name="T43" fmla="*/ 0 h 8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6"/>
                    <a:gd name="T67" fmla="*/ 0 h 851"/>
                    <a:gd name="T68" fmla="*/ 616 w 616"/>
                    <a:gd name="T69" fmla="*/ 851 h 8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6" h="851">
                      <a:moveTo>
                        <a:pt x="564" y="844"/>
                      </a:moveTo>
                      <a:lnTo>
                        <a:pt x="0" y="35"/>
                      </a:lnTo>
                      <a:lnTo>
                        <a:pt x="52" y="0"/>
                      </a:lnTo>
                      <a:lnTo>
                        <a:pt x="614" y="809"/>
                      </a:lnTo>
                      <a:lnTo>
                        <a:pt x="616" y="813"/>
                      </a:lnTo>
                      <a:lnTo>
                        <a:pt x="616" y="817"/>
                      </a:lnTo>
                      <a:lnTo>
                        <a:pt x="616" y="822"/>
                      </a:lnTo>
                      <a:lnTo>
                        <a:pt x="615" y="826"/>
                      </a:lnTo>
                      <a:lnTo>
                        <a:pt x="613" y="831"/>
                      </a:lnTo>
                      <a:lnTo>
                        <a:pt x="610" y="835"/>
                      </a:lnTo>
                      <a:lnTo>
                        <a:pt x="606" y="840"/>
                      </a:lnTo>
                      <a:lnTo>
                        <a:pt x="600" y="843"/>
                      </a:lnTo>
                      <a:lnTo>
                        <a:pt x="596" y="847"/>
                      </a:lnTo>
                      <a:lnTo>
                        <a:pt x="590" y="849"/>
                      </a:lnTo>
                      <a:lnTo>
                        <a:pt x="585" y="850"/>
                      </a:lnTo>
                      <a:lnTo>
                        <a:pt x="580" y="851"/>
                      </a:lnTo>
                      <a:lnTo>
                        <a:pt x="574" y="850"/>
                      </a:lnTo>
                      <a:lnTo>
                        <a:pt x="571" y="849"/>
                      </a:lnTo>
                      <a:lnTo>
                        <a:pt x="566" y="847"/>
                      </a:lnTo>
                      <a:lnTo>
                        <a:pt x="564" y="8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5" name="Freeform 31"/>
                <p:cNvSpPr>
                  <a:spLocks/>
                </p:cNvSpPr>
                <p:nvPr/>
              </p:nvSpPr>
              <p:spPr bwMode="auto">
                <a:xfrm>
                  <a:off x="3744" y="1735"/>
                  <a:ext cx="59" cy="114"/>
                </a:xfrm>
                <a:custGeom>
                  <a:avLst/>
                  <a:gdLst>
                    <a:gd name="T0" fmla="*/ 0 w 587"/>
                    <a:gd name="T1" fmla="*/ 0 h 1044"/>
                    <a:gd name="T2" fmla="*/ 0 w 587"/>
                    <a:gd name="T3" fmla="*/ 0 h 1044"/>
                    <a:gd name="T4" fmla="*/ 0 w 587"/>
                    <a:gd name="T5" fmla="*/ 0 h 1044"/>
                    <a:gd name="T6" fmla="*/ 0 w 587"/>
                    <a:gd name="T7" fmla="*/ 0 h 1044"/>
                    <a:gd name="T8" fmla="*/ 0 w 587"/>
                    <a:gd name="T9" fmla="*/ 0 h 1044"/>
                    <a:gd name="T10" fmla="*/ 0 w 587"/>
                    <a:gd name="T11" fmla="*/ 0 h 1044"/>
                    <a:gd name="T12" fmla="*/ 0 w 587"/>
                    <a:gd name="T13" fmla="*/ 0 h 1044"/>
                    <a:gd name="T14" fmla="*/ 0 w 587"/>
                    <a:gd name="T15" fmla="*/ 0 h 1044"/>
                    <a:gd name="T16" fmla="*/ 0 w 587"/>
                    <a:gd name="T17" fmla="*/ 0 h 1044"/>
                    <a:gd name="T18" fmla="*/ 0 w 587"/>
                    <a:gd name="T19" fmla="*/ 0 h 1044"/>
                    <a:gd name="T20" fmla="*/ 0 w 587"/>
                    <a:gd name="T21" fmla="*/ 0 h 1044"/>
                    <a:gd name="T22" fmla="*/ 0 w 587"/>
                    <a:gd name="T23" fmla="*/ 0 h 1044"/>
                    <a:gd name="T24" fmla="*/ 0 w 587"/>
                    <a:gd name="T25" fmla="*/ 0 h 1044"/>
                    <a:gd name="T26" fmla="*/ 0 w 587"/>
                    <a:gd name="T27" fmla="*/ 0 h 1044"/>
                    <a:gd name="T28" fmla="*/ 0 w 587"/>
                    <a:gd name="T29" fmla="*/ 0 h 1044"/>
                    <a:gd name="T30" fmla="*/ 0 w 587"/>
                    <a:gd name="T31" fmla="*/ 0 h 1044"/>
                    <a:gd name="T32" fmla="*/ 0 w 587"/>
                    <a:gd name="T33" fmla="*/ 0 h 1044"/>
                    <a:gd name="T34" fmla="*/ 0 w 587"/>
                    <a:gd name="T35" fmla="*/ 0 h 1044"/>
                    <a:gd name="T36" fmla="*/ 0 w 587"/>
                    <a:gd name="T37" fmla="*/ 0 h 1044"/>
                    <a:gd name="T38" fmla="*/ 0 w 587"/>
                    <a:gd name="T39" fmla="*/ 0 h 1044"/>
                    <a:gd name="T40" fmla="*/ 0 w 587"/>
                    <a:gd name="T41" fmla="*/ 0 h 1044"/>
                    <a:gd name="T42" fmla="*/ 0 w 587"/>
                    <a:gd name="T43" fmla="*/ 0 h 1044"/>
                    <a:gd name="T44" fmla="*/ 0 w 587"/>
                    <a:gd name="T45" fmla="*/ 0 h 1044"/>
                    <a:gd name="T46" fmla="*/ 0 w 587"/>
                    <a:gd name="T47" fmla="*/ 0 h 1044"/>
                    <a:gd name="T48" fmla="*/ 0 w 587"/>
                    <a:gd name="T49" fmla="*/ 0 h 1044"/>
                    <a:gd name="T50" fmla="*/ 0 w 587"/>
                    <a:gd name="T51" fmla="*/ 0 h 1044"/>
                    <a:gd name="T52" fmla="*/ 0 w 587"/>
                    <a:gd name="T53" fmla="*/ 0 h 1044"/>
                    <a:gd name="T54" fmla="*/ 0 w 587"/>
                    <a:gd name="T55" fmla="*/ 0 h 1044"/>
                    <a:gd name="T56" fmla="*/ 0 w 587"/>
                    <a:gd name="T57" fmla="*/ 0 h 1044"/>
                    <a:gd name="T58" fmla="*/ 0 w 587"/>
                    <a:gd name="T59" fmla="*/ 0 h 1044"/>
                    <a:gd name="T60" fmla="*/ 0 w 587"/>
                    <a:gd name="T61" fmla="*/ 0 h 1044"/>
                    <a:gd name="T62" fmla="*/ 0 w 587"/>
                    <a:gd name="T63" fmla="*/ 0 h 1044"/>
                    <a:gd name="T64" fmla="*/ 0 w 587"/>
                    <a:gd name="T65" fmla="*/ 0 h 1044"/>
                    <a:gd name="T66" fmla="*/ 0 w 587"/>
                    <a:gd name="T67" fmla="*/ 0 h 1044"/>
                    <a:gd name="T68" fmla="*/ 0 w 587"/>
                    <a:gd name="T69" fmla="*/ 0 h 1044"/>
                    <a:gd name="T70" fmla="*/ 0 w 587"/>
                    <a:gd name="T71" fmla="*/ 0 h 1044"/>
                    <a:gd name="T72" fmla="*/ 0 w 587"/>
                    <a:gd name="T73" fmla="*/ 0 h 1044"/>
                    <a:gd name="T74" fmla="*/ 0 w 587"/>
                    <a:gd name="T75" fmla="*/ 0 h 10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7"/>
                    <a:gd name="T115" fmla="*/ 0 h 1044"/>
                    <a:gd name="T116" fmla="*/ 587 w 587"/>
                    <a:gd name="T117" fmla="*/ 1044 h 10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7" h="1044">
                      <a:moveTo>
                        <a:pt x="55" y="6"/>
                      </a:moveTo>
                      <a:lnTo>
                        <a:pt x="585" y="1008"/>
                      </a:lnTo>
                      <a:lnTo>
                        <a:pt x="587" y="1011"/>
                      </a:lnTo>
                      <a:lnTo>
                        <a:pt x="587" y="1016"/>
                      </a:lnTo>
                      <a:lnTo>
                        <a:pt x="585" y="1019"/>
                      </a:lnTo>
                      <a:lnTo>
                        <a:pt x="583" y="1024"/>
                      </a:lnTo>
                      <a:lnTo>
                        <a:pt x="580" y="1027"/>
                      </a:lnTo>
                      <a:lnTo>
                        <a:pt x="576" y="1032"/>
                      </a:lnTo>
                      <a:lnTo>
                        <a:pt x="571" y="1035"/>
                      </a:lnTo>
                      <a:lnTo>
                        <a:pt x="566" y="1038"/>
                      </a:lnTo>
                      <a:lnTo>
                        <a:pt x="561" y="1041"/>
                      </a:lnTo>
                      <a:lnTo>
                        <a:pt x="555" y="1043"/>
                      </a:lnTo>
                      <a:lnTo>
                        <a:pt x="549" y="1044"/>
                      </a:lnTo>
                      <a:lnTo>
                        <a:pt x="544" y="1044"/>
                      </a:lnTo>
                      <a:lnTo>
                        <a:pt x="539" y="1044"/>
                      </a:lnTo>
                      <a:lnTo>
                        <a:pt x="536" y="1043"/>
                      </a:lnTo>
                      <a:lnTo>
                        <a:pt x="532" y="1041"/>
                      </a:lnTo>
                      <a:lnTo>
                        <a:pt x="530" y="1037"/>
                      </a:lnTo>
                      <a:lnTo>
                        <a:pt x="0" y="35"/>
                      </a:lnTo>
                      <a:lnTo>
                        <a:pt x="0" y="31"/>
                      </a:lnTo>
                      <a:lnTo>
                        <a:pt x="0" y="28"/>
                      </a:lnTo>
                      <a:lnTo>
                        <a:pt x="2" y="24"/>
                      </a:lnTo>
                      <a:lnTo>
                        <a:pt x="3" y="20"/>
                      </a:lnTo>
                      <a:lnTo>
                        <a:pt x="6" y="16"/>
                      </a:lnTo>
                      <a:lnTo>
                        <a:pt x="11" y="12"/>
                      </a:lnTo>
                      <a:lnTo>
                        <a:pt x="15" y="9"/>
                      </a:lnTo>
                      <a:lnTo>
                        <a:pt x="20" y="5"/>
                      </a:lnTo>
                      <a:lnTo>
                        <a:pt x="25" y="3"/>
                      </a:lnTo>
                      <a:lnTo>
                        <a:pt x="31" y="1"/>
                      </a:lnTo>
                      <a:lnTo>
                        <a:pt x="37" y="0"/>
                      </a:lnTo>
                      <a:lnTo>
                        <a:pt x="41" y="0"/>
                      </a:lnTo>
                      <a:lnTo>
                        <a:pt x="46" y="0"/>
                      </a:lnTo>
                      <a:lnTo>
                        <a:pt x="49" y="2"/>
                      </a:lnTo>
                      <a:lnTo>
                        <a:pt x="53" y="3"/>
                      </a:lnTo>
                      <a:lnTo>
                        <a:pt x="5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6" name="Freeform 32"/>
                <p:cNvSpPr>
                  <a:spLocks/>
                </p:cNvSpPr>
                <p:nvPr/>
              </p:nvSpPr>
              <p:spPr bwMode="auto">
                <a:xfrm>
                  <a:off x="3744" y="1735"/>
                  <a:ext cx="59" cy="114"/>
                </a:xfrm>
                <a:custGeom>
                  <a:avLst/>
                  <a:gdLst>
                    <a:gd name="T0" fmla="*/ 0 w 587"/>
                    <a:gd name="T1" fmla="*/ 0 h 1044"/>
                    <a:gd name="T2" fmla="*/ 0 w 587"/>
                    <a:gd name="T3" fmla="*/ 0 h 1044"/>
                    <a:gd name="T4" fmla="*/ 0 w 587"/>
                    <a:gd name="T5" fmla="*/ 0 h 1044"/>
                    <a:gd name="T6" fmla="*/ 0 w 587"/>
                    <a:gd name="T7" fmla="*/ 0 h 1044"/>
                    <a:gd name="T8" fmla="*/ 0 w 587"/>
                    <a:gd name="T9" fmla="*/ 0 h 1044"/>
                    <a:gd name="T10" fmla="*/ 0 w 587"/>
                    <a:gd name="T11" fmla="*/ 0 h 1044"/>
                    <a:gd name="T12" fmla="*/ 0 w 587"/>
                    <a:gd name="T13" fmla="*/ 0 h 1044"/>
                    <a:gd name="T14" fmla="*/ 0 w 587"/>
                    <a:gd name="T15" fmla="*/ 0 h 1044"/>
                    <a:gd name="T16" fmla="*/ 0 w 587"/>
                    <a:gd name="T17" fmla="*/ 0 h 1044"/>
                    <a:gd name="T18" fmla="*/ 0 w 587"/>
                    <a:gd name="T19" fmla="*/ 0 h 1044"/>
                    <a:gd name="T20" fmla="*/ 0 w 587"/>
                    <a:gd name="T21" fmla="*/ 0 h 1044"/>
                    <a:gd name="T22" fmla="*/ 0 w 587"/>
                    <a:gd name="T23" fmla="*/ 0 h 1044"/>
                    <a:gd name="T24" fmla="*/ 0 w 587"/>
                    <a:gd name="T25" fmla="*/ 0 h 1044"/>
                    <a:gd name="T26" fmla="*/ 0 w 587"/>
                    <a:gd name="T27" fmla="*/ 0 h 1044"/>
                    <a:gd name="T28" fmla="*/ 0 w 587"/>
                    <a:gd name="T29" fmla="*/ 0 h 1044"/>
                    <a:gd name="T30" fmla="*/ 0 w 587"/>
                    <a:gd name="T31" fmla="*/ 0 h 1044"/>
                    <a:gd name="T32" fmla="*/ 0 w 587"/>
                    <a:gd name="T33" fmla="*/ 0 h 1044"/>
                    <a:gd name="T34" fmla="*/ 0 w 587"/>
                    <a:gd name="T35" fmla="*/ 0 h 1044"/>
                    <a:gd name="T36" fmla="*/ 0 w 587"/>
                    <a:gd name="T37" fmla="*/ 0 h 1044"/>
                    <a:gd name="T38" fmla="*/ 0 w 587"/>
                    <a:gd name="T39" fmla="*/ 0 h 1044"/>
                    <a:gd name="T40" fmla="*/ 0 w 587"/>
                    <a:gd name="T41" fmla="*/ 0 h 1044"/>
                    <a:gd name="T42" fmla="*/ 0 w 587"/>
                    <a:gd name="T43" fmla="*/ 0 h 1044"/>
                    <a:gd name="T44" fmla="*/ 0 w 587"/>
                    <a:gd name="T45" fmla="*/ 0 h 1044"/>
                    <a:gd name="T46" fmla="*/ 0 w 587"/>
                    <a:gd name="T47" fmla="*/ 0 h 1044"/>
                    <a:gd name="T48" fmla="*/ 0 w 587"/>
                    <a:gd name="T49" fmla="*/ 0 h 1044"/>
                    <a:gd name="T50" fmla="*/ 0 w 587"/>
                    <a:gd name="T51" fmla="*/ 0 h 1044"/>
                    <a:gd name="T52" fmla="*/ 0 w 587"/>
                    <a:gd name="T53" fmla="*/ 0 h 1044"/>
                    <a:gd name="T54" fmla="*/ 0 w 587"/>
                    <a:gd name="T55" fmla="*/ 0 h 1044"/>
                    <a:gd name="T56" fmla="*/ 0 w 587"/>
                    <a:gd name="T57" fmla="*/ 0 h 1044"/>
                    <a:gd name="T58" fmla="*/ 0 w 587"/>
                    <a:gd name="T59" fmla="*/ 0 h 1044"/>
                    <a:gd name="T60" fmla="*/ 0 w 587"/>
                    <a:gd name="T61" fmla="*/ 0 h 1044"/>
                    <a:gd name="T62" fmla="*/ 0 w 587"/>
                    <a:gd name="T63" fmla="*/ 0 h 1044"/>
                    <a:gd name="T64" fmla="*/ 0 w 587"/>
                    <a:gd name="T65" fmla="*/ 0 h 1044"/>
                    <a:gd name="T66" fmla="*/ 0 w 587"/>
                    <a:gd name="T67" fmla="*/ 0 h 1044"/>
                    <a:gd name="T68" fmla="*/ 0 w 587"/>
                    <a:gd name="T69" fmla="*/ 0 h 1044"/>
                    <a:gd name="T70" fmla="*/ 0 w 587"/>
                    <a:gd name="T71" fmla="*/ 0 h 1044"/>
                    <a:gd name="T72" fmla="*/ 0 w 587"/>
                    <a:gd name="T73" fmla="*/ 0 h 1044"/>
                    <a:gd name="T74" fmla="*/ 0 w 587"/>
                    <a:gd name="T75" fmla="*/ 0 h 10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7"/>
                    <a:gd name="T115" fmla="*/ 0 h 1044"/>
                    <a:gd name="T116" fmla="*/ 587 w 587"/>
                    <a:gd name="T117" fmla="*/ 1044 h 10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7" h="1044">
                      <a:moveTo>
                        <a:pt x="55" y="6"/>
                      </a:moveTo>
                      <a:lnTo>
                        <a:pt x="585" y="1008"/>
                      </a:lnTo>
                      <a:lnTo>
                        <a:pt x="587" y="1011"/>
                      </a:lnTo>
                      <a:lnTo>
                        <a:pt x="587" y="1016"/>
                      </a:lnTo>
                      <a:lnTo>
                        <a:pt x="585" y="1019"/>
                      </a:lnTo>
                      <a:lnTo>
                        <a:pt x="583" y="1024"/>
                      </a:lnTo>
                      <a:lnTo>
                        <a:pt x="580" y="1027"/>
                      </a:lnTo>
                      <a:lnTo>
                        <a:pt x="576" y="1032"/>
                      </a:lnTo>
                      <a:lnTo>
                        <a:pt x="571" y="1035"/>
                      </a:lnTo>
                      <a:lnTo>
                        <a:pt x="566" y="1038"/>
                      </a:lnTo>
                      <a:lnTo>
                        <a:pt x="561" y="1041"/>
                      </a:lnTo>
                      <a:lnTo>
                        <a:pt x="555" y="1043"/>
                      </a:lnTo>
                      <a:lnTo>
                        <a:pt x="549" y="1044"/>
                      </a:lnTo>
                      <a:lnTo>
                        <a:pt x="544" y="1044"/>
                      </a:lnTo>
                      <a:lnTo>
                        <a:pt x="539" y="1044"/>
                      </a:lnTo>
                      <a:lnTo>
                        <a:pt x="536" y="1043"/>
                      </a:lnTo>
                      <a:lnTo>
                        <a:pt x="532" y="1041"/>
                      </a:lnTo>
                      <a:lnTo>
                        <a:pt x="530" y="1037"/>
                      </a:lnTo>
                      <a:lnTo>
                        <a:pt x="0" y="35"/>
                      </a:lnTo>
                      <a:lnTo>
                        <a:pt x="0" y="31"/>
                      </a:lnTo>
                      <a:lnTo>
                        <a:pt x="0" y="28"/>
                      </a:lnTo>
                      <a:lnTo>
                        <a:pt x="2" y="24"/>
                      </a:lnTo>
                      <a:lnTo>
                        <a:pt x="3" y="20"/>
                      </a:lnTo>
                      <a:lnTo>
                        <a:pt x="6" y="16"/>
                      </a:lnTo>
                      <a:lnTo>
                        <a:pt x="11" y="12"/>
                      </a:lnTo>
                      <a:lnTo>
                        <a:pt x="15" y="9"/>
                      </a:lnTo>
                      <a:lnTo>
                        <a:pt x="20" y="5"/>
                      </a:lnTo>
                      <a:lnTo>
                        <a:pt x="25" y="3"/>
                      </a:lnTo>
                      <a:lnTo>
                        <a:pt x="31" y="1"/>
                      </a:lnTo>
                      <a:lnTo>
                        <a:pt x="37" y="0"/>
                      </a:lnTo>
                      <a:lnTo>
                        <a:pt x="41" y="0"/>
                      </a:lnTo>
                      <a:lnTo>
                        <a:pt x="46" y="0"/>
                      </a:lnTo>
                      <a:lnTo>
                        <a:pt x="49" y="2"/>
                      </a:lnTo>
                      <a:lnTo>
                        <a:pt x="53" y="3"/>
                      </a:lnTo>
                      <a:lnTo>
                        <a:pt x="5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7" name="Freeform 33"/>
                <p:cNvSpPr>
                  <a:spLocks/>
                </p:cNvSpPr>
                <p:nvPr/>
              </p:nvSpPr>
              <p:spPr bwMode="auto">
                <a:xfrm>
                  <a:off x="3798" y="1845"/>
                  <a:ext cx="5" cy="4"/>
                </a:xfrm>
                <a:custGeom>
                  <a:avLst/>
                  <a:gdLst>
                    <a:gd name="T0" fmla="*/ 0 w 58"/>
                    <a:gd name="T1" fmla="*/ 0 h 42"/>
                    <a:gd name="T2" fmla="*/ 0 w 58"/>
                    <a:gd name="T3" fmla="*/ 0 h 42"/>
                    <a:gd name="T4" fmla="*/ 0 w 58"/>
                    <a:gd name="T5" fmla="*/ 0 h 42"/>
                    <a:gd name="T6" fmla="*/ 0 w 58"/>
                    <a:gd name="T7" fmla="*/ 0 h 42"/>
                    <a:gd name="T8" fmla="*/ 0 w 58"/>
                    <a:gd name="T9" fmla="*/ 0 h 42"/>
                    <a:gd name="T10" fmla="*/ 0 w 58"/>
                    <a:gd name="T11" fmla="*/ 0 h 42"/>
                    <a:gd name="T12" fmla="*/ 0 w 58"/>
                    <a:gd name="T13" fmla="*/ 0 h 42"/>
                    <a:gd name="T14" fmla="*/ 0 w 58"/>
                    <a:gd name="T15" fmla="*/ 0 h 42"/>
                    <a:gd name="T16" fmla="*/ 0 w 58"/>
                    <a:gd name="T17" fmla="*/ 0 h 42"/>
                    <a:gd name="T18" fmla="*/ 0 w 58"/>
                    <a:gd name="T19" fmla="*/ 0 h 42"/>
                    <a:gd name="T20" fmla="*/ 0 w 58"/>
                    <a:gd name="T21" fmla="*/ 0 h 42"/>
                    <a:gd name="T22" fmla="*/ 0 w 58"/>
                    <a:gd name="T23" fmla="*/ 0 h 42"/>
                    <a:gd name="T24" fmla="*/ 0 w 58"/>
                    <a:gd name="T25" fmla="*/ 0 h 42"/>
                    <a:gd name="T26" fmla="*/ 0 w 58"/>
                    <a:gd name="T27" fmla="*/ 0 h 42"/>
                    <a:gd name="T28" fmla="*/ 0 w 58"/>
                    <a:gd name="T29" fmla="*/ 0 h 42"/>
                    <a:gd name="T30" fmla="*/ 0 w 58"/>
                    <a:gd name="T31" fmla="*/ 0 h 42"/>
                    <a:gd name="T32" fmla="*/ 0 w 58"/>
                    <a:gd name="T33" fmla="*/ 0 h 42"/>
                    <a:gd name="T34" fmla="*/ 0 w 58"/>
                    <a:gd name="T35" fmla="*/ 0 h 42"/>
                    <a:gd name="T36" fmla="*/ 0 w 58"/>
                    <a:gd name="T37" fmla="*/ 0 h 42"/>
                    <a:gd name="T38" fmla="*/ 0 w 58"/>
                    <a:gd name="T39" fmla="*/ 0 h 42"/>
                    <a:gd name="T40" fmla="*/ 0 w 58"/>
                    <a:gd name="T41" fmla="*/ 0 h 42"/>
                    <a:gd name="T42" fmla="*/ 0 w 58"/>
                    <a:gd name="T43" fmla="*/ 0 h 42"/>
                    <a:gd name="T44" fmla="*/ 0 w 58"/>
                    <a:gd name="T45" fmla="*/ 0 h 42"/>
                    <a:gd name="T46" fmla="*/ 0 w 58"/>
                    <a:gd name="T47" fmla="*/ 0 h 42"/>
                    <a:gd name="T48" fmla="*/ 0 w 58"/>
                    <a:gd name="T49" fmla="*/ 0 h 42"/>
                    <a:gd name="T50" fmla="*/ 0 w 58"/>
                    <a:gd name="T51" fmla="*/ 0 h 42"/>
                    <a:gd name="T52" fmla="*/ 0 w 58"/>
                    <a:gd name="T53" fmla="*/ 0 h 42"/>
                    <a:gd name="T54" fmla="*/ 0 w 58"/>
                    <a:gd name="T55" fmla="*/ 0 h 42"/>
                    <a:gd name="T56" fmla="*/ 0 w 58"/>
                    <a:gd name="T57" fmla="*/ 0 h 42"/>
                    <a:gd name="T58" fmla="*/ 0 w 58"/>
                    <a:gd name="T59" fmla="*/ 0 h 42"/>
                    <a:gd name="T60" fmla="*/ 0 w 58"/>
                    <a:gd name="T61" fmla="*/ 0 h 42"/>
                    <a:gd name="T62" fmla="*/ 0 w 58"/>
                    <a:gd name="T63" fmla="*/ 0 h 42"/>
                    <a:gd name="T64" fmla="*/ 0 w 58"/>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2"/>
                    <a:gd name="T101" fmla="*/ 58 w 58"/>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2">
                      <a:moveTo>
                        <a:pt x="21" y="6"/>
                      </a:moveTo>
                      <a:lnTo>
                        <a:pt x="27" y="3"/>
                      </a:lnTo>
                      <a:lnTo>
                        <a:pt x="33" y="1"/>
                      </a:lnTo>
                      <a:lnTo>
                        <a:pt x="38" y="0"/>
                      </a:lnTo>
                      <a:lnTo>
                        <a:pt x="43" y="0"/>
                      </a:lnTo>
                      <a:lnTo>
                        <a:pt x="47" y="0"/>
                      </a:lnTo>
                      <a:lnTo>
                        <a:pt x="52" y="1"/>
                      </a:lnTo>
                      <a:lnTo>
                        <a:pt x="55" y="3"/>
                      </a:lnTo>
                      <a:lnTo>
                        <a:pt x="56" y="6"/>
                      </a:lnTo>
                      <a:lnTo>
                        <a:pt x="58" y="9"/>
                      </a:lnTo>
                      <a:lnTo>
                        <a:pt x="58" y="14"/>
                      </a:lnTo>
                      <a:lnTo>
                        <a:pt x="56" y="17"/>
                      </a:lnTo>
                      <a:lnTo>
                        <a:pt x="54" y="22"/>
                      </a:lnTo>
                      <a:lnTo>
                        <a:pt x="51" y="25"/>
                      </a:lnTo>
                      <a:lnTo>
                        <a:pt x="47" y="30"/>
                      </a:lnTo>
                      <a:lnTo>
                        <a:pt x="42" y="33"/>
                      </a:lnTo>
                      <a:lnTo>
                        <a:pt x="37" y="36"/>
                      </a:lnTo>
                      <a:lnTo>
                        <a:pt x="32" y="39"/>
                      </a:lnTo>
                      <a:lnTo>
                        <a:pt x="26" y="41"/>
                      </a:lnTo>
                      <a:lnTo>
                        <a:pt x="20" y="42"/>
                      </a:lnTo>
                      <a:lnTo>
                        <a:pt x="15" y="42"/>
                      </a:lnTo>
                      <a:lnTo>
                        <a:pt x="10" y="42"/>
                      </a:lnTo>
                      <a:lnTo>
                        <a:pt x="7" y="41"/>
                      </a:lnTo>
                      <a:lnTo>
                        <a:pt x="3" y="39"/>
                      </a:lnTo>
                      <a:lnTo>
                        <a:pt x="1" y="35"/>
                      </a:lnTo>
                      <a:lnTo>
                        <a:pt x="0" y="33"/>
                      </a:lnTo>
                      <a:lnTo>
                        <a:pt x="0" y="28"/>
                      </a:lnTo>
                      <a:lnTo>
                        <a:pt x="2" y="25"/>
                      </a:lnTo>
                      <a:lnTo>
                        <a:pt x="4" y="20"/>
                      </a:lnTo>
                      <a:lnTo>
                        <a:pt x="7" y="17"/>
                      </a:lnTo>
                      <a:lnTo>
                        <a:pt x="11" y="12"/>
                      </a:lnTo>
                      <a:lnTo>
                        <a:pt x="16" y="9"/>
                      </a:lnTo>
                      <a:lnTo>
                        <a:pt x="21"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8" name="Freeform 34"/>
                <p:cNvSpPr>
                  <a:spLocks/>
                </p:cNvSpPr>
                <p:nvPr/>
              </p:nvSpPr>
              <p:spPr bwMode="auto">
                <a:xfrm>
                  <a:off x="3798" y="1845"/>
                  <a:ext cx="5" cy="4"/>
                </a:xfrm>
                <a:custGeom>
                  <a:avLst/>
                  <a:gdLst>
                    <a:gd name="T0" fmla="*/ 0 w 58"/>
                    <a:gd name="T1" fmla="*/ 0 h 42"/>
                    <a:gd name="T2" fmla="*/ 0 w 58"/>
                    <a:gd name="T3" fmla="*/ 0 h 42"/>
                    <a:gd name="T4" fmla="*/ 0 w 58"/>
                    <a:gd name="T5" fmla="*/ 0 h 42"/>
                    <a:gd name="T6" fmla="*/ 0 w 58"/>
                    <a:gd name="T7" fmla="*/ 0 h 42"/>
                    <a:gd name="T8" fmla="*/ 0 w 58"/>
                    <a:gd name="T9" fmla="*/ 0 h 42"/>
                    <a:gd name="T10" fmla="*/ 0 w 58"/>
                    <a:gd name="T11" fmla="*/ 0 h 42"/>
                    <a:gd name="T12" fmla="*/ 0 w 58"/>
                    <a:gd name="T13" fmla="*/ 0 h 42"/>
                    <a:gd name="T14" fmla="*/ 0 w 58"/>
                    <a:gd name="T15" fmla="*/ 0 h 42"/>
                    <a:gd name="T16" fmla="*/ 0 w 58"/>
                    <a:gd name="T17" fmla="*/ 0 h 42"/>
                    <a:gd name="T18" fmla="*/ 0 w 58"/>
                    <a:gd name="T19" fmla="*/ 0 h 42"/>
                    <a:gd name="T20" fmla="*/ 0 w 58"/>
                    <a:gd name="T21" fmla="*/ 0 h 42"/>
                    <a:gd name="T22" fmla="*/ 0 w 58"/>
                    <a:gd name="T23" fmla="*/ 0 h 42"/>
                    <a:gd name="T24" fmla="*/ 0 w 58"/>
                    <a:gd name="T25" fmla="*/ 0 h 42"/>
                    <a:gd name="T26" fmla="*/ 0 w 58"/>
                    <a:gd name="T27" fmla="*/ 0 h 42"/>
                    <a:gd name="T28" fmla="*/ 0 w 58"/>
                    <a:gd name="T29" fmla="*/ 0 h 42"/>
                    <a:gd name="T30" fmla="*/ 0 w 58"/>
                    <a:gd name="T31" fmla="*/ 0 h 42"/>
                    <a:gd name="T32" fmla="*/ 0 w 58"/>
                    <a:gd name="T33" fmla="*/ 0 h 42"/>
                    <a:gd name="T34" fmla="*/ 0 w 58"/>
                    <a:gd name="T35" fmla="*/ 0 h 42"/>
                    <a:gd name="T36" fmla="*/ 0 w 58"/>
                    <a:gd name="T37" fmla="*/ 0 h 42"/>
                    <a:gd name="T38" fmla="*/ 0 w 58"/>
                    <a:gd name="T39" fmla="*/ 0 h 42"/>
                    <a:gd name="T40" fmla="*/ 0 w 58"/>
                    <a:gd name="T41" fmla="*/ 0 h 42"/>
                    <a:gd name="T42" fmla="*/ 0 w 58"/>
                    <a:gd name="T43" fmla="*/ 0 h 42"/>
                    <a:gd name="T44" fmla="*/ 0 w 58"/>
                    <a:gd name="T45" fmla="*/ 0 h 42"/>
                    <a:gd name="T46" fmla="*/ 0 w 58"/>
                    <a:gd name="T47" fmla="*/ 0 h 42"/>
                    <a:gd name="T48" fmla="*/ 0 w 58"/>
                    <a:gd name="T49" fmla="*/ 0 h 42"/>
                    <a:gd name="T50" fmla="*/ 0 w 58"/>
                    <a:gd name="T51" fmla="*/ 0 h 42"/>
                    <a:gd name="T52" fmla="*/ 0 w 58"/>
                    <a:gd name="T53" fmla="*/ 0 h 42"/>
                    <a:gd name="T54" fmla="*/ 0 w 58"/>
                    <a:gd name="T55" fmla="*/ 0 h 42"/>
                    <a:gd name="T56" fmla="*/ 0 w 58"/>
                    <a:gd name="T57" fmla="*/ 0 h 42"/>
                    <a:gd name="T58" fmla="*/ 0 w 58"/>
                    <a:gd name="T59" fmla="*/ 0 h 42"/>
                    <a:gd name="T60" fmla="*/ 0 w 58"/>
                    <a:gd name="T61" fmla="*/ 0 h 42"/>
                    <a:gd name="T62" fmla="*/ 0 w 58"/>
                    <a:gd name="T63" fmla="*/ 0 h 42"/>
                    <a:gd name="T64" fmla="*/ 0 w 58"/>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2"/>
                    <a:gd name="T101" fmla="*/ 58 w 58"/>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2">
                      <a:moveTo>
                        <a:pt x="21" y="6"/>
                      </a:moveTo>
                      <a:lnTo>
                        <a:pt x="27" y="3"/>
                      </a:lnTo>
                      <a:lnTo>
                        <a:pt x="33" y="1"/>
                      </a:lnTo>
                      <a:lnTo>
                        <a:pt x="38" y="0"/>
                      </a:lnTo>
                      <a:lnTo>
                        <a:pt x="43" y="0"/>
                      </a:lnTo>
                      <a:lnTo>
                        <a:pt x="47" y="0"/>
                      </a:lnTo>
                      <a:lnTo>
                        <a:pt x="52" y="1"/>
                      </a:lnTo>
                      <a:lnTo>
                        <a:pt x="55" y="3"/>
                      </a:lnTo>
                      <a:lnTo>
                        <a:pt x="56" y="6"/>
                      </a:lnTo>
                      <a:lnTo>
                        <a:pt x="58" y="9"/>
                      </a:lnTo>
                      <a:lnTo>
                        <a:pt x="58" y="14"/>
                      </a:lnTo>
                      <a:lnTo>
                        <a:pt x="56" y="17"/>
                      </a:lnTo>
                      <a:lnTo>
                        <a:pt x="54" y="22"/>
                      </a:lnTo>
                      <a:lnTo>
                        <a:pt x="51" y="25"/>
                      </a:lnTo>
                      <a:lnTo>
                        <a:pt x="47" y="30"/>
                      </a:lnTo>
                      <a:lnTo>
                        <a:pt x="42" y="33"/>
                      </a:lnTo>
                      <a:lnTo>
                        <a:pt x="37" y="36"/>
                      </a:lnTo>
                      <a:lnTo>
                        <a:pt x="32" y="39"/>
                      </a:lnTo>
                      <a:lnTo>
                        <a:pt x="26" y="41"/>
                      </a:lnTo>
                      <a:lnTo>
                        <a:pt x="20" y="42"/>
                      </a:lnTo>
                      <a:lnTo>
                        <a:pt x="15" y="42"/>
                      </a:lnTo>
                      <a:lnTo>
                        <a:pt x="10" y="42"/>
                      </a:lnTo>
                      <a:lnTo>
                        <a:pt x="7" y="41"/>
                      </a:lnTo>
                      <a:lnTo>
                        <a:pt x="3" y="39"/>
                      </a:lnTo>
                      <a:lnTo>
                        <a:pt x="1" y="35"/>
                      </a:lnTo>
                      <a:lnTo>
                        <a:pt x="0" y="33"/>
                      </a:lnTo>
                      <a:lnTo>
                        <a:pt x="0" y="28"/>
                      </a:lnTo>
                      <a:lnTo>
                        <a:pt x="2" y="25"/>
                      </a:lnTo>
                      <a:lnTo>
                        <a:pt x="4" y="20"/>
                      </a:lnTo>
                      <a:lnTo>
                        <a:pt x="7" y="17"/>
                      </a:lnTo>
                      <a:lnTo>
                        <a:pt x="11" y="12"/>
                      </a:lnTo>
                      <a:lnTo>
                        <a:pt x="16" y="9"/>
                      </a:lnTo>
                      <a:lnTo>
                        <a:pt x="21"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9" name="Freeform 35"/>
                <p:cNvSpPr>
                  <a:spLocks/>
                </p:cNvSpPr>
                <p:nvPr/>
              </p:nvSpPr>
              <p:spPr bwMode="auto">
                <a:xfrm>
                  <a:off x="3675" y="1612"/>
                  <a:ext cx="59" cy="98"/>
                </a:xfrm>
                <a:custGeom>
                  <a:avLst/>
                  <a:gdLst>
                    <a:gd name="T0" fmla="*/ 0 w 590"/>
                    <a:gd name="T1" fmla="*/ 0 h 896"/>
                    <a:gd name="T2" fmla="*/ 0 w 590"/>
                    <a:gd name="T3" fmla="*/ 0 h 896"/>
                    <a:gd name="T4" fmla="*/ 0 w 590"/>
                    <a:gd name="T5" fmla="*/ 0 h 896"/>
                    <a:gd name="T6" fmla="*/ 0 w 590"/>
                    <a:gd name="T7" fmla="*/ 0 h 896"/>
                    <a:gd name="T8" fmla="*/ 0 w 590"/>
                    <a:gd name="T9" fmla="*/ 0 h 896"/>
                    <a:gd name="T10" fmla="*/ 0 w 590"/>
                    <a:gd name="T11" fmla="*/ 0 h 896"/>
                    <a:gd name="T12" fmla="*/ 0 w 590"/>
                    <a:gd name="T13" fmla="*/ 0 h 896"/>
                    <a:gd name="T14" fmla="*/ 0 w 590"/>
                    <a:gd name="T15" fmla="*/ 0 h 896"/>
                    <a:gd name="T16" fmla="*/ 0 w 590"/>
                    <a:gd name="T17" fmla="*/ 0 h 896"/>
                    <a:gd name="T18" fmla="*/ 0 w 590"/>
                    <a:gd name="T19" fmla="*/ 0 h 896"/>
                    <a:gd name="T20" fmla="*/ 0 w 590"/>
                    <a:gd name="T21" fmla="*/ 0 h 896"/>
                    <a:gd name="T22" fmla="*/ 0 w 590"/>
                    <a:gd name="T23" fmla="*/ 0 h 896"/>
                    <a:gd name="T24" fmla="*/ 0 w 590"/>
                    <a:gd name="T25" fmla="*/ 0 h 896"/>
                    <a:gd name="T26" fmla="*/ 0 w 590"/>
                    <a:gd name="T27" fmla="*/ 0 h 896"/>
                    <a:gd name="T28" fmla="*/ 0 w 590"/>
                    <a:gd name="T29" fmla="*/ 0 h 896"/>
                    <a:gd name="T30" fmla="*/ 0 w 590"/>
                    <a:gd name="T31" fmla="*/ 0 h 896"/>
                    <a:gd name="T32" fmla="*/ 0 w 590"/>
                    <a:gd name="T33" fmla="*/ 0 h 896"/>
                    <a:gd name="T34" fmla="*/ 0 w 590"/>
                    <a:gd name="T35" fmla="*/ 0 h 896"/>
                    <a:gd name="T36" fmla="*/ 0 w 590"/>
                    <a:gd name="T37" fmla="*/ 0 h 896"/>
                    <a:gd name="T38" fmla="*/ 0 w 590"/>
                    <a:gd name="T39" fmla="*/ 0 h 896"/>
                    <a:gd name="T40" fmla="*/ 0 w 590"/>
                    <a:gd name="T41" fmla="*/ 0 h 896"/>
                    <a:gd name="T42" fmla="*/ 0 w 590"/>
                    <a:gd name="T43" fmla="*/ 0 h 896"/>
                    <a:gd name="T44" fmla="*/ 0 w 590"/>
                    <a:gd name="T45" fmla="*/ 0 h 896"/>
                    <a:gd name="T46" fmla="*/ 0 w 590"/>
                    <a:gd name="T47" fmla="*/ 0 h 896"/>
                    <a:gd name="T48" fmla="*/ 0 w 590"/>
                    <a:gd name="T49" fmla="*/ 0 h 896"/>
                    <a:gd name="T50" fmla="*/ 0 w 590"/>
                    <a:gd name="T51" fmla="*/ 0 h 896"/>
                    <a:gd name="T52" fmla="*/ 0 w 590"/>
                    <a:gd name="T53" fmla="*/ 0 h 896"/>
                    <a:gd name="T54" fmla="*/ 0 w 590"/>
                    <a:gd name="T55" fmla="*/ 0 h 896"/>
                    <a:gd name="T56" fmla="*/ 0 w 590"/>
                    <a:gd name="T57" fmla="*/ 0 h 896"/>
                    <a:gd name="T58" fmla="*/ 0 w 590"/>
                    <a:gd name="T59" fmla="*/ 0 h 896"/>
                    <a:gd name="T60" fmla="*/ 0 w 590"/>
                    <a:gd name="T61" fmla="*/ 0 h 896"/>
                    <a:gd name="T62" fmla="*/ 0 w 590"/>
                    <a:gd name="T63" fmla="*/ 0 h 896"/>
                    <a:gd name="T64" fmla="*/ 0 w 590"/>
                    <a:gd name="T65" fmla="*/ 0 h 896"/>
                    <a:gd name="T66" fmla="*/ 0 w 590"/>
                    <a:gd name="T67" fmla="*/ 0 h 896"/>
                    <a:gd name="T68" fmla="*/ 0 w 590"/>
                    <a:gd name="T69" fmla="*/ 0 h 896"/>
                    <a:gd name="T70" fmla="*/ 0 w 590"/>
                    <a:gd name="T71" fmla="*/ 0 h 896"/>
                    <a:gd name="T72" fmla="*/ 0 w 590"/>
                    <a:gd name="T73" fmla="*/ 0 h 896"/>
                    <a:gd name="T74" fmla="*/ 0 w 590"/>
                    <a:gd name="T75" fmla="*/ 0 h 8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896"/>
                    <a:gd name="T116" fmla="*/ 590 w 590"/>
                    <a:gd name="T117" fmla="*/ 896 h 8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896">
                      <a:moveTo>
                        <a:pt x="536" y="890"/>
                      </a:move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88" y="857"/>
                      </a:lnTo>
                      <a:lnTo>
                        <a:pt x="589" y="860"/>
                      </a:lnTo>
                      <a:lnTo>
                        <a:pt x="590" y="865"/>
                      </a:lnTo>
                      <a:lnTo>
                        <a:pt x="589" y="869"/>
                      </a:lnTo>
                      <a:lnTo>
                        <a:pt x="588" y="874"/>
                      </a:lnTo>
                      <a:lnTo>
                        <a:pt x="586" y="878"/>
                      </a:lnTo>
                      <a:lnTo>
                        <a:pt x="582" y="883"/>
                      </a:lnTo>
                      <a:lnTo>
                        <a:pt x="578" y="887"/>
                      </a:lnTo>
                      <a:lnTo>
                        <a:pt x="573" y="891"/>
                      </a:lnTo>
                      <a:lnTo>
                        <a:pt x="568" y="893"/>
                      </a:lnTo>
                      <a:lnTo>
                        <a:pt x="562" y="895"/>
                      </a:lnTo>
                      <a:lnTo>
                        <a:pt x="556" y="896"/>
                      </a:lnTo>
                      <a:lnTo>
                        <a:pt x="552" y="896"/>
                      </a:lnTo>
                      <a:lnTo>
                        <a:pt x="546" y="896"/>
                      </a:lnTo>
                      <a:lnTo>
                        <a:pt x="542" y="894"/>
                      </a:lnTo>
                      <a:lnTo>
                        <a:pt x="538" y="892"/>
                      </a:lnTo>
                      <a:lnTo>
                        <a:pt x="536" y="89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30" name="Freeform 36"/>
                <p:cNvSpPr>
                  <a:spLocks/>
                </p:cNvSpPr>
                <p:nvPr/>
              </p:nvSpPr>
              <p:spPr bwMode="auto">
                <a:xfrm>
                  <a:off x="3675" y="1612"/>
                  <a:ext cx="59" cy="98"/>
                </a:xfrm>
                <a:custGeom>
                  <a:avLst/>
                  <a:gdLst>
                    <a:gd name="T0" fmla="*/ 0 w 590"/>
                    <a:gd name="T1" fmla="*/ 0 h 896"/>
                    <a:gd name="T2" fmla="*/ 0 w 590"/>
                    <a:gd name="T3" fmla="*/ 0 h 896"/>
                    <a:gd name="T4" fmla="*/ 0 w 590"/>
                    <a:gd name="T5" fmla="*/ 0 h 896"/>
                    <a:gd name="T6" fmla="*/ 0 w 590"/>
                    <a:gd name="T7" fmla="*/ 0 h 896"/>
                    <a:gd name="T8" fmla="*/ 0 w 590"/>
                    <a:gd name="T9" fmla="*/ 0 h 896"/>
                    <a:gd name="T10" fmla="*/ 0 w 590"/>
                    <a:gd name="T11" fmla="*/ 0 h 896"/>
                    <a:gd name="T12" fmla="*/ 0 w 590"/>
                    <a:gd name="T13" fmla="*/ 0 h 896"/>
                    <a:gd name="T14" fmla="*/ 0 w 590"/>
                    <a:gd name="T15" fmla="*/ 0 h 896"/>
                    <a:gd name="T16" fmla="*/ 0 w 590"/>
                    <a:gd name="T17" fmla="*/ 0 h 896"/>
                    <a:gd name="T18" fmla="*/ 0 w 590"/>
                    <a:gd name="T19" fmla="*/ 0 h 896"/>
                    <a:gd name="T20" fmla="*/ 0 w 590"/>
                    <a:gd name="T21" fmla="*/ 0 h 896"/>
                    <a:gd name="T22" fmla="*/ 0 w 590"/>
                    <a:gd name="T23" fmla="*/ 0 h 896"/>
                    <a:gd name="T24" fmla="*/ 0 w 590"/>
                    <a:gd name="T25" fmla="*/ 0 h 896"/>
                    <a:gd name="T26" fmla="*/ 0 w 590"/>
                    <a:gd name="T27" fmla="*/ 0 h 896"/>
                    <a:gd name="T28" fmla="*/ 0 w 590"/>
                    <a:gd name="T29" fmla="*/ 0 h 896"/>
                    <a:gd name="T30" fmla="*/ 0 w 590"/>
                    <a:gd name="T31" fmla="*/ 0 h 896"/>
                    <a:gd name="T32" fmla="*/ 0 w 590"/>
                    <a:gd name="T33" fmla="*/ 0 h 896"/>
                    <a:gd name="T34" fmla="*/ 0 w 590"/>
                    <a:gd name="T35" fmla="*/ 0 h 896"/>
                    <a:gd name="T36" fmla="*/ 0 w 590"/>
                    <a:gd name="T37" fmla="*/ 0 h 896"/>
                    <a:gd name="T38" fmla="*/ 0 w 590"/>
                    <a:gd name="T39" fmla="*/ 0 h 896"/>
                    <a:gd name="T40" fmla="*/ 0 w 590"/>
                    <a:gd name="T41" fmla="*/ 0 h 896"/>
                    <a:gd name="T42" fmla="*/ 0 w 590"/>
                    <a:gd name="T43" fmla="*/ 0 h 896"/>
                    <a:gd name="T44" fmla="*/ 0 w 590"/>
                    <a:gd name="T45" fmla="*/ 0 h 896"/>
                    <a:gd name="T46" fmla="*/ 0 w 590"/>
                    <a:gd name="T47" fmla="*/ 0 h 896"/>
                    <a:gd name="T48" fmla="*/ 0 w 590"/>
                    <a:gd name="T49" fmla="*/ 0 h 896"/>
                    <a:gd name="T50" fmla="*/ 0 w 590"/>
                    <a:gd name="T51" fmla="*/ 0 h 896"/>
                    <a:gd name="T52" fmla="*/ 0 w 590"/>
                    <a:gd name="T53" fmla="*/ 0 h 896"/>
                    <a:gd name="T54" fmla="*/ 0 w 590"/>
                    <a:gd name="T55" fmla="*/ 0 h 896"/>
                    <a:gd name="T56" fmla="*/ 0 w 590"/>
                    <a:gd name="T57" fmla="*/ 0 h 896"/>
                    <a:gd name="T58" fmla="*/ 0 w 590"/>
                    <a:gd name="T59" fmla="*/ 0 h 896"/>
                    <a:gd name="T60" fmla="*/ 0 w 590"/>
                    <a:gd name="T61" fmla="*/ 0 h 896"/>
                    <a:gd name="T62" fmla="*/ 0 w 590"/>
                    <a:gd name="T63" fmla="*/ 0 h 896"/>
                    <a:gd name="T64" fmla="*/ 0 w 590"/>
                    <a:gd name="T65" fmla="*/ 0 h 896"/>
                    <a:gd name="T66" fmla="*/ 0 w 590"/>
                    <a:gd name="T67" fmla="*/ 0 h 896"/>
                    <a:gd name="T68" fmla="*/ 0 w 590"/>
                    <a:gd name="T69" fmla="*/ 0 h 896"/>
                    <a:gd name="T70" fmla="*/ 0 w 590"/>
                    <a:gd name="T71" fmla="*/ 0 h 896"/>
                    <a:gd name="T72" fmla="*/ 0 w 590"/>
                    <a:gd name="T73" fmla="*/ 0 h 896"/>
                    <a:gd name="T74" fmla="*/ 0 w 590"/>
                    <a:gd name="T75" fmla="*/ 0 h 8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896"/>
                    <a:gd name="T116" fmla="*/ 590 w 590"/>
                    <a:gd name="T117" fmla="*/ 896 h 8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896">
                      <a:moveTo>
                        <a:pt x="536" y="890"/>
                      </a:move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88" y="857"/>
                      </a:lnTo>
                      <a:lnTo>
                        <a:pt x="589" y="860"/>
                      </a:lnTo>
                      <a:lnTo>
                        <a:pt x="590" y="865"/>
                      </a:lnTo>
                      <a:lnTo>
                        <a:pt x="589" y="869"/>
                      </a:lnTo>
                      <a:lnTo>
                        <a:pt x="588" y="874"/>
                      </a:lnTo>
                      <a:lnTo>
                        <a:pt x="586" y="878"/>
                      </a:lnTo>
                      <a:lnTo>
                        <a:pt x="582" y="883"/>
                      </a:lnTo>
                      <a:lnTo>
                        <a:pt x="578" y="887"/>
                      </a:lnTo>
                      <a:lnTo>
                        <a:pt x="573" y="891"/>
                      </a:lnTo>
                      <a:lnTo>
                        <a:pt x="568" y="893"/>
                      </a:lnTo>
                      <a:lnTo>
                        <a:pt x="562" y="895"/>
                      </a:lnTo>
                      <a:lnTo>
                        <a:pt x="556" y="896"/>
                      </a:lnTo>
                      <a:lnTo>
                        <a:pt x="552" y="896"/>
                      </a:lnTo>
                      <a:lnTo>
                        <a:pt x="546" y="896"/>
                      </a:lnTo>
                      <a:lnTo>
                        <a:pt x="542" y="894"/>
                      </a:lnTo>
                      <a:lnTo>
                        <a:pt x="538" y="892"/>
                      </a:lnTo>
                      <a:lnTo>
                        <a:pt x="536" y="89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31" name="Freeform 37"/>
                <p:cNvSpPr>
                  <a:spLocks/>
                </p:cNvSpPr>
                <p:nvPr/>
              </p:nvSpPr>
              <p:spPr bwMode="auto">
                <a:xfrm>
                  <a:off x="3675" y="1612"/>
                  <a:ext cx="5" cy="5"/>
                </a:xfrm>
                <a:custGeom>
                  <a:avLst/>
                  <a:gdLst>
                    <a:gd name="T0" fmla="*/ 0 w 57"/>
                    <a:gd name="T1" fmla="*/ 0 h 48"/>
                    <a:gd name="T2" fmla="*/ 0 w 57"/>
                    <a:gd name="T3" fmla="*/ 0 h 48"/>
                    <a:gd name="T4" fmla="*/ 0 w 57"/>
                    <a:gd name="T5" fmla="*/ 0 h 48"/>
                    <a:gd name="T6" fmla="*/ 0 w 57"/>
                    <a:gd name="T7" fmla="*/ 0 h 48"/>
                    <a:gd name="T8" fmla="*/ 0 w 57"/>
                    <a:gd name="T9" fmla="*/ 0 h 48"/>
                    <a:gd name="T10" fmla="*/ 0 w 57"/>
                    <a:gd name="T11" fmla="*/ 0 h 48"/>
                    <a:gd name="T12" fmla="*/ 0 w 57"/>
                    <a:gd name="T13" fmla="*/ 0 h 48"/>
                    <a:gd name="T14" fmla="*/ 0 w 57"/>
                    <a:gd name="T15" fmla="*/ 0 h 48"/>
                    <a:gd name="T16" fmla="*/ 0 w 57"/>
                    <a:gd name="T17" fmla="*/ 0 h 48"/>
                    <a:gd name="T18" fmla="*/ 0 w 57"/>
                    <a:gd name="T19" fmla="*/ 0 h 48"/>
                    <a:gd name="T20" fmla="*/ 0 w 57"/>
                    <a:gd name="T21" fmla="*/ 0 h 48"/>
                    <a:gd name="T22" fmla="*/ 0 w 57"/>
                    <a:gd name="T23" fmla="*/ 0 h 48"/>
                    <a:gd name="T24" fmla="*/ 0 w 57"/>
                    <a:gd name="T25" fmla="*/ 0 h 48"/>
                    <a:gd name="T26" fmla="*/ 0 w 57"/>
                    <a:gd name="T27" fmla="*/ 0 h 48"/>
                    <a:gd name="T28" fmla="*/ 0 w 57"/>
                    <a:gd name="T29" fmla="*/ 0 h 48"/>
                    <a:gd name="T30" fmla="*/ 0 w 57"/>
                    <a:gd name="T31" fmla="*/ 0 h 48"/>
                    <a:gd name="T32" fmla="*/ 0 w 57"/>
                    <a:gd name="T33" fmla="*/ 0 h 48"/>
                    <a:gd name="T34" fmla="*/ 0 w 57"/>
                    <a:gd name="T35" fmla="*/ 0 h 48"/>
                    <a:gd name="T36" fmla="*/ 0 w 57"/>
                    <a:gd name="T37" fmla="*/ 0 h 48"/>
                    <a:gd name="T38" fmla="*/ 0 w 57"/>
                    <a:gd name="T39" fmla="*/ 0 h 48"/>
                    <a:gd name="T40" fmla="*/ 0 w 57"/>
                    <a:gd name="T41" fmla="*/ 0 h 48"/>
                    <a:gd name="T42" fmla="*/ 0 w 57"/>
                    <a:gd name="T43" fmla="*/ 0 h 48"/>
                    <a:gd name="T44" fmla="*/ 0 w 57"/>
                    <a:gd name="T45" fmla="*/ 0 h 48"/>
                    <a:gd name="T46" fmla="*/ 0 w 57"/>
                    <a:gd name="T47" fmla="*/ 0 h 48"/>
                    <a:gd name="T48" fmla="*/ 0 w 57"/>
                    <a:gd name="T49" fmla="*/ 0 h 48"/>
                    <a:gd name="T50" fmla="*/ 0 w 57"/>
                    <a:gd name="T51" fmla="*/ 0 h 48"/>
                    <a:gd name="T52" fmla="*/ 0 w 57"/>
                    <a:gd name="T53" fmla="*/ 0 h 48"/>
                    <a:gd name="T54" fmla="*/ 0 w 57"/>
                    <a:gd name="T55" fmla="*/ 0 h 48"/>
                    <a:gd name="T56" fmla="*/ 0 w 57"/>
                    <a:gd name="T57" fmla="*/ 0 h 48"/>
                    <a:gd name="T58" fmla="*/ 0 w 57"/>
                    <a:gd name="T59" fmla="*/ 0 h 48"/>
                    <a:gd name="T60" fmla="*/ 0 w 57"/>
                    <a:gd name="T61" fmla="*/ 0 h 48"/>
                    <a:gd name="T62" fmla="*/ 0 w 57"/>
                    <a:gd name="T63" fmla="*/ 0 h 48"/>
                    <a:gd name="T64" fmla="*/ 0 w 5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8"/>
                    <a:gd name="T101" fmla="*/ 57 w 5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8">
                      <a:moveTo>
                        <a:pt x="39" y="41"/>
                      </a:moveTo>
                      <a:lnTo>
                        <a:pt x="35" y="44"/>
                      </a:lnTo>
                      <a:lnTo>
                        <a:pt x="29" y="46"/>
                      </a:lnTo>
                      <a:lnTo>
                        <a:pt x="23" y="47"/>
                      </a:lnTo>
                      <a:lnTo>
                        <a:pt x="18" y="48"/>
                      </a:lnTo>
                      <a:lnTo>
                        <a:pt x="12" y="47"/>
                      </a:lnTo>
                      <a:lnTo>
                        <a:pt x="9" y="46"/>
                      </a:lnTo>
                      <a:lnTo>
                        <a:pt x="4" y="44"/>
                      </a:ln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7" y="11"/>
                      </a:lnTo>
                      <a:lnTo>
                        <a:pt x="57" y="15"/>
                      </a:lnTo>
                      <a:lnTo>
                        <a:pt x="57" y="20"/>
                      </a:lnTo>
                      <a:lnTo>
                        <a:pt x="55" y="24"/>
                      </a:lnTo>
                      <a:lnTo>
                        <a:pt x="53" y="29"/>
                      </a:lnTo>
                      <a:lnTo>
                        <a:pt x="49" y="34"/>
                      </a:lnTo>
                      <a:lnTo>
                        <a:pt x="45" y="38"/>
                      </a:lnTo>
                      <a:lnTo>
                        <a:pt x="39" y="4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32" name="Freeform 38"/>
                <p:cNvSpPr>
                  <a:spLocks/>
                </p:cNvSpPr>
                <p:nvPr/>
              </p:nvSpPr>
              <p:spPr bwMode="auto">
                <a:xfrm>
                  <a:off x="3675" y="1612"/>
                  <a:ext cx="5" cy="5"/>
                </a:xfrm>
                <a:custGeom>
                  <a:avLst/>
                  <a:gdLst>
                    <a:gd name="T0" fmla="*/ 0 w 57"/>
                    <a:gd name="T1" fmla="*/ 0 h 48"/>
                    <a:gd name="T2" fmla="*/ 0 w 57"/>
                    <a:gd name="T3" fmla="*/ 0 h 48"/>
                    <a:gd name="T4" fmla="*/ 0 w 57"/>
                    <a:gd name="T5" fmla="*/ 0 h 48"/>
                    <a:gd name="T6" fmla="*/ 0 w 57"/>
                    <a:gd name="T7" fmla="*/ 0 h 48"/>
                    <a:gd name="T8" fmla="*/ 0 w 57"/>
                    <a:gd name="T9" fmla="*/ 0 h 48"/>
                    <a:gd name="T10" fmla="*/ 0 w 57"/>
                    <a:gd name="T11" fmla="*/ 0 h 48"/>
                    <a:gd name="T12" fmla="*/ 0 w 57"/>
                    <a:gd name="T13" fmla="*/ 0 h 48"/>
                    <a:gd name="T14" fmla="*/ 0 w 57"/>
                    <a:gd name="T15" fmla="*/ 0 h 48"/>
                    <a:gd name="T16" fmla="*/ 0 w 57"/>
                    <a:gd name="T17" fmla="*/ 0 h 48"/>
                    <a:gd name="T18" fmla="*/ 0 w 57"/>
                    <a:gd name="T19" fmla="*/ 0 h 48"/>
                    <a:gd name="T20" fmla="*/ 0 w 57"/>
                    <a:gd name="T21" fmla="*/ 0 h 48"/>
                    <a:gd name="T22" fmla="*/ 0 w 57"/>
                    <a:gd name="T23" fmla="*/ 0 h 48"/>
                    <a:gd name="T24" fmla="*/ 0 w 57"/>
                    <a:gd name="T25" fmla="*/ 0 h 48"/>
                    <a:gd name="T26" fmla="*/ 0 w 57"/>
                    <a:gd name="T27" fmla="*/ 0 h 48"/>
                    <a:gd name="T28" fmla="*/ 0 w 57"/>
                    <a:gd name="T29" fmla="*/ 0 h 48"/>
                    <a:gd name="T30" fmla="*/ 0 w 57"/>
                    <a:gd name="T31" fmla="*/ 0 h 48"/>
                    <a:gd name="T32" fmla="*/ 0 w 57"/>
                    <a:gd name="T33" fmla="*/ 0 h 48"/>
                    <a:gd name="T34" fmla="*/ 0 w 57"/>
                    <a:gd name="T35" fmla="*/ 0 h 48"/>
                    <a:gd name="T36" fmla="*/ 0 w 57"/>
                    <a:gd name="T37" fmla="*/ 0 h 48"/>
                    <a:gd name="T38" fmla="*/ 0 w 57"/>
                    <a:gd name="T39" fmla="*/ 0 h 48"/>
                    <a:gd name="T40" fmla="*/ 0 w 57"/>
                    <a:gd name="T41" fmla="*/ 0 h 48"/>
                    <a:gd name="T42" fmla="*/ 0 w 57"/>
                    <a:gd name="T43" fmla="*/ 0 h 48"/>
                    <a:gd name="T44" fmla="*/ 0 w 57"/>
                    <a:gd name="T45" fmla="*/ 0 h 48"/>
                    <a:gd name="T46" fmla="*/ 0 w 57"/>
                    <a:gd name="T47" fmla="*/ 0 h 48"/>
                    <a:gd name="T48" fmla="*/ 0 w 57"/>
                    <a:gd name="T49" fmla="*/ 0 h 48"/>
                    <a:gd name="T50" fmla="*/ 0 w 57"/>
                    <a:gd name="T51" fmla="*/ 0 h 48"/>
                    <a:gd name="T52" fmla="*/ 0 w 57"/>
                    <a:gd name="T53" fmla="*/ 0 h 48"/>
                    <a:gd name="T54" fmla="*/ 0 w 57"/>
                    <a:gd name="T55" fmla="*/ 0 h 48"/>
                    <a:gd name="T56" fmla="*/ 0 w 57"/>
                    <a:gd name="T57" fmla="*/ 0 h 48"/>
                    <a:gd name="T58" fmla="*/ 0 w 57"/>
                    <a:gd name="T59" fmla="*/ 0 h 48"/>
                    <a:gd name="T60" fmla="*/ 0 w 57"/>
                    <a:gd name="T61" fmla="*/ 0 h 48"/>
                    <a:gd name="T62" fmla="*/ 0 w 57"/>
                    <a:gd name="T63" fmla="*/ 0 h 48"/>
                    <a:gd name="T64" fmla="*/ 0 w 5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8"/>
                    <a:gd name="T101" fmla="*/ 57 w 5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8">
                      <a:moveTo>
                        <a:pt x="39" y="41"/>
                      </a:moveTo>
                      <a:lnTo>
                        <a:pt x="35" y="44"/>
                      </a:lnTo>
                      <a:lnTo>
                        <a:pt x="29" y="46"/>
                      </a:lnTo>
                      <a:lnTo>
                        <a:pt x="23" y="47"/>
                      </a:lnTo>
                      <a:lnTo>
                        <a:pt x="18" y="48"/>
                      </a:lnTo>
                      <a:lnTo>
                        <a:pt x="12" y="47"/>
                      </a:lnTo>
                      <a:lnTo>
                        <a:pt x="9" y="46"/>
                      </a:lnTo>
                      <a:lnTo>
                        <a:pt x="4" y="44"/>
                      </a:ln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7" y="11"/>
                      </a:lnTo>
                      <a:lnTo>
                        <a:pt x="57" y="15"/>
                      </a:lnTo>
                      <a:lnTo>
                        <a:pt x="57" y="20"/>
                      </a:lnTo>
                      <a:lnTo>
                        <a:pt x="55" y="24"/>
                      </a:lnTo>
                      <a:lnTo>
                        <a:pt x="53" y="29"/>
                      </a:lnTo>
                      <a:lnTo>
                        <a:pt x="49" y="34"/>
                      </a:lnTo>
                      <a:lnTo>
                        <a:pt x="45" y="38"/>
                      </a:lnTo>
                      <a:lnTo>
                        <a:pt x="39" y="4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33" name="Freeform 39"/>
                <p:cNvSpPr>
                  <a:spLocks/>
                </p:cNvSpPr>
                <p:nvPr/>
              </p:nvSpPr>
              <p:spPr bwMode="auto">
                <a:xfrm>
                  <a:off x="3575" y="1839"/>
                  <a:ext cx="225" cy="181"/>
                </a:xfrm>
                <a:custGeom>
                  <a:avLst/>
                  <a:gdLst>
                    <a:gd name="T0" fmla="*/ 0 w 2237"/>
                    <a:gd name="T1" fmla="*/ 0 h 1658"/>
                    <a:gd name="T2" fmla="*/ 0 w 2237"/>
                    <a:gd name="T3" fmla="*/ 0 h 1658"/>
                    <a:gd name="T4" fmla="*/ 0 w 2237"/>
                    <a:gd name="T5" fmla="*/ 0 h 1658"/>
                    <a:gd name="T6" fmla="*/ 0 w 2237"/>
                    <a:gd name="T7" fmla="*/ 0 h 1658"/>
                    <a:gd name="T8" fmla="*/ 0 w 2237"/>
                    <a:gd name="T9" fmla="*/ 0 h 1658"/>
                    <a:gd name="T10" fmla="*/ 0 60000 65536"/>
                    <a:gd name="T11" fmla="*/ 0 60000 65536"/>
                    <a:gd name="T12" fmla="*/ 0 60000 65536"/>
                    <a:gd name="T13" fmla="*/ 0 60000 65536"/>
                    <a:gd name="T14" fmla="*/ 0 60000 65536"/>
                    <a:gd name="T15" fmla="*/ 0 w 2237"/>
                    <a:gd name="T16" fmla="*/ 0 h 1658"/>
                    <a:gd name="T17" fmla="*/ 2237 w 2237"/>
                    <a:gd name="T18" fmla="*/ 1658 h 1658"/>
                  </a:gdLst>
                  <a:ahLst/>
                  <a:cxnLst>
                    <a:cxn ang="T10">
                      <a:pos x="T0" y="T1"/>
                    </a:cxn>
                    <a:cxn ang="T11">
                      <a:pos x="T2" y="T3"/>
                    </a:cxn>
                    <a:cxn ang="T12">
                      <a:pos x="T4" y="T5"/>
                    </a:cxn>
                    <a:cxn ang="T13">
                      <a:pos x="T6" y="T7"/>
                    </a:cxn>
                    <a:cxn ang="T14">
                      <a:pos x="T8" y="T9"/>
                    </a:cxn>
                  </a:cxnLst>
                  <a:rect l="T15" t="T16" r="T17" b="T18"/>
                  <a:pathLst>
                    <a:path w="2237" h="1658">
                      <a:moveTo>
                        <a:pt x="559" y="0"/>
                      </a:moveTo>
                      <a:lnTo>
                        <a:pt x="2237" y="69"/>
                      </a:lnTo>
                      <a:lnTo>
                        <a:pt x="1717" y="1658"/>
                      </a:lnTo>
                      <a:lnTo>
                        <a:pt x="0" y="1530"/>
                      </a:lnTo>
                      <a:lnTo>
                        <a:pt x="559"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34" name="Freeform 40"/>
                <p:cNvSpPr>
                  <a:spLocks/>
                </p:cNvSpPr>
                <p:nvPr/>
              </p:nvSpPr>
              <p:spPr bwMode="auto">
                <a:xfrm>
                  <a:off x="3575" y="1839"/>
                  <a:ext cx="225" cy="181"/>
                </a:xfrm>
                <a:custGeom>
                  <a:avLst/>
                  <a:gdLst>
                    <a:gd name="T0" fmla="*/ 0 w 2237"/>
                    <a:gd name="T1" fmla="*/ 0 h 1658"/>
                    <a:gd name="T2" fmla="*/ 0 w 2237"/>
                    <a:gd name="T3" fmla="*/ 0 h 1658"/>
                    <a:gd name="T4" fmla="*/ 0 w 2237"/>
                    <a:gd name="T5" fmla="*/ 0 h 1658"/>
                    <a:gd name="T6" fmla="*/ 0 w 2237"/>
                    <a:gd name="T7" fmla="*/ 0 h 1658"/>
                    <a:gd name="T8" fmla="*/ 0 w 2237"/>
                    <a:gd name="T9" fmla="*/ 0 h 1658"/>
                    <a:gd name="T10" fmla="*/ 0 60000 65536"/>
                    <a:gd name="T11" fmla="*/ 0 60000 65536"/>
                    <a:gd name="T12" fmla="*/ 0 60000 65536"/>
                    <a:gd name="T13" fmla="*/ 0 60000 65536"/>
                    <a:gd name="T14" fmla="*/ 0 60000 65536"/>
                    <a:gd name="T15" fmla="*/ 0 w 2237"/>
                    <a:gd name="T16" fmla="*/ 0 h 1658"/>
                    <a:gd name="T17" fmla="*/ 2237 w 2237"/>
                    <a:gd name="T18" fmla="*/ 1658 h 1658"/>
                  </a:gdLst>
                  <a:ahLst/>
                  <a:cxnLst>
                    <a:cxn ang="T10">
                      <a:pos x="T0" y="T1"/>
                    </a:cxn>
                    <a:cxn ang="T11">
                      <a:pos x="T2" y="T3"/>
                    </a:cxn>
                    <a:cxn ang="T12">
                      <a:pos x="T4" y="T5"/>
                    </a:cxn>
                    <a:cxn ang="T13">
                      <a:pos x="T6" y="T7"/>
                    </a:cxn>
                    <a:cxn ang="T14">
                      <a:pos x="T8" y="T9"/>
                    </a:cxn>
                  </a:cxnLst>
                  <a:rect l="T15" t="T16" r="T17" b="T18"/>
                  <a:pathLst>
                    <a:path w="2237" h="1658">
                      <a:moveTo>
                        <a:pt x="559" y="0"/>
                      </a:moveTo>
                      <a:lnTo>
                        <a:pt x="2237" y="69"/>
                      </a:lnTo>
                      <a:lnTo>
                        <a:pt x="1717" y="1658"/>
                      </a:lnTo>
                      <a:lnTo>
                        <a:pt x="0" y="1530"/>
                      </a:lnTo>
                      <a:lnTo>
                        <a:pt x="559"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35" name="Line 41"/>
                <p:cNvSpPr>
                  <a:spLocks noChangeShapeType="1"/>
                </p:cNvSpPr>
                <p:nvPr/>
              </p:nvSpPr>
              <p:spPr bwMode="auto">
                <a:xfrm flipH="1">
                  <a:off x="3624" y="1839"/>
                  <a:ext cx="8" cy="2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6" name="Line 42"/>
                <p:cNvSpPr>
                  <a:spLocks noChangeShapeType="1"/>
                </p:cNvSpPr>
                <p:nvPr/>
              </p:nvSpPr>
              <p:spPr bwMode="auto">
                <a:xfrm flipH="1">
                  <a:off x="3624" y="1847"/>
                  <a:ext cx="176" cy="2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7" name="Line 43"/>
                <p:cNvSpPr>
                  <a:spLocks noChangeShapeType="1"/>
                </p:cNvSpPr>
                <p:nvPr/>
              </p:nvSpPr>
              <p:spPr bwMode="auto">
                <a:xfrm flipV="1">
                  <a:off x="3575" y="1868"/>
                  <a:ext cx="49" cy="13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8" name="Line 44"/>
                <p:cNvSpPr>
                  <a:spLocks noChangeShapeType="1"/>
                </p:cNvSpPr>
                <p:nvPr/>
              </p:nvSpPr>
              <p:spPr bwMode="auto">
                <a:xfrm>
                  <a:off x="3624" y="1868"/>
                  <a:ext cx="124"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9" name="Freeform 45"/>
                <p:cNvSpPr>
                  <a:spLocks/>
                </p:cNvSpPr>
                <p:nvPr/>
              </p:nvSpPr>
              <p:spPr bwMode="auto">
                <a:xfrm>
                  <a:off x="3453" y="1752"/>
                  <a:ext cx="100" cy="110"/>
                </a:xfrm>
                <a:custGeom>
                  <a:avLst/>
                  <a:gdLst>
                    <a:gd name="T0" fmla="*/ 0 w 996"/>
                    <a:gd name="T1" fmla="*/ 0 h 1011"/>
                    <a:gd name="T2" fmla="*/ 0 w 996"/>
                    <a:gd name="T3" fmla="*/ 0 h 1011"/>
                    <a:gd name="T4" fmla="*/ 0 w 996"/>
                    <a:gd name="T5" fmla="*/ 0 h 1011"/>
                    <a:gd name="T6" fmla="*/ 0 w 996"/>
                    <a:gd name="T7" fmla="*/ 0 h 1011"/>
                    <a:gd name="T8" fmla="*/ 0 w 996"/>
                    <a:gd name="T9" fmla="*/ 0 h 1011"/>
                    <a:gd name="T10" fmla="*/ 0 w 996"/>
                    <a:gd name="T11" fmla="*/ 0 h 1011"/>
                    <a:gd name="T12" fmla="*/ 0 w 996"/>
                    <a:gd name="T13" fmla="*/ 0 h 1011"/>
                    <a:gd name="T14" fmla="*/ 0 w 996"/>
                    <a:gd name="T15" fmla="*/ 0 h 1011"/>
                    <a:gd name="T16" fmla="*/ 0 w 996"/>
                    <a:gd name="T17" fmla="*/ 0 h 1011"/>
                    <a:gd name="T18" fmla="*/ 0 w 996"/>
                    <a:gd name="T19" fmla="*/ 0 h 1011"/>
                    <a:gd name="T20" fmla="*/ 0 w 996"/>
                    <a:gd name="T21" fmla="*/ 0 h 1011"/>
                    <a:gd name="T22" fmla="*/ 0 w 996"/>
                    <a:gd name="T23" fmla="*/ 0 h 1011"/>
                    <a:gd name="T24" fmla="*/ 0 w 996"/>
                    <a:gd name="T25" fmla="*/ 0 h 1011"/>
                    <a:gd name="T26" fmla="*/ 0 w 996"/>
                    <a:gd name="T27" fmla="*/ 0 h 1011"/>
                    <a:gd name="T28" fmla="*/ 0 w 996"/>
                    <a:gd name="T29" fmla="*/ 0 h 1011"/>
                    <a:gd name="T30" fmla="*/ 0 w 996"/>
                    <a:gd name="T31" fmla="*/ 0 h 1011"/>
                    <a:gd name="T32" fmla="*/ 0 w 996"/>
                    <a:gd name="T33" fmla="*/ 0 h 1011"/>
                    <a:gd name="T34" fmla="*/ 0 w 996"/>
                    <a:gd name="T35" fmla="*/ 0 h 1011"/>
                    <a:gd name="T36" fmla="*/ 0 w 996"/>
                    <a:gd name="T37" fmla="*/ 0 h 1011"/>
                    <a:gd name="T38" fmla="*/ 0 w 996"/>
                    <a:gd name="T39" fmla="*/ 0 h 1011"/>
                    <a:gd name="T40" fmla="*/ 0 w 996"/>
                    <a:gd name="T41" fmla="*/ 0 h 1011"/>
                    <a:gd name="T42" fmla="*/ 0 w 996"/>
                    <a:gd name="T43" fmla="*/ 0 h 1011"/>
                    <a:gd name="T44" fmla="*/ 0 w 996"/>
                    <a:gd name="T45" fmla="*/ 0 h 1011"/>
                    <a:gd name="T46" fmla="*/ 0 w 996"/>
                    <a:gd name="T47" fmla="*/ 0 h 1011"/>
                    <a:gd name="T48" fmla="*/ 0 w 996"/>
                    <a:gd name="T49" fmla="*/ 0 h 1011"/>
                    <a:gd name="T50" fmla="*/ 0 w 996"/>
                    <a:gd name="T51" fmla="*/ 0 h 1011"/>
                    <a:gd name="T52" fmla="*/ 0 w 996"/>
                    <a:gd name="T53" fmla="*/ 0 h 1011"/>
                    <a:gd name="T54" fmla="*/ 0 w 996"/>
                    <a:gd name="T55" fmla="*/ 0 h 1011"/>
                    <a:gd name="T56" fmla="*/ 0 w 996"/>
                    <a:gd name="T57" fmla="*/ 0 h 1011"/>
                    <a:gd name="T58" fmla="*/ 0 w 996"/>
                    <a:gd name="T59" fmla="*/ 0 h 1011"/>
                    <a:gd name="T60" fmla="*/ 0 w 996"/>
                    <a:gd name="T61" fmla="*/ 0 h 1011"/>
                    <a:gd name="T62" fmla="*/ 0 w 996"/>
                    <a:gd name="T63" fmla="*/ 0 h 1011"/>
                    <a:gd name="T64" fmla="*/ 0 w 996"/>
                    <a:gd name="T65" fmla="*/ 0 h 1011"/>
                    <a:gd name="T66" fmla="*/ 0 w 996"/>
                    <a:gd name="T67" fmla="*/ 0 h 1011"/>
                    <a:gd name="T68" fmla="*/ 0 w 996"/>
                    <a:gd name="T69" fmla="*/ 0 h 1011"/>
                    <a:gd name="T70" fmla="*/ 0 w 996"/>
                    <a:gd name="T71" fmla="*/ 0 h 1011"/>
                    <a:gd name="T72" fmla="*/ 0 w 996"/>
                    <a:gd name="T73" fmla="*/ 0 h 1011"/>
                    <a:gd name="T74" fmla="*/ 0 w 996"/>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6"/>
                    <a:gd name="T115" fmla="*/ 0 h 1011"/>
                    <a:gd name="T116" fmla="*/ 996 w 996"/>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6" h="1011">
                      <a:moveTo>
                        <a:pt x="0" y="967"/>
                      </a:moveTo>
                      <a:lnTo>
                        <a:pt x="951" y="0"/>
                      </a:lnTo>
                      <a:lnTo>
                        <a:pt x="952" y="0"/>
                      </a:lnTo>
                      <a:lnTo>
                        <a:pt x="954" y="0"/>
                      </a:lnTo>
                      <a:lnTo>
                        <a:pt x="956" y="2"/>
                      </a:lnTo>
                      <a:lnTo>
                        <a:pt x="960" y="4"/>
                      </a:lnTo>
                      <a:lnTo>
                        <a:pt x="963" y="8"/>
                      </a:lnTo>
                      <a:lnTo>
                        <a:pt x="967" y="11"/>
                      </a:lnTo>
                      <a:lnTo>
                        <a:pt x="971" y="15"/>
                      </a:lnTo>
                      <a:lnTo>
                        <a:pt x="976" y="19"/>
                      </a:lnTo>
                      <a:lnTo>
                        <a:pt x="980" y="24"/>
                      </a:lnTo>
                      <a:lnTo>
                        <a:pt x="985" y="28"/>
                      </a:lnTo>
                      <a:lnTo>
                        <a:pt x="988" y="32"/>
                      </a:lnTo>
                      <a:lnTo>
                        <a:pt x="992" y="36"/>
                      </a:lnTo>
                      <a:lnTo>
                        <a:pt x="994" y="38"/>
                      </a:lnTo>
                      <a:lnTo>
                        <a:pt x="995" y="42"/>
                      </a:lnTo>
                      <a:lnTo>
                        <a:pt x="996" y="43"/>
                      </a:lnTo>
                      <a:lnTo>
                        <a:pt x="996" y="44"/>
                      </a:lnTo>
                      <a:lnTo>
                        <a:pt x="44" y="1011"/>
                      </a:lnTo>
                      <a:lnTo>
                        <a:pt x="43" y="1011"/>
                      </a:lnTo>
                      <a:lnTo>
                        <a:pt x="41" y="1011"/>
                      </a:lnTo>
                      <a:lnTo>
                        <a:pt x="38" y="1010"/>
                      </a:lnTo>
                      <a:lnTo>
                        <a:pt x="35" y="1008"/>
                      </a:lnTo>
                      <a:lnTo>
                        <a:pt x="31" y="1004"/>
                      </a:lnTo>
                      <a:lnTo>
                        <a:pt x="27" y="1001"/>
                      </a:lnTo>
                      <a:lnTo>
                        <a:pt x="23" y="998"/>
                      </a:lnTo>
                      <a:lnTo>
                        <a:pt x="19" y="993"/>
                      </a:lnTo>
                      <a:lnTo>
                        <a:pt x="14" y="988"/>
                      </a:lnTo>
                      <a:lnTo>
                        <a:pt x="10" y="984"/>
                      </a:lnTo>
                      <a:lnTo>
                        <a:pt x="6" y="979"/>
                      </a:lnTo>
                      <a:lnTo>
                        <a:pt x="3" y="976"/>
                      </a:lnTo>
                      <a:lnTo>
                        <a:pt x="1" y="973"/>
                      </a:lnTo>
                      <a:lnTo>
                        <a:pt x="0" y="970"/>
                      </a:lnTo>
                      <a:lnTo>
                        <a:pt x="0" y="968"/>
                      </a:lnTo>
                      <a:lnTo>
                        <a:pt x="0" y="96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0" name="Freeform 46"/>
                <p:cNvSpPr>
                  <a:spLocks/>
                </p:cNvSpPr>
                <p:nvPr/>
              </p:nvSpPr>
              <p:spPr bwMode="auto">
                <a:xfrm>
                  <a:off x="3453" y="1752"/>
                  <a:ext cx="100" cy="110"/>
                </a:xfrm>
                <a:custGeom>
                  <a:avLst/>
                  <a:gdLst>
                    <a:gd name="T0" fmla="*/ 0 w 996"/>
                    <a:gd name="T1" fmla="*/ 0 h 1011"/>
                    <a:gd name="T2" fmla="*/ 0 w 996"/>
                    <a:gd name="T3" fmla="*/ 0 h 1011"/>
                    <a:gd name="T4" fmla="*/ 0 w 996"/>
                    <a:gd name="T5" fmla="*/ 0 h 1011"/>
                    <a:gd name="T6" fmla="*/ 0 w 996"/>
                    <a:gd name="T7" fmla="*/ 0 h 1011"/>
                    <a:gd name="T8" fmla="*/ 0 w 996"/>
                    <a:gd name="T9" fmla="*/ 0 h 1011"/>
                    <a:gd name="T10" fmla="*/ 0 w 996"/>
                    <a:gd name="T11" fmla="*/ 0 h 1011"/>
                    <a:gd name="T12" fmla="*/ 0 w 996"/>
                    <a:gd name="T13" fmla="*/ 0 h 1011"/>
                    <a:gd name="T14" fmla="*/ 0 w 996"/>
                    <a:gd name="T15" fmla="*/ 0 h 1011"/>
                    <a:gd name="T16" fmla="*/ 0 w 996"/>
                    <a:gd name="T17" fmla="*/ 0 h 1011"/>
                    <a:gd name="T18" fmla="*/ 0 w 996"/>
                    <a:gd name="T19" fmla="*/ 0 h 1011"/>
                    <a:gd name="T20" fmla="*/ 0 w 996"/>
                    <a:gd name="T21" fmla="*/ 0 h 1011"/>
                    <a:gd name="T22" fmla="*/ 0 w 996"/>
                    <a:gd name="T23" fmla="*/ 0 h 1011"/>
                    <a:gd name="T24" fmla="*/ 0 w 996"/>
                    <a:gd name="T25" fmla="*/ 0 h 1011"/>
                    <a:gd name="T26" fmla="*/ 0 w 996"/>
                    <a:gd name="T27" fmla="*/ 0 h 1011"/>
                    <a:gd name="T28" fmla="*/ 0 w 996"/>
                    <a:gd name="T29" fmla="*/ 0 h 1011"/>
                    <a:gd name="T30" fmla="*/ 0 w 996"/>
                    <a:gd name="T31" fmla="*/ 0 h 1011"/>
                    <a:gd name="T32" fmla="*/ 0 w 996"/>
                    <a:gd name="T33" fmla="*/ 0 h 1011"/>
                    <a:gd name="T34" fmla="*/ 0 w 996"/>
                    <a:gd name="T35" fmla="*/ 0 h 1011"/>
                    <a:gd name="T36" fmla="*/ 0 w 996"/>
                    <a:gd name="T37" fmla="*/ 0 h 1011"/>
                    <a:gd name="T38" fmla="*/ 0 w 996"/>
                    <a:gd name="T39" fmla="*/ 0 h 1011"/>
                    <a:gd name="T40" fmla="*/ 0 w 996"/>
                    <a:gd name="T41" fmla="*/ 0 h 1011"/>
                    <a:gd name="T42" fmla="*/ 0 w 996"/>
                    <a:gd name="T43" fmla="*/ 0 h 1011"/>
                    <a:gd name="T44" fmla="*/ 0 w 996"/>
                    <a:gd name="T45" fmla="*/ 0 h 1011"/>
                    <a:gd name="T46" fmla="*/ 0 w 996"/>
                    <a:gd name="T47" fmla="*/ 0 h 1011"/>
                    <a:gd name="T48" fmla="*/ 0 w 996"/>
                    <a:gd name="T49" fmla="*/ 0 h 1011"/>
                    <a:gd name="T50" fmla="*/ 0 w 996"/>
                    <a:gd name="T51" fmla="*/ 0 h 1011"/>
                    <a:gd name="T52" fmla="*/ 0 w 996"/>
                    <a:gd name="T53" fmla="*/ 0 h 1011"/>
                    <a:gd name="T54" fmla="*/ 0 w 996"/>
                    <a:gd name="T55" fmla="*/ 0 h 1011"/>
                    <a:gd name="T56" fmla="*/ 0 w 996"/>
                    <a:gd name="T57" fmla="*/ 0 h 1011"/>
                    <a:gd name="T58" fmla="*/ 0 w 996"/>
                    <a:gd name="T59" fmla="*/ 0 h 1011"/>
                    <a:gd name="T60" fmla="*/ 0 w 996"/>
                    <a:gd name="T61" fmla="*/ 0 h 1011"/>
                    <a:gd name="T62" fmla="*/ 0 w 996"/>
                    <a:gd name="T63" fmla="*/ 0 h 1011"/>
                    <a:gd name="T64" fmla="*/ 0 w 996"/>
                    <a:gd name="T65" fmla="*/ 0 h 1011"/>
                    <a:gd name="T66" fmla="*/ 0 w 996"/>
                    <a:gd name="T67" fmla="*/ 0 h 1011"/>
                    <a:gd name="T68" fmla="*/ 0 w 996"/>
                    <a:gd name="T69" fmla="*/ 0 h 1011"/>
                    <a:gd name="T70" fmla="*/ 0 w 996"/>
                    <a:gd name="T71" fmla="*/ 0 h 1011"/>
                    <a:gd name="T72" fmla="*/ 0 w 996"/>
                    <a:gd name="T73" fmla="*/ 0 h 1011"/>
                    <a:gd name="T74" fmla="*/ 0 w 996"/>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6"/>
                    <a:gd name="T115" fmla="*/ 0 h 1011"/>
                    <a:gd name="T116" fmla="*/ 996 w 996"/>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6" h="1011">
                      <a:moveTo>
                        <a:pt x="0" y="967"/>
                      </a:moveTo>
                      <a:lnTo>
                        <a:pt x="951" y="0"/>
                      </a:lnTo>
                      <a:lnTo>
                        <a:pt x="952" y="0"/>
                      </a:lnTo>
                      <a:lnTo>
                        <a:pt x="954" y="0"/>
                      </a:lnTo>
                      <a:lnTo>
                        <a:pt x="956" y="2"/>
                      </a:lnTo>
                      <a:lnTo>
                        <a:pt x="960" y="4"/>
                      </a:lnTo>
                      <a:lnTo>
                        <a:pt x="963" y="8"/>
                      </a:lnTo>
                      <a:lnTo>
                        <a:pt x="967" y="11"/>
                      </a:lnTo>
                      <a:lnTo>
                        <a:pt x="971" y="15"/>
                      </a:lnTo>
                      <a:lnTo>
                        <a:pt x="976" y="19"/>
                      </a:lnTo>
                      <a:lnTo>
                        <a:pt x="980" y="24"/>
                      </a:lnTo>
                      <a:lnTo>
                        <a:pt x="985" y="28"/>
                      </a:lnTo>
                      <a:lnTo>
                        <a:pt x="988" y="32"/>
                      </a:lnTo>
                      <a:lnTo>
                        <a:pt x="992" y="36"/>
                      </a:lnTo>
                      <a:lnTo>
                        <a:pt x="994" y="38"/>
                      </a:lnTo>
                      <a:lnTo>
                        <a:pt x="995" y="42"/>
                      </a:lnTo>
                      <a:lnTo>
                        <a:pt x="996" y="43"/>
                      </a:lnTo>
                      <a:lnTo>
                        <a:pt x="996" y="44"/>
                      </a:lnTo>
                      <a:lnTo>
                        <a:pt x="44" y="1011"/>
                      </a:lnTo>
                      <a:lnTo>
                        <a:pt x="43" y="1011"/>
                      </a:lnTo>
                      <a:lnTo>
                        <a:pt x="41" y="1011"/>
                      </a:lnTo>
                      <a:lnTo>
                        <a:pt x="38" y="1010"/>
                      </a:lnTo>
                      <a:lnTo>
                        <a:pt x="35" y="1008"/>
                      </a:lnTo>
                      <a:lnTo>
                        <a:pt x="31" y="1004"/>
                      </a:lnTo>
                      <a:lnTo>
                        <a:pt x="27" y="1001"/>
                      </a:lnTo>
                      <a:lnTo>
                        <a:pt x="23" y="998"/>
                      </a:lnTo>
                      <a:lnTo>
                        <a:pt x="19" y="993"/>
                      </a:lnTo>
                      <a:lnTo>
                        <a:pt x="14" y="988"/>
                      </a:lnTo>
                      <a:lnTo>
                        <a:pt x="10" y="984"/>
                      </a:lnTo>
                      <a:lnTo>
                        <a:pt x="6" y="979"/>
                      </a:lnTo>
                      <a:lnTo>
                        <a:pt x="3" y="976"/>
                      </a:lnTo>
                      <a:lnTo>
                        <a:pt x="1" y="973"/>
                      </a:lnTo>
                      <a:lnTo>
                        <a:pt x="0" y="970"/>
                      </a:lnTo>
                      <a:lnTo>
                        <a:pt x="0" y="968"/>
                      </a:lnTo>
                      <a:lnTo>
                        <a:pt x="0" y="96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1" name="Freeform 47"/>
                <p:cNvSpPr>
                  <a:spLocks/>
                </p:cNvSpPr>
                <p:nvPr/>
              </p:nvSpPr>
              <p:spPr bwMode="auto">
                <a:xfrm>
                  <a:off x="3798" y="1739"/>
                  <a:ext cx="101" cy="110"/>
                </a:xfrm>
                <a:custGeom>
                  <a:avLst/>
                  <a:gdLst>
                    <a:gd name="T0" fmla="*/ 0 w 1000"/>
                    <a:gd name="T1" fmla="*/ 0 h 1011"/>
                    <a:gd name="T2" fmla="*/ 0 w 1000"/>
                    <a:gd name="T3" fmla="*/ 0 h 1011"/>
                    <a:gd name="T4" fmla="*/ 0 w 1000"/>
                    <a:gd name="T5" fmla="*/ 0 h 1011"/>
                    <a:gd name="T6" fmla="*/ 0 w 1000"/>
                    <a:gd name="T7" fmla="*/ 0 h 1011"/>
                    <a:gd name="T8" fmla="*/ 0 w 1000"/>
                    <a:gd name="T9" fmla="*/ 0 h 1011"/>
                    <a:gd name="T10" fmla="*/ 0 w 1000"/>
                    <a:gd name="T11" fmla="*/ 0 h 1011"/>
                    <a:gd name="T12" fmla="*/ 0 w 1000"/>
                    <a:gd name="T13" fmla="*/ 0 h 1011"/>
                    <a:gd name="T14" fmla="*/ 0 w 1000"/>
                    <a:gd name="T15" fmla="*/ 0 h 1011"/>
                    <a:gd name="T16" fmla="*/ 0 w 1000"/>
                    <a:gd name="T17" fmla="*/ 0 h 1011"/>
                    <a:gd name="T18" fmla="*/ 0 w 1000"/>
                    <a:gd name="T19" fmla="*/ 0 h 1011"/>
                    <a:gd name="T20" fmla="*/ 0 w 1000"/>
                    <a:gd name="T21" fmla="*/ 0 h 1011"/>
                    <a:gd name="T22" fmla="*/ 0 w 1000"/>
                    <a:gd name="T23" fmla="*/ 0 h 1011"/>
                    <a:gd name="T24" fmla="*/ 0 w 1000"/>
                    <a:gd name="T25" fmla="*/ 0 h 1011"/>
                    <a:gd name="T26" fmla="*/ 0 w 1000"/>
                    <a:gd name="T27" fmla="*/ 0 h 1011"/>
                    <a:gd name="T28" fmla="*/ 0 w 1000"/>
                    <a:gd name="T29" fmla="*/ 0 h 1011"/>
                    <a:gd name="T30" fmla="*/ 0 w 1000"/>
                    <a:gd name="T31" fmla="*/ 0 h 1011"/>
                    <a:gd name="T32" fmla="*/ 0 w 1000"/>
                    <a:gd name="T33" fmla="*/ 0 h 1011"/>
                    <a:gd name="T34" fmla="*/ 0 w 1000"/>
                    <a:gd name="T35" fmla="*/ 0 h 1011"/>
                    <a:gd name="T36" fmla="*/ 0 w 1000"/>
                    <a:gd name="T37" fmla="*/ 0 h 1011"/>
                    <a:gd name="T38" fmla="*/ 0 w 1000"/>
                    <a:gd name="T39" fmla="*/ 0 h 1011"/>
                    <a:gd name="T40" fmla="*/ 0 w 1000"/>
                    <a:gd name="T41" fmla="*/ 0 h 1011"/>
                    <a:gd name="T42" fmla="*/ 0 w 1000"/>
                    <a:gd name="T43" fmla="*/ 0 h 1011"/>
                    <a:gd name="T44" fmla="*/ 0 w 1000"/>
                    <a:gd name="T45" fmla="*/ 0 h 1011"/>
                    <a:gd name="T46" fmla="*/ 0 w 1000"/>
                    <a:gd name="T47" fmla="*/ 0 h 1011"/>
                    <a:gd name="T48" fmla="*/ 0 w 1000"/>
                    <a:gd name="T49" fmla="*/ 0 h 1011"/>
                    <a:gd name="T50" fmla="*/ 0 w 1000"/>
                    <a:gd name="T51" fmla="*/ 0 h 1011"/>
                    <a:gd name="T52" fmla="*/ 0 w 1000"/>
                    <a:gd name="T53" fmla="*/ 0 h 1011"/>
                    <a:gd name="T54" fmla="*/ 0 w 1000"/>
                    <a:gd name="T55" fmla="*/ 0 h 1011"/>
                    <a:gd name="T56" fmla="*/ 0 w 1000"/>
                    <a:gd name="T57" fmla="*/ 0 h 1011"/>
                    <a:gd name="T58" fmla="*/ 0 w 1000"/>
                    <a:gd name="T59" fmla="*/ 0 h 1011"/>
                    <a:gd name="T60" fmla="*/ 0 w 1000"/>
                    <a:gd name="T61" fmla="*/ 0 h 1011"/>
                    <a:gd name="T62" fmla="*/ 0 w 1000"/>
                    <a:gd name="T63" fmla="*/ 0 h 1011"/>
                    <a:gd name="T64" fmla="*/ 0 w 1000"/>
                    <a:gd name="T65" fmla="*/ 0 h 1011"/>
                    <a:gd name="T66" fmla="*/ 0 w 1000"/>
                    <a:gd name="T67" fmla="*/ 0 h 1011"/>
                    <a:gd name="T68" fmla="*/ 0 w 1000"/>
                    <a:gd name="T69" fmla="*/ 0 h 1011"/>
                    <a:gd name="T70" fmla="*/ 0 w 1000"/>
                    <a:gd name="T71" fmla="*/ 0 h 1011"/>
                    <a:gd name="T72" fmla="*/ 0 w 1000"/>
                    <a:gd name="T73" fmla="*/ 0 h 1011"/>
                    <a:gd name="T74" fmla="*/ 0 w 1000"/>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0"/>
                    <a:gd name="T115" fmla="*/ 0 h 1011"/>
                    <a:gd name="T116" fmla="*/ 1000 w 1000"/>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0" h="1011">
                      <a:moveTo>
                        <a:pt x="0" y="967"/>
                      </a:moveTo>
                      <a:lnTo>
                        <a:pt x="954" y="0"/>
                      </a:lnTo>
                      <a:lnTo>
                        <a:pt x="955" y="1"/>
                      </a:lnTo>
                      <a:lnTo>
                        <a:pt x="957" y="2"/>
                      </a:lnTo>
                      <a:lnTo>
                        <a:pt x="959" y="3"/>
                      </a:lnTo>
                      <a:lnTo>
                        <a:pt x="961" y="7"/>
                      </a:lnTo>
                      <a:lnTo>
                        <a:pt x="966" y="10"/>
                      </a:lnTo>
                      <a:lnTo>
                        <a:pt x="969" y="13"/>
                      </a:lnTo>
                      <a:lnTo>
                        <a:pt x="974" y="17"/>
                      </a:lnTo>
                      <a:lnTo>
                        <a:pt x="978" y="21"/>
                      </a:lnTo>
                      <a:lnTo>
                        <a:pt x="981" y="26"/>
                      </a:lnTo>
                      <a:lnTo>
                        <a:pt x="986" y="30"/>
                      </a:lnTo>
                      <a:lnTo>
                        <a:pt x="991" y="34"/>
                      </a:lnTo>
                      <a:lnTo>
                        <a:pt x="993" y="37"/>
                      </a:lnTo>
                      <a:lnTo>
                        <a:pt x="996" y="41"/>
                      </a:lnTo>
                      <a:lnTo>
                        <a:pt x="998" y="43"/>
                      </a:lnTo>
                      <a:lnTo>
                        <a:pt x="1000" y="44"/>
                      </a:lnTo>
                      <a:lnTo>
                        <a:pt x="45" y="1011"/>
                      </a:lnTo>
                      <a:lnTo>
                        <a:pt x="44" y="1011"/>
                      </a:lnTo>
                      <a:lnTo>
                        <a:pt x="43" y="1010"/>
                      </a:lnTo>
                      <a:lnTo>
                        <a:pt x="39" y="1009"/>
                      </a:lnTo>
                      <a:lnTo>
                        <a:pt x="37" y="1005"/>
                      </a:lnTo>
                      <a:lnTo>
                        <a:pt x="34" y="1003"/>
                      </a:lnTo>
                      <a:lnTo>
                        <a:pt x="29" y="999"/>
                      </a:lnTo>
                      <a:lnTo>
                        <a:pt x="25" y="995"/>
                      </a:lnTo>
                      <a:lnTo>
                        <a:pt x="20" y="991"/>
                      </a:lnTo>
                      <a:lnTo>
                        <a:pt x="17" y="986"/>
                      </a:lnTo>
                      <a:lnTo>
                        <a:pt x="12" y="982"/>
                      </a:lnTo>
                      <a:lnTo>
                        <a:pt x="9" y="978"/>
                      </a:lnTo>
                      <a:lnTo>
                        <a:pt x="5" y="975"/>
                      </a:lnTo>
                      <a:lnTo>
                        <a:pt x="3" y="971"/>
                      </a:lnTo>
                      <a:lnTo>
                        <a:pt x="1" y="969"/>
                      </a:lnTo>
                      <a:lnTo>
                        <a:pt x="0" y="968"/>
                      </a:lnTo>
                      <a:lnTo>
                        <a:pt x="0" y="96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2" name="Freeform 48"/>
                <p:cNvSpPr>
                  <a:spLocks/>
                </p:cNvSpPr>
                <p:nvPr/>
              </p:nvSpPr>
              <p:spPr bwMode="auto">
                <a:xfrm>
                  <a:off x="3798" y="1739"/>
                  <a:ext cx="101" cy="110"/>
                </a:xfrm>
                <a:custGeom>
                  <a:avLst/>
                  <a:gdLst>
                    <a:gd name="T0" fmla="*/ 0 w 1000"/>
                    <a:gd name="T1" fmla="*/ 0 h 1011"/>
                    <a:gd name="T2" fmla="*/ 0 w 1000"/>
                    <a:gd name="T3" fmla="*/ 0 h 1011"/>
                    <a:gd name="T4" fmla="*/ 0 w 1000"/>
                    <a:gd name="T5" fmla="*/ 0 h 1011"/>
                    <a:gd name="T6" fmla="*/ 0 w 1000"/>
                    <a:gd name="T7" fmla="*/ 0 h 1011"/>
                    <a:gd name="T8" fmla="*/ 0 w 1000"/>
                    <a:gd name="T9" fmla="*/ 0 h 1011"/>
                    <a:gd name="T10" fmla="*/ 0 w 1000"/>
                    <a:gd name="T11" fmla="*/ 0 h 1011"/>
                    <a:gd name="T12" fmla="*/ 0 w 1000"/>
                    <a:gd name="T13" fmla="*/ 0 h 1011"/>
                    <a:gd name="T14" fmla="*/ 0 w 1000"/>
                    <a:gd name="T15" fmla="*/ 0 h 1011"/>
                    <a:gd name="T16" fmla="*/ 0 w 1000"/>
                    <a:gd name="T17" fmla="*/ 0 h 1011"/>
                    <a:gd name="T18" fmla="*/ 0 w 1000"/>
                    <a:gd name="T19" fmla="*/ 0 h 1011"/>
                    <a:gd name="T20" fmla="*/ 0 w 1000"/>
                    <a:gd name="T21" fmla="*/ 0 h 1011"/>
                    <a:gd name="T22" fmla="*/ 0 w 1000"/>
                    <a:gd name="T23" fmla="*/ 0 h 1011"/>
                    <a:gd name="T24" fmla="*/ 0 w 1000"/>
                    <a:gd name="T25" fmla="*/ 0 h 1011"/>
                    <a:gd name="T26" fmla="*/ 0 w 1000"/>
                    <a:gd name="T27" fmla="*/ 0 h 1011"/>
                    <a:gd name="T28" fmla="*/ 0 w 1000"/>
                    <a:gd name="T29" fmla="*/ 0 h 1011"/>
                    <a:gd name="T30" fmla="*/ 0 w 1000"/>
                    <a:gd name="T31" fmla="*/ 0 h 1011"/>
                    <a:gd name="T32" fmla="*/ 0 w 1000"/>
                    <a:gd name="T33" fmla="*/ 0 h 1011"/>
                    <a:gd name="T34" fmla="*/ 0 w 1000"/>
                    <a:gd name="T35" fmla="*/ 0 h 1011"/>
                    <a:gd name="T36" fmla="*/ 0 w 1000"/>
                    <a:gd name="T37" fmla="*/ 0 h 1011"/>
                    <a:gd name="T38" fmla="*/ 0 w 1000"/>
                    <a:gd name="T39" fmla="*/ 0 h 1011"/>
                    <a:gd name="T40" fmla="*/ 0 w 1000"/>
                    <a:gd name="T41" fmla="*/ 0 h 1011"/>
                    <a:gd name="T42" fmla="*/ 0 w 1000"/>
                    <a:gd name="T43" fmla="*/ 0 h 1011"/>
                    <a:gd name="T44" fmla="*/ 0 w 1000"/>
                    <a:gd name="T45" fmla="*/ 0 h 1011"/>
                    <a:gd name="T46" fmla="*/ 0 w 1000"/>
                    <a:gd name="T47" fmla="*/ 0 h 1011"/>
                    <a:gd name="T48" fmla="*/ 0 w 1000"/>
                    <a:gd name="T49" fmla="*/ 0 h 1011"/>
                    <a:gd name="T50" fmla="*/ 0 w 1000"/>
                    <a:gd name="T51" fmla="*/ 0 h 1011"/>
                    <a:gd name="T52" fmla="*/ 0 w 1000"/>
                    <a:gd name="T53" fmla="*/ 0 h 1011"/>
                    <a:gd name="T54" fmla="*/ 0 w 1000"/>
                    <a:gd name="T55" fmla="*/ 0 h 1011"/>
                    <a:gd name="T56" fmla="*/ 0 w 1000"/>
                    <a:gd name="T57" fmla="*/ 0 h 1011"/>
                    <a:gd name="T58" fmla="*/ 0 w 1000"/>
                    <a:gd name="T59" fmla="*/ 0 h 1011"/>
                    <a:gd name="T60" fmla="*/ 0 w 1000"/>
                    <a:gd name="T61" fmla="*/ 0 h 1011"/>
                    <a:gd name="T62" fmla="*/ 0 w 1000"/>
                    <a:gd name="T63" fmla="*/ 0 h 1011"/>
                    <a:gd name="T64" fmla="*/ 0 w 1000"/>
                    <a:gd name="T65" fmla="*/ 0 h 1011"/>
                    <a:gd name="T66" fmla="*/ 0 w 1000"/>
                    <a:gd name="T67" fmla="*/ 0 h 1011"/>
                    <a:gd name="T68" fmla="*/ 0 w 1000"/>
                    <a:gd name="T69" fmla="*/ 0 h 1011"/>
                    <a:gd name="T70" fmla="*/ 0 w 1000"/>
                    <a:gd name="T71" fmla="*/ 0 h 1011"/>
                    <a:gd name="T72" fmla="*/ 0 w 1000"/>
                    <a:gd name="T73" fmla="*/ 0 h 1011"/>
                    <a:gd name="T74" fmla="*/ 0 w 1000"/>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0"/>
                    <a:gd name="T115" fmla="*/ 0 h 1011"/>
                    <a:gd name="T116" fmla="*/ 1000 w 1000"/>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0" h="1011">
                      <a:moveTo>
                        <a:pt x="0" y="967"/>
                      </a:moveTo>
                      <a:lnTo>
                        <a:pt x="954" y="0"/>
                      </a:lnTo>
                      <a:lnTo>
                        <a:pt x="955" y="1"/>
                      </a:lnTo>
                      <a:lnTo>
                        <a:pt x="957" y="2"/>
                      </a:lnTo>
                      <a:lnTo>
                        <a:pt x="959" y="3"/>
                      </a:lnTo>
                      <a:lnTo>
                        <a:pt x="961" y="7"/>
                      </a:lnTo>
                      <a:lnTo>
                        <a:pt x="966" y="10"/>
                      </a:lnTo>
                      <a:lnTo>
                        <a:pt x="969" y="13"/>
                      </a:lnTo>
                      <a:lnTo>
                        <a:pt x="974" y="17"/>
                      </a:lnTo>
                      <a:lnTo>
                        <a:pt x="978" y="21"/>
                      </a:lnTo>
                      <a:lnTo>
                        <a:pt x="981" y="26"/>
                      </a:lnTo>
                      <a:lnTo>
                        <a:pt x="986" y="30"/>
                      </a:lnTo>
                      <a:lnTo>
                        <a:pt x="991" y="34"/>
                      </a:lnTo>
                      <a:lnTo>
                        <a:pt x="993" y="37"/>
                      </a:lnTo>
                      <a:lnTo>
                        <a:pt x="996" y="41"/>
                      </a:lnTo>
                      <a:lnTo>
                        <a:pt x="998" y="43"/>
                      </a:lnTo>
                      <a:lnTo>
                        <a:pt x="1000" y="44"/>
                      </a:lnTo>
                      <a:lnTo>
                        <a:pt x="45" y="1011"/>
                      </a:lnTo>
                      <a:lnTo>
                        <a:pt x="44" y="1011"/>
                      </a:lnTo>
                      <a:lnTo>
                        <a:pt x="43" y="1010"/>
                      </a:lnTo>
                      <a:lnTo>
                        <a:pt x="39" y="1009"/>
                      </a:lnTo>
                      <a:lnTo>
                        <a:pt x="37" y="1005"/>
                      </a:lnTo>
                      <a:lnTo>
                        <a:pt x="34" y="1003"/>
                      </a:lnTo>
                      <a:lnTo>
                        <a:pt x="29" y="999"/>
                      </a:lnTo>
                      <a:lnTo>
                        <a:pt x="25" y="995"/>
                      </a:lnTo>
                      <a:lnTo>
                        <a:pt x="20" y="991"/>
                      </a:lnTo>
                      <a:lnTo>
                        <a:pt x="17" y="986"/>
                      </a:lnTo>
                      <a:lnTo>
                        <a:pt x="12" y="982"/>
                      </a:lnTo>
                      <a:lnTo>
                        <a:pt x="9" y="978"/>
                      </a:lnTo>
                      <a:lnTo>
                        <a:pt x="5" y="975"/>
                      </a:lnTo>
                      <a:lnTo>
                        <a:pt x="3" y="971"/>
                      </a:lnTo>
                      <a:lnTo>
                        <a:pt x="1" y="969"/>
                      </a:lnTo>
                      <a:lnTo>
                        <a:pt x="0" y="968"/>
                      </a:lnTo>
                      <a:lnTo>
                        <a:pt x="0" y="96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3" name="Oval 49"/>
                <p:cNvSpPr>
                  <a:spLocks noChangeArrowheads="1"/>
                </p:cNvSpPr>
                <p:nvPr/>
              </p:nvSpPr>
              <p:spPr bwMode="auto">
                <a:xfrm>
                  <a:off x="3544" y="1714"/>
                  <a:ext cx="44" cy="47"/>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344" name="Oval 50"/>
                <p:cNvSpPr>
                  <a:spLocks noChangeArrowheads="1"/>
                </p:cNvSpPr>
                <p:nvPr/>
              </p:nvSpPr>
              <p:spPr bwMode="auto">
                <a:xfrm>
                  <a:off x="3890" y="1700"/>
                  <a:ext cx="44" cy="4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345" name="Freeform 51"/>
                <p:cNvSpPr>
                  <a:spLocks/>
                </p:cNvSpPr>
                <p:nvPr/>
              </p:nvSpPr>
              <p:spPr bwMode="auto">
                <a:xfrm>
                  <a:off x="3579" y="1612"/>
                  <a:ext cx="101" cy="111"/>
                </a:xfrm>
                <a:custGeom>
                  <a:avLst/>
                  <a:gdLst>
                    <a:gd name="T0" fmla="*/ 0 w 999"/>
                    <a:gd name="T1" fmla="*/ 0 h 1013"/>
                    <a:gd name="T2" fmla="*/ 0 w 999"/>
                    <a:gd name="T3" fmla="*/ 0 h 1013"/>
                    <a:gd name="T4" fmla="*/ 0 w 999"/>
                    <a:gd name="T5" fmla="*/ 0 h 1013"/>
                    <a:gd name="T6" fmla="*/ 0 w 999"/>
                    <a:gd name="T7" fmla="*/ 0 h 1013"/>
                    <a:gd name="T8" fmla="*/ 0 w 999"/>
                    <a:gd name="T9" fmla="*/ 0 h 1013"/>
                    <a:gd name="T10" fmla="*/ 0 w 999"/>
                    <a:gd name="T11" fmla="*/ 0 h 1013"/>
                    <a:gd name="T12" fmla="*/ 0 w 999"/>
                    <a:gd name="T13" fmla="*/ 0 h 1013"/>
                    <a:gd name="T14" fmla="*/ 0 w 999"/>
                    <a:gd name="T15" fmla="*/ 0 h 1013"/>
                    <a:gd name="T16" fmla="*/ 0 w 999"/>
                    <a:gd name="T17" fmla="*/ 0 h 1013"/>
                    <a:gd name="T18" fmla="*/ 0 w 999"/>
                    <a:gd name="T19" fmla="*/ 0 h 1013"/>
                    <a:gd name="T20" fmla="*/ 0 w 999"/>
                    <a:gd name="T21" fmla="*/ 0 h 1013"/>
                    <a:gd name="T22" fmla="*/ 0 w 999"/>
                    <a:gd name="T23" fmla="*/ 0 h 1013"/>
                    <a:gd name="T24" fmla="*/ 0 w 999"/>
                    <a:gd name="T25" fmla="*/ 0 h 1013"/>
                    <a:gd name="T26" fmla="*/ 0 w 999"/>
                    <a:gd name="T27" fmla="*/ 0 h 1013"/>
                    <a:gd name="T28" fmla="*/ 0 w 999"/>
                    <a:gd name="T29" fmla="*/ 0 h 1013"/>
                    <a:gd name="T30" fmla="*/ 0 w 999"/>
                    <a:gd name="T31" fmla="*/ 0 h 1013"/>
                    <a:gd name="T32" fmla="*/ 0 w 999"/>
                    <a:gd name="T33" fmla="*/ 0 h 1013"/>
                    <a:gd name="T34" fmla="*/ 0 w 999"/>
                    <a:gd name="T35" fmla="*/ 0 h 1013"/>
                    <a:gd name="T36" fmla="*/ 0 w 999"/>
                    <a:gd name="T37" fmla="*/ 0 h 1013"/>
                    <a:gd name="T38" fmla="*/ 0 w 999"/>
                    <a:gd name="T39" fmla="*/ 0 h 1013"/>
                    <a:gd name="T40" fmla="*/ 0 w 999"/>
                    <a:gd name="T41" fmla="*/ 0 h 1013"/>
                    <a:gd name="T42" fmla="*/ 0 w 999"/>
                    <a:gd name="T43" fmla="*/ 0 h 1013"/>
                    <a:gd name="T44" fmla="*/ 0 w 999"/>
                    <a:gd name="T45" fmla="*/ 0 h 1013"/>
                    <a:gd name="T46" fmla="*/ 0 w 999"/>
                    <a:gd name="T47" fmla="*/ 0 h 1013"/>
                    <a:gd name="T48" fmla="*/ 0 w 999"/>
                    <a:gd name="T49" fmla="*/ 0 h 1013"/>
                    <a:gd name="T50" fmla="*/ 0 w 999"/>
                    <a:gd name="T51" fmla="*/ 0 h 1013"/>
                    <a:gd name="T52" fmla="*/ 0 w 999"/>
                    <a:gd name="T53" fmla="*/ 0 h 1013"/>
                    <a:gd name="T54" fmla="*/ 0 w 999"/>
                    <a:gd name="T55" fmla="*/ 0 h 1013"/>
                    <a:gd name="T56" fmla="*/ 0 w 999"/>
                    <a:gd name="T57" fmla="*/ 0 h 1013"/>
                    <a:gd name="T58" fmla="*/ 0 w 999"/>
                    <a:gd name="T59" fmla="*/ 0 h 1013"/>
                    <a:gd name="T60" fmla="*/ 0 w 999"/>
                    <a:gd name="T61" fmla="*/ 0 h 1013"/>
                    <a:gd name="T62" fmla="*/ 0 w 999"/>
                    <a:gd name="T63" fmla="*/ 0 h 1013"/>
                    <a:gd name="T64" fmla="*/ 0 w 999"/>
                    <a:gd name="T65" fmla="*/ 0 h 1013"/>
                    <a:gd name="T66" fmla="*/ 0 w 999"/>
                    <a:gd name="T67" fmla="*/ 0 h 1013"/>
                    <a:gd name="T68" fmla="*/ 0 w 999"/>
                    <a:gd name="T69" fmla="*/ 0 h 1013"/>
                    <a:gd name="T70" fmla="*/ 0 w 999"/>
                    <a:gd name="T71" fmla="*/ 0 h 1013"/>
                    <a:gd name="T72" fmla="*/ 0 w 999"/>
                    <a:gd name="T73" fmla="*/ 0 h 1013"/>
                    <a:gd name="T74" fmla="*/ 0 w 999"/>
                    <a:gd name="T75" fmla="*/ 0 h 10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9"/>
                    <a:gd name="T115" fmla="*/ 0 h 1013"/>
                    <a:gd name="T116" fmla="*/ 999 w 999"/>
                    <a:gd name="T117" fmla="*/ 1013 h 10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9" h="1013">
                      <a:moveTo>
                        <a:pt x="0" y="969"/>
                      </a:moveTo>
                      <a:lnTo>
                        <a:pt x="953" y="0"/>
                      </a:lnTo>
                      <a:lnTo>
                        <a:pt x="956" y="1"/>
                      </a:lnTo>
                      <a:lnTo>
                        <a:pt x="958" y="2"/>
                      </a:lnTo>
                      <a:lnTo>
                        <a:pt x="960" y="5"/>
                      </a:lnTo>
                      <a:lnTo>
                        <a:pt x="964" y="9"/>
                      </a:lnTo>
                      <a:lnTo>
                        <a:pt x="968" y="12"/>
                      </a:lnTo>
                      <a:lnTo>
                        <a:pt x="973" y="16"/>
                      </a:lnTo>
                      <a:lnTo>
                        <a:pt x="977" y="20"/>
                      </a:lnTo>
                      <a:lnTo>
                        <a:pt x="982" y="25"/>
                      </a:lnTo>
                      <a:lnTo>
                        <a:pt x="985" y="29"/>
                      </a:lnTo>
                      <a:lnTo>
                        <a:pt x="990" y="33"/>
                      </a:lnTo>
                      <a:lnTo>
                        <a:pt x="992" y="36"/>
                      </a:lnTo>
                      <a:lnTo>
                        <a:pt x="995" y="39"/>
                      </a:lnTo>
                      <a:lnTo>
                        <a:pt x="996" y="42"/>
                      </a:lnTo>
                      <a:lnTo>
                        <a:pt x="998" y="43"/>
                      </a:lnTo>
                      <a:lnTo>
                        <a:pt x="999" y="44"/>
                      </a:lnTo>
                      <a:lnTo>
                        <a:pt x="44" y="1013"/>
                      </a:lnTo>
                      <a:lnTo>
                        <a:pt x="42" y="1012"/>
                      </a:lnTo>
                      <a:lnTo>
                        <a:pt x="40" y="1011"/>
                      </a:lnTo>
                      <a:lnTo>
                        <a:pt x="36" y="1009"/>
                      </a:lnTo>
                      <a:lnTo>
                        <a:pt x="33" y="1006"/>
                      </a:lnTo>
                      <a:lnTo>
                        <a:pt x="28" y="1002"/>
                      </a:lnTo>
                      <a:lnTo>
                        <a:pt x="24" y="998"/>
                      </a:lnTo>
                      <a:lnTo>
                        <a:pt x="20" y="993"/>
                      </a:lnTo>
                      <a:lnTo>
                        <a:pt x="16" y="990"/>
                      </a:lnTo>
                      <a:lnTo>
                        <a:pt x="11" y="985"/>
                      </a:lnTo>
                      <a:lnTo>
                        <a:pt x="8" y="981"/>
                      </a:lnTo>
                      <a:lnTo>
                        <a:pt x="4" y="977"/>
                      </a:lnTo>
                      <a:lnTo>
                        <a:pt x="2" y="974"/>
                      </a:lnTo>
                      <a:lnTo>
                        <a:pt x="0" y="971"/>
                      </a:lnTo>
                      <a:lnTo>
                        <a:pt x="0" y="970"/>
                      </a:lnTo>
                      <a:lnTo>
                        <a:pt x="0" y="96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6" name="Freeform 52"/>
                <p:cNvSpPr>
                  <a:spLocks/>
                </p:cNvSpPr>
                <p:nvPr/>
              </p:nvSpPr>
              <p:spPr bwMode="auto">
                <a:xfrm>
                  <a:off x="3579" y="1612"/>
                  <a:ext cx="101" cy="111"/>
                </a:xfrm>
                <a:custGeom>
                  <a:avLst/>
                  <a:gdLst>
                    <a:gd name="T0" fmla="*/ 0 w 999"/>
                    <a:gd name="T1" fmla="*/ 0 h 1013"/>
                    <a:gd name="T2" fmla="*/ 0 w 999"/>
                    <a:gd name="T3" fmla="*/ 0 h 1013"/>
                    <a:gd name="T4" fmla="*/ 0 w 999"/>
                    <a:gd name="T5" fmla="*/ 0 h 1013"/>
                    <a:gd name="T6" fmla="*/ 0 w 999"/>
                    <a:gd name="T7" fmla="*/ 0 h 1013"/>
                    <a:gd name="T8" fmla="*/ 0 w 999"/>
                    <a:gd name="T9" fmla="*/ 0 h 1013"/>
                    <a:gd name="T10" fmla="*/ 0 w 999"/>
                    <a:gd name="T11" fmla="*/ 0 h 1013"/>
                    <a:gd name="T12" fmla="*/ 0 w 999"/>
                    <a:gd name="T13" fmla="*/ 0 h 1013"/>
                    <a:gd name="T14" fmla="*/ 0 w 999"/>
                    <a:gd name="T15" fmla="*/ 0 h 1013"/>
                    <a:gd name="T16" fmla="*/ 0 w 999"/>
                    <a:gd name="T17" fmla="*/ 0 h 1013"/>
                    <a:gd name="T18" fmla="*/ 0 w 999"/>
                    <a:gd name="T19" fmla="*/ 0 h 1013"/>
                    <a:gd name="T20" fmla="*/ 0 w 999"/>
                    <a:gd name="T21" fmla="*/ 0 h 1013"/>
                    <a:gd name="T22" fmla="*/ 0 w 999"/>
                    <a:gd name="T23" fmla="*/ 0 h 1013"/>
                    <a:gd name="T24" fmla="*/ 0 w 999"/>
                    <a:gd name="T25" fmla="*/ 0 h 1013"/>
                    <a:gd name="T26" fmla="*/ 0 w 999"/>
                    <a:gd name="T27" fmla="*/ 0 h 1013"/>
                    <a:gd name="T28" fmla="*/ 0 w 999"/>
                    <a:gd name="T29" fmla="*/ 0 h 1013"/>
                    <a:gd name="T30" fmla="*/ 0 w 999"/>
                    <a:gd name="T31" fmla="*/ 0 h 1013"/>
                    <a:gd name="T32" fmla="*/ 0 w 999"/>
                    <a:gd name="T33" fmla="*/ 0 h 1013"/>
                    <a:gd name="T34" fmla="*/ 0 w 999"/>
                    <a:gd name="T35" fmla="*/ 0 h 1013"/>
                    <a:gd name="T36" fmla="*/ 0 w 999"/>
                    <a:gd name="T37" fmla="*/ 0 h 1013"/>
                    <a:gd name="T38" fmla="*/ 0 w 999"/>
                    <a:gd name="T39" fmla="*/ 0 h 1013"/>
                    <a:gd name="T40" fmla="*/ 0 w 999"/>
                    <a:gd name="T41" fmla="*/ 0 h 1013"/>
                    <a:gd name="T42" fmla="*/ 0 w 999"/>
                    <a:gd name="T43" fmla="*/ 0 h 1013"/>
                    <a:gd name="T44" fmla="*/ 0 w 999"/>
                    <a:gd name="T45" fmla="*/ 0 h 1013"/>
                    <a:gd name="T46" fmla="*/ 0 w 999"/>
                    <a:gd name="T47" fmla="*/ 0 h 1013"/>
                    <a:gd name="T48" fmla="*/ 0 w 999"/>
                    <a:gd name="T49" fmla="*/ 0 h 1013"/>
                    <a:gd name="T50" fmla="*/ 0 w 999"/>
                    <a:gd name="T51" fmla="*/ 0 h 1013"/>
                    <a:gd name="T52" fmla="*/ 0 w 999"/>
                    <a:gd name="T53" fmla="*/ 0 h 1013"/>
                    <a:gd name="T54" fmla="*/ 0 w 999"/>
                    <a:gd name="T55" fmla="*/ 0 h 1013"/>
                    <a:gd name="T56" fmla="*/ 0 w 999"/>
                    <a:gd name="T57" fmla="*/ 0 h 1013"/>
                    <a:gd name="T58" fmla="*/ 0 w 999"/>
                    <a:gd name="T59" fmla="*/ 0 h 1013"/>
                    <a:gd name="T60" fmla="*/ 0 w 999"/>
                    <a:gd name="T61" fmla="*/ 0 h 1013"/>
                    <a:gd name="T62" fmla="*/ 0 w 999"/>
                    <a:gd name="T63" fmla="*/ 0 h 1013"/>
                    <a:gd name="T64" fmla="*/ 0 w 999"/>
                    <a:gd name="T65" fmla="*/ 0 h 1013"/>
                    <a:gd name="T66" fmla="*/ 0 w 999"/>
                    <a:gd name="T67" fmla="*/ 0 h 1013"/>
                    <a:gd name="T68" fmla="*/ 0 w 999"/>
                    <a:gd name="T69" fmla="*/ 0 h 1013"/>
                    <a:gd name="T70" fmla="*/ 0 w 999"/>
                    <a:gd name="T71" fmla="*/ 0 h 1013"/>
                    <a:gd name="T72" fmla="*/ 0 w 999"/>
                    <a:gd name="T73" fmla="*/ 0 h 1013"/>
                    <a:gd name="T74" fmla="*/ 0 w 999"/>
                    <a:gd name="T75" fmla="*/ 0 h 10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9"/>
                    <a:gd name="T115" fmla="*/ 0 h 1013"/>
                    <a:gd name="T116" fmla="*/ 999 w 999"/>
                    <a:gd name="T117" fmla="*/ 1013 h 10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9" h="1013">
                      <a:moveTo>
                        <a:pt x="0" y="969"/>
                      </a:moveTo>
                      <a:lnTo>
                        <a:pt x="953" y="0"/>
                      </a:lnTo>
                      <a:lnTo>
                        <a:pt x="956" y="1"/>
                      </a:lnTo>
                      <a:lnTo>
                        <a:pt x="958" y="2"/>
                      </a:lnTo>
                      <a:lnTo>
                        <a:pt x="960" y="5"/>
                      </a:lnTo>
                      <a:lnTo>
                        <a:pt x="964" y="9"/>
                      </a:lnTo>
                      <a:lnTo>
                        <a:pt x="968" y="12"/>
                      </a:lnTo>
                      <a:lnTo>
                        <a:pt x="973" y="16"/>
                      </a:lnTo>
                      <a:lnTo>
                        <a:pt x="977" y="20"/>
                      </a:lnTo>
                      <a:lnTo>
                        <a:pt x="982" y="25"/>
                      </a:lnTo>
                      <a:lnTo>
                        <a:pt x="985" y="29"/>
                      </a:lnTo>
                      <a:lnTo>
                        <a:pt x="990" y="33"/>
                      </a:lnTo>
                      <a:lnTo>
                        <a:pt x="992" y="36"/>
                      </a:lnTo>
                      <a:lnTo>
                        <a:pt x="995" y="39"/>
                      </a:lnTo>
                      <a:lnTo>
                        <a:pt x="996" y="42"/>
                      </a:lnTo>
                      <a:lnTo>
                        <a:pt x="998" y="43"/>
                      </a:lnTo>
                      <a:lnTo>
                        <a:pt x="999" y="44"/>
                      </a:lnTo>
                      <a:lnTo>
                        <a:pt x="44" y="1013"/>
                      </a:lnTo>
                      <a:lnTo>
                        <a:pt x="42" y="1012"/>
                      </a:lnTo>
                      <a:lnTo>
                        <a:pt x="40" y="1011"/>
                      </a:lnTo>
                      <a:lnTo>
                        <a:pt x="36" y="1009"/>
                      </a:lnTo>
                      <a:lnTo>
                        <a:pt x="33" y="1006"/>
                      </a:lnTo>
                      <a:lnTo>
                        <a:pt x="28" y="1002"/>
                      </a:lnTo>
                      <a:lnTo>
                        <a:pt x="24" y="998"/>
                      </a:lnTo>
                      <a:lnTo>
                        <a:pt x="20" y="993"/>
                      </a:lnTo>
                      <a:lnTo>
                        <a:pt x="16" y="990"/>
                      </a:lnTo>
                      <a:lnTo>
                        <a:pt x="11" y="985"/>
                      </a:lnTo>
                      <a:lnTo>
                        <a:pt x="8" y="981"/>
                      </a:lnTo>
                      <a:lnTo>
                        <a:pt x="4" y="977"/>
                      </a:lnTo>
                      <a:lnTo>
                        <a:pt x="2" y="974"/>
                      </a:lnTo>
                      <a:lnTo>
                        <a:pt x="0" y="971"/>
                      </a:lnTo>
                      <a:lnTo>
                        <a:pt x="0" y="970"/>
                      </a:lnTo>
                      <a:lnTo>
                        <a:pt x="0" y="96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7" name="Freeform 53"/>
                <p:cNvSpPr>
                  <a:spLocks/>
                </p:cNvSpPr>
                <p:nvPr/>
              </p:nvSpPr>
              <p:spPr bwMode="auto">
                <a:xfrm>
                  <a:off x="3676" y="1612"/>
                  <a:ext cx="4" cy="5"/>
                </a:xfrm>
                <a:custGeom>
                  <a:avLst/>
                  <a:gdLst>
                    <a:gd name="T0" fmla="*/ 0 w 46"/>
                    <a:gd name="T1" fmla="*/ 0 h 44"/>
                    <a:gd name="T2" fmla="*/ 0 w 46"/>
                    <a:gd name="T3" fmla="*/ 0 h 44"/>
                    <a:gd name="T4" fmla="*/ 0 w 46"/>
                    <a:gd name="T5" fmla="*/ 0 h 44"/>
                    <a:gd name="T6" fmla="*/ 0 w 46"/>
                    <a:gd name="T7" fmla="*/ 0 h 44"/>
                    <a:gd name="T8" fmla="*/ 0 w 46"/>
                    <a:gd name="T9" fmla="*/ 0 h 44"/>
                    <a:gd name="T10" fmla="*/ 0 w 46"/>
                    <a:gd name="T11" fmla="*/ 0 h 44"/>
                    <a:gd name="T12" fmla="*/ 0 w 46"/>
                    <a:gd name="T13" fmla="*/ 0 h 44"/>
                    <a:gd name="T14" fmla="*/ 0 w 46"/>
                    <a:gd name="T15" fmla="*/ 0 h 44"/>
                    <a:gd name="T16" fmla="*/ 0 w 46"/>
                    <a:gd name="T17" fmla="*/ 0 h 44"/>
                    <a:gd name="T18" fmla="*/ 0 w 46"/>
                    <a:gd name="T19" fmla="*/ 0 h 44"/>
                    <a:gd name="T20" fmla="*/ 0 w 46"/>
                    <a:gd name="T21" fmla="*/ 0 h 44"/>
                    <a:gd name="T22" fmla="*/ 0 w 46"/>
                    <a:gd name="T23" fmla="*/ 0 h 44"/>
                    <a:gd name="T24" fmla="*/ 0 w 46"/>
                    <a:gd name="T25" fmla="*/ 0 h 44"/>
                    <a:gd name="T26" fmla="*/ 0 w 46"/>
                    <a:gd name="T27" fmla="*/ 0 h 44"/>
                    <a:gd name="T28" fmla="*/ 0 w 46"/>
                    <a:gd name="T29" fmla="*/ 0 h 44"/>
                    <a:gd name="T30" fmla="*/ 0 w 46"/>
                    <a:gd name="T31" fmla="*/ 0 h 44"/>
                    <a:gd name="T32" fmla="*/ 0 w 46"/>
                    <a:gd name="T33" fmla="*/ 0 h 44"/>
                    <a:gd name="T34" fmla="*/ 0 w 46"/>
                    <a:gd name="T35" fmla="*/ 0 h 44"/>
                    <a:gd name="T36" fmla="*/ 0 w 46"/>
                    <a:gd name="T37" fmla="*/ 0 h 44"/>
                    <a:gd name="T38" fmla="*/ 0 w 46"/>
                    <a:gd name="T39" fmla="*/ 0 h 44"/>
                    <a:gd name="T40" fmla="*/ 0 w 46"/>
                    <a:gd name="T41" fmla="*/ 0 h 44"/>
                    <a:gd name="T42" fmla="*/ 0 w 46"/>
                    <a:gd name="T43" fmla="*/ 0 h 44"/>
                    <a:gd name="T44" fmla="*/ 0 w 46"/>
                    <a:gd name="T45" fmla="*/ 0 h 44"/>
                    <a:gd name="T46" fmla="*/ 0 w 46"/>
                    <a:gd name="T47" fmla="*/ 0 h 44"/>
                    <a:gd name="T48" fmla="*/ 0 w 46"/>
                    <a:gd name="T49" fmla="*/ 0 h 44"/>
                    <a:gd name="T50" fmla="*/ 0 w 46"/>
                    <a:gd name="T51" fmla="*/ 0 h 44"/>
                    <a:gd name="T52" fmla="*/ 0 w 46"/>
                    <a:gd name="T53" fmla="*/ 0 h 44"/>
                    <a:gd name="T54" fmla="*/ 0 w 46"/>
                    <a:gd name="T55" fmla="*/ 0 h 44"/>
                    <a:gd name="T56" fmla="*/ 0 w 46"/>
                    <a:gd name="T57" fmla="*/ 0 h 44"/>
                    <a:gd name="T58" fmla="*/ 0 w 46"/>
                    <a:gd name="T59" fmla="*/ 0 h 44"/>
                    <a:gd name="T60" fmla="*/ 0 w 46"/>
                    <a:gd name="T61" fmla="*/ 0 h 44"/>
                    <a:gd name="T62" fmla="*/ 0 w 46"/>
                    <a:gd name="T63" fmla="*/ 0 h 44"/>
                    <a:gd name="T64" fmla="*/ 0 w 46"/>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4"/>
                    <a:gd name="T101" fmla="*/ 46 w 46"/>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4">
                      <a:moveTo>
                        <a:pt x="22" y="22"/>
                      </a:moveTo>
                      <a:lnTo>
                        <a:pt x="17" y="19"/>
                      </a:lnTo>
                      <a:lnTo>
                        <a:pt x="13" y="15"/>
                      </a:lnTo>
                      <a:lnTo>
                        <a:pt x="9" y="10"/>
                      </a:lnTo>
                      <a:lnTo>
                        <a:pt x="6" y="7"/>
                      </a:lnTo>
                      <a:lnTo>
                        <a:pt x="4" y="4"/>
                      </a:lnTo>
                      <a:lnTo>
                        <a:pt x="2" y="2"/>
                      </a:lnTo>
                      <a:lnTo>
                        <a:pt x="0" y="0"/>
                      </a:lnTo>
                      <a:lnTo>
                        <a:pt x="3" y="1"/>
                      </a:lnTo>
                      <a:lnTo>
                        <a:pt x="5" y="2"/>
                      </a:lnTo>
                      <a:lnTo>
                        <a:pt x="7" y="5"/>
                      </a:lnTo>
                      <a:lnTo>
                        <a:pt x="11" y="9"/>
                      </a:lnTo>
                      <a:lnTo>
                        <a:pt x="15" y="12"/>
                      </a:lnTo>
                      <a:lnTo>
                        <a:pt x="20" y="16"/>
                      </a:lnTo>
                      <a:lnTo>
                        <a:pt x="24" y="20"/>
                      </a:lnTo>
                      <a:lnTo>
                        <a:pt x="29" y="25"/>
                      </a:lnTo>
                      <a:lnTo>
                        <a:pt x="32" y="29"/>
                      </a:lnTo>
                      <a:lnTo>
                        <a:pt x="37" y="33"/>
                      </a:lnTo>
                      <a:lnTo>
                        <a:pt x="39" y="36"/>
                      </a:lnTo>
                      <a:lnTo>
                        <a:pt x="42" y="39"/>
                      </a:lnTo>
                      <a:lnTo>
                        <a:pt x="43" y="42"/>
                      </a:lnTo>
                      <a:lnTo>
                        <a:pt x="45" y="43"/>
                      </a:lnTo>
                      <a:lnTo>
                        <a:pt x="46" y="44"/>
                      </a:lnTo>
                      <a:lnTo>
                        <a:pt x="45" y="44"/>
                      </a:lnTo>
                      <a:lnTo>
                        <a:pt x="43" y="43"/>
                      </a:lnTo>
                      <a:lnTo>
                        <a:pt x="41" y="41"/>
                      </a:lnTo>
                      <a:lnTo>
                        <a:pt x="38" y="38"/>
                      </a:lnTo>
                      <a:lnTo>
                        <a:pt x="34" y="35"/>
                      </a:lnTo>
                      <a:lnTo>
                        <a:pt x="30" y="32"/>
                      </a:lnTo>
                      <a:lnTo>
                        <a:pt x="26" y="27"/>
                      </a:lnTo>
                      <a:lnTo>
                        <a:pt x="22" y="2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8" name="Freeform 54"/>
                <p:cNvSpPr>
                  <a:spLocks/>
                </p:cNvSpPr>
                <p:nvPr/>
              </p:nvSpPr>
              <p:spPr bwMode="auto">
                <a:xfrm>
                  <a:off x="3676" y="1612"/>
                  <a:ext cx="4" cy="5"/>
                </a:xfrm>
                <a:custGeom>
                  <a:avLst/>
                  <a:gdLst>
                    <a:gd name="T0" fmla="*/ 0 w 46"/>
                    <a:gd name="T1" fmla="*/ 0 h 44"/>
                    <a:gd name="T2" fmla="*/ 0 w 46"/>
                    <a:gd name="T3" fmla="*/ 0 h 44"/>
                    <a:gd name="T4" fmla="*/ 0 w 46"/>
                    <a:gd name="T5" fmla="*/ 0 h 44"/>
                    <a:gd name="T6" fmla="*/ 0 w 46"/>
                    <a:gd name="T7" fmla="*/ 0 h 44"/>
                    <a:gd name="T8" fmla="*/ 0 w 46"/>
                    <a:gd name="T9" fmla="*/ 0 h 44"/>
                    <a:gd name="T10" fmla="*/ 0 w 46"/>
                    <a:gd name="T11" fmla="*/ 0 h 44"/>
                    <a:gd name="T12" fmla="*/ 0 w 46"/>
                    <a:gd name="T13" fmla="*/ 0 h 44"/>
                    <a:gd name="T14" fmla="*/ 0 w 46"/>
                    <a:gd name="T15" fmla="*/ 0 h 44"/>
                    <a:gd name="T16" fmla="*/ 0 w 46"/>
                    <a:gd name="T17" fmla="*/ 0 h 44"/>
                    <a:gd name="T18" fmla="*/ 0 w 46"/>
                    <a:gd name="T19" fmla="*/ 0 h 44"/>
                    <a:gd name="T20" fmla="*/ 0 w 46"/>
                    <a:gd name="T21" fmla="*/ 0 h 44"/>
                    <a:gd name="T22" fmla="*/ 0 w 46"/>
                    <a:gd name="T23" fmla="*/ 0 h 44"/>
                    <a:gd name="T24" fmla="*/ 0 w 46"/>
                    <a:gd name="T25" fmla="*/ 0 h 44"/>
                    <a:gd name="T26" fmla="*/ 0 w 46"/>
                    <a:gd name="T27" fmla="*/ 0 h 44"/>
                    <a:gd name="T28" fmla="*/ 0 w 46"/>
                    <a:gd name="T29" fmla="*/ 0 h 44"/>
                    <a:gd name="T30" fmla="*/ 0 w 46"/>
                    <a:gd name="T31" fmla="*/ 0 h 44"/>
                    <a:gd name="T32" fmla="*/ 0 w 46"/>
                    <a:gd name="T33" fmla="*/ 0 h 44"/>
                    <a:gd name="T34" fmla="*/ 0 w 46"/>
                    <a:gd name="T35" fmla="*/ 0 h 44"/>
                    <a:gd name="T36" fmla="*/ 0 w 46"/>
                    <a:gd name="T37" fmla="*/ 0 h 44"/>
                    <a:gd name="T38" fmla="*/ 0 w 46"/>
                    <a:gd name="T39" fmla="*/ 0 h 44"/>
                    <a:gd name="T40" fmla="*/ 0 w 46"/>
                    <a:gd name="T41" fmla="*/ 0 h 44"/>
                    <a:gd name="T42" fmla="*/ 0 w 46"/>
                    <a:gd name="T43" fmla="*/ 0 h 44"/>
                    <a:gd name="T44" fmla="*/ 0 w 46"/>
                    <a:gd name="T45" fmla="*/ 0 h 44"/>
                    <a:gd name="T46" fmla="*/ 0 w 46"/>
                    <a:gd name="T47" fmla="*/ 0 h 44"/>
                    <a:gd name="T48" fmla="*/ 0 w 46"/>
                    <a:gd name="T49" fmla="*/ 0 h 44"/>
                    <a:gd name="T50" fmla="*/ 0 w 46"/>
                    <a:gd name="T51" fmla="*/ 0 h 44"/>
                    <a:gd name="T52" fmla="*/ 0 w 46"/>
                    <a:gd name="T53" fmla="*/ 0 h 44"/>
                    <a:gd name="T54" fmla="*/ 0 w 46"/>
                    <a:gd name="T55" fmla="*/ 0 h 44"/>
                    <a:gd name="T56" fmla="*/ 0 w 46"/>
                    <a:gd name="T57" fmla="*/ 0 h 44"/>
                    <a:gd name="T58" fmla="*/ 0 w 46"/>
                    <a:gd name="T59" fmla="*/ 0 h 44"/>
                    <a:gd name="T60" fmla="*/ 0 w 46"/>
                    <a:gd name="T61" fmla="*/ 0 h 44"/>
                    <a:gd name="T62" fmla="*/ 0 w 46"/>
                    <a:gd name="T63" fmla="*/ 0 h 44"/>
                    <a:gd name="T64" fmla="*/ 0 w 46"/>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4"/>
                    <a:gd name="T101" fmla="*/ 46 w 46"/>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4">
                      <a:moveTo>
                        <a:pt x="22" y="22"/>
                      </a:moveTo>
                      <a:lnTo>
                        <a:pt x="17" y="19"/>
                      </a:lnTo>
                      <a:lnTo>
                        <a:pt x="13" y="15"/>
                      </a:lnTo>
                      <a:lnTo>
                        <a:pt x="9" y="10"/>
                      </a:lnTo>
                      <a:lnTo>
                        <a:pt x="6" y="7"/>
                      </a:lnTo>
                      <a:lnTo>
                        <a:pt x="4" y="4"/>
                      </a:lnTo>
                      <a:lnTo>
                        <a:pt x="2" y="2"/>
                      </a:lnTo>
                      <a:lnTo>
                        <a:pt x="0" y="0"/>
                      </a:lnTo>
                      <a:lnTo>
                        <a:pt x="3" y="1"/>
                      </a:lnTo>
                      <a:lnTo>
                        <a:pt x="5" y="2"/>
                      </a:lnTo>
                      <a:lnTo>
                        <a:pt x="7" y="5"/>
                      </a:lnTo>
                      <a:lnTo>
                        <a:pt x="11" y="9"/>
                      </a:lnTo>
                      <a:lnTo>
                        <a:pt x="15" y="12"/>
                      </a:lnTo>
                      <a:lnTo>
                        <a:pt x="20" y="16"/>
                      </a:lnTo>
                      <a:lnTo>
                        <a:pt x="24" y="20"/>
                      </a:lnTo>
                      <a:lnTo>
                        <a:pt x="29" y="25"/>
                      </a:lnTo>
                      <a:lnTo>
                        <a:pt x="32" y="29"/>
                      </a:lnTo>
                      <a:lnTo>
                        <a:pt x="37" y="33"/>
                      </a:lnTo>
                      <a:lnTo>
                        <a:pt x="39" y="36"/>
                      </a:lnTo>
                      <a:lnTo>
                        <a:pt x="42" y="39"/>
                      </a:lnTo>
                      <a:lnTo>
                        <a:pt x="43" y="42"/>
                      </a:lnTo>
                      <a:lnTo>
                        <a:pt x="45" y="43"/>
                      </a:lnTo>
                      <a:lnTo>
                        <a:pt x="46" y="44"/>
                      </a:lnTo>
                      <a:lnTo>
                        <a:pt x="45" y="44"/>
                      </a:lnTo>
                      <a:lnTo>
                        <a:pt x="43" y="43"/>
                      </a:lnTo>
                      <a:lnTo>
                        <a:pt x="41" y="41"/>
                      </a:lnTo>
                      <a:lnTo>
                        <a:pt x="38" y="38"/>
                      </a:lnTo>
                      <a:lnTo>
                        <a:pt x="34" y="35"/>
                      </a:lnTo>
                      <a:lnTo>
                        <a:pt x="30" y="32"/>
                      </a:lnTo>
                      <a:lnTo>
                        <a:pt x="26" y="27"/>
                      </a:lnTo>
                      <a:lnTo>
                        <a:pt x="22" y="2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9" name="Freeform 55"/>
                <p:cNvSpPr>
                  <a:spLocks/>
                </p:cNvSpPr>
                <p:nvPr/>
              </p:nvSpPr>
              <p:spPr bwMode="auto">
                <a:xfrm>
                  <a:off x="3682" y="1217"/>
                  <a:ext cx="101" cy="111"/>
                </a:xfrm>
                <a:custGeom>
                  <a:avLst/>
                  <a:gdLst>
                    <a:gd name="T0" fmla="*/ 0 w 1005"/>
                    <a:gd name="T1" fmla="*/ 0 h 1023"/>
                    <a:gd name="T2" fmla="*/ 0 w 1005"/>
                    <a:gd name="T3" fmla="*/ 0 h 1023"/>
                    <a:gd name="T4" fmla="*/ 0 w 1005"/>
                    <a:gd name="T5" fmla="*/ 0 h 1023"/>
                    <a:gd name="T6" fmla="*/ 0 w 1005"/>
                    <a:gd name="T7" fmla="*/ 0 h 1023"/>
                    <a:gd name="T8" fmla="*/ 0 w 1005"/>
                    <a:gd name="T9" fmla="*/ 0 h 1023"/>
                    <a:gd name="T10" fmla="*/ 0 w 1005"/>
                    <a:gd name="T11" fmla="*/ 0 h 1023"/>
                    <a:gd name="T12" fmla="*/ 0 w 1005"/>
                    <a:gd name="T13" fmla="*/ 0 h 1023"/>
                    <a:gd name="T14" fmla="*/ 0 w 1005"/>
                    <a:gd name="T15" fmla="*/ 0 h 1023"/>
                    <a:gd name="T16" fmla="*/ 0 w 1005"/>
                    <a:gd name="T17" fmla="*/ 0 h 1023"/>
                    <a:gd name="T18" fmla="*/ 0 w 1005"/>
                    <a:gd name="T19" fmla="*/ 0 h 1023"/>
                    <a:gd name="T20" fmla="*/ 0 w 1005"/>
                    <a:gd name="T21" fmla="*/ 0 h 1023"/>
                    <a:gd name="T22" fmla="*/ 0 w 1005"/>
                    <a:gd name="T23" fmla="*/ 0 h 1023"/>
                    <a:gd name="T24" fmla="*/ 0 w 1005"/>
                    <a:gd name="T25" fmla="*/ 0 h 1023"/>
                    <a:gd name="T26" fmla="*/ 0 w 1005"/>
                    <a:gd name="T27" fmla="*/ 0 h 1023"/>
                    <a:gd name="T28" fmla="*/ 0 w 1005"/>
                    <a:gd name="T29" fmla="*/ 0 h 1023"/>
                    <a:gd name="T30" fmla="*/ 0 w 1005"/>
                    <a:gd name="T31" fmla="*/ 0 h 1023"/>
                    <a:gd name="T32" fmla="*/ 0 w 1005"/>
                    <a:gd name="T33" fmla="*/ 0 h 1023"/>
                    <a:gd name="T34" fmla="*/ 0 w 1005"/>
                    <a:gd name="T35" fmla="*/ 0 h 1023"/>
                    <a:gd name="T36" fmla="*/ 0 w 1005"/>
                    <a:gd name="T37" fmla="*/ 0 h 1023"/>
                    <a:gd name="T38" fmla="*/ 0 w 1005"/>
                    <a:gd name="T39" fmla="*/ 0 h 1023"/>
                    <a:gd name="T40" fmla="*/ 0 w 1005"/>
                    <a:gd name="T41" fmla="*/ 0 h 1023"/>
                    <a:gd name="T42" fmla="*/ 0 w 1005"/>
                    <a:gd name="T43" fmla="*/ 0 h 1023"/>
                    <a:gd name="T44" fmla="*/ 0 w 1005"/>
                    <a:gd name="T45" fmla="*/ 0 h 1023"/>
                    <a:gd name="T46" fmla="*/ 0 w 1005"/>
                    <a:gd name="T47" fmla="*/ 0 h 1023"/>
                    <a:gd name="T48" fmla="*/ 0 w 1005"/>
                    <a:gd name="T49" fmla="*/ 0 h 1023"/>
                    <a:gd name="T50" fmla="*/ 0 w 1005"/>
                    <a:gd name="T51" fmla="*/ 0 h 1023"/>
                    <a:gd name="T52" fmla="*/ 0 w 1005"/>
                    <a:gd name="T53" fmla="*/ 0 h 1023"/>
                    <a:gd name="T54" fmla="*/ 0 w 1005"/>
                    <a:gd name="T55" fmla="*/ 0 h 1023"/>
                    <a:gd name="T56" fmla="*/ 0 w 1005"/>
                    <a:gd name="T57" fmla="*/ 0 h 1023"/>
                    <a:gd name="T58" fmla="*/ 0 w 1005"/>
                    <a:gd name="T59" fmla="*/ 0 h 1023"/>
                    <a:gd name="T60" fmla="*/ 0 w 1005"/>
                    <a:gd name="T61" fmla="*/ 0 h 1023"/>
                    <a:gd name="T62" fmla="*/ 0 w 1005"/>
                    <a:gd name="T63" fmla="*/ 0 h 1023"/>
                    <a:gd name="T64" fmla="*/ 0 w 1005"/>
                    <a:gd name="T65" fmla="*/ 0 h 1023"/>
                    <a:gd name="T66" fmla="*/ 0 w 1005"/>
                    <a:gd name="T67" fmla="*/ 0 h 1023"/>
                    <a:gd name="T68" fmla="*/ 0 w 1005"/>
                    <a:gd name="T69" fmla="*/ 0 h 1023"/>
                    <a:gd name="T70" fmla="*/ 0 w 1005"/>
                    <a:gd name="T71" fmla="*/ 0 h 1023"/>
                    <a:gd name="T72" fmla="*/ 0 w 1005"/>
                    <a:gd name="T73" fmla="*/ 0 h 1023"/>
                    <a:gd name="T74" fmla="*/ 0 w 1005"/>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5"/>
                    <a:gd name="T115" fmla="*/ 0 h 1023"/>
                    <a:gd name="T116" fmla="*/ 1005 w 1005"/>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5" h="1023">
                      <a:moveTo>
                        <a:pt x="1005" y="46"/>
                      </a:moveTo>
                      <a:lnTo>
                        <a:pt x="45" y="1023"/>
                      </a:lnTo>
                      <a:lnTo>
                        <a:pt x="44" y="1023"/>
                      </a:lnTo>
                      <a:lnTo>
                        <a:pt x="43" y="1022"/>
                      </a:lnTo>
                      <a:lnTo>
                        <a:pt x="41" y="1020"/>
                      </a:lnTo>
                      <a:lnTo>
                        <a:pt x="39" y="1017"/>
                      </a:lnTo>
                      <a:lnTo>
                        <a:pt x="35" y="1014"/>
                      </a:lnTo>
                      <a:lnTo>
                        <a:pt x="31" y="1009"/>
                      </a:lnTo>
                      <a:lnTo>
                        <a:pt x="27" y="1006"/>
                      </a:lnTo>
                      <a:lnTo>
                        <a:pt x="23" y="1002"/>
                      </a:lnTo>
                      <a:lnTo>
                        <a:pt x="18" y="997"/>
                      </a:lnTo>
                      <a:lnTo>
                        <a:pt x="14" y="992"/>
                      </a:lnTo>
                      <a:lnTo>
                        <a:pt x="10" y="989"/>
                      </a:lnTo>
                      <a:lnTo>
                        <a:pt x="7" y="986"/>
                      </a:lnTo>
                      <a:lnTo>
                        <a:pt x="3" y="983"/>
                      </a:lnTo>
                      <a:lnTo>
                        <a:pt x="1" y="981"/>
                      </a:lnTo>
                      <a:lnTo>
                        <a:pt x="0" y="980"/>
                      </a:lnTo>
                      <a:lnTo>
                        <a:pt x="0" y="979"/>
                      </a:lnTo>
                      <a:lnTo>
                        <a:pt x="959" y="0"/>
                      </a:lnTo>
                      <a:lnTo>
                        <a:pt x="960" y="1"/>
                      </a:lnTo>
                      <a:lnTo>
                        <a:pt x="962" y="1"/>
                      </a:lnTo>
                      <a:lnTo>
                        <a:pt x="964" y="4"/>
                      </a:lnTo>
                      <a:lnTo>
                        <a:pt x="967" y="6"/>
                      </a:lnTo>
                      <a:lnTo>
                        <a:pt x="971" y="9"/>
                      </a:lnTo>
                      <a:lnTo>
                        <a:pt x="974" y="13"/>
                      </a:lnTo>
                      <a:lnTo>
                        <a:pt x="979" y="17"/>
                      </a:lnTo>
                      <a:lnTo>
                        <a:pt x="983" y="22"/>
                      </a:lnTo>
                      <a:lnTo>
                        <a:pt x="988" y="26"/>
                      </a:lnTo>
                      <a:lnTo>
                        <a:pt x="992" y="30"/>
                      </a:lnTo>
                      <a:lnTo>
                        <a:pt x="996" y="34"/>
                      </a:lnTo>
                      <a:lnTo>
                        <a:pt x="999" y="38"/>
                      </a:lnTo>
                      <a:lnTo>
                        <a:pt x="1001" y="41"/>
                      </a:lnTo>
                      <a:lnTo>
                        <a:pt x="1003" y="43"/>
                      </a:lnTo>
                      <a:lnTo>
                        <a:pt x="1005" y="45"/>
                      </a:lnTo>
                      <a:lnTo>
                        <a:pt x="1005" y="4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0" name="Freeform 56"/>
                <p:cNvSpPr>
                  <a:spLocks/>
                </p:cNvSpPr>
                <p:nvPr/>
              </p:nvSpPr>
              <p:spPr bwMode="auto">
                <a:xfrm>
                  <a:off x="3682" y="1217"/>
                  <a:ext cx="101" cy="111"/>
                </a:xfrm>
                <a:custGeom>
                  <a:avLst/>
                  <a:gdLst>
                    <a:gd name="T0" fmla="*/ 0 w 1005"/>
                    <a:gd name="T1" fmla="*/ 0 h 1023"/>
                    <a:gd name="T2" fmla="*/ 0 w 1005"/>
                    <a:gd name="T3" fmla="*/ 0 h 1023"/>
                    <a:gd name="T4" fmla="*/ 0 w 1005"/>
                    <a:gd name="T5" fmla="*/ 0 h 1023"/>
                    <a:gd name="T6" fmla="*/ 0 w 1005"/>
                    <a:gd name="T7" fmla="*/ 0 h 1023"/>
                    <a:gd name="T8" fmla="*/ 0 w 1005"/>
                    <a:gd name="T9" fmla="*/ 0 h 1023"/>
                    <a:gd name="T10" fmla="*/ 0 w 1005"/>
                    <a:gd name="T11" fmla="*/ 0 h 1023"/>
                    <a:gd name="T12" fmla="*/ 0 w 1005"/>
                    <a:gd name="T13" fmla="*/ 0 h 1023"/>
                    <a:gd name="T14" fmla="*/ 0 w 1005"/>
                    <a:gd name="T15" fmla="*/ 0 h 1023"/>
                    <a:gd name="T16" fmla="*/ 0 w 1005"/>
                    <a:gd name="T17" fmla="*/ 0 h 1023"/>
                    <a:gd name="T18" fmla="*/ 0 w 1005"/>
                    <a:gd name="T19" fmla="*/ 0 h 1023"/>
                    <a:gd name="T20" fmla="*/ 0 w 1005"/>
                    <a:gd name="T21" fmla="*/ 0 h 1023"/>
                    <a:gd name="T22" fmla="*/ 0 w 1005"/>
                    <a:gd name="T23" fmla="*/ 0 h 1023"/>
                    <a:gd name="T24" fmla="*/ 0 w 1005"/>
                    <a:gd name="T25" fmla="*/ 0 h 1023"/>
                    <a:gd name="T26" fmla="*/ 0 w 1005"/>
                    <a:gd name="T27" fmla="*/ 0 h 1023"/>
                    <a:gd name="T28" fmla="*/ 0 w 1005"/>
                    <a:gd name="T29" fmla="*/ 0 h 1023"/>
                    <a:gd name="T30" fmla="*/ 0 w 1005"/>
                    <a:gd name="T31" fmla="*/ 0 h 1023"/>
                    <a:gd name="T32" fmla="*/ 0 w 1005"/>
                    <a:gd name="T33" fmla="*/ 0 h 1023"/>
                    <a:gd name="T34" fmla="*/ 0 w 1005"/>
                    <a:gd name="T35" fmla="*/ 0 h 1023"/>
                    <a:gd name="T36" fmla="*/ 0 w 1005"/>
                    <a:gd name="T37" fmla="*/ 0 h 1023"/>
                    <a:gd name="T38" fmla="*/ 0 w 1005"/>
                    <a:gd name="T39" fmla="*/ 0 h 1023"/>
                    <a:gd name="T40" fmla="*/ 0 w 1005"/>
                    <a:gd name="T41" fmla="*/ 0 h 1023"/>
                    <a:gd name="T42" fmla="*/ 0 w 1005"/>
                    <a:gd name="T43" fmla="*/ 0 h 1023"/>
                    <a:gd name="T44" fmla="*/ 0 w 1005"/>
                    <a:gd name="T45" fmla="*/ 0 h 1023"/>
                    <a:gd name="T46" fmla="*/ 0 w 1005"/>
                    <a:gd name="T47" fmla="*/ 0 h 1023"/>
                    <a:gd name="T48" fmla="*/ 0 w 1005"/>
                    <a:gd name="T49" fmla="*/ 0 h 1023"/>
                    <a:gd name="T50" fmla="*/ 0 w 1005"/>
                    <a:gd name="T51" fmla="*/ 0 h 1023"/>
                    <a:gd name="T52" fmla="*/ 0 w 1005"/>
                    <a:gd name="T53" fmla="*/ 0 h 1023"/>
                    <a:gd name="T54" fmla="*/ 0 w 1005"/>
                    <a:gd name="T55" fmla="*/ 0 h 1023"/>
                    <a:gd name="T56" fmla="*/ 0 w 1005"/>
                    <a:gd name="T57" fmla="*/ 0 h 1023"/>
                    <a:gd name="T58" fmla="*/ 0 w 1005"/>
                    <a:gd name="T59" fmla="*/ 0 h 1023"/>
                    <a:gd name="T60" fmla="*/ 0 w 1005"/>
                    <a:gd name="T61" fmla="*/ 0 h 1023"/>
                    <a:gd name="T62" fmla="*/ 0 w 1005"/>
                    <a:gd name="T63" fmla="*/ 0 h 1023"/>
                    <a:gd name="T64" fmla="*/ 0 w 1005"/>
                    <a:gd name="T65" fmla="*/ 0 h 1023"/>
                    <a:gd name="T66" fmla="*/ 0 w 1005"/>
                    <a:gd name="T67" fmla="*/ 0 h 1023"/>
                    <a:gd name="T68" fmla="*/ 0 w 1005"/>
                    <a:gd name="T69" fmla="*/ 0 h 1023"/>
                    <a:gd name="T70" fmla="*/ 0 w 1005"/>
                    <a:gd name="T71" fmla="*/ 0 h 1023"/>
                    <a:gd name="T72" fmla="*/ 0 w 1005"/>
                    <a:gd name="T73" fmla="*/ 0 h 1023"/>
                    <a:gd name="T74" fmla="*/ 0 w 1005"/>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5"/>
                    <a:gd name="T115" fmla="*/ 0 h 1023"/>
                    <a:gd name="T116" fmla="*/ 1005 w 1005"/>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5" h="1023">
                      <a:moveTo>
                        <a:pt x="1005" y="46"/>
                      </a:moveTo>
                      <a:lnTo>
                        <a:pt x="45" y="1023"/>
                      </a:lnTo>
                      <a:lnTo>
                        <a:pt x="44" y="1023"/>
                      </a:lnTo>
                      <a:lnTo>
                        <a:pt x="43" y="1022"/>
                      </a:lnTo>
                      <a:lnTo>
                        <a:pt x="41" y="1020"/>
                      </a:lnTo>
                      <a:lnTo>
                        <a:pt x="39" y="1017"/>
                      </a:lnTo>
                      <a:lnTo>
                        <a:pt x="35" y="1014"/>
                      </a:lnTo>
                      <a:lnTo>
                        <a:pt x="31" y="1009"/>
                      </a:lnTo>
                      <a:lnTo>
                        <a:pt x="27" y="1006"/>
                      </a:lnTo>
                      <a:lnTo>
                        <a:pt x="23" y="1002"/>
                      </a:lnTo>
                      <a:lnTo>
                        <a:pt x="18" y="997"/>
                      </a:lnTo>
                      <a:lnTo>
                        <a:pt x="14" y="992"/>
                      </a:lnTo>
                      <a:lnTo>
                        <a:pt x="10" y="989"/>
                      </a:lnTo>
                      <a:lnTo>
                        <a:pt x="7" y="986"/>
                      </a:lnTo>
                      <a:lnTo>
                        <a:pt x="3" y="983"/>
                      </a:lnTo>
                      <a:lnTo>
                        <a:pt x="1" y="981"/>
                      </a:lnTo>
                      <a:lnTo>
                        <a:pt x="0" y="980"/>
                      </a:lnTo>
                      <a:lnTo>
                        <a:pt x="0" y="979"/>
                      </a:lnTo>
                      <a:lnTo>
                        <a:pt x="959" y="0"/>
                      </a:lnTo>
                      <a:lnTo>
                        <a:pt x="960" y="1"/>
                      </a:lnTo>
                      <a:lnTo>
                        <a:pt x="962" y="1"/>
                      </a:lnTo>
                      <a:lnTo>
                        <a:pt x="964" y="4"/>
                      </a:lnTo>
                      <a:lnTo>
                        <a:pt x="967" y="6"/>
                      </a:lnTo>
                      <a:lnTo>
                        <a:pt x="971" y="9"/>
                      </a:lnTo>
                      <a:lnTo>
                        <a:pt x="974" y="13"/>
                      </a:lnTo>
                      <a:lnTo>
                        <a:pt x="979" y="17"/>
                      </a:lnTo>
                      <a:lnTo>
                        <a:pt x="983" y="22"/>
                      </a:lnTo>
                      <a:lnTo>
                        <a:pt x="988" y="26"/>
                      </a:lnTo>
                      <a:lnTo>
                        <a:pt x="992" y="30"/>
                      </a:lnTo>
                      <a:lnTo>
                        <a:pt x="996" y="34"/>
                      </a:lnTo>
                      <a:lnTo>
                        <a:pt x="999" y="38"/>
                      </a:lnTo>
                      <a:lnTo>
                        <a:pt x="1001" y="41"/>
                      </a:lnTo>
                      <a:lnTo>
                        <a:pt x="1003" y="43"/>
                      </a:lnTo>
                      <a:lnTo>
                        <a:pt x="1005" y="45"/>
                      </a:lnTo>
                      <a:lnTo>
                        <a:pt x="1005" y="4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1" name="Freeform 57"/>
                <p:cNvSpPr>
                  <a:spLocks/>
                </p:cNvSpPr>
                <p:nvPr/>
              </p:nvSpPr>
              <p:spPr bwMode="auto">
                <a:xfrm>
                  <a:off x="3554" y="1358"/>
                  <a:ext cx="102" cy="111"/>
                </a:xfrm>
                <a:custGeom>
                  <a:avLst/>
                  <a:gdLst>
                    <a:gd name="T0" fmla="*/ 0 w 1001"/>
                    <a:gd name="T1" fmla="*/ 0 h 1019"/>
                    <a:gd name="T2" fmla="*/ 0 w 1001"/>
                    <a:gd name="T3" fmla="*/ 0 h 1019"/>
                    <a:gd name="T4" fmla="*/ 0 w 1001"/>
                    <a:gd name="T5" fmla="*/ 0 h 1019"/>
                    <a:gd name="T6" fmla="*/ 0 w 1001"/>
                    <a:gd name="T7" fmla="*/ 0 h 1019"/>
                    <a:gd name="T8" fmla="*/ 0 w 1001"/>
                    <a:gd name="T9" fmla="*/ 0 h 1019"/>
                    <a:gd name="T10" fmla="*/ 0 w 1001"/>
                    <a:gd name="T11" fmla="*/ 0 h 1019"/>
                    <a:gd name="T12" fmla="*/ 0 w 1001"/>
                    <a:gd name="T13" fmla="*/ 0 h 1019"/>
                    <a:gd name="T14" fmla="*/ 0 w 1001"/>
                    <a:gd name="T15" fmla="*/ 0 h 1019"/>
                    <a:gd name="T16" fmla="*/ 0 w 1001"/>
                    <a:gd name="T17" fmla="*/ 0 h 1019"/>
                    <a:gd name="T18" fmla="*/ 0 w 1001"/>
                    <a:gd name="T19" fmla="*/ 0 h 1019"/>
                    <a:gd name="T20" fmla="*/ 0 w 1001"/>
                    <a:gd name="T21" fmla="*/ 0 h 1019"/>
                    <a:gd name="T22" fmla="*/ 0 w 1001"/>
                    <a:gd name="T23" fmla="*/ 0 h 1019"/>
                    <a:gd name="T24" fmla="*/ 0 w 1001"/>
                    <a:gd name="T25" fmla="*/ 0 h 1019"/>
                    <a:gd name="T26" fmla="*/ 0 w 1001"/>
                    <a:gd name="T27" fmla="*/ 0 h 1019"/>
                    <a:gd name="T28" fmla="*/ 0 w 1001"/>
                    <a:gd name="T29" fmla="*/ 0 h 1019"/>
                    <a:gd name="T30" fmla="*/ 0 w 1001"/>
                    <a:gd name="T31" fmla="*/ 0 h 1019"/>
                    <a:gd name="T32" fmla="*/ 0 w 1001"/>
                    <a:gd name="T33" fmla="*/ 0 h 1019"/>
                    <a:gd name="T34" fmla="*/ 0 w 1001"/>
                    <a:gd name="T35" fmla="*/ 0 h 1019"/>
                    <a:gd name="T36" fmla="*/ 0 w 1001"/>
                    <a:gd name="T37" fmla="*/ 0 h 1019"/>
                    <a:gd name="T38" fmla="*/ 0 w 1001"/>
                    <a:gd name="T39" fmla="*/ 0 h 1019"/>
                    <a:gd name="T40" fmla="*/ 0 w 1001"/>
                    <a:gd name="T41" fmla="*/ 0 h 1019"/>
                    <a:gd name="T42" fmla="*/ 0 w 1001"/>
                    <a:gd name="T43" fmla="*/ 0 h 1019"/>
                    <a:gd name="T44" fmla="*/ 0 w 1001"/>
                    <a:gd name="T45" fmla="*/ 0 h 1019"/>
                    <a:gd name="T46" fmla="*/ 0 w 1001"/>
                    <a:gd name="T47" fmla="*/ 0 h 1019"/>
                    <a:gd name="T48" fmla="*/ 0 w 1001"/>
                    <a:gd name="T49" fmla="*/ 0 h 1019"/>
                    <a:gd name="T50" fmla="*/ 0 w 1001"/>
                    <a:gd name="T51" fmla="*/ 0 h 1019"/>
                    <a:gd name="T52" fmla="*/ 0 w 1001"/>
                    <a:gd name="T53" fmla="*/ 0 h 1019"/>
                    <a:gd name="T54" fmla="*/ 0 w 1001"/>
                    <a:gd name="T55" fmla="*/ 0 h 1019"/>
                    <a:gd name="T56" fmla="*/ 0 w 1001"/>
                    <a:gd name="T57" fmla="*/ 0 h 1019"/>
                    <a:gd name="T58" fmla="*/ 0 w 1001"/>
                    <a:gd name="T59" fmla="*/ 0 h 1019"/>
                    <a:gd name="T60" fmla="*/ 0 w 1001"/>
                    <a:gd name="T61" fmla="*/ 0 h 1019"/>
                    <a:gd name="T62" fmla="*/ 0 w 1001"/>
                    <a:gd name="T63" fmla="*/ 0 h 1019"/>
                    <a:gd name="T64" fmla="*/ 0 w 1001"/>
                    <a:gd name="T65" fmla="*/ 0 h 1019"/>
                    <a:gd name="T66" fmla="*/ 0 w 1001"/>
                    <a:gd name="T67" fmla="*/ 0 h 1019"/>
                    <a:gd name="T68" fmla="*/ 0 w 1001"/>
                    <a:gd name="T69" fmla="*/ 0 h 1019"/>
                    <a:gd name="T70" fmla="*/ 0 w 1001"/>
                    <a:gd name="T71" fmla="*/ 0 h 1019"/>
                    <a:gd name="T72" fmla="*/ 0 w 1001"/>
                    <a:gd name="T73" fmla="*/ 0 h 1019"/>
                    <a:gd name="T74" fmla="*/ 0 w 1001"/>
                    <a:gd name="T75" fmla="*/ 0 h 10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1"/>
                    <a:gd name="T115" fmla="*/ 0 h 1019"/>
                    <a:gd name="T116" fmla="*/ 1001 w 1001"/>
                    <a:gd name="T117" fmla="*/ 1019 h 10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1" h="1019">
                      <a:moveTo>
                        <a:pt x="0" y="975"/>
                      </a:moveTo>
                      <a:lnTo>
                        <a:pt x="956" y="0"/>
                      </a:lnTo>
                      <a:lnTo>
                        <a:pt x="957" y="1"/>
                      </a:lnTo>
                      <a:lnTo>
                        <a:pt x="959" y="3"/>
                      </a:lnTo>
                      <a:lnTo>
                        <a:pt x="963" y="6"/>
                      </a:lnTo>
                      <a:lnTo>
                        <a:pt x="966" y="9"/>
                      </a:lnTo>
                      <a:lnTo>
                        <a:pt x="969" y="14"/>
                      </a:lnTo>
                      <a:lnTo>
                        <a:pt x="974" y="17"/>
                      </a:lnTo>
                      <a:lnTo>
                        <a:pt x="978" y="22"/>
                      </a:lnTo>
                      <a:lnTo>
                        <a:pt x="983" y="26"/>
                      </a:lnTo>
                      <a:lnTo>
                        <a:pt x="986" y="31"/>
                      </a:lnTo>
                      <a:lnTo>
                        <a:pt x="991" y="34"/>
                      </a:lnTo>
                      <a:lnTo>
                        <a:pt x="994" y="37"/>
                      </a:lnTo>
                      <a:lnTo>
                        <a:pt x="997" y="41"/>
                      </a:lnTo>
                      <a:lnTo>
                        <a:pt x="999" y="42"/>
                      </a:lnTo>
                      <a:lnTo>
                        <a:pt x="1000" y="44"/>
                      </a:lnTo>
                      <a:lnTo>
                        <a:pt x="1001" y="44"/>
                      </a:lnTo>
                      <a:lnTo>
                        <a:pt x="44" y="1019"/>
                      </a:lnTo>
                      <a:lnTo>
                        <a:pt x="43" y="1018"/>
                      </a:lnTo>
                      <a:lnTo>
                        <a:pt x="41" y="1016"/>
                      </a:lnTo>
                      <a:lnTo>
                        <a:pt x="37" y="1014"/>
                      </a:lnTo>
                      <a:lnTo>
                        <a:pt x="34" y="1010"/>
                      </a:lnTo>
                      <a:lnTo>
                        <a:pt x="29" y="1007"/>
                      </a:lnTo>
                      <a:lnTo>
                        <a:pt x="26" y="1002"/>
                      </a:lnTo>
                      <a:lnTo>
                        <a:pt x="21" y="998"/>
                      </a:lnTo>
                      <a:lnTo>
                        <a:pt x="17" y="993"/>
                      </a:lnTo>
                      <a:lnTo>
                        <a:pt x="12" y="990"/>
                      </a:lnTo>
                      <a:lnTo>
                        <a:pt x="9" y="985"/>
                      </a:lnTo>
                      <a:lnTo>
                        <a:pt x="6" y="982"/>
                      </a:lnTo>
                      <a:lnTo>
                        <a:pt x="2" y="980"/>
                      </a:lnTo>
                      <a:lnTo>
                        <a:pt x="1" y="977"/>
                      </a:lnTo>
                      <a:lnTo>
                        <a:pt x="0" y="97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52" name="Freeform 58"/>
                <p:cNvSpPr>
                  <a:spLocks/>
                </p:cNvSpPr>
                <p:nvPr/>
              </p:nvSpPr>
              <p:spPr bwMode="auto">
                <a:xfrm>
                  <a:off x="3554" y="1358"/>
                  <a:ext cx="102" cy="111"/>
                </a:xfrm>
                <a:custGeom>
                  <a:avLst/>
                  <a:gdLst>
                    <a:gd name="T0" fmla="*/ 0 w 1001"/>
                    <a:gd name="T1" fmla="*/ 0 h 1019"/>
                    <a:gd name="T2" fmla="*/ 0 w 1001"/>
                    <a:gd name="T3" fmla="*/ 0 h 1019"/>
                    <a:gd name="T4" fmla="*/ 0 w 1001"/>
                    <a:gd name="T5" fmla="*/ 0 h 1019"/>
                    <a:gd name="T6" fmla="*/ 0 w 1001"/>
                    <a:gd name="T7" fmla="*/ 0 h 1019"/>
                    <a:gd name="T8" fmla="*/ 0 w 1001"/>
                    <a:gd name="T9" fmla="*/ 0 h 1019"/>
                    <a:gd name="T10" fmla="*/ 0 w 1001"/>
                    <a:gd name="T11" fmla="*/ 0 h 1019"/>
                    <a:gd name="T12" fmla="*/ 0 w 1001"/>
                    <a:gd name="T13" fmla="*/ 0 h 1019"/>
                    <a:gd name="T14" fmla="*/ 0 w 1001"/>
                    <a:gd name="T15" fmla="*/ 0 h 1019"/>
                    <a:gd name="T16" fmla="*/ 0 w 1001"/>
                    <a:gd name="T17" fmla="*/ 0 h 1019"/>
                    <a:gd name="T18" fmla="*/ 0 w 1001"/>
                    <a:gd name="T19" fmla="*/ 0 h 1019"/>
                    <a:gd name="T20" fmla="*/ 0 w 1001"/>
                    <a:gd name="T21" fmla="*/ 0 h 1019"/>
                    <a:gd name="T22" fmla="*/ 0 w 1001"/>
                    <a:gd name="T23" fmla="*/ 0 h 1019"/>
                    <a:gd name="T24" fmla="*/ 0 w 1001"/>
                    <a:gd name="T25" fmla="*/ 0 h 1019"/>
                    <a:gd name="T26" fmla="*/ 0 w 1001"/>
                    <a:gd name="T27" fmla="*/ 0 h 1019"/>
                    <a:gd name="T28" fmla="*/ 0 w 1001"/>
                    <a:gd name="T29" fmla="*/ 0 h 1019"/>
                    <a:gd name="T30" fmla="*/ 0 w 1001"/>
                    <a:gd name="T31" fmla="*/ 0 h 1019"/>
                    <a:gd name="T32" fmla="*/ 0 w 1001"/>
                    <a:gd name="T33" fmla="*/ 0 h 1019"/>
                    <a:gd name="T34" fmla="*/ 0 w 1001"/>
                    <a:gd name="T35" fmla="*/ 0 h 1019"/>
                    <a:gd name="T36" fmla="*/ 0 w 1001"/>
                    <a:gd name="T37" fmla="*/ 0 h 1019"/>
                    <a:gd name="T38" fmla="*/ 0 w 1001"/>
                    <a:gd name="T39" fmla="*/ 0 h 1019"/>
                    <a:gd name="T40" fmla="*/ 0 w 1001"/>
                    <a:gd name="T41" fmla="*/ 0 h 1019"/>
                    <a:gd name="T42" fmla="*/ 0 w 1001"/>
                    <a:gd name="T43" fmla="*/ 0 h 1019"/>
                    <a:gd name="T44" fmla="*/ 0 w 1001"/>
                    <a:gd name="T45" fmla="*/ 0 h 1019"/>
                    <a:gd name="T46" fmla="*/ 0 w 1001"/>
                    <a:gd name="T47" fmla="*/ 0 h 1019"/>
                    <a:gd name="T48" fmla="*/ 0 w 1001"/>
                    <a:gd name="T49" fmla="*/ 0 h 1019"/>
                    <a:gd name="T50" fmla="*/ 0 w 1001"/>
                    <a:gd name="T51" fmla="*/ 0 h 1019"/>
                    <a:gd name="T52" fmla="*/ 0 w 1001"/>
                    <a:gd name="T53" fmla="*/ 0 h 1019"/>
                    <a:gd name="T54" fmla="*/ 0 w 1001"/>
                    <a:gd name="T55" fmla="*/ 0 h 1019"/>
                    <a:gd name="T56" fmla="*/ 0 w 1001"/>
                    <a:gd name="T57" fmla="*/ 0 h 1019"/>
                    <a:gd name="T58" fmla="*/ 0 w 1001"/>
                    <a:gd name="T59" fmla="*/ 0 h 1019"/>
                    <a:gd name="T60" fmla="*/ 0 w 1001"/>
                    <a:gd name="T61" fmla="*/ 0 h 1019"/>
                    <a:gd name="T62" fmla="*/ 0 w 1001"/>
                    <a:gd name="T63" fmla="*/ 0 h 1019"/>
                    <a:gd name="T64" fmla="*/ 0 w 1001"/>
                    <a:gd name="T65" fmla="*/ 0 h 1019"/>
                    <a:gd name="T66" fmla="*/ 0 w 1001"/>
                    <a:gd name="T67" fmla="*/ 0 h 1019"/>
                    <a:gd name="T68" fmla="*/ 0 w 1001"/>
                    <a:gd name="T69" fmla="*/ 0 h 1019"/>
                    <a:gd name="T70" fmla="*/ 0 w 1001"/>
                    <a:gd name="T71" fmla="*/ 0 h 1019"/>
                    <a:gd name="T72" fmla="*/ 0 w 1001"/>
                    <a:gd name="T73" fmla="*/ 0 h 1019"/>
                    <a:gd name="T74" fmla="*/ 0 w 1001"/>
                    <a:gd name="T75" fmla="*/ 0 h 10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1"/>
                    <a:gd name="T115" fmla="*/ 0 h 1019"/>
                    <a:gd name="T116" fmla="*/ 1001 w 1001"/>
                    <a:gd name="T117" fmla="*/ 1019 h 10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1" h="1019">
                      <a:moveTo>
                        <a:pt x="0" y="975"/>
                      </a:moveTo>
                      <a:lnTo>
                        <a:pt x="956" y="0"/>
                      </a:lnTo>
                      <a:lnTo>
                        <a:pt x="957" y="1"/>
                      </a:lnTo>
                      <a:lnTo>
                        <a:pt x="959" y="3"/>
                      </a:lnTo>
                      <a:lnTo>
                        <a:pt x="963" y="6"/>
                      </a:lnTo>
                      <a:lnTo>
                        <a:pt x="966" y="9"/>
                      </a:lnTo>
                      <a:lnTo>
                        <a:pt x="969" y="14"/>
                      </a:lnTo>
                      <a:lnTo>
                        <a:pt x="974" y="17"/>
                      </a:lnTo>
                      <a:lnTo>
                        <a:pt x="978" y="22"/>
                      </a:lnTo>
                      <a:lnTo>
                        <a:pt x="983" y="26"/>
                      </a:lnTo>
                      <a:lnTo>
                        <a:pt x="986" y="31"/>
                      </a:lnTo>
                      <a:lnTo>
                        <a:pt x="991" y="34"/>
                      </a:lnTo>
                      <a:lnTo>
                        <a:pt x="994" y="37"/>
                      </a:lnTo>
                      <a:lnTo>
                        <a:pt x="997" y="41"/>
                      </a:lnTo>
                      <a:lnTo>
                        <a:pt x="999" y="42"/>
                      </a:lnTo>
                      <a:lnTo>
                        <a:pt x="1000" y="44"/>
                      </a:lnTo>
                      <a:lnTo>
                        <a:pt x="1001" y="44"/>
                      </a:lnTo>
                      <a:lnTo>
                        <a:pt x="44" y="1019"/>
                      </a:lnTo>
                      <a:lnTo>
                        <a:pt x="43" y="1018"/>
                      </a:lnTo>
                      <a:lnTo>
                        <a:pt x="41" y="1016"/>
                      </a:lnTo>
                      <a:lnTo>
                        <a:pt x="37" y="1014"/>
                      </a:lnTo>
                      <a:lnTo>
                        <a:pt x="34" y="1010"/>
                      </a:lnTo>
                      <a:lnTo>
                        <a:pt x="29" y="1007"/>
                      </a:lnTo>
                      <a:lnTo>
                        <a:pt x="26" y="1002"/>
                      </a:lnTo>
                      <a:lnTo>
                        <a:pt x="21" y="998"/>
                      </a:lnTo>
                      <a:lnTo>
                        <a:pt x="17" y="993"/>
                      </a:lnTo>
                      <a:lnTo>
                        <a:pt x="12" y="990"/>
                      </a:lnTo>
                      <a:lnTo>
                        <a:pt x="9" y="985"/>
                      </a:lnTo>
                      <a:lnTo>
                        <a:pt x="6" y="982"/>
                      </a:lnTo>
                      <a:lnTo>
                        <a:pt x="2" y="980"/>
                      </a:lnTo>
                      <a:lnTo>
                        <a:pt x="1" y="977"/>
                      </a:lnTo>
                      <a:lnTo>
                        <a:pt x="0" y="97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3" name="Oval 59"/>
                <p:cNvSpPr>
                  <a:spLocks noChangeArrowheads="1"/>
                </p:cNvSpPr>
                <p:nvPr/>
              </p:nvSpPr>
              <p:spPr bwMode="auto">
                <a:xfrm>
                  <a:off x="3646" y="1319"/>
                  <a:ext cx="45" cy="48"/>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354" name="Freeform 60"/>
                <p:cNvSpPr>
                  <a:spLocks/>
                </p:cNvSpPr>
                <p:nvPr/>
              </p:nvSpPr>
              <p:spPr bwMode="auto">
                <a:xfrm>
                  <a:off x="3388" y="1768"/>
                  <a:ext cx="70" cy="95"/>
                </a:xfrm>
                <a:custGeom>
                  <a:avLst/>
                  <a:gdLst>
                    <a:gd name="T0" fmla="*/ 0 w 694"/>
                    <a:gd name="T1" fmla="*/ 0 h 876"/>
                    <a:gd name="T2" fmla="*/ 0 w 694"/>
                    <a:gd name="T3" fmla="*/ 0 h 876"/>
                    <a:gd name="T4" fmla="*/ 0 w 694"/>
                    <a:gd name="T5" fmla="*/ 0 h 876"/>
                    <a:gd name="T6" fmla="*/ 0 w 694"/>
                    <a:gd name="T7" fmla="*/ 0 h 876"/>
                    <a:gd name="T8" fmla="*/ 0 w 694"/>
                    <a:gd name="T9" fmla="*/ 0 h 876"/>
                    <a:gd name="T10" fmla="*/ 0 w 694"/>
                    <a:gd name="T11" fmla="*/ 0 h 876"/>
                    <a:gd name="T12" fmla="*/ 0 w 694"/>
                    <a:gd name="T13" fmla="*/ 0 h 876"/>
                    <a:gd name="T14" fmla="*/ 0 w 694"/>
                    <a:gd name="T15" fmla="*/ 0 h 876"/>
                    <a:gd name="T16" fmla="*/ 0 w 694"/>
                    <a:gd name="T17" fmla="*/ 0 h 876"/>
                    <a:gd name="T18" fmla="*/ 0 w 694"/>
                    <a:gd name="T19" fmla="*/ 0 h 876"/>
                    <a:gd name="T20" fmla="*/ 0 w 694"/>
                    <a:gd name="T21" fmla="*/ 0 h 876"/>
                    <a:gd name="T22" fmla="*/ 0 w 694"/>
                    <a:gd name="T23" fmla="*/ 0 h 876"/>
                    <a:gd name="T24" fmla="*/ 0 w 694"/>
                    <a:gd name="T25" fmla="*/ 0 h 876"/>
                    <a:gd name="T26" fmla="*/ 0 w 694"/>
                    <a:gd name="T27" fmla="*/ 0 h 876"/>
                    <a:gd name="T28" fmla="*/ 0 w 694"/>
                    <a:gd name="T29" fmla="*/ 0 h 876"/>
                    <a:gd name="T30" fmla="*/ 0 w 694"/>
                    <a:gd name="T31" fmla="*/ 0 h 876"/>
                    <a:gd name="T32" fmla="*/ 0 w 694"/>
                    <a:gd name="T33" fmla="*/ 0 h 876"/>
                    <a:gd name="T34" fmla="*/ 0 w 694"/>
                    <a:gd name="T35" fmla="*/ 0 h 876"/>
                    <a:gd name="T36" fmla="*/ 0 w 694"/>
                    <a:gd name="T37" fmla="*/ 0 h 876"/>
                    <a:gd name="T38" fmla="*/ 0 w 694"/>
                    <a:gd name="T39" fmla="*/ 0 h 876"/>
                    <a:gd name="T40" fmla="*/ 0 w 694"/>
                    <a:gd name="T41" fmla="*/ 0 h 876"/>
                    <a:gd name="T42" fmla="*/ 0 w 694"/>
                    <a:gd name="T43" fmla="*/ 0 h 8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4"/>
                    <a:gd name="T67" fmla="*/ 0 h 876"/>
                    <a:gd name="T68" fmla="*/ 694 w 694"/>
                    <a:gd name="T69" fmla="*/ 876 h 8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4" h="876">
                      <a:moveTo>
                        <a:pt x="642" y="870"/>
                      </a:moveTo>
                      <a:lnTo>
                        <a:pt x="0" y="41"/>
                      </a:lnTo>
                      <a:lnTo>
                        <a:pt x="53" y="0"/>
                      </a:lnTo>
                      <a:lnTo>
                        <a:pt x="692" y="831"/>
                      </a:lnTo>
                      <a:lnTo>
                        <a:pt x="693" y="835"/>
                      </a:lnTo>
                      <a:lnTo>
                        <a:pt x="694" y="839"/>
                      </a:lnTo>
                      <a:lnTo>
                        <a:pt x="694" y="844"/>
                      </a:lnTo>
                      <a:lnTo>
                        <a:pt x="693" y="848"/>
                      </a:lnTo>
                      <a:lnTo>
                        <a:pt x="691" y="854"/>
                      </a:lnTo>
                      <a:lnTo>
                        <a:pt x="689" y="859"/>
                      </a:lnTo>
                      <a:lnTo>
                        <a:pt x="684" y="863"/>
                      </a:lnTo>
                      <a:lnTo>
                        <a:pt x="680" y="868"/>
                      </a:lnTo>
                      <a:lnTo>
                        <a:pt x="674" y="871"/>
                      </a:lnTo>
                      <a:lnTo>
                        <a:pt x="669" y="873"/>
                      </a:lnTo>
                      <a:lnTo>
                        <a:pt x="664" y="874"/>
                      </a:lnTo>
                      <a:lnTo>
                        <a:pt x="658" y="876"/>
                      </a:lnTo>
                      <a:lnTo>
                        <a:pt x="654" y="876"/>
                      </a:lnTo>
                      <a:lnTo>
                        <a:pt x="649" y="874"/>
                      </a:lnTo>
                      <a:lnTo>
                        <a:pt x="645" y="872"/>
                      </a:lnTo>
                      <a:lnTo>
                        <a:pt x="642" y="87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5" name="Freeform 61"/>
                <p:cNvSpPr>
                  <a:spLocks/>
                </p:cNvSpPr>
                <p:nvPr/>
              </p:nvSpPr>
              <p:spPr bwMode="auto">
                <a:xfrm>
                  <a:off x="3388" y="1768"/>
                  <a:ext cx="70" cy="95"/>
                </a:xfrm>
                <a:custGeom>
                  <a:avLst/>
                  <a:gdLst>
                    <a:gd name="T0" fmla="*/ 0 w 694"/>
                    <a:gd name="T1" fmla="*/ 0 h 876"/>
                    <a:gd name="T2" fmla="*/ 0 w 694"/>
                    <a:gd name="T3" fmla="*/ 0 h 876"/>
                    <a:gd name="T4" fmla="*/ 0 w 694"/>
                    <a:gd name="T5" fmla="*/ 0 h 876"/>
                    <a:gd name="T6" fmla="*/ 0 w 694"/>
                    <a:gd name="T7" fmla="*/ 0 h 876"/>
                    <a:gd name="T8" fmla="*/ 0 w 694"/>
                    <a:gd name="T9" fmla="*/ 0 h 876"/>
                    <a:gd name="T10" fmla="*/ 0 w 694"/>
                    <a:gd name="T11" fmla="*/ 0 h 876"/>
                    <a:gd name="T12" fmla="*/ 0 w 694"/>
                    <a:gd name="T13" fmla="*/ 0 h 876"/>
                    <a:gd name="T14" fmla="*/ 0 w 694"/>
                    <a:gd name="T15" fmla="*/ 0 h 876"/>
                    <a:gd name="T16" fmla="*/ 0 w 694"/>
                    <a:gd name="T17" fmla="*/ 0 h 876"/>
                    <a:gd name="T18" fmla="*/ 0 w 694"/>
                    <a:gd name="T19" fmla="*/ 0 h 876"/>
                    <a:gd name="T20" fmla="*/ 0 w 694"/>
                    <a:gd name="T21" fmla="*/ 0 h 876"/>
                    <a:gd name="T22" fmla="*/ 0 w 694"/>
                    <a:gd name="T23" fmla="*/ 0 h 876"/>
                    <a:gd name="T24" fmla="*/ 0 w 694"/>
                    <a:gd name="T25" fmla="*/ 0 h 876"/>
                    <a:gd name="T26" fmla="*/ 0 w 694"/>
                    <a:gd name="T27" fmla="*/ 0 h 876"/>
                    <a:gd name="T28" fmla="*/ 0 w 694"/>
                    <a:gd name="T29" fmla="*/ 0 h 876"/>
                    <a:gd name="T30" fmla="*/ 0 w 694"/>
                    <a:gd name="T31" fmla="*/ 0 h 876"/>
                    <a:gd name="T32" fmla="*/ 0 w 694"/>
                    <a:gd name="T33" fmla="*/ 0 h 876"/>
                    <a:gd name="T34" fmla="*/ 0 w 694"/>
                    <a:gd name="T35" fmla="*/ 0 h 876"/>
                    <a:gd name="T36" fmla="*/ 0 w 694"/>
                    <a:gd name="T37" fmla="*/ 0 h 876"/>
                    <a:gd name="T38" fmla="*/ 0 w 694"/>
                    <a:gd name="T39" fmla="*/ 0 h 876"/>
                    <a:gd name="T40" fmla="*/ 0 w 694"/>
                    <a:gd name="T41" fmla="*/ 0 h 876"/>
                    <a:gd name="T42" fmla="*/ 0 w 694"/>
                    <a:gd name="T43" fmla="*/ 0 h 8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4"/>
                    <a:gd name="T67" fmla="*/ 0 h 876"/>
                    <a:gd name="T68" fmla="*/ 694 w 694"/>
                    <a:gd name="T69" fmla="*/ 876 h 8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4" h="876">
                      <a:moveTo>
                        <a:pt x="642" y="870"/>
                      </a:moveTo>
                      <a:lnTo>
                        <a:pt x="0" y="41"/>
                      </a:lnTo>
                      <a:lnTo>
                        <a:pt x="53" y="0"/>
                      </a:lnTo>
                      <a:lnTo>
                        <a:pt x="692" y="831"/>
                      </a:lnTo>
                      <a:lnTo>
                        <a:pt x="693" y="835"/>
                      </a:lnTo>
                      <a:lnTo>
                        <a:pt x="694" y="839"/>
                      </a:lnTo>
                      <a:lnTo>
                        <a:pt x="694" y="844"/>
                      </a:lnTo>
                      <a:lnTo>
                        <a:pt x="693" y="848"/>
                      </a:lnTo>
                      <a:lnTo>
                        <a:pt x="691" y="854"/>
                      </a:lnTo>
                      <a:lnTo>
                        <a:pt x="689" y="859"/>
                      </a:lnTo>
                      <a:lnTo>
                        <a:pt x="684" y="863"/>
                      </a:lnTo>
                      <a:lnTo>
                        <a:pt x="680" y="868"/>
                      </a:lnTo>
                      <a:lnTo>
                        <a:pt x="674" y="871"/>
                      </a:lnTo>
                      <a:lnTo>
                        <a:pt x="669" y="873"/>
                      </a:lnTo>
                      <a:lnTo>
                        <a:pt x="664" y="874"/>
                      </a:lnTo>
                      <a:lnTo>
                        <a:pt x="658" y="876"/>
                      </a:lnTo>
                      <a:lnTo>
                        <a:pt x="654" y="876"/>
                      </a:lnTo>
                      <a:lnTo>
                        <a:pt x="649" y="874"/>
                      </a:lnTo>
                      <a:lnTo>
                        <a:pt x="645" y="872"/>
                      </a:lnTo>
                      <a:lnTo>
                        <a:pt x="642" y="87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6" name="Freeform 62"/>
                <p:cNvSpPr>
                  <a:spLocks/>
                </p:cNvSpPr>
                <p:nvPr/>
              </p:nvSpPr>
              <p:spPr bwMode="auto">
                <a:xfrm>
                  <a:off x="3919" y="1740"/>
                  <a:ext cx="66" cy="117"/>
                </a:xfrm>
                <a:custGeom>
                  <a:avLst/>
                  <a:gdLst>
                    <a:gd name="T0" fmla="*/ 0 w 658"/>
                    <a:gd name="T1" fmla="*/ 0 h 1082"/>
                    <a:gd name="T2" fmla="*/ 0 w 658"/>
                    <a:gd name="T3" fmla="*/ 0 h 1082"/>
                    <a:gd name="T4" fmla="*/ 0 w 658"/>
                    <a:gd name="T5" fmla="*/ 0 h 1082"/>
                    <a:gd name="T6" fmla="*/ 0 w 658"/>
                    <a:gd name="T7" fmla="*/ 0 h 1082"/>
                    <a:gd name="T8" fmla="*/ 0 w 658"/>
                    <a:gd name="T9" fmla="*/ 0 h 1082"/>
                    <a:gd name="T10" fmla="*/ 0 w 658"/>
                    <a:gd name="T11" fmla="*/ 0 h 1082"/>
                    <a:gd name="T12" fmla="*/ 0 w 658"/>
                    <a:gd name="T13" fmla="*/ 0 h 1082"/>
                    <a:gd name="T14" fmla="*/ 0 w 658"/>
                    <a:gd name="T15" fmla="*/ 0 h 1082"/>
                    <a:gd name="T16" fmla="*/ 0 w 658"/>
                    <a:gd name="T17" fmla="*/ 0 h 1082"/>
                    <a:gd name="T18" fmla="*/ 0 w 658"/>
                    <a:gd name="T19" fmla="*/ 0 h 1082"/>
                    <a:gd name="T20" fmla="*/ 0 w 658"/>
                    <a:gd name="T21" fmla="*/ 0 h 1082"/>
                    <a:gd name="T22" fmla="*/ 0 w 658"/>
                    <a:gd name="T23" fmla="*/ 0 h 1082"/>
                    <a:gd name="T24" fmla="*/ 0 w 658"/>
                    <a:gd name="T25" fmla="*/ 0 h 1082"/>
                    <a:gd name="T26" fmla="*/ 0 w 658"/>
                    <a:gd name="T27" fmla="*/ 0 h 1082"/>
                    <a:gd name="T28" fmla="*/ 0 w 658"/>
                    <a:gd name="T29" fmla="*/ 0 h 1082"/>
                    <a:gd name="T30" fmla="*/ 0 w 658"/>
                    <a:gd name="T31" fmla="*/ 0 h 1082"/>
                    <a:gd name="T32" fmla="*/ 0 w 658"/>
                    <a:gd name="T33" fmla="*/ 0 h 1082"/>
                    <a:gd name="T34" fmla="*/ 0 w 658"/>
                    <a:gd name="T35" fmla="*/ 0 h 1082"/>
                    <a:gd name="T36" fmla="*/ 0 w 658"/>
                    <a:gd name="T37" fmla="*/ 0 h 1082"/>
                    <a:gd name="T38" fmla="*/ 0 w 658"/>
                    <a:gd name="T39" fmla="*/ 0 h 1082"/>
                    <a:gd name="T40" fmla="*/ 0 w 658"/>
                    <a:gd name="T41" fmla="*/ 0 h 1082"/>
                    <a:gd name="T42" fmla="*/ 0 w 658"/>
                    <a:gd name="T43" fmla="*/ 0 h 1082"/>
                    <a:gd name="T44" fmla="*/ 0 w 658"/>
                    <a:gd name="T45" fmla="*/ 0 h 1082"/>
                    <a:gd name="T46" fmla="*/ 0 w 658"/>
                    <a:gd name="T47" fmla="*/ 0 h 1082"/>
                    <a:gd name="T48" fmla="*/ 0 w 658"/>
                    <a:gd name="T49" fmla="*/ 0 h 1082"/>
                    <a:gd name="T50" fmla="*/ 0 w 658"/>
                    <a:gd name="T51" fmla="*/ 0 h 1082"/>
                    <a:gd name="T52" fmla="*/ 0 w 658"/>
                    <a:gd name="T53" fmla="*/ 0 h 1082"/>
                    <a:gd name="T54" fmla="*/ 0 w 658"/>
                    <a:gd name="T55" fmla="*/ 0 h 1082"/>
                    <a:gd name="T56" fmla="*/ 0 w 658"/>
                    <a:gd name="T57" fmla="*/ 0 h 1082"/>
                    <a:gd name="T58" fmla="*/ 0 w 658"/>
                    <a:gd name="T59" fmla="*/ 0 h 1082"/>
                    <a:gd name="T60" fmla="*/ 0 w 658"/>
                    <a:gd name="T61" fmla="*/ 0 h 1082"/>
                    <a:gd name="T62" fmla="*/ 0 w 658"/>
                    <a:gd name="T63" fmla="*/ 0 h 1082"/>
                    <a:gd name="T64" fmla="*/ 0 w 658"/>
                    <a:gd name="T65" fmla="*/ 0 h 1082"/>
                    <a:gd name="T66" fmla="*/ 0 w 658"/>
                    <a:gd name="T67" fmla="*/ 0 h 1082"/>
                    <a:gd name="T68" fmla="*/ 0 w 658"/>
                    <a:gd name="T69" fmla="*/ 0 h 1082"/>
                    <a:gd name="T70" fmla="*/ 0 w 658"/>
                    <a:gd name="T71" fmla="*/ 0 h 1082"/>
                    <a:gd name="T72" fmla="*/ 0 w 658"/>
                    <a:gd name="T73" fmla="*/ 0 h 1082"/>
                    <a:gd name="T74" fmla="*/ 0 w 658"/>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8"/>
                    <a:gd name="T115" fmla="*/ 0 h 1082"/>
                    <a:gd name="T116" fmla="*/ 658 w 658"/>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8" h="1082">
                      <a:moveTo>
                        <a:pt x="55" y="6"/>
                      </a:moveTo>
                      <a:lnTo>
                        <a:pt x="657" y="1044"/>
                      </a:lnTo>
                      <a:lnTo>
                        <a:pt x="658" y="1048"/>
                      </a:lnTo>
                      <a:lnTo>
                        <a:pt x="658" y="1051"/>
                      </a:lnTo>
                      <a:lnTo>
                        <a:pt x="657" y="1055"/>
                      </a:lnTo>
                      <a:lnTo>
                        <a:pt x="655" y="1059"/>
                      </a:lnTo>
                      <a:lnTo>
                        <a:pt x="651" y="1064"/>
                      </a:lnTo>
                      <a:lnTo>
                        <a:pt x="648" y="1067"/>
                      </a:lnTo>
                      <a:lnTo>
                        <a:pt x="642" y="1072"/>
                      </a:lnTo>
                      <a:lnTo>
                        <a:pt x="638" y="1075"/>
                      </a:lnTo>
                      <a:lnTo>
                        <a:pt x="632" y="1077"/>
                      </a:lnTo>
                      <a:lnTo>
                        <a:pt x="627" y="1080"/>
                      </a:lnTo>
                      <a:lnTo>
                        <a:pt x="621" y="1082"/>
                      </a:lnTo>
                      <a:lnTo>
                        <a:pt x="615" y="1082"/>
                      </a:lnTo>
                      <a:lnTo>
                        <a:pt x="611" y="1082"/>
                      </a:lnTo>
                      <a:lnTo>
                        <a:pt x="606" y="1081"/>
                      </a:lnTo>
                      <a:lnTo>
                        <a:pt x="603" y="1080"/>
                      </a:lnTo>
                      <a:lnTo>
                        <a:pt x="600" y="1077"/>
                      </a:lnTo>
                      <a:lnTo>
                        <a:pt x="1" y="38"/>
                      </a:lnTo>
                      <a:lnTo>
                        <a:pt x="0" y="35"/>
                      </a:lnTo>
                      <a:lnTo>
                        <a:pt x="0" y="31"/>
                      </a:lnTo>
                      <a:lnTo>
                        <a:pt x="1" y="27"/>
                      </a:lnTo>
                      <a:lnTo>
                        <a:pt x="3" y="23"/>
                      </a:lnTo>
                      <a:lnTo>
                        <a:pt x="6" y="18"/>
                      </a:lnTo>
                      <a:lnTo>
                        <a:pt x="10" y="15"/>
                      </a:lnTo>
                      <a:lnTo>
                        <a:pt x="14" y="10"/>
                      </a:lnTo>
                      <a:lnTo>
                        <a:pt x="20" y="7"/>
                      </a:lnTo>
                      <a:lnTo>
                        <a:pt x="24" y="5"/>
                      </a:lnTo>
                      <a:lnTo>
                        <a:pt x="30" y="2"/>
                      </a:lnTo>
                      <a:lnTo>
                        <a:pt x="36" y="1"/>
                      </a:lnTo>
                      <a:lnTo>
                        <a:pt x="41" y="0"/>
                      </a:lnTo>
                      <a:lnTo>
                        <a:pt x="46" y="1"/>
                      </a:lnTo>
                      <a:lnTo>
                        <a:pt x="51" y="2"/>
                      </a:lnTo>
                      <a:lnTo>
                        <a:pt x="53" y="4"/>
                      </a:lnTo>
                      <a:lnTo>
                        <a:pt x="5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7" name="Freeform 63"/>
                <p:cNvSpPr>
                  <a:spLocks/>
                </p:cNvSpPr>
                <p:nvPr/>
              </p:nvSpPr>
              <p:spPr bwMode="auto">
                <a:xfrm>
                  <a:off x="3919" y="1740"/>
                  <a:ext cx="66" cy="117"/>
                </a:xfrm>
                <a:custGeom>
                  <a:avLst/>
                  <a:gdLst>
                    <a:gd name="T0" fmla="*/ 0 w 658"/>
                    <a:gd name="T1" fmla="*/ 0 h 1082"/>
                    <a:gd name="T2" fmla="*/ 0 w 658"/>
                    <a:gd name="T3" fmla="*/ 0 h 1082"/>
                    <a:gd name="T4" fmla="*/ 0 w 658"/>
                    <a:gd name="T5" fmla="*/ 0 h 1082"/>
                    <a:gd name="T6" fmla="*/ 0 w 658"/>
                    <a:gd name="T7" fmla="*/ 0 h 1082"/>
                    <a:gd name="T8" fmla="*/ 0 w 658"/>
                    <a:gd name="T9" fmla="*/ 0 h 1082"/>
                    <a:gd name="T10" fmla="*/ 0 w 658"/>
                    <a:gd name="T11" fmla="*/ 0 h 1082"/>
                    <a:gd name="T12" fmla="*/ 0 w 658"/>
                    <a:gd name="T13" fmla="*/ 0 h 1082"/>
                    <a:gd name="T14" fmla="*/ 0 w 658"/>
                    <a:gd name="T15" fmla="*/ 0 h 1082"/>
                    <a:gd name="T16" fmla="*/ 0 w 658"/>
                    <a:gd name="T17" fmla="*/ 0 h 1082"/>
                    <a:gd name="T18" fmla="*/ 0 w 658"/>
                    <a:gd name="T19" fmla="*/ 0 h 1082"/>
                    <a:gd name="T20" fmla="*/ 0 w 658"/>
                    <a:gd name="T21" fmla="*/ 0 h 1082"/>
                    <a:gd name="T22" fmla="*/ 0 w 658"/>
                    <a:gd name="T23" fmla="*/ 0 h 1082"/>
                    <a:gd name="T24" fmla="*/ 0 w 658"/>
                    <a:gd name="T25" fmla="*/ 0 h 1082"/>
                    <a:gd name="T26" fmla="*/ 0 w 658"/>
                    <a:gd name="T27" fmla="*/ 0 h 1082"/>
                    <a:gd name="T28" fmla="*/ 0 w 658"/>
                    <a:gd name="T29" fmla="*/ 0 h 1082"/>
                    <a:gd name="T30" fmla="*/ 0 w 658"/>
                    <a:gd name="T31" fmla="*/ 0 h 1082"/>
                    <a:gd name="T32" fmla="*/ 0 w 658"/>
                    <a:gd name="T33" fmla="*/ 0 h 1082"/>
                    <a:gd name="T34" fmla="*/ 0 w 658"/>
                    <a:gd name="T35" fmla="*/ 0 h 1082"/>
                    <a:gd name="T36" fmla="*/ 0 w 658"/>
                    <a:gd name="T37" fmla="*/ 0 h 1082"/>
                    <a:gd name="T38" fmla="*/ 0 w 658"/>
                    <a:gd name="T39" fmla="*/ 0 h 1082"/>
                    <a:gd name="T40" fmla="*/ 0 w 658"/>
                    <a:gd name="T41" fmla="*/ 0 h 1082"/>
                    <a:gd name="T42" fmla="*/ 0 w 658"/>
                    <a:gd name="T43" fmla="*/ 0 h 1082"/>
                    <a:gd name="T44" fmla="*/ 0 w 658"/>
                    <a:gd name="T45" fmla="*/ 0 h 1082"/>
                    <a:gd name="T46" fmla="*/ 0 w 658"/>
                    <a:gd name="T47" fmla="*/ 0 h 1082"/>
                    <a:gd name="T48" fmla="*/ 0 w 658"/>
                    <a:gd name="T49" fmla="*/ 0 h 1082"/>
                    <a:gd name="T50" fmla="*/ 0 w 658"/>
                    <a:gd name="T51" fmla="*/ 0 h 1082"/>
                    <a:gd name="T52" fmla="*/ 0 w 658"/>
                    <a:gd name="T53" fmla="*/ 0 h 1082"/>
                    <a:gd name="T54" fmla="*/ 0 w 658"/>
                    <a:gd name="T55" fmla="*/ 0 h 1082"/>
                    <a:gd name="T56" fmla="*/ 0 w 658"/>
                    <a:gd name="T57" fmla="*/ 0 h 1082"/>
                    <a:gd name="T58" fmla="*/ 0 w 658"/>
                    <a:gd name="T59" fmla="*/ 0 h 1082"/>
                    <a:gd name="T60" fmla="*/ 0 w 658"/>
                    <a:gd name="T61" fmla="*/ 0 h 1082"/>
                    <a:gd name="T62" fmla="*/ 0 w 658"/>
                    <a:gd name="T63" fmla="*/ 0 h 1082"/>
                    <a:gd name="T64" fmla="*/ 0 w 658"/>
                    <a:gd name="T65" fmla="*/ 0 h 1082"/>
                    <a:gd name="T66" fmla="*/ 0 w 658"/>
                    <a:gd name="T67" fmla="*/ 0 h 1082"/>
                    <a:gd name="T68" fmla="*/ 0 w 658"/>
                    <a:gd name="T69" fmla="*/ 0 h 1082"/>
                    <a:gd name="T70" fmla="*/ 0 w 658"/>
                    <a:gd name="T71" fmla="*/ 0 h 1082"/>
                    <a:gd name="T72" fmla="*/ 0 w 658"/>
                    <a:gd name="T73" fmla="*/ 0 h 1082"/>
                    <a:gd name="T74" fmla="*/ 0 w 658"/>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8"/>
                    <a:gd name="T115" fmla="*/ 0 h 1082"/>
                    <a:gd name="T116" fmla="*/ 658 w 658"/>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8" h="1082">
                      <a:moveTo>
                        <a:pt x="55" y="6"/>
                      </a:moveTo>
                      <a:lnTo>
                        <a:pt x="657" y="1044"/>
                      </a:lnTo>
                      <a:lnTo>
                        <a:pt x="658" y="1048"/>
                      </a:lnTo>
                      <a:lnTo>
                        <a:pt x="658" y="1051"/>
                      </a:lnTo>
                      <a:lnTo>
                        <a:pt x="657" y="1055"/>
                      </a:lnTo>
                      <a:lnTo>
                        <a:pt x="655" y="1059"/>
                      </a:lnTo>
                      <a:lnTo>
                        <a:pt x="651" y="1064"/>
                      </a:lnTo>
                      <a:lnTo>
                        <a:pt x="648" y="1067"/>
                      </a:lnTo>
                      <a:lnTo>
                        <a:pt x="642" y="1072"/>
                      </a:lnTo>
                      <a:lnTo>
                        <a:pt x="638" y="1075"/>
                      </a:lnTo>
                      <a:lnTo>
                        <a:pt x="632" y="1077"/>
                      </a:lnTo>
                      <a:lnTo>
                        <a:pt x="627" y="1080"/>
                      </a:lnTo>
                      <a:lnTo>
                        <a:pt x="621" y="1082"/>
                      </a:lnTo>
                      <a:lnTo>
                        <a:pt x="615" y="1082"/>
                      </a:lnTo>
                      <a:lnTo>
                        <a:pt x="611" y="1082"/>
                      </a:lnTo>
                      <a:lnTo>
                        <a:pt x="606" y="1081"/>
                      </a:lnTo>
                      <a:lnTo>
                        <a:pt x="603" y="1080"/>
                      </a:lnTo>
                      <a:lnTo>
                        <a:pt x="600" y="1077"/>
                      </a:lnTo>
                      <a:lnTo>
                        <a:pt x="1" y="38"/>
                      </a:lnTo>
                      <a:lnTo>
                        <a:pt x="0" y="35"/>
                      </a:lnTo>
                      <a:lnTo>
                        <a:pt x="0" y="31"/>
                      </a:lnTo>
                      <a:lnTo>
                        <a:pt x="1" y="27"/>
                      </a:lnTo>
                      <a:lnTo>
                        <a:pt x="3" y="23"/>
                      </a:lnTo>
                      <a:lnTo>
                        <a:pt x="6" y="18"/>
                      </a:lnTo>
                      <a:lnTo>
                        <a:pt x="10" y="15"/>
                      </a:lnTo>
                      <a:lnTo>
                        <a:pt x="14" y="10"/>
                      </a:lnTo>
                      <a:lnTo>
                        <a:pt x="20" y="7"/>
                      </a:lnTo>
                      <a:lnTo>
                        <a:pt x="24" y="5"/>
                      </a:lnTo>
                      <a:lnTo>
                        <a:pt x="30" y="2"/>
                      </a:lnTo>
                      <a:lnTo>
                        <a:pt x="36" y="1"/>
                      </a:lnTo>
                      <a:lnTo>
                        <a:pt x="41" y="0"/>
                      </a:lnTo>
                      <a:lnTo>
                        <a:pt x="46" y="1"/>
                      </a:lnTo>
                      <a:lnTo>
                        <a:pt x="51" y="2"/>
                      </a:lnTo>
                      <a:lnTo>
                        <a:pt x="53" y="4"/>
                      </a:lnTo>
                      <a:lnTo>
                        <a:pt x="5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8" name="Freeform 64"/>
                <p:cNvSpPr>
                  <a:spLocks/>
                </p:cNvSpPr>
                <p:nvPr/>
              </p:nvSpPr>
              <p:spPr bwMode="auto">
                <a:xfrm>
                  <a:off x="3979" y="1852"/>
                  <a:ext cx="6" cy="5"/>
                </a:xfrm>
                <a:custGeom>
                  <a:avLst/>
                  <a:gdLst>
                    <a:gd name="T0" fmla="*/ 0 w 58"/>
                    <a:gd name="T1" fmla="*/ 0 h 43"/>
                    <a:gd name="T2" fmla="*/ 0 w 58"/>
                    <a:gd name="T3" fmla="*/ 0 h 43"/>
                    <a:gd name="T4" fmla="*/ 0 w 58"/>
                    <a:gd name="T5" fmla="*/ 0 h 43"/>
                    <a:gd name="T6" fmla="*/ 0 w 58"/>
                    <a:gd name="T7" fmla="*/ 0 h 43"/>
                    <a:gd name="T8" fmla="*/ 0 w 58"/>
                    <a:gd name="T9" fmla="*/ 0 h 43"/>
                    <a:gd name="T10" fmla="*/ 0 w 58"/>
                    <a:gd name="T11" fmla="*/ 0 h 43"/>
                    <a:gd name="T12" fmla="*/ 0 w 58"/>
                    <a:gd name="T13" fmla="*/ 0 h 43"/>
                    <a:gd name="T14" fmla="*/ 0 w 58"/>
                    <a:gd name="T15" fmla="*/ 0 h 43"/>
                    <a:gd name="T16" fmla="*/ 0 w 58"/>
                    <a:gd name="T17" fmla="*/ 0 h 43"/>
                    <a:gd name="T18" fmla="*/ 0 w 58"/>
                    <a:gd name="T19" fmla="*/ 0 h 43"/>
                    <a:gd name="T20" fmla="*/ 0 w 58"/>
                    <a:gd name="T21" fmla="*/ 0 h 43"/>
                    <a:gd name="T22" fmla="*/ 0 w 58"/>
                    <a:gd name="T23" fmla="*/ 0 h 43"/>
                    <a:gd name="T24" fmla="*/ 0 w 58"/>
                    <a:gd name="T25" fmla="*/ 0 h 43"/>
                    <a:gd name="T26" fmla="*/ 0 w 58"/>
                    <a:gd name="T27" fmla="*/ 0 h 43"/>
                    <a:gd name="T28" fmla="*/ 0 w 58"/>
                    <a:gd name="T29" fmla="*/ 0 h 43"/>
                    <a:gd name="T30" fmla="*/ 0 w 58"/>
                    <a:gd name="T31" fmla="*/ 0 h 43"/>
                    <a:gd name="T32" fmla="*/ 0 w 58"/>
                    <a:gd name="T33" fmla="*/ 0 h 43"/>
                    <a:gd name="T34" fmla="*/ 0 w 58"/>
                    <a:gd name="T35" fmla="*/ 0 h 43"/>
                    <a:gd name="T36" fmla="*/ 0 w 58"/>
                    <a:gd name="T37" fmla="*/ 0 h 43"/>
                    <a:gd name="T38" fmla="*/ 0 w 58"/>
                    <a:gd name="T39" fmla="*/ 0 h 43"/>
                    <a:gd name="T40" fmla="*/ 0 w 58"/>
                    <a:gd name="T41" fmla="*/ 0 h 43"/>
                    <a:gd name="T42" fmla="*/ 0 w 58"/>
                    <a:gd name="T43" fmla="*/ 0 h 43"/>
                    <a:gd name="T44" fmla="*/ 0 w 58"/>
                    <a:gd name="T45" fmla="*/ 0 h 43"/>
                    <a:gd name="T46" fmla="*/ 0 w 58"/>
                    <a:gd name="T47" fmla="*/ 0 h 43"/>
                    <a:gd name="T48" fmla="*/ 0 w 58"/>
                    <a:gd name="T49" fmla="*/ 0 h 43"/>
                    <a:gd name="T50" fmla="*/ 0 w 58"/>
                    <a:gd name="T51" fmla="*/ 0 h 43"/>
                    <a:gd name="T52" fmla="*/ 0 w 58"/>
                    <a:gd name="T53" fmla="*/ 0 h 43"/>
                    <a:gd name="T54" fmla="*/ 0 w 58"/>
                    <a:gd name="T55" fmla="*/ 0 h 43"/>
                    <a:gd name="T56" fmla="*/ 0 w 58"/>
                    <a:gd name="T57" fmla="*/ 0 h 43"/>
                    <a:gd name="T58" fmla="*/ 0 w 58"/>
                    <a:gd name="T59" fmla="*/ 0 h 43"/>
                    <a:gd name="T60" fmla="*/ 0 w 58"/>
                    <a:gd name="T61" fmla="*/ 0 h 43"/>
                    <a:gd name="T62" fmla="*/ 0 w 58"/>
                    <a:gd name="T63" fmla="*/ 0 h 43"/>
                    <a:gd name="T64" fmla="*/ 0 w 58"/>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3"/>
                    <a:gd name="T101" fmla="*/ 58 w 58"/>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3">
                      <a:moveTo>
                        <a:pt x="21" y="8"/>
                      </a:moveTo>
                      <a:lnTo>
                        <a:pt x="27" y="4"/>
                      </a:lnTo>
                      <a:lnTo>
                        <a:pt x="32" y="2"/>
                      </a:lnTo>
                      <a:lnTo>
                        <a:pt x="38" y="1"/>
                      </a:lnTo>
                      <a:lnTo>
                        <a:pt x="44" y="0"/>
                      </a:lnTo>
                      <a:lnTo>
                        <a:pt x="48" y="0"/>
                      </a:lnTo>
                      <a:lnTo>
                        <a:pt x="53" y="1"/>
                      </a:lnTo>
                      <a:lnTo>
                        <a:pt x="55" y="3"/>
                      </a:lnTo>
                      <a:lnTo>
                        <a:pt x="57" y="5"/>
                      </a:lnTo>
                      <a:lnTo>
                        <a:pt x="58" y="9"/>
                      </a:lnTo>
                      <a:lnTo>
                        <a:pt x="58" y="12"/>
                      </a:lnTo>
                      <a:lnTo>
                        <a:pt x="57" y="16"/>
                      </a:lnTo>
                      <a:lnTo>
                        <a:pt x="55" y="20"/>
                      </a:lnTo>
                      <a:lnTo>
                        <a:pt x="51" y="25"/>
                      </a:lnTo>
                      <a:lnTo>
                        <a:pt x="48" y="28"/>
                      </a:lnTo>
                      <a:lnTo>
                        <a:pt x="42" y="33"/>
                      </a:lnTo>
                      <a:lnTo>
                        <a:pt x="38" y="36"/>
                      </a:lnTo>
                      <a:lnTo>
                        <a:pt x="32" y="38"/>
                      </a:lnTo>
                      <a:lnTo>
                        <a:pt x="27" y="41"/>
                      </a:lnTo>
                      <a:lnTo>
                        <a:pt x="21" y="43"/>
                      </a:lnTo>
                      <a:lnTo>
                        <a:pt x="15" y="43"/>
                      </a:lnTo>
                      <a:lnTo>
                        <a:pt x="11" y="43"/>
                      </a:lnTo>
                      <a:lnTo>
                        <a:pt x="6" y="42"/>
                      </a:lnTo>
                      <a:lnTo>
                        <a:pt x="3" y="41"/>
                      </a:lnTo>
                      <a:lnTo>
                        <a:pt x="0" y="38"/>
                      </a:lnTo>
                      <a:lnTo>
                        <a:pt x="0" y="35"/>
                      </a:lnTo>
                      <a:lnTo>
                        <a:pt x="0" y="31"/>
                      </a:lnTo>
                      <a:lnTo>
                        <a:pt x="2" y="27"/>
                      </a:lnTo>
                      <a:lnTo>
                        <a:pt x="4" y="24"/>
                      </a:lnTo>
                      <a:lnTo>
                        <a:pt x="6" y="19"/>
                      </a:lnTo>
                      <a:lnTo>
                        <a:pt x="11" y="14"/>
                      </a:lnTo>
                      <a:lnTo>
                        <a:pt x="15" y="11"/>
                      </a:lnTo>
                      <a:lnTo>
                        <a:pt x="21"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9" name="Freeform 65"/>
                <p:cNvSpPr>
                  <a:spLocks/>
                </p:cNvSpPr>
                <p:nvPr/>
              </p:nvSpPr>
              <p:spPr bwMode="auto">
                <a:xfrm>
                  <a:off x="3979" y="1852"/>
                  <a:ext cx="6" cy="5"/>
                </a:xfrm>
                <a:custGeom>
                  <a:avLst/>
                  <a:gdLst>
                    <a:gd name="T0" fmla="*/ 0 w 58"/>
                    <a:gd name="T1" fmla="*/ 0 h 43"/>
                    <a:gd name="T2" fmla="*/ 0 w 58"/>
                    <a:gd name="T3" fmla="*/ 0 h 43"/>
                    <a:gd name="T4" fmla="*/ 0 w 58"/>
                    <a:gd name="T5" fmla="*/ 0 h 43"/>
                    <a:gd name="T6" fmla="*/ 0 w 58"/>
                    <a:gd name="T7" fmla="*/ 0 h 43"/>
                    <a:gd name="T8" fmla="*/ 0 w 58"/>
                    <a:gd name="T9" fmla="*/ 0 h 43"/>
                    <a:gd name="T10" fmla="*/ 0 w 58"/>
                    <a:gd name="T11" fmla="*/ 0 h 43"/>
                    <a:gd name="T12" fmla="*/ 0 w 58"/>
                    <a:gd name="T13" fmla="*/ 0 h 43"/>
                    <a:gd name="T14" fmla="*/ 0 w 58"/>
                    <a:gd name="T15" fmla="*/ 0 h 43"/>
                    <a:gd name="T16" fmla="*/ 0 w 58"/>
                    <a:gd name="T17" fmla="*/ 0 h 43"/>
                    <a:gd name="T18" fmla="*/ 0 w 58"/>
                    <a:gd name="T19" fmla="*/ 0 h 43"/>
                    <a:gd name="T20" fmla="*/ 0 w 58"/>
                    <a:gd name="T21" fmla="*/ 0 h 43"/>
                    <a:gd name="T22" fmla="*/ 0 w 58"/>
                    <a:gd name="T23" fmla="*/ 0 h 43"/>
                    <a:gd name="T24" fmla="*/ 0 w 58"/>
                    <a:gd name="T25" fmla="*/ 0 h 43"/>
                    <a:gd name="T26" fmla="*/ 0 w 58"/>
                    <a:gd name="T27" fmla="*/ 0 h 43"/>
                    <a:gd name="T28" fmla="*/ 0 w 58"/>
                    <a:gd name="T29" fmla="*/ 0 h 43"/>
                    <a:gd name="T30" fmla="*/ 0 w 58"/>
                    <a:gd name="T31" fmla="*/ 0 h 43"/>
                    <a:gd name="T32" fmla="*/ 0 w 58"/>
                    <a:gd name="T33" fmla="*/ 0 h 43"/>
                    <a:gd name="T34" fmla="*/ 0 w 58"/>
                    <a:gd name="T35" fmla="*/ 0 h 43"/>
                    <a:gd name="T36" fmla="*/ 0 w 58"/>
                    <a:gd name="T37" fmla="*/ 0 h 43"/>
                    <a:gd name="T38" fmla="*/ 0 w 58"/>
                    <a:gd name="T39" fmla="*/ 0 h 43"/>
                    <a:gd name="T40" fmla="*/ 0 w 58"/>
                    <a:gd name="T41" fmla="*/ 0 h 43"/>
                    <a:gd name="T42" fmla="*/ 0 w 58"/>
                    <a:gd name="T43" fmla="*/ 0 h 43"/>
                    <a:gd name="T44" fmla="*/ 0 w 58"/>
                    <a:gd name="T45" fmla="*/ 0 h 43"/>
                    <a:gd name="T46" fmla="*/ 0 w 58"/>
                    <a:gd name="T47" fmla="*/ 0 h 43"/>
                    <a:gd name="T48" fmla="*/ 0 w 58"/>
                    <a:gd name="T49" fmla="*/ 0 h 43"/>
                    <a:gd name="T50" fmla="*/ 0 w 58"/>
                    <a:gd name="T51" fmla="*/ 0 h 43"/>
                    <a:gd name="T52" fmla="*/ 0 w 58"/>
                    <a:gd name="T53" fmla="*/ 0 h 43"/>
                    <a:gd name="T54" fmla="*/ 0 w 58"/>
                    <a:gd name="T55" fmla="*/ 0 h 43"/>
                    <a:gd name="T56" fmla="*/ 0 w 58"/>
                    <a:gd name="T57" fmla="*/ 0 h 43"/>
                    <a:gd name="T58" fmla="*/ 0 w 58"/>
                    <a:gd name="T59" fmla="*/ 0 h 43"/>
                    <a:gd name="T60" fmla="*/ 0 w 58"/>
                    <a:gd name="T61" fmla="*/ 0 h 43"/>
                    <a:gd name="T62" fmla="*/ 0 w 58"/>
                    <a:gd name="T63" fmla="*/ 0 h 43"/>
                    <a:gd name="T64" fmla="*/ 0 w 58"/>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3"/>
                    <a:gd name="T101" fmla="*/ 58 w 58"/>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3">
                      <a:moveTo>
                        <a:pt x="21" y="8"/>
                      </a:moveTo>
                      <a:lnTo>
                        <a:pt x="27" y="4"/>
                      </a:lnTo>
                      <a:lnTo>
                        <a:pt x="32" y="2"/>
                      </a:lnTo>
                      <a:lnTo>
                        <a:pt x="38" y="1"/>
                      </a:lnTo>
                      <a:lnTo>
                        <a:pt x="44" y="0"/>
                      </a:lnTo>
                      <a:lnTo>
                        <a:pt x="48" y="0"/>
                      </a:lnTo>
                      <a:lnTo>
                        <a:pt x="53" y="1"/>
                      </a:lnTo>
                      <a:lnTo>
                        <a:pt x="55" y="3"/>
                      </a:lnTo>
                      <a:lnTo>
                        <a:pt x="57" y="5"/>
                      </a:lnTo>
                      <a:lnTo>
                        <a:pt x="58" y="9"/>
                      </a:lnTo>
                      <a:lnTo>
                        <a:pt x="58" y="12"/>
                      </a:lnTo>
                      <a:lnTo>
                        <a:pt x="57" y="16"/>
                      </a:lnTo>
                      <a:lnTo>
                        <a:pt x="55" y="20"/>
                      </a:lnTo>
                      <a:lnTo>
                        <a:pt x="51" y="25"/>
                      </a:lnTo>
                      <a:lnTo>
                        <a:pt x="48" y="28"/>
                      </a:lnTo>
                      <a:lnTo>
                        <a:pt x="42" y="33"/>
                      </a:lnTo>
                      <a:lnTo>
                        <a:pt x="38" y="36"/>
                      </a:lnTo>
                      <a:lnTo>
                        <a:pt x="32" y="38"/>
                      </a:lnTo>
                      <a:lnTo>
                        <a:pt x="27" y="41"/>
                      </a:lnTo>
                      <a:lnTo>
                        <a:pt x="21" y="43"/>
                      </a:lnTo>
                      <a:lnTo>
                        <a:pt x="15" y="43"/>
                      </a:lnTo>
                      <a:lnTo>
                        <a:pt x="11" y="43"/>
                      </a:lnTo>
                      <a:lnTo>
                        <a:pt x="6" y="42"/>
                      </a:lnTo>
                      <a:lnTo>
                        <a:pt x="3" y="41"/>
                      </a:lnTo>
                      <a:lnTo>
                        <a:pt x="0" y="38"/>
                      </a:lnTo>
                      <a:lnTo>
                        <a:pt x="0" y="35"/>
                      </a:lnTo>
                      <a:lnTo>
                        <a:pt x="0" y="31"/>
                      </a:lnTo>
                      <a:lnTo>
                        <a:pt x="2" y="27"/>
                      </a:lnTo>
                      <a:lnTo>
                        <a:pt x="4" y="24"/>
                      </a:lnTo>
                      <a:lnTo>
                        <a:pt x="6" y="19"/>
                      </a:lnTo>
                      <a:lnTo>
                        <a:pt x="11" y="14"/>
                      </a:lnTo>
                      <a:lnTo>
                        <a:pt x="15" y="11"/>
                      </a:lnTo>
                      <a:lnTo>
                        <a:pt x="21"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0" name="Freeform 66"/>
                <p:cNvSpPr>
                  <a:spLocks/>
                </p:cNvSpPr>
                <p:nvPr/>
              </p:nvSpPr>
              <p:spPr bwMode="auto">
                <a:xfrm>
                  <a:off x="3571" y="1753"/>
                  <a:ext cx="55" cy="118"/>
                </a:xfrm>
                <a:custGeom>
                  <a:avLst/>
                  <a:gdLst>
                    <a:gd name="T0" fmla="*/ 0 w 557"/>
                    <a:gd name="T1" fmla="*/ 0 h 1085"/>
                    <a:gd name="T2" fmla="*/ 0 w 557"/>
                    <a:gd name="T3" fmla="*/ 0 h 1085"/>
                    <a:gd name="T4" fmla="*/ 0 w 557"/>
                    <a:gd name="T5" fmla="*/ 0 h 1085"/>
                    <a:gd name="T6" fmla="*/ 0 w 557"/>
                    <a:gd name="T7" fmla="*/ 0 h 1085"/>
                    <a:gd name="T8" fmla="*/ 0 w 557"/>
                    <a:gd name="T9" fmla="*/ 0 h 1085"/>
                    <a:gd name="T10" fmla="*/ 0 w 557"/>
                    <a:gd name="T11" fmla="*/ 0 h 1085"/>
                    <a:gd name="T12" fmla="*/ 0 w 557"/>
                    <a:gd name="T13" fmla="*/ 0 h 1085"/>
                    <a:gd name="T14" fmla="*/ 0 w 557"/>
                    <a:gd name="T15" fmla="*/ 0 h 1085"/>
                    <a:gd name="T16" fmla="*/ 0 w 557"/>
                    <a:gd name="T17" fmla="*/ 0 h 1085"/>
                    <a:gd name="T18" fmla="*/ 0 w 557"/>
                    <a:gd name="T19" fmla="*/ 0 h 1085"/>
                    <a:gd name="T20" fmla="*/ 0 w 557"/>
                    <a:gd name="T21" fmla="*/ 0 h 1085"/>
                    <a:gd name="T22" fmla="*/ 0 w 557"/>
                    <a:gd name="T23" fmla="*/ 0 h 1085"/>
                    <a:gd name="T24" fmla="*/ 0 w 557"/>
                    <a:gd name="T25" fmla="*/ 0 h 1085"/>
                    <a:gd name="T26" fmla="*/ 0 w 557"/>
                    <a:gd name="T27" fmla="*/ 0 h 1085"/>
                    <a:gd name="T28" fmla="*/ 0 w 557"/>
                    <a:gd name="T29" fmla="*/ 0 h 1085"/>
                    <a:gd name="T30" fmla="*/ 0 w 557"/>
                    <a:gd name="T31" fmla="*/ 0 h 1085"/>
                    <a:gd name="T32" fmla="*/ 0 w 557"/>
                    <a:gd name="T33" fmla="*/ 0 h 1085"/>
                    <a:gd name="T34" fmla="*/ 0 w 557"/>
                    <a:gd name="T35" fmla="*/ 0 h 1085"/>
                    <a:gd name="T36" fmla="*/ 0 w 557"/>
                    <a:gd name="T37" fmla="*/ 0 h 1085"/>
                    <a:gd name="T38" fmla="*/ 0 w 557"/>
                    <a:gd name="T39" fmla="*/ 0 h 1085"/>
                    <a:gd name="T40" fmla="*/ 0 w 557"/>
                    <a:gd name="T41" fmla="*/ 0 h 1085"/>
                    <a:gd name="T42" fmla="*/ 0 w 557"/>
                    <a:gd name="T43" fmla="*/ 0 h 1085"/>
                    <a:gd name="T44" fmla="*/ 0 w 557"/>
                    <a:gd name="T45" fmla="*/ 0 h 1085"/>
                    <a:gd name="T46" fmla="*/ 0 w 557"/>
                    <a:gd name="T47" fmla="*/ 0 h 1085"/>
                    <a:gd name="T48" fmla="*/ 0 w 557"/>
                    <a:gd name="T49" fmla="*/ 0 h 1085"/>
                    <a:gd name="T50" fmla="*/ 0 w 557"/>
                    <a:gd name="T51" fmla="*/ 0 h 1085"/>
                    <a:gd name="T52" fmla="*/ 0 w 557"/>
                    <a:gd name="T53" fmla="*/ 0 h 1085"/>
                    <a:gd name="T54" fmla="*/ 0 w 557"/>
                    <a:gd name="T55" fmla="*/ 0 h 1085"/>
                    <a:gd name="T56" fmla="*/ 0 w 557"/>
                    <a:gd name="T57" fmla="*/ 0 h 1085"/>
                    <a:gd name="T58" fmla="*/ 0 w 557"/>
                    <a:gd name="T59" fmla="*/ 0 h 1085"/>
                    <a:gd name="T60" fmla="*/ 0 w 557"/>
                    <a:gd name="T61" fmla="*/ 0 h 1085"/>
                    <a:gd name="T62" fmla="*/ 0 w 557"/>
                    <a:gd name="T63" fmla="*/ 0 h 1085"/>
                    <a:gd name="T64" fmla="*/ 0 w 557"/>
                    <a:gd name="T65" fmla="*/ 0 h 1085"/>
                    <a:gd name="T66" fmla="*/ 0 w 557"/>
                    <a:gd name="T67" fmla="*/ 0 h 1085"/>
                    <a:gd name="T68" fmla="*/ 0 w 557"/>
                    <a:gd name="T69" fmla="*/ 0 h 1085"/>
                    <a:gd name="T70" fmla="*/ 0 w 557"/>
                    <a:gd name="T71" fmla="*/ 0 h 1085"/>
                    <a:gd name="T72" fmla="*/ 0 w 557"/>
                    <a:gd name="T73" fmla="*/ 0 h 1085"/>
                    <a:gd name="T74" fmla="*/ 0 w 557"/>
                    <a:gd name="T75" fmla="*/ 0 h 10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7"/>
                    <a:gd name="T115" fmla="*/ 0 h 1085"/>
                    <a:gd name="T116" fmla="*/ 557 w 557"/>
                    <a:gd name="T117" fmla="*/ 1085 h 10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7" h="1085">
                      <a:moveTo>
                        <a:pt x="58" y="8"/>
                      </a:moveTo>
                      <a:lnTo>
                        <a:pt x="555" y="1050"/>
                      </a:lnTo>
                      <a:lnTo>
                        <a:pt x="557" y="1054"/>
                      </a:lnTo>
                      <a:lnTo>
                        <a:pt x="557" y="1057"/>
                      </a:lnTo>
                      <a:lnTo>
                        <a:pt x="554" y="1062"/>
                      </a:lnTo>
                      <a:lnTo>
                        <a:pt x="552" y="1066"/>
                      </a:lnTo>
                      <a:lnTo>
                        <a:pt x="549" y="1070"/>
                      </a:lnTo>
                      <a:lnTo>
                        <a:pt x="544" y="1074"/>
                      </a:lnTo>
                      <a:lnTo>
                        <a:pt x="540" y="1077"/>
                      </a:lnTo>
                      <a:lnTo>
                        <a:pt x="534" y="1081"/>
                      </a:lnTo>
                      <a:lnTo>
                        <a:pt x="527" y="1083"/>
                      </a:lnTo>
                      <a:lnTo>
                        <a:pt x="521" y="1084"/>
                      </a:lnTo>
                      <a:lnTo>
                        <a:pt x="516" y="1085"/>
                      </a:lnTo>
                      <a:lnTo>
                        <a:pt x="510" y="1085"/>
                      </a:lnTo>
                      <a:lnTo>
                        <a:pt x="505" y="1085"/>
                      </a:lnTo>
                      <a:lnTo>
                        <a:pt x="501" y="1083"/>
                      </a:lnTo>
                      <a:lnTo>
                        <a:pt x="499" y="1081"/>
                      </a:lnTo>
                      <a:lnTo>
                        <a:pt x="496" y="1079"/>
                      </a:lnTo>
                      <a:lnTo>
                        <a:pt x="1" y="35"/>
                      </a:lnTo>
                      <a:lnTo>
                        <a:pt x="0" y="32"/>
                      </a:lnTo>
                      <a:lnTo>
                        <a:pt x="0" y="29"/>
                      </a:lnTo>
                      <a:lnTo>
                        <a:pt x="2" y="24"/>
                      </a:lnTo>
                      <a:lnTo>
                        <a:pt x="4" y="20"/>
                      </a:lnTo>
                      <a:lnTo>
                        <a:pt x="8" y="16"/>
                      </a:lnTo>
                      <a:lnTo>
                        <a:pt x="11" y="12"/>
                      </a:lnTo>
                      <a:lnTo>
                        <a:pt x="17" y="8"/>
                      </a:lnTo>
                      <a:lnTo>
                        <a:pt x="21" y="6"/>
                      </a:lnTo>
                      <a:lnTo>
                        <a:pt x="27" y="4"/>
                      </a:lnTo>
                      <a:lnTo>
                        <a:pt x="34" y="1"/>
                      </a:lnTo>
                      <a:lnTo>
                        <a:pt x="39" y="0"/>
                      </a:lnTo>
                      <a:lnTo>
                        <a:pt x="44" y="0"/>
                      </a:lnTo>
                      <a:lnTo>
                        <a:pt x="49" y="1"/>
                      </a:lnTo>
                      <a:lnTo>
                        <a:pt x="53" y="4"/>
                      </a:lnTo>
                      <a:lnTo>
                        <a:pt x="56" y="6"/>
                      </a:lnTo>
                      <a:lnTo>
                        <a:pt x="58"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1" name="Freeform 67"/>
                <p:cNvSpPr>
                  <a:spLocks/>
                </p:cNvSpPr>
                <p:nvPr/>
              </p:nvSpPr>
              <p:spPr bwMode="auto">
                <a:xfrm>
                  <a:off x="3571" y="1753"/>
                  <a:ext cx="55" cy="118"/>
                </a:xfrm>
                <a:custGeom>
                  <a:avLst/>
                  <a:gdLst>
                    <a:gd name="T0" fmla="*/ 0 w 557"/>
                    <a:gd name="T1" fmla="*/ 0 h 1085"/>
                    <a:gd name="T2" fmla="*/ 0 w 557"/>
                    <a:gd name="T3" fmla="*/ 0 h 1085"/>
                    <a:gd name="T4" fmla="*/ 0 w 557"/>
                    <a:gd name="T5" fmla="*/ 0 h 1085"/>
                    <a:gd name="T6" fmla="*/ 0 w 557"/>
                    <a:gd name="T7" fmla="*/ 0 h 1085"/>
                    <a:gd name="T8" fmla="*/ 0 w 557"/>
                    <a:gd name="T9" fmla="*/ 0 h 1085"/>
                    <a:gd name="T10" fmla="*/ 0 w 557"/>
                    <a:gd name="T11" fmla="*/ 0 h 1085"/>
                    <a:gd name="T12" fmla="*/ 0 w 557"/>
                    <a:gd name="T13" fmla="*/ 0 h 1085"/>
                    <a:gd name="T14" fmla="*/ 0 w 557"/>
                    <a:gd name="T15" fmla="*/ 0 h 1085"/>
                    <a:gd name="T16" fmla="*/ 0 w 557"/>
                    <a:gd name="T17" fmla="*/ 0 h 1085"/>
                    <a:gd name="T18" fmla="*/ 0 w 557"/>
                    <a:gd name="T19" fmla="*/ 0 h 1085"/>
                    <a:gd name="T20" fmla="*/ 0 w 557"/>
                    <a:gd name="T21" fmla="*/ 0 h 1085"/>
                    <a:gd name="T22" fmla="*/ 0 w 557"/>
                    <a:gd name="T23" fmla="*/ 0 h 1085"/>
                    <a:gd name="T24" fmla="*/ 0 w 557"/>
                    <a:gd name="T25" fmla="*/ 0 h 1085"/>
                    <a:gd name="T26" fmla="*/ 0 w 557"/>
                    <a:gd name="T27" fmla="*/ 0 h 1085"/>
                    <a:gd name="T28" fmla="*/ 0 w 557"/>
                    <a:gd name="T29" fmla="*/ 0 h 1085"/>
                    <a:gd name="T30" fmla="*/ 0 w 557"/>
                    <a:gd name="T31" fmla="*/ 0 h 1085"/>
                    <a:gd name="T32" fmla="*/ 0 w 557"/>
                    <a:gd name="T33" fmla="*/ 0 h 1085"/>
                    <a:gd name="T34" fmla="*/ 0 w 557"/>
                    <a:gd name="T35" fmla="*/ 0 h 1085"/>
                    <a:gd name="T36" fmla="*/ 0 w 557"/>
                    <a:gd name="T37" fmla="*/ 0 h 1085"/>
                    <a:gd name="T38" fmla="*/ 0 w 557"/>
                    <a:gd name="T39" fmla="*/ 0 h 1085"/>
                    <a:gd name="T40" fmla="*/ 0 w 557"/>
                    <a:gd name="T41" fmla="*/ 0 h 1085"/>
                    <a:gd name="T42" fmla="*/ 0 w 557"/>
                    <a:gd name="T43" fmla="*/ 0 h 1085"/>
                    <a:gd name="T44" fmla="*/ 0 w 557"/>
                    <a:gd name="T45" fmla="*/ 0 h 1085"/>
                    <a:gd name="T46" fmla="*/ 0 w 557"/>
                    <a:gd name="T47" fmla="*/ 0 h 1085"/>
                    <a:gd name="T48" fmla="*/ 0 w 557"/>
                    <a:gd name="T49" fmla="*/ 0 h 1085"/>
                    <a:gd name="T50" fmla="*/ 0 w 557"/>
                    <a:gd name="T51" fmla="*/ 0 h 1085"/>
                    <a:gd name="T52" fmla="*/ 0 w 557"/>
                    <a:gd name="T53" fmla="*/ 0 h 1085"/>
                    <a:gd name="T54" fmla="*/ 0 w 557"/>
                    <a:gd name="T55" fmla="*/ 0 h 1085"/>
                    <a:gd name="T56" fmla="*/ 0 w 557"/>
                    <a:gd name="T57" fmla="*/ 0 h 1085"/>
                    <a:gd name="T58" fmla="*/ 0 w 557"/>
                    <a:gd name="T59" fmla="*/ 0 h 1085"/>
                    <a:gd name="T60" fmla="*/ 0 w 557"/>
                    <a:gd name="T61" fmla="*/ 0 h 1085"/>
                    <a:gd name="T62" fmla="*/ 0 w 557"/>
                    <a:gd name="T63" fmla="*/ 0 h 1085"/>
                    <a:gd name="T64" fmla="*/ 0 w 557"/>
                    <a:gd name="T65" fmla="*/ 0 h 1085"/>
                    <a:gd name="T66" fmla="*/ 0 w 557"/>
                    <a:gd name="T67" fmla="*/ 0 h 1085"/>
                    <a:gd name="T68" fmla="*/ 0 w 557"/>
                    <a:gd name="T69" fmla="*/ 0 h 1085"/>
                    <a:gd name="T70" fmla="*/ 0 w 557"/>
                    <a:gd name="T71" fmla="*/ 0 h 1085"/>
                    <a:gd name="T72" fmla="*/ 0 w 557"/>
                    <a:gd name="T73" fmla="*/ 0 h 1085"/>
                    <a:gd name="T74" fmla="*/ 0 w 557"/>
                    <a:gd name="T75" fmla="*/ 0 h 10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7"/>
                    <a:gd name="T115" fmla="*/ 0 h 1085"/>
                    <a:gd name="T116" fmla="*/ 557 w 557"/>
                    <a:gd name="T117" fmla="*/ 1085 h 10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7" h="1085">
                      <a:moveTo>
                        <a:pt x="58" y="8"/>
                      </a:moveTo>
                      <a:lnTo>
                        <a:pt x="555" y="1050"/>
                      </a:lnTo>
                      <a:lnTo>
                        <a:pt x="557" y="1054"/>
                      </a:lnTo>
                      <a:lnTo>
                        <a:pt x="557" y="1057"/>
                      </a:lnTo>
                      <a:lnTo>
                        <a:pt x="554" y="1062"/>
                      </a:lnTo>
                      <a:lnTo>
                        <a:pt x="552" y="1066"/>
                      </a:lnTo>
                      <a:lnTo>
                        <a:pt x="549" y="1070"/>
                      </a:lnTo>
                      <a:lnTo>
                        <a:pt x="544" y="1074"/>
                      </a:lnTo>
                      <a:lnTo>
                        <a:pt x="540" y="1077"/>
                      </a:lnTo>
                      <a:lnTo>
                        <a:pt x="534" y="1081"/>
                      </a:lnTo>
                      <a:lnTo>
                        <a:pt x="527" y="1083"/>
                      </a:lnTo>
                      <a:lnTo>
                        <a:pt x="521" y="1084"/>
                      </a:lnTo>
                      <a:lnTo>
                        <a:pt x="516" y="1085"/>
                      </a:lnTo>
                      <a:lnTo>
                        <a:pt x="510" y="1085"/>
                      </a:lnTo>
                      <a:lnTo>
                        <a:pt x="505" y="1085"/>
                      </a:lnTo>
                      <a:lnTo>
                        <a:pt x="501" y="1083"/>
                      </a:lnTo>
                      <a:lnTo>
                        <a:pt x="499" y="1081"/>
                      </a:lnTo>
                      <a:lnTo>
                        <a:pt x="496" y="1079"/>
                      </a:lnTo>
                      <a:lnTo>
                        <a:pt x="1" y="35"/>
                      </a:lnTo>
                      <a:lnTo>
                        <a:pt x="0" y="32"/>
                      </a:lnTo>
                      <a:lnTo>
                        <a:pt x="0" y="29"/>
                      </a:lnTo>
                      <a:lnTo>
                        <a:pt x="2" y="24"/>
                      </a:lnTo>
                      <a:lnTo>
                        <a:pt x="4" y="20"/>
                      </a:lnTo>
                      <a:lnTo>
                        <a:pt x="8" y="16"/>
                      </a:lnTo>
                      <a:lnTo>
                        <a:pt x="11" y="12"/>
                      </a:lnTo>
                      <a:lnTo>
                        <a:pt x="17" y="8"/>
                      </a:lnTo>
                      <a:lnTo>
                        <a:pt x="21" y="6"/>
                      </a:lnTo>
                      <a:lnTo>
                        <a:pt x="27" y="4"/>
                      </a:lnTo>
                      <a:lnTo>
                        <a:pt x="34" y="1"/>
                      </a:lnTo>
                      <a:lnTo>
                        <a:pt x="39" y="0"/>
                      </a:lnTo>
                      <a:lnTo>
                        <a:pt x="44" y="0"/>
                      </a:lnTo>
                      <a:lnTo>
                        <a:pt x="49" y="1"/>
                      </a:lnTo>
                      <a:lnTo>
                        <a:pt x="53" y="4"/>
                      </a:lnTo>
                      <a:lnTo>
                        <a:pt x="56" y="6"/>
                      </a:lnTo>
                      <a:lnTo>
                        <a:pt x="58"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2" name="Freeform 68"/>
                <p:cNvSpPr>
                  <a:spLocks/>
                </p:cNvSpPr>
                <p:nvPr/>
              </p:nvSpPr>
              <p:spPr bwMode="auto">
                <a:xfrm>
                  <a:off x="3620" y="1866"/>
                  <a:ext cx="6" cy="5"/>
                </a:xfrm>
                <a:custGeom>
                  <a:avLst/>
                  <a:gdLst>
                    <a:gd name="T0" fmla="*/ 0 w 62"/>
                    <a:gd name="T1" fmla="*/ 0 h 42"/>
                    <a:gd name="T2" fmla="*/ 0 w 62"/>
                    <a:gd name="T3" fmla="*/ 0 h 42"/>
                    <a:gd name="T4" fmla="*/ 0 w 62"/>
                    <a:gd name="T5" fmla="*/ 0 h 42"/>
                    <a:gd name="T6" fmla="*/ 0 w 62"/>
                    <a:gd name="T7" fmla="*/ 0 h 42"/>
                    <a:gd name="T8" fmla="*/ 0 w 62"/>
                    <a:gd name="T9" fmla="*/ 0 h 42"/>
                    <a:gd name="T10" fmla="*/ 0 w 62"/>
                    <a:gd name="T11" fmla="*/ 0 h 42"/>
                    <a:gd name="T12" fmla="*/ 0 w 62"/>
                    <a:gd name="T13" fmla="*/ 0 h 42"/>
                    <a:gd name="T14" fmla="*/ 0 w 62"/>
                    <a:gd name="T15" fmla="*/ 0 h 42"/>
                    <a:gd name="T16" fmla="*/ 0 w 62"/>
                    <a:gd name="T17" fmla="*/ 0 h 42"/>
                    <a:gd name="T18" fmla="*/ 0 w 62"/>
                    <a:gd name="T19" fmla="*/ 0 h 42"/>
                    <a:gd name="T20" fmla="*/ 0 w 62"/>
                    <a:gd name="T21" fmla="*/ 0 h 42"/>
                    <a:gd name="T22" fmla="*/ 0 w 62"/>
                    <a:gd name="T23" fmla="*/ 0 h 42"/>
                    <a:gd name="T24" fmla="*/ 0 w 62"/>
                    <a:gd name="T25" fmla="*/ 0 h 42"/>
                    <a:gd name="T26" fmla="*/ 0 w 62"/>
                    <a:gd name="T27" fmla="*/ 0 h 42"/>
                    <a:gd name="T28" fmla="*/ 0 w 62"/>
                    <a:gd name="T29" fmla="*/ 0 h 42"/>
                    <a:gd name="T30" fmla="*/ 0 w 62"/>
                    <a:gd name="T31" fmla="*/ 0 h 42"/>
                    <a:gd name="T32" fmla="*/ 0 w 62"/>
                    <a:gd name="T33" fmla="*/ 0 h 42"/>
                    <a:gd name="T34" fmla="*/ 0 w 62"/>
                    <a:gd name="T35" fmla="*/ 0 h 42"/>
                    <a:gd name="T36" fmla="*/ 0 w 62"/>
                    <a:gd name="T37" fmla="*/ 0 h 42"/>
                    <a:gd name="T38" fmla="*/ 0 w 62"/>
                    <a:gd name="T39" fmla="*/ 0 h 42"/>
                    <a:gd name="T40" fmla="*/ 0 w 62"/>
                    <a:gd name="T41" fmla="*/ 0 h 42"/>
                    <a:gd name="T42" fmla="*/ 0 w 62"/>
                    <a:gd name="T43" fmla="*/ 0 h 42"/>
                    <a:gd name="T44" fmla="*/ 0 w 62"/>
                    <a:gd name="T45" fmla="*/ 0 h 42"/>
                    <a:gd name="T46" fmla="*/ 0 w 62"/>
                    <a:gd name="T47" fmla="*/ 0 h 42"/>
                    <a:gd name="T48" fmla="*/ 0 w 62"/>
                    <a:gd name="T49" fmla="*/ 0 h 42"/>
                    <a:gd name="T50" fmla="*/ 0 w 62"/>
                    <a:gd name="T51" fmla="*/ 0 h 42"/>
                    <a:gd name="T52" fmla="*/ 0 w 62"/>
                    <a:gd name="T53" fmla="*/ 0 h 42"/>
                    <a:gd name="T54" fmla="*/ 0 w 62"/>
                    <a:gd name="T55" fmla="*/ 0 h 42"/>
                    <a:gd name="T56" fmla="*/ 0 w 62"/>
                    <a:gd name="T57" fmla="*/ 0 h 42"/>
                    <a:gd name="T58" fmla="*/ 0 w 62"/>
                    <a:gd name="T59" fmla="*/ 0 h 42"/>
                    <a:gd name="T60" fmla="*/ 0 w 62"/>
                    <a:gd name="T61" fmla="*/ 0 h 42"/>
                    <a:gd name="T62" fmla="*/ 0 w 62"/>
                    <a:gd name="T63" fmla="*/ 0 h 42"/>
                    <a:gd name="T64" fmla="*/ 0 w 62"/>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2"/>
                    <a:gd name="T101" fmla="*/ 62 w 62"/>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2">
                      <a:moveTo>
                        <a:pt x="23" y="5"/>
                      </a:moveTo>
                      <a:lnTo>
                        <a:pt x="29" y="3"/>
                      </a:lnTo>
                      <a:lnTo>
                        <a:pt x="35" y="0"/>
                      </a:lnTo>
                      <a:lnTo>
                        <a:pt x="41" y="0"/>
                      </a:lnTo>
                      <a:lnTo>
                        <a:pt x="46" y="0"/>
                      </a:lnTo>
                      <a:lnTo>
                        <a:pt x="51" y="0"/>
                      </a:lnTo>
                      <a:lnTo>
                        <a:pt x="55" y="2"/>
                      </a:lnTo>
                      <a:lnTo>
                        <a:pt x="58" y="4"/>
                      </a:lnTo>
                      <a:lnTo>
                        <a:pt x="60" y="7"/>
                      </a:lnTo>
                      <a:lnTo>
                        <a:pt x="62" y="11"/>
                      </a:lnTo>
                      <a:lnTo>
                        <a:pt x="62" y="14"/>
                      </a:lnTo>
                      <a:lnTo>
                        <a:pt x="59" y="19"/>
                      </a:lnTo>
                      <a:lnTo>
                        <a:pt x="57" y="23"/>
                      </a:lnTo>
                      <a:lnTo>
                        <a:pt x="54" y="27"/>
                      </a:lnTo>
                      <a:lnTo>
                        <a:pt x="49" y="31"/>
                      </a:lnTo>
                      <a:lnTo>
                        <a:pt x="45" y="34"/>
                      </a:lnTo>
                      <a:lnTo>
                        <a:pt x="39" y="38"/>
                      </a:lnTo>
                      <a:lnTo>
                        <a:pt x="32" y="40"/>
                      </a:lnTo>
                      <a:lnTo>
                        <a:pt x="26" y="41"/>
                      </a:lnTo>
                      <a:lnTo>
                        <a:pt x="21" y="42"/>
                      </a:lnTo>
                      <a:lnTo>
                        <a:pt x="15" y="42"/>
                      </a:lnTo>
                      <a:lnTo>
                        <a:pt x="10" y="42"/>
                      </a:lnTo>
                      <a:lnTo>
                        <a:pt x="6" y="40"/>
                      </a:lnTo>
                      <a:lnTo>
                        <a:pt x="4" y="38"/>
                      </a:lnTo>
                      <a:lnTo>
                        <a:pt x="1" y="36"/>
                      </a:lnTo>
                      <a:lnTo>
                        <a:pt x="0" y="32"/>
                      </a:lnTo>
                      <a:lnTo>
                        <a:pt x="0" y="28"/>
                      </a:lnTo>
                      <a:lnTo>
                        <a:pt x="1" y="24"/>
                      </a:lnTo>
                      <a:lnTo>
                        <a:pt x="5" y="20"/>
                      </a:lnTo>
                      <a:lnTo>
                        <a:pt x="8" y="15"/>
                      </a:lnTo>
                      <a:lnTo>
                        <a:pt x="13" y="12"/>
                      </a:lnTo>
                      <a:lnTo>
                        <a:pt x="17" y="8"/>
                      </a:lnTo>
                      <a:lnTo>
                        <a:pt x="23"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3" name="Freeform 69"/>
                <p:cNvSpPr>
                  <a:spLocks/>
                </p:cNvSpPr>
                <p:nvPr/>
              </p:nvSpPr>
              <p:spPr bwMode="auto">
                <a:xfrm>
                  <a:off x="3620" y="1866"/>
                  <a:ext cx="6" cy="5"/>
                </a:xfrm>
                <a:custGeom>
                  <a:avLst/>
                  <a:gdLst>
                    <a:gd name="T0" fmla="*/ 0 w 62"/>
                    <a:gd name="T1" fmla="*/ 0 h 42"/>
                    <a:gd name="T2" fmla="*/ 0 w 62"/>
                    <a:gd name="T3" fmla="*/ 0 h 42"/>
                    <a:gd name="T4" fmla="*/ 0 w 62"/>
                    <a:gd name="T5" fmla="*/ 0 h 42"/>
                    <a:gd name="T6" fmla="*/ 0 w 62"/>
                    <a:gd name="T7" fmla="*/ 0 h 42"/>
                    <a:gd name="T8" fmla="*/ 0 w 62"/>
                    <a:gd name="T9" fmla="*/ 0 h 42"/>
                    <a:gd name="T10" fmla="*/ 0 w 62"/>
                    <a:gd name="T11" fmla="*/ 0 h 42"/>
                    <a:gd name="T12" fmla="*/ 0 w 62"/>
                    <a:gd name="T13" fmla="*/ 0 h 42"/>
                    <a:gd name="T14" fmla="*/ 0 w 62"/>
                    <a:gd name="T15" fmla="*/ 0 h 42"/>
                    <a:gd name="T16" fmla="*/ 0 w 62"/>
                    <a:gd name="T17" fmla="*/ 0 h 42"/>
                    <a:gd name="T18" fmla="*/ 0 w 62"/>
                    <a:gd name="T19" fmla="*/ 0 h 42"/>
                    <a:gd name="T20" fmla="*/ 0 w 62"/>
                    <a:gd name="T21" fmla="*/ 0 h 42"/>
                    <a:gd name="T22" fmla="*/ 0 w 62"/>
                    <a:gd name="T23" fmla="*/ 0 h 42"/>
                    <a:gd name="T24" fmla="*/ 0 w 62"/>
                    <a:gd name="T25" fmla="*/ 0 h 42"/>
                    <a:gd name="T26" fmla="*/ 0 w 62"/>
                    <a:gd name="T27" fmla="*/ 0 h 42"/>
                    <a:gd name="T28" fmla="*/ 0 w 62"/>
                    <a:gd name="T29" fmla="*/ 0 h 42"/>
                    <a:gd name="T30" fmla="*/ 0 w 62"/>
                    <a:gd name="T31" fmla="*/ 0 h 42"/>
                    <a:gd name="T32" fmla="*/ 0 w 62"/>
                    <a:gd name="T33" fmla="*/ 0 h 42"/>
                    <a:gd name="T34" fmla="*/ 0 w 62"/>
                    <a:gd name="T35" fmla="*/ 0 h 42"/>
                    <a:gd name="T36" fmla="*/ 0 w 62"/>
                    <a:gd name="T37" fmla="*/ 0 h 42"/>
                    <a:gd name="T38" fmla="*/ 0 w 62"/>
                    <a:gd name="T39" fmla="*/ 0 h 42"/>
                    <a:gd name="T40" fmla="*/ 0 w 62"/>
                    <a:gd name="T41" fmla="*/ 0 h 42"/>
                    <a:gd name="T42" fmla="*/ 0 w 62"/>
                    <a:gd name="T43" fmla="*/ 0 h 42"/>
                    <a:gd name="T44" fmla="*/ 0 w 62"/>
                    <a:gd name="T45" fmla="*/ 0 h 42"/>
                    <a:gd name="T46" fmla="*/ 0 w 62"/>
                    <a:gd name="T47" fmla="*/ 0 h 42"/>
                    <a:gd name="T48" fmla="*/ 0 w 62"/>
                    <a:gd name="T49" fmla="*/ 0 h 42"/>
                    <a:gd name="T50" fmla="*/ 0 w 62"/>
                    <a:gd name="T51" fmla="*/ 0 h 42"/>
                    <a:gd name="T52" fmla="*/ 0 w 62"/>
                    <a:gd name="T53" fmla="*/ 0 h 42"/>
                    <a:gd name="T54" fmla="*/ 0 w 62"/>
                    <a:gd name="T55" fmla="*/ 0 h 42"/>
                    <a:gd name="T56" fmla="*/ 0 w 62"/>
                    <a:gd name="T57" fmla="*/ 0 h 42"/>
                    <a:gd name="T58" fmla="*/ 0 w 62"/>
                    <a:gd name="T59" fmla="*/ 0 h 42"/>
                    <a:gd name="T60" fmla="*/ 0 w 62"/>
                    <a:gd name="T61" fmla="*/ 0 h 42"/>
                    <a:gd name="T62" fmla="*/ 0 w 62"/>
                    <a:gd name="T63" fmla="*/ 0 h 42"/>
                    <a:gd name="T64" fmla="*/ 0 w 62"/>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2"/>
                    <a:gd name="T101" fmla="*/ 62 w 62"/>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2">
                      <a:moveTo>
                        <a:pt x="23" y="5"/>
                      </a:moveTo>
                      <a:lnTo>
                        <a:pt x="29" y="3"/>
                      </a:lnTo>
                      <a:lnTo>
                        <a:pt x="35" y="0"/>
                      </a:lnTo>
                      <a:lnTo>
                        <a:pt x="41" y="0"/>
                      </a:lnTo>
                      <a:lnTo>
                        <a:pt x="46" y="0"/>
                      </a:lnTo>
                      <a:lnTo>
                        <a:pt x="51" y="0"/>
                      </a:lnTo>
                      <a:lnTo>
                        <a:pt x="55" y="2"/>
                      </a:lnTo>
                      <a:lnTo>
                        <a:pt x="58" y="4"/>
                      </a:lnTo>
                      <a:lnTo>
                        <a:pt x="60" y="7"/>
                      </a:lnTo>
                      <a:lnTo>
                        <a:pt x="62" y="11"/>
                      </a:lnTo>
                      <a:lnTo>
                        <a:pt x="62" y="14"/>
                      </a:lnTo>
                      <a:lnTo>
                        <a:pt x="59" y="19"/>
                      </a:lnTo>
                      <a:lnTo>
                        <a:pt x="57" y="23"/>
                      </a:lnTo>
                      <a:lnTo>
                        <a:pt x="54" y="27"/>
                      </a:lnTo>
                      <a:lnTo>
                        <a:pt x="49" y="31"/>
                      </a:lnTo>
                      <a:lnTo>
                        <a:pt x="45" y="34"/>
                      </a:lnTo>
                      <a:lnTo>
                        <a:pt x="39" y="38"/>
                      </a:lnTo>
                      <a:lnTo>
                        <a:pt x="32" y="40"/>
                      </a:lnTo>
                      <a:lnTo>
                        <a:pt x="26" y="41"/>
                      </a:lnTo>
                      <a:lnTo>
                        <a:pt x="21" y="42"/>
                      </a:lnTo>
                      <a:lnTo>
                        <a:pt x="15" y="42"/>
                      </a:lnTo>
                      <a:lnTo>
                        <a:pt x="10" y="42"/>
                      </a:lnTo>
                      <a:lnTo>
                        <a:pt x="6" y="40"/>
                      </a:lnTo>
                      <a:lnTo>
                        <a:pt x="4" y="38"/>
                      </a:lnTo>
                      <a:lnTo>
                        <a:pt x="1" y="36"/>
                      </a:lnTo>
                      <a:lnTo>
                        <a:pt x="0" y="32"/>
                      </a:lnTo>
                      <a:lnTo>
                        <a:pt x="0" y="28"/>
                      </a:lnTo>
                      <a:lnTo>
                        <a:pt x="1" y="24"/>
                      </a:lnTo>
                      <a:lnTo>
                        <a:pt x="5" y="20"/>
                      </a:lnTo>
                      <a:lnTo>
                        <a:pt x="8" y="15"/>
                      </a:lnTo>
                      <a:lnTo>
                        <a:pt x="13" y="12"/>
                      </a:lnTo>
                      <a:lnTo>
                        <a:pt x="17" y="8"/>
                      </a:lnTo>
                      <a:lnTo>
                        <a:pt x="23"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4" name="Freeform 70"/>
                <p:cNvSpPr>
                  <a:spLocks/>
                </p:cNvSpPr>
                <p:nvPr/>
              </p:nvSpPr>
              <p:spPr bwMode="auto">
                <a:xfrm>
                  <a:off x="3744" y="1754"/>
                  <a:ext cx="59" cy="96"/>
                </a:xfrm>
                <a:custGeom>
                  <a:avLst/>
                  <a:gdLst>
                    <a:gd name="T0" fmla="*/ 0 w 585"/>
                    <a:gd name="T1" fmla="*/ 0 h 878"/>
                    <a:gd name="T2" fmla="*/ 0 w 585"/>
                    <a:gd name="T3" fmla="*/ 0 h 878"/>
                    <a:gd name="T4" fmla="*/ 0 w 585"/>
                    <a:gd name="T5" fmla="*/ 0 h 878"/>
                    <a:gd name="T6" fmla="*/ 0 w 585"/>
                    <a:gd name="T7" fmla="*/ 0 h 878"/>
                    <a:gd name="T8" fmla="*/ 0 w 585"/>
                    <a:gd name="T9" fmla="*/ 0 h 878"/>
                    <a:gd name="T10" fmla="*/ 0 w 585"/>
                    <a:gd name="T11" fmla="*/ 0 h 878"/>
                    <a:gd name="T12" fmla="*/ 0 w 585"/>
                    <a:gd name="T13" fmla="*/ 0 h 878"/>
                    <a:gd name="T14" fmla="*/ 0 w 585"/>
                    <a:gd name="T15" fmla="*/ 0 h 878"/>
                    <a:gd name="T16" fmla="*/ 0 w 585"/>
                    <a:gd name="T17" fmla="*/ 0 h 878"/>
                    <a:gd name="T18" fmla="*/ 0 w 585"/>
                    <a:gd name="T19" fmla="*/ 0 h 878"/>
                    <a:gd name="T20" fmla="*/ 0 w 585"/>
                    <a:gd name="T21" fmla="*/ 0 h 878"/>
                    <a:gd name="T22" fmla="*/ 0 w 585"/>
                    <a:gd name="T23" fmla="*/ 0 h 878"/>
                    <a:gd name="T24" fmla="*/ 0 w 585"/>
                    <a:gd name="T25" fmla="*/ 0 h 878"/>
                    <a:gd name="T26" fmla="*/ 0 w 585"/>
                    <a:gd name="T27" fmla="*/ 0 h 878"/>
                    <a:gd name="T28" fmla="*/ 0 w 585"/>
                    <a:gd name="T29" fmla="*/ 0 h 878"/>
                    <a:gd name="T30" fmla="*/ 0 w 585"/>
                    <a:gd name="T31" fmla="*/ 0 h 878"/>
                    <a:gd name="T32" fmla="*/ 0 w 585"/>
                    <a:gd name="T33" fmla="*/ 0 h 878"/>
                    <a:gd name="T34" fmla="*/ 0 w 585"/>
                    <a:gd name="T35" fmla="*/ 0 h 878"/>
                    <a:gd name="T36" fmla="*/ 0 w 585"/>
                    <a:gd name="T37" fmla="*/ 0 h 878"/>
                    <a:gd name="T38" fmla="*/ 0 w 585"/>
                    <a:gd name="T39" fmla="*/ 0 h 878"/>
                    <a:gd name="T40" fmla="*/ 0 w 585"/>
                    <a:gd name="T41" fmla="*/ 0 h 878"/>
                    <a:gd name="T42" fmla="*/ 0 w 585"/>
                    <a:gd name="T43" fmla="*/ 0 h 8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5"/>
                    <a:gd name="T67" fmla="*/ 0 h 878"/>
                    <a:gd name="T68" fmla="*/ 585 w 585"/>
                    <a:gd name="T69" fmla="*/ 878 h 8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5" h="878">
                      <a:moveTo>
                        <a:pt x="528" y="868"/>
                      </a:moveTo>
                      <a:lnTo>
                        <a:pt x="0" y="35"/>
                      </a:lnTo>
                      <a:lnTo>
                        <a:pt x="55" y="0"/>
                      </a:lnTo>
                      <a:lnTo>
                        <a:pt x="581" y="836"/>
                      </a:lnTo>
                      <a:lnTo>
                        <a:pt x="584" y="839"/>
                      </a:lnTo>
                      <a:lnTo>
                        <a:pt x="585" y="843"/>
                      </a:lnTo>
                      <a:lnTo>
                        <a:pt x="584" y="848"/>
                      </a:lnTo>
                      <a:lnTo>
                        <a:pt x="582" y="854"/>
                      </a:lnTo>
                      <a:lnTo>
                        <a:pt x="580" y="858"/>
                      </a:lnTo>
                      <a:lnTo>
                        <a:pt x="577" y="863"/>
                      </a:lnTo>
                      <a:lnTo>
                        <a:pt x="572" y="867"/>
                      </a:lnTo>
                      <a:lnTo>
                        <a:pt x="567" y="871"/>
                      </a:lnTo>
                      <a:lnTo>
                        <a:pt x="562" y="874"/>
                      </a:lnTo>
                      <a:lnTo>
                        <a:pt x="556" y="876"/>
                      </a:lnTo>
                      <a:lnTo>
                        <a:pt x="551" y="878"/>
                      </a:lnTo>
                      <a:lnTo>
                        <a:pt x="545" y="878"/>
                      </a:lnTo>
                      <a:lnTo>
                        <a:pt x="539" y="876"/>
                      </a:lnTo>
                      <a:lnTo>
                        <a:pt x="535" y="875"/>
                      </a:lnTo>
                      <a:lnTo>
                        <a:pt x="531" y="872"/>
                      </a:lnTo>
                      <a:lnTo>
                        <a:pt x="528" y="86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5" name="Freeform 71"/>
                <p:cNvSpPr>
                  <a:spLocks/>
                </p:cNvSpPr>
                <p:nvPr/>
              </p:nvSpPr>
              <p:spPr bwMode="auto">
                <a:xfrm>
                  <a:off x="3744" y="1754"/>
                  <a:ext cx="59" cy="96"/>
                </a:xfrm>
                <a:custGeom>
                  <a:avLst/>
                  <a:gdLst>
                    <a:gd name="T0" fmla="*/ 0 w 585"/>
                    <a:gd name="T1" fmla="*/ 0 h 878"/>
                    <a:gd name="T2" fmla="*/ 0 w 585"/>
                    <a:gd name="T3" fmla="*/ 0 h 878"/>
                    <a:gd name="T4" fmla="*/ 0 w 585"/>
                    <a:gd name="T5" fmla="*/ 0 h 878"/>
                    <a:gd name="T6" fmla="*/ 0 w 585"/>
                    <a:gd name="T7" fmla="*/ 0 h 878"/>
                    <a:gd name="T8" fmla="*/ 0 w 585"/>
                    <a:gd name="T9" fmla="*/ 0 h 878"/>
                    <a:gd name="T10" fmla="*/ 0 w 585"/>
                    <a:gd name="T11" fmla="*/ 0 h 878"/>
                    <a:gd name="T12" fmla="*/ 0 w 585"/>
                    <a:gd name="T13" fmla="*/ 0 h 878"/>
                    <a:gd name="T14" fmla="*/ 0 w 585"/>
                    <a:gd name="T15" fmla="*/ 0 h 878"/>
                    <a:gd name="T16" fmla="*/ 0 w 585"/>
                    <a:gd name="T17" fmla="*/ 0 h 878"/>
                    <a:gd name="T18" fmla="*/ 0 w 585"/>
                    <a:gd name="T19" fmla="*/ 0 h 878"/>
                    <a:gd name="T20" fmla="*/ 0 w 585"/>
                    <a:gd name="T21" fmla="*/ 0 h 878"/>
                    <a:gd name="T22" fmla="*/ 0 w 585"/>
                    <a:gd name="T23" fmla="*/ 0 h 878"/>
                    <a:gd name="T24" fmla="*/ 0 w 585"/>
                    <a:gd name="T25" fmla="*/ 0 h 878"/>
                    <a:gd name="T26" fmla="*/ 0 w 585"/>
                    <a:gd name="T27" fmla="*/ 0 h 878"/>
                    <a:gd name="T28" fmla="*/ 0 w 585"/>
                    <a:gd name="T29" fmla="*/ 0 h 878"/>
                    <a:gd name="T30" fmla="*/ 0 w 585"/>
                    <a:gd name="T31" fmla="*/ 0 h 878"/>
                    <a:gd name="T32" fmla="*/ 0 w 585"/>
                    <a:gd name="T33" fmla="*/ 0 h 878"/>
                    <a:gd name="T34" fmla="*/ 0 w 585"/>
                    <a:gd name="T35" fmla="*/ 0 h 878"/>
                    <a:gd name="T36" fmla="*/ 0 w 585"/>
                    <a:gd name="T37" fmla="*/ 0 h 878"/>
                    <a:gd name="T38" fmla="*/ 0 w 585"/>
                    <a:gd name="T39" fmla="*/ 0 h 878"/>
                    <a:gd name="T40" fmla="*/ 0 w 585"/>
                    <a:gd name="T41" fmla="*/ 0 h 878"/>
                    <a:gd name="T42" fmla="*/ 0 w 585"/>
                    <a:gd name="T43" fmla="*/ 0 h 8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5"/>
                    <a:gd name="T67" fmla="*/ 0 h 878"/>
                    <a:gd name="T68" fmla="*/ 585 w 585"/>
                    <a:gd name="T69" fmla="*/ 878 h 8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5" h="878">
                      <a:moveTo>
                        <a:pt x="528" y="868"/>
                      </a:moveTo>
                      <a:lnTo>
                        <a:pt x="0" y="35"/>
                      </a:lnTo>
                      <a:lnTo>
                        <a:pt x="55" y="0"/>
                      </a:lnTo>
                      <a:lnTo>
                        <a:pt x="581" y="836"/>
                      </a:lnTo>
                      <a:lnTo>
                        <a:pt x="584" y="839"/>
                      </a:lnTo>
                      <a:lnTo>
                        <a:pt x="585" y="843"/>
                      </a:lnTo>
                      <a:lnTo>
                        <a:pt x="584" y="848"/>
                      </a:lnTo>
                      <a:lnTo>
                        <a:pt x="582" y="854"/>
                      </a:lnTo>
                      <a:lnTo>
                        <a:pt x="580" y="858"/>
                      </a:lnTo>
                      <a:lnTo>
                        <a:pt x="577" y="863"/>
                      </a:lnTo>
                      <a:lnTo>
                        <a:pt x="572" y="867"/>
                      </a:lnTo>
                      <a:lnTo>
                        <a:pt x="567" y="871"/>
                      </a:lnTo>
                      <a:lnTo>
                        <a:pt x="562" y="874"/>
                      </a:lnTo>
                      <a:lnTo>
                        <a:pt x="556" y="876"/>
                      </a:lnTo>
                      <a:lnTo>
                        <a:pt x="551" y="878"/>
                      </a:lnTo>
                      <a:lnTo>
                        <a:pt x="545" y="878"/>
                      </a:lnTo>
                      <a:lnTo>
                        <a:pt x="539" y="876"/>
                      </a:lnTo>
                      <a:lnTo>
                        <a:pt x="535" y="875"/>
                      </a:lnTo>
                      <a:lnTo>
                        <a:pt x="531" y="872"/>
                      </a:lnTo>
                      <a:lnTo>
                        <a:pt x="528" y="86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6" name="Freeform 72"/>
                <p:cNvSpPr>
                  <a:spLocks/>
                </p:cNvSpPr>
                <p:nvPr/>
              </p:nvSpPr>
              <p:spPr bwMode="auto">
                <a:xfrm>
                  <a:off x="3493" y="1625"/>
                  <a:ext cx="67" cy="101"/>
                </a:xfrm>
                <a:custGeom>
                  <a:avLst/>
                  <a:gdLst>
                    <a:gd name="T0" fmla="*/ 0 w 666"/>
                    <a:gd name="T1" fmla="*/ 0 h 923"/>
                    <a:gd name="T2" fmla="*/ 0 w 666"/>
                    <a:gd name="T3" fmla="*/ 0 h 923"/>
                    <a:gd name="T4" fmla="*/ 0 w 666"/>
                    <a:gd name="T5" fmla="*/ 0 h 923"/>
                    <a:gd name="T6" fmla="*/ 0 w 666"/>
                    <a:gd name="T7" fmla="*/ 0 h 923"/>
                    <a:gd name="T8" fmla="*/ 0 w 666"/>
                    <a:gd name="T9" fmla="*/ 0 h 923"/>
                    <a:gd name="T10" fmla="*/ 0 w 666"/>
                    <a:gd name="T11" fmla="*/ 0 h 923"/>
                    <a:gd name="T12" fmla="*/ 0 w 666"/>
                    <a:gd name="T13" fmla="*/ 0 h 923"/>
                    <a:gd name="T14" fmla="*/ 0 w 666"/>
                    <a:gd name="T15" fmla="*/ 0 h 923"/>
                    <a:gd name="T16" fmla="*/ 0 w 666"/>
                    <a:gd name="T17" fmla="*/ 0 h 923"/>
                    <a:gd name="T18" fmla="*/ 0 w 666"/>
                    <a:gd name="T19" fmla="*/ 0 h 923"/>
                    <a:gd name="T20" fmla="*/ 0 w 666"/>
                    <a:gd name="T21" fmla="*/ 0 h 923"/>
                    <a:gd name="T22" fmla="*/ 0 w 666"/>
                    <a:gd name="T23" fmla="*/ 0 h 923"/>
                    <a:gd name="T24" fmla="*/ 0 w 666"/>
                    <a:gd name="T25" fmla="*/ 0 h 923"/>
                    <a:gd name="T26" fmla="*/ 0 w 666"/>
                    <a:gd name="T27" fmla="*/ 0 h 923"/>
                    <a:gd name="T28" fmla="*/ 0 w 666"/>
                    <a:gd name="T29" fmla="*/ 0 h 923"/>
                    <a:gd name="T30" fmla="*/ 0 w 666"/>
                    <a:gd name="T31" fmla="*/ 0 h 923"/>
                    <a:gd name="T32" fmla="*/ 0 w 666"/>
                    <a:gd name="T33" fmla="*/ 0 h 923"/>
                    <a:gd name="T34" fmla="*/ 0 w 666"/>
                    <a:gd name="T35" fmla="*/ 0 h 923"/>
                    <a:gd name="T36" fmla="*/ 0 w 666"/>
                    <a:gd name="T37" fmla="*/ 0 h 923"/>
                    <a:gd name="T38" fmla="*/ 0 w 666"/>
                    <a:gd name="T39" fmla="*/ 0 h 923"/>
                    <a:gd name="T40" fmla="*/ 0 w 666"/>
                    <a:gd name="T41" fmla="*/ 0 h 923"/>
                    <a:gd name="T42" fmla="*/ 0 w 666"/>
                    <a:gd name="T43" fmla="*/ 0 h 923"/>
                    <a:gd name="T44" fmla="*/ 0 w 666"/>
                    <a:gd name="T45" fmla="*/ 0 h 923"/>
                    <a:gd name="T46" fmla="*/ 0 w 666"/>
                    <a:gd name="T47" fmla="*/ 0 h 923"/>
                    <a:gd name="T48" fmla="*/ 0 w 666"/>
                    <a:gd name="T49" fmla="*/ 0 h 923"/>
                    <a:gd name="T50" fmla="*/ 0 w 666"/>
                    <a:gd name="T51" fmla="*/ 0 h 923"/>
                    <a:gd name="T52" fmla="*/ 0 w 666"/>
                    <a:gd name="T53" fmla="*/ 0 h 923"/>
                    <a:gd name="T54" fmla="*/ 0 w 666"/>
                    <a:gd name="T55" fmla="*/ 0 h 923"/>
                    <a:gd name="T56" fmla="*/ 0 w 666"/>
                    <a:gd name="T57" fmla="*/ 0 h 923"/>
                    <a:gd name="T58" fmla="*/ 0 w 666"/>
                    <a:gd name="T59" fmla="*/ 0 h 923"/>
                    <a:gd name="T60" fmla="*/ 0 w 666"/>
                    <a:gd name="T61" fmla="*/ 0 h 923"/>
                    <a:gd name="T62" fmla="*/ 0 w 666"/>
                    <a:gd name="T63" fmla="*/ 0 h 923"/>
                    <a:gd name="T64" fmla="*/ 0 w 666"/>
                    <a:gd name="T65" fmla="*/ 0 h 923"/>
                    <a:gd name="T66" fmla="*/ 0 w 666"/>
                    <a:gd name="T67" fmla="*/ 0 h 923"/>
                    <a:gd name="T68" fmla="*/ 0 w 666"/>
                    <a:gd name="T69" fmla="*/ 0 h 923"/>
                    <a:gd name="T70" fmla="*/ 0 w 666"/>
                    <a:gd name="T71" fmla="*/ 0 h 923"/>
                    <a:gd name="T72" fmla="*/ 0 w 666"/>
                    <a:gd name="T73" fmla="*/ 0 h 923"/>
                    <a:gd name="T74" fmla="*/ 0 w 666"/>
                    <a:gd name="T75" fmla="*/ 0 h 9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923"/>
                    <a:gd name="T116" fmla="*/ 666 w 666"/>
                    <a:gd name="T117" fmla="*/ 923 h 9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923">
                      <a:moveTo>
                        <a:pt x="612" y="916"/>
                      </a:move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664" y="880"/>
                      </a:lnTo>
                      <a:lnTo>
                        <a:pt x="666" y="883"/>
                      </a:lnTo>
                      <a:lnTo>
                        <a:pt x="666" y="888"/>
                      </a:lnTo>
                      <a:lnTo>
                        <a:pt x="666" y="892"/>
                      </a:lnTo>
                      <a:lnTo>
                        <a:pt x="665" y="897"/>
                      </a:lnTo>
                      <a:lnTo>
                        <a:pt x="663" y="901"/>
                      </a:lnTo>
                      <a:lnTo>
                        <a:pt x="659" y="906"/>
                      </a:lnTo>
                      <a:lnTo>
                        <a:pt x="655" y="910"/>
                      </a:lnTo>
                      <a:lnTo>
                        <a:pt x="650" y="915"/>
                      </a:lnTo>
                      <a:lnTo>
                        <a:pt x="644" y="918"/>
                      </a:lnTo>
                      <a:lnTo>
                        <a:pt x="639" y="920"/>
                      </a:lnTo>
                      <a:lnTo>
                        <a:pt x="633" y="922"/>
                      </a:lnTo>
                      <a:lnTo>
                        <a:pt x="627" y="923"/>
                      </a:lnTo>
                      <a:lnTo>
                        <a:pt x="623" y="922"/>
                      </a:lnTo>
                      <a:lnTo>
                        <a:pt x="618" y="920"/>
                      </a:lnTo>
                      <a:lnTo>
                        <a:pt x="615" y="918"/>
                      </a:lnTo>
                      <a:lnTo>
                        <a:pt x="612" y="91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7" name="Freeform 73"/>
                <p:cNvSpPr>
                  <a:spLocks/>
                </p:cNvSpPr>
                <p:nvPr/>
              </p:nvSpPr>
              <p:spPr bwMode="auto">
                <a:xfrm>
                  <a:off x="3493" y="1625"/>
                  <a:ext cx="67" cy="101"/>
                </a:xfrm>
                <a:custGeom>
                  <a:avLst/>
                  <a:gdLst>
                    <a:gd name="T0" fmla="*/ 0 w 666"/>
                    <a:gd name="T1" fmla="*/ 0 h 923"/>
                    <a:gd name="T2" fmla="*/ 0 w 666"/>
                    <a:gd name="T3" fmla="*/ 0 h 923"/>
                    <a:gd name="T4" fmla="*/ 0 w 666"/>
                    <a:gd name="T5" fmla="*/ 0 h 923"/>
                    <a:gd name="T6" fmla="*/ 0 w 666"/>
                    <a:gd name="T7" fmla="*/ 0 h 923"/>
                    <a:gd name="T8" fmla="*/ 0 w 666"/>
                    <a:gd name="T9" fmla="*/ 0 h 923"/>
                    <a:gd name="T10" fmla="*/ 0 w 666"/>
                    <a:gd name="T11" fmla="*/ 0 h 923"/>
                    <a:gd name="T12" fmla="*/ 0 w 666"/>
                    <a:gd name="T13" fmla="*/ 0 h 923"/>
                    <a:gd name="T14" fmla="*/ 0 w 666"/>
                    <a:gd name="T15" fmla="*/ 0 h 923"/>
                    <a:gd name="T16" fmla="*/ 0 w 666"/>
                    <a:gd name="T17" fmla="*/ 0 h 923"/>
                    <a:gd name="T18" fmla="*/ 0 w 666"/>
                    <a:gd name="T19" fmla="*/ 0 h 923"/>
                    <a:gd name="T20" fmla="*/ 0 w 666"/>
                    <a:gd name="T21" fmla="*/ 0 h 923"/>
                    <a:gd name="T22" fmla="*/ 0 w 666"/>
                    <a:gd name="T23" fmla="*/ 0 h 923"/>
                    <a:gd name="T24" fmla="*/ 0 w 666"/>
                    <a:gd name="T25" fmla="*/ 0 h 923"/>
                    <a:gd name="T26" fmla="*/ 0 w 666"/>
                    <a:gd name="T27" fmla="*/ 0 h 923"/>
                    <a:gd name="T28" fmla="*/ 0 w 666"/>
                    <a:gd name="T29" fmla="*/ 0 h 923"/>
                    <a:gd name="T30" fmla="*/ 0 w 666"/>
                    <a:gd name="T31" fmla="*/ 0 h 923"/>
                    <a:gd name="T32" fmla="*/ 0 w 666"/>
                    <a:gd name="T33" fmla="*/ 0 h 923"/>
                    <a:gd name="T34" fmla="*/ 0 w 666"/>
                    <a:gd name="T35" fmla="*/ 0 h 923"/>
                    <a:gd name="T36" fmla="*/ 0 w 666"/>
                    <a:gd name="T37" fmla="*/ 0 h 923"/>
                    <a:gd name="T38" fmla="*/ 0 w 666"/>
                    <a:gd name="T39" fmla="*/ 0 h 923"/>
                    <a:gd name="T40" fmla="*/ 0 w 666"/>
                    <a:gd name="T41" fmla="*/ 0 h 923"/>
                    <a:gd name="T42" fmla="*/ 0 w 666"/>
                    <a:gd name="T43" fmla="*/ 0 h 923"/>
                    <a:gd name="T44" fmla="*/ 0 w 666"/>
                    <a:gd name="T45" fmla="*/ 0 h 923"/>
                    <a:gd name="T46" fmla="*/ 0 w 666"/>
                    <a:gd name="T47" fmla="*/ 0 h 923"/>
                    <a:gd name="T48" fmla="*/ 0 w 666"/>
                    <a:gd name="T49" fmla="*/ 0 h 923"/>
                    <a:gd name="T50" fmla="*/ 0 w 666"/>
                    <a:gd name="T51" fmla="*/ 0 h 923"/>
                    <a:gd name="T52" fmla="*/ 0 w 666"/>
                    <a:gd name="T53" fmla="*/ 0 h 923"/>
                    <a:gd name="T54" fmla="*/ 0 w 666"/>
                    <a:gd name="T55" fmla="*/ 0 h 923"/>
                    <a:gd name="T56" fmla="*/ 0 w 666"/>
                    <a:gd name="T57" fmla="*/ 0 h 923"/>
                    <a:gd name="T58" fmla="*/ 0 w 666"/>
                    <a:gd name="T59" fmla="*/ 0 h 923"/>
                    <a:gd name="T60" fmla="*/ 0 w 666"/>
                    <a:gd name="T61" fmla="*/ 0 h 923"/>
                    <a:gd name="T62" fmla="*/ 0 w 666"/>
                    <a:gd name="T63" fmla="*/ 0 h 923"/>
                    <a:gd name="T64" fmla="*/ 0 w 666"/>
                    <a:gd name="T65" fmla="*/ 0 h 923"/>
                    <a:gd name="T66" fmla="*/ 0 w 666"/>
                    <a:gd name="T67" fmla="*/ 0 h 923"/>
                    <a:gd name="T68" fmla="*/ 0 w 666"/>
                    <a:gd name="T69" fmla="*/ 0 h 923"/>
                    <a:gd name="T70" fmla="*/ 0 w 666"/>
                    <a:gd name="T71" fmla="*/ 0 h 923"/>
                    <a:gd name="T72" fmla="*/ 0 w 666"/>
                    <a:gd name="T73" fmla="*/ 0 h 923"/>
                    <a:gd name="T74" fmla="*/ 0 w 666"/>
                    <a:gd name="T75" fmla="*/ 0 h 9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923"/>
                    <a:gd name="T116" fmla="*/ 666 w 666"/>
                    <a:gd name="T117" fmla="*/ 923 h 9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923">
                      <a:moveTo>
                        <a:pt x="612" y="916"/>
                      </a:move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664" y="880"/>
                      </a:lnTo>
                      <a:lnTo>
                        <a:pt x="666" y="883"/>
                      </a:lnTo>
                      <a:lnTo>
                        <a:pt x="666" y="888"/>
                      </a:lnTo>
                      <a:lnTo>
                        <a:pt x="666" y="892"/>
                      </a:lnTo>
                      <a:lnTo>
                        <a:pt x="665" y="897"/>
                      </a:lnTo>
                      <a:lnTo>
                        <a:pt x="663" y="901"/>
                      </a:lnTo>
                      <a:lnTo>
                        <a:pt x="659" y="906"/>
                      </a:lnTo>
                      <a:lnTo>
                        <a:pt x="655" y="910"/>
                      </a:lnTo>
                      <a:lnTo>
                        <a:pt x="650" y="915"/>
                      </a:lnTo>
                      <a:lnTo>
                        <a:pt x="644" y="918"/>
                      </a:lnTo>
                      <a:lnTo>
                        <a:pt x="639" y="920"/>
                      </a:lnTo>
                      <a:lnTo>
                        <a:pt x="633" y="922"/>
                      </a:lnTo>
                      <a:lnTo>
                        <a:pt x="627" y="923"/>
                      </a:lnTo>
                      <a:lnTo>
                        <a:pt x="623" y="922"/>
                      </a:lnTo>
                      <a:lnTo>
                        <a:pt x="618" y="920"/>
                      </a:lnTo>
                      <a:lnTo>
                        <a:pt x="615" y="918"/>
                      </a:lnTo>
                      <a:lnTo>
                        <a:pt x="612" y="91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8" name="Freeform 74"/>
                <p:cNvSpPr>
                  <a:spLocks/>
                </p:cNvSpPr>
                <p:nvPr/>
              </p:nvSpPr>
              <p:spPr bwMode="auto">
                <a:xfrm>
                  <a:off x="3493" y="1625"/>
                  <a:ext cx="6" cy="6"/>
                </a:xfrm>
                <a:custGeom>
                  <a:avLst/>
                  <a:gdLst>
                    <a:gd name="T0" fmla="*/ 0 w 59"/>
                    <a:gd name="T1" fmla="*/ 0 h 50"/>
                    <a:gd name="T2" fmla="*/ 0 w 59"/>
                    <a:gd name="T3" fmla="*/ 0 h 50"/>
                    <a:gd name="T4" fmla="*/ 0 w 59"/>
                    <a:gd name="T5" fmla="*/ 0 h 50"/>
                    <a:gd name="T6" fmla="*/ 0 w 59"/>
                    <a:gd name="T7" fmla="*/ 0 h 50"/>
                    <a:gd name="T8" fmla="*/ 0 w 59"/>
                    <a:gd name="T9" fmla="*/ 0 h 50"/>
                    <a:gd name="T10" fmla="*/ 0 w 59"/>
                    <a:gd name="T11" fmla="*/ 0 h 50"/>
                    <a:gd name="T12" fmla="*/ 0 w 59"/>
                    <a:gd name="T13" fmla="*/ 0 h 50"/>
                    <a:gd name="T14" fmla="*/ 0 w 59"/>
                    <a:gd name="T15" fmla="*/ 0 h 50"/>
                    <a:gd name="T16" fmla="*/ 0 w 59"/>
                    <a:gd name="T17" fmla="*/ 0 h 50"/>
                    <a:gd name="T18" fmla="*/ 0 w 59"/>
                    <a:gd name="T19" fmla="*/ 0 h 50"/>
                    <a:gd name="T20" fmla="*/ 0 w 59"/>
                    <a:gd name="T21" fmla="*/ 0 h 50"/>
                    <a:gd name="T22" fmla="*/ 0 w 59"/>
                    <a:gd name="T23" fmla="*/ 0 h 50"/>
                    <a:gd name="T24" fmla="*/ 0 w 59"/>
                    <a:gd name="T25" fmla="*/ 0 h 50"/>
                    <a:gd name="T26" fmla="*/ 0 w 59"/>
                    <a:gd name="T27" fmla="*/ 0 h 50"/>
                    <a:gd name="T28" fmla="*/ 0 w 59"/>
                    <a:gd name="T29" fmla="*/ 0 h 50"/>
                    <a:gd name="T30" fmla="*/ 0 w 59"/>
                    <a:gd name="T31" fmla="*/ 0 h 50"/>
                    <a:gd name="T32" fmla="*/ 0 w 59"/>
                    <a:gd name="T33" fmla="*/ 0 h 50"/>
                    <a:gd name="T34" fmla="*/ 0 w 59"/>
                    <a:gd name="T35" fmla="*/ 0 h 50"/>
                    <a:gd name="T36" fmla="*/ 0 w 59"/>
                    <a:gd name="T37" fmla="*/ 0 h 50"/>
                    <a:gd name="T38" fmla="*/ 0 w 59"/>
                    <a:gd name="T39" fmla="*/ 0 h 50"/>
                    <a:gd name="T40" fmla="*/ 0 w 59"/>
                    <a:gd name="T41" fmla="*/ 0 h 50"/>
                    <a:gd name="T42" fmla="*/ 0 w 59"/>
                    <a:gd name="T43" fmla="*/ 0 h 50"/>
                    <a:gd name="T44" fmla="*/ 0 w 59"/>
                    <a:gd name="T45" fmla="*/ 0 h 50"/>
                    <a:gd name="T46" fmla="*/ 0 w 59"/>
                    <a:gd name="T47" fmla="*/ 0 h 50"/>
                    <a:gd name="T48" fmla="*/ 0 w 59"/>
                    <a:gd name="T49" fmla="*/ 0 h 50"/>
                    <a:gd name="T50" fmla="*/ 0 w 59"/>
                    <a:gd name="T51" fmla="*/ 0 h 50"/>
                    <a:gd name="T52" fmla="*/ 0 w 59"/>
                    <a:gd name="T53" fmla="*/ 0 h 50"/>
                    <a:gd name="T54" fmla="*/ 0 w 59"/>
                    <a:gd name="T55" fmla="*/ 0 h 50"/>
                    <a:gd name="T56" fmla="*/ 0 w 59"/>
                    <a:gd name="T57" fmla="*/ 0 h 50"/>
                    <a:gd name="T58" fmla="*/ 0 w 59"/>
                    <a:gd name="T59" fmla="*/ 0 h 50"/>
                    <a:gd name="T60" fmla="*/ 0 w 59"/>
                    <a:gd name="T61" fmla="*/ 0 h 50"/>
                    <a:gd name="T62" fmla="*/ 0 w 59"/>
                    <a:gd name="T63" fmla="*/ 0 h 50"/>
                    <a:gd name="T64" fmla="*/ 0 w 59"/>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0"/>
                    <a:gd name="T101" fmla="*/ 59 w 59"/>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0">
                      <a:moveTo>
                        <a:pt x="41" y="42"/>
                      </a:moveTo>
                      <a:lnTo>
                        <a:pt x="37" y="45"/>
                      </a:lnTo>
                      <a:lnTo>
                        <a:pt x="31" y="47"/>
                      </a:lnTo>
                      <a:lnTo>
                        <a:pt x="25" y="50"/>
                      </a:lnTo>
                      <a:lnTo>
                        <a:pt x="20" y="50"/>
                      </a:lnTo>
                      <a:lnTo>
                        <a:pt x="14" y="50"/>
                      </a:lnTo>
                      <a:lnTo>
                        <a:pt x="9" y="48"/>
                      </a:lnTo>
                      <a:lnTo>
                        <a:pt x="6" y="46"/>
                      </a:ln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58" y="10"/>
                      </a:lnTo>
                      <a:lnTo>
                        <a:pt x="59" y="13"/>
                      </a:lnTo>
                      <a:lnTo>
                        <a:pt x="59" y="19"/>
                      </a:lnTo>
                      <a:lnTo>
                        <a:pt x="57" y="24"/>
                      </a:lnTo>
                      <a:lnTo>
                        <a:pt x="55" y="28"/>
                      </a:lnTo>
                      <a:lnTo>
                        <a:pt x="51" y="34"/>
                      </a:lnTo>
                      <a:lnTo>
                        <a:pt x="47" y="37"/>
                      </a:lnTo>
                      <a:lnTo>
                        <a:pt x="41" y="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9" name="Freeform 75"/>
                <p:cNvSpPr>
                  <a:spLocks/>
                </p:cNvSpPr>
                <p:nvPr/>
              </p:nvSpPr>
              <p:spPr bwMode="auto">
                <a:xfrm>
                  <a:off x="3493" y="1625"/>
                  <a:ext cx="6" cy="6"/>
                </a:xfrm>
                <a:custGeom>
                  <a:avLst/>
                  <a:gdLst>
                    <a:gd name="T0" fmla="*/ 0 w 59"/>
                    <a:gd name="T1" fmla="*/ 0 h 50"/>
                    <a:gd name="T2" fmla="*/ 0 w 59"/>
                    <a:gd name="T3" fmla="*/ 0 h 50"/>
                    <a:gd name="T4" fmla="*/ 0 w 59"/>
                    <a:gd name="T5" fmla="*/ 0 h 50"/>
                    <a:gd name="T6" fmla="*/ 0 w 59"/>
                    <a:gd name="T7" fmla="*/ 0 h 50"/>
                    <a:gd name="T8" fmla="*/ 0 w 59"/>
                    <a:gd name="T9" fmla="*/ 0 h 50"/>
                    <a:gd name="T10" fmla="*/ 0 w 59"/>
                    <a:gd name="T11" fmla="*/ 0 h 50"/>
                    <a:gd name="T12" fmla="*/ 0 w 59"/>
                    <a:gd name="T13" fmla="*/ 0 h 50"/>
                    <a:gd name="T14" fmla="*/ 0 w 59"/>
                    <a:gd name="T15" fmla="*/ 0 h 50"/>
                    <a:gd name="T16" fmla="*/ 0 w 59"/>
                    <a:gd name="T17" fmla="*/ 0 h 50"/>
                    <a:gd name="T18" fmla="*/ 0 w 59"/>
                    <a:gd name="T19" fmla="*/ 0 h 50"/>
                    <a:gd name="T20" fmla="*/ 0 w 59"/>
                    <a:gd name="T21" fmla="*/ 0 h 50"/>
                    <a:gd name="T22" fmla="*/ 0 w 59"/>
                    <a:gd name="T23" fmla="*/ 0 h 50"/>
                    <a:gd name="T24" fmla="*/ 0 w 59"/>
                    <a:gd name="T25" fmla="*/ 0 h 50"/>
                    <a:gd name="T26" fmla="*/ 0 w 59"/>
                    <a:gd name="T27" fmla="*/ 0 h 50"/>
                    <a:gd name="T28" fmla="*/ 0 w 59"/>
                    <a:gd name="T29" fmla="*/ 0 h 50"/>
                    <a:gd name="T30" fmla="*/ 0 w 59"/>
                    <a:gd name="T31" fmla="*/ 0 h 50"/>
                    <a:gd name="T32" fmla="*/ 0 w 59"/>
                    <a:gd name="T33" fmla="*/ 0 h 50"/>
                    <a:gd name="T34" fmla="*/ 0 w 59"/>
                    <a:gd name="T35" fmla="*/ 0 h 50"/>
                    <a:gd name="T36" fmla="*/ 0 w 59"/>
                    <a:gd name="T37" fmla="*/ 0 h 50"/>
                    <a:gd name="T38" fmla="*/ 0 w 59"/>
                    <a:gd name="T39" fmla="*/ 0 h 50"/>
                    <a:gd name="T40" fmla="*/ 0 w 59"/>
                    <a:gd name="T41" fmla="*/ 0 h 50"/>
                    <a:gd name="T42" fmla="*/ 0 w 59"/>
                    <a:gd name="T43" fmla="*/ 0 h 50"/>
                    <a:gd name="T44" fmla="*/ 0 w 59"/>
                    <a:gd name="T45" fmla="*/ 0 h 50"/>
                    <a:gd name="T46" fmla="*/ 0 w 59"/>
                    <a:gd name="T47" fmla="*/ 0 h 50"/>
                    <a:gd name="T48" fmla="*/ 0 w 59"/>
                    <a:gd name="T49" fmla="*/ 0 h 50"/>
                    <a:gd name="T50" fmla="*/ 0 w 59"/>
                    <a:gd name="T51" fmla="*/ 0 h 50"/>
                    <a:gd name="T52" fmla="*/ 0 w 59"/>
                    <a:gd name="T53" fmla="*/ 0 h 50"/>
                    <a:gd name="T54" fmla="*/ 0 w 59"/>
                    <a:gd name="T55" fmla="*/ 0 h 50"/>
                    <a:gd name="T56" fmla="*/ 0 w 59"/>
                    <a:gd name="T57" fmla="*/ 0 h 50"/>
                    <a:gd name="T58" fmla="*/ 0 w 59"/>
                    <a:gd name="T59" fmla="*/ 0 h 50"/>
                    <a:gd name="T60" fmla="*/ 0 w 59"/>
                    <a:gd name="T61" fmla="*/ 0 h 50"/>
                    <a:gd name="T62" fmla="*/ 0 w 59"/>
                    <a:gd name="T63" fmla="*/ 0 h 50"/>
                    <a:gd name="T64" fmla="*/ 0 w 59"/>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0"/>
                    <a:gd name="T101" fmla="*/ 59 w 59"/>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0">
                      <a:moveTo>
                        <a:pt x="41" y="42"/>
                      </a:moveTo>
                      <a:lnTo>
                        <a:pt x="37" y="45"/>
                      </a:lnTo>
                      <a:lnTo>
                        <a:pt x="31" y="47"/>
                      </a:lnTo>
                      <a:lnTo>
                        <a:pt x="25" y="50"/>
                      </a:lnTo>
                      <a:lnTo>
                        <a:pt x="20" y="50"/>
                      </a:lnTo>
                      <a:lnTo>
                        <a:pt x="14" y="50"/>
                      </a:lnTo>
                      <a:lnTo>
                        <a:pt x="9" y="48"/>
                      </a:lnTo>
                      <a:lnTo>
                        <a:pt x="6" y="46"/>
                      </a:ln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58" y="10"/>
                      </a:lnTo>
                      <a:lnTo>
                        <a:pt x="59" y="13"/>
                      </a:lnTo>
                      <a:lnTo>
                        <a:pt x="59" y="19"/>
                      </a:lnTo>
                      <a:lnTo>
                        <a:pt x="57" y="24"/>
                      </a:lnTo>
                      <a:lnTo>
                        <a:pt x="55" y="28"/>
                      </a:lnTo>
                      <a:lnTo>
                        <a:pt x="51" y="34"/>
                      </a:lnTo>
                      <a:lnTo>
                        <a:pt x="47" y="37"/>
                      </a:lnTo>
                      <a:lnTo>
                        <a:pt x="41" y="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0" name="Freeform 76"/>
                <p:cNvSpPr>
                  <a:spLocks/>
                </p:cNvSpPr>
                <p:nvPr/>
              </p:nvSpPr>
              <p:spPr bwMode="auto">
                <a:xfrm>
                  <a:off x="3852" y="1612"/>
                  <a:ext cx="56" cy="101"/>
                </a:xfrm>
                <a:custGeom>
                  <a:avLst/>
                  <a:gdLst>
                    <a:gd name="T0" fmla="*/ 0 w 555"/>
                    <a:gd name="T1" fmla="*/ 0 h 927"/>
                    <a:gd name="T2" fmla="*/ 0 w 555"/>
                    <a:gd name="T3" fmla="*/ 0 h 927"/>
                    <a:gd name="T4" fmla="*/ 0 w 555"/>
                    <a:gd name="T5" fmla="*/ 0 h 927"/>
                    <a:gd name="T6" fmla="*/ 0 w 555"/>
                    <a:gd name="T7" fmla="*/ 0 h 927"/>
                    <a:gd name="T8" fmla="*/ 0 w 555"/>
                    <a:gd name="T9" fmla="*/ 0 h 927"/>
                    <a:gd name="T10" fmla="*/ 0 w 555"/>
                    <a:gd name="T11" fmla="*/ 0 h 927"/>
                    <a:gd name="T12" fmla="*/ 0 w 555"/>
                    <a:gd name="T13" fmla="*/ 0 h 927"/>
                    <a:gd name="T14" fmla="*/ 0 w 555"/>
                    <a:gd name="T15" fmla="*/ 0 h 927"/>
                    <a:gd name="T16" fmla="*/ 0 w 555"/>
                    <a:gd name="T17" fmla="*/ 0 h 927"/>
                    <a:gd name="T18" fmla="*/ 0 w 555"/>
                    <a:gd name="T19" fmla="*/ 0 h 927"/>
                    <a:gd name="T20" fmla="*/ 0 w 555"/>
                    <a:gd name="T21" fmla="*/ 0 h 927"/>
                    <a:gd name="T22" fmla="*/ 0 w 555"/>
                    <a:gd name="T23" fmla="*/ 0 h 927"/>
                    <a:gd name="T24" fmla="*/ 0 w 555"/>
                    <a:gd name="T25" fmla="*/ 0 h 927"/>
                    <a:gd name="T26" fmla="*/ 0 w 555"/>
                    <a:gd name="T27" fmla="*/ 0 h 927"/>
                    <a:gd name="T28" fmla="*/ 0 w 555"/>
                    <a:gd name="T29" fmla="*/ 0 h 927"/>
                    <a:gd name="T30" fmla="*/ 0 w 555"/>
                    <a:gd name="T31" fmla="*/ 0 h 927"/>
                    <a:gd name="T32" fmla="*/ 0 w 555"/>
                    <a:gd name="T33" fmla="*/ 0 h 927"/>
                    <a:gd name="T34" fmla="*/ 0 w 555"/>
                    <a:gd name="T35" fmla="*/ 0 h 927"/>
                    <a:gd name="T36" fmla="*/ 0 w 555"/>
                    <a:gd name="T37" fmla="*/ 0 h 927"/>
                    <a:gd name="T38" fmla="*/ 0 w 555"/>
                    <a:gd name="T39" fmla="*/ 0 h 927"/>
                    <a:gd name="T40" fmla="*/ 0 w 555"/>
                    <a:gd name="T41" fmla="*/ 0 h 927"/>
                    <a:gd name="T42" fmla="*/ 0 w 555"/>
                    <a:gd name="T43" fmla="*/ 0 h 927"/>
                    <a:gd name="T44" fmla="*/ 0 w 555"/>
                    <a:gd name="T45" fmla="*/ 0 h 927"/>
                    <a:gd name="T46" fmla="*/ 0 w 555"/>
                    <a:gd name="T47" fmla="*/ 0 h 927"/>
                    <a:gd name="T48" fmla="*/ 0 w 555"/>
                    <a:gd name="T49" fmla="*/ 0 h 927"/>
                    <a:gd name="T50" fmla="*/ 0 w 555"/>
                    <a:gd name="T51" fmla="*/ 0 h 927"/>
                    <a:gd name="T52" fmla="*/ 0 w 555"/>
                    <a:gd name="T53" fmla="*/ 0 h 927"/>
                    <a:gd name="T54" fmla="*/ 0 w 555"/>
                    <a:gd name="T55" fmla="*/ 0 h 927"/>
                    <a:gd name="T56" fmla="*/ 0 w 555"/>
                    <a:gd name="T57" fmla="*/ 0 h 927"/>
                    <a:gd name="T58" fmla="*/ 0 w 555"/>
                    <a:gd name="T59" fmla="*/ 0 h 927"/>
                    <a:gd name="T60" fmla="*/ 0 w 555"/>
                    <a:gd name="T61" fmla="*/ 0 h 927"/>
                    <a:gd name="T62" fmla="*/ 0 w 555"/>
                    <a:gd name="T63" fmla="*/ 0 h 927"/>
                    <a:gd name="T64" fmla="*/ 0 w 555"/>
                    <a:gd name="T65" fmla="*/ 0 h 927"/>
                    <a:gd name="T66" fmla="*/ 0 w 555"/>
                    <a:gd name="T67" fmla="*/ 0 h 927"/>
                    <a:gd name="T68" fmla="*/ 0 w 555"/>
                    <a:gd name="T69" fmla="*/ 0 h 927"/>
                    <a:gd name="T70" fmla="*/ 0 w 555"/>
                    <a:gd name="T71" fmla="*/ 0 h 927"/>
                    <a:gd name="T72" fmla="*/ 0 w 555"/>
                    <a:gd name="T73" fmla="*/ 0 h 927"/>
                    <a:gd name="T74" fmla="*/ 0 w 555"/>
                    <a:gd name="T75" fmla="*/ 0 h 9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927"/>
                    <a:gd name="T116" fmla="*/ 555 w 555"/>
                    <a:gd name="T117" fmla="*/ 927 h 9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927">
                      <a:moveTo>
                        <a:pt x="498" y="918"/>
                      </a:move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553" y="888"/>
                      </a:lnTo>
                      <a:lnTo>
                        <a:pt x="555" y="891"/>
                      </a:lnTo>
                      <a:lnTo>
                        <a:pt x="555" y="896"/>
                      </a:lnTo>
                      <a:lnTo>
                        <a:pt x="555" y="900"/>
                      </a:lnTo>
                      <a:lnTo>
                        <a:pt x="553" y="906"/>
                      </a:lnTo>
                      <a:lnTo>
                        <a:pt x="550" y="910"/>
                      </a:lnTo>
                      <a:lnTo>
                        <a:pt x="546" y="915"/>
                      </a:lnTo>
                      <a:lnTo>
                        <a:pt x="541" y="918"/>
                      </a:lnTo>
                      <a:lnTo>
                        <a:pt x="537" y="922"/>
                      </a:lnTo>
                      <a:lnTo>
                        <a:pt x="531" y="925"/>
                      </a:lnTo>
                      <a:lnTo>
                        <a:pt x="525" y="926"/>
                      </a:lnTo>
                      <a:lnTo>
                        <a:pt x="520" y="927"/>
                      </a:lnTo>
                      <a:lnTo>
                        <a:pt x="514" y="927"/>
                      </a:lnTo>
                      <a:lnTo>
                        <a:pt x="508" y="926"/>
                      </a:lnTo>
                      <a:lnTo>
                        <a:pt x="504" y="924"/>
                      </a:lnTo>
                      <a:lnTo>
                        <a:pt x="500" y="922"/>
                      </a:lnTo>
                      <a:lnTo>
                        <a:pt x="498" y="91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1" name="Freeform 77"/>
                <p:cNvSpPr>
                  <a:spLocks/>
                </p:cNvSpPr>
                <p:nvPr/>
              </p:nvSpPr>
              <p:spPr bwMode="auto">
                <a:xfrm>
                  <a:off x="3852" y="1612"/>
                  <a:ext cx="56" cy="101"/>
                </a:xfrm>
                <a:custGeom>
                  <a:avLst/>
                  <a:gdLst>
                    <a:gd name="T0" fmla="*/ 0 w 555"/>
                    <a:gd name="T1" fmla="*/ 0 h 927"/>
                    <a:gd name="T2" fmla="*/ 0 w 555"/>
                    <a:gd name="T3" fmla="*/ 0 h 927"/>
                    <a:gd name="T4" fmla="*/ 0 w 555"/>
                    <a:gd name="T5" fmla="*/ 0 h 927"/>
                    <a:gd name="T6" fmla="*/ 0 w 555"/>
                    <a:gd name="T7" fmla="*/ 0 h 927"/>
                    <a:gd name="T8" fmla="*/ 0 w 555"/>
                    <a:gd name="T9" fmla="*/ 0 h 927"/>
                    <a:gd name="T10" fmla="*/ 0 w 555"/>
                    <a:gd name="T11" fmla="*/ 0 h 927"/>
                    <a:gd name="T12" fmla="*/ 0 w 555"/>
                    <a:gd name="T13" fmla="*/ 0 h 927"/>
                    <a:gd name="T14" fmla="*/ 0 w 555"/>
                    <a:gd name="T15" fmla="*/ 0 h 927"/>
                    <a:gd name="T16" fmla="*/ 0 w 555"/>
                    <a:gd name="T17" fmla="*/ 0 h 927"/>
                    <a:gd name="T18" fmla="*/ 0 w 555"/>
                    <a:gd name="T19" fmla="*/ 0 h 927"/>
                    <a:gd name="T20" fmla="*/ 0 w 555"/>
                    <a:gd name="T21" fmla="*/ 0 h 927"/>
                    <a:gd name="T22" fmla="*/ 0 w 555"/>
                    <a:gd name="T23" fmla="*/ 0 h 927"/>
                    <a:gd name="T24" fmla="*/ 0 w 555"/>
                    <a:gd name="T25" fmla="*/ 0 h 927"/>
                    <a:gd name="T26" fmla="*/ 0 w 555"/>
                    <a:gd name="T27" fmla="*/ 0 h 927"/>
                    <a:gd name="T28" fmla="*/ 0 w 555"/>
                    <a:gd name="T29" fmla="*/ 0 h 927"/>
                    <a:gd name="T30" fmla="*/ 0 w 555"/>
                    <a:gd name="T31" fmla="*/ 0 h 927"/>
                    <a:gd name="T32" fmla="*/ 0 w 555"/>
                    <a:gd name="T33" fmla="*/ 0 h 927"/>
                    <a:gd name="T34" fmla="*/ 0 w 555"/>
                    <a:gd name="T35" fmla="*/ 0 h 927"/>
                    <a:gd name="T36" fmla="*/ 0 w 555"/>
                    <a:gd name="T37" fmla="*/ 0 h 927"/>
                    <a:gd name="T38" fmla="*/ 0 w 555"/>
                    <a:gd name="T39" fmla="*/ 0 h 927"/>
                    <a:gd name="T40" fmla="*/ 0 w 555"/>
                    <a:gd name="T41" fmla="*/ 0 h 927"/>
                    <a:gd name="T42" fmla="*/ 0 w 555"/>
                    <a:gd name="T43" fmla="*/ 0 h 927"/>
                    <a:gd name="T44" fmla="*/ 0 w 555"/>
                    <a:gd name="T45" fmla="*/ 0 h 927"/>
                    <a:gd name="T46" fmla="*/ 0 w 555"/>
                    <a:gd name="T47" fmla="*/ 0 h 927"/>
                    <a:gd name="T48" fmla="*/ 0 w 555"/>
                    <a:gd name="T49" fmla="*/ 0 h 927"/>
                    <a:gd name="T50" fmla="*/ 0 w 555"/>
                    <a:gd name="T51" fmla="*/ 0 h 927"/>
                    <a:gd name="T52" fmla="*/ 0 w 555"/>
                    <a:gd name="T53" fmla="*/ 0 h 927"/>
                    <a:gd name="T54" fmla="*/ 0 w 555"/>
                    <a:gd name="T55" fmla="*/ 0 h 927"/>
                    <a:gd name="T56" fmla="*/ 0 w 555"/>
                    <a:gd name="T57" fmla="*/ 0 h 927"/>
                    <a:gd name="T58" fmla="*/ 0 w 555"/>
                    <a:gd name="T59" fmla="*/ 0 h 927"/>
                    <a:gd name="T60" fmla="*/ 0 w 555"/>
                    <a:gd name="T61" fmla="*/ 0 h 927"/>
                    <a:gd name="T62" fmla="*/ 0 w 555"/>
                    <a:gd name="T63" fmla="*/ 0 h 927"/>
                    <a:gd name="T64" fmla="*/ 0 w 555"/>
                    <a:gd name="T65" fmla="*/ 0 h 927"/>
                    <a:gd name="T66" fmla="*/ 0 w 555"/>
                    <a:gd name="T67" fmla="*/ 0 h 927"/>
                    <a:gd name="T68" fmla="*/ 0 w 555"/>
                    <a:gd name="T69" fmla="*/ 0 h 927"/>
                    <a:gd name="T70" fmla="*/ 0 w 555"/>
                    <a:gd name="T71" fmla="*/ 0 h 927"/>
                    <a:gd name="T72" fmla="*/ 0 w 555"/>
                    <a:gd name="T73" fmla="*/ 0 h 927"/>
                    <a:gd name="T74" fmla="*/ 0 w 555"/>
                    <a:gd name="T75" fmla="*/ 0 h 9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927"/>
                    <a:gd name="T116" fmla="*/ 555 w 555"/>
                    <a:gd name="T117" fmla="*/ 927 h 9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927">
                      <a:moveTo>
                        <a:pt x="498" y="918"/>
                      </a:move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553" y="888"/>
                      </a:lnTo>
                      <a:lnTo>
                        <a:pt x="555" y="891"/>
                      </a:lnTo>
                      <a:lnTo>
                        <a:pt x="555" y="896"/>
                      </a:lnTo>
                      <a:lnTo>
                        <a:pt x="555" y="900"/>
                      </a:lnTo>
                      <a:lnTo>
                        <a:pt x="553" y="906"/>
                      </a:lnTo>
                      <a:lnTo>
                        <a:pt x="550" y="910"/>
                      </a:lnTo>
                      <a:lnTo>
                        <a:pt x="546" y="915"/>
                      </a:lnTo>
                      <a:lnTo>
                        <a:pt x="541" y="918"/>
                      </a:lnTo>
                      <a:lnTo>
                        <a:pt x="537" y="922"/>
                      </a:lnTo>
                      <a:lnTo>
                        <a:pt x="531" y="925"/>
                      </a:lnTo>
                      <a:lnTo>
                        <a:pt x="525" y="926"/>
                      </a:lnTo>
                      <a:lnTo>
                        <a:pt x="520" y="927"/>
                      </a:lnTo>
                      <a:lnTo>
                        <a:pt x="514" y="927"/>
                      </a:lnTo>
                      <a:lnTo>
                        <a:pt x="508" y="926"/>
                      </a:lnTo>
                      <a:lnTo>
                        <a:pt x="504" y="924"/>
                      </a:lnTo>
                      <a:lnTo>
                        <a:pt x="500" y="922"/>
                      </a:lnTo>
                      <a:lnTo>
                        <a:pt x="498" y="91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2" name="Freeform 78"/>
                <p:cNvSpPr>
                  <a:spLocks/>
                </p:cNvSpPr>
                <p:nvPr/>
              </p:nvSpPr>
              <p:spPr bwMode="auto">
                <a:xfrm>
                  <a:off x="3852" y="1612"/>
                  <a:ext cx="6" cy="5"/>
                </a:xfrm>
                <a:custGeom>
                  <a:avLst/>
                  <a:gdLst>
                    <a:gd name="T0" fmla="*/ 0 w 62"/>
                    <a:gd name="T1" fmla="*/ 0 h 50"/>
                    <a:gd name="T2" fmla="*/ 0 w 62"/>
                    <a:gd name="T3" fmla="*/ 0 h 50"/>
                    <a:gd name="T4" fmla="*/ 0 w 62"/>
                    <a:gd name="T5" fmla="*/ 0 h 50"/>
                    <a:gd name="T6" fmla="*/ 0 w 62"/>
                    <a:gd name="T7" fmla="*/ 0 h 50"/>
                    <a:gd name="T8" fmla="*/ 0 w 62"/>
                    <a:gd name="T9" fmla="*/ 0 h 50"/>
                    <a:gd name="T10" fmla="*/ 0 w 62"/>
                    <a:gd name="T11" fmla="*/ 0 h 50"/>
                    <a:gd name="T12" fmla="*/ 0 w 62"/>
                    <a:gd name="T13" fmla="*/ 0 h 50"/>
                    <a:gd name="T14" fmla="*/ 0 w 62"/>
                    <a:gd name="T15" fmla="*/ 0 h 50"/>
                    <a:gd name="T16" fmla="*/ 0 w 62"/>
                    <a:gd name="T17" fmla="*/ 0 h 50"/>
                    <a:gd name="T18" fmla="*/ 0 w 62"/>
                    <a:gd name="T19" fmla="*/ 0 h 50"/>
                    <a:gd name="T20" fmla="*/ 0 w 62"/>
                    <a:gd name="T21" fmla="*/ 0 h 50"/>
                    <a:gd name="T22" fmla="*/ 0 w 62"/>
                    <a:gd name="T23" fmla="*/ 0 h 50"/>
                    <a:gd name="T24" fmla="*/ 0 w 62"/>
                    <a:gd name="T25" fmla="*/ 0 h 50"/>
                    <a:gd name="T26" fmla="*/ 0 w 62"/>
                    <a:gd name="T27" fmla="*/ 0 h 50"/>
                    <a:gd name="T28" fmla="*/ 0 w 62"/>
                    <a:gd name="T29" fmla="*/ 0 h 50"/>
                    <a:gd name="T30" fmla="*/ 0 w 62"/>
                    <a:gd name="T31" fmla="*/ 0 h 50"/>
                    <a:gd name="T32" fmla="*/ 0 w 62"/>
                    <a:gd name="T33" fmla="*/ 0 h 50"/>
                    <a:gd name="T34" fmla="*/ 0 w 62"/>
                    <a:gd name="T35" fmla="*/ 0 h 50"/>
                    <a:gd name="T36" fmla="*/ 0 w 62"/>
                    <a:gd name="T37" fmla="*/ 0 h 50"/>
                    <a:gd name="T38" fmla="*/ 0 w 62"/>
                    <a:gd name="T39" fmla="*/ 0 h 50"/>
                    <a:gd name="T40" fmla="*/ 0 w 62"/>
                    <a:gd name="T41" fmla="*/ 0 h 50"/>
                    <a:gd name="T42" fmla="*/ 0 w 62"/>
                    <a:gd name="T43" fmla="*/ 0 h 50"/>
                    <a:gd name="T44" fmla="*/ 0 w 62"/>
                    <a:gd name="T45" fmla="*/ 0 h 50"/>
                    <a:gd name="T46" fmla="*/ 0 w 62"/>
                    <a:gd name="T47" fmla="*/ 0 h 50"/>
                    <a:gd name="T48" fmla="*/ 0 w 62"/>
                    <a:gd name="T49" fmla="*/ 0 h 50"/>
                    <a:gd name="T50" fmla="*/ 0 w 62"/>
                    <a:gd name="T51" fmla="*/ 0 h 50"/>
                    <a:gd name="T52" fmla="*/ 0 w 62"/>
                    <a:gd name="T53" fmla="*/ 0 h 50"/>
                    <a:gd name="T54" fmla="*/ 0 w 62"/>
                    <a:gd name="T55" fmla="*/ 0 h 50"/>
                    <a:gd name="T56" fmla="*/ 0 w 62"/>
                    <a:gd name="T57" fmla="*/ 0 h 50"/>
                    <a:gd name="T58" fmla="*/ 0 w 62"/>
                    <a:gd name="T59" fmla="*/ 0 h 50"/>
                    <a:gd name="T60" fmla="*/ 0 w 62"/>
                    <a:gd name="T61" fmla="*/ 0 h 50"/>
                    <a:gd name="T62" fmla="*/ 0 w 62"/>
                    <a:gd name="T63" fmla="*/ 0 h 50"/>
                    <a:gd name="T64" fmla="*/ 0 w 62"/>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0"/>
                    <a:gd name="T101" fmla="*/ 62 w 62"/>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0">
                      <a:moveTo>
                        <a:pt x="42" y="44"/>
                      </a:moveTo>
                      <a:lnTo>
                        <a:pt x="37" y="48"/>
                      </a:lnTo>
                      <a:lnTo>
                        <a:pt x="30" y="49"/>
                      </a:lnTo>
                      <a:lnTo>
                        <a:pt x="24" y="50"/>
                      </a:lnTo>
                      <a:lnTo>
                        <a:pt x="18" y="50"/>
                      </a:lnTo>
                      <a:lnTo>
                        <a:pt x="13" y="50"/>
                      </a:lnTo>
                      <a:lnTo>
                        <a:pt x="8" y="48"/>
                      </a:lnTo>
                      <a:lnTo>
                        <a:pt x="5" y="44"/>
                      </a:ln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62" y="14"/>
                      </a:lnTo>
                      <a:lnTo>
                        <a:pt x="62" y="18"/>
                      </a:lnTo>
                      <a:lnTo>
                        <a:pt x="60" y="23"/>
                      </a:lnTo>
                      <a:lnTo>
                        <a:pt x="59" y="27"/>
                      </a:lnTo>
                      <a:lnTo>
                        <a:pt x="56" y="33"/>
                      </a:lnTo>
                      <a:lnTo>
                        <a:pt x="53" y="37"/>
                      </a:lnTo>
                      <a:lnTo>
                        <a:pt x="47" y="41"/>
                      </a:lnTo>
                      <a:lnTo>
                        <a:pt x="42" y="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3" name="Freeform 79"/>
                <p:cNvSpPr>
                  <a:spLocks/>
                </p:cNvSpPr>
                <p:nvPr/>
              </p:nvSpPr>
              <p:spPr bwMode="auto">
                <a:xfrm>
                  <a:off x="3852" y="1612"/>
                  <a:ext cx="6" cy="5"/>
                </a:xfrm>
                <a:custGeom>
                  <a:avLst/>
                  <a:gdLst>
                    <a:gd name="T0" fmla="*/ 0 w 62"/>
                    <a:gd name="T1" fmla="*/ 0 h 50"/>
                    <a:gd name="T2" fmla="*/ 0 w 62"/>
                    <a:gd name="T3" fmla="*/ 0 h 50"/>
                    <a:gd name="T4" fmla="*/ 0 w 62"/>
                    <a:gd name="T5" fmla="*/ 0 h 50"/>
                    <a:gd name="T6" fmla="*/ 0 w 62"/>
                    <a:gd name="T7" fmla="*/ 0 h 50"/>
                    <a:gd name="T8" fmla="*/ 0 w 62"/>
                    <a:gd name="T9" fmla="*/ 0 h 50"/>
                    <a:gd name="T10" fmla="*/ 0 w 62"/>
                    <a:gd name="T11" fmla="*/ 0 h 50"/>
                    <a:gd name="T12" fmla="*/ 0 w 62"/>
                    <a:gd name="T13" fmla="*/ 0 h 50"/>
                    <a:gd name="T14" fmla="*/ 0 w 62"/>
                    <a:gd name="T15" fmla="*/ 0 h 50"/>
                    <a:gd name="T16" fmla="*/ 0 w 62"/>
                    <a:gd name="T17" fmla="*/ 0 h 50"/>
                    <a:gd name="T18" fmla="*/ 0 w 62"/>
                    <a:gd name="T19" fmla="*/ 0 h 50"/>
                    <a:gd name="T20" fmla="*/ 0 w 62"/>
                    <a:gd name="T21" fmla="*/ 0 h 50"/>
                    <a:gd name="T22" fmla="*/ 0 w 62"/>
                    <a:gd name="T23" fmla="*/ 0 h 50"/>
                    <a:gd name="T24" fmla="*/ 0 w 62"/>
                    <a:gd name="T25" fmla="*/ 0 h 50"/>
                    <a:gd name="T26" fmla="*/ 0 w 62"/>
                    <a:gd name="T27" fmla="*/ 0 h 50"/>
                    <a:gd name="T28" fmla="*/ 0 w 62"/>
                    <a:gd name="T29" fmla="*/ 0 h 50"/>
                    <a:gd name="T30" fmla="*/ 0 w 62"/>
                    <a:gd name="T31" fmla="*/ 0 h 50"/>
                    <a:gd name="T32" fmla="*/ 0 w 62"/>
                    <a:gd name="T33" fmla="*/ 0 h 50"/>
                    <a:gd name="T34" fmla="*/ 0 w 62"/>
                    <a:gd name="T35" fmla="*/ 0 h 50"/>
                    <a:gd name="T36" fmla="*/ 0 w 62"/>
                    <a:gd name="T37" fmla="*/ 0 h 50"/>
                    <a:gd name="T38" fmla="*/ 0 w 62"/>
                    <a:gd name="T39" fmla="*/ 0 h 50"/>
                    <a:gd name="T40" fmla="*/ 0 w 62"/>
                    <a:gd name="T41" fmla="*/ 0 h 50"/>
                    <a:gd name="T42" fmla="*/ 0 w 62"/>
                    <a:gd name="T43" fmla="*/ 0 h 50"/>
                    <a:gd name="T44" fmla="*/ 0 w 62"/>
                    <a:gd name="T45" fmla="*/ 0 h 50"/>
                    <a:gd name="T46" fmla="*/ 0 w 62"/>
                    <a:gd name="T47" fmla="*/ 0 h 50"/>
                    <a:gd name="T48" fmla="*/ 0 w 62"/>
                    <a:gd name="T49" fmla="*/ 0 h 50"/>
                    <a:gd name="T50" fmla="*/ 0 w 62"/>
                    <a:gd name="T51" fmla="*/ 0 h 50"/>
                    <a:gd name="T52" fmla="*/ 0 w 62"/>
                    <a:gd name="T53" fmla="*/ 0 h 50"/>
                    <a:gd name="T54" fmla="*/ 0 w 62"/>
                    <a:gd name="T55" fmla="*/ 0 h 50"/>
                    <a:gd name="T56" fmla="*/ 0 w 62"/>
                    <a:gd name="T57" fmla="*/ 0 h 50"/>
                    <a:gd name="T58" fmla="*/ 0 w 62"/>
                    <a:gd name="T59" fmla="*/ 0 h 50"/>
                    <a:gd name="T60" fmla="*/ 0 w 62"/>
                    <a:gd name="T61" fmla="*/ 0 h 50"/>
                    <a:gd name="T62" fmla="*/ 0 w 62"/>
                    <a:gd name="T63" fmla="*/ 0 h 50"/>
                    <a:gd name="T64" fmla="*/ 0 w 62"/>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0"/>
                    <a:gd name="T101" fmla="*/ 62 w 62"/>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0">
                      <a:moveTo>
                        <a:pt x="42" y="44"/>
                      </a:moveTo>
                      <a:lnTo>
                        <a:pt x="37" y="48"/>
                      </a:lnTo>
                      <a:lnTo>
                        <a:pt x="30" y="49"/>
                      </a:lnTo>
                      <a:lnTo>
                        <a:pt x="24" y="50"/>
                      </a:lnTo>
                      <a:lnTo>
                        <a:pt x="18" y="50"/>
                      </a:lnTo>
                      <a:lnTo>
                        <a:pt x="13" y="50"/>
                      </a:lnTo>
                      <a:lnTo>
                        <a:pt x="8" y="48"/>
                      </a:lnTo>
                      <a:lnTo>
                        <a:pt x="5" y="44"/>
                      </a:ln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62" y="14"/>
                      </a:lnTo>
                      <a:lnTo>
                        <a:pt x="62" y="18"/>
                      </a:lnTo>
                      <a:lnTo>
                        <a:pt x="60" y="23"/>
                      </a:lnTo>
                      <a:lnTo>
                        <a:pt x="59" y="27"/>
                      </a:lnTo>
                      <a:lnTo>
                        <a:pt x="56" y="33"/>
                      </a:lnTo>
                      <a:lnTo>
                        <a:pt x="53" y="37"/>
                      </a:lnTo>
                      <a:lnTo>
                        <a:pt x="47" y="41"/>
                      </a:lnTo>
                      <a:lnTo>
                        <a:pt x="42" y="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4" name="Freeform 80"/>
                <p:cNvSpPr>
                  <a:spLocks/>
                </p:cNvSpPr>
                <p:nvPr/>
              </p:nvSpPr>
              <p:spPr bwMode="auto">
                <a:xfrm>
                  <a:off x="3675" y="1612"/>
                  <a:ext cx="59" cy="114"/>
                </a:xfrm>
                <a:custGeom>
                  <a:avLst/>
                  <a:gdLst>
                    <a:gd name="T0" fmla="*/ 0 w 586"/>
                    <a:gd name="T1" fmla="*/ 0 h 1041"/>
                    <a:gd name="T2" fmla="*/ 0 w 586"/>
                    <a:gd name="T3" fmla="*/ 0 h 1041"/>
                    <a:gd name="T4" fmla="*/ 0 w 586"/>
                    <a:gd name="T5" fmla="*/ 0 h 1041"/>
                    <a:gd name="T6" fmla="*/ 0 w 586"/>
                    <a:gd name="T7" fmla="*/ 0 h 1041"/>
                    <a:gd name="T8" fmla="*/ 0 w 586"/>
                    <a:gd name="T9" fmla="*/ 0 h 1041"/>
                    <a:gd name="T10" fmla="*/ 0 w 586"/>
                    <a:gd name="T11" fmla="*/ 0 h 1041"/>
                    <a:gd name="T12" fmla="*/ 0 w 586"/>
                    <a:gd name="T13" fmla="*/ 0 h 1041"/>
                    <a:gd name="T14" fmla="*/ 0 w 586"/>
                    <a:gd name="T15" fmla="*/ 0 h 1041"/>
                    <a:gd name="T16" fmla="*/ 0 w 586"/>
                    <a:gd name="T17" fmla="*/ 0 h 1041"/>
                    <a:gd name="T18" fmla="*/ 0 w 586"/>
                    <a:gd name="T19" fmla="*/ 0 h 1041"/>
                    <a:gd name="T20" fmla="*/ 0 w 586"/>
                    <a:gd name="T21" fmla="*/ 0 h 1041"/>
                    <a:gd name="T22" fmla="*/ 0 w 586"/>
                    <a:gd name="T23" fmla="*/ 0 h 1041"/>
                    <a:gd name="T24" fmla="*/ 0 w 586"/>
                    <a:gd name="T25" fmla="*/ 0 h 1041"/>
                    <a:gd name="T26" fmla="*/ 0 w 586"/>
                    <a:gd name="T27" fmla="*/ 0 h 1041"/>
                    <a:gd name="T28" fmla="*/ 0 w 586"/>
                    <a:gd name="T29" fmla="*/ 0 h 1041"/>
                    <a:gd name="T30" fmla="*/ 0 w 586"/>
                    <a:gd name="T31" fmla="*/ 0 h 1041"/>
                    <a:gd name="T32" fmla="*/ 0 w 586"/>
                    <a:gd name="T33" fmla="*/ 0 h 1041"/>
                    <a:gd name="T34" fmla="*/ 0 w 586"/>
                    <a:gd name="T35" fmla="*/ 0 h 1041"/>
                    <a:gd name="T36" fmla="*/ 0 w 586"/>
                    <a:gd name="T37" fmla="*/ 0 h 1041"/>
                    <a:gd name="T38" fmla="*/ 0 w 586"/>
                    <a:gd name="T39" fmla="*/ 0 h 1041"/>
                    <a:gd name="T40" fmla="*/ 0 w 586"/>
                    <a:gd name="T41" fmla="*/ 0 h 1041"/>
                    <a:gd name="T42" fmla="*/ 0 w 586"/>
                    <a:gd name="T43" fmla="*/ 0 h 10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1041"/>
                    <a:gd name="T68" fmla="*/ 586 w 586"/>
                    <a:gd name="T69" fmla="*/ 1041 h 10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1041">
                      <a:moveTo>
                        <a:pt x="56" y="7"/>
                      </a:moveTo>
                      <a:lnTo>
                        <a:pt x="586" y="1010"/>
                      </a:lnTo>
                      <a:lnTo>
                        <a:pt x="528" y="1041"/>
                      </a:lnTo>
                      <a:lnTo>
                        <a:pt x="1" y="36"/>
                      </a:lnTo>
                      <a:lnTo>
                        <a:pt x="0" y="33"/>
                      </a:lnTo>
                      <a:lnTo>
                        <a:pt x="0" y="29"/>
                      </a:lnTo>
                      <a:lnTo>
                        <a:pt x="1" y="25"/>
                      </a:lnTo>
                      <a:lnTo>
                        <a:pt x="3" y="20"/>
                      </a:lnTo>
                      <a:lnTo>
                        <a:pt x="6" y="16"/>
                      </a:lnTo>
                      <a:lnTo>
                        <a:pt x="10" y="12"/>
                      </a:lnTo>
                      <a:lnTo>
                        <a:pt x="14" y="8"/>
                      </a:lnTo>
                      <a:lnTo>
                        <a:pt x="20" y="5"/>
                      </a:lnTo>
                      <a:lnTo>
                        <a:pt x="26" y="2"/>
                      </a:lnTo>
                      <a:lnTo>
                        <a:pt x="31" y="1"/>
                      </a:lnTo>
                      <a:lnTo>
                        <a:pt x="37" y="0"/>
                      </a:lnTo>
                      <a:lnTo>
                        <a:pt x="43" y="0"/>
                      </a:lnTo>
                      <a:lnTo>
                        <a:pt x="47" y="0"/>
                      </a:lnTo>
                      <a:lnTo>
                        <a:pt x="52" y="2"/>
                      </a:lnTo>
                      <a:lnTo>
                        <a:pt x="54" y="4"/>
                      </a:lnTo>
                      <a:lnTo>
                        <a:pt x="56"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5" name="Freeform 81"/>
                <p:cNvSpPr>
                  <a:spLocks/>
                </p:cNvSpPr>
                <p:nvPr/>
              </p:nvSpPr>
              <p:spPr bwMode="auto">
                <a:xfrm>
                  <a:off x="3675" y="1612"/>
                  <a:ext cx="59" cy="114"/>
                </a:xfrm>
                <a:custGeom>
                  <a:avLst/>
                  <a:gdLst>
                    <a:gd name="T0" fmla="*/ 0 w 586"/>
                    <a:gd name="T1" fmla="*/ 0 h 1041"/>
                    <a:gd name="T2" fmla="*/ 0 w 586"/>
                    <a:gd name="T3" fmla="*/ 0 h 1041"/>
                    <a:gd name="T4" fmla="*/ 0 w 586"/>
                    <a:gd name="T5" fmla="*/ 0 h 1041"/>
                    <a:gd name="T6" fmla="*/ 0 w 586"/>
                    <a:gd name="T7" fmla="*/ 0 h 1041"/>
                    <a:gd name="T8" fmla="*/ 0 w 586"/>
                    <a:gd name="T9" fmla="*/ 0 h 1041"/>
                    <a:gd name="T10" fmla="*/ 0 w 586"/>
                    <a:gd name="T11" fmla="*/ 0 h 1041"/>
                    <a:gd name="T12" fmla="*/ 0 w 586"/>
                    <a:gd name="T13" fmla="*/ 0 h 1041"/>
                    <a:gd name="T14" fmla="*/ 0 w 586"/>
                    <a:gd name="T15" fmla="*/ 0 h 1041"/>
                    <a:gd name="T16" fmla="*/ 0 w 586"/>
                    <a:gd name="T17" fmla="*/ 0 h 1041"/>
                    <a:gd name="T18" fmla="*/ 0 w 586"/>
                    <a:gd name="T19" fmla="*/ 0 h 1041"/>
                    <a:gd name="T20" fmla="*/ 0 w 586"/>
                    <a:gd name="T21" fmla="*/ 0 h 1041"/>
                    <a:gd name="T22" fmla="*/ 0 w 586"/>
                    <a:gd name="T23" fmla="*/ 0 h 1041"/>
                    <a:gd name="T24" fmla="*/ 0 w 586"/>
                    <a:gd name="T25" fmla="*/ 0 h 1041"/>
                    <a:gd name="T26" fmla="*/ 0 w 586"/>
                    <a:gd name="T27" fmla="*/ 0 h 1041"/>
                    <a:gd name="T28" fmla="*/ 0 w 586"/>
                    <a:gd name="T29" fmla="*/ 0 h 1041"/>
                    <a:gd name="T30" fmla="*/ 0 w 586"/>
                    <a:gd name="T31" fmla="*/ 0 h 1041"/>
                    <a:gd name="T32" fmla="*/ 0 w 586"/>
                    <a:gd name="T33" fmla="*/ 0 h 1041"/>
                    <a:gd name="T34" fmla="*/ 0 w 586"/>
                    <a:gd name="T35" fmla="*/ 0 h 1041"/>
                    <a:gd name="T36" fmla="*/ 0 w 586"/>
                    <a:gd name="T37" fmla="*/ 0 h 1041"/>
                    <a:gd name="T38" fmla="*/ 0 w 586"/>
                    <a:gd name="T39" fmla="*/ 0 h 1041"/>
                    <a:gd name="T40" fmla="*/ 0 w 586"/>
                    <a:gd name="T41" fmla="*/ 0 h 1041"/>
                    <a:gd name="T42" fmla="*/ 0 w 586"/>
                    <a:gd name="T43" fmla="*/ 0 h 10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1041"/>
                    <a:gd name="T68" fmla="*/ 586 w 586"/>
                    <a:gd name="T69" fmla="*/ 1041 h 10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1041">
                      <a:moveTo>
                        <a:pt x="56" y="7"/>
                      </a:moveTo>
                      <a:lnTo>
                        <a:pt x="586" y="1010"/>
                      </a:lnTo>
                      <a:lnTo>
                        <a:pt x="528" y="1041"/>
                      </a:lnTo>
                      <a:lnTo>
                        <a:pt x="1" y="36"/>
                      </a:lnTo>
                      <a:lnTo>
                        <a:pt x="0" y="33"/>
                      </a:lnTo>
                      <a:lnTo>
                        <a:pt x="0" y="29"/>
                      </a:lnTo>
                      <a:lnTo>
                        <a:pt x="1" y="25"/>
                      </a:lnTo>
                      <a:lnTo>
                        <a:pt x="3" y="20"/>
                      </a:lnTo>
                      <a:lnTo>
                        <a:pt x="6" y="16"/>
                      </a:lnTo>
                      <a:lnTo>
                        <a:pt x="10" y="12"/>
                      </a:lnTo>
                      <a:lnTo>
                        <a:pt x="14" y="8"/>
                      </a:lnTo>
                      <a:lnTo>
                        <a:pt x="20" y="5"/>
                      </a:lnTo>
                      <a:lnTo>
                        <a:pt x="26" y="2"/>
                      </a:lnTo>
                      <a:lnTo>
                        <a:pt x="31" y="1"/>
                      </a:lnTo>
                      <a:lnTo>
                        <a:pt x="37" y="0"/>
                      </a:lnTo>
                      <a:lnTo>
                        <a:pt x="43" y="0"/>
                      </a:lnTo>
                      <a:lnTo>
                        <a:pt x="47" y="0"/>
                      </a:lnTo>
                      <a:lnTo>
                        <a:pt x="52" y="2"/>
                      </a:lnTo>
                      <a:lnTo>
                        <a:pt x="54" y="4"/>
                      </a:lnTo>
                      <a:lnTo>
                        <a:pt x="56"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6" name="Freeform 82"/>
                <p:cNvSpPr>
                  <a:spLocks/>
                </p:cNvSpPr>
                <p:nvPr/>
              </p:nvSpPr>
              <p:spPr bwMode="auto">
                <a:xfrm>
                  <a:off x="3493" y="1361"/>
                  <a:ext cx="67" cy="108"/>
                </a:xfrm>
                <a:custGeom>
                  <a:avLst/>
                  <a:gdLst>
                    <a:gd name="T0" fmla="*/ 0 w 666"/>
                    <a:gd name="T1" fmla="*/ 0 h 992"/>
                    <a:gd name="T2" fmla="*/ 0 w 666"/>
                    <a:gd name="T3" fmla="*/ 0 h 992"/>
                    <a:gd name="T4" fmla="*/ 0 w 666"/>
                    <a:gd name="T5" fmla="*/ 0 h 992"/>
                    <a:gd name="T6" fmla="*/ 0 w 666"/>
                    <a:gd name="T7" fmla="*/ 0 h 992"/>
                    <a:gd name="T8" fmla="*/ 0 w 666"/>
                    <a:gd name="T9" fmla="*/ 0 h 992"/>
                    <a:gd name="T10" fmla="*/ 0 w 666"/>
                    <a:gd name="T11" fmla="*/ 0 h 992"/>
                    <a:gd name="T12" fmla="*/ 0 w 666"/>
                    <a:gd name="T13" fmla="*/ 0 h 992"/>
                    <a:gd name="T14" fmla="*/ 0 w 666"/>
                    <a:gd name="T15" fmla="*/ 0 h 992"/>
                    <a:gd name="T16" fmla="*/ 0 w 666"/>
                    <a:gd name="T17" fmla="*/ 0 h 992"/>
                    <a:gd name="T18" fmla="*/ 0 w 666"/>
                    <a:gd name="T19" fmla="*/ 0 h 992"/>
                    <a:gd name="T20" fmla="*/ 0 w 666"/>
                    <a:gd name="T21" fmla="*/ 0 h 992"/>
                    <a:gd name="T22" fmla="*/ 0 w 666"/>
                    <a:gd name="T23" fmla="*/ 0 h 992"/>
                    <a:gd name="T24" fmla="*/ 0 w 666"/>
                    <a:gd name="T25" fmla="*/ 0 h 992"/>
                    <a:gd name="T26" fmla="*/ 0 w 666"/>
                    <a:gd name="T27" fmla="*/ 0 h 992"/>
                    <a:gd name="T28" fmla="*/ 0 w 666"/>
                    <a:gd name="T29" fmla="*/ 0 h 992"/>
                    <a:gd name="T30" fmla="*/ 0 w 666"/>
                    <a:gd name="T31" fmla="*/ 0 h 992"/>
                    <a:gd name="T32" fmla="*/ 0 w 666"/>
                    <a:gd name="T33" fmla="*/ 0 h 992"/>
                    <a:gd name="T34" fmla="*/ 0 w 666"/>
                    <a:gd name="T35" fmla="*/ 0 h 992"/>
                    <a:gd name="T36" fmla="*/ 0 w 666"/>
                    <a:gd name="T37" fmla="*/ 0 h 992"/>
                    <a:gd name="T38" fmla="*/ 0 w 666"/>
                    <a:gd name="T39" fmla="*/ 0 h 992"/>
                    <a:gd name="T40" fmla="*/ 0 w 666"/>
                    <a:gd name="T41" fmla="*/ 0 h 992"/>
                    <a:gd name="T42" fmla="*/ 0 w 666"/>
                    <a:gd name="T43" fmla="*/ 0 h 9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6"/>
                    <a:gd name="T67" fmla="*/ 0 h 992"/>
                    <a:gd name="T68" fmla="*/ 666 w 666"/>
                    <a:gd name="T69" fmla="*/ 992 h 9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6" h="992">
                      <a:moveTo>
                        <a:pt x="610" y="986"/>
                      </a:moveTo>
                      <a:lnTo>
                        <a:pt x="0" y="35"/>
                      </a:lnTo>
                      <a:lnTo>
                        <a:pt x="56" y="0"/>
                      </a:lnTo>
                      <a:lnTo>
                        <a:pt x="664" y="952"/>
                      </a:lnTo>
                      <a:lnTo>
                        <a:pt x="665" y="955"/>
                      </a:lnTo>
                      <a:lnTo>
                        <a:pt x="666" y="960"/>
                      </a:lnTo>
                      <a:lnTo>
                        <a:pt x="665" y="964"/>
                      </a:lnTo>
                      <a:lnTo>
                        <a:pt x="664" y="969"/>
                      </a:lnTo>
                      <a:lnTo>
                        <a:pt x="660" y="973"/>
                      </a:lnTo>
                      <a:lnTo>
                        <a:pt x="657" y="978"/>
                      </a:lnTo>
                      <a:lnTo>
                        <a:pt x="652" y="981"/>
                      </a:lnTo>
                      <a:lnTo>
                        <a:pt x="648" y="986"/>
                      </a:lnTo>
                      <a:lnTo>
                        <a:pt x="642" y="988"/>
                      </a:lnTo>
                      <a:lnTo>
                        <a:pt x="636" y="990"/>
                      </a:lnTo>
                      <a:lnTo>
                        <a:pt x="631" y="992"/>
                      </a:lnTo>
                      <a:lnTo>
                        <a:pt x="625" y="992"/>
                      </a:lnTo>
                      <a:lnTo>
                        <a:pt x="621" y="992"/>
                      </a:lnTo>
                      <a:lnTo>
                        <a:pt x="616" y="991"/>
                      </a:lnTo>
                      <a:lnTo>
                        <a:pt x="613" y="989"/>
                      </a:lnTo>
                      <a:lnTo>
                        <a:pt x="610" y="98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77" name="Freeform 83"/>
                <p:cNvSpPr>
                  <a:spLocks/>
                </p:cNvSpPr>
                <p:nvPr/>
              </p:nvSpPr>
              <p:spPr bwMode="auto">
                <a:xfrm>
                  <a:off x="3493" y="1361"/>
                  <a:ext cx="67" cy="108"/>
                </a:xfrm>
                <a:custGeom>
                  <a:avLst/>
                  <a:gdLst>
                    <a:gd name="T0" fmla="*/ 0 w 666"/>
                    <a:gd name="T1" fmla="*/ 0 h 992"/>
                    <a:gd name="T2" fmla="*/ 0 w 666"/>
                    <a:gd name="T3" fmla="*/ 0 h 992"/>
                    <a:gd name="T4" fmla="*/ 0 w 666"/>
                    <a:gd name="T5" fmla="*/ 0 h 992"/>
                    <a:gd name="T6" fmla="*/ 0 w 666"/>
                    <a:gd name="T7" fmla="*/ 0 h 992"/>
                    <a:gd name="T8" fmla="*/ 0 w 666"/>
                    <a:gd name="T9" fmla="*/ 0 h 992"/>
                    <a:gd name="T10" fmla="*/ 0 w 666"/>
                    <a:gd name="T11" fmla="*/ 0 h 992"/>
                    <a:gd name="T12" fmla="*/ 0 w 666"/>
                    <a:gd name="T13" fmla="*/ 0 h 992"/>
                    <a:gd name="T14" fmla="*/ 0 w 666"/>
                    <a:gd name="T15" fmla="*/ 0 h 992"/>
                    <a:gd name="T16" fmla="*/ 0 w 666"/>
                    <a:gd name="T17" fmla="*/ 0 h 992"/>
                    <a:gd name="T18" fmla="*/ 0 w 666"/>
                    <a:gd name="T19" fmla="*/ 0 h 992"/>
                    <a:gd name="T20" fmla="*/ 0 w 666"/>
                    <a:gd name="T21" fmla="*/ 0 h 992"/>
                    <a:gd name="T22" fmla="*/ 0 w 666"/>
                    <a:gd name="T23" fmla="*/ 0 h 992"/>
                    <a:gd name="T24" fmla="*/ 0 w 666"/>
                    <a:gd name="T25" fmla="*/ 0 h 992"/>
                    <a:gd name="T26" fmla="*/ 0 w 666"/>
                    <a:gd name="T27" fmla="*/ 0 h 992"/>
                    <a:gd name="T28" fmla="*/ 0 w 666"/>
                    <a:gd name="T29" fmla="*/ 0 h 992"/>
                    <a:gd name="T30" fmla="*/ 0 w 666"/>
                    <a:gd name="T31" fmla="*/ 0 h 992"/>
                    <a:gd name="T32" fmla="*/ 0 w 666"/>
                    <a:gd name="T33" fmla="*/ 0 h 992"/>
                    <a:gd name="T34" fmla="*/ 0 w 666"/>
                    <a:gd name="T35" fmla="*/ 0 h 992"/>
                    <a:gd name="T36" fmla="*/ 0 w 666"/>
                    <a:gd name="T37" fmla="*/ 0 h 992"/>
                    <a:gd name="T38" fmla="*/ 0 w 666"/>
                    <a:gd name="T39" fmla="*/ 0 h 992"/>
                    <a:gd name="T40" fmla="*/ 0 w 666"/>
                    <a:gd name="T41" fmla="*/ 0 h 992"/>
                    <a:gd name="T42" fmla="*/ 0 w 666"/>
                    <a:gd name="T43" fmla="*/ 0 h 9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6"/>
                    <a:gd name="T67" fmla="*/ 0 h 992"/>
                    <a:gd name="T68" fmla="*/ 666 w 666"/>
                    <a:gd name="T69" fmla="*/ 992 h 9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6" h="992">
                      <a:moveTo>
                        <a:pt x="610" y="986"/>
                      </a:moveTo>
                      <a:lnTo>
                        <a:pt x="0" y="35"/>
                      </a:lnTo>
                      <a:lnTo>
                        <a:pt x="56" y="0"/>
                      </a:lnTo>
                      <a:lnTo>
                        <a:pt x="664" y="952"/>
                      </a:lnTo>
                      <a:lnTo>
                        <a:pt x="665" y="955"/>
                      </a:lnTo>
                      <a:lnTo>
                        <a:pt x="666" y="960"/>
                      </a:lnTo>
                      <a:lnTo>
                        <a:pt x="665" y="964"/>
                      </a:lnTo>
                      <a:lnTo>
                        <a:pt x="664" y="969"/>
                      </a:lnTo>
                      <a:lnTo>
                        <a:pt x="660" y="973"/>
                      </a:lnTo>
                      <a:lnTo>
                        <a:pt x="657" y="978"/>
                      </a:lnTo>
                      <a:lnTo>
                        <a:pt x="652" y="981"/>
                      </a:lnTo>
                      <a:lnTo>
                        <a:pt x="648" y="986"/>
                      </a:lnTo>
                      <a:lnTo>
                        <a:pt x="642" y="988"/>
                      </a:lnTo>
                      <a:lnTo>
                        <a:pt x="636" y="990"/>
                      </a:lnTo>
                      <a:lnTo>
                        <a:pt x="631" y="992"/>
                      </a:lnTo>
                      <a:lnTo>
                        <a:pt x="625" y="992"/>
                      </a:lnTo>
                      <a:lnTo>
                        <a:pt x="621" y="992"/>
                      </a:lnTo>
                      <a:lnTo>
                        <a:pt x="616" y="991"/>
                      </a:lnTo>
                      <a:lnTo>
                        <a:pt x="613" y="989"/>
                      </a:lnTo>
                      <a:lnTo>
                        <a:pt x="610" y="9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8" name="Freeform 84"/>
                <p:cNvSpPr>
                  <a:spLocks/>
                </p:cNvSpPr>
                <p:nvPr/>
              </p:nvSpPr>
              <p:spPr bwMode="auto">
                <a:xfrm>
                  <a:off x="3599" y="1215"/>
                  <a:ext cx="64" cy="114"/>
                </a:xfrm>
                <a:custGeom>
                  <a:avLst/>
                  <a:gdLst>
                    <a:gd name="T0" fmla="*/ 0 w 635"/>
                    <a:gd name="T1" fmla="*/ 0 h 1042"/>
                    <a:gd name="T2" fmla="*/ 0 w 635"/>
                    <a:gd name="T3" fmla="*/ 0 h 1042"/>
                    <a:gd name="T4" fmla="*/ 0 w 635"/>
                    <a:gd name="T5" fmla="*/ 0 h 1042"/>
                    <a:gd name="T6" fmla="*/ 0 w 635"/>
                    <a:gd name="T7" fmla="*/ 0 h 1042"/>
                    <a:gd name="T8" fmla="*/ 0 w 635"/>
                    <a:gd name="T9" fmla="*/ 0 h 1042"/>
                    <a:gd name="T10" fmla="*/ 0 w 635"/>
                    <a:gd name="T11" fmla="*/ 0 h 1042"/>
                    <a:gd name="T12" fmla="*/ 0 w 635"/>
                    <a:gd name="T13" fmla="*/ 0 h 1042"/>
                    <a:gd name="T14" fmla="*/ 0 w 635"/>
                    <a:gd name="T15" fmla="*/ 0 h 1042"/>
                    <a:gd name="T16" fmla="*/ 0 w 635"/>
                    <a:gd name="T17" fmla="*/ 0 h 1042"/>
                    <a:gd name="T18" fmla="*/ 0 w 635"/>
                    <a:gd name="T19" fmla="*/ 0 h 1042"/>
                    <a:gd name="T20" fmla="*/ 0 w 635"/>
                    <a:gd name="T21" fmla="*/ 0 h 1042"/>
                    <a:gd name="T22" fmla="*/ 0 w 635"/>
                    <a:gd name="T23" fmla="*/ 0 h 1042"/>
                    <a:gd name="T24" fmla="*/ 0 w 635"/>
                    <a:gd name="T25" fmla="*/ 0 h 1042"/>
                    <a:gd name="T26" fmla="*/ 0 w 635"/>
                    <a:gd name="T27" fmla="*/ 0 h 1042"/>
                    <a:gd name="T28" fmla="*/ 0 w 635"/>
                    <a:gd name="T29" fmla="*/ 0 h 1042"/>
                    <a:gd name="T30" fmla="*/ 0 w 635"/>
                    <a:gd name="T31" fmla="*/ 0 h 1042"/>
                    <a:gd name="T32" fmla="*/ 0 w 635"/>
                    <a:gd name="T33" fmla="*/ 0 h 1042"/>
                    <a:gd name="T34" fmla="*/ 0 w 635"/>
                    <a:gd name="T35" fmla="*/ 0 h 1042"/>
                    <a:gd name="T36" fmla="*/ 0 w 635"/>
                    <a:gd name="T37" fmla="*/ 0 h 1042"/>
                    <a:gd name="T38" fmla="*/ 0 w 635"/>
                    <a:gd name="T39" fmla="*/ 0 h 1042"/>
                    <a:gd name="T40" fmla="*/ 0 w 635"/>
                    <a:gd name="T41" fmla="*/ 0 h 1042"/>
                    <a:gd name="T42" fmla="*/ 0 w 635"/>
                    <a:gd name="T43" fmla="*/ 0 h 1042"/>
                    <a:gd name="T44" fmla="*/ 0 w 635"/>
                    <a:gd name="T45" fmla="*/ 0 h 1042"/>
                    <a:gd name="T46" fmla="*/ 0 w 635"/>
                    <a:gd name="T47" fmla="*/ 0 h 1042"/>
                    <a:gd name="T48" fmla="*/ 0 w 635"/>
                    <a:gd name="T49" fmla="*/ 0 h 1042"/>
                    <a:gd name="T50" fmla="*/ 0 w 635"/>
                    <a:gd name="T51" fmla="*/ 0 h 1042"/>
                    <a:gd name="T52" fmla="*/ 0 w 635"/>
                    <a:gd name="T53" fmla="*/ 0 h 1042"/>
                    <a:gd name="T54" fmla="*/ 0 w 635"/>
                    <a:gd name="T55" fmla="*/ 0 h 1042"/>
                    <a:gd name="T56" fmla="*/ 0 w 635"/>
                    <a:gd name="T57" fmla="*/ 0 h 1042"/>
                    <a:gd name="T58" fmla="*/ 0 w 635"/>
                    <a:gd name="T59" fmla="*/ 0 h 1042"/>
                    <a:gd name="T60" fmla="*/ 0 w 635"/>
                    <a:gd name="T61" fmla="*/ 0 h 1042"/>
                    <a:gd name="T62" fmla="*/ 0 w 635"/>
                    <a:gd name="T63" fmla="*/ 0 h 1042"/>
                    <a:gd name="T64" fmla="*/ 0 w 635"/>
                    <a:gd name="T65" fmla="*/ 0 h 1042"/>
                    <a:gd name="T66" fmla="*/ 0 w 635"/>
                    <a:gd name="T67" fmla="*/ 0 h 1042"/>
                    <a:gd name="T68" fmla="*/ 0 w 635"/>
                    <a:gd name="T69" fmla="*/ 0 h 1042"/>
                    <a:gd name="T70" fmla="*/ 0 w 635"/>
                    <a:gd name="T71" fmla="*/ 0 h 1042"/>
                    <a:gd name="T72" fmla="*/ 0 w 635"/>
                    <a:gd name="T73" fmla="*/ 0 h 1042"/>
                    <a:gd name="T74" fmla="*/ 0 w 635"/>
                    <a:gd name="T75" fmla="*/ 0 h 10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5"/>
                    <a:gd name="T115" fmla="*/ 0 h 1042"/>
                    <a:gd name="T116" fmla="*/ 635 w 635"/>
                    <a:gd name="T117" fmla="*/ 1042 h 10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5" h="1042">
                      <a:moveTo>
                        <a:pt x="578" y="1035"/>
                      </a:move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634" y="1003"/>
                      </a:lnTo>
                      <a:lnTo>
                        <a:pt x="635" y="1007"/>
                      </a:lnTo>
                      <a:lnTo>
                        <a:pt x="635" y="1010"/>
                      </a:lnTo>
                      <a:lnTo>
                        <a:pt x="634" y="1015"/>
                      </a:lnTo>
                      <a:lnTo>
                        <a:pt x="631" y="1019"/>
                      </a:lnTo>
                      <a:lnTo>
                        <a:pt x="629" y="1024"/>
                      </a:lnTo>
                      <a:lnTo>
                        <a:pt x="624" y="1028"/>
                      </a:lnTo>
                      <a:lnTo>
                        <a:pt x="620" y="1032"/>
                      </a:lnTo>
                      <a:lnTo>
                        <a:pt x="615" y="1035"/>
                      </a:lnTo>
                      <a:lnTo>
                        <a:pt x="610" y="1039"/>
                      </a:lnTo>
                      <a:lnTo>
                        <a:pt x="604" y="1041"/>
                      </a:lnTo>
                      <a:lnTo>
                        <a:pt x="598" y="1042"/>
                      </a:lnTo>
                      <a:lnTo>
                        <a:pt x="593" y="1042"/>
                      </a:lnTo>
                      <a:lnTo>
                        <a:pt x="588" y="1042"/>
                      </a:lnTo>
                      <a:lnTo>
                        <a:pt x="584" y="1040"/>
                      </a:lnTo>
                      <a:lnTo>
                        <a:pt x="580" y="1037"/>
                      </a:lnTo>
                      <a:lnTo>
                        <a:pt x="578" y="103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379" name="Freeform 85"/>
                <p:cNvSpPr>
                  <a:spLocks/>
                </p:cNvSpPr>
                <p:nvPr/>
              </p:nvSpPr>
              <p:spPr bwMode="auto">
                <a:xfrm>
                  <a:off x="3599" y="1215"/>
                  <a:ext cx="64" cy="114"/>
                </a:xfrm>
                <a:custGeom>
                  <a:avLst/>
                  <a:gdLst>
                    <a:gd name="T0" fmla="*/ 0 w 635"/>
                    <a:gd name="T1" fmla="*/ 0 h 1042"/>
                    <a:gd name="T2" fmla="*/ 0 w 635"/>
                    <a:gd name="T3" fmla="*/ 0 h 1042"/>
                    <a:gd name="T4" fmla="*/ 0 w 635"/>
                    <a:gd name="T5" fmla="*/ 0 h 1042"/>
                    <a:gd name="T6" fmla="*/ 0 w 635"/>
                    <a:gd name="T7" fmla="*/ 0 h 1042"/>
                    <a:gd name="T8" fmla="*/ 0 w 635"/>
                    <a:gd name="T9" fmla="*/ 0 h 1042"/>
                    <a:gd name="T10" fmla="*/ 0 w 635"/>
                    <a:gd name="T11" fmla="*/ 0 h 1042"/>
                    <a:gd name="T12" fmla="*/ 0 w 635"/>
                    <a:gd name="T13" fmla="*/ 0 h 1042"/>
                    <a:gd name="T14" fmla="*/ 0 w 635"/>
                    <a:gd name="T15" fmla="*/ 0 h 1042"/>
                    <a:gd name="T16" fmla="*/ 0 w 635"/>
                    <a:gd name="T17" fmla="*/ 0 h 1042"/>
                    <a:gd name="T18" fmla="*/ 0 w 635"/>
                    <a:gd name="T19" fmla="*/ 0 h 1042"/>
                    <a:gd name="T20" fmla="*/ 0 w 635"/>
                    <a:gd name="T21" fmla="*/ 0 h 1042"/>
                    <a:gd name="T22" fmla="*/ 0 w 635"/>
                    <a:gd name="T23" fmla="*/ 0 h 1042"/>
                    <a:gd name="T24" fmla="*/ 0 w 635"/>
                    <a:gd name="T25" fmla="*/ 0 h 1042"/>
                    <a:gd name="T26" fmla="*/ 0 w 635"/>
                    <a:gd name="T27" fmla="*/ 0 h 1042"/>
                    <a:gd name="T28" fmla="*/ 0 w 635"/>
                    <a:gd name="T29" fmla="*/ 0 h 1042"/>
                    <a:gd name="T30" fmla="*/ 0 w 635"/>
                    <a:gd name="T31" fmla="*/ 0 h 1042"/>
                    <a:gd name="T32" fmla="*/ 0 w 635"/>
                    <a:gd name="T33" fmla="*/ 0 h 1042"/>
                    <a:gd name="T34" fmla="*/ 0 w 635"/>
                    <a:gd name="T35" fmla="*/ 0 h 1042"/>
                    <a:gd name="T36" fmla="*/ 0 w 635"/>
                    <a:gd name="T37" fmla="*/ 0 h 1042"/>
                    <a:gd name="T38" fmla="*/ 0 w 635"/>
                    <a:gd name="T39" fmla="*/ 0 h 1042"/>
                    <a:gd name="T40" fmla="*/ 0 w 635"/>
                    <a:gd name="T41" fmla="*/ 0 h 1042"/>
                    <a:gd name="T42" fmla="*/ 0 w 635"/>
                    <a:gd name="T43" fmla="*/ 0 h 1042"/>
                    <a:gd name="T44" fmla="*/ 0 w 635"/>
                    <a:gd name="T45" fmla="*/ 0 h 1042"/>
                    <a:gd name="T46" fmla="*/ 0 w 635"/>
                    <a:gd name="T47" fmla="*/ 0 h 1042"/>
                    <a:gd name="T48" fmla="*/ 0 w 635"/>
                    <a:gd name="T49" fmla="*/ 0 h 1042"/>
                    <a:gd name="T50" fmla="*/ 0 w 635"/>
                    <a:gd name="T51" fmla="*/ 0 h 1042"/>
                    <a:gd name="T52" fmla="*/ 0 w 635"/>
                    <a:gd name="T53" fmla="*/ 0 h 1042"/>
                    <a:gd name="T54" fmla="*/ 0 w 635"/>
                    <a:gd name="T55" fmla="*/ 0 h 1042"/>
                    <a:gd name="T56" fmla="*/ 0 w 635"/>
                    <a:gd name="T57" fmla="*/ 0 h 1042"/>
                    <a:gd name="T58" fmla="*/ 0 w 635"/>
                    <a:gd name="T59" fmla="*/ 0 h 1042"/>
                    <a:gd name="T60" fmla="*/ 0 w 635"/>
                    <a:gd name="T61" fmla="*/ 0 h 1042"/>
                    <a:gd name="T62" fmla="*/ 0 w 635"/>
                    <a:gd name="T63" fmla="*/ 0 h 1042"/>
                    <a:gd name="T64" fmla="*/ 0 w 635"/>
                    <a:gd name="T65" fmla="*/ 0 h 1042"/>
                    <a:gd name="T66" fmla="*/ 0 w 635"/>
                    <a:gd name="T67" fmla="*/ 0 h 1042"/>
                    <a:gd name="T68" fmla="*/ 0 w 635"/>
                    <a:gd name="T69" fmla="*/ 0 h 1042"/>
                    <a:gd name="T70" fmla="*/ 0 w 635"/>
                    <a:gd name="T71" fmla="*/ 0 h 1042"/>
                    <a:gd name="T72" fmla="*/ 0 w 635"/>
                    <a:gd name="T73" fmla="*/ 0 h 1042"/>
                    <a:gd name="T74" fmla="*/ 0 w 635"/>
                    <a:gd name="T75" fmla="*/ 0 h 10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5"/>
                    <a:gd name="T115" fmla="*/ 0 h 1042"/>
                    <a:gd name="T116" fmla="*/ 635 w 635"/>
                    <a:gd name="T117" fmla="*/ 1042 h 10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5" h="1042">
                      <a:moveTo>
                        <a:pt x="578" y="1035"/>
                      </a:move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634" y="1003"/>
                      </a:lnTo>
                      <a:lnTo>
                        <a:pt x="635" y="1007"/>
                      </a:lnTo>
                      <a:lnTo>
                        <a:pt x="635" y="1010"/>
                      </a:lnTo>
                      <a:lnTo>
                        <a:pt x="634" y="1015"/>
                      </a:lnTo>
                      <a:lnTo>
                        <a:pt x="631" y="1019"/>
                      </a:lnTo>
                      <a:lnTo>
                        <a:pt x="629" y="1024"/>
                      </a:lnTo>
                      <a:lnTo>
                        <a:pt x="624" y="1028"/>
                      </a:lnTo>
                      <a:lnTo>
                        <a:pt x="620" y="1032"/>
                      </a:lnTo>
                      <a:lnTo>
                        <a:pt x="615" y="1035"/>
                      </a:lnTo>
                      <a:lnTo>
                        <a:pt x="610" y="1039"/>
                      </a:lnTo>
                      <a:lnTo>
                        <a:pt x="604" y="1041"/>
                      </a:lnTo>
                      <a:lnTo>
                        <a:pt x="598" y="1042"/>
                      </a:lnTo>
                      <a:lnTo>
                        <a:pt x="593" y="1042"/>
                      </a:lnTo>
                      <a:lnTo>
                        <a:pt x="588" y="1042"/>
                      </a:lnTo>
                      <a:lnTo>
                        <a:pt x="584" y="1040"/>
                      </a:lnTo>
                      <a:lnTo>
                        <a:pt x="580" y="1037"/>
                      </a:lnTo>
                      <a:lnTo>
                        <a:pt x="578" y="1035"/>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380" name="Freeform 86"/>
                <p:cNvSpPr>
                  <a:spLocks/>
                </p:cNvSpPr>
                <p:nvPr/>
              </p:nvSpPr>
              <p:spPr bwMode="auto">
                <a:xfrm>
                  <a:off x="3599" y="1215"/>
                  <a:ext cx="6" cy="6"/>
                </a:xfrm>
                <a:custGeom>
                  <a:avLst/>
                  <a:gdLst>
                    <a:gd name="T0" fmla="*/ 0 w 59"/>
                    <a:gd name="T1" fmla="*/ 0 h 46"/>
                    <a:gd name="T2" fmla="*/ 0 w 59"/>
                    <a:gd name="T3" fmla="*/ 0 h 46"/>
                    <a:gd name="T4" fmla="*/ 0 w 59"/>
                    <a:gd name="T5" fmla="*/ 0 h 46"/>
                    <a:gd name="T6" fmla="*/ 0 w 59"/>
                    <a:gd name="T7" fmla="*/ 0 h 46"/>
                    <a:gd name="T8" fmla="*/ 0 w 59"/>
                    <a:gd name="T9" fmla="*/ 0 h 46"/>
                    <a:gd name="T10" fmla="*/ 0 w 59"/>
                    <a:gd name="T11" fmla="*/ 0 h 46"/>
                    <a:gd name="T12" fmla="*/ 0 w 59"/>
                    <a:gd name="T13" fmla="*/ 0 h 46"/>
                    <a:gd name="T14" fmla="*/ 0 w 59"/>
                    <a:gd name="T15" fmla="*/ 0 h 46"/>
                    <a:gd name="T16" fmla="*/ 0 w 59"/>
                    <a:gd name="T17" fmla="*/ 0 h 46"/>
                    <a:gd name="T18" fmla="*/ 0 w 59"/>
                    <a:gd name="T19" fmla="*/ 0 h 46"/>
                    <a:gd name="T20" fmla="*/ 0 w 59"/>
                    <a:gd name="T21" fmla="*/ 0 h 46"/>
                    <a:gd name="T22" fmla="*/ 0 w 59"/>
                    <a:gd name="T23" fmla="*/ 0 h 46"/>
                    <a:gd name="T24" fmla="*/ 0 w 59"/>
                    <a:gd name="T25" fmla="*/ 0 h 46"/>
                    <a:gd name="T26" fmla="*/ 0 w 59"/>
                    <a:gd name="T27" fmla="*/ 0 h 46"/>
                    <a:gd name="T28" fmla="*/ 0 w 59"/>
                    <a:gd name="T29" fmla="*/ 0 h 46"/>
                    <a:gd name="T30" fmla="*/ 0 w 59"/>
                    <a:gd name="T31" fmla="*/ 0 h 46"/>
                    <a:gd name="T32" fmla="*/ 0 w 59"/>
                    <a:gd name="T33" fmla="*/ 0 h 46"/>
                    <a:gd name="T34" fmla="*/ 0 w 59"/>
                    <a:gd name="T35" fmla="*/ 0 h 46"/>
                    <a:gd name="T36" fmla="*/ 0 w 59"/>
                    <a:gd name="T37" fmla="*/ 0 h 46"/>
                    <a:gd name="T38" fmla="*/ 0 w 59"/>
                    <a:gd name="T39" fmla="*/ 0 h 46"/>
                    <a:gd name="T40" fmla="*/ 0 w 59"/>
                    <a:gd name="T41" fmla="*/ 0 h 46"/>
                    <a:gd name="T42" fmla="*/ 0 w 59"/>
                    <a:gd name="T43" fmla="*/ 0 h 46"/>
                    <a:gd name="T44" fmla="*/ 0 w 59"/>
                    <a:gd name="T45" fmla="*/ 0 h 46"/>
                    <a:gd name="T46" fmla="*/ 0 w 59"/>
                    <a:gd name="T47" fmla="*/ 0 h 46"/>
                    <a:gd name="T48" fmla="*/ 0 w 59"/>
                    <a:gd name="T49" fmla="*/ 0 h 46"/>
                    <a:gd name="T50" fmla="*/ 0 w 59"/>
                    <a:gd name="T51" fmla="*/ 0 h 46"/>
                    <a:gd name="T52" fmla="*/ 0 w 59"/>
                    <a:gd name="T53" fmla="*/ 0 h 46"/>
                    <a:gd name="T54" fmla="*/ 0 w 59"/>
                    <a:gd name="T55" fmla="*/ 0 h 46"/>
                    <a:gd name="T56" fmla="*/ 0 w 59"/>
                    <a:gd name="T57" fmla="*/ 0 h 46"/>
                    <a:gd name="T58" fmla="*/ 0 w 59"/>
                    <a:gd name="T59" fmla="*/ 0 h 46"/>
                    <a:gd name="T60" fmla="*/ 0 w 59"/>
                    <a:gd name="T61" fmla="*/ 0 h 46"/>
                    <a:gd name="T62" fmla="*/ 0 w 59"/>
                    <a:gd name="T63" fmla="*/ 0 h 46"/>
                    <a:gd name="T64" fmla="*/ 0 w 5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6"/>
                    <a:gd name="T101" fmla="*/ 59 w 5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6">
                      <a:moveTo>
                        <a:pt x="38" y="40"/>
                      </a:moveTo>
                      <a:lnTo>
                        <a:pt x="33" y="42"/>
                      </a:lnTo>
                      <a:lnTo>
                        <a:pt x="27" y="44"/>
                      </a:lnTo>
                      <a:lnTo>
                        <a:pt x="21" y="45"/>
                      </a:lnTo>
                      <a:lnTo>
                        <a:pt x="16" y="46"/>
                      </a:lnTo>
                      <a:lnTo>
                        <a:pt x="11" y="46"/>
                      </a:lnTo>
                      <a:lnTo>
                        <a:pt x="7" y="44"/>
                      </a:lnTo>
                      <a:lnTo>
                        <a:pt x="3" y="43"/>
                      </a:ln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59" y="10"/>
                      </a:lnTo>
                      <a:lnTo>
                        <a:pt x="59" y="15"/>
                      </a:lnTo>
                      <a:lnTo>
                        <a:pt x="59" y="18"/>
                      </a:lnTo>
                      <a:lnTo>
                        <a:pt x="56" y="23"/>
                      </a:lnTo>
                      <a:lnTo>
                        <a:pt x="53" y="27"/>
                      </a:lnTo>
                      <a:lnTo>
                        <a:pt x="48" y="32"/>
                      </a:lnTo>
                      <a:lnTo>
                        <a:pt x="44" y="36"/>
                      </a:lnTo>
                      <a:lnTo>
                        <a:pt x="38" y="4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1" name="Freeform 87"/>
                <p:cNvSpPr>
                  <a:spLocks/>
                </p:cNvSpPr>
                <p:nvPr/>
              </p:nvSpPr>
              <p:spPr bwMode="auto">
                <a:xfrm>
                  <a:off x="3599" y="1215"/>
                  <a:ext cx="6" cy="6"/>
                </a:xfrm>
                <a:custGeom>
                  <a:avLst/>
                  <a:gdLst>
                    <a:gd name="T0" fmla="*/ 0 w 59"/>
                    <a:gd name="T1" fmla="*/ 0 h 46"/>
                    <a:gd name="T2" fmla="*/ 0 w 59"/>
                    <a:gd name="T3" fmla="*/ 0 h 46"/>
                    <a:gd name="T4" fmla="*/ 0 w 59"/>
                    <a:gd name="T5" fmla="*/ 0 h 46"/>
                    <a:gd name="T6" fmla="*/ 0 w 59"/>
                    <a:gd name="T7" fmla="*/ 0 h 46"/>
                    <a:gd name="T8" fmla="*/ 0 w 59"/>
                    <a:gd name="T9" fmla="*/ 0 h 46"/>
                    <a:gd name="T10" fmla="*/ 0 w 59"/>
                    <a:gd name="T11" fmla="*/ 0 h 46"/>
                    <a:gd name="T12" fmla="*/ 0 w 59"/>
                    <a:gd name="T13" fmla="*/ 0 h 46"/>
                    <a:gd name="T14" fmla="*/ 0 w 59"/>
                    <a:gd name="T15" fmla="*/ 0 h 46"/>
                    <a:gd name="T16" fmla="*/ 0 w 59"/>
                    <a:gd name="T17" fmla="*/ 0 h 46"/>
                    <a:gd name="T18" fmla="*/ 0 w 59"/>
                    <a:gd name="T19" fmla="*/ 0 h 46"/>
                    <a:gd name="T20" fmla="*/ 0 w 59"/>
                    <a:gd name="T21" fmla="*/ 0 h 46"/>
                    <a:gd name="T22" fmla="*/ 0 w 59"/>
                    <a:gd name="T23" fmla="*/ 0 h 46"/>
                    <a:gd name="T24" fmla="*/ 0 w 59"/>
                    <a:gd name="T25" fmla="*/ 0 h 46"/>
                    <a:gd name="T26" fmla="*/ 0 w 59"/>
                    <a:gd name="T27" fmla="*/ 0 h 46"/>
                    <a:gd name="T28" fmla="*/ 0 w 59"/>
                    <a:gd name="T29" fmla="*/ 0 h 46"/>
                    <a:gd name="T30" fmla="*/ 0 w 59"/>
                    <a:gd name="T31" fmla="*/ 0 h 46"/>
                    <a:gd name="T32" fmla="*/ 0 w 59"/>
                    <a:gd name="T33" fmla="*/ 0 h 46"/>
                    <a:gd name="T34" fmla="*/ 0 w 59"/>
                    <a:gd name="T35" fmla="*/ 0 h 46"/>
                    <a:gd name="T36" fmla="*/ 0 w 59"/>
                    <a:gd name="T37" fmla="*/ 0 h 46"/>
                    <a:gd name="T38" fmla="*/ 0 w 59"/>
                    <a:gd name="T39" fmla="*/ 0 h 46"/>
                    <a:gd name="T40" fmla="*/ 0 w 59"/>
                    <a:gd name="T41" fmla="*/ 0 h 46"/>
                    <a:gd name="T42" fmla="*/ 0 w 59"/>
                    <a:gd name="T43" fmla="*/ 0 h 46"/>
                    <a:gd name="T44" fmla="*/ 0 w 59"/>
                    <a:gd name="T45" fmla="*/ 0 h 46"/>
                    <a:gd name="T46" fmla="*/ 0 w 59"/>
                    <a:gd name="T47" fmla="*/ 0 h 46"/>
                    <a:gd name="T48" fmla="*/ 0 w 59"/>
                    <a:gd name="T49" fmla="*/ 0 h 46"/>
                    <a:gd name="T50" fmla="*/ 0 w 59"/>
                    <a:gd name="T51" fmla="*/ 0 h 46"/>
                    <a:gd name="T52" fmla="*/ 0 w 59"/>
                    <a:gd name="T53" fmla="*/ 0 h 46"/>
                    <a:gd name="T54" fmla="*/ 0 w 59"/>
                    <a:gd name="T55" fmla="*/ 0 h 46"/>
                    <a:gd name="T56" fmla="*/ 0 w 59"/>
                    <a:gd name="T57" fmla="*/ 0 h 46"/>
                    <a:gd name="T58" fmla="*/ 0 w 59"/>
                    <a:gd name="T59" fmla="*/ 0 h 46"/>
                    <a:gd name="T60" fmla="*/ 0 w 59"/>
                    <a:gd name="T61" fmla="*/ 0 h 46"/>
                    <a:gd name="T62" fmla="*/ 0 w 59"/>
                    <a:gd name="T63" fmla="*/ 0 h 46"/>
                    <a:gd name="T64" fmla="*/ 0 w 5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6"/>
                    <a:gd name="T101" fmla="*/ 59 w 5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6">
                      <a:moveTo>
                        <a:pt x="38" y="40"/>
                      </a:moveTo>
                      <a:lnTo>
                        <a:pt x="33" y="42"/>
                      </a:lnTo>
                      <a:lnTo>
                        <a:pt x="27" y="44"/>
                      </a:lnTo>
                      <a:lnTo>
                        <a:pt x="21" y="45"/>
                      </a:lnTo>
                      <a:lnTo>
                        <a:pt x="16" y="46"/>
                      </a:lnTo>
                      <a:lnTo>
                        <a:pt x="11" y="46"/>
                      </a:lnTo>
                      <a:lnTo>
                        <a:pt x="7" y="44"/>
                      </a:lnTo>
                      <a:lnTo>
                        <a:pt x="3" y="43"/>
                      </a:ln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59" y="10"/>
                      </a:lnTo>
                      <a:lnTo>
                        <a:pt x="59" y="15"/>
                      </a:lnTo>
                      <a:lnTo>
                        <a:pt x="59" y="18"/>
                      </a:lnTo>
                      <a:lnTo>
                        <a:pt x="56" y="23"/>
                      </a:lnTo>
                      <a:lnTo>
                        <a:pt x="53" y="27"/>
                      </a:lnTo>
                      <a:lnTo>
                        <a:pt x="48" y="32"/>
                      </a:lnTo>
                      <a:lnTo>
                        <a:pt x="44" y="36"/>
                      </a:lnTo>
                      <a:lnTo>
                        <a:pt x="38" y="4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82" name="Freeform 88"/>
                <p:cNvSpPr>
                  <a:spLocks/>
                </p:cNvSpPr>
                <p:nvPr/>
              </p:nvSpPr>
              <p:spPr bwMode="auto">
                <a:xfrm>
                  <a:off x="3778" y="1216"/>
                  <a:ext cx="62" cy="104"/>
                </a:xfrm>
                <a:custGeom>
                  <a:avLst/>
                  <a:gdLst>
                    <a:gd name="T0" fmla="*/ 0 w 620"/>
                    <a:gd name="T1" fmla="*/ 0 h 941"/>
                    <a:gd name="T2" fmla="*/ 0 w 620"/>
                    <a:gd name="T3" fmla="*/ 0 h 941"/>
                    <a:gd name="T4" fmla="*/ 0 w 620"/>
                    <a:gd name="T5" fmla="*/ 0 h 941"/>
                    <a:gd name="T6" fmla="*/ 0 w 620"/>
                    <a:gd name="T7" fmla="*/ 0 h 941"/>
                    <a:gd name="T8" fmla="*/ 0 w 620"/>
                    <a:gd name="T9" fmla="*/ 0 h 941"/>
                    <a:gd name="T10" fmla="*/ 0 w 620"/>
                    <a:gd name="T11" fmla="*/ 0 h 941"/>
                    <a:gd name="T12" fmla="*/ 0 w 620"/>
                    <a:gd name="T13" fmla="*/ 0 h 941"/>
                    <a:gd name="T14" fmla="*/ 0 w 620"/>
                    <a:gd name="T15" fmla="*/ 0 h 941"/>
                    <a:gd name="T16" fmla="*/ 0 w 620"/>
                    <a:gd name="T17" fmla="*/ 0 h 941"/>
                    <a:gd name="T18" fmla="*/ 0 w 620"/>
                    <a:gd name="T19" fmla="*/ 0 h 941"/>
                    <a:gd name="T20" fmla="*/ 0 w 620"/>
                    <a:gd name="T21" fmla="*/ 0 h 941"/>
                    <a:gd name="T22" fmla="*/ 0 w 620"/>
                    <a:gd name="T23" fmla="*/ 0 h 941"/>
                    <a:gd name="T24" fmla="*/ 0 w 620"/>
                    <a:gd name="T25" fmla="*/ 0 h 941"/>
                    <a:gd name="T26" fmla="*/ 0 w 620"/>
                    <a:gd name="T27" fmla="*/ 0 h 941"/>
                    <a:gd name="T28" fmla="*/ 0 w 620"/>
                    <a:gd name="T29" fmla="*/ 0 h 941"/>
                    <a:gd name="T30" fmla="*/ 0 w 620"/>
                    <a:gd name="T31" fmla="*/ 0 h 941"/>
                    <a:gd name="T32" fmla="*/ 0 w 620"/>
                    <a:gd name="T33" fmla="*/ 0 h 941"/>
                    <a:gd name="T34" fmla="*/ 0 w 620"/>
                    <a:gd name="T35" fmla="*/ 0 h 941"/>
                    <a:gd name="T36" fmla="*/ 0 w 620"/>
                    <a:gd name="T37" fmla="*/ 0 h 941"/>
                    <a:gd name="T38" fmla="*/ 0 w 620"/>
                    <a:gd name="T39" fmla="*/ 0 h 941"/>
                    <a:gd name="T40" fmla="*/ 0 w 620"/>
                    <a:gd name="T41" fmla="*/ 0 h 941"/>
                    <a:gd name="T42" fmla="*/ 0 w 620"/>
                    <a:gd name="T43" fmla="*/ 0 h 9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0"/>
                    <a:gd name="T67" fmla="*/ 0 h 941"/>
                    <a:gd name="T68" fmla="*/ 620 w 620"/>
                    <a:gd name="T69" fmla="*/ 941 h 9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0" h="941">
                      <a:moveTo>
                        <a:pt x="57" y="8"/>
                      </a:moveTo>
                      <a:lnTo>
                        <a:pt x="620" y="906"/>
                      </a:lnTo>
                      <a:lnTo>
                        <a:pt x="564" y="941"/>
                      </a:lnTo>
                      <a:lnTo>
                        <a:pt x="3" y="42"/>
                      </a:lnTo>
                      <a:lnTo>
                        <a:pt x="2" y="38"/>
                      </a:lnTo>
                      <a:lnTo>
                        <a:pt x="0" y="34"/>
                      </a:lnTo>
                      <a:lnTo>
                        <a:pt x="2" y="30"/>
                      </a:lnTo>
                      <a:lnTo>
                        <a:pt x="3" y="24"/>
                      </a:lnTo>
                      <a:lnTo>
                        <a:pt x="6" y="19"/>
                      </a:lnTo>
                      <a:lnTo>
                        <a:pt x="10" y="15"/>
                      </a:lnTo>
                      <a:lnTo>
                        <a:pt x="14" y="10"/>
                      </a:lnTo>
                      <a:lnTo>
                        <a:pt x="19" y="7"/>
                      </a:lnTo>
                      <a:lnTo>
                        <a:pt x="24" y="5"/>
                      </a:lnTo>
                      <a:lnTo>
                        <a:pt x="30" y="2"/>
                      </a:lnTo>
                      <a:lnTo>
                        <a:pt x="36" y="1"/>
                      </a:lnTo>
                      <a:lnTo>
                        <a:pt x="41" y="0"/>
                      </a:lnTo>
                      <a:lnTo>
                        <a:pt x="46" y="1"/>
                      </a:lnTo>
                      <a:lnTo>
                        <a:pt x="50" y="2"/>
                      </a:lnTo>
                      <a:lnTo>
                        <a:pt x="54" y="5"/>
                      </a:lnTo>
                      <a:lnTo>
                        <a:pt x="57"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83" name="Freeform 89"/>
                <p:cNvSpPr>
                  <a:spLocks/>
                </p:cNvSpPr>
                <p:nvPr/>
              </p:nvSpPr>
              <p:spPr bwMode="auto">
                <a:xfrm>
                  <a:off x="3785" y="1212"/>
                  <a:ext cx="62" cy="103"/>
                </a:xfrm>
                <a:custGeom>
                  <a:avLst/>
                  <a:gdLst>
                    <a:gd name="T0" fmla="*/ 0 w 620"/>
                    <a:gd name="T1" fmla="*/ 0 h 941"/>
                    <a:gd name="T2" fmla="*/ 0 w 620"/>
                    <a:gd name="T3" fmla="*/ 0 h 941"/>
                    <a:gd name="T4" fmla="*/ 0 w 620"/>
                    <a:gd name="T5" fmla="*/ 0 h 941"/>
                    <a:gd name="T6" fmla="*/ 0 w 620"/>
                    <a:gd name="T7" fmla="*/ 0 h 941"/>
                    <a:gd name="T8" fmla="*/ 0 w 620"/>
                    <a:gd name="T9" fmla="*/ 0 h 941"/>
                    <a:gd name="T10" fmla="*/ 0 w 620"/>
                    <a:gd name="T11" fmla="*/ 0 h 941"/>
                    <a:gd name="T12" fmla="*/ 0 w 620"/>
                    <a:gd name="T13" fmla="*/ 0 h 941"/>
                    <a:gd name="T14" fmla="*/ 0 w 620"/>
                    <a:gd name="T15" fmla="*/ 0 h 941"/>
                    <a:gd name="T16" fmla="*/ 0 w 620"/>
                    <a:gd name="T17" fmla="*/ 0 h 941"/>
                    <a:gd name="T18" fmla="*/ 0 w 620"/>
                    <a:gd name="T19" fmla="*/ 0 h 941"/>
                    <a:gd name="T20" fmla="*/ 0 w 620"/>
                    <a:gd name="T21" fmla="*/ 0 h 941"/>
                    <a:gd name="T22" fmla="*/ 0 w 620"/>
                    <a:gd name="T23" fmla="*/ 0 h 941"/>
                    <a:gd name="T24" fmla="*/ 0 w 620"/>
                    <a:gd name="T25" fmla="*/ 0 h 941"/>
                    <a:gd name="T26" fmla="*/ 0 w 620"/>
                    <a:gd name="T27" fmla="*/ 0 h 941"/>
                    <a:gd name="T28" fmla="*/ 0 w 620"/>
                    <a:gd name="T29" fmla="*/ 0 h 941"/>
                    <a:gd name="T30" fmla="*/ 0 w 620"/>
                    <a:gd name="T31" fmla="*/ 0 h 941"/>
                    <a:gd name="T32" fmla="*/ 0 w 620"/>
                    <a:gd name="T33" fmla="*/ 0 h 941"/>
                    <a:gd name="T34" fmla="*/ 0 w 620"/>
                    <a:gd name="T35" fmla="*/ 0 h 941"/>
                    <a:gd name="T36" fmla="*/ 0 w 620"/>
                    <a:gd name="T37" fmla="*/ 0 h 941"/>
                    <a:gd name="T38" fmla="*/ 0 w 620"/>
                    <a:gd name="T39" fmla="*/ 0 h 941"/>
                    <a:gd name="T40" fmla="*/ 0 w 620"/>
                    <a:gd name="T41" fmla="*/ 0 h 941"/>
                    <a:gd name="T42" fmla="*/ 0 w 620"/>
                    <a:gd name="T43" fmla="*/ 0 h 9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0"/>
                    <a:gd name="T67" fmla="*/ 0 h 941"/>
                    <a:gd name="T68" fmla="*/ 620 w 620"/>
                    <a:gd name="T69" fmla="*/ 941 h 9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0" h="941">
                      <a:moveTo>
                        <a:pt x="57" y="8"/>
                      </a:moveTo>
                      <a:lnTo>
                        <a:pt x="620" y="906"/>
                      </a:lnTo>
                      <a:lnTo>
                        <a:pt x="564" y="941"/>
                      </a:lnTo>
                      <a:lnTo>
                        <a:pt x="3" y="42"/>
                      </a:lnTo>
                      <a:lnTo>
                        <a:pt x="2" y="38"/>
                      </a:lnTo>
                      <a:lnTo>
                        <a:pt x="0" y="34"/>
                      </a:lnTo>
                      <a:lnTo>
                        <a:pt x="2" y="30"/>
                      </a:lnTo>
                      <a:lnTo>
                        <a:pt x="3" y="24"/>
                      </a:lnTo>
                      <a:lnTo>
                        <a:pt x="6" y="19"/>
                      </a:lnTo>
                      <a:lnTo>
                        <a:pt x="10" y="15"/>
                      </a:lnTo>
                      <a:lnTo>
                        <a:pt x="14" y="10"/>
                      </a:lnTo>
                      <a:lnTo>
                        <a:pt x="19" y="7"/>
                      </a:lnTo>
                      <a:lnTo>
                        <a:pt x="24" y="5"/>
                      </a:lnTo>
                      <a:lnTo>
                        <a:pt x="30" y="2"/>
                      </a:lnTo>
                      <a:lnTo>
                        <a:pt x="36" y="1"/>
                      </a:lnTo>
                      <a:lnTo>
                        <a:pt x="41" y="0"/>
                      </a:lnTo>
                      <a:lnTo>
                        <a:pt x="46" y="1"/>
                      </a:lnTo>
                      <a:lnTo>
                        <a:pt x="50" y="2"/>
                      </a:lnTo>
                      <a:lnTo>
                        <a:pt x="54" y="5"/>
                      </a:lnTo>
                      <a:lnTo>
                        <a:pt x="57"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84" name="Freeform 90"/>
                <p:cNvSpPr>
                  <a:spLocks/>
                </p:cNvSpPr>
                <p:nvPr/>
              </p:nvSpPr>
              <p:spPr bwMode="auto">
                <a:xfrm>
                  <a:off x="3263" y="1770"/>
                  <a:ext cx="104" cy="115"/>
                </a:xfrm>
                <a:custGeom>
                  <a:avLst/>
                  <a:gdLst>
                    <a:gd name="T0" fmla="*/ 0 w 1033"/>
                    <a:gd name="T1" fmla="*/ 0 h 1050"/>
                    <a:gd name="T2" fmla="*/ 0 w 1033"/>
                    <a:gd name="T3" fmla="*/ 0 h 1050"/>
                    <a:gd name="T4" fmla="*/ 0 w 1033"/>
                    <a:gd name="T5" fmla="*/ 0 h 1050"/>
                    <a:gd name="T6" fmla="*/ 0 w 1033"/>
                    <a:gd name="T7" fmla="*/ 0 h 1050"/>
                    <a:gd name="T8" fmla="*/ 0 w 1033"/>
                    <a:gd name="T9" fmla="*/ 0 h 1050"/>
                    <a:gd name="T10" fmla="*/ 0 w 1033"/>
                    <a:gd name="T11" fmla="*/ 0 h 1050"/>
                    <a:gd name="T12" fmla="*/ 0 w 1033"/>
                    <a:gd name="T13" fmla="*/ 0 h 1050"/>
                    <a:gd name="T14" fmla="*/ 0 w 1033"/>
                    <a:gd name="T15" fmla="*/ 0 h 1050"/>
                    <a:gd name="T16" fmla="*/ 0 w 1033"/>
                    <a:gd name="T17" fmla="*/ 0 h 1050"/>
                    <a:gd name="T18" fmla="*/ 0 w 1033"/>
                    <a:gd name="T19" fmla="*/ 0 h 1050"/>
                    <a:gd name="T20" fmla="*/ 0 w 1033"/>
                    <a:gd name="T21" fmla="*/ 0 h 1050"/>
                    <a:gd name="T22" fmla="*/ 0 w 1033"/>
                    <a:gd name="T23" fmla="*/ 0 h 1050"/>
                    <a:gd name="T24" fmla="*/ 0 w 1033"/>
                    <a:gd name="T25" fmla="*/ 0 h 1050"/>
                    <a:gd name="T26" fmla="*/ 0 w 1033"/>
                    <a:gd name="T27" fmla="*/ 0 h 1050"/>
                    <a:gd name="T28" fmla="*/ 0 w 1033"/>
                    <a:gd name="T29" fmla="*/ 0 h 1050"/>
                    <a:gd name="T30" fmla="*/ 0 w 1033"/>
                    <a:gd name="T31" fmla="*/ 0 h 1050"/>
                    <a:gd name="T32" fmla="*/ 0 w 1033"/>
                    <a:gd name="T33" fmla="*/ 0 h 1050"/>
                    <a:gd name="T34" fmla="*/ 0 w 1033"/>
                    <a:gd name="T35" fmla="*/ 0 h 1050"/>
                    <a:gd name="T36" fmla="*/ 0 w 1033"/>
                    <a:gd name="T37" fmla="*/ 0 h 1050"/>
                    <a:gd name="T38" fmla="*/ 0 w 1033"/>
                    <a:gd name="T39" fmla="*/ 0 h 1050"/>
                    <a:gd name="T40" fmla="*/ 0 w 1033"/>
                    <a:gd name="T41" fmla="*/ 0 h 1050"/>
                    <a:gd name="T42" fmla="*/ 0 w 1033"/>
                    <a:gd name="T43" fmla="*/ 0 h 1050"/>
                    <a:gd name="T44" fmla="*/ 0 w 1033"/>
                    <a:gd name="T45" fmla="*/ 0 h 1050"/>
                    <a:gd name="T46" fmla="*/ 0 w 1033"/>
                    <a:gd name="T47" fmla="*/ 0 h 1050"/>
                    <a:gd name="T48" fmla="*/ 0 w 1033"/>
                    <a:gd name="T49" fmla="*/ 0 h 1050"/>
                    <a:gd name="T50" fmla="*/ 0 w 1033"/>
                    <a:gd name="T51" fmla="*/ 0 h 1050"/>
                    <a:gd name="T52" fmla="*/ 0 w 1033"/>
                    <a:gd name="T53" fmla="*/ 0 h 1050"/>
                    <a:gd name="T54" fmla="*/ 0 w 1033"/>
                    <a:gd name="T55" fmla="*/ 0 h 1050"/>
                    <a:gd name="T56" fmla="*/ 0 w 1033"/>
                    <a:gd name="T57" fmla="*/ 0 h 1050"/>
                    <a:gd name="T58" fmla="*/ 0 w 1033"/>
                    <a:gd name="T59" fmla="*/ 0 h 1050"/>
                    <a:gd name="T60" fmla="*/ 0 w 1033"/>
                    <a:gd name="T61" fmla="*/ 0 h 1050"/>
                    <a:gd name="T62" fmla="*/ 0 w 1033"/>
                    <a:gd name="T63" fmla="*/ 0 h 1050"/>
                    <a:gd name="T64" fmla="*/ 0 w 1033"/>
                    <a:gd name="T65" fmla="*/ 0 h 1050"/>
                    <a:gd name="T66" fmla="*/ 0 w 1033"/>
                    <a:gd name="T67" fmla="*/ 0 h 1050"/>
                    <a:gd name="T68" fmla="*/ 0 w 1033"/>
                    <a:gd name="T69" fmla="*/ 0 h 1050"/>
                    <a:gd name="T70" fmla="*/ 0 w 1033"/>
                    <a:gd name="T71" fmla="*/ 0 h 1050"/>
                    <a:gd name="T72" fmla="*/ 0 w 1033"/>
                    <a:gd name="T73" fmla="*/ 0 h 1050"/>
                    <a:gd name="T74" fmla="*/ 0 w 1033"/>
                    <a:gd name="T75" fmla="*/ 0 h 10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3"/>
                    <a:gd name="T115" fmla="*/ 0 h 1050"/>
                    <a:gd name="T116" fmla="*/ 1033 w 1033"/>
                    <a:gd name="T117" fmla="*/ 1050 h 10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3" h="1050">
                      <a:moveTo>
                        <a:pt x="1" y="1004"/>
                      </a:moveTo>
                      <a:lnTo>
                        <a:pt x="987" y="0"/>
                      </a:lnTo>
                      <a:lnTo>
                        <a:pt x="988" y="0"/>
                      </a:lnTo>
                      <a:lnTo>
                        <a:pt x="990" y="0"/>
                      </a:lnTo>
                      <a:lnTo>
                        <a:pt x="992" y="1"/>
                      </a:lnTo>
                      <a:lnTo>
                        <a:pt x="996" y="4"/>
                      </a:lnTo>
                      <a:lnTo>
                        <a:pt x="1000" y="7"/>
                      </a:lnTo>
                      <a:lnTo>
                        <a:pt x="1005" y="11"/>
                      </a:lnTo>
                      <a:lnTo>
                        <a:pt x="1009" y="15"/>
                      </a:lnTo>
                      <a:lnTo>
                        <a:pt x="1014" y="20"/>
                      </a:lnTo>
                      <a:lnTo>
                        <a:pt x="1018" y="24"/>
                      </a:lnTo>
                      <a:lnTo>
                        <a:pt x="1022" y="29"/>
                      </a:lnTo>
                      <a:lnTo>
                        <a:pt x="1026" y="33"/>
                      </a:lnTo>
                      <a:lnTo>
                        <a:pt x="1029" y="37"/>
                      </a:lnTo>
                      <a:lnTo>
                        <a:pt x="1031" y="40"/>
                      </a:lnTo>
                      <a:lnTo>
                        <a:pt x="1033" y="42"/>
                      </a:lnTo>
                      <a:lnTo>
                        <a:pt x="1033" y="45"/>
                      </a:lnTo>
                      <a:lnTo>
                        <a:pt x="1033" y="46"/>
                      </a:lnTo>
                      <a:lnTo>
                        <a:pt x="48" y="1050"/>
                      </a:lnTo>
                      <a:lnTo>
                        <a:pt x="47" y="1050"/>
                      </a:lnTo>
                      <a:lnTo>
                        <a:pt x="44" y="1050"/>
                      </a:lnTo>
                      <a:lnTo>
                        <a:pt x="41" y="1049"/>
                      </a:lnTo>
                      <a:lnTo>
                        <a:pt x="38" y="1047"/>
                      </a:lnTo>
                      <a:lnTo>
                        <a:pt x="33" y="1043"/>
                      </a:lnTo>
                      <a:lnTo>
                        <a:pt x="29" y="1040"/>
                      </a:lnTo>
                      <a:lnTo>
                        <a:pt x="24" y="1036"/>
                      </a:lnTo>
                      <a:lnTo>
                        <a:pt x="19" y="1032"/>
                      </a:lnTo>
                      <a:lnTo>
                        <a:pt x="15" y="1028"/>
                      </a:lnTo>
                      <a:lnTo>
                        <a:pt x="12" y="1023"/>
                      </a:lnTo>
                      <a:lnTo>
                        <a:pt x="7" y="1019"/>
                      </a:lnTo>
                      <a:lnTo>
                        <a:pt x="5" y="1014"/>
                      </a:lnTo>
                      <a:lnTo>
                        <a:pt x="2" y="1011"/>
                      </a:lnTo>
                      <a:lnTo>
                        <a:pt x="1" y="1007"/>
                      </a:lnTo>
                      <a:lnTo>
                        <a:pt x="0" y="1005"/>
                      </a:lnTo>
                      <a:lnTo>
                        <a:pt x="1" y="100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85" name="Freeform 91"/>
                <p:cNvSpPr>
                  <a:spLocks/>
                </p:cNvSpPr>
                <p:nvPr/>
              </p:nvSpPr>
              <p:spPr bwMode="auto">
                <a:xfrm>
                  <a:off x="3263" y="1770"/>
                  <a:ext cx="104" cy="115"/>
                </a:xfrm>
                <a:custGeom>
                  <a:avLst/>
                  <a:gdLst>
                    <a:gd name="T0" fmla="*/ 0 w 1033"/>
                    <a:gd name="T1" fmla="*/ 0 h 1050"/>
                    <a:gd name="T2" fmla="*/ 0 w 1033"/>
                    <a:gd name="T3" fmla="*/ 0 h 1050"/>
                    <a:gd name="T4" fmla="*/ 0 w 1033"/>
                    <a:gd name="T5" fmla="*/ 0 h 1050"/>
                    <a:gd name="T6" fmla="*/ 0 w 1033"/>
                    <a:gd name="T7" fmla="*/ 0 h 1050"/>
                    <a:gd name="T8" fmla="*/ 0 w 1033"/>
                    <a:gd name="T9" fmla="*/ 0 h 1050"/>
                    <a:gd name="T10" fmla="*/ 0 w 1033"/>
                    <a:gd name="T11" fmla="*/ 0 h 1050"/>
                    <a:gd name="T12" fmla="*/ 0 w 1033"/>
                    <a:gd name="T13" fmla="*/ 0 h 1050"/>
                    <a:gd name="T14" fmla="*/ 0 w 1033"/>
                    <a:gd name="T15" fmla="*/ 0 h 1050"/>
                    <a:gd name="T16" fmla="*/ 0 w 1033"/>
                    <a:gd name="T17" fmla="*/ 0 h 1050"/>
                    <a:gd name="T18" fmla="*/ 0 w 1033"/>
                    <a:gd name="T19" fmla="*/ 0 h 1050"/>
                    <a:gd name="T20" fmla="*/ 0 w 1033"/>
                    <a:gd name="T21" fmla="*/ 0 h 1050"/>
                    <a:gd name="T22" fmla="*/ 0 w 1033"/>
                    <a:gd name="T23" fmla="*/ 0 h 1050"/>
                    <a:gd name="T24" fmla="*/ 0 w 1033"/>
                    <a:gd name="T25" fmla="*/ 0 h 1050"/>
                    <a:gd name="T26" fmla="*/ 0 w 1033"/>
                    <a:gd name="T27" fmla="*/ 0 h 1050"/>
                    <a:gd name="T28" fmla="*/ 0 w 1033"/>
                    <a:gd name="T29" fmla="*/ 0 h 1050"/>
                    <a:gd name="T30" fmla="*/ 0 w 1033"/>
                    <a:gd name="T31" fmla="*/ 0 h 1050"/>
                    <a:gd name="T32" fmla="*/ 0 w 1033"/>
                    <a:gd name="T33" fmla="*/ 0 h 1050"/>
                    <a:gd name="T34" fmla="*/ 0 w 1033"/>
                    <a:gd name="T35" fmla="*/ 0 h 1050"/>
                    <a:gd name="T36" fmla="*/ 0 w 1033"/>
                    <a:gd name="T37" fmla="*/ 0 h 1050"/>
                    <a:gd name="T38" fmla="*/ 0 w 1033"/>
                    <a:gd name="T39" fmla="*/ 0 h 1050"/>
                    <a:gd name="T40" fmla="*/ 0 w 1033"/>
                    <a:gd name="T41" fmla="*/ 0 h 1050"/>
                    <a:gd name="T42" fmla="*/ 0 w 1033"/>
                    <a:gd name="T43" fmla="*/ 0 h 1050"/>
                    <a:gd name="T44" fmla="*/ 0 w 1033"/>
                    <a:gd name="T45" fmla="*/ 0 h 1050"/>
                    <a:gd name="T46" fmla="*/ 0 w 1033"/>
                    <a:gd name="T47" fmla="*/ 0 h 1050"/>
                    <a:gd name="T48" fmla="*/ 0 w 1033"/>
                    <a:gd name="T49" fmla="*/ 0 h 1050"/>
                    <a:gd name="T50" fmla="*/ 0 w 1033"/>
                    <a:gd name="T51" fmla="*/ 0 h 1050"/>
                    <a:gd name="T52" fmla="*/ 0 w 1033"/>
                    <a:gd name="T53" fmla="*/ 0 h 1050"/>
                    <a:gd name="T54" fmla="*/ 0 w 1033"/>
                    <a:gd name="T55" fmla="*/ 0 h 1050"/>
                    <a:gd name="T56" fmla="*/ 0 w 1033"/>
                    <a:gd name="T57" fmla="*/ 0 h 1050"/>
                    <a:gd name="T58" fmla="*/ 0 w 1033"/>
                    <a:gd name="T59" fmla="*/ 0 h 1050"/>
                    <a:gd name="T60" fmla="*/ 0 w 1033"/>
                    <a:gd name="T61" fmla="*/ 0 h 1050"/>
                    <a:gd name="T62" fmla="*/ 0 w 1033"/>
                    <a:gd name="T63" fmla="*/ 0 h 1050"/>
                    <a:gd name="T64" fmla="*/ 0 w 1033"/>
                    <a:gd name="T65" fmla="*/ 0 h 1050"/>
                    <a:gd name="T66" fmla="*/ 0 w 1033"/>
                    <a:gd name="T67" fmla="*/ 0 h 1050"/>
                    <a:gd name="T68" fmla="*/ 0 w 1033"/>
                    <a:gd name="T69" fmla="*/ 0 h 1050"/>
                    <a:gd name="T70" fmla="*/ 0 w 1033"/>
                    <a:gd name="T71" fmla="*/ 0 h 1050"/>
                    <a:gd name="T72" fmla="*/ 0 w 1033"/>
                    <a:gd name="T73" fmla="*/ 0 h 1050"/>
                    <a:gd name="T74" fmla="*/ 0 w 1033"/>
                    <a:gd name="T75" fmla="*/ 0 h 10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3"/>
                    <a:gd name="T115" fmla="*/ 0 h 1050"/>
                    <a:gd name="T116" fmla="*/ 1033 w 1033"/>
                    <a:gd name="T117" fmla="*/ 1050 h 10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3" h="1050">
                      <a:moveTo>
                        <a:pt x="1" y="1004"/>
                      </a:moveTo>
                      <a:lnTo>
                        <a:pt x="987" y="0"/>
                      </a:lnTo>
                      <a:lnTo>
                        <a:pt x="988" y="0"/>
                      </a:lnTo>
                      <a:lnTo>
                        <a:pt x="990" y="0"/>
                      </a:lnTo>
                      <a:lnTo>
                        <a:pt x="992" y="1"/>
                      </a:lnTo>
                      <a:lnTo>
                        <a:pt x="996" y="4"/>
                      </a:lnTo>
                      <a:lnTo>
                        <a:pt x="1000" y="7"/>
                      </a:lnTo>
                      <a:lnTo>
                        <a:pt x="1005" y="11"/>
                      </a:lnTo>
                      <a:lnTo>
                        <a:pt x="1009" y="15"/>
                      </a:lnTo>
                      <a:lnTo>
                        <a:pt x="1014" y="20"/>
                      </a:lnTo>
                      <a:lnTo>
                        <a:pt x="1018" y="24"/>
                      </a:lnTo>
                      <a:lnTo>
                        <a:pt x="1022" y="29"/>
                      </a:lnTo>
                      <a:lnTo>
                        <a:pt x="1026" y="33"/>
                      </a:lnTo>
                      <a:lnTo>
                        <a:pt x="1029" y="37"/>
                      </a:lnTo>
                      <a:lnTo>
                        <a:pt x="1031" y="40"/>
                      </a:lnTo>
                      <a:lnTo>
                        <a:pt x="1033" y="42"/>
                      </a:lnTo>
                      <a:lnTo>
                        <a:pt x="1033" y="45"/>
                      </a:lnTo>
                      <a:lnTo>
                        <a:pt x="1033" y="46"/>
                      </a:lnTo>
                      <a:lnTo>
                        <a:pt x="48" y="1050"/>
                      </a:lnTo>
                      <a:lnTo>
                        <a:pt x="47" y="1050"/>
                      </a:lnTo>
                      <a:lnTo>
                        <a:pt x="44" y="1050"/>
                      </a:lnTo>
                      <a:lnTo>
                        <a:pt x="41" y="1049"/>
                      </a:lnTo>
                      <a:lnTo>
                        <a:pt x="38" y="1047"/>
                      </a:lnTo>
                      <a:lnTo>
                        <a:pt x="33" y="1043"/>
                      </a:lnTo>
                      <a:lnTo>
                        <a:pt x="29" y="1040"/>
                      </a:lnTo>
                      <a:lnTo>
                        <a:pt x="24" y="1036"/>
                      </a:lnTo>
                      <a:lnTo>
                        <a:pt x="19" y="1032"/>
                      </a:lnTo>
                      <a:lnTo>
                        <a:pt x="15" y="1028"/>
                      </a:lnTo>
                      <a:lnTo>
                        <a:pt x="12" y="1023"/>
                      </a:lnTo>
                      <a:lnTo>
                        <a:pt x="7" y="1019"/>
                      </a:lnTo>
                      <a:lnTo>
                        <a:pt x="5" y="1014"/>
                      </a:lnTo>
                      <a:lnTo>
                        <a:pt x="2" y="1011"/>
                      </a:lnTo>
                      <a:lnTo>
                        <a:pt x="1" y="1007"/>
                      </a:lnTo>
                      <a:lnTo>
                        <a:pt x="0" y="1005"/>
                      </a:lnTo>
                      <a:lnTo>
                        <a:pt x="1" y="100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86" name="Freeform 92"/>
                <p:cNvSpPr>
                  <a:spLocks/>
                </p:cNvSpPr>
                <p:nvPr/>
              </p:nvSpPr>
              <p:spPr bwMode="auto">
                <a:xfrm>
                  <a:off x="3674" y="1356"/>
                  <a:ext cx="59" cy="108"/>
                </a:xfrm>
                <a:custGeom>
                  <a:avLst/>
                  <a:gdLst>
                    <a:gd name="T0" fmla="*/ 0 w 589"/>
                    <a:gd name="T1" fmla="*/ 0 h 984"/>
                    <a:gd name="T2" fmla="*/ 0 w 589"/>
                    <a:gd name="T3" fmla="*/ 0 h 984"/>
                    <a:gd name="T4" fmla="*/ 0 w 589"/>
                    <a:gd name="T5" fmla="*/ 0 h 984"/>
                    <a:gd name="T6" fmla="*/ 0 w 589"/>
                    <a:gd name="T7" fmla="*/ 0 h 984"/>
                    <a:gd name="T8" fmla="*/ 0 w 589"/>
                    <a:gd name="T9" fmla="*/ 0 h 984"/>
                    <a:gd name="T10" fmla="*/ 0 w 589"/>
                    <a:gd name="T11" fmla="*/ 0 h 984"/>
                    <a:gd name="T12" fmla="*/ 0 w 589"/>
                    <a:gd name="T13" fmla="*/ 0 h 984"/>
                    <a:gd name="T14" fmla="*/ 0 w 589"/>
                    <a:gd name="T15" fmla="*/ 0 h 984"/>
                    <a:gd name="T16" fmla="*/ 0 w 589"/>
                    <a:gd name="T17" fmla="*/ 0 h 984"/>
                    <a:gd name="T18" fmla="*/ 0 w 589"/>
                    <a:gd name="T19" fmla="*/ 0 h 984"/>
                    <a:gd name="T20" fmla="*/ 0 w 589"/>
                    <a:gd name="T21" fmla="*/ 0 h 984"/>
                    <a:gd name="T22" fmla="*/ 0 w 589"/>
                    <a:gd name="T23" fmla="*/ 0 h 984"/>
                    <a:gd name="T24" fmla="*/ 0 w 589"/>
                    <a:gd name="T25" fmla="*/ 0 h 984"/>
                    <a:gd name="T26" fmla="*/ 0 w 589"/>
                    <a:gd name="T27" fmla="*/ 0 h 984"/>
                    <a:gd name="T28" fmla="*/ 0 w 589"/>
                    <a:gd name="T29" fmla="*/ 0 h 984"/>
                    <a:gd name="T30" fmla="*/ 0 w 589"/>
                    <a:gd name="T31" fmla="*/ 0 h 984"/>
                    <a:gd name="T32" fmla="*/ 0 w 589"/>
                    <a:gd name="T33" fmla="*/ 0 h 984"/>
                    <a:gd name="T34" fmla="*/ 0 w 589"/>
                    <a:gd name="T35" fmla="*/ 0 h 984"/>
                    <a:gd name="T36" fmla="*/ 0 w 589"/>
                    <a:gd name="T37" fmla="*/ 0 h 984"/>
                    <a:gd name="T38" fmla="*/ 0 w 589"/>
                    <a:gd name="T39" fmla="*/ 0 h 984"/>
                    <a:gd name="T40" fmla="*/ 0 w 589"/>
                    <a:gd name="T41" fmla="*/ 0 h 984"/>
                    <a:gd name="T42" fmla="*/ 0 w 589"/>
                    <a:gd name="T43" fmla="*/ 0 h 984"/>
                    <a:gd name="T44" fmla="*/ 0 w 589"/>
                    <a:gd name="T45" fmla="*/ 0 h 984"/>
                    <a:gd name="T46" fmla="*/ 0 w 589"/>
                    <a:gd name="T47" fmla="*/ 0 h 984"/>
                    <a:gd name="T48" fmla="*/ 0 w 589"/>
                    <a:gd name="T49" fmla="*/ 0 h 984"/>
                    <a:gd name="T50" fmla="*/ 0 w 589"/>
                    <a:gd name="T51" fmla="*/ 0 h 984"/>
                    <a:gd name="T52" fmla="*/ 0 w 589"/>
                    <a:gd name="T53" fmla="*/ 0 h 984"/>
                    <a:gd name="T54" fmla="*/ 0 w 589"/>
                    <a:gd name="T55" fmla="*/ 0 h 984"/>
                    <a:gd name="T56" fmla="*/ 0 w 589"/>
                    <a:gd name="T57" fmla="*/ 0 h 984"/>
                    <a:gd name="T58" fmla="*/ 0 w 589"/>
                    <a:gd name="T59" fmla="*/ 0 h 984"/>
                    <a:gd name="T60" fmla="*/ 0 w 589"/>
                    <a:gd name="T61" fmla="*/ 0 h 984"/>
                    <a:gd name="T62" fmla="*/ 0 w 589"/>
                    <a:gd name="T63" fmla="*/ 0 h 984"/>
                    <a:gd name="T64" fmla="*/ 0 w 589"/>
                    <a:gd name="T65" fmla="*/ 0 h 984"/>
                    <a:gd name="T66" fmla="*/ 0 w 589"/>
                    <a:gd name="T67" fmla="*/ 0 h 984"/>
                    <a:gd name="T68" fmla="*/ 0 w 589"/>
                    <a:gd name="T69" fmla="*/ 0 h 984"/>
                    <a:gd name="T70" fmla="*/ 0 w 589"/>
                    <a:gd name="T71" fmla="*/ 0 h 984"/>
                    <a:gd name="T72" fmla="*/ 0 w 589"/>
                    <a:gd name="T73" fmla="*/ 0 h 984"/>
                    <a:gd name="T74" fmla="*/ 0 w 589"/>
                    <a:gd name="T75" fmla="*/ 0 h 9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9"/>
                    <a:gd name="T115" fmla="*/ 0 h 984"/>
                    <a:gd name="T116" fmla="*/ 589 w 589"/>
                    <a:gd name="T117" fmla="*/ 984 h 9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9" h="984">
                      <a:moveTo>
                        <a:pt x="56" y="8"/>
                      </a:moveTo>
                      <a:lnTo>
                        <a:pt x="588" y="944"/>
                      </a:lnTo>
                      <a:lnTo>
                        <a:pt x="589" y="948"/>
                      </a:lnTo>
                      <a:lnTo>
                        <a:pt x="589" y="952"/>
                      </a:lnTo>
                      <a:lnTo>
                        <a:pt x="589" y="957"/>
                      </a:lnTo>
                      <a:lnTo>
                        <a:pt x="587" y="961"/>
                      </a:lnTo>
                      <a:lnTo>
                        <a:pt x="583" y="966"/>
                      </a:lnTo>
                      <a:lnTo>
                        <a:pt x="579" y="971"/>
                      </a:lnTo>
                      <a:lnTo>
                        <a:pt x="574" y="975"/>
                      </a:lnTo>
                      <a:lnTo>
                        <a:pt x="570" y="978"/>
                      </a:lnTo>
                      <a:lnTo>
                        <a:pt x="563" y="981"/>
                      </a:lnTo>
                      <a:lnTo>
                        <a:pt x="557" y="983"/>
                      </a:lnTo>
                      <a:lnTo>
                        <a:pt x="552" y="984"/>
                      </a:lnTo>
                      <a:lnTo>
                        <a:pt x="546" y="984"/>
                      </a:lnTo>
                      <a:lnTo>
                        <a:pt x="542" y="984"/>
                      </a:lnTo>
                      <a:lnTo>
                        <a:pt x="537" y="982"/>
                      </a:lnTo>
                      <a:lnTo>
                        <a:pt x="534" y="980"/>
                      </a:lnTo>
                      <a:lnTo>
                        <a:pt x="530" y="976"/>
                      </a:lnTo>
                      <a:lnTo>
                        <a:pt x="2" y="40"/>
                      </a:lnTo>
                      <a:lnTo>
                        <a:pt x="0" y="35"/>
                      </a:lnTo>
                      <a:lnTo>
                        <a:pt x="0" y="31"/>
                      </a:lnTo>
                      <a:lnTo>
                        <a:pt x="1" y="26"/>
                      </a:lnTo>
                      <a:lnTo>
                        <a:pt x="2" y="21"/>
                      </a:lnTo>
                      <a:lnTo>
                        <a:pt x="5" y="17"/>
                      </a:lnTo>
                      <a:lnTo>
                        <a:pt x="9" y="12"/>
                      </a:lnTo>
                      <a:lnTo>
                        <a:pt x="13" y="9"/>
                      </a:lnTo>
                      <a:lnTo>
                        <a:pt x="19" y="6"/>
                      </a:lnTo>
                      <a:lnTo>
                        <a:pt x="24" y="3"/>
                      </a:lnTo>
                      <a:lnTo>
                        <a:pt x="30" y="1"/>
                      </a:lnTo>
                      <a:lnTo>
                        <a:pt x="36" y="0"/>
                      </a:lnTo>
                      <a:lnTo>
                        <a:pt x="41" y="0"/>
                      </a:lnTo>
                      <a:lnTo>
                        <a:pt x="46" y="1"/>
                      </a:lnTo>
                      <a:lnTo>
                        <a:pt x="51" y="2"/>
                      </a:lnTo>
                      <a:lnTo>
                        <a:pt x="54" y="4"/>
                      </a:lnTo>
                      <a:lnTo>
                        <a:pt x="5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7" name="Freeform 93"/>
                <p:cNvSpPr>
                  <a:spLocks/>
                </p:cNvSpPr>
                <p:nvPr/>
              </p:nvSpPr>
              <p:spPr bwMode="auto">
                <a:xfrm>
                  <a:off x="3674" y="1356"/>
                  <a:ext cx="59" cy="108"/>
                </a:xfrm>
                <a:custGeom>
                  <a:avLst/>
                  <a:gdLst>
                    <a:gd name="T0" fmla="*/ 0 w 589"/>
                    <a:gd name="T1" fmla="*/ 0 h 984"/>
                    <a:gd name="T2" fmla="*/ 0 w 589"/>
                    <a:gd name="T3" fmla="*/ 0 h 984"/>
                    <a:gd name="T4" fmla="*/ 0 w 589"/>
                    <a:gd name="T5" fmla="*/ 0 h 984"/>
                    <a:gd name="T6" fmla="*/ 0 w 589"/>
                    <a:gd name="T7" fmla="*/ 0 h 984"/>
                    <a:gd name="T8" fmla="*/ 0 w 589"/>
                    <a:gd name="T9" fmla="*/ 0 h 984"/>
                    <a:gd name="T10" fmla="*/ 0 w 589"/>
                    <a:gd name="T11" fmla="*/ 0 h 984"/>
                    <a:gd name="T12" fmla="*/ 0 w 589"/>
                    <a:gd name="T13" fmla="*/ 0 h 984"/>
                    <a:gd name="T14" fmla="*/ 0 w 589"/>
                    <a:gd name="T15" fmla="*/ 0 h 984"/>
                    <a:gd name="T16" fmla="*/ 0 w 589"/>
                    <a:gd name="T17" fmla="*/ 0 h 984"/>
                    <a:gd name="T18" fmla="*/ 0 w 589"/>
                    <a:gd name="T19" fmla="*/ 0 h 984"/>
                    <a:gd name="T20" fmla="*/ 0 w 589"/>
                    <a:gd name="T21" fmla="*/ 0 h 984"/>
                    <a:gd name="T22" fmla="*/ 0 w 589"/>
                    <a:gd name="T23" fmla="*/ 0 h 984"/>
                    <a:gd name="T24" fmla="*/ 0 w 589"/>
                    <a:gd name="T25" fmla="*/ 0 h 984"/>
                    <a:gd name="T26" fmla="*/ 0 w 589"/>
                    <a:gd name="T27" fmla="*/ 0 h 984"/>
                    <a:gd name="T28" fmla="*/ 0 w 589"/>
                    <a:gd name="T29" fmla="*/ 0 h 984"/>
                    <a:gd name="T30" fmla="*/ 0 w 589"/>
                    <a:gd name="T31" fmla="*/ 0 h 984"/>
                    <a:gd name="T32" fmla="*/ 0 w 589"/>
                    <a:gd name="T33" fmla="*/ 0 h 984"/>
                    <a:gd name="T34" fmla="*/ 0 w 589"/>
                    <a:gd name="T35" fmla="*/ 0 h 984"/>
                    <a:gd name="T36" fmla="*/ 0 w 589"/>
                    <a:gd name="T37" fmla="*/ 0 h 984"/>
                    <a:gd name="T38" fmla="*/ 0 w 589"/>
                    <a:gd name="T39" fmla="*/ 0 h 984"/>
                    <a:gd name="T40" fmla="*/ 0 w 589"/>
                    <a:gd name="T41" fmla="*/ 0 h 984"/>
                    <a:gd name="T42" fmla="*/ 0 w 589"/>
                    <a:gd name="T43" fmla="*/ 0 h 984"/>
                    <a:gd name="T44" fmla="*/ 0 w 589"/>
                    <a:gd name="T45" fmla="*/ 0 h 984"/>
                    <a:gd name="T46" fmla="*/ 0 w 589"/>
                    <a:gd name="T47" fmla="*/ 0 h 984"/>
                    <a:gd name="T48" fmla="*/ 0 w 589"/>
                    <a:gd name="T49" fmla="*/ 0 h 984"/>
                    <a:gd name="T50" fmla="*/ 0 w 589"/>
                    <a:gd name="T51" fmla="*/ 0 h 984"/>
                    <a:gd name="T52" fmla="*/ 0 w 589"/>
                    <a:gd name="T53" fmla="*/ 0 h 984"/>
                    <a:gd name="T54" fmla="*/ 0 w 589"/>
                    <a:gd name="T55" fmla="*/ 0 h 984"/>
                    <a:gd name="T56" fmla="*/ 0 w 589"/>
                    <a:gd name="T57" fmla="*/ 0 h 984"/>
                    <a:gd name="T58" fmla="*/ 0 w 589"/>
                    <a:gd name="T59" fmla="*/ 0 h 984"/>
                    <a:gd name="T60" fmla="*/ 0 w 589"/>
                    <a:gd name="T61" fmla="*/ 0 h 984"/>
                    <a:gd name="T62" fmla="*/ 0 w 589"/>
                    <a:gd name="T63" fmla="*/ 0 h 984"/>
                    <a:gd name="T64" fmla="*/ 0 w 589"/>
                    <a:gd name="T65" fmla="*/ 0 h 984"/>
                    <a:gd name="T66" fmla="*/ 0 w 589"/>
                    <a:gd name="T67" fmla="*/ 0 h 984"/>
                    <a:gd name="T68" fmla="*/ 0 w 589"/>
                    <a:gd name="T69" fmla="*/ 0 h 984"/>
                    <a:gd name="T70" fmla="*/ 0 w 589"/>
                    <a:gd name="T71" fmla="*/ 0 h 984"/>
                    <a:gd name="T72" fmla="*/ 0 w 589"/>
                    <a:gd name="T73" fmla="*/ 0 h 984"/>
                    <a:gd name="T74" fmla="*/ 0 w 589"/>
                    <a:gd name="T75" fmla="*/ 0 h 9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9"/>
                    <a:gd name="T115" fmla="*/ 0 h 984"/>
                    <a:gd name="T116" fmla="*/ 589 w 589"/>
                    <a:gd name="T117" fmla="*/ 984 h 9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9" h="984">
                      <a:moveTo>
                        <a:pt x="56" y="8"/>
                      </a:moveTo>
                      <a:lnTo>
                        <a:pt x="588" y="944"/>
                      </a:lnTo>
                      <a:lnTo>
                        <a:pt x="589" y="948"/>
                      </a:lnTo>
                      <a:lnTo>
                        <a:pt x="589" y="952"/>
                      </a:lnTo>
                      <a:lnTo>
                        <a:pt x="589" y="957"/>
                      </a:lnTo>
                      <a:lnTo>
                        <a:pt x="587" y="961"/>
                      </a:lnTo>
                      <a:lnTo>
                        <a:pt x="583" y="966"/>
                      </a:lnTo>
                      <a:lnTo>
                        <a:pt x="579" y="971"/>
                      </a:lnTo>
                      <a:lnTo>
                        <a:pt x="574" y="975"/>
                      </a:lnTo>
                      <a:lnTo>
                        <a:pt x="570" y="978"/>
                      </a:lnTo>
                      <a:lnTo>
                        <a:pt x="563" y="981"/>
                      </a:lnTo>
                      <a:lnTo>
                        <a:pt x="557" y="983"/>
                      </a:lnTo>
                      <a:lnTo>
                        <a:pt x="552" y="984"/>
                      </a:lnTo>
                      <a:lnTo>
                        <a:pt x="546" y="984"/>
                      </a:lnTo>
                      <a:lnTo>
                        <a:pt x="542" y="984"/>
                      </a:lnTo>
                      <a:lnTo>
                        <a:pt x="537" y="982"/>
                      </a:lnTo>
                      <a:lnTo>
                        <a:pt x="534" y="980"/>
                      </a:lnTo>
                      <a:lnTo>
                        <a:pt x="530" y="976"/>
                      </a:lnTo>
                      <a:lnTo>
                        <a:pt x="2" y="40"/>
                      </a:lnTo>
                      <a:lnTo>
                        <a:pt x="0" y="35"/>
                      </a:lnTo>
                      <a:lnTo>
                        <a:pt x="0" y="31"/>
                      </a:lnTo>
                      <a:lnTo>
                        <a:pt x="1" y="26"/>
                      </a:lnTo>
                      <a:lnTo>
                        <a:pt x="2" y="21"/>
                      </a:lnTo>
                      <a:lnTo>
                        <a:pt x="5" y="17"/>
                      </a:lnTo>
                      <a:lnTo>
                        <a:pt x="9" y="12"/>
                      </a:lnTo>
                      <a:lnTo>
                        <a:pt x="13" y="9"/>
                      </a:lnTo>
                      <a:lnTo>
                        <a:pt x="19" y="6"/>
                      </a:lnTo>
                      <a:lnTo>
                        <a:pt x="24" y="3"/>
                      </a:lnTo>
                      <a:lnTo>
                        <a:pt x="30" y="1"/>
                      </a:lnTo>
                      <a:lnTo>
                        <a:pt x="36" y="0"/>
                      </a:lnTo>
                      <a:lnTo>
                        <a:pt x="41" y="0"/>
                      </a:lnTo>
                      <a:lnTo>
                        <a:pt x="46" y="1"/>
                      </a:lnTo>
                      <a:lnTo>
                        <a:pt x="51" y="2"/>
                      </a:lnTo>
                      <a:lnTo>
                        <a:pt x="54" y="4"/>
                      </a:lnTo>
                      <a:lnTo>
                        <a:pt x="56"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88" name="Freeform 94"/>
                <p:cNvSpPr>
                  <a:spLocks/>
                </p:cNvSpPr>
                <p:nvPr/>
              </p:nvSpPr>
              <p:spPr bwMode="auto">
                <a:xfrm>
                  <a:off x="3727" y="1458"/>
                  <a:ext cx="6" cy="6"/>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w 60"/>
                    <a:gd name="T21" fmla="*/ 0 h 47"/>
                    <a:gd name="T22" fmla="*/ 0 w 60"/>
                    <a:gd name="T23" fmla="*/ 0 h 47"/>
                    <a:gd name="T24" fmla="*/ 0 w 60"/>
                    <a:gd name="T25" fmla="*/ 0 h 47"/>
                    <a:gd name="T26" fmla="*/ 0 w 60"/>
                    <a:gd name="T27" fmla="*/ 0 h 47"/>
                    <a:gd name="T28" fmla="*/ 0 w 60"/>
                    <a:gd name="T29" fmla="*/ 0 h 47"/>
                    <a:gd name="T30" fmla="*/ 0 w 60"/>
                    <a:gd name="T31" fmla="*/ 0 h 47"/>
                    <a:gd name="T32" fmla="*/ 0 w 60"/>
                    <a:gd name="T33" fmla="*/ 0 h 47"/>
                    <a:gd name="T34" fmla="*/ 0 w 60"/>
                    <a:gd name="T35" fmla="*/ 0 h 47"/>
                    <a:gd name="T36" fmla="*/ 0 w 60"/>
                    <a:gd name="T37" fmla="*/ 0 h 47"/>
                    <a:gd name="T38" fmla="*/ 0 w 60"/>
                    <a:gd name="T39" fmla="*/ 0 h 47"/>
                    <a:gd name="T40" fmla="*/ 0 w 60"/>
                    <a:gd name="T41" fmla="*/ 0 h 47"/>
                    <a:gd name="T42" fmla="*/ 0 w 60"/>
                    <a:gd name="T43" fmla="*/ 0 h 47"/>
                    <a:gd name="T44" fmla="*/ 0 w 60"/>
                    <a:gd name="T45" fmla="*/ 0 h 47"/>
                    <a:gd name="T46" fmla="*/ 0 w 60"/>
                    <a:gd name="T47" fmla="*/ 0 h 47"/>
                    <a:gd name="T48" fmla="*/ 0 w 60"/>
                    <a:gd name="T49" fmla="*/ 0 h 47"/>
                    <a:gd name="T50" fmla="*/ 0 w 60"/>
                    <a:gd name="T51" fmla="*/ 0 h 47"/>
                    <a:gd name="T52" fmla="*/ 0 w 60"/>
                    <a:gd name="T53" fmla="*/ 0 h 47"/>
                    <a:gd name="T54" fmla="*/ 0 w 60"/>
                    <a:gd name="T55" fmla="*/ 0 h 47"/>
                    <a:gd name="T56" fmla="*/ 0 w 60"/>
                    <a:gd name="T57" fmla="*/ 0 h 47"/>
                    <a:gd name="T58" fmla="*/ 0 w 60"/>
                    <a:gd name="T59" fmla="*/ 0 h 47"/>
                    <a:gd name="T60" fmla="*/ 0 w 60"/>
                    <a:gd name="T61" fmla="*/ 0 h 47"/>
                    <a:gd name="T62" fmla="*/ 0 w 60"/>
                    <a:gd name="T63" fmla="*/ 0 h 47"/>
                    <a:gd name="T64" fmla="*/ 0 w 60"/>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7"/>
                    <a:gd name="T101" fmla="*/ 60 w 60"/>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7">
                      <a:moveTo>
                        <a:pt x="20" y="5"/>
                      </a:moveTo>
                      <a:lnTo>
                        <a:pt x="26" y="3"/>
                      </a:lnTo>
                      <a:lnTo>
                        <a:pt x="32" y="1"/>
                      </a:lnTo>
                      <a:lnTo>
                        <a:pt x="37" y="0"/>
                      </a:lnTo>
                      <a:lnTo>
                        <a:pt x="43" y="0"/>
                      </a:lnTo>
                      <a:lnTo>
                        <a:pt x="49" y="1"/>
                      </a:lnTo>
                      <a:lnTo>
                        <a:pt x="52" y="2"/>
                      </a:lnTo>
                      <a:lnTo>
                        <a:pt x="57" y="4"/>
                      </a:lnTo>
                      <a:lnTo>
                        <a:pt x="59" y="7"/>
                      </a:lnTo>
                      <a:lnTo>
                        <a:pt x="60" y="11"/>
                      </a:lnTo>
                      <a:lnTo>
                        <a:pt x="60" y="15"/>
                      </a:lnTo>
                      <a:lnTo>
                        <a:pt x="60" y="20"/>
                      </a:lnTo>
                      <a:lnTo>
                        <a:pt x="58" y="24"/>
                      </a:lnTo>
                      <a:lnTo>
                        <a:pt x="54" y="29"/>
                      </a:lnTo>
                      <a:lnTo>
                        <a:pt x="50" y="34"/>
                      </a:lnTo>
                      <a:lnTo>
                        <a:pt x="45" y="38"/>
                      </a:lnTo>
                      <a:lnTo>
                        <a:pt x="41" y="41"/>
                      </a:lnTo>
                      <a:lnTo>
                        <a:pt x="34" y="44"/>
                      </a:lnTo>
                      <a:lnTo>
                        <a:pt x="28" y="46"/>
                      </a:lnTo>
                      <a:lnTo>
                        <a:pt x="23" y="47"/>
                      </a:lnTo>
                      <a:lnTo>
                        <a:pt x="17" y="47"/>
                      </a:lnTo>
                      <a:lnTo>
                        <a:pt x="13" y="47"/>
                      </a:lnTo>
                      <a:lnTo>
                        <a:pt x="8" y="45"/>
                      </a:lnTo>
                      <a:lnTo>
                        <a:pt x="5" y="43"/>
                      </a:lnTo>
                      <a:lnTo>
                        <a:pt x="1" y="39"/>
                      </a:lnTo>
                      <a:lnTo>
                        <a:pt x="0" y="36"/>
                      </a:lnTo>
                      <a:lnTo>
                        <a:pt x="0" y="31"/>
                      </a:lnTo>
                      <a:lnTo>
                        <a:pt x="1" y="27"/>
                      </a:lnTo>
                      <a:lnTo>
                        <a:pt x="3" y="22"/>
                      </a:lnTo>
                      <a:lnTo>
                        <a:pt x="6" y="18"/>
                      </a:lnTo>
                      <a:lnTo>
                        <a:pt x="10" y="13"/>
                      </a:lnTo>
                      <a:lnTo>
                        <a:pt x="15" y="10"/>
                      </a:lnTo>
                      <a:lnTo>
                        <a:pt x="20" y="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9" name="Freeform 95"/>
                <p:cNvSpPr>
                  <a:spLocks/>
                </p:cNvSpPr>
                <p:nvPr/>
              </p:nvSpPr>
              <p:spPr bwMode="auto">
                <a:xfrm>
                  <a:off x="3727" y="1458"/>
                  <a:ext cx="6" cy="6"/>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w 60"/>
                    <a:gd name="T21" fmla="*/ 0 h 47"/>
                    <a:gd name="T22" fmla="*/ 0 w 60"/>
                    <a:gd name="T23" fmla="*/ 0 h 47"/>
                    <a:gd name="T24" fmla="*/ 0 w 60"/>
                    <a:gd name="T25" fmla="*/ 0 h 47"/>
                    <a:gd name="T26" fmla="*/ 0 w 60"/>
                    <a:gd name="T27" fmla="*/ 0 h 47"/>
                    <a:gd name="T28" fmla="*/ 0 w 60"/>
                    <a:gd name="T29" fmla="*/ 0 h 47"/>
                    <a:gd name="T30" fmla="*/ 0 w 60"/>
                    <a:gd name="T31" fmla="*/ 0 h 47"/>
                    <a:gd name="T32" fmla="*/ 0 w 60"/>
                    <a:gd name="T33" fmla="*/ 0 h 47"/>
                    <a:gd name="T34" fmla="*/ 0 w 60"/>
                    <a:gd name="T35" fmla="*/ 0 h 47"/>
                    <a:gd name="T36" fmla="*/ 0 w 60"/>
                    <a:gd name="T37" fmla="*/ 0 h 47"/>
                    <a:gd name="T38" fmla="*/ 0 w 60"/>
                    <a:gd name="T39" fmla="*/ 0 h 47"/>
                    <a:gd name="T40" fmla="*/ 0 w 60"/>
                    <a:gd name="T41" fmla="*/ 0 h 47"/>
                    <a:gd name="T42" fmla="*/ 0 w 60"/>
                    <a:gd name="T43" fmla="*/ 0 h 47"/>
                    <a:gd name="T44" fmla="*/ 0 w 60"/>
                    <a:gd name="T45" fmla="*/ 0 h 47"/>
                    <a:gd name="T46" fmla="*/ 0 w 60"/>
                    <a:gd name="T47" fmla="*/ 0 h 47"/>
                    <a:gd name="T48" fmla="*/ 0 w 60"/>
                    <a:gd name="T49" fmla="*/ 0 h 47"/>
                    <a:gd name="T50" fmla="*/ 0 w 60"/>
                    <a:gd name="T51" fmla="*/ 0 h 47"/>
                    <a:gd name="T52" fmla="*/ 0 w 60"/>
                    <a:gd name="T53" fmla="*/ 0 h 47"/>
                    <a:gd name="T54" fmla="*/ 0 w 60"/>
                    <a:gd name="T55" fmla="*/ 0 h 47"/>
                    <a:gd name="T56" fmla="*/ 0 w 60"/>
                    <a:gd name="T57" fmla="*/ 0 h 47"/>
                    <a:gd name="T58" fmla="*/ 0 w 60"/>
                    <a:gd name="T59" fmla="*/ 0 h 47"/>
                    <a:gd name="T60" fmla="*/ 0 w 60"/>
                    <a:gd name="T61" fmla="*/ 0 h 47"/>
                    <a:gd name="T62" fmla="*/ 0 w 60"/>
                    <a:gd name="T63" fmla="*/ 0 h 47"/>
                    <a:gd name="T64" fmla="*/ 0 w 60"/>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7"/>
                    <a:gd name="T101" fmla="*/ 60 w 60"/>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7">
                      <a:moveTo>
                        <a:pt x="20" y="5"/>
                      </a:moveTo>
                      <a:lnTo>
                        <a:pt x="26" y="3"/>
                      </a:lnTo>
                      <a:lnTo>
                        <a:pt x="32" y="1"/>
                      </a:lnTo>
                      <a:lnTo>
                        <a:pt x="37" y="0"/>
                      </a:lnTo>
                      <a:lnTo>
                        <a:pt x="43" y="0"/>
                      </a:lnTo>
                      <a:lnTo>
                        <a:pt x="49" y="1"/>
                      </a:lnTo>
                      <a:lnTo>
                        <a:pt x="52" y="2"/>
                      </a:lnTo>
                      <a:lnTo>
                        <a:pt x="57" y="4"/>
                      </a:lnTo>
                      <a:lnTo>
                        <a:pt x="59" y="7"/>
                      </a:lnTo>
                      <a:lnTo>
                        <a:pt x="60" y="11"/>
                      </a:lnTo>
                      <a:lnTo>
                        <a:pt x="60" y="15"/>
                      </a:lnTo>
                      <a:lnTo>
                        <a:pt x="60" y="20"/>
                      </a:lnTo>
                      <a:lnTo>
                        <a:pt x="58" y="24"/>
                      </a:lnTo>
                      <a:lnTo>
                        <a:pt x="54" y="29"/>
                      </a:lnTo>
                      <a:lnTo>
                        <a:pt x="50" y="34"/>
                      </a:lnTo>
                      <a:lnTo>
                        <a:pt x="45" y="38"/>
                      </a:lnTo>
                      <a:lnTo>
                        <a:pt x="41" y="41"/>
                      </a:lnTo>
                      <a:lnTo>
                        <a:pt x="34" y="44"/>
                      </a:lnTo>
                      <a:lnTo>
                        <a:pt x="28" y="46"/>
                      </a:lnTo>
                      <a:lnTo>
                        <a:pt x="23" y="47"/>
                      </a:lnTo>
                      <a:lnTo>
                        <a:pt x="17" y="47"/>
                      </a:lnTo>
                      <a:lnTo>
                        <a:pt x="13" y="47"/>
                      </a:lnTo>
                      <a:lnTo>
                        <a:pt x="8" y="45"/>
                      </a:lnTo>
                      <a:lnTo>
                        <a:pt x="5" y="43"/>
                      </a:lnTo>
                      <a:lnTo>
                        <a:pt x="1" y="39"/>
                      </a:lnTo>
                      <a:lnTo>
                        <a:pt x="0" y="36"/>
                      </a:lnTo>
                      <a:lnTo>
                        <a:pt x="0" y="31"/>
                      </a:lnTo>
                      <a:lnTo>
                        <a:pt x="1" y="27"/>
                      </a:lnTo>
                      <a:lnTo>
                        <a:pt x="3" y="22"/>
                      </a:lnTo>
                      <a:lnTo>
                        <a:pt x="6" y="18"/>
                      </a:lnTo>
                      <a:lnTo>
                        <a:pt x="10" y="13"/>
                      </a:lnTo>
                      <a:lnTo>
                        <a:pt x="15" y="10"/>
                      </a:lnTo>
                      <a:lnTo>
                        <a:pt x="20" y="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0" name="Freeform 96"/>
                <p:cNvSpPr>
                  <a:spLocks/>
                </p:cNvSpPr>
                <p:nvPr/>
              </p:nvSpPr>
              <p:spPr bwMode="auto">
                <a:xfrm>
                  <a:off x="3390" y="1860"/>
                  <a:ext cx="234" cy="189"/>
                </a:xfrm>
                <a:custGeom>
                  <a:avLst/>
                  <a:gdLst>
                    <a:gd name="T0" fmla="*/ 0 w 2314"/>
                    <a:gd name="T1" fmla="*/ 0 h 1733"/>
                    <a:gd name="T2" fmla="*/ 0 w 2314"/>
                    <a:gd name="T3" fmla="*/ 0 h 1733"/>
                    <a:gd name="T4" fmla="*/ 0 w 2314"/>
                    <a:gd name="T5" fmla="*/ 0 h 1733"/>
                    <a:gd name="T6" fmla="*/ 0 w 2314"/>
                    <a:gd name="T7" fmla="*/ 0 h 1733"/>
                    <a:gd name="T8" fmla="*/ 0 w 2314"/>
                    <a:gd name="T9" fmla="*/ 0 h 1733"/>
                    <a:gd name="T10" fmla="*/ 0 w 2314"/>
                    <a:gd name="T11" fmla="*/ 0 h 1733"/>
                    <a:gd name="T12" fmla="*/ 0 60000 65536"/>
                    <a:gd name="T13" fmla="*/ 0 60000 65536"/>
                    <a:gd name="T14" fmla="*/ 0 60000 65536"/>
                    <a:gd name="T15" fmla="*/ 0 60000 65536"/>
                    <a:gd name="T16" fmla="*/ 0 60000 65536"/>
                    <a:gd name="T17" fmla="*/ 0 60000 65536"/>
                    <a:gd name="T18" fmla="*/ 0 w 2314"/>
                    <a:gd name="T19" fmla="*/ 0 h 1733"/>
                    <a:gd name="T20" fmla="*/ 2314 w 2314"/>
                    <a:gd name="T21" fmla="*/ 1733 h 1733"/>
                  </a:gdLst>
                  <a:ahLst/>
                  <a:cxnLst>
                    <a:cxn ang="T12">
                      <a:pos x="T0" y="T1"/>
                    </a:cxn>
                    <a:cxn ang="T13">
                      <a:pos x="T2" y="T3"/>
                    </a:cxn>
                    <a:cxn ang="T14">
                      <a:pos x="T4" y="T5"/>
                    </a:cxn>
                    <a:cxn ang="T15">
                      <a:pos x="T6" y="T7"/>
                    </a:cxn>
                    <a:cxn ang="T16">
                      <a:pos x="T8" y="T9"/>
                    </a:cxn>
                    <a:cxn ang="T17">
                      <a:pos x="T10" y="T11"/>
                    </a:cxn>
                  </a:cxnLst>
                  <a:rect l="T18" t="T19" r="T20" b="T21"/>
                  <a:pathLst>
                    <a:path w="2314" h="1733">
                      <a:moveTo>
                        <a:pt x="639" y="0"/>
                      </a:moveTo>
                      <a:lnTo>
                        <a:pt x="2314" y="78"/>
                      </a:lnTo>
                      <a:lnTo>
                        <a:pt x="1711" y="1733"/>
                      </a:lnTo>
                      <a:lnTo>
                        <a:pt x="0" y="1592"/>
                      </a:lnTo>
                      <a:lnTo>
                        <a:pt x="424" y="291"/>
                      </a:lnTo>
                      <a:lnTo>
                        <a:pt x="639"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91" name="Freeform 97"/>
                <p:cNvSpPr>
                  <a:spLocks/>
                </p:cNvSpPr>
                <p:nvPr/>
              </p:nvSpPr>
              <p:spPr bwMode="auto">
                <a:xfrm>
                  <a:off x="3390" y="1860"/>
                  <a:ext cx="234" cy="189"/>
                </a:xfrm>
                <a:custGeom>
                  <a:avLst/>
                  <a:gdLst>
                    <a:gd name="T0" fmla="*/ 0 w 2314"/>
                    <a:gd name="T1" fmla="*/ 0 h 1733"/>
                    <a:gd name="T2" fmla="*/ 0 w 2314"/>
                    <a:gd name="T3" fmla="*/ 0 h 1733"/>
                    <a:gd name="T4" fmla="*/ 0 w 2314"/>
                    <a:gd name="T5" fmla="*/ 0 h 1733"/>
                    <a:gd name="T6" fmla="*/ 0 w 2314"/>
                    <a:gd name="T7" fmla="*/ 0 h 1733"/>
                    <a:gd name="T8" fmla="*/ 0 w 2314"/>
                    <a:gd name="T9" fmla="*/ 0 h 1733"/>
                    <a:gd name="T10" fmla="*/ 0 w 2314"/>
                    <a:gd name="T11" fmla="*/ 0 h 1733"/>
                    <a:gd name="T12" fmla="*/ 0 60000 65536"/>
                    <a:gd name="T13" fmla="*/ 0 60000 65536"/>
                    <a:gd name="T14" fmla="*/ 0 60000 65536"/>
                    <a:gd name="T15" fmla="*/ 0 60000 65536"/>
                    <a:gd name="T16" fmla="*/ 0 60000 65536"/>
                    <a:gd name="T17" fmla="*/ 0 60000 65536"/>
                    <a:gd name="T18" fmla="*/ 0 w 2314"/>
                    <a:gd name="T19" fmla="*/ 0 h 1733"/>
                    <a:gd name="T20" fmla="*/ 2314 w 2314"/>
                    <a:gd name="T21" fmla="*/ 1733 h 1733"/>
                  </a:gdLst>
                  <a:ahLst/>
                  <a:cxnLst>
                    <a:cxn ang="T12">
                      <a:pos x="T0" y="T1"/>
                    </a:cxn>
                    <a:cxn ang="T13">
                      <a:pos x="T2" y="T3"/>
                    </a:cxn>
                    <a:cxn ang="T14">
                      <a:pos x="T4" y="T5"/>
                    </a:cxn>
                    <a:cxn ang="T15">
                      <a:pos x="T6" y="T7"/>
                    </a:cxn>
                    <a:cxn ang="T16">
                      <a:pos x="T8" y="T9"/>
                    </a:cxn>
                    <a:cxn ang="T17">
                      <a:pos x="T10" y="T11"/>
                    </a:cxn>
                  </a:cxnLst>
                  <a:rect l="T18" t="T19" r="T20" b="T21"/>
                  <a:pathLst>
                    <a:path w="2314" h="1733">
                      <a:moveTo>
                        <a:pt x="639" y="0"/>
                      </a:moveTo>
                      <a:lnTo>
                        <a:pt x="2314" y="78"/>
                      </a:lnTo>
                      <a:lnTo>
                        <a:pt x="1711" y="1733"/>
                      </a:lnTo>
                      <a:lnTo>
                        <a:pt x="0" y="1592"/>
                      </a:lnTo>
                      <a:lnTo>
                        <a:pt x="424" y="291"/>
                      </a:lnTo>
                      <a:lnTo>
                        <a:pt x="639"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2" name="Line 98"/>
                <p:cNvSpPr>
                  <a:spLocks noChangeShapeType="1"/>
                </p:cNvSpPr>
                <p:nvPr/>
              </p:nvSpPr>
              <p:spPr bwMode="auto">
                <a:xfrm flipH="1">
                  <a:off x="3433" y="1868"/>
                  <a:ext cx="191"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3" name="Line 99"/>
                <p:cNvSpPr>
                  <a:spLocks noChangeShapeType="1"/>
                </p:cNvSpPr>
                <p:nvPr/>
              </p:nvSpPr>
              <p:spPr bwMode="auto">
                <a:xfrm>
                  <a:off x="3433" y="1892"/>
                  <a:ext cx="130"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4" name="Freeform 100"/>
                <p:cNvSpPr>
                  <a:spLocks/>
                </p:cNvSpPr>
                <p:nvPr/>
              </p:nvSpPr>
              <p:spPr bwMode="auto">
                <a:xfrm>
                  <a:off x="3748" y="1847"/>
                  <a:ext cx="234" cy="188"/>
                </a:xfrm>
                <a:custGeom>
                  <a:avLst/>
                  <a:gdLst>
                    <a:gd name="T0" fmla="*/ 0 w 2321"/>
                    <a:gd name="T1" fmla="*/ 0 h 1726"/>
                    <a:gd name="T2" fmla="*/ 0 w 2321"/>
                    <a:gd name="T3" fmla="*/ 0 h 1726"/>
                    <a:gd name="T4" fmla="*/ 0 w 2321"/>
                    <a:gd name="T5" fmla="*/ 0 h 1726"/>
                    <a:gd name="T6" fmla="*/ 0 w 2321"/>
                    <a:gd name="T7" fmla="*/ 0 h 1726"/>
                    <a:gd name="T8" fmla="*/ 0 w 2321"/>
                    <a:gd name="T9" fmla="*/ 0 h 1726"/>
                    <a:gd name="T10" fmla="*/ 0 60000 65536"/>
                    <a:gd name="T11" fmla="*/ 0 60000 65536"/>
                    <a:gd name="T12" fmla="*/ 0 60000 65536"/>
                    <a:gd name="T13" fmla="*/ 0 60000 65536"/>
                    <a:gd name="T14" fmla="*/ 0 60000 65536"/>
                    <a:gd name="T15" fmla="*/ 0 w 2321"/>
                    <a:gd name="T16" fmla="*/ 0 h 1726"/>
                    <a:gd name="T17" fmla="*/ 2321 w 2321"/>
                    <a:gd name="T18" fmla="*/ 1726 h 1726"/>
                  </a:gdLst>
                  <a:ahLst/>
                  <a:cxnLst>
                    <a:cxn ang="T10">
                      <a:pos x="T0" y="T1"/>
                    </a:cxn>
                    <a:cxn ang="T11">
                      <a:pos x="T2" y="T3"/>
                    </a:cxn>
                    <a:cxn ang="T12">
                      <a:pos x="T4" y="T5"/>
                    </a:cxn>
                    <a:cxn ang="T13">
                      <a:pos x="T6" y="T7"/>
                    </a:cxn>
                    <a:cxn ang="T14">
                      <a:pos x="T8" y="T9"/>
                    </a:cxn>
                  </a:cxnLst>
                  <a:rect l="T15" t="T16" r="T17" b="T18"/>
                  <a:pathLst>
                    <a:path w="2321" h="1726">
                      <a:moveTo>
                        <a:pt x="520" y="0"/>
                      </a:moveTo>
                      <a:lnTo>
                        <a:pt x="2321" y="75"/>
                      </a:lnTo>
                      <a:lnTo>
                        <a:pt x="1846" y="1726"/>
                      </a:lnTo>
                      <a:lnTo>
                        <a:pt x="0" y="1589"/>
                      </a:lnTo>
                      <a:lnTo>
                        <a:pt x="520"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95" name="Freeform 101"/>
                <p:cNvSpPr>
                  <a:spLocks/>
                </p:cNvSpPr>
                <p:nvPr/>
              </p:nvSpPr>
              <p:spPr bwMode="auto">
                <a:xfrm>
                  <a:off x="3748" y="1847"/>
                  <a:ext cx="234" cy="188"/>
                </a:xfrm>
                <a:custGeom>
                  <a:avLst/>
                  <a:gdLst>
                    <a:gd name="T0" fmla="*/ 0 w 2321"/>
                    <a:gd name="T1" fmla="*/ 0 h 1726"/>
                    <a:gd name="T2" fmla="*/ 0 w 2321"/>
                    <a:gd name="T3" fmla="*/ 0 h 1726"/>
                    <a:gd name="T4" fmla="*/ 0 w 2321"/>
                    <a:gd name="T5" fmla="*/ 0 h 1726"/>
                    <a:gd name="T6" fmla="*/ 0 w 2321"/>
                    <a:gd name="T7" fmla="*/ 0 h 1726"/>
                    <a:gd name="T8" fmla="*/ 0 w 2321"/>
                    <a:gd name="T9" fmla="*/ 0 h 1726"/>
                    <a:gd name="T10" fmla="*/ 0 60000 65536"/>
                    <a:gd name="T11" fmla="*/ 0 60000 65536"/>
                    <a:gd name="T12" fmla="*/ 0 60000 65536"/>
                    <a:gd name="T13" fmla="*/ 0 60000 65536"/>
                    <a:gd name="T14" fmla="*/ 0 60000 65536"/>
                    <a:gd name="T15" fmla="*/ 0 w 2321"/>
                    <a:gd name="T16" fmla="*/ 0 h 1726"/>
                    <a:gd name="T17" fmla="*/ 2321 w 2321"/>
                    <a:gd name="T18" fmla="*/ 1726 h 1726"/>
                  </a:gdLst>
                  <a:ahLst/>
                  <a:cxnLst>
                    <a:cxn ang="T10">
                      <a:pos x="T0" y="T1"/>
                    </a:cxn>
                    <a:cxn ang="T11">
                      <a:pos x="T2" y="T3"/>
                    </a:cxn>
                    <a:cxn ang="T12">
                      <a:pos x="T4" y="T5"/>
                    </a:cxn>
                    <a:cxn ang="T13">
                      <a:pos x="T6" y="T7"/>
                    </a:cxn>
                    <a:cxn ang="T14">
                      <a:pos x="T8" y="T9"/>
                    </a:cxn>
                  </a:cxnLst>
                  <a:rect l="T15" t="T16" r="T17" b="T18"/>
                  <a:pathLst>
                    <a:path w="2321" h="1726">
                      <a:moveTo>
                        <a:pt x="520" y="0"/>
                      </a:moveTo>
                      <a:lnTo>
                        <a:pt x="2321" y="75"/>
                      </a:lnTo>
                      <a:lnTo>
                        <a:pt x="1846" y="1726"/>
                      </a:lnTo>
                      <a:lnTo>
                        <a:pt x="0" y="1589"/>
                      </a:lnTo>
                      <a:lnTo>
                        <a:pt x="520"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6" name="Line 102"/>
                <p:cNvSpPr>
                  <a:spLocks noChangeShapeType="1"/>
                </p:cNvSpPr>
                <p:nvPr/>
              </p:nvSpPr>
              <p:spPr bwMode="auto">
                <a:xfrm>
                  <a:off x="3800" y="1847"/>
                  <a:ext cx="6" cy="3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7" name="Line 103"/>
                <p:cNvSpPr>
                  <a:spLocks noChangeShapeType="1"/>
                </p:cNvSpPr>
                <p:nvPr/>
              </p:nvSpPr>
              <p:spPr bwMode="auto">
                <a:xfrm flipH="1">
                  <a:off x="3806" y="1855"/>
                  <a:ext cx="176" cy="2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8" name="Line 104"/>
                <p:cNvSpPr>
                  <a:spLocks noChangeShapeType="1"/>
                </p:cNvSpPr>
                <p:nvPr/>
              </p:nvSpPr>
              <p:spPr bwMode="auto">
                <a:xfrm flipV="1">
                  <a:off x="3748" y="1878"/>
                  <a:ext cx="58" cy="14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9" name="Line 105"/>
                <p:cNvSpPr>
                  <a:spLocks noChangeShapeType="1"/>
                </p:cNvSpPr>
                <p:nvPr/>
              </p:nvSpPr>
              <p:spPr bwMode="auto">
                <a:xfrm>
                  <a:off x="3806" y="1878"/>
                  <a:ext cx="128"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00" name="Oval 106"/>
                <p:cNvSpPr>
                  <a:spLocks noChangeArrowheads="1"/>
                </p:cNvSpPr>
                <p:nvPr/>
              </p:nvSpPr>
              <p:spPr bwMode="auto">
                <a:xfrm>
                  <a:off x="3357" y="1730"/>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401" name="Freeform 107"/>
                <p:cNvSpPr>
                  <a:spLocks/>
                </p:cNvSpPr>
                <p:nvPr/>
              </p:nvSpPr>
              <p:spPr bwMode="auto">
                <a:xfrm>
                  <a:off x="3980" y="1743"/>
                  <a:ext cx="104" cy="114"/>
                </a:xfrm>
                <a:custGeom>
                  <a:avLst/>
                  <a:gdLst>
                    <a:gd name="T0" fmla="*/ 0 w 1039"/>
                    <a:gd name="T1" fmla="*/ 0 h 1049"/>
                    <a:gd name="T2" fmla="*/ 0 w 1039"/>
                    <a:gd name="T3" fmla="*/ 0 h 1049"/>
                    <a:gd name="T4" fmla="*/ 0 w 1039"/>
                    <a:gd name="T5" fmla="*/ 0 h 1049"/>
                    <a:gd name="T6" fmla="*/ 0 w 1039"/>
                    <a:gd name="T7" fmla="*/ 0 h 1049"/>
                    <a:gd name="T8" fmla="*/ 0 w 1039"/>
                    <a:gd name="T9" fmla="*/ 0 h 1049"/>
                    <a:gd name="T10" fmla="*/ 0 w 1039"/>
                    <a:gd name="T11" fmla="*/ 0 h 1049"/>
                    <a:gd name="T12" fmla="*/ 0 w 1039"/>
                    <a:gd name="T13" fmla="*/ 0 h 1049"/>
                    <a:gd name="T14" fmla="*/ 0 w 1039"/>
                    <a:gd name="T15" fmla="*/ 0 h 1049"/>
                    <a:gd name="T16" fmla="*/ 0 w 1039"/>
                    <a:gd name="T17" fmla="*/ 0 h 1049"/>
                    <a:gd name="T18" fmla="*/ 0 w 1039"/>
                    <a:gd name="T19" fmla="*/ 0 h 1049"/>
                    <a:gd name="T20" fmla="*/ 0 w 1039"/>
                    <a:gd name="T21" fmla="*/ 0 h 1049"/>
                    <a:gd name="T22" fmla="*/ 0 w 1039"/>
                    <a:gd name="T23" fmla="*/ 0 h 1049"/>
                    <a:gd name="T24" fmla="*/ 0 w 1039"/>
                    <a:gd name="T25" fmla="*/ 0 h 1049"/>
                    <a:gd name="T26" fmla="*/ 0 w 1039"/>
                    <a:gd name="T27" fmla="*/ 0 h 1049"/>
                    <a:gd name="T28" fmla="*/ 0 w 1039"/>
                    <a:gd name="T29" fmla="*/ 0 h 1049"/>
                    <a:gd name="T30" fmla="*/ 0 w 1039"/>
                    <a:gd name="T31" fmla="*/ 0 h 1049"/>
                    <a:gd name="T32" fmla="*/ 0 w 1039"/>
                    <a:gd name="T33" fmla="*/ 0 h 1049"/>
                    <a:gd name="T34" fmla="*/ 0 w 1039"/>
                    <a:gd name="T35" fmla="*/ 0 h 1049"/>
                    <a:gd name="T36" fmla="*/ 0 w 1039"/>
                    <a:gd name="T37" fmla="*/ 0 h 1049"/>
                    <a:gd name="T38" fmla="*/ 0 w 1039"/>
                    <a:gd name="T39" fmla="*/ 0 h 1049"/>
                    <a:gd name="T40" fmla="*/ 0 w 1039"/>
                    <a:gd name="T41" fmla="*/ 0 h 1049"/>
                    <a:gd name="T42" fmla="*/ 0 w 1039"/>
                    <a:gd name="T43" fmla="*/ 0 h 10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9"/>
                    <a:gd name="T67" fmla="*/ 0 h 1049"/>
                    <a:gd name="T68" fmla="*/ 1039 w 1039"/>
                    <a:gd name="T69" fmla="*/ 1049 h 10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9" h="1049">
                      <a:moveTo>
                        <a:pt x="0" y="1003"/>
                      </a:moveTo>
                      <a:lnTo>
                        <a:pt x="992" y="0"/>
                      </a:lnTo>
                      <a:lnTo>
                        <a:pt x="1039" y="47"/>
                      </a:lnTo>
                      <a:lnTo>
                        <a:pt x="47" y="1049"/>
                      </a:lnTo>
                      <a:lnTo>
                        <a:pt x="45" y="1048"/>
                      </a:lnTo>
                      <a:lnTo>
                        <a:pt x="44" y="1047"/>
                      </a:lnTo>
                      <a:lnTo>
                        <a:pt x="42" y="1046"/>
                      </a:lnTo>
                      <a:lnTo>
                        <a:pt x="39" y="1042"/>
                      </a:lnTo>
                      <a:lnTo>
                        <a:pt x="35" y="1039"/>
                      </a:lnTo>
                      <a:lnTo>
                        <a:pt x="32" y="1035"/>
                      </a:lnTo>
                      <a:lnTo>
                        <a:pt x="27" y="1031"/>
                      </a:lnTo>
                      <a:lnTo>
                        <a:pt x="23" y="1026"/>
                      </a:lnTo>
                      <a:lnTo>
                        <a:pt x="18" y="1022"/>
                      </a:lnTo>
                      <a:lnTo>
                        <a:pt x="14" y="1017"/>
                      </a:lnTo>
                      <a:lnTo>
                        <a:pt x="9" y="1014"/>
                      </a:lnTo>
                      <a:lnTo>
                        <a:pt x="6" y="1009"/>
                      </a:lnTo>
                      <a:lnTo>
                        <a:pt x="4" y="1007"/>
                      </a:lnTo>
                      <a:lnTo>
                        <a:pt x="1" y="1005"/>
                      </a:lnTo>
                      <a:lnTo>
                        <a:pt x="0" y="1004"/>
                      </a:lnTo>
                      <a:lnTo>
                        <a:pt x="0" y="100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2" name="Freeform 108"/>
                <p:cNvSpPr>
                  <a:spLocks/>
                </p:cNvSpPr>
                <p:nvPr/>
              </p:nvSpPr>
              <p:spPr bwMode="auto">
                <a:xfrm>
                  <a:off x="3980" y="1743"/>
                  <a:ext cx="104" cy="114"/>
                </a:xfrm>
                <a:custGeom>
                  <a:avLst/>
                  <a:gdLst>
                    <a:gd name="T0" fmla="*/ 0 w 1039"/>
                    <a:gd name="T1" fmla="*/ 0 h 1049"/>
                    <a:gd name="T2" fmla="*/ 0 w 1039"/>
                    <a:gd name="T3" fmla="*/ 0 h 1049"/>
                    <a:gd name="T4" fmla="*/ 0 w 1039"/>
                    <a:gd name="T5" fmla="*/ 0 h 1049"/>
                    <a:gd name="T6" fmla="*/ 0 w 1039"/>
                    <a:gd name="T7" fmla="*/ 0 h 1049"/>
                    <a:gd name="T8" fmla="*/ 0 w 1039"/>
                    <a:gd name="T9" fmla="*/ 0 h 1049"/>
                    <a:gd name="T10" fmla="*/ 0 w 1039"/>
                    <a:gd name="T11" fmla="*/ 0 h 1049"/>
                    <a:gd name="T12" fmla="*/ 0 w 1039"/>
                    <a:gd name="T13" fmla="*/ 0 h 1049"/>
                    <a:gd name="T14" fmla="*/ 0 w 1039"/>
                    <a:gd name="T15" fmla="*/ 0 h 1049"/>
                    <a:gd name="T16" fmla="*/ 0 w 1039"/>
                    <a:gd name="T17" fmla="*/ 0 h 1049"/>
                    <a:gd name="T18" fmla="*/ 0 w 1039"/>
                    <a:gd name="T19" fmla="*/ 0 h 1049"/>
                    <a:gd name="T20" fmla="*/ 0 w 1039"/>
                    <a:gd name="T21" fmla="*/ 0 h 1049"/>
                    <a:gd name="T22" fmla="*/ 0 w 1039"/>
                    <a:gd name="T23" fmla="*/ 0 h 1049"/>
                    <a:gd name="T24" fmla="*/ 0 w 1039"/>
                    <a:gd name="T25" fmla="*/ 0 h 1049"/>
                    <a:gd name="T26" fmla="*/ 0 w 1039"/>
                    <a:gd name="T27" fmla="*/ 0 h 1049"/>
                    <a:gd name="T28" fmla="*/ 0 w 1039"/>
                    <a:gd name="T29" fmla="*/ 0 h 1049"/>
                    <a:gd name="T30" fmla="*/ 0 w 1039"/>
                    <a:gd name="T31" fmla="*/ 0 h 1049"/>
                    <a:gd name="T32" fmla="*/ 0 w 1039"/>
                    <a:gd name="T33" fmla="*/ 0 h 1049"/>
                    <a:gd name="T34" fmla="*/ 0 w 1039"/>
                    <a:gd name="T35" fmla="*/ 0 h 1049"/>
                    <a:gd name="T36" fmla="*/ 0 w 1039"/>
                    <a:gd name="T37" fmla="*/ 0 h 1049"/>
                    <a:gd name="T38" fmla="*/ 0 w 1039"/>
                    <a:gd name="T39" fmla="*/ 0 h 1049"/>
                    <a:gd name="T40" fmla="*/ 0 w 1039"/>
                    <a:gd name="T41" fmla="*/ 0 h 1049"/>
                    <a:gd name="T42" fmla="*/ 0 w 1039"/>
                    <a:gd name="T43" fmla="*/ 0 h 10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9"/>
                    <a:gd name="T67" fmla="*/ 0 h 1049"/>
                    <a:gd name="T68" fmla="*/ 1039 w 1039"/>
                    <a:gd name="T69" fmla="*/ 1049 h 10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9" h="1049">
                      <a:moveTo>
                        <a:pt x="0" y="1003"/>
                      </a:moveTo>
                      <a:lnTo>
                        <a:pt x="992" y="0"/>
                      </a:lnTo>
                      <a:lnTo>
                        <a:pt x="1039" y="47"/>
                      </a:lnTo>
                      <a:lnTo>
                        <a:pt x="47" y="1049"/>
                      </a:lnTo>
                      <a:lnTo>
                        <a:pt x="45" y="1048"/>
                      </a:lnTo>
                      <a:lnTo>
                        <a:pt x="44" y="1047"/>
                      </a:lnTo>
                      <a:lnTo>
                        <a:pt x="42" y="1046"/>
                      </a:lnTo>
                      <a:lnTo>
                        <a:pt x="39" y="1042"/>
                      </a:lnTo>
                      <a:lnTo>
                        <a:pt x="35" y="1039"/>
                      </a:lnTo>
                      <a:lnTo>
                        <a:pt x="32" y="1035"/>
                      </a:lnTo>
                      <a:lnTo>
                        <a:pt x="27" y="1031"/>
                      </a:lnTo>
                      <a:lnTo>
                        <a:pt x="23" y="1026"/>
                      </a:lnTo>
                      <a:lnTo>
                        <a:pt x="18" y="1022"/>
                      </a:lnTo>
                      <a:lnTo>
                        <a:pt x="14" y="1017"/>
                      </a:lnTo>
                      <a:lnTo>
                        <a:pt x="9" y="1014"/>
                      </a:lnTo>
                      <a:lnTo>
                        <a:pt x="6" y="1009"/>
                      </a:lnTo>
                      <a:lnTo>
                        <a:pt x="4" y="1007"/>
                      </a:lnTo>
                      <a:lnTo>
                        <a:pt x="1" y="1005"/>
                      </a:lnTo>
                      <a:lnTo>
                        <a:pt x="0" y="1004"/>
                      </a:lnTo>
                      <a:lnTo>
                        <a:pt x="0" y="100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3" name="Oval 109"/>
                <p:cNvSpPr>
                  <a:spLocks noChangeArrowheads="1"/>
                </p:cNvSpPr>
                <p:nvPr/>
              </p:nvSpPr>
              <p:spPr bwMode="auto">
                <a:xfrm>
                  <a:off x="4075" y="1703"/>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404" name="Freeform 110"/>
                <p:cNvSpPr>
                  <a:spLocks/>
                </p:cNvSpPr>
                <p:nvPr/>
              </p:nvSpPr>
              <p:spPr bwMode="auto">
                <a:xfrm>
                  <a:off x="3394" y="1625"/>
                  <a:ext cx="104" cy="115"/>
                </a:xfrm>
                <a:custGeom>
                  <a:avLst/>
                  <a:gdLst>
                    <a:gd name="T0" fmla="*/ 0 w 1034"/>
                    <a:gd name="T1" fmla="*/ 0 h 1051"/>
                    <a:gd name="T2" fmla="*/ 0 w 1034"/>
                    <a:gd name="T3" fmla="*/ 0 h 1051"/>
                    <a:gd name="T4" fmla="*/ 0 w 1034"/>
                    <a:gd name="T5" fmla="*/ 0 h 1051"/>
                    <a:gd name="T6" fmla="*/ 0 w 1034"/>
                    <a:gd name="T7" fmla="*/ 0 h 1051"/>
                    <a:gd name="T8" fmla="*/ 0 w 1034"/>
                    <a:gd name="T9" fmla="*/ 0 h 1051"/>
                    <a:gd name="T10" fmla="*/ 0 w 1034"/>
                    <a:gd name="T11" fmla="*/ 0 h 1051"/>
                    <a:gd name="T12" fmla="*/ 0 w 1034"/>
                    <a:gd name="T13" fmla="*/ 0 h 1051"/>
                    <a:gd name="T14" fmla="*/ 0 w 1034"/>
                    <a:gd name="T15" fmla="*/ 0 h 1051"/>
                    <a:gd name="T16" fmla="*/ 0 w 1034"/>
                    <a:gd name="T17" fmla="*/ 0 h 1051"/>
                    <a:gd name="T18" fmla="*/ 0 w 1034"/>
                    <a:gd name="T19" fmla="*/ 0 h 1051"/>
                    <a:gd name="T20" fmla="*/ 0 w 1034"/>
                    <a:gd name="T21" fmla="*/ 0 h 1051"/>
                    <a:gd name="T22" fmla="*/ 0 w 1034"/>
                    <a:gd name="T23" fmla="*/ 0 h 1051"/>
                    <a:gd name="T24" fmla="*/ 0 w 1034"/>
                    <a:gd name="T25" fmla="*/ 0 h 1051"/>
                    <a:gd name="T26" fmla="*/ 0 w 1034"/>
                    <a:gd name="T27" fmla="*/ 0 h 1051"/>
                    <a:gd name="T28" fmla="*/ 0 w 1034"/>
                    <a:gd name="T29" fmla="*/ 0 h 1051"/>
                    <a:gd name="T30" fmla="*/ 0 w 1034"/>
                    <a:gd name="T31" fmla="*/ 0 h 1051"/>
                    <a:gd name="T32" fmla="*/ 0 w 1034"/>
                    <a:gd name="T33" fmla="*/ 0 h 1051"/>
                    <a:gd name="T34" fmla="*/ 0 w 1034"/>
                    <a:gd name="T35" fmla="*/ 0 h 1051"/>
                    <a:gd name="T36" fmla="*/ 0 w 1034"/>
                    <a:gd name="T37" fmla="*/ 0 h 1051"/>
                    <a:gd name="T38" fmla="*/ 0 w 1034"/>
                    <a:gd name="T39" fmla="*/ 0 h 1051"/>
                    <a:gd name="T40" fmla="*/ 0 w 1034"/>
                    <a:gd name="T41" fmla="*/ 0 h 1051"/>
                    <a:gd name="T42" fmla="*/ 0 w 1034"/>
                    <a:gd name="T43" fmla="*/ 0 h 1051"/>
                    <a:gd name="T44" fmla="*/ 0 w 1034"/>
                    <a:gd name="T45" fmla="*/ 0 h 1051"/>
                    <a:gd name="T46" fmla="*/ 0 w 1034"/>
                    <a:gd name="T47" fmla="*/ 0 h 1051"/>
                    <a:gd name="T48" fmla="*/ 0 w 1034"/>
                    <a:gd name="T49" fmla="*/ 0 h 1051"/>
                    <a:gd name="T50" fmla="*/ 0 w 1034"/>
                    <a:gd name="T51" fmla="*/ 0 h 1051"/>
                    <a:gd name="T52" fmla="*/ 0 w 1034"/>
                    <a:gd name="T53" fmla="*/ 0 h 1051"/>
                    <a:gd name="T54" fmla="*/ 0 w 1034"/>
                    <a:gd name="T55" fmla="*/ 0 h 1051"/>
                    <a:gd name="T56" fmla="*/ 0 w 1034"/>
                    <a:gd name="T57" fmla="*/ 0 h 1051"/>
                    <a:gd name="T58" fmla="*/ 0 w 1034"/>
                    <a:gd name="T59" fmla="*/ 0 h 1051"/>
                    <a:gd name="T60" fmla="*/ 0 w 1034"/>
                    <a:gd name="T61" fmla="*/ 0 h 1051"/>
                    <a:gd name="T62" fmla="*/ 0 w 1034"/>
                    <a:gd name="T63" fmla="*/ 0 h 1051"/>
                    <a:gd name="T64" fmla="*/ 0 w 1034"/>
                    <a:gd name="T65" fmla="*/ 0 h 1051"/>
                    <a:gd name="T66" fmla="*/ 0 w 1034"/>
                    <a:gd name="T67" fmla="*/ 0 h 1051"/>
                    <a:gd name="T68" fmla="*/ 0 w 1034"/>
                    <a:gd name="T69" fmla="*/ 0 h 1051"/>
                    <a:gd name="T70" fmla="*/ 0 w 1034"/>
                    <a:gd name="T71" fmla="*/ 0 h 1051"/>
                    <a:gd name="T72" fmla="*/ 0 w 1034"/>
                    <a:gd name="T73" fmla="*/ 0 h 1051"/>
                    <a:gd name="T74" fmla="*/ 0 w 1034"/>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4"/>
                    <a:gd name="T115" fmla="*/ 0 h 1051"/>
                    <a:gd name="T116" fmla="*/ 1034 w 1034"/>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4" h="1051">
                      <a:moveTo>
                        <a:pt x="0" y="1006"/>
                      </a:moveTo>
                      <a:lnTo>
                        <a:pt x="986" y="0"/>
                      </a:lnTo>
                      <a:lnTo>
                        <a:pt x="987" y="0"/>
                      </a:lnTo>
                      <a:lnTo>
                        <a:pt x="989" y="0"/>
                      </a:lnTo>
                      <a:lnTo>
                        <a:pt x="992" y="2"/>
                      </a:lnTo>
                      <a:lnTo>
                        <a:pt x="995" y="4"/>
                      </a:lnTo>
                      <a:lnTo>
                        <a:pt x="999" y="8"/>
                      </a:lnTo>
                      <a:lnTo>
                        <a:pt x="1003" y="11"/>
                      </a:lnTo>
                      <a:lnTo>
                        <a:pt x="1008" y="16"/>
                      </a:lnTo>
                      <a:lnTo>
                        <a:pt x="1012" y="20"/>
                      </a:lnTo>
                      <a:lnTo>
                        <a:pt x="1017" y="25"/>
                      </a:lnTo>
                      <a:lnTo>
                        <a:pt x="1021" y="29"/>
                      </a:lnTo>
                      <a:lnTo>
                        <a:pt x="1025" y="33"/>
                      </a:lnTo>
                      <a:lnTo>
                        <a:pt x="1028" y="37"/>
                      </a:lnTo>
                      <a:lnTo>
                        <a:pt x="1030" y="41"/>
                      </a:lnTo>
                      <a:lnTo>
                        <a:pt x="1033" y="43"/>
                      </a:lnTo>
                      <a:lnTo>
                        <a:pt x="1034" y="44"/>
                      </a:lnTo>
                      <a:lnTo>
                        <a:pt x="1034" y="45"/>
                      </a:lnTo>
                      <a:lnTo>
                        <a:pt x="46" y="1051"/>
                      </a:lnTo>
                      <a:lnTo>
                        <a:pt x="45" y="1051"/>
                      </a:lnTo>
                      <a:lnTo>
                        <a:pt x="43" y="1051"/>
                      </a:lnTo>
                      <a:lnTo>
                        <a:pt x="40" y="1049"/>
                      </a:lnTo>
                      <a:lnTo>
                        <a:pt x="37" y="1047"/>
                      </a:lnTo>
                      <a:lnTo>
                        <a:pt x="32" y="1044"/>
                      </a:lnTo>
                      <a:lnTo>
                        <a:pt x="29" y="1040"/>
                      </a:lnTo>
                      <a:lnTo>
                        <a:pt x="25" y="1036"/>
                      </a:lnTo>
                      <a:lnTo>
                        <a:pt x="19" y="1032"/>
                      </a:lnTo>
                      <a:lnTo>
                        <a:pt x="14" y="1027"/>
                      </a:lnTo>
                      <a:lnTo>
                        <a:pt x="11" y="1023"/>
                      </a:lnTo>
                      <a:lnTo>
                        <a:pt x="6" y="1018"/>
                      </a:lnTo>
                      <a:lnTo>
                        <a:pt x="4" y="1015"/>
                      </a:lnTo>
                      <a:lnTo>
                        <a:pt x="2" y="1011"/>
                      </a:lnTo>
                      <a:lnTo>
                        <a:pt x="0" y="1008"/>
                      </a:lnTo>
                      <a:lnTo>
                        <a:pt x="0" y="1007"/>
                      </a:lnTo>
                      <a:lnTo>
                        <a:pt x="0" y="100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5" name="Freeform 111"/>
                <p:cNvSpPr>
                  <a:spLocks/>
                </p:cNvSpPr>
                <p:nvPr/>
              </p:nvSpPr>
              <p:spPr bwMode="auto">
                <a:xfrm>
                  <a:off x="3394" y="1625"/>
                  <a:ext cx="104" cy="115"/>
                </a:xfrm>
                <a:custGeom>
                  <a:avLst/>
                  <a:gdLst>
                    <a:gd name="T0" fmla="*/ 0 w 1034"/>
                    <a:gd name="T1" fmla="*/ 0 h 1051"/>
                    <a:gd name="T2" fmla="*/ 0 w 1034"/>
                    <a:gd name="T3" fmla="*/ 0 h 1051"/>
                    <a:gd name="T4" fmla="*/ 0 w 1034"/>
                    <a:gd name="T5" fmla="*/ 0 h 1051"/>
                    <a:gd name="T6" fmla="*/ 0 w 1034"/>
                    <a:gd name="T7" fmla="*/ 0 h 1051"/>
                    <a:gd name="T8" fmla="*/ 0 w 1034"/>
                    <a:gd name="T9" fmla="*/ 0 h 1051"/>
                    <a:gd name="T10" fmla="*/ 0 w 1034"/>
                    <a:gd name="T11" fmla="*/ 0 h 1051"/>
                    <a:gd name="T12" fmla="*/ 0 w 1034"/>
                    <a:gd name="T13" fmla="*/ 0 h 1051"/>
                    <a:gd name="T14" fmla="*/ 0 w 1034"/>
                    <a:gd name="T15" fmla="*/ 0 h 1051"/>
                    <a:gd name="T16" fmla="*/ 0 w 1034"/>
                    <a:gd name="T17" fmla="*/ 0 h 1051"/>
                    <a:gd name="T18" fmla="*/ 0 w 1034"/>
                    <a:gd name="T19" fmla="*/ 0 h 1051"/>
                    <a:gd name="T20" fmla="*/ 0 w 1034"/>
                    <a:gd name="T21" fmla="*/ 0 h 1051"/>
                    <a:gd name="T22" fmla="*/ 0 w 1034"/>
                    <a:gd name="T23" fmla="*/ 0 h 1051"/>
                    <a:gd name="T24" fmla="*/ 0 w 1034"/>
                    <a:gd name="T25" fmla="*/ 0 h 1051"/>
                    <a:gd name="T26" fmla="*/ 0 w 1034"/>
                    <a:gd name="T27" fmla="*/ 0 h 1051"/>
                    <a:gd name="T28" fmla="*/ 0 w 1034"/>
                    <a:gd name="T29" fmla="*/ 0 h 1051"/>
                    <a:gd name="T30" fmla="*/ 0 w 1034"/>
                    <a:gd name="T31" fmla="*/ 0 h 1051"/>
                    <a:gd name="T32" fmla="*/ 0 w 1034"/>
                    <a:gd name="T33" fmla="*/ 0 h 1051"/>
                    <a:gd name="T34" fmla="*/ 0 w 1034"/>
                    <a:gd name="T35" fmla="*/ 0 h 1051"/>
                    <a:gd name="T36" fmla="*/ 0 w 1034"/>
                    <a:gd name="T37" fmla="*/ 0 h 1051"/>
                    <a:gd name="T38" fmla="*/ 0 w 1034"/>
                    <a:gd name="T39" fmla="*/ 0 h 1051"/>
                    <a:gd name="T40" fmla="*/ 0 w 1034"/>
                    <a:gd name="T41" fmla="*/ 0 h 1051"/>
                    <a:gd name="T42" fmla="*/ 0 w 1034"/>
                    <a:gd name="T43" fmla="*/ 0 h 1051"/>
                    <a:gd name="T44" fmla="*/ 0 w 1034"/>
                    <a:gd name="T45" fmla="*/ 0 h 1051"/>
                    <a:gd name="T46" fmla="*/ 0 w 1034"/>
                    <a:gd name="T47" fmla="*/ 0 h 1051"/>
                    <a:gd name="T48" fmla="*/ 0 w 1034"/>
                    <a:gd name="T49" fmla="*/ 0 h 1051"/>
                    <a:gd name="T50" fmla="*/ 0 w 1034"/>
                    <a:gd name="T51" fmla="*/ 0 h 1051"/>
                    <a:gd name="T52" fmla="*/ 0 w 1034"/>
                    <a:gd name="T53" fmla="*/ 0 h 1051"/>
                    <a:gd name="T54" fmla="*/ 0 w 1034"/>
                    <a:gd name="T55" fmla="*/ 0 h 1051"/>
                    <a:gd name="T56" fmla="*/ 0 w 1034"/>
                    <a:gd name="T57" fmla="*/ 0 h 1051"/>
                    <a:gd name="T58" fmla="*/ 0 w 1034"/>
                    <a:gd name="T59" fmla="*/ 0 h 1051"/>
                    <a:gd name="T60" fmla="*/ 0 w 1034"/>
                    <a:gd name="T61" fmla="*/ 0 h 1051"/>
                    <a:gd name="T62" fmla="*/ 0 w 1034"/>
                    <a:gd name="T63" fmla="*/ 0 h 1051"/>
                    <a:gd name="T64" fmla="*/ 0 w 1034"/>
                    <a:gd name="T65" fmla="*/ 0 h 1051"/>
                    <a:gd name="T66" fmla="*/ 0 w 1034"/>
                    <a:gd name="T67" fmla="*/ 0 h 1051"/>
                    <a:gd name="T68" fmla="*/ 0 w 1034"/>
                    <a:gd name="T69" fmla="*/ 0 h 1051"/>
                    <a:gd name="T70" fmla="*/ 0 w 1034"/>
                    <a:gd name="T71" fmla="*/ 0 h 1051"/>
                    <a:gd name="T72" fmla="*/ 0 w 1034"/>
                    <a:gd name="T73" fmla="*/ 0 h 1051"/>
                    <a:gd name="T74" fmla="*/ 0 w 1034"/>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4"/>
                    <a:gd name="T115" fmla="*/ 0 h 1051"/>
                    <a:gd name="T116" fmla="*/ 1034 w 1034"/>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4" h="1051">
                      <a:moveTo>
                        <a:pt x="0" y="1006"/>
                      </a:moveTo>
                      <a:lnTo>
                        <a:pt x="986" y="0"/>
                      </a:lnTo>
                      <a:lnTo>
                        <a:pt x="987" y="0"/>
                      </a:lnTo>
                      <a:lnTo>
                        <a:pt x="989" y="0"/>
                      </a:lnTo>
                      <a:lnTo>
                        <a:pt x="992" y="2"/>
                      </a:lnTo>
                      <a:lnTo>
                        <a:pt x="995" y="4"/>
                      </a:lnTo>
                      <a:lnTo>
                        <a:pt x="999" y="8"/>
                      </a:lnTo>
                      <a:lnTo>
                        <a:pt x="1003" y="11"/>
                      </a:lnTo>
                      <a:lnTo>
                        <a:pt x="1008" y="16"/>
                      </a:lnTo>
                      <a:lnTo>
                        <a:pt x="1012" y="20"/>
                      </a:lnTo>
                      <a:lnTo>
                        <a:pt x="1017" y="25"/>
                      </a:lnTo>
                      <a:lnTo>
                        <a:pt x="1021" y="29"/>
                      </a:lnTo>
                      <a:lnTo>
                        <a:pt x="1025" y="33"/>
                      </a:lnTo>
                      <a:lnTo>
                        <a:pt x="1028" y="37"/>
                      </a:lnTo>
                      <a:lnTo>
                        <a:pt x="1030" y="41"/>
                      </a:lnTo>
                      <a:lnTo>
                        <a:pt x="1033" y="43"/>
                      </a:lnTo>
                      <a:lnTo>
                        <a:pt x="1034" y="44"/>
                      </a:lnTo>
                      <a:lnTo>
                        <a:pt x="1034" y="45"/>
                      </a:lnTo>
                      <a:lnTo>
                        <a:pt x="46" y="1051"/>
                      </a:lnTo>
                      <a:lnTo>
                        <a:pt x="45" y="1051"/>
                      </a:lnTo>
                      <a:lnTo>
                        <a:pt x="43" y="1051"/>
                      </a:lnTo>
                      <a:lnTo>
                        <a:pt x="40" y="1049"/>
                      </a:lnTo>
                      <a:lnTo>
                        <a:pt x="37" y="1047"/>
                      </a:lnTo>
                      <a:lnTo>
                        <a:pt x="32" y="1044"/>
                      </a:lnTo>
                      <a:lnTo>
                        <a:pt x="29" y="1040"/>
                      </a:lnTo>
                      <a:lnTo>
                        <a:pt x="25" y="1036"/>
                      </a:lnTo>
                      <a:lnTo>
                        <a:pt x="19" y="1032"/>
                      </a:lnTo>
                      <a:lnTo>
                        <a:pt x="14" y="1027"/>
                      </a:lnTo>
                      <a:lnTo>
                        <a:pt x="11" y="1023"/>
                      </a:lnTo>
                      <a:lnTo>
                        <a:pt x="6" y="1018"/>
                      </a:lnTo>
                      <a:lnTo>
                        <a:pt x="4" y="1015"/>
                      </a:lnTo>
                      <a:lnTo>
                        <a:pt x="2" y="1011"/>
                      </a:lnTo>
                      <a:lnTo>
                        <a:pt x="0" y="1008"/>
                      </a:lnTo>
                      <a:lnTo>
                        <a:pt x="0" y="1007"/>
                      </a:lnTo>
                      <a:lnTo>
                        <a:pt x="0" y="100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6" name="Freeform 112"/>
                <p:cNvSpPr>
                  <a:spLocks/>
                </p:cNvSpPr>
                <p:nvPr/>
              </p:nvSpPr>
              <p:spPr bwMode="auto">
                <a:xfrm>
                  <a:off x="3493" y="1625"/>
                  <a:ext cx="5" cy="6"/>
                </a:xfrm>
                <a:custGeom>
                  <a:avLst/>
                  <a:gdLst>
                    <a:gd name="T0" fmla="*/ 0 w 48"/>
                    <a:gd name="T1" fmla="*/ 0 h 45"/>
                    <a:gd name="T2" fmla="*/ 0 w 48"/>
                    <a:gd name="T3" fmla="*/ 0 h 45"/>
                    <a:gd name="T4" fmla="*/ 0 w 48"/>
                    <a:gd name="T5" fmla="*/ 0 h 45"/>
                    <a:gd name="T6" fmla="*/ 0 w 48"/>
                    <a:gd name="T7" fmla="*/ 0 h 45"/>
                    <a:gd name="T8" fmla="*/ 0 w 48"/>
                    <a:gd name="T9" fmla="*/ 0 h 45"/>
                    <a:gd name="T10" fmla="*/ 0 w 48"/>
                    <a:gd name="T11" fmla="*/ 0 h 45"/>
                    <a:gd name="T12" fmla="*/ 0 w 48"/>
                    <a:gd name="T13" fmla="*/ 0 h 45"/>
                    <a:gd name="T14" fmla="*/ 0 w 48"/>
                    <a:gd name="T15" fmla="*/ 0 h 45"/>
                    <a:gd name="T16" fmla="*/ 0 w 48"/>
                    <a:gd name="T17" fmla="*/ 0 h 45"/>
                    <a:gd name="T18" fmla="*/ 0 w 48"/>
                    <a:gd name="T19" fmla="*/ 0 h 45"/>
                    <a:gd name="T20" fmla="*/ 0 w 48"/>
                    <a:gd name="T21" fmla="*/ 0 h 45"/>
                    <a:gd name="T22" fmla="*/ 0 w 48"/>
                    <a:gd name="T23" fmla="*/ 0 h 45"/>
                    <a:gd name="T24" fmla="*/ 0 w 48"/>
                    <a:gd name="T25" fmla="*/ 0 h 45"/>
                    <a:gd name="T26" fmla="*/ 0 w 48"/>
                    <a:gd name="T27" fmla="*/ 0 h 45"/>
                    <a:gd name="T28" fmla="*/ 0 w 48"/>
                    <a:gd name="T29" fmla="*/ 0 h 45"/>
                    <a:gd name="T30" fmla="*/ 0 w 48"/>
                    <a:gd name="T31" fmla="*/ 0 h 45"/>
                    <a:gd name="T32" fmla="*/ 0 w 48"/>
                    <a:gd name="T33" fmla="*/ 0 h 45"/>
                    <a:gd name="T34" fmla="*/ 0 w 48"/>
                    <a:gd name="T35" fmla="*/ 0 h 45"/>
                    <a:gd name="T36" fmla="*/ 0 w 48"/>
                    <a:gd name="T37" fmla="*/ 0 h 45"/>
                    <a:gd name="T38" fmla="*/ 0 w 48"/>
                    <a:gd name="T39" fmla="*/ 0 h 45"/>
                    <a:gd name="T40" fmla="*/ 0 w 48"/>
                    <a:gd name="T41" fmla="*/ 0 h 45"/>
                    <a:gd name="T42" fmla="*/ 0 w 48"/>
                    <a:gd name="T43" fmla="*/ 0 h 45"/>
                    <a:gd name="T44" fmla="*/ 0 w 48"/>
                    <a:gd name="T45" fmla="*/ 0 h 45"/>
                    <a:gd name="T46" fmla="*/ 0 w 48"/>
                    <a:gd name="T47" fmla="*/ 0 h 45"/>
                    <a:gd name="T48" fmla="*/ 0 w 48"/>
                    <a:gd name="T49" fmla="*/ 0 h 45"/>
                    <a:gd name="T50" fmla="*/ 0 w 48"/>
                    <a:gd name="T51" fmla="*/ 0 h 45"/>
                    <a:gd name="T52" fmla="*/ 0 w 48"/>
                    <a:gd name="T53" fmla="*/ 0 h 45"/>
                    <a:gd name="T54" fmla="*/ 0 w 48"/>
                    <a:gd name="T55" fmla="*/ 0 h 45"/>
                    <a:gd name="T56" fmla="*/ 0 w 48"/>
                    <a:gd name="T57" fmla="*/ 0 h 45"/>
                    <a:gd name="T58" fmla="*/ 0 w 48"/>
                    <a:gd name="T59" fmla="*/ 0 h 45"/>
                    <a:gd name="T60" fmla="*/ 0 w 48"/>
                    <a:gd name="T61" fmla="*/ 0 h 45"/>
                    <a:gd name="T62" fmla="*/ 0 w 48"/>
                    <a:gd name="T63" fmla="*/ 0 h 45"/>
                    <a:gd name="T64" fmla="*/ 0 w 48"/>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5"/>
                    <a:gd name="T101" fmla="*/ 48 w 48"/>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5">
                      <a:moveTo>
                        <a:pt x="22" y="25"/>
                      </a:moveTo>
                      <a:lnTo>
                        <a:pt x="17" y="20"/>
                      </a:lnTo>
                      <a:lnTo>
                        <a:pt x="13" y="16"/>
                      </a:lnTo>
                      <a:lnTo>
                        <a:pt x="9" y="11"/>
                      </a:lnTo>
                      <a:lnTo>
                        <a:pt x="6" y="8"/>
                      </a:lnTo>
                      <a:lnTo>
                        <a:pt x="3" y="4"/>
                      </a:lnTo>
                      <a:lnTo>
                        <a:pt x="1" y="2"/>
                      </a:lnTo>
                      <a:lnTo>
                        <a:pt x="0" y="0"/>
                      </a:lnTo>
                      <a:lnTo>
                        <a:pt x="1" y="0"/>
                      </a:lnTo>
                      <a:lnTo>
                        <a:pt x="3" y="0"/>
                      </a:lnTo>
                      <a:lnTo>
                        <a:pt x="6" y="2"/>
                      </a:lnTo>
                      <a:lnTo>
                        <a:pt x="9" y="4"/>
                      </a:lnTo>
                      <a:lnTo>
                        <a:pt x="13" y="8"/>
                      </a:lnTo>
                      <a:lnTo>
                        <a:pt x="17" y="11"/>
                      </a:lnTo>
                      <a:lnTo>
                        <a:pt x="22" y="16"/>
                      </a:lnTo>
                      <a:lnTo>
                        <a:pt x="26" y="20"/>
                      </a:lnTo>
                      <a:lnTo>
                        <a:pt x="31" y="25"/>
                      </a:lnTo>
                      <a:lnTo>
                        <a:pt x="35" y="29"/>
                      </a:lnTo>
                      <a:lnTo>
                        <a:pt x="39" y="33"/>
                      </a:lnTo>
                      <a:lnTo>
                        <a:pt x="42" y="37"/>
                      </a:lnTo>
                      <a:lnTo>
                        <a:pt x="44" y="41"/>
                      </a:lnTo>
                      <a:lnTo>
                        <a:pt x="47" y="43"/>
                      </a:lnTo>
                      <a:lnTo>
                        <a:pt x="48" y="44"/>
                      </a:lnTo>
                      <a:lnTo>
                        <a:pt x="48" y="45"/>
                      </a:lnTo>
                      <a:lnTo>
                        <a:pt x="47" y="45"/>
                      </a:lnTo>
                      <a:lnTo>
                        <a:pt x="44" y="44"/>
                      </a:lnTo>
                      <a:lnTo>
                        <a:pt x="42" y="43"/>
                      </a:lnTo>
                      <a:lnTo>
                        <a:pt x="39" y="41"/>
                      </a:lnTo>
                      <a:lnTo>
                        <a:pt x="35" y="37"/>
                      </a:lnTo>
                      <a:lnTo>
                        <a:pt x="31" y="34"/>
                      </a:lnTo>
                      <a:lnTo>
                        <a:pt x="26" y="29"/>
                      </a:lnTo>
                      <a:lnTo>
                        <a:pt x="22"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7" name="Freeform 113"/>
                <p:cNvSpPr>
                  <a:spLocks/>
                </p:cNvSpPr>
                <p:nvPr/>
              </p:nvSpPr>
              <p:spPr bwMode="auto">
                <a:xfrm>
                  <a:off x="3493" y="1625"/>
                  <a:ext cx="5" cy="6"/>
                </a:xfrm>
                <a:custGeom>
                  <a:avLst/>
                  <a:gdLst>
                    <a:gd name="T0" fmla="*/ 0 w 48"/>
                    <a:gd name="T1" fmla="*/ 0 h 45"/>
                    <a:gd name="T2" fmla="*/ 0 w 48"/>
                    <a:gd name="T3" fmla="*/ 0 h 45"/>
                    <a:gd name="T4" fmla="*/ 0 w 48"/>
                    <a:gd name="T5" fmla="*/ 0 h 45"/>
                    <a:gd name="T6" fmla="*/ 0 w 48"/>
                    <a:gd name="T7" fmla="*/ 0 h 45"/>
                    <a:gd name="T8" fmla="*/ 0 w 48"/>
                    <a:gd name="T9" fmla="*/ 0 h 45"/>
                    <a:gd name="T10" fmla="*/ 0 w 48"/>
                    <a:gd name="T11" fmla="*/ 0 h 45"/>
                    <a:gd name="T12" fmla="*/ 0 w 48"/>
                    <a:gd name="T13" fmla="*/ 0 h 45"/>
                    <a:gd name="T14" fmla="*/ 0 w 48"/>
                    <a:gd name="T15" fmla="*/ 0 h 45"/>
                    <a:gd name="T16" fmla="*/ 0 w 48"/>
                    <a:gd name="T17" fmla="*/ 0 h 45"/>
                    <a:gd name="T18" fmla="*/ 0 w 48"/>
                    <a:gd name="T19" fmla="*/ 0 h 45"/>
                    <a:gd name="T20" fmla="*/ 0 w 48"/>
                    <a:gd name="T21" fmla="*/ 0 h 45"/>
                    <a:gd name="T22" fmla="*/ 0 w 48"/>
                    <a:gd name="T23" fmla="*/ 0 h 45"/>
                    <a:gd name="T24" fmla="*/ 0 w 48"/>
                    <a:gd name="T25" fmla="*/ 0 h 45"/>
                    <a:gd name="T26" fmla="*/ 0 w 48"/>
                    <a:gd name="T27" fmla="*/ 0 h 45"/>
                    <a:gd name="T28" fmla="*/ 0 w 48"/>
                    <a:gd name="T29" fmla="*/ 0 h 45"/>
                    <a:gd name="T30" fmla="*/ 0 w 48"/>
                    <a:gd name="T31" fmla="*/ 0 h 45"/>
                    <a:gd name="T32" fmla="*/ 0 w 48"/>
                    <a:gd name="T33" fmla="*/ 0 h 45"/>
                    <a:gd name="T34" fmla="*/ 0 w 48"/>
                    <a:gd name="T35" fmla="*/ 0 h 45"/>
                    <a:gd name="T36" fmla="*/ 0 w 48"/>
                    <a:gd name="T37" fmla="*/ 0 h 45"/>
                    <a:gd name="T38" fmla="*/ 0 w 48"/>
                    <a:gd name="T39" fmla="*/ 0 h 45"/>
                    <a:gd name="T40" fmla="*/ 0 w 48"/>
                    <a:gd name="T41" fmla="*/ 0 h 45"/>
                    <a:gd name="T42" fmla="*/ 0 w 48"/>
                    <a:gd name="T43" fmla="*/ 0 h 45"/>
                    <a:gd name="T44" fmla="*/ 0 w 48"/>
                    <a:gd name="T45" fmla="*/ 0 h 45"/>
                    <a:gd name="T46" fmla="*/ 0 w 48"/>
                    <a:gd name="T47" fmla="*/ 0 h 45"/>
                    <a:gd name="T48" fmla="*/ 0 w 48"/>
                    <a:gd name="T49" fmla="*/ 0 h 45"/>
                    <a:gd name="T50" fmla="*/ 0 w 48"/>
                    <a:gd name="T51" fmla="*/ 0 h 45"/>
                    <a:gd name="T52" fmla="*/ 0 w 48"/>
                    <a:gd name="T53" fmla="*/ 0 h 45"/>
                    <a:gd name="T54" fmla="*/ 0 w 48"/>
                    <a:gd name="T55" fmla="*/ 0 h 45"/>
                    <a:gd name="T56" fmla="*/ 0 w 48"/>
                    <a:gd name="T57" fmla="*/ 0 h 45"/>
                    <a:gd name="T58" fmla="*/ 0 w 48"/>
                    <a:gd name="T59" fmla="*/ 0 h 45"/>
                    <a:gd name="T60" fmla="*/ 0 w 48"/>
                    <a:gd name="T61" fmla="*/ 0 h 45"/>
                    <a:gd name="T62" fmla="*/ 0 w 48"/>
                    <a:gd name="T63" fmla="*/ 0 h 45"/>
                    <a:gd name="T64" fmla="*/ 0 w 48"/>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5"/>
                    <a:gd name="T101" fmla="*/ 48 w 48"/>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5">
                      <a:moveTo>
                        <a:pt x="22" y="25"/>
                      </a:moveTo>
                      <a:lnTo>
                        <a:pt x="17" y="20"/>
                      </a:lnTo>
                      <a:lnTo>
                        <a:pt x="13" y="16"/>
                      </a:lnTo>
                      <a:lnTo>
                        <a:pt x="9" y="11"/>
                      </a:lnTo>
                      <a:lnTo>
                        <a:pt x="6" y="8"/>
                      </a:lnTo>
                      <a:lnTo>
                        <a:pt x="3" y="4"/>
                      </a:lnTo>
                      <a:lnTo>
                        <a:pt x="1" y="2"/>
                      </a:lnTo>
                      <a:lnTo>
                        <a:pt x="0" y="0"/>
                      </a:lnTo>
                      <a:lnTo>
                        <a:pt x="1" y="0"/>
                      </a:lnTo>
                      <a:lnTo>
                        <a:pt x="3" y="0"/>
                      </a:lnTo>
                      <a:lnTo>
                        <a:pt x="6" y="2"/>
                      </a:lnTo>
                      <a:lnTo>
                        <a:pt x="9" y="4"/>
                      </a:lnTo>
                      <a:lnTo>
                        <a:pt x="13" y="8"/>
                      </a:lnTo>
                      <a:lnTo>
                        <a:pt x="17" y="11"/>
                      </a:lnTo>
                      <a:lnTo>
                        <a:pt x="22" y="16"/>
                      </a:lnTo>
                      <a:lnTo>
                        <a:pt x="26" y="20"/>
                      </a:lnTo>
                      <a:lnTo>
                        <a:pt x="31" y="25"/>
                      </a:lnTo>
                      <a:lnTo>
                        <a:pt x="35" y="29"/>
                      </a:lnTo>
                      <a:lnTo>
                        <a:pt x="39" y="33"/>
                      </a:lnTo>
                      <a:lnTo>
                        <a:pt x="42" y="37"/>
                      </a:lnTo>
                      <a:lnTo>
                        <a:pt x="44" y="41"/>
                      </a:lnTo>
                      <a:lnTo>
                        <a:pt x="47" y="43"/>
                      </a:lnTo>
                      <a:lnTo>
                        <a:pt x="48" y="44"/>
                      </a:lnTo>
                      <a:lnTo>
                        <a:pt x="48" y="45"/>
                      </a:lnTo>
                      <a:lnTo>
                        <a:pt x="47" y="45"/>
                      </a:lnTo>
                      <a:lnTo>
                        <a:pt x="44" y="44"/>
                      </a:lnTo>
                      <a:lnTo>
                        <a:pt x="42" y="43"/>
                      </a:lnTo>
                      <a:lnTo>
                        <a:pt x="39" y="41"/>
                      </a:lnTo>
                      <a:lnTo>
                        <a:pt x="35" y="37"/>
                      </a:lnTo>
                      <a:lnTo>
                        <a:pt x="31" y="34"/>
                      </a:lnTo>
                      <a:lnTo>
                        <a:pt x="26" y="29"/>
                      </a:lnTo>
                      <a:lnTo>
                        <a:pt x="22"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8" name="Freeform 114"/>
                <p:cNvSpPr>
                  <a:spLocks/>
                </p:cNvSpPr>
                <p:nvPr/>
              </p:nvSpPr>
              <p:spPr bwMode="auto">
                <a:xfrm>
                  <a:off x="3621" y="1756"/>
                  <a:ext cx="104" cy="115"/>
                </a:xfrm>
                <a:custGeom>
                  <a:avLst/>
                  <a:gdLst>
                    <a:gd name="T0" fmla="*/ 0 w 1035"/>
                    <a:gd name="T1" fmla="*/ 0 h 1049"/>
                    <a:gd name="T2" fmla="*/ 0 w 1035"/>
                    <a:gd name="T3" fmla="*/ 0 h 1049"/>
                    <a:gd name="T4" fmla="*/ 0 w 1035"/>
                    <a:gd name="T5" fmla="*/ 0 h 1049"/>
                    <a:gd name="T6" fmla="*/ 0 w 1035"/>
                    <a:gd name="T7" fmla="*/ 0 h 1049"/>
                    <a:gd name="T8" fmla="*/ 0 w 1035"/>
                    <a:gd name="T9" fmla="*/ 0 h 1049"/>
                    <a:gd name="T10" fmla="*/ 0 w 1035"/>
                    <a:gd name="T11" fmla="*/ 0 h 1049"/>
                    <a:gd name="T12" fmla="*/ 0 w 1035"/>
                    <a:gd name="T13" fmla="*/ 0 h 1049"/>
                    <a:gd name="T14" fmla="*/ 0 w 1035"/>
                    <a:gd name="T15" fmla="*/ 0 h 1049"/>
                    <a:gd name="T16" fmla="*/ 0 w 1035"/>
                    <a:gd name="T17" fmla="*/ 0 h 1049"/>
                    <a:gd name="T18" fmla="*/ 0 w 1035"/>
                    <a:gd name="T19" fmla="*/ 0 h 1049"/>
                    <a:gd name="T20" fmla="*/ 0 w 1035"/>
                    <a:gd name="T21" fmla="*/ 0 h 1049"/>
                    <a:gd name="T22" fmla="*/ 0 w 1035"/>
                    <a:gd name="T23" fmla="*/ 0 h 1049"/>
                    <a:gd name="T24" fmla="*/ 0 w 1035"/>
                    <a:gd name="T25" fmla="*/ 0 h 1049"/>
                    <a:gd name="T26" fmla="*/ 0 w 1035"/>
                    <a:gd name="T27" fmla="*/ 0 h 1049"/>
                    <a:gd name="T28" fmla="*/ 0 w 1035"/>
                    <a:gd name="T29" fmla="*/ 0 h 1049"/>
                    <a:gd name="T30" fmla="*/ 0 w 1035"/>
                    <a:gd name="T31" fmla="*/ 0 h 1049"/>
                    <a:gd name="T32" fmla="*/ 0 w 1035"/>
                    <a:gd name="T33" fmla="*/ 0 h 1049"/>
                    <a:gd name="T34" fmla="*/ 0 w 1035"/>
                    <a:gd name="T35" fmla="*/ 0 h 1049"/>
                    <a:gd name="T36" fmla="*/ 0 w 1035"/>
                    <a:gd name="T37" fmla="*/ 0 h 1049"/>
                    <a:gd name="T38" fmla="*/ 0 w 1035"/>
                    <a:gd name="T39" fmla="*/ 0 h 1049"/>
                    <a:gd name="T40" fmla="*/ 0 w 1035"/>
                    <a:gd name="T41" fmla="*/ 0 h 1049"/>
                    <a:gd name="T42" fmla="*/ 0 w 1035"/>
                    <a:gd name="T43" fmla="*/ 0 h 1049"/>
                    <a:gd name="T44" fmla="*/ 0 w 1035"/>
                    <a:gd name="T45" fmla="*/ 0 h 1049"/>
                    <a:gd name="T46" fmla="*/ 0 w 1035"/>
                    <a:gd name="T47" fmla="*/ 0 h 1049"/>
                    <a:gd name="T48" fmla="*/ 0 w 1035"/>
                    <a:gd name="T49" fmla="*/ 0 h 1049"/>
                    <a:gd name="T50" fmla="*/ 0 w 1035"/>
                    <a:gd name="T51" fmla="*/ 0 h 1049"/>
                    <a:gd name="T52" fmla="*/ 0 w 1035"/>
                    <a:gd name="T53" fmla="*/ 0 h 1049"/>
                    <a:gd name="T54" fmla="*/ 0 w 1035"/>
                    <a:gd name="T55" fmla="*/ 0 h 1049"/>
                    <a:gd name="T56" fmla="*/ 0 w 1035"/>
                    <a:gd name="T57" fmla="*/ 0 h 1049"/>
                    <a:gd name="T58" fmla="*/ 0 w 1035"/>
                    <a:gd name="T59" fmla="*/ 0 h 1049"/>
                    <a:gd name="T60" fmla="*/ 0 w 1035"/>
                    <a:gd name="T61" fmla="*/ 0 h 1049"/>
                    <a:gd name="T62" fmla="*/ 0 w 1035"/>
                    <a:gd name="T63" fmla="*/ 0 h 1049"/>
                    <a:gd name="T64" fmla="*/ 0 w 1035"/>
                    <a:gd name="T65" fmla="*/ 0 h 1049"/>
                    <a:gd name="T66" fmla="*/ 0 w 1035"/>
                    <a:gd name="T67" fmla="*/ 0 h 1049"/>
                    <a:gd name="T68" fmla="*/ 0 w 1035"/>
                    <a:gd name="T69" fmla="*/ 0 h 1049"/>
                    <a:gd name="T70" fmla="*/ 0 w 1035"/>
                    <a:gd name="T71" fmla="*/ 0 h 1049"/>
                    <a:gd name="T72" fmla="*/ 0 w 1035"/>
                    <a:gd name="T73" fmla="*/ 0 h 1049"/>
                    <a:gd name="T74" fmla="*/ 0 w 1035"/>
                    <a:gd name="T75" fmla="*/ 0 h 10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49"/>
                    <a:gd name="T116" fmla="*/ 1035 w 1035"/>
                    <a:gd name="T117" fmla="*/ 1049 h 10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49">
                      <a:moveTo>
                        <a:pt x="0" y="1002"/>
                      </a:moveTo>
                      <a:lnTo>
                        <a:pt x="989" y="0"/>
                      </a:lnTo>
                      <a:lnTo>
                        <a:pt x="991" y="1"/>
                      </a:lnTo>
                      <a:lnTo>
                        <a:pt x="993" y="3"/>
                      </a:lnTo>
                      <a:lnTo>
                        <a:pt x="997" y="6"/>
                      </a:lnTo>
                      <a:lnTo>
                        <a:pt x="1000" y="9"/>
                      </a:lnTo>
                      <a:lnTo>
                        <a:pt x="1005" y="12"/>
                      </a:lnTo>
                      <a:lnTo>
                        <a:pt x="1009" y="17"/>
                      </a:lnTo>
                      <a:lnTo>
                        <a:pt x="1014" y="21"/>
                      </a:lnTo>
                      <a:lnTo>
                        <a:pt x="1018" y="26"/>
                      </a:lnTo>
                      <a:lnTo>
                        <a:pt x="1023" y="30"/>
                      </a:lnTo>
                      <a:lnTo>
                        <a:pt x="1026" y="34"/>
                      </a:lnTo>
                      <a:lnTo>
                        <a:pt x="1030" y="38"/>
                      </a:lnTo>
                      <a:lnTo>
                        <a:pt x="1032" y="41"/>
                      </a:lnTo>
                      <a:lnTo>
                        <a:pt x="1034" y="44"/>
                      </a:lnTo>
                      <a:lnTo>
                        <a:pt x="1035" y="45"/>
                      </a:lnTo>
                      <a:lnTo>
                        <a:pt x="1035" y="46"/>
                      </a:lnTo>
                      <a:lnTo>
                        <a:pt x="47" y="1049"/>
                      </a:lnTo>
                      <a:lnTo>
                        <a:pt x="44" y="1048"/>
                      </a:lnTo>
                      <a:lnTo>
                        <a:pt x="42" y="1046"/>
                      </a:lnTo>
                      <a:lnTo>
                        <a:pt x="39" y="1043"/>
                      </a:lnTo>
                      <a:lnTo>
                        <a:pt x="34" y="1041"/>
                      </a:lnTo>
                      <a:lnTo>
                        <a:pt x="30" y="1036"/>
                      </a:lnTo>
                      <a:lnTo>
                        <a:pt x="25" y="1033"/>
                      </a:lnTo>
                      <a:lnTo>
                        <a:pt x="20" y="1028"/>
                      </a:lnTo>
                      <a:lnTo>
                        <a:pt x="16" y="1024"/>
                      </a:lnTo>
                      <a:lnTo>
                        <a:pt x="13" y="1019"/>
                      </a:lnTo>
                      <a:lnTo>
                        <a:pt x="8" y="1015"/>
                      </a:lnTo>
                      <a:lnTo>
                        <a:pt x="6" y="1011"/>
                      </a:lnTo>
                      <a:lnTo>
                        <a:pt x="2" y="1008"/>
                      </a:lnTo>
                      <a:lnTo>
                        <a:pt x="1" y="1006"/>
                      </a:lnTo>
                      <a:lnTo>
                        <a:pt x="0" y="1003"/>
                      </a:lnTo>
                      <a:lnTo>
                        <a:pt x="0" y="100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9" name="Freeform 115"/>
                <p:cNvSpPr>
                  <a:spLocks/>
                </p:cNvSpPr>
                <p:nvPr/>
              </p:nvSpPr>
              <p:spPr bwMode="auto">
                <a:xfrm>
                  <a:off x="3621" y="1756"/>
                  <a:ext cx="104" cy="115"/>
                </a:xfrm>
                <a:custGeom>
                  <a:avLst/>
                  <a:gdLst>
                    <a:gd name="T0" fmla="*/ 0 w 1035"/>
                    <a:gd name="T1" fmla="*/ 0 h 1049"/>
                    <a:gd name="T2" fmla="*/ 0 w 1035"/>
                    <a:gd name="T3" fmla="*/ 0 h 1049"/>
                    <a:gd name="T4" fmla="*/ 0 w 1035"/>
                    <a:gd name="T5" fmla="*/ 0 h 1049"/>
                    <a:gd name="T6" fmla="*/ 0 w 1035"/>
                    <a:gd name="T7" fmla="*/ 0 h 1049"/>
                    <a:gd name="T8" fmla="*/ 0 w 1035"/>
                    <a:gd name="T9" fmla="*/ 0 h 1049"/>
                    <a:gd name="T10" fmla="*/ 0 w 1035"/>
                    <a:gd name="T11" fmla="*/ 0 h 1049"/>
                    <a:gd name="T12" fmla="*/ 0 w 1035"/>
                    <a:gd name="T13" fmla="*/ 0 h 1049"/>
                    <a:gd name="T14" fmla="*/ 0 w 1035"/>
                    <a:gd name="T15" fmla="*/ 0 h 1049"/>
                    <a:gd name="T16" fmla="*/ 0 w 1035"/>
                    <a:gd name="T17" fmla="*/ 0 h 1049"/>
                    <a:gd name="T18" fmla="*/ 0 w 1035"/>
                    <a:gd name="T19" fmla="*/ 0 h 1049"/>
                    <a:gd name="T20" fmla="*/ 0 w 1035"/>
                    <a:gd name="T21" fmla="*/ 0 h 1049"/>
                    <a:gd name="T22" fmla="*/ 0 w 1035"/>
                    <a:gd name="T23" fmla="*/ 0 h 1049"/>
                    <a:gd name="T24" fmla="*/ 0 w 1035"/>
                    <a:gd name="T25" fmla="*/ 0 h 1049"/>
                    <a:gd name="T26" fmla="*/ 0 w 1035"/>
                    <a:gd name="T27" fmla="*/ 0 h 1049"/>
                    <a:gd name="T28" fmla="*/ 0 w 1035"/>
                    <a:gd name="T29" fmla="*/ 0 h 1049"/>
                    <a:gd name="T30" fmla="*/ 0 w 1035"/>
                    <a:gd name="T31" fmla="*/ 0 h 1049"/>
                    <a:gd name="T32" fmla="*/ 0 w 1035"/>
                    <a:gd name="T33" fmla="*/ 0 h 1049"/>
                    <a:gd name="T34" fmla="*/ 0 w 1035"/>
                    <a:gd name="T35" fmla="*/ 0 h 1049"/>
                    <a:gd name="T36" fmla="*/ 0 w 1035"/>
                    <a:gd name="T37" fmla="*/ 0 h 1049"/>
                    <a:gd name="T38" fmla="*/ 0 w 1035"/>
                    <a:gd name="T39" fmla="*/ 0 h 1049"/>
                    <a:gd name="T40" fmla="*/ 0 w 1035"/>
                    <a:gd name="T41" fmla="*/ 0 h 1049"/>
                    <a:gd name="T42" fmla="*/ 0 w 1035"/>
                    <a:gd name="T43" fmla="*/ 0 h 1049"/>
                    <a:gd name="T44" fmla="*/ 0 w 1035"/>
                    <a:gd name="T45" fmla="*/ 0 h 1049"/>
                    <a:gd name="T46" fmla="*/ 0 w 1035"/>
                    <a:gd name="T47" fmla="*/ 0 h 1049"/>
                    <a:gd name="T48" fmla="*/ 0 w 1035"/>
                    <a:gd name="T49" fmla="*/ 0 h 1049"/>
                    <a:gd name="T50" fmla="*/ 0 w 1035"/>
                    <a:gd name="T51" fmla="*/ 0 h 1049"/>
                    <a:gd name="T52" fmla="*/ 0 w 1035"/>
                    <a:gd name="T53" fmla="*/ 0 h 1049"/>
                    <a:gd name="T54" fmla="*/ 0 w 1035"/>
                    <a:gd name="T55" fmla="*/ 0 h 1049"/>
                    <a:gd name="T56" fmla="*/ 0 w 1035"/>
                    <a:gd name="T57" fmla="*/ 0 h 1049"/>
                    <a:gd name="T58" fmla="*/ 0 w 1035"/>
                    <a:gd name="T59" fmla="*/ 0 h 1049"/>
                    <a:gd name="T60" fmla="*/ 0 w 1035"/>
                    <a:gd name="T61" fmla="*/ 0 h 1049"/>
                    <a:gd name="T62" fmla="*/ 0 w 1035"/>
                    <a:gd name="T63" fmla="*/ 0 h 1049"/>
                    <a:gd name="T64" fmla="*/ 0 w 1035"/>
                    <a:gd name="T65" fmla="*/ 0 h 1049"/>
                    <a:gd name="T66" fmla="*/ 0 w 1035"/>
                    <a:gd name="T67" fmla="*/ 0 h 1049"/>
                    <a:gd name="T68" fmla="*/ 0 w 1035"/>
                    <a:gd name="T69" fmla="*/ 0 h 1049"/>
                    <a:gd name="T70" fmla="*/ 0 w 1035"/>
                    <a:gd name="T71" fmla="*/ 0 h 1049"/>
                    <a:gd name="T72" fmla="*/ 0 w 1035"/>
                    <a:gd name="T73" fmla="*/ 0 h 1049"/>
                    <a:gd name="T74" fmla="*/ 0 w 1035"/>
                    <a:gd name="T75" fmla="*/ 0 h 10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49"/>
                    <a:gd name="T116" fmla="*/ 1035 w 1035"/>
                    <a:gd name="T117" fmla="*/ 1049 h 10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49">
                      <a:moveTo>
                        <a:pt x="0" y="1002"/>
                      </a:moveTo>
                      <a:lnTo>
                        <a:pt x="989" y="0"/>
                      </a:lnTo>
                      <a:lnTo>
                        <a:pt x="991" y="1"/>
                      </a:lnTo>
                      <a:lnTo>
                        <a:pt x="993" y="3"/>
                      </a:lnTo>
                      <a:lnTo>
                        <a:pt x="997" y="6"/>
                      </a:lnTo>
                      <a:lnTo>
                        <a:pt x="1000" y="9"/>
                      </a:lnTo>
                      <a:lnTo>
                        <a:pt x="1005" y="12"/>
                      </a:lnTo>
                      <a:lnTo>
                        <a:pt x="1009" y="17"/>
                      </a:lnTo>
                      <a:lnTo>
                        <a:pt x="1014" y="21"/>
                      </a:lnTo>
                      <a:lnTo>
                        <a:pt x="1018" y="26"/>
                      </a:lnTo>
                      <a:lnTo>
                        <a:pt x="1023" y="30"/>
                      </a:lnTo>
                      <a:lnTo>
                        <a:pt x="1026" y="34"/>
                      </a:lnTo>
                      <a:lnTo>
                        <a:pt x="1030" y="38"/>
                      </a:lnTo>
                      <a:lnTo>
                        <a:pt x="1032" y="41"/>
                      </a:lnTo>
                      <a:lnTo>
                        <a:pt x="1034" y="44"/>
                      </a:lnTo>
                      <a:lnTo>
                        <a:pt x="1035" y="45"/>
                      </a:lnTo>
                      <a:lnTo>
                        <a:pt x="1035" y="46"/>
                      </a:lnTo>
                      <a:lnTo>
                        <a:pt x="47" y="1049"/>
                      </a:lnTo>
                      <a:lnTo>
                        <a:pt x="44" y="1048"/>
                      </a:lnTo>
                      <a:lnTo>
                        <a:pt x="42" y="1046"/>
                      </a:lnTo>
                      <a:lnTo>
                        <a:pt x="39" y="1043"/>
                      </a:lnTo>
                      <a:lnTo>
                        <a:pt x="34" y="1041"/>
                      </a:lnTo>
                      <a:lnTo>
                        <a:pt x="30" y="1036"/>
                      </a:lnTo>
                      <a:lnTo>
                        <a:pt x="25" y="1033"/>
                      </a:lnTo>
                      <a:lnTo>
                        <a:pt x="20" y="1028"/>
                      </a:lnTo>
                      <a:lnTo>
                        <a:pt x="16" y="1024"/>
                      </a:lnTo>
                      <a:lnTo>
                        <a:pt x="13" y="1019"/>
                      </a:lnTo>
                      <a:lnTo>
                        <a:pt x="8" y="1015"/>
                      </a:lnTo>
                      <a:lnTo>
                        <a:pt x="6" y="1011"/>
                      </a:lnTo>
                      <a:lnTo>
                        <a:pt x="2" y="1008"/>
                      </a:lnTo>
                      <a:lnTo>
                        <a:pt x="1" y="1006"/>
                      </a:lnTo>
                      <a:lnTo>
                        <a:pt x="0" y="1003"/>
                      </a:lnTo>
                      <a:lnTo>
                        <a:pt x="0" y="100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10" name="Freeform 116"/>
                <p:cNvSpPr>
                  <a:spLocks/>
                </p:cNvSpPr>
                <p:nvPr/>
              </p:nvSpPr>
              <p:spPr bwMode="auto">
                <a:xfrm>
                  <a:off x="3368" y="1362"/>
                  <a:ext cx="104" cy="116"/>
                </a:xfrm>
                <a:custGeom>
                  <a:avLst/>
                  <a:gdLst>
                    <a:gd name="T0" fmla="*/ 0 w 1035"/>
                    <a:gd name="T1" fmla="*/ 0 h 1058"/>
                    <a:gd name="T2" fmla="*/ 0 w 1035"/>
                    <a:gd name="T3" fmla="*/ 0 h 1058"/>
                    <a:gd name="T4" fmla="*/ 0 w 1035"/>
                    <a:gd name="T5" fmla="*/ 0 h 1058"/>
                    <a:gd name="T6" fmla="*/ 0 w 1035"/>
                    <a:gd name="T7" fmla="*/ 0 h 1058"/>
                    <a:gd name="T8" fmla="*/ 0 w 1035"/>
                    <a:gd name="T9" fmla="*/ 0 h 1058"/>
                    <a:gd name="T10" fmla="*/ 0 w 1035"/>
                    <a:gd name="T11" fmla="*/ 0 h 1058"/>
                    <a:gd name="T12" fmla="*/ 0 w 1035"/>
                    <a:gd name="T13" fmla="*/ 0 h 1058"/>
                    <a:gd name="T14" fmla="*/ 0 w 1035"/>
                    <a:gd name="T15" fmla="*/ 0 h 1058"/>
                    <a:gd name="T16" fmla="*/ 0 w 1035"/>
                    <a:gd name="T17" fmla="*/ 0 h 1058"/>
                    <a:gd name="T18" fmla="*/ 0 w 1035"/>
                    <a:gd name="T19" fmla="*/ 0 h 1058"/>
                    <a:gd name="T20" fmla="*/ 0 w 1035"/>
                    <a:gd name="T21" fmla="*/ 0 h 1058"/>
                    <a:gd name="T22" fmla="*/ 0 w 1035"/>
                    <a:gd name="T23" fmla="*/ 0 h 1058"/>
                    <a:gd name="T24" fmla="*/ 0 w 1035"/>
                    <a:gd name="T25" fmla="*/ 0 h 1058"/>
                    <a:gd name="T26" fmla="*/ 0 w 1035"/>
                    <a:gd name="T27" fmla="*/ 0 h 1058"/>
                    <a:gd name="T28" fmla="*/ 0 w 1035"/>
                    <a:gd name="T29" fmla="*/ 0 h 1058"/>
                    <a:gd name="T30" fmla="*/ 0 w 1035"/>
                    <a:gd name="T31" fmla="*/ 0 h 1058"/>
                    <a:gd name="T32" fmla="*/ 0 w 1035"/>
                    <a:gd name="T33" fmla="*/ 0 h 1058"/>
                    <a:gd name="T34" fmla="*/ 0 w 1035"/>
                    <a:gd name="T35" fmla="*/ 0 h 1058"/>
                    <a:gd name="T36" fmla="*/ 0 w 1035"/>
                    <a:gd name="T37" fmla="*/ 0 h 1058"/>
                    <a:gd name="T38" fmla="*/ 0 w 1035"/>
                    <a:gd name="T39" fmla="*/ 0 h 1058"/>
                    <a:gd name="T40" fmla="*/ 0 w 1035"/>
                    <a:gd name="T41" fmla="*/ 0 h 1058"/>
                    <a:gd name="T42" fmla="*/ 0 w 1035"/>
                    <a:gd name="T43" fmla="*/ 0 h 1058"/>
                    <a:gd name="T44" fmla="*/ 0 w 1035"/>
                    <a:gd name="T45" fmla="*/ 0 h 1058"/>
                    <a:gd name="T46" fmla="*/ 0 w 1035"/>
                    <a:gd name="T47" fmla="*/ 0 h 1058"/>
                    <a:gd name="T48" fmla="*/ 0 w 1035"/>
                    <a:gd name="T49" fmla="*/ 0 h 1058"/>
                    <a:gd name="T50" fmla="*/ 0 w 1035"/>
                    <a:gd name="T51" fmla="*/ 0 h 1058"/>
                    <a:gd name="T52" fmla="*/ 0 w 1035"/>
                    <a:gd name="T53" fmla="*/ 0 h 1058"/>
                    <a:gd name="T54" fmla="*/ 0 w 1035"/>
                    <a:gd name="T55" fmla="*/ 0 h 1058"/>
                    <a:gd name="T56" fmla="*/ 0 w 1035"/>
                    <a:gd name="T57" fmla="*/ 0 h 1058"/>
                    <a:gd name="T58" fmla="*/ 0 w 1035"/>
                    <a:gd name="T59" fmla="*/ 0 h 1058"/>
                    <a:gd name="T60" fmla="*/ 0 w 1035"/>
                    <a:gd name="T61" fmla="*/ 0 h 1058"/>
                    <a:gd name="T62" fmla="*/ 0 w 1035"/>
                    <a:gd name="T63" fmla="*/ 0 h 1058"/>
                    <a:gd name="T64" fmla="*/ 0 w 1035"/>
                    <a:gd name="T65" fmla="*/ 0 h 1058"/>
                    <a:gd name="T66" fmla="*/ 0 w 1035"/>
                    <a:gd name="T67" fmla="*/ 0 h 1058"/>
                    <a:gd name="T68" fmla="*/ 0 w 1035"/>
                    <a:gd name="T69" fmla="*/ 0 h 1058"/>
                    <a:gd name="T70" fmla="*/ 0 w 1035"/>
                    <a:gd name="T71" fmla="*/ 0 h 1058"/>
                    <a:gd name="T72" fmla="*/ 0 w 1035"/>
                    <a:gd name="T73" fmla="*/ 0 h 1058"/>
                    <a:gd name="T74" fmla="*/ 0 w 1035"/>
                    <a:gd name="T75" fmla="*/ 0 h 10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58"/>
                    <a:gd name="T116" fmla="*/ 1035 w 1035"/>
                    <a:gd name="T117" fmla="*/ 1058 h 10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58">
                      <a:moveTo>
                        <a:pt x="0" y="1011"/>
                      </a:moveTo>
                      <a:lnTo>
                        <a:pt x="989" y="0"/>
                      </a:lnTo>
                      <a:lnTo>
                        <a:pt x="989" y="1"/>
                      </a:lnTo>
                      <a:lnTo>
                        <a:pt x="991" y="2"/>
                      </a:lnTo>
                      <a:lnTo>
                        <a:pt x="993" y="3"/>
                      </a:lnTo>
                      <a:lnTo>
                        <a:pt x="997" y="7"/>
                      </a:lnTo>
                      <a:lnTo>
                        <a:pt x="1000" y="10"/>
                      </a:lnTo>
                      <a:lnTo>
                        <a:pt x="1005" y="14"/>
                      </a:lnTo>
                      <a:lnTo>
                        <a:pt x="1009" y="18"/>
                      </a:lnTo>
                      <a:lnTo>
                        <a:pt x="1014" y="23"/>
                      </a:lnTo>
                      <a:lnTo>
                        <a:pt x="1018" y="27"/>
                      </a:lnTo>
                      <a:lnTo>
                        <a:pt x="1022" y="31"/>
                      </a:lnTo>
                      <a:lnTo>
                        <a:pt x="1026" y="35"/>
                      </a:lnTo>
                      <a:lnTo>
                        <a:pt x="1030" y="39"/>
                      </a:lnTo>
                      <a:lnTo>
                        <a:pt x="1032" y="42"/>
                      </a:lnTo>
                      <a:lnTo>
                        <a:pt x="1034" y="44"/>
                      </a:lnTo>
                      <a:lnTo>
                        <a:pt x="1035" y="45"/>
                      </a:lnTo>
                      <a:lnTo>
                        <a:pt x="1035" y="46"/>
                      </a:lnTo>
                      <a:lnTo>
                        <a:pt x="47" y="1058"/>
                      </a:lnTo>
                      <a:lnTo>
                        <a:pt x="45" y="1058"/>
                      </a:lnTo>
                      <a:lnTo>
                        <a:pt x="44" y="1057"/>
                      </a:lnTo>
                      <a:lnTo>
                        <a:pt x="41" y="1054"/>
                      </a:lnTo>
                      <a:lnTo>
                        <a:pt x="39" y="1052"/>
                      </a:lnTo>
                      <a:lnTo>
                        <a:pt x="34" y="1049"/>
                      </a:lnTo>
                      <a:lnTo>
                        <a:pt x="30" y="1045"/>
                      </a:lnTo>
                      <a:lnTo>
                        <a:pt x="25" y="1041"/>
                      </a:lnTo>
                      <a:lnTo>
                        <a:pt x="20" y="1036"/>
                      </a:lnTo>
                      <a:lnTo>
                        <a:pt x="16" y="1032"/>
                      </a:lnTo>
                      <a:lnTo>
                        <a:pt x="13" y="1027"/>
                      </a:lnTo>
                      <a:lnTo>
                        <a:pt x="8" y="1024"/>
                      </a:lnTo>
                      <a:lnTo>
                        <a:pt x="5" y="1019"/>
                      </a:lnTo>
                      <a:lnTo>
                        <a:pt x="2" y="1017"/>
                      </a:lnTo>
                      <a:lnTo>
                        <a:pt x="0" y="1014"/>
                      </a:lnTo>
                      <a:lnTo>
                        <a:pt x="0" y="1013"/>
                      </a:lnTo>
                      <a:lnTo>
                        <a:pt x="0" y="10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11" name="Freeform 117"/>
                <p:cNvSpPr>
                  <a:spLocks/>
                </p:cNvSpPr>
                <p:nvPr/>
              </p:nvSpPr>
              <p:spPr bwMode="auto">
                <a:xfrm>
                  <a:off x="3368" y="1362"/>
                  <a:ext cx="104" cy="116"/>
                </a:xfrm>
                <a:custGeom>
                  <a:avLst/>
                  <a:gdLst>
                    <a:gd name="T0" fmla="*/ 0 w 1035"/>
                    <a:gd name="T1" fmla="*/ 0 h 1058"/>
                    <a:gd name="T2" fmla="*/ 0 w 1035"/>
                    <a:gd name="T3" fmla="*/ 0 h 1058"/>
                    <a:gd name="T4" fmla="*/ 0 w 1035"/>
                    <a:gd name="T5" fmla="*/ 0 h 1058"/>
                    <a:gd name="T6" fmla="*/ 0 w 1035"/>
                    <a:gd name="T7" fmla="*/ 0 h 1058"/>
                    <a:gd name="T8" fmla="*/ 0 w 1035"/>
                    <a:gd name="T9" fmla="*/ 0 h 1058"/>
                    <a:gd name="T10" fmla="*/ 0 w 1035"/>
                    <a:gd name="T11" fmla="*/ 0 h 1058"/>
                    <a:gd name="T12" fmla="*/ 0 w 1035"/>
                    <a:gd name="T13" fmla="*/ 0 h 1058"/>
                    <a:gd name="T14" fmla="*/ 0 w 1035"/>
                    <a:gd name="T15" fmla="*/ 0 h 1058"/>
                    <a:gd name="T16" fmla="*/ 0 w 1035"/>
                    <a:gd name="T17" fmla="*/ 0 h 1058"/>
                    <a:gd name="T18" fmla="*/ 0 w 1035"/>
                    <a:gd name="T19" fmla="*/ 0 h 1058"/>
                    <a:gd name="T20" fmla="*/ 0 w 1035"/>
                    <a:gd name="T21" fmla="*/ 0 h 1058"/>
                    <a:gd name="T22" fmla="*/ 0 w 1035"/>
                    <a:gd name="T23" fmla="*/ 0 h 1058"/>
                    <a:gd name="T24" fmla="*/ 0 w 1035"/>
                    <a:gd name="T25" fmla="*/ 0 h 1058"/>
                    <a:gd name="T26" fmla="*/ 0 w 1035"/>
                    <a:gd name="T27" fmla="*/ 0 h 1058"/>
                    <a:gd name="T28" fmla="*/ 0 w 1035"/>
                    <a:gd name="T29" fmla="*/ 0 h 1058"/>
                    <a:gd name="T30" fmla="*/ 0 w 1035"/>
                    <a:gd name="T31" fmla="*/ 0 h 1058"/>
                    <a:gd name="T32" fmla="*/ 0 w 1035"/>
                    <a:gd name="T33" fmla="*/ 0 h 1058"/>
                    <a:gd name="T34" fmla="*/ 0 w 1035"/>
                    <a:gd name="T35" fmla="*/ 0 h 1058"/>
                    <a:gd name="T36" fmla="*/ 0 w 1035"/>
                    <a:gd name="T37" fmla="*/ 0 h 1058"/>
                    <a:gd name="T38" fmla="*/ 0 w 1035"/>
                    <a:gd name="T39" fmla="*/ 0 h 1058"/>
                    <a:gd name="T40" fmla="*/ 0 w 1035"/>
                    <a:gd name="T41" fmla="*/ 0 h 1058"/>
                    <a:gd name="T42" fmla="*/ 0 w 1035"/>
                    <a:gd name="T43" fmla="*/ 0 h 1058"/>
                    <a:gd name="T44" fmla="*/ 0 w 1035"/>
                    <a:gd name="T45" fmla="*/ 0 h 1058"/>
                    <a:gd name="T46" fmla="*/ 0 w 1035"/>
                    <a:gd name="T47" fmla="*/ 0 h 1058"/>
                    <a:gd name="T48" fmla="*/ 0 w 1035"/>
                    <a:gd name="T49" fmla="*/ 0 h 1058"/>
                    <a:gd name="T50" fmla="*/ 0 w 1035"/>
                    <a:gd name="T51" fmla="*/ 0 h 1058"/>
                    <a:gd name="T52" fmla="*/ 0 w 1035"/>
                    <a:gd name="T53" fmla="*/ 0 h 1058"/>
                    <a:gd name="T54" fmla="*/ 0 w 1035"/>
                    <a:gd name="T55" fmla="*/ 0 h 1058"/>
                    <a:gd name="T56" fmla="*/ 0 w 1035"/>
                    <a:gd name="T57" fmla="*/ 0 h 1058"/>
                    <a:gd name="T58" fmla="*/ 0 w 1035"/>
                    <a:gd name="T59" fmla="*/ 0 h 1058"/>
                    <a:gd name="T60" fmla="*/ 0 w 1035"/>
                    <a:gd name="T61" fmla="*/ 0 h 1058"/>
                    <a:gd name="T62" fmla="*/ 0 w 1035"/>
                    <a:gd name="T63" fmla="*/ 0 h 1058"/>
                    <a:gd name="T64" fmla="*/ 0 w 1035"/>
                    <a:gd name="T65" fmla="*/ 0 h 1058"/>
                    <a:gd name="T66" fmla="*/ 0 w 1035"/>
                    <a:gd name="T67" fmla="*/ 0 h 1058"/>
                    <a:gd name="T68" fmla="*/ 0 w 1035"/>
                    <a:gd name="T69" fmla="*/ 0 h 1058"/>
                    <a:gd name="T70" fmla="*/ 0 w 1035"/>
                    <a:gd name="T71" fmla="*/ 0 h 1058"/>
                    <a:gd name="T72" fmla="*/ 0 w 1035"/>
                    <a:gd name="T73" fmla="*/ 0 h 1058"/>
                    <a:gd name="T74" fmla="*/ 0 w 1035"/>
                    <a:gd name="T75" fmla="*/ 0 h 10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58"/>
                    <a:gd name="T116" fmla="*/ 1035 w 1035"/>
                    <a:gd name="T117" fmla="*/ 1058 h 10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58">
                      <a:moveTo>
                        <a:pt x="0" y="1011"/>
                      </a:moveTo>
                      <a:lnTo>
                        <a:pt x="989" y="0"/>
                      </a:lnTo>
                      <a:lnTo>
                        <a:pt x="989" y="1"/>
                      </a:lnTo>
                      <a:lnTo>
                        <a:pt x="991" y="2"/>
                      </a:lnTo>
                      <a:lnTo>
                        <a:pt x="993" y="3"/>
                      </a:lnTo>
                      <a:lnTo>
                        <a:pt x="997" y="7"/>
                      </a:lnTo>
                      <a:lnTo>
                        <a:pt x="1000" y="10"/>
                      </a:lnTo>
                      <a:lnTo>
                        <a:pt x="1005" y="14"/>
                      </a:lnTo>
                      <a:lnTo>
                        <a:pt x="1009" y="18"/>
                      </a:lnTo>
                      <a:lnTo>
                        <a:pt x="1014" y="23"/>
                      </a:lnTo>
                      <a:lnTo>
                        <a:pt x="1018" y="27"/>
                      </a:lnTo>
                      <a:lnTo>
                        <a:pt x="1022" y="31"/>
                      </a:lnTo>
                      <a:lnTo>
                        <a:pt x="1026" y="35"/>
                      </a:lnTo>
                      <a:lnTo>
                        <a:pt x="1030" y="39"/>
                      </a:lnTo>
                      <a:lnTo>
                        <a:pt x="1032" y="42"/>
                      </a:lnTo>
                      <a:lnTo>
                        <a:pt x="1034" y="44"/>
                      </a:lnTo>
                      <a:lnTo>
                        <a:pt x="1035" y="45"/>
                      </a:lnTo>
                      <a:lnTo>
                        <a:pt x="1035" y="46"/>
                      </a:lnTo>
                      <a:lnTo>
                        <a:pt x="47" y="1058"/>
                      </a:lnTo>
                      <a:lnTo>
                        <a:pt x="45" y="1058"/>
                      </a:lnTo>
                      <a:lnTo>
                        <a:pt x="44" y="1057"/>
                      </a:lnTo>
                      <a:lnTo>
                        <a:pt x="41" y="1054"/>
                      </a:lnTo>
                      <a:lnTo>
                        <a:pt x="39" y="1052"/>
                      </a:lnTo>
                      <a:lnTo>
                        <a:pt x="34" y="1049"/>
                      </a:lnTo>
                      <a:lnTo>
                        <a:pt x="30" y="1045"/>
                      </a:lnTo>
                      <a:lnTo>
                        <a:pt x="25" y="1041"/>
                      </a:lnTo>
                      <a:lnTo>
                        <a:pt x="20" y="1036"/>
                      </a:lnTo>
                      <a:lnTo>
                        <a:pt x="16" y="1032"/>
                      </a:lnTo>
                      <a:lnTo>
                        <a:pt x="13" y="1027"/>
                      </a:lnTo>
                      <a:lnTo>
                        <a:pt x="8" y="1024"/>
                      </a:lnTo>
                      <a:lnTo>
                        <a:pt x="5" y="1019"/>
                      </a:lnTo>
                      <a:lnTo>
                        <a:pt x="2" y="1017"/>
                      </a:lnTo>
                      <a:lnTo>
                        <a:pt x="0" y="1014"/>
                      </a:lnTo>
                      <a:lnTo>
                        <a:pt x="0" y="1013"/>
                      </a:lnTo>
                      <a:lnTo>
                        <a:pt x="0" y="10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12" name="Freeform 118"/>
                <p:cNvSpPr>
                  <a:spLocks/>
                </p:cNvSpPr>
                <p:nvPr/>
              </p:nvSpPr>
              <p:spPr bwMode="auto">
                <a:xfrm>
                  <a:off x="3602" y="1042"/>
                  <a:ext cx="235" cy="177"/>
                </a:xfrm>
                <a:custGeom>
                  <a:avLst/>
                  <a:gdLst>
                    <a:gd name="T0" fmla="*/ 0 w 2340"/>
                    <a:gd name="T1" fmla="*/ 0 h 1625"/>
                    <a:gd name="T2" fmla="*/ 0 w 2340"/>
                    <a:gd name="T3" fmla="*/ 0 h 1625"/>
                    <a:gd name="T4" fmla="*/ 0 w 2340"/>
                    <a:gd name="T5" fmla="*/ 0 h 1625"/>
                    <a:gd name="T6" fmla="*/ 0 w 2340"/>
                    <a:gd name="T7" fmla="*/ 0 h 1625"/>
                    <a:gd name="T8" fmla="*/ 0 w 2340"/>
                    <a:gd name="T9" fmla="*/ 0 h 1625"/>
                    <a:gd name="T10" fmla="*/ 0 60000 65536"/>
                    <a:gd name="T11" fmla="*/ 0 60000 65536"/>
                    <a:gd name="T12" fmla="*/ 0 60000 65536"/>
                    <a:gd name="T13" fmla="*/ 0 60000 65536"/>
                    <a:gd name="T14" fmla="*/ 0 60000 65536"/>
                    <a:gd name="T15" fmla="*/ 0 w 2340"/>
                    <a:gd name="T16" fmla="*/ 0 h 1625"/>
                    <a:gd name="T17" fmla="*/ 2340 w 2340"/>
                    <a:gd name="T18" fmla="*/ 1625 h 1625"/>
                  </a:gdLst>
                  <a:ahLst/>
                  <a:cxnLst>
                    <a:cxn ang="T10">
                      <a:pos x="T0" y="T1"/>
                    </a:cxn>
                    <a:cxn ang="T11">
                      <a:pos x="T2" y="T3"/>
                    </a:cxn>
                    <a:cxn ang="T12">
                      <a:pos x="T4" y="T5"/>
                    </a:cxn>
                    <a:cxn ang="T13">
                      <a:pos x="T6" y="T7"/>
                    </a:cxn>
                    <a:cxn ang="T14">
                      <a:pos x="T8" y="T9"/>
                    </a:cxn>
                  </a:cxnLst>
                  <a:rect l="T15" t="T16" r="T17" b="T18"/>
                  <a:pathLst>
                    <a:path w="2340" h="1625">
                      <a:moveTo>
                        <a:pt x="1777" y="1625"/>
                      </a:moveTo>
                      <a:lnTo>
                        <a:pt x="0" y="1614"/>
                      </a:lnTo>
                      <a:lnTo>
                        <a:pt x="514" y="0"/>
                      </a:lnTo>
                      <a:lnTo>
                        <a:pt x="2340" y="72"/>
                      </a:lnTo>
                      <a:lnTo>
                        <a:pt x="1777" y="16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13" name="Freeform 119"/>
                <p:cNvSpPr>
                  <a:spLocks/>
                </p:cNvSpPr>
                <p:nvPr/>
              </p:nvSpPr>
              <p:spPr bwMode="auto">
                <a:xfrm>
                  <a:off x="3602" y="1042"/>
                  <a:ext cx="235" cy="177"/>
                </a:xfrm>
                <a:custGeom>
                  <a:avLst/>
                  <a:gdLst>
                    <a:gd name="T0" fmla="*/ 0 w 2340"/>
                    <a:gd name="T1" fmla="*/ 0 h 1625"/>
                    <a:gd name="T2" fmla="*/ 0 w 2340"/>
                    <a:gd name="T3" fmla="*/ 0 h 1625"/>
                    <a:gd name="T4" fmla="*/ 0 w 2340"/>
                    <a:gd name="T5" fmla="*/ 0 h 1625"/>
                    <a:gd name="T6" fmla="*/ 0 w 2340"/>
                    <a:gd name="T7" fmla="*/ 0 h 1625"/>
                    <a:gd name="T8" fmla="*/ 0 w 2340"/>
                    <a:gd name="T9" fmla="*/ 0 h 1625"/>
                    <a:gd name="T10" fmla="*/ 0 60000 65536"/>
                    <a:gd name="T11" fmla="*/ 0 60000 65536"/>
                    <a:gd name="T12" fmla="*/ 0 60000 65536"/>
                    <a:gd name="T13" fmla="*/ 0 60000 65536"/>
                    <a:gd name="T14" fmla="*/ 0 60000 65536"/>
                    <a:gd name="T15" fmla="*/ 0 w 2340"/>
                    <a:gd name="T16" fmla="*/ 0 h 1625"/>
                    <a:gd name="T17" fmla="*/ 2340 w 2340"/>
                    <a:gd name="T18" fmla="*/ 1625 h 1625"/>
                  </a:gdLst>
                  <a:ahLst/>
                  <a:cxnLst>
                    <a:cxn ang="T10">
                      <a:pos x="T0" y="T1"/>
                    </a:cxn>
                    <a:cxn ang="T11">
                      <a:pos x="T2" y="T3"/>
                    </a:cxn>
                    <a:cxn ang="T12">
                      <a:pos x="T4" y="T5"/>
                    </a:cxn>
                    <a:cxn ang="T13">
                      <a:pos x="T6" y="T7"/>
                    </a:cxn>
                    <a:cxn ang="T14">
                      <a:pos x="T8" y="T9"/>
                    </a:cxn>
                  </a:cxnLst>
                  <a:rect l="T15" t="T16" r="T17" b="T18"/>
                  <a:pathLst>
                    <a:path w="2340" h="1625">
                      <a:moveTo>
                        <a:pt x="1777" y="1625"/>
                      </a:moveTo>
                      <a:lnTo>
                        <a:pt x="0" y="1614"/>
                      </a:lnTo>
                      <a:lnTo>
                        <a:pt x="514" y="0"/>
                      </a:lnTo>
                      <a:lnTo>
                        <a:pt x="2340" y="72"/>
                      </a:lnTo>
                      <a:lnTo>
                        <a:pt x="1777" y="16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14" name="Line 120"/>
                <p:cNvSpPr>
                  <a:spLocks noChangeShapeType="1"/>
                </p:cNvSpPr>
                <p:nvPr/>
              </p:nvSpPr>
              <p:spPr bwMode="auto">
                <a:xfrm flipV="1">
                  <a:off x="3781" y="1202"/>
                  <a:ext cx="3"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5" name="Line 121"/>
                <p:cNvSpPr>
                  <a:spLocks noChangeShapeType="1"/>
                </p:cNvSpPr>
                <p:nvPr/>
              </p:nvSpPr>
              <p:spPr bwMode="auto">
                <a:xfrm flipV="1">
                  <a:off x="3602" y="1202"/>
                  <a:ext cx="182" cy="1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6" name="Line 122"/>
                <p:cNvSpPr>
                  <a:spLocks noChangeShapeType="1"/>
                </p:cNvSpPr>
                <p:nvPr/>
              </p:nvSpPr>
              <p:spPr bwMode="auto">
                <a:xfrm flipV="1">
                  <a:off x="3784" y="1050"/>
                  <a:ext cx="53"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7" name="Line 123"/>
                <p:cNvSpPr>
                  <a:spLocks noChangeShapeType="1"/>
                </p:cNvSpPr>
                <p:nvPr/>
              </p:nvSpPr>
              <p:spPr bwMode="auto">
                <a:xfrm flipH="1" flipV="1">
                  <a:off x="3653" y="1042"/>
                  <a:ext cx="131" cy="16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8" name="Oval 124"/>
                <p:cNvSpPr>
                  <a:spLocks noChangeArrowheads="1"/>
                </p:cNvSpPr>
                <p:nvPr/>
              </p:nvSpPr>
              <p:spPr bwMode="auto">
                <a:xfrm>
                  <a:off x="3716" y="1716"/>
                  <a:ext cx="46" cy="5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419" name="Oval 125"/>
                <p:cNvSpPr>
                  <a:spLocks noChangeArrowheads="1"/>
                </p:cNvSpPr>
                <p:nvPr/>
              </p:nvSpPr>
              <p:spPr bwMode="auto">
                <a:xfrm>
                  <a:off x="3462" y="1321"/>
                  <a:ext cx="47"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420" name="Freeform 126"/>
                <p:cNvSpPr>
                  <a:spLocks/>
                </p:cNvSpPr>
                <p:nvPr/>
              </p:nvSpPr>
              <p:spPr bwMode="auto">
                <a:xfrm>
                  <a:off x="3499" y="1215"/>
                  <a:ext cx="105" cy="116"/>
                </a:xfrm>
                <a:custGeom>
                  <a:avLst/>
                  <a:gdLst>
                    <a:gd name="T0" fmla="*/ 0 w 1040"/>
                    <a:gd name="T1" fmla="*/ 0 h 1060"/>
                    <a:gd name="T2" fmla="*/ 0 w 1040"/>
                    <a:gd name="T3" fmla="*/ 0 h 1060"/>
                    <a:gd name="T4" fmla="*/ 0 w 1040"/>
                    <a:gd name="T5" fmla="*/ 0 h 1060"/>
                    <a:gd name="T6" fmla="*/ 0 w 1040"/>
                    <a:gd name="T7" fmla="*/ 0 h 1060"/>
                    <a:gd name="T8" fmla="*/ 0 w 1040"/>
                    <a:gd name="T9" fmla="*/ 0 h 1060"/>
                    <a:gd name="T10" fmla="*/ 0 w 1040"/>
                    <a:gd name="T11" fmla="*/ 0 h 1060"/>
                    <a:gd name="T12" fmla="*/ 0 w 1040"/>
                    <a:gd name="T13" fmla="*/ 0 h 1060"/>
                    <a:gd name="T14" fmla="*/ 0 w 1040"/>
                    <a:gd name="T15" fmla="*/ 0 h 1060"/>
                    <a:gd name="T16" fmla="*/ 0 w 1040"/>
                    <a:gd name="T17" fmla="*/ 0 h 1060"/>
                    <a:gd name="T18" fmla="*/ 0 w 1040"/>
                    <a:gd name="T19" fmla="*/ 0 h 1060"/>
                    <a:gd name="T20" fmla="*/ 0 w 1040"/>
                    <a:gd name="T21" fmla="*/ 0 h 1060"/>
                    <a:gd name="T22" fmla="*/ 0 w 1040"/>
                    <a:gd name="T23" fmla="*/ 0 h 1060"/>
                    <a:gd name="T24" fmla="*/ 0 w 1040"/>
                    <a:gd name="T25" fmla="*/ 0 h 1060"/>
                    <a:gd name="T26" fmla="*/ 0 w 1040"/>
                    <a:gd name="T27" fmla="*/ 0 h 1060"/>
                    <a:gd name="T28" fmla="*/ 0 w 1040"/>
                    <a:gd name="T29" fmla="*/ 0 h 1060"/>
                    <a:gd name="T30" fmla="*/ 0 w 1040"/>
                    <a:gd name="T31" fmla="*/ 0 h 1060"/>
                    <a:gd name="T32" fmla="*/ 0 w 1040"/>
                    <a:gd name="T33" fmla="*/ 0 h 1060"/>
                    <a:gd name="T34" fmla="*/ 0 w 1040"/>
                    <a:gd name="T35" fmla="*/ 0 h 1060"/>
                    <a:gd name="T36" fmla="*/ 0 w 1040"/>
                    <a:gd name="T37" fmla="*/ 0 h 1060"/>
                    <a:gd name="T38" fmla="*/ 0 w 1040"/>
                    <a:gd name="T39" fmla="*/ 0 h 1060"/>
                    <a:gd name="T40" fmla="*/ 0 w 1040"/>
                    <a:gd name="T41" fmla="*/ 0 h 1060"/>
                    <a:gd name="T42" fmla="*/ 0 w 1040"/>
                    <a:gd name="T43" fmla="*/ 0 h 10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0"/>
                    <a:gd name="T67" fmla="*/ 0 h 1060"/>
                    <a:gd name="T68" fmla="*/ 1040 w 1040"/>
                    <a:gd name="T69" fmla="*/ 1060 h 10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0" h="1060">
                      <a:moveTo>
                        <a:pt x="0" y="1015"/>
                      </a:moveTo>
                      <a:lnTo>
                        <a:pt x="992" y="0"/>
                      </a:lnTo>
                      <a:lnTo>
                        <a:pt x="1040" y="46"/>
                      </a:lnTo>
                      <a:lnTo>
                        <a:pt x="48" y="1060"/>
                      </a:lnTo>
                      <a:lnTo>
                        <a:pt x="47" y="1060"/>
                      </a:lnTo>
                      <a:lnTo>
                        <a:pt x="46" y="1059"/>
                      </a:lnTo>
                      <a:lnTo>
                        <a:pt x="43" y="1057"/>
                      </a:lnTo>
                      <a:lnTo>
                        <a:pt x="40" y="1054"/>
                      </a:lnTo>
                      <a:lnTo>
                        <a:pt x="37" y="1051"/>
                      </a:lnTo>
                      <a:lnTo>
                        <a:pt x="32" y="1046"/>
                      </a:lnTo>
                      <a:lnTo>
                        <a:pt x="29" y="1042"/>
                      </a:lnTo>
                      <a:lnTo>
                        <a:pt x="24" y="1039"/>
                      </a:lnTo>
                      <a:lnTo>
                        <a:pt x="18" y="1034"/>
                      </a:lnTo>
                      <a:lnTo>
                        <a:pt x="15" y="1029"/>
                      </a:lnTo>
                      <a:lnTo>
                        <a:pt x="10" y="1025"/>
                      </a:lnTo>
                      <a:lnTo>
                        <a:pt x="7" y="1021"/>
                      </a:lnTo>
                      <a:lnTo>
                        <a:pt x="5" y="1018"/>
                      </a:lnTo>
                      <a:lnTo>
                        <a:pt x="3" y="1016"/>
                      </a:lnTo>
                      <a:lnTo>
                        <a:pt x="1" y="1015"/>
                      </a:lnTo>
                      <a:lnTo>
                        <a:pt x="0" y="10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21" name="Freeform 127"/>
                <p:cNvSpPr>
                  <a:spLocks/>
                </p:cNvSpPr>
                <p:nvPr/>
              </p:nvSpPr>
              <p:spPr bwMode="auto">
                <a:xfrm>
                  <a:off x="3499" y="1215"/>
                  <a:ext cx="105" cy="116"/>
                </a:xfrm>
                <a:custGeom>
                  <a:avLst/>
                  <a:gdLst>
                    <a:gd name="T0" fmla="*/ 0 w 1040"/>
                    <a:gd name="T1" fmla="*/ 0 h 1060"/>
                    <a:gd name="T2" fmla="*/ 0 w 1040"/>
                    <a:gd name="T3" fmla="*/ 0 h 1060"/>
                    <a:gd name="T4" fmla="*/ 0 w 1040"/>
                    <a:gd name="T5" fmla="*/ 0 h 1060"/>
                    <a:gd name="T6" fmla="*/ 0 w 1040"/>
                    <a:gd name="T7" fmla="*/ 0 h 1060"/>
                    <a:gd name="T8" fmla="*/ 0 w 1040"/>
                    <a:gd name="T9" fmla="*/ 0 h 1060"/>
                    <a:gd name="T10" fmla="*/ 0 w 1040"/>
                    <a:gd name="T11" fmla="*/ 0 h 1060"/>
                    <a:gd name="T12" fmla="*/ 0 w 1040"/>
                    <a:gd name="T13" fmla="*/ 0 h 1060"/>
                    <a:gd name="T14" fmla="*/ 0 w 1040"/>
                    <a:gd name="T15" fmla="*/ 0 h 1060"/>
                    <a:gd name="T16" fmla="*/ 0 w 1040"/>
                    <a:gd name="T17" fmla="*/ 0 h 1060"/>
                    <a:gd name="T18" fmla="*/ 0 w 1040"/>
                    <a:gd name="T19" fmla="*/ 0 h 1060"/>
                    <a:gd name="T20" fmla="*/ 0 w 1040"/>
                    <a:gd name="T21" fmla="*/ 0 h 1060"/>
                    <a:gd name="T22" fmla="*/ 0 w 1040"/>
                    <a:gd name="T23" fmla="*/ 0 h 1060"/>
                    <a:gd name="T24" fmla="*/ 0 w 1040"/>
                    <a:gd name="T25" fmla="*/ 0 h 1060"/>
                    <a:gd name="T26" fmla="*/ 0 w 1040"/>
                    <a:gd name="T27" fmla="*/ 0 h 1060"/>
                    <a:gd name="T28" fmla="*/ 0 w 1040"/>
                    <a:gd name="T29" fmla="*/ 0 h 1060"/>
                    <a:gd name="T30" fmla="*/ 0 w 1040"/>
                    <a:gd name="T31" fmla="*/ 0 h 1060"/>
                    <a:gd name="T32" fmla="*/ 0 w 1040"/>
                    <a:gd name="T33" fmla="*/ 0 h 1060"/>
                    <a:gd name="T34" fmla="*/ 0 w 1040"/>
                    <a:gd name="T35" fmla="*/ 0 h 1060"/>
                    <a:gd name="T36" fmla="*/ 0 w 1040"/>
                    <a:gd name="T37" fmla="*/ 0 h 1060"/>
                    <a:gd name="T38" fmla="*/ 0 w 1040"/>
                    <a:gd name="T39" fmla="*/ 0 h 1060"/>
                    <a:gd name="T40" fmla="*/ 0 w 1040"/>
                    <a:gd name="T41" fmla="*/ 0 h 1060"/>
                    <a:gd name="T42" fmla="*/ 0 w 1040"/>
                    <a:gd name="T43" fmla="*/ 0 h 10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0"/>
                    <a:gd name="T67" fmla="*/ 0 h 1060"/>
                    <a:gd name="T68" fmla="*/ 1040 w 1040"/>
                    <a:gd name="T69" fmla="*/ 1060 h 10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0" h="1060">
                      <a:moveTo>
                        <a:pt x="0" y="1015"/>
                      </a:moveTo>
                      <a:lnTo>
                        <a:pt x="992" y="0"/>
                      </a:lnTo>
                      <a:lnTo>
                        <a:pt x="1040" y="46"/>
                      </a:lnTo>
                      <a:lnTo>
                        <a:pt x="48" y="1060"/>
                      </a:lnTo>
                      <a:lnTo>
                        <a:pt x="47" y="1060"/>
                      </a:lnTo>
                      <a:lnTo>
                        <a:pt x="46" y="1059"/>
                      </a:lnTo>
                      <a:lnTo>
                        <a:pt x="43" y="1057"/>
                      </a:lnTo>
                      <a:lnTo>
                        <a:pt x="40" y="1054"/>
                      </a:lnTo>
                      <a:lnTo>
                        <a:pt x="37" y="1051"/>
                      </a:lnTo>
                      <a:lnTo>
                        <a:pt x="32" y="1046"/>
                      </a:lnTo>
                      <a:lnTo>
                        <a:pt x="29" y="1042"/>
                      </a:lnTo>
                      <a:lnTo>
                        <a:pt x="24" y="1039"/>
                      </a:lnTo>
                      <a:lnTo>
                        <a:pt x="18" y="1034"/>
                      </a:lnTo>
                      <a:lnTo>
                        <a:pt x="15" y="1029"/>
                      </a:lnTo>
                      <a:lnTo>
                        <a:pt x="10" y="1025"/>
                      </a:lnTo>
                      <a:lnTo>
                        <a:pt x="7" y="1021"/>
                      </a:lnTo>
                      <a:lnTo>
                        <a:pt x="5" y="1018"/>
                      </a:lnTo>
                      <a:lnTo>
                        <a:pt x="3" y="1016"/>
                      </a:lnTo>
                      <a:lnTo>
                        <a:pt x="1" y="1015"/>
                      </a:lnTo>
                      <a:lnTo>
                        <a:pt x="0" y="101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2" name="Freeform 128"/>
                <p:cNvSpPr>
                  <a:spLocks/>
                </p:cNvSpPr>
                <p:nvPr/>
              </p:nvSpPr>
              <p:spPr bwMode="auto">
                <a:xfrm>
                  <a:off x="3860" y="1202"/>
                  <a:ext cx="105" cy="116"/>
                </a:xfrm>
                <a:custGeom>
                  <a:avLst/>
                  <a:gdLst>
                    <a:gd name="T0" fmla="*/ 0 w 1045"/>
                    <a:gd name="T1" fmla="*/ 0 h 1062"/>
                    <a:gd name="T2" fmla="*/ 0 w 1045"/>
                    <a:gd name="T3" fmla="*/ 0 h 1062"/>
                    <a:gd name="T4" fmla="*/ 0 w 1045"/>
                    <a:gd name="T5" fmla="*/ 0 h 1062"/>
                    <a:gd name="T6" fmla="*/ 0 w 1045"/>
                    <a:gd name="T7" fmla="*/ 0 h 1062"/>
                    <a:gd name="T8" fmla="*/ 0 w 1045"/>
                    <a:gd name="T9" fmla="*/ 0 h 1062"/>
                    <a:gd name="T10" fmla="*/ 0 w 1045"/>
                    <a:gd name="T11" fmla="*/ 0 h 1062"/>
                    <a:gd name="T12" fmla="*/ 0 w 1045"/>
                    <a:gd name="T13" fmla="*/ 0 h 1062"/>
                    <a:gd name="T14" fmla="*/ 0 w 1045"/>
                    <a:gd name="T15" fmla="*/ 0 h 1062"/>
                    <a:gd name="T16" fmla="*/ 0 w 1045"/>
                    <a:gd name="T17" fmla="*/ 0 h 1062"/>
                    <a:gd name="T18" fmla="*/ 0 w 1045"/>
                    <a:gd name="T19" fmla="*/ 0 h 1062"/>
                    <a:gd name="T20" fmla="*/ 0 w 1045"/>
                    <a:gd name="T21" fmla="*/ 0 h 1062"/>
                    <a:gd name="T22" fmla="*/ 0 w 1045"/>
                    <a:gd name="T23" fmla="*/ 0 h 1062"/>
                    <a:gd name="T24" fmla="*/ 0 w 1045"/>
                    <a:gd name="T25" fmla="*/ 0 h 1062"/>
                    <a:gd name="T26" fmla="*/ 0 w 1045"/>
                    <a:gd name="T27" fmla="*/ 0 h 1062"/>
                    <a:gd name="T28" fmla="*/ 0 w 1045"/>
                    <a:gd name="T29" fmla="*/ 0 h 1062"/>
                    <a:gd name="T30" fmla="*/ 0 w 1045"/>
                    <a:gd name="T31" fmla="*/ 0 h 1062"/>
                    <a:gd name="T32" fmla="*/ 0 w 1045"/>
                    <a:gd name="T33" fmla="*/ 0 h 1062"/>
                    <a:gd name="T34" fmla="*/ 0 w 1045"/>
                    <a:gd name="T35" fmla="*/ 0 h 1062"/>
                    <a:gd name="T36" fmla="*/ 0 w 1045"/>
                    <a:gd name="T37" fmla="*/ 0 h 1062"/>
                    <a:gd name="T38" fmla="*/ 0 w 1045"/>
                    <a:gd name="T39" fmla="*/ 0 h 1062"/>
                    <a:gd name="T40" fmla="*/ 0 w 1045"/>
                    <a:gd name="T41" fmla="*/ 0 h 1062"/>
                    <a:gd name="T42" fmla="*/ 0 w 1045"/>
                    <a:gd name="T43" fmla="*/ 0 h 1062"/>
                    <a:gd name="T44" fmla="*/ 0 w 1045"/>
                    <a:gd name="T45" fmla="*/ 0 h 1062"/>
                    <a:gd name="T46" fmla="*/ 0 w 1045"/>
                    <a:gd name="T47" fmla="*/ 0 h 1062"/>
                    <a:gd name="T48" fmla="*/ 0 w 1045"/>
                    <a:gd name="T49" fmla="*/ 0 h 1062"/>
                    <a:gd name="T50" fmla="*/ 0 w 1045"/>
                    <a:gd name="T51" fmla="*/ 0 h 1062"/>
                    <a:gd name="T52" fmla="*/ 0 w 1045"/>
                    <a:gd name="T53" fmla="*/ 0 h 1062"/>
                    <a:gd name="T54" fmla="*/ 0 w 1045"/>
                    <a:gd name="T55" fmla="*/ 0 h 1062"/>
                    <a:gd name="T56" fmla="*/ 0 w 1045"/>
                    <a:gd name="T57" fmla="*/ 0 h 1062"/>
                    <a:gd name="T58" fmla="*/ 0 w 1045"/>
                    <a:gd name="T59" fmla="*/ 0 h 1062"/>
                    <a:gd name="T60" fmla="*/ 0 w 1045"/>
                    <a:gd name="T61" fmla="*/ 0 h 1062"/>
                    <a:gd name="T62" fmla="*/ 0 w 1045"/>
                    <a:gd name="T63" fmla="*/ 0 h 1062"/>
                    <a:gd name="T64" fmla="*/ 0 w 1045"/>
                    <a:gd name="T65" fmla="*/ 0 h 1062"/>
                    <a:gd name="T66" fmla="*/ 0 w 1045"/>
                    <a:gd name="T67" fmla="*/ 0 h 1062"/>
                    <a:gd name="T68" fmla="*/ 0 w 1045"/>
                    <a:gd name="T69" fmla="*/ 0 h 1062"/>
                    <a:gd name="T70" fmla="*/ 0 w 1045"/>
                    <a:gd name="T71" fmla="*/ 0 h 1062"/>
                    <a:gd name="T72" fmla="*/ 0 w 1045"/>
                    <a:gd name="T73" fmla="*/ 0 h 1062"/>
                    <a:gd name="T74" fmla="*/ 0 w 1045"/>
                    <a:gd name="T75" fmla="*/ 0 h 10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5"/>
                    <a:gd name="T115" fmla="*/ 0 h 1062"/>
                    <a:gd name="T116" fmla="*/ 1045 w 1045"/>
                    <a:gd name="T117" fmla="*/ 1062 h 10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5" h="1062">
                      <a:moveTo>
                        <a:pt x="1045" y="47"/>
                      </a:moveTo>
                      <a:lnTo>
                        <a:pt x="47" y="1062"/>
                      </a:lnTo>
                      <a:lnTo>
                        <a:pt x="46" y="1061"/>
                      </a:lnTo>
                      <a:lnTo>
                        <a:pt x="45" y="1060"/>
                      </a:lnTo>
                      <a:lnTo>
                        <a:pt x="43" y="1059"/>
                      </a:lnTo>
                      <a:lnTo>
                        <a:pt x="39" y="1056"/>
                      </a:lnTo>
                      <a:lnTo>
                        <a:pt x="36" y="1052"/>
                      </a:lnTo>
                      <a:lnTo>
                        <a:pt x="31" y="1049"/>
                      </a:lnTo>
                      <a:lnTo>
                        <a:pt x="27" y="1044"/>
                      </a:lnTo>
                      <a:lnTo>
                        <a:pt x="22" y="1040"/>
                      </a:lnTo>
                      <a:lnTo>
                        <a:pt x="18" y="1035"/>
                      </a:lnTo>
                      <a:lnTo>
                        <a:pt x="13" y="1031"/>
                      </a:lnTo>
                      <a:lnTo>
                        <a:pt x="10" y="1027"/>
                      </a:lnTo>
                      <a:lnTo>
                        <a:pt x="7" y="1024"/>
                      </a:lnTo>
                      <a:lnTo>
                        <a:pt x="3" y="1021"/>
                      </a:lnTo>
                      <a:lnTo>
                        <a:pt x="2" y="1018"/>
                      </a:lnTo>
                      <a:lnTo>
                        <a:pt x="1" y="1017"/>
                      </a:lnTo>
                      <a:lnTo>
                        <a:pt x="0" y="1016"/>
                      </a:lnTo>
                      <a:lnTo>
                        <a:pt x="998" y="0"/>
                      </a:lnTo>
                      <a:lnTo>
                        <a:pt x="999" y="0"/>
                      </a:lnTo>
                      <a:lnTo>
                        <a:pt x="1001" y="1"/>
                      </a:lnTo>
                      <a:lnTo>
                        <a:pt x="1003" y="3"/>
                      </a:lnTo>
                      <a:lnTo>
                        <a:pt x="1007" y="6"/>
                      </a:lnTo>
                      <a:lnTo>
                        <a:pt x="1010" y="9"/>
                      </a:lnTo>
                      <a:lnTo>
                        <a:pt x="1015" y="13"/>
                      </a:lnTo>
                      <a:lnTo>
                        <a:pt x="1019" y="17"/>
                      </a:lnTo>
                      <a:lnTo>
                        <a:pt x="1024" y="22"/>
                      </a:lnTo>
                      <a:lnTo>
                        <a:pt x="1028" y="26"/>
                      </a:lnTo>
                      <a:lnTo>
                        <a:pt x="1033" y="31"/>
                      </a:lnTo>
                      <a:lnTo>
                        <a:pt x="1036" y="34"/>
                      </a:lnTo>
                      <a:lnTo>
                        <a:pt x="1039" y="39"/>
                      </a:lnTo>
                      <a:lnTo>
                        <a:pt x="1042" y="42"/>
                      </a:lnTo>
                      <a:lnTo>
                        <a:pt x="1044" y="44"/>
                      </a:lnTo>
                      <a:lnTo>
                        <a:pt x="1045" y="45"/>
                      </a:lnTo>
                      <a:lnTo>
                        <a:pt x="1045"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23" name="Freeform 129"/>
                <p:cNvSpPr>
                  <a:spLocks/>
                </p:cNvSpPr>
                <p:nvPr/>
              </p:nvSpPr>
              <p:spPr bwMode="auto">
                <a:xfrm>
                  <a:off x="3860" y="1202"/>
                  <a:ext cx="105" cy="116"/>
                </a:xfrm>
                <a:custGeom>
                  <a:avLst/>
                  <a:gdLst>
                    <a:gd name="T0" fmla="*/ 0 w 1045"/>
                    <a:gd name="T1" fmla="*/ 0 h 1062"/>
                    <a:gd name="T2" fmla="*/ 0 w 1045"/>
                    <a:gd name="T3" fmla="*/ 0 h 1062"/>
                    <a:gd name="T4" fmla="*/ 0 w 1045"/>
                    <a:gd name="T5" fmla="*/ 0 h 1062"/>
                    <a:gd name="T6" fmla="*/ 0 w 1045"/>
                    <a:gd name="T7" fmla="*/ 0 h 1062"/>
                    <a:gd name="T8" fmla="*/ 0 w 1045"/>
                    <a:gd name="T9" fmla="*/ 0 h 1062"/>
                    <a:gd name="T10" fmla="*/ 0 w 1045"/>
                    <a:gd name="T11" fmla="*/ 0 h 1062"/>
                    <a:gd name="T12" fmla="*/ 0 w 1045"/>
                    <a:gd name="T13" fmla="*/ 0 h 1062"/>
                    <a:gd name="T14" fmla="*/ 0 w 1045"/>
                    <a:gd name="T15" fmla="*/ 0 h 1062"/>
                    <a:gd name="T16" fmla="*/ 0 w 1045"/>
                    <a:gd name="T17" fmla="*/ 0 h 1062"/>
                    <a:gd name="T18" fmla="*/ 0 w 1045"/>
                    <a:gd name="T19" fmla="*/ 0 h 1062"/>
                    <a:gd name="T20" fmla="*/ 0 w 1045"/>
                    <a:gd name="T21" fmla="*/ 0 h 1062"/>
                    <a:gd name="T22" fmla="*/ 0 w 1045"/>
                    <a:gd name="T23" fmla="*/ 0 h 1062"/>
                    <a:gd name="T24" fmla="*/ 0 w 1045"/>
                    <a:gd name="T25" fmla="*/ 0 h 1062"/>
                    <a:gd name="T26" fmla="*/ 0 w 1045"/>
                    <a:gd name="T27" fmla="*/ 0 h 1062"/>
                    <a:gd name="T28" fmla="*/ 0 w 1045"/>
                    <a:gd name="T29" fmla="*/ 0 h 1062"/>
                    <a:gd name="T30" fmla="*/ 0 w 1045"/>
                    <a:gd name="T31" fmla="*/ 0 h 1062"/>
                    <a:gd name="T32" fmla="*/ 0 w 1045"/>
                    <a:gd name="T33" fmla="*/ 0 h 1062"/>
                    <a:gd name="T34" fmla="*/ 0 w 1045"/>
                    <a:gd name="T35" fmla="*/ 0 h 1062"/>
                    <a:gd name="T36" fmla="*/ 0 w 1045"/>
                    <a:gd name="T37" fmla="*/ 0 h 1062"/>
                    <a:gd name="T38" fmla="*/ 0 w 1045"/>
                    <a:gd name="T39" fmla="*/ 0 h 1062"/>
                    <a:gd name="T40" fmla="*/ 0 w 1045"/>
                    <a:gd name="T41" fmla="*/ 0 h 1062"/>
                    <a:gd name="T42" fmla="*/ 0 w 1045"/>
                    <a:gd name="T43" fmla="*/ 0 h 1062"/>
                    <a:gd name="T44" fmla="*/ 0 w 1045"/>
                    <a:gd name="T45" fmla="*/ 0 h 1062"/>
                    <a:gd name="T46" fmla="*/ 0 w 1045"/>
                    <a:gd name="T47" fmla="*/ 0 h 1062"/>
                    <a:gd name="T48" fmla="*/ 0 w 1045"/>
                    <a:gd name="T49" fmla="*/ 0 h 1062"/>
                    <a:gd name="T50" fmla="*/ 0 w 1045"/>
                    <a:gd name="T51" fmla="*/ 0 h 1062"/>
                    <a:gd name="T52" fmla="*/ 0 w 1045"/>
                    <a:gd name="T53" fmla="*/ 0 h 1062"/>
                    <a:gd name="T54" fmla="*/ 0 w 1045"/>
                    <a:gd name="T55" fmla="*/ 0 h 1062"/>
                    <a:gd name="T56" fmla="*/ 0 w 1045"/>
                    <a:gd name="T57" fmla="*/ 0 h 1062"/>
                    <a:gd name="T58" fmla="*/ 0 w 1045"/>
                    <a:gd name="T59" fmla="*/ 0 h 1062"/>
                    <a:gd name="T60" fmla="*/ 0 w 1045"/>
                    <a:gd name="T61" fmla="*/ 0 h 1062"/>
                    <a:gd name="T62" fmla="*/ 0 w 1045"/>
                    <a:gd name="T63" fmla="*/ 0 h 1062"/>
                    <a:gd name="T64" fmla="*/ 0 w 1045"/>
                    <a:gd name="T65" fmla="*/ 0 h 1062"/>
                    <a:gd name="T66" fmla="*/ 0 w 1045"/>
                    <a:gd name="T67" fmla="*/ 0 h 1062"/>
                    <a:gd name="T68" fmla="*/ 0 w 1045"/>
                    <a:gd name="T69" fmla="*/ 0 h 1062"/>
                    <a:gd name="T70" fmla="*/ 0 w 1045"/>
                    <a:gd name="T71" fmla="*/ 0 h 1062"/>
                    <a:gd name="T72" fmla="*/ 0 w 1045"/>
                    <a:gd name="T73" fmla="*/ 0 h 1062"/>
                    <a:gd name="T74" fmla="*/ 0 w 1045"/>
                    <a:gd name="T75" fmla="*/ 0 h 10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5"/>
                    <a:gd name="T115" fmla="*/ 0 h 1062"/>
                    <a:gd name="T116" fmla="*/ 1045 w 1045"/>
                    <a:gd name="T117" fmla="*/ 1062 h 10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5" h="1062">
                      <a:moveTo>
                        <a:pt x="1045" y="47"/>
                      </a:moveTo>
                      <a:lnTo>
                        <a:pt x="47" y="1062"/>
                      </a:lnTo>
                      <a:lnTo>
                        <a:pt x="46" y="1061"/>
                      </a:lnTo>
                      <a:lnTo>
                        <a:pt x="45" y="1060"/>
                      </a:lnTo>
                      <a:lnTo>
                        <a:pt x="43" y="1059"/>
                      </a:lnTo>
                      <a:lnTo>
                        <a:pt x="39" y="1056"/>
                      </a:lnTo>
                      <a:lnTo>
                        <a:pt x="36" y="1052"/>
                      </a:lnTo>
                      <a:lnTo>
                        <a:pt x="31" y="1049"/>
                      </a:lnTo>
                      <a:lnTo>
                        <a:pt x="27" y="1044"/>
                      </a:lnTo>
                      <a:lnTo>
                        <a:pt x="22" y="1040"/>
                      </a:lnTo>
                      <a:lnTo>
                        <a:pt x="18" y="1035"/>
                      </a:lnTo>
                      <a:lnTo>
                        <a:pt x="13" y="1031"/>
                      </a:lnTo>
                      <a:lnTo>
                        <a:pt x="10" y="1027"/>
                      </a:lnTo>
                      <a:lnTo>
                        <a:pt x="7" y="1024"/>
                      </a:lnTo>
                      <a:lnTo>
                        <a:pt x="3" y="1021"/>
                      </a:lnTo>
                      <a:lnTo>
                        <a:pt x="2" y="1018"/>
                      </a:lnTo>
                      <a:lnTo>
                        <a:pt x="1" y="1017"/>
                      </a:lnTo>
                      <a:lnTo>
                        <a:pt x="0" y="1016"/>
                      </a:lnTo>
                      <a:lnTo>
                        <a:pt x="998" y="0"/>
                      </a:lnTo>
                      <a:lnTo>
                        <a:pt x="999" y="0"/>
                      </a:lnTo>
                      <a:lnTo>
                        <a:pt x="1001" y="1"/>
                      </a:lnTo>
                      <a:lnTo>
                        <a:pt x="1003" y="3"/>
                      </a:lnTo>
                      <a:lnTo>
                        <a:pt x="1007" y="6"/>
                      </a:lnTo>
                      <a:lnTo>
                        <a:pt x="1010" y="9"/>
                      </a:lnTo>
                      <a:lnTo>
                        <a:pt x="1015" y="13"/>
                      </a:lnTo>
                      <a:lnTo>
                        <a:pt x="1019" y="17"/>
                      </a:lnTo>
                      <a:lnTo>
                        <a:pt x="1024" y="22"/>
                      </a:lnTo>
                      <a:lnTo>
                        <a:pt x="1028" y="26"/>
                      </a:lnTo>
                      <a:lnTo>
                        <a:pt x="1033" y="31"/>
                      </a:lnTo>
                      <a:lnTo>
                        <a:pt x="1036" y="34"/>
                      </a:lnTo>
                      <a:lnTo>
                        <a:pt x="1039" y="39"/>
                      </a:lnTo>
                      <a:lnTo>
                        <a:pt x="1042" y="42"/>
                      </a:lnTo>
                      <a:lnTo>
                        <a:pt x="1044" y="44"/>
                      </a:lnTo>
                      <a:lnTo>
                        <a:pt x="1045" y="45"/>
                      </a:lnTo>
                      <a:lnTo>
                        <a:pt x="1045" y="47"/>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24" name="Freeform 130"/>
                <p:cNvSpPr>
                  <a:spLocks/>
                </p:cNvSpPr>
                <p:nvPr/>
              </p:nvSpPr>
              <p:spPr bwMode="auto">
                <a:xfrm>
                  <a:off x="3753" y="1612"/>
                  <a:ext cx="104" cy="115"/>
                </a:xfrm>
                <a:custGeom>
                  <a:avLst/>
                  <a:gdLst>
                    <a:gd name="T0" fmla="*/ 0 w 1038"/>
                    <a:gd name="T1" fmla="*/ 0 h 1051"/>
                    <a:gd name="T2" fmla="*/ 0 w 1038"/>
                    <a:gd name="T3" fmla="*/ 0 h 1051"/>
                    <a:gd name="T4" fmla="*/ 0 w 1038"/>
                    <a:gd name="T5" fmla="*/ 0 h 1051"/>
                    <a:gd name="T6" fmla="*/ 0 w 1038"/>
                    <a:gd name="T7" fmla="*/ 0 h 1051"/>
                    <a:gd name="T8" fmla="*/ 0 w 1038"/>
                    <a:gd name="T9" fmla="*/ 0 h 1051"/>
                    <a:gd name="T10" fmla="*/ 0 w 1038"/>
                    <a:gd name="T11" fmla="*/ 0 h 1051"/>
                    <a:gd name="T12" fmla="*/ 0 w 1038"/>
                    <a:gd name="T13" fmla="*/ 0 h 1051"/>
                    <a:gd name="T14" fmla="*/ 0 w 1038"/>
                    <a:gd name="T15" fmla="*/ 0 h 1051"/>
                    <a:gd name="T16" fmla="*/ 0 w 1038"/>
                    <a:gd name="T17" fmla="*/ 0 h 1051"/>
                    <a:gd name="T18" fmla="*/ 0 w 1038"/>
                    <a:gd name="T19" fmla="*/ 0 h 1051"/>
                    <a:gd name="T20" fmla="*/ 0 w 1038"/>
                    <a:gd name="T21" fmla="*/ 0 h 1051"/>
                    <a:gd name="T22" fmla="*/ 0 w 1038"/>
                    <a:gd name="T23" fmla="*/ 0 h 1051"/>
                    <a:gd name="T24" fmla="*/ 0 w 1038"/>
                    <a:gd name="T25" fmla="*/ 0 h 1051"/>
                    <a:gd name="T26" fmla="*/ 0 w 1038"/>
                    <a:gd name="T27" fmla="*/ 0 h 1051"/>
                    <a:gd name="T28" fmla="*/ 0 w 1038"/>
                    <a:gd name="T29" fmla="*/ 0 h 1051"/>
                    <a:gd name="T30" fmla="*/ 0 w 1038"/>
                    <a:gd name="T31" fmla="*/ 0 h 1051"/>
                    <a:gd name="T32" fmla="*/ 0 w 1038"/>
                    <a:gd name="T33" fmla="*/ 0 h 1051"/>
                    <a:gd name="T34" fmla="*/ 0 w 1038"/>
                    <a:gd name="T35" fmla="*/ 0 h 1051"/>
                    <a:gd name="T36" fmla="*/ 0 w 1038"/>
                    <a:gd name="T37" fmla="*/ 0 h 1051"/>
                    <a:gd name="T38" fmla="*/ 0 w 1038"/>
                    <a:gd name="T39" fmla="*/ 0 h 1051"/>
                    <a:gd name="T40" fmla="*/ 0 w 1038"/>
                    <a:gd name="T41" fmla="*/ 0 h 1051"/>
                    <a:gd name="T42" fmla="*/ 0 w 1038"/>
                    <a:gd name="T43" fmla="*/ 0 h 1051"/>
                    <a:gd name="T44" fmla="*/ 0 w 1038"/>
                    <a:gd name="T45" fmla="*/ 0 h 1051"/>
                    <a:gd name="T46" fmla="*/ 0 w 1038"/>
                    <a:gd name="T47" fmla="*/ 0 h 1051"/>
                    <a:gd name="T48" fmla="*/ 0 w 1038"/>
                    <a:gd name="T49" fmla="*/ 0 h 1051"/>
                    <a:gd name="T50" fmla="*/ 0 w 1038"/>
                    <a:gd name="T51" fmla="*/ 0 h 1051"/>
                    <a:gd name="T52" fmla="*/ 0 w 1038"/>
                    <a:gd name="T53" fmla="*/ 0 h 1051"/>
                    <a:gd name="T54" fmla="*/ 0 w 1038"/>
                    <a:gd name="T55" fmla="*/ 0 h 1051"/>
                    <a:gd name="T56" fmla="*/ 0 w 1038"/>
                    <a:gd name="T57" fmla="*/ 0 h 1051"/>
                    <a:gd name="T58" fmla="*/ 0 w 1038"/>
                    <a:gd name="T59" fmla="*/ 0 h 1051"/>
                    <a:gd name="T60" fmla="*/ 0 w 1038"/>
                    <a:gd name="T61" fmla="*/ 0 h 1051"/>
                    <a:gd name="T62" fmla="*/ 0 w 1038"/>
                    <a:gd name="T63" fmla="*/ 0 h 1051"/>
                    <a:gd name="T64" fmla="*/ 0 w 1038"/>
                    <a:gd name="T65" fmla="*/ 0 h 1051"/>
                    <a:gd name="T66" fmla="*/ 0 w 1038"/>
                    <a:gd name="T67" fmla="*/ 0 h 1051"/>
                    <a:gd name="T68" fmla="*/ 0 w 1038"/>
                    <a:gd name="T69" fmla="*/ 0 h 1051"/>
                    <a:gd name="T70" fmla="*/ 0 w 1038"/>
                    <a:gd name="T71" fmla="*/ 0 h 1051"/>
                    <a:gd name="T72" fmla="*/ 0 w 1038"/>
                    <a:gd name="T73" fmla="*/ 0 h 1051"/>
                    <a:gd name="T74" fmla="*/ 0 w 1038"/>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8"/>
                    <a:gd name="T115" fmla="*/ 0 h 1051"/>
                    <a:gd name="T116" fmla="*/ 1038 w 1038"/>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8" h="1051">
                      <a:moveTo>
                        <a:pt x="0" y="1005"/>
                      </a:moveTo>
                      <a:lnTo>
                        <a:pt x="990" y="0"/>
                      </a:lnTo>
                      <a:lnTo>
                        <a:pt x="991" y="0"/>
                      </a:lnTo>
                      <a:lnTo>
                        <a:pt x="992" y="1"/>
                      </a:lnTo>
                      <a:lnTo>
                        <a:pt x="995" y="4"/>
                      </a:lnTo>
                      <a:lnTo>
                        <a:pt x="998" y="7"/>
                      </a:lnTo>
                      <a:lnTo>
                        <a:pt x="1001" y="10"/>
                      </a:lnTo>
                      <a:lnTo>
                        <a:pt x="1005" y="14"/>
                      </a:lnTo>
                      <a:lnTo>
                        <a:pt x="1009" y="18"/>
                      </a:lnTo>
                      <a:lnTo>
                        <a:pt x="1014" y="23"/>
                      </a:lnTo>
                      <a:lnTo>
                        <a:pt x="1018" y="27"/>
                      </a:lnTo>
                      <a:lnTo>
                        <a:pt x="1023" y="32"/>
                      </a:lnTo>
                      <a:lnTo>
                        <a:pt x="1028" y="35"/>
                      </a:lnTo>
                      <a:lnTo>
                        <a:pt x="1031" y="39"/>
                      </a:lnTo>
                      <a:lnTo>
                        <a:pt x="1033" y="42"/>
                      </a:lnTo>
                      <a:lnTo>
                        <a:pt x="1036" y="44"/>
                      </a:lnTo>
                      <a:lnTo>
                        <a:pt x="1037" y="46"/>
                      </a:lnTo>
                      <a:lnTo>
                        <a:pt x="1038" y="47"/>
                      </a:lnTo>
                      <a:lnTo>
                        <a:pt x="47" y="1051"/>
                      </a:lnTo>
                      <a:lnTo>
                        <a:pt x="46" y="1051"/>
                      </a:lnTo>
                      <a:lnTo>
                        <a:pt x="45" y="1050"/>
                      </a:lnTo>
                      <a:lnTo>
                        <a:pt x="42" y="1048"/>
                      </a:lnTo>
                      <a:lnTo>
                        <a:pt x="39" y="1046"/>
                      </a:lnTo>
                      <a:lnTo>
                        <a:pt x="35" y="1042"/>
                      </a:lnTo>
                      <a:lnTo>
                        <a:pt x="31" y="1038"/>
                      </a:lnTo>
                      <a:lnTo>
                        <a:pt x="26" y="1034"/>
                      </a:lnTo>
                      <a:lnTo>
                        <a:pt x="22" y="1030"/>
                      </a:lnTo>
                      <a:lnTo>
                        <a:pt x="17" y="1025"/>
                      </a:lnTo>
                      <a:lnTo>
                        <a:pt x="13" y="1021"/>
                      </a:lnTo>
                      <a:lnTo>
                        <a:pt x="9" y="1016"/>
                      </a:lnTo>
                      <a:lnTo>
                        <a:pt x="6" y="1013"/>
                      </a:lnTo>
                      <a:lnTo>
                        <a:pt x="3" y="1009"/>
                      </a:lnTo>
                      <a:lnTo>
                        <a:pt x="1" y="1007"/>
                      </a:lnTo>
                      <a:lnTo>
                        <a:pt x="0" y="1006"/>
                      </a:lnTo>
                      <a:lnTo>
                        <a:pt x="0" y="100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25" name="Freeform 131"/>
                <p:cNvSpPr>
                  <a:spLocks/>
                </p:cNvSpPr>
                <p:nvPr/>
              </p:nvSpPr>
              <p:spPr bwMode="auto">
                <a:xfrm>
                  <a:off x="3753" y="1612"/>
                  <a:ext cx="104" cy="115"/>
                </a:xfrm>
                <a:custGeom>
                  <a:avLst/>
                  <a:gdLst>
                    <a:gd name="T0" fmla="*/ 0 w 1038"/>
                    <a:gd name="T1" fmla="*/ 0 h 1051"/>
                    <a:gd name="T2" fmla="*/ 0 w 1038"/>
                    <a:gd name="T3" fmla="*/ 0 h 1051"/>
                    <a:gd name="T4" fmla="*/ 0 w 1038"/>
                    <a:gd name="T5" fmla="*/ 0 h 1051"/>
                    <a:gd name="T6" fmla="*/ 0 w 1038"/>
                    <a:gd name="T7" fmla="*/ 0 h 1051"/>
                    <a:gd name="T8" fmla="*/ 0 w 1038"/>
                    <a:gd name="T9" fmla="*/ 0 h 1051"/>
                    <a:gd name="T10" fmla="*/ 0 w 1038"/>
                    <a:gd name="T11" fmla="*/ 0 h 1051"/>
                    <a:gd name="T12" fmla="*/ 0 w 1038"/>
                    <a:gd name="T13" fmla="*/ 0 h 1051"/>
                    <a:gd name="T14" fmla="*/ 0 w 1038"/>
                    <a:gd name="T15" fmla="*/ 0 h 1051"/>
                    <a:gd name="T16" fmla="*/ 0 w 1038"/>
                    <a:gd name="T17" fmla="*/ 0 h 1051"/>
                    <a:gd name="T18" fmla="*/ 0 w 1038"/>
                    <a:gd name="T19" fmla="*/ 0 h 1051"/>
                    <a:gd name="T20" fmla="*/ 0 w 1038"/>
                    <a:gd name="T21" fmla="*/ 0 h 1051"/>
                    <a:gd name="T22" fmla="*/ 0 w 1038"/>
                    <a:gd name="T23" fmla="*/ 0 h 1051"/>
                    <a:gd name="T24" fmla="*/ 0 w 1038"/>
                    <a:gd name="T25" fmla="*/ 0 h 1051"/>
                    <a:gd name="T26" fmla="*/ 0 w 1038"/>
                    <a:gd name="T27" fmla="*/ 0 h 1051"/>
                    <a:gd name="T28" fmla="*/ 0 w 1038"/>
                    <a:gd name="T29" fmla="*/ 0 h 1051"/>
                    <a:gd name="T30" fmla="*/ 0 w 1038"/>
                    <a:gd name="T31" fmla="*/ 0 h 1051"/>
                    <a:gd name="T32" fmla="*/ 0 w 1038"/>
                    <a:gd name="T33" fmla="*/ 0 h 1051"/>
                    <a:gd name="T34" fmla="*/ 0 w 1038"/>
                    <a:gd name="T35" fmla="*/ 0 h 1051"/>
                    <a:gd name="T36" fmla="*/ 0 w 1038"/>
                    <a:gd name="T37" fmla="*/ 0 h 1051"/>
                    <a:gd name="T38" fmla="*/ 0 w 1038"/>
                    <a:gd name="T39" fmla="*/ 0 h 1051"/>
                    <a:gd name="T40" fmla="*/ 0 w 1038"/>
                    <a:gd name="T41" fmla="*/ 0 h 1051"/>
                    <a:gd name="T42" fmla="*/ 0 w 1038"/>
                    <a:gd name="T43" fmla="*/ 0 h 1051"/>
                    <a:gd name="T44" fmla="*/ 0 w 1038"/>
                    <a:gd name="T45" fmla="*/ 0 h 1051"/>
                    <a:gd name="T46" fmla="*/ 0 w 1038"/>
                    <a:gd name="T47" fmla="*/ 0 h 1051"/>
                    <a:gd name="T48" fmla="*/ 0 w 1038"/>
                    <a:gd name="T49" fmla="*/ 0 h 1051"/>
                    <a:gd name="T50" fmla="*/ 0 w 1038"/>
                    <a:gd name="T51" fmla="*/ 0 h 1051"/>
                    <a:gd name="T52" fmla="*/ 0 w 1038"/>
                    <a:gd name="T53" fmla="*/ 0 h 1051"/>
                    <a:gd name="T54" fmla="*/ 0 w 1038"/>
                    <a:gd name="T55" fmla="*/ 0 h 1051"/>
                    <a:gd name="T56" fmla="*/ 0 w 1038"/>
                    <a:gd name="T57" fmla="*/ 0 h 1051"/>
                    <a:gd name="T58" fmla="*/ 0 w 1038"/>
                    <a:gd name="T59" fmla="*/ 0 h 1051"/>
                    <a:gd name="T60" fmla="*/ 0 w 1038"/>
                    <a:gd name="T61" fmla="*/ 0 h 1051"/>
                    <a:gd name="T62" fmla="*/ 0 w 1038"/>
                    <a:gd name="T63" fmla="*/ 0 h 1051"/>
                    <a:gd name="T64" fmla="*/ 0 w 1038"/>
                    <a:gd name="T65" fmla="*/ 0 h 1051"/>
                    <a:gd name="T66" fmla="*/ 0 w 1038"/>
                    <a:gd name="T67" fmla="*/ 0 h 1051"/>
                    <a:gd name="T68" fmla="*/ 0 w 1038"/>
                    <a:gd name="T69" fmla="*/ 0 h 1051"/>
                    <a:gd name="T70" fmla="*/ 0 w 1038"/>
                    <a:gd name="T71" fmla="*/ 0 h 1051"/>
                    <a:gd name="T72" fmla="*/ 0 w 1038"/>
                    <a:gd name="T73" fmla="*/ 0 h 1051"/>
                    <a:gd name="T74" fmla="*/ 0 w 1038"/>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8"/>
                    <a:gd name="T115" fmla="*/ 0 h 1051"/>
                    <a:gd name="T116" fmla="*/ 1038 w 1038"/>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8" h="1051">
                      <a:moveTo>
                        <a:pt x="0" y="1005"/>
                      </a:moveTo>
                      <a:lnTo>
                        <a:pt x="990" y="0"/>
                      </a:lnTo>
                      <a:lnTo>
                        <a:pt x="991" y="0"/>
                      </a:lnTo>
                      <a:lnTo>
                        <a:pt x="992" y="1"/>
                      </a:lnTo>
                      <a:lnTo>
                        <a:pt x="995" y="4"/>
                      </a:lnTo>
                      <a:lnTo>
                        <a:pt x="998" y="7"/>
                      </a:lnTo>
                      <a:lnTo>
                        <a:pt x="1001" y="10"/>
                      </a:lnTo>
                      <a:lnTo>
                        <a:pt x="1005" y="14"/>
                      </a:lnTo>
                      <a:lnTo>
                        <a:pt x="1009" y="18"/>
                      </a:lnTo>
                      <a:lnTo>
                        <a:pt x="1014" y="23"/>
                      </a:lnTo>
                      <a:lnTo>
                        <a:pt x="1018" y="27"/>
                      </a:lnTo>
                      <a:lnTo>
                        <a:pt x="1023" y="32"/>
                      </a:lnTo>
                      <a:lnTo>
                        <a:pt x="1028" y="35"/>
                      </a:lnTo>
                      <a:lnTo>
                        <a:pt x="1031" y="39"/>
                      </a:lnTo>
                      <a:lnTo>
                        <a:pt x="1033" y="42"/>
                      </a:lnTo>
                      <a:lnTo>
                        <a:pt x="1036" y="44"/>
                      </a:lnTo>
                      <a:lnTo>
                        <a:pt x="1037" y="46"/>
                      </a:lnTo>
                      <a:lnTo>
                        <a:pt x="1038" y="47"/>
                      </a:lnTo>
                      <a:lnTo>
                        <a:pt x="47" y="1051"/>
                      </a:lnTo>
                      <a:lnTo>
                        <a:pt x="46" y="1051"/>
                      </a:lnTo>
                      <a:lnTo>
                        <a:pt x="45" y="1050"/>
                      </a:lnTo>
                      <a:lnTo>
                        <a:pt x="42" y="1048"/>
                      </a:lnTo>
                      <a:lnTo>
                        <a:pt x="39" y="1046"/>
                      </a:lnTo>
                      <a:lnTo>
                        <a:pt x="35" y="1042"/>
                      </a:lnTo>
                      <a:lnTo>
                        <a:pt x="31" y="1038"/>
                      </a:lnTo>
                      <a:lnTo>
                        <a:pt x="26" y="1034"/>
                      </a:lnTo>
                      <a:lnTo>
                        <a:pt x="22" y="1030"/>
                      </a:lnTo>
                      <a:lnTo>
                        <a:pt x="17" y="1025"/>
                      </a:lnTo>
                      <a:lnTo>
                        <a:pt x="13" y="1021"/>
                      </a:lnTo>
                      <a:lnTo>
                        <a:pt x="9" y="1016"/>
                      </a:lnTo>
                      <a:lnTo>
                        <a:pt x="6" y="1013"/>
                      </a:lnTo>
                      <a:lnTo>
                        <a:pt x="3" y="1009"/>
                      </a:lnTo>
                      <a:lnTo>
                        <a:pt x="1" y="1007"/>
                      </a:lnTo>
                      <a:lnTo>
                        <a:pt x="0" y="1006"/>
                      </a:lnTo>
                      <a:lnTo>
                        <a:pt x="0" y="100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6" name="Freeform 132"/>
                <p:cNvSpPr>
                  <a:spLocks/>
                </p:cNvSpPr>
                <p:nvPr/>
              </p:nvSpPr>
              <p:spPr bwMode="auto">
                <a:xfrm>
                  <a:off x="3853" y="1612"/>
                  <a:ext cx="4" cy="4"/>
                </a:xfrm>
                <a:custGeom>
                  <a:avLst/>
                  <a:gdLst>
                    <a:gd name="T0" fmla="*/ 0 w 48"/>
                    <a:gd name="T1" fmla="*/ 0 h 47"/>
                    <a:gd name="T2" fmla="*/ 0 w 48"/>
                    <a:gd name="T3" fmla="*/ 0 h 47"/>
                    <a:gd name="T4" fmla="*/ 0 w 48"/>
                    <a:gd name="T5" fmla="*/ 0 h 47"/>
                    <a:gd name="T6" fmla="*/ 0 w 48"/>
                    <a:gd name="T7" fmla="*/ 0 h 47"/>
                    <a:gd name="T8" fmla="*/ 0 w 48"/>
                    <a:gd name="T9" fmla="*/ 0 h 47"/>
                    <a:gd name="T10" fmla="*/ 0 w 48"/>
                    <a:gd name="T11" fmla="*/ 0 h 47"/>
                    <a:gd name="T12" fmla="*/ 0 w 48"/>
                    <a:gd name="T13" fmla="*/ 0 h 47"/>
                    <a:gd name="T14" fmla="*/ 0 w 48"/>
                    <a:gd name="T15" fmla="*/ 0 h 47"/>
                    <a:gd name="T16" fmla="*/ 0 w 48"/>
                    <a:gd name="T17" fmla="*/ 0 h 47"/>
                    <a:gd name="T18" fmla="*/ 0 w 48"/>
                    <a:gd name="T19" fmla="*/ 0 h 47"/>
                    <a:gd name="T20" fmla="*/ 0 w 48"/>
                    <a:gd name="T21" fmla="*/ 0 h 47"/>
                    <a:gd name="T22" fmla="*/ 0 w 48"/>
                    <a:gd name="T23" fmla="*/ 0 h 47"/>
                    <a:gd name="T24" fmla="*/ 0 w 48"/>
                    <a:gd name="T25" fmla="*/ 0 h 47"/>
                    <a:gd name="T26" fmla="*/ 0 w 48"/>
                    <a:gd name="T27" fmla="*/ 0 h 47"/>
                    <a:gd name="T28" fmla="*/ 0 w 48"/>
                    <a:gd name="T29" fmla="*/ 0 h 47"/>
                    <a:gd name="T30" fmla="*/ 0 w 48"/>
                    <a:gd name="T31" fmla="*/ 0 h 47"/>
                    <a:gd name="T32" fmla="*/ 0 w 48"/>
                    <a:gd name="T33" fmla="*/ 0 h 47"/>
                    <a:gd name="T34" fmla="*/ 0 w 48"/>
                    <a:gd name="T35" fmla="*/ 0 h 47"/>
                    <a:gd name="T36" fmla="*/ 0 w 48"/>
                    <a:gd name="T37" fmla="*/ 0 h 47"/>
                    <a:gd name="T38" fmla="*/ 0 w 48"/>
                    <a:gd name="T39" fmla="*/ 0 h 47"/>
                    <a:gd name="T40" fmla="*/ 0 w 48"/>
                    <a:gd name="T41" fmla="*/ 0 h 47"/>
                    <a:gd name="T42" fmla="*/ 0 w 48"/>
                    <a:gd name="T43" fmla="*/ 0 h 47"/>
                    <a:gd name="T44" fmla="*/ 0 w 48"/>
                    <a:gd name="T45" fmla="*/ 0 h 47"/>
                    <a:gd name="T46" fmla="*/ 0 w 48"/>
                    <a:gd name="T47" fmla="*/ 0 h 47"/>
                    <a:gd name="T48" fmla="*/ 0 w 48"/>
                    <a:gd name="T49" fmla="*/ 0 h 47"/>
                    <a:gd name="T50" fmla="*/ 0 w 48"/>
                    <a:gd name="T51" fmla="*/ 0 h 47"/>
                    <a:gd name="T52" fmla="*/ 0 w 48"/>
                    <a:gd name="T53" fmla="*/ 0 h 47"/>
                    <a:gd name="T54" fmla="*/ 0 w 48"/>
                    <a:gd name="T55" fmla="*/ 0 h 47"/>
                    <a:gd name="T56" fmla="*/ 0 w 48"/>
                    <a:gd name="T57" fmla="*/ 0 h 47"/>
                    <a:gd name="T58" fmla="*/ 0 w 48"/>
                    <a:gd name="T59" fmla="*/ 0 h 47"/>
                    <a:gd name="T60" fmla="*/ 0 w 48"/>
                    <a:gd name="T61" fmla="*/ 0 h 47"/>
                    <a:gd name="T62" fmla="*/ 0 w 48"/>
                    <a:gd name="T63" fmla="*/ 0 h 47"/>
                    <a:gd name="T64" fmla="*/ 0 w 48"/>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7"/>
                    <a:gd name="T101" fmla="*/ 48 w 48"/>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7">
                      <a:moveTo>
                        <a:pt x="24" y="23"/>
                      </a:moveTo>
                      <a:lnTo>
                        <a:pt x="19" y="20"/>
                      </a:lnTo>
                      <a:lnTo>
                        <a:pt x="15" y="15"/>
                      </a:lnTo>
                      <a:lnTo>
                        <a:pt x="10" y="10"/>
                      </a:lnTo>
                      <a:lnTo>
                        <a:pt x="7" y="7"/>
                      </a:lnTo>
                      <a:lnTo>
                        <a:pt x="5" y="4"/>
                      </a:lnTo>
                      <a:lnTo>
                        <a:pt x="2" y="3"/>
                      </a:lnTo>
                      <a:lnTo>
                        <a:pt x="1" y="0"/>
                      </a:lnTo>
                      <a:lnTo>
                        <a:pt x="0" y="0"/>
                      </a:lnTo>
                      <a:lnTo>
                        <a:pt x="1" y="0"/>
                      </a:lnTo>
                      <a:lnTo>
                        <a:pt x="2" y="1"/>
                      </a:lnTo>
                      <a:lnTo>
                        <a:pt x="5" y="4"/>
                      </a:lnTo>
                      <a:lnTo>
                        <a:pt x="8" y="7"/>
                      </a:lnTo>
                      <a:lnTo>
                        <a:pt x="11" y="10"/>
                      </a:lnTo>
                      <a:lnTo>
                        <a:pt x="15" y="14"/>
                      </a:lnTo>
                      <a:lnTo>
                        <a:pt x="19" y="18"/>
                      </a:lnTo>
                      <a:lnTo>
                        <a:pt x="24" y="23"/>
                      </a:lnTo>
                      <a:lnTo>
                        <a:pt x="28" y="27"/>
                      </a:lnTo>
                      <a:lnTo>
                        <a:pt x="33" y="32"/>
                      </a:lnTo>
                      <a:lnTo>
                        <a:pt x="38" y="35"/>
                      </a:lnTo>
                      <a:lnTo>
                        <a:pt x="41" y="39"/>
                      </a:lnTo>
                      <a:lnTo>
                        <a:pt x="43" y="42"/>
                      </a:lnTo>
                      <a:lnTo>
                        <a:pt x="46" y="44"/>
                      </a:lnTo>
                      <a:lnTo>
                        <a:pt x="47" y="46"/>
                      </a:lnTo>
                      <a:lnTo>
                        <a:pt x="48" y="47"/>
                      </a:lnTo>
                      <a:lnTo>
                        <a:pt x="47" y="46"/>
                      </a:lnTo>
                      <a:lnTo>
                        <a:pt x="46" y="44"/>
                      </a:lnTo>
                      <a:lnTo>
                        <a:pt x="43" y="42"/>
                      </a:lnTo>
                      <a:lnTo>
                        <a:pt x="40" y="40"/>
                      </a:lnTo>
                      <a:lnTo>
                        <a:pt x="36" y="37"/>
                      </a:lnTo>
                      <a:lnTo>
                        <a:pt x="33" y="32"/>
                      </a:lnTo>
                      <a:lnTo>
                        <a:pt x="28" y="27"/>
                      </a:lnTo>
                      <a:lnTo>
                        <a:pt x="24" y="2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27" name="Freeform 133"/>
                <p:cNvSpPr>
                  <a:spLocks/>
                </p:cNvSpPr>
                <p:nvPr/>
              </p:nvSpPr>
              <p:spPr bwMode="auto">
                <a:xfrm>
                  <a:off x="3853" y="1612"/>
                  <a:ext cx="4" cy="4"/>
                </a:xfrm>
                <a:custGeom>
                  <a:avLst/>
                  <a:gdLst>
                    <a:gd name="T0" fmla="*/ 0 w 48"/>
                    <a:gd name="T1" fmla="*/ 0 h 47"/>
                    <a:gd name="T2" fmla="*/ 0 w 48"/>
                    <a:gd name="T3" fmla="*/ 0 h 47"/>
                    <a:gd name="T4" fmla="*/ 0 w 48"/>
                    <a:gd name="T5" fmla="*/ 0 h 47"/>
                    <a:gd name="T6" fmla="*/ 0 w 48"/>
                    <a:gd name="T7" fmla="*/ 0 h 47"/>
                    <a:gd name="T8" fmla="*/ 0 w 48"/>
                    <a:gd name="T9" fmla="*/ 0 h 47"/>
                    <a:gd name="T10" fmla="*/ 0 w 48"/>
                    <a:gd name="T11" fmla="*/ 0 h 47"/>
                    <a:gd name="T12" fmla="*/ 0 w 48"/>
                    <a:gd name="T13" fmla="*/ 0 h 47"/>
                    <a:gd name="T14" fmla="*/ 0 w 48"/>
                    <a:gd name="T15" fmla="*/ 0 h 47"/>
                    <a:gd name="T16" fmla="*/ 0 w 48"/>
                    <a:gd name="T17" fmla="*/ 0 h 47"/>
                    <a:gd name="T18" fmla="*/ 0 w 48"/>
                    <a:gd name="T19" fmla="*/ 0 h 47"/>
                    <a:gd name="T20" fmla="*/ 0 w 48"/>
                    <a:gd name="T21" fmla="*/ 0 h 47"/>
                    <a:gd name="T22" fmla="*/ 0 w 48"/>
                    <a:gd name="T23" fmla="*/ 0 h 47"/>
                    <a:gd name="T24" fmla="*/ 0 w 48"/>
                    <a:gd name="T25" fmla="*/ 0 h 47"/>
                    <a:gd name="T26" fmla="*/ 0 w 48"/>
                    <a:gd name="T27" fmla="*/ 0 h 47"/>
                    <a:gd name="T28" fmla="*/ 0 w 48"/>
                    <a:gd name="T29" fmla="*/ 0 h 47"/>
                    <a:gd name="T30" fmla="*/ 0 w 48"/>
                    <a:gd name="T31" fmla="*/ 0 h 47"/>
                    <a:gd name="T32" fmla="*/ 0 w 48"/>
                    <a:gd name="T33" fmla="*/ 0 h 47"/>
                    <a:gd name="T34" fmla="*/ 0 w 48"/>
                    <a:gd name="T35" fmla="*/ 0 h 47"/>
                    <a:gd name="T36" fmla="*/ 0 w 48"/>
                    <a:gd name="T37" fmla="*/ 0 h 47"/>
                    <a:gd name="T38" fmla="*/ 0 w 48"/>
                    <a:gd name="T39" fmla="*/ 0 h 47"/>
                    <a:gd name="T40" fmla="*/ 0 w 48"/>
                    <a:gd name="T41" fmla="*/ 0 h 47"/>
                    <a:gd name="T42" fmla="*/ 0 w 48"/>
                    <a:gd name="T43" fmla="*/ 0 h 47"/>
                    <a:gd name="T44" fmla="*/ 0 w 48"/>
                    <a:gd name="T45" fmla="*/ 0 h 47"/>
                    <a:gd name="T46" fmla="*/ 0 w 48"/>
                    <a:gd name="T47" fmla="*/ 0 h 47"/>
                    <a:gd name="T48" fmla="*/ 0 w 48"/>
                    <a:gd name="T49" fmla="*/ 0 h 47"/>
                    <a:gd name="T50" fmla="*/ 0 w 48"/>
                    <a:gd name="T51" fmla="*/ 0 h 47"/>
                    <a:gd name="T52" fmla="*/ 0 w 48"/>
                    <a:gd name="T53" fmla="*/ 0 h 47"/>
                    <a:gd name="T54" fmla="*/ 0 w 48"/>
                    <a:gd name="T55" fmla="*/ 0 h 47"/>
                    <a:gd name="T56" fmla="*/ 0 w 48"/>
                    <a:gd name="T57" fmla="*/ 0 h 47"/>
                    <a:gd name="T58" fmla="*/ 0 w 48"/>
                    <a:gd name="T59" fmla="*/ 0 h 47"/>
                    <a:gd name="T60" fmla="*/ 0 w 48"/>
                    <a:gd name="T61" fmla="*/ 0 h 47"/>
                    <a:gd name="T62" fmla="*/ 0 w 48"/>
                    <a:gd name="T63" fmla="*/ 0 h 47"/>
                    <a:gd name="T64" fmla="*/ 0 w 48"/>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7"/>
                    <a:gd name="T101" fmla="*/ 48 w 48"/>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7">
                      <a:moveTo>
                        <a:pt x="24" y="23"/>
                      </a:moveTo>
                      <a:lnTo>
                        <a:pt x="19" y="20"/>
                      </a:lnTo>
                      <a:lnTo>
                        <a:pt x="15" y="15"/>
                      </a:lnTo>
                      <a:lnTo>
                        <a:pt x="10" y="10"/>
                      </a:lnTo>
                      <a:lnTo>
                        <a:pt x="7" y="7"/>
                      </a:lnTo>
                      <a:lnTo>
                        <a:pt x="5" y="4"/>
                      </a:lnTo>
                      <a:lnTo>
                        <a:pt x="2" y="3"/>
                      </a:lnTo>
                      <a:lnTo>
                        <a:pt x="1" y="0"/>
                      </a:lnTo>
                      <a:lnTo>
                        <a:pt x="0" y="0"/>
                      </a:lnTo>
                      <a:lnTo>
                        <a:pt x="1" y="0"/>
                      </a:lnTo>
                      <a:lnTo>
                        <a:pt x="2" y="1"/>
                      </a:lnTo>
                      <a:lnTo>
                        <a:pt x="5" y="4"/>
                      </a:lnTo>
                      <a:lnTo>
                        <a:pt x="8" y="7"/>
                      </a:lnTo>
                      <a:lnTo>
                        <a:pt x="11" y="10"/>
                      </a:lnTo>
                      <a:lnTo>
                        <a:pt x="15" y="14"/>
                      </a:lnTo>
                      <a:lnTo>
                        <a:pt x="19" y="18"/>
                      </a:lnTo>
                      <a:lnTo>
                        <a:pt x="24" y="23"/>
                      </a:lnTo>
                      <a:lnTo>
                        <a:pt x="28" y="27"/>
                      </a:lnTo>
                      <a:lnTo>
                        <a:pt x="33" y="32"/>
                      </a:lnTo>
                      <a:lnTo>
                        <a:pt x="38" y="35"/>
                      </a:lnTo>
                      <a:lnTo>
                        <a:pt x="41" y="39"/>
                      </a:lnTo>
                      <a:lnTo>
                        <a:pt x="43" y="42"/>
                      </a:lnTo>
                      <a:lnTo>
                        <a:pt x="46" y="44"/>
                      </a:lnTo>
                      <a:lnTo>
                        <a:pt x="47" y="46"/>
                      </a:lnTo>
                      <a:lnTo>
                        <a:pt x="48" y="47"/>
                      </a:lnTo>
                      <a:lnTo>
                        <a:pt x="47" y="46"/>
                      </a:lnTo>
                      <a:lnTo>
                        <a:pt x="46" y="44"/>
                      </a:lnTo>
                      <a:lnTo>
                        <a:pt x="43" y="42"/>
                      </a:lnTo>
                      <a:lnTo>
                        <a:pt x="40" y="40"/>
                      </a:lnTo>
                      <a:lnTo>
                        <a:pt x="36" y="37"/>
                      </a:lnTo>
                      <a:lnTo>
                        <a:pt x="33" y="32"/>
                      </a:lnTo>
                      <a:lnTo>
                        <a:pt x="28" y="27"/>
                      </a:lnTo>
                      <a:lnTo>
                        <a:pt x="24" y="2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8" name="Freeform 134"/>
                <p:cNvSpPr>
                  <a:spLocks/>
                </p:cNvSpPr>
                <p:nvPr/>
              </p:nvSpPr>
              <p:spPr bwMode="auto">
                <a:xfrm>
                  <a:off x="3496" y="1461"/>
                  <a:ext cx="234" cy="167"/>
                </a:xfrm>
                <a:custGeom>
                  <a:avLst/>
                  <a:gdLst>
                    <a:gd name="T0" fmla="*/ 0 w 2328"/>
                    <a:gd name="T1" fmla="*/ 0 h 1529"/>
                    <a:gd name="T2" fmla="*/ 0 w 2328"/>
                    <a:gd name="T3" fmla="*/ 0 h 1529"/>
                    <a:gd name="T4" fmla="*/ 0 w 2328"/>
                    <a:gd name="T5" fmla="*/ 0 h 1529"/>
                    <a:gd name="T6" fmla="*/ 0 w 2328"/>
                    <a:gd name="T7" fmla="*/ 0 h 1529"/>
                    <a:gd name="T8" fmla="*/ 0 w 2328"/>
                    <a:gd name="T9" fmla="*/ 0 h 1529"/>
                    <a:gd name="T10" fmla="*/ 0 w 2328"/>
                    <a:gd name="T11" fmla="*/ 0 h 1529"/>
                    <a:gd name="T12" fmla="*/ 0 w 2328"/>
                    <a:gd name="T13" fmla="*/ 0 h 1529"/>
                    <a:gd name="T14" fmla="*/ 0 60000 65536"/>
                    <a:gd name="T15" fmla="*/ 0 60000 65536"/>
                    <a:gd name="T16" fmla="*/ 0 60000 65536"/>
                    <a:gd name="T17" fmla="*/ 0 60000 65536"/>
                    <a:gd name="T18" fmla="*/ 0 60000 65536"/>
                    <a:gd name="T19" fmla="*/ 0 60000 65536"/>
                    <a:gd name="T20" fmla="*/ 0 60000 65536"/>
                    <a:gd name="T21" fmla="*/ 0 w 2328"/>
                    <a:gd name="T22" fmla="*/ 0 h 1529"/>
                    <a:gd name="T23" fmla="*/ 2328 w 2328"/>
                    <a:gd name="T24" fmla="*/ 1529 h 15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8" h="1529">
                      <a:moveTo>
                        <a:pt x="1806" y="1406"/>
                      </a:moveTo>
                      <a:lnTo>
                        <a:pt x="1760" y="1529"/>
                      </a:lnTo>
                      <a:lnTo>
                        <a:pt x="0" y="1528"/>
                      </a:lnTo>
                      <a:lnTo>
                        <a:pt x="469" y="73"/>
                      </a:lnTo>
                      <a:lnTo>
                        <a:pt x="608" y="54"/>
                      </a:lnTo>
                      <a:lnTo>
                        <a:pt x="2328" y="0"/>
                      </a:lnTo>
                      <a:lnTo>
                        <a:pt x="1806" y="140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29" name="Freeform 135"/>
                <p:cNvSpPr>
                  <a:spLocks/>
                </p:cNvSpPr>
                <p:nvPr/>
              </p:nvSpPr>
              <p:spPr bwMode="auto">
                <a:xfrm>
                  <a:off x="3496" y="1461"/>
                  <a:ext cx="234" cy="167"/>
                </a:xfrm>
                <a:custGeom>
                  <a:avLst/>
                  <a:gdLst>
                    <a:gd name="T0" fmla="*/ 0 w 2328"/>
                    <a:gd name="T1" fmla="*/ 0 h 1529"/>
                    <a:gd name="T2" fmla="*/ 0 w 2328"/>
                    <a:gd name="T3" fmla="*/ 0 h 1529"/>
                    <a:gd name="T4" fmla="*/ 0 w 2328"/>
                    <a:gd name="T5" fmla="*/ 0 h 1529"/>
                    <a:gd name="T6" fmla="*/ 0 w 2328"/>
                    <a:gd name="T7" fmla="*/ 0 h 1529"/>
                    <a:gd name="T8" fmla="*/ 0 w 2328"/>
                    <a:gd name="T9" fmla="*/ 0 h 1529"/>
                    <a:gd name="T10" fmla="*/ 0 w 2328"/>
                    <a:gd name="T11" fmla="*/ 0 h 1529"/>
                    <a:gd name="T12" fmla="*/ 0 w 2328"/>
                    <a:gd name="T13" fmla="*/ 0 h 1529"/>
                    <a:gd name="T14" fmla="*/ 0 60000 65536"/>
                    <a:gd name="T15" fmla="*/ 0 60000 65536"/>
                    <a:gd name="T16" fmla="*/ 0 60000 65536"/>
                    <a:gd name="T17" fmla="*/ 0 60000 65536"/>
                    <a:gd name="T18" fmla="*/ 0 60000 65536"/>
                    <a:gd name="T19" fmla="*/ 0 60000 65536"/>
                    <a:gd name="T20" fmla="*/ 0 60000 65536"/>
                    <a:gd name="T21" fmla="*/ 0 w 2328"/>
                    <a:gd name="T22" fmla="*/ 0 h 1529"/>
                    <a:gd name="T23" fmla="*/ 2328 w 2328"/>
                    <a:gd name="T24" fmla="*/ 1529 h 15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8" h="1529">
                      <a:moveTo>
                        <a:pt x="1806" y="1406"/>
                      </a:moveTo>
                      <a:lnTo>
                        <a:pt x="1760" y="1529"/>
                      </a:lnTo>
                      <a:lnTo>
                        <a:pt x="0" y="1528"/>
                      </a:lnTo>
                      <a:lnTo>
                        <a:pt x="469" y="73"/>
                      </a:lnTo>
                      <a:lnTo>
                        <a:pt x="608" y="54"/>
                      </a:lnTo>
                      <a:lnTo>
                        <a:pt x="2328" y="0"/>
                      </a:lnTo>
                      <a:lnTo>
                        <a:pt x="1806" y="140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30" name="Line 136"/>
                <p:cNvSpPr>
                  <a:spLocks noChangeShapeType="1"/>
                </p:cNvSpPr>
                <p:nvPr/>
              </p:nvSpPr>
              <p:spPr bwMode="auto">
                <a:xfrm flipV="1">
                  <a:off x="3673" y="1461"/>
                  <a:ext cx="57" cy="16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1" name="Line 137"/>
                <p:cNvSpPr>
                  <a:spLocks noChangeShapeType="1"/>
                </p:cNvSpPr>
                <p:nvPr/>
              </p:nvSpPr>
              <p:spPr bwMode="auto">
                <a:xfrm flipH="1" flipV="1">
                  <a:off x="3543" y="1469"/>
                  <a:ext cx="130" cy="15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2" name="Line 138"/>
                <p:cNvSpPr>
                  <a:spLocks noChangeShapeType="1"/>
                </p:cNvSpPr>
                <p:nvPr/>
              </p:nvSpPr>
              <p:spPr bwMode="auto">
                <a:xfrm flipH="1">
                  <a:off x="3543" y="1461"/>
                  <a:ext cx="187"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3" name="Oval 139"/>
                <p:cNvSpPr>
                  <a:spLocks noChangeArrowheads="1"/>
                </p:cNvSpPr>
                <p:nvPr/>
              </p:nvSpPr>
              <p:spPr bwMode="auto">
                <a:xfrm>
                  <a:off x="3823" y="1308"/>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434" name="Freeform 140"/>
                <p:cNvSpPr>
                  <a:spLocks/>
                </p:cNvSpPr>
                <p:nvPr/>
              </p:nvSpPr>
              <p:spPr bwMode="auto">
                <a:xfrm>
                  <a:off x="3728" y="1348"/>
                  <a:ext cx="105" cy="116"/>
                </a:xfrm>
                <a:custGeom>
                  <a:avLst/>
                  <a:gdLst>
                    <a:gd name="T0" fmla="*/ 0 w 1041"/>
                    <a:gd name="T1" fmla="*/ 0 h 1057"/>
                    <a:gd name="T2" fmla="*/ 0 w 1041"/>
                    <a:gd name="T3" fmla="*/ 0 h 1057"/>
                    <a:gd name="T4" fmla="*/ 0 w 1041"/>
                    <a:gd name="T5" fmla="*/ 0 h 1057"/>
                    <a:gd name="T6" fmla="*/ 0 w 1041"/>
                    <a:gd name="T7" fmla="*/ 0 h 1057"/>
                    <a:gd name="T8" fmla="*/ 0 w 1041"/>
                    <a:gd name="T9" fmla="*/ 0 h 1057"/>
                    <a:gd name="T10" fmla="*/ 0 w 1041"/>
                    <a:gd name="T11" fmla="*/ 0 h 1057"/>
                    <a:gd name="T12" fmla="*/ 0 w 1041"/>
                    <a:gd name="T13" fmla="*/ 0 h 1057"/>
                    <a:gd name="T14" fmla="*/ 0 w 1041"/>
                    <a:gd name="T15" fmla="*/ 0 h 1057"/>
                    <a:gd name="T16" fmla="*/ 0 w 1041"/>
                    <a:gd name="T17" fmla="*/ 0 h 1057"/>
                    <a:gd name="T18" fmla="*/ 0 w 1041"/>
                    <a:gd name="T19" fmla="*/ 0 h 1057"/>
                    <a:gd name="T20" fmla="*/ 0 w 1041"/>
                    <a:gd name="T21" fmla="*/ 0 h 1057"/>
                    <a:gd name="T22" fmla="*/ 0 w 1041"/>
                    <a:gd name="T23" fmla="*/ 0 h 1057"/>
                    <a:gd name="T24" fmla="*/ 0 w 1041"/>
                    <a:gd name="T25" fmla="*/ 0 h 1057"/>
                    <a:gd name="T26" fmla="*/ 0 w 1041"/>
                    <a:gd name="T27" fmla="*/ 0 h 1057"/>
                    <a:gd name="T28" fmla="*/ 0 w 1041"/>
                    <a:gd name="T29" fmla="*/ 0 h 1057"/>
                    <a:gd name="T30" fmla="*/ 0 w 1041"/>
                    <a:gd name="T31" fmla="*/ 0 h 1057"/>
                    <a:gd name="T32" fmla="*/ 0 w 1041"/>
                    <a:gd name="T33" fmla="*/ 0 h 1057"/>
                    <a:gd name="T34" fmla="*/ 0 w 1041"/>
                    <a:gd name="T35" fmla="*/ 0 h 1057"/>
                    <a:gd name="T36" fmla="*/ 0 w 1041"/>
                    <a:gd name="T37" fmla="*/ 0 h 1057"/>
                    <a:gd name="T38" fmla="*/ 0 w 1041"/>
                    <a:gd name="T39" fmla="*/ 0 h 1057"/>
                    <a:gd name="T40" fmla="*/ 0 w 1041"/>
                    <a:gd name="T41" fmla="*/ 0 h 1057"/>
                    <a:gd name="T42" fmla="*/ 0 w 1041"/>
                    <a:gd name="T43" fmla="*/ 0 h 10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1"/>
                    <a:gd name="T67" fmla="*/ 0 h 1057"/>
                    <a:gd name="T68" fmla="*/ 1041 w 1041"/>
                    <a:gd name="T69" fmla="*/ 1057 h 10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1" h="1057">
                      <a:moveTo>
                        <a:pt x="1041" y="47"/>
                      </a:moveTo>
                      <a:lnTo>
                        <a:pt x="46" y="1057"/>
                      </a:lnTo>
                      <a:lnTo>
                        <a:pt x="0" y="1012"/>
                      </a:lnTo>
                      <a:lnTo>
                        <a:pt x="993" y="0"/>
                      </a:lnTo>
                      <a:lnTo>
                        <a:pt x="994" y="0"/>
                      </a:lnTo>
                      <a:lnTo>
                        <a:pt x="995" y="1"/>
                      </a:lnTo>
                      <a:lnTo>
                        <a:pt x="998" y="4"/>
                      </a:lnTo>
                      <a:lnTo>
                        <a:pt x="1001" y="6"/>
                      </a:lnTo>
                      <a:lnTo>
                        <a:pt x="1004" y="9"/>
                      </a:lnTo>
                      <a:lnTo>
                        <a:pt x="1009" y="14"/>
                      </a:lnTo>
                      <a:lnTo>
                        <a:pt x="1014" y="18"/>
                      </a:lnTo>
                      <a:lnTo>
                        <a:pt x="1018" y="22"/>
                      </a:lnTo>
                      <a:lnTo>
                        <a:pt x="1023" y="26"/>
                      </a:lnTo>
                      <a:lnTo>
                        <a:pt x="1027" y="31"/>
                      </a:lnTo>
                      <a:lnTo>
                        <a:pt x="1031" y="35"/>
                      </a:lnTo>
                      <a:lnTo>
                        <a:pt x="1034" y="39"/>
                      </a:lnTo>
                      <a:lnTo>
                        <a:pt x="1037" y="42"/>
                      </a:lnTo>
                      <a:lnTo>
                        <a:pt x="1038" y="44"/>
                      </a:lnTo>
                      <a:lnTo>
                        <a:pt x="1040" y="46"/>
                      </a:lnTo>
                      <a:lnTo>
                        <a:pt x="1041"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35" name="Freeform 141"/>
                <p:cNvSpPr>
                  <a:spLocks/>
                </p:cNvSpPr>
                <p:nvPr/>
              </p:nvSpPr>
              <p:spPr bwMode="auto">
                <a:xfrm>
                  <a:off x="3728" y="1348"/>
                  <a:ext cx="105" cy="116"/>
                </a:xfrm>
                <a:custGeom>
                  <a:avLst/>
                  <a:gdLst>
                    <a:gd name="T0" fmla="*/ 0 w 1041"/>
                    <a:gd name="T1" fmla="*/ 0 h 1057"/>
                    <a:gd name="T2" fmla="*/ 0 w 1041"/>
                    <a:gd name="T3" fmla="*/ 0 h 1057"/>
                    <a:gd name="T4" fmla="*/ 0 w 1041"/>
                    <a:gd name="T5" fmla="*/ 0 h 1057"/>
                    <a:gd name="T6" fmla="*/ 0 w 1041"/>
                    <a:gd name="T7" fmla="*/ 0 h 1057"/>
                    <a:gd name="T8" fmla="*/ 0 w 1041"/>
                    <a:gd name="T9" fmla="*/ 0 h 1057"/>
                    <a:gd name="T10" fmla="*/ 0 w 1041"/>
                    <a:gd name="T11" fmla="*/ 0 h 1057"/>
                    <a:gd name="T12" fmla="*/ 0 w 1041"/>
                    <a:gd name="T13" fmla="*/ 0 h 1057"/>
                    <a:gd name="T14" fmla="*/ 0 w 1041"/>
                    <a:gd name="T15" fmla="*/ 0 h 1057"/>
                    <a:gd name="T16" fmla="*/ 0 w 1041"/>
                    <a:gd name="T17" fmla="*/ 0 h 1057"/>
                    <a:gd name="T18" fmla="*/ 0 w 1041"/>
                    <a:gd name="T19" fmla="*/ 0 h 1057"/>
                    <a:gd name="T20" fmla="*/ 0 w 1041"/>
                    <a:gd name="T21" fmla="*/ 0 h 1057"/>
                    <a:gd name="T22" fmla="*/ 0 w 1041"/>
                    <a:gd name="T23" fmla="*/ 0 h 1057"/>
                    <a:gd name="T24" fmla="*/ 0 w 1041"/>
                    <a:gd name="T25" fmla="*/ 0 h 1057"/>
                    <a:gd name="T26" fmla="*/ 0 w 1041"/>
                    <a:gd name="T27" fmla="*/ 0 h 1057"/>
                    <a:gd name="T28" fmla="*/ 0 w 1041"/>
                    <a:gd name="T29" fmla="*/ 0 h 1057"/>
                    <a:gd name="T30" fmla="*/ 0 w 1041"/>
                    <a:gd name="T31" fmla="*/ 0 h 1057"/>
                    <a:gd name="T32" fmla="*/ 0 w 1041"/>
                    <a:gd name="T33" fmla="*/ 0 h 1057"/>
                    <a:gd name="T34" fmla="*/ 0 w 1041"/>
                    <a:gd name="T35" fmla="*/ 0 h 1057"/>
                    <a:gd name="T36" fmla="*/ 0 w 1041"/>
                    <a:gd name="T37" fmla="*/ 0 h 1057"/>
                    <a:gd name="T38" fmla="*/ 0 w 1041"/>
                    <a:gd name="T39" fmla="*/ 0 h 1057"/>
                    <a:gd name="T40" fmla="*/ 0 w 1041"/>
                    <a:gd name="T41" fmla="*/ 0 h 1057"/>
                    <a:gd name="T42" fmla="*/ 0 w 1041"/>
                    <a:gd name="T43" fmla="*/ 0 h 10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1"/>
                    <a:gd name="T67" fmla="*/ 0 h 1057"/>
                    <a:gd name="T68" fmla="*/ 1041 w 1041"/>
                    <a:gd name="T69" fmla="*/ 1057 h 10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1" h="1057">
                      <a:moveTo>
                        <a:pt x="1041" y="47"/>
                      </a:moveTo>
                      <a:lnTo>
                        <a:pt x="46" y="1057"/>
                      </a:lnTo>
                      <a:lnTo>
                        <a:pt x="0" y="1012"/>
                      </a:lnTo>
                      <a:lnTo>
                        <a:pt x="993" y="0"/>
                      </a:lnTo>
                      <a:lnTo>
                        <a:pt x="994" y="0"/>
                      </a:lnTo>
                      <a:lnTo>
                        <a:pt x="995" y="1"/>
                      </a:lnTo>
                      <a:lnTo>
                        <a:pt x="998" y="4"/>
                      </a:lnTo>
                      <a:lnTo>
                        <a:pt x="1001" y="6"/>
                      </a:lnTo>
                      <a:lnTo>
                        <a:pt x="1004" y="9"/>
                      </a:lnTo>
                      <a:lnTo>
                        <a:pt x="1009" y="14"/>
                      </a:lnTo>
                      <a:lnTo>
                        <a:pt x="1014" y="18"/>
                      </a:lnTo>
                      <a:lnTo>
                        <a:pt x="1018" y="22"/>
                      </a:lnTo>
                      <a:lnTo>
                        <a:pt x="1023" y="26"/>
                      </a:lnTo>
                      <a:lnTo>
                        <a:pt x="1027" y="31"/>
                      </a:lnTo>
                      <a:lnTo>
                        <a:pt x="1031" y="35"/>
                      </a:lnTo>
                      <a:lnTo>
                        <a:pt x="1034" y="39"/>
                      </a:lnTo>
                      <a:lnTo>
                        <a:pt x="1037" y="42"/>
                      </a:lnTo>
                      <a:lnTo>
                        <a:pt x="1038" y="44"/>
                      </a:lnTo>
                      <a:lnTo>
                        <a:pt x="1040" y="46"/>
                      </a:lnTo>
                      <a:lnTo>
                        <a:pt x="1041" y="47"/>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36" name="Freeform 142"/>
                <p:cNvSpPr>
                  <a:spLocks/>
                </p:cNvSpPr>
                <p:nvPr/>
              </p:nvSpPr>
              <p:spPr bwMode="auto">
                <a:xfrm>
                  <a:off x="4105" y="1744"/>
                  <a:ext cx="75" cy="122"/>
                </a:xfrm>
                <a:custGeom>
                  <a:avLst/>
                  <a:gdLst>
                    <a:gd name="T0" fmla="*/ 0 w 740"/>
                    <a:gd name="T1" fmla="*/ 0 h 1122"/>
                    <a:gd name="T2" fmla="*/ 0 w 740"/>
                    <a:gd name="T3" fmla="*/ 0 h 1122"/>
                    <a:gd name="T4" fmla="*/ 0 w 740"/>
                    <a:gd name="T5" fmla="*/ 0 h 1122"/>
                    <a:gd name="T6" fmla="*/ 0 w 740"/>
                    <a:gd name="T7" fmla="*/ 0 h 1122"/>
                    <a:gd name="T8" fmla="*/ 0 w 740"/>
                    <a:gd name="T9" fmla="*/ 0 h 1122"/>
                    <a:gd name="T10" fmla="*/ 0 w 740"/>
                    <a:gd name="T11" fmla="*/ 0 h 1122"/>
                    <a:gd name="T12" fmla="*/ 0 w 740"/>
                    <a:gd name="T13" fmla="*/ 0 h 1122"/>
                    <a:gd name="T14" fmla="*/ 0 w 740"/>
                    <a:gd name="T15" fmla="*/ 0 h 1122"/>
                    <a:gd name="T16" fmla="*/ 0 w 740"/>
                    <a:gd name="T17" fmla="*/ 0 h 1122"/>
                    <a:gd name="T18" fmla="*/ 0 w 740"/>
                    <a:gd name="T19" fmla="*/ 0 h 1122"/>
                    <a:gd name="T20" fmla="*/ 0 w 740"/>
                    <a:gd name="T21" fmla="*/ 0 h 1122"/>
                    <a:gd name="T22" fmla="*/ 0 w 740"/>
                    <a:gd name="T23" fmla="*/ 0 h 1122"/>
                    <a:gd name="T24" fmla="*/ 0 w 740"/>
                    <a:gd name="T25" fmla="*/ 0 h 1122"/>
                    <a:gd name="T26" fmla="*/ 0 w 740"/>
                    <a:gd name="T27" fmla="*/ 0 h 1122"/>
                    <a:gd name="T28" fmla="*/ 0 w 740"/>
                    <a:gd name="T29" fmla="*/ 0 h 1122"/>
                    <a:gd name="T30" fmla="*/ 0 w 740"/>
                    <a:gd name="T31" fmla="*/ 0 h 1122"/>
                    <a:gd name="T32" fmla="*/ 0 w 740"/>
                    <a:gd name="T33" fmla="*/ 0 h 1122"/>
                    <a:gd name="T34" fmla="*/ 0 w 740"/>
                    <a:gd name="T35" fmla="*/ 0 h 1122"/>
                    <a:gd name="T36" fmla="*/ 0 w 740"/>
                    <a:gd name="T37" fmla="*/ 0 h 1122"/>
                    <a:gd name="T38" fmla="*/ 0 w 740"/>
                    <a:gd name="T39" fmla="*/ 0 h 1122"/>
                    <a:gd name="T40" fmla="*/ 0 w 740"/>
                    <a:gd name="T41" fmla="*/ 0 h 1122"/>
                    <a:gd name="T42" fmla="*/ 0 w 740"/>
                    <a:gd name="T43" fmla="*/ 0 h 1122"/>
                    <a:gd name="T44" fmla="*/ 0 w 740"/>
                    <a:gd name="T45" fmla="*/ 0 h 1122"/>
                    <a:gd name="T46" fmla="*/ 0 w 740"/>
                    <a:gd name="T47" fmla="*/ 0 h 1122"/>
                    <a:gd name="T48" fmla="*/ 0 w 740"/>
                    <a:gd name="T49" fmla="*/ 0 h 1122"/>
                    <a:gd name="T50" fmla="*/ 0 w 740"/>
                    <a:gd name="T51" fmla="*/ 0 h 1122"/>
                    <a:gd name="T52" fmla="*/ 0 w 740"/>
                    <a:gd name="T53" fmla="*/ 0 h 1122"/>
                    <a:gd name="T54" fmla="*/ 0 w 740"/>
                    <a:gd name="T55" fmla="*/ 0 h 1122"/>
                    <a:gd name="T56" fmla="*/ 0 w 740"/>
                    <a:gd name="T57" fmla="*/ 0 h 1122"/>
                    <a:gd name="T58" fmla="*/ 0 w 740"/>
                    <a:gd name="T59" fmla="*/ 0 h 1122"/>
                    <a:gd name="T60" fmla="*/ 0 w 740"/>
                    <a:gd name="T61" fmla="*/ 0 h 1122"/>
                    <a:gd name="T62" fmla="*/ 0 w 740"/>
                    <a:gd name="T63" fmla="*/ 0 h 1122"/>
                    <a:gd name="T64" fmla="*/ 0 w 740"/>
                    <a:gd name="T65" fmla="*/ 0 h 1122"/>
                    <a:gd name="T66" fmla="*/ 0 w 740"/>
                    <a:gd name="T67" fmla="*/ 0 h 1122"/>
                    <a:gd name="T68" fmla="*/ 0 w 740"/>
                    <a:gd name="T69" fmla="*/ 0 h 1122"/>
                    <a:gd name="T70" fmla="*/ 0 w 740"/>
                    <a:gd name="T71" fmla="*/ 0 h 1122"/>
                    <a:gd name="T72" fmla="*/ 0 w 740"/>
                    <a:gd name="T73" fmla="*/ 0 h 1122"/>
                    <a:gd name="T74" fmla="*/ 0 w 740"/>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0"/>
                    <a:gd name="T115" fmla="*/ 0 h 1122"/>
                    <a:gd name="T116" fmla="*/ 740 w 740"/>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0" h="1122">
                      <a:moveTo>
                        <a:pt x="56" y="4"/>
                      </a:moveTo>
                      <a:lnTo>
                        <a:pt x="739" y="1082"/>
                      </a:lnTo>
                      <a:lnTo>
                        <a:pt x="740" y="1085"/>
                      </a:lnTo>
                      <a:lnTo>
                        <a:pt x="740" y="1088"/>
                      </a:lnTo>
                      <a:lnTo>
                        <a:pt x="739" y="1092"/>
                      </a:lnTo>
                      <a:lnTo>
                        <a:pt x="737" y="1096"/>
                      </a:lnTo>
                      <a:lnTo>
                        <a:pt x="733" y="1101"/>
                      </a:lnTo>
                      <a:lnTo>
                        <a:pt x="730" y="1105"/>
                      </a:lnTo>
                      <a:lnTo>
                        <a:pt x="724" y="1110"/>
                      </a:lnTo>
                      <a:lnTo>
                        <a:pt x="720" y="1113"/>
                      </a:lnTo>
                      <a:lnTo>
                        <a:pt x="713" y="1117"/>
                      </a:lnTo>
                      <a:lnTo>
                        <a:pt x="707" y="1119"/>
                      </a:lnTo>
                      <a:lnTo>
                        <a:pt x="702" y="1121"/>
                      </a:lnTo>
                      <a:lnTo>
                        <a:pt x="696" y="1122"/>
                      </a:lnTo>
                      <a:lnTo>
                        <a:pt x="691" y="1122"/>
                      </a:lnTo>
                      <a:lnTo>
                        <a:pt x="688" y="1121"/>
                      </a:lnTo>
                      <a:lnTo>
                        <a:pt x="685" y="1120"/>
                      </a:lnTo>
                      <a:lnTo>
                        <a:pt x="682" y="1118"/>
                      </a:lnTo>
                      <a:lnTo>
                        <a:pt x="1" y="40"/>
                      </a:lnTo>
                      <a:lnTo>
                        <a:pt x="0" y="36"/>
                      </a:lnTo>
                      <a:lnTo>
                        <a:pt x="0" y="33"/>
                      </a:lnTo>
                      <a:lnTo>
                        <a:pt x="1" y="28"/>
                      </a:lnTo>
                      <a:lnTo>
                        <a:pt x="3" y="25"/>
                      </a:lnTo>
                      <a:lnTo>
                        <a:pt x="7" y="20"/>
                      </a:lnTo>
                      <a:lnTo>
                        <a:pt x="10" y="16"/>
                      </a:lnTo>
                      <a:lnTo>
                        <a:pt x="15" y="11"/>
                      </a:lnTo>
                      <a:lnTo>
                        <a:pt x="20" y="8"/>
                      </a:lnTo>
                      <a:lnTo>
                        <a:pt x="26" y="4"/>
                      </a:lnTo>
                      <a:lnTo>
                        <a:pt x="32" y="2"/>
                      </a:lnTo>
                      <a:lnTo>
                        <a:pt x="37" y="1"/>
                      </a:lnTo>
                      <a:lnTo>
                        <a:pt x="42" y="0"/>
                      </a:lnTo>
                      <a:lnTo>
                        <a:pt x="47" y="0"/>
                      </a:lnTo>
                      <a:lnTo>
                        <a:pt x="51" y="0"/>
                      </a:lnTo>
                      <a:lnTo>
                        <a:pt x="54" y="2"/>
                      </a:lnTo>
                      <a:lnTo>
                        <a:pt x="56" y="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37" name="Freeform 143"/>
                <p:cNvSpPr>
                  <a:spLocks/>
                </p:cNvSpPr>
                <p:nvPr/>
              </p:nvSpPr>
              <p:spPr bwMode="auto">
                <a:xfrm>
                  <a:off x="4105" y="1744"/>
                  <a:ext cx="75" cy="122"/>
                </a:xfrm>
                <a:custGeom>
                  <a:avLst/>
                  <a:gdLst>
                    <a:gd name="T0" fmla="*/ 0 w 740"/>
                    <a:gd name="T1" fmla="*/ 0 h 1122"/>
                    <a:gd name="T2" fmla="*/ 0 w 740"/>
                    <a:gd name="T3" fmla="*/ 0 h 1122"/>
                    <a:gd name="T4" fmla="*/ 0 w 740"/>
                    <a:gd name="T5" fmla="*/ 0 h 1122"/>
                    <a:gd name="T6" fmla="*/ 0 w 740"/>
                    <a:gd name="T7" fmla="*/ 0 h 1122"/>
                    <a:gd name="T8" fmla="*/ 0 w 740"/>
                    <a:gd name="T9" fmla="*/ 0 h 1122"/>
                    <a:gd name="T10" fmla="*/ 0 w 740"/>
                    <a:gd name="T11" fmla="*/ 0 h 1122"/>
                    <a:gd name="T12" fmla="*/ 0 w 740"/>
                    <a:gd name="T13" fmla="*/ 0 h 1122"/>
                    <a:gd name="T14" fmla="*/ 0 w 740"/>
                    <a:gd name="T15" fmla="*/ 0 h 1122"/>
                    <a:gd name="T16" fmla="*/ 0 w 740"/>
                    <a:gd name="T17" fmla="*/ 0 h 1122"/>
                    <a:gd name="T18" fmla="*/ 0 w 740"/>
                    <a:gd name="T19" fmla="*/ 0 h 1122"/>
                    <a:gd name="T20" fmla="*/ 0 w 740"/>
                    <a:gd name="T21" fmla="*/ 0 h 1122"/>
                    <a:gd name="T22" fmla="*/ 0 w 740"/>
                    <a:gd name="T23" fmla="*/ 0 h 1122"/>
                    <a:gd name="T24" fmla="*/ 0 w 740"/>
                    <a:gd name="T25" fmla="*/ 0 h 1122"/>
                    <a:gd name="T26" fmla="*/ 0 w 740"/>
                    <a:gd name="T27" fmla="*/ 0 h 1122"/>
                    <a:gd name="T28" fmla="*/ 0 w 740"/>
                    <a:gd name="T29" fmla="*/ 0 h 1122"/>
                    <a:gd name="T30" fmla="*/ 0 w 740"/>
                    <a:gd name="T31" fmla="*/ 0 h 1122"/>
                    <a:gd name="T32" fmla="*/ 0 w 740"/>
                    <a:gd name="T33" fmla="*/ 0 h 1122"/>
                    <a:gd name="T34" fmla="*/ 0 w 740"/>
                    <a:gd name="T35" fmla="*/ 0 h 1122"/>
                    <a:gd name="T36" fmla="*/ 0 w 740"/>
                    <a:gd name="T37" fmla="*/ 0 h 1122"/>
                    <a:gd name="T38" fmla="*/ 0 w 740"/>
                    <a:gd name="T39" fmla="*/ 0 h 1122"/>
                    <a:gd name="T40" fmla="*/ 0 w 740"/>
                    <a:gd name="T41" fmla="*/ 0 h 1122"/>
                    <a:gd name="T42" fmla="*/ 0 w 740"/>
                    <a:gd name="T43" fmla="*/ 0 h 1122"/>
                    <a:gd name="T44" fmla="*/ 0 w 740"/>
                    <a:gd name="T45" fmla="*/ 0 h 1122"/>
                    <a:gd name="T46" fmla="*/ 0 w 740"/>
                    <a:gd name="T47" fmla="*/ 0 h 1122"/>
                    <a:gd name="T48" fmla="*/ 0 w 740"/>
                    <a:gd name="T49" fmla="*/ 0 h 1122"/>
                    <a:gd name="T50" fmla="*/ 0 w 740"/>
                    <a:gd name="T51" fmla="*/ 0 h 1122"/>
                    <a:gd name="T52" fmla="*/ 0 w 740"/>
                    <a:gd name="T53" fmla="*/ 0 h 1122"/>
                    <a:gd name="T54" fmla="*/ 0 w 740"/>
                    <a:gd name="T55" fmla="*/ 0 h 1122"/>
                    <a:gd name="T56" fmla="*/ 0 w 740"/>
                    <a:gd name="T57" fmla="*/ 0 h 1122"/>
                    <a:gd name="T58" fmla="*/ 0 w 740"/>
                    <a:gd name="T59" fmla="*/ 0 h 1122"/>
                    <a:gd name="T60" fmla="*/ 0 w 740"/>
                    <a:gd name="T61" fmla="*/ 0 h 1122"/>
                    <a:gd name="T62" fmla="*/ 0 w 740"/>
                    <a:gd name="T63" fmla="*/ 0 h 1122"/>
                    <a:gd name="T64" fmla="*/ 0 w 740"/>
                    <a:gd name="T65" fmla="*/ 0 h 1122"/>
                    <a:gd name="T66" fmla="*/ 0 w 740"/>
                    <a:gd name="T67" fmla="*/ 0 h 1122"/>
                    <a:gd name="T68" fmla="*/ 0 w 740"/>
                    <a:gd name="T69" fmla="*/ 0 h 1122"/>
                    <a:gd name="T70" fmla="*/ 0 w 740"/>
                    <a:gd name="T71" fmla="*/ 0 h 1122"/>
                    <a:gd name="T72" fmla="*/ 0 w 740"/>
                    <a:gd name="T73" fmla="*/ 0 h 1122"/>
                    <a:gd name="T74" fmla="*/ 0 w 740"/>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0"/>
                    <a:gd name="T115" fmla="*/ 0 h 1122"/>
                    <a:gd name="T116" fmla="*/ 740 w 740"/>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0" h="1122">
                      <a:moveTo>
                        <a:pt x="56" y="4"/>
                      </a:moveTo>
                      <a:lnTo>
                        <a:pt x="739" y="1082"/>
                      </a:lnTo>
                      <a:lnTo>
                        <a:pt x="740" y="1085"/>
                      </a:lnTo>
                      <a:lnTo>
                        <a:pt x="740" y="1088"/>
                      </a:lnTo>
                      <a:lnTo>
                        <a:pt x="739" y="1092"/>
                      </a:lnTo>
                      <a:lnTo>
                        <a:pt x="737" y="1096"/>
                      </a:lnTo>
                      <a:lnTo>
                        <a:pt x="733" y="1101"/>
                      </a:lnTo>
                      <a:lnTo>
                        <a:pt x="730" y="1105"/>
                      </a:lnTo>
                      <a:lnTo>
                        <a:pt x="724" y="1110"/>
                      </a:lnTo>
                      <a:lnTo>
                        <a:pt x="720" y="1113"/>
                      </a:lnTo>
                      <a:lnTo>
                        <a:pt x="713" y="1117"/>
                      </a:lnTo>
                      <a:lnTo>
                        <a:pt x="707" y="1119"/>
                      </a:lnTo>
                      <a:lnTo>
                        <a:pt x="702" y="1121"/>
                      </a:lnTo>
                      <a:lnTo>
                        <a:pt x="696" y="1122"/>
                      </a:lnTo>
                      <a:lnTo>
                        <a:pt x="691" y="1122"/>
                      </a:lnTo>
                      <a:lnTo>
                        <a:pt x="688" y="1121"/>
                      </a:lnTo>
                      <a:lnTo>
                        <a:pt x="685" y="1120"/>
                      </a:lnTo>
                      <a:lnTo>
                        <a:pt x="682" y="1118"/>
                      </a:lnTo>
                      <a:lnTo>
                        <a:pt x="1" y="40"/>
                      </a:lnTo>
                      <a:lnTo>
                        <a:pt x="0" y="36"/>
                      </a:lnTo>
                      <a:lnTo>
                        <a:pt x="0" y="33"/>
                      </a:lnTo>
                      <a:lnTo>
                        <a:pt x="1" y="28"/>
                      </a:lnTo>
                      <a:lnTo>
                        <a:pt x="3" y="25"/>
                      </a:lnTo>
                      <a:lnTo>
                        <a:pt x="7" y="20"/>
                      </a:lnTo>
                      <a:lnTo>
                        <a:pt x="10" y="16"/>
                      </a:lnTo>
                      <a:lnTo>
                        <a:pt x="15" y="11"/>
                      </a:lnTo>
                      <a:lnTo>
                        <a:pt x="20" y="8"/>
                      </a:lnTo>
                      <a:lnTo>
                        <a:pt x="26" y="4"/>
                      </a:lnTo>
                      <a:lnTo>
                        <a:pt x="32" y="2"/>
                      </a:lnTo>
                      <a:lnTo>
                        <a:pt x="37" y="1"/>
                      </a:lnTo>
                      <a:lnTo>
                        <a:pt x="42" y="0"/>
                      </a:lnTo>
                      <a:lnTo>
                        <a:pt x="47" y="0"/>
                      </a:lnTo>
                      <a:lnTo>
                        <a:pt x="51" y="0"/>
                      </a:lnTo>
                      <a:lnTo>
                        <a:pt x="54" y="2"/>
                      </a:lnTo>
                      <a:lnTo>
                        <a:pt x="56" y="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38" name="Freeform 144"/>
                <p:cNvSpPr>
                  <a:spLocks/>
                </p:cNvSpPr>
                <p:nvPr/>
              </p:nvSpPr>
              <p:spPr bwMode="auto">
                <a:xfrm>
                  <a:off x="4174" y="1861"/>
                  <a:ext cx="6" cy="5"/>
                </a:xfrm>
                <a:custGeom>
                  <a:avLst/>
                  <a:gdLst>
                    <a:gd name="T0" fmla="*/ 0 w 59"/>
                    <a:gd name="T1" fmla="*/ 0 h 45"/>
                    <a:gd name="T2" fmla="*/ 0 w 59"/>
                    <a:gd name="T3" fmla="*/ 0 h 45"/>
                    <a:gd name="T4" fmla="*/ 0 w 59"/>
                    <a:gd name="T5" fmla="*/ 0 h 45"/>
                    <a:gd name="T6" fmla="*/ 0 w 59"/>
                    <a:gd name="T7" fmla="*/ 0 h 45"/>
                    <a:gd name="T8" fmla="*/ 0 w 59"/>
                    <a:gd name="T9" fmla="*/ 0 h 45"/>
                    <a:gd name="T10" fmla="*/ 0 w 59"/>
                    <a:gd name="T11" fmla="*/ 0 h 45"/>
                    <a:gd name="T12" fmla="*/ 0 w 59"/>
                    <a:gd name="T13" fmla="*/ 0 h 45"/>
                    <a:gd name="T14" fmla="*/ 0 w 59"/>
                    <a:gd name="T15" fmla="*/ 0 h 45"/>
                    <a:gd name="T16" fmla="*/ 0 w 59"/>
                    <a:gd name="T17" fmla="*/ 0 h 45"/>
                    <a:gd name="T18" fmla="*/ 0 w 59"/>
                    <a:gd name="T19" fmla="*/ 0 h 45"/>
                    <a:gd name="T20" fmla="*/ 0 w 59"/>
                    <a:gd name="T21" fmla="*/ 0 h 45"/>
                    <a:gd name="T22" fmla="*/ 0 w 59"/>
                    <a:gd name="T23" fmla="*/ 0 h 45"/>
                    <a:gd name="T24" fmla="*/ 0 w 59"/>
                    <a:gd name="T25" fmla="*/ 0 h 45"/>
                    <a:gd name="T26" fmla="*/ 0 w 59"/>
                    <a:gd name="T27" fmla="*/ 0 h 45"/>
                    <a:gd name="T28" fmla="*/ 0 w 59"/>
                    <a:gd name="T29" fmla="*/ 0 h 45"/>
                    <a:gd name="T30" fmla="*/ 0 w 59"/>
                    <a:gd name="T31" fmla="*/ 0 h 45"/>
                    <a:gd name="T32" fmla="*/ 0 w 59"/>
                    <a:gd name="T33" fmla="*/ 0 h 45"/>
                    <a:gd name="T34" fmla="*/ 0 w 59"/>
                    <a:gd name="T35" fmla="*/ 0 h 45"/>
                    <a:gd name="T36" fmla="*/ 0 w 59"/>
                    <a:gd name="T37" fmla="*/ 0 h 45"/>
                    <a:gd name="T38" fmla="*/ 0 w 59"/>
                    <a:gd name="T39" fmla="*/ 0 h 45"/>
                    <a:gd name="T40" fmla="*/ 0 w 59"/>
                    <a:gd name="T41" fmla="*/ 0 h 45"/>
                    <a:gd name="T42" fmla="*/ 0 w 59"/>
                    <a:gd name="T43" fmla="*/ 0 h 45"/>
                    <a:gd name="T44" fmla="*/ 0 w 59"/>
                    <a:gd name="T45" fmla="*/ 0 h 45"/>
                    <a:gd name="T46" fmla="*/ 0 w 59"/>
                    <a:gd name="T47" fmla="*/ 0 h 45"/>
                    <a:gd name="T48" fmla="*/ 0 w 59"/>
                    <a:gd name="T49" fmla="*/ 0 h 45"/>
                    <a:gd name="T50" fmla="*/ 0 w 59"/>
                    <a:gd name="T51" fmla="*/ 0 h 45"/>
                    <a:gd name="T52" fmla="*/ 0 w 59"/>
                    <a:gd name="T53" fmla="*/ 0 h 45"/>
                    <a:gd name="T54" fmla="*/ 0 w 59"/>
                    <a:gd name="T55" fmla="*/ 0 h 45"/>
                    <a:gd name="T56" fmla="*/ 0 w 59"/>
                    <a:gd name="T57" fmla="*/ 0 h 45"/>
                    <a:gd name="T58" fmla="*/ 0 w 59"/>
                    <a:gd name="T59" fmla="*/ 0 h 45"/>
                    <a:gd name="T60" fmla="*/ 0 w 59"/>
                    <a:gd name="T61" fmla="*/ 0 h 45"/>
                    <a:gd name="T62" fmla="*/ 0 w 59"/>
                    <a:gd name="T63" fmla="*/ 0 h 45"/>
                    <a:gd name="T64" fmla="*/ 0 w 59"/>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5"/>
                    <a:gd name="T101" fmla="*/ 59 w 59"/>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5">
                      <a:moveTo>
                        <a:pt x="22" y="9"/>
                      </a:moveTo>
                      <a:lnTo>
                        <a:pt x="27" y="6"/>
                      </a:lnTo>
                      <a:lnTo>
                        <a:pt x="33" y="3"/>
                      </a:lnTo>
                      <a:lnTo>
                        <a:pt x="39" y="1"/>
                      </a:lnTo>
                      <a:lnTo>
                        <a:pt x="44" y="0"/>
                      </a:lnTo>
                      <a:lnTo>
                        <a:pt x="49" y="0"/>
                      </a:lnTo>
                      <a:lnTo>
                        <a:pt x="54" y="1"/>
                      </a:lnTo>
                      <a:lnTo>
                        <a:pt x="56" y="2"/>
                      </a:lnTo>
                      <a:lnTo>
                        <a:pt x="58" y="5"/>
                      </a:lnTo>
                      <a:lnTo>
                        <a:pt x="59" y="8"/>
                      </a:lnTo>
                      <a:lnTo>
                        <a:pt x="59" y="11"/>
                      </a:lnTo>
                      <a:lnTo>
                        <a:pt x="58" y="15"/>
                      </a:lnTo>
                      <a:lnTo>
                        <a:pt x="56" y="19"/>
                      </a:lnTo>
                      <a:lnTo>
                        <a:pt x="52" y="24"/>
                      </a:lnTo>
                      <a:lnTo>
                        <a:pt x="49" y="28"/>
                      </a:lnTo>
                      <a:lnTo>
                        <a:pt x="43" y="33"/>
                      </a:lnTo>
                      <a:lnTo>
                        <a:pt x="39" y="36"/>
                      </a:lnTo>
                      <a:lnTo>
                        <a:pt x="32" y="40"/>
                      </a:lnTo>
                      <a:lnTo>
                        <a:pt x="26" y="42"/>
                      </a:lnTo>
                      <a:lnTo>
                        <a:pt x="21" y="44"/>
                      </a:lnTo>
                      <a:lnTo>
                        <a:pt x="15" y="45"/>
                      </a:lnTo>
                      <a:lnTo>
                        <a:pt x="10" y="45"/>
                      </a:lnTo>
                      <a:lnTo>
                        <a:pt x="7" y="44"/>
                      </a:lnTo>
                      <a:lnTo>
                        <a:pt x="4" y="43"/>
                      </a:lnTo>
                      <a:lnTo>
                        <a:pt x="1" y="41"/>
                      </a:lnTo>
                      <a:lnTo>
                        <a:pt x="0" y="38"/>
                      </a:lnTo>
                      <a:lnTo>
                        <a:pt x="0" y="34"/>
                      </a:lnTo>
                      <a:lnTo>
                        <a:pt x="1" y="31"/>
                      </a:lnTo>
                      <a:lnTo>
                        <a:pt x="4" y="26"/>
                      </a:lnTo>
                      <a:lnTo>
                        <a:pt x="7" y="22"/>
                      </a:lnTo>
                      <a:lnTo>
                        <a:pt x="10" y="17"/>
                      </a:lnTo>
                      <a:lnTo>
                        <a:pt x="16" y="14"/>
                      </a:lnTo>
                      <a:lnTo>
                        <a:pt x="22"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39" name="Freeform 145"/>
                <p:cNvSpPr>
                  <a:spLocks/>
                </p:cNvSpPr>
                <p:nvPr/>
              </p:nvSpPr>
              <p:spPr bwMode="auto">
                <a:xfrm>
                  <a:off x="4174" y="1861"/>
                  <a:ext cx="6" cy="5"/>
                </a:xfrm>
                <a:custGeom>
                  <a:avLst/>
                  <a:gdLst>
                    <a:gd name="T0" fmla="*/ 0 w 59"/>
                    <a:gd name="T1" fmla="*/ 0 h 45"/>
                    <a:gd name="T2" fmla="*/ 0 w 59"/>
                    <a:gd name="T3" fmla="*/ 0 h 45"/>
                    <a:gd name="T4" fmla="*/ 0 w 59"/>
                    <a:gd name="T5" fmla="*/ 0 h 45"/>
                    <a:gd name="T6" fmla="*/ 0 w 59"/>
                    <a:gd name="T7" fmla="*/ 0 h 45"/>
                    <a:gd name="T8" fmla="*/ 0 w 59"/>
                    <a:gd name="T9" fmla="*/ 0 h 45"/>
                    <a:gd name="T10" fmla="*/ 0 w 59"/>
                    <a:gd name="T11" fmla="*/ 0 h 45"/>
                    <a:gd name="T12" fmla="*/ 0 w 59"/>
                    <a:gd name="T13" fmla="*/ 0 h 45"/>
                    <a:gd name="T14" fmla="*/ 0 w 59"/>
                    <a:gd name="T15" fmla="*/ 0 h 45"/>
                    <a:gd name="T16" fmla="*/ 0 w 59"/>
                    <a:gd name="T17" fmla="*/ 0 h 45"/>
                    <a:gd name="T18" fmla="*/ 0 w 59"/>
                    <a:gd name="T19" fmla="*/ 0 h 45"/>
                    <a:gd name="T20" fmla="*/ 0 w 59"/>
                    <a:gd name="T21" fmla="*/ 0 h 45"/>
                    <a:gd name="T22" fmla="*/ 0 w 59"/>
                    <a:gd name="T23" fmla="*/ 0 h 45"/>
                    <a:gd name="T24" fmla="*/ 0 w 59"/>
                    <a:gd name="T25" fmla="*/ 0 h 45"/>
                    <a:gd name="T26" fmla="*/ 0 w 59"/>
                    <a:gd name="T27" fmla="*/ 0 h 45"/>
                    <a:gd name="T28" fmla="*/ 0 w 59"/>
                    <a:gd name="T29" fmla="*/ 0 h 45"/>
                    <a:gd name="T30" fmla="*/ 0 w 59"/>
                    <a:gd name="T31" fmla="*/ 0 h 45"/>
                    <a:gd name="T32" fmla="*/ 0 w 59"/>
                    <a:gd name="T33" fmla="*/ 0 h 45"/>
                    <a:gd name="T34" fmla="*/ 0 w 59"/>
                    <a:gd name="T35" fmla="*/ 0 h 45"/>
                    <a:gd name="T36" fmla="*/ 0 w 59"/>
                    <a:gd name="T37" fmla="*/ 0 h 45"/>
                    <a:gd name="T38" fmla="*/ 0 w 59"/>
                    <a:gd name="T39" fmla="*/ 0 h 45"/>
                    <a:gd name="T40" fmla="*/ 0 w 59"/>
                    <a:gd name="T41" fmla="*/ 0 h 45"/>
                    <a:gd name="T42" fmla="*/ 0 w 59"/>
                    <a:gd name="T43" fmla="*/ 0 h 45"/>
                    <a:gd name="T44" fmla="*/ 0 w 59"/>
                    <a:gd name="T45" fmla="*/ 0 h 45"/>
                    <a:gd name="T46" fmla="*/ 0 w 59"/>
                    <a:gd name="T47" fmla="*/ 0 h 45"/>
                    <a:gd name="T48" fmla="*/ 0 w 59"/>
                    <a:gd name="T49" fmla="*/ 0 h 45"/>
                    <a:gd name="T50" fmla="*/ 0 w 59"/>
                    <a:gd name="T51" fmla="*/ 0 h 45"/>
                    <a:gd name="T52" fmla="*/ 0 w 59"/>
                    <a:gd name="T53" fmla="*/ 0 h 45"/>
                    <a:gd name="T54" fmla="*/ 0 w 59"/>
                    <a:gd name="T55" fmla="*/ 0 h 45"/>
                    <a:gd name="T56" fmla="*/ 0 w 59"/>
                    <a:gd name="T57" fmla="*/ 0 h 45"/>
                    <a:gd name="T58" fmla="*/ 0 w 59"/>
                    <a:gd name="T59" fmla="*/ 0 h 45"/>
                    <a:gd name="T60" fmla="*/ 0 w 59"/>
                    <a:gd name="T61" fmla="*/ 0 h 45"/>
                    <a:gd name="T62" fmla="*/ 0 w 59"/>
                    <a:gd name="T63" fmla="*/ 0 h 45"/>
                    <a:gd name="T64" fmla="*/ 0 w 59"/>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5"/>
                    <a:gd name="T101" fmla="*/ 59 w 59"/>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5">
                      <a:moveTo>
                        <a:pt x="22" y="9"/>
                      </a:moveTo>
                      <a:lnTo>
                        <a:pt x="27" y="6"/>
                      </a:lnTo>
                      <a:lnTo>
                        <a:pt x="33" y="3"/>
                      </a:lnTo>
                      <a:lnTo>
                        <a:pt x="39" y="1"/>
                      </a:lnTo>
                      <a:lnTo>
                        <a:pt x="44" y="0"/>
                      </a:lnTo>
                      <a:lnTo>
                        <a:pt x="49" y="0"/>
                      </a:lnTo>
                      <a:lnTo>
                        <a:pt x="54" y="1"/>
                      </a:lnTo>
                      <a:lnTo>
                        <a:pt x="56" y="2"/>
                      </a:lnTo>
                      <a:lnTo>
                        <a:pt x="58" y="5"/>
                      </a:lnTo>
                      <a:lnTo>
                        <a:pt x="59" y="8"/>
                      </a:lnTo>
                      <a:lnTo>
                        <a:pt x="59" y="11"/>
                      </a:lnTo>
                      <a:lnTo>
                        <a:pt x="58" y="15"/>
                      </a:lnTo>
                      <a:lnTo>
                        <a:pt x="56" y="19"/>
                      </a:lnTo>
                      <a:lnTo>
                        <a:pt x="52" y="24"/>
                      </a:lnTo>
                      <a:lnTo>
                        <a:pt x="49" y="28"/>
                      </a:lnTo>
                      <a:lnTo>
                        <a:pt x="43" y="33"/>
                      </a:lnTo>
                      <a:lnTo>
                        <a:pt x="39" y="36"/>
                      </a:lnTo>
                      <a:lnTo>
                        <a:pt x="32" y="40"/>
                      </a:lnTo>
                      <a:lnTo>
                        <a:pt x="26" y="42"/>
                      </a:lnTo>
                      <a:lnTo>
                        <a:pt x="21" y="44"/>
                      </a:lnTo>
                      <a:lnTo>
                        <a:pt x="15" y="45"/>
                      </a:lnTo>
                      <a:lnTo>
                        <a:pt x="10" y="45"/>
                      </a:lnTo>
                      <a:lnTo>
                        <a:pt x="7" y="44"/>
                      </a:lnTo>
                      <a:lnTo>
                        <a:pt x="4" y="43"/>
                      </a:lnTo>
                      <a:lnTo>
                        <a:pt x="1" y="41"/>
                      </a:lnTo>
                      <a:lnTo>
                        <a:pt x="0" y="38"/>
                      </a:lnTo>
                      <a:lnTo>
                        <a:pt x="0" y="34"/>
                      </a:lnTo>
                      <a:lnTo>
                        <a:pt x="1" y="31"/>
                      </a:lnTo>
                      <a:lnTo>
                        <a:pt x="4" y="26"/>
                      </a:lnTo>
                      <a:lnTo>
                        <a:pt x="7" y="22"/>
                      </a:lnTo>
                      <a:lnTo>
                        <a:pt x="10" y="17"/>
                      </a:lnTo>
                      <a:lnTo>
                        <a:pt x="16" y="14"/>
                      </a:lnTo>
                      <a:lnTo>
                        <a:pt x="22"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0" name="Freeform 146"/>
                <p:cNvSpPr>
                  <a:spLocks/>
                </p:cNvSpPr>
                <p:nvPr/>
              </p:nvSpPr>
              <p:spPr bwMode="auto">
                <a:xfrm>
                  <a:off x="3384" y="1771"/>
                  <a:ext cx="53" cy="123"/>
                </a:xfrm>
                <a:custGeom>
                  <a:avLst/>
                  <a:gdLst>
                    <a:gd name="T0" fmla="*/ 0 w 520"/>
                    <a:gd name="T1" fmla="*/ 0 h 1130"/>
                    <a:gd name="T2" fmla="*/ 0 w 520"/>
                    <a:gd name="T3" fmla="*/ 0 h 1130"/>
                    <a:gd name="T4" fmla="*/ 0 w 520"/>
                    <a:gd name="T5" fmla="*/ 0 h 1130"/>
                    <a:gd name="T6" fmla="*/ 0 w 520"/>
                    <a:gd name="T7" fmla="*/ 0 h 1130"/>
                    <a:gd name="T8" fmla="*/ 0 w 520"/>
                    <a:gd name="T9" fmla="*/ 0 h 1130"/>
                    <a:gd name="T10" fmla="*/ 0 w 520"/>
                    <a:gd name="T11" fmla="*/ 0 h 1130"/>
                    <a:gd name="T12" fmla="*/ 0 w 520"/>
                    <a:gd name="T13" fmla="*/ 0 h 1130"/>
                    <a:gd name="T14" fmla="*/ 0 w 520"/>
                    <a:gd name="T15" fmla="*/ 0 h 1130"/>
                    <a:gd name="T16" fmla="*/ 0 w 520"/>
                    <a:gd name="T17" fmla="*/ 0 h 1130"/>
                    <a:gd name="T18" fmla="*/ 0 w 520"/>
                    <a:gd name="T19" fmla="*/ 0 h 1130"/>
                    <a:gd name="T20" fmla="*/ 0 w 520"/>
                    <a:gd name="T21" fmla="*/ 0 h 1130"/>
                    <a:gd name="T22" fmla="*/ 0 w 520"/>
                    <a:gd name="T23" fmla="*/ 0 h 1130"/>
                    <a:gd name="T24" fmla="*/ 0 w 520"/>
                    <a:gd name="T25" fmla="*/ 0 h 1130"/>
                    <a:gd name="T26" fmla="*/ 0 w 520"/>
                    <a:gd name="T27" fmla="*/ 0 h 1130"/>
                    <a:gd name="T28" fmla="*/ 0 w 520"/>
                    <a:gd name="T29" fmla="*/ 0 h 1130"/>
                    <a:gd name="T30" fmla="*/ 0 w 520"/>
                    <a:gd name="T31" fmla="*/ 0 h 1130"/>
                    <a:gd name="T32" fmla="*/ 0 w 520"/>
                    <a:gd name="T33" fmla="*/ 0 h 1130"/>
                    <a:gd name="T34" fmla="*/ 0 w 520"/>
                    <a:gd name="T35" fmla="*/ 0 h 1130"/>
                    <a:gd name="T36" fmla="*/ 0 w 520"/>
                    <a:gd name="T37" fmla="*/ 0 h 1130"/>
                    <a:gd name="T38" fmla="*/ 0 w 520"/>
                    <a:gd name="T39" fmla="*/ 0 h 1130"/>
                    <a:gd name="T40" fmla="*/ 0 w 520"/>
                    <a:gd name="T41" fmla="*/ 0 h 1130"/>
                    <a:gd name="T42" fmla="*/ 0 w 520"/>
                    <a:gd name="T43" fmla="*/ 0 h 1130"/>
                    <a:gd name="T44" fmla="*/ 0 w 520"/>
                    <a:gd name="T45" fmla="*/ 0 h 1130"/>
                    <a:gd name="T46" fmla="*/ 0 w 520"/>
                    <a:gd name="T47" fmla="*/ 0 h 1130"/>
                    <a:gd name="T48" fmla="*/ 0 w 520"/>
                    <a:gd name="T49" fmla="*/ 0 h 1130"/>
                    <a:gd name="T50" fmla="*/ 0 w 520"/>
                    <a:gd name="T51" fmla="*/ 0 h 1130"/>
                    <a:gd name="T52" fmla="*/ 0 w 520"/>
                    <a:gd name="T53" fmla="*/ 0 h 1130"/>
                    <a:gd name="T54" fmla="*/ 0 w 520"/>
                    <a:gd name="T55" fmla="*/ 0 h 1130"/>
                    <a:gd name="T56" fmla="*/ 0 w 520"/>
                    <a:gd name="T57" fmla="*/ 0 h 1130"/>
                    <a:gd name="T58" fmla="*/ 0 w 520"/>
                    <a:gd name="T59" fmla="*/ 0 h 1130"/>
                    <a:gd name="T60" fmla="*/ 0 w 520"/>
                    <a:gd name="T61" fmla="*/ 0 h 1130"/>
                    <a:gd name="T62" fmla="*/ 0 w 520"/>
                    <a:gd name="T63" fmla="*/ 0 h 1130"/>
                    <a:gd name="T64" fmla="*/ 0 w 520"/>
                    <a:gd name="T65" fmla="*/ 0 h 1130"/>
                    <a:gd name="T66" fmla="*/ 0 w 520"/>
                    <a:gd name="T67" fmla="*/ 0 h 1130"/>
                    <a:gd name="T68" fmla="*/ 0 w 520"/>
                    <a:gd name="T69" fmla="*/ 0 h 1130"/>
                    <a:gd name="T70" fmla="*/ 0 w 520"/>
                    <a:gd name="T71" fmla="*/ 0 h 1130"/>
                    <a:gd name="T72" fmla="*/ 0 w 520"/>
                    <a:gd name="T73" fmla="*/ 0 h 1130"/>
                    <a:gd name="T74" fmla="*/ 0 w 520"/>
                    <a:gd name="T75" fmla="*/ 0 h 1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0"/>
                    <a:gd name="T115" fmla="*/ 0 h 1130"/>
                    <a:gd name="T116" fmla="*/ 520 w 520"/>
                    <a:gd name="T117" fmla="*/ 1130 h 1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0" h="1130">
                      <a:moveTo>
                        <a:pt x="62" y="9"/>
                      </a:moveTo>
                      <a:lnTo>
                        <a:pt x="519" y="1095"/>
                      </a:lnTo>
                      <a:lnTo>
                        <a:pt x="520" y="1098"/>
                      </a:lnTo>
                      <a:lnTo>
                        <a:pt x="519" y="1102"/>
                      </a:lnTo>
                      <a:lnTo>
                        <a:pt x="517" y="1106"/>
                      </a:lnTo>
                      <a:lnTo>
                        <a:pt x="515" y="1110"/>
                      </a:lnTo>
                      <a:lnTo>
                        <a:pt x="511" y="1115"/>
                      </a:lnTo>
                      <a:lnTo>
                        <a:pt x="506" y="1118"/>
                      </a:lnTo>
                      <a:lnTo>
                        <a:pt x="500" y="1122"/>
                      </a:lnTo>
                      <a:lnTo>
                        <a:pt x="495" y="1125"/>
                      </a:lnTo>
                      <a:lnTo>
                        <a:pt x="488" y="1127"/>
                      </a:lnTo>
                      <a:lnTo>
                        <a:pt x="482" y="1129"/>
                      </a:lnTo>
                      <a:lnTo>
                        <a:pt x="477" y="1130"/>
                      </a:lnTo>
                      <a:lnTo>
                        <a:pt x="471" y="1130"/>
                      </a:lnTo>
                      <a:lnTo>
                        <a:pt x="465" y="1129"/>
                      </a:lnTo>
                      <a:lnTo>
                        <a:pt x="461" y="1126"/>
                      </a:lnTo>
                      <a:lnTo>
                        <a:pt x="458" y="1124"/>
                      </a:lnTo>
                      <a:lnTo>
                        <a:pt x="456" y="1121"/>
                      </a:lnTo>
                      <a:lnTo>
                        <a:pt x="1" y="36"/>
                      </a:lnTo>
                      <a:lnTo>
                        <a:pt x="0" y="32"/>
                      </a:lnTo>
                      <a:lnTo>
                        <a:pt x="0" y="28"/>
                      </a:lnTo>
                      <a:lnTo>
                        <a:pt x="3" y="23"/>
                      </a:lnTo>
                      <a:lnTo>
                        <a:pt x="5" y="19"/>
                      </a:lnTo>
                      <a:lnTo>
                        <a:pt x="8" y="15"/>
                      </a:lnTo>
                      <a:lnTo>
                        <a:pt x="13" y="11"/>
                      </a:lnTo>
                      <a:lnTo>
                        <a:pt x="18" y="7"/>
                      </a:lnTo>
                      <a:lnTo>
                        <a:pt x="24" y="5"/>
                      </a:lnTo>
                      <a:lnTo>
                        <a:pt x="30" y="3"/>
                      </a:lnTo>
                      <a:lnTo>
                        <a:pt x="37" y="2"/>
                      </a:lnTo>
                      <a:lnTo>
                        <a:pt x="42" y="0"/>
                      </a:lnTo>
                      <a:lnTo>
                        <a:pt x="48" y="2"/>
                      </a:lnTo>
                      <a:lnTo>
                        <a:pt x="52" y="3"/>
                      </a:lnTo>
                      <a:lnTo>
                        <a:pt x="57" y="4"/>
                      </a:lnTo>
                      <a:lnTo>
                        <a:pt x="59" y="7"/>
                      </a:lnTo>
                      <a:lnTo>
                        <a:pt x="62"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1" name="Freeform 147"/>
                <p:cNvSpPr>
                  <a:spLocks/>
                </p:cNvSpPr>
                <p:nvPr/>
              </p:nvSpPr>
              <p:spPr bwMode="auto">
                <a:xfrm>
                  <a:off x="3384" y="1771"/>
                  <a:ext cx="53" cy="123"/>
                </a:xfrm>
                <a:custGeom>
                  <a:avLst/>
                  <a:gdLst>
                    <a:gd name="T0" fmla="*/ 0 w 520"/>
                    <a:gd name="T1" fmla="*/ 0 h 1130"/>
                    <a:gd name="T2" fmla="*/ 0 w 520"/>
                    <a:gd name="T3" fmla="*/ 0 h 1130"/>
                    <a:gd name="T4" fmla="*/ 0 w 520"/>
                    <a:gd name="T5" fmla="*/ 0 h 1130"/>
                    <a:gd name="T6" fmla="*/ 0 w 520"/>
                    <a:gd name="T7" fmla="*/ 0 h 1130"/>
                    <a:gd name="T8" fmla="*/ 0 w 520"/>
                    <a:gd name="T9" fmla="*/ 0 h 1130"/>
                    <a:gd name="T10" fmla="*/ 0 w 520"/>
                    <a:gd name="T11" fmla="*/ 0 h 1130"/>
                    <a:gd name="T12" fmla="*/ 0 w 520"/>
                    <a:gd name="T13" fmla="*/ 0 h 1130"/>
                    <a:gd name="T14" fmla="*/ 0 w 520"/>
                    <a:gd name="T15" fmla="*/ 0 h 1130"/>
                    <a:gd name="T16" fmla="*/ 0 w 520"/>
                    <a:gd name="T17" fmla="*/ 0 h 1130"/>
                    <a:gd name="T18" fmla="*/ 0 w 520"/>
                    <a:gd name="T19" fmla="*/ 0 h 1130"/>
                    <a:gd name="T20" fmla="*/ 0 w 520"/>
                    <a:gd name="T21" fmla="*/ 0 h 1130"/>
                    <a:gd name="T22" fmla="*/ 0 w 520"/>
                    <a:gd name="T23" fmla="*/ 0 h 1130"/>
                    <a:gd name="T24" fmla="*/ 0 w 520"/>
                    <a:gd name="T25" fmla="*/ 0 h 1130"/>
                    <a:gd name="T26" fmla="*/ 0 w 520"/>
                    <a:gd name="T27" fmla="*/ 0 h 1130"/>
                    <a:gd name="T28" fmla="*/ 0 w 520"/>
                    <a:gd name="T29" fmla="*/ 0 h 1130"/>
                    <a:gd name="T30" fmla="*/ 0 w 520"/>
                    <a:gd name="T31" fmla="*/ 0 h 1130"/>
                    <a:gd name="T32" fmla="*/ 0 w 520"/>
                    <a:gd name="T33" fmla="*/ 0 h 1130"/>
                    <a:gd name="T34" fmla="*/ 0 w 520"/>
                    <a:gd name="T35" fmla="*/ 0 h 1130"/>
                    <a:gd name="T36" fmla="*/ 0 w 520"/>
                    <a:gd name="T37" fmla="*/ 0 h 1130"/>
                    <a:gd name="T38" fmla="*/ 0 w 520"/>
                    <a:gd name="T39" fmla="*/ 0 h 1130"/>
                    <a:gd name="T40" fmla="*/ 0 w 520"/>
                    <a:gd name="T41" fmla="*/ 0 h 1130"/>
                    <a:gd name="T42" fmla="*/ 0 w 520"/>
                    <a:gd name="T43" fmla="*/ 0 h 1130"/>
                    <a:gd name="T44" fmla="*/ 0 w 520"/>
                    <a:gd name="T45" fmla="*/ 0 h 1130"/>
                    <a:gd name="T46" fmla="*/ 0 w 520"/>
                    <a:gd name="T47" fmla="*/ 0 h 1130"/>
                    <a:gd name="T48" fmla="*/ 0 w 520"/>
                    <a:gd name="T49" fmla="*/ 0 h 1130"/>
                    <a:gd name="T50" fmla="*/ 0 w 520"/>
                    <a:gd name="T51" fmla="*/ 0 h 1130"/>
                    <a:gd name="T52" fmla="*/ 0 w 520"/>
                    <a:gd name="T53" fmla="*/ 0 h 1130"/>
                    <a:gd name="T54" fmla="*/ 0 w 520"/>
                    <a:gd name="T55" fmla="*/ 0 h 1130"/>
                    <a:gd name="T56" fmla="*/ 0 w 520"/>
                    <a:gd name="T57" fmla="*/ 0 h 1130"/>
                    <a:gd name="T58" fmla="*/ 0 w 520"/>
                    <a:gd name="T59" fmla="*/ 0 h 1130"/>
                    <a:gd name="T60" fmla="*/ 0 w 520"/>
                    <a:gd name="T61" fmla="*/ 0 h 1130"/>
                    <a:gd name="T62" fmla="*/ 0 w 520"/>
                    <a:gd name="T63" fmla="*/ 0 h 1130"/>
                    <a:gd name="T64" fmla="*/ 0 w 520"/>
                    <a:gd name="T65" fmla="*/ 0 h 1130"/>
                    <a:gd name="T66" fmla="*/ 0 w 520"/>
                    <a:gd name="T67" fmla="*/ 0 h 1130"/>
                    <a:gd name="T68" fmla="*/ 0 w 520"/>
                    <a:gd name="T69" fmla="*/ 0 h 1130"/>
                    <a:gd name="T70" fmla="*/ 0 w 520"/>
                    <a:gd name="T71" fmla="*/ 0 h 1130"/>
                    <a:gd name="T72" fmla="*/ 0 w 520"/>
                    <a:gd name="T73" fmla="*/ 0 h 1130"/>
                    <a:gd name="T74" fmla="*/ 0 w 520"/>
                    <a:gd name="T75" fmla="*/ 0 h 1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0"/>
                    <a:gd name="T115" fmla="*/ 0 h 1130"/>
                    <a:gd name="T116" fmla="*/ 520 w 520"/>
                    <a:gd name="T117" fmla="*/ 1130 h 1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0" h="1130">
                      <a:moveTo>
                        <a:pt x="62" y="9"/>
                      </a:moveTo>
                      <a:lnTo>
                        <a:pt x="519" y="1095"/>
                      </a:lnTo>
                      <a:lnTo>
                        <a:pt x="520" y="1098"/>
                      </a:lnTo>
                      <a:lnTo>
                        <a:pt x="519" y="1102"/>
                      </a:lnTo>
                      <a:lnTo>
                        <a:pt x="517" y="1106"/>
                      </a:lnTo>
                      <a:lnTo>
                        <a:pt x="515" y="1110"/>
                      </a:lnTo>
                      <a:lnTo>
                        <a:pt x="511" y="1115"/>
                      </a:lnTo>
                      <a:lnTo>
                        <a:pt x="506" y="1118"/>
                      </a:lnTo>
                      <a:lnTo>
                        <a:pt x="500" y="1122"/>
                      </a:lnTo>
                      <a:lnTo>
                        <a:pt x="495" y="1125"/>
                      </a:lnTo>
                      <a:lnTo>
                        <a:pt x="488" y="1127"/>
                      </a:lnTo>
                      <a:lnTo>
                        <a:pt x="482" y="1129"/>
                      </a:lnTo>
                      <a:lnTo>
                        <a:pt x="477" y="1130"/>
                      </a:lnTo>
                      <a:lnTo>
                        <a:pt x="471" y="1130"/>
                      </a:lnTo>
                      <a:lnTo>
                        <a:pt x="465" y="1129"/>
                      </a:lnTo>
                      <a:lnTo>
                        <a:pt x="461" y="1126"/>
                      </a:lnTo>
                      <a:lnTo>
                        <a:pt x="458" y="1124"/>
                      </a:lnTo>
                      <a:lnTo>
                        <a:pt x="456" y="1121"/>
                      </a:lnTo>
                      <a:lnTo>
                        <a:pt x="1" y="36"/>
                      </a:lnTo>
                      <a:lnTo>
                        <a:pt x="0" y="32"/>
                      </a:lnTo>
                      <a:lnTo>
                        <a:pt x="0" y="28"/>
                      </a:lnTo>
                      <a:lnTo>
                        <a:pt x="3" y="23"/>
                      </a:lnTo>
                      <a:lnTo>
                        <a:pt x="5" y="19"/>
                      </a:lnTo>
                      <a:lnTo>
                        <a:pt x="8" y="15"/>
                      </a:lnTo>
                      <a:lnTo>
                        <a:pt x="13" y="11"/>
                      </a:lnTo>
                      <a:lnTo>
                        <a:pt x="18" y="7"/>
                      </a:lnTo>
                      <a:lnTo>
                        <a:pt x="24" y="5"/>
                      </a:lnTo>
                      <a:lnTo>
                        <a:pt x="30" y="3"/>
                      </a:lnTo>
                      <a:lnTo>
                        <a:pt x="37" y="2"/>
                      </a:lnTo>
                      <a:lnTo>
                        <a:pt x="42" y="0"/>
                      </a:lnTo>
                      <a:lnTo>
                        <a:pt x="48" y="2"/>
                      </a:lnTo>
                      <a:lnTo>
                        <a:pt x="52" y="3"/>
                      </a:lnTo>
                      <a:lnTo>
                        <a:pt x="57" y="4"/>
                      </a:lnTo>
                      <a:lnTo>
                        <a:pt x="59" y="7"/>
                      </a:lnTo>
                      <a:lnTo>
                        <a:pt x="62"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2" name="Freeform 148"/>
                <p:cNvSpPr>
                  <a:spLocks/>
                </p:cNvSpPr>
                <p:nvPr/>
              </p:nvSpPr>
              <p:spPr bwMode="auto">
                <a:xfrm>
                  <a:off x="3430" y="1890"/>
                  <a:ext cx="7" cy="4"/>
                </a:xfrm>
                <a:custGeom>
                  <a:avLst/>
                  <a:gdLst>
                    <a:gd name="T0" fmla="*/ 0 w 65"/>
                    <a:gd name="T1" fmla="*/ 0 h 45"/>
                    <a:gd name="T2" fmla="*/ 0 w 65"/>
                    <a:gd name="T3" fmla="*/ 0 h 45"/>
                    <a:gd name="T4" fmla="*/ 0 w 65"/>
                    <a:gd name="T5" fmla="*/ 0 h 45"/>
                    <a:gd name="T6" fmla="*/ 0 w 65"/>
                    <a:gd name="T7" fmla="*/ 0 h 45"/>
                    <a:gd name="T8" fmla="*/ 0 w 65"/>
                    <a:gd name="T9" fmla="*/ 0 h 45"/>
                    <a:gd name="T10" fmla="*/ 0 w 65"/>
                    <a:gd name="T11" fmla="*/ 0 h 45"/>
                    <a:gd name="T12" fmla="*/ 0 w 65"/>
                    <a:gd name="T13" fmla="*/ 0 h 45"/>
                    <a:gd name="T14" fmla="*/ 0 w 65"/>
                    <a:gd name="T15" fmla="*/ 0 h 45"/>
                    <a:gd name="T16" fmla="*/ 0 w 65"/>
                    <a:gd name="T17" fmla="*/ 0 h 45"/>
                    <a:gd name="T18" fmla="*/ 0 w 65"/>
                    <a:gd name="T19" fmla="*/ 0 h 45"/>
                    <a:gd name="T20" fmla="*/ 0 w 65"/>
                    <a:gd name="T21" fmla="*/ 0 h 45"/>
                    <a:gd name="T22" fmla="*/ 0 w 65"/>
                    <a:gd name="T23" fmla="*/ 0 h 45"/>
                    <a:gd name="T24" fmla="*/ 0 w 65"/>
                    <a:gd name="T25" fmla="*/ 0 h 45"/>
                    <a:gd name="T26" fmla="*/ 0 w 65"/>
                    <a:gd name="T27" fmla="*/ 0 h 45"/>
                    <a:gd name="T28" fmla="*/ 0 w 65"/>
                    <a:gd name="T29" fmla="*/ 0 h 45"/>
                    <a:gd name="T30" fmla="*/ 0 w 65"/>
                    <a:gd name="T31" fmla="*/ 0 h 45"/>
                    <a:gd name="T32" fmla="*/ 0 w 65"/>
                    <a:gd name="T33" fmla="*/ 0 h 45"/>
                    <a:gd name="T34" fmla="*/ 0 w 65"/>
                    <a:gd name="T35" fmla="*/ 0 h 45"/>
                    <a:gd name="T36" fmla="*/ 0 w 65"/>
                    <a:gd name="T37" fmla="*/ 0 h 45"/>
                    <a:gd name="T38" fmla="*/ 0 w 65"/>
                    <a:gd name="T39" fmla="*/ 0 h 45"/>
                    <a:gd name="T40" fmla="*/ 0 w 65"/>
                    <a:gd name="T41" fmla="*/ 0 h 45"/>
                    <a:gd name="T42" fmla="*/ 0 w 65"/>
                    <a:gd name="T43" fmla="*/ 0 h 45"/>
                    <a:gd name="T44" fmla="*/ 0 w 65"/>
                    <a:gd name="T45" fmla="*/ 0 h 45"/>
                    <a:gd name="T46" fmla="*/ 0 w 65"/>
                    <a:gd name="T47" fmla="*/ 0 h 45"/>
                    <a:gd name="T48" fmla="*/ 0 w 65"/>
                    <a:gd name="T49" fmla="*/ 0 h 45"/>
                    <a:gd name="T50" fmla="*/ 0 w 65"/>
                    <a:gd name="T51" fmla="*/ 0 h 45"/>
                    <a:gd name="T52" fmla="*/ 0 w 65"/>
                    <a:gd name="T53" fmla="*/ 0 h 45"/>
                    <a:gd name="T54" fmla="*/ 0 w 65"/>
                    <a:gd name="T55" fmla="*/ 0 h 45"/>
                    <a:gd name="T56" fmla="*/ 0 w 65"/>
                    <a:gd name="T57" fmla="*/ 0 h 45"/>
                    <a:gd name="T58" fmla="*/ 0 w 65"/>
                    <a:gd name="T59" fmla="*/ 0 h 45"/>
                    <a:gd name="T60" fmla="*/ 0 w 65"/>
                    <a:gd name="T61" fmla="*/ 0 h 45"/>
                    <a:gd name="T62" fmla="*/ 0 w 65"/>
                    <a:gd name="T63" fmla="*/ 0 h 45"/>
                    <a:gd name="T64" fmla="*/ 0 w 65"/>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5"/>
                    <a:gd name="T101" fmla="*/ 65 w 65"/>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5">
                      <a:moveTo>
                        <a:pt x="25" y="5"/>
                      </a:moveTo>
                      <a:lnTo>
                        <a:pt x="31" y="3"/>
                      </a:lnTo>
                      <a:lnTo>
                        <a:pt x="37" y="2"/>
                      </a:lnTo>
                      <a:lnTo>
                        <a:pt x="43" y="0"/>
                      </a:lnTo>
                      <a:lnTo>
                        <a:pt x="49" y="0"/>
                      </a:lnTo>
                      <a:lnTo>
                        <a:pt x="54" y="2"/>
                      </a:lnTo>
                      <a:lnTo>
                        <a:pt x="58" y="4"/>
                      </a:lnTo>
                      <a:lnTo>
                        <a:pt x="61" y="6"/>
                      </a:lnTo>
                      <a:lnTo>
                        <a:pt x="64" y="10"/>
                      </a:lnTo>
                      <a:lnTo>
                        <a:pt x="65" y="13"/>
                      </a:lnTo>
                      <a:lnTo>
                        <a:pt x="64" y="17"/>
                      </a:lnTo>
                      <a:lnTo>
                        <a:pt x="62" y="21"/>
                      </a:lnTo>
                      <a:lnTo>
                        <a:pt x="60" y="25"/>
                      </a:lnTo>
                      <a:lnTo>
                        <a:pt x="56" y="30"/>
                      </a:lnTo>
                      <a:lnTo>
                        <a:pt x="51" y="33"/>
                      </a:lnTo>
                      <a:lnTo>
                        <a:pt x="45" y="37"/>
                      </a:lnTo>
                      <a:lnTo>
                        <a:pt x="40" y="40"/>
                      </a:lnTo>
                      <a:lnTo>
                        <a:pt x="33" y="42"/>
                      </a:lnTo>
                      <a:lnTo>
                        <a:pt x="27" y="44"/>
                      </a:lnTo>
                      <a:lnTo>
                        <a:pt x="22" y="45"/>
                      </a:lnTo>
                      <a:lnTo>
                        <a:pt x="16" y="45"/>
                      </a:lnTo>
                      <a:lnTo>
                        <a:pt x="10" y="44"/>
                      </a:lnTo>
                      <a:lnTo>
                        <a:pt x="6" y="41"/>
                      </a:lnTo>
                      <a:lnTo>
                        <a:pt x="3" y="39"/>
                      </a:lnTo>
                      <a:lnTo>
                        <a:pt x="1" y="36"/>
                      </a:lnTo>
                      <a:lnTo>
                        <a:pt x="0" y="32"/>
                      </a:lnTo>
                      <a:lnTo>
                        <a:pt x="0" y="28"/>
                      </a:lnTo>
                      <a:lnTo>
                        <a:pt x="2" y="24"/>
                      </a:lnTo>
                      <a:lnTo>
                        <a:pt x="5" y="20"/>
                      </a:lnTo>
                      <a:lnTo>
                        <a:pt x="9" y="15"/>
                      </a:lnTo>
                      <a:lnTo>
                        <a:pt x="14" y="12"/>
                      </a:lnTo>
                      <a:lnTo>
                        <a:pt x="19" y="8"/>
                      </a:lnTo>
                      <a:lnTo>
                        <a:pt x="25"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3" name="Freeform 149"/>
                <p:cNvSpPr>
                  <a:spLocks/>
                </p:cNvSpPr>
                <p:nvPr/>
              </p:nvSpPr>
              <p:spPr bwMode="auto">
                <a:xfrm>
                  <a:off x="3430" y="1890"/>
                  <a:ext cx="7" cy="4"/>
                </a:xfrm>
                <a:custGeom>
                  <a:avLst/>
                  <a:gdLst>
                    <a:gd name="T0" fmla="*/ 0 w 65"/>
                    <a:gd name="T1" fmla="*/ 0 h 45"/>
                    <a:gd name="T2" fmla="*/ 0 w 65"/>
                    <a:gd name="T3" fmla="*/ 0 h 45"/>
                    <a:gd name="T4" fmla="*/ 0 w 65"/>
                    <a:gd name="T5" fmla="*/ 0 h 45"/>
                    <a:gd name="T6" fmla="*/ 0 w 65"/>
                    <a:gd name="T7" fmla="*/ 0 h 45"/>
                    <a:gd name="T8" fmla="*/ 0 w 65"/>
                    <a:gd name="T9" fmla="*/ 0 h 45"/>
                    <a:gd name="T10" fmla="*/ 0 w 65"/>
                    <a:gd name="T11" fmla="*/ 0 h 45"/>
                    <a:gd name="T12" fmla="*/ 0 w 65"/>
                    <a:gd name="T13" fmla="*/ 0 h 45"/>
                    <a:gd name="T14" fmla="*/ 0 w 65"/>
                    <a:gd name="T15" fmla="*/ 0 h 45"/>
                    <a:gd name="T16" fmla="*/ 0 w 65"/>
                    <a:gd name="T17" fmla="*/ 0 h 45"/>
                    <a:gd name="T18" fmla="*/ 0 w 65"/>
                    <a:gd name="T19" fmla="*/ 0 h 45"/>
                    <a:gd name="T20" fmla="*/ 0 w 65"/>
                    <a:gd name="T21" fmla="*/ 0 h 45"/>
                    <a:gd name="T22" fmla="*/ 0 w 65"/>
                    <a:gd name="T23" fmla="*/ 0 h 45"/>
                    <a:gd name="T24" fmla="*/ 0 w 65"/>
                    <a:gd name="T25" fmla="*/ 0 h 45"/>
                    <a:gd name="T26" fmla="*/ 0 w 65"/>
                    <a:gd name="T27" fmla="*/ 0 h 45"/>
                    <a:gd name="T28" fmla="*/ 0 w 65"/>
                    <a:gd name="T29" fmla="*/ 0 h 45"/>
                    <a:gd name="T30" fmla="*/ 0 w 65"/>
                    <a:gd name="T31" fmla="*/ 0 h 45"/>
                    <a:gd name="T32" fmla="*/ 0 w 65"/>
                    <a:gd name="T33" fmla="*/ 0 h 45"/>
                    <a:gd name="T34" fmla="*/ 0 w 65"/>
                    <a:gd name="T35" fmla="*/ 0 h 45"/>
                    <a:gd name="T36" fmla="*/ 0 w 65"/>
                    <a:gd name="T37" fmla="*/ 0 h 45"/>
                    <a:gd name="T38" fmla="*/ 0 w 65"/>
                    <a:gd name="T39" fmla="*/ 0 h 45"/>
                    <a:gd name="T40" fmla="*/ 0 w 65"/>
                    <a:gd name="T41" fmla="*/ 0 h 45"/>
                    <a:gd name="T42" fmla="*/ 0 w 65"/>
                    <a:gd name="T43" fmla="*/ 0 h 45"/>
                    <a:gd name="T44" fmla="*/ 0 w 65"/>
                    <a:gd name="T45" fmla="*/ 0 h 45"/>
                    <a:gd name="T46" fmla="*/ 0 w 65"/>
                    <a:gd name="T47" fmla="*/ 0 h 45"/>
                    <a:gd name="T48" fmla="*/ 0 w 65"/>
                    <a:gd name="T49" fmla="*/ 0 h 45"/>
                    <a:gd name="T50" fmla="*/ 0 w 65"/>
                    <a:gd name="T51" fmla="*/ 0 h 45"/>
                    <a:gd name="T52" fmla="*/ 0 w 65"/>
                    <a:gd name="T53" fmla="*/ 0 h 45"/>
                    <a:gd name="T54" fmla="*/ 0 w 65"/>
                    <a:gd name="T55" fmla="*/ 0 h 45"/>
                    <a:gd name="T56" fmla="*/ 0 w 65"/>
                    <a:gd name="T57" fmla="*/ 0 h 45"/>
                    <a:gd name="T58" fmla="*/ 0 w 65"/>
                    <a:gd name="T59" fmla="*/ 0 h 45"/>
                    <a:gd name="T60" fmla="*/ 0 w 65"/>
                    <a:gd name="T61" fmla="*/ 0 h 45"/>
                    <a:gd name="T62" fmla="*/ 0 w 65"/>
                    <a:gd name="T63" fmla="*/ 0 h 45"/>
                    <a:gd name="T64" fmla="*/ 0 w 65"/>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5"/>
                    <a:gd name="T101" fmla="*/ 65 w 65"/>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5">
                      <a:moveTo>
                        <a:pt x="25" y="5"/>
                      </a:moveTo>
                      <a:lnTo>
                        <a:pt x="31" y="3"/>
                      </a:lnTo>
                      <a:lnTo>
                        <a:pt x="37" y="2"/>
                      </a:lnTo>
                      <a:lnTo>
                        <a:pt x="43" y="0"/>
                      </a:lnTo>
                      <a:lnTo>
                        <a:pt x="49" y="0"/>
                      </a:lnTo>
                      <a:lnTo>
                        <a:pt x="54" y="2"/>
                      </a:lnTo>
                      <a:lnTo>
                        <a:pt x="58" y="4"/>
                      </a:lnTo>
                      <a:lnTo>
                        <a:pt x="61" y="6"/>
                      </a:lnTo>
                      <a:lnTo>
                        <a:pt x="64" y="10"/>
                      </a:lnTo>
                      <a:lnTo>
                        <a:pt x="65" y="13"/>
                      </a:lnTo>
                      <a:lnTo>
                        <a:pt x="64" y="17"/>
                      </a:lnTo>
                      <a:lnTo>
                        <a:pt x="62" y="21"/>
                      </a:lnTo>
                      <a:lnTo>
                        <a:pt x="60" y="25"/>
                      </a:lnTo>
                      <a:lnTo>
                        <a:pt x="56" y="30"/>
                      </a:lnTo>
                      <a:lnTo>
                        <a:pt x="51" y="33"/>
                      </a:lnTo>
                      <a:lnTo>
                        <a:pt x="45" y="37"/>
                      </a:lnTo>
                      <a:lnTo>
                        <a:pt x="40" y="40"/>
                      </a:lnTo>
                      <a:lnTo>
                        <a:pt x="33" y="42"/>
                      </a:lnTo>
                      <a:lnTo>
                        <a:pt x="27" y="44"/>
                      </a:lnTo>
                      <a:lnTo>
                        <a:pt x="22" y="45"/>
                      </a:lnTo>
                      <a:lnTo>
                        <a:pt x="16" y="45"/>
                      </a:lnTo>
                      <a:lnTo>
                        <a:pt x="10" y="44"/>
                      </a:lnTo>
                      <a:lnTo>
                        <a:pt x="6" y="41"/>
                      </a:lnTo>
                      <a:lnTo>
                        <a:pt x="3" y="39"/>
                      </a:lnTo>
                      <a:lnTo>
                        <a:pt x="1" y="36"/>
                      </a:lnTo>
                      <a:lnTo>
                        <a:pt x="0" y="32"/>
                      </a:lnTo>
                      <a:lnTo>
                        <a:pt x="0" y="28"/>
                      </a:lnTo>
                      <a:lnTo>
                        <a:pt x="2" y="24"/>
                      </a:lnTo>
                      <a:lnTo>
                        <a:pt x="5" y="20"/>
                      </a:lnTo>
                      <a:lnTo>
                        <a:pt x="9" y="15"/>
                      </a:lnTo>
                      <a:lnTo>
                        <a:pt x="14" y="12"/>
                      </a:lnTo>
                      <a:lnTo>
                        <a:pt x="19" y="8"/>
                      </a:lnTo>
                      <a:lnTo>
                        <a:pt x="25"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4" name="Freeform 150"/>
                <p:cNvSpPr>
                  <a:spLocks/>
                </p:cNvSpPr>
                <p:nvPr/>
              </p:nvSpPr>
              <p:spPr bwMode="auto">
                <a:xfrm>
                  <a:off x="3297" y="1639"/>
                  <a:ext cx="76" cy="104"/>
                </a:xfrm>
                <a:custGeom>
                  <a:avLst/>
                  <a:gdLst>
                    <a:gd name="T0" fmla="*/ 0 w 751"/>
                    <a:gd name="T1" fmla="*/ 0 h 950"/>
                    <a:gd name="T2" fmla="*/ 0 w 751"/>
                    <a:gd name="T3" fmla="*/ 0 h 950"/>
                    <a:gd name="T4" fmla="*/ 0 w 751"/>
                    <a:gd name="T5" fmla="*/ 0 h 950"/>
                    <a:gd name="T6" fmla="*/ 0 w 751"/>
                    <a:gd name="T7" fmla="*/ 0 h 950"/>
                    <a:gd name="T8" fmla="*/ 0 w 751"/>
                    <a:gd name="T9" fmla="*/ 0 h 950"/>
                    <a:gd name="T10" fmla="*/ 0 w 751"/>
                    <a:gd name="T11" fmla="*/ 0 h 950"/>
                    <a:gd name="T12" fmla="*/ 0 w 751"/>
                    <a:gd name="T13" fmla="*/ 0 h 950"/>
                    <a:gd name="T14" fmla="*/ 0 w 751"/>
                    <a:gd name="T15" fmla="*/ 0 h 950"/>
                    <a:gd name="T16" fmla="*/ 0 w 751"/>
                    <a:gd name="T17" fmla="*/ 0 h 950"/>
                    <a:gd name="T18" fmla="*/ 0 w 751"/>
                    <a:gd name="T19" fmla="*/ 0 h 950"/>
                    <a:gd name="T20" fmla="*/ 0 w 751"/>
                    <a:gd name="T21" fmla="*/ 0 h 950"/>
                    <a:gd name="T22" fmla="*/ 0 w 751"/>
                    <a:gd name="T23" fmla="*/ 0 h 950"/>
                    <a:gd name="T24" fmla="*/ 0 w 751"/>
                    <a:gd name="T25" fmla="*/ 0 h 950"/>
                    <a:gd name="T26" fmla="*/ 0 w 751"/>
                    <a:gd name="T27" fmla="*/ 0 h 950"/>
                    <a:gd name="T28" fmla="*/ 0 w 751"/>
                    <a:gd name="T29" fmla="*/ 0 h 950"/>
                    <a:gd name="T30" fmla="*/ 0 w 751"/>
                    <a:gd name="T31" fmla="*/ 0 h 950"/>
                    <a:gd name="T32" fmla="*/ 0 w 751"/>
                    <a:gd name="T33" fmla="*/ 0 h 950"/>
                    <a:gd name="T34" fmla="*/ 0 w 751"/>
                    <a:gd name="T35" fmla="*/ 0 h 950"/>
                    <a:gd name="T36" fmla="*/ 0 w 751"/>
                    <a:gd name="T37" fmla="*/ 0 h 950"/>
                    <a:gd name="T38" fmla="*/ 0 w 751"/>
                    <a:gd name="T39" fmla="*/ 0 h 950"/>
                    <a:gd name="T40" fmla="*/ 0 w 751"/>
                    <a:gd name="T41" fmla="*/ 0 h 950"/>
                    <a:gd name="T42" fmla="*/ 0 w 751"/>
                    <a:gd name="T43" fmla="*/ 0 h 950"/>
                    <a:gd name="T44" fmla="*/ 0 w 751"/>
                    <a:gd name="T45" fmla="*/ 0 h 950"/>
                    <a:gd name="T46" fmla="*/ 0 w 751"/>
                    <a:gd name="T47" fmla="*/ 0 h 950"/>
                    <a:gd name="T48" fmla="*/ 0 w 751"/>
                    <a:gd name="T49" fmla="*/ 0 h 950"/>
                    <a:gd name="T50" fmla="*/ 0 w 751"/>
                    <a:gd name="T51" fmla="*/ 0 h 950"/>
                    <a:gd name="T52" fmla="*/ 0 w 751"/>
                    <a:gd name="T53" fmla="*/ 0 h 950"/>
                    <a:gd name="T54" fmla="*/ 0 w 751"/>
                    <a:gd name="T55" fmla="*/ 0 h 950"/>
                    <a:gd name="T56" fmla="*/ 0 w 751"/>
                    <a:gd name="T57" fmla="*/ 0 h 950"/>
                    <a:gd name="T58" fmla="*/ 0 w 751"/>
                    <a:gd name="T59" fmla="*/ 0 h 950"/>
                    <a:gd name="T60" fmla="*/ 0 w 751"/>
                    <a:gd name="T61" fmla="*/ 0 h 950"/>
                    <a:gd name="T62" fmla="*/ 0 w 751"/>
                    <a:gd name="T63" fmla="*/ 0 h 950"/>
                    <a:gd name="T64" fmla="*/ 0 w 751"/>
                    <a:gd name="T65" fmla="*/ 0 h 950"/>
                    <a:gd name="T66" fmla="*/ 0 w 751"/>
                    <a:gd name="T67" fmla="*/ 0 h 950"/>
                    <a:gd name="T68" fmla="*/ 0 w 751"/>
                    <a:gd name="T69" fmla="*/ 0 h 950"/>
                    <a:gd name="T70" fmla="*/ 0 w 751"/>
                    <a:gd name="T71" fmla="*/ 0 h 950"/>
                    <a:gd name="T72" fmla="*/ 0 w 751"/>
                    <a:gd name="T73" fmla="*/ 0 h 950"/>
                    <a:gd name="T74" fmla="*/ 0 w 751"/>
                    <a:gd name="T75" fmla="*/ 0 h 9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1"/>
                    <a:gd name="T115" fmla="*/ 0 h 950"/>
                    <a:gd name="T116" fmla="*/ 751 w 751"/>
                    <a:gd name="T117" fmla="*/ 950 h 9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1" h="950">
                      <a:moveTo>
                        <a:pt x="696" y="944"/>
                      </a:move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748" y="905"/>
                      </a:lnTo>
                      <a:lnTo>
                        <a:pt x="751" y="908"/>
                      </a:lnTo>
                      <a:lnTo>
                        <a:pt x="751" y="913"/>
                      </a:lnTo>
                      <a:lnTo>
                        <a:pt x="751" y="917"/>
                      </a:lnTo>
                      <a:lnTo>
                        <a:pt x="749" y="922"/>
                      </a:lnTo>
                      <a:lnTo>
                        <a:pt x="747" y="927"/>
                      </a:lnTo>
                      <a:lnTo>
                        <a:pt x="744" y="932"/>
                      </a:lnTo>
                      <a:lnTo>
                        <a:pt x="739" y="936"/>
                      </a:lnTo>
                      <a:lnTo>
                        <a:pt x="735" y="941"/>
                      </a:lnTo>
                      <a:lnTo>
                        <a:pt x="730" y="944"/>
                      </a:lnTo>
                      <a:lnTo>
                        <a:pt x="724" y="948"/>
                      </a:lnTo>
                      <a:lnTo>
                        <a:pt x="719" y="950"/>
                      </a:lnTo>
                      <a:lnTo>
                        <a:pt x="713" y="950"/>
                      </a:lnTo>
                      <a:lnTo>
                        <a:pt x="707" y="950"/>
                      </a:lnTo>
                      <a:lnTo>
                        <a:pt x="703" y="949"/>
                      </a:lnTo>
                      <a:lnTo>
                        <a:pt x="700" y="948"/>
                      </a:lnTo>
                      <a:lnTo>
                        <a:pt x="696" y="9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5" name="Freeform 151"/>
                <p:cNvSpPr>
                  <a:spLocks/>
                </p:cNvSpPr>
                <p:nvPr/>
              </p:nvSpPr>
              <p:spPr bwMode="auto">
                <a:xfrm>
                  <a:off x="3297" y="1639"/>
                  <a:ext cx="76" cy="104"/>
                </a:xfrm>
                <a:custGeom>
                  <a:avLst/>
                  <a:gdLst>
                    <a:gd name="T0" fmla="*/ 0 w 751"/>
                    <a:gd name="T1" fmla="*/ 0 h 950"/>
                    <a:gd name="T2" fmla="*/ 0 w 751"/>
                    <a:gd name="T3" fmla="*/ 0 h 950"/>
                    <a:gd name="T4" fmla="*/ 0 w 751"/>
                    <a:gd name="T5" fmla="*/ 0 h 950"/>
                    <a:gd name="T6" fmla="*/ 0 w 751"/>
                    <a:gd name="T7" fmla="*/ 0 h 950"/>
                    <a:gd name="T8" fmla="*/ 0 w 751"/>
                    <a:gd name="T9" fmla="*/ 0 h 950"/>
                    <a:gd name="T10" fmla="*/ 0 w 751"/>
                    <a:gd name="T11" fmla="*/ 0 h 950"/>
                    <a:gd name="T12" fmla="*/ 0 w 751"/>
                    <a:gd name="T13" fmla="*/ 0 h 950"/>
                    <a:gd name="T14" fmla="*/ 0 w 751"/>
                    <a:gd name="T15" fmla="*/ 0 h 950"/>
                    <a:gd name="T16" fmla="*/ 0 w 751"/>
                    <a:gd name="T17" fmla="*/ 0 h 950"/>
                    <a:gd name="T18" fmla="*/ 0 w 751"/>
                    <a:gd name="T19" fmla="*/ 0 h 950"/>
                    <a:gd name="T20" fmla="*/ 0 w 751"/>
                    <a:gd name="T21" fmla="*/ 0 h 950"/>
                    <a:gd name="T22" fmla="*/ 0 w 751"/>
                    <a:gd name="T23" fmla="*/ 0 h 950"/>
                    <a:gd name="T24" fmla="*/ 0 w 751"/>
                    <a:gd name="T25" fmla="*/ 0 h 950"/>
                    <a:gd name="T26" fmla="*/ 0 w 751"/>
                    <a:gd name="T27" fmla="*/ 0 h 950"/>
                    <a:gd name="T28" fmla="*/ 0 w 751"/>
                    <a:gd name="T29" fmla="*/ 0 h 950"/>
                    <a:gd name="T30" fmla="*/ 0 w 751"/>
                    <a:gd name="T31" fmla="*/ 0 h 950"/>
                    <a:gd name="T32" fmla="*/ 0 w 751"/>
                    <a:gd name="T33" fmla="*/ 0 h 950"/>
                    <a:gd name="T34" fmla="*/ 0 w 751"/>
                    <a:gd name="T35" fmla="*/ 0 h 950"/>
                    <a:gd name="T36" fmla="*/ 0 w 751"/>
                    <a:gd name="T37" fmla="*/ 0 h 950"/>
                    <a:gd name="T38" fmla="*/ 0 w 751"/>
                    <a:gd name="T39" fmla="*/ 0 h 950"/>
                    <a:gd name="T40" fmla="*/ 0 w 751"/>
                    <a:gd name="T41" fmla="*/ 0 h 950"/>
                    <a:gd name="T42" fmla="*/ 0 w 751"/>
                    <a:gd name="T43" fmla="*/ 0 h 950"/>
                    <a:gd name="T44" fmla="*/ 0 w 751"/>
                    <a:gd name="T45" fmla="*/ 0 h 950"/>
                    <a:gd name="T46" fmla="*/ 0 w 751"/>
                    <a:gd name="T47" fmla="*/ 0 h 950"/>
                    <a:gd name="T48" fmla="*/ 0 w 751"/>
                    <a:gd name="T49" fmla="*/ 0 h 950"/>
                    <a:gd name="T50" fmla="*/ 0 w 751"/>
                    <a:gd name="T51" fmla="*/ 0 h 950"/>
                    <a:gd name="T52" fmla="*/ 0 w 751"/>
                    <a:gd name="T53" fmla="*/ 0 h 950"/>
                    <a:gd name="T54" fmla="*/ 0 w 751"/>
                    <a:gd name="T55" fmla="*/ 0 h 950"/>
                    <a:gd name="T56" fmla="*/ 0 w 751"/>
                    <a:gd name="T57" fmla="*/ 0 h 950"/>
                    <a:gd name="T58" fmla="*/ 0 w 751"/>
                    <a:gd name="T59" fmla="*/ 0 h 950"/>
                    <a:gd name="T60" fmla="*/ 0 w 751"/>
                    <a:gd name="T61" fmla="*/ 0 h 950"/>
                    <a:gd name="T62" fmla="*/ 0 w 751"/>
                    <a:gd name="T63" fmla="*/ 0 h 950"/>
                    <a:gd name="T64" fmla="*/ 0 w 751"/>
                    <a:gd name="T65" fmla="*/ 0 h 950"/>
                    <a:gd name="T66" fmla="*/ 0 w 751"/>
                    <a:gd name="T67" fmla="*/ 0 h 950"/>
                    <a:gd name="T68" fmla="*/ 0 w 751"/>
                    <a:gd name="T69" fmla="*/ 0 h 950"/>
                    <a:gd name="T70" fmla="*/ 0 w 751"/>
                    <a:gd name="T71" fmla="*/ 0 h 950"/>
                    <a:gd name="T72" fmla="*/ 0 w 751"/>
                    <a:gd name="T73" fmla="*/ 0 h 950"/>
                    <a:gd name="T74" fmla="*/ 0 w 751"/>
                    <a:gd name="T75" fmla="*/ 0 h 9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1"/>
                    <a:gd name="T115" fmla="*/ 0 h 950"/>
                    <a:gd name="T116" fmla="*/ 751 w 751"/>
                    <a:gd name="T117" fmla="*/ 950 h 9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1" h="950">
                      <a:moveTo>
                        <a:pt x="696" y="944"/>
                      </a:move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748" y="905"/>
                      </a:lnTo>
                      <a:lnTo>
                        <a:pt x="751" y="908"/>
                      </a:lnTo>
                      <a:lnTo>
                        <a:pt x="751" y="913"/>
                      </a:lnTo>
                      <a:lnTo>
                        <a:pt x="751" y="917"/>
                      </a:lnTo>
                      <a:lnTo>
                        <a:pt x="749" y="922"/>
                      </a:lnTo>
                      <a:lnTo>
                        <a:pt x="747" y="927"/>
                      </a:lnTo>
                      <a:lnTo>
                        <a:pt x="744" y="932"/>
                      </a:lnTo>
                      <a:lnTo>
                        <a:pt x="739" y="936"/>
                      </a:lnTo>
                      <a:lnTo>
                        <a:pt x="735" y="941"/>
                      </a:lnTo>
                      <a:lnTo>
                        <a:pt x="730" y="944"/>
                      </a:lnTo>
                      <a:lnTo>
                        <a:pt x="724" y="948"/>
                      </a:lnTo>
                      <a:lnTo>
                        <a:pt x="719" y="950"/>
                      </a:lnTo>
                      <a:lnTo>
                        <a:pt x="713" y="950"/>
                      </a:lnTo>
                      <a:lnTo>
                        <a:pt x="707" y="950"/>
                      </a:lnTo>
                      <a:lnTo>
                        <a:pt x="703" y="949"/>
                      </a:lnTo>
                      <a:lnTo>
                        <a:pt x="700" y="948"/>
                      </a:lnTo>
                      <a:lnTo>
                        <a:pt x="696" y="9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6" name="Freeform 152"/>
                <p:cNvSpPr>
                  <a:spLocks/>
                </p:cNvSpPr>
                <p:nvPr/>
              </p:nvSpPr>
              <p:spPr bwMode="auto">
                <a:xfrm>
                  <a:off x="3297" y="1639"/>
                  <a:ext cx="6" cy="6"/>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w 59"/>
                    <a:gd name="T13" fmla="*/ 0 h 53"/>
                    <a:gd name="T14" fmla="*/ 0 w 59"/>
                    <a:gd name="T15" fmla="*/ 0 h 53"/>
                    <a:gd name="T16" fmla="*/ 0 w 59"/>
                    <a:gd name="T17" fmla="*/ 0 h 53"/>
                    <a:gd name="T18" fmla="*/ 0 w 59"/>
                    <a:gd name="T19" fmla="*/ 0 h 53"/>
                    <a:gd name="T20" fmla="*/ 0 w 59"/>
                    <a:gd name="T21" fmla="*/ 0 h 53"/>
                    <a:gd name="T22" fmla="*/ 0 w 59"/>
                    <a:gd name="T23" fmla="*/ 0 h 53"/>
                    <a:gd name="T24" fmla="*/ 0 w 59"/>
                    <a:gd name="T25" fmla="*/ 0 h 53"/>
                    <a:gd name="T26" fmla="*/ 0 w 59"/>
                    <a:gd name="T27" fmla="*/ 0 h 53"/>
                    <a:gd name="T28" fmla="*/ 0 w 59"/>
                    <a:gd name="T29" fmla="*/ 0 h 53"/>
                    <a:gd name="T30" fmla="*/ 0 w 59"/>
                    <a:gd name="T31" fmla="*/ 0 h 53"/>
                    <a:gd name="T32" fmla="*/ 0 w 59"/>
                    <a:gd name="T33" fmla="*/ 0 h 53"/>
                    <a:gd name="T34" fmla="*/ 0 w 59"/>
                    <a:gd name="T35" fmla="*/ 0 h 53"/>
                    <a:gd name="T36" fmla="*/ 0 w 59"/>
                    <a:gd name="T37" fmla="*/ 0 h 53"/>
                    <a:gd name="T38" fmla="*/ 0 w 59"/>
                    <a:gd name="T39" fmla="*/ 0 h 53"/>
                    <a:gd name="T40" fmla="*/ 0 w 59"/>
                    <a:gd name="T41" fmla="*/ 0 h 53"/>
                    <a:gd name="T42" fmla="*/ 0 w 59"/>
                    <a:gd name="T43" fmla="*/ 0 h 53"/>
                    <a:gd name="T44" fmla="*/ 0 w 59"/>
                    <a:gd name="T45" fmla="*/ 0 h 53"/>
                    <a:gd name="T46" fmla="*/ 0 w 59"/>
                    <a:gd name="T47" fmla="*/ 0 h 53"/>
                    <a:gd name="T48" fmla="*/ 0 w 59"/>
                    <a:gd name="T49" fmla="*/ 0 h 53"/>
                    <a:gd name="T50" fmla="*/ 0 w 59"/>
                    <a:gd name="T51" fmla="*/ 0 h 53"/>
                    <a:gd name="T52" fmla="*/ 0 w 59"/>
                    <a:gd name="T53" fmla="*/ 0 h 53"/>
                    <a:gd name="T54" fmla="*/ 0 w 59"/>
                    <a:gd name="T55" fmla="*/ 0 h 53"/>
                    <a:gd name="T56" fmla="*/ 0 w 59"/>
                    <a:gd name="T57" fmla="*/ 0 h 53"/>
                    <a:gd name="T58" fmla="*/ 0 w 59"/>
                    <a:gd name="T59" fmla="*/ 0 h 53"/>
                    <a:gd name="T60" fmla="*/ 0 w 59"/>
                    <a:gd name="T61" fmla="*/ 0 h 53"/>
                    <a:gd name="T62" fmla="*/ 0 w 59"/>
                    <a:gd name="T63" fmla="*/ 0 h 53"/>
                    <a:gd name="T64" fmla="*/ 0 w 59"/>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3"/>
                    <a:gd name="T101" fmla="*/ 59 w 59"/>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3">
                      <a:moveTo>
                        <a:pt x="42" y="43"/>
                      </a:moveTo>
                      <a:lnTo>
                        <a:pt x="36" y="46"/>
                      </a:lnTo>
                      <a:lnTo>
                        <a:pt x="31" y="50"/>
                      </a:lnTo>
                      <a:lnTo>
                        <a:pt x="25" y="52"/>
                      </a:lnTo>
                      <a:lnTo>
                        <a:pt x="19" y="53"/>
                      </a:lnTo>
                      <a:lnTo>
                        <a:pt x="15" y="53"/>
                      </a:lnTo>
                      <a:lnTo>
                        <a:pt x="9" y="52"/>
                      </a:lnTo>
                      <a:lnTo>
                        <a:pt x="6" y="50"/>
                      </a:ln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59" y="9"/>
                      </a:lnTo>
                      <a:lnTo>
                        <a:pt x="59" y="13"/>
                      </a:lnTo>
                      <a:lnTo>
                        <a:pt x="59" y="18"/>
                      </a:lnTo>
                      <a:lnTo>
                        <a:pt x="58" y="24"/>
                      </a:lnTo>
                      <a:lnTo>
                        <a:pt x="55" y="28"/>
                      </a:lnTo>
                      <a:lnTo>
                        <a:pt x="52" y="34"/>
                      </a:lnTo>
                      <a:lnTo>
                        <a:pt x="48" y="38"/>
                      </a:lnTo>
                      <a:lnTo>
                        <a:pt x="42" y="4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7" name="Freeform 153"/>
                <p:cNvSpPr>
                  <a:spLocks/>
                </p:cNvSpPr>
                <p:nvPr/>
              </p:nvSpPr>
              <p:spPr bwMode="auto">
                <a:xfrm>
                  <a:off x="3297" y="1639"/>
                  <a:ext cx="6" cy="6"/>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w 59"/>
                    <a:gd name="T13" fmla="*/ 0 h 53"/>
                    <a:gd name="T14" fmla="*/ 0 w 59"/>
                    <a:gd name="T15" fmla="*/ 0 h 53"/>
                    <a:gd name="T16" fmla="*/ 0 w 59"/>
                    <a:gd name="T17" fmla="*/ 0 h 53"/>
                    <a:gd name="T18" fmla="*/ 0 w 59"/>
                    <a:gd name="T19" fmla="*/ 0 h 53"/>
                    <a:gd name="T20" fmla="*/ 0 w 59"/>
                    <a:gd name="T21" fmla="*/ 0 h 53"/>
                    <a:gd name="T22" fmla="*/ 0 w 59"/>
                    <a:gd name="T23" fmla="*/ 0 h 53"/>
                    <a:gd name="T24" fmla="*/ 0 w 59"/>
                    <a:gd name="T25" fmla="*/ 0 h 53"/>
                    <a:gd name="T26" fmla="*/ 0 w 59"/>
                    <a:gd name="T27" fmla="*/ 0 h 53"/>
                    <a:gd name="T28" fmla="*/ 0 w 59"/>
                    <a:gd name="T29" fmla="*/ 0 h 53"/>
                    <a:gd name="T30" fmla="*/ 0 w 59"/>
                    <a:gd name="T31" fmla="*/ 0 h 53"/>
                    <a:gd name="T32" fmla="*/ 0 w 59"/>
                    <a:gd name="T33" fmla="*/ 0 h 53"/>
                    <a:gd name="T34" fmla="*/ 0 w 59"/>
                    <a:gd name="T35" fmla="*/ 0 h 53"/>
                    <a:gd name="T36" fmla="*/ 0 w 59"/>
                    <a:gd name="T37" fmla="*/ 0 h 53"/>
                    <a:gd name="T38" fmla="*/ 0 w 59"/>
                    <a:gd name="T39" fmla="*/ 0 h 53"/>
                    <a:gd name="T40" fmla="*/ 0 w 59"/>
                    <a:gd name="T41" fmla="*/ 0 h 53"/>
                    <a:gd name="T42" fmla="*/ 0 w 59"/>
                    <a:gd name="T43" fmla="*/ 0 h 53"/>
                    <a:gd name="T44" fmla="*/ 0 w 59"/>
                    <a:gd name="T45" fmla="*/ 0 h 53"/>
                    <a:gd name="T46" fmla="*/ 0 w 59"/>
                    <a:gd name="T47" fmla="*/ 0 h 53"/>
                    <a:gd name="T48" fmla="*/ 0 w 59"/>
                    <a:gd name="T49" fmla="*/ 0 h 53"/>
                    <a:gd name="T50" fmla="*/ 0 w 59"/>
                    <a:gd name="T51" fmla="*/ 0 h 53"/>
                    <a:gd name="T52" fmla="*/ 0 w 59"/>
                    <a:gd name="T53" fmla="*/ 0 h 53"/>
                    <a:gd name="T54" fmla="*/ 0 w 59"/>
                    <a:gd name="T55" fmla="*/ 0 h 53"/>
                    <a:gd name="T56" fmla="*/ 0 w 59"/>
                    <a:gd name="T57" fmla="*/ 0 h 53"/>
                    <a:gd name="T58" fmla="*/ 0 w 59"/>
                    <a:gd name="T59" fmla="*/ 0 h 53"/>
                    <a:gd name="T60" fmla="*/ 0 w 59"/>
                    <a:gd name="T61" fmla="*/ 0 h 53"/>
                    <a:gd name="T62" fmla="*/ 0 w 59"/>
                    <a:gd name="T63" fmla="*/ 0 h 53"/>
                    <a:gd name="T64" fmla="*/ 0 w 59"/>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3"/>
                    <a:gd name="T101" fmla="*/ 59 w 59"/>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3">
                      <a:moveTo>
                        <a:pt x="42" y="43"/>
                      </a:moveTo>
                      <a:lnTo>
                        <a:pt x="36" y="46"/>
                      </a:lnTo>
                      <a:lnTo>
                        <a:pt x="31" y="50"/>
                      </a:lnTo>
                      <a:lnTo>
                        <a:pt x="25" y="52"/>
                      </a:lnTo>
                      <a:lnTo>
                        <a:pt x="19" y="53"/>
                      </a:lnTo>
                      <a:lnTo>
                        <a:pt x="15" y="53"/>
                      </a:lnTo>
                      <a:lnTo>
                        <a:pt x="9" y="52"/>
                      </a:lnTo>
                      <a:lnTo>
                        <a:pt x="6" y="50"/>
                      </a:ln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59" y="9"/>
                      </a:lnTo>
                      <a:lnTo>
                        <a:pt x="59" y="13"/>
                      </a:lnTo>
                      <a:lnTo>
                        <a:pt x="59" y="18"/>
                      </a:lnTo>
                      <a:lnTo>
                        <a:pt x="58" y="24"/>
                      </a:lnTo>
                      <a:lnTo>
                        <a:pt x="55" y="28"/>
                      </a:lnTo>
                      <a:lnTo>
                        <a:pt x="52" y="34"/>
                      </a:lnTo>
                      <a:lnTo>
                        <a:pt x="48" y="38"/>
                      </a:lnTo>
                      <a:lnTo>
                        <a:pt x="42" y="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8" name="Freeform 154"/>
                <p:cNvSpPr>
                  <a:spLocks/>
                </p:cNvSpPr>
                <p:nvPr/>
              </p:nvSpPr>
              <p:spPr bwMode="auto">
                <a:xfrm>
                  <a:off x="3298" y="1366"/>
                  <a:ext cx="75" cy="112"/>
                </a:xfrm>
                <a:custGeom>
                  <a:avLst/>
                  <a:gdLst>
                    <a:gd name="T0" fmla="*/ 0 w 750"/>
                    <a:gd name="T1" fmla="*/ 0 h 1027"/>
                    <a:gd name="T2" fmla="*/ 0 w 750"/>
                    <a:gd name="T3" fmla="*/ 0 h 1027"/>
                    <a:gd name="T4" fmla="*/ 0 w 750"/>
                    <a:gd name="T5" fmla="*/ 0 h 1027"/>
                    <a:gd name="T6" fmla="*/ 0 w 750"/>
                    <a:gd name="T7" fmla="*/ 0 h 1027"/>
                    <a:gd name="T8" fmla="*/ 0 w 750"/>
                    <a:gd name="T9" fmla="*/ 0 h 1027"/>
                    <a:gd name="T10" fmla="*/ 0 w 750"/>
                    <a:gd name="T11" fmla="*/ 0 h 1027"/>
                    <a:gd name="T12" fmla="*/ 0 w 750"/>
                    <a:gd name="T13" fmla="*/ 0 h 1027"/>
                    <a:gd name="T14" fmla="*/ 0 w 750"/>
                    <a:gd name="T15" fmla="*/ 0 h 1027"/>
                    <a:gd name="T16" fmla="*/ 0 w 750"/>
                    <a:gd name="T17" fmla="*/ 0 h 1027"/>
                    <a:gd name="T18" fmla="*/ 0 w 750"/>
                    <a:gd name="T19" fmla="*/ 0 h 1027"/>
                    <a:gd name="T20" fmla="*/ 0 w 750"/>
                    <a:gd name="T21" fmla="*/ 0 h 1027"/>
                    <a:gd name="T22" fmla="*/ 0 w 750"/>
                    <a:gd name="T23" fmla="*/ 0 h 1027"/>
                    <a:gd name="T24" fmla="*/ 0 w 750"/>
                    <a:gd name="T25" fmla="*/ 0 h 1027"/>
                    <a:gd name="T26" fmla="*/ 0 w 750"/>
                    <a:gd name="T27" fmla="*/ 0 h 1027"/>
                    <a:gd name="T28" fmla="*/ 0 w 750"/>
                    <a:gd name="T29" fmla="*/ 0 h 1027"/>
                    <a:gd name="T30" fmla="*/ 0 w 750"/>
                    <a:gd name="T31" fmla="*/ 0 h 1027"/>
                    <a:gd name="T32" fmla="*/ 0 w 750"/>
                    <a:gd name="T33" fmla="*/ 0 h 1027"/>
                    <a:gd name="T34" fmla="*/ 0 w 750"/>
                    <a:gd name="T35" fmla="*/ 0 h 1027"/>
                    <a:gd name="T36" fmla="*/ 0 w 750"/>
                    <a:gd name="T37" fmla="*/ 0 h 1027"/>
                    <a:gd name="T38" fmla="*/ 0 w 750"/>
                    <a:gd name="T39" fmla="*/ 0 h 1027"/>
                    <a:gd name="T40" fmla="*/ 0 w 750"/>
                    <a:gd name="T41" fmla="*/ 0 h 1027"/>
                    <a:gd name="T42" fmla="*/ 0 w 750"/>
                    <a:gd name="T43" fmla="*/ 0 h 10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0"/>
                    <a:gd name="T67" fmla="*/ 0 h 1027"/>
                    <a:gd name="T68" fmla="*/ 750 w 750"/>
                    <a:gd name="T69" fmla="*/ 1027 h 10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0" h="1027">
                      <a:moveTo>
                        <a:pt x="695" y="1021"/>
                      </a:moveTo>
                      <a:lnTo>
                        <a:pt x="0" y="39"/>
                      </a:lnTo>
                      <a:lnTo>
                        <a:pt x="55" y="0"/>
                      </a:lnTo>
                      <a:lnTo>
                        <a:pt x="748" y="984"/>
                      </a:lnTo>
                      <a:lnTo>
                        <a:pt x="749" y="987"/>
                      </a:lnTo>
                      <a:lnTo>
                        <a:pt x="750" y="991"/>
                      </a:lnTo>
                      <a:lnTo>
                        <a:pt x="749" y="995"/>
                      </a:lnTo>
                      <a:lnTo>
                        <a:pt x="748" y="1000"/>
                      </a:lnTo>
                      <a:lnTo>
                        <a:pt x="746" y="1005"/>
                      </a:lnTo>
                      <a:lnTo>
                        <a:pt x="741" y="1010"/>
                      </a:lnTo>
                      <a:lnTo>
                        <a:pt x="737" y="1015"/>
                      </a:lnTo>
                      <a:lnTo>
                        <a:pt x="732" y="1018"/>
                      </a:lnTo>
                      <a:lnTo>
                        <a:pt x="726" y="1021"/>
                      </a:lnTo>
                      <a:lnTo>
                        <a:pt x="721" y="1024"/>
                      </a:lnTo>
                      <a:lnTo>
                        <a:pt x="715" y="1026"/>
                      </a:lnTo>
                      <a:lnTo>
                        <a:pt x="709" y="1027"/>
                      </a:lnTo>
                      <a:lnTo>
                        <a:pt x="705" y="1027"/>
                      </a:lnTo>
                      <a:lnTo>
                        <a:pt x="700" y="1026"/>
                      </a:lnTo>
                      <a:lnTo>
                        <a:pt x="697" y="1024"/>
                      </a:lnTo>
                      <a:lnTo>
                        <a:pt x="695" y="102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49" name="Freeform 155"/>
                <p:cNvSpPr>
                  <a:spLocks/>
                </p:cNvSpPr>
                <p:nvPr/>
              </p:nvSpPr>
              <p:spPr bwMode="auto">
                <a:xfrm>
                  <a:off x="3298" y="1366"/>
                  <a:ext cx="75" cy="112"/>
                </a:xfrm>
                <a:custGeom>
                  <a:avLst/>
                  <a:gdLst>
                    <a:gd name="T0" fmla="*/ 0 w 750"/>
                    <a:gd name="T1" fmla="*/ 0 h 1027"/>
                    <a:gd name="T2" fmla="*/ 0 w 750"/>
                    <a:gd name="T3" fmla="*/ 0 h 1027"/>
                    <a:gd name="T4" fmla="*/ 0 w 750"/>
                    <a:gd name="T5" fmla="*/ 0 h 1027"/>
                    <a:gd name="T6" fmla="*/ 0 w 750"/>
                    <a:gd name="T7" fmla="*/ 0 h 1027"/>
                    <a:gd name="T8" fmla="*/ 0 w 750"/>
                    <a:gd name="T9" fmla="*/ 0 h 1027"/>
                    <a:gd name="T10" fmla="*/ 0 w 750"/>
                    <a:gd name="T11" fmla="*/ 0 h 1027"/>
                    <a:gd name="T12" fmla="*/ 0 w 750"/>
                    <a:gd name="T13" fmla="*/ 0 h 1027"/>
                    <a:gd name="T14" fmla="*/ 0 w 750"/>
                    <a:gd name="T15" fmla="*/ 0 h 1027"/>
                    <a:gd name="T16" fmla="*/ 0 w 750"/>
                    <a:gd name="T17" fmla="*/ 0 h 1027"/>
                    <a:gd name="T18" fmla="*/ 0 w 750"/>
                    <a:gd name="T19" fmla="*/ 0 h 1027"/>
                    <a:gd name="T20" fmla="*/ 0 w 750"/>
                    <a:gd name="T21" fmla="*/ 0 h 1027"/>
                    <a:gd name="T22" fmla="*/ 0 w 750"/>
                    <a:gd name="T23" fmla="*/ 0 h 1027"/>
                    <a:gd name="T24" fmla="*/ 0 w 750"/>
                    <a:gd name="T25" fmla="*/ 0 h 1027"/>
                    <a:gd name="T26" fmla="*/ 0 w 750"/>
                    <a:gd name="T27" fmla="*/ 0 h 1027"/>
                    <a:gd name="T28" fmla="*/ 0 w 750"/>
                    <a:gd name="T29" fmla="*/ 0 h 1027"/>
                    <a:gd name="T30" fmla="*/ 0 w 750"/>
                    <a:gd name="T31" fmla="*/ 0 h 1027"/>
                    <a:gd name="T32" fmla="*/ 0 w 750"/>
                    <a:gd name="T33" fmla="*/ 0 h 1027"/>
                    <a:gd name="T34" fmla="*/ 0 w 750"/>
                    <a:gd name="T35" fmla="*/ 0 h 1027"/>
                    <a:gd name="T36" fmla="*/ 0 w 750"/>
                    <a:gd name="T37" fmla="*/ 0 h 1027"/>
                    <a:gd name="T38" fmla="*/ 0 w 750"/>
                    <a:gd name="T39" fmla="*/ 0 h 1027"/>
                    <a:gd name="T40" fmla="*/ 0 w 750"/>
                    <a:gd name="T41" fmla="*/ 0 h 1027"/>
                    <a:gd name="T42" fmla="*/ 0 w 750"/>
                    <a:gd name="T43" fmla="*/ 0 h 10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0"/>
                    <a:gd name="T67" fmla="*/ 0 h 1027"/>
                    <a:gd name="T68" fmla="*/ 750 w 750"/>
                    <a:gd name="T69" fmla="*/ 1027 h 10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0" h="1027">
                      <a:moveTo>
                        <a:pt x="695" y="1021"/>
                      </a:moveTo>
                      <a:lnTo>
                        <a:pt x="0" y="39"/>
                      </a:lnTo>
                      <a:lnTo>
                        <a:pt x="55" y="0"/>
                      </a:lnTo>
                      <a:lnTo>
                        <a:pt x="748" y="984"/>
                      </a:lnTo>
                      <a:lnTo>
                        <a:pt x="749" y="987"/>
                      </a:lnTo>
                      <a:lnTo>
                        <a:pt x="750" y="991"/>
                      </a:lnTo>
                      <a:lnTo>
                        <a:pt x="749" y="995"/>
                      </a:lnTo>
                      <a:lnTo>
                        <a:pt x="748" y="1000"/>
                      </a:lnTo>
                      <a:lnTo>
                        <a:pt x="746" y="1005"/>
                      </a:lnTo>
                      <a:lnTo>
                        <a:pt x="741" y="1010"/>
                      </a:lnTo>
                      <a:lnTo>
                        <a:pt x="737" y="1015"/>
                      </a:lnTo>
                      <a:lnTo>
                        <a:pt x="732" y="1018"/>
                      </a:lnTo>
                      <a:lnTo>
                        <a:pt x="726" y="1021"/>
                      </a:lnTo>
                      <a:lnTo>
                        <a:pt x="721" y="1024"/>
                      </a:lnTo>
                      <a:lnTo>
                        <a:pt x="715" y="1026"/>
                      </a:lnTo>
                      <a:lnTo>
                        <a:pt x="709" y="1027"/>
                      </a:lnTo>
                      <a:lnTo>
                        <a:pt x="705" y="1027"/>
                      </a:lnTo>
                      <a:lnTo>
                        <a:pt x="700" y="1026"/>
                      </a:lnTo>
                      <a:lnTo>
                        <a:pt x="697" y="1024"/>
                      </a:lnTo>
                      <a:lnTo>
                        <a:pt x="695" y="102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0" name="Freeform 156"/>
                <p:cNvSpPr>
                  <a:spLocks/>
                </p:cNvSpPr>
                <p:nvPr/>
              </p:nvSpPr>
              <p:spPr bwMode="auto">
                <a:xfrm>
                  <a:off x="3931" y="1759"/>
                  <a:ext cx="54" cy="99"/>
                </a:xfrm>
                <a:custGeom>
                  <a:avLst/>
                  <a:gdLst>
                    <a:gd name="T0" fmla="*/ 0 w 546"/>
                    <a:gd name="T1" fmla="*/ 0 h 904"/>
                    <a:gd name="T2" fmla="*/ 0 w 546"/>
                    <a:gd name="T3" fmla="*/ 0 h 904"/>
                    <a:gd name="T4" fmla="*/ 0 w 546"/>
                    <a:gd name="T5" fmla="*/ 0 h 904"/>
                    <a:gd name="T6" fmla="*/ 0 w 546"/>
                    <a:gd name="T7" fmla="*/ 0 h 904"/>
                    <a:gd name="T8" fmla="*/ 0 w 546"/>
                    <a:gd name="T9" fmla="*/ 0 h 904"/>
                    <a:gd name="T10" fmla="*/ 0 w 546"/>
                    <a:gd name="T11" fmla="*/ 0 h 904"/>
                    <a:gd name="T12" fmla="*/ 0 w 546"/>
                    <a:gd name="T13" fmla="*/ 0 h 904"/>
                    <a:gd name="T14" fmla="*/ 0 w 546"/>
                    <a:gd name="T15" fmla="*/ 0 h 904"/>
                    <a:gd name="T16" fmla="*/ 0 w 546"/>
                    <a:gd name="T17" fmla="*/ 0 h 904"/>
                    <a:gd name="T18" fmla="*/ 0 w 546"/>
                    <a:gd name="T19" fmla="*/ 0 h 904"/>
                    <a:gd name="T20" fmla="*/ 0 w 546"/>
                    <a:gd name="T21" fmla="*/ 0 h 904"/>
                    <a:gd name="T22" fmla="*/ 0 w 546"/>
                    <a:gd name="T23" fmla="*/ 0 h 904"/>
                    <a:gd name="T24" fmla="*/ 0 w 546"/>
                    <a:gd name="T25" fmla="*/ 0 h 904"/>
                    <a:gd name="T26" fmla="*/ 0 w 546"/>
                    <a:gd name="T27" fmla="*/ 0 h 904"/>
                    <a:gd name="T28" fmla="*/ 0 w 546"/>
                    <a:gd name="T29" fmla="*/ 0 h 904"/>
                    <a:gd name="T30" fmla="*/ 0 w 546"/>
                    <a:gd name="T31" fmla="*/ 0 h 904"/>
                    <a:gd name="T32" fmla="*/ 0 w 546"/>
                    <a:gd name="T33" fmla="*/ 0 h 904"/>
                    <a:gd name="T34" fmla="*/ 0 w 546"/>
                    <a:gd name="T35" fmla="*/ 0 h 904"/>
                    <a:gd name="T36" fmla="*/ 0 w 546"/>
                    <a:gd name="T37" fmla="*/ 0 h 904"/>
                    <a:gd name="T38" fmla="*/ 0 w 546"/>
                    <a:gd name="T39" fmla="*/ 0 h 904"/>
                    <a:gd name="T40" fmla="*/ 0 w 546"/>
                    <a:gd name="T41" fmla="*/ 0 h 904"/>
                    <a:gd name="T42" fmla="*/ 0 w 546"/>
                    <a:gd name="T43" fmla="*/ 0 h 9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904"/>
                    <a:gd name="T68" fmla="*/ 546 w 546"/>
                    <a:gd name="T69" fmla="*/ 904 h 9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904">
                      <a:moveTo>
                        <a:pt x="485" y="893"/>
                      </a:moveTo>
                      <a:lnTo>
                        <a:pt x="0" y="33"/>
                      </a:lnTo>
                      <a:lnTo>
                        <a:pt x="59" y="0"/>
                      </a:lnTo>
                      <a:lnTo>
                        <a:pt x="543" y="861"/>
                      </a:lnTo>
                      <a:lnTo>
                        <a:pt x="544" y="866"/>
                      </a:lnTo>
                      <a:lnTo>
                        <a:pt x="546" y="870"/>
                      </a:lnTo>
                      <a:lnTo>
                        <a:pt x="544" y="876"/>
                      </a:lnTo>
                      <a:lnTo>
                        <a:pt x="543" y="881"/>
                      </a:lnTo>
                      <a:lnTo>
                        <a:pt x="540" y="886"/>
                      </a:lnTo>
                      <a:lnTo>
                        <a:pt x="536" y="891"/>
                      </a:lnTo>
                      <a:lnTo>
                        <a:pt x="532" y="895"/>
                      </a:lnTo>
                      <a:lnTo>
                        <a:pt x="526" y="899"/>
                      </a:lnTo>
                      <a:lnTo>
                        <a:pt x="521" y="901"/>
                      </a:lnTo>
                      <a:lnTo>
                        <a:pt x="514" y="903"/>
                      </a:lnTo>
                      <a:lnTo>
                        <a:pt x="508" y="904"/>
                      </a:lnTo>
                      <a:lnTo>
                        <a:pt x="502" y="903"/>
                      </a:lnTo>
                      <a:lnTo>
                        <a:pt x="497" y="902"/>
                      </a:lnTo>
                      <a:lnTo>
                        <a:pt x="492" y="900"/>
                      </a:lnTo>
                      <a:lnTo>
                        <a:pt x="489" y="898"/>
                      </a:lnTo>
                      <a:lnTo>
                        <a:pt x="485" y="89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1" name="Freeform 157"/>
                <p:cNvSpPr>
                  <a:spLocks/>
                </p:cNvSpPr>
                <p:nvPr/>
              </p:nvSpPr>
              <p:spPr bwMode="auto">
                <a:xfrm>
                  <a:off x="3931" y="1759"/>
                  <a:ext cx="54" cy="99"/>
                </a:xfrm>
                <a:custGeom>
                  <a:avLst/>
                  <a:gdLst>
                    <a:gd name="T0" fmla="*/ 0 w 546"/>
                    <a:gd name="T1" fmla="*/ 0 h 904"/>
                    <a:gd name="T2" fmla="*/ 0 w 546"/>
                    <a:gd name="T3" fmla="*/ 0 h 904"/>
                    <a:gd name="T4" fmla="*/ 0 w 546"/>
                    <a:gd name="T5" fmla="*/ 0 h 904"/>
                    <a:gd name="T6" fmla="*/ 0 w 546"/>
                    <a:gd name="T7" fmla="*/ 0 h 904"/>
                    <a:gd name="T8" fmla="*/ 0 w 546"/>
                    <a:gd name="T9" fmla="*/ 0 h 904"/>
                    <a:gd name="T10" fmla="*/ 0 w 546"/>
                    <a:gd name="T11" fmla="*/ 0 h 904"/>
                    <a:gd name="T12" fmla="*/ 0 w 546"/>
                    <a:gd name="T13" fmla="*/ 0 h 904"/>
                    <a:gd name="T14" fmla="*/ 0 w 546"/>
                    <a:gd name="T15" fmla="*/ 0 h 904"/>
                    <a:gd name="T16" fmla="*/ 0 w 546"/>
                    <a:gd name="T17" fmla="*/ 0 h 904"/>
                    <a:gd name="T18" fmla="*/ 0 w 546"/>
                    <a:gd name="T19" fmla="*/ 0 h 904"/>
                    <a:gd name="T20" fmla="*/ 0 w 546"/>
                    <a:gd name="T21" fmla="*/ 0 h 904"/>
                    <a:gd name="T22" fmla="*/ 0 w 546"/>
                    <a:gd name="T23" fmla="*/ 0 h 904"/>
                    <a:gd name="T24" fmla="*/ 0 w 546"/>
                    <a:gd name="T25" fmla="*/ 0 h 904"/>
                    <a:gd name="T26" fmla="*/ 0 w 546"/>
                    <a:gd name="T27" fmla="*/ 0 h 904"/>
                    <a:gd name="T28" fmla="*/ 0 w 546"/>
                    <a:gd name="T29" fmla="*/ 0 h 904"/>
                    <a:gd name="T30" fmla="*/ 0 w 546"/>
                    <a:gd name="T31" fmla="*/ 0 h 904"/>
                    <a:gd name="T32" fmla="*/ 0 w 546"/>
                    <a:gd name="T33" fmla="*/ 0 h 904"/>
                    <a:gd name="T34" fmla="*/ 0 w 546"/>
                    <a:gd name="T35" fmla="*/ 0 h 904"/>
                    <a:gd name="T36" fmla="*/ 0 w 546"/>
                    <a:gd name="T37" fmla="*/ 0 h 904"/>
                    <a:gd name="T38" fmla="*/ 0 w 546"/>
                    <a:gd name="T39" fmla="*/ 0 h 904"/>
                    <a:gd name="T40" fmla="*/ 0 w 546"/>
                    <a:gd name="T41" fmla="*/ 0 h 904"/>
                    <a:gd name="T42" fmla="*/ 0 w 546"/>
                    <a:gd name="T43" fmla="*/ 0 h 9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904"/>
                    <a:gd name="T68" fmla="*/ 546 w 546"/>
                    <a:gd name="T69" fmla="*/ 904 h 9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904">
                      <a:moveTo>
                        <a:pt x="485" y="893"/>
                      </a:moveTo>
                      <a:lnTo>
                        <a:pt x="0" y="33"/>
                      </a:lnTo>
                      <a:lnTo>
                        <a:pt x="59" y="0"/>
                      </a:lnTo>
                      <a:lnTo>
                        <a:pt x="543" y="861"/>
                      </a:lnTo>
                      <a:lnTo>
                        <a:pt x="544" y="866"/>
                      </a:lnTo>
                      <a:lnTo>
                        <a:pt x="546" y="870"/>
                      </a:lnTo>
                      <a:lnTo>
                        <a:pt x="544" y="876"/>
                      </a:lnTo>
                      <a:lnTo>
                        <a:pt x="543" y="881"/>
                      </a:lnTo>
                      <a:lnTo>
                        <a:pt x="540" y="886"/>
                      </a:lnTo>
                      <a:lnTo>
                        <a:pt x="536" y="891"/>
                      </a:lnTo>
                      <a:lnTo>
                        <a:pt x="532" y="895"/>
                      </a:lnTo>
                      <a:lnTo>
                        <a:pt x="526" y="899"/>
                      </a:lnTo>
                      <a:lnTo>
                        <a:pt x="521" y="901"/>
                      </a:lnTo>
                      <a:lnTo>
                        <a:pt x="514" y="903"/>
                      </a:lnTo>
                      <a:lnTo>
                        <a:pt x="508" y="904"/>
                      </a:lnTo>
                      <a:lnTo>
                        <a:pt x="502" y="903"/>
                      </a:lnTo>
                      <a:lnTo>
                        <a:pt x="497" y="902"/>
                      </a:lnTo>
                      <a:lnTo>
                        <a:pt x="492" y="900"/>
                      </a:lnTo>
                      <a:lnTo>
                        <a:pt x="489" y="898"/>
                      </a:lnTo>
                      <a:lnTo>
                        <a:pt x="485" y="89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2" name="Freeform 158"/>
                <p:cNvSpPr>
                  <a:spLocks/>
                </p:cNvSpPr>
                <p:nvPr/>
              </p:nvSpPr>
              <p:spPr bwMode="auto">
                <a:xfrm>
                  <a:off x="4043" y="1611"/>
                  <a:ext cx="51" cy="105"/>
                </a:xfrm>
                <a:custGeom>
                  <a:avLst/>
                  <a:gdLst>
                    <a:gd name="T0" fmla="*/ 0 w 511"/>
                    <a:gd name="T1" fmla="*/ 0 h 960"/>
                    <a:gd name="T2" fmla="*/ 0 w 511"/>
                    <a:gd name="T3" fmla="*/ 0 h 960"/>
                    <a:gd name="T4" fmla="*/ 0 w 511"/>
                    <a:gd name="T5" fmla="*/ 0 h 960"/>
                    <a:gd name="T6" fmla="*/ 0 w 511"/>
                    <a:gd name="T7" fmla="*/ 0 h 960"/>
                    <a:gd name="T8" fmla="*/ 0 w 511"/>
                    <a:gd name="T9" fmla="*/ 0 h 960"/>
                    <a:gd name="T10" fmla="*/ 0 w 511"/>
                    <a:gd name="T11" fmla="*/ 0 h 960"/>
                    <a:gd name="T12" fmla="*/ 0 w 511"/>
                    <a:gd name="T13" fmla="*/ 0 h 960"/>
                    <a:gd name="T14" fmla="*/ 0 w 511"/>
                    <a:gd name="T15" fmla="*/ 0 h 960"/>
                    <a:gd name="T16" fmla="*/ 0 w 511"/>
                    <a:gd name="T17" fmla="*/ 0 h 960"/>
                    <a:gd name="T18" fmla="*/ 0 w 511"/>
                    <a:gd name="T19" fmla="*/ 0 h 960"/>
                    <a:gd name="T20" fmla="*/ 0 w 511"/>
                    <a:gd name="T21" fmla="*/ 0 h 960"/>
                    <a:gd name="T22" fmla="*/ 0 w 511"/>
                    <a:gd name="T23" fmla="*/ 0 h 960"/>
                    <a:gd name="T24" fmla="*/ 0 w 511"/>
                    <a:gd name="T25" fmla="*/ 0 h 960"/>
                    <a:gd name="T26" fmla="*/ 0 w 511"/>
                    <a:gd name="T27" fmla="*/ 0 h 960"/>
                    <a:gd name="T28" fmla="*/ 0 w 511"/>
                    <a:gd name="T29" fmla="*/ 0 h 960"/>
                    <a:gd name="T30" fmla="*/ 0 w 511"/>
                    <a:gd name="T31" fmla="*/ 0 h 960"/>
                    <a:gd name="T32" fmla="*/ 0 w 511"/>
                    <a:gd name="T33" fmla="*/ 0 h 960"/>
                    <a:gd name="T34" fmla="*/ 0 w 511"/>
                    <a:gd name="T35" fmla="*/ 0 h 960"/>
                    <a:gd name="T36" fmla="*/ 0 w 511"/>
                    <a:gd name="T37" fmla="*/ 0 h 960"/>
                    <a:gd name="T38" fmla="*/ 0 w 511"/>
                    <a:gd name="T39" fmla="*/ 0 h 960"/>
                    <a:gd name="T40" fmla="*/ 0 w 511"/>
                    <a:gd name="T41" fmla="*/ 0 h 960"/>
                    <a:gd name="T42" fmla="*/ 0 w 511"/>
                    <a:gd name="T43" fmla="*/ 0 h 960"/>
                    <a:gd name="T44" fmla="*/ 0 w 511"/>
                    <a:gd name="T45" fmla="*/ 0 h 960"/>
                    <a:gd name="T46" fmla="*/ 0 w 511"/>
                    <a:gd name="T47" fmla="*/ 0 h 960"/>
                    <a:gd name="T48" fmla="*/ 0 w 511"/>
                    <a:gd name="T49" fmla="*/ 0 h 960"/>
                    <a:gd name="T50" fmla="*/ 0 w 511"/>
                    <a:gd name="T51" fmla="*/ 0 h 960"/>
                    <a:gd name="T52" fmla="*/ 0 w 511"/>
                    <a:gd name="T53" fmla="*/ 0 h 960"/>
                    <a:gd name="T54" fmla="*/ 0 w 511"/>
                    <a:gd name="T55" fmla="*/ 0 h 960"/>
                    <a:gd name="T56" fmla="*/ 0 w 511"/>
                    <a:gd name="T57" fmla="*/ 0 h 960"/>
                    <a:gd name="T58" fmla="*/ 0 w 511"/>
                    <a:gd name="T59" fmla="*/ 0 h 960"/>
                    <a:gd name="T60" fmla="*/ 0 w 511"/>
                    <a:gd name="T61" fmla="*/ 0 h 960"/>
                    <a:gd name="T62" fmla="*/ 0 w 511"/>
                    <a:gd name="T63" fmla="*/ 0 h 960"/>
                    <a:gd name="T64" fmla="*/ 0 w 511"/>
                    <a:gd name="T65" fmla="*/ 0 h 960"/>
                    <a:gd name="T66" fmla="*/ 0 w 511"/>
                    <a:gd name="T67" fmla="*/ 0 h 960"/>
                    <a:gd name="T68" fmla="*/ 0 w 511"/>
                    <a:gd name="T69" fmla="*/ 0 h 960"/>
                    <a:gd name="T70" fmla="*/ 0 w 511"/>
                    <a:gd name="T71" fmla="*/ 0 h 960"/>
                    <a:gd name="T72" fmla="*/ 0 w 511"/>
                    <a:gd name="T73" fmla="*/ 0 h 960"/>
                    <a:gd name="T74" fmla="*/ 0 w 511"/>
                    <a:gd name="T75" fmla="*/ 0 h 9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960"/>
                    <a:gd name="T116" fmla="*/ 511 w 511"/>
                    <a:gd name="T117" fmla="*/ 960 h 9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960">
                      <a:moveTo>
                        <a:pt x="451" y="948"/>
                      </a:move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510" y="920"/>
                      </a:lnTo>
                      <a:lnTo>
                        <a:pt x="511" y="925"/>
                      </a:lnTo>
                      <a:lnTo>
                        <a:pt x="511" y="929"/>
                      </a:lnTo>
                      <a:lnTo>
                        <a:pt x="511" y="934"/>
                      </a:lnTo>
                      <a:lnTo>
                        <a:pt x="509" y="939"/>
                      </a:lnTo>
                      <a:lnTo>
                        <a:pt x="506" y="944"/>
                      </a:lnTo>
                      <a:lnTo>
                        <a:pt x="501" y="948"/>
                      </a:lnTo>
                      <a:lnTo>
                        <a:pt x="497" y="952"/>
                      </a:lnTo>
                      <a:lnTo>
                        <a:pt x="491" y="955"/>
                      </a:lnTo>
                      <a:lnTo>
                        <a:pt x="485" y="957"/>
                      </a:lnTo>
                      <a:lnTo>
                        <a:pt x="480" y="960"/>
                      </a:lnTo>
                      <a:lnTo>
                        <a:pt x="473" y="960"/>
                      </a:lnTo>
                      <a:lnTo>
                        <a:pt x="467" y="960"/>
                      </a:lnTo>
                      <a:lnTo>
                        <a:pt x="463" y="959"/>
                      </a:lnTo>
                      <a:lnTo>
                        <a:pt x="458" y="955"/>
                      </a:lnTo>
                      <a:lnTo>
                        <a:pt x="454" y="953"/>
                      </a:lnTo>
                      <a:lnTo>
                        <a:pt x="451" y="94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3" name="Freeform 159"/>
                <p:cNvSpPr>
                  <a:spLocks/>
                </p:cNvSpPr>
                <p:nvPr/>
              </p:nvSpPr>
              <p:spPr bwMode="auto">
                <a:xfrm>
                  <a:off x="4043" y="1611"/>
                  <a:ext cx="51" cy="105"/>
                </a:xfrm>
                <a:custGeom>
                  <a:avLst/>
                  <a:gdLst>
                    <a:gd name="T0" fmla="*/ 0 w 511"/>
                    <a:gd name="T1" fmla="*/ 0 h 960"/>
                    <a:gd name="T2" fmla="*/ 0 w 511"/>
                    <a:gd name="T3" fmla="*/ 0 h 960"/>
                    <a:gd name="T4" fmla="*/ 0 w 511"/>
                    <a:gd name="T5" fmla="*/ 0 h 960"/>
                    <a:gd name="T6" fmla="*/ 0 w 511"/>
                    <a:gd name="T7" fmla="*/ 0 h 960"/>
                    <a:gd name="T8" fmla="*/ 0 w 511"/>
                    <a:gd name="T9" fmla="*/ 0 h 960"/>
                    <a:gd name="T10" fmla="*/ 0 w 511"/>
                    <a:gd name="T11" fmla="*/ 0 h 960"/>
                    <a:gd name="T12" fmla="*/ 0 w 511"/>
                    <a:gd name="T13" fmla="*/ 0 h 960"/>
                    <a:gd name="T14" fmla="*/ 0 w 511"/>
                    <a:gd name="T15" fmla="*/ 0 h 960"/>
                    <a:gd name="T16" fmla="*/ 0 w 511"/>
                    <a:gd name="T17" fmla="*/ 0 h 960"/>
                    <a:gd name="T18" fmla="*/ 0 w 511"/>
                    <a:gd name="T19" fmla="*/ 0 h 960"/>
                    <a:gd name="T20" fmla="*/ 0 w 511"/>
                    <a:gd name="T21" fmla="*/ 0 h 960"/>
                    <a:gd name="T22" fmla="*/ 0 w 511"/>
                    <a:gd name="T23" fmla="*/ 0 h 960"/>
                    <a:gd name="T24" fmla="*/ 0 w 511"/>
                    <a:gd name="T25" fmla="*/ 0 h 960"/>
                    <a:gd name="T26" fmla="*/ 0 w 511"/>
                    <a:gd name="T27" fmla="*/ 0 h 960"/>
                    <a:gd name="T28" fmla="*/ 0 w 511"/>
                    <a:gd name="T29" fmla="*/ 0 h 960"/>
                    <a:gd name="T30" fmla="*/ 0 w 511"/>
                    <a:gd name="T31" fmla="*/ 0 h 960"/>
                    <a:gd name="T32" fmla="*/ 0 w 511"/>
                    <a:gd name="T33" fmla="*/ 0 h 960"/>
                    <a:gd name="T34" fmla="*/ 0 w 511"/>
                    <a:gd name="T35" fmla="*/ 0 h 960"/>
                    <a:gd name="T36" fmla="*/ 0 w 511"/>
                    <a:gd name="T37" fmla="*/ 0 h 960"/>
                    <a:gd name="T38" fmla="*/ 0 w 511"/>
                    <a:gd name="T39" fmla="*/ 0 h 960"/>
                    <a:gd name="T40" fmla="*/ 0 w 511"/>
                    <a:gd name="T41" fmla="*/ 0 h 960"/>
                    <a:gd name="T42" fmla="*/ 0 w 511"/>
                    <a:gd name="T43" fmla="*/ 0 h 960"/>
                    <a:gd name="T44" fmla="*/ 0 w 511"/>
                    <a:gd name="T45" fmla="*/ 0 h 960"/>
                    <a:gd name="T46" fmla="*/ 0 w 511"/>
                    <a:gd name="T47" fmla="*/ 0 h 960"/>
                    <a:gd name="T48" fmla="*/ 0 w 511"/>
                    <a:gd name="T49" fmla="*/ 0 h 960"/>
                    <a:gd name="T50" fmla="*/ 0 w 511"/>
                    <a:gd name="T51" fmla="*/ 0 h 960"/>
                    <a:gd name="T52" fmla="*/ 0 w 511"/>
                    <a:gd name="T53" fmla="*/ 0 h 960"/>
                    <a:gd name="T54" fmla="*/ 0 w 511"/>
                    <a:gd name="T55" fmla="*/ 0 h 960"/>
                    <a:gd name="T56" fmla="*/ 0 w 511"/>
                    <a:gd name="T57" fmla="*/ 0 h 960"/>
                    <a:gd name="T58" fmla="*/ 0 w 511"/>
                    <a:gd name="T59" fmla="*/ 0 h 960"/>
                    <a:gd name="T60" fmla="*/ 0 w 511"/>
                    <a:gd name="T61" fmla="*/ 0 h 960"/>
                    <a:gd name="T62" fmla="*/ 0 w 511"/>
                    <a:gd name="T63" fmla="*/ 0 h 960"/>
                    <a:gd name="T64" fmla="*/ 0 w 511"/>
                    <a:gd name="T65" fmla="*/ 0 h 960"/>
                    <a:gd name="T66" fmla="*/ 0 w 511"/>
                    <a:gd name="T67" fmla="*/ 0 h 960"/>
                    <a:gd name="T68" fmla="*/ 0 w 511"/>
                    <a:gd name="T69" fmla="*/ 0 h 960"/>
                    <a:gd name="T70" fmla="*/ 0 w 511"/>
                    <a:gd name="T71" fmla="*/ 0 h 960"/>
                    <a:gd name="T72" fmla="*/ 0 w 511"/>
                    <a:gd name="T73" fmla="*/ 0 h 960"/>
                    <a:gd name="T74" fmla="*/ 0 w 511"/>
                    <a:gd name="T75" fmla="*/ 0 h 9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960"/>
                    <a:gd name="T116" fmla="*/ 511 w 511"/>
                    <a:gd name="T117" fmla="*/ 960 h 9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960">
                      <a:moveTo>
                        <a:pt x="451" y="948"/>
                      </a:move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510" y="920"/>
                      </a:lnTo>
                      <a:lnTo>
                        <a:pt x="511" y="925"/>
                      </a:lnTo>
                      <a:lnTo>
                        <a:pt x="511" y="929"/>
                      </a:lnTo>
                      <a:lnTo>
                        <a:pt x="511" y="934"/>
                      </a:lnTo>
                      <a:lnTo>
                        <a:pt x="509" y="939"/>
                      </a:lnTo>
                      <a:lnTo>
                        <a:pt x="506" y="944"/>
                      </a:lnTo>
                      <a:lnTo>
                        <a:pt x="501" y="948"/>
                      </a:lnTo>
                      <a:lnTo>
                        <a:pt x="497" y="952"/>
                      </a:lnTo>
                      <a:lnTo>
                        <a:pt x="491" y="955"/>
                      </a:lnTo>
                      <a:lnTo>
                        <a:pt x="485" y="957"/>
                      </a:lnTo>
                      <a:lnTo>
                        <a:pt x="480" y="960"/>
                      </a:lnTo>
                      <a:lnTo>
                        <a:pt x="473" y="960"/>
                      </a:lnTo>
                      <a:lnTo>
                        <a:pt x="467" y="960"/>
                      </a:lnTo>
                      <a:lnTo>
                        <a:pt x="463" y="959"/>
                      </a:lnTo>
                      <a:lnTo>
                        <a:pt x="458" y="955"/>
                      </a:lnTo>
                      <a:lnTo>
                        <a:pt x="454" y="953"/>
                      </a:lnTo>
                      <a:lnTo>
                        <a:pt x="451" y="9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4" name="Freeform 160"/>
                <p:cNvSpPr>
                  <a:spLocks/>
                </p:cNvSpPr>
                <p:nvPr/>
              </p:nvSpPr>
              <p:spPr bwMode="auto">
                <a:xfrm>
                  <a:off x="4043" y="1611"/>
                  <a:ext cx="6" cy="5"/>
                </a:xfrm>
                <a:custGeom>
                  <a:avLst/>
                  <a:gdLst>
                    <a:gd name="T0" fmla="*/ 0 w 64"/>
                    <a:gd name="T1" fmla="*/ 0 h 53"/>
                    <a:gd name="T2" fmla="*/ 0 w 64"/>
                    <a:gd name="T3" fmla="*/ 0 h 53"/>
                    <a:gd name="T4" fmla="*/ 0 w 64"/>
                    <a:gd name="T5" fmla="*/ 0 h 53"/>
                    <a:gd name="T6" fmla="*/ 0 w 64"/>
                    <a:gd name="T7" fmla="*/ 0 h 53"/>
                    <a:gd name="T8" fmla="*/ 0 w 64"/>
                    <a:gd name="T9" fmla="*/ 0 h 53"/>
                    <a:gd name="T10" fmla="*/ 0 w 64"/>
                    <a:gd name="T11" fmla="*/ 0 h 53"/>
                    <a:gd name="T12" fmla="*/ 0 w 64"/>
                    <a:gd name="T13" fmla="*/ 0 h 53"/>
                    <a:gd name="T14" fmla="*/ 0 w 64"/>
                    <a:gd name="T15" fmla="*/ 0 h 53"/>
                    <a:gd name="T16" fmla="*/ 0 w 64"/>
                    <a:gd name="T17" fmla="*/ 0 h 53"/>
                    <a:gd name="T18" fmla="*/ 0 w 64"/>
                    <a:gd name="T19" fmla="*/ 0 h 53"/>
                    <a:gd name="T20" fmla="*/ 0 w 64"/>
                    <a:gd name="T21" fmla="*/ 0 h 53"/>
                    <a:gd name="T22" fmla="*/ 0 w 64"/>
                    <a:gd name="T23" fmla="*/ 0 h 53"/>
                    <a:gd name="T24" fmla="*/ 0 w 64"/>
                    <a:gd name="T25" fmla="*/ 0 h 53"/>
                    <a:gd name="T26" fmla="*/ 0 w 64"/>
                    <a:gd name="T27" fmla="*/ 0 h 53"/>
                    <a:gd name="T28" fmla="*/ 0 w 64"/>
                    <a:gd name="T29" fmla="*/ 0 h 53"/>
                    <a:gd name="T30" fmla="*/ 0 w 64"/>
                    <a:gd name="T31" fmla="*/ 0 h 53"/>
                    <a:gd name="T32" fmla="*/ 0 w 64"/>
                    <a:gd name="T33" fmla="*/ 0 h 53"/>
                    <a:gd name="T34" fmla="*/ 0 w 64"/>
                    <a:gd name="T35" fmla="*/ 0 h 53"/>
                    <a:gd name="T36" fmla="*/ 0 w 64"/>
                    <a:gd name="T37" fmla="*/ 0 h 53"/>
                    <a:gd name="T38" fmla="*/ 0 w 64"/>
                    <a:gd name="T39" fmla="*/ 0 h 53"/>
                    <a:gd name="T40" fmla="*/ 0 w 64"/>
                    <a:gd name="T41" fmla="*/ 0 h 53"/>
                    <a:gd name="T42" fmla="*/ 0 w 64"/>
                    <a:gd name="T43" fmla="*/ 0 h 53"/>
                    <a:gd name="T44" fmla="*/ 0 w 64"/>
                    <a:gd name="T45" fmla="*/ 0 h 53"/>
                    <a:gd name="T46" fmla="*/ 0 w 64"/>
                    <a:gd name="T47" fmla="*/ 0 h 53"/>
                    <a:gd name="T48" fmla="*/ 0 w 64"/>
                    <a:gd name="T49" fmla="*/ 0 h 53"/>
                    <a:gd name="T50" fmla="*/ 0 w 64"/>
                    <a:gd name="T51" fmla="*/ 0 h 53"/>
                    <a:gd name="T52" fmla="*/ 0 w 64"/>
                    <a:gd name="T53" fmla="*/ 0 h 53"/>
                    <a:gd name="T54" fmla="*/ 0 w 64"/>
                    <a:gd name="T55" fmla="*/ 0 h 53"/>
                    <a:gd name="T56" fmla="*/ 0 w 64"/>
                    <a:gd name="T57" fmla="*/ 0 h 53"/>
                    <a:gd name="T58" fmla="*/ 0 w 64"/>
                    <a:gd name="T59" fmla="*/ 0 h 53"/>
                    <a:gd name="T60" fmla="*/ 0 w 64"/>
                    <a:gd name="T61" fmla="*/ 0 h 53"/>
                    <a:gd name="T62" fmla="*/ 0 w 64"/>
                    <a:gd name="T63" fmla="*/ 0 h 53"/>
                    <a:gd name="T64" fmla="*/ 0 w 64"/>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3"/>
                    <a:gd name="T101" fmla="*/ 64 w 64"/>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3">
                      <a:moveTo>
                        <a:pt x="42" y="48"/>
                      </a:moveTo>
                      <a:lnTo>
                        <a:pt x="36" y="50"/>
                      </a:lnTo>
                      <a:lnTo>
                        <a:pt x="30" y="51"/>
                      </a:lnTo>
                      <a:lnTo>
                        <a:pt x="24" y="53"/>
                      </a:lnTo>
                      <a:lnTo>
                        <a:pt x="18" y="53"/>
                      </a:lnTo>
                      <a:lnTo>
                        <a:pt x="12" y="50"/>
                      </a:lnTo>
                      <a:lnTo>
                        <a:pt x="8" y="48"/>
                      </a:lnTo>
                      <a:lnTo>
                        <a:pt x="3" y="46"/>
                      </a:ln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64" y="16"/>
                      </a:lnTo>
                      <a:lnTo>
                        <a:pt x="64" y="21"/>
                      </a:lnTo>
                      <a:lnTo>
                        <a:pt x="64" y="25"/>
                      </a:lnTo>
                      <a:lnTo>
                        <a:pt x="61" y="31"/>
                      </a:lnTo>
                      <a:lnTo>
                        <a:pt x="58" y="36"/>
                      </a:lnTo>
                      <a:lnTo>
                        <a:pt x="53" y="40"/>
                      </a:lnTo>
                      <a:lnTo>
                        <a:pt x="48" y="45"/>
                      </a:lnTo>
                      <a:lnTo>
                        <a:pt x="42" y="4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5" name="Freeform 161"/>
                <p:cNvSpPr>
                  <a:spLocks/>
                </p:cNvSpPr>
                <p:nvPr/>
              </p:nvSpPr>
              <p:spPr bwMode="auto">
                <a:xfrm>
                  <a:off x="4043" y="1611"/>
                  <a:ext cx="6" cy="5"/>
                </a:xfrm>
                <a:custGeom>
                  <a:avLst/>
                  <a:gdLst>
                    <a:gd name="T0" fmla="*/ 0 w 64"/>
                    <a:gd name="T1" fmla="*/ 0 h 53"/>
                    <a:gd name="T2" fmla="*/ 0 w 64"/>
                    <a:gd name="T3" fmla="*/ 0 h 53"/>
                    <a:gd name="T4" fmla="*/ 0 w 64"/>
                    <a:gd name="T5" fmla="*/ 0 h 53"/>
                    <a:gd name="T6" fmla="*/ 0 w 64"/>
                    <a:gd name="T7" fmla="*/ 0 h 53"/>
                    <a:gd name="T8" fmla="*/ 0 w 64"/>
                    <a:gd name="T9" fmla="*/ 0 h 53"/>
                    <a:gd name="T10" fmla="*/ 0 w 64"/>
                    <a:gd name="T11" fmla="*/ 0 h 53"/>
                    <a:gd name="T12" fmla="*/ 0 w 64"/>
                    <a:gd name="T13" fmla="*/ 0 h 53"/>
                    <a:gd name="T14" fmla="*/ 0 w 64"/>
                    <a:gd name="T15" fmla="*/ 0 h 53"/>
                    <a:gd name="T16" fmla="*/ 0 w 64"/>
                    <a:gd name="T17" fmla="*/ 0 h 53"/>
                    <a:gd name="T18" fmla="*/ 0 w 64"/>
                    <a:gd name="T19" fmla="*/ 0 h 53"/>
                    <a:gd name="T20" fmla="*/ 0 w 64"/>
                    <a:gd name="T21" fmla="*/ 0 h 53"/>
                    <a:gd name="T22" fmla="*/ 0 w 64"/>
                    <a:gd name="T23" fmla="*/ 0 h 53"/>
                    <a:gd name="T24" fmla="*/ 0 w 64"/>
                    <a:gd name="T25" fmla="*/ 0 h 53"/>
                    <a:gd name="T26" fmla="*/ 0 w 64"/>
                    <a:gd name="T27" fmla="*/ 0 h 53"/>
                    <a:gd name="T28" fmla="*/ 0 w 64"/>
                    <a:gd name="T29" fmla="*/ 0 h 53"/>
                    <a:gd name="T30" fmla="*/ 0 w 64"/>
                    <a:gd name="T31" fmla="*/ 0 h 53"/>
                    <a:gd name="T32" fmla="*/ 0 w 64"/>
                    <a:gd name="T33" fmla="*/ 0 h 53"/>
                    <a:gd name="T34" fmla="*/ 0 w 64"/>
                    <a:gd name="T35" fmla="*/ 0 h 53"/>
                    <a:gd name="T36" fmla="*/ 0 w 64"/>
                    <a:gd name="T37" fmla="*/ 0 h 53"/>
                    <a:gd name="T38" fmla="*/ 0 w 64"/>
                    <a:gd name="T39" fmla="*/ 0 h 53"/>
                    <a:gd name="T40" fmla="*/ 0 w 64"/>
                    <a:gd name="T41" fmla="*/ 0 h 53"/>
                    <a:gd name="T42" fmla="*/ 0 w 64"/>
                    <a:gd name="T43" fmla="*/ 0 h 53"/>
                    <a:gd name="T44" fmla="*/ 0 w 64"/>
                    <a:gd name="T45" fmla="*/ 0 h 53"/>
                    <a:gd name="T46" fmla="*/ 0 w 64"/>
                    <a:gd name="T47" fmla="*/ 0 h 53"/>
                    <a:gd name="T48" fmla="*/ 0 w 64"/>
                    <a:gd name="T49" fmla="*/ 0 h 53"/>
                    <a:gd name="T50" fmla="*/ 0 w 64"/>
                    <a:gd name="T51" fmla="*/ 0 h 53"/>
                    <a:gd name="T52" fmla="*/ 0 w 64"/>
                    <a:gd name="T53" fmla="*/ 0 h 53"/>
                    <a:gd name="T54" fmla="*/ 0 w 64"/>
                    <a:gd name="T55" fmla="*/ 0 h 53"/>
                    <a:gd name="T56" fmla="*/ 0 w 64"/>
                    <a:gd name="T57" fmla="*/ 0 h 53"/>
                    <a:gd name="T58" fmla="*/ 0 w 64"/>
                    <a:gd name="T59" fmla="*/ 0 h 53"/>
                    <a:gd name="T60" fmla="*/ 0 w 64"/>
                    <a:gd name="T61" fmla="*/ 0 h 53"/>
                    <a:gd name="T62" fmla="*/ 0 w 64"/>
                    <a:gd name="T63" fmla="*/ 0 h 53"/>
                    <a:gd name="T64" fmla="*/ 0 w 64"/>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3"/>
                    <a:gd name="T101" fmla="*/ 64 w 64"/>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3">
                      <a:moveTo>
                        <a:pt x="42" y="48"/>
                      </a:moveTo>
                      <a:lnTo>
                        <a:pt x="36" y="50"/>
                      </a:lnTo>
                      <a:lnTo>
                        <a:pt x="30" y="51"/>
                      </a:lnTo>
                      <a:lnTo>
                        <a:pt x="24" y="53"/>
                      </a:lnTo>
                      <a:lnTo>
                        <a:pt x="18" y="53"/>
                      </a:lnTo>
                      <a:lnTo>
                        <a:pt x="12" y="50"/>
                      </a:lnTo>
                      <a:lnTo>
                        <a:pt x="8" y="48"/>
                      </a:lnTo>
                      <a:lnTo>
                        <a:pt x="3" y="46"/>
                      </a:ln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64" y="16"/>
                      </a:lnTo>
                      <a:lnTo>
                        <a:pt x="64" y="21"/>
                      </a:lnTo>
                      <a:lnTo>
                        <a:pt x="64" y="25"/>
                      </a:lnTo>
                      <a:lnTo>
                        <a:pt x="61" y="31"/>
                      </a:lnTo>
                      <a:lnTo>
                        <a:pt x="58" y="36"/>
                      </a:lnTo>
                      <a:lnTo>
                        <a:pt x="53" y="40"/>
                      </a:lnTo>
                      <a:lnTo>
                        <a:pt x="48" y="45"/>
                      </a:lnTo>
                      <a:lnTo>
                        <a:pt x="42" y="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6" name="Freeform 162"/>
                <p:cNvSpPr>
                  <a:spLocks/>
                </p:cNvSpPr>
                <p:nvPr/>
              </p:nvSpPr>
              <p:spPr bwMode="auto">
                <a:xfrm>
                  <a:off x="3560" y="1773"/>
                  <a:ext cx="66" cy="99"/>
                </a:xfrm>
                <a:custGeom>
                  <a:avLst/>
                  <a:gdLst>
                    <a:gd name="T0" fmla="*/ 0 w 663"/>
                    <a:gd name="T1" fmla="*/ 0 h 902"/>
                    <a:gd name="T2" fmla="*/ 0 w 663"/>
                    <a:gd name="T3" fmla="*/ 0 h 902"/>
                    <a:gd name="T4" fmla="*/ 0 w 663"/>
                    <a:gd name="T5" fmla="*/ 0 h 902"/>
                    <a:gd name="T6" fmla="*/ 0 w 663"/>
                    <a:gd name="T7" fmla="*/ 0 h 902"/>
                    <a:gd name="T8" fmla="*/ 0 w 663"/>
                    <a:gd name="T9" fmla="*/ 0 h 902"/>
                    <a:gd name="T10" fmla="*/ 0 w 663"/>
                    <a:gd name="T11" fmla="*/ 0 h 902"/>
                    <a:gd name="T12" fmla="*/ 0 w 663"/>
                    <a:gd name="T13" fmla="*/ 0 h 902"/>
                    <a:gd name="T14" fmla="*/ 0 w 663"/>
                    <a:gd name="T15" fmla="*/ 0 h 902"/>
                    <a:gd name="T16" fmla="*/ 0 w 663"/>
                    <a:gd name="T17" fmla="*/ 0 h 902"/>
                    <a:gd name="T18" fmla="*/ 0 w 663"/>
                    <a:gd name="T19" fmla="*/ 0 h 902"/>
                    <a:gd name="T20" fmla="*/ 0 w 663"/>
                    <a:gd name="T21" fmla="*/ 0 h 902"/>
                    <a:gd name="T22" fmla="*/ 0 w 663"/>
                    <a:gd name="T23" fmla="*/ 0 h 902"/>
                    <a:gd name="T24" fmla="*/ 0 w 663"/>
                    <a:gd name="T25" fmla="*/ 0 h 902"/>
                    <a:gd name="T26" fmla="*/ 0 w 663"/>
                    <a:gd name="T27" fmla="*/ 0 h 902"/>
                    <a:gd name="T28" fmla="*/ 0 w 663"/>
                    <a:gd name="T29" fmla="*/ 0 h 902"/>
                    <a:gd name="T30" fmla="*/ 0 w 663"/>
                    <a:gd name="T31" fmla="*/ 0 h 902"/>
                    <a:gd name="T32" fmla="*/ 0 w 663"/>
                    <a:gd name="T33" fmla="*/ 0 h 902"/>
                    <a:gd name="T34" fmla="*/ 0 w 663"/>
                    <a:gd name="T35" fmla="*/ 0 h 902"/>
                    <a:gd name="T36" fmla="*/ 0 w 663"/>
                    <a:gd name="T37" fmla="*/ 0 h 902"/>
                    <a:gd name="T38" fmla="*/ 0 w 663"/>
                    <a:gd name="T39" fmla="*/ 0 h 902"/>
                    <a:gd name="T40" fmla="*/ 0 w 663"/>
                    <a:gd name="T41" fmla="*/ 0 h 902"/>
                    <a:gd name="T42" fmla="*/ 0 w 663"/>
                    <a:gd name="T43" fmla="*/ 0 h 9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3"/>
                    <a:gd name="T67" fmla="*/ 0 h 902"/>
                    <a:gd name="T68" fmla="*/ 663 w 663"/>
                    <a:gd name="T69" fmla="*/ 902 h 9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3" h="902">
                      <a:moveTo>
                        <a:pt x="607" y="894"/>
                      </a:moveTo>
                      <a:lnTo>
                        <a:pt x="0" y="38"/>
                      </a:lnTo>
                      <a:lnTo>
                        <a:pt x="56" y="0"/>
                      </a:lnTo>
                      <a:lnTo>
                        <a:pt x="660" y="857"/>
                      </a:lnTo>
                      <a:lnTo>
                        <a:pt x="662" y="860"/>
                      </a:lnTo>
                      <a:lnTo>
                        <a:pt x="663" y="865"/>
                      </a:lnTo>
                      <a:lnTo>
                        <a:pt x="663" y="870"/>
                      </a:lnTo>
                      <a:lnTo>
                        <a:pt x="662" y="875"/>
                      </a:lnTo>
                      <a:lnTo>
                        <a:pt x="660" y="881"/>
                      </a:lnTo>
                      <a:lnTo>
                        <a:pt x="657" y="885"/>
                      </a:lnTo>
                      <a:lnTo>
                        <a:pt x="652" y="890"/>
                      </a:lnTo>
                      <a:lnTo>
                        <a:pt x="646" y="894"/>
                      </a:lnTo>
                      <a:lnTo>
                        <a:pt x="642" y="898"/>
                      </a:lnTo>
                      <a:lnTo>
                        <a:pt x="636" y="900"/>
                      </a:lnTo>
                      <a:lnTo>
                        <a:pt x="629" y="901"/>
                      </a:lnTo>
                      <a:lnTo>
                        <a:pt x="624" y="902"/>
                      </a:lnTo>
                      <a:lnTo>
                        <a:pt x="619" y="901"/>
                      </a:lnTo>
                      <a:lnTo>
                        <a:pt x="615" y="900"/>
                      </a:lnTo>
                      <a:lnTo>
                        <a:pt x="610" y="898"/>
                      </a:lnTo>
                      <a:lnTo>
                        <a:pt x="607" y="89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7" name="Freeform 163"/>
                <p:cNvSpPr>
                  <a:spLocks/>
                </p:cNvSpPr>
                <p:nvPr/>
              </p:nvSpPr>
              <p:spPr bwMode="auto">
                <a:xfrm>
                  <a:off x="3560" y="1773"/>
                  <a:ext cx="66" cy="99"/>
                </a:xfrm>
                <a:custGeom>
                  <a:avLst/>
                  <a:gdLst>
                    <a:gd name="T0" fmla="*/ 0 w 663"/>
                    <a:gd name="T1" fmla="*/ 0 h 902"/>
                    <a:gd name="T2" fmla="*/ 0 w 663"/>
                    <a:gd name="T3" fmla="*/ 0 h 902"/>
                    <a:gd name="T4" fmla="*/ 0 w 663"/>
                    <a:gd name="T5" fmla="*/ 0 h 902"/>
                    <a:gd name="T6" fmla="*/ 0 w 663"/>
                    <a:gd name="T7" fmla="*/ 0 h 902"/>
                    <a:gd name="T8" fmla="*/ 0 w 663"/>
                    <a:gd name="T9" fmla="*/ 0 h 902"/>
                    <a:gd name="T10" fmla="*/ 0 w 663"/>
                    <a:gd name="T11" fmla="*/ 0 h 902"/>
                    <a:gd name="T12" fmla="*/ 0 w 663"/>
                    <a:gd name="T13" fmla="*/ 0 h 902"/>
                    <a:gd name="T14" fmla="*/ 0 w 663"/>
                    <a:gd name="T15" fmla="*/ 0 h 902"/>
                    <a:gd name="T16" fmla="*/ 0 w 663"/>
                    <a:gd name="T17" fmla="*/ 0 h 902"/>
                    <a:gd name="T18" fmla="*/ 0 w 663"/>
                    <a:gd name="T19" fmla="*/ 0 h 902"/>
                    <a:gd name="T20" fmla="*/ 0 w 663"/>
                    <a:gd name="T21" fmla="*/ 0 h 902"/>
                    <a:gd name="T22" fmla="*/ 0 w 663"/>
                    <a:gd name="T23" fmla="*/ 0 h 902"/>
                    <a:gd name="T24" fmla="*/ 0 w 663"/>
                    <a:gd name="T25" fmla="*/ 0 h 902"/>
                    <a:gd name="T26" fmla="*/ 0 w 663"/>
                    <a:gd name="T27" fmla="*/ 0 h 902"/>
                    <a:gd name="T28" fmla="*/ 0 w 663"/>
                    <a:gd name="T29" fmla="*/ 0 h 902"/>
                    <a:gd name="T30" fmla="*/ 0 w 663"/>
                    <a:gd name="T31" fmla="*/ 0 h 902"/>
                    <a:gd name="T32" fmla="*/ 0 w 663"/>
                    <a:gd name="T33" fmla="*/ 0 h 902"/>
                    <a:gd name="T34" fmla="*/ 0 w 663"/>
                    <a:gd name="T35" fmla="*/ 0 h 902"/>
                    <a:gd name="T36" fmla="*/ 0 w 663"/>
                    <a:gd name="T37" fmla="*/ 0 h 902"/>
                    <a:gd name="T38" fmla="*/ 0 w 663"/>
                    <a:gd name="T39" fmla="*/ 0 h 902"/>
                    <a:gd name="T40" fmla="*/ 0 w 663"/>
                    <a:gd name="T41" fmla="*/ 0 h 902"/>
                    <a:gd name="T42" fmla="*/ 0 w 663"/>
                    <a:gd name="T43" fmla="*/ 0 h 9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3"/>
                    <a:gd name="T67" fmla="*/ 0 h 902"/>
                    <a:gd name="T68" fmla="*/ 663 w 663"/>
                    <a:gd name="T69" fmla="*/ 902 h 9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3" h="902">
                      <a:moveTo>
                        <a:pt x="607" y="894"/>
                      </a:moveTo>
                      <a:lnTo>
                        <a:pt x="0" y="38"/>
                      </a:lnTo>
                      <a:lnTo>
                        <a:pt x="56" y="0"/>
                      </a:lnTo>
                      <a:lnTo>
                        <a:pt x="660" y="857"/>
                      </a:lnTo>
                      <a:lnTo>
                        <a:pt x="662" y="860"/>
                      </a:lnTo>
                      <a:lnTo>
                        <a:pt x="663" y="865"/>
                      </a:lnTo>
                      <a:lnTo>
                        <a:pt x="663" y="870"/>
                      </a:lnTo>
                      <a:lnTo>
                        <a:pt x="662" y="875"/>
                      </a:lnTo>
                      <a:lnTo>
                        <a:pt x="660" y="881"/>
                      </a:lnTo>
                      <a:lnTo>
                        <a:pt x="657" y="885"/>
                      </a:lnTo>
                      <a:lnTo>
                        <a:pt x="652" y="890"/>
                      </a:lnTo>
                      <a:lnTo>
                        <a:pt x="646" y="894"/>
                      </a:lnTo>
                      <a:lnTo>
                        <a:pt x="642" y="898"/>
                      </a:lnTo>
                      <a:lnTo>
                        <a:pt x="636" y="900"/>
                      </a:lnTo>
                      <a:lnTo>
                        <a:pt x="629" y="901"/>
                      </a:lnTo>
                      <a:lnTo>
                        <a:pt x="624" y="902"/>
                      </a:lnTo>
                      <a:lnTo>
                        <a:pt x="619" y="901"/>
                      </a:lnTo>
                      <a:lnTo>
                        <a:pt x="615" y="900"/>
                      </a:lnTo>
                      <a:lnTo>
                        <a:pt x="610" y="898"/>
                      </a:lnTo>
                      <a:lnTo>
                        <a:pt x="607" y="89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8" name="Freeform 164"/>
                <p:cNvSpPr>
                  <a:spLocks/>
                </p:cNvSpPr>
                <p:nvPr/>
              </p:nvSpPr>
              <p:spPr bwMode="auto">
                <a:xfrm>
                  <a:off x="3745" y="1757"/>
                  <a:ext cx="63" cy="123"/>
                </a:xfrm>
                <a:custGeom>
                  <a:avLst/>
                  <a:gdLst>
                    <a:gd name="T0" fmla="*/ 0 w 629"/>
                    <a:gd name="T1" fmla="*/ 0 h 1126"/>
                    <a:gd name="T2" fmla="*/ 0 w 629"/>
                    <a:gd name="T3" fmla="*/ 0 h 1126"/>
                    <a:gd name="T4" fmla="*/ 0 w 629"/>
                    <a:gd name="T5" fmla="*/ 0 h 1126"/>
                    <a:gd name="T6" fmla="*/ 0 w 629"/>
                    <a:gd name="T7" fmla="*/ 0 h 1126"/>
                    <a:gd name="T8" fmla="*/ 0 w 629"/>
                    <a:gd name="T9" fmla="*/ 0 h 1126"/>
                    <a:gd name="T10" fmla="*/ 0 w 629"/>
                    <a:gd name="T11" fmla="*/ 0 h 1126"/>
                    <a:gd name="T12" fmla="*/ 0 w 629"/>
                    <a:gd name="T13" fmla="*/ 0 h 1126"/>
                    <a:gd name="T14" fmla="*/ 0 w 629"/>
                    <a:gd name="T15" fmla="*/ 0 h 1126"/>
                    <a:gd name="T16" fmla="*/ 0 w 629"/>
                    <a:gd name="T17" fmla="*/ 0 h 1126"/>
                    <a:gd name="T18" fmla="*/ 0 w 629"/>
                    <a:gd name="T19" fmla="*/ 0 h 1126"/>
                    <a:gd name="T20" fmla="*/ 0 w 629"/>
                    <a:gd name="T21" fmla="*/ 0 h 1126"/>
                    <a:gd name="T22" fmla="*/ 0 w 629"/>
                    <a:gd name="T23" fmla="*/ 0 h 1126"/>
                    <a:gd name="T24" fmla="*/ 0 w 629"/>
                    <a:gd name="T25" fmla="*/ 0 h 1126"/>
                    <a:gd name="T26" fmla="*/ 0 w 629"/>
                    <a:gd name="T27" fmla="*/ 0 h 1126"/>
                    <a:gd name="T28" fmla="*/ 0 w 629"/>
                    <a:gd name="T29" fmla="*/ 0 h 1126"/>
                    <a:gd name="T30" fmla="*/ 0 w 629"/>
                    <a:gd name="T31" fmla="*/ 0 h 1126"/>
                    <a:gd name="T32" fmla="*/ 0 w 629"/>
                    <a:gd name="T33" fmla="*/ 0 h 1126"/>
                    <a:gd name="T34" fmla="*/ 0 w 629"/>
                    <a:gd name="T35" fmla="*/ 0 h 1126"/>
                    <a:gd name="T36" fmla="*/ 0 w 629"/>
                    <a:gd name="T37" fmla="*/ 0 h 1126"/>
                    <a:gd name="T38" fmla="*/ 0 w 629"/>
                    <a:gd name="T39" fmla="*/ 0 h 1126"/>
                    <a:gd name="T40" fmla="*/ 0 w 629"/>
                    <a:gd name="T41" fmla="*/ 0 h 1126"/>
                    <a:gd name="T42" fmla="*/ 0 w 629"/>
                    <a:gd name="T43" fmla="*/ 0 h 1126"/>
                    <a:gd name="T44" fmla="*/ 0 w 629"/>
                    <a:gd name="T45" fmla="*/ 0 h 1126"/>
                    <a:gd name="T46" fmla="*/ 0 w 629"/>
                    <a:gd name="T47" fmla="*/ 0 h 1126"/>
                    <a:gd name="T48" fmla="*/ 0 w 629"/>
                    <a:gd name="T49" fmla="*/ 0 h 1126"/>
                    <a:gd name="T50" fmla="*/ 0 w 629"/>
                    <a:gd name="T51" fmla="*/ 0 h 1126"/>
                    <a:gd name="T52" fmla="*/ 0 w 629"/>
                    <a:gd name="T53" fmla="*/ 0 h 1126"/>
                    <a:gd name="T54" fmla="*/ 0 w 629"/>
                    <a:gd name="T55" fmla="*/ 0 h 1126"/>
                    <a:gd name="T56" fmla="*/ 0 w 629"/>
                    <a:gd name="T57" fmla="*/ 0 h 1126"/>
                    <a:gd name="T58" fmla="*/ 0 w 629"/>
                    <a:gd name="T59" fmla="*/ 0 h 1126"/>
                    <a:gd name="T60" fmla="*/ 0 w 629"/>
                    <a:gd name="T61" fmla="*/ 0 h 1126"/>
                    <a:gd name="T62" fmla="*/ 0 w 629"/>
                    <a:gd name="T63" fmla="*/ 0 h 1126"/>
                    <a:gd name="T64" fmla="*/ 0 w 629"/>
                    <a:gd name="T65" fmla="*/ 0 h 1126"/>
                    <a:gd name="T66" fmla="*/ 0 w 629"/>
                    <a:gd name="T67" fmla="*/ 0 h 1126"/>
                    <a:gd name="T68" fmla="*/ 0 w 629"/>
                    <a:gd name="T69" fmla="*/ 0 h 1126"/>
                    <a:gd name="T70" fmla="*/ 0 w 629"/>
                    <a:gd name="T71" fmla="*/ 0 h 1126"/>
                    <a:gd name="T72" fmla="*/ 0 w 629"/>
                    <a:gd name="T73" fmla="*/ 0 h 1126"/>
                    <a:gd name="T74" fmla="*/ 0 w 629"/>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9"/>
                    <a:gd name="T115" fmla="*/ 0 h 1126"/>
                    <a:gd name="T116" fmla="*/ 629 w 629"/>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9" h="1126">
                      <a:moveTo>
                        <a:pt x="59" y="6"/>
                      </a:moveTo>
                      <a:lnTo>
                        <a:pt x="628" y="1087"/>
                      </a:lnTo>
                      <a:lnTo>
                        <a:pt x="629" y="1090"/>
                      </a:lnTo>
                      <a:lnTo>
                        <a:pt x="629" y="1095"/>
                      </a:lnTo>
                      <a:lnTo>
                        <a:pt x="628" y="1098"/>
                      </a:lnTo>
                      <a:lnTo>
                        <a:pt x="626" y="1103"/>
                      </a:lnTo>
                      <a:lnTo>
                        <a:pt x="621" y="1107"/>
                      </a:lnTo>
                      <a:lnTo>
                        <a:pt x="618" y="1112"/>
                      </a:lnTo>
                      <a:lnTo>
                        <a:pt x="612" y="1115"/>
                      </a:lnTo>
                      <a:lnTo>
                        <a:pt x="607" y="1119"/>
                      </a:lnTo>
                      <a:lnTo>
                        <a:pt x="601" y="1121"/>
                      </a:lnTo>
                      <a:lnTo>
                        <a:pt x="594" y="1123"/>
                      </a:lnTo>
                      <a:lnTo>
                        <a:pt x="589" y="1124"/>
                      </a:lnTo>
                      <a:lnTo>
                        <a:pt x="583" y="1126"/>
                      </a:lnTo>
                      <a:lnTo>
                        <a:pt x="578" y="1126"/>
                      </a:lnTo>
                      <a:lnTo>
                        <a:pt x="574" y="1123"/>
                      </a:lnTo>
                      <a:lnTo>
                        <a:pt x="570" y="1122"/>
                      </a:lnTo>
                      <a:lnTo>
                        <a:pt x="568" y="1119"/>
                      </a:lnTo>
                      <a:lnTo>
                        <a:pt x="1" y="37"/>
                      </a:lnTo>
                      <a:lnTo>
                        <a:pt x="0" y="34"/>
                      </a:lnTo>
                      <a:lnTo>
                        <a:pt x="0" y="30"/>
                      </a:lnTo>
                      <a:lnTo>
                        <a:pt x="1" y="26"/>
                      </a:lnTo>
                      <a:lnTo>
                        <a:pt x="3" y="21"/>
                      </a:lnTo>
                      <a:lnTo>
                        <a:pt x="7" y="17"/>
                      </a:lnTo>
                      <a:lnTo>
                        <a:pt x="11" y="13"/>
                      </a:lnTo>
                      <a:lnTo>
                        <a:pt x="16" y="10"/>
                      </a:lnTo>
                      <a:lnTo>
                        <a:pt x="22" y="6"/>
                      </a:lnTo>
                      <a:lnTo>
                        <a:pt x="27" y="3"/>
                      </a:lnTo>
                      <a:lnTo>
                        <a:pt x="33" y="2"/>
                      </a:lnTo>
                      <a:lnTo>
                        <a:pt x="39" y="1"/>
                      </a:lnTo>
                      <a:lnTo>
                        <a:pt x="44" y="0"/>
                      </a:lnTo>
                      <a:lnTo>
                        <a:pt x="49" y="1"/>
                      </a:lnTo>
                      <a:lnTo>
                        <a:pt x="53" y="2"/>
                      </a:lnTo>
                      <a:lnTo>
                        <a:pt x="57" y="4"/>
                      </a:lnTo>
                      <a:lnTo>
                        <a:pt x="59"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9" name="Freeform 165"/>
                <p:cNvSpPr>
                  <a:spLocks/>
                </p:cNvSpPr>
                <p:nvPr/>
              </p:nvSpPr>
              <p:spPr bwMode="auto">
                <a:xfrm>
                  <a:off x="3745" y="1757"/>
                  <a:ext cx="63" cy="123"/>
                </a:xfrm>
                <a:custGeom>
                  <a:avLst/>
                  <a:gdLst>
                    <a:gd name="T0" fmla="*/ 0 w 629"/>
                    <a:gd name="T1" fmla="*/ 0 h 1126"/>
                    <a:gd name="T2" fmla="*/ 0 w 629"/>
                    <a:gd name="T3" fmla="*/ 0 h 1126"/>
                    <a:gd name="T4" fmla="*/ 0 w 629"/>
                    <a:gd name="T5" fmla="*/ 0 h 1126"/>
                    <a:gd name="T6" fmla="*/ 0 w 629"/>
                    <a:gd name="T7" fmla="*/ 0 h 1126"/>
                    <a:gd name="T8" fmla="*/ 0 w 629"/>
                    <a:gd name="T9" fmla="*/ 0 h 1126"/>
                    <a:gd name="T10" fmla="*/ 0 w 629"/>
                    <a:gd name="T11" fmla="*/ 0 h 1126"/>
                    <a:gd name="T12" fmla="*/ 0 w 629"/>
                    <a:gd name="T13" fmla="*/ 0 h 1126"/>
                    <a:gd name="T14" fmla="*/ 0 w 629"/>
                    <a:gd name="T15" fmla="*/ 0 h 1126"/>
                    <a:gd name="T16" fmla="*/ 0 w 629"/>
                    <a:gd name="T17" fmla="*/ 0 h 1126"/>
                    <a:gd name="T18" fmla="*/ 0 w 629"/>
                    <a:gd name="T19" fmla="*/ 0 h 1126"/>
                    <a:gd name="T20" fmla="*/ 0 w 629"/>
                    <a:gd name="T21" fmla="*/ 0 h 1126"/>
                    <a:gd name="T22" fmla="*/ 0 w 629"/>
                    <a:gd name="T23" fmla="*/ 0 h 1126"/>
                    <a:gd name="T24" fmla="*/ 0 w 629"/>
                    <a:gd name="T25" fmla="*/ 0 h 1126"/>
                    <a:gd name="T26" fmla="*/ 0 w 629"/>
                    <a:gd name="T27" fmla="*/ 0 h 1126"/>
                    <a:gd name="T28" fmla="*/ 0 w 629"/>
                    <a:gd name="T29" fmla="*/ 0 h 1126"/>
                    <a:gd name="T30" fmla="*/ 0 w 629"/>
                    <a:gd name="T31" fmla="*/ 0 h 1126"/>
                    <a:gd name="T32" fmla="*/ 0 w 629"/>
                    <a:gd name="T33" fmla="*/ 0 h 1126"/>
                    <a:gd name="T34" fmla="*/ 0 w 629"/>
                    <a:gd name="T35" fmla="*/ 0 h 1126"/>
                    <a:gd name="T36" fmla="*/ 0 w 629"/>
                    <a:gd name="T37" fmla="*/ 0 h 1126"/>
                    <a:gd name="T38" fmla="*/ 0 w 629"/>
                    <a:gd name="T39" fmla="*/ 0 h 1126"/>
                    <a:gd name="T40" fmla="*/ 0 w 629"/>
                    <a:gd name="T41" fmla="*/ 0 h 1126"/>
                    <a:gd name="T42" fmla="*/ 0 w 629"/>
                    <a:gd name="T43" fmla="*/ 0 h 1126"/>
                    <a:gd name="T44" fmla="*/ 0 w 629"/>
                    <a:gd name="T45" fmla="*/ 0 h 1126"/>
                    <a:gd name="T46" fmla="*/ 0 w 629"/>
                    <a:gd name="T47" fmla="*/ 0 h 1126"/>
                    <a:gd name="T48" fmla="*/ 0 w 629"/>
                    <a:gd name="T49" fmla="*/ 0 h 1126"/>
                    <a:gd name="T50" fmla="*/ 0 w 629"/>
                    <a:gd name="T51" fmla="*/ 0 h 1126"/>
                    <a:gd name="T52" fmla="*/ 0 w 629"/>
                    <a:gd name="T53" fmla="*/ 0 h 1126"/>
                    <a:gd name="T54" fmla="*/ 0 w 629"/>
                    <a:gd name="T55" fmla="*/ 0 h 1126"/>
                    <a:gd name="T56" fmla="*/ 0 w 629"/>
                    <a:gd name="T57" fmla="*/ 0 h 1126"/>
                    <a:gd name="T58" fmla="*/ 0 w 629"/>
                    <a:gd name="T59" fmla="*/ 0 h 1126"/>
                    <a:gd name="T60" fmla="*/ 0 w 629"/>
                    <a:gd name="T61" fmla="*/ 0 h 1126"/>
                    <a:gd name="T62" fmla="*/ 0 w 629"/>
                    <a:gd name="T63" fmla="*/ 0 h 1126"/>
                    <a:gd name="T64" fmla="*/ 0 w 629"/>
                    <a:gd name="T65" fmla="*/ 0 h 1126"/>
                    <a:gd name="T66" fmla="*/ 0 w 629"/>
                    <a:gd name="T67" fmla="*/ 0 h 1126"/>
                    <a:gd name="T68" fmla="*/ 0 w 629"/>
                    <a:gd name="T69" fmla="*/ 0 h 1126"/>
                    <a:gd name="T70" fmla="*/ 0 w 629"/>
                    <a:gd name="T71" fmla="*/ 0 h 1126"/>
                    <a:gd name="T72" fmla="*/ 0 w 629"/>
                    <a:gd name="T73" fmla="*/ 0 h 1126"/>
                    <a:gd name="T74" fmla="*/ 0 w 629"/>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9"/>
                    <a:gd name="T115" fmla="*/ 0 h 1126"/>
                    <a:gd name="T116" fmla="*/ 629 w 629"/>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9" h="1126">
                      <a:moveTo>
                        <a:pt x="59" y="6"/>
                      </a:moveTo>
                      <a:lnTo>
                        <a:pt x="628" y="1087"/>
                      </a:lnTo>
                      <a:lnTo>
                        <a:pt x="629" y="1090"/>
                      </a:lnTo>
                      <a:lnTo>
                        <a:pt x="629" y="1095"/>
                      </a:lnTo>
                      <a:lnTo>
                        <a:pt x="628" y="1098"/>
                      </a:lnTo>
                      <a:lnTo>
                        <a:pt x="626" y="1103"/>
                      </a:lnTo>
                      <a:lnTo>
                        <a:pt x="621" y="1107"/>
                      </a:lnTo>
                      <a:lnTo>
                        <a:pt x="618" y="1112"/>
                      </a:lnTo>
                      <a:lnTo>
                        <a:pt x="612" y="1115"/>
                      </a:lnTo>
                      <a:lnTo>
                        <a:pt x="607" y="1119"/>
                      </a:lnTo>
                      <a:lnTo>
                        <a:pt x="601" y="1121"/>
                      </a:lnTo>
                      <a:lnTo>
                        <a:pt x="594" y="1123"/>
                      </a:lnTo>
                      <a:lnTo>
                        <a:pt x="589" y="1124"/>
                      </a:lnTo>
                      <a:lnTo>
                        <a:pt x="583" y="1126"/>
                      </a:lnTo>
                      <a:lnTo>
                        <a:pt x="578" y="1126"/>
                      </a:lnTo>
                      <a:lnTo>
                        <a:pt x="574" y="1123"/>
                      </a:lnTo>
                      <a:lnTo>
                        <a:pt x="570" y="1122"/>
                      </a:lnTo>
                      <a:lnTo>
                        <a:pt x="568" y="1119"/>
                      </a:lnTo>
                      <a:lnTo>
                        <a:pt x="1" y="37"/>
                      </a:lnTo>
                      <a:lnTo>
                        <a:pt x="0" y="34"/>
                      </a:lnTo>
                      <a:lnTo>
                        <a:pt x="0" y="30"/>
                      </a:lnTo>
                      <a:lnTo>
                        <a:pt x="1" y="26"/>
                      </a:lnTo>
                      <a:lnTo>
                        <a:pt x="3" y="21"/>
                      </a:lnTo>
                      <a:lnTo>
                        <a:pt x="7" y="17"/>
                      </a:lnTo>
                      <a:lnTo>
                        <a:pt x="11" y="13"/>
                      </a:lnTo>
                      <a:lnTo>
                        <a:pt x="16" y="10"/>
                      </a:lnTo>
                      <a:lnTo>
                        <a:pt x="22" y="6"/>
                      </a:lnTo>
                      <a:lnTo>
                        <a:pt x="27" y="3"/>
                      </a:lnTo>
                      <a:lnTo>
                        <a:pt x="33" y="2"/>
                      </a:lnTo>
                      <a:lnTo>
                        <a:pt x="39" y="1"/>
                      </a:lnTo>
                      <a:lnTo>
                        <a:pt x="44" y="0"/>
                      </a:lnTo>
                      <a:lnTo>
                        <a:pt x="49" y="1"/>
                      </a:lnTo>
                      <a:lnTo>
                        <a:pt x="53" y="2"/>
                      </a:lnTo>
                      <a:lnTo>
                        <a:pt x="57" y="4"/>
                      </a:lnTo>
                      <a:lnTo>
                        <a:pt x="59"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0" name="Freeform 166"/>
                <p:cNvSpPr>
                  <a:spLocks/>
                </p:cNvSpPr>
                <p:nvPr/>
              </p:nvSpPr>
              <p:spPr bwMode="auto">
                <a:xfrm>
                  <a:off x="3802" y="187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3" y="7"/>
                      </a:moveTo>
                      <a:lnTo>
                        <a:pt x="29" y="4"/>
                      </a:lnTo>
                      <a:lnTo>
                        <a:pt x="35" y="1"/>
                      </a:lnTo>
                      <a:lnTo>
                        <a:pt x="41" y="0"/>
                      </a:lnTo>
                      <a:lnTo>
                        <a:pt x="46" y="0"/>
                      </a:lnTo>
                      <a:lnTo>
                        <a:pt x="52" y="0"/>
                      </a:lnTo>
                      <a:lnTo>
                        <a:pt x="56" y="1"/>
                      </a:lnTo>
                      <a:lnTo>
                        <a:pt x="59" y="4"/>
                      </a:lnTo>
                      <a:lnTo>
                        <a:pt x="61" y="6"/>
                      </a:lnTo>
                      <a:lnTo>
                        <a:pt x="62" y="9"/>
                      </a:lnTo>
                      <a:lnTo>
                        <a:pt x="62" y="14"/>
                      </a:lnTo>
                      <a:lnTo>
                        <a:pt x="61" y="17"/>
                      </a:lnTo>
                      <a:lnTo>
                        <a:pt x="59" y="22"/>
                      </a:lnTo>
                      <a:lnTo>
                        <a:pt x="54" y="26"/>
                      </a:lnTo>
                      <a:lnTo>
                        <a:pt x="51" y="31"/>
                      </a:lnTo>
                      <a:lnTo>
                        <a:pt x="45" y="34"/>
                      </a:lnTo>
                      <a:lnTo>
                        <a:pt x="40" y="38"/>
                      </a:lnTo>
                      <a:lnTo>
                        <a:pt x="34" y="40"/>
                      </a:lnTo>
                      <a:lnTo>
                        <a:pt x="27" y="42"/>
                      </a:lnTo>
                      <a:lnTo>
                        <a:pt x="22" y="43"/>
                      </a:lnTo>
                      <a:lnTo>
                        <a:pt x="16" y="45"/>
                      </a:lnTo>
                      <a:lnTo>
                        <a:pt x="11" y="45"/>
                      </a:lnTo>
                      <a:lnTo>
                        <a:pt x="7" y="42"/>
                      </a:lnTo>
                      <a:lnTo>
                        <a:pt x="3" y="41"/>
                      </a:lnTo>
                      <a:lnTo>
                        <a:pt x="1" y="38"/>
                      </a:lnTo>
                      <a:lnTo>
                        <a:pt x="0" y="34"/>
                      </a:lnTo>
                      <a:lnTo>
                        <a:pt x="0" y="31"/>
                      </a:lnTo>
                      <a:lnTo>
                        <a:pt x="2" y="26"/>
                      </a:lnTo>
                      <a:lnTo>
                        <a:pt x="5" y="22"/>
                      </a:lnTo>
                      <a:lnTo>
                        <a:pt x="8" y="18"/>
                      </a:lnTo>
                      <a:lnTo>
                        <a:pt x="12" y="14"/>
                      </a:lnTo>
                      <a:lnTo>
                        <a:pt x="17" y="9"/>
                      </a:lnTo>
                      <a:lnTo>
                        <a:pt x="23"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61" name="Freeform 167"/>
                <p:cNvSpPr>
                  <a:spLocks/>
                </p:cNvSpPr>
                <p:nvPr/>
              </p:nvSpPr>
              <p:spPr bwMode="auto">
                <a:xfrm>
                  <a:off x="3802" y="187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3" y="7"/>
                      </a:moveTo>
                      <a:lnTo>
                        <a:pt x="29" y="4"/>
                      </a:lnTo>
                      <a:lnTo>
                        <a:pt x="35" y="1"/>
                      </a:lnTo>
                      <a:lnTo>
                        <a:pt x="41" y="0"/>
                      </a:lnTo>
                      <a:lnTo>
                        <a:pt x="46" y="0"/>
                      </a:lnTo>
                      <a:lnTo>
                        <a:pt x="52" y="0"/>
                      </a:lnTo>
                      <a:lnTo>
                        <a:pt x="56" y="1"/>
                      </a:lnTo>
                      <a:lnTo>
                        <a:pt x="59" y="4"/>
                      </a:lnTo>
                      <a:lnTo>
                        <a:pt x="61" y="6"/>
                      </a:lnTo>
                      <a:lnTo>
                        <a:pt x="62" y="9"/>
                      </a:lnTo>
                      <a:lnTo>
                        <a:pt x="62" y="14"/>
                      </a:lnTo>
                      <a:lnTo>
                        <a:pt x="61" y="17"/>
                      </a:lnTo>
                      <a:lnTo>
                        <a:pt x="59" y="22"/>
                      </a:lnTo>
                      <a:lnTo>
                        <a:pt x="54" y="26"/>
                      </a:lnTo>
                      <a:lnTo>
                        <a:pt x="51" y="31"/>
                      </a:lnTo>
                      <a:lnTo>
                        <a:pt x="45" y="34"/>
                      </a:lnTo>
                      <a:lnTo>
                        <a:pt x="40" y="38"/>
                      </a:lnTo>
                      <a:lnTo>
                        <a:pt x="34" y="40"/>
                      </a:lnTo>
                      <a:lnTo>
                        <a:pt x="27" y="42"/>
                      </a:lnTo>
                      <a:lnTo>
                        <a:pt x="22" y="43"/>
                      </a:lnTo>
                      <a:lnTo>
                        <a:pt x="16" y="45"/>
                      </a:lnTo>
                      <a:lnTo>
                        <a:pt x="11" y="45"/>
                      </a:lnTo>
                      <a:lnTo>
                        <a:pt x="7" y="42"/>
                      </a:lnTo>
                      <a:lnTo>
                        <a:pt x="3" y="41"/>
                      </a:lnTo>
                      <a:lnTo>
                        <a:pt x="1" y="38"/>
                      </a:lnTo>
                      <a:lnTo>
                        <a:pt x="0" y="34"/>
                      </a:lnTo>
                      <a:lnTo>
                        <a:pt x="0" y="31"/>
                      </a:lnTo>
                      <a:lnTo>
                        <a:pt x="2" y="26"/>
                      </a:lnTo>
                      <a:lnTo>
                        <a:pt x="5" y="22"/>
                      </a:lnTo>
                      <a:lnTo>
                        <a:pt x="8" y="18"/>
                      </a:lnTo>
                      <a:lnTo>
                        <a:pt x="12" y="14"/>
                      </a:lnTo>
                      <a:lnTo>
                        <a:pt x="17" y="9"/>
                      </a:lnTo>
                      <a:lnTo>
                        <a:pt x="23"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2" name="Freeform 168"/>
                <p:cNvSpPr>
                  <a:spLocks/>
                </p:cNvSpPr>
                <p:nvPr/>
              </p:nvSpPr>
              <p:spPr bwMode="auto">
                <a:xfrm>
                  <a:off x="3192" y="1882"/>
                  <a:ext cx="241" cy="199"/>
                </a:xfrm>
                <a:custGeom>
                  <a:avLst/>
                  <a:gdLst>
                    <a:gd name="T0" fmla="*/ 0 w 2398"/>
                    <a:gd name="T1" fmla="*/ 0 h 1819"/>
                    <a:gd name="T2" fmla="*/ 0 w 2398"/>
                    <a:gd name="T3" fmla="*/ 0 h 1819"/>
                    <a:gd name="T4" fmla="*/ 0 w 2398"/>
                    <a:gd name="T5" fmla="*/ 0 h 1819"/>
                    <a:gd name="T6" fmla="*/ 0 w 2398"/>
                    <a:gd name="T7" fmla="*/ 0 h 1819"/>
                    <a:gd name="T8" fmla="*/ 0 w 2398"/>
                    <a:gd name="T9" fmla="*/ 0 h 1819"/>
                    <a:gd name="T10" fmla="*/ 0 w 2398"/>
                    <a:gd name="T11" fmla="*/ 0 h 1819"/>
                    <a:gd name="T12" fmla="*/ 0 w 2398"/>
                    <a:gd name="T13" fmla="*/ 0 h 1819"/>
                    <a:gd name="T14" fmla="*/ 0 60000 65536"/>
                    <a:gd name="T15" fmla="*/ 0 60000 65536"/>
                    <a:gd name="T16" fmla="*/ 0 60000 65536"/>
                    <a:gd name="T17" fmla="*/ 0 60000 65536"/>
                    <a:gd name="T18" fmla="*/ 0 60000 65536"/>
                    <a:gd name="T19" fmla="*/ 0 60000 65536"/>
                    <a:gd name="T20" fmla="*/ 0 60000 65536"/>
                    <a:gd name="T21" fmla="*/ 0 w 2398"/>
                    <a:gd name="T22" fmla="*/ 0 h 1819"/>
                    <a:gd name="T23" fmla="*/ 2398 w 2398"/>
                    <a:gd name="T24" fmla="*/ 1819 h 18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8" h="1819">
                      <a:moveTo>
                        <a:pt x="731" y="0"/>
                      </a:moveTo>
                      <a:lnTo>
                        <a:pt x="2398" y="90"/>
                      </a:lnTo>
                      <a:lnTo>
                        <a:pt x="1974" y="1391"/>
                      </a:lnTo>
                      <a:lnTo>
                        <a:pt x="1700" y="1819"/>
                      </a:lnTo>
                      <a:lnTo>
                        <a:pt x="0" y="1660"/>
                      </a:lnTo>
                      <a:lnTo>
                        <a:pt x="360" y="320"/>
                      </a:lnTo>
                      <a:lnTo>
                        <a:pt x="731"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63" name="Freeform 169"/>
                <p:cNvSpPr>
                  <a:spLocks/>
                </p:cNvSpPr>
                <p:nvPr/>
              </p:nvSpPr>
              <p:spPr bwMode="auto">
                <a:xfrm>
                  <a:off x="3192" y="1882"/>
                  <a:ext cx="241" cy="199"/>
                </a:xfrm>
                <a:custGeom>
                  <a:avLst/>
                  <a:gdLst>
                    <a:gd name="T0" fmla="*/ 0 w 2398"/>
                    <a:gd name="T1" fmla="*/ 0 h 1819"/>
                    <a:gd name="T2" fmla="*/ 0 w 2398"/>
                    <a:gd name="T3" fmla="*/ 0 h 1819"/>
                    <a:gd name="T4" fmla="*/ 0 w 2398"/>
                    <a:gd name="T5" fmla="*/ 0 h 1819"/>
                    <a:gd name="T6" fmla="*/ 0 w 2398"/>
                    <a:gd name="T7" fmla="*/ 0 h 1819"/>
                    <a:gd name="T8" fmla="*/ 0 w 2398"/>
                    <a:gd name="T9" fmla="*/ 0 h 1819"/>
                    <a:gd name="T10" fmla="*/ 0 w 2398"/>
                    <a:gd name="T11" fmla="*/ 0 h 1819"/>
                    <a:gd name="T12" fmla="*/ 0 w 2398"/>
                    <a:gd name="T13" fmla="*/ 0 h 1819"/>
                    <a:gd name="T14" fmla="*/ 0 60000 65536"/>
                    <a:gd name="T15" fmla="*/ 0 60000 65536"/>
                    <a:gd name="T16" fmla="*/ 0 60000 65536"/>
                    <a:gd name="T17" fmla="*/ 0 60000 65536"/>
                    <a:gd name="T18" fmla="*/ 0 60000 65536"/>
                    <a:gd name="T19" fmla="*/ 0 60000 65536"/>
                    <a:gd name="T20" fmla="*/ 0 60000 65536"/>
                    <a:gd name="T21" fmla="*/ 0 w 2398"/>
                    <a:gd name="T22" fmla="*/ 0 h 1819"/>
                    <a:gd name="T23" fmla="*/ 2398 w 2398"/>
                    <a:gd name="T24" fmla="*/ 1819 h 18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8" h="1819">
                      <a:moveTo>
                        <a:pt x="731" y="0"/>
                      </a:moveTo>
                      <a:lnTo>
                        <a:pt x="2398" y="90"/>
                      </a:lnTo>
                      <a:lnTo>
                        <a:pt x="1974" y="1391"/>
                      </a:lnTo>
                      <a:lnTo>
                        <a:pt x="1700" y="1819"/>
                      </a:lnTo>
                      <a:lnTo>
                        <a:pt x="0" y="1660"/>
                      </a:lnTo>
                      <a:lnTo>
                        <a:pt x="360" y="320"/>
                      </a:lnTo>
                      <a:lnTo>
                        <a:pt x="731"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64" name="Line 170"/>
                <p:cNvSpPr>
                  <a:spLocks noChangeShapeType="1"/>
                </p:cNvSpPr>
                <p:nvPr/>
              </p:nvSpPr>
              <p:spPr bwMode="auto">
                <a:xfrm flipH="1">
                  <a:off x="3228" y="1892"/>
                  <a:ext cx="205" cy="2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5" name="Line 171"/>
                <p:cNvSpPr>
                  <a:spLocks noChangeShapeType="1"/>
                </p:cNvSpPr>
                <p:nvPr/>
              </p:nvSpPr>
              <p:spPr bwMode="auto">
                <a:xfrm flipH="1">
                  <a:off x="3363" y="1892"/>
                  <a:ext cx="70" cy="18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6" name="Line 172"/>
                <p:cNvSpPr>
                  <a:spLocks noChangeShapeType="1"/>
                </p:cNvSpPr>
                <p:nvPr/>
              </p:nvSpPr>
              <p:spPr bwMode="auto">
                <a:xfrm>
                  <a:off x="3228" y="1917"/>
                  <a:ext cx="135"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7" name="Freeform 173"/>
                <p:cNvSpPr>
                  <a:spLocks/>
                </p:cNvSpPr>
                <p:nvPr/>
              </p:nvSpPr>
              <p:spPr bwMode="auto">
                <a:xfrm>
                  <a:off x="3406" y="1215"/>
                  <a:ext cx="73" cy="117"/>
                </a:xfrm>
                <a:custGeom>
                  <a:avLst/>
                  <a:gdLst>
                    <a:gd name="T0" fmla="*/ 0 w 719"/>
                    <a:gd name="T1" fmla="*/ 0 h 1080"/>
                    <a:gd name="T2" fmla="*/ 0 w 719"/>
                    <a:gd name="T3" fmla="*/ 0 h 1080"/>
                    <a:gd name="T4" fmla="*/ 0 w 719"/>
                    <a:gd name="T5" fmla="*/ 0 h 1080"/>
                    <a:gd name="T6" fmla="*/ 0 w 719"/>
                    <a:gd name="T7" fmla="*/ 0 h 1080"/>
                    <a:gd name="T8" fmla="*/ 0 w 719"/>
                    <a:gd name="T9" fmla="*/ 0 h 1080"/>
                    <a:gd name="T10" fmla="*/ 0 w 719"/>
                    <a:gd name="T11" fmla="*/ 0 h 1080"/>
                    <a:gd name="T12" fmla="*/ 0 w 719"/>
                    <a:gd name="T13" fmla="*/ 0 h 1080"/>
                    <a:gd name="T14" fmla="*/ 0 w 719"/>
                    <a:gd name="T15" fmla="*/ 0 h 1080"/>
                    <a:gd name="T16" fmla="*/ 0 w 719"/>
                    <a:gd name="T17" fmla="*/ 0 h 1080"/>
                    <a:gd name="T18" fmla="*/ 0 w 719"/>
                    <a:gd name="T19" fmla="*/ 0 h 1080"/>
                    <a:gd name="T20" fmla="*/ 0 w 719"/>
                    <a:gd name="T21" fmla="*/ 0 h 1080"/>
                    <a:gd name="T22" fmla="*/ 0 w 719"/>
                    <a:gd name="T23" fmla="*/ 0 h 1080"/>
                    <a:gd name="T24" fmla="*/ 0 w 719"/>
                    <a:gd name="T25" fmla="*/ 0 h 1080"/>
                    <a:gd name="T26" fmla="*/ 0 w 719"/>
                    <a:gd name="T27" fmla="*/ 0 h 1080"/>
                    <a:gd name="T28" fmla="*/ 0 w 719"/>
                    <a:gd name="T29" fmla="*/ 0 h 1080"/>
                    <a:gd name="T30" fmla="*/ 0 w 719"/>
                    <a:gd name="T31" fmla="*/ 0 h 1080"/>
                    <a:gd name="T32" fmla="*/ 0 w 719"/>
                    <a:gd name="T33" fmla="*/ 0 h 1080"/>
                    <a:gd name="T34" fmla="*/ 0 w 719"/>
                    <a:gd name="T35" fmla="*/ 0 h 1080"/>
                    <a:gd name="T36" fmla="*/ 0 w 719"/>
                    <a:gd name="T37" fmla="*/ 0 h 1080"/>
                    <a:gd name="T38" fmla="*/ 0 w 719"/>
                    <a:gd name="T39" fmla="*/ 0 h 1080"/>
                    <a:gd name="T40" fmla="*/ 0 w 719"/>
                    <a:gd name="T41" fmla="*/ 0 h 1080"/>
                    <a:gd name="T42" fmla="*/ 0 w 719"/>
                    <a:gd name="T43" fmla="*/ 0 h 1080"/>
                    <a:gd name="T44" fmla="*/ 0 w 719"/>
                    <a:gd name="T45" fmla="*/ 0 h 1080"/>
                    <a:gd name="T46" fmla="*/ 0 w 719"/>
                    <a:gd name="T47" fmla="*/ 0 h 1080"/>
                    <a:gd name="T48" fmla="*/ 0 w 719"/>
                    <a:gd name="T49" fmla="*/ 0 h 1080"/>
                    <a:gd name="T50" fmla="*/ 0 w 719"/>
                    <a:gd name="T51" fmla="*/ 0 h 1080"/>
                    <a:gd name="T52" fmla="*/ 0 w 719"/>
                    <a:gd name="T53" fmla="*/ 0 h 1080"/>
                    <a:gd name="T54" fmla="*/ 0 w 719"/>
                    <a:gd name="T55" fmla="*/ 0 h 1080"/>
                    <a:gd name="T56" fmla="*/ 0 w 719"/>
                    <a:gd name="T57" fmla="*/ 0 h 1080"/>
                    <a:gd name="T58" fmla="*/ 0 w 719"/>
                    <a:gd name="T59" fmla="*/ 0 h 1080"/>
                    <a:gd name="T60" fmla="*/ 0 w 719"/>
                    <a:gd name="T61" fmla="*/ 0 h 1080"/>
                    <a:gd name="T62" fmla="*/ 0 w 719"/>
                    <a:gd name="T63" fmla="*/ 0 h 1080"/>
                    <a:gd name="T64" fmla="*/ 0 w 719"/>
                    <a:gd name="T65" fmla="*/ 0 h 1080"/>
                    <a:gd name="T66" fmla="*/ 0 w 719"/>
                    <a:gd name="T67" fmla="*/ 0 h 1080"/>
                    <a:gd name="T68" fmla="*/ 0 w 719"/>
                    <a:gd name="T69" fmla="*/ 0 h 1080"/>
                    <a:gd name="T70" fmla="*/ 0 w 719"/>
                    <a:gd name="T71" fmla="*/ 0 h 1080"/>
                    <a:gd name="T72" fmla="*/ 0 w 719"/>
                    <a:gd name="T73" fmla="*/ 0 h 1080"/>
                    <a:gd name="T74" fmla="*/ 0 w 719"/>
                    <a:gd name="T75" fmla="*/ 0 h 10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9"/>
                    <a:gd name="T115" fmla="*/ 0 h 1080"/>
                    <a:gd name="T116" fmla="*/ 719 w 719"/>
                    <a:gd name="T117" fmla="*/ 1080 h 10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9" h="1080">
                      <a:moveTo>
                        <a:pt x="662" y="1073"/>
                      </a:move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718" y="1038"/>
                      </a:lnTo>
                      <a:lnTo>
                        <a:pt x="719" y="1041"/>
                      </a:lnTo>
                      <a:lnTo>
                        <a:pt x="719" y="1046"/>
                      </a:lnTo>
                      <a:lnTo>
                        <a:pt x="719" y="1049"/>
                      </a:lnTo>
                      <a:lnTo>
                        <a:pt x="716" y="1055"/>
                      </a:lnTo>
                      <a:lnTo>
                        <a:pt x="713" y="1059"/>
                      </a:lnTo>
                      <a:lnTo>
                        <a:pt x="710" y="1064"/>
                      </a:lnTo>
                      <a:lnTo>
                        <a:pt x="705" y="1067"/>
                      </a:lnTo>
                      <a:lnTo>
                        <a:pt x="699" y="1072"/>
                      </a:lnTo>
                      <a:lnTo>
                        <a:pt x="694" y="1074"/>
                      </a:lnTo>
                      <a:lnTo>
                        <a:pt x="688" y="1077"/>
                      </a:lnTo>
                      <a:lnTo>
                        <a:pt x="682" y="1079"/>
                      </a:lnTo>
                      <a:lnTo>
                        <a:pt x="677" y="1080"/>
                      </a:lnTo>
                      <a:lnTo>
                        <a:pt x="672" y="1079"/>
                      </a:lnTo>
                      <a:lnTo>
                        <a:pt x="668" y="1079"/>
                      </a:lnTo>
                      <a:lnTo>
                        <a:pt x="664" y="1076"/>
                      </a:lnTo>
                      <a:lnTo>
                        <a:pt x="662" y="107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68" name="Freeform 174"/>
                <p:cNvSpPr>
                  <a:spLocks/>
                </p:cNvSpPr>
                <p:nvPr/>
              </p:nvSpPr>
              <p:spPr bwMode="auto">
                <a:xfrm>
                  <a:off x="3406" y="1215"/>
                  <a:ext cx="73" cy="117"/>
                </a:xfrm>
                <a:custGeom>
                  <a:avLst/>
                  <a:gdLst>
                    <a:gd name="T0" fmla="*/ 0 w 719"/>
                    <a:gd name="T1" fmla="*/ 0 h 1080"/>
                    <a:gd name="T2" fmla="*/ 0 w 719"/>
                    <a:gd name="T3" fmla="*/ 0 h 1080"/>
                    <a:gd name="T4" fmla="*/ 0 w 719"/>
                    <a:gd name="T5" fmla="*/ 0 h 1080"/>
                    <a:gd name="T6" fmla="*/ 0 w 719"/>
                    <a:gd name="T7" fmla="*/ 0 h 1080"/>
                    <a:gd name="T8" fmla="*/ 0 w 719"/>
                    <a:gd name="T9" fmla="*/ 0 h 1080"/>
                    <a:gd name="T10" fmla="*/ 0 w 719"/>
                    <a:gd name="T11" fmla="*/ 0 h 1080"/>
                    <a:gd name="T12" fmla="*/ 0 w 719"/>
                    <a:gd name="T13" fmla="*/ 0 h 1080"/>
                    <a:gd name="T14" fmla="*/ 0 w 719"/>
                    <a:gd name="T15" fmla="*/ 0 h 1080"/>
                    <a:gd name="T16" fmla="*/ 0 w 719"/>
                    <a:gd name="T17" fmla="*/ 0 h 1080"/>
                    <a:gd name="T18" fmla="*/ 0 w 719"/>
                    <a:gd name="T19" fmla="*/ 0 h 1080"/>
                    <a:gd name="T20" fmla="*/ 0 w 719"/>
                    <a:gd name="T21" fmla="*/ 0 h 1080"/>
                    <a:gd name="T22" fmla="*/ 0 w 719"/>
                    <a:gd name="T23" fmla="*/ 0 h 1080"/>
                    <a:gd name="T24" fmla="*/ 0 w 719"/>
                    <a:gd name="T25" fmla="*/ 0 h 1080"/>
                    <a:gd name="T26" fmla="*/ 0 w 719"/>
                    <a:gd name="T27" fmla="*/ 0 h 1080"/>
                    <a:gd name="T28" fmla="*/ 0 w 719"/>
                    <a:gd name="T29" fmla="*/ 0 h 1080"/>
                    <a:gd name="T30" fmla="*/ 0 w 719"/>
                    <a:gd name="T31" fmla="*/ 0 h 1080"/>
                    <a:gd name="T32" fmla="*/ 0 w 719"/>
                    <a:gd name="T33" fmla="*/ 0 h 1080"/>
                    <a:gd name="T34" fmla="*/ 0 w 719"/>
                    <a:gd name="T35" fmla="*/ 0 h 1080"/>
                    <a:gd name="T36" fmla="*/ 0 w 719"/>
                    <a:gd name="T37" fmla="*/ 0 h 1080"/>
                    <a:gd name="T38" fmla="*/ 0 w 719"/>
                    <a:gd name="T39" fmla="*/ 0 h 1080"/>
                    <a:gd name="T40" fmla="*/ 0 w 719"/>
                    <a:gd name="T41" fmla="*/ 0 h 1080"/>
                    <a:gd name="T42" fmla="*/ 0 w 719"/>
                    <a:gd name="T43" fmla="*/ 0 h 1080"/>
                    <a:gd name="T44" fmla="*/ 0 w 719"/>
                    <a:gd name="T45" fmla="*/ 0 h 1080"/>
                    <a:gd name="T46" fmla="*/ 0 w 719"/>
                    <a:gd name="T47" fmla="*/ 0 h 1080"/>
                    <a:gd name="T48" fmla="*/ 0 w 719"/>
                    <a:gd name="T49" fmla="*/ 0 h 1080"/>
                    <a:gd name="T50" fmla="*/ 0 w 719"/>
                    <a:gd name="T51" fmla="*/ 0 h 1080"/>
                    <a:gd name="T52" fmla="*/ 0 w 719"/>
                    <a:gd name="T53" fmla="*/ 0 h 1080"/>
                    <a:gd name="T54" fmla="*/ 0 w 719"/>
                    <a:gd name="T55" fmla="*/ 0 h 1080"/>
                    <a:gd name="T56" fmla="*/ 0 w 719"/>
                    <a:gd name="T57" fmla="*/ 0 h 1080"/>
                    <a:gd name="T58" fmla="*/ 0 w 719"/>
                    <a:gd name="T59" fmla="*/ 0 h 1080"/>
                    <a:gd name="T60" fmla="*/ 0 w 719"/>
                    <a:gd name="T61" fmla="*/ 0 h 1080"/>
                    <a:gd name="T62" fmla="*/ 0 w 719"/>
                    <a:gd name="T63" fmla="*/ 0 h 1080"/>
                    <a:gd name="T64" fmla="*/ 0 w 719"/>
                    <a:gd name="T65" fmla="*/ 0 h 1080"/>
                    <a:gd name="T66" fmla="*/ 0 w 719"/>
                    <a:gd name="T67" fmla="*/ 0 h 1080"/>
                    <a:gd name="T68" fmla="*/ 0 w 719"/>
                    <a:gd name="T69" fmla="*/ 0 h 1080"/>
                    <a:gd name="T70" fmla="*/ 0 w 719"/>
                    <a:gd name="T71" fmla="*/ 0 h 1080"/>
                    <a:gd name="T72" fmla="*/ 0 w 719"/>
                    <a:gd name="T73" fmla="*/ 0 h 1080"/>
                    <a:gd name="T74" fmla="*/ 0 w 719"/>
                    <a:gd name="T75" fmla="*/ 0 h 10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9"/>
                    <a:gd name="T115" fmla="*/ 0 h 1080"/>
                    <a:gd name="T116" fmla="*/ 719 w 719"/>
                    <a:gd name="T117" fmla="*/ 1080 h 10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9" h="1080">
                      <a:moveTo>
                        <a:pt x="662" y="1073"/>
                      </a:move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718" y="1038"/>
                      </a:lnTo>
                      <a:lnTo>
                        <a:pt x="719" y="1041"/>
                      </a:lnTo>
                      <a:lnTo>
                        <a:pt x="719" y="1046"/>
                      </a:lnTo>
                      <a:lnTo>
                        <a:pt x="719" y="1049"/>
                      </a:lnTo>
                      <a:lnTo>
                        <a:pt x="716" y="1055"/>
                      </a:lnTo>
                      <a:lnTo>
                        <a:pt x="713" y="1059"/>
                      </a:lnTo>
                      <a:lnTo>
                        <a:pt x="710" y="1064"/>
                      </a:lnTo>
                      <a:lnTo>
                        <a:pt x="705" y="1067"/>
                      </a:lnTo>
                      <a:lnTo>
                        <a:pt x="699" y="1072"/>
                      </a:lnTo>
                      <a:lnTo>
                        <a:pt x="694" y="1074"/>
                      </a:lnTo>
                      <a:lnTo>
                        <a:pt x="688" y="1077"/>
                      </a:lnTo>
                      <a:lnTo>
                        <a:pt x="682" y="1079"/>
                      </a:lnTo>
                      <a:lnTo>
                        <a:pt x="677" y="1080"/>
                      </a:lnTo>
                      <a:lnTo>
                        <a:pt x="672" y="1079"/>
                      </a:lnTo>
                      <a:lnTo>
                        <a:pt x="668" y="1079"/>
                      </a:lnTo>
                      <a:lnTo>
                        <a:pt x="664" y="1076"/>
                      </a:lnTo>
                      <a:lnTo>
                        <a:pt x="662" y="10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9" name="Freeform 175"/>
                <p:cNvSpPr>
                  <a:spLocks/>
                </p:cNvSpPr>
                <p:nvPr/>
              </p:nvSpPr>
              <p:spPr bwMode="auto">
                <a:xfrm>
                  <a:off x="3406" y="1215"/>
                  <a:ext cx="6" cy="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w 60"/>
                    <a:gd name="T21" fmla="*/ 0 h 48"/>
                    <a:gd name="T22" fmla="*/ 0 w 60"/>
                    <a:gd name="T23" fmla="*/ 0 h 48"/>
                    <a:gd name="T24" fmla="*/ 0 w 60"/>
                    <a:gd name="T25" fmla="*/ 0 h 48"/>
                    <a:gd name="T26" fmla="*/ 0 w 60"/>
                    <a:gd name="T27" fmla="*/ 0 h 48"/>
                    <a:gd name="T28" fmla="*/ 0 w 60"/>
                    <a:gd name="T29" fmla="*/ 0 h 48"/>
                    <a:gd name="T30" fmla="*/ 0 w 60"/>
                    <a:gd name="T31" fmla="*/ 0 h 48"/>
                    <a:gd name="T32" fmla="*/ 0 w 60"/>
                    <a:gd name="T33" fmla="*/ 0 h 48"/>
                    <a:gd name="T34" fmla="*/ 0 w 60"/>
                    <a:gd name="T35" fmla="*/ 0 h 48"/>
                    <a:gd name="T36" fmla="*/ 0 w 60"/>
                    <a:gd name="T37" fmla="*/ 0 h 48"/>
                    <a:gd name="T38" fmla="*/ 0 w 60"/>
                    <a:gd name="T39" fmla="*/ 0 h 48"/>
                    <a:gd name="T40" fmla="*/ 0 w 60"/>
                    <a:gd name="T41" fmla="*/ 0 h 48"/>
                    <a:gd name="T42" fmla="*/ 0 w 60"/>
                    <a:gd name="T43" fmla="*/ 0 h 48"/>
                    <a:gd name="T44" fmla="*/ 0 w 60"/>
                    <a:gd name="T45" fmla="*/ 0 h 48"/>
                    <a:gd name="T46" fmla="*/ 0 w 60"/>
                    <a:gd name="T47" fmla="*/ 0 h 48"/>
                    <a:gd name="T48" fmla="*/ 0 w 60"/>
                    <a:gd name="T49" fmla="*/ 0 h 48"/>
                    <a:gd name="T50" fmla="*/ 0 w 60"/>
                    <a:gd name="T51" fmla="*/ 0 h 48"/>
                    <a:gd name="T52" fmla="*/ 0 w 60"/>
                    <a:gd name="T53" fmla="*/ 0 h 48"/>
                    <a:gd name="T54" fmla="*/ 0 w 60"/>
                    <a:gd name="T55" fmla="*/ 0 h 48"/>
                    <a:gd name="T56" fmla="*/ 0 w 60"/>
                    <a:gd name="T57" fmla="*/ 0 h 48"/>
                    <a:gd name="T58" fmla="*/ 0 w 60"/>
                    <a:gd name="T59" fmla="*/ 0 h 48"/>
                    <a:gd name="T60" fmla="*/ 0 w 60"/>
                    <a:gd name="T61" fmla="*/ 0 h 48"/>
                    <a:gd name="T62" fmla="*/ 0 w 60"/>
                    <a:gd name="T63" fmla="*/ 0 h 48"/>
                    <a:gd name="T64" fmla="*/ 0 w 60"/>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8"/>
                    <a:gd name="T101" fmla="*/ 60 w 60"/>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8">
                      <a:moveTo>
                        <a:pt x="40" y="40"/>
                      </a:moveTo>
                      <a:lnTo>
                        <a:pt x="34" y="43"/>
                      </a:lnTo>
                      <a:lnTo>
                        <a:pt x="28" y="46"/>
                      </a:lnTo>
                      <a:lnTo>
                        <a:pt x="23" y="48"/>
                      </a:lnTo>
                      <a:lnTo>
                        <a:pt x="17" y="48"/>
                      </a:lnTo>
                      <a:lnTo>
                        <a:pt x="11" y="48"/>
                      </a:lnTo>
                      <a:lnTo>
                        <a:pt x="7" y="48"/>
                      </a:lnTo>
                      <a:lnTo>
                        <a:pt x="3" y="46"/>
                      </a:ln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60" y="9"/>
                      </a:lnTo>
                      <a:lnTo>
                        <a:pt x="60" y="14"/>
                      </a:lnTo>
                      <a:lnTo>
                        <a:pt x="59" y="17"/>
                      </a:lnTo>
                      <a:lnTo>
                        <a:pt x="58" y="22"/>
                      </a:lnTo>
                      <a:lnTo>
                        <a:pt x="54" y="27"/>
                      </a:lnTo>
                      <a:lnTo>
                        <a:pt x="50" y="32"/>
                      </a:lnTo>
                      <a:lnTo>
                        <a:pt x="45" y="35"/>
                      </a:lnTo>
                      <a:lnTo>
                        <a:pt x="40" y="4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70" name="Freeform 176"/>
                <p:cNvSpPr>
                  <a:spLocks/>
                </p:cNvSpPr>
                <p:nvPr/>
              </p:nvSpPr>
              <p:spPr bwMode="auto">
                <a:xfrm>
                  <a:off x="3406" y="1215"/>
                  <a:ext cx="6" cy="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w 60"/>
                    <a:gd name="T21" fmla="*/ 0 h 48"/>
                    <a:gd name="T22" fmla="*/ 0 w 60"/>
                    <a:gd name="T23" fmla="*/ 0 h 48"/>
                    <a:gd name="T24" fmla="*/ 0 w 60"/>
                    <a:gd name="T25" fmla="*/ 0 h 48"/>
                    <a:gd name="T26" fmla="*/ 0 w 60"/>
                    <a:gd name="T27" fmla="*/ 0 h 48"/>
                    <a:gd name="T28" fmla="*/ 0 w 60"/>
                    <a:gd name="T29" fmla="*/ 0 h 48"/>
                    <a:gd name="T30" fmla="*/ 0 w 60"/>
                    <a:gd name="T31" fmla="*/ 0 h 48"/>
                    <a:gd name="T32" fmla="*/ 0 w 60"/>
                    <a:gd name="T33" fmla="*/ 0 h 48"/>
                    <a:gd name="T34" fmla="*/ 0 w 60"/>
                    <a:gd name="T35" fmla="*/ 0 h 48"/>
                    <a:gd name="T36" fmla="*/ 0 w 60"/>
                    <a:gd name="T37" fmla="*/ 0 h 48"/>
                    <a:gd name="T38" fmla="*/ 0 w 60"/>
                    <a:gd name="T39" fmla="*/ 0 h 48"/>
                    <a:gd name="T40" fmla="*/ 0 w 60"/>
                    <a:gd name="T41" fmla="*/ 0 h 48"/>
                    <a:gd name="T42" fmla="*/ 0 w 60"/>
                    <a:gd name="T43" fmla="*/ 0 h 48"/>
                    <a:gd name="T44" fmla="*/ 0 w 60"/>
                    <a:gd name="T45" fmla="*/ 0 h 48"/>
                    <a:gd name="T46" fmla="*/ 0 w 60"/>
                    <a:gd name="T47" fmla="*/ 0 h 48"/>
                    <a:gd name="T48" fmla="*/ 0 w 60"/>
                    <a:gd name="T49" fmla="*/ 0 h 48"/>
                    <a:gd name="T50" fmla="*/ 0 w 60"/>
                    <a:gd name="T51" fmla="*/ 0 h 48"/>
                    <a:gd name="T52" fmla="*/ 0 w 60"/>
                    <a:gd name="T53" fmla="*/ 0 h 48"/>
                    <a:gd name="T54" fmla="*/ 0 w 60"/>
                    <a:gd name="T55" fmla="*/ 0 h 48"/>
                    <a:gd name="T56" fmla="*/ 0 w 60"/>
                    <a:gd name="T57" fmla="*/ 0 h 48"/>
                    <a:gd name="T58" fmla="*/ 0 w 60"/>
                    <a:gd name="T59" fmla="*/ 0 h 48"/>
                    <a:gd name="T60" fmla="*/ 0 w 60"/>
                    <a:gd name="T61" fmla="*/ 0 h 48"/>
                    <a:gd name="T62" fmla="*/ 0 w 60"/>
                    <a:gd name="T63" fmla="*/ 0 h 48"/>
                    <a:gd name="T64" fmla="*/ 0 w 60"/>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8"/>
                    <a:gd name="T101" fmla="*/ 60 w 60"/>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8">
                      <a:moveTo>
                        <a:pt x="40" y="40"/>
                      </a:moveTo>
                      <a:lnTo>
                        <a:pt x="34" y="43"/>
                      </a:lnTo>
                      <a:lnTo>
                        <a:pt x="28" y="46"/>
                      </a:lnTo>
                      <a:lnTo>
                        <a:pt x="23" y="48"/>
                      </a:lnTo>
                      <a:lnTo>
                        <a:pt x="17" y="48"/>
                      </a:lnTo>
                      <a:lnTo>
                        <a:pt x="11" y="48"/>
                      </a:lnTo>
                      <a:lnTo>
                        <a:pt x="7" y="48"/>
                      </a:lnTo>
                      <a:lnTo>
                        <a:pt x="3" y="46"/>
                      </a:ln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60" y="9"/>
                      </a:lnTo>
                      <a:lnTo>
                        <a:pt x="60" y="14"/>
                      </a:lnTo>
                      <a:lnTo>
                        <a:pt x="59" y="17"/>
                      </a:lnTo>
                      <a:lnTo>
                        <a:pt x="58" y="22"/>
                      </a:lnTo>
                      <a:lnTo>
                        <a:pt x="54" y="27"/>
                      </a:lnTo>
                      <a:lnTo>
                        <a:pt x="50" y="32"/>
                      </a:lnTo>
                      <a:lnTo>
                        <a:pt x="45" y="35"/>
                      </a:lnTo>
                      <a:lnTo>
                        <a:pt x="40" y="4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71" name="Freeform 177"/>
                <p:cNvSpPr>
                  <a:spLocks/>
                </p:cNvSpPr>
                <p:nvPr/>
              </p:nvSpPr>
              <p:spPr bwMode="auto">
                <a:xfrm>
                  <a:off x="3493" y="1625"/>
                  <a:ext cx="55" cy="118"/>
                </a:xfrm>
                <a:custGeom>
                  <a:avLst/>
                  <a:gdLst>
                    <a:gd name="T0" fmla="*/ 0 w 551"/>
                    <a:gd name="T1" fmla="*/ 0 h 1081"/>
                    <a:gd name="T2" fmla="*/ 0 w 551"/>
                    <a:gd name="T3" fmla="*/ 0 h 1081"/>
                    <a:gd name="T4" fmla="*/ 0 w 551"/>
                    <a:gd name="T5" fmla="*/ 0 h 1081"/>
                    <a:gd name="T6" fmla="*/ 0 w 551"/>
                    <a:gd name="T7" fmla="*/ 0 h 1081"/>
                    <a:gd name="T8" fmla="*/ 0 w 551"/>
                    <a:gd name="T9" fmla="*/ 0 h 1081"/>
                    <a:gd name="T10" fmla="*/ 0 w 551"/>
                    <a:gd name="T11" fmla="*/ 0 h 1081"/>
                    <a:gd name="T12" fmla="*/ 0 w 551"/>
                    <a:gd name="T13" fmla="*/ 0 h 1081"/>
                    <a:gd name="T14" fmla="*/ 0 w 551"/>
                    <a:gd name="T15" fmla="*/ 0 h 1081"/>
                    <a:gd name="T16" fmla="*/ 0 w 551"/>
                    <a:gd name="T17" fmla="*/ 0 h 1081"/>
                    <a:gd name="T18" fmla="*/ 0 w 551"/>
                    <a:gd name="T19" fmla="*/ 0 h 1081"/>
                    <a:gd name="T20" fmla="*/ 0 w 551"/>
                    <a:gd name="T21" fmla="*/ 0 h 1081"/>
                    <a:gd name="T22" fmla="*/ 0 w 551"/>
                    <a:gd name="T23" fmla="*/ 0 h 1081"/>
                    <a:gd name="T24" fmla="*/ 0 w 551"/>
                    <a:gd name="T25" fmla="*/ 0 h 1081"/>
                    <a:gd name="T26" fmla="*/ 0 w 551"/>
                    <a:gd name="T27" fmla="*/ 0 h 1081"/>
                    <a:gd name="T28" fmla="*/ 0 w 551"/>
                    <a:gd name="T29" fmla="*/ 0 h 1081"/>
                    <a:gd name="T30" fmla="*/ 0 w 551"/>
                    <a:gd name="T31" fmla="*/ 0 h 1081"/>
                    <a:gd name="T32" fmla="*/ 0 w 551"/>
                    <a:gd name="T33" fmla="*/ 0 h 1081"/>
                    <a:gd name="T34" fmla="*/ 0 w 551"/>
                    <a:gd name="T35" fmla="*/ 0 h 1081"/>
                    <a:gd name="T36" fmla="*/ 0 w 551"/>
                    <a:gd name="T37" fmla="*/ 0 h 1081"/>
                    <a:gd name="T38" fmla="*/ 0 w 551"/>
                    <a:gd name="T39" fmla="*/ 0 h 1081"/>
                    <a:gd name="T40" fmla="*/ 0 w 551"/>
                    <a:gd name="T41" fmla="*/ 0 h 1081"/>
                    <a:gd name="T42" fmla="*/ 0 w 551"/>
                    <a:gd name="T43" fmla="*/ 0 h 10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1"/>
                    <a:gd name="T67" fmla="*/ 0 h 1081"/>
                    <a:gd name="T68" fmla="*/ 551 w 551"/>
                    <a:gd name="T69" fmla="*/ 1081 h 10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1" h="1081">
                      <a:moveTo>
                        <a:pt x="60" y="9"/>
                      </a:moveTo>
                      <a:lnTo>
                        <a:pt x="551" y="1052"/>
                      </a:lnTo>
                      <a:lnTo>
                        <a:pt x="490" y="1081"/>
                      </a:lnTo>
                      <a:lnTo>
                        <a:pt x="1" y="36"/>
                      </a:lnTo>
                      <a:lnTo>
                        <a:pt x="0" y="33"/>
                      </a:lnTo>
                      <a:lnTo>
                        <a:pt x="0" y="28"/>
                      </a:lnTo>
                      <a:lnTo>
                        <a:pt x="1" y="24"/>
                      </a:lnTo>
                      <a:lnTo>
                        <a:pt x="4" y="19"/>
                      </a:lnTo>
                      <a:lnTo>
                        <a:pt x="7" y="15"/>
                      </a:lnTo>
                      <a:lnTo>
                        <a:pt x="12" y="11"/>
                      </a:lnTo>
                      <a:lnTo>
                        <a:pt x="16" y="8"/>
                      </a:lnTo>
                      <a:lnTo>
                        <a:pt x="22" y="4"/>
                      </a:lnTo>
                      <a:lnTo>
                        <a:pt x="29" y="2"/>
                      </a:lnTo>
                      <a:lnTo>
                        <a:pt x="34" y="0"/>
                      </a:lnTo>
                      <a:lnTo>
                        <a:pt x="40" y="0"/>
                      </a:lnTo>
                      <a:lnTo>
                        <a:pt x="46" y="0"/>
                      </a:lnTo>
                      <a:lnTo>
                        <a:pt x="51" y="1"/>
                      </a:lnTo>
                      <a:lnTo>
                        <a:pt x="55" y="2"/>
                      </a:lnTo>
                      <a:lnTo>
                        <a:pt x="58" y="6"/>
                      </a:lnTo>
                      <a:lnTo>
                        <a:pt x="60"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2" name="Freeform 178"/>
                <p:cNvSpPr>
                  <a:spLocks/>
                </p:cNvSpPr>
                <p:nvPr/>
              </p:nvSpPr>
              <p:spPr bwMode="auto">
                <a:xfrm>
                  <a:off x="3493" y="1625"/>
                  <a:ext cx="55" cy="118"/>
                </a:xfrm>
                <a:custGeom>
                  <a:avLst/>
                  <a:gdLst>
                    <a:gd name="T0" fmla="*/ 0 w 551"/>
                    <a:gd name="T1" fmla="*/ 0 h 1081"/>
                    <a:gd name="T2" fmla="*/ 0 w 551"/>
                    <a:gd name="T3" fmla="*/ 0 h 1081"/>
                    <a:gd name="T4" fmla="*/ 0 w 551"/>
                    <a:gd name="T5" fmla="*/ 0 h 1081"/>
                    <a:gd name="T6" fmla="*/ 0 w 551"/>
                    <a:gd name="T7" fmla="*/ 0 h 1081"/>
                    <a:gd name="T8" fmla="*/ 0 w 551"/>
                    <a:gd name="T9" fmla="*/ 0 h 1081"/>
                    <a:gd name="T10" fmla="*/ 0 w 551"/>
                    <a:gd name="T11" fmla="*/ 0 h 1081"/>
                    <a:gd name="T12" fmla="*/ 0 w 551"/>
                    <a:gd name="T13" fmla="*/ 0 h 1081"/>
                    <a:gd name="T14" fmla="*/ 0 w 551"/>
                    <a:gd name="T15" fmla="*/ 0 h 1081"/>
                    <a:gd name="T16" fmla="*/ 0 w 551"/>
                    <a:gd name="T17" fmla="*/ 0 h 1081"/>
                    <a:gd name="T18" fmla="*/ 0 w 551"/>
                    <a:gd name="T19" fmla="*/ 0 h 1081"/>
                    <a:gd name="T20" fmla="*/ 0 w 551"/>
                    <a:gd name="T21" fmla="*/ 0 h 1081"/>
                    <a:gd name="T22" fmla="*/ 0 w 551"/>
                    <a:gd name="T23" fmla="*/ 0 h 1081"/>
                    <a:gd name="T24" fmla="*/ 0 w 551"/>
                    <a:gd name="T25" fmla="*/ 0 h 1081"/>
                    <a:gd name="T26" fmla="*/ 0 w 551"/>
                    <a:gd name="T27" fmla="*/ 0 h 1081"/>
                    <a:gd name="T28" fmla="*/ 0 w 551"/>
                    <a:gd name="T29" fmla="*/ 0 h 1081"/>
                    <a:gd name="T30" fmla="*/ 0 w 551"/>
                    <a:gd name="T31" fmla="*/ 0 h 1081"/>
                    <a:gd name="T32" fmla="*/ 0 w 551"/>
                    <a:gd name="T33" fmla="*/ 0 h 1081"/>
                    <a:gd name="T34" fmla="*/ 0 w 551"/>
                    <a:gd name="T35" fmla="*/ 0 h 1081"/>
                    <a:gd name="T36" fmla="*/ 0 w 551"/>
                    <a:gd name="T37" fmla="*/ 0 h 1081"/>
                    <a:gd name="T38" fmla="*/ 0 w 551"/>
                    <a:gd name="T39" fmla="*/ 0 h 1081"/>
                    <a:gd name="T40" fmla="*/ 0 w 551"/>
                    <a:gd name="T41" fmla="*/ 0 h 1081"/>
                    <a:gd name="T42" fmla="*/ 0 w 551"/>
                    <a:gd name="T43" fmla="*/ 0 h 10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1"/>
                    <a:gd name="T67" fmla="*/ 0 h 1081"/>
                    <a:gd name="T68" fmla="*/ 551 w 551"/>
                    <a:gd name="T69" fmla="*/ 1081 h 10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1" h="1081">
                      <a:moveTo>
                        <a:pt x="60" y="9"/>
                      </a:moveTo>
                      <a:lnTo>
                        <a:pt x="551" y="1052"/>
                      </a:lnTo>
                      <a:lnTo>
                        <a:pt x="490" y="1081"/>
                      </a:lnTo>
                      <a:lnTo>
                        <a:pt x="1" y="36"/>
                      </a:lnTo>
                      <a:lnTo>
                        <a:pt x="0" y="33"/>
                      </a:lnTo>
                      <a:lnTo>
                        <a:pt x="0" y="28"/>
                      </a:lnTo>
                      <a:lnTo>
                        <a:pt x="1" y="24"/>
                      </a:lnTo>
                      <a:lnTo>
                        <a:pt x="4" y="19"/>
                      </a:lnTo>
                      <a:lnTo>
                        <a:pt x="7" y="15"/>
                      </a:lnTo>
                      <a:lnTo>
                        <a:pt x="12" y="11"/>
                      </a:lnTo>
                      <a:lnTo>
                        <a:pt x="16" y="8"/>
                      </a:lnTo>
                      <a:lnTo>
                        <a:pt x="22" y="4"/>
                      </a:lnTo>
                      <a:lnTo>
                        <a:pt x="29" y="2"/>
                      </a:lnTo>
                      <a:lnTo>
                        <a:pt x="34" y="0"/>
                      </a:lnTo>
                      <a:lnTo>
                        <a:pt x="40" y="0"/>
                      </a:lnTo>
                      <a:lnTo>
                        <a:pt x="46" y="0"/>
                      </a:lnTo>
                      <a:lnTo>
                        <a:pt x="51" y="1"/>
                      </a:lnTo>
                      <a:lnTo>
                        <a:pt x="55" y="2"/>
                      </a:lnTo>
                      <a:lnTo>
                        <a:pt x="58" y="6"/>
                      </a:lnTo>
                      <a:lnTo>
                        <a:pt x="60"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3" name="Freeform 179"/>
                <p:cNvSpPr>
                  <a:spLocks/>
                </p:cNvSpPr>
                <p:nvPr/>
              </p:nvSpPr>
              <p:spPr bwMode="auto">
                <a:xfrm>
                  <a:off x="3960" y="1202"/>
                  <a:ext cx="70" cy="106"/>
                </a:xfrm>
                <a:custGeom>
                  <a:avLst/>
                  <a:gdLst>
                    <a:gd name="T0" fmla="*/ 0 w 697"/>
                    <a:gd name="T1" fmla="*/ 0 h 970"/>
                    <a:gd name="T2" fmla="*/ 0 w 697"/>
                    <a:gd name="T3" fmla="*/ 0 h 970"/>
                    <a:gd name="T4" fmla="*/ 0 w 697"/>
                    <a:gd name="T5" fmla="*/ 0 h 970"/>
                    <a:gd name="T6" fmla="*/ 0 w 697"/>
                    <a:gd name="T7" fmla="*/ 0 h 970"/>
                    <a:gd name="T8" fmla="*/ 0 w 697"/>
                    <a:gd name="T9" fmla="*/ 0 h 970"/>
                    <a:gd name="T10" fmla="*/ 0 w 697"/>
                    <a:gd name="T11" fmla="*/ 0 h 970"/>
                    <a:gd name="T12" fmla="*/ 0 w 697"/>
                    <a:gd name="T13" fmla="*/ 0 h 970"/>
                    <a:gd name="T14" fmla="*/ 0 w 697"/>
                    <a:gd name="T15" fmla="*/ 0 h 970"/>
                    <a:gd name="T16" fmla="*/ 0 w 697"/>
                    <a:gd name="T17" fmla="*/ 0 h 970"/>
                    <a:gd name="T18" fmla="*/ 0 w 697"/>
                    <a:gd name="T19" fmla="*/ 0 h 970"/>
                    <a:gd name="T20" fmla="*/ 0 w 697"/>
                    <a:gd name="T21" fmla="*/ 0 h 970"/>
                    <a:gd name="T22" fmla="*/ 0 w 697"/>
                    <a:gd name="T23" fmla="*/ 0 h 970"/>
                    <a:gd name="T24" fmla="*/ 0 w 697"/>
                    <a:gd name="T25" fmla="*/ 0 h 970"/>
                    <a:gd name="T26" fmla="*/ 0 w 697"/>
                    <a:gd name="T27" fmla="*/ 0 h 970"/>
                    <a:gd name="T28" fmla="*/ 0 w 697"/>
                    <a:gd name="T29" fmla="*/ 0 h 970"/>
                    <a:gd name="T30" fmla="*/ 0 w 697"/>
                    <a:gd name="T31" fmla="*/ 0 h 970"/>
                    <a:gd name="T32" fmla="*/ 0 w 697"/>
                    <a:gd name="T33" fmla="*/ 0 h 970"/>
                    <a:gd name="T34" fmla="*/ 0 w 697"/>
                    <a:gd name="T35" fmla="*/ 0 h 970"/>
                    <a:gd name="T36" fmla="*/ 0 w 697"/>
                    <a:gd name="T37" fmla="*/ 0 h 970"/>
                    <a:gd name="T38" fmla="*/ 0 w 697"/>
                    <a:gd name="T39" fmla="*/ 0 h 970"/>
                    <a:gd name="T40" fmla="*/ 0 w 697"/>
                    <a:gd name="T41" fmla="*/ 0 h 970"/>
                    <a:gd name="T42" fmla="*/ 0 w 697"/>
                    <a:gd name="T43" fmla="*/ 0 h 9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7"/>
                    <a:gd name="T67" fmla="*/ 0 h 970"/>
                    <a:gd name="T68" fmla="*/ 697 w 697"/>
                    <a:gd name="T69" fmla="*/ 970 h 9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7" h="970">
                      <a:moveTo>
                        <a:pt x="57" y="7"/>
                      </a:moveTo>
                      <a:lnTo>
                        <a:pt x="697" y="932"/>
                      </a:lnTo>
                      <a:lnTo>
                        <a:pt x="640" y="970"/>
                      </a:lnTo>
                      <a:lnTo>
                        <a:pt x="2" y="44"/>
                      </a:lnTo>
                      <a:lnTo>
                        <a:pt x="0" y="41"/>
                      </a:lnTo>
                      <a:lnTo>
                        <a:pt x="0" y="36"/>
                      </a:lnTo>
                      <a:lnTo>
                        <a:pt x="0" y="32"/>
                      </a:lnTo>
                      <a:lnTo>
                        <a:pt x="2" y="27"/>
                      </a:lnTo>
                      <a:lnTo>
                        <a:pt x="4" y="21"/>
                      </a:lnTo>
                      <a:lnTo>
                        <a:pt x="8" y="17"/>
                      </a:lnTo>
                      <a:lnTo>
                        <a:pt x="12" y="12"/>
                      </a:lnTo>
                      <a:lnTo>
                        <a:pt x="17" y="8"/>
                      </a:lnTo>
                      <a:lnTo>
                        <a:pt x="23" y="5"/>
                      </a:lnTo>
                      <a:lnTo>
                        <a:pt x="28" y="2"/>
                      </a:lnTo>
                      <a:lnTo>
                        <a:pt x="34" y="1"/>
                      </a:lnTo>
                      <a:lnTo>
                        <a:pt x="40" y="0"/>
                      </a:lnTo>
                      <a:lnTo>
                        <a:pt x="45" y="1"/>
                      </a:lnTo>
                      <a:lnTo>
                        <a:pt x="50" y="2"/>
                      </a:lnTo>
                      <a:lnTo>
                        <a:pt x="53" y="4"/>
                      </a:lnTo>
                      <a:lnTo>
                        <a:pt x="57"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4" name="Freeform 180"/>
                <p:cNvSpPr>
                  <a:spLocks/>
                </p:cNvSpPr>
                <p:nvPr/>
              </p:nvSpPr>
              <p:spPr bwMode="auto">
                <a:xfrm>
                  <a:off x="3960" y="1202"/>
                  <a:ext cx="70" cy="106"/>
                </a:xfrm>
                <a:custGeom>
                  <a:avLst/>
                  <a:gdLst>
                    <a:gd name="T0" fmla="*/ 0 w 697"/>
                    <a:gd name="T1" fmla="*/ 0 h 970"/>
                    <a:gd name="T2" fmla="*/ 0 w 697"/>
                    <a:gd name="T3" fmla="*/ 0 h 970"/>
                    <a:gd name="T4" fmla="*/ 0 w 697"/>
                    <a:gd name="T5" fmla="*/ 0 h 970"/>
                    <a:gd name="T6" fmla="*/ 0 w 697"/>
                    <a:gd name="T7" fmla="*/ 0 h 970"/>
                    <a:gd name="T8" fmla="*/ 0 w 697"/>
                    <a:gd name="T9" fmla="*/ 0 h 970"/>
                    <a:gd name="T10" fmla="*/ 0 w 697"/>
                    <a:gd name="T11" fmla="*/ 0 h 970"/>
                    <a:gd name="T12" fmla="*/ 0 w 697"/>
                    <a:gd name="T13" fmla="*/ 0 h 970"/>
                    <a:gd name="T14" fmla="*/ 0 w 697"/>
                    <a:gd name="T15" fmla="*/ 0 h 970"/>
                    <a:gd name="T16" fmla="*/ 0 w 697"/>
                    <a:gd name="T17" fmla="*/ 0 h 970"/>
                    <a:gd name="T18" fmla="*/ 0 w 697"/>
                    <a:gd name="T19" fmla="*/ 0 h 970"/>
                    <a:gd name="T20" fmla="*/ 0 w 697"/>
                    <a:gd name="T21" fmla="*/ 0 h 970"/>
                    <a:gd name="T22" fmla="*/ 0 w 697"/>
                    <a:gd name="T23" fmla="*/ 0 h 970"/>
                    <a:gd name="T24" fmla="*/ 0 w 697"/>
                    <a:gd name="T25" fmla="*/ 0 h 970"/>
                    <a:gd name="T26" fmla="*/ 0 w 697"/>
                    <a:gd name="T27" fmla="*/ 0 h 970"/>
                    <a:gd name="T28" fmla="*/ 0 w 697"/>
                    <a:gd name="T29" fmla="*/ 0 h 970"/>
                    <a:gd name="T30" fmla="*/ 0 w 697"/>
                    <a:gd name="T31" fmla="*/ 0 h 970"/>
                    <a:gd name="T32" fmla="*/ 0 w 697"/>
                    <a:gd name="T33" fmla="*/ 0 h 970"/>
                    <a:gd name="T34" fmla="*/ 0 w 697"/>
                    <a:gd name="T35" fmla="*/ 0 h 970"/>
                    <a:gd name="T36" fmla="*/ 0 w 697"/>
                    <a:gd name="T37" fmla="*/ 0 h 970"/>
                    <a:gd name="T38" fmla="*/ 0 w 697"/>
                    <a:gd name="T39" fmla="*/ 0 h 970"/>
                    <a:gd name="T40" fmla="*/ 0 w 697"/>
                    <a:gd name="T41" fmla="*/ 0 h 970"/>
                    <a:gd name="T42" fmla="*/ 0 w 697"/>
                    <a:gd name="T43" fmla="*/ 0 h 9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7"/>
                    <a:gd name="T67" fmla="*/ 0 h 970"/>
                    <a:gd name="T68" fmla="*/ 697 w 697"/>
                    <a:gd name="T69" fmla="*/ 970 h 9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7" h="970">
                      <a:moveTo>
                        <a:pt x="57" y="7"/>
                      </a:moveTo>
                      <a:lnTo>
                        <a:pt x="697" y="932"/>
                      </a:lnTo>
                      <a:lnTo>
                        <a:pt x="640" y="970"/>
                      </a:lnTo>
                      <a:lnTo>
                        <a:pt x="2" y="44"/>
                      </a:lnTo>
                      <a:lnTo>
                        <a:pt x="0" y="41"/>
                      </a:lnTo>
                      <a:lnTo>
                        <a:pt x="0" y="36"/>
                      </a:lnTo>
                      <a:lnTo>
                        <a:pt x="0" y="32"/>
                      </a:lnTo>
                      <a:lnTo>
                        <a:pt x="2" y="27"/>
                      </a:lnTo>
                      <a:lnTo>
                        <a:pt x="4" y="21"/>
                      </a:lnTo>
                      <a:lnTo>
                        <a:pt x="8" y="17"/>
                      </a:lnTo>
                      <a:lnTo>
                        <a:pt x="12" y="12"/>
                      </a:lnTo>
                      <a:lnTo>
                        <a:pt x="17" y="8"/>
                      </a:lnTo>
                      <a:lnTo>
                        <a:pt x="23" y="5"/>
                      </a:lnTo>
                      <a:lnTo>
                        <a:pt x="28" y="2"/>
                      </a:lnTo>
                      <a:lnTo>
                        <a:pt x="34" y="1"/>
                      </a:lnTo>
                      <a:lnTo>
                        <a:pt x="40" y="0"/>
                      </a:lnTo>
                      <a:lnTo>
                        <a:pt x="45" y="1"/>
                      </a:lnTo>
                      <a:lnTo>
                        <a:pt x="50" y="2"/>
                      </a:lnTo>
                      <a:lnTo>
                        <a:pt x="53" y="4"/>
                      </a:lnTo>
                      <a:lnTo>
                        <a:pt x="57"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5" name="Freeform 181"/>
                <p:cNvSpPr>
                  <a:spLocks/>
                </p:cNvSpPr>
                <p:nvPr/>
              </p:nvSpPr>
              <p:spPr bwMode="auto">
                <a:xfrm>
                  <a:off x="3852" y="1612"/>
                  <a:ext cx="67" cy="117"/>
                </a:xfrm>
                <a:custGeom>
                  <a:avLst/>
                  <a:gdLst>
                    <a:gd name="T0" fmla="*/ 0 w 662"/>
                    <a:gd name="T1" fmla="*/ 0 h 1080"/>
                    <a:gd name="T2" fmla="*/ 0 w 662"/>
                    <a:gd name="T3" fmla="*/ 0 h 1080"/>
                    <a:gd name="T4" fmla="*/ 0 w 662"/>
                    <a:gd name="T5" fmla="*/ 0 h 1080"/>
                    <a:gd name="T6" fmla="*/ 0 w 662"/>
                    <a:gd name="T7" fmla="*/ 0 h 1080"/>
                    <a:gd name="T8" fmla="*/ 0 w 662"/>
                    <a:gd name="T9" fmla="*/ 0 h 1080"/>
                    <a:gd name="T10" fmla="*/ 0 w 662"/>
                    <a:gd name="T11" fmla="*/ 0 h 1080"/>
                    <a:gd name="T12" fmla="*/ 0 w 662"/>
                    <a:gd name="T13" fmla="*/ 0 h 1080"/>
                    <a:gd name="T14" fmla="*/ 0 w 662"/>
                    <a:gd name="T15" fmla="*/ 0 h 1080"/>
                    <a:gd name="T16" fmla="*/ 0 w 662"/>
                    <a:gd name="T17" fmla="*/ 0 h 1080"/>
                    <a:gd name="T18" fmla="*/ 0 w 662"/>
                    <a:gd name="T19" fmla="*/ 0 h 1080"/>
                    <a:gd name="T20" fmla="*/ 0 w 662"/>
                    <a:gd name="T21" fmla="*/ 0 h 1080"/>
                    <a:gd name="T22" fmla="*/ 0 w 662"/>
                    <a:gd name="T23" fmla="*/ 0 h 1080"/>
                    <a:gd name="T24" fmla="*/ 0 w 662"/>
                    <a:gd name="T25" fmla="*/ 0 h 1080"/>
                    <a:gd name="T26" fmla="*/ 0 w 662"/>
                    <a:gd name="T27" fmla="*/ 0 h 1080"/>
                    <a:gd name="T28" fmla="*/ 0 w 662"/>
                    <a:gd name="T29" fmla="*/ 0 h 1080"/>
                    <a:gd name="T30" fmla="*/ 0 w 662"/>
                    <a:gd name="T31" fmla="*/ 0 h 1080"/>
                    <a:gd name="T32" fmla="*/ 0 w 662"/>
                    <a:gd name="T33" fmla="*/ 0 h 1080"/>
                    <a:gd name="T34" fmla="*/ 0 w 662"/>
                    <a:gd name="T35" fmla="*/ 0 h 1080"/>
                    <a:gd name="T36" fmla="*/ 0 w 662"/>
                    <a:gd name="T37" fmla="*/ 0 h 1080"/>
                    <a:gd name="T38" fmla="*/ 0 w 662"/>
                    <a:gd name="T39" fmla="*/ 0 h 1080"/>
                    <a:gd name="T40" fmla="*/ 0 w 662"/>
                    <a:gd name="T41" fmla="*/ 0 h 1080"/>
                    <a:gd name="T42" fmla="*/ 0 w 662"/>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2"/>
                    <a:gd name="T67" fmla="*/ 0 h 1080"/>
                    <a:gd name="T68" fmla="*/ 662 w 662"/>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2" h="1080">
                      <a:moveTo>
                        <a:pt x="58" y="7"/>
                      </a:moveTo>
                      <a:lnTo>
                        <a:pt x="662" y="1046"/>
                      </a:lnTo>
                      <a:lnTo>
                        <a:pt x="603" y="1080"/>
                      </a:lnTo>
                      <a:lnTo>
                        <a:pt x="2" y="40"/>
                      </a:lnTo>
                      <a:lnTo>
                        <a:pt x="0" y="37"/>
                      </a:lnTo>
                      <a:lnTo>
                        <a:pt x="0" y="32"/>
                      </a:lnTo>
                      <a:lnTo>
                        <a:pt x="2" y="27"/>
                      </a:lnTo>
                      <a:lnTo>
                        <a:pt x="3" y="23"/>
                      </a:lnTo>
                      <a:lnTo>
                        <a:pt x="6" y="18"/>
                      </a:lnTo>
                      <a:lnTo>
                        <a:pt x="11" y="14"/>
                      </a:lnTo>
                      <a:lnTo>
                        <a:pt x="15" y="10"/>
                      </a:lnTo>
                      <a:lnTo>
                        <a:pt x="21" y="7"/>
                      </a:lnTo>
                      <a:lnTo>
                        <a:pt x="27" y="4"/>
                      </a:lnTo>
                      <a:lnTo>
                        <a:pt x="32" y="1"/>
                      </a:lnTo>
                      <a:lnTo>
                        <a:pt x="38" y="0"/>
                      </a:lnTo>
                      <a:lnTo>
                        <a:pt x="44" y="0"/>
                      </a:lnTo>
                      <a:lnTo>
                        <a:pt x="48" y="0"/>
                      </a:lnTo>
                      <a:lnTo>
                        <a:pt x="53" y="1"/>
                      </a:lnTo>
                      <a:lnTo>
                        <a:pt x="56" y="4"/>
                      </a:lnTo>
                      <a:lnTo>
                        <a:pt x="58"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6" name="Freeform 182"/>
                <p:cNvSpPr>
                  <a:spLocks/>
                </p:cNvSpPr>
                <p:nvPr/>
              </p:nvSpPr>
              <p:spPr bwMode="auto">
                <a:xfrm>
                  <a:off x="3852" y="1612"/>
                  <a:ext cx="67" cy="117"/>
                </a:xfrm>
                <a:custGeom>
                  <a:avLst/>
                  <a:gdLst>
                    <a:gd name="T0" fmla="*/ 0 w 662"/>
                    <a:gd name="T1" fmla="*/ 0 h 1080"/>
                    <a:gd name="T2" fmla="*/ 0 w 662"/>
                    <a:gd name="T3" fmla="*/ 0 h 1080"/>
                    <a:gd name="T4" fmla="*/ 0 w 662"/>
                    <a:gd name="T5" fmla="*/ 0 h 1080"/>
                    <a:gd name="T6" fmla="*/ 0 w 662"/>
                    <a:gd name="T7" fmla="*/ 0 h 1080"/>
                    <a:gd name="T8" fmla="*/ 0 w 662"/>
                    <a:gd name="T9" fmla="*/ 0 h 1080"/>
                    <a:gd name="T10" fmla="*/ 0 w 662"/>
                    <a:gd name="T11" fmla="*/ 0 h 1080"/>
                    <a:gd name="T12" fmla="*/ 0 w 662"/>
                    <a:gd name="T13" fmla="*/ 0 h 1080"/>
                    <a:gd name="T14" fmla="*/ 0 w 662"/>
                    <a:gd name="T15" fmla="*/ 0 h 1080"/>
                    <a:gd name="T16" fmla="*/ 0 w 662"/>
                    <a:gd name="T17" fmla="*/ 0 h 1080"/>
                    <a:gd name="T18" fmla="*/ 0 w 662"/>
                    <a:gd name="T19" fmla="*/ 0 h 1080"/>
                    <a:gd name="T20" fmla="*/ 0 w 662"/>
                    <a:gd name="T21" fmla="*/ 0 h 1080"/>
                    <a:gd name="T22" fmla="*/ 0 w 662"/>
                    <a:gd name="T23" fmla="*/ 0 h 1080"/>
                    <a:gd name="T24" fmla="*/ 0 w 662"/>
                    <a:gd name="T25" fmla="*/ 0 h 1080"/>
                    <a:gd name="T26" fmla="*/ 0 w 662"/>
                    <a:gd name="T27" fmla="*/ 0 h 1080"/>
                    <a:gd name="T28" fmla="*/ 0 w 662"/>
                    <a:gd name="T29" fmla="*/ 0 h 1080"/>
                    <a:gd name="T30" fmla="*/ 0 w 662"/>
                    <a:gd name="T31" fmla="*/ 0 h 1080"/>
                    <a:gd name="T32" fmla="*/ 0 w 662"/>
                    <a:gd name="T33" fmla="*/ 0 h 1080"/>
                    <a:gd name="T34" fmla="*/ 0 w 662"/>
                    <a:gd name="T35" fmla="*/ 0 h 1080"/>
                    <a:gd name="T36" fmla="*/ 0 w 662"/>
                    <a:gd name="T37" fmla="*/ 0 h 1080"/>
                    <a:gd name="T38" fmla="*/ 0 w 662"/>
                    <a:gd name="T39" fmla="*/ 0 h 1080"/>
                    <a:gd name="T40" fmla="*/ 0 w 662"/>
                    <a:gd name="T41" fmla="*/ 0 h 1080"/>
                    <a:gd name="T42" fmla="*/ 0 w 662"/>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2"/>
                    <a:gd name="T67" fmla="*/ 0 h 1080"/>
                    <a:gd name="T68" fmla="*/ 662 w 662"/>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2" h="1080">
                      <a:moveTo>
                        <a:pt x="58" y="7"/>
                      </a:moveTo>
                      <a:lnTo>
                        <a:pt x="662" y="1046"/>
                      </a:lnTo>
                      <a:lnTo>
                        <a:pt x="603" y="1080"/>
                      </a:lnTo>
                      <a:lnTo>
                        <a:pt x="2" y="40"/>
                      </a:lnTo>
                      <a:lnTo>
                        <a:pt x="0" y="37"/>
                      </a:lnTo>
                      <a:lnTo>
                        <a:pt x="0" y="32"/>
                      </a:lnTo>
                      <a:lnTo>
                        <a:pt x="2" y="27"/>
                      </a:lnTo>
                      <a:lnTo>
                        <a:pt x="3" y="23"/>
                      </a:lnTo>
                      <a:lnTo>
                        <a:pt x="6" y="18"/>
                      </a:lnTo>
                      <a:lnTo>
                        <a:pt x="11" y="14"/>
                      </a:lnTo>
                      <a:lnTo>
                        <a:pt x="15" y="10"/>
                      </a:lnTo>
                      <a:lnTo>
                        <a:pt x="21" y="7"/>
                      </a:lnTo>
                      <a:lnTo>
                        <a:pt x="27" y="4"/>
                      </a:lnTo>
                      <a:lnTo>
                        <a:pt x="32" y="1"/>
                      </a:lnTo>
                      <a:lnTo>
                        <a:pt x="38" y="0"/>
                      </a:lnTo>
                      <a:lnTo>
                        <a:pt x="44" y="0"/>
                      </a:lnTo>
                      <a:lnTo>
                        <a:pt x="48" y="0"/>
                      </a:lnTo>
                      <a:lnTo>
                        <a:pt x="53" y="1"/>
                      </a:lnTo>
                      <a:lnTo>
                        <a:pt x="56" y="4"/>
                      </a:lnTo>
                      <a:lnTo>
                        <a:pt x="58"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7" name="Freeform 183"/>
                <p:cNvSpPr>
                  <a:spLocks/>
                </p:cNvSpPr>
                <p:nvPr/>
              </p:nvSpPr>
              <p:spPr bwMode="auto">
                <a:xfrm>
                  <a:off x="3670" y="1625"/>
                  <a:ext cx="64" cy="104"/>
                </a:xfrm>
                <a:custGeom>
                  <a:avLst/>
                  <a:gdLst>
                    <a:gd name="T0" fmla="*/ 0 w 633"/>
                    <a:gd name="T1" fmla="*/ 0 h 954"/>
                    <a:gd name="T2" fmla="*/ 0 w 633"/>
                    <a:gd name="T3" fmla="*/ 0 h 954"/>
                    <a:gd name="T4" fmla="*/ 0 w 633"/>
                    <a:gd name="T5" fmla="*/ 0 h 954"/>
                    <a:gd name="T6" fmla="*/ 0 w 633"/>
                    <a:gd name="T7" fmla="*/ 0 h 954"/>
                    <a:gd name="T8" fmla="*/ 0 w 633"/>
                    <a:gd name="T9" fmla="*/ 0 h 954"/>
                    <a:gd name="T10" fmla="*/ 0 w 633"/>
                    <a:gd name="T11" fmla="*/ 0 h 954"/>
                    <a:gd name="T12" fmla="*/ 0 w 633"/>
                    <a:gd name="T13" fmla="*/ 0 h 954"/>
                    <a:gd name="T14" fmla="*/ 0 w 633"/>
                    <a:gd name="T15" fmla="*/ 0 h 954"/>
                    <a:gd name="T16" fmla="*/ 0 w 633"/>
                    <a:gd name="T17" fmla="*/ 0 h 954"/>
                    <a:gd name="T18" fmla="*/ 0 w 633"/>
                    <a:gd name="T19" fmla="*/ 0 h 954"/>
                    <a:gd name="T20" fmla="*/ 0 w 633"/>
                    <a:gd name="T21" fmla="*/ 0 h 954"/>
                    <a:gd name="T22" fmla="*/ 0 w 633"/>
                    <a:gd name="T23" fmla="*/ 0 h 954"/>
                    <a:gd name="T24" fmla="*/ 0 w 633"/>
                    <a:gd name="T25" fmla="*/ 0 h 954"/>
                    <a:gd name="T26" fmla="*/ 0 w 633"/>
                    <a:gd name="T27" fmla="*/ 0 h 954"/>
                    <a:gd name="T28" fmla="*/ 0 w 633"/>
                    <a:gd name="T29" fmla="*/ 0 h 954"/>
                    <a:gd name="T30" fmla="*/ 0 w 633"/>
                    <a:gd name="T31" fmla="*/ 0 h 954"/>
                    <a:gd name="T32" fmla="*/ 0 w 633"/>
                    <a:gd name="T33" fmla="*/ 0 h 954"/>
                    <a:gd name="T34" fmla="*/ 0 w 633"/>
                    <a:gd name="T35" fmla="*/ 0 h 954"/>
                    <a:gd name="T36" fmla="*/ 0 w 633"/>
                    <a:gd name="T37" fmla="*/ 0 h 954"/>
                    <a:gd name="T38" fmla="*/ 0 w 633"/>
                    <a:gd name="T39" fmla="*/ 0 h 954"/>
                    <a:gd name="T40" fmla="*/ 0 w 633"/>
                    <a:gd name="T41" fmla="*/ 0 h 954"/>
                    <a:gd name="T42" fmla="*/ 0 w 633"/>
                    <a:gd name="T43" fmla="*/ 0 h 954"/>
                    <a:gd name="T44" fmla="*/ 0 w 633"/>
                    <a:gd name="T45" fmla="*/ 0 h 954"/>
                    <a:gd name="T46" fmla="*/ 0 w 633"/>
                    <a:gd name="T47" fmla="*/ 0 h 954"/>
                    <a:gd name="T48" fmla="*/ 0 w 633"/>
                    <a:gd name="T49" fmla="*/ 0 h 954"/>
                    <a:gd name="T50" fmla="*/ 0 w 633"/>
                    <a:gd name="T51" fmla="*/ 0 h 954"/>
                    <a:gd name="T52" fmla="*/ 0 w 633"/>
                    <a:gd name="T53" fmla="*/ 0 h 954"/>
                    <a:gd name="T54" fmla="*/ 0 w 633"/>
                    <a:gd name="T55" fmla="*/ 0 h 954"/>
                    <a:gd name="T56" fmla="*/ 0 w 633"/>
                    <a:gd name="T57" fmla="*/ 0 h 954"/>
                    <a:gd name="T58" fmla="*/ 0 w 633"/>
                    <a:gd name="T59" fmla="*/ 0 h 954"/>
                    <a:gd name="T60" fmla="*/ 0 w 633"/>
                    <a:gd name="T61" fmla="*/ 0 h 954"/>
                    <a:gd name="T62" fmla="*/ 0 w 633"/>
                    <a:gd name="T63" fmla="*/ 0 h 954"/>
                    <a:gd name="T64" fmla="*/ 0 w 633"/>
                    <a:gd name="T65" fmla="*/ 0 h 954"/>
                    <a:gd name="T66" fmla="*/ 0 w 633"/>
                    <a:gd name="T67" fmla="*/ 0 h 954"/>
                    <a:gd name="T68" fmla="*/ 0 w 633"/>
                    <a:gd name="T69" fmla="*/ 0 h 954"/>
                    <a:gd name="T70" fmla="*/ 0 w 633"/>
                    <a:gd name="T71" fmla="*/ 0 h 954"/>
                    <a:gd name="T72" fmla="*/ 0 w 633"/>
                    <a:gd name="T73" fmla="*/ 0 h 954"/>
                    <a:gd name="T74" fmla="*/ 0 w 633"/>
                    <a:gd name="T75" fmla="*/ 0 h 9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954"/>
                    <a:gd name="T116" fmla="*/ 633 w 633"/>
                    <a:gd name="T117" fmla="*/ 954 h 9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954">
                      <a:moveTo>
                        <a:pt x="575" y="945"/>
                      </a:move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9" y="911"/>
                      </a:lnTo>
                      <a:lnTo>
                        <a:pt x="631" y="915"/>
                      </a:lnTo>
                      <a:lnTo>
                        <a:pt x="633" y="919"/>
                      </a:lnTo>
                      <a:lnTo>
                        <a:pt x="631" y="924"/>
                      </a:lnTo>
                      <a:lnTo>
                        <a:pt x="630" y="929"/>
                      </a:lnTo>
                      <a:lnTo>
                        <a:pt x="627" y="934"/>
                      </a:lnTo>
                      <a:lnTo>
                        <a:pt x="623" y="940"/>
                      </a:lnTo>
                      <a:lnTo>
                        <a:pt x="619" y="943"/>
                      </a:lnTo>
                      <a:lnTo>
                        <a:pt x="614" y="948"/>
                      </a:lnTo>
                      <a:lnTo>
                        <a:pt x="609" y="950"/>
                      </a:lnTo>
                      <a:lnTo>
                        <a:pt x="602" y="952"/>
                      </a:lnTo>
                      <a:lnTo>
                        <a:pt x="596" y="953"/>
                      </a:lnTo>
                      <a:lnTo>
                        <a:pt x="591" y="954"/>
                      </a:lnTo>
                      <a:lnTo>
                        <a:pt x="586" y="953"/>
                      </a:lnTo>
                      <a:lnTo>
                        <a:pt x="580" y="952"/>
                      </a:lnTo>
                      <a:lnTo>
                        <a:pt x="577" y="949"/>
                      </a:lnTo>
                      <a:lnTo>
                        <a:pt x="575" y="94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8" name="Freeform 184"/>
                <p:cNvSpPr>
                  <a:spLocks/>
                </p:cNvSpPr>
                <p:nvPr/>
              </p:nvSpPr>
              <p:spPr bwMode="auto">
                <a:xfrm>
                  <a:off x="3670" y="1625"/>
                  <a:ext cx="64" cy="104"/>
                </a:xfrm>
                <a:custGeom>
                  <a:avLst/>
                  <a:gdLst>
                    <a:gd name="T0" fmla="*/ 0 w 633"/>
                    <a:gd name="T1" fmla="*/ 0 h 954"/>
                    <a:gd name="T2" fmla="*/ 0 w 633"/>
                    <a:gd name="T3" fmla="*/ 0 h 954"/>
                    <a:gd name="T4" fmla="*/ 0 w 633"/>
                    <a:gd name="T5" fmla="*/ 0 h 954"/>
                    <a:gd name="T6" fmla="*/ 0 w 633"/>
                    <a:gd name="T7" fmla="*/ 0 h 954"/>
                    <a:gd name="T8" fmla="*/ 0 w 633"/>
                    <a:gd name="T9" fmla="*/ 0 h 954"/>
                    <a:gd name="T10" fmla="*/ 0 w 633"/>
                    <a:gd name="T11" fmla="*/ 0 h 954"/>
                    <a:gd name="T12" fmla="*/ 0 w 633"/>
                    <a:gd name="T13" fmla="*/ 0 h 954"/>
                    <a:gd name="T14" fmla="*/ 0 w 633"/>
                    <a:gd name="T15" fmla="*/ 0 h 954"/>
                    <a:gd name="T16" fmla="*/ 0 w 633"/>
                    <a:gd name="T17" fmla="*/ 0 h 954"/>
                    <a:gd name="T18" fmla="*/ 0 w 633"/>
                    <a:gd name="T19" fmla="*/ 0 h 954"/>
                    <a:gd name="T20" fmla="*/ 0 w 633"/>
                    <a:gd name="T21" fmla="*/ 0 h 954"/>
                    <a:gd name="T22" fmla="*/ 0 w 633"/>
                    <a:gd name="T23" fmla="*/ 0 h 954"/>
                    <a:gd name="T24" fmla="*/ 0 w 633"/>
                    <a:gd name="T25" fmla="*/ 0 h 954"/>
                    <a:gd name="T26" fmla="*/ 0 w 633"/>
                    <a:gd name="T27" fmla="*/ 0 h 954"/>
                    <a:gd name="T28" fmla="*/ 0 w 633"/>
                    <a:gd name="T29" fmla="*/ 0 h 954"/>
                    <a:gd name="T30" fmla="*/ 0 w 633"/>
                    <a:gd name="T31" fmla="*/ 0 h 954"/>
                    <a:gd name="T32" fmla="*/ 0 w 633"/>
                    <a:gd name="T33" fmla="*/ 0 h 954"/>
                    <a:gd name="T34" fmla="*/ 0 w 633"/>
                    <a:gd name="T35" fmla="*/ 0 h 954"/>
                    <a:gd name="T36" fmla="*/ 0 w 633"/>
                    <a:gd name="T37" fmla="*/ 0 h 954"/>
                    <a:gd name="T38" fmla="*/ 0 w 633"/>
                    <a:gd name="T39" fmla="*/ 0 h 954"/>
                    <a:gd name="T40" fmla="*/ 0 w 633"/>
                    <a:gd name="T41" fmla="*/ 0 h 954"/>
                    <a:gd name="T42" fmla="*/ 0 w 633"/>
                    <a:gd name="T43" fmla="*/ 0 h 954"/>
                    <a:gd name="T44" fmla="*/ 0 w 633"/>
                    <a:gd name="T45" fmla="*/ 0 h 954"/>
                    <a:gd name="T46" fmla="*/ 0 w 633"/>
                    <a:gd name="T47" fmla="*/ 0 h 954"/>
                    <a:gd name="T48" fmla="*/ 0 w 633"/>
                    <a:gd name="T49" fmla="*/ 0 h 954"/>
                    <a:gd name="T50" fmla="*/ 0 w 633"/>
                    <a:gd name="T51" fmla="*/ 0 h 954"/>
                    <a:gd name="T52" fmla="*/ 0 w 633"/>
                    <a:gd name="T53" fmla="*/ 0 h 954"/>
                    <a:gd name="T54" fmla="*/ 0 w 633"/>
                    <a:gd name="T55" fmla="*/ 0 h 954"/>
                    <a:gd name="T56" fmla="*/ 0 w 633"/>
                    <a:gd name="T57" fmla="*/ 0 h 954"/>
                    <a:gd name="T58" fmla="*/ 0 w 633"/>
                    <a:gd name="T59" fmla="*/ 0 h 954"/>
                    <a:gd name="T60" fmla="*/ 0 w 633"/>
                    <a:gd name="T61" fmla="*/ 0 h 954"/>
                    <a:gd name="T62" fmla="*/ 0 w 633"/>
                    <a:gd name="T63" fmla="*/ 0 h 954"/>
                    <a:gd name="T64" fmla="*/ 0 w 633"/>
                    <a:gd name="T65" fmla="*/ 0 h 954"/>
                    <a:gd name="T66" fmla="*/ 0 w 633"/>
                    <a:gd name="T67" fmla="*/ 0 h 954"/>
                    <a:gd name="T68" fmla="*/ 0 w 633"/>
                    <a:gd name="T69" fmla="*/ 0 h 954"/>
                    <a:gd name="T70" fmla="*/ 0 w 633"/>
                    <a:gd name="T71" fmla="*/ 0 h 954"/>
                    <a:gd name="T72" fmla="*/ 0 w 633"/>
                    <a:gd name="T73" fmla="*/ 0 h 954"/>
                    <a:gd name="T74" fmla="*/ 0 w 633"/>
                    <a:gd name="T75" fmla="*/ 0 h 9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954"/>
                    <a:gd name="T116" fmla="*/ 633 w 633"/>
                    <a:gd name="T117" fmla="*/ 954 h 9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954">
                      <a:moveTo>
                        <a:pt x="575" y="945"/>
                      </a:move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9" y="911"/>
                      </a:lnTo>
                      <a:lnTo>
                        <a:pt x="631" y="915"/>
                      </a:lnTo>
                      <a:lnTo>
                        <a:pt x="633" y="919"/>
                      </a:lnTo>
                      <a:lnTo>
                        <a:pt x="631" y="924"/>
                      </a:lnTo>
                      <a:lnTo>
                        <a:pt x="630" y="929"/>
                      </a:lnTo>
                      <a:lnTo>
                        <a:pt x="627" y="934"/>
                      </a:lnTo>
                      <a:lnTo>
                        <a:pt x="623" y="940"/>
                      </a:lnTo>
                      <a:lnTo>
                        <a:pt x="619" y="943"/>
                      </a:lnTo>
                      <a:lnTo>
                        <a:pt x="614" y="948"/>
                      </a:lnTo>
                      <a:lnTo>
                        <a:pt x="609" y="950"/>
                      </a:lnTo>
                      <a:lnTo>
                        <a:pt x="602" y="952"/>
                      </a:lnTo>
                      <a:lnTo>
                        <a:pt x="596" y="953"/>
                      </a:lnTo>
                      <a:lnTo>
                        <a:pt x="591" y="954"/>
                      </a:lnTo>
                      <a:lnTo>
                        <a:pt x="586" y="953"/>
                      </a:lnTo>
                      <a:lnTo>
                        <a:pt x="580" y="952"/>
                      </a:lnTo>
                      <a:lnTo>
                        <a:pt x="577" y="949"/>
                      </a:lnTo>
                      <a:lnTo>
                        <a:pt x="575" y="9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9" name="Freeform 185"/>
                <p:cNvSpPr>
                  <a:spLocks/>
                </p:cNvSpPr>
                <p:nvPr/>
              </p:nvSpPr>
              <p:spPr bwMode="auto">
                <a:xfrm>
                  <a:off x="3670" y="1625"/>
                  <a:ext cx="6" cy="6"/>
                </a:xfrm>
                <a:custGeom>
                  <a:avLst/>
                  <a:gdLst>
                    <a:gd name="T0" fmla="*/ 0 w 62"/>
                    <a:gd name="T1" fmla="*/ 0 h 52"/>
                    <a:gd name="T2" fmla="*/ 0 w 62"/>
                    <a:gd name="T3" fmla="*/ 0 h 52"/>
                    <a:gd name="T4" fmla="*/ 0 w 62"/>
                    <a:gd name="T5" fmla="*/ 0 h 52"/>
                    <a:gd name="T6" fmla="*/ 0 w 62"/>
                    <a:gd name="T7" fmla="*/ 0 h 52"/>
                    <a:gd name="T8" fmla="*/ 0 w 62"/>
                    <a:gd name="T9" fmla="*/ 0 h 52"/>
                    <a:gd name="T10" fmla="*/ 0 w 62"/>
                    <a:gd name="T11" fmla="*/ 0 h 52"/>
                    <a:gd name="T12" fmla="*/ 0 w 62"/>
                    <a:gd name="T13" fmla="*/ 0 h 52"/>
                    <a:gd name="T14" fmla="*/ 0 w 62"/>
                    <a:gd name="T15" fmla="*/ 0 h 52"/>
                    <a:gd name="T16" fmla="*/ 0 w 62"/>
                    <a:gd name="T17" fmla="*/ 0 h 52"/>
                    <a:gd name="T18" fmla="*/ 0 w 62"/>
                    <a:gd name="T19" fmla="*/ 0 h 52"/>
                    <a:gd name="T20" fmla="*/ 0 w 62"/>
                    <a:gd name="T21" fmla="*/ 0 h 52"/>
                    <a:gd name="T22" fmla="*/ 0 w 62"/>
                    <a:gd name="T23" fmla="*/ 0 h 52"/>
                    <a:gd name="T24" fmla="*/ 0 w 62"/>
                    <a:gd name="T25" fmla="*/ 0 h 52"/>
                    <a:gd name="T26" fmla="*/ 0 w 62"/>
                    <a:gd name="T27" fmla="*/ 0 h 52"/>
                    <a:gd name="T28" fmla="*/ 0 w 62"/>
                    <a:gd name="T29" fmla="*/ 0 h 52"/>
                    <a:gd name="T30" fmla="*/ 0 w 62"/>
                    <a:gd name="T31" fmla="*/ 0 h 52"/>
                    <a:gd name="T32" fmla="*/ 0 w 62"/>
                    <a:gd name="T33" fmla="*/ 0 h 52"/>
                    <a:gd name="T34" fmla="*/ 0 w 62"/>
                    <a:gd name="T35" fmla="*/ 0 h 52"/>
                    <a:gd name="T36" fmla="*/ 0 w 62"/>
                    <a:gd name="T37" fmla="*/ 0 h 52"/>
                    <a:gd name="T38" fmla="*/ 0 w 62"/>
                    <a:gd name="T39" fmla="*/ 0 h 52"/>
                    <a:gd name="T40" fmla="*/ 0 w 62"/>
                    <a:gd name="T41" fmla="*/ 0 h 52"/>
                    <a:gd name="T42" fmla="*/ 0 w 62"/>
                    <a:gd name="T43" fmla="*/ 0 h 52"/>
                    <a:gd name="T44" fmla="*/ 0 w 62"/>
                    <a:gd name="T45" fmla="*/ 0 h 52"/>
                    <a:gd name="T46" fmla="*/ 0 w 62"/>
                    <a:gd name="T47" fmla="*/ 0 h 52"/>
                    <a:gd name="T48" fmla="*/ 0 w 62"/>
                    <a:gd name="T49" fmla="*/ 0 h 52"/>
                    <a:gd name="T50" fmla="*/ 0 w 62"/>
                    <a:gd name="T51" fmla="*/ 0 h 52"/>
                    <a:gd name="T52" fmla="*/ 0 w 62"/>
                    <a:gd name="T53" fmla="*/ 0 h 52"/>
                    <a:gd name="T54" fmla="*/ 0 w 62"/>
                    <a:gd name="T55" fmla="*/ 0 h 52"/>
                    <a:gd name="T56" fmla="*/ 0 w 62"/>
                    <a:gd name="T57" fmla="*/ 0 h 52"/>
                    <a:gd name="T58" fmla="*/ 0 w 62"/>
                    <a:gd name="T59" fmla="*/ 0 h 52"/>
                    <a:gd name="T60" fmla="*/ 0 w 62"/>
                    <a:gd name="T61" fmla="*/ 0 h 52"/>
                    <a:gd name="T62" fmla="*/ 0 w 62"/>
                    <a:gd name="T63" fmla="*/ 0 h 52"/>
                    <a:gd name="T64" fmla="*/ 0 w 6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2"/>
                    <a:gd name="T101" fmla="*/ 62 w 6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2">
                      <a:moveTo>
                        <a:pt x="43" y="44"/>
                      </a:moveTo>
                      <a:lnTo>
                        <a:pt x="37" y="47"/>
                      </a:lnTo>
                      <a:lnTo>
                        <a:pt x="32" y="50"/>
                      </a:lnTo>
                      <a:lnTo>
                        <a:pt x="25" y="52"/>
                      </a:lnTo>
                      <a:lnTo>
                        <a:pt x="19" y="52"/>
                      </a:lnTo>
                      <a:lnTo>
                        <a:pt x="13" y="51"/>
                      </a:lnTo>
                      <a:lnTo>
                        <a:pt x="9" y="50"/>
                      </a:lnTo>
                      <a:lnTo>
                        <a:pt x="6" y="47"/>
                      </a:ln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 y="11"/>
                      </a:lnTo>
                      <a:lnTo>
                        <a:pt x="62" y="16"/>
                      </a:lnTo>
                      <a:lnTo>
                        <a:pt x="62" y="21"/>
                      </a:lnTo>
                      <a:lnTo>
                        <a:pt x="60" y="26"/>
                      </a:lnTo>
                      <a:lnTo>
                        <a:pt x="57" y="31"/>
                      </a:lnTo>
                      <a:lnTo>
                        <a:pt x="53" y="36"/>
                      </a:lnTo>
                      <a:lnTo>
                        <a:pt x="49" y="41"/>
                      </a:lnTo>
                      <a:lnTo>
                        <a:pt x="43" y="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0" name="Freeform 186"/>
                <p:cNvSpPr>
                  <a:spLocks/>
                </p:cNvSpPr>
                <p:nvPr/>
              </p:nvSpPr>
              <p:spPr bwMode="auto">
                <a:xfrm>
                  <a:off x="3670" y="1625"/>
                  <a:ext cx="6" cy="6"/>
                </a:xfrm>
                <a:custGeom>
                  <a:avLst/>
                  <a:gdLst>
                    <a:gd name="T0" fmla="*/ 0 w 62"/>
                    <a:gd name="T1" fmla="*/ 0 h 52"/>
                    <a:gd name="T2" fmla="*/ 0 w 62"/>
                    <a:gd name="T3" fmla="*/ 0 h 52"/>
                    <a:gd name="T4" fmla="*/ 0 w 62"/>
                    <a:gd name="T5" fmla="*/ 0 h 52"/>
                    <a:gd name="T6" fmla="*/ 0 w 62"/>
                    <a:gd name="T7" fmla="*/ 0 h 52"/>
                    <a:gd name="T8" fmla="*/ 0 w 62"/>
                    <a:gd name="T9" fmla="*/ 0 h 52"/>
                    <a:gd name="T10" fmla="*/ 0 w 62"/>
                    <a:gd name="T11" fmla="*/ 0 h 52"/>
                    <a:gd name="T12" fmla="*/ 0 w 62"/>
                    <a:gd name="T13" fmla="*/ 0 h 52"/>
                    <a:gd name="T14" fmla="*/ 0 w 62"/>
                    <a:gd name="T15" fmla="*/ 0 h 52"/>
                    <a:gd name="T16" fmla="*/ 0 w 62"/>
                    <a:gd name="T17" fmla="*/ 0 h 52"/>
                    <a:gd name="T18" fmla="*/ 0 w 62"/>
                    <a:gd name="T19" fmla="*/ 0 h 52"/>
                    <a:gd name="T20" fmla="*/ 0 w 62"/>
                    <a:gd name="T21" fmla="*/ 0 h 52"/>
                    <a:gd name="T22" fmla="*/ 0 w 62"/>
                    <a:gd name="T23" fmla="*/ 0 h 52"/>
                    <a:gd name="T24" fmla="*/ 0 w 62"/>
                    <a:gd name="T25" fmla="*/ 0 h 52"/>
                    <a:gd name="T26" fmla="*/ 0 w 62"/>
                    <a:gd name="T27" fmla="*/ 0 h 52"/>
                    <a:gd name="T28" fmla="*/ 0 w 62"/>
                    <a:gd name="T29" fmla="*/ 0 h 52"/>
                    <a:gd name="T30" fmla="*/ 0 w 62"/>
                    <a:gd name="T31" fmla="*/ 0 h 52"/>
                    <a:gd name="T32" fmla="*/ 0 w 62"/>
                    <a:gd name="T33" fmla="*/ 0 h 52"/>
                    <a:gd name="T34" fmla="*/ 0 w 62"/>
                    <a:gd name="T35" fmla="*/ 0 h 52"/>
                    <a:gd name="T36" fmla="*/ 0 w 62"/>
                    <a:gd name="T37" fmla="*/ 0 h 52"/>
                    <a:gd name="T38" fmla="*/ 0 w 62"/>
                    <a:gd name="T39" fmla="*/ 0 h 52"/>
                    <a:gd name="T40" fmla="*/ 0 w 62"/>
                    <a:gd name="T41" fmla="*/ 0 h 52"/>
                    <a:gd name="T42" fmla="*/ 0 w 62"/>
                    <a:gd name="T43" fmla="*/ 0 h 52"/>
                    <a:gd name="T44" fmla="*/ 0 w 62"/>
                    <a:gd name="T45" fmla="*/ 0 h 52"/>
                    <a:gd name="T46" fmla="*/ 0 w 62"/>
                    <a:gd name="T47" fmla="*/ 0 h 52"/>
                    <a:gd name="T48" fmla="*/ 0 w 62"/>
                    <a:gd name="T49" fmla="*/ 0 h 52"/>
                    <a:gd name="T50" fmla="*/ 0 w 62"/>
                    <a:gd name="T51" fmla="*/ 0 h 52"/>
                    <a:gd name="T52" fmla="*/ 0 w 62"/>
                    <a:gd name="T53" fmla="*/ 0 h 52"/>
                    <a:gd name="T54" fmla="*/ 0 w 62"/>
                    <a:gd name="T55" fmla="*/ 0 h 52"/>
                    <a:gd name="T56" fmla="*/ 0 w 62"/>
                    <a:gd name="T57" fmla="*/ 0 h 52"/>
                    <a:gd name="T58" fmla="*/ 0 w 62"/>
                    <a:gd name="T59" fmla="*/ 0 h 52"/>
                    <a:gd name="T60" fmla="*/ 0 w 62"/>
                    <a:gd name="T61" fmla="*/ 0 h 52"/>
                    <a:gd name="T62" fmla="*/ 0 w 62"/>
                    <a:gd name="T63" fmla="*/ 0 h 52"/>
                    <a:gd name="T64" fmla="*/ 0 w 6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2"/>
                    <a:gd name="T101" fmla="*/ 62 w 6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2">
                      <a:moveTo>
                        <a:pt x="43" y="44"/>
                      </a:moveTo>
                      <a:lnTo>
                        <a:pt x="37" y="47"/>
                      </a:lnTo>
                      <a:lnTo>
                        <a:pt x="32" y="50"/>
                      </a:lnTo>
                      <a:lnTo>
                        <a:pt x="25" y="52"/>
                      </a:lnTo>
                      <a:lnTo>
                        <a:pt x="19" y="52"/>
                      </a:lnTo>
                      <a:lnTo>
                        <a:pt x="13" y="51"/>
                      </a:lnTo>
                      <a:lnTo>
                        <a:pt x="9" y="50"/>
                      </a:lnTo>
                      <a:lnTo>
                        <a:pt x="6" y="47"/>
                      </a:ln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 y="11"/>
                      </a:lnTo>
                      <a:lnTo>
                        <a:pt x="62" y="16"/>
                      </a:lnTo>
                      <a:lnTo>
                        <a:pt x="62" y="21"/>
                      </a:lnTo>
                      <a:lnTo>
                        <a:pt x="60" y="26"/>
                      </a:lnTo>
                      <a:lnTo>
                        <a:pt x="57" y="31"/>
                      </a:lnTo>
                      <a:lnTo>
                        <a:pt x="53" y="36"/>
                      </a:lnTo>
                      <a:lnTo>
                        <a:pt x="49" y="41"/>
                      </a:lnTo>
                      <a:lnTo>
                        <a:pt x="43" y="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1" name="Freeform 187"/>
                <p:cNvSpPr>
                  <a:spLocks/>
                </p:cNvSpPr>
                <p:nvPr/>
              </p:nvSpPr>
              <p:spPr bwMode="auto">
                <a:xfrm>
                  <a:off x="3490" y="1360"/>
                  <a:ext cx="56" cy="112"/>
                </a:xfrm>
                <a:custGeom>
                  <a:avLst/>
                  <a:gdLst>
                    <a:gd name="T0" fmla="*/ 0 w 554"/>
                    <a:gd name="T1" fmla="*/ 0 h 1022"/>
                    <a:gd name="T2" fmla="*/ 0 w 554"/>
                    <a:gd name="T3" fmla="*/ 0 h 1022"/>
                    <a:gd name="T4" fmla="*/ 0 w 554"/>
                    <a:gd name="T5" fmla="*/ 0 h 1022"/>
                    <a:gd name="T6" fmla="*/ 0 w 554"/>
                    <a:gd name="T7" fmla="*/ 0 h 1022"/>
                    <a:gd name="T8" fmla="*/ 0 w 554"/>
                    <a:gd name="T9" fmla="*/ 0 h 1022"/>
                    <a:gd name="T10" fmla="*/ 0 w 554"/>
                    <a:gd name="T11" fmla="*/ 0 h 1022"/>
                    <a:gd name="T12" fmla="*/ 0 w 554"/>
                    <a:gd name="T13" fmla="*/ 0 h 1022"/>
                    <a:gd name="T14" fmla="*/ 0 w 554"/>
                    <a:gd name="T15" fmla="*/ 0 h 1022"/>
                    <a:gd name="T16" fmla="*/ 0 w 554"/>
                    <a:gd name="T17" fmla="*/ 0 h 1022"/>
                    <a:gd name="T18" fmla="*/ 0 w 554"/>
                    <a:gd name="T19" fmla="*/ 0 h 1022"/>
                    <a:gd name="T20" fmla="*/ 0 w 554"/>
                    <a:gd name="T21" fmla="*/ 0 h 1022"/>
                    <a:gd name="T22" fmla="*/ 0 w 554"/>
                    <a:gd name="T23" fmla="*/ 0 h 1022"/>
                    <a:gd name="T24" fmla="*/ 0 w 554"/>
                    <a:gd name="T25" fmla="*/ 0 h 1022"/>
                    <a:gd name="T26" fmla="*/ 0 w 554"/>
                    <a:gd name="T27" fmla="*/ 0 h 1022"/>
                    <a:gd name="T28" fmla="*/ 0 w 554"/>
                    <a:gd name="T29" fmla="*/ 0 h 1022"/>
                    <a:gd name="T30" fmla="*/ 0 w 554"/>
                    <a:gd name="T31" fmla="*/ 0 h 1022"/>
                    <a:gd name="T32" fmla="*/ 0 w 554"/>
                    <a:gd name="T33" fmla="*/ 0 h 1022"/>
                    <a:gd name="T34" fmla="*/ 0 w 554"/>
                    <a:gd name="T35" fmla="*/ 0 h 1022"/>
                    <a:gd name="T36" fmla="*/ 0 w 554"/>
                    <a:gd name="T37" fmla="*/ 0 h 1022"/>
                    <a:gd name="T38" fmla="*/ 0 w 554"/>
                    <a:gd name="T39" fmla="*/ 0 h 1022"/>
                    <a:gd name="T40" fmla="*/ 0 w 554"/>
                    <a:gd name="T41" fmla="*/ 0 h 1022"/>
                    <a:gd name="T42" fmla="*/ 0 w 554"/>
                    <a:gd name="T43" fmla="*/ 0 h 1022"/>
                    <a:gd name="T44" fmla="*/ 0 w 554"/>
                    <a:gd name="T45" fmla="*/ 0 h 1022"/>
                    <a:gd name="T46" fmla="*/ 0 w 554"/>
                    <a:gd name="T47" fmla="*/ 0 h 1022"/>
                    <a:gd name="T48" fmla="*/ 0 w 554"/>
                    <a:gd name="T49" fmla="*/ 0 h 1022"/>
                    <a:gd name="T50" fmla="*/ 0 w 554"/>
                    <a:gd name="T51" fmla="*/ 0 h 1022"/>
                    <a:gd name="T52" fmla="*/ 0 w 554"/>
                    <a:gd name="T53" fmla="*/ 0 h 1022"/>
                    <a:gd name="T54" fmla="*/ 0 w 554"/>
                    <a:gd name="T55" fmla="*/ 0 h 1022"/>
                    <a:gd name="T56" fmla="*/ 0 w 554"/>
                    <a:gd name="T57" fmla="*/ 0 h 1022"/>
                    <a:gd name="T58" fmla="*/ 0 w 554"/>
                    <a:gd name="T59" fmla="*/ 0 h 1022"/>
                    <a:gd name="T60" fmla="*/ 0 w 554"/>
                    <a:gd name="T61" fmla="*/ 0 h 1022"/>
                    <a:gd name="T62" fmla="*/ 0 w 554"/>
                    <a:gd name="T63" fmla="*/ 0 h 1022"/>
                    <a:gd name="T64" fmla="*/ 0 w 554"/>
                    <a:gd name="T65" fmla="*/ 0 h 1022"/>
                    <a:gd name="T66" fmla="*/ 0 w 554"/>
                    <a:gd name="T67" fmla="*/ 0 h 1022"/>
                    <a:gd name="T68" fmla="*/ 0 w 554"/>
                    <a:gd name="T69" fmla="*/ 0 h 1022"/>
                    <a:gd name="T70" fmla="*/ 0 w 554"/>
                    <a:gd name="T71" fmla="*/ 0 h 1022"/>
                    <a:gd name="T72" fmla="*/ 0 w 554"/>
                    <a:gd name="T73" fmla="*/ 0 h 1022"/>
                    <a:gd name="T74" fmla="*/ 0 w 554"/>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4"/>
                    <a:gd name="T115" fmla="*/ 0 h 1022"/>
                    <a:gd name="T116" fmla="*/ 554 w 554"/>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4" h="1022">
                      <a:moveTo>
                        <a:pt x="60" y="10"/>
                      </a:moveTo>
                      <a:lnTo>
                        <a:pt x="552" y="981"/>
                      </a:lnTo>
                      <a:lnTo>
                        <a:pt x="554" y="986"/>
                      </a:lnTo>
                      <a:lnTo>
                        <a:pt x="554" y="990"/>
                      </a:lnTo>
                      <a:lnTo>
                        <a:pt x="553" y="995"/>
                      </a:lnTo>
                      <a:lnTo>
                        <a:pt x="551" y="999"/>
                      </a:lnTo>
                      <a:lnTo>
                        <a:pt x="547" y="1005"/>
                      </a:lnTo>
                      <a:lnTo>
                        <a:pt x="543" y="1009"/>
                      </a:lnTo>
                      <a:lnTo>
                        <a:pt x="537" y="1013"/>
                      </a:lnTo>
                      <a:lnTo>
                        <a:pt x="531" y="1016"/>
                      </a:lnTo>
                      <a:lnTo>
                        <a:pt x="526" y="1018"/>
                      </a:lnTo>
                      <a:lnTo>
                        <a:pt x="519" y="1021"/>
                      </a:lnTo>
                      <a:lnTo>
                        <a:pt x="513" y="1022"/>
                      </a:lnTo>
                      <a:lnTo>
                        <a:pt x="508" y="1022"/>
                      </a:lnTo>
                      <a:lnTo>
                        <a:pt x="502" y="1021"/>
                      </a:lnTo>
                      <a:lnTo>
                        <a:pt x="497" y="1018"/>
                      </a:lnTo>
                      <a:lnTo>
                        <a:pt x="494" y="1016"/>
                      </a:lnTo>
                      <a:lnTo>
                        <a:pt x="492" y="1012"/>
                      </a:lnTo>
                      <a:lnTo>
                        <a:pt x="1" y="40"/>
                      </a:lnTo>
                      <a:lnTo>
                        <a:pt x="0" y="35"/>
                      </a:lnTo>
                      <a:lnTo>
                        <a:pt x="0" y="31"/>
                      </a:lnTo>
                      <a:lnTo>
                        <a:pt x="1" y="26"/>
                      </a:lnTo>
                      <a:lnTo>
                        <a:pt x="3" y="22"/>
                      </a:lnTo>
                      <a:lnTo>
                        <a:pt x="5" y="17"/>
                      </a:lnTo>
                      <a:lnTo>
                        <a:pt x="10" y="13"/>
                      </a:lnTo>
                      <a:lnTo>
                        <a:pt x="15" y="8"/>
                      </a:lnTo>
                      <a:lnTo>
                        <a:pt x="20" y="5"/>
                      </a:lnTo>
                      <a:lnTo>
                        <a:pt x="27" y="3"/>
                      </a:lnTo>
                      <a:lnTo>
                        <a:pt x="32" y="1"/>
                      </a:lnTo>
                      <a:lnTo>
                        <a:pt x="38" y="0"/>
                      </a:lnTo>
                      <a:lnTo>
                        <a:pt x="44" y="0"/>
                      </a:lnTo>
                      <a:lnTo>
                        <a:pt x="49" y="1"/>
                      </a:lnTo>
                      <a:lnTo>
                        <a:pt x="54" y="4"/>
                      </a:lnTo>
                      <a:lnTo>
                        <a:pt x="57" y="7"/>
                      </a:lnTo>
                      <a:lnTo>
                        <a:pt x="60"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2" name="Freeform 188"/>
                <p:cNvSpPr>
                  <a:spLocks/>
                </p:cNvSpPr>
                <p:nvPr/>
              </p:nvSpPr>
              <p:spPr bwMode="auto">
                <a:xfrm>
                  <a:off x="3490" y="1360"/>
                  <a:ext cx="56" cy="112"/>
                </a:xfrm>
                <a:custGeom>
                  <a:avLst/>
                  <a:gdLst>
                    <a:gd name="T0" fmla="*/ 0 w 554"/>
                    <a:gd name="T1" fmla="*/ 0 h 1022"/>
                    <a:gd name="T2" fmla="*/ 0 w 554"/>
                    <a:gd name="T3" fmla="*/ 0 h 1022"/>
                    <a:gd name="T4" fmla="*/ 0 w 554"/>
                    <a:gd name="T5" fmla="*/ 0 h 1022"/>
                    <a:gd name="T6" fmla="*/ 0 w 554"/>
                    <a:gd name="T7" fmla="*/ 0 h 1022"/>
                    <a:gd name="T8" fmla="*/ 0 w 554"/>
                    <a:gd name="T9" fmla="*/ 0 h 1022"/>
                    <a:gd name="T10" fmla="*/ 0 w 554"/>
                    <a:gd name="T11" fmla="*/ 0 h 1022"/>
                    <a:gd name="T12" fmla="*/ 0 w 554"/>
                    <a:gd name="T13" fmla="*/ 0 h 1022"/>
                    <a:gd name="T14" fmla="*/ 0 w 554"/>
                    <a:gd name="T15" fmla="*/ 0 h 1022"/>
                    <a:gd name="T16" fmla="*/ 0 w 554"/>
                    <a:gd name="T17" fmla="*/ 0 h 1022"/>
                    <a:gd name="T18" fmla="*/ 0 w 554"/>
                    <a:gd name="T19" fmla="*/ 0 h 1022"/>
                    <a:gd name="T20" fmla="*/ 0 w 554"/>
                    <a:gd name="T21" fmla="*/ 0 h 1022"/>
                    <a:gd name="T22" fmla="*/ 0 w 554"/>
                    <a:gd name="T23" fmla="*/ 0 h 1022"/>
                    <a:gd name="T24" fmla="*/ 0 w 554"/>
                    <a:gd name="T25" fmla="*/ 0 h 1022"/>
                    <a:gd name="T26" fmla="*/ 0 w 554"/>
                    <a:gd name="T27" fmla="*/ 0 h 1022"/>
                    <a:gd name="T28" fmla="*/ 0 w 554"/>
                    <a:gd name="T29" fmla="*/ 0 h 1022"/>
                    <a:gd name="T30" fmla="*/ 0 w 554"/>
                    <a:gd name="T31" fmla="*/ 0 h 1022"/>
                    <a:gd name="T32" fmla="*/ 0 w 554"/>
                    <a:gd name="T33" fmla="*/ 0 h 1022"/>
                    <a:gd name="T34" fmla="*/ 0 w 554"/>
                    <a:gd name="T35" fmla="*/ 0 h 1022"/>
                    <a:gd name="T36" fmla="*/ 0 w 554"/>
                    <a:gd name="T37" fmla="*/ 0 h 1022"/>
                    <a:gd name="T38" fmla="*/ 0 w 554"/>
                    <a:gd name="T39" fmla="*/ 0 h 1022"/>
                    <a:gd name="T40" fmla="*/ 0 w 554"/>
                    <a:gd name="T41" fmla="*/ 0 h 1022"/>
                    <a:gd name="T42" fmla="*/ 0 w 554"/>
                    <a:gd name="T43" fmla="*/ 0 h 1022"/>
                    <a:gd name="T44" fmla="*/ 0 w 554"/>
                    <a:gd name="T45" fmla="*/ 0 h 1022"/>
                    <a:gd name="T46" fmla="*/ 0 w 554"/>
                    <a:gd name="T47" fmla="*/ 0 h 1022"/>
                    <a:gd name="T48" fmla="*/ 0 w 554"/>
                    <a:gd name="T49" fmla="*/ 0 h 1022"/>
                    <a:gd name="T50" fmla="*/ 0 w 554"/>
                    <a:gd name="T51" fmla="*/ 0 h 1022"/>
                    <a:gd name="T52" fmla="*/ 0 w 554"/>
                    <a:gd name="T53" fmla="*/ 0 h 1022"/>
                    <a:gd name="T54" fmla="*/ 0 w 554"/>
                    <a:gd name="T55" fmla="*/ 0 h 1022"/>
                    <a:gd name="T56" fmla="*/ 0 w 554"/>
                    <a:gd name="T57" fmla="*/ 0 h 1022"/>
                    <a:gd name="T58" fmla="*/ 0 w 554"/>
                    <a:gd name="T59" fmla="*/ 0 h 1022"/>
                    <a:gd name="T60" fmla="*/ 0 w 554"/>
                    <a:gd name="T61" fmla="*/ 0 h 1022"/>
                    <a:gd name="T62" fmla="*/ 0 w 554"/>
                    <a:gd name="T63" fmla="*/ 0 h 1022"/>
                    <a:gd name="T64" fmla="*/ 0 w 554"/>
                    <a:gd name="T65" fmla="*/ 0 h 1022"/>
                    <a:gd name="T66" fmla="*/ 0 w 554"/>
                    <a:gd name="T67" fmla="*/ 0 h 1022"/>
                    <a:gd name="T68" fmla="*/ 0 w 554"/>
                    <a:gd name="T69" fmla="*/ 0 h 1022"/>
                    <a:gd name="T70" fmla="*/ 0 w 554"/>
                    <a:gd name="T71" fmla="*/ 0 h 1022"/>
                    <a:gd name="T72" fmla="*/ 0 w 554"/>
                    <a:gd name="T73" fmla="*/ 0 h 1022"/>
                    <a:gd name="T74" fmla="*/ 0 w 554"/>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4"/>
                    <a:gd name="T115" fmla="*/ 0 h 1022"/>
                    <a:gd name="T116" fmla="*/ 554 w 554"/>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4" h="1022">
                      <a:moveTo>
                        <a:pt x="60" y="10"/>
                      </a:moveTo>
                      <a:lnTo>
                        <a:pt x="552" y="981"/>
                      </a:lnTo>
                      <a:lnTo>
                        <a:pt x="554" y="986"/>
                      </a:lnTo>
                      <a:lnTo>
                        <a:pt x="554" y="990"/>
                      </a:lnTo>
                      <a:lnTo>
                        <a:pt x="553" y="995"/>
                      </a:lnTo>
                      <a:lnTo>
                        <a:pt x="551" y="999"/>
                      </a:lnTo>
                      <a:lnTo>
                        <a:pt x="547" y="1005"/>
                      </a:lnTo>
                      <a:lnTo>
                        <a:pt x="543" y="1009"/>
                      </a:lnTo>
                      <a:lnTo>
                        <a:pt x="537" y="1013"/>
                      </a:lnTo>
                      <a:lnTo>
                        <a:pt x="531" y="1016"/>
                      </a:lnTo>
                      <a:lnTo>
                        <a:pt x="526" y="1018"/>
                      </a:lnTo>
                      <a:lnTo>
                        <a:pt x="519" y="1021"/>
                      </a:lnTo>
                      <a:lnTo>
                        <a:pt x="513" y="1022"/>
                      </a:lnTo>
                      <a:lnTo>
                        <a:pt x="508" y="1022"/>
                      </a:lnTo>
                      <a:lnTo>
                        <a:pt x="502" y="1021"/>
                      </a:lnTo>
                      <a:lnTo>
                        <a:pt x="497" y="1018"/>
                      </a:lnTo>
                      <a:lnTo>
                        <a:pt x="494" y="1016"/>
                      </a:lnTo>
                      <a:lnTo>
                        <a:pt x="492" y="1012"/>
                      </a:lnTo>
                      <a:lnTo>
                        <a:pt x="1" y="40"/>
                      </a:lnTo>
                      <a:lnTo>
                        <a:pt x="0" y="35"/>
                      </a:lnTo>
                      <a:lnTo>
                        <a:pt x="0" y="31"/>
                      </a:lnTo>
                      <a:lnTo>
                        <a:pt x="1" y="26"/>
                      </a:lnTo>
                      <a:lnTo>
                        <a:pt x="3" y="22"/>
                      </a:lnTo>
                      <a:lnTo>
                        <a:pt x="5" y="17"/>
                      </a:lnTo>
                      <a:lnTo>
                        <a:pt x="10" y="13"/>
                      </a:lnTo>
                      <a:lnTo>
                        <a:pt x="15" y="8"/>
                      </a:lnTo>
                      <a:lnTo>
                        <a:pt x="20" y="5"/>
                      </a:lnTo>
                      <a:lnTo>
                        <a:pt x="27" y="3"/>
                      </a:lnTo>
                      <a:lnTo>
                        <a:pt x="32" y="1"/>
                      </a:lnTo>
                      <a:lnTo>
                        <a:pt x="38" y="0"/>
                      </a:lnTo>
                      <a:lnTo>
                        <a:pt x="44" y="0"/>
                      </a:lnTo>
                      <a:lnTo>
                        <a:pt x="49" y="1"/>
                      </a:lnTo>
                      <a:lnTo>
                        <a:pt x="54" y="4"/>
                      </a:lnTo>
                      <a:lnTo>
                        <a:pt x="57" y="7"/>
                      </a:lnTo>
                      <a:lnTo>
                        <a:pt x="60"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3" name="Freeform 189"/>
                <p:cNvSpPr>
                  <a:spLocks/>
                </p:cNvSpPr>
                <p:nvPr/>
              </p:nvSpPr>
              <p:spPr bwMode="auto">
                <a:xfrm>
                  <a:off x="3540" y="1466"/>
                  <a:ext cx="6" cy="6"/>
                </a:xfrm>
                <a:custGeom>
                  <a:avLst/>
                  <a:gdLst>
                    <a:gd name="T0" fmla="*/ 0 w 65"/>
                    <a:gd name="T1" fmla="*/ 0 h 50"/>
                    <a:gd name="T2" fmla="*/ 0 w 65"/>
                    <a:gd name="T3" fmla="*/ 0 h 50"/>
                    <a:gd name="T4" fmla="*/ 0 w 65"/>
                    <a:gd name="T5" fmla="*/ 0 h 50"/>
                    <a:gd name="T6" fmla="*/ 0 w 65"/>
                    <a:gd name="T7" fmla="*/ 0 h 50"/>
                    <a:gd name="T8" fmla="*/ 0 w 65"/>
                    <a:gd name="T9" fmla="*/ 0 h 50"/>
                    <a:gd name="T10" fmla="*/ 0 w 65"/>
                    <a:gd name="T11" fmla="*/ 0 h 50"/>
                    <a:gd name="T12" fmla="*/ 0 w 65"/>
                    <a:gd name="T13" fmla="*/ 0 h 50"/>
                    <a:gd name="T14" fmla="*/ 0 w 65"/>
                    <a:gd name="T15" fmla="*/ 0 h 50"/>
                    <a:gd name="T16" fmla="*/ 0 w 65"/>
                    <a:gd name="T17" fmla="*/ 0 h 50"/>
                    <a:gd name="T18" fmla="*/ 0 w 65"/>
                    <a:gd name="T19" fmla="*/ 0 h 50"/>
                    <a:gd name="T20" fmla="*/ 0 w 65"/>
                    <a:gd name="T21" fmla="*/ 0 h 50"/>
                    <a:gd name="T22" fmla="*/ 0 w 65"/>
                    <a:gd name="T23" fmla="*/ 0 h 50"/>
                    <a:gd name="T24" fmla="*/ 0 w 65"/>
                    <a:gd name="T25" fmla="*/ 0 h 50"/>
                    <a:gd name="T26" fmla="*/ 0 w 65"/>
                    <a:gd name="T27" fmla="*/ 0 h 50"/>
                    <a:gd name="T28" fmla="*/ 0 w 65"/>
                    <a:gd name="T29" fmla="*/ 0 h 50"/>
                    <a:gd name="T30" fmla="*/ 0 w 65"/>
                    <a:gd name="T31" fmla="*/ 0 h 50"/>
                    <a:gd name="T32" fmla="*/ 0 w 65"/>
                    <a:gd name="T33" fmla="*/ 0 h 50"/>
                    <a:gd name="T34" fmla="*/ 0 w 65"/>
                    <a:gd name="T35" fmla="*/ 0 h 50"/>
                    <a:gd name="T36" fmla="*/ 0 w 65"/>
                    <a:gd name="T37" fmla="*/ 0 h 50"/>
                    <a:gd name="T38" fmla="*/ 0 w 65"/>
                    <a:gd name="T39" fmla="*/ 0 h 50"/>
                    <a:gd name="T40" fmla="*/ 0 w 65"/>
                    <a:gd name="T41" fmla="*/ 0 h 50"/>
                    <a:gd name="T42" fmla="*/ 0 w 65"/>
                    <a:gd name="T43" fmla="*/ 0 h 50"/>
                    <a:gd name="T44" fmla="*/ 0 w 65"/>
                    <a:gd name="T45" fmla="*/ 0 h 50"/>
                    <a:gd name="T46" fmla="*/ 0 w 65"/>
                    <a:gd name="T47" fmla="*/ 0 h 50"/>
                    <a:gd name="T48" fmla="*/ 0 w 65"/>
                    <a:gd name="T49" fmla="*/ 0 h 50"/>
                    <a:gd name="T50" fmla="*/ 0 w 65"/>
                    <a:gd name="T51" fmla="*/ 0 h 50"/>
                    <a:gd name="T52" fmla="*/ 0 w 65"/>
                    <a:gd name="T53" fmla="*/ 0 h 50"/>
                    <a:gd name="T54" fmla="*/ 0 w 65"/>
                    <a:gd name="T55" fmla="*/ 0 h 50"/>
                    <a:gd name="T56" fmla="*/ 0 w 65"/>
                    <a:gd name="T57" fmla="*/ 0 h 50"/>
                    <a:gd name="T58" fmla="*/ 0 w 65"/>
                    <a:gd name="T59" fmla="*/ 0 h 50"/>
                    <a:gd name="T60" fmla="*/ 0 w 65"/>
                    <a:gd name="T61" fmla="*/ 0 h 50"/>
                    <a:gd name="T62" fmla="*/ 0 w 65"/>
                    <a:gd name="T63" fmla="*/ 0 h 50"/>
                    <a:gd name="T64" fmla="*/ 0 w 65"/>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0"/>
                    <a:gd name="T101" fmla="*/ 65 w 65"/>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0">
                      <a:moveTo>
                        <a:pt x="23" y="4"/>
                      </a:moveTo>
                      <a:lnTo>
                        <a:pt x="29" y="2"/>
                      </a:lnTo>
                      <a:lnTo>
                        <a:pt x="36" y="1"/>
                      </a:lnTo>
                      <a:lnTo>
                        <a:pt x="41" y="0"/>
                      </a:lnTo>
                      <a:lnTo>
                        <a:pt x="47" y="0"/>
                      </a:lnTo>
                      <a:lnTo>
                        <a:pt x="53" y="1"/>
                      </a:lnTo>
                      <a:lnTo>
                        <a:pt x="57" y="3"/>
                      </a:lnTo>
                      <a:lnTo>
                        <a:pt x="60" y="6"/>
                      </a:lnTo>
                      <a:lnTo>
                        <a:pt x="63" y="9"/>
                      </a:lnTo>
                      <a:lnTo>
                        <a:pt x="65" y="14"/>
                      </a:lnTo>
                      <a:lnTo>
                        <a:pt x="65" y="18"/>
                      </a:lnTo>
                      <a:lnTo>
                        <a:pt x="64" y="23"/>
                      </a:lnTo>
                      <a:lnTo>
                        <a:pt x="62" y="27"/>
                      </a:lnTo>
                      <a:lnTo>
                        <a:pt x="58" y="33"/>
                      </a:lnTo>
                      <a:lnTo>
                        <a:pt x="54" y="37"/>
                      </a:lnTo>
                      <a:lnTo>
                        <a:pt x="48" y="41"/>
                      </a:lnTo>
                      <a:lnTo>
                        <a:pt x="42" y="44"/>
                      </a:lnTo>
                      <a:lnTo>
                        <a:pt x="37" y="46"/>
                      </a:lnTo>
                      <a:lnTo>
                        <a:pt x="30" y="49"/>
                      </a:lnTo>
                      <a:lnTo>
                        <a:pt x="24" y="50"/>
                      </a:lnTo>
                      <a:lnTo>
                        <a:pt x="19" y="50"/>
                      </a:lnTo>
                      <a:lnTo>
                        <a:pt x="13" y="49"/>
                      </a:lnTo>
                      <a:lnTo>
                        <a:pt x="8" y="46"/>
                      </a:lnTo>
                      <a:lnTo>
                        <a:pt x="5" y="44"/>
                      </a:lnTo>
                      <a:lnTo>
                        <a:pt x="3" y="40"/>
                      </a:lnTo>
                      <a:lnTo>
                        <a:pt x="2" y="36"/>
                      </a:lnTo>
                      <a:lnTo>
                        <a:pt x="0" y="32"/>
                      </a:lnTo>
                      <a:lnTo>
                        <a:pt x="2" y="26"/>
                      </a:lnTo>
                      <a:lnTo>
                        <a:pt x="4" y="21"/>
                      </a:lnTo>
                      <a:lnTo>
                        <a:pt x="7" y="17"/>
                      </a:lnTo>
                      <a:lnTo>
                        <a:pt x="12" y="12"/>
                      </a:lnTo>
                      <a:lnTo>
                        <a:pt x="17" y="8"/>
                      </a:lnTo>
                      <a:lnTo>
                        <a:pt x="23" y="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84" name="Freeform 190"/>
                <p:cNvSpPr>
                  <a:spLocks/>
                </p:cNvSpPr>
                <p:nvPr/>
              </p:nvSpPr>
              <p:spPr bwMode="auto">
                <a:xfrm>
                  <a:off x="3540" y="1466"/>
                  <a:ext cx="6" cy="6"/>
                </a:xfrm>
                <a:custGeom>
                  <a:avLst/>
                  <a:gdLst>
                    <a:gd name="T0" fmla="*/ 0 w 65"/>
                    <a:gd name="T1" fmla="*/ 0 h 50"/>
                    <a:gd name="T2" fmla="*/ 0 w 65"/>
                    <a:gd name="T3" fmla="*/ 0 h 50"/>
                    <a:gd name="T4" fmla="*/ 0 w 65"/>
                    <a:gd name="T5" fmla="*/ 0 h 50"/>
                    <a:gd name="T6" fmla="*/ 0 w 65"/>
                    <a:gd name="T7" fmla="*/ 0 h 50"/>
                    <a:gd name="T8" fmla="*/ 0 w 65"/>
                    <a:gd name="T9" fmla="*/ 0 h 50"/>
                    <a:gd name="T10" fmla="*/ 0 w 65"/>
                    <a:gd name="T11" fmla="*/ 0 h 50"/>
                    <a:gd name="T12" fmla="*/ 0 w 65"/>
                    <a:gd name="T13" fmla="*/ 0 h 50"/>
                    <a:gd name="T14" fmla="*/ 0 w 65"/>
                    <a:gd name="T15" fmla="*/ 0 h 50"/>
                    <a:gd name="T16" fmla="*/ 0 w 65"/>
                    <a:gd name="T17" fmla="*/ 0 h 50"/>
                    <a:gd name="T18" fmla="*/ 0 w 65"/>
                    <a:gd name="T19" fmla="*/ 0 h 50"/>
                    <a:gd name="T20" fmla="*/ 0 w 65"/>
                    <a:gd name="T21" fmla="*/ 0 h 50"/>
                    <a:gd name="T22" fmla="*/ 0 w 65"/>
                    <a:gd name="T23" fmla="*/ 0 h 50"/>
                    <a:gd name="T24" fmla="*/ 0 w 65"/>
                    <a:gd name="T25" fmla="*/ 0 h 50"/>
                    <a:gd name="T26" fmla="*/ 0 w 65"/>
                    <a:gd name="T27" fmla="*/ 0 h 50"/>
                    <a:gd name="T28" fmla="*/ 0 w 65"/>
                    <a:gd name="T29" fmla="*/ 0 h 50"/>
                    <a:gd name="T30" fmla="*/ 0 w 65"/>
                    <a:gd name="T31" fmla="*/ 0 h 50"/>
                    <a:gd name="T32" fmla="*/ 0 w 65"/>
                    <a:gd name="T33" fmla="*/ 0 h 50"/>
                    <a:gd name="T34" fmla="*/ 0 w 65"/>
                    <a:gd name="T35" fmla="*/ 0 h 50"/>
                    <a:gd name="T36" fmla="*/ 0 w 65"/>
                    <a:gd name="T37" fmla="*/ 0 h 50"/>
                    <a:gd name="T38" fmla="*/ 0 w 65"/>
                    <a:gd name="T39" fmla="*/ 0 h 50"/>
                    <a:gd name="T40" fmla="*/ 0 w 65"/>
                    <a:gd name="T41" fmla="*/ 0 h 50"/>
                    <a:gd name="T42" fmla="*/ 0 w 65"/>
                    <a:gd name="T43" fmla="*/ 0 h 50"/>
                    <a:gd name="T44" fmla="*/ 0 w 65"/>
                    <a:gd name="T45" fmla="*/ 0 h 50"/>
                    <a:gd name="T46" fmla="*/ 0 w 65"/>
                    <a:gd name="T47" fmla="*/ 0 h 50"/>
                    <a:gd name="T48" fmla="*/ 0 w 65"/>
                    <a:gd name="T49" fmla="*/ 0 h 50"/>
                    <a:gd name="T50" fmla="*/ 0 w 65"/>
                    <a:gd name="T51" fmla="*/ 0 h 50"/>
                    <a:gd name="T52" fmla="*/ 0 w 65"/>
                    <a:gd name="T53" fmla="*/ 0 h 50"/>
                    <a:gd name="T54" fmla="*/ 0 w 65"/>
                    <a:gd name="T55" fmla="*/ 0 h 50"/>
                    <a:gd name="T56" fmla="*/ 0 w 65"/>
                    <a:gd name="T57" fmla="*/ 0 h 50"/>
                    <a:gd name="T58" fmla="*/ 0 w 65"/>
                    <a:gd name="T59" fmla="*/ 0 h 50"/>
                    <a:gd name="T60" fmla="*/ 0 w 65"/>
                    <a:gd name="T61" fmla="*/ 0 h 50"/>
                    <a:gd name="T62" fmla="*/ 0 w 65"/>
                    <a:gd name="T63" fmla="*/ 0 h 50"/>
                    <a:gd name="T64" fmla="*/ 0 w 65"/>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0"/>
                    <a:gd name="T101" fmla="*/ 65 w 65"/>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0">
                      <a:moveTo>
                        <a:pt x="23" y="4"/>
                      </a:moveTo>
                      <a:lnTo>
                        <a:pt x="29" y="2"/>
                      </a:lnTo>
                      <a:lnTo>
                        <a:pt x="36" y="1"/>
                      </a:lnTo>
                      <a:lnTo>
                        <a:pt x="41" y="0"/>
                      </a:lnTo>
                      <a:lnTo>
                        <a:pt x="47" y="0"/>
                      </a:lnTo>
                      <a:lnTo>
                        <a:pt x="53" y="1"/>
                      </a:lnTo>
                      <a:lnTo>
                        <a:pt x="57" y="3"/>
                      </a:lnTo>
                      <a:lnTo>
                        <a:pt x="60" y="6"/>
                      </a:lnTo>
                      <a:lnTo>
                        <a:pt x="63" y="9"/>
                      </a:lnTo>
                      <a:lnTo>
                        <a:pt x="65" y="14"/>
                      </a:lnTo>
                      <a:lnTo>
                        <a:pt x="65" y="18"/>
                      </a:lnTo>
                      <a:lnTo>
                        <a:pt x="64" y="23"/>
                      </a:lnTo>
                      <a:lnTo>
                        <a:pt x="62" y="27"/>
                      </a:lnTo>
                      <a:lnTo>
                        <a:pt x="58" y="33"/>
                      </a:lnTo>
                      <a:lnTo>
                        <a:pt x="54" y="37"/>
                      </a:lnTo>
                      <a:lnTo>
                        <a:pt x="48" y="41"/>
                      </a:lnTo>
                      <a:lnTo>
                        <a:pt x="42" y="44"/>
                      </a:lnTo>
                      <a:lnTo>
                        <a:pt x="37" y="46"/>
                      </a:lnTo>
                      <a:lnTo>
                        <a:pt x="30" y="49"/>
                      </a:lnTo>
                      <a:lnTo>
                        <a:pt x="24" y="50"/>
                      </a:lnTo>
                      <a:lnTo>
                        <a:pt x="19" y="50"/>
                      </a:lnTo>
                      <a:lnTo>
                        <a:pt x="13" y="49"/>
                      </a:lnTo>
                      <a:lnTo>
                        <a:pt x="8" y="46"/>
                      </a:lnTo>
                      <a:lnTo>
                        <a:pt x="5" y="44"/>
                      </a:lnTo>
                      <a:lnTo>
                        <a:pt x="3" y="40"/>
                      </a:lnTo>
                      <a:lnTo>
                        <a:pt x="2" y="36"/>
                      </a:lnTo>
                      <a:lnTo>
                        <a:pt x="0" y="32"/>
                      </a:lnTo>
                      <a:lnTo>
                        <a:pt x="2" y="26"/>
                      </a:lnTo>
                      <a:lnTo>
                        <a:pt x="4" y="21"/>
                      </a:lnTo>
                      <a:lnTo>
                        <a:pt x="7" y="17"/>
                      </a:lnTo>
                      <a:lnTo>
                        <a:pt x="12" y="12"/>
                      </a:lnTo>
                      <a:lnTo>
                        <a:pt x="17" y="8"/>
                      </a:lnTo>
                      <a:lnTo>
                        <a:pt x="23" y="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85" name="Freeform 191"/>
                <p:cNvSpPr>
                  <a:spLocks/>
                </p:cNvSpPr>
                <p:nvPr/>
              </p:nvSpPr>
              <p:spPr bwMode="auto">
                <a:xfrm>
                  <a:off x="3599" y="1215"/>
                  <a:ext cx="59" cy="106"/>
                </a:xfrm>
                <a:custGeom>
                  <a:avLst/>
                  <a:gdLst>
                    <a:gd name="T0" fmla="*/ 0 w 586"/>
                    <a:gd name="T1" fmla="*/ 0 h 972"/>
                    <a:gd name="T2" fmla="*/ 0 w 586"/>
                    <a:gd name="T3" fmla="*/ 0 h 972"/>
                    <a:gd name="T4" fmla="*/ 0 w 586"/>
                    <a:gd name="T5" fmla="*/ 0 h 972"/>
                    <a:gd name="T6" fmla="*/ 0 w 586"/>
                    <a:gd name="T7" fmla="*/ 0 h 972"/>
                    <a:gd name="T8" fmla="*/ 0 w 586"/>
                    <a:gd name="T9" fmla="*/ 0 h 972"/>
                    <a:gd name="T10" fmla="*/ 0 w 586"/>
                    <a:gd name="T11" fmla="*/ 0 h 972"/>
                    <a:gd name="T12" fmla="*/ 0 w 586"/>
                    <a:gd name="T13" fmla="*/ 0 h 972"/>
                    <a:gd name="T14" fmla="*/ 0 w 586"/>
                    <a:gd name="T15" fmla="*/ 0 h 972"/>
                    <a:gd name="T16" fmla="*/ 0 w 586"/>
                    <a:gd name="T17" fmla="*/ 0 h 972"/>
                    <a:gd name="T18" fmla="*/ 0 w 586"/>
                    <a:gd name="T19" fmla="*/ 0 h 972"/>
                    <a:gd name="T20" fmla="*/ 0 w 586"/>
                    <a:gd name="T21" fmla="*/ 0 h 972"/>
                    <a:gd name="T22" fmla="*/ 0 w 586"/>
                    <a:gd name="T23" fmla="*/ 0 h 972"/>
                    <a:gd name="T24" fmla="*/ 0 w 586"/>
                    <a:gd name="T25" fmla="*/ 0 h 972"/>
                    <a:gd name="T26" fmla="*/ 0 w 586"/>
                    <a:gd name="T27" fmla="*/ 0 h 972"/>
                    <a:gd name="T28" fmla="*/ 0 w 586"/>
                    <a:gd name="T29" fmla="*/ 0 h 972"/>
                    <a:gd name="T30" fmla="*/ 0 w 586"/>
                    <a:gd name="T31" fmla="*/ 0 h 972"/>
                    <a:gd name="T32" fmla="*/ 0 w 586"/>
                    <a:gd name="T33" fmla="*/ 0 h 972"/>
                    <a:gd name="T34" fmla="*/ 0 w 586"/>
                    <a:gd name="T35" fmla="*/ 0 h 972"/>
                    <a:gd name="T36" fmla="*/ 0 w 586"/>
                    <a:gd name="T37" fmla="*/ 0 h 972"/>
                    <a:gd name="T38" fmla="*/ 0 w 586"/>
                    <a:gd name="T39" fmla="*/ 0 h 972"/>
                    <a:gd name="T40" fmla="*/ 0 w 586"/>
                    <a:gd name="T41" fmla="*/ 0 h 972"/>
                    <a:gd name="T42" fmla="*/ 0 w 586"/>
                    <a:gd name="T43" fmla="*/ 0 h 9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972"/>
                    <a:gd name="T68" fmla="*/ 586 w 586"/>
                    <a:gd name="T69" fmla="*/ 972 h 9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972">
                      <a:moveTo>
                        <a:pt x="59" y="9"/>
                      </a:moveTo>
                      <a:lnTo>
                        <a:pt x="586" y="938"/>
                      </a:lnTo>
                      <a:lnTo>
                        <a:pt x="527" y="972"/>
                      </a:lnTo>
                      <a:lnTo>
                        <a:pt x="2" y="42"/>
                      </a:lnTo>
                      <a:lnTo>
                        <a:pt x="0" y="37"/>
                      </a:lnTo>
                      <a:lnTo>
                        <a:pt x="0" y="33"/>
                      </a:lnTo>
                      <a:lnTo>
                        <a:pt x="1" y="28"/>
                      </a:lnTo>
                      <a:lnTo>
                        <a:pt x="2" y="22"/>
                      </a:lnTo>
                      <a:lnTo>
                        <a:pt x="5" y="18"/>
                      </a:lnTo>
                      <a:lnTo>
                        <a:pt x="9" y="13"/>
                      </a:lnTo>
                      <a:lnTo>
                        <a:pt x="14" y="9"/>
                      </a:lnTo>
                      <a:lnTo>
                        <a:pt x="19" y="5"/>
                      </a:lnTo>
                      <a:lnTo>
                        <a:pt x="25" y="3"/>
                      </a:lnTo>
                      <a:lnTo>
                        <a:pt x="31" y="1"/>
                      </a:lnTo>
                      <a:lnTo>
                        <a:pt x="37" y="0"/>
                      </a:lnTo>
                      <a:lnTo>
                        <a:pt x="43" y="0"/>
                      </a:lnTo>
                      <a:lnTo>
                        <a:pt x="48" y="1"/>
                      </a:lnTo>
                      <a:lnTo>
                        <a:pt x="53" y="3"/>
                      </a:lnTo>
                      <a:lnTo>
                        <a:pt x="56" y="5"/>
                      </a:lnTo>
                      <a:lnTo>
                        <a:pt x="59"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86" name="Freeform 192"/>
                <p:cNvSpPr>
                  <a:spLocks/>
                </p:cNvSpPr>
                <p:nvPr/>
              </p:nvSpPr>
              <p:spPr bwMode="auto">
                <a:xfrm>
                  <a:off x="3599" y="1215"/>
                  <a:ext cx="59" cy="106"/>
                </a:xfrm>
                <a:custGeom>
                  <a:avLst/>
                  <a:gdLst>
                    <a:gd name="T0" fmla="*/ 0 w 586"/>
                    <a:gd name="T1" fmla="*/ 0 h 972"/>
                    <a:gd name="T2" fmla="*/ 0 w 586"/>
                    <a:gd name="T3" fmla="*/ 0 h 972"/>
                    <a:gd name="T4" fmla="*/ 0 w 586"/>
                    <a:gd name="T5" fmla="*/ 0 h 972"/>
                    <a:gd name="T6" fmla="*/ 0 w 586"/>
                    <a:gd name="T7" fmla="*/ 0 h 972"/>
                    <a:gd name="T8" fmla="*/ 0 w 586"/>
                    <a:gd name="T9" fmla="*/ 0 h 972"/>
                    <a:gd name="T10" fmla="*/ 0 w 586"/>
                    <a:gd name="T11" fmla="*/ 0 h 972"/>
                    <a:gd name="T12" fmla="*/ 0 w 586"/>
                    <a:gd name="T13" fmla="*/ 0 h 972"/>
                    <a:gd name="T14" fmla="*/ 0 w 586"/>
                    <a:gd name="T15" fmla="*/ 0 h 972"/>
                    <a:gd name="T16" fmla="*/ 0 w 586"/>
                    <a:gd name="T17" fmla="*/ 0 h 972"/>
                    <a:gd name="T18" fmla="*/ 0 w 586"/>
                    <a:gd name="T19" fmla="*/ 0 h 972"/>
                    <a:gd name="T20" fmla="*/ 0 w 586"/>
                    <a:gd name="T21" fmla="*/ 0 h 972"/>
                    <a:gd name="T22" fmla="*/ 0 w 586"/>
                    <a:gd name="T23" fmla="*/ 0 h 972"/>
                    <a:gd name="T24" fmla="*/ 0 w 586"/>
                    <a:gd name="T25" fmla="*/ 0 h 972"/>
                    <a:gd name="T26" fmla="*/ 0 w 586"/>
                    <a:gd name="T27" fmla="*/ 0 h 972"/>
                    <a:gd name="T28" fmla="*/ 0 w 586"/>
                    <a:gd name="T29" fmla="*/ 0 h 972"/>
                    <a:gd name="T30" fmla="*/ 0 w 586"/>
                    <a:gd name="T31" fmla="*/ 0 h 972"/>
                    <a:gd name="T32" fmla="*/ 0 w 586"/>
                    <a:gd name="T33" fmla="*/ 0 h 972"/>
                    <a:gd name="T34" fmla="*/ 0 w 586"/>
                    <a:gd name="T35" fmla="*/ 0 h 972"/>
                    <a:gd name="T36" fmla="*/ 0 w 586"/>
                    <a:gd name="T37" fmla="*/ 0 h 972"/>
                    <a:gd name="T38" fmla="*/ 0 w 586"/>
                    <a:gd name="T39" fmla="*/ 0 h 972"/>
                    <a:gd name="T40" fmla="*/ 0 w 586"/>
                    <a:gd name="T41" fmla="*/ 0 h 972"/>
                    <a:gd name="T42" fmla="*/ 0 w 586"/>
                    <a:gd name="T43" fmla="*/ 0 h 9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972"/>
                    <a:gd name="T68" fmla="*/ 586 w 586"/>
                    <a:gd name="T69" fmla="*/ 972 h 9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972">
                      <a:moveTo>
                        <a:pt x="59" y="9"/>
                      </a:moveTo>
                      <a:lnTo>
                        <a:pt x="586" y="938"/>
                      </a:lnTo>
                      <a:lnTo>
                        <a:pt x="527" y="972"/>
                      </a:lnTo>
                      <a:lnTo>
                        <a:pt x="2" y="42"/>
                      </a:lnTo>
                      <a:lnTo>
                        <a:pt x="0" y="37"/>
                      </a:lnTo>
                      <a:lnTo>
                        <a:pt x="0" y="33"/>
                      </a:lnTo>
                      <a:lnTo>
                        <a:pt x="1" y="28"/>
                      </a:lnTo>
                      <a:lnTo>
                        <a:pt x="2" y="22"/>
                      </a:lnTo>
                      <a:lnTo>
                        <a:pt x="5" y="18"/>
                      </a:lnTo>
                      <a:lnTo>
                        <a:pt x="9" y="13"/>
                      </a:lnTo>
                      <a:lnTo>
                        <a:pt x="14" y="9"/>
                      </a:lnTo>
                      <a:lnTo>
                        <a:pt x="19" y="5"/>
                      </a:lnTo>
                      <a:lnTo>
                        <a:pt x="25" y="3"/>
                      </a:lnTo>
                      <a:lnTo>
                        <a:pt x="31" y="1"/>
                      </a:lnTo>
                      <a:lnTo>
                        <a:pt x="37" y="0"/>
                      </a:lnTo>
                      <a:lnTo>
                        <a:pt x="43" y="0"/>
                      </a:lnTo>
                      <a:lnTo>
                        <a:pt x="48" y="1"/>
                      </a:lnTo>
                      <a:lnTo>
                        <a:pt x="53" y="3"/>
                      </a:lnTo>
                      <a:lnTo>
                        <a:pt x="56" y="5"/>
                      </a:lnTo>
                      <a:lnTo>
                        <a:pt x="59"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87" name="Freeform 193"/>
                <p:cNvSpPr>
                  <a:spLocks/>
                </p:cNvSpPr>
                <p:nvPr/>
              </p:nvSpPr>
              <p:spPr bwMode="auto">
                <a:xfrm>
                  <a:off x="3781" y="1200"/>
                  <a:ext cx="60" cy="118"/>
                </a:xfrm>
                <a:custGeom>
                  <a:avLst/>
                  <a:gdLst>
                    <a:gd name="T0" fmla="*/ 0 w 599"/>
                    <a:gd name="T1" fmla="*/ 0 h 1082"/>
                    <a:gd name="T2" fmla="*/ 0 w 599"/>
                    <a:gd name="T3" fmla="*/ 0 h 1082"/>
                    <a:gd name="T4" fmla="*/ 0 w 599"/>
                    <a:gd name="T5" fmla="*/ 0 h 1082"/>
                    <a:gd name="T6" fmla="*/ 0 w 599"/>
                    <a:gd name="T7" fmla="*/ 0 h 1082"/>
                    <a:gd name="T8" fmla="*/ 0 w 599"/>
                    <a:gd name="T9" fmla="*/ 0 h 1082"/>
                    <a:gd name="T10" fmla="*/ 0 w 599"/>
                    <a:gd name="T11" fmla="*/ 0 h 1082"/>
                    <a:gd name="T12" fmla="*/ 0 w 599"/>
                    <a:gd name="T13" fmla="*/ 0 h 1082"/>
                    <a:gd name="T14" fmla="*/ 0 w 599"/>
                    <a:gd name="T15" fmla="*/ 0 h 1082"/>
                    <a:gd name="T16" fmla="*/ 0 w 599"/>
                    <a:gd name="T17" fmla="*/ 0 h 1082"/>
                    <a:gd name="T18" fmla="*/ 0 w 599"/>
                    <a:gd name="T19" fmla="*/ 0 h 1082"/>
                    <a:gd name="T20" fmla="*/ 0 w 599"/>
                    <a:gd name="T21" fmla="*/ 0 h 1082"/>
                    <a:gd name="T22" fmla="*/ 0 w 599"/>
                    <a:gd name="T23" fmla="*/ 0 h 1082"/>
                    <a:gd name="T24" fmla="*/ 0 w 599"/>
                    <a:gd name="T25" fmla="*/ 0 h 1082"/>
                    <a:gd name="T26" fmla="*/ 0 w 599"/>
                    <a:gd name="T27" fmla="*/ 0 h 1082"/>
                    <a:gd name="T28" fmla="*/ 0 w 599"/>
                    <a:gd name="T29" fmla="*/ 0 h 1082"/>
                    <a:gd name="T30" fmla="*/ 0 w 599"/>
                    <a:gd name="T31" fmla="*/ 0 h 1082"/>
                    <a:gd name="T32" fmla="*/ 0 w 599"/>
                    <a:gd name="T33" fmla="*/ 0 h 1082"/>
                    <a:gd name="T34" fmla="*/ 0 w 599"/>
                    <a:gd name="T35" fmla="*/ 0 h 1082"/>
                    <a:gd name="T36" fmla="*/ 0 w 599"/>
                    <a:gd name="T37" fmla="*/ 0 h 1082"/>
                    <a:gd name="T38" fmla="*/ 0 w 599"/>
                    <a:gd name="T39" fmla="*/ 0 h 1082"/>
                    <a:gd name="T40" fmla="*/ 0 w 599"/>
                    <a:gd name="T41" fmla="*/ 0 h 1082"/>
                    <a:gd name="T42" fmla="*/ 0 w 599"/>
                    <a:gd name="T43" fmla="*/ 0 h 1082"/>
                    <a:gd name="T44" fmla="*/ 0 w 599"/>
                    <a:gd name="T45" fmla="*/ 0 h 1082"/>
                    <a:gd name="T46" fmla="*/ 0 w 599"/>
                    <a:gd name="T47" fmla="*/ 0 h 1082"/>
                    <a:gd name="T48" fmla="*/ 0 w 599"/>
                    <a:gd name="T49" fmla="*/ 0 h 1082"/>
                    <a:gd name="T50" fmla="*/ 0 w 599"/>
                    <a:gd name="T51" fmla="*/ 0 h 1082"/>
                    <a:gd name="T52" fmla="*/ 0 w 599"/>
                    <a:gd name="T53" fmla="*/ 0 h 1082"/>
                    <a:gd name="T54" fmla="*/ 0 w 599"/>
                    <a:gd name="T55" fmla="*/ 0 h 1082"/>
                    <a:gd name="T56" fmla="*/ 0 w 599"/>
                    <a:gd name="T57" fmla="*/ 0 h 1082"/>
                    <a:gd name="T58" fmla="*/ 0 w 599"/>
                    <a:gd name="T59" fmla="*/ 0 h 1082"/>
                    <a:gd name="T60" fmla="*/ 0 w 599"/>
                    <a:gd name="T61" fmla="*/ 0 h 1082"/>
                    <a:gd name="T62" fmla="*/ 0 w 599"/>
                    <a:gd name="T63" fmla="*/ 0 h 1082"/>
                    <a:gd name="T64" fmla="*/ 0 w 599"/>
                    <a:gd name="T65" fmla="*/ 0 h 1082"/>
                    <a:gd name="T66" fmla="*/ 0 w 599"/>
                    <a:gd name="T67" fmla="*/ 0 h 1082"/>
                    <a:gd name="T68" fmla="*/ 0 w 599"/>
                    <a:gd name="T69" fmla="*/ 0 h 1082"/>
                    <a:gd name="T70" fmla="*/ 0 w 599"/>
                    <a:gd name="T71" fmla="*/ 0 h 1082"/>
                    <a:gd name="T72" fmla="*/ 0 w 599"/>
                    <a:gd name="T73" fmla="*/ 0 h 1082"/>
                    <a:gd name="T74" fmla="*/ 0 w 599"/>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9"/>
                    <a:gd name="T115" fmla="*/ 0 h 1082"/>
                    <a:gd name="T116" fmla="*/ 599 w 599"/>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9" h="1082">
                      <a:moveTo>
                        <a:pt x="539" y="1074"/>
                      </a:move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597" y="1043"/>
                      </a:lnTo>
                      <a:lnTo>
                        <a:pt x="599" y="1048"/>
                      </a:lnTo>
                      <a:lnTo>
                        <a:pt x="599" y="1051"/>
                      </a:lnTo>
                      <a:lnTo>
                        <a:pt x="597" y="1056"/>
                      </a:lnTo>
                      <a:lnTo>
                        <a:pt x="595" y="1060"/>
                      </a:lnTo>
                      <a:lnTo>
                        <a:pt x="592" y="1065"/>
                      </a:lnTo>
                      <a:lnTo>
                        <a:pt x="587" y="1069"/>
                      </a:lnTo>
                      <a:lnTo>
                        <a:pt x="583" y="1073"/>
                      </a:lnTo>
                      <a:lnTo>
                        <a:pt x="577" y="1076"/>
                      </a:lnTo>
                      <a:lnTo>
                        <a:pt x="571" y="1079"/>
                      </a:lnTo>
                      <a:lnTo>
                        <a:pt x="566" y="1081"/>
                      </a:lnTo>
                      <a:lnTo>
                        <a:pt x="560" y="1082"/>
                      </a:lnTo>
                      <a:lnTo>
                        <a:pt x="554" y="1082"/>
                      </a:lnTo>
                      <a:lnTo>
                        <a:pt x="549" y="1081"/>
                      </a:lnTo>
                      <a:lnTo>
                        <a:pt x="544" y="1079"/>
                      </a:lnTo>
                      <a:lnTo>
                        <a:pt x="541" y="1077"/>
                      </a:lnTo>
                      <a:lnTo>
                        <a:pt x="539" y="107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8" name="Freeform 194"/>
                <p:cNvSpPr>
                  <a:spLocks/>
                </p:cNvSpPr>
                <p:nvPr/>
              </p:nvSpPr>
              <p:spPr bwMode="auto">
                <a:xfrm>
                  <a:off x="3785" y="1212"/>
                  <a:ext cx="61" cy="117"/>
                </a:xfrm>
                <a:custGeom>
                  <a:avLst/>
                  <a:gdLst>
                    <a:gd name="T0" fmla="*/ 0 w 599"/>
                    <a:gd name="T1" fmla="*/ 0 h 1082"/>
                    <a:gd name="T2" fmla="*/ 0 w 599"/>
                    <a:gd name="T3" fmla="*/ 0 h 1082"/>
                    <a:gd name="T4" fmla="*/ 0 w 599"/>
                    <a:gd name="T5" fmla="*/ 0 h 1082"/>
                    <a:gd name="T6" fmla="*/ 0 w 599"/>
                    <a:gd name="T7" fmla="*/ 0 h 1082"/>
                    <a:gd name="T8" fmla="*/ 0 w 599"/>
                    <a:gd name="T9" fmla="*/ 0 h 1082"/>
                    <a:gd name="T10" fmla="*/ 0 w 599"/>
                    <a:gd name="T11" fmla="*/ 0 h 1082"/>
                    <a:gd name="T12" fmla="*/ 0 w 599"/>
                    <a:gd name="T13" fmla="*/ 0 h 1082"/>
                    <a:gd name="T14" fmla="*/ 0 w 599"/>
                    <a:gd name="T15" fmla="*/ 0 h 1082"/>
                    <a:gd name="T16" fmla="*/ 0 w 599"/>
                    <a:gd name="T17" fmla="*/ 0 h 1082"/>
                    <a:gd name="T18" fmla="*/ 0 w 599"/>
                    <a:gd name="T19" fmla="*/ 0 h 1082"/>
                    <a:gd name="T20" fmla="*/ 0 w 599"/>
                    <a:gd name="T21" fmla="*/ 0 h 1082"/>
                    <a:gd name="T22" fmla="*/ 0 w 599"/>
                    <a:gd name="T23" fmla="*/ 0 h 1082"/>
                    <a:gd name="T24" fmla="*/ 0 w 599"/>
                    <a:gd name="T25" fmla="*/ 0 h 1082"/>
                    <a:gd name="T26" fmla="*/ 0 w 599"/>
                    <a:gd name="T27" fmla="*/ 0 h 1082"/>
                    <a:gd name="T28" fmla="*/ 0 w 599"/>
                    <a:gd name="T29" fmla="*/ 0 h 1082"/>
                    <a:gd name="T30" fmla="*/ 0 w 599"/>
                    <a:gd name="T31" fmla="*/ 0 h 1082"/>
                    <a:gd name="T32" fmla="*/ 0 w 599"/>
                    <a:gd name="T33" fmla="*/ 0 h 1082"/>
                    <a:gd name="T34" fmla="*/ 0 w 599"/>
                    <a:gd name="T35" fmla="*/ 0 h 1082"/>
                    <a:gd name="T36" fmla="*/ 0 w 599"/>
                    <a:gd name="T37" fmla="*/ 0 h 1082"/>
                    <a:gd name="T38" fmla="*/ 0 w 599"/>
                    <a:gd name="T39" fmla="*/ 0 h 1082"/>
                    <a:gd name="T40" fmla="*/ 0 w 599"/>
                    <a:gd name="T41" fmla="*/ 0 h 1082"/>
                    <a:gd name="T42" fmla="*/ 0 w 599"/>
                    <a:gd name="T43" fmla="*/ 0 h 1082"/>
                    <a:gd name="T44" fmla="*/ 0 w 599"/>
                    <a:gd name="T45" fmla="*/ 0 h 1082"/>
                    <a:gd name="T46" fmla="*/ 0 w 599"/>
                    <a:gd name="T47" fmla="*/ 0 h 1082"/>
                    <a:gd name="T48" fmla="*/ 0 w 599"/>
                    <a:gd name="T49" fmla="*/ 0 h 1082"/>
                    <a:gd name="T50" fmla="*/ 0 w 599"/>
                    <a:gd name="T51" fmla="*/ 0 h 1082"/>
                    <a:gd name="T52" fmla="*/ 0 w 599"/>
                    <a:gd name="T53" fmla="*/ 0 h 1082"/>
                    <a:gd name="T54" fmla="*/ 0 w 599"/>
                    <a:gd name="T55" fmla="*/ 0 h 1082"/>
                    <a:gd name="T56" fmla="*/ 0 w 599"/>
                    <a:gd name="T57" fmla="*/ 0 h 1082"/>
                    <a:gd name="T58" fmla="*/ 0 w 599"/>
                    <a:gd name="T59" fmla="*/ 0 h 1082"/>
                    <a:gd name="T60" fmla="*/ 0 w 599"/>
                    <a:gd name="T61" fmla="*/ 0 h 1082"/>
                    <a:gd name="T62" fmla="*/ 0 w 599"/>
                    <a:gd name="T63" fmla="*/ 0 h 1082"/>
                    <a:gd name="T64" fmla="*/ 0 w 599"/>
                    <a:gd name="T65" fmla="*/ 0 h 1082"/>
                    <a:gd name="T66" fmla="*/ 0 w 599"/>
                    <a:gd name="T67" fmla="*/ 0 h 1082"/>
                    <a:gd name="T68" fmla="*/ 0 w 599"/>
                    <a:gd name="T69" fmla="*/ 0 h 1082"/>
                    <a:gd name="T70" fmla="*/ 0 w 599"/>
                    <a:gd name="T71" fmla="*/ 0 h 1082"/>
                    <a:gd name="T72" fmla="*/ 0 w 599"/>
                    <a:gd name="T73" fmla="*/ 0 h 1082"/>
                    <a:gd name="T74" fmla="*/ 0 w 599"/>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9"/>
                    <a:gd name="T115" fmla="*/ 0 h 1082"/>
                    <a:gd name="T116" fmla="*/ 599 w 599"/>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9" h="1082">
                      <a:moveTo>
                        <a:pt x="539" y="1074"/>
                      </a:move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597" y="1043"/>
                      </a:lnTo>
                      <a:lnTo>
                        <a:pt x="599" y="1048"/>
                      </a:lnTo>
                      <a:lnTo>
                        <a:pt x="599" y="1051"/>
                      </a:lnTo>
                      <a:lnTo>
                        <a:pt x="597" y="1056"/>
                      </a:lnTo>
                      <a:lnTo>
                        <a:pt x="595" y="1060"/>
                      </a:lnTo>
                      <a:lnTo>
                        <a:pt x="592" y="1065"/>
                      </a:lnTo>
                      <a:lnTo>
                        <a:pt x="587" y="1069"/>
                      </a:lnTo>
                      <a:lnTo>
                        <a:pt x="583" y="1073"/>
                      </a:lnTo>
                      <a:lnTo>
                        <a:pt x="577" y="1076"/>
                      </a:lnTo>
                      <a:lnTo>
                        <a:pt x="571" y="1079"/>
                      </a:lnTo>
                      <a:lnTo>
                        <a:pt x="566" y="1081"/>
                      </a:lnTo>
                      <a:lnTo>
                        <a:pt x="560" y="1082"/>
                      </a:lnTo>
                      <a:lnTo>
                        <a:pt x="554" y="1082"/>
                      </a:lnTo>
                      <a:lnTo>
                        <a:pt x="549" y="1081"/>
                      </a:lnTo>
                      <a:lnTo>
                        <a:pt x="544" y="1079"/>
                      </a:lnTo>
                      <a:lnTo>
                        <a:pt x="541" y="1077"/>
                      </a:lnTo>
                      <a:lnTo>
                        <a:pt x="539" y="107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9" name="Freeform 195"/>
                <p:cNvSpPr>
                  <a:spLocks/>
                </p:cNvSpPr>
                <p:nvPr/>
              </p:nvSpPr>
              <p:spPr bwMode="auto">
                <a:xfrm>
                  <a:off x="3781" y="1200"/>
                  <a:ext cx="6" cy="5"/>
                </a:xfrm>
                <a:custGeom>
                  <a:avLst/>
                  <a:gdLst>
                    <a:gd name="T0" fmla="*/ 0 w 63"/>
                    <a:gd name="T1" fmla="*/ 0 h 47"/>
                    <a:gd name="T2" fmla="*/ 0 w 63"/>
                    <a:gd name="T3" fmla="*/ 0 h 47"/>
                    <a:gd name="T4" fmla="*/ 0 w 63"/>
                    <a:gd name="T5" fmla="*/ 0 h 47"/>
                    <a:gd name="T6" fmla="*/ 0 w 63"/>
                    <a:gd name="T7" fmla="*/ 0 h 47"/>
                    <a:gd name="T8" fmla="*/ 0 w 63"/>
                    <a:gd name="T9" fmla="*/ 0 h 47"/>
                    <a:gd name="T10" fmla="*/ 0 w 63"/>
                    <a:gd name="T11" fmla="*/ 0 h 47"/>
                    <a:gd name="T12" fmla="*/ 0 w 63"/>
                    <a:gd name="T13" fmla="*/ 0 h 47"/>
                    <a:gd name="T14" fmla="*/ 0 w 63"/>
                    <a:gd name="T15" fmla="*/ 0 h 47"/>
                    <a:gd name="T16" fmla="*/ 0 w 63"/>
                    <a:gd name="T17" fmla="*/ 0 h 47"/>
                    <a:gd name="T18" fmla="*/ 0 w 63"/>
                    <a:gd name="T19" fmla="*/ 0 h 47"/>
                    <a:gd name="T20" fmla="*/ 0 w 63"/>
                    <a:gd name="T21" fmla="*/ 0 h 47"/>
                    <a:gd name="T22" fmla="*/ 0 w 63"/>
                    <a:gd name="T23" fmla="*/ 0 h 47"/>
                    <a:gd name="T24" fmla="*/ 0 w 63"/>
                    <a:gd name="T25" fmla="*/ 0 h 47"/>
                    <a:gd name="T26" fmla="*/ 0 w 63"/>
                    <a:gd name="T27" fmla="*/ 0 h 47"/>
                    <a:gd name="T28" fmla="*/ 0 w 63"/>
                    <a:gd name="T29" fmla="*/ 0 h 47"/>
                    <a:gd name="T30" fmla="*/ 0 w 63"/>
                    <a:gd name="T31" fmla="*/ 0 h 47"/>
                    <a:gd name="T32" fmla="*/ 0 w 63"/>
                    <a:gd name="T33" fmla="*/ 0 h 47"/>
                    <a:gd name="T34" fmla="*/ 0 w 63"/>
                    <a:gd name="T35" fmla="*/ 0 h 47"/>
                    <a:gd name="T36" fmla="*/ 0 w 63"/>
                    <a:gd name="T37" fmla="*/ 0 h 47"/>
                    <a:gd name="T38" fmla="*/ 0 w 63"/>
                    <a:gd name="T39" fmla="*/ 0 h 47"/>
                    <a:gd name="T40" fmla="*/ 0 w 63"/>
                    <a:gd name="T41" fmla="*/ 0 h 47"/>
                    <a:gd name="T42" fmla="*/ 0 w 63"/>
                    <a:gd name="T43" fmla="*/ 0 h 47"/>
                    <a:gd name="T44" fmla="*/ 0 w 63"/>
                    <a:gd name="T45" fmla="*/ 0 h 47"/>
                    <a:gd name="T46" fmla="*/ 0 w 63"/>
                    <a:gd name="T47" fmla="*/ 0 h 47"/>
                    <a:gd name="T48" fmla="*/ 0 w 63"/>
                    <a:gd name="T49" fmla="*/ 0 h 47"/>
                    <a:gd name="T50" fmla="*/ 0 w 63"/>
                    <a:gd name="T51" fmla="*/ 0 h 47"/>
                    <a:gd name="T52" fmla="*/ 0 w 63"/>
                    <a:gd name="T53" fmla="*/ 0 h 47"/>
                    <a:gd name="T54" fmla="*/ 0 w 63"/>
                    <a:gd name="T55" fmla="*/ 0 h 47"/>
                    <a:gd name="T56" fmla="*/ 0 w 63"/>
                    <a:gd name="T57" fmla="*/ 0 h 47"/>
                    <a:gd name="T58" fmla="*/ 0 w 63"/>
                    <a:gd name="T59" fmla="*/ 0 h 47"/>
                    <a:gd name="T60" fmla="*/ 0 w 63"/>
                    <a:gd name="T61" fmla="*/ 0 h 47"/>
                    <a:gd name="T62" fmla="*/ 0 w 63"/>
                    <a:gd name="T63" fmla="*/ 0 h 47"/>
                    <a:gd name="T64" fmla="*/ 0 w 6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47"/>
                    <a:gd name="T101" fmla="*/ 63 w 6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47">
                      <a:moveTo>
                        <a:pt x="41" y="41"/>
                      </a:moveTo>
                      <a:lnTo>
                        <a:pt x="35" y="43"/>
                      </a:lnTo>
                      <a:lnTo>
                        <a:pt x="28" y="45"/>
                      </a:lnTo>
                      <a:lnTo>
                        <a:pt x="23" y="47"/>
                      </a:lnTo>
                      <a:lnTo>
                        <a:pt x="17" y="47"/>
                      </a:lnTo>
                      <a:lnTo>
                        <a:pt x="11" y="47"/>
                      </a:lnTo>
                      <a:lnTo>
                        <a:pt x="7" y="44"/>
                      </a:lnTo>
                      <a:lnTo>
                        <a:pt x="3" y="42"/>
                      </a:ln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63" y="11"/>
                      </a:lnTo>
                      <a:lnTo>
                        <a:pt x="63" y="16"/>
                      </a:lnTo>
                      <a:lnTo>
                        <a:pt x="62" y="20"/>
                      </a:lnTo>
                      <a:lnTo>
                        <a:pt x="59" y="25"/>
                      </a:lnTo>
                      <a:lnTo>
                        <a:pt x="56" y="30"/>
                      </a:lnTo>
                      <a:lnTo>
                        <a:pt x="52" y="33"/>
                      </a:lnTo>
                      <a:lnTo>
                        <a:pt x="46" y="37"/>
                      </a:lnTo>
                      <a:lnTo>
                        <a:pt x="41" y="4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0" name="Freeform 196"/>
                <p:cNvSpPr>
                  <a:spLocks/>
                </p:cNvSpPr>
                <p:nvPr/>
              </p:nvSpPr>
              <p:spPr bwMode="auto">
                <a:xfrm>
                  <a:off x="3781" y="1200"/>
                  <a:ext cx="6" cy="5"/>
                </a:xfrm>
                <a:custGeom>
                  <a:avLst/>
                  <a:gdLst>
                    <a:gd name="T0" fmla="*/ 0 w 63"/>
                    <a:gd name="T1" fmla="*/ 0 h 47"/>
                    <a:gd name="T2" fmla="*/ 0 w 63"/>
                    <a:gd name="T3" fmla="*/ 0 h 47"/>
                    <a:gd name="T4" fmla="*/ 0 w 63"/>
                    <a:gd name="T5" fmla="*/ 0 h 47"/>
                    <a:gd name="T6" fmla="*/ 0 w 63"/>
                    <a:gd name="T7" fmla="*/ 0 h 47"/>
                    <a:gd name="T8" fmla="*/ 0 w 63"/>
                    <a:gd name="T9" fmla="*/ 0 h 47"/>
                    <a:gd name="T10" fmla="*/ 0 w 63"/>
                    <a:gd name="T11" fmla="*/ 0 h 47"/>
                    <a:gd name="T12" fmla="*/ 0 w 63"/>
                    <a:gd name="T13" fmla="*/ 0 h 47"/>
                    <a:gd name="T14" fmla="*/ 0 w 63"/>
                    <a:gd name="T15" fmla="*/ 0 h 47"/>
                    <a:gd name="T16" fmla="*/ 0 w 63"/>
                    <a:gd name="T17" fmla="*/ 0 h 47"/>
                    <a:gd name="T18" fmla="*/ 0 w 63"/>
                    <a:gd name="T19" fmla="*/ 0 h 47"/>
                    <a:gd name="T20" fmla="*/ 0 w 63"/>
                    <a:gd name="T21" fmla="*/ 0 h 47"/>
                    <a:gd name="T22" fmla="*/ 0 w 63"/>
                    <a:gd name="T23" fmla="*/ 0 h 47"/>
                    <a:gd name="T24" fmla="*/ 0 w 63"/>
                    <a:gd name="T25" fmla="*/ 0 h 47"/>
                    <a:gd name="T26" fmla="*/ 0 w 63"/>
                    <a:gd name="T27" fmla="*/ 0 h 47"/>
                    <a:gd name="T28" fmla="*/ 0 w 63"/>
                    <a:gd name="T29" fmla="*/ 0 h 47"/>
                    <a:gd name="T30" fmla="*/ 0 w 63"/>
                    <a:gd name="T31" fmla="*/ 0 h 47"/>
                    <a:gd name="T32" fmla="*/ 0 w 63"/>
                    <a:gd name="T33" fmla="*/ 0 h 47"/>
                    <a:gd name="T34" fmla="*/ 0 w 63"/>
                    <a:gd name="T35" fmla="*/ 0 h 47"/>
                    <a:gd name="T36" fmla="*/ 0 w 63"/>
                    <a:gd name="T37" fmla="*/ 0 h 47"/>
                    <a:gd name="T38" fmla="*/ 0 w 63"/>
                    <a:gd name="T39" fmla="*/ 0 h 47"/>
                    <a:gd name="T40" fmla="*/ 0 w 63"/>
                    <a:gd name="T41" fmla="*/ 0 h 47"/>
                    <a:gd name="T42" fmla="*/ 0 w 63"/>
                    <a:gd name="T43" fmla="*/ 0 h 47"/>
                    <a:gd name="T44" fmla="*/ 0 w 63"/>
                    <a:gd name="T45" fmla="*/ 0 h 47"/>
                    <a:gd name="T46" fmla="*/ 0 w 63"/>
                    <a:gd name="T47" fmla="*/ 0 h 47"/>
                    <a:gd name="T48" fmla="*/ 0 w 63"/>
                    <a:gd name="T49" fmla="*/ 0 h 47"/>
                    <a:gd name="T50" fmla="*/ 0 w 63"/>
                    <a:gd name="T51" fmla="*/ 0 h 47"/>
                    <a:gd name="T52" fmla="*/ 0 w 63"/>
                    <a:gd name="T53" fmla="*/ 0 h 47"/>
                    <a:gd name="T54" fmla="*/ 0 w 63"/>
                    <a:gd name="T55" fmla="*/ 0 h 47"/>
                    <a:gd name="T56" fmla="*/ 0 w 63"/>
                    <a:gd name="T57" fmla="*/ 0 h 47"/>
                    <a:gd name="T58" fmla="*/ 0 w 63"/>
                    <a:gd name="T59" fmla="*/ 0 h 47"/>
                    <a:gd name="T60" fmla="*/ 0 w 63"/>
                    <a:gd name="T61" fmla="*/ 0 h 47"/>
                    <a:gd name="T62" fmla="*/ 0 w 63"/>
                    <a:gd name="T63" fmla="*/ 0 h 47"/>
                    <a:gd name="T64" fmla="*/ 0 w 6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47"/>
                    <a:gd name="T101" fmla="*/ 63 w 6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47">
                      <a:moveTo>
                        <a:pt x="41" y="41"/>
                      </a:moveTo>
                      <a:lnTo>
                        <a:pt x="35" y="43"/>
                      </a:lnTo>
                      <a:lnTo>
                        <a:pt x="28" y="45"/>
                      </a:lnTo>
                      <a:lnTo>
                        <a:pt x="23" y="47"/>
                      </a:lnTo>
                      <a:lnTo>
                        <a:pt x="17" y="47"/>
                      </a:lnTo>
                      <a:lnTo>
                        <a:pt x="11" y="47"/>
                      </a:lnTo>
                      <a:lnTo>
                        <a:pt x="7" y="44"/>
                      </a:lnTo>
                      <a:lnTo>
                        <a:pt x="3" y="42"/>
                      </a:ln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63" y="11"/>
                      </a:lnTo>
                      <a:lnTo>
                        <a:pt x="63" y="16"/>
                      </a:lnTo>
                      <a:lnTo>
                        <a:pt x="62" y="20"/>
                      </a:lnTo>
                      <a:lnTo>
                        <a:pt x="59" y="25"/>
                      </a:lnTo>
                      <a:lnTo>
                        <a:pt x="56" y="30"/>
                      </a:lnTo>
                      <a:lnTo>
                        <a:pt x="52" y="33"/>
                      </a:lnTo>
                      <a:lnTo>
                        <a:pt x="46" y="37"/>
                      </a:lnTo>
                      <a:lnTo>
                        <a:pt x="41" y="4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1" name="Freeform 197"/>
                <p:cNvSpPr>
                  <a:spLocks/>
                </p:cNvSpPr>
                <p:nvPr/>
              </p:nvSpPr>
              <p:spPr bwMode="auto">
                <a:xfrm>
                  <a:off x="3853" y="1346"/>
                  <a:ext cx="67" cy="112"/>
                </a:xfrm>
                <a:custGeom>
                  <a:avLst/>
                  <a:gdLst>
                    <a:gd name="T0" fmla="*/ 0 w 666"/>
                    <a:gd name="T1" fmla="*/ 0 h 1017"/>
                    <a:gd name="T2" fmla="*/ 0 w 666"/>
                    <a:gd name="T3" fmla="*/ 0 h 1017"/>
                    <a:gd name="T4" fmla="*/ 0 w 666"/>
                    <a:gd name="T5" fmla="*/ 0 h 1017"/>
                    <a:gd name="T6" fmla="*/ 0 w 666"/>
                    <a:gd name="T7" fmla="*/ 0 h 1017"/>
                    <a:gd name="T8" fmla="*/ 0 w 666"/>
                    <a:gd name="T9" fmla="*/ 0 h 1017"/>
                    <a:gd name="T10" fmla="*/ 0 w 666"/>
                    <a:gd name="T11" fmla="*/ 0 h 1017"/>
                    <a:gd name="T12" fmla="*/ 0 w 666"/>
                    <a:gd name="T13" fmla="*/ 0 h 1017"/>
                    <a:gd name="T14" fmla="*/ 0 w 666"/>
                    <a:gd name="T15" fmla="*/ 0 h 1017"/>
                    <a:gd name="T16" fmla="*/ 0 w 666"/>
                    <a:gd name="T17" fmla="*/ 0 h 1017"/>
                    <a:gd name="T18" fmla="*/ 0 w 666"/>
                    <a:gd name="T19" fmla="*/ 0 h 1017"/>
                    <a:gd name="T20" fmla="*/ 0 w 666"/>
                    <a:gd name="T21" fmla="*/ 0 h 1017"/>
                    <a:gd name="T22" fmla="*/ 0 w 666"/>
                    <a:gd name="T23" fmla="*/ 0 h 1017"/>
                    <a:gd name="T24" fmla="*/ 0 w 666"/>
                    <a:gd name="T25" fmla="*/ 0 h 1017"/>
                    <a:gd name="T26" fmla="*/ 0 w 666"/>
                    <a:gd name="T27" fmla="*/ 0 h 1017"/>
                    <a:gd name="T28" fmla="*/ 0 w 666"/>
                    <a:gd name="T29" fmla="*/ 0 h 1017"/>
                    <a:gd name="T30" fmla="*/ 0 w 666"/>
                    <a:gd name="T31" fmla="*/ 0 h 1017"/>
                    <a:gd name="T32" fmla="*/ 0 w 666"/>
                    <a:gd name="T33" fmla="*/ 0 h 1017"/>
                    <a:gd name="T34" fmla="*/ 0 w 666"/>
                    <a:gd name="T35" fmla="*/ 0 h 1017"/>
                    <a:gd name="T36" fmla="*/ 0 w 666"/>
                    <a:gd name="T37" fmla="*/ 0 h 1017"/>
                    <a:gd name="T38" fmla="*/ 0 w 666"/>
                    <a:gd name="T39" fmla="*/ 0 h 1017"/>
                    <a:gd name="T40" fmla="*/ 0 w 666"/>
                    <a:gd name="T41" fmla="*/ 0 h 1017"/>
                    <a:gd name="T42" fmla="*/ 0 w 666"/>
                    <a:gd name="T43" fmla="*/ 0 h 1017"/>
                    <a:gd name="T44" fmla="*/ 0 w 666"/>
                    <a:gd name="T45" fmla="*/ 0 h 1017"/>
                    <a:gd name="T46" fmla="*/ 0 w 666"/>
                    <a:gd name="T47" fmla="*/ 0 h 1017"/>
                    <a:gd name="T48" fmla="*/ 0 w 666"/>
                    <a:gd name="T49" fmla="*/ 0 h 1017"/>
                    <a:gd name="T50" fmla="*/ 0 w 666"/>
                    <a:gd name="T51" fmla="*/ 0 h 1017"/>
                    <a:gd name="T52" fmla="*/ 0 w 666"/>
                    <a:gd name="T53" fmla="*/ 0 h 1017"/>
                    <a:gd name="T54" fmla="*/ 0 w 666"/>
                    <a:gd name="T55" fmla="*/ 0 h 1017"/>
                    <a:gd name="T56" fmla="*/ 0 w 666"/>
                    <a:gd name="T57" fmla="*/ 0 h 1017"/>
                    <a:gd name="T58" fmla="*/ 0 w 666"/>
                    <a:gd name="T59" fmla="*/ 0 h 1017"/>
                    <a:gd name="T60" fmla="*/ 0 w 666"/>
                    <a:gd name="T61" fmla="*/ 0 h 1017"/>
                    <a:gd name="T62" fmla="*/ 0 w 666"/>
                    <a:gd name="T63" fmla="*/ 0 h 1017"/>
                    <a:gd name="T64" fmla="*/ 0 w 666"/>
                    <a:gd name="T65" fmla="*/ 0 h 1017"/>
                    <a:gd name="T66" fmla="*/ 0 w 666"/>
                    <a:gd name="T67" fmla="*/ 0 h 1017"/>
                    <a:gd name="T68" fmla="*/ 0 w 666"/>
                    <a:gd name="T69" fmla="*/ 0 h 1017"/>
                    <a:gd name="T70" fmla="*/ 0 w 666"/>
                    <a:gd name="T71" fmla="*/ 0 h 1017"/>
                    <a:gd name="T72" fmla="*/ 0 w 666"/>
                    <a:gd name="T73" fmla="*/ 0 h 1017"/>
                    <a:gd name="T74" fmla="*/ 0 w 666"/>
                    <a:gd name="T75" fmla="*/ 0 h 10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1017"/>
                    <a:gd name="T116" fmla="*/ 666 w 666"/>
                    <a:gd name="T117" fmla="*/ 1017 h 10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1017">
                      <a:moveTo>
                        <a:pt x="58" y="6"/>
                      </a:moveTo>
                      <a:lnTo>
                        <a:pt x="664" y="973"/>
                      </a:lnTo>
                      <a:lnTo>
                        <a:pt x="666" y="977"/>
                      </a:lnTo>
                      <a:lnTo>
                        <a:pt x="666" y="981"/>
                      </a:lnTo>
                      <a:lnTo>
                        <a:pt x="665" y="986"/>
                      </a:lnTo>
                      <a:lnTo>
                        <a:pt x="664" y="991"/>
                      </a:lnTo>
                      <a:lnTo>
                        <a:pt x="660" y="995"/>
                      </a:lnTo>
                      <a:lnTo>
                        <a:pt x="656" y="1001"/>
                      </a:lnTo>
                      <a:lnTo>
                        <a:pt x="651" y="1004"/>
                      </a:lnTo>
                      <a:lnTo>
                        <a:pt x="645" y="1009"/>
                      </a:lnTo>
                      <a:lnTo>
                        <a:pt x="640" y="1012"/>
                      </a:lnTo>
                      <a:lnTo>
                        <a:pt x="634" y="1014"/>
                      </a:lnTo>
                      <a:lnTo>
                        <a:pt x="628" y="1015"/>
                      </a:lnTo>
                      <a:lnTo>
                        <a:pt x="623" y="1017"/>
                      </a:lnTo>
                      <a:lnTo>
                        <a:pt x="617" y="1015"/>
                      </a:lnTo>
                      <a:lnTo>
                        <a:pt x="613" y="1014"/>
                      </a:lnTo>
                      <a:lnTo>
                        <a:pt x="609" y="1012"/>
                      </a:lnTo>
                      <a:lnTo>
                        <a:pt x="606" y="1009"/>
                      </a:lnTo>
                      <a:lnTo>
                        <a:pt x="1" y="41"/>
                      </a:lnTo>
                      <a:lnTo>
                        <a:pt x="0" y="38"/>
                      </a:lnTo>
                      <a:lnTo>
                        <a:pt x="0" y="34"/>
                      </a:lnTo>
                      <a:lnTo>
                        <a:pt x="0" y="29"/>
                      </a:lnTo>
                      <a:lnTo>
                        <a:pt x="3" y="23"/>
                      </a:lnTo>
                      <a:lnTo>
                        <a:pt x="5" y="19"/>
                      </a:lnTo>
                      <a:lnTo>
                        <a:pt x="9" y="14"/>
                      </a:lnTo>
                      <a:lnTo>
                        <a:pt x="14" y="10"/>
                      </a:lnTo>
                      <a:lnTo>
                        <a:pt x="18" y="6"/>
                      </a:lnTo>
                      <a:lnTo>
                        <a:pt x="24" y="3"/>
                      </a:lnTo>
                      <a:lnTo>
                        <a:pt x="30" y="1"/>
                      </a:lnTo>
                      <a:lnTo>
                        <a:pt x="37" y="0"/>
                      </a:lnTo>
                      <a:lnTo>
                        <a:pt x="42" y="0"/>
                      </a:lnTo>
                      <a:lnTo>
                        <a:pt x="47" y="0"/>
                      </a:lnTo>
                      <a:lnTo>
                        <a:pt x="51" y="1"/>
                      </a:lnTo>
                      <a:lnTo>
                        <a:pt x="55" y="3"/>
                      </a:lnTo>
                      <a:lnTo>
                        <a:pt x="58" y="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92" name="Freeform 198"/>
                <p:cNvSpPr>
                  <a:spLocks/>
                </p:cNvSpPr>
                <p:nvPr/>
              </p:nvSpPr>
              <p:spPr bwMode="auto">
                <a:xfrm>
                  <a:off x="3853" y="1346"/>
                  <a:ext cx="67" cy="112"/>
                </a:xfrm>
                <a:custGeom>
                  <a:avLst/>
                  <a:gdLst>
                    <a:gd name="T0" fmla="*/ 0 w 666"/>
                    <a:gd name="T1" fmla="*/ 0 h 1017"/>
                    <a:gd name="T2" fmla="*/ 0 w 666"/>
                    <a:gd name="T3" fmla="*/ 0 h 1017"/>
                    <a:gd name="T4" fmla="*/ 0 w 666"/>
                    <a:gd name="T5" fmla="*/ 0 h 1017"/>
                    <a:gd name="T6" fmla="*/ 0 w 666"/>
                    <a:gd name="T7" fmla="*/ 0 h 1017"/>
                    <a:gd name="T8" fmla="*/ 0 w 666"/>
                    <a:gd name="T9" fmla="*/ 0 h 1017"/>
                    <a:gd name="T10" fmla="*/ 0 w 666"/>
                    <a:gd name="T11" fmla="*/ 0 h 1017"/>
                    <a:gd name="T12" fmla="*/ 0 w 666"/>
                    <a:gd name="T13" fmla="*/ 0 h 1017"/>
                    <a:gd name="T14" fmla="*/ 0 w 666"/>
                    <a:gd name="T15" fmla="*/ 0 h 1017"/>
                    <a:gd name="T16" fmla="*/ 0 w 666"/>
                    <a:gd name="T17" fmla="*/ 0 h 1017"/>
                    <a:gd name="T18" fmla="*/ 0 w 666"/>
                    <a:gd name="T19" fmla="*/ 0 h 1017"/>
                    <a:gd name="T20" fmla="*/ 0 w 666"/>
                    <a:gd name="T21" fmla="*/ 0 h 1017"/>
                    <a:gd name="T22" fmla="*/ 0 w 666"/>
                    <a:gd name="T23" fmla="*/ 0 h 1017"/>
                    <a:gd name="T24" fmla="*/ 0 w 666"/>
                    <a:gd name="T25" fmla="*/ 0 h 1017"/>
                    <a:gd name="T26" fmla="*/ 0 w 666"/>
                    <a:gd name="T27" fmla="*/ 0 h 1017"/>
                    <a:gd name="T28" fmla="*/ 0 w 666"/>
                    <a:gd name="T29" fmla="*/ 0 h 1017"/>
                    <a:gd name="T30" fmla="*/ 0 w 666"/>
                    <a:gd name="T31" fmla="*/ 0 h 1017"/>
                    <a:gd name="T32" fmla="*/ 0 w 666"/>
                    <a:gd name="T33" fmla="*/ 0 h 1017"/>
                    <a:gd name="T34" fmla="*/ 0 w 666"/>
                    <a:gd name="T35" fmla="*/ 0 h 1017"/>
                    <a:gd name="T36" fmla="*/ 0 w 666"/>
                    <a:gd name="T37" fmla="*/ 0 h 1017"/>
                    <a:gd name="T38" fmla="*/ 0 w 666"/>
                    <a:gd name="T39" fmla="*/ 0 h 1017"/>
                    <a:gd name="T40" fmla="*/ 0 w 666"/>
                    <a:gd name="T41" fmla="*/ 0 h 1017"/>
                    <a:gd name="T42" fmla="*/ 0 w 666"/>
                    <a:gd name="T43" fmla="*/ 0 h 1017"/>
                    <a:gd name="T44" fmla="*/ 0 w 666"/>
                    <a:gd name="T45" fmla="*/ 0 h 1017"/>
                    <a:gd name="T46" fmla="*/ 0 w 666"/>
                    <a:gd name="T47" fmla="*/ 0 h 1017"/>
                    <a:gd name="T48" fmla="*/ 0 w 666"/>
                    <a:gd name="T49" fmla="*/ 0 h 1017"/>
                    <a:gd name="T50" fmla="*/ 0 w 666"/>
                    <a:gd name="T51" fmla="*/ 0 h 1017"/>
                    <a:gd name="T52" fmla="*/ 0 w 666"/>
                    <a:gd name="T53" fmla="*/ 0 h 1017"/>
                    <a:gd name="T54" fmla="*/ 0 w 666"/>
                    <a:gd name="T55" fmla="*/ 0 h 1017"/>
                    <a:gd name="T56" fmla="*/ 0 w 666"/>
                    <a:gd name="T57" fmla="*/ 0 h 1017"/>
                    <a:gd name="T58" fmla="*/ 0 w 666"/>
                    <a:gd name="T59" fmla="*/ 0 h 1017"/>
                    <a:gd name="T60" fmla="*/ 0 w 666"/>
                    <a:gd name="T61" fmla="*/ 0 h 1017"/>
                    <a:gd name="T62" fmla="*/ 0 w 666"/>
                    <a:gd name="T63" fmla="*/ 0 h 1017"/>
                    <a:gd name="T64" fmla="*/ 0 w 666"/>
                    <a:gd name="T65" fmla="*/ 0 h 1017"/>
                    <a:gd name="T66" fmla="*/ 0 w 666"/>
                    <a:gd name="T67" fmla="*/ 0 h 1017"/>
                    <a:gd name="T68" fmla="*/ 0 w 666"/>
                    <a:gd name="T69" fmla="*/ 0 h 1017"/>
                    <a:gd name="T70" fmla="*/ 0 w 666"/>
                    <a:gd name="T71" fmla="*/ 0 h 1017"/>
                    <a:gd name="T72" fmla="*/ 0 w 666"/>
                    <a:gd name="T73" fmla="*/ 0 h 1017"/>
                    <a:gd name="T74" fmla="*/ 0 w 666"/>
                    <a:gd name="T75" fmla="*/ 0 h 10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1017"/>
                    <a:gd name="T116" fmla="*/ 666 w 666"/>
                    <a:gd name="T117" fmla="*/ 1017 h 10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1017">
                      <a:moveTo>
                        <a:pt x="58" y="6"/>
                      </a:moveTo>
                      <a:lnTo>
                        <a:pt x="664" y="973"/>
                      </a:lnTo>
                      <a:lnTo>
                        <a:pt x="666" y="977"/>
                      </a:lnTo>
                      <a:lnTo>
                        <a:pt x="666" y="981"/>
                      </a:lnTo>
                      <a:lnTo>
                        <a:pt x="665" y="986"/>
                      </a:lnTo>
                      <a:lnTo>
                        <a:pt x="664" y="991"/>
                      </a:lnTo>
                      <a:lnTo>
                        <a:pt x="660" y="995"/>
                      </a:lnTo>
                      <a:lnTo>
                        <a:pt x="656" y="1001"/>
                      </a:lnTo>
                      <a:lnTo>
                        <a:pt x="651" y="1004"/>
                      </a:lnTo>
                      <a:lnTo>
                        <a:pt x="645" y="1009"/>
                      </a:lnTo>
                      <a:lnTo>
                        <a:pt x="640" y="1012"/>
                      </a:lnTo>
                      <a:lnTo>
                        <a:pt x="634" y="1014"/>
                      </a:lnTo>
                      <a:lnTo>
                        <a:pt x="628" y="1015"/>
                      </a:lnTo>
                      <a:lnTo>
                        <a:pt x="623" y="1017"/>
                      </a:lnTo>
                      <a:lnTo>
                        <a:pt x="617" y="1015"/>
                      </a:lnTo>
                      <a:lnTo>
                        <a:pt x="613" y="1014"/>
                      </a:lnTo>
                      <a:lnTo>
                        <a:pt x="609" y="1012"/>
                      </a:lnTo>
                      <a:lnTo>
                        <a:pt x="606" y="1009"/>
                      </a:lnTo>
                      <a:lnTo>
                        <a:pt x="1" y="41"/>
                      </a:lnTo>
                      <a:lnTo>
                        <a:pt x="0" y="38"/>
                      </a:lnTo>
                      <a:lnTo>
                        <a:pt x="0" y="34"/>
                      </a:lnTo>
                      <a:lnTo>
                        <a:pt x="0" y="29"/>
                      </a:lnTo>
                      <a:lnTo>
                        <a:pt x="3" y="23"/>
                      </a:lnTo>
                      <a:lnTo>
                        <a:pt x="5" y="19"/>
                      </a:lnTo>
                      <a:lnTo>
                        <a:pt x="9" y="14"/>
                      </a:lnTo>
                      <a:lnTo>
                        <a:pt x="14" y="10"/>
                      </a:lnTo>
                      <a:lnTo>
                        <a:pt x="18" y="6"/>
                      </a:lnTo>
                      <a:lnTo>
                        <a:pt x="24" y="3"/>
                      </a:lnTo>
                      <a:lnTo>
                        <a:pt x="30" y="1"/>
                      </a:lnTo>
                      <a:lnTo>
                        <a:pt x="37" y="0"/>
                      </a:lnTo>
                      <a:lnTo>
                        <a:pt x="42" y="0"/>
                      </a:lnTo>
                      <a:lnTo>
                        <a:pt x="47" y="0"/>
                      </a:lnTo>
                      <a:lnTo>
                        <a:pt x="51" y="1"/>
                      </a:lnTo>
                      <a:lnTo>
                        <a:pt x="55" y="3"/>
                      </a:lnTo>
                      <a:lnTo>
                        <a:pt x="58"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93" name="Freeform 199"/>
                <p:cNvSpPr>
                  <a:spLocks/>
                </p:cNvSpPr>
                <p:nvPr/>
              </p:nvSpPr>
              <p:spPr bwMode="auto">
                <a:xfrm>
                  <a:off x="3914" y="1452"/>
                  <a:ext cx="6" cy="6"/>
                </a:xfrm>
                <a:custGeom>
                  <a:avLst/>
                  <a:gdLst>
                    <a:gd name="T0" fmla="*/ 0 w 61"/>
                    <a:gd name="T1" fmla="*/ 0 h 51"/>
                    <a:gd name="T2" fmla="*/ 0 w 61"/>
                    <a:gd name="T3" fmla="*/ 0 h 51"/>
                    <a:gd name="T4" fmla="*/ 0 w 61"/>
                    <a:gd name="T5" fmla="*/ 0 h 51"/>
                    <a:gd name="T6" fmla="*/ 0 w 61"/>
                    <a:gd name="T7" fmla="*/ 0 h 51"/>
                    <a:gd name="T8" fmla="*/ 0 w 61"/>
                    <a:gd name="T9" fmla="*/ 0 h 51"/>
                    <a:gd name="T10" fmla="*/ 0 w 61"/>
                    <a:gd name="T11" fmla="*/ 0 h 51"/>
                    <a:gd name="T12" fmla="*/ 0 w 61"/>
                    <a:gd name="T13" fmla="*/ 0 h 51"/>
                    <a:gd name="T14" fmla="*/ 0 w 61"/>
                    <a:gd name="T15" fmla="*/ 0 h 51"/>
                    <a:gd name="T16" fmla="*/ 0 w 61"/>
                    <a:gd name="T17" fmla="*/ 0 h 51"/>
                    <a:gd name="T18" fmla="*/ 0 w 61"/>
                    <a:gd name="T19" fmla="*/ 0 h 51"/>
                    <a:gd name="T20" fmla="*/ 0 w 61"/>
                    <a:gd name="T21" fmla="*/ 0 h 51"/>
                    <a:gd name="T22" fmla="*/ 0 w 61"/>
                    <a:gd name="T23" fmla="*/ 0 h 51"/>
                    <a:gd name="T24" fmla="*/ 0 w 61"/>
                    <a:gd name="T25" fmla="*/ 0 h 51"/>
                    <a:gd name="T26" fmla="*/ 0 w 61"/>
                    <a:gd name="T27" fmla="*/ 0 h 51"/>
                    <a:gd name="T28" fmla="*/ 0 w 61"/>
                    <a:gd name="T29" fmla="*/ 0 h 51"/>
                    <a:gd name="T30" fmla="*/ 0 w 61"/>
                    <a:gd name="T31" fmla="*/ 0 h 51"/>
                    <a:gd name="T32" fmla="*/ 0 w 61"/>
                    <a:gd name="T33" fmla="*/ 0 h 51"/>
                    <a:gd name="T34" fmla="*/ 0 w 61"/>
                    <a:gd name="T35" fmla="*/ 0 h 51"/>
                    <a:gd name="T36" fmla="*/ 0 w 61"/>
                    <a:gd name="T37" fmla="*/ 0 h 51"/>
                    <a:gd name="T38" fmla="*/ 0 w 61"/>
                    <a:gd name="T39" fmla="*/ 0 h 51"/>
                    <a:gd name="T40" fmla="*/ 0 w 61"/>
                    <a:gd name="T41" fmla="*/ 0 h 51"/>
                    <a:gd name="T42" fmla="*/ 0 w 61"/>
                    <a:gd name="T43" fmla="*/ 0 h 51"/>
                    <a:gd name="T44" fmla="*/ 0 w 61"/>
                    <a:gd name="T45" fmla="*/ 0 h 51"/>
                    <a:gd name="T46" fmla="*/ 0 w 61"/>
                    <a:gd name="T47" fmla="*/ 0 h 51"/>
                    <a:gd name="T48" fmla="*/ 0 w 61"/>
                    <a:gd name="T49" fmla="*/ 0 h 51"/>
                    <a:gd name="T50" fmla="*/ 0 w 61"/>
                    <a:gd name="T51" fmla="*/ 0 h 51"/>
                    <a:gd name="T52" fmla="*/ 0 w 61"/>
                    <a:gd name="T53" fmla="*/ 0 h 51"/>
                    <a:gd name="T54" fmla="*/ 0 w 61"/>
                    <a:gd name="T55" fmla="*/ 0 h 51"/>
                    <a:gd name="T56" fmla="*/ 0 w 61"/>
                    <a:gd name="T57" fmla="*/ 0 h 51"/>
                    <a:gd name="T58" fmla="*/ 0 w 61"/>
                    <a:gd name="T59" fmla="*/ 0 h 51"/>
                    <a:gd name="T60" fmla="*/ 0 w 61"/>
                    <a:gd name="T61" fmla="*/ 0 h 51"/>
                    <a:gd name="T62" fmla="*/ 0 w 61"/>
                    <a:gd name="T63" fmla="*/ 0 h 51"/>
                    <a:gd name="T64" fmla="*/ 0 w 61"/>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51"/>
                    <a:gd name="T101" fmla="*/ 61 w 61"/>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51">
                      <a:moveTo>
                        <a:pt x="19" y="7"/>
                      </a:moveTo>
                      <a:lnTo>
                        <a:pt x="25" y="4"/>
                      </a:lnTo>
                      <a:lnTo>
                        <a:pt x="31" y="2"/>
                      </a:lnTo>
                      <a:lnTo>
                        <a:pt x="37" y="1"/>
                      </a:lnTo>
                      <a:lnTo>
                        <a:pt x="43" y="0"/>
                      </a:lnTo>
                      <a:lnTo>
                        <a:pt x="48" y="1"/>
                      </a:lnTo>
                      <a:lnTo>
                        <a:pt x="53" y="2"/>
                      </a:lnTo>
                      <a:lnTo>
                        <a:pt x="56" y="4"/>
                      </a:lnTo>
                      <a:lnTo>
                        <a:pt x="59" y="7"/>
                      </a:lnTo>
                      <a:lnTo>
                        <a:pt x="61" y="11"/>
                      </a:lnTo>
                      <a:lnTo>
                        <a:pt x="61" y="15"/>
                      </a:lnTo>
                      <a:lnTo>
                        <a:pt x="60" y="20"/>
                      </a:lnTo>
                      <a:lnTo>
                        <a:pt x="59" y="25"/>
                      </a:lnTo>
                      <a:lnTo>
                        <a:pt x="55" y="29"/>
                      </a:lnTo>
                      <a:lnTo>
                        <a:pt x="51" y="35"/>
                      </a:lnTo>
                      <a:lnTo>
                        <a:pt x="46" y="38"/>
                      </a:lnTo>
                      <a:lnTo>
                        <a:pt x="40" y="43"/>
                      </a:lnTo>
                      <a:lnTo>
                        <a:pt x="35" y="46"/>
                      </a:lnTo>
                      <a:lnTo>
                        <a:pt x="29" y="48"/>
                      </a:lnTo>
                      <a:lnTo>
                        <a:pt x="23" y="49"/>
                      </a:lnTo>
                      <a:lnTo>
                        <a:pt x="18" y="51"/>
                      </a:lnTo>
                      <a:lnTo>
                        <a:pt x="12" y="49"/>
                      </a:lnTo>
                      <a:lnTo>
                        <a:pt x="8" y="48"/>
                      </a:lnTo>
                      <a:lnTo>
                        <a:pt x="4" y="46"/>
                      </a:lnTo>
                      <a:lnTo>
                        <a:pt x="1" y="43"/>
                      </a:lnTo>
                      <a:lnTo>
                        <a:pt x="0" y="39"/>
                      </a:lnTo>
                      <a:lnTo>
                        <a:pt x="0" y="35"/>
                      </a:lnTo>
                      <a:lnTo>
                        <a:pt x="0" y="30"/>
                      </a:lnTo>
                      <a:lnTo>
                        <a:pt x="2" y="26"/>
                      </a:lnTo>
                      <a:lnTo>
                        <a:pt x="5" y="21"/>
                      </a:lnTo>
                      <a:lnTo>
                        <a:pt x="9" y="15"/>
                      </a:lnTo>
                      <a:lnTo>
                        <a:pt x="13" y="12"/>
                      </a:lnTo>
                      <a:lnTo>
                        <a:pt x="19"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4" name="Freeform 200"/>
                <p:cNvSpPr>
                  <a:spLocks/>
                </p:cNvSpPr>
                <p:nvPr/>
              </p:nvSpPr>
              <p:spPr bwMode="auto">
                <a:xfrm>
                  <a:off x="3914" y="1452"/>
                  <a:ext cx="6" cy="6"/>
                </a:xfrm>
                <a:custGeom>
                  <a:avLst/>
                  <a:gdLst>
                    <a:gd name="T0" fmla="*/ 0 w 61"/>
                    <a:gd name="T1" fmla="*/ 0 h 51"/>
                    <a:gd name="T2" fmla="*/ 0 w 61"/>
                    <a:gd name="T3" fmla="*/ 0 h 51"/>
                    <a:gd name="T4" fmla="*/ 0 w 61"/>
                    <a:gd name="T5" fmla="*/ 0 h 51"/>
                    <a:gd name="T6" fmla="*/ 0 w 61"/>
                    <a:gd name="T7" fmla="*/ 0 h 51"/>
                    <a:gd name="T8" fmla="*/ 0 w 61"/>
                    <a:gd name="T9" fmla="*/ 0 h 51"/>
                    <a:gd name="T10" fmla="*/ 0 w 61"/>
                    <a:gd name="T11" fmla="*/ 0 h 51"/>
                    <a:gd name="T12" fmla="*/ 0 w 61"/>
                    <a:gd name="T13" fmla="*/ 0 h 51"/>
                    <a:gd name="T14" fmla="*/ 0 w 61"/>
                    <a:gd name="T15" fmla="*/ 0 h 51"/>
                    <a:gd name="T16" fmla="*/ 0 w 61"/>
                    <a:gd name="T17" fmla="*/ 0 h 51"/>
                    <a:gd name="T18" fmla="*/ 0 w 61"/>
                    <a:gd name="T19" fmla="*/ 0 h 51"/>
                    <a:gd name="T20" fmla="*/ 0 w 61"/>
                    <a:gd name="T21" fmla="*/ 0 h 51"/>
                    <a:gd name="T22" fmla="*/ 0 w 61"/>
                    <a:gd name="T23" fmla="*/ 0 h 51"/>
                    <a:gd name="T24" fmla="*/ 0 w 61"/>
                    <a:gd name="T25" fmla="*/ 0 h 51"/>
                    <a:gd name="T26" fmla="*/ 0 w 61"/>
                    <a:gd name="T27" fmla="*/ 0 h 51"/>
                    <a:gd name="T28" fmla="*/ 0 w 61"/>
                    <a:gd name="T29" fmla="*/ 0 h 51"/>
                    <a:gd name="T30" fmla="*/ 0 w 61"/>
                    <a:gd name="T31" fmla="*/ 0 h 51"/>
                    <a:gd name="T32" fmla="*/ 0 w 61"/>
                    <a:gd name="T33" fmla="*/ 0 h 51"/>
                    <a:gd name="T34" fmla="*/ 0 w 61"/>
                    <a:gd name="T35" fmla="*/ 0 h 51"/>
                    <a:gd name="T36" fmla="*/ 0 w 61"/>
                    <a:gd name="T37" fmla="*/ 0 h 51"/>
                    <a:gd name="T38" fmla="*/ 0 w 61"/>
                    <a:gd name="T39" fmla="*/ 0 h 51"/>
                    <a:gd name="T40" fmla="*/ 0 w 61"/>
                    <a:gd name="T41" fmla="*/ 0 h 51"/>
                    <a:gd name="T42" fmla="*/ 0 w 61"/>
                    <a:gd name="T43" fmla="*/ 0 h 51"/>
                    <a:gd name="T44" fmla="*/ 0 w 61"/>
                    <a:gd name="T45" fmla="*/ 0 h 51"/>
                    <a:gd name="T46" fmla="*/ 0 w 61"/>
                    <a:gd name="T47" fmla="*/ 0 h 51"/>
                    <a:gd name="T48" fmla="*/ 0 w 61"/>
                    <a:gd name="T49" fmla="*/ 0 h 51"/>
                    <a:gd name="T50" fmla="*/ 0 w 61"/>
                    <a:gd name="T51" fmla="*/ 0 h 51"/>
                    <a:gd name="T52" fmla="*/ 0 w 61"/>
                    <a:gd name="T53" fmla="*/ 0 h 51"/>
                    <a:gd name="T54" fmla="*/ 0 w 61"/>
                    <a:gd name="T55" fmla="*/ 0 h 51"/>
                    <a:gd name="T56" fmla="*/ 0 w 61"/>
                    <a:gd name="T57" fmla="*/ 0 h 51"/>
                    <a:gd name="T58" fmla="*/ 0 w 61"/>
                    <a:gd name="T59" fmla="*/ 0 h 51"/>
                    <a:gd name="T60" fmla="*/ 0 w 61"/>
                    <a:gd name="T61" fmla="*/ 0 h 51"/>
                    <a:gd name="T62" fmla="*/ 0 w 61"/>
                    <a:gd name="T63" fmla="*/ 0 h 51"/>
                    <a:gd name="T64" fmla="*/ 0 w 61"/>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51"/>
                    <a:gd name="T101" fmla="*/ 61 w 61"/>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51">
                      <a:moveTo>
                        <a:pt x="19" y="7"/>
                      </a:moveTo>
                      <a:lnTo>
                        <a:pt x="25" y="4"/>
                      </a:lnTo>
                      <a:lnTo>
                        <a:pt x="31" y="2"/>
                      </a:lnTo>
                      <a:lnTo>
                        <a:pt x="37" y="1"/>
                      </a:lnTo>
                      <a:lnTo>
                        <a:pt x="43" y="0"/>
                      </a:lnTo>
                      <a:lnTo>
                        <a:pt x="48" y="1"/>
                      </a:lnTo>
                      <a:lnTo>
                        <a:pt x="53" y="2"/>
                      </a:lnTo>
                      <a:lnTo>
                        <a:pt x="56" y="4"/>
                      </a:lnTo>
                      <a:lnTo>
                        <a:pt x="59" y="7"/>
                      </a:lnTo>
                      <a:lnTo>
                        <a:pt x="61" y="11"/>
                      </a:lnTo>
                      <a:lnTo>
                        <a:pt x="61" y="15"/>
                      </a:lnTo>
                      <a:lnTo>
                        <a:pt x="60" y="20"/>
                      </a:lnTo>
                      <a:lnTo>
                        <a:pt x="59" y="25"/>
                      </a:lnTo>
                      <a:lnTo>
                        <a:pt x="55" y="29"/>
                      </a:lnTo>
                      <a:lnTo>
                        <a:pt x="51" y="35"/>
                      </a:lnTo>
                      <a:lnTo>
                        <a:pt x="46" y="38"/>
                      </a:lnTo>
                      <a:lnTo>
                        <a:pt x="40" y="43"/>
                      </a:lnTo>
                      <a:lnTo>
                        <a:pt x="35" y="46"/>
                      </a:lnTo>
                      <a:lnTo>
                        <a:pt x="29" y="48"/>
                      </a:lnTo>
                      <a:lnTo>
                        <a:pt x="23" y="49"/>
                      </a:lnTo>
                      <a:lnTo>
                        <a:pt x="18" y="51"/>
                      </a:lnTo>
                      <a:lnTo>
                        <a:pt x="12" y="49"/>
                      </a:lnTo>
                      <a:lnTo>
                        <a:pt x="8" y="48"/>
                      </a:lnTo>
                      <a:lnTo>
                        <a:pt x="4" y="46"/>
                      </a:lnTo>
                      <a:lnTo>
                        <a:pt x="1" y="43"/>
                      </a:lnTo>
                      <a:lnTo>
                        <a:pt x="0" y="39"/>
                      </a:lnTo>
                      <a:lnTo>
                        <a:pt x="0" y="35"/>
                      </a:lnTo>
                      <a:lnTo>
                        <a:pt x="0" y="30"/>
                      </a:lnTo>
                      <a:lnTo>
                        <a:pt x="2" y="26"/>
                      </a:lnTo>
                      <a:lnTo>
                        <a:pt x="5" y="21"/>
                      </a:lnTo>
                      <a:lnTo>
                        <a:pt x="9" y="15"/>
                      </a:lnTo>
                      <a:lnTo>
                        <a:pt x="13" y="12"/>
                      </a:lnTo>
                      <a:lnTo>
                        <a:pt x="19"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5" name="Freeform 201"/>
                <p:cNvSpPr>
                  <a:spLocks/>
                </p:cNvSpPr>
                <p:nvPr/>
              </p:nvSpPr>
              <p:spPr bwMode="auto">
                <a:xfrm>
                  <a:off x="3934" y="1855"/>
                  <a:ext cx="243" cy="197"/>
                </a:xfrm>
                <a:custGeom>
                  <a:avLst/>
                  <a:gdLst>
                    <a:gd name="T0" fmla="*/ 0 w 2414"/>
                    <a:gd name="T1" fmla="*/ 0 h 1800"/>
                    <a:gd name="T2" fmla="*/ 0 w 2414"/>
                    <a:gd name="T3" fmla="*/ 0 h 1800"/>
                    <a:gd name="T4" fmla="*/ 0 w 2414"/>
                    <a:gd name="T5" fmla="*/ 0 h 1800"/>
                    <a:gd name="T6" fmla="*/ 0 w 2414"/>
                    <a:gd name="T7" fmla="*/ 0 h 1800"/>
                    <a:gd name="T8" fmla="*/ 0 w 2414"/>
                    <a:gd name="T9" fmla="*/ 0 h 1800"/>
                    <a:gd name="T10" fmla="*/ 0 60000 65536"/>
                    <a:gd name="T11" fmla="*/ 0 60000 65536"/>
                    <a:gd name="T12" fmla="*/ 0 60000 65536"/>
                    <a:gd name="T13" fmla="*/ 0 60000 65536"/>
                    <a:gd name="T14" fmla="*/ 0 60000 65536"/>
                    <a:gd name="T15" fmla="*/ 0 w 2414"/>
                    <a:gd name="T16" fmla="*/ 0 h 1800"/>
                    <a:gd name="T17" fmla="*/ 2414 w 2414"/>
                    <a:gd name="T18" fmla="*/ 1800 h 1800"/>
                  </a:gdLst>
                  <a:ahLst/>
                  <a:cxnLst>
                    <a:cxn ang="T10">
                      <a:pos x="T0" y="T1"/>
                    </a:cxn>
                    <a:cxn ang="T11">
                      <a:pos x="T2" y="T3"/>
                    </a:cxn>
                    <a:cxn ang="T12">
                      <a:pos x="T4" y="T5"/>
                    </a:cxn>
                    <a:cxn ang="T13">
                      <a:pos x="T6" y="T7"/>
                    </a:cxn>
                    <a:cxn ang="T14">
                      <a:pos x="T8" y="T9"/>
                    </a:cxn>
                  </a:cxnLst>
                  <a:rect l="T15" t="T16" r="T17" b="T18"/>
                  <a:pathLst>
                    <a:path w="2414" h="1800">
                      <a:moveTo>
                        <a:pt x="475" y="0"/>
                      </a:moveTo>
                      <a:lnTo>
                        <a:pt x="2414" y="81"/>
                      </a:lnTo>
                      <a:lnTo>
                        <a:pt x="1992" y="1800"/>
                      </a:lnTo>
                      <a:lnTo>
                        <a:pt x="0" y="1651"/>
                      </a:lnTo>
                      <a:lnTo>
                        <a:pt x="475"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6" name="Freeform 202"/>
                <p:cNvSpPr>
                  <a:spLocks/>
                </p:cNvSpPr>
                <p:nvPr/>
              </p:nvSpPr>
              <p:spPr bwMode="auto">
                <a:xfrm>
                  <a:off x="3934" y="1855"/>
                  <a:ext cx="243" cy="197"/>
                </a:xfrm>
                <a:custGeom>
                  <a:avLst/>
                  <a:gdLst>
                    <a:gd name="T0" fmla="*/ 0 w 2414"/>
                    <a:gd name="T1" fmla="*/ 0 h 1800"/>
                    <a:gd name="T2" fmla="*/ 0 w 2414"/>
                    <a:gd name="T3" fmla="*/ 0 h 1800"/>
                    <a:gd name="T4" fmla="*/ 0 w 2414"/>
                    <a:gd name="T5" fmla="*/ 0 h 1800"/>
                    <a:gd name="T6" fmla="*/ 0 w 2414"/>
                    <a:gd name="T7" fmla="*/ 0 h 1800"/>
                    <a:gd name="T8" fmla="*/ 0 w 2414"/>
                    <a:gd name="T9" fmla="*/ 0 h 1800"/>
                    <a:gd name="T10" fmla="*/ 0 60000 65536"/>
                    <a:gd name="T11" fmla="*/ 0 60000 65536"/>
                    <a:gd name="T12" fmla="*/ 0 60000 65536"/>
                    <a:gd name="T13" fmla="*/ 0 60000 65536"/>
                    <a:gd name="T14" fmla="*/ 0 60000 65536"/>
                    <a:gd name="T15" fmla="*/ 0 w 2414"/>
                    <a:gd name="T16" fmla="*/ 0 h 1800"/>
                    <a:gd name="T17" fmla="*/ 2414 w 2414"/>
                    <a:gd name="T18" fmla="*/ 1800 h 1800"/>
                  </a:gdLst>
                  <a:ahLst/>
                  <a:cxnLst>
                    <a:cxn ang="T10">
                      <a:pos x="T0" y="T1"/>
                    </a:cxn>
                    <a:cxn ang="T11">
                      <a:pos x="T2" y="T3"/>
                    </a:cxn>
                    <a:cxn ang="T12">
                      <a:pos x="T4" y="T5"/>
                    </a:cxn>
                    <a:cxn ang="T13">
                      <a:pos x="T6" y="T7"/>
                    </a:cxn>
                    <a:cxn ang="T14">
                      <a:pos x="T8" y="T9"/>
                    </a:cxn>
                  </a:cxnLst>
                  <a:rect l="T15" t="T16" r="T17" b="T18"/>
                  <a:pathLst>
                    <a:path w="2414" h="1800">
                      <a:moveTo>
                        <a:pt x="475" y="0"/>
                      </a:moveTo>
                      <a:lnTo>
                        <a:pt x="2414" y="81"/>
                      </a:lnTo>
                      <a:lnTo>
                        <a:pt x="1992" y="1800"/>
                      </a:lnTo>
                      <a:lnTo>
                        <a:pt x="0" y="1651"/>
                      </a:lnTo>
                      <a:lnTo>
                        <a:pt x="475"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7" name="Line 203"/>
                <p:cNvSpPr>
                  <a:spLocks noChangeShapeType="1"/>
                </p:cNvSpPr>
                <p:nvPr/>
              </p:nvSpPr>
              <p:spPr bwMode="auto">
                <a:xfrm>
                  <a:off x="3982" y="1855"/>
                  <a:ext cx="19" cy="3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98" name="Line 204"/>
                <p:cNvSpPr>
                  <a:spLocks noChangeShapeType="1"/>
                </p:cNvSpPr>
                <p:nvPr/>
              </p:nvSpPr>
              <p:spPr bwMode="auto">
                <a:xfrm flipH="1">
                  <a:off x="4001" y="1864"/>
                  <a:ext cx="176"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99" name="Line 205"/>
                <p:cNvSpPr>
                  <a:spLocks noChangeShapeType="1"/>
                </p:cNvSpPr>
                <p:nvPr/>
              </p:nvSpPr>
              <p:spPr bwMode="auto">
                <a:xfrm flipV="1">
                  <a:off x="3934" y="1888"/>
                  <a:ext cx="67" cy="14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0" name="Line 206"/>
                <p:cNvSpPr>
                  <a:spLocks noChangeShapeType="1"/>
                </p:cNvSpPr>
                <p:nvPr/>
              </p:nvSpPr>
              <p:spPr bwMode="auto">
                <a:xfrm>
                  <a:off x="4001" y="1888"/>
                  <a:ext cx="134"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1" name="Freeform 207"/>
                <p:cNvSpPr>
                  <a:spLocks/>
                </p:cNvSpPr>
                <p:nvPr/>
              </p:nvSpPr>
              <p:spPr bwMode="auto">
                <a:xfrm>
                  <a:off x="3670" y="1352"/>
                  <a:ext cx="63" cy="112"/>
                </a:xfrm>
                <a:custGeom>
                  <a:avLst/>
                  <a:gdLst>
                    <a:gd name="T0" fmla="*/ 0 w 631"/>
                    <a:gd name="T1" fmla="*/ 0 h 1029"/>
                    <a:gd name="T2" fmla="*/ 0 w 631"/>
                    <a:gd name="T3" fmla="*/ 0 h 1029"/>
                    <a:gd name="T4" fmla="*/ 0 w 631"/>
                    <a:gd name="T5" fmla="*/ 0 h 1029"/>
                    <a:gd name="T6" fmla="*/ 0 w 631"/>
                    <a:gd name="T7" fmla="*/ 0 h 1029"/>
                    <a:gd name="T8" fmla="*/ 0 w 631"/>
                    <a:gd name="T9" fmla="*/ 0 h 1029"/>
                    <a:gd name="T10" fmla="*/ 0 w 631"/>
                    <a:gd name="T11" fmla="*/ 0 h 1029"/>
                    <a:gd name="T12" fmla="*/ 0 w 631"/>
                    <a:gd name="T13" fmla="*/ 0 h 1029"/>
                    <a:gd name="T14" fmla="*/ 0 w 631"/>
                    <a:gd name="T15" fmla="*/ 0 h 1029"/>
                    <a:gd name="T16" fmla="*/ 0 w 631"/>
                    <a:gd name="T17" fmla="*/ 0 h 1029"/>
                    <a:gd name="T18" fmla="*/ 0 w 631"/>
                    <a:gd name="T19" fmla="*/ 0 h 1029"/>
                    <a:gd name="T20" fmla="*/ 0 w 631"/>
                    <a:gd name="T21" fmla="*/ 0 h 1029"/>
                    <a:gd name="T22" fmla="*/ 0 w 631"/>
                    <a:gd name="T23" fmla="*/ 0 h 1029"/>
                    <a:gd name="T24" fmla="*/ 0 w 631"/>
                    <a:gd name="T25" fmla="*/ 0 h 1029"/>
                    <a:gd name="T26" fmla="*/ 0 w 631"/>
                    <a:gd name="T27" fmla="*/ 0 h 1029"/>
                    <a:gd name="T28" fmla="*/ 0 w 631"/>
                    <a:gd name="T29" fmla="*/ 0 h 1029"/>
                    <a:gd name="T30" fmla="*/ 0 w 631"/>
                    <a:gd name="T31" fmla="*/ 0 h 1029"/>
                    <a:gd name="T32" fmla="*/ 0 w 631"/>
                    <a:gd name="T33" fmla="*/ 0 h 1029"/>
                    <a:gd name="T34" fmla="*/ 0 w 631"/>
                    <a:gd name="T35" fmla="*/ 0 h 1029"/>
                    <a:gd name="T36" fmla="*/ 0 w 631"/>
                    <a:gd name="T37" fmla="*/ 0 h 1029"/>
                    <a:gd name="T38" fmla="*/ 0 w 631"/>
                    <a:gd name="T39" fmla="*/ 0 h 1029"/>
                    <a:gd name="T40" fmla="*/ 0 w 631"/>
                    <a:gd name="T41" fmla="*/ 0 h 1029"/>
                    <a:gd name="T42" fmla="*/ 0 w 631"/>
                    <a:gd name="T43" fmla="*/ 0 h 10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1"/>
                    <a:gd name="T67" fmla="*/ 0 h 1029"/>
                    <a:gd name="T68" fmla="*/ 631 w 631"/>
                    <a:gd name="T69" fmla="*/ 1029 h 10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1" h="1029">
                      <a:moveTo>
                        <a:pt x="573" y="1021"/>
                      </a:moveTo>
                      <a:lnTo>
                        <a:pt x="0" y="34"/>
                      </a:lnTo>
                      <a:lnTo>
                        <a:pt x="59" y="0"/>
                      </a:lnTo>
                      <a:lnTo>
                        <a:pt x="630" y="988"/>
                      </a:lnTo>
                      <a:lnTo>
                        <a:pt x="631" y="992"/>
                      </a:lnTo>
                      <a:lnTo>
                        <a:pt x="631" y="996"/>
                      </a:lnTo>
                      <a:lnTo>
                        <a:pt x="631" y="1001"/>
                      </a:lnTo>
                      <a:lnTo>
                        <a:pt x="629" y="1005"/>
                      </a:lnTo>
                      <a:lnTo>
                        <a:pt x="625" y="1010"/>
                      </a:lnTo>
                      <a:lnTo>
                        <a:pt x="622" y="1015"/>
                      </a:lnTo>
                      <a:lnTo>
                        <a:pt x="618" y="1019"/>
                      </a:lnTo>
                      <a:lnTo>
                        <a:pt x="612" y="1022"/>
                      </a:lnTo>
                      <a:lnTo>
                        <a:pt x="606" y="1026"/>
                      </a:lnTo>
                      <a:lnTo>
                        <a:pt x="601" y="1027"/>
                      </a:lnTo>
                      <a:lnTo>
                        <a:pt x="594" y="1028"/>
                      </a:lnTo>
                      <a:lnTo>
                        <a:pt x="588" y="1029"/>
                      </a:lnTo>
                      <a:lnTo>
                        <a:pt x="584" y="1028"/>
                      </a:lnTo>
                      <a:lnTo>
                        <a:pt x="579" y="1027"/>
                      </a:lnTo>
                      <a:lnTo>
                        <a:pt x="576" y="1025"/>
                      </a:lnTo>
                      <a:lnTo>
                        <a:pt x="573" y="102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2" name="Freeform 208"/>
                <p:cNvSpPr>
                  <a:spLocks/>
                </p:cNvSpPr>
                <p:nvPr/>
              </p:nvSpPr>
              <p:spPr bwMode="auto">
                <a:xfrm>
                  <a:off x="3670" y="1352"/>
                  <a:ext cx="63" cy="112"/>
                </a:xfrm>
                <a:custGeom>
                  <a:avLst/>
                  <a:gdLst>
                    <a:gd name="T0" fmla="*/ 0 w 631"/>
                    <a:gd name="T1" fmla="*/ 0 h 1029"/>
                    <a:gd name="T2" fmla="*/ 0 w 631"/>
                    <a:gd name="T3" fmla="*/ 0 h 1029"/>
                    <a:gd name="T4" fmla="*/ 0 w 631"/>
                    <a:gd name="T5" fmla="*/ 0 h 1029"/>
                    <a:gd name="T6" fmla="*/ 0 w 631"/>
                    <a:gd name="T7" fmla="*/ 0 h 1029"/>
                    <a:gd name="T8" fmla="*/ 0 w 631"/>
                    <a:gd name="T9" fmla="*/ 0 h 1029"/>
                    <a:gd name="T10" fmla="*/ 0 w 631"/>
                    <a:gd name="T11" fmla="*/ 0 h 1029"/>
                    <a:gd name="T12" fmla="*/ 0 w 631"/>
                    <a:gd name="T13" fmla="*/ 0 h 1029"/>
                    <a:gd name="T14" fmla="*/ 0 w 631"/>
                    <a:gd name="T15" fmla="*/ 0 h 1029"/>
                    <a:gd name="T16" fmla="*/ 0 w 631"/>
                    <a:gd name="T17" fmla="*/ 0 h 1029"/>
                    <a:gd name="T18" fmla="*/ 0 w 631"/>
                    <a:gd name="T19" fmla="*/ 0 h 1029"/>
                    <a:gd name="T20" fmla="*/ 0 w 631"/>
                    <a:gd name="T21" fmla="*/ 0 h 1029"/>
                    <a:gd name="T22" fmla="*/ 0 w 631"/>
                    <a:gd name="T23" fmla="*/ 0 h 1029"/>
                    <a:gd name="T24" fmla="*/ 0 w 631"/>
                    <a:gd name="T25" fmla="*/ 0 h 1029"/>
                    <a:gd name="T26" fmla="*/ 0 w 631"/>
                    <a:gd name="T27" fmla="*/ 0 h 1029"/>
                    <a:gd name="T28" fmla="*/ 0 w 631"/>
                    <a:gd name="T29" fmla="*/ 0 h 1029"/>
                    <a:gd name="T30" fmla="*/ 0 w 631"/>
                    <a:gd name="T31" fmla="*/ 0 h 1029"/>
                    <a:gd name="T32" fmla="*/ 0 w 631"/>
                    <a:gd name="T33" fmla="*/ 0 h 1029"/>
                    <a:gd name="T34" fmla="*/ 0 w 631"/>
                    <a:gd name="T35" fmla="*/ 0 h 1029"/>
                    <a:gd name="T36" fmla="*/ 0 w 631"/>
                    <a:gd name="T37" fmla="*/ 0 h 1029"/>
                    <a:gd name="T38" fmla="*/ 0 w 631"/>
                    <a:gd name="T39" fmla="*/ 0 h 1029"/>
                    <a:gd name="T40" fmla="*/ 0 w 631"/>
                    <a:gd name="T41" fmla="*/ 0 h 1029"/>
                    <a:gd name="T42" fmla="*/ 0 w 631"/>
                    <a:gd name="T43" fmla="*/ 0 h 10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1"/>
                    <a:gd name="T67" fmla="*/ 0 h 1029"/>
                    <a:gd name="T68" fmla="*/ 631 w 631"/>
                    <a:gd name="T69" fmla="*/ 1029 h 10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1" h="1029">
                      <a:moveTo>
                        <a:pt x="573" y="1021"/>
                      </a:moveTo>
                      <a:lnTo>
                        <a:pt x="0" y="34"/>
                      </a:lnTo>
                      <a:lnTo>
                        <a:pt x="59" y="0"/>
                      </a:lnTo>
                      <a:lnTo>
                        <a:pt x="630" y="988"/>
                      </a:lnTo>
                      <a:lnTo>
                        <a:pt x="631" y="992"/>
                      </a:lnTo>
                      <a:lnTo>
                        <a:pt x="631" y="996"/>
                      </a:lnTo>
                      <a:lnTo>
                        <a:pt x="631" y="1001"/>
                      </a:lnTo>
                      <a:lnTo>
                        <a:pt x="629" y="1005"/>
                      </a:lnTo>
                      <a:lnTo>
                        <a:pt x="625" y="1010"/>
                      </a:lnTo>
                      <a:lnTo>
                        <a:pt x="622" y="1015"/>
                      </a:lnTo>
                      <a:lnTo>
                        <a:pt x="618" y="1019"/>
                      </a:lnTo>
                      <a:lnTo>
                        <a:pt x="612" y="1022"/>
                      </a:lnTo>
                      <a:lnTo>
                        <a:pt x="606" y="1026"/>
                      </a:lnTo>
                      <a:lnTo>
                        <a:pt x="601" y="1027"/>
                      </a:lnTo>
                      <a:lnTo>
                        <a:pt x="594" y="1028"/>
                      </a:lnTo>
                      <a:lnTo>
                        <a:pt x="588" y="1029"/>
                      </a:lnTo>
                      <a:lnTo>
                        <a:pt x="584" y="1028"/>
                      </a:lnTo>
                      <a:lnTo>
                        <a:pt x="579" y="1027"/>
                      </a:lnTo>
                      <a:lnTo>
                        <a:pt x="576" y="1025"/>
                      </a:lnTo>
                      <a:lnTo>
                        <a:pt x="573" y="102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03" name="Freeform 209"/>
                <p:cNvSpPr>
                  <a:spLocks/>
                </p:cNvSpPr>
                <p:nvPr/>
              </p:nvSpPr>
              <p:spPr bwMode="auto">
                <a:xfrm>
                  <a:off x="3167" y="1366"/>
                  <a:ext cx="108" cy="120"/>
                </a:xfrm>
                <a:custGeom>
                  <a:avLst/>
                  <a:gdLst>
                    <a:gd name="T0" fmla="*/ 0 w 1074"/>
                    <a:gd name="T1" fmla="*/ 0 h 1098"/>
                    <a:gd name="T2" fmla="*/ 0 w 1074"/>
                    <a:gd name="T3" fmla="*/ 0 h 1098"/>
                    <a:gd name="T4" fmla="*/ 0 w 1074"/>
                    <a:gd name="T5" fmla="*/ 0 h 1098"/>
                    <a:gd name="T6" fmla="*/ 0 w 1074"/>
                    <a:gd name="T7" fmla="*/ 0 h 1098"/>
                    <a:gd name="T8" fmla="*/ 0 w 1074"/>
                    <a:gd name="T9" fmla="*/ 0 h 1098"/>
                    <a:gd name="T10" fmla="*/ 0 w 1074"/>
                    <a:gd name="T11" fmla="*/ 0 h 1098"/>
                    <a:gd name="T12" fmla="*/ 0 w 1074"/>
                    <a:gd name="T13" fmla="*/ 0 h 1098"/>
                    <a:gd name="T14" fmla="*/ 0 w 1074"/>
                    <a:gd name="T15" fmla="*/ 0 h 1098"/>
                    <a:gd name="T16" fmla="*/ 0 w 1074"/>
                    <a:gd name="T17" fmla="*/ 0 h 1098"/>
                    <a:gd name="T18" fmla="*/ 0 w 1074"/>
                    <a:gd name="T19" fmla="*/ 0 h 1098"/>
                    <a:gd name="T20" fmla="*/ 0 w 1074"/>
                    <a:gd name="T21" fmla="*/ 0 h 1098"/>
                    <a:gd name="T22" fmla="*/ 0 w 1074"/>
                    <a:gd name="T23" fmla="*/ 0 h 1098"/>
                    <a:gd name="T24" fmla="*/ 0 w 1074"/>
                    <a:gd name="T25" fmla="*/ 0 h 1098"/>
                    <a:gd name="T26" fmla="*/ 0 w 1074"/>
                    <a:gd name="T27" fmla="*/ 0 h 1098"/>
                    <a:gd name="T28" fmla="*/ 0 w 1074"/>
                    <a:gd name="T29" fmla="*/ 0 h 1098"/>
                    <a:gd name="T30" fmla="*/ 0 w 1074"/>
                    <a:gd name="T31" fmla="*/ 0 h 1098"/>
                    <a:gd name="T32" fmla="*/ 0 w 1074"/>
                    <a:gd name="T33" fmla="*/ 0 h 1098"/>
                    <a:gd name="T34" fmla="*/ 0 w 1074"/>
                    <a:gd name="T35" fmla="*/ 0 h 1098"/>
                    <a:gd name="T36" fmla="*/ 0 w 1074"/>
                    <a:gd name="T37" fmla="*/ 0 h 1098"/>
                    <a:gd name="T38" fmla="*/ 0 w 1074"/>
                    <a:gd name="T39" fmla="*/ 0 h 1098"/>
                    <a:gd name="T40" fmla="*/ 0 w 1074"/>
                    <a:gd name="T41" fmla="*/ 0 h 1098"/>
                    <a:gd name="T42" fmla="*/ 0 w 1074"/>
                    <a:gd name="T43" fmla="*/ 0 h 1098"/>
                    <a:gd name="T44" fmla="*/ 0 w 1074"/>
                    <a:gd name="T45" fmla="*/ 0 h 1098"/>
                    <a:gd name="T46" fmla="*/ 0 w 1074"/>
                    <a:gd name="T47" fmla="*/ 0 h 1098"/>
                    <a:gd name="T48" fmla="*/ 0 w 1074"/>
                    <a:gd name="T49" fmla="*/ 0 h 1098"/>
                    <a:gd name="T50" fmla="*/ 0 w 1074"/>
                    <a:gd name="T51" fmla="*/ 0 h 1098"/>
                    <a:gd name="T52" fmla="*/ 0 w 1074"/>
                    <a:gd name="T53" fmla="*/ 0 h 1098"/>
                    <a:gd name="T54" fmla="*/ 0 w 1074"/>
                    <a:gd name="T55" fmla="*/ 0 h 1098"/>
                    <a:gd name="T56" fmla="*/ 0 w 1074"/>
                    <a:gd name="T57" fmla="*/ 0 h 1098"/>
                    <a:gd name="T58" fmla="*/ 0 w 1074"/>
                    <a:gd name="T59" fmla="*/ 0 h 1098"/>
                    <a:gd name="T60" fmla="*/ 0 w 1074"/>
                    <a:gd name="T61" fmla="*/ 0 h 1098"/>
                    <a:gd name="T62" fmla="*/ 0 w 1074"/>
                    <a:gd name="T63" fmla="*/ 0 h 1098"/>
                    <a:gd name="T64" fmla="*/ 0 w 1074"/>
                    <a:gd name="T65" fmla="*/ 0 h 1098"/>
                    <a:gd name="T66" fmla="*/ 0 w 1074"/>
                    <a:gd name="T67" fmla="*/ 0 h 1098"/>
                    <a:gd name="T68" fmla="*/ 0 w 1074"/>
                    <a:gd name="T69" fmla="*/ 0 h 1098"/>
                    <a:gd name="T70" fmla="*/ 0 w 1074"/>
                    <a:gd name="T71" fmla="*/ 0 h 1098"/>
                    <a:gd name="T72" fmla="*/ 0 w 1074"/>
                    <a:gd name="T73" fmla="*/ 0 h 1098"/>
                    <a:gd name="T74" fmla="*/ 0 w 107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8"/>
                    <a:gd name="T116" fmla="*/ 1074 w 107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8">
                      <a:moveTo>
                        <a:pt x="0" y="1050"/>
                      </a:moveTo>
                      <a:lnTo>
                        <a:pt x="1025" y="0"/>
                      </a:lnTo>
                      <a:lnTo>
                        <a:pt x="1027" y="0"/>
                      </a:lnTo>
                      <a:lnTo>
                        <a:pt x="1028" y="2"/>
                      </a:lnTo>
                      <a:lnTo>
                        <a:pt x="1031" y="3"/>
                      </a:lnTo>
                      <a:lnTo>
                        <a:pt x="1035" y="6"/>
                      </a:lnTo>
                      <a:lnTo>
                        <a:pt x="1038" y="9"/>
                      </a:lnTo>
                      <a:lnTo>
                        <a:pt x="1042" y="13"/>
                      </a:lnTo>
                      <a:lnTo>
                        <a:pt x="1047" y="17"/>
                      </a:lnTo>
                      <a:lnTo>
                        <a:pt x="1052" y="22"/>
                      </a:lnTo>
                      <a:lnTo>
                        <a:pt x="1056" y="26"/>
                      </a:lnTo>
                      <a:lnTo>
                        <a:pt x="1061" y="31"/>
                      </a:lnTo>
                      <a:lnTo>
                        <a:pt x="1065" y="36"/>
                      </a:lnTo>
                      <a:lnTo>
                        <a:pt x="1069" y="39"/>
                      </a:lnTo>
                      <a:lnTo>
                        <a:pt x="1071" y="42"/>
                      </a:lnTo>
                      <a:lnTo>
                        <a:pt x="1073" y="46"/>
                      </a:lnTo>
                      <a:lnTo>
                        <a:pt x="1074" y="47"/>
                      </a:lnTo>
                      <a:lnTo>
                        <a:pt x="1074" y="48"/>
                      </a:lnTo>
                      <a:lnTo>
                        <a:pt x="49" y="1098"/>
                      </a:lnTo>
                      <a:lnTo>
                        <a:pt x="48" y="1098"/>
                      </a:lnTo>
                      <a:lnTo>
                        <a:pt x="46" y="1098"/>
                      </a:lnTo>
                      <a:lnTo>
                        <a:pt x="44" y="1096"/>
                      </a:lnTo>
                      <a:lnTo>
                        <a:pt x="40" y="1093"/>
                      </a:lnTo>
                      <a:lnTo>
                        <a:pt x="36" y="1090"/>
                      </a:lnTo>
                      <a:lnTo>
                        <a:pt x="31" y="1087"/>
                      </a:lnTo>
                      <a:lnTo>
                        <a:pt x="27" y="1082"/>
                      </a:lnTo>
                      <a:lnTo>
                        <a:pt x="21" y="1078"/>
                      </a:lnTo>
                      <a:lnTo>
                        <a:pt x="16" y="1073"/>
                      </a:lnTo>
                      <a:lnTo>
                        <a:pt x="12" y="1068"/>
                      </a:lnTo>
                      <a:lnTo>
                        <a:pt x="8" y="1064"/>
                      </a:lnTo>
                      <a:lnTo>
                        <a:pt x="5" y="1059"/>
                      </a:lnTo>
                      <a:lnTo>
                        <a:pt x="3" y="1056"/>
                      </a:lnTo>
                      <a:lnTo>
                        <a:pt x="0" y="1054"/>
                      </a:lnTo>
                      <a:lnTo>
                        <a:pt x="0" y="1051"/>
                      </a:lnTo>
                      <a:lnTo>
                        <a:pt x="0" y="10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4" name="Freeform 210"/>
                <p:cNvSpPr>
                  <a:spLocks/>
                </p:cNvSpPr>
                <p:nvPr/>
              </p:nvSpPr>
              <p:spPr bwMode="auto">
                <a:xfrm>
                  <a:off x="3167" y="1366"/>
                  <a:ext cx="108" cy="120"/>
                </a:xfrm>
                <a:custGeom>
                  <a:avLst/>
                  <a:gdLst>
                    <a:gd name="T0" fmla="*/ 0 w 1074"/>
                    <a:gd name="T1" fmla="*/ 0 h 1098"/>
                    <a:gd name="T2" fmla="*/ 0 w 1074"/>
                    <a:gd name="T3" fmla="*/ 0 h 1098"/>
                    <a:gd name="T4" fmla="*/ 0 w 1074"/>
                    <a:gd name="T5" fmla="*/ 0 h 1098"/>
                    <a:gd name="T6" fmla="*/ 0 w 1074"/>
                    <a:gd name="T7" fmla="*/ 0 h 1098"/>
                    <a:gd name="T8" fmla="*/ 0 w 1074"/>
                    <a:gd name="T9" fmla="*/ 0 h 1098"/>
                    <a:gd name="T10" fmla="*/ 0 w 1074"/>
                    <a:gd name="T11" fmla="*/ 0 h 1098"/>
                    <a:gd name="T12" fmla="*/ 0 w 1074"/>
                    <a:gd name="T13" fmla="*/ 0 h 1098"/>
                    <a:gd name="T14" fmla="*/ 0 w 1074"/>
                    <a:gd name="T15" fmla="*/ 0 h 1098"/>
                    <a:gd name="T16" fmla="*/ 0 w 1074"/>
                    <a:gd name="T17" fmla="*/ 0 h 1098"/>
                    <a:gd name="T18" fmla="*/ 0 w 1074"/>
                    <a:gd name="T19" fmla="*/ 0 h 1098"/>
                    <a:gd name="T20" fmla="*/ 0 w 1074"/>
                    <a:gd name="T21" fmla="*/ 0 h 1098"/>
                    <a:gd name="T22" fmla="*/ 0 w 1074"/>
                    <a:gd name="T23" fmla="*/ 0 h 1098"/>
                    <a:gd name="T24" fmla="*/ 0 w 1074"/>
                    <a:gd name="T25" fmla="*/ 0 h 1098"/>
                    <a:gd name="T26" fmla="*/ 0 w 1074"/>
                    <a:gd name="T27" fmla="*/ 0 h 1098"/>
                    <a:gd name="T28" fmla="*/ 0 w 1074"/>
                    <a:gd name="T29" fmla="*/ 0 h 1098"/>
                    <a:gd name="T30" fmla="*/ 0 w 1074"/>
                    <a:gd name="T31" fmla="*/ 0 h 1098"/>
                    <a:gd name="T32" fmla="*/ 0 w 1074"/>
                    <a:gd name="T33" fmla="*/ 0 h 1098"/>
                    <a:gd name="T34" fmla="*/ 0 w 1074"/>
                    <a:gd name="T35" fmla="*/ 0 h 1098"/>
                    <a:gd name="T36" fmla="*/ 0 w 1074"/>
                    <a:gd name="T37" fmla="*/ 0 h 1098"/>
                    <a:gd name="T38" fmla="*/ 0 w 1074"/>
                    <a:gd name="T39" fmla="*/ 0 h 1098"/>
                    <a:gd name="T40" fmla="*/ 0 w 1074"/>
                    <a:gd name="T41" fmla="*/ 0 h 1098"/>
                    <a:gd name="T42" fmla="*/ 0 w 1074"/>
                    <a:gd name="T43" fmla="*/ 0 h 1098"/>
                    <a:gd name="T44" fmla="*/ 0 w 1074"/>
                    <a:gd name="T45" fmla="*/ 0 h 1098"/>
                    <a:gd name="T46" fmla="*/ 0 w 1074"/>
                    <a:gd name="T47" fmla="*/ 0 h 1098"/>
                    <a:gd name="T48" fmla="*/ 0 w 1074"/>
                    <a:gd name="T49" fmla="*/ 0 h 1098"/>
                    <a:gd name="T50" fmla="*/ 0 w 1074"/>
                    <a:gd name="T51" fmla="*/ 0 h 1098"/>
                    <a:gd name="T52" fmla="*/ 0 w 1074"/>
                    <a:gd name="T53" fmla="*/ 0 h 1098"/>
                    <a:gd name="T54" fmla="*/ 0 w 1074"/>
                    <a:gd name="T55" fmla="*/ 0 h 1098"/>
                    <a:gd name="T56" fmla="*/ 0 w 1074"/>
                    <a:gd name="T57" fmla="*/ 0 h 1098"/>
                    <a:gd name="T58" fmla="*/ 0 w 1074"/>
                    <a:gd name="T59" fmla="*/ 0 h 1098"/>
                    <a:gd name="T60" fmla="*/ 0 w 1074"/>
                    <a:gd name="T61" fmla="*/ 0 h 1098"/>
                    <a:gd name="T62" fmla="*/ 0 w 1074"/>
                    <a:gd name="T63" fmla="*/ 0 h 1098"/>
                    <a:gd name="T64" fmla="*/ 0 w 1074"/>
                    <a:gd name="T65" fmla="*/ 0 h 1098"/>
                    <a:gd name="T66" fmla="*/ 0 w 1074"/>
                    <a:gd name="T67" fmla="*/ 0 h 1098"/>
                    <a:gd name="T68" fmla="*/ 0 w 1074"/>
                    <a:gd name="T69" fmla="*/ 0 h 1098"/>
                    <a:gd name="T70" fmla="*/ 0 w 1074"/>
                    <a:gd name="T71" fmla="*/ 0 h 1098"/>
                    <a:gd name="T72" fmla="*/ 0 w 1074"/>
                    <a:gd name="T73" fmla="*/ 0 h 1098"/>
                    <a:gd name="T74" fmla="*/ 0 w 107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8"/>
                    <a:gd name="T116" fmla="*/ 1074 w 107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8">
                      <a:moveTo>
                        <a:pt x="0" y="1050"/>
                      </a:moveTo>
                      <a:lnTo>
                        <a:pt x="1025" y="0"/>
                      </a:lnTo>
                      <a:lnTo>
                        <a:pt x="1027" y="0"/>
                      </a:lnTo>
                      <a:lnTo>
                        <a:pt x="1028" y="2"/>
                      </a:lnTo>
                      <a:lnTo>
                        <a:pt x="1031" y="3"/>
                      </a:lnTo>
                      <a:lnTo>
                        <a:pt x="1035" y="6"/>
                      </a:lnTo>
                      <a:lnTo>
                        <a:pt x="1038" y="9"/>
                      </a:lnTo>
                      <a:lnTo>
                        <a:pt x="1042" y="13"/>
                      </a:lnTo>
                      <a:lnTo>
                        <a:pt x="1047" y="17"/>
                      </a:lnTo>
                      <a:lnTo>
                        <a:pt x="1052" y="22"/>
                      </a:lnTo>
                      <a:lnTo>
                        <a:pt x="1056" y="26"/>
                      </a:lnTo>
                      <a:lnTo>
                        <a:pt x="1061" y="31"/>
                      </a:lnTo>
                      <a:lnTo>
                        <a:pt x="1065" y="36"/>
                      </a:lnTo>
                      <a:lnTo>
                        <a:pt x="1069" y="39"/>
                      </a:lnTo>
                      <a:lnTo>
                        <a:pt x="1071" y="42"/>
                      </a:lnTo>
                      <a:lnTo>
                        <a:pt x="1073" y="46"/>
                      </a:lnTo>
                      <a:lnTo>
                        <a:pt x="1074" y="47"/>
                      </a:lnTo>
                      <a:lnTo>
                        <a:pt x="1074" y="48"/>
                      </a:lnTo>
                      <a:lnTo>
                        <a:pt x="49" y="1098"/>
                      </a:lnTo>
                      <a:lnTo>
                        <a:pt x="48" y="1098"/>
                      </a:lnTo>
                      <a:lnTo>
                        <a:pt x="46" y="1098"/>
                      </a:lnTo>
                      <a:lnTo>
                        <a:pt x="44" y="1096"/>
                      </a:lnTo>
                      <a:lnTo>
                        <a:pt x="40" y="1093"/>
                      </a:lnTo>
                      <a:lnTo>
                        <a:pt x="36" y="1090"/>
                      </a:lnTo>
                      <a:lnTo>
                        <a:pt x="31" y="1087"/>
                      </a:lnTo>
                      <a:lnTo>
                        <a:pt x="27" y="1082"/>
                      </a:lnTo>
                      <a:lnTo>
                        <a:pt x="21" y="1078"/>
                      </a:lnTo>
                      <a:lnTo>
                        <a:pt x="16" y="1073"/>
                      </a:lnTo>
                      <a:lnTo>
                        <a:pt x="12" y="1068"/>
                      </a:lnTo>
                      <a:lnTo>
                        <a:pt x="8" y="1064"/>
                      </a:lnTo>
                      <a:lnTo>
                        <a:pt x="5" y="1059"/>
                      </a:lnTo>
                      <a:lnTo>
                        <a:pt x="3" y="1056"/>
                      </a:lnTo>
                      <a:lnTo>
                        <a:pt x="0" y="1054"/>
                      </a:lnTo>
                      <a:lnTo>
                        <a:pt x="0" y="1051"/>
                      </a:lnTo>
                      <a:lnTo>
                        <a:pt x="0" y="10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05" name="Freeform 211"/>
                <p:cNvSpPr>
                  <a:spLocks/>
                </p:cNvSpPr>
                <p:nvPr/>
              </p:nvSpPr>
              <p:spPr bwMode="auto">
                <a:xfrm>
                  <a:off x="3563" y="1868"/>
                  <a:ext cx="243" cy="198"/>
                </a:xfrm>
                <a:custGeom>
                  <a:avLst/>
                  <a:gdLst>
                    <a:gd name="T0" fmla="*/ 0 w 2406"/>
                    <a:gd name="T1" fmla="*/ 0 h 1809"/>
                    <a:gd name="T2" fmla="*/ 0 w 2406"/>
                    <a:gd name="T3" fmla="*/ 0 h 1809"/>
                    <a:gd name="T4" fmla="*/ 0 w 2406"/>
                    <a:gd name="T5" fmla="*/ 0 h 1809"/>
                    <a:gd name="T6" fmla="*/ 0 w 2406"/>
                    <a:gd name="T7" fmla="*/ 0 h 1809"/>
                    <a:gd name="T8" fmla="*/ 0 w 2406"/>
                    <a:gd name="T9" fmla="*/ 0 h 1809"/>
                    <a:gd name="T10" fmla="*/ 0 60000 65536"/>
                    <a:gd name="T11" fmla="*/ 0 60000 65536"/>
                    <a:gd name="T12" fmla="*/ 0 60000 65536"/>
                    <a:gd name="T13" fmla="*/ 0 60000 65536"/>
                    <a:gd name="T14" fmla="*/ 0 60000 65536"/>
                    <a:gd name="T15" fmla="*/ 0 w 2406"/>
                    <a:gd name="T16" fmla="*/ 0 h 1809"/>
                    <a:gd name="T17" fmla="*/ 2406 w 2406"/>
                    <a:gd name="T18" fmla="*/ 1809 h 1809"/>
                  </a:gdLst>
                  <a:ahLst/>
                  <a:cxnLst>
                    <a:cxn ang="T10">
                      <a:pos x="T0" y="T1"/>
                    </a:cxn>
                    <a:cxn ang="T11">
                      <a:pos x="T2" y="T3"/>
                    </a:cxn>
                    <a:cxn ang="T12">
                      <a:pos x="T4" y="T5"/>
                    </a:cxn>
                    <a:cxn ang="T13">
                      <a:pos x="T6" y="T7"/>
                    </a:cxn>
                    <a:cxn ang="T14">
                      <a:pos x="T8" y="T9"/>
                    </a:cxn>
                  </a:cxnLst>
                  <a:rect l="T15" t="T16" r="T17" b="T18"/>
                  <a:pathLst>
                    <a:path w="2406" h="1809">
                      <a:moveTo>
                        <a:pt x="603" y="0"/>
                      </a:moveTo>
                      <a:lnTo>
                        <a:pt x="2406" y="85"/>
                      </a:lnTo>
                      <a:lnTo>
                        <a:pt x="1846" y="1809"/>
                      </a:lnTo>
                      <a:lnTo>
                        <a:pt x="0" y="1655"/>
                      </a:lnTo>
                      <a:lnTo>
                        <a:pt x="603"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6" name="Freeform 212"/>
                <p:cNvSpPr>
                  <a:spLocks/>
                </p:cNvSpPr>
                <p:nvPr/>
              </p:nvSpPr>
              <p:spPr bwMode="auto">
                <a:xfrm>
                  <a:off x="3563" y="1868"/>
                  <a:ext cx="243" cy="198"/>
                </a:xfrm>
                <a:custGeom>
                  <a:avLst/>
                  <a:gdLst>
                    <a:gd name="T0" fmla="*/ 0 w 2406"/>
                    <a:gd name="T1" fmla="*/ 0 h 1809"/>
                    <a:gd name="T2" fmla="*/ 0 w 2406"/>
                    <a:gd name="T3" fmla="*/ 0 h 1809"/>
                    <a:gd name="T4" fmla="*/ 0 w 2406"/>
                    <a:gd name="T5" fmla="*/ 0 h 1809"/>
                    <a:gd name="T6" fmla="*/ 0 w 2406"/>
                    <a:gd name="T7" fmla="*/ 0 h 1809"/>
                    <a:gd name="T8" fmla="*/ 0 w 2406"/>
                    <a:gd name="T9" fmla="*/ 0 h 1809"/>
                    <a:gd name="T10" fmla="*/ 0 60000 65536"/>
                    <a:gd name="T11" fmla="*/ 0 60000 65536"/>
                    <a:gd name="T12" fmla="*/ 0 60000 65536"/>
                    <a:gd name="T13" fmla="*/ 0 60000 65536"/>
                    <a:gd name="T14" fmla="*/ 0 60000 65536"/>
                    <a:gd name="T15" fmla="*/ 0 w 2406"/>
                    <a:gd name="T16" fmla="*/ 0 h 1809"/>
                    <a:gd name="T17" fmla="*/ 2406 w 2406"/>
                    <a:gd name="T18" fmla="*/ 1809 h 1809"/>
                  </a:gdLst>
                  <a:ahLst/>
                  <a:cxnLst>
                    <a:cxn ang="T10">
                      <a:pos x="T0" y="T1"/>
                    </a:cxn>
                    <a:cxn ang="T11">
                      <a:pos x="T2" y="T3"/>
                    </a:cxn>
                    <a:cxn ang="T12">
                      <a:pos x="T4" y="T5"/>
                    </a:cxn>
                    <a:cxn ang="T13">
                      <a:pos x="T6" y="T7"/>
                    </a:cxn>
                    <a:cxn ang="T14">
                      <a:pos x="T8" y="T9"/>
                    </a:cxn>
                  </a:cxnLst>
                  <a:rect l="T15" t="T16" r="T17" b="T18"/>
                  <a:pathLst>
                    <a:path w="2406" h="1809">
                      <a:moveTo>
                        <a:pt x="603" y="0"/>
                      </a:moveTo>
                      <a:lnTo>
                        <a:pt x="2406" y="85"/>
                      </a:lnTo>
                      <a:lnTo>
                        <a:pt x="1846" y="1809"/>
                      </a:lnTo>
                      <a:lnTo>
                        <a:pt x="0" y="1655"/>
                      </a:lnTo>
                      <a:lnTo>
                        <a:pt x="603"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07" name="Line 213"/>
                <p:cNvSpPr>
                  <a:spLocks noChangeShapeType="1"/>
                </p:cNvSpPr>
                <p:nvPr/>
              </p:nvSpPr>
              <p:spPr bwMode="auto">
                <a:xfrm flipH="1">
                  <a:off x="3614" y="1868"/>
                  <a:ext cx="10" cy="3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8" name="Line 214"/>
                <p:cNvSpPr>
                  <a:spLocks noChangeShapeType="1"/>
                </p:cNvSpPr>
                <p:nvPr/>
              </p:nvSpPr>
              <p:spPr bwMode="auto">
                <a:xfrm flipH="1">
                  <a:off x="3614" y="1878"/>
                  <a:ext cx="192" cy="2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9" name="Line 215"/>
                <p:cNvSpPr>
                  <a:spLocks noChangeShapeType="1"/>
                </p:cNvSpPr>
                <p:nvPr/>
              </p:nvSpPr>
              <p:spPr bwMode="auto">
                <a:xfrm flipV="1">
                  <a:off x="3563" y="1903"/>
                  <a:ext cx="51" cy="14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10" name="Line 216"/>
                <p:cNvSpPr>
                  <a:spLocks noChangeShapeType="1"/>
                </p:cNvSpPr>
                <p:nvPr/>
              </p:nvSpPr>
              <p:spPr bwMode="auto">
                <a:xfrm>
                  <a:off x="3614" y="1903"/>
                  <a:ext cx="135" cy="16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11" name="Oval 217"/>
                <p:cNvSpPr>
                  <a:spLocks noChangeArrowheads="1"/>
                </p:cNvSpPr>
                <p:nvPr/>
              </p:nvSpPr>
              <p:spPr bwMode="auto">
                <a:xfrm>
                  <a:off x="3265" y="1324"/>
                  <a:ext cx="48" cy="5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512" name="Freeform 218"/>
                <p:cNvSpPr>
                  <a:spLocks/>
                </p:cNvSpPr>
                <p:nvPr/>
              </p:nvSpPr>
              <p:spPr bwMode="auto">
                <a:xfrm>
                  <a:off x="3431" y="1775"/>
                  <a:ext cx="108" cy="119"/>
                </a:xfrm>
                <a:custGeom>
                  <a:avLst/>
                  <a:gdLst>
                    <a:gd name="T0" fmla="*/ 0 w 1073"/>
                    <a:gd name="T1" fmla="*/ 0 h 1090"/>
                    <a:gd name="T2" fmla="*/ 0 w 1073"/>
                    <a:gd name="T3" fmla="*/ 0 h 1090"/>
                    <a:gd name="T4" fmla="*/ 0 w 1073"/>
                    <a:gd name="T5" fmla="*/ 0 h 1090"/>
                    <a:gd name="T6" fmla="*/ 0 w 1073"/>
                    <a:gd name="T7" fmla="*/ 0 h 1090"/>
                    <a:gd name="T8" fmla="*/ 0 w 1073"/>
                    <a:gd name="T9" fmla="*/ 0 h 1090"/>
                    <a:gd name="T10" fmla="*/ 0 w 1073"/>
                    <a:gd name="T11" fmla="*/ 0 h 1090"/>
                    <a:gd name="T12" fmla="*/ 0 w 1073"/>
                    <a:gd name="T13" fmla="*/ 0 h 1090"/>
                    <a:gd name="T14" fmla="*/ 0 w 1073"/>
                    <a:gd name="T15" fmla="*/ 0 h 1090"/>
                    <a:gd name="T16" fmla="*/ 0 w 1073"/>
                    <a:gd name="T17" fmla="*/ 0 h 1090"/>
                    <a:gd name="T18" fmla="*/ 0 w 1073"/>
                    <a:gd name="T19" fmla="*/ 0 h 1090"/>
                    <a:gd name="T20" fmla="*/ 0 w 1073"/>
                    <a:gd name="T21" fmla="*/ 0 h 1090"/>
                    <a:gd name="T22" fmla="*/ 0 w 1073"/>
                    <a:gd name="T23" fmla="*/ 0 h 1090"/>
                    <a:gd name="T24" fmla="*/ 0 w 1073"/>
                    <a:gd name="T25" fmla="*/ 0 h 1090"/>
                    <a:gd name="T26" fmla="*/ 0 w 1073"/>
                    <a:gd name="T27" fmla="*/ 0 h 1090"/>
                    <a:gd name="T28" fmla="*/ 0 w 1073"/>
                    <a:gd name="T29" fmla="*/ 0 h 1090"/>
                    <a:gd name="T30" fmla="*/ 0 w 1073"/>
                    <a:gd name="T31" fmla="*/ 0 h 1090"/>
                    <a:gd name="T32" fmla="*/ 0 w 1073"/>
                    <a:gd name="T33" fmla="*/ 0 h 1090"/>
                    <a:gd name="T34" fmla="*/ 0 w 1073"/>
                    <a:gd name="T35" fmla="*/ 0 h 1090"/>
                    <a:gd name="T36" fmla="*/ 0 w 1073"/>
                    <a:gd name="T37" fmla="*/ 0 h 1090"/>
                    <a:gd name="T38" fmla="*/ 0 w 1073"/>
                    <a:gd name="T39" fmla="*/ 0 h 1090"/>
                    <a:gd name="T40" fmla="*/ 0 w 1073"/>
                    <a:gd name="T41" fmla="*/ 0 h 1090"/>
                    <a:gd name="T42" fmla="*/ 0 w 1073"/>
                    <a:gd name="T43" fmla="*/ 0 h 1090"/>
                    <a:gd name="T44" fmla="*/ 0 w 1073"/>
                    <a:gd name="T45" fmla="*/ 0 h 1090"/>
                    <a:gd name="T46" fmla="*/ 0 w 1073"/>
                    <a:gd name="T47" fmla="*/ 0 h 1090"/>
                    <a:gd name="T48" fmla="*/ 0 w 1073"/>
                    <a:gd name="T49" fmla="*/ 0 h 1090"/>
                    <a:gd name="T50" fmla="*/ 0 w 1073"/>
                    <a:gd name="T51" fmla="*/ 0 h 1090"/>
                    <a:gd name="T52" fmla="*/ 0 w 1073"/>
                    <a:gd name="T53" fmla="*/ 0 h 1090"/>
                    <a:gd name="T54" fmla="*/ 0 w 1073"/>
                    <a:gd name="T55" fmla="*/ 0 h 1090"/>
                    <a:gd name="T56" fmla="*/ 0 w 1073"/>
                    <a:gd name="T57" fmla="*/ 0 h 1090"/>
                    <a:gd name="T58" fmla="*/ 0 w 1073"/>
                    <a:gd name="T59" fmla="*/ 0 h 1090"/>
                    <a:gd name="T60" fmla="*/ 0 w 1073"/>
                    <a:gd name="T61" fmla="*/ 0 h 1090"/>
                    <a:gd name="T62" fmla="*/ 0 w 1073"/>
                    <a:gd name="T63" fmla="*/ 0 h 1090"/>
                    <a:gd name="T64" fmla="*/ 0 w 1073"/>
                    <a:gd name="T65" fmla="*/ 0 h 1090"/>
                    <a:gd name="T66" fmla="*/ 0 w 1073"/>
                    <a:gd name="T67" fmla="*/ 0 h 1090"/>
                    <a:gd name="T68" fmla="*/ 0 w 1073"/>
                    <a:gd name="T69" fmla="*/ 0 h 1090"/>
                    <a:gd name="T70" fmla="*/ 0 w 1073"/>
                    <a:gd name="T71" fmla="*/ 0 h 1090"/>
                    <a:gd name="T72" fmla="*/ 0 w 1073"/>
                    <a:gd name="T73" fmla="*/ 0 h 1090"/>
                    <a:gd name="T74" fmla="*/ 0 w 1073"/>
                    <a:gd name="T75" fmla="*/ 0 h 10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3"/>
                    <a:gd name="T115" fmla="*/ 0 h 1090"/>
                    <a:gd name="T116" fmla="*/ 1073 w 1073"/>
                    <a:gd name="T117" fmla="*/ 1090 h 10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3" h="1090">
                      <a:moveTo>
                        <a:pt x="0" y="1042"/>
                      </a:moveTo>
                      <a:lnTo>
                        <a:pt x="1024" y="0"/>
                      </a:lnTo>
                      <a:lnTo>
                        <a:pt x="1025" y="0"/>
                      </a:lnTo>
                      <a:lnTo>
                        <a:pt x="1027" y="1"/>
                      </a:lnTo>
                      <a:lnTo>
                        <a:pt x="1029" y="4"/>
                      </a:lnTo>
                      <a:lnTo>
                        <a:pt x="1033" y="6"/>
                      </a:lnTo>
                      <a:lnTo>
                        <a:pt x="1037" y="9"/>
                      </a:lnTo>
                      <a:lnTo>
                        <a:pt x="1042" y="13"/>
                      </a:lnTo>
                      <a:lnTo>
                        <a:pt x="1046" y="17"/>
                      </a:lnTo>
                      <a:lnTo>
                        <a:pt x="1051" y="22"/>
                      </a:lnTo>
                      <a:lnTo>
                        <a:pt x="1056" y="26"/>
                      </a:lnTo>
                      <a:lnTo>
                        <a:pt x="1060" y="31"/>
                      </a:lnTo>
                      <a:lnTo>
                        <a:pt x="1065" y="35"/>
                      </a:lnTo>
                      <a:lnTo>
                        <a:pt x="1068" y="39"/>
                      </a:lnTo>
                      <a:lnTo>
                        <a:pt x="1070" y="42"/>
                      </a:lnTo>
                      <a:lnTo>
                        <a:pt x="1071" y="46"/>
                      </a:lnTo>
                      <a:lnTo>
                        <a:pt x="1073" y="48"/>
                      </a:lnTo>
                      <a:lnTo>
                        <a:pt x="49" y="1089"/>
                      </a:lnTo>
                      <a:lnTo>
                        <a:pt x="48" y="1090"/>
                      </a:lnTo>
                      <a:lnTo>
                        <a:pt x="45" y="1089"/>
                      </a:lnTo>
                      <a:lnTo>
                        <a:pt x="42" y="1088"/>
                      </a:lnTo>
                      <a:lnTo>
                        <a:pt x="38" y="1085"/>
                      </a:lnTo>
                      <a:lnTo>
                        <a:pt x="34" y="1082"/>
                      </a:lnTo>
                      <a:lnTo>
                        <a:pt x="29" y="1079"/>
                      </a:lnTo>
                      <a:lnTo>
                        <a:pt x="25" y="1074"/>
                      </a:lnTo>
                      <a:lnTo>
                        <a:pt x="20" y="1070"/>
                      </a:lnTo>
                      <a:lnTo>
                        <a:pt x="16" y="1065"/>
                      </a:lnTo>
                      <a:lnTo>
                        <a:pt x="11" y="1060"/>
                      </a:lnTo>
                      <a:lnTo>
                        <a:pt x="8" y="1056"/>
                      </a:lnTo>
                      <a:lnTo>
                        <a:pt x="4" y="1051"/>
                      </a:lnTo>
                      <a:lnTo>
                        <a:pt x="2" y="1048"/>
                      </a:lnTo>
                      <a:lnTo>
                        <a:pt x="0" y="1046"/>
                      </a:lnTo>
                      <a:lnTo>
                        <a:pt x="0" y="1043"/>
                      </a:lnTo>
                      <a:lnTo>
                        <a:pt x="0" y="10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13" name="Freeform 219"/>
                <p:cNvSpPr>
                  <a:spLocks/>
                </p:cNvSpPr>
                <p:nvPr/>
              </p:nvSpPr>
              <p:spPr bwMode="auto">
                <a:xfrm>
                  <a:off x="3431" y="1775"/>
                  <a:ext cx="108" cy="119"/>
                </a:xfrm>
                <a:custGeom>
                  <a:avLst/>
                  <a:gdLst>
                    <a:gd name="T0" fmla="*/ 0 w 1073"/>
                    <a:gd name="T1" fmla="*/ 0 h 1090"/>
                    <a:gd name="T2" fmla="*/ 0 w 1073"/>
                    <a:gd name="T3" fmla="*/ 0 h 1090"/>
                    <a:gd name="T4" fmla="*/ 0 w 1073"/>
                    <a:gd name="T5" fmla="*/ 0 h 1090"/>
                    <a:gd name="T6" fmla="*/ 0 w 1073"/>
                    <a:gd name="T7" fmla="*/ 0 h 1090"/>
                    <a:gd name="T8" fmla="*/ 0 w 1073"/>
                    <a:gd name="T9" fmla="*/ 0 h 1090"/>
                    <a:gd name="T10" fmla="*/ 0 w 1073"/>
                    <a:gd name="T11" fmla="*/ 0 h 1090"/>
                    <a:gd name="T12" fmla="*/ 0 w 1073"/>
                    <a:gd name="T13" fmla="*/ 0 h 1090"/>
                    <a:gd name="T14" fmla="*/ 0 w 1073"/>
                    <a:gd name="T15" fmla="*/ 0 h 1090"/>
                    <a:gd name="T16" fmla="*/ 0 w 1073"/>
                    <a:gd name="T17" fmla="*/ 0 h 1090"/>
                    <a:gd name="T18" fmla="*/ 0 w 1073"/>
                    <a:gd name="T19" fmla="*/ 0 h 1090"/>
                    <a:gd name="T20" fmla="*/ 0 w 1073"/>
                    <a:gd name="T21" fmla="*/ 0 h 1090"/>
                    <a:gd name="T22" fmla="*/ 0 w 1073"/>
                    <a:gd name="T23" fmla="*/ 0 h 1090"/>
                    <a:gd name="T24" fmla="*/ 0 w 1073"/>
                    <a:gd name="T25" fmla="*/ 0 h 1090"/>
                    <a:gd name="T26" fmla="*/ 0 w 1073"/>
                    <a:gd name="T27" fmla="*/ 0 h 1090"/>
                    <a:gd name="T28" fmla="*/ 0 w 1073"/>
                    <a:gd name="T29" fmla="*/ 0 h 1090"/>
                    <a:gd name="T30" fmla="*/ 0 w 1073"/>
                    <a:gd name="T31" fmla="*/ 0 h 1090"/>
                    <a:gd name="T32" fmla="*/ 0 w 1073"/>
                    <a:gd name="T33" fmla="*/ 0 h 1090"/>
                    <a:gd name="T34" fmla="*/ 0 w 1073"/>
                    <a:gd name="T35" fmla="*/ 0 h 1090"/>
                    <a:gd name="T36" fmla="*/ 0 w 1073"/>
                    <a:gd name="T37" fmla="*/ 0 h 1090"/>
                    <a:gd name="T38" fmla="*/ 0 w 1073"/>
                    <a:gd name="T39" fmla="*/ 0 h 1090"/>
                    <a:gd name="T40" fmla="*/ 0 w 1073"/>
                    <a:gd name="T41" fmla="*/ 0 h 1090"/>
                    <a:gd name="T42" fmla="*/ 0 w 1073"/>
                    <a:gd name="T43" fmla="*/ 0 h 1090"/>
                    <a:gd name="T44" fmla="*/ 0 w 1073"/>
                    <a:gd name="T45" fmla="*/ 0 h 1090"/>
                    <a:gd name="T46" fmla="*/ 0 w 1073"/>
                    <a:gd name="T47" fmla="*/ 0 h 1090"/>
                    <a:gd name="T48" fmla="*/ 0 w 1073"/>
                    <a:gd name="T49" fmla="*/ 0 h 1090"/>
                    <a:gd name="T50" fmla="*/ 0 w 1073"/>
                    <a:gd name="T51" fmla="*/ 0 h 1090"/>
                    <a:gd name="T52" fmla="*/ 0 w 1073"/>
                    <a:gd name="T53" fmla="*/ 0 h 1090"/>
                    <a:gd name="T54" fmla="*/ 0 w 1073"/>
                    <a:gd name="T55" fmla="*/ 0 h 1090"/>
                    <a:gd name="T56" fmla="*/ 0 w 1073"/>
                    <a:gd name="T57" fmla="*/ 0 h 1090"/>
                    <a:gd name="T58" fmla="*/ 0 w 1073"/>
                    <a:gd name="T59" fmla="*/ 0 h 1090"/>
                    <a:gd name="T60" fmla="*/ 0 w 1073"/>
                    <a:gd name="T61" fmla="*/ 0 h 1090"/>
                    <a:gd name="T62" fmla="*/ 0 w 1073"/>
                    <a:gd name="T63" fmla="*/ 0 h 1090"/>
                    <a:gd name="T64" fmla="*/ 0 w 1073"/>
                    <a:gd name="T65" fmla="*/ 0 h 1090"/>
                    <a:gd name="T66" fmla="*/ 0 w 1073"/>
                    <a:gd name="T67" fmla="*/ 0 h 1090"/>
                    <a:gd name="T68" fmla="*/ 0 w 1073"/>
                    <a:gd name="T69" fmla="*/ 0 h 1090"/>
                    <a:gd name="T70" fmla="*/ 0 w 1073"/>
                    <a:gd name="T71" fmla="*/ 0 h 1090"/>
                    <a:gd name="T72" fmla="*/ 0 w 1073"/>
                    <a:gd name="T73" fmla="*/ 0 h 1090"/>
                    <a:gd name="T74" fmla="*/ 0 w 1073"/>
                    <a:gd name="T75" fmla="*/ 0 h 10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3"/>
                    <a:gd name="T115" fmla="*/ 0 h 1090"/>
                    <a:gd name="T116" fmla="*/ 1073 w 1073"/>
                    <a:gd name="T117" fmla="*/ 1090 h 10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3" h="1090">
                      <a:moveTo>
                        <a:pt x="0" y="1042"/>
                      </a:moveTo>
                      <a:lnTo>
                        <a:pt x="1024" y="0"/>
                      </a:lnTo>
                      <a:lnTo>
                        <a:pt x="1025" y="0"/>
                      </a:lnTo>
                      <a:lnTo>
                        <a:pt x="1027" y="1"/>
                      </a:lnTo>
                      <a:lnTo>
                        <a:pt x="1029" y="4"/>
                      </a:lnTo>
                      <a:lnTo>
                        <a:pt x="1033" y="6"/>
                      </a:lnTo>
                      <a:lnTo>
                        <a:pt x="1037" y="9"/>
                      </a:lnTo>
                      <a:lnTo>
                        <a:pt x="1042" y="13"/>
                      </a:lnTo>
                      <a:lnTo>
                        <a:pt x="1046" y="17"/>
                      </a:lnTo>
                      <a:lnTo>
                        <a:pt x="1051" y="22"/>
                      </a:lnTo>
                      <a:lnTo>
                        <a:pt x="1056" y="26"/>
                      </a:lnTo>
                      <a:lnTo>
                        <a:pt x="1060" y="31"/>
                      </a:lnTo>
                      <a:lnTo>
                        <a:pt x="1065" y="35"/>
                      </a:lnTo>
                      <a:lnTo>
                        <a:pt x="1068" y="39"/>
                      </a:lnTo>
                      <a:lnTo>
                        <a:pt x="1070" y="42"/>
                      </a:lnTo>
                      <a:lnTo>
                        <a:pt x="1071" y="46"/>
                      </a:lnTo>
                      <a:lnTo>
                        <a:pt x="1073" y="48"/>
                      </a:lnTo>
                      <a:lnTo>
                        <a:pt x="49" y="1089"/>
                      </a:lnTo>
                      <a:lnTo>
                        <a:pt x="48" y="1090"/>
                      </a:lnTo>
                      <a:lnTo>
                        <a:pt x="45" y="1089"/>
                      </a:lnTo>
                      <a:lnTo>
                        <a:pt x="42" y="1088"/>
                      </a:lnTo>
                      <a:lnTo>
                        <a:pt x="38" y="1085"/>
                      </a:lnTo>
                      <a:lnTo>
                        <a:pt x="34" y="1082"/>
                      </a:lnTo>
                      <a:lnTo>
                        <a:pt x="29" y="1079"/>
                      </a:lnTo>
                      <a:lnTo>
                        <a:pt x="25" y="1074"/>
                      </a:lnTo>
                      <a:lnTo>
                        <a:pt x="20" y="1070"/>
                      </a:lnTo>
                      <a:lnTo>
                        <a:pt x="16" y="1065"/>
                      </a:lnTo>
                      <a:lnTo>
                        <a:pt x="11" y="1060"/>
                      </a:lnTo>
                      <a:lnTo>
                        <a:pt x="8" y="1056"/>
                      </a:lnTo>
                      <a:lnTo>
                        <a:pt x="4" y="1051"/>
                      </a:lnTo>
                      <a:lnTo>
                        <a:pt x="2" y="1048"/>
                      </a:lnTo>
                      <a:lnTo>
                        <a:pt x="0" y="1046"/>
                      </a:lnTo>
                      <a:lnTo>
                        <a:pt x="0" y="1043"/>
                      </a:lnTo>
                      <a:lnTo>
                        <a:pt x="0" y="10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14" name="Freeform 220"/>
                <p:cNvSpPr>
                  <a:spLocks/>
                </p:cNvSpPr>
                <p:nvPr/>
              </p:nvSpPr>
              <p:spPr bwMode="auto">
                <a:xfrm>
                  <a:off x="3303" y="1215"/>
                  <a:ext cx="108" cy="120"/>
                </a:xfrm>
                <a:custGeom>
                  <a:avLst/>
                  <a:gdLst>
                    <a:gd name="T0" fmla="*/ 0 w 1076"/>
                    <a:gd name="T1" fmla="*/ 0 h 1101"/>
                    <a:gd name="T2" fmla="*/ 0 w 1076"/>
                    <a:gd name="T3" fmla="*/ 0 h 1101"/>
                    <a:gd name="T4" fmla="*/ 0 w 1076"/>
                    <a:gd name="T5" fmla="*/ 0 h 1101"/>
                    <a:gd name="T6" fmla="*/ 0 w 1076"/>
                    <a:gd name="T7" fmla="*/ 0 h 1101"/>
                    <a:gd name="T8" fmla="*/ 0 w 1076"/>
                    <a:gd name="T9" fmla="*/ 0 h 1101"/>
                    <a:gd name="T10" fmla="*/ 0 w 1076"/>
                    <a:gd name="T11" fmla="*/ 0 h 1101"/>
                    <a:gd name="T12" fmla="*/ 0 w 1076"/>
                    <a:gd name="T13" fmla="*/ 0 h 1101"/>
                    <a:gd name="T14" fmla="*/ 0 w 1076"/>
                    <a:gd name="T15" fmla="*/ 0 h 1101"/>
                    <a:gd name="T16" fmla="*/ 0 w 1076"/>
                    <a:gd name="T17" fmla="*/ 0 h 1101"/>
                    <a:gd name="T18" fmla="*/ 0 w 1076"/>
                    <a:gd name="T19" fmla="*/ 0 h 1101"/>
                    <a:gd name="T20" fmla="*/ 0 w 1076"/>
                    <a:gd name="T21" fmla="*/ 0 h 1101"/>
                    <a:gd name="T22" fmla="*/ 0 w 1076"/>
                    <a:gd name="T23" fmla="*/ 0 h 1101"/>
                    <a:gd name="T24" fmla="*/ 0 w 1076"/>
                    <a:gd name="T25" fmla="*/ 0 h 1101"/>
                    <a:gd name="T26" fmla="*/ 0 w 1076"/>
                    <a:gd name="T27" fmla="*/ 0 h 1101"/>
                    <a:gd name="T28" fmla="*/ 0 w 1076"/>
                    <a:gd name="T29" fmla="*/ 0 h 1101"/>
                    <a:gd name="T30" fmla="*/ 0 w 1076"/>
                    <a:gd name="T31" fmla="*/ 0 h 1101"/>
                    <a:gd name="T32" fmla="*/ 0 w 1076"/>
                    <a:gd name="T33" fmla="*/ 0 h 1101"/>
                    <a:gd name="T34" fmla="*/ 0 w 1076"/>
                    <a:gd name="T35" fmla="*/ 0 h 1101"/>
                    <a:gd name="T36" fmla="*/ 0 w 1076"/>
                    <a:gd name="T37" fmla="*/ 0 h 1101"/>
                    <a:gd name="T38" fmla="*/ 0 w 1076"/>
                    <a:gd name="T39" fmla="*/ 0 h 1101"/>
                    <a:gd name="T40" fmla="*/ 0 w 1076"/>
                    <a:gd name="T41" fmla="*/ 0 h 1101"/>
                    <a:gd name="T42" fmla="*/ 0 w 1076"/>
                    <a:gd name="T43" fmla="*/ 0 h 1101"/>
                    <a:gd name="T44" fmla="*/ 0 w 1076"/>
                    <a:gd name="T45" fmla="*/ 0 h 1101"/>
                    <a:gd name="T46" fmla="*/ 0 w 1076"/>
                    <a:gd name="T47" fmla="*/ 0 h 1101"/>
                    <a:gd name="T48" fmla="*/ 0 w 1076"/>
                    <a:gd name="T49" fmla="*/ 0 h 1101"/>
                    <a:gd name="T50" fmla="*/ 0 w 1076"/>
                    <a:gd name="T51" fmla="*/ 0 h 1101"/>
                    <a:gd name="T52" fmla="*/ 0 w 1076"/>
                    <a:gd name="T53" fmla="*/ 0 h 1101"/>
                    <a:gd name="T54" fmla="*/ 0 w 1076"/>
                    <a:gd name="T55" fmla="*/ 0 h 1101"/>
                    <a:gd name="T56" fmla="*/ 0 w 1076"/>
                    <a:gd name="T57" fmla="*/ 0 h 1101"/>
                    <a:gd name="T58" fmla="*/ 0 w 1076"/>
                    <a:gd name="T59" fmla="*/ 0 h 1101"/>
                    <a:gd name="T60" fmla="*/ 0 w 1076"/>
                    <a:gd name="T61" fmla="*/ 0 h 1101"/>
                    <a:gd name="T62" fmla="*/ 0 w 1076"/>
                    <a:gd name="T63" fmla="*/ 0 h 1101"/>
                    <a:gd name="T64" fmla="*/ 0 w 1076"/>
                    <a:gd name="T65" fmla="*/ 0 h 1101"/>
                    <a:gd name="T66" fmla="*/ 0 w 1076"/>
                    <a:gd name="T67" fmla="*/ 0 h 1101"/>
                    <a:gd name="T68" fmla="*/ 0 w 1076"/>
                    <a:gd name="T69" fmla="*/ 0 h 1101"/>
                    <a:gd name="T70" fmla="*/ 0 w 1076"/>
                    <a:gd name="T71" fmla="*/ 0 h 1101"/>
                    <a:gd name="T72" fmla="*/ 0 w 1076"/>
                    <a:gd name="T73" fmla="*/ 0 h 1101"/>
                    <a:gd name="T74" fmla="*/ 0 w 1076"/>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101"/>
                    <a:gd name="T116" fmla="*/ 1076 w 1076"/>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101">
                      <a:moveTo>
                        <a:pt x="0" y="1054"/>
                      </a:moveTo>
                      <a:lnTo>
                        <a:pt x="1028" y="0"/>
                      </a:lnTo>
                      <a:lnTo>
                        <a:pt x="1028" y="1"/>
                      </a:lnTo>
                      <a:lnTo>
                        <a:pt x="1030" y="3"/>
                      </a:lnTo>
                      <a:lnTo>
                        <a:pt x="1032" y="5"/>
                      </a:lnTo>
                      <a:lnTo>
                        <a:pt x="1036" y="7"/>
                      </a:lnTo>
                      <a:lnTo>
                        <a:pt x="1039" y="10"/>
                      </a:lnTo>
                      <a:lnTo>
                        <a:pt x="1043" y="15"/>
                      </a:lnTo>
                      <a:lnTo>
                        <a:pt x="1048" y="20"/>
                      </a:lnTo>
                      <a:lnTo>
                        <a:pt x="1053" y="24"/>
                      </a:lnTo>
                      <a:lnTo>
                        <a:pt x="1057" y="29"/>
                      </a:lnTo>
                      <a:lnTo>
                        <a:pt x="1062" y="33"/>
                      </a:lnTo>
                      <a:lnTo>
                        <a:pt x="1066" y="38"/>
                      </a:lnTo>
                      <a:lnTo>
                        <a:pt x="1070" y="41"/>
                      </a:lnTo>
                      <a:lnTo>
                        <a:pt x="1073" y="45"/>
                      </a:lnTo>
                      <a:lnTo>
                        <a:pt x="1075" y="47"/>
                      </a:lnTo>
                      <a:lnTo>
                        <a:pt x="1076" y="48"/>
                      </a:lnTo>
                      <a:lnTo>
                        <a:pt x="49" y="1101"/>
                      </a:lnTo>
                      <a:lnTo>
                        <a:pt x="48" y="1101"/>
                      </a:lnTo>
                      <a:lnTo>
                        <a:pt x="47" y="1100"/>
                      </a:lnTo>
                      <a:lnTo>
                        <a:pt x="43" y="1098"/>
                      </a:lnTo>
                      <a:lnTo>
                        <a:pt x="40" y="1096"/>
                      </a:lnTo>
                      <a:lnTo>
                        <a:pt x="37" y="1092"/>
                      </a:lnTo>
                      <a:lnTo>
                        <a:pt x="32" y="1089"/>
                      </a:lnTo>
                      <a:lnTo>
                        <a:pt x="28" y="1084"/>
                      </a:lnTo>
                      <a:lnTo>
                        <a:pt x="23" y="1080"/>
                      </a:lnTo>
                      <a:lnTo>
                        <a:pt x="17" y="1074"/>
                      </a:lnTo>
                      <a:lnTo>
                        <a:pt x="13" y="1070"/>
                      </a:lnTo>
                      <a:lnTo>
                        <a:pt x="9" y="1066"/>
                      </a:lnTo>
                      <a:lnTo>
                        <a:pt x="6" y="1062"/>
                      </a:lnTo>
                      <a:lnTo>
                        <a:pt x="3" y="1058"/>
                      </a:lnTo>
                      <a:lnTo>
                        <a:pt x="1" y="1056"/>
                      </a:lnTo>
                      <a:lnTo>
                        <a:pt x="0" y="1055"/>
                      </a:lnTo>
                      <a:lnTo>
                        <a:pt x="0" y="105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15" name="Freeform 221"/>
                <p:cNvSpPr>
                  <a:spLocks/>
                </p:cNvSpPr>
                <p:nvPr/>
              </p:nvSpPr>
              <p:spPr bwMode="auto">
                <a:xfrm>
                  <a:off x="3303" y="1215"/>
                  <a:ext cx="108" cy="120"/>
                </a:xfrm>
                <a:custGeom>
                  <a:avLst/>
                  <a:gdLst>
                    <a:gd name="T0" fmla="*/ 0 w 1076"/>
                    <a:gd name="T1" fmla="*/ 0 h 1101"/>
                    <a:gd name="T2" fmla="*/ 0 w 1076"/>
                    <a:gd name="T3" fmla="*/ 0 h 1101"/>
                    <a:gd name="T4" fmla="*/ 0 w 1076"/>
                    <a:gd name="T5" fmla="*/ 0 h 1101"/>
                    <a:gd name="T6" fmla="*/ 0 w 1076"/>
                    <a:gd name="T7" fmla="*/ 0 h 1101"/>
                    <a:gd name="T8" fmla="*/ 0 w 1076"/>
                    <a:gd name="T9" fmla="*/ 0 h 1101"/>
                    <a:gd name="T10" fmla="*/ 0 w 1076"/>
                    <a:gd name="T11" fmla="*/ 0 h 1101"/>
                    <a:gd name="T12" fmla="*/ 0 w 1076"/>
                    <a:gd name="T13" fmla="*/ 0 h 1101"/>
                    <a:gd name="T14" fmla="*/ 0 w 1076"/>
                    <a:gd name="T15" fmla="*/ 0 h 1101"/>
                    <a:gd name="T16" fmla="*/ 0 w 1076"/>
                    <a:gd name="T17" fmla="*/ 0 h 1101"/>
                    <a:gd name="T18" fmla="*/ 0 w 1076"/>
                    <a:gd name="T19" fmla="*/ 0 h 1101"/>
                    <a:gd name="T20" fmla="*/ 0 w 1076"/>
                    <a:gd name="T21" fmla="*/ 0 h 1101"/>
                    <a:gd name="T22" fmla="*/ 0 w 1076"/>
                    <a:gd name="T23" fmla="*/ 0 h 1101"/>
                    <a:gd name="T24" fmla="*/ 0 w 1076"/>
                    <a:gd name="T25" fmla="*/ 0 h 1101"/>
                    <a:gd name="T26" fmla="*/ 0 w 1076"/>
                    <a:gd name="T27" fmla="*/ 0 h 1101"/>
                    <a:gd name="T28" fmla="*/ 0 w 1076"/>
                    <a:gd name="T29" fmla="*/ 0 h 1101"/>
                    <a:gd name="T30" fmla="*/ 0 w 1076"/>
                    <a:gd name="T31" fmla="*/ 0 h 1101"/>
                    <a:gd name="T32" fmla="*/ 0 w 1076"/>
                    <a:gd name="T33" fmla="*/ 0 h 1101"/>
                    <a:gd name="T34" fmla="*/ 0 w 1076"/>
                    <a:gd name="T35" fmla="*/ 0 h 1101"/>
                    <a:gd name="T36" fmla="*/ 0 w 1076"/>
                    <a:gd name="T37" fmla="*/ 0 h 1101"/>
                    <a:gd name="T38" fmla="*/ 0 w 1076"/>
                    <a:gd name="T39" fmla="*/ 0 h 1101"/>
                    <a:gd name="T40" fmla="*/ 0 w 1076"/>
                    <a:gd name="T41" fmla="*/ 0 h 1101"/>
                    <a:gd name="T42" fmla="*/ 0 w 1076"/>
                    <a:gd name="T43" fmla="*/ 0 h 1101"/>
                    <a:gd name="T44" fmla="*/ 0 w 1076"/>
                    <a:gd name="T45" fmla="*/ 0 h 1101"/>
                    <a:gd name="T46" fmla="*/ 0 w 1076"/>
                    <a:gd name="T47" fmla="*/ 0 h 1101"/>
                    <a:gd name="T48" fmla="*/ 0 w 1076"/>
                    <a:gd name="T49" fmla="*/ 0 h 1101"/>
                    <a:gd name="T50" fmla="*/ 0 w 1076"/>
                    <a:gd name="T51" fmla="*/ 0 h 1101"/>
                    <a:gd name="T52" fmla="*/ 0 w 1076"/>
                    <a:gd name="T53" fmla="*/ 0 h 1101"/>
                    <a:gd name="T54" fmla="*/ 0 w 1076"/>
                    <a:gd name="T55" fmla="*/ 0 h 1101"/>
                    <a:gd name="T56" fmla="*/ 0 w 1076"/>
                    <a:gd name="T57" fmla="*/ 0 h 1101"/>
                    <a:gd name="T58" fmla="*/ 0 w 1076"/>
                    <a:gd name="T59" fmla="*/ 0 h 1101"/>
                    <a:gd name="T60" fmla="*/ 0 w 1076"/>
                    <a:gd name="T61" fmla="*/ 0 h 1101"/>
                    <a:gd name="T62" fmla="*/ 0 w 1076"/>
                    <a:gd name="T63" fmla="*/ 0 h 1101"/>
                    <a:gd name="T64" fmla="*/ 0 w 1076"/>
                    <a:gd name="T65" fmla="*/ 0 h 1101"/>
                    <a:gd name="T66" fmla="*/ 0 w 1076"/>
                    <a:gd name="T67" fmla="*/ 0 h 1101"/>
                    <a:gd name="T68" fmla="*/ 0 w 1076"/>
                    <a:gd name="T69" fmla="*/ 0 h 1101"/>
                    <a:gd name="T70" fmla="*/ 0 w 1076"/>
                    <a:gd name="T71" fmla="*/ 0 h 1101"/>
                    <a:gd name="T72" fmla="*/ 0 w 1076"/>
                    <a:gd name="T73" fmla="*/ 0 h 1101"/>
                    <a:gd name="T74" fmla="*/ 0 w 1076"/>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101"/>
                    <a:gd name="T116" fmla="*/ 1076 w 1076"/>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101">
                      <a:moveTo>
                        <a:pt x="0" y="1054"/>
                      </a:moveTo>
                      <a:lnTo>
                        <a:pt x="1028" y="0"/>
                      </a:lnTo>
                      <a:lnTo>
                        <a:pt x="1028" y="1"/>
                      </a:lnTo>
                      <a:lnTo>
                        <a:pt x="1030" y="3"/>
                      </a:lnTo>
                      <a:lnTo>
                        <a:pt x="1032" y="5"/>
                      </a:lnTo>
                      <a:lnTo>
                        <a:pt x="1036" y="7"/>
                      </a:lnTo>
                      <a:lnTo>
                        <a:pt x="1039" y="10"/>
                      </a:lnTo>
                      <a:lnTo>
                        <a:pt x="1043" y="15"/>
                      </a:lnTo>
                      <a:lnTo>
                        <a:pt x="1048" y="20"/>
                      </a:lnTo>
                      <a:lnTo>
                        <a:pt x="1053" y="24"/>
                      </a:lnTo>
                      <a:lnTo>
                        <a:pt x="1057" y="29"/>
                      </a:lnTo>
                      <a:lnTo>
                        <a:pt x="1062" y="33"/>
                      </a:lnTo>
                      <a:lnTo>
                        <a:pt x="1066" y="38"/>
                      </a:lnTo>
                      <a:lnTo>
                        <a:pt x="1070" y="41"/>
                      </a:lnTo>
                      <a:lnTo>
                        <a:pt x="1073" y="45"/>
                      </a:lnTo>
                      <a:lnTo>
                        <a:pt x="1075" y="47"/>
                      </a:lnTo>
                      <a:lnTo>
                        <a:pt x="1076" y="48"/>
                      </a:lnTo>
                      <a:lnTo>
                        <a:pt x="49" y="1101"/>
                      </a:lnTo>
                      <a:lnTo>
                        <a:pt x="48" y="1101"/>
                      </a:lnTo>
                      <a:lnTo>
                        <a:pt x="47" y="1100"/>
                      </a:lnTo>
                      <a:lnTo>
                        <a:pt x="43" y="1098"/>
                      </a:lnTo>
                      <a:lnTo>
                        <a:pt x="40" y="1096"/>
                      </a:lnTo>
                      <a:lnTo>
                        <a:pt x="37" y="1092"/>
                      </a:lnTo>
                      <a:lnTo>
                        <a:pt x="32" y="1089"/>
                      </a:lnTo>
                      <a:lnTo>
                        <a:pt x="28" y="1084"/>
                      </a:lnTo>
                      <a:lnTo>
                        <a:pt x="23" y="1080"/>
                      </a:lnTo>
                      <a:lnTo>
                        <a:pt x="17" y="1074"/>
                      </a:lnTo>
                      <a:lnTo>
                        <a:pt x="13" y="1070"/>
                      </a:lnTo>
                      <a:lnTo>
                        <a:pt x="9" y="1066"/>
                      </a:lnTo>
                      <a:lnTo>
                        <a:pt x="6" y="1062"/>
                      </a:lnTo>
                      <a:lnTo>
                        <a:pt x="3" y="1058"/>
                      </a:lnTo>
                      <a:lnTo>
                        <a:pt x="1" y="1056"/>
                      </a:lnTo>
                      <a:lnTo>
                        <a:pt x="0" y="1055"/>
                      </a:lnTo>
                      <a:lnTo>
                        <a:pt x="0" y="10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16" name="Freeform 222"/>
                <p:cNvSpPr>
                  <a:spLocks/>
                </p:cNvSpPr>
                <p:nvPr/>
              </p:nvSpPr>
              <p:spPr bwMode="auto">
                <a:xfrm>
                  <a:off x="3407" y="1215"/>
                  <a:ext cx="4" cy="4"/>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25"/>
                      </a:moveTo>
                      <a:lnTo>
                        <a:pt x="19" y="21"/>
                      </a:lnTo>
                      <a:lnTo>
                        <a:pt x="14" y="16"/>
                      </a:lnTo>
                      <a:lnTo>
                        <a:pt x="10" y="12"/>
                      </a:lnTo>
                      <a:lnTo>
                        <a:pt x="6" y="8"/>
                      </a:lnTo>
                      <a:lnTo>
                        <a:pt x="3" y="5"/>
                      </a:lnTo>
                      <a:lnTo>
                        <a:pt x="1" y="3"/>
                      </a:lnTo>
                      <a:lnTo>
                        <a:pt x="0" y="1"/>
                      </a:lnTo>
                      <a:lnTo>
                        <a:pt x="0" y="0"/>
                      </a:lnTo>
                      <a:lnTo>
                        <a:pt x="0" y="1"/>
                      </a:lnTo>
                      <a:lnTo>
                        <a:pt x="2" y="3"/>
                      </a:lnTo>
                      <a:lnTo>
                        <a:pt x="4" y="5"/>
                      </a:lnTo>
                      <a:lnTo>
                        <a:pt x="8" y="7"/>
                      </a:lnTo>
                      <a:lnTo>
                        <a:pt x="11" y="10"/>
                      </a:lnTo>
                      <a:lnTo>
                        <a:pt x="15" y="15"/>
                      </a:lnTo>
                      <a:lnTo>
                        <a:pt x="20" y="20"/>
                      </a:lnTo>
                      <a:lnTo>
                        <a:pt x="25" y="24"/>
                      </a:lnTo>
                      <a:lnTo>
                        <a:pt x="29" y="29"/>
                      </a:lnTo>
                      <a:lnTo>
                        <a:pt x="34" y="33"/>
                      </a:lnTo>
                      <a:lnTo>
                        <a:pt x="38" y="38"/>
                      </a:lnTo>
                      <a:lnTo>
                        <a:pt x="42" y="41"/>
                      </a:lnTo>
                      <a:lnTo>
                        <a:pt x="45" y="45"/>
                      </a:lnTo>
                      <a:lnTo>
                        <a:pt x="47" y="47"/>
                      </a:lnTo>
                      <a:lnTo>
                        <a:pt x="48" y="48"/>
                      </a:lnTo>
                      <a:lnTo>
                        <a:pt x="47" y="48"/>
                      </a:lnTo>
                      <a:lnTo>
                        <a:pt x="46" y="47"/>
                      </a:lnTo>
                      <a:lnTo>
                        <a:pt x="44" y="45"/>
                      </a:lnTo>
                      <a:lnTo>
                        <a:pt x="40" y="42"/>
                      </a:lnTo>
                      <a:lnTo>
                        <a:pt x="37" y="39"/>
                      </a:lnTo>
                      <a:lnTo>
                        <a:pt x="32" y="34"/>
                      </a:lnTo>
                      <a:lnTo>
                        <a:pt x="28" y="30"/>
                      </a:lnTo>
                      <a:lnTo>
                        <a:pt x="23" y="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17" name="Freeform 223"/>
                <p:cNvSpPr>
                  <a:spLocks/>
                </p:cNvSpPr>
                <p:nvPr/>
              </p:nvSpPr>
              <p:spPr bwMode="auto">
                <a:xfrm>
                  <a:off x="3407" y="1215"/>
                  <a:ext cx="4" cy="4"/>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25"/>
                      </a:moveTo>
                      <a:lnTo>
                        <a:pt x="19" y="21"/>
                      </a:lnTo>
                      <a:lnTo>
                        <a:pt x="14" y="16"/>
                      </a:lnTo>
                      <a:lnTo>
                        <a:pt x="10" y="12"/>
                      </a:lnTo>
                      <a:lnTo>
                        <a:pt x="6" y="8"/>
                      </a:lnTo>
                      <a:lnTo>
                        <a:pt x="3" y="5"/>
                      </a:lnTo>
                      <a:lnTo>
                        <a:pt x="1" y="3"/>
                      </a:lnTo>
                      <a:lnTo>
                        <a:pt x="0" y="1"/>
                      </a:lnTo>
                      <a:lnTo>
                        <a:pt x="0" y="0"/>
                      </a:lnTo>
                      <a:lnTo>
                        <a:pt x="0" y="1"/>
                      </a:lnTo>
                      <a:lnTo>
                        <a:pt x="2" y="3"/>
                      </a:lnTo>
                      <a:lnTo>
                        <a:pt x="4" y="5"/>
                      </a:lnTo>
                      <a:lnTo>
                        <a:pt x="8" y="7"/>
                      </a:lnTo>
                      <a:lnTo>
                        <a:pt x="11" y="10"/>
                      </a:lnTo>
                      <a:lnTo>
                        <a:pt x="15" y="15"/>
                      </a:lnTo>
                      <a:lnTo>
                        <a:pt x="20" y="20"/>
                      </a:lnTo>
                      <a:lnTo>
                        <a:pt x="25" y="24"/>
                      </a:lnTo>
                      <a:lnTo>
                        <a:pt x="29" y="29"/>
                      </a:lnTo>
                      <a:lnTo>
                        <a:pt x="34" y="33"/>
                      </a:lnTo>
                      <a:lnTo>
                        <a:pt x="38" y="38"/>
                      </a:lnTo>
                      <a:lnTo>
                        <a:pt x="42" y="41"/>
                      </a:lnTo>
                      <a:lnTo>
                        <a:pt x="45" y="45"/>
                      </a:lnTo>
                      <a:lnTo>
                        <a:pt x="47" y="47"/>
                      </a:lnTo>
                      <a:lnTo>
                        <a:pt x="48" y="48"/>
                      </a:lnTo>
                      <a:lnTo>
                        <a:pt x="47" y="48"/>
                      </a:lnTo>
                      <a:lnTo>
                        <a:pt x="46" y="47"/>
                      </a:lnTo>
                      <a:lnTo>
                        <a:pt x="44" y="45"/>
                      </a:lnTo>
                      <a:lnTo>
                        <a:pt x="40" y="42"/>
                      </a:lnTo>
                      <a:lnTo>
                        <a:pt x="37" y="39"/>
                      </a:lnTo>
                      <a:lnTo>
                        <a:pt x="32" y="34"/>
                      </a:lnTo>
                      <a:lnTo>
                        <a:pt x="28" y="30"/>
                      </a:lnTo>
                      <a:lnTo>
                        <a:pt x="23" y="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18" name="Freeform 224"/>
                <p:cNvSpPr>
                  <a:spLocks/>
                </p:cNvSpPr>
                <p:nvPr/>
              </p:nvSpPr>
              <p:spPr bwMode="auto">
                <a:xfrm>
                  <a:off x="4052" y="1186"/>
                  <a:ext cx="110" cy="120"/>
                </a:xfrm>
                <a:custGeom>
                  <a:avLst/>
                  <a:gdLst>
                    <a:gd name="T0" fmla="*/ 0 w 1089"/>
                    <a:gd name="T1" fmla="*/ 0 h 1104"/>
                    <a:gd name="T2" fmla="*/ 0 w 1089"/>
                    <a:gd name="T3" fmla="*/ 0 h 1104"/>
                    <a:gd name="T4" fmla="*/ 0 w 1089"/>
                    <a:gd name="T5" fmla="*/ 0 h 1104"/>
                    <a:gd name="T6" fmla="*/ 0 w 1089"/>
                    <a:gd name="T7" fmla="*/ 0 h 1104"/>
                    <a:gd name="T8" fmla="*/ 0 w 1089"/>
                    <a:gd name="T9" fmla="*/ 0 h 1104"/>
                    <a:gd name="T10" fmla="*/ 0 w 1089"/>
                    <a:gd name="T11" fmla="*/ 0 h 1104"/>
                    <a:gd name="T12" fmla="*/ 0 w 1089"/>
                    <a:gd name="T13" fmla="*/ 0 h 1104"/>
                    <a:gd name="T14" fmla="*/ 0 w 1089"/>
                    <a:gd name="T15" fmla="*/ 0 h 1104"/>
                    <a:gd name="T16" fmla="*/ 0 w 1089"/>
                    <a:gd name="T17" fmla="*/ 0 h 1104"/>
                    <a:gd name="T18" fmla="*/ 0 w 1089"/>
                    <a:gd name="T19" fmla="*/ 0 h 1104"/>
                    <a:gd name="T20" fmla="*/ 0 w 1089"/>
                    <a:gd name="T21" fmla="*/ 0 h 1104"/>
                    <a:gd name="T22" fmla="*/ 0 w 1089"/>
                    <a:gd name="T23" fmla="*/ 0 h 1104"/>
                    <a:gd name="T24" fmla="*/ 0 w 1089"/>
                    <a:gd name="T25" fmla="*/ 0 h 1104"/>
                    <a:gd name="T26" fmla="*/ 0 w 1089"/>
                    <a:gd name="T27" fmla="*/ 0 h 1104"/>
                    <a:gd name="T28" fmla="*/ 0 w 1089"/>
                    <a:gd name="T29" fmla="*/ 0 h 1104"/>
                    <a:gd name="T30" fmla="*/ 0 w 1089"/>
                    <a:gd name="T31" fmla="*/ 0 h 1104"/>
                    <a:gd name="T32" fmla="*/ 0 w 1089"/>
                    <a:gd name="T33" fmla="*/ 0 h 1104"/>
                    <a:gd name="T34" fmla="*/ 0 w 1089"/>
                    <a:gd name="T35" fmla="*/ 0 h 1104"/>
                    <a:gd name="T36" fmla="*/ 0 w 1089"/>
                    <a:gd name="T37" fmla="*/ 0 h 1104"/>
                    <a:gd name="T38" fmla="*/ 0 w 1089"/>
                    <a:gd name="T39" fmla="*/ 0 h 1104"/>
                    <a:gd name="T40" fmla="*/ 0 w 1089"/>
                    <a:gd name="T41" fmla="*/ 0 h 1104"/>
                    <a:gd name="T42" fmla="*/ 0 w 1089"/>
                    <a:gd name="T43" fmla="*/ 0 h 1104"/>
                    <a:gd name="T44" fmla="*/ 0 w 1089"/>
                    <a:gd name="T45" fmla="*/ 0 h 1104"/>
                    <a:gd name="T46" fmla="*/ 0 w 1089"/>
                    <a:gd name="T47" fmla="*/ 0 h 1104"/>
                    <a:gd name="T48" fmla="*/ 0 w 1089"/>
                    <a:gd name="T49" fmla="*/ 0 h 1104"/>
                    <a:gd name="T50" fmla="*/ 0 w 1089"/>
                    <a:gd name="T51" fmla="*/ 0 h 1104"/>
                    <a:gd name="T52" fmla="*/ 0 w 1089"/>
                    <a:gd name="T53" fmla="*/ 0 h 1104"/>
                    <a:gd name="T54" fmla="*/ 0 w 1089"/>
                    <a:gd name="T55" fmla="*/ 0 h 1104"/>
                    <a:gd name="T56" fmla="*/ 0 w 1089"/>
                    <a:gd name="T57" fmla="*/ 0 h 1104"/>
                    <a:gd name="T58" fmla="*/ 0 w 1089"/>
                    <a:gd name="T59" fmla="*/ 0 h 1104"/>
                    <a:gd name="T60" fmla="*/ 0 w 1089"/>
                    <a:gd name="T61" fmla="*/ 0 h 1104"/>
                    <a:gd name="T62" fmla="*/ 0 w 1089"/>
                    <a:gd name="T63" fmla="*/ 0 h 1104"/>
                    <a:gd name="T64" fmla="*/ 0 w 1089"/>
                    <a:gd name="T65" fmla="*/ 0 h 1104"/>
                    <a:gd name="T66" fmla="*/ 0 w 1089"/>
                    <a:gd name="T67" fmla="*/ 0 h 1104"/>
                    <a:gd name="T68" fmla="*/ 0 w 1089"/>
                    <a:gd name="T69" fmla="*/ 0 h 1104"/>
                    <a:gd name="T70" fmla="*/ 0 w 1089"/>
                    <a:gd name="T71" fmla="*/ 0 h 1104"/>
                    <a:gd name="T72" fmla="*/ 0 w 1089"/>
                    <a:gd name="T73" fmla="*/ 0 h 1104"/>
                    <a:gd name="T74" fmla="*/ 0 w 1089"/>
                    <a:gd name="T75" fmla="*/ 0 h 1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9"/>
                    <a:gd name="T115" fmla="*/ 0 h 1104"/>
                    <a:gd name="T116" fmla="*/ 1089 w 1089"/>
                    <a:gd name="T117" fmla="*/ 1104 h 1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9" h="1104">
                      <a:moveTo>
                        <a:pt x="1089" y="49"/>
                      </a:moveTo>
                      <a:lnTo>
                        <a:pt x="49" y="1104"/>
                      </a:lnTo>
                      <a:lnTo>
                        <a:pt x="48" y="1104"/>
                      </a:lnTo>
                      <a:lnTo>
                        <a:pt x="47" y="1104"/>
                      </a:lnTo>
                      <a:lnTo>
                        <a:pt x="44" y="1101"/>
                      </a:lnTo>
                      <a:lnTo>
                        <a:pt x="40" y="1099"/>
                      </a:lnTo>
                      <a:lnTo>
                        <a:pt x="37" y="1096"/>
                      </a:lnTo>
                      <a:lnTo>
                        <a:pt x="32" y="1091"/>
                      </a:lnTo>
                      <a:lnTo>
                        <a:pt x="28" y="1088"/>
                      </a:lnTo>
                      <a:lnTo>
                        <a:pt x="22" y="1083"/>
                      </a:lnTo>
                      <a:lnTo>
                        <a:pt x="17" y="1078"/>
                      </a:lnTo>
                      <a:lnTo>
                        <a:pt x="13" y="1073"/>
                      </a:lnTo>
                      <a:lnTo>
                        <a:pt x="10" y="1069"/>
                      </a:lnTo>
                      <a:lnTo>
                        <a:pt x="6" y="1065"/>
                      </a:lnTo>
                      <a:lnTo>
                        <a:pt x="3" y="1062"/>
                      </a:lnTo>
                      <a:lnTo>
                        <a:pt x="2" y="1060"/>
                      </a:lnTo>
                      <a:lnTo>
                        <a:pt x="0" y="1057"/>
                      </a:lnTo>
                      <a:lnTo>
                        <a:pt x="0" y="1056"/>
                      </a:lnTo>
                      <a:lnTo>
                        <a:pt x="1040" y="0"/>
                      </a:lnTo>
                      <a:lnTo>
                        <a:pt x="1041" y="0"/>
                      </a:lnTo>
                      <a:lnTo>
                        <a:pt x="1044" y="2"/>
                      </a:lnTo>
                      <a:lnTo>
                        <a:pt x="1046" y="3"/>
                      </a:lnTo>
                      <a:lnTo>
                        <a:pt x="1049" y="5"/>
                      </a:lnTo>
                      <a:lnTo>
                        <a:pt x="1054" y="8"/>
                      </a:lnTo>
                      <a:lnTo>
                        <a:pt x="1058" y="12"/>
                      </a:lnTo>
                      <a:lnTo>
                        <a:pt x="1063" y="16"/>
                      </a:lnTo>
                      <a:lnTo>
                        <a:pt x="1069" y="21"/>
                      </a:lnTo>
                      <a:lnTo>
                        <a:pt x="1073" y="25"/>
                      </a:lnTo>
                      <a:lnTo>
                        <a:pt x="1078" y="30"/>
                      </a:lnTo>
                      <a:lnTo>
                        <a:pt x="1081" y="35"/>
                      </a:lnTo>
                      <a:lnTo>
                        <a:pt x="1084" y="39"/>
                      </a:lnTo>
                      <a:lnTo>
                        <a:pt x="1087" y="42"/>
                      </a:lnTo>
                      <a:lnTo>
                        <a:pt x="1088" y="46"/>
                      </a:lnTo>
                      <a:lnTo>
                        <a:pt x="1089" y="47"/>
                      </a:lnTo>
                      <a:lnTo>
                        <a:pt x="1089" y="4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19" name="Freeform 225"/>
                <p:cNvSpPr>
                  <a:spLocks/>
                </p:cNvSpPr>
                <p:nvPr/>
              </p:nvSpPr>
              <p:spPr bwMode="auto">
                <a:xfrm>
                  <a:off x="4052" y="1186"/>
                  <a:ext cx="110" cy="120"/>
                </a:xfrm>
                <a:custGeom>
                  <a:avLst/>
                  <a:gdLst>
                    <a:gd name="T0" fmla="*/ 0 w 1089"/>
                    <a:gd name="T1" fmla="*/ 0 h 1104"/>
                    <a:gd name="T2" fmla="*/ 0 w 1089"/>
                    <a:gd name="T3" fmla="*/ 0 h 1104"/>
                    <a:gd name="T4" fmla="*/ 0 w 1089"/>
                    <a:gd name="T5" fmla="*/ 0 h 1104"/>
                    <a:gd name="T6" fmla="*/ 0 w 1089"/>
                    <a:gd name="T7" fmla="*/ 0 h 1104"/>
                    <a:gd name="T8" fmla="*/ 0 w 1089"/>
                    <a:gd name="T9" fmla="*/ 0 h 1104"/>
                    <a:gd name="T10" fmla="*/ 0 w 1089"/>
                    <a:gd name="T11" fmla="*/ 0 h 1104"/>
                    <a:gd name="T12" fmla="*/ 0 w 1089"/>
                    <a:gd name="T13" fmla="*/ 0 h 1104"/>
                    <a:gd name="T14" fmla="*/ 0 w 1089"/>
                    <a:gd name="T15" fmla="*/ 0 h 1104"/>
                    <a:gd name="T16" fmla="*/ 0 w 1089"/>
                    <a:gd name="T17" fmla="*/ 0 h 1104"/>
                    <a:gd name="T18" fmla="*/ 0 w 1089"/>
                    <a:gd name="T19" fmla="*/ 0 h 1104"/>
                    <a:gd name="T20" fmla="*/ 0 w 1089"/>
                    <a:gd name="T21" fmla="*/ 0 h 1104"/>
                    <a:gd name="T22" fmla="*/ 0 w 1089"/>
                    <a:gd name="T23" fmla="*/ 0 h 1104"/>
                    <a:gd name="T24" fmla="*/ 0 w 1089"/>
                    <a:gd name="T25" fmla="*/ 0 h 1104"/>
                    <a:gd name="T26" fmla="*/ 0 w 1089"/>
                    <a:gd name="T27" fmla="*/ 0 h 1104"/>
                    <a:gd name="T28" fmla="*/ 0 w 1089"/>
                    <a:gd name="T29" fmla="*/ 0 h 1104"/>
                    <a:gd name="T30" fmla="*/ 0 w 1089"/>
                    <a:gd name="T31" fmla="*/ 0 h 1104"/>
                    <a:gd name="T32" fmla="*/ 0 w 1089"/>
                    <a:gd name="T33" fmla="*/ 0 h 1104"/>
                    <a:gd name="T34" fmla="*/ 0 w 1089"/>
                    <a:gd name="T35" fmla="*/ 0 h 1104"/>
                    <a:gd name="T36" fmla="*/ 0 w 1089"/>
                    <a:gd name="T37" fmla="*/ 0 h 1104"/>
                    <a:gd name="T38" fmla="*/ 0 w 1089"/>
                    <a:gd name="T39" fmla="*/ 0 h 1104"/>
                    <a:gd name="T40" fmla="*/ 0 w 1089"/>
                    <a:gd name="T41" fmla="*/ 0 h 1104"/>
                    <a:gd name="T42" fmla="*/ 0 w 1089"/>
                    <a:gd name="T43" fmla="*/ 0 h 1104"/>
                    <a:gd name="T44" fmla="*/ 0 w 1089"/>
                    <a:gd name="T45" fmla="*/ 0 h 1104"/>
                    <a:gd name="T46" fmla="*/ 0 w 1089"/>
                    <a:gd name="T47" fmla="*/ 0 h 1104"/>
                    <a:gd name="T48" fmla="*/ 0 w 1089"/>
                    <a:gd name="T49" fmla="*/ 0 h 1104"/>
                    <a:gd name="T50" fmla="*/ 0 w 1089"/>
                    <a:gd name="T51" fmla="*/ 0 h 1104"/>
                    <a:gd name="T52" fmla="*/ 0 w 1089"/>
                    <a:gd name="T53" fmla="*/ 0 h 1104"/>
                    <a:gd name="T54" fmla="*/ 0 w 1089"/>
                    <a:gd name="T55" fmla="*/ 0 h 1104"/>
                    <a:gd name="T56" fmla="*/ 0 w 1089"/>
                    <a:gd name="T57" fmla="*/ 0 h 1104"/>
                    <a:gd name="T58" fmla="*/ 0 w 1089"/>
                    <a:gd name="T59" fmla="*/ 0 h 1104"/>
                    <a:gd name="T60" fmla="*/ 0 w 1089"/>
                    <a:gd name="T61" fmla="*/ 0 h 1104"/>
                    <a:gd name="T62" fmla="*/ 0 w 1089"/>
                    <a:gd name="T63" fmla="*/ 0 h 1104"/>
                    <a:gd name="T64" fmla="*/ 0 w 1089"/>
                    <a:gd name="T65" fmla="*/ 0 h 1104"/>
                    <a:gd name="T66" fmla="*/ 0 w 1089"/>
                    <a:gd name="T67" fmla="*/ 0 h 1104"/>
                    <a:gd name="T68" fmla="*/ 0 w 1089"/>
                    <a:gd name="T69" fmla="*/ 0 h 1104"/>
                    <a:gd name="T70" fmla="*/ 0 w 1089"/>
                    <a:gd name="T71" fmla="*/ 0 h 1104"/>
                    <a:gd name="T72" fmla="*/ 0 w 1089"/>
                    <a:gd name="T73" fmla="*/ 0 h 1104"/>
                    <a:gd name="T74" fmla="*/ 0 w 1089"/>
                    <a:gd name="T75" fmla="*/ 0 h 1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9"/>
                    <a:gd name="T115" fmla="*/ 0 h 1104"/>
                    <a:gd name="T116" fmla="*/ 1089 w 1089"/>
                    <a:gd name="T117" fmla="*/ 1104 h 1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9" h="1104">
                      <a:moveTo>
                        <a:pt x="1089" y="49"/>
                      </a:moveTo>
                      <a:lnTo>
                        <a:pt x="49" y="1104"/>
                      </a:lnTo>
                      <a:lnTo>
                        <a:pt x="48" y="1104"/>
                      </a:lnTo>
                      <a:lnTo>
                        <a:pt x="47" y="1104"/>
                      </a:lnTo>
                      <a:lnTo>
                        <a:pt x="44" y="1101"/>
                      </a:lnTo>
                      <a:lnTo>
                        <a:pt x="40" y="1099"/>
                      </a:lnTo>
                      <a:lnTo>
                        <a:pt x="37" y="1096"/>
                      </a:lnTo>
                      <a:lnTo>
                        <a:pt x="32" y="1091"/>
                      </a:lnTo>
                      <a:lnTo>
                        <a:pt x="28" y="1088"/>
                      </a:lnTo>
                      <a:lnTo>
                        <a:pt x="22" y="1083"/>
                      </a:lnTo>
                      <a:lnTo>
                        <a:pt x="17" y="1078"/>
                      </a:lnTo>
                      <a:lnTo>
                        <a:pt x="13" y="1073"/>
                      </a:lnTo>
                      <a:lnTo>
                        <a:pt x="10" y="1069"/>
                      </a:lnTo>
                      <a:lnTo>
                        <a:pt x="6" y="1065"/>
                      </a:lnTo>
                      <a:lnTo>
                        <a:pt x="3" y="1062"/>
                      </a:lnTo>
                      <a:lnTo>
                        <a:pt x="2" y="1060"/>
                      </a:lnTo>
                      <a:lnTo>
                        <a:pt x="0" y="1057"/>
                      </a:lnTo>
                      <a:lnTo>
                        <a:pt x="0" y="1056"/>
                      </a:lnTo>
                      <a:lnTo>
                        <a:pt x="1040" y="0"/>
                      </a:lnTo>
                      <a:lnTo>
                        <a:pt x="1041" y="0"/>
                      </a:lnTo>
                      <a:lnTo>
                        <a:pt x="1044" y="2"/>
                      </a:lnTo>
                      <a:lnTo>
                        <a:pt x="1046" y="3"/>
                      </a:lnTo>
                      <a:lnTo>
                        <a:pt x="1049" y="5"/>
                      </a:lnTo>
                      <a:lnTo>
                        <a:pt x="1054" y="8"/>
                      </a:lnTo>
                      <a:lnTo>
                        <a:pt x="1058" y="12"/>
                      </a:lnTo>
                      <a:lnTo>
                        <a:pt x="1063" y="16"/>
                      </a:lnTo>
                      <a:lnTo>
                        <a:pt x="1069" y="21"/>
                      </a:lnTo>
                      <a:lnTo>
                        <a:pt x="1073" y="25"/>
                      </a:lnTo>
                      <a:lnTo>
                        <a:pt x="1078" y="30"/>
                      </a:lnTo>
                      <a:lnTo>
                        <a:pt x="1081" y="35"/>
                      </a:lnTo>
                      <a:lnTo>
                        <a:pt x="1084" y="39"/>
                      </a:lnTo>
                      <a:lnTo>
                        <a:pt x="1087" y="42"/>
                      </a:lnTo>
                      <a:lnTo>
                        <a:pt x="1088" y="46"/>
                      </a:lnTo>
                      <a:lnTo>
                        <a:pt x="1089" y="47"/>
                      </a:lnTo>
                      <a:lnTo>
                        <a:pt x="1089"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20" name="Freeform 226"/>
                <p:cNvSpPr>
                  <a:spLocks/>
                </p:cNvSpPr>
                <p:nvPr/>
              </p:nvSpPr>
              <p:spPr bwMode="auto">
                <a:xfrm>
                  <a:off x="3803" y="1762"/>
                  <a:ext cx="108" cy="119"/>
                </a:xfrm>
                <a:custGeom>
                  <a:avLst/>
                  <a:gdLst>
                    <a:gd name="T0" fmla="*/ 0 w 1076"/>
                    <a:gd name="T1" fmla="*/ 0 h 1088"/>
                    <a:gd name="T2" fmla="*/ 0 w 1076"/>
                    <a:gd name="T3" fmla="*/ 0 h 1088"/>
                    <a:gd name="T4" fmla="*/ 0 w 1076"/>
                    <a:gd name="T5" fmla="*/ 0 h 1088"/>
                    <a:gd name="T6" fmla="*/ 0 w 1076"/>
                    <a:gd name="T7" fmla="*/ 0 h 1088"/>
                    <a:gd name="T8" fmla="*/ 0 w 1076"/>
                    <a:gd name="T9" fmla="*/ 0 h 1088"/>
                    <a:gd name="T10" fmla="*/ 0 w 1076"/>
                    <a:gd name="T11" fmla="*/ 0 h 1088"/>
                    <a:gd name="T12" fmla="*/ 0 w 1076"/>
                    <a:gd name="T13" fmla="*/ 0 h 1088"/>
                    <a:gd name="T14" fmla="*/ 0 w 1076"/>
                    <a:gd name="T15" fmla="*/ 0 h 1088"/>
                    <a:gd name="T16" fmla="*/ 0 w 1076"/>
                    <a:gd name="T17" fmla="*/ 0 h 1088"/>
                    <a:gd name="T18" fmla="*/ 0 w 1076"/>
                    <a:gd name="T19" fmla="*/ 0 h 1088"/>
                    <a:gd name="T20" fmla="*/ 0 w 1076"/>
                    <a:gd name="T21" fmla="*/ 0 h 1088"/>
                    <a:gd name="T22" fmla="*/ 0 w 1076"/>
                    <a:gd name="T23" fmla="*/ 0 h 1088"/>
                    <a:gd name="T24" fmla="*/ 0 w 1076"/>
                    <a:gd name="T25" fmla="*/ 0 h 1088"/>
                    <a:gd name="T26" fmla="*/ 0 w 1076"/>
                    <a:gd name="T27" fmla="*/ 0 h 1088"/>
                    <a:gd name="T28" fmla="*/ 0 w 1076"/>
                    <a:gd name="T29" fmla="*/ 0 h 1088"/>
                    <a:gd name="T30" fmla="*/ 0 w 1076"/>
                    <a:gd name="T31" fmla="*/ 0 h 1088"/>
                    <a:gd name="T32" fmla="*/ 0 w 1076"/>
                    <a:gd name="T33" fmla="*/ 0 h 1088"/>
                    <a:gd name="T34" fmla="*/ 0 w 1076"/>
                    <a:gd name="T35" fmla="*/ 0 h 1088"/>
                    <a:gd name="T36" fmla="*/ 0 w 1076"/>
                    <a:gd name="T37" fmla="*/ 0 h 1088"/>
                    <a:gd name="T38" fmla="*/ 0 w 1076"/>
                    <a:gd name="T39" fmla="*/ 0 h 1088"/>
                    <a:gd name="T40" fmla="*/ 0 w 1076"/>
                    <a:gd name="T41" fmla="*/ 0 h 1088"/>
                    <a:gd name="T42" fmla="*/ 0 w 1076"/>
                    <a:gd name="T43" fmla="*/ 0 h 1088"/>
                    <a:gd name="T44" fmla="*/ 0 w 1076"/>
                    <a:gd name="T45" fmla="*/ 0 h 1088"/>
                    <a:gd name="T46" fmla="*/ 0 w 1076"/>
                    <a:gd name="T47" fmla="*/ 0 h 1088"/>
                    <a:gd name="T48" fmla="*/ 0 w 1076"/>
                    <a:gd name="T49" fmla="*/ 0 h 1088"/>
                    <a:gd name="T50" fmla="*/ 0 w 1076"/>
                    <a:gd name="T51" fmla="*/ 0 h 1088"/>
                    <a:gd name="T52" fmla="*/ 0 w 1076"/>
                    <a:gd name="T53" fmla="*/ 0 h 1088"/>
                    <a:gd name="T54" fmla="*/ 0 w 1076"/>
                    <a:gd name="T55" fmla="*/ 0 h 1088"/>
                    <a:gd name="T56" fmla="*/ 0 w 1076"/>
                    <a:gd name="T57" fmla="*/ 0 h 1088"/>
                    <a:gd name="T58" fmla="*/ 0 w 1076"/>
                    <a:gd name="T59" fmla="*/ 0 h 1088"/>
                    <a:gd name="T60" fmla="*/ 0 w 1076"/>
                    <a:gd name="T61" fmla="*/ 0 h 1088"/>
                    <a:gd name="T62" fmla="*/ 0 w 1076"/>
                    <a:gd name="T63" fmla="*/ 0 h 1088"/>
                    <a:gd name="T64" fmla="*/ 0 w 1076"/>
                    <a:gd name="T65" fmla="*/ 0 h 1088"/>
                    <a:gd name="T66" fmla="*/ 0 w 1076"/>
                    <a:gd name="T67" fmla="*/ 0 h 1088"/>
                    <a:gd name="T68" fmla="*/ 0 w 1076"/>
                    <a:gd name="T69" fmla="*/ 0 h 1088"/>
                    <a:gd name="T70" fmla="*/ 0 w 1076"/>
                    <a:gd name="T71" fmla="*/ 0 h 1088"/>
                    <a:gd name="T72" fmla="*/ 0 w 1076"/>
                    <a:gd name="T73" fmla="*/ 0 h 1088"/>
                    <a:gd name="T74" fmla="*/ 0 w 1076"/>
                    <a:gd name="T75" fmla="*/ 0 h 10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088"/>
                    <a:gd name="T116" fmla="*/ 1076 w 1076"/>
                    <a:gd name="T117" fmla="*/ 1088 h 10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088">
                      <a:moveTo>
                        <a:pt x="0" y="1040"/>
                      </a:moveTo>
                      <a:lnTo>
                        <a:pt x="1028" y="0"/>
                      </a:lnTo>
                      <a:lnTo>
                        <a:pt x="1030" y="1"/>
                      </a:lnTo>
                      <a:lnTo>
                        <a:pt x="1033" y="4"/>
                      </a:lnTo>
                      <a:lnTo>
                        <a:pt x="1035" y="7"/>
                      </a:lnTo>
                      <a:lnTo>
                        <a:pt x="1040" y="11"/>
                      </a:lnTo>
                      <a:lnTo>
                        <a:pt x="1044" y="14"/>
                      </a:lnTo>
                      <a:lnTo>
                        <a:pt x="1049" y="18"/>
                      </a:lnTo>
                      <a:lnTo>
                        <a:pt x="1053" y="23"/>
                      </a:lnTo>
                      <a:lnTo>
                        <a:pt x="1058" y="29"/>
                      </a:lnTo>
                      <a:lnTo>
                        <a:pt x="1062" y="33"/>
                      </a:lnTo>
                      <a:lnTo>
                        <a:pt x="1066" y="37"/>
                      </a:lnTo>
                      <a:lnTo>
                        <a:pt x="1070" y="41"/>
                      </a:lnTo>
                      <a:lnTo>
                        <a:pt x="1072" y="43"/>
                      </a:lnTo>
                      <a:lnTo>
                        <a:pt x="1075" y="46"/>
                      </a:lnTo>
                      <a:lnTo>
                        <a:pt x="1076" y="48"/>
                      </a:lnTo>
                      <a:lnTo>
                        <a:pt x="49" y="1088"/>
                      </a:lnTo>
                      <a:lnTo>
                        <a:pt x="47" y="1088"/>
                      </a:lnTo>
                      <a:lnTo>
                        <a:pt x="46" y="1087"/>
                      </a:lnTo>
                      <a:lnTo>
                        <a:pt x="43" y="1085"/>
                      </a:lnTo>
                      <a:lnTo>
                        <a:pt x="41" y="1082"/>
                      </a:lnTo>
                      <a:lnTo>
                        <a:pt x="36" y="1079"/>
                      </a:lnTo>
                      <a:lnTo>
                        <a:pt x="32" y="1075"/>
                      </a:lnTo>
                      <a:lnTo>
                        <a:pt x="27" y="1071"/>
                      </a:lnTo>
                      <a:lnTo>
                        <a:pt x="22" y="1066"/>
                      </a:lnTo>
                      <a:lnTo>
                        <a:pt x="18" y="1062"/>
                      </a:lnTo>
                      <a:lnTo>
                        <a:pt x="13" y="1057"/>
                      </a:lnTo>
                      <a:lnTo>
                        <a:pt x="9" y="1053"/>
                      </a:lnTo>
                      <a:lnTo>
                        <a:pt x="5" y="1049"/>
                      </a:lnTo>
                      <a:lnTo>
                        <a:pt x="3" y="1046"/>
                      </a:lnTo>
                      <a:lnTo>
                        <a:pt x="1" y="1043"/>
                      </a:lnTo>
                      <a:lnTo>
                        <a:pt x="0" y="1041"/>
                      </a:lnTo>
                      <a:lnTo>
                        <a:pt x="0" y="104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21" name="Freeform 227"/>
                <p:cNvSpPr>
                  <a:spLocks/>
                </p:cNvSpPr>
                <p:nvPr/>
              </p:nvSpPr>
              <p:spPr bwMode="auto">
                <a:xfrm>
                  <a:off x="3803" y="1762"/>
                  <a:ext cx="108" cy="119"/>
                </a:xfrm>
                <a:custGeom>
                  <a:avLst/>
                  <a:gdLst>
                    <a:gd name="T0" fmla="*/ 0 w 1076"/>
                    <a:gd name="T1" fmla="*/ 0 h 1088"/>
                    <a:gd name="T2" fmla="*/ 0 w 1076"/>
                    <a:gd name="T3" fmla="*/ 0 h 1088"/>
                    <a:gd name="T4" fmla="*/ 0 w 1076"/>
                    <a:gd name="T5" fmla="*/ 0 h 1088"/>
                    <a:gd name="T6" fmla="*/ 0 w 1076"/>
                    <a:gd name="T7" fmla="*/ 0 h 1088"/>
                    <a:gd name="T8" fmla="*/ 0 w 1076"/>
                    <a:gd name="T9" fmla="*/ 0 h 1088"/>
                    <a:gd name="T10" fmla="*/ 0 w 1076"/>
                    <a:gd name="T11" fmla="*/ 0 h 1088"/>
                    <a:gd name="T12" fmla="*/ 0 w 1076"/>
                    <a:gd name="T13" fmla="*/ 0 h 1088"/>
                    <a:gd name="T14" fmla="*/ 0 w 1076"/>
                    <a:gd name="T15" fmla="*/ 0 h 1088"/>
                    <a:gd name="T16" fmla="*/ 0 w 1076"/>
                    <a:gd name="T17" fmla="*/ 0 h 1088"/>
                    <a:gd name="T18" fmla="*/ 0 w 1076"/>
                    <a:gd name="T19" fmla="*/ 0 h 1088"/>
                    <a:gd name="T20" fmla="*/ 0 w 1076"/>
                    <a:gd name="T21" fmla="*/ 0 h 1088"/>
                    <a:gd name="T22" fmla="*/ 0 w 1076"/>
                    <a:gd name="T23" fmla="*/ 0 h 1088"/>
                    <a:gd name="T24" fmla="*/ 0 w 1076"/>
                    <a:gd name="T25" fmla="*/ 0 h 1088"/>
                    <a:gd name="T26" fmla="*/ 0 w 1076"/>
                    <a:gd name="T27" fmla="*/ 0 h 1088"/>
                    <a:gd name="T28" fmla="*/ 0 w 1076"/>
                    <a:gd name="T29" fmla="*/ 0 h 1088"/>
                    <a:gd name="T30" fmla="*/ 0 w 1076"/>
                    <a:gd name="T31" fmla="*/ 0 h 1088"/>
                    <a:gd name="T32" fmla="*/ 0 w 1076"/>
                    <a:gd name="T33" fmla="*/ 0 h 1088"/>
                    <a:gd name="T34" fmla="*/ 0 w 1076"/>
                    <a:gd name="T35" fmla="*/ 0 h 1088"/>
                    <a:gd name="T36" fmla="*/ 0 w 1076"/>
                    <a:gd name="T37" fmla="*/ 0 h 1088"/>
                    <a:gd name="T38" fmla="*/ 0 w 1076"/>
                    <a:gd name="T39" fmla="*/ 0 h 1088"/>
                    <a:gd name="T40" fmla="*/ 0 w 1076"/>
                    <a:gd name="T41" fmla="*/ 0 h 1088"/>
                    <a:gd name="T42" fmla="*/ 0 w 1076"/>
                    <a:gd name="T43" fmla="*/ 0 h 1088"/>
                    <a:gd name="T44" fmla="*/ 0 w 1076"/>
                    <a:gd name="T45" fmla="*/ 0 h 1088"/>
                    <a:gd name="T46" fmla="*/ 0 w 1076"/>
                    <a:gd name="T47" fmla="*/ 0 h 1088"/>
                    <a:gd name="T48" fmla="*/ 0 w 1076"/>
                    <a:gd name="T49" fmla="*/ 0 h 1088"/>
                    <a:gd name="T50" fmla="*/ 0 w 1076"/>
                    <a:gd name="T51" fmla="*/ 0 h 1088"/>
                    <a:gd name="T52" fmla="*/ 0 w 1076"/>
                    <a:gd name="T53" fmla="*/ 0 h 1088"/>
                    <a:gd name="T54" fmla="*/ 0 w 1076"/>
                    <a:gd name="T55" fmla="*/ 0 h 1088"/>
                    <a:gd name="T56" fmla="*/ 0 w 1076"/>
                    <a:gd name="T57" fmla="*/ 0 h 1088"/>
                    <a:gd name="T58" fmla="*/ 0 w 1076"/>
                    <a:gd name="T59" fmla="*/ 0 h 1088"/>
                    <a:gd name="T60" fmla="*/ 0 w 1076"/>
                    <a:gd name="T61" fmla="*/ 0 h 1088"/>
                    <a:gd name="T62" fmla="*/ 0 w 1076"/>
                    <a:gd name="T63" fmla="*/ 0 h 1088"/>
                    <a:gd name="T64" fmla="*/ 0 w 1076"/>
                    <a:gd name="T65" fmla="*/ 0 h 1088"/>
                    <a:gd name="T66" fmla="*/ 0 w 1076"/>
                    <a:gd name="T67" fmla="*/ 0 h 1088"/>
                    <a:gd name="T68" fmla="*/ 0 w 1076"/>
                    <a:gd name="T69" fmla="*/ 0 h 1088"/>
                    <a:gd name="T70" fmla="*/ 0 w 1076"/>
                    <a:gd name="T71" fmla="*/ 0 h 1088"/>
                    <a:gd name="T72" fmla="*/ 0 w 1076"/>
                    <a:gd name="T73" fmla="*/ 0 h 1088"/>
                    <a:gd name="T74" fmla="*/ 0 w 1076"/>
                    <a:gd name="T75" fmla="*/ 0 h 10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088"/>
                    <a:gd name="T116" fmla="*/ 1076 w 1076"/>
                    <a:gd name="T117" fmla="*/ 1088 h 10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088">
                      <a:moveTo>
                        <a:pt x="0" y="1040"/>
                      </a:moveTo>
                      <a:lnTo>
                        <a:pt x="1028" y="0"/>
                      </a:lnTo>
                      <a:lnTo>
                        <a:pt x="1030" y="1"/>
                      </a:lnTo>
                      <a:lnTo>
                        <a:pt x="1033" y="4"/>
                      </a:lnTo>
                      <a:lnTo>
                        <a:pt x="1035" y="7"/>
                      </a:lnTo>
                      <a:lnTo>
                        <a:pt x="1040" y="11"/>
                      </a:lnTo>
                      <a:lnTo>
                        <a:pt x="1044" y="14"/>
                      </a:lnTo>
                      <a:lnTo>
                        <a:pt x="1049" y="18"/>
                      </a:lnTo>
                      <a:lnTo>
                        <a:pt x="1053" y="23"/>
                      </a:lnTo>
                      <a:lnTo>
                        <a:pt x="1058" y="29"/>
                      </a:lnTo>
                      <a:lnTo>
                        <a:pt x="1062" y="33"/>
                      </a:lnTo>
                      <a:lnTo>
                        <a:pt x="1066" y="37"/>
                      </a:lnTo>
                      <a:lnTo>
                        <a:pt x="1070" y="41"/>
                      </a:lnTo>
                      <a:lnTo>
                        <a:pt x="1072" y="43"/>
                      </a:lnTo>
                      <a:lnTo>
                        <a:pt x="1075" y="46"/>
                      </a:lnTo>
                      <a:lnTo>
                        <a:pt x="1076" y="48"/>
                      </a:lnTo>
                      <a:lnTo>
                        <a:pt x="49" y="1088"/>
                      </a:lnTo>
                      <a:lnTo>
                        <a:pt x="47" y="1088"/>
                      </a:lnTo>
                      <a:lnTo>
                        <a:pt x="46" y="1087"/>
                      </a:lnTo>
                      <a:lnTo>
                        <a:pt x="43" y="1085"/>
                      </a:lnTo>
                      <a:lnTo>
                        <a:pt x="41" y="1082"/>
                      </a:lnTo>
                      <a:lnTo>
                        <a:pt x="36" y="1079"/>
                      </a:lnTo>
                      <a:lnTo>
                        <a:pt x="32" y="1075"/>
                      </a:lnTo>
                      <a:lnTo>
                        <a:pt x="27" y="1071"/>
                      </a:lnTo>
                      <a:lnTo>
                        <a:pt x="22" y="1066"/>
                      </a:lnTo>
                      <a:lnTo>
                        <a:pt x="18" y="1062"/>
                      </a:lnTo>
                      <a:lnTo>
                        <a:pt x="13" y="1057"/>
                      </a:lnTo>
                      <a:lnTo>
                        <a:pt x="9" y="1053"/>
                      </a:lnTo>
                      <a:lnTo>
                        <a:pt x="5" y="1049"/>
                      </a:lnTo>
                      <a:lnTo>
                        <a:pt x="3" y="1046"/>
                      </a:lnTo>
                      <a:lnTo>
                        <a:pt x="1" y="1043"/>
                      </a:lnTo>
                      <a:lnTo>
                        <a:pt x="0" y="1041"/>
                      </a:lnTo>
                      <a:lnTo>
                        <a:pt x="0" y="104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22" name="Freeform 228"/>
                <p:cNvSpPr>
                  <a:spLocks/>
                </p:cNvSpPr>
                <p:nvPr/>
              </p:nvSpPr>
              <p:spPr bwMode="auto">
                <a:xfrm>
                  <a:off x="3409" y="1033"/>
                  <a:ext cx="244" cy="185"/>
                </a:xfrm>
                <a:custGeom>
                  <a:avLst/>
                  <a:gdLst>
                    <a:gd name="T0" fmla="*/ 0 w 2427"/>
                    <a:gd name="T1" fmla="*/ 0 h 1691"/>
                    <a:gd name="T2" fmla="*/ 0 w 2427"/>
                    <a:gd name="T3" fmla="*/ 0 h 1691"/>
                    <a:gd name="T4" fmla="*/ 0 w 2427"/>
                    <a:gd name="T5" fmla="*/ 0 h 1691"/>
                    <a:gd name="T6" fmla="*/ 0 w 2427"/>
                    <a:gd name="T7" fmla="*/ 0 h 1691"/>
                    <a:gd name="T8" fmla="*/ 0 w 2427"/>
                    <a:gd name="T9" fmla="*/ 0 h 1691"/>
                    <a:gd name="T10" fmla="*/ 0 60000 65536"/>
                    <a:gd name="T11" fmla="*/ 0 60000 65536"/>
                    <a:gd name="T12" fmla="*/ 0 60000 65536"/>
                    <a:gd name="T13" fmla="*/ 0 60000 65536"/>
                    <a:gd name="T14" fmla="*/ 0 60000 65536"/>
                    <a:gd name="T15" fmla="*/ 0 w 2427"/>
                    <a:gd name="T16" fmla="*/ 0 h 1691"/>
                    <a:gd name="T17" fmla="*/ 2427 w 2427"/>
                    <a:gd name="T18" fmla="*/ 1691 h 1691"/>
                  </a:gdLst>
                  <a:ahLst/>
                  <a:cxnLst>
                    <a:cxn ang="T10">
                      <a:pos x="T0" y="T1"/>
                    </a:cxn>
                    <a:cxn ang="T11">
                      <a:pos x="T2" y="T3"/>
                    </a:cxn>
                    <a:cxn ang="T12">
                      <a:pos x="T4" y="T5"/>
                    </a:cxn>
                    <a:cxn ang="T13">
                      <a:pos x="T6" y="T7"/>
                    </a:cxn>
                    <a:cxn ang="T14">
                      <a:pos x="T8" y="T9"/>
                    </a:cxn>
                  </a:cxnLst>
                  <a:rect l="T15" t="T16" r="T17" b="T18"/>
                  <a:pathLst>
                    <a:path w="2427" h="1691">
                      <a:moveTo>
                        <a:pt x="1913" y="1691"/>
                      </a:moveTo>
                      <a:lnTo>
                        <a:pt x="0" y="1677"/>
                      </a:lnTo>
                      <a:lnTo>
                        <a:pt x="455" y="0"/>
                      </a:lnTo>
                      <a:lnTo>
                        <a:pt x="2427" y="77"/>
                      </a:lnTo>
                      <a:lnTo>
                        <a:pt x="1913" y="169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23" name="Freeform 229"/>
                <p:cNvSpPr>
                  <a:spLocks/>
                </p:cNvSpPr>
                <p:nvPr/>
              </p:nvSpPr>
              <p:spPr bwMode="auto">
                <a:xfrm>
                  <a:off x="3409" y="1033"/>
                  <a:ext cx="244" cy="185"/>
                </a:xfrm>
                <a:custGeom>
                  <a:avLst/>
                  <a:gdLst>
                    <a:gd name="T0" fmla="*/ 0 w 2427"/>
                    <a:gd name="T1" fmla="*/ 0 h 1691"/>
                    <a:gd name="T2" fmla="*/ 0 w 2427"/>
                    <a:gd name="T3" fmla="*/ 0 h 1691"/>
                    <a:gd name="T4" fmla="*/ 0 w 2427"/>
                    <a:gd name="T5" fmla="*/ 0 h 1691"/>
                    <a:gd name="T6" fmla="*/ 0 w 2427"/>
                    <a:gd name="T7" fmla="*/ 0 h 1691"/>
                    <a:gd name="T8" fmla="*/ 0 w 2427"/>
                    <a:gd name="T9" fmla="*/ 0 h 1691"/>
                    <a:gd name="T10" fmla="*/ 0 60000 65536"/>
                    <a:gd name="T11" fmla="*/ 0 60000 65536"/>
                    <a:gd name="T12" fmla="*/ 0 60000 65536"/>
                    <a:gd name="T13" fmla="*/ 0 60000 65536"/>
                    <a:gd name="T14" fmla="*/ 0 60000 65536"/>
                    <a:gd name="T15" fmla="*/ 0 w 2427"/>
                    <a:gd name="T16" fmla="*/ 0 h 1691"/>
                    <a:gd name="T17" fmla="*/ 2427 w 2427"/>
                    <a:gd name="T18" fmla="*/ 1691 h 1691"/>
                  </a:gdLst>
                  <a:ahLst/>
                  <a:cxnLst>
                    <a:cxn ang="T10">
                      <a:pos x="T0" y="T1"/>
                    </a:cxn>
                    <a:cxn ang="T11">
                      <a:pos x="T2" y="T3"/>
                    </a:cxn>
                    <a:cxn ang="T12">
                      <a:pos x="T4" y="T5"/>
                    </a:cxn>
                    <a:cxn ang="T13">
                      <a:pos x="T6" y="T7"/>
                    </a:cxn>
                    <a:cxn ang="T14">
                      <a:pos x="T8" y="T9"/>
                    </a:cxn>
                  </a:cxnLst>
                  <a:rect l="T15" t="T16" r="T17" b="T18"/>
                  <a:pathLst>
                    <a:path w="2427" h="1691">
                      <a:moveTo>
                        <a:pt x="1913" y="1691"/>
                      </a:moveTo>
                      <a:lnTo>
                        <a:pt x="0" y="1677"/>
                      </a:lnTo>
                      <a:lnTo>
                        <a:pt x="455" y="0"/>
                      </a:lnTo>
                      <a:lnTo>
                        <a:pt x="2427" y="77"/>
                      </a:lnTo>
                      <a:lnTo>
                        <a:pt x="1913" y="169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24" name="Line 230"/>
                <p:cNvSpPr>
                  <a:spLocks noChangeShapeType="1"/>
                </p:cNvSpPr>
                <p:nvPr/>
              </p:nvSpPr>
              <p:spPr bwMode="auto">
                <a:xfrm flipH="1" flipV="1">
                  <a:off x="3591" y="1200"/>
                  <a:ext cx="11"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5" name="Line 231"/>
                <p:cNvSpPr>
                  <a:spLocks noChangeShapeType="1"/>
                </p:cNvSpPr>
                <p:nvPr/>
              </p:nvSpPr>
              <p:spPr bwMode="auto">
                <a:xfrm flipV="1">
                  <a:off x="3409" y="1200"/>
                  <a:ext cx="182" cy="1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6" name="Line 232"/>
                <p:cNvSpPr>
                  <a:spLocks noChangeShapeType="1"/>
                </p:cNvSpPr>
                <p:nvPr/>
              </p:nvSpPr>
              <p:spPr bwMode="auto">
                <a:xfrm flipV="1">
                  <a:off x="3591" y="1042"/>
                  <a:ext cx="62" cy="15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7" name="Line 233"/>
                <p:cNvSpPr>
                  <a:spLocks noChangeShapeType="1"/>
                </p:cNvSpPr>
                <p:nvPr/>
              </p:nvSpPr>
              <p:spPr bwMode="auto">
                <a:xfrm flipH="1" flipV="1">
                  <a:off x="3455" y="1033"/>
                  <a:ext cx="136" cy="16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8" name="Oval 234"/>
                <p:cNvSpPr>
                  <a:spLocks noChangeArrowheads="1"/>
                </p:cNvSpPr>
                <p:nvPr/>
              </p:nvSpPr>
              <p:spPr bwMode="auto">
                <a:xfrm>
                  <a:off x="3529" y="1734"/>
                  <a:ext cx="48" cy="5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529" name="Freeform 235"/>
                <p:cNvSpPr>
                  <a:spLocks/>
                </p:cNvSpPr>
                <p:nvPr/>
              </p:nvSpPr>
              <p:spPr bwMode="auto">
                <a:xfrm>
                  <a:off x="3939" y="1611"/>
                  <a:ext cx="109" cy="119"/>
                </a:xfrm>
                <a:custGeom>
                  <a:avLst/>
                  <a:gdLst>
                    <a:gd name="T0" fmla="*/ 0 w 1080"/>
                    <a:gd name="T1" fmla="*/ 0 h 1090"/>
                    <a:gd name="T2" fmla="*/ 0 w 1080"/>
                    <a:gd name="T3" fmla="*/ 0 h 1090"/>
                    <a:gd name="T4" fmla="*/ 0 w 1080"/>
                    <a:gd name="T5" fmla="*/ 0 h 1090"/>
                    <a:gd name="T6" fmla="*/ 0 w 1080"/>
                    <a:gd name="T7" fmla="*/ 0 h 1090"/>
                    <a:gd name="T8" fmla="*/ 0 w 1080"/>
                    <a:gd name="T9" fmla="*/ 0 h 1090"/>
                    <a:gd name="T10" fmla="*/ 0 w 1080"/>
                    <a:gd name="T11" fmla="*/ 0 h 1090"/>
                    <a:gd name="T12" fmla="*/ 0 w 1080"/>
                    <a:gd name="T13" fmla="*/ 0 h 1090"/>
                    <a:gd name="T14" fmla="*/ 0 w 1080"/>
                    <a:gd name="T15" fmla="*/ 0 h 1090"/>
                    <a:gd name="T16" fmla="*/ 0 w 1080"/>
                    <a:gd name="T17" fmla="*/ 0 h 1090"/>
                    <a:gd name="T18" fmla="*/ 0 w 1080"/>
                    <a:gd name="T19" fmla="*/ 0 h 1090"/>
                    <a:gd name="T20" fmla="*/ 0 w 1080"/>
                    <a:gd name="T21" fmla="*/ 0 h 1090"/>
                    <a:gd name="T22" fmla="*/ 0 w 1080"/>
                    <a:gd name="T23" fmla="*/ 0 h 1090"/>
                    <a:gd name="T24" fmla="*/ 0 w 1080"/>
                    <a:gd name="T25" fmla="*/ 0 h 1090"/>
                    <a:gd name="T26" fmla="*/ 0 w 1080"/>
                    <a:gd name="T27" fmla="*/ 0 h 1090"/>
                    <a:gd name="T28" fmla="*/ 0 w 1080"/>
                    <a:gd name="T29" fmla="*/ 0 h 1090"/>
                    <a:gd name="T30" fmla="*/ 0 w 1080"/>
                    <a:gd name="T31" fmla="*/ 0 h 1090"/>
                    <a:gd name="T32" fmla="*/ 0 w 1080"/>
                    <a:gd name="T33" fmla="*/ 0 h 1090"/>
                    <a:gd name="T34" fmla="*/ 0 w 1080"/>
                    <a:gd name="T35" fmla="*/ 0 h 1090"/>
                    <a:gd name="T36" fmla="*/ 0 w 1080"/>
                    <a:gd name="T37" fmla="*/ 0 h 1090"/>
                    <a:gd name="T38" fmla="*/ 0 w 1080"/>
                    <a:gd name="T39" fmla="*/ 0 h 1090"/>
                    <a:gd name="T40" fmla="*/ 0 w 1080"/>
                    <a:gd name="T41" fmla="*/ 0 h 1090"/>
                    <a:gd name="T42" fmla="*/ 0 w 1080"/>
                    <a:gd name="T43" fmla="*/ 0 h 10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0"/>
                    <a:gd name="T67" fmla="*/ 0 h 1090"/>
                    <a:gd name="T68" fmla="*/ 1080 w 1080"/>
                    <a:gd name="T69" fmla="*/ 1090 h 10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0" h="1090">
                      <a:moveTo>
                        <a:pt x="1080" y="47"/>
                      </a:moveTo>
                      <a:lnTo>
                        <a:pt x="49" y="1090"/>
                      </a:lnTo>
                      <a:lnTo>
                        <a:pt x="0" y="1043"/>
                      </a:lnTo>
                      <a:lnTo>
                        <a:pt x="1032" y="0"/>
                      </a:lnTo>
                      <a:lnTo>
                        <a:pt x="1034" y="1"/>
                      </a:lnTo>
                      <a:lnTo>
                        <a:pt x="1036" y="3"/>
                      </a:lnTo>
                      <a:lnTo>
                        <a:pt x="1039" y="5"/>
                      </a:lnTo>
                      <a:lnTo>
                        <a:pt x="1043" y="10"/>
                      </a:lnTo>
                      <a:lnTo>
                        <a:pt x="1047" y="13"/>
                      </a:lnTo>
                      <a:lnTo>
                        <a:pt x="1052" y="18"/>
                      </a:lnTo>
                      <a:lnTo>
                        <a:pt x="1057" y="22"/>
                      </a:lnTo>
                      <a:lnTo>
                        <a:pt x="1061" y="27"/>
                      </a:lnTo>
                      <a:lnTo>
                        <a:pt x="1066" y="31"/>
                      </a:lnTo>
                      <a:lnTo>
                        <a:pt x="1069" y="36"/>
                      </a:lnTo>
                      <a:lnTo>
                        <a:pt x="1074" y="39"/>
                      </a:lnTo>
                      <a:lnTo>
                        <a:pt x="1076" y="43"/>
                      </a:lnTo>
                      <a:lnTo>
                        <a:pt x="1078" y="45"/>
                      </a:lnTo>
                      <a:lnTo>
                        <a:pt x="1080" y="46"/>
                      </a:lnTo>
                      <a:lnTo>
                        <a:pt x="1080" y="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30" name="Freeform 236"/>
                <p:cNvSpPr>
                  <a:spLocks/>
                </p:cNvSpPr>
                <p:nvPr/>
              </p:nvSpPr>
              <p:spPr bwMode="auto">
                <a:xfrm>
                  <a:off x="3939" y="1611"/>
                  <a:ext cx="109" cy="119"/>
                </a:xfrm>
                <a:custGeom>
                  <a:avLst/>
                  <a:gdLst>
                    <a:gd name="T0" fmla="*/ 0 w 1080"/>
                    <a:gd name="T1" fmla="*/ 0 h 1090"/>
                    <a:gd name="T2" fmla="*/ 0 w 1080"/>
                    <a:gd name="T3" fmla="*/ 0 h 1090"/>
                    <a:gd name="T4" fmla="*/ 0 w 1080"/>
                    <a:gd name="T5" fmla="*/ 0 h 1090"/>
                    <a:gd name="T6" fmla="*/ 0 w 1080"/>
                    <a:gd name="T7" fmla="*/ 0 h 1090"/>
                    <a:gd name="T8" fmla="*/ 0 w 1080"/>
                    <a:gd name="T9" fmla="*/ 0 h 1090"/>
                    <a:gd name="T10" fmla="*/ 0 w 1080"/>
                    <a:gd name="T11" fmla="*/ 0 h 1090"/>
                    <a:gd name="T12" fmla="*/ 0 w 1080"/>
                    <a:gd name="T13" fmla="*/ 0 h 1090"/>
                    <a:gd name="T14" fmla="*/ 0 w 1080"/>
                    <a:gd name="T15" fmla="*/ 0 h 1090"/>
                    <a:gd name="T16" fmla="*/ 0 w 1080"/>
                    <a:gd name="T17" fmla="*/ 0 h 1090"/>
                    <a:gd name="T18" fmla="*/ 0 w 1080"/>
                    <a:gd name="T19" fmla="*/ 0 h 1090"/>
                    <a:gd name="T20" fmla="*/ 0 w 1080"/>
                    <a:gd name="T21" fmla="*/ 0 h 1090"/>
                    <a:gd name="T22" fmla="*/ 0 w 1080"/>
                    <a:gd name="T23" fmla="*/ 0 h 1090"/>
                    <a:gd name="T24" fmla="*/ 0 w 1080"/>
                    <a:gd name="T25" fmla="*/ 0 h 1090"/>
                    <a:gd name="T26" fmla="*/ 0 w 1080"/>
                    <a:gd name="T27" fmla="*/ 0 h 1090"/>
                    <a:gd name="T28" fmla="*/ 0 w 1080"/>
                    <a:gd name="T29" fmla="*/ 0 h 1090"/>
                    <a:gd name="T30" fmla="*/ 0 w 1080"/>
                    <a:gd name="T31" fmla="*/ 0 h 1090"/>
                    <a:gd name="T32" fmla="*/ 0 w 1080"/>
                    <a:gd name="T33" fmla="*/ 0 h 1090"/>
                    <a:gd name="T34" fmla="*/ 0 w 1080"/>
                    <a:gd name="T35" fmla="*/ 0 h 1090"/>
                    <a:gd name="T36" fmla="*/ 0 w 1080"/>
                    <a:gd name="T37" fmla="*/ 0 h 1090"/>
                    <a:gd name="T38" fmla="*/ 0 w 1080"/>
                    <a:gd name="T39" fmla="*/ 0 h 1090"/>
                    <a:gd name="T40" fmla="*/ 0 w 1080"/>
                    <a:gd name="T41" fmla="*/ 0 h 1090"/>
                    <a:gd name="T42" fmla="*/ 0 w 1080"/>
                    <a:gd name="T43" fmla="*/ 0 h 10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0"/>
                    <a:gd name="T67" fmla="*/ 0 h 1090"/>
                    <a:gd name="T68" fmla="*/ 1080 w 1080"/>
                    <a:gd name="T69" fmla="*/ 1090 h 10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0" h="1090">
                      <a:moveTo>
                        <a:pt x="1080" y="47"/>
                      </a:moveTo>
                      <a:lnTo>
                        <a:pt x="49" y="1090"/>
                      </a:lnTo>
                      <a:lnTo>
                        <a:pt x="0" y="1043"/>
                      </a:lnTo>
                      <a:lnTo>
                        <a:pt x="1032" y="0"/>
                      </a:lnTo>
                      <a:lnTo>
                        <a:pt x="1034" y="1"/>
                      </a:lnTo>
                      <a:lnTo>
                        <a:pt x="1036" y="3"/>
                      </a:lnTo>
                      <a:lnTo>
                        <a:pt x="1039" y="5"/>
                      </a:lnTo>
                      <a:lnTo>
                        <a:pt x="1043" y="10"/>
                      </a:lnTo>
                      <a:lnTo>
                        <a:pt x="1047" y="13"/>
                      </a:lnTo>
                      <a:lnTo>
                        <a:pt x="1052" y="18"/>
                      </a:lnTo>
                      <a:lnTo>
                        <a:pt x="1057" y="22"/>
                      </a:lnTo>
                      <a:lnTo>
                        <a:pt x="1061" y="27"/>
                      </a:lnTo>
                      <a:lnTo>
                        <a:pt x="1066" y="31"/>
                      </a:lnTo>
                      <a:lnTo>
                        <a:pt x="1069" y="36"/>
                      </a:lnTo>
                      <a:lnTo>
                        <a:pt x="1074" y="39"/>
                      </a:lnTo>
                      <a:lnTo>
                        <a:pt x="1076" y="43"/>
                      </a:lnTo>
                      <a:lnTo>
                        <a:pt x="1078" y="45"/>
                      </a:lnTo>
                      <a:lnTo>
                        <a:pt x="1080" y="46"/>
                      </a:lnTo>
                      <a:lnTo>
                        <a:pt x="1080"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31" name="Freeform 237"/>
                <p:cNvSpPr>
                  <a:spLocks/>
                </p:cNvSpPr>
                <p:nvPr/>
              </p:nvSpPr>
              <p:spPr bwMode="auto">
                <a:xfrm>
                  <a:off x="3784" y="1019"/>
                  <a:ext cx="245" cy="185"/>
                </a:xfrm>
                <a:custGeom>
                  <a:avLst/>
                  <a:gdLst>
                    <a:gd name="T0" fmla="*/ 0 w 2433"/>
                    <a:gd name="T1" fmla="*/ 0 h 1701"/>
                    <a:gd name="T2" fmla="*/ 0 w 2433"/>
                    <a:gd name="T3" fmla="*/ 0 h 1701"/>
                    <a:gd name="T4" fmla="*/ 0 w 2433"/>
                    <a:gd name="T5" fmla="*/ 0 h 1701"/>
                    <a:gd name="T6" fmla="*/ 0 w 2433"/>
                    <a:gd name="T7" fmla="*/ 0 h 1701"/>
                    <a:gd name="T8" fmla="*/ 0 w 2433"/>
                    <a:gd name="T9" fmla="*/ 0 h 1701"/>
                    <a:gd name="T10" fmla="*/ 0 w 2433"/>
                    <a:gd name="T11" fmla="*/ 0 h 1701"/>
                    <a:gd name="T12" fmla="*/ 0 60000 65536"/>
                    <a:gd name="T13" fmla="*/ 0 60000 65536"/>
                    <a:gd name="T14" fmla="*/ 0 60000 65536"/>
                    <a:gd name="T15" fmla="*/ 0 60000 65536"/>
                    <a:gd name="T16" fmla="*/ 0 60000 65536"/>
                    <a:gd name="T17" fmla="*/ 0 60000 65536"/>
                    <a:gd name="T18" fmla="*/ 0 w 2433"/>
                    <a:gd name="T19" fmla="*/ 0 h 1701"/>
                    <a:gd name="T20" fmla="*/ 2433 w 2433"/>
                    <a:gd name="T21" fmla="*/ 1701 h 1701"/>
                  </a:gdLst>
                  <a:ahLst/>
                  <a:cxnLst>
                    <a:cxn ang="T12">
                      <a:pos x="T0" y="T1"/>
                    </a:cxn>
                    <a:cxn ang="T13">
                      <a:pos x="T2" y="T3"/>
                    </a:cxn>
                    <a:cxn ang="T14">
                      <a:pos x="T4" y="T5"/>
                    </a:cxn>
                    <a:cxn ang="T15">
                      <a:pos x="T6" y="T7"/>
                    </a:cxn>
                    <a:cxn ang="T16">
                      <a:pos x="T8" y="T9"/>
                    </a:cxn>
                    <a:cxn ang="T17">
                      <a:pos x="T10" y="T11"/>
                    </a:cxn>
                  </a:cxnLst>
                  <a:rect l="T18" t="T19" r="T20" b="T21"/>
                  <a:pathLst>
                    <a:path w="2433" h="1701">
                      <a:moveTo>
                        <a:pt x="1775" y="1701"/>
                      </a:moveTo>
                      <a:lnTo>
                        <a:pt x="1952" y="1528"/>
                      </a:lnTo>
                      <a:lnTo>
                        <a:pt x="2433" y="82"/>
                      </a:lnTo>
                      <a:lnTo>
                        <a:pt x="610" y="0"/>
                      </a:lnTo>
                      <a:lnTo>
                        <a:pt x="0" y="1683"/>
                      </a:lnTo>
                      <a:lnTo>
                        <a:pt x="1775" y="170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32" name="Freeform 238"/>
                <p:cNvSpPr>
                  <a:spLocks/>
                </p:cNvSpPr>
                <p:nvPr/>
              </p:nvSpPr>
              <p:spPr bwMode="auto">
                <a:xfrm>
                  <a:off x="3784" y="1019"/>
                  <a:ext cx="245" cy="185"/>
                </a:xfrm>
                <a:custGeom>
                  <a:avLst/>
                  <a:gdLst>
                    <a:gd name="T0" fmla="*/ 0 w 2433"/>
                    <a:gd name="T1" fmla="*/ 0 h 1701"/>
                    <a:gd name="T2" fmla="*/ 0 w 2433"/>
                    <a:gd name="T3" fmla="*/ 0 h 1701"/>
                    <a:gd name="T4" fmla="*/ 0 w 2433"/>
                    <a:gd name="T5" fmla="*/ 0 h 1701"/>
                    <a:gd name="T6" fmla="*/ 0 w 2433"/>
                    <a:gd name="T7" fmla="*/ 0 h 1701"/>
                    <a:gd name="T8" fmla="*/ 0 w 2433"/>
                    <a:gd name="T9" fmla="*/ 0 h 1701"/>
                    <a:gd name="T10" fmla="*/ 0 w 2433"/>
                    <a:gd name="T11" fmla="*/ 0 h 1701"/>
                    <a:gd name="T12" fmla="*/ 0 60000 65536"/>
                    <a:gd name="T13" fmla="*/ 0 60000 65536"/>
                    <a:gd name="T14" fmla="*/ 0 60000 65536"/>
                    <a:gd name="T15" fmla="*/ 0 60000 65536"/>
                    <a:gd name="T16" fmla="*/ 0 60000 65536"/>
                    <a:gd name="T17" fmla="*/ 0 60000 65536"/>
                    <a:gd name="T18" fmla="*/ 0 w 2433"/>
                    <a:gd name="T19" fmla="*/ 0 h 1701"/>
                    <a:gd name="T20" fmla="*/ 2433 w 2433"/>
                    <a:gd name="T21" fmla="*/ 1701 h 1701"/>
                  </a:gdLst>
                  <a:ahLst/>
                  <a:cxnLst>
                    <a:cxn ang="T12">
                      <a:pos x="T0" y="T1"/>
                    </a:cxn>
                    <a:cxn ang="T13">
                      <a:pos x="T2" y="T3"/>
                    </a:cxn>
                    <a:cxn ang="T14">
                      <a:pos x="T4" y="T5"/>
                    </a:cxn>
                    <a:cxn ang="T15">
                      <a:pos x="T6" y="T7"/>
                    </a:cxn>
                    <a:cxn ang="T16">
                      <a:pos x="T8" y="T9"/>
                    </a:cxn>
                    <a:cxn ang="T17">
                      <a:pos x="T10" y="T11"/>
                    </a:cxn>
                  </a:cxnLst>
                  <a:rect l="T18" t="T19" r="T20" b="T21"/>
                  <a:pathLst>
                    <a:path w="2433" h="1701">
                      <a:moveTo>
                        <a:pt x="1775" y="1701"/>
                      </a:moveTo>
                      <a:lnTo>
                        <a:pt x="1952" y="1528"/>
                      </a:lnTo>
                      <a:lnTo>
                        <a:pt x="2433" y="82"/>
                      </a:lnTo>
                      <a:lnTo>
                        <a:pt x="610" y="0"/>
                      </a:lnTo>
                      <a:lnTo>
                        <a:pt x="0" y="1683"/>
                      </a:lnTo>
                      <a:lnTo>
                        <a:pt x="1775" y="170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33" name="Line 239"/>
                <p:cNvSpPr>
                  <a:spLocks noChangeShapeType="1"/>
                </p:cNvSpPr>
                <p:nvPr/>
              </p:nvSpPr>
              <p:spPr bwMode="auto">
                <a:xfrm flipV="1">
                  <a:off x="3784" y="1185"/>
                  <a:ext cx="196"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4" name="Line 240"/>
                <p:cNvSpPr>
                  <a:spLocks noChangeShapeType="1"/>
                </p:cNvSpPr>
                <p:nvPr/>
              </p:nvSpPr>
              <p:spPr bwMode="auto">
                <a:xfrm flipH="1" flipV="1">
                  <a:off x="3845" y="1019"/>
                  <a:ext cx="135"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5" name="Oval 241"/>
                <p:cNvSpPr>
                  <a:spLocks noChangeArrowheads="1"/>
                </p:cNvSpPr>
                <p:nvPr/>
              </p:nvSpPr>
              <p:spPr bwMode="auto">
                <a:xfrm>
                  <a:off x="3901" y="1720"/>
                  <a:ext cx="49" cy="5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536" name="Freeform 242"/>
                <p:cNvSpPr>
                  <a:spLocks/>
                </p:cNvSpPr>
                <p:nvPr/>
              </p:nvSpPr>
              <p:spPr bwMode="auto">
                <a:xfrm>
                  <a:off x="3300" y="1469"/>
                  <a:ext cx="243" cy="174"/>
                </a:xfrm>
                <a:custGeom>
                  <a:avLst/>
                  <a:gdLst>
                    <a:gd name="T0" fmla="*/ 0 w 2413"/>
                    <a:gd name="T1" fmla="*/ 0 h 1591"/>
                    <a:gd name="T2" fmla="*/ 0 w 2413"/>
                    <a:gd name="T3" fmla="*/ 0 h 1591"/>
                    <a:gd name="T4" fmla="*/ 0 w 2413"/>
                    <a:gd name="T5" fmla="*/ 0 h 1591"/>
                    <a:gd name="T6" fmla="*/ 0 w 2413"/>
                    <a:gd name="T7" fmla="*/ 0 h 1591"/>
                    <a:gd name="T8" fmla="*/ 0 w 2413"/>
                    <a:gd name="T9" fmla="*/ 0 h 1591"/>
                    <a:gd name="T10" fmla="*/ 0 w 2413"/>
                    <a:gd name="T11" fmla="*/ 0 h 1591"/>
                    <a:gd name="T12" fmla="*/ 0 w 2413"/>
                    <a:gd name="T13" fmla="*/ 0 h 1591"/>
                    <a:gd name="T14" fmla="*/ 0 60000 65536"/>
                    <a:gd name="T15" fmla="*/ 0 60000 65536"/>
                    <a:gd name="T16" fmla="*/ 0 60000 65536"/>
                    <a:gd name="T17" fmla="*/ 0 60000 65536"/>
                    <a:gd name="T18" fmla="*/ 0 60000 65536"/>
                    <a:gd name="T19" fmla="*/ 0 60000 65536"/>
                    <a:gd name="T20" fmla="*/ 0 60000 65536"/>
                    <a:gd name="T21" fmla="*/ 0 w 2413"/>
                    <a:gd name="T22" fmla="*/ 0 h 1591"/>
                    <a:gd name="T23" fmla="*/ 2413 w 2413"/>
                    <a:gd name="T24" fmla="*/ 1591 h 15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3" h="1591">
                      <a:moveTo>
                        <a:pt x="1944" y="1455"/>
                      </a:moveTo>
                      <a:lnTo>
                        <a:pt x="1752" y="1591"/>
                      </a:lnTo>
                      <a:lnTo>
                        <a:pt x="0" y="1585"/>
                      </a:lnTo>
                      <a:lnTo>
                        <a:pt x="407" y="78"/>
                      </a:lnTo>
                      <a:lnTo>
                        <a:pt x="698" y="52"/>
                      </a:lnTo>
                      <a:lnTo>
                        <a:pt x="2413" y="0"/>
                      </a:lnTo>
                      <a:lnTo>
                        <a:pt x="1944" y="145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37" name="Freeform 243"/>
                <p:cNvSpPr>
                  <a:spLocks/>
                </p:cNvSpPr>
                <p:nvPr/>
              </p:nvSpPr>
              <p:spPr bwMode="auto">
                <a:xfrm>
                  <a:off x="3300" y="1469"/>
                  <a:ext cx="243" cy="174"/>
                </a:xfrm>
                <a:custGeom>
                  <a:avLst/>
                  <a:gdLst>
                    <a:gd name="T0" fmla="*/ 0 w 2413"/>
                    <a:gd name="T1" fmla="*/ 0 h 1591"/>
                    <a:gd name="T2" fmla="*/ 0 w 2413"/>
                    <a:gd name="T3" fmla="*/ 0 h 1591"/>
                    <a:gd name="T4" fmla="*/ 0 w 2413"/>
                    <a:gd name="T5" fmla="*/ 0 h 1591"/>
                    <a:gd name="T6" fmla="*/ 0 w 2413"/>
                    <a:gd name="T7" fmla="*/ 0 h 1591"/>
                    <a:gd name="T8" fmla="*/ 0 w 2413"/>
                    <a:gd name="T9" fmla="*/ 0 h 1591"/>
                    <a:gd name="T10" fmla="*/ 0 w 2413"/>
                    <a:gd name="T11" fmla="*/ 0 h 1591"/>
                    <a:gd name="T12" fmla="*/ 0 w 2413"/>
                    <a:gd name="T13" fmla="*/ 0 h 1591"/>
                    <a:gd name="T14" fmla="*/ 0 60000 65536"/>
                    <a:gd name="T15" fmla="*/ 0 60000 65536"/>
                    <a:gd name="T16" fmla="*/ 0 60000 65536"/>
                    <a:gd name="T17" fmla="*/ 0 60000 65536"/>
                    <a:gd name="T18" fmla="*/ 0 60000 65536"/>
                    <a:gd name="T19" fmla="*/ 0 60000 65536"/>
                    <a:gd name="T20" fmla="*/ 0 60000 65536"/>
                    <a:gd name="T21" fmla="*/ 0 w 2413"/>
                    <a:gd name="T22" fmla="*/ 0 h 1591"/>
                    <a:gd name="T23" fmla="*/ 2413 w 2413"/>
                    <a:gd name="T24" fmla="*/ 1591 h 15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3" h="1591">
                      <a:moveTo>
                        <a:pt x="1944" y="1455"/>
                      </a:moveTo>
                      <a:lnTo>
                        <a:pt x="1752" y="1591"/>
                      </a:lnTo>
                      <a:lnTo>
                        <a:pt x="0" y="1585"/>
                      </a:lnTo>
                      <a:lnTo>
                        <a:pt x="407" y="78"/>
                      </a:lnTo>
                      <a:lnTo>
                        <a:pt x="698" y="52"/>
                      </a:lnTo>
                      <a:lnTo>
                        <a:pt x="2413" y="0"/>
                      </a:lnTo>
                      <a:lnTo>
                        <a:pt x="1944" y="145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38" name="Line 244"/>
                <p:cNvSpPr>
                  <a:spLocks noChangeShapeType="1"/>
                </p:cNvSpPr>
                <p:nvPr/>
              </p:nvSpPr>
              <p:spPr bwMode="auto">
                <a:xfrm flipV="1">
                  <a:off x="3476" y="1469"/>
                  <a:ext cx="67"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9" name="Line 245"/>
                <p:cNvSpPr>
                  <a:spLocks noChangeShapeType="1"/>
                </p:cNvSpPr>
                <p:nvPr/>
              </p:nvSpPr>
              <p:spPr bwMode="auto">
                <a:xfrm flipH="1" flipV="1">
                  <a:off x="3341" y="1477"/>
                  <a:ext cx="135"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40" name="Line 246"/>
                <p:cNvSpPr>
                  <a:spLocks noChangeShapeType="1"/>
                </p:cNvSpPr>
                <p:nvPr/>
              </p:nvSpPr>
              <p:spPr bwMode="auto">
                <a:xfrm flipH="1">
                  <a:off x="3341" y="1469"/>
                  <a:ext cx="202"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41" name="Oval 247"/>
                <p:cNvSpPr>
                  <a:spLocks noChangeArrowheads="1"/>
                </p:cNvSpPr>
                <p:nvPr/>
              </p:nvSpPr>
              <p:spPr bwMode="auto">
                <a:xfrm>
                  <a:off x="4013" y="1295"/>
                  <a:ext cx="49" cy="5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542" name="Freeform 248"/>
                <p:cNvSpPr>
                  <a:spLocks/>
                </p:cNvSpPr>
                <p:nvPr/>
              </p:nvSpPr>
              <p:spPr bwMode="auto">
                <a:xfrm>
                  <a:off x="3567" y="1625"/>
                  <a:ext cx="109" cy="119"/>
                </a:xfrm>
                <a:custGeom>
                  <a:avLst/>
                  <a:gdLst>
                    <a:gd name="T0" fmla="*/ 0 w 1074"/>
                    <a:gd name="T1" fmla="*/ 0 h 1091"/>
                    <a:gd name="T2" fmla="*/ 0 w 1074"/>
                    <a:gd name="T3" fmla="*/ 0 h 1091"/>
                    <a:gd name="T4" fmla="*/ 0 w 1074"/>
                    <a:gd name="T5" fmla="*/ 0 h 1091"/>
                    <a:gd name="T6" fmla="*/ 0 w 1074"/>
                    <a:gd name="T7" fmla="*/ 0 h 1091"/>
                    <a:gd name="T8" fmla="*/ 0 w 1074"/>
                    <a:gd name="T9" fmla="*/ 0 h 1091"/>
                    <a:gd name="T10" fmla="*/ 0 w 1074"/>
                    <a:gd name="T11" fmla="*/ 0 h 1091"/>
                    <a:gd name="T12" fmla="*/ 0 w 1074"/>
                    <a:gd name="T13" fmla="*/ 0 h 1091"/>
                    <a:gd name="T14" fmla="*/ 0 w 1074"/>
                    <a:gd name="T15" fmla="*/ 0 h 1091"/>
                    <a:gd name="T16" fmla="*/ 0 w 1074"/>
                    <a:gd name="T17" fmla="*/ 0 h 1091"/>
                    <a:gd name="T18" fmla="*/ 0 w 1074"/>
                    <a:gd name="T19" fmla="*/ 0 h 1091"/>
                    <a:gd name="T20" fmla="*/ 0 w 1074"/>
                    <a:gd name="T21" fmla="*/ 0 h 1091"/>
                    <a:gd name="T22" fmla="*/ 0 w 1074"/>
                    <a:gd name="T23" fmla="*/ 0 h 1091"/>
                    <a:gd name="T24" fmla="*/ 0 w 1074"/>
                    <a:gd name="T25" fmla="*/ 0 h 1091"/>
                    <a:gd name="T26" fmla="*/ 0 w 1074"/>
                    <a:gd name="T27" fmla="*/ 0 h 1091"/>
                    <a:gd name="T28" fmla="*/ 0 w 1074"/>
                    <a:gd name="T29" fmla="*/ 0 h 1091"/>
                    <a:gd name="T30" fmla="*/ 0 w 1074"/>
                    <a:gd name="T31" fmla="*/ 0 h 1091"/>
                    <a:gd name="T32" fmla="*/ 0 w 1074"/>
                    <a:gd name="T33" fmla="*/ 0 h 1091"/>
                    <a:gd name="T34" fmla="*/ 0 w 1074"/>
                    <a:gd name="T35" fmla="*/ 0 h 1091"/>
                    <a:gd name="T36" fmla="*/ 0 w 1074"/>
                    <a:gd name="T37" fmla="*/ 0 h 1091"/>
                    <a:gd name="T38" fmla="*/ 0 w 1074"/>
                    <a:gd name="T39" fmla="*/ 0 h 1091"/>
                    <a:gd name="T40" fmla="*/ 0 w 1074"/>
                    <a:gd name="T41" fmla="*/ 0 h 1091"/>
                    <a:gd name="T42" fmla="*/ 0 w 1074"/>
                    <a:gd name="T43" fmla="*/ 0 h 1091"/>
                    <a:gd name="T44" fmla="*/ 0 w 1074"/>
                    <a:gd name="T45" fmla="*/ 0 h 1091"/>
                    <a:gd name="T46" fmla="*/ 0 w 1074"/>
                    <a:gd name="T47" fmla="*/ 0 h 1091"/>
                    <a:gd name="T48" fmla="*/ 0 w 1074"/>
                    <a:gd name="T49" fmla="*/ 0 h 1091"/>
                    <a:gd name="T50" fmla="*/ 0 w 1074"/>
                    <a:gd name="T51" fmla="*/ 0 h 1091"/>
                    <a:gd name="T52" fmla="*/ 0 w 1074"/>
                    <a:gd name="T53" fmla="*/ 0 h 1091"/>
                    <a:gd name="T54" fmla="*/ 0 w 1074"/>
                    <a:gd name="T55" fmla="*/ 0 h 1091"/>
                    <a:gd name="T56" fmla="*/ 0 w 1074"/>
                    <a:gd name="T57" fmla="*/ 0 h 1091"/>
                    <a:gd name="T58" fmla="*/ 0 w 1074"/>
                    <a:gd name="T59" fmla="*/ 0 h 1091"/>
                    <a:gd name="T60" fmla="*/ 0 w 1074"/>
                    <a:gd name="T61" fmla="*/ 0 h 1091"/>
                    <a:gd name="T62" fmla="*/ 0 w 1074"/>
                    <a:gd name="T63" fmla="*/ 0 h 1091"/>
                    <a:gd name="T64" fmla="*/ 0 w 1074"/>
                    <a:gd name="T65" fmla="*/ 0 h 1091"/>
                    <a:gd name="T66" fmla="*/ 0 w 1074"/>
                    <a:gd name="T67" fmla="*/ 0 h 1091"/>
                    <a:gd name="T68" fmla="*/ 0 w 1074"/>
                    <a:gd name="T69" fmla="*/ 0 h 1091"/>
                    <a:gd name="T70" fmla="*/ 0 w 1074"/>
                    <a:gd name="T71" fmla="*/ 0 h 1091"/>
                    <a:gd name="T72" fmla="*/ 0 w 1074"/>
                    <a:gd name="T73" fmla="*/ 0 h 1091"/>
                    <a:gd name="T74" fmla="*/ 0 w 1074"/>
                    <a:gd name="T75" fmla="*/ 0 h 10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1"/>
                    <a:gd name="T116" fmla="*/ 1074 w 1074"/>
                    <a:gd name="T117" fmla="*/ 1091 h 10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1">
                      <a:moveTo>
                        <a:pt x="0" y="1043"/>
                      </a:moveTo>
                      <a:lnTo>
                        <a:pt x="1026" y="0"/>
                      </a:lnTo>
                      <a:lnTo>
                        <a:pt x="1027" y="0"/>
                      </a:lnTo>
                      <a:lnTo>
                        <a:pt x="1028" y="1"/>
                      </a:lnTo>
                      <a:lnTo>
                        <a:pt x="1030" y="3"/>
                      </a:lnTo>
                      <a:lnTo>
                        <a:pt x="1034" y="6"/>
                      </a:lnTo>
                      <a:lnTo>
                        <a:pt x="1038" y="9"/>
                      </a:lnTo>
                      <a:lnTo>
                        <a:pt x="1043" y="14"/>
                      </a:lnTo>
                      <a:lnTo>
                        <a:pt x="1047" y="17"/>
                      </a:lnTo>
                      <a:lnTo>
                        <a:pt x="1052" y="23"/>
                      </a:lnTo>
                      <a:lnTo>
                        <a:pt x="1056" y="27"/>
                      </a:lnTo>
                      <a:lnTo>
                        <a:pt x="1061" y="32"/>
                      </a:lnTo>
                      <a:lnTo>
                        <a:pt x="1064" y="35"/>
                      </a:lnTo>
                      <a:lnTo>
                        <a:pt x="1069" y="40"/>
                      </a:lnTo>
                      <a:lnTo>
                        <a:pt x="1071" y="43"/>
                      </a:lnTo>
                      <a:lnTo>
                        <a:pt x="1073" y="45"/>
                      </a:lnTo>
                      <a:lnTo>
                        <a:pt x="1074" y="46"/>
                      </a:lnTo>
                      <a:lnTo>
                        <a:pt x="1074" y="48"/>
                      </a:lnTo>
                      <a:lnTo>
                        <a:pt x="48" y="1091"/>
                      </a:lnTo>
                      <a:lnTo>
                        <a:pt x="47" y="1091"/>
                      </a:lnTo>
                      <a:lnTo>
                        <a:pt x="45" y="1090"/>
                      </a:lnTo>
                      <a:lnTo>
                        <a:pt x="43" y="1088"/>
                      </a:lnTo>
                      <a:lnTo>
                        <a:pt x="39" y="1085"/>
                      </a:lnTo>
                      <a:lnTo>
                        <a:pt x="35" y="1083"/>
                      </a:lnTo>
                      <a:lnTo>
                        <a:pt x="30" y="1078"/>
                      </a:lnTo>
                      <a:lnTo>
                        <a:pt x="26" y="1074"/>
                      </a:lnTo>
                      <a:lnTo>
                        <a:pt x="21" y="1069"/>
                      </a:lnTo>
                      <a:lnTo>
                        <a:pt x="17" y="1065"/>
                      </a:lnTo>
                      <a:lnTo>
                        <a:pt x="12" y="1060"/>
                      </a:lnTo>
                      <a:lnTo>
                        <a:pt x="9" y="1056"/>
                      </a:lnTo>
                      <a:lnTo>
                        <a:pt x="5" y="1052"/>
                      </a:lnTo>
                      <a:lnTo>
                        <a:pt x="2" y="1049"/>
                      </a:lnTo>
                      <a:lnTo>
                        <a:pt x="1" y="1045"/>
                      </a:lnTo>
                      <a:lnTo>
                        <a:pt x="0" y="1044"/>
                      </a:lnTo>
                      <a:lnTo>
                        <a:pt x="0" y="104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43" name="Freeform 249"/>
                <p:cNvSpPr>
                  <a:spLocks/>
                </p:cNvSpPr>
                <p:nvPr/>
              </p:nvSpPr>
              <p:spPr bwMode="auto">
                <a:xfrm>
                  <a:off x="3567" y="1625"/>
                  <a:ext cx="109" cy="119"/>
                </a:xfrm>
                <a:custGeom>
                  <a:avLst/>
                  <a:gdLst>
                    <a:gd name="T0" fmla="*/ 0 w 1074"/>
                    <a:gd name="T1" fmla="*/ 0 h 1091"/>
                    <a:gd name="T2" fmla="*/ 0 w 1074"/>
                    <a:gd name="T3" fmla="*/ 0 h 1091"/>
                    <a:gd name="T4" fmla="*/ 0 w 1074"/>
                    <a:gd name="T5" fmla="*/ 0 h 1091"/>
                    <a:gd name="T6" fmla="*/ 0 w 1074"/>
                    <a:gd name="T7" fmla="*/ 0 h 1091"/>
                    <a:gd name="T8" fmla="*/ 0 w 1074"/>
                    <a:gd name="T9" fmla="*/ 0 h 1091"/>
                    <a:gd name="T10" fmla="*/ 0 w 1074"/>
                    <a:gd name="T11" fmla="*/ 0 h 1091"/>
                    <a:gd name="T12" fmla="*/ 0 w 1074"/>
                    <a:gd name="T13" fmla="*/ 0 h 1091"/>
                    <a:gd name="T14" fmla="*/ 0 w 1074"/>
                    <a:gd name="T15" fmla="*/ 0 h 1091"/>
                    <a:gd name="T16" fmla="*/ 0 w 1074"/>
                    <a:gd name="T17" fmla="*/ 0 h 1091"/>
                    <a:gd name="T18" fmla="*/ 0 w 1074"/>
                    <a:gd name="T19" fmla="*/ 0 h 1091"/>
                    <a:gd name="T20" fmla="*/ 0 w 1074"/>
                    <a:gd name="T21" fmla="*/ 0 h 1091"/>
                    <a:gd name="T22" fmla="*/ 0 w 1074"/>
                    <a:gd name="T23" fmla="*/ 0 h 1091"/>
                    <a:gd name="T24" fmla="*/ 0 w 1074"/>
                    <a:gd name="T25" fmla="*/ 0 h 1091"/>
                    <a:gd name="T26" fmla="*/ 0 w 1074"/>
                    <a:gd name="T27" fmla="*/ 0 h 1091"/>
                    <a:gd name="T28" fmla="*/ 0 w 1074"/>
                    <a:gd name="T29" fmla="*/ 0 h 1091"/>
                    <a:gd name="T30" fmla="*/ 0 w 1074"/>
                    <a:gd name="T31" fmla="*/ 0 h 1091"/>
                    <a:gd name="T32" fmla="*/ 0 w 1074"/>
                    <a:gd name="T33" fmla="*/ 0 h 1091"/>
                    <a:gd name="T34" fmla="*/ 0 w 1074"/>
                    <a:gd name="T35" fmla="*/ 0 h 1091"/>
                    <a:gd name="T36" fmla="*/ 0 w 1074"/>
                    <a:gd name="T37" fmla="*/ 0 h 1091"/>
                    <a:gd name="T38" fmla="*/ 0 w 1074"/>
                    <a:gd name="T39" fmla="*/ 0 h 1091"/>
                    <a:gd name="T40" fmla="*/ 0 w 1074"/>
                    <a:gd name="T41" fmla="*/ 0 h 1091"/>
                    <a:gd name="T42" fmla="*/ 0 w 1074"/>
                    <a:gd name="T43" fmla="*/ 0 h 1091"/>
                    <a:gd name="T44" fmla="*/ 0 w 1074"/>
                    <a:gd name="T45" fmla="*/ 0 h 1091"/>
                    <a:gd name="T46" fmla="*/ 0 w 1074"/>
                    <a:gd name="T47" fmla="*/ 0 h 1091"/>
                    <a:gd name="T48" fmla="*/ 0 w 1074"/>
                    <a:gd name="T49" fmla="*/ 0 h 1091"/>
                    <a:gd name="T50" fmla="*/ 0 w 1074"/>
                    <a:gd name="T51" fmla="*/ 0 h 1091"/>
                    <a:gd name="T52" fmla="*/ 0 w 1074"/>
                    <a:gd name="T53" fmla="*/ 0 h 1091"/>
                    <a:gd name="T54" fmla="*/ 0 w 1074"/>
                    <a:gd name="T55" fmla="*/ 0 h 1091"/>
                    <a:gd name="T56" fmla="*/ 0 w 1074"/>
                    <a:gd name="T57" fmla="*/ 0 h 1091"/>
                    <a:gd name="T58" fmla="*/ 0 w 1074"/>
                    <a:gd name="T59" fmla="*/ 0 h 1091"/>
                    <a:gd name="T60" fmla="*/ 0 w 1074"/>
                    <a:gd name="T61" fmla="*/ 0 h 1091"/>
                    <a:gd name="T62" fmla="*/ 0 w 1074"/>
                    <a:gd name="T63" fmla="*/ 0 h 1091"/>
                    <a:gd name="T64" fmla="*/ 0 w 1074"/>
                    <a:gd name="T65" fmla="*/ 0 h 1091"/>
                    <a:gd name="T66" fmla="*/ 0 w 1074"/>
                    <a:gd name="T67" fmla="*/ 0 h 1091"/>
                    <a:gd name="T68" fmla="*/ 0 w 1074"/>
                    <a:gd name="T69" fmla="*/ 0 h 1091"/>
                    <a:gd name="T70" fmla="*/ 0 w 1074"/>
                    <a:gd name="T71" fmla="*/ 0 h 1091"/>
                    <a:gd name="T72" fmla="*/ 0 w 1074"/>
                    <a:gd name="T73" fmla="*/ 0 h 1091"/>
                    <a:gd name="T74" fmla="*/ 0 w 1074"/>
                    <a:gd name="T75" fmla="*/ 0 h 10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1"/>
                    <a:gd name="T116" fmla="*/ 1074 w 1074"/>
                    <a:gd name="T117" fmla="*/ 1091 h 10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1">
                      <a:moveTo>
                        <a:pt x="0" y="1043"/>
                      </a:moveTo>
                      <a:lnTo>
                        <a:pt x="1026" y="0"/>
                      </a:lnTo>
                      <a:lnTo>
                        <a:pt x="1027" y="0"/>
                      </a:lnTo>
                      <a:lnTo>
                        <a:pt x="1028" y="1"/>
                      </a:lnTo>
                      <a:lnTo>
                        <a:pt x="1030" y="3"/>
                      </a:lnTo>
                      <a:lnTo>
                        <a:pt x="1034" y="6"/>
                      </a:lnTo>
                      <a:lnTo>
                        <a:pt x="1038" y="9"/>
                      </a:lnTo>
                      <a:lnTo>
                        <a:pt x="1043" y="14"/>
                      </a:lnTo>
                      <a:lnTo>
                        <a:pt x="1047" y="17"/>
                      </a:lnTo>
                      <a:lnTo>
                        <a:pt x="1052" y="23"/>
                      </a:lnTo>
                      <a:lnTo>
                        <a:pt x="1056" y="27"/>
                      </a:lnTo>
                      <a:lnTo>
                        <a:pt x="1061" y="32"/>
                      </a:lnTo>
                      <a:lnTo>
                        <a:pt x="1064" y="35"/>
                      </a:lnTo>
                      <a:lnTo>
                        <a:pt x="1069" y="40"/>
                      </a:lnTo>
                      <a:lnTo>
                        <a:pt x="1071" y="43"/>
                      </a:lnTo>
                      <a:lnTo>
                        <a:pt x="1073" y="45"/>
                      </a:lnTo>
                      <a:lnTo>
                        <a:pt x="1074" y="46"/>
                      </a:lnTo>
                      <a:lnTo>
                        <a:pt x="1074" y="48"/>
                      </a:lnTo>
                      <a:lnTo>
                        <a:pt x="48" y="1091"/>
                      </a:lnTo>
                      <a:lnTo>
                        <a:pt x="47" y="1091"/>
                      </a:lnTo>
                      <a:lnTo>
                        <a:pt x="45" y="1090"/>
                      </a:lnTo>
                      <a:lnTo>
                        <a:pt x="43" y="1088"/>
                      </a:lnTo>
                      <a:lnTo>
                        <a:pt x="39" y="1085"/>
                      </a:lnTo>
                      <a:lnTo>
                        <a:pt x="35" y="1083"/>
                      </a:lnTo>
                      <a:lnTo>
                        <a:pt x="30" y="1078"/>
                      </a:lnTo>
                      <a:lnTo>
                        <a:pt x="26" y="1074"/>
                      </a:lnTo>
                      <a:lnTo>
                        <a:pt x="21" y="1069"/>
                      </a:lnTo>
                      <a:lnTo>
                        <a:pt x="17" y="1065"/>
                      </a:lnTo>
                      <a:lnTo>
                        <a:pt x="12" y="1060"/>
                      </a:lnTo>
                      <a:lnTo>
                        <a:pt x="9" y="1056"/>
                      </a:lnTo>
                      <a:lnTo>
                        <a:pt x="5" y="1052"/>
                      </a:lnTo>
                      <a:lnTo>
                        <a:pt x="2" y="1049"/>
                      </a:lnTo>
                      <a:lnTo>
                        <a:pt x="1" y="1045"/>
                      </a:lnTo>
                      <a:lnTo>
                        <a:pt x="0" y="1044"/>
                      </a:lnTo>
                      <a:lnTo>
                        <a:pt x="0" y="10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4" name="Freeform 250"/>
                <p:cNvSpPr>
                  <a:spLocks/>
                </p:cNvSpPr>
                <p:nvPr/>
              </p:nvSpPr>
              <p:spPr bwMode="auto">
                <a:xfrm>
                  <a:off x="3670" y="1625"/>
                  <a:ext cx="6" cy="6"/>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2" y="25"/>
                      </a:moveTo>
                      <a:lnTo>
                        <a:pt x="18" y="20"/>
                      </a:lnTo>
                      <a:lnTo>
                        <a:pt x="13" y="16"/>
                      </a:lnTo>
                      <a:lnTo>
                        <a:pt x="10" y="11"/>
                      </a:lnTo>
                      <a:lnTo>
                        <a:pt x="6" y="8"/>
                      </a:lnTo>
                      <a:lnTo>
                        <a:pt x="3" y="4"/>
                      </a:lnTo>
                      <a:lnTo>
                        <a:pt x="1" y="2"/>
                      </a:lnTo>
                      <a:lnTo>
                        <a:pt x="0" y="0"/>
                      </a:lnTo>
                      <a:lnTo>
                        <a:pt x="1" y="0"/>
                      </a:lnTo>
                      <a:lnTo>
                        <a:pt x="2" y="1"/>
                      </a:lnTo>
                      <a:lnTo>
                        <a:pt x="4" y="3"/>
                      </a:lnTo>
                      <a:lnTo>
                        <a:pt x="8" y="6"/>
                      </a:lnTo>
                      <a:lnTo>
                        <a:pt x="12" y="9"/>
                      </a:lnTo>
                      <a:lnTo>
                        <a:pt x="17" y="14"/>
                      </a:lnTo>
                      <a:lnTo>
                        <a:pt x="21" y="17"/>
                      </a:lnTo>
                      <a:lnTo>
                        <a:pt x="26" y="23"/>
                      </a:lnTo>
                      <a:lnTo>
                        <a:pt x="30" y="27"/>
                      </a:lnTo>
                      <a:lnTo>
                        <a:pt x="35" y="32"/>
                      </a:lnTo>
                      <a:lnTo>
                        <a:pt x="38" y="35"/>
                      </a:lnTo>
                      <a:lnTo>
                        <a:pt x="43" y="40"/>
                      </a:lnTo>
                      <a:lnTo>
                        <a:pt x="45" y="43"/>
                      </a:lnTo>
                      <a:lnTo>
                        <a:pt x="47" y="45"/>
                      </a:lnTo>
                      <a:lnTo>
                        <a:pt x="48" y="46"/>
                      </a:lnTo>
                      <a:lnTo>
                        <a:pt x="48" y="48"/>
                      </a:lnTo>
                      <a:lnTo>
                        <a:pt x="47" y="48"/>
                      </a:lnTo>
                      <a:lnTo>
                        <a:pt x="46" y="46"/>
                      </a:lnTo>
                      <a:lnTo>
                        <a:pt x="44" y="44"/>
                      </a:lnTo>
                      <a:lnTo>
                        <a:pt x="40" y="42"/>
                      </a:lnTo>
                      <a:lnTo>
                        <a:pt x="36" y="39"/>
                      </a:lnTo>
                      <a:lnTo>
                        <a:pt x="33" y="34"/>
                      </a:lnTo>
                      <a:lnTo>
                        <a:pt x="28" y="29"/>
                      </a:lnTo>
                      <a:lnTo>
                        <a:pt x="22"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45" name="Freeform 251"/>
                <p:cNvSpPr>
                  <a:spLocks/>
                </p:cNvSpPr>
                <p:nvPr/>
              </p:nvSpPr>
              <p:spPr bwMode="auto">
                <a:xfrm>
                  <a:off x="3670" y="1625"/>
                  <a:ext cx="6" cy="6"/>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2" y="25"/>
                      </a:moveTo>
                      <a:lnTo>
                        <a:pt x="18" y="20"/>
                      </a:lnTo>
                      <a:lnTo>
                        <a:pt x="13" y="16"/>
                      </a:lnTo>
                      <a:lnTo>
                        <a:pt x="10" y="11"/>
                      </a:lnTo>
                      <a:lnTo>
                        <a:pt x="6" y="8"/>
                      </a:lnTo>
                      <a:lnTo>
                        <a:pt x="3" y="4"/>
                      </a:lnTo>
                      <a:lnTo>
                        <a:pt x="1" y="2"/>
                      </a:lnTo>
                      <a:lnTo>
                        <a:pt x="0" y="0"/>
                      </a:lnTo>
                      <a:lnTo>
                        <a:pt x="1" y="0"/>
                      </a:lnTo>
                      <a:lnTo>
                        <a:pt x="2" y="1"/>
                      </a:lnTo>
                      <a:lnTo>
                        <a:pt x="4" y="3"/>
                      </a:lnTo>
                      <a:lnTo>
                        <a:pt x="8" y="6"/>
                      </a:lnTo>
                      <a:lnTo>
                        <a:pt x="12" y="9"/>
                      </a:lnTo>
                      <a:lnTo>
                        <a:pt x="17" y="14"/>
                      </a:lnTo>
                      <a:lnTo>
                        <a:pt x="21" y="17"/>
                      </a:lnTo>
                      <a:lnTo>
                        <a:pt x="26" y="23"/>
                      </a:lnTo>
                      <a:lnTo>
                        <a:pt x="30" y="27"/>
                      </a:lnTo>
                      <a:lnTo>
                        <a:pt x="35" y="32"/>
                      </a:lnTo>
                      <a:lnTo>
                        <a:pt x="38" y="35"/>
                      </a:lnTo>
                      <a:lnTo>
                        <a:pt x="43" y="40"/>
                      </a:lnTo>
                      <a:lnTo>
                        <a:pt x="45" y="43"/>
                      </a:lnTo>
                      <a:lnTo>
                        <a:pt x="47" y="45"/>
                      </a:lnTo>
                      <a:lnTo>
                        <a:pt x="48" y="46"/>
                      </a:lnTo>
                      <a:lnTo>
                        <a:pt x="48" y="48"/>
                      </a:lnTo>
                      <a:lnTo>
                        <a:pt x="47" y="48"/>
                      </a:lnTo>
                      <a:lnTo>
                        <a:pt x="46" y="46"/>
                      </a:lnTo>
                      <a:lnTo>
                        <a:pt x="44" y="44"/>
                      </a:lnTo>
                      <a:lnTo>
                        <a:pt x="40" y="42"/>
                      </a:lnTo>
                      <a:lnTo>
                        <a:pt x="36" y="39"/>
                      </a:lnTo>
                      <a:lnTo>
                        <a:pt x="33" y="34"/>
                      </a:lnTo>
                      <a:lnTo>
                        <a:pt x="28" y="29"/>
                      </a:lnTo>
                      <a:lnTo>
                        <a:pt x="22"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6" name="Freeform 252"/>
                <p:cNvSpPr>
                  <a:spLocks/>
                </p:cNvSpPr>
                <p:nvPr/>
              </p:nvSpPr>
              <p:spPr bwMode="auto">
                <a:xfrm>
                  <a:off x="3914" y="1337"/>
                  <a:ext cx="110" cy="120"/>
                </a:xfrm>
                <a:custGeom>
                  <a:avLst/>
                  <a:gdLst>
                    <a:gd name="T0" fmla="*/ 0 w 1084"/>
                    <a:gd name="T1" fmla="*/ 0 h 1098"/>
                    <a:gd name="T2" fmla="*/ 0 w 1084"/>
                    <a:gd name="T3" fmla="*/ 0 h 1098"/>
                    <a:gd name="T4" fmla="*/ 0 w 1084"/>
                    <a:gd name="T5" fmla="*/ 0 h 1098"/>
                    <a:gd name="T6" fmla="*/ 0 w 1084"/>
                    <a:gd name="T7" fmla="*/ 0 h 1098"/>
                    <a:gd name="T8" fmla="*/ 0 w 1084"/>
                    <a:gd name="T9" fmla="*/ 0 h 1098"/>
                    <a:gd name="T10" fmla="*/ 0 w 1084"/>
                    <a:gd name="T11" fmla="*/ 0 h 1098"/>
                    <a:gd name="T12" fmla="*/ 0 w 1084"/>
                    <a:gd name="T13" fmla="*/ 0 h 1098"/>
                    <a:gd name="T14" fmla="*/ 0 w 1084"/>
                    <a:gd name="T15" fmla="*/ 0 h 1098"/>
                    <a:gd name="T16" fmla="*/ 0 w 1084"/>
                    <a:gd name="T17" fmla="*/ 0 h 1098"/>
                    <a:gd name="T18" fmla="*/ 0 w 1084"/>
                    <a:gd name="T19" fmla="*/ 0 h 1098"/>
                    <a:gd name="T20" fmla="*/ 0 w 1084"/>
                    <a:gd name="T21" fmla="*/ 0 h 1098"/>
                    <a:gd name="T22" fmla="*/ 0 w 1084"/>
                    <a:gd name="T23" fmla="*/ 0 h 1098"/>
                    <a:gd name="T24" fmla="*/ 0 w 1084"/>
                    <a:gd name="T25" fmla="*/ 0 h 1098"/>
                    <a:gd name="T26" fmla="*/ 0 w 1084"/>
                    <a:gd name="T27" fmla="*/ 0 h 1098"/>
                    <a:gd name="T28" fmla="*/ 0 w 1084"/>
                    <a:gd name="T29" fmla="*/ 0 h 1098"/>
                    <a:gd name="T30" fmla="*/ 0 w 1084"/>
                    <a:gd name="T31" fmla="*/ 0 h 1098"/>
                    <a:gd name="T32" fmla="*/ 0 w 1084"/>
                    <a:gd name="T33" fmla="*/ 0 h 1098"/>
                    <a:gd name="T34" fmla="*/ 0 w 1084"/>
                    <a:gd name="T35" fmla="*/ 0 h 1098"/>
                    <a:gd name="T36" fmla="*/ 0 w 1084"/>
                    <a:gd name="T37" fmla="*/ 0 h 1098"/>
                    <a:gd name="T38" fmla="*/ 0 w 1084"/>
                    <a:gd name="T39" fmla="*/ 0 h 1098"/>
                    <a:gd name="T40" fmla="*/ 0 w 1084"/>
                    <a:gd name="T41" fmla="*/ 0 h 1098"/>
                    <a:gd name="T42" fmla="*/ 0 w 1084"/>
                    <a:gd name="T43" fmla="*/ 0 h 1098"/>
                    <a:gd name="T44" fmla="*/ 0 w 1084"/>
                    <a:gd name="T45" fmla="*/ 0 h 1098"/>
                    <a:gd name="T46" fmla="*/ 0 w 1084"/>
                    <a:gd name="T47" fmla="*/ 0 h 1098"/>
                    <a:gd name="T48" fmla="*/ 0 w 1084"/>
                    <a:gd name="T49" fmla="*/ 0 h 1098"/>
                    <a:gd name="T50" fmla="*/ 0 w 1084"/>
                    <a:gd name="T51" fmla="*/ 0 h 1098"/>
                    <a:gd name="T52" fmla="*/ 0 w 1084"/>
                    <a:gd name="T53" fmla="*/ 0 h 1098"/>
                    <a:gd name="T54" fmla="*/ 0 w 1084"/>
                    <a:gd name="T55" fmla="*/ 0 h 1098"/>
                    <a:gd name="T56" fmla="*/ 0 w 1084"/>
                    <a:gd name="T57" fmla="*/ 0 h 1098"/>
                    <a:gd name="T58" fmla="*/ 0 w 1084"/>
                    <a:gd name="T59" fmla="*/ 0 h 1098"/>
                    <a:gd name="T60" fmla="*/ 0 w 1084"/>
                    <a:gd name="T61" fmla="*/ 0 h 1098"/>
                    <a:gd name="T62" fmla="*/ 0 w 1084"/>
                    <a:gd name="T63" fmla="*/ 0 h 1098"/>
                    <a:gd name="T64" fmla="*/ 0 w 1084"/>
                    <a:gd name="T65" fmla="*/ 0 h 1098"/>
                    <a:gd name="T66" fmla="*/ 0 w 1084"/>
                    <a:gd name="T67" fmla="*/ 0 h 1098"/>
                    <a:gd name="T68" fmla="*/ 0 w 1084"/>
                    <a:gd name="T69" fmla="*/ 0 h 1098"/>
                    <a:gd name="T70" fmla="*/ 0 w 1084"/>
                    <a:gd name="T71" fmla="*/ 0 h 1098"/>
                    <a:gd name="T72" fmla="*/ 0 w 1084"/>
                    <a:gd name="T73" fmla="*/ 0 h 1098"/>
                    <a:gd name="T74" fmla="*/ 0 w 108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4"/>
                    <a:gd name="T115" fmla="*/ 0 h 1098"/>
                    <a:gd name="T116" fmla="*/ 1084 w 108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4" h="1098">
                      <a:moveTo>
                        <a:pt x="1084" y="47"/>
                      </a:moveTo>
                      <a:lnTo>
                        <a:pt x="49" y="1098"/>
                      </a:lnTo>
                      <a:lnTo>
                        <a:pt x="49" y="1097"/>
                      </a:lnTo>
                      <a:lnTo>
                        <a:pt x="47" y="1096"/>
                      </a:lnTo>
                      <a:lnTo>
                        <a:pt x="45" y="1095"/>
                      </a:lnTo>
                      <a:lnTo>
                        <a:pt x="41" y="1092"/>
                      </a:lnTo>
                      <a:lnTo>
                        <a:pt x="38" y="1088"/>
                      </a:lnTo>
                      <a:lnTo>
                        <a:pt x="33" y="1084"/>
                      </a:lnTo>
                      <a:lnTo>
                        <a:pt x="29" y="1079"/>
                      </a:lnTo>
                      <a:lnTo>
                        <a:pt x="24" y="1075"/>
                      </a:lnTo>
                      <a:lnTo>
                        <a:pt x="20" y="1070"/>
                      </a:lnTo>
                      <a:lnTo>
                        <a:pt x="15" y="1066"/>
                      </a:lnTo>
                      <a:lnTo>
                        <a:pt x="11" y="1061"/>
                      </a:lnTo>
                      <a:lnTo>
                        <a:pt x="7" y="1058"/>
                      </a:lnTo>
                      <a:lnTo>
                        <a:pt x="5" y="1054"/>
                      </a:lnTo>
                      <a:lnTo>
                        <a:pt x="3" y="1052"/>
                      </a:lnTo>
                      <a:lnTo>
                        <a:pt x="1" y="1051"/>
                      </a:lnTo>
                      <a:lnTo>
                        <a:pt x="0" y="1050"/>
                      </a:lnTo>
                      <a:lnTo>
                        <a:pt x="1036" y="0"/>
                      </a:lnTo>
                      <a:lnTo>
                        <a:pt x="1037" y="0"/>
                      </a:lnTo>
                      <a:lnTo>
                        <a:pt x="1038" y="1"/>
                      </a:lnTo>
                      <a:lnTo>
                        <a:pt x="1041" y="2"/>
                      </a:lnTo>
                      <a:lnTo>
                        <a:pt x="1045" y="5"/>
                      </a:lnTo>
                      <a:lnTo>
                        <a:pt x="1048" y="8"/>
                      </a:lnTo>
                      <a:lnTo>
                        <a:pt x="1053" y="12"/>
                      </a:lnTo>
                      <a:lnTo>
                        <a:pt x="1057" y="17"/>
                      </a:lnTo>
                      <a:lnTo>
                        <a:pt x="1062" y="21"/>
                      </a:lnTo>
                      <a:lnTo>
                        <a:pt x="1066" y="26"/>
                      </a:lnTo>
                      <a:lnTo>
                        <a:pt x="1071" y="30"/>
                      </a:lnTo>
                      <a:lnTo>
                        <a:pt x="1075" y="35"/>
                      </a:lnTo>
                      <a:lnTo>
                        <a:pt x="1079" y="38"/>
                      </a:lnTo>
                      <a:lnTo>
                        <a:pt x="1081" y="42"/>
                      </a:lnTo>
                      <a:lnTo>
                        <a:pt x="1083" y="45"/>
                      </a:lnTo>
                      <a:lnTo>
                        <a:pt x="1084" y="46"/>
                      </a:lnTo>
                      <a:lnTo>
                        <a:pt x="1084"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47" name="Freeform 253"/>
                <p:cNvSpPr>
                  <a:spLocks/>
                </p:cNvSpPr>
                <p:nvPr/>
              </p:nvSpPr>
              <p:spPr bwMode="auto">
                <a:xfrm>
                  <a:off x="3914" y="1337"/>
                  <a:ext cx="110" cy="120"/>
                </a:xfrm>
                <a:custGeom>
                  <a:avLst/>
                  <a:gdLst>
                    <a:gd name="T0" fmla="*/ 0 w 1084"/>
                    <a:gd name="T1" fmla="*/ 0 h 1098"/>
                    <a:gd name="T2" fmla="*/ 0 w 1084"/>
                    <a:gd name="T3" fmla="*/ 0 h 1098"/>
                    <a:gd name="T4" fmla="*/ 0 w 1084"/>
                    <a:gd name="T5" fmla="*/ 0 h 1098"/>
                    <a:gd name="T6" fmla="*/ 0 w 1084"/>
                    <a:gd name="T7" fmla="*/ 0 h 1098"/>
                    <a:gd name="T8" fmla="*/ 0 w 1084"/>
                    <a:gd name="T9" fmla="*/ 0 h 1098"/>
                    <a:gd name="T10" fmla="*/ 0 w 1084"/>
                    <a:gd name="T11" fmla="*/ 0 h 1098"/>
                    <a:gd name="T12" fmla="*/ 0 w 1084"/>
                    <a:gd name="T13" fmla="*/ 0 h 1098"/>
                    <a:gd name="T14" fmla="*/ 0 w 1084"/>
                    <a:gd name="T15" fmla="*/ 0 h 1098"/>
                    <a:gd name="T16" fmla="*/ 0 w 1084"/>
                    <a:gd name="T17" fmla="*/ 0 h 1098"/>
                    <a:gd name="T18" fmla="*/ 0 w 1084"/>
                    <a:gd name="T19" fmla="*/ 0 h 1098"/>
                    <a:gd name="T20" fmla="*/ 0 w 1084"/>
                    <a:gd name="T21" fmla="*/ 0 h 1098"/>
                    <a:gd name="T22" fmla="*/ 0 w 1084"/>
                    <a:gd name="T23" fmla="*/ 0 h 1098"/>
                    <a:gd name="T24" fmla="*/ 0 w 1084"/>
                    <a:gd name="T25" fmla="*/ 0 h 1098"/>
                    <a:gd name="T26" fmla="*/ 0 w 1084"/>
                    <a:gd name="T27" fmla="*/ 0 h 1098"/>
                    <a:gd name="T28" fmla="*/ 0 w 1084"/>
                    <a:gd name="T29" fmla="*/ 0 h 1098"/>
                    <a:gd name="T30" fmla="*/ 0 w 1084"/>
                    <a:gd name="T31" fmla="*/ 0 h 1098"/>
                    <a:gd name="T32" fmla="*/ 0 w 1084"/>
                    <a:gd name="T33" fmla="*/ 0 h 1098"/>
                    <a:gd name="T34" fmla="*/ 0 w 1084"/>
                    <a:gd name="T35" fmla="*/ 0 h 1098"/>
                    <a:gd name="T36" fmla="*/ 0 w 1084"/>
                    <a:gd name="T37" fmla="*/ 0 h 1098"/>
                    <a:gd name="T38" fmla="*/ 0 w 1084"/>
                    <a:gd name="T39" fmla="*/ 0 h 1098"/>
                    <a:gd name="T40" fmla="*/ 0 w 1084"/>
                    <a:gd name="T41" fmla="*/ 0 h 1098"/>
                    <a:gd name="T42" fmla="*/ 0 w 1084"/>
                    <a:gd name="T43" fmla="*/ 0 h 1098"/>
                    <a:gd name="T44" fmla="*/ 0 w 1084"/>
                    <a:gd name="T45" fmla="*/ 0 h 1098"/>
                    <a:gd name="T46" fmla="*/ 0 w 1084"/>
                    <a:gd name="T47" fmla="*/ 0 h 1098"/>
                    <a:gd name="T48" fmla="*/ 0 w 1084"/>
                    <a:gd name="T49" fmla="*/ 0 h 1098"/>
                    <a:gd name="T50" fmla="*/ 0 w 1084"/>
                    <a:gd name="T51" fmla="*/ 0 h 1098"/>
                    <a:gd name="T52" fmla="*/ 0 w 1084"/>
                    <a:gd name="T53" fmla="*/ 0 h 1098"/>
                    <a:gd name="T54" fmla="*/ 0 w 1084"/>
                    <a:gd name="T55" fmla="*/ 0 h 1098"/>
                    <a:gd name="T56" fmla="*/ 0 w 1084"/>
                    <a:gd name="T57" fmla="*/ 0 h 1098"/>
                    <a:gd name="T58" fmla="*/ 0 w 1084"/>
                    <a:gd name="T59" fmla="*/ 0 h 1098"/>
                    <a:gd name="T60" fmla="*/ 0 w 1084"/>
                    <a:gd name="T61" fmla="*/ 0 h 1098"/>
                    <a:gd name="T62" fmla="*/ 0 w 1084"/>
                    <a:gd name="T63" fmla="*/ 0 h 1098"/>
                    <a:gd name="T64" fmla="*/ 0 w 1084"/>
                    <a:gd name="T65" fmla="*/ 0 h 1098"/>
                    <a:gd name="T66" fmla="*/ 0 w 1084"/>
                    <a:gd name="T67" fmla="*/ 0 h 1098"/>
                    <a:gd name="T68" fmla="*/ 0 w 1084"/>
                    <a:gd name="T69" fmla="*/ 0 h 1098"/>
                    <a:gd name="T70" fmla="*/ 0 w 1084"/>
                    <a:gd name="T71" fmla="*/ 0 h 1098"/>
                    <a:gd name="T72" fmla="*/ 0 w 1084"/>
                    <a:gd name="T73" fmla="*/ 0 h 1098"/>
                    <a:gd name="T74" fmla="*/ 0 w 108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4"/>
                    <a:gd name="T115" fmla="*/ 0 h 1098"/>
                    <a:gd name="T116" fmla="*/ 1084 w 108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4" h="1098">
                      <a:moveTo>
                        <a:pt x="1084" y="47"/>
                      </a:moveTo>
                      <a:lnTo>
                        <a:pt x="49" y="1098"/>
                      </a:lnTo>
                      <a:lnTo>
                        <a:pt x="49" y="1097"/>
                      </a:lnTo>
                      <a:lnTo>
                        <a:pt x="47" y="1096"/>
                      </a:lnTo>
                      <a:lnTo>
                        <a:pt x="45" y="1095"/>
                      </a:lnTo>
                      <a:lnTo>
                        <a:pt x="41" y="1092"/>
                      </a:lnTo>
                      <a:lnTo>
                        <a:pt x="38" y="1088"/>
                      </a:lnTo>
                      <a:lnTo>
                        <a:pt x="33" y="1084"/>
                      </a:lnTo>
                      <a:lnTo>
                        <a:pt x="29" y="1079"/>
                      </a:lnTo>
                      <a:lnTo>
                        <a:pt x="24" y="1075"/>
                      </a:lnTo>
                      <a:lnTo>
                        <a:pt x="20" y="1070"/>
                      </a:lnTo>
                      <a:lnTo>
                        <a:pt x="15" y="1066"/>
                      </a:lnTo>
                      <a:lnTo>
                        <a:pt x="11" y="1061"/>
                      </a:lnTo>
                      <a:lnTo>
                        <a:pt x="7" y="1058"/>
                      </a:lnTo>
                      <a:lnTo>
                        <a:pt x="5" y="1054"/>
                      </a:lnTo>
                      <a:lnTo>
                        <a:pt x="3" y="1052"/>
                      </a:lnTo>
                      <a:lnTo>
                        <a:pt x="1" y="1051"/>
                      </a:lnTo>
                      <a:lnTo>
                        <a:pt x="0" y="1050"/>
                      </a:lnTo>
                      <a:lnTo>
                        <a:pt x="1036" y="0"/>
                      </a:lnTo>
                      <a:lnTo>
                        <a:pt x="1037" y="0"/>
                      </a:lnTo>
                      <a:lnTo>
                        <a:pt x="1038" y="1"/>
                      </a:lnTo>
                      <a:lnTo>
                        <a:pt x="1041" y="2"/>
                      </a:lnTo>
                      <a:lnTo>
                        <a:pt x="1045" y="5"/>
                      </a:lnTo>
                      <a:lnTo>
                        <a:pt x="1048" y="8"/>
                      </a:lnTo>
                      <a:lnTo>
                        <a:pt x="1053" y="12"/>
                      </a:lnTo>
                      <a:lnTo>
                        <a:pt x="1057" y="17"/>
                      </a:lnTo>
                      <a:lnTo>
                        <a:pt x="1062" y="21"/>
                      </a:lnTo>
                      <a:lnTo>
                        <a:pt x="1066" y="26"/>
                      </a:lnTo>
                      <a:lnTo>
                        <a:pt x="1071" y="30"/>
                      </a:lnTo>
                      <a:lnTo>
                        <a:pt x="1075" y="35"/>
                      </a:lnTo>
                      <a:lnTo>
                        <a:pt x="1079" y="38"/>
                      </a:lnTo>
                      <a:lnTo>
                        <a:pt x="1081" y="42"/>
                      </a:lnTo>
                      <a:lnTo>
                        <a:pt x="1083" y="45"/>
                      </a:lnTo>
                      <a:lnTo>
                        <a:pt x="1084" y="46"/>
                      </a:lnTo>
                      <a:lnTo>
                        <a:pt x="1084"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8" name="Freeform 254"/>
                <p:cNvSpPr>
                  <a:spLocks/>
                </p:cNvSpPr>
                <p:nvPr/>
              </p:nvSpPr>
              <p:spPr bwMode="auto">
                <a:xfrm>
                  <a:off x="3914" y="1452"/>
                  <a:ext cx="5" cy="5"/>
                </a:xfrm>
                <a:custGeom>
                  <a:avLst/>
                  <a:gdLst>
                    <a:gd name="T0" fmla="*/ 0 w 49"/>
                    <a:gd name="T1" fmla="*/ 0 h 48"/>
                    <a:gd name="T2" fmla="*/ 0 w 49"/>
                    <a:gd name="T3" fmla="*/ 0 h 48"/>
                    <a:gd name="T4" fmla="*/ 0 w 49"/>
                    <a:gd name="T5" fmla="*/ 0 h 48"/>
                    <a:gd name="T6" fmla="*/ 0 w 49"/>
                    <a:gd name="T7" fmla="*/ 0 h 48"/>
                    <a:gd name="T8" fmla="*/ 0 w 49"/>
                    <a:gd name="T9" fmla="*/ 0 h 48"/>
                    <a:gd name="T10" fmla="*/ 0 w 49"/>
                    <a:gd name="T11" fmla="*/ 0 h 48"/>
                    <a:gd name="T12" fmla="*/ 0 w 49"/>
                    <a:gd name="T13" fmla="*/ 0 h 48"/>
                    <a:gd name="T14" fmla="*/ 0 w 49"/>
                    <a:gd name="T15" fmla="*/ 0 h 48"/>
                    <a:gd name="T16" fmla="*/ 0 w 49"/>
                    <a:gd name="T17" fmla="*/ 0 h 48"/>
                    <a:gd name="T18" fmla="*/ 0 w 49"/>
                    <a:gd name="T19" fmla="*/ 0 h 48"/>
                    <a:gd name="T20" fmla="*/ 0 w 49"/>
                    <a:gd name="T21" fmla="*/ 0 h 48"/>
                    <a:gd name="T22" fmla="*/ 0 w 49"/>
                    <a:gd name="T23" fmla="*/ 0 h 48"/>
                    <a:gd name="T24" fmla="*/ 0 w 49"/>
                    <a:gd name="T25" fmla="*/ 0 h 48"/>
                    <a:gd name="T26" fmla="*/ 0 w 49"/>
                    <a:gd name="T27" fmla="*/ 0 h 48"/>
                    <a:gd name="T28" fmla="*/ 0 w 49"/>
                    <a:gd name="T29" fmla="*/ 0 h 48"/>
                    <a:gd name="T30" fmla="*/ 0 w 49"/>
                    <a:gd name="T31" fmla="*/ 0 h 48"/>
                    <a:gd name="T32" fmla="*/ 0 w 49"/>
                    <a:gd name="T33" fmla="*/ 0 h 48"/>
                    <a:gd name="T34" fmla="*/ 0 w 49"/>
                    <a:gd name="T35" fmla="*/ 0 h 48"/>
                    <a:gd name="T36" fmla="*/ 0 w 49"/>
                    <a:gd name="T37" fmla="*/ 0 h 48"/>
                    <a:gd name="T38" fmla="*/ 0 w 49"/>
                    <a:gd name="T39" fmla="*/ 0 h 48"/>
                    <a:gd name="T40" fmla="*/ 0 w 49"/>
                    <a:gd name="T41" fmla="*/ 0 h 48"/>
                    <a:gd name="T42" fmla="*/ 0 w 49"/>
                    <a:gd name="T43" fmla="*/ 0 h 48"/>
                    <a:gd name="T44" fmla="*/ 0 w 49"/>
                    <a:gd name="T45" fmla="*/ 0 h 48"/>
                    <a:gd name="T46" fmla="*/ 0 w 49"/>
                    <a:gd name="T47" fmla="*/ 0 h 48"/>
                    <a:gd name="T48" fmla="*/ 0 w 49"/>
                    <a:gd name="T49" fmla="*/ 0 h 48"/>
                    <a:gd name="T50" fmla="*/ 0 w 49"/>
                    <a:gd name="T51" fmla="*/ 0 h 48"/>
                    <a:gd name="T52" fmla="*/ 0 w 49"/>
                    <a:gd name="T53" fmla="*/ 0 h 48"/>
                    <a:gd name="T54" fmla="*/ 0 w 49"/>
                    <a:gd name="T55" fmla="*/ 0 h 48"/>
                    <a:gd name="T56" fmla="*/ 0 w 49"/>
                    <a:gd name="T57" fmla="*/ 0 h 48"/>
                    <a:gd name="T58" fmla="*/ 0 w 49"/>
                    <a:gd name="T59" fmla="*/ 0 h 48"/>
                    <a:gd name="T60" fmla="*/ 0 w 49"/>
                    <a:gd name="T61" fmla="*/ 0 h 48"/>
                    <a:gd name="T62" fmla="*/ 0 w 49"/>
                    <a:gd name="T63" fmla="*/ 0 h 48"/>
                    <a:gd name="T64" fmla="*/ 0 w 49"/>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48"/>
                    <a:gd name="T101" fmla="*/ 49 w 49"/>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48">
                      <a:moveTo>
                        <a:pt x="26" y="24"/>
                      </a:moveTo>
                      <a:lnTo>
                        <a:pt x="31" y="28"/>
                      </a:lnTo>
                      <a:lnTo>
                        <a:pt x="35" y="33"/>
                      </a:lnTo>
                      <a:lnTo>
                        <a:pt x="39" y="37"/>
                      </a:lnTo>
                      <a:lnTo>
                        <a:pt x="43" y="41"/>
                      </a:lnTo>
                      <a:lnTo>
                        <a:pt x="46" y="44"/>
                      </a:lnTo>
                      <a:lnTo>
                        <a:pt x="48" y="46"/>
                      </a:lnTo>
                      <a:lnTo>
                        <a:pt x="49" y="47"/>
                      </a:lnTo>
                      <a:lnTo>
                        <a:pt x="49" y="48"/>
                      </a:lnTo>
                      <a:lnTo>
                        <a:pt x="49" y="47"/>
                      </a:lnTo>
                      <a:lnTo>
                        <a:pt x="47" y="46"/>
                      </a:lnTo>
                      <a:lnTo>
                        <a:pt x="45" y="45"/>
                      </a:lnTo>
                      <a:lnTo>
                        <a:pt x="41" y="42"/>
                      </a:lnTo>
                      <a:lnTo>
                        <a:pt x="38" y="38"/>
                      </a:lnTo>
                      <a:lnTo>
                        <a:pt x="33" y="34"/>
                      </a:lnTo>
                      <a:lnTo>
                        <a:pt x="29" y="29"/>
                      </a:lnTo>
                      <a:lnTo>
                        <a:pt x="24" y="25"/>
                      </a:lnTo>
                      <a:lnTo>
                        <a:pt x="20" y="20"/>
                      </a:lnTo>
                      <a:lnTo>
                        <a:pt x="15" y="16"/>
                      </a:lnTo>
                      <a:lnTo>
                        <a:pt x="11" y="11"/>
                      </a:lnTo>
                      <a:lnTo>
                        <a:pt x="7" y="8"/>
                      </a:lnTo>
                      <a:lnTo>
                        <a:pt x="5" y="4"/>
                      </a:lnTo>
                      <a:lnTo>
                        <a:pt x="3" y="2"/>
                      </a:lnTo>
                      <a:lnTo>
                        <a:pt x="1" y="1"/>
                      </a:lnTo>
                      <a:lnTo>
                        <a:pt x="0" y="0"/>
                      </a:lnTo>
                      <a:lnTo>
                        <a:pt x="1" y="1"/>
                      </a:lnTo>
                      <a:lnTo>
                        <a:pt x="3" y="2"/>
                      </a:lnTo>
                      <a:lnTo>
                        <a:pt x="5" y="4"/>
                      </a:lnTo>
                      <a:lnTo>
                        <a:pt x="8" y="6"/>
                      </a:lnTo>
                      <a:lnTo>
                        <a:pt x="13" y="10"/>
                      </a:lnTo>
                      <a:lnTo>
                        <a:pt x="16" y="14"/>
                      </a:lnTo>
                      <a:lnTo>
                        <a:pt x="21" y="19"/>
                      </a:lnTo>
                      <a:lnTo>
                        <a:pt x="26" y="2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49" name="Freeform 255"/>
                <p:cNvSpPr>
                  <a:spLocks/>
                </p:cNvSpPr>
                <p:nvPr/>
              </p:nvSpPr>
              <p:spPr bwMode="auto">
                <a:xfrm>
                  <a:off x="3914" y="1452"/>
                  <a:ext cx="5" cy="5"/>
                </a:xfrm>
                <a:custGeom>
                  <a:avLst/>
                  <a:gdLst>
                    <a:gd name="T0" fmla="*/ 0 w 49"/>
                    <a:gd name="T1" fmla="*/ 0 h 48"/>
                    <a:gd name="T2" fmla="*/ 0 w 49"/>
                    <a:gd name="T3" fmla="*/ 0 h 48"/>
                    <a:gd name="T4" fmla="*/ 0 w 49"/>
                    <a:gd name="T5" fmla="*/ 0 h 48"/>
                    <a:gd name="T6" fmla="*/ 0 w 49"/>
                    <a:gd name="T7" fmla="*/ 0 h 48"/>
                    <a:gd name="T8" fmla="*/ 0 w 49"/>
                    <a:gd name="T9" fmla="*/ 0 h 48"/>
                    <a:gd name="T10" fmla="*/ 0 w 49"/>
                    <a:gd name="T11" fmla="*/ 0 h 48"/>
                    <a:gd name="T12" fmla="*/ 0 w 49"/>
                    <a:gd name="T13" fmla="*/ 0 h 48"/>
                    <a:gd name="T14" fmla="*/ 0 w 49"/>
                    <a:gd name="T15" fmla="*/ 0 h 48"/>
                    <a:gd name="T16" fmla="*/ 0 w 49"/>
                    <a:gd name="T17" fmla="*/ 0 h 48"/>
                    <a:gd name="T18" fmla="*/ 0 w 49"/>
                    <a:gd name="T19" fmla="*/ 0 h 48"/>
                    <a:gd name="T20" fmla="*/ 0 w 49"/>
                    <a:gd name="T21" fmla="*/ 0 h 48"/>
                    <a:gd name="T22" fmla="*/ 0 w 49"/>
                    <a:gd name="T23" fmla="*/ 0 h 48"/>
                    <a:gd name="T24" fmla="*/ 0 w 49"/>
                    <a:gd name="T25" fmla="*/ 0 h 48"/>
                    <a:gd name="T26" fmla="*/ 0 w 49"/>
                    <a:gd name="T27" fmla="*/ 0 h 48"/>
                    <a:gd name="T28" fmla="*/ 0 w 49"/>
                    <a:gd name="T29" fmla="*/ 0 h 48"/>
                    <a:gd name="T30" fmla="*/ 0 w 49"/>
                    <a:gd name="T31" fmla="*/ 0 h 48"/>
                    <a:gd name="T32" fmla="*/ 0 w 49"/>
                    <a:gd name="T33" fmla="*/ 0 h 48"/>
                    <a:gd name="T34" fmla="*/ 0 w 49"/>
                    <a:gd name="T35" fmla="*/ 0 h 48"/>
                    <a:gd name="T36" fmla="*/ 0 w 49"/>
                    <a:gd name="T37" fmla="*/ 0 h 48"/>
                    <a:gd name="T38" fmla="*/ 0 w 49"/>
                    <a:gd name="T39" fmla="*/ 0 h 48"/>
                    <a:gd name="T40" fmla="*/ 0 w 49"/>
                    <a:gd name="T41" fmla="*/ 0 h 48"/>
                    <a:gd name="T42" fmla="*/ 0 w 49"/>
                    <a:gd name="T43" fmla="*/ 0 h 48"/>
                    <a:gd name="T44" fmla="*/ 0 w 49"/>
                    <a:gd name="T45" fmla="*/ 0 h 48"/>
                    <a:gd name="T46" fmla="*/ 0 w 49"/>
                    <a:gd name="T47" fmla="*/ 0 h 48"/>
                    <a:gd name="T48" fmla="*/ 0 w 49"/>
                    <a:gd name="T49" fmla="*/ 0 h 48"/>
                    <a:gd name="T50" fmla="*/ 0 w 49"/>
                    <a:gd name="T51" fmla="*/ 0 h 48"/>
                    <a:gd name="T52" fmla="*/ 0 w 49"/>
                    <a:gd name="T53" fmla="*/ 0 h 48"/>
                    <a:gd name="T54" fmla="*/ 0 w 49"/>
                    <a:gd name="T55" fmla="*/ 0 h 48"/>
                    <a:gd name="T56" fmla="*/ 0 w 49"/>
                    <a:gd name="T57" fmla="*/ 0 h 48"/>
                    <a:gd name="T58" fmla="*/ 0 w 49"/>
                    <a:gd name="T59" fmla="*/ 0 h 48"/>
                    <a:gd name="T60" fmla="*/ 0 w 49"/>
                    <a:gd name="T61" fmla="*/ 0 h 48"/>
                    <a:gd name="T62" fmla="*/ 0 w 49"/>
                    <a:gd name="T63" fmla="*/ 0 h 48"/>
                    <a:gd name="T64" fmla="*/ 0 w 49"/>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48"/>
                    <a:gd name="T101" fmla="*/ 49 w 49"/>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48">
                      <a:moveTo>
                        <a:pt x="26" y="24"/>
                      </a:moveTo>
                      <a:lnTo>
                        <a:pt x="31" y="28"/>
                      </a:lnTo>
                      <a:lnTo>
                        <a:pt x="35" y="33"/>
                      </a:lnTo>
                      <a:lnTo>
                        <a:pt x="39" y="37"/>
                      </a:lnTo>
                      <a:lnTo>
                        <a:pt x="43" y="41"/>
                      </a:lnTo>
                      <a:lnTo>
                        <a:pt x="46" y="44"/>
                      </a:lnTo>
                      <a:lnTo>
                        <a:pt x="48" y="46"/>
                      </a:lnTo>
                      <a:lnTo>
                        <a:pt x="49" y="47"/>
                      </a:lnTo>
                      <a:lnTo>
                        <a:pt x="49" y="48"/>
                      </a:lnTo>
                      <a:lnTo>
                        <a:pt x="49" y="47"/>
                      </a:lnTo>
                      <a:lnTo>
                        <a:pt x="47" y="46"/>
                      </a:lnTo>
                      <a:lnTo>
                        <a:pt x="45" y="45"/>
                      </a:lnTo>
                      <a:lnTo>
                        <a:pt x="41" y="42"/>
                      </a:lnTo>
                      <a:lnTo>
                        <a:pt x="38" y="38"/>
                      </a:lnTo>
                      <a:lnTo>
                        <a:pt x="33" y="34"/>
                      </a:lnTo>
                      <a:lnTo>
                        <a:pt x="29" y="29"/>
                      </a:lnTo>
                      <a:lnTo>
                        <a:pt x="24" y="25"/>
                      </a:lnTo>
                      <a:lnTo>
                        <a:pt x="20" y="20"/>
                      </a:lnTo>
                      <a:lnTo>
                        <a:pt x="15" y="16"/>
                      </a:lnTo>
                      <a:lnTo>
                        <a:pt x="11" y="11"/>
                      </a:lnTo>
                      <a:lnTo>
                        <a:pt x="7" y="8"/>
                      </a:lnTo>
                      <a:lnTo>
                        <a:pt x="5" y="4"/>
                      </a:lnTo>
                      <a:lnTo>
                        <a:pt x="3" y="2"/>
                      </a:lnTo>
                      <a:lnTo>
                        <a:pt x="1" y="1"/>
                      </a:lnTo>
                      <a:lnTo>
                        <a:pt x="0" y="0"/>
                      </a:lnTo>
                      <a:lnTo>
                        <a:pt x="1" y="1"/>
                      </a:lnTo>
                      <a:lnTo>
                        <a:pt x="3" y="2"/>
                      </a:lnTo>
                      <a:lnTo>
                        <a:pt x="5" y="4"/>
                      </a:lnTo>
                      <a:lnTo>
                        <a:pt x="8" y="6"/>
                      </a:lnTo>
                      <a:lnTo>
                        <a:pt x="13" y="10"/>
                      </a:lnTo>
                      <a:lnTo>
                        <a:pt x="16" y="14"/>
                      </a:lnTo>
                      <a:lnTo>
                        <a:pt x="21" y="19"/>
                      </a:lnTo>
                      <a:lnTo>
                        <a:pt x="26" y="2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50" name="Freeform 256"/>
                <p:cNvSpPr>
                  <a:spLocks/>
                </p:cNvSpPr>
                <p:nvPr/>
              </p:nvSpPr>
              <p:spPr bwMode="auto">
                <a:xfrm>
                  <a:off x="3677" y="1200"/>
                  <a:ext cx="109" cy="120"/>
                </a:xfrm>
                <a:custGeom>
                  <a:avLst/>
                  <a:gdLst>
                    <a:gd name="T0" fmla="*/ 0 w 1081"/>
                    <a:gd name="T1" fmla="*/ 0 h 1101"/>
                    <a:gd name="T2" fmla="*/ 0 w 1081"/>
                    <a:gd name="T3" fmla="*/ 0 h 1101"/>
                    <a:gd name="T4" fmla="*/ 0 w 1081"/>
                    <a:gd name="T5" fmla="*/ 0 h 1101"/>
                    <a:gd name="T6" fmla="*/ 0 w 1081"/>
                    <a:gd name="T7" fmla="*/ 0 h 1101"/>
                    <a:gd name="T8" fmla="*/ 0 w 1081"/>
                    <a:gd name="T9" fmla="*/ 0 h 1101"/>
                    <a:gd name="T10" fmla="*/ 0 w 1081"/>
                    <a:gd name="T11" fmla="*/ 0 h 1101"/>
                    <a:gd name="T12" fmla="*/ 0 w 1081"/>
                    <a:gd name="T13" fmla="*/ 0 h 1101"/>
                    <a:gd name="T14" fmla="*/ 0 w 1081"/>
                    <a:gd name="T15" fmla="*/ 0 h 1101"/>
                    <a:gd name="T16" fmla="*/ 0 w 1081"/>
                    <a:gd name="T17" fmla="*/ 0 h 1101"/>
                    <a:gd name="T18" fmla="*/ 0 w 1081"/>
                    <a:gd name="T19" fmla="*/ 0 h 1101"/>
                    <a:gd name="T20" fmla="*/ 0 w 1081"/>
                    <a:gd name="T21" fmla="*/ 0 h 1101"/>
                    <a:gd name="T22" fmla="*/ 0 w 1081"/>
                    <a:gd name="T23" fmla="*/ 0 h 1101"/>
                    <a:gd name="T24" fmla="*/ 0 w 1081"/>
                    <a:gd name="T25" fmla="*/ 0 h 1101"/>
                    <a:gd name="T26" fmla="*/ 0 w 1081"/>
                    <a:gd name="T27" fmla="*/ 0 h 1101"/>
                    <a:gd name="T28" fmla="*/ 0 w 1081"/>
                    <a:gd name="T29" fmla="*/ 0 h 1101"/>
                    <a:gd name="T30" fmla="*/ 0 w 1081"/>
                    <a:gd name="T31" fmla="*/ 0 h 1101"/>
                    <a:gd name="T32" fmla="*/ 0 w 1081"/>
                    <a:gd name="T33" fmla="*/ 0 h 1101"/>
                    <a:gd name="T34" fmla="*/ 0 w 1081"/>
                    <a:gd name="T35" fmla="*/ 0 h 1101"/>
                    <a:gd name="T36" fmla="*/ 0 w 1081"/>
                    <a:gd name="T37" fmla="*/ 0 h 1101"/>
                    <a:gd name="T38" fmla="*/ 0 w 1081"/>
                    <a:gd name="T39" fmla="*/ 0 h 1101"/>
                    <a:gd name="T40" fmla="*/ 0 w 1081"/>
                    <a:gd name="T41" fmla="*/ 0 h 1101"/>
                    <a:gd name="T42" fmla="*/ 0 w 1081"/>
                    <a:gd name="T43" fmla="*/ 0 h 1101"/>
                    <a:gd name="T44" fmla="*/ 0 w 1081"/>
                    <a:gd name="T45" fmla="*/ 0 h 1101"/>
                    <a:gd name="T46" fmla="*/ 0 w 1081"/>
                    <a:gd name="T47" fmla="*/ 0 h 1101"/>
                    <a:gd name="T48" fmla="*/ 0 w 1081"/>
                    <a:gd name="T49" fmla="*/ 0 h 1101"/>
                    <a:gd name="T50" fmla="*/ 0 w 1081"/>
                    <a:gd name="T51" fmla="*/ 0 h 1101"/>
                    <a:gd name="T52" fmla="*/ 0 w 1081"/>
                    <a:gd name="T53" fmla="*/ 0 h 1101"/>
                    <a:gd name="T54" fmla="*/ 0 w 1081"/>
                    <a:gd name="T55" fmla="*/ 0 h 1101"/>
                    <a:gd name="T56" fmla="*/ 0 w 1081"/>
                    <a:gd name="T57" fmla="*/ 0 h 1101"/>
                    <a:gd name="T58" fmla="*/ 0 w 1081"/>
                    <a:gd name="T59" fmla="*/ 0 h 1101"/>
                    <a:gd name="T60" fmla="*/ 0 w 1081"/>
                    <a:gd name="T61" fmla="*/ 0 h 1101"/>
                    <a:gd name="T62" fmla="*/ 0 w 1081"/>
                    <a:gd name="T63" fmla="*/ 0 h 1101"/>
                    <a:gd name="T64" fmla="*/ 0 w 1081"/>
                    <a:gd name="T65" fmla="*/ 0 h 1101"/>
                    <a:gd name="T66" fmla="*/ 0 w 1081"/>
                    <a:gd name="T67" fmla="*/ 0 h 1101"/>
                    <a:gd name="T68" fmla="*/ 0 w 1081"/>
                    <a:gd name="T69" fmla="*/ 0 h 1101"/>
                    <a:gd name="T70" fmla="*/ 0 w 1081"/>
                    <a:gd name="T71" fmla="*/ 0 h 1101"/>
                    <a:gd name="T72" fmla="*/ 0 w 1081"/>
                    <a:gd name="T73" fmla="*/ 0 h 1101"/>
                    <a:gd name="T74" fmla="*/ 0 w 1081"/>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1"/>
                    <a:gd name="T115" fmla="*/ 0 h 1101"/>
                    <a:gd name="T116" fmla="*/ 1081 w 1081"/>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1" h="1101">
                      <a:moveTo>
                        <a:pt x="1081" y="48"/>
                      </a:moveTo>
                      <a:lnTo>
                        <a:pt x="49" y="1101"/>
                      </a:lnTo>
                      <a:lnTo>
                        <a:pt x="48" y="1101"/>
                      </a:lnTo>
                      <a:lnTo>
                        <a:pt x="46" y="1100"/>
                      </a:lnTo>
                      <a:lnTo>
                        <a:pt x="44" y="1097"/>
                      </a:lnTo>
                      <a:lnTo>
                        <a:pt x="41" y="1094"/>
                      </a:lnTo>
                      <a:lnTo>
                        <a:pt x="37" y="1091"/>
                      </a:lnTo>
                      <a:lnTo>
                        <a:pt x="33" y="1087"/>
                      </a:lnTo>
                      <a:lnTo>
                        <a:pt x="28" y="1083"/>
                      </a:lnTo>
                      <a:lnTo>
                        <a:pt x="24" y="1078"/>
                      </a:lnTo>
                      <a:lnTo>
                        <a:pt x="19" y="1074"/>
                      </a:lnTo>
                      <a:lnTo>
                        <a:pt x="15" y="1069"/>
                      </a:lnTo>
                      <a:lnTo>
                        <a:pt x="10" y="1065"/>
                      </a:lnTo>
                      <a:lnTo>
                        <a:pt x="7" y="1061"/>
                      </a:lnTo>
                      <a:lnTo>
                        <a:pt x="3" y="1058"/>
                      </a:lnTo>
                      <a:lnTo>
                        <a:pt x="1" y="1056"/>
                      </a:lnTo>
                      <a:lnTo>
                        <a:pt x="0" y="1054"/>
                      </a:lnTo>
                      <a:lnTo>
                        <a:pt x="0" y="1053"/>
                      </a:lnTo>
                      <a:lnTo>
                        <a:pt x="1032" y="0"/>
                      </a:lnTo>
                      <a:lnTo>
                        <a:pt x="1033" y="0"/>
                      </a:lnTo>
                      <a:lnTo>
                        <a:pt x="1034" y="1"/>
                      </a:lnTo>
                      <a:lnTo>
                        <a:pt x="1037" y="3"/>
                      </a:lnTo>
                      <a:lnTo>
                        <a:pt x="1041" y="6"/>
                      </a:lnTo>
                      <a:lnTo>
                        <a:pt x="1044" y="10"/>
                      </a:lnTo>
                      <a:lnTo>
                        <a:pt x="1049" y="13"/>
                      </a:lnTo>
                      <a:lnTo>
                        <a:pt x="1053" y="18"/>
                      </a:lnTo>
                      <a:lnTo>
                        <a:pt x="1058" y="23"/>
                      </a:lnTo>
                      <a:lnTo>
                        <a:pt x="1062" y="27"/>
                      </a:lnTo>
                      <a:lnTo>
                        <a:pt x="1067" y="32"/>
                      </a:lnTo>
                      <a:lnTo>
                        <a:pt x="1071" y="36"/>
                      </a:lnTo>
                      <a:lnTo>
                        <a:pt x="1075" y="40"/>
                      </a:lnTo>
                      <a:lnTo>
                        <a:pt x="1077" y="43"/>
                      </a:lnTo>
                      <a:lnTo>
                        <a:pt x="1079" y="45"/>
                      </a:lnTo>
                      <a:lnTo>
                        <a:pt x="1081" y="4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51" name="Freeform 257"/>
                <p:cNvSpPr>
                  <a:spLocks/>
                </p:cNvSpPr>
                <p:nvPr/>
              </p:nvSpPr>
              <p:spPr bwMode="auto">
                <a:xfrm>
                  <a:off x="3677" y="1200"/>
                  <a:ext cx="109" cy="120"/>
                </a:xfrm>
                <a:custGeom>
                  <a:avLst/>
                  <a:gdLst>
                    <a:gd name="T0" fmla="*/ 0 w 1081"/>
                    <a:gd name="T1" fmla="*/ 0 h 1101"/>
                    <a:gd name="T2" fmla="*/ 0 w 1081"/>
                    <a:gd name="T3" fmla="*/ 0 h 1101"/>
                    <a:gd name="T4" fmla="*/ 0 w 1081"/>
                    <a:gd name="T5" fmla="*/ 0 h 1101"/>
                    <a:gd name="T6" fmla="*/ 0 w 1081"/>
                    <a:gd name="T7" fmla="*/ 0 h 1101"/>
                    <a:gd name="T8" fmla="*/ 0 w 1081"/>
                    <a:gd name="T9" fmla="*/ 0 h 1101"/>
                    <a:gd name="T10" fmla="*/ 0 w 1081"/>
                    <a:gd name="T11" fmla="*/ 0 h 1101"/>
                    <a:gd name="T12" fmla="*/ 0 w 1081"/>
                    <a:gd name="T13" fmla="*/ 0 h 1101"/>
                    <a:gd name="T14" fmla="*/ 0 w 1081"/>
                    <a:gd name="T15" fmla="*/ 0 h 1101"/>
                    <a:gd name="T16" fmla="*/ 0 w 1081"/>
                    <a:gd name="T17" fmla="*/ 0 h 1101"/>
                    <a:gd name="T18" fmla="*/ 0 w 1081"/>
                    <a:gd name="T19" fmla="*/ 0 h 1101"/>
                    <a:gd name="T20" fmla="*/ 0 w 1081"/>
                    <a:gd name="T21" fmla="*/ 0 h 1101"/>
                    <a:gd name="T22" fmla="*/ 0 w 1081"/>
                    <a:gd name="T23" fmla="*/ 0 h 1101"/>
                    <a:gd name="T24" fmla="*/ 0 w 1081"/>
                    <a:gd name="T25" fmla="*/ 0 h 1101"/>
                    <a:gd name="T26" fmla="*/ 0 w 1081"/>
                    <a:gd name="T27" fmla="*/ 0 h 1101"/>
                    <a:gd name="T28" fmla="*/ 0 w 1081"/>
                    <a:gd name="T29" fmla="*/ 0 h 1101"/>
                    <a:gd name="T30" fmla="*/ 0 w 1081"/>
                    <a:gd name="T31" fmla="*/ 0 h 1101"/>
                    <a:gd name="T32" fmla="*/ 0 w 1081"/>
                    <a:gd name="T33" fmla="*/ 0 h 1101"/>
                    <a:gd name="T34" fmla="*/ 0 w 1081"/>
                    <a:gd name="T35" fmla="*/ 0 h 1101"/>
                    <a:gd name="T36" fmla="*/ 0 w 1081"/>
                    <a:gd name="T37" fmla="*/ 0 h 1101"/>
                    <a:gd name="T38" fmla="*/ 0 w 1081"/>
                    <a:gd name="T39" fmla="*/ 0 h 1101"/>
                    <a:gd name="T40" fmla="*/ 0 w 1081"/>
                    <a:gd name="T41" fmla="*/ 0 h 1101"/>
                    <a:gd name="T42" fmla="*/ 0 w 1081"/>
                    <a:gd name="T43" fmla="*/ 0 h 1101"/>
                    <a:gd name="T44" fmla="*/ 0 w 1081"/>
                    <a:gd name="T45" fmla="*/ 0 h 1101"/>
                    <a:gd name="T46" fmla="*/ 0 w 1081"/>
                    <a:gd name="T47" fmla="*/ 0 h 1101"/>
                    <a:gd name="T48" fmla="*/ 0 w 1081"/>
                    <a:gd name="T49" fmla="*/ 0 h 1101"/>
                    <a:gd name="T50" fmla="*/ 0 w 1081"/>
                    <a:gd name="T51" fmla="*/ 0 h 1101"/>
                    <a:gd name="T52" fmla="*/ 0 w 1081"/>
                    <a:gd name="T53" fmla="*/ 0 h 1101"/>
                    <a:gd name="T54" fmla="*/ 0 w 1081"/>
                    <a:gd name="T55" fmla="*/ 0 h 1101"/>
                    <a:gd name="T56" fmla="*/ 0 w 1081"/>
                    <a:gd name="T57" fmla="*/ 0 h 1101"/>
                    <a:gd name="T58" fmla="*/ 0 w 1081"/>
                    <a:gd name="T59" fmla="*/ 0 h 1101"/>
                    <a:gd name="T60" fmla="*/ 0 w 1081"/>
                    <a:gd name="T61" fmla="*/ 0 h 1101"/>
                    <a:gd name="T62" fmla="*/ 0 w 1081"/>
                    <a:gd name="T63" fmla="*/ 0 h 1101"/>
                    <a:gd name="T64" fmla="*/ 0 w 1081"/>
                    <a:gd name="T65" fmla="*/ 0 h 1101"/>
                    <a:gd name="T66" fmla="*/ 0 w 1081"/>
                    <a:gd name="T67" fmla="*/ 0 h 1101"/>
                    <a:gd name="T68" fmla="*/ 0 w 1081"/>
                    <a:gd name="T69" fmla="*/ 0 h 1101"/>
                    <a:gd name="T70" fmla="*/ 0 w 1081"/>
                    <a:gd name="T71" fmla="*/ 0 h 1101"/>
                    <a:gd name="T72" fmla="*/ 0 w 1081"/>
                    <a:gd name="T73" fmla="*/ 0 h 1101"/>
                    <a:gd name="T74" fmla="*/ 0 w 1081"/>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1"/>
                    <a:gd name="T115" fmla="*/ 0 h 1101"/>
                    <a:gd name="T116" fmla="*/ 1081 w 1081"/>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1" h="1101">
                      <a:moveTo>
                        <a:pt x="1081" y="48"/>
                      </a:moveTo>
                      <a:lnTo>
                        <a:pt x="49" y="1101"/>
                      </a:lnTo>
                      <a:lnTo>
                        <a:pt x="48" y="1101"/>
                      </a:lnTo>
                      <a:lnTo>
                        <a:pt x="46" y="1100"/>
                      </a:lnTo>
                      <a:lnTo>
                        <a:pt x="44" y="1097"/>
                      </a:lnTo>
                      <a:lnTo>
                        <a:pt x="41" y="1094"/>
                      </a:lnTo>
                      <a:lnTo>
                        <a:pt x="37" y="1091"/>
                      </a:lnTo>
                      <a:lnTo>
                        <a:pt x="33" y="1087"/>
                      </a:lnTo>
                      <a:lnTo>
                        <a:pt x="28" y="1083"/>
                      </a:lnTo>
                      <a:lnTo>
                        <a:pt x="24" y="1078"/>
                      </a:lnTo>
                      <a:lnTo>
                        <a:pt x="19" y="1074"/>
                      </a:lnTo>
                      <a:lnTo>
                        <a:pt x="15" y="1069"/>
                      </a:lnTo>
                      <a:lnTo>
                        <a:pt x="10" y="1065"/>
                      </a:lnTo>
                      <a:lnTo>
                        <a:pt x="7" y="1061"/>
                      </a:lnTo>
                      <a:lnTo>
                        <a:pt x="3" y="1058"/>
                      </a:lnTo>
                      <a:lnTo>
                        <a:pt x="1" y="1056"/>
                      </a:lnTo>
                      <a:lnTo>
                        <a:pt x="0" y="1054"/>
                      </a:lnTo>
                      <a:lnTo>
                        <a:pt x="0" y="1053"/>
                      </a:lnTo>
                      <a:lnTo>
                        <a:pt x="1032" y="0"/>
                      </a:lnTo>
                      <a:lnTo>
                        <a:pt x="1033" y="0"/>
                      </a:lnTo>
                      <a:lnTo>
                        <a:pt x="1034" y="1"/>
                      </a:lnTo>
                      <a:lnTo>
                        <a:pt x="1037" y="3"/>
                      </a:lnTo>
                      <a:lnTo>
                        <a:pt x="1041" y="6"/>
                      </a:lnTo>
                      <a:lnTo>
                        <a:pt x="1044" y="10"/>
                      </a:lnTo>
                      <a:lnTo>
                        <a:pt x="1049" y="13"/>
                      </a:lnTo>
                      <a:lnTo>
                        <a:pt x="1053" y="18"/>
                      </a:lnTo>
                      <a:lnTo>
                        <a:pt x="1058" y="23"/>
                      </a:lnTo>
                      <a:lnTo>
                        <a:pt x="1062" y="27"/>
                      </a:lnTo>
                      <a:lnTo>
                        <a:pt x="1067" y="32"/>
                      </a:lnTo>
                      <a:lnTo>
                        <a:pt x="1071" y="36"/>
                      </a:lnTo>
                      <a:lnTo>
                        <a:pt x="1075" y="40"/>
                      </a:lnTo>
                      <a:lnTo>
                        <a:pt x="1077" y="43"/>
                      </a:lnTo>
                      <a:lnTo>
                        <a:pt x="1079" y="45"/>
                      </a:lnTo>
                      <a:lnTo>
                        <a:pt x="1081" y="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52" name="Freeform 258"/>
                <p:cNvSpPr>
                  <a:spLocks/>
                </p:cNvSpPr>
                <p:nvPr/>
              </p:nvSpPr>
              <p:spPr bwMode="auto">
                <a:xfrm>
                  <a:off x="3540" y="1352"/>
                  <a:ext cx="109" cy="119"/>
                </a:xfrm>
                <a:custGeom>
                  <a:avLst/>
                  <a:gdLst>
                    <a:gd name="T0" fmla="*/ 0 w 1079"/>
                    <a:gd name="T1" fmla="*/ 0 h 1098"/>
                    <a:gd name="T2" fmla="*/ 0 w 1079"/>
                    <a:gd name="T3" fmla="*/ 0 h 1098"/>
                    <a:gd name="T4" fmla="*/ 0 w 1079"/>
                    <a:gd name="T5" fmla="*/ 0 h 1098"/>
                    <a:gd name="T6" fmla="*/ 0 w 1079"/>
                    <a:gd name="T7" fmla="*/ 0 h 1098"/>
                    <a:gd name="T8" fmla="*/ 0 w 1079"/>
                    <a:gd name="T9" fmla="*/ 0 h 1098"/>
                    <a:gd name="T10" fmla="*/ 0 w 1079"/>
                    <a:gd name="T11" fmla="*/ 0 h 1098"/>
                    <a:gd name="T12" fmla="*/ 0 w 1079"/>
                    <a:gd name="T13" fmla="*/ 0 h 1098"/>
                    <a:gd name="T14" fmla="*/ 0 w 1079"/>
                    <a:gd name="T15" fmla="*/ 0 h 1098"/>
                    <a:gd name="T16" fmla="*/ 0 w 1079"/>
                    <a:gd name="T17" fmla="*/ 0 h 1098"/>
                    <a:gd name="T18" fmla="*/ 0 w 1079"/>
                    <a:gd name="T19" fmla="*/ 0 h 1098"/>
                    <a:gd name="T20" fmla="*/ 0 w 1079"/>
                    <a:gd name="T21" fmla="*/ 0 h 1098"/>
                    <a:gd name="T22" fmla="*/ 0 w 1079"/>
                    <a:gd name="T23" fmla="*/ 0 h 1098"/>
                    <a:gd name="T24" fmla="*/ 0 w 1079"/>
                    <a:gd name="T25" fmla="*/ 0 h 1098"/>
                    <a:gd name="T26" fmla="*/ 0 w 1079"/>
                    <a:gd name="T27" fmla="*/ 0 h 1098"/>
                    <a:gd name="T28" fmla="*/ 0 w 1079"/>
                    <a:gd name="T29" fmla="*/ 0 h 1098"/>
                    <a:gd name="T30" fmla="*/ 0 w 1079"/>
                    <a:gd name="T31" fmla="*/ 0 h 1098"/>
                    <a:gd name="T32" fmla="*/ 0 w 1079"/>
                    <a:gd name="T33" fmla="*/ 0 h 1098"/>
                    <a:gd name="T34" fmla="*/ 0 w 1079"/>
                    <a:gd name="T35" fmla="*/ 0 h 1098"/>
                    <a:gd name="T36" fmla="*/ 0 w 1079"/>
                    <a:gd name="T37" fmla="*/ 0 h 1098"/>
                    <a:gd name="T38" fmla="*/ 0 w 1079"/>
                    <a:gd name="T39" fmla="*/ 0 h 1098"/>
                    <a:gd name="T40" fmla="*/ 0 w 1079"/>
                    <a:gd name="T41" fmla="*/ 0 h 1098"/>
                    <a:gd name="T42" fmla="*/ 0 w 1079"/>
                    <a:gd name="T43" fmla="*/ 0 h 1098"/>
                    <a:gd name="T44" fmla="*/ 0 w 1079"/>
                    <a:gd name="T45" fmla="*/ 0 h 1098"/>
                    <a:gd name="T46" fmla="*/ 0 w 1079"/>
                    <a:gd name="T47" fmla="*/ 0 h 1098"/>
                    <a:gd name="T48" fmla="*/ 0 w 1079"/>
                    <a:gd name="T49" fmla="*/ 0 h 1098"/>
                    <a:gd name="T50" fmla="*/ 0 w 1079"/>
                    <a:gd name="T51" fmla="*/ 0 h 1098"/>
                    <a:gd name="T52" fmla="*/ 0 w 1079"/>
                    <a:gd name="T53" fmla="*/ 0 h 1098"/>
                    <a:gd name="T54" fmla="*/ 0 w 1079"/>
                    <a:gd name="T55" fmla="*/ 0 h 1098"/>
                    <a:gd name="T56" fmla="*/ 0 w 1079"/>
                    <a:gd name="T57" fmla="*/ 0 h 1098"/>
                    <a:gd name="T58" fmla="*/ 0 w 1079"/>
                    <a:gd name="T59" fmla="*/ 0 h 1098"/>
                    <a:gd name="T60" fmla="*/ 0 w 1079"/>
                    <a:gd name="T61" fmla="*/ 0 h 1098"/>
                    <a:gd name="T62" fmla="*/ 0 w 1079"/>
                    <a:gd name="T63" fmla="*/ 0 h 1098"/>
                    <a:gd name="T64" fmla="*/ 0 w 1079"/>
                    <a:gd name="T65" fmla="*/ 0 h 1098"/>
                    <a:gd name="T66" fmla="*/ 0 w 1079"/>
                    <a:gd name="T67" fmla="*/ 0 h 1098"/>
                    <a:gd name="T68" fmla="*/ 0 w 1079"/>
                    <a:gd name="T69" fmla="*/ 0 h 1098"/>
                    <a:gd name="T70" fmla="*/ 0 w 1079"/>
                    <a:gd name="T71" fmla="*/ 0 h 1098"/>
                    <a:gd name="T72" fmla="*/ 0 w 1079"/>
                    <a:gd name="T73" fmla="*/ 0 h 1098"/>
                    <a:gd name="T74" fmla="*/ 0 w 1079"/>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9"/>
                    <a:gd name="T115" fmla="*/ 0 h 1098"/>
                    <a:gd name="T116" fmla="*/ 1079 w 1079"/>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9" h="1098">
                      <a:moveTo>
                        <a:pt x="0" y="1050"/>
                      </a:moveTo>
                      <a:lnTo>
                        <a:pt x="1030" y="0"/>
                      </a:lnTo>
                      <a:lnTo>
                        <a:pt x="1031" y="2"/>
                      </a:lnTo>
                      <a:lnTo>
                        <a:pt x="1033" y="5"/>
                      </a:lnTo>
                      <a:lnTo>
                        <a:pt x="1037" y="7"/>
                      </a:lnTo>
                      <a:lnTo>
                        <a:pt x="1040" y="10"/>
                      </a:lnTo>
                      <a:lnTo>
                        <a:pt x="1045" y="15"/>
                      </a:lnTo>
                      <a:lnTo>
                        <a:pt x="1049" y="19"/>
                      </a:lnTo>
                      <a:lnTo>
                        <a:pt x="1054" y="24"/>
                      </a:lnTo>
                      <a:lnTo>
                        <a:pt x="1058" y="28"/>
                      </a:lnTo>
                      <a:lnTo>
                        <a:pt x="1063" y="33"/>
                      </a:lnTo>
                      <a:lnTo>
                        <a:pt x="1067" y="38"/>
                      </a:lnTo>
                      <a:lnTo>
                        <a:pt x="1071" y="41"/>
                      </a:lnTo>
                      <a:lnTo>
                        <a:pt x="1074" y="44"/>
                      </a:lnTo>
                      <a:lnTo>
                        <a:pt x="1076" y="47"/>
                      </a:lnTo>
                      <a:lnTo>
                        <a:pt x="1077" y="48"/>
                      </a:lnTo>
                      <a:lnTo>
                        <a:pt x="1079" y="48"/>
                      </a:lnTo>
                      <a:lnTo>
                        <a:pt x="49" y="1098"/>
                      </a:lnTo>
                      <a:lnTo>
                        <a:pt x="48" y="1098"/>
                      </a:lnTo>
                      <a:lnTo>
                        <a:pt x="47" y="1097"/>
                      </a:lnTo>
                      <a:lnTo>
                        <a:pt x="45" y="1094"/>
                      </a:lnTo>
                      <a:lnTo>
                        <a:pt x="41" y="1092"/>
                      </a:lnTo>
                      <a:lnTo>
                        <a:pt x="38" y="1088"/>
                      </a:lnTo>
                      <a:lnTo>
                        <a:pt x="33" y="1084"/>
                      </a:lnTo>
                      <a:lnTo>
                        <a:pt x="29" y="1080"/>
                      </a:lnTo>
                      <a:lnTo>
                        <a:pt x="23" y="1075"/>
                      </a:lnTo>
                      <a:lnTo>
                        <a:pt x="18" y="1070"/>
                      </a:lnTo>
                      <a:lnTo>
                        <a:pt x="14" y="1066"/>
                      </a:lnTo>
                      <a:lnTo>
                        <a:pt x="11" y="1061"/>
                      </a:lnTo>
                      <a:lnTo>
                        <a:pt x="7" y="1058"/>
                      </a:lnTo>
                      <a:lnTo>
                        <a:pt x="4" y="1055"/>
                      </a:lnTo>
                      <a:lnTo>
                        <a:pt x="1" y="1052"/>
                      </a:lnTo>
                      <a:lnTo>
                        <a:pt x="0" y="10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53" name="Freeform 259"/>
                <p:cNvSpPr>
                  <a:spLocks/>
                </p:cNvSpPr>
                <p:nvPr/>
              </p:nvSpPr>
              <p:spPr bwMode="auto">
                <a:xfrm>
                  <a:off x="3540" y="1352"/>
                  <a:ext cx="109" cy="119"/>
                </a:xfrm>
                <a:custGeom>
                  <a:avLst/>
                  <a:gdLst>
                    <a:gd name="T0" fmla="*/ 0 w 1079"/>
                    <a:gd name="T1" fmla="*/ 0 h 1098"/>
                    <a:gd name="T2" fmla="*/ 0 w 1079"/>
                    <a:gd name="T3" fmla="*/ 0 h 1098"/>
                    <a:gd name="T4" fmla="*/ 0 w 1079"/>
                    <a:gd name="T5" fmla="*/ 0 h 1098"/>
                    <a:gd name="T6" fmla="*/ 0 w 1079"/>
                    <a:gd name="T7" fmla="*/ 0 h 1098"/>
                    <a:gd name="T8" fmla="*/ 0 w 1079"/>
                    <a:gd name="T9" fmla="*/ 0 h 1098"/>
                    <a:gd name="T10" fmla="*/ 0 w 1079"/>
                    <a:gd name="T11" fmla="*/ 0 h 1098"/>
                    <a:gd name="T12" fmla="*/ 0 w 1079"/>
                    <a:gd name="T13" fmla="*/ 0 h 1098"/>
                    <a:gd name="T14" fmla="*/ 0 w 1079"/>
                    <a:gd name="T15" fmla="*/ 0 h 1098"/>
                    <a:gd name="T16" fmla="*/ 0 w 1079"/>
                    <a:gd name="T17" fmla="*/ 0 h 1098"/>
                    <a:gd name="T18" fmla="*/ 0 w 1079"/>
                    <a:gd name="T19" fmla="*/ 0 h 1098"/>
                    <a:gd name="T20" fmla="*/ 0 w 1079"/>
                    <a:gd name="T21" fmla="*/ 0 h 1098"/>
                    <a:gd name="T22" fmla="*/ 0 w 1079"/>
                    <a:gd name="T23" fmla="*/ 0 h 1098"/>
                    <a:gd name="T24" fmla="*/ 0 w 1079"/>
                    <a:gd name="T25" fmla="*/ 0 h 1098"/>
                    <a:gd name="T26" fmla="*/ 0 w 1079"/>
                    <a:gd name="T27" fmla="*/ 0 h 1098"/>
                    <a:gd name="T28" fmla="*/ 0 w 1079"/>
                    <a:gd name="T29" fmla="*/ 0 h 1098"/>
                    <a:gd name="T30" fmla="*/ 0 w 1079"/>
                    <a:gd name="T31" fmla="*/ 0 h 1098"/>
                    <a:gd name="T32" fmla="*/ 0 w 1079"/>
                    <a:gd name="T33" fmla="*/ 0 h 1098"/>
                    <a:gd name="T34" fmla="*/ 0 w 1079"/>
                    <a:gd name="T35" fmla="*/ 0 h 1098"/>
                    <a:gd name="T36" fmla="*/ 0 w 1079"/>
                    <a:gd name="T37" fmla="*/ 0 h 1098"/>
                    <a:gd name="T38" fmla="*/ 0 w 1079"/>
                    <a:gd name="T39" fmla="*/ 0 h 1098"/>
                    <a:gd name="T40" fmla="*/ 0 w 1079"/>
                    <a:gd name="T41" fmla="*/ 0 h 1098"/>
                    <a:gd name="T42" fmla="*/ 0 w 1079"/>
                    <a:gd name="T43" fmla="*/ 0 h 1098"/>
                    <a:gd name="T44" fmla="*/ 0 w 1079"/>
                    <a:gd name="T45" fmla="*/ 0 h 1098"/>
                    <a:gd name="T46" fmla="*/ 0 w 1079"/>
                    <a:gd name="T47" fmla="*/ 0 h 1098"/>
                    <a:gd name="T48" fmla="*/ 0 w 1079"/>
                    <a:gd name="T49" fmla="*/ 0 h 1098"/>
                    <a:gd name="T50" fmla="*/ 0 w 1079"/>
                    <a:gd name="T51" fmla="*/ 0 h 1098"/>
                    <a:gd name="T52" fmla="*/ 0 w 1079"/>
                    <a:gd name="T53" fmla="*/ 0 h 1098"/>
                    <a:gd name="T54" fmla="*/ 0 w 1079"/>
                    <a:gd name="T55" fmla="*/ 0 h 1098"/>
                    <a:gd name="T56" fmla="*/ 0 w 1079"/>
                    <a:gd name="T57" fmla="*/ 0 h 1098"/>
                    <a:gd name="T58" fmla="*/ 0 w 1079"/>
                    <a:gd name="T59" fmla="*/ 0 h 1098"/>
                    <a:gd name="T60" fmla="*/ 0 w 1079"/>
                    <a:gd name="T61" fmla="*/ 0 h 1098"/>
                    <a:gd name="T62" fmla="*/ 0 w 1079"/>
                    <a:gd name="T63" fmla="*/ 0 h 1098"/>
                    <a:gd name="T64" fmla="*/ 0 w 1079"/>
                    <a:gd name="T65" fmla="*/ 0 h 1098"/>
                    <a:gd name="T66" fmla="*/ 0 w 1079"/>
                    <a:gd name="T67" fmla="*/ 0 h 1098"/>
                    <a:gd name="T68" fmla="*/ 0 w 1079"/>
                    <a:gd name="T69" fmla="*/ 0 h 1098"/>
                    <a:gd name="T70" fmla="*/ 0 w 1079"/>
                    <a:gd name="T71" fmla="*/ 0 h 1098"/>
                    <a:gd name="T72" fmla="*/ 0 w 1079"/>
                    <a:gd name="T73" fmla="*/ 0 h 1098"/>
                    <a:gd name="T74" fmla="*/ 0 w 1079"/>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9"/>
                    <a:gd name="T115" fmla="*/ 0 h 1098"/>
                    <a:gd name="T116" fmla="*/ 1079 w 1079"/>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9" h="1098">
                      <a:moveTo>
                        <a:pt x="0" y="1050"/>
                      </a:moveTo>
                      <a:lnTo>
                        <a:pt x="1030" y="0"/>
                      </a:lnTo>
                      <a:lnTo>
                        <a:pt x="1031" y="2"/>
                      </a:lnTo>
                      <a:lnTo>
                        <a:pt x="1033" y="5"/>
                      </a:lnTo>
                      <a:lnTo>
                        <a:pt x="1037" y="7"/>
                      </a:lnTo>
                      <a:lnTo>
                        <a:pt x="1040" y="10"/>
                      </a:lnTo>
                      <a:lnTo>
                        <a:pt x="1045" y="15"/>
                      </a:lnTo>
                      <a:lnTo>
                        <a:pt x="1049" y="19"/>
                      </a:lnTo>
                      <a:lnTo>
                        <a:pt x="1054" y="24"/>
                      </a:lnTo>
                      <a:lnTo>
                        <a:pt x="1058" y="28"/>
                      </a:lnTo>
                      <a:lnTo>
                        <a:pt x="1063" y="33"/>
                      </a:lnTo>
                      <a:lnTo>
                        <a:pt x="1067" y="38"/>
                      </a:lnTo>
                      <a:lnTo>
                        <a:pt x="1071" y="41"/>
                      </a:lnTo>
                      <a:lnTo>
                        <a:pt x="1074" y="44"/>
                      </a:lnTo>
                      <a:lnTo>
                        <a:pt x="1076" y="47"/>
                      </a:lnTo>
                      <a:lnTo>
                        <a:pt x="1077" y="48"/>
                      </a:lnTo>
                      <a:lnTo>
                        <a:pt x="1079" y="48"/>
                      </a:lnTo>
                      <a:lnTo>
                        <a:pt x="49" y="1098"/>
                      </a:lnTo>
                      <a:lnTo>
                        <a:pt x="48" y="1098"/>
                      </a:lnTo>
                      <a:lnTo>
                        <a:pt x="47" y="1097"/>
                      </a:lnTo>
                      <a:lnTo>
                        <a:pt x="45" y="1094"/>
                      </a:lnTo>
                      <a:lnTo>
                        <a:pt x="41" y="1092"/>
                      </a:lnTo>
                      <a:lnTo>
                        <a:pt x="38" y="1088"/>
                      </a:lnTo>
                      <a:lnTo>
                        <a:pt x="33" y="1084"/>
                      </a:lnTo>
                      <a:lnTo>
                        <a:pt x="29" y="1080"/>
                      </a:lnTo>
                      <a:lnTo>
                        <a:pt x="23" y="1075"/>
                      </a:lnTo>
                      <a:lnTo>
                        <a:pt x="18" y="1070"/>
                      </a:lnTo>
                      <a:lnTo>
                        <a:pt x="14" y="1066"/>
                      </a:lnTo>
                      <a:lnTo>
                        <a:pt x="11" y="1061"/>
                      </a:lnTo>
                      <a:lnTo>
                        <a:pt x="7" y="1058"/>
                      </a:lnTo>
                      <a:lnTo>
                        <a:pt x="4" y="1055"/>
                      </a:lnTo>
                      <a:lnTo>
                        <a:pt x="1" y="1052"/>
                      </a:lnTo>
                      <a:lnTo>
                        <a:pt x="0" y="10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54" name="Oval 260"/>
                <p:cNvSpPr>
                  <a:spLocks noChangeArrowheads="1"/>
                </p:cNvSpPr>
                <p:nvPr/>
              </p:nvSpPr>
              <p:spPr bwMode="auto">
                <a:xfrm>
                  <a:off x="3639" y="1310"/>
                  <a:ext cx="48" cy="5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555" name="Freeform 261"/>
                <p:cNvSpPr>
                  <a:spLocks/>
                </p:cNvSpPr>
                <p:nvPr/>
              </p:nvSpPr>
              <p:spPr bwMode="auto">
                <a:xfrm>
                  <a:off x="3673" y="1455"/>
                  <a:ext cx="243" cy="173"/>
                </a:xfrm>
                <a:custGeom>
                  <a:avLst/>
                  <a:gdLst>
                    <a:gd name="T0" fmla="*/ 0 w 2419"/>
                    <a:gd name="T1" fmla="*/ 0 h 1586"/>
                    <a:gd name="T2" fmla="*/ 0 w 2419"/>
                    <a:gd name="T3" fmla="*/ 0 h 1586"/>
                    <a:gd name="T4" fmla="*/ 0 w 2419"/>
                    <a:gd name="T5" fmla="*/ 0 h 1586"/>
                    <a:gd name="T6" fmla="*/ 0 w 2419"/>
                    <a:gd name="T7" fmla="*/ 0 h 1586"/>
                    <a:gd name="T8" fmla="*/ 0 w 2419"/>
                    <a:gd name="T9" fmla="*/ 0 h 1586"/>
                    <a:gd name="T10" fmla="*/ 0 w 2419"/>
                    <a:gd name="T11" fmla="*/ 0 h 1586"/>
                    <a:gd name="T12" fmla="*/ 0 60000 65536"/>
                    <a:gd name="T13" fmla="*/ 0 60000 65536"/>
                    <a:gd name="T14" fmla="*/ 0 60000 65536"/>
                    <a:gd name="T15" fmla="*/ 0 60000 65536"/>
                    <a:gd name="T16" fmla="*/ 0 60000 65536"/>
                    <a:gd name="T17" fmla="*/ 0 60000 65536"/>
                    <a:gd name="T18" fmla="*/ 0 w 2419"/>
                    <a:gd name="T19" fmla="*/ 0 h 1586"/>
                    <a:gd name="T20" fmla="*/ 2419 w 2419"/>
                    <a:gd name="T21" fmla="*/ 1586 h 1586"/>
                  </a:gdLst>
                  <a:ahLst/>
                  <a:cxnLst>
                    <a:cxn ang="T12">
                      <a:pos x="T0" y="T1"/>
                    </a:cxn>
                    <a:cxn ang="T13">
                      <a:pos x="T2" y="T3"/>
                    </a:cxn>
                    <a:cxn ang="T14">
                      <a:pos x="T4" y="T5"/>
                    </a:cxn>
                    <a:cxn ang="T15">
                      <a:pos x="T6" y="T7"/>
                    </a:cxn>
                    <a:cxn ang="T16">
                      <a:pos x="T8" y="T9"/>
                    </a:cxn>
                    <a:cxn ang="T17">
                      <a:pos x="T10" y="T11"/>
                    </a:cxn>
                  </a:cxnLst>
                  <a:rect l="T18" t="T19" r="T20" b="T21"/>
                  <a:pathLst>
                    <a:path w="2419" h="1586">
                      <a:moveTo>
                        <a:pt x="0" y="1585"/>
                      </a:moveTo>
                      <a:lnTo>
                        <a:pt x="1898" y="1586"/>
                      </a:lnTo>
                      <a:lnTo>
                        <a:pt x="2419" y="0"/>
                      </a:lnTo>
                      <a:lnTo>
                        <a:pt x="568" y="56"/>
                      </a:lnTo>
                      <a:lnTo>
                        <a:pt x="560" y="72"/>
                      </a:lnTo>
                      <a:lnTo>
                        <a:pt x="0" y="158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56" name="Freeform 262"/>
                <p:cNvSpPr>
                  <a:spLocks/>
                </p:cNvSpPr>
                <p:nvPr/>
              </p:nvSpPr>
              <p:spPr bwMode="auto">
                <a:xfrm>
                  <a:off x="3673" y="1455"/>
                  <a:ext cx="243" cy="173"/>
                </a:xfrm>
                <a:custGeom>
                  <a:avLst/>
                  <a:gdLst>
                    <a:gd name="T0" fmla="*/ 0 w 2419"/>
                    <a:gd name="T1" fmla="*/ 0 h 1586"/>
                    <a:gd name="T2" fmla="*/ 0 w 2419"/>
                    <a:gd name="T3" fmla="*/ 0 h 1586"/>
                    <a:gd name="T4" fmla="*/ 0 w 2419"/>
                    <a:gd name="T5" fmla="*/ 0 h 1586"/>
                    <a:gd name="T6" fmla="*/ 0 w 2419"/>
                    <a:gd name="T7" fmla="*/ 0 h 1586"/>
                    <a:gd name="T8" fmla="*/ 0 w 2419"/>
                    <a:gd name="T9" fmla="*/ 0 h 1586"/>
                    <a:gd name="T10" fmla="*/ 0 w 2419"/>
                    <a:gd name="T11" fmla="*/ 0 h 1586"/>
                    <a:gd name="T12" fmla="*/ 0 60000 65536"/>
                    <a:gd name="T13" fmla="*/ 0 60000 65536"/>
                    <a:gd name="T14" fmla="*/ 0 60000 65536"/>
                    <a:gd name="T15" fmla="*/ 0 60000 65536"/>
                    <a:gd name="T16" fmla="*/ 0 60000 65536"/>
                    <a:gd name="T17" fmla="*/ 0 60000 65536"/>
                    <a:gd name="T18" fmla="*/ 0 w 2419"/>
                    <a:gd name="T19" fmla="*/ 0 h 1586"/>
                    <a:gd name="T20" fmla="*/ 2419 w 2419"/>
                    <a:gd name="T21" fmla="*/ 1586 h 1586"/>
                  </a:gdLst>
                  <a:ahLst/>
                  <a:cxnLst>
                    <a:cxn ang="T12">
                      <a:pos x="T0" y="T1"/>
                    </a:cxn>
                    <a:cxn ang="T13">
                      <a:pos x="T2" y="T3"/>
                    </a:cxn>
                    <a:cxn ang="T14">
                      <a:pos x="T4" y="T5"/>
                    </a:cxn>
                    <a:cxn ang="T15">
                      <a:pos x="T6" y="T7"/>
                    </a:cxn>
                    <a:cxn ang="T16">
                      <a:pos x="T8" y="T9"/>
                    </a:cxn>
                    <a:cxn ang="T17">
                      <a:pos x="T10" y="T11"/>
                    </a:cxn>
                  </a:cxnLst>
                  <a:rect l="T18" t="T19" r="T20" b="T21"/>
                  <a:pathLst>
                    <a:path w="2419" h="1586">
                      <a:moveTo>
                        <a:pt x="0" y="1585"/>
                      </a:moveTo>
                      <a:lnTo>
                        <a:pt x="1898" y="1586"/>
                      </a:lnTo>
                      <a:lnTo>
                        <a:pt x="2419" y="0"/>
                      </a:lnTo>
                      <a:lnTo>
                        <a:pt x="568" y="56"/>
                      </a:lnTo>
                      <a:lnTo>
                        <a:pt x="560" y="72"/>
                      </a:lnTo>
                      <a:lnTo>
                        <a:pt x="0" y="158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57" name="Line 263"/>
                <p:cNvSpPr>
                  <a:spLocks noChangeShapeType="1"/>
                </p:cNvSpPr>
                <p:nvPr/>
              </p:nvSpPr>
              <p:spPr bwMode="auto">
                <a:xfrm flipH="1" flipV="1">
                  <a:off x="3729" y="1462"/>
                  <a:ext cx="136"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58" name="Line 264"/>
                <p:cNvSpPr>
                  <a:spLocks noChangeShapeType="1"/>
                </p:cNvSpPr>
                <p:nvPr/>
              </p:nvSpPr>
              <p:spPr bwMode="auto">
                <a:xfrm flipH="1">
                  <a:off x="3729" y="1455"/>
                  <a:ext cx="187" cy="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59" name="Freeform 265"/>
                <p:cNvSpPr>
                  <a:spLocks/>
                </p:cNvSpPr>
                <p:nvPr/>
              </p:nvSpPr>
              <p:spPr bwMode="auto">
                <a:xfrm>
                  <a:off x="4130" y="1765"/>
                  <a:ext cx="51" cy="102"/>
                </a:xfrm>
                <a:custGeom>
                  <a:avLst/>
                  <a:gdLst>
                    <a:gd name="T0" fmla="*/ 0 w 499"/>
                    <a:gd name="T1" fmla="*/ 0 h 933"/>
                    <a:gd name="T2" fmla="*/ 0 w 499"/>
                    <a:gd name="T3" fmla="*/ 0 h 933"/>
                    <a:gd name="T4" fmla="*/ 0 w 499"/>
                    <a:gd name="T5" fmla="*/ 0 h 933"/>
                    <a:gd name="T6" fmla="*/ 0 w 499"/>
                    <a:gd name="T7" fmla="*/ 0 h 933"/>
                    <a:gd name="T8" fmla="*/ 0 w 499"/>
                    <a:gd name="T9" fmla="*/ 0 h 933"/>
                    <a:gd name="T10" fmla="*/ 0 w 499"/>
                    <a:gd name="T11" fmla="*/ 0 h 933"/>
                    <a:gd name="T12" fmla="*/ 0 w 499"/>
                    <a:gd name="T13" fmla="*/ 0 h 933"/>
                    <a:gd name="T14" fmla="*/ 0 w 499"/>
                    <a:gd name="T15" fmla="*/ 0 h 933"/>
                    <a:gd name="T16" fmla="*/ 0 w 499"/>
                    <a:gd name="T17" fmla="*/ 0 h 933"/>
                    <a:gd name="T18" fmla="*/ 0 w 499"/>
                    <a:gd name="T19" fmla="*/ 0 h 933"/>
                    <a:gd name="T20" fmla="*/ 0 w 499"/>
                    <a:gd name="T21" fmla="*/ 0 h 933"/>
                    <a:gd name="T22" fmla="*/ 0 w 499"/>
                    <a:gd name="T23" fmla="*/ 0 h 933"/>
                    <a:gd name="T24" fmla="*/ 0 w 499"/>
                    <a:gd name="T25" fmla="*/ 0 h 933"/>
                    <a:gd name="T26" fmla="*/ 0 w 499"/>
                    <a:gd name="T27" fmla="*/ 0 h 933"/>
                    <a:gd name="T28" fmla="*/ 0 w 499"/>
                    <a:gd name="T29" fmla="*/ 0 h 933"/>
                    <a:gd name="T30" fmla="*/ 0 w 499"/>
                    <a:gd name="T31" fmla="*/ 0 h 933"/>
                    <a:gd name="T32" fmla="*/ 0 w 499"/>
                    <a:gd name="T33" fmla="*/ 0 h 933"/>
                    <a:gd name="T34" fmla="*/ 0 w 499"/>
                    <a:gd name="T35" fmla="*/ 0 h 933"/>
                    <a:gd name="T36" fmla="*/ 0 w 499"/>
                    <a:gd name="T37" fmla="*/ 0 h 933"/>
                    <a:gd name="T38" fmla="*/ 0 w 499"/>
                    <a:gd name="T39" fmla="*/ 0 h 933"/>
                    <a:gd name="T40" fmla="*/ 0 w 499"/>
                    <a:gd name="T41" fmla="*/ 0 h 933"/>
                    <a:gd name="T42" fmla="*/ 0 w 499"/>
                    <a:gd name="T43" fmla="*/ 0 h 9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9"/>
                    <a:gd name="T67" fmla="*/ 0 h 933"/>
                    <a:gd name="T68" fmla="*/ 499 w 499"/>
                    <a:gd name="T69" fmla="*/ 933 h 9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9" h="933">
                      <a:moveTo>
                        <a:pt x="435" y="921"/>
                      </a:moveTo>
                      <a:lnTo>
                        <a:pt x="0" y="32"/>
                      </a:lnTo>
                      <a:lnTo>
                        <a:pt x="63" y="0"/>
                      </a:lnTo>
                      <a:lnTo>
                        <a:pt x="496" y="891"/>
                      </a:lnTo>
                      <a:lnTo>
                        <a:pt x="497" y="896"/>
                      </a:lnTo>
                      <a:lnTo>
                        <a:pt x="499" y="901"/>
                      </a:lnTo>
                      <a:lnTo>
                        <a:pt x="497" y="907"/>
                      </a:lnTo>
                      <a:lnTo>
                        <a:pt x="495" y="911"/>
                      </a:lnTo>
                      <a:lnTo>
                        <a:pt x="492" y="917"/>
                      </a:lnTo>
                      <a:lnTo>
                        <a:pt x="488" y="922"/>
                      </a:lnTo>
                      <a:lnTo>
                        <a:pt x="483" y="926"/>
                      </a:lnTo>
                      <a:lnTo>
                        <a:pt x="477" y="930"/>
                      </a:lnTo>
                      <a:lnTo>
                        <a:pt x="471" y="932"/>
                      </a:lnTo>
                      <a:lnTo>
                        <a:pt x="465" y="933"/>
                      </a:lnTo>
                      <a:lnTo>
                        <a:pt x="458" y="933"/>
                      </a:lnTo>
                      <a:lnTo>
                        <a:pt x="452" y="933"/>
                      </a:lnTo>
                      <a:lnTo>
                        <a:pt x="446" y="931"/>
                      </a:lnTo>
                      <a:lnTo>
                        <a:pt x="442" y="928"/>
                      </a:lnTo>
                      <a:lnTo>
                        <a:pt x="438" y="925"/>
                      </a:lnTo>
                      <a:lnTo>
                        <a:pt x="435" y="92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0" name="Freeform 266"/>
                <p:cNvSpPr>
                  <a:spLocks/>
                </p:cNvSpPr>
                <p:nvPr/>
              </p:nvSpPr>
              <p:spPr bwMode="auto">
                <a:xfrm>
                  <a:off x="4130" y="1765"/>
                  <a:ext cx="51" cy="102"/>
                </a:xfrm>
                <a:custGeom>
                  <a:avLst/>
                  <a:gdLst>
                    <a:gd name="T0" fmla="*/ 0 w 499"/>
                    <a:gd name="T1" fmla="*/ 0 h 933"/>
                    <a:gd name="T2" fmla="*/ 0 w 499"/>
                    <a:gd name="T3" fmla="*/ 0 h 933"/>
                    <a:gd name="T4" fmla="*/ 0 w 499"/>
                    <a:gd name="T5" fmla="*/ 0 h 933"/>
                    <a:gd name="T6" fmla="*/ 0 w 499"/>
                    <a:gd name="T7" fmla="*/ 0 h 933"/>
                    <a:gd name="T8" fmla="*/ 0 w 499"/>
                    <a:gd name="T9" fmla="*/ 0 h 933"/>
                    <a:gd name="T10" fmla="*/ 0 w 499"/>
                    <a:gd name="T11" fmla="*/ 0 h 933"/>
                    <a:gd name="T12" fmla="*/ 0 w 499"/>
                    <a:gd name="T13" fmla="*/ 0 h 933"/>
                    <a:gd name="T14" fmla="*/ 0 w 499"/>
                    <a:gd name="T15" fmla="*/ 0 h 933"/>
                    <a:gd name="T16" fmla="*/ 0 w 499"/>
                    <a:gd name="T17" fmla="*/ 0 h 933"/>
                    <a:gd name="T18" fmla="*/ 0 w 499"/>
                    <a:gd name="T19" fmla="*/ 0 h 933"/>
                    <a:gd name="T20" fmla="*/ 0 w 499"/>
                    <a:gd name="T21" fmla="*/ 0 h 933"/>
                    <a:gd name="T22" fmla="*/ 0 w 499"/>
                    <a:gd name="T23" fmla="*/ 0 h 933"/>
                    <a:gd name="T24" fmla="*/ 0 w 499"/>
                    <a:gd name="T25" fmla="*/ 0 h 933"/>
                    <a:gd name="T26" fmla="*/ 0 w 499"/>
                    <a:gd name="T27" fmla="*/ 0 h 933"/>
                    <a:gd name="T28" fmla="*/ 0 w 499"/>
                    <a:gd name="T29" fmla="*/ 0 h 933"/>
                    <a:gd name="T30" fmla="*/ 0 w 499"/>
                    <a:gd name="T31" fmla="*/ 0 h 933"/>
                    <a:gd name="T32" fmla="*/ 0 w 499"/>
                    <a:gd name="T33" fmla="*/ 0 h 933"/>
                    <a:gd name="T34" fmla="*/ 0 w 499"/>
                    <a:gd name="T35" fmla="*/ 0 h 933"/>
                    <a:gd name="T36" fmla="*/ 0 w 499"/>
                    <a:gd name="T37" fmla="*/ 0 h 933"/>
                    <a:gd name="T38" fmla="*/ 0 w 499"/>
                    <a:gd name="T39" fmla="*/ 0 h 933"/>
                    <a:gd name="T40" fmla="*/ 0 w 499"/>
                    <a:gd name="T41" fmla="*/ 0 h 933"/>
                    <a:gd name="T42" fmla="*/ 0 w 499"/>
                    <a:gd name="T43" fmla="*/ 0 h 9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9"/>
                    <a:gd name="T67" fmla="*/ 0 h 933"/>
                    <a:gd name="T68" fmla="*/ 499 w 499"/>
                    <a:gd name="T69" fmla="*/ 933 h 9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9" h="933">
                      <a:moveTo>
                        <a:pt x="435" y="921"/>
                      </a:moveTo>
                      <a:lnTo>
                        <a:pt x="0" y="32"/>
                      </a:lnTo>
                      <a:lnTo>
                        <a:pt x="63" y="0"/>
                      </a:lnTo>
                      <a:lnTo>
                        <a:pt x="496" y="891"/>
                      </a:lnTo>
                      <a:lnTo>
                        <a:pt x="497" y="896"/>
                      </a:lnTo>
                      <a:lnTo>
                        <a:pt x="499" y="901"/>
                      </a:lnTo>
                      <a:lnTo>
                        <a:pt x="497" y="907"/>
                      </a:lnTo>
                      <a:lnTo>
                        <a:pt x="495" y="911"/>
                      </a:lnTo>
                      <a:lnTo>
                        <a:pt x="492" y="917"/>
                      </a:lnTo>
                      <a:lnTo>
                        <a:pt x="488" y="922"/>
                      </a:lnTo>
                      <a:lnTo>
                        <a:pt x="483" y="926"/>
                      </a:lnTo>
                      <a:lnTo>
                        <a:pt x="477" y="930"/>
                      </a:lnTo>
                      <a:lnTo>
                        <a:pt x="471" y="932"/>
                      </a:lnTo>
                      <a:lnTo>
                        <a:pt x="465" y="933"/>
                      </a:lnTo>
                      <a:lnTo>
                        <a:pt x="458" y="933"/>
                      </a:lnTo>
                      <a:lnTo>
                        <a:pt x="452" y="933"/>
                      </a:lnTo>
                      <a:lnTo>
                        <a:pt x="446" y="931"/>
                      </a:lnTo>
                      <a:lnTo>
                        <a:pt x="442" y="928"/>
                      </a:lnTo>
                      <a:lnTo>
                        <a:pt x="438" y="925"/>
                      </a:lnTo>
                      <a:lnTo>
                        <a:pt x="435" y="92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1" name="Freeform 267"/>
                <p:cNvSpPr>
                  <a:spLocks/>
                </p:cNvSpPr>
                <p:nvPr/>
              </p:nvSpPr>
              <p:spPr bwMode="auto">
                <a:xfrm>
                  <a:off x="3198" y="1212"/>
                  <a:ext cx="82" cy="123"/>
                </a:xfrm>
                <a:custGeom>
                  <a:avLst/>
                  <a:gdLst>
                    <a:gd name="T0" fmla="*/ 0 w 815"/>
                    <a:gd name="T1" fmla="*/ 0 h 1120"/>
                    <a:gd name="T2" fmla="*/ 0 w 815"/>
                    <a:gd name="T3" fmla="*/ 0 h 1120"/>
                    <a:gd name="T4" fmla="*/ 0 w 815"/>
                    <a:gd name="T5" fmla="*/ 0 h 1120"/>
                    <a:gd name="T6" fmla="*/ 0 w 815"/>
                    <a:gd name="T7" fmla="*/ 0 h 1120"/>
                    <a:gd name="T8" fmla="*/ 0 w 815"/>
                    <a:gd name="T9" fmla="*/ 0 h 1120"/>
                    <a:gd name="T10" fmla="*/ 0 w 815"/>
                    <a:gd name="T11" fmla="*/ 0 h 1120"/>
                    <a:gd name="T12" fmla="*/ 0 w 815"/>
                    <a:gd name="T13" fmla="*/ 0 h 1120"/>
                    <a:gd name="T14" fmla="*/ 0 w 815"/>
                    <a:gd name="T15" fmla="*/ 0 h 1120"/>
                    <a:gd name="T16" fmla="*/ 0 w 815"/>
                    <a:gd name="T17" fmla="*/ 0 h 1120"/>
                    <a:gd name="T18" fmla="*/ 0 w 815"/>
                    <a:gd name="T19" fmla="*/ 0 h 1120"/>
                    <a:gd name="T20" fmla="*/ 0 w 815"/>
                    <a:gd name="T21" fmla="*/ 0 h 1120"/>
                    <a:gd name="T22" fmla="*/ 0 w 815"/>
                    <a:gd name="T23" fmla="*/ 0 h 1120"/>
                    <a:gd name="T24" fmla="*/ 0 w 815"/>
                    <a:gd name="T25" fmla="*/ 0 h 1120"/>
                    <a:gd name="T26" fmla="*/ 0 w 815"/>
                    <a:gd name="T27" fmla="*/ 0 h 1120"/>
                    <a:gd name="T28" fmla="*/ 0 w 815"/>
                    <a:gd name="T29" fmla="*/ 0 h 1120"/>
                    <a:gd name="T30" fmla="*/ 0 w 815"/>
                    <a:gd name="T31" fmla="*/ 0 h 1120"/>
                    <a:gd name="T32" fmla="*/ 0 w 815"/>
                    <a:gd name="T33" fmla="*/ 0 h 1120"/>
                    <a:gd name="T34" fmla="*/ 0 w 815"/>
                    <a:gd name="T35" fmla="*/ 0 h 1120"/>
                    <a:gd name="T36" fmla="*/ 0 w 815"/>
                    <a:gd name="T37" fmla="*/ 0 h 1120"/>
                    <a:gd name="T38" fmla="*/ 0 w 815"/>
                    <a:gd name="T39" fmla="*/ 0 h 1120"/>
                    <a:gd name="T40" fmla="*/ 0 w 815"/>
                    <a:gd name="T41" fmla="*/ 0 h 1120"/>
                    <a:gd name="T42" fmla="*/ 0 w 815"/>
                    <a:gd name="T43" fmla="*/ 0 h 1120"/>
                    <a:gd name="T44" fmla="*/ 0 w 815"/>
                    <a:gd name="T45" fmla="*/ 0 h 1120"/>
                    <a:gd name="T46" fmla="*/ 0 w 815"/>
                    <a:gd name="T47" fmla="*/ 0 h 1120"/>
                    <a:gd name="T48" fmla="*/ 0 w 815"/>
                    <a:gd name="T49" fmla="*/ 0 h 1120"/>
                    <a:gd name="T50" fmla="*/ 0 w 815"/>
                    <a:gd name="T51" fmla="*/ 0 h 1120"/>
                    <a:gd name="T52" fmla="*/ 0 w 815"/>
                    <a:gd name="T53" fmla="*/ 0 h 1120"/>
                    <a:gd name="T54" fmla="*/ 0 w 815"/>
                    <a:gd name="T55" fmla="*/ 0 h 1120"/>
                    <a:gd name="T56" fmla="*/ 0 w 815"/>
                    <a:gd name="T57" fmla="*/ 0 h 1120"/>
                    <a:gd name="T58" fmla="*/ 0 w 815"/>
                    <a:gd name="T59" fmla="*/ 0 h 1120"/>
                    <a:gd name="T60" fmla="*/ 0 w 815"/>
                    <a:gd name="T61" fmla="*/ 0 h 1120"/>
                    <a:gd name="T62" fmla="*/ 0 w 815"/>
                    <a:gd name="T63" fmla="*/ 0 h 1120"/>
                    <a:gd name="T64" fmla="*/ 0 w 815"/>
                    <a:gd name="T65" fmla="*/ 0 h 1120"/>
                    <a:gd name="T66" fmla="*/ 0 w 815"/>
                    <a:gd name="T67" fmla="*/ 0 h 1120"/>
                    <a:gd name="T68" fmla="*/ 0 w 815"/>
                    <a:gd name="T69" fmla="*/ 0 h 1120"/>
                    <a:gd name="T70" fmla="*/ 0 w 815"/>
                    <a:gd name="T71" fmla="*/ 0 h 1120"/>
                    <a:gd name="T72" fmla="*/ 0 w 815"/>
                    <a:gd name="T73" fmla="*/ 0 h 1120"/>
                    <a:gd name="T74" fmla="*/ 0 w 815"/>
                    <a:gd name="T75" fmla="*/ 0 h 1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5"/>
                    <a:gd name="T115" fmla="*/ 0 h 1120"/>
                    <a:gd name="T116" fmla="*/ 815 w 815"/>
                    <a:gd name="T117" fmla="*/ 1120 h 1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5" h="1120">
                      <a:moveTo>
                        <a:pt x="758" y="1114"/>
                      </a:move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813" y="1074"/>
                      </a:lnTo>
                      <a:lnTo>
                        <a:pt x="815" y="1078"/>
                      </a:lnTo>
                      <a:lnTo>
                        <a:pt x="815" y="1082"/>
                      </a:lnTo>
                      <a:lnTo>
                        <a:pt x="814" y="1087"/>
                      </a:lnTo>
                      <a:lnTo>
                        <a:pt x="813" y="1091"/>
                      </a:lnTo>
                      <a:lnTo>
                        <a:pt x="810" y="1096"/>
                      </a:lnTo>
                      <a:lnTo>
                        <a:pt x="806" y="1101"/>
                      </a:lnTo>
                      <a:lnTo>
                        <a:pt x="802" y="1105"/>
                      </a:lnTo>
                      <a:lnTo>
                        <a:pt x="796" y="1110"/>
                      </a:lnTo>
                      <a:lnTo>
                        <a:pt x="790" y="1113"/>
                      </a:lnTo>
                      <a:lnTo>
                        <a:pt x="785" y="1116"/>
                      </a:lnTo>
                      <a:lnTo>
                        <a:pt x="779" y="1118"/>
                      </a:lnTo>
                      <a:lnTo>
                        <a:pt x="773" y="1119"/>
                      </a:lnTo>
                      <a:lnTo>
                        <a:pt x="769" y="1120"/>
                      </a:lnTo>
                      <a:lnTo>
                        <a:pt x="764" y="1119"/>
                      </a:lnTo>
                      <a:lnTo>
                        <a:pt x="761" y="1116"/>
                      </a:lnTo>
                      <a:lnTo>
                        <a:pt x="758" y="111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62" name="Freeform 268"/>
                <p:cNvSpPr>
                  <a:spLocks/>
                </p:cNvSpPr>
                <p:nvPr/>
              </p:nvSpPr>
              <p:spPr bwMode="auto">
                <a:xfrm>
                  <a:off x="3198" y="1212"/>
                  <a:ext cx="82" cy="123"/>
                </a:xfrm>
                <a:custGeom>
                  <a:avLst/>
                  <a:gdLst>
                    <a:gd name="T0" fmla="*/ 0 w 815"/>
                    <a:gd name="T1" fmla="*/ 0 h 1120"/>
                    <a:gd name="T2" fmla="*/ 0 w 815"/>
                    <a:gd name="T3" fmla="*/ 0 h 1120"/>
                    <a:gd name="T4" fmla="*/ 0 w 815"/>
                    <a:gd name="T5" fmla="*/ 0 h 1120"/>
                    <a:gd name="T6" fmla="*/ 0 w 815"/>
                    <a:gd name="T7" fmla="*/ 0 h 1120"/>
                    <a:gd name="T8" fmla="*/ 0 w 815"/>
                    <a:gd name="T9" fmla="*/ 0 h 1120"/>
                    <a:gd name="T10" fmla="*/ 0 w 815"/>
                    <a:gd name="T11" fmla="*/ 0 h 1120"/>
                    <a:gd name="T12" fmla="*/ 0 w 815"/>
                    <a:gd name="T13" fmla="*/ 0 h 1120"/>
                    <a:gd name="T14" fmla="*/ 0 w 815"/>
                    <a:gd name="T15" fmla="*/ 0 h 1120"/>
                    <a:gd name="T16" fmla="*/ 0 w 815"/>
                    <a:gd name="T17" fmla="*/ 0 h 1120"/>
                    <a:gd name="T18" fmla="*/ 0 w 815"/>
                    <a:gd name="T19" fmla="*/ 0 h 1120"/>
                    <a:gd name="T20" fmla="*/ 0 w 815"/>
                    <a:gd name="T21" fmla="*/ 0 h 1120"/>
                    <a:gd name="T22" fmla="*/ 0 w 815"/>
                    <a:gd name="T23" fmla="*/ 0 h 1120"/>
                    <a:gd name="T24" fmla="*/ 0 w 815"/>
                    <a:gd name="T25" fmla="*/ 0 h 1120"/>
                    <a:gd name="T26" fmla="*/ 0 w 815"/>
                    <a:gd name="T27" fmla="*/ 0 h 1120"/>
                    <a:gd name="T28" fmla="*/ 0 w 815"/>
                    <a:gd name="T29" fmla="*/ 0 h 1120"/>
                    <a:gd name="T30" fmla="*/ 0 w 815"/>
                    <a:gd name="T31" fmla="*/ 0 h 1120"/>
                    <a:gd name="T32" fmla="*/ 0 w 815"/>
                    <a:gd name="T33" fmla="*/ 0 h 1120"/>
                    <a:gd name="T34" fmla="*/ 0 w 815"/>
                    <a:gd name="T35" fmla="*/ 0 h 1120"/>
                    <a:gd name="T36" fmla="*/ 0 w 815"/>
                    <a:gd name="T37" fmla="*/ 0 h 1120"/>
                    <a:gd name="T38" fmla="*/ 0 w 815"/>
                    <a:gd name="T39" fmla="*/ 0 h 1120"/>
                    <a:gd name="T40" fmla="*/ 0 w 815"/>
                    <a:gd name="T41" fmla="*/ 0 h 1120"/>
                    <a:gd name="T42" fmla="*/ 0 w 815"/>
                    <a:gd name="T43" fmla="*/ 0 h 1120"/>
                    <a:gd name="T44" fmla="*/ 0 w 815"/>
                    <a:gd name="T45" fmla="*/ 0 h 1120"/>
                    <a:gd name="T46" fmla="*/ 0 w 815"/>
                    <a:gd name="T47" fmla="*/ 0 h 1120"/>
                    <a:gd name="T48" fmla="*/ 0 w 815"/>
                    <a:gd name="T49" fmla="*/ 0 h 1120"/>
                    <a:gd name="T50" fmla="*/ 0 w 815"/>
                    <a:gd name="T51" fmla="*/ 0 h 1120"/>
                    <a:gd name="T52" fmla="*/ 0 w 815"/>
                    <a:gd name="T53" fmla="*/ 0 h 1120"/>
                    <a:gd name="T54" fmla="*/ 0 w 815"/>
                    <a:gd name="T55" fmla="*/ 0 h 1120"/>
                    <a:gd name="T56" fmla="*/ 0 w 815"/>
                    <a:gd name="T57" fmla="*/ 0 h 1120"/>
                    <a:gd name="T58" fmla="*/ 0 w 815"/>
                    <a:gd name="T59" fmla="*/ 0 h 1120"/>
                    <a:gd name="T60" fmla="*/ 0 w 815"/>
                    <a:gd name="T61" fmla="*/ 0 h 1120"/>
                    <a:gd name="T62" fmla="*/ 0 w 815"/>
                    <a:gd name="T63" fmla="*/ 0 h 1120"/>
                    <a:gd name="T64" fmla="*/ 0 w 815"/>
                    <a:gd name="T65" fmla="*/ 0 h 1120"/>
                    <a:gd name="T66" fmla="*/ 0 w 815"/>
                    <a:gd name="T67" fmla="*/ 0 h 1120"/>
                    <a:gd name="T68" fmla="*/ 0 w 815"/>
                    <a:gd name="T69" fmla="*/ 0 h 1120"/>
                    <a:gd name="T70" fmla="*/ 0 w 815"/>
                    <a:gd name="T71" fmla="*/ 0 h 1120"/>
                    <a:gd name="T72" fmla="*/ 0 w 815"/>
                    <a:gd name="T73" fmla="*/ 0 h 1120"/>
                    <a:gd name="T74" fmla="*/ 0 w 815"/>
                    <a:gd name="T75" fmla="*/ 0 h 1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5"/>
                    <a:gd name="T115" fmla="*/ 0 h 1120"/>
                    <a:gd name="T116" fmla="*/ 815 w 815"/>
                    <a:gd name="T117" fmla="*/ 1120 h 1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5" h="1120">
                      <a:moveTo>
                        <a:pt x="758" y="1114"/>
                      </a:move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813" y="1074"/>
                      </a:lnTo>
                      <a:lnTo>
                        <a:pt x="815" y="1078"/>
                      </a:lnTo>
                      <a:lnTo>
                        <a:pt x="815" y="1082"/>
                      </a:lnTo>
                      <a:lnTo>
                        <a:pt x="814" y="1087"/>
                      </a:lnTo>
                      <a:lnTo>
                        <a:pt x="813" y="1091"/>
                      </a:lnTo>
                      <a:lnTo>
                        <a:pt x="810" y="1096"/>
                      </a:lnTo>
                      <a:lnTo>
                        <a:pt x="806" y="1101"/>
                      </a:lnTo>
                      <a:lnTo>
                        <a:pt x="802" y="1105"/>
                      </a:lnTo>
                      <a:lnTo>
                        <a:pt x="796" y="1110"/>
                      </a:lnTo>
                      <a:lnTo>
                        <a:pt x="790" y="1113"/>
                      </a:lnTo>
                      <a:lnTo>
                        <a:pt x="785" y="1116"/>
                      </a:lnTo>
                      <a:lnTo>
                        <a:pt x="779" y="1118"/>
                      </a:lnTo>
                      <a:lnTo>
                        <a:pt x="773" y="1119"/>
                      </a:lnTo>
                      <a:lnTo>
                        <a:pt x="769" y="1120"/>
                      </a:lnTo>
                      <a:lnTo>
                        <a:pt x="764" y="1119"/>
                      </a:lnTo>
                      <a:lnTo>
                        <a:pt x="761" y="1116"/>
                      </a:lnTo>
                      <a:lnTo>
                        <a:pt x="758" y="11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3" name="Freeform 269"/>
                <p:cNvSpPr>
                  <a:spLocks/>
                </p:cNvSpPr>
                <p:nvPr/>
              </p:nvSpPr>
              <p:spPr bwMode="auto">
                <a:xfrm>
                  <a:off x="3198" y="1212"/>
                  <a:ext cx="6" cy="6"/>
                </a:xfrm>
                <a:custGeom>
                  <a:avLst/>
                  <a:gdLst>
                    <a:gd name="T0" fmla="*/ 0 w 61"/>
                    <a:gd name="T1" fmla="*/ 0 h 49"/>
                    <a:gd name="T2" fmla="*/ 0 w 61"/>
                    <a:gd name="T3" fmla="*/ 0 h 49"/>
                    <a:gd name="T4" fmla="*/ 0 w 61"/>
                    <a:gd name="T5" fmla="*/ 0 h 49"/>
                    <a:gd name="T6" fmla="*/ 0 w 61"/>
                    <a:gd name="T7" fmla="*/ 0 h 49"/>
                    <a:gd name="T8" fmla="*/ 0 w 61"/>
                    <a:gd name="T9" fmla="*/ 0 h 49"/>
                    <a:gd name="T10" fmla="*/ 0 w 61"/>
                    <a:gd name="T11" fmla="*/ 0 h 49"/>
                    <a:gd name="T12" fmla="*/ 0 w 61"/>
                    <a:gd name="T13" fmla="*/ 0 h 49"/>
                    <a:gd name="T14" fmla="*/ 0 w 61"/>
                    <a:gd name="T15" fmla="*/ 0 h 49"/>
                    <a:gd name="T16" fmla="*/ 0 w 61"/>
                    <a:gd name="T17" fmla="*/ 0 h 49"/>
                    <a:gd name="T18" fmla="*/ 0 w 61"/>
                    <a:gd name="T19" fmla="*/ 0 h 49"/>
                    <a:gd name="T20" fmla="*/ 0 w 61"/>
                    <a:gd name="T21" fmla="*/ 0 h 49"/>
                    <a:gd name="T22" fmla="*/ 0 w 61"/>
                    <a:gd name="T23" fmla="*/ 0 h 49"/>
                    <a:gd name="T24" fmla="*/ 0 w 61"/>
                    <a:gd name="T25" fmla="*/ 0 h 49"/>
                    <a:gd name="T26" fmla="*/ 0 w 61"/>
                    <a:gd name="T27" fmla="*/ 0 h 49"/>
                    <a:gd name="T28" fmla="*/ 0 w 61"/>
                    <a:gd name="T29" fmla="*/ 0 h 49"/>
                    <a:gd name="T30" fmla="*/ 0 w 61"/>
                    <a:gd name="T31" fmla="*/ 0 h 49"/>
                    <a:gd name="T32" fmla="*/ 0 w 61"/>
                    <a:gd name="T33" fmla="*/ 0 h 49"/>
                    <a:gd name="T34" fmla="*/ 0 w 61"/>
                    <a:gd name="T35" fmla="*/ 0 h 49"/>
                    <a:gd name="T36" fmla="*/ 0 w 61"/>
                    <a:gd name="T37" fmla="*/ 0 h 49"/>
                    <a:gd name="T38" fmla="*/ 0 w 61"/>
                    <a:gd name="T39" fmla="*/ 0 h 49"/>
                    <a:gd name="T40" fmla="*/ 0 w 61"/>
                    <a:gd name="T41" fmla="*/ 0 h 49"/>
                    <a:gd name="T42" fmla="*/ 0 w 61"/>
                    <a:gd name="T43" fmla="*/ 0 h 49"/>
                    <a:gd name="T44" fmla="*/ 0 w 61"/>
                    <a:gd name="T45" fmla="*/ 0 h 49"/>
                    <a:gd name="T46" fmla="*/ 0 w 61"/>
                    <a:gd name="T47" fmla="*/ 0 h 49"/>
                    <a:gd name="T48" fmla="*/ 0 w 61"/>
                    <a:gd name="T49" fmla="*/ 0 h 49"/>
                    <a:gd name="T50" fmla="*/ 0 w 61"/>
                    <a:gd name="T51" fmla="*/ 0 h 49"/>
                    <a:gd name="T52" fmla="*/ 0 w 61"/>
                    <a:gd name="T53" fmla="*/ 0 h 49"/>
                    <a:gd name="T54" fmla="*/ 0 w 61"/>
                    <a:gd name="T55" fmla="*/ 0 h 49"/>
                    <a:gd name="T56" fmla="*/ 0 w 61"/>
                    <a:gd name="T57" fmla="*/ 0 h 49"/>
                    <a:gd name="T58" fmla="*/ 0 w 61"/>
                    <a:gd name="T59" fmla="*/ 0 h 49"/>
                    <a:gd name="T60" fmla="*/ 0 w 61"/>
                    <a:gd name="T61" fmla="*/ 0 h 49"/>
                    <a:gd name="T62" fmla="*/ 0 w 61"/>
                    <a:gd name="T63" fmla="*/ 0 h 49"/>
                    <a:gd name="T64" fmla="*/ 0 w 61"/>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49"/>
                    <a:gd name="T101" fmla="*/ 61 w 61"/>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49">
                      <a:moveTo>
                        <a:pt x="41" y="39"/>
                      </a:moveTo>
                      <a:lnTo>
                        <a:pt x="35" y="43"/>
                      </a:lnTo>
                      <a:lnTo>
                        <a:pt x="28" y="46"/>
                      </a:lnTo>
                      <a:lnTo>
                        <a:pt x="23" y="48"/>
                      </a:lnTo>
                      <a:lnTo>
                        <a:pt x="17" y="49"/>
                      </a:lnTo>
                      <a:lnTo>
                        <a:pt x="11" y="49"/>
                      </a:lnTo>
                      <a:lnTo>
                        <a:pt x="8" y="49"/>
                      </a:lnTo>
                      <a:lnTo>
                        <a:pt x="4" y="47"/>
                      </a:ln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61" y="7"/>
                      </a:lnTo>
                      <a:lnTo>
                        <a:pt x="61" y="11"/>
                      </a:lnTo>
                      <a:lnTo>
                        <a:pt x="60" y="15"/>
                      </a:lnTo>
                      <a:lnTo>
                        <a:pt x="58" y="20"/>
                      </a:lnTo>
                      <a:lnTo>
                        <a:pt x="55" y="26"/>
                      </a:lnTo>
                      <a:lnTo>
                        <a:pt x="51" y="30"/>
                      </a:lnTo>
                      <a:lnTo>
                        <a:pt x="47" y="35"/>
                      </a:lnTo>
                      <a:lnTo>
                        <a:pt x="41" y="3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64" name="Freeform 270"/>
                <p:cNvSpPr>
                  <a:spLocks/>
                </p:cNvSpPr>
                <p:nvPr/>
              </p:nvSpPr>
              <p:spPr bwMode="auto">
                <a:xfrm>
                  <a:off x="3198" y="1212"/>
                  <a:ext cx="6" cy="6"/>
                </a:xfrm>
                <a:custGeom>
                  <a:avLst/>
                  <a:gdLst>
                    <a:gd name="T0" fmla="*/ 0 w 61"/>
                    <a:gd name="T1" fmla="*/ 0 h 49"/>
                    <a:gd name="T2" fmla="*/ 0 w 61"/>
                    <a:gd name="T3" fmla="*/ 0 h 49"/>
                    <a:gd name="T4" fmla="*/ 0 w 61"/>
                    <a:gd name="T5" fmla="*/ 0 h 49"/>
                    <a:gd name="T6" fmla="*/ 0 w 61"/>
                    <a:gd name="T7" fmla="*/ 0 h 49"/>
                    <a:gd name="T8" fmla="*/ 0 w 61"/>
                    <a:gd name="T9" fmla="*/ 0 h 49"/>
                    <a:gd name="T10" fmla="*/ 0 w 61"/>
                    <a:gd name="T11" fmla="*/ 0 h 49"/>
                    <a:gd name="T12" fmla="*/ 0 w 61"/>
                    <a:gd name="T13" fmla="*/ 0 h 49"/>
                    <a:gd name="T14" fmla="*/ 0 w 61"/>
                    <a:gd name="T15" fmla="*/ 0 h 49"/>
                    <a:gd name="T16" fmla="*/ 0 w 61"/>
                    <a:gd name="T17" fmla="*/ 0 h 49"/>
                    <a:gd name="T18" fmla="*/ 0 w 61"/>
                    <a:gd name="T19" fmla="*/ 0 h 49"/>
                    <a:gd name="T20" fmla="*/ 0 w 61"/>
                    <a:gd name="T21" fmla="*/ 0 h 49"/>
                    <a:gd name="T22" fmla="*/ 0 w 61"/>
                    <a:gd name="T23" fmla="*/ 0 h 49"/>
                    <a:gd name="T24" fmla="*/ 0 w 61"/>
                    <a:gd name="T25" fmla="*/ 0 h 49"/>
                    <a:gd name="T26" fmla="*/ 0 w 61"/>
                    <a:gd name="T27" fmla="*/ 0 h 49"/>
                    <a:gd name="T28" fmla="*/ 0 w 61"/>
                    <a:gd name="T29" fmla="*/ 0 h 49"/>
                    <a:gd name="T30" fmla="*/ 0 w 61"/>
                    <a:gd name="T31" fmla="*/ 0 h 49"/>
                    <a:gd name="T32" fmla="*/ 0 w 61"/>
                    <a:gd name="T33" fmla="*/ 0 h 49"/>
                    <a:gd name="T34" fmla="*/ 0 w 61"/>
                    <a:gd name="T35" fmla="*/ 0 h 49"/>
                    <a:gd name="T36" fmla="*/ 0 w 61"/>
                    <a:gd name="T37" fmla="*/ 0 h 49"/>
                    <a:gd name="T38" fmla="*/ 0 w 61"/>
                    <a:gd name="T39" fmla="*/ 0 h 49"/>
                    <a:gd name="T40" fmla="*/ 0 w 61"/>
                    <a:gd name="T41" fmla="*/ 0 h 49"/>
                    <a:gd name="T42" fmla="*/ 0 w 61"/>
                    <a:gd name="T43" fmla="*/ 0 h 49"/>
                    <a:gd name="T44" fmla="*/ 0 w 61"/>
                    <a:gd name="T45" fmla="*/ 0 h 49"/>
                    <a:gd name="T46" fmla="*/ 0 w 61"/>
                    <a:gd name="T47" fmla="*/ 0 h 49"/>
                    <a:gd name="T48" fmla="*/ 0 w 61"/>
                    <a:gd name="T49" fmla="*/ 0 h 49"/>
                    <a:gd name="T50" fmla="*/ 0 w 61"/>
                    <a:gd name="T51" fmla="*/ 0 h 49"/>
                    <a:gd name="T52" fmla="*/ 0 w 61"/>
                    <a:gd name="T53" fmla="*/ 0 h 49"/>
                    <a:gd name="T54" fmla="*/ 0 w 61"/>
                    <a:gd name="T55" fmla="*/ 0 h 49"/>
                    <a:gd name="T56" fmla="*/ 0 w 61"/>
                    <a:gd name="T57" fmla="*/ 0 h 49"/>
                    <a:gd name="T58" fmla="*/ 0 w 61"/>
                    <a:gd name="T59" fmla="*/ 0 h 49"/>
                    <a:gd name="T60" fmla="*/ 0 w 61"/>
                    <a:gd name="T61" fmla="*/ 0 h 49"/>
                    <a:gd name="T62" fmla="*/ 0 w 61"/>
                    <a:gd name="T63" fmla="*/ 0 h 49"/>
                    <a:gd name="T64" fmla="*/ 0 w 61"/>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49"/>
                    <a:gd name="T101" fmla="*/ 61 w 61"/>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49">
                      <a:moveTo>
                        <a:pt x="41" y="39"/>
                      </a:moveTo>
                      <a:lnTo>
                        <a:pt x="35" y="43"/>
                      </a:lnTo>
                      <a:lnTo>
                        <a:pt x="28" y="46"/>
                      </a:lnTo>
                      <a:lnTo>
                        <a:pt x="23" y="48"/>
                      </a:lnTo>
                      <a:lnTo>
                        <a:pt x="17" y="49"/>
                      </a:lnTo>
                      <a:lnTo>
                        <a:pt x="11" y="49"/>
                      </a:lnTo>
                      <a:lnTo>
                        <a:pt x="8" y="49"/>
                      </a:lnTo>
                      <a:lnTo>
                        <a:pt x="4" y="47"/>
                      </a:ln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61" y="7"/>
                      </a:lnTo>
                      <a:lnTo>
                        <a:pt x="61" y="11"/>
                      </a:lnTo>
                      <a:lnTo>
                        <a:pt x="60" y="15"/>
                      </a:lnTo>
                      <a:lnTo>
                        <a:pt x="58" y="20"/>
                      </a:lnTo>
                      <a:lnTo>
                        <a:pt x="55" y="26"/>
                      </a:lnTo>
                      <a:lnTo>
                        <a:pt x="51" y="30"/>
                      </a:lnTo>
                      <a:lnTo>
                        <a:pt x="47" y="35"/>
                      </a:lnTo>
                      <a:lnTo>
                        <a:pt x="41" y="3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65" name="Freeform 271"/>
                <p:cNvSpPr>
                  <a:spLocks/>
                </p:cNvSpPr>
                <p:nvPr/>
              </p:nvSpPr>
              <p:spPr bwMode="auto">
                <a:xfrm>
                  <a:off x="3361" y="1794"/>
                  <a:ext cx="75" cy="101"/>
                </a:xfrm>
                <a:custGeom>
                  <a:avLst/>
                  <a:gdLst>
                    <a:gd name="T0" fmla="*/ 0 w 751"/>
                    <a:gd name="T1" fmla="*/ 0 h 929"/>
                    <a:gd name="T2" fmla="*/ 0 w 751"/>
                    <a:gd name="T3" fmla="*/ 0 h 929"/>
                    <a:gd name="T4" fmla="*/ 0 w 751"/>
                    <a:gd name="T5" fmla="*/ 0 h 929"/>
                    <a:gd name="T6" fmla="*/ 0 w 751"/>
                    <a:gd name="T7" fmla="*/ 0 h 929"/>
                    <a:gd name="T8" fmla="*/ 0 w 751"/>
                    <a:gd name="T9" fmla="*/ 0 h 929"/>
                    <a:gd name="T10" fmla="*/ 0 w 751"/>
                    <a:gd name="T11" fmla="*/ 0 h 929"/>
                    <a:gd name="T12" fmla="*/ 0 w 751"/>
                    <a:gd name="T13" fmla="*/ 0 h 929"/>
                    <a:gd name="T14" fmla="*/ 0 w 751"/>
                    <a:gd name="T15" fmla="*/ 0 h 929"/>
                    <a:gd name="T16" fmla="*/ 0 w 751"/>
                    <a:gd name="T17" fmla="*/ 0 h 929"/>
                    <a:gd name="T18" fmla="*/ 0 w 751"/>
                    <a:gd name="T19" fmla="*/ 0 h 929"/>
                    <a:gd name="T20" fmla="*/ 0 w 751"/>
                    <a:gd name="T21" fmla="*/ 0 h 929"/>
                    <a:gd name="T22" fmla="*/ 0 w 751"/>
                    <a:gd name="T23" fmla="*/ 0 h 929"/>
                    <a:gd name="T24" fmla="*/ 0 w 751"/>
                    <a:gd name="T25" fmla="*/ 0 h 929"/>
                    <a:gd name="T26" fmla="*/ 0 w 751"/>
                    <a:gd name="T27" fmla="*/ 0 h 929"/>
                    <a:gd name="T28" fmla="*/ 0 w 751"/>
                    <a:gd name="T29" fmla="*/ 0 h 929"/>
                    <a:gd name="T30" fmla="*/ 0 w 751"/>
                    <a:gd name="T31" fmla="*/ 0 h 929"/>
                    <a:gd name="T32" fmla="*/ 0 w 751"/>
                    <a:gd name="T33" fmla="*/ 0 h 929"/>
                    <a:gd name="T34" fmla="*/ 0 w 751"/>
                    <a:gd name="T35" fmla="*/ 0 h 929"/>
                    <a:gd name="T36" fmla="*/ 0 w 751"/>
                    <a:gd name="T37" fmla="*/ 0 h 929"/>
                    <a:gd name="T38" fmla="*/ 0 w 751"/>
                    <a:gd name="T39" fmla="*/ 0 h 929"/>
                    <a:gd name="T40" fmla="*/ 0 w 751"/>
                    <a:gd name="T41" fmla="*/ 0 h 929"/>
                    <a:gd name="T42" fmla="*/ 0 w 751"/>
                    <a:gd name="T43" fmla="*/ 0 h 9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1"/>
                    <a:gd name="T67" fmla="*/ 0 h 929"/>
                    <a:gd name="T68" fmla="*/ 751 w 751"/>
                    <a:gd name="T69" fmla="*/ 929 h 9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1" h="929">
                      <a:moveTo>
                        <a:pt x="695" y="923"/>
                      </a:moveTo>
                      <a:lnTo>
                        <a:pt x="0" y="44"/>
                      </a:lnTo>
                      <a:lnTo>
                        <a:pt x="55" y="0"/>
                      </a:lnTo>
                      <a:lnTo>
                        <a:pt x="748" y="881"/>
                      </a:lnTo>
                      <a:lnTo>
                        <a:pt x="750" y="884"/>
                      </a:lnTo>
                      <a:lnTo>
                        <a:pt x="751" y="889"/>
                      </a:lnTo>
                      <a:lnTo>
                        <a:pt x="751" y="894"/>
                      </a:lnTo>
                      <a:lnTo>
                        <a:pt x="750" y="900"/>
                      </a:lnTo>
                      <a:lnTo>
                        <a:pt x="748" y="904"/>
                      </a:lnTo>
                      <a:lnTo>
                        <a:pt x="745" y="910"/>
                      </a:lnTo>
                      <a:lnTo>
                        <a:pt x="740" y="915"/>
                      </a:lnTo>
                      <a:lnTo>
                        <a:pt x="735" y="919"/>
                      </a:lnTo>
                      <a:lnTo>
                        <a:pt x="730" y="924"/>
                      </a:lnTo>
                      <a:lnTo>
                        <a:pt x="724" y="926"/>
                      </a:lnTo>
                      <a:lnTo>
                        <a:pt x="718" y="928"/>
                      </a:lnTo>
                      <a:lnTo>
                        <a:pt x="713" y="929"/>
                      </a:lnTo>
                      <a:lnTo>
                        <a:pt x="707" y="929"/>
                      </a:lnTo>
                      <a:lnTo>
                        <a:pt x="703" y="928"/>
                      </a:lnTo>
                      <a:lnTo>
                        <a:pt x="698" y="926"/>
                      </a:lnTo>
                      <a:lnTo>
                        <a:pt x="695" y="92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6" name="Freeform 272"/>
                <p:cNvSpPr>
                  <a:spLocks/>
                </p:cNvSpPr>
                <p:nvPr/>
              </p:nvSpPr>
              <p:spPr bwMode="auto">
                <a:xfrm>
                  <a:off x="3361" y="1794"/>
                  <a:ext cx="75" cy="101"/>
                </a:xfrm>
                <a:custGeom>
                  <a:avLst/>
                  <a:gdLst>
                    <a:gd name="T0" fmla="*/ 0 w 751"/>
                    <a:gd name="T1" fmla="*/ 0 h 929"/>
                    <a:gd name="T2" fmla="*/ 0 w 751"/>
                    <a:gd name="T3" fmla="*/ 0 h 929"/>
                    <a:gd name="T4" fmla="*/ 0 w 751"/>
                    <a:gd name="T5" fmla="*/ 0 h 929"/>
                    <a:gd name="T6" fmla="*/ 0 w 751"/>
                    <a:gd name="T7" fmla="*/ 0 h 929"/>
                    <a:gd name="T8" fmla="*/ 0 w 751"/>
                    <a:gd name="T9" fmla="*/ 0 h 929"/>
                    <a:gd name="T10" fmla="*/ 0 w 751"/>
                    <a:gd name="T11" fmla="*/ 0 h 929"/>
                    <a:gd name="T12" fmla="*/ 0 w 751"/>
                    <a:gd name="T13" fmla="*/ 0 h 929"/>
                    <a:gd name="T14" fmla="*/ 0 w 751"/>
                    <a:gd name="T15" fmla="*/ 0 h 929"/>
                    <a:gd name="T16" fmla="*/ 0 w 751"/>
                    <a:gd name="T17" fmla="*/ 0 h 929"/>
                    <a:gd name="T18" fmla="*/ 0 w 751"/>
                    <a:gd name="T19" fmla="*/ 0 h 929"/>
                    <a:gd name="T20" fmla="*/ 0 w 751"/>
                    <a:gd name="T21" fmla="*/ 0 h 929"/>
                    <a:gd name="T22" fmla="*/ 0 w 751"/>
                    <a:gd name="T23" fmla="*/ 0 h 929"/>
                    <a:gd name="T24" fmla="*/ 0 w 751"/>
                    <a:gd name="T25" fmla="*/ 0 h 929"/>
                    <a:gd name="T26" fmla="*/ 0 w 751"/>
                    <a:gd name="T27" fmla="*/ 0 h 929"/>
                    <a:gd name="T28" fmla="*/ 0 w 751"/>
                    <a:gd name="T29" fmla="*/ 0 h 929"/>
                    <a:gd name="T30" fmla="*/ 0 w 751"/>
                    <a:gd name="T31" fmla="*/ 0 h 929"/>
                    <a:gd name="T32" fmla="*/ 0 w 751"/>
                    <a:gd name="T33" fmla="*/ 0 h 929"/>
                    <a:gd name="T34" fmla="*/ 0 w 751"/>
                    <a:gd name="T35" fmla="*/ 0 h 929"/>
                    <a:gd name="T36" fmla="*/ 0 w 751"/>
                    <a:gd name="T37" fmla="*/ 0 h 929"/>
                    <a:gd name="T38" fmla="*/ 0 w 751"/>
                    <a:gd name="T39" fmla="*/ 0 h 929"/>
                    <a:gd name="T40" fmla="*/ 0 w 751"/>
                    <a:gd name="T41" fmla="*/ 0 h 929"/>
                    <a:gd name="T42" fmla="*/ 0 w 751"/>
                    <a:gd name="T43" fmla="*/ 0 h 9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1"/>
                    <a:gd name="T67" fmla="*/ 0 h 929"/>
                    <a:gd name="T68" fmla="*/ 751 w 751"/>
                    <a:gd name="T69" fmla="*/ 929 h 9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1" h="929">
                      <a:moveTo>
                        <a:pt x="695" y="923"/>
                      </a:moveTo>
                      <a:lnTo>
                        <a:pt x="0" y="44"/>
                      </a:lnTo>
                      <a:lnTo>
                        <a:pt x="55" y="0"/>
                      </a:lnTo>
                      <a:lnTo>
                        <a:pt x="748" y="881"/>
                      </a:lnTo>
                      <a:lnTo>
                        <a:pt x="750" y="884"/>
                      </a:lnTo>
                      <a:lnTo>
                        <a:pt x="751" y="889"/>
                      </a:lnTo>
                      <a:lnTo>
                        <a:pt x="751" y="894"/>
                      </a:lnTo>
                      <a:lnTo>
                        <a:pt x="750" y="900"/>
                      </a:lnTo>
                      <a:lnTo>
                        <a:pt x="748" y="904"/>
                      </a:lnTo>
                      <a:lnTo>
                        <a:pt x="745" y="910"/>
                      </a:lnTo>
                      <a:lnTo>
                        <a:pt x="740" y="915"/>
                      </a:lnTo>
                      <a:lnTo>
                        <a:pt x="735" y="919"/>
                      </a:lnTo>
                      <a:lnTo>
                        <a:pt x="730" y="924"/>
                      </a:lnTo>
                      <a:lnTo>
                        <a:pt x="724" y="926"/>
                      </a:lnTo>
                      <a:lnTo>
                        <a:pt x="718" y="928"/>
                      </a:lnTo>
                      <a:lnTo>
                        <a:pt x="713" y="929"/>
                      </a:lnTo>
                      <a:lnTo>
                        <a:pt x="707" y="929"/>
                      </a:lnTo>
                      <a:lnTo>
                        <a:pt x="703" y="928"/>
                      </a:lnTo>
                      <a:lnTo>
                        <a:pt x="698" y="926"/>
                      </a:lnTo>
                      <a:lnTo>
                        <a:pt x="695" y="92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7" name="Freeform 273"/>
                <p:cNvSpPr>
                  <a:spLocks/>
                </p:cNvSpPr>
                <p:nvPr/>
              </p:nvSpPr>
              <p:spPr bwMode="auto">
                <a:xfrm>
                  <a:off x="3297" y="1640"/>
                  <a:ext cx="51" cy="122"/>
                </a:xfrm>
                <a:custGeom>
                  <a:avLst/>
                  <a:gdLst>
                    <a:gd name="T0" fmla="*/ 0 w 509"/>
                    <a:gd name="T1" fmla="*/ 0 h 1124"/>
                    <a:gd name="T2" fmla="*/ 0 w 509"/>
                    <a:gd name="T3" fmla="*/ 0 h 1124"/>
                    <a:gd name="T4" fmla="*/ 0 w 509"/>
                    <a:gd name="T5" fmla="*/ 0 h 1124"/>
                    <a:gd name="T6" fmla="*/ 0 w 509"/>
                    <a:gd name="T7" fmla="*/ 0 h 1124"/>
                    <a:gd name="T8" fmla="*/ 0 w 509"/>
                    <a:gd name="T9" fmla="*/ 0 h 1124"/>
                    <a:gd name="T10" fmla="*/ 0 w 509"/>
                    <a:gd name="T11" fmla="*/ 0 h 1124"/>
                    <a:gd name="T12" fmla="*/ 0 w 509"/>
                    <a:gd name="T13" fmla="*/ 0 h 1124"/>
                    <a:gd name="T14" fmla="*/ 0 w 509"/>
                    <a:gd name="T15" fmla="*/ 0 h 1124"/>
                    <a:gd name="T16" fmla="*/ 0 w 509"/>
                    <a:gd name="T17" fmla="*/ 0 h 1124"/>
                    <a:gd name="T18" fmla="*/ 0 w 509"/>
                    <a:gd name="T19" fmla="*/ 0 h 1124"/>
                    <a:gd name="T20" fmla="*/ 0 w 509"/>
                    <a:gd name="T21" fmla="*/ 0 h 1124"/>
                    <a:gd name="T22" fmla="*/ 0 w 509"/>
                    <a:gd name="T23" fmla="*/ 0 h 1124"/>
                    <a:gd name="T24" fmla="*/ 0 w 509"/>
                    <a:gd name="T25" fmla="*/ 0 h 1124"/>
                    <a:gd name="T26" fmla="*/ 0 w 509"/>
                    <a:gd name="T27" fmla="*/ 0 h 1124"/>
                    <a:gd name="T28" fmla="*/ 0 w 509"/>
                    <a:gd name="T29" fmla="*/ 0 h 1124"/>
                    <a:gd name="T30" fmla="*/ 0 w 509"/>
                    <a:gd name="T31" fmla="*/ 0 h 1124"/>
                    <a:gd name="T32" fmla="*/ 0 w 509"/>
                    <a:gd name="T33" fmla="*/ 0 h 1124"/>
                    <a:gd name="T34" fmla="*/ 0 w 509"/>
                    <a:gd name="T35" fmla="*/ 0 h 1124"/>
                    <a:gd name="T36" fmla="*/ 0 w 509"/>
                    <a:gd name="T37" fmla="*/ 0 h 1124"/>
                    <a:gd name="T38" fmla="*/ 0 w 509"/>
                    <a:gd name="T39" fmla="*/ 0 h 1124"/>
                    <a:gd name="T40" fmla="*/ 0 w 509"/>
                    <a:gd name="T41" fmla="*/ 0 h 1124"/>
                    <a:gd name="T42" fmla="*/ 0 w 509"/>
                    <a:gd name="T43" fmla="*/ 0 h 1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9"/>
                    <a:gd name="T67" fmla="*/ 0 h 1124"/>
                    <a:gd name="T68" fmla="*/ 509 w 509"/>
                    <a:gd name="T69" fmla="*/ 1124 h 1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9" h="1124">
                      <a:moveTo>
                        <a:pt x="63" y="10"/>
                      </a:moveTo>
                      <a:lnTo>
                        <a:pt x="509" y="1097"/>
                      </a:lnTo>
                      <a:lnTo>
                        <a:pt x="443" y="1124"/>
                      </a:lnTo>
                      <a:lnTo>
                        <a:pt x="0" y="37"/>
                      </a:lnTo>
                      <a:lnTo>
                        <a:pt x="0" y="32"/>
                      </a:lnTo>
                      <a:lnTo>
                        <a:pt x="0" y="27"/>
                      </a:lnTo>
                      <a:lnTo>
                        <a:pt x="1" y="23"/>
                      </a:lnTo>
                      <a:lnTo>
                        <a:pt x="3" y="18"/>
                      </a:lnTo>
                      <a:lnTo>
                        <a:pt x="8" y="14"/>
                      </a:lnTo>
                      <a:lnTo>
                        <a:pt x="12" y="10"/>
                      </a:lnTo>
                      <a:lnTo>
                        <a:pt x="18" y="7"/>
                      </a:lnTo>
                      <a:lnTo>
                        <a:pt x="23" y="4"/>
                      </a:lnTo>
                      <a:lnTo>
                        <a:pt x="30" y="1"/>
                      </a:lnTo>
                      <a:lnTo>
                        <a:pt x="36" y="0"/>
                      </a:lnTo>
                      <a:lnTo>
                        <a:pt x="43" y="0"/>
                      </a:lnTo>
                      <a:lnTo>
                        <a:pt x="48" y="0"/>
                      </a:lnTo>
                      <a:lnTo>
                        <a:pt x="53" y="1"/>
                      </a:lnTo>
                      <a:lnTo>
                        <a:pt x="57" y="4"/>
                      </a:lnTo>
                      <a:lnTo>
                        <a:pt x="61" y="7"/>
                      </a:lnTo>
                      <a:lnTo>
                        <a:pt x="63"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8" name="Freeform 274"/>
                <p:cNvSpPr>
                  <a:spLocks/>
                </p:cNvSpPr>
                <p:nvPr/>
              </p:nvSpPr>
              <p:spPr bwMode="auto">
                <a:xfrm>
                  <a:off x="3297" y="1640"/>
                  <a:ext cx="51" cy="122"/>
                </a:xfrm>
                <a:custGeom>
                  <a:avLst/>
                  <a:gdLst>
                    <a:gd name="T0" fmla="*/ 0 w 509"/>
                    <a:gd name="T1" fmla="*/ 0 h 1124"/>
                    <a:gd name="T2" fmla="*/ 0 w 509"/>
                    <a:gd name="T3" fmla="*/ 0 h 1124"/>
                    <a:gd name="T4" fmla="*/ 0 w 509"/>
                    <a:gd name="T5" fmla="*/ 0 h 1124"/>
                    <a:gd name="T6" fmla="*/ 0 w 509"/>
                    <a:gd name="T7" fmla="*/ 0 h 1124"/>
                    <a:gd name="T8" fmla="*/ 0 w 509"/>
                    <a:gd name="T9" fmla="*/ 0 h 1124"/>
                    <a:gd name="T10" fmla="*/ 0 w 509"/>
                    <a:gd name="T11" fmla="*/ 0 h 1124"/>
                    <a:gd name="T12" fmla="*/ 0 w 509"/>
                    <a:gd name="T13" fmla="*/ 0 h 1124"/>
                    <a:gd name="T14" fmla="*/ 0 w 509"/>
                    <a:gd name="T15" fmla="*/ 0 h 1124"/>
                    <a:gd name="T16" fmla="*/ 0 w 509"/>
                    <a:gd name="T17" fmla="*/ 0 h 1124"/>
                    <a:gd name="T18" fmla="*/ 0 w 509"/>
                    <a:gd name="T19" fmla="*/ 0 h 1124"/>
                    <a:gd name="T20" fmla="*/ 0 w 509"/>
                    <a:gd name="T21" fmla="*/ 0 h 1124"/>
                    <a:gd name="T22" fmla="*/ 0 w 509"/>
                    <a:gd name="T23" fmla="*/ 0 h 1124"/>
                    <a:gd name="T24" fmla="*/ 0 w 509"/>
                    <a:gd name="T25" fmla="*/ 0 h 1124"/>
                    <a:gd name="T26" fmla="*/ 0 w 509"/>
                    <a:gd name="T27" fmla="*/ 0 h 1124"/>
                    <a:gd name="T28" fmla="*/ 0 w 509"/>
                    <a:gd name="T29" fmla="*/ 0 h 1124"/>
                    <a:gd name="T30" fmla="*/ 0 w 509"/>
                    <a:gd name="T31" fmla="*/ 0 h 1124"/>
                    <a:gd name="T32" fmla="*/ 0 w 509"/>
                    <a:gd name="T33" fmla="*/ 0 h 1124"/>
                    <a:gd name="T34" fmla="*/ 0 w 509"/>
                    <a:gd name="T35" fmla="*/ 0 h 1124"/>
                    <a:gd name="T36" fmla="*/ 0 w 509"/>
                    <a:gd name="T37" fmla="*/ 0 h 1124"/>
                    <a:gd name="T38" fmla="*/ 0 w 509"/>
                    <a:gd name="T39" fmla="*/ 0 h 1124"/>
                    <a:gd name="T40" fmla="*/ 0 w 509"/>
                    <a:gd name="T41" fmla="*/ 0 h 1124"/>
                    <a:gd name="T42" fmla="*/ 0 w 509"/>
                    <a:gd name="T43" fmla="*/ 0 h 1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9"/>
                    <a:gd name="T67" fmla="*/ 0 h 1124"/>
                    <a:gd name="T68" fmla="*/ 509 w 509"/>
                    <a:gd name="T69" fmla="*/ 1124 h 1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9" h="1124">
                      <a:moveTo>
                        <a:pt x="63" y="10"/>
                      </a:moveTo>
                      <a:lnTo>
                        <a:pt x="509" y="1097"/>
                      </a:lnTo>
                      <a:lnTo>
                        <a:pt x="443" y="1124"/>
                      </a:lnTo>
                      <a:lnTo>
                        <a:pt x="0" y="37"/>
                      </a:lnTo>
                      <a:lnTo>
                        <a:pt x="0" y="32"/>
                      </a:lnTo>
                      <a:lnTo>
                        <a:pt x="0" y="27"/>
                      </a:lnTo>
                      <a:lnTo>
                        <a:pt x="1" y="23"/>
                      </a:lnTo>
                      <a:lnTo>
                        <a:pt x="3" y="18"/>
                      </a:lnTo>
                      <a:lnTo>
                        <a:pt x="8" y="14"/>
                      </a:lnTo>
                      <a:lnTo>
                        <a:pt x="12" y="10"/>
                      </a:lnTo>
                      <a:lnTo>
                        <a:pt x="18" y="7"/>
                      </a:lnTo>
                      <a:lnTo>
                        <a:pt x="23" y="4"/>
                      </a:lnTo>
                      <a:lnTo>
                        <a:pt x="30" y="1"/>
                      </a:lnTo>
                      <a:lnTo>
                        <a:pt x="36" y="0"/>
                      </a:lnTo>
                      <a:lnTo>
                        <a:pt x="43" y="0"/>
                      </a:lnTo>
                      <a:lnTo>
                        <a:pt x="48" y="0"/>
                      </a:lnTo>
                      <a:lnTo>
                        <a:pt x="53" y="1"/>
                      </a:lnTo>
                      <a:lnTo>
                        <a:pt x="57" y="4"/>
                      </a:lnTo>
                      <a:lnTo>
                        <a:pt x="61" y="7"/>
                      </a:lnTo>
                      <a:lnTo>
                        <a:pt x="63"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9" name="Freeform 275"/>
                <p:cNvSpPr>
                  <a:spLocks/>
                </p:cNvSpPr>
                <p:nvPr/>
              </p:nvSpPr>
              <p:spPr bwMode="auto">
                <a:xfrm>
                  <a:off x="3293" y="1365"/>
                  <a:ext cx="51" cy="115"/>
                </a:xfrm>
                <a:custGeom>
                  <a:avLst/>
                  <a:gdLst>
                    <a:gd name="T0" fmla="*/ 0 w 511"/>
                    <a:gd name="T1" fmla="*/ 0 h 1060"/>
                    <a:gd name="T2" fmla="*/ 0 w 511"/>
                    <a:gd name="T3" fmla="*/ 0 h 1060"/>
                    <a:gd name="T4" fmla="*/ 0 w 511"/>
                    <a:gd name="T5" fmla="*/ 0 h 1060"/>
                    <a:gd name="T6" fmla="*/ 0 w 511"/>
                    <a:gd name="T7" fmla="*/ 0 h 1060"/>
                    <a:gd name="T8" fmla="*/ 0 w 511"/>
                    <a:gd name="T9" fmla="*/ 0 h 1060"/>
                    <a:gd name="T10" fmla="*/ 0 w 511"/>
                    <a:gd name="T11" fmla="*/ 0 h 1060"/>
                    <a:gd name="T12" fmla="*/ 0 w 511"/>
                    <a:gd name="T13" fmla="*/ 0 h 1060"/>
                    <a:gd name="T14" fmla="*/ 0 w 511"/>
                    <a:gd name="T15" fmla="*/ 0 h 1060"/>
                    <a:gd name="T16" fmla="*/ 0 w 511"/>
                    <a:gd name="T17" fmla="*/ 0 h 1060"/>
                    <a:gd name="T18" fmla="*/ 0 w 511"/>
                    <a:gd name="T19" fmla="*/ 0 h 1060"/>
                    <a:gd name="T20" fmla="*/ 0 w 511"/>
                    <a:gd name="T21" fmla="*/ 0 h 1060"/>
                    <a:gd name="T22" fmla="*/ 0 w 511"/>
                    <a:gd name="T23" fmla="*/ 0 h 1060"/>
                    <a:gd name="T24" fmla="*/ 0 w 511"/>
                    <a:gd name="T25" fmla="*/ 0 h 1060"/>
                    <a:gd name="T26" fmla="*/ 0 w 511"/>
                    <a:gd name="T27" fmla="*/ 0 h 1060"/>
                    <a:gd name="T28" fmla="*/ 0 w 511"/>
                    <a:gd name="T29" fmla="*/ 0 h 1060"/>
                    <a:gd name="T30" fmla="*/ 0 w 511"/>
                    <a:gd name="T31" fmla="*/ 0 h 1060"/>
                    <a:gd name="T32" fmla="*/ 0 w 511"/>
                    <a:gd name="T33" fmla="*/ 0 h 1060"/>
                    <a:gd name="T34" fmla="*/ 0 w 511"/>
                    <a:gd name="T35" fmla="*/ 0 h 1060"/>
                    <a:gd name="T36" fmla="*/ 0 w 511"/>
                    <a:gd name="T37" fmla="*/ 0 h 1060"/>
                    <a:gd name="T38" fmla="*/ 0 w 511"/>
                    <a:gd name="T39" fmla="*/ 0 h 1060"/>
                    <a:gd name="T40" fmla="*/ 0 w 511"/>
                    <a:gd name="T41" fmla="*/ 0 h 1060"/>
                    <a:gd name="T42" fmla="*/ 0 w 511"/>
                    <a:gd name="T43" fmla="*/ 0 h 1060"/>
                    <a:gd name="T44" fmla="*/ 0 w 511"/>
                    <a:gd name="T45" fmla="*/ 0 h 1060"/>
                    <a:gd name="T46" fmla="*/ 0 w 511"/>
                    <a:gd name="T47" fmla="*/ 0 h 1060"/>
                    <a:gd name="T48" fmla="*/ 0 w 511"/>
                    <a:gd name="T49" fmla="*/ 0 h 1060"/>
                    <a:gd name="T50" fmla="*/ 0 w 511"/>
                    <a:gd name="T51" fmla="*/ 0 h 1060"/>
                    <a:gd name="T52" fmla="*/ 0 w 511"/>
                    <a:gd name="T53" fmla="*/ 0 h 1060"/>
                    <a:gd name="T54" fmla="*/ 0 w 511"/>
                    <a:gd name="T55" fmla="*/ 0 h 1060"/>
                    <a:gd name="T56" fmla="*/ 0 w 511"/>
                    <a:gd name="T57" fmla="*/ 0 h 1060"/>
                    <a:gd name="T58" fmla="*/ 0 w 511"/>
                    <a:gd name="T59" fmla="*/ 0 h 1060"/>
                    <a:gd name="T60" fmla="*/ 0 w 511"/>
                    <a:gd name="T61" fmla="*/ 0 h 1060"/>
                    <a:gd name="T62" fmla="*/ 0 w 511"/>
                    <a:gd name="T63" fmla="*/ 0 h 1060"/>
                    <a:gd name="T64" fmla="*/ 0 w 511"/>
                    <a:gd name="T65" fmla="*/ 0 h 1060"/>
                    <a:gd name="T66" fmla="*/ 0 w 511"/>
                    <a:gd name="T67" fmla="*/ 0 h 1060"/>
                    <a:gd name="T68" fmla="*/ 0 w 511"/>
                    <a:gd name="T69" fmla="*/ 0 h 1060"/>
                    <a:gd name="T70" fmla="*/ 0 w 511"/>
                    <a:gd name="T71" fmla="*/ 0 h 1060"/>
                    <a:gd name="T72" fmla="*/ 0 w 511"/>
                    <a:gd name="T73" fmla="*/ 0 h 1060"/>
                    <a:gd name="T74" fmla="*/ 0 w 511"/>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1060"/>
                    <a:gd name="T116" fmla="*/ 511 w 511"/>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1060">
                      <a:moveTo>
                        <a:pt x="65" y="12"/>
                      </a:moveTo>
                      <a:lnTo>
                        <a:pt x="510" y="1020"/>
                      </a:lnTo>
                      <a:lnTo>
                        <a:pt x="511" y="1025"/>
                      </a:lnTo>
                      <a:lnTo>
                        <a:pt x="511" y="1029"/>
                      </a:lnTo>
                      <a:lnTo>
                        <a:pt x="510" y="1035"/>
                      </a:lnTo>
                      <a:lnTo>
                        <a:pt x="508" y="1040"/>
                      </a:lnTo>
                      <a:lnTo>
                        <a:pt x="505" y="1044"/>
                      </a:lnTo>
                      <a:lnTo>
                        <a:pt x="500" y="1049"/>
                      </a:lnTo>
                      <a:lnTo>
                        <a:pt x="494" y="1053"/>
                      </a:lnTo>
                      <a:lnTo>
                        <a:pt x="488" y="1057"/>
                      </a:lnTo>
                      <a:lnTo>
                        <a:pt x="481" y="1059"/>
                      </a:lnTo>
                      <a:lnTo>
                        <a:pt x="475" y="1060"/>
                      </a:lnTo>
                      <a:lnTo>
                        <a:pt x="468" y="1060"/>
                      </a:lnTo>
                      <a:lnTo>
                        <a:pt x="463" y="1060"/>
                      </a:lnTo>
                      <a:lnTo>
                        <a:pt x="457" y="1059"/>
                      </a:lnTo>
                      <a:lnTo>
                        <a:pt x="452" y="1056"/>
                      </a:lnTo>
                      <a:lnTo>
                        <a:pt x="448" y="1053"/>
                      </a:lnTo>
                      <a:lnTo>
                        <a:pt x="446" y="1049"/>
                      </a:lnTo>
                      <a:lnTo>
                        <a:pt x="2" y="40"/>
                      </a:lnTo>
                      <a:lnTo>
                        <a:pt x="1" y="35"/>
                      </a:lnTo>
                      <a:lnTo>
                        <a:pt x="0" y="31"/>
                      </a:lnTo>
                      <a:lnTo>
                        <a:pt x="2" y="25"/>
                      </a:lnTo>
                      <a:lnTo>
                        <a:pt x="5" y="20"/>
                      </a:lnTo>
                      <a:lnTo>
                        <a:pt x="8" y="16"/>
                      </a:lnTo>
                      <a:lnTo>
                        <a:pt x="12" y="11"/>
                      </a:lnTo>
                      <a:lnTo>
                        <a:pt x="18" y="7"/>
                      </a:lnTo>
                      <a:lnTo>
                        <a:pt x="24" y="4"/>
                      </a:lnTo>
                      <a:lnTo>
                        <a:pt x="29" y="2"/>
                      </a:lnTo>
                      <a:lnTo>
                        <a:pt x="36" y="0"/>
                      </a:lnTo>
                      <a:lnTo>
                        <a:pt x="42" y="0"/>
                      </a:lnTo>
                      <a:lnTo>
                        <a:pt x="49" y="1"/>
                      </a:lnTo>
                      <a:lnTo>
                        <a:pt x="53" y="2"/>
                      </a:lnTo>
                      <a:lnTo>
                        <a:pt x="58" y="4"/>
                      </a:lnTo>
                      <a:lnTo>
                        <a:pt x="62" y="8"/>
                      </a:lnTo>
                      <a:lnTo>
                        <a:pt x="65" y="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70" name="Freeform 276"/>
                <p:cNvSpPr>
                  <a:spLocks/>
                </p:cNvSpPr>
                <p:nvPr/>
              </p:nvSpPr>
              <p:spPr bwMode="auto">
                <a:xfrm>
                  <a:off x="3293" y="1365"/>
                  <a:ext cx="51" cy="115"/>
                </a:xfrm>
                <a:custGeom>
                  <a:avLst/>
                  <a:gdLst>
                    <a:gd name="T0" fmla="*/ 0 w 511"/>
                    <a:gd name="T1" fmla="*/ 0 h 1060"/>
                    <a:gd name="T2" fmla="*/ 0 w 511"/>
                    <a:gd name="T3" fmla="*/ 0 h 1060"/>
                    <a:gd name="T4" fmla="*/ 0 w 511"/>
                    <a:gd name="T5" fmla="*/ 0 h 1060"/>
                    <a:gd name="T6" fmla="*/ 0 w 511"/>
                    <a:gd name="T7" fmla="*/ 0 h 1060"/>
                    <a:gd name="T8" fmla="*/ 0 w 511"/>
                    <a:gd name="T9" fmla="*/ 0 h 1060"/>
                    <a:gd name="T10" fmla="*/ 0 w 511"/>
                    <a:gd name="T11" fmla="*/ 0 h 1060"/>
                    <a:gd name="T12" fmla="*/ 0 w 511"/>
                    <a:gd name="T13" fmla="*/ 0 h 1060"/>
                    <a:gd name="T14" fmla="*/ 0 w 511"/>
                    <a:gd name="T15" fmla="*/ 0 h 1060"/>
                    <a:gd name="T16" fmla="*/ 0 w 511"/>
                    <a:gd name="T17" fmla="*/ 0 h 1060"/>
                    <a:gd name="T18" fmla="*/ 0 w 511"/>
                    <a:gd name="T19" fmla="*/ 0 h 1060"/>
                    <a:gd name="T20" fmla="*/ 0 w 511"/>
                    <a:gd name="T21" fmla="*/ 0 h 1060"/>
                    <a:gd name="T22" fmla="*/ 0 w 511"/>
                    <a:gd name="T23" fmla="*/ 0 h 1060"/>
                    <a:gd name="T24" fmla="*/ 0 w 511"/>
                    <a:gd name="T25" fmla="*/ 0 h 1060"/>
                    <a:gd name="T26" fmla="*/ 0 w 511"/>
                    <a:gd name="T27" fmla="*/ 0 h 1060"/>
                    <a:gd name="T28" fmla="*/ 0 w 511"/>
                    <a:gd name="T29" fmla="*/ 0 h 1060"/>
                    <a:gd name="T30" fmla="*/ 0 w 511"/>
                    <a:gd name="T31" fmla="*/ 0 h 1060"/>
                    <a:gd name="T32" fmla="*/ 0 w 511"/>
                    <a:gd name="T33" fmla="*/ 0 h 1060"/>
                    <a:gd name="T34" fmla="*/ 0 w 511"/>
                    <a:gd name="T35" fmla="*/ 0 h 1060"/>
                    <a:gd name="T36" fmla="*/ 0 w 511"/>
                    <a:gd name="T37" fmla="*/ 0 h 1060"/>
                    <a:gd name="T38" fmla="*/ 0 w 511"/>
                    <a:gd name="T39" fmla="*/ 0 h 1060"/>
                    <a:gd name="T40" fmla="*/ 0 w 511"/>
                    <a:gd name="T41" fmla="*/ 0 h 1060"/>
                    <a:gd name="T42" fmla="*/ 0 w 511"/>
                    <a:gd name="T43" fmla="*/ 0 h 1060"/>
                    <a:gd name="T44" fmla="*/ 0 w 511"/>
                    <a:gd name="T45" fmla="*/ 0 h 1060"/>
                    <a:gd name="T46" fmla="*/ 0 w 511"/>
                    <a:gd name="T47" fmla="*/ 0 h 1060"/>
                    <a:gd name="T48" fmla="*/ 0 w 511"/>
                    <a:gd name="T49" fmla="*/ 0 h 1060"/>
                    <a:gd name="T50" fmla="*/ 0 w 511"/>
                    <a:gd name="T51" fmla="*/ 0 h 1060"/>
                    <a:gd name="T52" fmla="*/ 0 w 511"/>
                    <a:gd name="T53" fmla="*/ 0 h 1060"/>
                    <a:gd name="T54" fmla="*/ 0 w 511"/>
                    <a:gd name="T55" fmla="*/ 0 h 1060"/>
                    <a:gd name="T56" fmla="*/ 0 w 511"/>
                    <a:gd name="T57" fmla="*/ 0 h 1060"/>
                    <a:gd name="T58" fmla="*/ 0 w 511"/>
                    <a:gd name="T59" fmla="*/ 0 h 1060"/>
                    <a:gd name="T60" fmla="*/ 0 w 511"/>
                    <a:gd name="T61" fmla="*/ 0 h 1060"/>
                    <a:gd name="T62" fmla="*/ 0 w 511"/>
                    <a:gd name="T63" fmla="*/ 0 h 1060"/>
                    <a:gd name="T64" fmla="*/ 0 w 511"/>
                    <a:gd name="T65" fmla="*/ 0 h 1060"/>
                    <a:gd name="T66" fmla="*/ 0 w 511"/>
                    <a:gd name="T67" fmla="*/ 0 h 1060"/>
                    <a:gd name="T68" fmla="*/ 0 w 511"/>
                    <a:gd name="T69" fmla="*/ 0 h 1060"/>
                    <a:gd name="T70" fmla="*/ 0 w 511"/>
                    <a:gd name="T71" fmla="*/ 0 h 1060"/>
                    <a:gd name="T72" fmla="*/ 0 w 511"/>
                    <a:gd name="T73" fmla="*/ 0 h 1060"/>
                    <a:gd name="T74" fmla="*/ 0 w 511"/>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1060"/>
                    <a:gd name="T116" fmla="*/ 511 w 511"/>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1060">
                      <a:moveTo>
                        <a:pt x="65" y="12"/>
                      </a:moveTo>
                      <a:lnTo>
                        <a:pt x="510" y="1020"/>
                      </a:lnTo>
                      <a:lnTo>
                        <a:pt x="511" y="1025"/>
                      </a:lnTo>
                      <a:lnTo>
                        <a:pt x="511" y="1029"/>
                      </a:lnTo>
                      <a:lnTo>
                        <a:pt x="510" y="1035"/>
                      </a:lnTo>
                      <a:lnTo>
                        <a:pt x="508" y="1040"/>
                      </a:lnTo>
                      <a:lnTo>
                        <a:pt x="505" y="1044"/>
                      </a:lnTo>
                      <a:lnTo>
                        <a:pt x="500" y="1049"/>
                      </a:lnTo>
                      <a:lnTo>
                        <a:pt x="494" y="1053"/>
                      </a:lnTo>
                      <a:lnTo>
                        <a:pt x="488" y="1057"/>
                      </a:lnTo>
                      <a:lnTo>
                        <a:pt x="481" y="1059"/>
                      </a:lnTo>
                      <a:lnTo>
                        <a:pt x="475" y="1060"/>
                      </a:lnTo>
                      <a:lnTo>
                        <a:pt x="468" y="1060"/>
                      </a:lnTo>
                      <a:lnTo>
                        <a:pt x="463" y="1060"/>
                      </a:lnTo>
                      <a:lnTo>
                        <a:pt x="457" y="1059"/>
                      </a:lnTo>
                      <a:lnTo>
                        <a:pt x="452" y="1056"/>
                      </a:lnTo>
                      <a:lnTo>
                        <a:pt x="448" y="1053"/>
                      </a:lnTo>
                      <a:lnTo>
                        <a:pt x="446" y="1049"/>
                      </a:lnTo>
                      <a:lnTo>
                        <a:pt x="2" y="40"/>
                      </a:lnTo>
                      <a:lnTo>
                        <a:pt x="1" y="35"/>
                      </a:lnTo>
                      <a:lnTo>
                        <a:pt x="0" y="31"/>
                      </a:lnTo>
                      <a:lnTo>
                        <a:pt x="2" y="25"/>
                      </a:lnTo>
                      <a:lnTo>
                        <a:pt x="5" y="20"/>
                      </a:lnTo>
                      <a:lnTo>
                        <a:pt x="8" y="16"/>
                      </a:lnTo>
                      <a:lnTo>
                        <a:pt x="12" y="11"/>
                      </a:lnTo>
                      <a:lnTo>
                        <a:pt x="18" y="7"/>
                      </a:lnTo>
                      <a:lnTo>
                        <a:pt x="24" y="4"/>
                      </a:lnTo>
                      <a:lnTo>
                        <a:pt x="29" y="2"/>
                      </a:lnTo>
                      <a:lnTo>
                        <a:pt x="36" y="0"/>
                      </a:lnTo>
                      <a:lnTo>
                        <a:pt x="42" y="0"/>
                      </a:lnTo>
                      <a:lnTo>
                        <a:pt x="49" y="1"/>
                      </a:lnTo>
                      <a:lnTo>
                        <a:pt x="53" y="2"/>
                      </a:lnTo>
                      <a:lnTo>
                        <a:pt x="58" y="4"/>
                      </a:lnTo>
                      <a:lnTo>
                        <a:pt x="62" y="8"/>
                      </a:lnTo>
                      <a:lnTo>
                        <a:pt x="65"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71" name="Freeform 277"/>
                <p:cNvSpPr>
                  <a:spLocks/>
                </p:cNvSpPr>
                <p:nvPr/>
              </p:nvSpPr>
              <p:spPr bwMode="auto">
                <a:xfrm>
                  <a:off x="3338" y="1475"/>
                  <a:ext cx="6" cy="5"/>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w 67"/>
                    <a:gd name="T45" fmla="*/ 0 h 51"/>
                    <a:gd name="T46" fmla="*/ 0 w 67"/>
                    <a:gd name="T47" fmla="*/ 0 h 51"/>
                    <a:gd name="T48" fmla="*/ 0 w 67"/>
                    <a:gd name="T49" fmla="*/ 0 h 51"/>
                    <a:gd name="T50" fmla="*/ 0 w 67"/>
                    <a:gd name="T51" fmla="*/ 0 h 51"/>
                    <a:gd name="T52" fmla="*/ 0 w 67"/>
                    <a:gd name="T53" fmla="*/ 0 h 51"/>
                    <a:gd name="T54" fmla="*/ 0 w 67"/>
                    <a:gd name="T55" fmla="*/ 0 h 51"/>
                    <a:gd name="T56" fmla="*/ 0 w 67"/>
                    <a:gd name="T57" fmla="*/ 0 h 51"/>
                    <a:gd name="T58" fmla="*/ 0 w 67"/>
                    <a:gd name="T59" fmla="*/ 0 h 51"/>
                    <a:gd name="T60" fmla="*/ 0 w 67"/>
                    <a:gd name="T61" fmla="*/ 0 h 51"/>
                    <a:gd name="T62" fmla="*/ 0 w 67"/>
                    <a:gd name="T63" fmla="*/ 0 h 51"/>
                    <a:gd name="T64" fmla="*/ 0 w 67"/>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1"/>
                    <a:gd name="T101" fmla="*/ 67 w 67"/>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1">
                      <a:moveTo>
                        <a:pt x="24" y="3"/>
                      </a:moveTo>
                      <a:lnTo>
                        <a:pt x="31" y="1"/>
                      </a:lnTo>
                      <a:lnTo>
                        <a:pt x="38" y="0"/>
                      </a:lnTo>
                      <a:lnTo>
                        <a:pt x="45" y="0"/>
                      </a:lnTo>
                      <a:lnTo>
                        <a:pt x="50" y="0"/>
                      </a:lnTo>
                      <a:lnTo>
                        <a:pt x="56" y="1"/>
                      </a:lnTo>
                      <a:lnTo>
                        <a:pt x="61" y="5"/>
                      </a:lnTo>
                      <a:lnTo>
                        <a:pt x="64" y="7"/>
                      </a:lnTo>
                      <a:lnTo>
                        <a:pt x="66" y="11"/>
                      </a:lnTo>
                      <a:lnTo>
                        <a:pt x="67" y="16"/>
                      </a:lnTo>
                      <a:lnTo>
                        <a:pt x="67" y="20"/>
                      </a:lnTo>
                      <a:lnTo>
                        <a:pt x="66" y="26"/>
                      </a:lnTo>
                      <a:lnTo>
                        <a:pt x="64" y="31"/>
                      </a:lnTo>
                      <a:lnTo>
                        <a:pt x="61" y="35"/>
                      </a:lnTo>
                      <a:lnTo>
                        <a:pt x="56" y="40"/>
                      </a:lnTo>
                      <a:lnTo>
                        <a:pt x="50" y="44"/>
                      </a:lnTo>
                      <a:lnTo>
                        <a:pt x="44" y="48"/>
                      </a:lnTo>
                      <a:lnTo>
                        <a:pt x="37" y="50"/>
                      </a:lnTo>
                      <a:lnTo>
                        <a:pt x="31" y="51"/>
                      </a:lnTo>
                      <a:lnTo>
                        <a:pt x="24" y="51"/>
                      </a:lnTo>
                      <a:lnTo>
                        <a:pt x="19" y="51"/>
                      </a:lnTo>
                      <a:lnTo>
                        <a:pt x="13" y="50"/>
                      </a:lnTo>
                      <a:lnTo>
                        <a:pt x="8" y="47"/>
                      </a:lnTo>
                      <a:lnTo>
                        <a:pt x="4" y="44"/>
                      </a:lnTo>
                      <a:lnTo>
                        <a:pt x="2" y="40"/>
                      </a:lnTo>
                      <a:lnTo>
                        <a:pt x="0" y="35"/>
                      </a:lnTo>
                      <a:lnTo>
                        <a:pt x="0" y="31"/>
                      </a:lnTo>
                      <a:lnTo>
                        <a:pt x="2" y="25"/>
                      </a:lnTo>
                      <a:lnTo>
                        <a:pt x="5" y="20"/>
                      </a:lnTo>
                      <a:lnTo>
                        <a:pt x="8" y="16"/>
                      </a:lnTo>
                      <a:lnTo>
                        <a:pt x="13" y="11"/>
                      </a:lnTo>
                      <a:lnTo>
                        <a:pt x="19" y="7"/>
                      </a:lnTo>
                      <a:lnTo>
                        <a:pt x="24" y="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72" name="Freeform 278"/>
                <p:cNvSpPr>
                  <a:spLocks/>
                </p:cNvSpPr>
                <p:nvPr/>
              </p:nvSpPr>
              <p:spPr bwMode="auto">
                <a:xfrm>
                  <a:off x="3338" y="1475"/>
                  <a:ext cx="6" cy="5"/>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w 67"/>
                    <a:gd name="T45" fmla="*/ 0 h 51"/>
                    <a:gd name="T46" fmla="*/ 0 w 67"/>
                    <a:gd name="T47" fmla="*/ 0 h 51"/>
                    <a:gd name="T48" fmla="*/ 0 w 67"/>
                    <a:gd name="T49" fmla="*/ 0 h 51"/>
                    <a:gd name="T50" fmla="*/ 0 w 67"/>
                    <a:gd name="T51" fmla="*/ 0 h 51"/>
                    <a:gd name="T52" fmla="*/ 0 w 67"/>
                    <a:gd name="T53" fmla="*/ 0 h 51"/>
                    <a:gd name="T54" fmla="*/ 0 w 67"/>
                    <a:gd name="T55" fmla="*/ 0 h 51"/>
                    <a:gd name="T56" fmla="*/ 0 w 67"/>
                    <a:gd name="T57" fmla="*/ 0 h 51"/>
                    <a:gd name="T58" fmla="*/ 0 w 67"/>
                    <a:gd name="T59" fmla="*/ 0 h 51"/>
                    <a:gd name="T60" fmla="*/ 0 w 67"/>
                    <a:gd name="T61" fmla="*/ 0 h 51"/>
                    <a:gd name="T62" fmla="*/ 0 w 67"/>
                    <a:gd name="T63" fmla="*/ 0 h 51"/>
                    <a:gd name="T64" fmla="*/ 0 w 67"/>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1"/>
                    <a:gd name="T101" fmla="*/ 67 w 67"/>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1">
                      <a:moveTo>
                        <a:pt x="24" y="3"/>
                      </a:moveTo>
                      <a:lnTo>
                        <a:pt x="31" y="1"/>
                      </a:lnTo>
                      <a:lnTo>
                        <a:pt x="38" y="0"/>
                      </a:lnTo>
                      <a:lnTo>
                        <a:pt x="45" y="0"/>
                      </a:lnTo>
                      <a:lnTo>
                        <a:pt x="50" y="0"/>
                      </a:lnTo>
                      <a:lnTo>
                        <a:pt x="56" y="1"/>
                      </a:lnTo>
                      <a:lnTo>
                        <a:pt x="61" y="5"/>
                      </a:lnTo>
                      <a:lnTo>
                        <a:pt x="64" y="7"/>
                      </a:lnTo>
                      <a:lnTo>
                        <a:pt x="66" y="11"/>
                      </a:lnTo>
                      <a:lnTo>
                        <a:pt x="67" y="16"/>
                      </a:lnTo>
                      <a:lnTo>
                        <a:pt x="67" y="20"/>
                      </a:lnTo>
                      <a:lnTo>
                        <a:pt x="66" y="26"/>
                      </a:lnTo>
                      <a:lnTo>
                        <a:pt x="64" y="31"/>
                      </a:lnTo>
                      <a:lnTo>
                        <a:pt x="61" y="35"/>
                      </a:lnTo>
                      <a:lnTo>
                        <a:pt x="56" y="40"/>
                      </a:lnTo>
                      <a:lnTo>
                        <a:pt x="50" y="44"/>
                      </a:lnTo>
                      <a:lnTo>
                        <a:pt x="44" y="48"/>
                      </a:lnTo>
                      <a:lnTo>
                        <a:pt x="37" y="50"/>
                      </a:lnTo>
                      <a:lnTo>
                        <a:pt x="31" y="51"/>
                      </a:lnTo>
                      <a:lnTo>
                        <a:pt x="24" y="51"/>
                      </a:lnTo>
                      <a:lnTo>
                        <a:pt x="19" y="51"/>
                      </a:lnTo>
                      <a:lnTo>
                        <a:pt x="13" y="50"/>
                      </a:lnTo>
                      <a:lnTo>
                        <a:pt x="8" y="47"/>
                      </a:lnTo>
                      <a:lnTo>
                        <a:pt x="4" y="44"/>
                      </a:lnTo>
                      <a:lnTo>
                        <a:pt x="2" y="40"/>
                      </a:lnTo>
                      <a:lnTo>
                        <a:pt x="0" y="35"/>
                      </a:lnTo>
                      <a:lnTo>
                        <a:pt x="0" y="31"/>
                      </a:lnTo>
                      <a:lnTo>
                        <a:pt x="2" y="25"/>
                      </a:lnTo>
                      <a:lnTo>
                        <a:pt x="5" y="20"/>
                      </a:lnTo>
                      <a:lnTo>
                        <a:pt x="8" y="16"/>
                      </a:lnTo>
                      <a:lnTo>
                        <a:pt x="13" y="11"/>
                      </a:lnTo>
                      <a:lnTo>
                        <a:pt x="19" y="7"/>
                      </a:lnTo>
                      <a:lnTo>
                        <a:pt x="24" y="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73" name="Freeform 279"/>
                <p:cNvSpPr>
                  <a:spLocks/>
                </p:cNvSpPr>
                <p:nvPr/>
              </p:nvSpPr>
              <p:spPr bwMode="auto">
                <a:xfrm>
                  <a:off x="4135" y="1864"/>
                  <a:ext cx="253" cy="205"/>
                </a:xfrm>
                <a:custGeom>
                  <a:avLst/>
                  <a:gdLst>
                    <a:gd name="T0" fmla="*/ 0 w 2514"/>
                    <a:gd name="T1" fmla="*/ 0 h 1880"/>
                    <a:gd name="T2" fmla="*/ 0 w 2514"/>
                    <a:gd name="T3" fmla="*/ 0 h 1880"/>
                    <a:gd name="T4" fmla="*/ 0 w 2514"/>
                    <a:gd name="T5" fmla="*/ 0 h 1880"/>
                    <a:gd name="T6" fmla="*/ 0 w 2514"/>
                    <a:gd name="T7" fmla="*/ 0 h 1880"/>
                    <a:gd name="T8" fmla="*/ 0 w 2514"/>
                    <a:gd name="T9" fmla="*/ 0 h 1880"/>
                    <a:gd name="T10" fmla="*/ 0 60000 65536"/>
                    <a:gd name="T11" fmla="*/ 0 60000 65536"/>
                    <a:gd name="T12" fmla="*/ 0 60000 65536"/>
                    <a:gd name="T13" fmla="*/ 0 60000 65536"/>
                    <a:gd name="T14" fmla="*/ 0 60000 65536"/>
                    <a:gd name="T15" fmla="*/ 0 w 2514"/>
                    <a:gd name="T16" fmla="*/ 0 h 1880"/>
                    <a:gd name="T17" fmla="*/ 2514 w 2514"/>
                    <a:gd name="T18" fmla="*/ 1880 h 1880"/>
                  </a:gdLst>
                  <a:ahLst/>
                  <a:cxnLst>
                    <a:cxn ang="T10">
                      <a:pos x="T0" y="T1"/>
                    </a:cxn>
                    <a:cxn ang="T11">
                      <a:pos x="T2" y="T3"/>
                    </a:cxn>
                    <a:cxn ang="T12">
                      <a:pos x="T4" y="T5"/>
                    </a:cxn>
                    <a:cxn ang="T13">
                      <a:pos x="T6" y="T7"/>
                    </a:cxn>
                    <a:cxn ang="T14">
                      <a:pos x="T8" y="T9"/>
                    </a:cxn>
                  </a:cxnLst>
                  <a:rect l="T15" t="T16" r="T17" b="T18"/>
                  <a:pathLst>
                    <a:path w="2514" h="1880">
                      <a:moveTo>
                        <a:pt x="422" y="0"/>
                      </a:moveTo>
                      <a:lnTo>
                        <a:pt x="2514" y="86"/>
                      </a:lnTo>
                      <a:lnTo>
                        <a:pt x="2157" y="1880"/>
                      </a:lnTo>
                      <a:lnTo>
                        <a:pt x="0" y="1719"/>
                      </a:lnTo>
                      <a:lnTo>
                        <a:pt x="422"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74" name="Freeform 280"/>
                <p:cNvSpPr>
                  <a:spLocks/>
                </p:cNvSpPr>
                <p:nvPr/>
              </p:nvSpPr>
              <p:spPr bwMode="auto">
                <a:xfrm>
                  <a:off x="4135" y="1864"/>
                  <a:ext cx="253" cy="205"/>
                </a:xfrm>
                <a:custGeom>
                  <a:avLst/>
                  <a:gdLst>
                    <a:gd name="T0" fmla="*/ 0 w 2514"/>
                    <a:gd name="T1" fmla="*/ 0 h 1880"/>
                    <a:gd name="T2" fmla="*/ 0 w 2514"/>
                    <a:gd name="T3" fmla="*/ 0 h 1880"/>
                    <a:gd name="T4" fmla="*/ 0 w 2514"/>
                    <a:gd name="T5" fmla="*/ 0 h 1880"/>
                    <a:gd name="T6" fmla="*/ 0 w 2514"/>
                    <a:gd name="T7" fmla="*/ 0 h 1880"/>
                    <a:gd name="T8" fmla="*/ 0 w 2514"/>
                    <a:gd name="T9" fmla="*/ 0 h 1880"/>
                    <a:gd name="T10" fmla="*/ 0 60000 65536"/>
                    <a:gd name="T11" fmla="*/ 0 60000 65536"/>
                    <a:gd name="T12" fmla="*/ 0 60000 65536"/>
                    <a:gd name="T13" fmla="*/ 0 60000 65536"/>
                    <a:gd name="T14" fmla="*/ 0 60000 65536"/>
                    <a:gd name="T15" fmla="*/ 0 w 2514"/>
                    <a:gd name="T16" fmla="*/ 0 h 1880"/>
                    <a:gd name="T17" fmla="*/ 2514 w 2514"/>
                    <a:gd name="T18" fmla="*/ 1880 h 1880"/>
                  </a:gdLst>
                  <a:ahLst/>
                  <a:cxnLst>
                    <a:cxn ang="T10">
                      <a:pos x="T0" y="T1"/>
                    </a:cxn>
                    <a:cxn ang="T11">
                      <a:pos x="T2" y="T3"/>
                    </a:cxn>
                    <a:cxn ang="T12">
                      <a:pos x="T4" y="T5"/>
                    </a:cxn>
                    <a:cxn ang="T13">
                      <a:pos x="T6" y="T7"/>
                    </a:cxn>
                    <a:cxn ang="T14">
                      <a:pos x="T8" y="T9"/>
                    </a:cxn>
                  </a:cxnLst>
                  <a:rect l="T15" t="T16" r="T17" b="T18"/>
                  <a:pathLst>
                    <a:path w="2514" h="1880">
                      <a:moveTo>
                        <a:pt x="422" y="0"/>
                      </a:moveTo>
                      <a:lnTo>
                        <a:pt x="2514" y="86"/>
                      </a:lnTo>
                      <a:lnTo>
                        <a:pt x="2157" y="1880"/>
                      </a:lnTo>
                      <a:lnTo>
                        <a:pt x="0" y="1719"/>
                      </a:lnTo>
                      <a:lnTo>
                        <a:pt x="422"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75" name="Line 281"/>
                <p:cNvSpPr>
                  <a:spLocks noChangeShapeType="1"/>
                </p:cNvSpPr>
                <p:nvPr/>
              </p:nvSpPr>
              <p:spPr bwMode="auto">
                <a:xfrm>
                  <a:off x="4177" y="1864"/>
                  <a:ext cx="36" cy="3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6" name="Line 282"/>
                <p:cNvSpPr>
                  <a:spLocks noChangeShapeType="1"/>
                </p:cNvSpPr>
                <p:nvPr/>
              </p:nvSpPr>
              <p:spPr bwMode="auto">
                <a:xfrm flipH="1">
                  <a:off x="4213" y="1873"/>
                  <a:ext cx="175"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7" name="Line 283"/>
                <p:cNvSpPr>
                  <a:spLocks noChangeShapeType="1"/>
                </p:cNvSpPr>
                <p:nvPr/>
              </p:nvSpPr>
              <p:spPr bwMode="auto">
                <a:xfrm flipV="1">
                  <a:off x="4135" y="1899"/>
                  <a:ext cx="78" cy="15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8" name="Line 284"/>
                <p:cNvSpPr>
                  <a:spLocks noChangeShapeType="1"/>
                </p:cNvSpPr>
                <p:nvPr/>
              </p:nvSpPr>
              <p:spPr bwMode="auto">
                <a:xfrm>
                  <a:off x="4213" y="1899"/>
                  <a:ext cx="139"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9" name="Freeform 285"/>
                <p:cNvSpPr>
                  <a:spLocks/>
                </p:cNvSpPr>
                <p:nvPr/>
              </p:nvSpPr>
              <p:spPr bwMode="auto">
                <a:xfrm>
                  <a:off x="3932" y="1762"/>
                  <a:ext cx="72" cy="128"/>
                </a:xfrm>
                <a:custGeom>
                  <a:avLst/>
                  <a:gdLst>
                    <a:gd name="T0" fmla="*/ 0 w 713"/>
                    <a:gd name="T1" fmla="*/ 0 h 1169"/>
                    <a:gd name="T2" fmla="*/ 0 w 713"/>
                    <a:gd name="T3" fmla="*/ 0 h 1169"/>
                    <a:gd name="T4" fmla="*/ 0 w 713"/>
                    <a:gd name="T5" fmla="*/ 0 h 1169"/>
                    <a:gd name="T6" fmla="*/ 0 w 713"/>
                    <a:gd name="T7" fmla="*/ 0 h 1169"/>
                    <a:gd name="T8" fmla="*/ 0 w 713"/>
                    <a:gd name="T9" fmla="*/ 0 h 1169"/>
                    <a:gd name="T10" fmla="*/ 0 w 713"/>
                    <a:gd name="T11" fmla="*/ 0 h 1169"/>
                    <a:gd name="T12" fmla="*/ 0 w 713"/>
                    <a:gd name="T13" fmla="*/ 0 h 1169"/>
                    <a:gd name="T14" fmla="*/ 0 w 713"/>
                    <a:gd name="T15" fmla="*/ 0 h 1169"/>
                    <a:gd name="T16" fmla="*/ 0 w 713"/>
                    <a:gd name="T17" fmla="*/ 0 h 1169"/>
                    <a:gd name="T18" fmla="*/ 0 w 713"/>
                    <a:gd name="T19" fmla="*/ 0 h 1169"/>
                    <a:gd name="T20" fmla="*/ 0 w 713"/>
                    <a:gd name="T21" fmla="*/ 0 h 1169"/>
                    <a:gd name="T22" fmla="*/ 0 w 713"/>
                    <a:gd name="T23" fmla="*/ 0 h 1169"/>
                    <a:gd name="T24" fmla="*/ 0 w 713"/>
                    <a:gd name="T25" fmla="*/ 0 h 1169"/>
                    <a:gd name="T26" fmla="*/ 0 w 713"/>
                    <a:gd name="T27" fmla="*/ 0 h 1169"/>
                    <a:gd name="T28" fmla="*/ 0 w 713"/>
                    <a:gd name="T29" fmla="*/ 0 h 1169"/>
                    <a:gd name="T30" fmla="*/ 0 w 713"/>
                    <a:gd name="T31" fmla="*/ 0 h 1169"/>
                    <a:gd name="T32" fmla="*/ 0 w 713"/>
                    <a:gd name="T33" fmla="*/ 0 h 1169"/>
                    <a:gd name="T34" fmla="*/ 0 w 713"/>
                    <a:gd name="T35" fmla="*/ 0 h 1169"/>
                    <a:gd name="T36" fmla="*/ 0 w 713"/>
                    <a:gd name="T37" fmla="*/ 0 h 1169"/>
                    <a:gd name="T38" fmla="*/ 0 w 713"/>
                    <a:gd name="T39" fmla="*/ 0 h 1169"/>
                    <a:gd name="T40" fmla="*/ 0 w 713"/>
                    <a:gd name="T41" fmla="*/ 0 h 1169"/>
                    <a:gd name="T42" fmla="*/ 0 w 713"/>
                    <a:gd name="T43" fmla="*/ 0 h 1169"/>
                    <a:gd name="T44" fmla="*/ 0 w 713"/>
                    <a:gd name="T45" fmla="*/ 0 h 1169"/>
                    <a:gd name="T46" fmla="*/ 0 w 713"/>
                    <a:gd name="T47" fmla="*/ 0 h 1169"/>
                    <a:gd name="T48" fmla="*/ 0 w 713"/>
                    <a:gd name="T49" fmla="*/ 0 h 1169"/>
                    <a:gd name="T50" fmla="*/ 0 w 713"/>
                    <a:gd name="T51" fmla="*/ 0 h 1169"/>
                    <a:gd name="T52" fmla="*/ 0 w 713"/>
                    <a:gd name="T53" fmla="*/ 0 h 1169"/>
                    <a:gd name="T54" fmla="*/ 0 w 713"/>
                    <a:gd name="T55" fmla="*/ 0 h 1169"/>
                    <a:gd name="T56" fmla="*/ 0 w 713"/>
                    <a:gd name="T57" fmla="*/ 0 h 1169"/>
                    <a:gd name="T58" fmla="*/ 0 w 713"/>
                    <a:gd name="T59" fmla="*/ 0 h 1169"/>
                    <a:gd name="T60" fmla="*/ 0 w 713"/>
                    <a:gd name="T61" fmla="*/ 0 h 1169"/>
                    <a:gd name="T62" fmla="*/ 0 w 713"/>
                    <a:gd name="T63" fmla="*/ 0 h 1169"/>
                    <a:gd name="T64" fmla="*/ 0 w 713"/>
                    <a:gd name="T65" fmla="*/ 0 h 1169"/>
                    <a:gd name="T66" fmla="*/ 0 w 713"/>
                    <a:gd name="T67" fmla="*/ 0 h 1169"/>
                    <a:gd name="T68" fmla="*/ 0 w 713"/>
                    <a:gd name="T69" fmla="*/ 0 h 1169"/>
                    <a:gd name="T70" fmla="*/ 0 w 713"/>
                    <a:gd name="T71" fmla="*/ 0 h 1169"/>
                    <a:gd name="T72" fmla="*/ 0 w 713"/>
                    <a:gd name="T73" fmla="*/ 0 h 1169"/>
                    <a:gd name="T74" fmla="*/ 0 w 713"/>
                    <a:gd name="T75" fmla="*/ 0 h 11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3"/>
                    <a:gd name="T115" fmla="*/ 0 h 1169"/>
                    <a:gd name="T116" fmla="*/ 713 w 713"/>
                    <a:gd name="T117" fmla="*/ 1169 h 11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3" h="1169">
                      <a:moveTo>
                        <a:pt x="60" y="6"/>
                      </a:moveTo>
                      <a:lnTo>
                        <a:pt x="712" y="1130"/>
                      </a:lnTo>
                      <a:lnTo>
                        <a:pt x="713" y="1132"/>
                      </a:lnTo>
                      <a:lnTo>
                        <a:pt x="713" y="1137"/>
                      </a:lnTo>
                      <a:lnTo>
                        <a:pt x="712" y="1140"/>
                      </a:lnTo>
                      <a:lnTo>
                        <a:pt x="710" y="1144"/>
                      </a:lnTo>
                      <a:lnTo>
                        <a:pt x="706" y="1149"/>
                      </a:lnTo>
                      <a:lnTo>
                        <a:pt x="702" y="1154"/>
                      </a:lnTo>
                      <a:lnTo>
                        <a:pt x="696" y="1158"/>
                      </a:lnTo>
                      <a:lnTo>
                        <a:pt x="690" y="1161"/>
                      </a:lnTo>
                      <a:lnTo>
                        <a:pt x="685" y="1165"/>
                      </a:lnTo>
                      <a:lnTo>
                        <a:pt x="678" y="1167"/>
                      </a:lnTo>
                      <a:lnTo>
                        <a:pt x="672" y="1169"/>
                      </a:lnTo>
                      <a:lnTo>
                        <a:pt x="667" y="1169"/>
                      </a:lnTo>
                      <a:lnTo>
                        <a:pt x="661" y="1169"/>
                      </a:lnTo>
                      <a:lnTo>
                        <a:pt x="656" y="1169"/>
                      </a:lnTo>
                      <a:lnTo>
                        <a:pt x="654" y="1167"/>
                      </a:lnTo>
                      <a:lnTo>
                        <a:pt x="652" y="1165"/>
                      </a:lnTo>
                      <a:lnTo>
                        <a:pt x="1" y="40"/>
                      </a:lnTo>
                      <a:lnTo>
                        <a:pt x="0" y="37"/>
                      </a:lnTo>
                      <a:lnTo>
                        <a:pt x="0" y="33"/>
                      </a:lnTo>
                      <a:lnTo>
                        <a:pt x="1" y="29"/>
                      </a:lnTo>
                      <a:lnTo>
                        <a:pt x="3" y="24"/>
                      </a:lnTo>
                      <a:lnTo>
                        <a:pt x="7" y="20"/>
                      </a:lnTo>
                      <a:lnTo>
                        <a:pt x="11" y="15"/>
                      </a:lnTo>
                      <a:lnTo>
                        <a:pt x="16" y="12"/>
                      </a:lnTo>
                      <a:lnTo>
                        <a:pt x="21" y="7"/>
                      </a:lnTo>
                      <a:lnTo>
                        <a:pt x="27" y="5"/>
                      </a:lnTo>
                      <a:lnTo>
                        <a:pt x="34" y="3"/>
                      </a:lnTo>
                      <a:lnTo>
                        <a:pt x="40" y="0"/>
                      </a:lnTo>
                      <a:lnTo>
                        <a:pt x="45" y="0"/>
                      </a:lnTo>
                      <a:lnTo>
                        <a:pt x="50" y="0"/>
                      </a:lnTo>
                      <a:lnTo>
                        <a:pt x="54" y="2"/>
                      </a:lnTo>
                      <a:lnTo>
                        <a:pt x="58" y="4"/>
                      </a:lnTo>
                      <a:lnTo>
                        <a:pt x="60"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0" name="Freeform 286"/>
                <p:cNvSpPr>
                  <a:spLocks/>
                </p:cNvSpPr>
                <p:nvPr/>
              </p:nvSpPr>
              <p:spPr bwMode="auto">
                <a:xfrm>
                  <a:off x="3932" y="1762"/>
                  <a:ext cx="72" cy="128"/>
                </a:xfrm>
                <a:custGeom>
                  <a:avLst/>
                  <a:gdLst>
                    <a:gd name="T0" fmla="*/ 0 w 713"/>
                    <a:gd name="T1" fmla="*/ 0 h 1169"/>
                    <a:gd name="T2" fmla="*/ 0 w 713"/>
                    <a:gd name="T3" fmla="*/ 0 h 1169"/>
                    <a:gd name="T4" fmla="*/ 0 w 713"/>
                    <a:gd name="T5" fmla="*/ 0 h 1169"/>
                    <a:gd name="T6" fmla="*/ 0 w 713"/>
                    <a:gd name="T7" fmla="*/ 0 h 1169"/>
                    <a:gd name="T8" fmla="*/ 0 w 713"/>
                    <a:gd name="T9" fmla="*/ 0 h 1169"/>
                    <a:gd name="T10" fmla="*/ 0 w 713"/>
                    <a:gd name="T11" fmla="*/ 0 h 1169"/>
                    <a:gd name="T12" fmla="*/ 0 w 713"/>
                    <a:gd name="T13" fmla="*/ 0 h 1169"/>
                    <a:gd name="T14" fmla="*/ 0 w 713"/>
                    <a:gd name="T15" fmla="*/ 0 h 1169"/>
                    <a:gd name="T16" fmla="*/ 0 w 713"/>
                    <a:gd name="T17" fmla="*/ 0 h 1169"/>
                    <a:gd name="T18" fmla="*/ 0 w 713"/>
                    <a:gd name="T19" fmla="*/ 0 h 1169"/>
                    <a:gd name="T20" fmla="*/ 0 w 713"/>
                    <a:gd name="T21" fmla="*/ 0 h 1169"/>
                    <a:gd name="T22" fmla="*/ 0 w 713"/>
                    <a:gd name="T23" fmla="*/ 0 h 1169"/>
                    <a:gd name="T24" fmla="*/ 0 w 713"/>
                    <a:gd name="T25" fmla="*/ 0 h 1169"/>
                    <a:gd name="T26" fmla="*/ 0 w 713"/>
                    <a:gd name="T27" fmla="*/ 0 h 1169"/>
                    <a:gd name="T28" fmla="*/ 0 w 713"/>
                    <a:gd name="T29" fmla="*/ 0 h 1169"/>
                    <a:gd name="T30" fmla="*/ 0 w 713"/>
                    <a:gd name="T31" fmla="*/ 0 h 1169"/>
                    <a:gd name="T32" fmla="*/ 0 w 713"/>
                    <a:gd name="T33" fmla="*/ 0 h 1169"/>
                    <a:gd name="T34" fmla="*/ 0 w 713"/>
                    <a:gd name="T35" fmla="*/ 0 h 1169"/>
                    <a:gd name="T36" fmla="*/ 0 w 713"/>
                    <a:gd name="T37" fmla="*/ 0 h 1169"/>
                    <a:gd name="T38" fmla="*/ 0 w 713"/>
                    <a:gd name="T39" fmla="*/ 0 h 1169"/>
                    <a:gd name="T40" fmla="*/ 0 w 713"/>
                    <a:gd name="T41" fmla="*/ 0 h 1169"/>
                    <a:gd name="T42" fmla="*/ 0 w 713"/>
                    <a:gd name="T43" fmla="*/ 0 h 1169"/>
                    <a:gd name="T44" fmla="*/ 0 w 713"/>
                    <a:gd name="T45" fmla="*/ 0 h 1169"/>
                    <a:gd name="T46" fmla="*/ 0 w 713"/>
                    <a:gd name="T47" fmla="*/ 0 h 1169"/>
                    <a:gd name="T48" fmla="*/ 0 w 713"/>
                    <a:gd name="T49" fmla="*/ 0 h 1169"/>
                    <a:gd name="T50" fmla="*/ 0 w 713"/>
                    <a:gd name="T51" fmla="*/ 0 h 1169"/>
                    <a:gd name="T52" fmla="*/ 0 w 713"/>
                    <a:gd name="T53" fmla="*/ 0 h 1169"/>
                    <a:gd name="T54" fmla="*/ 0 w 713"/>
                    <a:gd name="T55" fmla="*/ 0 h 1169"/>
                    <a:gd name="T56" fmla="*/ 0 w 713"/>
                    <a:gd name="T57" fmla="*/ 0 h 1169"/>
                    <a:gd name="T58" fmla="*/ 0 w 713"/>
                    <a:gd name="T59" fmla="*/ 0 h 1169"/>
                    <a:gd name="T60" fmla="*/ 0 w 713"/>
                    <a:gd name="T61" fmla="*/ 0 h 1169"/>
                    <a:gd name="T62" fmla="*/ 0 w 713"/>
                    <a:gd name="T63" fmla="*/ 0 h 1169"/>
                    <a:gd name="T64" fmla="*/ 0 w 713"/>
                    <a:gd name="T65" fmla="*/ 0 h 1169"/>
                    <a:gd name="T66" fmla="*/ 0 w 713"/>
                    <a:gd name="T67" fmla="*/ 0 h 1169"/>
                    <a:gd name="T68" fmla="*/ 0 w 713"/>
                    <a:gd name="T69" fmla="*/ 0 h 1169"/>
                    <a:gd name="T70" fmla="*/ 0 w 713"/>
                    <a:gd name="T71" fmla="*/ 0 h 1169"/>
                    <a:gd name="T72" fmla="*/ 0 w 713"/>
                    <a:gd name="T73" fmla="*/ 0 h 1169"/>
                    <a:gd name="T74" fmla="*/ 0 w 713"/>
                    <a:gd name="T75" fmla="*/ 0 h 11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3"/>
                    <a:gd name="T115" fmla="*/ 0 h 1169"/>
                    <a:gd name="T116" fmla="*/ 713 w 713"/>
                    <a:gd name="T117" fmla="*/ 1169 h 11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3" h="1169">
                      <a:moveTo>
                        <a:pt x="60" y="6"/>
                      </a:moveTo>
                      <a:lnTo>
                        <a:pt x="712" y="1130"/>
                      </a:lnTo>
                      <a:lnTo>
                        <a:pt x="713" y="1132"/>
                      </a:lnTo>
                      <a:lnTo>
                        <a:pt x="713" y="1137"/>
                      </a:lnTo>
                      <a:lnTo>
                        <a:pt x="712" y="1140"/>
                      </a:lnTo>
                      <a:lnTo>
                        <a:pt x="710" y="1144"/>
                      </a:lnTo>
                      <a:lnTo>
                        <a:pt x="706" y="1149"/>
                      </a:lnTo>
                      <a:lnTo>
                        <a:pt x="702" y="1154"/>
                      </a:lnTo>
                      <a:lnTo>
                        <a:pt x="696" y="1158"/>
                      </a:lnTo>
                      <a:lnTo>
                        <a:pt x="690" y="1161"/>
                      </a:lnTo>
                      <a:lnTo>
                        <a:pt x="685" y="1165"/>
                      </a:lnTo>
                      <a:lnTo>
                        <a:pt x="678" y="1167"/>
                      </a:lnTo>
                      <a:lnTo>
                        <a:pt x="672" y="1169"/>
                      </a:lnTo>
                      <a:lnTo>
                        <a:pt x="667" y="1169"/>
                      </a:lnTo>
                      <a:lnTo>
                        <a:pt x="661" y="1169"/>
                      </a:lnTo>
                      <a:lnTo>
                        <a:pt x="656" y="1169"/>
                      </a:lnTo>
                      <a:lnTo>
                        <a:pt x="654" y="1167"/>
                      </a:lnTo>
                      <a:lnTo>
                        <a:pt x="652" y="1165"/>
                      </a:lnTo>
                      <a:lnTo>
                        <a:pt x="1" y="40"/>
                      </a:lnTo>
                      <a:lnTo>
                        <a:pt x="0" y="37"/>
                      </a:lnTo>
                      <a:lnTo>
                        <a:pt x="0" y="33"/>
                      </a:lnTo>
                      <a:lnTo>
                        <a:pt x="1" y="29"/>
                      </a:lnTo>
                      <a:lnTo>
                        <a:pt x="3" y="24"/>
                      </a:lnTo>
                      <a:lnTo>
                        <a:pt x="7" y="20"/>
                      </a:lnTo>
                      <a:lnTo>
                        <a:pt x="11" y="15"/>
                      </a:lnTo>
                      <a:lnTo>
                        <a:pt x="16" y="12"/>
                      </a:lnTo>
                      <a:lnTo>
                        <a:pt x="21" y="7"/>
                      </a:lnTo>
                      <a:lnTo>
                        <a:pt x="27" y="5"/>
                      </a:lnTo>
                      <a:lnTo>
                        <a:pt x="34" y="3"/>
                      </a:lnTo>
                      <a:lnTo>
                        <a:pt x="40" y="0"/>
                      </a:lnTo>
                      <a:lnTo>
                        <a:pt x="45" y="0"/>
                      </a:lnTo>
                      <a:lnTo>
                        <a:pt x="50" y="0"/>
                      </a:lnTo>
                      <a:lnTo>
                        <a:pt x="54" y="2"/>
                      </a:lnTo>
                      <a:lnTo>
                        <a:pt x="58" y="4"/>
                      </a:lnTo>
                      <a:lnTo>
                        <a:pt x="60"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1" name="Freeform 287"/>
                <p:cNvSpPr>
                  <a:spLocks/>
                </p:cNvSpPr>
                <p:nvPr/>
              </p:nvSpPr>
              <p:spPr bwMode="auto">
                <a:xfrm>
                  <a:off x="3998" y="188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2" y="8"/>
                      </a:moveTo>
                      <a:lnTo>
                        <a:pt x="28" y="5"/>
                      </a:lnTo>
                      <a:lnTo>
                        <a:pt x="35" y="2"/>
                      </a:lnTo>
                      <a:lnTo>
                        <a:pt x="41" y="1"/>
                      </a:lnTo>
                      <a:lnTo>
                        <a:pt x="46" y="0"/>
                      </a:lnTo>
                      <a:lnTo>
                        <a:pt x="52" y="0"/>
                      </a:lnTo>
                      <a:lnTo>
                        <a:pt x="55" y="1"/>
                      </a:lnTo>
                      <a:lnTo>
                        <a:pt x="59" y="2"/>
                      </a:lnTo>
                      <a:lnTo>
                        <a:pt x="61" y="6"/>
                      </a:lnTo>
                      <a:lnTo>
                        <a:pt x="62" y="8"/>
                      </a:lnTo>
                      <a:lnTo>
                        <a:pt x="62" y="13"/>
                      </a:lnTo>
                      <a:lnTo>
                        <a:pt x="61" y="16"/>
                      </a:lnTo>
                      <a:lnTo>
                        <a:pt x="59" y="20"/>
                      </a:lnTo>
                      <a:lnTo>
                        <a:pt x="55" y="25"/>
                      </a:lnTo>
                      <a:lnTo>
                        <a:pt x="51" y="30"/>
                      </a:lnTo>
                      <a:lnTo>
                        <a:pt x="45" y="34"/>
                      </a:lnTo>
                      <a:lnTo>
                        <a:pt x="39" y="37"/>
                      </a:lnTo>
                      <a:lnTo>
                        <a:pt x="34" y="41"/>
                      </a:lnTo>
                      <a:lnTo>
                        <a:pt x="27" y="43"/>
                      </a:lnTo>
                      <a:lnTo>
                        <a:pt x="21" y="45"/>
                      </a:lnTo>
                      <a:lnTo>
                        <a:pt x="16" y="45"/>
                      </a:lnTo>
                      <a:lnTo>
                        <a:pt x="10" y="45"/>
                      </a:lnTo>
                      <a:lnTo>
                        <a:pt x="5" y="45"/>
                      </a:lnTo>
                      <a:lnTo>
                        <a:pt x="3" y="43"/>
                      </a:lnTo>
                      <a:lnTo>
                        <a:pt x="1" y="41"/>
                      </a:lnTo>
                      <a:lnTo>
                        <a:pt x="0" y="37"/>
                      </a:lnTo>
                      <a:lnTo>
                        <a:pt x="0" y="34"/>
                      </a:lnTo>
                      <a:lnTo>
                        <a:pt x="1" y="30"/>
                      </a:lnTo>
                      <a:lnTo>
                        <a:pt x="3" y="25"/>
                      </a:lnTo>
                      <a:lnTo>
                        <a:pt x="6" y="20"/>
                      </a:lnTo>
                      <a:lnTo>
                        <a:pt x="11" y="16"/>
                      </a:lnTo>
                      <a:lnTo>
                        <a:pt x="17" y="11"/>
                      </a:lnTo>
                      <a:lnTo>
                        <a:pt x="22"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2" name="Freeform 288"/>
                <p:cNvSpPr>
                  <a:spLocks/>
                </p:cNvSpPr>
                <p:nvPr/>
              </p:nvSpPr>
              <p:spPr bwMode="auto">
                <a:xfrm>
                  <a:off x="3998" y="188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2" y="8"/>
                      </a:moveTo>
                      <a:lnTo>
                        <a:pt x="28" y="5"/>
                      </a:lnTo>
                      <a:lnTo>
                        <a:pt x="35" y="2"/>
                      </a:lnTo>
                      <a:lnTo>
                        <a:pt x="41" y="1"/>
                      </a:lnTo>
                      <a:lnTo>
                        <a:pt x="46" y="0"/>
                      </a:lnTo>
                      <a:lnTo>
                        <a:pt x="52" y="0"/>
                      </a:lnTo>
                      <a:lnTo>
                        <a:pt x="55" y="1"/>
                      </a:lnTo>
                      <a:lnTo>
                        <a:pt x="59" y="2"/>
                      </a:lnTo>
                      <a:lnTo>
                        <a:pt x="61" y="6"/>
                      </a:lnTo>
                      <a:lnTo>
                        <a:pt x="62" y="8"/>
                      </a:lnTo>
                      <a:lnTo>
                        <a:pt x="62" y="13"/>
                      </a:lnTo>
                      <a:lnTo>
                        <a:pt x="61" y="16"/>
                      </a:lnTo>
                      <a:lnTo>
                        <a:pt x="59" y="20"/>
                      </a:lnTo>
                      <a:lnTo>
                        <a:pt x="55" y="25"/>
                      </a:lnTo>
                      <a:lnTo>
                        <a:pt x="51" y="30"/>
                      </a:lnTo>
                      <a:lnTo>
                        <a:pt x="45" y="34"/>
                      </a:lnTo>
                      <a:lnTo>
                        <a:pt x="39" y="37"/>
                      </a:lnTo>
                      <a:lnTo>
                        <a:pt x="34" y="41"/>
                      </a:lnTo>
                      <a:lnTo>
                        <a:pt x="27" y="43"/>
                      </a:lnTo>
                      <a:lnTo>
                        <a:pt x="21" y="45"/>
                      </a:lnTo>
                      <a:lnTo>
                        <a:pt x="16" y="45"/>
                      </a:lnTo>
                      <a:lnTo>
                        <a:pt x="10" y="45"/>
                      </a:lnTo>
                      <a:lnTo>
                        <a:pt x="5" y="45"/>
                      </a:lnTo>
                      <a:lnTo>
                        <a:pt x="3" y="43"/>
                      </a:lnTo>
                      <a:lnTo>
                        <a:pt x="1" y="41"/>
                      </a:lnTo>
                      <a:lnTo>
                        <a:pt x="0" y="37"/>
                      </a:lnTo>
                      <a:lnTo>
                        <a:pt x="0" y="34"/>
                      </a:lnTo>
                      <a:lnTo>
                        <a:pt x="1" y="30"/>
                      </a:lnTo>
                      <a:lnTo>
                        <a:pt x="3" y="25"/>
                      </a:lnTo>
                      <a:lnTo>
                        <a:pt x="6" y="20"/>
                      </a:lnTo>
                      <a:lnTo>
                        <a:pt x="11" y="16"/>
                      </a:lnTo>
                      <a:lnTo>
                        <a:pt x="17" y="11"/>
                      </a:lnTo>
                      <a:lnTo>
                        <a:pt x="22"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3" name="Freeform 289"/>
                <p:cNvSpPr>
                  <a:spLocks/>
                </p:cNvSpPr>
                <p:nvPr/>
              </p:nvSpPr>
              <p:spPr bwMode="auto">
                <a:xfrm>
                  <a:off x="4043" y="1611"/>
                  <a:ext cx="75" cy="122"/>
                </a:xfrm>
                <a:custGeom>
                  <a:avLst/>
                  <a:gdLst>
                    <a:gd name="T0" fmla="*/ 0 w 747"/>
                    <a:gd name="T1" fmla="*/ 0 h 1121"/>
                    <a:gd name="T2" fmla="*/ 0 w 747"/>
                    <a:gd name="T3" fmla="*/ 0 h 1121"/>
                    <a:gd name="T4" fmla="*/ 0 w 747"/>
                    <a:gd name="T5" fmla="*/ 0 h 1121"/>
                    <a:gd name="T6" fmla="*/ 0 w 747"/>
                    <a:gd name="T7" fmla="*/ 0 h 1121"/>
                    <a:gd name="T8" fmla="*/ 0 w 747"/>
                    <a:gd name="T9" fmla="*/ 0 h 1121"/>
                    <a:gd name="T10" fmla="*/ 0 w 747"/>
                    <a:gd name="T11" fmla="*/ 0 h 1121"/>
                    <a:gd name="T12" fmla="*/ 0 w 747"/>
                    <a:gd name="T13" fmla="*/ 0 h 1121"/>
                    <a:gd name="T14" fmla="*/ 0 w 747"/>
                    <a:gd name="T15" fmla="*/ 0 h 1121"/>
                    <a:gd name="T16" fmla="*/ 0 w 747"/>
                    <a:gd name="T17" fmla="*/ 0 h 1121"/>
                    <a:gd name="T18" fmla="*/ 0 w 747"/>
                    <a:gd name="T19" fmla="*/ 0 h 1121"/>
                    <a:gd name="T20" fmla="*/ 0 w 747"/>
                    <a:gd name="T21" fmla="*/ 0 h 1121"/>
                    <a:gd name="T22" fmla="*/ 0 w 747"/>
                    <a:gd name="T23" fmla="*/ 0 h 1121"/>
                    <a:gd name="T24" fmla="*/ 0 w 747"/>
                    <a:gd name="T25" fmla="*/ 0 h 1121"/>
                    <a:gd name="T26" fmla="*/ 0 w 747"/>
                    <a:gd name="T27" fmla="*/ 0 h 1121"/>
                    <a:gd name="T28" fmla="*/ 0 w 747"/>
                    <a:gd name="T29" fmla="*/ 0 h 1121"/>
                    <a:gd name="T30" fmla="*/ 0 w 747"/>
                    <a:gd name="T31" fmla="*/ 0 h 1121"/>
                    <a:gd name="T32" fmla="*/ 0 w 747"/>
                    <a:gd name="T33" fmla="*/ 0 h 1121"/>
                    <a:gd name="T34" fmla="*/ 0 w 747"/>
                    <a:gd name="T35" fmla="*/ 0 h 1121"/>
                    <a:gd name="T36" fmla="*/ 0 w 747"/>
                    <a:gd name="T37" fmla="*/ 0 h 1121"/>
                    <a:gd name="T38" fmla="*/ 0 w 747"/>
                    <a:gd name="T39" fmla="*/ 0 h 1121"/>
                    <a:gd name="T40" fmla="*/ 0 w 747"/>
                    <a:gd name="T41" fmla="*/ 0 h 1121"/>
                    <a:gd name="T42" fmla="*/ 0 w 747"/>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7"/>
                    <a:gd name="T67" fmla="*/ 0 h 1121"/>
                    <a:gd name="T68" fmla="*/ 747 w 747"/>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7" h="1121">
                      <a:moveTo>
                        <a:pt x="59" y="5"/>
                      </a:moveTo>
                      <a:lnTo>
                        <a:pt x="747" y="1084"/>
                      </a:lnTo>
                      <a:lnTo>
                        <a:pt x="688" y="1121"/>
                      </a:lnTo>
                      <a:lnTo>
                        <a:pt x="2" y="42"/>
                      </a:lnTo>
                      <a:lnTo>
                        <a:pt x="0" y="38"/>
                      </a:lnTo>
                      <a:lnTo>
                        <a:pt x="0" y="34"/>
                      </a:lnTo>
                      <a:lnTo>
                        <a:pt x="1" y="30"/>
                      </a:lnTo>
                      <a:lnTo>
                        <a:pt x="4" y="26"/>
                      </a:lnTo>
                      <a:lnTo>
                        <a:pt x="7" y="20"/>
                      </a:lnTo>
                      <a:lnTo>
                        <a:pt x="10" y="16"/>
                      </a:lnTo>
                      <a:lnTo>
                        <a:pt x="15" y="11"/>
                      </a:lnTo>
                      <a:lnTo>
                        <a:pt x="21" y="8"/>
                      </a:lnTo>
                      <a:lnTo>
                        <a:pt x="26" y="4"/>
                      </a:lnTo>
                      <a:lnTo>
                        <a:pt x="33" y="2"/>
                      </a:lnTo>
                      <a:lnTo>
                        <a:pt x="39" y="0"/>
                      </a:lnTo>
                      <a:lnTo>
                        <a:pt x="44" y="0"/>
                      </a:lnTo>
                      <a:lnTo>
                        <a:pt x="49" y="0"/>
                      </a:lnTo>
                      <a:lnTo>
                        <a:pt x="53" y="1"/>
                      </a:lnTo>
                      <a:lnTo>
                        <a:pt x="57" y="2"/>
                      </a:lnTo>
                      <a:lnTo>
                        <a:pt x="59"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4" name="Freeform 290"/>
                <p:cNvSpPr>
                  <a:spLocks/>
                </p:cNvSpPr>
                <p:nvPr/>
              </p:nvSpPr>
              <p:spPr bwMode="auto">
                <a:xfrm>
                  <a:off x="4043" y="1611"/>
                  <a:ext cx="75" cy="122"/>
                </a:xfrm>
                <a:custGeom>
                  <a:avLst/>
                  <a:gdLst>
                    <a:gd name="T0" fmla="*/ 0 w 747"/>
                    <a:gd name="T1" fmla="*/ 0 h 1121"/>
                    <a:gd name="T2" fmla="*/ 0 w 747"/>
                    <a:gd name="T3" fmla="*/ 0 h 1121"/>
                    <a:gd name="T4" fmla="*/ 0 w 747"/>
                    <a:gd name="T5" fmla="*/ 0 h 1121"/>
                    <a:gd name="T6" fmla="*/ 0 w 747"/>
                    <a:gd name="T7" fmla="*/ 0 h 1121"/>
                    <a:gd name="T8" fmla="*/ 0 w 747"/>
                    <a:gd name="T9" fmla="*/ 0 h 1121"/>
                    <a:gd name="T10" fmla="*/ 0 w 747"/>
                    <a:gd name="T11" fmla="*/ 0 h 1121"/>
                    <a:gd name="T12" fmla="*/ 0 w 747"/>
                    <a:gd name="T13" fmla="*/ 0 h 1121"/>
                    <a:gd name="T14" fmla="*/ 0 w 747"/>
                    <a:gd name="T15" fmla="*/ 0 h 1121"/>
                    <a:gd name="T16" fmla="*/ 0 w 747"/>
                    <a:gd name="T17" fmla="*/ 0 h 1121"/>
                    <a:gd name="T18" fmla="*/ 0 w 747"/>
                    <a:gd name="T19" fmla="*/ 0 h 1121"/>
                    <a:gd name="T20" fmla="*/ 0 w 747"/>
                    <a:gd name="T21" fmla="*/ 0 h 1121"/>
                    <a:gd name="T22" fmla="*/ 0 w 747"/>
                    <a:gd name="T23" fmla="*/ 0 h 1121"/>
                    <a:gd name="T24" fmla="*/ 0 w 747"/>
                    <a:gd name="T25" fmla="*/ 0 h 1121"/>
                    <a:gd name="T26" fmla="*/ 0 w 747"/>
                    <a:gd name="T27" fmla="*/ 0 h 1121"/>
                    <a:gd name="T28" fmla="*/ 0 w 747"/>
                    <a:gd name="T29" fmla="*/ 0 h 1121"/>
                    <a:gd name="T30" fmla="*/ 0 w 747"/>
                    <a:gd name="T31" fmla="*/ 0 h 1121"/>
                    <a:gd name="T32" fmla="*/ 0 w 747"/>
                    <a:gd name="T33" fmla="*/ 0 h 1121"/>
                    <a:gd name="T34" fmla="*/ 0 w 747"/>
                    <a:gd name="T35" fmla="*/ 0 h 1121"/>
                    <a:gd name="T36" fmla="*/ 0 w 747"/>
                    <a:gd name="T37" fmla="*/ 0 h 1121"/>
                    <a:gd name="T38" fmla="*/ 0 w 747"/>
                    <a:gd name="T39" fmla="*/ 0 h 1121"/>
                    <a:gd name="T40" fmla="*/ 0 w 747"/>
                    <a:gd name="T41" fmla="*/ 0 h 1121"/>
                    <a:gd name="T42" fmla="*/ 0 w 747"/>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7"/>
                    <a:gd name="T67" fmla="*/ 0 h 1121"/>
                    <a:gd name="T68" fmla="*/ 747 w 747"/>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7" h="1121">
                      <a:moveTo>
                        <a:pt x="59" y="5"/>
                      </a:moveTo>
                      <a:lnTo>
                        <a:pt x="747" y="1084"/>
                      </a:lnTo>
                      <a:lnTo>
                        <a:pt x="688" y="1121"/>
                      </a:lnTo>
                      <a:lnTo>
                        <a:pt x="2" y="42"/>
                      </a:lnTo>
                      <a:lnTo>
                        <a:pt x="0" y="38"/>
                      </a:lnTo>
                      <a:lnTo>
                        <a:pt x="0" y="34"/>
                      </a:lnTo>
                      <a:lnTo>
                        <a:pt x="1" y="30"/>
                      </a:lnTo>
                      <a:lnTo>
                        <a:pt x="4" y="26"/>
                      </a:lnTo>
                      <a:lnTo>
                        <a:pt x="7" y="20"/>
                      </a:lnTo>
                      <a:lnTo>
                        <a:pt x="10" y="16"/>
                      </a:lnTo>
                      <a:lnTo>
                        <a:pt x="15" y="11"/>
                      </a:lnTo>
                      <a:lnTo>
                        <a:pt x="21" y="8"/>
                      </a:lnTo>
                      <a:lnTo>
                        <a:pt x="26" y="4"/>
                      </a:lnTo>
                      <a:lnTo>
                        <a:pt x="33" y="2"/>
                      </a:lnTo>
                      <a:lnTo>
                        <a:pt x="39" y="0"/>
                      </a:lnTo>
                      <a:lnTo>
                        <a:pt x="44" y="0"/>
                      </a:lnTo>
                      <a:lnTo>
                        <a:pt x="49" y="0"/>
                      </a:lnTo>
                      <a:lnTo>
                        <a:pt x="53" y="1"/>
                      </a:lnTo>
                      <a:lnTo>
                        <a:pt x="57" y="2"/>
                      </a:lnTo>
                      <a:lnTo>
                        <a:pt x="59"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5" name="Freeform 291"/>
                <p:cNvSpPr>
                  <a:spLocks/>
                </p:cNvSpPr>
                <p:nvPr/>
              </p:nvSpPr>
              <p:spPr bwMode="auto">
                <a:xfrm>
                  <a:off x="3558" y="1777"/>
                  <a:ext cx="60" cy="128"/>
                </a:xfrm>
                <a:custGeom>
                  <a:avLst/>
                  <a:gdLst>
                    <a:gd name="T0" fmla="*/ 0 w 594"/>
                    <a:gd name="T1" fmla="*/ 0 h 1172"/>
                    <a:gd name="T2" fmla="*/ 0 w 594"/>
                    <a:gd name="T3" fmla="*/ 0 h 1172"/>
                    <a:gd name="T4" fmla="*/ 0 w 594"/>
                    <a:gd name="T5" fmla="*/ 0 h 1172"/>
                    <a:gd name="T6" fmla="*/ 0 w 594"/>
                    <a:gd name="T7" fmla="*/ 0 h 1172"/>
                    <a:gd name="T8" fmla="*/ 0 w 594"/>
                    <a:gd name="T9" fmla="*/ 0 h 1172"/>
                    <a:gd name="T10" fmla="*/ 0 w 594"/>
                    <a:gd name="T11" fmla="*/ 0 h 1172"/>
                    <a:gd name="T12" fmla="*/ 0 w 594"/>
                    <a:gd name="T13" fmla="*/ 0 h 1172"/>
                    <a:gd name="T14" fmla="*/ 0 w 594"/>
                    <a:gd name="T15" fmla="*/ 0 h 1172"/>
                    <a:gd name="T16" fmla="*/ 0 w 594"/>
                    <a:gd name="T17" fmla="*/ 0 h 1172"/>
                    <a:gd name="T18" fmla="*/ 0 w 594"/>
                    <a:gd name="T19" fmla="*/ 0 h 1172"/>
                    <a:gd name="T20" fmla="*/ 0 w 594"/>
                    <a:gd name="T21" fmla="*/ 0 h 1172"/>
                    <a:gd name="T22" fmla="*/ 0 w 594"/>
                    <a:gd name="T23" fmla="*/ 0 h 1172"/>
                    <a:gd name="T24" fmla="*/ 0 w 594"/>
                    <a:gd name="T25" fmla="*/ 0 h 1172"/>
                    <a:gd name="T26" fmla="*/ 0 w 594"/>
                    <a:gd name="T27" fmla="*/ 0 h 1172"/>
                    <a:gd name="T28" fmla="*/ 0 w 594"/>
                    <a:gd name="T29" fmla="*/ 0 h 1172"/>
                    <a:gd name="T30" fmla="*/ 0 w 594"/>
                    <a:gd name="T31" fmla="*/ 0 h 1172"/>
                    <a:gd name="T32" fmla="*/ 0 w 594"/>
                    <a:gd name="T33" fmla="*/ 0 h 1172"/>
                    <a:gd name="T34" fmla="*/ 0 w 594"/>
                    <a:gd name="T35" fmla="*/ 0 h 1172"/>
                    <a:gd name="T36" fmla="*/ 0 w 594"/>
                    <a:gd name="T37" fmla="*/ 0 h 1172"/>
                    <a:gd name="T38" fmla="*/ 0 w 594"/>
                    <a:gd name="T39" fmla="*/ 0 h 1172"/>
                    <a:gd name="T40" fmla="*/ 0 w 594"/>
                    <a:gd name="T41" fmla="*/ 0 h 1172"/>
                    <a:gd name="T42" fmla="*/ 0 w 594"/>
                    <a:gd name="T43" fmla="*/ 0 h 1172"/>
                    <a:gd name="T44" fmla="*/ 0 w 594"/>
                    <a:gd name="T45" fmla="*/ 0 h 1172"/>
                    <a:gd name="T46" fmla="*/ 0 w 594"/>
                    <a:gd name="T47" fmla="*/ 0 h 1172"/>
                    <a:gd name="T48" fmla="*/ 0 w 594"/>
                    <a:gd name="T49" fmla="*/ 0 h 1172"/>
                    <a:gd name="T50" fmla="*/ 0 w 594"/>
                    <a:gd name="T51" fmla="*/ 0 h 1172"/>
                    <a:gd name="T52" fmla="*/ 0 w 594"/>
                    <a:gd name="T53" fmla="*/ 0 h 1172"/>
                    <a:gd name="T54" fmla="*/ 0 w 594"/>
                    <a:gd name="T55" fmla="*/ 0 h 1172"/>
                    <a:gd name="T56" fmla="*/ 0 w 594"/>
                    <a:gd name="T57" fmla="*/ 0 h 1172"/>
                    <a:gd name="T58" fmla="*/ 0 w 594"/>
                    <a:gd name="T59" fmla="*/ 0 h 1172"/>
                    <a:gd name="T60" fmla="*/ 0 w 594"/>
                    <a:gd name="T61" fmla="*/ 0 h 1172"/>
                    <a:gd name="T62" fmla="*/ 0 w 594"/>
                    <a:gd name="T63" fmla="*/ 0 h 1172"/>
                    <a:gd name="T64" fmla="*/ 0 w 594"/>
                    <a:gd name="T65" fmla="*/ 0 h 1172"/>
                    <a:gd name="T66" fmla="*/ 0 w 594"/>
                    <a:gd name="T67" fmla="*/ 0 h 1172"/>
                    <a:gd name="T68" fmla="*/ 0 w 594"/>
                    <a:gd name="T69" fmla="*/ 0 h 1172"/>
                    <a:gd name="T70" fmla="*/ 0 w 594"/>
                    <a:gd name="T71" fmla="*/ 0 h 1172"/>
                    <a:gd name="T72" fmla="*/ 0 w 594"/>
                    <a:gd name="T73" fmla="*/ 0 h 1172"/>
                    <a:gd name="T74" fmla="*/ 0 w 594"/>
                    <a:gd name="T75" fmla="*/ 0 h 11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4"/>
                    <a:gd name="T115" fmla="*/ 0 h 1172"/>
                    <a:gd name="T116" fmla="*/ 594 w 594"/>
                    <a:gd name="T117" fmla="*/ 1172 h 11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4" h="1172">
                      <a:moveTo>
                        <a:pt x="62" y="8"/>
                      </a:moveTo>
                      <a:lnTo>
                        <a:pt x="593" y="1135"/>
                      </a:lnTo>
                      <a:lnTo>
                        <a:pt x="594" y="1138"/>
                      </a:lnTo>
                      <a:lnTo>
                        <a:pt x="594" y="1142"/>
                      </a:lnTo>
                      <a:lnTo>
                        <a:pt x="592" y="1146"/>
                      </a:lnTo>
                      <a:lnTo>
                        <a:pt x="590" y="1151"/>
                      </a:lnTo>
                      <a:lnTo>
                        <a:pt x="586" y="1155"/>
                      </a:lnTo>
                      <a:lnTo>
                        <a:pt x="580" y="1160"/>
                      </a:lnTo>
                      <a:lnTo>
                        <a:pt x="575" y="1163"/>
                      </a:lnTo>
                      <a:lnTo>
                        <a:pt x="569" y="1167"/>
                      </a:lnTo>
                      <a:lnTo>
                        <a:pt x="562" y="1169"/>
                      </a:lnTo>
                      <a:lnTo>
                        <a:pt x="557" y="1171"/>
                      </a:lnTo>
                      <a:lnTo>
                        <a:pt x="550" y="1172"/>
                      </a:lnTo>
                      <a:lnTo>
                        <a:pt x="544" y="1172"/>
                      </a:lnTo>
                      <a:lnTo>
                        <a:pt x="540" y="1171"/>
                      </a:lnTo>
                      <a:lnTo>
                        <a:pt x="535" y="1170"/>
                      </a:lnTo>
                      <a:lnTo>
                        <a:pt x="532" y="1168"/>
                      </a:lnTo>
                      <a:lnTo>
                        <a:pt x="529" y="1164"/>
                      </a:lnTo>
                      <a:lnTo>
                        <a:pt x="1" y="36"/>
                      </a:lnTo>
                      <a:lnTo>
                        <a:pt x="0" y="33"/>
                      </a:lnTo>
                      <a:lnTo>
                        <a:pt x="1" y="28"/>
                      </a:lnTo>
                      <a:lnTo>
                        <a:pt x="2" y="25"/>
                      </a:lnTo>
                      <a:lnTo>
                        <a:pt x="4" y="20"/>
                      </a:lnTo>
                      <a:lnTo>
                        <a:pt x="8" y="16"/>
                      </a:lnTo>
                      <a:lnTo>
                        <a:pt x="12" y="11"/>
                      </a:lnTo>
                      <a:lnTo>
                        <a:pt x="18" y="8"/>
                      </a:lnTo>
                      <a:lnTo>
                        <a:pt x="24" y="4"/>
                      </a:lnTo>
                      <a:lnTo>
                        <a:pt x="29" y="2"/>
                      </a:lnTo>
                      <a:lnTo>
                        <a:pt x="36" y="0"/>
                      </a:lnTo>
                      <a:lnTo>
                        <a:pt x="42" y="0"/>
                      </a:lnTo>
                      <a:lnTo>
                        <a:pt x="48" y="0"/>
                      </a:lnTo>
                      <a:lnTo>
                        <a:pt x="53" y="0"/>
                      </a:lnTo>
                      <a:lnTo>
                        <a:pt x="58" y="2"/>
                      </a:lnTo>
                      <a:lnTo>
                        <a:pt x="61" y="4"/>
                      </a:lnTo>
                      <a:lnTo>
                        <a:pt x="62"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6" name="Freeform 292"/>
                <p:cNvSpPr>
                  <a:spLocks/>
                </p:cNvSpPr>
                <p:nvPr/>
              </p:nvSpPr>
              <p:spPr bwMode="auto">
                <a:xfrm>
                  <a:off x="3558" y="1777"/>
                  <a:ext cx="60" cy="128"/>
                </a:xfrm>
                <a:custGeom>
                  <a:avLst/>
                  <a:gdLst>
                    <a:gd name="T0" fmla="*/ 0 w 594"/>
                    <a:gd name="T1" fmla="*/ 0 h 1172"/>
                    <a:gd name="T2" fmla="*/ 0 w 594"/>
                    <a:gd name="T3" fmla="*/ 0 h 1172"/>
                    <a:gd name="T4" fmla="*/ 0 w 594"/>
                    <a:gd name="T5" fmla="*/ 0 h 1172"/>
                    <a:gd name="T6" fmla="*/ 0 w 594"/>
                    <a:gd name="T7" fmla="*/ 0 h 1172"/>
                    <a:gd name="T8" fmla="*/ 0 w 594"/>
                    <a:gd name="T9" fmla="*/ 0 h 1172"/>
                    <a:gd name="T10" fmla="*/ 0 w 594"/>
                    <a:gd name="T11" fmla="*/ 0 h 1172"/>
                    <a:gd name="T12" fmla="*/ 0 w 594"/>
                    <a:gd name="T13" fmla="*/ 0 h 1172"/>
                    <a:gd name="T14" fmla="*/ 0 w 594"/>
                    <a:gd name="T15" fmla="*/ 0 h 1172"/>
                    <a:gd name="T16" fmla="*/ 0 w 594"/>
                    <a:gd name="T17" fmla="*/ 0 h 1172"/>
                    <a:gd name="T18" fmla="*/ 0 w 594"/>
                    <a:gd name="T19" fmla="*/ 0 h 1172"/>
                    <a:gd name="T20" fmla="*/ 0 w 594"/>
                    <a:gd name="T21" fmla="*/ 0 h 1172"/>
                    <a:gd name="T22" fmla="*/ 0 w 594"/>
                    <a:gd name="T23" fmla="*/ 0 h 1172"/>
                    <a:gd name="T24" fmla="*/ 0 w 594"/>
                    <a:gd name="T25" fmla="*/ 0 h 1172"/>
                    <a:gd name="T26" fmla="*/ 0 w 594"/>
                    <a:gd name="T27" fmla="*/ 0 h 1172"/>
                    <a:gd name="T28" fmla="*/ 0 w 594"/>
                    <a:gd name="T29" fmla="*/ 0 h 1172"/>
                    <a:gd name="T30" fmla="*/ 0 w 594"/>
                    <a:gd name="T31" fmla="*/ 0 h 1172"/>
                    <a:gd name="T32" fmla="*/ 0 w 594"/>
                    <a:gd name="T33" fmla="*/ 0 h 1172"/>
                    <a:gd name="T34" fmla="*/ 0 w 594"/>
                    <a:gd name="T35" fmla="*/ 0 h 1172"/>
                    <a:gd name="T36" fmla="*/ 0 w 594"/>
                    <a:gd name="T37" fmla="*/ 0 h 1172"/>
                    <a:gd name="T38" fmla="*/ 0 w 594"/>
                    <a:gd name="T39" fmla="*/ 0 h 1172"/>
                    <a:gd name="T40" fmla="*/ 0 w 594"/>
                    <a:gd name="T41" fmla="*/ 0 h 1172"/>
                    <a:gd name="T42" fmla="*/ 0 w 594"/>
                    <a:gd name="T43" fmla="*/ 0 h 1172"/>
                    <a:gd name="T44" fmla="*/ 0 w 594"/>
                    <a:gd name="T45" fmla="*/ 0 h 1172"/>
                    <a:gd name="T46" fmla="*/ 0 w 594"/>
                    <a:gd name="T47" fmla="*/ 0 h 1172"/>
                    <a:gd name="T48" fmla="*/ 0 w 594"/>
                    <a:gd name="T49" fmla="*/ 0 h 1172"/>
                    <a:gd name="T50" fmla="*/ 0 w 594"/>
                    <a:gd name="T51" fmla="*/ 0 h 1172"/>
                    <a:gd name="T52" fmla="*/ 0 w 594"/>
                    <a:gd name="T53" fmla="*/ 0 h 1172"/>
                    <a:gd name="T54" fmla="*/ 0 w 594"/>
                    <a:gd name="T55" fmla="*/ 0 h 1172"/>
                    <a:gd name="T56" fmla="*/ 0 w 594"/>
                    <a:gd name="T57" fmla="*/ 0 h 1172"/>
                    <a:gd name="T58" fmla="*/ 0 w 594"/>
                    <a:gd name="T59" fmla="*/ 0 h 1172"/>
                    <a:gd name="T60" fmla="*/ 0 w 594"/>
                    <a:gd name="T61" fmla="*/ 0 h 1172"/>
                    <a:gd name="T62" fmla="*/ 0 w 594"/>
                    <a:gd name="T63" fmla="*/ 0 h 1172"/>
                    <a:gd name="T64" fmla="*/ 0 w 594"/>
                    <a:gd name="T65" fmla="*/ 0 h 1172"/>
                    <a:gd name="T66" fmla="*/ 0 w 594"/>
                    <a:gd name="T67" fmla="*/ 0 h 1172"/>
                    <a:gd name="T68" fmla="*/ 0 w 594"/>
                    <a:gd name="T69" fmla="*/ 0 h 1172"/>
                    <a:gd name="T70" fmla="*/ 0 w 594"/>
                    <a:gd name="T71" fmla="*/ 0 h 1172"/>
                    <a:gd name="T72" fmla="*/ 0 w 594"/>
                    <a:gd name="T73" fmla="*/ 0 h 1172"/>
                    <a:gd name="T74" fmla="*/ 0 w 594"/>
                    <a:gd name="T75" fmla="*/ 0 h 11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4"/>
                    <a:gd name="T115" fmla="*/ 0 h 1172"/>
                    <a:gd name="T116" fmla="*/ 594 w 594"/>
                    <a:gd name="T117" fmla="*/ 1172 h 11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4" h="1172">
                      <a:moveTo>
                        <a:pt x="62" y="8"/>
                      </a:moveTo>
                      <a:lnTo>
                        <a:pt x="593" y="1135"/>
                      </a:lnTo>
                      <a:lnTo>
                        <a:pt x="594" y="1138"/>
                      </a:lnTo>
                      <a:lnTo>
                        <a:pt x="594" y="1142"/>
                      </a:lnTo>
                      <a:lnTo>
                        <a:pt x="592" y="1146"/>
                      </a:lnTo>
                      <a:lnTo>
                        <a:pt x="590" y="1151"/>
                      </a:lnTo>
                      <a:lnTo>
                        <a:pt x="586" y="1155"/>
                      </a:lnTo>
                      <a:lnTo>
                        <a:pt x="580" y="1160"/>
                      </a:lnTo>
                      <a:lnTo>
                        <a:pt x="575" y="1163"/>
                      </a:lnTo>
                      <a:lnTo>
                        <a:pt x="569" y="1167"/>
                      </a:lnTo>
                      <a:lnTo>
                        <a:pt x="562" y="1169"/>
                      </a:lnTo>
                      <a:lnTo>
                        <a:pt x="557" y="1171"/>
                      </a:lnTo>
                      <a:lnTo>
                        <a:pt x="550" y="1172"/>
                      </a:lnTo>
                      <a:lnTo>
                        <a:pt x="544" y="1172"/>
                      </a:lnTo>
                      <a:lnTo>
                        <a:pt x="540" y="1171"/>
                      </a:lnTo>
                      <a:lnTo>
                        <a:pt x="535" y="1170"/>
                      </a:lnTo>
                      <a:lnTo>
                        <a:pt x="532" y="1168"/>
                      </a:lnTo>
                      <a:lnTo>
                        <a:pt x="529" y="1164"/>
                      </a:lnTo>
                      <a:lnTo>
                        <a:pt x="1" y="36"/>
                      </a:lnTo>
                      <a:lnTo>
                        <a:pt x="0" y="33"/>
                      </a:lnTo>
                      <a:lnTo>
                        <a:pt x="1" y="28"/>
                      </a:lnTo>
                      <a:lnTo>
                        <a:pt x="2" y="25"/>
                      </a:lnTo>
                      <a:lnTo>
                        <a:pt x="4" y="20"/>
                      </a:lnTo>
                      <a:lnTo>
                        <a:pt x="8" y="16"/>
                      </a:lnTo>
                      <a:lnTo>
                        <a:pt x="12" y="11"/>
                      </a:lnTo>
                      <a:lnTo>
                        <a:pt x="18" y="8"/>
                      </a:lnTo>
                      <a:lnTo>
                        <a:pt x="24" y="4"/>
                      </a:lnTo>
                      <a:lnTo>
                        <a:pt x="29" y="2"/>
                      </a:lnTo>
                      <a:lnTo>
                        <a:pt x="36" y="0"/>
                      </a:lnTo>
                      <a:lnTo>
                        <a:pt x="42" y="0"/>
                      </a:lnTo>
                      <a:lnTo>
                        <a:pt x="48" y="0"/>
                      </a:lnTo>
                      <a:lnTo>
                        <a:pt x="53" y="0"/>
                      </a:lnTo>
                      <a:lnTo>
                        <a:pt x="58" y="2"/>
                      </a:lnTo>
                      <a:lnTo>
                        <a:pt x="61" y="4"/>
                      </a:lnTo>
                      <a:lnTo>
                        <a:pt x="62"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7" name="Freeform 293"/>
                <p:cNvSpPr>
                  <a:spLocks/>
                </p:cNvSpPr>
                <p:nvPr/>
              </p:nvSpPr>
              <p:spPr bwMode="auto">
                <a:xfrm>
                  <a:off x="3611" y="1900"/>
                  <a:ext cx="7" cy="5"/>
                </a:xfrm>
                <a:custGeom>
                  <a:avLst/>
                  <a:gdLst>
                    <a:gd name="T0" fmla="*/ 0 w 66"/>
                    <a:gd name="T1" fmla="*/ 0 h 45"/>
                    <a:gd name="T2" fmla="*/ 0 w 66"/>
                    <a:gd name="T3" fmla="*/ 0 h 45"/>
                    <a:gd name="T4" fmla="*/ 0 w 66"/>
                    <a:gd name="T5" fmla="*/ 0 h 45"/>
                    <a:gd name="T6" fmla="*/ 0 w 66"/>
                    <a:gd name="T7" fmla="*/ 0 h 45"/>
                    <a:gd name="T8" fmla="*/ 0 w 66"/>
                    <a:gd name="T9" fmla="*/ 0 h 45"/>
                    <a:gd name="T10" fmla="*/ 0 w 66"/>
                    <a:gd name="T11" fmla="*/ 0 h 45"/>
                    <a:gd name="T12" fmla="*/ 0 w 66"/>
                    <a:gd name="T13" fmla="*/ 0 h 45"/>
                    <a:gd name="T14" fmla="*/ 0 w 66"/>
                    <a:gd name="T15" fmla="*/ 0 h 45"/>
                    <a:gd name="T16" fmla="*/ 0 w 66"/>
                    <a:gd name="T17" fmla="*/ 0 h 45"/>
                    <a:gd name="T18" fmla="*/ 0 w 66"/>
                    <a:gd name="T19" fmla="*/ 0 h 45"/>
                    <a:gd name="T20" fmla="*/ 0 w 66"/>
                    <a:gd name="T21" fmla="*/ 0 h 45"/>
                    <a:gd name="T22" fmla="*/ 0 w 66"/>
                    <a:gd name="T23" fmla="*/ 0 h 45"/>
                    <a:gd name="T24" fmla="*/ 0 w 66"/>
                    <a:gd name="T25" fmla="*/ 0 h 45"/>
                    <a:gd name="T26" fmla="*/ 0 w 66"/>
                    <a:gd name="T27" fmla="*/ 0 h 45"/>
                    <a:gd name="T28" fmla="*/ 0 w 66"/>
                    <a:gd name="T29" fmla="*/ 0 h 45"/>
                    <a:gd name="T30" fmla="*/ 0 w 66"/>
                    <a:gd name="T31" fmla="*/ 0 h 45"/>
                    <a:gd name="T32" fmla="*/ 0 w 66"/>
                    <a:gd name="T33" fmla="*/ 0 h 45"/>
                    <a:gd name="T34" fmla="*/ 0 w 66"/>
                    <a:gd name="T35" fmla="*/ 0 h 45"/>
                    <a:gd name="T36" fmla="*/ 0 w 66"/>
                    <a:gd name="T37" fmla="*/ 0 h 45"/>
                    <a:gd name="T38" fmla="*/ 0 w 66"/>
                    <a:gd name="T39" fmla="*/ 0 h 45"/>
                    <a:gd name="T40" fmla="*/ 0 w 66"/>
                    <a:gd name="T41" fmla="*/ 0 h 45"/>
                    <a:gd name="T42" fmla="*/ 0 w 66"/>
                    <a:gd name="T43" fmla="*/ 0 h 45"/>
                    <a:gd name="T44" fmla="*/ 0 w 66"/>
                    <a:gd name="T45" fmla="*/ 0 h 45"/>
                    <a:gd name="T46" fmla="*/ 0 w 66"/>
                    <a:gd name="T47" fmla="*/ 0 h 45"/>
                    <a:gd name="T48" fmla="*/ 0 w 66"/>
                    <a:gd name="T49" fmla="*/ 0 h 45"/>
                    <a:gd name="T50" fmla="*/ 0 w 66"/>
                    <a:gd name="T51" fmla="*/ 0 h 45"/>
                    <a:gd name="T52" fmla="*/ 0 w 66"/>
                    <a:gd name="T53" fmla="*/ 0 h 45"/>
                    <a:gd name="T54" fmla="*/ 0 w 66"/>
                    <a:gd name="T55" fmla="*/ 0 h 45"/>
                    <a:gd name="T56" fmla="*/ 0 w 66"/>
                    <a:gd name="T57" fmla="*/ 0 h 45"/>
                    <a:gd name="T58" fmla="*/ 0 w 66"/>
                    <a:gd name="T59" fmla="*/ 0 h 45"/>
                    <a:gd name="T60" fmla="*/ 0 w 66"/>
                    <a:gd name="T61" fmla="*/ 0 h 45"/>
                    <a:gd name="T62" fmla="*/ 0 w 66"/>
                    <a:gd name="T63" fmla="*/ 0 h 45"/>
                    <a:gd name="T64" fmla="*/ 0 w 66"/>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45"/>
                    <a:gd name="T101" fmla="*/ 66 w 66"/>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45">
                      <a:moveTo>
                        <a:pt x="25" y="6"/>
                      </a:moveTo>
                      <a:lnTo>
                        <a:pt x="32" y="2"/>
                      </a:lnTo>
                      <a:lnTo>
                        <a:pt x="38" y="1"/>
                      </a:lnTo>
                      <a:lnTo>
                        <a:pt x="45" y="0"/>
                      </a:lnTo>
                      <a:lnTo>
                        <a:pt x="50" y="0"/>
                      </a:lnTo>
                      <a:lnTo>
                        <a:pt x="55" y="0"/>
                      </a:lnTo>
                      <a:lnTo>
                        <a:pt x="59" y="2"/>
                      </a:lnTo>
                      <a:lnTo>
                        <a:pt x="63" y="4"/>
                      </a:lnTo>
                      <a:lnTo>
                        <a:pt x="65" y="8"/>
                      </a:lnTo>
                      <a:lnTo>
                        <a:pt x="66" y="11"/>
                      </a:lnTo>
                      <a:lnTo>
                        <a:pt x="66" y="15"/>
                      </a:lnTo>
                      <a:lnTo>
                        <a:pt x="64" y="19"/>
                      </a:lnTo>
                      <a:lnTo>
                        <a:pt x="62" y="24"/>
                      </a:lnTo>
                      <a:lnTo>
                        <a:pt x="58" y="28"/>
                      </a:lnTo>
                      <a:lnTo>
                        <a:pt x="52" y="33"/>
                      </a:lnTo>
                      <a:lnTo>
                        <a:pt x="47" y="36"/>
                      </a:lnTo>
                      <a:lnTo>
                        <a:pt x="41" y="40"/>
                      </a:lnTo>
                      <a:lnTo>
                        <a:pt x="34" y="42"/>
                      </a:lnTo>
                      <a:lnTo>
                        <a:pt x="29" y="44"/>
                      </a:lnTo>
                      <a:lnTo>
                        <a:pt x="22" y="45"/>
                      </a:lnTo>
                      <a:lnTo>
                        <a:pt x="16" y="45"/>
                      </a:lnTo>
                      <a:lnTo>
                        <a:pt x="12" y="44"/>
                      </a:lnTo>
                      <a:lnTo>
                        <a:pt x="7" y="43"/>
                      </a:lnTo>
                      <a:lnTo>
                        <a:pt x="4" y="41"/>
                      </a:lnTo>
                      <a:lnTo>
                        <a:pt x="1" y="37"/>
                      </a:lnTo>
                      <a:lnTo>
                        <a:pt x="0" y="34"/>
                      </a:lnTo>
                      <a:lnTo>
                        <a:pt x="0" y="29"/>
                      </a:lnTo>
                      <a:lnTo>
                        <a:pt x="3" y="25"/>
                      </a:lnTo>
                      <a:lnTo>
                        <a:pt x="5" y="20"/>
                      </a:lnTo>
                      <a:lnTo>
                        <a:pt x="8" y="17"/>
                      </a:lnTo>
                      <a:lnTo>
                        <a:pt x="14" y="12"/>
                      </a:lnTo>
                      <a:lnTo>
                        <a:pt x="20" y="9"/>
                      </a:lnTo>
                      <a:lnTo>
                        <a:pt x="2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8" name="Freeform 294"/>
                <p:cNvSpPr>
                  <a:spLocks/>
                </p:cNvSpPr>
                <p:nvPr/>
              </p:nvSpPr>
              <p:spPr bwMode="auto">
                <a:xfrm>
                  <a:off x="3611" y="1900"/>
                  <a:ext cx="7" cy="5"/>
                </a:xfrm>
                <a:custGeom>
                  <a:avLst/>
                  <a:gdLst>
                    <a:gd name="T0" fmla="*/ 0 w 66"/>
                    <a:gd name="T1" fmla="*/ 0 h 45"/>
                    <a:gd name="T2" fmla="*/ 0 w 66"/>
                    <a:gd name="T3" fmla="*/ 0 h 45"/>
                    <a:gd name="T4" fmla="*/ 0 w 66"/>
                    <a:gd name="T5" fmla="*/ 0 h 45"/>
                    <a:gd name="T6" fmla="*/ 0 w 66"/>
                    <a:gd name="T7" fmla="*/ 0 h 45"/>
                    <a:gd name="T8" fmla="*/ 0 w 66"/>
                    <a:gd name="T9" fmla="*/ 0 h 45"/>
                    <a:gd name="T10" fmla="*/ 0 w 66"/>
                    <a:gd name="T11" fmla="*/ 0 h 45"/>
                    <a:gd name="T12" fmla="*/ 0 w 66"/>
                    <a:gd name="T13" fmla="*/ 0 h 45"/>
                    <a:gd name="T14" fmla="*/ 0 w 66"/>
                    <a:gd name="T15" fmla="*/ 0 h 45"/>
                    <a:gd name="T16" fmla="*/ 0 w 66"/>
                    <a:gd name="T17" fmla="*/ 0 h 45"/>
                    <a:gd name="T18" fmla="*/ 0 w 66"/>
                    <a:gd name="T19" fmla="*/ 0 h 45"/>
                    <a:gd name="T20" fmla="*/ 0 w 66"/>
                    <a:gd name="T21" fmla="*/ 0 h 45"/>
                    <a:gd name="T22" fmla="*/ 0 w 66"/>
                    <a:gd name="T23" fmla="*/ 0 h 45"/>
                    <a:gd name="T24" fmla="*/ 0 w 66"/>
                    <a:gd name="T25" fmla="*/ 0 h 45"/>
                    <a:gd name="T26" fmla="*/ 0 w 66"/>
                    <a:gd name="T27" fmla="*/ 0 h 45"/>
                    <a:gd name="T28" fmla="*/ 0 w 66"/>
                    <a:gd name="T29" fmla="*/ 0 h 45"/>
                    <a:gd name="T30" fmla="*/ 0 w 66"/>
                    <a:gd name="T31" fmla="*/ 0 h 45"/>
                    <a:gd name="T32" fmla="*/ 0 w 66"/>
                    <a:gd name="T33" fmla="*/ 0 h 45"/>
                    <a:gd name="T34" fmla="*/ 0 w 66"/>
                    <a:gd name="T35" fmla="*/ 0 h 45"/>
                    <a:gd name="T36" fmla="*/ 0 w 66"/>
                    <a:gd name="T37" fmla="*/ 0 h 45"/>
                    <a:gd name="T38" fmla="*/ 0 w 66"/>
                    <a:gd name="T39" fmla="*/ 0 h 45"/>
                    <a:gd name="T40" fmla="*/ 0 w 66"/>
                    <a:gd name="T41" fmla="*/ 0 h 45"/>
                    <a:gd name="T42" fmla="*/ 0 w 66"/>
                    <a:gd name="T43" fmla="*/ 0 h 45"/>
                    <a:gd name="T44" fmla="*/ 0 w 66"/>
                    <a:gd name="T45" fmla="*/ 0 h 45"/>
                    <a:gd name="T46" fmla="*/ 0 w 66"/>
                    <a:gd name="T47" fmla="*/ 0 h 45"/>
                    <a:gd name="T48" fmla="*/ 0 w 66"/>
                    <a:gd name="T49" fmla="*/ 0 h 45"/>
                    <a:gd name="T50" fmla="*/ 0 w 66"/>
                    <a:gd name="T51" fmla="*/ 0 h 45"/>
                    <a:gd name="T52" fmla="*/ 0 w 66"/>
                    <a:gd name="T53" fmla="*/ 0 h 45"/>
                    <a:gd name="T54" fmla="*/ 0 w 66"/>
                    <a:gd name="T55" fmla="*/ 0 h 45"/>
                    <a:gd name="T56" fmla="*/ 0 w 66"/>
                    <a:gd name="T57" fmla="*/ 0 h 45"/>
                    <a:gd name="T58" fmla="*/ 0 w 66"/>
                    <a:gd name="T59" fmla="*/ 0 h 45"/>
                    <a:gd name="T60" fmla="*/ 0 w 66"/>
                    <a:gd name="T61" fmla="*/ 0 h 45"/>
                    <a:gd name="T62" fmla="*/ 0 w 66"/>
                    <a:gd name="T63" fmla="*/ 0 h 45"/>
                    <a:gd name="T64" fmla="*/ 0 w 66"/>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45"/>
                    <a:gd name="T101" fmla="*/ 66 w 66"/>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45">
                      <a:moveTo>
                        <a:pt x="25" y="6"/>
                      </a:moveTo>
                      <a:lnTo>
                        <a:pt x="32" y="2"/>
                      </a:lnTo>
                      <a:lnTo>
                        <a:pt x="38" y="1"/>
                      </a:lnTo>
                      <a:lnTo>
                        <a:pt x="45" y="0"/>
                      </a:lnTo>
                      <a:lnTo>
                        <a:pt x="50" y="0"/>
                      </a:lnTo>
                      <a:lnTo>
                        <a:pt x="55" y="0"/>
                      </a:lnTo>
                      <a:lnTo>
                        <a:pt x="59" y="2"/>
                      </a:lnTo>
                      <a:lnTo>
                        <a:pt x="63" y="4"/>
                      </a:lnTo>
                      <a:lnTo>
                        <a:pt x="65" y="8"/>
                      </a:lnTo>
                      <a:lnTo>
                        <a:pt x="66" y="11"/>
                      </a:lnTo>
                      <a:lnTo>
                        <a:pt x="66" y="15"/>
                      </a:lnTo>
                      <a:lnTo>
                        <a:pt x="64" y="19"/>
                      </a:lnTo>
                      <a:lnTo>
                        <a:pt x="62" y="24"/>
                      </a:lnTo>
                      <a:lnTo>
                        <a:pt x="58" y="28"/>
                      </a:lnTo>
                      <a:lnTo>
                        <a:pt x="52" y="33"/>
                      </a:lnTo>
                      <a:lnTo>
                        <a:pt x="47" y="36"/>
                      </a:lnTo>
                      <a:lnTo>
                        <a:pt x="41" y="40"/>
                      </a:lnTo>
                      <a:lnTo>
                        <a:pt x="34" y="42"/>
                      </a:lnTo>
                      <a:lnTo>
                        <a:pt x="29" y="44"/>
                      </a:lnTo>
                      <a:lnTo>
                        <a:pt x="22" y="45"/>
                      </a:lnTo>
                      <a:lnTo>
                        <a:pt x="16" y="45"/>
                      </a:lnTo>
                      <a:lnTo>
                        <a:pt x="12" y="44"/>
                      </a:lnTo>
                      <a:lnTo>
                        <a:pt x="7" y="43"/>
                      </a:lnTo>
                      <a:lnTo>
                        <a:pt x="4" y="41"/>
                      </a:lnTo>
                      <a:lnTo>
                        <a:pt x="1" y="37"/>
                      </a:lnTo>
                      <a:lnTo>
                        <a:pt x="0" y="34"/>
                      </a:lnTo>
                      <a:lnTo>
                        <a:pt x="0" y="29"/>
                      </a:lnTo>
                      <a:lnTo>
                        <a:pt x="3" y="25"/>
                      </a:lnTo>
                      <a:lnTo>
                        <a:pt x="5" y="20"/>
                      </a:lnTo>
                      <a:lnTo>
                        <a:pt x="8" y="17"/>
                      </a:lnTo>
                      <a:lnTo>
                        <a:pt x="14" y="12"/>
                      </a:lnTo>
                      <a:lnTo>
                        <a:pt x="20" y="9"/>
                      </a:lnTo>
                      <a:lnTo>
                        <a:pt x="2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9" name="Freeform 295"/>
                <p:cNvSpPr>
                  <a:spLocks/>
                </p:cNvSpPr>
                <p:nvPr/>
              </p:nvSpPr>
              <p:spPr bwMode="auto">
                <a:xfrm>
                  <a:off x="3745" y="1779"/>
                  <a:ext cx="63" cy="102"/>
                </a:xfrm>
                <a:custGeom>
                  <a:avLst/>
                  <a:gdLst>
                    <a:gd name="T0" fmla="*/ 0 w 624"/>
                    <a:gd name="T1" fmla="*/ 0 h 932"/>
                    <a:gd name="T2" fmla="*/ 0 w 624"/>
                    <a:gd name="T3" fmla="*/ 0 h 932"/>
                    <a:gd name="T4" fmla="*/ 0 w 624"/>
                    <a:gd name="T5" fmla="*/ 0 h 932"/>
                    <a:gd name="T6" fmla="*/ 0 w 624"/>
                    <a:gd name="T7" fmla="*/ 0 h 932"/>
                    <a:gd name="T8" fmla="*/ 0 w 624"/>
                    <a:gd name="T9" fmla="*/ 0 h 932"/>
                    <a:gd name="T10" fmla="*/ 0 w 624"/>
                    <a:gd name="T11" fmla="*/ 0 h 932"/>
                    <a:gd name="T12" fmla="*/ 0 w 624"/>
                    <a:gd name="T13" fmla="*/ 0 h 932"/>
                    <a:gd name="T14" fmla="*/ 0 w 624"/>
                    <a:gd name="T15" fmla="*/ 0 h 932"/>
                    <a:gd name="T16" fmla="*/ 0 w 624"/>
                    <a:gd name="T17" fmla="*/ 0 h 932"/>
                    <a:gd name="T18" fmla="*/ 0 w 624"/>
                    <a:gd name="T19" fmla="*/ 0 h 932"/>
                    <a:gd name="T20" fmla="*/ 0 w 624"/>
                    <a:gd name="T21" fmla="*/ 0 h 932"/>
                    <a:gd name="T22" fmla="*/ 0 w 624"/>
                    <a:gd name="T23" fmla="*/ 0 h 932"/>
                    <a:gd name="T24" fmla="*/ 0 w 624"/>
                    <a:gd name="T25" fmla="*/ 0 h 932"/>
                    <a:gd name="T26" fmla="*/ 0 w 624"/>
                    <a:gd name="T27" fmla="*/ 0 h 932"/>
                    <a:gd name="T28" fmla="*/ 0 w 624"/>
                    <a:gd name="T29" fmla="*/ 0 h 932"/>
                    <a:gd name="T30" fmla="*/ 0 w 624"/>
                    <a:gd name="T31" fmla="*/ 0 h 932"/>
                    <a:gd name="T32" fmla="*/ 0 w 624"/>
                    <a:gd name="T33" fmla="*/ 0 h 932"/>
                    <a:gd name="T34" fmla="*/ 0 w 624"/>
                    <a:gd name="T35" fmla="*/ 0 h 932"/>
                    <a:gd name="T36" fmla="*/ 0 w 624"/>
                    <a:gd name="T37" fmla="*/ 0 h 932"/>
                    <a:gd name="T38" fmla="*/ 0 w 624"/>
                    <a:gd name="T39" fmla="*/ 0 h 932"/>
                    <a:gd name="T40" fmla="*/ 0 w 624"/>
                    <a:gd name="T41" fmla="*/ 0 h 932"/>
                    <a:gd name="T42" fmla="*/ 0 w 624"/>
                    <a:gd name="T43" fmla="*/ 0 h 9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4"/>
                    <a:gd name="T67" fmla="*/ 0 h 932"/>
                    <a:gd name="T68" fmla="*/ 624 w 624"/>
                    <a:gd name="T69" fmla="*/ 932 h 9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4" h="932">
                      <a:moveTo>
                        <a:pt x="564" y="922"/>
                      </a:moveTo>
                      <a:lnTo>
                        <a:pt x="0" y="38"/>
                      </a:lnTo>
                      <a:lnTo>
                        <a:pt x="59" y="0"/>
                      </a:lnTo>
                      <a:lnTo>
                        <a:pt x="622" y="886"/>
                      </a:lnTo>
                      <a:lnTo>
                        <a:pt x="624" y="890"/>
                      </a:lnTo>
                      <a:lnTo>
                        <a:pt x="624" y="895"/>
                      </a:lnTo>
                      <a:lnTo>
                        <a:pt x="624" y="900"/>
                      </a:lnTo>
                      <a:lnTo>
                        <a:pt x="623" y="906"/>
                      </a:lnTo>
                      <a:lnTo>
                        <a:pt x="620" y="912"/>
                      </a:lnTo>
                      <a:lnTo>
                        <a:pt x="616" y="916"/>
                      </a:lnTo>
                      <a:lnTo>
                        <a:pt x="612" y="921"/>
                      </a:lnTo>
                      <a:lnTo>
                        <a:pt x="606" y="925"/>
                      </a:lnTo>
                      <a:lnTo>
                        <a:pt x="601" y="928"/>
                      </a:lnTo>
                      <a:lnTo>
                        <a:pt x="595" y="930"/>
                      </a:lnTo>
                      <a:lnTo>
                        <a:pt x="588" y="931"/>
                      </a:lnTo>
                      <a:lnTo>
                        <a:pt x="582" y="932"/>
                      </a:lnTo>
                      <a:lnTo>
                        <a:pt x="577" y="931"/>
                      </a:lnTo>
                      <a:lnTo>
                        <a:pt x="572" y="929"/>
                      </a:lnTo>
                      <a:lnTo>
                        <a:pt x="568" y="927"/>
                      </a:lnTo>
                      <a:lnTo>
                        <a:pt x="564" y="92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90" name="Freeform 296"/>
                <p:cNvSpPr>
                  <a:spLocks/>
                </p:cNvSpPr>
                <p:nvPr/>
              </p:nvSpPr>
              <p:spPr bwMode="auto">
                <a:xfrm>
                  <a:off x="3745" y="1779"/>
                  <a:ext cx="63" cy="102"/>
                </a:xfrm>
                <a:custGeom>
                  <a:avLst/>
                  <a:gdLst>
                    <a:gd name="T0" fmla="*/ 0 w 624"/>
                    <a:gd name="T1" fmla="*/ 0 h 932"/>
                    <a:gd name="T2" fmla="*/ 0 w 624"/>
                    <a:gd name="T3" fmla="*/ 0 h 932"/>
                    <a:gd name="T4" fmla="*/ 0 w 624"/>
                    <a:gd name="T5" fmla="*/ 0 h 932"/>
                    <a:gd name="T6" fmla="*/ 0 w 624"/>
                    <a:gd name="T7" fmla="*/ 0 h 932"/>
                    <a:gd name="T8" fmla="*/ 0 w 624"/>
                    <a:gd name="T9" fmla="*/ 0 h 932"/>
                    <a:gd name="T10" fmla="*/ 0 w 624"/>
                    <a:gd name="T11" fmla="*/ 0 h 932"/>
                    <a:gd name="T12" fmla="*/ 0 w 624"/>
                    <a:gd name="T13" fmla="*/ 0 h 932"/>
                    <a:gd name="T14" fmla="*/ 0 w 624"/>
                    <a:gd name="T15" fmla="*/ 0 h 932"/>
                    <a:gd name="T16" fmla="*/ 0 w 624"/>
                    <a:gd name="T17" fmla="*/ 0 h 932"/>
                    <a:gd name="T18" fmla="*/ 0 w 624"/>
                    <a:gd name="T19" fmla="*/ 0 h 932"/>
                    <a:gd name="T20" fmla="*/ 0 w 624"/>
                    <a:gd name="T21" fmla="*/ 0 h 932"/>
                    <a:gd name="T22" fmla="*/ 0 w 624"/>
                    <a:gd name="T23" fmla="*/ 0 h 932"/>
                    <a:gd name="T24" fmla="*/ 0 w 624"/>
                    <a:gd name="T25" fmla="*/ 0 h 932"/>
                    <a:gd name="T26" fmla="*/ 0 w 624"/>
                    <a:gd name="T27" fmla="*/ 0 h 932"/>
                    <a:gd name="T28" fmla="*/ 0 w 624"/>
                    <a:gd name="T29" fmla="*/ 0 h 932"/>
                    <a:gd name="T30" fmla="*/ 0 w 624"/>
                    <a:gd name="T31" fmla="*/ 0 h 932"/>
                    <a:gd name="T32" fmla="*/ 0 w 624"/>
                    <a:gd name="T33" fmla="*/ 0 h 932"/>
                    <a:gd name="T34" fmla="*/ 0 w 624"/>
                    <a:gd name="T35" fmla="*/ 0 h 932"/>
                    <a:gd name="T36" fmla="*/ 0 w 624"/>
                    <a:gd name="T37" fmla="*/ 0 h 932"/>
                    <a:gd name="T38" fmla="*/ 0 w 624"/>
                    <a:gd name="T39" fmla="*/ 0 h 932"/>
                    <a:gd name="T40" fmla="*/ 0 w 624"/>
                    <a:gd name="T41" fmla="*/ 0 h 932"/>
                    <a:gd name="T42" fmla="*/ 0 w 624"/>
                    <a:gd name="T43" fmla="*/ 0 h 9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4"/>
                    <a:gd name="T67" fmla="*/ 0 h 932"/>
                    <a:gd name="T68" fmla="*/ 624 w 624"/>
                    <a:gd name="T69" fmla="*/ 932 h 9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4" h="932">
                      <a:moveTo>
                        <a:pt x="564" y="922"/>
                      </a:moveTo>
                      <a:lnTo>
                        <a:pt x="0" y="38"/>
                      </a:lnTo>
                      <a:lnTo>
                        <a:pt x="59" y="0"/>
                      </a:lnTo>
                      <a:lnTo>
                        <a:pt x="622" y="886"/>
                      </a:lnTo>
                      <a:lnTo>
                        <a:pt x="624" y="890"/>
                      </a:lnTo>
                      <a:lnTo>
                        <a:pt x="624" y="895"/>
                      </a:lnTo>
                      <a:lnTo>
                        <a:pt x="624" y="900"/>
                      </a:lnTo>
                      <a:lnTo>
                        <a:pt x="623" y="906"/>
                      </a:lnTo>
                      <a:lnTo>
                        <a:pt x="620" y="912"/>
                      </a:lnTo>
                      <a:lnTo>
                        <a:pt x="616" y="916"/>
                      </a:lnTo>
                      <a:lnTo>
                        <a:pt x="612" y="921"/>
                      </a:lnTo>
                      <a:lnTo>
                        <a:pt x="606" y="925"/>
                      </a:lnTo>
                      <a:lnTo>
                        <a:pt x="601" y="928"/>
                      </a:lnTo>
                      <a:lnTo>
                        <a:pt x="595" y="930"/>
                      </a:lnTo>
                      <a:lnTo>
                        <a:pt x="588" y="931"/>
                      </a:lnTo>
                      <a:lnTo>
                        <a:pt x="582" y="932"/>
                      </a:lnTo>
                      <a:lnTo>
                        <a:pt x="577" y="931"/>
                      </a:lnTo>
                      <a:lnTo>
                        <a:pt x="572" y="929"/>
                      </a:lnTo>
                      <a:lnTo>
                        <a:pt x="568" y="927"/>
                      </a:lnTo>
                      <a:lnTo>
                        <a:pt x="564" y="92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1" name="Freeform 297"/>
                <p:cNvSpPr>
                  <a:spLocks/>
                </p:cNvSpPr>
                <p:nvPr/>
              </p:nvSpPr>
              <p:spPr bwMode="auto">
                <a:xfrm>
                  <a:off x="4045" y="1336"/>
                  <a:ext cx="76" cy="114"/>
                </a:xfrm>
                <a:custGeom>
                  <a:avLst/>
                  <a:gdLst>
                    <a:gd name="T0" fmla="*/ 0 w 753"/>
                    <a:gd name="T1" fmla="*/ 0 h 1052"/>
                    <a:gd name="T2" fmla="*/ 0 w 753"/>
                    <a:gd name="T3" fmla="*/ 0 h 1052"/>
                    <a:gd name="T4" fmla="*/ 0 w 753"/>
                    <a:gd name="T5" fmla="*/ 0 h 1052"/>
                    <a:gd name="T6" fmla="*/ 0 w 753"/>
                    <a:gd name="T7" fmla="*/ 0 h 1052"/>
                    <a:gd name="T8" fmla="*/ 0 w 753"/>
                    <a:gd name="T9" fmla="*/ 0 h 1052"/>
                    <a:gd name="T10" fmla="*/ 0 w 753"/>
                    <a:gd name="T11" fmla="*/ 0 h 1052"/>
                    <a:gd name="T12" fmla="*/ 0 w 753"/>
                    <a:gd name="T13" fmla="*/ 0 h 1052"/>
                    <a:gd name="T14" fmla="*/ 0 w 753"/>
                    <a:gd name="T15" fmla="*/ 0 h 1052"/>
                    <a:gd name="T16" fmla="*/ 0 w 753"/>
                    <a:gd name="T17" fmla="*/ 0 h 1052"/>
                    <a:gd name="T18" fmla="*/ 0 w 753"/>
                    <a:gd name="T19" fmla="*/ 0 h 1052"/>
                    <a:gd name="T20" fmla="*/ 0 w 753"/>
                    <a:gd name="T21" fmla="*/ 0 h 1052"/>
                    <a:gd name="T22" fmla="*/ 0 w 753"/>
                    <a:gd name="T23" fmla="*/ 0 h 1052"/>
                    <a:gd name="T24" fmla="*/ 0 w 753"/>
                    <a:gd name="T25" fmla="*/ 0 h 1052"/>
                    <a:gd name="T26" fmla="*/ 0 w 753"/>
                    <a:gd name="T27" fmla="*/ 0 h 1052"/>
                    <a:gd name="T28" fmla="*/ 0 w 753"/>
                    <a:gd name="T29" fmla="*/ 0 h 1052"/>
                    <a:gd name="T30" fmla="*/ 0 w 753"/>
                    <a:gd name="T31" fmla="*/ 0 h 1052"/>
                    <a:gd name="T32" fmla="*/ 0 w 753"/>
                    <a:gd name="T33" fmla="*/ 0 h 1052"/>
                    <a:gd name="T34" fmla="*/ 0 w 753"/>
                    <a:gd name="T35" fmla="*/ 0 h 1052"/>
                    <a:gd name="T36" fmla="*/ 0 w 753"/>
                    <a:gd name="T37" fmla="*/ 0 h 1052"/>
                    <a:gd name="T38" fmla="*/ 0 w 753"/>
                    <a:gd name="T39" fmla="*/ 0 h 1052"/>
                    <a:gd name="T40" fmla="*/ 0 w 753"/>
                    <a:gd name="T41" fmla="*/ 0 h 1052"/>
                    <a:gd name="T42" fmla="*/ 0 w 753"/>
                    <a:gd name="T43" fmla="*/ 0 h 1052"/>
                    <a:gd name="T44" fmla="*/ 0 w 753"/>
                    <a:gd name="T45" fmla="*/ 0 h 1052"/>
                    <a:gd name="T46" fmla="*/ 0 w 753"/>
                    <a:gd name="T47" fmla="*/ 0 h 1052"/>
                    <a:gd name="T48" fmla="*/ 0 w 753"/>
                    <a:gd name="T49" fmla="*/ 0 h 1052"/>
                    <a:gd name="T50" fmla="*/ 0 w 753"/>
                    <a:gd name="T51" fmla="*/ 0 h 1052"/>
                    <a:gd name="T52" fmla="*/ 0 w 753"/>
                    <a:gd name="T53" fmla="*/ 0 h 1052"/>
                    <a:gd name="T54" fmla="*/ 0 w 753"/>
                    <a:gd name="T55" fmla="*/ 0 h 1052"/>
                    <a:gd name="T56" fmla="*/ 0 w 753"/>
                    <a:gd name="T57" fmla="*/ 0 h 1052"/>
                    <a:gd name="T58" fmla="*/ 0 w 753"/>
                    <a:gd name="T59" fmla="*/ 0 h 1052"/>
                    <a:gd name="T60" fmla="*/ 0 w 753"/>
                    <a:gd name="T61" fmla="*/ 0 h 1052"/>
                    <a:gd name="T62" fmla="*/ 0 w 753"/>
                    <a:gd name="T63" fmla="*/ 0 h 1052"/>
                    <a:gd name="T64" fmla="*/ 0 w 753"/>
                    <a:gd name="T65" fmla="*/ 0 h 1052"/>
                    <a:gd name="T66" fmla="*/ 0 w 753"/>
                    <a:gd name="T67" fmla="*/ 0 h 1052"/>
                    <a:gd name="T68" fmla="*/ 0 w 753"/>
                    <a:gd name="T69" fmla="*/ 0 h 1052"/>
                    <a:gd name="T70" fmla="*/ 0 w 753"/>
                    <a:gd name="T71" fmla="*/ 0 h 1052"/>
                    <a:gd name="T72" fmla="*/ 0 w 753"/>
                    <a:gd name="T73" fmla="*/ 0 h 1052"/>
                    <a:gd name="T74" fmla="*/ 0 w 753"/>
                    <a:gd name="T75" fmla="*/ 0 h 10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3"/>
                    <a:gd name="T115" fmla="*/ 0 h 1052"/>
                    <a:gd name="T116" fmla="*/ 753 w 753"/>
                    <a:gd name="T117" fmla="*/ 1052 h 10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3" h="1052">
                      <a:moveTo>
                        <a:pt x="59" y="7"/>
                      </a:moveTo>
                      <a:lnTo>
                        <a:pt x="751" y="1006"/>
                      </a:lnTo>
                      <a:lnTo>
                        <a:pt x="752" y="1009"/>
                      </a:lnTo>
                      <a:lnTo>
                        <a:pt x="753" y="1014"/>
                      </a:lnTo>
                      <a:lnTo>
                        <a:pt x="752" y="1018"/>
                      </a:lnTo>
                      <a:lnTo>
                        <a:pt x="750" y="1024"/>
                      </a:lnTo>
                      <a:lnTo>
                        <a:pt x="747" y="1029"/>
                      </a:lnTo>
                      <a:lnTo>
                        <a:pt x="743" y="1034"/>
                      </a:lnTo>
                      <a:lnTo>
                        <a:pt x="738" y="1039"/>
                      </a:lnTo>
                      <a:lnTo>
                        <a:pt x="733" y="1042"/>
                      </a:lnTo>
                      <a:lnTo>
                        <a:pt x="727" y="1047"/>
                      </a:lnTo>
                      <a:lnTo>
                        <a:pt x="720" y="1049"/>
                      </a:lnTo>
                      <a:lnTo>
                        <a:pt x="714" y="1051"/>
                      </a:lnTo>
                      <a:lnTo>
                        <a:pt x="709" y="1052"/>
                      </a:lnTo>
                      <a:lnTo>
                        <a:pt x="703" y="1052"/>
                      </a:lnTo>
                      <a:lnTo>
                        <a:pt x="699" y="1051"/>
                      </a:lnTo>
                      <a:lnTo>
                        <a:pt x="695" y="1049"/>
                      </a:lnTo>
                      <a:lnTo>
                        <a:pt x="692" y="1047"/>
                      </a:lnTo>
                      <a:lnTo>
                        <a:pt x="2" y="45"/>
                      </a:lnTo>
                      <a:lnTo>
                        <a:pt x="1" y="42"/>
                      </a:lnTo>
                      <a:lnTo>
                        <a:pt x="0" y="38"/>
                      </a:lnTo>
                      <a:lnTo>
                        <a:pt x="1" y="33"/>
                      </a:lnTo>
                      <a:lnTo>
                        <a:pt x="2" y="27"/>
                      </a:lnTo>
                      <a:lnTo>
                        <a:pt x="6" y="23"/>
                      </a:lnTo>
                      <a:lnTo>
                        <a:pt x="9" y="18"/>
                      </a:lnTo>
                      <a:lnTo>
                        <a:pt x="14" y="13"/>
                      </a:lnTo>
                      <a:lnTo>
                        <a:pt x="19" y="9"/>
                      </a:lnTo>
                      <a:lnTo>
                        <a:pt x="25" y="6"/>
                      </a:lnTo>
                      <a:lnTo>
                        <a:pt x="31" y="2"/>
                      </a:lnTo>
                      <a:lnTo>
                        <a:pt x="36" y="1"/>
                      </a:lnTo>
                      <a:lnTo>
                        <a:pt x="42" y="0"/>
                      </a:lnTo>
                      <a:lnTo>
                        <a:pt x="48" y="0"/>
                      </a:lnTo>
                      <a:lnTo>
                        <a:pt x="52" y="1"/>
                      </a:lnTo>
                      <a:lnTo>
                        <a:pt x="56" y="4"/>
                      </a:lnTo>
                      <a:lnTo>
                        <a:pt x="59" y="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92" name="Freeform 298"/>
                <p:cNvSpPr>
                  <a:spLocks/>
                </p:cNvSpPr>
                <p:nvPr/>
              </p:nvSpPr>
              <p:spPr bwMode="auto">
                <a:xfrm>
                  <a:off x="4045" y="1336"/>
                  <a:ext cx="76" cy="114"/>
                </a:xfrm>
                <a:custGeom>
                  <a:avLst/>
                  <a:gdLst>
                    <a:gd name="T0" fmla="*/ 0 w 753"/>
                    <a:gd name="T1" fmla="*/ 0 h 1052"/>
                    <a:gd name="T2" fmla="*/ 0 w 753"/>
                    <a:gd name="T3" fmla="*/ 0 h 1052"/>
                    <a:gd name="T4" fmla="*/ 0 w 753"/>
                    <a:gd name="T5" fmla="*/ 0 h 1052"/>
                    <a:gd name="T6" fmla="*/ 0 w 753"/>
                    <a:gd name="T7" fmla="*/ 0 h 1052"/>
                    <a:gd name="T8" fmla="*/ 0 w 753"/>
                    <a:gd name="T9" fmla="*/ 0 h 1052"/>
                    <a:gd name="T10" fmla="*/ 0 w 753"/>
                    <a:gd name="T11" fmla="*/ 0 h 1052"/>
                    <a:gd name="T12" fmla="*/ 0 w 753"/>
                    <a:gd name="T13" fmla="*/ 0 h 1052"/>
                    <a:gd name="T14" fmla="*/ 0 w 753"/>
                    <a:gd name="T15" fmla="*/ 0 h 1052"/>
                    <a:gd name="T16" fmla="*/ 0 w 753"/>
                    <a:gd name="T17" fmla="*/ 0 h 1052"/>
                    <a:gd name="T18" fmla="*/ 0 w 753"/>
                    <a:gd name="T19" fmla="*/ 0 h 1052"/>
                    <a:gd name="T20" fmla="*/ 0 w 753"/>
                    <a:gd name="T21" fmla="*/ 0 h 1052"/>
                    <a:gd name="T22" fmla="*/ 0 w 753"/>
                    <a:gd name="T23" fmla="*/ 0 h 1052"/>
                    <a:gd name="T24" fmla="*/ 0 w 753"/>
                    <a:gd name="T25" fmla="*/ 0 h 1052"/>
                    <a:gd name="T26" fmla="*/ 0 w 753"/>
                    <a:gd name="T27" fmla="*/ 0 h 1052"/>
                    <a:gd name="T28" fmla="*/ 0 w 753"/>
                    <a:gd name="T29" fmla="*/ 0 h 1052"/>
                    <a:gd name="T30" fmla="*/ 0 w 753"/>
                    <a:gd name="T31" fmla="*/ 0 h 1052"/>
                    <a:gd name="T32" fmla="*/ 0 w 753"/>
                    <a:gd name="T33" fmla="*/ 0 h 1052"/>
                    <a:gd name="T34" fmla="*/ 0 w 753"/>
                    <a:gd name="T35" fmla="*/ 0 h 1052"/>
                    <a:gd name="T36" fmla="*/ 0 w 753"/>
                    <a:gd name="T37" fmla="*/ 0 h 1052"/>
                    <a:gd name="T38" fmla="*/ 0 w 753"/>
                    <a:gd name="T39" fmla="*/ 0 h 1052"/>
                    <a:gd name="T40" fmla="*/ 0 w 753"/>
                    <a:gd name="T41" fmla="*/ 0 h 1052"/>
                    <a:gd name="T42" fmla="*/ 0 w 753"/>
                    <a:gd name="T43" fmla="*/ 0 h 1052"/>
                    <a:gd name="T44" fmla="*/ 0 w 753"/>
                    <a:gd name="T45" fmla="*/ 0 h 1052"/>
                    <a:gd name="T46" fmla="*/ 0 w 753"/>
                    <a:gd name="T47" fmla="*/ 0 h 1052"/>
                    <a:gd name="T48" fmla="*/ 0 w 753"/>
                    <a:gd name="T49" fmla="*/ 0 h 1052"/>
                    <a:gd name="T50" fmla="*/ 0 w 753"/>
                    <a:gd name="T51" fmla="*/ 0 h 1052"/>
                    <a:gd name="T52" fmla="*/ 0 w 753"/>
                    <a:gd name="T53" fmla="*/ 0 h 1052"/>
                    <a:gd name="T54" fmla="*/ 0 w 753"/>
                    <a:gd name="T55" fmla="*/ 0 h 1052"/>
                    <a:gd name="T56" fmla="*/ 0 w 753"/>
                    <a:gd name="T57" fmla="*/ 0 h 1052"/>
                    <a:gd name="T58" fmla="*/ 0 w 753"/>
                    <a:gd name="T59" fmla="*/ 0 h 1052"/>
                    <a:gd name="T60" fmla="*/ 0 w 753"/>
                    <a:gd name="T61" fmla="*/ 0 h 1052"/>
                    <a:gd name="T62" fmla="*/ 0 w 753"/>
                    <a:gd name="T63" fmla="*/ 0 h 1052"/>
                    <a:gd name="T64" fmla="*/ 0 w 753"/>
                    <a:gd name="T65" fmla="*/ 0 h 1052"/>
                    <a:gd name="T66" fmla="*/ 0 w 753"/>
                    <a:gd name="T67" fmla="*/ 0 h 1052"/>
                    <a:gd name="T68" fmla="*/ 0 w 753"/>
                    <a:gd name="T69" fmla="*/ 0 h 1052"/>
                    <a:gd name="T70" fmla="*/ 0 w 753"/>
                    <a:gd name="T71" fmla="*/ 0 h 1052"/>
                    <a:gd name="T72" fmla="*/ 0 w 753"/>
                    <a:gd name="T73" fmla="*/ 0 h 1052"/>
                    <a:gd name="T74" fmla="*/ 0 w 753"/>
                    <a:gd name="T75" fmla="*/ 0 h 10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3"/>
                    <a:gd name="T115" fmla="*/ 0 h 1052"/>
                    <a:gd name="T116" fmla="*/ 753 w 753"/>
                    <a:gd name="T117" fmla="*/ 1052 h 10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3" h="1052">
                      <a:moveTo>
                        <a:pt x="59" y="7"/>
                      </a:moveTo>
                      <a:lnTo>
                        <a:pt x="751" y="1006"/>
                      </a:lnTo>
                      <a:lnTo>
                        <a:pt x="752" y="1009"/>
                      </a:lnTo>
                      <a:lnTo>
                        <a:pt x="753" y="1014"/>
                      </a:lnTo>
                      <a:lnTo>
                        <a:pt x="752" y="1018"/>
                      </a:lnTo>
                      <a:lnTo>
                        <a:pt x="750" y="1024"/>
                      </a:lnTo>
                      <a:lnTo>
                        <a:pt x="747" y="1029"/>
                      </a:lnTo>
                      <a:lnTo>
                        <a:pt x="743" y="1034"/>
                      </a:lnTo>
                      <a:lnTo>
                        <a:pt x="738" y="1039"/>
                      </a:lnTo>
                      <a:lnTo>
                        <a:pt x="733" y="1042"/>
                      </a:lnTo>
                      <a:lnTo>
                        <a:pt x="727" y="1047"/>
                      </a:lnTo>
                      <a:lnTo>
                        <a:pt x="720" y="1049"/>
                      </a:lnTo>
                      <a:lnTo>
                        <a:pt x="714" y="1051"/>
                      </a:lnTo>
                      <a:lnTo>
                        <a:pt x="709" y="1052"/>
                      </a:lnTo>
                      <a:lnTo>
                        <a:pt x="703" y="1052"/>
                      </a:lnTo>
                      <a:lnTo>
                        <a:pt x="699" y="1051"/>
                      </a:lnTo>
                      <a:lnTo>
                        <a:pt x="695" y="1049"/>
                      </a:lnTo>
                      <a:lnTo>
                        <a:pt x="692" y="1047"/>
                      </a:lnTo>
                      <a:lnTo>
                        <a:pt x="2" y="45"/>
                      </a:lnTo>
                      <a:lnTo>
                        <a:pt x="1" y="42"/>
                      </a:lnTo>
                      <a:lnTo>
                        <a:pt x="0" y="38"/>
                      </a:lnTo>
                      <a:lnTo>
                        <a:pt x="1" y="33"/>
                      </a:lnTo>
                      <a:lnTo>
                        <a:pt x="2" y="27"/>
                      </a:lnTo>
                      <a:lnTo>
                        <a:pt x="6" y="23"/>
                      </a:lnTo>
                      <a:lnTo>
                        <a:pt x="9" y="18"/>
                      </a:lnTo>
                      <a:lnTo>
                        <a:pt x="14" y="13"/>
                      </a:lnTo>
                      <a:lnTo>
                        <a:pt x="19" y="9"/>
                      </a:lnTo>
                      <a:lnTo>
                        <a:pt x="25" y="6"/>
                      </a:lnTo>
                      <a:lnTo>
                        <a:pt x="31" y="2"/>
                      </a:lnTo>
                      <a:lnTo>
                        <a:pt x="36" y="1"/>
                      </a:lnTo>
                      <a:lnTo>
                        <a:pt x="42" y="0"/>
                      </a:lnTo>
                      <a:lnTo>
                        <a:pt x="48" y="0"/>
                      </a:lnTo>
                      <a:lnTo>
                        <a:pt x="52" y="1"/>
                      </a:lnTo>
                      <a:lnTo>
                        <a:pt x="56" y="4"/>
                      </a:lnTo>
                      <a:lnTo>
                        <a:pt x="59"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3" name="Freeform 299"/>
                <p:cNvSpPr>
                  <a:spLocks/>
                </p:cNvSpPr>
                <p:nvPr/>
              </p:nvSpPr>
              <p:spPr bwMode="auto">
                <a:xfrm>
                  <a:off x="4115" y="1445"/>
                  <a:ext cx="6" cy="5"/>
                </a:xfrm>
                <a:custGeom>
                  <a:avLst/>
                  <a:gdLst>
                    <a:gd name="T0" fmla="*/ 0 w 64"/>
                    <a:gd name="T1" fmla="*/ 0 h 52"/>
                    <a:gd name="T2" fmla="*/ 0 w 64"/>
                    <a:gd name="T3" fmla="*/ 0 h 52"/>
                    <a:gd name="T4" fmla="*/ 0 w 64"/>
                    <a:gd name="T5" fmla="*/ 0 h 52"/>
                    <a:gd name="T6" fmla="*/ 0 w 64"/>
                    <a:gd name="T7" fmla="*/ 0 h 52"/>
                    <a:gd name="T8" fmla="*/ 0 w 64"/>
                    <a:gd name="T9" fmla="*/ 0 h 52"/>
                    <a:gd name="T10" fmla="*/ 0 w 64"/>
                    <a:gd name="T11" fmla="*/ 0 h 52"/>
                    <a:gd name="T12" fmla="*/ 0 w 64"/>
                    <a:gd name="T13" fmla="*/ 0 h 52"/>
                    <a:gd name="T14" fmla="*/ 0 w 64"/>
                    <a:gd name="T15" fmla="*/ 0 h 52"/>
                    <a:gd name="T16" fmla="*/ 0 w 64"/>
                    <a:gd name="T17" fmla="*/ 0 h 52"/>
                    <a:gd name="T18" fmla="*/ 0 w 64"/>
                    <a:gd name="T19" fmla="*/ 0 h 52"/>
                    <a:gd name="T20" fmla="*/ 0 w 64"/>
                    <a:gd name="T21" fmla="*/ 0 h 52"/>
                    <a:gd name="T22" fmla="*/ 0 w 64"/>
                    <a:gd name="T23" fmla="*/ 0 h 52"/>
                    <a:gd name="T24" fmla="*/ 0 w 64"/>
                    <a:gd name="T25" fmla="*/ 0 h 52"/>
                    <a:gd name="T26" fmla="*/ 0 w 64"/>
                    <a:gd name="T27" fmla="*/ 0 h 52"/>
                    <a:gd name="T28" fmla="*/ 0 w 64"/>
                    <a:gd name="T29" fmla="*/ 0 h 52"/>
                    <a:gd name="T30" fmla="*/ 0 w 64"/>
                    <a:gd name="T31" fmla="*/ 0 h 52"/>
                    <a:gd name="T32" fmla="*/ 0 w 64"/>
                    <a:gd name="T33" fmla="*/ 0 h 52"/>
                    <a:gd name="T34" fmla="*/ 0 w 64"/>
                    <a:gd name="T35" fmla="*/ 0 h 52"/>
                    <a:gd name="T36" fmla="*/ 0 w 64"/>
                    <a:gd name="T37" fmla="*/ 0 h 52"/>
                    <a:gd name="T38" fmla="*/ 0 w 64"/>
                    <a:gd name="T39" fmla="*/ 0 h 52"/>
                    <a:gd name="T40" fmla="*/ 0 w 64"/>
                    <a:gd name="T41" fmla="*/ 0 h 52"/>
                    <a:gd name="T42" fmla="*/ 0 w 64"/>
                    <a:gd name="T43" fmla="*/ 0 h 52"/>
                    <a:gd name="T44" fmla="*/ 0 w 64"/>
                    <a:gd name="T45" fmla="*/ 0 h 52"/>
                    <a:gd name="T46" fmla="*/ 0 w 64"/>
                    <a:gd name="T47" fmla="*/ 0 h 52"/>
                    <a:gd name="T48" fmla="*/ 0 w 64"/>
                    <a:gd name="T49" fmla="*/ 0 h 52"/>
                    <a:gd name="T50" fmla="*/ 0 w 64"/>
                    <a:gd name="T51" fmla="*/ 0 h 52"/>
                    <a:gd name="T52" fmla="*/ 0 w 64"/>
                    <a:gd name="T53" fmla="*/ 0 h 52"/>
                    <a:gd name="T54" fmla="*/ 0 w 64"/>
                    <a:gd name="T55" fmla="*/ 0 h 52"/>
                    <a:gd name="T56" fmla="*/ 0 w 64"/>
                    <a:gd name="T57" fmla="*/ 0 h 52"/>
                    <a:gd name="T58" fmla="*/ 0 w 64"/>
                    <a:gd name="T59" fmla="*/ 0 h 52"/>
                    <a:gd name="T60" fmla="*/ 0 w 64"/>
                    <a:gd name="T61" fmla="*/ 0 h 52"/>
                    <a:gd name="T62" fmla="*/ 0 w 64"/>
                    <a:gd name="T63" fmla="*/ 0 h 52"/>
                    <a:gd name="T64" fmla="*/ 0 w 64"/>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2"/>
                    <a:gd name="T101" fmla="*/ 64 w 64"/>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2">
                      <a:moveTo>
                        <a:pt x="21" y="9"/>
                      </a:moveTo>
                      <a:lnTo>
                        <a:pt x="27" y="6"/>
                      </a:lnTo>
                      <a:lnTo>
                        <a:pt x="32" y="2"/>
                      </a:lnTo>
                      <a:lnTo>
                        <a:pt x="39" y="1"/>
                      </a:lnTo>
                      <a:lnTo>
                        <a:pt x="45" y="0"/>
                      </a:lnTo>
                      <a:lnTo>
                        <a:pt x="50" y="0"/>
                      </a:lnTo>
                      <a:lnTo>
                        <a:pt x="55" y="1"/>
                      </a:lnTo>
                      <a:lnTo>
                        <a:pt x="58" y="4"/>
                      </a:lnTo>
                      <a:lnTo>
                        <a:pt x="62" y="6"/>
                      </a:lnTo>
                      <a:lnTo>
                        <a:pt x="63" y="9"/>
                      </a:lnTo>
                      <a:lnTo>
                        <a:pt x="64" y="14"/>
                      </a:lnTo>
                      <a:lnTo>
                        <a:pt x="63" y="18"/>
                      </a:lnTo>
                      <a:lnTo>
                        <a:pt x="61" y="24"/>
                      </a:lnTo>
                      <a:lnTo>
                        <a:pt x="58" y="29"/>
                      </a:lnTo>
                      <a:lnTo>
                        <a:pt x="54" y="34"/>
                      </a:lnTo>
                      <a:lnTo>
                        <a:pt x="49" y="39"/>
                      </a:lnTo>
                      <a:lnTo>
                        <a:pt x="44" y="42"/>
                      </a:lnTo>
                      <a:lnTo>
                        <a:pt x="38" y="47"/>
                      </a:lnTo>
                      <a:lnTo>
                        <a:pt x="31" y="49"/>
                      </a:lnTo>
                      <a:lnTo>
                        <a:pt x="25" y="51"/>
                      </a:lnTo>
                      <a:lnTo>
                        <a:pt x="20" y="52"/>
                      </a:lnTo>
                      <a:lnTo>
                        <a:pt x="14" y="52"/>
                      </a:lnTo>
                      <a:lnTo>
                        <a:pt x="10" y="51"/>
                      </a:lnTo>
                      <a:lnTo>
                        <a:pt x="6" y="49"/>
                      </a:lnTo>
                      <a:lnTo>
                        <a:pt x="3" y="47"/>
                      </a:lnTo>
                      <a:lnTo>
                        <a:pt x="2" y="42"/>
                      </a:lnTo>
                      <a:lnTo>
                        <a:pt x="0" y="39"/>
                      </a:lnTo>
                      <a:lnTo>
                        <a:pt x="2" y="33"/>
                      </a:lnTo>
                      <a:lnTo>
                        <a:pt x="4" y="29"/>
                      </a:lnTo>
                      <a:lnTo>
                        <a:pt x="6" y="23"/>
                      </a:lnTo>
                      <a:lnTo>
                        <a:pt x="11" y="18"/>
                      </a:lnTo>
                      <a:lnTo>
                        <a:pt x="15" y="14"/>
                      </a:lnTo>
                      <a:lnTo>
                        <a:pt x="21"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94" name="Freeform 300"/>
                <p:cNvSpPr>
                  <a:spLocks/>
                </p:cNvSpPr>
                <p:nvPr/>
              </p:nvSpPr>
              <p:spPr bwMode="auto">
                <a:xfrm>
                  <a:off x="4115" y="1445"/>
                  <a:ext cx="6" cy="5"/>
                </a:xfrm>
                <a:custGeom>
                  <a:avLst/>
                  <a:gdLst>
                    <a:gd name="T0" fmla="*/ 0 w 64"/>
                    <a:gd name="T1" fmla="*/ 0 h 52"/>
                    <a:gd name="T2" fmla="*/ 0 w 64"/>
                    <a:gd name="T3" fmla="*/ 0 h 52"/>
                    <a:gd name="T4" fmla="*/ 0 w 64"/>
                    <a:gd name="T5" fmla="*/ 0 h 52"/>
                    <a:gd name="T6" fmla="*/ 0 w 64"/>
                    <a:gd name="T7" fmla="*/ 0 h 52"/>
                    <a:gd name="T8" fmla="*/ 0 w 64"/>
                    <a:gd name="T9" fmla="*/ 0 h 52"/>
                    <a:gd name="T10" fmla="*/ 0 w 64"/>
                    <a:gd name="T11" fmla="*/ 0 h 52"/>
                    <a:gd name="T12" fmla="*/ 0 w 64"/>
                    <a:gd name="T13" fmla="*/ 0 h 52"/>
                    <a:gd name="T14" fmla="*/ 0 w 64"/>
                    <a:gd name="T15" fmla="*/ 0 h 52"/>
                    <a:gd name="T16" fmla="*/ 0 w 64"/>
                    <a:gd name="T17" fmla="*/ 0 h 52"/>
                    <a:gd name="T18" fmla="*/ 0 w 64"/>
                    <a:gd name="T19" fmla="*/ 0 h 52"/>
                    <a:gd name="T20" fmla="*/ 0 w 64"/>
                    <a:gd name="T21" fmla="*/ 0 h 52"/>
                    <a:gd name="T22" fmla="*/ 0 w 64"/>
                    <a:gd name="T23" fmla="*/ 0 h 52"/>
                    <a:gd name="T24" fmla="*/ 0 w 64"/>
                    <a:gd name="T25" fmla="*/ 0 h 52"/>
                    <a:gd name="T26" fmla="*/ 0 w 64"/>
                    <a:gd name="T27" fmla="*/ 0 h 52"/>
                    <a:gd name="T28" fmla="*/ 0 w 64"/>
                    <a:gd name="T29" fmla="*/ 0 h 52"/>
                    <a:gd name="T30" fmla="*/ 0 w 64"/>
                    <a:gd name="T31" fmla="*/ 0 h 52"/>
                    <a:gd name="T32" fmla="*/ 0 w 64"/>
                    <a:gd name="T33" fmla="*/ 0 h 52"/>
                    <a:gd name="T34" fmla="*/ 0 w 64"/>
                    <a:gd name="T35" fmla="*/ 0 h 52"/>
                    <a:gd name="T36" fmla="*/ 0 w 64"/>
                    <a:gd name="T37" fmla="*/ 0 h 52"/>
                    <a:gd name="T38" fmla="*/ 0 w 64"/>
                    <a:gd name="T39" fmla="*/ 0 h 52"/>
                    <a:gd name="T40" fmla="*/ 0 w 64"/>
                    <a:gd name="T41" fmla="*/ 0 h 52"/>
                    <a:gd name="T42" fmla="*/ 0 w 64"/>
                    <a:gd name="T43" fmla="*/ 0 h 52"/>
                    <a:gd name="T44" fmla="*/ 0 w 64"/>
                    <a:gd name="T45" fmla="*/ 0 h 52"/>
                    <a:gd name="T46" fmla="*/ 0 w 64"/>
                    <a:gd name="T47" fmla="*/ 0 h 52"/>
                    <a:gd name="T48" fmla="*/ 0 w 64"/>
                    <a:gd name="T49" fmla="*/ 0 h 52"/>
                    <a:gd name="T50" fmla="*/ 0 w 64"/>
                    <a:gd name="T51" fmla="*/ 0 h 52"/>
                    <a:gd name="T52" fmla="*/ 0 w 64"/>
                    <a:gd name="T53" fmla="*/ 0 h 52"/>
                    <a:gd name="T54" fmla="*/ 0 w 64"/>
                    <a:gd name="T55" fmla="*/ 0 h 52"/>
                    <a:gd name="T56" fmla="*/ 0 w 64"/>
                    <a:gd name="T57" fmla="*/ 0 h 52"/>
                    <a:gd name="T58" fmla="*/ 0 w 64"/>
                    <a:gd name="T59" fmla="*/ 0 h 52"/>
                    <a:gd name="T60" fmla="*/ 0 w 64"/>
                    <a:gd name="T61" fmla="*/ 0 h 52"/>
                    <a:gd name="T62" fmla="*/ 0 w 64"/>
                    <a:gd name="T63" fmla="*/ 0 h 52"/>
                    <a:gd name="T64" fmla="*/ 0 w 64"/>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2"/>
                    <a:gd name="T101" fmla="*/ 64 w 64"/>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2">
                      <a:moveTo>
                        <a:pt x="21" y="9"/>
                      </a:moveTo>
                      <a:lnTo>
                        <a:pt x="27" y="6"/>
                      </a:lnTo>
                      <a:lnTo>
                        <a:pt x="32" y="2"/>
                      </a:lnTo>
                      <a:lnTo>
                        <a:pt x="39" y="1"/>
                      </a:lnTo>
                      <a:lnTo>
                        <a:pt x="45" y="0"/>
                      </a:lnTo>
                      <a:lnTo>
                        <a:pt x="50" y="0"/>
                      </a:lnTo>
                      <a:lnTo>
                        <a:pt x="55" y="1"/>
                      </a:lnTo>
                      <a:lnTo>
                        <a:pt x="58" y="4"/>
                      </a:lnTo>
                      <a:lnTo>
                        <a:pt x="62" y="6"/>
                      </a:lnTo>
                      <a:lnTo>
                        <a:pt x="63" y="9"/>
                      </a:lnTo>
                      <a:lnTo>
                        <a:pt x="64" y="14"/>
                      </a:lnTo>
                      <a:lnTo>
                        <a:pt x="63" y="18"/>
                      </a:lnTo>
                      <a:lnTo>
                        <a:pt x="61" y="24"/>
                      </a:lnTo>
                      <a:lnTo>
                        <a:pt x="58" y="29"/>
                      </a:lnTo>
                      <a:lnTo>
                        <a:pt x="54" y="34"/>
                      </a:lnTo>
                      <a:lnTo>
                        <a:pt x="49" y="39"/>
                      </a:lnTo>
                      <a:lnTo>
                        <a:pt x="44" y="42"/>
                      </a:lnTo>
                      <a:lnTo>
                        <a:pt x="38" y="47"/>
                      </a:lnTo>
                      <a:lnTo>
                        <a:pt x="31" y="49"/>
                      </a:lnTo>
                      <a:lnTo>
                        <a:pt x="25" y="51"/>
                      </a:lnTo>
                      <a:lnTo>
                        <a:pt x="20" y="52"/>
                      </a:lnTo>
                      <a:lnTo>
                        <a:pt x="14" y="52"/>
                      </a:lnTo>
                      <a:lnTo>
                        <a:pt x="10" y="51"/>
                      </a:lnTo>
                      <a:lnTo>
                        <a:pt x="6" y="49"/>
                      </a:lnTo>
                      <a:lnTo>
                        <a:pt x="3" y="47"/>
                      </a:lnTo>
                      <a:lnTo>
                        <a:pt x="2" y="42"/>
                      </a:lnTo>
                      <a:lnTo>
                        <a:pt x="0" y="39"/>
                      </a:lnTo>
                      <a:lnTo>
                        <a:pt x="2" y="33"/>
                      </a:lnTo>
                      <a:lnTo>
                        <a:pt x="4" y="29"/>
                      </a:lnTo>
                      <a:lnTo>
                        <a:pt x="6" y="23"/>
                      </a:lnTo>
                      <a:lnTo>
                        <a:pt x="11" y="18"/>
                      </a:lnTo>
                      <a:lnTo>
                        <a:pt x="15" y="14"/>
                      </a:lnTo>
                      <a:lnTo>
                        <a:pt x="21"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95" name="Freeform 301"/>
                <p:cNvSpPr>
                  <a:spLocks/>
                </p:cNvSpPr>
                <p:nvPr/>
              </p:nvSpPr>
              <p:spPr bwMode="auto">
                <a:xfrm>
                  <a:off x="3406" y="1213"/>
                  <a:ext cx="55" cy="111"/>
                </a:xfrm>
                <a:custGeom>
                  <a:avLst/>
                  <a:gdLst>
                    <a:gd name="T0" fmla="*/ 0 w 546"/>
                    <a:gd name="T1" fmla="*/ 0 h 1007"/>
                    <a:gd name="T2" fmla="*/ 0 w 546"/>
                    <a:gd name="T3" fmla="*/ 0 h 1007"/>
                    <a:gd name="T4" fmla="*/ 0 w 546"/>
                    <a:gd name="T5" fmla="*/ 0 h 1007"/>
                    <a:gd name="T6" fmla="*/ 0 w 546"/>
                    <a:gd name="T7" fmla="*/ 0 h 1007"/>
                    <a:gd name="T8" fmla="*/ 0 w 546"/>
                    <a:gd name="T9" fmla="*/ 0 h 1007"/>
                    <a:gd name="T10" fmla="*/ 0 w 546"/>
                    <a:gd name="T11" fmla="*/ 0 h 1007"/>
                    <a:gd name="T12" fmla="*/ 0 w 546"/>
                    <a:gd name="T13" fmla="*/ 0 h 1007"/>
                    <a:gd name="T14" fmla="*/ 0 w 546"/>
                    <a:gd name="T15" fmla="*/ 0 h 1007"/>
                    <a:gd name="T16" fmla="*/ 0 w 546"/>
                    <a:gd name="T17" fmla="*/ 0 h 1007"/>
                    <a:gd name="T18" fmla="*/ 0 w 546"/>
                    <a:gd name="T19" fmla="*/ 0 h 1007"/>
                    <a:gd name="T20" fmla="*/ 0 w 546"/>
                    <a:gd name="T21" fmla="*/ 0 h 1007"/>
                    <a:gd name="T22" fmla="*/ 0 w 546"/>
                    <a:gd name="T23" fmla="*/ 0 h 1007"/>
                    <a:gd name="T24" fmla="*/ 0 w 546"/>
                    <a:gd name="T25" fmla="*/ 0 h 1007"/>
                    <a:gd name="T26" fmla="*/ 0 w 546"/>
                    <a:gd name="T27" fmla="*/ 0 h 1007"/>
                    <a:gd name="T28" fmla="*/ 0 w 546"/>
                    <a:gd name="T29" fmla="*/ 0 h 1007"/>
                    <a:gd name="T30" fmla="*/ 0 w 546"/>
                    <a:gd name="T31" fmla="*/ 0 h 1007"/>
                    <a:gd name="T32" fmla="*/ 0 w 546"/>
                    <a:gd name="T33" fmla="*/ 0 h 1007"/>
                    <a:gd name="T34" fmla="*/ 0 w 546"/>
                    <a:gd name="T35" fmla="*/ 0 h 1007"/>
                    <a:gd name="T36" fmla="*/ 0 w 546"/>
                    <a:gd name="T37" fmla="*/ 0 h 1007"/>
                    <a:gd name="T38" fmla="*/ 0 w 546"/>
                    <a:gd name="T39" fmla="*/ 0 h 1007"/>
                    <a:gd name="T40" fmla="*/ 0 w 546"/>
                    <a:gd name="T41" fmla="*/ 0 h 1007"/>
                    <a:gd name="T42" fmla="*/ 0 w 546"/>
                    <a:gd name="T43" fmla="*/ 0 h 10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1007"/>
                    <a:gd name="T68" fmla="*/ 546 w 546"/>
                    <a:gd name="T69" fmla="*/ 1007 h 10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1007">
                      <a:moveTo>
                        <a:pt x="62" y="11"/>
                      </a:moveTo>
                      <a:lnTo>
                        <a:pt x="546" y="975"/>
                      </a:lnTo>
                      <a:lnTo>
                        <a:pt x="483" y="1007"/>
                      </a:lnTo>
                      <a:lnTo>
                        <a:pt x="1" y="42"/>
                      </a:lnTo>
                      <a:lnTo>
                        <a:pt x="0" y="37"/>
                      </a:lnTo>
                      <a:lnTo>
                        <a:pt x="0" y="32"/>
                      </a:lnTo>
                      <a:lnTo>
                        <a:pt x="1" y="27"/>
                      </a:lnTo>
                      <a:lnTo>
                        <a:pt x="3" y="22"/>
                      </a:lnTo>
                      <a:lnTo>
                        <a:pt x="5" y="17"/>
                      </a:lnTo>
                      <a:lnTo>
                        <a:pt x="10" y="12"/>
                      </a:lnTo>
                      <a:lnTo>
                        <a:pt x="16" y="8"/>
                      </a:lnTo>
                      <a:lnTo>
                        <a:pt x="21" y="5"/>
                      </a:lnTo>
                      <a:lnTo>
                        <a:pt x="27" y="2"/>
                      </a:lnTo>
                      <a:lnTo>
                        <a:pt x="34" y="0"/>
                      </a:lnTo>
                      <a:lnTo>
                        <a:pt x="39" y="0"/>
                      </a:lnTo>
                      <a:lnTo>
                        <a:pt x="46" y="0"/>
                      </a:lnTo>
                      <a:lnTo>
                        <a:pt x="52" y="1"/>
                      </a:lnTo>
                      <a:lnTo>
                        <a:pt x="56" y="5"/>
                      </a:lnTo>
                      <a:lnTo>
                        <a:pt x="60" y="7"/>
                      </a:lnTo>
                      <a:lnTo>
                        <a:pt x="62" y="1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96" name="Freeform 302"/>
                <p:cNvSpPr>
                  <a:spLocks/>
                </p:cNvSpPr>
                <p:nvPr/>
              </p:nvSpPr>
              <p:spPr bwMode="auto">
                <a:xfrm>
                  <a:off x="3406" y="1213"/>
                  <a:ext cx="55" cy="111"/>
                </a:xfrm>
                <a:custGeom>
                  <a:avLst/>
                  <a:gdLst>
                    <a:gd name="T0" fmla="*/ 0 w 546"/>
                    <a:gd name="T1" fmla="*/ 0 h 1007"/>
                    <a:gd name="T2" fmla="*/ 0 w 546"/>
                    <a:gd name="T3" fmla="*/ 0 h 1007"/>
                    <a:gd name="T4" fmla="*/ 0 w 546"/>
                    <a:gd name="T5" fmla="*/ 0 h 1007"/>
                    <a:gd name="T6" fmla="*/ 0 w 546"/>
                    <a:gd name="T7" fmla="*/ 0 h 1007"/>
                    <a:gd name="T8" fmla="*/ 0 w 546"/>
                    <a:gd name="T9" fmla="*/ 0 h 1007"/>
                    <a:gd name="T10" fmla="*/ 0 w 546"/>
                    <a:gd name="T11" fmla="*/ 0 h 1007"/>
                    <a:gd name="T12" fmla="*/ 0 w 546"/>
                    <a:gd name="T13" fmla="*/ 0 h 1007"/>
                    <a:gd name="T14" fmla="*/ 0 w 546"/>
                    <a:gd name="T15" fmla="*/ 0 h 1007"/>
                    <a:gd name="T16" fmla="*/ 0 w 546"/>
                    <a:gd name="T17" fmla="*/ 0 h 1007"/>
                    <a:gd name="T18" fmla="*/ 0 w 546"/>
                    <a:gd name="T19" fmla="*/ 0 h 1007"/>
                    <a:gd name="T20" fmla="*/ 0 w 546"/>
                    <a:gd name="T21" fmla="*/ 0 h 1007"/>
                    <a:gd name="T22" fmla="*/ 0 w 546"/>
                    <a:gd name="T23" fmla="*/ 0 h 1007"/>
                    <a:gd name="T24" fmla="*/ 0 w 546"/>
                    <a:gd name="T25" fmla="*/ 0 h 1007"/>
                    <a:gd name="T26" fmla="*/ 0 w 546"/>
                    <a:gd name="T27" fmla="*/ 0 h 1007"/>
                    <a:gd name="T28" fmla="*/ 0 w 546"/>
                    <a:gd name="T29" fmla="*/ 0 h 1007"/>
                    <a:gd name="T30" fmla="*/ 0 w 546"/>
                    <a:gd name="T31" fmla="*/ 0 h 1007"/>
                    <a:gd name="T32" fmla="*/ 0 w 546"/>
                    <a:gd name="T33" fmla="*/ 0 h 1007"/>
                    <a:gd name="T34" fmla="*/ 0 w 546"/>
                    <a:gd name="T35" fmla="*/ 0 h 1007"/>
                    <a:gd name="T36" fmla="*/ 0 w 546"/>
                    <a:gd name="T37" fmla="*/ 0 h 1007"/>
                    <a:gd name="T38" fmla="*/ 0 w 546"/>
                    <a:gd name="T39" fmla="*/ 0 h 1007"/>
                    <a:gd name="T40" fmla="*/ 0 w 546"/>
                    <a:gd name="T41" fmla="*/ 0 h 1007"/>
                    <a:gd name="T42" fmla="*/ 0 w 546"/>
                    <a:gd name="T43" fmla="*/ 0 h 10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1007"/>
                    <a:gd name="T68" fmla="*/ 546 w 546"/>
                    <a:gd name="T69" fmla="*/ 1007 h 10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1007">
                      <a:moveTo>
                        <a:pt x="62" y="11"/>
                      </a:moveTo>
                      <a:lnTo>
                        <a:pt x="546" y="975"/>
                      </a:lnTo>
                      <a:lnTo>
                        <a:pt x="483" y="1007"/>
                      </a:lnTo>
                      <a:lnTo>
                        <a:pt x="1" y="42"/>
                      </a:lnTo>
                      <a:lnTo>
                        <a:pt x="0" y="37"/>
                      </a:lnTo>
                      <a:lnTo>
                        <a:pt x="0" y="32"/>
                      </a:lnTo>
                      <a:lnTo>
                        <a:pt x="1" y="27"/>
                      </a:lnTo>
                      <a:lnTo>
                        <a:pt x="3" y="22"/>
                      </a:lnTo>
                      <a:lnTo>
                        <a:pt x="5" y="17"/>
                      </a:lnTo>
                      <a:lnTo>
                        <a:pt x="10" y="12"/>
                      </a:lnTo>
                      <a:lnTo>
                        <a:pt x="16" y="8"/>
                      </a:lnTo>
                      <a:lnTo>
                        <a:pt x="21" y="5"/>
                      </a:lnTo>
                      <a:lnTo>
                        <a:pt x="27" y="2"/>
                      </a:lnTo>
                      <a:lnTo>
                        <a:pt x="34" y="0"/>
                      </a:lnTo>
                      <a:lnTo>
                        <a:pt x="39" y="0"/>
                      </a:lnTo>
                      <a:lnTo>
                        <a:pt x="46" y="0"/>
                      </a:lnTo>
                      <a:lnTo>
                        <a:pt x="52" y="1"/>
                      </a:lnTo>
                      <a:lnTo>
                        <a:pt x="56" y="5"/>
                      </a:lnTo>
                      <a:lnTo>
                        <a:pt x="60" y="7"/>
                      </a:lnTo>
                      <a:lnTo>
                        <a:pt x="62"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7" name="Freeform 303"/>
                <p:cNvSpPr>
                  <a:spLocks/>
                </p:cNvSpPr>
                <p:nvPr/>
              </p:nvSpPr>
              <p:spPr bwMode="auto">
                <a:xfrm>
                  <a:off x="3473" y="1640"/>
                  <a:ext cx="73" cy="107"/>
                </a:xfrm>
                <a:custGeom>
                  <a:avLst/>
                  <a:gdLst>
                    <a:gd name="T0" fmla="*/ 0 w 720"/>
                    <a:gd name="T1" fmla="*/ 0 h 985"/>
                    <a:gd name="T2" fmla="*/ 0 w 720"/>
                    <a:gd name="T3" fmla="*/ 0 h 985"/>
                    <a:gd name="T4" fmla="*/ 0 w 720"/>
                    <a:gd name="T5" fmla="*/ 0 h 985"/>
                    <a:gd name="T6" fmla="*/ 0 w 720"/>
                    <a:gd name="T7" fmla="*/ 0 h 985"/>
                    <a:gd name="T8" fmla="*/ 0 w 720"/>
                    <a:gd name="T9" fmla="*/ 0 h 985"/>
                    <a:gd name="T10" fmla="*/ 0 w 720"/>
                    <a:gd name="T11" fmla="*/ 0 h 985"/>
                    <a:gd name="T12" fmla="*/ 0 w 720"/>
                    <a:gd name="T13" fmla="*/ 0 h 985"/>
                    <a:gd name="T14" fmla="*/ 0 w 720"/>
                    <a:gd name="T15" fmla="*/ 0 h 985"/>
                    <a:gd name="T16" fmla="*/ 0 w 720"/>
                    <a:gd name="T17" fmla="*/ 0 h 985"/>
                    <a:gd name="T18" fmla="*/ 0 w 720"/>
                    <a:gd name="T19" fmla="*/ 0 h 985"/>
                    <a:gd name="T20" fmla="*/ 0 w 720"/>
                    <a:gd name="T21" fmla="*/ 0 h 985"/>
                    <a:gd name="T22" fmla="*/ 0 w 720"/>
                    <a:gd name="T23" fmla="*/ 0 h 985"/>
                    <a:gd name="T24" fmla="*/ 0 w 720"/>
                    <a:gd name="T25" fmla="*/ 0 h 985"/>
                    <a:gd name="T26" fmla="*/ 0 w 720"/>
                    <a:gd name="T27" fmla="*/ 0 h 985"/>
                    <a:gd name="T28" fmla="*/ 0 w 720"/>
                    <a:gd name="T29" fmla="*/ 0 h 985"/>
                    <a:gd name="T30" fmla="*/ 0 w 720"/>
                    <a:gd name="T31" fmla="*/ 0 h 985"/>
                    <a:gd name="T32" fmla="*/ 0 w 720"/>
                    <a:gd name="T33" fmla="*/ 0 h 985"/>
                    <a:gd name="T34" fmla="*/ 0 w 720"/>
                    <a:gd name="T35" fmla="*/ 0 h 985"/>
                    <a:gd name="T36" fmla="*/ 0 w 720"/>
                    <a:gd name="T37" fmla="*/ 0 h 985"/>
                    <a:gd name="T38" fmla="*/ 0 w 720"/>
                    <a:gd name="T39" fmla="*/ 0 h 985"/>
                    <a:gd name="T40" fmla="*/ 0 w 720"/>
                    <a:gd name="T41" fmla="*/ 0 h 985"/>
                    <a:gd name="T42" fmla="*/ 0 w 720"/>
                    <a:gd name="T43" fmla="*/ 0 h 985"/>
                    <a:gd name="T44" fmla="*/ 0 w 720"/>
                    <a:gd name="T45" fmla="*/ 0 h 985"/>
                    <a:gd name="T46" fmla="*/ 0 w 720"/>
                    <a:gd name="T47" fmla="*/ 0 h 985"/>
                    <a:gd name="T48" fmla="*/ 0 w 720"/>
                    <a:gd name="T49" fmla="*/ 0 h 985"/>
                    <a:gd name="T50" fmla="*/ 0 w 720"/>
                    <a:gd name="T51" fmla="*/ 0 h 985"/>
                    <a:gd name="T52" fmla="*/ 0 w 720"/>
                    <a:gd name="T53" fmla="*/ 0 h 985"/>
                    <a:gd name="T54" fmla="*/ 0 w 720"/>
                    <a:gd name="T55" fmla="*/ 0 h 985"/>
                    <a:gd name="T56" fmla="*/ 0 w 720"/>
                    <a:gd name="T57" fmla="*/ 0 h 985"/>
                    <a:gd name="T58" fmla="*/ 0 w 720"/>
                    <a:gd name="T59" fmla="*/ 0 h 985"/>
                    <a:gd name="T60" fmla="*/ 0 w 720"/>
                    <a:gd name="T61" fmla="*/ 0 h 985"/>
                    <a:gd name="T62" fmla="*/ 0 w 720"/>
                    <a:gd name="T63" fmla="*/ 0 h 985"/>
                    <a:gd name="T64" fmla="*/ 0 w 720"/>
                    <a:gd name="T65" fmla="*/ 0 h 985"/>
                    <a:gd name="T66" fmla="*/ 0 w 720"/>
                    <a:gd name="T67" fmla="*/ 0 h 985"/>
                    <a:gd name="T68" fmla="*/ 0 w 720"/>
                    <a:gd name="T69" fmla="*/ 0 h 985"/>
                    <a:gd name="T70" fmla="*/ 0 w 720"/>
                    <a:gd name="T71" fmla="*/ 0 h 985"/>
                    <a:gd name="T72" fmla="*/ 0 w 720"/>
                    <a:gd name="T73" fmla="*/ 0 h 985"/>
                    <a:gd name="T74" fmla="*/ 0 w 720"/>
                    <a:gd name="T75" fmla="*/ 0 h 9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0"/>
                    <a:gd name="T115" fmla="*/ 0 h 985"/>
                    <a:gd name="T116" fmla="*/ 720 w 720"/>
                    <a:gd name="T117" fmla="*/ 985 h 9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0" h="985">
                      <a:moveTo>
                        <a:pt x="662" y="978"/>
                      </a:move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717" y="938"/>
                      </a:lnTo>
                      <a:lnTo>
                        <a:pt x="719" y="942"/>
                      </a:lnTo>
                      <a:lnTo>
                        <a:pt x="720" y="946"/>
                      </a:lnTo>
                      <a:lnTo>
                        <a:pt x="720" y="952"/>
                      </a:lnTo>
                      <a:lnTo>
                        <a:pt x="718" y="956"/>
                      </a:lnTo>
                      <a:lnTo>
                        <a:pt x="716" y="962"/>
                      </a:lnTo>
                      <a:lnTo>
                        <a:pt x="713" y="968"/>
                      </a:lnTo>
                      <a:lnTo>
                        <a:pt x="708" y="972"/>
                      </a:lnTo>
                      <a:lnTo>
                        <a:pt x="702" y="976"/>
                      </a:lnTo>
                      <a:lnTo>
                        <a:pt x="697" y="979"/>
                      </a:lnTo>
                      <a:lnTo>
                        <a:pt x="691" y="982"/>
                      </a:lnTo>
                      <a:lnTo>
                        <a:pt x="685" y="984"/>
                      </a:lnTo>
                      <a:lnTo>
                        <a:pt x="680" y="985"/>
                      </a:lnTo>
                      <a:lnTo>
                        <a:pt x="674" y="985"/>
                      </a:lnTo>
                      <a:lnTo>
                        <a:pt x="669" y="982"/>
                      </a:lnTo>
                      <a:lnTo>
                        <a:pt x="665" y="980"/>
                      </a:lnTo>
                      <a:lnTo>
                        <a:pt x="662" y="9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98" name="Freeform 304"/>
                <p:cNvSpPr>
                  <a:spLocks/>
                </p:cNvSpPr>
                <p:nvPr/>
              </p:nvSpPr>
              <p:spPr bwMode="auto">
                <a:xfrm>
                  <a:off x="3473" y="1640"/>
                  <a:ext cx="73" cy="107"/>
                </a:xfrm>
                <a:custGeom>
                  <a:avLst/>
                  <a:gdLst>
                    <a:gd name="T0" fmla="*/ 0 w 720"/>
                    <a:gd name="T1" fmla="*/ 0 h 985"/>
                    <a:gd name="T2" fmla="*/ 0 w 720"/>
                    <a:gd name="T3" fmla="*/ 0 h 985"/>
                    <a:gd name="T4" fmla="*/ 0 w 720"/>
                    <a:gd name="T5" fmla="*/ 0 h 985"/>
                    <a:gd name="T6" fmla="*/ 0 w 720"/>
                    <a:gd name="T7" fmla="*/ 0 h 985"/>
                    <a:gd name="T8" fmla="*/ 0 w 720"/>
                    <a:gd name="T9" fmla="*/ 0 h 985"/>
                    <a:gd name="T10" fmla="*/ 0 w 720"/>
                    <a:gd name="T11" fmla="*/ 0 h 985"/>
                    <a:gd name="T12" fmla="*/ 0 w 720"/>
                    <a:gd name="T13" fmla="*/ 0 h 985"/>
                    <a:gd name="T14" fmla="*/ 0 w 720"/>
                    <a:gd name="T15" fmla="*/ 0 h 985"/>
                    <a:gd name="T16" fmla="*/ 0 w 720"/>
                    <a:gd name="T17" fmla="*/ 0 h 985"/>
                    <a:gd name="T18" fmla="*/ 0 w 720"/>
                    <a:gd name="T19" fmla="*/ 0 h 985"/>
                    <a:gd name="T20" fmla="*/ 0 w 720"/>
                    <a:gd name="T21" fmla="*/ 0 h 985"/>
                    <a:gd name="T22" fmla="*/ 0 w 720"/>
                    <a:gd name="T23" fmla="*/ 0 h 985"/>
                    <a:gd name="T24" fmla="*/ 0 w 720"/>
                    <a:gd name="T25" fmla="*/ 0 h 985"/>
                    <a:gd name="T26" fmla="*/ 0 w 720"/>
                    <a:gd name="T27" fmla="*/ 0 h 985"/>
                    <a:gd name="T28" fmla="*/ 0 w 720"/>
                    <a:gd name="T29" fmla="*/ 0 h 985"/>
                    <a:gd name="T30" fmla="*/ 0 w 720"/>
                    <a:gd name="T31" fmla="*/ 0 h 985"/>
                    <a:gd name="T32" fmla="*/ 0 w 720"/>
                    <a:gd name="T33" fmla="*/ 0 h 985"/>
                    <a:gd name="T34" fmla="*/ 0 w 720"/>
                    <a:gd name="T35" fmla="*/ 0 h 985"/>
                    <a:gd name="T36" fmla="*/ 0 w 720"/>
                    <a:gd name="T37" fmla="*/ 0 h 985"/>
                    <a:gd name="T38" fmla="*/ 0 w 720"/>
                    <a:gd name="T39" fmla="*/ 0 h 985"/>
                    <a:gd name="T40" fmla="*/ 0 w 720"/>
                    <a:gd name="T41" fmla="*/ 0 h 985"/>
                    <a:gd name="T42" fmla="*/ 0 w 720"/>
                    <a:gd name="T43" fmla="*/ 0 h 985"/>
                    <a:gd name="T44" fmla="*/ 0 w 720"/>
                    <a:gd name="T45" fmla="*/ 0 h 985"/>
                    <a:gd name="T46" fmla="*/ 0 w 720"/>
                    <a:gd name="T47" fmla="*/ 0 h 985"/>
                    <a:gd name="T48" fmla="*/ 0 w 720"/>
                    <a:gd name="T49" fmla="*/ 0 h 985"/>
                    <a:gd name="T50" fmla="*/ 0 w 720"/>
                    <a:gd name="T51" fmla="*/ 0 h 985"/>
                    <a:gd name="T52" fmla="*/ 0 w 720"/>
                    <a:gd name="T53" fmla="*/ 0 h 985"/>
                    <a:gd name="T54" fmla="*/ 0 w 720"/>
                    <a:gd name="T55" fmla="*/ 0 h 985"/>
                    <a:gd name="T56" fmla="*/ 0 w 720"/>
                    <a:gd name="T57" fmla="*/ 0 h 985"/>
                    <a:gd name="T58" fmla="*/ 0 w 720"/>
                    <a:gd name="T59" fmla="*/ 0 h 985"/>
                    <a:gd name="T60" fmla="*/ 0 w 720"/>
                    <a:gd name="T61" fmla="*/ 0 h 985"/>
                    <a:gd name="T62" fmla="*/ 0 w 720"/>
                    <a:gd name="T63" fmla="*/ 0 h 985"/>
                    <a:gd name="T64" fmla="*/ 0 w 720"/>
                    <a:gd name="T65" fmla="*/ 0 h 985"/>
                    <a:gd name="T66" fmla="*/ 0 w 720"/>
                    <a:gd name="T67" fmla="*/ 0 h 985"/>
                    <a:gd name="T68" fmla="*/ 0 w 720"/>
                    <a:gd name="T69" fmla="*/ 0 h 985"/>
                    <a:gd name="T70" fmla="*/ 0 w 720"/>
                    <a:gd name="T71" fmla="*/ 0 h 985"/>
                    <a:gd name="T72" fmla="*/ 0 w 720"/>
                    <a:gd name="T73" fmla="*/ 0 h 985"/>
                    <a:gd name="T74" fmla="*/ 0 w 720"/>
                    <a:gd name="T75" fmla="*/ 0 h 9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0"/>
                    <a:gd name="T115" fmla="*/ 0 h 985"/>
                    <a:gd name="T116" fmla="*/ 720 w 720"/>
                    <a:gd name="T117" fmla="*/ 985 h 9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0" h="985">
                      <a:moveTo>
                        <a:pt x="662" y="978"/>
                      </a:move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717" y="938"/>
                      </a:lnTo>
                      <a:lnTo>
                        <a:pt x="719" y="942"/>
                      </a:lnTo>
                      <a:lnTo>
                        <a:pt x="720" y="946"/>
                      </a:lnTo>
                      <a:lnTo>
                        <a:pt x="720" y="952"/>
                      </a:lnTo>
                      <a:lnTo>
                        <a:pt x="718" y="956"/>
                      </a:lnTo>
                      <a:lnTo>
                        <a:pt x="716" y="962"/>
                      </a:lnTo>
                      <a:lnTo>
                        <a:pt x="713" y="968"/>
                      </a:lnTo>
                      <a:lnTo>
                        <a:pt x="708" y="972"/>
                      </a:lnTo>
                      <a:lnTo>
                        <a:pt x="702" y="976"/>
                      </a:lnTo>
                      <a:lnTo>
                        <a:pt x="697" y="979"/>
                      </a:lnTo>
                      <a:lnTo>
                        <a:pt x="691" y="982"/>
                      </a:lnTo>
                      <a:lnTo>
                        <a:pt x="685" y="984"/>
                      </a:lnTo>
                      <a:lnTo>
                        <a:pt x="680" y="985"/>
                      </a:lnTo>
                      <a:lnTo>
                        <a:pt x="674" y="985"/>
                      </a:lnTo>
                      <a:lnTo>
                        <a:pt x="669" y="982"/>
                      </a:lnTo>
                      <a:lnTo>
                        <a:pt x="665" y="980"/>
                      </a:lnTo>
                      <a:lnTo>
                        <a:pt x="662" y="9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9" name="Freeform 305"/>
                <p:cNvSpPr>
                  <a:spLocks/>
                </p:cNvSpPr>
                <p:nvPr/>
              </p:nvSpPr>
              <p:spPr bwMode="auto">
                <a:xfrm>
                  <a:off x="3473" y="1640"/>
                  <a:ext cx="7" cy="5"/>
                </a:xfrm>
                <a:custGeom>
                  <a:avLst/>
                  <a:gdLst>
                    <a:gd name="T0" fmla="*/ 0 w 64"/>
                    <a:gd name="T1" fmla="*/ 0 h 55"/>
                    <a:gd name="T2" fmla="*/ 0 w 64"/>
                    <a:gd name="T3" fmla="*/ 0 h 55"/>
                    <a:gd name="T4" fmla="*/ 0 w 64"/>
                    <a:gd name="T5" fmla="*/ 0 h 55"/>
                    <a:gd name="T6" fmla="*/ 0 w 64"/>
                    <a:gd name="T7" fmla="*/ 0 h 55"/>
                    <a:gd name="T8" fmla="*/ 0 w 64"/>
                    <a:gd name="T9" fmla="*/ 0 h 55"/>
                    <a:gd name="T10" fmla="*/ 0 w 64"/>
                    <a:gd name="T11" fmla="*/ 0 h 55"/>
                    <a:gd name="T12" fmla="*/ 0 w 64"/>
                    <a:gd name="T13" fmla="*/ 0 h 55"/>
                    <a:gd name="T14" fmla="*/ 0 w 64"/>
                    <a:gd name="T15" fmla="*/ 0 h 55"/>
                    <a:gd name="T16" fmla="*/ 0 w 64"/>
                    <a:gd name="T17" fmla="*/ 0 h 55"/>
                    <a:gd name="T18" fmla="*/ 0 w 64"/>
                    <a:gd name="T19" fmla="*/ 0 h 55"/>
                    <a:gd name="T20" fmla="*/ 0 w 64"/>
                    <a:gd name="T21" fmla="*/ 0 h 55"/>
                    <a:gd name="T22" fmla="*/ 0 w 64"/>
                    <a:gd name="T23" fmla="*/ 0 h 55"/>
                    <a:gd name="T24" fmla="*/ 0 w 64"/>
                    <a:gd name="T25" fmla="*/ 0 h 55"/>
                    <a:gd name="T26" fmla="*/ 0 w 64"/>
                    <a:gd name="T27" fmla="*/ 0 h 55"/>
                    <a:gd name="T28" fmla="*/ 0 w 64"/>
                    <a:gd name="T29" fmla="*/ 0 h 55"/>
                    <a:gd name="T30" fmla="*/ 0 w 64"/>
                    <a:gd name="T31" fmla="*/ 0 h 55"/>
                    <a:gd name="T32" fmla="*/ 0 w 64"/>
                    <a:gd name="T33" fmla="*/ 0 h 55"/>
                    <a:gd name="T34" fmla="*/ 0 w 64"/>
                    <a:gd name="T35" fmla="*/ 0 h 55"/>
                    <a:gd name="T36" fmla="*/ 0 w 64"/>
                    <a:gd name="T37" fmla="*/ 0 h 55"/>
                    <a:gd name="T38" fmla="*/ 0 w 64"/>
                    <a:gd name="T39" fmla="*/ 0 h 55"/>
                    <a:gd name="T40" fmla="*/ 0 w 64"/>
                    <a:gd name="T41" fmla="*/ 0 h 55"/>
                    <a:gd name="T42" fmla="*/ 0 w 64"/>
                    <a:gd name="T43" fmla="*/ 0 h 55"/>
                    <a:gd name="T44" fmla="*/ 0 w 64"/>
                    <a:gd name="T45" fmla="*/ 0 h 55"/>
                    <a:gd name="T46" fmla="*/ 0 w 64"/>
                    <a:gd name="T47" fmla="*/ 0 h 55"/>
                    <a:gd name="T48" fmla="*/ 0 w 64"/>
                    <a:gd name="T49" fmla="*/ 0 h 55"/>
                    <a:gd name="T50" fmla="*/ 0 w 64"/>
                    <a:gd name="T51" fmla="*/ 0 h 55"/>
                    <a:gd name="T52" fmla="*/ 0 w 64"/>
                    <a:gd name="T53" fmla="*/ 0 h 55"/>
                    <a:gd name="T54" fmla="*/ 0 w 64"/>
                    <a:gd name="T55" fmla="*/ 0 h 55"/>
                    <a:gd name="T56" fmla="*/ 0 w 64"/>
                    <a:gd name="T57" fmla="*/ 0 h 55"/>
                    <a:gd name="T58" fmla="*/ 0 w 64"/>
                    <a:gd name="T59" fmla="*/ 0 h 55"/>
                    <a:gd name="T60" fmla="*/ 0 w 64"/>
                    <a:gd name="T61" fmla="*/ 0 h 55"/>
                    <a:gd name="T62" fmla="*/ 0 w 64"/>
                    <a:gd name="T63" fmla="*/ 0 h 55"/>
                    <a:gd name="T64" fmla="*/ 0 w 6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5"/>
                    <a:gd name="T101" fmla="*/ 64 w 6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5">
                      <a:moveTo>
                        <a:pt x="45" y="46"/>
                      </a:moveTo>
                      <a:lnTo>
                        <a:pt x="39" y="49"/>
                      </a:lnTo>
                      <a:lnTo>
                        <a:pt x="33" y="53"/>
                      </a:lnTo>
                      <a:lnTo>
                        <a:pt x="27" y="54"/>
                      </a:lnTo>
                      <a:lnTo>
                        <a:pt x="21" y="55"/>
                      </a:lnTo>
                      <a:lnTo>
                        <a:pt x="15" y="55"/>
                      </a:lnTo>
                      <a:lnTo>
                        <a:pt x="11" y="54"/>
                      </a:lnTo>
                      <a:lnTo>
                        <a:pt x="6" y="52"/>
                      </a:ln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63" y="12"/>
                      </a:lnTo>
                      <a:lnTo>
                        <a:pt x="64" y="16"/>
                      </a:lnTo>
                      <a:lnTo>
                        <a:pt x="64" y="21"/>
                      </a:lnTo>
                      <a:lnTo>
                        <a:pt x="62" y="27"/>
                      </a:lnTo>
                      <a:lnTo>
                        <a:pt x="59" y="31"/>
                      </a:lnTo>
                      <a:lnTo>
                        <a:pt x="55" y="37"/>
                      </a:lnTo>
                      <a:lnTo>
                        <a:pt x="50" y="41"/>
                      </a:lnTo>
                      <a:lnTo>
                        <a:pt x="45" y="4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0" name="Freeform 306"/>
                <p:cNvSpPr>
                  <a:spLocks/>
                </p:cNvSpPr>
                <p:nvPr/>
              </p:nvSpPr>
              <p:spPr bwMode="auto">
                <a:xfrm>
                  <a:off x="3473" y="1640"/>
                  <a:ext cx="7" cy="5"/>
                </a:xfrm>
                <a:custGeom>
                  <a:avLst/>
                  <a:gdLst>
                    <a:gd name="T0" fmla="*/ 0 w 64"/>
                    <a:gd name="T1" fmla="*/ 0 h 55"/>
                    <a:gd name="T2" fmla="*/ 0 w 64"/>
                    <a:gd name="T3" fmla="*/ 0 h 55"/>
                    <a:gd name="T4" fmla="*/ 0 w 64"/>
                    <a:gd name="T5" fmla="*/ 0 h 55"/>
                    <a:gd name="T6" fmla="*/ 0 w 64"/>
                    <a:gd name="T7" fmla="*/ 0 h 55"/>
                    <a:gd name="T8" fmla="*/ 0 w 64"/>
                    <a:gd name="T9" fmla="*/ 0 h 55"/>
                    <a:gd name="T10" fmla="*/ 0 w 64"/>
                    <a:gd name="T11" fmla="*/ 0 h 55"/>
                    <a:gd name="T12" fmla="*/ 0 w 64"/>
                    <a:gd name="T13" fmla="*/ 0 h 55"/>
                    <a:gd name="T14" fmla="*/ 0 w 64"/>
                    <a:gd name="T15" fmla="*/ 0 h 55"/>
                    <a:gd name="T16" fmla="*/ 0 w 64"/>
                    <a:gd name="T17" fmla="*/ 0 h 55"/>
                    <a:gd name="T18" fmla="*/ 0 w 64"/>
                    <a:gd name="T19" fmla="*/ 0 h 55"/>
                    <a:gd name="T20" fmla="*/ 0 w 64"/>
                    <a:gd name="T21" fmla="*/ 0 h 55"/>
                    <a:gd name="T22" fmla="*/ 0 w 64"/>
                    <a:gd name="T23" fmla="*/ 0 h 55"/>
                    <a:gd name="T24" fmla="*/ 0 w 64"/>
                    <a:gd name="T25" fmla="*/ 0 h 55"/>
                    <a:gd name="T26" fmla="*/ 0 w 64"/>
                    <a:gd name="T27" fmla="*/ 0 h 55"/>
                    <a:gd name="T28" fmla="*/ 0 w 64"/>
                    <a:gd name="T29" fmla="*/ 0 h 55"/>
                    <a:gd name="T30" fmla="*/ 0 w 64"/>
                    <a:gd name="T31" fmla="*/ 0 h 55"/>
                    <a:gd name="T32" fmla="*/ 0 w 64"/>
                    <a:gd name="T33" fmla="*/ 0 h 55"/>
                    <a:gd name="T34" fmla="*/ 0 w 64"/>
                    <a:gd name="T35" fmla="*/ 0 h 55"/>
                    <a:gd name="T36" fmla="*/ 0 w 64"/>
                    <a:gd name="T37" fmla="*/ 0 h 55"/>
                    <a:gd name="T38" fmla="*/ 0 w 64"/>
                    <a:gd name="T39" fmla="*/ 0 h 55"/>
                    <a:gd name="T40" fmla="*/ 0 w 64"/>
                    <a:gd name="T41" fmla="*/ 0 h 55"/>
                    <a:gd name="T42" fmla="*/ 0 w 64"/>
                    <a:gd name="T43" fmla="*/ 0 h 55"/>
                    <a:gd name="T44" fmla="*/ 0 w 64"/>
                    <a:gd name="T45" fmla="*/ 0 h 55"/>
                    <a:gd name="T46" fmla="*/ 0 w 64"/>
                    <a:gd name="T47" fmla="*/ 0 h 55"/>
                    <a:gd name="T48" fmla="*/ 0 w 64"/>
                    <a:gd name="T49" fmla="*/ 0 h 55"/>
                    <a:gd name="T50" fmla="*/ 0 w 64"/>
                    <a:gd name="T51" fmla="*/ 0 h 55"/>
                    <a:gd name="T52" fmla="*/ 0 w 64"/>
                    <a:gd name="T53" fmla="*/ 0 h 55"/>
                    <a:gd name="T54" fmla="*/ 0 w 64"/>
                    <a:gd name="T55" fmla="*/ 0 h 55"/>
                    <a:gd name="T56" fmla="*/ 0 w 64"/>
                    <a:gd name="T57" fmla="*/ 0 h 55"/>
                    <a:gd name="T58" fmla="*/ 0 w 64"/>
                    <a:gd name="T59" fmla="*/ 0 h 55"/>
                    <a:gd name="T60" fmla="*/ 0 w 64"/>
                    <a:gd name="T61" fmla="*/ 0 h 55"/>
                    <a:gd name="T62" fmla="*/ 0 w 64"/>
                    <a:gd name="T63" fmla="*/ 0 h 55"/>
                    <a:gd name="T64" fmla="*/ 0 w 6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5"/>
                    <a:gd name="T101" fmla="*/ 64 w 6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5">
                      <a:moveTo>
                        <a:pt x="45" y="46"/>
                      </a:moveTo>
                      <a:lnTo>
                        <a:pt x="39" y="49"/>
                      </a:lnTo>
                      <a:lnTo>
                        <a:pt x="33" y="53"/>
                      </a:lnTo>
                      <a:lnTo>
                        <a:pt x="27" y="54"/>
                      </a:lnTo>
                      <a:lnTo>
                        <a:pt x="21" y="55"/>
                      </a:lnTo>
                      <a:lnTo>
                        <a:pt x="15" y="55"/>
                      </a:lnTo>
                      <a:lnTo>
                        <a:pt x="11" y="54"/>
                      </a:lnTo>
                      <a:lnTo>
                        <a:pt x="6" y="52"/>
                      </a:ln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63" y="12"/>
                      </a:lnTo>
                      <a:lnTo>
                        <a:pt x="64" y="16"/>
                      </a:lnTo>
                      <a:lnTo>
                        <a:pt x="64" y="21"/>
                      </a:lnTo>
                      <a:lnTo>
                        <a:pt x="62" y="27"/>
                      </a:lnTo>
                      <a:lnTo>
                        <a:pt x="59" y="31"/>
                      </a:lnTo>
                      <a:lnTo>
                        <a:pt x="55" y="37"/>
                      </a:lnTo>
                      <a:lnTo>
                        <a:pt x="50" y="41"/>
                      </a:lnTo>
                      <a:lnTo>
                        <a:pt x="45" y="4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1" name="Freeform 307"/>
                <p:cNvSpPr>
                  <a:spLocks/>
                </p:cNvSpPr>
                <p:nvPr/>
              </p:nvSpPr>
              <p:spPr bwMode="auto">
                <a:xfrm>
                  <a:off x="3977" y="1183"/>
                  <a:ext cx="56" cy="123"/>
                </a:xfrm>
                <a:custGeom>
                  <a:avLst/>
                  <a:gdLst>
                    <a:gd name="T0" fmla="*/ 0 w 555"/>
                    <a:gd name="T1" fmla="*/ 0 h 1126"/>
                    <a:gd name="T2" fmla="*/ 0 w 555"/>
                    <a:gd name="T3" fmla="*/ 0 h 1126"/>
                    <a:gd name="T4" fmla="*/ 0 w 555"/>
                    <a:gd name="T5" fmla="*/ 0 h 1126"/>
                    <a:gd name="T6" fmla="*/ 0 w 555"/>
                    <a:gd name="T7" fmla="*/ 0 h 1126"/>
                    <a:gd name="T8" fmla="*/ 0 w 555"/>
                    <a:gd name="T9" fmla="*/ 0 h 1126"/>
                    <a:gd name="T10" fmla="*/ 0 w 555"/>
                    <a:gd name="T11" fmla="*/ 0 h 1126"/>
                    <a:gd name="T12" fmla="*/ 0 w 555"/>
                    <a:gd name="T13" fmla="*/ 0 h 1126"/>
                    <a:gd name="T14" fmla="*/ 0 w 555"/>
                    <a:gd name="T15" fmla="*/ 0 h 1126"/>
                    <a:gd name="T16" fmla="*/ 0 w 555"/>
                    <a:gd name="T17" fmla="*/ 0 h 1126"/>
                    <a:gd name="T18" fmla="*/ 0 w 555"/>
                    <a:gd name="T19" fmla="*/ 0 h 1126"/>
                    <a:gd name="T20" fmla="*/ 0 w 555"/>
                    <a:gd name="T21" fmla="*/ 0 h 1126"/>
                    <a:gd name="T22" fmla="*/ 0 w 555"/>
                    <a:gd name="T23" fmla="*/ 0 h 1126"/>
                    <a:gd name="T24" fmla="*/ 0 w 555"/>
                    <a:gd name="T25" fmla="*/ 0 h 1126"/>
                    <a:gd name="T26" fmla="*/ 0 w 555"/>
                    <a:gd name="T27" fmla="*/ 0 h 1126"/>
                    <a:gd name="T28" fmla="*/ 0 w 555"/>
                    <a:gd name="T29" fmla="*/ 0 h 1126"/>
                    <a:gd name="T30" fmla="*/ 0 w 555"/>
                    <a:gd name="T31" fmla="*/ 0 h 1126"/>
                    <a:gd name="T32" fmla="*/ 0 w 555"/>
                    <a:gd name="T33" fmla="*/ 0 h 1126"/>
                    <a:gd name="T34" fmla="*/ 0 w 555"/>
                    <a:gd name="T35" fmla="*/ 0 h 1126"/>
                    <a:gd name="T36" fmla="*/ 0 w 555"/>
                    <a:gd name="T37" fmla="*/ 0 h 1126"/>
                    <a:gd name="T38" fmla="*/ 0 w 555"/>
                    <a:gd name="T39" fmla="*/ 0 h 1126"/>
                    <a:gd name="T40" fmla="*/ 0 w 555"/>
                    <a:gd name="T41" fmla="*/ 0 h 1126"/>
                    <a:gd name="T42" fmla="*/ 0 w 555"/>
                    <a:gd name="T43" fmla="*/ 0 h 1126"/>
                    <a:gd name="T44" fmla="*/ 0 w 555"/>
                    <a:gd name="T45" fmla="*/ 0 h 1126"/>
                    <a:gd name="T46" fmla="*/ 0 w 555"/>
                    <a:gd name="T47" fmla="*/ 0 h 1126"/>
                    <a:gd name="T48" fmla="*/ 0 w 555"/>
                    <a:gd name="T49" fmla="*/ 0 h 1126"/>
                    <a:gd name="T50" fmla="*/ 0 w 555"/>
                    <a:gd name="T51" fmla="*/ 0 h 1126"/>
                    <a:gd name="T52" fmla="*/ 0 w 555"/>
                    <a:gd name="T53" fmla="*/ 0 h 1126"/>
                    <a:gd name="T54" fmla="*/ 0 w 555"/>
                    <a:gd name="T55" fmla="*/ 0 h 1126"/>
                    <a:gd name="T56" fmla="*/ 0 w 555"/>
                    <a:gd name="T57" fmla="*/ 0 h 1126"/>
                    <a:gd name="T58" fmla="*/ 0 w 555"/>
                    <a:gd name="T59" fmla="*/ 0 h 1126"/>
                    <a:gd name="T60" fmla="*/ 0 w 555"/>
                    <a:gd name="T61" fmla="*/ 0 h 1126"/>
                    <a:gd name="T62" fmla="*/ 0 w 555"/>
                    <a:gd name="T63" fmla="*/ 0 h 1126"/>
                    <a:gd name="T64" fmla="*/ 0 w 555"/>
                    <a:gd name="T65" fmla="*/ 0 h 1126"/>
                    <a:gd name="T66" fmla="*/ 0 w 555"/>
                    <a:gd name="T67" fmla="*/ 0 h 1126"/>
                    <a:gd name="T68" fmla="*/ 0 w 555"/>
                    <a:gd name="T69" fmla="*/ 0 h 1126"/>
                    <a:gd name="T70" fmla="*/ 0 w 555"/>
                    <a:gd name="T71" fmla="*/ 0 h 1126"/>
                    <a:gd name="T72" fmla="*/ 0 w 555"/>
                    <a:gd name="T73" fmla="*/ 0 h 1126"/>
                    <a:gd name="T74" fmla="*/ 0 w 555"/>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1126"/>
                    <a:gd name="T116" fmla="*/ 555 w 555"/>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1126">
                      <a:moveTo>
                        <a:pt x="492" y="1115"/>
                      </a:move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554" y="1087"/>
                      </a:lnTo>
                      <a:lnTo>
                        <a:pt x="555" y="1092"/>
                      </a:lnTo>
                      <a:lnTo>
                        <a:pt x="555" y="1096"/>
                      </a:lnTo>
                      <a:lnTo>
                        <a:pt x="554" y="1101"/>
                      </a:lnTo>
                      <a:lnTo>
                        <a:pt x="551" y="1105"/>
                      </a:lnTo>
                      <a:lnTo>
                        <a:pt x="548" y="1110"/>
                      </a:lnTo>
                      <a:lnTo>
                        <a:pt x="543" y="1114"/>
                      </a:lnTo>
                      <a:lnTo>
                        <a:pt x="538" y="1118"/>
                      </a:lnTo>
                      <a:lnTo>
                        <a:pt x="532" y="1121"/>
                      </a:lnTo>
                      <a:lnTo>
                        <a:pt x="525" y="1123"/>
                      </a:lnTo>
                      <a:lnTo>
                        <a:pt x="519" y="1126"/>
                      </a:lnTo>
                      <a:lnTo>
                        <a:pt x="513" y="1126"/>
                      </a:lnTo>
                      <a:lnTo>
                        <a:pt x="507" y="1126"/>
                      </a:lnTo>
                      <a:lnTo>
                        <a:pt x="502" y="1124"/>
                      </a:lnTo>
                      <a:lnTo>
                        <a:pt x="498" y="1122"/>
                      </a:lnTo>
                      <a:lnTo>
                        <a:pt x="495" y="1119"/>
                      </a:lnTo>
                      <a:lnTo>
                        <a:pt x="492" y="11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02" name="Freeform 308"/>
                <p:cNvSpPr>
                  <a:spLocks/>
                </p:cNvSpPr>
                <p:nvPr/>
              </p:nvSpPr>
              <p:spPr bwMode="auto">
                <a:xfrm>
                  <a:off x="3977" y="1183"/>
                  <a:ext cx="56" cy="123"/>
                </a:xfrm>
                <a:custGeom>
                  <a:avLst/>
                  <a:gdLst>
                    <a:gd name="T0" fmla="*/ 0 w 555"/>
                    <a:gd name="T1" fmla="*/ 0 h 1126"/>
                    <a:gd name="T2" fmla="*/ 0 w 555"/>
                    <a:gd name="T3" fmla="*/ 0 h 1126"/>
                    <a:gd name="T4" fmla="*/ 0 w 555"/>
                    <a:gd name="T5" fmla="*/ 0 h 1126"/>
                    <a:gd name="T6" fmla="*/ 0 w 555"/>
                    <a:gd name="T7" fmla="*/ 0 h 1126"/>
                    <a:gd name="T8" fmla="*/ 0 w 555"/>
                    <a:gd name="T9" fmla="*/ 0 h 1126"/>
                    <a:gd name="T10" fmla="*/ 0 w 555"/>
                    <a:gd name="T11" fmla="*/ 0 h 1126"/>
                    <a:gd name="T12" fmla="*/ 0 w 555"/>
                    <a:gd name="T13" fmla="*/ 0 h 1126"/>
                    <a:gd name="T14" fmla="*/ 0 w 555"/>
                    <a:gd name="T15" fmla="*/ 0 h 1126"/>
                    <a:gd name="T16" fmla="*/ 0 w 555"/>
                    <a:gd name="T17" fmla="*/ 0 h 1126"/>
                    <a:gd name="T18" fmla="*/ 0 w 555"/>
                    <a:gd name="T19" fmla="*/ 0 h 1126"/>
                    <a:gd name="T20" fmla="*/ 0 w 555"/>
                    <a:gd name="T21" fmla="*/ 0 h 1126"/>
                    <a:gd name="T22" fmla="*/ 0 w 555"/>
                    <a:gd name="T23" fmla="*/ 0 h 1126"/>
                    <a:gd name="T24" fmla="*/ 0 w 555"/>
                    <a:gd name="T25" fmla="*/ 0 h 1126"/>
                    <a:gd name="T26" fmla="*/ 0 w 555"/>
                    <a:gd name="T27" fmla="*/ 0 h 1126"/>
                    <a:gd name="T28" fmla="*/ 0 w 555"/>
                    <a:gd name="T29" fmla="*/ 0 h 1126"/>
                    <a:gd name="T30" fmla="*/ 0 w 555"/>
                    <a:gd name="T31" fmla="*/ 0 h 1126"/>
                    <a:gd name="T32" fmla="*/ 0 w 555"/>
                    <a:gd name="T33" fmla="*/ 0 h 1126"/>
                    <a:gd name="T34" fmla="*/ 0 w 555"/>
                    <a:gd name="T35" fmla="*/ 0 h 1126"/>
                    <a:gd name="T36" fmla="*/ 0 w 555"/>
                    <a:gd name="T37" fmla="*/ 0 h 1126"/>
                    <a:gd name="T38" fmla="*/ 0 w 555"/>
                    <a:gd name="T39" fmla="*/ 0 h 1126"/>
                    <a:gd name="T40" fmla="*/ 0 w 555"/>
                    <a:gd name="T41" fmla="*/ 0 h 1126"/>
                    <a:gd name="T42" fmla="*/ 0 w 555"/>
                    <a:gd name="T43" fmla="*/ 0 h 1126"/>
                    <a:gd name="T44" fmla="*/ 0 w 555"/>
                    <a:gd name="T45" fmla="*/ 0 h 1126"/>
                    <a:gd name="T46" fmla="*/ 0 w 555"/>
                    <a:gd name="T47" fmla="*/ 0 h 1126"/>
                    <a:gd name="T48" fmla="*/ 0 w 555"/>
                    <a:gd name="T49" fmla="*/ 0 h 1126"/>
                    <a:gd name="T50" fmla="*/ 0 w 555"/>
                    <a:gd name="T51" fmla="*/ 0 h 1126"/>
                    <a:gd name="T52" fmla="*/ 0 w 555"/>
                    <a:gd name="T53" fmla="*/ 0 h 1126"/>
                    <a:gd name="T54" fmla="*/ 0 w 555"/>
                    <a:gd name="T55" fmla="*/ 0 h 1126"/>
                    <a:gd name="T56" fmla="*/ 0 w 555"/>
                    <a:gd name="T57" fmla="*/ 0 h 1126"/>
                    <a:gd name="T58" fmla="*/ 0 w 555"/>
                    <a:gd name="T59" fmla="*/ 0 h 1126"/>
                    <a:gd name="T60" fmla="*/ 0 w 555"/>
                    <a:gd name="T61" fmla="*/ 0 h 1126"/>
                    <a:gd name="T62" fmla="*/ 0 w 555"/>
                    <a:gd name="T63" fmla="*/ 0 h 1126"/>
                    <a:gd name="T64" fmla="*/ 0 w 555"/>
                    <a:gd name="T65" fmla="*/ 0 h 1126"/>
                    <a:gd name="T66" fmla="*/ 0 w 555"/>
                    <a:gd name="T67" fmla="*/ 0 h 1126"/>
                    <a:gd name="T68" fmla="*/ 0 w 555"/>
                    <a:gd name="T69" fmla="*/ 0 h 1126"/>
                    <a:gd name="T70" fmla="*/ 0 w 555"/>
                    <a:gd name="T71" fmla="*/ 0 h 1126"/>
                    <a:gd name="T72" fmla="*/ 0 w 555"/>
                    <a:gd name="T73" fmla="*/ 0 h 1126"/>
                    <a:gd name="T74" fmla="*/ 0 w 555"/>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1126"/>
                    <a:gd name="T116" fmla="*/ 555 w 555"/>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1126">
                      <a:moveTo>
                        <a:pt x="492" y="1115"/>
                      </a:move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554" y="1087"/>
                      </a:lnTo>
                      <a:lnTo>
                        <a:pt x="555" y="1092"/>
                      </a:lnTo>
                      <a:lnTo>
                        <a:pt x="555" y="1096"/>
                      </a:lnTo>
                      <a:lnTo>
                        <a:pt x="554" y="1101"/>
                      </a:lnTo>
                      <a:lnTo>
                        <a:pt x="551" y="1105"/>
                      </a:lnTo>
                      <a:lnTo>
                        <a:pt x="548" y="1110"/>
                      </a:lnTo>
                      <a:lnTo>
                        <a:pt x="543" y="1114"/>
                      </a:lnTo>
                      <a:lnTo>
                        <a:pt x="538" y="1118"/>
                      </a:lnTo>
                      <a:lnTo>
                        <a:pt x="532" y="1121"/>
                      </a:lnTo>
                      <a:lnTo>
                        <a:pt x="525" y="1123"/>
                      </a:lnTo>
                      <a:lnTo>
                        <a:pt x="519" y="1126"/>
                      </a:lnTo>
                      <a:lnTo>
                        <a:pt x="513" y="1126"/>
                      </a:lnTo>
                      <a:lnTo>
                        <a:pt x="507" y="1126"/>
                      </a:lnTo>
                      <a:lnTo>
                        <a:pt x="502" y="1124"/>
                      </a:lnTo>
                      <a:lnTo>
                        <a:pt x="498" y="1122"/>
                      </a:lnTo>
                      <a:lnTo>
                        <a:pt x="495" y="1119"/>
                      </a:lnTo>
                      <a:lnTo>
                        <a:pt x="492" y="111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3" name="Freeform 309"/>
                <p:cNvSpPr>
                  <a:spLocks/>
                </p:cNvSpPr>
                <p:nvPr/>
              </p:nvSpPr>
              <p:spPr bwMode="auto">
                <a:xfrm>
                  <a:off x="3977" y="1183"/>
                  <a:ext cx="7" cy="5"/>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43" y="43"/>
                      </a:moveTo>
                      <a:lnTo>
                        <a:pt x="36" y="45"/>
                      </a:lnTo>
                      <a:lnTo>
                        <a:pt x="30" y="47"/>
                      </a:lnTo>
                      <a:lnTo>
                        <a:pt x="24" y="48"/>
                      </a:lnTo>
                      <a:lnTo>
                        <a:pt x="17" y="47"/>
                      </a:lnTo>
                      <a:lnTo>
                        <a:pt x="12" y="46"/>
                      </a:lnTo>
                      <a:lnTo>
                        <a:pt x="7" y="45"/>
                      </a:lnTo>
                      <a:lnTo>
                        <a:pt x="4" y="42"/>
                      </a:ln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67" y="13"/>
                      </a:lnTo>
                      <a:lnTo>
                        <a:pt x="67" y="18"/>
                      </a:lnTo>
                      <a:lnTo>
                        <a:pt x="66" y="22"/>
                      </a:lnTo>
                      <a:lnTo>
                        <a:pt x="64" y="27"/>
                      </a:lnTo>
                      <a:lnTo>
                        <a:pt x="59" y="31"/>
                      </a:lnTo>
                      <a:lnTo>
                        <a:pt x="55" y="36"/>
                      </a:lnTo>
                      <a:lnTo>
                        <a:pt x="49" y="39"/>
                      </a:lnTo>
                      <a:lnTo>
                        <a:pt x="43" y="4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04" name="Freeform 310"/>
                <p:cNvSpPr>
                  <a:spLocks/>
                </p:cNvSpPr>
                <p:nvPr/>
              </p:nvSpPr>
              <p:spPr bwMode="auto">
                <a:xfrm>
                  <a:off x="3977" y="1183"/>
                  <a:ext cx="7" cy="5"/>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43" y="43"/>
                      </a:moveTo>
                      <a:lnTo>
                        <a:pt x="36" y="45"/>
                      </a:lnTo>
                      <a:lnTo>
                        <a:pt x="30" y="47"/>
                      </a:lnTo>
                      <a:lnTo>
                        <a:pt x="24" y="48"/>
                      </a:lnTo>
                      <a:lnTo>
                        <a:pt x="17" y="47"/>
                      </a:lnTo>
                      <a:lnTo>
                        <a:pt x="12" y="46"/>
                      </a:lnTo>
                      <a:lnTo>
                        <a:pt x="7" y="45"/>
                      </a:lnTo>
                      <a:lnTo>
                        <a:pt x="4" y="42"/>
                      </a:ln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67" y="13"/>
                      </a:lnTo>
                      <a:lnTo>
                        <a:pt x="67" y="18"/>
                      </a:lnTo>
                      <a:lnTo>
                        <a:pt x="66" y="22"/>
                      </a:lnTo>
                      <a:lnTo>
                        <a:pt x="64" y="27"/>
                      </a:lnTo>
                      <a:lnTo>
                        <a:pt x="59" y="31"/>
                      </a:lnTo>
                      <a:lnTo>
                        <a:pt x="55" y="36"/>
                      </a:lnTo>
                      <a:lnTo>
                        <a:pt x="49" y="39"/>
                      </a:lnTo>
                      <a:lnTo>
                        <a:pt x="43" y="4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05" name="Freeform 311"/>
                <p:cNvSpPr>
                  <a:spLocks/>
                </p:cNvSpPr>
                <p:nvPr/>
              </p:nvSpPr>
              <p:spPr bwMode="auto">
                <a:xfrm>
                  <a:off x="3861" y="1625"/>
                  <a:ext cx="59" cy="108"/>
                </a:xfrm>
                <a:custGeom>
                  <a:avLst/>
                  <a:gdLst>
                    <a:gd name="T0" fmla="*/ 0 w 592"/>
                    <a:gd name="T1" fmla="*/ 0 h 988"/>
                    <a:gd name="T2" fmla="*/ 0 w 592"/>
                    <a:gd name="T3" fmla="*/ 0 h 988"/>
                    <a:gd name="T4" fmla="*/ 0 w 592"/>
                    <a:gd name="T5" fmla="*/ 0 h 988"/>
                    <a:gd name="T6" fmla="*/ 0 w 592"/>
                    <a:gd name="T7" fmla="*/ 0 h 988"/>
                    <a:gd name="T8" fmla="*/ 0 w 592"/>
                    <a:gd name="T9" fmla="*/ 0 h 988"/>
                    <a:gd name="T10" fmla="*/ 0 w 592"/>
                    <a:gd name="T11" fmla="*/ 0 h 988"/>
                    <a:gd name="T12" fmla="*/ 0 w 592"/>
                    <a:gd name="T13" fmla="*/ 0 h 988"/>
                    <a:gd name="T14" fmla="*/ 0 w 592"/>
                    <a:gd name="T15" fmla="*/ 0 h 988"/>
                    <a:gd name="T16" fmla="*/ 0 w 592"/>
                    <a:gd name="T17" fmla="*/ 0 h 988"/>
                    <a:gd name="T18" fmla="*/ 0 w 592"/>
                    <a:gd name="T19" fmla="*/ 0 h 988"/>
                    <a:gd name="T20" fmla="*/ 0 w 592"/>
                    <a:gd name="T21" fmla="*/ 0 h 988"/>
                    <a:gd name="T22" fmla="*/ 0 w 592"/>
                    <a:gd name="T23" fmla="*/ 0 h 988"/>
                    <a:gd name="T24" fmla="*/ 0 w 592"/>
                    <a:gd name="T25" fmla="*/ 0 h 988"/>
                    <a:gd name="T26" fmla="*/ 0 w 592"/>
                    <a:gd name="T27" fmla="*/ 0 h 988"/>
                    <a:gd name="T28" fmla="*/ 0 w 592"/>
                    <a:gd name="T29" fmla="*/ 0 h 988"/>
                    <a:gd name="T30" fmla="*/ 0 w 592"/>
                    <a:gd name="T31" fmla="*/ 0 h 988"/>
                    <a:gd name="T32" fmla="*/ 0 w 592"/>
                    <a:gd name="T33" fmla="*/ 0 h 988"/>
                    <a:gd name="T34" fmla="*/ 0 w 592"/>
                    <a:gd name="T35" fmla="*/ 0 h 988"/>
                    <a:gd name="T36" fmla="*/ 0 w 592"/>
                    <a:gd name="T37" fmla="*/ 0 h 988"/>
                    <a:gd name="T38" fmla="*/ 0 w 592"/>
                    <a:gd name="T39" fmla="*/ 0 h 988"/>
                    <a:gd name="T40" fmla="*/ 0 w 592"/>
                    <a:gd name="T41" fmla="*/ 0 h 988"/>
                    <a:gd name="T42" fmla="*/ 0 w 592"/>
                    <a:gd name="T43" fmla="*/ 0 h 988"/>
                    <a:gd name="T44" fmla="*/ 0 w 592"/>
                    <a:gd name="T45" fmla="*/ 0 h 988"/>
                    <a:gd name="T46" fmla="*/ 0 w 592"/>
                    <a:gd name="T47" fmla="*/ 0 h 988"/>
                    <a:gd name="T48" fmla="*/ 0 w 592"/>
                    <a:gd name="T49" fmla="*/ 0 h 988"/>
                    <a:gd name="T50" fmla="*/ 0 w 592"/>
                    <a:gd name="T51" fmla="*/ 0 h 988"/>
                    <a:gd name="T52" fmla="*/ 0 w 592"/>
                    <a:gd name="T53" fmla="*/ 0 h 988"/>
                    <a:gd name="T54" fmla="*/ 0 w 592"/>
                    <a:gd name="T55" fmla="*/ 0 h 988"/>
                    <a:gd name="T56" fmla="*/ 0 w 592"/>
                    <a:gd name="T57" fmla="*/ 0 h 988"/>
                    <a:gd name="T58" fmla="*/ 0 w 592"/>
                    <a:gd name="T59" fmla="*/ 0 h 988"/>
                    <a:gd name="T60" fmla="*/ 0 w 592"/>
                    <a:gd name="T61" fmla="*/ 0 h 988"/>
                    <a:gd name="T62" fmla="*/ 0 w 592"/>
                    <a:gd name="T63" fmla="*/ 0 h 988"/>
                    <a:gd name="T64" fmla="*/ 0 w 592"/>
                    <a:gd name="T65" fmla="*/ 0 h 988"/>
                    <a:gd name="T66" fmla="*/ 0 w 592"/>
                    <a:gd name="T67" fmla="*/ 0 h 988"/>
                    <a:gd name="T68" fmla="*/ 0 w 592"/>
                    <a:gd name="T69" fmla="*/ 0 h 988"/>
                    <a:gd name="T70" fmla="*/ 0 w 592"/>
                    <a:gd name="T71" fmla="*/ 0 h 988"/>
                    <a:gd name="T72" fmla="*/ 0 w 592"/>
                    <a:gd name="T73" fmla="*/ 0 h 988"/>
                    <a:gd name="T74" fmla="*/ 0 w 592"/>
                    <a:gd name="T75" fmla="*/ 0 h 9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2"/>
                    <a:gd name="T115" fmla="*/ 0 h 988"/>
                    <a:gd name="T116" fmla="*/ 592 w 592"/>
                    <a:gd name="T117" fmla="*/ 988 h 9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2" h="988">
                      <a:moveTo>
                        <a:pt x="529" y="978"/>
                      </a:move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589" y="945"/>
                      </a:lnTo>
                      <a:lnTo>
                        <a:pt x="591" y="949"/>
                      </a:lnTo>
                      <a:lnTo>
                        <a:pt x="592" y="954"/>
                      </a:lnTo>
                      <a:lnTo>
                        <a:pt x="591" y="959"/>
                      </a:lnTo>
                      <a:lnTo>
                        <a:pt x="588" y="965"/>
                      </a:lnTo>
                      <a:lnTo>
                        <a:pt x="586" y="969"/>
                      </a:lnTo>
                      <a:lnTo>
                        <a:pt x="581" y="975"/>
                      </a:lnTo>
                      <a:lnTo>
                        <a:pt x="577" y="979"/>
                      </a:lnTo>
                      <a:lnTo>
                        <a:pt x="571" y="983"/>
                      </a:lnTo>
                      <a:lnTo>
                        <a:pt x="566" y="985"/>
                      </a:lnTo>
                      <a:lnTo>
                        <a:pt x="559" y="987"/>
                      </a:lnTo>
                      <a:lnTo>
                        <a:pt x="553" y="988"/>
                      </a:lnTo>
                      <a:lnTo>
                        <a:pt x="546" y="988"/>
                      </a:lnTo>
                      <a:lnTo>
                        <a:pt x="542" y="987"/>
                      </a:lnTo>
                      <a:lnTo>
                        <a:pt x="536" y="985"/>
                      </a:lnTo>
                      <a:lnTo>
                        <a:pt x="533" y="982"/>
                      </a:lnTo>
                      <a:lnTo>
                        <a:pt x="529" y="9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6" name="Freeform 312"/>
                <p:cNvSpPr>
                  <a:spLocks/>
                </p:cNvSpPr>
                <p:nvPr/>
              </p:nvSpPr>
              <p:spPr bwMode="auto">
                <a:xfrm>
                  <a:off x="3861" y="1625"/>
                  <a:ext cx="59" cy="108"/>
                </a:xfrm>
                <a:custGeom>
                  <a:avLst/>
                  <a:gdLst>
                    <a:gd name="T0" fmla="*/ 0 w 592"/>
                    <a:gd name="T1" fmla="*/ 0 h 988"/>
                    <a:gd name="T2" fmla="*/ 0 w 592"/>
                    <a:gd name="T3" fmla="*/ 0 h 988"/>
                    <a:gd name="T4" fmla="*/ 0 w 592"/>
                    <a:gd name="T5" fmla="*/ 0 h 988"/>
                    <a:gd name="T6" fmla="*/ 0 w 592"/>
                    <a:gd name="T7" fmla="*/ 0 h 988"/>
                    <a:gd name="T8" fmla="*/ 0 w 592"/>
                    <a:gd name="T9" fmla="*/ 0 h 988"/>
                    <a:gd name="T10" fmla="*/ 0 w 592"/>
                    <a:gd name="T11" fmla="*/ 0 h 988"/>
                    <a:gd name="T12" fmla="*/ 0 w 592"/>
                    <a:gd name="T13" fmla="*/ 0 h 988"/>
                    <a:gd name="T14" fmla="*/ 0 w 592"/>
                    <a:gd name="T15" fmla="*/ 0 h 988"/>
                    <a:gd name="T16" fmla="*/ 0 w 592"/>
                    <a:gd name="T17" fmla="*/ 0 h 988"/>
                    <a:gd name="T18" fmla="*/ 0 w 592"/>
                    <a:gd name="T19" fmla="*/ 0 h 988"/>
                    <a:gd name="T20" fmla="*/ 0 w 592"/>
                    <a:gd name="T21" fmla="*/ 0 h 988"/>
                    <a:gd name="T22" fmla="*/ 0 w 592"/>
                    <a:gd name="T23" fmla="*/ 0 h 988"/>
                    <a:gd name="T24" fmla="*/ 0 w 592"/>
                    <a:gd name="T25" fmla="*/ 0 h 988"/>
                    <a:gd name="T26" fmla="*/ 0 w 592"/>
                    <a:gd name="T27" fmla="*/ 0 h 988"/>
                    <a:gd name="T28" fmla="*/ 0 w 592"/>
                    <a:gd name="T29" fmla="*/ 0 h 988"/>
                    <a:gd name="T30" fmla="*/ 0 w 592"/>
                    <a:gd name="T31" fmla="*/ 0 h 988"/>
                    <a:gd name="T32" fmla="*/ 0 w 592"/>
                    <a:gd name="T33" fmla="*/ 0 h 988"/>
                    <a:gd name="T34" fmla="*/ 0 w 592"/>
                    <a:gd name="T35" fmla="*/ 0 h 988"/>
                    <a:gd name="T36" fmla="*/ 0 w 592"/>
                    <a:gd name="T37" fmla="*/ 0 h 988"/>
                    <a:gd name="T38" fmla="*/ 0 w 592"/>
                    <a:gd name="T39" fmla="*/ 0 h 988"/>
                    <a:gd name="T40" fmla="*/ 0 w 592"/>
                    <a:gd name="T41" fmla="*/ 0 h 988"/>
                    <a:gd name="T42" fmla="*/ 0 w 592"/>
                    <a:gd name="T43" fmla="*/ 0 h 988"/>
                    <a:gd name="T44" fmla="*/ 0 w 592"/>
                    <a:gd name="T45" fmla="*/ 0 h 988"/>
                    <a:gd name="T46" fmla="*/ 0 w 592"/>
                    <a:gd name="T47" fmla="*/ 0 h 988"/>
                    <a:gd name="T48" fmla="*/ 0 w 592"/>
                    <a:gd name="T49" fmla="*/ 0 h 988"/>
                    <a:gd name="T50" fmla="*/ 0 w 592"/>
                    <a:gd name="T51" fmla="*/ 0 h 988"/>
                    <a:gd name="T52" fmla="*/ 0 w 592"/>
                    <a:gd name="T53" fmla="*/ 0 h 988"/>
                    <a:gd name="T54" fmla="*/ 0 w 592"/>
                    <a:gd name="T55" fmla="*/ 0 h 988"/>
                    <a:gd name="T56" fmla="*/ 0 w 592"/>
                    <a:gd name="T57" fmla="*/ 0 h 988"/>
                    <a:gd name="T58" fmla="*/ 0 w 592"/>
                    <a:gd name="T59" fmla="*/ 0 h 988"/>
                    <a:gd name="T60" fmla="*/ 0 w 592"/>
                    <a:gd name="T61" fmla="*/ 0 h 988"/>
                    <a:gd name="T62" fmla="*/ 0 w 592"/>
                    <a:gd name="T63" fmla="*/ 0 h 988"/>
                    <a:gd name="T64" fmla="*/ 0 w 592"/>
                    <a:gd name="T65" fmla="*/ 0 h 988"/>
                    <a:gd name="T66" fmla="*/ 0 w 592"/>
                    <a:gd name="T67" fmla="*/ 0 h 988"/>
                    <a:gd name="T68" fmla="*/ 0 w 592"/>
                    <a:gd name="T69" fmla="*/ 0 h 988"/>
                    <a:gd name="T70" fmla="*/ 0 w 592"/>
                    <a:gd name="T71" fmla="*/ 0 h 988"/>
                    <a:gd name="T72" fmla="*/ 0 w 592"/>
                    <a:gd name="T73" fmla="*/ 0 h 988"/>
                    <a:gd name="T74" fmla="*/ 0 w 592"/>
                    <a:gd name="T75" fmla="*/ 0 h 9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2"/>
                    <a:gd name="T115" fmla="*/ 0 h 988"/>
                    <a:gd name="T116" fmla="*/ 592 w 592"/>
                    <a:gd name="T117" fmla="*/ 988 h 9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2" h="988">
                      <a:moveTo>
                        <a:pt x="529" y="978"/>
                      </a:move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589" y="945"/>
                      </a:lnTo>
                      <a:lnTo>
                        <a:pt x="591" y="949"/>
                      </a:lnTo>
                      <a:lnTo>
                        <a:pt x="592" y="954"/>
                      </a:lnTo>
                      <a:lnTo>
                        <a:pt x="591" y="959"/>
                      </a:lnTo>
                      <a:lnTo>
                        <a:pt x="588" y="965"/>
                      </a:lnTo>
                      <a:lnTo>
                        <a:pt x="586" y="969"/>
                      </a:lnTo>
                      <a:lnTo>
                        <a:pt x="581" y="975"/>
                      </a:lnTo>
                      <a:lnTo>
                        <a:pt x="577" y="979"/>
                      </a:lnTo>
                      <a:lnTo>
                        <a:pt x="571" y="983"/>
                      </a:lnTo>
                      <a:lnTo>
                        <a:pt x="566" y="985"/>
                      </a:lnTo>
                      <a:lnTo>
                        <a:pt x="559" y="987"/>
                      </a:lnTo>
                      <a:lnTo>
                        <a:pt x="553" y="988"/>
                      </a:lnTo>
                      <a:lnTo>
                        <a:pt x="546" y="988"/>
                      </a:lnTo>
                      <a:lnTo>
                        <a:pt x="542" y="987"/>
                      </a:lnTo>
                      <a:lnTo>
                        <a:pt x="536" y="985"/>
                      </a:lnTo>
                      <a:lnTo>
                        <a:pt x="533" y="982"/>
                      </a:lnTo>
                      <a:lnTo>
                        <a:pt x="529" y="9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7" name="Freeform 313"/>
                <p:cNvSpPr>
                  <a:spLocks/>
                </p:cNvSpPr>
                <p:nvPr/>
              </p:nvSpPr>
              <p:spPr bwMode="auto">
                <a:xfrm>
                  <a:off x="3861" y="1625"/>
                  <a:ext cx="6" cy="6"/>
                </a:xfrm>
                <a:custGeom>
                  <a:avLst/>
                  <a:gdLst>
                    <a:gd name="T0" fmla="*/ 0 w 66"/>
                    <a:gd name="T1" fmla="*/ 0 h 54"/>
                    <a:gd name="T2" fmla="*/ 0 w 66"/>
                    <a:gd name="T3" fmla="*/ 0 h 54"/>
                    <a:gd name="T4" fmla="*/ 0 w 66"/>
                    <a:gd name="T5" fmla="*/ 0 h 54"/>
                    <a:gd name="T6" fmla="*/ 0 w 66"/>
                    <a:gd name="T7" fmla="*/ 0 h 54"/>
                    <a:gd name="T8" fmla="*/ 0 w 66"/>
                    <a:gd name="T9" fmla="*/ 0 h 54"/>
                    <a:gd name="T10" fmla="*/ 0 w 66"/>
                    <a:gd name="T11" fmla="*/ 0 h 54"/>
                    <a:gd name="T12" fmla="*/ 0 w 66"/>
                    <a:gd name="T13" fmla="*/ 0 h 54"/>
                    <a:gd name="T14" fmla="*/ 0 w 66"/>
                    <a:gd name="T15" fmla="*/ 0 h 54"/>
                    <a:gd name="T16" fmla="*/ 0 w 66"/>
                    <a:gd name="T17" fmla="*/ 0 h 54"/>
                    <a:gd name="T18" fmla="*/ 0 w 66"/>
                    <a:gd name="T19" fmla="*/ 0 h 54"/>
                    <a:gd name="T20" fmla="*/ 0 w 66"/>
                    <a:gd name="T21" fmla="*/ 0 h 54"/>
                    <a:gd name="T22" fmla="*/ 0 w 66"/>
                    <a:gd name="T23" fmla="*/ 0 h 54"/>
                    <a:gd name="T24" fmla="*/ 0 w 66"/>
                    <a:gd name="T25" fmla="*/ 0 h 54"/>
                    <a:gd name="T26" fmla="*/ 0 w 66"/>
                    <a:gd name="T27" fmla="*/ 0 h 54"/>
                    <a:gd name="T28" fmla="*/ 0 w 66"/>
                    <a:gd name="T29" fmla="*/ 0 h 54"/>
                    <a:gd name="T30" fmla="*/ 0 w 66"/>
                    <a:gd name="T31" fmla="*/ 0 h 54"/>
                    <a:gd name="T32" fmla="*/ 0 w 66"/>
                    <a:gd name="T33" fmla="*/ 0 h 54"/>
                    <a:gd name="T34" fmla="*/ 0 w 66"/>
                    <a:gd name="T35" fmla="*/ 0 h 54"/>
                    <a:gd name="T36" fmla="*/ 0 w 66"/>
                    <a:gd name="T37" fmla="*/ 0 h 54"/>
                    <a:gd name="T38" fmla="*/ 0 w 66"/>
                    <a:gd name="T39" fmla="*/ 0 h 54"/>
                    <a:gd name="T40" fmla="*/ 0 w 66"/>
                    <a:gd name="T41" fmla="*/ 0 h 54"/>
                    <a:gd name="T42" fmla="*/ 0 w 66"/>
                    <a:gd name="T43" fmla="*/ 0 h 54"/>
                    <a:gd name="T44" fmla="*/ 0 w 66"/>
                    <a:gd name="T45" fmla="*/ 0 h 54"/>
                    <a:gd name="T46" fmla="*/ 0 w 66"/>
                    <a:gd name="T47" fmla="*/ 0 h 54"/>
                    <a:gd name="T48" fmla="*/ 0 w 66"/>
                    <a:gd name="T49" fmla="*/ 0 h 54"/>
                    <a:gd name="T50" fmla="*/ 0 w 66"/>
                    <a:gd name="T51" fmla="*/ 0 h 54"/>
                    <a:gd name="T52" fmla="*/ 0 w 66"/>
                    <a:gd name="T53" fmla="*/ 0 h 54"/>
                    <a:gd name="T54" fmla="*/ 0 w 66"/>
                    <a:gd name="T55" fmla="*/ 0 h 54"/>
                    <a:gd name="T56" fmla="*/ 0 w 66"/>
                    <a:gd name="T57" fmla="*/ 0 h 54"/>
                    <a:gd name="T58" fmla="*/ 0 w 66"/>
                    <a:gd name="T59" fmla="*/ 0 h 54"/>
                    <a:gd name="T60" fmla="*/ 0 w 66"/>
                    <a:gd name="T61" fmla="*/ 0 h 54"/>
                    <a:gd name="T62" fmla="*/ 0 w 66"/>
                    <a:gd name="T63" fmla="*/ 0 h 54"/>
                    <a:gd name="T64" fmla="*/ 0 w 6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4"/>
                    <a:gd name="T101" fmla="*/ 66 w 6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4">
                      <a:moveTo>
                        <a:pt x="45" y="47"/>
                      </a:moveTo>
                      <a:lnTo>
                        <a:pt x="38" y="51"/>
                      </a:lnTo>
                      <a:lnTo>
                        <a:pt x="33" y="53"/>
                      </a:lnTo>
                      <a:lnTo>
                        <a:pt x="26" y="54"/>
                      </a:lnTo>
                      <a:lnTo>
                        <a:pt x="20" y="54"/>
                      </a:lnTo>
                      <a:lnTo>
                        <a:pt x="15" y="53"/>
                      </a:lnTo>
                      <a:lnTo>
                        <a:pt x="9" y="51"/>
                      </a:lnTo>
                      <a:lnTo>
                        <a:pt x="5" y="47"/>
                      </a:ln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66" y="13"/>
                      </a:lnTo>
                      <a:lnTo>
                        <a:pt x="66" y="19"/>
                      </a:lnTo>
                      <a:lnTo>
                        <a:pt x="66" y="24"/>
                      </a:lnTo>
                      <a:lnTo>
                        <a:pt x="63" y="29"/>
                      </a:lnTo>
                      <a:lnTo>
                        <a:pt x="60" y="35"/>
                      </a:lnTo>
                      <a:lnTo>
                        <a:pt x="55" y="39"/>
                      </a:lnTo>
                      <a:lnTo>
                        <a:pt x="51" y="44"/>
                      </a:lnTo>
                      <a:lnTo>
                        <a:pt x="45" y="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8" name="Freeform 314"/>
                <p:cNvSpPr>
                  <a:spLocks/>
                </p:cNvSpPr>
                <p:nvPr/>
              </p:nvSpPr>
              <p:spPr bwMode="auto">
                <a:xfrm>
                  <a:off x="3861" y="1625"/>
                  <a:ext cx="6" cy="6"/>
                </a:xfrm>
                <a:custGeom>
                  <a:avLst/>
                  <a:gdLst>
                    <a:gd name="T0" fmla="*/ 0 w 66"/>
                    <a:gd name="T1" fmla="*/ 0 h 54"/>
                    <a:gd name="T2" fmla="*/ 0 w 66"/>
                    <a:gd name="T3" fmla="*/ 0 h 54"/>
                    <a:gd name="T4" fmla="*/ 0 w 66"/>
                    <a:gd name="T5" fmla="*/ 0 h 54"/>
                    <a:gd name="T6" fmla="*/ 0 w 66"/>
                    <a:gd name="T7" fmla="*/ 0 h 54"/>
                    <a:gd name="T8" fmla="*/ 0 w 66"/>
                    <a:gd name="T9" fmla="*/ 0 h 54"/>
                    <a:gd name="T10" fmla="*/ 0 w 66"/>
                    <a:gd name="T11" fmla="*/ 0 h 54"/>
                    <a:gd name="T12" fmla="*/ 0 w 66"/>
                    <a:gd name="T13" fmla="*/ 0 h 54"/>
                    <a:gd name="T14" fmla="*/ 0 w 66"/>
                    <a:gd name="T15" fmla="*/ 0 h 54"/>
                    <a:gd name="T16" fmla="*/ 0 w 66"/>
                    <a:gd name="T17" fmla="*/ 0 h 54"/>
                    <a:gd name="T18" fmla="*/ 0 w 66"/>
                    <a:gd name="T19" fmla="*/ 0 h 54"/>
                    <a:gd name="T20" fmla="*/ 0 w 66"/>
                    <a:gd name="T21" fmla="*/ 0 h 54"/>
                    <a:gd name="T22" fmla="*/ 0 w 66"/>
                    <a:gd name="T23" fmla="*/ 0 h 54"/>
                    <a:gd name="T24" fmla="*/ 0 w 66"/>
                    <a:gd name="T25" fmla="*/ 0 h 54"/>
                    <a:gd name="T26" fmla="*/ 0 w 66"/>
                    <a:gd name="T27" fmla="*/ 0 h 54"/>
                    <a:gd name="T28" fmla="*/ 0 w 66"/>
                    <a:gd name="T29" fmla="*/ 0 h 54"/>
                    <a:gd name="T30" fmla="*/ 0 w 66"/>
                    <a:gd name="T31" fmla="*/ 0 h 54"/>
                    <a:gd name="T32" fmla="*/ 0 w 66"/>
                    <a:gd name="T33" fmla="*/ 0 h 54"/>
                    <a:gd name="T34" fmla="*/ 0 w 66"/>
                    <a:gd name="T35" fmla="*/ 0 h 54"/>
                    <a:gd name="T36" fmla="*/ 0 w 66"/>
                    <a:gd name="T37" fmla="*/ 0 h 54"/>
                    <a:gd name="T38" fmla="*/ 0 w 66"/>
                    <a:gd name="T39" fmla="*/ 0 h 54"/>
                    <a:gd name="T40" fmla="*/ 0 w 66"/>
                    <a:gd name="T41" fmla="*/ 0 h 54"/>
                    <a:gd name="T42" fmla="*/ 0 w 66"/>
                    <a:gd name="T43" fmla="*/ 0 h 54"/>
                    <a:gd name="T44" fmla="*/ 0 w 66"/>
                    <a:gd name="T45" fmla="*/ 0 h 54"/>
                    <a:gd name="T46" fmla="*/ 0 w 66"/>
                    <a:gd name="T47" fmla="*/ 0 h 54"/>
                    <a:gd name="T48" fmla="*/ 0 w 66"/>
                    <a:gd name="T49" fmla="*/ 0 h 54"/>
                    <a:gd name="T50" fmla="*/ 0 w 66"/>
                    <a:gd name="T51" fmla="*/ 0 h 54"/>
                    <a:gd name="T52" fmla="*/ 0 w 66"/>
                    <a:gd name="T53" fmla="*/ 0 h 54"/>
                    <a:gd name="T54" fmla="*/ 0 w 66"/>
                    <a:gd name="T55" fmla="*/ 0 h 54"/>
                    <a:gd name="T56" fmla="*/ 0 w 66"/>
                    <a:gd name="T57" fmla="*/ 0 h 54"/>
                    <a:gd name="T58" fmla="*/ 0 w 66"/>
                    <a:gd name="T59" fmla="*/ 0 h 54"/>
                    <a:gd name="T60" fmla="*/ 0 w 66"/>
                    <a:gd name="T61" fmla="*/ 0 h 54"/>
                    <a:gd name="T62" fmla="*/ 0 w 66"/>
                    <a:gd name="T63" fmla="*/ 0 h 54"/>
                    <a:gd name="T64" fmla="*/ 0 w 6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4"/>
                    <a:gd name="T101" fmla="*/ 66 w 6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4">
                      <a:moveTo>
                        <a:pt x="45" y="47"/>
                      </a:moveTo>
                      <a:lnTo>
                        <a:pt x="38" y="51"/>
                      </a:lnTo>
                      <a:lnTo>
                        <a:pt x="33" y="53"/>
                      </a:lnTo>
                      <a:lnTo>
                        <a:pt x="26" y="54"/>
                      </a:lnTo>
                      <a:lnTo>
                        <a:pt x="20" y="54"/>
                      </a:lnTo>
                      <a:lnTo>
                        <a:pt x="15" y="53"/>
                      </a:lnTo>
                      <a:lnTo>
                        <a:pt x="9" y="51"/>
                      </a:lnTo>
                      <a:lnTo>
                        <a:pt x="5" y="47"/>
                      </a:ln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66" y="13"/>
                      </a:lnTo>
                      <a:lnTo>
                        <a:pt x="66" y="19"/>
                      </a:lnTo>
                      <a:lnTo>
                        <a:pt x="66" y="24"/>
                      </a:lnTo>
                      <a:lnTo>
                        <a:pt x="63" y="29"/>
                      </a:lnTo>
                      <a:lnTo>
                        <a:pt x="60" y="35"/>
                      </a:lnTo>
                      <a:lnTo>
                        <a:pt x="55" y="39"/>
                      </a:lnTo>
                      <a:lnTo>
                        <a:pt x="51" y="44"/>
                      </a:lnTo>
                      <a:lnTo>
                        <a:pt x="45"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9" name="Freeform 315"/>
                <p:cNvSpPr>
                  <a:spLocks/>
                </p:cNvSpPr>
                <p:nvPr/>
              </p:nvSpPr>
              <p:spPr bwMode="auto">
                <a:xfrm>
                  <a:off x="3670" y="1625"/>
                  <a:ext cx="63" cy="123"/>
                </a:xfrm>
                <a:custGeom>
                  <a:avLst/>
                  <a:gdLst>
                    <a:gd name="T0" fmla="*/ 0 w 628"/>
                    <a:gd name="T1" fmla="*/ 0 h 1122"/>
                    <a:gd name="T2" fmla="*/ 0 w 628"/>
                    <a:gd name="T3" fmla="*/ 0 h 1122"/>
                    <a:gd name="T4" fmla="*/ 0 w 628"/>
                    <a:gd name="T5" fmla="*/ 0 h 1122"/>
                    <a:gd name="T6" fmla="*/ 0 w 628"/>
                    <a:gd name="T7" fmla="*/ 0 h 1122"/>
                    <a:gd name="T8" fmla="*/ 0 w 628"/>
                    <a:gd name="T9" fmla="*/ 0 h 1122"/>
                    <a:gd name="T10" fmla="*/ 0 w 628"/>
                    <a:gd name="T11" fmla="*/ 0 h 1122"/>
                    <a:gd name="T12" fmla="*/ 0 w 628"/>
                    <a:gd name="T13" fmla="*/ 0 h 1122"/>
                    <a:gd name="T14" fmla="*/ 0 w 628"/>
                    <a:gd name="T15" fmla="*/ 0 h 1122"/>
                    <a:gd name="T16" fmla="*/ 0 w 628"/>
                    <a:gd name="T17" fmla="*/ 0 h 1122"/>
                    <a:gd name="T18" fmla="*/ 0 w 628"/>
                    <a:gd name="T19" fmla="*/ 0 h 1122"/>
                    <a:gd name="T20" fmla="*/ 0 w 628"/>
                    <a:gd name="T21" fmla="*/ 0 h 1122"/>
                    <a:gd name="T22" fmla="*/ 0 w 628"/>
                    <a:gd name="T23" fmla="*/ 0 h 1122"/>
                    <a:gd name="T24" fmla="*/ 0 w 628"/>
                    <a:gd name="T25" fmla="*/ 0 h 1122"/>
                    <a:gd name="T26" fmla="*/ 0 w 628"/>
                    <a:gd name="T27" fmla="*/ 0 h 1122"/>
                    <a:gd name="T28" fmla="*/ 0 w 628"/>
                    <a:gd name="T29" fmla="*/ 0 h 1122"/>
                    <a:gd name="T30" fmla="*/ 0 w 628"/>
                    <a:gd name="T31" fmla="*/ 0 h 1122"/>
                    <a:gd name="T32" fmla="*/ 0 w 628"/>
                    <a:gd name="T33" fmla="*/ 0 h 1122"/>
                    <a:gd name="T34" fmla="*/ 0 w 628"/>
                    <a:gd name="T35" fmla="*/ 0 h 1122"/>
                    <a:gd name="T36" fmla="*/ 0 w 628"/>
                    <a:gd name="T37" fmla="*/ 0 h 1122"/>
                    <a:gd name="T38" fmla="*/ 0 w 628"/>
                    <a:gd name="T39" fmla="*/ 0 h 1122"/>
                    <a:gd name="T40" fmla="*/ 0 w 628"/>
                    <a:gd name="T41" fmla="*/ 0 h 1122"/>
                    <a:gd name="T42" fmla="*/ 0 w 628"/>
                    <a:gd name="T43" fmla="*/ 0 h 1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8"/>
                    <a:gd name="T67" fmla="*/ 0 h 1122"/>
                    <a:gd name="T68" fmla="*/ 628 w 628"/>
                    <a:gd name="T69" fmla="*/ 1122 h 1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8" h="1122">
                      <a:moveTo>
                        <a:pt x="61" y="8"/>
                      </a:moveTo>
                      <a:lnTo>
                        <a:pt x="628" y="1090"/>
                      </a:lnTo>
                      <a:lnTo>
                        <a:pt x="566" y="1122"/>
                      </a:lnTo>
                      <a:lnTo>
                        <a:pt x="1" y="40"/>
                      </a:lnTo>
                      <a:lnTo>
                        <a:pt x="0" y="35"/>
                      </a:lnTo>
                      <a:lnTo>
                        <a:pt x="0" y="32"/>
                      </a:lnTo>
                      <a:lnTo>
                        <a:pt x="1" y="27"/>
                      </a:lnTo>
                      <a:lnTo>
                        <a:pt x="3" y="22"/>
                      </a:lnTo>
                      <a:lnTo>
                        <a:pt x="7" y="17"/>
                      </a:lnTo>
                      <a:lnTo>
                        <a:pt x="11" y="12"/>
                      </a:lnTo>
                      <a:lnTo>
                        <a:pt x="16" y="9"/>
                      </a:lnTo>
                      <a:lnTo>
                        <a:pt x="21" y="6"/>
                      </a:lnTo>
                      <a:lnTo>
                        <a:pt x="28" y="3"/>
                      </a:lnTo>
                      <a:lnTo>
                        <a:pt x="34" y="1"/>
                      </a:lnTo>
                      <a:lnTo>
                        <a:pt x="40" y="0"/>
                      </a:lnTo>
                      <a:lnTo>
                        <a:pt x="46" y="0"/>
                      </a:lnTo>
                      <a:lnTo>
                        <a:pt x="51" y="0"/>
                      </a:lnTo>
                      <a:lnTo>
                        <a:pt x="55" y="2"/>
                      </a:lnTo>
                      <a:lnTo>
                        <a:pt x="59" y="4"/>
                      </a:lnTo>
                      <a:lnTo>
                        <a:pt x="61"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10" name="Freeform 316"/>
                <p:cNvSpPr>
                  <a:spLocks/>
                </p:cNvSpPr>
                <p:nvPr/>
              </p:nvSpPr>
              <p:spPr bwMode="auto">
                <a:xfrm>
                  <a:off x="3670" y="1625"/>
                  <a:ext cx="63" cy="123"/>
                </a:xfrm>
                <a:custGeom>
                  <a:avLst/>
                  <a:gdLst>
                    <a:gd name="T0" fmla="*/ 0 w 628"/>
                    <a:gd name="T1" fmla="*/ 0 h 1122"/>
                    <a:gd name="T2" fmla="*/ 0 w 628"/>
                    <a:gd name="T3" fmla="*/ 0 h 1122"/>
                    <a:gd name="T4" fmla="*/ 0 w 628"/>
                    <a:gd name="T5" fmla="*/ 0 h 1122"/>
                    <a:gd name="T6" fmla="*/ 0 w 628"/>
                    <a:gd name="T7" fmla="*/ 0 h 1122"/>
                    <a:gd name="T8" fmla="*/ 0 w 628"/>
                    <a:gd name="T9" fmla="*/ 0 h 1122"/>
                    <a:gd name="T10" fmla="*/ 0 w 628"/>
                    <a:gd name="T11" fmla="*/ 0 h 1122"/>
                    <a:gd name="T12" fmla="*/ 0 w 628"/>
                    <a:gd name="T13" fmla="*/ 0 h 1122"/>
                    <a:gd name="T14" fmla="*/ 0 w 628"/>
                    <a:gd name="T15" fmla="*/ 0 h 1122"/>
                    <a:gd name="T16" fmla="*/ 0 w 628"/>
                    <a:gd name="T17" fmla="*/ 0 h 1122"/>
                    <a:gd name="T18" fmla="*/ 0 w 628"/>
                    <a:gd name="T19" fmla="*/ 0 h 1122"/>
                    <a:gd name="T20" fmla="*/ 0 w 628"/>
                    <a:gd name="T21" fmla="*/ 0 h 1122"/>
                    <a:gd name="T22" fmla="*/ 0 w 628"/>
                    <a:gd name="T23" fmla="*/ 0 h 1122"/>
                    <a:gd name="T24" fmla="*/ 0 w 628"/>
                    <a:gd name="T25" fmla="*/ 0 h 1122"/>
                    <a:gd name="T26" fmla="*/ 0 w 628"/>
                    <a:gd name="T27" fmla="*/ 0 h 1122"/>
                    <a:gd name="T28" fmla="*/ 0 w 628"/>
                    <a:gd name="T29" fmla="*/ 0 h 1122"/>
                    <a:gd name="T30" fmla="*/ 0 w 628"/>
                    <a:gd name="T31" fmla="*/ 0 h 1122"/>
                    <a:gd name="T32" fmla="*/ 0 w 628"/>
                    <a:gd name="T33" fmla="*/ 0 h 1122"/>
                    <a:gd name="T34" fmla="*/ 0 w 628"/>
                    <a:gd name="T35" fmla="*/ 0 h 1122"/>
                    <a:gd name="T36" fmla="*/ 0 w 628"/>
                    <a:gd name="T37" fmla="*/ 0 h 1122"/>
                    <a:gd name="T38" fmla="*/ 0 w 628"/>
                    <a:gd name="T39" fmla="*/ 0 h 1122"/>
                    <a:gd name="T40" fmla="*/ 0 w 628"/>
                    <a:gd name="T41" fmla="*/ 0 h 1122"/>
                    <a:gd name="T42" fmla="*/ 0 w 628"/>
                    <a:gd name="T43" fmla="*/ 0 h 1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8"/>
                    <a:gd name="T67" fmla="*/ 0 h 1122"/>
                    <a:gd name="T68" fmla="*/ 628 w 628"/>
                    <a:gd name="T69" fmla="*/ 1122 h 1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8" h="1122">
                      <a:moveTo>
                        <a:pt x="61" y="8"/>
                      </a:moveTo>
                      <a:lnTo>
                        <a:pt x="628" y="1090"/>
                      </a:lnTo>
                      <a:lnTo>
                        <a:pt x="566" y="1122"/>
                      </a:lnTo>
                      <a:lnTo>
                        <a:pt x="1" y="40"/>
                      </a:lnTo>
                      <a:lnTo>
                        <a:pt x="0" y="35"/>
                      </a:lnTo>
                      <a:lnTo>
                        <a:pt x="0" y="32"/>
                      </a:lnTo>
                      <a:lnTo>
                        <a:pt x="1" y="27"/>
                      </a:lnTo>
                      <a:lnTo>
                        <a:pt x="3" y="22"/>
                      </a:lnTo>
                      <a:lnTo>
                        <a:pt x="7" y="17"/>
                      </a:lnTo>
                      <a:lnTo>
                        <a:pt x="11" y="12"/>
                      </a:lnTo>
                      <a:lnTo>
                        <a:pt x="16" y="9"/>
                      </a:lnTo>
                      <a:lnTo>
                        <a:pt x="21" y="6"/>
                      </a:lnTo>
                      <a:lnTo>
                        <a:pt x="28" y="3"/>
                      </a:lnTo>
                      <a:lnTo>
                        <a:pt x="34" y="1"/>
                      </a:lnTo>
                      <a:lnTo>
                        <a:pt x="40" y="0"/>
                      </a:lnTo>
                      <a:lnTo>
                        <a:pt x="46" y="0"/>
                      </a:lnTo>
                      <a:lnTo>
                        <a:pt x="51" y="0"/>
                      </a:lnTo>
                      <a:lnTo>
                        <a:pt x="55" y="2"/>
                      </a:lnTo>
                      <a:lnTo>
                        <a:pt x="59" y="4"/>
                      </a:lnTo>
                      <a:lnTo>
                        <a:pt x="61"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1" name="Freeform 317"/>
                <p:cNvSpPr>
                  <a:spLocks/>
                </p:cNvSpPr>
                <p:nvPr/>
              </p:nvSpPr>
              <p:spPr bwMode="auto">
                <a:xfrm>
                  <a:off x="3474" y="1355"/>
                  <a:ext cx="72" cy="117"/>
                </a:xfrm>
                <a:custGeom>
                  <a:avLst/>
                  <a:gdLst>
                    <a:gd name="T0" fmla="*/ 0 w 720"/>
                    <a:gd name="T1" fmla="*/ 0 h 1066"/>
                    <a:gd name="T2" fmla="*/ 0 w 720"/>
                    <a:gd name="T3" fmla="*/ 0 h 1066"/>
                    <a:gd name="T4" fmla="*/ 0 w 720"/>
                    <a:gd name="T5" fmla="*/ 0 h 1066"/>
                    <a:gd name="T6" fmla="*/ 0 w 720"/>
                    <a:gd name="T7" fmla="*/ 0 h 1066"/>
                    <a:gd name="T8" fmla="*/ 0 w 720"/>
                    <a:gd name="T9" fmla="*/ 0 h 1066"/>
                    <a:gd name="T10" fmla="*/ 0 w 720"/>
                    <a:gd name="T11" fmla="*/ 0 h 1066"/>
                    <a:gd name="T12" fmla="*/ 0 w 720"/>
                    <a:gd name="T13" fmla="*/ 0 h 1066"/>
                    <a:gd name="T14" fmla="*/ 0 w 720"/>
                    <a:gd name="T15" fmla="*/ 0 h 1066"/>
                    <a:gd name="T16" fmla="*/ 0 w 720"/>
                    <a:gd name="T17" fmla="*/ 0 h 1066"/>
                    <a:gd name="T18" fmla="*/ 0 w 720"/>
                    <a:gd name="T19" fmla="*/ 0 h 1066"/>
                    <a:gd name="T20" fmla="*/ 0 w 720"/>
                    <a:gd name="T21" fmla="*/ 0 h 1066"/>
                    <a:gd name="T22" fmla="*/ 0 w 720"/>
                    <a:gd name="T23" fmla="*/ 0 h 1066"/>
                    <a:gd name="T24" fmla="*/ 0 w 720"/>
                    <a:gd name="T25" fmla="*/ 0 h 1066"/>
                    <a:gd name="T26" fmla="*/ 0 w 720"/>
                    <a:gd name="T27" fmla="*/ 0 h 1066"/>
                    <a:gd name="T28" fmla="*/ 0 w 720"/>
                    <a:gd name="T29" fmla="*/ 0 h 1066"/>
                    <a:gd name="T30" fmla="*/ 0 w 720"/>
                    <a:gd name="T31" fmla="*/ 0 h 1066"/>
                    <a:gd name="T32" fmla="*/ 0 w 720"/>
                    <a:gd name="T33" fmla="*/ 0 h 1066"/>
                    <a:gd name="T34" fmla="*/ 0 w 720"/>
                    <a:gd name="T35" fmla="*/ 0 h 1066"/>
                    <a:gd name="T36" fmla="*/ 0 w 720"/>
                    <a:gd name="T37" fmla="*/ 0 h 1066"/>
                    <a:gd name="T38" fmla="*/ 0 w 720"/>
                    <a:gd name="T39" fmla="*/ 0 h 1066"/>
                    <a:gd name="T40" fmla="*/ 0 w 720"/>
                    <a:gd name="T41" fmla="*/ 0 h 1066"/>
                    <a:gd name="T42" fmla="*/ 0 w 720"/>
                    <a:gd name="T43" fmla="*/ 0 h 10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0"/>
                    <a:gd name="T67" fmla="*/ 0 h 1066"/>
                    <a:gd name="T68" fmla="*/ 720 w 720"/>
                    <a:gd name="T69" fmla="*/ 1066 h 10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0" h="1066">
                      <a:moveTo>
                        <a:pt x="660" y="1059"/>
                      </a:moveTo>
                      <a:lnTo>
                        <a:pt x="0" y="39"/>
                      </a:lnTo>
                      <a:lnTo>
                        <a:pt x="60" y="0"/>
                      </a:lnTo>
                      <a:lnTo>
                        <a:pt x="718" y="1023"/>
                      </a:lnTo>
                      <a:lnTo>
                        <a:pt x="719" y="1026"/>
                      </a:lnTo>
                      <a:lnTo>
                        <a:pt x="720" y="1031"/>
                      </a:lnTo>
                      <a:lnTo>
                        <a:pt x="719" y="1035"/>
                      </a:lnTo>
                      <a:lnTo>
                        <a:pt x="716" y="1040"/>
                      </a:lnTo>
                      <a:lnTo>
                        <a:pt x="714" y="1045"/>
                      </a:lnTo>
                      <a:lnTo>
                        <a:pt x="710" y="1050"/>
                      </a:lnTo>
                      <a:lnTo>
                        <a:pt x="705" y="1055"/>
                      </a:lnTo>
                      <a:lnTo>
                        <a:pt x="701" y="1058"/>
                      </a:lnTo>
                      <a:lnTo>
                        <a:pt x="694" y="1061"/>
                      </a:lnTo>
                      <a:lnTo>
                        <a:pt x="688" y="1064"/>
                      </a:lnTo>
                      <a:lnTo>
                        <a:pt x="682" y="1066"/>
                      </a:lnTo>
                      <a:lnTo>
                        <a:pt x="677" y="1066"/>
                      </a:lnTo>
                      <a:lnTo>
                        <a:pt x="671" y="1066"/>
                      </a:lnTo>
                      <a:lnTo>
                        <a:pt x="667" y="1065"/>
                      </a:lnTo>
                      <a:lnTo>
                        <a:pt x="663" y="1062"/>
                      </a:lnTo>
                      <a:lnTo>
                        <a:pt x="660" y="105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12" name="Freeform 318"/>
                <p:cNvSpPr>
                  <a:spLocks/>
                </p:cNvSpPr>
                <p:nvPr/>
              </p:nvSpPr>
              <p:spPr bwMode="auto">
                <a:xfrm>
                  <a:off x="3474" y="1355"/>
                  <a:ext cx="72" cy="117"/>
                </a:xfrm>
                <a:custGeom>
                  <a:avLst/>
                  <a:gdLst>
                    <a:gd name="T0" fmla="*/ 0 w 720"/>
                    <a:gd name="T1" fmla="*/ 0 h 1066"/>
                    <a:gd name="T2" fmla="*/ 0 w 720"/>
                    <a:gd name="T3" fmla="*/ 0 h 1066"/>
                    <a:gd name="T4" fmla="*/ 0 w 720"/>
                    <a:gd name="T5" fmla="*/ 0 h 1066"/>
                    <a:gd name="T6" fmla="*/ 0 w 720"/>
                    <a:gd name="T7" fmla="*/ 0 h 1066"/>
                    <a:gd name="T8" fmla="*/ 0 w 720"/>
                    <a:gd name="T9" fmla="*/ 0 h 1066"/>
                    <a:gd name="T10" fmla="*/ 0 w 720"/>
                    <a:gd name="T11" fmla="*/ 0 h 1066"/>
                    <a:gd name="T12" fmla="*/ 0 w 720"/>
                    <a:gd name="T13" fmla="*/ 0 h 1066"/>
                    <a:gd name="T14" fmla="*/ 0 w 720"/>
                    <a:gd name="T15" fmla="*/ 0 h 1066"/>
                    <a:gd name="T16" fmla="*/ 0 w 720"/>
                    <a:gd name="T17" fmla="*/ 0 h 1066"/>
                    <a:gd name="T18" fmla="*/ 0 w 720"/>
                    <a:gd name="T19" fmla="*/ 0 h 1066"/>
                    <a:gd name="T20" fmla="*/ 0 w 720"/>
                    <a:gd name="T21" fmla="*/ 0 h 1066"/>
                    <a:gd name="T22" fmla="*/ 0 w 720"/>
                    <a:gd name="T23" fmla="*/ 0 h 1066"/>
                    <a:gd name="T24" fmla="*/ 0 w 720"/>
                    <a:gd name="T25" fmla="*/ 0 h 1066"/>
                    <a:gd name="T26" fmla="*/ 0 w 720"/>
                    <a:gd name="T27" fmla="*/ 0 h 1066"/>
                    <a:gd name="T28" fmla="*/ 0 w 720"/>
                    <a:gd name="T29" fmla="*/ 0 h 1066"/>
                    <a:gd name="T30" fmla="*/ 0 w 720"/>
                    <a:gd name="T31" fmla="*/ 0 h 1066"/>
                    <a:gd name="T32" fmla="*/ 0 w 720"/>
                    <a:gd name="T33" fmla="*/ 0 h 1066"/>
                    <a:gd name="T34" fmla="*/ 0 w 720"/>
                    <a:gd name="T35" fmla="*/ 0 h 1066"/>
                    <a:gd name="T36" fmla="*/ 0 w 720"/>
                    <a:gd name="T37" fmla="*/ 0 h 1066"/>
                    <a:gd name="T38" fmla="*/ 0 w 720"/>
                    <a:gd name="T39" fmla="*/ 0 h 1066"/>
                    <a:gd name="T40" fmla="*/ 0 w 720"/>
                    <a:gd name="T41" fmla="*/ 0 h 1066"/>
                    <a:gd name="T42" fmla="*/ 0 w 720"/>
                    <a:gd name="T43" fmla="*/ 0 h 10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0"/>
                    <a:gd name="T67" fmla="*/ 0 h 1066"/>
                    <a:gd name="T68" fmla="*/ 720 w 720"/>
                    <a:gd name="T69" fmla="*/ 1066 h 10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0" h="1066">
                      <a:moveTo>
                        <a:pt x="660" y="1059"/>
                      </a:moveTo>
                      <a:lnTo>
                        <a:pt x="0" y="39"/>
                      </a:lnTo>
                      <a:lnTo>
                        <a:pt x="60" y="0"/>
                      </a:lnTo>
                      <a:lnTo>
                        <a:pt x="718" y="1023"/>
                      </a:lnTo>
                      <a:lnTo>
                        <a:pt x="719" y="1026"/>
                      </a:lnTo>
                      <a:lnTo>
                        <a:pt x="720" y="1031"/>
                      </a:lnTo>
                      <a:lnTo>
                        <a:pt x="719" y="1035"/>
                      </a:lnTo>
                      <a:lnTo>
                        <a:pt x="716" y="1040"/>
                      </a:lnTo>
                      <a:lnTo>
                        <a:pt x="714" y="1045"/>
                      </a:lnTo>
                      <a:lnTo>
                        <a:pt x="710" y="1050"/>
                      </a:lnTo>
                      <a:lnTo>
                        <a:pt x="705" y="1055"/>
                      </a:lnTo>
                      <a:lnTo>
                        <a:pt x="701" y="1058"/>
                      </a:lnTo>
                      <a:lnTo>
                        <a:pt x="694" y="1061"/>
                      </a:lnTo>
                      <a:lnTo>
                        <a:pt x="688" y="1064"/>
                      </a:lnTo>
                      <a:lnTo>
                        <a:pt x="682" y="1066"/>
                      </a:lnTo>
                      <a:lnTo>
                        <a:pt x="677" y="1066"/>
                      </a:lnTo>
                      <a:lnTo>
                        <a:pt x="671" y="1066"/>
                      </a:lnTo>
                      <a:lnTo>
                        <a:pt x="667" y="1065"/>
                      </a:lnTo>
                      <a:lnTo>
                        <a:pt x="663" y="1062"/>
                      </a:lnTo>
                      <a:lnTo>
                        <a:pt x="660" y="105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3" name="Freeform 319"/>
                <p:cNvSpPr>
                  <a:spLocks/>
                </p:cNvSpPr>
                <p:nvPr/>
              </p:nvSpPr>
              <p:spPr bwMode="auto">
                <a:xfrm>
                  <a:off x="3588" y="1198"/>
                  <a:ext cx="68" cy="122"/>
                </a:xfrm>
                <a:custGeom>
                  <a:avLst/>
                  <a:gdLst>
                    <a:gd name="T0" fmla="*/ 0 w 684"/>
                    <a:gd name="T1" fmla="*/ 0 h 1122"/>
                    <a:gd name="T2" fmla="*/ 0 w 684"/>
                    <a:gd name="T3" fmla="*/ 0 h 1122"/>
                    <a:gd name="T4" fmla="*/ 0 w 684"/>
                    <a:gd name="T5" fmla="*/ 0 h 1122"/>
                    <a:gd name="T6" fmla="*/ 0 w 684"/>
                    <a:gd name="T7" fmla="*/ 0 h 1122"/>
                    <a:gd name="T8" fmla="*/ 0 w 684"/>
                    <a:gd name="T9" fmla="*/ 0 h 1122"/>
                    <a:gd name="T10" fmla="*/ 0 w 684"/>
                    <a:gd name="T11" fmla="*/ 0 h 1122"/>
                    <a:gd name="T12" fmla="*/ 0 w 684"/>
                    <a:gd name="T13" fmla="*/ 0 h 1122"/>
                    <a:gd name="T14" fmla="*/ 0 w 684"/>
                    <a:gd name="T15" fmla="*/ 0 h 1122"/>
                    <a:gd name="T16" fmla="*/ 0 w 684"/>
                    <a:gd name="T17" fmla="*/ 0 h 1122"/>
                    <a:gd name="T18" fmla="*/ 0 w 684"/>
                    <a:gd name="T19" fmla="*/ 0 h 1122"/>
                    <a:gd name="T20" fmla="*/ 0 w 684"/>
                    <a:gd name="T21" fmla="*/ 0 h 1122"/>
                    <a:gd name="T22" fmla="*/ 0 w 684"/>
                    <a:gd name="T23" fmla="*/ 0 h 1122"/>
                    <a:gd name="T24" fmla="*/ 0 w 684"/>
                    <a:gd name="T25" fmla="*/ 0 h 1122"/>
                    <a:gd name="T26" fmla="*/ 0 w 684"/>
                    <a:gd name="T27" fmla="*/ 0 h 1122"/>
                    <a:gd name="T28" fmla="*/ 0 w 684"/>
                    <a:gd name="T29" fmla="*/ 0 h 1122"/>
                    <a:gd name="T30" fmla="*/ 0 w 684"/>
                    <a:gd name="T31" fmla="*/ 0 h 1122"/>
                    <a:gd name="T32" fmla="*/ 0 w 684"/>
                    <a:gd name="T33" fmla="*/ 0 h 1122"/>
                    <a:gd name="T34" fmla="*/ 0 w 684"/>
                    <a:gd name="T35" fmla="*/ 0 h 1122"/>
                    <a:gd name="T36" fmla="*/ 0 w 684"/>
                    <a:gd name="T37" fmla="*/ 0 h 1122"/>
                    <a:gd name="T38" fmla="*/ 0 w 684"/>
                    <a:gd name="T39" fmla="*/ 0 h 1122"/>
                    <a:gd name="T40" fmla="*/ 0 w 684"/>
                    <a:gd name="T41" fmla="*/ 0 h 1122"/>
                    <a:gd name="T42" fmla="*/ 0 w 684"/>
                    <a:gd name="T43" fmla="*/ 0 h 1122"/>
                    <a:gd name="T44" fmla="*/ 0 w 684"/>
                    <a:gd name="T45" fmla="*/ 0 h 1122"/>
                    <a:gd name="T46" fmla="*/ 0 w 684"/>
                    <a:gd name="T47" fmla="*/ 0 h 1122"/>
                    <a:gd name="T48" fmla="*/ 0 w 684"/>
                    <a:gd name="T49" fmla="*/ 0 h 1122"/>
                    <a:gd name="T50" fmla="*/ 0 w 684"/>
                    <a:gd name="T51" fmla="*/ 0 h 1122"/>
                    <a:gd name="T52" fmla="*/ 0 w 684"/>
                    <a:gd name="T53" fmla="*/ 0 h 1122"/>
                    <a:gd name="T54" fmla="*/ 0 w 684"/>
                    <a:gd name="T55" fmla="*/ 0 h 1122"/>
                    <a:gd name="T56" fmla="*/ 0 w 684"/>
                    <a:gd name="T57" fmla="*/ 0 h 1122"/>
                    <a:gd name="T58" fmla="*/ 0 w 684"/>
                    <a:gd name="T59" fmla="*/ 0 h 1122"/>
                    <a:gd name="T60" fmla="*/ 0 w 684"/>
                    <a:gd name="T61" fmla="*/ 0 h 1122"/>
                    <a:gd name="T62" fmla="*/ 0 w 684"/>
                    <a:gd name="T63" fmla="*/ 0 h 1122"/>
                    <a:gd name="T64" fmla="*/ 0 w 684"/>
                    <a:gd name="T65" fmla="*/ 0 h 1122"/>
                    <a:gd name="T66" fmla="*/ 0 w 684"/>
                    <a:gd name="T67" fmla="*/ 0 h 1122"/>
                    <a:gd name="T68" fmla="*/ 0 w 684"/>
                    <a:gd name="T69" fmla="*/ 0 h 1122"/>
                    <a:gd name="T70" fmla="*/ 0 w 684"/>
                    <a:gd name="T71" fmla="*/ 0 h 1122"/>
                    <a:gd name="T72" fmla="*/ 0 w 684"/>
                    <a:gd name="T73" fmla="*/ 0 h 1122"/>
                    <a:gd name="T74" fmla="*/ 0 w 684"/>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4"/>
                    <a:gd name="T115" fmla="*/ 0 h 1122"/>
                    <a:gd name="T116" fmla="*/ 684 w 684"/>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4" h="1122">
                      <a:moveTo>
                        <a:pt x="624" y="1115"/>
                      </a:move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83" y="1080"/>
                      </a:lnTo>
                      <a:lnTo>
                        <a:pt x="684" y="1085"/>
                      </a:lnTo>
                      <a:lnTo>
                        <a:pt x="684" y="1088"/>
                      </a:lnTo>
                      <a:lnTo>
                        <a:pt x="683" y="1094"/>
                      </a:lnTo>
                      <a:lnTo>
                        <a:pt x="681" y="1098"/>
                      </a:lnTo>
                      <a:lnTo>
                        <a:pt x="678" y="1103"/>
                      </a:lnTo>
                      <a:lnTo>
                        <a:pt x="674" y="1107"/>
                      </a:lnTo>
                      <a:lnTo>
                        <a:pt x="669" y="1112"/>
                      </a:lnTo>
                      <a:lnTo>
                        <a:pt x="663" y="1115"/>
                      </a:lnTo>
                      <a:lnTo>
                        <a:pt x="657" y="1119"/>
                      </a:lnTo>
                      <a:lnTo>
                        <a:pt x="652" y="1121"/>
                      </a:lnTo>
                      <a:lnTo>
                        <a:pt x="646" y="1122"/>
                      </a:lnTo>
                      <a:lnTo>
                        <a:pt x="639" y="1122"/>
                      </a:lnTo>
                      <a:lnTo>
                        <a:pt x="635" y="1122"/>
                      </a:lnTo>
                      <a:lnTo>
                        <a:pt x="630" y="1120"/>
                      </a:lnTo>
                      <a:lnTo>
                        <a:pt x="627" y="1118"/>
                      </a:lnTo>
                      <a:lnTo>
                        <a:pt x="624" y="11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14" name="Freeform 320"/>
                <p:cNvSpPr>
                  <a:spLocks/>
                </p:cNvSpPr>
                <p:nvPr/>
              </p:nvSpPr>
              <p:spPr bwMode="auto">
                <a:xfrm>
                  <a:off x="3588" y="1198"/>
                  <a:ext cx="68" cy="122"/>
                </a:xfrm>
                <a:custGeom>
                  <a:avLst/>
                  <a:gdLst>
                    <a:gd name="T0" fmla="*/ 0 w 684"/>
                    <a:gd name="T1" fmla="*/ 0 h 1122"/>
                    <a:gd name="T2" fmla="*/ 0 w 684"/>
                    <a:gd name="T3" fmla="*/ 0 h 1122"/>
                    <a:gd name="T4" fmla="*/ 0 w 684"/>
                    <a:gd name="T5" fmla="*/ 0 h 1122"/>
                    <a:gd name="T6" fmla="*/ 0 w 684"/>
                    <a:gd name="T7" fmla="*/ 0 h 1122"/>
                    <a:gd name="T8" fmla="*/ 0 w 684"/>
                    <a:gd name="T9" fmla="*/ 0 h 1122"/>
                    <a:gd name="T10" fmla="*/ 0 w 684"/>
                    <a:gd name="T11" fmla="*/ 0 h 1122"/>
                    <a:gd name="T12" fmla="*/ 0 w 684"/>
                    <a:gd name="T13" fmla="*/ 0 h 1122"/>
                    <a:gd name="T14" fmla="*/ 0 w 684"/>
                    <a:gd name="T15" fmla="*/ 0 h 1122"/>
                    <a:gd name="T16" fmla="*/ 0 w 684"/>
                    <a:gd name="T17" fmla="*/ 0 h 1122"/>
                    <a:gd name="T18" fmla="*/ 0 w 684"/>
                    <a:gd name="T19" fmla="*/ 0 h 1122"/>
                    <a:gd name="T20" fmla="*/ 0 w 684"/>
                    <a:gd name="T21" fmla="*/ 0 h 1122"/>
                    <a:gd name="T22" fmla="*/ 0 w 684"/>
                    <a:gd name="T23" fmla="*/ 0 h 1122"/>
                    <a:gd name="T24" fmla="*/ 0 w 684"/>
                    <a:gd name="T25" fmla="*/ 0 h 1122"/>
                    <a:gd name="T26" fmla="*/ 0 w 684"/>
                    <a:gd name="T27" fmla="*/ 0 h 1122"/>
                    <a:gd name="T28" fmla="*/ 0 w 684"/>
                    <a:gd name="T29" fmla="*/ 0 h 1122"/>
                    <a:gd name="T30" fmla="*/ 0 w 684"/>
                    <a:gd name="T31" fmla="*/ 0 h 1122"/>
                    <a:gd name="T32" fmla="*/ 0 w 684"/>
                    <a:gd name="T33" fmla="*/ 0 h 1122"/>
                    <a:gd name="T34" fmla="*/ 0 w 684"/>
                    <a:gd name="T35" fmla="*/ 0 h 1122"/>
                    <a:gd name="T36" fmla="*/ 0 w 684"/>
                    <a:gd name="T37" fmla="*/ 0 h 1122"/>
                    <a:gd name="T38" fmla="*/ 0 w 684"/>
                    <a:gd name="T39" fmla="*/ 0 h 1122"/>
                    <a:gd name="T40" fmla="*/ 0 w 684"/>
                    <a:gd name="T41" fmla="*/ 0 h 1122"/>
                    <a:gd name="T42" fmla="*/ 0 w 684"/>
                    <a:gd name="T43" fmla="*/ 0 h 1122"/>
                    <a:gd name="T44" fmla="*/ 0 w 684"/>
                    <a:gd name="T45" fmla="*/ 0 h 1122"/>
                    <a:gd name="T46" fmla="*/ 0 w 684"/>
                    <a:gd name="T47" fmla="*/ 0 h 1122"/>
                    <a:gd name="T48" fmla="*/ 0 w 684"/>
                    <a:gd name="T49" fmla="*/ 0 h 1122"/>
                    <a:gd name="T50" fmla="*/ 0 w 684"/>
                    <a:gd name="T51" fmla="*/ 0 h 1122"/>
                    <a:gd name="T52" fmla="*/ 0 w 684"/>
                    <a:gd name="T53" fmla="*/ 0 h 1122"/>
                    <a:gd name="T54" fmla="*/ 0 w 684"/>
                    <a:gd name="T55" fmla="*/ 0 h 1122"/>
                    <a:gd name="T56" fmla="*/ 0 w 684"/>
                    <a:gd name="T57" fmla="*/ 0 h 1122"/>
                    <a:gd name="T58" fmla="*/ 0 w 684"/>
                    <a:gd name="T59" fmla="*/ 0 h 1122"/>
                    <a:gd name="T60" fmla="*/ 0 w 684"/>
                    <a:gd name="T61" fmla="*/ 0 h 1122"/>
                    <a:gd name="T62" fmla="*/ 0 w 684"/>
                    <a:gd name="T63" fmla="*/ 0 h 1122"/>
                    <a:gd name="T64" fmla="*/ 0 w 684"/>
                    <a:gd name="T65" fmla="*/ 0 h 1122"/>
                    <a:gd name="T66" fmla="*/ 0 w 684"/>
                    <a:gd name="T67" fmla="*/ 0 h 1122"/>
                    <a:gd name="T68" fmla="*/ 0 w 684"/>
                    <a:gd name="T69" fmla="*/ 0 h 1122"/>
                    <a:gd name="T70" fmla="*/ 0 w 684"/>
                    <a:gd name="T71" fmla="*/ 0 h 1122"/>
                    <a:gd name="T72" fmla="*/ 0 w 684"/>
                    <a:gd name="T73" fmla="*/ 0 h 1122"/>
                    <a:gd name="T74" fmla="*/ 0 w 684"/>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4"/>
                    <a:gd name="T115" fmla="*/ 0 h 1122"/>
                    <a:gd name="T116" fmla="*/ 684 w 684"/>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4" h="1122">
                      <a:moveTo>
                        <a:pt x="624" y="1115"/>
                      </a:move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83" y="1080"/>
                      </a:lnTo>
                      <a:lnTo>
                        <a:pt x="684" y="1085"/>
                      </a:lnTo>
                      <a:lnTo>
                        <a:pt x="684" y="1088"/>
                      </a:lnTo>
                      <a:lnTo>
                        <a:pt x="683" y="1094"/>
                      </a:lnTo>
                      <a:lnTo>
                        <a:pt x="681" y="1098"/>
                      </a:lnTo>
                      <a:lnTo>
                        <a:pt x="678" y="1103"/>
                      </a:lnTo>
                      <a:lnTo>
                        <a:pt x="674" y="1107"/>
                      </a:lnTo>
                      <a:lnTo>
                        <a:pt x="669" y="1112"/>
                      </a:lnTo>
                      <a:lnTo>
                        <a:pt x="663" y="1115"/>
                      </a:lnTo>
                      <a:lnTo>
                        <a:pt x="657" y="1119"/>
                      </a:lnTo>
                      <a:lnTo>
                        <a:pt x="652" y="1121"/>
                      </a:lnTo>
                      <a:lnTo>
                        <a:pt x="646" y="1122"/>
                      </a:lnTo>
                      <a:lnTo>
                        <a:pt x="639" y="1122"/>
                      </a:lnTo>
                      <a:lnTo>
                        <a:pt x="635" y="1122"/>
                      </a:lnTo>
                      <a:lnTo>
                        <a:pt x="630" y="1120"/>
                      </a:lnTo>
                      <a:lnTo>
                        <a:pt x="627" y="1118"/>
                      </a:lnTo>
                      <a:lnTo>
                        <a:pt x="624" y="1115"/>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15" name="Freeform 321"/>
                <p:cNvSpPr>
                  <a:spLocks/>
                </p:cNvSpPr>
                <p:nvPr/>
              </p:nvSpPr>
              <p:spPr bwMode="auto">
                <a:xfrm>
                  <a:off x="3588" y="1198"/>
                  <a:ext cx="6" cy="5"/>
                </a:xfrm>
                <a:custGeom>
                  <a:avLst/>
                  <a:gdLst>
                    <a:gd name="T0" fmla="*/ 0 w 64"/>
                    <a:gd name="T1" fmla="*/ 0 h 48"/>
                    <a:gd name="T2" fmla="*/ 0 w 64"/>
                    <a:gd name="T3" fmla="*/ 0 h 48"/>
                    <a:gd name="T4" fmla="*/ 0 w 64"/>
                    <a:gd name="T5" fmla="*/ 0 h 48"/>
                    <a:gd name="T6" fmla="*/ 0 w 64"/>
                    <a:gd name="T7" fmla="*/ 0 h 48"/>
                    <a:gd name="T8" fmla="*/ 0 w 64"/>
                    <a:gd name="T9" fmla="*/ 0 h 48"/>
                    <a:gd name="T10" fmla="*/ 0 w 64"/>
                    <a:gd name="T11" fmla="*/ 0 h 48"/>
                    <a:gd name="T12" fmla="*/ 0 w 64"/>
                    <a:gd name="T13" fmla="*/ 0 h 48"/>
                    <a:gd name="T14" fmla="*/ 0 w 64"/>
                    <a:gd name="T15" fmla="*/ 0 h 48"/>
                    <a:gd name="T16" fmla="*/ 0 w 64"/>
                    <a:gd name="T17" fmla="*/ 0 h 48"/>
                    <a:gd name="T18" fmla="*/ 0 w 64"/>
                    <a:gd name="T19" fmla="*/ 0 h 48"/>
                    <a:gd name="T20" fmla="*/ 0 w 64"/>
                    <a:gd name="T21" fmla="*/ 0 h 48"/>
                    <a:gd name="T22" fmla="*/ 0 w 64"/>
                    <a:gd name="T23" fmla="*/ 0 h 48"/>
                    <a:gd name="T24" fmla="*/ 0 w 64"/>
                    <a:gd name="T25" fmla="*/ 0 h 48"/>
                    <a:gd name="T26" fmla="*/ 0 w 64"/>
                    <a:gd name="T27" fmla="*/ 0 h 48"/>
                    <a:gd name="T28" fmla="*/ 0 w 64"/>
                    <a:gd name="T29" fmla="*/ 0 h 48"/>
                    <a:gd name="T30" fmla="*/ 0 w 64"/>
                    <a:gd name="T31" fmla="*/ 0 h 48"/>
                    <a:gd name="T32" fmla="*/ 0 w 64"/>
                    <a:gd name="T33" fmla="*/ 0 h 48"/>
                    <a:gd name="T34" fmla="*/ 0 w 64"/>
                    <a:gd name="T35" fmla="*/ 0 h 48"/>
                    <a:gd name="T36" fmla="*/ 0 w 64"/>
                    <a:gd name="T37" fmla="*/ 0 h 48"/>
                    <a:gd name="T38" fmla="*/ 0 w 64"/>
                    <a:gd name="T39" fmla="*/ 0 h 48"/>
                    <a:gd name="T40" fmla="*/ 0 w 64"/>
                    <a:gd name="T41" fmla="*/ 0 h 48"/>
                    <a:gd name="T42" fmla="*/ 0 w 64"/>
                    <a:gd name="T43" fmla="*/ 0 h 48"/>
                    <a:gd name="T44" fmla="*/ 0 w 64"/>
                    <a:gd name="T45" fmla="*/ 0 h 48"/>
                    <a:gd name="T46" fmla="*/ 0 w 64"/>
                    <a:gd name="T47" fmla="*/ 0 h 48"/>
                    <a:gd name="T48" fmla="*/ 0 w 64"/>
                    <a:gd name="T49" fmla="*/ 0 h 48"/>
                    <a:gd name="T50" fmla="*/ 0 w 64"/>
                    <a:gd name="T51" fmla="*/ 0 h 48"/>
                    <a:gd name="T52" fmla="*/ 0 w 64"/>
                    <a:gd name="T53" fmla="*/ 0 h 48"/>
                    <a:gd name="T54" fmla="*/ 0 w 64"/>
                    <a:gd name="T55" fmla="*/ 0 h 48"/>
                    <a:gd name="T56" fmla="*/ 0 w 64"/>
                    <a:gd name="T57" fmla="*/ 0 h 48"/>
                    <a:gd name="T58" fmla="*/ 0 w 64"/>
                    <a:gd name="T59" fmla="*/ 0 h 48"/>
                    <a:gd name="T60" fmla="*/ 0 w 64"/>
                    <a:gd name="T61" fmla="*/ 0 h 48"/>
                    <a:gd name="T62" fmla="*/ 0 w 64"/>
                    <a:gd name="T63" fmla="*/ 0 h 48"/>
                    <a:gd name="T64" fmla="*/ 0 w 64"/>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48"/>
                    <a:gd name="T101" fmla="*/ 64 w 64"/>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48">
                      <a:moveTo>
                        <a:pt x="42" y="42"/>
                      </a:moveTo>
                      <a:lnTo>
                        <a:pt x="35" y="44"/>
                      </a:lnTo>
                      <a:lnTo>
                        <a:pt x="29" y="47"/>
                      </a:lnTo>
                      <a:lnTo>
                        <a:pt x="22" y="48"/>
                      </a:lnTo>
                      <a:lnTo>
                        <a:pt x="17" y="48"/>
                      </a:lnTo>
                      <a:lnTo>
                        <a:pt x="12" y="48"/>
                      </a:lnTo>
                      <a:lnTo>
                        <a:pt x="8" y="47"/>
                      </a:lnTo>
                      <a:lnTo>
                        <a:pt x="3" y="45"/>
                      </a:ln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4" y="10"/>
                      </a:lnTo>
                      <a:lnTo>
                        <a:pt x="64" y="14"/>
                      </a:lnTo>
                      <a:lnTo>
                        <a:pt x="63" y="19"/>
                      </a:lnTo>
                      <a:lnTo>
                        <a:pt x="61" y="23"/>
                      </a:lnTo>
                      <a:lnTo>
                        <a:pt x="57" y="28"/>
                      </a:lnTo>
                      <a:lnTo>
                        <a:pt x="53" y="34"/>
                      </a:lnTo>
                      <a:lnTo>
                        <a:pt x="47" y="37"/>
                      </a:lnTo>
                      <a:lnTo>
                        <a:pt x="42" y="4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16" name="Freeform 322"/>
                <p:cNvSpPr>
                  <a:spLocks/>
                </p:cNvSpPr>
                <p:nvPr/>
              </p:nvSpPr>
              <p:spPr bwMode="auto">
                <a:xfrm>
                  <a:off x="3588" y="1198"/>
                  <a:ext cx="6" cy="5"/>
                </a:xfrm>
                <a:custGeom>
                  <a:avLst/>
                  <a:gdLst>
                    <a:gd name="T0" fmla="*/ 0 w 64"/>
                    <a:gd name="T1" fmla="*/ 0 h 48"/>
                    <a:gd name="T2" fmla="*/ 0 w 64"/>
                    <a:gd name="T3" fmla="*/ 0 h 48"/>
                    <a:gd name="T4" fmla="*/ 0 w 64"/>
                    <a:gd name="T5" fmla="*/ 0 h 48"/>
                    <a:gd name="T6" fmla="*/ 0 w 64"/>
                    <a:gd name="T7" fmla="*/ 0 h 48"/>
                    <a:gd name="T8" fmla="*/ 0 w 64"/>
                    <a:gd name="T9" fmla="*/ 0 h 48"/>
                    <a:gd name="T10" fmla="*/ 0 w 64"/>
                    <a:gd name="T11" fmla="*/ 0 h 48"/>
                    <a:gd name="T12" fmla="*/ 0 w 64"/>
                    <a:gd name="T13" fmla="*/ 0 h 48"/>
                    <a:gd name="T14" fmla="*/ 0 w 64"/>
                    <a:gd name="T15" fmla="*/ 0 h 48"/>
                    <a:gd name="T16" fmla="*/ 0 w 64"/>
                    <a:gd name="T17" fmla="*/ 0 h 48"/>
                    <a:gd name="T18" fmla="*/ 0 w 64"/>
                    <a:gd name="T19" fmla="*/ 0 h 48"/>
                    <a:gd name="T20" fmla="*/ 0 w 64"/>
                    <a:gd name="T21" fmla="*/ 0 h 48"/>
                    <a:gd name="T22" fmla="*/ 0 w 64"/>
                    <a:gd name="T23" fmla="*/ 0 h 48"/>
                    <a:gd name="T24" fmla="*/ 0 w 64"/>
                    <a:gd name="T25" fmla="*/ 0 h 48"/>
                    <a:gd name="T26" fmla="*/ 0 w 64"/>
                    <a:gd name="T27" fmla="*/ 0 h 48"/>
                    <a:gd name="T28" fmla="*/ 0 w 64"/>
                    <a:gd name="T29" fmla="*/ 0 h 48"/>
                    <a:gd name="T30" fmla="*/ 0 w 64"/>
                    <a:gd name="T31" fmla="*/ 0 h 48"/>
                    <a:gd name="T32" fmla="*/ 0 w 64"/>
                    <a:gd name="T33" fmla="*/ 0 h 48"/>
                    <a:gd name="T34" fmla="*/ 0 w 64"/>
                    <a:gd name="T35" fmla="*/ 0 h 48"/>
                    <a:gd name="T36" fmla="*/ 0 w 64"/>
                    <a:gd name="T37" fmla="*/ 0 h 48"/>
                    <a:gd name="T38" fmla="*/ 0 w 64"/>
                    <a:gd name="T39" fmla="*/ 0 h 48"/>
                    <a:gd name="T40" fmla="*/ 0 w 64"/>
                    <a:gd name="T41" fmla="*/ 0 h 48"/>
                    <a:gd name="T42" fmla="*/ 0 w 64"/>
                    <a:gd name="T43" fmla="*/ 0 h 48"/>
                    <a:gd name="T44" fmla="*/ 0 w 64"/>
                    <a:gd name="T45" fmla="*/ 0 h 48"/>
                    <a:gd name="T46" fmla="*/ 0 w 64"/>
                    <a:gd name="T47" fmla="*/ 0 h 48"/>
                    <a:gd name="T48" fmla="*/ 0 w 64"/>
                    <a:gd name="T49" fmla="*/ 0 h 48"/>
                    <a:gd name="T50" fmla="*/ 0 w 64"/>
                    <a:gd name="T51" fmla="*/ 0 h 48"/>
                    <a:gd name="T52" fmla="*/ 0 w 64"/>
                    <a:gd name="T53" fmla="*/ 0 h 48"/>
                    <a:gd name="T54" fmla="*/ 0 w 64"/>
                    <a:gd name="T55" fmla="*/ 0 h 48"/>
                    <a:gd name="T56" fmla="*/ 0 w 64"/>
                    <a:gd name="T57" fmla="*/ 0 h 48"/>
                    <a:gd name="T58" fmla="*/ 0 w 64"/>
                    <a:gd name="T59" fmla="*/ 0 h 48"/>
                    <a:gd name="T60" fmla="*/ 0 w 64"/>
                    <a:gd name="T61" fmla="*/ 0 h 48"/>
                    <a:gd name="T62" fmla="*/ 0 w 64"/>
                    <a:gd name="T63" fmla="*/ 0 h 48"/>
                    <a:gd name="T64" fmla="*/ 0 w 64"/>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48"/>
                    <a:gd name="T101" fmla="*/ 64 w 64"/>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48">
                      <a:moveTo>
                        <a:pt x="42" y="42"/>
                      </a:moveTo>
                      <a:lnTo>
                        <a:pt x="35" y="44"/>
                      </a:lnTo>
                      <a:lnTo>
                        <a:pt x="29" y="47"/>
                      </a:lnTo>
                      <a:lnTo>
                        <a:pt x="22" y="48"/>
                      </a:lnTo>
                      <a:lnTo>
                        <a:pt x="17" y="48"/>
                      </a:lnTo>
                      <a:lnTo>
                        <a:pt x="12" y="48"/>
                      </a:lnTo>
                      <a:lnTo>
                        <a:pt x="8" y="47"/>
                      </a:lnTo>
                      <a:lnTo>
                        <a:pt x="3" y="45"/>
                      </a:ln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4" y="10"/>
                      </a:lnTo>
                      <a:lnTo>
                        <a:pt x="64" y="14"/>
                      </a:lnTo>
                      <a:lnTo>
                        <a:pt x="63" y="19"/>
                      </a:lnTo>
                      <a:lnTo>
                        <a:pt x="61" y="23"/>
                      </a:lnTo>
                      <a:lnTo>
                        <a:pt x="57" y="28"/>
                      </a:lnTo>
                      <a:lnTo>
                        <a:pt x="53" y="34"/>
                      </a:lnTo>
                      <a:lnTo>
                        <a:pt x="47" y="37"/>
                      </a:lnTo>
                      <a:lnTo>
                        <a:pt x="42" y="4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17" name="Freeform 323"/>
                <p:cNvSpPr>
                  <a:spLocks/>
                </p:cNvSpPr>
                <p:nvPr/>
              </p:nvSpPr>
              <p:spPr bwMode="auto">
                <a:xfrm>
                  <a:off x="3781" y="1199"/>
                  <a:ext cx="67" cy="110"/>
                </a:xfrm>
                <a:custGeom>
                  <a:avLst/>
                  <a:gdLst>
                    <a:gd name="T0" fmla="*/ 0 w 667"/>
                    <a:gd name="T1" fmla="*/ 0 h 1004"/>
                    <a:gd name="T2" fmla="*/ 0 w 667"/>
                    <a:gd name="T3" fmla="*/ 0 h 1004"/>
                    <a:gd name="T4" fmla="*/ 0 w 667"/>
                    <a:gd name="T5" fmla="*/ 0 h 1004"/>
                    <a:gd name="T6" fmla="*/ 0 w 667"/>
                    <a:gd name="T7" fmla="*/ 0 h 1004"/>
                    <a:gd name="T8" fmla="*/ 0 w 667"/>
                    <a:gd name="T9" fmla="*/ 0 h 1004"/>
                    <a:gd name="T10" fmla="*/ 0 w 667"/>
                    <a:gd name="T11" fmla="*/ 0 h 1004"/>
                    <a:gd name="T12" fmla="*/ 0 w 667"/>
                    <a:gd name="T13" fmla="*/ 0 h 1004"/>
                    <a:gd name="T14" fmla="*/ 0 w 667"/>
                    <a:gd name="T15" fmla="*/ 0 h 1004"/>
                    <a:gd name="T16" fmla="*/ 0 w 667"/>
                    <a:gd name="T17" fmla="*/ 0 h 1004"/>
                    <a:gd name="T18" fmla="*/ 0 w 667"/>
                    <a:gd name="T19" fmla="*/ 0 h 1004"/>
                    <a:gd name="T20" fmla="*/ 0 w 667"/>
                    <a:gd name="T21" fmla="*/ 0 h 1004"/>
                    <a:gd name="T22" fmla="*/ 0 w 667"/>
                    <a:gd name="T23" fmla="*/ 0 h 1004"/>
                    <a:gd name="T24" fmla="*/ 0 w 667"/>
                    <a:gd name="T25" fmla="*/ 0 h 1004"/>
                    <a:gd name="T26" fmla="*/ 0 w 667"/>
                    <a:gd name="T27" fmla="*/ 0 h 1004"/>
                    <a:gd name="T28" fmla="*/ 0 w 667"/>
                    <a:gd name="T29" fmla="*/ 0 h 1004"/>
                    <a:gd name="T30" fmla="*/ 0 w 667"/>
                    <a:gd name="T31" fmla="*/ 0 h 1004"/>
                    <a:gd name="T32" fmla="*/ 0 w 667"/>
                    <a:gd name="T33" fmla="*/ 0 h 1004"/>
                    <a:gd name="T34" fmla="*/ 0 w 667"/>
                    <a:gd name="T35" fmla="*/ 0 h 1004"/>
                    <a:gd name="T36" fmla="*/ 0 w 667"/>
                    <a:gd name="T37" fmla="*/ 0 h 1004"/>
                    <a:gd name="T38" fmla="*/ 0 w 667"/>
                    <a:gd name="T39" fmla="*/ 0 h 1004"/>
                    <a:gd name="T40" fmla="*/ 0 w 667"/>
                    <a:gd name="T41" fmla="*/ 0 h 1004"/>
                    <a:gd name="T42" fmla="*/ 0 w 667"/>
                    <a:gd name="T43" fmla="*/ 0 h 10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7"/>
                    <a:gd name="T67" fmla="*/ 0 h 1004"/>
                    <a:gd name="T68" fmla="*/ 667 w 667"/>
                    <a:gd name="T69" fmla="*/ 1004 h 10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7" h="1004">
                      <a:moveTo>
                        <a:pt x="60" y="8"/>
                      </a:moveTo>
                      <a:lnTo>
                        <a:pt x="667" y="967"/>
                      </a:lnTo>
                      <a:lnTo>
                        <a:pt x="607" y="1004"/>
                      </a:lnTo>
                      <a:lnTo>
                        <a:pt x="2" y="44"/>
                      </a:lnTo>
                      <a:lnTo>
                        <a:pt x="1" y="40"/>
                      </a:lnTo>
                      <a:lnTo>
                        <a:pt x="0" y="36"/>
                      </a:lnTo>
                      <a:lnTo>
                        <a:pt x="1" y="30"/>
                      </a:lnTo>
                      <a:lnTo>
                        <a:pt x="2" y="26"/>
                      </a:lnTo>
                      <a:lnTo>
                        <a:pt x="6" y="20"/>
                      </a:lnTo>
                      <a:lnTo>
                        <a:pt x="9" y="15"/>
                      </a:lnTo>
                      <a:lnTo>
                        <a:pt x="14" y="11"/>
                      </a:lnTo>
                      <a:lnTo>
                        <a:pt x="19" y="6"/>
                      </a:lnTo>
                      <a:lnTo>
                        <a:pt x="25" y="3"/>
                      </a:lnTo>
                      <a:lnTo>
                        <a:pt x="32" y="1"/>
                      </a:lnTo>
                      <a:lnTo>
                        <a:pt x="37" y="0"/>
                      </a:lnTo>
                      <a:lnTo>
                        <a:pt x="43" y="0"/>
                      </a:lnTo>
                      <a:lnTo>
                        <a:pt x="49" y="1"/>
                      </a:lnTo>
                      <a:lnTo>
                        <a:pt x="53" y="2"/>
                      </a:lnTo>
                      <a:lnTo>
                        <a:pt x="58" y="4"/>
                      </a:lnTo>
                      <a:lnTo>
                        <a:pt x="60"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18" name="Freeform 324"/>
                <p:cNvSpPr>
                  <a:spLocks/>
                </p:cNvSpPr>
                <p:nvPr/>
              </p:nvSpPr>
              <p:spPr bwMode="auto">
                <a:xfrm>
                  <a:off x="3781" y="1199"/>
                  <a:ext cx="67" cy="110"/>
                </a:xfrm>
                <a:custGeom>
                  <a:avLst/>
                  <a:gdLst>
                    <a:gd name="T0" fmla="*/ 0 w 667"/>
                    <a:gd name="T1" fmla="*/ 0 h 1004"/>
                    <a:gd name="T2" fmla="*/ 0 w 667"/>
                    <a:gd name="T3" fmla="*/ 0 h 1004"/>
                    <a:gd name="T4" fmla="*/ 0 w 667"/>
                    <a:gd name="T5" fmla="*/ 0 h 1004"/>
                    <a:gd name="T6" fmla="*/ 0 w 667"/>
                    <a:gd name="T7" fmla="*/ 0 h 1004"/>
                    <a:gd name="T8" fmla="*/ 0 w 667"/>
                    <a:gd name="T9" fmla="*/ 0 h 1004"/>
                    <a:gd name="T10" fmla="*/ 0 w 667"/>
                    <a:gd name="T11" fmla="*/ 0 h 1004"/>
                    <a:gd name="T12" fmla="*/ 0 w 667"/>
                    <a:gd name="T13" fmla="*/ 0 h 1004"/>
                    <a:gd name="T14" fmla="*/ 0 w 667"/>
                    <a:gd name="T15" fmla="*/ 0 h 1004"/>
                    <a:gd name="T16" fmla="*/ 0 w 667"/>
                    <a:gd name="T17" fmla="*/ 0 h 1004"/>
                    <a:gd name="T18" fmla="*/ 0 w 667"/>
                    <a:gd name="T19" fmla="*/ 0 h 1004"/>
                    <a:gd name="T20" fmla="*/ 0 w 667"/>
                    <a:gd name="T21" fmla="*/ 0 h 1004"/>
                    <a:gd name="T22" fmla="*/ 0 w 667"/>
                    <a:gd name="T23" fmla="*/ 0 h 1004"/>
                    <a:gd name="T24" fmla="*/ 0 w 667"/>
                    <a:gd name="T25" fmla="*/ 0 h 1004"/>
                    <a:gd name="T26" fmla="*/ 0 w 667"/>
                    <a:gd name="T27" fmla="*/ 0 h 1004"/>
                    <a:gd name="T28" fmla="*/ 0 w 667"/>
                    <a:gd name="T29" fmla="*/ 0 h 1004"/>
                    <a:gd name="T30" fmla="*/ 0 w 667"/>
                    <a:gd name="T31" fmla="*/ 0 h 1004"/>
                    <a:gd name="T32" fmla="*/ 0 w 667"/>
                    <a:gd name="T33" fmla="*/ 0 h 1004"/>
                    <a:gd name="T34" fmla="*/ 0 w 667"/>
                    <a:gd name="T35" fmla="*/ 0 h 1004"/>
                    <a:gd name="T36" fmla="*/ 0 w 667"/>
                    <a:gd name="T37" fmla="*/ 0 h 1004"/>
                    <a:gd name="T38" fmla="*/ 0 w 667"/>
                    <a:gd name="T39" fmla="*/ 0 h 1004"/>
                    <a:gd name="T40" fmla="*/ 0 w 667"/>
                    <a:gd name="T41" fmla="*/ 0 h 1004"/>
                    <a:gd name="T42" fmla="*/ 0 w 667"/>
                    <a:gd name="T43" fmla="*/ 0 h 10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7"/>
                    <a:gd name="T67" fmla="*/ 0 h 1004"/>
                    <a:gd name="T68" fmla="*/ 667 w 667"/>
                    <a:gd name="T69" fmla="*/ 1004 h 10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7" h="1004">
                      <a:moveTo>
                        <a:pt x="60" y="8"/>
                      </a:moveTo>
                      <a:lnTo>
                        <a:pt x="667" y="967"/>
                      </a:lnTo>
                      <a:lnTo>
                        <a:pt x="607" y="1004"/>
                      </a:lnTo>
                      <a:lnTo>
                        <a:pt x="2" y="44"/>
                      </a:lnTo>
                      <a:lnTo>
                        <a:pt x="1" y="40"/>
                      </a:lnTo>
                      <a:lnTo>
                        <a:pt x="0" y="36"/>
                      </a:lnTo>
                      <a:lnTo>
                        <a:pt x="1" y="30"/>
                      </a:lnTo>
                      <a:lnTo>
                        <a:pt x="2" y="26"/>
                      </a:lnTo>
                      <a:lnTo>
                        <a:pt x="6" y="20"/>
                      </a:lnTo>
                      <a:lnTo>
                        <a:pt x="9" y="15"/>
                      </a:lnTo>
                      <a:lnTo>
                        <a:pt x="14" y="11"/>
                      </a:lnTo>
                      <a:lnTo>
                        <a:pt x="19" y="6"/>
                      </a:lnTo>
                      <a:lnTo>
                        <a:pt x="25" y="3"/>
                      </a:lnTo>
                      <a:lnTo>
                        <a:pt x="32" y="1"/>
                      </a:lnTo>
                      <a:lnTo>
                        <a:pt x="37" y="0"/>
                      </a:lnTo>
                      <a:lnTo>
                        <a:pt x="43" y="0"/>
                      </a:lnTo>
                      <a:lnTo>
                        <a:pt x="49" y="1"/>
                      </a:lnTo>
                      <a:lnTo>
                        <a:pt x="53" y="2"/>
                      </a:lnTo>
                      <a:lnTo>
                        <a:pt x="58" y="4"/>
                      </a:lnTo>
                      <a:lnTo>
                        <a:pt x="60"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9" name="Freeform 325"/>
                <p:cNvSpPr>
                  <a:spLocks/>
                </p:cNvSpPr>
                <p:nvPr/>
              </p:nvSpPr>
              <p:spPr bwMode="auto">
                <a:xfrm>
                  <a:off x="3225" y="1796"/>
                  <a:ext cx="113" cy="124"/>
                </a:xfrm>
                <a:custGeom>
                  <a:avLst/>
                  <a:gdLst>
                    <a:gd name="T0" fmla="*/ 0 w 1115"/>
                    <a:gd name="T1" fmla="*/ 0 h 1134"/>
                    <a:gd name="T2" fmla="*/ 0 w 1115"/>
                    <a:gd name="T3" fmla="*/ 0 h 1134"/>
                    <a:gd name="T4" fmla="*/ 0 w 1115"/>
                    <a:gd name="T5" fmla="*/ 0 h 1134"/>
                    <a:gd name="T6" fmla="*/ 0 w 1115"/>
                    <a:gd name="T7" fmla="*/ 0 h 1134"/>
                    <a:gd name="T8" fmla="*/ 0 w 1115"/>
                    <a:gd name="T9" fmla="*/ 0 h 1134"/>
                    <a:gd name="T10" fmla="*/ 0 w 1115"/>
                    <a:gd name="T11" fmla="*/ 0 h 1134"/>
                    <a:gd name="T12" fmla="*/ 0 w 1115"/>
                    <a:gd name="T13" fmla="*/ 0 h 1134"/>
                    <a:gd name="T14" fmla="*/ 0 w 1115"/>
                    <a:gd name="T15" fmla="*/ 0 h 1134"/>
                    <a:gd name="T16" fmla="*/ 0 w 1115"/>
                    <a:gd name="T17" fmla="*/ 0 h 1134"/>
                    <a:gd name="T18" fmla="*/ 0 w 1115"/>
                    <a:gd name="T19" fmla="*/ 0 h 1134"/>
                    <a:gd name="T20" fmla="*/ 0 w 1115"/>
                    <a:gd name="T21" fmla="*/ 0 h 1134"/>
                    <a:gd name="T22" fmla="*/ 0 w 1115"/>
                    <a:gd name="T23" fmla="*/ 0 h 1134"/>
                    <a:gd name="T24" fmla="*/ 0 w 1115"/>
                    <a:gd name="T25" fmla="*/ 0 h 1134"/>
                    <a:gd name="T26" fmla="*/ 0 w 1115"/>
                    <a:gd name="T27" fmla="*/ 0 h 1134"/>
                    <a:gd name="T28" fmla="*/ 0 w 1115"/>
                    <a:gd name="T29" fmla="*/ 0 h 1134"/>
                    <a:gd name="T30" fmla="*/ 0 w 1115"/>
                    <a:gd name="T31" fmla="*/ 0 h 1134"/>
                    <a:gd name="T32" fmla="*/ 0 w 1115"/>
                    <a:gd name="T33" fmla="*/ 0 h 1134"/>
                    <a:gd name="T34" fmla="*/ 0 w 1115"/>
                    <a:gd name="T35" fmla="*/ 0 h 1134"/>
                    <a:gd name="T36" fmla="*/ 0 w 1115"/>
                    <a:gd name="T37" fmla="*/ 0 h 1134"/>
                    <a:gd name="T38" fmla="*/ 0 w 1115"/>
                    <a:gd name="T39" fmla="*/ 0 h 1134"/>
                    <a:gd name="T40" fmla="*/ 0 w 1115"/>
                    <a:gd name="T41" fmla="*/ 0 h 1134"/>
                    <a:gd name="T42" fmla="*/ 0 w 1115"/>
                    <a:gd name="T43" fmla="*/ 0 h 1134"/>
                    <a:gd name="T44" fmla="*/ 0 w 1115"/>
                    <a:gd name="T45" fmla="*/ 0 h 1134"/>
                    <a:gd name="T46" fmla="*/ 0 w 1115"/>
                    <a:gd name="T47" fmla="*/ 0 h 1134"/>
                    <a:gd name="T48" fmla="*/ 0 w 1115"/>
                    <a:gd name="T49" fmla="*/ 0 h 1134"/>
                    <a:gd name="T50" fmla="*/ 0 w 1115"/>
                    <a:gd name="T51" fmla="*/ 0 h 1134"/>
                    <a:gd name="T52" fmla="*/ 0 w 1115"/>
                    <a:gd name="T53" fmla="*/ 0 h 1134"/>
                    <a:gd name="T54" fmla="*/ 0 w 1115"/>
                    <a:gd name="T55" fmla="*/ 0 h 1134"/>
                    <a:gd name="T56" fmla="*/ 0 w 1115"/>
                    <a:gd name="T57" fmla="*/ 0 h 1134"/>
                    <a:gd name="T58" fmla="*/ 0 w 1115"/>
                    <a:gd name="T59" fmla="*/ 0 h 1134"/>
                    <a:gd name="T60" fmla="*/ 0 w 1115"/>
                    <a:gd name="T61" fmla="*/ 0 h 1134"/>
                    <a:gd name="T62" fmla="*/ 0 w 1115"/>
                    <a:gd name="T63" fmla="*/ 0 h 1134"/>
                    <a:gd name="T64" fmla="*/ 0 w 1115"/>
                    <a:gd name="T65" fmla="*/ 0 h 1134"/>
                    <a:gd name="T66" fmla="*/ 0 w 1115"/>
                    <a:gd name="T67" fmla="*/ 0 h 1134"/>
                    <a:gd name="T68" fmla="*/ 0 w 1115"/>
                    <a:gd name="T69" fmla="*/ 0 h 1134"/>
                    <a:gd name="T70" fmla="*/ 0 w 1115"/>
                    <a:gd name="T71" fmla="*/ 0 h 1134"/>
                    <a:gd name="T72" fmla="*/ 0 w 1115"/>
                    <a:gd name="T73" fmla="*/ 0 h 1134"/>
                    <a:gd name="T74" fmla="*/ 0 w 1115"/>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5"/>
                    <a:gd name="T115" fmla="*/ 0 h 1134"/>
                    <a:gd name="T116" fmla="*/ 1115 w 1115"/>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5" h="1134">
                      <a:moveTo>
                        <a:pt x="0" y="1084"/>
                      </a:moveTo>
                      <a:lnTo>
                        <a:pt x="1064" y="2"/>
                      </a:lnTo>
                      <a:lnTo>
                        <a:pt x="1065" y="0"/>
                      </a:lnTo>
                      <a:lnTo>
                        <a:pt x="1067" y="2"/>
                      </a:lnTo>
                      <a:lnTo>
                        <a:pt x="1070" y="3"/>
                      </a:lnTo>
                      <a:lnTo>
                        <a:pt x="1074" y="5"/>
                      </a:lnTo>
                      <a:lnTo>
                        <a:pt x="1078" y="8"/>
                      </a:lnTo>
                      <a:lnTo>
                        <a:pt x="1083" y="12"/>
                      </a:lnTo>
                      <a:lnTo>
                        <a:pt x="1089" y="16"/>
                      </a:lnTo>
                      <a:lnTo>
                        <a:pt x="1093" y="21"/>
                      </a:lnTo>
                      <a:lnTo>
                        <a:pt x="1098" y="26"/>
                      </a:lnTo>
                      <a:lnTo>
                        <a:pt x="1102" y="31"/>
                      </a:lnTo>
                      <a:lnTo>
                        <a:pt x="1107" y="36"/>
                      </a:lnTo>
                      <a:lnTo>
                        <a:pt x="1110" y="40"/>
                      </a:lnTo>
                      <a:lnTo>
                        <a:pt x="1112" y="44"/>
                      </a:lnTo>
                      <a:lnTo>
                        <a:pt x="1114" y="47"/>
                      </a:lnTo>
                      <a:lnTo>
                        <a:pt x="1115" y="49"/>
                      </a:lnTo>
                      <a:lnTo>
                        <a:pt x="1114" y="50"/>
                      </a:lnTo>
                      <a:lnTo>
                        <a:pt x="51" y="1133"/>
                      </a:lnTo>
                      <a:lnTo>
                        <a:pt x="49" y="1134"/>
                      </a:lnTo>
                      <a:lnTo>
                        <a:pt x="47" y="1134"/>
                      </a:lnTo>
                      <a:lnTo>
                        <a:pt x="43" y="1132"/>
                      </a:lnTo>
                      <a:lnTo>
                        <a:pt x="40" y="1131"/>
                      </a:lnTo>
                      <a:lnTo>
                        <a:pt x="35" y="1127"/>
                      </a:lnTo>
                      <a:lnTo>
                        <a:pt x="30" y="1124"/>
                      </a:lnTo>
                      <a:lnTo>
                        <a:pt x="25" y="1120"/>
                      </a:lnTo>
                      <a:lnTo>
                        <a:pt x="21" y="1115"/>
                      </a:lnTo>
                      <a:lnTo>
                        <a:pt x="15" y="1109"/>
                      </a:lnTo>
                      <a:lnTo>
                        <a:pt x="10" y="1105"/>
                      </a:lnTo>
                      <a:lnTo>
                        <a:pt x="7" y="1100"/>
                      </a:lnTo>
                      <a:lnTo>
                        <a:pt x="4" y="1096"/>
                      </a:lnTo>
                      <a:lnTo>
                        <a:pt x="1" y="1091"/>
                      </a:lnTo>
                      <a:lnTo>
                        <a:pt x="0" y="1088"/>
                      </a:lnTo>
                      <a:lnTo>
                        <a:pt x="0" y="1086"/>
                      </a:lnTo>
                      <a:lnTo>
                        <a:pt x="0" y="10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20" name="Freeform 326"/>
                <p:cNvSpPr>
                  <a:spLocks/>
                </p:cNvSpPr>
                <p:nvPr/>
              </p:nvSpPr>
              <p:spPr bwMode="auto">
                <a:xfrm>
                  <a:off x="3225" y="1796"/>
                  <a:ext cx="113" cy="124"/>
                </a:xfrm>
                <a:custGeom>
                  <a:avLst/>
                  <a:gdLst>
                    <a:gd name="T0" fmla="*/ 0 w 1115"/>
                    <a:gd name="T1" fmla="*/ 0 h 1134"/>
                    <a:gd name="T2" fmla="*/ 0 w 1115"/>
                    <a:gd name="T3" fmla="*/ 0 h 1134"/>
                    <a:gd name="T4" fmla="*/ 0 w 1115"/>
                    <a:gd name="T5" fmla="*/ 0 h 1134"/>
                    <a:gd name="T6" fmla="*/ 0 w 1115"/>
                    <a:gd name="T7" fmla="*/ 0 h 1134"/>
                    <a:gd name="T8" fmla="*/ 0 w 1115"/>
                    <a:gd name="T9" fmla="*/ 0 h 1134"/>
                    <a:gd name="T10" fmla="*/ 0 w 1115"/>
                    <a:gd name="T11" fmla="*/ 0 h 1134"/>
                    <a:gd name="T12" fmla="*/ 0 w 1115"/>
                    <a:gd name="T13" fmla="*/ 0 h 1134"/>
                    <a:gd name="T14" fmla="*/ 0 w 1115"/>
                    <a:gd name="T15" fmla="*/ 0 h 1134"/>
                    <a:gd name="T16" fmla="*/ 0 w 1115"/>
                    <a:gd name="T17" fmla="*/ 0 h 1134"/>
                    <a:gd name="T18" fmla="*/ 0 w 1115"/>
                    <a:gd name="T19" fmla="*/ 0 h 1134"/>
                    <a:gd name="T20" fmla="*/ 0 w 1115"/>
                    <a:gd name="T21" fmla="*/ 0 h 1134"/>
                    <a:gd name="T22" fmla="*/ 0 w 1115"/>
                    <a:gd name="T23" fmla="*/ 0 h 1134"/>
                    <a:gd name="T24" fmla="*/ 0 w 1115"/>
                    <a:gd name="T25" fmla="*/ 0 h 1134"/>
                    <a:gd name="T26" fmla="*/ 0 w 1115"/>
                    <a:gd name="T27" fmla="*/ 0 h 1134"/>
                    <a:gd name="T28" fmla="*/ 0 w 1115"/>
                    <a:gd name="T29" fmla="*/ 0 h 1134"/>
                    <a:gd name="T30" fmla="*/ 0 w 1115"/>
                    <a:gd name="T31" fmla="*/ 0 h 1134"/>
                    <a:gd name="T32" fmla="*/ 0 w 1115"/>
                    <a:gd name="T33" fmla="*/ 0 h 1134"/>
                    <a:gd name="T34" fmla="*/ 0 w 1115"/>
                    <a:gd name="T35" fmla="*/ 0 h 1134"/>
                    <a:gd name="T36" fmla="*/ 0 w 1115"/>
                    <a:gd name="T37" fmla="*/ 0 h 1134"/>
                    <a:gd name="T38" fmla="*/ 0 w 1115"/>
                    <a:gd name="T39" fmla="*/ 0 h 1134"/>
                    <a:gd name="T40" fmla="*/ 0 w 1115"/>
                    <a:gd name="T41" fmla="*/ 0 h 1134"/>
                    <a:gd name="T42" fmla="*/ 0 w 1115"/>
                    <a:gd name="T43" fmla="*/ 0 h 1134"/>
                    <a:gd name="T44" fmla="*/ 0 w 1115"/>
                    <a:gd name="T45" fmla="*/ 0 h 1134"/>
                    <a:gd name="T46" fmla="*/ 0 w 1115"/>
                    <a:gd name="T47" fmla="*/ 0 h 1134"/>
                    <a:gd name="T48" fmla="*/ 0 w 1115"/>
                    <a:gd name="T49" fmla="*/ 0 h 1134"/>
                    <a:gd name="T50" fmla="*/ 0 w 1115"/>
                    <a:gd name="T51" fmla="*/ 0 h 1134"/>
                    <a:gd name="T52" fmla="*/ 0 w 1115"/>
                    <a:gd name="T53" fmla="*/ 0 h 1134"/>
                    <a:gd name="T54" fmla="*/ 0 w 1115"/>
                    <a:gd name="T55" fmla="*/ 0 h 1134"/>
                    <a:gd name="T56" fmla="*/ 0 w 1115"/>
                    <a:gd name="T57" fmla="*/ 0 h 1134"/>
                    <a:gd name="T58" fmla="*/ 0 w 1115"/>
                    <a:gd name="T59" fmla="*/ 0 h 1134"/>
                    <a:gd name="T60" fmla="*/ 0 w 1115"/>
                    <a:gd name="T61" fmla="*/ 0 h 1134"/>
                    <a:gd name="T62" fmla="*/ 0 w 1115"/>
                    <a:gd name="T63" fmla="*/ 0 h 1134"/>
                    <a:gd name="T64" fmla="*/ 0 w 1115"/>
                    <a:gd name="T65" fmla="*/ 0 h 1134"/>
                    <a:gd name="T66" fmla="*/ 0 w 1115"/>
                    <a:gd name="T67" fmla="*/ 0 h 1134"/>
                    <a:gd name="T68" fmla="*/ 0 w 1115"/>
                    <a:gd name="T69" fmla="*/ 0 h 1134"/>
                    <a:gd name="T70" fmla="*/ 0 w 1115"/>
                    <a:gd name="T71" fmla="*/ 0 h 1134"/>
                    <a:gd name="T72" fmla="*/ 0 w 1115"/>
                    <a:gd name="T73" fmla="*/ 0 h 1134"/>
                    <a:gd name="T74" fmla="*/ 0 w 1115"/>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5"/>
                    <a:gd name="T115" fmla="*/ 0 h 1134"/>
                    <a:gd name="T116" fmla="*/ 1115 w 1115"/>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5" h="1134">
                      <a:moveTo>
                        <a:pt x="0" y="1084"/>
                      </a:moveTo>
                      <a:lnTo>
                        <a:pt x="1064" y="2"/>
                      </a:lnTo>
                      <a:lnTo>
                        <a:pt x="1065" y="0"/>
                      </a:lnTo>
                      <a:lnTo>
                        <a:pt x="1067" y="2"/>
                      </a:lnTo>
                      <a:lnTo>
                        <a:pt x="1070" y="3"/>
                      </a:lnTo>
                      <a:lnTo>
                        <a:pt x="1074" y="5"/>
                      </a:lnTo>
                      <a:lnTo>
                        <a:pt x="1078" y="8"/>
                      </a:lnTo>
                      <a:lnTo>
                        <a:pt x="1083" y="12"/>
                      </a:lnTo>
                      <a:lnTo>
                        <a:pt x="1089" y="16"/>
                      </a:lnTo>
                      <a:lnTo>
                        <a:pt x="1093" y="21"/>
                      </a:lnTo>
                      <a:lnTo>
                        <a:pt x="1098" y="26"/>
                      </a:lnTo>
                      <a:lnTo>
                        <a:pt x="1102" y="31"/>
                      </a:lnTo>
                      <a:lnTo>
                        <a:pt x="1107" y="36"/>
                      </a:lnTo>
                      <a:lnTo>
                        <a:pt x="1110" y="40"/>
                      </a:lnTo>
                      <a:lnTo>
                        <a:pt x="1112" y="44"/>
                      </a:lnTo>
                      <a:lnTo>
                        <a:pt x="1114" y="47"/>
                      </a:lnTo>
                      <a:lnTo>
                        <a:pt x="1115" y="49"/>
                      </a:lnTo>
                      <a:lnTo>
                        <a:pt x="1114" y="50"/>
                      </a:lnTo>
                      <a:lnTo>
                        <a:pt x="51" y="1133"/>
                      </a:lnTo>
                      <a:lnTo>
                        <a:pt x="49" y="1134"/>
                      </a:lnTo>
                      <a:lnTo>
                        <a:pt x="47" y="1134"/>
                      </a:lnTo>
                      <a:lnTo>
                        <a:pt x="43" y="1132"/>
                      </a:lnTo>
                      <a:lnTo>
                        <a:pt x="40" y="1131"/>
                      </a:lnTo>
                      <a:lnTo>
                        <a:pt x="35" y="1127"/>
                      </a:lnTo>
                      <a:lnTo>
                        <a:pt x="30" y="1124"/>
                      </a:lnTo>
                      <a:lnTo>
                        <a:pt x="25" y="1120"/>
                      </a:lnTo>
                      <a:lnTo>
                        <a:pt x="21" y="1115"/>
                      </a:lnTo>
                      <a:lnTo>
                        <a:pt x="15" y="1109"/>
                      </a:lnTo>
                      <a:lnTo>
                        <a:pt x="10" y="1105"/>
                      </a:lnTo>
                      <a:lnTo>
                        <a:pt x="7" y="1100"/>
                      </a:lnTo>
                      <a:lnTo>
                        <a:pt x="4" y="1096"/>
                      </a:lnTo>
                      <a:lnTo>
                        <a:pt x="1" y="1091"/>
                      </a:lnTo>
                      <a:lnTo>
                        <a:pt x="0" y="1088"/>
                      </a:lnTo>
                      <a:lnTo>
                        <a:pt x="0" y="1086"/>
                      </a:lnTo>
                      <a:lnTo>
                        <a:pt x="0" y="10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21" name="Freeform 327"/>
                <p:cNvSpPr>
                  <a:spLocks/>
                </p:cNvSpPr>
                <p:nvPr/>
              </p:nvSpPr>
              <p:spPr bwMode="auto">
                <a:xfrm>
                  <a:off x="3860" y="1341"/>
                  <a:ext cx="60" cy="117"/>
                </a:xfrm>
                <a:custGeom>
                  <a:avLst/>
                  <a:gdLst>
                    <a:gd name="T0" fmla="*/ 0 w 591"/>
                    <a:gd name="T1" fmla="*/ 0 h 1069"/>
                    <a:gd name="T2" fmla="*/ 0 w 591"/>
                    <a:gd name="T3" fmla="*/ 0 h 1069"/>
                    <a:gd name="T4" fmla="*/ 0 w 591"/>
                    <a:gd name="T5" fmla="*/ 0 h 1069"/>
                    <a:gd name="T6" fmla="*/ 0 w 591"/>
                    <a:gd name="T7" fmla="*/ 0 h 1069"/>
                    <a:gd name="T8" fmla="*/ 0 w 591"/>
                    <a:gd name="T9" fmla="*/ 0 h 1069"/>
                    <a:gd name="T10" fmla="*/ 0 w 591"/>
                    <a:gd name="T11" fmla="*/ 0 h 1069"/>
                    <a:gd name="T12" fmla="*/ 0 w 591"/>
                    <a:gd name="T13" fmla="*/ 0 h 1069"/>
                    <a:gd name="T14" fmla="*/ 0 w 591"/>
                    <a:gd name="T15" fmla="*/ 0 h 1069"/>
                    <a:gd name="T16" fmla="*/ 0 w 591"/>
                    <a:gd name="T17" fmla="*/ 0 h 1069"/>
                    <a:gd name="T18" fmla="*/ 0 w 591"/>
                    <a:gd name="T19" fmla="*/ 0 h 1069"/>
                    <a:gd name="T20" fmla="*/ 0 w 591"/>
                    <a:gd name="T21" fmla="*/ 0 h 1069"/>
                    <a:gd name="T22" fmla="*/ 0 w 591"/>
                    <a:gd name="T23" fmla="*/ 0 h 1069"/>
                    <a:gd name="T24" fmla="*/ 0 w 591"/>
                    <a:gd name="T25" fmla="*/ 0 h 1069"/>
                    <a:gd name="T26" fmla="*/ 0 w 591"/>
                    <a:gd name="T27" fmla="*/ 0 h 1069"/>
                    <a:gd name="T28" fmla="*/ 0 w 591"/>
                    <a:gd name="T29" fmla="*/ 0 h 1069"/>
                    <a:gd name="T30" fmla="*/ 0 w 591"/>
                    <a:gd name="T31" fmla="*/ 0 h 1069"/>
                    <a:gd name="T32" fmla="*/ 0 w 591"/>
                    <a:gd name="T33" fmla="*/ 0 h 1069"/>
                    <a:gd name="T34" fmla="*/ 0 w 591"/>
                    <a:gd name="T35" fmla="*/ 0 h 1069"/>
                    <a:gd name="T36" fmla="*/ 0 w 591"/>
                    <a:gd name="T37" fmla="*/ 0 h 1069"/>
                    <a:gd name="T38" fmla="*/ 0 w 591"/>
                    <a:gd name="T39" fmla="*/ 0 h 1069"/>
                    <a:gd name="T40" fmla="*/ 0 w 591"/>
                    <a:gd name="T41" fmla="*/ 0 h 1069"/>
                    <a:gd name="T42" fmla="*/ 0 w 591"/>
                    <a:gd name="T43" fmla="*/ 0 h 10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1"/>
                    <a:gd name="T67" fmla="*/ 0 h 1069"/>
                    <a:gd name="T68" fmla="*/ 591 w 591"/>
                    <a:gd name="T69" fmla="*/ 1069 h 10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1" h="1069">
                      <a:moveTo>
                        <a:pt x="529" y="1058"/>
                      </a:moveTo>
                      <a:lnTo>
                        <a:pt x="0" y="33"/>
                      </a:lnTo>
                      <a:lnTo>
                        <a:pt x="63" y="0"/>
                      </a:lnTo>
                      <a:lnTo>
                        <a:pt x="590" y="1028"/>
                      </a:lnTo>
                      <a:lnTo>
                        <a:pt x="591" y="1031"/>
                      </a:lnTo>
                      <a:lnTo>
                        <a:pt x="591" y="1037"/>
                      </a:lnTo>
                      <a:lnTo>
                        <a:pt x="590" y="1041"/>
                      </a:lnTo>
                      <a:lnTo>
                        <a:pt x="588" y="1046"/>
                      </a:lnTo>
                      <a:lnTo>
                        <a:pt x="584" y="1050"/>
                      </a:lnTo>
                      <a:lnTo>
                        <a:pt x="580" y="1055"/>
                      </a:lnTo>
                      <a:lnTo>
                        <a:pt x="575" y="1060"/>
                      </a:lnTo>
                      <a:lnTo>
                        <a:pt x="569" y="1063"/>
                      </a:lnTo>
                      <a:lnTo>
                        <a:pt x="563" y="1065"/>
                      </a:lnTo>
                      <a:lnTo>
                        <a:pt x="557" y="1067"/>
                      </a:lnTo>
                      <a:lnTo>
                        <a:pt x="550" y="1069"/>
                      </a:lnTo>
                      <a:lnTo>
                        <a:pt x="545" y="1069"/>
                      </a:lnTo>
                      <a:lnTo>
                        <a:pt x="540" y="1067"/>
                      </a:lnTo>
                      <a:lnTo>
                        <a:pt x="535" y="1065"/>
                      </a:lnTo>
                      <a:lnTo>
                        <a:pt x="531" y="1062"/>
                      </a:lnTo>
                      <a:lnTo>
                        <a:pt x="529" y="105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22" name="Freeform 328"/>
                <p:cNvSpPr>
                  <a:spLocks/>
                </p:cNvSpPr>
                <p:nvPr/>
              </p:nvSpPr>
              <p:spPr bwMode="auto">
                <a:xfrm>
                  <a:off x="3860" y="1341"/>
                  <a:ext cx="60" cy="117"/>
                </a:xfrm>
                <a:custGeom>
                  <a:avLst/>
                  <a:gdLst>
                    <a:gd name="T0" fmla="*/ 0 w 591"/>
                    <a:gd name="T1" fmla="*/ 0 h 1069"/>
                    <a:gd name="T2" fmla="*/ 0 w 591"/>
                    <a:gd name="T3" fmla="*/ 0 h 1069"/>
                    <a:gd name="T4" fmla="*/ 0 w 591"/>
                    <a:gd name="T5" fmla="*/ 0 h 1069"/>
                    <a:gd name="T6" fmla="*/ 0 w 591"/>
                    <a:gd name="T7" fmla="*/ 0 h 1069"/>
                    <a:gd name="T8" fmla="*/ 0 w 591"/>
                    <a:gd name="T9" fmla="*/ 0 h 1069"/>
                    <a:gd name="T10" fmla="*/ 0 w 591"/>
                    <a:gd name="T11" fmla="*/ 0 h 1069"/>
                    <a:gd name="T12" fmla="*/ 0 w 591"/>
                    <a:gd name="T13" fmla="*/ 0 h 1069"/>
                    <a:gd name="T14" fmla="*/ 0 w 591"/>
                    <a:gd name="T15" fmla="*/ 0 h 1069"/>
                    <a:gd name="T16" fmla="*/ 0 w 591"/>
                    <a:gd name="T17" fmla="*/ 0 h 1069"/>
                    <a:gd name="T18" fmla="*/ 0 w 591"/>
                    <a:gd name="T19" fmla="*/ 0 h 1069"/>
                    <a:gd name="T20" fmla="*/ 0 w 591"/>
                    <a:gd name="T21" fmla="*/ 0 h 1069"/>
                    <a:gd name="T22" fmla="*/ 0 w 591"/>
                    <a:gd name="T23" fmla="*/ 0 h 1069"/>
                    <a:gd name="T24" fmla="*/ 0 w 591"/>
                    <a:gd name="T25" fmla="*/ 0 h 1069"/>
                    <a:gd name="T26" fmla="*/ 0 w 591"/>
                    <a:gd name="T27" fmla="*/ 0 h 1069"/>
                    <a:gd name="T28" fmla="*/ 0 w 591"/>
                    <a:gd name="T29" fmla="*/ 0 h 1069"/>
                    <a:gd name="T30" fmla="*/ 0 w 591"/>
                    <a:gd name="T31" fmla="*/ 0 h 1069"/>
                    <a:gd name="T32" fmla="*/ 0 w 591"/>
                    <a:gd name="T33" fmla="*/ 0 h 1069"/>
                    <a:gd name="T34" fmla="*/ 0 w 591"/>
                    <a:gd name="T35" fmla="*/ 0 h 1069"/>
                    <a:gd name="T36" fmla="*/ 0 w 591"/>
                    <a:gd name="T37" fmla="*/ 0 h 1069"/>
                    <a:gd name="T38" fmla="*/ 0 w 591"/>
                    <a:gd name="T39" fmla="*/ 0 h 1069"/>
                    <a:gd name="T40" fmla="*/ 0 w 591"/>
                    <a:gd name="T41" fmla="*/ 0 h 1069"/>
                    <a:gd name="T42" fmla="*/ 0 w 591"/>
                    <a:gd name="T43" fmla="*/ 0 h 10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1"/>
                    <a:gd name="T67" fmla="*/ 0 h 1069"/>
                    <a:gd name="T68" fmla="*/ 591 w 591"/>
                    <a:gd name="T69" fmla="*/ 1069 h 10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1" h="1069">
                      <a:moveTo>
                        <a:pt x="529" y="1058"/>
                      </a:moveTo>
                      <a:lnTo>
                        <a:pt x="0" y="33"/>
                      </a:lnTo>
                      <a:lnTo>
                        <a:pt x="63" y="0"/>
                      </a:lnTo>
                      <a:lnTo>
                        <a:pt x="590" y="1028"/>
                      </a:lnTo>
                      <a:lnTo>
                        <a:pt x="591" y="1031"/>
                      </a:lnTo>
                      <a:lnTo>
                        <a:pt x="591" y="1037"/>
                      </a:lnTo>
                      <a:lnTo>
                        <a:pt x="590" y="1041"/>
                      </a:lnTo>
                      <a:lnTo>
                        <a:pt x="588" y="1046"/>
                      </a:lnTo>
                      <a:lnTo>
                        <a:pt x="584" y="1050"/>
                      </a:lnTo>
                      <a:lnTo>
                        <a:pt x="580" y="1055"/>
                      </a:lnTo>
                      <a:lnTo>
                        <a:pt x="575" y="1060"/>
                      </a:lnTo>
                      <a:lnTo>
                        <a:pt x="569" y="1063"/>
                      </a:lnTo>
                      <a:lnTo>
                        <a:pt x="563" y="1065"/>
                      </a:lnTo>
                      <a:lnTo>
                        <a:pt x="557" y="1067"/>
                      </a:lnTo>
                      <a:lnTo>
                        <a:pt x="550" y="1069"/>
                      </a:lnTo>
                      <a:lnTo>
                        <a:pt x="545" y="1069"/>
                      </a:lnTo>
                      <a:lnTo>
                        <a:pt x="540" y="1067"/>
                      </a:lnTo>
                      <a:lnTo>
                        <a:pt x="535" y="1065"/>
                      </a:lnTo>
                      <a:lnTo>
                        <a:pt x="531" y="1062"/>
                      </a:lnTo>
                      <a:lnTo>
                        <a:pt x="529" y="105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23" name="Freeform 329"/>
                <p:cNvSpPr>
                  <a:spLocks/>
                </p:cNvSpPr>
                <p:nvPr/>
              </p:nvSpPr>
              <p:spPr bwMode="auto">
                <a:xfrm>
                  <a:off x="3669" y="1350"/>
                  <a:ext cx="64" cy="115"/>
                </a:xfrm>
                <a:custGeom>
                  <a:avLst/>
                  <a:gdLst>
                    <a:gd name="T0" fmla="*/ 0 w 632"/>
                    <a:gd name="T1" fmla="*/ 0 h 1056"/>
                    <a:gd name="T2" fmla="*/ 0 w 632"/>
                    <a:gd name="T3" fmla="*/ 0 h 1056"/>
                    <a:gd name="T4" fmla="*/ 0 w 632"/>
                    <a:gd name="T5" fmla="*/ 0 h 1056"/>
                    <a:gd name="T6" fmla="*/ 0 w 632"/>
                    <a:gd name="T7" fmla="*/ 0 h 1056"/>
                    <a:gd name="T8" fmla="*/ 0 w 632"/>
                    <a:gd name="T9" fmla="*/ 0 h 1056"/>
                    <a:gd name="T10" fmla="*/ 0 w 632"/>
                    <a:gd name="T11" fmla="*/ 0 h 1056"/>
                    <a:gd name="T12" fmla="*/ 0 w 632"/>
                    <a:gd name="T13" fmla="*/ 0 h 1056"/>
                    <a:gd name="T14" fmla="*/ 0 w 632"/>
                    <a:gd name="T15" fmla="*/ 0 h 1056"/>
                    <a:gd name="T16" fmla="*/ 0 w 632"/>
                    <a:gd name="T17" fmla="*/ 0 h 1056"/>
                    <a:gd name="T18" fmla="*/ 0 w 632"/>
                    <a:gd name="T19" fmla="*/ 0 h 1056"/>
                    <a:gd name="T20" fmla="*/ 0 w 632"/>
                    <a:gd name="T21" fmla="*/ 0 h 1056"/>
                    <a:gd name="T22" fmla="*/ 0 w 632"/>
                    <a:gd name="T23" fmla="*/ 0 h 1056"/>
                    <a:gd name="T24" fmla="*/ 0 w 632"/>
                    <a:gd name="T25" fmla="*/ 0 h 1056"/>
                    <a:gd name="T26" fmla="*/ 0 w 632"/>
                    <a:gd name="T27" fmla="*/ 0 h 1056"/>
                    <a:gd name="T28" fmla="*/ 0 w 632"/>
                    <a:gd name="T29" fmla="*/ 0 h 1056"/>
                    <a:gd name="T30" fmla="*/ 0 w 632"/>
                    <a:gd name="T31" fmla="*/ 0 h 1056"/>
                    <a:gd name="T32" fmla="*/ 0 w 632"/>
                    <a:gd name="T33" fmla="*/ 0 h 1056"/>
                    <a:gd name="T34" fmla="*/ 0 w 632"/>
                    <a:gd name="T35" fmla="*/ 0 h 1056"/>
                    <a:gd name="T36" fmla="*/ 0 w 632"/>
                    <a:gd name="T37" fmla="*/ 0 h 1056"/>
                    <a:gd name="T38" fmla="*/ 0 w 632"/>
                    <a:gd name="T39" fmla="*/ 0 h 1056"/>
                    <a:gd name="T40" fmla="*/ 0 w 632"/>
                    <a:gd name="T41" fmla="*/ 0 h 1056"/>
                    <a:gd name="T42" fmla="*/ 0 w 632"/>
                    <a:gd name="T43" fmla="*/ 0 h 1056"/>
                    <a:gd name="T44" fmla="*/ 0 w 632"/>
                    <a:gd name="T45" fmla="*/ 0 h 1056"/>
                    <a:gd name="T46" fmla="*/ 0 w 632"/>
                    <a:gd name="T47" fmla="*/ 0 h 1056"/>
                    <a:gd name="T48" fmla="*/ 0 w 632"/>
                    <a:gd name="T49" fmla="*/ 0 h 1056"/>
                    <a:gd name="T50" fmla="*/ 0 w 632"/>
                    <a:gd name="T51" fmla="*/ 0 h 1056"/>
                    <a:gd name="T52" fmla="*/ 0 w 632"/>
                    <a:gd name="T53" fmla="*/ 0 h 1056"/>
                    <a:gd name="T54" fmla="*/ 0 w 632"/>
                    <a:gd name="T55" fmla="*/ 0 h 1056"/>
                    <a:gd name="T56" fmla="*/ 0 w 632"/>
                    <a:gd name="T57" fmla="*/ 0 h 1056"/>
                    <a:gd name="T58" fmla="*/ 0 w 632"/>
                    <a:gd name="T59" fmla="*/ 0 h 1056"/>
                    <a:gd name="T60" fmla="*/ 0 w 632"/>
                    <a:gd name="T61" fmla="*/ 0 h 1056"/>
                    <a:gd name="T62" fmla="*/ 0 w 632"/>
                    <a:gd name="T63" fmla="*/ 0 h 1056"/>
                    <a:gd name="T64" fmla="*/ 0 w 632"/>
                    <a:gd name="T65" fmla="*/ 0 h 1056"/>
                    <a:gd name="T66" fmla="*/ 0 w 632"/>
                    <a:gd name="T67" fmla="*/ 0 h 1056"/>
                    <a:gd name="T68" fmla="*/ 0 w 632"/>
                    <a:gd name="T69" fmla="*/ 0 h 1056"/>
                    <a:gd name="T70" fmla="*/ 0 w 632"/>
                    <a:gd name="T71" fmla="*/ 0 h 1056"/>
                    <a:gd name="T72" fmla="*/ 0 w 632"/>
                    <a:gd name="T73" fmla="*/ 0 h 1056"/>
                    <a:gd name="T74" fmla="*/ 0 w 632"/>
                    <a:gd name="T75" fmla="*/ 0 h 10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2"/>
                    <a:gd name="T115" fmla="*/ 0 h 1056"/>
                    <a:gd name="T116" fmla="*/ 632 w 632"/>
                    <a:gd name="T117" fmla="*/ 1056 h 10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2" h="1056">
                      <a:moveTo>
                        <a:pt x="61" y="9"/>
                      </a:moveTo>
                      <a:lnTo>
                        <a:pt x="630" y="1012"/>
                      </a:lnTo>
                      <a:lnTo>
                        <a:pt x="632" y="1017"/>
                      </a:lnTo>
                      <a:lnTo>
                        <a:pt x="632" y="1021"/>
                      </a:lnTo>
                      <a:lnTo>
                        <a:pt x="630" y="1026"/>
                      </a:lnTo>
                      <a:lnTo>
                        <a:pt x="628" y="1031"/>
                      </a:lnTo>
                      <a:lnTo>
                        <a:pt x="625" y="1036"/>
                      </a:lnTo>
                      <a:lnTo>
                        <a:pt x="621" y="1040"/>
                      </a:lnTo>
                      <a:lnTo>
                        <a:pt x="616" y="1045"/>
                      </a:lnTo>
                      <a:lnTo>
                        <a:pt x="610" y="1049"/>
                      </a:lnTo>
                      <a:lnTo>
                        <a:pt x="603" y="1052"/>
                      </a:lnTo>
                      <a:lnTo>
                        <a:pt x="598" y="1054"/>
                      </a:lnTo>
                      <a:lnTo>
                        <a:pt x="591" y="1055"/>
                      </a:lnTo>
                      <a:lnTo>
                        <a:pt x="585" y="1056"/>
                      </a:lnTo>
                      <a:lnTo>
                        <a:pt x="579" y="1055"/>
                      </a:lnTo>
                      <a:lnTo>
                        <a:pt x="575" y="1053"/>
                      </a:lnTo>
                      <a:lnTo>
                        <a:pt x="572" y="1051"/>
                      </a:lnTo>
                      <a:lnTo>
                        <a:pt x="568" y="1047"/>
                      </a:lnTo>
                      <a:lnTo>
                        <a:pt x="1" y="43"/>
                      </a:lnTo>
                      <a:lnTo>
                        <a:pt x="0" y="38"/>
                      </a:lnTo>
                      <a:lnTo>
                        <a:pt x="0" y="34"/>
                      </a:lnTo>
                      <a:lnTo>
                        <a:pt x="0" y="29"/>
                      </a:lnTo>
                      <a:lnTo>
                        <a:pt x="2" y="23"/>
                      </a:lnTo>
                      <a:lnTo>
                        <a:pt x="6" y="19"/>
                      </a:lnTo>
                      <a:lnTo>
                        <a:pt x="10" y="14"/>
                      </a:lnTo>
                      <a:lnTo>
                        <a:pt x="15" y="10"/>
                      </a:lnTo>
                      <a:lnTo>
                        <a:pt x="20" y="6"/>
                      </a:lnTo>
                      <a:lnTo>
                        <a:pt x="26" y="3"/>
                      </a:lnTo>
                      <a:lnTo>
                        <a:pt x="33" y="1"/>
                      </a:lnTo>
                      <a:lnTo>
                        <a:pt x="39" y="0"/>
                      </a:lnTo>
                      <a:lnTo>
                        <a:pt x="44" y="0"/>
                      </a:lnTo>
                      <a:lnTo>
                        <a:pt x="50" y="1"/>
                      </a:lnTo>
                      <a:lnTo>
                        <a:pt x="54" y="3"/>
                      </a:lnTo>
                      <a:lnTo>
                        <a:pt x="58" y="5"/>
                      </a:lnTo>
                      <a:lnTo>
                        <a:pt x="61"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24" name="Freeform 330"/>
                <p:cNvSpPr>
                  <a:spLocks/>
                </p:cNvSpPr>
                <p:nvPr/>
              </p:nvSpPr>
              <p:spPr bwMode="auto">
                <a:xfrm>
                  <a:off x="3669" y="1350"/>
                  <a:ext cx="64" cy="115"/>
                </a:xfrm>
                <a:custGeom>
                  <a:avLst/>
                  <a:gdLst>
                    <a:gd name="T0" fmla="*/ 0 w 632"/>
                    <a:gd name="T1" fmla="*/ 0 h 1056"/>
                    <a:gd name="T2" fmla="*/ 0 w 632"/>
                    <a:gd name="T3" fmla="*/ 0 h 1056"/>
                    <a:gd name="T4" fmla="*/ 0 w 632"/>
                    <a:gd name="T5" fmla="*/ 0 h 1056"/>
                    <a:gd name="T6" fmla="*/ 0 w 632"/>
                    <a:gd name="T7" fmla="*/ 0 h 1056"/>
                    <a:gd name="T8" fmla="*/ 0 w 632"/>
                    <a:gd name="T9" fmla="*/ 0 h 1056"/>
                    <a:gd name="T10" fmla="*/ 0 w 632"/>
                    <a:gd name="T11" fmla="*/ 0 h 1056"/>
                    <a:gd name="T12" fmla="*/ 0 w 632"/>
                    <a:gd name="T13" fmla="*/ 0 h 1056"/>
                    <a:gd name="T14" fmla="*/ 0 w 632"/>
                    <a:gd name="T15" fmla="*/ 0 h 1056"/>
                    <a:gd name="T16" fmla="*/ 0 w 632"/>
                    <a:gd name="T17" fmla="*/ 0 h 1056"/>
                    <a:gd name="T18" fmla="*/ 0 w 632"/>
                    <a:gd name="T19" fmla="*/ 0 h 1056"/>
                    <a:gd name="T20" fmla="*/ 0 w 632"/>
                    <a:gd name="T21" fmla="*/ 0 h 1056"/>
                    <a:gd name="T22" fmla="*/ 0 w 632"/>
                    <a:gd name="T23" fmla="*/ 0 h 1056"/>
                    <a:gd name="T24" fmla="*/ 0 w 632"/>
                    <a:gd name="T25" fmla="*/ 0 h 1056"/>
                    <a:gd name="T26" fmla="*/ 0 w 632"/>
                    <a:gd name="T27" fmla="*/ 0 h 1056"/>
                    <a:gd name="T28" fmla="*/ 0 w 632"/>
                    <a:gd name="T29" fmla="*/ 0 h 1056"/>
                    <a:gd name="T30" fmla="*/ 0 w 632"/>
                    <a:gd name="T31" fmla="*/ 0 h 1056"/>
                    <a:gd name="T32" fmla="*/ 0 w 632"/>
                    <a:gd name="T33" fmla="*/ 0 h 1056"/>
                    <a:gd name="T34" fmla="*/ 0 w 632"/>
                    <a:gd name="T35" fmla="*/ 0 h 1056"/>
                    <a:gd name="T36" fmla="*/ 0 w 632"/>
                    <a:gd name="T37" fmla="*/ 0 h 1056"/>
                    <a:gd name="T38" fmla="*/ 0 w 632"/>
                    <a:gd name="T39" fmla="*/ 0 h 1056"/>
                    <a:gd name="T40" fmla="*/ 0 w 632"/>
                    <a:gd name="T41" fmla="*/ 0 h 1056"/>
                    <a:gd name="T42" fmla="*/ 0 w 632"/>
                    <a:gd name="T43" fmla="*/ 0 h 1056"/>
                    <a:gd name="T44" fmla="*/ 0 w 632"/>
                    <a:gd name="T45" fmla="*/ 0 h 1056"/>
                    <a:gd name="T46" fmla="*/ 0 w 632"/>
                    <a:gd name="T47" fmla="*/ 0 h 1056"/>
                    <a:gd name="T48" fmla="*/ 0 w 632"/>
                    <a:gd name="T49" fmla="*/ 0 h 1056"/>
                    <a:gd name="T50" fmla="*/ 0 w 632"/>
                    <a:gd name="T51" fmla="*/ 0 h 1056"/>
                    <a:gd name="T52" fmla="*/ 0 w 632"/>
                    <a:gd name="T53" fmla="*/ 0 h 1056"/>
                    <a:gd name="T54" fmla="*/ 0 w 632"/>
                    <a:gd name="T55" fmla="*/ 0 h 1056"/>
                    <a:gd name="T56" fmla="*/ 0 w 632"/>
                    <a:gd name="T57" fmla="*/ 0 h 1056"/>
                    <a:gd name="T58" fmla="*/ 0 w 632"/>
                    <a:gd name="T59" fmla="*/ 0 h 1056"/>
                    <a:gd name="T60" fmla="*/ 0 w 632"/>
                    <a:gd name="T61" fmla="*/ 0 h 1056"/>
                    <a:gd name="T62" fmla="*/ 0 w 632"/>
                    <a:gd name="T63" fmla="*/ 0 h 1056"/>
                    <a:gd name="T64" fmla="*/ 0 w 632"/>
                    <a:gd name="T65" fmla="*/ 0 h 1056"/>
                    <a:gd name="T66" fmla="*/ 0 w 632"/>
                    <a:gd name="T67" fmla="*/ 0 h 1056"/>
                    <a:gd name="T68" fmla="*/ 0 w 632"/>
                    <a:gd name="T69" fmla="*/ 0 h 1056"/>
                    <a:gd name="T70" fmla="*/ 0 w 632"/>
                    <a:gd name="T71" fmla="*/ 0 h 1056"/>
                    <a:gd name="T72" fmla="*/ 0 w 632"/>
                    <a:gd name="T73" fmla="*/ 0 h 1056"/>
                    <a:gd name="T74" fmla="*/ 0 w 632"/>
                    <a:gd name="T75" fmla="*/ 0 h 10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2"/>
                    <a:gd name="T115" fmla="*/ 0 h 1056"/>
                    <a:gd name="T116" fmla="*/ 632 w 632"/>
                    <a:gd name="T117" fmla="*/ 1056 h 10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2" h="1056">
                      <a:moveTo>
                        <a:pt x="61" y="9"/>
                      </a:moveTo>
                      <a:lnTo>
                        <a:pt x="630" y="1012"/>
                      </a:lnTo>
                      <a:lnTo>
                        <a:pt x="632" y="1017"/>
                      </a:lnTo>
                      <a:lnTo>
                        <a:pt x="632" y="1021"/>
                      </a:lnTo>
                      <a:lnTo>
                        <a:pt x="630" y="1026"/>
                      </a:lnTo>
                      <a:lnTo>
                        <a:pt x="628" y="1031"/>
                      </a:lnTo>
                      <a:lnTo>
                        <a:pt x="625" y="1036"/>
                      </a:lnTo>
                      <a:lnTo>
                        <a:pt x="621" y="1040"/>
                      </a:lnTo>
                      <a:lnTo>
                        <a:pt x="616" y="1045"/>
                      </a:lnTo>
                      <a:lnTo>
                        <a:pt x="610" y="1049"/>
                      </a:lnTo>
                      <a:lnTo>
                        <a:pt x="603" y="1052"/>
                      </a:lnTo>
                      <a:lnTo>
                        <a:pt x="598" y="1054"/>
                      </a:lnTo>
                      <a:lnTo>
                        <a:pt x="591" y="1055"/>
                      </a:lnTo>
                      <a:lnTo>
                        <a:pt x="585" y="1056"/>
                      </a:lnTo>
                      <a:lnTo>
                        <a:pt x="579" y="1055"/>
                      </a:lnTo>
                      <a:lnTo>
                        <a:pt x="575" y="1053"/>
                      </a:lnTo>
                      <a:lnTo>
                        <a:pt x="572" y="1051"/>
                      </a:lnTo>
                      <a:lnTo>
                        <a:pt x="568" y="1047"/>
                      </a:lnTo>
                      <a:lnTo>
                        <a:pt x="1" y="43"/>
                      </a:lnTo>
                      <a:lnTo>
                        <a:pt x="0" y="38"/>
                      </a:lnTo>
                      <a:lnTo>
                        <a:pt x="0" y="34"/>
                      </a:lnTo>
                      <a:lnTo>
                        <a:pt x="0" y="29"/>
                      </a:lnTo>
                      <a:lnTo>
                        <a:pt x="2" y="23"/>
                      </a:lnTo>
                      <a:lnTo>
                        <a:pt x="6" y="19"/>
                      </a:lnTo>
                      <a:lnTo>
                        <a:pt x="10" y="14"/>
                      </a:lnTo>
                      <a:lnTo>
                        <a:pt x="15" y="10"/>
                      </a:lnTo>
                      <a:lnTo>
                        <a:pt x="20" y="6"/>
                      </a:lnTo>
                      <a:lnTo>
                        <a:pt x="26" y="3"/>
                      </a:lnTo>
                      <a:lnTo>
                        <a:pt x="33" y="1"/>
                      </a:lnTo>
                      <a:lnTo>
                        <a:pt x="39" y="0"/>
                      </a:lnTo>
                      <a:lnTo>
                        <a:pt x="44" y="0"/>
                      </a:lnTo>
                      <a:lnTo>
                        <a:pt x="50" y="1"/>
                      </a:lnTo>
                      <a:lnTo>
                        <a:pt x="54" y="3"/>
                      </a:lnTo>
                      <a:lnTo>
                        <a:pt x="58" y="5"/>
                      </a:lnTo>
                      <a:lnTo>
                        <a:pt x="61"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25" name="Freeform 331"/>
                <p:cNvSpPr>
                  <a:spLocks/>
                </p:cNvSpPr>
                <p:nvPr/>
              </p:nvSpPr>
              <p:spPr bwMode="auto">
                <a:xfrm>
                  <a:off x="3726" y="1460"/>
                  <a:ext cx="7" cy="5"/>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w 66"/>
                    <a:gd name="T17" fmla="*/ 0 h 52"/>
                    <a:gd name="T18" fmla="*/ 0 w 66"/>
                    <a:gd name="T19" fmla="*/ 0 h 52"/>
                    <a:gd name="T20" fmla="*/ 0 w 66"/>
                    <a:gd name="T21" fmla="*/ 0 h 52"/>
                    <a:gd name="T22" fmla="*/ 0 w 66"/>
                    <a:gd name="T23" fmla="*/ 0 h 52"/>
                    <a:gd name="T24" fmla="*/ 0 w 66"/>
                    <a:gd name="T25" fmla="*/ 0 h 52"/>
                    <a:gd name="T26" fmla="*/ 0 w 66"/>
                    <a:gd name="T27" fmla="*/ 0 h 52"/>
                    <a:gd name="T28" fmla="*/ 0 w 66"/>
                    <a:gd name="T29" fmla="*/ 0 h 52"/>
                    <a:gd name="T30" fmla="*/ 0 w 66"/>
                    <a:gd name="T31" fmla="*/ 0 h 52"/>
                    <a:gd name="T32" fmla="*/ 0 w 66"/>
                    <a:gd name="T33" fmla="*/ 0 h 52"/>
                    <a:gd name="T34" fmla="*/ 0 w 66"/>
                    <a:gd name="T35" fmla="*/ 0 h 52"/>
                    <a:gd name="T36" fmla="*/ 0 w 66"/>
                    <a:gd name="T37" fmla="*/ 0 h 52"/>
                    <a:gd name="T38" fmla="*/ 0 w 66"/>
                    <a:gd name="T39" fmla="*/ 0 h 52"/>
                    <a:gd name="T40" fmla="*/ 0 w 66"/>
                    <a:gd name="T41" fmla="*/ 0 h 52"/>
                    <a:gd name="T42" fmla="*/ 0 w 66"/>
                    <a:gd name="T43" fmla="*/ 0 h 52"/>
                    <a:gd name="T44" fmla="*/ 0 w 66"/>
                    <a:gd name="T45" fmla="*/ 0 h 52"/>
                    <a:gd name="T46" fmla="*/ 0 w 66"/>
                    <a:gd name="T47" fmla="*/ 0 h 52"/>
                    <a:gd name="T48" fmla="*/ 0 w 66"/>
                    <a:gd name="T49" fmla="*/ 0 h 52"/>
                    <a:gd name="T50" fmla="*/ 0 w 66"/>
                    <a:gd name="T51" fmla="*/ 0 h 52"/>
                    <a:gd name="T52" fmla="*/ 0 w 66"/>
                    <a:gd name="T53" fmla="*/ 0 h 52"/>
                    <a:gd name="T54" fmla="*/ 0 w 66"/>
                    <a:gd name="T55" fmla="*/ 0 h 52"/>
                    <a:gd name="T56" fmla="*/ 0 w 66"/>
                    <a:gd name="T57" fmla="*/ 0 h 52"/>
                    <a:gd name="T58" fmla="*/ 0 w 66"/>
                    <a:gd name="T59" fmla="*/ 0 h 52"/>
                    <a:gd name="T60" fmla="*/ 0 w 66"/>
                    <a:gd name="T61" fmla="*/ 0 h 52"/>
                    <a:gd name="T62" fmla="*/ 0 w 66"/>
                    <a:gd name="T63" fmla="*/ 0 h 52"/>
                    <a:gd name="T64" fmla="*/ 0 w 66"/>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2"/>
                    <a:gd name="T101" fmla="*/ 66 w 66"/>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2">
                      <a:moveTo>
                        <a:pt x="23" y="7"/>
                      </a:moveTo>
                      <a:lnTo>
                        <a:pt x="28" y="4"/>
                      </a:lnTo>
                      <a:lnTo>
                        <a:pt x="35" y="1"/>
                      </a:lnTo>
                      <a:lnTo>
                        <a:pt x="41" y="0"/>
                      </a:lnTo>
                      <a:lnTo>
                        <a:pt x="47" y="0"/>
                      </a:lnTo>
                      <a:lnTo>
                        <a:pt x="53" y="0"/>
                      </a:lnTo>
                      <a:lnTo>
                        <a:pt x="58" y="2"/>
                      </a:lnTo>
                      <a:lnTo>
                        <a:pt x="61" y="5"/>
                      </a:lnTo>
                      <a:lnTo>
                        <a:pt x="64" y="8"/>
                      </a:lnTo>
                      <a:lnTo>
                        <a:pt x="66" y="13"/>
                      </a:lnTo>
                      <a:lnTo>
                        <a:pt x="66" y="17"/>
                      </a:lnTo>
                      <a:lnTo>
                        <a:pt x="64" y="22"/>
                      </a:lnTo>
                      <a:lnTo>
                        <a:pt x="62" y="27"/>
                      </a:lnTo>
                      <a:lnTo>
                        <a:pt x="59" y="32"/>
                      </a:lnTo>
                      <a:lnTo>
                        <a:pt x="55" y="36"/>
                      </a:lnTo>
                      <a:lnTo>
                        <a:pt x="50" y="41"/>
                      </a:lnTo>
                      <a:lnTo>
                        <a:pt x="44" y="45"/>
                      </a:lnTo>
                      <a:lnTo>
                        <a:pt x="37" y="48"/>
                      </a:lnTo>
                      <a:lnTo>
                        <a:pt x="32" y="50"/>
                      </a:lnTo>
                      <a:lnTo>
                        <a:pt x="25" y="51"/>
                      </a:lnTo>
                      <a:lnTo>
                        <a:pt x="19" y="52"/>
                      </a:lnTo>
                      <a:lnTo>
                        <a:pt x="13" y="51"/>
                      </a:lnTo>
                      <a:lnTo>
                        <a:pt x="9" y="49"/>
                      </a:lnTo>
                      <a:lnTo>
                        <a:pt x="6" y="47"/>
                      </a:lnTo>
                      <a:lnTo>
                        <a:pt x="2" y="43"/>
                      </a:lnTo>
                      <a:lnTo>
                        <a:pt x="1" y="39"/>
                      </a:lnTo>
                      <a:lnTo>
                        <a:pt x="0" y="34"/>
                      </a:lnTo>
                      <a:lnTo>
                        <a:pt x="1" y="30"/>
                      </a:lnTo>
                      <a:lnTo>
                        <a:pt x="3" y="25"/>
                      </a:lnTo>
                      <a:lnTo>
                        <a:pt x="7" y="19"/>
                      </a:lnTo>
                      <a:lnTo>
                        <a:pt x="11" y="15"/>
                      </a:lnTo>
                      <a:lnTo>
                        <a:pt x="17" y="10"/>
                      </a:lnTo>
                      <a:lnTo>
                        <a:pt x="23"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26" name="Freeform 332"/>
                <p:cNvSpPr>
                  <a:spLocks/>
                </p:cNvSpPr>
                <p:nvPr/>
              </p:nvSpPr>
              <p:spPr bwMode="auto">
                <a:xfrm>
                  <a:off x="3726" y="1460"/>
                  <a:ext cx="7" cy="5"/>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w 66"/>
                    <a:gd name="T17" fmla="*/ 0 h 52"/>
                    <a:gd name="T18" fmla="*/ 0 w 66"/>
                    <a:gd name="T19" fmla="*/ 0 h 52"/>
                    <a:gd name="T20" fmla="*/ 0 w 66"/>
                    <a:gd name="T21" fmla="*/ 0 h 52"/>
                    <a:gd name="T22" fmla="*/ 0 w 66"/>
                    <a:gd name="T23" fmla="*/ 0 h 52"/>
                    <a:gd name="T24" fmla="*/ 0 w 66"/>
                    <a:gd name="T25" fmla="*/ 0 h 52"/>
                    <a:gd name="T26" fmla="*/ 0 w 66"/>
                    <a:gd name="T27" fmla="*/ 0 h 52"/>
                    <a:gd name="T28" fmla="*/ 0 w 66"/>
                    <a:gd name="T29" fmla="*/ 0 h 52"/>
                    <a:gd name="T30" fmla="*/ 0 w 66"/>
                    <a:gd name="T31" fmla="*/ 0 h 52"/>
                    <a:gd name="T32" fmla="*/ 0 w 66"/>
                    <a:gd name="T33" fmla="*/ 0 h 52"/>
                    <a:gd name="T34" fmla="*/ 0 w 66"/>
                    <a:gd name="T35" fmla="*/ 0 h 52"/>
                    <a:gd name="T36" fmla="*/ 0 w 66"/>
                    <a:gd name="T37" fmla="*/ 0 h 52"/>
                    <a:gd name="T38" fmla="*/ 0 w 66"/>
                    <a:gd name="T39" fmla="*/ 0 h 52"/>
                    <a:gd name="T40" fmla="*/ 0 w 66"/>
                    <a:gd name="T41" fmla="*/ 0 h 52"/>
                    <a:gd name="T42" fmla="*/ 0 w 66"/>
                    <a:gd name="T43" fmla="*/ 0 h 52"/>
                    <a:gd name="T44" fmla="*/ 0 w 66"/>
                    <a:gd name="T45" fmla="*/ 0 h 52"/>
                    <a:gd name="T46" fmla="*/ 0 w 66"/>
                    <a:gd name="T47" fmla="*/ 0 h 52"/>
                    <a:gd name="T48" fmla="*/ 0 w 66"/>
                    <a:gd name="T49" fmla="*/ 0 h 52"/>
                    <a:gd name="T50" fmla="*/ 0 w 66"/>
                    <a:gd name="T51" fmla="*/ 0 h 52"/>
                    <a:gd name="T52" fmla="*/ 0 w 66"/>
                    <a:gd name="T53" fmla="*/ 0 h 52"/>
                    <a:gd name="T54" fmla="*/ 0 w 66"/>
                    <a:gd name="T55" fmla="*/ 0 h 52"/>
                    <a:gd name="T56" fmla="*/ 0 w 66"/>
                    <a:gd name="T57" fmla="*/ 0 h 52"/>
                    <a:gd name="T58" fmla="*/ 0 w 66"/>
                    <a:gd name="T59" fmla="*/ 0 h 52"/>
                    <a:gd name="T60" fmla="*/ 0 w 66"/>
                    <a:gd name="T61" fmla="*/ 0 h 52"/>
                    <a:gd name="T62" fmla="*/ 0 w 66"/>
                    <a:gd name="T63" fmla="*/ 0 h 52"/>
                    <a:gd name="T64" fmla="*/ 0 w 66"/>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2"/>
                    <a:gd name="T101" fmla="*/ 66 w 66"/>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2">
                      <a:moveTo>
                        <a:pt x="23" y="7"/>
                      </a:moveTo>
                      <a:lnTo>
                        <a:pt x="28" y="4"/>
                      </a:lnTo>
                      <a:lnTo>
                        <a:pt x="35" y="1"/>
                      </a:lnTo>
                      <a:lnTo>
                        <a:pt x="41" y="0"/>
                      </a:lnTo>
                      <a:lnTo>
                        <a:pt x="47" y="0"/>
                      </a:lnTo>
                      <a:lnTo>
                        <a:pt x="53" y="0"/>
                      </a:lnTo>
                      <a:lnTo>
                        <a:pt x="58" y="2"/>
                      </a:lnTo>
                      <a:lnTo>
                        <a:pt x="61" y="5"/>
                      </a:lnTo>
                      <a:lnTo>
                        <a:pt x="64" y="8"/>
                      </a:lnTo>
                      <a:lnTo>
                        <a:pt x="66" y="13"/>
                      </a:lnTo>
                      <a:lnTo>
                        <a:pt x="66" y="17"/>
                      </a:lnTo>
                      <a:lnTo>
                        <a:pt x="64" y="22"/>
                      </a:lnTo>
                      <a:lnTo>
                        <a:pt x="62" y="27"/>
                      </a:lnTo>
                      <a:lnTo>
                        <a:pt x="59" y="32"/>
                      </a:lnTo>
                      <a:lnTo>
                        <a:pt x="55" y="36"/>
                      </a:lnTo>
                      <a:lnTo>
                        <a:pt x="50" y="41"/>
                      </a:lnTo>
                      <a:lnTo>
                        <a:pt x="44" y="45"/>
                      </a:lnTo>
                      <a:lnTo>
                        <a:pt x="37" y="48"/>
                      </a:lnTo>
                      <a:lnTo>
                        <a:pt x="32" y="50"/>
                      </a:lnTo>
                      <a:lnTo>
                        <a:pt x="25" y="51"/>
                      </a:lnTo>
                      <a:lnTo>
                        <a:pt x="19" y="52"/>
                      </a:lnTo>
                      <a:lnTo>
                        <a:pt x="13" y="51"/>
                      </a:lnTo>
                      <a:lnTo>
                        <a:pt x="9" y="49"/>
                      </a:lnTo>
                      <a:lnTo>
                        <a:pt x="6" y="47"/>
                      </a:lnTo>
                      <a:lnTo>
                        <a:pt x="2" y="43"/>
                      </a:lnTo>
                      <a:lnTo>
                        <a:pt x="1" y="39"/>
                      </a:lnTo>
                      <a:lnTo>
                        <a:pt x="0" y="34"/>
                      </a:lnTo>
                      <a:lnTo>
                        <a:pt x="1" y="30"/>
                      </a:lnTo>
                      <a:lnTo>
                        <a:pt x="3" y="25"/>
                      </a:lnTo>
                      <a:lnTo>
                        <a:pt x="7" y="19"/>
                      </a:lnTo>
                      <a:lnTo>
                        <a:pt x="11" y="15"/>
                      </a:lnTo>
                      <a:lnTo>
                        <a:pt x="17" y="10"/>
                      </a:lnTo>
                      <a:lnTo>
                        <a:pt x="23"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27" name="Freeform 333"/>
                <p:cNvSpPr>
                  <a:spLocks/>
                </p:cNvSpPr>
                <p:nvPr/>
              </p:nvSpPr>
              <p:spPr bwMode="auto">
                <a:xfrm>
                  <a:off x="3363" y="1892"/>
                  <a:ext cx="251" cy="207"/>
                </a:xfrm>
                <a:custGeom>
                  <a:avLst/>
                  <a:gdLst>
                    <a:gd name="T0" fmla="*/ 0 w 2497"/>
                    <a:gd name="T1" fmla="*/ 0 h 1900"/>
                    <a:gd name="T2" fmla="*/ 0 w 2497"/>
                    <a:gd name="T3" fmla="*/ 0 h 1900"/>
                    <a:gd name="T4" fmla="*/ 0 w 2497"/>
                    <a:gd name="T5" fmla="*/ 0 h 1900"/>
                    <a:gd name="T6" fmla="*/ 0 w 2497"/>
                    <a:gd name="T7" fmla="*/ 0 h 1900"/>
                    <a:gd name="T8" fmla="*/ 0 w 2497"/>
                    <a:gd name="T9" fmla="*/ 0 h 1900"/>
                    <a:gd name="T10" fmla="*/ 0 w 2497"/>
                    <a:gd name="T11" fmla="*/ 0 h 1900"/>
                    <a:gd name="T12" fmla="*/ 0 60000 65536"/>
                    <a:gd name="T13" fmla="*/ 0 60000 65536"/>
                    <a:gd name="T14" fmla="*/ 0 60000 65536"/>
                    <a:gd name="T15" fmla="*/ 0 60000 65536"/>
                    <a:gd name="T16" fmla="*/ 0 60000 65536"/>
                    <a:gd name="T17" fmla="*/ 0 60000 65536"/>
                    <a:gd name="T18" fmla="*/ 0 w 2497"/>
                    <a:gd name="T19" fmla="*/ 0 h 1900"/>
                    <a:gd name="T20" fmla="*/ 2497 w 2497"/>
                    <a:gd name="T21" fmla="*/ 1900 h 1900"/>
                  </a:gdLst>
                  <a:ahLst/>
                  <a:cxnLst>
                    <a:cxn ang="T12">
                      <a:pos x="T0" y="T1"/>
                    </a:cxn>
                    <a:cxn ang="T13">
                      <a:pos x="T2" y="T3"/>
                    </a:cxn>
                    <a:cxn ang="T14">
                      <a:pos x="T4" y="T5"/>
                    </a:cxn>
                    <a:cxn ang="T15">
                      <a:pos x="T6" y="T7"/>
                    </a:cxn>
                    <a:cxn ang="T16">
                      <a:pos x="T8" y="T9"/>
                    </a:cxn>
                    <a:cxn ang="T17">
                      <a:pos x="T10" y="T11"/>
                    </a:cxn>
                  </a:cxnLst>
                  <a:rect l="T18" t="T19" r="T20" b="T21"/>
                  <a:pathLst>
                    <a:path w="2497" h="1900">
                      <a:moveTo>
                        <a:pt x="698" y="0"/>
                      </a:moveTo>
                      <a:lnTo>
                        <a:pt x="2497" y="98"/>
                      </a:lnTo>
                      <a:lnTo>
                        <a:pt x="1841" y="1900"/>
                      </a:lnTo>
                      <a:lnTo>
                        <a:pt x="0" y="1729"/>
                      </a:lnTo>
                      <a:lnTo>
                        <a:pt x="448" y="341"/>
                      </a:lnTo>
                      <a:lnTo>
                        <a:pt x="698"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28" name="Freeform 334"/>
                <p:cNvSpPr>
                  <a:spLocks/>
                </p:cNvSpPr>
                <p:nvPr/>
              </p:nvSpPr>
              <p:spPr bwMode="auto">
                <a:xfrm>
                  <a:off x="3363" y="1892"/>
                  <a:ext cx="251" cy="207"/>
                </a:xfrm>
                <a:custGeom>
                  <a:avLst/>
                  <a:gdLst>
                    <a:gd name="T0" fmla="*/ 0 w 2497"/>
                    <a:gd name="T1" fmla="*/ 0 h 1900"/>
                    <a:gd name="T2" fmla="*/ 0 w 2497"/>
                    <a:gd name="T3" fmla="*/ 0 h 1900"/>
                    <a:gd name="T4" fmla="*/ 0 w 2497"/>
                    <a:gd name="T5" fmla="*/ 0 h 1900"/>
                    <a:gd name="T6" fmla="*/ 0 w 2497"/>
                    <a:gd name="T7" fmla="*/ 0 h 1900"/>
                    <a:gd name="T8" fmla="*/ 0 w 2497"/>
                    <a:gd name="T9" fmla="*/ 0 h 1900"/>
                    <a:gd name="T10" fmla="*/ 0 w 2497"/>
                    <a:gd name="T11" fmla="*/ 0 h 1900"/>
                    <a:gd name="T12" fmla="*/ 0 60000 65536"/>
                    <a:gd name="T13" fmla="*/ 0 60000 65536"/>
                    <a:gd name="T14" fmla="*/ 0 60000 65536"/>
                    <a:gd name="T15" fmla="*/ 0 60000 65536"/>
                    <a:gd name="T16" fmla="*/ 0 60000 65536"/>
                    <a:gd name="T17" fmla="*/ 0 60000 65536"/>
                    <a:gd name="T18" fmla="*/ 0 w 2497"/>
                    <a:gd name="T19" fmla="*/ 0 h 1900"/>
                    <a:gd name="T20" fmla="*/ 2497 w 2497"/>
                    <a:gd name="T21" fmla="*/ 1900 h 1900"/>
                  </a:gdLst>
                  <a:ahLst/>
                  <a:cxnLst>
                    <a:cxn ang="T12">
                      <a:pos x="T0" y="T1"/>
                    </a:cxn>
                    <a:cxn ang="T13">
                      <a:pos x="T2" y="T3"/>
                    </a:cxn>
                    <a:cxn ang="T14">
                      <a:pos x="T4" y="T5"/>
                    </a:cxn>
                    <a:cxn ang="T15">
                      <a:pos x="T6" y="T7"/>
                    </a:cxn>
                    <a:cxn ang="T16">
                      <a:pos x="T8" y="T9"/>
                    </a:cxn>
                    <a:cxn ang="T17">
                      <a:pos x="T10" y="T11"/>
                    </a:cxn>
                  </a:cxnLst>
                  <a:rect l="T18" t="T19" r="T20" b="T21"/>
                  <a:pathLst>
                    <a:path w="2497" h="1900">
                      <a:moveTo>
                        <a:pt x="698" y="0"/>
                      </a:moveTo>
                      <a:lnTo>
                        <a:pt x="2497" y="98"/>
                      </a:lnTo>
                      <a:lnTo>
                        <a:pt x="1841" y="1900"/>
                      </a:lnTo>
                      <a:lnTo>
                        <a:pt x="0" y="1729"/>
                      </a:lnTo>
                      <a:lnTo>
                        <a:pt x="448" y="341"/>
                      </a:lnTo>
                      <a:lnTo>
                        <a:pt x="698"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29" name="Line 335"/>
                <p:cNvSpPr>
                  <a:spLocks noChangeShapeType="1"/>
                </p:cNvSpPr>
                <p:nvPr/>
              </p:nvSpPr>
              <p:spPr bwMode="auto">
                <a:xfrm flipH="1">
                  <a:off x="3408" y="1903"/>
                  <a:ext cx="206"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0" name="Line 336"/>
                <p:cNvSpPr>
                  <a:spLocks noChangeShapeType="1"/>
                </p:cNvSpPr>
                <p:nvPr/>
              </p:nvSpPr>
              <p:spPr bwMode="auto">
                <a:xfrm>
                  <a:off x="3408" y="1929"/>
                  <a:ext cx="140"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1" name="Line 337"/>
                <p:cNvSpPr>
                  <a:spLocks noChangeShapeType="1"/>
                </p:cNvSpPr>
                <p:nvPr/>
              </p:nvSpPr>
              <p:spPr bwMode="auto">
                <a:xfrm flipV="1">
                  <a:off x="3264" y="1477"/>
                  <a:ext cx="77" cy="18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2" name="Line 338"/>
                <p:cNvSpPr>
                  <a:spLocks noChangeShapeType="1"/>
                </p:cNvSpPr>
                <p:nvPr/>
              </p:nvSpPr>
              <p:spPr bwMode="auto">
                <a:xfrm flipH="1" flipV="1">
                  <a:off x="3122" y="1487"/>
                  <a:ext cx="142" cy="17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3" name="Line 339"/>
                <p:cNvSpPr>
                  <a:spLocks noChangeShapeType="1"/>
                </p:cNvSpPr>
                <p:nvPr/>
              </p:nvSpPr>
              <p:spPr bwMode="auto">
                <a:xfrm flipH="1">
                  <a:off x="3122" y="1477"/>
                  <a:ext cx="219"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4" name="Freeform 340"/>
                <p:cNvSpPr>
                  <a:spLocks/>
                </p:cNvSpPr>
                <p:nvPr/>
              </p:nvSpPr>
              <p:spPr bwMode="auto">
                <a:xfrm>
                  <a:off x="3749" y="1878"/>
                  <a:ext cx="252" cy="206"/>
                </a:xfrm>
                <a:custGeom>
                  <a:avLst/>
                  <a:gdLst>
                    <a:gd name="T0" fmla="*/ 0 w 2504"/>
                    <a:gd name="T1" fmla="*/ 0 h 1890"/>
                    <a:gd name="T2" fmla="*/ 0 w 2504"/>
                    <a:gd name="T3" fmla="*/ 0 h 1890"/>
                    <a:gd name="T4" fmla="*/ 0 w 2504"/>
                    <a:gd name="T5" fmla="*/ 0 h 1890"/>
                    <a:gd name="T6" fmla="*/ 0 w 2504"/>
                    <a:gd name="T7" fmla="*/ 0 h 1890"/>
                    <a:gd name="T8" fmla="*/ 0 w 2504"/>
                    <a:gd name="T9" fmla="*/ 0 h 1890"/>
                    <a:gd name="T10" fmla="*/ 0 60000 65536"/>
                    <a:gd name="T11" fmla="*/ 0 60000 65536"/>
                    <a:gd name="T12" fmla="*/ 0 60000 65536"/>
                    <a:gd name="T13" fmla="*/ 0 60000 65536"/>
                    <a:gd name="T14" fmla="*/ 0 60000 65536"/>
                    <a:gd name="T15" fmla="*/ 0 w 2504"/>
                    <a:gd name="T16" fmla="*/ 0 h 1890"/>
                    <a:gd name="T17" fmla="*/ 2504 w 2504"/>
                    <a:gd name="T18" fmla="*/ 1890 h 1890"/>
                  </a:gdLst>
                  <a:ahLst/>
                  <a:cxnLst>
                    <a:cxn ang="T10">
                      <a:pos x="T0" y="T1"/>
                    </a:cxn>
                    <a:cxn ang="T11">
                      <a:pos x="T2" y="T3"/>
                    </a:cxn>
                    <a:cxn ang="T12">
                      <a:pos x="T4" y="T5"/>
                    </a:cxn>
                    <a:cxn ang="T13">
                      <a:pos x="T6" y="T7"/>
                    </a:cxn>
                    <a:cxn ang="T14">
                      <a:pos x="T8" y="T9"/>
                    </a:cxn>
                  </a:cxnLst>
                  <a:rect l="T15" t="T16" r="T17" b="T18"/>
                  <a:pathLst>
                    <a:path w="2504" h="1890">
                      <a:moveTo>
                        <a:pt x="560" y="0"/>
                      </a:moveTo>
                      <a:lnTo>
                        <a:pt x="2504" y="92"/>
                      </a:lnTo>
                      <a:lnTo>
                        <a:pt x="1997" y="1890"/>
                      </a:lnTo>
                      <a:lnTo>
                        <a:pt x="0" y="1724"/>
                      </a:lnTo>
                      <a:lnTo>
                        <a:pt x="560"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35" name="Freeform 341"/>
                <p:cNvSpPr>
                  <a:spLocks/>
                </p:cNvSpPr>
                <p:nvPr/>
              </p:nvSpPr>
              <p:spPr bwMode="auto">
                <a:xfrm>
                  <a:off x="3749" y="1878"/>
                  <a:ext cx="252" cy="206"/>
                </a:xfrm>
                <a:custGeom>
                  <a:avLst/>
                  <a:gdLst>
                    <a:gd name="T0" fmla="*/ 0 w 2504"/>
                    <a:gd name="T1" fmla="*/ 0 h 1890"/>
                    <a:gd name="T2" fmla="*/ 0 w 2504"/>
                    <a:gd name="T3" fmla="*/ 0 h 1890"/>
                    <a:gd name="T4" fmla="*/ 0 w 2504"/>
                    <a:gd name="T5" fmla="*/ 0 h 1890"/>
                    <a:gd name="T6" fmla="*/ 0 w 2504"/>
                    <a:gd name="T7" fmla="*/ 0 h 1890"/>
                    <a:gd name="T8" fmla="*/ 0 w 2504"/>
                    <a:gd name="T9" fmla="*/ 0 h 1890"/>
                    <a:gd name="T10" fmla="*/ 0 60000 65536"/>
                    <a:gd name="T11" fmla="*/ 0 60000 65536"/>
                    <a:gd name="T12" fmla="*/ 0 60000 65536"/>
                    <a:gd name="T13" fmla="*/ 0 60000 65536"/>
                    <a:gd name="T14" fmla="*/ 0 60000 65536"/>
                    <a:gd name="T15" fmla="*/ 0 w 2504"/>
                    <a:gd name="T16" fmla="*/ 0 h 1890"/>
                    <a:gd name="T17" fmla="*/ 2504 w 2504"/>
                    <a:gd name="T18" fmla="*/ 1890 h 1890"/>
                  </a:gdLst>
                  <a:ahLst/>
                  <a:cxnLst>
                    <a:cxn ang="T10">
                      <a:pos x="T0" y="T1"/>
                    </a:cxn>
                    <a:cxn ang="T11">
                      <a:pos x="T2" y="T3"/>
                    </a:cxn>
                    <a:cxn ang="T12">
                      <a:pos x="T4" y="T5"/>
                    </a:cxn>
                    <a:cxn ang="T13">
                      <a:pos x="T6" y="T7"/>
                    </a:cxn>
                    <a:cxn ang="T14">
                      <a:pos x="T8" y="T9"/>
                    </a:cxn>
                  </a:cxnLst>
                  <a:rect l="T15" t="T16" r="T17" b="T18"/>
                  <a:pathLst>
                    <a:path w="2504" h="1890">
                      <a:moveTo>
                        <a:pt x="560" y="0"/>
                      </a:moveTo>
                      <a:lnTo>
                        <a:pt x="2504" y="92"/>
                      </a:lnTo>
                      <a:lnTo>
                        <a:pt x="1997" y="1890"/>
                      </a:lnTo>
                      <a:lnTo>
                        <a:pt x="0" y="1724"/>
                      </a:lnTo>
                      <a:lnTo>
                        <a:pt x="560"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36" name="Line 342"/>
                <p:cNvSpPr>
                  <a:spLocks noChangeShapeType="1"/>
                </p:cNvSpPr>
                <p:nvPr/>
              </p:nvSpPr>
              <p:spPr bwMode="auto">
                <a:xfrm>
                  <a:off x="3806" y="1878"/>
                  <a:ext cx="4" cy="3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7" name="Line 343"/>
                <p:cNvSpPr>
                  <a:spLocks noChangeShapeType="1"/>
                </p:cNvSpPr>
                <p:nvPr/>
              </p:nvSpPr>
              <p:spPr bwMode="auto">
                <a:xfrm flipH="1">
                  <a:off x="3810" y="1888"/>
                  <a:ext cx="191"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8" name="Line 344"/>
                <p:cNvSpPr>
                  <a:spLocks noChangeShapeType="1"/>
                </p:cNvSpPr>
                <p:nvPr/>
              </p:nvSpPr>
              <p:spPr bwMode="auto">
                <a:xfrm flipV="1">
                  <a:off x="3749" y="1914"/>
                  <a:ext cx="61"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9" name="Line 345"/>
                <p:cNvSpPr>
                  <a:spLocks noChangeShapeType="1"/>
                </p:cNvSpPr>
                <p:nvPr/>
              </p:nvSpPr>
              <p:spPr bwMode="auto">
                <a:xfrm>
                  <a:off x="3810" y="1914"/>
                  <a:ext cx="140"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0" name="Freeform 346"/>
                <p:cNvSpPr>
                  <a:spLocks/>
                </p:cNvSpPr>
                <p:nvPr/>
              </p:nvSpPr>
              <p:spPr bwMode="auto">
                <a:xfrm>
                  <a:off x="4141" y="1611"/>
                  <a:ext cx="113" cy="124"/>
                </a:xfrm>
                <a:custGeom>
                  <a:avLst/>
                  <a:gdLst>
                    <a:gd name="T0" fmla="*/ 0 w 1126"/>
                    <a:gd name="T1" fmla="*/ 0 h 1135"/>
                    <a:gd name="T2" fmla="*/ 0 w 1126"/>
                    <a:gd name="T3" fmla="*/ 0 h 1135"/>
                    <a:gd name="T4" fmla="*/ 0 w 1126"/>
                    <a:gd name="T5" fmla="*/ 0 h 1135"/>
                    <a:gd name="T6" fmla="*/ 0 w 1126"/>
                    <a:gd name="T7" fmla="*/ 0 h 1135"/>
                    <a:gd name="T8" fmla="*/ 0 w 1126"/>
                    <a:gd name="T9" fmla="*/ 0 h 1135"/>
                    <a:gd name="T10" fmla="*/ 0 w 1126"/>
                    <a:gd name="T11" fmla="*/ 0 h 1135"/>
                    <a:gd name="T12" fmla="*/ 0 w 1126"/>
                    <a:gd name="T13" fmla="*/ 0 h 1135"/>
                    <a:gd name="T14" fmla="*/ 0 w 1126"/>
                    <a:gd name="T15" fmla="*/ 0 h 1135"/>
                    <a:gd name="T16" fmla="*/ 0 w 1126"/>
                    <a:gd name="T17" fmla="*/ 0 h 1135"/>
                    <a:gd name="T18" fmla="*/ 0 w 1126"/>
                    <a:gd name="T19" fmla="*/ 0 h 1135"/>
                    <a:gd name="T20" fmla="*/ 0 w 1126"/>
                    <a:gd name="T21" fmla="*/ 0 h 1135"/>
                    <a:gd name="T22" fmla="*/ 0 w 1126"/>
                    <a:gd name="T23" fmla="*/ 0 h 1135"/>
                    <a:gd name="T24" fmla="*/ 0 w 1126"/>
                    <a:gd name="T25" fmla="*/ 0 h 1135"/>
                    <a:gd name="T26" fmla="*/ 0 w 1126"/>
                    <a:gd name="T27" fmla="*/ 0 h 1135"/>
                    <a:gd name="T28" fmla="*/ 0 w 1126"/>
                    <a:gd name="T29" fmla="*/ 0 h 1135"/>
                    <a:gd name="T30" fmla="*/ 0 w 1126"/>
                    <a:gd name="T31" fmla="*/ 0 h 1135"/>
                    <a:gd name="T32" fmla="*/ 0 w 1126"/>
                    <a:gd name="T33" fmla="*/ 0 h 1135"/>
                    <a:gd name="T34" fmla="*/ 0 w 1126"/>
                    <a:gd name="T35" fmla="*/ 0 h 1135"/>
                    <a:gd name="T36" fmla="*/ 0 w 1126"/>
                    <a:gd name="T37" fmla="*/ 0 h 1135"/>
                    <a:gd name="T38" fmla="*/ 0 w 1126"/>
                    <a:gd name="T39" fmla="*/ 0 h 1135"/>
                    <a:gd name="T40" fmla="*/ 0 w 1126"/>
                    <a:gd name="T41" fmla="*/ 0 h 1135"/>
                    <a:gd name="T42" fmla="*/ 0 w 1126"/>
                    <a:gd name="T43" fmla="*/ 0 h 1135"/>
                    <a:gd name="T44" fmla="*/ 0 w 1126"/>
                    <a:gd name="T45" fmla="*/ 0 h 1135"/>
                    <a:gd name="T46" fmla="*/ 0 w 1126"/>
                    <a:gd name="T47" fmla="*/ 0 h 1135"/>
                    <a:gd name="T48" fmla="*/ 0 w 1126"/>
                    <a:gd name="T49" fmla="*/ 0 h 1135"/>
                    <a:gd name="T50" fmla="*/ 0 w 1126"/>
                    <a:gd name="T51" fmla="*/ 0 h 1135"/>
                    <a:gd name="T52" fmla="*/ 0 w 1126"/>
                    <a:gd name="T53" fmla="*/ 0 h 1135"/>
                    <a:gd name="T54" fmla="*/ 0 w 1126"/>
                    <a:gd name="T55" fmla="*/ 0 h 1135"/>
                    <a:gd name="T56" fmla="*/ 0 w 1126"/>
                    <a:gd name="T57" fmla="*/ 0 h 1135"/>
                    <a:gd name="T58" fmla="*/ 0 w 1126"/>
                    <a:gd name="T59" fmla="*/ 0 h 1135"/>
                    <a:gd name="T60" fmla="*/ 0 w 1126"/>
                    <a:gd name="T61" fmla="*/ 0 h 1135"/>
                    <a:gd name="T62" fmla="*/ 0 w 1126"/>
                    <a:gd name="T63" fmla="*/ 0 h 1135"/>
                    <a:gd name="T64" fmla="*/ 0 w 1126"/>
                    <a:gd name="T65" fmla="*/ 0 h 1135"/>
                    <a:gd name="T66" fmla="*/ 0 w 1126"/>
                    <a:gd name="T67" fmla="*/ 0 h 1135"/>
                    <a:gd name="T68" fmla="*/ 0 w 1126"/>
                    <a:gd name="T69" fmla="*/ 0 h 1135"/>
                    <a:gd name="T70" fmla="*/ 0 w 1126"/>
                    <a:gd name="T71" fmla="*/ 0 h 1135"/>
                    <a:gd name="T72" fmla="*/ 0 w 1126"/>
                    <a:gd name="T73" fmla="*/ 0 h 1135"/>
                    <a:gd name="T74" fmla="*/ 0 w 112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6"/>
                    <a:gd name="T115" fmla="*/ 0 h 1135"/>
                    <a:gd name="T116" fmla="*/ 1126 w 112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6" h="1135">
                      <a:moveTo>
                        <a:pt x="1126" y="50"/>
                      </a:moveTo>
                      <a:lnTo>
                        <a:pt x="51" y="1135"/>
                      </a:lnTo>
                      <a:lnTo>
                        <a:pt x="50" y="1135"/>
                      </a:lnTo>
                      <a:lnTo>
                        <a:pt x="49" y="1134"/>
                      </a:lnTo>
                      <a:lnTo>
                        <a:pt x="47" y="1132"/>
                      </a:lnTo>
                      <a:lnTo>
                        <a:pt x="43" y="1128"/>
                      </a:lnTo>
                      <a:lnTo>
                        <a:pt x="39" y="1125"/>
                      </a:lnTo>
                      <a:lnTo>
                        <a:pt x="34" y="1120"/>
                      </a:lnTo>
                      <a:lnTo>
                        <a:pt x="30" y="1116"/>
                      </a:lnTo>
                      <a:lnTo>
                        <a:pt x="25" y="1111"/>
                      </a:lnTo>
                      <a:lnTo>
                        <a:pt x="21" y="1107"/>
                      </a:lnTo>
                      <a:lnTo>
                        <a:pt x="15" y="1102"/>
                      </a:lnTo>
                      <a:lnTo>
                        <a:pt x="12" y="1098"/>
                      </a:lnTo>
                      <a:lnTo>
                        <a:pt x="7" y="1093"/>
                      </a:lnTo>
                      <a:lnTo>
                        <a:pt x="5" y="1090"/>
                      </a:lnTo>
                      <a:lnTo>
                        <a:pt x="3" y="1087"/>
                      </a:lnTo>
                      <a:lnTo>
                        <a:pt x="2" y="1086"/>
                      </a:lnTo>
                      <a:lnTo>
                        <a:pt x="0" y="1085"/>
                      </a:lnTo>
                      <a:lnTo>
                        <a:pt x="1076" y="0"/>
                      </a:lnTo>
                      <a:lnTo>
                        <a:pt x="1079" y="1"/>
                      </a:lnTo>
                      <a:lnTo>
                        <a:pt x="1081" y="3"/>
                      </a:lnTo>
                      <a:lnTo>
                        <a:pt x="1084" y="6"/>
                      </a:lnTo>
                      <a:lnTo>
                        <a:pt x="1089" y="9"/>
                      </a:lnTo>
                      <a:lnTo>
                        <a:pt x="1093" y="14"/>
                      </a:lnTo>
                      <a:lnTo>
                        <a:pt x="1098" y="18"/>
                      </a:lnTo>
                      <a:lnTo>
                        <a:pt x="1104" y="23"/>
                      </a:lnTo>
                      <a:lnTo>
                        <a:pt x="1108" y="28"/>
                      </a:lnTo>
                      <a:lnTo>
                        <a:pt x="1113" y="33"/>
                      </a:lnTo>
                      <a:lnTo>
                        <a:pt x="1117" y="37"/>
                      </a:lnTo>
                      <a:lnTo>
                        <a:pt x="1121" y="41"/>
                      </a:lnTo>
                      <a:lnTo>
                        <a:pt x="1123" y="44"/>
                      </a:lnTo>
                      <a:lnTo>
                        <a:pt x="1125" y="48"/>
                      </a:lnTo>
                      <a:lnTo>
                        <a:pt x="1126" y="49"/>
                      </a:lnTo>
                      <a:lnTo>
                        <a:pt x="1126" y="5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41" name="Freeform 347"/>
                <p:cNvSpPr>
                  <a:spLocks/>
                </p:cNvSpPr>
                <p:nvPr/>
              </p:nvSpPr>
              <p:spPr bwMode="auto">
                <a:xfrm>
                  <a:off x="4141" y="1611"/>
                  <a:ext cx="113" cy="124"/>
                </a:xfrm>
                <a:custGeom>
                  <a:avLst/>
                  <a:gdLst>
                    <a:gd name="T0" fmla="*/ 0 w 1126"/>
                    <a:gd name="T1" fmla="*/ 0 h 1135"/>
                    <a:gd name="T2" fmla="*/ 0 w 1126"/>
                    <a:gd name="T3" fmla="*/ 0 h 1135"/>
                    <a:gd name="T4" fmla="*/ 0 w 1126"/>
                    <a:gd name="T5" fmla="*/ 0 h 1135"/>
                    <a:gd name="T6" fmla="*/ 0 w 1126"/>
                    <a:gd name="T7" fmla="*/ 0 h 1135"/>
                    <a:gd name="T8" fmla="*/ 0 w 1126"/>
                    <a:gd name="T9" fmla="*/ 0 h 1135"/>
                    <a:gd name="T10" fmla="*/ 0 w 1126"/>
                    <a:gd name="T11" fmla="*/ 0 h 1135"/>
                    <a:gd name="T12" fmla="*/ 0 w 1126"/>
                    <a:gd name="T13" fmla="*/ 0 h 1135"/>
                    <a:gd name="T14" fmla="*/ 0 w 1126"/>
                    <a:gd name="T15" fmla="*/ 0 h 1135"/>
                    <a:gd name="T16" fmla="*/ 0 w 1126"/>
                    <a:gd name="T17" fmla="*/ 0 h 1135"/>
                    <a:gd name="T18" fmla="*/ 0 w 1126"/>
                    <a:gd name="T19" fmla="*/ 0 h 1135"/>
                    <a:gd name="T20" fmla="*/ 0 w 1126"/>
                    <a:gd name="T21" fmla="*/ 0 h 1135"/>
                    <a:gd name="T22" fmla="*/ 0 w 1126"/>
                    <a:gd name="T23" fmla="*/ 0 h 1135"/>
                    <a:gd name="T24" fmla="*/ 0 w 1126"/>
                    <a:gd name="T25" fmla="*/ 0 h 1135"/>
                    <a:gd name="T26" fmla="*/ 0 w 1126"/>
                    <a:gd name="T27" fmla="*/ 0 h 1135"/>
                    <a:gd name="T28" fmla="*/ 0 w 1126"/>
                    <a:gd name="T29" fmla="*/ 0 h 1135"/>
                    <a:gd name="T30" fmla="*/ 0 w 1126"/>
                    <a:gd name="T31" fmla="*/ 0 h 1135"/>
                    <a:gd name="T32" fmla="*/ 0 w 1126"/>
                    <a:gd name="T33" fmla="*/ 0 h 1135"/>
                    <a:gd name="T34" fmla="*/ 0 w 1126"/>
                    <a:gd name="T35" fmla="*/ 0 h 1135"/>
                    <a:gd name="T36" fmla="*/ 0 w 1126"/>
                    <a:gd name="T37" fmla="*/ 0 h 1135"/>
                    <a:gd name="T38" fmla="*/ 0 w 1126"/>
                    <a:gd name="T39" fmla="*/ 0 h 1135"/>
                    <a:gd name="T40" fmla="*/ 0 w 1126"/>
                    <a:gd name="T41" fmla="*/ 0 h 1135"/>
                    <a:gd name="T42" fmla="*/ 0 w 1126"/>
                    <a:gd name="T43" fmla="*/ 0 h 1135"/>
                    <a:gd name="T44" fmla="*/ 0 w 1126"/>
                    <a:gd name="T45" fmla="*/ 0 h 1135"/>
                    <a:gd name="T46" fmla="*/ 0 w 1126"/>
                    <a:gd name="T47" fmla="*/ 0 h 1135"/>
                    <a:gd name="T48" fmla="*/ 0 w 1126"/>
                    <a:gd name="T49" fmla="*/ 0 h 1135"/>
                    <a:gd name="T50" fmla="*/ 0 w 1126"/>
                    <a:gd name="T51" fmla="*/ 0 h 1135"/>
                    <a:gd name="T52" fmla="*/ 0 w 1126"/>
                    <a:gd name="T53" fmla="*/ 0 h 1135"/>
                    <a:gd name="T54" fmla="*/ 0 w 1126"/>
                    <a:gd name="T55" fmla="*/ 0 h 1135"/>
                    <a:gd name="T56" fmla="*/ 0 w 1126"/>
                    <a:gd name="T57" fmla="*/ 0 h 1135"/>
                    <a:gd name="T58" fmla="*/ 0 w 1126"/>
                    <a:gd name="T59" fmla="*/ 0 h 1135"/>
                    <a:gd name="T60" fmla="*/ 0 w 1126"/>
                    <a:gd name="T61" fmla="*/ 0 h 1135"/>
                    <a:gd name="T62" fmla="*/ 0 w 1126"/>
                    <a:gd name="T63" fmla="*/ 0 h 1135"/>
                    <a:gd name="T64" fmla="*/ 0 w 1126"/>
                    <a:gd name="T65" fmla="*/ 0 h 1135"/>
                    <a:gd name="T66" fmla="*/ 0 w 1126"/>
                    <a:gd name="T67" fmla="*/ 0 h 1135"/>
                    <a:gd name="T68" fmla="*/ 0 w 1126"/>
                    <a:gd name="T69" fmla="*/ 0 h 1135"/>
                    <a:gd name="T70" fmla="*/ 0 w 1126"/>
                    <a:gd name="T71" fmla="*/ 0 h 1135"/>
                    <a:gd name="T72" fmla="*/ 0 w 1126"/>
                    <a:gd name="T73" fmla="*/ 0 h 1135"/>
                    <a:gd name="T74" fmla="*/ 0 w 112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6"/>
                    <a:gd name="T115" fmla="*/ 0 h 1135"/>
                    <a:gd name="T116" fmla="*/ 1126 w 112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6" h="1135">
                      <a:moveTo>
                        <a:pt x="1126" y="50"/>
                      </a:moveTo>
                      <a:lnTo>
                        <a:pt x="51" y="1135"/>
                      </a:lnTo>
                      <a:lnTo>
                        <a:pt x="50" y="1135"/>
                      </a:lnTo>
                      <a:lnTo>
                        <a:pt x="49" y="1134"/>
                      </a:lnTo>
                      <a:lnTo>
                        <a:pt x="47" y="1132"/>
                      </a:lnTo>
                      <a:lnTo>
                        <a:pt x="43" y="1128"/>
                      </a:lnTo>
                      <a:lnTo>
                        <a:pt x="39" y="1125"/>
                      </a:lnTo>
                      <a:lnTo>
                        <a:pt x="34" y="1120"/>
                      </a:lnTo>
                      <a:lnTo>
                        <a:pt x="30" y="1116"/>
                      </a:lnTo>
                      <a:lnTo>
                        <a:pt x="25" y="1111"/>
                      </a:lnTo>
                      <a:lnTo>
                        <a:pt x="21" y="1107"/>
                      </a:lnTo>
                      <a:lnTo>
                        <a:pt x="15" y="1102"/>
                      </a:lnTo>
                      <a:lnTo>
                        <a:pt x="12" y="1098"/>
                      </a:lnTo>
                      <a:lnTo>
                        <a:pt x="7" y="1093"/>
                      </a:lnTo>
                      <a:lnTo>
                        <a:pt x="5" y="1090"/>
                      </a:lnTo>
                      <a:lnTo>
                        <a:pt x="3" y="1087"/>
                      </a:lnTo>
                      <a:lnTo>
                        <a:pt x="2" y="1086"/>
                      </a:lnTo>
                      <a:lnTo>
                        <a:pt x="0" y="1085"/>
                      </a:lnTo>
                      <a:lnTo>
                        <a:pt x="1076" y="0"/>
                      </a:lnTo>
                      <a:lnTo>
                        <a:pt x="1079" y="1"/>
                      </a:lnTo>
                      <a:lnTo>
                        <a:pt x="1081" y="3"/>
                      </a:lnTo>
                      <a:lnTo>
                        <a:pt x="1084" y="6"/>
                      </a:lnTo>
                      <a:lnTo>
                        <a:pt x="1089" y="9"/>
                      </a:lnTo>
                      <a:lnTo>
                        <a:pt x="1093" y="14"/>
                      </a:lnTo>
                      <a:lnTo>
                        <a:pt x="1098" y="18"/>
                      </a:lnTo>
                      <a:lnTo>
                        <a:pt x="1104" y="23"/>
                      </a:lnTo>
                      <a:lnTo>
                        <a:pt x="1108" y="28"/>
                      </a:lnTo>
                      <a:lnTo>
                        <a:pt x="1113" y="33"/>
                      </a:lnTo>
                      <a:lnTo>
                        <a:pt x="1117" y="37"/>
                      </a:lnTo>
                      <a:lnTo>
                        <a:pt x="1121" y="41"/>
                      </a:lnTo>
                      <a:lnTo>
                        <a:pt x="1123" y="44"/>
                      </a:lnTo>
                      <a:lnTo>
                        <a:pt x="1125" y="48"/>
                      </a:lnTo>
                      <a:lnTo>
                        <a:pt x="1126" y="49"/>
                      </a:lnTo>
                      <a:lnTo>
                        <a:pt x="1126" y="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42" name="Freeform 348"/>
                <p:cNvSpPr>
                  <a:spLocks/>
                </p:cNvSpPr>
                <p:nvPr/>
              </p:nvSpPr>
              <p:spPr bwMode="auto">
                <a:xfrm>
                  <a:off x="3201" y="1024"/>
                  <a:ext cx="254" cy="192"/>
                </a:xfrm>
                <a:custGeom>
                  <a:avLst/>
                  <a:gdLst>
                    <a:gd name="T0" fmla="*/ 0 w 2518"/>
                    <a:gd name="T1" fmla="*/ 0 h 1761"/>
                    <a:gd name="T2" fmla="*/ 0 w 2518"/>
                    <a:gd name="T3" fmla="*/ 0 h 1761"/>
                    <a:gd name="T4" fmla="*/ 0 w 2518"/>
                    <a:gd name="T5" fmla="*/ 0 h 1761"/>
                    <a:gd name="T6" fmla="*/ 0 w 2518"/>
                    <a:gd name="T7" fmla="*/ 0 h 1761"/>
                    <a:gd name="T8" fmla="*/ 0 w 2518"/>
                    <a:gd name="T9" fmla="*/ 0 h 1761"/>
                    <a:gd name="T10" fmla="*/ 0 60000 65536"/>
                    <a:gd name="T11" fmla="*/ 0 60000 65536"/>
                    <a:gd name="T12" fmla="*/ 0 60000 65536"/>
                    <a:gd name="T13" fmla="*/ 0 60000 65536"/>
                    <a:gd name="T14" fmla="*/ 0 60000 65536"/>
                    <a:gd name="T15" fmla="*/ 0 w 2518"/>
                    <a:gd name="T16" fmla="*/ 0 h 1761"/>
                    <a:gd name="T17" fmla="*/ 2518 w 2518"/>
                    <a:gd name="T18" fmla="*/ 1761 h 1761"/>
                  </a:gdLst>
                  <a:ahLst/>
                  <a:cxnLst>
                    <a:cxn ang="T10">
                      <a:pos x="T0" y="T1"/>
                    </a:cxn>
                    <a:cxn ang="T11">
                      <a:pos x="T2" y="T3"/>
                    </a:cxn>
                    <a:cxn ang="T12">
                      <a:pos x="T4" y="T5"/>
                    </a:cxn>
                    <a:cxn ang="T13">
                      <a:pos x="T6" y="T7"/>
                    </a:cxn>
                    <a:cxn ang="T14">
                      <a:pos x="T8" y="T9"/>
                    </a:cxn>
                  </a:cxnLst>
                  <a:rect l="T15" t="T16" r="T17" b="T18"/>
                  <a:pathLst>
                    <a:path w="2518" h="1761">
                      <a:moveTo>
                        <a:pt x="2063" y="1761"/>
                      </a:moveTo>
                      <a:lnTo>
                        <a:pt x="0" y="1747"/>
                      </a:lnTo>
                      <a:lnTo>
                        <a:pt x="382" y="0"/>
                      </a:lnTo>
                      <a:lnTo>
                        <a:pt x="2518" y="84"/>
                      </a:lnTo>
                      <a:lnTo>
                        <a:pt x="2063" y="176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43" name="Freeform 349"/>
                <p:cNvSpPr>
                  <a:spLocks/>
                </p:cNvSpPr>
                <p:nvPr/>
              </p:nvSpPr>
              <p:spPr bwMode="auto">
                <a:xfrm>
                  <a:off x="3201" y="1024"/>
                  <a:ext cx="254" cy="192"/>
                </a:xfrm>
                <a:custGeom>
                  <a:avLst/>
                  <a:gdLst>
                    <a:gd name="T0" fmla="*/ 0 w 2518"/>
                    <a:gd name="T1" fmla="*/ 0 h 1761"/>
                    <a:gd name="T2" fmla="*/ 0 w 2518"/>
                    <a:gd name="T3" fmla="*/ 0 h 1761"/>
                    <a:gd name="T4" fmla="*/ 0 w 2518"/>
                    <a:gd name="T5" fmla="*/ 0 h 1761"/>
                    <a:gd name="T6" fmla="*/ 0 w 2518"/>
                    <a:gd name="T7" fmla="*/ 0 h 1761"/>
                    <a:gd name="T8" fmla="*/ 0 w 2518"/>
                    <a:gd name="T9" fmla="*/ 0 h 1761"/>
                    <a:gd name="T10" fmla="*/ 0 60000 65536"/>
                    <a:gd name="T11" fmla="*/ 0 60000 65536"/>
                    <a:gd name="T12" fmla="*/ 0 60000 65536"/>
                    <a:gd name="T13" fmla="*/ 0 60000 65536"/>
                    <a:gd name="T14" fmla="*/ 0 60000 65536"/>
                    <a:gd name="T15" fmla="*/ 0 w 2518"/>
                    <a:gd name="T16" fmla="*/ 0 h 1761"/>
                    <a:gd name="T17" fmla="*/ 2518 w 2518"/>
                    <a:gd name="T18" fmla="*/ 1761 h 1761"/>
                  </a:gdLst>
                  <a:ahLst/>
                  <a:cxnLst>
                    <a:cxn ang="T10">
                      <a:pos x="T0" y="T1"/>
                    </a:cxn>
                    <a:cxn ang="T11">
                      <a:pos x="T2" y="T3"/>
                    </a:cxn>
                    <a:cxn ang="T12">
                      <a:pos x="T4" y="T5"/>
                    </a:cxn>
                    <a:cxn ang="T13">
                      <a:pos x="T6" y="T7"/>
                    </a:cxn>
                    <a:cxn ang="T14">
                      <a:pos x="T8" y="T9"/>
                    </a:cxn>
                  </a:cxnLst>
                  <a:rect l="T15" t="T16" r="T17" b="T18"/>
                  <a:pathLst>
                    <a:path w="2518" h="1761">
                      <a:moveTo>
                        <a:pt x="2063" y="1761"/>
                      </a:moveTo>
                      <a:lnTo>
                        <a:pt x="0" y="1747"/>
                      </a:lnTo>
                      <a:lnTo>
                        <a:pt x="382" y="0"/>
                      </a:lnTo>
                      <a:lnTo>
                        <a:pt x="2518" y="84"/>
                      </a:lnTo>
                      <a:lnTo>
                        <a:pt x="2063" y="176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44" name="Line 350"/>
                <p:cNvSpPr>
                  <a:spLocks noChangeShapeType="1"/>
                </p:cNvSpPr>
                <p:nvPr/>
              </p:nvSpPr>
              <p:spPr bwMode="auto">
                <a:xfrm flipH="1" flipV="1">
                  <a:off x="3382" y="1198"/>
                  <a:ext cx="27"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5" name="Line 351"/>
                <p:cNvSpPr>
                  <a:spLocks noChangeShapeType="1"/>
                </p:cNvSpPr>
                <p:nvPr/>
              </p:nvSpPr>
              <p:spPr bwMode="auto">
                <a:xfrm flipV="1">
                  <a:off x="3201" y="1198"/>
                  <a:ext cx="181"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6" name="Line 352"/>
                <p:cNvSpPr>
                  <a:spLocks noChangeShapeType="1"/>
                </p:cNvSpPr>
                <p:nvPr/>
              </p:nvSpPr>
              <p:spPr bwMode="auto">
                <a:xfrm flipV="1">
                  <a:off x="3382" y="1033"/>
                  <a:ext cx="73" cy="16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7" name="Line 353"/>
                <p:cNvSpPr>
                  <a:spLocks noChangeShapeType="1"/>
                </p:cNvSpPr>
                <p:nvPr/>
              </p:nvSpPr>
              <p:spPr bwMode="auto">
                <a:xfrm flipH="1" flipV="1">
                  <a:off x="3240" y="1024"/>
                  <a:ext cx="142"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8" name="Oval 354"/>
                <p:cNvSpPr>
                  <a:spLocks noChangeArrowheads="1"/>
                </p:cNvSpPr>
                <p:nvPr/>
              </p:nvSpPr>
              <p:spPr bwMode="auto">
                <a:xfrm>
                  <a:off x="3327" y="1753"/>
                  <a:ext cx="50"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649" name="Freeform 355"/>
                <p:cNvSpPr>
                  <a:spLocks/>
                </p:cNvSpPr>
                <p:nvPr/>
              </p:nvSpPr>
              <p:spPr bwMode="auto">
                <a:xfrm>
                  <a:off x="3999" y="1768"/>
                  <a:ext cx="112" cy="123"/>
                </a:xfrm>
                <a:custGeom>
                  <a:avLst/>
                  <a:gdLst>
                    <a:gd name="T0" fmla="*/ 0 w 1122"/>
                    <a:gd name="T1" fmla="*/ 0 h 1131"/>
                    <a:gd name="T2" fmla="*/ 0 w 1122"/>
                    <a:gd name="T3" fmla="*/ 0 h 1131"/>
                    <a:gd name="T4" fmla="*/ 0 w 1122"/>
                    <a:gd name="T5" fmla="*/ 0 h 1131"/>
                    <a:gd name="T6" fmla="*/ 0 w 1122"/>
                    <a:gd name="T7" fmla="*/ 0 h 1131"/>
                    <a:gd name="T8" fmla="*/ 0 w 1122"/>
                    <a:gd name="T9" fmla="*/ 0 h 1131"/>
                    <a:gd name="T10" fmla="*/ 0 w 1122"/>
                    <a:gd name="T11" fmla="*/ 0 h 1131"/>
                    <a:gd name="T12" fmla="*/ 0 w 1122"/>
                    <a:gd name="T13" fmla="*/ 0 h 1131"/>
                    <a:gd name="T14" fmla="*/ 0 w 1122"/>
                    <a:gd name="T15" fmla="*/ 0 h 1131"/>
                    <a:gd name="T16" fmla="*/ 0 w 1122"/>
                    <a:gd name="T17" fmla="*/ 0 h 1131"/>
                    <a:gd name="T18" fmla="*/ 0 w 1122"/>
                    <a:gd name="T19" fmla="*/ 0 h 1131"/>
                    <a:gd name="T20" fmla="*/ 0 w 1122"/>
                    <a:gd name="T21" fmla="*/ 0 h 1131"/>
                    <a:gd name="T22" fmla="*/ 0 w 1122"/>
                    <a:gd name="T23" fmla="*/ 0 h 1131"/>
                    <a:gd name="T24" fmla="*/ 0 w 1122"/>
                    <a:gd name="T25" fmla="*/ 0 h 1131"/>
                    <a:gd name="T26" fmla="*/ 0 w 1122"/>
                    <a:gd name="T27" fmla="*/ 0 h 1131"/>
                    <a:gd name="T28" fmla="*/ 0 w 1122"/>
                    <a:gd name="T29" fmla="*/ 0 h 1131"/>
                    <a:gd name="T30" fmla="*/ 0 w 1122"/>
                    <a:gd name="T31" fmla="*/ 0 h 1131"/>
                    <a:gd name="T32" fmla="*/ 0 w 1122"/>
                    <a:gd name="T33" fmla="*/ 0 h 1131"/>
                    <a:gd name="T34" fmla="*/ 0 w 1122"/>
                    <a:gd name="T35" fmla="*/ 0 h 1131"/>
                    <a:gd name="T36" fmla="*/ 0 w 1122"/>
                    <a:gd name="T37" fmla="*/ 0 h 1131"/>
                    <a:gd name="T38" fmla="*/ 0 w 1122"/>
                    <a:gd name="T39" fmla="*/ 0 h 1131"/>
                    <a:gd name="T40" fmla="*/ 0 w 1122"/>
                    <a:gd name="T41" fmla="*/ 0 h 1131"/>
                    <a:gd name="T42" fmla="*/ 0 w 1122"/>
                    <a:gd name="T43" fmla="*/ 0 h 11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2"/>
                    <a:gd name="T67" fmla="*/ 0 h 1131"/>
                    <a:gd name="T68" fmla="*/ 1122 w 1122"/>
                    <a:gd name="T69" fmla="*/ 1131 h 11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2" h="1131">
                      <a:moveTo>
                        <a:pt x="0" y="1081"/>
                      </a:moveTo>
                      <a:lnTo>
                        <a:pt x="1072" y="0"/>
                      </a:lnTo>
                      <a:lnTo>
                        <a:pt x="1122" y="50"/>
                      </a:lnTo>
                      <a:lnTo>
                        <a:pt x="51" y="1131"/>
                      </a:lnTo>
                      <a:lnTo>
                        <a:pt x="50" y="1131"/>
                      </a:lnTo>
                      <a:lnTo>
                        <a:pt x="49" y="1130"/>
                      </a:lnTo>
                      <a:lnTo>
                        <a:pt x="46" y="1127"/>
                      </a:lnTo>
                      <a:lnTo>
                        <a:pt x="42" y="1124"/>
                      </a:lnTo>
                      <a:lnTo>
                        <a:pt x="39" y="1120"/>
                      </a:lnTo>
                      <a:lnTo>
                        <a:pt x="34" y="1116"/>
                      </a:lnTo>
                      <a:lnTo>
                        <a:pt x="30" y="1111"/>
                      </a:lnTo>
                      <a:lnTo>
                        <a:pt x="25" y="1107"/>
                      </a:lnTo>
                      <a:lnTo>
                        <a:pt x="20" y="1102"/>
                      </a:lnTo>
                      <a:lnTo>
                        <a:pt x="15" y="1098"/>
                      </a:lnTo>
                      <a:lnTo>
                        <a:pt x="11" y="1093"/>
                      </a:lnTo>
                      <a:lnTo>
                        <a:pt x="7" y="1089"/>
                      </a:lnTo>
                      <a:lnTo>
                        <a:pt x="5" y="1085"/>
                      </a:lnTo>
                      <a:lnTo>
                        <a:pt x="3" y="1083"/>
                      </a:lnTo>
                      <a:lnTo>
                        <a:pt x="1" y="1082"/>
                      </a:lnTo>
                      <a:lnTo>
                        <a:pt x="0" y="108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50" name="Freeform 356"/>
                <p:cNvSpPr>
                  <a:spLocks/>
                </p:cNvSpPr>
                <p:nvPr/>
              </p:nvSpPr>
              <p:spPr bwMode="auto">
                <a:xfrm>
                  <a:off x="3999" y="1768"/>
                  <a:ext cx="112" cy="123"/>
                </a:xfrm>
                <a:custGeom>
                  <a:avLst/>
                  <a:gdLst>
                    <a:gd name="T0" fmla="*/ 0 w 1122"/>
                    <a:gd name="T1" fmla="*/ 0 h 1131"/>
                    <a:gd name="T2" fmla="*/ 0 w 1122"/>
                    <a:gd name="T3" fmla="*/ 0 h 1131"/>
                    <a:gd name="T4" fmla="*/ 0 w 1122"/>
                    <a:gd name="T5" fmla="*/ 0 h 1131"/>
                    <a:gd name="T6" fmla="*/ 0 w 1122"/>
                    <a:gd name="T7" fmla="*/ 0 h 1131"/>
                    <a:gd name="T8" fmla="*/ 0 w 1122"/>
                    <a:gd name="T9" fmla="*/ 0 h 1131"/>
                    <a:gd name="T10" fmla="*/ 0 w 1122"/>
                    <a:gd name="T11" fmla="*/ 0 h 1131"/>
                    <a:gd name="T12" fmla="*/ 0 w 1122"/>
                    <a:gd name="T13" fmla="*/ 0 h 1131"/>
                    <a:gd name="T14" fmla="*/ 0 w 1122"/>
                    <a:gd name="T15" fmla="*/ 0 h 1131"/>
                    <a:gd name="T16" fmla="*/ 0 w 1122"/>
                    <a:gd name="T17" fmla="*/ 0 h 1131"/>
                    <a:gd name="T18" fmla="*/ 0 w 1122"/>
                    <a:gd name="T19" fmla="*/ 0 h 1131"/>
                    <a:gd name="T20" fmla="*/ 0 w 1122"/>
                    <a:gd name="T21" fmla="*/ 0 h 1131"/>
                    <a:gd name="T22" fmla="*/ 0 w 1122"/>
                    <a:gd name="T23" fmla="*/ 0 h 1131"/>
                    <a:gd name="T24" fmla="*/ 0 w 1122"/>
                    <a:gd name="T25" fmla="*/ 0 h 1131"/>
                    <a:gd name="T26" fmla="*/ 0 w 1122"/>
                    <a:gd name="T27" fmla="*/ 0 h 1131"/>
                    <a:gd name="T28" fmla="*/ 0 w 1122"/>
                    <a:gd name="T29" fmla="*/ 0 h 1131"/>
                    <a:gd name="T30" fmla="*/ 0 w 1122"/>
                    <a:gd name="T31" fmla="*/ 0 h 1131"/>
                    <a:gd name="T32" fmla="*/ 0 w 1122"/>
                    <a:gd name="T33" fmla="*/ 0 h 1131"/>
                    <a:gd name="T34" fmla="*/ 0 w 1122"/>
                    <a:gd name="T35" fmla="*/ 0 h 1131"/>
                    <a:gd name="T36" fmla="*/ 0 w 1122"/>
                    <a:gd name="T37" fmla="*/ 0 h 1131"/>
                    <a:gd name="T38" fmla="*/ 0 w 1122"/>
                    <a:gd name="T39" fmla="*/ 0 h 1131"/>
                    <a:gd name="T40" fmla="*/ 0 w 1122"/>
                    <a:gd name="T41" fmla="*/ 0 h 1131"/>
                    <a:gd name="T42" fmla="*/ 0 w 1122"/>
                    <a:gd name="T43" fmla="*/ 0 h 11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2"/>
                    <a:gd name="T67" fmla="*/ 0 h 1131"/>
                    <a:gd name="T68" fmla="*/ 1122 w 1122"/>
                    <a:gd name="T69" fmla="*/ 1131 h 11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2" h="1131">
                      <a:moveTo>
                        <a:pt x="0" y="1081"/>
                      </a:moveTo>
                      <a:lnTo>
                        <a:pt x="1072" y="0"/>
                      </a:lnTo>
                      <a:lnTo>
                        <a:pt x="1122" y="50"/>
                      </a:lnTo>
                      <a:lnTo>
                        <a:pt x="51" y="1131"/>
                      </a:lnTo>
                      <a:lnTo>
                        <a:pt x="50" y="1131"/>
                      </a:lnTo>
                      <a:lnTo>
                        <a:pt x="49" y="1130"/>
                      </a:lnTo>
                      <a:lnTo>
                        <a:pt x="46" y="1127"/>
                      </a:lnTo>
                      <a:lnTo>
                        <a:pt x="42" y="1124"/>
                      </a:lnTo>
                      <a:lnTo>
                        <a:pt x="39" y="1120"/>
                      </a:lnTo>
                      <a:lnTo>
                        <a:pt x="34" y="1116"/>
                      </a:lnTo>
                      <a:lnTo>
                        <a:pt x="30" y="1111"/>
                      </a:lnTo>
                      <a:lnTo>
                        <a:pt x="25" y="1107"/>
                      </a:lnTo>
                      <a:lnTo>
                        <a:pt x="20" y="1102"/>
                      </a:lnTo>
                      <a:lnTo>
                        <a:pt x="15" y="1098"/>
                      </a:lnTo>
                      <a:lnTo>
                        <a:pt x="11" y="1093"/>
                      </a:lnTo>
                      <a:lnTo>
                        <a:pt x="7" y="1089"/>
                      </a:lnTo>
                      <a:lnTo>
                        <a:pt x="5" y="1085"/>
                      </a:lnTo>
                      <a:lnTo>
                        <a:pt x="3" y="1083"/>
                      </a:lnTo>
                      <a:lnTo>
                        <a:pt x="1" y="1082"/>
                      </a:lnTo>
                      <a:lnTo>
                        <a:pt x="0" y="108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51" name="Freeform 357"/>
                <p:cNvSpPr>
                  <a:spLocks/>
                </p:cNvSpPr>
                <p:nvPr/>
              </p:nvSpPr>
              <p:spPr bwMode="auto">
                <a:xfrm>
                  <a:off x="3980" y="994"/>
                  <a:ext cx="256" cy="194"/>
                </a:xfrm>
                <a:custGeom>
                  <a:avLst/>
                  <a:gdLst>
                    <a:gd name="T0" fmla="*/ 0 w 2536"/>
                    <a:gd name="T1" fmla="*/ 0 h 1783"/>
                    <a:gd name="T2" fmla="*/ 0 w 2536"/>
                    <a:gd name="T3" fmla="*/ 0 h 1783"/>
                    <a:gd name="T4" fmla="*/ 0 w 2536"/>
                    <a:gd name="T5" fmla="*/ 0 h 1783"/>
                    <a:gd name="T6" fmla="*/ 0 w 2536"/>
                    <a:gd name="T7" fmla="*/ 0 h 1783"/>
                    <a:gd name="T8" fmla="*/ 0 w 2536"/>
                    <a:gd name="T9" fmla="*/ 0 h 1783"/>
                    <a:gd name="T10" fmla="*/ 0 w 2536"/>
                    <a:gd name="T11" fmla="*/ 0 h 1783"/>
                    <a:gd name="T12" fmla="*/ 0 w 2536"/>
                    <a:gd name="T13" fmla="*/ 0 h 1783"/>
                    <a:gd name="T14" fmla="*/ 0 60000 65536"/>
                    <a:gd name="T15" fmla="*/ 0 60000 65536"/>
                    <a:gd name="T16" fmla="*/ 0 60000 65536"/>
                    <a:gd name="T17" fmla="*/ 0 60000 65536"/>
                    <a:gd name="T18" fmla="*/ 0 60000 65536"/>
                    <a:gd name="T19" fmla="*/ 0 60000 65536"/>
                    <a:gd name="T20" fmla="*/ 0 60000 65536"/>
                    <a:gd name="T21" fmla="*/ 0 w 2536"/>
                    <a:gd name="T22" fmla="*/ 0 h 1783"/>
                    <a:gd name="T23" fmla="*/ 2536 w 2536"/>
                    <a:gd name="T24" fmla="*/ 1783 h 17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6" h="1783">
                      <a:moveTo>
                        <a:pt x="1769" y="1783"/>
                      </a:moveTo>
                      <a:lnTo>
                        <a:pt x="2115" y="1593"/>
                      </a:lnTo>
                      <a:lnTo>
                        <a:pt x="2536" y="94"/>
                      </a:lnTo>
                      <a:lnTo>
                        <a:pt x="720" y="0"/>
                      </a:lnTo>
                      <a:lnTo>
                        <a:pt x="481" y="313"/>
                      </a:lnTo>
                      <a:lnTo>
                        <a:pt x="0" y="1759"/>
                      </a:lnTo>
                      <a:lnTo>
                        <a:pt x="1769" y="178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52" name="Freeform 358"/>
                <p:cNvSpPr>
                  <a:spLocks/>
                </p:cNvSpPr>
                <p:nvPr/>
              </p:nvSpPr>
              <p:spPr bwMode="auto">
                <a:xfrm>
                  <a:off x="3980" y="994"/>
                  <a:ext cx="256" cy="194"/>
                </a:xfrm>
                <a:custGeom>
                  <a:avLst/>
                  <a:gdLst>
                    <a:gd name="T0" fmla="*/ 0 w 2536"/>
                    <a:gd name="T1" fmla="*/ 0 h 1783"/>
                    <a:gd name="T2" fmla="*/ 0 w 2536"/>
                    <a:gd name="T3" fmla="*/ 0 h 1783"/>
                    <a:gd name="T4" fmla="*/ 0 w 2536"/>
                    <a:gd name="T5" fmla="*/ 0 h 1783"/>
                    <a:gd name="T6" fmla="*/ 0 w 2536"/>
                    <a:gd name="T7" fmla="*/ 0 h 1783"/>
                    <a:gd name="T8" fmla="*/ 0 w 2536"/>
                    <a:gd name="T9" fmla="*/ 0 h 1783"/>
                    <a:gd name="T10" fmla="*/ 0 w 2536"/>
                    <a:gd name="T11" fmla="*/ 0 h 1783"/>
                    <a:gd name="T12" fmla="*/ 0 w 2536"/>
                    <a:gd name="T13" fmla="*/ 0 h 1783"/>
                    <a:gd name="T14" fmla="*/ 0 60000 65536"/>
                    <a:gd name="T15" fmla="*/ 0 60000 65536"/>
                    <a:gd name="T16" fmla="*/ 0 60000 65536"/>
                    <a:gd name="T17" fmla="*/ 0 60000 65536"/>
                    <a:gd name="T18" fmla="*/ 0 60000 65536"/>
                    <a:gd name="T19" fmla="*/ 0 60000 65536"/>
                    <a:gd name="T20" fmla="*/ 0 60000 65536"/>
                    <a:gd name="T21" fmla="*/ 0 w 2536"/>
                    <a:gd name="T22" fmla="*/ 0 h 1783"/>
                    <a:gd name="T23" fmla="*/ 2536 w 2536"/>
                    <a:gd name="T24" fmla="*/ 1783 h 17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6" h="1783">
                      <a:moveTo>
                        <a:pt x="1769" y="1783"/>
                      </a:moveTo>
                      <a:lnTo>
                        <a:pt x="2115" y="1593"/>
                      </a:lnTo>
                      <a:lnTo>
                        <a:pt x="2536" y="94"/>
                      </a:lnTo>
                      <a:lnTo>
                        <a:pt x="720" y="0"/>
                      </a:lnTo>
                      <a:lnTo>
                        <a:pt x="481" y="313"/>
                      </a:lnTo>
                      <a:lnTo>
                        <a:pt x="0" y="1759"/>
                      </a:lnTo>
                      <a:lnTo>
                        <a:pt x="1769" y="178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53" name="Line 359"/>
                <p:cNvSpPr>
                  <a:spLocks noChangeShapeType="1"/>
                </p:cNvSpPr>
                <p:nvPr/>
              </p:nvSpPr>
              <p:spPr bwMode="auto">
                <a:xfrm flipV="1">
                  <a:off x="3980" y="1167"/>
                  <a:ext cx="214"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4" name="Line 360"/>
                <p:cNvSpPr>
                  <a:spLocks noChangeShapeType="1"/>
                </p:cNvSpPr>
                <p:nvPr/>
              </p:nvSpPr>
              <p:spPr bwMode="auto">
                <a:xfrm flipV="1">
                  <a:off x="3980" y="994"/>
                  <a:ext cx="73" cy="19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5" name="Line 361"/>
                <p:cNvSpPr>
                  <a:spLocks noChangeShapeType="1"/>
                </p:cNvSpPr>
                <p:nvPr/>
              </p:nvSpPr>
              <p:spPr bwMode="auto">
                <a:xfrm flipH="1" flipV="1">
                  <a:off x="4053" y="994"/>
                  <a:ext cx="141" cy="17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6" name="Oval 362"/>
                <p:cNvSpPr>
                  <a:spLocks noChangeArrowheads="1"/>
                </p:cNvSpPr>
                <p:nvPr/>
              </p:nvSpPr>
              <p:spPr bwMode="auto">
                <a:xfrm>
                  <a:off x="4102" y="1724"/>
                  <a:ext cx="49"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657" name="Freeform 363"/>
                <p:cNvSpPr>
                  <a:spLocks/>
                </p:cNvSpPr>
                <p:nvPr/>
              </p:nvSpPr>
              <p:spPr bwMode="auto">
                <a:xfrm>
                  <a:off x="3366" y="1640"/>
                  <a:ext cx="113" cy="124"/>
                </a:xfrm>
                <a:custGeom>
                  <a:avLst/>
                  <a:gdLst>
                    <a:gd name="T0" fmla="*/ 0 w 1116"/>
                    <a:gd name="T1" fmla="*/ 0 h 1135"/>
                    <a:gd name="T2" fmla="*/ 0 w 1116"/>
                    <a:gd name="T3" fmla="*/ 0 h 1135"/>
                    <a:gd name="T4" fmla="*/ 0 w 1116"/>
                    <a:gd name="T5" fmla="*/ 0 h 1135"/>
                    <a:gd name="T6" fmla="*/ 0 w 1116"/>
                    <a:gd name="T7" fmla="*/ 0 h 1135"/>
                    <a:gd name="T8" fmla="*/ 0 w 1116"/>
                    <a:gd name="T9" fmla="*/ 0 h 1135"/>
                    <a:gd name="T10" fmla="*/ 0 w 1116"/>
                    <a:gd name="T11" fmla="*/ 0 h 1135"/>
                    <a:gd name="T12" fmla="*/ 0 w 1116"/>
                    <a:gd name="T13" fmla="*/ 0 h 1135"/>
                    <a:gd name="T14" fmla="*/ 0 w 1116"/>
                    <a:gd name="T15" fmla="*/ 0 h 1135"/>
                    <a:gd name="T16" fmla="*/ 0 w 1116"/>
                    <a:gd name="T17" fmla="*/ 0 h 1135"/>
                    <a:gd name="T18" fmla="*/ 0 w 1116"/>
                    <a:gd name="T19" fmla="*/ 0 h 1135"/>
                    <a:gd name="T20" fmla="*/ 0 w 1116"/>
                    <a:gd name="T21" fmla="*/ 0 h 1135"/>
                    <a:gd name="T22" fmla="*/ 0 w 1116"/>
                    <a:gd name="T23" fmla="*/ 0 h 1135"/>
                    <a:gd name="T24" fmla="*/ 0 w 1116"/>
                    <a:gd name="T25" fmla="*/ 0 h 1135"/>
                    <a:gd name="T26" fmla="*/ 0 w 1116"/>
                    <a:gd name="T27" fmla="*/ 0 h 1135"/>
                    <a:gd name="T28" fmla="*/ 0 w 1116"/>
                    <a:gd name="T29" fmla="*/ 0 h 1135"/>
                    <a:gd name="T30" fmla="*/ 0 w 1116"/>
                    <a:gd name="T31" fmla="*/ 0 h 1135"/>
                    <a:gd name="T32" fmla="*/ 0 w 1116"/>
                    <a:gd name="T33" fmla="*/ 0 h 1135"/>
                    <a:gd name="T34" fmla="*/ 0 w 1116"/>
                    <a:gd name="T35" fmla="*/ 0 h 1135"/>
                    <a:gd name="T36" fmla="*/ 0 w 1116"/>
                    <a:gd name="T37" fmla="*/ 0 h 1135"/>
                    <a:gd name="T38" fmla="*/ 0 w 1116"/>
                    <a:gd name="T39" fmla="*/ 0 h 1135"/>
                    <a:gd name="T40" fmla="*/ 0 w 1116"/>
                    <a:gd name="T41" fmla="*/ 0 h 1135"/>
                    <a:gd name="T42" fmla="*/ 0 w 1116"/>
                    <a:gd name="T43" fmla="*/ 0 h 1135"/>
                    <a:gd name="T44" fmla="*/ 0 w 1116"/>
                    <a:gd name="T45" fmla="*/ 0 h 1135"/>
                    <a:gd name="T46" fmla="*/ 0 w 1116"/>
                    <a:gd name="T47" fmla="*/ 0 h 1135"/>
                    <a:gd name="T48" fmla="*/ 0 w 1116"/>
                    <a:gd name="T49" fmla="*/ 0 h 1135"/>
                    <a:gd name="T50" fmla="*/ 0 w 1116"/>
                    <a:gd name="T51" fmla="*/ 0 h 1135"/>
                    <a:gd name="T52" fmla="*/ 0 w 1116"/>
                    <a:gd name="T53" fmla="*/ 0 h 1135"/>
                    <a:gd name="T54" fmla="*/ 0 w 1116"/>
                    <a:gd name="T55" fmla="*/ 0 h 1135"/>
                    <a:gd name="T56" fmla="*/ 0 w 1116"/>
                    <a:gd name="T57" fmla="*/ 0 h 1135"/>
                    <a:gd name="T58" fmla="*/ 0 w 1116"/>
                    <a:gd name="T59" fmla="*/ 0 h 1135"/>
                    <a:gd name="T60" fmla="*/ 0 w 1116"/>
                    <a:gd name="T61" fmla="*/ 0 h 1135"/>
                    <a:gd name="T62" fmla="*/ 0 w 1116"/>
                    <a:gd name="T63" fmla="*/ 0 h 1135"/>
                    <a:gd name="T64" fmla="*/ 0 w 1116"/>
                    <a:gd name="T65" fmla="*/ 0 h 1135"/>
                    <a:gd name="T66" fmla="*/ 0 w 1116"/>
                    <a:gd name="T67" fmla="*/ 0 h 1135"/>
                    <a:gd name="T68" fmla="*/ 0 w 1116"/>
                    <a:gd name="T69" fmla="*/ 0 h 1135"/>
                    <a:gd name="T70" fmla="*/ 0 w 1116"/>
                    <a:gd name="T71" fmla="*/ 0 h 1135"/>
                    <a:gd name="T72" fmla="*/ 0 w 1116"/>
                    <a:gd name="T73" fmla="*/ 0 h 1135"/>
                    <a:gd name="T74" fmla="*/ 0 w 111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5"/>
                    <a:gd name="T116" fmla="*/ 1116 w 111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5">
                      <a:moveTo>
                        <a:pt x="2" y="1085"/>
                      </a:moveTo>
                      <a:lnTo>
                        <a:pt x="1066" y="0"/>
                      </a:lnTo>
                      <a:lnTo>
                        <a:pt x="1067" y="0"/>
                      </a:lnTo>
                      <a:lnTo>
                        <a:pt x="1069" y="1"/>
                      </a:lnTo>
                      <a:lnTo>
                        <a:pt x="1072" y="3"/>
                      </a:lnTo>
                      <a:lnTo>
                        <a:pt x="1075" y="5"/>
                      </a:lnTo>
                      <a:lnTo>
                        <a:pt x="1080" y="9"/>
                      </a:lnTo>
                      <a:lnTo>
                        <a:pt x="1084" y="12"/>
                      </a:lnTo>
                      <a:lnTo>
                        <a:pt x="1089" y="17"/>
                      </a:lnTo>
                      <a:lnTo>
                        <a:pt x="1095" y="22"/>
                      </a:lnTo>
                      <a:lnTo>
                        <a:pt x="1099" y="27"/>
                      </a:lnTo>
                      <a:lnTo>
                        <a:pt x="1104" y="32"/>
                      </a:lnTo>
                      <a:lnTo>
                        <a:pt x="1107" y="36"/>
                      </a:lnTo>
                      <a:lnTo>
                        <a:pt x="1112" y="41"/>
                      </a:lnTo>
                      <a:lnTo>
                        <a:pt x="1114" y="44"/>
                      </a:lnTo>
                      <a:lnTo>
                        <a:pt x="1116" y="46"/>
                      </a:lnTo>
                      <a:lnTo>
                        <a:pt x="1116" y="49"/>
                      </a:lnTo>
                      <a:lnTo>
                        <a:pt x="1116" y="50"/>
                      </a:lnTo>
                      <a:lnTo>
                        <a:pt x="51" y="1135"/>
                      </a:lnTo>
                      <a:lnTo>
                        <a:pt x="50" y="1135"/>
                      </a:lnTo>
                      <a:lnTo>
                        <a:pt x="48" y="1135"/>
                      </a:lnTo>
                      <a:lnTo>
                        <a:pt x="45" y="1132"/>
                      </a:lnTo>
                      <a:lnTo>
                        <a:pt x="41" y="1130"/>
                      </a:lnTo>
                      <a:lnTo>
                        <a:pt x="37" y="1127"/>
                      </a:lnTo>
                      <a:lnTo>
                        <a:pt x="32" y="1123"/>
                      </a:lnTo>
                      <a:lnTo>
                        <a:pt x="28" y="1119"/>
                      </a:lnTo>
                      <a:lnTo>
                        <a:pt x="22" y="1114"/>
                      </a:lnTo>
                      <a:lnTo>
                        <a:pt x="17" y="1109"/>
                      </a:lnTo>
                      <a:lnTo>
                        <a:pt x="13" y="1104"/>
                      </a:lnTo>
                      <a:lnTo>
                        <a:pt x="8" y="1100"/>
                      </a:lnTo>
                      <a:lnTo>
                        <a:pt x="6" y="1095"/>
                      </a:lnTo>
                      <a:lnTo>
                        <a:pt x="3" y="1092"/>
                      </a:lnTo>
                      <a:lnTo>
                        <a:pt x="2" y="1088"/>
                      </a:lnTo>
                      <a:lnTo>
                        <a:pt x="0" y="1086"/>
                      </a:lnTo>
                      <a:lnTo>
                        <a:pt x="2" y="108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58" name="Freeform 364"/>
                <p:cNvSpPr>
                  <a:spLocks/>
                </p:cNvSpPr>
                <p:nvPr/>
              </p:nvSpPr>
              <p:spPr bwMode="auto">
                <a:xfrm>
                  <a:off x="3366" y="1640"/>
                  <a:ext cx="113" cy="124"/>
                </a:xfrm>
                <a:custGeom>
                  <a:avLst/>
                  <a:gdLst>
                    <a:gd name="T0" fmla="*/ 0 w 1116"/>
                    <a:gd name="T1" fmla="*/ 0 h 1135"/>
                    <a:gd name="T2" fmla="*/ 0 w 1116"/>
                    <a:gd name="T3" fmla="*/ 0 h 1135"/>
                    <a:gd name="T4" fmla="*/ 0 w 1116"/>
                    <a:gd name="T5" fmla="*/ 0 h 1135"/>
                    <a:gd name="T6" fmla="*/ 0 w 1116"/>
                    <a:gd name="T7" fmla="*/ 0 h 1135"/>
                    <a:gd name="T8" fmla="*/ 0 w 1116"/>
                    <a:gd name="T9" fmla="*/ 0 h 1135"/>
                    <a:gd name="T10" fmla="*/ 0 w 1116"/>
                    <a:gd name="T11" fmla="*/ 0 h 1135"/>
                    <a:gd name="T12" fmla="*/ 0 w 1116"/>
                    <a:gd name="T13" fmla="*/ 0 h 1135"/>
                    <a:gd name="T14" fmla="*/ 0 w 1116"/>
                    <a:gd name="T15" fmla="*/ 0 h 1135"/>
                    <a:gd name="T16" fmla="*/ 0 w 1116"/>
                    <a:gd name="T17" fmla="*/ 0 h 1135"/>
                    <a:gd name="T18" fmla="*/ 0 w 1116"/>
                    <a:gd name="T19" fmla="*/ 0 h 1135"/>
                    <a:gd name="T20" fmla="*/ 0 w 1116"/>
                    <a:gd name="T21" fmla="*/ 0 h 1135"/>
                    <a:gd name="T22" fmla="*/ 0 w 1116"/>
                    <a:gd name="T23" fmla="*/ 0 h 1135"/>
                    <a:gd name="T24" fmla="*/ 0 w 1116"/>
                    <a:gd name="T25" fmla="*/ 0 h 1135"/>
                    <a:gd name="T26" fmla="*/ 0 w 1116"/>
                    <a:gd name="T27" fmla="*/ 0 h 1135"/>
                    <a:gd name="T28" fmla="*/ 0 w 1116"/>
                    <a:gd name="T29" fmla="*/ 0 h 1135"/>
                    <a:gd name="T30" fmla="*/ 0 w 1116"/>
                    <a:gd name="T31" fmla="*/ 0 h 1135"/>
                    <a:gd name="T32" fmla="*/ 0 w 1116"/>
                    <a:gd name="T33" fmla="*/ 0 h 1135"/>
                    <a:gd name="T34" fmla="*/ 0 w 1116"/>
                    <a:gd name="T35" fmla="*/ 0 h 1135"/>
                    <a:gd name="T36" fmla="*/ 0 w 1116"/>
                    <a:gd name="T37" fmla="*/ 0 h 1135"/>
                    <a:gd name="T38" fmla="*/ 0 w 1116"/>
                    <a:gd name="T39" fmla="*/ 0 h 1135"/>
                    <a:gd name="T40" fmla="*/ 0 w 1116"/>
                    <a:gd name="T41" fmla="*/ 0 h 1135"/>
                    <a:gd name="T42" fmla="*/ 0 w 1116"/>
                    <a:gd name="T43" fmla="*/ 0 h 1135"/>
                    <a:gd name="T44" fmla="*/ 0 w 1116"/>
                    <a:gd name="T45" fmla="*/ 0 h 1135"/>
                    <a:gd name="T46" fmla="*/ 0 w 1116"/>
                    <a:gd name="T47" fmla="*/ 0 h 1135"/>
                    <a:gd name="T48" fmla="*/ 0 w 1116"/>
                    <a:gd name="T49" fmla="*/ 0 h 1135"/>
                    <a:gd name="T50" fmla="*/ 0 w 1116"/>
                    <a:gd name="T51" fmla="*/ 0 h 1135"/>
                    <a:gd name="T52" fmla="*/ 0 w 1116"/>
                    <a:gd name="T53" fmla="*/ 0 h 1135"/>
                    <a:gd name="T54" fmla="*/ 0 w 1116"/>
                    <a:gd name="T55" fmla="*/ 0 h 1135"/>
                    <a:gd name="T56" fmla="*/ 0 w 1116"/>
                    <a:gd name="T57" fmla="*/ 0 h 1135"/>
                    <a:gd name="T58" fmla="*/ 0 w 1116"/>
                    <a:gd name="T59" fmla="*/ 0 h 1135"/>
                    <a:gd name="T60" fmla="*/ 0 w 1116"/>
                    <a:gd name="T61" fmla="*/ 0 h 1135"/>
                    <a:gd name="T62" fmla="*/ 0 w 1116"/>
                    <a:gd name="T63" fmla="*/ 0 h 1135"/>
                    <a:gd name="T64" fmla="*/ 0 w 1116"/>
                    <a:gd name="T65" fmla="*/ 0 h 1135"/>
                    <a:gd name="T66" fmla="*/ 0 w 1116"/>
                    <a:gd name="T67" fmla="*/ 0 h 1135"/>
                    <a:gd name="T68" fmla="*/ 0 w 1116"/>
                    <a:gd name="T69" fmla="*/ 0 h 1135"/>
                    <a:gd name="T70" fmla="*/ 0 w 1116"/>
                    <a:gd name="T71" fmla="*/ 0 h 1135"/>
                    <a:gd name="T72" fmla="*/ 0 w 1116"/>
                    <a:gd name="T73" fmla="*/ 0 h 1135"/>
                    <a:gd name="T74" fmla="*/ 0 w 111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5"/>
                    <a:gd name="T116" fmla="*/ 1116 w 111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5">
                      <a:moveTo>
                        <a:pt x="2" y="1085"/>
                      </a:moveTo>
                      <a:lnTo>
                        <a:pt x="1066" y="0"/>
                      </a:lnTo>
                      <a:lnTo>
                        <a:pt x="1067" y="0"/>
                      </a:lnTo>
                      <a:lnTo>
                        <a:pt x="1069" y="1"/>
                      </a:lnTo>
                      <a:lnTo>
                        <a:pt x="1072" y="3"/>
                      </a:lnTo>
                      <a:lnTo>
                        <a:pt x="1075" y="5"/>
                      </a:lnTo>
                      <a:lnTo>
                        <a:pt x="1080" y="9"/>
                      </a:lnTo>
                      <a:lnTo>
                        <a:pt x="1084" y="12"/>
                      </a:lnTo>
                      <a:lnTo>
                        <a:pt x="1089" y="17"/>
                      </a:lnTo>
                      <a:lnTo>
                        <a:pt x="1095" y="22"/>
                      </a:lnTo>
                      <a:lnTo>
                        <a:pt x="1099" y="27"/>
                      </a:lnTo>
                      <a:lnTo>
                        <a:pt x="1104" y="32"/>
                      </a:lnTo>
                      <a:lnTo>
                        <a:pt x="1107" y="36"/>
                      </a:lnTo>
                      <a:lnTo>
                        <a:pt x="1112" y="41"/>
                      </a:lnTo>
                      <a:lnTo>
                        <a:pt x="1114" y="44"/>
                      </a:lnTo>
                      <a:lnTo>
                        <a:pt x="1116" y="46"/>
                      </a:lnTo>
                      <a:lnTo>
                        <a:pt x="1116" y="49"/>
                      </a:lnTo>
                      <a:lnTo>
                        <a:pt x="1116" y="50"/>
                      </a:lnTo>
                      <a:lnTo>
                        <a:pt x="51" y="1135"/>
                      </a:lnTo>
                      <a:lnTo>
                        <a:pt x="50" y="1135"/>
                      </a:lnTo>
                      <a:lnTo>
                        <a:pt x="48" y="1135"/>
                      </a:lnTo>
                      <a:lnTo>
                        <a:pt x="45" y="1132"/>
                      </a:lnTo>
                      <a:lnTo>
                        <a:pt x="41" y="1130"/>
                      </a:lnTo>
                      <a:lnTo>
                        <a:pt x="37" y="1127"/>
                      </a:lnTo>
                      <a:lnTo>
                        <a:pt x="32" y="1123"/>
                      </a:lnTo>
                      <a:lnTo>
                        <a:pt x="28" y="1119"/>
                      </a:lnTo>
                      <a:lnTo>
                        <a:pt x="22" y="1114"/>
                      </a:lnTo>
                      <a:lnTo>
                        <a:pt x="17" y="1109"/>
                      </a:lnTo>
                      <a:lnTo>
                        <a:pt x="13" y="1104"/>
                      </a:lnTo>
                      <a:lnTo>
                        <a:pt x="8" y="1100"/>
                      </a:lnTo>
                      <a:lnTo>
                        <a:pt x="6" y="1095"/>
                      </a:lnTo>
                      <a:lnTo>
                        <a:pt x="3" y="1092"/>
                      </a:lnTo>
                      <a:lnTo>
                        <a:pt x="2" y="1088"/>
                      </a:lnTo>
                      <a:lnTo>
                        <a:pt x="0" y="1086"/>
                      </a:lnTo>
                      <a:lnTo>
                        <a:pt x="2" y="108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59" name="Freeform 365"/>
                <p:cNvSpPr>
                  <a:spLocks/>
                </p:cNvSpPr>
                <p:nvPr/>
              </p:nvSpPr>
              <p:spPr bwMode="auto">
                <a:xfrm>
                  <a:off x="3474" y="1640"/>
                  <a:ext cx="5" cy="5"/>
                </a:xfrm>
                <a:custGeom>
                  <a:avLst/>
                  <a:gdLst>
                    <a:gd name="T0" fmla="*/ 0 w 50"/>
                    <a:gd name="T1" fmla="*/ 0 h 50"/>
                    <a:gd name="T2" fmla="*/ 0 w 50"/>
                    <a:gd name="T3" fmla="*/ 0 h 50"/>
                    <a:gd name="T4" fmla="*/ 0 w 50"/>
                    <a:gd name="T5" fmla="*/ 0 h 50"/>
                    <a:gd name="T6" fmla="*/ 0 w 50"/>
                    <a:gd name="T7" fmla="*/ 0 h 50"/>
                    <a:gd name="T8" fmla="*/ 0 w 50"/>
                    <a:gd name="T9" fmla="*/ 0 h 50"/>
                    <a:gd name="T10" fmla="*/ 0 w 50"/>
                    <a:gd name="T11" fmla="*/ 0 h 50"/>
                    <a:gd name="T12" fmla="*/ 0 w 50"/>
                    <a:gd name="T13" fmla="*/ 0 h 50"/>
                    <a:gd name="T14" fmla="*/ 0 w 50"/>
                    <a:gd name="T15" fmla="*/ 0 h 50"/>
                    <a:gd name="T16" fmla="*/ 0 w 50"/>
                    <a:gd name="T17" fmla="*/ 0 h 50"/>
                    <a:gd name="T18" fmla="*/ 0 w 50"/>
                    <a:gd name="T19" fmla="*/ 0 h 50"/>
                    <a:gd name="T20" fmla="*/ 0 w 50"/>
                    <a:gd name="T21" fmla="*/ 0 h 50"/>
                    <a:gd name="T22" fmla="*/ 0 w 50"/>
                    <a:gd name="T23" fmla="*/ 0 h 50"/>
                    <a:gd name="T24" fmla="*/ 0 w 50"/>
                    <a:gd name="T25" fmla="*/ 0 h 50"/>
                    <a:gd name="T26" fmla="*/ 0 w 50"/>
                    <a:gd name="T27" fmla="*/ 0 h 50"/>
                    <a:gd name="T28" fmla="*/ 0 w 50"/>
                    <a:gd name="T29" fmla="*/ 0 h 50"/>
                    <a:gd name="T30" fmla="*/ 0 w 50"/>
                    <a:gd name="T31" fmla="*/ 0 h 50"/>
                    <a:gd name="T32" fmla="*/ 0 w 50"/>
                    <a:gd name="T33" fmla="*/ 0 h 50"/>
                    <a:gd name="T34" fmla="*/ 0 w 50"/>
                    <a:gd name="T35" fmla="*/ 0 h 50"/>
                    <a:gd name="T36" fmla="*/ 0 w 50"/>
                    <a:gd name="T37" fmla="*/ 0 h 50"/>
                    <a:gd name="T38" fmla="*/ 0 w 50"/>
                    <a:gd name="T39" fmla="*/ 0 h 50"/>
                    <a:gd name="T40" fmla="*/ 0 w 50"/>
                    <a:gd name="T41" fmla="*/ 0 h 50"/>
                    <a:gd name="T42" fmla="*/ 0 w 50"/>
                    <a:gd name="T43" fmla="*/ 0 h 50"/>
                    <a:gd name="T44" fmla="*/ 0 w 50"/>
                    <a:gd name="T45" fmla="*/ 0 h 50"/>
                    <a:gd name="T46" fmla="*/ 0 w 50"/>
                    <a:gd name="T47" fmla="*/ 0 h 50"/>
                    <a:gd name="T48" fmla="*/ 0 w 50"/>
                    <a:gd name="T49" fmla="*/ 0 h 50"/>
                    <a:gd name="T50" fmla="*/ 0 w 50"/>
                    <a:gd name="T51" fmla="*/ 0 h 50"/>
                    <a:gd name="T52" fmla="*/ 0 w 50"/>
                    <a:gd name="T53" fmla="*/ 0 h 50"/>
                    <a:gd name="T54" fmla="*/ 0 w 50"/>
                    <a:gd name="T55" fmla="*/ 0 h 50"/>
                    <a:gd name="T56" fmla="*/ 0 w 50"/>
                    <a:gd name="T57" fmla="*/ 0 h 50"/>
                    <a:gd name="T58" fmla="*/ 0 w 50"/>
                    <a:gd name="T59" fmla="*/ 0 h 50"/>
                    <a:gd name="T60" fmla="*/ 0 w 50"/>
                    <a:gd name="T61" fmla="*/ 0 h 50"/>
                    <a:gd name="T62" fmla="*/ 0 w 50"/>
                    <a:gd name="T63" fmla="*/ 0 h 50"/>
                    <a:gd name="T64" fmla="*/ 0 w 50"/>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50"/>
                    <a:gd name="T101" fmla="*/ 50 w 50"/>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50">
                      <a:moveTo>
                        <a:pt x="23" y="28"/>
                      </a:moveTo>
                      <a:lnTo>
                        <a:pt x="17" y="22"/>
                      </a:lnTo>
                      <a:lnTo>
                        <a:pt x="13" y="18"/>
                      </a:lnTo>
                      <a:lnTo>
                        <a:pt x="9" y="13"/>
                      </a:lnTo>
                      <a:lnTo>
                        <a:pt x="6" y="9"/>
                      </a:lnTo>
                      <a:lnTo>
                        <a:pt x="3" y="5"/>
                      </a:lnTo>
                      <a:lnTo>
                        <a:pt x="1" y="3"/>
                      </a:lnTo>
                      <a:lnTo>
                        <a:pt x="0" y="1"/>
                      </a:lnTo>
                      <a:lnTo>
                        <a:pt x="0" y="0"/>
                      </a:lnTo>
                      <a:lnTo>
                        <a:pt x="1" y="0"/>
                      </a:lnTo>
                      <a:lnTo>
                        <a:pt x="3" y="1"/>
                      </a:lnTo>
                      <a:lnTo>
                        <a:pt x="6" y="3"/>
                      </a:lnTo>
                      <a:lnTo>
                        <a:pt x="9" y="5"/>
                      </a:lnTo>
                      <a:lnTo>
                        <a:pt x="14" y="9"/>
                      </a:lnTo>
                      <a:lnTo>
                        <a:pt x="18" y="12"/>
                      </a:lnTo>
                      <a:lnTo>
                        <a:pt x="23" y="17"/>
                      </a:lnTo>
                      <a:lnTo>
                        <a:pt x="29" y="22"/>
                      </a:lnTo>
                      <a:lnTo>
                        <a:pt x="33" y="27"/>
                      </a:lnTo>
                      <a:lnTo>
                        <a:pt x="38" y="32"/>
                      </a:lnTo>
                      <a:lnTo>
                        <a:pt x="41" y="36"/>
                      </a:lnTo>
                      <a:lnTo>
                        <a:pt x="46" y="41"/>
                      </a:lnTo>
                      <a:lnTo>
                        <a:pt x="48" y="44"/>
                      </a:lnTo>
                      <a:lnTo>
                        <a:pt x="50" y="46"/>
                      </a:lnTo>
                      <a:lnTo>
                        <a:pt x="50" y="49"/>
                      </a:lnTo>
                      <a:lnTo>
                        <a:pt x="50" y="50"/>
                      </a:lnTo>
                      <a:lnTo>
                        <a:pt x="49" y="50"/>
                      </a:lnTo>
                      <a:lnTo>
                        <a:pt x="48" y="49"/>
                      </a:lnTo>
                      <a:lnTo>
                        <a:pt x="44" y="47"/>
                      </a:lnTo>
                      <a:lnTo>
                        <a:pt x="41" y="44"/>
                      </a:lnTo>
                      <a:lnTo>
                        <a:pt x="37" y="41"/>
                      </a:lnTo>
                      <a:lnTo>
                        <a:pt x="32" y="37"/>
                      </a:lnTo>
                      <a:lnTo>
                        <a:pt x="27" y="33"/>
                      </a:lnTo>
                      <a:lnTo>
                        <a:pt x="23" y="2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60" name="Freeform 366"/>
                <p:cNvSpPr>
                  <a:spLocks/>
                </p:cNvSpPr>
                <p:nvPr/>
              </p:nvSpPr>
              <p:spPr bwMode="auto">
                <a:xfrm>
                  <a:off x="3474" y="1640"/>
                  <a:ext cx="5" cy="5"/>
                </a:xfrm>
                <a:custGeom>
                  <a:avLst/>
                  <a:gdLst>
                    <a:gd name="T0" fmla="*/ 0 w 50"/>
                    <a:gd name="T1" fmla="*/ 0 h 50"/>
                    <a:gd name="T2" fmla="*/ 0 w 50"/>
                    <a:gd name="T3" fmla="*/ 0 h 50"/>
                    <a:gd name="T4" fmla="*/ 0 w 50"/>
                    <a:gd name="T5" fmla="*/ 0 h 50"/>
                    <a:gd name="T6" fmla="*/ 0 w 50"/>
                    <a:gd name="T7" fmla="*/ 0 h 50"/>
                    <a:gd name="T8" fmla="*/ 0 w 50"/>
                    <a:gd name="T9" fmla="*/ 0 h 50"/>
                    <a:gd name="T10" fmla="*/ 0 w 50"/>
                    <a:gd name="T11" fmla="*/ 0 h 50"/>
                    <a:gd name="T12" fmla="*/ 0 w 50"/>
                    <a:gd name="T13" fmla="*/ 0 h 50"/>
                    <a:gd name="T14" fmla="*/ 0 w 50"/>
                    <a:gd name="T15" fmla="*/ 0 h 50"/>
                    <a:gd name="T16" fmla="*/ 0 w 50"/>
                    <a:gd name="T17" fmla="*/ 0 h 50"/>
                    <a:gd name="T18" fmla="*/ 0 w 50"/>
                    <a:gd name="T19" fmla="*/ 0 h 50"/>
                    <a:gd name="T20" fmla="*/ 0 w 50"/>
                    <a:gd name="T21" fmla="*/ 0 h 50"/>
                    <a:gd name="T22" fmla="*/ 0 w 50"/>
                    <a:gd name="T23" fmla="*/ 0 h 50"/>
                    <a:gd name="T24" fmla="*/ 0 w 50"/>
                    <a:gd name="T25" fmla="*/ 0 h 50"/>
                    <a:gd name="T26" fmla="*/ 0 w 50"/>
                    <a:gd name="T27" fmla="*/ 0 h 50"/>
                    <a:gd name="T28" fmla="*/ 0 w 50"/>
                    <a:gd name="T29" fmla="*/ 0 h 50"/>
                    <a:gd name="T30" fmla="*/ 0 w 50"/>
                    <a:gd name="T31" fmla="*/ 0 h 50"/>
                    <a:gd name="T32" fmla="*/ 0 w 50"/>
                    <a:gd name="T33" fmla="*/ 0 h 50"/>
                    <a:gd name="T34" fmla="*/ 0 w 50"/>
                    <a:gd name="T35" fmla="*/ 0 h 50"/>
                    <a:gd name="T36" fmla="*/ 0 w 50"/>
                    <a:gd name="T37" fmla="*/ 0 h 50"/>
                    <a:gd name="T38" fmla="*/ 0 w 50"/>
                    <a:gd name="T39" fmla="*/ 0 h 50"/>
                    <a:gd name="T40" fmla="*/ 0 w 50"/>
                    <a:gd name="T41" fmla="*/ 0 h 50"/>
                    <a:gd name="T42" fmla="*/ 0 w 50"/>
                    <a:gd name="T43" fmla="*/ 0 h 50"/>
                    <a:gd name="T44" fmla="*/ 0 w 50"/>
                    <a:gd name="T45" fmla="*/ 0 h 50"/>
                    <a:gd name="T46" fmla="*/ 0 w 50"/>
                    <a:gd name="T47" fmla="*/ 0 h 50"/>
                    <a:gd name="T48" fmla="*/ 0 w 50"/>
                    <a:gd name="T49" fmla="*/ 0 h 50"/>
                    <a:gd name="T50" fmla="*/ 0 w 50"/>
                    <a:gd name="T51" fmla="*/ 0 h 50"/>
                    <a:gd name="T52" fmla="*/ 0 w 50"/>
                    <a:gd name="T53" fmla="*/ 0 h 50"/>
                    <a:gd name="T54" fmla="*/ 0 w 50"/>
                    <a:gd name="T55" fmla="*/ 0 h 50"/>
                    <a:gd name="T56" fmla="*/ 0 w 50"/>
                    <a:gd name="T57" fmla="*/ 0 h 50"/>
                    <a:gd name="T58" fmla="*/ 0 w 50"/>
                    <a:gd name="T59" fmla="*/ 0 h 50"/>
                    <a:gd name="T60" fmla="*/ 0 w 50"/>
                    <a:gd name="T61" fmla="*/ 0 h 50"/>
                    <a:gd name="T62" fmla="*/ 0 w 50"/>
                    <a:gd name="T63" fmla="*/ 0 h 50"/>
                    <a:gd name="T64" fmla="*/ 0 w 50"/>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50"/>
                    <a:gd name="T101" fmla="*/ 50 w 50"/>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50">
                      <a:moveTo>
                        <a:pt x="23" y="28"/>
                      </a:moveTo>
                      <a:lnTo>
                        <a:pt x="17" y="22"/>
                      </a:lnTo>
                      <a:lnTo>
                        <a:pt x="13" y="18"/>
                      </a:lnTo>
                      <a:lnTo>
                        <a:pt x="9" y="13"/>
                      </a:lnTo>
                      <a:lnTo>
                        <a:pt x="6" y="9"/>
                      </a:lnTo>
                      <a:lnTo>
                        <a:pt x="3" y="5"/>
                      </a:lnTo>
                      <a:lnTo>
                        <a:pt x="1" y="3"/>
                      </a:lnTo>
                      <a:lnTo>
                        <a:pt x="0" y="1"/>
                      </a:lnTo>
                      <a:lnTo>
                        <a:pt x="0" y="0"/>
                      </a:lnTo>
                      <a:lnTo>
                        <a:pt x="1" y="0"/>
                      </a:lnTo>
                      <a:lnTo>
                        <a:pt x="3" y="1"/>
                      </a:lnTo>
                      <a:lnTo>
                        <a:pt x="6" y="3"/>
                      </a:lnTo>
                      <a:lnTo>
                        <a:pt x="9" y="5"/>
                      </a:lnTo>
                      <a:lnTo>
                        <a:pt x="14" y="9"/>
                      </a:lnTo>
                      <a:lnTo>
                        <a:pt x="18" y="12"/>
                      </a:lnTo>
                      <a:lnTo>
                        <a:pt x="23" y="17"/>
                      </a:lnTo>
                      <a:lnTo>
                        <a:pt x="29" y="22"/>
                      </a:lnTo>
                      <a:lnTo>
                        <a:pt x="33" y="27"/>
                      </a:lnTo>
                      <a:lnTo>
                        <a:pt x="38" y="32"/>
                      </a:lnTo>
                      <a:lnTo>
                        <a:pt x="41" y="36"/>
                      </a:lnTo>
                      <a:lnTo>
                        <a:pt x="46" y="41"/>
                      </a:lnTo>
                      <a:lnTo>
                        <a:pt x="48" y="44"/>
                      </a:lnTo>
                      <a:lnTo>
                        <a:pt x="50" y="46"/>
                      </a:lnTo>
                      <a:lnTo>
                        <a:pt x="50" y="49"/>
                      </a:lnTo>
                      <a:lnTo>
                        <a:pt x="50" y="50"/>
                      </a:lnTo>
                      <a:lnTo>
                        <a:pt x="49" y="50"/>
                      </a:lnTo>
                      <a:lnTo>
                        <a:pt x="48" y="49"/>
                      </a:lnTo>
                      <a:lnTo>
                        <a:pt x="44" y="47"/>
                      </a:lnTo>
                      <a:lnTo>
                        <a:pt x="41" y="44"/>
                      </a:lnTo>
                      <a:lnTo>
                        <a:pt x="37" y="41"/>
                      </a:lnTo>
                      <a:lnTo>
                        <a:pt x="32" y="37"/>
                      </a:lnTo>
                      <a:lnTo>
                        <a:pt x="27" y="33"/>
                      </a:lnTo>
                      <a:lnTo>
                        <a:pt x="23" y="2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1" name="Freeform 367"/>
                <p:cNvSpPr>
                  <a:spLocks/>
                </p:cNvSpPr>
                <p:nvPr/>
              </p:nvSpPr>
              <p:spPr bwMode="auto">
                <a:xfrm>
                  <a:off x="3612" y="1782"/>
                  <a:ext cx="112" cy="123"/>
                </a:xfrm>
                <a:custGeom>
                  <a:avLst/>
                  <a:gdLst>
                    <a:gd name="T0" fmla="*/ 0 w 1116"/>
                    <a:gd name="T1" fmla="*/ 0 h 1131"/>
                    <a:gd name="T2" fmla="*/ 0 w 1116"/>
                    <a:gd name="T3" fmla="*/ 0 h 1131"/>
                    <a:gd name="T4" fmla="*/ 0 w 1116"/>
                    <a:gd name="T5" fmla="*/ 0 h 1131"/>
                    <a:gd name="T6" fmla="*/ 0 w 1116"/>
                    <a:gd name="T7" fmla="*/ 0 h 1131"/>
                    <a:gd name="T8" fmla="*/ 0 w 1116"/>
                    <a:gd name="T9" fmla="*/ 0 h 1131"/>
                    <a:gd name="T10" fmla="*/ 0 w 1116"/>
                    <a:gd name="T11" fmla="*/ 0 h 1131"/>
                    <a:gd name="T12" fmla="*/ 0 w 1116"/>
                    <a:gd name="T13" fmla="*/ 0 h 1131"/>
                    <a:gd name="T14" fmla="*/ 0 w 1116"/>
                    <a:gd name="T15" fmla="*/ 0 h 1131"/>
                    <a:gd name="T16" fmla="*/ 0 w 1116"/>
                    <a:gd name="T17" fmla="*/ 0 h 1131"/>
                    <a:gd name="T18" fmla="*/ 0 w 1116"/>
                    <a:gd name="T19" fmla="*/ 0 h 1131"/>
                    <a:gd name="T20" fmla="*/ 0 w 1116"/>
                    <a:gd name="T21" fmla="*/ 0 h 1131"/>
                    <a:gd name="T22" fmla="*/ 0 w 1116"/>
                    <a:gd name="T23" fmla="*/ 0 h 1131"/>
                    <a:gd name="T24" fmla="*/ 0 w 1116"/>
                    <a:gd name="T25" fmla="*/ 0 h 1131"/>
                    <a:gd name="T26" fmla="*/ 0 w 1116"/>
                    <a:gd name="T27" fmla="*/ 0 h 1131"/>
                    <a:gd name="T28" fmla="*/ 0 w 1116"/>
                    <a:gd name="T29" fmla="*/ 0 h 1131"/>
                    <a:gd name="T30" fmla="*/ 0 w 1116"/>
                    <a:gd name="T31" fmla="*/ 0 h 1131"/>
                    <a:gd name="T32" fmla="*/ 0 w 1116"/>
                    <a:gd name="T33" fmla="*/ 0 h 1131"/>
                    <a:gd name="T34" fmla="*/ 0 w 1116"/>
                    <a:gd name="T35" fmla="*/ 0 h 1131"/>
                    <a:gd name="T36" fmla="*/ 0 w 1116"/>
                    <a:gd name="T37" fmla="*/ 0 h 1131"/>
                    <a:gd name="T38" fmla="*/ 0 w 1116"/>
                    <a:gd name="T39" fmla="*/ 0 h 1131"/>
                    <a:gd name="T40" fmla="*/ 0 w 1116"/>
                    <a:gd name="T41" fmla="*/ 0 h 1131"/>
                    <a:gd name="T42" fmla="*/ 0 w 1116"/>
                    <a:gd name="T43" fmla="*/ 0 h 1131"/>
                    <a:gd name="T44" fmla="*/ 0 w 1116"/>
                    <a:gd name="T45" fmla="*/ 0 h 1131"/>
                    <a:gd name="T46" fmla="*/ 0 w 1116"/>
                    <a:gd name="T47" fmla="*/ 0 h 1131"/>
                    <a:gd name="T48" fmla="*/ 0 w 1116"/>
                    <a:gd name="T49" fmla="*/ 0 h 1131"/>
                    <a:gd name="T50" fmla="*/ 0 w 1116"/>
                    <a:gd name="T51" fmla="*/ 0 h 1131"/>
                    <a:gd name="T52" fmla="*/ 0 w 1116"/>
                    <a:gd name="T53" fmla="*/ 0 h 1131"/>
                    <a:gd name="T54" fmla="*/ 0 w 1116"/>
                    <a:gd name="T55" fmla="*/ 0 h 1131"/>
                    <a:gd name="T56" fmla="*/ 0 w 1116"/>
                    <a:gd name="T57" fmla="*/ 0 h 1131"/>
                    <a:gd name="T58" fmla="*/ 0 w 1116"/>
                    <a:gd name="T59" fmla="*/ 0 h 1131"/>
                    <a:gd name="T60" fmla="*/ 0 w 1116"/>
                    <a:gd name="T61" fmla="*/ 0 h 1131"/>
                    <a:gd name="T62" fmla="*/ 0 w 1116"/>
                    <a:gd name="T63" fmla="*/ 0 h 1131"/>
                    <a:gd name="T64" fmla="*/ 0 w 1116"/>
                    <a:gd name="T65" fmla="*/ 0 h 1131"/>
                    <a:gd name="T66" fmla="*/ 0 w 1116"/>
                    <a:gd name="T67" fmla="*/ 0 h 1131"/>
                    <a:gd name="T68" fmla="*/ 0 w 1116"/>
                    <a:gd name="T69" fmla="*/ 0 h 1131"/>
                    <a:gd name="T70" fmla="*/ 0 w 1116"/>
                    <a:gd name="T71" fmla="*/ 0 h 1131"/>
                    <a:gd name="T72" fmla="*/ 0 w 1116"/>
                    <a:gd name="T73" fmla="*/ 0 h 1131"/>
                    <a:gd name="T74" fmla="*/ 0 w 1116"/>
                    <a:gd name="T75" fmla="*/ 0 h 1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1"/>
                    <a:gd name="T116" fmla="*/ 1116 w 1116"/>
                    <a:gd name="T117" fmla="*/ 1131 h 11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1">
                      <a:moveTo>
                        <a:pt x="0" y="1082"/>
                      </a:moveTo>
                      <a:lnTo>
                        <a:pt x="1066" y="0"/>
                      </a:lnTo>
                      <a:lnTo>
                        <a:pt x="1067" y="0"/>
                      </a:lnTo>
                      <a:lnTo>
                        <a:pt x="1069" y="1"/>
                      </a:lnTo>
                      <a:lnTo>
                        <a:pt x="1072" y="3"/>
                      </a:lnTo>
                      <a:lnTo>
                        <a:pt x="1075" y="7"/>
                      </a:lnTo>
                      <a:lnTo>
                        <a:pt x="1079" y="10"/>
                      </a:lnTo>
                      <a:lnTo>
                        <a:pt x="1084" y="13"/>
                      </a:lnTo>
                      <a:lnTo>
                        <a:pt x="1089" y="18"/>
                      </a:lnTo>
                      <a:lnTo>
                        <a:pt x="1093" y="23"/>
                      </a:lnTo>
                      <a:lnTo>
                        <a:pt x="1098" y="28"/>
                      </a:lnTo>
                      <a:lnTo>
                        <a:pt x="1102" y="33"/>
                      </a:lnTo>
                      <a:lnTo>
                        <a:pt x="1107" y="37"/>
                      </a:lnTo>
                      <a:lnTo>
                        <a:pt x="1110" y="41"/>
                      </a:lnTo>
                      <a:lnTo>
                        <a:pt x="1114" y="44"/>
                      </a:lnTo>
                      <a:lnTo>
                        <a:pt x="1115" y="48"/>
                      </a:lnTo>
                      <a:lnTo>
                        <a:pt x="1116" y="49"/>
                      </a:lnTo>
                      <a:lnTo>
                        <a:pt x="1116" y="50"/>
                      </a:lnTo>
                      <a:lnTo>
                        <a:pt x="50" y="1131"/>
                      </a:lnTo>
                      <a:lnTo>
                        <a:pt x="49" y="1131"/>
                      </a:lnTo>
                      <a:lnTo>
                        <a:pt x="47" y="1130"/>
                      </a:lnTo>
                      <a:lnTo>
                        <a:pt x="44" y="1129"/>
                      </a:lnTo>
                      <a:lnTo>
                        <a:pt x="41" y="1126"/>
                      </a:lnTo>
                      <a:lnTo>
                        <a:pt x="37" y="1122"/>
                      </a:lnTo>
                      <a:lnTo>
                        <a:pt x="32" y="1119"/>
                      </a:lnTo>
                      <a:lnTo>
                        <a:pt x="26" y="1114"/>
                      </a:lnTo>
                      <a:lnTo>
                        <a:pt x="22" y="1110"/>
                      </a:lnTo>
                      <a:lnTo>
                        <a:pt x="17" y="1105"/>
                      </a:lnTo>
                      <a:lnTo>
                        <a:pt x="13" y="1100"/>
                      </a:lnTo>
                      <a:lnTo>
                        <a:pt x="8" y="1095"/>
                      </a:lnTo>
                      <a:lnTo>
                        <a:pt x="5" y="1092"/>
                      </a:lnTo>
                      <a:lnTo>
                        <a:pt x="3" y="1087"/>
                      </a:lnTo>
                      <a:lnTo>
                        <a:pt x="0" y="1085"/>
                      </a:lnTo>
                      <a:lnTo>
                        <a:pt x="0" y="1083"/>
                      </a:lnTo>
                      <a:lnTo>
                        <a:pt x="0" y="108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62" name="Freeform 368"/>
                <p:cNvSpPr>
                  <a:spLocks/>
                </p:cNvSpPr>
                <p:nvPr/>
              </p:nvSpPr>
              <p:spPr bwMode="auto">
                <a:xfrm>
                  <a:off x="3612" y="1782"/>
                  <a:ext cx="112" cy="123"/>
                </a:xfrm>
                <a:custGeom>
                  <a:avLst/>
                  <a:gdLst>
                    <a:gd name="T0" fmla="*/ 0 w 1116"/>
                    <a:gd name="T1" fmla="*/ 0 h 1131"/>
                    <a:gd name="T2" fmla="*/ 0 w 1116"/>
                    <a:gd name="T3" fmla="*/ 0 h 1131"/>
                    <a:gd name="T4" fmla="*/ 0 w 1116"/>
                    <a:gd name="T5" fmla="*/ 0 h 1131"/>
                    <a:gd name="T6" fmla="*/ 0 w 1116"/>
                    <a:gd name="T7" fmla="*/ 0 h 1131"/>
                    <a:gd name="T8" fmla="*/ 0 w 1116"/>
                    <a:gd name="T9" fmla="*/ 0 h 1131"/>
                    <a:gd name="T10" fmla="*/ 0 w 1116"/>
                    <a:gd name="T11" fmla="*/ 0 h 1131"/>
                    <a:gd name="T12" fmla="*/ 0 w 1116"/>
                    <a:gd name="T13" fmla="*/ 0 h 1131"/>
                    <a:gd name="T14" fmla="*/ 0 w 1116"/>
                    <a:gd name="T15" fmla="*/ 0 h 1131"/>
                    <a:gd name="T16" fmla="*/ 0 w 1116"/>
                    <a:gd name="T17" fmla="*/ 0 h 1131"/>
                    <a:gd name="T18" fmla="*/ 0 w 1116"/>
                    <a:gd name="T19" fmla="*/ 0 h 1131"/>
                    <a:gd name="T20" fmla="*/ 0 w 1116"/>
                    <a:gd name="T21" fmla="*/ 0 h 1131"/>
                    <a:gd name="T22" fmla="*/ 0 w 1116"/>
                    <a:gd name="T23" fmla="*/ 0 h 1131"/>
                    <a:gd name="T24" fmla="*/ 0 w 1116"/>
                    <a:gd name="T25" fmla="*/ 0 h 1131"/>
                    <a:gd name="T26" fmla="*/ 0 w 1116"/>
                    <a:gd name="T27" fmla="*/ 0 h 1131"/>
                    <a:gd name="T28" fmla="*/ 0 w 1116"/>
                    <a:gd name="T29" fmla="*/ 0 h 1131"/>
                    <a:gd name="T30" fmla="*/ 0 w 1116"/>
                    <a:gd name="T31" fmla="*/ 0 h 1131"/>
                    <a:gd name="T32" fmla="*/ 0 w 1116"/>
                    <a:gd name="T33" fmla="*/ 0 h 1131"/>
                    <a:gd name="T34" fmla="*/ 0 w 1116"/>
                    <a:gd name="T35" fmla="*/ 0 h 1131"/>
                    <a:gd name="T36" fmla="*/ 0 w 1116"/>
                    <a:gd name="T37" fmla="*/ 0 h 1131"/>
                    <a:gd name="T38" fmla="*/ 0 w 1116"/>
                    <a:gd name="T39" fmla="*/ 0 h 1131"/>
                    <a:gd name="T40" fmla="*/ 0 w 1116"/>
                    <a:gd name="T41" fmla="*/ 0 h 1131"/>
                    <a:gd name="T42" fmla="*/ 0 w 1116"/>
                    <a:gd name="T43" fmla="*/ 0 h 1131"/>
                    <a:gd name="T44" fmla="*/ 0 w 1116"/>
                    <a:gd name="T45" fmla="*/ 0 h 1131"/>
                    <a:gd name="T46" fmla="*/ 0 w 1116"/>
                    <a:gd name="T47" fmla="*/ 0 h 1131"/>
                    <a:gd name="T48" fmla="*/ 0 w 1116"/>
                    <a:gd name="T49" fmla="*/ 0 h 1131"/>
                    <a:gd name="T50" fmla="*/ 0 w 1116"/>
                    <a:gd name="T51" fmla="*/ 0 h 1131"/>
                    <a:gd name="T52" fmla="*/ 0 w 1116"/>
                    <a:gd name="T53" fmla="*/ 0 h 1131"/>
                    <a:gd name="T54" fmla="*/ 0 w 1116"/>
                    <a:gd name="T55" fmla="*/ 0 h 1131"/>
                    <a:gd name="T56" fmla="*/ 0 w 1116"/>
                    <a:gd name="T57" fmla="*/ 0 h 1131"/>
                    <a:gd name="T58" fmla="*/ 0 w 1116"/>
                    <a:gd name="T59" fmla="*/ 0 h 1131"/>
                    <a:gd name="T60" fmla="*/ 0 w 1116"/>
                    <a:gd name="T61" fmla="*/ 0 h 1131"/>
                    <a:gd name="T62" fmla="*/ 0 w 1116"/>
                    <a:gd name="T63" fmla="*/ 0 h 1131"/>
                    <a:gd name="T64" fmla="*/ 0 w 1116"/>
                    <a:gd name="T65" fmla="*/ 0 h 1131"/>
                    <a:gd name="T66" fmla="*/ 0 w 1116"/>
                    <a:gd name="T67" fmla="*/ 0 h 1131"/>
                    <a:gd name="T68" fmla="*/ 0 w 1116"/>
                    <a:gd name="T69" fmla="*/ 0 h 1131"/>
                    <a:gd name="T70" fmla="*/ 0 w 1116"/>
                    <a:gd name="T71" fmla="*/ 0 h 1131"/>
                    <a:gd name="T72" fmla="*/ 0 w 1116"/>
                    <a:gd name="T73" fmla="*/ 0 h 1131"/>
                    <a:gd name="T74" fmla="*/ 0 w 1116"/>
                    <a:gd name="T75" fmla="*/ 0 h 1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1"/>
                    <a:gd name="T116" fmla="*/ 1116 w 1116"/>
                    <a:gd name="T117" fmla="*/ 1131 h 11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1">
                      <a:moveTo>
                        <a:pt x="0" y="1082"/>
                      </a:moveTo>
                      <a:lnTo>
                        <a:pt x="1066" y="0"/>
                      </a:lnTo>
                      <a:lnTo>
                        <a:pt x="1067" y="0"/>
                      </a:lnTo>
                      <a:lnTo>
                        <a:pt x="1069" y="1"/>
                      </a:lnTo>
                      <a:lnTo>
                        <a:pt x="1072" y="3"/>
                      </a:lnTo>
                      <a:lnTo>
                        <a:pt x="1075" y="7"/>
                      </a:lnTo>
                      <a:lnTo>
                        <a:pt x="1079" y="10"/>
                      </a:lnTo>
                      <a:lnTo>
                        <a:pt x="1084" y="13"/>
                      </a:lnTo>
                      <a:lnTo>
                        <a:pt x="1089" y="18"/>
                      </a:lnTo>
                      <a:lnTo>
                        <a:pt x="1093" y="23"/>
                      </a:lnTo>
                      <a:lnTo>
                        <a:pt x="1098" y="28"/>
                      </a:lnTo>
                      <a:lnTo>
                        <a:pt x="1102" y="33"/>
                      </a:lnTo>
                      <a:lnTo>
                        <a:pt x="1107" y="37"/>
                      </a:lnTo>
                      <a:lnTo>
                        <a:pt x="1110" y="41"/>
                      </a:lnTo>
                      <a:lnTo>
                        <a:pt x="1114" y="44"/>
                      </a:lnTo>
                      <a:lnTo>
                        <a:pt x="1115" y="48"/>
                      </a:lnTo>
                      <a:lnTo>
                        <a:pt x="1116" y="49"/>
                      </a:lnTo>
                      <a:lnTo>
                        <a:pt x="1116" y="50"/>
                      </a:lnTo>
                      <a:lnTo>
                        <a:pt x="50" y="1131"/>
                      </a:lnTo>
                      <a:lnTo>
                        <a:pt x="49" y="1131"/>
                      </a:lnTo>
                      <a:lnTo>
                        <a:pt x="47" y="1130"/>
                      </a:lnTo>
                      <a:lnTo>
                        <a:pt x="44" y="1129"/>
                      </a:lnTo>
                      <a:lnTo>
                        <a:pt x="41" y="1126"/>
                      </a:lnTo>
                      <a:lnTo>
                        <a:pt x="37" y="1122"/>
                      </a:lnTo>
                      <a:lnTo>
                        <a:pt x="32" y="1119"/>
                      </a:lnTo>
                      <a:lnTo>
                        <a:pt x="26" y="1114"/>
                      </a:lnTo>
                      <a:lnTo>
                        <a:pt x="22" y="1110"/>
                      </a:lnTo>
                      <a:lnTo>
                        <a:pt x="17" y="1105"/>
                      </a:lnTo>
                      <a:lnTo>
                        <a:pt x="13" y="1100"/>
                      </a:lnTo>
                      <a:lnTo>
                        <a:pt x="8" y="1095"/>
                      </a:lnTo>
                      <a:lnTo>
                        <a:pt x="5" y="1092"/>
                      </a:lnTo>
                      <a:lnTo>
                        <a:pt x="3" y="1087"/>
                      </a:lnTo>
                      <a:lnTo>
                        <a:pt x="0" y="1085"/>
                      </a:lnTo>
                      <a:lnTo>
                        <a:pt x="0" y="1083"/>
                      </a:lnTo>
                      <a:lnTo>
                        <a:pt x="0" y="108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3" name="Freeform 369"/>
                <p:cNvSpPr>
                  <a:spLocks/>
                </p:cNvSpPr>
                <p:nvPr/>
              </p:nvSpPr>
              <p:spPr bwMode="auto">
                <a:xfrm>
                  <a:off x="3338" y="1356"/>
                  <a:ext cx="113" cy="124"/>
                </a:xfrm>
                <a:custGeom>
                  <a:avLst/>
                  <a:gdLst>
                    <a:gd name="T0" fmla="*/ 0 w 1118"/>
                    <a:gd name="T1" fmla="*/ 0 h 1141"/>
                    <a:gd name="T2" fmla="*/ 0 w 1118"/>
                    <a:gd name="T3" fmla="*/ 0 h 1141"/>
                    <a:gd name="T4" fmla="*/ 0 w 1118"/>
                    <a:gd name="T5" fmla="*/ 0 h 1141"/>
                    <a:gd name="T6" fmla="*/ 0 w 1118"/>
                    <a:gd name="T7" fmla="*/ 0 h 1141"/>
                    <a:gd name="T8" fmla="*/ 0 w 1118"/>
                    <a:gd name="T9" fmla="*/ 0 h 1141"/>
                    <a:gd name="T10" fmla="*/ 0 w 1118"/>
                    <a:gd name="T11" fmla="*/ 0 h 1141"/>
                    <a:gd name="T12" fmla="*/ 0 w 1118"/>
                    <a:gd name="T13" fmla="*/ 0 h 1141"/>
                    <a:gd name="T14" fmla="*/ 0 w 1118"/>
                    <a:gd name="T15" fmla="*/ 0 h 1141"/>
                    <a:gd name="T16" fmla="*/ 0 w 1118"/>
                    <a:gd name="T17" fmla="*/ 0 h 1141"/>
                    <a:gd name="T18" fmla="*/ 0 w 1118"/>
                    <a:gd name="T19" fmla="*/ 0 h 1141"/>
                    <a:gd name="T20" fmla="*/ 0 w 1118"/>
                    <a:gd name="T21" fmla="*/ 0 h 1141"/>
                    <a:gd name="T22" fmla="*/ 0 w 1118"/>
                    <a:gd name="T23" fmla="*/ 0 h 1141"/>
                    <a:gd name="T24" fmla="*/ 0 w 1118"/>
                    <a:gd name="T25" fmla="*/ 0 h 1141"/>
                    <a:gd name="T26" fmla="*/ 0 w 1118"/>
                    <a:gd name="T27" fmla="*/ 0 h 1141"/>
                    <a:gd name="T28" fmla="*/ 0 w 1118"/>
                    <a:gd name="T29" fmla="*/ 0 h 1141"/>
                    <a:gd name="T30" fmla="*/ 0 w 1118"/>
                    <a:gd name="T31" fmla="*/ 0 h 1141"/>
                    <a:gd name="T32" fmla="*/ 0 w 1118"/>
                    <a:gd name="T33" fmla="*/ 0 h 1141"/>
                    <a:gd name="T34" fmla="*/ 0 w 1118"/>
                    <a:gd name="T35" fmla="*/ 0 h 1141"/>
                    <a:gd name="T36" fmla="*/ 0 w 1118"/>
                    <a:gd name="T37" fmla="*/ 0 h 1141"/>
                    <a:gd name="T38" fmla="*/ 0 w 1118"/>
                    <a:gd name="T39" fmla="*/ 0 h 1141"/>
                    <a:gd name="T40" fmla="*/ 0 w 1118"/>
                    <a:gd name="T41" fmla="*/ 0 h 1141"/>
                    <a:gd name="T42" fmla="*/ 0 w 1118"/>
                    <a:gd name="T43" fmla="*/ 0 h 1141"/>
                    <a:gd name="T44" fmla="*/ 0 w 1118"/>
                    <a:gd name="T45" fmla="*/ 0 h 1141"/>
                    <a:gd name="T46" fmla="*/ 0 w 1118"/>
                    <a:gd name="T47" fmla="*/ 0 h 1141"/>
                    <a:gd name="T48" fmla="*/ 0 w 1118"/>
                    <a:gd name="T49" fmla="*/ 0 h 1141"/>
                    <a:gd name="T50" fmla="*/ 0 w 1118"/>
                    <a:gd name="T51" fmla="*/ 0 h 1141"/>
                    <a:gd name="T52" fmla="*/ 0 w 1118"/>
                    <a:gd name="T53" fmla="*/ 0 h 1141"/>
                    <a:gd name="T54" fmla="*/ 0 w 1118"/>
                    <a:gd name="T55" fmla="*/ 0 h 1141"/>
                    <a:gd name="T56" fmla="*/ 0 w 1118"/>
                    <a:gd name="T57" fmla="*/ 0 h 1141"/>
                    <a:gd name="T58" fmla="*/ 0 w 1118"/>
                    <a:gd name="T59" fmla="*/ 0 h 1141"/>
                    <a:gd name="T60" fmla="*/ 0 w 1118"/>
                    <a:gd name="T61" fmla="*/ 0 h 1141"/>
                    <a:gd name="T62" fmla="*/ 0 w 1118"/>
                    <a:gd name="T63" fmla="*/ 0 h 1141"/>
                    <a:gd name="T64" fmla="*/ 0 w 1118"/>
                    <a:gd name="T65" fmla="*/ 0 h 1141"/>
                    <a:gd name="T66" fmla="*/ 0 w 1118"/>
                    <a:gd name="T67" fmla="*/ 0 h 1141"/>
                    <a:gd name="T68" fmla="*/ 0 w 1118"/>
                    <a:gd name="T69" fmla="*/ 0 h 1141"/>
                    <a:gd name="T70" fmla="*/ 0 w 1118"/>
                    <a:gd name="T71" fmla="*/ 0 h 1141"/>
                    <a:gd name="T72" fmla="*/ 0 w 1118"/>
                    <a:gd name="T73" fmla="*/ 0 h 1141"/>
                    <a:gd name="T74" fmla="*/ 0 w 1118"/>
                    <a:gd name="T75" fmla="*/ 0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8"/>
                    <a:gd name="T115" fmla="*/ 0 h 1141"/>
                    <a:gd name="T116" fmla="*/ 1118 w 1118"/>
                    <a:gd name="T117" fmla="*/ 1141 h 11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8" h="1141">
                      <a:moveTo>
                        <a:pt x="0" y="1092"/>
                      </a:moveTo>
                      <a:lnTo>
                        <a:pt x="1068" y="0"/>
                      </a:lnTo>
                      <a:lnTo>
                        <a:pt x="1071" y="1"/>
                      </a:lnTo>
                      <a:lnTo>
                        <a:pt x="1073" y="4"/>
                      </a:lnTo>
                      <a:lnTo>
                        <a:pt x="1076" y="7"/>
                      </a:lnTo>
                      <a:lnTo>
                        <a:pt x="1081" y="10"/>
                      </a:lnTo>
                      <a:lnTo>
                        <a:pt x="1085" y="15"/>
                      </a:lnTo>
                      <a:lnTo>
                        <a:pt x="1090" y="20"/>
                      </a:lnTo>
                      <a:lnTo>
                        <a:pt x="1095" y="24"/>
                      </a:lnTo>
                      <a:lnTo>
                        <a:pt x="1100" y="29"/>
                      </a:lnTo>
                      <a:lnTo>
                        <a:pt x="1105" y="33"/>
                      </a:lnTo>
                      <a:lnTo>
                        <a:pt x="1108" y="38"/>
                      </a:lnTo>
                      <a:lnTo>
                        <a:pt x="1113" y="42"/>
                      </a:lnTo>
                      <a:lnTo>
                        <a:pt x="1115" y="46"/>
                      </a:lnTo>
                      <a:lnTo>
                        <a:pt x="1117" y="48"/>
                      </a:lnTo>
                      <a:lnTo>
                        <a:pt x="1118" y="49"/>
                      </a:lnTo>
                      <a:lnTo>
                        <a:pt x="1118" y="50"/>
                      </a:lnTo>
                      <a:lnTo>
                        <a:pt x="51" y="1141"/>
                      </a:lnTo>
                      <a:lnTo>
                        <a:pt x="50" y="1141"/>
                      </a:lnTo>
                      <a:lnTo>
                        <a:pt x="49" y="1141"/>
                      </a:lnTo>
                      <a:lnTo>
                        <a:pt x="46" y="1139"/>
                      </a:lnTo>
                      <a:lnTo>
                        <a:pt x="42" y="1136"/>
                      </a:lnTo>
                      <a:lnTo>
                        <a:pt x="38" y="1133"/>
                      </a:lnTo>
                      <a:lnTo>
                        <a:pt x="33" y="1128"/>
                      </a:lnTo>
                      <a:lnTo>
                        <a:pt x="29" y="1124"/>
                      </a:lnTo>
                      <a:lnTo>
                        <a:pt x="23" y="1119"/>
                      </a:lnTo>
                      <a:lnTo>
                        <a:pt x="19" y="1115"/>
                      </a:lnTo>
                      <a:lnTo>
                        <a:pt x="14" y="1109"/>
                      </a:lnTo>
                      <a:lnTo>
                        <a:pt x="9" y="1105"/>
                      </a:lnTo>
                      <a:lnTo>
                        <a:pt x="6" y="1101"/>
                      </a:lnTo>
                      <a:lnTo>
                        <a:pt x="4" y="1098"/>
                      </a:lnTo>
                      <a:lnTo>
                        <a:pt x="2" y="1094"/>
                      </a:lnTo>
                      <a:lnTo>
                        <a:pt x="0" y="1093"/>
                      </a:lnTo>
                      <a:lnTo>
                        <a:pt x="0" y="109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64" name="Freeform 370"/>
                <p:cNvSpPr>
                  <a:spLocks/>
                </p:cNvSpPr>
                <p:nvPr/>
              </p:nvSpPr>
              <p:spPr bwMode="auto">
                <a:xfrm>
                  <a:off x="3338" y="1356"/>
                  <a:ext cx="113" cy="124"/>
                </a:xfrm>
                <a:custGeom>
                  <a:avLst/>
                  <a:gdLst>
                    <a:gd name="T0" fmla="*/ 0 w 1118"/>
                    <a:gd name="T1" fmla="*/ 0 h 1141"/>
                    <a:gd name="T2" fmla="*/ 0 w 1118"/>
                    <a:gd name="T3" fmla="*/ 0 h 1141"/>
                    <a:gd name="T4" fmla="*/ 0 w 1118"/>
                    <a:gd name="T5" fmla="*/ 0 h 1141"/>
                    <a:gd name="T6" fmla="*/ 0 w 1118"/>
                    <a:gd name="T7" fmla="*/ 0 h 1141"/>
                    <a:gd name="T8" fmla="*/ 0 w 1118"/>
                    <a:gd name="T9" fmla="*/ 0 h 1141"/>
                    <a:gd name="T10" fmla="*/ 0 w 1118"/>
                    <a:gd name="T11" fmla="*/ 0 h 1141"/>
                    <a:gd name="T12" fmla="*/ 0 w 1118"/>
                    <a:gd name="T13" fmla="*/ 0 h 1141"/>
                    <a:gd name="T14" fmla="*/ 0 w 1118"/>
                    <a:gd name="T15" fmla="*/ 0 h 1141"/>
                    <a:gd name="T16" fmla="*/ 0 w 1118"/>
                    <a:gd name="T17" fmla="*/ 0 h 1141"/>
                    <a:gd name="T18" fmla="*/ 0 w 1118"/>
                    <a:gd name="T19" fmla="*/ 0 h 1141"/>
                    <a:gd name="T20" fmla="*/ 0 w 1118"/>
                    <a:gd name="T21" fmla="*/ 0 h 1141"/>
                    <a:gd name="T22" fmla="*/ 0 w 1118"/>
                    <a:gd name="T23" fmla="*/ 0 h 1141"/>
                    <a:gd name="T24" fmla="*/ 0 w 1118"/>
                    <a:gd name="T25" fmla="*/ 0 h 1141"/>
                    <a:gd name="T26" fmla="*/ 0 w 1118"/>
                    <a:gd name="T27" fmla="*/ 0 h 1141"/>
                    <a:gd name="T28" fmla="*/ 0 w 1118"/>
                    <a:gd name="T29" fmla="*/ 0 h 1141"/>
                    <a:gd name="T30" fmla="*/ 0 w 1118"/>
                    <a:gd name="T31" fmla="*/ 0 h 1141"/>
                    <a:gd name="T32" fmla="*/ 0 w 1118"/>
                    <a:gd name="T33" fmla="*/ 0 h 1141"/>
                    <a:gd name="T34" fmla="*/ 0 w 1118"/>
                    <a:gd name="T35" fmla="*/ 0 h 1141"/>
                    <a:gd name="T36" fmla="*/ 0 w 1118"/>
                    <a:gd name="T37" fmla="*/ 0 h 1141"/>
                    <a:gd name="T38" fmla="*/ 0 w 1118"/>
                    <a:gd name="T39" fmla="*/ 0 h 1141"/>
                    <a:gd name="T40" fmla="*/ 0 w 1118"/>
                    <a:gd name="T41" fmla="*/ 0 h 1141"/>
                    <a:gd name="T42" fmla="*/ 0 w 1118"/>
                    <a:gd name="T43" fmla="*/ 0 h 1141"/>
                    <a:gd name="T44" fmla="*/ 0 w 1118"/>
                    <a:gd name="T45" fmla="*/ 0 h 1141"/>
                    <a:gd name="T46" fmla="*/ 0 w 1118"/>
                    <a:gd name="T47" fmla="*/ 0 h 1141"/>
                    <a:gd name="T48" fmla="*/ 0 w 1118"/>
                    <a:gd name="T49" fmla="*/ 0 h 1141"/>
                    <a:gd name="T50" fmla="*/ 0 w 1118"/>
                    <a:gd name="T51" fmla="*/ 0 h 1141"/>
                    <a:gd name="T52" fmla="*/ 0 w 1118"/>
                    <a:gd name="T53" fmla="*/ 0 h 1141"/>
                    <a:gd name="T54" fmla="*/ 0 w 1118"/>
                    <a:gd name="T55" fmla="*/ 0 h 1141"/>
                    <a:gd name="T56" fmla="*/ 0 w 1118"/>
                    <a:gd name="T57" fmla="*/ 0 h 1141"/>
                    <a:gd name="T58" fmla="*/ 0 w 1118"/>
                    <a:gd name="T59" fmla="*/ 0 h 1141"/>
                    <a:gd name="T60" fmla="*/ 0 w 1118"/>
                    <a:gd name="T61" fmla="*/ 0 h 1141"/>
                    <a:gd name="T62" fmla="*/ 0 w 1118"/>
                    <a:gd name="T63" fmla="*/ 0 h 1141"/>
                    <a:gd name="T64" fmla="*/ 0 w 1118"/>
                    <a:gd name="T65" fmla="*/ 0 h 1141"/>
                    <a:gd name="T66" fmla="*/ 0 w 1118"/>
                    <a:gd name="T67" fmla="*/ 0 h 1141"/>
                    <a:gd name="T68" fmla="*/ 0 w 1118"/>
                    <a:gd name="T69" fmla="*/ 0 h 1141"/>
                    <a:gd name="T70" fmla="*/ 0 w 1118"/>
                    <a:gd name="T71" fmla="*/ 0 h 1141"/>
                    <a:gd name="T72" fmla="*/ 0 w 1118"/>
                    <a:gd name="T73" fmla="*/ 0 h 1141"/>
                    <a:gd name="T74" fmla="*/ 0 w 1118"/>
                    <a:gd name="T75" fmla="*/ 0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8"/>
                    <a:gd name="T115" fmla="*/ 0 h 1141"/>
                    <a:gd name="T116" fmla="*/ 1118 w 1118"/>
                    <a:gd name="T117" fmla="*/ 1141 h 11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8" h="1141">
                      <a:moveTo>
                        <a:pt x="0" y="1092"/>
                      </a:moveTo>
                      <a:lnTo>
                        <a:pt x="1068" y="0"/>
                      </a:lnTo>
                      <a:lnTo>
                        <a:pt x="1071" y="1"/>
                      </a:lnTo>
                      <a:lnTo>
                        <a:pt x="1073" y="4"/>
                      </a:lnTo>
                      <a:lnTo>
                        <a:pt x="1076" y="7"/>
                      </a:lnTo>
                      <a:lnTo>
                        <a:pt x="1081" y="10"/>
                      </a:lnTo>
                      <a:lnTo>
                        <a:pt x="1085" y="15"/>
                      </a:lnTo>
                      <a:lnTo>
                        <a:pt x="1090" y="20"/>
                      </a:lnTo>
                      <a:lnTo>
                        <a:pt x="1095" y="24"/>
                      </a:lnTo>
                      <a:lnTo>
                        <a:pt x="1100" y="29"/>
                      </a:lnTo>
                      <a:lnTo>
                        <a:pt x="1105" y="33"/>
                      </a:lnTo>
                      <a:lnTo>
                        <a:pt x="1108" y="38"/>
                      </a:lnTo>
                      <a:lnTo>
                        <a:pt x="1113" y="42"/>
                      </a:lnTo>
                      <a:lnTo>
                        <a:pt x="1115" y="46"/>
                      </a:lnTo>
                      <a:lnTo>
                        <a:pt x="1117" y="48"/>
                      </a:lnTo>
                      <a:lnTo>
                        <a:pt x="1118" y="49"/>
                      </a:lnTo>
                      <a:lnTo>
                        <a:pt x="1118" y="50"/>
                      </a:lnTo>
                      <a:lnTo>
                        <a:pt x="51" y="1141"/>
                      </a:lnTo>
                      <a:lnTo>
                        <a:pt x="50" y="1141"/>
                      </a:lnTo>
                      <a:lnTo>
                        <a:pt x="49" y="1141"/>
                      </a:lnTo>
                      <a:lnTo>
                        <a:pt x="46" y="1139"/>
                      </a:lnTo>
                      <a:lnTo>
                        <a:pt x="42" y="1136"/>
                      </a:lnTo>
                      <a:lnTo>
                        <a:pt x="38" y="1133"/>
                      </a:lnTo>
                      <a:lnTo>
                        <a:pt x="33" y="1128"/>
                      </a:lnTo>
                      <a:lnTo>
                        <a:pt x="29" y="1124"/>
                      </a:lnTo>
                      <a:lnTo>
                        <a:pt x="23" y="1119"/>
                      </a:lnTo>
                      <a:lnTo>
                        <a:pt x="19" y="1115"/>
                      </a:lnTo>
                      <a:lnTo>
                        <a:pt x="14" y="1109"/>
                      </a:lnTo>
                      <a:lnTo>
                        <a:pt x="9" y="1105"/>
                      </a:lnTo>
                      <a:lnTo>
                        <a:pt x="6" y="1101"/>
                      </a:lnTo>
                      <a:lnTo>
                        <a:pt x="4" y="1098"/>
                      </a:lnTo>
                      <a:lnTo>
                        <a:pt x="2" y="1094"/>
                      </a:lnTo>
                      <a:lnTo>
                        <a:pt x="0" y="1093"/>
                      </a:lnTo>
                      <a:lnTo>
                        <a:pt x="0" y="109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5" name="Freeform 371"/>
                <p:cNvSpPr>
                  <a:spLocks/>
                </p:cNvSpPr>
                <p:nvPr/>
              </p:nvSpPr>
              <p:spPr bwMode="auto">
                <a:xfrm>
                  <a:off x="3591" y="1009"/>
                  <a:ext cx="254" cy="193"/>
                </a:xfrm>
                <a:custGeom>
                  <a:avLst/>
                  <a:gdLst>
                    <a:gd name="T0" fmla="*/ 0 w 2528"/>
                    <a:gd name="T1" fmla="*/ 0 h 1773"/>
                    <a:gd name="T2" fmla="*/ 0 w 2528"/>
                    <a:gd name="T3" fmla="*/ 0 h 1773"/>
                    <a:gd name="T4" fmla="*/ 0 w 2528"/>
                    <a:gd name="T5" fmla="*/ 0 h 1773"/>
                    <a:gd name="T6" fmla="*/ 0 w 2528"/>
                    <a:gd name="T7" fmla="*/ 0 h 1773"/>
                    <a:gd name="T8" fmla="*/ 0 w 2528"/>
                    <a:gd name="T9" fmla="*/ 0 h 1773"/>
                    <a:gd name="T10" fmla="*/ 0 60000 65536"/>
                    <a:gd name="T11" fmla="*/ 0 60000 65536"/>
                    <a:gd name="T12" fmla="*/ 0 60000 65536"/>
                    <a:gd name="T13" fmla="*/ 0 60000 65536"/>
                    <a:gd name="T14" fmla="*/ 0 60000 65536"/>
                    <a:gd name="T15" fmla="*/ 0 w 2528"/>
                    <a:gd name="T16" fmla="*/ 0 h 1773"/>
                    <a:gd name="T17" fmla="*/ 2528 w 2528"/>
                    <a:gd name="T18" fmla="*/ 1773 h 1773"/>
                  </a:gdLst>
                  <a:ahLst/>
                  <a:cxnLst>
                    <a:cxn ang="T10">
                      <a:pos x="T0" y="T1"/>
                    </a:cxn>
                    <a:cxn ang="T11">
                      <a:pos x="T2" y="T3"/>
                    </a:cxn>
                    <a:cxn ang="T12">
                      <a:pos x="T4" y="T5"/>
                    </a:cxn>
                    <a:cxn ang="T13">
                      <a:pos x="T6" y="T7"/>
                    </a:cxn>
                    <a:cxn ang="T14">
                      <a:pos x="T8" y="T9"/>
                    </a:cxn>
                  </a:cxnLst>
                  <a:rect l="T15" t="T16" r="T17" b="T18"/>
                  <a:pathLst>
                    <a:path w="2528" h="1773">
                      <a:moveTo>
                        <a:pt x="1918" y="1773"/>
                      </a:moveTo>
                      <a:lnTo>
                        <a:pt x="0" y="1755"/>
                      </a:lnTo>
                      <a:lnTo>
                        <a:pt x="553" y="0"/>
                      </a:lnTo>
                      <a:lnTo>
                        <a:pt x="2528" y="90"/>
                      </a:lnTo>
                      <a:lnTo>
                        <a:pt x="1918" y="177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66" name="Freeform 372"/>
                <p:cNvSpPr>
                  <a:spLocks/>
                </p:cNvSpPr>
                <p:nvPr/>
              </p:nvSpPr>
              <p:spPr bwMode="auto">
                <a:xfrm>
                  <a:off x="3591" y="1009"/>
                  <a:ext cx="254" cy="193"/>
                </a:xfrm>
                <a:custGeom>
                  <a:avLst/>
                  <a:gdLst>
                    <a:gd name="T0" fmla="*/ 0 w 2528"/>
                    <a:gd name="T1" fmla="*/ 0 h 1773"/>
                    <a:gd name="T2" fmla="*/ 0 w 2528"/>
                    <a:gd name="T3" fmla="*/ 0 h 1773"/>
                    <a:gd name="T4" fmla="*/ 0 w 2528"/>
                    <a:gd name="T5" fmla="*/ 0 h 1773"/>
                    <a:gd name="T6" fmla="*/ 0 w 2528"/>
                    <a:gd name="T7" fmla="*/ 0 h 1773"/>
                    <a:gd name="T8" fmla="*/ 0 w 2528"/>
                    <a:gd name="T9" fmla="*/ 0 h 1773"/>
                    <a:gd name="T10" fmla="*/ 0 60000 65536"/>
                    <a:gd name="T11" fmla="*/ 0 60000 65536"/>
                    <a:gd name="T12" fmla="*/ 0 60000 65536"/>
                    <a:gd name="T13" fmla="*/ 0 60000 65536"/>
                    <a:gd name="T14" fmla="*/ 0 60000 65536"/>
                    <a:gd name="T15" fmla="*/ 0 w 2528"/>
                    <a:gd name="T16" fmla="*/ 0 h 1773"/>
                    <a:gd name="T17" fmla="*/ 2528 w 2528"/>
                    <a:gd name="T18" fmla="*/ 1773 h 1773"/>
                  </a:gdLst>
                  <a:ahLst/>
                  <a:cxnLst>
                    <a:cxn ang="T10">
                      <a:pos x="T0" y="T1"/>
                    </a:cxn>
                    <a:cxn ang="T11">
                      <a:pos x="T2" y="T3"/>
                    </a:cxn>
                    <a:cxn ang="T12">
                      <a:pos x="T4" y="T5"/>
                    </a:cxn>
                    <a:cxn ang="T13">
                      <a:pos x="T6" y="T7"/>
                    </a:cxn>
                    <a:cxn ang="T14">
                      <a:pos x="T8" y="T9"/>
                    </a:cxn>
                  </a:cxnLst>
                  <a:rect l="T15" t="T16" r="T17" b="T18"/>
                  <a:pathLst>
                    <a:path w="2528" h="1773">
                      <a:moveTo>
                        <a:pt x="1918" y="1773"/>
                      </a:moveTo>
                      <a:lnTo>
                        <a:pt x="0" y="1755"/>
                      </a:lnTo>
                      <a:lnTo>
                        <a:pt x="553" y="0"/>
                      </a:lnTo>
                      <a:lnTo>
                        <a:pt x="2528" y="90"/>
                      </a:lnTo>
                      <a:lnTo>
                        <a:pt x="1918" y="177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67" name="Line 373"/>
                <p:cNvSpPr>
                  <a:spLocks noChangeShapeType="1"/>
                </p:cNvSpPr>
                <p:nvPr/>
              </p:nvSpPr>
              <p:spPr bwMode="auto">
                <a:xfrm flipV="1">
                  <a:off x="3784" y="1183"/>
                  <a:ext cx="4" cy="1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68" name="Line 374"/>
                <p:cNvSpPr>
                  <a:spLocks noChangeShapeType="1"/>
                </p:cNvSpPr>
                <p:nvPr/>
              </p:nvSpPr>
              <p:spPr bwMode="auto">
                <a:xfrm flipV="1">
                  <a:off x="3591" y="1183"/>
                  <a:ext cx="197"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69" name="Line 375"/>
                <p:cNvSpPr>
                  <a:spLocks noChangeShapeType="1"/>
                </p:cNvSpPr>
                <p:nvPr/>
              </p:nvSpPr>
              <p:spPr bwMode="auto">
                <a:xfrm flipV="1">
                  <a:off x="3788" y="1019"/>
                  <a:ext cx="57"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0" name="Line 376"/>
                <p:cNvSpPr>
                  <a:spLocks noChangeShapeType="1"/>
                </p:cNvSpPr>
                <p:nvPr/>
              </p:nvSpPr>
              <p:spPr bwMode="auto">
                <a:xfrm flipH="1" flipV="1">
                  <a:off x="3646" y="1009"/>
                  <a:ext cx="142"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1" name="Oval 377"/>
                <p:cNvSpPr>
                  <a:spLocks noChangeArrowheads="1"/>
                </p:cNvSpPr>
                <p:nvPr/>
              </p:nvSpPr>
              <p:spPr bwMode="auto">
                <a:xfrm>
                  <a:off x="3714" y="1739"/>
                  <a:ext cx="50"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672" name="Oval 378"/>
                <p:cNvSpPr>
                  <a:spLocks noChangeArrowheads="1"/>
                </p:cNvSpPr>
                <p:nvPr/>
              </p:nvSpPr>
              <p:spPr bwMode="auto">
                <a:xfrm>
                  <a:off x="3441" y="1312"/>
                  <a:ext cx="49"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673" name="Freeform 379"/>
                <p:cNvSpPr>
                  <a:spLocks/>
                </p:cNvSpPr>
                <p:nvPr/>
              </p:nvSpPr>
              <p:spPr bwMode="auto">
                <a:xfrm>
                  <a:off x="3481" y="1198"/>
                  <a:ext cx="112" cy="125"/>
                </a:xfrm>
                <a:custGeom>
                  <a:avLst/>
                  <a:gdLst>
                    <a:gd name="T0" fmla="*/ 0 w 1121"/>
                    <a:gd name="T1" fmla="*/ 0 h 1144"/>
                    <a:gd name="T2" fmla="*/ 0 w 1121"/>
                    <a:gd name="T3" fmla="*/ 0 h 1144"/>
                    <a:gd name="T4" fmla="*/ 0 w 1121"/>
                    <a:gd name="T5" fmla="*/ 0 h 1144"/>
                    <a:gd name="T6" fmla="*/ 0 w 1121"/>
                    <a:gd name="T7" fmla="*/ 0 h 1144"/>
                    <a:gd name="T8" fmla="*/ 0 w 1121"/>
                    <a:gd name="T9" fmla="*/ 0 h 1144"/>
                    <a:gd name="T10" fmla="*/ 0 w 1121"/>
                    <a:gd name="T11" fmla="*/ 0 h 1144"/>
                    <a:gd name="T12" fmla="*/ 0 w 1121"/>
                    <a:gd name="T13" fmla="*/ 0 h 1144"/>
                    <a:gd name="T14" fmla="*/ 0 w 1121"/>
                    <a:gd name="T15" fmla="*/ 0 h 1144"/>
                    <a:gd name="T16" fmla="*/ 0 w 1121"/>
                    <a:gd name="T17" fmla="*/ 0 h 1144"/>
                    <a:gd name="T18" fmla="*/ 0 w 1121"/>
                    <a:gd name="T19" fmla="*/ 0 h 1144"/>
                    <a:gd name="T20" fmla="*/ 0 w 1121"/>
                    <a:gd name="T21" fmla="*/ 0 h 1144"/>
                    <a:gd name="T22" fmla="*/ 0 w 1121"/>
                    <a:gd name="T23" fmla="*/ 0 h 1144"/>
                    <a:gd name="T24" fmla="*/ 0 w 1121"/>
                    <a:gd name="T25" fmla="*/ 0 h 1144"/>
                    <a:gd name="T26" fmla="*/ 0 w 1121"/>
                    <a:gd name="T27" fmla="*/ 0 h 1144"/>
                    <a:gd name="T28" fmla="*/ 0 w 1121"/>
                    <a:gd name="T29" fmla="*/ 0 h 1144"/>
                    <a:gd name="T30" fmla="*/ 0 w 1121"/>
                    <a:gd name="T31" fmla="*/ 0 h 1144"/>
                    <a:gd name="T32" fmla="*/ 0 w 1121"/>
                    <a:gd name="T33" fmla="*/ 0 h 1144"/>
                    <a:gd name="T34" fmla="*/ 0 w 1121"/>
                    <a:gd name="T35" fmla="*/ 0 h 1144"/>
                    <a:gd name="T36" fmla="*/ 0 w 1121"/>
                    <a:gd name="T37" fmla="*/ 0 h 1144"/>
                    <a:gd name="T38" fmla="*/ 0 w 1121"/>
                    <a:gd name="T39" fmla="*/ 0 h 1144"/>
                    <a:gd name="T40" fmla="*/ 0 w 1121"/>
                    <a:gd name="T41" fmla="*/ 0 h 1144"/>
                    <a:gd name="T42" fmla="*/ 0 w 1121"/>
                    <a:gd name="T43" fmla="*/ 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1"/>
                    <a:gd name="T67" fmla="*/ 0 h 1144"/>
                    <a:gd name="T68" fmla="*/ 1121 w 1121"/>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1" h="1144">
                      <a:moveTo>
                        <a:pt x="0" y="1094"/>
                      </a:moveTo>
                      <a:lnTo>
                        <a:pt x="1070" y="0"/>
                      </a:lnTo>
                      <a:lnTo>
                        <a:pt x="1121" y="50"/>
                      </a:lnTo>
                      <a:lnTo>
                        <a:pt x="50" y="1144"/>
                      </a:lnTo>
                      <a:lnTo>
                        <a:pt x="48" y="1143"/>
                      </a:lnTo>
                      <a:lnTo>
                        <a:pt x="45" y="1140"/>
                      </a:lnTo>
                      <a:lnTo>
                        <a:pt x="42" y="1137"/>
                      </a:lnTo>
                      <a:lnTo>
                        <a:pt x="39" y="1133"/>
                      </a:lnTo>
                      <a:lnTo>
                        <a:pt x="34" y="1129"/>
                      </a:lnTo>
                      <a:lnTo>
                        <a:pt x="30" y="1124"/>
                      </a:lnTo>
                      <a:lnTo>
                        <a:pt x="24" y="1120"/>
                      </a:lnTo>
                      <a:lnTo>
                        <a:pt x="19" y="1115"/>
                      </a:lnTo>
                      <a:lnTo>
                        <a:pt x="15" y="1111"/>
                      </a:lnTo>
                      <a:lnTo>
                        <a:pt x="10" y="1106"/>
                      </a:lnTo>
                      <a:lnTo>
                        <a:pt x="7" y="1102"/>
                      </a:lnTo>
                      <a:lnTo>
                        <a:pt x="3" y="1099"/>
                      </a:lnTo>
                      <a:lnTo>
                        <a:pt x="1" y="1096"/>
                      </a:lnTo>
                      <a:lnTo>
                        <a:pt x="0" y="1095"/>
                      </a:lnTo>
                      <a:lnTo>
                        <a:pt x="0" y="109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74" name="Freeform 380"/>
                <p:cNvSpPr>
                  <a:spLocks/>
                </p:cNvSpPr>
                <p:nvPr/>
              </p:nvSpPr>
              <p:spPr bwMode="auto">
                <a:xfrm>
                  <a:off x="3481" y="1198"/>
                  <a:ext cx="112" cy="125"/>
                </a:xfrm>
                <a:custGeom>
                  <a:avLst/>
                  <a:gdLst>
                    <a:gd name="T0" fmla="*/ 0 w 1121"/>
                    <a:gd name="T1" fmla="*/ 0 h 1144"/>
                    <a:gd name="T2" fmla="*/ 0 w 1121"/>
                    <a:gd name="T3" fmla="*/ 0 h 1144"/>
                    <a:gd name="T4" fmla="*/ 0 w 1121"/>
                    <a:gd name="T5" fmla="*/ 0 h 1144"/>
                    <a:gd name="T6" fmla="*/ 0 w 1121"/>
                    <a:gd name="T7" fmla="*/ 0 h 1144"/>
                    <a:gd name="T8" fmla="*/ 0 w 1121"/>
                    <a:gd name="T9" fmla="*/ 0 h 1144"/>
                    <a:gd name="T10" fmla="*/ 0 w 1121"/>
                    <a:gd name="T11" fmla="*/ 0 h 1144"/>
                    <a:gd name="T12" fmla="*/ 0 w 1121"/>
                    <a:gd name="T13" fmla="*/ 0 h 1144"/>
                    <a:gd name="T14" fmla="*/ 0 w 1121"/>
                    <a:gd name="T15" fmla="*/ 0 h 1144"/>
                    <a:gd name="T16" fmla="*/ 0 w 1121"/>
                    <a:gd name="T17" fmla="*/ 0 h 1144"/>
                    <a:gd name="T18" fmla="*/ 0 w 1121"/>
                    <a:gd name="T19" fmla="*/ 0 h 1144"/>
                    <a:gd name="T20" fmla="*/ 0 w 1121"/>
                    <a:gd name="T21" fmla="*/ 0 h 1144"/>
                    <a:gd name="T22" fmla="*/ 0 w 1121"/>
                    <a:gd name="T23" fmla="*/ 0 h 1144"/>
                    <a:gd name="T24" fmla="*/ 0 w 1121"/>
                    <a:gd name="T25" fmla="*/ 0 h 1144"/>
                    <a:gd name="T26" fmla="*/ 0 w 1121"/>
                    <a:gd name="T27" fmla="*/ 0 h 1144"/>
                    <a:gd name="T28" fmla="*/ 0 w 1121"/>
                    <a:gd name="T29" fmla="*/ 0 h 1144"/>
                    <a:gd name="T30" fmla="*/ 0 w 1121"/>
                    <a:gd name="T31" fmla="*/ 0 h 1144"/>
                    <a:gd name="T32" fmla="*/ 0 w 1121"/>
                    <a:gd name="T33" fmla="*/ 0 h 1144"/>
                    <a:gd name="T34" fmla="*/ 0 w 1121"/>
                    <a:gd name="T35" fmla="*/ 0 h 1144"/>
                    <a:gd name="T36" fmla="*/ 0 w 1121"/>
                    <a:gd name="T37" fmla="*/ 0 h 1144"/>
                    <a:gd name="T38" fmla="*/ 0 w 1121"/>
                    <a:gd name="T39" fmla="*/ 0 h 1144"/>
                    <a:gd name="T40" fmla="*/ 0 w 1121"/>
                    <a:gd name="T41" fmla="*/ 0 h 1144"/>
                    <a:gd name="T42" fmla="*/ 0 w 1121"/>
                    <a:gd name="T43" fmla="*/ 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1"/>
                    <a:gd name="T67" fmla="*/ 0 h 1144"/>
                    <a:gd name="T68" fmla="*/ 1121 w 1121"/>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1" h="1144">
                      <a:moveTo>
                        <a:pt x="0" y="1094"/>
                      </a:moveTo>
                      <a:lnTo>
                        <a:pt x="1070" y="0"/>
                      </a:lnTo>
                      <a:lnTo>
                        <a:pt x="1121" y="50"/>
                      </a:lnTo>
                      <a:lnTo>
                        <a:pt x="50" y="1144"/>
                      </a:lnTo>
                      <a:lnTo>
                        <a:pt x="48" y="1143"/>
                      </a:lnTo>
                      <a:lnTo>
                        <a:pt x="45" y="1140"/>
                      </a:lnTo>
                      <a:lnTo>
                        <a:pt x="42" y="1137"/>
                      </a:lnTo>
                      <a:lnTo>
                        <a:pt x="39" y="1133"/>
                      </a:lnTo>
                      <a:lnTo>
                        <a:pt x="34" y="1129"/>
                      </a:lnTo>
                      <a:lnTo>
                        <a:pt x="30" y="1124"/>
                      </a:lnTo>
                      <a:lnTo>
                        <a:pt x="24" y="1120"/>
                      </a:lnTo>
                      <a:lnTo>
                        <a:pt x="19" y="1115"/>
                      </a:lnTo>
                      <a:lnTo>
                        <a:pt x="15" y="1111"/>
                      </a:lnTo>
                      <a:lnTo>
                        <a:pt x="10" y="1106"/>
                      </a:lnTo>
                      <a:lnTo>
                        <a:pt x="7" y="1102"/>
                      </a:lnTo>
                      <a:lnTo>
                        <a:pt x="3" y="1099"/>
                      </a:lnTo>
                      <a:lnTo>
                        <a:pt x="1" y="1096"/>
                      </a:lnTo>
                      <a:lnTo>
                        <a:pt x="0" y="1095"/>
                      </a:lnTo>
                      <a:lnTo>
                        <a:pt x="0" y="109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75" name="Freeform 381"/>
                <p:cNvSpPr>
                  <a:spLocks/>
                </p:cNvSpPr>
                <p:nvPr/>
              </p:nvSpPr>
              <p:spPr bwMode="auto">
                <a:xfrm>
                  <a:off x="3865" y="1448"/>
                  <a:ext cx="253" cy="180"/>
                </a:xfrm>
                <a:custGeom>
                  <a:avLst/>
                  <a:gdLst>
                    <a:gd name="T0" fmla="*/ 0 w 2520"/>
                    <a:gd name="T1" fmla="*/ 0 h 1650"/>
                    <a:gd name="T2" fmla="*/ 0 w 2520"/>
                    <a:gd name="T3" fmla="*/ 0 h 1650"/>
                    <a:gd name="T4" fmla="*/ 0 w 2520"/>
                    <a:gd name="T5" fmla="*/ 0 h 1650"/>
                    <a:gd name="T6" fmla="*/ 0 w 2520"/>
                    <a:gd name="T7" fmla="*/ 0 h 1650"/>
                    <a:gd name="T8" fmla="*/ 0 w 2520"/>
                    <a:gd name="T9" fmla="*/ 0 h 1650"/>
                    <a:gd name="T10" fmla="*/ 0 60000 65536"/>
                    <a:gd name="T11" fmla="*/ 0 60000 65536"/>
                    <a:gd name="T12" fmla="*/ 0 60000 65536"/>
                    <a:gd name="T13" fmla="*/ 0 60000 65536"/>
                    <a:gd name="T14" fmla="*/ 0 60000 65536"/>
                    <a:gd name="T15" fmla="*/ 0 w 2520"/>
                    <a:gd name="T16" fmla="*/ 0 h 1650"/>
                    <a:gd name="T17" fmla="*/ 2520 w 2520"/>
                    <a:gd name="T18" fmla="*/ 1650 h 1650"/>
                  </a:gdLst>
                  <a:ahLst/>
                  <a:cxnLst>
                    <a:cxn ang="T10">
                      <a:pos x="T0" y="T1"/>
                    </a:cxn>
                    <a:cxn ang="T11">
                      <a:pos x="T2" y="T3"/>
                    </a:cxn>
                    <a:cxn ang="T12">
                      <a:pos x="T4" y="T5"/>
                    </a:cxn>
                    <a:cxn ang="T13">
                      <a:pos x="T6" y="T7"/>
                    </a:cxn>
                    <a:cxn ang="T14">
                      <a:pos x="T8" y="T9"/>
                    </a:cxn>
                  </a:cxnLst>
                  <a:rect l="T15" t="T16" r="T17" b="T18"/>
                  <a:pathLst>
                    <a:path w="2520" h="1650">
                      <a:moveTo>
                        <a:pt x="0" y="1649"/>
                      </a:moveTo>
                      <a:lnTo>
                        <a:pt x="521" y="63"/>
                      </a:lnTo>
                      <a:lnTo>
                        <a:pt x="2520" y="0"/>
                      </a:lnTo>
                      <a:lnTo>
                        <a:pt x="2056" y="1650"/>
                      </a:lnTo>
                      <a:lnTo>
                        <a:pt x="0" y="164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76" name="Freeform 382"/>
                <p:cNvSpPr>
                  <a:spLocks/>
                </p:cNvSpPr>
                <p:nvPr/>
              </p:nvSpPr>
              <p:spPr bwMode="auto">
                <a:xfrm>
                  <a:off x="3865" y="1448"/>
                  <a:ext cx="253" cy="180"/>
                </a:xfrm>
                <a:custGeom>
                  <a:avLst/>
                  <a:gdLst>
                    <a:gd name="T0" fmla="*/ 0 w 2520"/>
                    <a:gd name="T1" fmla="*/ 0 h 1650"/>
                    <a:gd name="T2" fmla="*/ 0 w 2520"/>
                    <a:gd name="T3" fmla="*/ 0 h 1650"/>
                    <a:gd name="T4" fmla="*/ 0 w 2520"/>
                    <a:gd name="T5" fmla="*/ 0 h 1650"/>
                    <a:gd name="T6" fmla="*/ 0 w 2520"/>
                    <a:gd name="T7" fmla="*/ 0 h 1650"/>
                    <a:gd name="T8" fmla="*/ 0 w 2520"/>
                    <a:gd name="T9" fmla="*/ 0 h 1650"/>
                    <a:gd name="T10" fmla="*/ 0 60000 65536"/>
                    <a:gd name="T11" fmla="*/ 0 60000 65536"/>
                    <a:gd name="T12" fmla="*/ 0 60000 65536"/>
                    <a:gd name="T13" fmla="*/ 0 60000 65536"/>
                    <a:gd name="T14" fmla="*/ 0 60000 65536"/>
                    <a:gd name="T15" fmla="*/ 0 w 2520"/>
                    <a:gd name="T16" fmla="*/ 0 h 1650"/>
                    <a:gd name="T17" fmla="*/ 2520 w 2520"/>
                    <a:gd name="T18" fmla="*/ 1650 h 1650"/>
                  </a:gdLst>
                  <a:ahLst/>
                  <a:cxnLst>
                    <a:cxn ang="T10">
                      <a:pos x="T0" y="T1"/>
                    </a:cxn>
                    <a:cxn ang="T11">
                      <a:pos x="T2" y="T3"/>
                    </a:cxn>
                    <a:cxn ang="T12">
                      <a:pos x="T4" y="T5"/>
                    </a:cxn>
                    <a:cxn ang="T13">
                      <a:pos x="T6" y="T7"/>
                    </a:cxn>
                    <a:cxn ang="T14">
                      <a:pos x="T8" y="T9"/>
                    </a:cxn>
                  </a:cxnLst>
                  <a:rect l="T15" t="T16" r="T17" b="T18"/>
                  <a:pathLst>
                    <a:path w="2520" h="1650">
                      <a:moveTo>
                        <a:pt x="0" y="1649"/>
                      </a:moveTo>
                      <a:lnTo>
                        <a:pt x="521" y="63"/>
                      </a:lnTo>
                      <a:lnTo>
                        <a:pt x="2520" y="0"/>
                      </a:lnTo>
                      <a:lnTo>
                        <a:pt x="2056" y="1650"/>
                      </a:lnTo>
                      <a:lnTo>
                        <a:pt x="0" y="164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77" name="Line 383"/>
                <p:cNvSpPr>
                  <a:spLocks noChangeShapeType="1"/>
                </p:cNvSpPr>
                <p:nvPr/>
              </p:nvSpPr>
              <p:spPr bwMode="auto">
                <a:xfrm flipV="1">
                  <a:off x="3865" y="1456"/>
                  <a:ext cx="66" cy="17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8" name="Line 384"/>
                <p:cNvSpPr>
                  <a:spLocks noChangeShapeType="1"/>
                </p:cNvSpPr>
                <p:nvPr/>
              </p:nvSpPr>
              <p:spPr bwMode="auto">
                <a:xfrm>
                  <a:off x="3916" y="1455"/>
                  <a:ext cx="15"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9" name="Line 385"/>
                <p:cNvSpPr>
                  <a:spLocks noChangeShapeType="1"/>
                </p:cNvSpPr>
                <p:nvPr/>
              </p:nvSpPr>
              <p:spPr bwMode="auto">
                <a:xfrm flipH="1" flipV="1">
                  <a:off x="3931" y="1456"/>
                  <a:ext cx="140" cy="17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80" name="Line 386"/>
                <p:cNvSpPr>
                  <a:spLocks noChangeShapeType="1"/>
                </p:cNvSpPr>
                <p:nvPr/>
              </p:nvSpPr>
              <p:spPr bwMode="auto">
                <a:xfrm flipH="1">
                  <a:off x="3931" y="1448"/>
                  <a:ext cx="187"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81" name="Freeform 387"/>
                <p:cNvSpPr>
                  <a:spLocks/>
                </p:cNvSpPr>
                <p:nvPr/>
              </p:nvSpPr>
              <p:spPr bwMode="auto">
                <a:xfrm>
                  <a:off x="3869" y="1183"/>
                  <a:ext cx="114" cy="125"/>
                </a:xfrm>
                <a:custGeom>
                  <a:avLst/>
                  <a:gdLst>
                    <a:gd name="T0" fmla="*/ 0 w 1127"/>
                    <a:gd name="T1" fmla="*/ 0 h 1146"/>
                    <a:gd name="T2" fmla="*/ 0 w 1127"/>
                    <a:gd name="T3" fmla="*/ 0 h 1146"/>
                    <a:gd name="T4" fmla="*/ 0 w 1127"/>
                    <a:gd name="T5" fmla="*/ 0 h 1146"/>
                    <a:gd name="T6" fmla="*/ 0 w 1127"/>
                    <a:gd name="T7" fmla="*/ 0 h 1146"/>
                    <a:gd name="T8" fmla="*/ 0 w 1127"/>
                    <a:gd name="T9" fmla="*/ 0 h 1146"/>
                    <a:gd name="T10" fmla="*/ 0 w 1127"/>
                    <a:gd name="T11" fmla="*/ 0 h 1146"/>
                    <a:gd name="T12" fmla="*/ 0 w 1127"/>
                    <a:gd name="T13" fmla="*/ 0 h 1146"/>
                    <a:gd name="T14" fmla="*/ 0 w 1127"/>
                    <a:gd name="T15" fmla="*/ 0 h 1146"/>
                    <a:gd name="T16" fmla="*/ 0 w 1127"/>
                    <a:gd name="T17" fmla="*/ 0 h 1146"/>
                    <a:gd name="T18" fmla="*/ 0 w 1127"/>
                    <a:gd name="T19" fmla="*/ 0 h 1146"/>
                    <a:gd name="T20" fmla="*/ 0 w 1127"/>
                    <a:gd name="T21" fmla="*/ 0 h 1146"/>
                    <a:gd name="T22" fmla="*/ 0 w 1127"/>
                    <a:gd name="T23" fmla="*/ 0 h 1146"/>
                    <a:gd name="T24" fmla="*/ 0 w 1127"/>
                    <a:gd name="T25" fmla="*/ 0 h 1146"/>
                    <a:gd name="T26" fmla="*/ 0 w 1127"/>
                    <a:gd name="T27" fmla="*/ 0 h 1146"/>
                    <a:gd name="T28" fmla="*/ 0 w 1127"/>
                    <a:gd name="T29" fmla="*/ 0 h 1146"/>
                    <a:gd name="T30" fmla="*/ 0 w 1127"/>
                    <a:gd name="T31" fmla="*/ 0 h 1146"/>
                    <a:gd name="T32" fmla="*/ 0 w 1127"/>
                    <a:gd name="T33" fmla="*/ 0 h 1146"/>
                    <a:gd name="T34" fmla="*/ 0 w 1127"/>
                    <a:gd name="T35" fmla="*/ 0 h 1146"/>
                    <a:gd name="T36" fmla="*/ 0 w 1127"/>
                    <a:gd name="T37" fmla="*/ 0 h 1146"/>
                    <a:gd name="T38" fmla="*/ 0 w 1127"/>
                    <a:gd name="T39" fmla="*/ 0 h 1146"/>
                    <a:gd name="T40" fmla="*/ 0 w 1127"/>
                    <a:gd name="T41" fmla="*/ 0 h 1146"/>
                    <a:gd name="T42" fmla="*/ 0 w 1127"/>
                    <a:gd name="T43" fmla="*/ 0 h 1146"/>
                    <a:gd name="T44" fmla="*/ 0 w 1127"/>
                    <a:gd name="T45" fmla="*/ 0 h 1146"/>
                    <a:gd name="T46" fmla="*/ 0 w 1127"/>
                    <a:gd name="T47" fmla="*/ 0 h 1146"/>
                    <a:gd name="T48" fmla="*/ 0 w 1127"/>
                    <a:gd name="T49" fmla="*/ 0 h 1146"/>
                    <a:gd name="T50" fmla="*/ 0 w 1127"/>
                    <a:gd name="T51" fmla="*/ 0 h 1146"/>
                    <a:gd name="T52" fmla="*/ 0 w 1127"/>
                    <a:gd name="T53" fmla="*/ 0 h 1146"/>
                    <a:gd name="T54" fmla="*/ 0 w 1127"/>
                    <a:gd name="T55" fmla="*/ 0 h 1146"/>
                    <a:gd name="T56" fmla="*/ 0 w 1127"/>
                    <a:gd name="T57" fmla="*/ 0 h 1146"/>
                    <a:gd name="T58" fmla="*/ 0 w 1127"/>
                    <a:gd name="T59" fmla="*/ 0 h 1146"/>
                    <a:gd name="T60" fmla="*/ 0 w 1127"/>
                    <a:gd name="T61" fmla="*/ 0 h 1146"/>
                    <a:gd name="T62" fmla="*/ 0 w 1127"/>
                    <a:gd name="T63" fmla="*/ 0 h 1146"/>
                    <a:gd name="T64" fmla="*/ 0 w 1127"/>
                    <a:gd name="T65" fmla="*/ 0 h 1146"/>
                    <a:gd name="T66" fmla="*/ 0 w 1127"/>
                    <a:gd name="T67" fmla="*/ 0 h 1146"/>
                    <a:gd name="T68" fmla="*/ 0 w 1127"/>
                    <a:gd name="T69" fmla="*/ 0 h 1146"/>
                    <a:gd name="T70" fmla="*/ 0 w 1127"/>
                    <a:gd name="T71" fmla="*/ 0 h 1146"/>
                    <a:gd name="T72" fmla="*/ 0 w 1127"/>
                    <a:gd name="T73" fmla="*/ 0 h 1146"/>
                    <a:gd name="T74" fmla="*/ 0 w 1127"/>
                    <a:gd name="T75" fmla="*/ 0 h 1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7"/>
                    <a:gd name="T115" fmla="*/ 0 h 1146"/>
                    <a:gd name="T116" fmla="*/ 1127 w 1127"/>
                    <a:gd name="T117" fmla="*/ 1146 h 11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7" h="1146">
                      <a:moveTo>
                        <a:pt x="1127" y="49"/>
                      </a:moveTo>
                      <a:lnTo>
                        <a:pt x="50" y="1146"/>
                      </a:lnTo>
                      <a:lnTo>
                        <a:pt x="49" y="1146"/>
                      </a:lnTo>
                      <a:lnTo>
                        <a:pt x="48" y="1145"/>
                      </a:lnTo>
                      <a:lnTo>
                        <a:pt x="45" y="1142"/>
                      </a:lnTo>
                      <a:lnTo>
                        <a:pt x="42" y="1140"/>
                      </a:lnTo>
                      <a:lnTo>
                        <a:pt x="38" y="1136"/>
                      </a:lnTo>
                      <a:lnTo>
                        <a:pt x="33" y="1132"/>
                      </a:lnTo>
                      <a:lnTo>
                        <a:pt x="28" y="1128"/>
                      </a:lnTo>
                      <a:lnTo>
                        <a:pt x="23" y="1122"/>
                      </a:lnTo>
                      <a:lnTo>
                        <a:pt x="18" y="1118"/>
                      </a:lnTo>
                      <a:lnTo>
                        <a:pt x="14" y="1113"/>
                      </a:lnTo>
                      <a:lnTo>
                        <a:pt x="9" y="1108"/>
                      </a:lnTo>
                      <a:lnTo>
                        <a:pt x="6" y="1105"/>
                      </a:lnTo>
                      <a:lnTo>
                        <a:pt x="2" y="1102"/>
                      </a:lnTo>
                      <a:lnTo>
                        <a:pt x="1" y="1098"/>
                      </a:lnTo>
                      <a:lnTo>
                        <a:pt x="0" y="1097"/>
                      </a:lnTo>
                      <a:lnTo>
                        <a:pt x="0" y="1096"/>
                      </a:lnTo>
                      <a:lnTo>
                        <a:pt x="1077" y="0"/>
                      </a:lnTo>
                      <a:lnTo>
                        <a:pt x="1080" y="1"/>
                      </a:lnTo>
                      <a:lnTo>
                        <a:pt x="1083" y="2"/>
                      </a:lnTo>
                      <a:lnTo>
                        <a:pt x="1086" y="5"/>
                      </a:lnTo>
                      <a:lnTo>
                        <a:pt x="1091" y="9"/>
                      </a:lnTo>
                      <a:lnTo>
                        <a:pt x="1095" y="12"/>
                      </a:lnTo>
                      <a:lnTo>
                        <a:pt x="1100" y="17"/>
                      </a:lnTo>
                      <a:lnTo>
                        <a:pt x="1106" y="21"/>
                      </a:lnTo>
                      <a:lnTo>
                        <a:pt x="1110" y="27"/>
                      </a:lnTo>
                      <a:lnTo>
                        <a:pt x="1115" y="31"/>
                      </a:lnTo>
                      <a:lnTo>
                        <a:pt x="1119" y="36"/>
                      </a:lnTo>
                      <a:lnTo>
                        <a:pt x="1123" y="40"/>
                      </a:lnTo>
                      <a:lnTo>
                        <a:pt x="1125" y="44"/>
                      </a:lnTo>
                      <a:lnTo>
                        <a:pt x="1127" y="46"/>
                      </a:lnTo>
                      <a:lnTo>
                        <a:pt x="1127" y="48"/>
                      </a:lnTo>
                      <a:lnTo>
                        <a:pt x="1127" y="4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82" name="Freeform 388"/>
                <p:cNvSpPr>
                  <a:spLocks/>
                </p:cNvSpPr>
                <p:nvPr/>
              </p:nvSpPr>
              <p:spPr bwMode="auto">
                <a:xfrm>
                  <a:off x="3869" y="1183"/>
                  <a:ext cx="114" cy="125"/>
                </a:xfrm>
                <a:custGeom>
                  <a:avLst/>
                  <a:gdLst>
                    <a:gd name="T0" fmla="*/ 0 w 1127"/>
                    <a:gd name="T1" fmla="*/ 0 h 1146"/>
                    <a:gd name="T2" fmla="*/ 0 w 1127"/>
                    <a:gd name="T3" fmla="*/ 0 h 1146"/>
                    <a:gd name="T4" fmla="*/ 0 w 1127"/>
                    <a:gd name="T5" fmla="*/ 0 h 1146"/>
                    <a:gd name="T6" fmla="*/ 0 w 1127"/>
                    <a:gd name="T7" fmla="*/ 0 h 1146"/>
                    <a:gd name="T8" fmla="*/ 0 w 1127"/>
                    <a:gd name="T9" fmla="*/ 0 h 1146"/>
                    <a:gd name="T10" fmla="*/ 0 w 1127"/>
                    <a:gd name="T11" fmla="*/ 0 h 1146"/>
                    <a:gd name="T12" fmla="*/ 0 w 1127"/>
                    <a:gd name="T13" fmla="*/ 0 h 1146"/>
                    <a:gd name="T14" fmla="*/ 0 w 1127"/>
                    <a:gd name="T15" fmla="*/ 0 h 1146"/>
                    <a:gd name="T16" fmla="*/ 0 w 1127"/>
                    <a:gd name="T17" fmla="*/ 0 h 1146"/>
                    <a:gd name="T18" fmla="*/ 0 w 1127"/>
                    <a:gd name="T19" fmla="*/ 0 h 1146"/>
                    <a:gd name="T20" fmla="*/ 0 w 1127"/>
                    <a:gd name="T21" fmla="*/ 0 h 1146"/>
                    <a:gd name="T22" fmla="*/ 0 w 1127"/>
                    <a:gd name="T23" fmla="*/ 0 h 1146"/>
                    <a:gd name="T24" fmla="*/ 0 w 1127"/>
                    <a:gd name="T25" fmla="*/ 0 h 1146"/>
                    <a:gd name="T26" fmla="*/ 0 w 1127"/>
                    <a:gd name="T27" fmla="*/ 0 h 1146"/>
                    <a:gd name="T28" fmla="*/ 0 w 1127"/>
                    <a:gd name="T29" fmla="*/ 0 h 1146"/>
                    <a:gd name="T30" fmla="*/ 0 w 1127"/>
                    <a:gd name="T31" fmla="*/ 0 h 1146"/>
                    <a:gd name="T32" fmla="*/ 0 w 1127"/>
                    <a:gd name="T33" fmla="*/ 0 h 1146"/>
                    <a:gd name="T34" fmla="*/ 0 w 1127"/>
                    <a:gd name="T35" fmla="*/ 0 h 1146"/>
                    <a:gd name="T36" fmla="*/ 0 w 1127"/>
                    <a:gd name="T37" fmla="*/ 0 h 1146"/>
                    <a:gd name="T38" fmla="*/ 0 w 1127"/>
                    <a:gd name="T39" fmla="*/ 0 h 1146"/>
                    <a:gd name="T40" fmla="*/ 0 w 1127"/>
                    <a:gd name="T41" fmla="*/ 0 h 1146"/>
                    <a:gd name="T42" fmla="*/ 0 w 1127"/>
                    <a:gd name="T43" fmla="*/ 0 h 1146"/>
                    <a:gd name="T44" fmla="*/ 0 w 1127"/>
                    <a:gd name="T45" fmla="*/ 0 h 1146"/>
                    <a:gd name="T46" fmla="*/ 0 w 1127"/>
                    <a:gd name="T47" fmla="*/ 0 h 1146"/>
                    <a:gd name="T48" fmla="*/ 0 w 1127"/>
                    <a:gd name="T49" fmla="*/ 0 h 1146"/>
                    <a:gd name="T50" fmla="*/ 0 w 1127"/>
                    <a:gd name="T51" fmla="*/ 0 h 1146"/>
                    <a:gd name="T52" fmla="*/ 0 w 1127"/>
                    <a:gd name="T53" fmla="*/ 0 h 1146"/>
                    <a:gd name="T54" fmla="*/ 0 w 1127"/>
                    <a:gd name="T55" fmla="*/ 0 h 1146"/>
                    <a:gd name="T56" fmla="*/ 0 w 1127"/>
                    <a:gd name="T57" fmla="*/ 0 h 1146"/>
                    <a:gd name="T58" fmla="*/ 0 w 1127"/>
                    <a:gd name="T59" fmla="*/ 0 h 1146"/>
                    <a:gd name="T60" fmla="*/ 0 w 1127"/>
                    <a:gd name="T61" fmla="*/ 0 h 1146"/>
                    <a:gd name="T62" fmla="*/ 0 w 1127"/>
                    <a:gd name="T63" fmla="*/ 0 h 1146"/>
                    <a:gd name="T64" fmla="*/ 0 w 1127"/>
                    <a:gd name="T65" fmla="*/ 0 h 1146"/>
                    <a:gd name="T66" fmla="*/ 0 w 1127"/>
                    <a:gd name="T67" fmla="*/ 0 h 1146"/>
                    <a:gd name="T68" fmla="*/ 0 w 1127"/>
                    <a:gd name="T69" fmla="*/ 0 h 1146"/>
                    <a:gd name="T70" fmla="*/ 0 w 1127"/>
                    <a:gd name="T71" fmla="*/ 0 h 1146"/>
                    <a:gd name="T72" fmla="*/ 0 w 1127"/>
                    <a:gd name="T73" fmla="*/ 0 h 1146"/>
                    <a:gd name="T74" fmla="*/ 0 w 1127"/>
                    <a:gd name="T75" fmla="*/ 0 h 1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7"/>
                    <a:gd name="T115" fmla="*/ 0 h 1146"/>
                    <a:gd name="T116" fmla="*/ 1127 w 1127"/>
                    <a:gd name="T117" fmla="*/ 1146 h 11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7" h="1146">
                      <a:moveTo>
                        <a:pt x="1127" y="49"/>
                      </a:moveTo>
                      <a:lnTo>
                        <a:pt x="50" y="1146"/>
                      </a:lnTo>
                      <a:lnTo>
                        <a:pt x="49" y="1146"/>
                      </a:lnTo>
                      <a:lnTo>
                        <a:pt x="48" y="1145"/>
                      </a:lnTo>
                      <a:lnTo>
                        <a:pt x="45" y="1142"/>
                      </a:lnTo>
                      <a:lnTo>
                        <a:pt x="42" y="1140"/>
                      </a:lnTo>
                      <a:lnTo>
                        <a:pt x="38" y="1136"/>
                      </a:lnTo>
                      <a:lnTo>
                        <a:pt x="33" y="1132"/>
                      </a:lnTo>
                      <a:lnTo>
                        <a:pt x="28" y="1128"/>
                      </a:lnTo>
                      <a:lnTo>
                        <a:pt x="23" y="1122"/>
                      </a:lnTo>
                      <a:lnTo>
                        <a:pt x="18" y="1118"/>
                      </a:lnTo>
                      <a:lnTo>
                        <a:pt x="14" y="1113"/>
                      </a:lnTo>
                      <a:lnTo>
                        <a:pt x="9" y="1108"/>
                      </a:lnTo>
                      <a:lnTo>
                        <a:pt x="6" y="1105"/>
                      </a:lnTo>
                      <a:lnTo>
                        <a:pt x="2" y="1102"/>
                      </a:lnTo>
                      <a:lnTo>
                        <a:pt x="1" y="1098"/>
                      </a:lnTo>
                      <a:lnTo>
                        <a:pt x="0" y="1097"/>
                      </a:lnTo>
                      <a:lnTo>
                        <a:pt x="0" y="1096"/>
                      </a:lnTo>
                      <a:lnTo>
                        <a:pt x="1077" y="0"/>
                      </a:lnTo>
                      <a:lnTo>
                        <a:pt x="1080" y="1"/>
                      </a:lnTo>
                      <a:lnTo>
                        <a:pt x="1083" y="2"/>
                      </a:lnTo>
                      <a:lnTo>
                        <a:pt x="1086" y="5"/>
                      </a:lnTo>
                      <a:lnTo>
                        <a:pt x="1091" y="9"/>
                      </a:lnTo>
                      <a:lnTo>
                        <a:pt x="1095" y="12"/>
                      </a:lnTo>
                      <a:lnTo>
                        <a:pt x="1100" y="17"/>
                      </a:lnTo>
                      <a:lnTo>
                        <a:pt x="1106" y="21"/>
                      </a:lnTo>
                      <a:lnTo>
                        <a:pt x="1110" y="27"/>
                      </a:lnTo>
                      <a:lnTo>
                        <a:pt x="1115" y="31"/>
                      </a:lnTo>
                      <a:lnTo>
                        <a:pt x="1119" y="36"/>
                      </a:lnTo>
                      <a:lnTo>
                        <a:pt x="1123" y="40"/>
                      </a:lnTo>
                      <a:lnTo>
                        <a:pt x="1125" y="44"/>
                      </a:lnTo>
                      <a:lnTo>
                        <a:pt x="1127" y="46"/>
                      </a:lnTo>
                      <a:lnTo>
                        <a:pt x="1127" y="48"/>
                      </a:lnTo>
                      <a:lnTo>
                        <a:pt x="1127" y="4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83" name="Freeform 389"/>
                <p:cNvSpPr>
                  <a:spLocks/>
                </p:cNvSpPr>
                <p:nvPr/>
              </p:nvSpPr>
              <p:spPr bwMode="auto">
                <a:xfrm>
                  <a:off x="3754" y="1625"/>
                  <a:ext cx="113" cy="124"/>
                </a:xfrm>
                <a:custGeom>
                  <a:avLst/>
                  <a:gdLst>
                    <a:gd name="T0" fmla="*/ 0 w 1121"/>
                    <a:gd name="T1" fmla="*/ 0 h 1134"/>
                    <a:gd name="T2" fmla="*/ 0 w 1121"/>
                    <a:gd name="T3" fmla="*/ 0 h 1134"/>
                    <a:gd name="T4" fmla="*/ 0 w 1121"/>
                    <a:gd name="T5" fmla="*/ 0 h 1134"/>
                    <a:gd name="T6" fmla="*/ 0 w 1121"/>
                    <a:gd name="T7" fmla="*/ 0 h 1134"/>
                    <a:gd name="T8" fmla="*/ 0 w 1121"/>
                    <a:gd name="T9" fmla="*/ 0 h 1134"/>
                    <a:gd name="T10" fmla="*/ 0 w 1121"/>
                    <a:gd name="T11" fmla="*/ 0 h 1134"/>
                    <a:gd name="T12" fmla="*/ 0 w 1121"/>
                    <a:gd name="T13" fmla="*/ 0 h 1134"/>
                    <a:gd name="T14" fmla="*/ 0 w 1121"/>
                    <a:gd name="T15" fmla="*/ 0 h 1134"/>
                    <a:gd name="T16" fmla="*/ 0 w 1121"/>
                    <a:gd name="T17" fmla="*/ 0 h 1134"/>
                    <a:gd name="T18" fmla="*/ 0 w 1121"/>
                    <a:gd name="T19" fmla="*/ 0 h 1134"/>
                    <a:gd name="T20" fmla="*/ 0 w 1121"/>
                    <a:gd name="T21" fmla="*/ 0 h 1134"/>
                    <a:gd name="T22" fmla="*/ 0 w 1121"/>
                    <a:gd name="T23" fmla="*/ 0 h 1134"/>
                    <a:gd name="T24" fmla="*/ 0 w 1121"/>
                    <a:gd name="T25" fmla="*/ 0 h 1134"/>
                    <a:gd name="T26" fmla="*/ 0 w 1121"/>
                    <a:gd name="T27" fmla="*/ 0 h 1134"/>
                    <a:gd name="T28" fmla="*/ 0 w 1121"/>
                    <a:gd name="T29" fmla="*/ 0 h 1134"/>
                    <a:gd name="T30" fmla="*/ 0 w 1121"/>
                    <a:gd name="T31" fmla="*/ 0 h 1134"/>
                    <a:gd name="T32" fmla="*/ 0 w 1121"/>
                    <a:gd name="T33" fmla="*/ 0 h 1134"/>
                    <a:gd name="T34" fmla="*/ 0 w 1121"/>
                    <a:gd name="T35" fmla="*/ 0 h 1134"/>
                    <a:gd name="T36" fmla="*/ 0 w 1121"/>
                    <a:gd name="T37" fmla="*/ 0 h 1134"/>
                    <a:gd name="T38" fmla="*/ 0 w 1121"/>
                    <a:gd name="T39" fmla="*/ 0 h 1134"/>
                    <a:gd name="T40" fmla="*/ 0 w 1121"/>
                    <a:gd name="T41" fmla="*/ 0 h 1134"/>
                    <a:gd name="T42" fmla="*/ 0 w 1121"/>
                    <a:gd name="T43" fmla="*/ 0 h 1134"/>
                    <a:gd name="T44" fmla="*/ 0 w 1121"/>
                    <a:gd name="T45" fmla="*/ 0 h 1134"/>
                    <a:gd name="T46" fmla="*/ 0 w 1121"/>
                    <a:gd name="T47" fmla="*/ 0 h 1134"/>
                    <a:gd name="T48" fmla="*/ 0 w 1121"/>
                    <a:gd name="T49" fmla="*/ 0 h 1134"/>
                    <a:gd name="T50" fmla="*/ 0 w 1121"/>
                    <a:gd name="T51" fmla="*/ 0 h 1134"/>
                    <a:gd name="T52" fmla="*/ 0 w 1121"/>
                    <a:gd name="T53" fmla="*/ 0 h 1134"/>
                    <a:gd name="T54" fmla="*/ 0 w 1121"/>
                    <a:gd name="T55" fmla="*/ 0 h 1134"/>
                    <a:gd name="T56" fmla="*/ 0 w 1121"/>
                    <a:gd name="T57" fmla="*/ 0 h 1134"/>
                    <a:gd name="T58" fmla="*/ 0 w 1121"/>
                    <a:gd name="T59" fmla="*/ 0 h 1134"/>
                    <a:gd name="T60" fmla="*/ 0 w 1121"/>
                    <a:gd name="T61" fmla="*/ 0 h 1134"/>
                    <a:gd name="T62" fmla="*/ 0 w 1121"/>
                    <a:gd name="T63" fmla="*/ 0 h 1134"/>
                    <a:gd name="T64" fmla="*/ 0 w 1121"/>
                    <a:gd name="T65" fmla="*/ 0 h 1134"/>
                    <a:gd name="T66" fmla="*/ 0 w 1121"/>
                    <a:gd name="T67" fmla="*/ 0 h 1134"/>
                    <a:gd name="T68" fmla="*/ 0 w 1121"/>
                    <a:gd name="T69" fmla="*/ 0 h 1134"/>
                    <a:gd name="T70" fmla="*/ 0 w 1121"/>
                    <a:gd name="T71" fmla="*/ 0 h 1134"/>
                    <a:gd name="T72" fmla="*/ 0 w 1121"/>
                    <a:gd name="T73" fmla="*/ 0 h 1134"/>
                    <a:gd name="T74" fmla="*/ 0 w 1121"/>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1"/>
                    <a:gd name="T115" fmla="*/ 0 h 1134"/>
                    <a:gd name="T116" fmla="*/ 1121 w 1121"/>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1" h="1134">
                      <a:moveTo>
                        <a:pt x="0" y="1084"/>
                      </a:moveTo>
                      <a:lnTo>
                        <a:pt x="1070" y="0"/>
                      </a:lnTo>
                      <a:lnTo>
                        <a:pt x="1071" y="0"/>
                      </a:lnTo>
                      <a:lnTo>
                        <a:pt x="1072" y="1"/>
                      </a:lnTo>
                      <a:lnTo>
                        <a:pt x="1074" y="3"/>
                      </a:lnTo>
                      <a:lnTo>
                        <a:pt x="1078" y="7"/>
                      </a:lnTo>
                      <a:lnTo>
                        <a:pt x="1081" y="10"/>
                      </a:lnTo>
                      <a:lnTo>
                        <a:pt x="1086" y="15"/>
                      </a:lnTo>
                      <a:lnTo>
                        <a:pt x="1090" y="19"/>
                      </a:lnTo>
                      <a:lnTo>
                        <a:pt x="1096" y="24"/>
                      </a:lnTo>
                      <a:lnTo>
                        <a:pt x="1100" y="29"/>
                      </a:lnTo>
                      <a:lnTo>
                        <a:pt x="1105" y="34"/>
                      </a:lnTo>
                      <a:lnTo>
                        <a:pt x="1109" y="39"/>
                      </a:lnTo>
                      <a:lnTo>
                        <a:pt x="1113" y="42"/>
                      </a:lnTo>
                      <a:lnTo>
                        <a:pt x="1116" y="45"/>
                      </a:lnTo>
                      <a:lnTo>
                        <a:pt x="1118" y="48"/>
                      </a:lnTo>
                      <a:lnTo>
                        <a:pt x="1120" y="49"/>
                      </a:lnTo>
                      <a:lnTo>
                        <a:pt x="1121" y="50"/>
                      </a:lnTo>
                      <a:lnTo>
                        <a:pt x="52" y="1134"/>
                      </a:lnTo>
                      <a:lnTo>
                        <a:pt x="50" y="1134"/>
                      </a:lnTo>
                      <a:lnTo>
                        <a:pt x="48" y="1133"/>
                      </a:lnTo>
                      <a:lnTo>
                        <a:pt x="46" y="1130"/>
                      </a:lnTo>
                      <a:lnTo>
                        <a:pt x="42" y="1127"/>
                      </a:lnTo>
                      <a:lnTo>
                        <a:pt x="38" y="1124"/>
                      </a:lnTo>
                      <a:lnTo>
                        <a:pt x="33" y="1120"/>
                      </a:lnTo>
                      <a:lnTo>
                        <a:pt x="29" y="1116"/>
                      </a:lnTo>
                      <a:lnTo>
                        <a:pt x="24" y="1110"/>
                      </a:lnTo>
                      <a:lnTo>
                        <a:pt x="20" y="1105"/>
                      </a:lnTo>
                      <a:lnTo>
                        <a:pt x="15" y="1101"/>
                      </a:lnTo>
                      <a:lnTo>
                        <a:pt x="11" y="1096"/>
                      </a:lnTo>
                      <a:lnTo>
                        <a:pt x="7" y="1093"/>
                      </a:lnTo>
                      <a:lnTo>
                        <a:pt x="4" y="1090"/>
                      </a:lnTo>
                      <a:lnTo>
                        <a:pt x="2" y="1086"/>
                      </a:lnTo>
                      <a:lnTo>
                        <a:pt x="0" y="1085"/>
                      </a:lnTo>
                      <a:lnTo>
                        <a:pt x="0" y="10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84" name="Freeform 390"/>
                <p:cNvSpPr>
                  <a:spLocks/>
                </p:cNvSpPr>
                <p:nvPr/>
              </p:nvSpPr>
              <p:spPr bwMode="auto">
                <a:xfrm>
                  <a:off x="3754" y="1625"/>
                  <a:ext cx="113" cy="124"/>
                </a:xfrm>
                <a:custGeom>
                  <a:avLst/>
                  <a:gdLst>
                    <a:gd name="T0" fmla="*/ 0 w 1121"/>
                    <a:gd name="T1" fmla="*/ 0 h 1134"/>
                    <a:gd name="T2" fmla="*/ 0 w 1121"/>
                    <a:gd name="T3" fmla="*/ 0 h 1134"/>
                    <a:gd name="T4" fmla="*/ 0 w 1121"/>
                    <a:gd name="T5" fmla="*/ 0 h 1134"/>
                    <a:gd name="T6" fmla="*/ 0 w 1121"/>
                    <a:gd name="T7" fmla="*/ 0 h 1134"/>
                    <a:gd name="T8" fmla="*/ 0 w 1121"/>
                    <a:gd name="T9" fmla="*/ 0 h 1134"/>
                    <a:gd name="T10" fmla="*/ 0 w 1121"/>
                    <a:gd name="T11" fmla="*/ 0 h 1134"/>
                    <a:gd name="T12" fmla="*/ 0 w 1121"/>
                    <a:gd name="T13" fmla="*/ 0 h 1134"/>
                    <a:gd name="T14" fmla="*/ 0 w 1121"/>
                    <a:gd name="T15" fmla="*/ 0 h 1134"/>
                    <a:gd name="T16" fmla="*/ 0 w 1121"/>
                    <a:gd name="T17" fmla="*/ 0 h 1134"/>
                    <a:gd name="T18" fmla="*/ 0 w 1121"/>
                    <a:gd name="T19" fmla="*/ 0 h 1134"/>
                    <a:gd name="T20" fmla="*/ 0 w 1121"/>
                    <a:gd name="T21" fmla="*/ 0 h 1134"/>
                    <a:gd name="T22" fmla="*/ 0 w 1121"/>
                    <a:gd name="T23" fmla="*/ 0 h 1134"/>
                    <a:gd name="T24" fmla="*/ 0 w 1121"/>
                    <a:gd name="T25" fmla="*/ 0 h 1134"/>
                    <a:gd name="T26" fmla="*/ 0 w 1121"/>
                    <a:gd name="T27" fmla="*/ 0 h 1134"/>
                    <a:gd name="T28" fmla="*/ 0 w 1121"/>
                    <a:gd name="T29" fmla="*/ 0 h 1134"/>
                    <a:gd name="T30" fmla="*/ 0 w 1121"/>
                    <a:gd name="T31" fmla="*/ 0 h 1134"/>
                    <a:gd name="T32" fmla="*/ 0 w 1121"/>
                    <a:gd name="T33" fmla="*/ 0 h 1134"/>
                    <a:gd name="T34" fmla="*/ 0 w 1121"/>
                    <a:gd name="T35" fmla="*/ 0 h 1134"/>
                    <a:gd name="T36" fmla="*/ 0 w 1121"/>
                    <a:gd name="T37" fmla="*/ 0 h 1134"/>
                    <a:gd name="T38" fmla="*/ 0 w 1121"/>
                    <a:gd name="T39" fmla="*/ 0 h 1134"/>
                    <a:gd name="T40" fmla="*/ 0 w 1121"/>
                    <a:gd name="T41" fmla="*/ 0 h 1134"/>
                    <a:gd name="T42" fmla="*/ 0 w 1121"/>
                    <a:gd name="T43" fmla="*/ 0 h 1134"/>
                    <a:gd name="T44" fmla="*/ 0 w 1121"/>
                    <a:gd name="T45" fmla="*/ 0 h 1134"/>
                    <a:gd name="T46" fmla="*/ 0 w 1121"/>
                    <a:gd name="T47" fmla="*/ 0 h 1134"/>
                    <a:gd name="T48" fmla="*/ 0 w 1121"/>
                    <a:gd name="T49" fmla="*/ 0 h 1134"/>
                    <a:gd name="T50" fmla="*/ 0 w 1121"/>
                    <a:gd name="T51" fmla="*/ 0 h 1134"/>
                    <a:gd name="T52" fmla="*/ 0 w 1121"/>
                    <a:gd name="T53" fmla="*/ 0 h 1134"/>
                    <a:gd name="T54" fmla="*/ 0 w 1121"/>
                    <a:gd name="T55" fmla="*/ 0 h 1134"/>
                    <a:gd name="T56" fmla="*/ 0 w 1121"/>
                    <a:gd name="T57" fmla="*/ 0 h 1134"/>
                    <a:gd name="T58" fmla="*/ 0 w 1121"/>
                    <a:gd name="T59" fmla="*/ 0 h 1134"/>
                    <a:gd name="T60" fmla="*/ 0 w 1121"/>
                    <a:gd name="T61" fmla="*/ 0 h 1134"/>
                    <a:gd name="T62" fmla="*/ 0 w 1121"/>
                    <a:gd name="T63" fmla="*/ 0 h 1134"/>
                    <a:gd name="T64" fmla="*/ 0 w 1121"/>
                    <a:gd name="T65" fmla="*/ 0 h 1134"/>
                    <a:gd name="T66" fmla="*/ 0 w 1121"/>
                    <a:gd name="T67" fmla="*/ 0 h 1134"/>
                    <a:gd name="T68" fmla="*/ 0 w 1121"/>
                    <a:gd name="T69" fmla="*/ 0 h 1134"/>
                    <a:gd name="T70" fmla="*/ 0 w 1121"/>
                    <a:gd name="T71" fmla="*/ 0 h 1134"/>
                    <a:gd name="T72" fmla="*/ 0 w 1121"/>
                    <a:gd name="T73" fmla="*/ 0 h 1134"/>
                    <a:gd name="T74" fmla="*/ 0 w 1121"/>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1"/>
                    <a:gd name="T115" fmla="*/ 0 h 1134"/>
                    <a:gd name="T116" fmla="*/ 1121 w 1121"/>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1" h="1134">
                      <a:moveTo>
                        <a:pt x="0" y="1084"/>
                      </a:moveTo>
                      <a:lnTo>
                        <a:pt x="1070" y="0"/>
                      </a:lnTo>
                      <a:lnTo>
                        <a:pt x="1071" y="0"/>
                      </a:lnTo>
                      <a:lnTo>
                        <a:pt x="1072" y="1"/>
                      </a:lnTo>
                      <a:lnTo>
                        <a:pt x="1074" y="3"/>
                      </a:lnTo>
                      <a:lnTo>
                        <a:pt x="1078" y="7"/>
                      </a:lnTo>
                      <a:lnTo>
                        <a:pt x="1081" y="10"/>
                      </a:lnTo>
                      <a:lnTo>
                        <a:pt x="1086" y="15"/>
                      </a:lnTo>
                      <a:lnTo>
                        <a:pt x="1090" y="19"/>
                      </a:lnTo>
                      <a:lnTo>
                        <a:pt x="1096" y="24"/>
                      </a:lnTo>
                      <a:lnTo>
                        <a:pt x="1100" y="29"/>
                      </a:lnTo>
                      <a:lnTo>
                        <a:pt x="1105" y="34"/>
                      </a:lnTo>
                      <a:lnTo>
                        <a:pt x="1109" y="39"/>
                      </a:lnTo>
                      <a:lnTo>
                        <a:pt x="1113" y="42"/>
                      </a:lnTo>
                      <a:lnTo>
                        <a:pt x="1116" y="45"/>
                      </a:lnTo>
                      <a:lnTo>
                        <a:pt x="1118" y="48"/>
                      </a:lnTo>
                      <a:lnTo>
                        <a:pt x="1120" y="49"/>
                      </a:lnTo>
                      <a:lnTo>
                        <a:pt x="1121" y="50"/>
                      </a:lnTo>
                      <a:lnTo>
                        <a:pt x="52" y="1134"/>
                      </a:lnTo>
                      <a:lnTo>
                        <a:pt x="50" y="1134"/>
                      </a:lnTo>
                      <a:lnTo>
                        <a:pt x="48" y="1133"/>
                      </a:lnTo>
                      <a:lnTo>
                        <a:pt x="46" y="1130"/>
                      </a:lnTo>
                      <a:lnTo>
                        <a:pt x="42" y="1127"/>
                      </a:lnTo>
                      <a:lnTo>
                        <a:pt x="38" y="1124"/>
                      </a:lnTo>
                      <a:lnTo>
                        <a:pt x="33" y="1120"/>
                      </a:lnTo>
                      <a:lnTo>
                        <a:pt x="29" y="1116"/>
                      </a:lnTo>
                      <a:lnTo>
                        <a:pt x="24" y="1110"/>
                      </a:lnTo>
                      <a:lnTo>
                        <a:pt x="20" y="1105"/>
                      </a:lnTo>
                      <a:lnTo>
                        <a:pt x="15" y="1101"/>
                      </a:lnTo>
                      <a:lnTo>
                        <a:pt x="11" y="1096"/>
                      </a:lnTo>
                      <a:lnTo>
                        <a:pt x="7" y="1093"/>
                      </a:lnTo>
                      <a:lnTo>
                        <a:pt x="4" y="1090"/>
                      </a:lnTo>
                      <a:lnTo>
                        <a:pt x="2" y="1086"/>
                      </a:lnTo>
                      <a:lnTo>
                        <a:pt x="0" y="1085"/>
                      </a:lnTo>
                      <a:lnTo>
                        <a:pt x="0" y="10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85" name="Freeform 391"/>
                <p:cNvSpPr>
                  <a:spLocks/>
                </p:cNvSpPr>
                <p:nvPr/>
              </p:nvSpPr>
              <p:spPr bwMode="auto">
                <a:xfrm>
                  <a:off x="3862" y="1625"/>
                  <a:ext cx="5" cy="6"/>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w 51"/>
                    <a:gd name="T11" fmla="*/ 0 h 50"/>
                    <a:gd name="T12" fmla="*/ 0 w 51"/>
                    <a:gd name="T13" fmla="*/ 0 h 50"/>
                    <a:gd name="T14" fmla="*/ 0 w 51"/>
                    <a:gd name="T15" fmla="*/ 0 h 50"/>
                    <a:gd name="T16" fmla="*/ 0 w 51"/>
                    <a:gd name="T17" fmla="*/ 0 h 50"/>
                    <a:gd name="T18" fmla="*/ 0 w 51"/>
                    <a:gd name="T19" fmla="*/ 0 h 50"/>
                    <a:gd name="T20" fmla="*/ 0 w 51"/>
                    <a:gd name="T21" fmla="*/ 0 h 50"/>
                    <a:gd name="T22" fmla="*/ 0 w 51"/>
                    <a:gd name="T23" fmla="*/ 0 h 50"/>
                    <a:gd name="T24" fmla="*/ 0 w 51"/>
                    <a:gd name="T25" fmla="*/ 0 h 50"/>
                    <a:gd name="T26" fmla="*/ 0 w 51"/>
                    <a:gd name="T27" fmla="*/ 0 h 50"/>
                    <a:gd name="T28" fmla="*/ 0 w 51"/>
                    <a:gd name="T29" fmla="*/ 0 h 50"/>
                    <a:gd name="T30" fmla="*/ 0 w 51"/>
                    <a:gd name="T31" fmla="*/ 0 h 50"/>
                    <a:gd name="T32" fmla="*/ 0 w 51"/>
                    <a:gd name="T33" fmla="*/ 0 h 50"/>
                    <a:gd name="T34" fmla="*/ 0 w 51"/>
                    <a:gd name="T35" fmla="*/ 0 h 50"/>
                    <a:gd name="T36" fmla="*/ 0 w 51"/>
                    <a:gd name="T37" fmla="*/ 0 h 50"/>
                    <a:gd name="T38" fmla="*/ 0 w 51"/>
                    <a:gd name="T39" fmla="*/ 0 h 50"/>
                    <a:gd name="T40" fmla="*/ 0 w 51"/>
                    <a:gd name="T41" fmla="*/ 0 h 50"/>
                    <a:gd name="T42" fmla="*/ 0 w 51"/>
                    <a:gd name="T43" fmla="*/ 0 h 50"/>
                    <a:gd name="T44" fmla="*/ 0 w 51"/>
                    <a:gd name="T45" fmla="*/ 0 h 50"/>
                    <a:gd name="T46" fmla="*/ 0 w 51"/>
                    <a:gd name="T47" fmla="*/ 0 h 50"/>
                    <a:gd name="T48" fmla="*/ 0 w 51"/>
                    <a:gd name="T49" fmla="*/ 0 h 50"/>
                    <a:gd name="T50" fmla="*/ 0 w 51"/>
                    <a:gd name="T51" fmla="*/ 0 h 50"/>
                    <a:gd name="T52" fmla="*/ 0 w 51"/>
                    <a:gd name="T53" fmla="*/ 0 h 50"/>
                    <a:gd name="T54" fmla="*/ 0 w 51"/>
                    <a:gd name="T55" fmla="*/ 0 h 50"/>
                    <a:gd name="T56" fmla="*/ 0 w 51"/>
                    <a:gd name="T57" fmla="*/ 0 h 50"/>
                    <a:gd name="T58" fmla="*/ 0 w 51"/>
                    <a:gd name="T59" fmla="*/ 0 h 50"/>
                    <a:gd name="T60" fmla="*/ 0 w 51"/>
                    <a:gd name="T61" fmla="*/ 0 h 50"/>
                    <a:gd name="T62" fmla="*/ 0 w 51"/>
                    <a:gd name="T63" fmla="*/ 0 h 50"/>
                    <a:gd name="T64" fmla="*/ 0 w 51"/>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
                    <a:gd name="T100" fmla="*/ 0 h 50"/>
                    <a:gd name="T101" fmla="*/ 51 w 51"/>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 h="50">
                      <a:moveTo>
                        <a:pt x="25" y="25"/>
                      </a:moveTo>
                      <a:lnTo>
                        <a:pt x="20" y="20"/>
                      </a:lnTo>
                      <a:lnTo>
                        <a:pt x="16" y="16"/>
                      </a:lnTo>
                      <a:lnTo>
                        <a:pt x="11" y="11"/>
                      </a:lnTo>
                      <a:lnTo>
                        <a:pt x="7" y="7"/>
                      </a:lnTo>
                      <a:lnTo>
                        <a:pt x="4" y="4"/>
                      </a:lnTo>
                      <a:lnTo>
                        <a:pt x="2" y="2"/>
                      </a:lnTo>
                      <a:lnTo>
                        <a:pt x="1" y="0"/>
                      </a:lnTo>
                      <a:lnTo>
                        <a:pt x="0" y="0"/>
                      </a:lnTo>
                      <a:lnTo>
                        <a:pt x="1" y="0"/>
                      </a:lnTo>
                      <a:lnTo>
                        <a:pt x="2" y="1"/>
                      </a:lnTo>
                      <a:lnTo>
                        <a:pt x="4" y="3"/>
                      </a:lnTo>
                      <a:lnTo>
                        <a:pt x="8" y="7"/>
                      </a:lnTo>
                      <a:lnTo>
                        <a:pt x="11" y="10"/>
                      </a:lnTo>
                      <a:lnTo>
                        <a:pt x="16" y="15"/>
                      </a:lnTo>
                      <a:lnTo>
                        <a:pt x="20" y="19"/>
                      </a:lnTo>
                      <a:lnTo>
                        <a:pt x="26" y="24"/>
                      </a:lnTo>
                      <a:lnTo>
                        <a:pt x="30" y="29"/>
                      </a:lnTo>
                      <a:lnTo>
                        <a:pt x="35" y="34"/>
                      </a:lnTo>
                      <a:lnTo>
                        <a:pt x="39" y="39"/>
                      </a:lnTo>
                      <a:lnTo>
                        <a:pt x="43" y="42"/>
                      </a:lnTo>
                      <a:lnTo>
                        <a:pt x="46" y="45"/>
                      </a:lnTo>
                      <a:lnTo>
                        <a:pt x="48" y="48"/>
                      </a:lnTo>
                      <a:lnTo>
                        <a:pt x="50" y="49"/>
                      </a:lnTo>
                      <a:lnTo>
                        <a:pt x="51" y="50"/>
                      </a:lnTo>
                      <a:lnTo>
                        <a:pt x="50" y="49"/>
                      </a:lnTo>
                      <a:lnTo>
                        <a:pt x="48" y="48"/>
                      </a:lnTo>
                      <a:lnTo>
                        <a:pt x="46" y="45"/>
                      </a:lnTo>
                      <a:lnTo>
                        <a:pt x="43" y="42"/>
                      </a:lnTo>
                      <a:lnTo>
                        <a:pt x="38" y="39"/>
                      </a:lnTo>
                      <a:lnTo>
                        <a:pt x="35" y="34"/>
                      </a:lnTo>
                      <a:lnTo>
                        <a:pt x="29" y="29"/>
                      </a:lnTo>
                      <a:lnTo>
                        <a:pt x="25"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86" name="Freeform 392"/>
                <p:cNvSpPr>
                  <a:spLocks/>
                </p:cNvSpPr>
                <p:nvPr/>
              </p:nvSpPr>
              <p:spPr bwMode="auto">
                <a:xfrm>
                  <a:off x="3862" y="1625"/>
                  <a:ext cx="5" cy="6"/>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w 51"/>
                    <a:gd name="T11" fmla="*/ 0 h 50"/>
                    <a:gd name="T12" fmla="*/ 0 w 51"/>
                    <a:gd name="T13" fmla="*/ 0 h 50"/>
                    <a:gd name="T14" fmla="*/ 0 w 51"/>
                    <a:gd name="T15" fmla="*/ 0 h 50"/>
                    <a:gd name="T16" fmla="*/ 0 w 51"/>
                    <a:gd name="T17" fmla="*/ 0 h 50"/>
                    <a:gd name="T18" fmla="*/ 0 w 51"/>
                    <a:gd name="T19" fmla="*/ 0 h 50"/>
                    <a:gd name="T20" fmla="*/ 0 w 51"/>
                    <a:gd name="T21" fmla="*/ 0 h 50"/>
                    <a:gd name="T22" fmla="*/ 0 w 51"/>
                    <a:gd name="T23" fmla="*/ 0 h 50"/>
                    <a:gd name="T24" fmla="*/ 0 w 51"/>
                    <a:gd name="T25" fmla="*/ 0 h 50"/>
                    <a:gd name="T26" fmla="*/ 0 w 51"/>
                    <a:gd name="T27" fmla="*/ 0 h 50"/>
                    <a:gd name="T28" fmla="*/ 0 w 51"/>
                    <a:gd name="T29" fmla="*/ 0 h 50"/>
                    <a:gd name="T30" fmla="*/ 0 w 51"/>
                    <a:gd name="T31" fmla="*/ 0 h 50"/>
                    <a:gd name="T32" fmla="*/ 0 w 51"/>
                    <a:gd name="T33" fmla="*/ 0 h 50"/>
                    <a:gd name="T34" fmla="*/ 0 w 51"/>
                    <a:gd name="T35" fmla="*/ 0 h 50"/>
                    <a:gd name="T36" fmla="*/ 0 w 51"/>
                    <a:gd name="T37" fmla="*/ 0 h 50"/>
                    <a:gd name="T38" fmla="*/ 0 w 51"/>
                    <a:gd name="T39" fmla="*/ 0 h 50"/>
                    <a:gd name="T40" fmla="*/ 0 w 51"/>
                    <a:gd name="T41" fmla="*/ 0 h 50"/>
                    <a:gd name="T42" fmla="*/ 0 w 51"/>
                    <a:gd name="T43" fmla="*/ 0 h 50"/>
                    <a:gd name="T44" fmla="*/ 0 w 51"/>
                    <a:gd name="T45" fmla="*/ 0 h 50"/>
                    <a:gd name="T46" fmla="*/ 0 w 51"/>
                    <a:gd name="T47" fmla="*/ 0 h 50"/>
                    <a:gd name="T48" fmla="*/ 0 w 51"/>
                    <a:gd name="T49" fmla="*/ 0 h 50"/>
                    <a:gd name="T50" fmla="*/ 0 w 51"/>
                    <a:gd name="T51" fmla="*/ 0 h 50"/>
                    <a:gd name="T52" fmla="*/ 0 w 51"/>
                    <a:gd name="T53" fmla="*/ 0 h 50"/>
                    <a:gd name="T54" fmla="*/ 0 w 51"/>
                    <a:gd name="T55" fmla="*/ 0 h 50"/>
                    <a:gd name="T56" fmla="*/ 0 w 51"/>
                    <a:gd name="T57" fmla="*/ 0 h 50"/>
                    <a:gd name="T58" fmla="*/ 0 w 51"/>
                    <a:gd name="T59" fmla="*/ 0 h 50"/>
                    <a:gd name="T60" fmla="*/ 0 w 51"/>
                    <a:gd name="T61" fmla="*/ 0 h 50"/>
                    <a:gd name="T62" fmla="*/ 0 w 51"/>
                    <a:gd name="T63" fmla="*/ 0 h 50"/>
                    <a:gd name="T64" fmla="*/ 0 w 51"/>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
                    <a:gd name="T100" fmla="*/ 0 h 50"/>
                    <a:gd name="T101" fmla="*/ 51 w 51"/>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 h="50">
                      <a:moveTo>
                        <a:pt x="25" y="25"/>
                      </a:moveTo>
                      <a:lnTo>
                        <a:pt x="20" y="20"/>
                      </a:lnTo>
                      <a:lnTo>
                        <a:pt x="16" y="16"/>
                      </a:lnTo>
                      <a:lnTo>
                        <a:pt x="11" y="11"/>
                      </a:lnTo>
                      <a:lnTo>
                        <a:pt x="7" y="7"/>
                      </a:lnTo>
                      <a:lnTo>
                        <a:pt x="4" y="4"/>
                      </a:lnTo>
                      <a:lnTo>
                        <a:pt x="2" y="2"/>
                      </a:lnTo>
                      <a:lnTo>
                        <a:pt x="1" y="0"/>
                      </a:lnTo>
                      <a:lnTo>
                        <a:pt x="0" y="0"/>
                      </a:lnTo>
                      <a:lnTo>
                        <a:pt x="1" y="0"/>
                      </a:lnTo>
                      <a:lnTo>
                        <a:pt x="2" y="1"/>
                      </a:lnTo>
                      <a:lnTo>
                        <a:pt x="4" y="3"/>
                      </a:lnTo>
                      <a:lnTo>
                        <a:pt x="8" y="7"/>
                      </a:lnTo>
                      <a:lnTo>
                        <a:pt x="11" y="10"/>
                      </a:lnTo>
                      <a:lnTo>
                        <a:pt x="16" y="15"/>
                      </a:lnTo>
                      <a:lnTo>
                        <a:pt x="20" y="19"/>
                      </a:lnTo>
                      <a:lnTo>
                        <a:pt x="26" y="24"/>
                      </a:lnTo>
                      <a:lnTo>
                        <a:pt x="30" y="29"/>
                      </a:lnTo>
                      <a:lnTo>
                        <a:pt x="35" y="34"/>
                      </a:lnTo>
                      <a:lnTo>
                        <a:pt x="39" y="39"/>
                      </a:lnTo>
                      <a:lnTo>
                        <a:pt x="43" y="42"/>
                      </a:lnTo>
                      <a:lnTo>
                        <a:pt x="46" y="45"/>
                      </a:lnTo>
                      <a:lnTo>
                        <a:pt x="48" y="48"/>
                      </a:lnTo>
                      <a:lnTo>
                        <a:pt x="50" y="49"/>
                      </a:lnTo>
                      <a:lnTo>
                        <a:pt x="51" y="50"/>
                      </a:lnTo>
                      <a:lnTo>
                        <a:pt x="50" y="49"/>
                      </a:lnTo>
                      <a:lnTo>
                        <a:pt x="48" y="48"/>
                      </a:lnTo>
                      <a:lnTo>
                        <a:pt x="46" y="45"/>
                      </a:lnTo>
                      <a:lnTo>
                        <a:pt x="43" y="42"/>
                      </a:lnTo>
                      <a:lnTo>
                        <a:pt x="38" y="39"/>
                      </a:lnTo>
                      <a:lnTo>
                        <a:pt x="35" y="34"/>
                      </a:lnTo>
                      <a:lnTo>
                        <a:pt x="29" y="29"/>
                      </a:lnTo>
                      <a:lnTo>
                        <a:pt x="25"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87" name="Freeform 393"/>
                <p:cNvSpPr>
                  <a:spLocks/>
                </p:cNvSpPr>
                <p:nvPr/>
              </p:nvSpPr>
              <p:spPr bwMode="auto">
                <a:xfrm>
                  <a:off x="3476" y="1462"/>
                  <a:ext cx="253" cy="182"/>
                </a:xfrm>
                <a:custGeom>
                  <a:avLst/>
                  <a:gdLst>
                    <a:gd name="T0" fmla="*/ 0 w 2512"/>
                    <a:gd name="T1" fmla="*/ 0 h 1655"/>
                    <a:gd name="T2" fmla="*/ 0 w 2512"/>
                    <a:gd name="T3" fmla="*/ 0 h 1655"/>
                    <a:gd name="T4" fmla="*/ 0 w 2512"/>
                    <a:gd name="T5" fmla="*/ 0 h 1655"/>
                    <a:gd name="T6" fmla="*/ 0 w 2512"/>
                    <a:gd name="T7" fmla="*/ 0 h 1655"/>
                    <a:gd name="T8" fmla="*/ 0 w 2512"/>
                    <a:gd name="T9" fmla="*/ 0 h 1655"/>
                    <a:gd name="T10" fmla="*/ 0 w 2512"/>
                    <a:gd name="T11" fmla="*/ 0 h 1655"/>
                    <a:gd name="T12" fmla="*/ 0 w 2512"/>
                    <a:gd name="T13" fmla="*/ 0 h 1655"/>
                    <a:gd name="T14" fmla="*/ 0 60000 65536"/>
                    <a:gd name="T15" fmla="*/ 0 60000 65536"/>
                    <a:gd name="T16" fmla="*/ 0 60000 65536"/>
                    <a:gd name="T17" fmla="*/ 0 60000 65536"/>
                    <a:gd name="T18" fmla="*/ 0 60000 65536"/>
                    <a:gd name="T19" fmla="*/ 0 60000 65536"/>
                    <a:gd name="T20" fmla="*/ 0 60000 65536"/>
                    <a:gd name="T21" fmla="*/ 0 w 2512"/>
                    <a:gd name="T22" fmla="*/ 0 h 1655"/>
                    <a:gd name="T23" fmla="*/ 2512 w 2512"/>
                    <a:gd name="T24" fmla="*/ 1655 h 16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2" h="1655">
                      <a:moveTo>
                        <a:pt x="1952" y="1513"/>
                      </a:moveTo>
                      <a:lnTo>
                        <a:pt x="1897" y="1655"/>
                      </a:lnTo>
                      <a:lnTo>
                        <a:pt x="0" y="1648"/>
                      </a:lnTo>
                      <a:lnTo>
                        <a:pt x="500" y="78"/>
                      </a:lnTo>
                      <a:lnTo>
                        <a:pt x="661" y="57"/>
                      </a:lnTo>
                      <a:lnTo>
                        <a:pt x="2512" y="0"/>
                      </a:lnTo>
                      <a:lnTo>
                        <a:pt x="1952" y="151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88" name="Freeform 394"/>
                <p:cNvSpPr>
                  <a:spLocks/>
                </p:cNvSpPr>
                <p:nvPr/>
              </p:nvSpPr>
              <p:spPr bwMode="auto">
                <a:xfrm>
                  <a:off x="3476" y="1462"/>
                  <a:ext cx="253" cy="182"/>
                </a:xfrm>
                <a:custGeom>
                  <a:avLst/>
                  <a:gdLst>
                    <a:gd name="T0" fmla="*/ 0 w 2512"/>
                    <a:gd name="T1" fmla="*/ 0 h 1655"/>
                    <a:gd name="T2" fmla="*/ 0 w 2512"/>
                    <a:gd name="T3" fmla="*/ 0 h 1655"/>
                    <a:gd name="T4" fmla="*/ 0 w 2512"/>
                    <a:gd name="T5" fmla="*/ 0 h 1655"/>
                    <a:gd name="T6" fmla="*/ 0 w 2512"/>
                    <a:gd name="T7" fmla="*/ 0 h 1655"/>
                    <a:gd name="T8" fmla="*/ 0 w 2512"/>
                    <a:gd name="T9" fmla="*/ 0 h 1655"/>
                    <a:gd name="T10" fmla="*/ 0 w 2512"/>
                    <a:gd name="T11" fmla="*/ 0 h 1655"/>
                    <a:gd name="T12" fmla="*/ 0 w 2512"/>
                    <a:gd name="T13" fmla="*/ 0 h 1655"/>
                    <a:gd name="T14" fmla="*/ 0 60000 65536"/>
                    <a:gd name="T15" fmla="*/ 0 60000 65536"/>
                    <a:gd name="T16" fmla="*/ 0 60000 65536"/>
                    <a:gd name="T17" fmla="*/ 0 60000 65536"/>
                    <a:gd name="T18" fmla="*/ 0 60000 65536"/>
                    <a:gd name="T19" fmla="*/ 0 60000 65536"/>
                    <a:gd name="T20" fmla="*/ 0 60000 65536"/>
                    <a:gd name="T21" fmla="*/ 0 w 2512"/>
                    <a:gd name="T22" fmla="*/ 0 h 1655"/>
                    <a:gd name="T23" fmla="*/ 2512 w 2512"/>
                    <a:gd name="T24" fmla="*/ 1655 h 16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2" h="1655">
                      <a:moveTo>
                        <a:pt x="1952" y="1513"/>
                      </a:moveTo>
                      <a:lnTo>
                        <a:pt x="1897" y="1655"/>
                      </a:lnTo>
                      <a:lnTo>
                        <a:pt x="0" y="1648"/>
                      </a:lnTo>
                      <a:lnTo>
                        <a:pt x="500" y="78"/>
                      </a:lnTo>
                      <a:lnTo>
                        <a:pt x="661" y="57"/>
                      </a:lnTo>
                      <a:lnTo>
                        <a:pt x="2512" y="0"/>
                      </a:lnTo>
                      <a:lnTo>
                        <a:pt x="1952" y="151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89" name="Line 395"/>
                <p:cNvSpPr>
                  <a:spLocks noChangeShapeType="1"/>
                </p:cNvSpPr>
                <p:nvPr/>
              </p:nvSpPr>
              <p:spPr bwMode="auto">
                <a:xfrm flipV="1">
                  <a:off x="3667" y="1462"/>
                  <a:ext cx="62" cy="18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0" name="Line 396"/>
                <p:cNvSpPr>
                  <a:spLocks noChangeShapeType="1"/>
                </p:cNvSpPr>
                <p:nvPr/>
              </p:nvSpPr>
              <p:spPr bwMode="auto">
                <a:xfrm flipH="1" flipV="1">
                  <a:off x="3527" y="1471"/>
                  <a:ext cx="140" cy="17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1" name="Line 397"/>
                <p:cNvSpPr>
                  <a:spLocks noChangeShapeType="1"/>
                </p:cNvSpPr>
                <p:nvPr/>
              </p:nvSpPr>
              <p:spPr bwMode="auto">
                <a:xfrm flipH="1">
                  <a:off x="3527" y="1462"/>
                  <a:ext cx="202"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2" name="Oval 398"/>
                <p:cNvSpPr>
                  <a:spLocks noChangeArrowheads="1"/>
                </p:cNvSpPr>
                <p:nvPr/>
              </p:nvSpPr>
              <p:spPr bwMode="auto">
                <a:xfrm>
                  <a:off x="3829" y="1297"/>
                  <a:ext cx="51"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693" name="Freeform 399"/>
                <p:cNvSpPr>
                  <a:spLocks/>
                </p:cNvSpPr>
                <p:nvPr/>
              </p:nvSpPr>
              <p:spPr bwMode="auto">
                <a:xfrm>
                  <a:off x="3727" y="1341"/>
                  <a:ext cx="113" cy="124"/>
                </a:xfrm>
                <a:custGeom>
                  <a:avLst/>
                  <a:gdLst>
                    <a:gd name="T0" fmla="*/ 0 w 1123"/>
                    <a:gd name="T1" fmla="*/ 0 h 1142"/>
                    <a:gd name="T2" fmla="*/ 0 w 1123"/>
                    <a:gd name="T3" fmla="*/ 0 h 1142"/>
                    <a:gd name="T4" fmla="*/ 0 w 1123"/>
                    <a:gd name="T5" fmla="*/ 0 h 1142"/>
                    <a:gd name="T6" fmla="*/ 0 w 1123"/>
                    <a:gd name="T7" fmla="*/ 0 h 1142"/>
                    <a:gd name="T8" fmla="*/ 0 w 1123"/>
                    <a:gd name="T9" fmla="*/ 0 h 1142"/>
                    <a:gd name="T10" fmla="*/ 0 w 1123"/>
                    <a:gd name="T11" fmla="*/ 0 h 1142"/>
                    <a:gd name="T12" fmla="*/ 0 w 1123"/>
                    <a:gd name="T13" fmla="*/ 0 h 1142"/>
                    <a:gd name="T14" fmla="*/ 0 w 1123"/>
                    <a:gd name="T15" fmla="*/ 0 h 1142"/>
                    <a:gd name="T16" fmla="*/ 0 w 1123"/>
                    <a:gd name="T17" fmla="*/ 0 h 1142"/>
                    <a:gd name="T18" fmla="*/ 0 w 1123"/>
                    <a:gd name="T19" fmla="*/ 0 h 1142"/>
                    <a:gd name="T20" fmla="*/ 0 w 1123"/>
                    <a:gd name="T21" fmla="*/ 0 h 1142"/>
                    <a:gd name="T22" fmla="*/ 0 w 1123"/>
                    <a:gd name="T23" fmla="*/ 0 h 1142"/>
                    <a:gd name="T24" fmla="*/ 0 w 1123"/>
                    <a:gd name="T25" fmla="*/ 0 h 1142"/>
                    <a:gd name="T26" fmla="*/ 0 w 1123"/>
                    <a:gd name="T27" fmla="*/ 0 h 1142"/>
                    <a:gd name="T28" fmla="*/ 0 w 1123"/>
                    <a:gd name="T29" fmla="*/ 0 h 1142"/>
                    <a:gd name="T30" fmla="*/ 0 w 1123"/>
                    <a:gd name="T31" fmla="*/ 0 h 1142"/>
                    <a:gd name="T32" fmla="*/ 0 w 1123"/>
                    <a:gd name="T33" fmla="*/ 0 h 1142"/>
                    <a:gd name="T34" fmla="*/ 0 w 1123"/>
                    <a:gd name="T35" fmla="*/ 0 h 1142"/>
                    <a:gd name="T36" fmla="*/ 0 w 1123"/>
                    <a:gd name="T37" fmla="*/ 0 h 1142"/>
                    <a:gd name="T38" fmla="*/ 0 w 1123"/>
                    <a:gd name="T39" fmla="*/ 0 h 1142"/>
                    <a:gd name="T40" fmla="*/ 0 w 1123"/>
                    <a:gd name="T41" fmla="*/ 0 h 1142"/>
                    <a:gd name="T42" fmla="*/ 0 w 1123"/>
                    <a:gd name="T43" fmla="*/ 0 h 11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3"/>
                    <a:gd name="T67" fmla="*/ 0 h 1142"/>
                    <a:gd name="T68" fmla="*/ 1123 w 1123"/>
                    <a:gd name="T69" fmla="*/ 1142 h 11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3" h="1142">
                      <a:moveTo>
                        <a:pt x="1123" y="50"/>
                      </a:moveTo>
                      <a:lnTo>
                        <a:pt x="51" y="1142"/>
                      </a:lnTo>
                      <a:lnTo>
                        <a:pt x="0" y="1092"/>
                      </a:lnTo>
                      <a:lnTo>
                        <a:pt x="1072" y="0"/>
                      </a:lnTo>
                      <a:lnTo>
                        <a:pt x="1074" y="0"/>
                      </a:lnTo>
                      <a:lnTo>
                        <a:pt x="1075" y="1"/>
                      </a:lnTo>
                      <a:lnTo>
                        <a:pt x="1077" y="4"/>
                      </a:lnTo>
                      <a:lnTo>
                        <a:pt x="1080" y="7"/>
                      </a:lnTo>
                      <a:lnTo>
                        <a:pt x="1085" y="11"/>
                      </a:lnTo>
                      <a:lnTo>
                        <a:pt x="1089" y="14"/>
                      </a:lnTo>
                      <a:lnTo>
                        <a:pt x="1094" y="20"/>
                      </a:lnTo>
                      <a:lnTo>
                        <a:pt x="1098" y="24"/>
                      </a:lnTo>
                      <a:lnTo>
                        <a:pt x="1104" y="29"/>
                      </a:lnTo>
                      <a:lnTo>
                        <a:pt x="1109" y="33"/>
                      </a:lnTo>
                      <a:lnTo>
                        <a:pt x="1113" y="38"/>
                      </a:lnTo>
                      <a:lnTo>
                        <a:pt x="1117" y="42"/>
                      </a:lnTo>
                      <a:lnTo>
                        <a:pt x="1120" y="45"/>
                      </a:lnTo>
                      <a:lnTo>
                        <a:pt x="1121" y="48"/>
                      </a:lnTo>
                      <a:lnTo>
                        <a:pt x="1123" y="49"/>
                      </a:lnTo>
                      <a:lnTo>
                        <a:pt x="1123" y="5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94" name="Freeform 400"/>
                <p:cNvSpPr>
                  <a:spLocks/>
                </p:cNvSpPr>
                <p:nvPr/>
              </p:nvSpPr>
              <p:spPr bwMode="auto">
                <a:xfrm>
                  <a:off x="3727" y="1341"/>
                  <a:ext cx="113" cy="124"/>
                </a:xfrm>
                <a:custGeom>
                  <a:avLst/>
                  <a:gdLst>
                    <a:gd name="T0" fmla="*/ 0 w 1123"/>
                    <a:gd name="T1" fmla="*/ 0 h 1142"/>
                    <a:gd name="T2" fmla="*/ 0 w 1123"/>
                    <a:gd name="T3" fmla="*/ 0 h 1142"/>
                    <a:gd name="T4" fmla="*/ 0 w 1123"/>
                    <a:gd name="T5" fmla="*/ 0 h 1142"/>
                    <a:gd name="T6" fmla="*/ 0 w 1123"/>
                    <a:gd name="T7" fmla="*/ 0 h 1142"/>
                    <a:gd name="T8" fmla="*/ 0 w 1123"/>
                    <a:gd name="T9" fmla="*/ 0 h 1142"/>
                    <a:gd name="T10" fmla="*/ 0 w 1123"/>
                    <a:gd name="T11" fmla="*/ 0 h 1142"/>
                    <a:gd name="T12" fmla="*/ 0 w 1123"/>
                    <a:gd name="T13" fmla="*/ 0 h 1142"/>
                    <a:gd name="T14" fmla="*/ 0 w 1123"/>
                    <a:gd name="T15" fmla="*/ 0 h 1142"/>
                    <a:gd name="T16" fmla="*/ 0 w 1123"/>
                    <a:gd name="T17" fmla="*/ 0 h 1142"/>
                    <a:gd name="T18" fmla="*/ 0 w 1123"/>
                    <a:gd name="T19" fmla="*/ 0 h 1142"/>
                    <a:gd name="T20" fmla="*/ 0 w 1123"/>
                    <a:gd name="T21" fmla="*/ 0 h 1142"/>
                    <a:gd name="T22" fmla="*/ 0 w 1123"/>
                    <a:gd name="T23" fmla="*/ 0 h 1142"/>
                    <a:gd name="T24" fmla="*/ 0 w 1123"/>
                    <a:gd name="T25" fmla="*/ 0 h 1142"/>
                    <a:gd name="T26" fmla="*/ 0 w 1123"/>
                    <a:gd name="T27" fmla="*/ 0 h 1142"/>
                    <a:gd name="T28" fmla="*/ 0 w 1123"/>
                    <a:gd name="T29" fmla="*/ 0 h 1142"/>
                    <a:gd name="T30" fmla="*/ 0 w 1123"/>
                    <a:gd name="T31" fmla="*/ 0 h 1142"/>
                    <a:gd name="T32" fmla="*/ 0 w 1123"/>
                    <a:gd name="T33" fmla="*/ 0 h 1142"/>
                    <a:gd name="T34" fmla="*/ 0 w 1123"/>
                    <a:gd name="T35" fmla="*/ 0 h 1142"/>
                    <a:gd name="T36" fmla="*/ 0 w 1123"/>
                    <a:gd name="T37" fmla="*/ 0 h 1142"/>
                    <a:gd name="T38" fmla="*/ 0 w 1123"/>
                    <a:gd name="T39" fmla="*/ 0 h 1142"/>
                    <a:gd name="T40" fmla="*/ 0 w 1123"/>
                    <a:gd name="T41" fmla="*/ 0 h 1142"/>
                    <a:gd name="T42" fmla="*/ 0 w 1123"/>
                    <a:gd name="T43" fmla="*/ 0 h 11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3"/>
                    <a:gd name="T67" fmla="*/ 0 h 1142"/>
                    <a:gd name="T68" fmla="*/ 1123 w 1123"/>
                    <a:gd name="T69" fmla="*/ 1142 h 11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3" h="1142">
                      <a:moveTo>
                        <a:pt x="1123" y="50"/>
                      </a:moveTo>
                      <a:lnTo>
                        <a:pt x="51" y="1142"/>
                      </a:lnTo>
                      <a:lnTo>
                        <a:pt x="0" y="1092"/>
                      </a:lnTo>
                      <a:lnTo>
                        <a:pt x="1072" y="0"/>
                      </a:lnTo>
                      <a:lnTo>
                        <a:pt x="1074" y="0"/>
                      </a:lnTo>
                      <a:lnTo>
                        <a:pt x="1075" y="1"/>
                      </a:lnTo>
                      <a:lnTo>
                        <a:pt x="1077" y="4"/>
                      </a:lnTo>
                      <a:lnTo>
                        <a:pt x="1080" y="7"/>
                      </a:lnTo>
                      <a:lnTo>
                        <a:pt x="1085" y="11"/>
                      </a:lnTo>
                      <a:lnTo>
                        <a:pt x="1089" y="14"/>
                      </a:lnTo>
                      <a:lnTo>
                        <a:pt x="1094" y="20"/>
                      </a:lnTo>
                      <a:lnTo>
                        <a:pt x="1098" y="24"/>
                      </a:lnTo>
                      <a:lnTo>
                        <a:pt x="1104" y="29"/>
                      </a:lnTo>
                      <a:lnTo>
                        <a:pt x="1109" y="33"/>
                      </a:lnTo>
                      <a:lnTo>
                        <a:pt x="1113" y="38"/>
                      </a:lnTo>
                      <a:lnTo>
                        <a:pt x="1117" y="42"/>
                      </a:lnTo>
                      <a:lnTo>
                        <a:pt x="1120" y="45"/>
                      </a:lnTo>
                      <a:lnTo>
                        <a:pt x="1121" y="48"/>
                      </a:lnTo>
                      <a:lnTo>
                        <a:pt x="1123" y="49"/>
                      </a:lnTo>
                      <a:lnTo>
                        <a:pt x="1123" y="5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95" name="Freeform 401"/>
                <p:cNvSpPr>
                  <a:spLocks/>
                </p:cNvSpPr>
                <p:nvPr/>
              </p:nvSpPr>
              <p:spPr bwMode="auto">
                <a:xfrm>
                  <a:off x="4135" y="1769"/>
                  <a:ext cx="81" cy="132"/>
                </a:xfrm>
                <a:custGeom>
                  <a:avLst/>
                  <a:gdLst>
                    <a:gd name="T0" fmla="*/ 0 w 810"/>
                    <a:gd name="T1" fmla="*/ 0 h 1219"/>
                    <a:gd name="T2" fmla="*/ 0 w 810"/>
                    <a:gd name="T3" fmla="*/ 0 h 1219"/>
                    <a:gd name="T4" fmla="*/ 0 w 810"/>
                    <a:gd name="T5" fmla="*/ 0 h 1219"/>
                    <a:gd name="T6" fmla="*/ 0 w 810"/>
                    <a:gd name="T7" fmla="*/ 0 h 1219"/>
                    <a:gd name="T8" fmla="*/ 0 w 810"/>
                    <a:gd name="T9" fmla="*/ 0 h 1219"/>
                    <a:gd name="T10" fmla="*/ 0 w 810"/>
                    <a:gd name="T11" fmla="*/ 0 h 1219"/>
                    <a:gd name="T12" fmla="*/ 0 w 810"/>
                    <a:gd name="T13" fmla="*/ 0 h 1219"/>
                    <a:gd name="T14" fmla="*/ 0 w 810"/>
                    <a:gd name="T15" fmla="*/ 0 h 1219"/>
                    <a:gd name="T16" fmla="*/ 0 w 810"/>
                    <a:gd name="T17" fmla="*/ 0 h 1219"/>
                    <a:gd name="T18" fmla="*/ 0 w 810"/>
                    <a:gd name="T19" fmla="*/ 0 h 1219"/>
                    <a:gd name="T20" fmla="*/ 0 w 810"/>
                    <a:gd name="T21" fmla="*/ 0 h 1219"/>
                    <a:gd name="T22" fmla="*/ 0 w 810"/>
                    <a:gd name="T23" fmla="*/ 0 h 1219"/>
                    <a:gd name="T24" fmla="*/ 0 w 810"/>
                    <a:gd name="T25" fmla="*/ 0 h 1219"/>
                    <a:gd name="T26" fmla="*/ 0 w 810"/>
                    <a:gd name="T27" fmla="*/ 0 h 1219"/>
                    <a:gd name="T28" fmla="*/ 0 w 810"/>
                    <a:gd name="T29" fmla="*/ 0 h 1219"/>
                    <a:gd name="T30" fmla="*/ 0 w 810"/>
                    <a:gd name="T31" fmla="*/ 0 h 1219"/>
                    <a:gd name="T32" fmla="*/ 0 w 810"/>
                    <a:gd name="T33" fmla="*/ 0 h 1219"/>
                    <a:gd name="T34" fmla="*/ 0 w 810"/>
                    <a:gd name="T35" fmla="*/ 0 h 1219"/>
                    <a:gd name="T36" fmla="*/ 0 w 810"/>
                    <a:gd name="T37" fmla="*/ 0 h 1219"/>
                    <a:gd name="T38" fmla="*/ 0 w 810"/>
                    <a:gd name="T39" fmla="*/ 0 h 1219"/>
                    <a:gd name="T40" fmla="*/ 0 w 810"/>
                    <a:gd name="T41" fmla="*/ 0 h 1219"/>
                    <a:gd name="T42" fmla="*/ 0 w 810"/>
                    <a:gd name="T43" fmla="*/ 0 h 1219"/>
                    <a:gd name="T44" fmla="*/ 0 w 810"/>
                    <a:gd name="T45" fmla="*/ 0 h 1219"/>
                    <a:gd name="T46" fmla="*/ 0 w 810"/>
                    <a:gd name="T47" fmla="*/ 0 h 1219"/>
                    <a:gd name="T48" fmla="*/ 0 w 810"/>
                    <a:gd name="T49" fmla="*/ 0 h 1219"/>
                    <a:gd name="T50" fmla="*/ 0 w 810"/>
                    <a:gd name="T51" fmla="*/ 0 h 1219"/>
                    <a:gd name="T52" fmla="*/ 0 w 810"/>
                    <a:gd name="T53" fmla="*/ 0 h 1219"/>
                    <a:gd name="T54" fmla="*/ 0 w 810"/>
                    <a:gd name="T55" fmla="*/ 0 h 1219"/>
                    <a:gd name="T56" fmla="*/ 0 w 810"/>
                    <a:gd name="T57" fmla="*/ 0 h 1219"/>
                    <a:gd name="T58" fmla="*/ 0 w 810"/>
                    <a:gd name="T59" fmla="*/ 0 h 1219"/>
                    <a:gd name="T60" fmla="*/ 0 w 810"/>
                    <a:gd name="T61" fmla="*/ 0 h 1219"/>
                    <a:gd name="T62" fmla="*/ 0 w 810"/>
                    <a:gd name="T63" fmla="*/ 0 h 1219"/>
                    <a:gd name="T64" fmla="*/ 0 w 810"/>
                    <a:gd name="T65" fmla="*/ 0 h 1219"/>
                    <a:gd name="T66" fmla="*/ 0 w 810"/>
                    <a:gd name="T67" fmla="*/ 0 h 1219"/>
                    <a:gd name="T68" fmla="*/ 0 w 810"/>
                    <a:gd name="T69" fmla="*/ 0 h 1219"/>
                    <a:gd name="T70" fmla="*/ 0 w 810"/>
                    <a:gd name="T71" fmla="*/ 0 h 1219"/>
                    <a:gd name="T72" fmla="*/ 0 w 810"/>
                    <a:gd name="T73" fmla="*/ 0 h 1219"/>
                    <a:gd name="T74" fmla="*/ 0 w 810"/>
                    <a:gd name="T75" fmla="*/ 0 h 12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0"/>
                    <a:gd name="T115" fmla="*/ 0 h 1219"/>
                    <a:gd name="T116" fmla="*/ 810 w 810"/>
                    <a:gd name="T117" fmla="*/ 1219 h 12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0" h="1219">
                      <a:moveTo>
                        <a:pt x="61" y="5"/>
                      </a:moveTo>
                      <a:lnTo>
                        <a:pt x="809" y="1175"/>
                      </a:lnTo>
                      <a:lnTo>
                        <a:pt x="810" y="1179"/>
                      </a:lnTo>
                      <a:lnTo>
                        <a:pt x="810" y="1182"/>
                      </a:lnTo>
                      <a:lnTo>
                        <a:pt x="809" y="1186"/>
                      </a:lnTo>
                      <a:lnTo>
                        <a:pt x="805" y="1191"/>
                      </a:lnTo>
                      <a:lnTo>
                        <a:pt x="802" y="1196"/>
                      </a:lnTo>
                      <a:lnTo>
                        <a:pt x="797" y="1200"/>
                      </a:lnTo>
                      <a:lnTo>
                        <a:pt x="793" y="1205"/>
                      </a:lnTo>
                      <a:lnTo>
                        <a:pt x="786" y="1209"/>
                      </a:lnTo>
                      <a:lnTo>
                        <a:pt x="780" y="1213"/>
                      </a:lnTo>
                      <a:lnTo>
                        <a:pt x="773" y="1215"/>
                      </a:lnTo>
                      <a:lnTo>
                        <a:pt x="768" y="1217"/>
                      </a:lnTo>
                      <a:lnTo>
                        <a:pt x="762" y="1218"/>
                      </a:lnTo>
                      <a:lnTo>
                        <a:pt x="756" y="1219"/>
                      </a:lnTo>
                      <a:lnTo>
                        <a:pt x="752" y="1218"/>
                      </a:lnTo>
                      <a:lnTo>
                        <a:pt x="749" y="1217"/>
                      </a:lnTo>
                      <a:lnTo>
                        <a:pt x="746" y="1215"/>
                      </a:lnTo>
                      <a:lnTo>
                        <a:pt x="2" y="44"/>
                      </a:lnTo>
                      <a:lnTo>
                        <a:pt x="0" y="40"/>
                      </a:lnTo>
                      <a:lnTo>
                        <a:pt x="0" y="37"/>
                      </a:lnTo>
                      <a:lnTo>
                        <a:pt x="1" y="32"/>
                      </a:lnTo>
                      <a:lnTo>
                        <a:pt x="4" y="28"/>
                      </a:lnTo>
                      <a:lnTo>
                        <a:pt x="7" y="23"/>
                      </a:lnTo>
                      <a:lnTo>
                        <a:pt x="12" y="17"/>
                      </a:lnTo>
                      <a:lnTo>
                        <a:pt x="17" y="14"/>
                      </a:lnTo>
                      <a:lnTo>
                        <a:pt x="23" y="10"/>
                      </a:lnTo>
                      <a:lnTo>
                        <a:pt x="29" y="6"/>
                      </a:lnTo>
                      <a:lnTo>
                        <a:pt x="34" y="4"/>
                      </a:lnTo>
                      <a:lnTo>
                        <a:pt x="41" y="2"/>
                      </a:lnTo>
                      <a:lnTo>
                        <a:pt x="47" y="0"/>
                      </a:lnTo>
                      <a:lnTo>
                        <a:pt x="51" y="0"/>
                      </a:lnTo>
                      <a:lnTo>
                        <a:pt x="56" y="2"/>
                      </a:lnTo>
                      <a:lnTo>
                        <a:pt x="59" y="3"/>
                      </a:lnTo>
                      <a:lnTo>
                        <a:pt x="61"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96" name="Freeform 402"/>
                <p:cNvSpPr>
                  <a:spLocks/>
                </p:cNvSpPr>
                <p:nvPr/>
              </p:nvSpPr>
              <p:spPr bwMode="auto">
                <a:xfrm>
                  <a:off x="4135" y="1769"/>
                  <a:ext cx="81" cy="132"/>
                </a:xfrm>
                <a:custGeom>
                  <a:avLst/>
                  <a:gdLst>
                    <a:gd name="T0" fmla="*/ 0 w 810"/>
                    <a:gd name="T1" fmla="*/ 0 h 1219"/>
                    <a:gd name="T2" fmla="*/ 0 w 810"/>
                    <a:gd name="T3" fmla="*/ 0 h 1219"/>
                    <a:gd name="T4" fmla="*/ 0 w 810"/>
                    <a:gd name="T5" fmla="*/ 0 h 1219"/>
                    <a:gd name="T6" fmla="*/ 0 w 810"/>
                    <a:gd name="T7" fmla="*/ 0 h 1219"/>
                    <a:gd name="T8" fmla="*/ 0 w 810"/>
                    <a:gd name="T9" fmla="*/ 0 h 1219"/>
                    <a:gd name="T10" fmla="*/ 0 w 810"/>
                    <a:gd name="T11" fmla="*/ 0 h 1219"/>
                    <a:gd name="T12" fmla="*/ 0 w 810"/>
                    <a:gd name="T13" fmla="*/ 0 h 1219"/>
                    <a:gd name="T14" fmla="*/ 0 w 810"/>
                    <a:gd name="T15" fmla="*/ 0 h 1219"/>
                    <a:gd name="T16" fmla="*/ 0 w 810"/>
                    <a:gd name="T17" fmla="*/ 0 h 1219"/>
                    <a:gd name="T18" fmla="*/ 0 w 810"/>
                    <a:gd name="T19" fmla="*/ 0 h 1219"/>
                    <a:gd name="T20" fmla="*/ 0 w 810"/>
                    <a:gd name="T21" fmla="*/ 0 h 1219"/>
                    <a:gd name="T22" fmla="*/ 0 w 810"/>
                    <a:gd name="T23" fmla="*/ 0 h 1219"/>
                    <a:gd name="T24" fmla="*/ 0 w 810"/>
                    <a:gd name="T25" fmla="*/ 0 h 1219"/>
                    <a:gd name="T26" fmla="*/ 0 w 810"/>
                    <a:gd name="T27" fmla="*/ 0 h 1219"/>
                    <a:gd name="T28" fmla="*/ 0 w 810"/>
                    <a:gd name="T29" fmla="*/ 0 h 1219"/>
                    <a:gd name="T30" fmla="*/ 0 w 810"/>
                    <a:gd name="T31" fmla="*/ 0 h 1219"/>
                    <a:gd name="T32" fmla="*/ 0 w 810"/>
                    <a:gd name="T33" fmla="*/ 0 h 1219"/>
                    <a:gd name="T34" fmla="*/ 0 w 810"/>
                    <a:gd name="T35" fmla="*/ 0 h 1219"/>
                    <a:gd name="T36" fmla="*/ 0 w 810"/>
                    <a:gd name="T37" fmla="*/ 0 h 1219"/>
                    <a:gd name="T38" fmla="*/ 0 w 810"/>
                    <a:gd name="T39" fmla="*/ 0 h 1219"/>
                    <a:gd name="T40" fmla="*/ 0 w 810"/>
                    <a:gd name="T41" fmla="*/ 0 h 1219"/>
                    <a:gd name="T42" fmla="*/ 0 w 810"/>
                    <a:gd name="T43" fmla="*/ 0 h 1219"/>
                    <a:gd name="T44" fmla="*/ 0 w 810"/>
                    <a:gd name="T45" fmla="*/ 0 h 1219"/>
                    <a:gd name="T46" fmla="*/ 0 w 810"/>
                    <a:gd name="T47" fmla="*/ 0 h 1219"/>
                    <a:gd name="T48" fmla="*/ 0 w 810"/>
                    <a:gd name="T49" fmla="*/ 0 h 1219"/>
                    <a:gd name="T50" fmla="*/ 0 w 810"/>
                    <a:gd name="T51" fmla="*/ 0 h 1219"/>
                    <a:gd name="T52" fmla="*/ 0 w 810"/>
                    <a:gd name="T53" fmla="*/ 0 h 1219"/>
                    <a:gd name="T54" fmla="*/ 0 w 810"/>
                    <a:gd name="T55" fmla="*/ 0 h 1219"/>
                    <a:gd name="T56" fmla="*/ 0 w 810"/>
                    <a:gd name="T57" fmla="*/ 0 h 1219"/>
                    <a:gd name="T58" fmla="*/ 0 w 810"/>
                    <a:gd name="T59" fmla="*/ 0 h 1219"/>
                    <a:gd name="T60" fmla="*/ 0 w 810"/>
                    <a:gd name="T61" fmla="*/ 0 h 1219"/>
                    <a:gd name="T62" fmla="*/ 0 w 810"/>
                    <a:gd name="T63" fmla="*/ 0 h 1219"/>
                    <a:gd name="T64" fmla="*/ 0 w 810"/>
                    <a:gd name="T65" fmla="*/ 0 h 1219"/>
                    <a:gd name="T66" fmla="*/ 0 w 810"/>
                    <a:gd name="T67" fmla="*/ 0 h 1219"/>
                    <a:gd name="T68" fmla="*/ 0 w 810"/>
                    <a:gd name="T69" fmla="*/ 0 h 1219"/>
                    <a:gd name="T70" fmla="*/ 0 w 810"/>
                    <a:gd name="T71" fmla="*/ 0 h 1219"/>
                    <a:gd name="T72" fmla="*/ 0 w 810"/>
                    <a:gd name="T73" fmla="*/ 0 h 1219"/>
                    <a:gd name="T74" fmla="*/ 0 w 810"/>
                    <a:gd name="T75" fmla="*/ 0 h 12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0"/>
                    <a:gd name="T115" fmla="*/ 0 h 1219"/>
                    <a:gd name="T116" fmla="*/ 810 w 810"/>
                    <a:gd name="T117" fmla="*/ 1219 h 12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0" h="1219">
                      <a:moveTo>
                        <a:pt x="61" y="5"/>
                      </a:moveTo>
                      <a:lnTo>
                        <a:pt x="809" y="1175"/>
                      </a:lnTo>
                      <a:lnTo>
                        <a:pt x="810" y="1179"/>
                      </a:lnTo>
                      <a:lnTo>
                        <a:pt x="810" y="1182"/>
                      </a:lnTo>
                      <a:lnTo>
                        <a:pt x="809" y="1186"/>
                      </a:lnTo>
                      <a:lnTo>
                        <a:pt x="805" y="1191"/>
                      </a:lnTo>
                      <a:lnTo>
                        <a:pt x="802" y="1196"/>
                      </a:lnTo>
                      <a:lnTo>
                        <a:pt x="797" y="1200"/>
                      </a:lnTo>
                      <a:lnTo>
                        <a:pt x="793" y="1205"/>
                      </a:lnTo>
                      <a:lnTo>
                        <a:pt x="786" y="1209"/>
                      </a:lnTo>
                      <a:lnTo>
                        <a:pt x="780" y="1213"/>
                      </a:lnTo>
                      <a:lnTo>
                        <a:pt x="773" y="1215"/>
                      </a:lnTo>
                      <a:lnTo>
                        <a:pt x="768" y="1217"/>
                      </a:lnTo>
                      <a:lnTo>
                        <a:pt x="762" y="1218"/>
                      </a:lnTo>
                      <a:lnTo>
                        <a:pt x="756" y="1219"/>
                      </a:lnTo>
                      <a:lnTo>
                        <a:pt x="752" y="1218"/>
                      </a:lnTo>
                      <a:lnTo>
                        <a:pt x="749" y="1217"/>
                      </a:lnTo>
                      <a:lnTo>
                        <a:pt x="746" y="1215"/>
                      </a:lnTo>
                      <a:lnTo>
                        <a:pt x="2" y="44"/>
                      </a:lnTo>
                      <a:lnTo>
                        <a:pt x="0" y="40"/>
                      </a:lnTo>
                      <a:lnTo>
                        <a:pt x="0" y="37"/>
                      </a:lnTo>
                      <a:lnTo>
                        <a:pt x="1" y="32"/>
                      </a:lnTo>
                      <a:lnTo>
                        <a:pt x="4" y="28"/>
                      </a:lnTo>
                      <a:lnTo>
                        <a:pt x="7" y="23"/>
                      </a:lnTo>
                      <a:lnTo>
                        <a:pt x="12" y="17"/>
                      </a:lnTo>
                      <a:lnTo>
                        <a:pt x="17" y="14"/>
                      </a:lnTo>
                      <a:lnTo>
                        <a:pt x="23" y="10"/>
                      </a:lnTo>
                      <a:lnTo>
                        <a:pt x="29" y="6"/>
                      </a:lnTo>
                      <a:lnTo>
                        <a:pt x="34" y="4"/>
                      </a:lnTo>
                      <a:lnTo>
                        <a:pt x="41" y="2"/>
                      </a:lnTo>
                      <a:lnTo>
                        <a:pt x="47" y="0"/>
                      </a:lnTo>
                      <a:lnTo>
                        <a:pt x="51" y="0"/>
                      </a:lnTo>
                      <a:lnTo>
                        <a:pt x="56" y="2"/>
                      </a:lnTo>
                      <a:lnTo>
                        <a:pt x="59" y="3"/>
                      </a:lnTo>
                      <a:lnTo>
                        <a:pt x="61"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97" name="Freeform 403"/>
                <p:cNvSpPr>
                  <a:spLocks/>
                </p:cNvSpPr>
                <p:nvPr/>
              </p:nvSpPr>
              <p:spPr bwMode="auto">
                <a:xfrm>
                  <a:off x="4210" y="1897"/>
                  <a:ext cx="6" cy="4"/>
                </a:xfrm>
                <a:custGeom>
                  <a:avLst/>
                  <a:gdLst>
                    <a:gd name="T0" fmla="*/ 0 w 65"/>
                    <a:gd name="T1" fmla="*/ 0 h 48"/>
                    <a:gd name="T2" fmla="*/ 0 w 65"/>
                    <a:gd name="T3" fmla="*/ 0 h 48"/>
                    <a:gd name="T4" fmla="*/ 0 w 65"/>
                    <a:gd name="T5" fmla="*/ 0 h 48"/>
                    <a:gd name="T6" fmla="*/ 0 w 65"/>
                    <a:gd name="T7" fmla="*/ 0 h 48"/>
                    <a:gd name="T8" fmla="*/ 0 w 65"/>
                    <a:gd name="T9" fmla="*/ 0 h 48"/>
                    <a:gd name="T10" fmla="*/ 0 w 65"/>
                    <a:gd name="T11" fmla="*/ 0 h 48"/>
                    <a:gd name="T12" fmla="*/ 0 w 65"/>
                    <a:gd name="T13" fmla="*/ 0 h 48"/>
                    <a:gd name="T14" fmla="*/ 0 w 65"/>
                    <a:gd name="T15" fmla="*/ 0 h 48"/>
                    <a:gd name="T16" fmla="*/ 0 w 65"/>
                    <a:gd name="T17" fmla="*/ 0 h 48"/>
                    <a:gd name="T18" fmla="*/ 0 w 65"/>
                    <a:gd name="T19" fmla="*/ 0 h 48"/>
                    <a:gd name="T20" fmla="*/ 0 w 65"/>
                    <a:gd name="T21" fmla="*/ 0 h 48"/>
                    <a:gd name="T22" fmla="*/ 0 w 65"/>
                    <a:gd name="T23" fmla="*/ 0 h 48"/>
                    <a:gd name="T24" fmla="*/ 0 w 65"/>
                    <a:gd name="T25" fmla="*/ 0 h 48"/>
                    <a:gd name="T26" fmla="*/ 0 w 65"/>
                    <a:gd name="T27" fmla="*/ 0 h 48"/>
                    <a:gd name="T28" fmla="*/ 0 w 65"/>
                    <a:gd name="T29" fmla="*/ 0 h 48"/>
                    <a:gd name="T30" fmla="*/ 0 w 65"/>
                    <a:gd name="T31" fmla="*/ 0 h 48"/>
                    <a:gd name="T32" fmla="*/ 0 w 65"/>
                    <a:gd name="T33" fmla="*/ 0 h 48"/>
                    <a:gd name="T34" fmla="*/ 0 w 65"/>
                    <a:gd name="T35" fmla="*/ 0 h 48"/>
                    <a:gd name="T36" fmla="*/ 0 w 65"/>
                    <a:gd name="T37" fmla="*/ 0 h 48"/>
                    <a:gd name="T38" fmla="*/ 0 w 65"/>
                    <a:gd name="T39" fmla="*/ 0 h 48"/>
                    <a:gd name="T40" fmla="*/ 0 w 65"/>
                    <a:gd name="T41" fmla="*/ 0 h 48"/>
                    <a:gd name="T42" fmla="*/ 0 w 65"/>
                    <a:gd name="T43" fmla="*/ 0 h 48"/>
                    <a:gd name="T44" fmla="*/ 0 w 65"/>
                    <a:gd name="T45" fmla="*/ 0 h 48"/>
                    <a:gd name="T46" fmla="*/ 0 w 65"/>
                    <a:gd name="T47" fmla="*/ 0 h 48"/>
                    <a:gd name="T48" fmla="*/ 0 w 65"/>
                    <a:gd name="T49" fmla="*/ 0 h 48"/>
                    <a:gd name="T50" fmla="*/ 0 w 65"/>
                    <a:gd name="T51" fmla="*/ 0 h 48"/>
                    <a:gd name="T52" fmla="*/ 0 w 65"/>
                    <a:gd name="T53" fmla="*/ 0 h 48"/>
                    <a:gd name="T54" fmla="*/ 0 w 65"/>
                    <a:gd name="T55" fmla="*/ 0 h 48"/>
                    <a:gd name="T56" fmla="*/ 0 w 65"/>
                    <a:gd name="T57" fmla="*/ 0 h 48"/>
                    <a:gd name="T58" fmla="*/ 0 w 65"/>
                    <a:gd name="T59" fmla="*/ 0 h 48"/>
                    <a:gd name="T60" fmla="*/ 0 w 65"/>
                    <a:gd name="T61" fmla="*/ 0 h 48"/>
                    <a:gd name="T62" fmla="*/ 0 w 65"/>
                    <a:gd name="T63" fmla="*/ 0 h 48"/>
                    <a:gd name="T64" fmla="*/ 0 w 65"/>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8"/>
                    <a:gd name="T101" fmla="*/ 65 w 65"/>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8">
                      <a:moveTo>
                        <a:pt x="24" y="11"/>
                      </a:moveTo>
                      <a:lnTo>
                        <a:pt x="30" y="6"/>
                      </a:lnTo>
                      <a:lnTo>
                        <a:pt x="36" y="4"/>
                      </a:lnTo>
                      <a:lnTo>
                        <a:pt x="42" y="2"/>
                      </a:lnTo>
                      <a:lnTo>
                        <a:pt x="49" y="1"/>
                      </a:lnTo>
                      <a:lnTo>
                        <a:pt x="53" y="0"/>
                      </a:lnTo>
                      <a:lnTo>
                        <a:pt x="58" y="1"/>
                      </a:lnTo>
                      <a:lnTo>
                        <a:pt x="61" y="2"/>
                      </a:lnTo>
                      <a:lnTo>
                        <a:pt x="64" y="4"/>
                      </a:lnTo>
                      <a:lnTo>
                        <a:pt x="65" y="8"/>
                      </a:lnTo>
                      <a:lnTo>
                        <a:pt x="65" y="11"/>
                      </a:lnTo>
                      <a:lnTo>
                        <a:pt x="64" y="15"/>
                      </a:lnTo>
                      <a:lnTo>
                        <a:pt x="60" y="20"/>
                      </a:lnTo>
                      <a:lnTo>
                        <a:pt x="57" y="25"/>
                      </a:lnTo>
                      <a:lnTo>
                        <a:pt x="52" y="29"/>
                      </a:lnTo>
                      <a:lnTo>
                        <a:pt x="48" y="34"/>
                      </a:lnTo>
                      <a:lnTo>
                        <a:pt x="41" y="38"/>
                      </a:lnTo>
                      <a:lnTo>
                        <a:pt x="35" y="42"/>
                      </a:lnTo>
                      <a:lnTo>
                        <a:pt x="28" y="44"/>
                      </a:lnTo>
                      <a:lnTo>
                        <a:pt x="23" y="46"/>
                      </a:lnTo>
                      <a:lnTo>
                        <a:pt x="17" y="47"/>
                      </a:lnTo>
                      <a:lnTo>
                        <a:pt x="11" y="48"/>
                      </a:lnTo>
                      <a:lnTo>
                        <a:pt x="7" y="47"/>
                      </a:lnTo>
                      <a:lnTo>
                        <a:pt x="4" y="46"/>
                      </a:lnTo>
                      <a:lnTo>
                        <a:pt x="1" y="44"/>
                      </a:lnTo>
                      <a:lnTo>
                        <a:pt x="0" y="40"/>
                      </a:lnTo>
                      <a:lnTo>
                        <a:pt x="0" y="37"/>
                      </a:lnTo>
                      <a:lnTo>
                        <a:pt x="2" y="32"/>
                      </a:lnTo>
                      <a:lnTo>
                        <a:pt x="5" y="28"/>
                      </a:lnTo>
                      <a:lnTo>
                        <a:pt x="8" y="23"/>
                      </a:lnTo>
                      <a:lnTo>
                        <a:pt x="13" y="19"/>
                      </a:lnTo>
                      <a:lnTo>
                        <a:pt x="18" y="14"/>
                      </a:lnTo>
                      <a:lnTo>
                        <a:pt x="24"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98" name="Freeform 404"/>
                <p:cNvSpPr>
                  <a:spLocks/>
                </p:cNvSpPr>
                <p:nvPr/>
              </p:nvSpPr>
              <p:spPr bwMode="auto">
                <a:xfrm>
                  <a:off x="4210" y="1897"/>
                  <a:ext cx="6" cy="4"/>
                </a:xfrm>
                <a:custGeom>
                  <a:avLst/>
                  <a:gdLst>
                    <a:gd name="T0" fmla="*/ 0 w 65"/>
                    <a:gd name="T1" fmla="*/ 0 h 48"/>
                    <a:gd name="T2" fmla="*/ 0 w 65"/>
                    <a:gd name="T3" fmla="*/ 0 h 48"/>
                    <a:gd name="T4" fmla="*/ 0 w 65"/>
                    <a:gd name="T5" fmla="*/ 0 h 48"/>
                    <a:gd name="T6" fmla="*/ 0 w 65"/>
                    <a:gd name="T7" fmla="*/ 0 h 48"/>
                    <a:gd name="T8" fmla="*/ 0 w 65"/>
                    <a:gd name="T9" fmla="*/ 0 h 48"/>
                    <a:gd name="T10" fmla="*/ 0 w 65"/>
                    <a:gd name="T11" fmla="*/ 0 h 48"/>
                    <a:gd name="T12" fmla="*/ 0 w 65"/>
                    <a:gd name="T13" fmla="*/ 0 h 48"/>
                    <a:gd name="T14" fmla="*/ 0 w 65"/>
                    <a:gd name="T15" fmla="*/ 0 h 48"/>
                    <a:gd name="T16" fmla="*/ 0 w 65"/>
                    <a:gd name="T17" fmla="*/ 0 h 48"/>
                    <a:gd name="T18" fmla="*/ 0 w 65"/>
                    <a:gd name="T19" fmla="*/ 0 h 48"/>
                    <a:gd name="T20" fmla="*/ 0 w 65"/>
                    <a:gd name="T21" fmla="*/ 0 h 48"/>
                    <a:gd name="T22" fmla="*/ 0 w 65"/>
                    <a:gd name="T23" fmla="*/ 0 h 48"/>
                    <a:gd name="T24" fmla="*/ 0 w 65"/>
                    <a:gd name="T25" fmla="*/ 0 h 48"/>
                    <a:gd name="T26" fmla="*/ 0 w 65"/>
                    <a:gd name="T27" fmla="*/ 0 h 48"/>
                    <a:gd name="T28" fmla="*/ 0 w 65"/>
                    <a:gd name="T29" fmla="*/ 0 h 48"/>
                    <a:gd name="T30" fmla="*/ 0 w 65"/>
                    <a:gd name="T31" fmla="*/ 0 h 48"/>
                    <a:gd name="T32" fmla="*/ 0 w 65"/>
                    <a:gd name="T33" fmla="*/ 0 h 48"/>
                    <a:gd name="T34" fmla="*/ 0 w 65"/>
                    <a:gd name="T35" fmla="*/ 0 h 48"/>
                    <a:gd name="T36" fmla="*/ 0 w 65"/>
                    <a:gd name="T37" fmla="*/ 0 h 48"/>
                    <a:gd name="T38" fmla="*/ 0 w 65"/>
                    <a:gd name="T39" fmla="*/ 0 h 48"/>
                    <a:gd name="T40" fmla="*/ 0 w 65"/>
                    <a:gd name="T41" fmla="*/ 0 h 48"/>
                    <a:gd name="T42" fmla="*/ 0 w 65"/>
                    <a:gd name="T43" fmla="*/ 0 h 48"/>
                    <a:gd name="T44" fmla="*/ 0 w 65"/>
                    <a:gd name="T45" fmla="*/ 0 h 48"/>
                    <a:gd name="T46" fmla="*/ 0 w 65"/>
                    <a:gd name="T47" fmla="*/ 0 h 48"/>
                    <a:gd name="T48" fmla="*/ 0 w 65"/>
                    <a:gd name="T49" fmla="*/ 0 h 48"/>
                    <a:gd name="T50" fmla="*/ 0 w 65"/>
                    <a:gd name="T51" fmla="*/ 0 h 48"/>
                    <a:gd name="T52" fmla="*/ 0 w 65"/>
                    <a:gd name="T53" fmla="*/ 0 h 48"/>
                    <a:gd name="T54" fmla="*/ 0 w 65"/>
                    <a:gd name="T55" fmla="*/ 0 h 48"/>
                    <a:gd name="T56" fmla="*/ 0 w 65"/>
                    <a:gd name="T57" fmla="*/ 0 h 48"/>
                    <a:gd name="T58" fmla="*/ 0 w 65"/>
                    <a:gd name="T59" fmla="*/ 0 h 48"/>
                    <a:gd name="T60" fmla="*/ 0 w 65"/>
                    <a:gd name="T61" fmla="*/ 0 h 48"/>
                    <a:gd name="T62" fmla="*/ 0 w 65"/>
                    <a:gd name="T63" fmla="*/ 0 h 48"/>
                    <a:gd name="T64" fmla="*/ 0 w 65"/>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8"/>
                    <a:gd name="T101" fmla="*/ 65 w 65"/>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8">
                      <a:moveTo>
                        <a:pt x="24" y="11"/>
                      </a:moveTo>
                      <a:lnTo>
                        <a:pt x="30" y="6"/>
                      </a:lnTo>
                      <a:lnTo>
                        <a:pt x="36" y="4"/>
                      </a:lnTo>
                      <a:lnTo>
                        <a:pt x="42" y="2"/>
                      </a:lnTo>
                      <a:lnTo>
                        <a:pt x="49" y="1"/>
                      </a:lnTo>
                      <a:lnTo>
                        <a:pt x="53" y="0"/>
                      </a:lnTo>
                      <a:lnTo>
                        <a:pt x="58" y="1"/>
                      </a:lnTo>
                      <a:lnTo>
                        <a:pt x="61" y="2"/>
                      </a:lnTo>
                      <a:lnTo>
                        <a:pt x="64" y="4"/>
                      </a:lnTo>
                      <a:lnTo>
                        <a:pt x="65" y="8"/>
                      </a:lnTo>
                      <a:lnTo>
                        <a:pt x="65" y="11"/>
                      </a:lnTo>
                      <a:lnTo>
                        <a:pt x="64" y="15"/>
                      </a:lnTo>
                      <a:lnTo>
                        <a:pt x="60" y="20"/>
                      </a:lnTo>
                      <a:lnTo>
                        <a:pt x="57" y="25"/>
                      </a:lnTo>
                      <a:lnTo>
                        <a:pt x="52" y="29"/>
                      </a:lnTo>
                      <a:lnTo>
                        <a:pt x="48" y="34"/>
                      </a:lnTo>
                      <a:lnTo>
                        <a:pt x="41" y="38"/>
                      </a:lnTo>
                      <a:lnTo>
                        <a:pt x="35" y="42"/>
                      </a:lnTo>
                      <a:lnTo>
                        <a:pt x="28" y="44"/>
                      </a:lnTo>
                      <a:lnTo>
                        <a:pt x="23" y="46"/>
                      </a:lnTo>
                      <a:lnTo>
                        <a:pt x="17" y="47"/>
                      </a:lnTo>
                      <a:lnTo>
                        <a:pt x="11" y="48"/>
                      </a:lnTo>
                      <a:lnTo>
                        <a:pt x="7" y="47"/>
                      </a:lnTo>
                      <a:lnTo>
                        <a:pt x="4" y="46"/>
                      </a:lnTo>
                      <a:lnTo>
                        <a:pt x="1" y="44"/>
                      </a:lnTo>
                      <a:lnTo>
                        <a:pt x="0" y="40"/>
                      </a:lnTo>
                      <a:lnTo>
                        <a:pt x="0" y="37"/>
                      </a:lnTo>
                      <a:lnTo>
                        <a:pt x="2" y="32"/>
                      </a:lnTo>
                      <a:lnTo>
                        <a:pt x="5" y="28"/>
                      </a:lnTo>
                      <a:lnTo>
                        <a:pt x="8" y="23"/>
                      </a:lnTo>
                      <a:lnTo>
                        <a:pt x="13" y="19"/>
                      </a:lnTo>
                      <a:lnTo>
                        <a:pt x="18" y="14"/>
                      </a:lnTo>
                      <a:lnTo>
                        <a:pt x="24"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99" name="Freeform 405"/>
                <p:cNvSpPr>
                  <a:spLocks/>
                </p:cNvSpPr>
                <p:nvPr/>
              </p:nvSpPr>
              <p:spPr bwMode="auto">
                <a:xfrm>
                  <a:off x="3198" y="1212"/>
                  <a:ext cx="50" cy="114"/>
                </a:xfrm>
                <a:custGeom>
                  <a:avLst/>
                  <a:gdLst>
                    <a:gd name="T0" fmla="*/ 0 w 498"/>
                    <a:gd name="T1" fmla="*/ 0 h 1043"/>
                    <a:gd name="T2" fmla="*/ 0 w 498"/>
                    <a:gd name="T3" fmla="*/ 0 h 1043"/>
                    <a:gd name="T4" fmla="*/ 0 w 498"/>
                    <a:gd name="T5" fmla="*/ 0 h 1043"/>
                    <a:gd name="T6" fmla="*/ 0 w 498"/>
                    <a:gd name="T7" fmla="*/ 0 h 1043"/>
                    <a:gd name="T8" fmla="*/ 0 w 498"/>
                    <a:gd name="T9" fmla="*/ 0 h 1043"/>
                    <a:gd name="T10" fmla="*/ 0 w 498"/>
                    <a:gd name="T11" fmla="*/ 0 h 1043"/>
                    <a:gd name="T12" fmla="*/ 0 w 498"/>
                    <a:gd name="T13" fmla="*/ 0 h 1043"/>
                    <a:gd name="T14" fmla="*/ 0 w 498"/>
                    <a:gd name="T15" fmla="*/ 0 h 1043"/>
                    <a:gd name="T16" fmla="*/ 0 w 498"/>
                    <a:gd name="T17" fmla="*/ 0 h 1043"/>
                    <a:gd name="T18" fmla="*/ 0 w 498"/>
                    <a:gd name="T19" fmla="*/ 0 h 1043"/>
                    <a:gd name="T20" fmla="*/ 0 w 498"/>
                    <a:gd name="T21" fmla="*/ 0 h 1043"/>
                    <a:gd name="T22" fmla="*/ 0 w 498"/>
                    <a:gd name="T23" fmla="*/ 0 h 1043"/>
                    <a:gd name="T24" fmla="*/ 0 w 498"/>
                    <a:gd name="T25" fmla="*/ 0 h 1043"/>
                    <a:gd name="T26" fmla="*/ 0 w 498"/>
                    <a:gd name="T27" fmla="*/ 0 h 1043"/>
                    <a:gd name="T28" fmla="*/ 0 w 498"/>
                    <a:gd name="T29" fmla="*/ 0 h 1043"/>
                    <a:gd name="T30" fmla="*/ 0 w 498"/>
                    <a:gd name="T31" fmla="*/ 0 h 1043"/>
                    <a:gd name="T32" fmla="*/ 0 w 498"/>
                    <a:gd name="T33" fmla="*/ 0 h 1043"/>
                    <a:gd name="T34" fmla="*/ 0 w 498"/>
                    <a:gd name="T35" fmla="*/ 0 h 1043"/>
                    <a:gd name="T36" fmla="*/ 0 w 498"/>
                    <a:gd name="T37" fmla="*/ 0 h 1043"/>
                    <a:gd name="T38" fmla="*/ 0 w 498"/>
                    <a:gd name="T39" fmla="*/ 0 h 1043"/>
                    <a:gd name="T40" fmla="*/ 0 w 498"/>
                    <a:gd name="T41" fmla="*/ 0 h 1043"/>
                    <a:gd name="T42" fmla="*/ 0 w 498"/>
                    <a:gd name="T43" fmla="*/ 0 h 10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8"/>
                    <a:gd name="T67" fmla="*/ 0 h 1043"/>
                    <a:gd name="T68" fmla="*/ 498 w 498"/>
                    <a:gd name="T69" fmla="*/ 1043 h 10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8" h="1043">
                      <a:moveTo>
                        <a:pt x="67" y="14"/>
                      </a:moveTo>
                      <a:lnTo>
                        <a:pt x="498" y="1014"/>
                      </a:lnTo>
                      <a:lnTo>
                        <a:pt x="429" y="1043"/>
                      </a:lnTo>
                      <a:lnTo>
                        <a:pt x="1" y="42"/>
                      </a:lnTo>
                      <a:lnTo>
                        <a:pt x="0" y="37"/>
                      </a:lnTo>
                      <a:lnTo>
                        <a:pt x="0" y="32"/>
                      </a:lnTo>
                      <a:lnTo>
                        <a:pt x="1" y="26"/>
                      </a:lnTo>
                      <a:lnTo>
                        <a:pt x="3" y="21"/>
                      </a:lnTo>
                      <a:lnTo>
                        <a:pt x="7" y="16"/>
                      </a:lnTo>
                      <a:lnTo>
                        <a:pt x="11" y="10"/>
                      </a:lnTo>
                      <a:lnTo>
                        <a:pt x="17" y="7"/>
                      </a:lnTo>
                      <a:lnTo>
                        <a:pt x="24" y="4"/>
                      </a:lnTo>
                      <a:lnTo>
                        <a:pt x="29" y="1"/>
                      </a:lnTo>
                      <a:lnTo>
                        <a:pt x="36" y="0"/>
                      </a:lnTo>
                      <a:lnTo>
                        <a:pt x="43" y="0"/>
                      </a:lnTo>
                      <a:lnTo>
                        <a:pt x="50" y="1"/>
                      </a:lnTo>
                      <a:lnTo>
                        <a:pt x="55" y="3"/>
                      </a:lnTo>
                      <a:lnTo>
                        <a:pt x="60" y="6"/>
                      </a:lnTo>
                      <a:lnTo>
                        <a:pt x="63" y="9"/>
                      </a:lnTo>
                      <a:lnTo>
                        <a:pt x="67" y="1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00" name="Freeform 406"/>
                <p:cNvSpPr>
                  <a:spLocks/>
                </p:cNvSpPr>
                <p:nvPr/>
              </p:nvSpPr>
              <p:spPr bwMode="auto">
                <a:xfrm>
                  <a:off x="3198" y="1212"/>
                  <a:ext cx="50" cy="114"/>
                </a:xfrm>
                <a:custGeom>
                  <a:avLst/>
                  <a:gdLst>
                    <a:gd name="T0" fmla="*/ 0 w 498"/>
                    <a:gd name="T1" fmla="*/ 0 h 1043"/>
                    <a:gd name="T2" fmla="*/ 0 w 498"/>
                    <a:gd name="T3" fmla="*/ 0 h 1043"/>
                    <a:gd name="T4" fmla="*/ 0 w 498"/>
                    <a:gd name="T5" fmla="*/ 0 h 1043"/>
                    <a:gd name="T6" fmla="*/ 0 w 498"/>
                    <a:gd name="T7" fmla="*/ 0 h 1043"/>
                    <a:gd name="T8" fmla="*/ 0 w 498"/>
                    <a:gd name="T9" fmla="*/ 0 h 1043"/>
                    <a:gd name="T10" fmla="*/ 0 w 498"/>
                    <a:gd name="T11" fmla="*/ 0 h 1043"/>
                    <a:gd name="T12" fmla="*/ 0 w 498"/>
                    <a:gd name="T13" fmla="*/ 0 h 1043"/>
                    <a:gd name="T14" fmla="*/ 0 w 498"/>
                    <a:gd name="T15" fmla="*/ 0 h 1043"/>
                    <a:gd name="T16" fmla="*/ 0 w 498"/>
                    <a:gd name="T17" fmla="*/ 0 h 1043"/>
                    <a:gd name="T18" fmla="*/ 0 w 498"/>
                    <a:gd name="T19" fmla="*/ 0 h 1043"/>
                    <a:gd name="T20" fmla="*/ 0 w 498"/>
                    <a:gd name="T21" fmla="*/ 0 h 1043"/>
                    <a:gd name="T22" fmla="*/ 0 w 498"/>
                    <a:gd name="T23" fmla="*/ 0 h 1043"/>
                    <a:gd name="T24" fmla="*/ 0 w 498"/>
                    <a:gd name="T25" fmla="*/ 0 h 1043"/>
                    <a:gd name="T26" fmla="*/ 0 w 498"/>
                    <a:gd name="T27" fmla="*/ 0 h 1043"/>
                    <a:gd name="T28" fmla="*/ 0 w 498"/>
                    <a:gd name="T29" fmla="*/ 0 h 1043"/>
                    <a:gd name="T30" fmla="*/ 0 w 498"/>
                    <a:gd name="T31" fmla="*/ 0 h 1043"/>
                    <a:gd name="T32" fmla="*/ 0 w 498"/>
                    <a:gd name="T33" fmla="*/ 0 h 1043"/>
                    <a:gd name="T34" fmla="*/ 0 w 498"/>
                    <a:gd name="T35" fmla="*/ 0 h 1043"/>
                    <a:gd name="T36" fmla="*/ 0 w 498"/>
                    <a:gd name="T37" fmla="*/ 0 h 1043"/>
                    <a:gd name="T38" fmla="*/ 0 w 498"/>
                    <a:gd name="T39" fmla="*/ 0 h 1043"/>
                    <a:gd name="T40" fmla="*/ 0 w 498"/>
                    <a:gd name="T41" fmla="*/ 0 h 1043"/>
                    <a:gd name="T42" fmla="*/ 0 w 498"/>
                    <a:gd name="T43" fmla="*/ 0 h 10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8"/>
                    <a:gd name="T67" fmla="*/ 0 h 1043"/>
                    <a:gd name="T68" fmla="*/ 498 w 498"/>
                    <a:gd name="T69" fmla="*/ 1043 h 10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8" h="1043">
                      <a:moveTo>
                        <a:pt x="67" y="14"/>
                      </a:moveTo>
                      <a:lnTo>
                        <a:pt x="498" y="1014"/>
                      </a:lnTo>
                      <a:lnTo>
                        <a:pt x="429" y="1043"/>
                      </a:lnTo>
                      <a:lnTo>
                        <a:pt x="1" y="42"/>
                      </a:lnTo>
                      <a:lnTo>
                        <a:pt x="0" y="37"/>
                      </a:lnTo>
                      <a:lnTo>
                        <a:pt x="0" y="32"/>
                      </a:lnTo>
                      <a:lnTo>
                        <a:pt x="1" y="26"/>
                      </a:lnTo>
                      <a:lnTo>
                        <a:pt x="3" y="21"/>
                      </a:lnTo>
                      <a:lnTo>
                        <a:pt x="7" y="16"/>
                      </a:lnTo>
                      <a:lnTo>
                        <a:pt x="11" y="10"/>
                      </a:lnTo>
                      <a:lnTo>
                        <a:pt x="17" y="7"/>
                      </a:lnTo>
                      <a:lnTo>
                        <a:pt x="24" y="4"/>
                      </a:lnTo>
                      <a:lnTo>
                        <a:pt x="29" y="1"/>
                      </a:lnTo>
                      <a:lnTo>
                        <a:pt x="36" y="0"/>
                      </a:lnTo>
                      <a:lnTo>
                        <a:pt x="43" y="0"/>
                      </a:lnTo>
                      <a:lnTo>
                        <a:pt x="50" y="1"/>
                      </a:lnTo>
                      <a:lnTo>
                        <a:pt x="55" y="3"/>
                      </a:lnTo>
                      <a:lnTo>
                        <a:pt x="60" y="6"/>
                      </a:lnTo>
                      <a:lnTo>
                        <a:pt x="63" y="9"/>
                      </a:lnTo>
                      <a:lnTo>
                        <a:pt x="67" y="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1" name="Freeform 407"/>
                <p:cNvSpPr>
                  <a:spLocks/>
                </p:cNvSpPr>
                <p:nvPr/>
              </p:nvSpPr>
              <p:spPr bwMode="auto">
                <a:xfrm>
                  <a:off x="3356" y="1798"/>
                  <a:ext cx="55" cy="134"/>
                </a:xfrm>
                <a:custGeom>
                  <a:avLst/>
                  <a:gdLst>
                    <a:gd name="T0" fmla="*/ 0 w 549"/>
                    <a:gd name="T1" fmla="*/ 0 h 1225"/>
                    <a:gd name="T2" fmla="*/ 0 w 549"/>
                    <a:gd name="T3" fmla="*/ 0 h 1225"/>
                    <a:gd name="T4" fmla="*/ 0 w 549"/>
                    <a:gd name="T5" fmla="*/ 0 h 1225"/>
                    <a:gd name="T6" fmla="*/ 0 w 549"/>
                    <a:gd name="T7" fmla="*/ 0 h 1225"/>
                    <a:gd name="T8" fmla="*/ 0 w 549"/>
                    <a:gd name="T9" fmla="*/ 0 h 1225"/>
                    <a:gd name="T10" fmla="*/ 0 w 549"/>
                    <a:gd name="T11" fmla="*/ 0 h 1225"/>
                    <a:gd name="T12" fmla="*/ 0 w 549"/>
                    <a:gd name="T13" fmla="*/ 0 h 1225"/>
                    <a:gd name="T14" fmla="*/ 0 w 549"/>
                    <a:gd name="T15" fmla="*/ 0 h 1225"/>
                    <a:gd name="T16" fmla="*/ 0 w 549"/>
                    <a:gd name="T17" fmla="*/ 0 h 1225"/>
                    <a:gd name="T18" fmla="*/ 0 w 549"/>
                    <a:gd name="T19" fmla="*/ 0 h 1225"/>
                    <a:gd name="T20" fmla="*/ 0 w 549"/>
                    <a:gd name="T21" fmla="*/ 0 h 1225"/>
                    <a:gd name="T22" fmla="*/ 0 w 549"/>
                    <a:gd name="T23" fmla="*/ 0 h 1225"/>
                    <a:gd name="T24" fmla="*/ 0 w 549"/>
                    <a:gd name="T25" fmla="*/ 0 h 1225"/>
                    <a:gd name="T26" fmla="*/ 0 w 549"/>
                    <a:gd name="T27" fmla="*/ 0 h 1225"/>
                    <a:gd name="T28" fmla="*/ 0 w 549"/>
                    <a:gd name="T29" fmla="*/ 0 h 1225"/>
                    <a:gd name="T30" fmla="*/ 0 w 549"/>
                    <a:gd name="T31" fmla="*/ 0 h 1225"/>
                    <a:gd name="T32" fmla="*/ 0 w 549"/>
                    <a:gd name="T33" fmla="*/ 0 h 1225"/>
                    <a:gd name="T34" fmla="*/ 0 w 549"/>
                    <a:gd name="T35" fmla="*/ 0 h 1225"/>
                    <a:gd name="T36" fmla="*/ 0 w 549"/>
                    <a:gd name="T37" fmla="*/ 0 h 1225"/>
                    <a:gd name="T38" fmla="*/ 0 w 549"/>
                    <a:gd name="T39" fmla="*/ 0 h 1225"/>
                    <a:gd name="T40" fmla="*/ 0 w 549"/>
                    <a:gd name="T41" fmla="*/ 0 h 1225"/>
                    <a:gd name="T42" fmla="*/ 0 w 549"/>
                    <a:gd name="T43" fmla="*/ 0 h 1225"/>
                    <a:gd name="T44" fmla="*/ 0 w 549"/>
                    <a:gd name="T45" fmla="*/ 0 h 1225"/>
                    <a:gd name="T46" fmla="*/ 0 w 549"/>
                    <a:gd name="T47" fmla="*/ 0 h 1225"/>
                    <a:gd name="T48" fmla="*/ 0 w 549"/>
                    <a:gd name="T49" fmla="*/ 0 h 1225"/>
                    <a:gd name="T50" fmla="*/ 0 w 549"/>
                    <a:gd name="T51" fmla="*/ 0 h 1225"/>
                    <a:gd name="T52" fmla="*/ 0 w 549"/>
                    <a:gd name="T53" fmla="*/ 0 h 1225"/>
                    <a:gd name="T54" fmla="*/ 0 w 549"/>
                    <a:gd name="T55" fmla="*/ 0 h 1225"/>
                    <a:gd name="T56" fmla="*/ 0 w 549"/>
                    <a:gd name="T57" fmla="*/ 0 h 1225"/>
                    <a:gd name="T58" fmla="*/ 0 w 549"/>
                    <a:gd name="T59" fmla="*/ 0 h 1225"/>
                    <a:gd name="T60" fmla="*/ 0 w 549"/>
                    <a:gd name="T61" fmla="*/ 0 h 1225"/>
                    <a:gd name="T62" fmla="*/ 0 w 549"/>
                    <a:gd name="T63" fmla="*/ 0 h 1225"/>
                    <a:gd name="T64" fmla="*/ 0 w 549"/>
                    <a:gd name="T65" fmla="*/ 0 h 1225"/>
                    <a:gd name="T66" fmla="*/ 0 w 549"/>
                    <a:gd name="T67" fmla="*/ 0 h 1225"/>
                    <a:gd name="T68" fmla="*/ 0 w 549"/>
                    <a:gd name="T69" fmla="*/ 0 h 1225"/>
                    <a:gd name="T70" fmla="*/ 0 w 549"/>
                    <a:gd name="T71" fmla="*/ 0 h 1225"/>
                    <a:gd name="T72" fmla="*/ 0 w 549"/>
                    <a:gd name="T73" fmla="*/ 0 h 1225"/>
                    <a:gd name="T74" fmla="*/ 0 w 549"/>
                    <a:gd name="T75" fmla="*/ 0 h 12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9"/>
                    <a:gd name="T115" fmla="*/ 0 h 1225"/>
                    <a:gd name="T116" fmla="*/ 549 w 549"/>
                    <a:gd name="T117" fmla="*/ 1225 h 12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9" h="1225">
                      <a:moveTo>
                        <a:pt x="65" y="11"/>
                      </a:moveTo>
                      <a:lnTo>
                        <a:pt x="548" y="1188"/>
                      </a:lnTo>
                      <a:lnTo>
                        <a:pt x="549" y="1192"/>
                      </a:lnTo>
                      <a:lnTo>
                        <a:pt x="548" y="1197"/>
                      </a:lnTo>
                      <a:lnTo>
                        <a:pt x="547" y="1201"/>
                      </a:lnTo>
                      <a:lnTo>
                        <a:pt x="544" y="1206"/>
                      </a:lnTo>
                      <a:lnTo>
                        <a:pt x="539" y="1210"/>
                      </a:lnTo>
                      <a:lnTo>
                        <a:pt x="535" y="1214"/>
                      </a:lnTo>
                      <a:lnTo>
                        <a:pt x="529" y="1217"/>
                      </a:lnTo>
                      <a:lnTo>
                        <a:pt x="522" y="1220"/>
                      </a:lnTo>
                      <a:lnTo>
                        <a:pt x="515" y="1223"/>
                      </a:lnTo>
                      <a:lnTo>
                        <a:pt x="509" y="1225"/>
                      </a:lnTo>
                      <a:lnTo>
                        <a:pt x="502" y="1225"/>
                      </a:lnTo>
                      <a:lnTo>
                        <a:pt x="496" y="1225"/>
                      </a:lnTo>
                      <a:lnTo>
                        <a:pt x="490" y="1224"/>
                      </a:lnTo>
                      <a:lnTo>
                        <a:pt x="486" y="1222"/>
                      </a:lnTo>
                      <a:lnTo>
                        <a:pt x="483" y="1219"/>
                      </a:lnTo>
                      <a:lnTo>
                        <a:pt x="480" y="1216"/>
                      </a:lnTo>
                      <a:lnTo>
                        <a:pt x="1" y="38"/>
                      </a:lnTo>
                      <a:lnTo>
                        <a:pt x="0" y="33"/>
                      </a:lnTo>
                      <a:lnTo>
                        <a:pt x="0" y="30"/>
                      </a:lnTo>
                      <a:lnTo>
                        <a:pt x="2" y="25"/>
                      </a:lnTo>
                      <a:lnTo>
                        <a:pt x="4" y="20"/>
                      </a:lnTo>
                      <a:lnTo>
                        <a:pt x="9" y="16"/>
                      </a:lnTo>
                      <a:lnTo>
                        <a:pt x="13" y="12"/>
                      </a:lnTo>
                      <a:lnTo>
                        <a:pt x="19" y="8"/>
                      </a:lnTo>
                      <a:lnTo>
                        <a:pt x="26" y="5"/>
                      </a:lnTo>
                      <a:lnTo>
                        <a:pt x="31" y="3"/>
                      </a:lnTo>
                      <a:lnTo>
                        <a:pt x="38" y="2"/>
                      </a:lnTo>
                      <a:lnTo>
                        <a:pt x="45" y="0"/>
                      </a:lnTo>
                      <a:lnTo>
                        <a:pt x="51" y="2"/>
                      </a:lnTo>
                      <a:lnTo>
                        <a:pt x="56" y="3"/>
                      </a:lnTo>
                      <a:lnTo>
                        <a:pt x="60" y="5"/>
                      </a:lnTo>
                      <a:lnTo>
                        <a:pt x="63" y="7"/>
                      </a:lnTo>
                      <a:lnTo>
                        <a:pt x="65"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2" name="Freeform 408"/>
                <p:cNvSpPr>
                  <a:spLocks/>
                </p:cNvSpPr>
                <p:nvPr/>
              </p:nvSpPr>
              <p:spPr bwMode="auto">
                <a:xfrm>
                  <a:off x="3356" y="1798"/>
                  <a:ext cx="55" cy="134"/>
                </a:xfrm>
                <a:custGeom>
                  <a:avLst/>
                  <a:gdLst>
                    <a:gd name="T0" fmla="*/ 0 w 549"/>
                    <a:gd name="T1" fmla="*/ 0 h 1225"/>
                    <a:gd name="T2" fmla="*/ 0 w 549"/>
                    <a:gd name="T3" fmla="*/ 0 h 1225"/>
                    <a:gd name="T4" fmla="*/ 0 w 549"/>
                    <a:gd name="T5" fmla="*/ 0 h 1225"/>
                    <a:gd name="T6" fmla="*/ 0 w 549"/>
                    <a:gd name="T7" fmla="*/ 0 h 1225"/>
                    <a:gd name="T8" fmla="*/ 0 w 549"/>
                    <a:gd name="T9" fmla="*/ 0 h 1225"/>
                    <a:gd name="T10" fmla="*/ 0 w 549"/>
                    <a:gd name="T11" fmla="*/ 0 h 1225"/>
                    <a:gd name="T12" fmla="*/ 0 w 549"/>
                    <a:gd name="T13" fmla="*/ 0 h 1225"/>
                    <a:gd name="T14" fmla="*/ 0 w 549"/>
                    <a:gd name="T15" fmla="*/ 0 h 1225"/>
                    <a:gd name="T16" fmla="*/ 0 w 549"/>
                    <a:gd name="T17" fmla="*/ 0 h 1225"/>
                    <a:gd name="T18" fmla="*/ 0 w 549"/>
                    <a:gd name="T19" fmla="*/ 0 h 1225"/>
                    <a:gd name="T20" fmla="*/ 0 w 549"/>
                    <a:gd name="T21" fmla="*/ 0 h 1225"/>
                    <a:gd name="T22" fmla="*/ 0 w 549"/>
                    <a:gd name="T23" fmla="*/ 0 h 1225"/>
                    <a:gd name="T24" fmla="*/ 0 w 549"/>
                    <a:gd name="T25" fmla="*/ 0 h 1225"/>
                    <a:gd name="T26" fmla="*/ 0 w 549"/>
                    <a:gd name="T27" fmla="*/ 0 h 1225"/>
                    <a:gd name="T28" fmla="*/ 0 w 549"/>
                    <a:gd name="T29" fmla="*/ 0 h 1225"/>
                    <a:gd name="T30" fmla="*/ 0 w 549"/>
                    <a:gd name="T31" fmla="*/ 0 h 1225"/>
                    <a:gd name="T32" fmla="*/ 0 w 549"/>
                    <a:gd name="T33" fmla="*/ 0 h 1225"/>
                    <a:gd name="T34" fmla="*/ 0 w 549"/>
                    <a:gd name="T35" fmla="*/ 0 h 1225"/>
                    <a:gd name="T36" fmla="*/ 0 w 549"/>
                    <a:gd name="T37" fmla="*/ 0 h 1225"/>
                    <a:gd name="T38" fmla="*/ 0 w 549"/>
                    <a:gd name="T39" fmla="*/ 0 h 1225"/>
                    <a:gd name="T40" fmla="*/ 0 w 549"/>
                    <a:gd name="T41" fmla="*/ 0 h 1225"/>
                    <a:gd name="T42" fmla="*/ 0 w 549"/>
                    <a:gd name="T43" fmla="*/ 0 h 1225"/>
                    <a:gd name="T44" fmla="*/ 0 w 549"/>
                    <a:gd name="T45" fmla="*/ 0 h 1225"/>
                    <a:gd name="T46" fmla="*/ 0 w 549"/>
                    <a:gd name="T47" fmla="*/ 0 h 1225"/>
                    <a:gd name="T48" fmla="*/ 0 w 549"/>
                    <a:gd name="T49" fmla="*/ 0 h 1225"/>
                    <a:gd name="T50" fmla="*/ 0 w 549"/>
                    <a:gd name="T51" fmla="*/ 0 h 1225"/>
                    <a:gd name="T52" fmla="*/ 0 w 549"/>
                    <a:gd name="T53" fmla="*/ 0 h 1225"/>
                    <a:gd name="T54" fmla="*/ 0 w 549"/>
                    <a:gd name="T55" fmla="*/ 0 h 1225"/>
                    <a:gd name="T56" fmla="*/ 0 w 549"/>
                    <a:gd name="T57" fmla="*/ 0 h 1225"/>
                    <a:gd name="T58" fmla="*/ 0 w 549"/>
                    <a:gd name="T59" fmla="*/ 0 h 1225"/>
                    <a:gd name="T60" fmla="*/ 0 w 549"/>
                    <a:gd name="T61" fmla="*/ 0 h 1225"/>
                    <a:gd name="T62" fmla="*/ 0 w 549"/>
                    <a:gd name="T63" fmla="*/ 0 h 1225"/>
                    <a:gd name="T64" fmla="*/ 0 w 549"/>
                    <a:gd name="T65" fmla="*/ 0 h 1225"/>
                    <a:gd name="T66" fmla="*/ 0 w 549"/>
                    <a:gd name="T67" fmla="*/ 0 h 1225"/>
                    <a:gd name="T68" fmla="*/ 0 w 549"/>
                    <a:gd name="T69" fmla="*/ 0 h 1225"/>
                    <a:gd name="T70" fmla="*/ 0 w 549"/>
                    <a:gd name="T71" fmla="*/ 0 h 1225"/>
                    <a:gd name="T72" fmla="*/ 0 w 549"/>
                    <a:gd name="T73" fmla="*/ 0 h 1225"/>
                    <a:gd name="T74" fmla="*/ 0 w 549"/>
                    <a:gd name="T75" fmla="*/ 0 h 12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9"/>
                    <a:gd name="T115" fmla="*/ 0 h 1225"/>
                    <a:gd name="T116" fmla="*/ 549 w 549"/>
                    <a:gd name="T117" fmla="*/ 1225 h 12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9" h="1225">
                      <a:moveTo>
                        <a:pt x="65" y="11"/>
                      </a:moveTo>
                      <a:lnTo>
                        <a:pt x="548" y="1188"/>
                      </a:lnTo>
                      <a:lnTo>
                        <a:pt x="549" y="1192"/>
                      </a:lnTo>
                      <a:lnTo>
                        <a:pt x="548" y="1197"/>
                      </a:lnTo>
                      <a:lnTo>
                        <a:pt x="547" y="1201"/>
                      </a:lnTo>
                      <a:lnTo>
                        <a:pt x="544" y="1206"/>
                      </a:lnTo>
                      <a:lnTo>
                        <a:pt x="539" y="1210"/>
                      </a:lnTo>
                      <a:lnTo>
                        <a:pt x="535" y="1214"/>
                      </a:lnTo>
                      <a:lnTo>
                        <a:pt x="529" y="1217"/>
                      </a:lnTo>
                      <a:lnTo>
                        <a:pt x="522" y="1220"/>
                      </a:lnTo>
                      <a:lnTo>
                        <a:pt x="515" y="1223"/>
                      </a:lnTo>
                      <a:lnTo>
                        <a:pt x="509" y="1225"/>
                      </a:lnTo>
                      <a:lnTo>
                        <a:pt x="502" y="1225"/>
                      </a:lnTo>
                      <a:lnTo>
                        <a:pt x="496" y="1225"/>
                      </a:lnTo>
                      <a:lnTo>
                        <a:pt x="490" y="1224"/>
                      </a:lnTo>
                      <a:lnTo>
                        <a:pt x="486" y="1222"/>
                      </a:lnTo>
                      <a:lnTo>
                        <a:pt x="483" y="1219"/>
                      </a:lnTo>
                      <a:lnTo>
                        <a:pt x="480" y="1216"/>
                      </a:lnTo>
                      <a:lnTo>
                        <a:pt x="1" y="38"/>
                      </a:lnTo>
                      <a:lnTo>
                        <a:pt x="0" y="33"/>
                      </a:lnTo>
                      <a:lnTo>
                        <a:pt x="0" y="30"/>
                      </a:lnTo>
                      <a:lnTo>
                        <a:pt x="2" y="25"/>
                      </a:lnTo>
                      <a:lnTo>
                        <a:pt x="4" y="20"/>
                      </a:lnTo>
                      <a:lnTo>
                        <a:pt x="9" y="16"/>
                      </a:lnTo>
                      <a:lnTo>
                        <a:pt x="13" y="12"/>
                      </a:lnTo>
                      <a:lnTo>
                        <a:pt x="19" y="8"/>
                      </a:lnTo>
                      <a:lnTo>
                        <a:pt x="26" y="5"/>
                      </a:lnTo>
                      <a:lnTo>
                        <a:pt x="31" y="3"/>
                      </a:lnTo>
                      <a:lnTo>
                        <a:pt x="38" y="2"/>
                      </a:lnTo>
                      <a:lnTo>
                        <a:pt x="45" y="0"/>
                      </a:lnTo>
                      <a:lnTo>
                        <a:pt x="51" y="2"/>
                      </a:lnTo>
                      <a:lnTo>
                        <a:pt x="56" y="3"/>
                      </a:lnTo>
                      <a:lnTo>
                        <a:pt x="60" y="5"/>
                      </a:lnTo>
                      <a:lnTo>
                        <a:pt x="63" y="7"/>
                      </a:lnTo>
                      <a:lnTo>
                        <a:pt x="65"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3" name="Freeform 409"/>
                <p:cNvSpPr>
                  <a:spLocks/>
                </p:cNvSpPr>
                <p:nvPr/>
              </p:nvSpPr>
              <p:spPr bwMode="auto">
                <a:xfrm>
                  <a:off x="3404" y="1927"/>
                  <a:ext cx="7" cy="5"/>
                </a:xfrm>
                <a:custGeom>
                  <a:avLst/>
                  <a:gdLst>
                    <a:gd name="T0" fmla="*/ 0 w 69"/>
                    <a:gd name="T1" fmla="*/ 0 h 46"/>
                    <a:gd name="T2" fmla="*/ 0 w 69"/>
                    <a:gd name="T3" fmla="*/ 0 h 46"/>
                    <a:gd name="T4" fmla="*/ 0 w 69"/>
                    <a:gd name="T5" fmla="*/ 0 h 46"/>
                    <a:gd name="T6" fmla="*/ 0 w 69"/>
                    <a:gd name="T7" fmla="*/ 0 h 46"/>
                    <a:gd name="T8" fmla="*/ 0 w 69"/>
                    <a:gd name="T9" fmla="*/ 0 h 46"/>
                    <a:gd name="T10" fmla="*/ 0 w 69"/>
                    <a:gd name="T11" fmla="*/ 0 h 46"/>
                    <a:gd name="T12" fmla="*/ 0 w 69"/>
                    <a:gd name="T13" fmla="*/ 0 h 46"/>
                    <a:gd name="T14" fmla="*/ 0 w 69"/>
                    <a:gd name="T15" fmla="*/ 0 h 46"/>
                    <a:gd name="T16" fmla="*/ 0 w 69"/>
                    <a:gd name="T17" fmla="*/ 0 h 46"/>
                    <a:gd name="T18" fmla="*/ 0 w 69"/>
                    <a:gd name="T19" fmla="*/ 0 h 46"/>
                    <a:gd name="T20" fmla="*/ 0 w 69"/>
                    <a:gd name="T21" fmla="*/ 0 h 46"/>
                    <a:gd name="T22" fmla="*/ 0 w 69"/>
                    <a:gd name="T23" fmla="*/ 0 h 46"/>
                    <a:gd name="T24" fmla="*/ 0 w 69"/>
                    <a:gd name="T25" fmla="*/ 0 h 46"/>
                    <a:gd name="T26" fmla="*/ 0 w 69"/>
                    <a:gd name="T27" fmla="*/ 0 h 46"/>
                    <a:gd name="T28" fmla="*/ 0 w 69"/>
                    <a:gd name="T29" fmla="*/ 0 h 46"/>
                    <a:gd name="T30" fmla="*/ 0 w 69"/>
                    <a:gd name="T31" fmla="*/ 0 h 46"/>
                    <a:gd name="T32" fmla="*/ 0 w 69"/>
                    <a:gd name="T33" fmla="*/ 0 h 46"/>
                    <a:gd name="T34" fmla="*/ 0 w 69"/>
                    <a:gd name="T35" fmla="*/ 0 h 46"/>
                    <a:gd name="T36" fmla="*/ 0 w 69"/>
                    <a:gd name="T37" fmla="*/ 0 h 46"/>
                    <a:gd name="T38" fmla="*/ 0 w 69"/>
                    <a:gd name="T39" fmla="*/ 0 h 46"/>
                    <a:gd name="T40" fmla="*/ 0 w 69"/>
                    <a:gd name="T41" fmla="*/ 0 h 46"/>
                    <a:gd name="T42" fmla="*/ 0 w 69"/>
                    <a:gd name="T43" fmla="*/ 0 h 46"/>
                    <a:gd name="T44" fmla="*/ 0 w 69"/>
                    <a:gd name="T45" fmla="*/ 0 h 46"/>
                    <a:gd name="T46" fmla="*/ 0 w 69"/>
                    <a:gd name="T47" fmla="*/ 0 h 46"/>
                    <a:gd name="T48" fmla="*/ 0 w 69"/>
                    <a:gd name="T49" fmla="*/ 0 h 46"/>
                    <a:gd name="T50" fmla="*/ 0 w 69"/>
                    <a:gd name="T51" fmla="*/ 0 h 46"/>
                    <a:gd name="T52" fmla="*/ 0 w 69"/>
                    <a:gd name="T53" fmla="*/ 0 h 46"/>
                    <a:gd name="T54" fmla="*/ 0 w 69"/>
                    <a:gd name="T55" fmla="*/ 0 h 46"/>
                    <a:gd name="T56" fmla="*/ 0 w 69"/>
                    <a:gd name="T57" fmla="*/ 0 h 46"/>
                    <a:gd name="T58" fmla="*/ 0 w 69"/>
                    <a:gd name="T59" fmla="*/ 0 h 46"/>
                    <a:gd name="T60" fmla="*/ 0 w 69"/>
                    <a:gd name="T61" fmla="*/ 0 h 46"/>
                    <a:gd name="T62" fmla="*/ 0 w 69"/>
                    <a:gd name="T63" fmla="*/ 0 h 46"/>
                    <a:gd name="T64" fmla="*/ 0 w 6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6"/>
                    <a:gd name="T101" fmla="*/ 69 w 6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6">
                      <a:moveTo>
                        <a:pt x="26" y="4"/>
                      </a:moveTo>
                      <a:lnTo>
                        <a:pt x="33" y="2"/>
                      </a:lnTo>
                      <a:lnTo>
                        <a:pt x="40" y="1"/>
                      </a:lnTo>
                      <a:lnTo>
                        <a:pt x="47" y="0"/>
                      </a:lnTo>
                      <a:lnTo>
                        <a:pt x="54" y="0"/>
                      </a:lnTo>
                      <a:lnTo>
                        <a:pt x="58" y="1"/>
                      </a:lnTo>
                      <a:lnTo>
                        <a:pt x="63" y="3"/>
                      </a:lnTo>
                      <a:lnTo>
                        <a:pt x="66" y="5"/>
                      </a:lnTo>
                      <a:lnTo>
                        <a:pt x="68" y="9"/>
                      </a:lnTo>
                      <a:lnTo>
                        <a:pt x="69" y="13"/>
                      </a:lnTo>
                      <a:lnTo>
                        <a:pt x="68" y="18"/>
                      </a:lnTo>
                      <a:lnTo>
                        <a:pt x="67" y="22"/>
                      </a:lnTo>
                      <a:lnTo>
                        <a:pt x="64" y="27"/>
                      </a:lnTo>
                      <a:lnTo>
                        <a:pt x="59" y="31"/>
                      </a:lnTo>
                      <a:lnTo>
                        <a:pt x="55" y="35"/>
                      </a:lnTo>
                      <a:lnTo>
                        <a:pt x="49" y="38"/>
                      </a:lnTo>
                      <a:lnTo>
                        <a:pt x="42" y="41"/>
                      </a:lnTo>
                      <a:lnTo>
                        <a:pt x="35" y="44"/>
                      </a:lnTo>
                      <a:lnTo>
                        <a:pt x="29" y="46"/>
                      </a:lnTo>
                      <a:lnTo>
                        <a:pt x="22" y="46"/>
                      </a:lnTo>
                      <a:lnTo>
                        <a:pt x="16" y="46"/>
                      </a:lnTo>
                      <a:lnTo>
                        <a:pt x="10" y="45"/>
                      </a:lnTo>
                      <a:lnTo>
                        <a:pt x="6" y="43"/>
                      </a:lnTo>
                      <a:lnTo>
                        <a:pt x="3" y="40"/>
                      </a:lnTo>
                      <a:lnTo>
                        <a:pt x="0" y="37"/>
                      </a:lnTo>
                      <a:lnTo>
                        <a:pt x="0" y="32"/>
                      </a:lnTo>
                      <a:lnTo>
                        <a:pt x="0" y="29"/>
                      </a:lnTo>
                      <a:lnTo>
                        <a:pt x="3" y="24"/>
                      </a:lnTo>
                      <a:lnTo>
                        <a:pt x="5" y="20"/>
                      </a:lnTo>
                      <a:lnTo>
                        <a:pt x="9" y="15"/>
                      </a:lnTo>
                      <a:lnTo>
                        <a:pt x="14" y="11"/>
                      </a:lnTo>
                      <a:lnTo>
                        <a:pt x="21" y="7"/>
                      </a:lnTo>
                      <a:lnTo>
                        <a:pt x="26" y="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4" name="Freeform 410"/>
                <p:cNvSpPr>
                  <a:spLocks/>
                </p:cNvSpPr>
                <p:nvPr/>
              </p:nvSpPr>
              <p:spPr bwMode="auto">
                <a:xfrm>
                  <a:off x="3404" y="1927"/>
                  <a:ext cx="7" cy="5"/>
                </a:xfrm>
                <a:custGeom>
                  <a:avLst/>
                  <a:gdLst>
                    <a:gd name="T0" fmla="*/ 0 w 69"/>
                    <a:gd name="T1" fmla="*/ 0 h 46"/>
                    <a:gd name="T2" fmla="*/ 0 w 69"/>
                    <a:gd name="T3" fmla="*/ 0 h 46"/>
                    <a:gd name="T4" fmla="*/ 0 w 69"/>
                    <a:gd name="T5" fmla="*/ 0 h 46"/>
                    <a:gd name="T6" fmla="*/ 0 w 69"/>
                    <a:gd name="T7" fmla="*/ 0 h 46"/>
                    <a:gd name="T8" fmla="*/ 0 w 69"/>
                    <a:gd name="T9" fmla="*/ 0 h 46"/>
                    <a:gd name="T10" fmla="*/ 0 w 69"/>
                    <a:gd name="T11" fmla="*/ 0 h 46"/>
                    <a:gd name="T12" fmla="*/ 0 w 69"/>
                    <a:gd name="T13" fmla="*/ 0 h 46"/>
                    <a:gd name="T14" fmla="*/ 0 w 69"/>
                    <a:gd name="T15" fmla="*/ 0 h 46"/>
                    <a:gd name="T16" fmla="*/ 0 w 69"/>
                    <a:gd name="T17" fmla="*/ 0 h 46"/>
                    <a:gd name="T18" fmla="*/ 0 w 69"/>
                    <a:gd name="T19" fmla="*/ 0 h 46"/>
                    <a:gd name="T20" fmla="*/ 0 w 69"/>
                    <a:gd name="T21" fmla="*/ 0 h 46"/>
                    <a:gd name="T22" fmla="*/ 0 w 69"/>
                    <a:gd name="T23" fmla="*/ 0 h 46"/>
                    <a:gd name="T24" fmla="*/ 0 w 69"/>
                    <a:gd name="T25" fmla="*/ 0 h 46"/>
                    <a:gd name="T26" fmla="*/ 0 w 69"/>
                    <a:gd name="T27" fmla="*/ 0 h 46"/>
                    <a:gd name="T28" fmla="*/ 0 w 69"/>
                    <a:gd name="T29" fmla="*/ 0 h 46"/>
                    <a:gd name="T30" fmla="*/ 0 w 69"/>
                    <a:gd name="T31" fmla="*/ 0 h 46"/>
                    <a:gd name="T32" fmla="*/ 0 w 69"/>
                    <a:gd name="T33" fmla="*/ 0 h 46"/>
                    <a:gd name="T34" fmla="*/ 0 w 69"/>
                    <a:gd name="T35" fmla="*/ 0 h 46"/>
                    <a:gd name="T36" fmla="*/ 0 w 69"/>
                    <a:gd name="T37" fmla="*/ 0 h 46"/>
                    <a:gd name="T38" fmla="*/ 0 w 69"/>
                    <a:gd name="T39" fmla="*/ 0 h 46"/>
                    <a:gd name="T40" fmla="*/ 0 w 69"/>
                    <a:gd name="T41" fmla="*/ 0 h 46"/>
                    <a:gd name="T42" fmla="*/ 0 w 69"/>
                    <a:gd name="T43" fmla="*/ 0 h 46"/>
                    <a:gd name="T44" fmla="*/ 0 w 69"/>
                    <a:gd name="T45" fmla="*/ 0 h 46"/>
                    <a:gd name="T46" fmla="*/ 0 w 69"/>
                    <a:gd name="T47" fmla="*/ 0 h 46"/>
                    <a:gd name="T48" fmla="*/ 0 w 69"/>
                    <a:gd name="T49" fmla="*/ 0 h 46"/>
                    <a:gd name="T50" fmla="*/ 0 w 69"/>
                    <a:gd name="T51" fmla="*/ 0 h 46"/>
                    <a:gd name="T52" fmla="*/ 0 w 69"/>
                    <a:gd name="T53" fmla="*/ 0 h 46"/>
                    <a:gd name="T54" fmla="*/ 0 w 69"/>
                    <a:gd name="T55" fmla="*/ 0 h 46"/>
                    <a:gd name="T56" fmla="*/ 0 w 69"/>
                    <a:gd name="T57" fmla="*/ 0 h 46"/>
                    <a:gd name="T58" fmla="*/ 0 w 69"/>
                    <a:gd name="T59" fmla="*/ 0 h 46"/>
                    <a:gd name="T60" fmla="*/ 0 w 69"/>
                    <a:gd name="T61" fmla="*/ 0 h 46"/>
                    <a:gd name="T62" fmla="*/ 0 w 69"/>
                    <a:gd name="T63" fmla="*/ 0 h 46"/>
                    <a:gd name="T64" fmla="*/ 0 w 6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6"/>
                    <a:gd name="T101" fmla="*/ 69 w 6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6">
                      <a:moveTo>
                        <a:pt x="26" y="4"/>
                      </a:moveTo>
                      <a:lnTo>
                        <a:pt x="33" y="2"/>
                      </a:lnTo>
                      <a:lnTo>
                        <a:pt x="40" y="1"/>
                      </a:lnTo>
                      <a:lnTo>
                        <a:pt x="47" y="0"/>
                      </a:lnTo>
                      <a:lnTo>
                        <a:pt x="54" y="0"/>
                      </a:lnTo>
                      <a:lnTo>
                        <a:pt x="58" y="1"/>
                      </a:lnTo>
                      <a:lnTo>
                        <a:pt x="63" y="3"/>
                      </a:lnTo>
                      <a:lnTo>
                        <a:pt x="66" y="5"/>
                      </a:lnTo>
                      <a:lnTo>
                        <a:pt x="68" y="9"/>
                      </a:lnTo>
                      <a:lnTo>
                        <a:pt x="69" y="13"/>
                      </a:lnTo>
                      <a:lnTo>
                        <a:pt x="68" y="18"/>
                      </a:lnTo>
                      <a:lnTo>
                        <a:pt x="67" y="22"/>
                      </a:lnTo>
                      <a:lnTo>
                        <a:pt x="64" y="27"/>
                      </a:lnTo>
                      <a:lnTo>
                        <a:pt x="59" y="31"/>
                      </a:lnTo>
                      <a:lnTo>
                        <a:pt x="55" y="35"/>
                      </a:lnTo>
                      <a:lnTo>
                        <a:pt x="49" y="38"/>
                      </a:lnTo>
                      <a:lnTo>
                        <a:pt x="42" y="41"/>
                      </a:lnTo>
                      <a:lnTo>
                        <a:pt x="35" y="44"/>
                      </a:lnTo>
                      <a:lnTo>
                        <a:pt x="29" y="46"/>
                      </a:lnTo>
                      <a:lnTo>
                        <a:pt x="22" y="46"/>
                      </a:lnTo>
                      <a:lnTo>
                        <a:pt x="16" y="46"/>
                      </a:lnTo>
                      <a:lnTo>
                        <a:pt x="10" y="45"/>
                      </a:lnTo>
                      <a:lnTo>
                        <a:pt x="6" y="43"/>
                      </a:lnTo>
                      <a:lnTo>
                        <a:pt x="3" y="40"/>
                      </a:lnTo>
                      <a:lnTo>
                        <a:pt x="0" y="37"/>
                      </a:lnTo>
                      <a:lnTo>
                        <a:pt x="0" y="32"/>
                      </a:lnTo>
                      <a:lnTo>
                        <a:pt x="0" y="29"/>
                      </a:lnTo>
                      <a:lnTo>
                        <a:pt x="3" y="24"/>
                      </a:lnTo>
                      <a:lnTo>
                        <a:pt x="5" y="20"/>
                      </a:lnTo>
                      <a:lnTo>
                        <a:pt x="9" y="15"/>
                      </a:lnTo>
                      <a:lnTo>
                        <a:pt x="14" y="11"/>
                      </a:lnTo>
                      <a:lnTo>
                        <a:pt x="21" y="7"/>
                      </a:lnTo>
                      <a:lnTo>
                        <a:pt x="26" y="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5" name="Freeform 411"/>
                <p:cNvSpPr>
                  <a:spLocks/>
                </p:cNvSpPr>
                <p:nvPr/>
              </p:nvSpPr>
              <p:spPr bwMode="auto">
                <a:xfrm>
                  <a:off x="3260" y="1656"/>
                  <a:ext cx="83" cy="111"/>
                </a:xfrm>
                <a:custGeom>
                  <a:avLst/>
                  <a:gdLst>
                    <a:gd name="T0" fmla="*/ 0 w 820"/>
                    <a:gd name="T1" fmla="*/ 0 h 1016"/>
                    <a:gd name="T2" fmla="*/ 0 w 820"/>
                    <a:gd name="T3" fmla="*/ 0 h 1016"/>
                    <a:gd name="T4" fmla="*/ 0 w 820"/>
                    <a:gd name="T5" fmla="*/ 0 h 1016"/>
                    <a:gd name="T6" fmla="*/ 0 w 820"/>
                    <a:gd name="T7" fmla="*/ 0 h 1016"/>
                    <a:gd name="T8" fmla="*/ 0 w 820"/>
                    <a:gd name="T9" fmla="*/ 0 h 1016"/>
                    <a:gd name="T10" fmla="*/ 0 w 820"/>
                    <a:gd name="T11" fmla="*/ 0 h 1016"/>
                    <a:gd name="T12" fmla="*/ 0 w 820"/>
                    <a:gd name="T13" fmla="*/ 0 h 1016"/>
                    <a:gd name="T14" fmla="*/ 0 w 820"/>
                    <a:gd name="T15" fmla="*/ 0 h 1016"/>
                    <a:gd name="T16" fmla="*/ 0 w 820"/>
                    <a:gd name="T17" fmla="*/ 0 h 1016"/>
                    <a:gd name="T18" fmla="*/ 0 w 820"/>
                    <a:gd name="T19" fmla="*/ 0 h 1016"/>
                    <a:gd name="T20" fmla="*/ 0 w 820"/>
                    <a:gd name="T21" fmla="*/ 0 h 1016"/>
                    <a:gd name="T22" fmla="*/ 0 w 820"/>
                    <a:gd name="T23" fmla="*/ 0 h 1016"/>
                    <a:gd name="T24" fmla="*/ 0 w 820"/>
                    <a:gd name="T25" fmla="*/ 0 h 1016"/>
                    <a:gd name="T26" fmla="*/ 0 w 820"/>
                    <a:gd name="T27" fmla="*/ 0 h 1016"/>
                    <a:gd name="T28" fmla="*/ 0 w 820"/>
                    <a:gd name="T29" fmla="*/ 0 h 1016"/>
                    <a:gd name="T30" fmla="*/ 0 w 820"/>
                    <a:gd name="T31" fmla="*/ 0 h 1016"/>
                    <a:gd name="T32" fmla="*/ 0 w 820"/>
                    <a:gd name="T33" fmla="*/ 0 h 1016"/>
                    <a:gd name="T34" fmla="*/ 0 w 820"/>
                    <a:gd name="T35" fmla="*/ 0 h 1016"/>
                    <a:gd name="T36" fmla="*/ 0 w 820"/>
                    <a:gd name="T37" fmla="*/ 0 h 1016"/>
                    <a:gd name="T38" fmla="*/ 0 w 820"/>
                    <a:gd name="T39" fmla="*/ 0 h 1016"/>
                    <a:gd name="T40" fmla="*/ 0 w 820"/>
                    <a:gd name="T41" fmla="*/ 0 h 1016"/>
                    <a:gd name="T42" fmla="*/ 0 w 820"/>
                    <a:gd name="T43" fmla="*/ 0 h 1016"/>
                    <a:gd name="T44" fmla="*/ 0 w 820"/>
                    <a:gd name="T45" fmla="*/ 0 h 1016"/>
                    <a:gd name="T46" fmla="*/ 0 w 820"/>
                    <a:gd name="T47" fmla="*/ 0 h 1016"/>
                    <a:gd name="T48" fmla="*/ 0 w 820"/>
                    <a:gd name="T49" fmla="*/ 0 h 1016"/>
                    <a:gd name="T50" fmla="*/ 0 w 820"/>
                    <a:gd name="T51" fmla="*/ 0 h 1016"/>
                    <a:gd name="T52" fmla="*/ 0 w 820"/>
                    <a:gd name="T53" fmla="*/ 0 h 1016"/>
                    <a:gd name="T54" fmla="*/ 0 w 820"/>
                    <a:gd name="T55" fmla="*/ 0 h 1016"/>
                    <a:gd name="T56" fmla="*/ 0 w 820"/>
                    <a:gd name="T57" fmla="*/ 0 h 1016"/>
                    <a:gd name="T58" fmla="*/ 0 w 820"/>
                    <a:gd name="T59" fmla="*/ 0 h 1016"/>
                    <a:gd name="T60" fmla="*/ 0 w 820"/>
                    <a:gd name="T61" fmla="*/ 0 h 1016"/>
                    <a:gd name="T62" fmla="*/ 0 w 820"/>
                    <a:gd name="T63" fmla="*/ 0 h 1016"/>
                    <a:gd name="T64" fmla="*/ 0 w 820"/>
                    <a:gd name="T65" fmla="*/ 0 h 1016"/>
                    <a:gd name="T66" fmla="*/ 0 w 820"/>
                    <a:gd name="T67" fmla="*/ 0 h 1016"/>
                    <a:gd name="T68" fmla="*/ 0 w 820"/>
                    <a:gd name="T69" fmla="*/ 0 h 1016"/>
                    <a:gd name="T70" fmla="*/ 0 w 820"/>
                    <a:gd name="T71" fmla="*/ 0 h 1016"/>
                    <a:gd name="T72" fmla="*/ 0 w 820"/>
                    <a:gd name="T73" fmla="*/ 0 h 1016"/>
                    <a:gd name="T74" fmla="*/ 0 w 820"/>
                    <a:gd name="T75" fmla="*/ 0 h 10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0"/>
                    <a:gd name="T115" fmla="*/ 0 h 1016"/>
                    <a:gd name="T116" fmla="*/ 820 w 820"/>
                    <a:gd name="T117" fmla="*/ 1016 h 10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0" h="1016">
                      <a:moveTo>
                        <a:pt x="761" y="1010"/>
                      </a:move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817" y="966"/>
                      </a:lnTo>
                      <a:lnTo>
                        <a:pt x="819" y="969"/>
                      </a:lnTo>
                      <a:lnTo>
                        <a:pt x="820" y="974"/>
                      </a:lnTo>
                      <a:lnTo>
                        <a:pt x="819" y="979"/>
                      </a:lnTo>
                      <a:lnTo>
                        <a:pt x="818" y="985"/>
                      </a:lnTo>
                      <a:lnTo>
                        <a:pt x="815" y="989"/>
                      </a:lnTo>
                      <a:lnTo>
                        <a:pt x="812" y="995"/>
                      </a:lnTo>
                      <a:lnTo>
                        <a:pt x="808" y="1001"/>
                      </a:lnTo>
                      <a:lnTo>
                        <a:pt x="803" y="1005"/>
                      </a:lnTo>
                      <a:lnTo>
                        <a:pt x="796" y="1009"/>
                      </a:lnTo>
                      <a:lnTo>
                        <a:pt x="791" y="1012"/>
                      </a:lnTo>
                      <a:lnTo>
                        <a:pt x="785" y="1014"/>
                      </a:lnTo>
                      <a:lnTo>
                        <a:pt x="779" y="1016"/>
                      </a:lnTo>
                      <a:lnTo>
                        <a:pt x="774" y="1016"/>
                      </a:lnTo>
                      <a:lnTo>
                        <a:pt x="768" y="1014"/>
                      </a:lnTo>
                      <a:lnTo>
                        <a:pt x="764" y="1012"/>
                      </a:lnTo>
                      <a:lnTo>
                        <a:pt x="761" y="10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6" name="Freeform 412"/>
                <p:cNvSpPr>
                  <a:spLocks/>
                </p:cNvSpPr>
                <p:nvPr/>
              </p:nvSpPr>
              <p:spPr bwMode="auto">
                <a:xfrm>
                  <a:off x="3260" y="1656"/>
                  <a:ext cx="83" cy="111"/>
                </a:xfrm>
                <a:custGeom>
                  <a:avLst/>
                  <a:gdLst>
                    <a:gd name="T0" fmla="*/ 0 w 820"/>
                    <a:gd name="T1" fmla="*/ 0 h 1016"/>
                    <a:gd name="T2" fmla="*/ 0 w 820"/>
                    <a:gd name="T3" fmla="*/ 0 h 1016"/>
                    <a:gd name="T4" fmla="*/ 0 w 820"/>
                    <a:gd name="T5" fmla="*/ 0 h 1016"/>
                    <a:gd name="T6" fmla="*/ 0 w 820"/>
                    <a:gd name="T7" fmla="*/ 0 h 1016"/>
                    <a:gd name="T8" fmla="*/ 0 w 820"/>
                    <a:gd name="T9" fmla="*/ 0 h 1016"/>
                    <a:gd name="T10" fmla="*/ 0 w 820"/>
                    <a:gd name="T11" fmla="*/ 0 h 1016"/>
                    <a:gd name="T12" fmla="*/ 0 w 820"/>
                    <a:gd name="T13" fmla="*/ 0 h 1016"/>
                    <a:gd name="T14" fmla="*/ 0 w 820"/>
                    <a:gd name="T15" fmla="*/ 0 h 1016"/>
                    <a:gd name="T16" fmla="*/ 0 w 820"/>
                    <a:gd name="T17" fmla="*/ 0 h 1016"/>
                    <a:gd name="T18" fmla="*/ 0 w 820"/>
                    <a:gd name="T19" fmla="*/ 0 h 1016"/>
                    <a:gd name="T20" fmla="*/ 0 w 820"/>
                    <a:gd name="T21" fmla="*/ 0 h 1016"/>
                    <a:gd name="T22" fmla="*/ 0 w 820"/>
                    <a:gd name="T23" fmla="*/ 0 h 1016"/>
                    <a:gd name="T24" fmla="*/ 0 w 820"/>
                    <a:gd name="T25" fmla="*/ 0 h 1016"/>
                    <a:gd name="T26" fmla="*/ 0 w 820"/>
                    <a:gd name="T27" fmla="*/ 0 h 1016"/>
                    <a:gd name="T28" fmla="*/ 0 w 820"/>
                    <a:gd name="T29" fmla="*/ 0 h 1016"/>
                    <a:gd name="T30" fmla="*/ 0 w 820"/>
                    <a:gd name="T31" fmla="*/ 0 h 1016"/>
                    <a:gd name="T32" fmla="*/ 0 w 820"/>
                    <a:gd name="T33" fmla="*/ 0 h 1016"/>
                    <a:gd name="T34" fmla="*/ 0 w 820"/>
                    <a:gd name="T35" fmla="*/ 0 h 1016"/>
                    <a:gd name="T36" fmla="*/ 0 w 820"/>
                    <a:gd name="T37" fmla="*/ 0 h 1016"/>
                    <a:gd name="T38" fmla="*/ 0 w 820"/>
                    <a:gd name="T39" fmla="*/ 0 h 1016"/>
                    <a:gd name="T40" fmla="*/ 0 w 820"/>
                    <a:gd name="T41" fmla="*/ 0 h 1016"/>
                    <a:gd name="T42" fmla="*/ 0 w 820"/>
                    <a:gd name="T43" fmla="*/ 0 h 1016"/>
                    <a:gd name="T44" fmla="*/ 0 w 820"/>
                    <a:gd name="T45" fmla="*/ 0 h 1016"/>
                    <a:gd name="T46" fmla="*/ 0 w 820"/>
                    <a:gd name="T47" fmla="*/ 0 h 1016"/>
                    <a:gd name="T48" fmla="*/ 0 w 820"/>
                    <a:gd name="T49" fmla="*/ 0 h 1016"/>
                    <a:gd name="T50" fmla="*/ 0 w 820"/>
                    <a:gd name="T51" fmla="*/ 0 h 1016"/>
                    <a:gd name="T52" fmla="*/ 0 w 820"/>
                    <a:gd name="T53" fmla="*/ 0 h 1016"/>
                    <a:gd name="T54" fmla="*/ 0 w 820"/>
                    <a:gd name="T55" fmla="*/ 0 h 1016"/>
                    <a:gd name="T56" fmla="*/ 0 w 820"/>
                    <a:gd name="T57" fmla="*/ 0 h 1016"/>
                    <a:gd name="T58" fmla="*/ 0 w 820"/>
                    <a:gd name="T59" fmla="*/ 0 h 1016"/>
                    <a:gd name="T60" fmla="*/ 0 w 820"/>
                    <a:gd name="T61" fmla="*/ 0 h 1016"/>
                    <a:gd name="T62" fmla="*/ 0 w 820"/>
                    <a:gd name="T63" fmla="*/ 0 h 1016"/>
                    <a:gd name="T64" fmla="*/ 0 w 820"/>
                    <a:gd name="T65" fmla="*/ 0 h 1016"/>
                    <a:gd name="T66" fmla="*/ 0 w 820"/>
                    <a:gd name="T67" fmla="*/ 0 h 1016"/>
                    <a:gd name="T68" fmla="*/ 0 w 820"/>
                    <a:gd name="T69" fmla="*/ 0 h 1016"/>
                    <a:gd name="T70" fmla="*/ 0 w 820"/>
                    <a:gd name="T71" fmla="*/ 0 h 1016"/>
                    <a:gd name="T72" fmla="*/ 0 w 820"/>
                    <a:gd name="T73" fmla="*/ 0 h 1016"/>
                    <a:gd name="T74" fmla="*/ 0 w 820"/>
                    <a:gd name="T75" fmla="*/ 0 h 10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0"/>
                    <a:gd name="T115" fmla="*/ 0 h 1016"/>
                    <a:gd name="T116" fmla="*/ 820 w 820"/>
                    <a:gd name="T117" fmla="*/ 1016 h 10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0" h="1016">
                      <a:moveTo>
                        <a:pt x="761" y="1010"/>
                      </a:move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817" y="966"/>
                      </a:lnTo>
                      <a:lnTo>
                        <a:pt x="819" y="969"/>
                      </a:lnTo>
                      <a:lnTo>
                        <a:pt x="820" y="974"/>
                      </a:lnTo>
                      <a:lnTo>
                        <a:pt x="819" y="979"/>
                      </a:lnTo>
                      <a:lnTo>
                        <a:pt x="818" y="985"/>
                      </a:lnTo>
                      <a:lnTo>
                        <a:pt x="815" y="989"/>
                      </a:lnTo>
                      <a:lnTo>
                        <a:pt x="812" y="995"/>
                      </a:lnTo>
                      <a:lnTo>
                        <a:pt x="808" y="1001"/>
                      </a:lnTo>
                      <a:lnTo>
                        <a:pt x="803" y="1005"/>
                      </a:lnTo>
                      <a:lnTo>
                        <a:pt x="796" y="1009"/>
                      </a:lnTo>
                      <a:lnTo>
                        <a:pt x="791" y="1012"/>
                      </a:lnTo>
                      <a:lnTo>
                        <a:pt x="785" y="1014"/>
                      </a:lnTo>
                      <a:lnTo>
                        <a:pt x="779" y="1016"/>
                      </a:lnTo>
                      <a:lnTo>
                        <a:pt x="774" y="1016"/>
                      </a:lnTo>
                      <a:lnTo>
                        <a:pt x="768" y="1014"/>
                      </a:lnTo>
                      <a:lnTo>
                        <a:pt x="764" y="1012"/>
                      </a:lnTo>
                      <a:lnTo>
                        <a:pt x="761" y="10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7" name="Freeform 413"/>
                <p:cNvSpPr>
                  <a:spLocks/>
                </p:cNvSpPr>
                <p:nvPr/>
              </p:nvSpPr>
              <p:spPr bwMode="auto">
                <a:xfrm>
                  <a:off x="3260" y="1656"/>
                  <a:ext cx="7" cy="6"/>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w 64"/>
                    <a:gd name="T45" fmla="*/ 0 h 56"/>
                    <a:gd name="T46" fmla="*/ 0 w 64"/>
                    <a:gd name="T47" fmla="*/ 0 h 56"/>
                    <a:gd name="T48" fmla="*/ 0 w 64"/>
                    <a:gd name="T49" fmla="*/ 0 h 56"/>
                    <a:gd name="T50" fmla="*/ 0 w 64"/>
                    <a:gd name="T51" fmla="*/ 0 h 56"/>
                    <a:gd name="T52" fmla="*/ 0 w 64"/>
                    <a:gd name="T53" fmla="*/ 0 h 56"/>
                    <a:gd name="T54" fmla="*/ 0 w 64"/>
                    <a:gd name="T55" fmla="*/ 0 h 56"/>
                    <a:gd name="T56" fmla="*/ 0 w 64"/>
                    <a:gd name="T57" fmla="*/ 0 h 56"/>
                    <a:gd name="T58" fmla="*/ 0 w 64"/>
                    <a:gd name="T59" fmla="*/ 0 h 56"/>
                    <a:gd name="T60" fmla="*/ 0 w 64"/>
                    <a:gd name="T61" fmla="*/ 0 h 56"/>
                    <a:gd name="T62" fmla="*/ 0 w 64"/>
                    <a:gd name="T63" fmla="*/ 0 h 56"/>
                    <a:gd name="T64" fmla="*/ 0 w 64"/>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6"/>
                    <a:gd name="T101" fmla="*/ 64 w 6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6">
                      <a:moveTo>
                        <a:pt x="46" y="45"/>
                      </a:moveTo>
                      <a:lnTo>
                        <a:pt x="40" y="50"/>
                      </a:lnTo>
                      <a:lnTo>
                        <a:pt x="33" y="53"/>
                      </a:lnTo>
                      <a:lnTo>
                        <a:pt x="27" y="55"/>
                      </a:lnTo>
                      <a:lnTo>
                        <a:pt x="21" y="56"/>
                      </a:lnTo>
                      <a:lnTo>
                        <a:pt x="15" y="56"/>
                      </a:lnTo>
                      <a:lnTo>
                        <a:pt x="10" y="56"/>
                      </a:lnTo>
                      <a:lnTo>
                        <a:pt x="6" y="54"/>
                      </a:ln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63" y="9"/>
                      </a:lnTo>
                      <a:lnTo>
                        <a:pt x="64" y="13"/>
                      </a:lnTo>
                      <a:lnTo>
                        <a:pt x="64" y="19"/>
                      </a:lnTo>
                      <a:lnTo>
                        <a:pt x="61" y="25"/>
                      </a:lnTo>
                      <a:lnTo>
                        <a:pt x="59" y="30"/>
                      </a:lnTo>
                      <a:lnTo>
                        <a:pt x="56" y="36"/>
                      </a:lnTo>
                      <a:lnTo>
                        <a:pt x="51" y="40"/>
                      </a:lnTo>
                      <a:lnTo>
                        <a:pt x="46" y="4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8" name="Freeform 414"/>
                <p:cNvSpPr>
                  <a:spLocks/>
                </p:cNvSpPr>
                <p:nvPr/>
              </p:nvSpPr>
              <p:spPr bwMode="auto">
                <a:xfrm>
                  <a:off x="3260" y="1656"/>
                  <a:ext cx="7" cy="6"/>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w 64"/>
                    <a:gd name="T45" fmla="*/ 0 h 56"/>
                    <a:gd name="T46" fmla="*/ 0 w 64"/>
                    <a:gd name="T47" fmla="*/ 0 h 56"/>
                    <a:gd name="T48" fmla="*/ 0 w 64"/>
                    <a:gd name="T49" fmla="*/ 0 h 56"/>
                    <a:gd name="T50" fmla="*/ 0 w 64"/>
                    <a:gd name="T51" fmla="*/ 0 h 56"/>
                    <a:gd name="T52" fmla="*/ 0 w 64"/>
                    <a:gd name="T53" fmla="*/ 0 h 56"/>
                    <a:gd name="T54" fmla="*/ 0 w 64"/>
                    <a:gd name="T55" fmla="*/ 0 h 56"/>
                    <a:gd name="T56" fmla="*/ 0 w 64"/>
                    <a:gd name="T57" fmla="*/ 0 h 56"/>
                    <a:gd name="T58" fmla="*/ 0 w 64"/>
                    <a:gd name="T59" fmla="*/ 0 h 56"/>
                    <a:gd name="T60" fmla="*/ 0 w 64"/>
                    <a:gd name="T61" fmla="*/ 0 h 56"/>
                    <a:gd name="T62" fmla="*/ 0 w 64"/>
                    <a:gd name="T63" fmla="*/ 0 h 56"/>
                    <a:gd name="T64" fmla="*/ 0 w 64"/>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6"/>
                    <a:gd name="T101" fmla="*/ 64 w 6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6">
                      <a:moveTo>
                        <a:pt x="46" y="45"/>
                      </a:moveTo>
                      <a:lnTo>
                        <a:pt x="40" y="50"/>
                      </a:lnTo>
                      <a:lnTo>
                        <a:pt x="33" y="53"/>
                      </a:lnTo>
                      <a:lnTo>
                        <a:pt x="27" y="55"/>
                      </a:lnTo>
                      <a:lnTo>
                        <a:pt x="21" y="56"/>
                      </a:lnTo>
                      <a:lnTo>
                        <a:pt x="15" y="56"/>
                      </a:lnTo>
                      <a:lnTo>
                        <a:pt x="10" y="56"/>
                      </a:lnTo>
                      <a:lnTo>
                        <a:pt x="6" y="54"/>
                      </a:ln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63" y="9"/>
                      </a:lnTo>
                      <a:lnTo>
                        <a:pt x="64" y="13"/>
                      </a:lnTo>
                      <a:lnTo>
                        <a:pt x="64" y="19"/>
                      </a:lnTo>
                      <a:lnTo>
                        <a:pt x="61" y="25"/>
                      </a:lnTo>
                      <a:lnTo>
                        <a:pt x="59" y="30"/>
                      </a:lnTo>
                      <a:lnTo>
                        <a:pt x="56" y="36"/>
                      </a:lnTo>
                      <a:lnTo>
                        <a:pt x="51" y="40"/>
                      </a:lnTo>
                      <a:lnTo>
                        <a:pt x="46" y="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9" name="Freeform 415"/>
                <p:cNvSpPr>
                  <a:spLocks/>
                </p:cNvSpPr>
                <p:nvPr/>
              </p:nvSpPr>
              <p:spPr bwMode="auto">
                <a:xfrm>
                  <a:off x="3261" y="1360"/>
                  <a:ext cx="83" cy="120"/>
                </a:xfrm>
                <a:custGeom>
                  <a:avLst/>
                  <a:gdLst>
                    <a:gd name="T0" fmla="*/ 0 w 820"/>
                    <a:gd name="T1" fmla="*/ 0 h 1108"/>
                    <a:gd name="T2" fmla="*/ 0 w 820"/>
                    <a:gd name="T3" fmla="*/ 0 h 1108"/>
                    <a:gd name="T4" fmla="*/ 0 w 820"/>
                    <a:gd name="T5" fmla="*/ 0 h 1108"/>
                    <a:gd name="T6" fmla="*/ 0 w 820"/>
                    <a:gd name="T7" fmla="*/ 0 h 1108"/>
                    <a:gd name="T8" fmla="*/ 0 w 820"/>
                    <a:gd name="T9" fmla="*/ 0 h 1108"/>
                    <a:gd name="T10" fmla="*/ 0 w 820"/>
                    <a:gd name="T11" fmla="*/ 0 h 1108"/>
                    <a:gd name="T12" fmla="*/ 0 w 820"/>
                    <a:gd name="T13" fmla="*/ 0 h 1108"/>
                    <a:gd name="T14" fmla="*/ 0 w 820"/>
                    <a:gd name="T15" fmla="*/ 0 h 1108"/>
                    <a:gd name="T16" fmla="*/ 0 w 820"/>
                    <a:gd name="T17" fmla="*/ 0 h 1108"/>
                    <a:gd name="T18" fmla="*/ 0 w 820"/>
                    <a:gd name="T19" fmla="*/ 0 h 1108"/>
                    <a:gd name="T20" fmla="*/ 0 w 820"/>
                    <a:gd name="T21" fmla="*/ 0 h 1108"/>
                    <a:gd name="T22" fmla="*/ 0 w 820"/>
                    <a:gd name="T23" fmla="*/ 0 h 1108"/>
                    <a:gd name="T24" fmla="*/ 0 w 820"/>
                    <a:gd name="T25" fmla="*/ 0 h 1108"/>
                    <a:gd name="T26" fmla="*/ 0 w 820"/>
                    <a:gd name="T27" fmla="*/ 0 h 1108"/>
                    <a:gd name="T28" fmla="*/ 0 w 820"/>
                    <a:gd name="T29" fmla="*/ 0 h 1108"/>
                    <a:gd name="T30" fmla="*/ 0 w 820"/>
                    <a:gd name="T31" fmla="*/ 0 h 1108"/>
                    <a:gd name="T32" fmla="*/ 0 w 820"/>
                    <a:gd name="T33" fmla="*/ 0 h 1108"/>
                    <a:gd name="T34" fmla="*/ 0 w 820"/>
                    <a:gd name="T35" fmla="*/ 0 h 1108"/>
                    <a:gd name="T36" fmla="*/ 0 w 820"/>
                    <a:gd name="T37" fmla="*/ 0 h 1108"/>
                    <a:gd name="T38" fmla="*/ 0 w 820"/>
                    <a:gd name="T39" fmla="*/ 0 h 1108"/>
                    <a:gd name="T40" fmla="*/ 0 w 820"/>
                    <a:gd name="T41" fmla="*/ 0 h 1108"/>
                    <a:gd name="T42" fmla="*/ 0 w 820"/>
                    <a:gd name="T43" fmla="*/ 0 h 1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0"/>
                    <a:gd name="T67" fmla="*/ 0 h 1108"/>
                    <a:gd name="T68" fmla="*/ 820 w 820"/>
                    <a:gd name="T69" fmla="*/ 1108 h 1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0" h="1108">
                      <a:moveTo>
                        <a:pt x="760" y="1103"/>
                      </a:moveTo>
                      <a:lnTo>
                        <a:pt x="0" y="44"/>
                      </a:lnTo>
                      <a:lnTo>
                        <a:pt x="60" y="0"/>
                      </a:lnTo>
                      <a:lnTo>
                        <a:pt x="818" y="1061"/>
                      </a:lnTo>
                      <a:lnTo>
                        <a:pt x="820" y="1064"/>
                      </a:lnTo>
                      <a:lnTo>
                        <a:pt x="820" y="1069"/>
                      </a:lnTo>
                      <a:lnTo>
                        <a:pt x="820" y="1073"/>
                      </a:lnTo>
                      <a:lnTo>
                        <a:pt x="818" y="1079"/>
                      </a:lnTo>
                      <a:lnTo>
                        <a:pt x="816" y="1084"/>
                      </a:lnTo>
                      <a:lnTo>
                        <a:pt x="811" y="1089"/>
                      </a:lnTo>
                      <a:lnTo>
                        <a:pt x="806" y="1093"/>
                      </a:lnTo>
                      <a:lnTo>
                        <a:pt x="801" y="1098"/>
                      </a:lnTo>
                      <a:lnTo>
                        <a:pt x="795" y="1101"/>
                      </a:lnTo>
                      <a:lnTo>
                        <a:pt x="789" y="1105"/>
                      </a:lnTo>
                      <a:lnTo>
                        <a:pt x="783" y="1107"/>
                      </a:lnTo>
                      <a:lnTo>
                        <a:pt x="777" y="1108"/>
                      </a:lnTo>
                      <a:lnTo>
                        <a:pt x="771" y="1108"/>
                      </a:lnTo>
                      <a:lnTo>
                        <a:pt x="767" y="1107"/>
                      </a:lnTo>
                      <a:lnTo>
                        <a:pt x="763" y="1105"/>
                      </a:lnTo>
                      <a:lnTo>
                        <a:pt x="760" y="110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0" name="Freeform 416"/>
                <p:cNvSpPr>
                  <a:spLocks/>
                </p:cNvSpPr>
                <p:nvPr/>
              </p:nvSpPr>
              <p:spPr bwMode="auto">
                <a:xfrm>
                  <a:off x="3261" y="1360"/>
                  <a:ext cx="83" cy="120"/>
                </a:xfrm>
                <a:custGeom>
                  <a:avLst/>
                  <a:gdLst>
                    <a:gd name="T0" fmla="*/ 0 w 820"/>
                    <a:gd name="T1" fmla="*/ 0 h 1108"/>
                    <a:gd name="T2" fmla="*/ 0 w 820"/>
                    <a:gd name="T3" fmla="*/ 0 h 1108"/>
                    <a:gd name="T4" fmla="*/ 0 w 820"/>
                    <a:gd name="T5" fmla="*/ 0 h 1108"/>
                    <a:gd name="T6" fmla="*/ 0 w 820"/>
                    <a:gd name="T7" fmla="*/ 0 h 1108"/>
                    <a:gd name="T8" fmla="*/ 0 w 820"/>
                    <a:gd name="T9" fmla="*/ 0 h 1108"/>
                    <a:gd name="T10" fmla="*/ 0 w 820"/>
                    <a:gd name="T11" fmla="*/ 0 h 1108"/>
                    <a:gd name="T12" fmla="*/ 0 w 820"/>
                    <a:gd name="T13" fmla="*/ 0 h 1108"/>
                    <a:gd name="T14" fmla="*/ 0 w 820"/>
                    <a:gd name="T15" fmla="*/ 0 h 1108"/>
                    <a:gd name="T16" fmla="*/ 0 w 820"/>
                    <a:gd name="T17" fmla="*/ 0 h 1108"/>
                    <a:gd name="T18" fmla="*/ 0 w 820"/>
                    <a:gd name="T19" fmla="*/ 0 h 1108"/>
                    <a:gd name="T20" fmla="*/ 0 w 820"/>
                    <a:gd name="T21" fmla="*/ 0 h 1108"/>
                    <a:gd name="T22" fmla="*/ 0 w 820"/>
                    <a:gd name="T23" fmla="*/ 0 h 1108"/>
                    <a:gd name="T24" fmla="*/ 0 w 820"/>
                    <a:gd name="T25" fmla="*/ 0 h 1108"/>
                    <a:gd name="T26" fmla="*/ 0 w 820"/>
                    <a:gd name="T27" fmla="*/ 0 h 1108"/>
                    <a:gd name="T28" fmla="*/ 0 w 820"/>
                    <a:gd name="T29" fmla="*/ 0 h 1108"/>
                    <a:gd name="T30" fmla="*/ 0 w 820"/>
                    <a:gd name="T31" fmla="*/ 0 h 1108"/>
                    <a:gd name="T32" fmla="*/ 0 w 820"/>
                    <a:gd name="T33" fmla="*/ 0 h 1108"/>
                    <a:gd name="T34" fmla="*/ 0 w 820"/>
                    <a:gd name="T35" fmla="*/ 0 h 1108"/>
                    <a:gd name="T36" fmla="*/ 0 w 820"/>
                    <a:gd name="T37" fmla="*/ 0 h 1108"/>
                    <a:gd name="T38" fmla="*/ 0 w 820"/>
                    <a:gd name="T39" fmla="*/ 0 h 1108"/>
                    <a:gd name="T40" fmla="*/ 0 w 820"/>
                    <a:gd name="T41" fmla="*/ 0 h 1108"/>
                    <a:gd name="T42" fmla="*/ 0 w 820"/>
                    <a:gd name="T43" fmla="*/ 0 h 1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0"/>
                    <a:gd name="T67" fmla="*/ 0 h 1108"/>
                    <a:gd name="T68" fmla="*/ 820 w 820"/>
                    <a:gd name="T69" fmla="*/ 1108 h 1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0" h="1108">
                      <a:moveTo>
                        <a:pt x="760" y="1103"/>
                      </a:moveTo>
                      <a:lnTo>
                        <a:pt x="0" y="44"/>
                      </a:lnTo>
                      <a:lnTo>
                        <a:pt x="60" y="0"/>
                      </a:lnTo>
                      <a:lnTo>
                        <a:pt x="818" y="1061"/>
                      </a:lnTo>
                      <a:lnTo>
                        <a:pt x="820" y="1064"/>
                      </a:lnTo>
                      <a:lnTo>
                        <a:pt x="820" y="1069"/>
                      </a:lnTo>
                      <a:lnTo>
                        <a:pt x="820" y="1073"/>
                      </a:lnTo>
                      <a:lnTo>
                        <a:pt x="818" y="1079"/>
                      </a:lnTo>
                      <a:lnTo>
                        <a:pt x="816" y="1084"/>
                      </a:lnTo>
                      <a:lnTo>
                        <a:pt x="811" y="1089"/>
                      </a:lnTo>
                      <a:lnTo>
                        <a:pt x="806" y="1093"/>
                      </a:lnTo>
                      <a:lnTo>
                        <a:pt x="801" y="1098"/>
                      </a:lnTo>
                      <a:lnTo>
                        <a:pt x="795" y="1101"/>
                      </a:lnTo>
                      <a:lnTo>
                        <a:pt x="789" y="1105"/>
                      </a:lnTo>
                      <a:lnTo>
                        <a:pt x="783" y="1107"/>
                      </a:lnTo>
                      <a:lnTo>
                        <a:pt x="777" y="1108"/>
                      </a:lnTo>
                      <a:lnTo>
                        <a:pt x="771" y="1108"/>
                      </a:lnTo>
                      <a:lnTo>
                        <a:pt x="767" y="1107"/>
                      </a:lnTo>
                      <a:lnTo>
                        <a:pt x="763" y="1105"/>
                      </a:lnTo>
                      <a:lnTo>
                        <a:pt x="760" y="110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1" name="Freeform 417"/>
                <p:cNvSpPr>
                  <a:spLocks/>
                </p:cNvSpPr>
                <p:nvPr/>
              </p:nvSpPr>
              <p:spPr bwMode="auto">
                <a:xfrm>
                  <a:off x="3946" y="1786"/>
                  <a:ext cx="58" cy="105"/>
                </a:xfrm>
                <a:custGeom>
                  <a:avLst/>
                  <a:gdLst>
                    <a:gd name="T0" fmla="*/ 0 w 579"/>
                    <a:gd name="T1" fmla="*/ 0 h 962"/>
                    <a:gd name="T2" fmla="*/ 0 w 579"/>
                    <a:gd name="T3" fmla="*/ 0 h 962"/>
                    <a:gd name="T4" fmla="*/ 0 w 579"/>
                    <a:gd name="T5" fmla="*/ 0 h 962"/>
                    <a:gd name="T6" fmla="*/ 0 w 579"/>
                    <a:gd name="T7" fmla="*/ 0 h 962"/>
                    <a:gd name="T8" fmla="*/ 0 w 579"/>
                    <a:gd name="T9" fmla="*/ 0 h 962"/>
                    <a:gd name="T10" fmla="*/ 0 w 579"/>
                    <a:gd name="T11" fmla="*/ 0 h 962"/>
                    <a:gd name="T12" fmla="*/ 0 w 579"/>
                    <a:gd name="T13" fmla="*/ 0 h 962"/>
                    <a:gd name="T14" fmla="*/ 0 w 579"/>
                    <a:gd name="T15" fmla="*/ 0 h 962"/>
                    <a:gd name="T16" fmla="*/ 0 w 579"/>
                    <a:gd name="T17" fmla="*/ 0 h 962"/>
                    <a:gd name="T18" fmla="*/ 0 w 579"/>
                    <a:gd name="T19" fmla="*/ 0 h 962"/>
                    <a:gd name="T20" fmla="*/ 0 w 579"/>
                    <a:gd name="T21" fmla="*/ 0 h 962"/>
                    <a:gd name="T22" fmla="*/ 0 w 579"/>
                    <a:gd name="T23" fmla="*/ 0 h 962"/>
                    <a:gd name="T24" fmla="*/ 0 w 579"/>
                    <a:gd name="T25" fmla="*/ 0 h 962"/>
                    <a:gd name="T26" fmla="*/ 0 w 579"/>
                    <a:gd name="T27" fmla="*/ 0 h 962"/>
                    <a:gd name="T28" fmla="*/ 0 w 579"/>
                    <a:gd name="T29" fmla="*/ 0 h 962"/>
                    <a:gd name="T30" fmla="*/ 0 w 579"/>
                    <a:gd name="T31" fmla="*/ 0 h 962"/>
                    <a:gd name="T32" fmla="*/ 0 w 579"/>
                    <a:gd name="T33" fmla="*/ 0 h 962"/>
                    <a:gd name="T34" fmla="*/ 0 w 579"/>
                    <a:gd name="T35" fmla="*/ 0 h 962"/>
                    <a:gd name="T36" fmla="*/ 0 w 579"/>
                    <a:gd name="T37" fmla="*/ 0 h 962"/>
                    <a:gd name="T38" fmla="*/ 0 w 579"/>
                    <a:gd name="T39" fmla="*/ 0 h 962"/>
                    <a:gd name="T40" fmla="*/ 0 w 579"/>
                    <a:gd name="T41" fmla="*/ 0 h 962"/>
                    <a:gd name="T42" fmla="*/ 0 w 579"/>
                    <a:gd name="T43" fmla="*/ 0 h 9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962"/>
                    <a:gd name="T68" fmla="*/ 579 w 579"/>
                    <a:gd name="T69" fmla="*/ 962 h 9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962">
                      <a:moveTo>
                        <a:pt x="515" y="950"/>
                      </a:moveTo>
                      <a:lnTo>
                        <a:pt x="0" y="36"/>
                      </a:lnTo>
                      <a:lnTo>
                        <a:pt x="63" y="0"/>
                      </a:lnTo>
                      <a:lnTo>
                        <a:pt x="577" y="916"/>
                      </a:lnTo>
                      <a:lnTo>
                        <a:pt x="578" y="920"/>
                      </a:lnTo>
                      <a:lnTo>
                        <a:pt x="579" y="926"/>
                      </a:lnTo>
                      <a:lnTo>
                        <a:pt x="578" y="932"/>
                      </a:lnTo>
                      <a:lnTo>
                        <a:pt x="577" y="937"/>
                      </a:lnTo>
                      <a:lnTo>
                        <a:pt x="574" y="943"/>
                      </a:lnTo>
                      <a:lnTo>
                        <a:pt x="569" y="947"/>
                      </a:lnTo>
                      <a:lnTo>
                        <a:pt x="565" y="952"/>
                      </a:lnTo>
                      <a:lnTo>
                        <a:pt x="559" y="957"/>
                      </a:lnTo>
                      <a:lnTo>
                        <a:pt x="552" y="959"/>
                      </a:lnTo>
                      <a:lnTo>
                        <a:pt x="546" y="961"/>
                      </a:lnTo>
                      <a:lnTo>
                        <a:pt x="540" y="962"/>
                      </a:lnTo>
                      <a:lnTo>
                        <a:pt x="533" y="961"/>
                      </a:lnTo>
                      <a:lnTo>
                        <a:pt x="527" y="960"/>
                      </a:lnTo>
                      <a:lnTo>
                        <a:pt x="523" y="958"/>
                      </a:lnTo>
                      <a:lnTo>
                        <a:pt x="518" y="954"/>
                      </a:lnTo>
                      <a:lnTo>
                        <a:pt x="515" y="95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2" name="Freeform 418"/>
                <p:cNvSpPr>
                  <a:spLocks/>
                </p:cNvSpPr>
                <p:nvPr/>
              </p:nvSpPr>
              <p:spPr bwMode="auto">
                <a:xfrm>
                  <a:off x="3946" y="1786"/>
                  <a:ext cx="58" cy="105"/>
                </a:xfrm>
                <a:custGeom>
                  <a:avLst/>
                  <a:gdLst>
                    <a:gd name="T0" fmla="*/ 0 w 579"/>
                    <a:gd name="T1" fmla="*/ 0 h 962"/>
                    <a:gd name="T2" fmla="*/ 0 w 579"/>
                    <a:gd name="T3" fmla="*/ 0 h 962"/>
                    <a:gd name="T4" fmla="*/ 0 w 579"/>
                    <a:gd name="T5" fmla="*/ 0 h 962"/>
                    <a:gd name="T6" fmla="*/ 0 w 579"/>
                    <a:gd name="T7" fmla="*/ 0 h 962"/>
                    <a:gd name="T8" fmla="*/ 0 w 579"/>
                    <a:gd name="T9" fmla="*/ 0 h 962"/>
                    <a:gd name="T10" fmla="*/ 0 w 579"/>
                    <a:gd name="T11" fmla="*/ 0 h 962"/>
                    <a:gd name="T12" fmla="*/ 0 w 579"/>
                    <a:gd name="T13" fmla="*/ 0 h 962"/>
                    <a:gd name="T14" fmla="*/ 0 w 579"/>
                    <a:gd name="T15" fmla="*/ 0 h 962"/>
                    <a:gd name="T16" fmla="*/ 0 w 579"/>
                    <a:gd name="T17" fmla="*/ 0 h 962"/>
                    <a:gd name="T18" fmla="*/ 0 w 579"/>
                    <a:gd name="T19" fmla="*/ 0 h 962"/>
                    <a:gd name="T20" fmla="*/ 0 w 579"/>
                    <a:gd name="T21" fmla="*/ 0 h 962"/>
                    <a:gd name="T22" fmla="*/ 0 w 579"/>
                    <a:gd name="T23" fmla="*/ 0 h 962"/>
                    <a:gd name="T24" fmla="*/ 0 w 579"/>
                    <a:gd name="T25" fmla="*/ 0 h 962"/>
                    <a:gd name="T26" fmla="*/ 0 w 579"/>
                    <a:gd name="T27" fmla="*/ 0 h 962"/>
                    <a:gd name="T28" fmla="*/ 0 w 579"/>
                    <a:gd name="T29" fmla="*/ 0 h 962"/>
                    <a:gd name="T30" fmla="*/ 0 w 579"/>
                    <a:gd name="T31" fmla="*/ 0 h 962"/>
                    <a:gd name="T32" fmla="*/ 0 w 579"/>
                    <a:gd name="T33" fmla="*/ 0 h 962"/>
                    <a:gd name="T34" fmla="*/ 0 w 579"/>
                    <a:gd name="T35" fmla="*/ 0 h 962"/>
                    <a:gd name="T36" fmla="*/ 0 w 579"/>
                    <a:gd name="T37" fmla="*/ 0 h 962"/>
                    <a:gd name="T38" fmla="*/ 0 w 579"/>
                    <a:gd name="T39" fmla="*/ 0 h 962"/>
                    <a:gd name="T40" fmla="*/ 0 w 579"/>
                    <a:gd name="T41" fmla="*/ 0 h 962"/>
                    <a:gd name="T42" fmla="*/ 0 w 579"/>
                    <a:gd name="T43" fmla="*/ 0 h 9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962"/>
                    <a:gd name="T68" fmla="*/ 579 w 579"/>
                    <a:gd name="T69" fmla="*/ 962 h 9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962">
                      <a:moveTo>
                        <a:pt x="515" y="950"/>
                      </a:moveTo>
                      <a:lnTo>
                        <a:pt x="0" y="36"/>
                      </a:lnTo>
                      <a:lnTo>
                        <a:pt x="63" y="0"/>
                      </a:lnTo>
                      <a:lnTo>
                        <a:pt x="577" y="916"/>
                      </a:lnTo>
                      <a:lnTo>
                        <a:pt x="578" y="920"/>
                      </a:lnTo>
                      <a:lnTo>
                        <a:pt x="579" y="926"/>
                      </a:lnTo>
                      <a:lnTo>
                        <a:pt x="578" y="932"/>
                      </a:lnTo>
                      <a:lnTo>
                        <a:pt x="577" y="937"/>
                      </a:lnTo>
                      <a:lnTo>
                        <a:pt x="574" y="943"/>
                      </a:lnTo>
                      <a:lnTo>
                        <a:pt x="569" y="947"/>
                      </a:lnTo>
                      <a:lnTo>
                        <a:pt x="565" y="952"/>
                      </a:lnTo>
                      <a:lnTo>
                        <a:pt x="559" y="957"/>
                      </a:lnTo>
                      <a:lnTo>
                        <a:pt x="552" y="959"/>
                      </a:lnTo>
                      <a:lnTo>
                        <a:pt x="546" y="961"/>
                      </a:lnTo>
                      <a:lnTo>
                        <a:pt x="540" y="962"/>
                      </a:lnTo>
                      <a:lnTo>
                        <a:pt x="533" y="961"/>
                      </a:lnTo>
                      <a:lnTo>
                        <a:pt x="527" y="960"/>
                      </a:lnTo>
                      <a:lnTo>
                        <a:pt x="523" y="958"/>
                      </a:lnTo>
                      <a:lnTo>
                        <a:pt x="518" y="954"/>
                      </a:lnTo>
                      <a:lnTo>
                        <a:pt x="515" y="9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3" name="Freeform 419"/>
                <p:cNvSpPr>
                  <a:spLocks/>
                </p:cNvSpPr>
                <p:nvPr/>
              </p:nvSpPr>
              <p:spPr bwMode="auto">
                <a:xfrm>
                  <a:off x="4068" y="1625"/>
                  <a:ext cx="54" cy="112"/>
                </a:xfrm>
                <a:custGeom>
                  <a:avLst/>
                  <a:gdLst>
                    <a:gd name="T0" fmla="*/ 0 w 541"/>
                    <a:gd name="T1" fmla="*/ 0 h 1026"/>
                    <a:gd name="T2" fmla="*/ 0 w 541"/>
                    <a:gd name="T3" fmla="*/ 0 h 1026"/>
                    <a:gd name="T4" fmla="*/ 0 w 541"/>
                    <a:gd name="T5" fmla="*/ 0 h 1026"/>
                    <a:gd name="T6" fmla="*/ 0 w 541"/>
                    <a:gd name="T7" fmla="*/ 0 h 1026"/>
                    <a:gd name="T8" fmla="*/ 0 w 541"/>
                    <a:gd name="T9" fmla="*/ 0 h 1026"/>
                    <a:gd name="T10" fmla="*/ 0 w 541"/>
                    <a:gd name="T11" fmla="*/ 0 h 1026"/>
                    <a:gd name="T12" fmla="*/ 0 w 541"/>
                    <a:gd name="T13" fmla="*/ 0 h 1026"/>
                    <a:gd name="T14" fmla="*/ 0 w 541"/>
                    <a:gd name="T15" fmla="*/ 0 h 1026"/>
                    <a:gd name="T16" fmla="*/ 0 w 541"/>
                    <a:gd name="T17" fmla="*/ 0 h 1026"/>
                    <a:gd name="T18" fmla="*/ 0 w 541"/>
                    <a:gd name="T19" fmla="*/ 0 h 1026"/>
                    <a:gd name="T20" fmla="*/ 0 w 541"/>
                    <a:gd name="T21" fmla="*/ 0 h 1026"/>
                    <a:gd name="T22" fmla="*/ 0 w 541"/>
                    <a:gd name="T23" fmla="*/ 0 h 1026"/>
                    <a:gd name="T24" fmla="*/ 0 w 541"/>
                    <a:gd name="T25" fmla="*/ 0 h 1026"/>
                    <a:gd name="T26" fmla="*/ 0 w 541"/>
                    <a:gd name="T27" fmla="*/ 0 h 1026"/>
                    <a:gd name="T28" fmla="*/ 0 w 541"/>
                    <a:gd name="T29" fmla="*/ 0 h 1026"/>
                    <a:gd name="T30" fmla="*/ 0 w 541"/>
                    <a:gd name="T31" fmla="*/ 0 h 1026"/>
                    <a:gd name="T32" fmla="*/ 0 w 541"/>
                    <a:gd name="T33" fmla="*/ 0 h 1026"/>
                    <a:gd name="T34" fmla="*/ 0 w 541"/>
                    <a:gd name="T35" fmla="*/ 0 h 1026"/>
                    <a:gd name="T36" fmla="*/ 0 w 541"/>
                    <a:gd name="T37" fmla="*/ 0 h 1026"/>
                    <a:gd name="T38" fmla="*/ 0 w 541"/>
                    <a:gd name="T39" fmla="*/ 0 h 1026"/>
                    <a:gd name="T40" fmla="*/ 0 w 541"/>
                    <a:gd name="T41" fmla="*/ 0 h 1026"/>
                    <a:gd name="T42" fmla="*/ 0 w 541"/>
                    <a:gd name="T43" fmla="*/ 0 h 1026"/>
                    <a:gd name="T44" fmla="*/ 0 w 541"/>
                    <a:gd name="T45" fmla="*/ 0 h 1026"/>
                    <a:gd name="T46" fmla="*/ 0 w 541"/>
                    <a:gd name="T47" fmla="*/ 0 h 1026"/>
                    <a:gd name="T48" fmla="*/ 0 w 541"/>
                    <a:gd name="T49" fmla="*/ 0 h 1026"/>
                    <a:gd name="T50" fmla="*/ 0 w 541"/>
                    <a:gd name="T51" fmla="*/ 0 h 1026"/>
                    <a:gd name="T52" fmla="*/ 0 w 541"/>
                    <a:gd name="T53" fmla="*/ 0 h 1026"/>
                    <a:gd name="T54" fmla="*/ 0 w 541"/>
                    <a:gd name="T55" fmla="*/ 0 h 1026"/>
                    <a:gd name="T56" fmla="*/ 0 w 541"/>
                    <a:gd name="T57" fmla="*/ 0 h 1026"/>
                    <a:gd name="T58" fmla="*/ 0 w 541"/>
                    <a:gd name="T59" fmla="*/ 0 h 1026"/>
                    <a:gd name="T60" fmla="*/ 0 w 541"/>
                    <a:gd name="T61" fmla="*/ 0 h 1026"/>
                    <a:gd name="T62" fmla="*/ 0 w 541"/>
                    <a:gd name="T63" fmla="*/ 0 h 1026"/>
                    <a:gd name="T64" fmla="*/ 0 w 541"/>
                    <a:gd name="T65" fmla="*/ 0 h 1026"/>
                    <a:gd name="T66" fmla="*/ 0 w 541"/>
                    <a:gd name="T67" fmla="*/ 0 h 1026"/>
                    <a:gd name="T68" fmla="*/ 0 w 541"/>
                    <a:gd name="T69" fmla="*/ 0 h 1026"/>
                    <a:gd name="T70" fmla="*/ 0 w 541"/>
                    <a:gd name="T71" fmla="*/ 0 h 1026"/>
                    <a:gd name="T72" fmla="*/ 0 w 541"/>
                    <a:gd name="T73" fmla="*/ 0 h 1026"/>
                    <a:gd name="T74" fmla="*/ 0 w 541"/>
                    <a:gd name="T75" fmla="*/ 0 h 10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1"/>
                    <a:gd name="T115" fmla="*/ 0 h 1026"/>
                    <a:gd name="T116" fmla="*/ 541 w 541"/>
                    <a:gd name="T117" fmla="*/ 1026 h 10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1" h="1026">
                      <a:moveTo>
                        <a:pt x="477" y="1013"/>
                      </a:move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540" y="983"/>
                      </a:lnTo>
                      <a:lnTo>
                        <a:pt x="541" y="987"/>
                      </a:lnTo>
                      <a:lnTo>
                        <a:pt x="541" y="993"/>
                      </a:lnTo>
                      <a:lnTo>
                        <a:pt x="540" y="998"/>
                      </a:lnTo>
                      <a:lnTo>
                        <a:pt x="538" y="1003"/>
                      </a:lnTo>
                      <a:lnTo>
                        <a:pt x="534" y="1009"/>
                      </a:lnTo>
                      <a:lnTo>
                        <a:pt x="531" y="1013"/>
                      </a:lnTo>
                      <a:lnTo>
                        <a:pt x="525" y="1018"/>
                      </a:lnTo>
                      <a:lnTo>
                        <a:pt x="520" y="1021"/>
                      </a:lnTo>
                      <a:lnTo>
                        <a:pt x="513" y="1023"/>
                      </a:lnTo>
                      <a:lnTo>
                        <a:pt x="506" y="1026"/>
                      </a:lnTo>
                      <a:lnTo>
                        <a:pt x="499" y="1026"/>
                      </a:lnTo>
                      <a:lnTo>
                        <a:pt x="494" y="1026"/>
                      </a:lnTo>
                      <a:lnTo>
                        <a:pt x="488" y="1023"/>
                      </a:lnTo>
                      <a:lnTo>
                        <a:pt x="483" y="1021"/>
                      </a:lnTo>
                      <a:lnTo>
                        <a:pt x="479" y="1018"/>
                      </a:lnTo>
                      <a:lnTo>
                        <a:pt x="477" y="101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4" name="Freeform 420"/>
                <p:cNvSpPr>
                  <a:spLocks/>
                </p:cNvSpPr>
                <p:nvPr/>
              </p:nvSpPr>
              <p:spPr bwMode="auto">
                <a:xfrm>
                  <a:off x="4068" y="1625"/>
                  <a:ext cx="54" cy="112"/>
                </a:xfrm>
                <a:custGeom>
                  <a:avLst/>
                  <a:gdLst>
                    <a:gd name="T0" fmla="*/ 0 w 541"/>
                    <a:gd name="T1" fmla="*/ 0 h 1026"/>
                    <a:gd name="T2" fmla="*/ 0 w 541"/>
                    <a:gd name="T3" fmla="*/ 0 h 1026"/>
                    <a:gd name="T4" fmla="*/ 0 w 541"/>
                    <a:gd name="T5" fmla="*/ 0 h 1026"/>
                    <a:gd name="T6" fmla="*/ 0 w 541"/>
                    <a:gd name="T7" fmla="*/ 0 h 1026"/>
                    <a:gd name="T8" fmla="*/ 0 w 541"/>
                    <a:gd name="T9" fmla="*/ 0 h 1026"/>
                    <a:gd name="T10" fmla="*/ 0 w 541"/>
                    <a:gd name="T11" fmla="*/ 0 h 1026"/>
                    <a:gd name="T12" fmla="*/ 0 w 541"/>
                    <a:gd name="T13" fmla="*/ 0 h 1026"/>
                    <a:gd name="T14" fmla="*/ 0 w 541"/>
                    <a:gd name="T15" fmla="*/ 0 h 1026"/>
                    <a:gd name="T16" fmla="*/ 0 w 541"/>
                    <a:gd name="T17" fmla="*/ 0 h 1026"/>
                    <a:gd name="T18" fmla="*/ 0 w 541"/>
                    <a:gd name="T19" fmla="*/ 0 h 1026"/>
                    <a:gd name="T20" fmla="*/ 0 w 541"/>
                    <a:gd name="T21" fmla="*/ 0 h 1026"/>
                    <a:gd name="T22" fmla="*/ 0 w 541"/>
                    <a:gd name="T23" fmla="*/ 0 h 1026"/>
                    <a:gd name="T24" fmla="*/ 0 w 541"/>
                    <a:gd name="T25" fmla="*/ 0 h 1026"/>
                    <a:gd name="T26" fmla="*/ 0 w 541"/>
                    <a:gd name="T27" fmla="*/ 0 h 1026"/>
                    <a:gd name="T28" fmla="*/ 0 w 541"/>
                    <a:gd name="T29" fmla="*/ 0 h 1026"/>
                    <a:gd name="T30" fmla="*/ 0 w 541"/>
                    <a:gd name="T31" fmla="*/ 0 h 1026"/>
                    <a:gd name="T32" fmla="*/ 0 w 541"/>
                    <a:gd name="T33" fmla="*/ 0 h 1026"/>
                    <a:gd name="T34" fmla="*/ 0 w 541"/>
                    <a:gd name="T35" fmla="*/ 0 h 1026"/>
                    <a:gd name="T36" fmla="*/ 0 w 541"/>
                    <a:gd name="T37" fmla="*/ 0 h 1026"/>
                    <a:gd name="T38" fmla="*/ 0 w 541"/>
                    <a:gd name="T39" fmla="*/ 0 h 1026"/>
                    <a:gd name="T40" fmla="*/ 0 w 541"/>
                    <a:gd name="T41" fmla="*/ 0 h 1026"/>
                    <a:gd name="T42" fmla="*/ 0 w 541"/>
                    <a:gd name="T43" fmla="*/ 0 h 1026"/>
                    <a:gd name="T44" fmla="*/ 0 w 541"/>
                    <a:gd name="T45" fmla="*/ 0 h 1026"/>
                    <a:gd name="T46" fmla="*/ 0 w 541"/>
                    <a:gd name="T47" fmla="*/ 0 h 1026"/>
                    <a:gd name="T48" fmla="*/ 0 w 541"/>
                    <a:gd name="T49" fmla="*/ 0 h 1026"/>
                    <a:gd name="T50" fmla="*/ 0 w 541"/>
                    <a:gd name="T51" fmla="*/ 0 h 1026"/>
                    <a:gd name="T52" fmla="*/ 0 w 541"/>
                    <a:gd name="T53" fmla="*/ 0 h 1026"/>
                    <a:gd name="T54" fmla="*/ 0 w 541"/>
                    <a:gd name="T55" fmla="*/ 0 h 1026"/>
                    <a:gd name="T56" fmla="*/ 0 w 541"/>
                    <a:gd name="T57" fmla="*/ 0 h 1026"/>
                    <a:gd name="T58" fmla="*/ 0 w 541"/>
                    <a:gd name="T59" fmla="*/ 0 h 1026"/>
                    <a:gd name="T60" fmla="*/ 0 w 541"/>
                    <a:gd name="T61" fmla="*/ 0 h 1026"/>
                    <a:gd name="T62" fmla="*/ 0 w 541"/>
                    <a:gd name="T63" fmla="*/ 0 h 1026"/>
                    <a:gd name="T64" fmla="*/ 0 w 541"/>
                    <a:gd name="T65" fmla="*/ 0 h 1026"/>
                    <a:gd name="T66" fmla="*/ 0 w 541"/>
                    <a:gd name="T67" fmla="*/ 0 h 1026"/>
                    <a:gd name="T68" fmla="*/ 0 w 541"/>
                    <a:gd name="T69" fmla="*/ 0 h 1026"/>
                    <a:gd name="T70" fmla="*/ 0 w 541"/>
                    <a:gd name="T71" fmla="*/ 0 h 1026"/>
                    <a:gd name="T72" fmla="*/ 0 w 541"/>
                    <a:gd name="T73" fmla="*/ 0 h 1026"/>
                    <a:gd name="T74" fmla="*/ 0 w 541"/>
                    <a:gd name="T75" fmla="*/ 0 h 10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1"/>
                    <a:gd name="T115" fmla="*/ 0 h 1026"/>
                    <a:gd name="T116" fmla="*/ 541 w 541"/>
                    <a:gd name="T117" fmla="*/ 1026 h 10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1" h="1026">
                      <a:moveTo>
                        <a:pt x="477" y="1013"/>
                      </a:move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540" y="983"/>
                      </a:lnTo>
                      <a:lnTo>
                        <a:pt x="541" y="987"/>
                      </a:lnTo>
                      <a:lnTo>
                        <a:pt x="541" y="993"/>
                      </a:lnTo>
                      <a:lnTo>
                        <a:pt x="540" y="998"/>
                      </a:lnTo>
                      <a:lnTo>
                        <a:pt x="538" y="1003"/>
                      </a:lnTo>
                      <a:lnTo>
                        <a:pt x="534" y="1009"/>
                      </a:lnTo>
                      <a:lnTo>
                        <a:pt x="531" y="1013"/>
                      </a:lnTo>
                      <a:lnTo>
                        <a:pt x="525" y="1018"/>
                      </a:lnTo>
                      <a:lnTo>
                        <a:pt x="520" y="1021"/>
                      </a:lnTo>
                      <a:lnTo>
                        <a:pt x="513" y="1023"/>
                      </a:lnTo>
                      <a:lnTo>
                        <a:pt x="506" y="1026"/>
                      </a:lnTo>
                      <a:lnTo>
                        <a:pt x="499" y="1026"/>
                      </a:lnTo>
                      <a:lnTo>
                        <a:pt x="494" y="1026"/>
                      </a:lnTo>
                      <a:lnTo>
                        <a:pt x="488" y="1023"/>
                      </a:lnTo>
                      <a:lnTo>
                        <a:pt x="483" y="1021"/>
                      </a:lnTo>
                      <a:lnTo>
                        <a:pt x="479" y="1018"/>
                      </a:lnTo>
                      <a:lnTo>
                        <a:pt x="477" y="101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5" name="Freeform 421"/>
                <p:cNvSpPr>
                  <a:spLocks/>
                </p:cNvSpPr>
                <p:nvPr/>
              </p:nvSpPr>
              <p:spPr bwMode="auto">
                <a:xfrm>
                  <a:off x="4068" y="1625"/>
                  <a:ext cx="7" cy="6"/>
                </a:xfrm>
                <a:custGeom>
                  <a:avLst/>
                  <a:gdLst>
                    <a:gd name="T0" fmla="*/ 0 w 71"/>
                    <a:gd name="T1" fmla="*/ 0 h 57"/>
                    <a:gd name="T2" fmla="*/ 0 w 71"/>
                    <a:gd name="T3" fmla="*/ 0 h 57"/>
                    <a:gd name="T4" fmla="*/ 0 w 71"/>
                    <a:gd name="T5" fmla="*/ 0 h 57"/>
                    <a:gd name="T6" fmla="*/ 0 w 71"/>
                    <a:gd name="T7" fmla="*/ 0 h 57"/>
                    <a:gd name="T8" fmla="*/ 0 w 71"/>
                    <a:gd name="T9" fmla="*/ 0 h 57"/>
                    <a:gd name="T10" fmla="*/ 0 w 71"/>
                    <a:gd name="T11" fmla="*/ 0 h 57"/>
                    <a:gd name="T12" fmla="*/ 0 w 71"/>
                    <a:gd name="T13" fmla="*/ 0 h 57"/>
                    <a:gd name="T14" fmla="*/ 0 w 71"/>
                    <a:gd name="T15" fmla="*/ 0 h 57"/>
                    <a:gd name="T16" fmla="*/ 0 w 71"/>
                    <a:gd name="T17" fmla="*/ 0 h 57"/>
                    <a:gd name="T18" fmla="*/ 0 w 71"/>
                    <a:gd name="T19" fmla="*/ 0 h 57"/>
                    <a:gd name="T20" fmla="*/ 0 w 71"/>
                    <a:gd name="T21" fmla="*/ 0 h 57"/>
                    <a:gd name="T22" fmla="*/ 0 w 71"/>
                    <a:gd name="T23" fmla="*/ 0 h 57"/>
                    <a:gd name="T24" fmla="*/ 0 w 71"/>
                    <a:gd name="T25" fmla="*/ 0 h 57"/>
                    <a:gd name="T26" fmla="*/ 0 w 71"/>
                    <a:gd name="T27" fmla="*/ 0 h 57"/>
                    <a:gd name="T28" fmla="*/ 0 w 71"/>
                    <a:gd name="T29" fmla="*/ 0 h 57"/>
                    <a:gd name="T30" fmla="*/ 0 w 71"/>
                    <a:gd name="T31" fmla="*/ 0 h 57"/>
                    <a:gd name="T32" fmla="*/ 0 w 71"/>
                    <a:gd name="T33" fmla="*/ 0 h 57"/>
                    <a:gd name="T34" fmla="*/ 0 w 71"/>
                    <a:gd name="T35" fmla="*/ 0 h 57"/>
                    <a:gd name="T36" fmla="*/ 0 w 71"/>
                    <a:gd name="T37" fmla="*/ 0 h 57"/>
                    <a:gd name="T38" fmla="*/ 0 w 71"/>
                    <a:gd name="T39" fmla="*/ 0 h 57"/>
                    <a:gd name="T40" fmla="*/ 0 w 71"/>
                    <a:gd name="T41" fmla="*/ 0 h 57"/>
                    <a:gd name="T42" fmla="*/ 0 w 71"/>
                    <a:gd name="T43" fmla="*/ 0 h 57"/>
                    <a:gd name="T44" fmla="*/ 0 w 71"/>
                    <a:gd name="T45" fmla="*/ 0 h 57"/>
                    <a:gd name="T46" fmla="*/ 0 w 71"/>
                    <a:gd name="T47" fmla="*/ 0 h 57"/>
                    <a:gd name="T48" fmla="*/ 0 w 71"/>
                    <a:gd name="T49" fmla="*/ 0 h 57"/>
                    <a:gd name="T50" fmla="*/ 0 w 71"/>
                    <a:gd name="T51" fmla="*/ 0 h 57"/>
                    <a:gd name="T52" fmla="*/ 0 w 71"/>
                    <a:gd name="T53" fmla="*/ 0 h 57"/>
                    <a:gd name="T54" fmla="*/ 0 w 71"/>
                    <a:gd name="T55" fmla="*/ 0 h 57"/>
                    <a:gd name="T56" fmla="*/ 0 w 71"/>
                    <a:gd name="T57" fmla="*/ 0 h 57"/>
                    <a:gd name="T58" fmla="*/ 0 w 71"/>
                    <a:gd name="T59" fmla="*/ 0 h 57"/>
                    <a:gd name="T60" fmla="*/ 0 w 71"/>
                    <a:gd name="T61" fmla="*/ 0 h 57"/>
                    <a:gd name="T62" fmla="*/ 0 w 71"/>
                    <a:gd name="T63" fmla="*/ 0 h 57"/>
                    <a:gd name="T64" fmla="*/ 0 w 71"/>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7"/>
                    <a:gd name="T101" fmla="*/ 71 w 71"/>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7">
                      <a:moveTo>
                        <a:pt x="47" y="52"/>
                      </a:moveTo>
                      <a:lnTo>
                        <a:pt x="40" y="55"/>
                      </a:lnTo>
                      <a:lnTo>
                        <a:pt x="33" y="56"/>
                      </a:lnTo>
                      <a:lnTo>
                        <a:pt x="26" y="57"/>
                      </a:lnTo>
                      <a:lnTo>
                        <a:pt x="20" y="56"/>
                      </a:lnTo>
                      <a:lnTo>
                        <a:pt x="14" y="55"/>
                      </a:lnTo>
                      <a:lnTo>
                        <a:pt x="9" y="53"/>
                      </a:lnTo>
                      <a:lnTo>
                        <a:pt x="5" y="49"/>
                      </a:ln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70" y="18"/>
                      </a:lnTo>
                      <a:lnTo>
                        <a:pt x="71" y="22"/>
                      </a:lnTo>
                      <a:lnTo>
                        <a:pt x="70" y="28"/>
                      </a:lnTo>
                      <a:lnTo>
                        <a:pt x="67" y="34"/>
                      </a:lnTo>
                      <a:lnTo>
                        <a:pt x="63" y="39"/>
                      </a:lnTo>
                      <a:lnTo>
                        <a:pt x="58" y="44"/>
                      </a:lnTo>
                      <a:lnTo>
                        <a:pt x="52" y="48"/>
                      </a:lnTo>
                      <a:lnTo>
                        <a:pt x="47"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6" name="Freeform 422"/>
                <p:cNvSpPr>
                  <a:spLocks/>
                </p:cNvSpPr>
                <p:nvPr/>
              </p:nvSpPr>
              <p:spPr bwMode="auto">
                <a:xfrm>
                  <a:off x="4068" y="1625"/>
                  <a:ext cx="7" cy="6"/>
                </a:xfrm>
                <a:custGeom>
                  <a:avLst/>
                  <a:gdLst>
                    <a:gd name="T0" fmla="*/ 0 w 71"/>
                    <a:gd name="T1" fmla="*/ 0 h 57"/>
                    <a:gd name="T2" fmla="*/ 0 w 71"/>
                    <a:gd name="T3" fmla="*/ 0 h 57"/>
                    <a:gd name="T4" fmla="*/ 0 w 71"/>
                    <a:gd name="T5" fmla="*/ 0 h 57"/>
                    <a:gd name="T6" fmla="*/ 0 w 71"/>
                    <a:gd name="T7" fmla="*/ 0 h 57"/>
                    <a:gd name="T8" fmla="*/ 0 w 71"/>
                    <a:gd name="T9" fmla="*/ 0 h 57"/>
                    <a:gd name="T10" fmla="*/ 0 w 71"/>
                    <a:gd name="T11" fmla="*/ 0 h 57"/>
                    <a:gd name="T12" fmla="*/ 0 w 71"/>
                    <a:gd name="T13" fmla="*/ 0 h 57"/>
                    <a:gd name="T14" fmla="*/ 0 w 71"/>
                    <a:gd name="T15" fmla="*/ 0 h 57"/>
                    <a:gd name="T16" fmla="*/ 0 w 71"/>
                    <a:gd name="T17" fmla="*/ 0 h 57"/>
                    <a:gd name="T18" fmla="*/ 0 w 71"/>
                    <a:gd name="T19" fmla="*/ 0 h 57"/>
                    <a:gd name="T20" fmla="*/ 0 w 71"/>
                    <a:gd name="T21" fmla="*/ 0 h 57"/>
                    <a:gd name="T22" fmla="*/ 0 w 71"/>
                    <a:gd name="T23" fmla="*/ 0 h 57"/>
                    <a:gd name="T24" fmla="*/ 0 w 71"/>
                    <a:gd name="T25" fmla="*/ 0 h 57"/>
                    <a:gd name="T26" fmla="*/ 0 w 71"/>
                    <a:gd name="T27" fmla="*/ 0 h 57"/>
                    <a:gd name="T28" fmla="*/ 0 w 71"/>
                    <a:gd name="T29" fmla="*/ 0 h 57"/>
                    <a:gd name="T30" fmla="*/ 0 w 71"/>
                    <a:gd name="T31" fmla="*/ 0 h 57"/>
                    <a:gd name="T32" fmla="*/ 0 w 71"/>
                    <a:gd name="T33" fmla="*/ 0 h 57"/>
                    <a:gd name="T34" fmla="*/ 0 w 71"/>
                    <a:gd name="T35" fmla="*/ 0 h 57"/>
                    <a:gd name="T36" fmla="*/ 0 w 71"/>
                    <a:gd name="T37" fmla="*/ 0 h 57"/>
                    <a:gd name="T38" fmla="*/ 0 w 71"/>
                    <a:gd name="T39" fmla="*/ 0 h 57"/>
                    <a:gd name="T40" fmla="*/ 0 w 71"/>
                    <a:gd name="T41" fmla="*/ 0 h 57"/>
                    <a:gd name="T42" fmla="*/ 0 w 71"/>
                    <a:gd name="T43" fmla="*/ 0 h 57"/>
                    <a:gd name="T44" fmla="*/ 0 w 71"/>
                    <a:gd name="T45" fmla="*/ 0 h 57"/>
                    <a:gd name="T46" fmla="*/ 0 w 71"/>
                    <a:gd name="T47" fmla="*/ 0 h 57"/>
                    <a:gd name="T48" fmla="*/ 0 w 71"/>
                    <a:gd name="T49" fmla="*/ 0 h 57"/>
                    <a:gd name="T50" fmla="*/ 0 w 71"/>
                    <a:gd name="T51" fmla="*/ 0 h 57"/>
                    <a:gd name="T52" fmla="*/ 0 w 71"/>
                    <a:gd name="T53" fmla="*/ 0 h 57"/>
                    <a:gd name="T54" fmla="*/ 0 w 71"/>
                    <a:gd name="T55" fmla="*/ 0 h 57"/>
                    <a:gd name="T56" fmla="*/ 0 w 71"/>
                    <a:gd name="T57" fmla="*/ 0 h 57"/>
                    <a:gd name="T58" fmla="*/ 0 w 71"/>
                    <a:gd name="T59" fmla="*/ 0 h 57"/>
                    <a:gd name="T60" fmla="*/ 0 w 71"/>
                    <a:gd name="T61" fmla="*/ 0 h 57"/>
                    <a:gd name="T62" fmla="*/ 0 w 71"/>
                    <a:gd name="T63" fmla="*/ 0 h 57"/>
                    <a:gd name="T64" fmla="*/ 0 w 71"/>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7"/>
                    <a:gd name="T101" fmla="*/ 71 w 71"/>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7">
                      <a:moveTo>
                        <a:pt x="47" y="52"/>
                      </a:moveTo>
                      <a:lnTo>
                        <a:pt x="40" y="55"/>
                      </a:lnTo>
                      <a:lnTo>
                        <a:pt x="33" y="56"/>
                      </a:lnTo>
                      <a:lnTo>
                        <a:pt x="26" y="57"/>
                      </a:lnTo>
                      <a:lnTo>
                        <a:pt x="20" y="56"/>
                      </a:lnTo>
                      <a:lnTo>
                        <a:pt x="14" y="55"/>
                      </a:lnTo>
                      <a:lnTo>
                        <a:pt x="9" y="53"/>
                      </a:lnTo>
                      <a:lnTo>
                        <a:pt x="5" y="49"/>
                      </a:ln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70" y="18"/>
                      </a:lnTo>
                      <a:lnTo>
                        <a:pt x="71" y="22"/>
                      </a:lnTo>
                      <a:lnTo>
                        <a:pt x="70" y="28"/>
                      </a:lnTo>
                      <a:lnTo>
                        <a:pt x="67" y="34"/>
                      </a:lnTo>
                      <a:lnTo>
                        <a:pt x="63" y="39"/>
                      </a:lnTo>
                      <a:lnTo>
                        <a:pt x="58" y="44"/>
                      </a:lnTo>
                      <a:lnTo>
                        <a:pt x="52" y="48"/>
                      </a:lnTo>
                      <a:lnTo>
                        <a:pt x="47"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7" name="Freeform 423"/>
                <p:cNvSpPr>
                  <a:spLocks/>
                </p:cNvSpPr>
                <p:nvPr/>
              </p:nvSpPr>
              <p:spPr bwMode="auto">
                <a:xfrm>
                  <a:off x="3546" y="1800"/>
                  <a:ext cx="72" cy="106"/>
                </a:xfrm>
                <a:custGeom>
                  <a:avLst/>
                  <a:gdLst>
                    <a:gd name="T0" fmla="*/ 0 w 717"/>
                    <a:gd name="T1" fmla="*/ 0 h 960"/>
                    <a:gd name="T2" fmla="*/ 0 w 717"/>
                    <a:gd name="T3" fmla="*/ 0 h 960"/>
                    <a:gd name="T4" fmla="*/ 0 w 717"/>
                    <a:gd name="T5" fmla="*/ 0 h 960"/>
                    <a:gd name="T6" fmla="*/ 0 w 717"/>
                    <a:gd name="T7" fmla="*/ 0 h 960"/>
                    <a:gd name="T8" fmla="*/ 0 w 717"/>
                    <a:gd name="T9" fmla="*/ 0 h 960"/>
                    <a:gd name="T10" fmla="*/ 0 w 717"/>
                    <a:gd name="T11" fmla="*/ 0 h 960"/>
                    <a:gd name="T12" fmla="*/ 0 w 717"/>
                    <a:gd name="T13" fmla="*/ 0 h 960"/>
                    <a:gd name="T14" fmla="*/ 0 w 717"/>
                    <a:gd name="T15" fmla="*/ 0 h 960"/>
                    <a:gd name="T16" fmla="*/ 0 w 717"/>
                    <a:gd name="T17" fmla="*/ 0 h 960"/>
                    <a:gd name="T18" fmla="*/ 0 w 717"/>
                    <a:gd name="T19" fmla="*/ 0 h 960"/>
                    <a:gd name="T20" fmla="*/ 0 w 717"/>
                    <a:gd name="T21" fmla="*/ 0 h 960"/>
                    <a:gd name="T22" fmla="*/ 0 w 717"/>
                    <a:gd name="T23" fmla="*/ 0 h 960"/>
                    <a:gd name="T24" fmla="*/ 0 w 717"/>
                    <a:gd name="T25" fmla="*/ 0 h 960"/>
                    <a:gd name="T26" fmla="*/ 0 w 717"/>
                    <a:gd name="T27" fmla="*/ 0 h 960"/>
                    <a:gd name="T28" fmla="*/ 0 w 717"/>
                    <a:gd name="T29" fmla="*/ 0 h 960"/>
                    <a:gd name="T30" fmla="*/ 0 w 717"/>
                    <a:gd name="T31" fmla="*/ 0 h 960"/>
                    <a:gd name="T32" fmla="*/ 0 w 717"/>
                    <a:gd name="T33" fmla="*/ 0 h 960"/>
                    <a:gd name="T34" fmla="*/ 0 w 717"/>
                    <a:gd name="T35" fmla="*/ 0 h 960"/>
                    <a:gd name="T36" fmla="*/ 0 w 717"/>
                    <a:gd name="T37" fmla="*/ 0 h 960"/>
                    <a:gd name="T38" fmla="*/ 0 w 717"/>
                    <a:gd name="T39" fmla="*/ 0 h 960"/>
                    <a:gd name="T40" fmla="*/ 0 w 717"/>
                    <a:gd name="T41" fmla="*/ 0 h 960"/>
                    <a:gd name="T42" fmla="*/ 0 w 717"/>
                    <a:gd name="T43" fmla="*/ 0 h 9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960"/>
                    <a:gd name="T68" fmla="*/ 717 w 717"/>
                    <a:gd name="T69" fmla="*/ 960 h 9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960">
                      <a:moveTo>
                        <a:pt x="657" y="952"/>
                      </a:moveTo>
                      <a:lnTo>
                        <a:pt x="0" y="43"/>
                      </a:lnTo>
                      <a:lnTo>
                        <a:pt x="60" y="0"/>
                      </a:lnTo>
                      <a:lnTo>
                        <a:pt x="714" y="911"/>
                      </a:lnTo>
                      <a:lnTo>
                        <a:pt x="716" y="915"/>
                      </a:lnTo>
                      <a:lnTo>
                        <a:pt x="717" y="920"/>
                      </a:lnTo>
                      <a:lnTo>
                        <a:pt x="717" y="926"/>
                      </a:lnTo>
                      <a:lnTo>
                        <a:pt x="716" y="932"/>
                      </a:lnTo>
                      <a:lnTo>
                        <a:pt x="714" y="937"/>
                      </a:lnTo>
                      <a:lnTo>
                        <a:pt x="709" y="942"/>
                      </a:lnTo>
                      <a:lnTo>
                        <a:pt x="704" y="947"/>
                      </a:lnTo>
                      <a:lnTo>
                        <a:pt x="700" y="952"/>
                      </a:lnTo>
                      <a:lnTo>
                        <a:pt x="694" y="955"/>
                      </a:lnTo>
                      <a:lnTo>
                        <a:pt x="687" y="958"/>
                      </a:lnTo>
                      <a:lnTo>
                        <a:pt x="682" y="960"/>
                      </a:lnTo>
                      <a:lnTo>
                        <a:pt x="675" y="960"/>
                      </a:lnTo>
                      <a:lnTo>
                        <a:pt x="669" y="960"/>
                      </a:lnTo>
                      <a:lnTo>
                        <a:pt x="665" y="958"/>
                      </a:lnTo>
                      <a:lnTo>
                        <a:pt x="660" y="955"/>
                      </a:lnTo>
                      <a:lnTo>
                        <a:pt x="657" y="9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8" name="Freeform 424"/>
                <p:cNvSpPr>
                  <a:spLocks/>
                </p:cNvSpPr>
                <p:nvPr/>
              </p:nvSpPr>
              <p:spPr bwMode="auto">
                <a:xfrm>
                  <a:off x="3546" y="1800"/>
                  <a:ext cx="72" cy="106"/>
                </a:xfrm>
                <a:custGeom>
                  <a:avLst/>
                  <a:gdLst>
                    <a:gd name="T0" fmla="*/ 0 w 717"/>
                    <a:gd name="T1" fmla="*/ 0 h 960"/>
                    <a:gd name="T2" fmla="*/ 0 w 717"/>
                    <a:gd name="T3" fmla="*/ 0 h 960"/>
                    <a:gd name="T4" fmla="*/ 0 w 717"/>
                    <a:gd name="T5" fmla="*/ 0 h 960"/>
                    <a:gd name="T6" fmla="*/ 0 w 717"/>
                    <a:gd name="T7" fmla="*/ 0 h 960"/>
                    <a:gd name="T8" fmla="*/ 0 w 717"/>
                    <a:gd name="T9" fmla="*/ 0 h 960"/>
                    <a:gd name="T10" fmla="*/ 0 w 717"/>
                    <a:gd name="T11" fmla="*/ 0 h 960"/>
                    <a:gd name="T12" fmla="*/ 0 w 717"/>
                    <a:gd name="T13" fmla="*/ 0 h 960"/>
                    <a:gd name="T14" fmla="*/ 0 w 717"/>
                    <a:gd name="T15" fmla="*/ 0 h 960"/>
                    <a:gd name="T16" fmla="*/ 0 w 717"/>
                    <a:gd name="T17" fmla="*/ 0 h 960"/>
                    <a:gd name="T18" fmla="*/ 0 w 717"/>
                    <a:gd name="T19" fmla="*/ 0 h 960"/>
                    <a:gd name="T20" fmla="*/ 0 w 717"/>
                    <a:gd name="T21" fmla="*/ 0 h 960"/>
                    <a:gd name="T22" fmla="*/ 0 w 717"/>
                    <a:gd name="T23" fmla="*/ 0 h 960"/>
                    <a:gd name="T24" fmla="*/ 0 w 717"/>
                    <a:gd name="T25" fmla="*/ 0 h 960"/>
                    <a:gd name="T26" fmla="*/ 0 w 717"/>
                    <a:gd name="T27" fmla="*/ 0 h 960"/>
                    <a:gd name="T28" fmla="*/ 0 w 717"/>
                    <a:gd name="T29" fmla="*/ 0 h 960"/>
                    <a:gd name="T30" fmla="*/ 0 w 717"/>
                    <a:gd name="T31" fmla="*/ 0 h 960"/>
                    <a:gd name="T32" fmla="*/ 0 w 717"/>
                    <a:gd name="T33" fmla="*/ 0 h 960"/>
                    <a:gd name="T34" fmla="*/ 0 w 717"/>
                    <a:gd name="T35" fmla="*/ 0 h 960"/>
                    <a:gd name="T36" fmla="*/ 0 w 717"/>
                    <a:gd name="T37" fmla="*/ 0 h 960"/>
                    <a:gd name="T38" fmla="*/ 0 w 717"/>
                    <a:gd name="T39" fmla="*/ 0 h 960"/>
                    <a:gd name="T40" fmla="*/ 0 w 717"/>
                    <a:gd name="T41" fmla="*/ 0 h 960"/>
                    <a:gd name="T42" fmla="*/ 0 w 717"/>
                    <a:gd name="T43" fmla="*/ 0 h 9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960"/>
                    <a:gd name="T68" fmla="*/ 717 w 717"/>
                    <a:gd name="T69" fmla="*/ 960 h 9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960">
                      <a:moveTo>
                        <a:pt x="657" y="952"/>
                      </a:moveTo>
                      <a:lnTo>
                        <a:pt x="0" y="43"/>
                      </a:lnTo>
                      <a:lnTo>
                        <a:pt x="60" y="0"/>
                      </a:lnTo>
                      <a:lnTo>
                        <a:pt x="714" y="911"/>
                      </a:lnTo>
                      <a:lnTo>
                        <a:pt x="716" y="915"/>
                      </a:lnTo>
                      <a:lnTo>
                        <a:pt x="717" y="920"/>
                      </a:lnTo>
                      <a:lnTo>
                        <a:pt x="717" y="926"/>
                      </a:lnTo>
                      <a:lnTo>
                        <a:pt x="716" y="932"/>
                      </a:lnTo>
                      <a:lnTo>
                        <a:pt x="714" y="937"/>
                      </a:lnTo>
                      <a:lnTo>
                        <a:pt x="709" y="942"/>
                      </a:lnTo>
                      <a:lnTo>
                        <a:pt x="704" y="947"/>
                      </a:lnTo>
                      <a:lnTo>
                        <a:pt x="700" y="952"/>
                      </a:lnTo>
                      <a:lnTo>
                        <a:pt x="694" y="955"/>
                      </a:lnTo>
                      <a:lnTo>
                        <a:pt x="687" y="958"/>
                      </a:lnTo>
                      <a:lnTo>
                        <a:pt x="682" y="960"/>
                      </a:lnTo>
                      <a:lnTo>
                        <a:pt x="675" y="960"/>
                      </a:lnTo>
                      <a:lnTo>
                        <a:pt x="669" y="960"/>
                      </a:lnTo>
                      <a:lnTo>
                        <a:pt x="665" y="958"/>
                      </a:lnTo>
                      <a:lnTo>
                        <a:pt x="660" y="955"/>
                      </a:lnTo>
                      <a:lnTo>
                        <a:pt x="657" y="9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9" name="Freeform 425"/>
                <p:cNvSpPr>
                  <a:spLocks/>
                </p:cNvSpPr>
                <p:nvPr/>
              </p:nvSpPr>
              <p:spPr bwMode="auto">
                <a:xfrm>
                  <a:off x="3745" y="1783"/>
                  <a:ext cx="69" cy="133"/>
                </a:xfrm>
                <a:custGeom>
                  <a:avLst/>
                  <a:gdLst>
                    <a:gd name="T0" fmla="*/ 0 w 679"/>
                    <a:gd name="T1" fmla="*/ 0 h 1222"/>
                    <a:gd name="T2" fmla="*/ 0 w 679"/>
                    <a:gd name="T3" fmla="*/ 0 h 1222"/>
                    <a:gd name="T4" fmla="*/ 0 w 679"/>
                    <a:gd name="T5" fmla="*/ 0 h 1222"/>
                    <a:gd name="T6" fmla="*/ 0 w 679"/>
                    <a:gd name="T7" fmla="*/ 0 h 1222"/>
                    <a:gd name="T8" fmla="*/ 0 w 679"/>
                    <a:gd name="T9" fmla="*/ 0 h 1222"/>
                    <a:gd name="T10" fmla="*/ 0 w 679"/>
                    <a:gd name="T11" fmla="*/ 0 h 1222"/>
                    <a:gd name="T12" fmla="*/ 0 w 679"/>
                    <a:gd name="T13" fmla="*/ 0 h 1222"/>
                    <a:gd name="T14" fmla="*/ 0 w 679"/>
                    <a:gd name="T15" fmla="*/ 0 h 1222"/>
                    <a:gd name="T16" fmla="*/ 0 w 679"/>
                    <a:gd name="T17" fmla="*/ 0 h 1222"/>
                    <a:gd name="T18" fmla="*/ 0 w 679"/>
                    <a:gd name="T19" fmla="*/ 0 h 1222"/>
                    <a:gd name="T20" fmla="*/ 0 w 679"/>
                    <a:gd name="T21" fmla="*/ 0 h 1222"/>
                    <a:gd name="T22" fmla="*/ 0 w 679"/>
                    <a:gd name="T23" fmla="*/ 0 h 1222"/>
                    <a:gd name="T24" fmla="*/ 0 w 679"/>
                    <a:gd name="T25" fmla="*/ 0 h 1222"/>
                    <a:gd name="T26" fmla="*/ 0 w 679"/>
                    <a:gd name="T27" fmla="*/ 0 h 1222"/>
                    <a:gd name="T28" fmla="*/ 0 w 679"/>
                    <a:gd name="T29" fmla="*/ 0 h 1222"/>
                    <a:gd name="T30" fmla="*/ 0 w 679"/>
                    <a:gd name="T31" fmla="*/ 0 h 1222"/>
                    <a:gd name="T32" fmla="*/ 0 w 679"/>
                    <a:gd name="T33" fmla="*/ 0 h 1222"/>
                    <a:gd name="T34" fmla="*/ 0 w 679"/>
                    <a:gd name="T35" fmla="*/ 0 h 1222"/>
                    <a:gd name="T36" fmla="*/ 0 w 679"/>
                    <a:gd name="T37" fmla="*/ 0 h 1222"/>
                    <a:gd name="T38" fmla="*/ 0 w 679"/>
                    <a:gd name="T39" fmla="*/ 0 h 1222"/>
                    <a:gd name="T40" fmla="*/ 0 w 679"/>
                    <a:gd name="T41" fmla="*/ 0 h 1222"/>
                    <a:gd name="T42" fmla="*/ 0 w 679"/>
                    <a:gd name="T43" fmla="*/ 0 h 1222"/>
                    <a:gd name="T44" fmla="*/ 0 w 679"/>
                    <a:gd name="T45" fmla="*/ 0 h 1222"/>
                    <a:gd name="T46" fmla="*/ 0 w 679"/>
                    <a:gd name="T47" fmla="*/ 0 h 1222"/>
                    <a:gd name="T48" fmla="*/ 0 w 679"/>
                    <a:gd name="T49" fmla="*/ 0 h 1222"/>
                    <a:gd name="T50" fmla="*/ 0 w 679"/>
                    <a:gd name="T51" fmla="*/ 0 h 1222"/>
                    <a:gd name="T52" fmla="*/ 0 w 679"/>
                    <a:gd name="T53" fmla="*/ 0 h 1222"/>
                    <a:gd name="T54" fmla="*/ 0 w 679"/>
                    <a:gd name="T55" fmla="*/ 0 h 1222"/>
                    <a:gd name="T56" fmla="*/ 0 w 679"/>
                    <a:gd name="T57" fmla="*/ 0 h 1222"/>
                    <a:gd name="T58" fmla="*/ 0 w 679"/>
                    <a:gd name="T59" fmla="*/ 0 h 1222"/>
                    <a:gd name="T60" fmla="*/ 0 w 679"/>
                    <a:gd name="T61" fmla="*/ 0 h 1222"/>
                    <a:gd name="T62" fmla="*/ 0 w 679"/>
                    <a:gd name="T63" fmla="*/ 0 h 1222"/>
                    <a:gd name="T64" fmla="*/ 0 w 679"/>
                    <a:gd name="T65" fmla="*/ 0 h 1222"/>
                    <a:gd name="T66" fmla="*/ 0 w 679"/>
                    <a:gd name="T67" fmla="*/ 0 h 1222"/>
                    <a:gd name="T68" fmla="*/ 0 w 679"/>
                    <a:gd name="T69" fmla="*/ 0 h 1222"/>
                    <a:gd name="T70" fmla="*/ 0 w 679"/>
                    <a:gd name="T71" fmla="*/ 0 h 1222"/>
                    <a:gd name="T72" fmla="*/ 0 w 679"/>
                    <a:gd name="T73" fmla="*/ 0 h 1222"/>
                    <a:gd name="T74" fmla="*/ 0 w 679"/>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9"/>
                    <a:gd name="T115" fmla="*/ 0 h 1222"/>
                    <a:gd name="T116" fmla="*/ 679 w 679"/>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9" h="1222">
                      <a:moveTo>
                        <a:pt x="63" y="8"/>
                      </a:moveTo>
                      <a:lnTo>
                        <a:pt x="678" y="1181"/>
                      </a:lnTo>
                      <a:lnTo>
                        <a:pt x="679" y="1184"/>
                      </a:lnTo>
                      <a:lnTo>
                        <a:pt x="679" y="1189"/>
                      </a:lnTo>
                      <a:lnTo>
                        <a:pt x="677" y="1193"/>
                      </a:lnTo>
                      <a:lnTo>
                        <a:pt x="675" y="1198"/>
                      </a:lnTo>
                      <a:lnTo>
                        <a:pt x="671" y="1202"/>
                      </a:lnTo>
                      <a:lnTo>
                        <a:pt x="665" y="1207"/>
                      </a:lnTo>
                      <a:lnTo>
                        <a:pt x="660" y="1210"/>
                      </a:lnTo>
                      <a:lnTo>
                        <a:pt x="654" y="1215"/>
                      </a:lnTo>
                      <a:lnTo>
                        <a:pt x="647" y="1217"/>
                      </a:lnTo>
                      <a:lnTo>
                        <a:pt x="640" y="1219"/>
                      </a:lnTo>
                      <a:lnTo>
                        <a:pt x="635" y="1221"/>
                      </a:lnTo>
                      <a:lnTo>
                        <a:pt x="628" y="1222"/>
                      </a:lnTo>
                      <a:lnTo>
                        <a:pt x="623" y="1222"/>
                      </a:lnTo>
                      <a:lnTo>
                        <a:pt x="619" y="1221"/>
                      </a:lnTo>
                      <a:lnTo>
                        <a:pt x="616" y="1218"/>
                      </a:lnTo>
                      <a:lnTo>
                        <a:pt x="613" y="1215"/>
                      </a:lnTo>
                      <a:lnTo>
                        <a:pt x="1" y="40"/>
                      </a:lnTo>
                      <a:lnTo>
                        <a:pt x="0" y="37"/>
                      </a:lnTo>
                      <a:lnTo>
                        <a:pt x="0" y="33"/>
                      </a:lnTo>
                      <a:lnTo>
                        <a:pt x="1" y="29"/>
                      </a:lnTo>
                      <a:lnTo>
                        <a:pt x="3" y="24"/>
                      </a:lnTo>
                      <a:lnTo>
                        <a:pt x="8" y="19"/>
                      </a:lnTo>
                      <a:lnTo>
                        <a:pt x="12" y="15"/>
                      </a:lnTo>
                      <a:lnTo>
                        <a:pt x="17" y="11"/>
                      </a:lnTo>
                      <a:lnTo>
                        <a:pt x="24" y="7"/>
                      </a:lnTo>
                      <a:lnTo>
                        <a:pt x="29" y="4"/>
                      </a:lnTo>
                      <a:lnTo>
                        <a:pt x="36" y="3"/>
                      </a:lnTo>
                      <a:lnTo>
                        <a:pt x="42" y="0"/>
                      </a:lnTo>
                      <a:lnTo>
                        <a:pt x="47" y="0"/>
                      </a:lnTo>
                      <a:lnTo>
                        <a:pt x="53" y="2"/>
                      </a:lnTo>
                      <a:lnTo>
                        <a:pt x="58" y="3"/>
                      </a:lnTo>
                      <a:lnTo>
                        <a:pt x="61" y="5"/>
                      </a:lnTo>
                      <a:lnTo>
                        <a:pt x="63"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20" name="Freeform 426"/>
                <p:cNvSpPr>
                  <a:spLocks/>
                </p:cNvSpPr>
                <p:nvPr/>
              </p:nvSpPr>
              <p:spPr bwMode="auto">
                <a:xfrm>
                  <a:off x="3745" y="1783"/>
                  <a:ext cx="69" cy="133"/>
                </a:xfrm>
                <a:custGeom>
                  <a:avLst/>
                  <a:gdLst>
                    <a:gd name="T0" fmla="*/ 0 w 679"/>
                    <a:gd name="T1" fmla="*/ 0 h 1222"/>
                    <a:gd name="T2" fmla="*/ 0 w 679"/>
                    <a:gd name="T3" fmla="*/ 0 h 1222"/>
                    <a:gd name="T4" fmla="*/ 0 w 679"/>
                    <a:gd name="T5" fmla="*/ 0 h 1222"/>
                    <a:gd name="T6" fmla="*/ 0 w 679"/>
                    <a:gd name="T7" fmla="*/ 0 h 1222"/>
                    <a:gd name="T8" fmla="*/ 0 w 679"/>
                    <a:gd name="T9" fmla="*/ 0 h 1222"/>
                    <a:gd name="T10" fmla="*/ 0 w 679"/>
                    <a:gd name="T11" fmla="*/ 0 h 1222"/>
                    <a:gd name="T12" fmla="*/ 0 w 679"/>
                    <a:gd name="T13" fmla="*/ 0 h 1222"/>
                    <a:gd name="T14" fmla="*/ 0 w 679"/>
                    <a:gd name="T15" fmla="*/ 0 h 1222"/>
                    <a:gd name="T16" fmla="*/ 0 w 679"/>
                    <a:gd name="T17" fmla="*/ 0 h 1222"/>
                    <a:gd name="T18" fmla="*/ 0 w 679"/>
                    <a:gd name="T19" fmla="*/ 0 h 1222"/>
                    <a:gd name="T20" fmla="*/ 0 w 679"/>
                    <a:gd name="T21" fmla="*/ 0 h 1222"/>
                    <a:gd name="T22" fmla="*/ 0 w 679"/>
                    <a:gd name="T23" fmla="*/ 0 h 1222"/>
                    <a:gd name="T24" fmla="*/ 0 w 679"/>
                    <a:gd name="T25" fmla="*/ 0 h 1222"/>
                    <a:gd name="T26" fmla="*/ 0 w 679"/>
                    <a:gd name="T27" fmla="*/ 0 h 1222"/>
                    <a:gd name="T28" fmla="*/ 0 w 679"/>
                    <a:gd name="T29" fmla="*/ 0 h 1222"/>
                    <a:gd name="T30" fmla="*/ 0 w 679"/>
                    <a:gd name="T31" fmla="*/ 0 h 1222"/>
                    <a:gd name="T32" fmla="*/ 0 w 679"/>
                    <a:gd name="T33" fmla="*/ 0 h 1222"/>
                    <a:gd name="T34" fmla="*/ 0 w 679"/>
                    <a:gd name="T35" fmla="*/ 0 h 1222"/>
                    <a:gd name="T36" fmla="*/ 0 w 679"/>
                    <a:gd name="T37" fmla="*/ 0 h 1222"/>
                    <a:gd name="T38" fmla="*/ 0 w 679"/>
                    <a:gd name="T39" fmla="*/ 0 h 1222"/>
                    <a:gd name="T40" fmla="*/ 0 w 679"/>
                    <a:gd name="T41" fmla="*/ 0 h 1222"/>
                    <a:gd name="T42" fmla="*/ 0 w 679"/>
                    <a:gd name="T43" fmla="*/ 0 h 1222"/>
                    <a:gd name="T44" fmla="*/ 0 w 679"/>
                    <a:gd name="T45" fmla="*/ 0 h 1222"/>
                    <a:gd name="T46" fmla="*/ 0 w 679"/>
                    <a:gd name="T47" fmla="*/ 0 h 1222"/>
                    <a:gd name="T48" fmla="*/ 0 w 679"/>
                    <a:gd name="T49" fmla="*/ 0 h 1222"/>
                    <a:gd name="T50" fmla="*/ 0 w 679"/>
                    <a:gd name="T51" fmla="*/ 0 h 1222"/>
                    <a:gd name="T52" fmla="*/ 0 w 679"/>
                    <a:gd name="T53" fmla="*/ 0 h 1222"/>
                    <a:gd name="T54" fmla="*/ 0 w 679"/>
                    <a:gd name="T55" fmla="*/ 0 h 1222"/>
                    <a:gd name="T56" fmla="*/ 0 w 679"/>
                    <a:gd name="T57" fmla="*/ 0 h 1222"/>
                    <a:gd name="T58" fmla="*/ 0 w 679"/>
                    <a:gd name="T59" fmla="*/ 0 h 1222"/>
                    <a:gd name="T60" fmla="*/ 0 w 679"/>
                    <a:gd name="T61" fmla="*/ 0 h 1222"/>
                    <a:gd name="T62" fmla="*/ 0 w 679"/>
                    <a:gd name="T63" fmla="*/ 0 h 1222"/>
                    <a:gd name="T64" fmla="*/ 0 w 679"/>
                    <a:gd name="T65" fmla="*/ 0 h 1222"/>
                    <a:gd name="T66" fmla="*/ 0 w 679"/>
                    <a:gd name="T67" fmla="*/ 0 h 1222"/>
                    <a:gd name="T68" fmla="*/ 0 w 679"/>
                    <a:gd name="T69" fmla="*/ 0 h 1222"/>
                    <a:gd name="T70" fmla="*/ 0 w 679"/>
                    <a:gd name="T71" fmla="*/ 0 h 1222"/>
                    <a:gd name="T72" fmla="*/ 0 w 679"/>
                    <a:gd name="T73" fmla="*/ 0 h 1222"/>
                    <a:gd name="T74" fmla="*/ 0 w 679"/>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9"/>
                    <a:gd name="T115" fmla="*/ 0 h 1222"/>
                    <a:gd name="T116" fmla="*/ 679 w 679"/>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9" h="1222">
                      <a:moveTo>
                        <a:pt x="63" y="8"/>
                      </a:moveTo>
                      <a:lnTo>
                        <a:pt x="678" y="1181"/>
                      </a:lnTo>
                      <a:lnTo>
                        <a:pt x="679" y="1184"/>
                      </a:lnTo>
                      <a:lnTo>
                        <a:pt x="679" y="1189"/>
                      </a:lnTo>
                      <a:lnTo>
                        <a:pt x="677" y="1193"/>
                      </a:lnTo>
                      <a:lnTo>
                        <a:pt x="675" y="1198"/>
                      </a:lnTo>
                      <a:lnTo>
                        <a:pt x="671" y="1202"/>
                      </a:lnTo>
                      <a:lnTo>
                        <a:pt x="665" y="1207"/>
                      </a:lnTo>
                      <a:lnTo>
                        <a:pt x="660" y="1210"/>
                      </a:lnTo>
                      <a:lnTo>
                        <a:pt x="654" y="1215"/>
                      </a:lnTo>
                      <a:lnTo>
                        <a:pt x="647" y="1217"/>
                      </a:lnTo>
                      <a:lnTo>
                        <a:pt x="640" y="1219"/>
                      </a:lnTo>
                      <a:lnTo>
                        <a:pt x="635" y="1221"/>
                      </a:lnTo>
                      <a:lnTo>
                        <a:pt x="628" y="1222"/>
                      </a:lnTo>
                      <a:lnTo>
                        <a:pt x="623" y="1222"/>
                      </a:lnTo>
                      <a:lnTo>
                        <a:pt x="619" y="1221"/>
                      </a:lnTo>
                      <a:lnTo>
                        <a:pt x="616" y="1218"/>
                      </a:lnTo>
                      <a:lnTo>
                        <a:pt x="613" y="1215"/>
                      </a:lnTo>
                      <a:lnTo>
                        <a:pt x="1" y="40"/>
                      </a:lnTo>
                      <a:lnTo>
                        <a:pt x="0" y="37"/>
                      </a:lnTo>
                      <a:lnTo>
                        <a:pt x="0" y="33"/>
                      </a:lnTo>
                      <a:lnTo>
                        <a:pt x="1" y="29"/>
                      </a:lnTo>
                      <a:lnTo>
                        <a:pt x="3" y="24"/>
                      </a:lnTo>
                      <a:lnTo>
                        <a:pt x="8" y="19"/>
                      </a:lnTo>
                      <a:lnTo>
                        <a:pt x="12" y="15"/>
                      </a:lnTo>
                      <a:lnTo>
                        <a:pt x="17" y="11"/>
                      </a:lnTo>
                      <a:lnTo>
                        <a:pt x="24" y="7"/>
                      </a:lnTo>
                      <a:lnTo>
                        <a:pt x="29" y="4"/>
                      </a:lnTo>
                      <a:lnTo>
                        <a:pt x="36" y="3"/>
                      </a:lnTo>
                      <a:lnTo>
                        <a:pt x="42" y="0"/>
                      </a:lnTo>
                      <a:lnTo>
                        <a:pt x="47" y="0"/>
                      </a:lnTo>
                      <a:lnTo>
                        <a:pt x="53" y="2"/>
                      </a:lnTo>
                      <a:lnTo>
                        <a:pt x="58" y="3"/>
                      </a:lnTo>
                      <a:lnTo>
                        <a:pt x="61" y="5"/>
                      </a:lnTo>
                      <a:lnTo>
                        <a:pt x="63"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1" name="Freeform 427"/>
                <p:cNvSpPr>
                  <a:spLocks/>
                </p:cNvSpPr>
                <p:nvPr/>
              </p:nvSpPr>
              <p:spPr bwMode="auto">
                <a:xfrm>
                  <a:off x="3807" y="1912"/>
                  <a:ext cx="7" cy="4"/>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25" y="8"/>
                      </a:moveTo>
                      <a:lnTo>
                        <a:pt x="32" y="5"/>
                      </a:lnTo>
                      <a:lnTo>
                        <a:pt x="38" y="2"/>
                      </a:lnTo>
                      <a:lnTo>
                        <a:pt x="44" y="1"/>
                      </a:lnTo>
                      <a:lnTo>
                        <a:pt x="50" y="0"/>
                      </a:lnTo>
                      <a:lnTo>
                        <a:pt x="56" y="1"/>
                      </a:lnTo>
                      <a:lnTo>
                        <a:pt x="60" y="2"/>
                      </a:lnTo>
                      <a:lnTo>
                        <a:pt x="64" y="5"/>
                      </a:lnTo>
                      <a:lnTo>
                        <a:pt x="66" y="7"/>
                      </a:lnTo>
                      <a:lnTo>
                        <a:pt x="67" y="10"/>
                      </a:lnTo>
                      <a:lnTo>
                        <a:pt x="67" y="15"/>
                      </a:lnTo>
                      <a:lnTo>
                        <a:pt x="65" y="19"/>
                      </a:lnTo>
                      <a:lnTo>
                        <a:pt x="63" y="24"/>
                      </a:lnTo>
                      <a:lnTo>
                        <a:pt x="59" y="28"/>
                      </a:lnTo>
                      <a:lnTo>
                        <a:pt x="53" y="33"/>
                      </a:lnTo>
                      <a:lnTo>
                        <a:pt x="48" y="36"/>
                      </a:lnTo>
                      <a:lnTo>
                        <a:pt x="42" y="41"/>
                      </a:lnTo>
                      <a:lnTo>
                        <a:pt x="35" y="43"/>
                      </a:lnTo>
                      <a:lnTo>
                        <a:pt x="28" y="45"/>
                      </a:lnTo>
                      <a:lnTo>
                        <a:pt x="23" y="47"/>
                      </a:lnTo>
                      <a:lnTo>
                        <a:pt x="16" y="48"/>
                      </a:lnTo>
                      <a:lnTo>
                        <a:pt x="11" y="48"/>
                      </a:lnTo>
                      <a:lnTo>
                        <a:pt x="7" y="47"/>
                      </a:lnTo>
                      <a:lnTo>
                        <a:pt x="4" y="44"/>
                      </a:lnTo>
                      <a:lnTo>
                        <a:pt x="1" y="41"/>
                      </a:lnTo>
                      <a:lnTo>
                        <a:pt x="0" y="37"/>
                      </a:lnTo>
                      <a:lnTo>
                        <a:pt x="0" y="33"/>
                      </a:lnTo>
                      <a:lnTo>
                        <a:pt x="1" y="30"/>
                      </a:lnTo>
                      <a:lnTo>
                        <a:pt x="5" y="25"/>
                      </a:lnTo>
                      <a:lnTo>
                        <a:pt x="8" y="19"/>
                      </a:lnTo>
                      <a:lnTo>
                        <a:pt x="13" y="16"/>
                      </a:lnTo>
                      <a:lnTo>
                        <a:pt x="18" y="11"/>
                      </a:lnTo>
                      <a:lnTo>
                        <a:pt x="25"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22" name="Freeform 428"/>
                <p:cNvSpPr>
                  <a:spLocks/>
                </p:cNvSpPr>
                <p:nvPr/>
              </p:nvSpPr>
              <p:spPr bwMode="auto">
                <a:xfrm>
                  <a:off x="3807" y="1912"/>
                  <a:ext cx="7" cy="4"/>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25" y="8"/>
                      </a:moveTo>
                      <a:lnTo>
                        <a:pt x="32" y="5"/>
                      </a:lnTo>
                      <a:lnTo>
                        <a:pt x="38" y="2"/>
                      </a:lnTo>
                      <a:lnTo>
                        <a:pt x="44" y="1"/>
                      </a:lnTo>
                      <a:lnTo>
                        <a:pt x="50" y="0"/>
                      </a:lnTo>
                      <a:lnTo>
                        <a:pt x="56" y="1"/>
                      </a:lnTo>
                      <a:lnTo>
                        <a:pt x="60" y="2"/>
                      </a:lnTo>
                      <a:lnTo>
                        <a:pt x="64" y="5"/>
                      </a:lnTo>
                      <a:lnTo>
                        <a:pt x="66" y="7"/>
                      </a:lnTo>
                      <a:lnTo>
                        <a:pt x="67" y="10"/>
                      </a:lnTo>
                      <a:lnTo>
                        <a:pt x="67" y="15"/>
                      </a:lnTo>
                      <a:lnTo>
                        <a:pt x="65" y="19"/>
                      </a:lnTo>
                      <a:lnTo>
                        <a:pt x="63" y="24"/>
                      </a:lnTo>
                      <a:lnTo>
                        <a:pt x="59" y="28"/>
                      </a:lnTo>
                      <a:lnTo>
                        <a:pt x="53" y="33"/>
                      </a:lnTo>
                      <a:lnTo>
                        <a:pt x="48" y="36"/>
                      </a:lnTo>
                      <a:lnTo>
                        <a:pt x="42" y="41"/>
                      </a:lnTo>
                      <a:lnTo>
                        <a:pt x="35" y="43"/>
                      </a:lnTo>
                      <a:lnTo>
                        <a:pt x="28" y="45"/>
                      </a:lnTo>
                      <a:lnTo>
                        <a:pt x="23" y="47"/>
                      </a:lnTo>
                      <a:lnTo>
                        <a:pt x="16" y="48"/>
                      </a:lnTo>
                      <a:lnTo>
                        <a:pt x="11" y="48"/>
                      </a:lnTo>
                      <a:lnTo>
                        <a:pt x="7" y="47"/>
                      </a:lnTo>
                      <a:lnTo>
                        <a:pt x="4" y="44"/>
                      </a:lnTo>
                      <a:lnTo>
                        <a:pt x="1" y="41"/>
                      </a:lnTo>
                      <a:lnTo>
                        <a:pt x="0" y="37"/>
                      </a:lnTo>
                      <a:lnTo>
                        <a:pt x="0" y="33"/>
                      </a:lnTo>
                      <a:lnTo>
                        <a:pt x="1" y="30"/>
                      </a:lnTo>
                      <a:lnTo>
                        <a:pt x="5" y="25"/>
                      </a:lnTo>
                      <a:lnTo>
                        <a:pt x="8" y="19"/>
                      </a:lnTo>
                      <a:lnTo>
                        <a:pt x="13" y="16"/>
                      </a:lnTo>
                      <a:lnTo>
                        <a:pt x="18" y="11"/>
                      </a:lnTo>
                      <a:lnTo>
                        <a:pt x="25"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3" name="Freeform 429"/>
                <p:cNvSpPr>
                  <a:spLocks/>
                </p:cNvSpPr>
                <p:nvPr/>
              </p:nvSpPr>
              <p:spPr bwMode="auto">
                <a:xfrm>
                  <a:off x="4066" y="1330"/>
                  <a:ext cx="55" cy="121"/>
                </a:xfrm>
                <a:custGeom>
                  <a:avLst/>
                  <a:gdLst>
                    <a:gd name="T0" fmla="*/ 0 w 542"/>
                    <a:gd name="T1" fmla="*/ 0 h 1109"/>
                    <a:gd name="T2" fmla="*/ 0 w 542"/>
                    <a:gd name="T3" fmla="*/ 0 h 1109"/>
                    <a:gd name="T4" fmla="*/ 0 w 542"/>
                    <a:gd name="T5" fmla="*/ 0 h 1109"/>
                    <a:gd name="T6" fmla="*/ 0 w 542"/>
                    <a:gd name="T7" fmla="*/ 0 h 1109"/>
                    <a:gd name="T8" fmla="*/ 0 w 542"/>
                    <a:gd name="T9" fmla="*/ 0 h 1109"/>
                    <a:gd name="T10" fmla="*/ 0 w 542"/>
                    <a:gd name="T11" fmla="*/ 0 h 1109"/>
                    <a:gd name="T12" fmla="*/ 0 w 542"/>
                    <a:gd name="T13" fmla="*/ 0 h 1109"/>
                    <a:gd name="T14" fmla="*/ 0 w 542"/>
                    <a:gd name="T15" fmla="*/ 0 h 1109"/>
                    <a:gd name="T16" fmla="*/ 0 w 542"/>
                    <a:gd name="T17" fmla="*/ 0 h 1109"/>
                    <a:gd name="T18" fmla="*/ 0 w 542"/>
                    <a:gd name="T19" fmla="*/ 0 h 1109"/>
                    <a:gd name="T20" fmla="*/ 0 w 542"/>
                    <a:gd name="T21" fmla="*/ 0 h 1109"/>
                    <a:gd name="T22" fmla="*/ 0 w 542"/>
                    <a:gd name="T23" fmla="*/ 0 h 1109"/>
                    <a:gd name="T24" fmla="*/ 0 w 542"/>
                    <a:gd name="T25" fmla="*/ 0 h 1109"/>
                    <a:gd name="T26" fmla="*/ 0 w 542"/>
                    <a:gd name="T27" fmla="*/ 0 h 1109"/>
                    <a:gd name="T28" fmla="*/ 0 w 542"/>
                    <a:gd name="T29" fmla="*/ 0 h 1109"/>
                    <a:gd name="T30" fmla="*/ 0 w 542"/>
                    <a:gd name="T31" fmla="*/ 0 h 1109"/>
                    <a:gd name="T32" fmla="*/ 0 w 542"/>
                    <a:gd name="T33" fmla="*/ 0 h 1109"/>
                    <a:gd name="T34" fmla="*/ 0 w 542"/>
                    <a:gd name="T35" fmla="*/ 0 h 1109"/>
                    <a:gd name="T36" fmla="*/ 0 w 542"/>
                    <a:gd name="T37" fmla="*/ 0 h 1109"/>
                    <a:gd name="T38" fmla="*/ 0 w 542"/>
                    <a:gd name="T39" fmla="*/ 0 h 1109"/>
                    <a:gd name="T40" fmla="*/ 0 w 542"/>
                    <a:gd name="T41" fmla="*/ 0 h 1109"/>
                    <a:gd name="T42" fmla="*/ 0 w 542"/>
                    <a:gd name="T43" fmla="*/ 0 h 1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2"/>
                    <a:gd name="T67" fmla="*/ 0 h 1109"/>
                    <a:gd name="T68" fmla="*/ 542 w 542"/>
                    <a:gd name="T69" fmla="*/ 1109 h 11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2" h="1109">
                      <a:moveTo>
                        <a:pt x="475" y="1097"/>
                      </a:moveTo>
                      <a:lnTo>
                        <a:pt x="0" y="30"/>
                      </a:lnTo>
                      <a:lnTo>
                        <a:pt x="68" y="0"/>
                      </a:lnTo>
                      <a:lnTo>
                        <a:pt x="541" y="1069"/>
                      </a:lnTo>
                      <a:lnTo>
                        <a:pt x="542" y="1073"/>
                      </a:lnTo>
                      <a:lnTo>
                        <a:pt x="542" y="1078"/>
                      </a:lnTo>
                      <a:lnTo>
                        <a:pt x="541" y="1083"/>
                      </a:lnTo>
                      <a:lnTo>
                        <a:pt x="538" y="1088"/>
                      </a:lnTo>
                      <a:lnTo>
                        <a:pt x="534" y="1093"/>
                      </a:lnTo>
                      <a:lnTo>
                        <a:pt x="530" y="1098"/>
                      </a:lnTo>
                      <a:lnTo>
                        <a:pt x="524" y="1101"/>
                      </a:lnTo>
                      <a:lnTo>
                        <a:pt x="518" y="1105"/>
                      </a:lnTo>
                      <a:lnTo>
                        <a:pt x="512" y="1107"/>
                      </a:lnTo>
                      <a:lnTo>
                        <a:pt x="505" y="1108"/>
                      </a:lnTo>
                      <a:lnTo>
                        <a:pt x="498" y="1109"/>
                      </a:lnTo>
                      <a:lnTo>
                        <a:pt x="492" y="1108"/>
                      </a:lnTo>
                      <a:lnTo>
                        <a:pt x="487" y="1107"/>
                      </a:lnTo>
                      <a:lnTo>
                        <a:pt x="482" y="1105"/>
                      </a:lnTo>
                      <a:lnTo>
                        <a:pt x="479" y="1101"/>
                      </a:lnTo>
                      <a:lnTo>
                        <a:pt x="475" y="109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24" name="Freeform 430"/>
                <p:cNvSpPr>
                  <a:spLocks/>
                </p:cNvSpPr>
                <p:nvPr/>
              </p:nvSpPr>
              <p:spPr bwMode="auto">
                <a:xfrm>
                  <a:off x="4066" y="1330"/>
                  <a:ext cx="55" cy="121"/>
                </a:xfrm>
                <a:custGeom>
                  <a:avLst/>
                  <a:gdLst>
                    <a:gd name="T0" fmla="*/ 0 w 542"/>
                    <a:gd name="T1" fmla="*/ 0 h 1109"/>
                    <a:gd name="T2" fmla="*/ 0 w 542"/>
                    <a:gd name="T3" fmla="*/ 0 h 1109"/>
                    <a:gd name="T4" fmla="*/ 0 w 542"/>
                    <a:gd name="T5" fmla="*/ 0 h 1109"/>
                    <a:gd name="T6" fmla="*/ 0 w 542"/>
                    <a:gd name="T7" fmla="*/ 0 h 1109"/>
                    <a:gd name="T8" fmla="*/ 0 w 542"/>
                    <a:gd name="T9" fmla="*/ 0 h 1109"/>
                    <a:gd name="T10" fmla="*/ 0 w 542"/>
                    <a:gd name="T11" fmla="*/ 0 h 1109"/>
                    <a:gd name="T12" fmla="*/ 0 w 542"/>
                    <a:gd name="T13" fmla="*/ 0 h 1109"/>
                    <a:gd name="T14" fmla="*/ 0 w 542"/>
                    <a:gd name="T15" fmla="*/ 0 h 1109"/>
                    <a:gd name="T16" fmla="*/ 0 w 542"/>
                    <a:gd name="T17" fmla="*/ 0 h 1109"/>
                    <a:gd name="T18" fmla="*/ 0 w 542"/>
                    <a:gd name="T19" fmla="*/ 0 h 1109"/>
                    <a:gd name="T20" fmla="*/ 0 w 542"/>
                    <a:gd name="T21" fmla="*/ 0 h 1109"/>
                    <a:gd name="T22" fmla="*/ 0 w 542"/>
                    <a:gd name="T23" fmla="*/ 0 h 1109"/>
                    <a:gd name="T24" fmla="*/ 0 w 542"/>
                    <a:gd name="T25" fmla="*/ 0 h 1109"/>
                    <a:gd name="T26" fmla="*/ 0 w 542"/>
                    <a:gd name="T27" fmla="*/ 0 h 1109"/>
                    <a:gd name="T28" fmla="*/ 0 w 542"/>
                    <a:gd name="T29" fmla="*/ 0 h 1109"/>
                    <a:gd name="T30" fmla="*/ 0 w 542"/>
                    <a:gd name="T31" fmla="*/ 0 h 1109"/>
                    <a:gd name="T32" fmla="*/ 0 w 542"/>
                    <a:gd name="T33" fmla="*/ 0 h 1109"/>
                    <a:gd name="T34" fmla="*/ 0 w 542"/>
                    <a:gd name="T35" fmla="*/ 0 h 1109"/>
                    <a:gd name="T36" fmla="*/ 0 w 542"/>
                    <a:gd name="T37" fmla="*/ 0 h 1109"/>
                    <a:gd name="T38" fmla="*/ 0 w 542"/>
                    <a:gd name="T39" fmla="*/ 0 h 1109"/>
                    <a:gd name="T40" fmla="*/ 0 w 542"/>
                    <a:gd name="T41" fmla="*/ 0 h 1109"/>
                    <a:gd name="T42" fmla="*/ 0 w 542"/>
                    <a:gd name="T43" fmla="*/ 0 h 1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2"/>
                    <a:gd name="T67" fmla="*/ 0 h 1109"/>
                    <a:gd name="T68" fmla="*/ 542 w 542"/>
                    <a:gd name="T69" fmla="*/ 1109 h 11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2" h="1109">
                      <a:moveTo>
                        <a:pt x="475" y="1097"/>
                      </a:moveTo>
                      <a:lnTo>
                        <a:pt x="0" y="30"/>
                      </a:lnTo>
                      <a:lnTo>
                        <a:pt x="68" y="0"/>
                      </a:lnTo>
                      <a:lnTo>
                        <a:pt x="541" y="1069"/>
                      </a:lnTo>
                      <a:lnTo>
                        <a:pt x="542" y="1073"/>
                      </a:lnTo>
                      <a:lnTo>
                        <a:pt x="542" y="1078"/>
                      </a:lnTo>
                      <a:lnTo>
                        <a:pt x="541" y="1083"/>
                      </a:lnTo>
                      <a:lnTo>
                        <a:pt x="538" y="1088"/>
                      </a:lnTo>
                      <a:lnTo>
                        <a:pt x="534" y="1093"/>
                      </a:lnTo>
                      <a:lnTo>
                        <a:pt x="530" y="1098"/>
                      </a:lnTo>
                      <a:lnTo>
                        <a:pt x="524" y="1101"/>
                      </a:lnTo>
                      <a:lnTo>
                        <a:pt x="518" y="1105"/>
                      </a:lnTo>
                      <a:lnTo>
                        <a:pt x="512" y="1107"/>
                      </a:lnTo>
                      <a:lnTo>
                        <a:pt x="505" y="1108"/>
                      </a:lnTo>
                      <a:lnTo>
                        <a:pt x="498" y="1109"/>
                      </a:lnTo>
                      <a:lnTo>
                        <a:pt x="492" y="1108"/>
                      </a:lnTo>
                      <a:lnTo>
                        <a:pt x="487" y="1107"/>
                      </a:lnTo>
                      <a:lnTo>
                        <a:pt x="482" y="1105"/>
                      </a:lnTo>
                      <a:lnTo>
                        <a:pt x="479" y="1101"/>
                      </a:lnTo>
                      <a:lnTo>
                        <a:pt x="475" y="109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5" name="Freeform 431"/>
                <p:cNvSpPr>
                  <a:spLocks/>
                </p:cNvSpPr>
                <p:nvPr/>
              </p:nvSpPr>
              <p:spPr bwMode="auto">
                <a:xfrm>
                  <a:off x="3378" y="1195"/>
                  <a:ext cx="79" cy="128"/>
                </a:xfrm>
                <a:custGeom>
                  <a:avLst/>
                  <a:gdLst>
                    <a:gd name="T0" fmla="*/ 0 w 783"/>
                    <a:gd name="T1" fmla="*/ 0 h 1167"/>
                    <a:gd name="T2" fmla="*/ 0 w 783"/>
                    <a:gd name="T3" fmla="*/ 0 h 1167"/>
                    <a:gd name="T4" fmla="*/ 0 w 783"/>
                    <a:gd name="T5" fmla="*/ 0 h 1167"/>
                    <a:gd name="T6" fmla="*/ 0 w 783"/>
                    <a:gd name="T7" fmla="*/ 0 h 1167"/>
                    <a:gd name="T8" fmla="*/ 0 w 783"/>
                    <a:gd name="T9" fmla="*/ 0 h 1167"/>
                    <a:gd name="T10" fmla="*/ 0 w 783"/>
                    <a:gd name="T11" fmla="*/ 0 h 1167"/>
                    <a:gd name="T12" fmla="*/ 0 w 783"/>
                    <a:gd name="T13" fmla="*/ 0 h 1167"/>
                    <a:gd name="T14" fmla="*/ 0 w 783"/>
                    <a:gd name="T15" fmla="*/ 0 h 1167"/>
                    <a:gd name="T16" fmla="*/ 0 w 783"/>
                    <a:gd name="T17" fmla="*/ 0 h 1167"/>
                    <a:gd name="T18" fmla="*/ 0 w 783"/>
                    <a:gd name="T19" fmla="*/ 0 h 1167"/>
                    <a:gd name="T20" fmla="*/ 0 w 783"/>
                    <a:gd name="T21" fmla="*/ 0 h 1167"/>
                    <a:gd name="T22" fmla="*/ 0 w 783"/>
                    <a:gd name="T23" fmla="*/ 0 h 1167"/>
                    <a:gd name="T24" fmla="*/ 0 w 783"/>
                    <a:gd name="T25" fmla="*/ 0 h 1167"/>
                    <a:gd name="T26" fmla="*/ 0 w 783"/>
                    <a:gd name="T27" fmla="*/ 0 h 1167"/>
                    <a:gd name="T28" fmla="*/ 0 w 783"/>
                    <a:gd name="T29" fmla="*/ 0 h 1167"/>
                    <a:gd name="T30" fmla="*/ 0 w 783"/>
                    <a:gd name="T31" fmla="*/ 0 h 1167"/>
                    <a:gd name="T32" fmla="*/ 0 w 783"/>
                    <a:gd name="T33" fmla="*/ 0 h 1167"/>
                    <a:gd name="T34" fmla="*/ 0 w 783"/>
                    <a:gd name="T35" fmla="*/ 0 h 1167"/>
                    <a:gd name="T36" fmla="*/ 0 w 783"/>
                    <a:gd name="T37" fmla="*/ 0 h 1167"/>
                    <a:gd name="T38" fmla="*/ 0 w 783"/>
                    <a:gd name="T39" fmla="*/ 0 h 1167"/>
                    <a:gd name="T40" fmla="*/ 0 w 783"/>
                    <a:gd name="T41" fmla="*/ 0 h 1167"/>
                    <a:gd name="T42" fmla="*/ 0 w 783"/>
                    <a:gd name="T43" fmla="*/ 0 h 1167"/>
                    <a:gd name="T44" fmla="*/ 0 w 783"/>
                    <a:gd name="T45" fmla="*/ 0 h 1167"/>
                    <a:gd name="T46" fmla="*/ 0 w 783"/>
                    <a:gd name="T47" fmla="*/ 0 h 1167"/>
                    <a:gd name="T48" fmla="*/ 0 w 783"/>
                    <a:gd name="T49" fmla="*/ 0 h 1167"/>
                    <a:gd name="T50" fmla="*/ 0 w 783"/>
                    <a:gd name="T51" fmla="*/ 0 h 1167"/>
                    <a:gd name="T52" fmla="*/ 0 w 783"/>
                    <a:gd name="T53" fmla="*/ 0 h 1167"/>
                    <a:gd name="T54" fmla="*/ 0 w 783"/>
                    <a:gd name="T55" fmla="*/ 0 h 1167"/>
                    <a:gd name="T56" fmla="*/ 0 w 783"/>
                    <a:gd name="T57" fmla="*/ 0 h 1167"/>
                    <a:gd name="T58" fmla="*/ 0 w 783"/>
                    <a:gd name="T59" fmla="*/ 0 h 1167"/>
                    <a:gd name="T60" fmla="*/ 0 w 783"/>
                    <a:gd name="T61" fmla="*/ 0 h 1167"/>
                    <a:gd name="T62" fmla="*/ 0 w 783"/>
                    <a:gd name="T63" fmla="*/ 0 h 1167"/>
                    <a:gd name="T64" fmla="*/ 0 w 783"/>
                    <a:gd name="T65" fmla="*/ 0 h 1167"/>
                    <a:gd name="T66" fmla="*/ 0 w 783"/>
                    <a:gd name="T67" fmla="*/ 0 h 1167"/>
                    <a:gd name="T68" fmla="*/ 0 w 783"/>
                    <a:gd name="T69" fmla="*/ 0 h 1167"/>
                    <a:gd name="T70" fmla="*/ 0 w 783"/>
                    <a:gd name="T71" fmla="*/ 0 h 1167"/>
                    <a:gd name="T72" fmla="*/ 0 w 783"/>
                    <a:gd name="T73" fmla="*/ 0 h 1167"/>
                    <a:gd name="T74" fmla="*/ 0 w 783"/>
                    <a:gd name="T75" fmla="*/ 0 h 11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167"/>
                    <a:gd name="T116" fmla="*/ 783 w 783"/>
                    <a:gd name="T117" fmla="*/ 1167 h 11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167">
                      <a:moveTo>
                        <a:pt x="722" y="1161"/>
                      </a:move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782" y="1123"/>
                      </a:lnTo>
                      <a:lnTo>
                        <a:pt x="783" y="1126"/>
                      </a:lnTo>
                      <a:lnTo>
                        <a:pt x="783" y="1131"/>
                      </a:lnTo>
                      <a:lnTo>
                        <a:pt x="783" y="1135"/>
                      </a:lnTo>
                      <a:lnTo>
                        <a:pt x="781" y="1140"/>
                      </a:lnTo>
                      <a:lnTo>
                        <a:pt x="777" y="1144"/>
                      </a:lnTo>
                      <a:lnTo>
                        <a:pt x="773" y="1150"/>
                      </a:lnTo>
                      <a:lnTo>
                        <a:pt x="768" y="1154"/>
                      </a:lnTo>
                      <a:lnTo>
                        <a:pt x="763" y="1158"/>
                      </a:lnTo>
                      <a:lnTo>
                        <a:pt x="757" y="1161"/>
                      </a:lnTo>
                      <a:lnTo>
                        <a:pt x="750" y="1165"/>
                      </a:lnTo>
                      <a:lnTo>
                        <a:pt x="744" y="1166"/>
                      </a:lnTo>
                      <a:lnTo>
                        <a:pt x="739" y="1167"/>
                      </a:lnTo>
                      <a:lnTo>
                        <a:pt x="733" y="1167"/>
                      </a:lnTo>
                      <a:lnTo>
                        <a:pt x="729" y="1166"/>
                      </a:lnTo>
                      <a:lnTo>
                        <a:pt x="724" y="1163"/>
                      </a:lnTo>
                      <a:lnTo>
                        <a:pt x="722" y="116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26" name="Freeform 432"/>
                <p:cNvSpPr>
                  <a:spLocks/>
                </p:cNvSpPr>
                <p:nvPr/>
              </p:nvSpPr>
              <p:spPr bwMode="auto">
                <a:xfrm>
                  <a:off x="3378" y="1195"/>
                  <a:ext cx="79" cy="128"/>
                </a:xfrm>
                <a:custGeom>
                  <a:avLst/>
                  <a:gdLst>
                    <a:gd name="T0" fmla="*/ 0 w 783"/>
                    <a:gd name="T1" fmla="*/ 0 h 1167"/>
                    <a:gd name="T2" fmla="*/ 0 w 783"/>
                    <a:gd name="T3" fmla="*/ 0 h 1167"/>
                    <a:gd name="T4" fmla="*/ 0 w 783"/>
                    <a:gd name="T5" fmla="*/ 0 h 1167"/>
                    <a:gd name="T6" fmla="*/ 0 w 783"/>
                    <a:gd name="T7" fmla="*/ 0 h 1167"/>
                    <a:gd name="T8" fmla="*/ 0 w 783"/>
                    <a:gd name="T9" fmla="*/ 0 h 1167"/>
                    <a:gd name="T10" fmla="*/ 0 w 783"/>
                    <a:gd name="T11" fmla="*/ 0 h 1167"/>
                    <a:gd name="T12" fmla="*/ 0 w 783"/>
                    <a:gd name="T13" fmla="*/ 0 h 1167"/>
                    <a:gd name="T14" fmla="*/ 0 w 783"/>
                    <a:gd name="T15" fmla="*/ 0 h 1167"/>
                    <a:gd name="T16" fmla="*/ 0 w 783"/>
                    <a:gd name="T17" fmla="*/ 0 h 1167"/>
                    <a:gd name="T18" fmla="*/ 0 w 783"/>
                    <a:gd name="T19" fmla="*/ 0 h 1167"/>
                    <a:gd name="T20" fmla="*/ 0 w 783"/>
                    <a:gd name="T21" fmla="*/ 0 h 1167"/>
                    <a:gd name="T22" fmla="*/ 0 w 783"/>
                    <a:gd name="T23" fmla="*/ 0 h 1167"/>
                    <a:gd name="T24" fmla="*/ 0 w 783"/>
                    <a:gd name="T25" fmla="*/ 0 h 1167"/>
                    <a:gd name="T26" fmla="*/ 0 w 783"/>
                    <a:gd name="T27" fmla="*/ 0 h 1167"/>
                    <a:gd name="T28" fmla="*/ 0 w 783"/>
                    <a:gd name="T29" fmla="*/ 0 h 1167"/>
                    <a:gd name="T30" fmla="*/ 0 w 783"/>
                    <a:gd name="T31" fmla="*/ 0 h 1167"/>
                    <a:gd name="T32" fmla="*/ 0 w 783"/>
                    <a:gd name="T33" fmla="*/ 0 h 1167"/>
                    <a:gd name="T34" fmla="*/ 0 w 783"/>
                    <a:gd name="T35" fmla="*/ 0 h 1167"/>
                    <a:gd name="T36" fmla="*/ 0 w 783"/>
                    <a:gd name="T37" fmla="*/ 0 h 1167"/>
                    <a:gd name="T38" fmla="*/ 0 w 783"/>
                    <a:gd name="T39" fmla="*/ 0 h 1167"/>
                    <a:gd name="T40" fmla="*/ 0 w 783"/>
                    <a:gd name="T41" fmla="*/ 0 h 1167"/>
                    <a:gd name="T42" fmla="*/ 0 w 783"/>
                    <a:gd name="T43" fmla="*/ 0 h 1167"/>
                    <a:gd name="T44" fmla="*/ 0 w 783"/>
                    <a:gd name="T45" fmla="*/ 0 h 1167"/>
                    <a:gd name="T46" fmla="*/ 0 w 783"/>
                    <a:gd name="T47" fmla="*/ 0 h 1167"/>
                    <a:gd name="T48" fmla="*/ 0 w 783"/>
                    <a:gd name="T49" fmla="*/ 0 h 1167"/>
                    <a:gd name="T50" fmla="*/ 0 w 783"/>
                    <a:gd name="T51" fmla="*/ 0 h 1167"/>
                    <a:gd name="T52" fmla="*/ 0 w 783"/>
                    <a:gd name="T53" fmla="*/ 0 h 1167"/>
                    <a:gd name="T54" fmla="*/ 0 w 783"/>
                    <a:gd name="T55" fmla="*/ 0 h 1167"/>
                    <a:gd name="T56" fmla="*/ 0 w 783"/>
                    <a:gd name="T57" fmla="*/ 0 h 1167"/>
                    <a:gd name="T58" fmla="*/ 0 w 783"/>
                    <a:gd name="T59" fmla="*/ 0 h 1167"/>
                    <a:gd name="T60" fmla="*/ 0 w 783"/>
                    <a:gd name="T61" fmla="*/ 0 h 1167"/>
                    <a:gd name="T62" fmla="*/ 0 w 783"/>
                    <a:gd name="T63" fmla="*/ 0 h 1167"/>
                    <a:gd name="T64" fmla="*/ 0 w 783"/>
                    <a:gd name="T65" fmla="*/ 0 h 1167"/>
                    <a:gd name="T66" fmla="*/ 0 w 783"/>
                    <a:gd name="T67" fmla="*/ 0 h 1167"/>
                    <a:gd name="T68" fmla="*/ 0 w 783"/>
                    <a:gd name="T69" fmla="*/ 0 h 1167"/>
                    <a:gd name="T70" fmla="*/ 0 w 783"/>
                    <a:gd name="T71" fmla="*/ 0 h 1167"/>
                    <a:gd name="T72" fmla="*/ 0 w 783"/>
                    <a:gd name="T73" fmla="*/ 0 h 1167"/>
                    <a:gd name="T74" fmla="*/ 0 w 783"/>
                    <a:gd name="T75" fmla="*/ 0 h 11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167"/>
                    <a:gd name="T116" fmla="*/ 783 w 783"/>
                    <a:gd name="T117" fmla="*/ 1167 h 11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167">
                      <a:moveTo>
                        <a:pt x="722" y="1161"/>
                      </a:move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782" y="1123"/>
                      </a:lnTo>
                      <a:lnTo>
                        <a:pt x="783" y="1126"/>
                      </a:lnTo>
                      <a:lnTo>
                        <a:pt x="783" y="1131"/>
                      </a:lnTo>
                      <a:lnTo>
                        <a:pt x="783" y="1135"/>
                      </a:lnTo>
                      <a:lnTo>
                        <a:pt x="781" y="1140"/>
                      </a:lnTo>
                      <a:lnTo>
                        <a:pt x="777" y="1144"/>
                      </a:lnTo>
                      <a:lnTo>
                        <a:pt x="773" y="1150"/>
                      </a:lnTo>
                      <a:lnTo>
                        <a:pt x="768" y="1154"/>
                      </a:lnTo>
                      <a:lnTo>
                        <a:pt x="763" y="1158"/>
                      </a:lnTo>
                      <a:lnTo>
                        <a:pt x="757" y="1161"/>
                      </a:lnTo>
                      <a:lnTo>
                        <a:pt x="750" y="1165"/>
                      </a:lnTo>
                      <a:lnTo>
                        <a:pt x="744" y="1166"/>
                      </a:lnTo>
                      <a:lnTo>
                        <a:pt x="739" y="1167"/>
                      </a:lnTo>
                      <a:lnTo>
                        <a:pt x="733" y="1167"/>
                      </a:lnTo>
                      <a:lnTo>
                        <a:pt x="729" y="1166"/>
                      </a:lnTo>
                      <a:lnTo>
                        <a:pt x="724" y="1163"/>
                      </a:lnTo>
                      <a:lnTo>
                        <a:pt x="722" y="116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7" name="Freeform 433"/>
                <p:cNvSpPr>
                  <a:spLocks/>
                </p:cNvSpPr>
                <p:nvPr/>
              </p:nvSpPr>
              <p:spPr bwMode="auto">
                <a:xfrm>
                  <a:off x="3378" y="1195"/>
                  <a:ext cx="7" cy="6"/>
                </a:xfrm>
                <a:custGeom>
                  <a:avLst/>
                  <a:gdLst>
                    <a:gd name="T0" fmla="*/ 0 w 65"/>
                    <a:gd name="T1" fmla="*/ 0 h 51"/>
                    <a:gd name="T2" fmla="*/ 0 w 65"/>
                    <a:gd name="T3" fmla="*/ 0 h 51"/>
                    <a:gd name="T4" fmla="*/ 0 w 65"/>
                    <a:gd name="T5" fmla="*/ 0 h 51"/>
                    <a:gd name="T6" fmla="*/ 0 w 65"/>
                    <a:gd name="T7" fmla="*/ 0 h 51"/>
                    <a:gd name="T8" fmla="*/ 0 w 65"/>
                    <a:gd name="T9" fmla="*/ 0 h 51"/>
                    <a:gd name="T10" fmla="*/ 0 w 65"/>
                    <a:gd name="T11" fmla="*/ 0 h 51"/>
                    <a:gd name="T12" fmla="*/ 0 w 65"/>
                    <a:gd name="T13" fmla="*/ 0 h 51"/>
                    <a:gd name="T14" fmla="*/ 0 w 65"/>
                    <a:gd name="T15" fmla="*/ 0 h 51"/>
                    <a:gd name="T16" fmla="*/ 0 w 65"/>
                    <a:gd name="T17" fmla="*/ 0 h 51"/>
                    <a:gd name="T18" fmla="*/ 0 w 65"/>
                    <a:gd name="T19" fmla="*/ 0 h 51"/>
                    <a:gd name="T20" fmla="*/ 0 w 65"/>
                    <a:gd name="T21" fmla="*/ 0 h 51"/>
                    <a:gd name="T22" fmla="*/ 0 w 65"/>
                    <a:gd name="T23" fmla="*/ 0 h 51"/>
                    <a:gd name="T24" fmla="*/ 0 w 65"/>
                    <a:gd name="T25" fmla="*/ 0 h 51"/>
                    <a:gd name="T26" fmla="*/ 0 w 65"/>
                    <a:gd name="T27" fmla="*/ 0 h 51"/>
                    <a:gd name="T28" fmla="*/ 0 w 65"/>
                    <a:gd name="T29" fmla="*/ 0 h 51"/>
                    <a:gd name="T30" fmla="*/ 0 w 65"/>
                    <a:gd name="T31" fmla="*/ 0 h 51"/>
                    <a:gd name="T32" fmla="*/ 0 w 65"/>
                    <a:gd name="T33" fmla="*/ 0 h 51"/>
                    <a:gd name="T34" fmla="*/ 0 w 65"/>
                    <a:gd name="T35" fmla="*/ 0 h 51"/>
                    <a:gd name="T36" fmla="*/ 0 w 65"/>
                    <a:gd name="T37" fmla="*/ 0 h 51"/>
                    <a:gd name="T38" fmla="*/ 0 w 65"/>
                    <a:gd name="T39" fmla="*/ 0 h 51"/>
                    <a:gd name="T40" fmla="*/ 0 w 65"/>
                    <a:gd name="T41" fmla="*/ 0 h 51"/>
                    <a:gd name="T42" fmla="*/ 0 w 65"/>
                    <a:gd name="T43" fmla="*/ 0 h 51"/>
                    <a:gd name="T44" fmla="*/ 0 w 65"/>
                    <a:gd name="T45" fmla="*/ 0 h 51"/>
                    <a:gd name="T46" fmla="*/ 0 w 65"/>
                    <a:gd name="T47" fmla="*/ 0 h 51"/>
                    <a:gd name="T48" fmla="*/ 0 w 65"/>
                    <a:gd name="T49" fmla="*/ 0 h 51"/>
                    <a:gd name="T50" fmla="*/ 0 w 65"/>
                    <a:gd name="T51" fmla="*/ 0 h 51"/>
                    <a:gd name="T52" fmla="*/ 0 w 65"/>
                    <a:gd name="T53" fmla="*/ 0 h 51"/>
                    <a:gd name="T54" fmla="*/ 0 w 65"/>
                    <a:gd name="T55" fmla="*/ 0 h 51"/>
                    <a:gd name="T56" fmla="*/ 0 w 65"/>
                    <a:gd name="T57" fmla="*/ 0 h 51"/>
                    <a:gd name="T58" fmla="*/ 0 w 65"/>
                    <a:gd name="T59" fmla="*/ 0 h 51"/>
                    <a:gd name="T60" fmla="*/ 0 w 65"/>
                    <a:gd name="T61" fmla="*/ 0 h 51"/>
                    <a:gd name="T62" fmla="*/ 0 w 65"/>
                    <a:gd name="T63" fmla="*/ 0 h 51"/>
                    <a:gd name="T64" fmla="*/ 0 w 65"/>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1"/>
                    <a:gd name="T101" fmla="*/ 65 w 65"/>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1">
                      <a:moveTo>
                        <a:pt x="43" y="42"/>
                      </a:moveTo>
                      <a:lnTo>
                        <a:pt x="36" y="45"/>
                      </a:lnTo>
                      <a:lnTo>
                        <a:pt x="30" y="48"/>
                      </a:lnTo>
                      <a:lnTo>
                        <a:pt x="23" y="50"/>
                      </a:lnTo>
                      <a:lnTo>
                        <a:pt x="18" y="51"/>
                      </a:lnTo>
                      <a:lnTo>
                        <a:pt x="12" y="51"/>
                      </a:lnTo>
                      <a:lnTo>
                        <a:pt x="7" y="50"/>
                      </a:lnTo>
                      <a:lnTo>
                        <a:pt x="4" y="49"/>
                      </a:ln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64" y="9"/>
                      </a:lnTo>
                      <a:lnTo>
                        <a:pt x="65" y="14"/>
                      </a:lnTo>
                      <a:lnTo>
                        <a:pt x="64" y="18"/>
                      </a:lnTo>
                      <a:lnTo>
                        <a:pt x="62" y="23"/>
                      </a:lnTo>
                      <a:lnTo>
                        <a:pt x="58" y="28"/>
                      </a:lnTo>
                      <a:lnTo>
                        <a:pt x="54" y="33"/>
                      </a:lnTo>
                      <a:lnTo>
                        <a:pt x="48" y="37"/>
                      </a:lnTo>
                      <a:lnTo>
                        <a:pt x="43" y="4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28" name="Freeform 434"/>
                <p:cNvSpPr>
                  <a:spLocks/>
                </p:cNvSpPr>
                <p:nvPr/>
              </p:nvSpPr>
              <p:spPr bwMode="auto">
                <a:xfrm>
                  <a:off x="3378" y="1195"/>
                  <a:ext cx="7" cy="6"/>
                </a:xfrm>
                <a:custGeom>
                  <a:avLst/>
                  <a:gdLst>
                    <a:gd name="T0" fmla="*/ 0 w 65"/>
                    <a:gd name="T1" fmla="*/ 0 h 51"/>
                    <a:gd name="T2" fmla="*/ 0 w 65"/>
                    <a:gd name="T3" fmla="*/ 0 h 51"/>
                    <a:gd name="T4" fmla="*/ 0 w 65"/>
                    <a:gd name="T5" fmla="*/ 0 h 51"/>
                    <a:gd name="T6" fmla="*/ 0 w 65"/>
                    <a:gd name="T7" fmla="*/ 0 h 51"/>
                    <a:gd name="T8" fmla="*/ 0 w 65"/>
                    <a:gd name="T9" fmla="*/ 0 h 51"/>
                    <a:gd name="T10" fmla="*/ 0 w 65"/>
                    <a:gd name="T11" fmla="*/ 0 h 51"/>
                    <a:gd name="T12" fmla="*/ 0 w 65"/>
                    <a:gd name="T13" fmla="*/ 0 h 51"/>
                    <a:gd name="T14" fmla="*/ 0 w 65"/>
                    <a:gd name="T15" fmla="*/ 0 h 51"/>
                    <a:gd name="T16" fmla="*/ 0 w 65"/>
                    <a:gd name="T17" fmla="*/ 0 h 51"/>
                    <a:gd name="T18" fmla="*/ 0 w 65"/>
                    <a:gd name="T19" fmla="*/ 0 h 51"/>
                    <a:gd name="T20" fmla="*/ 0 w 65"/>
                    <a:gd name="T21" fmla="*/ 0 h 51"/>
                    <a:gd name="T22" fmla="*/ 0 w 65"/>
                    <a:gd name="T23" fmla="*/ 0 h 51"/>
                    <a:gd name="T24" fmla="*/ 0 w 65"/>
                    <a:gd name="T25" fmla="*/ 0 h 51"/>
                    <a:gd name="T26" fmla="*/ 0 w 65"/>
                    <a:gd name="T27" fmla="*/ 0 h 51"/>
                    <a:gd name="T28" fmla="*/ 0 w 65"/>
                    <a:gd name="T29" fmla="*/ 0 h 51"/>
                    <a:gd name="T30" fmla="*/ 0 w 65"/>
                    <a:gd name="T31" fmla="*/ 0 h 51"/>
                    <a:gd name="T32" fmla="*/ 0 w 65"/>
                    <a:gd name="T33" fmla="*/ 0 h 51"/>
                    <a:gd name="T34" fmla="*/ 0 w 65"/>
                    <a:gd name="T35" fmla="*/ 0 h 51"/>
                    <a:gd name="T36" fmla="*/ 0 w 65"/>
                    <a:gd name="T37" fmla="*/ 0 h 51"/>
                    <a:gd name="T38" fmla="*/ 0 w 65"/>
                    <a:gd name="T39" fmla="*/ 0 h 51"/>
                    <a:gd name="T40" fmla="*/ 0 w 65"/>
                    <a:gd name="T41" fmla="*/ 0 h 51"/>
                    <a:gd name="T42" fmla="*/ 0 w 65"/>
                    <a:gd name="T43" fmla="*/ 0 h 51"/>
                    <a:gd name="T44" fmla="*/ 0 w 65"/>
                    <a:gd name="T45" fmla="*/ 0 h 51"/>
                    <a:gd name="T46" fmla="*/ 0 w 65"/>
                    <a:gd name="T47" fmla="*/ 0 h 51"/>
                    <a:gd name="T48" fmla="*/ 0 w 65"/>
                    <a:gd name="T49" fmla="*/ 0 h 51"/>
                    <a:gd name="T50" fmla="*/ 0 w 65"/>
                    <a:gd name="T51" fmla="*/ 0 h 51"/>
                    <a:gd name="T52" fmla="*/ 0 w 65"/>
                    <a:gd name="T53" fmla="*/ 0 h 51"/>
                    <a:gd name="T54" fmla="*/ 0 w 65"/>
                    <a:gd name="T55" fmla="*/ 0 h 51"/>
                    <a:gd name="T56" fmla="*/ 0 w 65"/>
                    <a:gd name="T57" fmla="*/ 0 h 51"/>
                    <a:gd name="T58" fmla="*/ 0 w 65"/>
                    <a:gd name="T59" fmla="*/ 0 h 51"/>
                    <a:gd name="T60" fmla="*/ 0 w 65"/>
                    <a:gd name="T61" fmla="*/ 0 h 51"/>
                    <a:gd name="T62" fmla="*/ 0 w 65"/>
                    <a:gd name="T63" fmla="*/ 0 h 51"/>
                    <a:gd name="T64" fmla="*/ 0 w 65"/>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1"/>
                    <a:gd name="T101" fmla="*/ 65 w 65"/>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1">
                      <a:moveTo>
                        <a:pt x="43" y="42"/>
                      </a:moveTo>
                      <a:lnTo>
                        <a:pt x="36" y="45"/>
                      </a:lnTo>
                      <a:lnTo>
                        <a:pt x="30" y="48"/>
                      </a:lnTo>
                      <a:lnTo>
                        <a:pt x="23" y="50"/>
                      </a:lnTo>
                      <a:lnTo>
                        <a:pt x="18" y="51"/>
                      </a:lnTo>
                      <a:lnTo>
                        <a:pt x="12" y="51"/>
                      </a:lnTo>
                      <a:lnTo>
                        <a:pt x="7" y="50"/>
                      </a:lnTo>
                      <a:lnTo>
                        <a:pt x="4" y="49"/>
                      </a:ln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64" y="9"/>
                      </a:lnTo>
                      <a:lnTo>
                        <a:pt x="65" y="14"/>
                      </a:lnTo>
                      <a:lnTo>
                        <a:pt x="64" y="18"/>
                      </a:lnTo>
                      <a:lnTo>
                        <a:pt x="62" y="23"/>
                      </a:lnTo>
                      <a:lnTo>
                        <a:pt x="58" y="28"/>
                      </a:lnTo>
                      <a:lnTo>
                        <a:pt x="54" y="33"/>
                      </a:lnTo>
                      <a:lnTo>
                        <a:pt x="48" y="37"/>
                      </a:lnTo>
                      <a:lnTo>
                        <a:pt x="43" y="4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29" name="Freeform 435"/>
                <p:cNvSpPr>
                  <a:spLocks/>
                </p:cNvSpPr>
                <p:nvPr/>
              </p:nvSpPr>
              <p:spPr bwMode="auto">
                <a:xfrm>
                  <a:off x="3473" y="1640"/>
                  <a:ext cx="60" cy="128"/>
                </a:xfrm>
                <a:custGeom>
                  <a:avLst/>
                  <a:gdLst>
                    <a:gd name="T0" fmla="*/ 0 w 588"/>
                    <a:gd name="T1" fmla="*/ 0 h 1169"/>
                    <a:gd name="T2" fmla="*/ 0 w 588"/>
                    <a:gd name="T3" fmla="*/ 0 h 1169"/>
                    <a:gd name="T4" fmla="*/ 0 w 588"/>
                    <a:gd name="T5" fmla="*/ 0 h 1169"/>
                    <a:gd name="T6" fmla="*/ 0 w 588"/>
                    <a:gd name="T7" fmla="*/ 0 h 1169"/>
                    <a:gd name="T8" fmla="*/ 0 w 588"/>
                    <a:gd name="T9" fmla="*/ 0 h 1169"/>
                    <a:gd name="T10" fmla="*/ 0 w 588"/>
                    <a:gd name="T11" fmla="*/ 0 h 1169"/>
                    <a:gd name="T12" fmla="*/ 0 w 588"/>
                    <a:gd name="T13" fmla="*/ 0 h 1169"/>
                    <a:gd name="T14" fmla="*/ 0 w 588"/>
                    <a:gd name="T15" fmla="*/ 0 h 1169"/>
                    <a:gd name="T16" fmla="*/ 0 w 588"/>
                    <a:gd name="T17" fmla="*/ 0 h 1169"/>
                    <a:gd name="T18" fmla="*/ 0 w 588"/>
                    <a:gd name="T19" fmla="*/ 0 h 1169"/>
                    <a:gd name="T20" fmla="*/ 0 w 588"/>
                    <a:gd name="T21" fmla="*/ 0 h 1169"/>
                    <a:gd name="T22" fmla="*/ 0 w 588"/>
                    <a:gd name="T23" fmla="*/ 0 h 1169"/>
                    <a:gd name="T24" fmla="*/ 0 w 588"/>
                    <a:gd name="T25" fmla="*/ 0 h 1169"/>
                    <a:gd name="T26" fmla="*/ 0 w 588"/>
                    <a:gd name="T27" fmla="*/ 0 h 1169"/>
                    <a:gd name="T28" fmla="*/ 0 w 588"/>
                    <a:gd name="T29" fmla="*/ 0 h 1169"/>
                    <a:gd name="T30" fmla="*/ 0 w 588"/>
                    <a:gd name="T31" fmla="*/ 0 h 1169"/>
                    <a:gd name="T32" fmla="*/ 0 w 588"/>
                    <a:gd name="T33" fmla="*/ 0 h 1169"/>
                    <a:gd name="T34" fmla="*/ 0 w 588"/>
                    <a:gd name="T35" fmla="*/ 0 h 1169"/>
                    <a:gd name="T36" fmla="*/ 0 w 588"/>
                    <a:gd name="T37" fmla="*/ 0 h 1169"/>
                    <a:gd name="T38" fmla="*/ 0 w 588"/>
                    <a:gd name="T39" fmla="*/ 0 h 1169"/>
                    <a:gd name="T40" fmla="*/ 0 w 588"/>
                    <a:gd name="T41" fmla="*/ 0 h 1169"/>
                    <a:gd name="T42" fmla="*/ 0 w 588"/>
                    <a:gd name="T43" fmla="*/ 0 h 11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8"/>
                    <a:gd name="T67" fmla="*/ 0 h 1169"/>
                    <a:gd name="T68" fmla="*/ 588 w 588"/>
                    <a:gd name="T69" fmla="*/ 1169 h 11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8" h="1169">
                      <a:moveTo>
                        <a:pt x="65" y="10"/>
                      </a:moveTo>
                      <a:lnTo>
                        <a:pt x="588" y="1138"/>
                      </a:lnTo>
                      <a:lnTo>
                        <a:pt x="521" y="1169"/>
                      </a:lnTo>
                      <a:lnTo>
                        <a:pt x="1" y="39"/>
                      </a:lnTo>
                      <a:lnTo>
                        <a:pt x="0" y="36"/>
                      </a:lnTo>
                      <a:lnTo>
                        <a:pt x="0" y="30"/>
                      </a:lnTo>
                      <a:lnTo>
                        <a:pt x="1" y="26"/>
                      </a:lnTo>
                      <a:lnTo>
                        <a:pt x="4" y="21"/>
                      </a:lnTo>
                      <a:lnTo>
                        <a:pt x="8" y="17"/>
                      </a:lnTo>
                      <a:lnTo>
                        <a:pt x="13" y="12"/>
                      </a:lnTo>
                      <a:lnTo>
                        <a:pt x="18" y="9"/>
                      </a:lnTo>
                      <a:lnTo>
                        <a:pt x="24" y="5"/>
                      </a:lnTo>
                      <a:lnTo>
                        <a:pt x="31" y="2"/>
                      </a:lnTo>
                      <a:lnTo>
                        <a:pt x="37" y="1"/>
                      </a:lnTo>
                      <a:lnTo>
                        <a:pt x="43" y="0"/>
                      </a:lnTo>
                      <a:lnTo>
                        <a:pt x="49" y="1"/>
                      </a:lnTo>
                      <a:lnTo>
                        <a:pt x="55" y="2"/>
                      </a:lnTo>
                      <a:lnTo>
                        <a:pt x="59" y="3"/>
                      </a:lnTo>
                      <a:lnTo>
                        <a:pt x="63" y="7"/>
                      </a:lnTo>
                      <a:lnTo>
                        <a:pt x="65"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0" name="Freeform 436"/>
                <p:cNvSpPr>
                  <a:spLocks/>
                </p:cNvSpPr>
                <p:nvPr/>
              </p:nvSpPr>
              <p:spPr bwMode="auto">
                <a:xfrm>
                  <a:off x="3473" y="1640"/>
                  <a:ext cx="60" cy="128"/>
                </a:xfrm>
                <a:custGeom>
                  <a:avLst/>
                  <a:gdLst>
                    <a:gd name="T0" fmla="*/ 0 w 588"/>
                    <a:gd name="T1" fmla="*/ 0 h 1169"/>
                    <a:gd name="T2" fmla="*/ 0 w 588"/>
                    <a:gd name="T3" fmla="*/ 0 h 1169"/>
                    <a:gd name="T4" fmla="*/ 0 w 588"/>
                    <a:gd name="T5" fmla="*/ 0 h 1169"/>
                    <a:gd name="T6" fmla="*/ 0 w 588"/>
                    <a:gd name="T7" fmla="*/ 0 h 1169"/>
                    <a:gd name="T8" fmla="*/ 0 w 588"/>
                    <a:gd name="T9" fmla="*/ 0 h 1169"/>
                    <a:gd name="T10" fmla="*/ 0 w 588"/>
                    <a:gd name="T11" fmla="*/ 0 h 1169"/>
                    <a:gd name="T12" fmla="*/ 0 w 588"/>
                    <a:gd name="T13" fmla="*/ 0 h 1169"/>
                    <a:gd name="T14" fmla="*/ 0 w 588"/>
                    <a:gd name="T15" fmla="*/ 0 h 1169"/>
                    <a:gd name="T16" fmla="*/ 0 w 588"/>
                    <a:gd name="T17" fmla="*/ 0 h 1169"/>
                    <a:gd name="T18" fmla="*/ 0 w 588"/>
                    <a:gd name="T19" fmla="*/ 0 h 1169"/>
                    <a:gd name="T20" fmla="*/ 0 w 588"/>
                    <a:gd name="T21" fmla="*/ 0 h 1169"/>
                    <a:gd name="T22" fmla="*/ 0 w 588"/>
                    <a:gd name="T23" fmla="*/ 0 h 1169"/>
                    <a:gd name="T24" fmla="*/ 0 w 588"/>
                    <a:gd name="T25" fmla="*/ 0 h 1169"/>
                    <a:gd name="T26" fmla="*/ 0 w 588"/>
                    <a:gd name="T27" fmla="*/ 0 h 1169"/>
                    <a:gd name="T28" fmla="*/ 0 w 588"/>
                    <a:gd name="T29" fmla="*/ 0 h 1169"/>
                    <a:gd name="T30" fmla="*/ 0 w 588"/>
                    <a:gd name="T31" fmla="*/ 0 h 1169"/>
                    <a:gd name="T32" fmla="*/ 0 w 588"/>
                    <a:gd name="T33" fmla="*/ 0 h 1169"/>
                    <a:gd name="T34" fmla="*/ 0 w 588"/>
                    <a:gd name="T35" fmla="*/ 0 h 1169"/>
                    <a:gd name="T36" fmla="*/ 0 w 588"/>
                    <a:gd name="T37" fmla="*/ 0 h 1169"/>
                    <a:gd name="T38" fmla="*/ 0 w 588"/>
                    <a:gd name="T39" fmla="*/ 0 h 1169"/>
                    <a:gd name="T40" fmla="*/ 0 w 588"/>
                    <a:gd name="T41" fmla="*/ 0 h 1169"/>
                    <a:gd name="T42" fmla="*/ 0 w 588"/>
                    <a:gd name="T43" fmla="*/ 0 h 11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8"/>
                    <a:gd name="T67" fmla="*/ 0 h 1169"/>
                    <a:gd name="T68" fmla="*/ 588 w 588"/>
                    <a:gd name="T69" fmla="*/ 1169 h 11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8" h="1169">
                      <a:moveTo>
                        <a:pt x="65" y="10"/>
                      </a:moveTo>
                      <a:lnTo>
                        <a:pt x="588" y="1138"/>
                      </a:lnTo>
                      <a:lnTo>
                        <a:pt x="521" y="1169"/>
                      </a:lnTo>
                      <a:lnTo>
                        <a:pt x="1" y="39"/>
                      </a:lnTo>
                      <a:lnTo>
                        <a:pt x="0" y="36"/>
                      </a:lnTo>
                      <a:lnTo>
                        <a:pt x="0" y="30"/>
                      </a:lnTo>
                      <a:lnTo>
                        <a:pt x="1" y="26"/>
                      </a:lnTo>
                      <a:lnTo>
                        <a:pt x="4" y="21"/>
                      </a:lnTo>
                      <a:lnTo>
                        <a:pt x="8" y="17"/>
                      </a:lnTo>
                      <a:lnTo>
                        <a:pt x="13" y="12"/>
                      </a:lnTo>
                      <a:lnTo>
                        <a:pt x="18" y="9"/>
                      </a:lnTo>
                      <a:lnTo>
                        <a:pt x="24" y="5"/>
                      </a:lnTo>
                      <a:lnTo>
                        <a:pt x="31" y="2"/>
                      </a:lnTo>
                      <a:lnTo>
                        <a:pt x="37" y="1"/>
                      </a:lnTo>
                      <a:lnTo>
                        <a:pt x="43" y="0"/>
                      </a:lnTo>
                      <a:lnTo>
                        <a:pt x="49" y="1"/>
                      </a:lnTo>
                      <a:lnTo>
                        <a:pt x="55" y="2"/>
                      </a:lnTo>
                      <a:lnTo>
                        <a:pt x="59" y="3"/>
                      </a:lnTo>
                      <a:lnTo>
                        <a:pt x="63" y="7"/>
                      </a:lnTo>
                      <a:lnTo>
                        <a:pt x="65"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1" name="Freeform 437"/>
                <p:cNvSpPr>
                  <a:spLocks/>
                </p:cNvSpPr>
                <p:nvPr/>
              </p:nvSpPr>
              <p:spPr bwMode="auto">
                <a:xfrm>
                  <a:off x="3977" y="1183"/>
                  <a:ext cx="76" cy="113"/>
                </a:xfrm>
                <a:custGeom>
                  <a:avLst/>
                  <a:gdLst>
                    <a:gd name="T0" fmla="*/ 0 w 757"/>
                    <a:gd name="T1" fmla="*/ 0 h 1040"/>
                    <a:gd name="T2" fmla="*/ 0 w 757"/>
                    <a:gd name="T3" fmla="*/ 0 h 1040"/>
                    <a:gd name="T4" fmla="*/ 0 w 757"/>
                    <a:gd name="T5" fmla="*/ 0 h 1040"/>
                    <a:gd name="T6" fmla="*/ 0 w 757"/>
                    <a:gd name="T7" fmla="*/ 0 h 1040"/>
                    <a:gd name="T8" fmla="*/ 0 w 757"/>
                    <a:gd name="T9" fmla="*/ 0 h 1040"/>
                    <a:gd name="T10" fmla="*/ 0 w 757"/>
                    <a:gd name="T11" fmla="*/ 0 h 1040"/>
                    <a:gd name="T12" fmla="*/ 0 w 757"/>
                    <a:gd name="T13" fmla="*/ 0 h 1040"/>
                    <a:gd name="T14" fmla="*/ 0 w 757"/>
                    <a:gd name="T15" fmla="*/ 0 h 1040"/>
                    <a:gd name="T16" fmla="*/ 0 w 757"/>
                    <a:gd name="T17" fmla="*/ 0 h 1040"/>
                    <a:gd name="T18" fmla="*/ 0 w 757"/>
                    <a:gd name="T19" fmla="*/ 0 h 1040"/>
                    <a:gd name="T20" fmla="*/ 0 w 757"/>
                    <a:gd name="T21" fmla="*/ 0 h 1040"/>
                    <a:gd name="T22" fmla="*/ 0 w 757"/>
                    <a:gd name="T23" fmla="*/ 0 h 1040"/>
                    <a:gd name="T24" fmla="*/ 0 w 757"/>
                    <a:gd name="T25" fmla="*/ 0 h 1040"/>
                    <a:gd name="T26" fmla="*/ 0 w 757"/>
                    <a:gd name="T27" fmla="*/ 0 h 1040"/>
                    <a:gd name="T28" fmla="*/ 0 w 757"/>
                    <a:gd name="T29" fmla="*/ 0 h 1040"/>
                    <a:gd name="T30" fmla="*/ 0 w 757"/>
                    <a:gd name="T31" fmla="*/ 0 h 1040"/>
                    <a:gd name="T32" fmla="*/ 0 w 757"/>
                    <a:gd name="T33" fmla="*/ 0 h 1040"/>
                    <a:gd name="T34" fmla="*/ 0 w 757"/>
                    <a:gd name="T35" fmla="*/ 0 h 1040"/>
                    <a:gd name="T36" fmla="*/ 0 w 757"/>
                    <a:gd name="T37" fmla="*/ 0 h 1040"/>
                    <a:gd name="T38" fmla="*/ 0 w 757"/>
                    <a:gd name="T39" fmla="*/ 0 h 1040"/>
                    <a:gd name="T40" fmla="*/ 0 w 757"/>
                    <a:gd name="T41" fmla="*/ 0 h 1040"/>
                    <a:gd name="T42" fmla="*/ 0 w 757"/>
                    <a:gd name="T43" fmla="*/ 0 h 10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7"/>
                    <a:gd name="T67" fmla="*/ 0 h 1040"/>
                    <a:gd name="T68" fmla="*/ 757 w 757"/>
                    <a:gd name="T69" fmla="*/ 1040 h 10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7" h="1040">
                      <a:moveTo>
                        <a:pt x="62" y="7"/>
                      </a:moveTo>
                      <a:lnTo>
                        <a:pt x="757" y="998"/>
                      </a:lnTo>
                      <a:lnTo>
                        <a:pt x="697" y="1040"/>
                      </a:lnTo>
                      <a:lnTo>
                        <a:pt x="3" y="48"/>
                      </a:lnTo>
                      <a:lnTo>
                        <a:pt x="0" y="45"/>
                      </a:lnTo>
                      <a:lnTo>
                        <a:pt x="0" y="39"/>
                      </a:lnTo>
                      <a:lnTo>
                        <a:pt x="0" y="34"/>
                      </a:lnTo>
                      <a:lnTo>
                        <a:pt x="3" y="29"/>
                      </a:lnTo>
                      <a:lnTo>
                        <a:pt x="5" y="23"/>
                      </a:lnTo>
                      <a:lnTo>
                        <a:pt x="8" y="18"/>
                      </a:lnTo>
                      <a:lnTo>
                        <a:pt x="13" y="13"/>
                      </a:lnTo>
                      <a:lnTo>
                        <a:pt x="19" y="9"/>
                      </a:lnTo>
                      <a:lnTo>
                        <a:pt x="24" y="5"/>
                      </a:lnTo>
                      <a:lnTo>
                        <a:pt x="31" y="3"/>
                      </a:lnTo>
                      <a:lnTo>
                        <a:pt x="37" y="0"/>
                      </a:lnTo>
                      <a:lnTo>
                        <a:pt x="44" y="0"/>
                      </a:lnTo>
                      <a:lnTo>
                        <a:pt x="49" y="0"/>
                      </a:lnTo>
                      <a:lnTo>
                        <a:pt x="54" y="1"/>
                      </a:lnTo>
                      <a:lnTo>
                        <a:pt x="58" y="4"/>
                      </a:lnTo>
                      <a:lnTo>
                        <a:pt x="62"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32" name="Freeform 438"/>
                <p:cNvSpPr>
                  <a:spLocks/>
                </p:cNvSpPr>
                <p:nvPr/>
              </p:nvSpPr>
              <p:spPr bwMode="auto">
                <a:xfrm>
                  <a:off x="3977" y="1183"/>
                  <a:ext cx="76" cy="113"/>
                </a:xfrm>
                <a:custGeom>
                  <a:avLst/>
                  <a:gdLst>
                    <a:gd name="T0" fmla="*/ 0 w 757"/>
                    <a:gd name="T1" fmla="*/ 0 h 1040"/>
                    <a:gd name="T2" fmla="*/ 0 w 757"/>
                    <a:gd name="T3" fmla="*/ 0 h 1040"/>
                    <a:gd name="T4" fmla="*/ 0 w 757"/>
                    <a:gd name="T5" fmla="*/ 0 h 1040"/>
                    <a:gd name="T6" fmla="*/ 0 w 757"/>
                    <a:gd name="T7" fmla="*/ 0 h 1040"/>
                    <a:gd name="T8" fmla="*/ 0 w 757"/>
                    <a:gd name="T9" fmla="*/ 0 h 1040"/>
                    <a:gd name="T10" fmla="*/ 0 w 757"/>
                    <a:gd name="T11" fmla="*/ 0 h 1040"/>
                    <a:gd name="T12" fmla="*/ 0 w 757"/>
                    <a:gd name="T13" fmla="*/ 0 h 1040"/>
                    <a:gd name="T14" fmla="*/ 0 w 757"/>
                    <a:gd name="T15" fmla="*/ 0 h 1040"/>
                    <a:gd name="T16" fmla="*/ 0 w 757"/>
                    <a:gd name="T17" fmla="*/ 0 h 1040"/>
                    <a:gd name="T18" fmla="*/ 0 w 757"/>
                    <a:gd name="T19" fmla="*/ 0 h 1040"/>
                    <a:gd name="T20" fmla="*/ 0 w 757"/>
                    <a:gd name="T21" fmla="*/ 0 h 1040"/>
                    <a:gd name="T22" fmla="*/ 0 w 757"/>
                    <a:gd name="T23" fmla="*/ 0 h 1040"/>
                    <a:gd name="T24" fmla="*/ 0 w 757"/>
                    <a:gd name="T25" fmla="*/ 0 h 1040"/>
                    <a:gd name="T26" fmla="*/ 0 w 757"/>
                    <a:gd name="T27" fmla="*/ 0 h 1040"/>
                    <a:gd name="T28" fmla="*/ 0 w 757"/>
                    <a:gd name="T29" fmla="*/ 0 h 1040"/>
                    <a:gd name="T30" fmla="*/ 0 w 757"/>
                    <a:gd name="T31" fmla="*/ 0 h 1040"/>
                    <a:gd name="T32" fmla="*/ 0 w 757"/>
                    <a:gd name="T33" fmla="*/ 0 h 1040"/>
                    <a:gd name="T34" fmla="*/ 0 w 757"/>
                    <a:gd name="T35" fmla="*/ 0 h 1040"/>
                    <a:gd name="T36" fmla="*/ 0 w 757"/>
                    <a:gd name="T37" fmla="*/ 0 h 1040"/>
                    <a:gd name="T38" fmla="*/ 0 w 757"/>
                    <a:gd name="T39" fmla="*/ 0 h 1040"/>
                    <a:gd name="T40" fmla="*/ 0 w 757"/>
                    <a:gd name="T41" fmla="*/ 0 h 1040"/>
                    <a:gd name="T42" fmla="*/ 0 w 757"/>
                    <a:gd name="T43" fmla="*/ 0 h 10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7"/>
                    <a:gd name="T67" fmla="*/ 0 h 1040"/>
                    <a:gd name="T68" fmla="*/ 757 w 757"/>
                    <a:gd name="T69" fmla="*/ 1040 h 10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7" h="1040">
                      <a:moveTo>
                        <a:pt x="62" y="7"/>
                      </a:moveTo>
                      <a:lnTo>
                        <a:pt x="757" y="998"/>
                      </a:lnTo>
                      <a:lnTo>
                        <a:pt x="697" y="1040"/>
                      </a:lnTo>
                      <a:lnTo>
                        <a:pt x="3" y="48"/>
                      </a:lnTo>
                      <a:lnTo>
                        <a:pt x="0" y="45"/>
                      </a:lnTo>
                      <a:lnTo>
                        <a:pt x="0" y="39"/>
                      </a:lnTo>
                      <a:lnTo>
                        <a:pt x="0" y="34"/>
                      </a:lnTo>
                      <a:lnTo>
                        <a:pt x="3" y="29"/>
                      </a:lnTo>
                      <a:lnTo>
                        <a:pt x="5" y="23"/>
                      </a:lnTo>
                      <a:lnTo>
                        <a:pt x="8" y="18"/>
                      </a:lnTo>
                      <a:lnTo>
                        <a:pt x="13" y="13"/>
                      </a:lnTo>
                      <a:lnTo>
                        <a:pt x="19" y="9"/>
                      </a:lnTo>
                      <a:lnTo>
                        <a:pt x="24" y="5"/>
                      </a:lnTo>
                      <a:lnTo>
                        <a:pt x="31" y="3"/>
                      </a:lnTo>
                      <a:lnTo>
                        <a:pt x="37" y="0"/>
                      </a:lnTo>
                      <a:lnTo>
                        <a:pt x="44" y="0"/>
                      </a:lnTo>
                      <a:lnTo>
                        <a:pt x="49" y="0"/>
                      </a:lnTo>
                      <a:lnTo>
                        <a:pt x="54" y="1"/>
                      </a:lnTo>
                      <a:lnTo>
                        <a:pt x="58" y="4"/>
                      </a:lnTo>
                      <a:lnTo>
                        <a:pt x="62"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3" name="Freeform 439"/>
                <p:cNvSpPr>
                  <a:spLocks/>
                </p:cNvSpPr>
                <p:nvPr/>
              </p:nvSpPr>
              <p:spPr bwMode="auto">
                <a:xfrm>
                  <a:off x="3861" y="1625"/>
                  <a:ext cx="72" cy="128"/>
                </a:xfrm>
                <a:custGeom>
                  <a:avLst/>
                  <a:gdLst>
                    <a:gd name="T0" fmla="*/ 0 w 717"/>
                    <a:gd name="T1" fmla="*/ 0 h 1168"/>
                    <a:gd name="T2" fmla="*/ 0 w 717"/>
                    <a:gd name="T3" fmla="*/ 0 h 1168"/>
                    <a:gd name="T4" fmla="*/ 0 w 717"/>
                    <a:gd name="T5" fmla="*/ 0 h 1168"/>
                    <a:gd name="T6" fmla="*/ 0 w 717"/>
                    <a:gd name="T7" fmla="*/ 0 h 1168"/>
                    <a:gd name="T8" fmla="*/ 0 w 717"/>
                    <a:gd name="T9" fmla="*/ 0 h 1168"/>
                    <a:gd name="T10" fmla="*/ 0 w 717"/>
                    <a:gd name="T11" fmla="*/ 0 h 1168"/>
                    <a:gd name="T12" fmla="*/ 0 w 717"/>
                    <a:gd name="T13" fmla="*/ 0 h 1168"/>
                    <a:gd name="T14" fmla="*/ 0 w 717"/>
                    <a:gd name="T15" fmla="*/ 0 h 1168"/>
                    <a:gd name="T16" fmla="*/ 0 w 717"/>
                    <a:gd name="T17" fmla="*/ 0 h 1168"/>
                    <a:gd name="T18" fmla="*/ 0 w 717"/>
                    <a:gd name="T19" fmla="*/ 0 h 1168"/>
                    <a:gd name="T20" fmla="*/ 0 w 717"/>
                    <a:gd name="T21" fmla="*/ 0 h 1168"/>
                    <a:gd name="T22" fmla="*/ 0 w 717"/>
                    <a:gd name="T23" fmla="*/ 0 h 1168"/>
                    <a:gd name="T24" fmla="*/ 0 w 717"/>
                    <a:gd name="T25" fmla="*/ 0 h 1168"/>
                    <a:gd name="T26" fmla="*/ 0 w 717"/>
                    <a:gd name="T27" fmla="*/ 0 h 1168"/>
                    <a:gd name="T28" fmla="*/ 0 w 717"/>
                    <a:gd name="T29" fmla="*/ 0 h 1168"/>
                    <a:gd name="T30" fmla="*/ 0 w 717"/>
                    <a:gd name="T31" fmla="*/ 0 h 1168"/>
                    <a:gd name="T32" fmla="*/ 0 w 717"/>
                    <a:gd name="T33" fmla="*/ 0 h 1168"/>
                    <a:gd name="T34" fmla="*/ 0 w 717"/>
                    <a:gd name="T35" fmla="*/ 0 h 1168"/>
                    <a:gd name="T36" fmla="*/ 0 w 717"/>
                    <a:gd name="T37" fmla="*/ 0 h 1168"/>
                    <a:gd name="T38" fmla="*/ 0 w 717"/>
                    <a:gd name="T39" fmla="*/ 0 h 1168"/>
                    <a:gd name="T40" fmla="*/ 0 w 717"/>
                    <a:gd name="T41" fmla="*/ 0 h 1168"/>
                    <a:gd name="T42" fmla="*/ 0 w 717"/>
                    <a:gd name="T43" fmla="*/ 0 h 1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1168"/>
                    <a:gd name="T68" fmla="*/ 717 w 717"/>
                    <a:gd name="T69" fmla="*/ 1168 h 1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1168">
                      <a:moveTo>
                        <a:pt x="62" y="7"/>
                      </a:moveTo>
                      <a:lnTo>
                        <a:pt x="717" y="1132"/>
                      </a:lnTo>
                      <a:lnTo>
                        <a:pt x="653" y="1168"/>
                      </a:lnTo>
                      <a:lnTo>
                        <a:pt x="1" y="42"/>
                      </a:lnTo>
                      <a:lnTo>
                        <a:pt x="0" y="39"/>
                      </a:lnTo>
                      <a:lnTo>
                        <a:pt x="0" y="34"/>
                      </a:lnTo>
                      <a:lnTo>
                        <a:pt x="1" y="29"/>
                      </a:lnTo>
                      <a:lnTo>
                        <a:pt x="3" y="25"/>
                      </a:lnTo>
                      <a:lnTo>
                        <a:pt x="7" y="20"/>
                      </a:lnTo>
                      <a:lnTo>
                        <a:pt x="11" y="16"/>
                      </a:lnTo>
                      <a:lnTo>
                        <a:pt x="16" y="11"/>
                      </a:lnTo>
                      <a:lnTo>
                        <a:pt x="21" y="7"/>
                      </a:lnTo>
                      <a:lnTo>
                        <a:pt x="28" y="4"/>
                      </a:lnTo>
                      <a:lnTo>
                        <a:pt x="34" y="2"/>
                      </a:lnTo>
                      <a:lnTo>
                        <a:pt x="41" y="0"/>
                      </a:lnTo>
                      <a:lnTo>
                        <a:pt x="46" y="0"/>
                      </a:lnTo>
                      <a:lnTo>
                        <a:pt x="52" y="0"/>
                      </a:lnTo>
                      <a:lnTo>
                        <a:pt x="57" y="1"/>
                      </a:lnTo>
                      <a:lnTo>
                        <a:pt x="60" y="3"/>
                      </a:lnTo>
                      <a:lnTo>
                        <a:pt x="62"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4" name="Freeform 440"/>
                <p:cNvSpPr>
                  <a:spLocks/>
                </p:cNvSpPr>
                <p:nvPr/>
              </p:nvSpPr>
              <p:spPr bwMode="auto">
                <a:xfrm>
                  <a:off x="3861" y="1625"/>
                  <a:ext cx="72" cy="128"/>
                </a:xfrm>
                <a:custGeom>
                  <a:avLst/>
                  <a:gdLst>
                    <a:gd name="T0" fmla="*/ 0 w 717"/>
                    <a:gd name="T1" fmla="*/ 0 h 1168"/>
                    <a:gd name="T2" fmla="*/ 0 w 717"/>
                    <a:gd name="T3" fmla="*/ 0 h 1168"/>
                    <a:gd name="T4" fmla="*/ 0 w 717"/>
                    <a:gd name="T5" fmla="*/ 0 h 1168"/>
                    <a:gd name="T6" fmla="*/ 0 w 717"/>
                    <a:gd name="T7" fmla="*/ 0 h 1168"/>
                    <a:gd name="T8" fmla="*/ 0 w 717"/>
                    <a:gd name="T9" fmla="*/ 0 h 1168"/>
                    <a:gd name="T10" fmla="*/ 0 w 717"/>
                    <a:gd name="T11" fmla="*/ 0 h 1168"/>
                    <a:gd name="T12" fmla="*/ 0 w 717"/>
                    <a:gd name="T13" fmla="*/ 0 h 1168"/>
                    <a:gd name="T14" fmla="*/ 0 w 717"/>
                    <a:gd name="T15" fmla="*/ 0 h 1168"/>
                    <a:gd name="T16" fmla="*/ 0 w 717"/>
                    <a:gd name="T17" fmla="*/ 0 h 1168"/>
                    <a:gd name="T18" fmla="*/ 0 w 717"/>
                    <a:gd name="T19" fmla="*/ 0 h 1168"/>
                    <a:gd name="T20" fmla="*/ 0 w 717"/>
                    <a:gd name="T21" fmla="*/ 0 h 1168"/>
                    <a:gd name="T22" fmla="*/ 0 w 717"/>
                    <a:gd name="T23" fmla="*/ 0 h 1168"/>
                    <a:gd name="T24" fmla="*/ 0 w 717"/>
                    <a:gd name="T25" fmla="*/ 0 h 1168"/>
                    <a:gd name="T26" fmla="*/ 0 w 717"/>
                    <a:gd name="T27" fmla="*/ 0 h 1168"/>
                    <a:gd name="T28" fmla="*/ 0 w 717"/>
                    <a:gd name="T29" fmla="*/ 0 h 1168"/>
                    <a:gd name="T30" fmla="*/ 0 w 717"/>
                    <a:gd name="T31" fmla="*/ 0 h 1168"/>
                    <a:gd name="T32" fmla="*/ 0 w 717"/>
                    <a:gd name="T33" fmla="*/ 0 h 1168"/>
                    <a:gd name="T34" fmla="*/ 0 w 717"/>
                    <a:gd name="T35" fmla="*/ 0 h 1168"/>
                    <a:gd name="T36" fmla="*/ 0 w 717"/>
                    <a:gd name="T37" fmla="*/ 0 h 1168"/>
                    <a:gd name="T38" fmla="*/ 0 w 717"/>
                    <a:gd name="T39" fmla="*/ 0 h 1168"/>
                    <a:gd name="T40" fmla="*/ 0 w 717"/>
                    <a:gd name="T41" fmla="*/ 0 h 1168"/>
                    <a:gd name="T42" fmla="*/ 0 w 717"/>
                    <a:gd name="T43" fmla="*/ 0 h 1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1168"/>
                    <a:gd name="T68" fmla="*/ 717 w 717"/>
                    <a:gd name="T69" fmla="*/ 1168 h 1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1168">
                      <a:moveTo>
                        <a:pt x="62" y="7"/>
                      </a:moveTo>
                      <a:lnTo>
                        <a:pt x="717" y="1132"/>
                      </a:lnTo>
                      <a:lnTo>
                        <a:pt x="653" y="1168"/>
                      </a:lnTo>
                      <a:lnTo>
                        <a:pt x="1" y="42"/>
                      </a:lnTo>
                      <a:lnTo>
                        <a:pt x="0" y="39"/>
                      </a:lnTo>
                      <a:lnTo>
                        <a:pt x="0" y="34"/>
                      </a:lnTo>
                      <a:lnTo>
                        <a:pt x="1" y="29"/>
                      </a:lnTo>
                      <a:lnTo>
                        <a:pt x="3" y="25"/>
                      </a:lnTo>
                      <a:lnTo>
                        <a:pt x="7" y="20"/>
                      </a:lnTo>
                      <a:lnTo>
                        <a:pt x="11" y="16"/>
                      </a:lnTo>
                      <a:lnTo>
                        <a:pt x="16" y="11"/>
                      </a:lnTo>
                      <a:lnTo>
                        <a:pt x="21" y="7"/>
                      </a:lnTo>
                      <a:lnTo>
                        <a:pt x="28" y="4"/>
                      </a:lnTo>
                      <a:lnTo>
                        <a:pt x="34" y="2"/>
                      </a:lnTo>
                      <a:lnTo>
                        <a:pt x="41" y="0"/>
                      </a:lnTo>
                      <a:lnTo>
                        <a:pt x="46" y="0"/>
                      </a:lnTo>
                      <a:lnTo>
                        <a:pt x="52" y="0"/>
                      </a:lnTo>
                      <a:lnTo>
                        <a:pt x="57" y="1"/>
                      </a:lnTo>
                      <a:lnTo>
                        <a:pt x="60" y="3"/>
                      </a:lnTo>
                      <a:lnTo>
                        <a:pt x="62"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5" name="Freeform 441"/>
                <p:cNvSpPr>
                  <a:spLocks/>
                </p:cNvSpPr>
                <p:nvPr/>
              </p:nvSpPr>
              <p:spPr bwMode="auto">
                <a:xfrm>
                  <a:off x="3664" y="1640"/>
                  <a:ext cx="68" cy="112"/>
                </a:xfrm>
                <a:custGeom>
                  <a:avLst/>
                  <a:gdLst>
                    <a:gd name="T0" fmla="*/ 0 w 680"/>
                    <a:gd name="T1" fmla="*/ 0 h 1021"/>
                    <a:gd name="T2" fmla="*/ 0 w 680"/>
                    <a:gd name="T3" fmla="*/ 0 h 1021"/>
                    <a:gd name="T4" fmla="*/ 0 w 680"/>
                    <a:gd name="T5" fmla="*/ 0 h 1021"/>
                    <a:gd name="T6" fmla="*/ 0 w 680"/>
                    <a:gd name="T7" fmla="*/ 0 h 1021"/>
                    <a:gd name="T8" fmla="*/ 0 w 680"/>
                    <a:gd name="T9" fmla="*/ 0 h 1021"/>
                    <a:gd name="T10" fmla="*/ 0 w 680"/>
                    <a:gd name="T11" fmla="*/ 0 h 1021"/>
                    <a:gd name="T12" fmla="*/ 0 w 680"/>
                    <a:gd name="T13" fmla="*/ 0 h 1021"/>
                    <a:gd name="T14" fmla="*/ 0 w 680"/>
                    <a:gd name="T15" fmla="*/ 0 h 1021"/>
                    <a:gd name="T16" fmla="*/ 0 w 680"/>
                    <a:gd name="T17" fmla="*/ 0 h 1021"/>
                    <a:gd name="T18" fmla="*/ 0 w 680"/>
                    <a:gd name="T19" fmla="*/ 0 h 1021"/>
                    <a:gd name="T20" fmla="*/ 0 w 680"/>
                    <a:gd name="T21" fmla="*/ 0 h 1021"/>
                    <a:gd name="T22" fmla="*/ 0 w 680"/>
                    <a:gd name="T23" fmla="*/ 0 h 1021"/>
                    <a:gd name="T24" fmla="*/ 0 w 680"/>
                    <a:gd name="T25" fmla="*/ 0 h 1021"/>
                    <a:gd name="T26" fmla="*/ 0 w 680"/>
                    <a:gd name="T27" fmla="*/ 0 h 1021"/>
                    <a:gd name="T28" fmla="*/ 0 w 680"/>
                    <a:gd name="T29" fmla="*/ 0 h 1021"/>
                    <a:gd name="T30" fmla="*/ 0 w 680"/>
                    <a:gd name="T31" fmla="*/ 0 h 1021"/>
                    <a:gd name="T32" fmla="*/ 0 w 680"/>
                    <a:gd name="T33" fmla="*/ 0 h 1021"/>
                    <a:gd name="T34" fmla="*/ 0 w 680"/>
                    <a:gd name="T35" fmla="*/ 0 h 1021"/>
                    <a:gd name="T36" fmla="*/ 0 w 680"/>
                    <a:gd name="T37" fmla="*/ 0 h 1021"/>
                    <a:gd name="T38" fmla="*/ 0 w 680"/>
                    <a:gd name="T39" fmla="*/ 0 h 1021"/>
                    <a:gd name="T40" fmla="*/ 0 w 680"/>
                    <a:gd name="T41" fmla="*/ 0 h 1021"/>
                    <a:gd name="T42" fmla="*/ 0 w 680"/>
                    <a:gd name="T43" fmla="*/ 0 h 1021"/>
                    <a:gd name="T44" fmla="*/ 0 w 680"/>
                    <a:gd name="T45" fmla="*/ 0 h 1021"/>
                    <a:gd name="T46" fmla="*/ 0 w 680"/>
                    <a:gd name="T47" fmla="*/ 0 h 1021"/>
                    <a:gd name="T48" fmla="*/ 0 w 680"/>
                    <a:gd name="T49" fmla="*/ 0 h 1021"/>
                    <a:gd name="T50" fmla="*/ 0 w 680"/>
                    <a:gd name="T51" fmla="*/ 0 h 1021"/>
                    <a:gd name="T52" fmla="*/ 0 w 680"/>
                    <a:gd name="T53" fmla="*/ 0 h 1021"/>
                    <a:gd name="T54" fmla="*/ 0 w 680"/>
                    <a:gd name="T55" fmla="*/ 0 h 1021"/>
                    <a:gd name="T56" fmla="*/ 0 w 680"/>
                    <a:gd name="T57" fmla="*/ 0 h 1021"/>
                    <a:gd name="T58" fmla="*/ 0 w 680"/>
                    <a:gd name="T59" fmla="*/ 0 h 1021"/>
                    <a:gd name="T60" fmla="*/ 0 w 680"/>
                    <a:gd name="T61" fmla="*/ 0 h 1021"/>
                    <a:gd name="T62" fmla="*/ 0 w 680"/>
                    <a:gd name="T63" fmla="*/ 0 h 1021"/>
                    <a:gd name="T64" fmla="*/ 0 w 680"/>
                    <a:gd name="T65" fmla="*/ 0 h 1021"/>
                    <a:gd name="T66" fmla="*/ 0 w 680"/>
                    <a:gd name="T67" fmla="*/ 0 h 1021"/>
                    <a:gd name="T68" fmla="*/ 0 w 680"/>
                    <a:gd name="T69" fmla="*/ 0 h 1021"/>
                    <a:gd name="T70" fmla="*/ 0 w 680"/>
                    <a:gd name="T71" fmla="*/ 0 h 1021"/>
                    <a:gd name="T72" fmla="*/ 0 w 680"/>
                    <a:gd name="T73" fmla="*/ 0 h 1021"/>
                    <a:gd name="T74" fmla="*/ 0 w 680"/>
                    <a:gd name="T75" fmla="*/ 0 h 10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021"/>
                    <a:gd name="T116" fmla="*/ 680 w 680"/>
                    <a:gd name="T117" fmla="*/ 1021 h 10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021">
                      <a:moveTo>
                        <a:pt x="618" y="1012"/>
                      </a:move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8" y="973"/>
                      </a:lnTo>
                      <a:lnTo>
                        <a:pt x="680" y="978"/>
                      </a:lnTo>
                      <a:lnTo>
                        <a:pt x="680" y="983"/>
                      </a:lnTo>
                      <a:lnTo>
                        <a:pt x="680" y="988"/>
                      </a:lnTo>
                      <a:lnTo>
                        <a:pt x="678" y="993"/>
                      </a:lnTo>
                      <a:lnTo>
                        <a:pt x="676" y="999"/>
                      </a:lnTo>
                      <a:lnTo>
                        <a:pt x="671" y="1005"/>
                      </a:lnTo>
                      <a:lnTo>
                        <a:pt x="667" y="1009"/>
                      </a:lnTo>
                      <a:lnTo>
                        <a:pt x="661" y="1013"/>
                      </a:lnTo>
                      <a:lnTo>
                        <a:pt x="656" y="1016"/>
                      </a:lnTo>
                      <a:lnTo>
                        <a:pt x="649" y="1018"/>
                      </a:lnTo>
                      <a:lnTo>
                        <a:pt x="643" y="1021"/>
                      </a:lnTo>
                      <a:lnTo>
                        <a:pt x="636" y="1021"/>
                      </a:lnTo>
                      <a:lnTo>
                        <a:pt x="631" y="1019"/>
                      </a:lnTo>
                      <a:lnTo>
                        <a:pt x="626" y="1018"/>
                      </a:lnTo>
                      <a:lnTo>
                        <a:pt x="622" y="1015"/>
                      </a:lnTo>
                      <a:lnTo>
                        <a:pt x="618" y="10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6" name="Freeform 442"/>
                <p:cNvSpPr>
                  <a:spLocks/>
                </p:cNvSpPr>
                <p:nvPr/>
              </p:nvSpPr>
              <p:spPr bwMode="auto">
                <a:xfrm>
                  <a:off x="3664" y="1640"/>
                  <a:ext cx="68" cy="112"/>
                </a:xfrm>
                <a:custGeom>
                  <a:avLst/>
                  <a:gdLst>
                    <a:gd name="T0" fmla="*/ 0 w 680"/>
                    <a:gd name="T1" fmla="*/ 0 h 1021"/>
                    <a:gd name="T2" fmla="*/ 0 w 680"/>
                    <a:gd name="T3" fmla="*/ 0 h 1021"/>
                    <a:gd name="T4" fmla="*/ 0 w 680"/>
                    <a:gd name="T5" fmla="*/ 0 h 1021"/>
                    <a:gd name="T6" fmla="*/ 0 w 680"/>
                    <a:gd name="T7" fmla="*/ 0 h 1021"/>
                    <a:gd name="T8" fmla="*/ 0 w 680"/>
                    <a:gd name="T9" fmla="*/ 0 h 1021"/>
                    <a:gd name="T10" fmla="*/ 0 w 680"/>
                    <a:gd name="T11" fmla="*/ 0 h 1021"/>
                    <a:gd name="T12" fmla="*/ 0 w 680"/>
                    <a:gd name="T13" fmla="*/ 0 h 1021"/>
                    <a:gd name="T14" fmla="*/ 0 w 680"/>
                    <a:gd name="T15" fmla="*/ 0 h 1021"/>
                    <a:gd name="T16" fmla="*/ 0 w 680"/>
                    <a:gd name="T17" fmla="*/ 0 h 1021"/>
                    <a:gd name="T18" fmla="*/ 0 w 680"/>
                    <a:gd name="T19" fmla="*/ 0 h 1021"/>
                    <a:gd name="T20" fmla="*/ 0 w 680"/>
                    <a:gd name="T21" fmla="*/ 0 h 1021"/>
                    <a:gd name="T22" fmla="*/ 0 w 680"/>
                    <a:gd name="T23" fmla="*/ 0 h 1021"/>
                    <a:gd name="T24" fmla="*/ 0 w 680"/>
                    <a:gd name="T25" fmla="*/ 0 h 1021"/>
                    <a:gd name="T26" fmla="*/ 0 w 680"/>
                    <a:gd name="T27" fmla="*/ 0 h 1021"/>
                    <a:gd name="T28" fmla="*/ 0 w 680"/>
                    <a:gd name="T29" fmla="*/ 0 h 1021"/>
                    <a:gd name="T30" fmla="*/ 0 w 680"/>
                    <a:gd name="T31" fmla="*/ 0 h 1021"/>
                    <a:gd name="T32" fmla="*/ 0 w 680"/>
                    <a:gd name="T33" fmla="*/ 0 h 1021"/>
                    <a:gd name="T34" fmla="*/ 0 w 680"/>
                    <a:gd name="T35" fmla="*/ 0 h 1021"/>
                    <a:gd name="T36" fmla="*/ 0 w 680"/>
                    <a:gd name="T37" fmla="*/ 0 h 1021"/>
                    <a:gd name="T38" fmla="*/ 0 w 680"/>
                    <a:gd name="T39" fmla="*/ 0 h 1021"/>
                    <a:gd name="T40" fmla="*/ 0 w 680"/>
                    <a:gd name="T41" fmla="*/ 0 h 1021"/>
                    <a:gd name="T42" fmla="*/ 0 w 680"/>
                    <a:gd name="T43" fmla="*/ 0 h 1021"/>
                    <a:gd name="T44" fmla="*/ 0 w 680"/>
                    <a:gd name="T45" fmla="*/ 0 h 1021"/>
                    <a:gd name="T46" fmla="*/ 0 w 680"/>
                    <a:gd name="T47" fmla="*/ 0 h 1021"/>
                    <a:gd name="T48" fmla="*/ 0 w 680"/>
                    <a:gd name="T49" fmla="*/ 0 h 1021"/>
                    <a:gd name="T50" fmla="*/ 0 w 680"/>
                    <a:gd name="T51" fmla="*/ 0 h 1021"/>
                    <a:gd name="T52" fmla="*/ 0 w 680"/>
                    <a:gd name="T53" fmla="*/ 0 h 1021"/>
                    <a:gd name="T54" fmla="*/ 0 w 680"/>
                    <a:gd name="T55" fmla="*/ 0 h 1021"/>
                    <a:gd name="T56" fmla="*/ 0 w 680"/>
                    <a:gd name="T57" fmla="*/ 0 h 1021"/>
                    <a:gd name="T58" fmla="*/ 0 w 680"/>
                    <a:gd name="T59" fmla="*/ 0 h 1021"/>
                    <a:gd name="T60" fmla="*/ 0 w 680"/>
                    <a:gd name="T61" fmla="*/ 0 h 1021"/>
                    <a:gd name="T62" fmla="*/ 0 w 680"/>
                    <a:gd name="T63" fmla="*/ 0 h 1021"/>
                    <a:gd name="T64" fmla="*/ 0 w 680"/>
                    <a:gd name="T65" fmla="*/ 0 h 1021"/>
                    <a:gd name="T66" fmla="*/ 0 w 680"/>
                    <a:gd name="T67" fmla="*/ 0 h 1021"/>
                    <a:gd name="T68" fmla="*/ 0 w 680"/>
                    <a:gd name="T69" fmla="*/ 0 h 1021"/>
                    <a:gd name="T70" fmla="*/ 0 w 680"/>
                    <a:gd name="T71" fmla="*/ 0 h 1021"/>
                    <a:gd name="T72" fmla="*/ 0 w 680"/>
                    <a:gd name="T73" fmla="*/ 0 h 1021"/>
                    <a:gd name="T74" fmla="*/ 0 w 680"/>
                    <a:gd name="T75" fmla="*/ 0 h 10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021"/>
                    <a:gd name="T116" fmla="*/ 680 w 680"/>
                    <a:gd name="T117" fmla="*/ 1021 h 10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021">
                      <a:moveTo>
                        <a:pt x="618" y="1012"/>
                      </a:move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8" y="973"/>
                      </a:lnTo>
                      <a:lnTo>
                        <a:pt x="680" y="978"/>
                      </a:lnTo>
                      <a:lnTo>
                        <a:pt x="680" y="983"/>
                      </a:lnTo>
                      <a:lnTo>
                        <a:pt x="680" y="988"/>
                      </a:lnTo>
                      <a:lnTo>
                        <a:pt x="678" y="993"/>
                      </a:lnTo>
                      <a:lnTo>
                        <a:pt x="676" y="999"/>
                      </a:lnTo>
                      <a:lnTo>
                        <a:pt x="671" y="1005"/>
                      </a:lnTo>
                      <a:lnTo>
                        <a:pt x="667" y="1009"/>
                      </a:lnTo>
                      <a:lnTo>
                        <a:pt x="661" y="1013"/>
                      </a:lnTo>
                      <a:lnTo>
                        <a:pt x="656" y="1016"/>
                      </a:lnTo>
                      <a:lnTo>
                        <a:pt x="649" y="1018"/>
                      </a:lnTo>
                      <a:lnTo>
                        <a:pt x="643" y="1021"/>
                      </a:lnTo>
                      <a:lnTo>
                        <a:pt x="636" y="1021"/>
                      </a:lnTo>
                      <a:lnTo>
                        <a:pt x="631" y="1019"/>
                      </a:lnTo>
                      <a:lnTo>
                        <a:pt x="626" y="1018"/>
                      </a:lnTo>
                      <a:lnTo>
                        <a:pt x="622" y="1015"/>
                      </a:lnTo>
                      <a:lnTo>
                        <a:pt x="618" y="10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7" name="Freeform 443"/>
                <p:cNvSpPr>
                  <a:spLocks/>
                </p:cNvSpPr>
                <p:nvPr/>
              </p:nvSpPr>
              <p:spPr bwMode="auto">
                <a:xfrm>
                  <a:off x="3664" y="1640"/>
                  <a:ext cx="7" cy="6"/>
                </a:xfrm>
                <a:custGeom>
                  <a:avLst/>
                  <a:gdLst>
                    <a:gd name="T0" fmla="*/ 0 w 67"/>
                    <a:gd name="T1" fmla="*/ 0 h 57"/>
                    <a:gd name="T2" fmla="*/ 0 w 67"/>
                    <a:gd name="T3" fmla="*/ 0 h 57"/>
                    <a:gd name="T4" fmla="*/ 0 w 67"/>
                    <a:gd name="T5" fmla="*/ 0 h 57"/>
                    <a:gd name="T6" fmla="*/ 0 w 67"/>
                    <a:gd name="T7" fmla="*/ 0 h 57"/>
                    <a:gd name="T8" fmla="*/ 0 w 67"/>
                    <a:gd name="T9" fmla="*/ 0 h 57"/>
                    <a:gd name="T10" fmla="*/ 0 w 67"/>
                    <a:gd name="T11" fmla="*/ 0 h 57"/>
                    <a:gd name="T12" fmla="*/ 0 w 67"/>
                    <a:gd name="T13" fmla="*/ 0 h 57"/>
                    <a:gd name="T14" fmla="*/ 0 w 67"/>
                    <a:gd name="T15" fmla="*/ 0 h 57"/>
                    <a:gd name="T16" fmla="*/ 0 w 67"/>
                    <a:gd name="T17" fmla="*/ 0 h 57"/>
                    <a:gd name="T18" fmla="*/ 0 w 67"/>
                    <a:gd name="T19" fmla="*/ 0 h 57"/>
                    <a:gd name="T20" fmla="*/ 0 w 67"/>
                    <a:gd name="T21" fmla="*/ 0 h 57"/>
                    <a:gd name="T22" fmla="*/ 0 w 67"/>
                    <a:gd name="T23" fmla="*/ 0 h 57"/>
                    <a:gd name="T24" fmla="*/ 0 w 67"/>
                    <a:gd name="T25" fmla="*/ 0 h 57"/>
                    <a:gd name="T26" fmla="*/ 0 w 67"/>
                    <a:gd name="T27" fmla="*/ 0 h 57"/>
                    <a:gd name="T28" fmla="*/ 0 w 67"/>
                    <a:gd name="T29" fmla="*/ 0 h 57"/>
                    <a:gd name="T30" fmla="*/ 0 w 67"/>
                    <a:gd name="T31" fmla="*/ 0 h 57"/>
                    <a:gd name="T32" fmla="*/ 0 w 67"/>
                    <a:gd name="T33" fmla="*/ 0 h 57"/>
                    <a:gd name="T34" fmla="*/ 0 w 67"/>
                    <a:gd name="T35" fmla="*/ 0 h 57"/>
                    <a:gd name="T36" fmla="*/ 0 w 67"/>
                    <a:gd name="T37" fmla="*/ 0 h 57"/>
                    <a:gd name="T38" fmla="*/ 0 w 67"/>
                    <a:gd name="T39" fmla="*/ 0 h 57"/>
                    <a:gd name="T40" fmla="*/ 0 w 67"/>
                    <a:gd name="T41" fmla="*/ 0 h 57"/>
                    <a:gd name="T42" fmla="*/ 0 w 67"/>
                    <a:gd name="T43" fmla="*/ 0 h 57"/>
                    <a:gd name="T44" fmla="*/ 0 w 67"/>
                    <a:gd name="T45" fmla="*/ 0 h 57"/>
                    <a:gd name="T46" fmla="*/ 0 w 67"/>
                    <a:gd name="T47" fmla="*/ 0 h 57"/>
                    <a:gd name="T48" fmla="*/ 0 w 67"/>
                    <a:gd name="T49" fmla="*/ 0 h 57"/>
                    <a:gd name="T50" fmla="*/ 0 w 67"/>
                    <a:gd name="T51" fmla="*/ 0 h 57"/>
                    <a:gd name="T52" fmla="*/ 0 w 67"/>
                    <a:gd name="T53" fmla="*/ 0 h 57"/>
                    <a:gd name="T54" fmla="*/ 0 w 67"/>
                    <a:gd name="T55" fmla="*/ 0 h 57"/>
                    <a:gd name="T56" fmla="*/ 0 w 67"/>
                    <a:gd name="T57" fmla="*/ 0 h 57"/>
                    <a:gd name="T58" fmla="*/ 0 w 67"/>
                    <a:gd name="T59" fmla="*/ 0 h 57"/>
                    <a:gd name="T60" fmla="*/ 0 w 67"/>
                    <a:gd name="T61" fmla="*/ 0 h 57"/>
                    <a:gd name="T62" fmla="*/ 0 w 67"/>
                    <a:gd name="T63" fmla="*/ 0 h 57"/>
                    <a:gd name="T64" fmla="*/ 0 w 6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7"/>
                    <a:gd name="T101" fmla="*/ 67 w 6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7">
                      <a:moveTo>
                        <a:pt x="47" y="49"/>
                      </a:moveTo>
                      <a:lnTo>
                        <a:pt x="41" y="52"/>
                      </a:lnTo>
                      <a:lnTo>
                        <a:pt x="34" y="55"/>
                      </a:lnTo>
                      <a:lnTo>
                        <a:pt x="27" y="57"/>
                      </a:lnTo>
                      <a:lnTo>
                        <a:pt x="21" y="57"/>
                      </a:lnTo>
                      <a:lnTo>
                        <a:pt x="15" y="57"/>
                      </a:lnTo>
                      <a:lnTo>
                        <a:pt x="10" y="55"/>
                      </a:lnTo>
                      <a:lnTo>
                        <a:pt x="6" y="52"/>
                      </a:ln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 y="13"/>
                      </a:lnTo>
                      <a:lnTo>
                        <a:pt x="67" y="18"/>
                      </a:lnTo>
                      <a:lnTo>
                        <a:pt x="67" y="24"/>
                      </a:lnTo>
                      <a:lnTo>
                        <a:pt x="65" y="29"/>
                      </a:lnTo>
                      <a:lnTo>
                        <a:pt x="61" y="34"/>
                      </a:lnTo>
                      <a:lnTo>
                        <a:pt x="58" y="40"/>
                      </a:lnTo>
                      <a:lnTo>
                        <a:pt x="52" y="44"/>
                      </a:lnTo>
                      <a:lnTo>
                        <a:pt x="47" y="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8" name="Freeform 444"/>
                <p:cNvSpPr>
                  <a:spLocks/>
                </p:cNvSpPr>
                <p:nvPr/>
              </p:nvSpPr>
              <p:spPr bwMode="auto">
                <a:xfrm>
                  <a:off x="3664" y="1640"/>
                  <a:ext cx="7" cy="6"/>
                </a:xfrm>
                <a:custGeom>
                  <a:avLst/>
                  <a:gdLst>
                    <a:gd name="T0" fmla="*/ 0 w 67"/>
                    <a:gd name="T1" fmla="*/ 0 h 57"/>
                    <a:gd name="T2" fmla="*/ 0 w 67"/>
                    <a:gd name="T3" fmla="*/ 0 h 57"/>
                    <a:gd name="T4" fmla="*/ 0 w 67"/>
                    <a:gd name="T5" fmla="*/ 0 h 57"/>
                    <a:gd name="T6" fmla="*/ 0 w 67"/>
                    <a:gd name="T7" fmla="*/ 0 h 57"/>
                    <a:gd name="T8" fmla="*/ 0 w 67"/>
                    <a:gd name="T9" fmla="*/ 0 h 57"/>
                    <a:gd name="T10" fmla="*/ 0 w 67"/>
                    <a:gd name="T11" fmla="*/ 0 h 57"/>
                    <a:gd name="T12" fmla="*/ 0 w 67"/>
                    <a:gd name="T13" fmla="*/ 0 h 57"/>
                    <a:gd name="T14" fmla="*/ 0 w 67"/>
                    <a:gd name="T15" fmla="*/ 0 h 57"/>
                    <a:gd name="T16" fmla="*/ 0 w 67"/>
                    <a:gd name="T17" fmla="*/ 0 h 57"/>
                    <a:gd name="T18" fmla="*/ 0 w 67"/>
                    <a:gd name="T19" fmla="*/ 0 h 57"/>
                    <a:gd name="T20" fmla="*/ 0 w 67"/>
                    <a:gd name="T21" fmla="*/ 0 h 57"/>
                    <a:gd name="T22" fmla="*/ 0 w 67"/>
                    <a:gd name="T23" fmla="*/ 0 h 57"/>
                    <a:gd name="T24" fmla="*/ 0 w 67"/>
                    <a:gd name="T25" fmla="*/ 0 h 57"/>
                    <a:gd name="T26" fmla="*/ 0 w 67"/>
                    <a:gd name="T27" fmla="*/ 0 h 57"/>
                    <a:gd name="T28" fmla="*/ 0 w 67"/>
                    <a:gd name="T29" fmla="*/ 0 h 57"/>
                    <a:gd name="T30" fmla="*/ 0 w 67"/>
                    <a:gd name="T31" fmla="*/ 0 h 57"/>
                    <a:gd name="T32" fmla="*/ 0 w 67"/>
                    <a:gd name="T33" fmla="*/ 0 h 57"/>
                    <a:gd name="T34" fmla="*/ 0 w 67"/>
                    <a:gd name="T35" fmla="*/ 0 h 57"/>
                    <a:gd name="T36" fmla="*/ 0 w 67"/>
                    <a:gd name="T37" fmla="*/ 0 h 57"/>
                    <a:gd name="T38" fmla="*/ 0 w 67"/>
                    <a:gd name="T39" fmla="*/ 0 h 57"/>
                    <a:gd name="T40" fmla="*/ 0 w 67"/>
                    <a:gd name="T41" fmla="*/ 0 h 57"/>
                    <a:gd name="T42" fmla="*/ 0 w 67"/>
                    <a:gd name="T43" fmla="*/ 0 h 57"/>
                    <a:gd name="T44" fmla="*/ 0 w 67"/>
                    <a:gd name="T45" fmla="*/ 0 h 57"/>
                    <a:gd name="T46" fmla="*/ 0 w 67"/>
                    <a:gd name="T47" fmla="*/ 0 h 57"/>
                    <a:gd name="T48" fmla="*/ 0 w 67"/>
                    <a:gd name="T49" fmla="*/ 0 h 57"/>
                    <a:gd name="T50" fmla="*/ 0 w 67"/>
                    <a:gd name="T51" fmla="*/ 0 h 57"/>
                    <a:gd name="T52" fmla="*/ 0 w 67"/>
                    <a:gd name="T53" fmla="*/ 0 h 57"/>
                    <a:gd name="T54" fmla="*/ 0 w 67"/>
                    <a:gd name="T55" fmla="*/ 0 h 57"/>
                    <a:gd name="T56" fmla="*/ 0 w 67"/>
                    <a:gd name="T57" fmla="*/ 0 h 57"/>
                    <a:gd name="T58" fmla="*/ 0 w 67"/>
                    <a:gd name="T59" fmla="*/ 0 h 57"/>
                    <a:gd name="T60" fmla="*/ 0 w 67"/>
                    <a:gd name="T61" fmla="*/ 0 h 57"/>
                    <a:gd name="T62" fmla="*/ 0 w 67"/>
                    <a:gd name="T63" fmla="*/ 0 h 57"/>
                    <a:gd name="T64" fmla="*/ 0 w 6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7"/>
                    <a:gd name="T101" fmla="*/ 67 w 6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7">
                      <a:moveTo>
                        <a:pt x="47" y="49"/>
                      </a:moveTo>
                      <a:lnTo>
                        <a:pt x="41" y="52"/>
                      </a:lnTo>
                      <a:lnTo>
                        <a:pt x="34" y="55"/>
                      </a:lnTo>
                      <a:lnTo>
                        <a:pt x="27" y="57"/>
                      </a:lnTo>
                      <a:lnTo>
                        <a:pt x="21" y="57"/>
                      </a:lnTo>
                      <a:lnTo>
                        <a:pt x="15" y="57"/>
                      </a:lnTo>
                      <a:lnTo>
                        <a:pt x="10" y="55"/>
                      </a:lnTo>
                      <a:lnTo>
                        <a:pt x="6" y="52"/>
                      </a:ln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 y="13"/>
                      </a:lnTo>
                      <a:lnTo>
                        <a:pt x="67" y="18"/>
                      </a:lnTo>
                      <a:lnTo>
                        <a:pt x="67" y="24"/>
                      </a:lnTo>
                      <a:lnTo>
                        <a:pt x="65" y="29"/>
                      </a:lnTo>
                      <a:lnTo>
                        <a:pt x="61" y="34"/>
                      </a:lnTo>
                      <a:lnTo>
                        <a:pt x="58" y="40"/>
                      </a:lnTo>
                      <a:lnTo>
                        <a:pt x="52" y="44"/>
                      </a:lnTo>
                      <a:lnTo>
                        <a:pt x="47"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9" name="Freeform 445"/>
                <p:cNvSpPr>
                  <a:spLocks/>
                </p:cNvSpPr>
                <p:nvPr/>
              </p:nvSpPr>
              <p:spPr bwMode="auto">
                <a:xfrm>
                  <a:off x="3470" y="1354"/>
                  <a:ext cx="60" cy="120"/>
                </a:xfrm>
                <a:custGeom>
                  <a:avLst/>
                  <a:gdLst>
                    <a:gd name="T0" fmla="*/ 0 w 590"/>
                    <a:gd name="T1" fmla="*/ 0 h 1098"/>
                    <a:gd name="T2" fmla="*/ 0 w 590"/>
                    <a:gd name="T3" fmla="*/ 0 h 1098"/>
                    <a:gd name="T4" fmla="*/ 0 w 590"/>
                    <a:gd name="T5" fmla="*/ 0 h 1098"/>
                    <a:gd name="T6" fmla="*/ 0 w 590"/>
                    <a:gd name="T7" fmla="*/ 0 h 1098"/>
                    <a:gd name="T8" fmla="*/ 0 w 590"/>
                    <a:gd name="T9" fmla="*/ 0 h 1098"/>
                    <a:gd name="T10" fmla="*/ 0 w 590"/>
                    <a:gd name="T11" fmla="*/ 0 h 1098"/>
                    <a:gd name="T12" fmla="*/ 0 w 590"/>
                    <a:gd name="T13" fmla="*/ 0 h 1098"/>
                    <a:gd name="T14" fmla="*/ 0 w 590"/>
                    <a:gd name="T15" fmla="*/ 0 h 1098"/>
                    <a:gd name="T16" fmla="*/ 0 w 590"/>
                    <a:gd name="T17" fmla="*/ 0 h 1098"/>
                    <a:gd name="T18" fmla="*/ 0 w 590"/>
                    <a:gd name="T19" fmla="*/ 0 h 1098"/>
                    <a:gd name="T20" fmla="*/ 0 w 590"/>
                    <a:gd name="T21" fmla="*/ 0 h 1098"/>
                    <a:gd name="T22" fmla="*/ 0 w 590"/>
                    <a:gd name="T23" fmla="*/ 0 h 1098"/>
                    <a:gd name="T24" fmla="*/ 0 w 590"/>
                    <a:gd name="T25" fmla="*/ 0 h 1098"/>
                    <a:gd name="T26" fmla="*/ 0 w 590"/>
                    <a:gd name="T27" fmla="*/ 0 h 1098"/>
                    <a:gd name="T28" fmla="*/ 0 w 590"/>
                    <a:gd name="T29" fmla="*/ 0 h 1098"/>
                    <a:gd name="T30" fmla="*/ 0 w 590"/>
                    <a:gd name="T31" fmla="*/ 0 h 1098"/>
                    <a:gd name="T32" fmla="*/ 0 w 590"/>
                    <a:gd name="T33" fmla="*/ 0 h 1098"/>
                    <a:gd name="T34" fmla="*/ 0 w 590"/>
                    <a:gd name="T35" fmla="*/ 0 h 1098"/>
                    <a:gd name="T36" fmla="*/ 0 w 590"/>
                    <a:gd name="T37" fmla="*/ 0 h 1098"/>
                    <a:gd name="T38" fmla="*/ 0 w 590"/>
                    <a:gd name="T39" fmla="*/ 0 h 1098"/>
                    <a:gd name="T40" fmla="*/ 0 w 590"/>
                    <a:gd name="T41" fmla="*/ 0 h 1098"/>
                    <a:gd name="T42" fmla="*/ 0 w 590"/>
                    <a:gd name="T43" fmla="*/ 0 h 1098"/>
                    <a:gd name="T44" fmla="*/ 0 w 590"/>
                    <a:gd name="T45" fmla="*/ 0 h 1098"/>
                    <a:gd name="T46" fmla="*/ 0 w 590"/>
                    <a:gd name="T47" fmla="*/ 0 h 1098"/>
                    <a:gd name="T48" fmla="*/ 0 w 590"/>
                    <a:gd name="T49" fmla="*/ 0 h 1098"/>
                    <a:gd name="T50" fmla="*/ 0 w 590"/>
                    <a:gd name="T51" fmla="*/ 0 h 1098"/>
                    <a:gd name="T52" fmla="*/ 0 w 590"/>
                    <a:gd name="T53" fmla="*/ 0 h 1098"/>
                    <a:gd name="T54" fmla="*/ 0 w 590"/>
                    <a:gd name="T55" fmla="*/ 0 h 1098"/>
                    <a:gd name="T56" fmla="*/ 0 w 590"/>
                    <a:gd name="T57" fmla="*/ 0 h 1098"/>
                    <a:gd name="T58" fmla="*/ 0 w 590"/>
                    <a:gd name="T59" fmla="*/ 0 h 1098"/>
                    <a:gd name="T60" fmla="*/ 0 w 590"/>
                    <a:gd name="T61" fmla="*/ 0 h 1098"/>
                    <a:gd name="T62" fmla="*/ 0 w 590"/>
                    <a:gd name="T63" fmla="*/ 0 h 1098"/>
                    <a:gd name="T64" fmla="*/ 0 w 590"/>
                    <a:gd name="T65" fmla="*/ 0 h 1098"/>
                    <a:gd name="T66" fmla="*/ 0 w 590"/>
                    <a:gd name="T67" fmla="*/ 0 h 1098"/>
                    <a:gd name="T68" fmla="*/ 0 w 590"/>
                    <a:gd name="T69" fmla="*/ 0 h 1098"/>
                    <a:gd name="T70" fmla="*/ 0 w 590"/>
                    <a:gd name="T71" fmla="*/ 0 h 1098"/>
                    <a:gd name="T72" fmla="*/ 0 w 590"/>
                    <a:gd name="T73" fmla="*/ 0 h 1098"/>
                    <a:gd name="T74" fmla="*/ 0 w 590"/>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1098"/>
                    <a:gd name="T116" fmla="*/ 590 w 590"/>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1098">
                      <a:moveTo>
                        <a:pt x="65" y="10"/>
                      </a:moveTo>
                      <a:lnTo>
                        <a:pt x="589" y="1055"/>
                      </a:lnTo>
                      <a:lnTo>
                        <a:pt x="590" y="1059"/>
                      </a:lnTo>
                      <a:lnTo>
                        <a:pt x="590" y="1064"/>
                      </a:lnTo>
                      <a:lnTo>
                        <a:pt x="589" y="1069"/>
                      </a:lnTo>
                      <a:lnTo>
                        <a:pt x="587" y="1074"/>
                      </a:lnTo>
                      <a:lnTo>
                        <a:pt x="583" y="1080"/>
                      </a:lnTo>
                      <a:lnTo>
                        <a:pt x="578" y="1084"/>
                      </a:lnTo>
                      <a:lnTo>
                        <a:pt x="573" y="1089"/>
                      </a:lnTo>
                      <a:lnTo>
                        <a:pt x="566" y="1092"/>
                      </a:lnTo>
                      <a:lnTo>
                        <a:pt x="560" y="1095"/>
                      </a:lnTo>
                      <a:lnTo>
                        <a:pt x="553" y="1097"/>
                      </a:lnTo>
                      <a:lnTo>
                        <a:pt x="546" y="1098"/>
                      </a:lnTo>
                      <a:lnTo>
                        <a:pt x="540" y="1098"/>
                      </a:lnTo>
                      <a:lnTo>
                        <a:pt x="535" y="1097"/>
                      </a:lnTo>
                      <a:lnTo>
                        <a:pt x="529" y="1094"/>
                      </a:lnTo>
                      <a:lnTo>
                        <a:pt x="526" y="1091"/>
                      </a:lnTo>
                      <a:lnTo>
                        <a:pt x="522" y="1087"/>
                      </a:lnTo>
                      <a:lnTo>
                        <a:pt x="2" y="42"/>
                      </a:lnTo>
                      <a:lnTo>
                        <a:pt x="0" y="37"/>
                      </a:lnTo>
                      <a:lnTo>
                        <a:pt x="0" y="33"/>
                      </a:lnTo>
                      <a:lnTo>
                        <a:pt x="1" y="27"/>
                      </a:lnTo>
                      <a:lnTo>
                        <a:pt x="3" y="23"/>
                      </a:lnTo>
                      <a:lnTo>
                        <a:pt x="6" y="17"/>
                      </a:lnTo>
                      <a:lnTo>
                        <a:pt x="11" y="13"/>
                      </a:lnTo>
                      <a:lnTo>
                        <a:pt x="17" y="8"/>
                      </a:lnTo>
                      <a:lnTo>
                        <a:pt x="22" y="5"/>
                      </a:lnTo>
                      <a:lnTo>
                        <a:pt x="29" y="2"/>
                      </a:lnTo>
                      <a:lnTo>
                        <a:pt x="36" y="0"/>
                      </a:lnTo>
                      <a:lnTo>
                        <a:pt x="41" y="0"/>
                      </a:lnTo>
                      <a:lnTo>
                        <a:pt x="48" y="0"/>
                      </a:lnTo>
                      <a:lnTo>
                        <a:pt x="54" y="1"/>
                      </a:lnTo>
                      <a:lnTo>
                        <a:pt x="58" y="3"/>
                      </a:lnTo>
                      <a:lnTo>
                        <a:pt x="62" y="7"/>
                      </a:lnTo>
                      <a:lnTo>
                        <a:pt x="65" y="1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0" name="Freeform 446"/>
                <p:cNvSpPr>
                  <a:spLocks/>
                </p:cNvSpPr>
                <p:nvPr/>
              </p:nvSpPr>
              <p:spPr bwMode="auto">
                <a:xfrm>
                  <a:off x="3470" y="1354"/>
                  <a:ext cx="60" cy="120"/>
                </a:xfrm>
                <a:custGeom>
                  <a:avLst/>
                  <a:gdLst>
                    <a:gd name="T0" fmla="*/ 0 w 590"/>
                    <a:gd name="T1" fmla="*/ 0 h 1098"/>
                    <a:gd name="T2" fmla="*/ 0 w 590"/>
                    <a:gd name="T3" fmla="*/ 0 h 1098"/>
                    <a:gd name="T4" fmla="*/ 0 w 590"/>
                    <a:gd name="T5" fmla="*/ 0 h 1098"/>
                    <a:gd name="T6" fmla="*/ 0 w 590"/>
                    <a:gd name="T7" fmla="*/ 0 h 1098"/>
                    <a:gd name="T8" fmla="*/ 0 w 590"/>
                    <a:gd name="T9" fmla="*/ 0 h 1098"/>
                    <a:gd name="T10" fmla="*/ 0 w 590"/>
                    <a:gd name="T11" fmla="*/ 0 h 1098"/>
                    <a:gd name="T12" fmla="*/ 0 w 590"/>
                    <a:gd name="T13" fmla="*/ 0 h 1098"/>
                    <a:gd name="T14" fmla="*/ 0 w 590"/>
                    <a:gd name="T15" fmla="*/ 0 h 1098"/>
                    <a:gd name="T16" fmla="*/ 0 w 590"/>
                    <a:gd name="T17" fmla="*/ 0 h 1098"/>
                    <a:gd name="T18" fmla="*/ 0 w 590"/>
                    <a:gd name="T19" fmla="*/ 0 h 1098"/>
                    <a:gd name="T20" fmla="*/ 0 w 590"/>
                    <a:gd name="T21" fmla="*/ 0 h 1098"/>
                    <a:gd name="T22" fmla="*/ 0 w 590"/>
                    <a:gd name="T23" fmla="*/ 0 h 1098"/>
                    <a:gd name="T24" fmla="*/ 0 w 590"/>
                    <a:gd name="T25" fmla="*/ 0 h 1098"/>
                    <a:gd name="T26" fmla="*/ 0 w 590"/>
                    <a:gd name="T27" fmla="*/ 0 h 1098"/>
                    <a:gd name="T28" fmla="*/ 0 w 590"/>
                    <a:gd name="T29" fmla="*/ 0 h 1098"/>
                    <a:gd name="T30" fmla="*/ 0 w 590"/>
                    <a:gd name="T31" fmla="*/ 0 h 1098"/>
                    <a:gd name="T32" fmla="*/ 0 w 590"/>
                    <a:gd name="T33" fmla="*/ 0 h 1098"/>
                    <a:gd name="T34" fmla="*/ 0 w 590"/>
                    <a:gd name="T35" fmla="*/ 0 h 1098"/>
                    <a:gd name="T36" fmla="*/ 0 w 590"/>
                    <a:gd name="T37" fmla="*/ 0 h 1098"/>
                    <a:gd name="T38" fmla="*/ 0 w 590"/>
                    <a:gd name="T39" fmla="*/ 0 h 1098"/>
                    <a:gd name="T40" fmla="*/ 0 w 590"/>
                    <a:gd name="T41" fmla="*/ 0 h 1098"/>
                    <a:gd name="T42" fmla="*/ 0 w 590"/>
                    <a:gd name="T43" fmla="*/ 0 h 1098"/>
                    <a:gd name="T44" fmla="*/ 0 w 590"/>
                    <a:gd name="T45" fmla="*/ 0 h 1098"/>
                    <a:gd name="T46" fmla="*/ 0 w 590"/>
                    <a:gd name="T47" fmla="*/ 0 h 1098"/>
                    <a:gd name="T48" fmla="*/ 0 w 590"/>
                    <a:gd name="T49" fmla="*/ 0 h 1098"/>
                    <a:gd name="T50" fmla="*/ 0 w 590"/>
                    <a:gd name="T51" fmla="*/ 0 h 1098"/>
                    <a:gd name="T52" fmla="*/ 0 w 590"/>
                    <a:gd name="T53" fmla="*/ 0 h 1098"/>
                    <a:gd name="T54" fmla="*/ 0 w 590"/>
                    <a:gd name="T55" fmla="*/ 0 h 1098"/>
                    <a:gd name="T56" fmla="*/ 0 w 590"/>
                    <a:gd name="T57" fmla="*/ 0 h 1098"/>
                    <a:gd name="T58" fmla="*/ 0 w 590"/>
                    <a:gd name="T59" fmla="*/ 0 h 1098"/>
                    <a:gd name="T60" fmla="*/ 0 w 590"/>
                    <a:gd name="T61" fmla="*/ 0 h 1098"/>
                    <a:gd name="T62" fmla="*/ 0 w 590"/>
                    <a:gd name="T63" fmla="*/ 0 h 1098"/>
                    <a:gd name="T64" fmla="*/ 0 w 590"/>
                    <a:gd name="T65" fmla="*/ 0 h 1098"/>
                    <a:gd name="T66" fmla="*/ 0 w 590"/>
                    <a:gd name="T67" fmla="*/ 0 h 1098"/>
                    <a:gd name="T68" fmla="*/ 0 w 590"/>
                    <a:gd name="T69" fmla="*/ 0 h 1098"/>
                    <a:gd name="T70" fmla="*/ 0 w 590"/>
                    <a:gd name="T71" fmla="*/ 0 h 1098"/>
                    <a:gd name="T72" fmla="*/ 0 w 590"/>
                    <a:gd name="T73" fmla="*/ 0 h 1098"/>
                    <a:gd name="T74" fmla="*/ 0 w 590"/>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1098"/>
                    <a:gd name="T116" fmla="*/ 590 w 590"/>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1098">
                      <a:moveTo>
                        <a:pt x="65" y="10"/>
                      </a:moveTo>
                      <a:lnTo>
                        <a:pt x="589" y="1055"/>
                      </a:lnTo>
                      <a:lnTo>
                        <a:pt x="590" y="1059"/>
                      </a:lnTo>
                      <a:lnTo>
                        <a:pt x="590" y="1064"/>
                      </a:lnTo>
                      <a:lnTo>
                        <a:pt x="589" y="1069"/>
                      </a:lnTo>
                      <a:lnTo>
                        <a:pt x="587" y="1074"/>
                      </a:lnTo>
                      <a:lnTo>
                        <a:pt x="583" y="1080"/>
                      </a:lnTo>
                      <a:lnTo>
                        <a:pt x="578" y="1084"/>
                      </a:lnTo>
                      <a:lnTo>
                        <a:pt x="573" y="1089"/>
                      </a:lnTo>
                      <a:lnTo>
                        <a:pt x="566" y="1092"/>
                      </a:lnTo>
                      <a:lnTo>
                        <a:pt x="560" y="1095"/>
                      </a:lnTo>
                      <a:lnTo>
                        <a:pt x="553" y="1097"/>
                      </a:lnTo>
                      <a:lnTo>
                        <a:pt x="546" y="1098"/>
                      </a:lnTo>
                      <a:lnTo>
                        <a:pt x="540" y="1098"/>
                      </a:lnTo>
                      <a:lnTo>
                        <a:pt x="535" y="1097"/>
                      </a:lnTo>
                      <a:lnTo>
                        <a:pt x="529" y="1094"/>
                      </a:lnTo>
                      <a:lnTo>
                        <a:pt x="526" y="1091"/>
                      </a:lnTo>
                      <a:lnTo>
                        <a:pt x="522" y="1087"/>
                      </a:lnTo>
                      <a:lnTo>
                        <a:pt x="2" y="42"/>
                      </a:lnTo>
                      <a:lnTo>
                        <a:pt x="0" y="37"/>
                      </a:lnTo>
                      <a:lnTo>
                        <a:pt x="0" y="33"/>
                      </a:lnTo>
                      <a:lnTo>
                        <a:pt x="1" y="27"/>
                      </a:lnTo>
                      <a:lnTo>
                        <a:pt x="3" y="23"/>
                      </a:lnTo>
                      <a:lnTo>
                        <a:pt x="6" y="17"/>
                      </a:lnTo>
                      <a:lnTo>
                        <a:pt x="11" y="13"/>
                      </a:lnTo>
                      <a:lnTo>
                        <a:pt x="17" y="8"/>
                      </a:lnTo>
                      <a:lnTo>
                        <a:pt x="22" y="5"/>
                      </a:lnTo>
                      <a:lnTo>
                        <a:pt x="29" y="2"/>
                      </a:lnTo>
                      <a:lnTo>
                        <a:pt x="36" y="0"/>
                      </a:lnTo>
                      <a:lnTo>
                        <a:pt x="41" y="0"/>
                      </a:lnTo>
                      <a:lnTo>
                        <a:pt x="48" y="0"/>
                      </a:lnTo>
                      <a:lnTo>
                        <a:pt x="54" y="1"/>
                      </a:lnTo>
                      <a:lnTo>
                        <a:pt x="58" y="3"/>
                      </a:lnTo>
                      <a:lnTo>
                        <a:pt x="62" y="7"/>
                      </a:lnTo>
                      <a:lnTo>
                        <a:pt x="65"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41" name="Freeform 447"/>
                <p:cNvSpPr>
                  <a:spLocks/>
                </p:cNvSpPr>
                <p:nvPr/>
              </p:nvSpPr>
              <p:spPr bwMode="auto">
                <a:xfrm>
                  <a:off x="3523" y="1468"/>
                  <a:ext cx="7" cy="6"/>
                </a:xfrm>
                <a:custGeom>
                  <a:avLst/>
                  <a:gdLst>
                    <a:gd name="T0" fmla="*/ 0 w 69"/>
                    <a:gd name="T1" fmla="*/ 0 h 55"/>
                    <a:gd name="T2" fmla="*/ 0 w 69"/>
                    <a:gd name="T3" fmla="*/ 0 h 55"/>
                    <a:gd name="T4" fmla="*/ 0 w 69"/>
                    <a:gd name="T5" fmla="*/ 0 h 55"/>
                    <a:gd name="T6" fmla="*/ 0 w 69"/>
                    <a:gd name="T7" fmla="*/ 0 h 55"/>
                    <a:gd name="T8" fmla="*/ 0 w 69"/>
                    <a:gd name="T9" fmla="*/ 0 h 55"/>
                    <a:gd name="T10" fmla="*/ 0 w 69"/>
                    <a:gd name="T11" fmla="*/ 0 h 55"/>
                    <a:gd name="T12" fmla="*/ 0 w 69"/>
                    <a:gd name="T13" fmla="*/ 0 h 55"/>
                    <a:gd name="T14" fmla="*/ 0 w 69"/>
                    <a:gd name="T15" fmla="*/ 0 h 55"/>
                    <a:gd name="T16" fmla="*/ 0 w 69"/>
                    <a:gd name="T17" fmla="*/ 0 h 55"/>
                    <a:gd name="T18" fmla="*/ 0 w 69"/>
                    <a:gd name="T19" fmla="*/ 0 h 55"/>
                    <a:gd name="T20" fmla="*/ 0 w 69"/>
                    <a:gd name="T21" fmla="*/ 0 h 55"/>
                    <a:gd name="T22" fmla="*/ 0 w 69"/>
                    <a:gd name="T23" fmla="*/ 0 h 55"/>
                    <a:gd name="T24" fmla="*/ 0 w 69"/>
                    <a:gd name="T25" fmla="*/ 0 h 55"/>
                    <a:gd name="T26" fmla="*/ 0 w 69"/>
                    <a:gd name="T27" fmla="*/ 0 h 55"/>
                    <a:gd name="T28" fmla="*/ 0 w 69"/>
                    <a:gd name="T29" fmla="*/ 0 h 55"/>
                    <a:gd name="T30" fmla="*/ 0 w 69"/>
                    <a:gd name="T31" fmla="*/ 0 h 55"/>
                    <a:gd name="T32" fmla="*/ 0 w 69"/>
                    <a:gd name="T33" fmla="*/ 0 h 55"/>
                    <a:gd name="T34" fmla="*/ 0 w 69"/>
                    <a:gd name="T35" fmla="*/ 0 h 55"/>
                    <a:gd name="T36" fmla="*/ 0 w 69"/>
                    <a:gd name="T37" fmla="*/ 0 h 55"/>
                    <a:gd name="T38" fmla="*/ 0 w 69"/>
                    <a:gd name="T39" fmla="*/ 0 h 55"/>
                    <a:gd name="T40" fmla="*/ 0 w 69"/>
                    <a:gd name="T41" fmla="*/ 0 h 55"/>
                    <a:gd name="T42" fmla="*/ 0 w 69"/>
                    <a:gd name="T43" fmla="*/ 0 h 55"/>
                    <a:gd name="T44" fmla="*/ 0 w 69"/>
                    <a:gd name="T45" fmla="*/ 0 h 55"/>
                    <a:gd name="T46" fmla="*/ 0 w 69"/>
                    <a:gd name="T47" fmla="*/ 0 h 55"/>
                    <a:gd name="T48" fmla="*/ 0 w 69"/>
                    <a:gd name="T49" fmla="*/ 0 h 55"/>
                    <a:gd name="T50" fmla="*/ 0 w 69"/>
                    <a:gd name="T51" fmla="*/ 0 h 55"/>
                    <a:gd name="T52" fmla="*/ 0 w 69"/>
                    <a:gd name="T53" fmla="*/ 0 h 55"/>
                    <a:gd name="T54" fmla="*/ 0 w 69"/>
                    <a:gd name="T55" fmla="*/ 0 h 55"/>
                    <a:gd name="T56" fmla="*/ 0 w 69"/>
                    <a:gd name="T57" fmla="*/ 0 h 55"/>
                    <a:gd name="T58" fmla="*/ 0 w 69"/>
                    <a:gd name="T59" fmla="*/ 0 h 55"/>
                    <a:gd name="T60" fmla="*/ 0 w 69"/>
                    <a:gd name="T61" fmla="*/ 0 h 55"/>
                    <a:gd name="T62" fmla="*/ 0 w 69"/>
                    <a:gd name="T63" fmla="*/ 0 h 55"/>
                    <a:gd name="T64" fmla="*/ 0 w 69"/>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55"/>
                    <a:gd name="T101" fmla="*/ 69 w 69"/>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55">
                      <a:moveTo>
                        <a:pt x="24" y="6"/>
                      </a:moveTo>
                      <a:lnTo>
                        <a:pt x="31" y="4"/>
                      </a:lnTo>
                      <a:lnTo>
                        <a:pt x="38" y="1"/>
                      </a:lnTo>
                      <a:lnTo>
                        <a:pt x="44" y="0"/>
                      </a:lnTo>
                      <a:lnTo>
                        <a:pt x="50" y="0"/>
                      </a:lnTo>
                      <a:lnTo>
                        <a:pt x="56" y="1"/>
                      </a:lnTo>
                      <a:lnTo>
                        <a:pt x="61" y="4"/>
                      </a:lnTo>
                      <a:lnTo>
                        <a:pt x="65" y="7"/>
                      </a:lnTo>
                      <a:lnTo>
                        <a:pt x="68" y="12"/>
                      </a:lnTo>
                      <a:lnTo>
                        <a:pt x="69" y="16"/>
                      </a:lnTo>
                      <a:lnTo>
                        <a:pt x="69" y="21"/>
                      </a:lnTo>
                      <a:lnTo>
                        <a:pt x="68" y="26"/>
                      </a:lnTo>
                      <a:lnTo>
                        <a:pt x="66" y="31"/>
                      </a:lnTo>
                      <a:lnTo>
                        <a:pt x="62" y="37"/>
                      </a:lnTo>
                      <a:lnTo>
                        <a:pt x="57" y="41"/>
                      </a:lnTo>
                      <a:lnTo>
                        <a:pt x="52" y="46"/>
                      </a:lnTo>
                      <a:lnTo>
                        <a:pt x="45" y="49"/>
                      </a:lnTo>
                      <a:lnTo>
                        <a:pt x="39" y="52"/>
                      </a:lnTo>
                      <a:lnTo>
                        <a:pt x="32" y="54"/>
                      </a:lnTo>
                      <a:lnTo>
                        <a:pt x="25" y="55"/>
                      </a:lnTo>
                      <a:lnTo>
                        <a:pt x="19" y="55"/>
                      </a:lnTo>
                      <a:lnTo>
                        <a:pt x="14" y="54"/>
                      </a:lnTo>
                      <a:lnTo>
                        <a:pt x="8" y="51"/>
                      </a:lnTo>
                      <a:lnTo>
                        <a:pt x="5" y="48"/>
                      </a:lnTo>
                      <a:lnTo>
                        <a:pt x="1" y="44"/>
                      </a:lnTo>
                      <a:lnTo>
                        <a:pt x="0" y="40"/>
                      </a:lnTo>
                      <a:lnTo>
                        <a:pt x="0" y="34"/>
                      </a:lnTo>
                      <a:lnTo>
                        <a:pt x="1" y="30"/>
                      </a:lnTo>
                      <a:lnTo>
                        <a:pt x="4" y="24"/>
                      </a:lnTo>
                      <a:lnTo>
                        <a:pt x="7" y="18"/>
                      </a:lnTo>
                      <a:lnTo>
                        <a:pt x="13" y="14"/>
                      </a:lnTo>
                      <a:lnTo>
                        <a:pt x="18" y="9"/>
                      </a:lnTo>
                      <a:lnTo>
                        <a:pt x="24" y="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2" name="Freeform 448"/>
                <p:cNvSpPr>
                  <a:spLocks/>
                </p:cNvSpPr>
                <p:nvPr/>
              </p:nvSpPr>
              <p:spPr bwMode="auto">
                <a:xfrm>
                  <a:off x="3523" y="1468"/>
                  <a:ext cx="7" cy="6"/>
                </a:xfrm>
                <a:custGeom>
                  <a:avLst/>
                  <a:gdLst>
                    <a:gd name="T0" fmla="*/ 0 w 69"/>
                    <a:gd name="T1" fmla="*/ 0 h 55"/>
                    <a:gd name="T2" fmla="*/ 0 w 69"/>
                    <a:gd name="T3" fmla="*/ 0 h 55"/>
                    <a:gd name="T4" fmla="*/ 0 w 69"/>
                    <a:gd name="T5" fmla="*/ 0 h 55"/>
                    <a:gd name="T6" fmla="*/ 0 w 69"/>
                    <a:gd name="T7" fmla="*/ 0 h 55"/>
                    <a:gd name="T8" fmla="*/ 0 w 69"/>
                    <a:gd name="T9" fmla="*/ 0 h 55"/>
                    <a:gd name="T10" fmla="*/ 0 w 69"/>
                    <a:gd name="T11" fmla="*/ 0 h 55"/>
                    <a:gd name="T12" fmla="*/ 0 w 69"/>
                    <a:gd name="T13" fmla="*/ 0 h 55"/>
                    <a:gd name="T14" fmla="*/ 0 w 69"/>
                    <a:gd name="T15" fmla="*/ 0 h 55"/>
                    <a:gd name="T16" fmla="*/ 0 w 69"/>
                    <a:gd name="T17" fmla="*/ 0 h 55"/>
                    <a:gd name="T18" fmla="*/ 0 w 69"/>
                    <a:gd name="T19" fmla="*/ 0 h 55"/>
                    <a:gd name="T20" fmla="*/ 0 w 69"/>
                    <a:gd name="T21" fmla="*/ 0 h 55"/>
                    <a:gd name="T22" fmla="*/ 0 w 69"/>
                    <a:gd name="T23" fmla="*/ 0 h 55"/>
                    <a:gd name="T24" fmla="*/ 0 w 69"/>
                    <a:gd name="T25" fmla="*/ 0 h 55"/>
                    <a:gd name="T26" fmla="*/ 0 w 69"/>
                    <a:gd name="T27" fmla="*/ 0 h 55"/>
                    <a:gd name="T28" fmla="*/ 0 w 69"/>
                    <a:gd name="T29" fmla="*/ 0 h 55"/>
                    <a:gd name="T30" fmla="*/ 0 w 69"/>
                    <a:gd name="T31" fmla="*/ 0 h 55"/>
                    <a:gd name="T32" fmla="*/ 0 w 69"/>
                    <a:gd name="T33" fmla="*/ 0 h 55"/>
                    <a:gd name="T34" fmla="*/ 0 w 69"/>
                    <a:gd name="T35" fmla="*/ 0 h 55"/>
                    <a:gd name="T36" fmla="*/ 0 w 69"/>
                    <a:gd name="T37" fmla="*/ 0 h 55"/>
                    <a:gd name="T38" fmla="*/ 0 w 69"/>
                    <a:gd name="T39" fmla="*/ 0 h 55"/>
                    <a:gd name="T40" fmla="*/ 0 w 69"/>
                    <a:gd name="T41" fmla="*/ 0 h 55"/>
                    <a:gd name="T42" fmla="*/ 0 w 69"/>
                    <a:gd name="T43" fmla="*/ 0 h 55"/>
                    <a:gd name="T44" fmla="*/ 0 w 69"/>
                    <a:gd name="T45" fmla="*/ 0 h 55"/>
                    <a:gd name="T46" fmla="*/ 0 w 69"/>
                    <a:gd name="T47" fmla="*/ 0 h 55"/>
                    <a:gd name="T48" fmla="*/ 0 w 69"/>
                    <a:gd name="T49" fmla="*/ 0 h 55"/>
                    <a:gd name="T50" fmla="*/ 0 w 69"/>
                    <a:gd name="T51" fmla="*/ 0 h 55"/>
                    <a:gd name="T52" fmla="*/ 0 w 69"/>
                    <a:gd name="T53" fmla="*/ 0 h 55"/>
                    <a:gd name="T54" fmla="*/ 0 w 69"/>
                    <a:gd name="T55" fmla="*/ 0 h 55"/>
                    <a:gd name="T56" fmla="*/ 0 w 69"/>
                    <a:gd name="T57" fmla="*/ 0 h 55"/>
                    <a:gd name="T58" fmla="*/ 0 w 69"/>
                    <a:gd name="T59" fmla="*/ 0 h 55"/>
                    <a:gd name="T60" fmla="*/ 0 w 69"/>
                    <a:gd name="T61" fmla="*/ 0 h 55"/>
                    <a:gd name="T62" fmla="*/ 0 w 69"/>
                    <a:gd name="T63" fmla="*/ 0 h 55"/>
                    <a:gd name="T64" fmla="*/ 0 w 69"/>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55"/>
                    <a:gd name="T101" fmla="*/ 69 w 69"/>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55">
                      <a:moveTo>
                        <a:pt x="24" y="6"/>
                      </a:moveTo>
                      <a:lnTo>
                        <a:pt x="31" y="4"/>
                      </a:lnTo>
                      <a:lnTo>
                        <a:pt x="38" y="1"/>
                      </a:lnTo>
                      <a:lnTo>
                        <a:pt x="44" y="0"/>
                      </a:lnTo>
                      <a:lnTo>
                        <a:pt x="50" y="0"/>
                      </a:lnTo>
                      <a:lnTo>
                        <a:pt x="56" y="1"/>
                      </a:lnTo>
                      <a:lnTo>
                        <a:pt x="61" y="4"/>
                      </a:lnTo>
                      <a:lnTo>
                        <a:pt x="65" y="7"/>
                      </a:lnTo>
                      <a:lnTo>
                        <a:pt x="68" y="12"/>
                      </a:lnTo>
                      <a:lnTo>
                        <a:pt x="69" y="16"/>
                      </a:lnTo>
                      <a:lnTo>
                        <a:pt x="69" y="21"/>
                      </a:lnTo>
                      <a:lnTo>
                        <a:pt x="68" y="26"/>
                      </a:lnTo>
                      <a:lnTo>
                        <a:pt x="66" y="31"/>
                      </a:lnTo>
                      <a:lnTo>
                        <a:pt x="62" y="37"/>
                      </a:lnTo>
                      <a:lnTo>
                        <a:pt x="57" y="41"/>
                      </a:lnTo>
                      <a:lnTo>
                        <a:pt x="52" y="46"/>
                      </a:lnTo>
                      <a:lnTo>
                        <a:pt x="45" y="49"/>
                      </a:lnTo>
                      <a:lnTo>
                        <a:pt x="39" y="52"/>
                      </a:lnTo>
                      <a:lnTo>
                        <a:pt x="32" y="54"/>
                      </a:lnTo>
                      <a:lnTo>
                        <a:pt x="25" y="55"/>
                      </a:lnTo>
                      <a:lnTo>
                        <a:pt x="19" y="55"/>
                      </a:lnTo>
                      <a:lnTo>
                        <a:pt x="14" y="54"/>
                      </a:lnTo>
                      <a:lnTo>
                        <a:pt x="8" y="51"/>
                      </a:lnTo>
                      <a:lnTo>
                        <a:pt x="5" y="48"/>
                      </a:lnTo>
                      <a:lnTo>
                        <a:pt x="1" y="44"/>
                      </a:lnTo>
                      <a:lnTo>
                        <a:pt x="0" y="40"/>
                      </a:lnTo>
                      <a:lnTo>
                        <a:pt x="0" y="34"/>
                      </a:lnTo>
                      <a:lnTo>
                        <a:pt x="1" y="30"/>
                      </a:lnTo>
                      <a:lnTo>
                        <a:pt x="4" y="24"/>
                      </a:lnTo>
                      <a:lnTo>
                        <a:pt x="7" y="18"/>
                      </a:lnTo>
                      <a:lnTo>
                        <a:pt x="13" y="14"/>
                      </a:lnTo>
                      <a:lnTo>
                        <a:pt x="18" y="9"/>
                      </a:lnTo>
                      <a:lnTo>
                        <a:pt x="24" y="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43" name="Freeform 449"/>
                <p:cNvSpPr>
                  <a:spLocks/>
                </p:cNvSpPr>
                <p:nvPr/>
              </p:nvSpPr>
              <p:spPr bwMode="auto">
                <a:xfrm>
                  <a:off x="3950" y="1888"/>
                  <a:ext cx="263" cy="216"/>
                </a:xfrm>
                <a:custGeom>
                  <a:avLst/>
                  <a:gdLst>
                    <a:gd name="T0" fmla="*/ 0 w 2614"/>
                    <a:gd name="T1" fmla="*/ 0 h 1978"/>
                    <a:gd name="T2" fmla="*/ 0 w 2614"/>
                    <a:gd name="T3" fmla="*/ 0 h 1978"/>
                    <a:gd name="T4" fmla="*/ 0 w 2614"/>
                    <a:gd name="T5" fmla="*/ 0 h 1978"/>
                    <a:gd name="T6" fmla="*/ 0 w 2614"/>
                    <a:gd name="T7" fmla="*/ 0 h 1978"/>
                    <a:gd name="T8" fmla="*/ 0 w 2614"/>
                    <a:gd name="T9" fmla="*/ 0 h 1978"/>
                    <a:gd name="T10" fmla="*/ 0 60000 65536"/>
                    <a:gd name="T11" fmla="*/ 0 60000 65536"/>
                    <a:gd name="T12" fmla="*/ 0 60000 65536"/>
                    <a:gd name="T13" fmla="*/ 0 60000 65536"/>
                    <a:gd name="T14" fmla="*/ 0 60000 65536"/>
                    <a:gd name="T15" fmla="*/ 0 w 2614"/>
                    <a:gd name="T16" fmla="*/ 0 h 1978"/>
                    <a:gd name="T17" fmla="*/ 2614 w 2614"/>
                    <a:gd name="T18" fmla="*/ 1978 h 1978"/>
                  </a:gdLst>
                  <a:ahLst/>
                  <a:cxnLst>
                    <a:cxn ang="T10">
                      <a:pos x="T0" y="T1"/>
                    </a:cxn>
                    <a:cxn ang="T11">
                      <a:pos x="T2" y="T3"/>
                    </a:cxn>
                    <a:cxn ang="T12">
                      <a:pos x="T4" y="T5"/>
                    </a:cxn>
                    <a:cxn ang="T13">
                      <a:pos x="T6" y="T7"/>
                    </a:cxn>
                    <a:cxn ang="T14">
                      <a:pos x="T8" y="T9"/>
                    </a:cxn>
                  </a:cxnLst>
                  <a:rect l="T15" t="T16" r="T17" b="T18"/>
                  <a:pathLst>
                    <a:path w="2614" h="1978">
                      <a:moveTo>
                        <a:pt x="507" y="0"/>
                      </a:moveTo>
                      <a:lnTo>
                        <a:pt x="2614" y="100"/>
                      </a:lnTo>
                      <a:lnTo>
                        <a:pt x="2171" y="1978"/>
                      </a:lnTo>
                      <a:lnTo>
                        <a:pt x="0" y="1798"/>
                      </a:lnTo>
                      <a:lnTo>
                        <a:pt x="507"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4" name="Freeform 450"/>
                <p:cNvSpPr>
                  <a:spLocks/>
                </p:cNvSpPr>
                <p:nvPr/>
              </p:nvSpPr>
              <p:spPr bwMode="auto">
                <a:xfrm>
                  <a:off x="3950" y="1888"/>
                  <a:ext cx="263" cy="216"/>
                </a:xfrm>
                <a:custGeom>
                  <a:avLst/>
                  <a:gdLst>
                    <a:gd name="T0" fmla="*/ 0 w 2614"/>
                    <a:gd name="T1" fmla="*/ 0 h 1978"/>
                    <a:gd name="T2" fmla="*/ 0 w 2614"/>
                    <a:gd name="T3" fmla="*/ 0 h 1978"/>
                    <a:gd name="T4" fmla="*/ 0 w 2614"/>
                    <a:gd name="T5" fmla="*/ 0 h 1978"/>
                    <a:gd name="T6" fmla="*/ 0 w 2614"/>
                    <a:gd name="T7" fmla="*/ 0 h 1978"/>
                    <a:gd name="T8" fmla="*/ 0 w 2614"/>
                    <a:gd name="T9" fmla="*/ 0 h 1978"/>
                    <a:gd name="T10" fmla="*/ 0 60000 65536"/>
                    <a:gd name="T11" fmla="*/ 0 60000 65536"/>
                    <a:gd name="T12" fmla="*/ 0 60000 65536"/>
                    <a:gd name="T13" fmla="*/ 0 60000 65536"/>
                    <a:gd name="T14" fmla="*/ 0 60000 65536"/>
                    <a:gd name="T15" fmla="*/ 0 w 2614"/>
                    <a:gd name="T16" fmla="*/ 0 h 1978"/>
                    <a:gd name="T17" fmla="*/ 2614 w 2614"/>
                    <a:gd name="T18" fmla="*/ 1978 h 1978"/>
                  </a:gdLst>
                  <a:ahLst/>
                  <a:cxnLst>
                    <a:cxn ang="T10">
                      <a:pos x="T0" y="T1"/>
                    </a:cxn>
                    <a:cxn ang="T11">
                      <a:pos x="T2" y="T3"/>
                    </a:cxn>
                    <a:cxn ang="T12">
                      <a:pos x="T4" y="T5"/>
                    </a:cxn>
                    <a:cxn ang="T13">
                      <a:pos x="T6" y="T7"/>
                    </a:cxn>
                    <a:cxn ang="T14">
                      <a:pos x="T8" y="T9"/>
                    </a:cxn>
                  </a:cxnLst>
                  <a:rect l="T15" t="T16" r="T17" b="T18"/>
                  <a:pathLst>
                    <a:path w="2614" h="1978">
                      <a:moveTo>
                        <a:pt x="507" y="0"/>
                      </a:moveTo>
                      <a:lnTo>
                        <a:pt x="2614" y="100"/>
                      </a:lnTo>
                      <a:lnTo>
                        <a:pt x="2171" y="1978"/>
                      </a:lnTo>
                      <a:lnTo>
                        <a:pt x="0" y="1798"/>
                      </a:lnTo>
                      <a:lnTo>
                        <a:pt x="507"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45" name="Line 451"/>
                <p:cNvSpPr>
                  <a:spLocks noChangeShapeType="1"/>
                </p:cNvSpPr>
                <p:nvPr/>
              </p:nvSpPr>
              <p:spPr bwMode="auto">
                <a:xfrm>
                  <a:off x="4001" y="1888"/>
                  <a:ext cx="22" cy="3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6" name="Line 452"/>
                <p:cNvSpPr>
                  <a:spLocks noChangeShapeType="1"/>
                </p:cNvSpPr>
                <p:nvPr/>
              </p:nvSpPr>
              <p:spPr bwMode="auto">
                <a:xfrm flipH="1">
                  <a:off x="4023" y="1899"/>
                  <a:ext cx="190" cy="2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7" name="Line 453"/>
                <p:cNvSpPr>
                  <a:spLocks noChangeShapeType="1"/>
                </p:cNvSpPr>
                <p:nvPr/>
              </p:nvSpPr>
              <p:spPr bwMode="auto">
                <a:xfrm flipV="1">
                  <a:off x="3950" y="1926"/>
                  <a:ext cx="73" cy="15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8" name="Line 454"/>
                <p:cNvSpPr>
                  <a:spLocks noChangeShapeType="1"/>
                </p:cNvSpPr>
                <p:nvPr/>
              </p:nvSpPr>
              <p:spPr bwMode="auto">
                <a:xfrm>
                  <a:off x="4023" y="1926"/>
                  <a:ext cx="145" cy="17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9" name="Freeform 455"/>
                <p:cNvSpPr>
                  <a:spLocks/>
                </p:cNvSpPr>
                <p:nvPr/>
              </p:nvSpPr>
              <p:spPr bwMode="auto">
                <a:xfrm>
                  <a:off x="3587" y="1198"/>
                  <a:ext cx="64" cy="113"/>
                </a:xfrm>
                <a:custGeom>
                  <a:avLst/>
                  <a:gdLst>
                    <a:gd name="T0" fmla="*/ 0 w 629"/>
                    <a:gd name="T1" fmla="*/ 0 h 1042"/>
                    <a:gd name="T2" fmla="*/ 0 w 629"/>
                    <a:gd name="T3" fmla="*/ 0 h 1042"/>
                    <a:gd name="T4" fmla="*/ 0 w 629"/>
                    <a:gd name="T5" fmla="*/ 0 h 1042"/>
                    <a:gd name="T6" fmla="*/ 0 w 629"/>
                    <a:gd name="T7" fmla="*/ 0 h 1042"/>
                    <a:gd name="T8" fmla="*/ 0 w 629"/>
                    <a:gd name="T9" fmla="*/ 0 h 1042"/>
                    <a:gd name="T10" fmla="*/ 0 w 629"/>
                    <a:gd name="T11" fmla="*/ 0 h 1042"/>
                    <a:gd name="T12" fmla="*/ 0 w 629"/>
                    <a:gd name="T13" fmla="*/ 0 h 1042"/>
                    <a:gd name="T14" fmla="*/ 0 w 629"/>
                    <a:gd name="T15" fmla="*/ 0 h 1042"/>
                    <a:gd name="T16" fmla="*/ 0 w 629"/>
                    <a:gd name="T17" fmla="*/ 0 h 1042"/>
                    <a:gd name="T18" fmla="*/ 0 w 629"/>
                    <a:gd name="T19" fmla="*/ 0 h 1042"/>
                    <a:gd name="T20" fmla="*/ 0 w 629"/>
                    <a:gd name="T21" fmla="*/ 0 h 1042"/>
                    <a:gd name="T22" fmla="*/ 0 w 629"/>
                    <a:gd name="T23" fmla="*/ 0 h 1042"/>
                    <a:gd name="T24" fmla="*/ 0 w 629"/>
                    <a:gd name="T25" fmla="*/ 0 h 1042"/>
                    <a:gd name="T26" fmla="*/ 0 w 629"/>
                    <a:gd name="T27" fmla="*/ 0 h 1042"/>
                    <a:gd name="T28" fmla="*/ 0 w 629"/>
                    <a:gd name="T29" fmla="*/ 0 h 1042"/>
                    <a:gd name="T30" fmla="*/ 0 w 629"/>
                    <a:gd name="T31" fmla="*/ 0 h 1042"/>
                    <a:gd name="T32" fmla="*/ 0 w 629"/>
                    <a:gd name="T33" fmla="*/ 0 h 1042"/>
                    <a:gd name="T34" fmla="*/ 0 w 629"/>
                    <a:gd name="T35" fmla="*/ 0 h 1042"/>
                    <a:gd name="T36" fmla="*/ 0 w 629"/>
                    <a:gd name="T37" fmla="*/ 0 h 1042"/>
                    <a:gd name="T38" fmla="*/ 0 w 629"/>
                    <a:gd name="T39" fmla="*/ 0 h 1042"/>
                    <a:gd name="T40" fmla="*/ 0 w 629"/>
                    <a:gd name="T41" fmla="*/ 0 h 1042"/>
                    <a:gd name="T42" fmla="*/ 0 w 629"/>
                    <a:gd name="T43" fmla="*/ 0 h 10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9"/>
                    <a:gd name="T67" fmla="*/ 0 h 1042"/>
                    <a:gd name="T68" fmla="*/ 629 w 629"/>
                    <a:gd name="T69" fmla="*/ 1042 h 10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9" h="1042">
                      <a:moveTo>
                        <a:pt x="65" y="10"/>
                      </a:moveTo>
                      <a:lnTo>
                        <a:pt x="629" y="1006"/>
                      </a:lnTo>
                      <a:lnTo>
                        <a:pt x="564" y="1042"/>
                      </a:lnTo>
                      <a:lnTo>
                        <a:pt x="3" y="46"/>
                      </a:lnTo>
                      <a:lnTo>
                        <a:pt x="0" y="41"/>
                      </a:lnTo>
                      <a:lnTo>
                        <a:pt x="0" y="36"/>
                      </a:lnTo>
                      <a:lnTo>
                        <a:pt x="2" y="31"/>
                      </a:lnTo>
                      <a:lnTo>
                        <a:pt x="3" y="25"/>
                      </a:lnTo>
                      <a:lnTo>
                        <a:pt x="6" y="19"/>
                      </a:lnTo>
                      <a:lnTo>
                        <a:pt x="11" y="15"/>
                      </a:lnTo>
                      <a:lnTo>
                        <a:pt x="15" y="10"/>
                      </a:lnTo>
                      <a:lnTo>
                        <a:pt x="21" y="7"/>
                      </a:lnTo>
                      <a:lnTo>
                        <a:pt x="28" y="4"/>
                      </a:lnTo>
                      <a:lnTo>
                        <a:pt x="34" y="1"/>
                      </a:lnTo>
                      <a:lnTo>
                        <a:pt x="40" y="0"/>
                      </a:lnTo>
                      <a:lnTo>
                        <a:pt x="47" y="0"/>
                      </a:lnTo>
                      <a:lnTo>
                        <a:pt x="53" y="1"/>
                      </a:lnTo>
                      <a:lnTo>
                        <a:pt x="57" y="4"/>
                      </a:lnTo>
                      <a:lnTo>
                        <a:pt x="62" y="7"/>
                      </a:lnTo>
                      <a:lnTo>
                        <a:pt x="65" y="1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0" name="Freeform 456"/>
                <p:cNvSpPr>
                  <a:spLocks/>
                </p:cNvSpPr>
                <p:nvPr/>
              </p:nvSpPr>
              <p:spPr bwMode="auto">
                <a:xfrm>
                  <a:off x="3587" y="1198"/>
                  <a:ext cx="64" cy="113"/>
                </a:xfrm>
                <a:custGeom>
                  <a:avLst/>
                  <a:gdLst>
                    <a:gd name="T0" fmla="*/ 0 w 629"/>
                    <a:gd name="T1" fmla="*/ 0 h 1042"/>
                    <a:gd name="T2" fmla="*/ 0 w 629"/>
                    <a:gd name="T3" fmla="*/ 0 h 1042"/>
                    <a:gd name="T4" fmla="*/ 0 w 629"/>
                    <a:gd name="T5" fmla="*/ 0 h 1042"/>
                    <a:gd name="T6" fmla="*/ 0 w 629"/>
                    <a:gd name="T7" fmla="*/ 0 h 1042"/>
                    <a:gd name="T8" fmla="*/ 0 w 629"/>
                    <a:gd name="T9" fmla="*/ 0 h 1042"/>
                    <a:gd name="T10" fmla="*/ 0 w 629"/>
                    <a:gd name="T11" fmla="*/ 0 h 1042"/>
                    <a:gd name="T12" fmla="*/ 0 w 629"/>
                    <a:gd name="T13" fmla="*/ 0 h 1042"/>
                    <a:gd name="T14" fmla="*/ 0 w 629"/>
                    <a:gd name="T15" fmla="*/ 0 h 1042"/>
                    <a:gd name="T16" fmla="*/ 0 w 629"/>
                    <a:gd name="T17" fmla="*/ 0 h 1042"/>
                    <a:gd name="T18" fmla="*/ 0 w 629"/>
                    <a:gd name="T19" fmla="*/ 0 h 1042"/>
                    <a:gd name="T20" fmla="*/ 0 w 629"/>
                    <a:gd name="T21" fmla="*/ 0 h 1042"/>
                    <a:gd name="T22" fmla="*/ 0 w 629"/>
                    <a:gd name="T23" fmla="*/ 0 h 1042"/>
                    <a:gd name="T24" fmla="*/ 0 w 629"/>
                    <a:gd name="T25" fmla="*/ 0 h 1042"/>
                    <a:gd name="T26" fmla="*/ 0 w 629"/>
                    <a:gd name="T27" fmla="*/ 0 h 1042"/>
                    <a:gd name="T28" fmla="*/ 0 w 629"/>
                    <a:gd name="T29" fmla="*/ 0 h 1042"/>
                    <a:gd name="T30" fmla="*/ 0 w 629"/>
                    <a:gd name="T31" fmla="*/ 0 h 1042"/>
                    <a:gd name="T32" fmla="*/ 0 w 629"/>
                    <a:gd name="T33" fmla="*/ 0 h 1042"/>
                    <a:gd name="T34" fmla="*/ 0 w 629"/>
                    <a:gd name="T35" fmla="*/ 0 h 1042"/>
                    <a:gd name="T36" fmla="*/ 0 w 629"/>
                    <a:gd name="T37" fmla="*/ 0 h 1042"/>
                    <a:gd name="T38" fmla="*/ 0 w 629"/>
                    <a:gd name="T39" fmla="*/ 0 h 1042"/>
                    <a:gd name="T40" fmla="*/ 0 w 629"/>
                    <a:gd name="T41" fmla="*/ 0 h 1042"/>
                    <a:gd name="T42" fmla="*/ 0 w 629"/>
                    <a:gd name="T43" fmla="*/ 0 h 10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9"/>
                    <a:gd name="T67" fmla="*/ 0 h 1042"/>
                    <a:gd name="T68" fmla="*/ 629 w 629"/>
                    <a:gd name="T69" fmla="*/ 1042 h 10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9" h="1042">
                      <a:moveTo>
                        <a:pt x="65" y="10"/>
                      </a:moveTo>
                      <a:lnTo>
                        <a:pt x="629" y="1006"/>
                      </a:lnTo>
                      <a:lnTo>
                        <a:pt x="564" y="1042"/>
                      </a:lnTo>
                      <a:lnTo>
                        <a:pt x="3" y="46"/>
                      </a:lnTo>
                      <a:lnTo>
                        <a:pt x="0" y="41"/>
                      </a:lnTo>
                      <a:lnTo>
                        <a:pt x="0" y="36"/>
                      </a:lnTo>
                      <a:lnTo>
                        <a:pt x="2" y="31"/>
                      </a:lnTo>
                      <a:lnTo>
                        <a:pt x="3" y="25"/>
                      </a:lnTo>
                      <a:lnTo>
                        <a:pt x="6" y="19"/>
                      </a:lnTo>
                      <a:lnTo>
                        <a:pt x="11" y="15"/>
                      </a:lnTo>
                      <a:lnTo>
                        <a:pt x="15" y="10"/>
                      </a:lnTo>
                      <a:lnTo>
                        <a:pt x="21" y="7"/>
                      </a:lnTo>
                      <a:lnTo>
                        <a:pt x="28" y="4"/>
                      </a:lnTo>
                      <a:lnTo>
                        <a:pt x="34" y="1"/>
                      </a:lnTo>
                      <a:lnTo>
                        <a:pt x="40" y="0"/>
                      </a:lnTo>
                      <a:lnTo>
                        <a:pt x="47" y="0"/>
                      </a:lnTo>
                      <a:lnTo>
                        <a:pt x="53" y="1"/>
                      </a:lnTo>
                      <a:lnTo>
                        <a:pt x="57" y="4"/>
                      </a:lnTo>
                      <a:lnTo>
                        <a:pt x="62" y="7"/>
                      </a:lnTo>
                      <a:lnTo>
                        <a:pt x="65" y="1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751" name="Freeform 457"/>
                <p:cNvSpPr>
                  <a:spLocks/>
                </p:cNvSpPr>
                <p:nvPr/>
              </p:nvSpPr>
              <p:spPr bwMode="auto">
                <a:xfrm>
                  <a:off x="3784" y="1180"/>
                  <a:ext cx="65" cy="128"/>
                </a:xfrm>
                <a:custGeom>
                  <a:avLst/>
                  <a:gdLst>
                    <a:gd name="T0" fmla="*/ 0 w 643"/>
                    <a:gd name="T1" fmla="*/ 0 h 1171"/>
                    <a:gd name="T2" fmla="*/ 0 w 643"/>
                    <a:gd name="T3" fmla="*/ 0 h 1171"/>
                    <a:gd name="T4" fmla="*/ 0 w 643"/>
                    <a:gd name="T5" fmla="*/ 0 h 1171"/>
                    <a:gd name="T6" fmla="*/ 0 w 643"/>
                    <a:gd name="T7" fmla="*/ 0 h 1171"/>
                    <a:gd name="T8" fmla="*/ 0 w 643"/>
                    <a:gd name="T9" fmla="*/ 0 h 1171"/>
                    <a:gd name="T10" fmla="*/ 0 w 643"/>
                    <a:gd name="T11" fmla="*/ 0 h 1171"/>
                    <a:gd name="T12" fmla="*/ 0 w 643"/>
                    <a:gd name="T13" fmla="*/ 0 h 1171"/>
                    <a:gd name="T14" fmla="*/ 0 w 643"/>
                    <a:gd name="T15" fmla="*/ 0 h 1171"/>
                    <a:gd name="T16" fmla="*/ 0 w 643"/>
                    <a:gd name="T17" fmla="*/ 0 h 1171"/>
                    <a:gd name="T18" fmla="*/ 0 w 643"/>
                    <a:gd name="T19" fmla="*/ 0 h 1171"/>
                    <a:gd name="T20" fmla="*/ 0 w 643"/>
                    <a:gd name="T21" fmla="*/ 0 h 1171"/>
                    <a:gd name="T22" fmla="*/ 0 w 643"/>
                    <a:gd name="T23" fmla="*/ 0 h 1171"/>
                    <a:gd name="T24" fmla="*/ 0 w 643"/>
                    <a:gd name="T25" fmla="*/ 0 h 1171"/>
                    <a:gd name="T26" fmla="*/ 0 w 643"/>
                    <a:gd name="T27" fmla="*/ 0 h 1171"/>
                    <a:gd name="T28" fmla="*/ 0 w 643"/>
                    <a:gd name="T29" fmla="*/ 0 h 1171"/>
                    <a:gd name="T30" fmla="*/ 0 w 643"/>
                    <a:gd name="T31" fmla="*/ 0 h 1171"/>
                    <a:gd name="T32" fmla="*/ 0 w 643"/>
                    <a:gd name="T33" fmla="*/ 0 h 1171"/>
                    <a:gd name="T34" fmla="*/ 0 w 643"/>
                    <a:gd name="T35" fmla="*/ 0 h 1171"/>
                    <a:gd name="T36" fmla="*/ 0 w 643"/>
                    <a:gd name="T37" fmla="*/ 0 h 1171"/>
                    <a:gd name="T38" fmla="*/ 0 w 643"/>
                    <a:gd name="T39" fmla="*/ 0 h 1171"/>
                    <a:gd name="T40" fmla="*/ 0 w 643"/>
                    <a:gd name="T41" fmla="*/ 0 h 1171"/>
                    <a:gd name="T42" fmla="*/ 0 w 643"/>
                    <a:gd name="T43" fmla="*/ 0 h 1171"/>
                    <a:gd name="T44" fmla="*/ 0 w 643"/>
                    <a:gd name="T45" fmla="*/ 0 h 1171"/>
                    <a:gd name="T46" fmla="*/ 0 w 643"/>
                    <a:gd name="T47" fmla="*/ 0 h 1171"/>
                    <a:gd name="T48" fmla="*/ 0 w 643"/>
                    <a:gd name="T49" fmla="*/ 0 h 1171"/>
                    <a:gd name="T50" fmla="*/ 0 w 643"/>
                    <a:gd name="T51" fmla="*/ 0 h 1171"/>
                    <a:gd name="T52" fmla="*/ 0 w 643"/>
                    <a:gd name="T53" fmla="*/ 0 h 1171"/>
                    <a:gd name="T54" fmla="*/ 0 w 643"/>
                    <a:gd name="T55" fmla="*/ 0 h 1171"/>
                    <a:gd name="T56" fmla="*/ 0 w 643"/>
                    <a:gd name="T57" fmla="*/ 0 h 1171"/>
                    <a:gd name="T58" fmla="*/ 0 w 643"/>
                    <a:gd name="T59" fmla="*/ 0 h 1171"/>
                    <a:gd name="T60" fmla="*/ 0 w 643"/>
                    <a:gd name="T61" fmla="*/ 0 h 1171"/>
                    <a:gd name="T62" fmla="*/ 0 w 643"/>
                    <a:gd name="T63" fmla="*/ 0 h 1171"/>
                    <a:gd name="T64" fmla="*/ 0 w 643"/>
                    <a:gd name="T65" fmla="*/ 0 h 1171"/>
                    <a:gd name="T66" fmla="*/ 0 w 643"/>
                    <a:gd name="T67" fmla="*/ 0 h 1171"/>
                    <a:gd name="T68" fmla="*/ 0 w 643"/>
                    <a:gd name="T69" fmla="*/ 0 h 1171"/>
                    <a:gd name="T70" fmla="*/ 0 w 643"/>
                    <a:gd name="T71" fmla="*/ 0 h 1171"/>
                    <a:gd name="T72" fmla="*/ 0 w 643"/>
                    <a:gd name="T73" fmla="*/ 0 h 1171"/>
                    <a:gd name="T74" fmla="*/ 0 w 643"/>
                    <a:gd name="T75" fmla="*/ 0 h 11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3"/>
                    <a:gd name="T115" fmla="*/ 0 h 1171"/>
                    <a:gd name="T116" fmla="*/ 643 w 643"/>
                    <a:gd name="T117" fmla="*/ 1171 h 11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3" h="1171">
                      <a:moveTo>
                        <a:pt x="578" y="1162"/>
                      </a:move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42" y="1129"/>
                      </a:lnTo>
                      <a:lnTo>
                        <a:pt x="643" y="1133"/>
                      </a:lnTo>
                      <a:lnTo>
                        <a:pt x="643" y="1138"/>
                      </a:lnTo>
                      <a:lnTo>
                        <a:pt x="642" y="1142"/>
                      </a:lnTo>
                      <a:lnTo>
                        <a:pt x="639" y="1147"/>
                      </a:lnTo>
                      <a:lnTo>
                        <a:pt x="636" y="1152"/>
                      </a:lnTo>
                      <a:lnTo>
                        <a:pt x="632" y="1157"/>
                      </a:lnTo>
                      <a:lnTo>
                        <a:pt x="626" y="1160"/>
                      </a:lnTo>
                      <a:lnTo>
                        <a:pt x="620" y="1165"/>
                      </a:lnTo>
                      <a:lnTo>
                        <a:pt x="613" y="1167"/>
                      </a:lnTo>
                      <a:lnTo>
                        <a:pt x="607" y="1169"/>
                      </a:lnTo>
                      <a:lnTo>
                        <a:pt x="601" y="1171"/>
                      </a:lnTo>
                      <a:lnTo>
                        <a:pt x="594" y="1171"/>
                      </a:lnTo>
                      <a:lnTo>
                        <a:pt x="590" y="1169"/>
                      </a:lnTo>
                      <a:lnTo>
                        <a:pt x="584" y="1167"/>
                      </a:lnTo>
                      <a:lnTo>
                        <a:pt x="581" y="1165"/>
                      </a:lnTo>
                      <a:lnTo>
                        <a:pt x="578" y="116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2" name="Freeform 458"/>
                <p:cNvSpPr>
                  <a:spLocks/>
                </p:cNvSpPr>
                <p:nvPr/>
              </p:nvSpPr>
              <p:spPr bwMode="auto">
                <a:xfrm>
                  <a:off x="3785" y="1184"/>
                  <a:ext cx="64" cy="128"/>
                </a:xfrm>
                <a:custGeom>
                  <a:avLst/>
                  <a:gdLst>
                    <a:gd name="T0" fmla="*/ 0 w 643"/>
                    <a:gd name="T1" fmla="*/ 0 h 1171"/>
                    <a:gd name="T2" fmla="*/ 0 w 643"/>
                    <a:gd name="T3" fmla="*/ 0 h 1171"/>
                    <a:gd name="T4" fmla="*/ 0 w 643"/>
                    <a:gd name="T5" fmla="*/ 0 h 1171"/>
                    <a:gd name="T6" fmla="*/ 0 w 643"/>
                    <a:gd name="T7" fmla="*/ 0 h 1171"/>
                    <a:gd name="T8" fmla="*/ 0 w 643"/>
                    <a:gd name="T9" fmla="*/ 0 h 1171"/>
                    <a:gd name="T10" fmla="*/ 0 w 643"/>
                    <a:gd name="T11" fmla="*/ 0 h 1171"/>
                    <a:gd name="T12" fmla="*/ 0 w 643"/>
                    <a:gd name="T13" fmla="*/ 0 h 1171"/>
                    <a:gd name="T14" fmla="*/ 0 w 643"/>
                    <a:gd name="T15" fmla="*/ 0 h 1171"/>
                    <a:gd name="T16" fmla="*/ 0 w 643"/>
                    <a:gd name="T17" fmla="*/ 0 h 1171"/>
                    <a:gd name="T18" fmla="*/ 0 w 643"/>
                    <a:gd name="T19" fmla="*/ 0 h 1171"/>
                    <a:gd name="T20" fmla="*/ 0 w 643"/>
                    <a:gd name="T21" fmla="*/ 0 h 1171"/>
                    <a:gd name="T22" fmla="*/ 0 w 643"/>
                    <a:gd name="T23" fmla="*/ 0 h 1171"/>
                    <a:gd name="T24" fmla="*/ 0 w 643"/>
                    <a:gd name="T25" fmla="*/ 0 h 1171"/>
                    <a:gd name="T26" fmla="*/ 0 w 643"/>
                    <a:gd name="T27" fmla="*/ 0 h 1171"/>
                    <a:gd name="T28" fmla="*/ 0 w 643"/>
                    <a:gd name="T29" fmla="*/ 0 h 1171"/>
                    <a:gd name="T30" fmla="*/ 0 w 643"/>
                    <a:gd name="T31" fmla="*/ 0 h 1171"/>
                    <a:gd name="T32" fmla="*/ 0 w 643"/>
                    <a:gd name="T33" fmla="*/ 0 h 1171"/>
                    <a:gd name="T34" fmla="*/ 0 w 643"/>
                    <a:gd name="T35" fmla="*/ 0 h 1171"/>
                    <a:gd name="T36" fmla="*/ 0 w 643"/>
                    <a:gd name="T37" fmla="*/ 0 h 1171"/>
                    <a:gd name="T38" fmla="*/ 0 w 643"/>
                    <a:gd name="T39" fmla="*/ 0 h 1171"/>
                    <a:gd name="T40" fmla="*/ 0 w 643"/>
                    <a:gd name="T41" fmla="*/ 0 h 1171"/>
                    <a:gd name="T42" fmla="*/ 0 w 643"/>
                    <a:gd name="T43" fmla="*/ 0 h 1171"/>
                    <a:gd name="T44" fmla="*/ 0 w 643"/>
                    <a:gd name="T45" fmla="*/ 0 h 1171"/>
                    <a:gd name="T46" fmla="*/ 0 w 643"/>
                    <a:gd name="T47" fmla="*/ 0 h 1171"/>
                    <a:gd name="T48" fmla="*/ 0 w 643"/>
                    <a:gd name="T49" fmla="*/ 0 h 1171"/>
                    <a:gd name="T50" fmla="*/ 0 w 643"/>
                    <a:gd name="T51" fmla="*/ 0 h 1171"/>
                    <a:gd name="T52" fmla="*/ 0 w 643"/>
                    <a:gd name="T53" fmla="*/ 0 h 1171"/>
                    <a:gd name="T54" fmla="*/ 0 w 643"/>
                    <a:gd name="T55" fmla="*/ 0 h 1171"/>
                    <a:gd name="T56" fmla="*/ 0 w 643"/>
                    <a:gd name="T57" fmla="*/ 0 h 1171"/>
                    <a:gd name="T58" fmla="*/ 0 w 643"/>
                    <a:gd name="T59" fmla="*/ 0 h 1171"/>
                    <a:gd name="T60" fmla="*/ 0 w 643"/>
                    <a:gd name="T61" fmla="*/ 0 h 1171"/>
                    <a:gd name="T62" fmla="*/ 0 w 643"/>
                    <a:gd name="T63" fmla="*/ 0 h 1171"/>
                    <a:gd name="T64" fmla="*/ 0 w 643"/>
                    <a:gd name="T65" fmla="*/ 0 h 1171"/>
                    <a:gd name="T66" fmla="*/ 0 w 643"/>
                    <a:gd name="T67" fmla="*/ 0 h 1171"/>
                    <a:gd name="T68" fmla="*/ 0 w 643"/>
                    <a:gd name="T69" fmla="*/ 0 h 1171"/>
                    <a:gd name="T70" fmla="*/ 0 w 643"/>
                    <a:gd name="T71" fmla="*/ 0 h 1171"/>
                    <a:gd name="T72" fmla="*/ 0 w 643"/>
                    <a:gd name="T73" fmla="*/ 0 h 1171"/>
                    <a:gd name="T74" fmla="*/ 0 w 643"/>
                    <a:gd name="T75" fmla="*/ 0 h 11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3"/>
                    <a:gd name="T115" fmla="*/ 0 h 1171"/>
                    <a:gd name="T116" fmla="*/ 643 w 643"/>
                    <a:gd name="T117" fmla="*/ 1171 h 11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3" h="1171">
                      <a:moveTo>
                        <a:pt x="578" y="1162"/>
                      </a:move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42" y="1129"/>
                      </a:lnTo>
                      <a:lnTo>
                        <a:pt x="643" y="1133"/>
                      </a:lnTo>
                      <a:lnTo>
                        <a:pt x="643" y="1138"/>
                      </a:lnTo>
                      <a:lnTo>
                        <a:pt x="642" y="1142"/>
                      </a:lnTo>
                      <a:lnTo>
                        <a:pt x="639" y="1147"/>
                      </a:lnTo>
                      <a:lnTo>
                        <a:pt x="636" y="1152"/>
                      </a:lnTo>
                      <a:lnTo>
                        <a:pt x="632" y="1157"/>
                      </a:lnTo>
                      <a:lnTo>
                        <a:pt x="626" y="1160"/>
                      </a:lnTo>
                      <a:lnTo>
                        <a:pt x="620" y="1165"/>
                      </a:lnTo>
                      <a:lnTo>
                        <a:pt x="613" y="1167"/>
                      </a:lnTo>
                      <a:lnTo>
                        <a:pt x="607" y="1169"/>
                      </a:lnTo>
                      <a:lnTo>
                        <a:pt x="601" y="1171"/>
                      </a:lnTo>
                      <a:lnTo>
                        <a:pt x="594" y="1171"/>
                      </a:lnTo>
                      <a:lnTo>
                        <a:pt x="590" y="1169"/>
                      </a:lnTo>
                      <a:lnTo>
                        <a:pt x="584" y="1167"/>
                      </a:lnTo>
                      <a:lnTo>
                        <a:pt x="581" y="1165"/>
                      </a:lnTo>
                      <a:lnTo>
                        <a:pt x="578" y="116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53" name="Freeform 459"/>
                <p:cNvSpPr>
                  <a:spLocks/>
                </p:cNvSpPr>
                <p:nvPr/>
              </p:nvSpPr>
              <p:spPr bwMode="auto">
                <a:xfrm>
                  <a:off x="3784" y="1180"/>
                  <a:ext cx="7" cy="6"/>
                </a:xfrm>
                <a:custGeom>
                  <a:avLst/>
                  <a:gdLst>
                    <a:gd name="T0" fmla="*/ 0 w 68"/>
                    <a:gd name="T1" fmla="*/ 0 h 50"/>
                    <a:gd name="T2" fmla="*/ 0 w 68"/>
                    <a:gd name="T3" fmla="*/ 0 h 50"/>
                    <a:gd name="T4" fmla="*/ 0 w 68"/>
                    <a:gd name="T5" fmla="*/ 0 h 50"/>
                    <a:gd name="T6" fmla="*/ 0 w 68"/>
                    <a:gd name="T7" fmla="*/ 0 h 50"/>
                    <a:gd name="T8" fmla="*/ 0 w 68"/>
                    <a:gd name="T9" fmla="*/ 0 h 50"/>
                    <a:gd name="T10" fmla="*/ 0 w 68"/>
                    <a:gd name="T11" fmla="*/ 0 h 50"/>
                    <a:gd name="T12" fmla="*/ 0 w 68"/>
                    <a:gd name="T13" fmla="*/ 0 h 50"/>
                    <a:gd name="T14" fmla="*/ 0 w 68"/>
                    <a:gd name="T15" fmla="*/ 0 h 50"/>
                    <a:gd name="T16" fmla="*/ 0 w 68"/>
                    <a:gd name="T17" fmla="*/ 0 h 50"/>
                    <a:gd name="T18" fmla="*/ 0 w 68"/>
                    <a:gd name="T19" fmla="*/ 0 h 50"/>
                    <a:gd name="T20" fmla="*/ 0 w 68"/>
                    <a:gd name="T21" fmla="*/ 0 h 50"/>
                    <a:gd name="T22" fmla="*/ 0 w 68"/>
                    <a:gd name="T23" fmla="*/ 0 h 50"/>
                    <a:gd name="T24" fmla="*/ 0 w 68"/>
                    <a:gd name="T25" fmla="*/ 0 h 50"/>
                    <a:gd name="T26" fmla="*/ 0 w 68"/>
                    <a:gd name="T27" fmla="*/ 0 h 50"/>
                    <a:gd name="T28" fmla="*/ 0 w 68"/>
                    <a:gd name="T29" fmla="*/ 0 h 50"/>
                    <a:gd name="T30" fmla="*/ 0 w 68"/>
                    <a:gd name="T31" fmla="*/ 0 h 50"/>
                    <a:gd name="T32" fmla="*/ 0 w 68"/>
                    <a:gd name="T33" fmla="*/ 0 h 50"/>
                    <a:gd name="T34" fmla="*/ 0 w 68"/>
                    <a:gd name="T35" fmla="*/ 0 h 50"/>
                    <a:gd name="T36" fmla="*/ 0 w 68"/>
                    <a:gd name="T37" fmla="*/ 0 h 50"/>
                    <a:gd name="T38" fmla="*/ 0 w 68"/>
                    <a:gd name="T39" fmla="*/ 0 h 50"/>
                    <a:gd name="T40" fmla="*/ 0 w 68"/>
                    <a:gd name="T41" fmla="*/ 0 h 50"/>
                    <a:gd name="T42" fmla="*/ 0 w 68"/>
                    <a:gd name="T43" fmla="*/ 0 h 50"/>
                    <a:gd name="T44" fmla="*/ 0 w 68"/>
                    <a:gd name="T45" fmla="*/ 0 h 50"/>
                    <a:gd name="T46" fmla="*/ 0 w 68"/>
                    <a:gd name="T47" fmla="*/ 0 h 50"/>
                    <a:gd name="T48" fmla="*/ 0 w 68"/>
                    <a:gd name="T49" fmla="*/ 0 h 50"/>
                    <a:gd name="T50" fmla="*/ 0 w 68"/>
                    <a:gd name="T51" fmla="*/ 0 h 50"/>
                    <a:gd name="T52" fmla="*/ 0 w 68"/>
                    <a:gd name="T53" fmla="*/ 0 h 50"/>
                    <a:gd name="T54" fmla="*/ 0 w 68"/>
                    <a:gd name="T55" fmla="*/ 0 h 50"/>
                    <a:gd name="T56" fmla="*/ 0 w 68"/>
                    <a:gd name="T57" fmla="*/ 0 h 50"/>
                    <a:gd name="T58" fmla="*/ 0 w 68"/>
                    <a:gd name="T59" fmla="*/ 0 h 50"/>
                    <a:gd name="T60" fmla="*/ 0 w 68"/>
                    <a:gd name="T61" fmla="*/ 0 h 50"/>
                    <a:gd name="T62" fmla="*/ 0 w 68"/>
                    <a:gd name="T63" fmla="*/ 0 h 50"/>
                    <a:gd name="T64" fmla="*/ 0 w 68"/>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0"/>
                    <a:gd name="T101" fmla="*/ 68 w 68"/>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0">
                      <a:moveTo>
                        <a:pt x="44" y="45"/>
                      </a:moveTo>
                      <a:lnTo>
                        <a:pt x="37" y="47"/>
                      </a:lnTo>
                      <a:lnTo>
                        <a:pt x="31" y="49"/>
                      </a:lnTo>
                      <a:lnTo>
                        <a:pt x="24" y="50"/>
                      </a:lnTo>
                      <a:lnTo>
                        <a:pt x="18" y="50"/>
                      </a:lnTo>
                      <a:lnTo>
                        <a:pt x="12" y="50"/>
                      </a:lnTo>
                      <a:lnTo>
                        <a:pt x="8" y="48"/>
                      </a:lnTo>
                      <a:lnTo>
                        <a:pt x="5" y="46"/>
                      </a:ln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8" y="13"/>
                      </a:lnTo>
                      <a:lnTo>
                        <a:pt x="68" y="17"/>
                      </a:lnTo>
                      <a:lnTo>
                        <a:pt x="67" y="22"/>
                      </a:lnTo>
                      <a:lnTo>
                        <a:pt x="65" y="27"/>
                      </a:lnTo>
                      <a:lnTo>
                        <a:pt x="61" y="32"/>
                      </a:lnTo>
                      <a:lnTo>
                        <a:pt x="56" y="37"/>
                      </a:lnTo>
                      <a:lnTo>
                        <a:pt x="50" y="41"/>
                      </a:lnTo>
                      <a:lnTo>
                        <a:pt x="44" y="4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54" name="Freeform 460"/>
                <p:cNvSpPr>
                  <a:spLocks/>
                </p:cNvSpPr>
                <p:nvPr/>
              </p:nvSpPr>
              <p:spPr bwMode="auto">
                <a:xfrm>
                  <a:off x="3784" y="1180"/>
                  <a:ext cx="7" cy="6"/>
                </a:xfrm>
                <a:custGeom>
                  <a:avLst/>
                  <a:gdLst>
                    <a:gd name="T0" fmla="*/ 0 w 68"/>
                    <a:gd name="T1" fmla="*/ 0 h 50"/>
                    <a:gd name="T2" fmla="*/ 0 w 68"/>
                    <a:gd name="T3" fmla="*/ 0 h 50"/>
                    <a:gd name="T4" fmla="*/ 0 w 68"/>
                    <a:gd name="T5" fmla="*/ 0 h 50"/>
                    <a:gd name="T6" fmla="*/ 0 w 68"/>
                    <a:gd name="T7" fmla="*/ 0 h 50"/>
                    <a:gd name="T8" fmla="*/ 0 w 68"/>
                    <a:gd name="T9" fmla="*/ 0 h 50"/>
                    <a:gd name="T10" fmla="*/ 0 w 68"/>
                    <a:gd name="T11" fmla="*/ 0 h 50"/>
                    <a:gd name="T12" fmla="*/ 0 w 68"/>
                    <a:gd name="T13" fmla="*/ 0 h 50"/>
                    <a:gd name="T14" fmla="*/ 0 w 68"/>
                    <a:gd name="T15" fmla="*/ 0 h 50"/>
                    <a:gd name="T16" fmla="*/ 0 w 68"/>
                    <a:gd name="T17" fmla="*/ 0 h 50"/>
                    <a:gd name="T18" fmla="*/ 0 w 68"/>
                    <a:gd name="T19" fmla="*/ 0 h 50"/>
                    <a:gd name="T20" fmla="*/ 0 w 68"/>
                    <a:gd name="T21" fmla="*/ 0 h 50"/>
                    <a:gd name="T22" fmla="*/ 0 w 68"/>
                    <a:gd name="T23" fmla="*/ 0 h 50"/>
                    <a:gd name="T24" fmla="*/ 0 w 68"/>
                    <a:gd name="T25" fmla="*/ 0 h 50"/>
                    <a:gd name="T26" fmla="*/ 0 w 68"/>
                    <a:gd name="T27" fmla="*/ 0 h 50"/>
                    <a:gd name="T28" fmla="*/ 0 w 68"/>
                    <a:gd name="T29" fmla="*/ 0 h 50"/>
                    <a:gd name="T30" fmla="*/ 0 w 68"/>
                    <a:gd name="T31" fmla="*/ 0 h 50"/>
                    <a:gd name="T32" fmla="*/ 0 w 68"/>
                    <a:gd name="T33" fmla="*/ 0 h 50"/>
                    <a:gd name="T34" fmla="*/ 0 w 68"/>
                    <a:gd name="T35" fmla="*/ 0 h 50"/>
                    <a:gd name="T36" fmla="*/ 0 w 68"/>
                    <a:gd name="T37" fmla="*/ 0 h 50"/>
                    <a:gd name="T38" fmla="*/ 0 w 68"/>
                    <a:gd name="T39" fmla="*/ 0 h 50"/>
                    <a:gd name="T40" fmla="*/ 0 w 68"/>
                    <a:gd name="T41" fmla="*/ 0 h 50"/>
                    <a:gd name="T42" fmla="*/ 0 w 68"/>
                    <a:gd name="T43" fmla="*/ 0 h 50"/>
                    <a:gd name="T44" fmla="*/ 0 w 68"/>
                    <a:gd name="T45" fmla="*/ 0 h 50"/>
                    <a:gd name="T46" fmla="*/ 0 w 68"/>
                    <a:gd name="T47" fmla="*/ 0 h 50"/>
                    <a:gd name="T48" fmla="*/ 0 w 68"/>
                    <a:gd name="T49" fmla="*/ 0 h 50"/>
                    <a:gd name="T50" fmla="*/ 0 w 68"/>
                    <a:gd name="T51" fmla="*/ 0 h 50"/>
                    <a:gd name="T52" fmla="*/ 0 w 68"/>
                    <a:gd name="T53" fmla="*/ 0 h 50"/>
                    <a:gd name="T54" fmla="*/ 0 w 68"/>
                    <a:gd name="T55" fmla="*/ 0 h 50"/>
                    <a:gd name="T56" fmla="*/ 0 w 68"/>
                    <a:gd name="T57" fmla="*/ 0 h 50"/>
                    <a:gd name="T58" fmla="*/ 0 w 68"/>
                    <a:gd name="T59" fmla="*/ 0 h 50"/>
                    <a:gd name="T60" fmla="*/ 0 w 68"/>
                    <a:gd name="T61" fmla="*/ 0 h 50"/>
                    <a:gd name="T62" fmla="*/ 0 w 68"/>
                    <a:gd name="T63" fmla="*/ 0 h 50"/>
                    <a:gd name="T64" fmla="*/ 0 w 68"/>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0"/>
                    <a:gd name="T101" fmla="*/ 68 w 68"/>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0">
                      <a:moveTo>
                        <a:pt x="44" y="45"/>
                      </a:moveTo>
                      <a:lnTo>
                        <a:pt x="37" y="47"/>
                      </a:lnTo>
                      <a:lnTo>
                        <a:pt x="31" y="49"/>
                      </a:lnTo>
                      <a:lnTo>
                        <a:pt x="24" y="50"/>
                      </a:lnTo>
                      <a:lnTo>
                        <a:pt x="18" y="50"/>
                      </a:lnTo>
                      <a:lnTo>
                        <a:pt x="12" y="50"/>
                      </a:lnTo>
                      <a:lnTo>
                        <a:pt x="8" y="48"/>
                      </a:lnTo>
                      <a:lnTo>
                        <a:pt x="5" y="46"/>
                      </a:ln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8" y="13"/>
                      </a:lnTo>
                      <a:lnTo>
                        <a:pt x="68" y="17"/>
                      </a:lnTo>
                      <a:lnTo>
                        <a:pt x="67" y="22"/>
                      </a:lnTo>
                      <a:lnTo>
                        <a:pt x="65" y="27"/>
                      </a:lnTo>
                      <a:lnTo>
                        <a:pt x="61" y="32"/>
                      </a:lnTo>
                      <a:lnTo>
                        <a:pt x="56" y="37"/>
                      </a:lnTo>
                      <a:lnTo>
                        <a:pt x="50" y="41"/>
                      </a:lnTo>
                      <a:lnTo>
                        <a:pt x="44" y="4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55" name="Freeform 461"/>
                <p:cNvSpPr>
                  <a:spLocks/>
                </p:cNvSpPr>
                <p:nvPr/>
              </p:nvSpPr>
              <p:spPr bwMode="auto">
                <a:xfrm>
                  <a:off x="3862" y="1340"/>
                  <a:ext cx="73" cy="119"/>
                </a:xfrm>
                <a:custGeom>
                  <a:avLst/>
                  <a:gdLst>
                    <a:gd name="T0" fmla="*/ 0 w 721"/>
                    <a:gd name="T1" fmla="*/ 0 h 1093"/>
                    <a:gd name="T2" fmla="*/ 0 w 721"/>
                    <a:gd name="T3" fmla="*/ 0 h 1093"/>
                    <a:gd name="T4" fmla="*/ 0 w 721"/>
                    <a:gd name="T5" fmla="*/ 0 h 1093"/>
                    <a:gd name="T6" fmla="*/ 0 w 721"/>
                    <a:gd name="T7" fmla="*/ 0 h 1093"/>
                    <a:gd name="T8" fmla="*/ 0 w 721"/>
                    <a:gd name="T9" fmla="*/ 0 h 1093"/>
                    <a:gd name="T10" fmla="*/ 0 w 721"/>
                    <a:gd name="T11" fmla="*/ 0 h 1093"/>
                    <a:gd name="T12" fmla="*/ 0 w 721"/>
                    <a:gd name="T13" fmla="*/ 0 h 1093"/>
                    <a:gd name="T14" fmla="*/ 0 w 721"/>
                    <a:gd name="T15" fmla="*/ 0 h 1093"/>
                    <a:gd name="T16" fmla="*/ 0 w 721"/>
                    <a:gd name="T17" fmla="*/ 0 h 1093"/>
                    <a:gd name="T18" fmla="*/ 0 w 721"/>
                    <a:gd name="T19" fmla="*/ 0 h 1093"/>
                    <a:gd name="T20" fmla="*/ 0 w 721"/>
                    <a:gd name="T21" fmla="*/ 0 h 1093"/>
                    <a:gd name="T22" fmla="*/ 0 w 721"/>
                    <a:gd name="T23" fmla="*/ 0 h 1093"/>
                    <a:gd name="T24" fmla="*/ 0 w 721"/>
                    <a:gd name="T25" fmla="*/ 0 h 1093"/>
                    <a:gd name="T26" fmla="*/ 0 w 721"/>
                    <a:gd name="T27" fmla="*/ 0 h 1093"/>
                    <a:gd name="T28" fmla="*/ 0 w 721"/>
                    <a:gd name="T29" fmla="*/ 0 h 1093"/>
                    <a:gd name="T30" fmla="*/ 0 w 721"/>
                    <a:gd name="T31" fmla="*/ 0 h 1093"/>
                    <a:gd name="T32" fmla="*/ 0 w 721"/>
                    <a:gd name="T33" fmla="*/ 0 h 1093"/>
                    <a:gd name="T34" fmla="*/ 0 w 721"/>
                    <a:gd name="T35" fmla="*/ 0 h 1093"/>
                    <a:gd name="T36" fmla="*/ 0 w 721"/>
                    <a:gd name="T37" fmla="*/ 0 h 1093"/>
                    <a:gd name="T38" fmla="*/ 0 w 721"/>
                    <a:gd name="T39" fmla="*/ 0 h 1093"/>
                    <a:gd name="T40" fmla="*/ 0 w 721"/>
                    <a:gd name="T41" fmla="*/ 0 h 1093"/>
                    <a:gd name="T42" fmla="*/ 0 w 721"/>
                    <a:gd name="T43" fmla="*/ 0 h 1093"/>
                    <a:gd name="T44" fmla="*/ 0 w 721"/>
                    <a:gd name="T45" fmla="*/ 0 h 1093"/>
                    <a:gd name="T46" fmla="*/ 0 w 721"/>
                    <a:gd name="T47" fmla="*/ 0 h 1093"/>
                    <a:gd name="T48" fmla="*/ 0 w 721"/>
                    <a:gd name="T49" fmla="*/ 0 h 1093"/>
                    <a:gd name="T50" fmla="*/ 0 w 721"/>
                    <a:gd name="T51" fmla="*/ 0 h 1093"/>
                    <a:gd name="T52" fmla="*/ 0 w 721"/>
                    <a:gd name="T53" fmla="*/ 0 h 1093"/>
                    <a:gd name="T54" fmla="*/ 0 w 721"/>
                    <a:gd name="T55" fmla="*/ 0 h 1093"/>
                    <a:gd name="T56" fmla="*/ 0 w 721"/>
                    <a:gd name="T57" fmla="*/ 0 h 1093"/>
                    <a:gd name="T58" fmla="*/ 0 w 721"/>
                    <a:gd name="T59" fmla="*/ 0 h 1093"/>
                    <a:gd name="T60" fmla="*/ 0 w 721"/>
                    <a:gd name="T61" fmla="*/ 0 h 1093"/>
                    <a:gd name="T62" fmla="*/ 0 w 721"/>
                    <a:gd name="T63" fmla="*/ 0 h 1093"/>
                    <a:gd name="T64" fmla="*/ 0 w 721"/>
                    <a:gd name="T65" fmla="*/ 0 h 1093"/>
                    <a:gd name="T66" fmla="*/ 0 w 721"/>
                    <a:gd name="T67" fmla="*/ 0 h 1093"/>
                    <a:gd name="T68" fmla="*/ 0 w 721"/>
                    <a:gd name="T69" fmla="*/ 0 h 1093"/>
                    <a:gd name="T70" fmla="*/ 0 w 721"/>
                    <a:gd name="T71" fmla="*/ 0 h 1093"/>
                    <a:gd name="T72" fmla="*/ 0 w 721"/>
                    <a:gd name="T73" fmla="*/ 0 h 1093"/>
                    <a:gd name="T74" fmla="*/ 0 w 721"/>
                    <a:gd name="T75" fmla="*/ 0 h 10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1"/>
                    <a:gd name="T115" fmla="*/ 0 h 1093"/>
                    <a:gd name="T116" fmla="*/ 721 w 721"/>
                    <a:gd name="T117" fmla="*/ 1093 h 10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1" h="1093">
                      <a:moveTo>
                        <a:pt x="63" y="8"/>
                      </a:moveTo>
                      <a:lnTo>
                        <a:pt x="719" y="1047"/>
                      </a:lnTo>
                      <a:lnTo>
                        <a:pt x="720" y="1051"/>
                      </a:lnTo>
                      <a:lnTo>
                        <a:pt x="721" y="1056"/>
                      </a:lnTo>
                      <a:lnTo>
                        <a:pt x="720" y="1060"/>
                      </a:lnTo>
                      <a:lnTo>
                        <a:pt x="718" y="1066"/>
                      </a:lnTo>
                      <a:lnTo>
                        <a:pt x="715" y="1070"/>
                      </a:lnTo>
                      <a:lnTo>
                        <a:pt x="710" y="1076"/>
                      </a:lnTo>
                      <a:lnTo>
                        <a:pt x="706" y="1081"/>
                      </a:lnTo>
                      <a:lnTo>
                        <a:pt x="700" y="1085"/>
                      </a:lnTo>
                      <a:lnTo>
                        <a:pt x="693" y="1089"/>
                      </a:lnTo>
                      <a:lnTo>
                        <a:pt x="686" y="1091"/>
                      </a:lnTo>
                      <a:lnTo>
                        <a:pt x="681" y="1093"/>
                      </a:lnTo>
                      <a:lnTo>
                        <a:pt x="674" y="1093"/>
                      </a:lnTo>
                      <a:lnTo>
                        <a:pt x="668" y="1093"/>
                      </a:lnTo>
                      <a:lnTo>
                        <a:pt x="664" y="1092"/>
                      </a:lnTo>
                      <a:lnTo>
                        <a:pt x="659" y="1090"/>
                      </a:lnTo>
                      <a:lnTo>
                        <a:pt x="657" y="1086"/>
                      </a:lnTo>
                      <a:lnTo>
                        <a:pt x="3" y="45"/>
                      </a:lnTo>
                      <a:lnTo>
                        <a:pt x="0" y="41"/>
                      </a:lnTo>
                      <a:lnTo>
                        <a:pt x="0" y="36"/>
                      </a:lnTo>
                      <a:lnTo>
                        <a:pt x="1" y="32"/>
                      </a:lnTo>
                      <a:lnTo>
                        <a:pt x="3" y="26"/>
                      </a:lnTo>
                      <a:lnTo>
                        <a:pt x="6" y="22"/>
                      </a:lnTo>
                      <a:lnTo>
                        <a:pt x="10" y="16"/>
                      </a:lnTo>
                      <a:lnTo>
                        <a:pt x="15" y="11"/>
                      </a:lnTo>
                      <a:lnTo>
                        <a:pt x="21" y="8"/>
                      </a:lnTo>
                      <a:lnTo>
                        <a:pt x="26" y="5"/>
                      </a:lnTo>
                      <a:lnTo>
                        <a:pt x="33" y="1"/>
                      </a:lnTo>
                      <a:lnTo>
                        <a:pt x="39" y="0"/>
                      </a:lnTo>
                      <a:lnTo>
                        <a:pt x="46" y="0"/>
                      </a:lnTo>
                      <a:lnTo>
                        <a:pt x="51" y="0"/>
                      </a:lnTo>
                      <a:lnTo>
                        <a:pt x="56" y="1"/>
                      </a:lnTo>
                      <a:lnTo>
                        <a:pt x="59" y="5"/>
                      </a:lnTo>
                      <a:lnTo>
                        <a:pt x="63" y="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6" name="Freeform 462"/>
                <p:cNvSpPr>
                  <a:spLocks/>
                </p:cNvSpPr>
                <p:nvPr/>
              </p:nvSpPr>
              <p:spPr bwMode="auto">
                <a:xfrm>
                  <a:off x="3862" y="1340"/>
                  <a:ext cx="73" cy="119"/>
                </a:xfrm>
                <a:custGeom>
                  <a:avLst/>
                  <a:gdLst>
                    <a:gd name="T0" fmla="*/ 0 w 721"/>
                    <a:gd name="T1" fmla="*/ 0 h 1093"/>
                    <a:gd name="T2" fmla="*/ 0 w 721"/>
                    <a:gd name="T3" fmla="*/ 0 h 1093"/>
                    <a:gd name="T4" fmla="*/ 0 w 721"/>
                    <a:gd name="T5" fmla="*/ 0 h 1093"/>
                    <a:gd name="T6" fmla="*/ 0 w 721"/>
                    <a:gd name="T7" fmla="*/ 0 h 1093"/>
                    <a:gd name="T8" fmla="*/ 0 w 721"/>
                    <a:gd name="T9" fmla="*/ 0 h 1093"/>
                    <a:gd name="T10" fmla="*/ 0 w 721"/>
                    <a:gd name="T11" fmla="*/ 0 h 1093"/>
                    <a:gd name="T12" fmla="*/ 0 w 721"/>
                    <a:gd name="T13" fmla="*/ 0 h 1093"/>
                    <a:gd name="T14" fmla="*/ 0 w 721"/>
                    <a:gd name="T15" fmla="*/ 0 h 1093"/>
                    <a:gd name="T16" fmla="*/ 0 w 721"/>
                    <a:gd name="T17" fmla="*/ 0 h 1093"/>
                    <a:gd name="T18" fmla="*/ 0 w 721"/>
                    <a:gd name="T19" fmla="*/ 0 h 1093"/>
                    <a:gd name="T20" fmla="*/ 0 w 721"/>
                    <a:gd name="T21" fmla="*/ 0 h 1093"/>
                    <a:gd name="T22" fmla="*/ 0 w 721"/>
                    <a:gd name="T23" fmla="*/ 0 h 1093"/>
                    <a:gd name="T24" fmla="*/ 0 w 721"/>
                    <a:gd name="T25" fmla="*/ 0 h 1093"/>
                    <a:gd name="T26" fmla="*/ 0 w 721"/>
                    <a:gd name="T27" fmla="*/ 0 h 1093"/>
                    <a:gd name="T28" fmla="*/ 0 w 721"/>
                    <a:gd name="T29" fmla="*/ 0 h 1093"/>
                    <a:gd name="T30" fmla="*/ 0 w 721"/>
                    <a:gd name="T31" fmla="*/ 0 h 1093"/>
                    <a:gd name="T32" fmla="*/ 0 w 721"/>
                    <a:gd name="T33" fmla="*/ 0 h 1093"/>
                    <a:gd name="T34" fmla="*/ 0 w 721"/>
                    <a:gd name="T35" fmla="*/ 0 h 1093"/>
                    <a:gd name="T36" fmla="*/ 0 w 721"/>
                    <a:gd name="T37" fmla="*/ 0 h 1093"/>
                    <a:gd name="T38" fmla="*/ 0 w 721"/>
                    <a:gd name="T39" fmla="*/ 0 h 1093"/>
                    <a:gd name="T40" fmla="*/ 0 w 721"/>
                    <a:gd name="T41" fmla="*/ 0 h 1093"/>
                    <a:gd name="T42" fmla="*/ 0 w 721"/>
                    <a:gd name="T43" fmla="*/ 0 h 1093"/>
                    <a:gd name="T44" fmla="*/ 0 w 721"/>
                    <a:gd name="T45" fmla="*/ 0 h 1093"/>
                    <a:gd name="T46" fmla="*/ 0 w 721"/>
                    <a:gd name="T47" fmla="*/ 0 h 1093"/>
                    <a:gd name="T48" fmla="*/ 0 w 721"/>
                    <a:gd name="T49" fmla="*/ 0 h 1093"/>
                    <a:gd name="T50" fmla="*/ 0 w 721"/>
                    <a:gd name="T51" fmla="*/ 0 h 1093"/>
                    <a:gd name="T52" fmla="*/ 0 w 721"/>
                    <a:gd name="T53" fmla="*/ 0 h 1093"/>
                    <a:gd name="T54" fmla="*/ 0 w 721"/>
                    <a:gd name="T55" fmla="*/ 0 h 1093"/>
                    <a:gd name="T56" fmla="*/ 0 w 721"/>
                    <a:gd name="T57" fmla="*/ 0 h 1093"/>
                    <a:gd name="T58" fmla="*/ 0 w 721"/>
                    <a:gd name="T59" fmla="*/ 0 h 1093"/>
                    <a:gd name="T60" fmla="*/ 0 w 721"/>
                    <a:gd name="T61" fmla="*/ 0 h 1093"/>
                    <a:gd name="T62" fmla="*/ 0 w 721"/>
                    <a:gd name="T63" fmla="*/ 0 h 1093"/>
                    <a:gd name="T64" fmla="*/ 0 w 721"/>
                    <a:gd name="T65" fmla="*/ 0 h 1093"/>
                    <a:gd name="T66" fmla="*/ 0 w 721"/>
                    <a:gd name="T67" fmla="*/ 0 h 1093"/>
                    <a:gd name="T68" fmla="*/ 0 w 721"/>
                    <a:gd name="T69" fmla="*/ 0 h 1093"/>
                    <a:gd name="T70" fmla="*/ 0 w 721"/>
                    <a:gd name="T71" fmla="*/ 0 h 1093"/>
                    <a:gd name="T72" fmla="*/ 0 w 721"/>
                    <a:gd name="T73" fmla="*/ 0 h 1093"/>
                    <a:gd name="T74" fmla="*/ 0 w 721"/>
                    <a:gd name="T75" fmla="*/ 0 h 10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1"/>
                    <a:gd name="T115" fmla="*/ 0 h 1093"/>
                    <a:gd name="T116" fmla="*/ 721 w 721"/>
                    <a:gd name="T117" fmla="*/ 1093 h 10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1" h="1093">
                      <a:moveTo>
                        <a:pt x="63" y="8"/>
                      </a:moveTo>
                      <a:lnTo>
                        <a:pt x="719" y="1047"/>
                      </a:lnTo>
                      <a:lnTo>
                        <a:pt x="720" y="1051"/>
                      </a:lnTo>
                      <a:lnTo>
                        <a:pt x="721" y="1056"/>
                      </a:lnTo>
                      <a:lnTo>
                        <a:pt x="720" y="1060"/>
                      </a:lnTo>
                      <a:lnTo>
                        <a:pt x="718" y="1066"/>
                      </a:lnTo>
                      <a:lnTo>
                        <a:pt x="715" y="1070"/>
                      </a:lnTo>
                      <a:lnTo>
                        <a:pt x="710" y="1076"/>
                      </a:lnTo>
                      <a:lnTo>
                        <a:pt x="706" y="1081"/>
                      </a:lnTo>
                      <a:lnTo>
                        <a:pt x="700" y="1085"/>
                      </a:lnTo>
                      <a:lnTo>
                        <a:pt x="693" y="1089"/>
                      </a:lnTo>
                      <a:lnTo>
                        <a:pt x="686" y="1091"/>
                      </a:lnTo>
                      <a:lnTo>
                        <a:pt x="681" y="1093"/>
                      </a:lnTo>
                      <a:lnTo>
                        <a:pt x="674" y="1093"/>
                      </a:lnTo>
                      <a:lnTo>
                        <a:pt x="668" y="1093"/>
                      </a:lnTo>
                      <a:lnTo>
                        <a:pt x="664" y="1092"/>
                      </a:lnTo>
                      <a:lnTo>
                        <a:pt x="659" y="1090"/>
                      </a:lnTo>
                      <a:lnTo>
                        <a:pt x="657" y="1086"/>
                      </a:lnTo>
                      <a:lnTo>
                        <a:pt x="3" y="45"/>
                      </a:lnTo>
                      <a:lnTo>
                        <a:pt x="0" y="41"/>
                      </a:lnTo>
                      <a:lnTo>
                        <a:pt x="0" y="36"/>
                      </a:lnTo>
                      <a:lnTo>
                        <a:pt x="1" y="32"/>
                      </a:lnTo>
                      <a:lnTo>
                        <a:pt x="3" y="26"/>
                      </a:lnTo>
                      <a:lnTo>
                        <a:pt x="6" y="22"/>
                      </a:lnTo>
                      <a:lnTo>
                        <a:pt x="10" y="16"/>
                      </a:lnTo>
                      <a:lnTo>
                        <a:pt x="15" y="11"/>
                      </a:lnTo>
                      <a:lnTo>
                        <a:pt x="21" y="8"/>
                      </a:lnTo>
                      <a:lnTo>
                        <a:pt x="26" y="5"/>
                      </a:lnTo>
                      <a:lnTo>
                        <a:pt x="33" y="1"/>
                      </a:lnTo>
                      <a:lnTo>
                        <a:pt x="39" y="0"/>
                      </a:lnTo>
                      <a:lnTo>
                        <a:pt x="46" y="0"/>
                      </a:lnTo>
                      <a:lnTo>
                        <a:pt x="51" y="0"/>
                      </a:lnTo>
                      <a:lnTo>
                        <a:pt x="56" y="1"/>
                      </a:lnTo>
                      <a:lnTo>
                        <a:pt x="59" y="5"/>
                      </a:lnTo>
                      <a:lnTo>
                        <a:pt x="63"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57" name="Freeform 463"/>
                <p:cNvSpPr>
                  <a:spLocks/>
                </p:cNvSpPr>
                <p:nvPr/>
              </p:nvSpPr>
              <p:spPr bwMode="auto">
                <a:xfrm>
                  <a:off x="3928" y="1453"/>
                  <a:ext cx="7" cy="6"/>
                </a:xfrm>
                <a:custGeom>
                  <a:avLst/>
                  <a:gdLst>
                    <a:gd name="T0" fmla="*/ 0 w 67"/>
                    <a:gd name="T1" fmla="*/ 0 h 54"/>
                    <a:gd name="T2" fmla="*/ 0 w 67"/>
                    <a:gd name="T3" fmla="*/ 0 h 54"/>
                    <a:gd name="T4" fmla="*/ 0 w 67"/>
                    <a:gd name="T5" fmla="*/ 0 h 54"/>
                    <a:gd name="T6" fmla="*/ 0 w 67"/>
                    <a:gd name="T7" fmla="*/ 0 h 54"/>
                    <a:gd name="T8" fmla="*/ 0 w 67"/>
                    <a:gd name="T9" fmla="*/ 0 h 54"/>
                    <a:gd name="T10" fmla="*/ 0 w 67"/>
                    <a:gd name="T11" fmla="*/ 0 h 54"/>
                    <a:gd name="T12" fmla="*/ 0 w 67"/>
                    <a:gd name="T13" fmla="*/ 0 h 54"/>
                    <a:gd name="T14" fmla="*/ 0 w 67"/>
                    <a:gd name="T15" fmla="*/ 0 h 54"/>
                    <a:gd name="T16" fmla="*/ 0 w 67"/>
                    <a:gd name="T17" fmla="*/ 0 h 54"/>
                    <a:gd name="T18" fmla="*/ 0 w 67"/>
                    <a:gd name="T19" fmla="*/ 0 h 54"/>
                    <a:gd name="T20" fmla="*/ 0 w 67"/>
                    <a:gd name="T21" fmla="*/ 0 h 54"/>
                    <a:gd name="T22" fmla="*/ 0 w 67"/>
                    <a:gd name="T23" fmla="*/ 0 h 54"/>
                    <a:gd name="T24" fmla="*/ 0 w 67"/>
                    <a:gd name="T25" fmla="*/ 0 h 54"/>
                    <a:gd name="T26" fmla="*/ 0 w 67"/>
                    <a:gd name="T27" fmla="*/ 0 h 54"/>
                    <a:gd name="T28" fmla="*/ 0 w 67"/>
                    <a:gd name="T29" fmla="*/ 0 h 54"/>
                    <a:gd name="T30" fmla="*/ 0 w 67"/>
                    <a:gd name="T31" fmla="*/ 0 h 54"/>
                    <a:gd name="T32" fmla="*/ 0 w 67"/>
                    <a:gd name="T33" fmla="*/ 0 h 54"/>
                    <a:gd name="T34" fmla="*/ 0 w 67"/>
                    <a:gd name="T35" fmla="*/ 0 h 54"/>
                    <a:gd name="T36" fmla="*/ 0 w 67"/>
                    <a:gd name="T37" fmla="*/ 0 h 54"/>
                    <a:gd name="T38" fmla="*/ 0 w 67"/>
                    <a:gd name="T39" fmla="*/ 0 h 54"/>
                    <a:gd name="T40" fmla="*/ 0 w 67"/>
                    <a:gd name="T41" fmla="*/ 0 h 54"/>
                    <a:gd name="T42" fmla="*/ 0 w 67"/>
                    <a:gd name="T43" fmla="*/ 0 h 54"/>
                    <a:gd name="T44" fmla="*/ 0 w 67"/>
                    <a:gd name="T45" fmla="*/ 0 h 54"/>
                    <a:gd name="T46" fmla="*/ 0 w 67"/>
                    <a:gd name="T47" fmla="*/ 0 h 54"/>
                    <a:gd name="T48" fmla="*/ 0 w 67"/>
                    <a:gd name="T49" fmla="*/ 0 h 54"/>
                    <a:gd name="T50" fmla="*/ 0 w 67"/>
                    <a:gd name="T51" fmla="*/ 0 h 54"/>
                    <a:gd name="T52" fmla="*/ 0 w 67"/>
                    <a:gd name="T53" fmla="*/ 0 h 54"/>
                    <a:gd name="T54" fmla="*/ 0 w 67"/>
                    <a:gd name="T55" fmla="*/ 0 h 54"/>
                    <a:gd name="T56" fmla="*/ 0 w 67"/>
                    <a:gd name="T57" fmla="*/ 0 h 54"/>
                    <a:gd name="T58" fmla="*/ 0 w 67"/>
                    <a:gd name="T59" fmla="*/ 0 h 54"/>
                    <a:gd name="T60" fmla="*/ 0 w 67"/>
                    <a:gd name="T61" fmla="*/ 0 h 54"/>
                    <a:gd name="T62" fmla="*/ 0 w 67"/>
                    <a:gd name="T63" fmla="*/ 0 h 54"/>
                    <a:gd name="T64" fmla="*/ 0 w 67"/>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4"/>
                    <a:gd name="T101" fmla="*/ 67 w 67"/>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4">
                      <a:moveTo>
                        <a:pt x="22" y="9"/>
                      </a:moveTo>
                      <a:lnTo>
                        <a:pt x="29" y="5"/>
                      </a:lnTo>
                      <a:lnTo>
                        <a:pt x="35" y="3"/>
                      </a:lnTo>
                      <a:lnTo>
                        <a:pt x="41" y="1"/>
                      </a:lnTo>
                      <a:lnTo>
                        <a:pt x="47" y="0"/>
                      </a:lnTo>
                      <a:lnTo>
                        <a:pt x="53" y="1"/>
                      </a:lnTo>
                      <a:lnTo>
                        <a:pt x="58" y="2"/>
                      </a:lnTo>
                      <a:lnTo>
                        <a:pt x="62" y="4"/>
                      </a:lnTo>
                      <a:lnTo>
                        <a:pt x="65" y="8"/>
                      </a:lnTo>
                      <a:lnTo>
                        <a:pt x="66" y="12"/>
                      </a:lnTo>
                      <a:lnTo>
                        <a:pt x="67" y="17"/>
                      </a:lnTo>
                      <a:lnTo>
                        <a:pt x="66" y="21"/>
                      </a:lnTo>
                      <a:lnTo>
                        <a:pt x="64" y="27"/>
                      </a:lnTo>
                      <a:lnTo>
                        <a:pt x="61" y="31"/>
                      </a:lnTo>
                      <a:lnTo>
                        <a:pt x="56" y="37"/>
                      </a:lnTo>
                      <a:lnTo>
                        <a:pt x="52" y="42"/>
                      </a:lnTo>
                      <a:lnTo>
                        <a:pt x="46" y="46"/>
                      </a:lnTo>
                      <a:lnTo>
                        <a:pt x="39" y="50"/>
                      </a:lnTo>
                      <a:lnTo>
                        <a:pt x="32" y="52"/>
                      </a:lnTo>
                      <a:lnTo>
                        <a:pt x="27" y="54"/>
                      </a:lnTo>
                      <a:lnTo>
                        <a:pt x="20" y="54"/>
                      </a:lnTo>
                      <a:lnTo>
                        <a:pt x="14" y="54"/>
                      </a:lnTo>
                      <a:lnTo>
                        <a:pt x="10" y="53"/>
                      </a:lnTo>
                      <a:lnTo>
                        <a:pt x="5" y="51"/>
                      </a:lnTo>
                      <a:lnTo>
                        <a:pt x="3" y="47"/>
                      </a:lnTo>
                      <a:lnTo>
                        <a:pt x="0" y="43"/>
                      </a:lnTo>
                      <a:lnTo>
                        <a:pt x="0" y="38"/>
                      </a:lnTo>
                      <a:lnTo>
                        <a:pt x="2" y="34"/>
                      </a:lnTo>
                      <a:lnTo>
                        <a:pt x="4" y="28"/>
                      </a:lnTo>
                      <a:lnTo>
                        <a:pt x="6" y="22"/>
                      </a:lnTo>
                      <a:lnTo>
                        <a:pt x="11" y="18"/>
                      </a:lnTo>
                      <a:lnTo>
                        <a:pt x="16" y="13"/>
                      </a:lnTo>
                      <a:lnTo>
                        <a:pt x="22"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58" name="Freeform 464"/>
                <p:cNvSpPr>
                  <a:spLocks/>
                </p:cNvSpPr>
                <p:nvPr/>
              </p:nvSpPr>
              <p:spPr bwMode="auto">
                <a:xfrm>
                  <a:off x="3928" y="1453"/>
                  <a:ext cx="7" cy="6"/>
                </a:xfrm>
                <a:custGeom>
                  <a:avLst/>
                  <a:gdLst>
                    <a:gd name="T0" fmla="*/ 0 w 67"/>
                    <a:gd name="T1" fmla="*/ 0 h 54"/>
                    <a:gd name="T2" fmla="*/ 0 w 67"/>
                    <a:gd name="T3" fmla="*/ 0 h 54"/>
                    <a:gd name="T4" fmla="*/ 0 w 67"/>
                    <a:gd name="T5" fmla="*/ 0 h 54"/>
                    <a:gd name="T6" fmla="*/ 0 w 67"/>
                    <a:gd name="T7" fmla="*/ 0 h 54"/>
                    <a:gd name="T8" fmla="*/ 0 w 67"/>
                    <a:gd name="T9" fmla="*/ 0 h 54"/>
                    <a:gd name="T10" fmla="*/ 0 w 67"/>
                    <a:gd name="T11" fmla="*/ 0 h 54"/>
                    <a:gd name="T12" fmla="*/ 0 w 67"/>
                    <a:gd name="T13" fmla="*/ 0 h 54"/>
                    <a:gd name="T14" fmla="*/ 0 w 67"/>
                    <a:gd name="T15" fmla="*/ 0 h 54"/>
                    <a:gd name="T16" fmla="*/ 0 w 67"/>
                    <a:gd name="T17" fmla="*/ 0 h 54"/>
                    <a:gd name="T18" fmla="*/ 0 w 67"/>
                    <a:gd name="T19" fmla="*/ 0 h 54"/>
                    <a:gd name="T20" fmla="*/ 0 w 67"/>
                    <a:gd name="T21" fmla="*/ 0 h 54"/>
                    <a:gd name="T22" fmla="*/ 0 w 67"/>
                    <a:gd name="T23" fmla="*/ 0 h 54"/>
                    <a:gd name="T24" fmla="*/ 0 w 67"/>
                    <a:gd name="T25" fmla="*/ 0 h 54"/>
                    <a:gd name="T26" fmla="*/ 0 w 67"/>
                    <a:gd name="T27" fmla="*/ 0 h 54"/>
                    <a:gd name="T28" fmla="*/ 0 w 67"/>
                    <a:gd name="T29" fmla="*/ 0 h 54"/>
                    <a:gd name="T30" fmla="*/ 0 w 67"/>
                    <a:gd name="T31" fmla="*/ 0 h 54"/>
                    <a:gd name="T32" fmla="*/ 0 w 67"/>
                    <a:gd name="T33" fmla="*/ 0 h 54"/>
                    <a:gd name="T34" fmla="*/ 0 w 67"/>
                    <a:gd name="T35" fmla="*/ 0 h 54"/>
                    <a:gd name="T36" fmla="*/ 0 w 67"/>
                    <a:gd name="T37" fmla="*/ 0 h 54"/>
                    <a:gd name="T38" fmla="*/ 0 w 67"/>
                    <a:gd name="T39" fmla="*/ 0 h 54"/>
                    <a:gd name="T40" fmla="*/ 0 w 67"/>
                    <a:gd name="T41" fmla="*/ 0 h 54"/>
                    <a:gd name="T42" fmla="*/ 0 w 67"/>
                    <a:gd name="T43" fmla="*/ 0 h 54"/>
                    <a:gd name="T44" fmla="*/ 0 w 67"/>
                    <a:gd name="T45" fmla="*/ 0 h 54"/>
                    <a:gd name="T46" fmla="*/ 0 w 67"/>
                    <a:gd name="T47" fmla="*/ 0 h 54"/>
                    <a:gd name="T48" fmla="*/ 0 w 67"/>
                    <a:gd name="T49" fmla="*/ 0 h 54"/>
                    <a:gd name="T50" fmla="*/ 0 w 67"/>
                    <a:gd name="T51" fmla="*/ 0 h 54"/>
                    <a:gd name="T52" fmla="*/ 0 w 67"/>
                    <a:gd name="T53" fmla="*/ 0 h 54"/>
                    <a:gd name="T54" fmla="*/ 0 w 67"/>
                    <a:gd name="T55" fmla="*/ 0 h 54"/>
                    <a:gd name="T56" fmla="*/ 0 w 67"/>
                    <a:gd name="T57" fmla="*/ 0 h 54"/>
                    <a:gd name="T58" fmla="*/ 0 w 67"/>
                    <a:gd name="T59" fmla="*/ 0 h 54"/>
                    <a:gd name="T60" fmla="*/ 0 w 67"/>
                    <a:gd name="T61" fmla="*/ 0 h 54"/>
                    <a:gd name="T62" fmla="*/ 0 w 67"/>
                    <a:gd name="T63" fmla="*/ 0 h 54"/>
                    <a:gd name="T64" fmla="*/ 0 w 67"/>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4"/>
                    <a:gd name="T101" fmla="*/ 67 w 67"/>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4">
                      <a:moveTo>
                        <a:pt x="22" y="9"/>
                      </a:moveTo>
                      <a:lnTo>
                        <a:pt x="29" y="5"/>
                      </a:lnTo>
                      <a:lnTo>
                        <a:pt x="35" y="3"/>
                      </a:lnTo>
                      <a:lnTo>
                        <a:pt x="41" y="1"/>
                      </a:lnTo>
                      <a:lnTo>
                        <a:pt x="47" y="0"/>
                      </a:lnTo>
                      <a:lnTo>
                        <a:pt x="53" y="1"/>
                      </a:lnTo>
                      <a:lnTo>
                        <a:pt x="58" y="2"/>
                      </a:lnTo>
                      <a:lnTo>
                        <a:pt x="62" y="4"/>
                      </a:lnTo>
                      <a:lnTo>
                        <a:pt x="65" y="8"/>
                      </a:lnTo>
                      <a:lnTo>
                        <a:pt x="66" y="12"/>
                      </a:lnTo>
                      <a:lnTo>
                        <a:pt x="67" y="17"/>
                      </a:lnTo>
                      <a:lnTo>
                        <a:pt x="66" y="21"/>
                      </a:lnTo>
                      <a:lnTo>
                        <a:pt x="64" y="27"/>
                      </a:lnTo>
                      <a:lnTo>
                        <a:pt x="61" y="31"/>
                      </a:lnTo>
                      <a:lnTo>
                        <a:pt x="56" y="37"/>
                      </a:lnTo>
                      <a:lnTo>
                        <a:pt x="52" y="42"/>
                      </a:lnTo>
                      <a:lnTo>
                        <a:pt x="46" y="46"/>
                      </a:lnTo>
                      <a:lnTo>
                        <a:pt x="39" y="50"/>
                      </a:lnTo>
                      <a:lnTo>
                        <a:pt x="32" y="52"/>
                      </a:lnTo>
                      <a:lnTo>
                        <a:pt x="27" y="54"/>
                      </a:lnTo>
                      <a:lnTo>
                        <a:pt x="20" y="54"/>
                      </a:lnTo>
                      <a:lnTo>
                        <a:pt x="14" y="54"/>
                      </a:lnTo>
                      <a:lnTo>
                        <a:pt x="10" y="53"/>
                      </a:lnTo>
                      <a:lnTo>
                        <a:pt x="5" y="51"/>
                      </a:lnTo>
                      <a:lnTo>
                        <a:pt x="3" y="47"/>
                      </a:lnTo>
                      <a:lnTo>
                        <a:pt x="0" y="43"/>
                      </a:lnTo>
                      <a:lnTo>
                        <a:pt x="0" y="38"/>
                      </a:lnTo>
                      <a:lnTo>
                        <a:pt x="2" y="34"/>
                      </a:lnTo>
                      <a:lnTo>
                        <a:pt x="4" y="28"/>
                      </a:lnTo>
                      <a:lnTo>
                        <a:pt x="6" y="22"/>
                      </a:lnTo>
                      <a:lnTo>
                        <a:pt x="11" y="18"/>
                      </a:lnTo>
                      <a:lnTo>
                        <a:pt x="16" y="13"/>
                      </a:lnTo>
                      <a:lnTo>
                        <a:pt x="22"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59" name="Freeform 465"/>
                <p:cNvSpPr>
                  <a:spLocks/>
                </p:cNvSpPr>
                <p:nvPr/>
              </p:nvSpPr>
              <p:spPr bwMode="auto">
                <a:xfrm>
                  <a:off x="3664" y="1345"/>
                  <a:ext cx="69" cy="120"/>
                </a:xfrm>
                <a:custGeom>
                  <a:avLst/>
                  <a:gdLst>
                    <a:gd name="T0" fmla="*/ 0 w 681"/>
                    <a:gd name="T1" fmla="*/ 0 h 1107"/>
                    <a:gd name="T2" fmla="*/ 0 w 681"/>
                    <a:gd name="T3" fmla="*/ 0 h 1107"/>
                    <a:gd name="T4" fmla="*/ 0 w 681"/>
                    <a:gd name="T5" fmla="*/ 0 h 1107"/>
                    <a:gd name="T6" fmla="*/ 0 w 681"/>
                    <a:gd name="T7" fmla="*/ 0 h 1107"/>
                    <a:gd name="T8" fmla="*/ 0 w 681"/>
                    <a:gd name="T9" fmla="*/ 0 h 1107"/>
                    <a:gd name="T10" fmla="*/ 0 w 681"/>
                    <a:gd name="T11" fmla="*/ 0 h 1107"/>
                    <a:gd name="T12" fmla="*/ 0 w 681"/>
                    <a:gd name="T13" fmla="*/ 0 h 1107"/>
                    <a:gd name="T14" fmla="*/ 0 w 681"/>
                    <a:gd name="T15" fmla="*/ 0 h 1107"/>
                    <a:gd name="T16" fmla="*/ 0 w 681"/>
                    <a:gd name="T17" fmla="*/ 0 h 1107"/>
                    <a:gd name="T18" fmla="*/ 0 w 681"/>
                    <a:gd name="T19" fmla="*/ 0 h 1107"/>
                    <a:gd name="T20" fmla="*/ 0 w 681"/>
                    <a:gd name="T21" fmla="*/ 0 h 1107"/>
                    <a:gd name="T22" fmla="*/ 0 w 681"/>
                    <a:gd name="T23" fmla="*/ 0 h 1107"/>
                    <a:gd name="T24" fmla="*/ 0 w 681"/>
                    <a:gd name="T25" fmla="*/ 0 h 1107"/>
                    <a:gd name="T26" fmla="*/ 0 w 681"/>
                    <a:gd name="T27" fmla="*/ 0 h 1107"/>
                    <a:gd name="T28" fmla="*/ 0 w 681"/>
                    <a:gd name="T29" fmla="*/ 0 h 1107"/>
                    <a:gd name="T30" fmla="*/ 0 w 681"/>
                    <a:gd name="T31" fmla="*/ 0 h 1107"/>
                    <a:gd name="T32" fmla="*/ 0 w 681"/>
                    <a:gd name="T33" fmla="*/ 0 h 1107"/>
                    <a:gd name="T34" fmla="*/ 0 w 681"/>
                    <a:gd name="T35" fmla="*/ 0 h 1107"/>
                    <a:gd name="T36" fmla="*/ 0 w 681"/>
                    <a:gd name="T37" fmla="*/ 0 h 1107"/>
                    <a:gd name="T38" fmla="*/ 0 w 681"/>
                    <a:gd name="T39" fmla="*/ 0 h 1107"/>
                    <a:gd name="T40" fmla="*/ 0 w 681"/>
                    <a:gd name="T41" fmla="*/ 0 h 1107"/>
                    <a:gd name="T42" fmla="*/ 0 w 681"/>
                    <a:gd name="T43" fmla="*/ 0 h 1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1"/>
                    <a:gd name="T67" fmla="*/ 0 h 1107"/>
                    <a:gd name="T68" fmla="*/ 681 w 681"/>
                    <a:gd name="T69" fmla="*/ 1107 h 1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1" h="1107">
                      <a:moveTo>
                        <a:pt x="617" y="1098"/>
                      </a:moveTo>
                      <a:lnTo>
                        <a:pt x="0" y="36"/>
                      </a:lnTo>
                      <a:lnTo>
                        <a:pt x="64" y="0"/>
                      </a:lnTo>
                      <a:lnTo>
                        <a:pt x="678" y="1063"/>
                      </a:lnTo>
                      <a:lnTo>
                        <a:pt x="681" y="1068"/>
                      </a:lnTo>
                      <a:lnTo>
                        <a:pt x="681" y="1072"/>
                      </a:lnTo>
                      <a:lnTo>
                        <a:pt x="679" y="1077"/>
                      </a:lnTo>
                      <a:lnTo>
                        <a:pt x="677" y="1082"/>
                      </a:lnTo>
                      <a:lnTo>
                        <a:pt x="675" y="1087"/>
                      </a:lnTo>
                      <a:lnTo>
                        <a:pt x="670" y="1091"/>
                      </a:lnTo>
                      <a:lnTo>
                        <a:pt x="665" y="1096"/>
                      </a:lnTo>
                      <a:lnTo>
                        <a:pt x="659" y="1100"/>
                      </a:lnTo>
                      <a:lnTo>
                        <a:pt x="653" y="1103"/>
                      </a:lnTo>
                      <a:lnTo>
                        <a:pt x="647" y="1105"/>
                      </a:lnTo>
                      <a:lnTo>
                        <a:pt x="641" y="1107"/>
                      </a:lnTo>
                      <a:lnTo>
                        <a:pt x="634" y="1107"/>
                      </a:lnTo>
                      <a:lnTo>
                        <a:pt x="628" y="1106"/>
                      </a:lnTo>
                      <a:lnTo>
                        <a:pt x="624" y="1105"/>
                      </a:lnTo>
                      <a:lnTo>
                        <a:pt x="621" y="1102"/>
                      </a:lnTo>
                      <a:lnTo>
                        <a:pt x="617" y="109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60" name="Freeform 466"/>
                <p:cNvSpPr>
                  <a:spLocks/>
                </p:cNvSpPr>
                <p:nvPr/>
              </p:nvSpPr>
              <p:spPr bwMode="auto">
                <a:xfrm>
                  <a:off x="3664" y="1345"/>
                  <a:ext cx="69" cy="120"/>
                </a:xfrm>
                <a:custGeom>
                  <a:avLst/>
                  <a:gdLst>
                    <a:gd name="T0" fmla="*/ 0 w 681"/>
                    <a:gd name="T1" fmla="*/ 0 h 1107"/>
                    <a:gd name="T2" fmla="*/ 0 w 681"/>
                    <a:gd name="T3" fmla="*/ 0 h 1107"/>
                    <a:gd name="T4" fmla="*/ 0 w 681"/>
                    <a:gd name="T5" fmla="*/ 0 h 1107"/>
                    <a:gd name="T6" fmla="*/ 0 w 681"/>
                    <a:gd name="T7" fmla="*/ 0 h 1107"/>
                    <a:gd name="T8" fmla="*/ 0 w 681"/>
                    <a:gd name="T9" fmla="*/ 0 h 1107"/>
                    <a:gd name="T10" fmla="*/ 0 w 681"/>
                    <a:gd name="T11" fmla="*/ 0 h 1107"/>
                    <a:gd name="T12" fmla="*/ 0 w 681"/>
                    <a:gd name="T13" fmla="*/ 0 h 1107"/>
                    <a:gd name="T14" fmla="*/ 0 w 681"/>
                    <a:gd name="T15" fmla="*/ 0 h 1107"/>
                    <a:gd name="T16" fmla="*/ 0 w 681"/>
                    <a:gd name="T17" fmla="*/ 0 h 1107"/>
                    <a:gd name="T18" fmla="*/ 0 w 681"/>
                    <a:gd name="T19" fmla="*/ 0 h 1107"/>
                    <a:gd name="T20" fmla="*/ 0 w 681"/>
                    <a:gd name="T21" fmla="*/ 0 h 1107"/>
                    <a:gd name="T22" fmla="*/ 0 w 681"/>
                    <a:gd name="T23" fmla="*/ 0 h 1107"/>
                    <a:gd name="T24" fmla="*/ 0 w 681"/>
                    <a:gd name="T25" fmla="*/ 0 h 1107"/>
                    <a:gd name="T26" fmla="*/ 0 w 681"/>
                    <a:gd name="T27" fmla="*/ 0 h 1107"/>
                    <a:gd name="T28" fmla="*/ 0 w 681"/>
                    <a:gd name="T29" fmla="*/ 0 h 1107"/>
                    <a:gd name="T30" fmla="*/ 0 w 681"/>
                    <a:gd name="T31" fmla="*/ 0 h 1107"/>
                    <a:gd name="T32" fmla="*/ 0 w 681"/>
                    <a:gd name="T33" fmla="*/ 0 h 1107"/>
                    <a:gd name="T34" fmla="*/ 0 w 681"/>
                    <a:gd name="T35" fmla="*/ 0 h 1107"/>
                    <a:gd name="T36" fmla="*/ 0 w 681"/>
                    <a:gd name="T37" fmla="*/ 0 h 1107"/>
                    <a:gd name="T38" fmla="*/ 0 w 681"/>
                    <a:gd name="T39" fmla="*/ 0 h 1107"/>
                    <a:gd name="T40" fmla="*/ 0 w 681"/>
                    <a:gd name="T41" fmla="*/ 0 h 1107"/>
                    <a:gd name="T42" fmla="*/ 0 w 681"/>
                    <a:gd name="T43" fmla="*/ 0 h 1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1"/>
                    <a:gd name="T67" fmla="*/ 0 h 1107"/>
                    <a:gd name="T68" fmla="*/ 681 w 681"/>
                    <a:gd name="T69" fmla="*/ 1107 h 1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1" h="1107">
                      <a:moveTo>
                        <a:pt x="617" y="1098"/>
                      </a:moveTo>
                      <a:lnTo>
                        <a:pt x="0" y="36"/>
                      </a:lnTo>
                      <a:lnTo>
                        <a:pt x="64" y="0"/>
                      </a:lnTo>
                      <a:lnTo>
                        <a:pt x="678" y="1063"/>
                      </a:lnTo>
                      <a:lnTo>
                        <a:pt x="681" y="1068"/>
                      </a:lnTo>
                      <a:lnTo>
                        <a:pt x="681" y="1072"/>
                      </a:lnTo>
                      <a:lnTo>
                        <a:pt x="679" y="1077"/>
                      </a:lnTo>
                      <a:lnTo>
                        <a:pt x="677" y="1082"/>
                      </a:lnTo>
                      <a:lnTo>
                        <a:pt x="675" y="1087"/>
                      </a:lnTo>
                      <a:lnTo>
                        <a:pt x="670" y="1091"/>
                      </a:lnTo>
                      <a:lnTo>
                        <a:pt x="665" y="1096"/>
                      </a:lnTo>
                      <a:lnTo>
                        <a:pt x="659" y="1100"/>
                      </a:lnTo>
                      <a:lnTo>
                        <a:pt x="653" y="1103"/>
                      </a:lnTo>
                      <a:lnTo>
                        <a:pt x="647" y="1105"/>
                      </a:lnTo>
                      <a:lnTo>
                        <a:pt x="641" y="1107"/>
                      </a:lnTo>
                      <a:lnTo>
                        <a:pt x="634" y="1107"/>
                      </a:lnTo>
                      <a:lnTo>
                        <a:pt x="628" y="1106"/>
                      </a:lnTo>
                      <a:lnTo>
                        <a:pt x="624" y="1105"/>
                      </a:lnTo>
                      <a:lnTo>
                        <a:pt x="621" y="1102"/>
                      </a:lnTo>
                      <a:lnTo>
                        <a:pt x="617" y="1098"/>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761" name="Freeform 467"/>
                <p:cNvSpPr>
                  <a:spLocks/>
                </p:cNvSpPr>
                <p:nvPr/>
              </p:nvSpPr>
              <p:spPr bwMode="auto">
                <a:xfrm>
                  <a:off x="3120" y="1360"/>
                  <a:ext cx="117" cy="130"/>
                </a:xfrm>
                <a:custGeom>
                  <a:avLst/>
                  <a:gdLst>
                    <a:gd name="T0" fmla="*/ 0 w 1162"/>
                    <a:gd name="T1" fmla="*/ 0 h 1189"/>
                    <a:gd name="T2" fmla="*/ 0 w 1162"/>
                    <a:gd name="T3" fmla="*/ 0 h 1189"/>
                    <a:gd name="T4" fmla="*/ 0 w 1162"/>
                    <a:gd name="T5" fmla="*/ 0 h 1189"/>
                    <a:gd name="T6" fmla="*/ 0 w 1162"/>
                    <a:gd name="T7" fmla="*/ 0 h 1189"/>
                    <a:gd name="T8" fmla="*/ 0 w 1162"/>
                    <a:gd name="T9" fmla="*/ 0 h 1189"/>
                    <a:gd name="T10" fmla="*/ 0 w 1162"/>
                    <a:gd name="T11" fmla="*/ 0 h 1189"/>
                    <a:gd name="T12" fmla="*/ 0 w 1162"/>
                    <a:gd name="T13" fmla="*/ 0 h 1189"/>
                    <a:gd name="T14" fmla="*/ 0 w 1162"/>
                    <a:gd name="T15" fmla="*/ 0 h 1189"/>
                    <a:gd name="T16" fmla="*/ 0 w 1162"/>
                    <a:gd name="T17" fmla="*/ 0 h 1189"/>
                    <a:gd name="T18" fmla="*/ 0 w 1162"/>
                    <a:gd name="T19" fmla="*/ 0 h 1189"/>
                    <a:gd name="T20" fmla="*/ 0 w 1162"/>
                    <a:gd name="T21" fmla="*/ 0 h 1189"/>
                    <a:gd name="T22" fmla="*/ 0 w 1162"/>
                    <a:gd name="T23" fmla="*/ 0 h 1189"/>
                    <a:gd name="T24" fmla="*/ 0 w 1162"/>
                    <a:gd name="T25" fmla="*/ 0 h 1189"/>
                    <a:gd name="T26" fmla="*/ 0 w 1162"/>
                    <a:gd name="T27" fmla="*/ 0 h 1189"/>
                    <a:gd name="T28" fmla="*/ 0 w 1162"/>
                    <a:gd name="T29" fmla="*/ 0 h 1189"/>
                    <a:gd name="T30" fmla="*/ 0 w 1162"/>
                    <a:gd name="T31" fmla="*/ 0 h 1189"/>
                    <a:gd name="T32" fmla="*/ 0 w 1162"/>
                    <a:gd name="T33" fmla="*/ 0 h 1189"/>
                    <a:gd name="T34" fmla="*/ 0 w 1162"/>
                    <a:gd name="T35" fmla="*/ 0 h 1189"/>
                    <a:gd name="T36" fmla="*/ 0 w 1162"/>
                    <a:gd name="T37" fmla="*/ 0 h 1189"/>
                    <a:gd name="T38" fmla="*/ 0 w 1162"/>
                    <a:gd name="T39" fmla="*/ 0 h 1189"/>
                    <a:gd name="T40" fmla="*/ 0 w 1162"/>
                    <a:gd name="T41" fmla="*/ 0 h 1189"/>
                    <a:gd name="T42" fmla="*/ 0 w 1162"/>
                    <a:gd name="T43" fmla="*/ 0 h 1189"/>
                    <a:gd name="T44" fmla="*/ 0 w 1162"/>
                    <a:gd name="T45" fmla="*/ 0 h 1189"/>
                    <a:gd name="T46" fmla="*/ 0 w 1162"/>
                    <a:gd name="T47" fmla="*/ 0 h 1189"/>
                    <a:gd name="T48" fmla="*/ 0 w 1162"/>
                    <a:gd name="T49" fmla="*/ 0 h 1189"/>
                    <a:gd name="T50" fmla="*/ 0 w 1162"/>
                    <a:gd name="T51" fmla="*/ 0 h 1189"/>
                    <a:gd name="T52" fmla="*/ 0 w 1162"/>
                    <a:gd name="T53" fmla="*/ 0 h 1189"/>
                    <a:gd name="T54" fmla="*/ 0 w 1162"/>
                    <a:gd name="T55" fmla="*/ 0 h 1189"/>
                    <a:gd name="T56" fmla="*/ 0 w 1162"/>
                    <a:gd name="T57" fmla="*/ 0 h 1189"/>
                    <a:gd name="T58" fmla="*/ 0 w 1162"/>
                    <a:gd name="T59" fmla="*/ 0 h 1189"/>
                    <a:gd name="T60" fmla="*/ 0 w 1162"/>
                    <a:gd name="T61" fmla="*/ 0 h 1189"/>
                    <a:gd name="T62" fmla="*/ 0 w 1162"/>
                    <a:gd name="T63" fmla="*/ 0 h 1189"/>
                    <a:gd name="T64" fmla="*/ 0 w 1162"/>
                    <a:gd name="T65" fmla="*/ 0 h 1189"/>
                    <a:gd name="T66" fmla="*/ 0 w 1162"/>
                    <a:gd name="T67" fmla="*/ 0 h 1189"/>
                    <a:gd name="T68" fmla="*/ 0 w 1162"/>
                    <a:gd name="T69" fmla="*/ 0 h 1189"/>
                    <a:gd name="T70" fmla="*/ 0 w 1162"/>
                    <a:gd name="T71" fmla="*/ 0 h 1189"/>
                    <a:gd name="T72" fmla="*/ 0 w 1162"/>
                    <a:gd name="T73" fmla="*/ 0 h 1189"/>
                    <a:gd name="T74" fmla="*/ 0 w 1162"/>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2"/>
                    <a:gd name="T115" fmla="*/ 0 h 1189"/>
                    <a:gd name="T116" fmla="*/ 1162 w 1162"/>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2" h="1189">
                      <a:moveTo>
                        <a:pt x="1" y="1137"/>
                      </a:moveTo>
                      <a:lnTo>
                        <a:pt x="1110" y="0"/>
                      </a:lnTo>
                      <a:lnTo>
                        <a:pt x="1111" y="0"/>
                      </a:lnTo>
                      <a:lnTo>
                        <a:pt x="1112" y="1"/>
                      </a:lnTo>
                      <a:lnTo>
                        <a:pt x="1116" y="3"/>
                      </a:lnTo>
                      <a:lnTo>
                        <a:pt x="1119" y="5"/>
                      </a:lnTo>
                      <a:lnTo>
                        <a:pt x="1124" y="9"/>
                      </a:lnTo>
                      <a:lnTo>
                        <a:pt x="1128" y="13"/>
                      </a:lnTo>
                      <a:lnTo>
                        <a:pt x="1134" y="18"/>
                      </a:lnTo>
                      <a:lnTo>
                        <a:pt x="1139" y="24"/>
                      </a:lnTo>
                      <a:lnTo>
                        <a:pt x="1144" y="28"/>
                      </a:lnTo>
                      <a:lnTo>
                        <a:pt x="1149" y="33"/>
                      </a:lnTo>
                      <a:lnTo>
                        <a:pt x="1153" y="38"/>
                      </a:lnTo>
                      <a:lnTo>
                        <a:pt x="1156" y="42"/>
                      </a:lnTo>
                      <a:lnTo>
                        <a:pt x="1160" y="46"/>
                      </a:lnTo>
                      <a:lnTo>
                        <a:pt x="1162" y="48"/>
                      </a:lnTo>
                      <a:lnTo>
                        <a:pt x="1162" y="51"/>
                      </a:lnTo>
                      <a:lnTo>
                        <a:pt x="1162" y="52"/>
                      </a:lnTo>
                      <a:lnTo>
                        <a:pt x="53" y="1189"/>
                      </a:lnTo>
                      <a:lnTo>
                        <a:pt x="52" y="1189"/>
                      </a:lnTo>
                      <a:lnTo>
                        <a:pt x="50" y="1188"/>
                      </a:lnTo>
                      <a:lnTo>
                        <a:pt x="46" y="1187"/>
                      </a:lnTo>
                      <a:lnTo>
                        <a:pt x="43" y="1185"/>
                      </a:lnTo>
                      <a:lnTo>
                        <a:pt x="38" y="1181"/>
                      </a:lnTo>
                      <a:lnTo>
                        <a:pt x="33" y="1177"/>
                      </a:lnTo>
                      <a:lnTo>
                        <a:pt x="28" y="1172"/>
                      </a:lnTo>
                      <a:lnTo>
                        <a:pt x="23" y="1168"/>
                      </a:lnTo>
                      <a:lnTo>
                        <a:pt x="18" y="1162"/>
                      </a:lnTo>
                      <a:lnTo>
                        <a:pt x="14" y="1157"/>
                      </a:lnTo>
                      <a:lnTo>
                        <a:pt x="9" y="1152"/>
                      </a:lnTo>
                      <a:lnTo>
                        <a:pt x="6" y="1148"/>
                      </a:lnTo>
                      <a:lnTo>
                        <a:pt x="3" y="1144"/>
                      </a:lnTo>
                      <a:lnTo>
                        <a:pt x="1" y="1140"/>
                      </a:lnTo>
                      <a:lnTo>
                        <a:pt x="0" y="1138"/>
                      </a:lnTo>
                      <a:lnTo>
                        <a:pt x="1" y="113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62" name="Freeform 468"/>
                <p:cNvSpPr>
                  <a:spLocks/>
                </p:cNvSpPr>
                <p:nvPr/>
              </p:nvSpPr>
              <p:spPr bwMode="auto">
                <a:xfrm>
                  <a:off x="3120" y="1360"/>
                  <a:ext cx="117" cy="130"/>
                </a:xfrm>
                <a:custGeom>
                  <a:avLst/>
                  <a:gdLst>
                    <a:gd name="T0" fmla="*/ 0 w 1162"/>
                    <a:gd name="T1" fmla="*/ 0 h 1189"/>
                    <a:gd name="T2" fmla="*/ 0 w 1162"/>
                    <a:gd name="T3" fmla="*/ 0 h 1189"/>
                    <a:gd name="T4" fmla="*/ 0 w 1162"/>
                    <a:gd name="T5" fmla="*/ 0 h 1189"/>
                    <a:gd name="T6" fmla="*/ 0 w 1162"/>
                    <a:gd name="T7" fmla="*/ 0 h 1189"/>
                    <a:gd name="T8" fmla="*/ 0 w 1162"/>
                    <a:gd name="T9" fmla="*/ 0 h 1189"/>
                    <a:gd name="T10" fmla="*/ 0 w 1162"/>
                    <a:gd name="T11" fmla="*/ 0 h 1189"/>
                    <a:gd name="T12" fmla="*/ 0 w 1162"/>
                    <a:gd name="T13" fmla="*/ 0 h 1189"/>
                    <a:gd name="T14" fmla="*/ 0 w 1162"/>
                    <a:gd name="T15" fmla="*/ 0 h 1189"/>
                    <a:gd name="T16" fmla="*/ 0 w 1162"/>
                    <a:gd name="T17" fmla="*/ 0 h 1189"/>
                    <a:gd name="T18" fmla="*/ 0 w 1162"/>
                    <a:gd name="T19" fmla="*/ 0 h 1189"/>
                    <a:gd name="T20" fmla="*/ 0 w 1162"/>
                    <a:gd name="T21" fmla="*/ 0 h 1189"/>
                    <a:gd name="T22" fmla="*/ 0 w 1162"/>
                    <a:gd name="T23" fmla="*/ 0 h 1189"/>
                    <a:gd name="T24" fmla="*/ 0 w 1162"/>
                    <a:gd name="T25" fmla="*/ 0 h 1189"/>
                    <a:gd name="T26" fmla="*/ 0 w 1162"/>
                    <a:gd name="T27" fmla="*/ 0 h 1189"/>
                    <a:gd name="T28" fmla="*/ 0 w 1162"/>
                    <a:gd name="T29" fmla="*/ 0 h 1189"/>
                    <a:gd name="T30" fmla="*/ 0 w 1162"/>
                    <a:gd name="T31" fmla="*/ 0 h 1189"/>
                    <a:gd name="T32" fmla="*/ 0 w 1162"/>
                    <a:gd name="T33" fmla="*/ 0 h 1189"/>
                    <a:gd name="T34" fmla="*/ 0 w 1162"/>
                    <a:gd name="T35" fmla="*/ 0 h 1189"/>
                    <a:gd name="T36" fmla="*/ 0 w 1162"/>
                    <a:gd name="T37" fmla="*/ 0 h 1189"/>
                    <a:gd name="T38" fmla="*/ 0 w 1162"/>
                    <a:gd name="T39" fmla="*/ 0 h 1189"/>
                    <a:gd name="T40" fmla="*/ 0 w 1162"/>
                    <a:gd name="T41" fmla="*/ 0 h 1189"/>
                    <a:gd name="T42" fmla="*/ 0 w 1162"/>
                    <a:gd name="T43" fmla="*/ 0 h 1189"/>
                    <a:gd name="T44" fmla="*/ 0 w 1162"/>
                    <a:gd name="T45" fmla="*/ 0 h 1189"/>
                    <a:gd name="T46" fmla="*/ 0 w 1162"/>
                    <a:gd name="T47" fmla="*/ 0 h 1189"/>
                    <a:gd name="T48" fmla="*/ 0 w 1162"/>
                    <a:gd name="T49" fmla="*/ 0 h 1189"/>
                    <a:gd name="T50" fmla="*/ 0 w 1162"/>
                    <a:gd name="T51" fmla="*/ 0 h 1189"/>
                    <a:gd name="T52" fmla="*/ 0 w 1162"/>
                    <a:gd name="T53" fmla="*/ 0 h 1189"/>
                    <a:gd name="T54" fmla="*/ 0 w 1162"/>
                    <a:gd name="T55" fmla="*/ 0 h 1189"/>
                    <a:gd name="T56" fmla="*/ 0 w 1162"/>
                    <a:gd name="T57" fmla="*/ 0 h 1189"/>
                    <a:gd name="T58" fmla="*/ 0 w 1162"/>
                    <a:gd name="T59" fmla="*/ 0 h 1189"/>
                    <a:gd name="T60" fmla="*/ 0 w 1162"/>
                    <a:gd name="T61" fmla="*/ 0 h 1189"/>
                    <a:gd name="T62" fmla="*/ 0 w 1162"/>
                    <a:gd name="T63" fmla="*/ 0 h 1189"/>
                    <a:gd name="T64" fmla="*/ 0 w 1162"/>
                    <a:gd name="T65" fmla="*/ 0 h 1189"/>
                    <a:gd name="T66" fmla="*/ 0 w 1162"/>
                    <a:gd name="T67" fmla="*/ 0 h 1189"/>
                    <a:gd name="T68" fmla="*/ 0 w 1162"/>
                    <a:gd name="T69" fmla="*/ 0 h 1189"/>
                    <a:gd name="T70" fmla="*/ 0 w 1162"/>
                    <a:gd name="T71" fmla="*/ 0 h 1189"/>
                    <a:gd name="T72" fmla="*/ 0 w 1162"/>
                    <a:gd name="T73" fmla="*/ 0 h 1189"/>
                    <a:gd name="T74" fmla="*/ 0 w 1162"/>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2"/>
                    <a:gd name="T115" fmla="*/ 0 h 1189"/>
                    <a:gd name="T116" fmla="*/ 1162 w 1162"/>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2" h="1189">
                      <a:moveTo>
                        <a:pt x="1" y="1137"/>
                      </a:moveTo>
                      <a:lnTo>
                        <a:pt x="1110" y="0"/>
                      </a:lnTo>
                      <a:lnTo>
                        <a:pt x="1111" y="0"/>
                      </a:lnTo>
                      <a:lnTo>
                        <a:pt x="1112" y="1"/>
                      </a:lnTo>
                      <a:lnTo>
                        <a:pt x="1116" y="3"/>
                      </a:lnTo>
                      <a:lnTo>
                        <a:pt x="1119" y="5"/>
                      </a:lnTo>
                      <a:lnTo>
                        <a:pt x="1124" y="9"/>
                      </a:lnTo>
                      <a:lnTo>
                        <a:pt x="1128" y="13"/>
                      </a:lnTo>
                      <a:lnTo>
                        <a:pt x="1134" y="18"/>
                      </a:lnTo>
                      <a:lnTo>
                        <a:pt x="1139" y="24"/>
                      </a:lnTo>
                      <a:lnTo>
                        <a:pt x="1144" y="28"/>
                      </a:lnTo>
                      <a:lnTo>
                        <a:pt x="1149" y="33"/>
                      </a:lnTo>
                      <a:lnTo>
                        <a:pt x="1153" y="38"/>
                      </a:lnTo>
                      <a:lnTo>
                        <a:pt x="1156" y="42"/>
                      </a:lnTo>
                      <a:lnTo>
                        <a:pt x="1160" y="46"/>
                      </a:lnTo>
                      <a:lnTo>
                        <a:pt x="1162" y="48"/>
                      </a:lnTo>
                      <a:lnTo>
                        <a:pt x="1162" y="51"/>
                      </a:lnTo>
                      <a:lnTo>
                        <a:pt x="1162" y="52"/>
                      </a:lnTo>
                      <a:lnTo>
                        <a:pt x="53" y="1189"/>
                      </a:lnTo>
                      <a:lnTo>
                        <a:pt x="52" y="1189"/>
                      </a:lnTo>
                      <a:lnTo>
                        <a:pt x="50" y="1188"/>
                      </a:lnTo>
                      <a:lnTo>
                        <a:pt x="46" y="1187"/>
                      </a:lnTo>
                      <a:lnTo>
                        <a:pt x="43" y="1185"/>
                      </a:lnTo>
                      <a:lnTo>
                        <a:pt x="38" y="1181"/>
                      </a:lnTo>
                      <a:lnTo>
                        <a:pt x="33" y="1177"/>
                      </a:lnTo>
                      <a:lnTo>
                        <a:pt x="28" y="1172"/>
                      </a:lnTo>
                      <a:lnTo>
                        <a:pt x="23" y="1168"/>
                      </a:lnTo>
                      <a:lnTo>
                        <a:pt x="18" y="1162"/>
                      </a:lnTo>
                      <a:lnTo>
                        <a:pt x="14" y="1157"/>
                      </a:lnTo>
                      <a:lnTo>
                        <a:pt x="9" y="1152"/>
                      </a:lnTo>
                      <a:lnTo>
                        <a:pt x="6" y="1148"/>
                      </a:lnTo>
                      <a:lnTo>
                        <a:pt x="3" y="1144"/>
                      </a:lnTo>
                      <a:lnTo>
                        <a:pt x="1" y="1140"/>
                      </a:lnTo>
                      <a:lnTo>
                        <a:pt x="0" y="1138"/>
                      </a:lnTo>
                      <a:lnTo>
                        <a:pt x="1" y="113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63" name="Freeform 469"/>
                <p:cNvSpPr>
                  <a:spLocks/>
                </p:cNvSpPr>
                <p:nvPr/>
              </p:nvSpPr>
              <p:spPr bwMode="auto">
                <a:xfrm>
                  <a:off x="3548" y="1903"/>
                  <a:ext cx="262" cy="217"/>
                </a:xfrm>
                <a:custGeom>
                  <a:avLst/>
                  <a:gdLst>
                    <a:gd name="T0" fmla="*/ 0 w 2603"/>
                    <a:gd name="T1" fmla="*/ 0 h 1988"/>
                    <a:gd name="T2" fmla="*/ 0 w 2603"/>
                    <a:gd name="T3" fmla="*/ 0 h 1988"/>
                    <a:gd name="T4" fmla="*/ 0 w 2603"/>
                    <a:gd name="T5" fmla="*/ 0 h 1988"/>
                    <a:gd name="T6" fmla="*/ 0 w 2603"/>
                    <a:gd name="T7" fmla="*/ 0 h 1988"/>
                    <a:gd name="T8" fmla="*/ 0 w 2603"/>
                    <a:gd name="T9" fmla="*/ 0 h 1988"/>
                    <a:gd name="T10" fmla="*/ 0 60000 65536"/>
                    <a:gd name="T11" fmla="*/ 0 60000 65536"/>
                    <a:gd name="T12" fmla="*/ 0 60000 65536"/>
                    <a:gd name="T13" fmla="*/ 0 60000 65536"/>
                    <a:gd name="T14" fmla="*/ 0 60000 65536"/>
                    <a:gd name="T15" fmla="*/ 0 w 2603"/>
                    <a:gd name="T16" fmla="*/ 0 h 1988"/>
                    <a:gd name="T17" fmla="*/ 2603 w 2603"/>
                    <a:gd name="T18" fmla="*/ 1988 h 1988"/>
                  </a:gdLst>
                  <a:ahLst/>
                  <a:cxnLst>
                    <a:cxn ang="T10">
                      <a:pos x="T0" y="T1"/>
                    </a:cxn>
                    <a:cxn ang="T11">
                      <a:pos x="T2" y="T3"/>
                    </a:cxn>
                    <a:cxn ang="T12">
                      <a:pos x="T4" y="T5"/>
                    </a:cxn>
                    <a:cxn ang="T13">
                      <a:pos x="T6" y="T7"/>
                    </a:cxn>
                    <a:cxn ang="T14">
                      <a:pos x="T8" y="T9"/>
                    </a:cxn>
                  </a:cxnLst>
                  <a:rect l="T15" t="T16" r="T17" b="T18"/>
                  <a:pathLst>
                    <a:path w="2603" h="1988">
                      <a:moveTo>
                        <a:pt x="656" y="0"/>
                      </a:moveTo>
                      <a:lnTo>
                        <a:pt x="2603" y="104"/>
                      </a:lnTo>
                      <a:lnTo>
                        <a:pt x="1998" y="1988"/>
                      </a:lnTo>
                      <a:lnTo>
                        <a:pt x="0" y="1802"/>
                      </a:lnTo>
                      <a:lnTo>
                        <a:pt x="656"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64" name="Freeform 470"/>
                <p:cNvSpPr>
                  <a:spLocks/>
                </p:cNvSpPr>
                <p:nvPr/>
              </p:nvSpPr>
              <p:spPr bwMode="auto">
                <a:xfrm>
                  <a:off x="3548" y="1903"/>
                  <a:ext cx="262" cy="217"/>
                </a:xfrm>
                <a:custGeom>
                  <a:avLst/>
                  <a:gdLst>
                    <a:gd name="T0" fmla="*/ 0 w 2603"/>
                    <a:gd name="T1" fmla="*/ 0 h 1988"/>
                    <a:gd name="T2" fmla="*/ 0 w 2603"/>
                    <a:gd name="T3" fmla="*/ 0 h 1988"/>
                    <a:gd name="T4" fmla="*/ 0 w 2603"/>
                    <a:gd name="T5" fmla="*/ 0 h 1988"/>
                    <a:gd name="T6" fmla="*/ 0 w 2603"/>
                    <a:gd name="T7" fmla="*/ 0 h 1988"/>
                    <a:gd name="T8" fmla="*/ 0 w 2603"/>
                    <a:gd name="T9" fmla="*/ 0 h 1988"/>
                    <a:gd name="T10" fmla="*/ 0 60000 65536"/>
                    <a:gd name="T11" fmla="*/ 0 60000 65536"/>
                    <a:gd name="T12" fmla="*/ 0 60000 65536"/>
                    <a:gd name="T13" fmla="*/ 0 60000 65536"/>
                    <a:gd name="T14" fmla="*/ 0 60000 65536"/>
                    <a:gd name="T15" fmla="*/ 0 w 2603"/>
                    <a:gd name="T16" fmla="*/ 0 h 1988"/>
                    <a:gd name="T17" fmla="*/ 2603 w 2603"/>
                    <a:gd name="T18" fmla="*/ 1988 h 1988"/>
                  </a:gdLst>
                  <a:ahLst/>
                  <a:cxnLst>
                    <a:cxn ang="T10">
                      <a:pos x="T0" y="T1"/>
                    </a:cxn>
                    <a:cxn ang="T11">
                      <a:pos x="T2" y="T3"/>
                    </a:cxn>
                    <a:cxn ang="T12">
                      <a:pos x="T4" y="T5"/>
                    </a:cxn>
                    <a:cxn ang="T13">
                      <a:pos x="T6" y="T7"/>
                    </a:cxn>
                    <a:cxn ang="T14">
                      <a:pos x="T8" y="T9"/>
                    </a:cxn>
                  </a:cxnLst>
                  <a:rect l="T15" t="T16" r="T17" b="T18"/>
                  <a:pathLst>
                    <a:path w="2603" h="1988">
                      <a:moveTo>
                        <a:pt x="656" y="0"/>
                      </a:moveTo>
                      <a:lnTo>
                        <a:pt x="2603" y="104"/>
                      </a:lnTo>
                      <a:lnTo>
                        <a:pt x="1998" y="1988"/>
                      </a:lnTo>
                      <a:lnTo>
                        <a:pt x="0" y="1802"/>
                      </a:lnTo>
                      <a:lnTo>
                        <a:pt x="656"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65" name="Line 471"/>
                <p:cNvSpPr>
                  <a:spLocks noChangeShapeType="1"/>
                </p:cNvSpPr>
                <p:nvPr/>
              </p:nvSpPr>
              <p:spPr bwMode="auto">
                <a:xfrm flipH="1">
                  <a:off x="3604" y="1903"/>
                  <a:ext cx="10" cy="3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6" name="Line 472"/>
                <p:cNvSpPr>
                  <a:spLocks noChangeShapeType="1"/>
                </p:cNvSpPr>
                <p:nvPr/>
              </p:nvSpPr>
              <p:spPr bwMode="auto">
                <a:xfrm flipH="1">
                  <a:off x="3604" y="1914"/>
                  <a:ext cx="206" cy="2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7" name="Line 473"/>
                <p:cNvSpPr>
                  <a:spLocks noChangeShapeType="1"/>
                </p:cNvSpPr>
                <p:nvPr/>
              </p:nvSpPr>
              <p:spPr bwMode="auto">
                <a:xfrm flipV="1">
                  <a:off x="3548" y="1942"/>
                  <a:ext cx="56"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8" name="Line 474"/>
                <p:cNvSpPr>
                  <a:spLocks noChangeShapeType="1"/>
                </p:cNvSpPr>
                <p:nvPr/>
              </p:nvSpPr>
              <p:spPr bwMode="auto">
                <a:xfrm>
                  <a:off x="3604" y="1942"/>
                  <a:ext cx="145" cy="17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9" name="Oval 475"/>
                <p:cNvSpPr>
                  <a:spLocks noChangeArrowheads="1"/>
                </p:cNvSpPr>
                <p:nvPr/>
              </p:nvSpPr>
              <p:spPr bwMode="auto">
                <a:xfrm>
                  <a:off x="3226" y="1315"/>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770" name="Freeform 476"/>
                <p:cNvSpPr>
                  <a:spLocks/>
                </p:cNvSpPr>
                <p:nvPr/>
              </p:nvSpPr>
              <p:spPr bwMode="auto">
                <a:xfrm>
                  <a:off x="3405" y="1803"/>
                  <a:ext cx="117" cy="129"/>
                </a:xfrm>
                <a:custGeom>
                  <a:avLst/>
                  <a:gdLst>
                    <a:gd name="T0" fmla="*/ 0 w 1161"/>
                    <a:gd name="T1" fmla="*/ 0 h 1178"/>
                    <a:gd name="T2" fmla="*/ 0 w 1161"/>
                    <a:gd name="T3" fmla="*/ 0 h 1178"/>
                    <a:gd name="T4" fmla="*/ 0 w 1161"/>
                    <a:gd name="T5" fmla="*/ 0 h 1178"/>
                    <a:gd name="T6" fmla="*/ 0 w 1161"/>
                    <a:gd name="T7" fmla="*/ 0 h 1178"/>
                    <a:gd name="T8" fmla="*/ 0 w 1161"/>
                    <a:gd name="T9" fmla="*/ 0 h 1178"/>
                    <a:gd name="T10" fmla="*/ 0 w 1161"/>
                    <a:gd name="T11" fmla="*/ 0 h 1178"/>
                    <a:gd name="T12" fmla="*/ 0 w 1161"/>
                    <a:gd name="T13" fmla="*/ 0 h 1178"/>
                    <a:gd name="T14" fmla="*/ 0 w 1161"/>
                    <a:gd name="T15" fmla="*/ 0 h 1178"/>
                    <a:gd name="T16" fmla="*/ 0 w 1161"/>
                    <a:gd name="T17" fmla="*/ 0 h 1178"/>
                    <a:gd name="T18" fmla="*/ 0 w 1161"/>
                    <a:gd name="T19" fmla="*/ 0 h 1178"/>
                    <a:gd name="T20" fmla="*/ 0 w 1161"/>
                    <a:gd name="T21" fmla="*/ 0 h 1178"/>
                    <a:gd name="T22" fmla="*/ 0 w 1161"/>
                    <a:gd name="T23" fmla="*/ 0 h 1178"/>
                    <a:gd name="T24" fmla="*/ 0 w 1161"/>
                    <a:gd name="T25" fmla="*/ 0 h 1178"/>
                    <a:gd name="T26" fmla="*/ 0 w 1161"/>
                    <a:gd name="T27" fmla="*/ 0 h 1178"/>
                    <a:gd name="T28" fmla="*/ 0 w 1161"/>
                    <a:gd name="T29" fmla="*/ 0 h 1178"/>
                    <a:gd name="T30" fmla="*/ 0 w 1161"/>
                    <a:gd name="T31" fmla="*/ 0 h 1178"/>
                    <a:gd name="T32" fmla="*/ 0 w 1161"/>
                    <a:gd name="T33" fmla="*/ 0 h 1178"/>
                    <a:gd name="T34" fmla="*/ 0 w 1161"/>
                    <a:gd name="T35" fmla="*/ 0 h 1178"/>
                    <a:gd name="T36" fmla="*/ 0 w 1161"/>
                    <a:gd name="T37" fmla="*/ 0 h 1178"/>
                    <a:gd name="T38" fmla="*/ 0 w 1161"/>
                    <a:gd name="T39" fmla="*/ 0 h 1178"/>
                    <a:gd name="T40" fmla="*/ 0 w 1161"/>
                    <a:gd name="T41" fmla="*/ 0 h 1178"/>
                    <a:gd name="T42" fmla="*/ 0 w 1161"/>
                    <a:gd name="T43" fmla="*/ 0 h 1178"/>
                    <a:gd name="T44" fmla="*/ 0 w 1161"/>
                    <a:gd name="T45" fmla="*/ 0 h 1178"/>
                    <a:gd name="T46" fmla="*/ 0 w 1161"/>
                    <a:gd name="T47" fmla="*/ 0 h 1178"/>
                    <a:gd name="T48" fmla="*/ 0 w 1161"/>
                    <a:gd name="T49" fmla="*/ 0 h 1178"/>
                    <a:gd name="T50" fmla="*/ 0 w 1161"/>
                    <a:gd name="T51" fmla="*/ 0 h 1178"/>
                    <a:gd name="T52" fmla="*/ 0 w 1161"/>
                    <a:gd name="T53" fmla="*/ 0 h 1178"/>
                    <a:gd name="T54" fmla="*/ 0 w 1161"/>
                    <a:gd name="T55" fmla="*/ 0 h 1178"/>
                    <a:gd name="T56" fmla="*/ 0 w 1161"/>
                    <a:gd name="T57" fmla="*/ 0 h 1178"/>
                    <a:gd name="T58" fmla="*/ 0 w 1161"/>
                    <a:gd name="T59" fmla="*/ 0 h 1178"/>
                    <a:gd name="T60" fmla="*/ 0 w 1161"/>
                    <a:gd name="T61" fmla="*/ 0 h 1178"/>
                    <a:gd name="T62" fmla="*/ 0 w 1161"/>
                    <a:gd name="T63" fmla="*/ 0 h 1178"/>
                    <a:gd name="T64" fmla="*/ 0 w 1161"/>
                    <a:gd name="T65" fmla="*/ 0 h 1178"/>
                    <a:gd name="T66" fmla="*/ 0 w 1161"/>
                    <a:gd name="T67" fmla="*/ 0 h 1178"/>
                    <a:gd name="T68" fmla="*/ 0 w 1161"/>
                    <a:gd name="T69" fmla="*/ 0 h 1178"/>
                    <a:gd name="T70" fmla="*/ 0 w 1161"/>
                    <a:gd name="T71" fmla="*/ 0 h 1178"/>
                    <a:gd name="T72" fmla="*/ 0 w 1161"/>
                    <a:gd name="T73" fmla="*/ 0 h 1178"/>
                    <a:gd name="T74" fmla="*/ 0 w 1161"/>
                    <a:gd name="T75" fmla="*/ 0 h 1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1"/>
                    <a:gd name="T115" fmla="*/ 0 h 1178"/>
                    <a:gd name="T116" fmla="*/ 1161 w 1161"/>
                    <a:gd name="T117" fmla="*/ 1178 h 1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1" h="1178">
                      <a:moveTo>
                        <a:pt x="0" y="1126"/>
                      </a:moveTo>
                      <a:lnTo>
                        <a:pt x="1108" y="0"/>
                      </a:lnTo>
                      <a:lnTo>
                        <a:pt x="1109" y="0"/>
                      </a:lnTo>
                      <a:lnTo>
                        <a:pt x="1111" y="0"/>
                      </a:lnTo>
                      <a:lnTo>
                        <a:pt x="1115" y="3"/>
                      </a:lnTo>
                      <a:lnTo>
                        <a:pt x="1118" y="5"/>
                      </a:lnTo>
                      <a:lnTo>
                        <a:pt x="1123" y="8"/>
                      </a:lnTo>
                      <a:lnTo>
                        <a:pt x="1128" y="13"/>
                      </a:lnTo>
                      <a:lnTo>
                        <a:pt x="1133" y="17"/>
                      </a:lnTo>
                      <a:lnTo>
                        <a:pt x="1139" y="22"/>
                      </a:lnTo>
                      <a:lnTo>
                        <a:pt x="1143" y="28"/>
                      </a:lnTo>
                      <a:lnTo>
                        <a:pt x="1148" y="32"/>
                      </a:lnTo>
                      <a:lnTo>
                        <a:pt x="1152" y="37"/>
                      </a:lnTo>
                      <a:lnTo>
                        <a:pt x="1156" y="41"/>
                      </a:lnTo>
                      <a:lnTo>
                        <a:pt x="1158" y="46"/>
                      </a:lnTo>
                      <a:lnTo>
                        <a:pt x="1160" y="48"/>
                      </a:lnTo>
                      <a:lnTo>
                        <a:pt x="1161" y="50"/>
                      </a:lnTo>
                      <a:lnTo>
                        <a:pt x="1160" y="51"/>
                      </a:lnTo>
                      <a:lnTo>
                        <a:pt x="52" y="1177"/>
                      </a:lnTo>
                      <a:lnTo>
                        <a:pt x="51" y="1178"/>
                      </a:lnTo>
                      <a:lnTo>
                        <a:pt x="49" y="1177"/>
                      </a:lnTo>
                      <a:lnTo>
                        <a:pt x="46" y="1176"/>
                      </a:lnTo>
                      <a:lnTo>
                        <a:pt x="41" y="1174"/>
                      </a:lnTo>
                      <a:lnTo>
                        <a:pt x="37" y="1170"/>
                      </a:lnTo>
                      <a:lnTo>
                        <a:pt x="32" y="1167"/>
                      </a:lnTo>
                      <a:lnTo>
                        <a:pt x="26" y="1163"/>
                      </a:lnTo>
                      <a:lnTo>
                        <a:pt x="22" y="1157"/>
                      </a:lnTo>
                      <a:lnTo>
                        <a:pt x="16" y="1152"/>
                      </a:lnTo>
                      <a:lnTo>
                        <a:pt x="12" y="1147"/>
                      </a:lnTo>
                      <a:lnTo>
                        <a:pt x="8" y="1142"/>
                      </a:lnTo>
                      <a:lnTo>
                        <a:pt x="5" y="1138"/>
                      </a:lnTo>
                      <a:lnTo>
                        <a:pt x="1" y="1133"/>
                      </a:lnTo>
                      <a:lnTo>
                        <a:pt x="0" y="1130"/>
                      </a:lnTo>
                      <a:lnTo>
                        <a:pt x="0" y="1127"/>
                      </a:lnTo>
                      <a:lnTo>
                        <a:pt x="0" y="112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71" name="Freeform 477"/>
                <p:cNvSpPr>
                  <a:spLocks/>
                </p:cNvSpPr>
                <p:nvPr/>
              </p:nvSpPr>
              <p:spPr bwMode="auto">
                <a:xfrm>
                  <a:off x="3405" y="1803"/>
                  <a:ext cx="117" cy="129"/>
                </a:xfrm>
                <a:custGeom>
                  <a:avLst/>
                  <a:gdLst>
                    <a:gd name="T0" fmla="*/ 0 w 1161"/>
                    <a:gd name="T1" fmla="*/ 0 h 1178"/>
                    <a:gd name="T2" fmla="*/ 0 w 1161"/>
                    <a:gd name="T3" fmla="*/ 0 h 1178"/>
                    <a:gd name="T4" fmla="*/ 0 w 1161"/>
                    <a:gd name="T5" fmla="*/ 0 h 1178"/>
                    <a:gd name="T6" fmla="*/ 0 w 1161"/>
                    <a:gd name="T7" fmla="*/ 0 h 1178"/>
                    <a:gd name="T8" fmla="*/ 0 w 1161"/>
                    <a:gd name="T9" fmla="*/ 0 h 1178"/>
                    <a:gd name="T10" fmla="*/ 0 w 1161"/>
                    <a:gd name="T11" fmla="*/ 0 h 1178"/>
                    <a:gd name="T12" fmla="*/ 0 w 1161"/>
                    <a:gd name="T13" fmla="*/ 0 h 1178"/>
                    <a:gd name="T14" fmla="*/ 0 w 1161"/>
                    <a:gd name="T15" fmla="*/ 0 h 1178"/>
                    <a:gd name="T16" fmla="*/ 0 w 1161"/>
                    <a:gd name="T17" fmla="*/ 0 h 1178"/>
                    <a:gd name="T18" fmla="*/ 0 w 1161"/>
                    <a:gd name="T19" fmla="*/ 0 h 1178"/>
                    <a:gd name="T20" fmla="*/ 0 w 1161"/>
                    <a:gd name="T21" fmla="*/ 0 h 1178"/>
                    <a:gd name="T22" fmla="*/ 0 w 1161"/>
                    <a:gd name="T23" fmla="*/ 0 h 1178"/>
                    <a:gd name="T24" fmla="*/ 0 w 1161"/>
                    <a:gd name="T25" fmla="*/ 0 h 1178"/>
                    <a:gd name="T26" fmla="*/ 0 w 1161"/>
                    <a:gd name="T27" fmla="*/ 0 h 1178"/>
                    <a:gd name="T28" fmla="*/ 0 w 1161"/>
                    <a:gd name="T29" fmla="*/ 0 h 1178"/>
                    <a:gd name="T30" fmla="*/ 0 w 1161"/>
                    <a:gd name="T31" fmla="*/ 0 h 1178"/>
                    <a:gd name="T32" fmla="*/ 0 w 1161"/>
                    <a:gd name="T33" fmla="*/ 0 h 1178"/>
                    <a:gd name="T34" fmla="*/ 0 w 1161"/>
                    <a:gd name="T35" fmla="*/ 0 h 1178"/>
                    <a:gd name="T36" fmla="*/ 0 w 1161"/>
                    <a:gd name="T37" fmla="*/ 0 h 1178"/>
                    <a:gd name="T38" fmla="*/ 0 w 1161"/>
                    <a:gd name="T39" fmla="*/ 0 h 1178"/>
                    <a:gd name="T40" fmla="*/ 0 w 1161"/>
                    <a:gd name="T41" fmla="*/ 0 h 1178"/>
                    <a:gd name="T42" fmla="*/ 0 w 1161"/>
                    <a:gd name="T43" fmla="*/ 0 h 1178"/>
                    <a:gd name="T44" fmla="*/ 0 w 1161"/>
                    <a:gd name="T45" fmla="*/ 0 h 1178"/>
                    <a:gd name="T46" fmla="*/ 0 w 1161"/>
                    <a:gd name="T47" fmla="*/ 0 h 1178"/>
                    <a:gd name="T48" fmla="*/ 0 w 1161"/>
                    <a:gd name="T49" fmla="*/ 0 h 1178"/>
                    <a:gd name="T50" fmla="*/ 0 w 1161"/>
                    <a:gd name="T51" fmla="*/ 0 h 1178"/>
                    <a:gd name="T52" fmla="*/ 0 w 1161"/>
                    <a:gd name="T53" fmla="*/ 0 h 1178"/>
                    <a:gd name="T54" fmla="*/ 0 w 1161"/>
                    <a:gd name="T55" fmla="*/ 0 h 1178"/>
                    <a:gd name="T56" fmla="*/ 0 w 1161"/>
                    <a:gd name="T57" fmla="*/ 0 h 1178"/>
                    <a:gd name="T58" fmla="*/ 0 w 1161"/>
                    <a:gd name="T59" fmla="*/ 0 h 1178"/>
                    <a:gd name="T60" fmla="*/ 0 w 1161"/>
                    <a:gd name="T61" fmla="*/ 0 h 1178"/>
                    <a:gd name="T62" fmla="*/ 0 w 1161"/>
                    <a:gd name="T63" fmla="*/ 0 h 1178"/>
                    <a:gd name="T64" fmla="*/ 0 w 1161"/>
                    <a:gd name="T65" fmla="*/ 0 h 1178"/>
                    <a:gd name="T66" fmla="*/ 0 w 1161"/>
                    <a:gd name="T67" fmla="*/ 0 h 1178"/>
                    <a:gd name="T68" fmla="*/ 0 w 1161"/>
                    <a:gd name="T69" fmla="*/ 0 h 1178"/>
                    <a:gd name="T70" fmla="*/ 0 w 1161"/>
                    <a:gd name="T71" fmla="*/ 0 h 1178"/>
                    <a:gd name="T72" fmla="*/ 0 w 1161"/>
                    <a:gd name="T73" fmla="*/ 0 h 1178"/>
                    <a:gd name="T74" fmla="*/ 0 w 1161"/>
                    <a:gd name="T75" fmla="*/ 0 h 1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1"/>
                    <a:gd name="T115" fmla="*/ 0 h 1178"/>
                    <a:gd name="T116" fmla="*/ 1161 w 1161"/>
                    <a:gd name="T117" fmla="*/ 1178 h 1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1" h="1178">
                      <a:moveTo>
                        <a:pt x="0" y="1126"/>
                      </a:moveTo>
                      <a:lnTo>
                        <a:pt x="1108" y="0"/>
                      </a:lnTo>
                      <a:lnTo>
                        <a:pt x="1109" y="0"/>
                      </a:lnTo>
                      <a:lnTo>
                        <a:pt x="1111" y="0"/>
                      </a:lnTo>
                      <a:lnTo>
                        <a:pt x="1115" y="3"/>
                      </a:lnTo>
                      <a:lnTo>
                        <a:pt x="1118" y="5"/>
                      </a:lnTo>
                      <a:lnTo>
                        <a:pt x="1123" y="8"/>
                      </a:lnTo>
                      <a:lnTo>
                        <a:pt x="1128" y="13"/>
                      </a:lnTo>
                      <a:lnTo>
                        <a:pt x="1133" y="17"/>
                      </a:lnTo>
                      <a:lnTo>
                        <a:pt x="1139" y="22"/>
                      </a:lnTo>
                      <a:lnTo>
                        <a:pt x="1143" y="28"/>
                      </a:lnTo>
                      <a:lnTo>
                        <a:pt x="1148" y="32"/>
                      </a:lnTo>
                      <a:lnTo>
                        <a:pt x="1152" y="37"/>
                      </a:lnTo>
                      <a:lnTo>
                        <a:pt x="1156" y="41"/>
                      </a:lnTo>
                      <a:lnTo>
                        <a:pt x="1158" y="46"/>
                      </a:lnTo>
                      <a:lnTo>
                        <a:pt x="1160" y="48"/>
                      </a:lnTo>
                      <a:lnTo>
                        <a:pt x="1161" y="50"/>
                      </a:lnTo>
                      <a:lnTo>
                        <a:pt x="1160" y="51"/>
                      </a:lnTo>
                      <a:lnTo>
                        <a:pt x="52" y="1177"/>
                      </a:lnTo>
                      <a:lnTo>
                        <a:pt x="51" y="1178"/>
                      </a:lnTo>
                      <a:lnTo>
                        <a:pt x="49" y="1177"/>
                      </a:lnTo>
                      <a:lnTo>
                        <a:pt x="46" y="1176"/>
                      </a:lnTo>
                      <a:lnTo>
                        <a:pt x="41" y="1174"/>
                      </a:lnTo>
                      <a:lnTo>
                        <a:pt x="37" y="1170"/>
                      </a:lnTo>
                      <a:lnTo>
                        <a:pt x="32" y="1167"/>
                      </a:lnTo>
                      <a:lnTo>
                        <a:pt x="26" y="1163"/>
                      </a:lnTo>
                      <a:lnTo>
                        <a:pt x="22" y="1157"/>
                      </a:lnTo>
                      <a:lnTo>
                        <a:pt x="16" y="1152"/>
                      </a:lnTo>
                      <a:lnTo>
                        <a:pt x="12" y="1147"/>
                      </a:lnTo>
                      <a:lnTo>
                        <a:pt x="8" y="1142"/>
                      </a:lnTo>
                      <a:lnTo>
                        <a:pt x="5" y="1138"/>
                      </a:lnTo>
                      <a:lnTo>
                        <a:pt x="1" y="1133"/>
                      </a:lnTo>
                      <a:lnTo>
                        <a:pt x="0" y="1130"/>
                      </a:lnTo>
                      <a:lnTo>
                        <a:pt x="0" y="1127"/>
                      </a:lnTo>
                      <a:lnTo>
                        <a:pt x="0" y="112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72" name="Freeform 478"/>
                <p:cNvSpPr>
                  <a:spLocks/>
                </p:cNvSpPr>
                <p:nvPr/>
              </p:nvSpPr>
              <p:spPr bwMode="auto">
                <a:xfrm>
                  <a:off x="4071" y="1441"/>
                  <a:ext cx="265" cy="187"/>
                </a:xfrm>
                <a:custGeom>
                  <a:avLst/>
                  <a:gdLst>
                    <a:gd name="T0" fmla="*/ 0 w 2629"/>
                    <a:gd name="T1" fmla="*/ 0 h 1718"/>
                    <a:gd name="T2" fmla="*/ 0 w 2629"/>
                    <a:gd name="T3" fmla="*/ 0 h 1718"/>
                    <a:gd name="T4" fmla="*/ 0 w 2629"/>
                    <a:gd name="T5" fmla="*/ 0 h 1718"/>
                    <a:gd name="T6" fmla="*/ 0 w 2629"/>
                    <a:gd name="T7" fmla="*/ 0 h 1718"/>
                    <a:gd name="T8" fmla="*/ 0 w 2629"/>
                    <a:gd name="T9" fmla="*/ 0 h 1718"/>
                    <a:gd name="T10" fmla="*/ 0 60000 65536"/>
                    <a:gd name="T11" fmla="*/ 0 60000 65536"/>
                    <a:gd name="T12" fmla="*/ 0 60000 65536"/>
                    <a:gd name="T13" fmla="*/ 0 60000 65536"/>
                    <a:gd name="T14" fmla="*/ 0 60000 65536"/>
                    <a:gd name="T15" fmla="*/ 0 w 2629"/>
                    <a:gd name="T16" fmla="*/ 0 h 1718"/>
                    <a:gd name="T17" fmla="*/ 2629 w 2629"/>
                    <a:gd name="T18" fmla="*/ 1718 h 1718"/>
                  </a:gdLst>
                  <a:ahLst/>
                  <a:cxnLst>
                    <a:cxn ang="T10">
                      <a:pos x="T0" y="T1"/>
                    </a:cxn>
                    <a:cxn ang="T11">
                      <a:pos x="T2" y="T3"/>
                    </a:cxn>
                    <a:cxn ang="T12">
                      <a:pos x="T4" y="T5"/>
                    </a:cxn>
                    <a:cxn ang="T13">
                      <a:pos x="T6" y="T7"/>
                    </a:cxn>
                    <a:cxn ang="T14">
                      <a:pos x="T8" y="T9"/>
                    </a:cxn>
                  </a:cxnLst>
                  <a:rect l="T15" t="T16" r="T17" b="T18"/>
                  <a:pathLst>
                    <a:path w="2629" h="1718">
                      <a:moveTo>
                        <a:pt x="0" y="1717"/>
                      </a:moveTo>
                      <a:lnTo>
                        <a:pt x="464" y="67"/>
                      </a:lnTo>
                      <a:lnTo>
                        <a:pt x="2629" y="0"/>
                      </a:lnTo>
                      <a:lnTo>
                        <a:pt x="2233" y="1718"/>
                      </a:lnTo>
                      <a:lnTo>
                        <a:pt x="0" y="171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73" name="Freeform 479"/>
                <p:cNvSpPr>
                  <a:spLocks/>
                </p:cNvSpPr>
                <p:nvPr/>
              </p:nvSpPr>
              <p:spPr bwMode="auto">
                <a:xfrm>
                  <a:off x="4071" y="1441"/>
                  <a:ext cx="265" cy="187"/>
                </a:xfrm>
                <a:custGeom>
                  <a:avLst/>
                  <a:gdLst>
                    <a:gd name="T0" fmla="*/ 0 w 2629"/>
                    <a:gd name="T1" fmla="*/ 0 h 1718"/>
                    <a:gd name="T2" fmla="*/ 0 w 2629"/>
                    <a:gd name="T3" fmla="*/ 0 h 1718"/>
                    <a:gd name="T4" fmla="*/ 0 w 2629"/>
                    <a:gd name="T5" fmla="*/ 0 h 1718"/>
                    <a:gd name="T6" fmla="*/ 0 w 2629"/>
                    <a:gd name="T7" fmla="*/ 0 h 1718"/>
                    <a:gd name="T8" fmla="*/ 0 w 2629"/>
                    <a:gd name="T9" fmla="*/ 0 h 1718"/>
                    <a:gd name="T10" fmla="*/ 0 60000 65536"/>
                    <a:gd name="T11" fmla="*/ 0 60000 65536"/>
                    <a:gd name="T12" fmla="*/ 0 60000 65536"/>
                    <a:gd name="T13" fmla="*/ 0 60000 65536"/>
                    <a:gd name="T14" fmla="*/ 0 60000 65536"/>
                    <a:gd name="T15" fmla="*/ 0 w 2629"/>
                    <a:gd name="T16" fmla="*/ 0 h 1718"/>
                    <a:gd name="T17" fmla="*/ 2629 w 2629"/>
                    <a:gd name="T18" fmla="*/ 1718 h 1718"/>
                  </a:gdLst>
                  <a:ahLst/>
                  <a:cxnLst>
                    <a:cxn ang="T10">
                      <a:pos x="T0" y="T1"/>
                    </a:cxn>
                    <a:cxn ang="T11">
                      <a:pos x="T2" y="T3"/>
                    </a:cxn>
                    <a:cxn ang="T12">
                      <a:pos x="T4" y="T5"/>
                    </a:cxn>
                    <a:cxn ang="T13">
                      <a:pos x="T6" y="T7"/>
                    </a:cxn>
                    <a:cxn ang="T14">
                      <a:pos x="T8" y="T9"/>
                    </a:cxn>
                  </a:cxnLst>
                  <a:rect l="T15" t="T16" r="T17" b="T18"/>
                  <a:pathLst>
                    <a:path w="2629" h="1718">
                      <a:moveTo>
                        <a:pt x="0" y="1717"/>
                      </a:moveTo>
                      <a:lnTo>
                        <a:pt x="464" y="67"/>
                      </a:lnTo>
                      <a:lnTo>
                        <a:pt x="2629" y="0"/>
                      </a:lnTo>
                      <a:lnTo>
                        <a:pt x="2233" y="1718"/>
                      </a:lnTo>
                      <a:lnTo>
                        <a:pt x="0" y="171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74" name="Line 480"/>
                <p:cNvSpPr>
                  <a:spLocks noChangeShapeType="1"/>
                </p:cNvSpPr>
                <p:nvPr/>
              </p:nvSpPr>
              <p:spPr bwMode="auto">
                <a:xfrm flipV="1">
                  <a:off x="4071" y="1449"/>
                  <a:ext cx="80"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5" name="Line 481"/>
                <p:cNvSpPr>
                  <a:spLocks noChangeShapeType="1"/>
                </p:cNvSpPr>
                <p:nvPr/>
              </p:nvSpPr>
              <p:spPr bwMode="auto">
                <a:xfrm>
                  <a:off x="4118" y="1448"/>
                  <a:ext cx="33"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6" name="Line 482"/>
                <p:cNvSpPr>
                  <a:spLocks noChangeShapeType="1"/>
                </p:cNvSpPr>
                <p:nvPr/>
              </p:nvSpPr>
              <p:spPr bwMode="auto">
                <a:xfrm flipH="1" flipV="1">
                  <a:off x="4151" y="1449"/>
                  <a:ext cx="145"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7" name="Line 483"/>
                <p:cNvSpPr>
                  <a:spLocks noChangeShapeType="1"/>
                </p:cNvSpPr>
                <p:nvPr/>
              </p:nvSpPr>
              <p:spPr bwMode="auto">
                <a:xfrm flipH="1">
                  <a:off x="4151" y="1441"/>
                  <a:ext cx="185"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8" name="Freeform 484"/>
                <p:cNvSpPr>
                  <a:spLocks/>
                </p:cNvSpPr>
                <p:nvPr/>
              </p:nvSpPr>
              <p:spPr bwMode="auto">
                <a:xfrm>
                  <a:off x="3267" y="1195"/>
                  <a:ext cx="117" cy="130"/>
                </a:xfrm>
                <a:custGeom>
                  <a:avLst/>
                  <a:gdLst>
                    <a:gd name="T0" fmla="*/ 0 w 1164"/>
                    <a:gd name="T1" fmla="*/ 0 h 1192"/>
                    <a:gd name="T2" fmla="*/ 0 w 1164"/>
                    <a:gd name="T3" fmla="*/ 0 h 1192"/>
                    <a:gd name="T4" fmla="*/ 0 w 1164"/>
                    <a:gd name="T5" fmla="*/ 0 h 1192"/>
                    <a:gd name="T6" fmla="*/ 0 w 1164"/>
                    <a:gd name="T7" fmla="*/ 0 h 1192"/>
                    <a:gd name="T8" fmla="*/ 0 w 1164"/>
                    <a:gd name="T9" fmla="*/ 0 h 1192"/>
                    <a:gd name="T10" fmla="*/ 0 w 1164"/>
                    <a:gd name="T11" fmla="*/ 0 h 1192"/>
                    <a:gd name="T12" fmla="*/ 0 w 1164"/>
                    <a:gd name="T13" fmla="*/ 0 h 1192"/>
                    <a:gd name="T14" fmla="*/ 0 w 1164"/>
                    <a:gd name="T15" fmla="*/ 0 h 1192"/>
                    <a:gd name="T16" fmla="*/ 0 w 1164"/>
                    <a:gd name="T17" fmla="*/ 0 h 1192"/>
                    <a:gd name="T18" fmla="*/ 0 w 1164"/>
                    <a:gd name="T19" fmla="*/ 0 h 1192"/>
                    <a:gd name="T20" fmla="*/ 0 w 1164"/>
                    <a:gd name="T21" fmla="*/ 0 h 1192"/>
                    <a:gd name="T22" fmla="*/ 0 w 1164"/>
                    <a:gd name="T23" fmla="*/ 0 h 1192"/>
                    <a:gd name="T24" fmla="*/ 0 w 1164"/>
                    <a:gd name="T25" fmla="*/ 0 h 1192"/>
                    <a:gd name="T26" fmla="*/ 0 w 1164"/>
                    <a:gd name="T27" fmla="*/ 0 h 1192"/>
                    <a:gd name="T28" fmla="*/ 0 w 1164"/>
                    <a:gd name="T29" fmla="*/ 0 h 1192"/>
                    <a:gd name="T30" fmla="*/ 0 w 1164"/>
                    <a:gd name="T31" fmla="*/ 0 h 1192"/>
                    <a:gd name="T32" fmla="*/ 0 w 1164"/>
                    <a:gd name="T33" fmla="*/ 0 h 1192"/>
                    <a:gd name="T34" fmla="*/ 0 w 1164"/>
                    <a:gd name="T35" fmla="*/ 0 h 1192"/>
                    <a:gd name="T36" fmla="*/ 0 w 1164"/>
                    <a:gd name="T37" fmla="*/ 0 h 1192"/>
                    <a:gd name="T38" fmla="*/ 0 w 1164"/>
                    <a:gd name="T39" fmla="*/ 0 h 1192"/>
                    <a:gd name="T40" fmla="*/ 0 w 1164"/>
                    <a:gd name="T41" fmla="*/ 0 h 1192"/>
                    <a:gd name="T42" fmla="*/ 0 w 1164"/>
                    <a:gd name="T43" fmla="*/ 0 h 1192"/>
                    <a:gd name="T44" fmla="*/ 0 w 1164"/>
                    <a:gd name="T45" fmla="*/ 0 h 1192"/>
                    <a:gd name="T46" fmla="*/ 0 w 1164"/>
                    <a:gd name="T47" fmla="*/ 0 h 1192"/>
                    <a:gd name="T48" fmla="*/ 0 w 1164"/>
                    <a:gd name="T49" fmla="*/ 0 h 1192"/>
                    <a:gd name="T50" fmla="*/ 0 w 1164"/>
                    <a:gd name="T51" fmla="*/ 0 h 1192"/>
                    <a:gd name="T52" fmla="*/ 0 w 1164"/>
                    <a:gd name="T53" fmla="*/ 0 h 1192"/>
                    <a:gd name="T54" fmla="*/ 0 w 1164"/>
                    <a:gd name="T55" fmla="*/ 0 h 1192"/>
                    <a:gd name="T56" fmla="*/ 0 w 1164"/>
                    <a:gd name="T57" fmla="*/ 0 h 1192"/>
                    <a:gd name="T58" fmla="*/ 0 w 1164"/>
                    <a:gd name="T59" fmla="*/ 0 h 1192"/>
                    <a:gd name="T60" fmla="*/ 0 w 1164"/>
                    <a:gd name="T61" fmla="*/ 0 h 1192"/>
                    <a:gd name="T62" fmla="*/ 0 w 1164"/>
                    <a:gd name="T63" fmla="*/ 0 h 1192"/>
                    <a:gd name="T64" fmla="*/ 0 w 1164"/>
                    <a:gd name="T65" fmla="*/ 0 h 1192"/>
                    <a:gd name="T66" fmla="*/ 0 w 1164"/>
                    <a:gd name="T67" fmla="*/ 0 h 1192"/>
                    <a:gd name="T68" fmla="*/ 0 w 1164"/>
                    <a:gd name="T69" fmla="*/ 0 h 1192"/>
                    <a:gd name="T70" fmla="*/ 0 w 1164"/>
                    <a:gd name="T71" fmla="*/ 0 h 1192"/>
                    <a:gd name="T72" fmla="*/ 0 w 1164"/>
                    <a:gd name="T73" fmla="*/ 0 h 1192"/>
                    <a:gd name="T74" fmla="*/ 0 w 1164"/>
                    <a:gd name="T75" fmla="*/ 0 h 1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92"/>
                    <a:gd name="T116" fmla="*/ 1164 w 1164"/>
                    <a:gd name="T117" fmla="*/ 1192 h 1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92">
                      <a:moveTo>
                        <a:pt x="0" y="1141"/>
                      </a:moveTo>
                      <a:lnTo>
                        <a:pt x="1111" y="0"/>
                      </a:lnTo>
                      <a:lnTo>
                        <a:pt x="1112" y="0"/>
                      </a:lnTo>
                      <a:lnTo>
                        <a:pt x="1113" y="1"/>
                      </a:lnTo>
                      <a:lnTo>
                        <a:pt x="1117" y="3"/>
                      </a:lnTo>
                      <a:lnTo>
                        <a:pt x="1120" y="7"/>
                      </a:lnTo>
                      <a:lnTo>
                        <a:pt x="1124" y="10"/>
                      </a:lnTo>
                      <a:lnTo>
                        <a:pt x="1129" y="15"/>
                      </a:lnTo>
                      <a:lnTo>
                        <a:pt x="1134" y="20"/>
                      </a:lnTo>
                      <a:lnTo>
                        <a:pt x="1140" y="25"/>
                      </a:lnTo>
                      <a:lnTo>
                        <a:pt x="1144" y="30"/>
                      </a:lnTo>
                      <a:lnTo>
                        <a:pt x="1149" y="35"/>
                      </a:lnTo>
                      <a:lnTo>
                        <a:pt x="1153" y="40"/>
                      </a:lnTo>
                      <a:lnTo>
                        <a:pt x="1158" y="43"/>
                      </a:lnTo>
                      <a:lnTo>
                        <a:pt x="1161" y="47"/>
                      </a:lnTo>
                      <a:lnTo>
                        <a:pt x="1163" y="49"/>
                      </a:lnTo>
                      <a:lnTo>
                        <a:pt x="1164" y="51"/>
                      </a:lnTo>
                      <a:lnTo>
                        <a:pt x="1164" y="52"/>
                      </a:lnTo>
                      <a:lnTo>
                        <a:pt x="52" y="1192"/>
                      </a:lnTo>
                      <a:lnTo>
                        <a:pt x="51" y="1192"/>
                      </a:lnTo>
                      <a:lnTo>
                        <a:pt x="50" y="1191"/>
                      </a:lnTo>
                      <a:lnTo>
                        <a:pt x="46" y="1188"/>
                      </a:lnTo>
                      <a:lnTo>
                        <a:pt x="43" y="1186"/>
                      </a:lnTo>
                      <a:lnTo>
                        <a:pt x="39" y="1183"/>
                      </a:lnTo>
                      <a:lnTo>
                        <a:pt x="34" y="1178"/>
                      </a:lnTo>
                      <a:lnTo>
                        <a:pt x="28" y="1174"/>
                      </a:lnTo>
                      <a:lnTo>
                        <a:pt x="24" y="1168"/>
                      </a:lnTo>
                      <a:lnTo>
                        <a:pt x="18" y="1163"/>
                      </a:lnTo>
                      <a:lnTo>
                        <a:pt x="14" y="1159"/>
                      </a:lnTo>
                      <a:lnTo>
                        <a:pt x="9" y="1153"/>
                      </a:lnTo>
                      <a:lnTo>
                        <a:pt x="6" y="1150"/>
                      </a:lnTo>
                      <a:lnTo>
                        <a:pt x="2" y="1146"/>
                      </a:lnTo>
                      <a:lnTo>
                        <a:pt x="1" y="1143"/>
                      </a:lnTo>
                      <a:lnTo>
                        <a:pt x="0" y="114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79" name="Freeform 485"/>
                <p:cNvSpPr>
                  <a:spLocks/>
                </p:cNvSpPr>
                <p:nvPr/>
              </p:nvSpPr>
              <p:spPr bwMode="auto">
                <a:xfrm>
                  <a:off x="3267" y="1195"/>
                  <a:ext cx="117" cy="130"/>
                </a:xfrm>
                <a:custGeom>
                  <a:avLst/>
                  <a:gdLst>
                    <a:gd name="T0" fmla="*/ 0 w 1164"/>
                    <a:gd name="T1" fmla="*/ 0 h 1192"/>
                    <a:gd name="T2" fmla="*/ 0 w 1164"/>
                    <a:gd name="T3" fmla="*/ 0 h 1192"/>
                    <a:gd name="T4" fmla="*/ 0 w 1164"/>
                    <a:gd name="T5" fmla="*/ 0 h 1192"/>
                    <a:gd name="T6" fmla="*/ 0 w 1164"/>
                    <a:gd name="T7" fmla="*/ 0 h 1192"/>
                    <a:gd name="T8" fmla="*/ 0 w 1164"/>
                    <a:gd name="T9" fmla="*/ 0 h 1192"/>
                    <a:gd name="T10" fmla="*/ 0 w 1164"/>
                    <a:gd name="T11" fmla="*/ 0 h 1192"/>
                    <a:gd name="T12" fmla="*/ 0 w 1164"/>
                    <a:gd name="T13" fmla="*/ 0 h 1192"/>
                    <a:gd name="T14" fmla="*/ 0 w 1164"/>
                    <a:gd name="T15" fmla="*/ 0 h 1192"/>
                    <a:gd name="T16" fmla="*/ 0 w 1164"/>
                    <a:gd name="T17" fmla="*/ 0 h 1192"/>
                    <a:gd name="T18" fmla="*/ 0 w 1164"/>
                    <a:gd name="T19" fmla="*/ 0 h 1192"/>
                    <a:gd name="T20" fmla="*/ 0 w 1164"/>
                    <a:gd name="T21" fmla="*/ 0 h 1192"/>
                    <a:gd name="T22" fmla="*/ 0 w 1164"/>
                    <a:gd name="T23" fmla="*/ 0 h 1192"/>
                    <a:gd name="T24" fmla="*/ 0 w 1164"/>
                    <a:gd name="T25" fmla="*/ 0 h 1192"/>
                    <a:gd name="T26" fmla="*/ 0 w 1164"/>
                    <a:gd name="T27" fmla="*/ 0 h 1192"/>
                    <a:gd name="T28" fmla="*/ 0 w 1164"/>
                    <a:gd name="T29" fmla="*/ 0 h 1192"/>
                    <a:gd name="T30" fmla="*/ 0 w 1164"/>
                    <a:gd name="T31" fmla="*/ 0 h 1192"/>
                    <a:gd name="T32" fmla="*/ 0 w 1164"/>
                    <a:gd name="T33" fmla="*/ 0 h 1192"/>
                    <a:gd name="T34" fmla="*/ 0 w 1164"/>
                    <a:gd name="T35" fmla="*/ 0 h 1192"/>
                    <a:gd name="T36" fmla="*/ 0 w 1164"/>
                    <a:gd name="T37" fmla="*/ 0 h 1192"/>
                    <a:gd name="T38" fmla="*/ 0 w 1164"/>
                    <a:gd name="T39" fmla="*/ 0 h 1192"/>
                    <a:gd name="T40" fmla="*/ 0 w 1164"/>
                    <a:gd name="T41" fmla="*/ 0 h 1192"/>
                    <a:gd name="T42" fmla="*/ 0 w 1164"/>
                    <a:gd name="T43" fmla="*/ 0 h 1192"/>
                    <a:gd name="T44" fmla="*/ 0 w 1164"/>
                    <a:gd name="T45" fmla="*/ 0 h 1192"/>
                    <a:gd name="T46" fmla="*/ 0 w 1164"/>
                    <a:gd name="T47" fmla="*/ 0 h 1192"/>
                    <a:gd name="T48" fmla="*/ 0 w 1164"/>
                    <a:gd name="T49" fmla="*/ 0 h 1192"/>
                    <a:gd name="T50" fmla="*/ 0 w 1164"/>
                    <a:gd name="T51" fmla="*/ 0 h 1192"/>
                    <a:gd name="T52" fmla="*/ 0 w 1164"/>
                    <a:gd name="T53" fmla="*/ 0 h 1192"/>
                    <a:gd name="T54" fmla="*/ 0 w 1164"/>
                    <a:gd name="T55" fmla="*/ 0 h 1192"/>
                    <a:gd name="T56" fmla="*/ 0 w 1164"/>
                    <a:gd name="T57" fmla="*/ 0 h 1192"/>
                    <a:gd name="T58" fmla="*/ 0 w 1164"/>
                    <a:gd name="T59" fmla="*/ 0 h 1192"/>
                    <a:gd name="T60" fmla="*/ 0 w 1164"/>
                    <a:gd name="T61" fmla="*/ 0 h 1192"/>
                    <a:gd name="T62" fmla="*/ 0 w 1164"/>
                    <a:gd name="T63" fmla="*/ 0 h 1192"/>
                    <a:gd name="T64" fmla="*/ 0 w 1164"/>
                    <a:gd name="T65" fmla="*/ 0 h 1192"/>
                    <a:gd name="T66" fmla="*/ 0 w 1164"/>
                    <a:gd name="T67" fmla="*/ 0 h 1192"/>
                    <a:gd name="T68" fmla="*/ 0 w 1164"/>
                    <a:gd name="T69" fmla="*/ 0 h 1192"/>
                    <a:gd name="T70" fmla="*/ 0 w 1164"/>
                    <a:gd name="T71" fmla="*/ 0 h 1192"/>
                    <a:gd name="T72" fmla="*/ 0 w 1164"/>
                    <a:gd name="T73" fmla="*/ 0 h 1192"/>
                    <a:gd name="T74" fmla="*/ 0 w 1164"/>
                    <a:gd name="T75" fmla="*/ 0 h 1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92"/>
                    <a:gd name="T116" fmla="*/ 1164 w 1164"/>
                    <a:gd name="T117" fmla="*/ 1192 h 1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92">
                      <a:moveTo>
                        <a:pt x="0" y="1141"/>
                      </a:moveTo>
                      <a:lnTo>
                        <a:pt x="1111" y="0"/>
                      </a:lnTo>
                      <a:lnTo>
                        <a:pt x="1112" y="0"/>
                      </a:lnTo>
                      <a:lnTo>
                        <a:pt x="1113" y="1"/>
                      </a:lnTo>
                      <a:lnTo>
                        <a:pt x="1117" y="3"/>
                      </a:lnTo>
                      <a:lnTo>
                        <a:pt x="1120" y="7"/>
                      </a:lnTo>
                      <a:lnTo>
                        <a:pt x="1124" y="10"/>
                      </a:lnTo>
                      <a:lnTo>
                        <a:pt x="1129" y="15"/>
                      </a:lnTo>
                      <a:lnTo>
                        <a:pt x="1134" y="20"/>
                      </a:lnTo>
                      <a:lnTo>
                        <a:pt x="1140" y="25"/>
                      </a:lnTo>
                      <a:lnTo>
                        <a:pt x="1144" y="30"/>
                      </a:lnTo>
                      <a:lnTo>
                        <a:pt x="1149" y="35"/>
                      </a:lnTo>
                      <a:lnTo>
                        <a:pt x="1153" y="40"/>
                      </a:lnTo>
                      <a:lnTo>
                        <a:pt x="1158" y="43"/>
                      </a:lnTo>
                      <a:lnTo>
                        <a:pt x="1161" y="47"/>
                      </a:lnTo>
                      <a:lnTo>
                        <a:pt x="1163" y="49"/>
                      </a:lnTo>
                      <a:lnTo>
                        <a:pt x="1164" y="51"/>
                      </a:lnTo>
                      <a:lnTo>
                        <a:pt x="1164" y="52"/>
                      </a:lnTo>
                      <a:lnTo>
                        <a:pt x="52" y="1192"/>
                      </a:lnTo>
                      <a:lnTo>
                        <a:pt x="51" y="1192"/>
                      </a:lnTo>
                      <a:lnTo>
                        <a:pt x="50" y="1191"/>
                      </a:lnTo>
                      <a:lnTo>
                        <a:pt x="46" y="1188"/>
                      </a:lnTo>
                      <a:lnTo>
                        <a:pt x="43" y="1186"/>
                      </a:lnTo>
                      <a:lnTo>
                        <a:pt x="39" y="1183"/>
                      </a:lnTo>
                      <a:lnTo>
                        <a:pt x="34" y="1178"/>
                      </a:lnTo>
                      <a:lnTo>
                        <a:pt x="28" y="1174"/>
                      </a:lnTo>
                      <a:lnTo>
                        <a:pt x="24" y="1168"/>
                      </a:lnTo>
                      <a:lnTo>
                        <a:pt x="18" y="1163"/>
                      </a:lnTo>
                      <a:lnTo>
                        <a:pt x="14" y="1159"/>
                      </a:lnTo>
                      <a:lnTo>
                        <a:pt x="9" y="1153"/>
                      </a:lnTo>
                      <a:lnTo>
                        <a:pt x="6" y="1150"/>
                      </a:lnTo>
                      <a:lnTo>
                        <a:pt x="2" y="1146"/>
                      </a:lnTo>
                      <a:lnTo>
                        <a:pt x="1" y="1143"/>
                      </a:lnTo>
                      <a:lnTo>
                        <a:pt x="0" y="114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0" name="Freeform 486"/>
                <p:cNvSpPr>
                  <a:spLocks/>
                </p:cNvSpPr>
                <p:nvPr/>
              </p:nvSpPr>
              <p:spPr bwMode="auto">
                <a:xfrm>
                  <a:off x="3379" y="1195"/>
                  <a:ext cx="5" cy="6"/>
                </a:xfrm>
                <a:custGeom>
                  <a:avLst/>
                  <a:gdLst>
                    <a:gd name="T0" fmla="*/ 0 w 53"/>
                    <a:gd name="T1" fmla="*/ 0 h 52"/>
                    <a:gd name="T2" fmla="*/ 0 w 53"/>
                    <a:gd name="T3" fmla="*/ 0 h 52"/>
                    <a:gd name="T4" fmla="*/ 0 w 53"/>
                    <a:gd name="T5" fmla="*/ 0 h 52"/>
                    <a:gd name="T6" fmla="*/ 0 w 53"/>
                    <a:gd name="T7" fmla="*/ 0 h 52"/>
                    <a:gd name="T8" fmla="*/ 0 w 53"/>
                    <a:gd name="T9" fmla="*/ 0 h 52"/>
                    <a:gd name="T10" fmla="*/ 0 w 53"/>
                    <a:gd name="T11" fmla="*/ 0 h 52"/>
                    <a:gd name="T12" fmla="*/ 0 w 53"/>
                    <a:gd name="T13" fmla="*/ 0 h 52"/>
                    <a:gd name="T14" fmla="*/ 0 w 53"/>
                    <a:gd name="T15" fmla="*/ 0 h 52"/>
                    <a:gd name="T16" fmla="*/ 0 w 53"/>
                    <a:gd name="T17" fmla="*/ 0 h 52"/>
                    <a:gd name="T18" fmla="*/ 0 w 53"/>
                    <a:gd name="T19" fmla="*/ 0 h 52"/>
                    <a:gd name="T20" fmla="*/ 0 w 53"/>
                    <a:gd name="T21" fmla="*/ 0 h 52"/>
                    <a:gd name="T22" fmla="*/ 0 w 53"/>
                    <a:gd name="T23" fmla="*/ 0 h 52"/>
                    <a:gd name="T24" fmla="*/ 0 w 53"/>
                    <a:gd name="T25" fmla="*/ 0 h 52"/>
                    <a:gd name="T26" fmla="*/ 0 w 53"/>
                    <a:gd name="T27" fmla="*/ 0 h 52"/>
                    <a:gd name="T28" fmla="*/ 0 w 53"/>
                    <a:gd name="T29" fmla="*/ 0 h 52"/>
                    <a:gd name="T30" fmla="*/ 0 w 53"/>
                    <a:gd name="T31" fmla="*/ 0 h 52"/>
                    <a:gd name="T32" fmla="*/ 0 w 53"/>
                    <a:gd name="T33" fmla="*/ 0 h 52"/>
                    <a:gd name="T34" fmla="*/ 0 w 53"/>
                    <a:gd name="T35" fmla="*/ 0 h 52"/>
                    <a:gd name="T36" fmla="*/ 0 w 53"/>
                    <a:gd name="T37" fmla="*/ 0 h 52"/>
                    <a:gd name="T38" fmla="*/ 0 w 53"/>
                    <a:gd name="T39" fmla="*/ 0 h 52"/>
                    <a:gd name="T40" fmla="*/ 0 w 53"/>
                    <a:gd name="T41" fmla="*/ 0 h 52"/>
                    <a:gd name="T42" fmla="*/ 0 w 53"/>
                    <a:gd name="T43" fmla="*/ 0 h 52"/>
                    <a:gd name="T44" fmla="*/ 0 w 53"/>
                    <a:gd name="T45" fmla="*/ 0 h 52"/>
                    <a:gd name="T46" fmla="*/ 0 w 53"/>
                    <a:gd name="T47" fmla="*/ 0 h 52"/>
                    <a:gd name="T48" fmla="*/ 0 w 53"/>
                    <a:gd name="T49" fmla="*/ 0 h 52"/>
                    <a:gd name="T50" fmla="*/ 0 w 53"/>
                    <a:gd name="T51" fmla="*/ 0 h 52"/>
                    <a:gd name="T52" fmla="*/ 0 w 53"/>
                    <a:gd name="T53" fmla="*/ 0 h 52"/>
                    <a:gd name="T54" fmla="*/ 0 w 53"/>
                    <a:gd name="T55" fmla="*/ 0 h 52"/>
                    <a:gd name="T56" fmla="*/ 0 w 53"/>
                    <a:gd name="T57" fmla="*/ 0 h 52"/>
                    <a:gd name="T58" fmla="*/ 0 w 53"/>
                    <a:gd name="T59" fmla="*/ 0 h 52"/>
                    <a:gd name="T60" fmla="*/ 0 w 53"/>
                    <a:gd name="T61" fmla="*/ 0 h 52"/>
                    <a:gd name="T62" fmla="*/ 0 w 53"/>
                    <a:gd name="T63" fmla="*/ 0 h 52"/>
                    <a:gd name="T64" fmla="*/ 0 w 5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52"/>
                    <a:gd name="T101" fmla="*/ 53 w 5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52">
                      <a:moveTo>
                        <a:pt x="26" y="26"/>
                      </a:moveTo>
                      <a:lnTo>
                        <a:pt x="21" y="22"/>
                      </a:lnTo>
                      <a:lnTo>
                        <a:pt x="16" y="17"/>
                      </a:lnTo>
                      <a:lnTo>
                        <a:pt x="12" y="13"/>
                      </a:lnTo>
                      <a:lnTo>
                        <a:pt x="8" y="8"/>
                      </a:lnTo>
                      <a:lnTo>
                        <a:pt x="5" y="5"/>
                      </a:lnTo>
                      <a:lnTo>
                        <a:pt x="2" y="2"/>
                      </a:lnTo>
                      <a:lnTo>
                        <a:pt x="1" y="1"/>
                      </a:lnTo>
                      <a:lnTo>
                        <a:pt x="0" y="0"/>
                      </a:lnTo>
                      <a:lnTo>
                        <a:pt x="1" y="0"/>
                      </a:lnTo>
                      <a:lnTo>
                        <a:pt x="2" y="1"/>
                      </a:lnTo>
                      <a:lnTo>
                        <a:pt x="6" y="3"/>
                      </a:lnTo>
                      <a:lnTo>
                        <a:pt x="9" y="7"/>
                      </a:lnTo>
                      <a:lnTo>
                        <a:pt x="13" y="10"/>
                      </a:lnTo>
                      <a:lnTo>
                        <a:pt x="18" y="15"/>
                      </a:lnTo>
                      <a:lnTo>
                        <a:pt x="23" y="20"/>
                      </a:lnTo>
                      <a:lnTo>
                        <a:pt x="29" y="25"/>
                      </a:lnTo>
                      <a:lnTo>
                        <a:pt x="33" y="30"/>
                      </a:lnTo>
                      <a:lnTo>
                        <a:pt x="38" y="35"/>
                      </a:lnTo>
                      <a:lnTo>
                        <a:pt x="42" y="40"/>
                      </a:lnTo>
                      <a:lnTo>
                        <a:pt x="47" y="43"/>
                      </a:lnTo>
                      <a:lnTo>
                        <a:pt x="50" y="47"/>
                      </a:lnTo>
                      <a:lnTo>
                        <a:pt x="52" y="49"/>
                      </a:lnTo>
                      <a:lnTo>
                        <a:pt x="53" y="51"/>
                      </a:lnTo>
                      <a:lnTo>
                        <a:pt x="53" y="52"/>
                      </a:lnTo>
                      <a:lnTo>
                        <a:pt x="53" y="51"/>
                      </a:lnTo>
                      <a:lnTo>
                        <a:pt x="51" y="50"/>
                      </a:lnTo>
                      <a:lnTo>
                        <a:pt x="49" y="48"/>
                      </a:lnTo>
                      <a:lnTo>
                        <a:pt x="46" y="44"/>
                      </a:lnTo>
                      <a:lnTo>
                        <a:pt x="41" y="41"/>
                      </a:lnTo>
                      <a:lnTo>
                        <a:pt x="36" y="36"/>
                      </a:lnTo>
                      <a:lnTo>
                        <a:pt x="32" y="32"/>
                      </a:lnTo>
                      <a:lnTo>
                        <a:pt x="26" y="2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81" name="Freeform 487"/>
                <p:cNvSpPr>
                  <a:spLocks/>
                </p:cNvSpPr>
                <p:nvPr/>
              </p:nvSpPr>
              <p:spPr bwMode="auto">
                <a:xfrm>
                  <a:off x="3379" y="1195"/>
                  <a:ext cx="5" cy="6"/>
                </a:xfrm>
                <a:custGeom>
                  <a:avLst/>
                  <a:gdLst>
                    <a:gd name="T0" fmla="*/ 0 w 53"/>
                    <a:gd name="T1" fmla="*/ 0 h 52"/>
                    <a:gd name="T2" fmla="*/ 0 w 53"/>
                    <a:gd name="T3" fmla="*/ 0 h 52"/>
                    <a:gd name="T4" fmla="*/ 0 w 53"/>
                    <a:gd name="T5" fmla="*/ 0 h 52"/>
                    <a:gd name="T6" fmla="*/ 0 w 53"/>
                    <a:gd name="T7" fmla="*/ 0 h 52"/>
                    <a:gd name="T8" fmla="*/ 0 w 53"/>
                    <a:gd name="T9" fmla="*/ 0 h 52"/>
                    <a:gd name="T10" fmla="*/ 0 w 53"/>
                    <a:gd name="T11" fmla="*/ 0 h 52"/>
                    <a:gd name="T12" fmla="*/ 0 w 53"/>
                    <a:gd name="T13" fmla="*/ 0 h 52"/>
                    <a:gd name="T14" fmla="*/ 0 w 53"/>
                    <a:gd name="T15" fmla="*/ 0 h 52"/>
                    <a:gd name="T16" fmla="*/ 0 w 53"/>
                    <a:gd name="T17" fmla="*/ 0 h 52"/>
                    <a:gd name="T18" fmla="*/ 0 w 53"/>
                    <a:gd name="T19" fmla="*/ 0 h 52"/>
                    <a:gd name="T20" fmla="*/ 0 w 53"/>
                    <a:gd name="T21" fmla="*/ 0 h 52"/>
                    <a:gd name="T22" fmla="*/ 0 w 53"/>
                    <a:gd name="T23" fmla="*/ 0 h 52"/>
                    <a:gd name="T24" fmla="*/ 0 w 53"/>
                    <a:gd name="T25" fmla="*/ 0 h 52"/>
                    <a:gd name="T26" fmla="*/ 0 w 53"/>
                    <a:gd name="T27" fmla="*/ 0 h 52"/>
                    <a:gd name="T28" fmla="*/ 0 w 53"/>
                    <a:gd name="T29" fmla="*/ 0 h 52"/>
                    <a:gd name="T30" fmla="*/ 0 w 53"/>
                    <a:gd name="T31" fmla="*/ 0 h 52"/>
                    <a:gd name="T32" fmla="*/ 0 w 53"/>
                    <a:gd name="T33" fmla="*/ 0 h 52"/>
                    <a:gd name="T34" fmla="*/ 0 w 53"/>
                    <a:gd name="T35" fmla="*/ 0 h 52"/>
                    <a:gd name="T36" fmla="*/ 0 w 53"/>
                    <a:gd name="T37" fmla="*/ 0 h 52"/>
                    <a:gd name="T38" fmla="*/ 0 w 53"/>
                    <a:gd name="T39" fmla="*/ 0 h 52"/>
                    <a:gd name="T40" fmla="*/ 0 w 53"/>
                    <a:gd name="T41" fmla="*/ 0 h 52"/>
                    <a:gd name="T42" fmla="*/ 0 w 53"/>
                    <a:gd name="T43" fmla="*/ 0 h 52"/>
                    <a:gd name="T44" fmla="*/ 0 w 53"/>
                    <a:gd name="T45" fmla="*/ 0 h 52"/>
                    <a:gd name="T46" fmla="*/ 0 w 53"/>
                    <a:gd name="T47" fmla="*/ 0 h 52"/>
                    <a:gd name="T48" fmla="*/ 0 w 53"/>
                    <a:gd name="T49" fmla="*/ 0 h 52"/>
                    <a:gd name="T50" fmla="*/ 0 w 53"/>
                    <a:gd name="T51" fmla="*/ 0 h 52"/>
                    <a:gd name="T52" fmla="*/ 0 w 53"/>
                    <a:gd name="T53" fmla="*/ 0 h 52"/>
                    <a:gd name="T54" fmla="*/ 0 w 53"/>
                    <a:gd name="T55" fmla="*/ 0 h 52"/>
                    <a:gd name="T56" fmla="*/ 0 w 53"/>
                    <a:gd name="T57" fmla="*/ 0 h 52"/>
                    <a:gd name="T58" fmla="*/ 0 w 53"/>
                    <a:gd name="T59" fmla="*/ 0 h 52"/>
                    <a:gd name="T60" fmla="*/ 0 w 53"/>
                    <a:gd name="T61" fmla="*/ 0 h 52"/>
                    <a:gd name="T62" fmla="*/ 0 w 53"/>
                    <a:gd name="T63" fmla="*/ 0 h 52"/>
                    <a:gd name="T64" fmla="*/ 0 w 5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52"/>
                    <a:gd name="T101" fmla="*/ 53 w 5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52">
                      <a:moveTo>
                        <a:pt x="26" y="26"/>
                      </a:moveTo>
                      <a:lnTo>
                        <a:pt x="21" y="22"/>
                      </a:lnTo>
                      <a:lnTo>
                        <a:pt x="16" y="17"/>
                      </a:lnTo>
                      <a:lnTo>
                        <a:pt x="12" y="13"/>
                      </a:lnTo>
                      <a:lnTo>
                        <a:pt x="8" y="8"/>
                      </a:lnTo>
                      <a:lnTo>
                        <a:pt x="5" y="5"/>
                      </a:lnTo>
                      <a:lnTo>
                        <a:pt x="2" y="2"/>
                      </a:lnTo>
                      <a:lnTo>
                        <a:pt x="1" y="1"/>
                      </a:lnTo>
                      <a:lnTo>
                        <a:pt x="0" y="0"/>
                      </a:lnTo>
                      <a:lnTo>
                        <a:pt x="1" y="0"/>
                      </a:lnTo>
                      <a:lnTo>
                        <a:pt x="2" y="1"/>
                      </a:lnTo>
                      <a:lnTo>
                        <a:pt x="6" y="3"/>
                      </a:lnTo>
                      <a:lnTo>
                        <a:pt x="9" y="7"/>
                      </a:lnTo>
                      <a:lnTo>
                        <a:pt x="13" y="10"/>
                      </a:lnTo>
                      <a:lnTo>
                        <a:pt x="18" y="15"/>
                      </a:lnTo>
                      <a:lnTo>
                        <a:pt x="23" y="20"/>
                      </a:lnTo>
                      <a:lnTo>
                        <a:pt x="29" y="25"/>
                      </a:lnTo>
                      <a:lnTo>
                        <a:pt x="33" y="30"/>
                      </a:lnTo>
                      <a:lnTo>
                        <a:pt x="38" y="35"/>
                      </a:lnTo>
                      <a:lnTo>
                        <a:pt x="42" y="40"/>
                      </a:lnTo>
                      <a:lnTo>
                        <a:pt x="47" y="43"/>
                      </a:lnTo>
                      <a:lnTo>
                        <a:pt x="50" y="47"/>
                      </a:lnTo>
                      <a:lnTo>
                        <a:pt x="52" y="49"/>
                      </a:lnTo>
                      <a:lnTo>
                        <a:pt x="53" y="51"/>
                      </a:lnTo>
                      <a:lnTo>
                        <a:pt x="53" y="52"/>
                      </a:lnTo>
                      <a:lnTo>
                        <a:pt x="53" y="51"/>
                      </a:lnTo>
                      <a:lnTo>
                        <a:pt x="51" y="50"/>
                      </a:lnTo>
                      <a:lnTo>
                        <a:pt x="49" y="48"/>
                      </a:lnTo>
                      <a:lnTo>
                        <a:pt x="46" y="44"/>
                      </a:lnTo>
                      <a:lnTo>
                        <a:pt x="41" y="41"/>
                      </a:lnTo>
                      <a:lnTo>
                        <a:pt x="36" y="36"/>
                      </a:lnTo>
                      <a:lnTo>
                        <a:pt x="32" y="32"/>
                      </a:lnTo>
                      <a:lnTo>
                        <a:pt x="26" y="2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82" name="Freeform 488"/>
                <p:cNvSpPr>
                  <a:spLocks/>
                </p:cNvSpPr>
                <p:nvPr/>
              </p:nvSpPr>
              <p:spPr bwMode="auto">
                <a:xfrm>
                  <a:off x="4077" y="1165"/>
                  <a:ext cx="119" cy="130"/>
                </a:xfrm>
                <a:custGeom>
                  <a:avLst/>
                  <a:gdLst>
                    <a:gd name="T0" fmla="*/ 0 w 1179"/>
                    <a:gd name="T1" fmla="*/ 0 h 1196"/>
                    <a:gd name="T2" fmla="*/ 0 w 1179"/>
                    <a:gd name="T3" fmla="*/ 0 h 1196"/>
                    <a:gd name="T4" fmla="*/ 0 w 1179"/>
                    <a:gd name="T5" fmla="*/ 0 h 1196"/>
                    <a:gd name="T6" fmla="*/ 0 w 1179"/>
                    <a:gd name="T7" fmla="*/ 0 h 1196"/>
                    <a:gd name="T8" fmla="*/ 0 w 1179"/>
                    <a:gd name="T9" fmla="*/ 0 h 1196"/>
                    <a:gd name="T10" fmla="*/ 0 w 1179"/>
                    <a:gd name="T11" fmla="*/ 0 h 1196"/>
                    <a:gd name="T12" fmla="*/ 0 w 1179"/>
                    <a:gd name="T13" fmla="*/ 0 h 1196"/>
                    <a:gd name="T14" fmla="*/ 0 w 1179"/>
                    <a:gd name="T15" fmla="*/ 0 h 1196"/>
                    <a:gd name="T16" fmla="*/ 0 w 1179"/>
                    <a:gd name="T17" fmla="*/ 0 h 1196"/>
                    <a:gd name="T18" fmla="*/ 0 w 1179"/>
                    <a:gd name="T19" fmla="*/ 0 h 1196"/>
                    <a:gd name="T20" fmla="*/ 0 w 1179"/>
                    <a:gd name="T21" fmla="*/ 0 h 1196"/>
                    <a:gd name="T22" fmla="*/ 0 w 1179"/>
                    <a:gd name="T23" fmla="*/ 0 h 1196"/>
                    <a:gd name="T24" fmla="*/ 0 w 1179"/>
                    <a:gd name="T25" fmla="*/ 0 h 1196"/>
                    <a:gd name="T26" fmla="*/ 0 w 1179"/>
                    <a:gd name="T27" fmla="*/ 0 h 1196"/>
                    <a:gd name="T28" fmla="*/ 0 w 1179"/>
                    <a:gd name="T29" fmla="*/ 0 h 1196"/>
                    <a:gd name="T30" fmla="*/ 0 w 1179"/>
                    <a:gd name="T31" fmla="*/ 0 h 1196"/>
                    <a:gd name="T32" fmla="*/ 0 w 1179"/>
                    <a:gd name="T33" fmla="*/ 0 h 1196"/>
                    <a:gd name="T34" fmla="*/ 0 w 1179"/>
                    <a:gd name="T35" fmla="*/ 0 h 1196"/>
                    <a:gd name="T36" fmla="*/ 0 w 1179"/>
                    <a:gd name="T37" fmla="*/ 0 h 1196"/>
                    <a:gd name="T38" fmla="*/ 0 w 1179"/>
                    <a:gd name="T39" fmla="*/ 0 h 1196"/>
                    <a:gd name="T40" fmla="*/ 0 w 1179"/>
                    <a:gd name="T41" fmla="*/ 0 h 1196"/>
                    <a:gd name="T42" fmla="*/ 0 w 1179"/>
                    <a:gd name="T43" fmla="*/ 0 h 1196"/>
                    <a:gd name="T44" fmla="*/ 0 w 1179"/>
                    <a:gd name="T45" fmla="*/ 0 h 1196"/>
                    <a:gd name="T46" fmla="*/ 0 w 1179"/>
                    <a:gd name="T47" fmla="*/ 0 h 1196"/>
                    <a:gd name="T48" fmla="*/ 0 w 1179"/>
                    <a:gd name="T49" fmla="*/ 0 h 1196"/>
                    <a:gd name="T50" fmla="*/ 0 w 1179"/>
                    <a:gd name="T51" fmla="*/ 0 h 1196"/>
                    <a:gd name="T52" fmla="*/ 0 w 1179"/>
                    <a:gd name="T53" fmla="*/ 0 h 1196"/>
                    <a:gd name="T54" fmla="*/ 0 w 1179"/>
                    <a:gd name="T55" fmla="*/ 0 h 1196"/>
                    <a:gd name="T56" fmla="*/ 0 w 1179"/>
                    <a:gd name="T57" fmla="*/ 0 h 1196"/>
                    <a:gd name="T58" fmla="*/ 0 w 1179"/>
                    <a:gd name="T59" fmla="*/ 0 h 1196"/>
                    <a:gd name="T60" fmla="*/ 0 w 1179"/>
                    <a:gd name="T61" fmla="*/ 0 h 1196"/>
                    <a:gd name="T62" fmla="*/ 0 w 1179"/>
                    <a:gd name="T63" fmla="*/ 0 h 1196"/>
                    <a:gd name="T64" fmla="*/ 0 w 1179"/>
                    <a:gd name="T65" fmla="*/ 0 h 1196"/>
                    <a:gd name="T66" fmla="*/ 0 w 1179"/>
                    <a:gd name="T67" fmla="*/ 0 h 1196"/>
                    <a:gd name="T68" fmla="*/ 0 w 1179"/>
                    <a:gd name="T69" fmla="*/ 0 h 1196"/>
                    <a:gd name="T70" fmla="*/ 0 w 1179"/>
                    <a:gd name="T71" fmla="*/ 0 h 1196"/>
                    <a:gd name="T72" fmla="*/ 0 w 1179"/>
                    <a:gd name="T73" fmla="*/ 0 h 1196"/>
                    <a:gd name="T74" fmla="*/ 0 w 1179"/>
                    <a:gd name="T75" fmla="*/ 0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9"/>
                    <a:gd name="T115" fmla="*/ 0 h 1196"/>
                    <a:gd name="T116" fmla="*/ 1179 w 1179"/>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9" h="1196">
                      <a:moveTo>
                        <a:pt x="1178" y="52"/>
                      </a:moveTo>
                      <a:lnTo>
                        <a:pt x="52" y="1196"/>
                      </a:lnTo>
                      <a:lnTo>
                        <a:pt x="51" y="1196"/>
                      </a:lnTo>
                      <a:lnTo>
                        <a:pt x="49" y="1195"/>
                      </a:lnTo>
                      <a:lnTo>
                        <a:pt x="46" y="1192"/>
                      </a:lnTo>
                      <a:lnTo>
                        <a:pt x="42" y="1190"/>
                      </a:lnTo>
                      <a:lnTo>
                        <a:pt x="38" y="1187"/>
                      </a:lnTo>
                      <a:lnTo>
                        <a:pt x="33" y="1182"/>
                      </a:lnTo>
                      <a:lnTo>
                        <a:pt x="28" y="1178"/>
                      </a:lnTo>
                      <a:lnTo>
                        <a:pt x="23" y="1173"/>
                      </a:lnTo>
                      <a:lnTo>
                        <a:pt x="18" y="1167"/>
                      </a:lnTo>
                      <a:lnTo>
                        <a:pt x="12" y="1163"/>
                      </a:lnTo>
                      <a:lnTo>
                        <a:pt x="9" y="1158"/>
                      </a:lnTo>
                      <a:lnTo>
                        <a:pt x="6" y="1154"/>
                      </a:lnTo>
                      <a:lnTo>
                        <a:pt x="2" y="1149"/>
                      </a:lnTo>
                      <a:lnTo>
                        <a:pt x="0" y="1147"/>
                      </a:lnTo>
                      <a:lnTo>
                        <a:pt x="0" y="1145"/>
                      </a:lnTo>
                      <a:lnTo>
                        <a:pt x="0" y="1144"/>
                      </a:lnTo>
                      <a:lnTo>
                        <a:pt x="1126" y="1"/>
                      </a:lnTo>
                      <a:lnTo>
                        <a:pt x="1127" y="0"/>
                      </a:lnTo>
                      <a:lnTo>
                        <a:pt x="1129" y="1"/>
                      </a:lnTo>
                      <a:lnTo>
                        <a:pt x="1133" y="2"/>
                      </a:lnTo>
                      <a:lnTo>
                        <a:pt x="1137" y="4"/>
                      </a:lnTo>
                      <a:lnTo>
                        <a:pt x="1142" y="8"/>
                      </a:lnTo>
                      <a:lnTo>
                        <a:pt x="1146" y="12"/>
                      </a:lnTo>
                      <a:lnTo>
                        <a:pt x="1152" y="17"/>
                      </a:lnTo>
                      <a:lnTo>
                        <a:pt x="1156" y="21"/>
                      </a:lnTo>
                      <a:lnTo>
                        <a:pt x="1162" y="27"/>
                      </a:lnTo>
                      <a:lnTo>
                        <a:pt x="1167" y="31"/>
                      </a:lnTo>
                      <a:lnTo>
                        <a:pt x="1171" y="37"/>
                      </a:lnTo>
                      <a:lnTo>
                        <a:pt x="1175" y="42"/>
                      </a:lnTo>
                      <a:lnTo>
                        <a:pt x="1177" y="45"/>
                      </a:lnTo>
                      <a:lnTo>
                        <a:pt x="1178" y="48"/>
                      </a:lnTo>
                      <a:lnTo>
                        <a:pt x="1179" y="51"/>
                      </a:lnTo>
                      <a:lnTo>
                        <a:pt x="1178"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83" name="Freeform 489"/>
                <p:cNvSpPr>
                  <a:spLocks/>
                </p:cNvSpPr>
                <p:nvPr/>
              </p:nvSpPr>
              <p:spPr bwMode="auto">
                <a:xfrm>
                  <a:off x="4077" y="1165"/>
                  <a:ext cx="119" cy="130"/>
                </a:xfrm>
                <a:custGeom>
                  <a:avLst/>
                  <a:gdLst>
                    <a:gd name="T0" fmla="*/ 0 w 1179"/>
                    <a:gd name="T1" fmla="*/ 0 h 1196"/>
                    <a:gd name="T2" fmla="*/ 0 w 1179"/>
                    <a:gd name="T3" fmla="*/ 0 h 1196"/>
                    <a:gd name="T4" fmla="*/ 0 w 1179"/>
                    <a:gd name="T5" fmla="*/ 0 h 1196"/>
                    <a:gd name="T6" fmla="*/ 0 w 1179"/>
                    <a:gd name="T7" fmla="*/ 0 h 1196"/>
                    <a:gd name="T8" fmla="*/ 0 w 1179"/>
                    <a:gd name="T9" fmla="*/ 0 h 1196"/>
                    <a:gd name="T10" fmla="*/ 0 w 1179"/>
                    <a:gd name="T11" fmla="*/ 0 h 1196"/>
                    <a:gd name="T12" fmla="*/ 0 w 1179"/>
                    <a:gd name="T13" fmla="*/ 0 h 1196"/>
                    <a:gd name="T14" fmla="*/ 0 w 1179"/>
                    <a:gd name="T15" fmla="*/ 0 h 1196"/>
                    <a:gd name="T16" fmla="*/ 0 w 1179"/>
                    <a:gd name="T17" fmla="*/ 0 h 1196"/>
                    <a:gd name="T18" fmla="*/ 0 w 1179"/>
                    <a:gd name="T19" fmla="*/ 0 h 1196"/>
                    <a:gd name="T20" fmla="*/ 0 w 1179"/>
                    <a:gd name="T21" fmla="*/ 0 h 1196"/>
                    <a:gd name="T22" fmla="*/ 0 w 1179"/>
                    <a:gd name="T23" fmla="*/ 0 h 1196"/>
                    <a:gd name="T24" fmla="*/ 0 w 1179"/>
                    <a:gd name="T25" fmla="*/ 0 h 1196"/>
                    <a:gd name="T26" fmla="*/ 0 w 1179"/>
                    <a:gd name="T27" fmla="*/ 0 h 1196"/>
                    <a:gd name="T28" fmla="*/ 0 w 1179"/>
                    <a:gd name="T29" fmla="*/ 0 h 1196"/>
                    <a:gd name="T30" fmla="*/ 0 w 1179"/>
                    <a:gd name="T31" fmla="*/ 0 h 1196"/>
                    <a:gd name="T32" fmla="*/ 0 w 1179"/>
                    <a:gd name="T33" fmla="*/ 0 h 1196"/>
                    <a:gd name="T34" fmla="*/ 0 w 1179"/>
                    <a:gd name="T35" fmla="*/ 0 h 1196"/>
                    <a:gd name="T36" fmla="*/ 0 w 1179"/>
                    <a:gd name="T37" fmla="*/ 0 h 1196"/>
                    <a:gd name="T38" fmla="*/ 0 w 1179"/>
                    <a:gd name="T39" fmla="*/ 0 h 1196"/>
                    <a:gd name="T40" fmla="*/ 0 w 1179"/>
                    <a:gd name="T41" fmla="*/ 0 h 1196"/>
                    <a:gd name="T42" fmla="*/ 0 w 1179"/>
                    <a:gd name="T43" fmla="*/ 0 h 1196"/>
                    <a:gd name="T44" fmla="*/ 0 w 1179"/>
                    <a:gd name="T45" fmla="*/ 0 h 1196"/>
                    <a:gd name="T46" fmla="*/ 0 w 1179"/>
                    <a:gd name="T47" fmla="*/ 0 h 1196"/>
                    <a:gd name="T48" fmla="*/ 0 w 1179"/>
                    <a:gd name="T49" fmla="*/ 0 h 1196"/>
                    <a:gd name="T50" fmla="*/ 0 w 1179"/>
                    <a:gd name="T51" fmla="*/ 0 h 1196"/>
                    <a:gd name="T52" fmla="*/ 0 w 1179"/>
                    <a:gd name="T53" fmla="*/ 0 h 1196"/>
                    <a:gd name="T54" fmla="*/ 0 w 1179"/>
                    <a:gd name="T55" fmla="*/ 0 h 1196"/>
                    <a:gd name="T56" fmla="*/ 0 w 1179"/>
                    <a:gd name="T57" fmla="*/ 0 h 1196"/>
                    <a:gd name="T58" fmla="*/ 0 w 1179"/>
                    <a:gd name="T59" fmla="*/ 0 h 1196"/>
                    <a:gd name="T60" fmla="*/ 0 w 1179"/>
                    <a:gd name="T61" fmla="*/ 0 h 1196"/>
                    <a:gd name="T62" fmla="*/ 0 w 1179"/>
                    <a:gd name="T63" fmla="*/ 0 h 1196"/>
                    <a:gd name="T64" fmla="*/ 0 w 1179"/>
                    <a:gd name="T65" fmla="*/ 0 h 1196"/>
                    <a:gd name="T66" fmla="*/ 0 w 1179"/>
                    <a:gd name="T67" fmla="*/ 0 h 1196"/>
                    <a:gd name="T68" fmla="*/ 0 w 1179"/>
                    <a:gd name="T69" fmla="*/ 0 h 1196"/>
                    <a:gd name="T70" fmla="*/ 0 w 1179"/>
                    <a:gd name="T71" fmla="*/ 0 h 1196"/>
                    <a:gd name="T72" fmla="*/ 0 w 1179"/>
                    <a:gd name="T73" fmla="*/ 0 h 1196"/>
                    <a:gd name="T74" fmla="*/ 0 w 1179"/>
                    <a:gd name="T75" fmla="*/ 0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9"/>
                    <a:gd name="T115" fmla="*/ 0 h 1196"/>
                    <a:gd name="T116" fmla="*/ 1179 w 1179"/>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9" h="1196">
                      <a:moveTo>
                        <a:pt x="1178" y="52"/>
                      </a:moveTo>
                      <a:lnTo>
                        <a:pt x="52" y="1196"/>
                      </a:lnTo>
                      <a:lnTo>
                        <a:pt x="51" y="1196"/>
                      </a:lnTo>
                      <a:lnTo>
                        <a:pt x="49" y="1195"/>
                      </a:lnTo>
                      <a:lnTo>
                        <a:pt x="46" y="1192"/>
                      </a:lnTo>
                      <a:lnTo>
                        <a:pt x="42" y="1190"/>
                      </a:lnTo>
                      <a:lnTo>
                        <a:pt x="38" y="1187"/>
                      </a:lnTo>
                      <a:lnTo>
                        <a:pt x="33" y="1182"/>
                      </a:lnTo>
                      <a:lnTo>
                        <a:pt x="28" y="1178"/>
                      </a:lnTo>
                      <a:lnTo>
                        <a:pt x="23" y="1173"/>
                      </a:lnTo>
                      <a:lnTo>
                        <a:pt x="18" y="1167"/>
                      </a:lnTo>
                      <a:lnTo>
                        <a:pt x="12" y="1163"/>
                      </a:lnTo>
                      <a:lnTo>
                        <a:pt x="9" y="1158"/>
                      </a:lnTo>
                      <a:lnTo>
                        <a:pt x="6" y="1154"/>
                      </a:lnTo>
                      <a:lnTo>
                        <a:pt x="2" y="1149"/>
                      </a:lnTo>
                      <a:lnTo>
                        <a:pt x="0" y="1147"/>
                      </a:lnTo>
                      <a:lnTo>
                        <a:pt x="0" y="1145"/>
                      </a:lnTo>
                      <a:lnTo>
                        <a:pt x="0" y="1144"/>
                      </a:lnTo>
                      <a:lnTo>
                        <a:pt x="1126" y="1"/>
                      </a:lnTo>
                      <a:lnTo>
                        <a:pt x="1127" y="0"/>
                      </a:lnTo>
                      <a:lnTo>
                        <a:pt x="1129" y="1"/>
                      </a:lnTo>
                      <a:lnTo>
                        <a:pt x="1133" y="2"/>
                      </a:lnTo>
                      <a:lnTo>
                        <a:pt x="1137" y="4"/>
                      </a:lnTo>
                      <a:lnTo>
                        <a:pt x="1142" y="8"/>
                      </a:lnTo>
                      <a:lnTo>
                        <a:pt x="1146" y="12"/>
                      </a:lnTo>
                      <a:lnTo>
                        <a:pt x="1152" y="17"/>
                      </a:lnTo>
                      <a:lnTo>
                        <a:pt x="1156" y="21"/>
                      </a:lnTo>
                      <a:lnTo>
                        <a:pt x="1162" y="27"/>
                      </a:lnTo>
                      <a:lnTo>
                        <a:pt x="1167" y="31"/>
                      </a:lnTo>
                      <a:lnTo>
                        <a:pt x="1171" y="37"/>
                      </a:lnTo>
                      <a:lnTo>
                        <a:pt x="1175" y="42"/>
                      </a:lnTo>
                      <a:lnTo>
                        <a:pt x="1177" y="45"/>
                      </a:lnTo>
                      <a:lnTo>
                        <a:pt x="1178" y="48"/>
                      </a:lnTo>
                      <a:lnTo>
                        <a:pt x="1179" y="51"/>
                      </a:lnTo>
                      <a:lnTo>
                        <a:pt x="1178"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4" name="Freeform 490"/>
                <p:cNvSpPr>
                  <a:spLocks/>
                </p:cNvSpPr>
                <p:nvPr/>
              </p:nvSpPr>
              <p:spPr bwMode="auto">
                <a:xfrm>
                  <a:off x="3808" y="1788"/>
                  <a:ext cx="117" cy="129"/>
                </a:xfrm>
                <a:custGeom>
                  <a:avLst/>
                  <a:gdLst>
                    <a:gd name="T0" fmla="*/ 0 w 1164"/>
                    <a:gd name="T1" fmla="*/ 0 h 1177"/>
                    <a:gd name="T2" fmla="*/ 0 w 1164"/>
                    <a:gd name="T3" fmla="*/ 0 h 1177"/>
                    <a:gd name="T4" fmla="*/ 0 w 1164"/>
                    <a:gd name="T5" fmla="*/ 0 h 1177"/>
                    <a:gd name="T6" fmla="*/ 0 w 1164"/>
                    <a:gd name="T7" fmla="*/ 0 h 1177"/>
                    <a:gd name="T8" fmla="*/ 0 w 1164"/>
                    <a:gd name="T9" fmla="*/ 0 h 1177"/>
                    <a:gd name="T10" fmla="*/ 0 w 1164"/>
                    <a:gd name="T11" fmla="*/ 0 h 1177"/>
                    <a:gd name="T12" fmla="*/ 0 w 1164"/>
                    <a:gd name="T13" fmla="*/ 0 h 1177"/>
                    <a:gd name="T14" fmla="*/ 0 w 1164"/>
                    <a:gd name="T15" fmla="*/ 0 h 1177"/>
                    <a:gd name="T16" fmla="*/ 0 w 1164"/>
                    <a:gd name="T17" fmla="*/ 0 h 1177"/>
                    <a:gd name="T18" fmla="*/ 0 w 1164"/>
                    <a:gd name="T19" fmla="*/ 0 h 1177"/>
                    <a:gd name="T20" fmla="*/ 0 w 1164"/>
                    <a:gd name="T21" fmla="*/ 0 h 1177"/>
                    <a:gd name="T22" fmla="*/ 0 w 1164"/>
                    <a:gd name="T23" fmla="*/ 0 h 1177"/>
                    <a:gd name="T24" fmla="*/ 0 w 1164"/>
                    <a:gd name="T25" fmla="*/ 0 h 1177"/>
                    <a:gd name="T26" fmla="*/ 0 w 1164"/>
                    <a:gd name="T27" fmla="*/ 0 h 1177"/>
                    <a:gd name="T28" fmla="*/ 0 w 1164"/>
                    <a:gd name="T29" fmla="*/ 0 h 1177"/>
                    <a:gd name="T30" fmla="*/ 0 w 1164"/>
                    <a:gd name="T31" fmla="*/ 0 h 1177"/>
                    <a:gd name="T32" fmla="*/ 0 w 1164"/>
                    <a:gd name="T33" fmla="*/ 0 h 1177"/>
                    <a:gd name="T34" fmla="*/ 0 w 1164"/>
                    <a:gd name="T35" fmla="*/ 0 h 1177"/>
                    <a:gd name="T36" fmla="*/ 0 w 1164"/>
                    <a:gd name="T37" fmla="*/ 0 h 1177"/>
                    <a:gd name="T38" fmla="*/ 0 w 1164"/>
                    <a:gd name="T39" fmla="*/ 0 h 1177"/>
                    <a:gd name="T40" fmla="*/ 0 w 1164"/>
                    <a:gd name="T41" fmla="*/ 0 h 1177"/>
                    <a:gd name="T42" fmla="*/ 0 w 1164"/>
                    <a:gd name="T43" fmla="*/ 0 h 1177"/>
                    <a:gd name="T44" fmla="*/ 0 w 1164"/>
                    <a:gd name="T45" fmla="*/ 0 h 1177"/>
                    <a:gd name="T46" fmla="*/ 0 w 1164"/>
                    <a:gd name="T47" fmla="*/ 0 h 1177"/>
                    <a:gd name="T48" fmla="*/ 0 w 1164"/>
                    <a:gd name="T49" fmla="*/ 0 h 1177"/>
                    <a:gd name="T50" fmla="*/ 0 w 1164"/>
                    <a:gd name="T51" fmla="*/ 0 h 1177"/>
                    <a:gd name="T52" fmla="*/ 0 w 1164"/>
                    <a:gd name="T53" fmla="*/ 0 h 1177"/>
                    <a:gd name="T54" fmla="*/ 0 w 1164"/>
                    <a:gd name="T55" fmla="*/ 0 h 1177"/>
                    <a:gd name="T56" fmla="*/ 0 w 1164"/>
                    <a:gd name="T57" fmla="*/ 0 h 1177"/>
                    <a:gd name="T58" fmla="*/ 0 w 1164"/>
                    <a:gd name="T59" fmla="*/ 0 h 1177"/>
                    <a:gd name="T60" fmla="*/ 0 w 1164"/>
                    <a:gd name="T61" fmla="*/ 0 h 1177"/>
                    <a:gd name="T62" fmla="*/ 0 w 1164"/>
                    <a:gd name="T63" fmla="*/ 0 h 1177"/>
                    <a:gd name="T64" fmla="*/ 0 w 1164"/>
                    <a:gd name="T65" fmla="*/ 0 h 1177"/>
                    <a:gd name="T66" fmla="*/ 0 w 1164"/>
                    <a:gd name="T67" fmla="*/ 0 h 1177"/>
                    <a:gd name="T68" fmla="*/ 0 w 1164"/>
                    <a:gd name="T69" fmla="*/ 0 h 1177"/>
                    <a:gd name="T70" fmla="*/ 0 w 1164"/>
                    <a:gd name="T71" fmla="*/ 0 h 1177"/>
                    <a:gd name="T72" fmla="*/ 0 w 1164"/>
                    <a:gd name="T73" fmla="*/ 0 h 1177"/>
                    <a:gd name="T74" fmla="*/ 0 w 1164"/>
                    <a:gd name="T75" fmla="*/ 0 h 11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77"/>
                    <a:gd name="T116" fmla="*/ 1164 w 1164"/>
                    <a:gd name="T117" fmla="*/ 1177 h 11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77">
                      <a:moveTo>
                        <a:pt x="0" y="1125"/>
                      </a:moveTo>
                      <a:lnTo>
                        <a:pt x="1112" y="0"/>
                      </a:lnTo>
                      <a:lnTo>
                        <a:pt x="1113" y="0"/>
                      </a:lnTo>
                      <a:lnTo>
                        <a:pt x="1115" y="1"/>
                      </a:lnTo>
                      <a:lnTo>
                        <a:pt x="1118" y="3"/>
                      </a:lnTo>
                      <a:lnTo>
                        <a:pt x="1121" y="7"/>
                      </a:lnTo>
                      <a:lnTo>
                        <a:pt x="1125" y="10"/>
                      </a:lnTo>
                      <a:lnTo>
                        <a:pt x="1129" y="15"/>
                      </a:lnTo>
                      <a:lnTo>
                        <a:pt x="1135" y="20"/>
                      </a:lnTo>
                      <a:lnTo>
                        <a:pt x="1139" y="25"/>
                      </a:lnTo>
                      <a:lnTo>
                        <a:pt x="1145" y="29"/>
                      </a:lnTo>
                      <a:lnTo>
                        <a:pt x="1150" y="35"/>
                      </a:lnTo>
                      <a:lnTo>
                        <a:pt x="1154" y="40"/>
                      </a:lnTo>
                      <a:lnTo>
                        <a:pt x="1158" y="43"/>
                      </a:lnTo>
                      <a:lnTo>
                        <a:pt x="1161" y="46"/>
                      </a:lnTo>
                      <a:lnTo>
                        <a:pt x="1163" y="50"/>
                      </a:lnTo>
                      <a:lnTo>
                        <a:pt x="1164" y="51"/>
                      </a:lnTo>
                      <a:lnTo>
                        <a:pt x="1164" y="52"/>
                      </a:lnTo>
                      <a:lnTo>
                        <a:pt x="52" y="1177"/>
                      </a:lnTo>
                      <a:lnTo>
                        <a:pt x="51" y="1177"/>
                      </a:lnTo>
                      <a:lnTo>
                        <a:pt x="50" y="1176"/>
                      </a:lnTo>
                      <a:lnTo>
                        <a:pt x="46" y="1174"/>
                      </a:lnTo>
                      <a:lnTo>
                        <a:pt x="43" y="1171"/>
                      </a:lnTo>
                      <a:lnTo>
                        <a:pt x="38" y="1168"/>
                      </a:lnTo>
                      <a:lnTo>
                        <a:pt x="34" y="1163"/>
                      </a:lnTo>
                      <a:lnTo>
                        <a:pt x="29" y="1159"/>
                      </a:lnTo>
                      <a:lnTo>
                        <a:pt x="24" y="1153"/>
                      </a:lnTo>
                      <a:lnTo>
                        <a:pt x="19" y="1149"/>
                      </a:lnTo>
                      <a:lnTo>
                        <a:pt x="15" y="1143"/>
                      </a:lnTo>
                      <a:lnTo>
                        <a:pt x="10" y="1138"/>
                      </a:lnTo>
                      <a:lnTo>
                        <a:pt x="7" y="1135"/>
                      </a:lnTo>
                      <a:lnTo>
                        <a:pt x="3" y="1130"/>
                      </a:lnTo>
                      <a:lnTo>
                        <a:pt x="1" y="1128"/>
                      </a:lnTo>
                      <a:lnTo>
                        <a:pt x="0" y="1126"/>
                      </a:lnTo>
                      <a:lnTo>
                        <a:pt x="0" y="11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85" name="Freeform 491"/>
                <p:cNvSpPr>
                  <a:spLocks/>
                </p:cNvSpPr>
                <p:nvPr/>
              </p:nvSpPr>
              <p:spPr bwMode="auto">
                <a:xfrm>
                  <a:off x="3808" y="1788"/>
                  <a:ext cx="117" cy="129"/>
                </a:xfrm>
                <a:custGeom>
                  <a:avLst/>
                  <a:gdLst>
                    <a:gd name="T0" fmla="*/ 0 w 1164"/>
                    <a:gd name="T1" fmla="*/ 0 h 1177"/>
                    <a:gd name="T2" fmla="*/ 0 w 1164"/>
                    <a:gd name="T3" fmla="*/ 0 h 1177"/>
                    <a:gd name="T4" fmla="*/ 0 w 1164"/>
                    <a:gd name="T5" fmla="*/ 0 h 1177"/>
                    <a:gd name="T6" fmla="*/ 0 w 1164"/>
                    <a:gd name="T7" fmla="*/ 0 h 1177"/>
                    <a:gd name="T8" fmla="*/ 0 w 1164"/>
                    <a:gd name="T9" fmla="*/ 0 h 1177"/>
                    <a:gd name="T10" fmla="*/ 0 w 1164"/>
                    <a:gd name="T11" fmla="*/ 0 h 1177"/>
                    <a:gd name="T12" fmla="*/ 0 w 1164"/>
                    <a:gd name="T13" fmla="*/ 0 h 1177"/>
                    <a:gd name="T14" fmla="*/ 0 w 1164"/>
                    <a:gd name="T15" fmla="*/ 0 h 1177"/>
                    <a:gd name="T16" fmla="*/ 0 w 1164"/>
                    <a:gd name="T17" fmla="*/ 0 h 1177"/>
                    <a:gd name="T18" fmla="*/ 0 w 1164"/>
                    <a:gd name="T19" fmla="*/ 0 h 1177"/>
                    <a:gd name="T20" fmla="*/ 0 w 1164"/>
                    <a:gd name="T21" fmla="*/ 0 h 1177"/>
                    <a:gd name="T22" fmla="*/ 0 w 1164"/>
                    <a:gd name="T23" fmla="*/ 0 h 1177"/>
                    <a:gd name="T24" fmla="*/ 0 w 1164"/>
                    <a:gd name="T25" fmla="*/ 0 h 1177"/>
                    <a:gd name="T26" fmla="*/ 0 w 1164"/>
                    <a:gd name="T27" fmla="*/ 0 h 1177"/>
                    <a:gd name="T28" fmla="*/ 0 w 1164"/>
                    <a:gd name="T29" fmla="*/ 0 h 1177"/>
                    <a:gd name="T30" fmla="*/ 0 w 1164"/>
                    <a:gd name="T31" fmla="*/ 0 h 1177"/>
                    <a:gd name="T32" fmla="*/ 0 w 1164"/>
                    <a:gd name="T33" fmla="*/ 0 h 1177"/>
                    <a:gd name="T34" fmla="*/ 0 w 1164"/>
                    <a:gd name="T35" fmla="*/ 0 h 1177"/>
                    <a:gd name="T36" fmla="*/ 0 w 1164"/>
                    <a:gd name="T37" fmla="*/ 0 h 1177"/>
                    <a:gd name="T38" fmla="*/ 0 w 1164"/>
                    <a:gd name="T39" fmla="*/ 0 h 1177"/>
                    <a:gd name="T40" fmla="*/ 0 w 1164"/>
                    <a:gd name="T41" fmla="*/ 0 h 1177"/>
                    <a:gd name="T42" fmla="*/ 0 w 1164"/>
                    <a:gd name="T43" fmla="*/ 0 h 1177"/>
                    <a:gd name="T44" fmla="*/ 0 w 1164"/>
                    <a:gd name="T45" fmla="*/ 0 h 1177"/>
                    <a:gd name="T46" fmla="*/ 0 w 1164"/>
                    <a:gd name="T47" fmla="*/ 0 h 1177"/>
                    <a:gd name="T48" fmla="*/ 0 w 1164"/>
                    <a:gd name="T49" fmla="*/ 0 h 1177"/>
                    <a:gd name="T50" fmla="*/ 0 w 1164"/>
                    <a:gd name="T51" fmla="*/ 0 h 1177"/>
                    <a:gd name="T52" fmla="*/ 0 w 1164"/>
                    <a:gd name="T53" fmla="*/ 0 h 1177"/>
                    <a:gd name="T54" fmla="*/ 0 w 1164"/>
                    <a:gd name="T55" fmla="*/ 0 h 1177"/>
                    <a:gd name="T56" fmla="*/ 0 w 1164"/>
                    <a:gd name="T57" fmla="*/ 0 h 1177"/>
                    <a:gd name="T58" fmla="*/ 0 w 1164"/>
                    <a:gd name="T59" fmla="*/ 0 h 1177"/>
                    <a:gd name="T60" fmla="*/ 0 w 1164"/>
                    <a:gd name="T61" fmla="*/ 0 h 1177"/>
                    <a:gd name="T62" fmla="*/ 0 w 1164"/>
                    <a:gd name="T63" fmla="*/ 0 h 1177"/>
                    <a:gd name="T64" fmla="*/ 0 w 1164"/>
                    <a:gd name="T65" fmla="*/ 0 h 1177"/>
                    <a:gd name="T66" fmla="*/ 0 w 1164"/>
                    <a:gd name="T67" fmla="*/ 0 h 1177"/>
                    <a:gd name="T68" fmla="*/ 0 w 1164"/>
                    <a:gd name="T69" fmla="*/ 0 h 1177"/>
                    <a:gd name="T70" fmla="*/ 0 w 1164"/>
                    <a:gd name="T71" fmla="*/ 0 h 1177"/>
                    <a:gd name="T72" fmla="*/ 0 w 1164"/>
                    <a:gd name="T73" fmla="*/ 0 h 1177"/>
                    <a:gd name="T74" fmla="*/ 0 w 1164"/>
                    <a:gd name="T75" fmla="*/ 0 h 11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77"/>
                    <a:gd name="T116" fmla="*/ 1164 w 1164"/>
                    <a:gd name="T117" fmla="*/ 1177 h 11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77">
                      <a:moveTo>
                        <a:pt x="0" y="1125"/>
                      </a:moveTo>
                      <a:lnTo>
                        <a:pt x="1112" y="0"/>
                      </a:lnTo>
                      <a:lnTo>
                        <a:pt x="1113" y="0"/>
                      </a:lnTo>
                      <a:lnTo>
                        <a:pt x="1115" y="1"/>
                      </a:lnTo>
                      <a:lnTo>
                        <a:pt x="1118" y="3"/>
                      </a:lnTo>
                      <a:lnTo>
                        <a:pt x="1121" y="7"/>
                      </a:lnTo>
                      <a:lnTo>
                        <a:pt x="1125" y="10"/>
                      </a:lnTo>
                      <a:lnTo>
                        <a:pt x="1129" y="15"/>
                      </a:lnTo>
                      <a:lnTo>
                        <a:pt x="1135" y="20"/>
                      </a:lnTo>
                      <a:lnTo>
                        <a:pt x="1139" y="25"/>
                      </a:lnTo>
                      <a:lnTo>
                        <a:pt x="1145" y="29"/>
                      </a:lnTo>
                      <a:lnTo>
                        <a:pt x="1150" y="35"/>
                      </a:lnTo>
                      <a:lnTo>
                        <a:pt x="1154" y="40"/>
                      </a:lnTo>
                      <a:lnTo>
                        <a:pt x="1158" y="43"/>
                      </a:lnTo>
                      <a:lnTo>
                        <a:pt x="1161" y="46"/>
                      </a:lnTo>
                      <a:lnTo>
                        <a:pt x="1163" y="50"/>
                      </a:lnTo>
                      <a:lnTo>
                        <a:pt x="1164" y="51"/>
                      </a:lnTo>
                      <a:lnTo>
                        <a:pt x="1164" y="52"/>
                      </a:lnTo>
                      <a:lnTo>
                        <a:pt x="52" y="1177"/>
                      </a:lnTo>
                      <a:lnTo>
                        <a:pt x="51" y="1177"/>
                      </a:lnTo>
                      <a:lnTo>
                        <a:pt x="50" y="1176"/>
                      </a:lnTo>
                      <a:lnTo>
                        <a:pt x="46" y="1174"/>
                      </a:lnTo>
                      <a:lnTo>
                        <a:pt x="43" y="1171"/>
                      </a:lnTo>
                      <a:lnTo>
                        <a:pt x="38" y="1168"/>
                      </a:lnTo>
                      <a:lnTo>
                        <a:pt x="34" y="1163"/>
                      </a:lnTo>
                      <a:lnTo>
                        <a:pt x="29" y="1159"/>
                      </a:lnTo>
                      <a:lnTo>
                        <a:pt x="24" y="1153"/>
                      </a:lnTo>
                      <a:lnTo>
                        <a:pt x="19" y="1149"/>
                      </a:lnTo>
                      <a:lnTo>
                        <a:pt x="15" y="1143"/>
                      </a:lnTo>
                      <a:lnTo>
                        <a:pt x="10" y="1138"/>
                      </a:lnTo>
                      <a:lnTo>
                        <a:pt x="7" y="1135"/>
                      </a:lnTo>
                      <a:lnTo>
                        <a:pt x="3" y="1130"/>
                      </a:lnTo>
                      <a:lnTo>
                        <a:pt x="1" y="1128"/>
                      </a:lnTo>
                      <a:lnTo>
                        <a:pt x="0" y="1126"/>
                      </a:lnTo>
                      <a:lnTo>
                        <a:pt x="0" y="11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6" name="Freeform 492"/>
                <p:cNvSpPr>
                  <a:spLocks/>
                </p:cNvSpPr>
                <p:nvPr/>
              </p:nvSpPr>
              <p:spPr bwMode="auto">
                <a:xfrm>
                  <a:off x="3382" y="998"/>
                  <a:ext cx="264" cy="202"/>
                </a:xfrm>
                <a:custGeom>
                  <a:avLst/>
                  <a:gdLst>
                    <a:gd name="T0" fmla="*/ 0 w 2628"/>
                    <a:gd name="T1" fmla="*/ 0 h 1852"/>
                    <a:gd name="T2" fmla="*/ 0 w 2628"/>
                    <a:gd name="T3" fmla="*/ 0 h 1852"/>
                    <a:gd name="T4" fmla="*/ 0 w 2628"/>
                    <a:gd name="T5" fmla="*/ 0 h 1852"/>
                    <a:gd name="T6" fmla="*/ 0 w 2628"/>
                    <a:gd name="T7" fmla="*/ 0 h 1852"/>
                    <a:gd name="T8" fmla="*/ 0 w 2628"/>
                    <a:gd name="T9" fmla="*/ 0 h 1852"/>
                    <a:gd name="T10" fmla="*/ 0 60000 65536"/>
                    <a:gd name="T11" fmla="*/ 0 60000 65536"/>
                    <a:gd name="T12" fmla="*/ 0 60000 65536"/>
                    <a:gd name="T13" fmla="*/ 0 60000 65536"/>
                    <a:gd name="T14" fmla="*/ 0 60000 65536"/>
                    <a:gd name="T15" fmla="*/ 0 w 2628"/>
                    <a:gd name="T16" fmla="*/ 0 h 1852"/>
                    <a:gd name="T17" fmla="*/ 2628 w 2628"/>
                    <a:gd name="T18" fmla="*/ 1852 h 1852"/>
                  </a:gdLst>
                  <a:ahLst/>
                  <a:cxnLst>
                    <a:cxn ang="T10">
                      <a:pos x="T0" y="T1"/>
                    </a:cxn>
                    <a:cxn ang="T11">
                      <a:pos x="T2" y="T3"/>
                    </a:cxn>
                    <a:cxn ang="T12">
                      <a:pos x="T4" y="T5"/>
                    </a:cxn>
                    <a:cxn ang="T13">
                      <a:pos x="T6" y="T7"/>
                    </a:cxn>
                    <a:cxn ang="T14">
                      <a:pos x="T8" y="T9"/>
                    </a:cxn>
                  </a:cxnLst>
                  <a:rect l="T15" t="T16" r="T17" b="T18"/>
                  <a:pathLst>
                    <a:path w="2628" h="1852">
                      <a:moveTo>
                        <a:pt x="2075" y="1852"/>
                      </a:moveTo>
                      <a:lnTo>
                        <a:pt x="0" y="1831"/>
                      </a:lnTo>
                      <a:lnTo>
                        <a:pt x="481" y="0"/>
                      </a:lnTo>
                      <a:lnTo>
                        <a:pt x="2628" y="97"/>
                      </a:lnTo>
                      <a:lnTo>
                        <a:pt x="2075" y="185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87" name="Freeform 493"/>
                <p:cNvSpPr>
                  <a:spLocks/>
                </p:cNvSpPr>
                <p:nvPr/>
              </p:nvSpPr>
              <p:spPr bwMode="auto">
                <a:xfrm>
                  <a:off x="3382" y="998"/>
                  <a:ext cx="264" cy="202"/>
                </a:xfrm>
                <a:custGeom>
                  <a:avLst/>
                  <a:gdLst>
                    <a:gd name="T0" fmla="*/ 0 w 2628"/>
                    <a:gd name="T1" fmla="*/ 0 h 1852"/>
                    <a:gd name="T2" fmla="*/ 0 w 2628"/>
                    <a:gd name="T3" fmla="*/ 0 h 1852"/>
                    <a:gd name="T4" fmla="*/ 0 w 2628"/>
                    <a:gd name="T5" fmla="*/ 0 h 1852"/>
                    <a:gd name="T6" fmla="*/ 0 w 2628"/>
                    <a:gd name="T7" fmla="*/ 0 h 1852"/>
                    <a:gd name="T8" fmla="*/ 0 w 2628"/>
                    <a:gd name="T9" fmla="*/ 0 h 1852"/>
                    <a:gd name="T10" fmla="*/ 0 60000 65536"/>
                    <a:gd name="T11" fmla="*/ 0 60000 65536"/>
                    <a:gd name="T12" fmla="*/ 0 60000 65536"/>
                    <a:gd name="T13" fmla="*/ 0 60000 65536"/>
                    <a:gd name="T14" fmla="*/ 0 60000 65536"/>
                    <a:gd name="T15" fmla="*/ 0 w 2628"/>
                    <a:gd name="T16" fmla="*/ 0 h 1852"/>
                    <a:gd name="T17" fmla="*/ 2628 w 2628"/>
                    <a:gd name="T18" fmla="*/ 1852 h 1852"/>
                  </a:gdLst>
                  <a:ahLst/>
                  <a:cxnLst>
                    <a:cxn ang="T10">
                      <a:pos x="T0" y="T1"/>
                    </a:cxn>
                    <a:cxn ang="T11">
                      <a:pos x="T2" y="T3"/>
                    </a:cxn>
                    <a:cxn ang="T12">
                      <a:pos x="T4" y="T5"/>
                    </a:cxn>
                    <a:cxn ang="T13">
                      <a:pos x="T6" y="T7"/>
                    </a:cxn>
                    <a:cxn ang="T14">
                      <a:pos x="T8" y="T9"/>
                    </a:cxn>
                  </a:cxnLst>
                  <a:rect l="T15" t="T16" r="T17" b="T18"/>
                  <a:pathLst>
                    <a:path w="2628" h="1852">
                      <a:moveTo>
                        <a:pt x="2075" y="1852"/>
                      </a:moveTo>
                      <a:lnTo>
                        <a:pt x="0" y="1831"/>
                      </a:lnTo>
                      <a:lnTo>
                        <a:pt x="481" y="0"/>
                      </a:lnTo>
                      <a:lnTo>
                        <a:pt x="2628" y="97"/>
                      </a:lnTo>
                      <a:lnTo>
                        <a:pt x="2075" y="185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88" name="Line 494"/>
                <p:cNvSpPr>
                  <a:spLocks noChangeShapeType="1"/>
                </p:cNvSpPr>
                <p:nvPr/>
              </p:nvSpPr>
              <p:spPr bwMode="auto">
                <a:xfrm flipH="1" flipV="1">
                  <a:off x="3578" y="1180"/>
                  <a:ext cx="13" cy="2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89" name="Line 495"/>
                <p:cNvSpPr>
                  <a:spLocks noChangeShapeType="1"/>
                </p:cNvSpPr>
                <p:nvPr/>
              </p:nvSpPr>
              <p:spPr bwMode="auto">
                <a:xfrm flipV="1">
                  <a:off x="3382" y="1180"/>
                  <a:ext cx="196" cy="1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0" name="Line 496"/>
                <p:cNvSpPr>
                  <a:spLocks noChangeShapeType="1"/>
                </p:cNvSpPr>
                <p:nvPr/>
              </p:nvSpPr>
              <p:spPr bwMode="auto">
                <a:xfrm flipV="1">
                  <a:off x="3578" y="1009"/>
                  <a:ext cx="68" cy="17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1" name="Line 497"/>
                <p:cNvSpPr>
                  <a:spLocks noChangeShapeType="1"/>
                </p:cNvSpPr>
                <p:nvPr/>
              </p:nvSpPr>
              <p:spPr bwMode="auto">
                <a:xfrm flipH="1" flipV="1">
                  <a:off x="3430" y="998"/>
                  <a:ext cx="148" cy="18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2" name="Oval 498"/>
                <p:cNvSpPr>
                  <a:spLocks noChangeArrowheads="1"/>
                </p:cNvSpPr>
                <p:nvPr/>
              </p:nvSpPr>
              <p:spPr bwMode="auto">
                <a:xfrm>
                  <a:off x="3512" y="1758"/>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793" name="Freeform 499"/>
                <p:cNvSpPr>
                  <a:spLocks/>
                </p:cNvSpPr>
                <p:nvPr/>
              </p:nvSpPr>
              <p:spPr bwMode="auto">
                <a:xfrm>
                  <a:off x="3956" y="1625"/>
                  <a:ext cx="117" cy="129"/>
                </a:xfrm>
                <a:custGeom>
                  <a:avLst/>
                  <a:gdLst>
                    <a:gd name="T0" fmla="*/ 0 w 1169"/>
                    <a:gd name="T1" fmla="*/ 0 h 1180"/>
                    <a:gd name="T2" fmla="*/ 0 w 1169"/>
                    <a:gd name="T3" fmla="*/ 0 h 1180"/>
                    <a:gd name="T4" fmla="*/ 0 w 1169"/>
                    <a:gd name="T5" fmla="*/ 0 h 1180"/>
                    <a:gd name="T6" fmla="*/ 0 w 1169"/>
                    <a:gd name="T7" fmla="*/ 0 h 1180"/>
                    <a:gd name="T8" fmla="*/ 0 w 1169"/>
                    <a:gd name="T9" fmla="*/ 0 h 1180"/>
                    <a:gd name="T10" fmla="*/ 0 w 1169"/>
                    <a:gd name="T11" fmla="*/ 0 h 1180"/>
                    <a:gd name="T12" fmla="*/ 0 w 1169"/>
                    <a:gd name="T13" fmla="*/ 0 h 1180"/>
                    <a:gd name="T14" fmla="*/ 0 w 1169"/>
                    <a:gd name="T15" fmla="*/ 0 h 1180"/>
                    <a:gd name="T16" fmla="*/ 0 w 1169"/>
                    <a:gd name="T17" fmla="*/ 0 h 1180"/>
                    <a:gd name="T18" fmla="*/ 0 w 1169"/>
                    <a:gd name="T19" fmla="*/ 0 h 1180"/>
                    <a:gd name="T20" fmla="*/ 0 w 1169"/>
                    <a:gd name="T21" fmla="*/ 0 h 1180"/>
                    <a:gd name="T22" fmla="*/ 0 w 1169"/>
                    <a:gd name="T23" fmla="*/ 0 h 1180"/>
                    <a:gd name="T24" fmla="*/ 0 w 1169"/>
                    <a:gd name="T25" fmla="*/ 0 h 1180"/>
                    <a:gd name="T26" fmla="*/ 0 w 1169"/>
                    <a:gd name="T27" fmla="*/ 0 h 1180"/>
                    <a:gd name="T28" fmla="*/ 0 w 1169"/>
                    <a:gd name="T29" fmla="*/ 0 h 1180"/>
                    <a:gd name="T30" fmla="*/ 0 w 1169"/>
                    <a:gd name="T31" fmla="*/ 0 h 1180"/>
                    <a:gd name="T32" fmla="*/ 0 w 1169"/>
                    <a:gd name="T33" fmla="*/ 0 h 1180"/>
                    <a:gd name="T34" fmla="*/ 0 w 1169"/>
                    <a:gd name="T35" fmla="*/ 0 h 1180"/>
                    <a:gd name="T36" fmla="*/ 0 w 1169"/>
                    <a:gd name="T37" fmla="*/ 0 h 1180"/>
                    <a:gd name="T38" fmla="*/ 0 w 1169"/>
                    <a:gd name="T39" fmla="*/ 0 h 1180"/>
                    <a:gd name="T40" fmla="*/ 0 w 1169"/>
                    <a:gd name="T41" fmla="*/ 0 h 1180"/>
                    <a:gd name="T42" fmla="*/ 0 w 1169"/>
                    <a:gd name="T43" fmla="*/ 0 h 1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9"/>
                    <a:gd name="T67" fmla="*/ 0 h 1180"/>
                    <a:gd name="T68" fmla="*/ 1169 w 1169"/>
                    <a:gd name="T69" fmla="*/ 1180 h 1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9" h="1180">
                      <a:moveTo>
                        <a:pt x="1169" y="52"/>
                      </a:moveTo>
                      <a:lnTo>
                        <a:pt x="52" y="1180"/>
                      </a:lnTo>
                      <a:lnTo>
                        <a:pt x="0" y="1129"/>
                      </a:lnTo>
                      <a:lnTo>
                        <a:pt x="1116" y="0"/>
                      </a:lnTo>
                      <a:lnTo>
                        <a:pt x="1119" y="1"/>
                      </a:lnTo>
                      <a:lnTo>
                        <a:pt x="1121" y="3"/>
                      </a:lnTo>
                      <a:lnTo>
                        <a:pt x="1124" y="7"/>
                      </a:lnTo>
                      <a:lnTo>
                        <a:pt x="1129" y="10"/>
                      </a:lnTo>
                      <a:lnTo>
                        <a:pt x="1133" y="15"/>
                      </a:lnTo>
                      <a:lnTo>
                        <a:pt x="1138" y="19"/>
                      </a:lnTo>
                      <a:lnTo>
                        <a:pt x="1144" y="25"/>
                      </a:lnTo>
                      <a:lnTo>
                        <a:pt x="1148" y="29"/>
                      </a:lnTo>
                      <a:lnTo>
                        <a:pt x="1153" y="35"/>
                      </a:lnTo>
                      <a:lnTo>
                        <a:pt x="1157" y="40"/>
                      </a:lnTo>
                      <a:lnTo>
                        <a:pt x="1162" y="43"/>
                      </a:lnTo>
                      <a:lnTo>
                        <a:pt x="1164" y="46"/>
                      </a:lnTo>
                      <a:lnTo>
                        <a:pt x="1166" y="49"/>
                      </a:lnTo>
                      <a:lnTo>
                        <a:pt x="1169" y="51"/>
                      </a:lnTo>
                      <a:lnTo>
                        <a:pt x="1169"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94" name="Freeform 500"/>
                <p:cNvSpPr>
                  <a:spLocks/>
                </p:cNvSpPr>
                <p:nvPr/>
              </p:nvSpPr>
              <p:spPr bwMode="auto">
                <a:xfrm>
                  <a:off x="3956" y="1625"/>
                  <a:ext cx="117" cy="129"/>
                </a:xfrm>
                <a:custGeom>
                  <a:avLst/>
                  <a:gdLst>
                    <a:gd name="T0" fmla="*/ 0 w 1169"/>
                    <a:gd name="T1" fmla="*/ 0 h 1180"/>
                    <a:gd name="T2" fmla="*/ 0 w 1169"/>
                    <a:gd name="T3" fmla="*/ 0 h 1180"/>
                    <a:gd name="T4" fmla="*/ 0 w 1169"/>
                    <a:gd name="T5" fmla="*/ 0 h 1180"/>
                    <a:gd name="T6" fmla="*/ 0 w 1169"/>
                    <a:gd name="T7" fmla="*/ 0 h 1180"/>
                    <a:gd name="T8" fmla="*/ 0 w 1169"/>
                    <a:gd name="T9" fmla="*/ 0 h 1180"/>
                    <a:gd name="T10" fmla="*/ 0 w 1169"/>
                    <a:gd name="T11" fmla="*/ 0 h 1180"/>
                    <a:gd name="T12" fmla="*/ 0 w 1169"/>
                    <a:gd name="T13" fmla="*/ 0 h 1180"/>
                    <a:gd name="T14" fmla="*/ 0 w 1169"/>
                    <a:gd name="T15" fmla="*/ 0 h 1180"/>
                    <a:gd name="T16" fmla="*/ 0 w 1169"/>
                    <a:gd name="T17" fmla="*/ 0 h 1180"/>
                    <a:gd name="T18" fmla="*/ 0 w 1169"/>
                    <a:gd name="T19" fmla="*/ 0 h 1180"/>
                    <a:gd name="T20" fmla="*/ 0 w 1169"/>
                    <a:gd name="T21" fmla="*/ 0 h 1180"/>
                    <a:gd name="T22" fmla="*/ 0 w 1169"/>
                    <a:gd name="T23" fmla="*/ 0 h 1180"/>
                    <a:gd name="T24" fmla="*/ 0 w 1169"/>
                    <a:gd name="T25" fmla="*/ 0 h 1180"/>
                    <a:gd name="T26" fmla="*/ 0 w 1169"/>
                    <a:gd name="T27" fmla="*/ 0 h 1180"/>
                    <a:gd name="T28" fmla="*/ 0 w 1169"/>
                    <a:gd name="T29" fmla="*/ 0 h 1180"/>
                    <a:gd name="T30" fmla="*/ 0 w 1169"/>
                    <a:gd name="T31" fmla="*/ 0 h 1180"/>
                    <a:gd name="T32" fmla="*/ 0 w 1169"/>
                    <a:gd name="T33" fmla="*/ 0 h 1180"/>
                    <a:gd name="T34" fmla="*/ 0 w 1169"/>
                    <a:gd name="T35" fmla="*/ 0 h 1180"/>
                    <a:gd name="T36" fmla="*/ 0 w 1169"/>
                    <a:gd name="T37" fmla="*/ 0 h 1180"/>
                    <a:gd name="T38" fmla="*/ 0 w 1169"/>
                    <a:gd name="T39" fmla="*/ 0 h 1180"/>
                    <a:gd name="T40" fmla="*/ 0 w 1169"/>
                    <a:gd name="T41" fmla="*/ 0 h 1180"/>
                    <a:gd name="T42" fmla="*/ 0 w 1169"/>
                    <a:gd name="T43" fmla="*/ 0 h 1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9"/>
                    <a:gd name="T67" fmla="*/ 0 h 1180"/>
                    <a:gd name="T68" fmla="*/ 1169 w 1169"/>
                    <a:gd name="T69" fmla="*/ 1180 h 1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9" h="1180">
                      <a:moveTo>
                        <a:pt x="1169" y="52"/>
                      </a:moveTo>
                      <a:lnTo>
                        <a:pt x="52" y="1180"/>
                      </a:lnTo>
                      <a:lnTo>
                        <a:pt x="0" y="1129"/>
                      </a:lnTo>
                      <a:lnTo>
                        <a:pt x="1116" y="0"/>
                      </a:lnTo>
                      <a:lnTo>
                        <a:pt x="1119" y="1"/>
                      </a:lnTo>
                      <a:lnTo>
                        <a:pt x="1121" y="3"/>
                      </a:lnTo>
                      <a:lnTo>
                        <a:pt x="1124" y="7"/>
                      </a:lnTo>
                      <a:lnTo>
                        <a:pt x="1129" y="10"/>
                      </a:lnTo>
                      <a:lnTo>
                        <a:pt x="1133" y="15"/>
                      </a:lnTo>
                      <a:lnTo>
                        <a:pt x="1138" y="19"/>
                      </a:lnTo>
                      <a:lnTo>
                        <a:pt x="1144" y="25"/>
                      </a:lnTo>
                      <a:lnTo>
                        <a:pt x="1148" y="29"/>
                      </a:lnTo>
                      <a:lnTo>
                        <a:pt x="1153" y="35"/>
                      </a:lnTo>
                      <a:lnTo>
                        <a:pt x="1157" y="40"/>
                      </a:lnTo>
                      <a:lnTo>
                        <a:pt x="1162" y="43"/>
                      </a:lnTo>
                      <a:lnTo>
                        <a:pt x="1164" y="46"/>
                      </a:lnTo>
                      <a:lnTo>
                        <a:pt x="1166" y="49"/>
                      </a:lnTo>
                      <a:lnTo>
                        <a:pt x="1169" y="51"/>
                      </a:lnTo>
                      <a:lnTo>
                        <a:pt x="1169"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95" name="Freeform 501"/>
                <p:cNvSpPr>
                  <a:spLocks/>
                </p:cNvSpPr>
                <p:nvPr/>
              </p:nvSpPr>
              <p:spPr bwMode="auto">
                <a:xfrm>
                  <a:off x="3788" y="982"/>
                  <a:ext cx="265" cy="204"/>
                </a:xfrm>
                <a:custGeom>
                  <a:avLst/>
                  <a:gdLst>
                    <a:gd name="T0" fmla="*/ 0 w 2636"/>
                    <a:gd name="T1" fmla="*/ 0 h 1864"/>
                    <a:gd name="T2" fmla="*/ 0 w 2636"/>
                    <a:gd name="T3" fmla="*/ 0 h 1864"/>
                    <a:gd name="T4" fmla="*/ 0 w 2636"/>
                    <a:gd name="T5" fmla="*/ 0 h 1864"/>
                    <a:gd name="T6" fmla="*/ 0 w 2636"/>
                    <a:gd name="T7" fmla="*/ 0 h 1864"/>
                    <a:gd name="T8" fmla="*/ 0 w 2636"/>
                    <a:gd name="T9" fmla="*/ 0 h 1864"/>
                    <a:gd name="T10" fmla="*/ 0 w 2636"/>
                    <a:gd name="T11" fmla="*/ 0 h 1864"/>
                    <a:gd name="T12" fmla="*/ 0 60000 65536"/>
                    <a:gd name="T13" fmla="*/ 0 60000 65536"/>
                    <a:gd name="T14" fmla="*/ 0 60000 65536"/>
                    <a:gd name="T15" fmla="*/ 0 60000 65536"/>
                    <a:gd name="T16" fmla="*/ 0 60000 65536"/>
                    <a:gd name="T17" fmla="*/ 0 60000 65536"/>
                    <a:gd name="T18" fmla="*/ 0 w 2636"/>
                    <a:gd name="T19" fmla="*/ 0 h 1864"/>
                    <a:gd name="T20" fmla="*/ 2636 w 2636"/>
                    <a:gd name="T21" fmla="*/ 1864 h 1864"/>
                  </a:gdLst>
                  <a:ahLst/>
                  <a:cxnLst>
                    <a:cxn ang="T12">
                      <a:pos x="T0" y="T1"/>
                    </a:cxn>
                    <a:cxn ang="T13">
                      <a:pos x="T2" y="T3"/>
                    </a:cxn>
                    <a:cxn ang="T14">
                      <a:pos x="T4" y="T5"/>
                    </a:cxn>
                    <a:cxn ang="T15">
                      <a:pos x="T6" y="T7"/>
                    </a:cxn>
                    <a:cxn ang="T16">
                      <a:pos x="T8" y="T9"/>
                    </a:cxn>
                    <a:cxn ang="T17">
                      <a:pos x="T10" y="T11"/>
                    </a:cxn>
                  </a:cxnLst>
                  <a:rect l="T18" t="T19" r="T20" b="T21"/>
                  <a:pathLst>
                    <a:path w="2636" h="1864">
                      <a:moveTo>
                        <a:pt x="1916" y="1864"/>
                      </a:moveTo>
                      <a:lnTo>
                        <a:pt x="2124" y="1663"/>
                      </a:lnTo>
                      <a:lnTo>
                        <a:pt x="2636" y="105"/>
                      </a:lnTo>
                      <a:lnTo>
                        <a:pt x="664" y="0"/>
                      </a:lnTo>
                      <a:lnTo>
                        <a:pt x="0" y="1838"/>
                      </a:lnTo>
                      <a:lnTo>
                        <a:pt x="1916" y="186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96" name="Freeform 502"/>
                <p:cNvSpPr>
                  <a:spLocks/>
                </p:cNvSpPr>
                <p:nvPr/>
              </p:nvSpPr>
              <p:spPr bwMode="auto">
                <a:xfrm>
                  <a:off x="3788" y="982"/>
                  <a:ext cx="265" cy="204"/>
                </a:xfrm>
                <a:custGeom>
                  <a:avLst/>
                  <a:gdLst>
                    <a:gd name="T0" fmla="*/ 0 w 2636"/>
                    <a:gd name="T1" fmla="*/ 0 h 1864"/>
                    <a:gd name="T2" fmla="*/ 0 w 2636"/>
                    <a:gd name="T3" fmla="*/ 0 h 1864"/>
                    <a:gd name="T4" fmla="*/ 0 w 2636"/>
                    <a:gd name="T5" fmla="*/ 0 h 1864"/>
                    <a:gd name="T6" fmla="*/ 0 w 2636"/>
                    <a:gd name="T7" fmla="*/ 0 h 1864"/>
                    <a:gd name="T8" fmla="*/ 0 w 2636"/>
                    <a:gd name="T9" fmla="*/ 0 h 1864"/>
                    <a:gd name="T10" fmla="*/ 0 w 2636"/>
                    <a:gd name="T11" fmla="*/ 0 h 1864"/>
                    <a:gd name="T12" fmla="*/ 0 60000 65536"/>
                    <a:gd name="T13" fmla="*/ 0 60000 65536"/>
                    <a:gd name="T14" fmla="*/ 0 60000 65536"/>
                    <a:gd name="T15" fmla="*/ 0 60000 65536"/>
                    <a:gd name="T16" fmla="*/ 0 60000 65536"/>
                    <a:gd name="T17" fmla="*/ 0 60000 65536"/>
                    <a:gd name="T18" fmla="*/ 0 w 2636"/>
                    <a:gd name="T19" fmla="*/ 0 h 1864"/>
                    <a:gd name="T20" fmla="*/ 2636 w 2636"/>
                    <a:gd name="T21" fmla="*/ 1864 h 1864"/>
                  </a:gdLst>
                  <a:ahLst/>
                  <a:cxnLst>
                    <a:cxn ang="T12">
                      <a:pos x="T0" y="T1"/>
                    </a:cxn>
                    <a:cxn ang="T13">
                      <a:pos x="T2" y="T3"/>
                    </a:cxn>
                    <a:cxn ang="T14">
                      <a:pos x="T4" y="T5"/>
                    </a:cxn>
                    <a:cxn ang="T15">
                      <a:pos x="T6" y="T7"/>
                    </a:cxn>
                    <a:cxn ang="T16">
                      <a:pos x="T8" y="T9"/>
                    </a:cxn>
                    <a:cxn ang="T17">
                      <a:pos x="T10" y="T11"/>
                    </a:cxn>
                  </a:cxnLst>
                  <a:rect l="T18" t="T19" r="T20" b="T21"/>
                  <a:pathLst>
                    <a:path w="2636" h="1864">
                      <a:moveTo>
                        <a:pt x="1916" y="1864"/>
                      </a:moveTo>
                      <a:lnTo>
                        <a:pt x="2124" y="1663"/>
                      </a:lnTo>
                      <a:lnTo>
                        <a:pt x="2636" y="105"/>
                      </a:lnTo>
                      <a:lnTo>
                        <a:pt x="664" y="0"/>
                      </a:lnTo>
                      <a:lnTo>
                        <a:pt x="0" y="1838"/>
                      </a:lnTo>
                      <a:lnTo>
                        <a:pt x="1916" y="186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97" name="Line 503"/>
                <p:cNvSpPr>
                  <a:spLocks noChangeShapeType="1"/>
                </p:cNvSpPr>
                <p:nvPr/>
              </p:nvSpPr>
              <p:spPr bwMode="auto">
                <a:xfrm flipV="1">
                  <a:off x="3788" y="1163"/>
                  <a:ext cx="213" cy="2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8" name="Line 504"/>
                <p:cNvSpPr>
                  <a:spLocks noChangeShapeType="1"/>
                </p:cNvSpPr>
                <p:nvPr/>
              </p:nvSpPr>
              <p:spPr bwMode="auto">
                <a:xfrm flipH="1" flipV="1">
                  <a:off x="3854" y="982"/>
                  <a:ext cx="147" cy="18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9" name="Oval 505"/>
                <p:cNvSpPr>
                  <a:spLocks noChangeArrowheads="1"/>
                </p:cNvSpPr>
                <p:nvPr/>
              </p:nvSpPr>
              <p:spPr bwMode="auto">
                <a:xfrm>
                  <a:off x="3915" y="1744"/>
                  <a:ext cx="51"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800" name="Freeform 506"/>
                <p:cNvSpPr>
                  <a:spLocks/>
                </p:cNvSpPr>
                <p:nvPr/>
              </p:nvSpPr>
              <p:spPr bwMode="auto">
                <a:xfrm>
                  <a:off x="3264" y="1471"/>
                  <a:ext cx="263" cy="190"/>
                </a:xfrm>
                <a:custGeom>
                  <a:avLst/>
                  <a:gdLst>
                    <a:gd name="T0" fmla="*/ 0 w 2611"/>
                    <a:gd name="T1" fmla="*/ 0 h 1730"/>
                    <a:gd name="T2" fmla="*/ 0 w 2611"/>
                    <a:gd name="T3" fmla="*/ 0 h 1730"/>
                    <a:gd name="T4" fmla="*/ 0 w 2611"/>
                    <a:gd name="T5" fmla="*/ 0 h 1730"/>
                    <a:gd name="T6" fmla="*/ 0 w 2611"/>
                    <a:gd name="T7" fmla="*/ 0 h 1730"/>
                    <a:gd name="T8" fmla="*/ 0 w 2611"/>
                    <a:gd name="T9" fmla="*/ 0 h 1730"/>
                    <a:gd name="T10" fmla="*/ 0 w 2611"/>
                    <a:gd name="T11" fmla="*/ 0 h 1730"/>
                    <a:gd name="T12" fmla="*/ 0 w 2611"/>
                    <a:gd name="T13" fmla="*/ 0 h 1730"/>
                    <a:gd name="T14" fmla="*/ 0 60000 65536"/>
                    <a:gd name="T15" fmla="*/ 0 60000 65536"/>
                    <a:gd name="T16" fmla="*/ 0 60000 65536"/>
                    <a:gd name="T17" fmla="*/ 0 60000 65536"/>
                    <a:gd name="T18" fmla="*/ 0 60000 65536"/>
                    <a:gd name="T19" fmla="*/ 0 60000 65536"/>
                    <a:gd name="T20" fmla="*/ 0 60000 65536"/>
                    <a:gd name="T21" fmla="*/ 0 w 2611"/>
                    <a:gd name="T22" fmla="*/ 0 h 1730"/>
                    <a:gd name="T23" fmla="*/ 2611 w 2611"/>
                    <a:gd name="T24" fmla="*/ 1730 h 17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1" h="1730">
                      <a:moveTo>
                        <a:pt x="2111" y="1570"/>
                      </a:moveTo>
                      <a:lnTo>
                        <a:pt x="1887" y="1730"/>
                      </a:lnTo>
                      <a:lnTo>
                        <a:pt x="0" y="1716"/>
                      </a:lnTo>
                      <a:lnTo>
                        <a:pt x="425" y="87"/>
                      </a:lnTo>
                      <a:lnTo>
                        <a:pt x="766" y="57"/>
                      </a:lnTo>
                      <a:lnTo>
                        <a:pt x="2611" y="0"/>
                      </a:lnTo>
                      <a:lnTo>
                        <a:pt x="2111" y="157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01" name="Freeform 507"/>
                <p:cNvSpPr>
                  <a:spLocks/>
                </p:cNvSpPr>
                <p:nvPr/>
              </p:nvSpPr>
              <p:spPr bwMode="auto">
                <a:xfrm>
                  <a:off x="3264" y="1471"/>
                  <a:ext cx="263" cy="190"/>
                </a:xfrm>
                <a:custGeom>
                  <a:avLst/>
                  <a:gdLst>
                    <a:gd name="T0" fmla="*/ 0 w 2611"/>
                    <a:gd name="T1" fmla="*/ 0 h 1730"/>
                    <a:gd name="T2" fmla="*/ 0 w 2611"/>
                    <a:gd name="T3" fmla="*/ 0 h 1730"/>
                    <a:gd name="T4" fmla="*/ 0 w 2611"/>
                    <a:gd name="T5" fmla="*/ 0 h 1730"/>
                    <a:gd name="T6" fmla="*/ 0 w 2611"/>
                    <a:gd name="T7" fmla="*/ 0 h 1730"/>
                    <a:gd name="T8" fmla="*/ 0 w 2611"/>
                    <a:gd name="T9" fmla="*/ 0 h 1730"/>
                    <a:gd name="T10" fmla="*/ 0 w 2611"/>
                    <a:gd name="T11" fmla="*/ 0 h 1730"/>
                    <a:gd name="T12" fmla="*/ 0 w 2611"/>
                    <a:gd name="T13" fmla="*/ 0 h 1730"/>
                    <a:gd name="T14" fmla="*/ 0 60000 65536"/>
                    <a:gd name="T15" fmla="*/ 0 60000 65536"/>
                    <a:gd name="T16" fmla="*/ 0 60000 65536"/>
                    <a:gd name="T17" fmla="*/ 0 60000 65536"/>
                    <a:gd name="T18" fmla="*/ 0 60000 65536"/>
                    <a:gd name="T19" fmla="*/ 0 60000 65536"/>
                    <a:gd name="T20" fmla="*/ 0 60000 65536"/>
                    <a:gd name="T21" fmla="*/ 0 w 2611"/>
                    <a:gd name="T22" fmla="*/ 0 h 1730"/>
                    <a:gd name="T23" fmla="*/ 2611 w 2611"/>
                    <a:gd name="T24" fmla="*/ 1730 h 17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1" h="1730">
                      <a:moveTo>
                        <a:pt x="2111" y="1570"/>
                      </a:moveTo>
                      <a:lnTo>
                        <a:pt x="1887" y="1730"/>
                      </a:lnTo>
                      <a:lnTo>
                        <a:pt x="0" y="1716"/>
                      </a:lnTo>
                      <a:lnTo>
                        <a:pt x="425" y="87"/>
                      </a:lnTo>
                      <a:lnTo>
                        <a:pt x="766" y="57"/>
                      </a:lnTo>
                      <a:lnTo>
                        <a:pt x="2611" y="0"/>
                      </a:lnTo>
                      <a:lnTo>
                        <a:pt x="2111" y="157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02" name="Line 508"/>
                <p:cNvSpPr>
                  <a:spLocks noChangeShapeType="1"/>
                </p:cNvSpPr>
                <p:nvPr/>
              </p:nvSpPr>
              <p:spPr bwMode="auto">
                <a:xfrm flipV="1">
                  <a:off x="3454" y="1471"/>
                  <a:ext cx="73" cy="19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3" name="Line 509"/>
                <p:cNvSpPr>
                  <a:spLocks noChangeShapeType="1"/>
                </p:cNvSpPr>
                <p:nvPr/>
              </p:nvSpPr>
              <p:spPr bwMode="auto">
                <a:xfrm flipH="1" flipV="1">
                  <a:off x="3306" y="1481"/>
                  <a:ext cx="148" cy="18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4" name="Line 510"/>
                <p:cNvSpPr>
                  <a:spLocks noChangeShapeType="1"/>
                </p:cNvSpPr>
                <p:nvPr/>
              </p:nvSpPr>
              <p:spPr bwMode="auto">
                <a:xfrm flipH="1">
                  <a:off x="3306" y="1471"/>
                  <a:ext cx="221"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5" name="Oval 511"/>
                <p:cNvSpPr>
                  <a:spLocks noChangeArrowheads="1"/>
                </p:cNvSpPr>
                <p:nvPr/>
              </p:nvSpPr>
              <p:spPr bwMode="auto">
                <a:xfrm>
                  <a:off x="4036" y="1284"/>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806" name="Freeform 512"/>
                <p:cNvSpPr>
                  <a:spLocks/>
                </p:cNvSpPr>
                <p:nvPr/>
              </p:nvSpPr>
              <p:spPr bwMode="auto">
                <a:xfrm>
                  <a:off x="3553" y="1641"/>
                  <a:ext cx="117" cy="129"/>
                </a:xfrm>
                <a:custGeom>
                  <a:avLst/>
                  <a:gdLst>
                    <a:gd name="T0" fmla="*/ 0 w 1163"/>
                    <a:gd name="T1" fmla="*/ 0 h 1182"/>
                    <a:gd name="T2" fmla="*/ 0 w 1163"/>
                    <a:gd name="T3" fmla="*/ 0 h 1182"/>
                    <a:gd name="T4" fmla="*/ 0 w 1163"/>
                    <a:gd name="T5" fmla="*/ 0 h 1182"/>
                    <a:gd name="T6" fmla="*/ 0 w 1163"/>
                    <a:gd name="T7" fmla="*/ 0 h 1182"/>
                    <a:gd name="T8" fmla="*/ 0 w 1163"/>
                    <a:gd name="T9" fmla="*/ 0 h 1182"/>
                    <a:gd name="T10" fmla="*/ 0 w 1163"/>
                    <a:gd name="T11" fmla="*/ 0 h 1182"/>
                    <a:gd name="T12" fmla="*/ 0 w 1163"/>
                    <a:gd name="T13" fmla="*/ 0 h 1182"/>
                    <a:gd name="T14" fmla="*/ 0 w 1163"/>
                    <a:gd name="T15" fmla="*/ 0 h 1182"/>
                    <a:gd name="T16" fmla="*/ 0 w 1163"/>
                    <a:gd name="T17" fmla="*/ 0 h 1182"/>
                    <a:gd name="T18" fmla="*/ 0 w 1163"/>
                    <a:gd name="T19" fmla="*/ 0 h 1182"/>
                    <a:gd name="T20" fmla="*/ 0 w 1163"/>
                    <a:gd name="T21" fmla="*/ 0 h 1182"/>
                    <a:gd name="T22" fmla="*/ 0 w 1163"/>
                    <a:gd name="T23" fmla="*/ 0 h 1182"/>
                    <a:gd name="T24" fmla="*/ 0 w 1163"/>
                    <a:gd name="T25" fmla="*/ 0 h 1182"/>
                    <a:gd name="T26" fmla="*/ 0 w 1163"/>
                    <a:gd name="T27" fmla="*/ 0 h 1182"/>
                    <a:gd name="T28" fmla="*/ 0 w 1163"/>
                    <a:gd name="T29" fmla="*/ 0 h 1182"/>
                    <a:gd name="T30" fmla="*/ 0 w 1163"/>
                    <a:gd name="T31" fmla="*/ 0 h 1182"/>
                    <a:gd name="T32" fmla="*/ 0 w 1163"/>
                    <a:gd name="T33" fmla="*/ 0 h 1182"/>
                    <a:gd name="T34" fmla="*/ 0 w 1163"/>
                    <a:gd name="T35" fmla="*/ 0 h 1182"/>
                    <a:gd name="T36" fmla="*/ 0 w 1163"/>
                    <a:gd name="T37" fmla="*/ 0 h 1182"/>
                    <a:gd name="T38" fmla="*/ 0 w 1163"/>
                    <a:gd name="T39" fmla="*/ 0 h 1182"/>
                    <a:gd name="T40" fmla="*/ 0 w 1163"/>
                    <a:gd name="T41" fmla="*/ 0 h 1182"/>
                    <a:gd name="T42" fmla="*/ 0 w 1163"/>
                    <a:gd name="T43" fmla="*/ 0 h 1182"/>
                    <a:gd name="T44" fmla="*/ 0 w 1163"/>
                    <a:gd name="T45" fmla="*/ 0 h 1182"/>
                    <a:gd name="T46" fmla="*/ 0 w 1163"/>
                    <a:gd name="T47" fmla="*/ 0 h 1182"/>
                    <a:gd name="T48" fmla="*/ 0 w 1163"/>
                    <a:gd name="T49" fmla="*/ 0 h 1182"/>
                    <a:gd name="T50" fmla="*/ 0 w 1163"/>
                    <a:gd name="T51" fmla="*/ 0 h 1182"/>
                    <a:gd name="T52" fmla="*/ 0 w 1163"/>
                    <a:gd name="T53" fmla="*/ 0 h 1182"/>
                    <a:gd name="T54" fmla="*/ 0 w 1163"/>
                    <a:gd name="T55" fmla="*/ 0 h 1182"/>
                    <a:gd name="T56" fmla="*/ 0 w 1163"/>
                    <a:gd name="T57" fmla="*/ 0 h 1182"/>
                    <a:gd name="T58" fmla="*/ 0 w 1163"/>
                    <a:gd name="T59" fmla="*/ 0 h 1182"/>
                    <a:gd name="T60" fmla="*/ 0 w 1163"/>
                    <a:gd name="T61" fmla="*/ 0 h 1182"/>
                    <a:gd name="T62" fmla="*/ 0 w 1163"/>
                    <a:gd name="T63" fmla="*/ 0 h 1182"/>
                    <a:gd name="T64" fmla="*/ 0 w 1163"/>
                    <a:gd name="T65" fmla="*/ 0 h 1182"/>
                    <a:gd name="T66" fmla="*/ 0 w 1163"/>
                    <a:gd name="T67" fmla="*/ 0 h 1182"/>
                    <a:gd name="T68" fmla="*/ 0 w 1163"/>
                    <a:gd name="T69" fmla="*/ 0 h 1182"/>
                    <a:gd name="T70" fmla="*/ 0 w 1163"/>
                    <a:gd name="T71" fmla="*/ 0 h 1182"/>
                    <a:gd name="T72" fmla="*/ 0 w 1163"/>
                    <a:gd name="T73" fmla="*/ 0 h 1182"/>
                    <a:gd name="T74" fmla="*/ 0 w 1163"/>
                    <a:gd name="T75" fmla="*/ 0 h 1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3"/>
                    <a:gd name="T115" fmla="*/ 0 h 1182"/>
                    <a:gd name="T116" fmla="*/ 1163 w 1163"/>
                    <a:gd name="T117" fmla="*/ 1182 h 11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3" h="1182">
                      <a:moveTo>
                        <a:pt x="0" y="1130"/>
                      </a:moveTo>
                      <a:lnTo>
                        <a:pt x="1111" y="0"/>
                      </a:lnTo>
                      <a:lnTo>
                        <a:pt x="1113" y="2"/>
                      </a:lnTo>
                      <a:lnTo>
                        <a:pt x="1116" y="4"/>
                      </a:lnTo>
                      <a:lnTo>
                        <a:pt x="1119" y="7"/>
                      </a:lnTo>
                      <a:lnTo>
                        <a:pt x="1124" y="11"/>
                      </a:lnTo>
                      <a:lnTo>
                        <a:pt x="1128" y="15"/>
                      </a:lnTo>
                      <a:lnTo>
                        <a:pt x="1134" y="20"/>
                      </a:lnTo>
                      <a:lnTo>
                        <a:pt x="1138" y="24"/>
                      </a:lnTo>
                      <a:lnTo>
                        <a:pt x="1144" y="30"/>
                      </a:lnTo>
                      <a:lnTo>
                        <a:pt x="1149" y="34"/>
                      </a:lnTo>
                      <a:lnTo>
                        <a:pt x="1153" y="39"/>
                      </a:lnTo>
                      <a:lnTo>
                        <a:pt x="1156" y="44"/>
                      </a:lnTo>
                      <a:lnTo>
                        <a:pt x="1160" y="47"/>
                      </a:lnTo>
                      <a:lnTo>
                        <a:pt x="1162" y="49"/>
                      </a:lnTo>
                      <a:lnTo>
                        <a:pt x="1163" y="51"/>
                      </a:lnTo>
                      <a:lnTo>
                        <a:pt x="1163" y="53"/>
                      </a:lnTo>
                      <a:lnTo>
                        <a:pt x="52" y="1181"/>
                      </a:lnTo>
                      <a:lnTo>
                        <a:pt x="51" y="1182"/>
                      </a:lnTo>
                      <a:lnTo>
                        <a:pt x="49" y="1181"/>
                      </a:lnTo>
                      <a:lnTo>
                        <a:pt x="46" y="1179"/>
                      </a:lnTo>
                      <a:lnTo>
                        <a:pt x="42" y="1176"/>
                      </a:lnTo>
                      <a:lnTo>
                        <a:pt x="37" y="1173"/>
                      </a:lnTo>
                      <a:lnTo>
                        <a:pt x="33" y="1168"/>
                      </a:lnTo>
                      <a:lnTo>
                        <a:pt x="28" y="1164"/>
                      </a:lnTo>
                      <a:lnTo>
                        <a:pt x="23" y="1159"/>
                      </a:lnTo>
                      <a:lnTo>
                        <a:pt x="18" y="1154"/>
                      </a:lnTo>
                      <a:lnTo>
                        <a:pt x="12" y="1149"/>
                      </a:lnTo>
                      <a:lnTo>
                        <a:pt x="9" y="1144"/>
                      </a:lnTo>
                      <a:lnTo>
                        <a:pt x="6" y="1140"/>
                      </a:lnTo>
                      <a:lnTo>
                        <a:pt x="2" y="1135"/>
                      </a:lnTo>
                      <a:lnTo>
                        <a:pt x="1" y="1133"/>
                      </a:lnTo>
                      <a:lnTo>
                        <a:pt x="0" y="1131"/>
                      </a:lnTo>
                      <a:lnTo>
                        <a:pt x="0" y="113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07" name="Freeform 513"/>
                <p:cNvSpPr>
                  <a:spLocks/>
                </p:cNvSpPr>
                <p:nvPr/>
              </p:nvSpPr>
              <p:spPr bwMode="auto">
                <a:xfrm>
                  <a:off x="3553" y="1641"/>
                  <a:ext cx="117" cy="129"/>
                </a:xfrm>
                <a:custGeom>
                  <a:avLst/>
                  <a:gdLst>
                    <a:gd name="T0" fmla="*/ 0 w 1163"/>
                    <a:gd name="T1" fmla="*/ 0 h 1182"/>
                    <a:gd name="T2" fmla="*/ 0 w 1163"/>
                    <a:gd name="T3" fmla="*/ 0 h 1182"/>
                    <a:gd name="T4" fmla="*/ 0 w 1163"/>
                    <a:gd name="T5" fmla="*/ 0 h 1182"/>
                    <a:gd name="T6" fmla="*/ 0 w 1163"/>
                    <a:gd name="T7" fmla="*/ 0 h 1182"/>
                    <a:gd name="T8" fmla="*/ 0 w 1163"/>
                    <a:gd name="T9" fmla="*/ 0 h 1182"/>
                    <a:gd name="T10" fmla="*/ 0 w 1163"/>
                    <a:gd name="T11" fmla="*/ 0 h 1182"/>
                    <a:gd name="T12" fmla="*/ 0 w 1163"/>
                    <a:gd name="T13" fmla="*/ 0 h 1182"/>
                    <a:gd name="T14" fmla="*/ 0 w 1163"/>
                    <a:gd name="T15" fmla="*/ 0 h 1182"/>
                    <a:gd name="T16" fmla="*/ 0 w 1163"/>
                    <a:gd name="T17" fmla="*/ 0 h 1182"/>
                    <a:gd name="T18" fmla="*/ 0 w 1163"/>
                    <a:gd name="T19" fmla="*/ 0 h 1182"/>
                    <a:gd name="T20" fmla="*/ 0 w 1163"/>
                    <a:gd name="T21" fmla="*/ 0 h 1182"/>
                    <a:gd name="T22" fmla="*/ 0 w 1163"/>
                    <a:gd name="T23" fmla="*/ 0 h 1182"/>
                    <a:gd name="T24" fmla="*/ 0 w 1163"/>
                    <a:gd name="T25" fmla="*/ 0 h 1182"/>
                    <a:gd name="T26" fmla="*/ 0 w 1163"/>
                    <a:gd name="T27" fmla="*/ 0 h 1182"/>
                    <a:gd name="T28" fmla="*/ 0 w 1163"/>
                    <a:gd name="T29" fmla="*/ 0 h 1182"/>
                    <a:gd name="T30" fmla="*/ 0 w 1163"/>
                    <a:gd name="T31" fmla="*/ 0 h 1182"/>
                    <a:gd name="T32" fmla="*/ 0 w 1163"/>
                    <a:gd name="T33" fmla="*/ 0 h 1182"/>
                    <a:gd name="T34" fmla="*/ 0 w 1163"/>
                    <a:gd name="T35" fmla="*/ 0 h 1182"/>
                    <a:gd name="T36" fmla="*/ 0 w 1163"/>
                    <a:gd name="T37" fmla="*/ 0 h 1182"/>
                    <a:gd name="T38" fmla="*/ 0 w 1163"/>
                    <a:gd name="T39" fmla="*/ 0 h 1182"/>
                    <a:gd name="T40" fmla="*/ 0 w 1163"/>
                    <a:gd name="T41" fmla="*/ 0 h 1182"/>
                    <a:gd name="T42" fmla="*/ 0 w 1163"/>
                    <a:gd name="T43" fmla="*/ 0 h 1182"/>
                    <a:gd name="T44" fmla="*/ 0 w 1163"/>
                    <a:gd name="T45" fmla="*/ 0 h 1182"/>
                    <a:gd name="T46" fmla="*/ 0 w 1163"/>
                    <a:gd name="T47" fmla="*/ 0 h 1182"/>
                    <a:gd name="T48" fmla="*/ 0 w 1163"/>
                    <a:gd name="T49" fmla="*/ 0 h 1182"/>
                    <a:gd name="T50" fmla="*/ 0 w 1163"/>
                    <a:gd name="T51" fmla="*/ 0 h 1182"/>
                    <a:gd name="T52" fmla="*/ 0 w 1163"/>
                    <a:gd name="T53" fmla="*/ 0 h 1182"/>
                    <a:gd name="T54" fmla="*/ 0 w 1163"/>
                    <a:gd name="T55" fmla="*/ 0 h 1182"/>
                    <a:gd name="T56" fmla="*/ 0 w 1163"/>
                    <a:gd name="T57" fmla="*/ 0 h 1182"/>
                    <a:gd name="T58" fmla="*/ 0 w 1163"/>
                    <a:gd name="T59" fmla="*/ 0 h 1182"/>
                    <a:gd name="T60" fmla="*/ 0 w 1163"/>
                    <a:gd name="T61" fmla="*/ 0 h 1182"/>
                    <a:gd name="T62" fmla="*/ 0 w 1163"/>
                    <a:gd name="T63" fmla="*/ 0 h 1182"/>
                    <a:gd name="T64" fmla="*/ 0 w 1163"/>
                    <a:gd name="T65" fmla="*/ 0 h 1182"/>
                    <a:gd name="T66" fmla="*/ 0 w 1163"/>
                    <a:gd name="T67" fmla="*/ 0 h 1182"/>
                    <a:gd name="T68" fmla="*/ 0 w 1163"/>
                    <a:gd name="T69" fmla="*/ 0 h 1182"/>
                    <a:gd name="T70" fmla="*/ 0 w 1163"/>
                    <a:gd name="T71" fmla="*/ 0 h 1182"/>
                    <a:gd name="T72" fmla="*/ 0 w 1163"/>
                    <a:gd name="T73" fmla="*/ 0 h 1182"/>
                    <a:gd name="T74" fmla="*/ 0 w 1163"/>
                    <a:gd name="T75" fmla="*/ 0 h 1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3"/>
                    <a:gd name="T115" fmla="*/ 0 h 1182"/>
                    <a:gd name="T116" fmla="*/ 1163 w 1163"/>
                    <a:gd name="T117" fmla="*/ 1182 h 11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3" h="1182">
                      <a:moveTo>
                        <a:pt x="0" y="1130"/>
                      </a:moveTo>
                      <a:lnTo>
                        <a:pt x="1111" y="0"/>
                      </a:lnTo>
                      <a:lnTo>
                        <a:pt x="1113" y="2"/>
                      </a:lnTo>
                      <a:lnTo>
                        <a:pt x="1116" y="4"/>
                      </a:lnTo>
                      <a:lnTo>
                        <a:pt x="1119" y="7"/>
                      </a:lnTo>
                      <a:lnTo>
                        <a:pt x="1124" y="11"/>
                      </a:lnTo>
                      <a:lnTo>
                        <a:pt x="1128" y="15"/>
                      </a:lnTo>
                      <a:lnTo>
                        <a:pt x="1134" y="20"/>
                      </a:lnTo>
                      <a:lnTo>
                        <a:pt x="1138" y="24"/>
                      </a:lnTo>
                      <a:lnTo>
                        <a:pt x="1144" y="30"/>
                      </a:lnTo>
                      <a:lnTo>
                        <a:pt x="1149" y="34"/>
                      </a:lnTo>
                      <a:lnTo>
                        <a:pt x="1153" y="39"/>
                      </a:lnTo>
                      <a:lnTo>
                        <a:pt x="1156" y="44"/>
                      </a:lnTo>
                      <a:lnTo>
                        <a:pt x="1160" y="47"/>
                      </a:lnTo>
                      <a:lnTo>
                        <a:pt x="1162" y="49"/>
                      </a:lnTo>
                      <a:lnTo>
                        <a:pt x="1163" y="51"/>
                      </a:lnTo>
                      <a:lnTo>
                        <a:pt x="1163" y="53"/>
                      </a:lnTo>
                      <a:lnTo>
                        <a:pt x="52" y="1181"/>
                      </a:lnTo>
                      <a:lnTo>
                        <a:pt x="51" y="1182"/>
                      </a:lnTo>
                      <a:lnTo>
                        <a:pt x="49" y="1181"/>
                      </a:lnTo>
                      <a:lnTo>
                        <a:pt x="46" y="1179"/>
                      </a:lnTo>
                      <a:lnTo>
                        <a:pt x="42" y="1176"/>
                      </a:lnTo>
                      <a:lnTo>
                        <a:pt x="37" y="1173"/>
                      </a:lnTo>
                      <a:lnTo>
                        <a:pt x="33" y="1168"/>
                      </a:lnTo>
                      <a:lnTo>
                        <a:pt x="28" y="1164"/>
                      </a:lnTo>
                      <a:lnTo>
                        <a:pt x="23" y="1159"/>
                      </a:lnTo>
                      <a:lnTo>
                        <a:pt x="18" y="1154"/>
                      </a:lnTo>
                      <a:lnTo>
                        <a:pt x="12" y="1149"/>
                      </a:lnTo>
                      <a:lnTo>
                        <a:pt x="9" y="1144"/>
                      </a:lnTo>
                      <a:lnTo>
                        <a:pt x="6" y="1140"/>
                      </a:lnTo>
                      <a:lnTo>
                        <a:pt x="2" y="1135"/>
                      </a:lnTo>
                      <a:lnTo>
                        <a:pt x="1" y="1133"/>
                      </a:lnTo>
                      <a:lnTo>
                        <a:pt x="0" y="1131"/>
                      </a:lnTo>
                      <a:lnTo>
                        <a:pt x="0" y="113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08" name="Freeform 514"/>
                <p:cNvSpPr>
                  <a:spLocks/>
                </p:cNvSpPr>
                <p:nvPr/>
              </p:nvSpPr>
              <p:spPr bwMode="auto">
                <a:xfrm>
                  <a:off x="3665" y="1641"/>
                  <a:ext cx="5" cy="5"/>
                </a:xfrm>
                <a:custGeom>
                  <a:avLst/>
                  <a:gdLst>
                    <a:gd name="T0" fmla="*/ 0 w 52"/>
                    <a:gd name="T1" fmla="*/ 0 h 53"/>
                    <a:gd name="T2" fmla="*/ 0 w 52"/>
                    <a:gd name="T3" fmla="*/ 0 h 53"/>
                    <a:gd name="T4" fmla="*/ 0 w 52"/>
                    <a:gd name="T5" fmla="*/ 0 h 53"/>
                    <a:gd name="T6" fmla="*/ 0 w 52"/>
                    <a:gd name="T7" fmla="*/ 0 h 53"/>
                    <a:gd name="T8" fmla="*/ 0 w 52"/>
                    <a:gd name="T9" fmla="*/ 0 h 53"/>
                    <a:gd name="T10" fmla="*/ 0 w 52"/>
                    <a:gd name="T11" fmla="*/ 0 h 53"/>
                    <a:gd name="T12" fmla="*/ 0 w 52"/>
                    <a:gd name="T13" fmla="*/ 0 h 53"/>
                    <a:gd name="T14" fmla="*/ 0 w 52"/>
                    <a:gd name="T15" fmla="*/ 0 h 53"/>
                    <a:gd name="T16" fmla="*/ 0 w 52"/>
                    <a:gd name="T17" fmla="*/ 0 h 53"/>
                    <a:gd name="T18" fmla="*/ 0 w 52"/>
                    <a:gd name="T19" fmla="*/ 0 h 53"/>
                    <a:gd name="T20" fmla="*/ 0 w 52"/>
                    <a:gd name="T21" fmla="*/ 0 h 53"/>
                    <a:gd name="T22" fmla="*/ 0 w 52"/>
                    <a:gd name="T23" fmla="*/ 0 h 53"/>
                    <a:gd name="T24" fmla="*/ 0 w 52"/>
                    <a:gd name="T25" fmla="*/ 0 h 53"/>
                    <a:gd name="T26" fmla="*/ 0 w 52"/>
                    <a:gd name="T27" fmla="*/ 0 h 53"/>
                    <a:gd name="T28" fmla="*/ 0 w 52"/>
                    <a:gd name="T29" fmla="*/ 0 h 53"/>
                    <a:gd name="T30" fmla="*/ 0 w 52"/>
                    <a:gd name="T31" fmla="*/ 0 h 53"/>
                    <a:gd name="T32" fmla="*/ 0 w 52"/>
                    <a:gd name="T33" fmla="*/ 0 h 53"/>
                    <a:gd name="T34" fmla="*/ 0 w 52"/>
                    <a:gd name="T35" fmla="*/ 0 h 53"/>
                    <a:gd name="T36" fmla="*/ 0 w 52"/>
                    <a:gd name="T37" fmla="*/ 0 h 53"/>
                    <a:gd name="T38" fmla="*/ 0 w 52"/>
                    <a:gd name="T39" fmla="*/ 0 h 53"/>
                    <a:gd name="T40" fmla="*/ 0 w 52"/>
                    <a:gd name="T41" fmla="*/ 0 h 53"/>
                    <a:gd name="T42" fmla="*/ 0 w 52"/>
                    <a:gd name="T43" fmla="*/ 0 h 53"/>
                    <a:gd name="T44" fmla="*/ 0 w 52"/>
                    <a:gd name="T45" fmla="*/ 0 h 53"/>
                    <a:gd name="T46" fmla="*/ 0 w 52"/>
                    <a:gd name="T47" fmla="*/ 0 h 53"/>
                    <a:gd name="T48" fmla="*/ 0 w 52"/>
                    <a:gd name="T49" fmla="*/ 0 h 53"/>
                    <a:gd name="T50" fmla="*/ 0 w 52"/>
                    <a:gd name="T51" fmla="*/ 0 h 53"/>
                    <a:gd name="T52" fmla="*/ 0 w 52"/>
                    <a:gd name="T53" fmla="*/ 0 h 53"/>
                    <a:gd name="T54" fmla="*/ 0 w 52"/>
                    <a:gd name="T55" fmla="*/ 0 h 53"/>
                    <a:gd name="T56" fmla="*/ 0 w 52"/>
                    <a:gd name="T57" fmla="*/ 0 h 53"/>
                    <a:gd name="T58" fmla="*/ 0 w 52"/>
                    <a:gd name="T59" fmla="*/ 0 h 53"/>
                    <a:gd name="T60" fmla="*/ 0 w 52"/>
                    <a:gd name="T61" fmla="*/ 0 h 53"/>
                    <a:gd name="T62" fmla="*/ 0 w 52"/>
                    <a:gd name="T63" fmla="*/ 0 h 53"/>
                    <a:gd name="T64" fmla="*/ 0 w 52"/>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3"/>
                    <a:gd name="T101" fmla="*/ 52 w 52"/>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3">
                      <a:moveTo>
                        <a:pt x="24" y="29"/>
                      </a:moveTo>
                      <a:lnTo>
                        <a:pt x="19" y="23"/>
                      </a:lnTo>
                      <a:lnTo>
                        <a:pt x="14" y="19"/>
                      </a:lnTo>
                      <a:lnTo>
                        <a:pt x="10" y="14"/>
                      </a:lnTo>
                      <a:lnTo>
                        <a:pt x="6" y="9"/>
                      </a:lnTo>
                      <a:lnTo>
                        <a:pt x="3" y="6"/>
                      </a:lnTo>
                      <a:lnTo>
                        <a:pt x="1" y="4"/>
                      </a:lnTo>
                      <a:lnTo>
                        <a:pt x="0" y="2"/>
                      </a:lnTo>
                      <a:lnTo>
                        <a:pt x="0" y="0"/>
                      </a:lnTo>
                      <a:lnTo>
                        <a:pt x="2" y="2"/>
                      </a:lnTo>
                      <a:lnTo>
                        <a:pt x="5" y="4"/>
                      </a:lnTo>
                      <a:lnTo>
                        <a:pt x="8" y="7"/>
                      </a:lnTo>
                      <a:lnTo>
                        <a:pt x="13" y="11"/>
                      </a:lnTo>
                      <a:lnTo>
                        <a:pt x="17" y="15"/>
                      </a:lnTo>
                      <a:lnTo>
                        <a:pt x="23" y="20"/>
                      </a:lnTo>
                      <a:lnTo>
                        <a:pt x="27" y="24"/>
                      </a:lnTo>
                      <a:lnTo>
                        <a:pt x="33" y="30"/>
                      </a:lnTo>
                      <a:lnTo>
                        <a:pt x="38" y="34"/>
                      </a:lnTo>
                      <a:lnTo>
                        <a:pt x="42" y="39"/>
                      </a:lnTo>
                      <a:lnTo>
                        <a:pt x="45" y="44"/>
                      </a:lnTo>
                      <a:lnTo>
                        <a:pt x="49" y="47"/>
                      </a:lnTo>
                      <a:lnTo>
                        <a:pt x="51" y="49"/>
                      </a:lnTo>
                      <a:lnTo>
                        <a:pt x="52" y="51"/>
                      </a:lnTo>
                      <a:lnTo>
                        <a:pt x="52" y="53"/>
                      </a:lnTo>
                      <a:lnTo>
                        <a:pt x="51" y="53"/>
                      </a:lnTo>
                      <a:lnTo>
                        <a:pt x="49" y="51"/>
                      </a:lnTo>
                      <a:lnTo>
                        <a:pt x="47" y="49"/>
                      </a:lnTo>
                      <a:lnTo>
                        <a:pt x="43" y="46"/>
                      </a:lnTo>
                      <a:lnTo>
                        <a:pt x="39" y="42"/>
                      </a:lnTo>
                      <a:lnTo>
                        <a:pt x="34" y="38"/>
                      </a:lnTo>
                      <a:lnTo>
                        <a:pt x="30" y="33"/>
                      </a:lnTo>
                      <a:lnTo>
                        <a:pt x="24" y="2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09" name="Freeform 515"/>
                <p:cNvSpPr>
                  <a:spLocks/>
                </p:cNvSpPr>
                <p:nvPr/>
              </p:nvSpPr>
              <p:spPr bwMode="auto">
                <a:xfrm>
                  <a:off x="3665" y="1641"/>
                  <a:ext cx="5" cy="5"/>
                </a:xfrm>
                <a:custGeom>
                  <a:avLst/>
                  <a:gdLst>
                    <a:gd name="T0" fmla="*/ 0 w 52"/>
                    <a:gd name="T1" fmla="*/ 0 h 53"/>
                    <a:gd name="T2" fmla="*/ 0 w 52"/>
                    <a:gd name="T3" fmla="*/ 0 h 53"/>
                    <a:gd name="T4" fmla="*/ 0 w 52"/>
                    <a:gd name="T5" fmla="*/ 0 h 53"/>
                    <a:gd name="T6" fmla="*/ 0 w 52"/>
                    <a:gd name="T7" fmla="*/ 0 h 53"/>
                    <a:gd name="T8" fmla="*/ 0 w 52"/>
                    <a:gd name="T9" fmla="*/ 0 h 53"/>
                    <a:gd name="T10" fmla="*/ 0 w 52"/>
                    <a:gd name="T11" fmla="*/ 0 h 53"/>
                    <a:gd name="T12" fmla="*/ 0 w 52"/>
                    <a:gd name="T13" fmla="*/ 0 h 53"/>
                    <a:gd name="T14" fmla="*/ 0 w 52"/>
                    <a:gd name="T15" fmla="*/ 0 h 53"/>
                    <a:gd name="T16" fmla="*/ 0 w 52"/>
                    <a:gd name="T17" fmla="*/ 0 h 53"/>
                    <a:gd name="T18" fmla="*/ 0 w 52"/>
                    <a:gd name="T19" fmla="*/ 0 h 53"/>
                    <a:gd name="T20" fmla="*/ 0 w 52"/>
                    <a:gd name="T21" fmla="*/ 0 h 53"/>
                    <a:gd name="T22" fmla="*/ 0 w 52"/>
                    <a:gd name="T23" fmla="*/ 0 h 53"/>
                    <a:gd name="T24" fmla="*/ 0 w 52"/>
                    <a:gd name="T25" fmla="*/ 0 h 53"/>
                    <a:gd name="T26" fmla="*/ 0 w 52"/>
                    <a:gd name="T27" fmla="*/ 0 h 53"/>
                    <a:gd name="T28" fmla="*/ 0 w 52"/>
                    <a:gd name="T29" fmla="*/ 0 h 53"/>
                    <a:gd name="T30" fmla="*/ 0 w 52"/>
                    <a:gd name="T31" fmla="*/ 0 h 53"/>
                    <a:gd name="T32" fmla="*/ 0 w 52"/>
                    <a:gd name="T33" fmla="*/ 0 h 53"/>
                    <a:gd name="T34" fmla="*/ 0 w 52"/>
                    <a:gd name="T35" fmla="*/ 0 h 53"/>
                    <a:gd name="T36" fmla="*/ 0 w 52"/>
                    <a:gd name="T37" fmla="*/ 0 h 53"/>
                    <a:gd name="T38" fmla="*/ 0 w 52"/>
                    <a:gd name="T39" fmla="*/ 0 h 53"/>
                    <a:gd name="T40" fmla="*/ 0 w 52"/>
                    <a:gd name="T41" fmla="*/ 0 h 53"/>
                    <a:gd name="T42" fmla="*/ 0 w 52"/>
                    <a:gd name="T43" fmla="*/ 0 h 53"/>
                    <a:gd name="T44" fmla="*/ 0 w 52"/>
                    <a:gd name="T45" fmla="*/ 0 h 53"/>
                    <a:gd name="T46" fmla="*/ 0 w 52"/>
                    <a:gd name="T47" fmla="*/ 0 h 53"/>
                    <a:gd name="T48" fmla="*/ 0 w 52"/>
                    <a:gd name="T49" fmla="*/ 0 h 53"/>
                    <a:gd name="T50" fmla="*/ 0 w 52"/>
                    <a:gd name="T51" fmla="*/ 0 h 53"/>
                    <a:gd name="T52" fmla="*/ 0 w 52"/>
                    <a:gd name="T53" fmla="*/ 0 h 53"/>
                    <a:gd name="T54" fmla="*/ 0 w 52"/>
                    <a:gd name="T55" fmla="*/ 0 h 53"/>
                    <a:gd name="T56" fmla="*/ 0 w 52"/>
                    <a:gd name="T57" fmla="*/ 0 h 53"/>
                    <a:gd name="T58" fmla="*/ 0 w 52"/>
                    <a:gd name="T59" fmla="*/ 0 h 53"/>
                    <a:gd name="T60" fmla="*/ 0 w 52"/>
                    <a:gd name="T61" fmla="*/ 0 h 53"/>
                    <a:gd name="T62" fmla="*/ 0 w 52"/>
                    <a:gd name="T63" fmla="*/ 0 h 53"/>
                    <a:gd name="T64" fmla="*/ 0 w 52"/>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3"/>
                    <a:gd name="T101" fmla="*/ 52 w 52"/>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3">
                      <a:moveTo>
                        <a:pt x="24" y="29"/>
                      </a:moveTo>
                      <a:lnTo>
                        <a:pt x="19" y="23"/>
                      </a:lnTo>
                      <a:lnTo>
                        <a:pt x="14" y="19"/>
                      </a:lnTo>
                      <a:lnTo>
                        <a:pt x="10" y="14"/>
                      </a:lnTo>
                      <a:lnTo>
                        <a:pt x="6" y="9"/>
                      </a:lnTo>
                      <a:lnTo>
                        <a:pt x="3" y="6"/>
                      </a:lnTo>
                      <a:lnTo>
                        <a:pt x="1" y="4"/>
                      </a:lnTo>
                      <a:lnTo>
                        <a:pt x="0" y="2"/>
                      </a:lnTo>
                      <a:lnTo>
                        <a:pt x="0" y="0"/>
                      </a:lnTo>
                      <a:lnTo>
                        <a:pt x="2" y="2"/>
                      </a:lnTo>
                      <a:lnTo>
                        <a:pt x="5" y="4"/>
                      </a:lnTo>
                      <a:lnTo>
                        <a:pt x="8" y="7"/>
                      </a:lnTo>
                      <a:lnTo>
                        <a:pt x="13" y="11"/>
                      </a:lnTo>
                      <a:lnTo>
                        <a:pt x="17" y="15"/>
                      </a:lnTo>
                      <a:lnTo>
                        <a:pt x="23" y="20"/>
                      </a:lnTo>
                      <a:lnTo>
                        <a:pt x="27" y="24"/>
                      </a:lnTo>
                      <a:lnTo>
                        <a:pt x="33" y="30"/>
                      </a:lnTo>
                      <a:lnTo>
                        <a:pt x="38" y="34"/>
                      </a:lnTo>
                      <a:lnTo>
                        <a:pt x="42" y="39"/>
                      </a:lnTo>
                      <a:lnTo>
                        <a:pt x="45" y="44"/>
                      </a:lnTo>
                      <a:lnTo>
                        <a:pt x="49" y="47"/>
                      </a:lnTo>
                      <a:lnTo>
                        <a:pt x="51" y="49"/>
                      </a:lnTo>
                      <a:lnTo>
                        <a:pt x="52" y="51"/>
                      </a:lnTo>
                      <a:lnTo>
                        <a:pt x="52" y="53"/>
                      </a:lnTo>
                      <a:lnTo>
                        <a:pt x="51" y="53"/>
                      </a:lnTo>
                      <a:lnTo>
                        <a:pt x="49" y="51"/>
                      </a:lnTo>
                      <a:lnTo>
                        <a:pt x="47" y="49"/>
                      </a:lnTo>
                      <a:lnTo>
                        <a:pt x="43" y="46"/>
                      </a:lnTo>
                      <a:lnTo>
                        <a:pt x="39" y="42"/>
                      </a:lnTo>
                      <a:lnTo>
                        <a:pt x="34" y="38"/>
                      </a:lnTo>
                      <a:lnTo>
                        <a:pt x="30" y="33"/>
                      </a:lnTo>
                      <a:lnTo>
                        <a:pt x="24" y="2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0" name="Freeform 516"/>
                <p:cNvSpPr>
                  <a:spLocks/>
                </p:cNvSpPr>
                <p:nvPr/>
              </p:nvSpPr>
              <p:spPr bwMode="auto">
                <a:xfrm>
                  <a:off x="3929" y="1329"/>
                  <a:ext cx="117" cy="130"/>
                </a:xfrm>
                <a:custGeom>
                  <a:avLst/>
                  <a:gdLst>
                    <a:gd name="T0" fmla="*/ 0 w 1174"/>
                    <a:gd name="T1" fmla="*/ 0 h 1189"/>
                    <a:gd name="T2" fmla="*/ 0 w 1174"/>
                    <a:gd name="T3" fmla="*/ 0 h 1189"/>
                    <a:gd name="T4" fmla="*/ 0 w 1174"/>
                    <a:gd name="T5" fmla="*/ 0 h 1189"/>
                    <a:gd name="T6" fmla="*/ 0 w 1174"/>
                    <a:gd name="T7" fmla="*/ 0 h 1189"/>
                    <a:gd name="T8" fmla="*/ 0 w 1174"/>
                    <a:gd name="T9" fmla="*/ 0 h 1189"/>
                    <a:gd name="T10" fmla="*/ 0 w 1174"/>
                    <a:gd name="T11" fmla="*/ 0 h 1189"/>
                    <a:gd name="T12" fmla="*/ 0 w 1174"/>
                    <a:gd name="T13" fmla="*/ 0 h 1189"/>
                    <a:gd name="T14" fmla="*/ 0 w 1174"/>
                    <a:gd name="T15" fmla="*/ 0 h 1189"/>
                    <a:gd name="T16" fmla="*/ 0 w 1174"/>
                    <a:gd name="T17" fmla="*/ 0 h 1189"/>
                    <a:gd name="T18" fmla="*/ 0 w 1174"/>
                    <a:gd name="T19" fmla="*/ 0 h 1189"/>
                    <a:gd name="T20" fmla="*/ 0 w 1174"/>
                    <a:gd name="T21" fmla="*/ 0 h 1189"/>
                    <a:gd name="T22" fmla="*/ 0 w 1174"/>
                    <a:gd name="T23" fmla="*/ 0 h 1189"/>
                    <a:gd name="T24" fmla="*/ 0 w 1174"/>
                    <a:gd name="T25" fmla="*/ 0 h 1189"/>
                    <a:gd name="T26" fmla="*/ 0 w 1174"/>
                    <a:gd name="T27" fmla="*/ 0 h 1189"/>
                    <a:gd name="T28" fmla="*/ 0 w 1174"/>
                    <a:gd name="T29" fmla="*/ 0 h 1189"/>
                    <a:gd name="T30" fmla="*/ 0 w 1174"/>
                    <a:gd name="T31" fmla="*/ 0 h 1189"/>
                    <a:gd name="T32" fmla="*/ 0 w 1174"/>
                    <a:gd name="T33" fmla="*/ 0 h 1189"/>
                    <a:gd name="T34" fmla="*/ 0 w 1174"/>
                    <a:gd name="T35" fmla="*/ 0 h 1189"/>
                    <a:gd name="T36" fmla="*/ 0 w 1174"/>
                    <a:gd name="T37" fmla="*/ 0 h 1189"/>
                    <a:gd name="T38" fmla="*/ 0 w 1174"/>
                    <a:gd name="T39" fmla="*/ 0 h 1189"/>
                    <a:gd name="T40" fmla="*/ 0 w 1174"/>
                    <a:gd name="T41" fmla="*/ 0 h 1189"/>
                    <a:gd name="T42" fmla="*/ 0 w 1174"/>
                    <a:gd name="T43" fmla="*/ 0 h 1189"/>
                    <a:gd name="T44" fmla="*/ 0 w 1174"/>
                    <a:gd name="T45" fmla="*/ 0 h 1189"/>
                    <a:gd name="T46" fmla="*/ 0 w 1174"/>
                    <a:gd name="T47" fmla="*/ 0 h 1189"/>
                    <a:gd name="T48" fmla="*/ 0 w 1174"/>
                    <a:gd name="T49" fmla="*/ 0 h 1189"/>
                    <a:gd name="T50" fmla="*/ 0 w 1174"/>
                    <a:gd name="T51" fmla="*/ 0 h 1189"/>
                    <a:gd name="T52" fmla="*/ 0 w 1174"/>
                    <a:gd name="T53" fmla="*/ 0 h 1189"/>
                    <a:gd name="T54" fmla="*/ 0 w 1174"/>
                    <a:gd name="T55" fmla="*/ 0 h 1189"/>
                    <a:gd name="T56" fmla="*/ 0 w 1174"/>
                    <a:gd name="T57" fmla="*/ 0 h 1189"/>
                    <a:gd name="T58" fmla="*/ 0 w 1174"/>
                    <a:gd name="T59" fmla="*/ 0 h 1189"/>
                    <a:gd name="T60" fmla="*/ 0 w 1174"/>
                    <a:gd name="T61" fmla="*/ 0 h 1189"/>
                    <a:gd name="T62" fmla="*/ 0 w 1174"/>
                    <a:gd name="T63" fmla="*/ 0 h 1189"/>
                    <a:gd name="T64" fmla="*/ 0 w 1174"/>
                    <a:gd name="T65" fmla="*/ 0 h 1189"/>
                    <a:gd name="T66" fmla="*/ 0 w 1174"/>
                    <a:gd name="T67" fmla="*/ 0 h 1189"/>
                    <a:gd name="T68" fmla="*/ 0 w 1174"/>
                    <a:gd name="T69" fmla="*/ 0 h 1189"/>
                    <a:gd name="T70" fmla="*/ 0 w 1174"/>
                    <a:gd name="T71" fmla="*/ 0 h 1189"/>
                    <a:gd name="T72" fmla="*/ 0 w 1174"/>
                    <a:gd name="T73" fmla="*/ 0 h 1189"/>
                    <a:gd name="T74" fmla="*/ 0 w 1174"/>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4"/>
                    <a:gd name="T115" fmla="*/ 0 h 1189"/>
                    <a:gd name="T116" fmla="*/ 1174 w 1174"/>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4" h="1189">
                      <a:moveTo>
                        <a:pt x="1174" y="52"/>
                      </a:moveTo>
                      <a:lnTo>
                        <a:pt x="52" y="1189"/>
                      </a:lnTo>
                      <a:lnTo>
                        <a:pt x="50" y="1188"/>
                      </a:lnTo>
                      <a:lnTo>
                        <a:pt x="48" y="1186"/>
                      </a:lnTo>
                      <a:lnTo>
                        <a:pt x="45" y="1182"/>
                      </a:lnTo>
                      <a:lnTo>
                        <a:pt x="40" y="1179"/>
                      </a:lnTo>
                      <a:lnTo>
                        <a:pt x="35" y="1174"/>
                      </a:lnTo>
                      <a:lnTo>
                        <a:pt x="31" y="1170"/>
                      </a:lnTo>
                      <a:lnTo>
                        <a:pt x="25" y="1164"/>
                      </a:lnTo>
                      <a:lnTo>
                        <a:pt x="21" y="1159"/>
                      </a:lnTo>
                      <a:lnTo>
                        <a:pt x="15" y="1155"/>
                      </a:lnTo>
                      <a:lnTo>
                        <a:pt x="12" y="1150"/>
                      </a:lnTo>
                      <a:lnTo>
                        <a:pt x="7" y="1146"/>
                      </a:lnTo>
                      <a:lnTo>
                        <a:pt x="4" y="1142"/>
                      </a:lnTo>
                      <a:lnTo>
                        <a:pt x="1" y="1140"/>
                      </a:lnTo>
                      <a:lnTo>
                        <a:pt x="0" y="1138"/>
                      </a:lnTo>
                      <a:lnTo>
                        <a:pt x="0" y="1137"/>
                      </a:lnTo>
                      <a:lnTo>
                        <a:pt x="1122" y="0"/>
                      </a:lnTo>
                      <a:lnTo>
                        <a:pt x="1124" y="1"/>
                      </a:lnTo>
                      <a:lnTo>
                        <a:pt x="1127" y="2"/>
                      </a:lnTo>
                      <a:lnTo>
                        <a:pt x="1131" y="5"/>
                      </a:lnTo>
                      <a:lnTo>
                        <a:pt x="1135" y="9"/>
                      </a:lnTo>
                      <a:lnTo>
                        <a:pt x="1140" y="13"/>
                      </a:lnTo>
                      <a:lnTo>
                        <a:pt x="1145" y="18"/>
                      </a:lnTo>
                      <a:lnTo>
                        <a:pt x="1150" y="22"/>
                      </a:lnTo>
                      <a:lnTo>
                        <a:pt x="1156" y="28"/>
                      </a:lnTo>
                      <a:lnTo>
                        <a:pt x="1160" y="32"/>
                      </a:lnTo>
                      <a:lnTo>
                        <a:pt x="1165" y="38"/>
                      </a:lnTo>
                      <a:lnTo>
                        <a:pt x="1168" y="41"/>
                      </a:lnTo>
                      <a:lnTo>
                        <a:pt x="1170" y="46"/>
                      </a:lnTo>
                      <a:lnTo>
                        <a:pt x="1173" y="48"/>
                      </a:lnTo>
                      <a:lnTo>
                        <a:pt x="1174" y="51"/>
                      </a:lnTo>
                      <a:lnTo>
                        <a:pt x="1174" y="5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11" name="Freeform 517"/>
                <p:cNvSpPr>
                  <a:spLocks/>
                </p:cNvSpPr>
                <p:nvPr/>
              </p:nvSpPr>
              <p:spPr bwMode="auto">
                <a:xfrm>
                  <a:off x="3929" y="1329"/>
                  <a:ext cx="117" cy="130"/>
                </a:xfrm>
                <a:custGeom>
                  <a:avLst/>
                  <a:gdLst>
                    <a:gd name="T0" fmla="*/ 0 w 1174"/>
                    <a:gd name="T1" fmla="*/ 0 h 1189"/>
                    <a:gd name="T2" fmla="*/ 0 w 1174"/>
                    <a:gd name="T3" fmla="*/ 0 h 1189"/>
                    <a:gd name="T4" fmla="*/ 0 w 1174"/>
                    <a:gd name="T5" fmla="*/ 0 h 1189"/>
                    <a:gd name="T6" fmla="*/ 0 w 1174"/>
                    <a:gd name="T7" fmla="*/ 0 h 1189"/>
                    <a:gd name="T8" fmla="*/ 0 w 1174"/>
                    <a:gd name="T9" fmla="*/ 0 h 1189"/>
                    <a:gd name="T10" fmla="*/ 0 w 1174"/>
                    <a:gd name="T11" fmla="*/ 0 h 1189"/>
                    <a:gd name="T12" fmla="*/ 0 w 1174"/>
                    <a:gd name="T13" fmla="*/ 0 h 1189"/>
                    <a:gd name="T14" fmla="*/ 0 w 1174"/>
                    <a:gd name="T15" fmla="*/ 0 h 1189"/>
                    <a:gd name="T16" fmla="*/ 0 w 1174"/>
                    <a:gd name="T17" fmla="*/ 0 h 1189"/>
                    <a:gd name="T18" fmla="*/ 0 w 1174"/>
                    <a:gd name="T19" fmla="*/ 0 h 1189"/>
                    <a:gd name="T20" fmla="*/ 0 w 1174"/>
                    <a:gd name="T21" fmla="*/ 0 h 1189"/>
                    <a:gd name="T22" fmla="*/ 0 w 1174"/>
                    <a:gd name="T23" fmla="*/ 0 h 1189"/>
                    <a:gd name="T24" fmla="*/ 0 w 1174"/>
                    <a:gd name="T25" fmla="*/ 0 h 1189"/>
                    <a:gd name="T26" fmla="*/ 0 w 1174"/>
                    <a:gd name="T27" fmla="*/ 0 h 1189"/>
                    <a:gd name="T28" fmla="*/ 0 w 1174"/>
                    <a:gd name="T29" fmla="*/ 0 h 1189"/>
                    <a:gd name="T30" fmla="*/ 0 w 1174"/>
                    <a:gd name="T31" fmla="*/ 0 h 1189"/>
                    <a:gd name="T32" fmla="*/ 0 w 1174"/>
                    <a:gd name="T33" fmla="*/ 0 h 1189"/>
                    <a:gd name="T34" fmla="*/ 0 w 1174"/>
                    <a:gd name="T35" fmla="*/ 0 h 1189"/>
                    <a:gd name="T36" fmla="*/ 0 w 1174"/>
                    <a:gd name="T37" fmla="*/ 0 h 1189"/>
                    <a:gd name="T38" fmla="*/ 0 w 1174"/>
                    <a:gd name="T39" fmla="*/ 0 h 1189"/>
                    <a:gd name="T40" fmla="*/ 0 w 1174"/>
                    <a:gd name="T41" fmla="*/ 0 h 1189"/>
                    <a:gd name="T42" fmla="*/ 0 w 1174"/>
                    <a:gd name="T43" fmla="*/ 0 h 1189"/>
                    <a:gd name="T44" fmla="*/ 0 w 1174"/>
                    <a:gd name="T45" fmla="*/ 0 h 1189"/>
                    <a:gd name="T46" fmla="*/ 0 w 1174"/>
                    <a:gd name="T47" fmla="*/ 0 h 1189"/>
                    <a:gd name="T48" fmla="*/ 0 w 1174"/>
                    <a:gd name="T49" fmla="*/ 0 h 1189"/>
                    <a:gd name="T50" fmla="*/ 0 w 1174"/>
                    <a:gd name="T51" fmla="*/ 0 h 1189"/>
                    <a:gd name="T52" fmla="*/ 0 w 1174"/>
                    <a:gd name="T53" fmla="*/ 0 h 1189"/>
                    <a:gd name="T54" fmla="*/ 0 w 1174"/>
                    <a:gd name="T55" fmla="*/ 0 h 1189"/>
                    <a:gd name="T56" fmla="*/ 0 w 1174"/>
                    <a:gd name="T57" fmla="*/ 0 h 1189"/>
                    <a:gd name="T58" fmla="*/ 0 w 1174"/>
                    <a:gd name="T59" fmla="*/ 0 h 1189"/>
                    <a:gd name="T60" fmla="*/ 0 w 1174"/>
                    <a:gd name="T61" fmla="*/ 0 h 1189"/>
                    <a:gd name="T62" fmla="*/ 0 w 1174"/>
                    <a:gd name="T63" fmla="*/ 0 h 1189"/>
                    <a:gd name="T64" fmla="*/ 0 w 1174"/>
                    <a:gd name="T65" fmla="*/ 0 h 1189"/>
                    <a:gd name="T66" fmla="*/ 0 w 1174"/>
                    <a:gd name="T67" fmla="*/ 0 h 1189"/>
                    <a:gd name="T68" fmla="*/ 0 w 1174"/>
                    <a:gd name="T69" fmla="*/ 0 h 1189"/>
                    <a:gd name="T70" fmla="*/ 0 w 1174"/>
                    <a:gd name="T71" fmla="*/ 0 h 1189"/>
                    <a:gd name="T72" fmla="*/ 0 w 1174"/>
                    <a:gd name="T73" fmla="*/ 0 h 1189"/>
                    <a:gd name="T74" fmla="*/ 0 w 1174"/>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4"/>
                    <a:gd name="T115" fmla="*/ 0 h 1189"/>
                    <a:gd name="T116" fmla="*/ 1174 w 1174"/>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4" h="1189">
                      <a:moveTo>
                        <a:pt x="1174" y="52"/>
                      </a:moveTo>
                      <a:lnTo>
                        <a:pt x="52" y="1189"/>
                      </a:lnTo>
                      <a:lnTo>
                        <a:pt x="50" y="1188"/>
                      </a:lnTo>
                      <a:lnTo>
                        <a:pt x="48" y="1186"/>
                      </a:lnTo>
                      <a:lnTo>
                        <a:pt x="45" y="1182"/>
                      </a:lnTo>
                      <a:lnTo>
                        <a:pt x="40" y="1179"/>
                      </a:lnTo>
                      <a:lnTo>
                        <a:pt x="35" y="1174"/>
                      </a:lnTo>
                      <a:lnTo>
                        <a:pt x="31" y="1170"/>
                      </a:lnTo>
                      <a:lnTo>
                        <a:pt x="25" y="1164"/>
                      </a:lnTo>
                      <a:lnTo>
                        <a:pt x="21" y="1159"/>
                      </a:lnTo>
                      <a:lnTo>
                        <a:pt x="15" y="1155"/>
                      </a:lnTo>
                      <a:lnTo>
                        <a:pt x="12" y="1150"/>
                      </a:lnTo>
                      <a:lnTo>
                        <a:pt x="7" y="1146"/>
                      </a:lnTo>
                      <a:lnTo>
                        <a:pt x="4" y="1142"/>
                      </a:lnTo>
                      <a:lnTo>
                        <a:pt x="1" y="1140"/>
                      </a:lnTo>
                      <a:lnTo>
                        <a:pt x="0" y="1138"/>
                      </a:lnTo>
                      <a:lnTo>
                        <a:pt x="0" y="1137"/>
                      </a:lnTo>
                      <a:lnTo>
                        <a:pt x="1122" y="0"/>
                      </a:lnTo>
                      <a:lnTo>
                        <a:pt x="1124" y="1"/>
                      </a:lnTo>
                      <a:lnTo>
                        <a:pt x="1127" y="2"/>
                      </a:lnTo>
                      <a:lnTo>
                        <a:pt x="1131" y="5"/>
                      </a:lnTo>
                      <a:lnTo>
                        <a:pt x="1135" y="9"/>
                      </a:lnTo>
                      <a:lnTo>
                        <a:pt x="1140" y="13"/>
                      </a:lnTo>
                      <a:lnTo>
                        <a:pt x="1145" y="18"/>
                      </a:lnTo>
                      <a:lnTo>
                        <a:pt x="1150" y="22"/>
                      </a:lnTo>
                      <a:lnTo>
                        <a:pt x="1156" y="28"/>
                      </a:lnTo>
                      <a:lnTo>
                        <a:pt x="1160" y="32"/>
                      </a:lnTo>
                      <a:lnTo>
                        <a:pt x="1165" y="38"/>
                      </a:lnTo>
                      <a:lnTo>
                        <a:pt x="1168" y="41"/>
                      </a:lnTo>
                      <a:lnTo>
                        <a:pt x="1170" y="46"/>
                      </a:lnTo>
                      <a:lnTo>
                        <a:pt x="1173" y="48"/>
                      </a:lnTo>
                      <a:lnTo>
                        <a:pt x="1174" y="51"/>
                      </a:lnTo>
                      <a:lnTo>
                        <a:pt x="1174"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2" name="Freeform 518"/>
                <p:cNvSpPr>
                  <a:spLocks/>
                </p:cNvSpPr>
                <p:nvPr/>
              </p:nvSpPr>
              <p:spPr bwMode="auto">
                <a:xfrm>
                  <a:off x="3929" y="1453"/>
                  <a:ext cx="5" cy="6"/>
                </a:xfrm>
                <a:custGeom>
                  <a:avLst/>
                  <a:gdLst>
                    <a:gd name="T0" fmla="*/ 0 w 52"/>
                    <a:gd name="T1" fmla="*/ 0 h 52"/>
                    <a:gd name="T2" fmla="*/ 0 w 52"/>
                    <a:gd name="T3" fmla="*/ 0 h 52"/>
                    <a:gd name="T4" fmla="*/ 0 w 52"/>
                    <a:gd name="T5" fmla="*/ 0 h 52"/>
                    <a:gd name="T6" fmla="*/ 0 w 52"/>
                    <a:gd name="T7" fmla="*/ 0 h 52"/>
                    <a:gd name="T8" fmla="*/ 0 w 52"/>
                    <a:gd name="T9" fmla="*/ 0 h 52"/>
                    <a:gd name="T10" fmla="*/ 0 w 52"/>
                    <a:gd name="T11" fmla="*/ 0 h 52"/>
                    <a:gd name="T12" fmla="*/ 0 w 52"/>
                    <a:gd name="T13" fmla="*/ 0 h 52"/>
                    <a:gd name="T14" fmla="*/ 0 w 52"/>
                    <a:gd name="T15" fmla="*/ 0 h 52"/>
                    <a:gd name="T16" fmla="*/ 0 w 52"/>
                    <a:gd name="T17" fmla="*/ 0 h 52"/>
                    <a:gd name="T18" fmla="*/ 0 w 52"/>
                    <a:gd name="T19" fmla="*/ 0 h 52"/>
                    <a:gd name="T20" fmla="*/ 0 w 52"/>
                    <a:gd name="T21" fmla="*/ 0 h 52"/>
                    <a:gd name="T22" fmla="*/ 0 w 52"/>
                    <a:gd name="T23" fmla="*/ 0 h 52"/>
                    <a:gd name="T24" fmla="*/ 0 w 52"/>
                    <a:gd name="T25" fmla="*/ 0 h 52"/>
                    <a:gd name="T26" fmla="*/ 0 w 52"/>
                    <a:gd name="T27" fmla="*/ 0 h 52"/>
                    <a:gd name="T28" fmla="*/ 0 w 52"/>
                    <a:gd name="T29" fmla="*/ 0 h 52"/>
                    <a:gd name="T30" fmla="*/ 0 w 52"/>
                    <a:gd name="T31" fmla="*/ 0 h 52"/>
                    <a:gd name="T32" fmla="*/ 0 w 52"/>
                    <a:gd name="T33" fmla="*/ 0 h 52"/>
                    <a:gd name="T34" fmla="*/ 0 w 52"/>
                    <a:gd name="T35" fmla="*/ 0 h 52"/>
                    <a:gd name="T36" fmla="*/ 0 w 52"/>
                    <a:gd name="T37" fmla="*/ 0 h 52"/>
                    <a:gd name="T38" fmla="*/ 0 w 52"/>
                    <a:gd name="T39" fmla="*/ 0 h 52"/>
                    <a:gd name="T40" fmla="*/ 0 w 52"/>
                    <a:gd name="T41" fmla="*/ 0 h 52"/>
                    <a:gd name="T42" fmla="*/ 0 w 52"/>
                    <a:gd name="T43" fmla="*/ 0 h 52"/>
                    <a:gd name="T44" fmla="*/ 0 w 52"/>
                    <a:gd name="T45" fmla="*/ 0 h 52"/>
                    <a:gd name="T46" fmla="*/ 0 w 52"/>
                    <a:gd name="T47" fmla="*/ 0 h 52"/>
                    <a:gd name="T48" fmla="*/ 0 w 52"/>
                    <a:gd name="T49" fmla="*/ 0 h 52"/>
                    <a:gd name="T50" fmla="*/ 0 w 52"/>
                    <a:gd name="T51" fmla="*/ 0 h 52"/>
                    <a:gd name="T52" fmla="*/ 0 w 52"/>
                    <a:gd name="T53" fmla="*/ 0 h 52"/>
                    <a:gd name="T54" fmla="*/ 0 w 52"/>
                    <a:gd name="T55" fmla="*/ 0 h 52"/>
                    <a:gd name="T56" fmla="*/ 0 w 52"/>
                    <a:gd name="T57" fmla="*/ 0 h 52"/>
                    <a:gd name="T58" fmla="*/ 0 w 52"/>
                    <a:gd name="T59" fmla="*/ 0 h 52"/>
                    <a:gd name="T60" fmla="*/ 0 w 52"/>
                    <a:gd name="T61" fmla="*/ 0 h 52"/>
                    <a:gd name="T62" fmla="*/ 0 w 52"/>
                    <a:gd name="T63" fmla="*/ 0 h 52"/>
                    <a:gd name="T64" fmla="*/ 0 w 5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2"/>
                    <a:gd name="T101" fmla="*/ 52 w 5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2">
                      <a:moveTo>
                        <a:pt x="28" y="25"/>
                      </a:moveTo>
                      <a:lnTo>
                        <a:pt x="33" y="30"/>
                      </a:lnTo>
                      <a:lnTo>
                        <a:pt x="38" y="35"/>
                      </a:lnTo>
                      <a:lnTo>
                        <a:pt x="42" y="39"/>
                      </a:lnTo>
                      <a:lnTo>
                        <a:pt x="46" y="44"/>
                      </a:lnTo>
                      <a:lnTo>
                        <a:pt x="49" y="47"/>
                      </a:lnTo>
                      <a:lnTo>
                        <a:pt x="51" y="50"/>
                      </a:lnTo>
                      <a:lnTo>
                        <a:pt x="52" y="52"/>
                      </a:lnTo>
                      <a:lnTo>
                        <a:pt x="50" y="51"/>
                      </a:lnTo>
                      <a:lnTo>
                        <a:pt x="48" y="49"/>
                      </a:lnTo>
                      <a:lnTo>
                        <a:pt x="45" y="45"/>
                      </a:lnTo>
                      <a:lnTo>
                        <a:pt x="40" y="42"/>
                      </a:lnTo>
                      <a:lnTo>
                        <a:pt x="35" y="37"/>
                      </a:lnTo>
                      <a:lnTo>
                        <a:pt x="31" y="33"/>
                      </a:lnTo>
                      <a:lnTo>
                        <a:pt x="25" y="27"/>
                      </a:lnTo>
                      <a:lnTo>
                        <a:pt x="21" y="22"/>
                      </a:lnTo>
                      <a:lnTo>
                        <a:pt x="15" y="18"/>
                      </a:lnTo>
                      <a:lnTo>
                        <a:pt x="12" y="13"/>
                      </a:lnTo>
                      <a:lnTo>
                        <a:pt x="7" y="9"/>
                      </a:lnTo>
                      <a:lnTo>
                        <a:pt x="4" y="5"/>
                      </a:lnTo>
                      <a:lnTo>
                        <a:pt x="1" y="3"/>
                      </a:lnTo>
                      <a:lnTo>
                        <a:pt x="0" y="1"/>
                      </a:lnTo>
                      <a:lnTo>
                        <a:pt x="0" y="0"/>
                      </a:lnTo>
                      <a:lnTo>
                        <a:pt x="1" y="1"/>
                      </a:lnTo>
                      <a:lnTo>
                        <a:pt x="3" y="2"/>
                      </a:lnTo>
                      <a:lnTo>
                        <a:pt x="6" y="4"/>
                      </a:lnTo>
                      <a:lnTo>
                        <a:pt x="9" y="7"/>
                      </a:lnTo>
                      <a:lnTo>
                        <a:pt x="13" y="11"/>
                      </a:lnTo>
                      <a:lnTo>
                        <a:pt x="17" y="16"/>
                      </a:lnTo>
                      <a:lnTo>
                        <a:pt x="23" y="20"/>
                      </a:lnTo>
                      <a:lnTo>
                        <a:pt x="28" y="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13" name="Freeform 519"/>
                <p:cNvSpPr>
                  <a:spLocks/>
                </p:cNvSpPr>
                <p:nvPr/>
              </p:nvSpPr>
              <p:spPr bwMode="auto">
                <a:xfrm>
                  <a:off x="3929" y="1453"/>
                  <a:ext cx="5" cy="6"/>
                </a:xfrm>
                <a:custGeom>
                  <a:avLst/>
                  <a:gdLst>
                    <a:gd name="T0" fmla="*/ 0 w 52"/>
                    <a:gd name="T1" fmla="*/ 0 h 52"/>
                    <a:gd name="T2" fmla="*/ 0 w 52"/>
                    <a:gd name="T3" fmla="*/ 0 h 52"/>
                    <a:gd name="T4" fmla="*/ 0 w 52"/>
                    <a:gd name="T5" fmla="*/ 0 h 52"/>
                    <a:gd name="T6" fmla="*/ 0 w 52"/>
                    <a:gd name="T7" fmla="*/ 0 h 52"/>
                    <a:gd name="T8" fmla="*/ 0 w 52"/>
                    <a:gd name="T9" fmla="*/ 0 h 52"/>
                    <a:gd name="T10" fmla="*/ 0 w 52"/>
                    <a:gd name="T11" fmla="*/ 0 h 52"/>
                    <a:gd name="T12" fmla="*/ 0 w 52"/>
                    <a:gd name="T13" fmla="*/ 0 h 52"/>
                    <a:gd name="T14" fmla="*/ 0 w 52"/>
                    <a:gd name="T15" fmla="*/ 0 h 52"/>
                    <a:gd name="T16" fmla="*/ 0 w 52"/>
                    <a:gd name="T17" fmla="*/ 0 h 52"/>
                    <a:gd name="T18" fmla="*/ 0 w 52"/>
                    <a:gd name="T19" fmla="*/ 0 h 52"/>
                    <a:gd name="T20" fmla="*/ 0 w 52"/>
                    <a:gd name="T21" fmla="*/ 0 h 52"/>
                    <a:gd name="T22" fmla="*/ 0 w 52"/>
                    <a:gd name="T23" fmla="*/ 0 h 52"/>
                    <a:gd name="T24" fmla="*/ 0 w 52"/>
                    <a:gd name="T25" fmla="*/ 0 h 52"/>
                    <a:gd name="T26" fmla="*/ 0 w 52"/>
                    <a:gd name="T27" fmla="*/ 0 h 52"/>
                    <a:gd name="T28" fmla="*/ 0 w 52"/>
                    <a:gd name="T29" fmla="*/ 0 h 52"/>
                    <a:gd name="T30" fmla="*/ 0 w 52"/>
                    <a:gd name="T31" fmla="*/ 0 h 52"/>
                    <a:gd name="T32" fmla="*/ 0 w 52"/>
                    <a:gd name="T33" fmla="*/ 0 h 52"/>
                    <a:gd name="T34" fmla="*/ 0 w 52"/>
                    <a:gd name="T35" fmla="*/ 0 h 52"/>
                    <a:gd name="T36" fmla="*/ 0 w 52"/>
                    <a:gd name="T37" fmla="*/ 0 h 52"/>
                    <a:gd name="T38" fmla="*/ 0 w 52"/>
                    <a:gd name="T39" fmla="*/ 0 h 52"/>
                    <a:gd name="T40" fmla="*/ 0 w 52"/>
                    <a:gd name="T41" fmla="*/ 0 h 52"/>
                    <a:gd name="T42" fmla="*/ 0 w 52"/>
                    <a:gd name="T43" fmla="*/ 0 h 52"/>
                    <a:gd name="T44" fmla="*/ 0 w 52"/>
                    <a:gd name="T45" fmla="*/ 0 h 52"/>
                    <a:gd name="T46" fmla="*/ 0 w 52"/>
                    <a:gd name="T47" fmla="*/ 0 h 52"/>
                    <a:gd name="T48" fmla="*/ 0 w 52"/>
                    <a:gd name="T49" fmla="*/ 0 h 52"/>
                    <a:gd name="T50" fmla="*/ 0 w 52"/>
                    <a:gd name="T51" fmla="*/ 0 h 52"/>
                    <a:gd name="T52" fmla="*/ 0 w 52"/>
                    <a:gd name="T53" fmla="*/ 0 h 52"/>
                    <a:gd name="T54" fmla="*/ 0 w 52"/>
                    <a:gd name="T55" fmla="*/ 0 h 52"/>
                    <a:gd name="T56" fmla="*/ 0 w 52"/>
                    <a:gd name="T57" fmla="*/ 0 h 52"/>
                    <a:gd name="T58" fmla="*/ 0 w 52"/>
                    <a:gd name="T59" fmla="*/ 0 h 52"/>
                    <a:gd name="T60" fmla="*/ 0 w 52"/>
                    <a:gd name="T61" fmla="*/ 0 h 52"/>
                    <a:gd name="T62" fmla="*/ 0 w 52"/>
                    <a:gd name="T63" fmla="*/ 0 h 52"/>
                    <a:gd name="T64" fmla="*/ 0 w 5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2"/>
                    <a:gd name="T101" fmla="*/ 52 w 5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2">
                      <a:moveTo>
                        <a:pt x="28" y="25"/>
                      </a:moveTo>
                      <a:lnTo>
                        <a:pt x="33" y="30"/>
                      </a:lnTo>
                      <a:lnTo>
                        <a:pt x="38" y="35"/>
                      </a:lnTo>
                      <a:lnTo>
                        <a:pt x="42" y="39"/>
                      </a:lnTo>
                      <a:lnTo>
                        <a:pt x="46" y="44"/>
                      </a:lnTo>
                      <a:lnTo>
                        <a:pt x="49" y="47"/>
                      </a:lnTo>
                      <a:lnTo>
                        <a:pt x="51" y="50"/>
                      </a:lnTo>
                      <a:lnTo>
                        <a:pt x="52" y="52"/>
                      </a:lnTo>
                      <a:lnTo>
                        <a:pt x="50" y="51"/>
                      </a:lnTo>
                      <a:lnTo>
                        <a:pt x="48" y="49"/>
                      </a:lnTo>
                      <a:lnTo>
                        <a:pt x="45" y="45"/>
                      </a:lnTo>
                      <a:lnTo>
                        <a:pt x="40" y="42"/>
                      </a:lnTo>
                      <a:lnTo>
                        <a:pt x="35" y="37"/>
                      </a:lnTo>
                      <a:lnTo>
                        <a:pt x="31" y="33"/>
                      </a:lnTo>
                      <a:lnTo>
                        <a:pt x="25" y="27"/>
                      </a:lnTo>
                      <a:lnTo>
                        <a:pt x="21" y="22"/>
                      </a:lnTo>
                      <a:lnTo>
                        <a:pt x="15" y="18"/>
                      </a:lnTo>
                      <a:lnTo>
                        <a:pt x="12" y="13"/>
                      </a:lnTo>
                      <a:lnTo>
                        <a:pt x="7" y="9"/>
                      </a:lnTo>
                      <a:lnTo>
                        <a:pt x="4" y="5"/>
                      </a:lnTo>
                      <a:lnTo>
                        <a:pt x="1" y="3"/>
                      </a:lnTo>
                      <a:lnTo>
                        <a:pt x="0" y="1"/>
                      </a:lnTo>
                      <a:lnTo>
                        <a:pt x="0" y="0"/>
                      </a:lnTo>
                      <a:lnTo>
                        <a:pt x="1" y="1"/>
                      </a:lnTo>
                      <a:lnTo>
                        <a:pt x="3" y="2"/>
                      </a:lnTo>
                      <a:lnTo>
                        <a:pt x="6" y="4"/>
                      </a:lnTo>
                      <a:lnTo>
                        <a:pt x="9" y="7"/>
                      </a:lnTo>
                      <a:lnTo>
                        <a:pt x="13" y="11"/>
                      </a:lnTo>
                      <a:lnTo>
                        <a:pt x="17" y="16"/>
                      </a:lnTo>
                      <a:lnTo>
                        <a:pt x="23" y="20"/>
                      </a:lnTo>
                      <a:lnTo>
                        <a:pt x="28" y="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14" name="Freeform 520"/>
                <p:cNvSpPr>
                  <a:spLocks/>
                </p:cNvSpPr>
                <p:nvPr/>
              </p:nvSpPr>
              <p:spPr bwMode="auto">
                <a:xfrm>
                  <a:off x="3672" y="1180"/>
                  <a:ext cx="118" cy="131"/>
                </a:xfrm>
                <a:custGeom>
                  <a:avLst/>
                  <a:gdLst>
                    <a:gd name="T0" fmla="*/ 0 w 1171"/>
                    <a:gd name="T1" fmla="*/ 0 h 1193"/>
                    <a:gd name="T2" fmla="*/ 0 w 1171"/>
                    <a:gd name="T3" fmla="*/ 0 h 1193"/>
                    <a:gd name="T4" fmla="*/ 0 w 1171"/>
                    <a:gd name="T5" fmla="*/ 0 h 1193"/>
                    <a:gd name="T6" fmla="*/ 0 w 1171"/>
                    <a:gd name="T7" fmla="*/ 0 h 1193"/>
                    <a:gd name="T8" fmla="*/ 0 w 1171"/>
                    <a:gd name="T9" fmla="*/ 0 h 1193"/>
                    <a:gd name="T10" fmla="*/ 0 w 1171"/>
                    <a:gd name="T11" fmla="*/ 0 h 1193"/>
                    <a:gd name="T12" fmla="*/ 0 w 1171"/>
                    <a:gd name="T13" fmla="*/ 0 h 1193"/>
                    <a:gd name="T14" fmla="*/ 0 w 1171"/>
                    <a:gd name="T15" fmla="*/ 0 h 1193"/>
                    <a:gd name="T16" fmla="*/ 0 w 1171"/>
                    <a:gd name="T17" fmla="*/ 0 h 1193"/>
                    <a:gd name="T18" fmla="*/ 0 w 1171"/>
                    <a:gd name="T19" fmla="*/ 0 h 1193"/>
                    <a:gd name="T20" fmla="*/ 0 w 1171"/>
                    <a:gd name="T21" fmla="*/ 0 h 1193"/>
                    <a:gd name="T22" fmla="*/ 0 w 1171"/>
                    <a:gd name="T23" fmla="*/ 0 h 1193"/>
                    <a:gd name="T24" fmla="*/ 0 w 1171"/>
                    <a:gd name="T25" fmla="*/ 0 h 1193"/>
                    <a:gd name="T26" fmla="*/ 0 w 1171"/>
                    <a:gd name="T27" fmla="*/ 0 h 1193"/>
                    <a:gd name="T28" fmla="*/ 0 w 1171"/>
                    <a:gd name="T29" fmla="*/ 0 h 1193"/>
                    <a:gd name="T30" fmla="*/ 0 w 1171"/>
                    <a:gd name="T31" fmla="*/ 0 h 1193"/>
                    <a:gd name="T32" fmla="*/ 0 w 1171"/>
                    <a:gd name="T33" fmla="*/ 0 h 1193"/>
                    <a:gd name="T34" fmla="*/ 0 w 1171"/>
                    <a:gd name="T35" fmla="*/ 0 h 1193"/>
                    <a:gd name="T36" fmla="*/ 0 w 1171"/>
                    <a:gd name="T37" fmla="*/ 0 h 1193"/>
                    <a:gd name="T38" fmla="*/ 0 w 1171"/>
                    <a:gd name="T39" fmla="*/ 0 h 1193"/>
                    <a:gd name="T40" fmla="*/ 0 w 1171"/>
                    <a:gd name="T41" fmla="*/ 0 h 1193"/>
                    <a:gd name="T42" fmla="*/ 0 w 1171"/>
                    <a:gd name="T43" fmla="*/ 0 h 1193"/>
                    <a:gd name="T44" fmla="*/ 0 w 1171"/>
                    <a:gd name="T45" fmla="*/ 0 h 1193"/>
                    <a:gd name="T46" fmla="*/ 0 w 1171"/>
                    <a:gd name="T47" fmla="*/ 0 h 1193"/>
                    <a:gd name="T48" fmla="*/ 0 w 1171"/>
                    <a:gd name="T49" fmla="*/ 0 h 1193"/>
                    <a:gd name="T50" fmla="*/ 0 w 1171"/>
                    <a:gd name="T51" fmla="*/ 0 h 1193"/>
                    <a:gd name="T52" fmla="*/ 0 w 1171"/>
                    <a:gd name="T53" fmla="*/ 0 h 1193"/>
                    <a:gd name="T54" fmla="*/ 0 w 1171"/>
                    <a:gd name="T55" fmla="*/ 0 h 1193"/>
                    <a:gd name="T56" fmla="*/ 0 w 1171"/>
                    <a:gd name="T57" fmla="*/ 0 h 1193"/>
                    <a:gd name="T58" fmla="*/ 0 w 1171"/>
                    <a:gd name="T59" fmla="*/ 0 h 1193"/>
                    <a:gd name="T60" fmla="*/ 0 w 1171"/>
                    <a:gd name="T61" fmla="*/ 0 h 1193"/>
                    <a:gd name="T62" fmla="*/ 0 w 1171"/>
                    <a:gd name="T63" fmla="*/ 0 h 1193"/>
                    <a:gd name="T64" fmla="*/ 0 w 1171"/>
                    <a:gd name="T65" fmla="*/ 0 h 1193"/>
                    <a:gd name="T66" fmla="*/ 0 w 1171"/>
                    <a:gd name="T67" fmla="*/ 0 h 1193"/>
                    <a:gd name="T68" fmla="*/ 0 w 1171"/>
                    <a:gd name="T69" fmla="*/ 0 h 1193"/>
                    <a:gd name="T70" fmla="*/ 0 w 1171"/>
                    <a:gd name="T71" fmla="*/ 0 h 1193"/>
                    <a:gd name="T72" fmla="*/ 0 w 1171"/>
                    <a:gd name="T73" fmla="*/ 0 h 1193"/>
                    <a:gd name="T74" fmla="*/ 0 w 1171"/>
                    <a:gd name="T75" fmla="*/ 0 h 1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1"/>
                    <a:gd name="T115" fmla="*/ 0 h 1193"/>
                    <a:gd name="T116" fmla="*/ 1171 w 1171"/>
                    <a:gd name="T117" fmla="*/ 1193 h 1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1" h="1193">
                      <a:moveTo>
                        <a:pt x="1171" y="52"/>
                      </a:moveTo>
                      <a:lnTo>
                        <a:pt x="52" y="1193"/>
                      </a:lnTo>
                      <a:lnTo>
                        <a:pt x="50" y="1192"/>
                      </a:lnTo>
                      <a:lnTo>
                        <a:pt x="48" y="1190"/>
                      </a:lnTo>
                      <a:lnTo>
                        <a:pt x="44" y="1186"/>
                      </a:lnTo>
                      <a:lnTo>
                        <a:pt x="41" y="1182"/>
                      </a:lnTo>
                      <a:lnTo>
                        <a:pt x="36" y="1177"/>
                      </a:lnTo>
                      <a:lnTo>
                        <a:pt x="31" y="1173"/>
                      </a:lnTo>
                      <a:lnTo>
                        <a:pt x="26" y="1168"/>
                      </a:lnTo>
                      <a:lnTo>
                        <a:pt x="20" y="1163"/>
                      </a:lnTo>
                      <a:lnTo>
                        <a:pt x="16" y="1158"/>
                      </a:lnTo>
                      <a:lnTo>
                        <a:pt x="11" y="1153"/>
                      </a:lnTo>
                      <a:lnTo>
                        <a:pt x="7" y="1150"/>
                      </a:lnTo>
                      <a:lnTo>
                        <a:pt x="3" y="1147"/>
                      </a:lnTo>
                      <a:lnTo>
                        <a:pt x="1" y="1143"/>
                      </a:lnTo>
                      <a:lnTo>
                        <a:pt x="0" y="1142"/>
                      </a:lnTo>
                      <a:lnTo>
                        <a:pt x="1118" y="0"/>
                      </a:lnTo>
                      <a:lnTo>
                        <a:pt x="1119" y="0"/>
                      </a:lnTo>
                      <a:lnTo>
                        <a:pt x="1120" y="1"/>
                      </a:lnTo>
                      <a:lnTo>
                        <a:pt x="1124" y="4"/>
                      </a:lnTo>
                      <a:lnTo>
                        <a:pt x="1127" y="7"/>
                      </a:lnTo>
                      <a:lnTo>
                        <a:pt x="1132" y="11"/>
                      </a:lnTo>
                      <a:lnTo>
                        <a:pt x="1136" y="15"/>
                      </a:lnTo>
                      <a:lnTo>
                        <a:pt x="1142" y="20"/>
                      </a:lnTo>
                      <a:lnTo>
                        <a:pt x="1146" y="24"/>
                      </a:lnTo>
                      <a:lnTo>
                        <a:pt x="1152" y="30"/>
                      </a:lnTo>
                      <a:lnTo>
                        <a:pt x="1156" y="34"/>
                      </a:lnTo>
                      <a:lnTo>
                        <a:pt x="1161" y="39"/>
                      </a:lnTo>
                      <a:lnTo>
                        <a:pt x="1164" y="43"/>
                      </a:lnTo>
                      <a:lnTo>
                        <a:pt x="1168" y="47"/>
                      </a:lnTo>
                      <a:lnTo>
                        <a:pt x="1170" y="50"/>
                      </a:lnTo>
                      <a:lnTo>
                        <a:pt x="1171" y="51"/>
                      </a:lnTo>
                      <a:lnTo>
                        <a:pt x="1171" y="5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15" name="Freeform 521"/>
                <p:cNvSpPr>
                  <a:spLocks/>
                </p:cNvSpPr>
                <p:nvPr/>
              </p:nvSpPr>
              <p:spPr bwMode="auto">
                <a:xfrm>
                  <a:off x="3672" y="1180"/>
                  <a:ext cx="118" cy="131"/>
                </a:xfrm>
                <a:custGeom>
                  <a:avLst/>
                  <a:gdLst>
                    <a:gd name="T0" fmla="*/ 0 w 1171"/>
                    <a:gd name="T1" fmla="*/ 0 h 1193"/>
                    <a:gd name="T2" fmla="*/ 0 w 1171"/>
                    <a:gd name="T3" fmla="*/ 0 h 1193"/>
                    <a:gd name="T4" fmla="*/ 0 w 1171"/>
                    <a:gd name="T5" fmla="*/ 0 h 1193"/>
                    <a:gd name="T6" fmla="*/ 0 w 1171"/>
                    <a:gd name="T7" fmla="*/ 0 h 1193"/>
                    <a:gd name="T8" fmla="*/ 0 w 1171"/>
                    <a:gd name="T9" fmla="*/ 0 h 1193"/>
                    <a:gd name="T10" fmla="*/ 0 w 1171"/>
                    <a:gd name="T11" fmla="*/ 0 h 1193"/>
                    <a:gd name="T12" fmla="*/ 0 w 1171"/>
                    <a:gd name="T13" fmla="*/ 0 h 1193"/>
                    <a:gd name="T14" fmla="*/ 0 w 1171"/>
                    <a:gd name="T15" fmla="*/ 0 h 1193"/>
                    <a:gd name="T16" fmla="*/ 0 w 1171"/>
                    <a:gd name="T17" fmla="*/ 0 h 1193"/>
                    <a:gd name="T18" fmla="*/ 0 w 1171"/>
                    <a:gd name="T19" fmla="*/ 0 h 1193"/>
                    <a:gd name="T20" fmla="*/ 0 w 1171"/>
                    <a:gd name="T21" fmla="*/ 0 h 1193"/>
                    <a:gd name="T22" fmla="*/ 0 w 1171"/>
                    <a:gd name="T23" fmla="*/ 0 h 1193"/>
                    <a:gd name="T24" fmla="*/ 0 w 1171"/>
                    <a:gd name="T25" fmla="*/ 0 h 1193"/>
                    <a:gd name="T26" fmla="*/ 0 w 1171"/>
                    <a:gd name="T27" fmla="*/ 0 h 1193"/>
                    <a:gd name="T28" fmla="*/ 0 w 1171"/>
                    <a:gd name="T29" fmla="*/ 0 h 1193"/>
                    <a:gd name="T30" fmla="*/ 0 w 1171"/>
                    <a:gd name="T31" fmla="*/ 0 h 1193"/>
                    <a:gd name="T32" fmla="*/ 0 w 1171"/>
                    <a:gd name="T33" fmla="*/ 0 h 1193"/>
                    <a:gd name="T34" fmla="*/ 0 w 1171"/>
                    <a:gd name="T35" fmla="*/ 0 h 1193"/>
                    <a:gd name="T36" fmla="*/ 0 w 1171"/>
                    <a:gd name="T37" fmla="*/ 0 h 1193"/>
                    <a:gd name="T38" fmla="*/ 0 w 1171"/>
                    <a:gd name="T39" fmla="*/ 0 h 1193"/>
                    <a:gd name="T40" fmla="*/ 0 w 1171"/>
                    <a:gd name="T41" fmla="*/ 0 h 1193"/>
                    <a:gd name="T42" fmla="*/ 0 w 1171"/>
                    <a:gd name="T43" fmla="*/ 0 h 1193"/>
                    <a:gd name="T44" fmla="*/ 0 w 1171"/>
                    <a:gd name="T45" fmla="*/ 0 h 1193"/>
                    <a:gd name="T46" fmla="*/ 0 w 1171"/>
                    <a:gd name="T47" fmla="*/ 0 h 1193"/>
                    <a:gd name="T48" fmla="*/ 0 w 1171"/>
                    <a:gd name="T49" fmla="*/ 0 h 1193"/>
                    <a:gd name="T50" fmla="*/ 0 w 1171"/>
                    <a:gd name="T51" fmla="*/ 0 h 1193"/>
                    <a:gd name="T52" fmla="*/ 0 w 1171"/>
                    <a:gd name="T53" fmla="*/ 0 h 1193"/>
                    <a:gd name="T54" fmla="*/ 0 w 1171"/>
                    <a:gd name="T55" fmla="*/ 0 h 1193"/>
                    <a:gd name="T56" fmla="*/ 0 w 1171"/>
                    <a:gd name="T57" fmla="*/ 0 h 1193"/>
                    <a:gd name="T58" fmla="*/ 0 w 1171"/>
                    <a:gd name="T59" fmla="*/ 0 h 1193"/>
                    <a:gd name="T60" fmla="*/ 0 w 1171"/>
                    <a:gd name="T61" fmla="*/ 0 h 1193"/>
                    <a:gd name="T62" fmla="*/ 0 w 1171"/>
                    <a:gd name="T63" fmla="*/ 0 h 1193"/>
                    <a:gd name="T64" fmla="*/ 0 w 1171"/>
                    <a:gd name="T65" fmla="*/ 0 h 1193"/>
                    <a:gd name="T66" fmla="*/ 0 w 1171"/>
                    <a:gd name="T67" fmla="*/ 0 h 1193"/>
                    <a:gd name="T68" fmla="*/ 0 w 1171"/>
                    <a:gd name="T69" fmla="*/ 0 h 1193"/>
                    <a:gd name="T70" fmla="*/ 0 w 1171"/>
                    <a:gd name="T71" fmla="*/ 0 h 1193"/>
                    <a:gd name="T72" fmla="*/ 0 w 1171"/>
                    <a:gd name="T73" fmla="*/ 0 h 1193"/>
                    <a:gd name="T74" fmla="*/ 0 w 1171"/>
                    <a:gd name="T75" fmla="*/ 0 h 1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1"/>
                    <a:gd name="T115" fmla="*/ 0 h 1193"/>
                    <a:gd name="T116" fmla="*/ 1171 w 1171"/>
                    <a:gd name="T117" fmla="*/ 1193 h 1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1" h="1193">
                      <a:moveTo>
                        <a:pt x="1171" y="52"/>
                      </a:moveTo>
                      <a:lnTo>
                        <a:pt x="52" y="1193"/>
                      </a:lnTo>
                      <a:lnTo>
                        <a:pt x="50" y="1192"/>
                      </a:lnTo>
                      <a:lnTo>
                        <a:pt x="48" y="1190"/>
                      </a:lnTo>
                      <a:lnTo>
                        <a:pt x="44" y="1186"/>
                      </a:lnTo>
                      <a:lnTo>
                        <a:pt x="41" y="1182"/>
                      </a:lnTo>
                      <a:lnTo>
                        <a:pt x="36" y="1177"/>
                      </a:lnTo>
                      <a:lnTo>
                        <a:pt x="31" y="1173"/>
                      </a:lnTo>
                      <a:lnTo>
                        <a:pt x="26" y="1168"/>
                      </a:lnTo>
                      <a:lnTo>
                        <a:pt x="20" y="1163"/>
                      </a:lnTo>
                      <a:lnTo>
                        <a:pt x="16" y="1158"/>
                      </a:lnTo>
                      <a:lnTo>
                        <a:pt x="11" y="1153"/>
                      </a:lnTo>
                      <a:lnTo>
                        <a:pt x="7" y="1150"/>
                      </a:lnTo>
                      <a:lnTo>
                        <a:pt x="3" y="1147"/>
                      </a:lnTo>
                      <a:lnTo>
                        <a:pt x="1" y="1143"/>
                      </a:lnTo>
                      <a:lnTo>
                        <a:pt x="0" y="1142"/>
                      </a:lnTo>
                      <a:lnTo>
                        <a:pt x="1118" y="0"/>
                      </a:lnTo>
                      <a:lnTo>
                        <a:pt x="1119" y="0"/>
                      </a:lnTo>
                      <a:lnTo>
                        <a:pt x="1120" y="1"/>
                      </a:lnTo>
                      <a:lnTo>
                        <a:pt x="1124" y="4"/>
                      </a:lnTo>
                      <a:lnTo>
                        <a:pt x="1127" y="7"/>
                      </a:lnTo>
                      <a:lnTo>
                        <a:pt x="1132" y="11"/>
                      </a:lnTo>
                      <a:lnTo>
                        <a:pt x="1136" y="15"/>
                      </a:lnTo>
                      <a:lnTo>
                        <a:pt x="1142" y="20"/>
                      </a:lnTo>
                      <a:lnTo>
                        <a:pt x="1146" y="24"/>
                      </a:lnTo>
                      <a:lnTo>
                        <a:pt x="1152" y="30"/>
                      </a:lnTo>
                      <a:lnTo>
                        <a:pt x="1156" y="34"/>
                      </a:lnTo>
                      <a:lnTo>
                        <a:pt x="1161" y="39"/>
                      </a:lnTo>
                      <a:lnTo>
                        <a:pt x="1164" y="43"/>
                      </a:lnTo>
                      <a:lnTo>
                        <a:pt x="1168" y="47"/>
                      </a:lnTo>
                      <a:lnTo>
                        <a:pt x="1170" y="50"/>
                      </a:lnTo>
                      <a:lnTo>
                        <a:pt x="1171" y="51"/>
                      </a:lnTo>
                      <a:lnTo>
                        <a:pt x="1171"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6" name="Freeform 522"/>
                <p:cNvSpPr>
                  <a:spLocks/>
                </p:cNvSpPr>
                <p:nvPr/>
              </p:nvSpPr>
              <p:spPr bwMode="auto">
                <a:xfrm>
                  <a:off x="3525" y="1348"/>
                  <a:ext cx="118" cy="130"/>
                </a:xfrm>
                <a:custGeom>
                  <a:avLst/>
                  <a:gdLst>
                    <a:gd name="T0" fmla="*/ 0 w 1167"/>
                    <a:gd name="T1" fmla="*/ 0 h 1189"/>
                    <a:gd name="T2" fmla="*/ 0 w 1167"/>
                    <a:gd name="T3" fmla="*/ 0 h 1189"/>
                    <a:gd name="T4" fmla="*/ 0 w 1167"/>
                    <a:gd name="T5" fmla="*/ 0 h 1189"/>
                    <a:gd name="T6" fmla="*/ 0 w 1167"/>
                    <a:gd name="T7" fmla="*/ 0 h 1189"/>
                    <a:gd name="T8" fmla="*/ 0 w 1167"/>
                    <a:gd name="T9" fmla="*/ 0 h 1189"/>
                    <a:gd name="T10" fmla="*/ 0 w 1167"/>
                    <a:gd name="T11" fmla="*/ 0 h 1189"/>
                    <a:gd name="T12" fmla="*/ 0 w 1167"/>
                    <a:gd name="T13" fmla="*/ 0 h 1189"/>
                    <a:gd name="T14" fmla="*/ 0 w 1167"/>
                    <a:gd name="T15" fmla="*/ 0 h 1189"/>
                    <a:gd name="T16" fmla="*/ 0 w 1167"/>
                    <a:gd name="T17" fmla="*/ 0 h 1189"/>
                    <a:gd name="T18" fmla="*/ 0 w 1167"/>
                    <a:gd name="T19" fmla="*/ 0 h 1189"/>
                    <a:gd name="T20" fmla="*/ 0 w 1167"/>
                    <a:gd name="T21" fmla="*/ 0 h 1189"/>
                    <a:gd name="T22" fmla="*/ 0 w 1167"/>
                    <a:gd name="T23" fmla="*/ 0 h 1189"/>
                    <a:gd name="T24" fmla="*/ 0 w 1167"/>
                    <a:gd name="T25" fmla="*/ 0 h 1189"/>
                    <a:gd name="T26" fmla="*/ 0 w 1167"/>
                    <a:gd name="T27" fmla="*/ 0 h 1189"/>
                    <a:gd name="T28" fmla="*/ 0 w 1167"/>
                    <a:gd name="T29" fmla="*/ 0 h 1189"/>
                    <a:gd name="T30" fmla="*/ 0 w 1167"/>
                    <a:gd name="T31" fmla="*/ 0 h 1189"/>
                    <a:gd name="T32" fmla="*/ 0 w 1167"/>
                    <a:gd name="T33" fmla="*/ 0 h 1189"/>
                    <a:gd name="T34" fmla="*/ 0 w 1167"/>
                    <a:gd name="T35" fmla="*/ 0 h 1189"/>
                    <a:gd name="T36" fmla="*/ 0 w 1167"/>
                    <a:gd name="T37" fmla="*/ 0 h 1189"/>
                    <a:gd name="T38" fmla="*/ 0 w 1167"/>
                    <a:gd name="T39" fmla="*/ 0 h 1189"/>
                    <a:gd name="T40" fmla="*/ 0 w 1167"/>
                    <a:gd name="T41" fmla="*/ 0 h 1189"/>
                    <a:gd name="T42" fmla="*/ 0 w 1167"/>
                    <a:gd name="T43" fmla="*/ 0 h 1189"/>
                    <a:gd name="T44" fmla="*/ 0 w 1167"/>
                    <a:gd name="T45" fmla="*/ 0 h 1189"/>
                    <a:gd name="T46" fmla="*/ 0 w 1167"/>
                    <a:gd name="T47" fmla="*/ 0 h 1189"/>
                    <a:gd name="T48" fmla="*/ 0 w 1167"/>
                    <a:gd name="T49" fmla="*/ 0 h 1189"/>
                    <a:gd name="T50" fmla="*/ 0 w 1167"/>
                    <a:gd name="T51" fmla="*/ 0 h 1189"/>
                    <a:gd name="T52" fmla="*/ 0 w 1167"/>
                    <a:gd name="T53" fmla="*/ 0 h 1189"/>
                    <a:gd name="T54" fmla="*/ 0 w 1167"/>
                    <a:gd name="T55" fmla="*/ 0 h 1189"/>
                    <a:gd name="T56" fmla="*/ 0 w 1167"/>
                    <a:gd name="T57" fmla="*/ 0 h 1189"/>
                    <a:gd name="T58" fmla="*/ 0 w 1167"/>
                    <a:gd name="T59" fmla="*/ 0 h 1189"/>
                    <a:gd name="T60" fmla="*/ 0 w 1167"/>
                    <a:gd name="T61" fmla="*/ 0 h 1189"/>
                    <a:gd name="T62" fmla="*/ 0 w 1167"/>
                    <a:gd name="T63" fmla="*/ 0 h 1189"/>
                    <a:gd name="T64" fmla="*/ 0 w 1167"/>
                    <a:gd name="T65" fmla="*/ 0 h 1189"/>
                    <a:gd name="T66" fmla="*/ 0 w 1167"/>
                    <a:gd name="T67" fmla="*/ 0 h 1189"/>
                    <a:gd name="T68" fmla="*/ 0 w 1167"/>
                    <a:gd name="T69" fmla="*/ 0 h 1189"/>
                    <a:gd name="T70" fmla="*/ 0 w 1167"/>
                    <a:gd name="T71" fmla="*/ 0 h 1189"/>
                    <a:gd name="T72" fmla="*/ 0 w 1167"/>
                    <a:gd name="T73" fmla="*/ 0 h 1189"/>
                    <a:gd name="T74" fmla="*/ 0 w 1167"/>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7"/>
                    <a:gd name="T115" fmla="*/ 0 h 1189"/>
                    <a:gd name="T116" fmla="*/ 1167 w 1167"/>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7" h="1189">
                      <a:moveTo>
                        <a:pt x="0" y="1136"/>
                      </a:moveTo>
                      <a:lnTo>
                        <a:pt x="1115" y="0"/>
                      </a:lnTo>
                      <a:lnTo>
                        <a:pt x="1117" y="3"/>
                      </a:lnTo>
                      <a:lnTo>
                        <a:pt x="1119" y="5"/>
                      </a:lnTo>
                      <a:lnTo>
                        <a:pt x="1123" y="8"/>
                      </a:lnTo>
                      <a:lnTo>
                        <a:pt x="1126" y="12"/>
                      </a:lnTo>
                      <a:lnTo>
                        <a:pt x="1130" y="16"/>
                      </a:lnTo>
                      <a:lnTo>
                        <a:pt x="1136" y="21"/>
                      </a:lnTo>
                      <a:lnTo>
                        <a:pt x="1141" y="26"/>
                      </a:lnTo>
                      <a:lnTo>
                        <a:pt x="1146" y="31"/>
                      </a:lnTo>
                      <a:lnTo>
                        <a:pt x="1151" y="35"/>
                      </a:lnTo>
                      <a:lnTo>
                        <a:pt x="1155" y="40"/>
                      </a:lnTo>
                      <a:lnTo>
                        <a:pt x="1160" y="44"/>
                      </a:lnTo>
                      <a:lnTo>
                        <a:pt x="1162" y="48"/>
                      </a:lnTo>
                      <a:lnTo>
                        <a:pt x="1166" y="50"/>
                      </a:lnTo>
                      <a:lnTo>
                        <a:pt x="1167" y="51"/>
                      </a:lnTo>
                      <a:lnTo>
                        <a:pt x="1167" y="52"/>
                      </a:lnTo>
                      <a:lnTo>
                        <a:pt x="53" y="1189"/>
                      </a:lnTo>
                      <a:lnTo>
                        <a:pt x="52" y="1189"/>
                      </a:lnTo>
                      <a:lnTo>
                        <a:pt x="50" y="1187"/>
                      </a:lnTo>
                      <a:lnTo>
                        <a:pt x="48" y="1185"/>
                      </a:lnTo>
                      <a:lnTo>
                        <a:pt x="44" y="1182"/>
                      </a:lnTo>
                      <a:lnTo>
                        <a:pt x="40" y="1178"/>
                      </a:lnTo>
                      <a:lnTo>
                        <a:pt x="35" y="1174"/>
                      </a:lnTo>
                      <a:lnTo>
                        <a:pt x="31" y="1169"/>
                      </a:lnTo>
                      <a:lnTo>
                        <a:pt x="25" y="1165"/>
                      </a:lnTo>
                      <a:lnTo>
                        <a:pt x="20" y="1159"/>
                      </a:lnTo>
                      <a:lnTo>
                        <a:pt x="15" y="1155"/>
                      </a:lnTo>
                      <a:lnTo>
                        <a:pt x="10" y="1150"/>
                      </a:lnTo>
                      <a:lnTo>
                        <a:pt x="7" y="1145"/>
                      </a:lnTo>
                      <a:lnTo>
                        <a:pt x="3" y="1142"/>
                      </a:lnTo>
                      <a:lnTo>
                        <a:pt x="2" y="1140"/>
                      </a:lnTo>
                      <a:lnTo>
                        <a:pt x="0" y="1137"/>
                      </a:lnTo>
                      <a:lnTo>
                        <a:pt x="0" y="113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17" name="Freeform 523"/>
                <p:cNvSpPr>
                  <a:spLocks/>
                </p:cNvSpPr>
                <p:nvPr/>
              </p:nvSpPr>
              <p:spPr bwMode="auto">
                <a:xfrm>
                  <a:off x="3524" y="1344"/>
                  <a:ext cx="117" cy="130"/>
                </a:xfrm>
                <a:custGeom>
                  <a:avLst/>
                  <a:gdLst>
                    <a:gd name="T0" fmla="*/ 0 w 1167"/>
                    <a:gd name="T1" fmla="*/ 0 h 1189"/>
                    <a:gd name="T2" fmla="*/ 0 w 1167"/>
                    <a:gd name="T3" fmla="*/ 0 h 1189"/>
                    <a:gd name="T4" fmla="*/ 0 w 1167"/>
                    <a:gd name="T5" fmla="*/ 0 h 1189"/>
                    <a:gd name="T6" fmla="*/ 0 w 1167"/>
                    <a:gd name="T7" fmla="*/ 0 h 1189"/>
                    <a:gd name="T8" fmla="*/ 0 w 1167"/>
                    <a:gd name="T9" fmla="*/ 0 h 1189"/>
                    <a:gd name="T10" fmla="*/ 0 w 1167"/>
                    <a:gd name="T11" fmla="*/ 0 h 1189"/>
                    <a:gd name="T12" fmla="*/ 0 w 1167"/>
                    <a:gd name="T13" fmla="*/ 0 h 1189"/>
                    <a:gd name="T14" fmla="*/ 0 w 1167"/>
                    <a:gd name="T15" fmla="*/ 0 h 1189"/>
                    <a:gd name="T16" fmla="*/ 0 w 1167"/>
                    <a:gd name="T17" fmla="*/ 0 h 1189"/>
                    <a:gd name="T18" fmla="*/ 0 w 1167"/>
                    <a:gd name="T19" fmla="*/ 0 h 1189"/>
                    <a:gd name="T20" fmla="*/ 0 w 1167"/>
                    <a:gd name="T21" fmla="*/ 0 h 1189"/>
                    <a:gd name="T22" fmla="*/ 0 w 1167"/>
                    <a:gd name="T23" fmla="*/ 0 h 1189"/>
                    <a:gd name="T24" fmla="*/ 0 w 1167"/>
                    <a:gd name="T25" fmla="*/ 0 h 1189"/>
                    <a:gd name="T26" fmla="*/ 0 w 1167"/>
                    <a:gd name="T27" fmla="*/ 0 h 1189"/>
                    <a:gd name="T28" fmla="*/ 0 w 1167"/>
                    <a:gd name="T29" fmla="*/ 0 h 1189"/>
                    <a:gd name="T30" fmla="*/ 0 w 1167"/>
                    <a:gd name="T31" fmla="*/ 0 h 1189"/>
                    <a:gd name="T32" fmla="*/ 0 w 1167"/>
                    <a:gd name="T33" fmla="*/ 0 h 1189"/>
                    <a:gd name="T34" fmla="*/ 0 w 1167"/>
                    <a:gd name="T35" fmla="*/ 0 h 1189"/>
                    <a:gd name="T36" fmla="*/ 0 w 1167"/>
                    <a:gd name="T37" fmla="*/ 0 h 1189"/>
                    <a:gd name="T38" fmla="*/ 0 w 1167"/>
                    <a:gd name="T39" fmla="*/ 0 h 1189"/>
                    <a:gd name="T40" fmla="*/ 0 w 1167"/>
                    <a:gd name="T41" fmla="*/ 0 h 1189"/>
                    <a:gd name="T42" fmla="*/ 0 w 1167"/>
                    <a:gd name="T43" fmla="*/ 0 h 1189"/>
                    <a:gd name="T44" fmla="*/ 0 w 1167"/>
                    <a:gd name="T45" fmla="*/ 0 h 1189"/>
                    <a:gd name="T46" fmla="*/ 0 w 1167"/>
                    <a:gd name="T47" fmla="*/ 0 h 1189"/>
                    <a:gd name="T48" fmla="*/ 0 w 1167"/>
                    <a:gd name="T49" fmla="*/ 0 h 1189"/>
                    <a:gd name="T50" fmla="*/ 0 w 1167"/>
                    <a:gd name="T51" fmla="*/ 0 h 1189"/>
                    <a:gd name="T52" fmla="*/ 0 w 1167"/>
                    <a:gd name="T53" fmla="*/ 0 h 1189"/>
                    <a:gd name="T54" fmla="*/ 0 w 1167"/>
                    <a:gd name="T55" fmla="*/ 0 h 1189"/>
                    <a:gd name="T56" fmla="*/ 0 w 1167"/>
                    <a:gd name="T57" fmla="*/ 0 h 1189"/>
                    <a:gd name="T58" fmla="*/ 0 w 1167"/>
                    <a:gd name="T59" fmla="*/ 0 h 1189"/>
                    <a:gd name="T60" fmla="*/ 0 w 1167"/>
                    <a:gd name="T61" fmla="*/ 0 h 1189"/>
                    <a:gd name="T62" fmla="*/ 0 w 1167"/>
                    <a:gd name="T63" fmla="*/ 0 h 1189"/>
                    <a:gd name="T64" fmla="*/ 0 w 1167"/>
                    <a:gd name="T65" fmla="*/ 0 h 1189"/>
                    <a:gd name="T66" fmla="*/ 0 w 1167"/>
                    <a:gd name="T67" fmla="*/ 0 h 1189"/>
                    <a:gd name="T68" fmla="*/ 0 w 1167"/>
                    <a:gd name="T69" fmla="*/ 0 h 1189"/>
                    <a:gd name="T70" fmla="*/ 0 w 1167"/>
                    <a:gd name="T71" fmla="*/ 0 h 1189"/>
                    <a:gd name="T72" fmla="*/ 0 w 1167"/>
                    <a:gd name="T73" fmla="*/ 0 h 1189"/>
                    <a:gd name="T74" fmla="*/ 0 w 1167"/>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7"/>
                    <a:gd name="T115" fmla="*/ 0 h 1189"/>
                    <a:gd name="T116" fmla="*/ 1167 w 1167"/>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7" h="1189">
                      <a:moveTo>
                        <a:pt x="0" y="1136"/>
                      </a:moveTo>
                      <a:lnTo>
                        <a:pt x="1115" y="0"/>
                      </a:lnTo>
                      <a:lnTo>
                        <a:pt x="1117" y="3"/>
                      </a:lnTo>
                      <a:lnTo>
                        <a:pt x="1119" y="5"/>
                      </a:lnTo>
                      <a:lnTo>
                        <a:pt x="1123" y="8"/>
                      </a:lnTo>
                      <a:lnTo>
                        <a:pt x="1126" y="12"/>
                      </a:lnTo>
                      <a:lnTo>
                        <a:pt x="1130" y="16"/>
                      </a:lnTo>
                      <a:lnTo>
                        <a:pt x="1136" y="21"/>
                      </a:lnTo>
                      <a:lnTo>
                        <a:pt x="1141" y="26"/>
                      </a:lnTo>
                      <a:lnTo>
                        <a:pt x="1146" y="31"/>
                      </a:lnTo>
                      <a:lnTo>
                        <a:pt x="1151" y="35"/>
                      </a:lnTo>
                      <a:lnTo>
                        <a:pt x="1155" y="40"/>
                      </a:lnTo>
                      <a:lnTo>
                        <a:pt x="1160" y="44"/>
                      </a:lnTo>
                      <a:lnTo>
                        <a:pt x="1162" y="48"/>
                      </a:lnTo>
                      <a:lnTo>
                        <a:pt x="1166" y="50"/>
                      </a:lnTo>
                      <a:lnTo>
                        <a:pt x="1167" y="51"/>
                      </a:lnTo>
                      <a:lnTo>
                        <a:pt x="1167" y="52"/>
                      </a:lnTo>
                      <a:lnTo>
                        <a:pt x="53" y="1189"/>
                      </a:lnTo>
                      <a:lnTo>
                        <a:pt x="52" y="1189"/>
                      </a:lnTo>
                      <a:lnTo>
                        <a:pt x="50" y="1187"/>
                      </a:lnTo>
                      <a:lnTo>
                        <a:pt x="48" y="1185"/>
                      </a:lnTo>
                      <a:lnTo>
                        <a:pt x="44" y="1182"/>
                      </a:lnTo>
                      <a:lnTo>
                        <a:pt x="40" y="1178"/>
                      </a:lnTo>
                      <a:lnTo>
                        <a:pt x="35" y="1174"/>
                      </a:lnTo>
                      <a:lnTo>
                        <a:pt x="31" y="1169"/>
                      </a:lnTo>
                      <a:lnTo>
                        <a:pt x="25" y="1165"/>
                      </a:lnTo>
                      <a:lnTo>
                        <a:pt x="20" y="1159"/>
                      </a:lnTo>
                      <a:lnTo>
                        <a:pt x="15" y="1155"/>
                      </a:lnTo>
                      <a:lnTo>
                        <a:pt x="10" y="1150"/>
                      </a:lnTo>
                      <a:lnTo>
                        <a:pt x="7" y="1145"/>
                      </a:lnTo>
                      <a:lnTo>
                        <a:pt x="3" y="1142"/>
                      </a:lnTo>
                      <a:lnTo>
                        <a:pt x="2" y="1140"/>
                      </a:lnTo>
                      <a:lnTo>
                        <a:pt x="0" y="1137"/>
                      </a:lnTo>
                      <a:lnTo>
                        <a:pt x="0" y="113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8" name="Oval 524"/>
                <p:cNvSpPr>
                  <a:spLocks noChangeArrowheads="1"/>
                </p:cNvSpPr>
                <p:nvPr/>
              </p:nvSpPr>
              <p:spPr bwMode="auto">
                <a:xfrm>
                  <a:off x="3631" y="1299"/>
                  <a:ext cx="52" cy="57"/>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819" name="Freeform 525"/>
                <p:cNvSpPr>
                  <a:spLocks/>
                </p:cNvSpPr>
                <p:nvPr/>
              </p:nvSpPr>
              <p:spPr bwMode="auto">
                <a:xfrm>
                  <a:off x="3667" y="1456"/>
                  <a:ext cx="264" cy="188"/>
                </a:xfrm>
                <a:custGeom>
                  <a:avLst/>
                  <a:gdLst>
                    <a:gd name="T0" fmla="*/ 0 w 2619"/>
                    <a:gd name="T1" fmla="*/ 0 h 1723"/>
                    <a:gd name="T2" fmla="*/ 0 w 2619"/>
                    <a:gd name="T3" fmla="*/ 0 h 1723"/>
                    <a:gd name="T4" fmla="*/ 0 w 2619"/>
                    <a:gd name="T5" fmla="*/ 0 h 1723"/>
                    <a:gd name="T6" fmla="*/ 0 w 2619"/>
                    <a:gd name="T7" fmla="*/ 0 h 1723"/>
                    <a:gd name="T8" fmla="*/ 0 w 2619"/>
                    <a:gd name="T9" fmla="*/ 0 h 1723"/>
                    <a:gd name="T10" fmla="*/ 0 w 2619"/>
                    <a:gd name="T11" fmla="*/ 0 h 1723"/>
                    <a:gd name="T12" fmla="*/ 0 60000 65536"/>
                    <a:gd name="T13" fmla="*/ 0 60000 65536"/>
                    <a:gd name="T14" fmla="*/ 0 60000 65536"/>
                    <a:gd name="T15" fmla="*/ 0 60000 65536"/>
                    <a:gd name="T16" fmla="*/ 0 60000 65536"/>
                    <a:gd name="T17" fmla="*/ 0 60000 65536"/>
                    <a:gd name="T18" fmla="*/ 0 w 2619"/>
                    <a:gd name="T19" fmla="*/ 0 h 1723"/>
                    <a:gd name="T20" fmla="*/ 2619 w 2619"/>
                    <a:gd name="T21" fmla="*/ 1723 h 1723"/>
                  </a:gdLst>
                  <a:ahLst/>
                  <a:cxnLst>
                    <a:cxn ang="T12">
                      <a:pos x="T0" y="T1"/>
                    </a:cxn>
                    <a:cxn ang="T13">
                      <a:pos x="T2" y="T3"/>
                    </a:cxn>
                    <a:cxn ang="T14">
                      <a:pos x="T4" y="T5"/>
                    </a:cxn>
                    <a:cxn ang="T15">
                      <a:pos x="T6" y="T7"/>
                    </a:cxn>
                    <a:cxn ang="T16">
                      <a:pos x="T8" y="T9"/>
                    </a:cxn>
                    <a:cxn ang="T17">
                      <a:pos x="T10" y="T11"/>
                    </a:cxn>
                  </a:cxnLst>
                  <a:rect l="T18" t="T19" r="T20" b="T21"/>
                  <a:pathLst>
                    <a:path w="2619" h="1723">
                      <a:moveTo>
                        <a:pt x="0" y="1717"/>
                      </a:moveTo>
                      <a:lnTo>
                        <a:pt x="2060" y="1723"/>
                      </a:lnTo>
                      <a:lnTo>
                        <a:pt x="2619" y="0"/>
                      </a:lnTo>
                      <a:lnTo>
                        <a:pt x="615" y="62"/>
                      </a:lnTo>
                      <a:lnTo>
                        <a:pt x="607" y="79"/>
                      </a:lnTo>
                      <a:lnTo>
                        <a:pt x="0" y="171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20" name="Freeform 526"/>
                <p:cNvSpPr>
                  <a:spLocks/>
                </p:cNvSpPr>
                <p:nvPr/>
              </p:nvSpPr>
              <p:spPr bwMode="auto">
                <a:xfrm>
                  <a:off x="3667" y="1456"/>
                  <a:ext cx="264" cy="188"/>
                </a:xfrm>
                <a:custGeom>
                  <a:avLst/>
                  <a:gdLst>
                    <a:gd name="T0" fmla="*/ 0 w 2619"/>
                    <a:gd name="T1" fmla="*/ 0 h 1723"/>
                    <a:gd name="T2" fmla="*/ 0 w 2619"/>
                    <a:gd name="T3" fmla="*/ 0 h 1723"/>
                    <a:gd name="T4" fmla="*/ 0 w 2619"/>
                    <a:gd name="T5" fmla="*/ 0 h 1723"/>
                    <a:gd name="T6" fmla="*/ 0 w 2619"/>
                    <a:gd name="T7" fmla="*/ 0 h 1723"/>
                    <a:gd name="T8" fmla="*/ 0 w 2619"/>
                    <a:gd name="T9" fmla="*/ 0 h 1723"/>
                    <a:gd name="T10" fmla="*/ 0 w 2619"/>
                    <a:gd name="T11" fmla="*/ 0 h 1723"/>
                    <a:gd name="T12" fmla="*/ 0 60000 65536"/>
                    <a:gd name="T13" fmla="*/ 0 60000 65536"/>
                    <a:gd name="T14" fmla="*/ 0 60000 65536"/>
                    <a:gd name="T15" fmla="*/ 0 60000 65536"/>
                    <a:gd name="T16" fmla="*/ 0 60000 65536"/>
                    <a:gd name="T17" fmla="*/ 0 60000 65536"/>
                    <a:gd name="T18" fmla="*/ 0 w 2619"/>
                    <a:gd name="T19" fmla="*/ 0 h 1723"/>
                    <a:gd name="T20" fmla="*/ 2619 w 2619"/>
                    <a:gd name="T21" fmla="*/ 1723 h 1723"/>
                  </a:gdLst>
                  <a:ahLst/>
                  <a:cxnLst>
                    <a:cxn ang="T12">
                      <a:pos x="T0" y="T1"/>
                    </a:cxn>
                    <a:cxn ang="T13">
                      <a:pos x="T2" y="T3"/>
                    </a:cxn>
                    <a:cxn ang="T14">
                      <a:pos x="T4" y="T5"/>
                    </a:cxn>
                    <a:cxn ang="T15">
                      <a:pos x="T6" y="T7"/>
                    </a:cxn>
                    <a:cxn ang="T16">
                      <a:pos x="T8" y="T9"/>
                    </a:cxn>
                    <a:cxn ang="T17">
                      <a:pos x="T10" y="T11"/>
                    </a:cxn>
                  </a:cxnLst>
                  <a:rect l="T18" t="T19" r="T20" b="T21"/>
                  <a:pathLst>
                    <a:path w="2619" h="1723">
                      <a:moveTo>
                        <a:pt x="0" y="1717"/>
                      </a:moveTo>
                      <a:lnTo>
                        <a:pt x="2060" y="1723"/>
                      </a:lnTo>
                      <a:lnTo>
                        <a:pt x="2619" y="0"/>
                      </a:lnTo>
                      <a:lnTo>
                        <a:pt x="615" y="62"/>
                      </a:lnTo>
                      <a:lnTo>
                        <a:pt x="607" y="79"/>
                      </a:lnTo>
                      <a:lnTo>
                        <a:pt x="0" y="171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21" name="Line 527"/>
                <p:cNvSpPr>
                  <a:spLocks noChangeShapeType="1"/>
                </p:cNvSpPr>
                <p:nvPr/>
              </p:nvSpPr>
              <p:spPr bwMode="auto">
                <a:xfrm flipH="1" flipV="1">
                  <a:off x="3728" y="1465"/>
                  <a:ext cx="147"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22" name="Line 528"/>
                <p:cNvSpPr>
                  <a:spLocks noChangeShapeType="1"/>
                </p:cNvSpPr>
                <p:nvPr/>
              </p:nvSpPr>
              <p:spPr bwMode="auto">
                <a:xfrm flipH="1">
                  <a:off x="3728" y="1456"/>
                  <a:ext cx="203"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23" name="Freeform 529"/>
                <p:cNvSpPr>
                  <a:spLocks/>
                </p:cNvSpPr>
                <p:nvPr/>
              </p:nvSpPr>
              <p:spPr bwMode="auto">
                <a:xfrm>
                  <a:off x="4164" y="1794"/>
                  <a:ext cx="53" cy="108"/>
                </a:xfrm>
                <a:custGeom>
                  <a:avLst/>
                  <a:gdLst>
                    <a:gd name="T0" fmla="*/ 0 w 524"/>
                    <a:gd name="T1" fmla="*/ 0 h 993"/>
                    <a:gd name="T2" fmla="*/ 0 w 524"/>
                    <a:gd name="T3" fmla="*/ 0 h 993"/>
                    <a:gd name="T4" fmla="*/ 0 w 524"/>
                    <a:gd name="T5" fmla="*/ 0 h 993"/>
                    <a:gd name="T6" fmla="*/ 0 w 524"/>
                    <a:gd name="T7" fmla="*/ 0 h 993"/>
                    <a:gd name="T8" fmla="*/ 0 w 524"/>
                    <a:gd name="T9" fmla="*/ 0 h 993"/>
                    <a:gd name="T10" fmla="*/ 0 w 524"/>
                    <a:gd name="T11" fmla="*/ 0 h 993"/>
                    <a:gd name="T12" fmla="*/ 0 w 524"/>
                    <a:gd name="T13" fmla="*/ 0 h 993"/>
                    <a:gd name="T14" fmla="*/ 0 w 524"/>
                    <a:gd name="T15" fmla="*/ 0 h 993"/>
                    <a:gd name="T16" fmla="*/ 0 w 524"/>
                    <a:gd name="T17" fmla="*/ 0 h 993"/>
                    <a:gd name="T18" fmla="*/ 0 w 524"/>
                    <a:gd name="T19" fmla="*/ 0 h 993"/>
                    <a:gd name="T20" fmla="*/ 0 w 524"/>
                    <a:gd name="T21" fmla="*/ 0 h 993"/>
                    <a:gd name="T22" fmla="*/ 0 w 524"/>
                    <a:gd name="T23" fmla="*/ 0 h 993"/>
                    <a:gd name="T24" fmla="*/ 0 w 524"/>
                    <a:gd name="T25" fmla="*/ 0 h 993"/>
                    <a:gd name="T26" fmla="*/ 0 w 524"/>
                    <a:gd name="T27" fmla="*/ 0 h 993"/>
                    <a:gd name="T28" fmla="*/ 0 w 524"/>
                    <a:gd name="T29" fmla="*/ 0 h 993"/>
                    <a:gd name="T30" fmla="*/ 0 w 524"/>
                    <a:gd name="T31" fmla="*/ 0 h 993"/>
                    <a:gd name="T32" fmla="*/ 0 w 524"/>
                    <a:gd name="T33" fmla="*/ 0 h 993"/>
                    <a:gd name="T34" fmla="*/ 0 w 524"/>
                    <a:gd name="T35" fmla="*/ 0 h 993"/>
                    <a:gd name="T36" fmla="*/ 0 w 524"/>
                    <a:gd name="T37" fmla="*/ 0 h 993"/>
                    <a:gd name="T38" fmla="*/ 0 w 524"/>
                    <a:gd name="T39" fmla="*/ 0 h 993"/>
                    <a:gd name="T40" fmla="*/ 0 w 524"/>
                    <a:gd name="T41" fmla="*/ 0 h 993"/>
                    <a:gd name="T42" fmla="*/ 0 w 524"/>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4"/>
                    <a:gd name="T67" fmla="*/ 0 h 993"/>
                    <a:gd name="T68" fmla="*/ 524 w 524"/>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4" h="993">
                      <a:moveTo>
                        <a:pt x="455" y="979"/>
                      </a:moveTo>
                      <a:lnTo>
                        <a:pt x="0" y="33"/>
                      </a:lnTo>
                      <a:lnTo>
                        <a:pt x="69" y="0"/>
                      </a:lnTo>
                      <a:lnTo>
                        <a:pt x="522" y="948"/>
                      </a:lnTo>
                      <a:lnTo>
                        <a:pt x="523" y="952"/>
                      </a:lnTo>
                      <a:lnTo>
                        <a:pt x="524" y="958"/>
                      </a:lnTo>
                      <a:lnTo>
                        <a:pt x="523" y="965"/>
                      </a:lnTo>
                      <a:lnTo>
                        <a:pt x="521" y="970"/>
                      </a:lnTo>
                      <a:lnTo>
                        <a:pt x="517" y="976"/>
                      </a:lnTo>
                      <a:lnTo>
                        <a:pt x="513" y="981"/>
                      </a:lnTo>
                      <a:lnTo>
                        <a:pt x="507" y="985"/>
                      </a:lnTo>
                      <a:lnTo>
                        <a:pt x="501" y="988"/>
                      </a:lnTo>
                      <a:lnTo>
                        <a:pt x="495" y="992"/>
                      </a:lnTo>
                      <a:lnTo>
                        <a:pt x="488" y="993"/>
                      </a:lnTo>
                      <a:lnTo>
                        <a:pt x="481" y="993"/>
                      </a:lnTo>
                      <a:lnTo>
                        <a:pt x="474" y="993"/>
                      </a:lnTo>
                      <a:lnTo>
                        <a:pt x="467" y="991"/>
                      </a:lnTo>
                      <a:lnTo>
                        <a:pt x="463" y="987"/>
                      </a:lnTo>
                      <a:lnTo>
                        <a:pt x="458" y="984"/>
                      </a:lnTo>
                      <a:lnTo>
                        <a:pt x="455" y="97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4" name="Freeform 530"/>
                <p:cNvSpPr>
                  <a:spLocks/>
                </p:cNvSpPr>
                <p:nvPr/>
              </p:nvSpPr>
              <p:spPr bwMode="auto">
                <a:xfrm>
                  <a:off x="4164" y="1794"/>
                  <a:ext cx="53" cy="108"/>
                </a:xfrm>
                <a:custGeom>
                  <a:avLst/>
                  <a:gdLst>
                    <a:gd name="T0" fmla="*/ 0 w 524"/>
                    <a:gd name="T1" fmla="*/ 0 h 993"/>
                    <a:gd name="T2" fmla="*/ 0 w 524"/>
                    <a:gd name="T3" fmla="*/ 0 h 993"/>
                    <a:gd name="T4" fmla="*/ 0 w 524"/>
                    <a:gd name="T5" fmla="*/ 0 h 993"/>
                    <a:gd name="T6" fmla="*/ 0 w 524"/>
                    <a:gd name="T7" fmla="*/ 0 h 993"/>
                    <a:gd name="T8" fmla="*/ 0 w 524"/>
                    <a:gd name="T9" fmla="*/ 0 h 993"/>
                    <a:gd name="T10" fmla="*/ 0 w 524"/>
                    <a:gd name="T11" fmla="*/ 0 h 993"/>
                    <a:gd name="T12" fmla="*/ 0 w 524"/>
                    <a:gd name="T13" fmla="*/ 0 h 993"/>
                    <a:gd name="T14" fmla="*/ 0 w 524"/>
                    <a:gd name="T15" fmla="*/ 0 h 993"/>
                    <a:gd name="T16" fmla="*/ 0 w 524"/>
                    <a:gd name="T17" fmla="*/ 0 h 993"/>
                    <a:gd name="T18" fmla="*/ 0 w 524"/>
                    <a:gd name="T19" fmla="*/ 0 h 993"/>
                    <a:gd name="T20" fmla="*/ 0 w 524"/>
                    <a:gd name="T21" fmla="*/ 0 h 993"/>
                    <a:gd name="T22" fmla="*/ 0 w 524"/>
                    <a:gd name="T23" fmla="*/ 0 h 993"/>
                    <a:gd name="T24" fmla="*/ 0 w 524"/>
                    <a:gd name="T25" fmla="*/ 0 h 993"/>
                    <a:gd name="T26" fmla="*/ 0 w 524"/>
                    <a:gd name="T27" fmla="*/ 0 h 993"/>
                    <a:gd name="T28" fmla="*/ 0 w 524"/>
                    <a:gd name="T29" fmla="*/ 0 h 993"/>
                    <a:gd name="T30" fmla="*/ 0 w 524"/>
                    <a:gd name="T31" fmla="*/ 0 h 993"/>
                    <a:gd name="T32" fmla="*/ 0 w 524"/>
                    <a:gd name="T33" fmla="*/ 0 h 993"/>
                    <a:gd name="T34" fmla="*/ 0 w 524"/>
                    <a:gd name="T35" fmla="*/ 0 h 993"/>
                    <a:gd name="T36" fmla="*/ 0 w 524"/>
                    <a:gd name="T37" fmla="*/ 0 h 993"/>
                    <a:gd name="T38" fmla="*/ 0 w 524"/>
                    <a:gd name="T39" fmla="*/ 0 h 993"/>
                    <a:gd name="T40" fmla="*/ 0 w 524"/>
                    <a:gd name="T41" fmla="*/ 0 h 993"/>
                    <a:gd name="T42" fmla="*/ 0 w 524"/>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4"/>
                    <a:gd name="T67" fmla="*/ 0 h 993"/>
                    <a:gd name="T68" fmla="*/ 524 w 524"/>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4" h="993">
                      <a:moveTo>
                        <a:pt x="455" y="979"/>
                      </a:moveTo>
                      <a:lnTo>
                        <a:pt x="0" y="33"/>
                      </a:lnTo>
                      <a:lnTo>
                        <a:pt x="69" y="0"/>
                      </a:lnTo>
                      <a:lnTo>
                        <a:pt x="522" y="948"/>
                      </a:lnTo>
                      <a:lnTo>
                        <a:pt x="523" y="952"/>
                      </a:lnTo>
                      <a:lnTo>
                        <a:pt x="524" y="958"/>
                      </a:lnTo>
                      <a:lnTo>
                        <a:pt x="523" y="965"/>
                      </a:lnTo>
                      <a:lnTo>
                        <a:pt x="521" y="970"/>
                      </a:lnTo>
                      <a:lnTo>
                        <a:pt x="517" y="976"/>
                      </a:lnTo>
                      <a:lnTo>
                        <a:pt x="513" y="981"/>
                      </a:lnTo>
                      <a:lnTo>
                        <a:pt x="507" y="985"/>
                      </a:lnTo>
                      <a:lnTo>
                        <a:pt x="501" y="988"/>
                      </a:lnTo>
                      <a:lnTo>
                        <a:pt x="495" y="992"/>
                      </a:lnTo>
                      <a:lnTo>
                        <a:pt x="488" y="993"/>
                      </a:lnTo>
                      <a:lnTo>
                        <a:pt x="481" y="993"/>
                      </a:lnTo>
                      <a:lnTo>
                        <a:pt x="474" y="993"/>
                      </a:lnTo>
                      <a:lnTo>
                        <a:pt x="467" y="991"/>
                      </a:lnTo>
                      <a:lnTo>
                        <a:pt x="463" y="987"/>
                      </a:lnTo>
                      <a:lnTo>
                        <a:pt x="458" y="984"/>
                      </a:lnTo>
                      <a:lnTo>
                        <a:pt x="455" y="97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5" name="Freeform 531"/>
                <p:cNvSpPr>
                  <a:spLocks/>
                </p:cNvSpPr>
                <p:nvPr/>
              </p:nvSpPr>
              <p:spPr bwMode="auto">
                <a:xfrm>
                  <a:off x="3329" y="1824"/>
                  <a:ext cx="82" cy="108"/>
                </a:xfrm>
                <a:custGeom>
                  <a:avLst/>
                  <a:gdLst>
                    <a:gd name="T0" fmla="*/ 0 w 821"/>
                    <a:gd name="T1" fmla="*/ 0 h 991"/>
                    <a:gd name="T2" fmla="*/ 0 w 821"/>
                    <a:gd name="T3" fmla="*/ 0 h 991"/>
                    <a:gd name="T4" fmla="*/ 0 w 821"/>
                    <a:gd name="T5" fmla="*/ 0 h 991"/>
                    <a:gd name="T6" fmla="*/ 0 w 821"/>
                    <a:gd name="T7" fmla="*/ 0 h 991"/>
                    <a:gd name="T8" fmla="*/ 0 w 821"/>
                    <a:gd name="T9" fmla="*/ 0 h 991"/>
                    <a:gd name="T10" fmla="*/ 0 w 821"/>
                    <a:gd name="T11" fmla="*/ 0 h 991"/>
                    <a:gd name="T12" fmla="*/ 0 w 821"/>
                    <a:gd name="T13" fmla="*/ 0 h 991"/>
                    <a:gd name="T14" fmla="*/ 0 w 821"/>
                    <a:gd name="T15" fmla="*/ 0 h 991"/>
                    <a:gd name="T16" fmla="*/ 0 w 821"/>
                    <a:gd name="T17" fmla="*/ 0 h 991"/>
                    <a:gd name="T18" fmla="*/ 0 w 821"/>
                    <a:gd name="T19" fmla="*/ 0 h 991"/>
                    <a:gd name="T20" fmla="*/ 0 w 821"/>
                    <a:gd name="T21" fmla="*/ 0 h 991"/>
                    <a:gd name="T22" fmla="*/ 0 w 821"/>
                    <a:gd name="T23" fmla="*/ 0 h 991"/>
                    <a:gd name="T24" fmla="*/ 0 w 821"/>
                    <a:gd name="T25" fmla="*/ 0 h 991"/>
                    <a:gd name="T26" fmla="*/ 0 w 821"/>
                    <a:gd name="T27" fmla="*/ 0 h 991"/>
                    <a:gd name="T28" fmla="*/ 0 w 821"/>
                    <a:gd name="T29" fmla="*/ 0 h 991"/>
                    <a:gd name="T30" fmla="*/ 0 w 821"/>
                    <a:gd name="T31" fmla="*/ 0 h 991"/>
                    <a:gd name="T32" fmla="*/ 0 w 821"/>
                    <a:gd name="T33" fmla="*/ 0 h 991"/>
                    <a:gd name="T34" fmla="*/ 0 w 821"/>
                    <a:gd name="T35" fmla="*/ 0 h 991"/>
                    <a:gd name="T36" fmla="*/ 0 w 821"/>
                    <a:gd name="T37" fmla="*/ 0 h 991"/>
                    <a:gd name="T38" fmla="*/ 0 w 821"/>
                    <a:gd name="T39" fmla="*/ 0 h 991"/>
                    <a:gd name="T40" fmla="*/ 0 w 821"/>
                    <a:gd name="T41" fmla="*/ 0 h 991"/>
                    <a:gd name="T42" fmla="*/ 0 w 821"/>
                    <a:gd name="T43" fmla="*/ 0 h 9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1"/>
                    <a:gd name="T67" fmla="*/ 0 h 991"/>
                    <a:gd name="T68" fmla="*/ 821 w 821"/>
                    <a:gd name="T69" fmla="*/ 991 h 9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1" h="991">
                      <a:moveTo>
                        <a:pt x="760" y="984"/>
                      </a:moveTo>
                      <a:lnTo>
                        <a:pt x="0" y="49"/>
                      </a:lnTo>
                      <a:lnTo>
                        <a:pt x="59" y="0"/>
                      </a:lnTo>
                      <a:lnTo>
                        <a:pt x="817" y="938"/>
                      </a:lnTo>
                      <a:lnTo>
                        <a:pt x="820" y="942"/>
                      </a:lnTo>
                      <a:lnTo>
                        <a:pt x="821" y="947"/>
                      </a:lnTo>
                      <a:lnTo>
                        <a:pt x="821" y="952"/>
                      </a:lnTo>
                      <a:lnTo>
                        <a:pt x="820" y="958"/>
                      </a:lnTo>
                      <a:lnTo>
                        <a:pt x="818" y="965"/>
                      </a:lnTo>
                      <a:lnTo>
                        <a:pt x="814" y="970"/>
                      </a:lnTo>
                      <a:lnTo>
                        <a:pt x="810" y="975"/>
                      </a:lnTo>
                      <a:lnTo>
                        <a:pt x="804" y="981"/>
                      </a:lnTo>
                      <a:lnTo>
                        <a:pt x="799" y="984"/>
                      </a:lnTo>
                      <a:lnTo>
                        <a:pt x="792" y="987"/>
                      </a:lnTo>
                      <a:lnTo>
                        <a:pt x="786" y="990"/>
                      </a:lnTo>
                      <a:lnTo>
                        <a:pt x="779" y="991"/>
                      </a:lnTo>
                      <a:lnTo>
                        <a:pt x="774" y="991"/>
                      </a:lnTo>
                      <a:lnTo>
                        <a:pt x="768" y="990"/>
                      </a:lnTo>
                      <a:lnTo>
                        <a:pt x="763" y="987"/>
                      </a:lnTo>
                      <a:lnTo>
                        <a:pt x="760" y="9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6" name="Freeform 532"/>
                <p:cNvSpPr>
                  <a:spLocks/>
                </p:cNvSpPr>
                <p:nvPr/>
              </p:nvSpPr>
              <p:spPr bwMode="auto">
                <a:xfrm>
                  <a:off x="3329" y="1824"/>
                  <a:ext cx="82" cy="108"/>
                </a:xfrm>
                <a:custGeom>
                  <a:avLst/>
                  <a:gdLst>
                    <a:gd name="T0" fmla="*/ 0 w 821"/>
                    <a:gd name="T1" fmla="*/ 0 h 991"/>
                    <a:gd name="T2" fmla="*/ 0 w 821"/>
                    <a:gd name="T3" fmla="*/ 0 h 991"/>
                    <a:gd name="T4" fmla="*/ 0 w 821"/>
                    <a:gd name="T5" fmla="*/ 0 h 991"/>
                    <a:gd name="T6" fmla="*/ 0 w 821"/>
                    <a:gd name="T7" fmla="*/ 0 h 991"/>
                    <a:gd name="T8" fmla="*/ 0 w 821"/>
                    <a:gd name="T9" fmla="*/ 0 h 991"/>
                    <a:gd name="T10" fmla="*/ 0 w 821"/>
                    <a:gd name="T11" fmla="*/ 0 h 991"/>
                    <a:gd name="T12" fmla="*/ 0 w 821"/>
                    <a:gd name="T13" fmla="*/ 0 h 991"/>
                    <a:gd name="T14" fmla="*/ 0 w 821"/>
                    <a:gd name="T15" fmla="*/ 0 h 991"/>
                    <a:gd name="T16" fmla="*/ 0 w 821"/>
                    <a:gd name="T17" fmla="*/ 0 h 991"/>
                    <a:gd name="T18" fmla="*/ 0 w 821"/>
                    <a:gd name="T19" fmla="*/ 0 h 991"/>
                    <a:gd name="T20" fmla="*/ 0 w 821"/>
                    <a:gd name="T21" fmla="*/ 0 h 991"/>
                    <a:gd name="T22" fmla="*/ 0 w 821"/>
                    <a:gd name="T23" fmla="*/ 0 h 991"/>
                    <a:gd name="T24" fmla="*/ 0 w 821"/>
                    <a:gd name="T25" fmla="*/ 0 h 991"/>
                    <a:gd name="T26" fmla="*/ 0 w 821"/>
                    <a:gd name="T27" fmla="*/ 0 h 991"/>
                    <a:gd name="T28" fmla="*/ 0 w 821"/>
                    <a:gd name="T29" fmla="*/ 0 h 991"/>
                    <a:gd name="T30" fmla="*/ 0 w 821"/>
                    <a:gd name="T31" fmla="*/ 0 h 991"/>
                    <a:gd name="T32" fmla="*/ 0 w 821"/>
                    <a:gd name="T33" fmla="*/ 0 h 991"/>
                    <a:gd name="T34" fmla="*/ 0 w 821"/>
                    <a:gd name="T35" fmla="*/ 0 h 991"/>
                    <a:gd name="T36" fmla="*/ 0 w 821"/>
                    <a:gd name="T37" fmla="*/ 0 h 991"/>
                    <a:gd name="T38" fmla="*/ 0 w 821"/>
                    <a:gd name="T39" fmla="*/ 0 h 991"/>
                    <a:gd name="T40" fmla="*/ 0 w 821"/>
                    <a:gd name="T41" fmla="*/ 0 h 991"/>
                    <a:gd name="T42" fmla="*/ 0 w 821"/>
                    <a:gd name="T43" fmla="*/ 0 h 9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1"/>
                    <a:gd name="T67" fmla="*/ 0 h 991"/>
                    <a:gd name="T68" fmla="*/ 821 w 821"/>
                    <a:gd name="T69" fmla="*/ 991 h 9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1" h="991">
                      <a:moveTo>
                        <a:pt x="760" y="984"/>
                      </a:moveTo>
                      <a:lnTo>
                        <a:pt x="0" y="49"/>
                      </a:lnTo>
                      <a:lnTo>
                        <a:pt x="59" y="0"/>
                      </a:lnTo>
                      <a:lnTo>
                        <a:pt x="817" y="938"/>
                      </a:lnTo>
                      <a:lnTo>
                        <a:pt x="820" y="942"/>
                      </a:lnTo>
                      <a:lnTo>
                        <a:pt x="821" y="947"/>
                      </a:lnTo>
                      <a:lnTo>
                        <a:pt x="821" y="952"/>
                      </a:lnTo>
                      <a:lnTo>
                        <a:pt x="820" y="958"/>
                      </a:lnTo>
                      <a:lnTo>
                        <a:pt x="818" y="965"/>
                      </a:lnTo>
                      <a:lnTo>
                        <a:pt x="814" y="970"/>
                      </a:lnTo>
                      <a:lnTo>
                        <a:pt x="810" y="975"/>
                      </a:lnTo>
                      <a:lnTo>
                        <a:pt x="804" y="981"/>
                      </a:lnTo>
                      <a:lnTo>
                        <a:pt x="799" y="984"/>
                      </a:lnTo>
                      <a:lnTo>
                        <a:pt x="792" y="987"/>
                      </a:lnTo>
                      <a:lnTo>
                        <a:pt x="786" y="990"/>
                      </a:lnTo>
                      <a:lnTo>
                        <a:pt x="779" y="991"/>
                      </a:lnTo>
                      <a:lnTo>
                        <a:pt x="774" y="991"/>
                      </a:lnTo>
                      <a:lnTo>
                        <a:pt x="768" y="990"/>
                      </a:lnTo>
                      <a:lnTo>
                        <a:pt x="763" y="987"/>
                      </a:lnTo>
                      <a:lnTo>
                        <a:pt x="760" y="9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7" name="Freeform 533"/>
                <p:cNvSpPr>
                  <a:spLocks/>
                </p:cNvSpPr>
                <p:nvPr/>
              </p:nvSpPr>
              <p:spPr bwMode="auto">
                <a:xfrm>
                  <a:off x="3260" y="1656"/>
                  <a:ext cx="55" cy="133"/>
                </a:xfrm>
                <a:custGeom>
                  <a:avLst/>
                  <a:gdLst>
                    <a:gd name="T0" fmla="*/ 0 w 537"/>
                    <a:gd name="T1" fmla="*/ 0 h 1219"/>
                    <a:gd name="T2" fmla="*/ 0 w 537"/>
                    <a:gd name="T3" fmla="*/ 0 h 1219"/>
                    <a:gd name="T4" fmla="*/ 0 w 537"/>
                    <a:gd name="T5" fmla="*/ 0 h 1219"/>
                    <a:gd name="T6" fmla="*/ 0 w 537"/>
                    <a:gd name="T7" fmla="*/ 0 h 1219"/>
                    <a:gd name="T8" fmla="*/ 0 w 537"/>
                    <a:gd name="T9" fmla="*/ 0 h 1219"/>
                    <a:gd name="T10" fmla="*/ 0 w 537"/>
                    <a:gd name="T11" fmla="*/ 0 h 1219"/>
                    <a:gd name="T12" fmla="*/ 0 w 537"/>
                    <a:gd name="T13" fmla="*/ 0 h 1219"/>
                    <a:gd name="T14" fmla="*/ 0 w 537"/>
                    <a:gd name="T15" fmla="*/ 0 h 1219"/>
                    <a:gd name="T16" fmla="*/ 0 w 537"/>
                    <a:gd name="T17" fmla="*/ 0 h 1219"/>
                    <a:gd name="T18" fmla="*/ 0 w 537"/>
                    <a:gd name="T19" fmla="*/ 0 h 1219"/>
                    <a:gd name="T20" fmla="*/ 0 w 537"/>
                    <a:gd name="T21" fmla="*/ 0 h 1219"/>
                    <a:gd name="T22" fmla="*/ 0 w 537"/>
                    <a:gd name="T23" fmla="*/ 0 h 1219"/>
                    <a:gd name="T24" fmla="*/ 0 w 537"/>
                    <a:gd name="T25" fmla="*/ 0 h 1219"/>
                    <a:gd name="T26" fmla="*/ 0 w 537"/>
                    <a:gd name="T27" fmla="*/ 0 h 1219"/>
                    <a:gd name="T28" fmla="*/ 0 w 537"/>
                    <a:gd name="T29" fmla="*/ 0 h 1219"/>
                    <a:gd name="T30" fmla="*/ 0 w 537"/>
                    <a:gd name="T31" fmla="*/ 0 h 1219"/>
                    <a:gd name="T32" fmla="*/ 0 w 537"/>
                    <a:gd name="T33" fmla="*/ 0 h 1219"/>
                    <a:gd name="T34" fmla="*/ 0 w 537"/>
                    <a:gd name="T35" fmla="*/ 0 h 1219"/>
                    <a:gd name="T36" fmla="*/ 0 w 537"/>
                    <a:gd name="T37" fmla="*/ 0 h 1219"/>
                    <a:gd name="T38" fmla="*/ 0 w 537"/>
                    <a:gd name="T39" fmla="*/ 0 h 1219"/>
                    <a:gd name="T40" fmla="*/ 0 w 537"/>
                    <a:gd name="T41" fmla="*/ 0 h 1219"/>
                    <a:gd name="T42" fmla="*/ 0 w 53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7"/>
                    <a:gd name="T67" fmla="*/ 0 h 1219"/>
                    <a:gd name="T68" fmla="*/ 537 w 53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7" h="1219">
                      <a:moveTo>
                        <a:pt x="69" y="11"/>
                      </a:moveTo>
                      <a:lnTo>
                        <a:pt x="537" y="1191"/>
                      </a:lnTo>
                      <a:lnTo>
                        <a:pt x="467" y="1219"/>
                      </a:lnTo>
                      <a:lnTo>
                        <a:pt x="1" y="39"/>
                      </a:lnTo>
                      <a:lnTo>
                        <a:pt x="0" y="34"/>
                      </a:lnTo>
                      <a:lnTo>
                        <a:pt x="0" y="30"/>
                      </a:lnTo>
                      <a:lnTo>
                        <a:pt x="2" y="25"/>
                      </a:lnTo>
                      <a:lnTo>
                        <a:pt x="4" y="19"/>
                      </a:lnTo>
                      <a:lnTo>
                        <a:pt x="9" y="15"/>
                      </a:lnTo>
                      <a:lnTo>
                        <a:pt x="13" y="10"/>
                      </a:lnTo>
                      <a:lnTo>
                        <a:pt x="20" y="7"/>
                      </a:lnTo>
                      <a:lnTo>
                        <a:pt x="26" y="3"/>
                      </a:lnTo>
                      <a:lnTo>
                        <a:pt x="33" y="1"/>
                      </a:lnTo>
                      <a:lnTo>
                        <a:pt x="40" y="0"/>
                      </a:lnTo>
                      <a:lnTo>
                        <a:pt x="46" y="0"/>
                      </a:lnTo>
                      <a:lnTo>
                        <a:pt x="53" y="0"/>
                      </a:lnTo>
                      <a:lnTo>
                        <a:pt x="59" y="2"/>
                      </a:lnTo>
                      <a:lnTo>
                        <a:pt x="63" y="5"/>
                      </a:lnTo>
                      <a:lnTo>
                        <a:pt x="67" y="8"/>
                      </a:lnTo>
                      <a:lnTo>
                        <a:pt x="69"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8" name="Freeform 534"/>
                <p:cNvSpPr>
                  <a:spLocks/>
                </p:cNvSpPr>
                <p:nvPr/>
              </p:nvSpPr>
              <p:spPr bwMode="auto">
                <a:xfrm>
                  <a:off x="3260" y="1656"/>
                  <a:ext cx="55" cy="133"/>
                </a:xfrm>
                <a:custGeom>
                  <a:avLst/>
                  <a:gdLst>
                    <a:gd name="T0" fmla="*/ 0 w 537"/>
                    <a:gd name="T1" fmla="*/ 0 h 1219"/>
                    <a:gd name="T2" fmla="*/ 0 w 537"/>
                    <a:gd name="T3" fmla="*/ 0 h 1219"/>
                    <a:gd name="T4" fmla="*/ 0 w 537"/>
                    <a:gd name="T5" fmla="*/ 0 h 1219"/>
                    <a:gd name="T6" fmla="*/ 0 w 537"/>
                    <a:gd name="T7" fmla="*/ 0 h 1219"/>
                    <a:gd name="T8" fmla="*/ 0 w 537"/>
                    <a:gd name="T9" fmla="*/ 0 h 1219"/>
                    <a:gd name="T10" fmla="*/ 0 w 537"/>
                    <a:gd name="T11" fmla="*/ 0 h 1219"/>
                    <a:gd name="T12" fmla="*/ 0 w 537"/>
                    <a:gd name="T13" fmla="*/ 0 h 1219"/>
                    <a:gd name="T14" fmla="*/ 0 w 537"/>
                    <a:gd name="T15" fmla="*/ 0 h 1219"/>
                    <a:gd name="T16" fmla="*/ 0 w 537"/>
                    <a:gd name="T17" fmla="*/ 0 h 1219"/>
                    <a:gd name="T18" fmla="*/ 0 w 537"/>
                    <a:gd name="T19" fmla="*/ 0 h 1219"/>
                    <a:gd name="T20" fmla="*/ 0 w 537"/>
                    <a:gd name="T21" fmla="*/ 0 h 1219"/>
                    <a:gd name="T22" fmla="*/ 0 w 537"/>
                    <a:gd name="T23" fmla="*/ 0 h 1219"/>
                    <a:gd name="T24" fmla="*/ 0 w 537"/>
                    <a:gd name="T25" fmla="*/ 0 h 1219"/>
                    <a:gd name="T26" fmla="*/ 0 w 537"/>
                    <a:gd name="T27" fmla="*/ 0 h 1219"/>
                    <a:gd name="T28" fmla="*/ 0 w 537"/>
                    <a:gd name="T29" fmla="*/ 0 h 1219"/>
                    <a:gd name="T30" fmla="*/ 0 w 537"/>
                    <a:gd name="T31" fmla="*/ 0 h 1219"/>
                    <a:gd name="T32" fmla="*/ 0 w 537"/>
                    <a:gd name="T33" fmla="*/ 0 h 1219"/>
                    <a:gd name="T34" fmla="*/ 0 w 537"/>
                    <a:gd name="T35" fmla="*/ 0 h 1219"/>
                    <a:gd name="T36" fmla="*/ 0 w 537"/>
                    <a:gd name="T37" fmla="*/ 0 h 1219"/>
                    <a:gd name="T38" fmla="*/ 0 w 537"/>
                    <a:gd name="T39" fmla="*/ 0 h 1219"/>
                    <a:gd name="T40" fmla="*/ 0 w 537"/>
                    <a:gd name="T41" fmla="*/ 0 h 1219"/>
                    <a:gd name="T42" fmla="*/ 0 w 53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7"/>
                    <a:gd name="T67" fmla="*/ 0 h 1219"/>
                    <a:gd name="T68" fmla="*/ 537 w 53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7" h="1219">
                      <a:moveTo>
                        <a:pt x="69" y="11"/>
                      </a:moveTo>
                      <a:lnTo>
                        <a:pt x="537" y="1191"/>
                      </a:lnTo>
                      <a:lnTo>
                        <a:pt x="467" y="1219"/>
                      </a:lnTo>
                      <a:lnTo>
                        <a:pt x="1" y="39"/>
                      </a:lnTo>
                      <a:lnTo>
                        <a:pt x="0" y="34"/>
                      </a:lnTo>
                      <a:lnTo>
                        <a:pt x="0" y="30"/>
                      </a:lnTo>
                      <a:lnTo>
                        <a:pt x="2" y="25"/>
                      </a:lnTo>
                      <a:lnTo>
                        <a:pt x="4" y="19"/>
                      </a:lnTo>
                      <a:lnTo>
                        <a:pt x="9" y="15"/>
                      </a:lnTo>
                      <a:lnTo>
                        <a:pt x="13" y="10"/>
                      </a:lnTo>
                      <a:lnTo>
                        <a:pt x="20" y="7"/>
                      </a:lnTo>
                      <a:lnTo>
                        <a:pt x="26" y="3"/>
                      </a:lnTo>
                      <a:lnTo>
                        <a:pt x="33" y="1"/>
                      </a:lnTo>
                      <a:lnTo>
                        <a:pt x="40" y="0"/>
                      </a:lnTo>
                      <a:lnTo>
                        <a:pt x="46" y="0"/>
                      </a:lnTo>
                      <a:lnTo>
                        <a:pt x="53" y="0"/>
                      </a:lnTo>
                      <a:lnTo>
                        <a:pt x="59" y="2"/>
                      </a:lnTo>
                      <a:lnTo>
                        <a:pt x="63" y="5"/>
                      </a:lnTo>
                      <a:lnTo>
                        <a:pt x="67" y="8"/>
                      </a:lnTo>
                      <a:lnTo>
                        <a:pt x="69"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9" name="Freeform 535"/>
                <p:cNvSpPr>
                  <a:spLocks/>
                </p:cNvSpPr>
                <p:nvPr/>
              </p:nvSpPr>
              <p:spPr bwMode="auto">
                <a:xfrm>
                  <a:off x="3256" y="1359"/>
                  <a:ext cx="54" cy="125"/>
                </a:xfrm>
                <a:custGeom>
                  <a:avLst/>
                  <a:gdLst>
                    <a:gd name="T0" fmla="*/ 0 w 539"/>
                    <a:gd name="T1" fmla="*/ 0 h 1144"/>
                    <a:gd name="T2" fmla="*/ 0 w 539"/>
                    <a:gd name="T3" fmla="*/ 0 h 1144"/>
                    <a:gd name="T4" fmla="*/ 0 w 539"/>
                    <a:gd name="T5" fmla="*/ 0 h 1144"/>
                    <a:gd name="T6" fmla="*/ 0 w 539"/>
                    <a:gd name="T7" fmla="*/ 0 h 1144"/>
                    <a:gd name="T8" fmla="*/ 0 w 539"/>
                    <a:gd name="T9" fmla="*/ 0 h 1144"/>
                    <a:gd name="T10" fmla="*/ 0 w 539"/>
                    <a:gd name="T11" fmla="*/ 0 h 1144"/>
                    <a:gd name="T12" fmla="*/ 0 w 539"/>
                    <a:gd name="T13" fmla="*/ 0 h 1144"/>
                    <a:gd name="T14" fmla="*/ 0 w 539"/>
                    <a:gd name="T15" fmla="*/ 0 h 1144"/>
                    <a:gd name="T16" fmla="*/ 0 w 539"/>
                    <a:gd name="T17" fmla="*/ 0 h 1144"/>
                    <a:gd name="T18" fmla="*/ 0 w 539"/>
                    <a:gd name="T19" fmla="*/ 0 h 1144"/>
                    <a:gd name="T20" fmla="*/ 0 w 539"/>
                    <a:gd name="T21" fmla="*/ 0 h 1144"/>
                    <a:gd name="T22" fmla="*/ 0 w 539"/>
                    <a:gd name="T23" fmla="*/ 0 h 1144"/>
                    <a:gd name="T24" fmla="*/ 0 w 539"/>
                    <a:gd name="T25" fmla="*/ 0 h 1144"/>
                    <a:gd name="T26" fmla="*/ 0 w 539"/>
                    <a:gd name="T27" fmla="*/ 0 h 1144"/>
                    <a:gd name="T28" fmla="*/ 0 w 539"/>
                    <a:gd name="T29" fmla="*/ 0 h 1144"/>
                    <a:gd name="T30" fmla="*/ 0 w 539"/>
                    <a:gd name="T31" fmla="*/ 0 h 1144"/>
                    <a:gd name="T32" fmla="*/ 0 w 539"/>
                    <a:gd name="T33" fmla="*/ 0 h 1144"/>
                    <a:gd name="T34" fmla="*/ 0 w 539"/>
                    <a:gd name="T35" fmla="*/ 0 h 1144"/>
                    <a:gd name="T36" fmla="*/ 0 w 539"/>
                    <a:gd name="T37" fmla="*/ 0 h 1144"/>
                    <a:gd name="T38" fmla="*/ 0 w 539"/>
                    <a:gd name="T39" fmla="*/ 0 h 1144"/>
                    <a:gd name="T40" fmla="*/ 0 w 539"/>
                    <a:gd name="T41" fmla="*/ 0 h 1144"/>
                    <a:gd name="T42" fmla="*/ 0 w 539"/>
                    <a:gd name="T43" fmla="*/ 0 h 1144"/>
                    <a:gd name="T44" fmla="*/ 0 w 539"/>
                    <a:gd name="T45" fmla="*/ 0 h 1144"/>
                    <a:gd name="T46" fmla="*/ 0 w 539"/>
                    <a:gd name="T47" fmla="*/ 0 h 1144"/>
                    <a:gd name="T48" fmla="*/ 0 w 539"/>
                    <a:gd name="T49" fmla="*/ 0 h 1144"/>
                    <a:gd name="T50" fmla="*/ 0 w 539"/>
                    <a:gd name="T51" fmla="*/ 0 h 1144"/>
                    <a:gd name="T52" fmla="*/ 0 w 539"/>
                    <a:gd name="T53" fmla="*/ 0 h 1144"/>
                    <a:gd name="T54" fmla="*/ 0 w 539"/>
                    <a:gd name="T55" fmla="*/ 0 h 1144"/>
                    <a:gd name="T56" fmla="*/ 0 w 539"/>
                    <a:gd name="T57" fmla="*/ 0 h 1144"/>
                    <a:gd name="T58" fmla="*/ 0 w 539"/>
                    <a:gd name="T59" fmla="*/ 0 h 1144"/>
                    <a:gd name="T60" fmla="*/ 0 w 539"/>
                    <a:gd name="T61" fmla="*/ 0 h 1144"/>
                    <a:gd name="T62" fmla="*/ 0 w 539"/>
                    <a:gd name="T63" fmla="*/ 0 h 1144"/>
                    <a:gd name="T64" fmla="*/ 0 w 539"/>
                    <a:gd name="T65" fmla="*/ 0 h 1144"/>
                    <a:gd name="T66" fmla="*/ 0 w 539"/>
                    <a:gd name="T67" fmla="*/ 0 h 1144"/>
                    <a:gd name="T68" fmla="*/ 0 w 539"/>
                    <a:gd name="T69" fmla="*/ 0 h 1144"/>
                    <a:gd name="T70" fmla="*/ 0 w 539"/>
                    <a:gd name="T71" fmla="*/ 0 h 1144"/>
                    <a:gd name="T72" fmla="*/ 0 w 539"/>
                    <a:gd name="T73" fmla="*/ 0 h 1144"/>
                    <a:gd name="T74" fmla="*/ 0 w 539"/>
                    <a:gd name="T75" fmla="*/ 0 h 1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1144"/>
                    <a:gd name="T116" fmla="*/ 539 w 539"/>
                    <a:gd name="T117" fmla="*/ 1144 h 1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1144">
                      <a:moveTo>
                        <a:pt x="70" y="14"/>
                      </a:moveTo>
                      <a:lnTo>
                        <a:pt x="538" y="1100"/>
                      </a:lnTo>
                      <a:lnTo>
                        <a:pt x="539" y="1104"/>
                      </a:lnTo>
                      <a:lnTo>
                        <a:pt x="539" y="1110"/>
                      </a:lnTo>
                      <a:lnTo>
                        <a:pt x="538" y="1116"/>
                      </a:lnTo>
                      <a:lnTo>
                        <a:pt x="535" y="1121"/>
                      </a:lnTo>
                      <a:lnTo>
                        <a:pt x="532" y="1127"/>
                      </a:lnTo>
                      <a:lnTo>
                        <a:pt x="526" y="1131"/>
                      </a:lnTo>
                      <a:lnTo>
                        <a:pt x="520" y="1136"/>
                      </a:lnTo>
                      <a:lnTo>
                        <a:pt x="513" y="1139"/>
                      </a:lnTo>
                      <a:lnTo>
                        <a:pt x="507" y="1142"/>
                      </a:lnTo>
                      <a:lnTo>
                        <a:pt x="499" y="1143"/>
                      </a:lnTo>
                      <a:lnTo>
                        <a:pt x="492" y="1144"/>
                      </a:lnTo>
                      <a:lnTo>
                        <a:pt x="485" y="1143"/>
                      </a:lnTo>
                      <a:lnTo>
                        <a:pt x="479" y="1141"/>
                      </a:lnTo>
                      <a:lnTo>
                        <a:pt x="475" y="1138"/>
                      </a:lnTo>
                      <a:lnTo>
                        <a:pt x="470" y="1135"/>
                      </a:lnTo>
                      <a:lnTo>
                        <a:pt x="468" y="1130"/>
                      </a:lnTo>
                      <a:lnTo>
                        <a:pt x="2" y="42"/>
                      </a:lnTo>
                      <a:lnTo>
                        <a:pt x="0" y="37"/>
                      </a:lnTo>
                      <a:lnTo>
                        <a:pt x="0" y="32"/>
                      </a:lnTo>
                      <a:lnTo>
                        <a:pt x="2" y="27"/>
                      </a:lnTo>
                      <a:lnTo>
                        <a:pt x="4" y="21"/>
                      </a:lnTo>
                      <a:lnTo>
                        <a:pt x="8" y="16"/>
                      </a:lnTo>
                      <a:lnTo>
                        <a:pt x="13" y="11"/>
                      </a:lnTo>
                      <a:lnTo>
                        <a:pt x="19" y="7"/>
                      </a:lnTo>
                      <a:lnTo>
                        <a:pt x="26" y="3"/>
                      </a:lnTo>
                      <a:lnTo>
                        <a:pt x="33" y="1"/>
                      </a:lnTo>
                      <a:lnTo>
                        <a:pt x="39" y="0"/>
                      </a:lnTo>
                      <a:lnTo>
                        <a:pt x="46" y="0"/>
                      </a:lnTo>
                      <a:lnTo>
                        <a:pt x="52" y="1"/>
                      </a:lnTo>
                      <a:lnTo>
                        <a:pt x="58" y="2"/>
                      </a:lnTo>
                      <a:lnTo>
                        <a:pt x="63" y="6"/>
                      </a:lnTo>
                      <a:lnTo>
                        <a:pt x="67" y="9"/>
                      </a:lnTo>
                      <a:lnTo>
                        <a:pt x="70" y="1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30" name="Freeform 536"/>
                <p:cNvSpPr>
                  <a:spLocks/>
                </p:cNvSpPr>
                <p:nvPr/>
              </p:nvSpPr>
              <p:spPr bwMode="auto">
                <a:xfrm>
                  <a:off x="3256" y="1359"/>
                  <a:ext cx="54" cy="125"/>
                </a:xfrm>
                <a:custGeom>
                  <a:avLst/>
                  <a:gdLst>
                    <a:gd name="T0" fmla="*/ 0 w 539"/>
                    <a:gd name="T1" fmla="*/ 0 h 1144"/>
                    <a:gd name="T2" fmla="*/ 0 w 539"/>
                    <a:gd name="T3" fmla="*/ 0 h 1144"/>
                    <a:gd name="T4" fmla="*/ 0 w 539"/>
                    <a:gd name="T5" fmla="*/ 0 h 1144"/>
                    <a:gd name="T6" fmla="*/ 0 w 539"/>
                    <a:gd name="T7" fmla="*/ 0 h 1144"/>
                    <a:gd name="T8" fmla="*/ 0 w 539"/>
                    <a:gd name="T9" fmla="*/ 0 h 1144"/>
                    <a:gd name="T10" fmla="*/ 0 w 539"/>
                    <a:gd name="T11" fmla="*/ 0 h 1144"/>
                    <a:gd name="T12" fmla="*/ 0 w 539"/>
                    <a:gd name="T13" fmla="*/ 0 h 1144"/>
                    <a:gd name="T14" fmla="*/ 0 w 539"/>
                    <a:gd name="T15" fmla="*/ 0 h 1144"/>
                    <a:gd name="T16" fmla="*/ 0 w 539"/>
                    <a:gd name="T17" fmla="*/ 0 h 1144"/>
                    <a:gd name="T18" fmla="*/ 0 w 539"/>
                    <a:gd name="T19" fmla="*/ 0 h 1144"/>
                    <a:gd name="T20" fmla="*/ 0 w 539"/>
                    <a:gd name="T21" fmla="*/ 0 h 1144"/>
                    <a:gd name="T22" fmla="*/ 0 w 539"/>
                    <a:gd name="T23" fmla="*/ 0 h 1144"/>
                    <a:gd name="T24" fmla="*/ 0 w 539"/>
                    <a:gd name="T25" fmla="*/ 0 h 1144"/>
                    <a:gd name="T26" fmla="*/ 0 w 539"/>
                    <a:gd name="T27" fmla="*/ 0 h 1144"/>
                    <a:gd name="T28" fmla="*/ 0 w 539"/>
                    <a:gd name="T29" fmla="*/ 0 h 1144"/>
                    <a:gd name="T30" fmla="*/ 0 w 539"/>
                    <a:gd name="T31" fmla="*/ 0 h 1144"/>
                    <a:gd name="T32" fmla="*/ 0 w 539"/>
                    <a:gd name="T33" fmla="*/ 0 h 1144"/>
                    <a:gd name="T34" fmla="*/ 0 w 539"/>
                    <a:gd name="T35" fmla="*/ 0 h 1144"/>
                    <a:gd name="T36" fmla="*/ 0 w 539"/>
                    <a:gd name="T37" fmla="*/ 0 h 1144"/>
                    <a:gd name="T38" fmla="*/ 0 w 539"/>
                    <a:gd name="T39" fmla="*/ 0 h 1144"/>
                    <a:gd name="T40" fmla="*/ 0 w 539"/>
                    <a:gd name="T41" fmla="*/ 0 h 1144"/>
                    <a:gd name="T42" fmla="*/ 0 w 539"/>
                    <a:gd name="T43" fmla="*/ 0 h 1144"/>
                    <a:gd name="T44" fmla="*/ 0 w 539"/>
                    <a:gd name="T45" fmla="*/ 0 h 1144"/>
                    <a:gd name="T46" fmla="*/ 0 w 539"/>
                    <a:gd name="T47" fmla="*/ 0 h 1144"/>
                    <a:gd name="T48" fmla="*/ 0 w 539"/>
                    <a:gd name="T49" fmla="*/ 0 h 1144"/>
                    <a:gd name="T50" fmla="*/ 0 w 539"/>
                    <a:gd name="T51" fmla="*/ 0 h 1144"/>
                    <a:gd name="T52" fmla="*/ 0 w 539"/>
                    <a:gd name="T53" fmla="*/ 0 h 1144"/>
                    <a:gd name="T54" fmla="*/ 0 w 539"/>
                    <a:gd name="T55" fmla="*/ 0 h 1144"/>
                    <a:gd name="T56" fmla="*/ 0 w 539"/>
                    <a:gd name="T57" fmla="*/ 0 h 1144"/>
                    <a:gd name="T58" fmla="*/ 0 w 539"/>
                    <a:gd name="T59" fmla="*/ 0 h 1144"/>
                    <a:gd name="T60" fmla="*/ 0 w 539"/>
                    <a:gd name="T61" fmla="*/ 0 h 1144"/>
                    <a:gd name="T62" fmla="*/ 0 w 539"/>
                    <a:gd name="T63" fmla="*/ 0 h 1144"/>
                    <a:gd name="T64" fmla="*/ 0 w 539"/>
                    <a:gd name="T65" fmla="*/ 0 h 1144"/>
                    <a:gd name="T66" fmla="*/ 0 w 539"/>
                    <a:gd name="T67" fmla="*/ 0 h 1144"/>
                    <a:gd name="T68" fmla="*/ 0 w 539"/>
                    <a:gd name="T69" fmla="*/ 0 h 1144"/>
                    <a:gd name="T70" fmla="*/ 0 w 539"/>
                    <a:gd name="T71" fmla="*/ 0 h 1144"/>
                    <a:gd name="T72" fmla="*/ 0 w 539"/>
                    <a:gd name="T73" fmla="*/ 0 h 1144"/>
                    <a:gd name="T74" fmla="*/ 0 w 539"/>
                    <a:gd name="T75" fmla="*/ 0 h 1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1144"/>
                    <a:gd name="T116" fmla="*/ 539 w 539"/>
                    <a:gd name="T117" fmla="*/ 1144 h 1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1144">
                      <a:moveTo>
                        <a:pt x="70" y="14"/>
                      </a:moveTo>
                      <a:lnTo>
                        <a:pt x="538" y="1100"/>
                      </a:lnTo>
                      <a:lnTo>
                        <a:pt x="539" y="1104"/>
                      </a:lnTo>
                      <a:lnTo>
                        <a:pt x="539" y="1110"/>
                      </a:lnTo>
                      <a:lnTo>
                        <a:pt x="538" y="1116"/>
                      </a:lnTo>
                      <a:lnTo>
                        <a:pt x="535" y="1121"/>
                      </a:lnTo>
                      <a:lnTo>
                        <a:pt x="532" y="1127"/>
                      </a:lnTo>
                      <a:lnTo>
                        <a:pt x="526" y="1131"/>
                      </a:lnTo>
                      <a:lnTo>
                        <a:pt x="520" y="1136"/>
                      </a:lnTo>
                      <a:lnTo>
                        <a:pt x="513" y="1139"/>
                      </a:lnTo>
                      <a:lnTo>
                        <a:pt x="507" y="1142"/>
                      </a:lnTo>
                      <a:lnTo>
                        <a:pt x="499" y="1143"/>
                      </a:lnTo>
                      <a:lnTo>
                        <a:pt x="492" y="1144"/>
                      </a:lnTo>
                      <a:lnTo>
                        <a:pt x="485" y="1143"/>
                      </a:lnTo>
                      <a:lnTo>
                        <a:pt x="479" y="1141"/>
                      </a:lnTo>
                      <a:lnTo>
                        <a:pt x="475" y="1138"/>
                      </a:lnTo>
                      <a:lnTo>
                        <a:pt x="470" y="1135"/>
                      </a:lnTo>
                      <a:lnTo>
                        <a:pt x="468" y="1130"/>
                      </a:lnTo>
                      <a:lnTo>
                        <a:pt x="2" y="42"/>
                      </a:lnTo>
                      <a:lnTo>
                        <a:pt x="0" y="37"/>
                      </a:lnTo>
                      <a:lnTo>
                        <a:pt x="0" y="32"/>
                      </a:lnTo>
                      <a:lnTo>
                        <a:pt x="2" y="27"/>
                      </a:lnTo>
                      <a:lnTo>
                        <a:pt x="4" y="21"/>
                      </a:lnTo>
                      <a:lnTo>
                        <a:pt x="8" y="16"/>
                      </a:lnTo>
                      <a:lnTo>
                        <a:pt x="13" y="11"/>
                      </a:lnTo>
                      <a:lnTo>
                        <a:pt x="19" y="7"/>
                      </a:lnTo>
                      <a:lnTo>
                        <a:pt x="26" y="3"/>
                      </a:lnTo>
                      <a:lnTo>
                        <a:pt x="33" y="1"/>
                      </a:lnTo>
                      <a:lnTo>
                        <a:pt x="39" y="0"/>
                      </a:lnTo>
                      <a:lnTo>
                        <a:pt x="46" y="0"/>
                      </a:lnTo>
                      <a:lnTo>
                        <a:pt x="52" y="1"/>
                      </a:lnTo>
                      <a:lnTo>
                        <a:pt x="58" y="2"/>
                      </a:lnTo>
                      <a:lnTo>
                        <a:pt x="63" y="6"/>
                      </a:lnTo>
                      <a:lnTo>
                        <a:pt x="67" y="9"/>
                      </a:lnTo>
                      <a:lnTo>
                        <a:pt x="70" y="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1" name="Freeform 537"/>
                <p:cNvSpPr>
                  <a:spLocks/>
                </p:cNvSpPr>
                <p:nvPr/>
              </p:nvSpPr>
              <p:spPr bwMode="auto">
                <a:xfrm>
                  <a:off x="3303" y="1478"/>
                  <a:ext cx="7" cy="6"/>
                </a:xfrm>
                <a:custGeom>
                  <a:avLst/>
                  <a:gdLst>
                    <a:gd name="T0" fmla="*/ 0 w 72"/>
                    <a:gd name="T1" fmla="*/ 0 h 57"/>
                    <a:gd name="T2" fmla="*/ 0 w 72"/>
                    <a:gd name="T3" fmla="*/ 0 h 57"/>
                    <a:gd name="T4" fmla="*/ 0 w 72"/>
                    <a:gd name="T5" fmla="*/ 0 h 57"/>
                    <a:gd name="T6" fmla="*/ 0 w 72"/>
                    <a:gd name="T7" fmla="*/ 0 h 57"/>
                    <a:gd name="T8" fmla="*/ 0 w 72"/>
                    <a:gd name="T9" fmla="*/ 0 h 57"/>
                    <a:gd name="T10" fmla="*/ 0 w 72"/>
                    <a:gd name="T11" fmla="*/ 0 h 57"/>
                    <a:gd name="T12" fmla="*/ 0 w 72"/>
                    <a:gd name="T13" fmla="*/ 0 h 57"/>
                    <a:gd name="T14" fmla="*/ 0 w 72"/>
                    <a:gd name="T15" fmla="*/ 0 h 57"/>
                    <a:gd name="T16" fmla="*/ 0 w 72"/>
                    <a:gd name="T17" fmla="*/ 0 h 57"/>
                    <a:gd name="T18" fmla="*/ 0 w 72"/>
                    <a:gd name="T19" fmla="*/ 0 h 57"/>
                    <a:gd name="T20" fmla="*/ 0 w 72"/>
                    <a:gd name="T21" fmla="*/ 0 h 57"/>
                    <a:gd name="T22" fmla="*/ 0 w 72"/>
                    <a:gd name="T23" fmla="*/ 0 h 57"/>
                    <a:gd name="T24" fmla="*/ 0 w 72"/>
                    <a:gd name="T25" fmla="*/ 0 h 57"/>
                    <a:gd name="T26" fmla="*/ 0 w 72"/>
                    <a:gd name="T27" fmla="*/ 0 h 57"/>
                    <a:gd name="T28" fmla="*/ 0 w 72"/>
                    <a:gd name="T29" fmla="*/ 0 h 57"/>
                    <a:gd name="T30" fmla="*/ 0 w 72"/>
                    <a:gd name="T31" fmla="*/ 0 h 57"/>
                    <a:gd name="T32" fmla="*/ 0 w 72"/>
                    <a:gd name="T33" fmla="*/ 0 h 57"/>
                    <a:gd name="T34" fmla="*/ 0 w 72"/>
                    <a:gd name="T35" fmla="*/ 0 h 57"/>
                    <a:gd name="T36" fmla="*/ 0 w 72"/>
                    <a:gd name="T37" fmla="*/ 0 h 57"/>
                    <a:gd name="T38" fmla="*/ 0 w 72"/>
                    <a:gd name="T39" fmla="*/ 0 h 57"/>
                    <a:gd name="T40" fmla="*/ 0 w 72"/>
                    <a:gd name="T41" fmla="*/ 0 h 57"/>
                    <a:gd name="T42" fmla="*/ 0 w 72"/>
                    <a:gd name="T43" fmla="*/ 0 h 57"/>
                    <a:gd name="T44" fmla="*/ 0 w 72"/>
                    <a:gd name="T45" fmla="*/ 0 h 57"/>
                    <a:gd name="T46" fmla="*/ 0 w 72"/>
                    <a:gd name="T47" fmla="*/ 0 h 57"/>
                    <a:gd name="T48" fmla="*/ 0 w 72"/>
                    <a:gd name="T49" fmla="*/ 0 h 57"/>
                    <a:gd name="T50" fmla="*/ 0 w 72"/>
                    <a:gd name="T51" fmla="*/ 0 h 57"/>
                    <a:gd name="T52" fmla="*/ 0 w 72"/>
                    <a:gd name="T53" fmla="*/ 0 h 57"/>
                    <a:gd name="T54" fmla="*/ 0 w 72"/>
                    <a:gd name="T55" fmla="*/ 0 h 57"/>
                    <a:gd name="T56" fmla="*/ 0 w 72"/>
                    <a:gd name="T57" fmla="*/ 0 h 57"/>
                    <a:gd name="T58" fmla="*/ 0 w 72"/>
                    <a:gd name="T59" fmla="*/ 0 h 57"/>
                    <a:gd name="T60" fmla="*/ 0 w 72"/>
                    <a:gd name="T61" fmla="*/ 0 h 57"/>
                    <a:gd name="T62" fmla="*/ 0 w 72"/>
                    <a:gd name="T63" fmla="*/ 0 h 57"/>
                    <a:gd name="T64" fmla="*/ 0 w 72"/>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7"/>
                    <a:gd name="T101" fmla="*/ 72 w 72"/>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7">
                      <a:moveTo>
                        <a:pt x="26" y="4"/>
                      </a:moveTo>
                      <a:lnTo>
                        <a:pt x="33" y="1"/>
                      </a:lnTo>
                      <a:lnTo>
                        <a:pt x="41" y="0"/>
                      </a:lnTo>
                      <a:lnTo>
                        <a:pt x="48" y="0"/>
                      </a:lnTo>
                      <a:lnTo>
                        <a:pt x="54" y="0"/>
                      </a:lnTo>
                      <a:lnTo>
                        <a:pt x="60" y="3"/>
                      </a:lnTo>
                      <a:lnTo>
                        <a:pt x="65" y="5"/>
                      </a:lnTo>
                      <a:lnTo>
                        <a:pt x="69" y="8"/>
                      </a:lnTo>
                      <a:lnTo>
                        <a:pt x="71" y="13"/>
                      </a:lnTo>
                      <a:lnTo>
                        <a:pt x="72" y="17"/>
                      </a:lnTo>
                      <a:lnTo>
                        <a:pt x="72" y="23"/>
                      </a:lnTo>
                      <a:lnTo>
                        <a:pt x="71" y="29"/>
                      </a:lnTo>
                      <a:lnTo>
                        <a:pt x="68" y="34"/>
                      </a:lnTo>
                      <a:lnTo>
                        <a:pt x="65" y="40"/>
                      </a:lnTo>
                      <a:lnTo>
                        <a:pt x="59" y="44"/>
                      </a:lnTo>
                      <a:lnTo>
                        <a:pt x="53" y="49"/>
                      </a:lnTo>
                      <a:lnTo>
                        <a:pt x="46" y="52"/>
                      </a:lnTo>
                      <a:lnTo>
                        <a:pt x="40" y="55"/>
                      </a:lnTo>
                      <a:lnTo>
                        <a:pt x="32" y="56"/>
                      </a:lnTo>
                      <a:lnTo>
                        <a:pt x="25" y="57"/>
                      </a:lnTo>
                      <a:lnTo>
                        <a:pt x="18" y="56"/>
                      </a:lnTo>
                      <a:lnTo>
                        <a:pt x="12" y="54"/>
                      </a:lnTo>
                      <a:lnTo>
                        <a:pt x="8" y="51"/>
                      </a:lnTo>
                      <a:lnTo>
                        <a:pt x="3" y="48"/>
                      </a:lnTo>
                      <a:lnTo>
                        <a:pt x="1" y="43"/>
                      </a:lnTo>
                      <a:lnTo>
                        <a:pt x="0" y="39"/>
                      </a:lnTo>
                      <a:lnTo>
                        <a:pt x="0" y="33"/>
                      </a:lnTo>
                      <a:lnTo>
                        <a:pt x="1" y="27"/>
                      </a:lnTo>
                      <a:lnTo>
                        <a:pt x="4" y="22"/>
                      </a:lnTo>
                      <a:lnTo>
                        <a:pt x="8" y="16"/>
                      </a:lnTo>
                      <a:lnTo>
                        <a:pt x="13" y="12"/>
                      </a:lnTo>
                      <a:lnTo>
                        <a:pt x="19" y="7"/>
                      </a:lnTo>
                      <a:lnTo>
                        <a:pt x="26" y="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32" name="Freeform 538"/>
                <p:cNvSpPr>
                  <a:spLocks/>
                </p:cNvSpPr>
                <p:nvPr/>
              </p:nvSpPr>
              <p:spPr bwMode="auto">
                <a:xfrm>
                  <a:off x="3303" y="1478"/>
                  <a:ext cx="7" cy="6"/>
                </a:xfrm>
                <a:custGeom>
                  <a:avLst/>
                  <a:gdLst>
                    <a:gd name="T0" fmla="*/ 0 w 72"/>
                    <a:gd name="T1" fmla="*/ 0 h 57"/>
                    <a:gd name="T2" fmla="*/ 0 w 72"/>
                    <a:gd name="T3" fmla="*/ 0 h 57"/>
                    <a:gd name="T4" fmla="*/ 0 w 72"/>
                    <a:gd name="T5" fmla="*/ 0 h 57"/>
                    <a:gd name="T6" fmla="*/ 0 w 72"/>
                    <a:gd name="T7" fmla="*/ 0 h 57"/>
                    <a:gd name="T8" fmla="*/ 0 w 72"/>
                    <a:gd name="T9" fmla="*/ 0 h 57"/>
                    <a:gd name="T10" fmla="*/ 0 w 72"/>
                    <a:gd name="T11" fmla="*/ 0 h 57"/>
                    <a:gd name="T12" fmla="*/ 0 w 72"/>
                    <a:gd name="T13" fmla="*/ 0 h 57"/>
                    <a:gd name="T14" fmla="*/ 0 w 72"/>
                    <a:gd name="T15" fmla="*/ 0 h 57"/>
                    <a:gd name="T16" fmla="*/ 0 w 72"/>
                    <a:gd name="T17" fmla="*/ 0 h 57"/>
                    <a:gd name="T18" fmla="*/ 0 w 72"/>
                    <a:gd name="T19" fmla="*/ 0 h 57"/>
                    <a:gd name="T20" fmla="*/ 0 w 72"/>
                    <a:gd name="T21" fmla="*/ 0 h 57"/>
                    <a:gd name="T22" fmla="*/ 0 w 72"/>
                    <a:gd name="T23" fmla="*/ 0 h 57"/>
                    <a:gd name="T24" fmla="*/ 0 w 72"/>
                    <a:gd name="T25" fmla="*/ 0 h 57"/>
                    <a:gd name="T26" fmla="*/ 0 w 72"/>
                    <a:gd name="T27" fmla="*/ 0 h 57"/>
                    <a:gd name="T28" fmla="*/ 0 w 72"/>
                    <a:gd name="T29" fmla="*/ 0 h 57"/>
                    <a:gd name="T30" fmla="*/ 0 w 72"/>
                    <a:gd name="T31" fmla="*/ 0 h 57"/>
                    <a:gd name="T32" fmla="*/ 0 w 72"/>
                    <a:gd name="T33" fmla="*/ 0 h 57"/>
                    <a:gd name="T34" fmla="*/ 0 w 72"/>
                    <a:gd name="T35" fmla="*/ 0 h 57"/>
                    <a:gd name="T36" fmla="*/ 0 w 72"/>
                    <a:gd name="T37" fmla="*/ 0 h 57"/>
                    <a:gd name="T38" fmla="*/ 0 w 72"/>
                    <a:gd name="T39" fmla="*/ 0 h 57"/>
                    <a:gd name="T40" fmla="*/ 0 w 72"/>
                    <a:gd name="T41" fmla="*/ 0 h 57"/>
                    <a:gd name="T42" fmla="*/ 0 w 72"/>
                    <a:gd name="T43" fmla="*/ 0 h 57"/>
                    <a:gd name="T44" fmla="*/ 0 w 72"/>
                    <a:gd name="T45" fmla="*/ 0 h 57"/>
                    <a:gd name="T46" fmla="*/ 0 w 72"/>
                    <a:gd name="T47" fmla="*/ 0 h 57"/>
                    <a:gd name="T48" fmla="*/ 0 w 72"/>
                    <a:gd name="T49" fmla="*/ 0 h 57"/>
                    <a:gd name="T50" fmla="*/ 0 w 72"/>
                    <a:gd name="T51" fmla="*/ 0 h 57"/>
                    <a:gd name="T52" fmla="*/ 0 w 72"/>
                    <a:gd name="T53" fmla="*/ 0 h 57"/>
                    <a:gd name="T54" fmla="*/ 0 w 72"/>
                    <a:gd name="T55" fmla="*/ 0 h 57"/>
                    <a:gd name="T56" fmla="*/ 0 w 72"/>
                    <a:gd name="T57" fmla="*/ 0 h 57"/>
                    <a:gd name="T58" fmla="*/ 0 w 72"/>
                    <a:gd name="T59" fmla="*/ 0 h 57"/>
                    <a:gd name="T60" fmla="*/ 0 w 72"/>
                    <a:gd name="T61" fmla="*/ 0 h 57"/>
                    <a:gd name="T62" fmla="*/ 0 w 72"/>
                    <a:gd name="T63" fmla="*/ 0 h 57"/>
                    <a:gd name="T64" fmla="*/ 0 w 72"/>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7"/>
                    <a:gd name="T101" fmla="*/ 72 w 72"/>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7">
                      <a:moveTo>
                        <a:pt x="26" y="4"/>
                      </a:moveTo>
                      <a:lnTo>
                        <a:pt x="33" y="1"/>
                      </a:lnTo>
                      <a:lnTo>
                        <a:pt x="41" y="0"/>
                      </a:lnTo>
                      <a:lnTo>
                        <a:pt x="48" y="0"/>
                      </a:lnTo>
                      <a:lnTo>
                        <a:pt x="54" y="0"/>
                      </a:lnTo>
                      <a:lnTo>
                        <a:pt x="60" y="3"/>
                      </a:lnTo>
                      <a:lnTo>
                        <a:pt x="65" y="5"/>
                      </a:lnTo>
                      <a:lnTo>
                        <a:pt x="69" y="8"/>
                      </a:lnTo>
                      <a:lnTo>
                        <a:pt x="71" y="13"/>
                      </a:lnTo>
                      <a:lnTo>
                        <a:pt x="72" y="17"/>
                      </a:lnTo>
                      <a:lnTo>
                        <a:pt x="72" y="23"/>
                      </a:lnTo>
                      <a:lnTo>
                        <a:pt x="71" y="29"/>
                      </a:lnTo>
                      <a:lnTo>
                        <a:pt x="68" y="34"/>
                      </a:lnTo>
                      <a:lnTo>
                        <a:pt x="65" y="40"/>
                      </a:lnTo>
                      <a:lnTo>
                        <a:pt x="59" y="44"/>
                      </a:lnTo>
                      <a:lnTo>
                        <a:pt x="53" y="49"/>
                      </a:lnTo>
                      <a:lnTo>
                        <a:pt x="46" y="52"/>
                      </a:lnTo>
                      <a:lnTo>
                        <a:pt x="40" y="55"/>
                      </a:lnTo>
                      <a:lnTo>
                        <a:pt x="32" y="56"/>
                      </a:lnTo>
                      <a:lnTo>
                        <a:pt x="25" y="57"/>
                      </a:lnTo>
                      <a:lnTo>
                        <a:pt x="18" y="56"/>
                      </a:lnTo>
                      <a:lnTo>
                        <a:pt x="12" y="54"/>
                      </a:lnTo>
                      <a:lnTo>
                        <a:pt x="8" y="51"/>
                      </a:lnTo>
                      <a:lnTo>
                        <a:pt x="3" y="48"/>
                      </a:lnTo>
                      <a:lnTo>
                        <a:pt x="1" y="43"/>
                      </a:lnTo>
                      <a:lnTo>
                        <a:pt x="0" y="39"/>
                      </a:lnTo>
                      <a:lnTo>
                        <a:pt x="0" y="33"/>
                      </a:lnTo>
                      <a:lnTo>
                        <a:pt x="1" y="27"/>
                      </a:lnTo>
                      <a:lnTo>
                        <a:pt x="4" y="22"/>
                      </a:lnTo>
                      <a:lnTo>
                        <a:pt x="8" y="16"/>
                      </a:lnTo>
                      <a:lnTo>
                        <a:pt x="13" y="12"/>
                      </a:lnTo>
                      <a:lnTo>
                        <a:pt x="19" y="7"/>
                      </a:lnTo>
                      <a:lnTo>
                        <a:pt x="26" y="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33" name="Freeform 539"/>
                <p:cNvSpPr>
                  <a:spLocks/>
                </p:cNvSpPr>
                <p:nvPr/>
              </p:nvSpPr>
              <p:spPr bwMode="auto">
                <a:xfrm>
                  <a:off x="3949" y="1790"/>
                  <a:ext cx="78" cy="139"/>
                </a:xfrm>
                <a:custGeom>
                  <a:avLst/>
                  <a:gdLst>
                    <a:gd name="T0" fmla="*/ 0 w 779"/>
                    <a:gd name="T1" fmla="*/ 0 h 1274"/>
                    <a:gd name="T2" fmla="*/ 0 w 779"/>
                    <a:gd name="T3" fmla="*/ 0 h 1274"/>
                    <a:gd name="T4" fmla="*/ 0 w 779"/>
                    <a:gd name="T5" fmla="*/ 0 h 1274"/>
                    <a:gd name="T6" fmla="*/ 0 w 779"/>
                    <a:gd name="T7" fmla="*/ 0 h 1274"/>
                    <a:gd name="T8" fmla="*/ 0 w 779"/>
                    <a:gd name="T9" fmla="*/ 0 h 1274"/>
                    <a:gd name="T10" fmla="*/ 0 w 779"/>
                    <a:gd name="T11" fmla="*/ 0 h 1274"/>
                    <a:gd name="T12" fmla="*/ 0 w 779"/>
                    <a:gd name="T13" fmla="*/ 0 h 1274"/>
                    <a:gd name="T14" fmla="*/ 0 w 779"/>
                    <a:gd name="T15" fmla="*/ 0 h 1274"/>
                    <a:gd name="T16" fmla="*/ 0 w 779"/>
                    <a:gd name="T17" fmla="*/ 0 h 1274"/>
                    <a:gd name="T18" fmla="*/ 0 w 779"/>
                    <a:gd name="T19" fmla="*/ 0 h 1274"/>
                    <a:gd name="T20" fmla="*/ 0 w 779"/>
                    <a:gd name="T21" fmla="*/ 0 h 1274"/>
                    <a:gd name="T22" fmla="*/ 0 w 779"/>
                    <a:gd name="T23" fmla="*/ 0 h 1274"/>
                    <a:gd name="T24" fmla="*/ 0 w 779"/>
                    <a:gd name="T25" fmla="*/ 0 h 1274"/>
                    <a:gd name="T26" fmla="*/ 0 w 779"/>
                    <a:gd name="T27" fmla="*/ 0 h 1274"/>
                    <a:gd name="T28" fmla="*/ 0 w 779"/>
                    <a:gd name="T29" fmla="*/ 0 h 1274"/>
                    <a:gd name="T30" fmla="*/ 0 w 779"/>
                    <a:gd name="T31" fmla="*/ 0 h 1274"/>
                    <a:gd name="T32" fmla="*/ 0 w 779"/>
                    <a:gd name="T33" fmla="*/ 0 h 1274"/>
                    <a:gd name="T34" fmla="*/ 0 w 779"/>
                    <a:gd name="T35" fmla="*/ 0 h 1274"/>
                    <a:gd name="T36" fmla="*/ 0 w 779"/>
                    <a:gd name="T37" fmla="*/ 0 h 1274"/>
                    <a:gd name="T38" fmla="*/ 0 w 779"/>
                    <a:gd name="T39" fmla="*/ 0 h 1274"/>
                    <a:gd name="T40" fmla="*/ 0 w 779"/>
                    <a:gd name="T41" fmla="*/ 0 h 1274"/>
                    <a:gd name="T42" fmla="*/ 0 w 779"/>
                    <a:gd name="T43" fmla="*/ 0 h 1274"/>
                    <a:gd name="T44" fmla="*/ 0 w 779"/>
                    <a:gd name="T45" fmla="*/ 0 h 1274"/>
                    <a:gd name="T46" fmla="*/ 0 w 779"/>
                    <a:gd name="T47" fmla="*/ 0 h 1274"/>
                    <a:gd name="T48" fmla="*/ 0 w 779"/>
                    <a:gd name="T49" fmla="*/ 0 h 1274"/>
                    <a:gd name="T50" fmla="*/ 0 w 779"/>
                    <a:gd name="T51" fmla="*/ 0 h 1274"/>
                    <a:gd name="T52" fmla="*/ 0 w 779"/>
                    <a:gd name="T53" fmla="*/ 0 h 1274"/>
                    <a:gd name="T54" fmla="*/ 0 w 779"/>
                    <a:gd name="T55" fmla="*/ 0 h 1274"/>
                    <a:gd name="T56" fmla="*/ 0 w 779"/>
                    <a:gd name="T57" fmla="*/ 0 h 1274"/>
                    <a:gd name="T58" fmla="*/ 0 w 779"/>
                    <a:gd name="T59" fmla="*/ 0 h 1274"/>
                    <a:gd name="T60" fmla="*/ 0 w 779"/>
                    <a:gd name="T61" fmla="*/ 0 h 1274"/>
                    <a:gd name="T62" fmla="*/ 0 w 779"/>
                    <a:gd name="T63" fmla="*/ 0 h 1274"/>
                    <a:gd name="T64" fmla="*/ 0 w 779"/>
                    <a:gd name="T65" fmla="*/ 0 h 1274"/>
                    <a:gd name="T66" fmla="*/ 0 w 779"/>
                    <a:gd name="T67" fmla="*/ 0 h 1274"/>
                    <a:gd name="T68" fmla="*/ 0 w 779"/>
                    <a:gd name="T69" fmla="*/ 0 h 1274"/>
                    <a:gd name="T70" fmla="*/ 0 w 779"/>
                    <a:gd name="T71" fmla="*/ 0 h 1274"/>
                    <a:gd name="T72" fmla="*/ 0 w 779"/>
                    <a:gd name="T73" fmla="*/ 0 h 1274"/>
                    <a:gd name="T74" fmla="*/ 0 w 779"/>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9"/>
                    <a:gd name="T115" fmla="*/ 0 h 1274"/>
                    <a:gd name="T116" fmla="*/ 779 w 779"/>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9" h="1274">
                      <a:moveTo>
                        <a:pt x="66" y="7"/>
                      </a:moveTo>
                      <a:lnTo>
                        <a:pt x="778" y="1230"/>
                      </a:lnTo>
                      <a:lnTo>
                        <a:pt x="779" y="1233"/>
                      </a:lnTo>
                      <a:lnTo>
                        <a:pt x="778" y="1238"/>
                      </a:lnTo>
                      <a:lnTo>
                        <a:pt x="777" y="1242"/>
                      </a:lnTo>
                      <a:lnTo>
                        <a:pt x="774" y="1247"/>
                      </a:lnTo>
                      <a:lnTo>
                        <a:pt x="770" y="1252"/>
                      </a:lnTo>
                      <a:lnTo>
                        <a:pt x="765" y="1256"/>
                      </a:lnTo>
                      <a:lnTo>
                        <a:pt x="760" y="1261"/>
                      </a:lnTo>
                      <a:lnTo>
                        <a:pt x="753" y="1265"/>
                      </a:lnTo>
                      <a:lnTo>
                        <a:pt x="746" y="1269"/>
                      </a:lnTo>
                      <a:lnTo>
                        <a:pt x="739" y="1271"/>
                      </a:lnTo>
                      <a:lnTo>
                        <a:pt x="733" y="1273"/>
                      </a:lnTo>
                      <a:lnTo>
                        <a:pt x="727" y="1274"/>
                      </a:lnTo>
                      <a:lnTo>
                        <a:pt x="721" y="1274"/>
                      </a:lnTo>
                      <a:lnTo>
                        <a:pt x="716" y="1273"/>
                      </a:lnTo>
                      <a:lnTo>
                        <a:pt x="713" y="1272"/>
                      </a:lnTo>
                      <a:lnTo>
                        <a:pt x="711" y="1269"/>
                      </a:lnTo>
                      <a:lnTo>
                        <a:pt x="2" y="43"/>
                      </a:lnTo>
                      <a:lnTo>
                        <a:pt x="0" y="39"/>
                      </a:lnTo>
                      <a:lnTo>
                        <a:pt x="1" y="35"/>
                      </a:lnTo>
                      <a:lnTo>
                        <a:pt x="2" y="30"/>
                      </a:lnTo>
                      <a:lnTo>
                        <a:pt x="4" y="26"/>
                      </a:lnTo>
                      <a:lnTo>
                        <a:pt x="8" y="21"/>
                      </a:lnTo>
                      <a:lnTo>
                        <a:pt x="12" y="17"/>
                      </a:lnTo>
                      <a:lnTo>
                        <a:pt x="18" y="12"/>
                      </a:lnTo>
                      <a:lnTo>
                        <a:pt x="24" y="9"/>
                      </a:lnTo>
                      <a:lnTo>
                        <a:pt x="30" y="5"/>
                      </a:lnTo>
                      <a:lnTo>
                        <a:pt x="37" y="2"/>
                      </a:lnTo>
                      <a:lnTo>
                        <a:pt x="43" y="1"/>
                      </a:lnTo>
                      <a:lnTo>
                        <a:pt x="50" y="0"/>
                      </a:lnTo>
                      <a:lnTo>
                        <a:pt x="54" y="0"/>
                      </a:lnTo>
                      <a:lnTo>
                        <a:pt x="59" y="1"/>
                      </a:lnTo>
                      <a:lnTo>
                        <a:pt x="63" y="3"/>
                      </a:lnTo>
                      <a:lnTo>
                        <a:pt x="66"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4" name="Freeform 540"/>
                <p:cNvSpPr>
                  <a:spLocks/>
                </p:cNvSpPr>
                <p:nvPr/>
              </p:nvSpPr>
              <p:spPr bwMode="auto">
                <a:xfrm>
                  <a:off x="3949" y="1790"/>
                  <a:ext cx="78" cy="139"/>
                </a:xfrm>
                <a:custGeom>
                  <a:avLst/>
                  <a:gdLst>
                    <a:gd name="T0" fmla="*/ 0 w 779"/>
                    <a:gd name="T1" fmla="*/ 0 h 1274"/>
                    <a:gd name="T2" fmla="*/ 0 w 779"/>
                    <a:gd name="T3" fmla="*/ 0 h 1274"/>
                    <a:gd name="T4" fmla="*/ 0 w 779"/>
                    <a:gd name="T5" fmla="*/ 0 h 1274"/>
                    <a:gd name="T6" fmla="*/ 0 w 779"/>
                    <a:gd name="T7" fmla="*/ 0 h 1274"/>
                    <a:gd name="T8" fmla="*/ 0 w 779"/>
                    <a:gd name="T9" fmla="*/ 0 h 1274"/>
                    <a:gd name="T10" fmla="*/ 0 w 779"/>
                    <a:gd name="T11" fmla="*/ 0 h 1274"/>
                    <a:gd name="T12" fmla="*/ 0 w 779"/>
                    <a:gd name="T13" fmla="*/ 0 h 1274"/>
                    <a:gd name="T14" fmla="*/ 0 w 779"/>
                    <a:gd name="T15" fmla="*/ 0 h 1274"/>
                    <a:gd name="T16" fmla="*/ 0 w 779"/>
                    <a:gd name="T17" fmla="*/ 0 h 1274"/>
                    <a:gd name="T18" fmla="*/ 0 w 779"/>
                    <a:gd name="T19" fmla="*/ 0 h 1274"/>
                    <a:gd name="T20" fmla="*/ 0 w 779"/>
                    <a:gd name="T21" fmla="*/ 0 h 1274"/>
                    <a:gd name="T22" fmla="*/ 0 w 779"/>
                    <a:gd name="T23" fmla="*/ 0 h 1274"/>
                    <a:gd name="T24" fmla="*/ 0 w 779"/>
                    <a:gd name="T25" fmla="*/ 0 h 1274"/>
                    <a:gd name="T26" fmla="*/ 0 w 779"/>
                    <a:gd name="T27" fmla="*/ 0 h 1274"/>
                    <a:gd name="T28" fmla="*/ 0 w 779"/>
                    <a:gd name="T29" fmla="*/ 0 h 1274"/>
                    <a:gd name="T30" fmla="*/ 0 w 779"/>
                    <a:gd name="T31" fmla="*/ 0 h 1274"/>
                    <a:gd name="T32" fmla="*/ 0 w 779"/>
                    <a:gd name="T33" fmla="*/ 0 h 1274"/>
                    <a:gd name="T34" fmla="*/ 0 w 779"/>
                    <a:gd name="T35" fmla="*/ 0 h 1274"/>
                    <a:gd name="T36" fmla="*/ 0 w 779"/>
                    <a:gd name="T37" fmla="*/ 0 h 1274"/>
                    <a:gd name="T38" fmla="*/ 0 w 779"/>
                    <a:gd name="T39" fmla="*/ 0 h 1274"/>
                    <a:gd name="T40" fmla="*/ 0 w 779"/>
                    <a:gd name="T41" fmla="*/ 0 h 1274"/>
                    <a:gd name="T42" fmla="*/ 0 w 779"/>
                    <a:gd name="T43" fmla="*/ 0 h 1274"/>
                    <a:gd name="T44" fmla="*/ 0 w 779"/>
                    <a:gd name="T45" fmla="*/ 0 h 1274"/>
                    <a:gd name="T46" fmla="*/ 0 w 779"/>
                    <a:gd name="T47" fmla="*/ 0 h 1274"/>
                    <a:gd name="T48" fmla="*/ 0 w 779"/>
                    <a:gd name="T49" fmla="*/ 0 h 1274"/>
                    <a:gd name="T50" fmla="*/ 0 w 779"/>
                    <a:gd name="T51" fmla="*/ 0 h 1274"/>
                    <a:gd name="T52" fmla="*/ 0 w 779"/>
                    <a:gd name="T53" fmla="*/ 0 h 1274"/>
                    <a:gd name="T54" fmla="*/ 0 w 779"/>
                    <a:gd name="T55" fmla="*/ 0 h 1274"/>
                    <a:gd name="T56" fmla="*/ 0 w 779"/>
                    <a:gd name="T57" fmla="*/ 0 h 1274"/>
                    <a:gd name="T58" fmla="*/ 0 w 779"/>
                    <a:gd name="T59" fmla="*/ 0 h 1274"/>
                    <a:gd name="T60" fmla="*/ 0 w 779"/>
                    <a:gd name="T61" fmla="*/ 0 h 1274"/>
                    <a:gd name="T62" fmla="*/ 0 w 779"/>
                    <a:gd name="T63" fmla="*/ 0 h 1274"/>
                    <a:gd name="T64" fmla="*/ 0 w 779"/>
                    <a:gd name="T65" fmla="*/ 0 h 1274"/>
                    <a:gd name="T66" fmla="*/ 0 w 779"/>
                    <a:gd name="T67" fmla="*/ 0 h 1274"/>
                    <a:gd name="T68" fmla="*/ 0 w 779"/>
                    <a:gd name="T69" fmla="*/ 0 h 1274"/>
                    <a:gd name="T70" fmla="*/ 0 w 779"/>
                    <a:gd name="T71" fmla="*/ 0 h 1274"/>
                    <a:gd name="T72" fmla="*/ 0 w 779"/>
                    <a:gd name="T73" fmla="*/ 0 h 1274"/>
                    <a:gd name="T74" fmla="*/ 0 w 779"/>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9"/>
                    <a:gd name="T115" fmla="*/ 0 h 1274"/>
                    <a:gd name="T116" fmla="*/ 779 w 779"/>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9" h="1274">
                      <a:moveTo>
                        <a:pt x="66" y="7"/>
                      </a:moveTo>
                      <a:lnTo>
                        <a:pt x="778" y="1230"/>
                      </a:lnTo>
                      <a:lnTo>
                        <a:pt x="779" y="1233"/>
                      </a:lnTo>
                      <a:lnTo>
                        <a:pt x="778" y="1238"/>
                      </a:lnTo>
                      <a:lnTo>
                        <a:pt x="777" y="1242"/>
                      </a:lnTo>
                      <a:lnTo>
                        <a:pt x="774" y="1247"/>
                      </a:lnTo>
                      <a:lnTo>
                        <a:pt x="770" y="1252"/>
                      </a:lnTo>
                      <a:lnTo>
                        <a:pt x="765" y="1256"/>
                      </a:lnTo>
                      <a:lnTo>
                        <a:pt x="760" y="1261"/>
                      </a:lnTo>
                      <a:lnTo>
                        <a:pt x="753" y="1265"/>
                      </a:lnTo>
                      <a:lnTo>
                        <a:pt x="746" y="1269"/>
                      </a:lnTo>
                      <a:lnTo>
                        <a:pt x="739" y="1271"/>
                      </a:lnTo>
                      <a:lnTo>
                        <a:pt x="733" y="1273"/>
                      </a:lnTo>
                      <a:lnTo>
                        <a:pt x="727" y="1274"/>
                      </a:lnTo>
                      <a:lnTo>
                        <a:pt x="721" y="1274"/>
                      </a:lnTo>
                      <a:lnTo>
                        <a:pt x="716" y="1273"/>
                      </a:lnTo>
                      <a:lnTo>
                        <a:pt x="713" y="1272"/>
                      </a:lnTo>
                      <a:lnTo>
                        <a:pt x="711" y="1269"/>
                      </a:lnTo>
                      <a:lnTo>
                        <a:pt x="2" y="43"/>
                      </a:lnTo>
                      <a:lnTo>
                        <a:pt x="0" y="39"/>
                      </a:lnTo>
                      <a:lnTo>
                        <a:pt x="1" y="35"/>
                      </a:lnTo>
                      <a:lnTo>
                        <a:pt x="2" y="30"/>
                      </a:lnTo>
                      <a:lnTo>
                        <a:pt x="4" y="26"/>
                      </a:lnTo>
                      <a:lnTo>
                        <a:pt x="8" y="21"/>
                      </a:lnTo>
                      <a:lnTo>
                        <a:pt x="12" y="17"/>
                      </a:lnTo>
                      <a:lnTo>
                        <a:pt x="18" y="12"/>
                      </a:lnTo>
                      <a:lnTo>
                        <a:pt x="24" y="9"/>
                      </a:lnTo>
                      <a:lnTo>
                        <a:pt x="30" y="5"/>
                      </a:lnTo>
                      <a:lnTo>
                        <a:pt x="37" y="2"/>
                      </a:lnTo>
                      <a:lnTo>
                        <a:pt x="43" y="1"/>
                      </a:lnTo>
                      <a:lnTo>
                        <a:pt x="50" y="0"/>
                      </a:lnTo>
                      <a:lnTo>
                        <a:pt x="54" y="0"/>
                      </a:lnTo>
                      <a:lnTo>
                        <a:pt x="59" y="1"/>
                      </a:lnTo>
                      <a:lnTo>
                        <a:pt x="63" y="3"/>
                      </a:lnTo>
                      <a:lnTo>
                        <a:pt x="66"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5" name="Freeform 541"/>
                <p:cNvSpPr>
                  <a:spLocks/>
                </p:cNvSpPr>
                <p:nvPr/>
              </p:nvSpPr>
              <p:spPr bwMode="auto">
                <a:xfrm>
                  <a:off x="4020" y="1924"/>
                  <a:ext cx="7" cy="5"/>
                </a:xfrm>
                <a:custGeom>
                  <a:avLst/>
                  <a:gdLst>
                    <a:gd name="T0" fmla="*/ 0 w 69"/>
                    <a:gd name="T1" fmla="*/ 0 h 49"/>
                    <a:gd name="T2" fmla="*/ 0 w 69"/>
                    <a:gd name="T3" fmla="*/ 0 h 49"/>
                    <a:gd name="T4" fmla="*/ 0 w 69"/>
                    <a:gd name="T5" fmla="*/ 0 h 49"/>
                    <a:gd name="T6" fmla="*/ 0 w 69"/>
                    <a:gd name="T7" fmla="*/ 0 h 49"/>
                    <a:gd name="T8" fmla="*/ 0 w 69"/>
                    <a:gd name="T9" fmla="*/ 0 h 49"/>
                    <a:gd name="T10" fmla="*/ 0 w 69"/>
                    <a:gd name="T11" fmla="*/ 0 h 49"/>
                    <a:gd name="T12" fmla="*/ 0 w 69"/>
                    <a:gd name="T13" fmla="*/ 0 h 49"/>
                    <a:gd name="T14" fmla="*/ 0 w 69"/>
                    <a:gd name="T15" fmla="*/ 0 h 49"/>
                    <a:gd name="T16" fmla="*/ 0 w 69"/>
                    <a:gd name="T17" fmla="*/ 0 h 49"/>
                    <a:gd name="T18" fmla="*/ 0 w 69"/>
                    <a:gd name="T19" fmla="*/ 0 h 49"/>
                    <a:gd name="T20" fmla="*/ 0 w 69"/>
                    <a:gd name="T21" fmla="*/ 0 h 49"/>
                    <a:gd name="T22" fmla="*/ 0 w 69"/>
                    <a:gd name="T23" fmla="*/ 0 h 49"/>
                    <a:gd name="T24" fmla="*/ 0 w 69"/>
                    <a:gd name="T25" fmla="*/ 0 h 49"/>
                    <a:gd name="T26" fmla="*/ 0 w 69"/>
                    <a:gd name="T27" fmla="*/ 0 h 49"/>
                    <a:gd name="T28" fmla="*/ 0 w 69"/>
                    <a:gd name="T29" fmla="*/ 0 h 49"/>
                    <a:gd name="T30" fmla="*/ 0 w 69"/>
                    <a:gd name="T31" fmla="*/ 0 h 49"/>
                    <a:gd name="T32" fmla="*/ 0 w 69"/>
                    <a:gd name="T33" fmla="*/ 0 h 49"/>
                    <a:gd name="T34" fmla="*/ 0 w 69"/>
                    <a:gd name="T35" fmla="*/ 0 h 49"/>
                    <a:gd name="T36" fmla="*/ 0 w 69"/>
                    <a:gd name="T37" fmla="*/ 0 h 49"/>
                    <a:gd name="T38" fmla="*/ 0 w 69"/>
                    <a:gd name="T39" fmla="*/ 0 h 49"/>
                    <a:gd name="T40" fmla="*/ 0 w 69"/>
                    <a:gd name="T41" fmla="*/ 0 h 49"/>
                    <a:gd name="T42" fmla="*/ 0 w 69"/>
                    <a:gd name="T43" fmla="*/ 0 h 49"/>
                    <a:gd name="T44" fmla="*/ 0 w 69"/>
                    <a:gd name="T45" fmla="*/ 0 h 49"/>
                    <a:gd name="T46" fmla="*/ 0 w 69"/>
                    <a:gd name="T47" fmla="*/ 0 h 49"/>
                    <a:gd name="T48" fmla="*/ 0 w 69"/>
                    <a:gd name="T49" fmla="*/ 0 h 49"/>
                    <a:gd name="T50" fmla="*/ 0 w 69"/>
                    <a:gd name="T51" fmla="*/ 0 h 49"/>
                    <a:gd name="T52" fmla="*/ 0 w 69"/>
                    <a:gd name="T53" fmla="*/ 0 h 49"/>
                    <a:gd name="T54" fmla="*/ 0 w 69"/>
                    <a:gd name="T55" fmla="*/ 0 h 49"/>
                    <a:gd name="T56" fmla="*/ 0 w 69"/>
                    <a:gd name="T57" fmla="*/ 0 h 49"/>
                    <a:gd name="T58" fmla="*/ 0 w 69"/>
                    <a:gd name="T59" fmla="*/ 0 h 49"/>
                    <a:gd name="T60" fmla="*/ 0 w 69"/>
                    <a:gd name="T61" fmla="*/ 0 h 49"/>
                    <a:gd name="T62" fmla="*/ 0 w 69"/>
                    <a:gd name="T63" fmla="*/ 0 h 49"/>
                    <a:gd name="T64" fmla="*/ 0 w 69"/>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9"/>
                    <a:gd name="T101" fmla="*/ 69 w 69"/>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9">
                      <a:moveTo>
                        <a:pt x="26" y="9"/>
                      </a:moveTo>
                      <a:lnTo>
                        <a:pt x="31" y="6"/>
                      </a:lnTo>
                      <a:lnTo>
                        <a:pt x="38" y="4"/>
                      </a:lnTo>
                      <a:lnTo>
                        <a:pt x="45" y="2"/>
                      </a:lnTo>
                      <a:lnTo>
                        <a:pt x="51" y="0"/>
                      </a:lnTo>
                      <a:lnTo>
                        <a:pt x="56" y="0"/>
                      </a:lnTo>
                      <a:lnTo>
                        <a:pt x="61" y="2"/>
                      </a:lnTo>
                      <a:lnTo>
                        <a:pt x="64" y="3"/>
                      </a:lnTo>
                      <a:lnTo>
                        <a:pt x="68" y="5"/>
                      </a:lnTo>
                      <a:lnTo>
                        <a:pt x="69" y="8"/>
                      </a:lnTo>
                      <a:lnTo>
                        <a:pt x="68" y="13"/>
                      </a:lnTo>
                      <a:lnTo>
                        <a:pt x="67" y="17"/>
                      </a:lnTo>
                      <a:lnTo>
                        <a:pt x="64" y="22"/>
                      </a:lnTo>
                      <a:lnTo>
                        <a:pt x="60" y="27"/>
                      </a:lnTo>
                      <a:lnTo>
                        <a:pt x="55" y="31"/>
                      </a:lnTo>
                      <a:lnTo>
                        <a:pt x="50" y="36"/>
                      </a:lnTo>
                      <a:lnTo>
                        <a:pt x="43" y="40"/>
                      </a:lnTo>
                      <a:lnTo>
                        <a:pt x="36" y="44"/>
                      </a:lnTo>
                      <a:lnTo>
                        <a:pt x="29" y="46"/>
                      </a:lnTo>
                      <a:lnTo>
                        <a:pt x="23" y="48"/>
                      </a:lnTo>
                      <a:lnTo>
                        <a:pt x="17" y="49"/>
                      </a:lnTo>
                      <a:lnTo>
                        <a:pt x="11" y="49"/>
                      </a:lnTo>
                      <a:lnTo>
                        <a:pt x="6" y="48"/>
                      </a:lnTo>
                      <a:lnTo>
                        <a:pt x="3" y="47"/>
                      </a:lnTo>
                      <a:lnTo>
                        <a:pt x="1" y="44"/>
                      </a:lnTo>
                      <a:lnTo>
                        <a:pt x="0" y="40"/>
                      </a:lnTo>
                      <a:lnTo>
                        <a:pt x="0" y="37"/>
                      </a:lnTo>
                      <a:lnTo>
                        <a:pt x="2" y="32"/>
                      </a:lnTo>
                      <a:lnTo>
                        <a:pt x="4" y="28"/>
                      </a:lnTo>
                      <a:lnTo>
                        <a:pt x="9" y="23"/>
                      </a:lnTo>
                      <a:lnTo>
                        <a:pt x="13" y="17"/>
                      </a:lnTo>
                      <a:lnTo>
                        <a:pt x="19" y="14"/>
                      </a:lnTo>
                      <a:lnTo>
                        <a:pt x="26"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6" name="Freeform 542"/>
                <p:cNvSpPr>
                  <a:spLocks/>
                </p:cNvSpPr>
                <p:nvPr/>
              </p:nvSpPr>
              <p:spPr bwMode="auto">
                <a:xfrm>
                  <a:off x="4020" y="1924"/>
                  <a:ext cx="7" cy="5"/>
                </a:xfrm>
                <a:custGeom>
                  <a:avLst/>
                  <a:gdLst>
                    <a:gd name="T0" fmla="*/ 0 w 69"/>
                    <a:gd name="T1" fmla="*/ 0 h 49"/>
                    <a:gd name="T2" fmla="*/ 0 w 69"/>
                    <a:gd name="T3" fmla="*/ 0 h 49"/>
                    <a:gd name="T4" fmla="*/ 0 w 69"/>
                    <a:gd name="T5" fmla="*/ 0 h 49"/>
                    <a:gd name="T6" fmla="*/ 0 w 69"/>
                    <a:gd name="T7" fmla="*/ 0 h 49"/>
                    <a:gd name="T8" fmla="*/ 0 w 69"/>
                    <a:gd name="T9" fmla="*/ 0 h 49"/>
                    <a:gd name="T10" fmla="*/ 0 w 69"/>
                    <a:gd name="T11" fmla="*/ 0 h 49"/>
                    <a:gd name="T12" fmla="*/ 0 w 69"/>
                    <a:gd name="T13" fmla="*/ 0 h 49"/>
                    <a:gd name="T14" fmla="*/ 0 w 69"/>
                    <a:gd name="T15" fmla="*/ 0 h 49"/>
                    <a:gd name="T16" fmla="*/ 0 w 69"/>
                    <a:gd name="T17" fmla="*/ 0 h 49"/>
                    <a:gd name="T18" fmla="*/ 0 w 69"/>
                    <a:gd name="T19" fmla="*/ 0 h 49"/>
                    <a:gd name="T20" fmla="*/ 0 w 69"/>
                    <a:gd name="T21" fmla="*/ 0 h 49"/>
                    <a:gd name="T22" fmla="*/ 0 w 69"/>
                    <a:gd name="T23" fmla="*/ 0 h 49"/>
                    <a:gd name="T24" fmla="*/ 0 w 69"/>
                    <a:gd name="T25" fmla="*/ 0 h 49"/>
                    <a:gd name="T26" fmla="*/ 0 w 69"/>
                    <a:gd name="T27" fmla="*/ 0 h 49"/>
                    <a:gd name="T28" fmla="*/ 0 w 69"/>
                    <a:gd name="T29" fmla="*/ 0 h 49"/>
                    <a:gd name="T30" fmla="*/ 0 w 69"/>
                    <a:gd name="T31" fmla="*/ 0 h 49"/>
                    <a:gd name="T32" fmla="*/ 0 w 69"/>
                    <a:gd name="T33" fmla="*/ 0 h 49"/>
                    <a:gd name="T34" fmla="*/ 0 w 69"/>
                    <a:gd name="T35" fmla="*/ 0 h 49"/>
                    <a:gd name="T36" fmla="*/ 0 w 69"/>
                    <a:gd name="T37" fmla="*/ 0 h 49"/>
                    <a:gd name="T38" fmla="*/ 0 w 69"/>
                    <a:gd name="T39" fmla="*/ 0 h 49"/>
                    <a:gd name="T40" fmla="*/ 0 w 69"/>
                    <a:gd name="T41" fmla="*/ 0 h 49"/>
                    <a:gd name="T42" fmla="*/ 0 w 69"/>
                    <a:gd name="T43" fmla="*/ 0 h 49"/>
                    <a:gd name="T44" fmla="*/ 0 w 69"/>
                    <a:gd name="T45" fmla="*/ 0 h 49"/>
                    <a:gd name="T46" fmla="*/ 0 w 69"/>
                    <a:gd name="T47" fmla="*/ 0 h 49"/>
                    <a:gd name="T48" fmla="*/ 0 w 69"/>
                    <a:gd name="T49" fmla="*/ 0 h 49"/>
                    <a:gd name="T50" fmla="*/ 0 w 69"/>
                    <a:gd name="T51" fmla="*/ 0 h 49"/>
                    <a:gd name="T52" fmla="*/ 0 w 69"/>
                    <a:gd name="T53" fmla="*/ 0 h 49"/>
                    <a:gd name="T54" fmla="*/ 0 w 69"/>
                    <a:gd name="T55" fmla="*/ 0 h 49"/>
                    <a:gd name="T56" fmla="*/ 0 w 69"/>
                    <a:gd name="T57" fmla="*/ 0 h 49"/>
                    <a:gd name="T58" fmla="*/ 0 w 69"/>
                    <a:gd name="T59" fmla="*/ 0 h 49"/>
                    <a:gd name="T60" fmla="*/ 0 w 69"/>
                    <a:gd name="T61" fmla="*/ 0 h 49"/>
                    <a:gd name="T62" fmla="*/ 0 w 69"/>
                    <a:gd name="T63" fmla="*/ 0 h 49"/>
                    <a:gd name="T64" fmla="*/ 0 w 69"/>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9"/>
                    <a:gd name="T101" fmla="*/ 69 w 69"/>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9">
                      <a:moveTo>
                        <a:pt x="26" y="9"/>
                      </a:moveTo>
                      <a:lnTo>
                        <a:pt x="31" y="6"/>
                      </a:lnTo>
                      <a:lnTo>
                        <a:pt x="38" y="4"/>
                      </a:lnTo>
                      <a:lnTo>
                        <a:pt x="45" y="2"/>
                      </a:lnTo>
                      <a:lnTo>
                        <a:pt x="51" y="0"/>
                      </a:lnTo>
                      <a:lnTo>
                        <a:pt x="56" y="0"/>
                      </a:lnTo>
                      <a:lnTo>
                        <a:pt x="61" y="2"/>
                      </a:lnTo>
                      <a:lnTo>
                        <a:pt x="64" y="3"/>
                      </a:lnTo>
                      <a:lnTo>
                        <a:pt x="68" y="5"/>
                      </a:lnTo>
                      <a:lnTo>
                        <a:pt x="69" y="8"/>
                      </a:lnTo>
                      <a:lnTo>
                        <a:pt x="68" y="13"/>
                      </a:lnTo>
                      <a:lnTo>
                        <a:pt x="67" y="17"/>
                      </a:lnTo>
                      <a:lnTo>
                        <a:pt x="64" y="22"/>
                      </a:lnTo>
                      <a:lnTo>
                        <a:pt x="60" y="27"/>
                      </a:lnTo>
                      <a:lnTo>
                        <a:pt x="55" y="31"/>
                      </a:lnTo>
                      <a:lnTo>
                        <a:pt x="50" y="36"/>
                      </a:lnTo>
                      <a:lnTo>
                        <a:pt x="43" y="40"/>
                      </a:lnTo>
                      <a:lnTo>
                        <a:pt x="36" y="44"/>
                      </a:lnTo>
                      <a:lnTo>
                        <a:pt x="29" y="46"/>
                      </a:lnTo>
                      <a:lnTo>
                        <a:pt x="23" y="48"/>
                      </a:lnTo>
                      <a:lnTo>
                        <a:pt x="17" y="49"/>
                      </a:lnTo>
                      <a:lnTo>
                        <a:pt x="11" y="49"/>
                      </a:lnTo>
                      <a:lnTo>
                        <a:pt x="6" y="48"/>
                      </a:lnTo>
                      <a:lnTo>
                        <a:pt x="3" y="47"/>
                      </a:lnTo>
                      <a:lnTo>
                        <a:pt x="1" y="44"/>
                      </a:lnTo>
                      <a:lnTo>
                        <a:pt x="0" y="40"/>
                      </a:lnTo>
                      <a:lnTo>
                        <a:pt x="0" y="37"/>
                      </a:lnTo>
                      <a:lnTo>
                        <a:pt x="2" y="32"/>
                      </a:lnTo>
                      <a:lnTo>
                        <a:pt x="4" y="28"/>
                      </a:lnTo>
                      <a:lnTo>
                        <a:pt x="9" y="23"/>
                      </a:lnTo>
                      <a:lnTo>
                        <a:pt x="13" y="17"/>
                      </a:lnTo>
                      <a:lnTo>
                        <a:pt x="19" y="14"/>
                      </a:lnTo>
                      <a:lnTo>
                        <a:pt x="26"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7" name="Freeform 543"/>
                <p:cNvSpPr>
                  <a:spLocks/>
                </p:cNvSpPr>
                <p:nvPr/>
              </p:nvSpPr>
              <p:spPr bwMode="auto">
                <a:xfrm>
                  <a:off x="4068" y="1625"/>
                  <a:ext cx="82" cy="133"/>
                </a:xfrm>
                <a:custGeom>
                  <a:avLst/>
                  <a:gdLst>
                    <a:gd name="T0" fmla="*/ 0 w 817"/>
                    <a:gd name="T1" fmla="*/ 0 h 1219"/>
                    <a:gd name="T2" fmla="*/ 0 w 817"/>
                    <a:gd name="T3" fmla="*/ 0 h 1219"/>
                    <a:gd name="T4" fmla="*/ 0 w 817"/>
                    <a:gd name="T5" fmla="*/ 0 h 1219"/>
                    <a:gd name="T6" fmla="*/ 0 w 817"/>
                    <a:gd name="T7" fmla="*/ 0 h 1219"/>
                    <a:gd name="T8" fmla="*/ 0 w 817"/>
                    <a:gd name="T9" fmla="*/ 0 h 1219"/>
                    <a:gd name="T10" fmla="*/ 0 w 817"/>
                    <a:gd name="T11" fmla="*/ 0 h 1219"/>
                    <a:gd name="T12" fmla="*/ 0 w 817"/>
                    <a:gd name="T13" fmla="*/ 0 h 1219"/>
                    <a:gd name="T14" fmla="*/ 0 w 817"/>
                    <a:gd name="T15" fmla="*/ 0 h 1219"/>
                    <a:gd name="T16" fmla="*/ 0 w 817"/>
                    <a:gd name="T17" fmla="*/ 0 h 1219"/>
                    <a:gd name="T18" fmla="*/ 0 w 817"/>
                    <a:gd name="T19" fmla="*/ 0 h 1219"/>
                    <a:gd name="T20" fmla="*/ 0 w 817"/>
                    <a:gd name="T21" fmla="*/ 0 h 1219"/>
                    <a:gd name="T22" fmla="*/ 0 w 817"/>
                    <a:gd name="T23" fmla="*/ 0 h 1219"/>
                    <a:gd name="T24" fmla="*/ 0 w 817"/>
                    <a:gd name="T25" fmla="*/ 0 h 1219"/>
                    <a:gd name="T26" fmla="*/ 0 w 817"/>
                    <a:gd name="T27" fmla="*/ 0 h 1219"/>
                    <a:gd name="T28" fmla="*/ 0 w 817"/>
                    <a:gd name="T29" fmla="*/ 0 h 1219"/>
                    <a:gd name="T30" fmla="*/ 0 w 817"/>
                    <a:gd name="T31" fmla="*/ 0 h 1219"/>
                    <a:gd name="T32" fmla="*/ 0 w 817"/>
                    <a:gd name="T33" fmla="*/ 0 h 1219"/>
                    <a:gd name="T34" fmla="*/ 0 w 817"/>
                    <a:gd name="T35" fmla="*/ 0 h 1219"/>
                    <a:gd name="T36" fmla="*/ 0 w 817"/>
                    <a:gd name="T37" fmla="*/ 0 h 1219"/>
                    <a:gd name="T38" fmla="*/ 0 w 817"/>
                    <a:gd name="T39" fmla="*/ 0 h 1219"/>
                    <a:gd name="T40" fmla="*/ 0 w 817"/>
                    <a:gd name="T41" fmla="*/ 0 h 1219"/>
                    <a:gd name="T42" fmla="*/ 0 w 81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17"/>
                    <a:gd name="T67" fmla="*/ 0 h 1219"/>
                    <a:gd name="T68" fmla="*/ 817 w 81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17" h="1219">
                      <a:moveTo>
                        <a:pt x="63" y="6"/>
                      </a:moveTo>
                      <a:lnTo>
                        <a:pt x="817" y="1177"/>
                      </a:lnTo>
                      <a:lnTo>
                        <a:pt x="752" y="1219"/>
                      </a:lnTo>
                      <a:lnTo>
                        <a:pt x="1" y="45"/>
                      </a:lnTo>
                      <a:lnTo>
                        <a:pt x="0" y="42"/>
                      </a:lnTo>
                      <a:lnTo>
                        <a:pt x="0" y="37"/>
                      </a:lnTo>
                      <a:lnTo>
                        <a:pt x="1" y="33"/>
                      </a:lnTo>
                      <a:lnTo>
                        <a:pt x="3" y="28"/>
                      </a:lnTo>
                      <a:lnTo>
                        <a:pt x="6" y="23"/>
                      </a:lnTo>
                      <a:lnTo>
                        <a:pt x="11" y="18"/>
                      </a:lnTo>
                      <a:lnTo>
                        <a:pt x="15" y="14"/>
                      </a:lnTo>
                      <a:lnTo>
                        <a:pt x="21" y="9"/>
                      </a:lnTo>
                      <a:lnTo>
                        <a:pt x="28" y="6"/>
                      </a:lnTo>
                      <a:lnTo>
                        <a:pt x="35" y="3"/>
                      </a:lnTo>
                      <a:lnTo>
                        <a:pt x="40" y="1"/>
                      </a:lnTo>
                      <a:lnTo>
                        <a:pt x="46" y="0"/>
                      </a:lnTo>
                      <a:lnTo>
                        <a:pt x="52" y="0"/>
                      </a:lnTo>
                      <a:lnTo>
                        <a:pt x="56" y="1"/>
                      </a:lnTo>
                      <a:lnTo>
                        <a:pt x="61" y="3"/>
                      </a:lnTo>
                      <a:lnTo>
                        <a:pt x="63"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8" name="Freeform 544"/>
                <p:cNvSpPr>
                  <a:spLocks/>
                </p:cNvSpPr>
                <p:nvPr/>
              </p:nvSpPr>
              <p:spPr bwMode="auto">
                <a:xfrm>
                  <a:off x="4068" y="1625"/>
                  <a:ext cx="82" cy="133"/>
                </a:xfrm>
                <a:custGeom>
                  <a:avLst/>
                  <a:gdLst>
                    <a:gd name="T0" fmla="*/ 0 w 817"/>
                    <a:gd name="T1" fmla="*/ 0 h 1219"/>
                    <a:gd name="T2" fmla="*/ 0 w 817"/>
                    <a:gd name="T3" fmla="*/ 0 h 1219"/>
                    <a:gd name="T4" fmla="*/ 0 w 817"/>
                    <a:gd name="T5" fmla="*/ 0 h 1219"/>
                    <a:gd name="T6" fmla="*/ 0 w 817"/>
                    <a:gd name="T7" fmla="*/ 0 h 1219"/>
                    <a:gd name="T8" fmla="*/ 0 w 817"/>
                    <a:gd name="T9" fmla="*/ 0 h 1219"/>
                    <a:gd name="T10" fmla="*/ 0 w 817"/>
                    <a:gd name="T11" fmla="*/ 0 h 1219"/>
                    <a:gd name="T12" fmla="*/ 0 w 817"/>
                    <a:gd name="T13" fmla="*/ 0 h 1219"/>
                    <a:gd name="T14" fmla="*/ 0 w 817"/>
                    <a:gd name="T15" fmla="*/ 0 h 1219"/>
                    <a:gd name="T16" fmla="*/ 0 w 817"/>
                    <a:gd name="T17" fmla="*/ 0 h 1219"/>
                    <a:gd name="T18" fmla="*/ 0 w 817"/>
                    <a:gd name="T19" fmla="*/ 0 h 1219"/>
                    <a:gd name="T20" fmla="*/ 0 w 817"/>
                    <a:gd name="T21" fmla="*/ 0 h 1219"/>
                    <a:gd name="T22" fmla="*/ 0 w 817"/>
                    <a:gd name="T23" fmla="*/ 0 h 1219"/>
                    <a:gd name="T24" fmla="*/ 0 w 817"/>
                    <a:gd name="T25" fmla="*/ 0 h 1219"/>
                    <a:gd name="T26" fmla="*/ 0 w 817"/>
                    <a:gd name="T27" fmla="*/ 0 h 1219"/>
                    <a:gd name="T28" fmla="*/ 0 w 817"/>
                    <a:gd name="T29" fmla="*/ 0 h 1219"/>
                    <a:gd name="T30" fmla="*/ 0 w 817"/>
                    <a:gd name="T31" fmla="*/ 0 h 1219"/>
                    <a:gd name="T32" fmla="*/ 0 w 817"/>
                    <a:gd name="T33" fmla="*/ 0 h 1219"/>
                    <a:gd name="T34" fmla="*/ 0 w 817"/>
                    <a:gd name="T35" fmla="*/ 0 h 1219"/>
                    <a:gd name="T36" fmla="*/ 0 w 817"/>
                    <a:gd name="T37" fmla="*/ 0 h 1219"/>
                    <a:gd name="T38" fmla="*/ 0 w 817"/>
                    <a:gd name="T39" fmla="*/ 0 h 1219"/>
                    <a:gd name="T40" fmla="*/ 0 w 817"/>
                    <a:gd name="T41" fmla="*/ 0 h 1219"/>
                    <a:gd name="T42" fmla="*/ 0 w 81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17"/>
                    <a:gd name="T67" fmla="*/ 0 h 1219"/>
                    <a:gd name="T68" fmla="*/ 817 w 81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17" h="1219">
                      <a:moveTo>
                        <a:pt x="63" y="6"/>
                      </a:moveTo>
                      <a:lnTo>
                        <a:pt x="817" y="1177"/>
                      </a:lnTo>
                      <a:lnTo>
                        <a:pt x="752" y="1219"/>
                      </a:lnTo>
                      <a:lnTo>
                        <a:pt x="1" y="45"/>
                      </a:lnTo>
                      <a:lnTo>
                        <a:pt x="0" y="42"/>
                      </a:lnTo>
                      <a:lnTo>
                        <a:pt x="0" y="37"/>
                      </a:lnTo>
                      <a:lnTo>
                        <a:pt x="1" y="33"/>
                      </a:lnTo>
                      <a:lnTo>
                        <a:pt x="3" y="28"/>
                      </a:lnTo>
                      <a:lnTo>
                        <a:pt x="6" y="23"/>
                      </a:lnTo>
                      <a:lnTo>
                        <a:pt x="11" y="18"/>
                      </a:lnTo>
                      <a:lnTo>
                        <a:pt x="15" y="14"/>
                      </a:lnTo>
                      <a:lnTo>
                        <a:pt x="21" y="9"/>
                      </a:lnTo>
                      <a:lnTo>
                        <a:pt x="28" y="6"/>
                      </a:lnTo>
                      <a:lnTo>
                        <a:pt x="35" y="3"/>
                      </a:lnTo>
                      <a:lnTo>
                        <a:pt x="40" y="1"/>
                      </a:lnTo>
                      <a:lnTo>
                        <a:pt x="46" y="0"/>
                      </a:lnTo>
                      <a:lnTo>
                        <a:pt x="52" y="0"/>
                      </a:lnTo>
                      <a:lnTo>
                        <a:pt x="56" y="1"/>
                      </a:lnTo>
                      <a:lnTo>
                        <a:pt x="61" y="3"/>
                      </a:lnTo>
                      <a:lnTo>
                        <a:pt x="63"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9" name="Freeform 545"/>
                <p:cNvSpPr>
                  <a:spLocks/>
                </p:cNvSpPr>
                <p:nvPr/>
              </p:nvSpPr>
              <p:spPr bwMode="auto">
                <a:xfrm>
                  <a:off x="3544" y="1805"/>
                  <a:ext cx="63" cy="140"/>
                </a:xfrm>
                <a:custGeom>
                  <a:avLst/>
                  <a:gdLst>
                    <a:gd name="T0" fmla="*/ 0 w 637"/>
                    <a:gd name="T1" fmla="*/ 0 h 1277"/>
                    <a:gd name="T2" fmla="*/ 0 w 637"/>
                    <a:gd name="T3" fmla="*/ 0 h 1277"/>
                    <a:gd name="T4" fmla="*/ 0 w 637"/>
                    <a:gd name="T5" fmla="*/ 0 h 1277"/>
                    <a:gd name="T6" fmla="*/ 0 w 637"/>
                    <a:gd name="T7" fmla="*/ 0 h 1277"/>
                    <a:gd name="T8" fmla="*/ 0 w 637"/>
                    <a:gd name="T9" fmla="*/ 0 h 1277"/>
                    <a:gd name="T10" fmla="*/ 0 w 637"/>
                    <a:gd name="T11" fmla="*/ 0 h 1277"/>
                    <a:gd name="T12" fmla="*/ 0 w 637"/>
                    <a:gd name="T13" fmla="*/ 0 h 1277"/>
                    <a:gd name="T14" fmla="*/ 0 w 637"/>
                    <a:gd name="T15" fmla="*/ 0 h 1277"/>
                    <a:gd name="T16" fmla="*/ 0 w 637"/>
                    <a:gd name="T17" fmla="*/ 0 h 1277"/>
                    <a:gd name="T18" fmla="*/ 0 w 637"/>
                    <a:gd name="T19" fmla="*/ 0 h 1277"/>
                    <a:gd name="T20" fmla="*/ 0 w 637"/>
                    <a:gd name="T21" fmla="*/ 0 h 1277"/>
                    <a:gd name="T22" fmla="*/ 0 w 637"/>
                    <a:gd name="T23" fmla="*/ 0 h 1277"/>
                    <a:gd name="T24" fmla="*/ 0 w 637"/>
                    <a:gd name="T25" fmla="*/ 0 h 1277"/>
                    <a:gd name="T26" fmla="*/ 0 w 637"/>
                    <a:gd name="T27" fmla="*/ 0 h 1277"/>
                    <a:gd name="T28" fmla="*/ 0 w 637"/>
                    <a:gd name="T29" fmla="*/ 0 h 1277"/>
                    <a:gd name="T30" fmla="*/ 0 w 637"/>
                    <a:gd name="T31" fmla="*/ 0 h 1277"/>
                    <a:gd name="T32" fmla="*/ 0 w 637"/>
                    <a:gd name="T33" fmla="*/ 0 h 1277"/>
                    <a:gd name="T34" fmla="*/ 0 w 637"/>
                    <a:gd name="T35" fmla="*/ 0 h 1277"/>
                    <a:gd name="T36" fmla="*/ 0 w 637"/>
                    <a:gd name="T37" fmla="*/ 0 h 1277"/>
                    <a:gd name="T38" fmla="*/ 0 w 637"/>
                    <a:gd name="T39" fmla="*/ 0 h 1277"/>
                    <a:gd name="T40" fmla="*/ 0 w 637"/>
                    <a:gd name="T41" fmla="*/ 0 h 1277"/>
                    <a:gd name="T42" fmla="*/ 0 w 637"/>
                    <a:gd name="T43" fmla="*/ 0 h 1277"/>
                    <a:gd name="T44" fmla="*/ 0 w 637"/>
                    <a:gd name="T45" fmla="*/ 0 h 1277"/>
                    <a:gd name="T46" fmla="*/ 0 w 637"/>
                    <a:gd name="T47" fmla="*/ 0 h 1277"/>
                    <a:gd name="T48" fmla="*/ 0 w 637"/>
                    <a:gd name="T49" fmla="*/ 0 h 1277"/>
                    <a:gd name="T50" fmla="*/ 0 w 637"/>
                    <a:gd name="T51" fmla="*/ 0 h 1277"/>
                    <a:gd name="T52" fmla="*/ 0 w 637"/>
                    <a:gd name="T53" fmla="*/ 0 h 1277"/>
                    <a:gd name="T54" fmla="*/ 0 w 637"/>
                    <a:gd name="T55" fmla="*/ 0 h 1277"/>
                    <a:gd name="T56" fmla="*/ 0 w 637"/>
                    <a:gd name="T57" fmla="*/ 0 h 1277"/>
                    <a:gd name="T58" fmla="*/ 0 w 637"/>
                    <a:gd name="T59" fmla="*/ 0 h 1277"/>
                    <a:gd name="T60" fmla="*/ 0 w 637"/>
                    <a:gd name="T61" fmla="*/ 0 h 1277"/>
                    <a:gd name="T62" fmla="*/ 0 w 637"/>
                    <a:gd name="T63" fmla="*/ 0 h 1277"/>
                    <a:gd name="T64" fmla="*/ 0 w 637"/>
                    <a:gd name="T65" fmla="*/ 0 h 1277"/>
                    <a:gd name="T66" fmla="*/ 0 w 637"/>
                    <a:gd name="T67" fmla="*/ 0 h 1277"/>
                    <a:gd name="T68" fmla="*/ 0 w 637"/>
                    <a:gd name="T69" fmla="*/ 0 h 1277"/>
                    <a:gd name="T70" fmla="*/ 0 w 637"/>
                    <a:gd name="T71" fmla="*/ 0 h 1277"/>
                    <a:gd name="T72" fmla="*/ 0 w 637"/>
                    <a:gd name="T73" fmla="*/ 0 h 1277"/>
                    <a:gd name="T74" fmla="*/ 0 w 637"/>
                    <a:gd name="T75" fmla="*/ 0 h 12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1277"/>
                    <a:gd name="T116" fmla="*/ 637 w 637"/>
                    <a:gd name="T117" fmla="*/ 1277 h 12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1277">
                      <a:moveTo>
                        <a:pt x="68" y="10"/>
                      </a:moveTo>
                      <a:lnTo>
                        <a:pt x="636" y="1237"/>
                      </a:lnTo>
                      <a:lnTo>
                        <a:pt x="637" y="1241"/>
                      </a:lnTo>
                      <a:lnTo>
                        <a:pt x="637" y="1245"/>
                      </a:lnTo>
                      <a:lnTo>
                        <a:pt x="635" y="1250"/>
                      </a:lnTo>
                      <a:lnTo>
                        <a:pt x="631" y="1255"/>
                      </a:lnTo>
                      <a:lnTo>
                        <a:pt x="628" y="1260"/>
                      </a:lnTo>
                      <a:lnTo>
                        <a:pt x="622" y="1265"/>
                      </a:lnTo>
                      <a:lnTo>
                        <a:pt x="616" y="1268"/>
                      </a:lnTo>
                      <a:lnTo>
                        <a:pt x="610" y="1272"/>
                      </a:lnTo>
                      <a:lnTo>
                        <a:pt x="603" y="1275"/>
                      </a:lnTo>
                      <a:lnTo>
                        <a:pt x="595" y="1276"/>
                      </a:lnTo>
                      <a:lnTo>
                        <a:pt x="588" y="1277"/>
                      </a:lnTo>
                      <a:lnTo>
                        <a:pt x="582" y="1277"/>
                      </a:lnTo>
                      <a:lnTo>
                        <a:pt x="577" y="1277"/>
                      </a:lnTo>
                      <a:lnTo>
                        <a:pt x="572" y="1275"/>
                      </a:lnTo>
                      <a:lnTo>
                        <a:pt x="569" y="1273"/>
                      </a:lnTo>
                      <a:lnTo>
                        <a:pt x="567" y="1269"/>
                      </a:lnTo>
                      <a:lnTo>
                        <a:pt x="1" y="40"/>
                      </a:lnTo>
                      <a:lnTo>
                        <a:pt x="0" y="37"/>
                      </a:lnTo>
                      <a:lnTo>
                        <a:pt x="0" y="32"/>
                      </a:lnTo>
                      <a:lnTo>
                        <a:pt x="1" y="28"/>
                      </a:lnTo>
                      <a:lnTo>
                        <a:pt x="4" y="23"/>
                      </a:lnTo>
                      <a:lnTo>
                        <a:pt x="9" y="19"/>
                      </a:lnTo>
                      <a:lnTo>
                        <a:pt x="13" y="14"/>
                      </a:lnTo>
                      <a:lnTo>
                        <a:pt x="19" y="10"/>
                      </a:lnTo>
                      <a:lnTo>
                        <a:pt x="26" y="6"/>
                      </a:lnTo>
                      <a:lnTo>
                        <a:pt x="31" y="4"/>
                      </a:lnTo>
                      <a:lnTo>
                        <a:pt x="38" y="2"/>
                      </a:lnTo>
                      <a:lnTo>
                        <a:pt x="45" y="0"/>
                      </a:lnTo>
                      <a:lnTo>
                        <a:pt x="52" y="0"/>
                      </a:lnTo>
                      <a:lnTo>
                        <a:pt x="56" y="2"/>
                      </a:lnTo>
                      <a:lnTo>
                        <a:pt x="62" y="4"/>
                      </a:lnTo>
                      <a:lnTo>
                        <a:pt x="65" y="6"/>
                      </a:lnTo>
                      <a:lnTo>
                        <a:pt x="68"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0" name="Freeform 546"/>
                <p:cNvSpPr>
                  <a:spLocks/>
                </p:cNvSpPr>
                <p:nvPr/>
              </p:nvSpPr>
              <p:spPr bwMode="auto">
                <a:xfrm>
                  <a:off x="3544" y="1805"/>
                  <a:ext cx="63" cy="140"/>
                </a:xfrm>
                <a:custGeom>
                  <a:avLst/>
                  <a:gdLst>
                    <a:gd name="T0" fmla="*/ 0 w 637"/>
                    <a:gd name="T1" fmla="*/ 0 h 1277"/>
                    <a:gd name="T2" fmla="*/ 0 w 637"/>
                    <a:gd name="T3" fmla="*/ 0 h 1277"/>
                    <a:gd name="T4" fmla="*/ 0 w 637"/>
                    <a:gd name="T5" fmla="*/ 0 h 1277"/>
                    <a:gd name="T6" fmla="*/ 0 w 637"/>
                    <a:gd name="T7" fmla="*/ 0 h 1277"/>
                    <a:gd name="T8" fmla="*/ 0 w 637"/>
                    <a:gd name="T9" fmla="*/ 0 h 1277"/>
                    <a:gd name="T10" fmla="*/ 0 w 637"/>
                    <a:gd name="T11" fmla="*/ 0 h 1277"/>
                    <a:gd name="T12" fmla="*/ 0 w 637"/>
                    <a:gd name="T13" fmla="*/ 0 h 1277"/>
                    <a:gd name="T14" fmla="*/ 0 w 637"/>
                    <a:gd name="T15" fmla="*/ 0 h 1277"/>
                    <a:gd name="T16" fmla="*/ 0 w 637"/>
                    <a:gd name="T17" fmla="*/ 0 h 1277"/>
                    <a:gd name="T18" fmla="*/ 0 w 637"/>
                    <a:gd name="T19" fmla="*/ 0 h 1277"/>
                    <a:gd name="T20" fmla="*/ 0 w 637"/>
                    <a:gd name="T21" fmla="*/ 0 h 1277"/>
                    <a:gd name="T22" fmla="*/ 0 w 637"/>
                    <a:gd name="T23" fmla="*/ 0 h 1277"/>
                    <a:gd name="T24" fmla="*/ 0 w 637"/>
                    <a:gd name="T25" fmla="*/ 0 h 1277"/>
                    <a:gd name="T26" fmla="*/ 0 w 637"/>
                    <a:gd name="T27" fmla="*/ 0 h 1277"/>
                    <a:gd name="T28" fmla="*/ 0 w 637"/>
                    <a:gd name="T29" fmla="*/ 0 h 1277"/>
                    <a:gd name="T30" fmla="*/ 0 w 637"/>
                    <a:gd name="T31" fmla="*/ 0 h 1277"/>
                    <a:gd name="T32" fmla="*/ 0 w 637"/>
                    <a:gd name="T33" fmla="*/ 0 h 1277"/>
                    <a:gd name="T34" fmla="*/ 0 w 637"/>
                    <a:gd name="T35" fmla="*/ 0 h 1277"/>
                    <a:gd name="T36" fmla="*/ 0 w 637"/>
                    <a:gd name="T37" fmla="*/ 0 h 1277"/>
                    <a:gd name="T38" fmla="*/ 0 w 637"/>
                    <a:gd name="T39" fmla="*/ 0 h 1277"/>
                    <a:gd name="T40" fmla="*/ 0 w 637"/>
                    <a:gd name="T41" fmla="*/ 0 h 1277"/>
                    <a:gd name="T42" fmla="*/ 0 w 637"/>
                    <a:gd name="T43" fmla="*/ 0 h 1277"/>
                    <a:gd name="T44" fmla="*/ 0 w 637"/>
                    <a:gd name="T45" fmla="*/ 0 h 1277"/>
                    <a:gd name="T46" fmla="*/ 0 w 637"/>
                    <a:gd name="T47" fmla="*/ 0 h 1277"/>
                    <a:gd name="T48" fmla="*/ 0 w 637"/>
                    <a:gd name="T49" fmla="*/ 0 h 1277"/>
                    <a:gd name="T50" fmla="*/ 0 w 637"/>
                    <a:gd name="T51" fmla="*/ 0 h 1277"/>
                    <a:gd name="T52" fmla="*/ 0 w 637"/>
                    <a:gd name="T53" fmla="*/ 0 h 1277"/>
                    <a:gd name="T54" fmla="*/ 0 w 637"/>
                    <a:gd name="T55" fmla="*/ 0 h 1277"/>
                    <a:gd name="T56" fmla="*/ 0 w 637"/>
                    <a:gd name="T57" fmla="*/ 0 h 1277"/>
                    <a:gd name="T58" fmla="*/ 0 w 637"/>
                    <a:gd name="T59" fmla="*/ 0 h 1277"/>
                    <a:gd name="T60" fmla="*/ 0 w 637"/>
                    <a:gd name="T61" fmla="*/ 0 h 1277"/>
                    <a:gd name="T62" fmla="*/ 0 w 637"/>
                    <a:gd name="T63" fmla="*/ 0 h 1277"/>
                    <a:gd name="T64" fmla="*/ 0 w 637"/>
                    <a:gd name="T65" fmla="*/ 0 h 1277"/>
                    <a:gd name="T66" fmla="*/ 0 w 637"/>
                    <a:gd name="T67" fmla="*/ 0 h 1277"/>
                    <a:gd name="T68" fmla="*/ 0 w 637"/>
                    <a:gd name="T69" fmla="*/ 0 h 1277"/>
                    <a:gd name="T70" fmla="*/ 0 w 637"/>
                    <a:gd name="T71" fmla="*/ 0 h 1277"/>
                    <a:gd name="T72" fmla="*/ 0 w 637"/>
                    <a:gd name="T73" fmla="*/ 0 h 1277"/>
                    <a:gd name="T74" fmla="*/ 0 w 637"/>
                    <a:gd name="T75" fmla="*/ 0 h 12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1277"/>
                    <a:gd name="T116" fmla="*/ 637 w 637"/>
                    <a:gd name="T117" fmla="*/ 1277 h 12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1277">
                      <a:moveTo>
                        <a:pt x="68" y="10"/>
                      </a:moveTo>
                      <a:lnTo>
                        <a:pt x="636" y="1237"/>
                      </a:lnTo>
                      <a:lnTo>
                        <a:pt x="637" y="1241"/>
                      </a:lnTo>
                      <a:lnTo>
                        <a:pt x="637" y="1245"/>
                      </a:lnTo>
                      <a:lnTo>
                        <a:pt x="635" y="1250"/>
                      </a:lnTo>
                      <a:lnTo>
                        <a:pt x="631" y="1255"/>
                      </a:lnTo>
                      <a:lnTo>
                        <a:pt x="628" y="1260"/>
                      </a:lnTo>
                      <a:lnTo>
                        <a:pt x="622" y="1265"/>
                      </a:lnTo>
                      <a:lnTo>
                        <a:pt x="616" y="1268"/>
                      </a:lnTo>
                      <a:lnTo>
                        <a:pt x="610" y="1272"/>
                      </a:lnTo>
                      <a:lnTo>
                        <a:pt x="603" y="1275"/>
                      </a:lnTo>
                      <a:lnTo>
                        <a:pt x="595" y="1276"/>
                      </a:lnTo>
                      <a:lnTo>
                        <a:pt x="588" y="1277"/>
                      </a:lnTo>
                      <a:lnTo>
                        <a:pt x="582" y="1277"/>
                      </a:lnTo>
                      <a:lnTo>
                        <a:pt x="577" y="1277"/>
                      </a:lnTo>
                      <a:lnTo>
                        <a:pt x="572" y="1275"/>
                      </a:lnTo>
                      <a:lnTo>
                        <a:pt x="569" y="1273"/>
                      </a:lnTo>
                      <a:lnTo>
                        <a:pt x="567" y="1269"/>
                      </a:lnTo>
                      <a:lnTo>
                        <a:pt x="1" y="40"/>
                      </a:lnTo>
                      <a:lnTo>
                        <a:pt x="0" y="37"/>
                      </a:lnTo>
                      <a:lnTo>
                        <a:pt x="0" y="32"/>
                      </a:lnTo>
                      <a:lnTo>
                        <a:pt x="1" y="28"/>
                      </a:lnTo>
                      <a:lnTo>
                        <a:pt x="4" y="23"/>
                      </a:lnTo>
                      <a:lnTo>
                        <a:pt x="9" y="19"/>
                      </a:lnTo>
                      <a:lnTo>
                        <a:pt x="13" y="14"/>
                      </a:lnTo>
                      <a:lnTo>
                        <a:pt x="19" y="10"/>
                      </a:lnTo>
                      <a:lnTo>
                        <a:pt x="26" y="6"/>
                      </a:lnTo>
                      <a:lnTo>
                        <a:pt x="31" y="4"/>
                      </a:lnTo>
                      <a:lnTo>
                        <a:pt x="38" y="2"/>
                      </a:lnTo>
                      <a:lnTo>
                        <a:pt x="45" y="0"/>
                      </a:lnTo>
                      <a:lnTo>
                        <a:pt x="52" y="0"/>
                      </a:lnTo>
                      <a:lnTo>
                        <a:pt x="56" y="2"/>
                      </a:lnTo>
                      <a:lnTo>
                        <a:pt x="62" y="4"/>
                      </a:lnTo>
                      <a:lnTo>
                        <a:pt x="65" y="6"/>
                      </a:lnTo>
                      <a:lnTo>
                        <a:pt x="68"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1" name="Freeform 547"/>
                <p:cNvSpPr>
                  <a:spLocks/>
                </p:cNvSpPr>
                <p:nvPr/>
              </p:nvSpPr>
              <p:spPr bwMode="auto">
                <a:xfrm>
                  <a:off x="3600" y="1940"/>
                  <a:ext cx="7" cy="5"/>
                </a:xfrm>
                <a:custGeom>
                  <a:avLst/>
                  <a:gdLst>
                    <a:gd name="T0" fmla="*/ 0 w 72"/>
                    <a:gd name="T1" fmla="*/ 0 h 47"/>
                    <a:gd name="T2" fmla="*/ 0 w 72"/>
                    <a:gd name="T3" fmla="*/ 0 h 47"/>
                    <a:gd name="T4" fmla="*/ 0 w 72"/>
                    <a:gd name="T5" fmla="*/ 0 h 47"/>
                    <a:gd name="T6" fmla="*/ 0 w 72"/>
                    <a:gd name="T7" fmla="*/ 0 h 47"/>
                    <a:gd name="T8" fmla="*/ 0 w 72"/>
                    <a:gd name="T9" fmla="*/ 0 h 47"/>
                    <a:gd name="T10" fmla="*/ 0 w 72"/>
                    <a:gd name="T11" fmla="*/ 0 h 47"/>
                    <a:gd name="T12" fmla="*/ 0 w 72"/>
                    <a:gd name="T13" fmla="*/ 0 h 47"/>
                    <a:gd name="T14" fmla="*/ 0 w 72"/>
                    <a:gd name="T15" fmla="*/ 0 h 47"/>
                    <a:gd name="T16" fmla="*/ 0 w 72"/>
                    <a:gd name="T17" fmla="*/ 0 h 47"/>
                    <a:gd name="T18" fmla="*/ 0 w 72"/>
                    <a:gd name="T19" fmla="*/ 0 h 47"/>
                    <a:gd name="T20" fmla="*/ 0 w 72"/>
                    <a:gd name="T21" fmla="*/ 0 h 47"/>
                    <a:gd name="T22" fmla="*/ 0 w 72"/>
                    <a:gd name="T23" fmla="*/ 0 h 47"/>
                    <a:gd name="T24" fmla="*/ 0 w 72"/>
                    <a:gd name="T25" fmla="*/ 0 h 47"/>
                    <a:gd name="T26" fmla="*/ 0 w 72"/>
                    <a:gd name="T27" fmla="*/ 0 h 47"/>
                    <a:gd name="T28" fmla="*/ 0 w 72"/>
                    <a:gd name="T29" fmla="*/ 0 h 47"/>
                    <a:gd name="T30" fmla="*/ 0 w 72"/>
                    <a:gd name="T31" fmla="*/ 0 h 47"/>
                    <a:gd name="T32" fmla="*/ 0 w 72"/>
                    <a:gd name="T33" fmla="*/ 0 h 47"/>
                    <a:gd name="T34" fmla="*/ 0 w 72"/>
                    <a:gd name="T35" fmla="*/ 0 h 47"/>
                    <a:gd name="T36" fmla="*/ 0 w 72"/>
                    <a:gd name="T37" fmla="*/ 0 h 47"/>
                    <a:gd name="T38" fmla="*/ 0 w 72"/>
                    <a:gd name="T39" fmla="*/ 0 h 47"/>
                    <a:gd name="T40" fmla="*/ 0 w 72"/>
                    <a:gd name="T41" fmla="*/ 0 h 47"/>
                    <a:gd name="T42" fmla="*/ 0 w 72"/>
                    <a:gd name="T43" fmla="*/ 0 h 47"/>
                    <a:gd name="T44" fmla="*/ 0 w 72"/>
                    <a:gd name="T45" fmla="*/ 0 h 47"/>
                    <a:gd name="T46" fmla="*/ 0 w 72"/>
                    <a:gd name="T47" fmla="*/ 0 h 47"/>
                    <a:gd name="T48" fmla="*/ 0 w 72"/>
                    <a:gd name="T49" fmla="*/ 0 h 47"/>
                    <a:gd name="T50" fmla="*/ 0 w 72"/>
                    <a:gd name="T51" fmla="*/ 0 h 47"/>
                    <a:gd name="T52" fmla="*/ 0 w 72"/>
                    <a:gd name="T53" fmla="*/ 0 h 47"/>
                    <a:gd name="T54" fmla="*/ 0 w 72"/>
                    <a:gd name="T55" fmla="*/ 0 h 47"/>
                    <a:gd name="T56" fmla="*/ 0 w 72"/>
                    <a:gd name="T57" fmla="*/ 0 h 47"/>
                    <a:gd name="T58" fmla="*/ 0 w 72"/>
                    <a:gd name="T59" fmla="*/ 0 h 47"/>
                    <a:gd name="T60" fmla="*/ 0 w 72"/>
                    <a:gd name="T61" fmla="*/ 0 h 47"/>
                    <a:gd name="T62" fmla="*/ 0 w 72"/>
                    <a:gd name="T63" fmla="*/ 0 h 47"/>
                    <a:gd name="T64" fmla="*/ 0 w 72"/>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47"/>
                    <a:gd name="T101" fmla="*/ 72 w 72"/>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47">
                      <a:moveTo>
                        <a:pt x="28" y="5"/>
                      </a:moveTo>
                      <a:lnTo>
                        <a:pt x="34" y="3"/>
                      </a:lnTo>
                      <a:lnTo>
                        <a:pt x="41" y="1"/>
                      </a:lnTo>
                      <a:lnTo>
                        <a:pt x="48" y="0"/>
                      </a:lnTo>
                      <a:lnTo>
                        <a:pt x="55" y="0"/>
                      </a:lnTo>
                      <a:lnTo>
                        <a:pt x="61" y="1"/>
                      </a:lnTo>
                      <a:lnTo>
                        <a:pt x="65" y="2"/>
                      </a:lnTo>
                      <a:lnTo>
                        <a:pt x="68" y="4"/>
                      </a:lnTo>
                      <a:lnTo>
                        <a:pt x="71" y="7"/>
                      </a:lnTo>
                      <a:lnTo>
                        <a:pt x="72" y="11"/>
                      </a:lnTo>
                      <a:lnTo>
                        <a:pt x="72" y="15"/>
                      </a:lnTo>
                      <a:lnTo>
                        <a:pt x="70" y="20"/>
                      </a:lnTo>
                      <a:lnTo>
                        <a:pt x="66" y="25"/>
                      </a:lnTo>
                      <a:lnTo>
                        <a:pt x="63" y="30"/>
                      </a:lnTo>
                      <a:lnTo>
                        <a:pt x="57" y="35"/>
                      </a:lnTo>
                      <a:lnTo>
                        <a:pt x="51" y="38"/>
                      </a:lnTo>
                      <a:lnTo>
                        <a:pt x="45" y="42"/>
                      </a:lnTo>
                      <a:lnTo>
                        <a:pt x="38" y="45"/>
                      </a:lnTo>
                      <a:lnTo>
                        <a:pt x="30" y="46"/>
                      </a:lnTo>
                      <a:lnTo>
                        <a:pt x="23" y="47"/>
                      </a:lnTo>
                      <a:lnTo>
                        <a:pt x="17" y="47"/>
                      </a:lnTo>
                      <a:lnTo>
                        <a:pt x="12" y="47"/>
                      </a:lnTo>
                      <a:lnTo>
                        <a:pt x="7" y="45"/>
                      </a:lnTo>
                      <a:lnTo>
                        <a:pt x="4" y="43"/>
                      </a:lnTo>
                      <a:lnTo>
                        <a:pt x="2" y="39"/>
                      </a:lnTo>
                      <a:lnTo>
                        <a:pt x="0" y="36"/>
                      </a:lnTo>
                      <a:lnTo>
                        <a:pt x="0" y="31"/>
                      </a:lnTo>
                      <a:lnTo>
                        <a:pt x="3" y="27"/>
                      </a:lnTo>
                      <a:lnTo>
                        <a:pt x="6" y="22"/>
                      </a:lnTo>
                      <a:lnTo>
                        <a:pt x="10" y="18"/>
                      </a:lnTo>
                      <a:lnTo>
                        <a:pt x="15" y="13"/>
                      </a:lnTo>
                      <a:lnTo>
                        <a:pt x="21" y="9"/>
                      </a:lnTo>
                      <a:lnTo>
                        <a:pt x="28"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2" name="Freeform 548"/>
                <p:cNvSpPr>
                  <a:spLocks/>
                </p:cNvSpPr>
                <p:nvPr/>
              </p:nvSpPr>
              <p:spPr bwMode="auto">
                <a:xfrm>
                  <a:off x="3600" y="1940"/>
                  <a:ext cx="7" cy="5"/>
                </a:xfrm>
                <a:custGeom>
                  <a:avLst/>
                  <a:gdLst>
                    <a:gd name="T0" fmla="*/ 0 w 72"/>
                    <a:gd name="T1" fmla="*/ 0 h 47"/>
                    <a:gd name="T2" fmla="*/ 0 w 72"/>
                    <a:gd name="T3" fmla="*/ 0 h 47"/>
                    <a:gd name="T4" fmla="*/ 0 w 72"/>
                    <a:gd name="T5" fmla="*/ 0 h 47"/>
                    <a:gd name="T6" fmla="*/ 0 w 72"/>
                    <a:gd name="T7" fmla="*/ 0 h 47"/>
                    <a:gd name="T8" fmla="*/ 0 w 72"/>
                    <a:gd name="T9" fmla="*/ 0 h 47"/>
                    <a:gd name="T10" fmla="*/ 0 w 72"/>
                    <a:gd name="T11" fmla="*/ 0 h 47"/>
                    <a:gd name="T12" fmla="*/ 0 w 72"/>
                    <a:gd name="T13" fmla="*/ 0 h 47"/>
                    <a:gd name="T14" fmla="*/ 0 w 72"/>
                    <a:gd name="T15" fmla="*/ 0 h 47"/>
                    <a:gd name="T16" fmla="*/ 0 w 72"/>
                    <a:gd name="T17" fmla="*/ 0 h 47"/>
                    <a:gd name="T18" fmla="*/ 0 w 72"/>
                    <a:gd name="T19" fmla="*/ 0 h 47"/>
                    <a:gd name="T20" fmla="*/ 0 w 72"/>
                    <a:gd name="T21" fmla="*/ 0 h 47"/>
                    <a:gd name="T22" fmla="*/ 0 w 72"/>
                    <a:gd name="T23" fmla="*/ 0 h 47"/>
                    <a:gd name="T24" fmla="*/ 0 w 72"/>
                    <a:gd name="T25" fmla="*/ 0 h 47"/>
                    <a:gd name="T26" fmla="*/ 0 w 72"/>
                    <a:gd name="T27" fmla="*/ 0 h 47"/>
                    <a:gd name="T28" fmla="*/ 0 w 72"/>
                    <a:gd name="T29" fmla="*/ 0 h 47"/>
                    <a:gd name="T30" fmla="*/ 0 w 72"/>
                    <a:gd name="T31" fmla="*/ 0 h 47"/>
                    <a:gd name="T32" fmla="*/ 0 w 72"/>
                    <a:gd name="T33" fmla="*/ 0 h 47"/>
                    <a:gd name="T34" fmla="*/ 0 w 72"/>
                    <a:gd name="T35" fmla="*/ 0 h 47"/>
                    <a:gd name="T36" fmla="*/ 0 w 72"/>
                    <a:gd name="T37" fmla="*/ 0 h 47"/>
                    <a:gd name="T38" fmla="*/ 0 w 72"/>
                    <a:gd name="T39" fmla="*/ 0 h 47"/>
                    <a:gd name="T40" fmla="*/ 0 w 72"/>
                    <a:gd name="T41" fmla="*/ 0 h 47"/>
                    <a:gd name="T42" fmla="*/ 0 w 72"/>
                    <a:gd name="T43" fmla="*/ 0 h 47"/>
                    <a:gd name="T44" fmla="*/ 0 w 72"/>
                    <a:gd name="T45" fmla="*/ 0 h 47"/>
                    <a:gd name="T46" fmla="*/ 0 w 72"/>
                    <a:gd name="T47" fmla="*/ 0 h 47"/>
                    <a:gd name="T48" fmla="*/ 0 w 72"/>
                    <a:gd name="T49" fmla="*/ 0 h 47"/>
                    <a:gd name="T50" fmla="*/ 0 w 72"/>
                    <a:gd name="T51" fmla="*/ 0 h 47"/>
                    <a:gd name="T52" fmla="*/ 0 w 72"/>
                    <a:gd name="T53" fmla="*/ 0 h 47"/>
                    <a:gd name="T54" fmla="*/ 0 w 72"/>
                    <a:gd name="T55" fmla="*/ 0 h 47"/>
                    <a:gd name="T56" fmla="*/ 0 w 72"/>
                    <a:gd name="T57" fmla="*/ 0 h 47"/>
                    <a:gd name="T58" fmla="*/ 0 w 72"/>
                    <a:gd name="T59" fmla="*/ 0 h 47"/>
                    <a:gd name="T60" fmla="*/ 0 w 72"/>
                    <a:gd name="T61" fmla="*/ 0 h 47"/>
                    <a:gd name="T62" fmla="*/ 0 w 72"/>
                    <a:gd name="T63" fmla="*/ 0 h 47"/>
                    <a:gd name="T64" fmla="*/ 0 w 72"/>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47"/>
                    <a:gd name="T101" fmla="*/ 72 w 72"/>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47">
                      <a:moveTo>
                        <a:pt x="28" y="5"/>
                      </a:moveTo>
                      <a:lnTo>
                        <a:pt x="34" y="3"/>
                      </a:lnTo>
                      <a:lnTo>
                        <a:pt x="41" y="1"/>
                      </a:lnTo>
                      <a:lnTo>
                        <a:pt x="48" y="0"/>
                      </a:lnTo>
                      <a:lnTo>
                        <a:pt x="55" y="0"/>
                      </a:lnTo>
                      <a:lnTo>
                        <a:pt x="61" y="1"/>
                      </a:lnTo>
                      <a:lnTo>
                        <a:pt x="65" y="2"/>
                      </a:lnTo>
                      <a:lnTo>
                        <a:pt x="68" y="4"/>
                      </a:lnTo>
                      <a:lnTo>
                        <a:pt x="71" y="7"/>
                      </a:lnTo>
                      <a:lnTo>
                        <a:pt x="72" y="11"/>
                      </a:lnTo>
                      <a:lnTo>
                        <a:pt x="72" y="15"/>
                      </a:lnTo>
                      <a:lnTo>
                        <a:pt x="70" y="20"/>
                      </a:lnTo>
                      <a:lnTo>
                        <a:pt x="66" y="25"/>
                      </a:lnTo>
                      <a:lnTo>
                        <a:pt x="63" y="30"/>
                      </a:lnTo>
                      <a:lnTo>
                        <a:pt x="57" y="35"/>
                      </a:lnTo>
                      <a:lnTo>
                        <a:pt x="51" y="38"/>
                      </a:lnTo>
                      <a:lnTo>
                        <a:pt x="45" y="42"/>
                      </a:lnTo>
                      <a:lnTo>
                        <a:pt x="38" y="45"/>
                      </a:lnTo>
                      <a:lnTo>
                        <a:pt x="30" y="46"/>
                      </a:lnTo>
                      <a:lnTo>
                        <a:pt x="23" y="47"/>
                      </a:lnTo>
                      <a:lnTo>
                        <a:pt x="17" y="47"/>
                      </a:lnTo>
                      <a:lnTo>
                        <a:pt x="12" y="47"/>
                      </a:lnTo>
                      <a:lnTo>
                        <a:pt x="7" y="45"/>
                      </a:lnTo>
                      <a:lnTo>
                        <a:pt x="4" y="43"/>
                      </a:lnTo>
                      <a:lnTo>
                        <a:pt x="2" y="39"/>
                      </a:lnTo>
                      <a:lnTo>
                        <a:pt x="0" y="36"/>
                      </a:lnTo>
                      <a:lnTo>
                        <a:pt x="0" y="31"/>
                      </a:lnTo>
                      <a:lnTo>
                        <a:pt x="3" y="27"/>
                      </a:lnTo>
                      <a:lnTo>
                        <a:pt x="6" y="22"/>
                      </a:lnTo>
                      <a:lnTo>
                        <a:pt x="10" y="18"/>
                      </a:lnTo>
                      <a:lnTo>
                        <a:pt x="15" y="13"/>
                      </a:lnTo>
                      <a:lnTo>
                        <a:pt x="21" y="9"/>
                      </a:lnTo>
                      <a:lnTo>
                        <a:pt x="28"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3" name="Freeform 549"/>
                <p:cNvSpPr>
                  <a:spLocks/>
                </p:cNvSpPr>
                <p:nvPr/>
              </p:nvSpPr>
              <p:spPr bwMode="auto">
                <a:xfrm>
                  <a:off x="3747" y="1809"/>
                  <a:ext cx="67" cy="108"/>
                </a:xfrm>
                <a:custGeom>
                  <a:avLst/>
                  <a:gdLst>
                    <a:gd name="T0" fmla="*/ 0 w 672"/>
                    <a:gd name="T1" fmla="*/ 0 h 993"/>
                    <a:gd name="T2" fmla="*/ 0 w 672"/>
                    <a:gd name="T3" fmla="*/ 0 h 993"/>
                    <a:gd name="T4" fmla="*/ 0 w 672"/>
                    <a:gd name="T5" fmla="*/ 0 h 993"/>
                    <a:gd name="T6" fmla="*/ 0 w 672"/>
                    <a:gd name="T7" fmla="*/ 0 h 993"/>
                    <a:gd name="T8" fmla="*/ 0 w 672"/>
                    <a:gd name="T9" fmla="*/ 0 h 993"/>
                    <a:gd name="T10" fmla="*/ 0 w 672"/>
                    <a:gd name="T11" fmla="*/ 0 h 993"/>
                    <a:gd name="T12" fmla="*/ 0 w 672"/>
                    <a:gd name="T13" fmla="*/ 0 h 993"/>
                    <a:gd name="T14" fmla="*/ 0 w 672"/>
                    <a:gd name="T15" fmla="*/ 0 h 993"/>
                    <a:gd name="T16" fmla="*/ 0 w 672"/>
                    <a:gd name="T17" fmla="*/ 0 h 993"/>
                    <a:gd name="T18" fmla="*/ 0 w 672"/>
                    <a:gd name="T19" fmla="*/ 0 h 993"/>
                    <a:gd name="T20" fmla="*/ 0 w 672"/>
                    <a:gd name="T21" fmla="*/ 0 h 993"/>
                    <a:gd name="T22" fmla="*/ 0 w 672"/>
                    <a:gd name="T23" fmla="*/ 0 h 993"/>
                    <a:gd name="T24" fmla="*/ 0 w 672"/>
                    <a:gd name="T25" fmla="*/ 0 h 993"/>
                    <a:gd name="T26" fmla="*/ 0 w 672"/>
                    <a:gd name="T27" fmla="*/ 0 h 993"/>
                    <a:gd name="T28" fmla="*/ 0 w 672"/>
                    <a:gd name="T29" fmla="*/ 0 h 993"/>
                    <a:gd name="T30" fmla="*/ 0 w 672"/>
                    <a:gd name="T31" fmla="*/ 0 h 993"/>
                    <a:gd name="T32" fmla="*/ 0 w 672"/>
                    <a:gd name="T33" fmla="*/ 0 h 993"/>
                    <a:gd name="T34" fmla="*/ 0 w 672"/>
                    <a:gd name="T35" fmla="*/ 0 h 993"/>
                    <a:gd name="T36" fmla="*/ 0 w 672"/>
                    <a:gd name="T37" fmla="*/ 0 h 993"/>
                    <a:gd name="T38" fmla="*/ 0 w 672"/>
                    <a:gd name="T39" fmla="*/ 0 h 993"/>
                    <a:gd name="T40" fmla="*/ 0 w 672"/>
                    <a:gd name="T41" fmla="*/ 0 h 993"/>
                    <a:gd name="T42" fmla="*/ 0 w 672"/>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2"/>
                    <a:gd name="T67" fmla="*/ 0 h 993"/>
                    <a:gd name="T68" fmla="*/ 672 w 672"/>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2" h="993">
                      <a:moveTo>
                        <a:pt x="607" y="983"/>
                      </a:moveTo>
                      <a:lnTo>
                        <a:pt x="0" y="42"/>
                      </a:lnTo>
                      <a:lnTo>
                        <a:pt x="64" y="0"/>
                      </a:lnTo>
                      <a:lnTo>
                        <a:pt x="670" y="944"/>
                      </a:lnTo>
                      <a:lnTo>
                        <a:pt x="672" y="948"/>
                      </a:lnTo>
                      <a:lnTo>
                        <a:pt x="672" y="954"/>
                      </a:lnTo>
                      <a:lnTo>
                        <a:pt x="672" y="959"/>
                      </a:lnTo>
                      <a:lnTo>
                        <a:pt x="671" y="965"/>
                      </a:lnTo>
                      <a:lnTo>
                        <a:pt x="668" y="971"/>
                      </a:lnTo>
                      <a:lnTo>
                        <a:pt x="664" y="976"/>
                      </a:lnTo>
                      <a:lnTo>
                        <a:pt x="658" y="981"/>
                      </a:lnTo>
                      <a:lnTo>
                        <a:pt x="653" y="986"/>
                      </a:lnTo>
                      <a:lnTo>
                        <a:pt x="647" y="989"/>
                      </a:lnTo>
                      <a:lnTo>
                        <a:pt x="640" y="991"/>
                      </a:lnTo>
                      <a:lnTo>
                        <a:pt x="633" y="993"/>
                      </a:lnTo>
                      <a:lnTo>
                        <a:pt x="627" y="993"/>
                      </a:lnTo>
                      <a:lnTo>
                        <a:pt x="621" y="992"/>
                      </a:lnTo>
                      <a:lnTo>
                        <a:pt x="615" y="990"/>
                      </a:lnTo>
                      <a:lnTo>
                        <a:pt x="611" y="987"/>
                      </a:lnTo>
                      <a:lnTo>
                        <a:pt x="607" y="98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4" name="Freeform 550"/>
                <p:cNvSpPr>
                  <a:spLocks/>
                </p:cNvSpPr>
                <p:nvPr/>
              </p:nvSpPr>
              <p:spPr bwMode="auto">
                <a:xfrm>
                  <a:off x="3747" y="1809"/>
                  <a:ext cx="67" cy="108"/>
                </a:xfrm>
                <a:custGeom>
                  <a:avLst/>
                  <a:gdLst>
                    <a:gd name="T0" fmla="*/ 0 w 672"/>
                    <a:gd name="T1" fmla="*/ 0 h 993"/>
                    <a:gd name="T2" fmla="*/ 0 w 672"/>
                    <a:gd name="T3" fmla="*/ 0 h 993"/>
                    <a:gd name="T4" fmla="*/ 0 w 672"/>
                    <a:gd name="T5" fmla="*/ 0 h 993"/>
                    <a:gd name="T6" fmla="*/ 0 w 672"/>
                    <a:gd name="T7" fmla="*/ 0 h 993"/>
                    <a:gd name="T8" fmla="*/ 0 w 672"/>
                    <a:gd name="T9" fmla="*/ 0 h 993"/>
                    <a:gd name="T10" fmla="*/ 0 w 672"/>
                    <a:gd name="T11" fmla="*/ 0 h 993"/>
                    <a:gd name="T12" fmla="*/ 0 w 672"/>
                    <a:gd name="T13" fmla="*/ 0 h 993"/>
                    <a:gd name="T14" fmla="*/ 0 w 672"/>
                    <a:gd name="T15" fmla="*/ 0 h 993"/>
                    <a:gd name="T16" fmla="*/ 0 w 672"/>
                    <a:gd name="T17" fmla="*/ 0 h 993"/>
                    <a:gd name="T18" fmla="*/ 0 w 672"/>
                    <a:gd name="T19" fmla="*/ 0 h 993"/>
                    <a:gd name="T20" fmla="*/ 0 w 672"/>
                    <a:gd name="T21" fmla="*/ 0 h 993"/>
                    <a:gd name="T22" fmla="*/ 0 w 672"/>
                    <a:gd name="T23" fmla="*/ 0 h 993"/>
                    <a:gd name="T24" fmla="*/ 0 w 672"/>
                    <a:gd name="T25" fmla="*/ 0 h 993"/>
                    <a:gd name="T26" fmla="*/ 0 w 672"/>
                    <a:gd name="T27" fmla="*/ 0 h 993"/>
                    <a:gd name="T28" fmla="*/ 0 w 672"/>
                    <a:gd name="T29" fmla="*/ 0 h 993"/>
                    <a:gd name="T30" fmla="*/ 0 w 672"/>
                    <a:gd name="T31" fmla="*/ 0 h 993"/>
                    <a:gd name="T32" fmla="*/ 0 w 672"/>
                    <a:gd name="T33" fmla="*/ 0 h 993"/>
                    <a:gd name="T34" fmla="*/ 0 w 672"/>
                    <a:gd name="T35" fmla="*/ 0 h 993"/>
                    <a:gd name="T36" fmla="*/ 0 w 672"/>
                    <a:gd name="T37" fmla="*/ 0 h 993"/>
                    <a:gd name="T38" fmla="*/ 0 w 672"/>
                    <a:gd name="T39" fmla="*/ 0 h 993"/>
                    <a:gd name="T40" fmla="*/ 0 w 672"/>
                    <a:gd name="T41" fmla="*/ 0 h 993"/>
                    <a:gd name="T42" fmla="*/ 0 w 672"/>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2"/>
                    <a:gd name="T67" fmla="*/ 0 h 993"/>
                    <a:gd name="T68" fmla="*/ 672 w 672"/>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2" h="993">
                      <a:moveTo>
                        <a:pt x="607" y="983"/>
                      </a:moveTo>
                      <a:lnTo>
                        <a:pt x="0" y="42"/>
                      </a:lnTo>
                      <a:lnTo>
                        <a:pt x="64" y="0"/>
                      </a:lnTo>
                      <a:lnTo>
                        <a:pt x="670" y="944"/>
                      </a:lnTo>
                      <a:lnTo>
                        <a:pt x="672" y="948"/>
                      </a:lnTo>
                      <a:lnTo>
                        <a:pt x="672" y="954"/>
                      </a:lnTo>
                      <a:lnTo>
                        <a:pt x="672" y="959"/>
                      </a:lnTo>
                      <a:lnTo>
                        <a:pt x="671" y="965"/>
                      </a:lnTo>
                      <a:lnTo>
                        <a:pt x="668" y="971"/>
                      </a:lnTo>
                      <a:lnTo>
                        <a:pt x="664" y="976"/>
                      </a:lnTo>
                      <a:lnTo>
                        <a:pt x="658" y="981"/>
                      </a:lnTo>
                      <a:lnTo>
                        <a:pt x="653" y="986"/>
                      </a:lnTo>
                      <a:lnTo>
                        <a:pt x="647" y="989"/>
                      </a:lnTo>
                      <a:lnTo>
                        <a:pt x="640" y="991"/>
                      </a:lnTo>
                      <a:lnTo>
                        <a:pt x="633" y="993"/>
                      </a:lnTo>
                      <a:lnTo>
                        <a:pt x="627" y="993"/>
                      </a:lnTo>
                      <a:lnTo>
                        <a:pt x="621" y="992"/>
                      </a:lnTo>
                      <a:lnTo>
                        <a:pt x="615" y="990"/>
                      </a:lnTo>
                      <a:lnTo>
                        <a:pt x="611" y="987"/>
                      </a:lnTo>
                      <a:lnTo>
                        <a:pt x="607" y="98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5" name="Freeform 551"/>
                <p:cNvSpPr>
                  <a:spLocks/>
                </p:cNvSpPr>
                <p:nvPr/>
              </p:nvSpPr>
              <p:spPr bwMode="auto">
                <a:xfrm>
                  <a:off x="4071" y="1328"/>
                  <a:ext cx="83" cy="124"/>
                </a:xfrm>
                <a:custGeom>
                  <a:avLst/>
                  <a:gdLst>
                    <a:gd name="T0" fmla="*/ 0 w 824"/>
                    <a:gd name="T1" fmla="*/ 0 h 1135"/>
                    <a:gd name="T2" fmla="*/ 0 w 824"/>
                    <a:gd name="T3" fmla="*/ 0 h 1135"/>
                    <a:gd name="T4" fmla="*/ 0 w 824"/>
                    <a:gd name="T5" fmla="*/ 0 h 1135"/>
                    <a:gd name="T6" fmla="*/ 0 w 824"/>
                    <a:gd name="T7" fmla="*/ 0 h 1135"/>
                    <a:gd name="T8" fmla="*/ 0 w 824"/>
                    <a:gd name="T9" fmla="*/ 0 h 1135"/>
                    <a:gd name="T10" fmla="*/ 0 w 824"/>
                    <a:gd name="T11" fmla="*/ 0 h 1135"/>
                    <a:gd name="T12" fmla="*/ 0 w 824"/>
                    <a:gd name="T13" fmla="*/ 0 h 1135"/>
                    <a:gd name="T14" fmla="*/ 0 w 824"/>
                    <a:gd name="T15" fmla="*/ 0 h 1135"/>
                    <a:gd name="T16" fmla="*/ 0 w 824"/>
                    <a:gd name="T17" fmla="*/ 0 h 1135"/>
                    <a:gd name="T18" fmla="*/ 0 w 824"/>
                    <a:gd name="T19" fmla="*/ 0 h 1135"/>
                    <a:gd name="T20" fmla="*/ 0 w 824"/>
                    <a:gd name="T21" fmla="*/ 0 h 1135"/>
                    <a:gd name="T22" fmla="*/ 0 w 824"/>
                    <a:gd name="T23" fmla="*/ 0 h 1135"/>
                    <a:gd name="T24" fmla="*/ 0 w 824"/>
                    <a:gd name="T25" fmla="*/ 0 h 1135"/>
                    <a:gd name="T26" fmla="*/ 0 w 824"/>
                    <a:gd name="T27" fmla="*/ 0 h 1135"/>
                    <a:gd name="T28" fmla="*/ 0 w 824"/>
                    <a:gd name="T29" fmla="*/ 0 h 1135"/>
                    <a:gd name="T30" fmla="*/ 0 w 824"/>
                    <a:gd name="T31" fmla="*/ 0 h 1135"/>
                    <a:gd name="T32" fmla="*/ 0 w 824"/>
                    <a:gd name="T33" fmla="*/ 0 h 1135"/>
                    <a:gd name="T34" fmla="*/ 0 w 824"/>
                    <a:gd name="T35" fmla="*/ 0 h 1135"/>
                    <a:gd name="T36" fmla="*/ 0 w 824"/>
                    <a:gd name="T37" fmla="*/ 0 h 1135"/>
                    <a:gd name="T38" fmla="*/ 0 w 824"/>
                    <a:gd name="T39" fmla="*/ 0 h 1135"/>
                    <a:gd name="T40" fmla="*/ 0 w 824"/>
                    <a:gd name="T41" fmla="*/ 0 h 1135"/>
                    <a:gd name="T42" fmla="*/ 0 w 824"/>
                    <a:gd name="T43" fmla="*/ 0 h 1135"/>
                    <a:gd name="T44" fmla="*/ 0 w 824"/>
                    <a:gd name="T45" fmla="*/ 0 h 1135"/>
                    <a:gd name="T46" fmla="*/ 0 w 824"/>
                    <a:gd name="T47" fmla="*/ 0 h 1135"/>
                    <a:gd name="T48" fmla="*/ 0 w 824"/>
                    <a:gd name="T49" fmla="*/ 0 h 1135"/>
                    <a:gd name="T50" fmla="*/ 0 w 824"/>
                    <a:gd name="T51" fmla="*/ 0 h 1135"/>
                    <a:gd name="T52" fmla="*/ 0 w 824"/>
                    <a:gd name="T53" fmla="*/ 0 h 1135"/>
                    <a:gd name="T54" fmla="*/ 0 w 824"/>
                    <a:gd name="T55" fmla="*/ 0 h 1135"/>
                    <a:gd name="T56" fmla="*/ 0 w 824"/>
                    <a:gd name="T57" fmla="*/ 0 h 1135"/>
                    <a:gd name="T58" fmla="*/ 0 w 824"/>
                    <a:gd name="T59" fmla="*/ 0 h 1135"/>
                    <a:gd name="T60" fmla="*/ 0 w 824"/>
                    <a:gd name="T61" fmla="*/ 0 h 1135"/>
                    <a:gd name="T62" fmla="*/ 0 w 824"/>
                    <a:gd name="T63" fmla="*/ 0 h 1135"/>
                    <a:gd name="T64" fmla="*/ 0 w 824"/>
                    <a:gd name="T65" fmla="*/ 0 h 1135"/>
                    <a:gd name="T66" fmla="*/ 0 w 824"/>
                    <a:gd name="T67" fmla="*/ 0 h 1135"/>
                    <a:gd name="T68" fmla="*/ 0 w 824"/>
                    <a:gd name="T69" fmla="*/ 0 h 1135"/>
                    <a:gd name="T70" fmla="*/ 0 w 824"/>
                    <a:gd name="T71" fmla="*/ 0 h 1135"/>
                    <a:gd name="T72" fmla="*/ 0 w 824"/>
                    <a:gd name="T73" fmla="*/ 0 h 1135"/>
                    <a:gd name="T74" fmla="*/ 0 w 824"/>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4"/>
                    <a:gd name="T115" fmla="*/ 0 h 1135"/>
                    <a:gd name="T116" fmla="*/ 824 w 824"/>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4" h="1135">
                      <a:moveTo>
                        <a:pt x="64" y="7"/>
                      </a:moveTo>
                      <a:lnTo>
                        <a:pt x="821" y="1085"/>
                      </a:lnTo>
                      <a:lnTo>
                        <a:pt x="824" y="1089"/>
                      </a:lnTo>
                      <a:lnTo>
                        <a:pt x="824" y="1093"/>
                      </a:lnTo>
                      <a:lnTo>
                        <a:pt x="822" y="1099"/>
                      </a:lnTo>
                      <a:lnTo>
                        <a:pt x="821" y="1105"/>
                      </a:lnTo>
                      <a:lnTo>
                        <a:pt x="818" y="1109"/>
                      </a:lnTo>
                      <a:lnTo>
                        <a:pt x="813" y="1115"/>
                      </a:lnTo>
                      <a:lnTo>
                        <a:pt x="808" y="1121"/>
                      </a:lnTo>
                      <a:lnTo>
                        <a:pt x="802" y="1125"/>
                      </a:lnTo>
                      <a:lnTo>
                        <a:pt x="795" y="1128"/>
                      </a:lnTo>
                      <a:lnTo>
                        <a:pt x="790" y="1132"/>
                      </a:lnTo>
                      <a:lnTo>
                        <a:pt x="783" y="1134"/>
                      </a:lnTo>
                      <a:lnTo>
                        <a:pt x="776" y="1135"/>
                      </a:lnTo>
                      <a:lnTo>
                        <a:pt x="770" y="1135"/>
                      </a:lnTo>
                      <a:lnTo>
                        <a:pt x="766" y="1134"/>
                      </a:lnTo>
                      <a:lnTo>
                        <a:pt x="761" y="1132"/>
                      </a:lnTo>
                      <a:lnTo>
                        <a:pt x="758" y="1130"/>
                      </a:lnTo>
                      <a:lnTo>
                        <a:pt x="4" y="50"/>
                      </a:lnTo>
                      <a:lnTo>
                        <a:pt x="1" y="46"/>
                      </a:lnTo>
                      <a:lnTo>
                        <a:pt x="0" y="41"/>
                      </a:lnTo>
                      <a:lnTo>
                        <a:pt x="1" y="37"/>
                      </a:lnTo>
                      <a:lnTo>
                        <a:pt x="4" y="31"/>
                      </a:lnTo>
                      <a:lnTo>
                        <a:pt x="6" y="25"/>
                      </a:lnTo>
                      <a:lnTo>
                        <a:pt x="11" y="20"/>
                      </a:lnTo>
                      <a:lnTo>
                        <a:pt x="15" y="15"/>
                      </a:lnTo>
                      <a:lnTo>
                        <a:pt x="21" y="11"/>
                      </a:lnTo>
                      <a:lnTo>
                        <a:pt x="28" y="6"/>
                      </a:lnTo>
                      <a:lnTo>
                        <a:pt x="33" y="4"/>
                      </a:lnTo>
                      <a:lnTo>
                        <a:pt x="40" y="1"/>
                      </a:lnTo>
                      <a:lnTo>
                        <a:pt x="46" y="0"/>
                      </a:lnTo>
                      <a:lnTo>
                        <a:pt x="51" y="0"/>
                      </a:lnTo>
                      <a:lnTo>
                        <a:pt x="57" y="1"/>
                      </a:lnTo>
                      <a:lnTo>
                        <a:pt x="60" y="4"/>
                      </a:lnTo>
                      <a:lnTo>
                        <a:pt x="64" y="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46" name="Freeform 552"/>
                <p:cNvSpPr>
                  <a:spLocks/>
                </p:cNvSpPr>
                <p:nvPr/>
              </p:nvSpPr>
              <p:spPr bwMode="auto">
                <a:xfrm>
                  <a:off x="4071" y="1328"/>
                  <a:ext cx="83" cy="124"/>
                </a:xfrm>
                <a:custGeom>
                  <a:avLst/>
                  <a:gdLst>
                    <a:gd name="T0" fmla="*/ 0 w 824"/>
                    <a:gd name="T1" fmla="*/ 0 h 1135"/>
                    <a:gd name="T2" fmla="*/ 0 w 824"/>
                    <a:gd name="T3" fmla="*/ 0 h 1135"/>
                    <a:gd name="T4" fmla="*/ 0 w 824"/>
                    <a:gd name="T5" fmla="*/ 0 h 1135"/>
                    <a:gd name="T6" fmla="*/ 0 w 824"/>
                    <a:gd name="T7" fmla="*/ 0 h 1135"/>
                    <a:gd name="T8" fmla="*/ 0 w 824"/>
                    <a:gd name="T9" fmla="*/ 0 h 1135"/>
                    <a:gd name="T10" fmla="*/ 0 w 824"/>
                    <a:gd name="T11" fmla="*/ 0 h 1135"/>
                    <a:gd name="T12" fmla="*/ 0 w 824"/>
                    <a:gd name="T13" fmla="*/ 0 h 1135"/>
                    <a:gd name="T14" fmla="*/ 0 w 824"/>
                    <a:gd name="T15" fmla="*/ 0 h 1135"/>
                    <a:gd name="T16" fmla="*/ 0 w 824"/>
                    <a:gd name="T17" fmla="*/ 0 h 1135"/>
                    <a:gd name="T18" fmla="*/ 0 w 824"/>
                    <a:gd name="T19" fmla="*/ 0 h 1135"/>
                    <a:gd name="T20" fmla="*/ 0 w 824"/>
                    <a:gd name="T21" fmla="*/ 0 h 1135"/>
                    <a:gd name="T22" fmla="*/ 0 w 824"/>
                    <a:gd name="T23" fmla="*/ 0 h 1135"/>
                    <a:gd name="T24" fmla="*/ 0 w 824"/>
                    <a:gd name="T25" fmla="*/ 0 h 1135"/>
                    <a:gd name="T26" fmla="*/ 0 w 824"/>
                    <a:gd name="T27" fmla="*/ 0 h 1135"/>
                    <a:gd name="T28" fmla="*/ 0 w 824"/>
                    <a:gd name="T29" fmla="*/ 0 h 1135"/>
                    <a:gd name="T30" fmla="*/ 0 w 824"/>
                    <a:gd name="T31" fmla="*/ 0 h 1135"/>
                    <a:gd name="T32" fmla="*/ 0 w 824"/>
                    <a:gd name="T33" fmla="*/ 0 h 1135"/>
                    <a:gd name="T34" fmla="*/ 0 w 824"/>
                    <a:gd name="T35" fmla="*/ 0 h 1135"/>
                    <a:gd name="T36" fmla="*/ 0 w 824"/>
                    <a:gd name="T37" fmla="*/ 0 h 1135"/>
                    <a:gd name="T38" fmla="*/ 0 w 824"/>
                    <a:gd name="T39" fmla="*/ 0 h 1135"/>
                    <a:gd name="T40" fmla="*/ 0 w 824"/>
                    <a:gd name="T41" fmla="*/ 0 h 1135"/>
                    <a:gd name="T42" fmla="*/ 0 w 824"/>
                    <a:gd name="T43" fmla="*/ 0 h 1135"/>
                    <a:gd name="T44" fmla="*/ 0 w 824"/>
                    <a:gd name="T45" fmla="*/ 0 h 1135"/>
                    <a:gd name="T46" fmla="*/ 0 w 824"/>
                    <a:gd name="T47" fmla="*/ 0 h 1135"/>
                    <a:gd name="T48" fmla="*/ 0 w 824"/>
                    <a:gd name="T49" fmla="*/ 0 h 1135"/>
                    <a:gd name="T50" fmla="*/ 0 w 824"/>
                    <a:gd name="T51" fmla="*/ 0 h 1135"/>
                    <a:gd name="T52" fmla="*/ 0 w 824"/>
                    <a:gd name="T53" fmla="*/ 0 h 1135"/>
                    <a:gd name="T54" fmla="*/ 0 w 824"/>
                    <a:gd name="T55" fmla="*/ 0 h 1135"/>
                    <a:gd name="T56" fmla="*/ 0 w 824"/>
                    <a:gd name="T57" fmla="*/ 0 h 1135"/>
                    <a:gd name="T58" fmla="*/ 0 w 824"/>
                    <a:gd name="T59" fmla="*/ 0 h 1135"/>
                    <a:gd name="T60" fmla="*/ 0 w 824"/>
                    <a:gd name="T61" fmla="*/ 0 h 1135"/>
                    <a:gd name="T62" fmla="*/ 0 w 824"/>
                    <a:gd name="T63" fmla="*/ 0 h 1135"/>
                    <a:gd name="T64" fmla="*/ 0 w 824"/>
                    <a:gd name="T65" fmla="*/ 0 h 1135"/>
                    <a:gd name="T66" fmla="*/ 0 w 824"/>
                    <a:gd name="T67" fmla="*/ 0 h 1135"/>
                    <a:gd name="T68" fmla="*/ 0 w 824"/>
                    <a:gd name="T69" fmla="*/ 0 h 1135"/>
                    <a:gd name="T70" fmla="*/ 0 w 824"/>
                    <a:gd name="T71" fmla="*/ 0 h 1135"/>
                    <a:gd name="T72" fmla="*/ 0 w 824"/>
                    <a:gd name="T73" fmla="*/ 0 h 1135"/>
                    <a:gd name="T74" fmla="*/ 0 w 824"/>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4"/>
                    <a:gd name="T115" fmla="*/ 0 h 1135"/>
                    <a:gd name="T116" fmla="*/ 824 w 824"/>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4" h="1135">
                      <a:moveTo>
                        <a:pt x="64" y="7"/>
                      </a:moveTo>
                      <a:lnTo>
                        <a:pt x="821" y="1085"/>
                      </a:lnTo>
                      <a:lnTo>
                        <a:pt x="824" y="1089"/>
                      </a:lnTo>
                      <a:lnTo>
                        <a:pt x="824" y="1093"/>
                      </a:lnTo>
                      <a:lnTo>
                        <a:pt x="822" y="1099"/>
                      </a:lnTo>
                      <a:lnTo>
                        <a:pt x="821" y="1105"/>
                      </a:lnTo>
                      <a:lnTo>
                        <a:pt x="818" y="1109"/>
                      </a:lnTo>
                      <a:lnTo>
                        <a:pt x="813" y="1115"/>
                      </a:lnTo>
                      <a:lnTo>
                        <a:pt x="808" y="1121"/>
                      </a:lnTo>
                      <a:lnTo>
                        <a:pt x="802" y="1125"/>
                      </a:lnTo>
                      <a:lnTo>
                        <a:pt x="795" y="1128"/>
                      </a:lnTo>
                      <a:lnTo>
                        <a:pt x="790" y="1132"/>
                      </a:lnTo>
                      <a:lnTo>
                        <a:pt x="783" y="1134"/>
                      </a:lnTo>
                      <a:lnTo>
                        <a:pt x="776" y="1135"/>
                      </a:lnTo>
                      <a:lnTo>
                        <a:pt x="770" y="1135"/>
                      </a:lnTo>
                      <a:lnTo>
                        <a:pt x="766" y="1134"/>
                      </a:lnTo>
                      <a:lnTo>
                        <a:pt x="761" y="1132"/>
                      </a:lnTo>
                      <a:lnTo>
                        <a:pt x="758" y="1130"/>
                      </a:lnTo>
                      <a:lnTo>
                        <a:pt x="4" y="50"/>
                      </a:lnTo>
                      <a:lnTo>
                        <a:pt x="1" y="46"/>
                      </a:lnTo>
                      <a:lnTo>
                        <a:pt x="0" y="41"/>
                      </a:lnTo>
                      <a:lnTo>
                        <a:pt x="1" y="37"/>
                      </a:lnTo>
                      <a:lnTo>
                        <a:pt x="4" y="31"/>
                      </a:lnTo>
                      <a:lnTo>
                        <a:pt x="6" y="25"/>
                      </a:lnTo>
                      <a:lnTo>
                        <a:pt x="11" y="20"/>
                      </a:lnTo>
                      <a:lnTo>
                        <a:pt x="15" y="15"/>
                      </a:lnTo>
                      <a:lnTo>
                        <a:pt x="21" y="11"/>
                      </a:lnTo>
                      <a:lnTo>
                        <a:pt x="28" y="6"/>
                      </a:lnTo>
                      <a:lnTo>
                        <a:pt x="33" y="4"/>
                      </a:lnTo>
                      <a:lnTo>
                        <a:pt x="40" y="1"/>
                      </a:lnTo>
                      <a:lnTo>
                        <a:pt x="46" y="0"/>
                      </a:lnTo>
                      <a:lnTo>
                        <a:pt x="51" y="0"/>
                      </a:lnTo>
                      <a:lnTo>
                        <a:pt x="57" y="1"/>
                      </a:lnTo>
                      <a:lnTo>
                        <a:pt x="60" y="4"/>
                      </a:lnTo>
                      <a:lnTo>
                        <a:pt x="64"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7" name="Freeform 553"/>
                <p:cNvSpPr>
                  <a:spLocks/>
                </p:cNvSpPr>
                <p:nvPr/>
              </p:nvSpPr>
              <p:spPr bwMode="auto">
                <a:xfrm>
                  <a:off x="4147" y="1446"/>
                  <a:ext cx="7" cy="6"/>
                </a:xfrm>
                <a:custGeom>
                  <a:avLst/>
                  <a:gdLst>
                    <a:gd name="T0" fmla="*/ 0 w 68"/>
                    <a:gd name="T1" fmla="*/ 0 h 56"/>
                    <a:gd name="T2" fmla="*/ 0 w 68"/>
                    <a:gd name="T3" fmla="*/ 0 h 56"/>
                    <a:gd name="T4" fmla="*/ 0 w 68"/>
                    <a:gd name="T5" fmla="*/ 0 h 56"/>
                    <a:gd name="T6" fmla="*/ 0 w 68"/>
                    <a:gd name="T7" fmla="*/ 0 h 56"/>
                    <a:gd name="T8" fmla="*/ 0 w 68"/>
                    <a:gd name="T9" fmla="*/ 0 h 56"/>
                    <a:gd name="T10" fmla="*/ 0 w 68"/>
                    <a:gd name="T11" fmla="*/ 0 h 56"/>
                    <a:gd name="T12" fmla="*/ 0 w 68"/>
                    <a:gd name="T13" fmla="*/ 0 h 56"/>
                    <a:gd name="T14" fmla="*/ 0 w 68"/>
                    <a:gd name="T15" fmla="*/ 0 h 56"/>
                    <a:gd name="T16" fmla="*/ 0 w 68"/>
                    <a:gd name="T17" fmla="*/ 0 h 56"/>
                    <a:gd name="T18" fmla="*/ 0 w 68"/>
                    <a:gd name="T19" fmla="*/ 0 h 56"/>
                    <a:gd name="T20" fmla="*/ 0 w 68"/>
                    <a:gd name="T21" fmla="*/ 0 h 56"/>
                    <a:gd name="T22" fmla="*/ 0 w 68"/>
                    <a:gd name="T23" fmla="*/ 0 h 56"/>
                    <a:gd name="T24" fmla="*/ 0 w 68"/>
                    <a:gd name="T25" fmla="*/ 0 h 56"/>
                    <a:gd name="T26" fmla="*/ 0 w 68"/>
                    <a:gd name="T27" fmla="*/ 0 h 56"/>
                    <a:gd name="T28" fmla="*/ 0 w 68"/>
                    <a:gd name="T29" fmla="*/ 0 h 56"/>
                    <a:gd name="T30" fmla="*/ 0 w 68"/>
                    <a:gd name="T31" fmla="*/ 0 h 56"/>
                    <a:gd name="T32" fmla="*/ 0 w 68"/>
                    <a:gd name="T33" fmla="*/ 0 h 56"/>
                    <a:gd name="T34" fmla="*/ 0 w 68"/>
                    <a:gd name="T35" fmla="*/ 0 h 56"/>
                    <a:gd name="T36" fmla="*/ 0 w 68"/>
                    <a:gd name="T37" fmla="*/ 0 h 56"/>
                    <a:gd name="T38" fmla="*/ 0 w 68"/>
                    <a:gd name="T39" fmla="*/ 0 h 56"/>
                    <a:gd name="T40" fmla="*/ 0 w 68"/>
                    <a:gd name="T41" fmla="*/ 0 h 56"/>
                    <a:gd name="T42" fmla="*/ 0 w 68"/>
                    <a:gd name="T43" fmla="*/ 0 h 56"/>
                    <a:gd name="T44" fmla="*/ 0 w 68"/>
                    <a:gd name="T45" fmla="*/ 0 h 56"/>
                    <a:gd name="T46" fmla="*/ 0 w 68"/>
                    <a:gd name="T47" fmla="*/ 0 h 56"/>
                    <a:gd name="T48" fmla="*/ 0 w 68"/>
                    <a:gd name="T49" fmla="*/ 0 h 56"/>
                    <a:gd name="T50" fmla="*/ 0 w 68"/>
                    <a:gd name="T51" fmla="*/ 0 h 56"/>
                    <a:gd name="T52" fmla="*/ 0 w 68"/>
                    <a:gd name="T53" fmla="*/ 0 h 56"/>
                    <a:gd name="T54" fmla="*/ 0 w 68"/>
                    <a:gd name="T55" fmla="*/ 0 h 56"/>
                    <a:gd name="T56" fmla="*/ 0 w 68"/>
                    <a:gd name="T57" fmla="*/ 0 h 56"/>
                    <a:gd name="T58" fmla="*/ 0 w 68"/>
                    <a:gd name="T59" fmla="*/ 0 h 56"/>
                    <a:gd name="T60" fmla="*/ 0 w 68"/>
                    <a:gd name="T61" fmla="*/ 0 h 56"/>
                    <a:gd name="T62" fmla="*/ 0 w 68"/>
                    <a:gd name="T63" fmla="*/ 0 h 56"/>
                    <a:gd name="T64" fmla="*/ 0 w 68"/>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6"/>
                    <a:gd name="T101" fmla="*/ 68 w 68"/>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6">
                      <a:moveTo>
                        <a:pt x="21" y="11"/>
                      </a:moveTo>
                      <a:lnTo>
                        <a:pt x="28" y="6"/>
                      </a:lnTo>
                      <a:lnTo>
                        <a:pt x="35" y="3"/>
                      </a:lnTo>
                      <a:lnTo>
                        <a:pt x="41" y="2"/>
                      </a:lnTo>
                      <a:lnTo>
                        <a:pt x="47" y="1"/>
                      </a:lnTo>
                      <a:lnTo>
                        <a:pt x="53" y="0"/>
                      </a:lnTo>
                      <a:lnTo>
                        <a:pt x="58" y="1"/>
                      </a:lnTo>
                      <a:lnTo>
                        <a:pt x="62" y="3"/>
                      </a:lnTo>
                      <a:lnTo>
                        <a:pt x="65" y="6"/>
                      </a:lnTo>
                      <a:lnTo>
                        <a:pt x="68" y="10"/>
                      </a:lnTo>
                      <a:lnTo>
                        <a:pt x="68" y="14"/>
                      </a:lnTo>
                      <a:lnTo>
                        <a:pt x="66" y="20"/>
                      </a:lnTo>
                      <a:lnTo>
                        <a:pt x="65" y="26"/>
                      </a:lnTo>
                      <a:lnTo>
                        <a:pt x="62" y="30"/>
                      </a:lnTo>
                      <a:lnTo>
                        <a:pt x="57" y="36"/>
                      </a:lnTo>
                      <a:lnTo>
                        <a:pt x="52" y="42"/>
                      </a:lnTo>
                      <a:lnTo>
                        <a:pt x="46" y="46"/>
                      </a:lnTo>
                      <a:lnTo>
                        <a:pt x="39" y="49"/>
                      </a:lnTo>
                      <a:lnTo>
                        <a:pt x="34" y="53"/>
                      </a:lnTo>
                      <a:lnTo>
                        <a:pt x="27" y="55"/>
                      </a:lnTo>
                      <a:lnTo>
                        <a:pt x="20" y="56"/>
                      </a:lnTo>
                      <a:lnTo>
                        <a:pt x="14" y="56"/>
                      </a:lnTo>
                      <a:lnTo>
                        <a:pt x="10" y="55"/>
                      </a:lnTo>
                      <a:lnTo>
                        <a:pt x="5" y="53"/>
                      </a:lnTo>
                      <a:lnTo>
                        <a:pt x="2" y="51"/>
                      </a:lnTo>
                      <a:lnTo>
                        <a:pt x="1" y="46"/>
                      </a:lnTo>
                      <a:lnTo>
                        <a:pt x="0" y="42"/>
                      </a:lnTo>
                      <a:lnTo>
                        <a:pt x="1" y="37"/>
                      </a:lnTo>
                      <a:lnTo>
                        <a:pt x="3" y="31"/>
                      </a:lnTo>
                      <a:lnTo>
                        <a:pt x="6" y="26"/>
                      </a:lnTo>
                      <a:lnTo>
                        <a:pt x="10" y="20"/>
                      </a:lnTo>
                      <a:lnTo>
                        <a:pt x="15" y="15"/>
                      </a:lnTo>
                      <a:lnTo>
                        <a:pt x="21" y="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48" name="Freeform 554"/>
                <p:cNvSpPr>
                  <a:spLocks/>
                </p:cNvSpPr>
                <p:nvPr/>
              </p:nvSpPr>
              <p:spPr bwMode="auto">
                <a:xfrm>
                  <a:off x="4147" y="1446"/>
                  <a:ext cx="7" cy="6"/>
                </a:xfrm>
                <a:custGeom>
                  <a:avLst/>
                  <a:gdLst>
                    <a:gd name="T0" fmla="*/ 0 w 68"/>
                    <a:gd name="T1" fmla="*/ 0 h 56"/>
                    <a:gd name="T2" fmla="*/ 0 w 68"/>
                    <a:gd name="T3" fmla="*/ 0 h 56"/>
                    <a:gd name="T4" fmla="*/ 0 w 68"/>
                    <a:gd name="T5" fmla="*/ 0 h 56"/>
                    <a:gd name="T6" fmla="*/ 0 w 68"/>
                    <a:gd name="T7" fmla="*/ 0 h 56"/>
                    <a:gd name="T8" fmla="*/ 0 w 68"/>
                    <a:gd name="T9" fmla="*/ 0 h 56"/>
                    <a:gd name="T10" fmla="*/ 0 w 68"/>
                    <a:gd name="T11" fmla="*/ 0 h 56"/>
                    <a:gd name="T12" fmla="*/ 0 w 68"/>
                    <a:gd name="T13" fmla="*/ 0 h 56"/>
                    <a:gd name="T14" fmla="*/ 0 w 68"/>
                    <a:gd name="T15" fmla="*/ 0 h 56"/>
                    <a:gd name="T16" fmla="*/ 0 w 68"/>
                    <a:gd name="T17" fmla="*/ 0 h 56"/>
                    <a:gd name="T18" fmla="*/ 0 w 68"/>
                    <a:gd name="T19" fmla="*/ 0 h 56"/>
                    <a:gd name="T20" fmla="*/ 0 w 68"/>
                    <a:gd name="T21" fmla="*/ 0 h 56"/>
                    <a:gd name="T22" fmla="*/ 0 w 68"/>
                    <a:gd name="T23" fmla="*/ 0 h 56"/>
                    <a:gd name="T24" fmla="*/ 0 w 68"/>
                    <a:gd name="T25" fmla="*/ 0 h 56"/>
                    <a:gd name="T26" fmla="*/ 0 w 68"/>
                    <a:gd name="T27" fmla="*/ 0 h 56"/>
                    <a:gd name="T28" fmla="*/ 0 w 68"/>
                    <a:gd name="T29" fmla="*/ 0 h 56"/>
                    <a:gd name="T30" fmla="*/ 0 w 68"/>
                    <a:gd name="T31" fmla="*/ 0 h 56"/>
                    <a:gd name="T32" fmla="*/ 0 w 68"/>
                    <a:gd name="T33" fmla="*/ 0 h 56"/>
                    <a:gd name="T34" fmla="*/ 0 w 68"/>
                    <a:gd name="T35" fmla="*/ 0 h 56"/>
                    <a:gd name="T36" fmla="*/ 0 w 68"/>
                    <a:gd name="T37" fmla="*/ 0 h 56"/>
                    <a:gd name="T38" fmla="*/ 0 w 68"/>
                    <a:gd name="T39" fmla="*/ 0 h 56"/>
                    <a:gd name="T40" fmla="*/ 0 w 68"/>
                    <a:gd name="T41" fmla="*/ 0 h 56"/>
                    <a:gd name="T42" fmla="*/ 0 w 68"/>
                    <a:gd name="T43" fmla="*/ 0 h 56"/>
                    <a:gd name="T44" fmla="*/ 0 w 68"/>
                    <a:gd name="T45" fmla="*/ 0 h 56"/>
                    <a:gd name="T46" fmla="*/ 0 w 68"/>
                    <a:gd name="T47" fmla="*/ 0 h 56"/>
                    <a:gd name="T48" fmla="*/ 0 w 68"/>
                    <a:gd name="T49" fmla="*/ 0 h 56"/>
                    <a:gd name="T50" fmla="*/ 0 w 68"/>
                    <a:gd name="T51" fmla="*/ 0 h 56"/>
                    <a:gd name="T52" fmla="*/ 0 w 68"/>
                    <a:gd name="T53" fmla="*/ 0 h 56"/>
                    <a:gd name="T54" fmla="*/ 0 w 68"/>
                    <a:gd name="T55" fmla="*/ 0 h 56"/>
                    <a:gd name="T56" fmla="*/ 0 w 68"/>
                    <a:gd name="T57" fmla="*/ 0 h 56"/>
                    <a:gd name="T58" fmla="*/ 0 w 68"/>
                    <a:gd name="T59" fmla="*/ 0 h 56"/>
                    <a:gd name="T60" fmla="*/ 0 w 68"/>
                    <a:gd name="T61" fmla="*/ 0 h 56"/>
                    <a:gd name="T62" fmla="*/ 0 w 68"/>
                    <a:gd name="T63" fmla="*/ 0 h 56"/>
                    <a:gd name="T64" fmla="*/ 0 w 68"/>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6"/>
                    <a:gd name="T101" fmla="*/ 68 w 68"/>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6">
                      <a:moveTo>
                        <a:pt x="21" y="11"/>
                      </a:moveTo>
                      <a:lnTo>
                        <a:pt x="28" y="6"/>
                      </a:lnTo>
                      <a:lnTo>
                        <a:pt x="35" y="3"/>
                      </a:lnTo>
                      <a:lnTo>
                        <a:pt x="41" y="2"/>
                      </a:lnTo>
                      <a:lnTo>
                        <a:pt x="47" y="1"/>
                      </a:lnTo>
                      <a:lnTo>
                        <a:pt x="53" y="0"/>
                      </a:lnTo>
                      <a:lnTo>
                        <a:pt x="58" y="1"/>
                      </a:lnTo>
                      <a:lnTo>
                        <a:pt x="62" y="3"/>
                      </a:lnTo>
                      <a:lnTo>
                        <a:pt x="65" y="6"/>
                      </a:lnTo>
                      <a:lnTo>
                        <a:pt x="68" y="10"/>
                      </a:lnTo>
                      <a:lnTo>
                        <a:pt x="68" y="14"/>
                      </a:lnTo>
                      <a:lnTo>
                        <a:pt x="66" y="20"/>
                      </a:lnTo>
                      <a:lnTo>
                        <a:pt x="65" y="26"/>
                      </a:lnTo>
                      <a:lnTo>
                        <a:pt x="62" y="30"/>
                      </a:lnTo>
                      <a:lnTo>
                        <a:pt x="57" y="36"/>
                      </a:lnTo>
                      <a:lnTo>
                        <a:pt x="52" y="42"/>
                      </a:lnTo>
                      <a:lnTo>
                        <a:pt x="46" y="46"/>
                      </a:lnTo>
                      <a:lnTo>
                        <a:pt x="39" y="49"/>
                      </a:lnTo>
                      <a:lnTo>
                        <a:pt x="34" y="53"/>
                      </a:lnTo>
                      <a:lnTo>
                        <a:pt x="27" y="55"/>
                      </a:lnTo>
                      <a:lnTo>
                        <a:pt x="20" y="56"/>
                      </a:lnTo>
                      <a:lnTo>
                        <a:pt x="14" y="56"/>
                      </a:lnTo>
                      <a:lnTo>
                        <a:pt x="10" y="55"/>
                      </a:lnTo>
                      <a:lnTo>
                        <a:pt x="5" y="53"/>
                      </a:lnTo>
                      <a:lnTo>
                        <a:pt x="2" y="51"/>
                      </a:lnTo>
                      <a:lnTo>
                        <a:pt x="1" y="46"/>
                      </a:lnTo>
                      <a:lnTo>
                        <a:pt x="0" y="42"/>
                      </a:lnTo>
                      <a:lnTo>
                        <a:pt x="1" y="37"/>
                      </a:lnTo>
                      <a:lnTo>
                        <a:pt x="3" y="31"/>
                      </a:lnTo>
                      <a:lnTo>
                        <a:pt x="6" y="26"/>
                      </a:lnTo>
                      <a:lnTo>
                        <a:pt x="10" y="20"/>
                      </a:lnTo>
                      <a:lnTo>
                        <a:pt x="15" y="15"/>
                      </a:lnTo>
                      <a:lnTo>
                        <a:pt x="21" y="1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49" name="Freeform 555"/>
                <p:cNvSpPr>
                  <a:spLocks/>
                </p:cNvSpPr>
                <p:nvPr/>
              </p:nvSpPr>
              <p:spPr bwMode="auto">
                <a:xfrm>
                  <a:off x="3378" y="1195"/>
                  <a:ext cx="59" cy="118"/>
                </a:xfrm>
                <a:custGeom>
                  <a:avLst/>
                  <a:gdLst>
                    <a:gd name="T0" fmla="*/ 0 w 581"/>
                    <a:gd name="T1" fmla="*/ 0 h 1080"/>
                    <a:gd name="T2" fmla="*/ 0 w 581"/>
                    <a:gd name="T3" fmla="*/ 0 h 1080"/>
                    <a:gd name="T4" fmla="*/ 0 w 581"/>
                    <a:gd name="T5" fmla="*/ 0 h 1080"/>
                    <a:gd name="T6" fmla="*/ 0 w 581"/>
                    <a:gd name="T7" fmla="*/ 0 h 1080"/>
                    <a:gd name="T8" fmla="*/ 0 w 581"/>
                    <a:gd name="T9" fmla="*/ 0 h 1080"/>
                    <a:gd name="T10" fmla="*/ 0 w 581"/>
                    <a:gd name="T11" fmla="*/ 0 h 1080"/>
                    <a:gd name="T12" fmla="*/ 0 w 581"/>
                    <a:gd name="T13" fmla="*/ 0 h 1080"/>
                    <a:gd name="T14" fmla="*/ 0 w 581"/>
                    <a:gd name="T15" fmla="*/ 0 h 1080"/>
                    <a:gd name="T16" fmla="*/ 0 w 581"/>
                    <a:gd name="T17" fmla="*/ 0 h 1080"/>
                    <a:gd name="T18" fmla="*/ 0 w 581"/>
                    <a:gd name="T19" fmla="*/ 0 h 1080"/>
                    <a:gd name="T20" fmla="*/ 0 w 581"/>
                    <a:gd name="T21" fmla="*/ 0 h 1080"/>
                    <a:gd name="T22" fmla="*/ 0 w 581"/>
                    <a:gd name="T23" fmla="*/ 0 h 1080"/>
                    <a:gd name="T24" fmla="*/ 0 w 581"/>
                    <a:gd name="T25" fmla="*/ 0 h 1080"/>
                    <a:gd name="T26" fmla="*/ 0 w 581"/>
                    <a:gd name="T27" fmla="*/ 0 h 1080"/>
                    <a:gd name="T28" fmla="*/ 0 w 581"/>
                    <a:gd name="T29" fmla="*/ 0 h 1080"/>
                    <a:gd name="T30" fmla="*/ 0 w 581"/>
                    <a:gd name="T31" fmla="*/ 0 h 1080"/>
                    <a:gd name="T32" fmla="*/ 0 w 581"/>
                    <a:gd name="T33" fmla="*/ 0 h 1080"/>
                    <a:gd name="T34" fmla="*/ 0 w 581"/>
                    <a:gd name="T35" fmla="*/ 0 h 1080"/>
                    <a:gd name="T36" fmla="*/ 0 w 581"/>
                    <a:gd name="T37" fmla="*/ 0 h 1080"/>
                    <a:gd name="T38" fmla="*/ 0 w 581"/>
                    <a:gd name="T39" fmla="*/ 0 h 1080"/>
                    <a:gd name="T40" fmla="*/ 0 w 581"/>
                    <a:gd name="T41" fmla="*/ 0 h 1080"/>
                    <a:gd name="T42" fmla="*/ 0 w 58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1"/>
                    <a:gd name="T67" fmla="*/ 0 h 1080"/>
                    <a:gd name="T68" fmla="*/ 581 w 58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1" h="1080">
                      <a:moveTo>
                        <a:pt x="68" y="12"/>
                      </a:moveTo>
                      <a:lnTo>
                        <a:pt x="581" y="1046"/>
                      </a:lnTo>
                      <a:lnTo>
                        <a:pt x="512" y="1080"/>
                      </a:lnTo>
                      <a:lnTo>
                        <a:pt x="3" y="45"/>
                      </a:lnTo>
                      <a:lnTo>
                        <a:pt x="0" y="40"/>
                      </a:lnTo>
                      <a:lnTo>
                        <a:pt x="0" y="35"/>
                      </a:lnTo>
                      <a:lnTo>
                        <a:pt x="1" y="29"/>
                      </a:lnTo>
                      <a:lnTo>
                        <a:pt x="4" y="23"/>
                      </a:lnTo>
                      <a:lnTo>
                        <a:pt x="7" y="18"/>
                      </a:lnTo>
                      <a:lnTo>
                        <a:pt x="12" y="13"/>
                      </a:lnTo>
                      <a:lnTo>
                        <a:pt x="17" y="9"/>
                      </a:lnTo>
                      <a:lnTo>
                        <a:pt x="23" y="4"/>
                      </a:lnTo>
                      <a:lnTo>
                        <a:pt x="30" y="2"/>
                      </a:lnTo>
                      <a:lnTo>
                        <a:pt x="37" y="0"/>
                      </a:lnTo>
                      <a:lnTo>
                        <a:pt x="43" y="0"/>
                      </a:lnTo>
                      <a:lnTo>
                        <a:pt x="50" y="0"/>
                      </a:lnTo>
                      <a:lnTo>
                        <a:pt x="56" y="2"/>
                      </a:lnTo>
                      <a:lnTo>
                        <a:pt x="61" y="4"/>
                      </a:lnTo>
                      <a:lnTo>
                        <a:pt x="65" y="8"/>
                      </a:lnTo>
                      <a:lnTo>
                        <a:pt x="68"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50" name="Freeform 556"/>
                <p:cNvSpPr>
                  <a:spLocks/>
                </p:cNvSpPr>
                <p:nvPr/>
              </p:nvSpPr>
              <p:spPr bwMode="auto">
                <a:xfrm>
                  <a:off x="3378" y="1195"/>
                  <a:ext cx="59" cy="118"/>
                </a:xfrm>
                <a:custGeom>
                  <a:avLst/>
                  <a:gdLst>
                    <a:gd name="T0" fmla="*/ 0 w 581"/>
                    <a:gd name="T1" fmla="*/ 0 h 1080"/>
                    <a:gd name="T2" fmla="*/ 0 w 581"/>
                    <a:gd name="T3" fmla="*/ 0 h 1080"/>
                    <a:gd name="T4" fmla="*/ 0 w 581"/>
                    <a:gd name="T5" fmla="*/ 0 h 1080"/>
                    <a:gd name="T6" fmla="*/ 0 w 581"/>
                    <a:gd name="T7" fmla="*/ 0 h 1080"/>
                    <a:gd name="T8" fmla="*/ 0 w 581"/>
                    <a:gd name="T9" fmla="*/ 0 h 1080"/>
                    <a:gd name="T10" fmla="*/ 0 w 581"/>
                    <a:gd name="T11" fmla="*/ 0 h 1080"/>
                    <a:gd name="T12" fmla="*/ 0 w 581"/>
                    <a:gd name="T13" fmla="*/ 0 h 1080"/>
                    <a:gd name="T14" fmla="*/ 0 w 581"/>
                    <a:gd name="T15" fmla="*/ 0 h 1080"/>
                    <a:gd name="T16" fmla="*/ 0 w 581"/>
                    <a:gd name="T17" fmla="*/ 0 h 1080"/>
                    <a:gd name="T18" fmla="*/ 0 w 581"/>
                    <a:gd name="T19" fmla="*/ 0 h 1080"/>
                    <a:gd name="T20" fmla="*/ 0 w 581"/>
                    <a:gd name="T21" fmla="*/ 0 h 1080"/>
                    <a:gd name="T22" fmla="*/ 0 w 581"/>
                    <a:gd name="T23" fmla="*/ 0 h 1080"/>
                    <a:gd name="T24" fmla="*/ 0 w 581"/>
                    <a:gd name="T25" fmla="*/ 0 h 1080"/>
                    <a:gd name="T26" fmla="*/ 0 w 581"/>
                    <a:gd name="T27" fmla="*/ 0 h 1080"/>
                    <a:gd name="T28" fmla="*/ 0 w 581"/>
                    <a:gd name="T29" fmla="*/ 0 h 1080"/>
                    <a:gd name="T30" fmla="*/ 0 w 581"/>
                    <a:gd name="T31" fmla="*/ 0 h 1080"/>
                    <a:gd name="T32" fmla="*/ 0 w 581"/>
                    <a:gd name="T33" fmla="*/ 0 h 1080"/>
                    <a:gd name="T34" fmla="*/ 0 w 581"/>
                    <a:gd name="T35" fmla="*/ 0 h 1080"/>
                    <a:gd name="T36" fmla="*/ 0 w 581"/>
                    <a:gd name="T37" fmla="*/ 0 h 1080"/>
                    <a:gd name="T38" fmla="*/ 0 w 581"/>
                    <a:gd name="T39" fmla="*/ 0 h 1080"/>
                    <a:gd name="T40" fmla="*/ 0 w 581"/>
                    <a:gd name="T41" fmla="*/ 0 h 1080"/>
                    <a:gd name="T42" fmla="*/ 0 w 58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1"/>
                    <a:gd name="T67" fmla="*/ 0 h 1080"/>
                    <a:gd name="T68" fmla="*/ 581 w 58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1" h="1080">
                      <a:moveTo>
                        <a:pt x="68" y="12"/>
                      </a:moveTo>
                      <a:lnTo>
                        <a:pt x="581" y="1046"/>
                      </a:lnTo>
                      <a:lnTo>
                        <a:pt x="512" y="1080"/>
                      </a:lnTo>
                      <a:lnTo>
                        <a:pt x="3" y="45"/>
                      </a:lnTo>
                      <a:lnTo>
                        <a:pt x="0" y="40"/>
                      </a:lnTo>
                      <a:lnTo>
                        <a:pt x="0" y="35"/>
                      </a:lnTo>
                      <a:lnTo>
                        <a:pt x="1" y="29"/>
                      </a:lnTo>
                      <a:lnTo>
                        <a:pt x="4" y="23"/>
                      </a:lnTo>
                      <a:lnTo>
                        <a:pt x="7" y="18"/>
                      </a:lnTo>
                      <a:lnTo>
                        <a:pt x="12" y="13"/>
                      </a:lnTo>
                      <a:lnTo>
                        <a:pt x="17" y="9"/>
                      </a:lnTo>
                      <a:lnTo>
                        <a:pt x="23" y="4"/>
                      </a:lnTo>
                      <a:lnTo>
                        <a:pt x="30" y="2"/>
                      </a:lnTo>
                      <a:lnTo>
                        <a:pt x="37" y="0"/>
                      </a:lnTo>
                      <a:lnTo>
                        <a:pt x="43" y="0"/>
                      </a:lnTo>
                      <a:lnTo>
                        <a:pt x="50" y="0"/>
                      </a:lnTo>
                      <a:lnTo>
                        <a:pt x="56" y="2"/>
                      </a:lnTo>
                      <a:lnTo>
                        <a:pt x="61" y="4"/>
                      </a:lnTo>
                      <a:lnTo>
                        <a:pt x="65" y="8"/>
                      </a:lnTo>
                      <a:lnTo>
                        <a:pt x="68"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1" name="Freeform 557"/>
                <p:cNvSpPr>
                  <a:spLocks/>
                </p:cNvSpPr>
                <p:nvPr/>
              </p:nvSpPr>
              <p:spPr bwMode="auto">
                <a:xfrm>
                  <a:off x="3450" y="1657"/>
                  <a:ext cx="79" cy="115"/>
                </a:xfrm>
                <a:custGeom>
                  <a:avLst/>
                  <a:gdLst>
                    <a:gd name="T0" fmla="*/ 0 w 783"/>
                    <a:gd name="T1" fmla="*/ 0 h 1055"/>
                    <a:gd name="T2" fmla="*/ 0 w 783"/>
                    <a:gd name="T3" fmla="*/ 0 h 1055"/>
                    <a:gd name="T4" fmla="*/ 0 w 783"/>
                    <a:gd name="T5" fmla="*/ 0 h 1055"/>
                    <a:gd name="T6" fmla="*/ 0 w 783"/>
                    <a:gd name="T7" fmla="*/ 0 h 1055"/>
                    <a:gd name="T8" fmla="*/ 0 w 783"/>
                    <a:gd name="T9" fmla="*/ 0 h 1055"/>
                    <a:gd name="T10" fmla="*/ 0 w 783"/>
                    <a:gd name="T11" fmla="*/ 0 h 1055"/>
                    <a:gd name="T12" fmla="*/ 0 w 783"/>
                    <a:gd name="T13" fmla="*/ 0 h 1055"/>
                    <a:gd name="T14" fmla="*/ 0 w 783"/>
                    <a:gd name="T15" fmla="*/ 0 h 1055"/>
                    <a:gd name="T16" fmla="*/ 0 w 783"/>
                    <a:gd name="T17" fmla="*/ 0 h 1055"/>
                    <a:gd name="T18" fmla="*/ 0 w 783"/>
                    <a:gd name="T19" fmla="*/ 0 h 1055"/>
                    <a:gd name="T20" fmla="*/ 0 w 783"/>
                    <a:gd name="T21" fmla="*/ 0 h 1055"/>
                    <a:gd name="T22" fmla="*/ 0 w 783"/>
                    <a:gd name="T23" fmla="*/ 0 h 1055"/>
                    <a:gd name="T24" fmla="*/ 0 w 783"/>
                    <a:gd name="T25" fmla="*/ 0 h 1055"/>
                    <a:gd name="T26" fmla="*/ 0 w 783"/>
                    <a:gd name="T27" fmla="*/ 0 h 1055"/>
                    <a:gd name="T28" fmla="*/ 0 w 783"/>
                    <a:gd name="T29" fmla="*/ 0 h 1055"/>
                    <a:gd name="T30" fmla="*/ 0 w 783"/>
                    <a:gd name="T31" fmla="*/ 0 h 1055"/>
                    <a:gd name="T32" fmla="*/ 0 w 783"/>
                    <a:gd name="T33" fmla="*/ 0 h 1055"/>
                    <a:gd name="T34" fmla="*/ 0 w 783"/>
                    <a:gd name="T35" fmla="*/ 0 h 1055"/>
                    <a:gd name="T36" fmla="*/ 0 w 783"/>
                    <a:gd name="T37" fmla="*/ 0 h 1055"/>
                    <a:gd name="T38" fmla="*/ 0 w 783"/>
                    <a:gd name="T39" fmla="*/ 0 h 1055"/>
                    <a:gd name="T40" fmla="*/ 0 w 783"/>
                    <a:gd name="T41" fmla="*/ 0 h 1055"/>
                    <a:gd name="T42" fmla="*/ 0 w 783"/>
                    <a:gd name="T43" fmla="*/ 0 h 1055"/>
                    <a:gd name="T44" fmla="*/ 0 w 783"/>
                    <a:gd name="T45" fmla="*/ 0 h 1055"/>
                    <a:gd name="T46" fmla="*/ 0 w 783"/>
                    <a:gd name="T47" fmla="*/ 0 h 1055"/>
                    <a:gd name="T48" fmla="*/ 0 w 783"/>
                    <a:gd name="T49" fmla="*/ 0 h 1055"/>
                    <a:gd name="T50" fmla="*/ 0 w 783"/>
                    <a:gd name="T51" fmla="*/ 0 h 1055"/>
                    <a:gd name="T52" fmla="*/ 0 w 783"/>
                    <a:gd name="T53" fmla="*/ 0 h 1055"/>
                    <a:gd name="T54" fmla="*/ 0 w 783"/>
                    <a:gd name="T55" fmla="*/ 0 h 1055"/>
                    <a:gd name="T56" fmla="*/ 0 w 783"/>
                    <a:gd name="T57" fmla="*/ 0 h 1055"/>
                    <a:gd name="T58" fmla="*/ 0 w 783"/>
                    <a:gd name="T59" fmla="*/ 0 h 1055"/>
                    <a:gd name="T60" fmla="*/ 0 w 783"/>
                    <a:gd name="T61" fmla="*/ 0 h 1055"/>
                    <a:gd name="T62" fmla="*/ 0 w 783"/>
                    <a:gd name="T63" fmla="*/ 0 h 1055"/>
                    <a:gd name="T64" fmla="*/ 0 w 783"/>
                    <a:gd name="T65" fmla="*/ 0 h 1055"/>
                    <a:gd name="T66" fmla="*/ 0 w 783"/>
                    <a:gd name="T67" fmla="*/ 0 h 1055"/>
                    <a:gd name="T68" fmla="*/ 0 w 783"/>
                    <a:gd name="T69" fmla="*/ 0 h 1055"/>
                    <a:gd name="T70" fmla="*/ 0 w 783"/>
                    <a:gd name="T71" fmla="*/ 0 h 1055"/>
                    <a:gd name="T72" fmla="*/ 0 w 783"/>
                    <a:gd name="T73" fmla="*/ 0 h 1055"/>
                    <a:gd name="T74" fmla="*/ 0 w 783"/>
                    <a:gd name="T75" fmla="*/ 0 h 10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055"/>
                    <a:gd name="T116" fmla="*/ 783 w 783"/>
                    <a:gd name="T117" fmla="*/ 1055 h 10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055">
                      <a:moveTo>
                        <a:pt x="720" y="1047"/>
                      </a:move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780" y="1004"/>
                      </a:lnTo>
                      <a:lnTo>
                        <a:pt x="782" y="1008"/>
                      </a:lnTo>
                      <a:lnTo>
                        <a:pt x="783" y="1013"/>
                      </a:lnTo>
                      <a:lnTo>
                        <a:pt x="783" y="1018"/>
                      </a:lnTo>
                      <a:lnTo>
                        <a:pt x="781" y="1024"/>
                      </a:lnTo>
                      <a:lnTo>
                        <a:pt x="779" y="1030"/>
                      </a:lnTo>
                      <a:lnTo>
                        <a:pt x="775" y="1035"/>
                      </a:lnTo>
                      <a:lnTo>
                        <a:pt x="770" y="1041"/>
                      </a:lnTo>
                      <a:lnTo>
                        <a:pt x="764" y="1046"/>
                      </a:lnTo>
                      <a:lnTo>
                        <a:pt x="758" y="1049"/>
                      </a:lnTo>
                      <a:lnTo>
                        <a:pt x="751" y="1051"/>
                      </a:lnTo>
                      <a:lnTo>
                        <a:pt x="746" y="1053"/>
                      </a:lnTo>
                      <a:lnTo>
                        <a:pt x="739" y="1055"/>
                      </a:lnTo>
                      <a:lnTo>
                        <a:pt x="733" y="1053"/>
                      </a:lnTo>
                      <a:lnTo>
                        <a:pt x="728" y="1052"/>
                      </a:lnTo>
                      <a:lnTo>
                        <a:pt x="723" y="1050"/>
                      </a:lnTo>
                      <a:lnTo>
                        <a:pt x="720" y="10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52" name="Freeform 558"/>
                <p:cNvSpPr>
                  <a:spLocks/>
                </p:cNvSpPr>
                <p:nvPr/>
              </p:nvSpPr>
              <p:spPr bwMode="auto">
                <a:xfrm>
                  <a:off x="3450" y="1657"/>
                  <a:ext cx="79" cy="115"/>
                </a:xfrm>
                <a:custGeom>
                  <a:avLst/>
                  <a:gdLst>
                    <a:gd name="T0" fmla="*/ 0 w 783"/>
                    <a:gd name="T1" fmla="*/ 0 h 1055"/>
                    <a:gd name="T2" fmla="*/ 0 w 783"/>
                    <a:gd name="T3" fmla="*/ 0 h 1055"/>
                    <a:gd name="T4" fmla="*/ 0 w 783"/>
                    <a:gd name="T5" fmla="*/ 0 h 1055"/>
                    <a:gd name="T6" fmla="*/ 0 w 783"/>
                    <a:gd name="T7" fmla="*/ 0 h 1055"/>
                    <a:gd name="T8" fmla="*/ 0 w 783"/>
                    <a:gd name="T9" fmla="*/ 0 h 1055"/>
                    <a:gd name="T10" fmla="*/ 0 w 783"/>
                    <a:gd name="T11" fmla="*/ 0 h 1055"/>
                    <a:gd name="T12" fmla="*/ 0 w 783"/>
                    <a:gd name="T13" fmla="*/ 0 h 1055"/>
                    <a:gd name="T14" fmla="*/ 0 w 783"/>
                    <a:gd name="T15" fmla="*/ 0 h 1055"/>
                    <a:gd name="T16" fmla="*/ 0 w 783"/>
                    <a:gd name="T17" fmla="*/ 0 h 1055"/>
                    <a:gd name="T18" fmla="*/ 0 w 783"/>
                    <a:gd name="T19" fmla="*/ 0 h 1055"/>
                    <a:gd name="T20" fmla="*/ 0 w 783"/>
                    <a:gd name="T21" fmla="*/ 0 h 1055"/>
                    <a:gd name="T22" fmla="*/ 0 w 783"/>
                    <a:gd name="T23" fmla="*/ 0 h 1055"/>
                    <a:gd name="T24" fmla="*/ 0 w 783"/>
                    <a:gd name="T25" fmla="*/ 0 h 1055"/>
                    <a:gd name="T26" fmla="*/ 0 w 783"/>
                    <a:gd name="T27" fmla="*/ 0 h 1055"/>
                    <a:gd name="T28" fmla="*/ 0 w 783"/>
                    <a:gd name="T29" fmla="*/ 0 h 1055"/>
                    <a:gd name="T30" fmla="*/ 0 w 783"/>
                    <a:gd name="T31" fmla="*/ 0 h 1055"/>
                    <a:gd name="T32" fmla="*/ 0 w 783"/>
                    <a:gd name="T33" fmla="*/ 0 h 1055"/>
                    <a:gd name="T34" fmla="*/ 0 w 783"/>
                    <a:gd name="T35" fmla="*/ 0 h 1055"/>
                    <a:gd name="T36" fmla="*/ 0 w 783"/>
                    <a:gd name="T37" fmla="*/ 0 h 1055"/>
                    <a:gd name="T38" fmla="*/ 0 w 783"/>
                    <a:gd name="T39" fmla="*/ 0 h 1055"/>
                    <a:gd name="T40" fmla="*/ 0 w 783"/>
                    <a:gd name="T41" fmla="*/ 0 h 1055"/>
                    <a:gd name="T42" fmla="*/ 0 w 783"/>
                    <a:gd name="T43" fmla="*/ 0 h 1055"/>
                    <a:gd name="T44" fmla="*/ 0 w 783"/>
                    <a:gd name="T45" fmla="*/ 0 h 1055"/>
                    <a:gd name="T46" fmla="*/ 0 w 783"/>
                    <a:gd name="T47" fmla="*/ 0 h 1055"/>
                    <a:gd name="T48" fmla="*/ 0 w 783"/>
                    <a:gd name="T49" fmla="*/ 0 h 1055"/>
                    <a:gd name="T50" fmla="*/ 0 w 783"/>
                    <a:gd name="T51" fmla="*/ 0 h 1055"/>
                    <a:gd name="T52" fmla="*/ 0 w 783"/>
                    <a:gd name="T53" fmla="*/ 0 h 1055"/>
                    <a:gd name="T54" fmla="*/ 0 w 783"/>
                    <a:gd name="T55" fmla="*/ 0 h 1055"/>
                    <a:gd name="T56" fmla="*/ 0 w 783"/>
                    <a:gd name="T57" fmla="*/ 0 h 1055"/>
                    <a:gd name="T58" fmla="*/ 0 w 783"/>
                    <a:gd name="T59" fmla="*/ 0 h 1055"/>
                    <a:gd name="T60" fmla="*/ 0 w 783"/>
                    <a:gd name="T61" fmla="*/ 0 h 1055"/>
                    <a:gd name="T62" fmla="*/ 0 w 783"/>
                    <a:gd name="T63" fmla="*/ 0 h 1055"/>
                    <a:gd name="T64" fmla="*/ 0 w 783"/>
                    <a:gd name="T65" fmla="*/ 0 h 1055"/>
                    <a:gd name="T66" fmla="*/ 0 w 783"/>
                    <a:gd name="T67" fmla="*/ 0 h 1055"/>
                    <a:gd name="T68" fmla="*/ 0 w 783"/>
                    <a:gd name="T69" fmla="*/ 0 h 1055"/>
                    <a:gd name="T70" fmla="*/ 0 w 783"/>
                    <a:gd name="T71" fmla="*/ 0 h 1055"/>
                    <a:gd name="T72" fmla="*/ 0 w 783"/>
                    <a:gd name="T73" fmla="*/ 0 h 1055"/>
                    <a:gd name="T74" fmla="*/ 0 w 783"/>
                    <a:gd name="T75" fmla="*/ 0 h 10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055"/>
                    <a:gd name="T116" fmla="*/ 783 w 783"/>
                    <a:gd name="T117" fmla="*/ 1055 h 10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055">
                      <a:moveTo>
                        <a:pt x="720" y="1047"/>
                      </a:move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780" y="1004"/>
                      </a:lnTo>
                      <a:lnTo>
                        <a:pt x="782" y="1008"/>
                      </a:lnTo>
                      <a:lnTo>
                        <a:pt x="783" y="1013"/>
                      </a:lnTo>
                      <a:lnTo>
                        <a:pt x="783" y="1018"/>
                      </a:lnTo>
                      <a:lnTo>
                        <a:pt x="781" y="1024"/>
                      </a:lnTo>
                      <a:lnTo>
                        <a:pt x="779" y="1030"/>
                      </a:lnTo>
                      <a:lnTo>
                        <a:pt x="775" y="1035"/>
                      </a:lnTo>
                      <a:lnTo>
                        <a:pt x="770" y="1041"/>
                      </a:lnTo>
                      <a:lnTo>
                        <a:pt x="764" y="1046"/>
                      </a:lnTo>
                      <a:lnTo>
                        <a:pt x="758" y="1049"/>
                      </a:lnTo>
                      <a:lnTo>
                        <a:pt x="751" y="1051"/>
                      </a:lnTo>
                      <a:lnTo>
                        <a:pt x="746" y="1053"/>
                      </a:lnTo>
                      <a:lnTo>
                        <a:pt x="739" y="1055"/>
                      </a:lnTo>
                      <a:lnTo>
                        <a:pt x="733" y="1053"/>
                      </a:lnTo>
                      <a:lnTo>
                        <a:pt x="728" y="1052"/>
                      </a:lnTo>
                      <a:lnTo>
                        <a:pt x="723" y="1050"/>
                      </a:lnTo>
                      <a:lnTo>
                        <a:pt x="720" y="10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3" name="Freeform 559"/>
                <p:cNvSpPr>
                  <a:spLocks/>
                </p:cNvSpPr>
                <p:nvPr/>
              </p:nvSpPr>
              <p:spPr bwMode="auto">
                <a:xfrm>
                  <a:off x="3450" y="1657"/>
                  <a:ext cx="7" cy="7"/>
                </a:xfrm>
                <a:custGeom>
                  <a:avLst/>
                  <a:gdLst>
                    <a:gd name="T0" fmla="*/ 0 w 68"/>
                    <a:gd name="T1" fmla="*/ 0 h 59"/>
                    <a:gd name="T2" fmla="*/ 0 w 68"/>
                    <a:gd name="T3" fmla="*/ 0 h 59"/>
                    <a:gd name="T4" fmla="*/ 0 w 68"/>
                    <a:gd name="T5" fmla="*/ 0 h 59"/>
                    <a:gd name="T6" fmla="*/ 0 w 68"/>
                    <a:gd name="T7" fmla="*/ 0 h 59"/>
                    <a:gd name="T8" fmla="*/ 0 w 68"/>
                    <a:gd name="T9" fmla="*/ 0 h 59"/>
                    <a:gd name="T10" fmla="*/ 0 w 68"/>
                    <a:gd name="T11" fmla="*/ 0 h 59"/>
                    <a:gd name="T12" fmla="*/ 0 w 68"/>
                    <a:gd name="T13" fmla="*/ 0 h 59"/>
                    <a:gd name="T14" fmla="*/ 0 w 68"/>
                    <a:gd name="T15" fmla="*/ 0 h 59"/>
                    <a:gd name="T16" fmla="*/ 0 w 68"/>
                    <a:gd name="T17" fmla="*/ 0 h 59"/>
                    <a:gd name="T18" fmla="*/ 0 w 68"/>
                    <a:gd name="T19" fmla="*/ 0 h 59"/>
                    <a:gd name="T20" fmla="*/ 0 w 68"/>
                    <a:gd name="T21" fmla="*/ 0 h 59"/>
                    <a:gd name="T22" fmla="*/ 0 w 68"/>
                    <a:gd name="T23" fmla="*/ 0 h 59"/>
                    <a:gd name="T24" fmla="*/ 0 w 68"/>
                    <a:gd name="T25" fmla="*/ 0 h 59"/>
                    <a:gd name="T26" fmla="*/ 0 w 68"/>
                    <a:gd name="T27" fmla="*/ 0 h 59"/>
                    <a:gd name="T28" fmla="*/ 0 w 68"/>
                    <a:gd name="T29" fmla="*/ 0 h 59"/>
                    <a:gd name="T30" fmla="*/ 0 w 68"/>
                    <a:gd name="T31" fmla="*/ 0 h 59"/>
                    <a:gd name="T32" fmla="*/ 0 w 68"/>
                    <a:gd name="T33" fmla="*/ 0 h 59"/>
                    <a:gd name="T34" fmla="*/ 0 w 68"/>
                    <a:gd name="T35" fmla="*/ 0 h 59"/>
                    <a:gd name="T36" fmla="*/ 0 w 68"/>
                    <a:gd name="T37" fmla="*/ 0 h 59"/>
                    <a:gd name="T38" fmla="*/ 0 w 68"/>
                    <a:gd name="T39" fmla="*/ 0 h 59"/>
                    <a:gd name="T40" fmla="*/ 0 w 68"/>
                    <a:gd name="T41" fmla="*/ 0 h 59"/>
                    <a:gd name="T42" fmla="*/ 0 w 68"/>
                    <a:gd name="T43" fmla="*/ 0 h 59"/>
                    <a:gd name="T44" fmla="*/ 0 w 68"/>
                    <a:gd name="T45" fmla="*/ 0 h 59"/>
                    <a:gd name="T46" fmla="*/ 0 w 68"/>
                    <a:gd name="T47" fmla="*/ 0 h 59"/>
                    <a:gd name="T48" fmla="*/ 0 w 68"/>
                    <a:gd name="T49" fmla="*/ 0 h 59"/>
                    <a:gd name="T50" fmla="*/ 0 w 68"/>
                    <a:gd name="T51" fmla="*/ 0 h 59"/>
                    <a:gd name="T52" fmla="*/ 0 w 68"/>
                    <a:gd name="T53" fmla="*/ 0 h 59"/>
                    <a:gd name="T54" fmla="*/ 0 w 68"/>
                    <a:gd name="T55" fmla="*/ 0 h 59"/>
                    <a:gd name="T56" fmla="*/ 0 w 68"/>
                    <a:gd name="T57" fmla="*/ 0 h 59"/>
                    <a:gd name="T58" fmla="*/ 0 w 68"/>
                    <a:gd name="T59" fmla="*/ 0 h 59"/>
                    <a:gd name="T60" fmla="*/ 0 w 68"/>
                    <a:gd name="T61" fmla="*/ 0 h 59"/>
                    <a:gd name="T62" fmla="*/ 0 w 68"/>
                    <a:gd name="T63" fmla="*/ 0 h 59"/>
                    <a:gd name="T64" fmla="*/ 0 w 68"/>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9"/>
                    <a:gd name="T101" fmla="*/ 68 w 68"/>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9">
                      <a:moveTo>
                        <a:pt x="47" y="49"/>
                      </a:moveTo>
                      <a:lnTo>
                        <a:pt x="42" y="53"/>
                      </a:lnTo>
                      <a:lnTo>
                        <a:pt x="35" y="57"/>
                      </a:lnTo>
                      <a:lnTo>
                        <a:pt x="28" y="58"/>
                      </a:lnTo>
                      <a:lnTo>
                        <a:pt x="21" y="59"/>
                      </a:lnTo>
                      <a:lnTo>
                        <a:pt x="16" y="59"/>
                      </a:lnTo>
                      <a:lnTo>
                        <a:pt x="10" y="58"/>
                      </a:lnTo>
                      <a:lnTo>
                        <a:pt x="5" y="56"/>
                      </a:ln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67" y="11"/>
                      </a:lnTo>
                      <a:lnTo>
                        <a:pt x="68" y="16"/>
                      </a:lnTo>
                      <a:lnTo>
                        <a:pt x="68" y="22"/>
                      </a:lnTo>
                      <a:lnTo>
                        <a:pt x="65" y="27"/>
                      </a:lnTo>
                      <a:lnTo>
                        <a:pt x="63" y="33"/>
                      </a:lnTo>
                      <a:lnTo>
                        <a:pt x="59" y="39"/>
                      </a:lnTo>
                      <a:lnTo>
                        <a:pt x="54" y="44"/>
                      </a:lnTo>
                      <a:lnTo>
                        <a:pt x="47" y="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54" name="Freeform 560"/>
                <p:cNvSpPr>
                  <a:spLocks/>
                </p:cNvSpPr>
                <p:nvPr/>
              </p:nvSpPr>
              <p:spPr bwMode="auto">
                <a:xfrm>
                  <a:off x="3450" y="1657"/>
                  <a:ext cx="7" cy="7"/>
                </a:xfrm>
                <a:custGeom>
                  <a:avLst/>
                  <a:gdLst>
                    <a:gd name="T0" fmla="*/ 0 w 68"/>
                    <a:gd name="T1" fmla="*/ 0 h 59"/>
                    <a:gd name="T2" fmla="*/ 0 w 68"/>
                    <a:gd name="T3" fmla="*/ 0 h 59"/>
                    <a:gd name="T4" fmla="*/ 0 w 68"/>
                    <a:gd name="T5" fmla="*/ 0 h 59"/>
                    <a:gd name="T6" fmla="*/ 0 w 68"/>
                    <a:gd name="T7" fmla="*/ 0 h 59"/>
                    <a:gd name="T8" fmla="*/ 0 w 68"/>
                    <a:gd name="T9" fmla="*/ 0 h 59"/>
                    <a:gd name="T10" fmla="*/ 0 w 68"/>
                    <a:gd name="T11" fmla="*/ 0 h 59"/>
                    <a:gd name="T12" fmla="*/ 0 w 68"/>
                    <a:gd name="T13" fmla="*/ 0 h 59"/>
                    <a:gd name="T14" fmla="*/ 0 w 68"/>
                    <a:gd name="T15" fmla="*/ 0 h 59"/>
                    <a:gd name="T16" fmla="*/ 0 w 68"/>
                    <a:gd name="T17" fmla="*/ 0 h 59"/>
                    <a:gd name="T18" fmla="*/ 0 w 68"/>
                    <a:gd name="T19" fmla="*/ 0 h 59"/>
                    <a:gd name="T20" fmla="*/ 0 w 68"/>
                    <a:gd name="T21" fmla="*/ 0 h 59"/>
                    <a:gd name="T22" fmla="*/ 0 w 68"/>
                    <a:gd name="T23" fmla="*/ 0 h 59"/>
                    <a:gd name="T24" fmla="*/ 0 w 68"/>
                    <a:gd name="T25" fmla="*/ 0 h 59"/>
                    <a:gd name="T26" fmla="*/ 0 w 68"/>
                    <a:gd name="T27" fmla="*/ 0 h 59"/>
                    <a:gd name="T28" fmla="*/ 0 w 68"/>
                    <a:gd name="T29" fmla="*/ 0 h 59"/>
                    <a:gd name="T30" fmla="*/ 0 w 68"/>
                    <a:gd name="T31" fmla="*/ 0 h 59"/>
                    <a:gd name="T32" fmla="*/ 0 w 68"/>
                    <a:gd name="T33" fmla="*/ 0 h 59"/>
                    <a:gd name="T34" fmla="*/ 0 w 68"/>
                    <a:gd name="T35" fmla="*/ 0 h 59"/>
                    <a:gd name="T36" fmla="*/ 0 w 68"/>
                    <a:gd name="T37" fmla="*/ 0 h 59"/>
                    <a:gd name="T38" fmla="*/ 0 w 68"/>
                    <a:gd name="T39" fmla="*/ 0 h 59"/>
                    <a:gd name="T40" fmla="*/ 0 w 68"/>
                    <a:gd name="T41" fmla="*/ 0 h 59"/>
                    <a:gd name="T42" fmla="*/ 0 w 68"/>
                    <a:gd name="T43" fmla="*/ 0 h 59"/>
                    <a:gd name="T44" fmla="*/ 0 w 68"/>
                    <a:gd name="T45" fmla="*/ 0 h 59"/>
                    <a:gd name="T46" fmla="*/ 0 w 68"/>
                    <a:gd name="T47" fmla="*/ 0 h 59"/>
                    <a:gd name="T48" fmla="*/ 0 w 68"/>
                    <a:gd name="T49" fmla="*/ 0 h 59"/>
                    <a:gd name="T50" fmla="*/ 0 w 68"/>
                    <a:gd name="T51" fmla="*/ 0 h 59"/>
                    <a:gd name="T52" fmla="*/ 0 w 68"/>
                    <a:gd name="T53" fmla="*/ 0 h 59"/>
                    <a:gd name="T54" fmla="*/ 0 w 68"/>
                    <a:gd name="T55" fmla="*/ 0 h 59"/>
                    <a:gd name="T56" fmla="*/ 0 w 68"/>
                    <a:gd name="T57" fmla="*/ 0 h 59"/>
                    <a:gd name="T58" fmla="*/ 0 w 68"/>
                    <a:gd name="T59" fmla="*/ 0 h 59"/>
                    <a:gd name="T60" fmla="*/ 0 w 68"/>
                    <a:gd name="T61" fmla="*/ 0 h 59"/>
                    <a:gd name="T62" fmla="*/ 0 w 68"/>
                    <a:gd name="T63" fmla="*/ 0 h 59"/>
                    <a:gd name="T64" fmla="*/ 0 w 68"/>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9"/>
                    <a:gd name="T101" fmla="*/ 68 w 68"/>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9">
                      <a:moveTo>
                        <a:pt x="47" y="49"/>
                      </a:moveTo>
                      <a:lnTo>
                        <a:pt x="42" y="53"/>
                      </a:lnTo>
                      <a:lnTo>
                        <a:pt x="35" y="57"/>
                      </a:lnTo>
                      <a:lnTo>
                        <a:pt x="28" y="58"/>
                      </a:lnTo>
                      <a:lnTo>
                        <a:pt x="21" y="59"/>
                      </a:lnTo>
                      <a:lnTo>
                        <a:pt x="16" y="59"/>
                      </a:lnTo>
                      <a:lnTo>
                        <a:pt x="10" y="58"/>
                      </a:lnTo>
                      <a:lnTo>
                        <a:pt x="5" y="56"/>
                      </a:ln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67" y="11"/>
                      </a:lnTo>
                      <a:lnTo>
                        <a:pt x="68" y="16"/>
                      </a:lnTo>
                      <a:lnTo>
                        <a:pt x="68" y="22"/>
                      </a:lnTo>
                      <a:lnTo>
                        <a:pt x="65" y="27"/>
                      </a:lnTo>
                      <a:lnTo>
                        <a:pt x="63" y="33"/>
                      </a:lnTo>
                      <a:lnTo>
                        <a:pt x="59" y="39"/>
                      </a:lnTo>
                      <a:lnTo>
                        <a:pt x="54" y="44"/>
                      </a:lnTo>
                      <a:lnTo>
                        <a:pt x="47"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5" name="Freeform 561"/>
                <p:cNvSpPr>
                  <a:spLocks/>
                </p:cNvSpPr>
                <p:nvPr/>
              </p:nvSpPr>
              <p:spPr bwMode="auto">
                <a:xfrm>
                  <a:off x="3998" y="1161"/>
                  <a:ext cx="59" cy="133"/>
                </a:xfrm>
                <a:custGeom>
                  <a:avLst/>
                  <a:gdLst>
                    <a:gd name="T0" fmla="*/ 0 w 591"/>
                    <a:gd name="T1" fmla="*/ 0 h 1222"/>
                    <a:gd name="T2" fmla="*/ 0 w 591"/>
                    <a:gd name="T3" fmla="*/ 0 h 1222"/>
                    <a:gd name="T4" fmla="*/ 0 w 591"/>
                    <a:gd name="T5" fmla="*/ 0 h 1222"/>
                    <a:gd name="T6" fmla="*/ 0 w 591"/>
                    <a:gd name="T7" fmla="*/ 0 h 1222"/>
                    <a:gd name="T8" fmla="*/ 0 w 591"/>
                    <a:gd name="T9" fmla="*/ 0 h 1222"/>
                    <a:gd name="T10" fmla="*/ 0 w 591"/>
                    <a:gd name="T11" fmla="*/ 0 h 1222"/>
                    <a:gd name="T12" fmla="*/ 0 w 591"/>
                    <a:gd name="T13" fmla="*/ 0 h 1222"/>
                    <a:gd name="T14" fmla="*/ 0 w 591"/>
                    <a:gd name="T15" fmla="*/ 0 h 1222"/>
                    <a:gd name="T16" fmla="*/ 0 w 591"/>
                    <a:gd name="T17" fmla="*/ 0 h 1222"/>
                    <a:gd name="T18" fmla="*/ 0 w 591"/>
                    <a:gd name="T19" fmla="*/ 0 h 1222"/>
                    <a:gd name="T20" fmla="*/ 0 w 591"/>
                    <a:gd name="T21" fmla="*/ 0 h 1222"/>
                    <a:gd name="T22" fmla="*/ 0 w 591"/>
                    <a:gd name="T23" fmla="*/ 0 h 1222"/>
                    <a:gd name="T24" fmla="*/ 0 w 591"/>
                    <a:gd name="T25" fmla="*/ 0 h 1222"/>
                    <a:gd name="T26" fmla="*/ 0 w 591"/>
                    <a:gd name="T27" fmla="*/ 0 h 1222"/>
                    <a:gd name="T28" fmla="*/ 0 w 591"/>
                    <a:gd name="T29" fmla="*/ 0 h 1222"/>
                    <a:gd name="T30" fmla="*/ 0 w 591"/>
                    <a:gd name="T31" fmla="*/ 0 h 1222"/>
                    <a:gd name="T32" fmla="*/ 0 w 591"/>
                    <a:gd name="T33" fmla="*/ 0 h 1222"/>
                    <a:gd name="T34" fmla="*/ 0 w 591"/>
                    <a:gd name="T35" fmla="*/ 0 h 1222"/>
                    <a:gd name="T36" fmla="*/ 0 w 591"/>
                    <a:gd name="T37" fmla="*/ 0 h 1222"/>
                    <a:gd name="T38" fmla="*/ 0 w 591"/>
                    <a:gd name="T39" fmla="*/ 0 h 1222"/>
                    <a:gd name="T40" fmla="*/ 0 w 591"/>
                    <a:gd name="T41" fmla="*/ 0 h 1222"/>
                    <a:gd name="T42" fmla="*/ 0 w 591"/>
                    <a:gd name="T43" fmla="*/ 0 h 1222"/>
                    <a:gd name="T44" fmla="*/ 0 w 591"/>
                    <a:gd name="T45" fmla="*/ 0 h 1222"/>
                    <a:gd name="T46" fmla="*/ 0 w 591"/>
                    <a:gd name="T47" fmla="*/ 0 h 1222"/>
                    <a:gd name="T48" fmla="*/ 0 w 591"/>
                    <a:gd name="T49" fmla="*/ 0 h 1222"/>
                    <a:gd name="T50" fmla="*/ 0 w 591"/>
                    <a:gd name="T51" fmla="*/ 0 h 1222"/>
                    <a:gd name="T52" fmla="*/ 0 w 591"/>
                    <a:gd name="T53" fmla="*/ 0 h 1222"/>
                    <a:gd name="T54" fmla="*/ 0 w 591"/>
                    <a:gd name="T55" fmla="*/ 0 h 1222"/>
                    <a:gd name="T56" fmla="*/ 0 w 591"/>
                    <a:gd name="T57" fmla="*/ 0 h 1222"/>
                    <a:gd name="T58" fmla="*/ 0 w 591"/>
                    <a:gd name="T59" fmla="*/ 0 h 1222"/>
                    <a:gd name="T60" fmla="*/ 0 w 591"/>
                    <a:gd name="T61" fmla="*/ 0 h 1222"/>
                    <a:gd name="T62" fmla="*/ 0 w 591"/>
                    <a:gd name="T63" fmla="*/ 0 h 1222"/>
                    <a:gd name="T64" fmla="*/ 0 w 591"/>
                    <a:gd name="T65" fmla="*/ 0 h 1222"/>
                    <a:gd name="T66" fmla="*/ 0 w 591"/>
                    <a:gd name="T67" fmla="*/ 0 h 1222"/>
                    <a:gd name="T68" fmla="*/ 0 w 591"/>
                    <a:gd name="T69" fmla="*/ 0 h 1222"/>
                    <a:gd name="T70" fmla="*/ 0 w 591"/>
                    <a:gd name="T71" fmla="*/ 0 h 1222"/>
                    <a:gd name="T72" fmla="*/ 0 w 591"/>
                    <a:gd name="T73" fmla="*/ 0 h 1222"/>
                    <a:gd name="T74" fmla="*/ 0 w 591"/>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1"/>
                    <a:gd name="T115" fmla="*/ 0 h 1222"/>
                    <a:gd name="T116" fmla="*/ 591 w 591"/>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1" h="1222">
                      <a:moveTo>
                        <a:pt x="522" y="1211"/>
                      </a:move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590" y="1180"/>
                      </a:lnTo>
                      <a:lnTo>
                        <a:pt x="591" y="1184"/>
                      </a:lnTo>
                      <a:lnTo>
                        <a:pt x="591" y="1190"/>
                      </a:lnTo>
                      <a:lnTo>
                        <a:pt x="589" y="1195"/>
                      </a:lnTo>
                      <a:lnTo>
                        <a:pt x="587" y="1200"/>
                      </a:lnTo>
                      <a:lnTo>
                        <a:pt x="582" y="1205"/>
                      </a:lnTo>
                      <a:lnTo>
                        <a:pt x="578" y="1209"/>
                      </a:lnTo>
                      <a:lnTo>
                        <a:pt x="572" y="1214"/>
                      </a:lnTo>
                      <a:lnTo>
                        <a:pt x="565" y="1217"/>
                      </a:lnTo>
                      <a:lnTo>
                        <a:pt x="558" y="1220"/>
                      </a:lnTo>
                      <a:lnTo>
                        <a:pt x="551" y="1221"/>
                      </a:lnTo>
                      <a:lnTo>
                        <a:pt x="545" y="1222"/>
                      </a:lnTo>
                      <a:lnTo>
                        <a:pt x="539" y="1221"/>
                      </a:lnTo>
                      <a:lnTo>
                        <a:pt x="533" y="1220"/>
                      </a:lnTo>
                      <a:lnTo>
                        <a:pt x="529" y="1217"/>
                      </a:lnTo>
                      <a:lnTo>
                        <a:pt x="524" y="1214"/>
                      </a:lnTo>
                      <a:lnTo>
                        <a:pt x="522" y="12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56" name="Freeform 562"/>
                <p:cNvSpPr>
                  <a:spLocks/>
                </p:cNvSpPr>
                <p:nvPr/>
              </p:nvSpPr>
              <p:spPr bwMode="auto">
                <a:xfrm>
                  <a:off x="3998" y="1161"/>
                  <a:ext cx="59" cy="133"/>
                </a:xfrm>
                <a:custGeom>
                  <a:avLst/>
                  <a:gdLst>
                    <a:gd name="T0" fmla="*/ 0 w 591"/>
                    <a:gd name="T1" fmla="*/ 0 h 1222"/>
                    <a:gd name="T2" fmla="*/ 0 w 591"/>
                    <a:gd name="T3" fmla="*/ 0 h 1222"/>
                    <a:gd name="T4" fmla="*/ 0 w 591"/>
                    <a:gd name="T5" fmla="*/ 0 h 1222"/>
                    <a:gd name="T6" fmla="*/ 0 w 591"/>
                    <a:gd name="T7" fmla="*/ 0 h 1222"/>
                    <a:gd name="T8" fmla="*/ 0 w 591"/>
                    <a:gd name="T9" fmla="*/ 0 h 1222"/>
                    <a:gd name="T10" fmla="*/ 0 w 591"/>
                    <a:gd name="T11" fmla="*/ 0 h 1222"/>
                    <a:gd name="T12" fmla="*/ 0 w 591"/>
                    <a:gd name="T13" fmla="*/ 0 h 1222"/>
                    <a:gd name="T14" fmla="*/ 0 w 591"/>
                    <a:gd name="T15" fmla="*/ 0 h 1222"/>
                    <a:gd name="T16" fmla="*/ 0 w 591"/>
                    <a:gd name="T17" fmla="*/ 0 h 1222"/>
                    <a:gd name="T18" fmla="*/ 0 w 591"/>
                    <a:gd name="T19" fmla="*/ 0 h 1222"/>
                    <a:gd name="T20" fmla="*/ 0 w 591"/>
                    <a:gd name="T21" fmla="*/ 0 h 1222"/>
                    <a:gd name="T22" fmla="*/ 0 w 591"/>
                    <a:gd name="T23" fmla="*/ 0 h 1222"/>
                    <a:gd name="T24" fmla="*/ 0 w 591"/>
                    <a:gd name="T25" fmla="*/ 0 h 1222"/>
                    <a:gd name="T26" fmla="*/ 0 w 591"/>
                    <a:gd name="T27" fmla="*/ 0 h 1222"/>
                    <a:gd name="T28" fmla="*/ 0 w 591"/>
                    <a:gd name="T29" fmla="*/ 0 h 1222"/>
                    <a:gd name="T30" fmla="*/ 0 w 591"/>
                    <a:gd name="T31" fmla="*/ 0 h 1222"/>
                    <a:gd name="T32" fmla="*/ 0 w 591"/>
                    <a:gd name="T33" fmla="*/ 0 h 1222"/>
                    <a:gd name="T34" fmla="*/ 0 w 591"/>
                    <a:gd name="T35" fmla="*/ 0 h 1222"/>
                    <a:gd name="T36" fmla="*/ 0 w 591"/>
                    <a:gd name="T37" fmla="*/ 0 h 1222"/>
                    <a:gd name="T38" fmla="*/ 0 w 591"/>
                    <a:gd name="T39" fmla="*/ 0 h 1222"/>
                    <a:gd name="T40" fmla="*/ 0 w 591"/>
                    <a:gd name="T41" fmla="*/ 0 h 1222"/>
                    <a:gd name="T42" fmla="*/ 0 w 591"/>
                    <a:gd name="T43" fmla="*/ 0 h 1222"/>
                    <a:gd name="T44" fmla="*/ 0 w 591"/>
                    <a:gd name="T45" fmla="*/ 0 h 1222"/>
                    <a:gd name="T46" fmla="*/ 0 w 591"/>
                    <a:gd name="T47" fmla="*/ 0 h 1222"/>
                    <a:gd name="T48" fmla="*/ 0 w 591"/>
                    <a:gd name="T49" fmla="*/ 0 h 1222"/>
                    <a:gd name="T50" fmla="*/ 0 w 591"/>
                    <a:gd name="T51" fmla="*/ 0 h 1222"/>
                    <a:gd name="T52" fmla="*/ 0 w 591"/>
                    <a:gd name="T53" fmla="*/ 0 h 1222"/>
                    <a:gd name="T54" fmla="*/ 0 w 591"/>
                    <a:gd name="T55" fmla="*/ 0 h 1222"/>
                    <a:gd name="T56" fmla="*/ 0 w 591"/>
                    <a:gd name="T57" fmla="*/ 0 h 1222"/>
                    <a:gd name="T58" fmla="*/ 0 w 591"/>
                    <a:gd name="T59" fmla="*/ 0 h 1222"/>
                    <a:gd name="T60" fmla="*/ 0 w 591"/>
                    <a:gd name="T61" fmla="*/ 0 h 1222"/>
                    <a:gd name="T62" fmla="*/ 0 w 591"/>
                    <a:gd name="T63" fmla="*/ 0 h 1222"/>
                    <a:gd name="T64" fmla="*/ 0 w 591"/>
                    <a:gd name="T65" fmla="*/ 0 h 1222"/>
                    <a:gd name="T66" fmla="*/ 0 w 591"/>
                    <a:gd name="T67" fmla="*/ 0 h 1222"/>
                    <a:gd name="T68" fmla="*/ 0 w 591"/>
                    <a:gd name="T69" fmla="*/ 0 h 1222"/>
                    <a:gd name="T70" fmla="*/ 0 w 591"/>
                    <a:gd name="T71" fmla="*/ 0 h 1222"/>
                    <a:gd name="T72" fmla="*/ 0 w 591"/>
                    <a:gd name="T73" fmla="*/ 0 h 1222"/>
                    <a:gd name="T74" fmla="*/ 0 w 591"/>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1"/>
                    <a:gd name="T115" fmla="*/ 0 h 1222"/>
                    <a:gd name="T116" fmla="*/ 591 w 591"/>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1" h="1222">
                      <a:moveTo>
                        <a:pt x="522" y="1211"/>
                      </a:move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590" y="1180"/>
                      </a:lnTo>
                      <a:lnTo>
                        <a:pt x="591" y="1184"/>
                      </a:lnTo>
                      <a:lnTo>
                        <a:pt x="591" y="1190"/>
                      </a:lnTo>
                      <a:lnTo>
                        <a:pt x="589" y="1195"/>
                      </a:lnTo>
                      <a:lnTo>
                        <a:pt x="587" y="1200"/>
                      </a:lnTo>
                      <a:lnTo>
                        <a:pt x="582" y="1205"/>
                      </a:lnTo>
                      <a:lnTo>
                        <a:pt x="578" y="1209"/>
                      </a:lnTo>
                      <a:lnTo>
                        <a:pt x="572" y="1214"/>
                      </a:lnTo>
                      <a:lnTo>
                        <a:pt x="565" y="1217"/>
                      </a:lnTo>
                      <a:lnTo>
                        <a:pt x="558" y="1220"/>
                      </a:lnTo>
                      <a:lnTo>
                        <a:pt x="551" y="1221"/>
                      </a:lnTo>
                      <a:lnTo>
                        <a:pt x="545" y="1222"/>
                      </a:lnTo>
                      <a:lnTo>
                        <a:pt x="539" y="1221"/>
                      </a:lnTo>
                      <a:lnTo>
                        <a:pt x="533" y="1220"/>
                      </a:lnTo>
                      <a:lnTo>
                        <a:pt x="529" y="1217"/>
                      </a:lnTo>
                      <a:lnTo>
                        <a:pt x="524" y="1214"/>
                      </a:lnTo>
                      <a:lnTo>
                        <a:pt x="522" y="12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7" name="Freeform 563"/>
                <p:cNvSpPr>
                  <a:spLocks/>
                </p:cNvSpPr>
                <p:nvPr/>
              </p:nvSpPr>
              <p:spPr bwMode="auto">
                <a:xfrm>
                  <a:off x="3998" y="1161"/>
                  <a:ext cx="7" cy="5"/>
                </a:xfrm>
                <a:custGeom>
                  <a:avLst/>
                  <a:gdLst>
                    <a:gd name="T0" fmla="*/ 0 w 73"/>
                    <a:gd name="T1" fmla="*/ 0 h 52"/>
                    <a:gd name="T2" fmla="*/ 0 w 73"/>
                    <a:gd name="T3" fmla="*/ 0 h 52"/>
                    <a:gd name="T4" fmla="*/ 0 w 73"/>
                    <a:gd name="T5" fmla="*/ 0 h 52"/>
                    <a:gd name="T6" fmla="*/ 0 w 73"/>
                    <a:gd name="T7" fmla="*/ 0 h 52"/>
                    <a:gd name="T8" fmla="*/ 0 w 73"/>
                    <a:gd name="T9" fmla="*/ 0 h 52"/>
                    <a:gd name="T10" fmla="*/ 0 w 73"/>
                    <a:gd name="T11" fmla="*/ 0 h 52"/>
                    <a:gd name="T12" fmla="*/ 0 w 73"/>
                    <a:gd name="T13" fmla="*/ 0 h 52"/>
                    <a:gd name="T14" fmla="*/ 0 w 73"/>
                    <a:gd name="T15" fmla="*/ 0 h 52"/>
                    <a:gd name="T16" fmla="*/ 0 w 73"/>
                    <a:gd name="T17" fmla="*/ 0 h 52"/>
                    <a:gd name="T18" fmla="*/ 0 w 73"/>
                    <a:gd name="T19" fmla="*/ 0 h 52"/>
                    <a:gd name="T20" fmla="*/ 0 w 73"/>
                    <a:gd name="T21" fmla="*/ 0 h 52"/>
                    <a:gd name="T22" fmla="*/ 0 w 73"/>
                    <a:gd name="T23" fmla="*/ 0 h 52"/>
                    <a:gd name="T24" fmla="*/ 0 w 73"/>
                    <a:gd name="T25" fmla="*/ 0 h 52"/>
                    <a:gd name="T26" fmla="*/ 0 w 73"/>
                    <a:gd name="T27" fmla="*/ 0 h 52"/>
                    <a:gd name="T28" fmla="*/ 0 w 73"/>
                    <a:gd name="T29" fmla="*/ 0 h 52"/>
                    <a:gd name="T30" fmla="*/ 0 w 73"/>
                    <a:gd name="T31" fmla="*/ 0 h 52"/>
                    <a:gd name="T32" fmla="*/ 0 w 73"/>
                    <a:gd name="T33" fmla="*/ 0 h 52"/>
                    <a:gd name="T34" fmla="*/ 0 w 73"/>
                    <a:gd name="T35" fmla="*/ 0 h 52"/>
                    <a:gd name="T36" fmla="*/ 0 w 73"/>
                    <a:gd name="T37" fmla="*/ 0 h 52"/>
                    <a:gd name="T38" fmla="*/ 0 w 73"/>
                    <a:gd name="T39" fmla="*/ 0 h 52"/>
                    <a:gd name="T40" fmla="*/ 0 w 73"/>
                    <a:gd name="T41" fmla="*/ 0 h 52"/>
                    <a:gd name="T42" fmla="*/ 0 w 73"/>
                    <a:gd name="T43" fmla="*/ 0 h 52"/>
                    <a:gd name="T44" fmla="*/ 0 w 73"/>
                    <a:gd name="T45" fmla="*/ 0 h 52"/>
                    <a:gd name="T46" fmla="*/ 0 w 73"/>
                    <a:gd name="T47" fmla="*/ 0 h 52"/>
                    <a:gd name="T48" fmla="*/ 0 w 73"/>
                    <a:gd name="T49" fmla="*/ 0 h 52"/>
                    <a:gd name="T50" fmla="*/ 0 w 73"/>
                    <a:gd name="T51" fmla="*/ 0 h 52"/>
                    <a:gd name="T52" fmla="*/ 0 w 73"/>
                    <a:gd name="T53" fmla="*/ 0 h 52"/>
                    <a:gd name="T54" fmla="*/ 0 w 73"/>
                    <a:gd name="T55" fmla="*/ 0 h 52"/>
                    <a:gd name="T56" fmla="*/ 0 w 73"/>
                    <a:gd name="T57" fmla="*/ 0 h 52"/>
                    <a:gd name="T58" fmla="*/ 0 w 73"/>
                    <a:gd name="T59" fmla="*/ 0 h 52"/>
                    <a:gd name="T60" fmla="*/ 0 w 73"/>
                    <a:gd name="T61" fmla="*/ 0 h 52"/>
                    <a:gd name="T62" fmla="*/ 0 w 73"/>
                    <a:gd name="T63" fmla="*/ 0 h 52"/>
                    <a:gd name="T64" fmla="*/ 0 w 7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2"/>
                    <a:gd name="T101" fmla="*/ 73 w 7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2">
                      <a:moveTo>
                        <a:pt x="46" y="47"/>
                      </a:moveTo>
                      <a:lnTo>
                        <a:pt x="39" y="49"/>
                      </a:lnTo>
                      <a:lnTo>
                        <a:pt x="32" y="52"/>
                      </a:lnTo>
                      <a:lnTo>
                        <a:pt x="24" y="52"/>
                      </a:lnTo>
                      <a:lnTo>
                        <a:pt x="19" y="52"/>
                      </a:lnTo>
                      <a:lnTo>
                        <a:pt x="13" y="51"/>
                      </a:lnTo>
                      <a:lnTo>
                        <a:pt x="7" y="48"/>
                      </a:lnTo>
                      <a:lnTo>
                        <a:pt x="4" y="45"/>
                      </a:ln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73" y="14"/>
                      </a:lnTo>
                      <a:lnTo>
                        <a:pt x="73" y="20"/>
                      </a:lnTo>
                      <a:lnTo>
                        <a:pt x="71" y="25"/>
                      </a:lnTo>
                      <a:lnTo>
                        <a:pt x="68" y="29"/>
                      </a:lnTo>
                      <a:lnTo>
                        <a:pt x="64" y="35"/>
                      </a:lnTo>
                      <a:lnTo>
                        <a:pt x="58" y="39"/>
                      </a:lnTo>
                      <a:lnTo>
                        <a:pt x="53" y="44"/>
                      </a:lnTo>
                      <a:lnTo>
                        <a:pt x="46" y="4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58" name="Freeform 564"/>
                <p:cNvSpPr>
                  <a:spLocks/>
                </p:cNvSpPr>
                <p:nvPr/>
              </p:nvSpPr>
              <p:spPr bwMode="auto">
                <a:xfrm>
                  <a:off x="3998" y="1161"/>
                  <a:ext cx="7" cy="5"/>
                </a:xfrm>
                <a:custGeom>
                  <a:avLst/>
                  <a:gdLst>
                    <a:gd name="T0" fmla="*/ 0 w 73"/>
                    <a:gd name="T1" fmla="*/ 0 h 52"/>
                    <a:gd name="T2" fmla="*/ 0 w 73"/>
                    <a:gd name="T3" fmla="*/ 0 h 52"/>
                    <a:gd name="T4" fmla="*/ 0 w 73"/>
                    <a:gd name="T5" fmla="*/ 0 h 52"/>
                    <a:gd name="T6" fmla="*/ 0 w 73"/>
                    <a:gd name="T7" fmla="*/ 0 h 52"/>
                    <a:gd name="T8" fmla="*/ 0 w 73"/>
                    <a:gd name="T9" fmla="*/ 0 h 52"/>
                    <a:gd name="T10" fmla="*/ 0 w 73"/>
                    <a:gd name="T11" fmla="*/ 0 h 52"/>
                    <a:gd name="T12" fmla="*/ 0 w 73"/>
                    <a:gd name="T13" fmla="*/ 0 h 52"/>
                    <a:gd name="T14" fmla="*/ 0 w 73"/>
                    <a:gd name="T15" fmla="*/ 0 h 52"/>
                    <a:gd name="T16" fmla="*/ 0 w 73"/>
                    <a:gd name="T17" fmla="*/ 0 h 52"/>
                    <a:gd name="T18" fmla="*/ 0 w 73"/>
                    <a:gd name="T19" fmla="*/ 0 h 52"/>
                    <a:gd name="T20" fmla="*/ 0 w 73"/>
                    <a:gd name="T21" fmla="*/ 0 h 52"/>
                    <a:gd name="T22" fmla="*/ 0 w 73"/>
                    <a:gd name="T23" fmla="*/ 0 h 52"/>
                    <a:gd name="T24" fmla="*/ 0 w 73"/>
                    <a:gd name="T25" fmla="*/ 0 h 52"/>
                    <a:gd name="T26" fmla="*/ 0 w 73"/>
                    <a:gd name="T27" fmla="*/ 0 h 52"/>
                    <a:gd name="T28" fmla="*/ 0 w 73"/>
                    <a:gd name="T29" fmla="*/ 0 h 52"/>
                    <a:gd name="T30" fmla="*/ 0 w 73"/>
                    <a:gd name="T31" fmla="*/ 0 h 52"/>
                    <a:gd name="T32" fmla="*/ 0 w 73"/>
                    <a:gd name="T33" fmla="*/ 0 h 52"/>
                    <a:gd name="T34" fmla="*/ 0 w 73"/>
                    <a:gd name="T35" fmla="*/ 0 h 52"/>
                    <a:gd name="T36" fmla="*/ 0 w 73"/>
                    <a:gd name="T37" fmla="*/ 0 h 52"/>
                    <a:gd name="T38" fmla="*/ 0 w 73"/>
                    <a:gd name="T39" fmla="*/ 0 h 52"/>
                    <a:gd name="T40" fmla="*/ 0 w 73"/>
                    <a:gd name="T41" fmla="*/ 0 h 52"/>
                    <a:gd name="T42" fmla="*/ 0 w 73"/>
                    <a:gd name="T43" fmla="*/ 0 h 52"/>
                    <a:gd name="T44" fmla="*/ 0 w 73"/>
                    <a:gd name="T45" fmla="*/ 0 h 52"/>
                    <a:gd name="T46" fmla="*/ 0 w 73"/>
                    <a:gd name="T47" fmla="*/ 0 h 52"/>
                    <a:gd name="T48" fmla="*/ 0 w 73"/>
                    <a:gd name="T49" fmla="*/ 0 h 52"/>
                    <a:gd name="T50" fmla="*/ 0 w 73"/>
                    <a:gd name="T51" fmla="*/ 0 h 52"/>
                    <a:gd name="T52" fmla="*/ 0 w 73"/>
                    <a:gd name="T53" fmla="*/ 0 h 52"/>
                    <a:gd name="T54" fmla="*/ 0 w 73"/>
                    <a:gd name="T55" fmla="*/ 0 h 52"/>
                    <a:gd name="T56" fmla="*/ 0 w 73"/>
                    <a:gd name="T57" fmla="*/ 0 h 52"/>
                    <a:gd name="T58" fmla="*/ 0 w 73"/>
                    <a:gd name="T59" fmla="*/ 0 h 52"/>
                    <a:gd name="T60" fmla="*/ 0 w 73"/>
                    <a:gd name="T61" fmla="*/ 0 h 52"/>
                    <a:gd name="T62" fmla="*/ 0 w 73"/>
                    <a:gd name="T63" fmla="*/ 0 h 52"/>
                    <a:gd name="T64" fmla="*/ 0 w 7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2"/>
                    <a:gd name="T101" fmla="*/ 73 w 7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2">
                      <a:moveTo>
                        <a:pt x="46" y="47"/>
                      </a:moveTo>
                      <a:lnTo>
                        <a:pt x="39" y="49"/>
                      </a:lnTo>
                      <a:lnTo>
                        <a:pt x="32" y="52"/>
                      </a:lnTo>
                      <a:lnTo>
                        <a:pt x="24" y="52"/>
                      </a:lnTo>
                      <a:lnTo>
                        <a:pt x="19" y="52"/>
                      </a:lnTo>
                      <a:lnTo>
                        <a:pt x="13" y="51"/>
                      </a:lnTo>
                      <a:lnTo>
                        <a:pt x="7" y="48"/>
                      </a:lnTo>
                      <a:lnTo>
                        <a:pt x="4" y="45"/>
                      </a:ln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73" y="14"/>
                      </a:lnTo>
                      <a:lnTo>
                        <a:pt x="73" y="20"/>
                      </a:lnTo>
                      <a:lnTo>
                        <a:pt x="71" y="25"/>
                      </a:lnTo>
                      <a:lnTo>
                        <a:pt x="68" y="29"/>
                      </a:lnTo>
                      <a:lnTo>
                        <a:pt x="64" y="35"/>
                      </a:lnTo>
                      <a:lnTo>
                        <a:pt x="58" y="39"/>
                      </a:lnTo>
                      <a:lnTo>
                        <a:pt x="53" y="44"/>
                      </a:lnTo>
                      <a:lnTo>
                        <a:pt x="46" y="4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59" name="Freeform 565"/>
                <p:cNvSpPr>
                  <a:spLocks/>
                </p:cNvSpPr>
                <p:nvPr/>
              </p:nvSpPr>
              <p:spPr bwMode="auto">
                <a:xfrm>
                  <a:off x="3872" y="1641"/>
                  <a:ext cx="63" cy="116"/>
                </a:xfrm>
                <a:custGeom>
                  <a:avLst/>
                  <a:gdLst>
                    <a:gd name="T0" fmla="*/ 0 w 633"/>
                    <a:gd name="T1" fmla="*/ 0 h 1060"/>
                    <a:gd name="T2" fmla="*/ 0 w 633"/>
                    <a:gd name="T3" fmla="*/ 0 h 1060"/>
                    <a:gd name="T4" fmla="*/ 0 w 633"/>
                    <a:gd name="T5" fmla="*/ 0 h 1060"/>
                    <a:gd name="T6" fmla="*/ 0 w 633"/>
                    <a:gd name="T7" fmla="*/ 0 h 1060"/>
                    <a:gd name="T8" fmla="*/ 0 w 633"/>
                    <a:gd name="T9" fmla="*/ 0 h 1060"/>
                    <a:gd name="T10" fmla="*/ 0 w 633"/>
                    <a:gd name="T11" fmla="*/ 0 h 1060"/>
                    <a:gd name="T12" fmla="*/ 0 w 633"/>
                    <a:gd name="T13" fmla="*/ 0 h 1060"/>
                    <a:gd name="T14" fmla="*/ 0 w 633"/>
                    <a:gd name="T15" fmla="*/ 0 h 1060"/>
                    <a:gd name="T16" fmla="*/ 0 w 633"/>
                    <a:gd name="T17" fmla="*/ 0 h 1060"/>
                    <a:gd name="T18" fmla="*/ 0 w 633"/>
                    <a:gd name="T19" fmla="*/ 0 h 1060"/>
                    <a:gd name="T20" fmla="*/ 0 w 633"/>
                    <a:gd name="T21" fmla="*/ 0 h 1060"/>
                    <a:gd name="T22" fmla="*/ 0 w 633"/>
                    <a:gd name="T23" fmla="*/ 0 h 1060"/>
                    <a:gd name="T24" fmla="*/ 0 w 633"/>
                    <a:gd name="T25" fmla="*/ 0 h 1060"/>
                    <a:gd name="T26" fmla="*/ 0 w 633"/>
                    <a:gd name="T27" fmla="*/ 0 h 1060"/>
                    <a:gd name="T28" fmla="*/ 0 w 633"/>
                    <a:gd name="T29" fmla="*/ 0 h 1060"/>
                    <a:gd name="T30" fmla="*/ 0 w 633"/>
                    <a:gd name="T31" fmla="*/ 0 h 1060"/>
                    <a:gd name="T32" fmla="*/ 0 w 633"/>
                    <a:gd name="T33" fmla="*/ 0 h 1060"/>
                    <a:gd name="T34" fmla="*/ 0 w 633"/>
                    <a:gd name="T35" fmla="*/ 0 h 1060"/>
                    <a:gd name="T36" fmla="*/ 0 w 633"/>
                    <a:gd name="T37" fmla="*/ 0 h 1060"/>
                    <a:gd name="T38" fmla="*/ 0 w 633"/>
                    <a:gd name="T39" fmla="*/ 0 h 1060"/>
                    <a:gd name="T40" fmla="*/ 0 w 633"/>
                    <a:gd name="T41" fmla="*/ 0 h 1060"/>
                    <a:gd name="T42" fmla="*/ 0 w 633"/>
                    <a:gd name="T43" fmla="*/ 0 h 1060"/>
                    <a:gd name="T44" fmla="*/ 0 w 633"/>
                    <a:gd name="T45" fmla="*/ 0 h 1060"/>
                    <a:gd name="T46" fmla="*/ 0 w 633"/>
                    <a:gd name="T47" fmla="*/ 0 h 1060"/>
                    <a:gd name="T48" fmla="*/ 0 w 633"/>
                    <a:gd name="T49" fmla="*/ 0 h 1060"/>
                    <a:gd name="T50" fmla="*/ 0 w 633"/>
                    <a:gd name="T51" fmla="*/ 0 h 1060"/>
                    <a:gd name="T52" fmla="*/ 0 w 633"/>
                    <a:gd name="T53" fmla="*/ 0 h 1060"/>
                    <a:gd name="T54" fmla="*/ 0 w 633"/>
                    <a:gd name="T55" fmla="*/ 0 h 1060"/>
                    <a:gd name="T56" fmla="*/ 0 w 633"/>
                    <a:gd name="T57" fmla="*/ 0 h 1060"/>
                    <a:gd name="T58" fmla="*/ 0 w 633"/>
                    <a:gd name="T59" fmla="*/ 0 h 1060"/>
                    <a:gd name="T60" fmla="*/ 0 w 633"/>
                    <a:gd name="T61" fmla="*/ 0 h 1060"/>
                    <a:gd name="T62" fmla="*/ 0 w 633"/>
                    <a:gd name="T63" fmla="*/ 0 h 1060"/>
                    <a:gd name="T64" fmla="*/ 0 w 633"/>
                    <a:gd name="T65" fmla="*/ 0 h 1060"/>
                    <a:gd name="T66" fmla="*/ 0 w 633"/>
                    <a:gd name="T67" fmla="*/ 0 h 1060"/>
                    <a:gd name="T68" fmla="*/ 0 w 633"/>
                    <a:gd name="T69" fmla="*/ 0 h 1060"/>
                    <a:gd name="T70" fmla="*/ 0 w 633"/>
                    <a:gd name="T71" fmla="*/ 0 h 1060"/>
                    <a:gd name="T72" fmla="*/ 0 w 633"/>
                    <a:gd name="T73" fmla="*/ 0 h 1060"/>
                    <a:gd name="T74" fmla="*/ 0 w 633"/>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1060"/>
                    <a:gd name="T116" fmla="*/ 633 w 633"/>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1060">
                      <a:moveTo>
                        <a:pt x="566" y="1049"/>
                      </a:move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631" y="1012"/>
                      </a:lnTo>
                      <a:lnTo>
                        <a:pt x="632" y="1017"/>
                      </a:lnTo>
                      <a:lnTo>
                        <a:pt x="633" y="1023"/>
                      </a:lnTo>
                      <a:lnTo>
                        <a:pt x="632" y="1028"/>
                      </a:lnTo>
                      <a:lnTo>
                        <a:pt x="631" y="1034"/>
                      </a:lnTo>
                      <a:lnTo>
                        <a:pt x="627" y="1040"/>
                      </a:lnTo>
                      <a:lnTo>
                        <a:pt x="623" y="1045"/>
                      </a:lnTo>
                      <a:lnTo>
                        <a:pt x="617" y="1050"/>
                      </a:lnTo>
                      <a:lnTo>
                        <a:pt x="611" y="1053"/>
                      </a:lnTo>
                      <a:lnTo>
                        <a:pt x="604" y="1057"/>
                      </a:lnTo>
                      <a:lnTo>
                        <a:pt x="598" y="1059"/>
                      </a:lnTo>
                      <a:lnTo>
                        <a:pt x="591" y="1060"/>
                      </a:lnTo>
                      <a:lnTo>
                        <a:pt x="585" y="1059"/>
                      </a:lnTo>
                      <a:lnTo>
                        <a:pt x="578" y="1058"/>
                      </a:lnTo>
                      <a:lnTo>
                        <a:pt x="574" y="1055"/>
                      </a:lnTo>
                      <a:lnTo>
                        <a:pt x="569" y="1052"/>
                      </a:lnTo>
                      <a:lnTo>
                        <a:pt x="566" y="10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0" name="Freeform 566"/>
                <p:cNvSpPr>
                  <a:spLocks/>
                </p:cNvSpPr>
                <p:nvPr/>
              </p:nvSpPr>
              <p:spPr bwMode="auto">
                <a:xfrm>
                  <a:off x="3872" y="1641"/>
                  <a:ext cx="63" cy="116"/>
                </a:xfrm>
                <a:custGeom>
                  <a:avLst/>
                  <a:gdLst>
                    <a:gd name="T0" fmla="*/ 0 w 633"/>
                    <a:gd name="T1" fmla="*/ 0 h 1060"/>
                    <a:gd name="T2" fmla="*/ 0 w 633"/>
                    <a:gd name="T3" fmla="*/ 0 h 1060"/>
                    <a:gd name="T4" fmla="*/ 0 w 633"/>
                    <a:gd name="T5" fmla="*/ 0 h 1060"/>
                    <a:gd name="T6" fmla="*/ 0 w 633"/>
                    <a:gd name="T7" fmla="*/ 0 h 1060"/>
                    <a:gd name="T8" fmla="*/ 0 w 633"/>
                    <a:gd name="T9" fmla="*/ 0 h 1060"/>
                    <a:gd name="T10" fmla="*/ 0 w 633"/>
                    <a:gd name="T11" fmla="*/ 0 h 1060"/>
                    <a:gd name="T12" fmla="*/ 0 w 633"/>
                    <a:gd name="T13" fmla="*/ 0 h 1060"/>
                    <a:gd name="T14" fmla="*/ 0 w 633"/>
                    <a:gd name="T15" fmla="*/ 0 h 1060"/>
                    <a:gd name="T16" fmla="*/ 0 w 633"/>
                    <a:gd name="T17" fmla="*/ 0 h 1060"/>
                    <a:gd name="T18" fmla="*/ 0 w 633"/>
                    <a:gd name="T19" fmla="*/ 0 h 1060"/>
                    <a:gd name="T20" fmla="*/ 0 w 633"/>
                    <a:gd name="T21" fmla="*/ 0 h 1060"/>
                    <a:gd name="T22" fmla="*/ 0 w 633"/>
                    <a:gd name="T23" fmla="*/ 0 h 1060"/>
                    <a:gd name="T24" fmla="*/ 0 w 633"/>
                    <a:gd name="T25" fmla="*/ 0 h 1060"/>
                    <a:gd name="T26" fmla="*/ 0 w 633"/>
                    <a:gd name="T27" fmla="*/ 0 h 1060"/>
                    <a:gd name="T28" fmla="*/ 0 w 633"/>
                    <a:gd name="T29" fmla="*/ 0 h 1060"/>
                    <a:gd name="T30" fmla="*/ 0 w 633"/>
                    <a:gd name="T31" fmla="*/ 0 h 1060"/>
                    <a:gd name="T32" fmla="*/ 0 w 633"/>
                    <a:gd name="T33" fmla="*/ 0 h 1060"/>
                    <a:gd name="T34" fmla="*/ 0 w 633"/>
                    <a:gd name="T35" fmla="*/ 0 h 1060"/>
                    <a:gd name="T36" fmla="*/ 0 w 633"/>
                    <a:gd name="T37" fmla="*/ 0 h 1060"/>
                    <a:gd name="T38" fmla="*/ 0 w 633"/>
                    <a:gd name="T39" fmla="*/ 0 h 1060"/>
                    <a:gd name="T40" fmla="*/ 0 w 633"/>
                    <a:gd name="T41" fmla="*/ 0 h 1060"/>
                    <a:gd name="T42" fmla="*/ 0 w 633"/>
                    <a:gd name="T43" fmla="*/ 0 h 1060"/>
                    <a:gd name="T44" fmla="*/ 0 w 633"/>
                    <a:gd name="T45" fmla="*/ 0 h 1060"/>
                    <a:gd name="T46" fmla="*/ 0 w 633"/>
                    <a:gd name="T47" fmla="*/ 0 h 1060"/>
                    <a:gd name="T48" fmla="*/ 0 w 633"/>
                    <a:gd name="T49" fmla="*/ 0 h 1060"/>
                    <a:gd name="T50" fmla="*/ 0 w 633"/>
                    <a:gd name="T51" fmla="*/ 0 h 1060"/>
                    <a:gd name="T52" fmla="*/ 0 w 633"/>
                    <a:gd name="T53" fmla="*/ 0 h 1060"/>
                    <a:gd name="T54" fmla="*/ 0 w 633"/>
                    <a:gd name="T55" fmla="*/ 0 h 1060"/>
                    <a:gd name="T56" fmla="*/ 0 w 633"/>
                    <a:gd name="T57" fmla="*/ 0 h 1060"/>
                    <a:gd name="T58" fmla="*/ 0 w 633"/>
                    <a:gd name="T59" fmla="*/ 0 h 1060"/>
                    <a:gd name="T60" fmla="*/ 0 w 633"/>
                    <a:gd name="T61" fmla="*/ 0 h 1060"/>
                    <a:gd name="T62" fmla="*/ 0 w 633"/>
                    <a:gd name="T63" fmla="*/ 0 h 1060"/>
                    <a:gd name="T64" fmla="*/ 0 w 633"/>
                    <a:gd name="T65" fmla="*/ 0 h 1060"/>
                    <a:gd name="T66" fmla="*/ 0 w 633"/>
                    <a:gd name="T67" fmla="*/ 0 h 1060"/>
                    <a:gd name="T68" fmla="*/ 0 w 633"/>
                    <a:gd name="T69" fmla="*/ 0 h 1060"/>
                    <a:gd name="T70" fmla="*/ 0 w 633"/>
                    <a:gd name="T71" fmla="*/ 0 h 1060"/>
                    <a:gd name="T72" fmla="*/ 0 w 633"/>
                    <a:gd name="T73" fmla="*/ 0 h 1060"/>
                    <a:gd name="T74" fmla="*/ 0 w 633"/>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1060"/>
                    <a:gd name="T116" fmla="*/ 633 w 633"/>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1060">
                      <a:moveTo>
                        <a:pt x="566" y="1049"/>
                      </a:move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631" y="1012"/>
                      </a:lnTo>
                      <a:lnTo>
                        <a:pt x="632" y="1017"/>
                      </a:lnTo>
                      <a:lnTo>
                        <a:pt x="633" y="1023"/>
                      </a:lnTo>
                      <a:lnTo>
                        <a:pt x="632" y="1028"/>
                      </a:lnTo>
                      <a:lnTo>
                        <a:pt x="631" y="1034"/>
                      </a:lnTo>
                      <a:lnTo>
                        <a:pt x="627" y="1040"/>
                      </a:lnTo>
                      <a:lnTo>
                        <a:pt x="623" y="1045"/>
                      </a:lnTo>
                      <a:lnTo>
                        <a:pt x="617" y="1050"/>
                      </a:lnTo>
                      <a:lnTo>
                        <a:pt x="611" y="1053"/>
                      </a:lnTo>
                      <a:lnTo>
                        <a:pt x="604" y="1057"/>
                      </a:lnTo>
                      <a:lnTo>
                        <a:pt x="598" y="1059"/>
                      </a:lnTo>
                      <a:lnTo>
                        <a:pt x="591" y="1060"/>
                      </a:lnTo>
                      <a:lnTo>
                        <a:pt x="585" y="1059"/>
                      </a:lnTo>
                      <a:lnTo>
                        <a:pt x="578" y="1058"/>
                      </a:lnTo>
                      <a:lnTo>
                        <a:pt x="574" y="1055"/>
                      </a:lnTo>
                      <a:lnTo>
                        <a:pt x="569" y="1052"/>
                      </a:lnTo>
                      <a:lnTo>
                        <a:pt x="566" y="10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1" name="Freeform 567"/>
                <p:cNvSpPr>
                  <a:spLocks/>
                </p:cNvSpPr>
                <p:nvPr/>
              </p:nvSpPr>
              <p:spPr bwMode="auto">
                <a:xfrm>
                  <a:off x="3872" y="1641"/>
                  <a:ext cx="7" cy="7"/>
                </a:xfrm>
                <a:custGeom>
                  <a:avLst/>
                  <a:gdLst>
                    <a:gd name="T0" fmla="*/ 0 w 72"/>
                    <a:gd name="T1" fmla="*/ 0 h 60"/>
                    <a:gd name="T2" fmla="*/ 0 w 72"/>
                    <a:gd name="T3" fmla="*/ 0 h 60"/>
                    <a:gd name="T4" fmla="*/ 0 w 72"/>
                    <a:gd name="T5" fmla="*/ 0 h 60"/>
                    <a:gd name="T6" fmla="*/ 0 w 72"/>
                    <a:gd name="T7" fmla="*/ 0 h 60"/>
                    <a:gd name="T8" fmla="*/ 0 w 72"/>
                    <a:gd name="T9" fmla="*/ 0 h 60"/>
                    <a:gd name="T10" fmla="*/ 0 w 72"/>
                    <a:gd name="T11" fmla="*/ 0 h 60"/>
                    <a:gd name="T12" fmla="*/ 0 w 72"/>
                    <a:gd name="T13" fmla="*/ 0 h 60"/>
                    <a:gd name="T14" fmla="*/ 0 w 72"/>
                    <a:gd name="T15" fmla="*/ 0 h 60"/>
                    <a:gd name="T16" fmla="*/ 0 w 72"/>
                    <a:gd name="T17" fmla="*/ 0 h 60"/>
                    <a:gd name="T18" fmla="*/ 0 w 72"/>
                    <a:gd name="T19" fmla="*/ 0 h 60"/>
                    <a:gd name="T20" fmla="*/ 0 w 72"/>
                    <a:gd name="T21" fmla="*/ 0 h 60"/>
                    <a:gd name="T22" fmla="*/ 0 w 72"/>
                    <a:gd name="T23" fmla="*/ 0 h 60"/>
                    <a:gd name="T24" fmla="*/ 0 w 72"/>
                    <a:gd name="T25" fmla="*/ 0 h 60"/>
                    <a:gd name="T26" fmla="*/ 0 w 72"/>
                    <a:gd name="T27" fmla="*/ 0 h 60"/>
                    <a:gd name="T28" fmla="*/ 0 w 72"/>
                    <a:gd name="T29" fmla="*/ 0 h 60"/>
                    <a:gd name="T30" fmla="*/ 0 w 72"/>
                    <a:gd name="T31" fmla="*/ 0 h 60"/>
                    <a:gd name="T32" fmla="*/ 0 w 72"/>
                    <a:gd name="T33" fmla="*/ 0 h 60"/>
                    <a:gd name="T34" fmla="*/ 0 w 72"/>
                    <a:gd name="T35" fmla="*/ 0 h 60"/>
                    <a:gd name="T36" fmla="*/ 0 w 72"/>
                    <a:gd name="T37" fmla="*/ 0 h 60"/>
                    <a:gd name="T38" fmla="*/ 0 w 72"/>
                    <a:gd name="T39" fmla="*/ 0 h 60"/>
                    <a:gd name="T40" fmla="*/ 0 w 72"/>
                    <a:gd name="T41" fmla="*/ 0 h 60"/>
                    <a:gd name="T42" fmla="*/ 0 w 72"/>
                    <a:gd name="T43" fmla="*/ 0 h 60"/>
                    <a:gd name="T44" fmla="*/ 0 w 72"/>
                    <a:gd name="T45" fmla="*/ 0 h 60"/>
                    <a:gd name="T46" fmla="*/ 0 w 72"/>
                    <a:gd name="T47" fmla="*/ 0 h 60"/>
                    <a:gd name="T48" fmla="*/ 0 w 72"/>
                    <a:gd name="T49" fmla="*/ 0 h 60"/>
                    <a:gd name="T50" fmla="*/ 0 w 72"/>
                    <a:gd name="T51" fmla="*/ 0 h 60"/>
                    <a:gd name="T52" fmla="*/ 0 w 72"/>
                    <a:gd name="T53" fmla="*/ 0 h 60"/>
                    <a:gd name="T54" fmla="*/ 0 w 72"/>
                    <a:gd name="T55" fmla="*/ 0 h 60"/>
                    <a:gd name="T56" fmla="*/ 0 w 72"/>
                    <a:gd name="T57" fmla="*/ 0 h 60"/>
                    <a:gd name="T58" fmla="*/ 0 w 72"/>
                    <a:gd name="T59" fmla="*/ 0 h 60"/>
                    <a:gd name="T60" fmla="*/ 0 w 72"/>
                    <a:gd name="T61" fmla="*/ 0 h 60"/>
                    <a:gd name="T62" fmla="*/ 0 w 72"/>
                    <a:gd name="T63" fmla="*/ 0 h 60"/>
                    <a:gd name="T64" fmla="*/ 0 w 72"/>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60"/>
                    <a:gd name="T101" fmla="*/ 72 w 72"/>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60">
                      <a:moveTo>
                        <a:pt x="49" y="53"/>
                      </a:moveTo>
                      <a:lnTo>
                        <a:pt x="42" y="57"/>
                      </a:lnTo>
                      <a:lnTo>
                        <a:pt x="35" y="59"/>
                      </a:lnTo>
                      <a:lnTo>
                        <a:pt x="28" y="60"/>
                      </a:lnTo>
                      <a:lnTo>
                        <a:pt x="22" y="60"/>
                      </a:lnTo>
                      <a:lnTo>
                        <a:pt x="15" y="59"/>
                      </a:lnTo>
                      <a:lnTo>
                        <a:pt x="10" y="57"/>
                      </a:lnTo>
                      <a:lnTo>
                        <a:pt x="6" y="53"/>
                      </a:ln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72" y="16"/>
                      </a:lnTo>
                      <a:lnTo>
                        <a:pt x="72" y="21"/>
                      </a:lnTo>
                      <a:lnTo>
                        <a:pt x="72" y="27"/>
                      </a:lnTo>
                      <a:lnTo>
                        <a:pt x="69" y="33"/>
                      </a:lnTo>
                      <a:lnTo>
                        <a:pt x="66" y="38"/>
                      </a:lnTo>
                      <a:lnTo>
                        <a:pt x="61" y="44"/>
                      </a:lnTo>
                      <a:lnTo>
                        <a:pt x="56" y="49"/>
                      </a:lnTo>
                      <a:lnTo>
                        <a:pt x="49" y="5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2" name="Freeform 568"/>
                <p:cNvSpPr>
                  <a:spLocks/>
                </p:cNvSpPr>
                <p:nvPr/>
              </p:nvSpPr>
              <p:spPr bwMode="auto">
                <a:xfrm>
                  <a:off x="3872" y="1641"/>
                  <a:ext cx="7" cy="7"/>
                </a:xfrm>
                <a:custGeom>
                  <a:avLst/>
                  <a:gdLst>
                    <a:gd name="T0" fmla="*/ 0 w 72"/>
                    <a:gd name="T1" fmla="*/ 0 h 60"/>
                    <a:gd name="T2" fmla="*/ 0 w 72"/>
                    <a:gd name="T3" fmla="*/ 0 h 60"/>
                    <a:gd name="T4" fmla="*/ 0 w 72"/>
                    <a:gd name="T5" fmla="*/ 0 h 60"/>
                    <a:gd name="T6" fmla="*/ 0 w 72"/>
                    <a:gd name="T7" fmla="*/ 0 h 60"/>
                    <a:gd name="T8" fmla="*/ 0 w 72"/>
                    <a:gd name="T9" fmla="*/ 0 h 60"/>
                    <a:gd name="T10" fmla="*/ 0 w 72"/>
                    <a:gd name="T11" fmla="*/ 0 h 60"/>
                    <a:gd name="T12" fmla="*/ 0 w 72"/>
                    <a:gd name="T13" fmla="*/ 0 h 60"/>
                    <a:gd name="T14" fmla="*/ 0 w 72"/>
                    <a:gd name="T15" fmla="*/ 0 h 60"/>
                    <a:gd name="T16" fmla="*/ 0 w 72"/>
                    <a:gd name="T17" fmla="*/ 0 h 60"/>
                    <a:gd name="T18" fmla="*/ 0 w 72"/>
                    <a:gd name="T19" fmla="*/ 0 h 60"/>
                    <a:gd name="T20" fmla="*/ 0 w 72"/>
                    <a:gd name="T21" fmla="*/ 0 h 60"/>
                    <a:gd name="T22" fmla="*/ 0 w 72"/>
                    <a:gd name="T23" fmla="*/ 0 h 60"/>
                    <a:gd name="T24" fmla="*/ 0 w 72"/>
                    <a:gd name="T25" fmla="*/ 0 h 60"/>
                    <a:gd name="T26" fmla="*/ 0 w 72"/>
                    <a:gd name="T27" fmla="*/ 0 h 60"/>
                    <a:gd name="T28" fmla="*/ 0 w 72"/>
                    <a:gd name="T29" fmla="*/ 0 h 60"/>
                    <a:gd name="T30" fmla="*/ 0 w 72"/>
                    <a:gd name="T31" fmla="*/ 0 h 60"/>
                    <a:gd name="T32" fmla="*/ 0 w 72"/>
                    <a:gd name="T33" fmla="*/ 0 h 60"/>
                    <a:gd name="T34" fmla="*/ 0 w 72"/>
                    <a:gd name="T35" fmla="*/ 0 h 60"/>
                    <a:gd name="T36" fmla="*/ 0 w 72"/>
                    <a:gd name="T37" fmla="*/ 0 h 60"/>
                    <a:gd name="T38" fmla="*/ 0 w 72"/>
                    <a:gd name="T39" fmla="*/ 0 h 60"/>
                    <a:gd name="T40" fmla="*/ 0 w 72"/>
                    <a:gd name="T41" fmla="*/ 0 h 60"/>
                    <a:gd name="T42" fmla="*/ 0 w 72"/>
                    <a:gd name="T43" fmla="*/ 0 h 60"/>
                    <a:gd name="T44" fmla="*/ 0 w 72"/>
                    <a:gd name="T45" fmla="*/ 0 h 60"/>
                    <a:gd name="T46" fmla="*/ 0 w 72"/>
                    <a:gd name="T47" fmla="*/ 0 h 60"/>
                    <a:gd name="T48" fmla="*/ 0 w 72"/>
                    <a:gd name="T49" fmla="*/ 0 h 60"/>
                    <a:gd name="T50" fmla="*/ 0 w 72"/>
                    <a:gd name="T51" fmla="*/ 0 h 60"/>
                    <a:gd name="T52" fmla="*/ 0 w 72"/>
                    <a:gd name="T53" fmla="*/ 0 h 60"/>
                    <a:gd name="T54" fmla="*/ 0 w 72"/>
                    <a:gd name="T55" fmla="*/ 0 h 60"/>
                    <a:gd name="T56" fmla="*/ 0 w 72"/>
                    <a:gd name="T57" fmla="*/ 0 h 60"/>
                    <a:gd name="T58" fmla="*/ 0 w 72"/>
                    <a:gd name="T59" fmla="*/ 0 h 60"/>
                    <a:gd name="T60" fmla="*/ 0 w 72"/>
                    <a:gd name="T61" fmla="*/ 0 h 60"/>
                    <a:gd name="T62" fmla="*/ 0 w 72"/>
                    <a:gd name="T63" fmla="*/ 0 h 60"/>
                    <a:gd name="T64" fmla="*/ 0 w 72"/>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60"/>
                    <a:gd name="T101" fmla="*/ 72 w 72"/>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60">
                      <a:moveTo>
                        <a:pt x="49" y="53"/>
                      </a:moveTo>
                      <a:lnTo>
                        <a:pt x="42" y="57"/>
                      </a:lnTo>
                      <a:lnTo>
                        <a:pt x="35" y="59"/>
                      </a:lnTo>
                      <a:lnTo>
                        <a:pt x="28" y="60"/>
                      </a:lnTo>
                      <a:lnTo>
                        <a:pt x="22" y="60"/>
                      </a:lnTo>
                      <a:lnTo>
                        <a:pt x="15" y="59"/>
                      </a:lnTo>
                      <a:lnTo>
                        <a:pt x="10" y="57"/>
                      </a:lnTo>
                      <a:lnTo>
                        <a:pt x="6" y="53"/>
                      </a:ln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72" y="16"/>
                      </a:lnTo>
                      <a:lnTo>
                        <a:pt x="72" y="21"/>
                      </a:lnTo>
                      <a:lnTo>
                        <a:pt x="72" y="27"/>
                      </a:lnTo>
                      <a:lnTo>
                        <a:pt x="69" y="33"/>
                      </a:lnTo>
                      <a:lnTo>
                        <a:pt x="66" y="38"/>
                      </a:lnTo>
                      <a:lnTo>
                        <a:pt x="61" y="44"/>
                      </a:lnTo>
                      <a:lnTo>
                        <a:pt x="56" y="49"/>
                      </a:lnTo>
                      <a:lnTo>
                        <a:pt x="49" y="5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3" name="Freeform 569"/>
                <p:cNvSpPr>
                  <a:spLocks/>
                </p:cNvSpPr>
                <p:nvPr/>
              </p:nvSpPr>
              <p:spPr bwMode="auto">
                <a:xfrm>
                  <a:off x="3664" y="1641"/>
                  <a:ext cx="68" cy="133"/>
                </a:xfrm>
                <a:custGeom>
                  <a:avLst/>
                  <a:gdLst>
                    <a:gd name="T0" fmla="*/ 0 w 677"/>
                    <a:gd name="T1" fmla="*/ 0 h 1219"/>
                    <a:gd name="T2" fmla="*/ 0 w 677"/>
                    <a:gd name="T3" fmla="*/ 0 h 1219"/>
                    <a:gd name="T4" fmla="*/ 0 w 677"/>
                    <a:gd name="T5" fmla="*/ 0 h 1219"/>
                    <a:gd name="T6" fmla="*/ 0 w 677"/>
                    <a:gd name="T7" fmla="*/ 0 h 1219"/>
                    <a:gd name="T8" fmla="*/ 0 w 677"/>
                    <a:gd name="T9" fmla="*/ 0 h 1219"/>
                    <a:gd name="T10" fmla="*/ 0 w 677"/>
                    <a:gd name="T11" fmla="*/ 0 h 1219"/>
                    <a:gd name="T12" fmla="*/ 0 w 677"/>
                    <a:gd name="T13" fmla="*/ 0 h 1219"/>
                    <a:gd name="T14" fmla="*/ 0 w 677"/>
                    <a:gd name="T15" fmla="*/ 0 h 1219"/>
                    <a:gd name="T16" fmla="*/ 0 w 677"/>
                    <a:gd name="T17" fmla="*/ 0 h 1219"/>
                    <a:gd name="T18" fmla="*/ 0 w 677"/>
                    <a:gd name="T19" fmla="*/ 0 h 1219"/>
                    <a:gd name="T20" fmla="*/ 0 w 677"/>
                    <a:gd name="T21" fmla="*/ 0 h 1219"/>
                    <a:gd name="T22" fmla="*/ 0 w 677"/>
                    <a:gd name="T23" fmla="*/ 0 h 1219"/>
                    <a:gd name="T24" fmla="*/ 0 w 677"/>
                    <a:gd name="T25" fmla="*/ 0 h 1219"/>
                    <a:gd name="T26" fmla="*/ 0 w 677"/>
                    <a:gd name="T27" fmla="*/ 0 h 1219"/>
                    <a:gd name="T28" fmla="*/ 0 w 677"/>
                    <a:gd name="T29" fmla="*/ 0 h 1219"/>
                    <a:gd name="T30" fmla="*/ 0 w 677"/>
                    <a:gd name="T31" fmla="*/ 0 h 1219"/>
                    <a:gd name="T32" fmla="*/ 0 w 677"/>
                    <a:gd name="T33" fmla="*/ 0 h 1219"/>
                    <a:gd name="T34" fmla="*/ 0 w 677"/>
                    <a:gd name="T35" fmla="*/ 0 h 1219"/>
                    <a:gd name="T36" fmla="*/ 0 w 677"/>
                    <a:gd name="T37" fmla="*/ 0 h 1219"/>
                    <a:gd name="T38" fmla="*/ 0 w 677"/>
                    <a:gd name="T39" fmla="*/ 0 h 1219"/>
                    <a:gd name="T40" fmla="*/ 0 w 677"/>
                    <a:gd name="T41" fmla="*/ 0 h 1219"/>
                    <a:gd name="T42" fmla="*/ 0 w 67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7"/>
                    <a:gd name="T67" fmla="*/ 0 h 1219"/>
                    <a:gd name="T68" fmla="*/ 677 w 67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7" h="1219">
                      <a:moveTo>
                        <a:pt x="67" y="9"/>
                      </a:moveTo>
                      <a:lnTo>
                        <a:pt x="677" y="1184"/>
                      </a:lnTo>
                      <a:lnTo>
                        <a:pt x="609" y="1219"/>
                      </a:lnTo>
                      <a:lnTo>
                        <a:pt x="1" y="44"/>
                      </a:lnTo>
                      <a:lnTo>
                        <a:pt x="0" y="39"/>
                      </a:lnTo>
                      <a:lnTo>
                        <a:pt x="0" y="34"/>
                      </a:lnTo>
                      <a:lnTo>
                        <a:pt x="1" y="30"/>
                      </a:lnTo>
                      <a:lnTo>
                        <a:pt x="4" y="25"/>
                      </a:lnTo>
                      <a:lnTo>
                        <a:pt x="7" y="20"/>
                      </a:lnTo>
                      <a:lnTo>
                        <a:pt x="11" y="15"/>
                      </a:lnTo>
                      <a:lnTo>
                        <a:pt x="17" y="11"/>
                      </a:lnTo>
                      <a:lnTo>
                        <a:pt x="24" y="7"/>
                      </a:lnTo>
                      <a:lnTo>
                        <a:pt x="31" y="4"/>
                      </a:lnTo>
                      <a:lnTo>
                        <a:pt x="38" y="3"/>
                      </a:lnTo>
                      <a:lnTo>
                        <a:pt x="43" y="0"/>
                      </a:lnTo>
                      <a:lnTo>
                        <a:pt x="50" y="0"/>
                      </a:lnTo>
                      <a:lnTo>
                        <a:pt x="56" y="2"/>
                      </a:lnTo>
                      <a:lnTo>
                        <a:pt x="60" y="4"/>
                      </a:lnTo>
                      <a:lnTo>
                        <a:pt x="64" y="6"/>
                      </a:lnTo>
                      <a:lnTo>
                        <a:pt x="67"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4" name="Freeform 570"/>
                <p:cNvSpPr>
                  <a:spLocks/>
                </p:cNvSpPr>
                <p:nvPr/>
              </p:nvSpPr>
              <p:spPr bwMode="auto">
                <a:xfrm>
                  <a:off x="3664" y="1641"/>
                  <a:ext cx="68" cy="133"/>
                </a:xfrm>
                <a:custGeom>
                  <a:avLst/>
                  <a:gdLst>
                    <a:gd name="T0" fmla="*/ 0 w 677"/>
                    <a:gd name="T1" fmla="*/ 0 h 1219"/>
                    <a:gd name="T2" fmla="*/ 0 w 677"/>
                    <a:gd name="T3" fmla="*/ 0 h 1219"/>
                    <a:gd name="T4" fmla="*/ 0 w 677"/>
                    <a:gd name="T5" fmla="*/ 0 h 1219"/>
                    <a:gd name="T6" fmla="*/ 0 w 677"/>
                    <a:gd name="T7" fmla="*/ 0 h 1219"/>
                    <a:gd name="T8" fmla="*/ 0 w 677"/>
                    <a:gd name="T9" fmla="*/ 0 h 1219"/>
                    <a:gd name="T10" fmla="*/ 0 w 677"/>
                    <a:gd name="T11" fmla="*/ 0 h 1219"/>
                    <a:gd name="T12" fmla="*/ 0 w 677"/>
                    <a:gd name="T13" fmla="*/ 0 h 1219"/>
                    <a:gd name="T14" fmla="*/ 0 w 677"/>
                    <a:gd name="T15" fmla="*/ 0 h 1219"/>
                    <a:gd name="T16" fmla="*/ 0 w 677"/>
                    <a:gd name="T17" fmla="*/ 0 h 1219"/>
                    <a:gd name="T18" fmla="*/ 0 w 677"/>
                    <a:gd name="T19" fmla="*/ 0 h 1219"/>
                    <a:gd name="T20" fmla="*/ 0 w 677"/>
                    <a:gd name="T21" fmla="*/ 0 h 1219"/>
                    <a:gd name="T22" fmla="*/ 0 w 677"/>
                    <a:gd name="T23" fmla="*/ 0 h 1219"/>
                    <a:gd name="T24" fmla="*/ 0 w 677"/>
                    <a:gd name="T25" fmla="*/ 0 h 1219"/>
                    <a:gd name="T26" fmla="*/ 0 w 677"/>
                    <a:gd name="T27" fmla="*/ 0 h 1219"/>
                    <a:gd name="T28" fmla="*/ 0 w 677"/>
                    <a:gd name="T29" fmla="*/ 0 h 1219"/>
                    <a:gd name="T30" fmla="*/ 0 w 677"/>
                    <a:gd name="T31" fmla="*/ 0 h 1219"/>
                    <a:gd name="T32" fmla="*/ 0 w 677"/>
                    <a:gd name="T33" fmla="*/ 0 h 1219"/>
                    <a:gd name="T34" fmla="*/ 0 w 677"/>
                    <a:gd name="T35" fmla="*/ 0 h 1219"/>
                    <a:gd name="T36" fmla="*/ 0 w 677"/>
                    <a:gd name="T37" fmla="*/ 0 h 1219"/>
                    <a:gd name="T38" fmla="*/ 0 w 677"/>
                    <a:gd name="T39" fmla="*/ 0 h 1219"/>
                    <a:gd name="T40" fmla="*/ 0 w 677"/>
                    <a:gd name="T41" fmla="*/ 0 h 1219"/>
                    <a:gd name="T42" fmla="*/ 0 w 67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7"/>
                    <a:gd name="T67" fmla="*/ 0 h 1219"/>
                    <a:gd name="T68" fmla="*/ 677 w 67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7" h="1219">
                      <a:moveTo>
                        <a:pt x="67" y="9"/>
                      </a:moveTo>
                      <a:lnTo>
                        <a:pt x="677" y="1184"/>
                      </a:lnTo>
                      <a:lnTo>
                        <a:pt x="609" y="1219"/>
                      </a:lnTo>
                      <a:lnTo>
                        <a:pt x="1" y="44"/>
                      </a:lnTo>
                      <a:lnTo>
                        <a:pt x="0" y="39"/>
                      </a:lnTo>
                      <a:lnTo>
                        <a:pt x="0" y="34"/>
                      </a:lnTo>
                      <a:lnTo>
                        <a:pt x="1" y="30"/>
                      </a:lnTo>
                      <a:lnTo>
                        <a:pt x="4" y="25"/>
                      </a:lnTo>
                      <a:lnTo>
                        <a:pt x="7" y="20"/>
                      </a:lnTo>
                      <a:lnTo>
                        <a:pt x="11" y="15"/>
                      </a:lnTo>
                      <a:lnTo>
                        <a:pt x="17" y="11"/>
                      </a:lnTo>
                      <a:lnTo>
                        <a:pt x="24" y="7"/>
                      </a:lnTo>
                      <a:lnTo>
                        <a:pt x="31" y="4"/>
                      </a:lnTo>
                      <a:lnTo>
                        <a:pt x="38" y="3"/>
                      </a:lnTo>
                      <a:lnTo>
                        <a:pt x="43" y="0"/>
                      </a:lnTo>
                      <a:lnTo>
                        <a:pt x="50" y="0"/>
                      </a:lnTo>
                      <a:lnTo>
                        <a:pt x="56" y="2"/>
                      </a:lnTo>
                      <a:lnTo>
                        <a:pt x="60" y="4"/>
                      </a:lnTo>
                      <a:lnTo>
                        <a:pt x="64" y="6"/>
                      </a:lnTo>
                      <a:lnTo>
                        <a:pt x="67"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5" name="Freeform 571"/>
                <p:cNvSpPr>
                  <a:spLocks/>
                </p:cNvSpPr>
                <p:nvPr/>
              </p:nvSpPr>
              <p:spPr bwMode="auto">
                <a:xfrm>
                  <a:off x="3451" y="1349"/>
                  <a:ext cx="79" cy="125"/>
                </a:xfrm>
                <a:custGeom>
                  <a:avLst/>
                  <a:gdLst>
                    <a:gd name="T0" fmla="*/ 0 w 784"/>
                    <a:gd name="T1" fmla="*/ 0 h 1152"/>
                    <a:gd name="T2" fmla="*/ 0 w 784"/>
                    <a:gd name="T3" fmla="*/ 0 h 1152"/>
                    <a:gd name="T4" fmla="*/ 0 w 784"/>
                    <a:gd name="T5" fmla="*/ 0 h 1152"/>
                    <a:gd name="T6" fmla="*/ 0 w 784"/>
                    <a:gd name="T7" fmla="*/ 0 h 1152"/>
                    <a:gd name="T8" fmla="*/ 0 w 784"/>
                    <a:gd name="T9" fmla="*/ 0 h 1152"/>
                    <a:gd name="T10" fmla="*/ 0 w 784"/>
                    <a:gd name="T11" fmla="*/ 0 h 1152"/>
                    <a:gd name="T12" fmla="*/ 0 w 784"/>
                    <a:gd name="T13" fmla="*/ 0 h 1152"/>
                    <a:gd name="T14" fmla="*/ 0 w 784"/>
                    <a:gd name="T15" fmla="*/ 0 h 1152"/>
                    <a:gd name="T16" fmla="*/ 0 w 784"/>
                    <a:gd name="T17" fmla="*/ 0 h 1152"/>
                    <a:gd name="T18" fmla="*/ 0 w 784"/>
                    <a:gd name="T19" fmla="*/ 0 h 1152"/>
                    <a:gd name="T20" fmla="*/ 0 w 784"/>
                    <a:gd name="T21" fmla="*/ 0 h 1152"/>
                    <a:gd name="T22" fmla="*/ 0 w 784"/>
                    <a:gd name="T23" fmla="*/ 0 h 1152"/>
                    <a:gd name="T24" fmla="*/ 0 w 784"/>
                    <a:gd name="T25" fmla="*/ 0 h 1152"/>
                    <a:gd name="T26" fmla="*/ 0 w 784"/>
                    <a:gd name="T27" fmla="*/ 0 h 1152"/>
                    <a:gd name="T28" fmla="*/ 0 w 784"/>
                    <a:gd name="T29" fmla="*/ 0 h 1152"/>
                    <a:gd name="T30" fmla="*/ 0 w 784"/>
                    <a:gd name="T31" fmla="*/ 0 h 1152"/>
                    <a:gd name="T32" fmla="*/ 0 w 784"/>
                    <a:gd name="T33" fmla="*/ 0 h 1152"/>
                    <a:gd name="T34" fmla="*/ 0 w 784"/>
                    <a:gd name="T35" fmla="*/ 0 h 1152"/>
                    <a:gd name="T36" fmla="*/ 0 w 784"/>
                    <a:gd name="T37" fmla="*/ 0 h 1152"/>
                    <a:gd name="T38" fmla="*/ 0 w 784"/>
                    <a:gd name="T39" fmla="*/ 0 h 1152"/>
                    <a:gd name="T40" fmla="*/ 0 w 784"/>
                    <a:gd name="T41" fmla="*/ 0 h 1152"/>
                    <a:gd name="T42" fmla="*/ 0 w 78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4"/>
                    <a:gd name="T67" fmla="*/ 0 h 1152"/>
                    <a:gd name="T68" fmla="*/ 784 w 78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4" h="1152">
                      <a:moveTo>
                        <a:pt x="720" y="1145"/>
                      </a:moveTo>
                      <a:lnTo>
                        <a:pt x="0" y="42"/>
                      </a:lnTo>
                      <a:lnTo>
                        <a:pt x="64" y="0"/>
                      </a:lnTo>
                      <a:lnTo>
                        <a:pt x="782" y="1104"/>
                      </a:lnTo>
                      <a:lnTo>
                        <a:pt x="783" y="1109"/>
                      </a:lnTo>
                      <a:lnTo>
                        <a:pt x="784" y="1113"/>
                      </a:lnTo>
                      <a:lnTo>
                        <a:pt x="783" y="1118"/>
                      </a:lnTo>
                      <a:lnTo>
                        <a:pt x="781" y="1123"/>
                      </a:lnTo>
                      <a:lnTo>
                        <a:pt x="778" y="1129"/>
                      </a:lnTo>
                      <a:lnTo>
                        <a:pt x="774" y="1134"/>
                      </a:lnTo>
                      <a:lnTo>
                        <a:pt x="768" y="1139"/>
                      </a:lnTo>
                      <a:lnTo>
                        <a:pt x="763" y="1144"/>
                      </a:lnTo>
                      <a:lnTo>
                        <a:pt x="757" y="1147"/>
                      </a:lnTo>
                      <a:lnTo>
                        <a:pt x="750" y="1149"/>
                      </a:lnTo>
                      <a:lnTo>
                        <a:pt x="743" y="1152"/>
                      </a:lnTo>
                      <a:lnTo>
                        <a:pt x="738" y="1152"/>
                      </a:lnTo>
                      <a:lnTo>
                        <a:pt x="732" y="1152"/>
                      </a:lnTo>
                      <a:lnTo>
                        <a:pt x="726" y="1151"/>
                      </a:lnTo>
                      <a:lnTo>
                        <a:pt x="723" y="1148"/>
                      </a:lnTo>
                      <a:lnTo>
                        <a:pt x="720" y="114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66" name="Freeform 572"/>
                <p:cNvSpPr>
                  <a:spLocks/>
                </p:cNvSpPr>
                <p:nvPr/>
              </p:nvSpPr>
              <p:spPr bwMode="auto">
                <a:xfrm>
                  <a:off x="3451" y="1349"/>
                  <a:ext cx="79" cy="125"/>
                </a:xfrm>
                <a:custGeom>
                  <a:avLst/>
                  <a:gdLst>
                    <a:gd name="T0" fmla="*/ 0 w 784"/>
                    <a:gd name="T1" fmla="*/ 0 h 1152"/>
                    <a:gd name="T2" fmla="*/ 0 w 784"/>
                    <a:gd name="T3" fmla="*/ 0 h 1152"/>
                    <a:gd name="T4" fmla="*/ 0 w 784"/>
                    <a:gd name="T5" fmla="*/ 0 h 1152"/>
                    <a:gd name="T6" fmla="*/ 0 w 784"/>
                    <a:gd name="T7" fmla="*/ 0 h 1152"/>
                    <a:gd name="T8" fmla="*/ 0 w 784"/>
                    <a:gd name="T9" fmla="*/ 0 h 1152"/>
                    <a:gd name="T10" fmla="*/ 0 w 784"/>
                    <a:gd name="T11" fmla="*/ 0 h 1152"/>
                    <a:gd name="T12" fmla="*/ 0 w 784"/>
                    <a:gd name="T13" fmla="*/ 0 h 1152"/>
                    <a:gd name="T14" fmla="*/ 0 w 784"/>
                    <a:gd name="T15" fmla="*/ 0 h 1152"/>
                    <a:gd name="T16" fmla="*/ 0 w 784"/>
                    <a:gd name="T17" fmla="*/ 0 h 1152"/>
                    <a:gd name="T18" fmla="*/ 0 w 784"/>
                    <a:gd name="T19" fmla="*/ 0 h 1152"/>
                    <a:gd name="T20" fmla="*/ 0 w 784"/>
                    <a:gd name="T21" fmla="*/ 0 h 1152"/>
                    <a:gd name="T22" fmla="*/ 0 w 784"/>
                    <a:gd name="T23" fmla="*/ 0 h 1152"/>
                    <a:gd name="T24" fmla="*/ 0 w 784"/>
                    <a:gd name="T25" fmla="*/ 0 h 1152"/>
                    <a:gd name="T26" fmla="*/ 0 w 784"/>
                    <a:gd name="T27" fmla="*/ 0 h 1152"/>
                    <a:gd name="T28" fmla="*/ 0 w 784"/>
                    <a:gd name="T29" fmla="*/ 0 h 1152"/>
                    <a:gd name="T30" fmla="*/ 0 w 784"/>
                    <a:gd name="T31" fmla="*/ 0 h 1152"/>
                    <a:gd name="T32" fmla="*/ 0 w 784"/>
                    <a:gd name="T33" fmla="*/ 0 h 1152"/>
                    <a:gd name="T34" fmla="*/ 0 w 784"/>
                    <a:gd name="T35" fmla="*/ 0 h 1152"/>
                    <a:gd name="T36" fmla="*/ 0 w 784"/>
                    <a:gd name="T37" fmla="*/ 0 h 1152"/>
                    <a:gd name="T38" fmla="*/ 0 w 784"/>
                    <a:gd name="T39" fmla="*/ 0 h 1152"/>
                    <a:gd name="T40" fmla="*/ 0 w 784"/>
                    <a:gd name="T41" fmla="*/ 0 h 1152"/>
                    <a:gd name="T42" fmla="*/ 0 w 78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4"/>
                    <a:gd name="T67" fmla="*/ 0 h 1152"/>
                    <a:gd name="T68" fmla="*/ 784 w 78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4" h="1152">
                      <a:moveTo>
                        <a:pt x="720" y="1145"/>
                      </a:moveTo>
                      <a:lnTo>
                        <a:pt x="0" y="42"/>
                      </a:lnTo>
                      <a:lnTo>
                        <a:pt x="64" y="0"/>
                      </a:lnTo>
                      <a:lnTo>
                        <a:pt x="782" y="1104"/>
                      </a:lnTo>
                      <a:lnTo>
                        <a:pt x="783" y="1109"/>
                      </a:lnTo>
                      <a:lnTo>
                        <a:pt x="784" y="1113"/>
                      </a:lnTo>
                      <a:lnTo>
                        <a:pt x="783" y="1118"/>
                      </a:lnTo>
                      <a:lnTo>
                        <a:pt x="781" y="1123"/>
                      </a:lnTo>
                      <a:lnTo>
                        <a:pt x="778" y="1129"/>
                      </a:lnTo>
                      <a:lnTo>
                        <a:pt x="774" y="1134"/>
                      </a:lnTo>
                      <a:lnTo>
                        <a:pt x="768" y="1139"/>
                      </a:lnTo>
                      <a:lnTo>
                        <a:pt x="763" y="1144"/>
                      </a:lnTo>
                      <a:lnTo>
                        <a:pt x="757" y="1147"/>
                      </a:lnTo>
                      <a:lnTo>
                        <a:pt x="750" y="1149"/>
                      </a:lnTo>
                      <a:lnTo>
                        <a:pt x="743" y="1152"/>
                      </a:lnTo>
                      <a:lnTo>
                        <a:pt x="738" y="1152"/>
                      </a:lnTo>
                      <a:lnTo>
                        <a:pt x="732" y="1152"/>
                      </a:lnTo>
                      <a:lnTo>
                        <a:pt x="726" y="1151"/>
                      </a:lnTo>
                      <a:lnTo>
                        <a:pt x="723" y="1148"/>
                      </a:lnTo>
                      <a:lnTo>
                        <a:pt x="720" y="11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7" name="Freeform 573"/>
                <p:cNvSpPr>
                  <a:spLocks/>
                </p:cNvSpPr>
                <p:nvPr/>
              </p:nvSpPr>
              <p:spPr bwMode="auto">
                <a:xfrm>
                  <a:off x="3574" y="1177"/>
                  <a:ext cx="75" cy="133"/>
                </a:xfrm>
                <a:custGeom>
                  <a:avLst/>
                  <a:gdLst>
                    <a:gd name="T0" fmla="*/ 0 w 744"/>
                    <a:gd name="T1" fmla="*/ 0 h 1218"/>
                    <a:gd name="T2" fmla="*/ 0 w 744"/>
                    <a:gd name="T3" fmla="*/ 0 h 1218"/>
                    <a:gd name="T4" fmla="*/ 0 w 744"/>
                    <a:gd name="T5" fmla="*/ 0 h 1218"/>
                    <a:gd name="T6" fmla="*/ 0 w 744"/>
                    <a:gd name="T7" fmla="*/ 0 h 1218"/>
                    <a:gd name="T8" fmla="*/ 0 w 744"/>
                    <a:gd name="T9" fmla="*/ 0 h 1218"/>
                    <a:gd name="T10" fmla="*/ 0 w 744"/>
                    <a:gd name="T11" fmla="*/ 0 h 1218"/>
                    <a:gd name="T12" fmla="*/ 0 w 744"/>
                    <a:gd name="T13" fmla="*/ 0 h 1218"/>
                    <a:gd name="T14" fmla="*/ 0 w 744"/>
                    <a:gd name="T15" fmla="*/ 0 h 1218"/>
                    <a:gd name="T16" fmla="*/ 0 w 744"/>
                    <a:gd name="T17" fmla="*/ 0 h 1218"/>
                    <a:gd name="T18" fmla="*/ 0 w 744"/>
                    <a:gd name="T19" fmla="*/ 0 h 1218"/>
                    <a:gd name="T20" fmla="*/ 0 w 744"/>
                    <a:gd name="T21" fmla="*/ 0 h 1218"/>
                    <a:gd name="T22" fmla="*/ 0 w 744"/>
                    <a:gd name="T23" fmla="*/ 0 h 1218"/>
                    <a:gd name="T24" fmla="*/ 0 w 744"/>
                    <a:gd name="T25" fmla="*/ 0 h 1218"/>
                    <a:gd name="T26" fmla="*/ 0 w 744"/>
                    <a:gd name="T27" fmla="*/ 0 h 1218"/>
                    <a:gd name="T28" fmla="*/ 0 w 744"/>
                    <a:gd name="T29" fmla="*/ 0 h 1218"/>
                    <a:gd name="T30" fmla="*/ 0 w 744"/>
                    <a:gd name="T31" fmla="*/ 0 h 1218"/>
                    <a:gd name="T32" fmla="*/ 0 w 744"/>
                    <a:gd name="T33" fmla="*/ 0 h 1218"/>
                    <a:gd name="T34" fmla="*/ 0 w 744"/>
                    <a:gd name="T35" fmla="*/ 0 h 1218"/>
                    <a:gd name="T36" fmla="*/ 0 w 744"/>
                    <a:gd name="T37" fmla="*/ 0 h 1218"/>
                    <a:gd name="T38" fmla="*/ 0 w 744"/>
                    <a:gd name="T39" fmla="*/ 0 h 1218"/>
                    <a:gd name="T40" fmla="*/ 0 w 744"/>
                    <a:gd name="T41" fmla="*/ 0 h 1218"/>
                    <a:gd name="T42" fmla="*/ 0 w 744"/>
                    <a:gd name="T43" fmla="*/ 0 h 1218"/>
                    <a:gd name="T44" fmla="*/ 0 w 744"/>
                    <a:gd name="T45" fmla="*/ 0 h 1218"/>
                    <a:gd name="T46" fmla="*/ 0 w 744"/>
                    <a:gd name="T47" fmla="*/ 0 h 1218"/>
                    <a:gd name="T48" fmla="*/ 0 w 744"/>
                    <a:gd name="T49" fmla="*/ 0 h 1218"/>
                    <a:gd name="T50" fmla="*/ 0 w 744"/>
                    <a:gd name="T51" fmla="*/ 0 h 1218"/>
                    <a:gd name="T52" fmla="*/ 0 w 744"/>
                    <a:gd name="T53" fmla="*/ 0 h 1218"/>
                    <a:gd name="T54" fmla="*/ 0 w 744"/>
                    <a:gd name="T55" fmla="*/ 0 h 1218"/>
                    <a:gd name="T56" fmla="*/ 0 w 744"/>
                    <a:gd name="T57" fmla="*/ 0 h 1218"/>
                    <a:gd name="T58" fmla="*/ 0 w 744"/>
                    <a:gd name="T59" fmla="*/ 0 h 1218"/>
                    <a:gd name="T60" fmla="*/ 0 w 744"/>
                    <a:gd name="T61" fmla="*/ 0 h 1218"/>
                    <a:gd name="T62" fmla="*/ 0 w 744"/>
                    <a:gd name="T63" fmla="*/ 0 h 1218"/>
                    <a:gd name="T64" fmla="*/ 0 w 744"/>
                    <a:gd name="T65" fmla="*/ 0 h 1218"/>
                    <a:gd name="T66" fmla="*/ 0 w 744"/>
                    <a:gd name="T67" fmla="*/ 0 h 1218"/>
                    <a:gd name="T68" fmla="*/ 0 w 744"/>
                    <a:gd name="T69" fmla="*/ 0 h 1218"/>
                    <a:gd name="T70" fmla="*/ 0 w 744"/>
                    <a:gd name="T71" fmla="*/ 0 h 1218"/>
                    <a:gd name="T72" fmla="*/ 0 w 744"/>
                    <a:gd name="T73" fmla="*/ 0 h 1218"/>
                    <a:gd name="T74" fmla="*/ 0 w 744"/>
                    <a:gd name="T75" fmla="*/ 0 h 12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4"/>
                    <a:gd name="T115" fmla="*/ 0 h 1218"/>
                    <a:gd name="T116" fmla="*/ 744 w 744"/>
                    <a:gd name="T117" fmla="*/ 1218 h 12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4" h="1218">
                      <a:moveTo>
                        <a:pt x="678" y="1210"/>
                      </a:move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43" y="1174"/>
                      </a:lnTo>
                      <a:lnTo>
                        <a:pt x="744" y="1177"/>
                      </a:lnTo>
                      <a:lnTo>
                        <a:pt x="744" y="1181"/>
                      </a:lnTo>
                      <a:lnTo>
                        <a:pt x="743" y="1186"/>
                      </a:lnTo>
                      <a:lnTo>
                        <a:pt x="741" y="1192"/>
                      </a:lnTo>
                      <a:lnTo>
                        <a:pt x="737" y="1196"/>
                      </a:lnTo>
                      <a:lnTo>
                        <a:pt x="733" y="1202"/>
                      </a:lnTo>
                      <a:lnTo>
                        <a:pt x="727" y="1206"/>
                      </a:lnTo>
                      <a:lnTo>
                        <a:pt x="721" y="1210"/>
                      </a:lnTo>
                      <a:lnTo>
                        <a:pt x="715" y="1213"/>
                      </a:lnTo>
                      <a:lnTo>
                        <a:pt x="709" y="1215"/>
                      </a:lnTo>
                      <a:lnTo>
                        <a:pt x="702" y="1218"/>
                      </a:lnTo>
                      <a:lnTo>
                        <a:pt x="695" y="1218"/>
                      </a:lnTo>
                      <a:lnTo>
                        <a:pt x="690" y="1218"/>
                      </a:lnTo>
                      <a:lnTo>
                        <a:pt x="685" y="1215"/>
                      </a:lnTo>
                      <a:lnTo>
                        <a:pt x="682" y="1213"/>
                      </a:lnTo>
                      <a:lnTo>
                        <a:pt x="678" y="121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68" name="Freeform 574"/>
                <p:cNvSpPr>
                  <a:spLocks/>
                </p:cNvSpPr>
                <p:nvPr/>
              </p:nvSpPr>
              <p:spPr bwMode="auto">
                <a:xfrm>
                  <a:off x="3574" y="1177"/>
                  <a:ext cx="75" cy="133"/>
                </a:xfrm>
                <a:custGeom>
                  <a:avLst/>
                  <a:gdLst>
                    <a:gd name="T0" fmla="*/ 0 w 744"/>
                    <a:gd name="T1" fmla="*/ 0 h 1218"/>
                    <a:gd name="T2" fmla="*/ 0 w 744"/>
                    <a:gd name="T3" fmla="*/ 0 h 1218"/>
                    <a:gd name="T4" fmla="*/ 0 w 744"/>
                    <a:gd name="T5" fmla="*/ 0 h 1218"/>
                    <a:gd name="T6" fmla="*/ 0 w 744"/>
                    <a:gd name="T7" fmla="*/ 0 h 1218"/>
                    <a:gd name="T8" fmla="*/ 0 w 744"/>
                    <a:gd name="T9" fmla="*/ 0 h 1218"/>
                    <a:gd name="T10" fmla="*/ 0 w 744"/>
                    <a:gd name="T11" fmla="*/ 0 h 1218"/>
                    <a:gd name="T12" fmla="*/ 0 w 744"/>
                    <a:gd name="T13" fmla="*/ 0 h 1218"/>
                    <a:gd name="T14" fmla="*/ 0 w 744"/>
                    <a:gd name="T15" fmla="*/ 0 h 1218"/>
                    <a:gd name="T16" fmla="*/ 0 w 744"/>
                    <a:gd name="T17" fmla="*/ 0 h 1218"/>
                    <a:gd name="T18" fmla="*/ 0 w 744"/>
                    <a:gd name="T19" fmla="*/ 0 h 1218"/>
                    <a:gd name="T20" fmla="*/ 0 w 744"/>
                    <a:gd name="T21" fmla="*/ 0 h 1218"/>
                    <a:gd name="T22" fmla="*/ 0 w 744"/>
                    <a:gd name="T23" fmla="*/ 0 h 1218"/>
                    <a:gd name="T24" fmla="*/ 0 w 744"/>
                    <a:gd name="T25" fmla="*/ 0 h 1218"/>
                    <a:gd name="T26" fmla="*/ 0 w 744"/>
                    <a:gd name="T27" fmla="*/ 0 h 1218"/>
                    <a:gd name="T28" fmla="*/ 0 w 744"/>
                    <a:gd name="T29" fmla="*/ 0 h 1218"/>
                    <a:gd name="T30" fmla="*/ 0 w 744"/>
                    <a:gd name="T31" fmla="*/ 0 h 1218"/>
                    <a:gd name="T32" fmla="*/ 0 w 744"/>
                    <a:gd name="T33" fmla="*/ 0 h 1218"/>
                    <a:gd name="T34" fmla="*/ 0 w 744"/>
                    <a:gd name="T35" fmla="*/ 0 h 1218"/>
                    <a:gd name="T36" fmla="*/ 0 w 744"/>
                    <a:gd name="T37" fmla="*/ 0 h 1218"/>
                    <a:gd name="T38" fmla="*/ 0 w 744"/>
                    <a:gd name="T39" fmla="*/ 0 h 1218"/>
                    <a:gd name="T40" fmla="*/ 0 w 744"/>
                    <a:gd name="T41" fmla="*/ 0 h 1218"/>
                    <a:gd name="T42" fmla="*/ 0 w 744"/>
                    <a:gd name="T43" fmla="*/ 0 h 1218"/>
                    <a:gd name="T44" fmla="*/ 0 w 744"/>
                    <a:gd name="T45" fmla="*/ 0 h 1218"/>
                    <a:gd name="T46" fmla="*/ 0 w 744"/>
                    <a:gd name="T47" fmla="*/ 0 h 1218"/>
                    <a:gd name="T48" fmla="*/ 0 w 744"/>
                    <a:gd name="T49" fmla="*/ 0 h 1218"/>
                    <a:gd name="T50" fmla="*/ 0 w 744"/>
                    <a:gd name="T51" fmla="*/ 0 h 1218"/>
                    <a:gd name="T52" fmla="*/ 0 w 744"/>
                    <a:gd name="T53" fmla="*/ 0 h 1218"/>
                    <a:gd name="T54" fmla="*/ 0 w 744"/>
                    <a:gd name="T55" fmla="*/ 0 h 1218"/>
                    <a:gd name="T56" fmla="*/ 0 w 744"/>
                    <a:gd name="T57" fmla="*/ 0 h 1218"/>
                    <a:gd name="T58" fmla="*/ 0 w 744"/>
                    <a:gd name="T59" fmla="*/ 0 h 1218"/>
                    <a:gd name="T60" fmla="*/ 0 w 744"/>
                    <a:gd name="T61" fmla="*/ 0 h 1218"/>
                    <a:gd name="T62" fmla="*/ 0 w 744"/>
                    <a:gd name="T63" fmla="*/ 0 h 1218"/>
                    <a:gd name="T64" fmla="*/ 0 w 744"/>
                    <a:gd name="T65" fmla="*/ 0 h 1218"/>
                    <a:gd name="T66" fmla="*/ 0 w 744"/>
                    <a:gd name="T67" fmla="*/ 0 h 1218"/>
                    <a:gd name="T68" fmla="*/ 0 w 744"/>
                    <a:gd name="T69" fmla="*/ 0 h 1218"/>
                    <a:gd name="T70" fmla="*/ 0 w 744"/>
                    <a:gd name="T71" fmla="*/ 0 h 1218"/>
                    <a:gd name="T72" fmla="*/ 0 w 744"/>
                    <a:gd name="T73" fmla="*/ 0 h 1218"/>
                    <a:gd name="T74" fmla="*/ 0 w 744"/>
                    <a:gd name="T75" fmla="*/ 0 h 12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4"/>
                    <a:gd name="T115" fmla="*/ 0 h 1218"/>
                    <a:gd name="T116" fmla="*/ 744 w 744"/>
                    <a:gd name="T117" fmla="*/ 1218 h 12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4" h="1218">
                      <a:moveTo>
                        <a:pt x="678" y="1210"/>
                      </a:move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43" y="1174"/>
                      </a:lnTo>
                      <a:lnTo>
                        <a:pt x="744" y="1177"/>
                      </a:lnTo>
                      <a:lnTo>
                        <a:pt x="744" y="1181"/>
                      </a:lnTo>
                      <a:lnTo>
                        <a:pt x="743" y="1186"/>
                      </a:lnTo>
                      <a:lnTo>
                        <a:pt x="741" y="1192"/>
                      </a:lnTo>
                      <a:lnTo>
                        <a:pt x="737" y="1196"/>
                      </a:lnTo>
                      <a:lnTo>
                        <a:pt x="733" y="1202"/>
                      </a:lnTo>
                      <a:lnTo>
                        <a:pt x="727" y="1206"/>
                      </a:lnTo>
                      <a:lnTo>
                        <a:pt x="721" y="1210"/>
                      </a:lnTo>
                      <a:lnTo>
                        <a:pt x="715" y="1213"/>
                      </a:lnTo>
                      <a:lnTo>
                        <a:pt x="709" y="1215"/>
                      </a:lnTo>
                      <a:lnTo>
                        <a:pt x="702" y="1218"/>
                      </a:lnTo>
                      <a:lnTo>
                        <a:pt x="695" y="1218"/>
                      </a:lnTo>
                      <a:lnTo>
                        <a:pt x="690" y="1218"/>
                      </a:lnTo>
                      <a:lnTo>
                        <a:pt x="685" y="1215"/>
                      </a:lnTo>
                      <a:lnTo>
                        <a:pt x="682" y="1213"/>
                      </a:lnTo>
                      <a:lnTo>
                        <a:pt x="678" y="121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869" name="Freeform 575"/>
                <p:cNvSpPr>
                  <a:spLocks/>
                </p:cNvSpPr>
                <p:nvPr/>
              </p:nvSpPr>
              <p:spPr bwMode="auto">
                <a:xfrm>
                  <a:off x="3574" y="1177"/>
                  <a:ext cx="8" cy="6"/>
                </a:xfrm>
                <a:custGeom>
                  <a:avLst/>
                  <a:gdLst>
                    <a:gd name="T0" fmla="*/ 0 w 71"/>
                    <a:gd name="T1" fmla="*/ 0 h 52"/>
                    <a:gd name="T2" fmla="*/ 0 w 71"/>
                    <a:gd name="T3" fmla="*/ 0 h 52"/>
                    <a:gd name="T4" fmla="*/ 0 w 71"/>
                    <a:gd name="T5" fmla="*/ 0 h 52"/>
                    <a:gd name="T6" fmla="*/ 0 w 71"/>
                    <a:gd name="T7" fmla="*/ 0 h 52"/>
                    <a:gd name="T8" fmla="*/ 0 w 71"/>
                    <a:gd name="T9" fmla="*/ 0 h 52"/>
                    <a:gd name="T10" fmla="*/ 0 w 71"/>
                    <a:gd name="T11" fmla="*/ 0 h 52"/>
                    <a:gd name="T12" fmla="*/ 0 w 71"/>
                    <a:gd name="T13" fmla="*/ 0 h 52"/>
                    <a:gd name="T14" fmla="*/ 0 w 71"/>
                    <a:gd name="T15" fmla="*/ 0 h 52"/>
                    <a:gd name="T16" fmla="*/ 0 w 71"/>
                    <a:gd name="T17" fmla="*/ 0 h 52"/>
                    <a:gd name="T18" fmla="*/ 0 w 71"/>
                    <a:gd name="T19" fmla="*/ 0 h 52"/>
                    <a:gd name="T20" fmla="*/ 0 w 71"/>
                    <a:gd name="T21" fmla="*/ 0 h 52"/>
                    <a:gd name="T22" fmla="*/ 0 w 71"/>
                    <a:gd name="T23" fmla="*/ 0 h 52"/>
                    <a:gd name="T24" fmla="*/ 0 w 71"/>
                    <a:gd name="T25" fmla="*/ 0 h 52"/>
                    <a:gd name="T26" fmla="*/ 0 w 71"/>
                    <a:gd name="T27" fmla="*/ 0 h 52"/>
                    <a:gd name="T28" fmla="*/ 0 w 71"/>
                    <a:gd name="T29" fmla="*/ 0 h 52"/>
                    <a:gd name="T30" fmla="*/ 0 w 71"/>
                    <a:gd name="T31" fmla="*/ 0 h 52"/>
                    <a:gd name="T32" fmla="*/ 0 w 71"/>
                    <a:gd name="T33" fmla="*/ 0 h 52"/>
                    <a:gd name="T34" fmla="*/ 0 w 71"/>
                    <a:gd name="T35" fmla="*/ 0 h 52"/>
                    <a:gd name="T36" fmla="*/ 0 w 71"/>
                    <a:gd name="T37" fmla="*/ 0 h 52"/>
                    <a:gd name="T38" fmla="*/ 0 w 71"/>
                    <a:gd name="T39" fmla="*/ 0 h 52"/>
                    <a:gd name="T40" fmla="*/ 0 w 71"/>
                    <a:gd name="T41" fmla="*/ 0 h 52"/>
                    <a:gd name="T42" fmla="*/ 0 w 71"/>
                    <a:gd name="T43" fmla="*/ 0 h 52"/>
                    <a:gd name="T44" fmla="*/ 0 w 71"/>
                    <a:gd name="T45" fmla="*/ 0 h 52"/>
                    <a:gd name="T46" fmla="*/ 0 w 71"/>
                    <a:gd name="T47" fmla="*/ 0 h 52"/>
                    <a:gd name="T48" fmla="*/ 0 w 71"/>
                    <a:gd name="T49" fmla="*/ 0 h 52"/>
                    <a:gd name="T50" fmla="*/ 0 w 71"/>
                    <a:gd name="T51" fmla="*/ 0 h 52"/>
                    <a:gd name="T52" fmla="*/ 0 w 71"/>
                    <a:gd name="T53" fmla="*/ 0 h 52"/>
                    <a:gd name="T54" fmla="*/ 0 w 71"/>
                    <a:gd name="T55" fmla="*/ 0 h 52"/>
                    <a:gd name="T56" fmla="*/ 0 w 71"/>
                    <a:gd name="T57" fmla="*/ 0 h 52"/>
                    <a:gd name="T58" fmla="*/ 0 w 71"/>
                    <a:gd name="T59" fmla="*/ 0 h 52"/>
                    <a:gd name="T60" fmla="*/ 0 w 71"/>
                    <a:gd name="T61" fmla="*/ 0 h 52"/>
                    <a:gd name="T62" fmla="*/ 0 w 71"/>
                    <a:gd name="T63" fmla="*/ 0 h 52"/>
                    <a:gd name="T64" fmla="*/ 0 w 71"/>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2"/>
                    <a:gd name="T101" fmla="*/ 71 w 71"/>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2">
                      <a:moveTo>
                        <a:pt x="46" y="44"/>
                      </a:moveTo>
                      <a:lnTo>
                        <a:pt x="39" y="48"/>
                      </a:lnTo>
                      <a:lnTo>
                        <a:pt x="32" y="50"/>
                      </a:lnTo>
                      <a:lnTo>
                        <a:pt x="25" y="52"/>
                      </a:lnTo>
                      <a:lnTo>
                        <a:pt x="19" y="52"/>
                      </a:lnTo>
                      <a:lnTo>
                        <a:pt x="13" y="52"/>
                      </a:lnTo>
                      <a:lnTo>
                        <a:pt x="8" y="51"/>
                      </a:lnTo>
                      <a:lnTo>
                        <a:pt x="5" y="49"/>
                      </a:ln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1" y="11"/>
                      </a:lnTo>
                      <a:lnTo>
                        <a:pt x="71" y="15"/>
                      </a:lnTo>
                      <a:lnTo>
                        <a:pt x="68" y="20"/>
                      </a:lnTo>
                      <a:lnTo>
                        <a:pt x="66" y="25"/>
                      </a:lnTo>
                      <a:lnTo>
                        <a:pt x="63" y="31"/>
                      </a:lnTo>
                      <a:lnTo>
                        <a:pt x="58" y="35"/>
                      </a:lnTo>
                      <a:lnTo>
                        <a:pt x="52" y="40"/>
                      </a:lnTo>
                      <a:lnTo>
                        <a:pt x="46" y="4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70" name="Freeform 576"/>
                <p:cNvSpPr>
                  <a:spLocks/>
                </p:cNvSpPr>
                <p:nvPr/>
              </p:nvSpPr>
              <p:spPr bwMode="auto">
                <a:xfrm>
                  <a:off x="3574" y="1177"/>
                  <a:ext cx="8" cy="6"/>
                </a:xfrm>
                <a:custGeom>
                  <a:avLst/>
                  <a:gdLst>
                    <a:gd name="T0" fmla="*/ 0 w 71"/>
                    <a:gd name="T1" fmla="*/ 0 h 52"/>
                    <a:gd name="T2" fmla="*/ 0 w 71"/>
                    <a:gd name="T3" fmla="*/ 0 h 52"/>
                    <a:gd name="T4" fmla="*/ 0 w 71"/>
                    <a:gd name="T5" fmla="*/ 0 h 52"/>
                    <a:gd name="T6" fmla="*/ 0 w 71"/>
                    <a:gd name="T7" fmla="*/ 0 h 52"/>
                    <a:gd name="T8" fmla="*/ 0 w 71"/>
                    <a:gd name="T9" fmla="*/ 0 h 52"/>
                    <a:gd name="T10" fmla="*/ 0 w 71"/>
                    <a:gd name="T11" fmla="*/ 0 h 52"/>
                    <a:gd name="T12" fmla="*/ 0 w 71"/>
                    <a:gd name="T13" fmla="*/ 0 h 52"/>
                    <a:gd name="T14" fmla="*/ 0 w 71"/>
                    <a:gd name="T15" fmla="*/ 0 h 52"/>
                    <a:gd name="T16" fmla="*/ 0 w 71"/>
                    <a:gd name="T17" fmla="*/ 0 h 52"/>
                    <a:gd name="T18" fmla="*/ 0 w 71"/>
                    <a:gd name="T19" fmla="*/ 0 h 52"/>
                    <a:gd name="T20" fmla="*/ 0 w 71"/>
                    <a:gd name="T21" fmla="*/ 0 h 52"/>
                    <a:gd name="T22" fmla="*/ 0 w 71"/>
                    <a:gd name="T23" fmla="*/ 0 h 52"/>
                    <a:gd name="T24" fmla="*/ 0 w 71"/>
                    <a:gd name="T25" fmla="*/ 0 h 52"/>
                    <a:gd name="T26" fmla="*/ 0 w 71"/>
                    <a:gd name="T27" fmla="*/ 0 h 52"/>
                    <a:gd name="T28" fmla="*/ 0 w 71"/>
                    <a:gd name="T29" fmla="*/ 0 h 52"/>
                    <a:gd name="T30" fmla="*/ 0 w 71"/>
                    <a:gd name="T31" fmla="*/ 0 h 52"/>
                    <a:gd name="T32" fmla="*/ 0 w 71"/>
                    <a:gd name="T33" fmla="*/ 0 h 52"/>
                    <a:gd name="T34" fmla="*/ 0 w 71"/>
                    <a:gd name="T35" fmla="*/ 0 h 52"/>
                    <a:gd name="T36" fmla="*/ 0 w 71"/>
                    <a:gd name="T37" fmla="*/ 0 h 52"/>
                    <a:gd name="T38" fmla="*/ 0 w 71"/>
                    <a:gd name="T39" fmla="*/ 0 h 52"/>
                    <a:gd name="T40" fmla="*/ 0 w 71"/>
                    <a:gd name="T41" fmla="*/ 0 h 52"/>
                    <a:gd name="T42" fmla="*/ 0 w 71"/>
                    <a:gd name="T43" fmla="*/ 0 h 52"/>
                    <a:gd name="T44" fmla="*/ 0 w 71"/>
                    <a:gd name="T45" fmla="*/ 0 h 52"/>
                    <a:gd name="T46" fmla="*/ 0 w 71"/>
                    <a:gd name="T47" fmla="*/ 0 h 52"/>
                    <a:gd name="T48" fmla="*/ 0 w 71"/>
                    <a:gd name="T49" fmla="*/ 0 h 52"/>
                    <a:gd name="T50" fmla="*/ 0 w 71"/>
                    <a:gd name="T51" fmla="*/ 0 h 52"/>
                    <a:gd name="T52" fmla="*/ 0 w 71"/>
                    <a:gd name="T53" fmla="*/ 0 h 52"/>
                    <a:gd name="T54" fmla="*/ 0 w 71"/>
                    <a:gd name="T55" fmla="*/ 0 h 52"/>
                    <a:gd name="T56" fmla="*/ 0 w 71"/>
                    <a:gd name="T57" fmla="*/ 0 h 52"/>
                    <a:gd name="T58" fmla="*/ 0 w 71"/>
                    <a:gd name="T59" fmla="*/ 0 h 52"/>
                    <a:gd name="T60" fmla="*/ 0 w 71"/>
                    <a:gd name="T61" fmla="*/ 0 h 52"/>
                    <a:gd name="T62" fmla="*/ 0 w 71"/>
                    <a:gd name="T63" fmla="*/ 0 h 52"/>
                    <a:gd name="T64" fmla="*/ 0 w 71"/>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2"/>
                    <a:gd name="T101" fmla="*/ 71 w 71"/>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2">
                      <a:moveTo>
                        <a:pt x="46" y="44"/>
                      </a:moveTo>
                      <a:lnTo>
                        <a:pt x="39" y="48"/>
                      </a:lnTo>
                      <a:lnTo>
                        <a:pt x="32" y="50"/>
                      </a:lnTo>
                      <a:lnTo>
                        <a:pt x="25" y="52"/>
                      </a:lnTo>
                      <a:lnTo>
                        <a:pt x="19" y="52"/>
                      </a:lnTo>
                      <a:lnTo>
                        <a:pt x="13" y="52"/>
                      </a:lnTo>
                      <a:lnTo>
                        <a:pt x="8" y="51"/>
                      </a:lnTo>
                      <a:lnTo>
                        <a:pt x="5" y="49"/>
                      </a:ln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1" y="11"/>
                      </a:lnTo>
                      <a:lnTo>
                        <a:pt x="71" y="15"/>
                      </a:lnTo>
                      <a:lnTo>
                        <a:pt x="68" y="20"/>
                      </a:lnTo>
                      <a:lnTo>
                        <a:pt x="66" y="25"/>
                      </a:lnTo>
                      <a:lnTo>
                        <a:pt x="63" y="31"/>
                      </a:lnTo>
                      <a:lnTo>
                        <a:pt x="58" y="35"/>
                      </a:lnTo>
                      <a:lnTo>
                        <a:pt x="52" y="40"/>
                      </a:lnTo>
                      <a:lnTo>
                        <a:pt x="46" y="4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71" name="Freeform 577"/>
                <p:cNvSpPr>
                  <a:spLocks/>
                </p:cNvSpPr>
                <p:nvPr/>
              </p:nvSpPr>
              <p:spPr bwMode="auto">
                <a:xfrm>
                  <a:off x="3784" y="1180"/>
                  <a:ext cx="73" cy="118"/>
                </a:xfrm>
                <a:custGeom>
                  <a:avLst/>
                  <a:gdLst>
                    <a:gd name="T0" fmla="*/ 0 w 721"/>
                    <a:gd name="T1" fmla="*/ 0 h 1080"/>
                    <a:gd name="T2" fmla="*/ 0 w 721"/>
                    <a:gd name="T3" fmla="*/ 0 h 1080"/>
                    <a:gd name="T4" fmla="*/ 0 w 721"/>
                    <a:gd name="T5" fmla="*/ 0 h 1080"/>
                    <a:gd name="T6" fmla="*/ 0 w 721"/>
                    <a:gd name="T7" fmla="*/ 0 h 1080"/>
                    <a:gd name="T8" fmla="*/ 0 w 721"/>
                    <a:gd name="T9" fmla="*/ 0 h 1080"/>
                    <a:gd name="T10" fmla="*/ 0 w 721"/>
                    <a:gd name="T11" fmla="*/ 0 h 1080"/>
                    <a:gd name="T12" fmla="*/ 0 w 721"/>
                    <a:gd name="T13" fmla="*/ 0 h 1080"/>
                    <a:gd name="T14" fmla="*/ 0 w 721"/>
                    <a:gd name="T15" fmla="*/ 0 h 1080"/>
                    <a:gd name="T16" fmla="*/ 0 w 721"/>
                    <a:gd name="T17" fmla="*/ 0 h 1080"/>
                    <a:gd name="T18" fmla="*/ 0 w 721"/>
                    <a:gd name="T19" fmla="*/ 0 h 1080"/>
                    <a:gd name="T20" fmla="*/ 0 w 721"/>
                    <a:gd name="T21" fmla="*/ 0 h 1080"/>
                    <a:gd name="T22" fmla="*/ 0 w 721"/>
                    <a:gd name="T23" fmla="*/ 0 h 1080"/>
                    <a:gd name="T24" fmla="*/ 0 w 721"/>
                    <a:gd name="T25" fmla="*/ 0 h 1080"/>
                    <a:gd name="T26" fmla="*/ 0 w 721"/>
                    <a:gd name="T27" fmla="*/ 0 h 1080"/>
                    <a:gd name="T28" fmla="*/ 0 w 721"/>
                    <a:gd name="T29" fmla="*/ 0 h 1080"/>
                    <a:gd name="T30" fmla="*/ 0 w 721"/>
                    <a:gd name="T31" fmla="*/ 0 h 1080"/>
                    <a:gd name="T32" fmla="*/ 0 w 721"/>
                    <a:gd name="T33" fmla="*/ 0 h 1080"/>
                    <a:gd name="T34" fmla="*/ 0 w 721"/>
                    <a:gd name="T35" fmla="*/ 0 h 1080"/>
                    <a:gd name="T36" fmla="*/ 0 w 721"/>
                    <a:gd name="T37" fmla="*/ 0 h 1080"/>
                    <a:gd name="T38" fmla="*/ 0 w 721"/>
                    <a:gd name="T39" fmla="*/ 0 h 1080"/>
                    <a:gd name="T40" fmla="*/ 0 w 721"/>
                    <a:gd name="T41" fmla="*/ 0 h 1080"/>
                    <a:gd name="T42" fmla="*/ 0 w 72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1"/>
                    <a:gd name="T67" fmla="*/ 0 h 1080"/>
                    <a:gd name="T68" fmla="*/ 721 w 72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1" h="1080">
                      <a:moveTo>
                        <a:pt x="66" y="9"/>
                      </a:moveTo>
                      <a:lnTo>
                        <a:pt x="721" y="1038"/>
                      </a:lnTo>
                      <a:lnTo>
                        <a:pt x="656" y="1080"/>
                      </a:lnTo>
                      <a:lnTo>
                        <a:pt x="3" y="49"/>
                      </a:lnTo>
                      <a:lnTo>
                        <a:pt x="1" y="44"/>
                      </a:lnTo>
                      <a:lnTo>
                        <a:pt x="0" y="39"/>
                      </a:lnTo>
                      <a:lnTo>
                        <a:pt x="1" y="33"/>
                      </a:lnTo>
                      <a:lnTo>
                        <a:pt x="2" y="27"/>
                      </a:lnTo>
                      <a:lnTo>
                        <a:pt x="6" y="22"/>
                      </a:lnTo>
                      <a:lnTo>
                        <a:pt x="10" y="17"/>
                      </a:lnTo>
                      <a:lnTo>
                        <a:pt x="15" y="11"/>
                      </a:lnTo>
                      <a:lnTo>
                        <a:pt x="20" y="7"/>
                      </a:lnTo>
                      <a:lnTo>
                        <a:pt x="27" y="3"/>
                      </a:lnTo>
                      <a:lnTo>
                        <a:pt x="34" y="1"/>
                      </a:lnTo>
                      <a:lnTo>
                        <a:pt x="41" y="0"/>
                      </a:lnTo>
                      <a:lnTo>
                        <a:pt x="46" y="0"/>
                      </a:lnTo>
                      <a:lnTo>
                        <a:pt x="53" y="0"/>
                      </a:lnTo>
                      <a:lnTo>
                        <a:pt x="58" y="2"/>
                      </a:lnTo>
                      <a:lnTo>
                        <a:pt x="62" y="5"/>
                      </a:lnTo>
                      <a:lnTo>
                        <a:pt x="66"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72" name="Freeform 578"/>
                <p:cNvSpPr>
                  <a:spLocks/>
                </p:cNvSpPr>
                <p:nvPr/>
              </p:nvSpPr>
              <p:spPr bwMode="auto">
                <a:xfrm>
                  <a:off x="3784" y="1180"/>
                  <a:ext cx="73" cy="118"/>
                </a:xfrm>
                <a:custGeom>
                  <a:avLst/>
                  <a:gdLst>
                    <a:gd name="T0" fmla="*/ 0 w 721"/>
                    <a:gd name="T1" fmla="*/ 0 h 1080"/>
                    <a:gd name="T2" fmla="*/ 0 w 721"/>
                    <a:gd name="T3" fmla="*/ 0 h 1080"/>
                    <a:gd name="T4" fmla="*/ 0 w 721"/>
                    <a:gd name="T5" fmla="*/ 0 h 1080"/>
                    <a:gd name="T6" fmla="*/ 0 w 721"/>
                    <a:gd name="T7" fmla="*/ 0 h 1080"/>
                    <a:gd name="T8" fmla="*/ 0 w 721"/>
                    <a:gd name="T9" fmla="*/ 0 h 1080"/>
                    <a:gd name="T10" fmla="*/ 0 w 721"/>
                    <a:gd name="T11" fmla="*/ 0 h 1080"/>
                    <a:gd name="T12" fmla="*/ 0 w 721"/>
                    <a:gd name="T13" fmla="*/ 0 h 1080"/>
                    <a:gd name="T14" fmla="*/ 0 w 721"/>
                    <a:gd name="T15" fmla="*/ 0 h 1080"/>
                    <a:gd name="T16" fmla="*/ 0 w 721"/>
                    <a:gd name="T17" fmla="*/ 0 h 1080"/>
                    <a:gd name="T18" fmla="*/ 0 w 721"/>
                    <a:gd name="T19" fmla="*/ 0 h 1080"/>
                    <a:gd name="T20" fmla="*/ 0 w 721"/>
                    <a:gd name="T21" fmla="*/ 0 h 1080"/>
                    <a:gd name="T22" fmla="*/ 0 w 721"/>
                    <a:gd name="T23" fmla="*/ 0 h 1080"/>
                    <a:gd name="T24" fmla="*/ 0 w 721"/>
                    <a:gd name="T25" fmla="*/ 0 h 1080"/>
                    <a:gd name="T26" fmla="*/ 0 w 721"/>
                    <a:gd name="T27" fmla="*/ 0 h 1080"/>
                    <a:gd name="T28" fmla="*/ 0 w 721"/>
                    <a:gd name="T29" fmla="*/ 0 h 1080"/>
                    <a:gd name="T30" fmla="*/ 0 w 721"/>
                    <a:gd name="T31" fmla="*/ 0 h 1080"/>
                    <a:gd name="T32" fmla="*/ 0 w 721"/>
                    <a:gd name="T33" fmla="*/ 0 h 1080"/>
                    <a:gd name="T34" fmla="*/ 0 w 721"/>
                    <a:gd name="T35" fmla="*/ 0 h 1080"/>
                    <a:gd name="T36" fmla="*/ 0 w 721"/>
                    <a:gd name="T37" fmla="*/ 0 h 1080"/>
                    <a:gd name="T38" fmla="*/ 0 w 721"/>
                    <a:gd name="T39" fmla="*/ 0 h 1080"/>
                    <a:gd name="T40" fmla="*/ 0 w 721"/>
                    <a:gd name="T41" fmla="*/ 0 h 1080"/>
                    <a:gd name="T42" fmla="*/ 0 w 72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1"/>
                    <a:gd name="T67" fmla="*/ 0 h 1080"/>
                    <a:gd name="T68" fmla="*/ 721 w 72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1" h="1080">
                      <a:moveTo>
                        <a:pt x="66" y="9"/>
                      </a:moveTo>
                      <a:lnTo>
                        <a:pt x="721" y="1038"/>
                      </a:lnTo>
                      <a:lnTo>
                        <a:pt x="656" y="1080"/>
                      </a:lnTo>
                      <a:lnTo>
                        <a:pt x="3" y="49"/>
                      </a:lnTo>
                      <a:lnTo>
                        <a:pt x="1" y="44"/>
                      </a:lnTo>
                      <a:lnTo>
                        <a:pt x="0" y="39"/>
                      </a:lnTo>
                      <a:lnTo>
                        <a:pt x="1" y="33"/>
                      </a:lnTo>
                      <a:lnTo>
                        <a:pt x="2" y="27"/>
                      </a:lnTo>
                      <a:lnTo>
                        <a:pt x="6" y="22"/>
                      </a:lnTo>
                      <a:lnTo>
                        <a:pt x="10" y="17"/>
                      </a:lnTo>
                      <a:lnTo>
                        <a:pt x="15" y="11"/>
                      </a:lnTo>
                      <a:lnTo>
                        <a:pt x="20" y="7"/>
                      </a:lnTo>
                      <a:lnTo>
                        <a:pt x="27" y="3"/>
                      </a:lnTo>
                      <a:lnTo>
                        <a:pt x="34" y="1"/>
                      </a:lnTo>
                      <a:lnTo>
                        <a:pt x="41" y="0"/>
                      </a:lnTo>
                      <a:lnTo>
                        <a:pt x="46" y="0"/>
                      </a:lnTo>
                      <a:lnTo>
                        <a:pt x="53" y="0"/>
                      </a:lnTo>
                      <a:lnTo>
                        <a:pt x="58" y="2"/>
                      </a:lnTo>
                      <a:lnTo>
                        <a:pt x="62" y="5"/>
                      </a:lnTo>
                      <a:lnTo>
                        <a:pt x="66"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73" name="Freeform 579"/>
                <p:cNvSpPr>
                  <a:spLocks/>
                </p:cNvSpPr>
                <p:nvPr/>
              </p:nvSpPr>
              <p:spPr bwMode="auto">
                <a:xfrm>
                  <a:off x="3871" y="1333"/>
                  <a:ext cx="64" cy="126"/>
                </a:xfrm>
                <a:custGeom>
                  <a:avLst/>
                  <a:gdLst>
                    <a:gd name="T0" fmla="*/ 0 w 634"/>
                    <a:gd name="T1" fmla="*/ 0 h 1152"/>
                    <a:gd name="T2" fmla="*/ 0 w 634"/>
                    <a:gd name="T3" fmla="*/ 0 h 1152"/>
                    <a:gd name="T4" fmla="*/ 0 w 634"/>
                    <a:gd name="T5" fmla="*/ 0 h 1152"/>
                    <a:gd name="T6" fmla="*/ 0 w 634"/>
                    <a:gd name="T7" fmla="*/ 0 h 1152"/>
                    <a:gd name="T8" fmla="*/ 0 w 634"/>
                    <a:gd name="T9" fmla="*/ 0 h 1152"/>
                    <a:gd name="T10" fmla="*/ 0 w 634"/>
                    <a:gd name="T11" fmla="*/ 0 h 1152"/>
                    <a:gd name="T12" fmla="*/ 0 w 634"/>
                    <a:gd name="T13" fmla="*/ 0 h 1152"/>
                    <a:gd name="T14" fmla="*/ 0 w 634"/>
                    <a:gd name="T15" fmla="*/ 0 h 1152"/>
                    <a:gd name="T16" fmla="*/ 0 w 634"/>
                    <a:gd name="T17" fmla="*/ 0 h 1152"/>
                    <a:gd name="T18" fmla="*/ 0 w 634"/>
                    <a:gd name="T19" fmla="*/ 0 h 1152"/>
                    <a:gd name="T20" fmla="*/ 0 w 634"/>
                    <a:gd name="T21" fmla="*/ 0 h 1152"/>
                    <a:gd name="T22" fmla="*/ 0 w 634"/>
                    <a:gd name="T23" fmla="*/ 0 h 1152"/>
                    <a:gd name="T24" fmla="*/ 0 w 634"/>
                    <a:gd name="T25" fmla="*/ 0 h 1152"/>
                    <a:gd name="T26" fmla="*/ 0 w 634"/>
                    <a:gd name="T27" fmla="*/ 0 h 1152"/>
                    <a:gd name="T28" fmla="*/ 0 w 634"/>
                    <a:gd name="T29" fmla="*/ 0 h 1152"/>
                    <a:gd name="T30" fmla="*/ 0 w 634"/>
                    <a:gd name="T31" fmla="*/ 0 h 1152"/>
                    <a:gd name="T32" fmla="*/ 0 w 634"/>
                    <a:gd name="T33" fmla="*/ 0 h 1152"/>
                    <a:gd name="T34" fmla="*/ 0 w 634"/>
                    <a:gd name="T35" fmla="*/ 0 h 1152"/>
                    <a:gd name="T36" fmla="*/ 0 w 634"/>
                    <a:gd name="T37" fmla="*/ 0 h 1152"/>
                    <a:gd name="T38" fmla="*/ 0 w 634"/>
                    <a:gd name="T39" fmla="*/ 0 h 1152"/>
                    <a:gd name="T40" fmla="*/ 0 w 634"/>
                    <a:gd name="T41" fmla="*/ 0 h 1152"/>
                    <a:gd name="T42" fmla="*/ 0 w 63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4"/>
                    <a:gd name="T67" fmla="*/ 0 h 1152"/>
                    <a:gd name="T68" fmla="*/ 634 w 63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4" h="1152">
                      <a:moveTo>
                        <a:pt x="565" y="1142"/>
                      </a:moveTo>
                      <a:lnTo>
                        <a:pt x="0" y="34"/>
                      </a:lnTo>
                      <a:lnTo>
                        <a:pt x="69" y="0"/>
                      </a:lnTo>
                      <a:lnTo>
                        <a:pt x="631" y="1109"/>
                      </a:lnTo>
                      <a:lnTo>
                        <a:pt x="634" y="1114"/>
                      </a:lnTo>
                      <a:lnTo>
                        <a:pt x="634" y="1118"/>
                      </a:lnTo>
                      <a:lnTo>
                        <a:pt x="632" y="1124"/>
                      </a:lnTo>
                      <a:lnTo>
                        <a:pt x="630" y="1128"/>
                      </a:lnTo>
                      <a:lnTo>
                        <a:pt x="626" y="1134"/>
                      </a:lnTo>
                      <a:lnTo>
                        <a:pt x="621" y="1138"/>
                      </a:lnTo>
                      <a:lnTo>
                        <a:pt x="615" y="1143"/>
                      </a:lnTo>
                      <a:lnTo>
                        <a:pt x="610" y="1146"/>
                      </a:lnTo>
                      <a:lnTo>
                        <a:pt x="603" y="1150"/>
                      </a:lnTo>
                      <a:lnTo>
                        <a:pt x="596" y="1152"/>
                      </a:lnTo>
                      <a:lnTo>
                        <a:pt x="589" y="1152"/>
                      </a:lnTo>
                      <a:lnTo>
                        <a:pt x="584" y="1152"/>
                      </a:lnTo>
                      <a:lnTo>
                        <a:pt x="578" y="1151"/>
                      </a:lnTo>
                      <a:lnTo>
                        <a:pt x="572" y="1149"/>
                      </a:lnTo>
                      <a:lnTo>
                        <a:pt x="569" y="1146"/>
                      </a:lnTo>
                      <a:lnTo>
                        <a:pt x="565" y="11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74" name="Freeform 580"/>
                <p:cNvSpPr>
                  <a:spLocks/>
                </p:cNvSpPr>
                <p:nvPr/>
              </p:nvSpPr>
              <p:spPr bwMode="auto">
                <a:xfrm>
                  <a:off x="3871" y="1333"/>
                  <a:ext cx="64" cy="126"/>
                </a:xfrm>
                <a:custGeom>
                  <a:avLst/>
                  <a:gdLst>
                    <a:gd name="T0" fmla="*/ 0 w 634"/>
                    <a:gd name="T1" fmla="*/ 0 h 1152"/>
                    <a:gd name="T2" fmla="*/ 0 w 634"/>
                    <a:gd name="T3" fmla="*/ 0 h 1152"/>
                    <a:gd name="T4" fmla="*/ 0 w 634"/>
                    <a:gd name="T5" fmla="*/ 0 h 1152"/>
                    <a:gd name="T6" fmla="*/ 0 w 634"/>
                    <a:gd name="T7" fmla="*/ 0 h 1152"/>
                    <a:gd name="T8" fmla="*/ 0 w 634"/>
                    <a:gd name="T9" fmla="*/ 0 h 1152"/>
                    <a:gd name="T10" fmla="*/ 0 w 634"/>
                    <a:gd name="T11" fmla="*/ 0 h 1152"/>
                    <a:gd name="T12" fmla="*/ 0 w 634"/>
                    <a:gd name="T13" fmla="*/ 0 h 1152"/>
                    <a:gd name="T14" fmla="*/ 0 w 634"/>
                    <a:gd name="T15" fmla="*/ 0 h 1152"/>
                    <a:gd name="T16" fmla="*/ 0 w 634"/>
                    <a:gd name="T17" fmla="*/ 0 h 1152"/>
                    <a:gd name="T18" fmla="*/ 0 w 634"/>
                    <a:gd name="T19" fmla="*/ 0 h 1152"/>
                    <a:gd name="T20" fmla="*/ 0 w 634"/>
                    <a:gd name="T21" fmla="*/ 0 h 1152"/>
                    <a:gd name="T22" fmla="*/ 0 w 634"/>
                    <a:gd name="T23" fmla="*/ 0 h 1152"/>
                    <a:gd name="T24" fmla="*/ 0 w 634"/>
                    <a:gd name="T25" fmla="*/ 0 h 1152"/>
                    <a:gd name="T26" fmla="*/ 0 w 634"/>
                    <a:gd name="T27" fmla="*/ 0 h 1152"/>
                    <a:gd name="T28" fmla="*/ 0 w 634"/>
                    <a:gd name="T29" fmla="*/ 0 h 1152"/>
                    <a:gd name="T30" fmla="*/ 0 w 634"/>
                    <a:gd name="T31" fmla="*/ 0 h 1152"/>
                    <a:gd name="T32" fmla="*/ 0 w 634"/>
                    <a:gd name="T33" fmla="*/ 0 h 1152"/>
                    <a:gd name="T34" fmla="*/ 0 w 634"/>
                    <a:gd name="T35" fmla="*/ 0 h 1152"/>
                    <a:gd name="T36" fmla="*/ 0 w 634"/>
                    <a:gd name="T37" fmla="*/ 0 h 1152"/>
                    <a:gd name="T38" fmla="*/ 0 w 634"/>
                    <a:gd name="T39" fmla="*/ 0 h 1152"/>
                    <a:gd name="T40" fmla="*/ 0 w 634"/>
                    <a:gd name="T41" fmla="*/ 0 h 1152"/>
                    <a:gd name="T42" fmla="*/ 0 w 63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4"/>
                    <a:gd name="T67" fmla="*/ 0 h 1152"/>
                    <a:gd name="T68" fmla="*/ 634 w 63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4" h="1152">
                      <a:moveTo>
                        <a:pt x="565" y="1142"/>
                      </a:moveTo>
                      <a:lnTo>
                        <a:pt x="0" y="34"/>
                      </a:lnTo>
                      <a:lnTo>
                        <a:pt x="69" y="0"/>
                      </a:lnTo>
                      <a:lnTo>
                        <a:pt x="631" y="1109"/>
                      </a:lnTo>
                      <a:lnTo>
                        <a:pt x="634" y="1114"/>
                      </a:lnTo>
                      <a:lnTo>
                        <a:pt x="634" y="1118"/>
                      </a:lnTo>
                      <a:lnTo>
                        <a:pt x="632" y="1124"/>
                      </a:lnTo>
                      <a:lnTo>
                        <a:pt x="630" y="1128"/>
                      </a:lnTo>
                      <a:lnTo>
                        <a:pt x="626" y="1134"/>
                      </a:lnTo>
                      <a:lnTo>
                        <a:pt x="621" y="1138"/>
                      </a:lnTo>
                      <a:lnTo>
                        <a:pt x="615" y="1143"/>
                      </a:lnTo>
                      <a:lnTo>
                        <a:pt x="610" y="1146"/>
                      </a:lnTo>
                      <a:lnTo>
                        <a:pt x="603" y="1150"/>
                      </a:lnTo>
                      <a:lnTo>
                        <a:pt x="596" y="1152"/>
                      </a:lnTo>
                      <a:lnTo>
                        <a:pt x="589" y="1152"/>
                      </a:lnTo>
                      <a:lnTo>
                        <a:pt x="584" y="1152"/>
                      </a:lnTo>
                      <a:lnTo>
                        <a:pt x="578" y="1151"/>
                      </a:lnTo>
                      <a:lnTo>
                        <a:pt x="572" y="1149"/>
                      </a:lnTo>
                      <a:lnTo>
                        <a:pt x="569" y="1146"/>
                      </a:lnTo>
                      <a:lnTo>
                        <a:pt x="565" y="11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75" name="Freeform 581"/>
                <p:cNvSpPr>
                  <a:spLocks/>
                </p:cNvSpPr>
                <p:nvPr/>
              </p:nvSpPr>
              <p:spPr bwMode="auto">
                <a:xfrm>
                  <a:off x="3663" y="1344"/>
                  <a:ext cx="69" cy="123"/>
                </a:xfrm>
                <a:custGeom>
                  <a:avLst/>
                  <a:gdLst>
                    <a:gd name="T0" fmla="*/ 0 w 682"/>
                    <a:gd name="T1" fmla="*/ 0 h 1139"/>
                    <a:gd name="T2" fmla="*/ 0 w 682"/>
                    <a:gd name="T3" fmla="*/ 0 h 1139"/>
                    <a:gd name="T4" fmla="*/ 0 w 682"/>
                    <a:gd name="T5" fmla="*/ 0 h 1139"/>
                    <a:gd name="T6" fmla="*/ 0 w 682"/>
                    <a:gd name="T7" fmla="*/ 0 h 1139"/>
                    <a:gd name="T8" fmla="*/ 0 w 682"/>
                    <a:gd name="T9" fmla="*/ 0 h 1139"/>
                    <a:gd name="T10" fmla="*/ 0 w 682"/>
                    <a:gd name="T11" fmla="*/ 0 h 1139"/>
                    <a:gd name="T12" fmla="*/ 0 w 682"/>
                    <a:gd name="T13" fmla="*/ 0 h 1139"/>
                    <a:gd name="T14" fmla="*/ 0 w 682"/>
                    <a:gd name="T15" fmla="*/ 0 h 1139"/>
                    <a:gd name="T16" fmla="*/ 0 w 682"/>
                    <a:gd name="T17" fmla="*/ 0 h 1139"/>
                    <a:gd name="T18" fmla="*/ 0 w 682"/>
                    <a:gd name="T19" fmla="*/ 0 h 1139"/>
                    <a:gd name="T20" fmla="*/ 0 w 682"/>
                    <a:gd name="T21" fmla="*/ 0 h 1139"/>
                    <a:gd name="T22" fmla="*/ 0 w 682"/>
                    <a:gd name="T23" fmla="*/ 0 h 1139"/>
                    <a:gd name="T24" fmla="*/ 0 w 682"/>
                    <a:gd name="T25" fmla="*/ 0 h 1139"/>
                    <a:gd name="T26" fmla="*/ 0 w 682"/>
                    <a:gd name="T27" fmla="*/ 0 h 1139"/>
                    <a:gd name="T28" fmla="*/ 0 w 682"/>
                    <a:gd name="T29" fmla="*/ 0 h 1139"/>
                    <a:gd name="T30" fmla="*/ 0 w 682"/>
                    <a:gd name="T31" fmla="*/ 0 h 1139"/>
                    <a:gd name="T32" fmla="*/ 0 w 682"/>
                    <a:gd name="T33" fmla="*/ 0 h 1139"/>
                    <a:gd name="T34" fmla="*/ 0 w 682"/>
                    <a:gd name="T35" fmla="*/ 0 h 1139"/>
                    <a:gd name="T36" fmla="*/ 0 w 682"/>
                    <a:gd name="T37" fmla="*/ 0 h 1139"/>
                    <a:gd name="T38" fmla="*/ 0 w 682"/>
                    <a:gd name="T39" fmla="*/ 0 h 1139"/>
                    <a:gd name="T40" fmla="*/ 0 w 682"/>
                    <a:gd name="T41" fmla="*/ 0 h 1139"/>
                    <a:gd name="T42" fmla="*/ 0 w 682"/>
                    <a:gd name="T43" fmla="*/ 0 h 1139"/>
                    <a:gd name="T44" fmla="*/ 0 w 682"/>
                    <a:gd name="T45" fmla="*/ 0 h 1139"/>
                    <a:gd name="T46" fmla="*/ 0 w 682"/>
                    <a:gd name="T47" fmla="*/ 0 h 1139"/>
                    <a:gd name="T48" fmla="*/ 0 w 682"/>
                    <a:gd name="T49" fmla="*/ 0 h 1139"/>
                    <a:gd name="T50" fmla="*/ 0 w 682"/>
                    <a:gd name="T51" fmla="*/ 0 h 1139"/>
                    <a:gd name="T52" fmla="*/ 0 w 682"/>
                    <a:gd name="T53" fmla="*/ 0 h 1139"/>
                    <a:gd name="T54" fmla="*/ 0 w 682"/>
                    <a:gd name="T55" fmla="*/ 0 h 1139"/>
                    <a:gd name="T56" fmla="*/ 0 w 682"/>
                    <a:gd name="T57" fmla="*/ 0 h 1139"/>
                    <a:gd name="T58" fmla="*/ 0 w 682"/>
                    <a:gd name="T59" fmla="*/ 0 h 1139"/>
                    <a:gd name="T60" fmla="*/ 0 w 682"/>
                    <a:gd name="T61" fmla="*/ 0 h 1139"/>
                    <a:gd name="T62" fmla="*/ 0 w 682"/>
                    <a:gd name="T63" fmla="*/ 0 h 1139"/>
                    <a:gd name="T64" fmla="*/ 0 w 682"/>
                    <a:gd name="T65" fmla="*/ 0 h 1139"/>
                    <a:gd name="T66" fmla="*/ 0 w 682"/>
                    <a:gd name="T67" fmla="*/ 0 h 1139"/>
                    <a:gd name="T68" fmla="*/ 0 w 682"/>
                    <a:gd name="T69" fmla="*/ 0 h 1139"/>
                    <a:gd name="T70" fmla="*/ 0 w 682"/>
                    <a:gd name="T71" fmla="*/ 0 h 1139"/>
                    <a:gd name="T72" fmla="*/ 0 w 682"/>
                    <a:gd name="T73" fmla="*/ 0 h 1139"/>
                    <a:gd name="T74" fmla="*/ 0 w 682"/>
                    <a:gd name="T75" fmla="*/ 0 h 11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2"/>
                    <a:gd name="T115" fmla="*/ 0 h 1139"/>
                    <a:gd name="T116" fmla="*/ 682 w 682"/>
                    <a:gd name="T117" fmla="*/ 1139 h 11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2" h="1139">
                      <a:moveTo>
                        <a:pt x="67" y="9"/>
                      </a:moveTo>
                      <a:lnTo>
                        <a:pt x="680" y="1092"/>
                      </a:lnTo>
                      <a:lnTo>
                        <a:pt x="682" y="1097"/>
                      </a:lnTo>
                      <a:lnTo>
                        <a:pt x="682" y="1101"/>
                      </a:lnTo>
                      <a:lnTo>
                        <a:pt x="681" y="1107"/>
                      </a:lnTo>
                      <a:lnTo>
                        <a:pt x="679" y="1112"/>
                      </a:lnTo>
                      <a:lnTo>
                        <a:pt x="675" y="1118"/>
                      </a:lnTo>
                      <a:lnTo>
                        <a:pt x="671" y="1123"/>
                      </a:lnTo>
                      <a:lnTo>
                        <a:pt x="665" y="1127"/>
                      </a:lnTo>
                      <a:lnTo>
                        <a:pt x="658" y="1132"/>
                      </a:lnTo>
                      <a:lnTo>
                        <a:pt x="651" y="1135"/>
                      </a:lnTo>
                      <a:lnTo>
                        <a:pt x="645" y="1137"/>
                      </a:lnTo>
                      <a:lnTo>
                        <a:pt x="638" y="1139"/>
                      </a:lnTo>
                      <a:lnTo>
                        <a:pt x="631" y="1139"/>
                      </a:lnTo>
                      <a:lnTo>
                        <a:pt x="625" y="1139"/>
                      </a:lnTo>
                      <a:lnTo>
                        <a:pt x="621" y="1136"/>
                      </a:lnTo>
                      <a:lnTo>
                        <a:pt x="616" y="1133"/>
                      </a:lnTo>
                      <a:lnTo>
                        <a:pt x="613" y="1129"/>
                      </a:lnTo>
                      <a:lnTo>
                        <a:pt x="3" y="46"/>
                      </a:lnTo>
                      <a:lnTo>
                        <a:pt x="2" y="42"/>
                      </a:lnTo>
                      <a:lnTo>
                        <a:pt x="0" y="36"/>
                      </a:lnTo>
                      <a:lnTo>
                        <a:pt x="2" y="31"/>
                      </a:lnTo>
                      <a:lnTo>
                        <a:pt x="4" y="26"/>
                      </a:lnTo>
                      <a:lnTo>
                        <a:pt x="7" y="21"/>
                      </a:lnTo>
                      <a:lnTo>
                        <a:pt x="12" y="15"/>
                      </a:lnTo>
                      <a:lnTo>
                        <a:pt x="17" y="10"/>
                      </a:lnTo>
                      <a:lnTo>
                        <a:pt x="23" y="7"/>
                      </a:lnTo>
                      <a:lnTo>
                        <a:pt x="30" y="4"/>
                      </a:lnTo>
                      <a:lnTo>
                        <a:pt x="37" y="1"/>
                      </a:lnTo>
                      <a:lnTo>
                        <a:pt x="44" y="0"/>
                      </a:lnTo>
                      <a:lnTo>
                        <a:pt x="49" y="0"/>
                      </a:lnTo>
                      <a:lnTo>
                        <a:pt x="55" y="1"/>
                      </a:lnTo>
                      <a:lnTo>
                        <a:pt x="61" y="2"/>
                      </a:lnTo>
                      <a:lnTo>
                        <a:pt x="64" y="6"/>
                      </a:lnTo>
                      <a:lnTo>
                        <a:pt x="67"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76" name="Freeform 582"/>
                <p:cNvSpPr>
                  <a:spLocks/>
                </p:cNvSpPr>
                <p:nvPr/>
              </p:nvSpPr>
              <p:spPr bwMode="auto">
                <a:xfrm>
                  <a:off x="3663" y="1344"/>
                  <a:ext cx="69" cy="123"/>
                </a:xfrm>
                <a:custGeom>
                  <a:avLst/>
                  <a:gdLst>
                    <a:gd name="T0" fmla="*/ 0 w 682"/>
                    <a:gd name="T1" fmla="*/ 0 h 1139"/>
                    <a:gd name="T2" fmla="*/ 0 w 682"/>
                    <a:gd name="T3" fmla="*/ 0 h 1139"/>
                    <a:gd name="T4" fmla="*/ 0 w 682"/>
                    <a:gd name="T5" fmla="*/ 0 h 1139"/>
                    <a:gd name="T6" fmla="*/ 0 w 682"/>
                    <a:gd name="T7" fmla="*/ 0 h 1139"/>
                    <a:gd name="T8" fmla="*/ 0 w 682"/>
                    <a:gd name="T9" fmla="*/ 0 h 1139"/>
                    <a:gd name="T10" fmla="*/ 0 w 682"/>
                    <a:gd name="T11" fmla="*/ 0 h 1139"/>
                    <a:gd name="T12" fmla="*/ 0 w 682"/>
                    <a:gd name="T13" fmla="*/ 0 h 1139"/>
                    <a:gd name="T14" fmla="*/ 0 w 682"/>
                    <a:gd name="T15" fmla="*/ 0 h 1139"/>
                    <a:gd name="T16" fmla="*/ 0 w 682"/>
                    <a:gd name="T17" fmla="*/ 0 h 1139"/>
                    <a:gd name="T18" fmla="*/ 0 w 682"/>
                    <a:gd name="T19" fmla="*/ 0 h 1139"/>
                    <a:gd name="T20" fmla="*/ 0 w 682"/>
                    <a:gd name="T21" fmla="*/ 0 h 1139"/>
                    <a:gd name="T22" fmla="*/ 0 w 682"/>
                    <a:gd name="T23" fmla="*/ 0 h 1139"/>
                    <a:gd name="T24" fmla="*/ 0 w 682"/>
                    <a:gd name="T25" fmla="*/ 0 h 1139"/>
                    <a:gd name="T26" fmla="*/ 0 w 682"/>
                    <a:gd name="T27" fmla="*/ 0 h 1139"/>
                    <a:gd name="T28" fmla="*/ 0 w 682"/>
                    <a:gd name="T29" fmla="*/ 0 h 1139"/>
                    <a:gd name="T30" fmla="*/ 0 w 682"/>
                    <a:gd name="T31" fmla="*/ 0 h 1139"/>
                    <a:gd name="T32" fmla="*/ 0 w 682"/>
                    <a:gd name="T33" fmla="*/ 0 h 1139"/>
                    <a:gd name="T34" fmla="*/ 0 w 682"/>
                    <a:gd name="T35" fmla="*/ 0 h 1139"/>
                    <a:gd name="T36" fmla="*/ 0 w 682"/>
                    <a:gd name="T37" fmla="*/ 0 h 1139"/>
                    <a:gd name="T38" fmla="*/ 0 w 682"/>
                    <a:gd name="T39" fmla="*/ 0 h 1139"/>
                    <a:gd name="T40" fmla="*/ 0 w 682"/>
                    <a:gd name="T41" fmla="*/ 0 h 1139"/>
                    <a:gd name="T42" fmla="*/ 0 w 682"/>
                    <a:gd name="T43" fmla="*/ 0 h 1139"/>
                    <a:gd name="T44" fmla="*/ 0 w 682"/>
                    <a:gd name="T45" fmla="*/ 0 h 1139"/>
                    <a:gd name="T46" fmla="*/ 0 w 682"/>
                    <a:gd name="T47" fmla="*/ 0 h 1139"/>
                    <a:gd name="T48" fmla="*/ 0 w 682"/>
                    <a:gd name="T49" fmla="*/ 0 h 1139"/>
                    <a:gd name="T50" fmla="*/ 0 w 682"/>
                    <a:gd name="T51" fmla="*/ 0 h 1139"/>
                    <a:gd name="T52" fmla="*/ 0 w 682"/>
                    <a:gd name="T53" fmla="*/ 0 h 1139"/>
                    <a:gd name="T54" fmla="*/ 0 w 682"/>
                    <a:gd name="T55" fmla="*/ 0 h 1139"/>
                    <a:gd name="T56" fmla="*/ 0 w 682"/>
                    <a:gd name="T57" fmla="*/ 0 h 1139"/>
                    <a:gd name="T58" fmla="*/ 0 w 682"/>
                    <a:gd name="T59" fmla="*/ 0 h 1139"/>
                    <a:gd name="T60" fmla="*/ 0 w 682"/>
                    <a:gd name="T61" fmla="*/ 0 h 1139"/>
                    <a:gd name="T62" fmla="*/ 0 w 682"/>
                    <a:gd name="T63" fmla="*/ 0 h 1139"/>
                    <a:gd name="T64" fmla="*/ 0 w 682"/>
                    <a:gd name="T65" fmla="*/ 0 h 1139"/>
                    <a:gd name="T66" fmla="*/ 0 w 682"/>
                    <a:gd name="T67" fmla="*/ 0 h 1139"/>
                    <a:gd name="T68" fmla="*/ 0 w 682"/>
                    <a:gd name="T69" fmla="*/ 0 h 1139"/>
                    <a:gd name="T70" fmla="*/ 0 w 682"/>
                    <a:gd name="T71" fmla="*/ 0 h 1139"/>
                    <a:gd name="T72" fmla="*/ 0 w 682"/>
                    <a:gd name="T73" fmla="*/ 0 h 1139"/>
                    <a:gd name="T74" fmla="*/ 0 w 682"/>
                    <a:gd name="T75" fmla="*/ 0 h 11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2"/>
                    <a:gd name="T115" fmla="*/ 0 h 1139"/>
                    <a:gd name="T116" fmla="*/ 682 w 682"/>
                    <a:gd name="T117" fmla="*/ 1139 h 11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2" h="1139">
                      <a:moveTo>
                        <a:pt x="67" y="9"/>
                      </a:moveTo>
                      <a:lnTo>
                        <a:pt x="680" y="1092"/>
                      </a:lnTo>
                      <a:lnTo>
                        <a:pt x="682" y="1097"/>
                      </a:lnTo>
                      <a:lnTo>
                        <a:pt x="682" y="1101"/>
                      </a:lnTo>
                      <a:lnTo>
                        <a:pt x="681" y="1107"/>
                      </a:lnTo>
                      <a:lnTo>
                        <a:pt x="679" y="1112"/>
                      </a:lnTo>
                      <a:lnTo>
                        <a:pt x="675" y="1118"/>
                      </a:lnTo>
                      <a:lnTo>
                        <a:pt x="671" y="1123"/>
                      </a:lnTo>
                      <a:lnTo>
                        <a:pt x="665" y="1127"/>
                      </a:lnTo>
                      <a:lnTo>
                        <a:pt x="658" y="1132"/>
                      </a:lnTo>
                      <a:lnTo>
                        <a:pt x="651" y="1135"/>
                      </a:lnTo>
                      <a:lnTo>
                        <a:pt x="645" y="1137"/>
                      </a:lnTo>
                      <a:lnTo>
                        <a:pt x="638" y="1139"/>
                      </a:lnTo>
                      <a:lnTo>
                        <a:pt x="631" y="1139"/>
                      </a:lnTo>
                      <a:lnTo>
                        <a:pt x="625" y="1139"/>
                      </a:lnTo>
                      <a:lnTo>
                        <a:pt x="621" y="1136"/>
                      </a:lnTo>
                      <a:lnTo>
                        <a:pt x="616" y="1133"/>
                      </a:lnTo>
                      <a:lnTo>
                        <a:pt x="613" y="1129"/>
                      </a:lnTo>
                      <a:lnTo>
                        <a:pt x="3" y="46"/>
                      </a:lnTo>
                      <a:lnTo>
                        <a:pt x="2" y="42"/>
                      </a:lnTo>
                      <a:lnTo>
                        <a:pt x="0" y="36"/>
                      </a:lnTo>
                      <a:lnTo>
                        <a:pt x="2" y="31"/>
                      </a:lnTo>
                      <a:lnTo>
                        <a:pt x="4" y="26"/>
                      </a:lnTo>
                      <a:lnTo>
                        <a:pt x="7" y="21"/>
                      </a:lnTo>
                      <a:lnTo>
                        <a:pt x="12" y="15"/>
                      </a:lnTo>
                      <a:lnTo>
                        <a:pt x="17" y="10"/>
                      </a:lnTo>
                      <a:lnTo>
                        <a:pt x="23" y="7"/>
                      </a:lnTo>
                      <a:lnTo>
                        <a:pt x="30" y="4"/>
                      </a:lnTo>
                      <a:lnTo>
                        <a:pt x="37" y="1"/>
                      </a:lnTo>
                      <a:lnTo>
                        <a:pt x="44" y="0"/>
                      </a:lnTo>
                      <a:lnTo>
                        <a:pt x="49" y="0"/>
                      </a:lnTo>
                      <a:lnTo>
                        <a:pt x="55" y="1"/>
                      </a:lnTo>
                      <a:lnTo>
                        <a:pt x="61" y="2"/>
                      </a:lnTo>
                      <a:lnTo>
                        <a:pt x="64" y="6"/>
                      </a:lnTo>
                      <a:lnTo>
                        <a:pt x="67"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877" name="Freeform 583"/>
                <p:cNvSpPr>
                  <a:spLocks/>
                </p:cNvSpPr>
                <p:nvPr/>
              </p:nvSpPr>
              <p:spPr bwMode="auto">
                <a:xfrm>
                  <a:off x="3725" y="1462"/>
                  <a:ext cx="7" cy="5"/>
                </a:xfrm>
                <a:custGeom>
                  <a:avLst/>
                  <a:gdLst>
                    <a:gd name="T0" fmla="*/ 0 w 70"/>
                    <a:gd name="T1" fmla="*/ 0 h 56"/>
                    <a:gd name="T2" fmla="*/ 0 w 70"/>
                    <a:gd name="T3" fmla="*/ 0 h 56"/>
                    <a:gd name="T4" fmla="*/ 0 w 70"/>
                    <a:gd name="T5" fmla="*/ 0 h 56"/>
                    <a:gd name="T6" fmla="*/ 0 w 70"/>
                    <a:gd name="T7" fmla="*/ 0 h 56"/>
                    <a:gd name="T8" fmla="*/ 0 w 70"/>
                    <a:gd name="T9" fmla="*/ 0 h 56"/>
                    <a:gd name="T10" fmla="*/ 0 w 70"/>
                    <a:gd name="T11" fmla="*/ 0 h 56"/>
                    <a:gd name="T12" fmla="*/ 0 w 70"/>
                    <a:gd name="T13" fmla="*/ 0 h 56"/>
                    <a:gd name="T14" fmla="*/ 0 w 70"/>
                    <a:gd name="T15" fmla="*/ 0 h 56"/>
                    <a:gd name="T16" fmla="*/ 0 w 70"/>
                    <a:gd name="T17" fmla="*/ 0 h 56"/>
                    <a:gd name="T18" fmla="*/ 0 w 70"/>
                    <a:gd name="T19" fmla="*/ 0 h 56"/>
                    <a:gd name="T20" fmla="*/ 0 w 70"/>
                    <a:gd name="T21" fmla="*/ 0 h 56"/>
                    <a:gd name="T22" fmla="*/ 0 w 70"/>
                    <a:gd name="T23" fmla="*/ 0 h 56"/>
                    <a:gd name="T24" fmla="*/ 0 w 70"/>
                    <a:gd name="T25" fmla="*/ 0 h 56"/>
                    <a:gd name="T26" fmla="*/ 0 w 70"/>
                    <a:gd name="T27" fmla="*/ 0 h 56"/>
                    <a:gd name="T28" fmla="*/ 0 w 70"/>
                    <a:gd name="T29" fmla="*/ 0 h 56"/>
                    <a:gd name="T30" fmla="*/ 0 w 70"/>
                    <a:gd name="T31" fmla="*/ 0 h 56"/>
                    <a:gd name="T32" fmla="*/ 0 w 70"/>
                    <a:gd name="T33" fmla="*/ 0 h 56"/>
                    <a:gd name="T34" fmla="*/ 0 w 70"/>
                    <a:gd name="T35" fmla="*/ 0 h 56"/>
                    <a:gd name="T36" fmla="*/ 0 w 70"/>
                    <a:gd name="T37" fmla="*/ 0 h 56"/>
                    <a:gd name="T38" fmla="*/ 0 w 70"/>
                    <a:gd name="T39" fmla="*/ 0 h 56"/>
                    <a:gd name="T40" fmla="*/ 0 w 70"/>
                    <a:gd name="T41" fmla="*/ 0 h 56"/>
                    <a:gd name="T42" fmla="*/ 0 w 70"/>
                    <a:gd name="T43" fmla="*/ 0 h 56"/>
                    <a:gd name="T44" fmla="*/ 0 w 70"/>
                    <a:gd name="T45" fmla="*/ 0 h 56"/>
                    <a:gd name="T46" fmla="*/ 0 w 70"/>
                    <a:gd name="T47" fmla="*/ 0 h 56"/>
                    <a:gd name="T48" fmla="*/ 0 w 70"/>
                    <a:gd name="T49" fmla="*/ 0 h 56"/>
                    <a:gd name="T50" fmla="*/ 0 w 70"/>
                    <a:gd name="T51" fmla="*/ 0 h 56"/>
                    <a:gd name="T52" fmla="*/ 0 w 70"/>
                    <a:gd name="T53" fmla="*/ 0 h 56"/>
                    <a:gd name="T54" fmla="*/ 0 w 70"/>
                    <a:gd name="T55" fmla="*/ 0 h 56"/>
                    <a:gd name="T56" fmla="*/ 0 w 70"/>
                    <a:gd name="T57" fmla="*/ 0 h 56"/>
                    <a:gd name="T58" fmla="*/ 0 w 70"/>
                    <a:gd name="T59" fmla="*/ 0 h 56"/>
                    <a:gd name="T60" fmla="*/ 0 w 70"/>
                    <a:gd name="T61" fmla="*/ 0 h 56"/>
                    <a:gd name="T62" fmla="*/ 0 w 70"/>
                    <a:gd name="T63" fmla="*/ 0 h 56"/>
                    <a:gd name="T64" fmla="*/ 0 w 70"/>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22" y="7"/>
                      </a:moveTo>
                      <a:lnTo>
                        <a:pt x="29" y="3"/>
                      </a:lnTo>
                      <a:lnTo>
                        <a:pt x="37" y="1"/>
                      </a:lnTo>
                      <a:lnTo>
                        <a:pt x="44" y="0"/>
                      </a:lnTo>
                      <a:lnTo>
                        <a:pt x="50" y="0"/>
                      </a:lnTo>
                      <a:lnTo>
                        <a:pt x="56" y="0"/>
                      </a:lnTo>
                      <a:lnTo>
                        <a:pt x="61" y="2"/>
                      </a:lnTo>
                      <a:lnTo>
                        <a:pt x="65" y="5"/>
                      </a:lnTo>
                      <a:lnTo>
                        <a:pt x="68" y="9"/>
                      </a:lnTo>
                      <a:lnTo>
                        <a:pt x="70" y="14"/>
                      </a:lnTo>
                      <a:lnTo>
                        <a:pt x="70" y="18"/>
                      </a:lnTo>
                      <a:lnTo>
                        <a:pt x="69" y="24"/>
                      </a:lnTo>
                      <a:lnTo>
                        <a:pt x="67" y="29"/>
                      </a:lnTo>
                      <a:lnTo>
                        <a:pt x="63" y="35"/>
                      </a:lnTo>
                      <a:lnTo>
                        <a:pt x="59" y="40"/>
                      </a:lnTo>
                      <a:lnTo>
                        <a:pt x="53" y="44"/>
                      </a:lnTo>
                      <a:lnTo>
                        <a:pt x="46" y="49"/>
                      </a:lnTo>
                      <a:lnTo>
                        <a:pt x="39" y="52"/>
                      </a:lnTo>
                      <a:lnTo>
                        <a:pt x="33" y="54"/>
                      </a:lnTo>
                      <a:lnTo>
                        <a:pt x="26" y="56"/>
                      </a:lnTo>
                      <a:lnTo>
                        <a:pt x="19" y="56"/>
                      </a:lnTo>
                      <a:lnTo>
                        <a:pt x="13" y="56"/>
                      </a:lnTo>
                      <a:lnTo>
                        <a:pt x="9" y="53"/>
                      </a:lnTo>
                      <a:lnTo>
                        <a:pt x="4" y="50"/>
                      </a:lnTo>
                      <a:lnTo>
                        <a:pt x="1" y="46"/>
                      </a:lnTo>
                      <a:lnTo>
                        <a:pt x="0" y="42"/>
                      </a:lnTo>
                      <a:lnTo>
                        <a:pt x="0" y="37"/>
                      </a:lnTo>
                      <a:lnTo>
                        <a:pt x="1" y="32"/>
                      </a:lnTo>
                      <a:lnTo>
                        <a:pt x="3" y="26"/>
                      </a:lnTo>
                      <a:lnTo>
                        <a:pt x="6" y="20"/>
                      </a:lnTo>
                      <a:lnTo>
                        <a:pt x="11" y="16"/>
                      </a:lnTo>
                      <a:lnTo>
                        <a:pt x="17" y="11"/>
                      </a:lnTo>
                      <a:lnTo>
                        <a:pt x="22"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78" name="Freeform 584"/>
                <p:cNvSpPr>
                  <a:spLocks/>
                </p:cNvSpPr>
                <p:nvPr/>
              </p:nvSpPr>
              <p:spPr bwMode="auto">
                <a:xfrm>
                  <a:off x="3725" y="1462"/>
                  <a:ext cx="7" cy="5"/>
                </a:xfrm>
                <a:custGeom>
                  <a:avLst/>
                  <a:gdLst>
                    <a:gd name="T0" fmla="*/ 0 w 70"/>
                    <a:gd name="T1" fmla="*/ 0 h 56"/>
                    <a:gd name="T2" fmla="*/ 0 w 70"/>
                    <a:gd name="T3" fmla="*/ 0 h 56"/>
                    <a:gd name="T4" fmla="*/ 0 w 70"/>
                    <a:gd name="T5" fmla="*/ 0 h 56"/>
                    <a:gd name="T6" fmla="*/ 0 w 70"/>
                    <a:gd name="T7" fmla="*/ 0 h 56"/>
                    <a:gd name="T8" fmla="*/ 0 w 70"/>
                    <a:gd name="T9" fmla="*/ 0 h 56"/>
                    <a:gd name="T10" fmla="*/ 0 w 70"/>
                    <a:gd name="T11" fmla="*/ 0 h 56"/>
                    <a:gd name="T12" fmla="*/ 0 w 70"/>
                    <a:gd name="T13" fmla="*/ 0 h 56"/>
                    <a:gd name="T14" fmla="*/ 0 w 70"/>
                    <a:gd name="T15" fmla="*/ 0 h 56"/>
                    <a:gd name="T16" fmla="*/ 0 w 70"/>
                    <a:gd name="T17" fmla="*/ 0 h 56"/>
                    <a:gd name="T18" fmla="*/ 0 w 70"/>
                    <a:gd name="T19" fmla="*/ 0 h 56"/>
                    <a:gd name="T20" fmla="*/ 0 w 70"/>
                    <a:gd name="T21" fmla="*/ 0 h 56"/>
                    <a:gd name="T22" fmla="*/ 0 w 70"/>
                    <a:gd name="T23" fmla="*/ 0 h 56"/>
                    <a:gd name="T24" fmla="*/ 0 w 70"/>
                    <a:gd name="T25" fmla="*/ 0 h 56"/>
                    <a:gd name="T26" fmla="*/ 0 w 70"/>
                    <a:gd name="T27" fmla="*/ 0 h 56"/>
                    <a:gd name="T28" fmla="*/ 0 w 70"/>
                    <a:gd name="T29" fmla="*/ 0 h 56"/>
                    <a:gd name="T30" fmla="*/ 0 w 70"/>
                    <a:gd name="T31" fmla="*/ 0 h 56"/>
                    <a:gd name="T32" fmla="*/ 0 w 70"/>
                    <a:gd name="T33" fmla="*/ 0 h 56"/>
                    <a:gd name="T34" fmla="*/ 0 w 70"/>
                    <a:gd name="T35" fmla="*/ 0 h 56"/>
                    <a:gd name="T36" fmla="*/ 0 w 70"/>
                    <a:gd name="T37" fmla="*/ 0 h 56"/>
                    <a:gd name="T38" fmla="*/ 0 w 70"/>
                    <a:gd name="T39" fmla="*/ 0 h 56"/>
                    <a:gd name="T40" fmla="*/ 0 w 70"/>
                    <a:gd name="T41" fmla="*/ 0 h 56"/>
                    <a:gd name="T42" fmla="*/ 0 w 70"/>
                    <a:gd name="T43" fmla="*/ 0 h 56"/>
                    <a:gd name="T44" fmla="*/ 0 w 70"/>
                    <a:gd name="T45" fmla="*/ 0 h 56"/>
                    <a:gd name="T46" fmla="*/ 0 w 70"/>
                    <a:gd name="T47" fmla="*/ 0 h 56"/>
                    <a:gd name="T48" fmla="*/ 0 w 70"/>
                    <a:gd name="T49" fmla="*/ 0 h 56"/>
                    <a:gd name="T50" fmla="*/ 0 w 70"/>
                    <a:gd name="T51" fmla="*/ 0 h 56"/>
                    <a:gd name="T52" fmla="*/ 0 w 70"/>
                    <a:gd name="T53" fmla="*/ 0 h 56"/>
                    <a:gd name="T54" fmla="*/ 0 w 70"/>
                    <a:gd name="T55" fmla="*/ 0 h 56"/>
                    <a:gd name="T56" fmla="*/ 0 w 70"/>
                    <a:gd name="T57" fmla="*/ 0 h 56"/>
                    <a:gd name="T58" fmla="*/ 0 w 70"/>
                    <a:gd name="T59" fmla="*/ 0 h 56"/>
                    <a:gd name="T60" fmla="*/ 0 w 70"/>
                    <a:gd name="T61" fmla="*/ 0 h 56"/>
                    <a:gd name="T62" fmla="*/ 0 w 70"/>
                    <a:gd name="T63" fmla="*/ 0 h 56"/>
                    <a:gd name="T64" fmla="*/ 0 w 70"/>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22" y="7"/>
                      </a:moveTo>
                      <a:lnTo>
                        <a:pt x="29" y="3"/>
                      </a:lnTo>
                      <a:lnTo>
                        <a:pt x="37" y="1"/>
                      </a:lnTo>
                      <a:lnTo>
                        <a:pt x="44" y="0"/>
                      </a:lnTo>
                      <a:lnTo>
                        <a:pt x="50" y="0"/>
                      </a:lnTo>
                      <a:lnTo>
                        <a:pt x="56" y="0"/>
                      </a:lnTo>
                      <a:lnTo>
                        <a:pt x="61" y="2"/>
                      </a:lnTo>
                      <a:lnTo>
                        <a:pt x="65" y="5"/>
                      </a:lnTo>
                      <a:lnTo>
                        <a:pt x="68" y="9"/>
                      </a:lnTo>
                      <a:lnTo>
                        <a:pt x="70" y="14"/>
                      </a:lnTo>
                      <a:lnTo>
                        <a:pt x="70" y="18"/>
                      </a:lnTo>
                      <a:lnTo>
                        <a:pt x="69" y="24"/>
                      </a:lnTo>
                      <a:lnTo>
                        <a:pt x="67" y="29"/>
                      </a:lnTo>
                      <a:lnTo>
                        <a:pt x="63" y="35"/>
                      </a:lnTo>
                      <a:lnTo>
                        <a:pt x="59" y="40"/>
                      </a:lnTo>
                      <a:lnTo>
                        <a:pt x="53" y="44"/>
                      </a:lnTo>
                      <a:lnTo>
                        <a:pt x="46" y="49"/>
                      </a:lnTo>
                      <a:lnTo>
                        <a:pt x="39" y="52"/>
                      </a:lnTo>
                      <a:lnTo>
                        <a:pt x="33" y="54"/>
                      </a:lnTo>
                      <a:lnTo>
                        <a:pt x="26" y="56"/>
                      </a:lnTo>
                      <a:lnTo>
                        <a:pt x="19" y="56"/>
                      </a:lnTo>
                      <a:lnTo>
                        <a:pt x="13" y="56"/>
                      </a:lnTo>
                      <a:lnTo>
                        <a:pt x="9" y="53"/>
                      </a:lnTo>
                      <a:lnTo>
                        <a:pt x="4" y="50"/>
                      </a:lnTo>
                      <a:lnTo>
                        <a:pt x="1" y="46"/>
                      </a:lnTo>
                      <a:lnTo>
                        <a:pt x="0" y="42"/>
                      </a:lnTo>
                      <a:lnTo>
                        <a:pt x="0" y="37"/>
                      </a:lnTo>
                      <a:lnTo>
                        <a:pt x="1" y="32"/>
                      </a:lnTo>
                      <a:lnTo>
                        <a:pt x="3" y="26"/>
                      </a:lnTo>
                      <a:lnTo>
                        <a:pt x="6" y="20"/>
                      </a:lnTo>
                      <a:lnTo>
                        <a:pt x="11" y="16"/>
                      </a:lnTo>
                      <a:lnTo>
                        <a:pt x="17" y="11"/>
                      </a:lnTo>
                      <a:lnTo>
                        <a:pt x="22"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79" name="Freeform 585"/>
                <p:cNvSpPr>
                  <a:spLocks/>
                </p:cNvSpPr>
                <p:nvPr/>
              </p:nvSpPr>
              <p:spPr bwMode="auto">
                <a:xfrm>
                  <a:off x="3749" y="1914"/>
                  <a:ext cx="274" cy="228"/>
                </a:xfrm>
                <a:custGeom>
                  <a:avLst/>
                  <a:gdLst>
                    <a:gd name="T0" fmla="*/ 0 w 2720"/>
                    <a:gd name="T1" fmla="*/ 0 h 2087"/>
                    <a:gd name="T2" fmla="*/ 0 w 2720"/>
                    <a:gd name="T3" fmla="*/ 0 h 2087"/>
                    <a:gd name="T4" fmla="*/ 0 w 2720"/>
                    <a:gd name="T5" fmla="*/ 0 h 2087"/>
                    <a:gd name="T6" fmla="*/ 0 w 2720"/>
                    <a:gd name="T7" fmla="*/ 0 h 2087"/>
                    <a:gd name="T8" fmla="*/ 0 w 2720"/>
                    <a:gd name="T9" fmla="*/ 0 h 2087"/>
                    <a:gd name="T10" fmla="*/ 0 60000 65536"/>
                    <a:gd name="T11" fmla="*/ 0 60000 65536"/>
                    <a:gd name="T12" fmla="*/ 0 60000 65536"/>
                    <a:gd name="T13" fmla="*/ 0 60000 65536"/>
                    <a:gd name="T14" fmla="*/ 0 60000 65536"/>
                    <a:gd name="T15" fmla="*/ 0 w 2720"/>
                    <a:gd name="T16" fmla="*/ 0 h 2087"/>
                    <a:gd name="T17" fmla="*/ 2720 w 2720"/>
                    <a:gd name="T18" fmla="*/ 2087 h 2087"/>
                  </a:gdLst>
                  <a:ahLst/>
                  <a:cxnLst>
                    <a:cxn ang="T10">
                      <a:pos x="T0" y="T1"/>
                    </a:cxn>
                    <a:cxn ang="T11">
                      <a:pos x="T2" y="T3"/>
                    </a:cxn>
                    <a:cxn ang="T12">
                      <a:pos x="T4" y="T5"/>
                    </a:cxn>
                    <a:cxn ang="T13">
                      <a:pos x="T6" y="T7"/>
                    </a:cxn>
                    <a:cxn ang="T14">
                      <a:pos x="T8" y="T9"/>
                    </a:cxn>
                  </a:cxnLst>
                  <a:rect l="T15" t="T16" r="T17" b="T18"/>
                  <a:pathLst>
                    <a:path w="2720" h="2087">
                      <a:moveTo>
                        <a:pt x="605" y="0"/>
                      </a:moveTo>
                      <a:lnTo>
                        <a:pt x="2720" y="113"/>
                      </a:lnTo>
                      <a:lnTo>
                        <a:pt x="2178" y="2087"/>
                      </a:lnTo>
                      <a:lnTo>
                        <a:pt x="0" y="1884"/>
                      </a:lnTo>
                      <a:lnTo>
                        <a:pt x="605"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80" name="Freeform 586"/>
                <p:cNvSpPr>
                  <a:spLocks/>
                </p:cNvSpPr>
                <p:nvPr/>
              </p:nvSpPr>
              <p:spPr bwMode="auto">
                <a:xfrm>
                  <a:off x="3749" y="1914"/>
                  <a:ext cx="274" cy="228"/>
                </a:xfrm>
                <a:custGeom>
                  <a:avLst/>
                  <a:gdLst>
                    <a:gd name="T0" fmla="*/ 0 w 2720"/>
                    <a:gd name="T1" fmla="*/ 0 h 2087"/>
                    <a:gd name="T2" fmla="*/ 0 w 2720"/>
                    <a:gd name="T3" fmla="*/ 0 h 2087"/>
                    <a:gd name="T4" fmla="*/ 0 w 2720"/>
                    <a:gd name="T5" fmla="*/ 0 h 2087"/>
                    <a:gd name="T6" fmla="*/ 0 w 2720"/>
                    <a:gd name="T7" fmla="*/ 0 h 2087"/>
                    <a:gd name="T8" fmla="*/ 0 w 2720"/>
                    <a:gd name="T9" fmla="*/ 0 h 2087"/>
                    <a:gd name="T10" fmla="*/ 0 60000 65536"/>
                    <a:gd name="T11" fmla="*/ 0 60000 65536"/>
                    <a:gd name="T12" fmla="*/ 0 60000 65536"/>
                    <a:gd name="T13" fmla="*/ 0 60000 65536"/>
                    <a:gd name="T14" fmla="*/ 0 60000 65536"/>
                    <a:gd name="T15" fmla="*/ 0 w 2720"/>
                    <a:gd name="T16" fmla="*/ 0 h 2087"/>
                    <a:gd name="T17" fmla="*/ 2720 w 2720"/>
                    <a:gd name="T18" fmla="*/ 2087 h 2087"/>
                  </a:gdLst>
                  <a:ahLst/>
                  <a:cxnLst>
                    <a:cxn ang="T10">
                      <a:pos x="T0" y="T1"/>
                    </a:cxn>
                    <a:cxn ang="T11">
                      <a:pos x="T2" y="T3"/>
                    </a:cxn>
                    <a:cxn ang="T12">
                      <a:pos x="T4" y="T5"/>
                    </a:cxn>
                    <a:cxn ang="T13">
                      <a:pos x="T6" y="T7"/>
                    </a:cxn>
                    <a:cxn ang="T14">
                      <a:pos x="T8" y="T9"/>
                    </a:cxn>
                  </a:cxnLst>
                  <a:rect l="T15" t="T16" r="T17" b="T18"/>
                  <a:pathLst>
                    <a:path w="2720" h="2087">
                      <a:moveTo>
                        <a:pt x="605" y="0"/>
                      </a:moveTo>
                      <a:lnTo>
                        <a:pt x="2720" y="113"/>
                      </a:lnTo>
                      <a:lnTo>
                        <a:pt x="2178" y="2087"/>
                      </a:lnTo>
                      <a:lnTo>
                        <a:pt x="0" y="1884"/>
                      </a:lnTo>
                      <a:lnTo>
                        <a:pt x="605"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81" name="Line 587"/>
                <p:cNvSpPr>
                  <a:spLocks noChangeShapeType="1"/>
                </p:cNvSpPr>
                <p:nvPr/>
              </p:nvSpPr>
              <p:spPr bwMode="auto">
                <a:xfrm>
                  <a:off x="3810" y="1914"/>
                  <a:ext cx="7" cy="4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2" name="Line 588"/>
                <p:cNvSpPr>
                  <a:spLocks noChangeShapeType="1"/>
                </p:cNvSpPr>
                <p:nvPr/>
              </p:nvSpPr>
              <p:spPr bwMode="auto">
                <a:xfrm flipH="1">
                  <a:off x="3817" y="1926"/>
                  <a:ext cx="206" cy="3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3" name="Line 589"/>
                <p:cNvSpPr>
                  <a:spLocks noChangeShapeType="1"/>
                </p:cNvSpPr>
                <p:nvPr/>
              </p:nvSpPr>
              <p:spPr bwMode="auto">
                <a:xfrm flipV="1">
                  <a:off x="3749" y="1956"/>
                  <a:ext cx="68"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4" name="Line 590"/>
                <p:cNvSpPr>
                  <a:spLocks noChangeShapeType="1"/>
                </p:cNvSpPr>
                <p:nvPr/>
              </p:nvSpPr>
              <p:spPr bwMode="auto">
                <a:xfrm>
                  <a:off x="3811" y="1948"/>
                  <a:ext cx="158" cy="19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5" name="Freeform 591"/>
                <p:cNvSpPr>
                  <a:spLocks/>
                </p:cNvSpPr>
                <p:nvPr/>
              </p:nvSpPr>
              <p:spPr bwMode="auto">
                <a:xfrm>
                  <a:off x="4175" y="1625"/>
                  <a:ext cx="124" cy="135"/>
                </a:xfrm>
                <a:custGeom>
                  <a:avLst/>
                  <a:gdLst>
                    <a:gd name="T0" fmla="*/ 0 w 1223"/>
                    <a:gd name="T1" fmla="*/ 0 h 1232"/>
                    <a:gd name="T2" fmla="*/ 0 w 1223"/>
                    <a:gd name="T3" fmla="*/ 0 h 1232"/>
                    <a:gd name="T4" fmla="*/ 0 w 1223"/>
                    <a:gd name="T5" fmla="*/ 0 h 1232"/>
                    <a:gd name="T6" fmla="*/ 0 w 1223"/>
                    <a:gd name="T7" fmla="*/ 0 h 1232"/>
                    <a:gd name="T8" fmla="*/ 0 w 1223"/>
                    <a:gd name="T9" fmla="*/ 0 h 1232"/>
                    <a:gd name="T10" fmla="*/ 0 w 1223"/>
                    <a:gd name="T11" fmla="*/ 0 h 1232"/>
                    <a:gd name="T12" fmla="*/ 0 w 1223"/>
                    <a:gd name="T13" fmla="*/ 0 h 1232"/>
                    <a:gd name="T14" fmla="*/ 0 w 1223"/>
                    <a:gd name="T15" fmla="*/ 0 h 1232"/>
                    <a:gd name="T16" fmla="*/ 0 w 1223"/>
                    <a:gd name="T17" fmla="*/ 0 h 1232"/>
                    <a:gd name="T18" fmla="*/ 0 w 1223"/>
                    <a:gd name="T19" fmla="*/ 0 h 1232"/>
                    <a:gd name="T20" fmla="*/ 0 w 1223"/>
                    <a:gd name="T21" fmla="*/ 0 h 1232"/>
                    <a:gd name="T22" fmla="*/ 0 w 1223"/>
                    <a:gd name="T23" fmla="*/ 0 h 1232"/>
                    <a:gd name="T24" fmla="*/ 0 w 1223"/>
                    <a:gd name="T25" fmla="*/ 0 h 1232"/>
                    <a:gd name="T26" fmla="*/ 0 w 1223"/>
                    <a:gd name="T27" fmla="*/ 0 h 1232"/>
                    <a:gd name="T28" fmla="*/ 0 w 1223"/>
                    <a:gd name="T29" fmla="*/ 0 h 1232"/>
                    <a:gd name="T30" fmla="*/ 0 w 1223"/>
                    <a:gd name="T31" fmla="*/ 0 h 1232"/>
                    <a:gd name="T32" fmla="*/ 0 w 1223"/>
                    <a:gd name="T33" fmla="*/ 0 h 1232"/>
                    <a:gd name="T34" fmla="*/ 0 w 1223"/>
                    <a:gd name="T35" fmla="*/ 0 h 1232"/>
                    <a:gd name="T36" fmla="*/ 0 w 1223"/>
                    <a:gd name="T37" fmla="*/ 0 h 1232"/>
                    <a:gd name="T38" fmla="*/ 0 w 1223"/>
                    <a:gd name="T39" fmla="*/ 0 h 1232"/>
                    <a:gd name="T40" fmla="*/ 0 w 1223"/>
                    <a:gd name="T41" fmla="*/ 0 h 1232"/>
                    <a:gd name="T42" fmla="*/ 0 w 1223"/>
                    <a:gd name="T43" fmla="*/ 0 h 1232"/>
                    <a:gd name="T44" fmla="*/ 0 w 1223"/>
                    <a:gd name="T45" fmla="*/ 0 h 1232"/>
                    <a:gd name="T46" fmla="*/ 0 w 1223"/>
                    <a:gd name="T47" fmla="*/ 0 h 1232"/>
                    <a:gd name="T48" fmla="*/ 0 w 1223"/>
                    <a:gd name="T49" fmla="*/ 0 h 1232"/>
                    <a:gd name="T50" fmla="*/ 0 w 1223"/>
                    <a:gd name="T51" fmla="*/ 0 h 1232"/>
                    <a:gd name="T52" fmla="*/ 0 w 1223"/>
                    <a:gd name="T53" fmla="*/ 0 h 1232"/>
                    <a:gd name="T54" fmla="*/ 0 w 1223"/>
                    <a:gd name="T55" fmla="*/ 0 h 1232"/>
                    <a:gd name="T56" fmla="*/ 0 w 1223"/>
                    <a:gd name="T57" fmla="*/ 0 h 1232"/>
                    <a:gd name="T58" fmla="*/ 0 w 1223"/>
                    <a:gd name="T59" fmla="*/ 0 h 1232"/>
                    <a:gd name="T60" fmla="*/ 0 w 1223"/>
                    <a:gd name="T61" fmla="*/ 0 h 1232"/>
                    <a:gd name="T62" fmla="*/ 0 w 1223"/>
                    <a:gd name="T63" fmla="*/ 0 h 1232"/>
                    <a:gd name="T64" fmla="*/ 0 w 1223"/>
                    <a:gd name="T65" fmla="*/ 0 h 1232"/>
                    <a:gd name="T66" fmla="*/ 0 w 1223"/>
                    <a:gd name="T67" fmla="*/ 0 h 1232"/>
                    <a:gd name="T68" fmla="*/ 0 w 1223"/>
                    <a:gd name="T69" fmla="*/ 0 h 1232"/>
                    <a:gd name="T70" fmla="*/ 0 w 1223"/>
                    <a:gd name="T71" fmla="*/ 0 h 1232"/>
                    <a:gd name="T72" fmla="*/ 0 w 1223"/>
                    <a:gd name="T73" fmla="*/ 0 h 1232"/>
                    <a:gd name="T74" fmla="*/ 0 w 1223"/>
                    <a:gd name="T75" fmla="*/ 0 h 1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3"/>
                    <a:gd name="T115" fmla="*/ 0 h 1232"/>
                    <a:gd name="T116" fmla="*/ 1223 w 1223"/>
                    <a:gd name="T117" fmla="*/ 1232 h 1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3" h="1232">
                      <a:moveTo>
                        <a:pt x="1223" y="54"/>
                      </a:moveTo>
                      <a:lnTo>
                        <a:pt x="54" y="1232"/>
                      </a:lnTo>
                      <a:lnTo>
                        <a:pt x="52" y="1230"/>
                      </a:lnTo>
                      <a:lnTo>
                        <a:pt x="50" y="1228"/>
                      </a:lnTo>
                      <a:lnTo>
                        <a:pt x="45" y="1225"/>
                      </a:lnTo>
                      <a:lnTo>
                        <a:pt x="42" y="1221"/>
                      </a:lnTo>
                      <a:lnTo>
                        <a:pt x="36" y="1217"/>
                      </a:lnTo>
                      <a:lnTo>
                        <a:pt x="32" y="1212"/>
                      </a:lnTo>
                      <a:lnTo>
                        <a:pt x="26" y="1206"/>
                      </a:lnTo>
                      <a:lnTo>
                        <a:pt x="22" y="1201"/>
                      </a:lnTo>
                      <a:lnTo>
                        <a:pt x="16" y="1196"/>
                      </a:lnTo>
                      <a:lnTo>
                        <a:pt x="11" y="1192"/>
                      </a:lnTo>
                      <a:lnTo>
                        <a:pt x="7" y="1187"/>
                      </a:lnTo>
                      <a:lnTo>
                        <a:pt x="5" y="1184"/>
                      </a:lnTo>
                      <a:lnTo>
                        <a:pt x="2" y="1180"/>
                      </a:lnTo>
                      <a:lnTo>
                        <a:pt x="0" y="1179"/>
                      </a:lnTo>
                      <a:lnTo>
                        <a:pt x="0" y="1178"/>
                      </a:lnTo>
                      <a:lnTo>
                        <a:pt x="1168" y="0"/>
                      </a:lnTo>
                      <a:lnTo>
                        <a:pt x="1169" y="0"/>
                      </a:lnTo>
                      <a:lnTo>
                        <a:pt x="1171" y="1"/>
                      </a:lnTo>
                      <a:lnTo>
                        <a:pt x="1175" y="3"/>
                      </a:lnTo>
                      <a:lnTo>
                        <a:pt x="1178" y="6"/>
                      </a:lnTo>
                      <a:lnTo>
                        <a:pt x="1183" y="9"/>
                      </a:lnTo>
                      <a:lnTo>
                        <a:pt x="1188" y="14"/>
                      </a:lnTo>
                      <a:lnTo>
                        <a:pt x="1193" y="19"/>
                      </a:lnTo>
                      <a:lnTo>
                        <a:pt x="1198" y="24"/>
                      </a:lnTo>
                      <a:lnTo>
                        <a:pt x="1204" y="29"/>
                      </a:lnTo>
                      <a:lnTo>
                        <a:pt x="1209" y="35"/>
                      </a:lnTo>
                      <a:lnTo>
                        <a:pt x="1213" y="40"/>
                      </a:lnTo>
                      <a:lnTo>
                        <a:pt x="1217" y="44"/>
                      </a:lnTo>
                      <a:lnTo>
                        <a:pt x="1220" y="48"/>
                      </a:lnTo>
                      <a:lnTo>
                        <a:pt x="1222" y="51"/>
                      </a:lnTo>
                      <a:lnTo>
                        <a:pt x="1223" y="53"/>
                      </a:lnTo>
                      <a:lnTo>
                        <a:pt x="1223" y="5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86" name="Freeform 592"/>
                <p:cNvSpPr>
                  <a:spLocks/>
                </p:cNvSpPr>
                <p:nvPr/>
              </p:nvSpPr>
              <p:spPr bwMode="auto">
                <a:xfrm>
                  <a:off x="4175" y="1625"/>
                  <a:ext cx="124" cy="135"/>
                </a:xfrm>
                <a:custGeom>
                  <a:avLst/>
                  <a:gdLst>
                    <a:gd name="T0" fmla="*/ 0 w 1223"/>
                    <a:gd name="T1" fmla="*/ 0 h 1232"/>
                    <a:gd name="T2" fmla="*/ 0 w 1223"/>
                    <a:gd name="T3" fmla="*/ 0 h 1232"/>
                    <a:gd name="T4" fmla="*/ 0 w 1223"/>
                    <a:gd name="T5" fmla="*/ 0 h 1232"/>
                    <a:gd name="T6" fmla="*/ 0 w 1223"/>
                    <a:gd name="T7" fmla="*/ 0 h 1232"/>
                    <a:gd name="T8" fmla="*/ 0 w 1223"/>
                    <a:gd name="T9" fmla="*/ 0 h 1232"/>
                    <a:gd name="T10" fmla="*/ 0 w 1223"/>
                    <a:gd name="T11" fmla="*/ 0 h 1232"/>
                    <a:gd name="T12" fmla="*/ 0 w 1223"/>
                    <a:gd name="T13" fmla="*/ 0 h 1232"/>
                    <a:gd name="T14" fmla="*/ 0 w 1223"/>
                    <a:gd name="T15" fmla="*/ 0 h 1232"/>
                    <a:gd name="T16" fmla="*/ 0 w 1223"/>
                    <a:gd name="T17" fmla="*/ 0 h 1232"/>
                    <a:gd name="T18" fmla="*/ 0 w 1223"/>
                    <a:gd name="T19" fmla="*/ 0 h 1232"/>
                    <a:gd name="T20" fmla="*/ 0 w 1223"/>
                    <a:gd name="T21" fmla="*/ 0 h 1232"/>
                    <a:gd name="T22" fmla="*/ 0 w 1223"/>
                    <a:gd name="T23" fmla="*/ 0 h 1232"/>
                    <a:gd name="T24" fmla="*/ 0 w 1223"/>
                    <a:gd name="T25" fmla="*/ 0 h 1232"/>
                    <a:gd name="T26" fmla="*/ 0 w 1223"/>
                    <a:gd name="T27" fmla="*/ 0 h 1232"/>
                    <a:gd name="T28" fmla="*/ 0 w 1223"/>
                    <a:gd name="T29" fmla="*/ 0 h 1232"/>
                    <a:gd name="T30" fmla="*/ 0 w 1223"/>
                    <a:gd name="T31" fmla="*/ 0 h 1232"/>
                    <a:gd name="T32" fmla="*/ 0 w 1223"/>
                    <a:gd name="T33" fmla="*/ 0 h 1232"/>
                    <a:gd name="T34" fmla="*/ 0 w 1223"/>
                    <a:gd name="T35" fmla="*/ 0 h 1232"/>
                    <a:gd name="T36" fmla="*/ 0 w 1223"/>
                    <a:gd name="T37" fmla="*/ 0 h 1232"/>
                    <a:gd name="T38" fmla="*/ 0 w 1223"/>
                    <a:gd name="T39" fmla="*/ 0 h 1232"/>
                    <a:gd name="T40" fmla="*/ 0 w 1223"/>
                    <a:gd name="T41" fmla="*/ 0 h 1232"/>
                    <a:gd name="T42" fmla="*/ 0 w 1223"/>
                    <a:gd name="T43" fmla="*/ 0 h 1232"/>
                    <a:gd name="T44" fmla="*/ 0 w 1223"/>
                    <a:gd name="T45" fmla="*/ 0 h 1232"/>
                    <a:gd name="T46" fmla="*/ 0 w 1223"/>
                    <a:gd name="T47" fmla="*/ 0 h 1232"/>
                    <a:gd name="T48" fmla="*/ 0 w 1223"/>
                    <a:gd name="T49" fmla="*/ 0 h 1232"/>
                    <a:gd name="T50" fmla="*/ 0 w 1223"/>
                    <a:gd name="T51" fmla="*/ 0 h 1232"/>
                    <a:gd name="T52" fmla="*/ 0 w 1223"/>
                    <a:gd name="T53" fmla="*/ 0 h 1232"/>
                    <a:gd name="T54" fmla="*/ 0 w 1223"/>
                    <a:gd name="T55" fmla="*/ 0 h 1232"/>
                    <a:gd name="T56" fmla="*/ 0 w 1223"/>
                    <a:gd name="T57" fmla="*/ 0 h 1232"/>
                    <a:gd name="T58" fmla="*/ 0 w 1223"/>
                    <a:gd name="T59" fmla="*/ 0 h 1232"/>
                    <a:gd name="T60" fmla="*/ 0 w 1223"/>
                    <a:gd name="T61" fmla="*/ 0 h 1232"/>
                    <a:gd name="T62" fmla="*/ 0 w 1223"/>
                    <a:gd name="T63" fmla="*/ 0 h 1232"/>
                    <a:gd name="T64" fmla="*/ 0 w 1223"/>
                    <a:gd name="T65" fmla="*/ 0 h 1232"/>
                    <a:gd name="T66" fmla="*/ 0 w 1223"/>
                    <a:gd name="T67" fmla="*/ 0 h 1232"/>
                    <a:gd name="T68" fmla="*/ 0 w 1223"/>
                    <a:gd name="T69" fmla="*/ 0 h 1232"/>
                    <a:gd name="T70" fmla="*/ 0 w 1223"/>
                    <a:gd name="T71" fmla="*/ 0 h 1232"/>
                    <a:gd name="T72" fmla="*/ 0 w 1223"/>
                    <a:gd name="T73" fmla="*/ 0 h 1232"/>
                    <a:gd name="T74" fmla="*/ 0 w 1223"/>
                    <a:gd name="T75" fmla="*/ 0 h 1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3"/>
                    <a:gd name="T115" fmla="*/ 0 h 1232"/>
                    <a:gd name="T116" fmla="*/ 1223 w 1223"/>
                    <a:gd name="T117" fmla="*/ 1232 h 1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3" h="1232">
                      <a:moveTo>
                        <a:pt x="1223" y="54"/>
                      </a:moveTo>
                      <a:lnTo>
                        <a:pt x="54" y="1232"/>
                      </a:lnTo>
                      <a:lnTo>
                        <a:pt x="52" y="1230"/>
                      </a:lnTo>
                      <a:lnTo>
                        <a:pt x="50" y="1228"/>
                      </a:lnTo>
                      <a:lnTo>
                        <a:pt x="45" y="1225"/>
                      </a:lnTo>
                      <a:lnTo>
                        <a:pt x="42" y="1221"/>
                      </a:lnTo>
                      <a:lnTo>
                        <a:pt x="36" y="1217"/>
                      </a:lnTo>
                      <a:lnTo>
                        <a:pt x="32" y="1212"/>
                      </a:lnTo>
                      <a:lnTo>
                        <a:pt x="26" y="1206"/>
                      </a:lnTo>
                      <a:lnTo>
                        <a:pt x="22" y="1201"/>
                      </a:lnTo>
                      <a:lnTo>
                        <a:pt x="16" y="1196"/>
                      </a:lnTo>
                      <a:lnTo>
                        <a:pt x="11" y="1192"/>
                      </a:lnTo>
                      <a:lnTo>
                        <a:pt x="7" y="1187"/>
                      </a:lnTo>
                      <a:lnTo>
                        <a:pt x="5" y="1184"/>
                      </a:lnTo>
                      <a:lnTo>
                        <a:pt x="2" y="1180"/>
                      </a:lnTo>
                      <a:lnTo>
                        <a:pt x="0" y="1179"/>
                      </a:lnTo>
                      <a:lnTo>
                        <a:pt x="0" y="1178"/>
                      </a:lnTo>
                      <a:lnTo>
                        <a:pt x="1168" y="0"/>
                      </a:lnTo>
                      <a:lnTo>
                        <a:pt x="1169" y="0"/>
                      </a:lnTo>
                      <a:lnTo>
                        <a:pt x="1171" y="1"/>
                      </a:lnTo>
                      <a:lnTo>
                        <a:pt x="1175" y="3"/>
                      </a:lnTo>
                      <a:lnTo>
                        <a:pt x="1178" y="6"/>
                      </a:lnTo>
                      <a:lnTo>
                        <a:pt x="1183" y="9"/>
                      </a:lnTo>
                      <a:lnTo>
                        <a:pt x="1188" y="14"/>
                      </a:lnTo>
                      <a:lnTo>
                        <a:pt x="1193" y="19"/>
                      </a:lnTo>
                      <a:lnTo>
                        <a:pt x="1198" y="24"/>
                      </a:lnTo>
                      <a:lnTo>
                        <a:pt x="1204" y="29"/>
                      </a:lnTo>
                      <a:lnTo>
                        <a:pt x="1209" y="35"/>
                      </a:lnTo>
                      <a:lnTo>
                        <a:pt x="1213" y="40"/>
                      </a:lnTo>
                      <a:lnTo>
                        <a:pt x="1217" y="44"/>
                      </a:lnTo>
                      <a:lnTo>
                        <a:pt x="1220" y="48"/>
                      </a:lnTo>
                      <a:lnTo>
                        <a:pt x="1222" y="51"/>
                      </a:lnTo>
                      <a:lnTo>
                        <a:pt x="1223" y="53"/>
                      </a:lnTo>
                      <a:lnTo>
                        <a:pt x="1223" y="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87" name="Oval 593"/>
                <p:cNvSpPr>
                  <a:spLocks noChangeArrowheads="1"/>
                </p:cNvSpPr>
                <p:nvPr/>
              </p:nvSpPr>
              <p:spPr bwMode="auto">
                <a:xfrm>
                  <a:off x="3292" y="1780"/>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888" name="Freeform 594"/>
                <p:cNvSpPr>
                  <a:spLocks/>
                </p:cNvSpPr>
                <p:nvPr/>
              </p:nvSpPr>
              <p:spPr bwMode="auto">
                <a:xfrm>
                  <a:off x="4021" y="1795"/>
                  <a:ext cx="122" cy="134"/>
                </a:xfrm>
                <a:custGeom>
                  <a:avLst/>
                  <a:gdLst>
                    <a:gd name="T0" fmla="*/ 0 w 1218"/>
                    <a:gd name="T1" fmla="*/ 0 h 1226"/>
                    <a:gd name="T2" fmla="*/ 0 w 1218"/>
                    <a:gd name="T3" fmla="*/ 0 h 1226"/>
                    <a:gd name="T4" fmla="*/ 0 w 1218"/>
                    <a:gd name="T5" fmla="*/ 0 h 1226"/>
                    <a:gd name="T6" fmla="*/ 0 w 1218"/>
                    <a:gd name="T7" fmla="*/ 0 h 1226"/>
                    <a:gd name="T8" fmla="*/ 0 w 1218"/>
                    <a:gd name="T9" fmla="*/ 0 h 1226"/>
                    <a:gd name="T10" fmla="*/ 0 w 1218"/>
                    <a:gd name="T11" fmla="*/ 0 h 1226"/>
                    <a:gd name="T12" fmla="*/ 0 w 1218"/>
                    <a:gd name="T13" fmla="*/ 0 h 1226"/>
                    <a:gd name="T14" fmla="*/ 0 w 1218"/>
                    <a:gd name="T15" fmla="*/ 0 h 1226"/>
                    <a:gd name="T16" fmla="*/ 0 w 1218"/>
                    <a:gd name="T17" fmla="*/ 0 h 1226"/>
                    <a:gd name="T18" fmla="*/ 0 w 1218"/>
                    <a:gd name="T19" fmla="*/ 0 h 1226"/>
                    <a:gd name="T20" fmla="*/ 0 w 1218"/>
                    <a:gd name="T21" fmla="*/ 0 h 1226"/>
                    <a:gd name="T22" fmla="*/ 0 w 1218"/>
                    <a:gd name="T23" fmla="*/ 0 h 1226"/>
                    <a:gd name="T24" fmla="*/ 0 w 1218"/>
                    <a:gd name="T25" fmla="*/ 0 h 1226"/>
                    <a:gd name="T26" fmla="*/ 0 w 1218"/>
                    <a:gd name="T27" fmla="*/ 0 h 1226"/>
                    <a:gd name="T28" fmla="*/ 0 w 1218"/>
                    <a:gd name="T29" fmla="*/ 0 h 1226"/>
                    <a:gd name="T30" fmla="*/ 0 w 1218"/>
                    <a:gd name="T31" fmla="*/ 0 h 1226"/>
                    <a:gd name="T32" fmla="*/ 0 w 1218"/>
                    <a:gd name="T33" fmla="*/ 0 h 1226"/>
                    <a:gd name="T34" fmla="*/ 0 w 1218"/>
                    <a:gd name="T35" fmla="*/ 0 h 1226"/>
                    <a:gd name="T36" fmla="*/ 0 w 1218"/>
                    <a:gd name="T37" fmla="*/ 0 h 1226"/>
                    <a:gd name="T38" fmla="*/ 0 w 1218"/>
                    <a:gd name="T39" fmla="*/ 0 h 1226"/>
                    <a:gd name="T40" fmla="*/ 0 w 1218"/>
                    <a:gd name="T41" fmla="*/ 0 h 1226"/>
                    <a:gd name="T42" fmla="*/ 0 w 1218"/>
                    <a:gd name="T43" fmla="*/ 0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26"/>
                    <a:gd name="T68" fmla="*/ 1218 w 1218"/>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26">
                      <a:moveTo>
                        <a:pt x="0" y="1173"/>
                      </a:moveTo>
                      <a:lnTo>
                        <a:pt x="1164" y="0"/>
                      </a:lnTo>
                      <a:lnTo>
                        <a:pt x="1218" y="53"/>
                      </a:lnTo>
                      <a:lnTo>
                        <a:pt x="55" y="1226"/>
                      </a:lnTo>
                      <a:lnTo>
                        <a:pt x="53" y="1225"/>
                      </a:lnTo>
                      <a:lnTo>
                        <a:pt x="50" y="1223"/>
                      </a:lnTo>
                      <a:lnTo>
                        <a:pt x="47" y="1220"/>
                      </a:lnTo>
                      <a:lnTo>
                        <a:pt x="42" y="1216"/>
                      </a:lnTo>
                      <a:lnTo>
                        <a:pt x="38" y="1212"/>
                      </a:lnTo>
                      <a:lnTo>
                        <a:pt x="32" y="1206"/>
                      </a:lnTo>
                      <a:lnTo>
                        <a:pt x="27" y="1200"/>
                      </a:lnTo>
                      <a:lnTo>
                        <a:pt x="22" y="1196"/>
                      </a:lnTo>
                      <a:lnTo>
                        <a:pt x="16" y="1190"/>
                      </a:lnTo>
                      <a:lnTo>
                        <a:pt x="12" y="1186"/>
                      </a:lnTo>
                      <a:lnTo>
                        <a:pt x="8" y="1181"/>
                      </a:lnTo>
                      <a:lnTo>
                        <a:pt x="5" y="1178"/>
                      </a:lnTo>
                      <a:lnTo>
                        <a:pt x="3" y="1175"/>
                      </a:lnTo>
                      <a:lnTo>
                        <a:pt x="2" y="1173"/>
                      </a:lnTo>
                      <a:lnTo>
                        <a:pt x="0" y="117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89" name="Freeform 595"/>
                <p:cNvSpPr>
                  <a:spLocks/>
                </p:cNvSpPr>
                <p:nvPr/>
              </p:nvSpPr>
              <p:spPr bwMode="auto">
                <a:xfrm>
                  <a:off x="4021" y="1795"/>
                  <a:ext cx="122" cy="134"/>
                </a:xfrm>
                <a:custGeom>
                  <a:avLst/>
                  <a:gdLst>
                    <a:gd name="T0" fmla="*/ 0 w 1218"/>
                    <a:gd name="T1" fmla="*/ 0 h 1226"/>
                    <a:gd name="T2" fmla="*/ 0 w 1218"/>
                    <a:gd name="T3" fmla="*/ 0 h 1226"/>
                    <a:gd name="T4" fmla="*/ 0 w 1218"/>
                    <a:gd name="T5" fmla="*/ 0 h 1226"/>
                    <a:gd name="T6" fmla="*/ 0 w 1218"/>
                    <a:gd name="T7" fmla="*/ 0 h 1226"/>
                    <a:gd name="T8" fmla="*/ 0 w 1218"/>
                    <a:gd name="T9" fmla="*/ 0 h 1226"/>
                    <a:gd name="T10" fmla="*/ 0 w 1218"/>
                    <a:gd name="T11" fmla="*/ 0 h 1226"/>
                    <a:gd name="T12" fmla="*/ 0 w 1218"/>
                    <a:gd name="T13" fmla="*/ 0 h 1226"/>
                    <a:gd name="T14" fmla="*/ 0 w 1218"/>
                    <a:gd name="T15" fmla="*/ 0 h 1226"/>
                    <a:gd name="T16" fmla="*/ 0 w 1218"/>
                    <a:gd name="T17" fmla="*/ 0 h 1226"/>
                    <a:gd name="T18" fmla="*/ 0 w 1218"/>
                    <a:gd name="T19" fmla="*/ 0 h 1226"/>
                    <a:gd name="T20" fmla="*/ 0 w 1218"/>
                    <a:gd name="T21" fmla="*/ 0 h 1226"/>
                    <a:gd name="T22" fmla="*/ 0 w 1218"/>
                    <a:gd name="T23" fmla="*/ 0 h 1226"/>
                    <a:gd name="T24" fmla="*/ 0 w 1218"/>
                    <a:gd name="T25" fmla="*/ 0 h 1226"/>
                    <a:gd name="T26" fmla="*/ 0 w 1218"/>
                    <a:gd name="T27" fmla="*/ 0 h 1226"/>
                    <a:gd name="T28" fmla="*/ 0 w 1218"/>
                    <a:gd name="T29" fmla="*/ 0 h 1226"/>
                    <a:gd name="T30" fmla="*/ 0 w 1218"/>
                    <a:gd name="T31" fmla="*/ 0 h 1226"/>
                    <a:gd name="T32" fmla="*/ 0 w 1218"/>
                    <a:gd name="T33" fmla="*/ 0 h 1226"/>
                    <a:gd name="T34" fmla="*/ 0 w 1218"/>
                    <a:gd name="T35" fmla="*/ 0 h 1226"/>
                    <a:gd name="T36" fmla="*/ 0 w 1218"/>
                    <a:gd name="T37" fmla="*/ 0 h 1226"/>
                    <a:gd name="T38" fmla="*/ 0 w 1218"/>
                    <a:gd name="T39" fmla="*/ 0 h 1226"/>
                    <a:gd name="T40" fmla="*/ 0 w 1218"/>
                    <a:gd name="T41" fmla="*/ 0 h 1226"/>
                    <a:gd name="T42" fmla="*/ 0 w 1218"/>
                    <a:gd name="T43" fmla="*/ 0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26"/>
                    <a:gd name="T68" fmla="*/ 1218 w 1218"/>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26">
                      <a:moveTo>
                        <a:pt x="0" y="1173"/>
                      </a:moveTo>
                      <a:lnTo>
                        <a:pt x="1164" y="0"/>
                      </a:lnTo>
                      <a:lnTo>
                        <a:pt x="1218" y="53"/>
                      </a:lnTo>
                      <a:lnTo>
                        <a:pt x="55" y="1226"/>
                      </a:lnTo>
                      <a:lnTo>
                        <a:pt x="53" y="1225"/>
                      </a:lnTo>
                      <a:lnTo>
                        <a:pt x="50" y="1223"/>
                      </a:lnTo>
                      <a:lnTo>
                        <a:pt x="47" y="1220"/>
                      </a:lnTo>
                      <a:lnTo>
                        <a:pt x="42" y="1216"/>
                      </a:lnTo>
                      <a:lnTo>
                        <a:pt x="38" y="1212"/>
                      </a:lnTo>
                      <a:lnTo>
                        <a:pt x="32" y="1206"/>
                      </a:lnTo>
                      <a:lnTo>
                        <a:pt x="27" y="1200"/>
                      </a:lnTo>
                      <a:lnTo>
                        <a:pt x="22" y="1196"/>
                      </a:lnTo>
                      <a:lnTo>
                        <a:pt x="16" y="1190"/>
                      </a:lnTo>
                      <a:lnTo>
                        <a:pt x="12" y="1186"/>
                      </a:lnTo>
                      <a:lnTo>
                        <a:pt x="8" y="1181"/>
                      </a:lnTo>
                      <a:lnTo>
                        <a:pt x="5" y="1178"/>
                      </a:lnTo>
                      <a:lnTo>
                        <a:pt x="3" y="1175"/>
                      </a:lnTo>
                      <a:lnTo>
                        <a:pt x="2" y="1173"/>
                      </a:lnTo>
                      <a:lnTo>
                        <a:pt x="0" y="11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0" name="Oval 596"/>
                <p:cNvSpPr>
                  <a:spLocks noChangeArrowheads="1"/>
                </p:cNvSpPr>
                <p:nvPr/>
              </p:nvSpPr>
              <p:spPr bwMode="auto">
                <a:xfrm>
                  <a:off x="4132" y="1748"/>
                  <a:ext cx="55"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891" name="Freeform 597"/>
                <p:cNvSpPr>
                  <a:spLocks/>
                </p:cNvSpPr>
                <p:nvPr/>
              </p:nvSpPr>
              <p:spPr bwMode="auto">
                <a:xfrm>
                  <a:off x="3335" y="1657"/>
                  <a:ext cx="121" cy="135"/>
                </a:xfrm>
                <a:custGeom>
                  <a:avLst/>
                  <a:gdLst>
                    <a:gd name="T0" fmla="*/ 0 w 1211"/>
                    <a:gd name="T1" fmla="*/ 0 h 1233"/>
                    <a:gd name="T2" fmla="*/ 0 w 1211"/>
                    <a:gd name="T3" fmla="*/ 0 h 1233"/>
                    <a:gd name="T4" fmla="*/ 0 w 1211"/>
                    <a:gd name="T5" fmla="*/ 0 h 1233"/>
                    <a:gd name="T6" fmla="*/ 0 w 1211"/>
                    <a:gd name="T7" fmla="*/ 0 h 1233"/>
                    <a:gd name="T8" fmla="*/ 0 w 1211"/>
                    <a:gd name="T9" fmla="*/ 0 h 1233"/>
                    <a:gd name="T10" fmla="*/ 0 w 1211"/>
                    <a:gd name="T11" fmla="*/ 0 h 1233"/>
                    <a:gd name="T12" fmla="*/ 0 w 1211"/>
                    <a:gd name="T13" fmla="*/ 0 h 1233"/>
                    <a:gd name="T14" fmla="*/ 0 w 1211"/>
                    <a:gd name="T15" fmla="*/ 0 h 1233"/>
                    <a:gd name="T16" fmla="*/ 0 w 1211"/>
                    <a:gd name="T17" fmla="*/ 0 h 1233"/>
                    <a:gd name="T18" fmla="*/ 0 w 1211"/>
                    <a:gd name="T19" fmla="*/ 0 h 1233"/>
                    <a:gd name="T20" fmla="*/ 0 w 1211"/>
                    <a:gd name="T21" fmla="*/ 0 h 1233"/>
                    <a:gd name="T22" fmla="*/ 0 w 1211"/>
                    <a:gd name="T23" fmla="*/ 0 h 1233"/>
                    <a:gd name="T24" fmla="*/ 0 w 1211"/>
                    <a:gd name="T25" fmla="*/ 0 h 1233"/>
                    <a:gd name="T26" fmla="*/ 0 w 1211"/>
                    <a:gd name="T27" fmla="*/ 0 h 1233"/>
                    <a:gd name="T28" fmla="*/ 0 w 1211"/>
                    <a:gd name="T29" fmla="*/ 0 h 1233"/>
                    <a:gd name="T30" fmla="*/ 0 w 1211"/>
                    <a:gd name="T31" fmla="*/ 0 h 1233"/>
                    <a:gd name="T32" fmla="*/ 0 w 1211"/>
                    <a:gd name="T33" fmla="*/ 0 h 1233"/>
                    <a:gd name="T34" fmla="*/ 0 w 1211"/>
                    <a:gd name="T35" fmla="*/ 0 h 1233"/>
                    <a:gd name="T36" fmla="*/ 0 w 1211"/>
                    <a:gd name="T37" fmla="*/ 0 h 1233"/>
                    <a:gd name="T38" fmla="*/ 0 w 1211"/>
                    <a:gd name="T39" fmla="*/ 0 h 1233"/>
                    <a:gd name="T40" fmla="*/ 0 w 1211"/>
                    <a:gd name="T41" fmla="*/ 0 h 1233"/>
                    <a:gd name="T42" fmla="*/ 0 w 1211"/>
                    <a:gd name="T43" fmla="*/ 0 h 1233"/>
                    <a:gd name="T44" fmla="*/ 0 w 1211"/>
                    <a:gd name="T45" fmla="*/ 0 h 1233"/>
                    <a:gd name="T46" fmla="*/ 0 w 1211"/>
                    <a:gd name="T47" fmla="*/ 0 h 1233"/>
                    <a:gd name="T48" fmla="*/ 0 w 1211"/>
                    <a:gd name="T49" fmla="*/ 0 h 1233"/>
                    <a:gd name="T50" fmla="*/ 0 w 1211"/>
                    <a:gd name="T51" fmla="*/ 0 h 1233"/>
                    <a:gd name="T52" fmla="*/ 0 w 1211"/>
                    <a:gd name="T53" fmla="*/ 0 h 1233"/>
                    <a:gd name="T54" fmla="*/ 0 w 1211"/>
                    <a:gd name="T55" fmla="*/ 0 h 1233"/>
                    <a:gd name="T56" fmla="*/ 0 w 1211"/>
                    <a:gd name="T57" fmla="*/ 0 h 1233"/>
                    <a:gd name="T58" fmla="*/ 0 w 1211"/>
                    <a:gd name="T59" fmla="*/ 0 h 1233"/>
                    <a:gd name="T60" fmla="*/ 0 w 1211"/>
                    <a:gd name="T61" fmla="*/ 0 h 1233"/>
                    <a:gd name="T62" fmla="*/ 0 w 1211"/>
                    <a:gd name="T63" fmla="*/ 0 h 1233"/>
                    <a:gd name="T64" fmla="*/ 0 w 1211"/>
                    <a:gd name="T65" fmla="*/ 0 h 1233"/>
                    <a:gd name="T66" fmla="*/ 0 w 1211"/>
                    <a:gd name="T67" fmla="*/ 0 h 1233"/>
                    <a:gd name="T68" fmla="*/ 0 w 1211"/>
                    <a:gd name="T69" fmla="*/ 0 h 1233"/>
                    <a:gd name="T70" fmla="*/ 0 w 1211"/>
                    <a:gd name="T71" fmla="*/ 0 h 1233"/>
                    <a:gd name="T72" fmla="*/ 0 w 1211"/>
                    <a:gd name="T73" fmla="*/ 0 h 1233"/>
                    <a:gd name="T74" fmla="*/ 0 w 1211"/>
                    <a:gd name="T75" fmla="*/ 0 h 12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1"/>
                    <a:gd name="T115" fmla="*/ 0 h 1233"/>
                    <a:gd name="T116" fmla="*/ 1211 w 1211"/>
                    <a:gd name="T117" fmla="*/ 1233 h 12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1" h="1233">
                      <a:moveTo>
                        <a:pt x="0" y="1178"/>
                      </a:moveTo>
                      <a:lnTo>
                        <a:pt x="1157" y="0"/>
                      </a:lnTo>
                      <a:lnTo>
                        <a:pt x="1158" y="0"/>
                      </a:lnTo>
                      <a:lnTo>
                        <a:pt x="1160" y="1"/>
                      </a:lnTo>
                      <a:lnTo>
                        <a:pt x="1163" y="3"/>
                      </a:lnTo>
                      <a:lnTo>
                        <a:pt x="1167" y="6"/>
                      </a:lnTo>
                      <a:lnTo>
                        <a:pt x="1171" y="9"/>
                      </a:lnTo>
                      <a:lnTo>
                        <a:pt x="1177" y="14"/>
                      </a:lnTo>
                      <a:lnTo>
                        <a:pt x="1181" y="19"/>
                      </a:lnTo>
                      <a:lnTo>
                        <a:pt x="1187" y="24"/>
                      </a:lnTo>
                      <a:lnTo>
                        <a:pt x="1193" y="29"/>
                      </a:lnTo>
                      <a:lnTo>
                        <a:pt x="1197" y="34"/>
                      </a:lnTo>
                      <a:lnTo>
                        <a:pt x="1202" y="39"/>
                      </a:lnTo>
                      <a:lnTo>
                        <a:pt x="1205" y="43"/>
                      </a:lnTo>
                      <a:lnTo>
                        <a:pt x="1209" y="48"/>
                      </a:lnTo>
                      <a:lnTo>
                        <a:pt x="1211" y="51"/>
                      </a:lnTo>
                      <a:lnTo>
                        <a:pt x="1211" y="54"/>
                      </a:lnTo>
                      <a:lnTo>
                        <a:pt x="1211" y="55"/>
                      </a:lnTo>
                      <a:lnTo>
                        <a:pt x="56" y="1233"/>
                      </a:lnTo>
                      <a:lnTo>
                        <a:pt x="53" y="1233"/>
                      </a:lnTo>
                      <a:lnTo>
                        <a:pt x="51" y="1233"/>
                      </a:lnTo>
                      <a:lnTo>
                        <a:pt x="48" y="1231"/>
                      </a:lnTo>
                      <a:lnTo>
                        <a:pt x="43" y="1228"/>
                      </a:lnTo>
                      <a:lnTo>
                        <a:pt x="39" y="1225"/>
                      </a:lnTo>
                      <a:lnTo>
                        <a:pt x="33" y="1220"/>
                      </a:lnTo>
                      <a:lnTo>
                        <a:pt x="28" y="1216"/>
                      </a:lnTo>
                      <a:lnTo>
                        <a:pt x="23" y="1211"/>
                      </a:lnTo>
                      <a:lnTo>
                        <a:pt x="17" y="1206"/>
                      </a:lnTo>
                      <a:lnTo>
                        <a:pt x="12" y="1200"/>
                      </a:lnTo>
                      <a:lnTo>
                        <a:pt x="8" y="1195"/>
                      </a:lnTo>
                      <a:lnTo>
                        <a:pt x="5" y="1190"/>
                      </a:lnTo>
                      <a:lnTo>
                        <a:pt x="2" y="1186"/>
                      </a:lnTo>
                      <a:lnTo>
                        <a:pt x="0" y="1183"/>
                      </a:lnTo>
                      <a:lnTo>
                        <a:pt x="0" y="1181"/>
                      </a:lnTo>
                      <a:lnTo>
                        <a:pt x="0" y="11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2" name="Freeform 598"/>
                <p:cNvSpPr>
                  <a:spLocks/>
                </p:cNvSpPr>
                <p:nvPr/>
              </p:nvSpPr>
              <p:spPr bwMode="auto">
                <a:xfrm>
                  <a:off x="3335" y="1657"/>
                  <a:ext cx="121" cy="135"/>
                </a:xfrm>
                <a:custGeom>
                  <a:avLst/>
                  <a:gdLst>
                    <a:gd name="T0" fmla="*/ 0 w 1211"/>
                    <a:gd name="T1" fmla="*/ 0 h 1233"/>
                    <a:gd name="T2" fmla="*/ 0 w 1211"/>
                    <a:gd name="T3" fmla="*/ 0 h 1233"/>
                    <a:gd name="T4" fmla="*/ 0 w 1211"/>
                    <a:gd name="T5" fmla="*/ 0 h 1233"/>
                    <a:gd name="T6" fmla="*/ 0 w 1211"/>
                    <a:gd name="T7" fmla="*/ 0 h 1233"/>
                    <a:gd name="T8" fmla="*/ 0 w 1211"/>
                    <a:gd name="T9" fmla="*/ 0 h 1233"/>
                    <a:gd name="T10" fmla="*/ 0 w 1211"/>
                    <a:gd name="T11" fmla="*/ 0 h 1233"/>
                    <a:gd name="T12" fmla="*/ 0 w 1211"/>
                    <a:gd name="T13" fmla="*/ 0 h 1233"/>
                    <a:gd name="T14" fmla="*/ 0 w 1211"/>
                    <a:gd name="T15" fmla="*/ 0 h 1233"/>
                    <a:gd name="T16" fmla="*/ 0 w 1211"/>
                    <a:gd name="T17" fmla="*/ 0 h 1233"/>
                    <a:gd name="T18" fmla="*/ 0 w 1211"/>
                    <a:gd name="T19" fmla="*/ 0 h 1233"/>
                    <a:gd name="T20" fmla="*/ 0 w 1211"/>
                    <a:gd name="T21" fmla="*/ 0 h 1233"/>
                    <a:gd name="T22" fmla="*/ 0 w 1211"/>
                    <a:gd name="T23" fmla="*/ 0 h 1233"/>
                    <a:gd name="T24" fmla="*/ 0 w 1211"/>
                    <a:gd name="T25" fmla="*/ 0 h 1233"/>
                    <a:gd name="T26" fmla="*/ 0 w 1211"/>
                    <a:gd name="T27" fmla="*/ 0 h 1233"/>
                    <a:gd name="T28" fmla="*/ 0 w 1211"/>
                    <a:gd name="T29" fmla="*/ 0 h 1233"/>
                    <a:gd name="T30" fmla="*/ 0 w 1211"/>
                    <a:gd name="T31" fmla="*/ 0 h 1233"/>
                    <a:gd name="T32" fmla="*/ 0 w 1211"/>
                    <a:gd name="T33" fmla="*/ 0 h 1233"/>
                    <a:gd name="T34" fmla="*/ 0 w 1211"/>
                    <a:gd name="T35" fmla="*/ 0 h 1233"/>
                    <a:gd name="T36" fmla="*/ 0 w 1211"/>
                    <a:gd name="T37" fmla="*/ 0 h 1233"/>
                    <a:gd name="T38" fmla="*/ 0 w 1211"/>
                    <a:gd name="T39" fmla="*/ 0 h 1233"/>
                    <a:gd name="T40" fmla="*/ 0 w 1211"/>
                    <a:gd name="T41" fmla="*/ 0 h 1233"/>
                    <a:gd name="T42" fmla="*/ 0 w 1211"/>
                    <a:gd name="T43" fmla="*/ 0 h 1233"/>
                    <a:gd name="T44" fmla="*/ 0 w 1211"/>
                    <a:gd name="T45" fmla="*/ 0 h 1233"/>
                    <a:gd name="T46" fmla="*/ 0 w 1211"/>
                    <a:gd name="T47" fmla="*/ 0 h 1233"/>
                    <a:gd name="T48" fmla="*/ 0 w 1211"/>
                    <a:gd name="T49" fmla="*/ 0 h 1233"/>
                    <a:gd name="T50" fmla="*/ 0 w 1211"/>
                    <a:gd name="T51" fmla="*/ 0 h 1233"/>
                    <a:gd name="T52" fmla="*/ 0 w 1211"/>
                    <a:gd name="T53" fmla="*/ 0 h 1233"/>
                    <a:gd name="T54" fmla="*/ 0 w 1211"/>
                    <a:gd name="T55" fmla="*/ 0 h 1233"/>
                    <a:gd name="T56" fmla="*/ 0 w 1211"/>
                    <a:gd name="T57" fmla="*/ 0 h 1233"/>
                    <a:gd name="T58" fmla="*/ 0 w 1211"/>
                    <a:gd name="T59" fmla="*/ 0 h 1233"/>
                    <a:gd name="T60" fmla="*/ 0 w 1211"/>
                    <a:gd name="T61" fmla="*/ 0 h 1233"/>
                    <a:gd name="T62" fmla="*/ 0 w 1211"/>
                    <a:gd name="T63" fmla="*/ 0 h 1233"/>
                    <a:gd name="T64" fmla="*/ 0 w 1211"/>
                    <a:gd name="T65" fmla="*/ 0 h 1233"/>
                    <a:gd name="T66" fmla="*/ 0 w 1211"/>
                    <a:gd name="T67" fmla="*/ 0 h 1233"/>
                    <a:gd name="T68" fmla="*/ 0 w 1211"/>
                    <a:gd name="T69" fmla="*/ 0 h 1233"/>
                    <a:gd name="T70" fmla="*/ 0 w 1211"/>
                    <a:gd name="T71" fmla="*/ 0 h 1233"/>
                    <a:gd name="T72" fmla="*/ 0 w 1211"/>
                    <a:gd name="T73" fmla="*/ 0 h 1233"/>
                    <a:gd name="T74" fmla="*/ 0 w 1211"/>
                    <a:gd name="T75" fmla="*/ 0 h 12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1"/>
                    <a:gd name="T115" fmla="*/ 0 h 1233"/>
                    <a:gd name="T116" fmla="*/ 1211 w 1211"/>
                    <a:gd name="T117" fmla="*/ 1233 h 12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1" h="1233">
                      <a:moveTo>
                        <a:pt x="0" y="1178"/>
                      </a:moveTo>
                      <a:lnTo>
                        <a:pt x="1157" y="0"/>
                      </a:lnTo>
                      <a:lnTo>
                        <a:pt x="1158" y="0"/>
                      </a:lnTo>
                      <a:lnTo>
                        <a:pt x="1160" y="1"/>
                      </a:lnTo>
                      <a:lnTo>
                        <a:pt x="1163" y="3"/>
                      </a:lnTo>
                      <a:lnTo>
                        <a:pt x="1167" y="6"/>
                      </a:lnTo>
                      <a:lnTo>
                        <a:pt x="1171" y="9"/>
                      </a:lnTo>
                      <a:lnTo>
                        <a:pt x="1177" y="14"/>
                      </a:lnTo>
                      <a:lnTo>
                        <a:pt x="1181" y="19"/>
                      </a:lnTo>
                      <a:lnTo>
                        <a:pt x="1187" y="24"/>
                      </a:lnTo>
                      <a:lnTo>
                        <a:pt x="1193" y="29"/>
                      </a:lnTo>
                      <a:lnTo>
                        <a:pt x="1197" y="34"/>
                      </a:lnTo>
                      <a:lnTo>
                        <a:pt x="1202" y="39"/>
                      </a:lnTo>
                      <a:lnTo>
                        <a:pt x="1205" y="43"/>
                      </a:lnTo>
                      <a:lnTo>
                        <a:pt x="1209" y="48"/>
                      </a:lnTo>
                      <a:lnTo>
                        <a:pt x="1211" y="51"/>
                      </a:lnTo>
                      <a:lnTo>
                        <a:pt x="1211" y="54"/>
                      </a:lnTo>
                      <a:lnTo>
                        <a:pt x="1211" y="55"/>
                      </a:lnTo>
                      <a:lnTo>
                        <a:pt x="56" y="1233"/>
                      </a:lnTo>
                      <a:lnTo>
                        <a:pt x="53" y="1233"/>
                      </a:lnTo>
                      <a:lnTo>
                        <a:pt x="51" y="1233"/>
                      </a:lnTo>
                      <a:lnTo>
                        <a:pt x="48" y="1231"/>
                      </a:lnTo>
                      <a:lnTo>
                        <a:pt x="43" y="1228"/>
                      </a:lnTo>
                      <a:lnTo>
                        <a:pt x="39" y="1225"/>
                      </a:lnTo>
                      <a:lnTo>
                        <a:pt x="33" y="1220"/>
                      </a:lnTo>
                      <a:lnTo>
                        <a:pt x="28" y="1216"/>
                      </a:lnTo>
                      <a:lnTo>
                        <a:pt x="23" y="1211"/>
                      </a:lnTo>
                      <a:lnTo>
                        <a:pt x="17" y="1206"/>
                      </a:lnTo>
                      <a:lnTo>
                        <a:pt x="12" y="1200"/>
                      </a:lnTo>
                      <a:lnTo>
                        <a:pt x="8" y="1195"/>
                      </a:lnTo>
                      <a:lnTo>
                        <a:pt x="5" y="1190"/>
                      </a:lnTo>
                      <a:lnTo>
                        <a:pt x="2" y="1186"/>
                      </a:lnTo>
                      <a:lnTo>
                        <a:pt x="0" y="1183"/>
                      </a:lnTo>
                      <a:lnTo>
                        <a:pt x="0" y="1181"/>
                      </a:lnTo>
                      <a:lnTo>
                        <a:pt x="0" y="11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3" name="Freeform 599"/>
                <p:cNvSpPr>
                  <a:spLocks/>
                </p:cNvSpPr>
                <p:nvPr/>
              </p:nvSpPr>
              <p:spPr bwMode="auto">
                <a:xfrm>
                  <a:off x="3451" y="1657"/>
                  <a:ext cx="5" cy="6"/>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w 54"/>
                    <a:gd name="T35" fmla="*/ 0 h 55"/>
                    <a:gd name="T36" fmla="*/ 0 w 54"/>
                    <a:gd name="T37" fmla="*/ 0 h 55"/>
                    <a:gd name="T38" fmla="*/ 0 w 54"/>
                    <a:gd name="T39" fmla="*/ 0 h 55"/>
                    <a:gd name="T40" fmla="*/ 0 w 54"/>
                    <a:gd name="T41" fmla="*/ 0 h 55"/>
                    <a:gd name="T42" fmla="*/ 0 w 54"/>
                    <a:gd name="T43" fmla="*/ 0 h 55"/>
                    <a:gd name="T44" fmla="*/ 0 w 54"/>
                    <a:gd name="T45" fmla="*/ 0 h 55"/>
                    <a:gd name="T46" fmla="*/ 0 w 54"/>
                    <a:gd name="T47" fmla="*/ 0 h 55"/>
                    <a:gd name="T48" fmla="*/ 0 w 54"/>
                    <a:gd name="T49" fmla="*/ 0 h 55"/>
                    <a:gd name="T50" fmla="*/ 0 w 54"/>
                    <a:gd name="T51" fmla="*/ 0 h 55"/>
                    <a:gd name="T52" fmla="*/ 0 w 54"/>
                    <a:gd name="T53" fmla="*/ 0 h 55"/>
                    <a:gd name="T54" fmla="*/ 0 w 54"/>
                    <a:gd name="T55" fmla="*/ 0 h 55"/>
                    <a:gd name="T56" fmla="*/ 0 w 54"/>
                    <a:gd name="T57" fmla="*/ 0 h 55"/>
                    <a:gd name="T58" fmla="*/ 0 w 54"/>
                    <a:gd name="T59" fmla="*/ 0 h 55"/>
                    <a:gd name="T60" fmla="*/ 0 w 54"/>
                    <a:gd name="T61" fmla="*/ 0 h 55"/>
                    <a:gd name="T62" fmla="*/ 0 w 54"/>
                    <a:gd name="T63" fmla="*/ 0 h 55"/>
                    <a:gd name="T64" fmla="*/ 0 w 5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55"/>
                    <a:gd name="T101" fmla="*/ 54 w 5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55">
                      <a:moveTo>
                        <a:pt x="23" y="31"/>
                      </a:moveTo>
                      <a:lnTo>
                        <a:pt x="18" y="25"/>
                      </a:lnTo>
                      <a:lnTo>
                        <a:pt x="13" y="21"/>
                      </a:lnTo>
                      <a:lnTo>
                        <a:pt x="9" y="15"/>
                      </a:lnTo>
                      <a:lnTo>
                        <a:pt x="5" y="11"/>
                      </a:lnTo>
                      <a:lnTo>
                        <a:pt x="2" y="7"/>
                      </a:lnTo>
                      <a:lnTo>
                        <a:pt x="0" y="4"/>
                      </a:lnTo>
                      <a:lnTo>
                        <a:pt x="0" y="1"/>
                      </a:lnTo>
                      <a:lnTo>
                        <a:pt x="0" y="0"/>
                      </a:lnTo>
                      <a:lnTo>
                        <a:pt x="1" y="0"/>
                      </a:lnTo>
                      <a:lnTo>
                        <a:pt x="3" y="1"/>
                      </a:lnTo>
                      <a:lnTo>
                        <a:pt x="6" y="3"/>
                      </a:lnTo>
                      <a:lnTo>
                        <a:pt x="10" y="6"/>
                      </a:lnTo>
                      <a:lnTo>
                        <a:pt x="14" y="9"/>
                      </a:lnTo>
                      <a:lnTo>
                        <a:pt x="20" y="14"/>
                      </a:lnTo>
                      <a:lnTo>
                        <a:pt x="24" y="19"/>
                      </a:lnTo>
                      <a:lnTo>
                        <a:pt x="30" y="24"/>
                      </a:lnTo>
                      <a:lnTo>
                        <a:pt x="36" y="29"/>
                      </a:lnTo>
                      <a:lnTo>
                        <a:pt x="40" y="34"/>
                      </a:lnTo>
                      <a:lnTo>
                        <a:pt x="45" y="39"/>
                      </a:lnTo>
                      <a:lnTo>
                        <a:pt x="48" y="43"/>
                      </a:lnTo>
                      <a:lnTo>
                        <a:pt x="52" y="48"/>
                      </a:lnTo>
                      <a:lnTo>
                        <a:pt x="54" y="51"/>
                      </a:lnTo>
                      <a:lnTo>
                        <a:pt x="54" y="54"/>
                      </a:lnTo>
                      <a:lnTo>
                        <a:pt x="54" y="55"/>
                      </a:lnTo>
                      <a:lnTo>
                        <a:pt x="53" y="55"/>
                      </a:lnTo>
                      <a:lnTo>
                        <a:pt x="51" y="54"/>
                      </a:lnTo>
                      <a:lnTo>
                        <a:pt x="47" y="51"/>
                      </a:lnTo>
                      <a:lnTo>
                        <a:pt x="44" y="49"/>
                      </a:lnTo>
                      <a:lnTo>
                        <a:pt x="39" y="46"/>
                      </a:lnTo>
                      <a:lnTo>
                        <a:pt x="34" y="41"/>
                      </a:lnTo>
                      <a:lnTo>
                        <a:pt x="29" y="37"/>
                      </a:lnTo>
                      <a:lnTo>
                        <a:pt x="23" y="3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4" name="Freeform 600"/>
                <p:cNvSpPr>
                  <a:spLocks/>
                </p:cNvSpPr>
                <p:nvPr/>
              </p:nvSpPr>
              <p:spPr bwMode="auto">
                <a:xfrm>
                  <a:off x="3451" y="1657"/>
                  <a:ext cx="5" cy="6"/>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w 54"/>
                    <a:gd name="T35" fmla="*/ 0 h 55"/>
                    <a:gd name="T36" fmla="*/ 0 w 54"/>
                    <a:gd name="T37" fmla="*/ 0 h 55"/>
                    <a:gd name="T38" fmla="*/ 0 w 54"/>
                    <a:gd name="T39" fmla="*/ 0 h 55"/>
                    <a:gd name="T40" fmla="*/ 0 w 54"/>
                    <a:gd name="T41" fmla="*/ 0 h 55"/>
                    <a:gd name="T42" fmla="*/ 0 w 54"/>
                    <a:gd name="T43" fmla="*/ 0 h 55"/>
                    <a:gd name="T44" fmla="*/ 0 w 54"/>
                    <a:gd name="T45" fmla="*/ 0 h 55"/>
                    <a:gd name="T46" fmla="*/ 0 w 54"/>
                    <a:gd name="T47" fmla="*/ 0 h 55"/>
                    <a:gd name="T48" fmla="*/ 0 w 54"/>
                    <a:gd name="T49" fmla="*/ 0 h 55"/>
                    <a:gd name="T50" fmla="*/ 0 w 54"/>
                    <a:gd name="T51" fmla="*/ 0 h 55"/>
                    <a:gd name="T52" fmla="*/ 0 w 54"/>
                    <a:gd name="T53" fmla="*/ 0 h 55"/>
                    <a:gd name="T54" fmla="*/ 0 w 54"/>
                    <a:gd name="T55" fmla="*/ 0 h 55"/>
                    <a:gd name="T56" fmla="*/ 0 w 54"/>
                    <a:gd name="T57" fmla="*/ 0 h 55"/>
                    <a:gd name="T58" fmla="*/ 0 w 54"/>
                    <a:gd name="T59" fmla="*/ 0 h 55"/>
                    <a:gd name="T60" fmla="*/ 0 w 54"/>
                    <a:gd name="T61" fmla="*/ 0 h 55"/>
                    <a:gd name="T62" fmla="*/ 0 w 54"/>
                    <a:gd name="T63" fmla="*/ 0 h 55"/>
                    <a:gd name="T64" fmla="*/ 0 w 5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55"/>
                    <a:gd name="T101" fmla="*/ 54 w 5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55">
                      <a:moveTo>
                        <a:pt x="23" y="31"/>
                      </a:moveTo>
                      <a:lnTo>
                        <a:pt x="18" y="25"/>
                      </a:lnTo>
                      <a:lnTo>
                        <a:pt x="13" y="21"/>
                      </a:lnTo>
                      <a:lnTo>
                        <a:pt x="9" y="15"/>
                      </a:lnTo>
                      <a:lnTo>
                        <a:pt x="5" y="11"/>
                      </a:lnTo>
                      <a:lnTo>
                        <a:pt x="2" y="7"/>
                      </a:lnTo>
                      <a:lnTo>
                        <a:pt x="0" y="4"/>
                      </a:lnTo>
                      <a:lnTo>
                        <a:pt x="0" y="1"/>
                      </a:lnTo>
                      <a:lnTo>
                        <a:pt x="0" y="0"/>
                      </a:lnTo>
                      <a:lnTo>
                        <a:pt x="1" y="0"/>
                      </a:lnTo>
                      <a:lnTo>
                        <a:pt x="3" y="1"/>
                      </a:lnTo>
                      <a:lnTo>
                        <a:pt x="6" y="3"/>
                      </a:lnTo>
                      <a:lnTo>
                        <a:pt x="10" y="6"/>
                      </a:lnTo>
                      <a:lnTo>
                        <a:pt x="14" y="9"/>
                      </a:lnTo>
                      <a:lnTo>
                        <a:pt x="20" y="14"/>
                      </a:lnTo>
                      <a:lnTo>
                        <a:pt x="24" y="19"/>
                      </a:lnTo>
                      <a:lnTo>
                        <a:pt x="30" y="24"/>
                      </a:lnTo>
                      <a:lnTo>
                        <a:pt x="36" y="29"/>
                      </a:lnTo>
                      <a:lnTo>
                        <a:pt x="40" y="34"/>
                      </a:lnTo>
                      <a:lnTo>
                        <a:pt x="45" y="39"/>
                      </a:lnTo>
                      <a:lnTo>
                        <a:pt x="48" y="43"/>
                      </a:lnTo>
                      <a:lnTo>
                        <a:pt x="52" y="48"/>
                      </a:lnTo>
                      <a:lnTo>
                        <a:pt x="54" y="51"/>
                      </a:lnTo>
                      <a:lnTo>
                        <a:pt x="54" y="54"/>
                      </a:lnTo>
                      <a:lnTo>
                        <a:pt x="54" y="55"/>
                      </a:lnTo>
                      <a:lnTo>
                        <a:pt x="53" y="55"/>
                      </a:lnTo>
                      <a:lnTo>
                        <a:pt x="51" y="54"/>
                      </a:lnTo>
                      <a:lnTo>
                        <a:pt x="47" y="51"/>
                      </a:lnTo>
                      <a:lnTo>
                        <a:pt x="44" y="49"/>
                      </a:lnTo>
                      <a:lnTo>
                        <a:pt x="39" y="46"/>
                      </a:lnTo>
                      <a:lnTo>
                        <a:pt x="34" y="41"/>
                      </a:lnTo>
                      <a:lnTo>
                        <a:pt x="29" y="37"/>
                      </a:lnTo>
                      <a:lnTo>
                        <a:pt x="23" y="3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5" name="Freeform 601"/>
                <p:cNvSpPr>
                  <a:spLocks/>
                </p:cNvSpPr>
                <p:nvPr/>
              </p:nvSpPr>
              <p:spPr bwMode="auto">
                <a:xfrm>
                  <a:off x="3601" y="1811"/>
                  <a:ext cx="122" cy="134"/>
                </a:xfrm>
                <a:custGeom>
                  <a:avLst/>
                  <a:gdLst>
                    <a:gd name="T0" fmla="*/ 0 w 1212"/>
                    <a:gd name="T1" fmla="*/ 0 h 1228"/>
                    <a:gd name="T2" fmla="*/ 0 w 1212"/>
                    <a:gd name="T3" fmla="*/ 0 h 1228"/>
                    <a:gd name="T4" fmla="*/ 0 w 1212"/>
                    <a:gd name="T5" fmla="*/ 0 h 1228"/>
                    <a:gd name="T6" fmla="*/ 0 w 1212"/>
                    <a:gd name="T7" fmla="*/ 0 h 1228"/>
                    <a:gd name="T8" fmla="*/ 0 w 1212"/>
                    <a:gd name="T9" fmla="*/ 0 h 1228"/>
                    <a:gd name="T10" fmla="*/ 0 w 1212"/>
                    <a:gd name="T11" fmla="*/ 0 h 1228"/>
                    <a:gd name="T12" fmla="*/ 0 w 1212"/>
                    <a:gd name="T13" fmla="*/ 0 h 1228"/>
                    <a:gd name="T14" fmla="*/ 0 w 1212"/>
                    <a:gd name="T15" fmla="*/ 0 h 1228"/>
                    <a:gd name="T16" fmla="*/ 0 w 1212"/>
                    <a:gd name="T17" fmla="*/ 0 h 1228"/>
                    <a:gd name="T18" fmla="*/ 0 w 1212"/>
                    <a:gd name="T19" fmla="*/ 0 h 1228"/>
                    <a:gd name="T20" fmla="*/ 0 w 1212"/>
                    <a:gd name="T21" fmla="*/ 0 h 1228"/>
                    <a:gd name="T22" fmla="*/ 0 w 1212"/>
                    <a:gd name="T23" fmla="*/ 0 h 1228"/>
                    <a:gd name="T24" fmla="*/ 0 w 1212"/>
                    <a:gd name="T25" fmla="*/ 0 h 1228"/>
                    <a:gd name="T26" fmla="*/ 0 w 1212"/>
                    <a:gd name="T27" fmla="*/ 0 h 1228"/>
                    <a:gd name="T28" fmla="*/ 0 w 1212"/>
                    <a:gd name="T29" fmla="*/ 0 h 1228"/>
                    <a:gd name="T30" fmla="*/ 0 w 1212"/>
                    <a:gd name="T31" fmla="*/ 0 h 1228"/>
                    <a:gd name="T32" fmla="*/ 0 w 1212"/>
                    <a:gd name="T33" fmla="*/ 0 h 1228"/>
                    <a:gd name="T34" fmla="*/ 0 w 1212"/>
                    <a:gd name="T35" fmla="*/ 0 h 1228"/>
                    <a:gd name="T36" fmla="*/ 0 w 1212"/>
                    <a:gd name="T37" fmla="*/ 0 h 1228"/>
                    <a:gd name="T38" fmla="*/ 0 w 1212"/>
                    <a:gd name="T39" fmla="*/ 0 h 1228"/>
                    <a:gd name="T40" fmla="*/ 0 w 1212"/>
                    <a:gd name="T41" fmla="*/ 0 h 1228"/>
                    <a:gd name="T42" fmla="*/ 0 w 1212"/>
                    <a:gd name="T43" fmla="*/ 0 h 1228"/>
                    <a:gd name="T44" fmla="*/ 0 w 1212"/>
                    <a:gd name="T45" fmla="*/ 0 h 1228"/>
                    <a:gd name="T46" fmla="*/ 0 w 1212"/>
                    <a:gd name="T47" fmla="*/ 0 h 1228"/>
                    <a:gd name="T48" fmla="*/ 0 w 1212"/>
                    <a:gd name="T49" fmla="*/ 0 h 1228"/>
                    <a:gd name="T50" fmla="*/ 0 w 1212"/>
                    <a:gd name="T51" fmla="*/ 0 h 1228"/>
                    <a:gd name="T52" fmla="*/ 0 w 1212"/>
                    <a:gd name="T53" fmla="*/ 0 h 1228"/>
                    <a:gd name="T54" fmla="*/ 0 w 1212"/>
                    <a:gd name="T55" fmla="*/ 0 h 1228"/>
                    <a:gd name="T56" fmla="*/ 0 w 1212"/>
                    <a:gd name="T57" fmla="*/ 0 h 1228"/>
                    <a:gd name="T58" fmla="*/ 0 w 1212"/>
                    <a:gd name="T59" fmla="*/ 0 h 1228"/>
                    <a:gd name="T60" fmla="*/ 0 w 1212"/>
                    <a:gd name="T61" fmla="*/ 0 h 1228"/>
                    <a:gd name="T62" fmla="*/ 0 w 1212"/>
                    <a:gd name="T63" fmla="*/ 0 h 1228"/>
                    <a:gd name="T64" fmla="*/ 0 w 1212"/>
                    <a:gd name="T65" fmla="*/ 0 h 1228"/>
                    <a:gd name="T66" fmla="*/ 0 w 1212"/>
                    <a:gd name="T67" fmla="*/ 0 h 1228"/>
                    <a:gd name="T68" fmla="*/ 0 w 1212"/>
                    <a:gd name="T69" fmla="*/ 0 h 1228"/>
                    <a:gd name="T70" fmla="*/ 0 w 1212"/>
                    <a:gd name="T71" fmla="*/ 0 h 1228"/>
                    <a:gd name="T72" fmla="*/ 0 w 1212"/>
                    <a:gd name="T73" fmla="*/ 0 h 1228"/>
                    <a:gd name="T74" fmla="*/ 0 w 1212"/>
                    <a:gd name="T75" fmla="*/ 0 h 1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2"/>
                    <a:gd name="T115" fmla="*/ 0 h 1228"/>
                    <a:gd name="T116" fmla="*/ 1212 w 1212"/>
                    <a:gd name="T117" fmla="*/ 1228 h 1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2" h="1228">
                      <a:moveTo>
                        <a:pt x="0" y="1173"/>
                      </a:moveTo>
                      <a:lnTo>
                        <a:pt x="1158" y="0"/>
                      </a:lnTo>
                      <a:lnTo>
                        <a:pt x="1159" y="0"/>
                      </a:lnTo>
                      <a:lnTo>
                        <a:pt x="1161" y="1"/>
                      </a:lnTo>
                      <a:lnTo>
                        <a:pt x="1165" y="3"/>
                      </a:lnTo>
                      <a:lnTo>
                        <a:pt x="1168" y="6"/>
                      </a:lnTo>
                      <a:lnTo>
                        <a:pt x="1173" y="10"/>
                      </a:lnTo>
                      <a:lnTo>
                        <a:pt x="1177" y="14"/>
                      </a:lnTo>
                      <a:lnTo>
                        <a:pt x="1183" y="19"/>
                      </a:lnTo>
                      <a:lnTo>
                        <a:pt x="1189" y="25"/>
                      </a:lnTo>
                      <a:lnTo>
                        <a:pt x="1193" y="30"/>
                      </a:lnTo>
                      <a:lnTo>
                        <a:pt x="1199" y="35"/>
                      </a:lnTo>
                      <a:lnTo>
                        <a:pt x="1203" y="39"/>
                      </a:lnTo>
                      <a:lnTo>
                        <a:pt x="1207" y="44"/>
                      </a:lnTo>
                      <a:lnTo>
                        <a:pt x="1210" y="48"/>
                      </a:lnTo>
                      <a:lnTo>
                        <a:pt x="1211" y="51"/>
                      </a:lnTo>
                      <a:lnTo>
                        <a:pt x="1212" y="53"/>
                      </a:lnTo>
                      <a:lnTo>
                        <a:pt x="1212" y="54"/>
                      </a:lnTo>
                      <a:lnTo>
                        <a:pt x="55" y="1228"/>
                      </a:lnTo>
                      <a:lnTo>
                        <a:pt x="54" y="1228"/>
                      </a:lnTo>
                      <a:lnTo>
                        <a:pt x="51" y="1228"/>
                      </a:lnTo>
                      <a:lnTo>
                        <a:pt x="48" y="1225"/>
                      </a:lnTo>
                      <a:lnTo>
                        <a:pt x="45" y="1223"/>
                      </a:lnTo>
                      <a:lnTo>
                        <a:pt x="40" y="1220"/>
                      </a:lnTo>
                      <a:lnTo>
                        <a:pt x="34" y="1215"/>
                      </a:lnTo>
                      <a:lnTo>
                        <a:pt x="29" y="1211"/>
                      </a:lnTo>
                      <a:lnTo>
                        <a:pt x="24" y="1205"/>
                      </a:lnTo>
                      <a:lnTo>
                        <a:pt x="19" y="1199"/>
                      </a:lnTo>
                      <a:lnTo>
                        <a:pt x="14" y="1195"/>
                      </a:lnTo>
                      <a:lnTo>
                        <a:pt x="9" y="1189"/>
                      </a:lnTo>
                      <a:lnTo>
                        <a:pt x="6" y="1184"/>
                      </a:lnTo>
                      <a:lnTo>
                        <a:pt x="3" y="1181"/>
                      </a:lnTo>
                      <a:lnTo>
                        <a:pt x="2" y="1178"/>
                      </a:lnTo>
                      <a:lnTo>
                        <a:pt x="0" y="1175"/>
                      </a:lnTo>
                      <a:lnTo>
                        <a:pt x="0" y="117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6" name="Freeform 602"/>
                <p:cNvSpPr>
                  <a:spLocks/>
                </p:cNvSpPr>
                <p:nvPr/>
              </p:nvSpPr>
              <p:spPr bwMode="auto">
                <a:xfrm>
                  <a:off x="3601" y="1811"/>
                  <a:ext cx="122" cy="134"/>
                </a:xfrm>
                <a:custGeom>
                  <a:avLst/>
                  <a:gdLst>
                    <a:gd name="T0" fmla="*/ 0 w 1212"/>
                    <a:gd name="T1" fmla="*/ 0 h 1228"/>
                    <a:gd name="T2" fmla="*/ 0 w 1212"/>
                    <a:gd name="T3" fmla="*/ 0 h 1228"/>
                    <a:gd name="T4" fmla="*/ 0 w 1212"/>
                    <a:gd name="T5" fmla="*/ 0 h 1228"/>
                    <a:gd name="T6" fmla="*/ 0 w 1212"/>
                    <a:gd name="T7" fmla="*/ 0 h 1228"/>
                    <a:gd name="T8" fmla="*/ 0 w 1212"/>
                    <a:gd name="T9" fmla="*/ 0 h 1228"/>
                    <a:gd name="T10" fmla="*/ 0 w 1212"/>
                    <a:gd name="T11" fmla="*/ 0 h 1228"/>
                    <a:gd name="T12" fmla="*/ 0 w 1212"/>
                    <a:gd name="T13" fmla="*/ 0 h 1228"/>
                    <a:gd name="T14" fmla="*/ 0 w 1212"/>
                    <a:gd name="T15" fmla="*/ 0 h 1228"/>
                    <a:gd name="T16" fmla="*/ 0 w 1212"/>
                    <a:gd name="T17" fmla="*/ 0 h 1228"/>
                    <a:gd name="T18" fmla="*/ 0 w 1212"/>
                    <a:gd name="T19" fmla="*/ 0 h 1228"/>
                    <a:gd name="T20" fmla="*/ 0 w 1212"/>
                    <a:gd name="T21" fmla="*/ 0 h 1228"/>
                    <a:gd name="T22" fmla="*/ 0 w 1212"/>
                    <a:gd name="T23" fmla="*/ 0 h 1228"/>
                    <a:gd name="T24" fmla="*/ 0 w 1212"/>
                    <a:gd name="T25" fmla="*/ 0 h 1228"/>
                    <a:gd name="T26" fmla="*/ 0 w 1212"/>
                    <a:gd name="T27" fmla="*/ 0 h 1228"/>
                    <a:gd name="T28" fmla="*/ 0 w 1212"/>
                    <a:gd name="T29" fmla="*/ 0 h 1228"/>
                    <a:gd name="T30" fmla="*/ 0 w 1212"/>
                    <a:gd name="T31" fmla="*/ 0 h 1228"/>
                    <a:gd name="T32" fmla="*/ 0 w 1212"/>
                    <a:gd name="T33" fmla="*/ 0 h 1228"/>
                    <a:gd name="T34" fmla="*/ 0 w 1212"/>
                    <a:gd name="T35" fmla="*/ 0 h 1228"/>
                    <a:gd name="T36" fmla="*/ 0 w 1212"/>
                    <a:gd name="T37" fmla="*/ 0 h 1228"/>
                    <a:gd name="T38" fmla="*/ 0 w 1212"/>
                    <a:gd name="T39" fmla="*/ 0 h 1228"/>
                    <a:gd name="T40" fmla="*/ 0 w 1212"/>
                    <a:gd name="T41" fmla="*/ 0 h 1228"/>
                    <a:gd name="T42" fmla="*/ 0 w 1212"/>
                    <a:gd name="T43" fmla="*/ 0 h 1228"/>
                    <a:gd name="T44" fmla="*/ 0 w 1212"/>
                    <a:gd name="T45" fmla="*/ 0 h 1228"/>
                    <a:gd name="T46" fmla="*/ 0 w 1212"/>
                    <a:gd name="T47" fmla="*/ 0 h 1228"/>
                    <a:gd name="T48" fmla="*/ 0 w 1212"/>
                    <a:gd name="T49" fmla="*/ 0 h 1228"/>
                    <a:gd name="T50" fmla="*/ 0 w 1212"/>
                    <a:gd name="T51" fmla="*/ 0 h 1228"/>
                    <a:gd name="T52" fmla="*/ 0 w 1212"/>
                    <a:gd name="T53" fmla="*/ 0 h 1228"/>
                    <a:gd name="T54" fmla="*/ 0 w 1212"/>
                    <a:gd name="T55" fmla="*/ 0 h 1228"/>
                    <a:gd name="T56" fmla="*/ 0 w 1212"/>
                    <a:gd name="T57" fmla="*/ 0 h 1228"/>
                    <a:gd name="T58" fmla="*/ 0 w 1212"/>
                    <a:gd name="T59" fmla="*/ 0 h 1228"/>
                    <a:gd name="T60" fmla="*/ 0 w 1212"/>
                    <a:gd name="T61" fmla="*/ 0 h 1228"/>
                    <a:gd name="T62" fmla="*/ 0 w 1212"/>
                    <a:gd name="T63" fmla="*/ 0 h 1228"/>
                    <a:gd name="T64" fmla="*/ 0 w 1212"/>
                    <a:gd name="T65" fmla="*/ 0 h 1228"/>
                    <a:gd name="T66" fmla="*/ 0 w 1212"/>
                    <a:gd name="T67" fmla="*/ 0 h 1228"/>
                    <a:gd name="T68" fmla="*/ 0 w 1212"/>
                    <a:gd name="T69" fmla="*/ 0 h 1228"/>
                    <a:gd name="T70" fmla="*/ 0 w 1212"/>
                    <a:gd name="T71" fmla="*/ 0 h 1228"/>
                    <a:gd name="T72" fmla="*/ 0 w 1212"/>
                    <a:gd name="T73" fmla="*/ 0 h 1228"/>
                    <a:gd name="T74" fmla="*/ 0 w 1212"/>
                    <a:gd name="T75" fmla="*/ 0 h 1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2"/>
                    <a:gd name="T115" fmla="*/ 0 h 1228"/>
                    <a:gd name="T116" fmla="*/ 1212 w 1212"/>
                    <a:gd name="T117" fmla="*/ 1228 h 1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2" h="1228">
                      <a:moveTo>
                        <a:pt x="0" y="1173"/>
                      </a:moveTo>
                      <a:lnTo>
                        <a:pt x="1158" y="0"/>
                      </a:lnTo>
                      <a:lnTo>
                        <a:pt x="1159" y="0"/>
                      </a:lnTo>
                      <a:lnTo>
                        <a:pt x="1161" y="1"/>
                      </a:lnTo>
                      <a:lnTo>
                        <a:pt x="1165" y="3"/>
                      </a:lnTo>
                      <a:lnTo>
                        <a:pt x="1168" y="6"/>
                      </a:lnTo>
                      <a:lnTo>
                        <a:pt x="1173" y="10"/>
                      </a:lnTo>
                      <a:lnTo>
                        <a:pt x="1177" y="14"/>
                      </a:lnTo>
                      <a:lnTo>
                        <a:pt x="1183" y="19"/>
                      </a:lnTo>
                      <a:lnTo>
                        <a:pt x="1189" y="25"/>
                      </a:lnTo>
                      <a:lnTo>
                        <a:pt x="1193" y="30"/>
                      </a:lnTo>
                      <a:lnTo>
                        <a:pt x="1199" y="35"/>
                      </a:lnTo>
                      <a:lnTo>
                        <a:pt x="1203" y="39"/>
                      </a:lnTo>
                      <a:lnTo>
                        <a:pt x="1207" y="44"/>
                      </a:lnTo>
                      <a:lnTo>
                        <a:pt x="1210" y="48"/>
                      </a:lnTo>
                      <a:lnTo>
                        <a:pt x="1211" y="51"/>
                      </a:lnTo>
                      <a:lnTo>
                        <a:pt x="1212" y="53"/>
                      </a:lnTo>
                      <a:lnTo>
                        <a:pt x="1212" y="54"/>
                      </a:lnTo>
                      <a:lnTo>
                        <a:pt x="55" y="1228"/>
                      </a:lnTo>
                      <a:lnTo>
                        <a:pt x="54" y="1228"/>
                      </a:lnTo>
                      <a:lnTo>
                        <a:pt x="51" y="1228"/>
                      </a:lnTo>
                      <a:lnTo>
                        <a:pt x="48" y="1225"/>
                      </a:lnTo>
                      <a:lnTo>
                        <a:pt x="45" y="1223"/>
                      </a:lnTo>
                      <a:lnTo>
                        <a:pt x="40" y="1220"/>
                      </a:lnTo>
                      <a:lnTo>
                        <a:pt x="34" y="1215"/>
                      </a:lnTo>
                      <a:lnTo>
                        <a:pt x="29" y="1211"/>
                      </a:lnTo>
                      <a:lnTo>
                        <a:pt x="24" y="1205"/>
                      </a:lnTo>
                      <a:lnTo>
                        <a:pt x="19" y="1199"/>
                      </a:lnTo>
                      <a:lnTo>
                        <a:pt x="14" y="1195"/>
                      </a:lnTo>
                      <a:lnTo>
                        <a:pt x="9" y="1189"/>
                      </a:lnTo>
                      <a:lnTo>
                        <a:pt x="6" y="1184"/>
                      </a:lnTo>
                      <a:lnTo>
                        <a:pt x="3" y="1181"/>
                      </a:lnTo>
                      <a:lnTo>
                        <a:pt x="2" y="1178"/>
                      </a:lnTo>
                      <a:lnTo>
                        <a:pt x="0" y="1175"/>
                      </a:lnTo>
                      <a:lnTo>
                        <a:pt x="0" y="11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7" name="Freeform 603"/>
                <p:cNvSpPr>
                  <a:spLocks/>
                </p:cNvSpPr>
                <p:nvPr/>
              </p:nvSpPr>
              <p:spPr bwMode="auto">
                <a:xfrm>
                  <a:off x="3304" y="1348"/>
                  <a:ext cx="122" cy="135"/>
                </a:xfrm>
                <a:custGeom>
                  <a:avLst/>
                  <a:gdLst>
                    <a:gd name="T0" fmla="*/ 0 w 1214"/>
                    <a:gd name="T1" fmla="*/ 0 h 1240"/>
                    <a:gd name="T2" fmla="*/ 0 w 1214"/>
                    <a:gd name="T3" fmla="*/ 0 h 1240"/>
                    <a:gd name="T4" fmla="*/ 0 w 1214"/>
                    <a:gd name="T5" fmla="*/ 0 h 1240"/>
                    <a:gd name="T6" fmla="*/ 0 w 1214"/>
                    <a:gd name="T7" fmla="*/ 0 h 1240"/>
                    <a:gd name="T8" fmla="*/ 0 w 1214"/>
                    <a:gd name="T9" fmla="*/ 0 h 1240"/>
                    <a:gd name="T10" fmla="*/ 0 w 1214"/>
                    <a:gd name="T11" fmla="*/ 0 h 1240"/>
                    <a:gd name="T12" fmla="*/ 0 w 1214"/>
                    <a:gd name="T13" fmla="*/ 0 h 1240"/>
                    <a:gd name="T14" fmla="*/ 0 w 1214"/>
                    <a:gd name="T15" fmla="*/ 0 h 1240"/>
                    <a:gd name="T16" fmla="*/ 0 w 1214"/>
                    <a:gd name="T17" fmla="*/ 0 h 1240"/>
                    <a:gd name="T18" fmla="*/ 0 w 1214"/>
                    <a:gd name="T19" fmla="*/ 0 h 1240"/>
                    <a:gd name="T20" fmla="*/ 0 w 1214"/>
                    <a:gd name="T21" fmla="*/ 0 h 1240"/>
                    <a:gd name="T22" fmla="*/ 0 w 1214"/>
                    <a:gd name="T23" fmla="*/ 0 h 1240"/>
                    <a:gd name="T24" fmla="*/ 0 w 1214"/>
                    <a:gd name="T25" fmla="*/ 0 h 1240"/>
                    <a:gd name="T26" fmla="*/ 0 w 1214"/>
                    <a:gd name="T27" fmla="*/ 0 h 1240"/>
                    <a:gd name="T28" fmla="*/ 0 w 1214"/>
                    <a:gd name="T29" fmla="*/ 0 h 1240"/>
                    <a:gd name="T30" fmla="*/ 0 w 1214"/>
                    <a:gd name="T31" fmla="*/ 0 h 1240"/>
                    <a:gd name="T32" fmla="*/ 0 w 1214"/>
                    <a:gd name="T33" fmla="*/ 0 h 1240"/>
                    <a:gd name="T34" fmla="*/ 0 w 1214"/>
                    <a:gd name="T35" fmla="*/ 0 h 1240"/>
                    <a:gd name="T36" fmla="*/ 0 w 1214"/>
                    <a:gd name="T37" fmla="*/ 0 h 1240"/>
                    <a:gd name="T38" fmla="*/ 0 w 1214"/>
                    <a:gd name="T39" fmla="*/ 0 h 1240"/>
                    <a:gd name="T40" fmla="*/ 0 w 1214"/>
                    <a:gd name="T41" fmla="*/ 0 h 1240"/>
                    <a:gd name="T42" fmla="*/ 0 w 1214"/>
                    <a:gd name="T43" fmla="*/ 0 h 1240"/>
                    <a:gd name="T44" fmla="*/ 0 w 1214"/>
                    <a:gd name="T45" fmla="*/ 0 h 1240"/>
                    <a:gd name="T46" fmla="*/ 0 w 1214"/>
                    <a:gd name="T47" fmla="*/ 0 h 1240"/>
                    <a:gd name="T48" fmla="*/ 0 w 1214"/>
                    <a:gd name="T49" fmla="*/ 0 h 1240"/>
                    <a:gd name="T50" fmla="*/ 0 w 1214"/>
                    <a:gd name="T51" fmla="*/ 0 h 1240"/>
                    <a:gd name="T52" fmla="*/ 0 w 1214"/>
                    <a:gd name="T53" fmla="*/ 0 h 1240"/>
                    <a:gd name="T54" fmla="*/ 0 w 1214"/>
                    <a:gd name="T55" fmla="*/ 0 h 1240"/>
                    <a:gd name="T56" fmla="*/ 0 w 1214"/>
                    <a:gd name="T57" fmla="*/ 0 h 1240"/>
                    <a:gd name="T58" fmla="*/ 0 w 1214"/>
                    <a:gd name="T59" fmla="*/ 0 h 1240"/>
                    <a:gd name="T60" fmla="*/ 0 w 1214"/>
                    <a:gd name="T61" fmla="*/ 0 h 1240"/>
                    <a:gd name="T62" fmla="*/ 0 w 1214"/>
                    <a:gd name="T63" fmla="*/ 0 h 1240"/>
                    <a:gd name="T64" fmla="*/ 0 w 1214"/>
                    <a:gd name="T65" fmla="*/ 0 h 1240"/>
                    <a:gd name="T66" fmla="*/ 0 w 1214"/>
                    <a:gd name="T67" fmla="*/ 0 h 1240"/>
                    <a:gd name="T68" fmla="*/ 0 w 1214"/>
                    <a:gd name="T69" fmla="*/ 0 h 1240"/>
                    <a:gd name="T70" fmla="*/ 0 w 1214"/>
                    <a:gd name="T71" fmla="*/ 0 h 1240"/>
                    <a:gd name="T72" fmla="*/ 0 w 1214"/>
                    <a:gd name="T73" fmla="*/ 0 h 1240"/>
                    <a:gd name="T74" fmla="*/ 0 w 1214"/>
                    <a:gd name="T75" fmla="*/ 0 h 12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4"/>
                    <a:gd name="T115" fmla="*/ 0 h 1240"/>
                    <a:gd name="T116" fmla="*/ 1214 w 1214"/>
                    <a:gd name="T117" fmla="*/ 1240 h 12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4" h="1240">
                      <a:moveTo>
                        <a:pt x="0" y="1186"/>
                      </a:moveTo>
                      <a:lnTo>
                        <a:pt x="1159" y="0"/>
                      </a:lnTo>
                      <a:lnTo>
                        <a:pt x="1160" y="0"/>
                      </a:lnTo>
                      <a:lnTo>
                        <a:pt x="1161" y="2"/>
                      </a:lnTo>
                      <a:lnTo>
                        <a:pt x="1164" y="4"/>
                      </a:lnTo>
                      <a:lnTo>
                        <a:pt x="1168" y="7"/>
                      </a:lnTo>
                      <a:lnTo>
                        <a:pt x="1172" y="12"/>
                      </a:lnTo>
                      <a:lnTo>
                        <a:pt x="1177" y="15"/>
                      </a:lnTo>
                      <a:lnTo>
                        <a:pt x="1183" y="21"/>
                      </a:lnTo>
                      <a:lnTo>
                        <a:pt x="1188" y="25"/>
                      </a:lnTo>
                      <a:lnTo>
                        <a:pt x="1193" y="31"/>
                      </a:lnTo>
                      <a:lnTo>
                        <a:pt x="1198" y="37"/>
                      </a:lnTo>
                      <a:lnTo>
                        <a:pt x="1203" y="41"/>
                      </a:lnTo>
                      <a:lnTo>
                        <a:pt x="1206" y="46"/>
                      </a:lnTo>
                      <a:lnTo>
                        <a:pt x="1210" y="49"/>
                      </a:lnTo>
                      <a:lnTo>
                        <a:pt x="1212" y="51"/>
                      </a:lnTo>
                      <a:lnTo>
                        <a:pt x="1213" y="54"/>
                      </a:lnTo>
                      <a:lnTo>
                        <a:pt x="1214" y="55"/>
                      </a:lnTo>
                      <a:lnTo>
                        <a:pt x="54" y="1240"/>
                      </a:lnTo>
                      <a:lnTo>
                        <a:pt x="53" y="1240"/>
                      </a:lnTo>
                      <a:lnTo>
                        <a:pt x="51" y="1240"/>
                      </a:lnTo>
                      <a:lnTo>
                        <a:pt x="49" y="1237"/>
                      </a:lnTo>
                      <a:lnTo>
                        <a:pt x="44" y="1234"/>
                      </a:lnTo>
                      <a:lnTo>
                        <a:pt x="40" y="1231"/>
                      </a:lnTo>
                      <a:lnTo>
                        <a:pt x="35" y="1226"/>
                      </a:lnTo>
                      <a:lnTo>
                        <a:pt x="29" y="1222"/>
                      </a:lnTo>
                      <a:lnTo>
                        <a:pt x="24" y="1217"/>
                      </a:lnTo>
                      <a:lnTo>
                        <a:pt x="18" y="1211"/>
                      </a:lnTo>
                      <a:lnTo>
                        <a:pt x="14" y="1206"/>
                      </a:lnTo>
                      <a:lnTo>
                        <a:pt x="9" y="1201"/>
                      </a:lnTo>
                      <a:lnTo>
                        <a:pt x="6" y="1197"/>
                      </a:lnTo>
                      <a:lnTo>
                        <a:pt x="2" y="1192"/>
                      </a:lnTo>
                      <a:lnTo>
                        <a:pt x="0" y="1190"/>
                      </a:lnTo>
                      <a:lnTo>
                        <a:pt x="0" y="1188"/>
                      </a:lnTo>
                      <a:lnTo>
                        <a:pt x="0" y="118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98" name="Freeform 604"/>
                <p:cNvSpPr>
                  <a:spLocks/>
                </p:cNvSpPr>
                <p:nvPr/>
              </p:nvSpPr>
              <p:spPr bwMode="auto">
                <a:xfrm>
                  <a:off x="3304" y="1348"/>
                  <a:ext cx="122" cy="135"/>
                </a:xfrm>
                <a:custGeom>
                  <a:avLst/>
                  <a:gdLst>
                    <a:gd name="T0" fmla="*/ 0 w 1214"/>
                    <a:gd name="T1" fmla="*/ 0 h 1240"/>
                    <a:gd name="T2" fmla="*/ 0 w 1214"/>
                    <a:gd name="T3" fmla="*/ 0 h 1240"/>
                    <a:gd name="T4" fmla="*/ 0 w 1214"/>
                    <a:gd name="T5" fmla="*/ 0 h 1240"/>
                    <a:gd name="T6" fmla="*/ 0 w 1214"/>
                    <a:gd name="T7" fmla="*/ 0 h 1240"/>
                    <a:gd name="T8" fmla="*/ 0 w 1214"/>
                    <a:gd name="T9" fmla="*/ 0 h 1240"/>
                    <a:gd name="T10" fmla="*/ 0 w 1214"/>
                    <a:gd name="T11" fmla="*/ 0 h 1240"/>
                    <a:gd name="T12" fmla="*/ 0 w 1214"/>
                    <a:gd name="T13" fmla="*/ 0 h 1240"/>
                    <a:gd name="T14" fmla="*/ 0 w 1214"/>
                    <a:gd name="T15" fmla="*/ 0 h 1240"/>
                    <a:gd name="T16" fmla="*/ 0 w 1214"/>
                    <a:gd name="T17" fmla="*/ 0 h 1240"/>
                    <a:gd name="T18" fmla="*/ 0 w 1214"/>
                    <a:gd name="T19" fmla="*/ 0 h 1240"/>
                    <a:gd name="T20" fmla="*/ 0 w 1214"/>
                    <a:gd name="T21" fmla="*/ 0 h 1240"/>
                    <a:gd name="T22" fmla="*/ 0 w 1214"/>
                    <a:gd name="T23" fmla="*/ 0 h 1240"/>
                    <a:gd name="T24" fmla="*/ 0 w 1214"/>
                    <a:gd name="T25" fmla="*/ 0 h 1240"/>
                    <a:gd name="T26" fmla="*/ 0 w 1214"/>
                    <a:gd name="T27" fmla="*/ 0 h 1240"/>
                    <a:gd name="T28" fmla="*/ 0 w 1214"/>
                    <a:gd name="T29" fmla="*/ 0 h 1240"/>
                    <a:gd name="T30" fmla="*/ 0 w 1214"/>
                    <a:gd name="T31" fmla="*/ 0 h 1240"/>
                    <a:gd name="T32" fmla="*/ 0 w 1214"/>
                    <a:gd name="T33" fmla="*/ 0 h 1240"/>
                    <a:gd name="T34" fmla="*/ 0 w 1214"/>
                    <a:gd name="T35" fmla="*/ 0 h 1240"/>
                    <a:gd name="T36" fmla="*/ 0 w 1214"/>
                    <a:gd name="T37" fmla="*/ 0 h 1240"/>
                    <a:gd name="T38" fmla="*/ 0 w 1214"/>
                    <a:gd name="T39" fmla="*/ 0 h 1240"/>
                    <a:gd name="T40" fmla="*/ 0 w 1214"/>
                    <a:gd name="T41" fmla="*/ 0 h 1240"/>
                    <a:gd name="T42" fmla="*/ 0 w 1214"/>
                    <a:gd name="T43" fmla="*/ 0 h 1240"/>
                    <a:gd name="T44" fmla="*/ 0 w 1214"/>
                    <a:gd name="T45" fmla="*/ 0 h 1240"/>
                    <a:gd name="T46" fmla="*/ 0 w 1214"/>
                    <a:gd name="T47" fmla="*/ 0 h 1240"/>
                    <a:gd name="T48" fmla="*/ 0 w 1214"/>
                    <a:gd name="T49" fmla="*/ 0 h 1240"/>
                    <a:gd name="T50" fmla="*/ 0 w 1214"/>
                    <a:gd name="T51" fmla="*/ 0 h 1240"/>
                    <a:gd name="T52" fmla="*/ 0 w 1214"/>
                    <a:gd name="T53" fmla="*/ 0 h 1240"/>
                    <a:gd name="T54" fmla="*/ 0 w 1214"/>
                    <a:gd name="T55" fmla="*/ 0 h 1240"/>
                    <a:gd name="T56" fmla="*/ 0 w 1214"/>
                    <a:gd name="T57" fmla="*/ 0 h 1240"/>
                    <a:gd name="T58" fmla="*/ 0 w 1214"/>
                    <a:gd name="T59" fmla="*/ 0 h 1240"/>
                    <a:gd name="T60" fmla="*/ 0 w 1214"/>
                    <a:gd name="T61" fmla="*/ 0 h 1240"/>
                    <a:gd name="T62" fmla="*/ 0 w 1214"/>
                    <a:gd name="T63" fmla="*/ 0 h 1240"/>
                    <a:gd name="T64" fmla="*/ 0 w 1214"/>
                    <a:gd name="T65" fmla="*/ 0 h 1240"/>
                    <a:gd name="T66" fmla="*/ 0 w 1214"/>
                    <a:gd name="T67" fmla="*/ 0 h 1240"/>
                    <a:gd name="T68" fmla="*/ 0 w 1214"/>
                    <a:gd name="T69" fmla="*/ 0 h 1240"/>
                    <a:gd name="T70" fmla="*/ 0 w 1214"/>
                    <a:gd name="T71" fmla="*/ 0 h 1240"/>
                    <a:gd name="T72" fmla="*/ 0 w 1214"/>
                    <a:gd name="T73" fmla="*/ 0 h 1240"/>
                    <a:gd name="T74" fmla="*/ 0 w 1214"/>
                    <a:gd name="T75" fmla="*/ 0 h 12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4"/>
                    <a:gd name="T115" fmla="*/ 0 h 1240"/>
                    <a:gd name="T116" fmla="*/ 1214 w 1214"/>
                    <a:gd name="T117" fmla="*/ 1240 h 12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4" h="1240">
                      <a:moveTo>
                        <a:pt x="0" y="1186"/>
                      </a:moveTo>
                      <a:lnTo>
                        <a:pt x="1159" y="0"/>
                      </a:lnTo>
                      <a:lnTo>
                        <a:pt x="1160" y="0"/>
                      </a:lnTo>
                      <a:lnTo>
                        <a:pt x="1161" y="2"/>
                      </a:lnTo>
                      <a:lnTo>
                        <a:pt x="1164" y="4"/>
                      </a:lnTo>
                      <a:lnTo>
                        <a:pt x="1168" y="7"/>
                      </a:lnTo>
                      <a:lnTo>
                        <a:pt x="1172" y="12"/>
                      </a:lnTo>
                      <a:lnTo>
                        <a:pt x="1177" y="15"/>
                      </a:lnTo>
                      <a:lnTo>
                        <a:pt x="1183" y="21"/>
                      </a:lnTo>
                      <a:lnTo>
                        <a:pt x="1188" y="25"/>
                      </a:lnTo>
                      <a:lnTo>
                        <a:pt x="1193" y="31"/>
                      </a:lnTo>
                      <a:lnTo>
                        <a:pt x="1198" y="37"/>
                      </a:lnTo>
                      <a:lnTo>
                        <a:pt x="1203" y="41"/>
                      </a:lnTo>
                      <a:lnTo>
                        <a:pt x="1206" y="46"/>
                      </a:lnTo>
                      <a:lnTo>
                        <a:pt x="1210" y="49"/>
                      </a:lnTo>
                      <a:lnTo>
                        <a:pt x="1212" y="51"/>
                      </a:lnTo>
                      <a:lnTo>
                        <a:pt x="1213" y="54"/>
                      </a:lnTo>
                      <a:lnTo>
                        <a:pt x="1214" y="55"/>
                      </a:lnTo>
                      <a:lnTo>
                        <a:pt x="54" y="1240"/>
                      </a:lnTo>
                      <a:lnTo>
                        <a:pt x="53" y="1240"/>
                      </a:lnTo>
                      <a:lnTo>
                        <a:pt x="51" y="1240"/>
                      </a:lnTo>
                      <a:lnTo>
                        <a:pt x="49" y="1237"/>
                      </a:lnTo>
                      <a:lnTo>
                        <a:pt x="44" y="1234"/>
                      </a:lnTo>
                      <a:lnTo>
                        <a:pt x="40" y="1231"/>
                      </a:lnTo>
                      <a:lnTo>
                        <a:pt x="35" y="1226"/>
                      </a:lnTo>
                      <a:lnTo>
                        <a:pt x="29" y="1222"/>
                      </a:lnTo>
                      <a:lnTo>
                        <a:pt x="24" y="1217"/>
                      </a:lnTo>
                      <a:lnTo>
                        <a:pt x="18" y="1211"/>
                      </a:lnTo>
                      <a:lnTo>
                        <a:pt x="14" y="1206"/>
                      </a:lnTo>
                      <a:lnTo>
                        <a:pt x="9" y="1201"/>
                      </a:lnTo>
                      <a:lnTo>
                        <a:pt x="6" y="1197"/>
                      </a:lnTo>
                      <a:lnTo>
                        <a:pt x="2" y="1192"/>
                      </a:lnTo>
                      <a:lnTo>
                        <a:pt x="0" y="1190"/>
                      </a:lnTo>
                      <a:lnTo>
                        <a:pt x="0" y="1188"/>
                      </a:lnTo>
                      <a:lnTo>
                        <a:pt x="0" y="11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9" name="Freeform 605"/>
                <p:cNvSpPr>
                  <a:spLocks/>
                </p:cNvSpPr>
                <p:nvPr/>
              </p:nvSpPr>
              <p:spPr bwMode="auto">
                <a:xfrm>
                  <a:off x="3578" y="970"/>
                  <a:ext cx="276" cy="213"/>
                </a:xfrm>
                <a:custGeom>
                  <a:avLst/>
                  <a:gdLst>
                    <a:gd name="T0" fmla="*/ 0 w 2745"/>
                    <a:gd name="T1" fmla="*/ 0 h 1950"/>
                    <a:gd name="T2" fmla="*/ 0 w 2745"/>
                    <a:gd name="T3" fmla="*/ 0 h 1950"/>
                    <a:gd name="T4" fmla="*/ 0 w 2745"/>
                    <a:gd name="T5" fmla="*/ 0 h 1950"/>
                    <a:gd name="T6" fmla="*/ 0 w 2745"/>
                    <a:gd name="T7" fmla="*/ 0 h 1950"/>
                    <a:gd name="T8" fmla="*/ 0 w 2745"/>
                    <a:gd name="T9" fmla="*/ 0 h 1950"/>
                    <a:gd name="T10" fmla="*/ 0 60000 65536"/>
                    <a:gd name="T11" fmla="*/ 0 60000 65536"/>
                    <a:gd name="T12" fmla="*/ 0 60000 65536"/>
                    <a:gd name="T13" fmla="*/ 0 60000 65536"/>
                    <a:gd name="T14" fmla="*/ 0 60000 65536"/>
                    <a:gd name="T15" fmla="*/ 0 w 2745"/>
                    <a:gd name="T16" fmla="*/ 0 h 1950"/>
                    <a:gd name="T17" fmla="*/ 2745 w 2745"/>
                    <a:gd name="T18" fmla="*/ 1950 h 1950"/>
                  </a:gdLst>
                  <a:ahLst/>
                  <a:cxnLst>
                    <a:cxn ang="T10">
                      <a:pos x="T0" y="T1"/>
                    </a:cxn>
                    <a:cxn ang="T11">
                      <a:pos x="T2" y="T3"/>
                    </a:cxn>
                    <a:cxn ang="T12">
                      <a:pos x="T4" y="T5"/>
                    </a:cxn>
                    <a:cxn ang="T13">
                      <a:pos x="T6" y="T7"/>
                    </a:cxn>
                    <a:cxn ang="T14">
                      <a:pos x="T8" y="T9"/>
                    </a:cxn>
                  </a:cxnLst>
                  <a:rect l="T15" t="T16" r="T17" b="T18"/>
                  <a:pathLst>
                    <a:path w="2745" h="1950">
                      <a:moveTo>
                        <a:pt x="2081" y="1950"/>
                      </a:moveTo>
                      <a:lnTo>
                        <a:pt x="0" y="1922"/>
                      </a:lnTo>
                      <a:lnTo>
                        <a:pt x="596" y="0"/>
                      </a:lnTo>
                      <a:lnTo>
                        <a:pt x="2745" y="112"/>
                      </a:lnTo>
                      <a:lnTo>
                        <a:pt x="2081" y="19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00" name="Freeform 606"/>
                <p:cNvSpPr>
                  <a:spLocks/>
                </p:cNvSpPr>
                <p:nvPr/>
              </p:nvSpPr>
              <p:spPr bwMode="auto">
                <a:xfrm>
                  <a:off x="3577" y="966"/>
                  <a:ext cx="277" cy="213"/>
                </a:xfrm>
                <a:custGeom>
                  <a:avLst/>
                  <a:gdLst>
                    <a:gd name="T0" fmla="*/ 0 w 2745"/>
                    <a:gd name="T1" fmla="*/ 0 h 1950"/>
                    <a:gd name="T2" fmla="*/ 0 w 2745"/>
                    <a:gd name="T3" fmla="*/ 0 h 1950"/>
                    <a:gd name="T4" fmla="*/ 0 w 2745"/>
                    <a:gd name="T5" fmla="*/ 0 h 1950"/>
                    <a:gd name="T6" fmla="*/ 0 w 2745"/>
                    <a:gd name="T7" fmla="*/ 0 h 1950"/>
                    <a:gd name="T8" fmla="*/ 0 w 2745"/>
                    <a:gd name="T9" fmla="*/ 0 h 1950"/>
                    <a:gd name="T10" fmla="*/ 0 60000 65536"/>
                    <a:gd name="T11" fmla="*/ 0 60000 65536"/>
                    <a:gd name="T12" fmla="*/ 0 60000 65536"/>
                    <a:gd name="T13" fmla="*/ 0 60000 65536"/>
                    <a:gd name="T14" fmla="*/ 0 60000 65536"/>
                    <a:gd name="T15" fmla="*/ 0 w 2745"/>
                    <a:gd name="T16" fmla="*/ 0 h 1950"/>
                    <a:gd name="T17" fmla="*/ 2745 w 2745"/>
                    <a:gd name="T18" fmla="*/ 1950 h 1950"/>
                  </a:gdLst>
                  <a:ahLst/>
                  <a:cxnLst>
                    <a:cxn ang="T10">
                      <a:pos x="T0" y="T1"/>
                    </a:cxn>
                    <a:cxn ang="T11">
                      <a:pos x="T2" y="T3"/>
                    </a:cxn>
                    <a:cxn ang="T12">
                      <a:pos x="T4" y="T5"/>
                    </a:cxn>
                    <a:cxn ang="T13">
                      <a:pos x="T6" y="T7"/>
                    </a:cxn>
                    <a:cxn ang="T14">
                      <a:pos x="T8" y="T9"/>
                    </a:cxn>
                  </a:cxnLst>
                  <a:rect l="T15" t="T16" r="T17" b="T18"/>
                  <a:pathLst>
                    <a:path w="2745" h="1950">
                      <a:moveTo>
                        <a:pt x="2081" y="1950"/>
                      </a:moveTo>
                      <a:lnTo>
                        <a:pt x="0" y="1922"/>
                      </a:lnTo>
                      <a:lnTo>
                        <a:pt x="596" y="0"/>
                      </a:lnTo>
                      <a:lnTo>
                        <a:pt x="2745" y="112"/>
                      </a:lnTo>
                      <a:lnTo>
                        <a:pt x="2081" y="195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01" name="Line 607"/>
                <p:cNvSpPr>
                  <a:spLocks noChangeShapeType="1"/>
                </p:cNvSpPr>
                <p:nvPr/>
              </p:nvSpPr>
              <p:spPr bwMode="auto">
                <a:xfrm flipV="1">
                  <a:off x="3788" y="1159"/>
                  <a:ext cx="4"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2" name="Line 608"/>
                <p:cNvSpPr>
                  <a:spLocks noChangeShapeType="1"/>
                </p:cNvSpPr>
                <p:nvPr/>
              </p:nvSpPr>
              <p:spPr bwMode="auto">
                <a:xfrm flipV="1">
                  <a:off x="3578" y="1159"/>
                  <a:ext cx="214" cy="2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3" name="Line 609"/>
                <p:cNvSpPr>
                  <a:spLocks noChangeShapeType="1"/>
                </p:cNvSpPr>
                <p:nvPr/>
              </p:nvSpPr>
              <p:spPr bwMode="auto">
                <a:xfrm flipV="1">
                  <a:off x="3792" y="982"/>
                  <a:ext cx="62" cy="17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4" name="Line 610"/>
                <p:cNvSpPr>
                  <a:spLocks noChangeShapeType="1"/>
                </p:cNvSpPr>
                <p:nvPr/>
              </p:nvSpPr>
              <p:spPr bwMode="auto">
                <a:xfrm flipH="1" flipV="1">
                  <a:off x="3638" y="970"/>
                  <a:ext cx="154" cy="18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5" name="Oval 611"/>
                <p:cNvSpPr>
                  <a:spLocks noChangeArrowheads="1"/>
                </p:cNvSpPr>
                <p:nvPr/>
              </p:nvSpPr>
              <p:spPr bwMode="auto">
                <a:xfrm>
                  <a:off x="3712" y="1764"/>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906" name="Oval 612"/>
                <p:cNvSpPr>
                  <a:spLocks noChangeArrowheads="1"/>
                </p:cNvSpPr>
                <p:nvPr/>
              </p:nvSpPr>
              <p:spPr bwMode="auto">
                <a:xfrm>
                  <a:off x="3415" y="1301"/>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907" name="Freeform 613"/>
                <p:cNvSpPr>
                  <a:spLocks/>
                </p:cNvSpPr>
                <p:nvPr/>
              </p:nvSpPr>
              <p:spPr bwMode="auto">
                <a:xfrm>
                  <a:off x="3458" y="1177"/>
                  <a:ext cx="123" cy="135"/>
                </a:xfrm>
                <a:custGeom>
                  <a:avLst/>
                  <a:gdLst>
                    <a:gd name="T0" fmla="*/ 0 w 1218"/>
                    <a:gd name="T1" fmla="*/ 0 h 1244"/>
                    <a:gd name="T2" fmla="*/ 0 w 1218"/>
                    <a:gd name="T3" fmla="*/ 0 h 1244"/>
                    <a:gd name="T4" fmla="*/ 0 w 1218"/>
                    <a:gd name="T5" fmla="*/ 0 h 1244"/>
                    <a:gd name="T6" fmla="*/ 0 w 1218"/>
                    <a:gd name="T7" fmla="*/ 0 h 1244"/>
                    <a:gd name="T8" fmla="*/ 0 w 1218"/>
                    <a:gd name="T9" fmla="*/ 0 h 1244"/>
                    <a:gd name="T10" fmla="*/ 0 w 1218"/>
                    <a:gd name="T11" fmla="*/ 0 h 1244"/>
                    <a:gd name="T12" fmla="*/ 0 w 1218"/>
                    <a:gd name="T13" fmla="*/ 0 h 1244"/>
                    <a:gd name="T14" fmla="*/ 0 w 1218"/>
                    <a:gd name="T15" fmla="*/ 0 h 1244"/>
                    <a:gd name="T16" fmla="*/ 0 w 1218"/>
                    <a:gd name="T17" fmla="*/ 0 h 1244"/>
                    <a:gd name="T18" fmla="*/ 0 w 1218"/>
                    <a:gd name="T19" fmla="*/ 0 h 1244"/>
                    <a:gd name="T20" fmla="*/ 0 w 1218"/>
                    <a:gd name="T21" fmla="*/ 0 h 1244"/>
                    <a:gd name="T22" fmla="*/ 0 w 1218"/>
                    <a:gd name="T23" fmla="*/ 0 h 1244"/>
                    <a:gd name="T24" fmla="*/ 0 w 1218"/>
                    <a:gd name="T25" fmla="*/ 0 h 1244"/>
                    <a:gd name="T26" fmla="*/ 0 w 1218"/>
                    <a:gd name="T27" fmla="*/ 0 h 1244"/>
                    <a:gd name="T28" fmla="*/ 0 w 1218"/>
                    <a:gd name="T29" fmla="*/ 0 h 1244"/>
                    <a:gd name="T30" fmla="*/ 0 w 1218"/>
                    <a:gd name="T31" fmla="*/ 0 h 1244"/>
                    <a:gd name="T32" fmla="*/ 0 w 1218"/>
                    <a:gd name="T33" fmla="*/ 0 h 1244"/>
                    <a:gd name="T34" fmla="*/ 0 w 1218"/>
                    <a:gd name="T35" fmla="*/ 0 h 1244"/>
                    <a:gd name="T36" fmla="*/ 0 w 1218"/>
                    <a:gd name="T37" fmla="*/ 0 h 1244"/>
                    <a:gd name="T38" fmla="*/ 0 w 1218"/>
                    <a:gd name="T39" fmla="*/ 0 h 1244"/>
                    <a:gd name="T40" fmla="*/ 0 w 1218"/>
                    <a:gd name="T41" fmla="*/ 0 h 1244"/>
                    <a:gd name="T42" fmla="*/ 0 w 1218"/>
                    <a:gd name="T43" fmla="*/ 0 h 1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44"/>
                    <a:gd name="T68" fmla="*/ 1218 w 1218"/>
                    <a:gd name="T69" fmla="*/ 1244 h 12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44">
                      <a:moveTo>
                        <a:pt x="0" y="1190"/>
                      </a:moveTo>
                      <a:lnTo>
                        <a:pt x="1163" y="0"/>
                      </a:lnTo>
                      <a:lnTo>
                        <a:pt x="1218" y="54"/>
                      </a:lnTo>
                      <a:lnTo>
                        <a:pt x="54" y="1244"/>
                      </a:lnTo>
                      <a:lnTo>
                        <a:pt x="52" y="1243"/>
                      </a:lnTo>
                      <a:lnTo>
                        <a:pt x="50" y="1240"/>
                      </a:lnTo>
                      <a:lnTo>
                        <a:pt x="46" y="1237"/>
                      </a:lnTo>
                      <a:lnTo>
                        <a:pt x="42" y="1233"/>
                      </a:lnTo>
                      <a:lnTo>
                        <a:pt x="37" y="1228"/>
                      </a:lnTo>
                      <a:lnTo>
                        <a:pt x="32" y="1223"/>
                      </a:lnTo>
                      <a:lnTo>
                        <a:pt x="26" y="1218"/>
                      </a:lnTo>
                      <a:lnTo>
                        <a:pt x="20" y="1213"/>
                      </a:lnTo>
                      <a:lnTo>
                        <a:pt x="16" y="1207"/>
                      </a:lnTo>
                      <a:lnTo>
                        <a:pt x="11" y="1203"/>
                      </a:lnTo>
                      <a:lnTo>
                        <a:pt x="7" y="1198"/>
                      </a:lnTo>
                      <a:lnTo>
                        <a:pt x="3" y="1195"/>
                      </a:lnTo>
                      <a:lnTo>
                        <a:pt x="1" y="1193"/>
                      </a:lnTo>
                      <a:lnTo>
                        <a:pt x="0" y="119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08" name="Freeform 614"/>
                <p:cNvSpPr>
                  <a:spLocks/>
                </p:cNvSpPr>
                <p:nvPr/>
              </p:nvSpPr>
              <p:spPr bwMode="auto">
                <a:xfrm>
                  <a:off x="3458" y="1177"/>
                  <a:ext cx="123" cy="135"/>
                </a:xfrm>
                <a:custGeom>
                  <a:avLst/>
                  <a:gdLst>
                    <a:gd name="T0" fmla="*/ 0 w 1218"/>
                    <a:gd name="T1" fmla="*/ 0 h 1244"/>
                    <a:gd name="T2" fmla="*/ 0 w 1218"/>
                    <a:gd name="T3" fmla="*/ 0 h 1244"/>
                    <a:gd name="T4" fmla="*/ 0 w 1218"/>
                    <a:gd name="T5" fmla="*/ 0 h 1244"/>
                    <a:gd name="T6" fmla="*/ 0 w 1218"/>
                    <a:gd name="T7" fmla="*/ 0 h 1244"/>
                    <a:gd name="T8" fmla="*/ 0 w 1218"/>
                    <a:gd name="T9" fmla="*/ 0 h 1244"/>
                    <a:gd name="T10" fmla="*/ 0 w 1218"/>
                    <a:gd name="T11" fmla="*/ 0 h 1244"/>
                    <a:gd name="T12" fmla="*/ 0 w 1218"/>
                    <a:gd name="T13" fmla="*/ 0 h 1244"/>
                    <a:gd name="T14" fmla="*/ 0 w 1218"/>
                    <a:gd name="T15" fmla="*/ 0 h 1244"/>
                    <a:gd name="T16" fmla="*/ 0 w 1218"/>
                    <a:gd name="T17" fmla="*/ 0 h 1244"/>
                    <a:gd name="T18" fmla="*/ 0 w 1218"/>
                    <a:gd name="T19" fmla="*/ 0 h 1244"/>
                    <a:gd name="T20" fmla="*/ 0 w 1218"/>
                    <a:gd name="T21" fmla="*/ 0 h 1244"/>
                    <a:gd name="T22" fmla="*/ 0 w 1218"/>
                    <a:gd name="T23" fmla="*/ 0 h 1244"/>
                    <a:gd name="T24" fmla="*/ 0 w 1218"/>
                    <a:gd name="T25" fmla="*/ 0 h 1244"/>
                    <a:gd name="T26" fmla="*/ 0 w 1218"/>
                    <a:gd name="T27" fmla="*/ 0 h 1244"/>
                    <a:gd name="T28" fmla="*/ 0 w 1218"/>
                    <a:gd name="T29" fmla="*/ 0 h 1244"/>
                    <a:gd name="T30" fmla="*/ 0 w 1218"/>
                    <a:gd name="T31" fmla="*/ 0 h 1244"/>
                    <a:gd name="T32" fmla="*/ 0 w 1218"/>
                    <a:gd name="T33" fmla="*/ 0 h 1244"/>
                    <a:gd name="T34" fmla="*/ 0 w 1218"/>
                    <a:gd name="T35" fmla="*/ 0 h 1244"/>
                    <a:gd name="T36" fmla="*/ 0 w 1218"/>
                    <a:gd name="T37" fmla="*/ 0 h 1244"/>
                    <a:gd name="T38" fmla="*/ 0 w 1218"/>
                    <a:gd name="T39" fmla="*/ 0 h 1244"/>
                    <a:gd name="T40" fmla="*/ 0 w 1218"/>
                    <a:gd name="T41" fmla="*/ 0 h 1244"/>
                    <a:gd name="T42" fmla="*/ 0 w 1218"/>
                    <a:gd name="T43" fmla="*/ 0 h 1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44"/>
                    <a:gd name="T68" fmla="*/ 1218 w 1218"/>
                    <a:gd name="T69" fmla="*/ 1244 h 12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44">
                      <a:moveTo>
                        <a:pt x="0" y="1190"/>
                      </a:moveTo>
                      <a:lnTo>
                        <a:pt x="1163" y="0"/>
                      </a:lnTo>
                      <a:lnTo>
                        <a:pt x="1218" y="54"/>
                      </a:lnTo>
                      <a:lnTo>
                        <a:pt x="54" y="1244"/>
                      </a:lnTo>
                      <a:lnTo>
                        <a:pt x="52" y="1243"/>
                      </a:lnTo>
                      <a:lnTo>
                        <a:pt x="50" y="1240"/>
                      </a:lnTo>
                      <a:lnTo>
                        <a:pt x="46" y="1237"/>
                      </a:lnTo>
                      <a:lnTo>
                        <a:pt x="42" y="1233"/>
                      </a:lnTo>
                      <a:lnTo>
                        <a:pt x="37" y="1228"/>
                      </a:lnTo>
                      <a:lnTo>
                        <a:pt x="32" y="1223"/>
                      </a:lnTo>
                      <a:lnTo>
                        <a:pt x="26" y="1218"/>
                      </a:lnTo>
                      <a:lnTo>
                        <a:pt x="20" y="1213"/>
                      </a:lnTo>
                      <a:lnTo>
                        <a:pt x="16" y="1207"/>
                      </a:lnTo>
                      <a:lnTo>
                        <a:pt x="11" y="1203"/>
                      </a:lnTo>
                      <a:lnTo>
                        <a:pt x="7" y="1198"/>
                      </a:lnTo>
                      <a:lnTo>
                        <a:pt x="3" y="1195"/>
                      </a:lnTo>
                      <a:lnTo>
                        <a:pt x="1" y="1193"/>
                      </a:lnTo>
                      <a:lnTo>
                        <a:pt x="0" y="119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09" name="Freeform 615"/>
                <p:cNvSpPr>
                  <a:spLocks/>
                </p:cNvSpPr>
                <p:nvPr/>
              </p:nvSpPr>
              <p:spPr bwMode="auto">
                <a:xfrm>
                  <a:off x="3875" y="1449"/>
                  <a:ext cx="276" cy="196"/>
                </a:xfrm>
                <a:custGeom>
                  <a:avLst/>
                  <a:gdLst>
                    <a:gd name="T0" fmla="*/ 0 w 2738"/>
                    <a:gd name="T1" fmla="*/ 0 h 1798"/>
                    <a:gd name="T2" fmla="*/ 0 w 2738"/>
                    <a:gd name="T3" fmla="*/ 0 h 1798"/>
                    <a:gd name="T4" fmla="*/ 0 w 2738"/>
                    <a:gd name="T5" fmla="*/ 0 h 1798"/>
                    <a:gd name="T6" fmla="*/ 0 w 2738"/>
                    <a:gd name="T7" fmla="*/ 0 h 1798"/>
                    <a:gd name="T8" fmla="*/ 0 w 2738"/>
                    <a:gd name="T9" fmla="*/ 0 h 1798"/>
                    <a:gd name="T10" fmla="*/ 0 60000 65536"/>
                    <a:gd name="T11" fmla="*/ 0 60000 65536"/>
                    <a:gd name="T12" fmla="*/ 0 60000 65536"/>
                    <a:gd name="T13" fmla="*/ 0 60000 65536"/>
                    <a:gd name="T14" fmla="*/ 0 60000 65536"/>
                    <a:gd name="T15" fmla="*/ 0 w 2738"/>
                    <a:gd name="T16" fmla="*/ 0 h 1798"/>
                    <a:gd name="T17" fmla="*/ 2738 w 2738"/>
                    <a:gd name="T18" fmla="*/ 1798 h 1798"/>
                  </a:gdLst>
                  <a:ahLst/>
                  <a:cxnLst>
                    <a:cxn ang="T10">
                      <a:pos x="T0" y="T1"/>
                    </a:cxn>
                    <a:cxn ang="T11">
                      <a:pos x="T2" y="T3"/>
                    </a:cxn>
                    <a:cxn ang="T12">
                      <a:pos x="T4" y="T5"/>
                    </a:cxn>
                    <a:cxn ang="T13">
                      <a:pos x="T6" y="T7"/>
                    </a:cxn>
                    <a:cxn ang="T14">
                      <a:pos x="T8" y="T9"/>
                    </a:cxn>
                  </a:cxnLst>
                  <a:rect l="T15" t="T16" r="T17" b="T18"/>
                  <a:pathLst>
                    <a:path w="2738" h="1798">
                      <a:moveTo>
                        <a:pt x="0" y="1790"/>
                      </a:moveTo>
                      <a:lnTo>
                        <a:pt x="559" y="67"/>
                      </a:lnTo>
                      <a:lnTo>
                        <a:pt x="2738" y="0"/>
                      </a:lnTo>
                      <a:lnTo>
                        <a:pt x="2245" y="1798"/>
                      </a:lnTo>
                      <a:lnTo>
                        <a:pt x="0" y="179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10" name="Freeform 616"/>
                <p:cNvSpPr>
                  <a:spLocks/>
                </p:cNvSpPr>
                <p:nvPr/>
              </p:nvSpPr>
              <p:spPr bwMode="auto">
                <a:xfrm>
                  <a:off x="3875" y="1449"/>
                  <a:ext cx="276" cy="196"/>
                </a:xfrm>
                <a:custGeom>
                  <a:avLst/>
                  <a:gdLst>
                    <a:gd name="T0" fmla="*/ 0 w 2738"/>
                    <a:gd name="T1" fmla="*/ 0 h 1798"/>
                    <a:gd name="T2" fmla="*/ 0 w 2738"/>
                    <a:gd name="T3" fmla="*/ 0 h 1798"/>
                    <a:gd name="T4" fmla="*/ 0 w 2738"/>
                    <a:gd name="T5" fmla="*/ 0 h 1798"/>
                    <a:gd name="T6" fmla="*/ 0 w 2738"/>
                    <a:gd name="T7" fmla="*/ 0 h 1798"/>
                    <a:gd name="T8" fmla="*/ 0 w 2738"/>
                    <a:gd name="T9" fmla="*/ 0 h 1798"/>
                    <a:gd name="T10" fmla="*/ 0 60000 65536"/>
                    <a:gd name="T11" fmla="*/ 0 60000 65536"/>
                    <a:gd name="T12" fmla="*/ 0 60000 65536"/>
                    <a:gd name="T13" fmla="*/ 0 60000 65536"/>
                    <a:gd name="T14" fmla="*/ 0 60000 65536"/>
                    <a:gd name="T15" fmla="*/ 0 w 2738"/>
                    <a:gd name="T16" fmla="*/ 0 h 1798"/>
                    <a:gd name="T17" fmla="*/ 2738 w 2738"/>
                    <a:gd name="T18" fmla="*/ 1798 h 1798"/>
                  </a:gdLst>
                  <a:ahLst/>
                  <a:cxnLst>
                    <a:cxn ang="T10">
                      <a:pos x="T0" y="T1"/>
                    </a:cxn>
                    <a:cxn ang="T11">
                      <a:pos x="T2" y="T3"/>
                    </a:cxn>
                    <a:cxn ang="T12">
                      <a:pos x="T4" y="T5"/>
                    </a:cxn>
                    <a:cxn ang="T13">
                      <a:pos x="T6" y="T7"/>
                    </a:cxn>
                    <a:cxn ang="T14">
                      <a:pos x="T8" y="T9"/>
                    </a:cxn>
                  </a:cxnLst>
                  <a:rect l="T15" t="T16" r="T17" b="T18"/>
                  <a:pathLst>
                    <a:path w="2738" h="1798">
                      <a:moveTo>
                        <a:pt x="0" y="1790"/>
                      </a:moveTo>
                      <a:lnTo>
                        <a:pt x="559" y="67"/>
                      </a:lnTo>
                      <a:lnTo>
                        <a:pt x="2738" y="0"/>
                      </a:lnTo>
                      <a:lnTo>
                        <a:pt x="2245" y="1798"/>
                      </a:lnTo>
                      <a:lnTo>
                        <a:pt x="0" y="179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11" name="Line 617"/>
                <p:cNvSpPr>
                  <a:spLocks noChangeShapeType="1"/>
                </p:cNvSpPr>
                <p:nvPr/>
              </p:nvSpPr>
              <p:spPr bwMode="auto">
                <a:xfrm flipV="1">
                  <a:off x="3875" y="1457"/>
                  <a:ext cx="73" cy="18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2" name="Line 618"/>
                <p:cNvSpPr>
                  <a:spLocks noChangeShapeType="1"/>
                </p:cNvSpPr>
                <p:nvPr/>
              </p:nvSpPr>
              <p:spPr bwMode="auto">
                <a:xfrm>
                  <a:off x="3931" y="1456"/>
                  <a:ext cx="17"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3" name="Line 619"/>
                <p:cNvSpPr>
                  <a:spLocks noChangeShapeType="1"/>
                </p:cNvSpPr>
                <p:nvPr/>
              </p:nvSpPr>
              <p:spPr bwMode="auto">
                <a:xfrm flipH="1" flipV="1">
                  <a:off x="3948" y="1457"/>
                  <a:ext cx="153" cy="18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4" name="Line 620"/>
                <p:cNvSpPr>
                  <a:spLocks noChangeShapeType="1"/>
                </p:cNvSpPr>
                <p:nvPr/>
              </p:nvSpPr>
              <p:spPr bwMode="auto">
                <a:xfrm flipH="1">
                  <a:off x="3948" y="1449"/>
                  <a:ext cx="203"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5" name="Freeform 621"/>
                <p:cNvSpPr>
                  <a:spLocks/>
                </p:cNvSpPr>
                <p:nvPr/>
              </p:nvSpPr>
              <p:spPr bwMode="auto">
                <a:xfrm>
                  <a:off x="3881" y="1161"/>
                  <a:ext cx="123" cy="136"/>
                </a:xfrm>
                <a:custGeom>
                  <a:avLst/>
                  <a:gdLst>
                    <a:gd name="T0" fmla="*/ 0 w 1226"/>
                    <a:gd name="T1" fmla="*/ 0 h 1247"/>
                    <a:gd name="T2" fmla="*/ 0 w 1226"/>
                    <a:gd name="T3" fmla="*/ 0 h 1247"/>
                    <a:gd name="T4" fmla="*/ 0 w 1226"/>
                    <a:gd name="T5" fmla="*/ 0 h 1247"/>
                    <a:gd name="T6" fmla="*/ 0 w 1226"/>
                    <a:gd name="T7" fmla="*/ 0 h 1247"/>
                    <a:gd name="T8" fmla="*/ 0 w 1226"/>
                    <a:gd name="T9" fmla="*/ 0 h 1247"/>
                    <a:gd name="T10" fmla="*/ 0 w 1226"/>
                    <a:gd name="T11" fmla="*/ 0 h 1247"/>
                    <a:gd name="T12" fmla="*/ 0 w 1226"/>
                    <a:gd name="T13" fmla="*/ 0 h 1247"/>
                    <a:gd name="T14" fmla="*/ 0 w 1226"/>
                    <a:gd name="T15" fmla="*/ 0 h 1247"/>
                    <a:gd name="T16" fmla="*/ 0 w 1226"/>
                    <a:gd name="T17" fmla="*/ 0 h 1247"/>
                    <a:gd name="T18" fmla="*/ 0 w 1226"/>
                    <a:gd name="T19" fmla="*/ 0 h 1247"/>
                    <a:gd name="T20" fmla="*/ 0 w 1226"/>
                    <a:gd name="T21" fmla="*/ 0 h 1247"/>
                    <a:gd name="T22" fmla="*/ 0 w 1226"/>
                    <a:gd name="T23" fmla="*/ 0 h 1247"/>
                    <a:gd name="T24" fmla="*/ 0 w 1226"/>
                    <a:gd name="T25" fmla="*/ 0 h 1247"/>
                    <a:gd name="T26" fmla="*/ 0 w 1226"/>
                    <a:gd name="T27" fmla="*/ 0 h 1247"/>
                    <a:gd name="T28" fmla="*/ 0 w 1226"/>
                    <a:gd name="T29" fmla="*/ 0 h 1247"/>
                    <a:gd name="T30" fmla="*/ 0 w 1226"/>
                    <a:gd name="T31" fmla="*/ 0 h 1247"/>
                    <a:gd name="T32" fmla="*/ 0 w 1226"/>
                    <a:gd name="T33" fmla="*/ 0 h 1247"/>
                    <a:gd name="T34" fmla="*/ 0 w 1226"/>
                    <a:gd name="T35" fmla="*/ 0 h 1247"/>
                    <a:gd name="T36" fmla="*/ 0 w 1226"/>
                    <a:gd name="T37" fmla="*/ 0 h 1247"/>
                    <a:gd name="T38" fmla="*/ 0 w 1226"/>
                    <a:gd name="T39" fmla="*/ 0 h 1247"/>
                    <a:gd name="T40" fmla="*/ 0 w 1226"/>
                    <a:gd name="T41" fmla="*/ 0 h 1247"/>
                    <a:gd name="T42" fmla="*/ 0 w 1226"/>
                    <a:gd name="T43" fmla="*/ 0 h 1247"/>
                    <a:gd name="T44" fmla="*/ 0 w 1226"/>
                    <a:gd name="T45" fmla="*/ 0 h 1247"/>
                    <a:gd name="T46" fmla="*/ 0 w 1226"/>
                    <a:gd name="T47" fmla="*/ 0 h 1247"/>
                    <a:gd name="T48" fmla="*/ 0 w 1226"/>
                    <a:gd name="T49" fmla="*/ 0 h 1247"/>
                    <a:gd name="T50" fmla="*/ 0 w 1226"/>
                    <a:gd name="T51" fmla="*/ 0 h 1247"/>
                    <a:gd name="T52" fmla="*/ 0 w 1226"/>
                    <a:gd name="T53" fmla="*/ 0 h 1247"/>
                    <a:gd name="T54" fmla="*/ 0 w 1226"/>
                    <a:gd name="T55" fmla="*/ 0 h 1247"/>
                    <a:gd name="T56" fmla="*/ 0 w 1226"/>
                    <a:gd name="T57" fmla="*/ 0 h 1247"/>
                    <a:gd name="T58" fmla="*/ 0 w 1226"/>
                    <a:gd name="T59" fmla="*/ 0 h 1247"/>
                    <a:gd name="T60" fmla="*/ 0 w 1226"/>
                    <a:gd name="T61" fmla="*/ 0 h 1247"/>
                    <a:gd name="T62" fmla="*/ 0 w 1226"/>
                    <a:gd name="T63" fmla="*/ 0 h 1247"/>
                    <a:gd name="T64" fmla="*/ 0 w 1226"/>
                    <a:gd name="T65" fmla="*/ 0 h 1247"/>
                    <a:gd name="T66" fmla="*/ 0 w 1226"/>
                    <a:gd name="T67" fmla="*/ 0 h 1247"/>
                    <a:gd name="T68" fmla="*/ 0 w 1226"/>
                    <a:gd name="T69" fmla="*/ 0 h 1247"/>
                    <a:gd name="T70" fmla="*/ 0 w 1226"/>
                    <a:gd name="T71" fmla="*/ 0 h 1247"/>
                    <a:gd name="T72" fmla="*/ 0 w 1226"/>
                    <a:gd name="T73" fmla="*/ 0 h 1247"/>
                    <a:gd name="T74" fmla="*/ 0 w 1226"/>
                    <a:gd name="T75" fmla="*/ 0 h 12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6"/>
                    <a:gd name="T115" fmla="*/ 0 h 1247"/>
                    <a:gd name="T116" fmla="*/ 1226 w 1226"/>
                    <a:gd name="T117" fmla="*/ 1247 h 12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6" h="1247">
                      <a:moveTo>
                        <a:pt x="1226" y="55"/>
                      </a:moveTo>
                      <a:lnTo>
                        <a:pt x="56" y="1247"/>
                      </a:lnTo>
                      <a:lnTo>
                        <a:pt x="55" y="1247"/>
                      </a:lnTo>
                      <a:lnTo>
                        <a:pt x="52" y="1245"/>
                      </a:lnTo>
                      <a:lnTo>
                        <a:pt x="50" y="1243"/>
                      </a:lnTo>
                      <a:lnTo>
                        <a:pt x="46" y="1240"/>
                      </a:lnTo>
                      <a:lnTo>
                        <a:pt x="41" y="1236"/>
                      </a:lnTo>
                      <a:lnTo>
                        <a:pt x="36" y="1232"/>
                      </a:lnTo>
                      <a:lnTo>
                        <a:pt x="31" y="1226"/>
                      </a:lnTo>
                      <a:lnTo>
                        <a:pt x="26" y="1222"/>
                      </a:lnTo>
                      <a:lnTo>
                        <a:pt x="21" y="1216"/>
                      </a:lnTo>
                      <a:lnTo>
                        <a:pt x="15" y="1211"/>
                      </a:lnTo>
                      <a:lnTo>
                        <a:pt x="10" y="1206"/>
                      </a:lnTo>
                      <a:lnTo>
                        <a:pt x="7" y="1201"/>
                      </a:lnTo>
                      <a:lnTo>
                        <a:pt x="4" y="1198"/>
                      </a:lnTo>
                      <a:lnTo>
                        <a:pt x="1" y="1196"/>
                      </a:lnTo>
                      <a:lnTo>
                        <a:pt x="0" y="1193"/>
                      </a:lnTo>
                      <a:lnTo>
                        <a:pt x="0" y="1192"/>
                      </a:lnTo>
                      <a:lnTo>
                        <a:pt x="1171" y="0"/>
                      </a:lnTo>
                      <a:lnTo>
                        <a:pt x="1173" y="0"/>
                      </a:lnTo>
                      <a:lnTo>
                        <a:pt x="1175" y="2"/>
                      </a:lnTo>
                      <a:lnTo>
                        <a:pt x="1178" y="3"/>
                      </a:lnTo>
                      <a:lnTo>
                        <a:pt x="1182" y="6"/>
                      </a:lnTo>
                      <a:lnTo>
                        <a:pt x="1186" y="10"/>
                      </a:lnTo>
                      <a:lnTo>
                        <a:pt x="1192" y="14"/>
                      </a:lnTo>
                      <a:lnTo>
                        <a:pt x="1196" y="19"/>
                      </a:lnTo>
                      <a:lnTo>
                        <a:pt x="1202" y="24"/>
                      </a:lnTo>
                      <a:lnTo>
                        <a:pt x="1208" y="29"/>
                      </a:lnTo>
                      <a:lnTo>
                        <a:pt x="1212" y="34"/>
                      </a:lnTo>
                      <a:lnTo>
                        <a:pt x="1217" y="40"/>
                      </a:lnTo>
                      <a:lnTo>
                        <a:pt x="1220" y="45"/>
                      </a:lnTo>
                      <a:lnTo>
                        <a:pt x="1224" y="48"/>
                      </a:lnTo>
                      <a:lnTo>
                        <a:pt x="1226" y="51"/>
                      </a:lnTo>
                      <a:lnTo>
                        <a:pt x="1226" y="54"/>
                      </a:lnTo>
                      <a:lnTo>
                        <a:pt x="1226" y="5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16" name="Freeform 622"/>
                <p:cNvSpPr>
                  <a:spLocks/>
                </p:cNvSpPr>
                <p:nvPr/>
              </p:nvSpPr>
              <p:spPr bwMode="auto">
                <a:xfrm>
                  <a:off x="3881" y="1161"/>
                  <a:ext cx="123" cy="136"/>
                </a:xfrm>
                <a:custGeom>
                  <a:avLst/>
                  <a:gdLst>
                    <a:gd name="T0" fmla="*/ 0 w 1226"/>
                    <a:gd name="T1" fmla="*/ 0 h 1247"/>
                    <a:gd name="T2" fmla="*/ 0 w 1226"/>
                    <a:gd name="T3" fmla="*/ 0 h 1247"/>
                    <a:gd name="T4" fmla="*/ 0 w 1226"/>
                    <a:gd name="T5" fmla="*/ 0 h 1247"/>
                    <a:gd name="T6" fmla="*/ 0 w 1226"/>
                    <a:gd name="T7" fmla="*/ 0 h 1247"/>
                    <a:gd name="T8" fmla="*/ 0 w 1226"/>
                    <a:gd name="T9" fmla="*/ 0 h 1247"/>
                    <a:gd name="T10" fmla="*/ 0 w 1226"/>
                    <a:gd name="T11" fmla="*/ 0 h 1247"/>
                    <a:gd name="T12" fmla="*/ 0 w 1226"/>
                    <a:gd name="T13" fmla="*/ 0 h 1247"/>
                    <a:gd name="T14" fmla="*/ 0 w 1226"/>
                    <a:gd name="T15" fmla="*/ 0 h 1247"/>
                    <a:gd name="T16" fmla="*/ 0 w 1226"/>
                    <a:gd name="T17" fmla="*/ 0 h 1247"/>
                    <a:gd name="T18" fmla="*/ 0 w 1226"/>
                    <a:gd name="T19" fmla="*/ 0 h 1247"/>
                    <a:gd name="T20" fmla="*/ 0 w 1226"/>
                    <a:gd name="T21" fmla="*/ 0 h 1247"/>
                    <a:gd name="T22" fmla="*/ 0 w 1226"/>
                    <a:gd name="T23" fmla="*/ 0 h 1247"/>
                    <a:gd name="T24" fmla="*/ 0 w 1226"/>
                    <a:gd name="T25" fmla="*/ 0 h 1247"/>
                    <a:gd name="T26" fmla="*/ 0 w 1226"/>
                    <a:gd name="T27" fmla="*/ 0 h 1247"/>
                    <a:gd name="T28" fmla="*/ 0 w 1226"/>
                    <a:gd name="T29" fmla="*/ 0 h 1247"/>
                    <a:gd name="T30" fmla="*/ 0 w 1226"/>
                    <a:gd name="T31" fmla="*/ 0 h 1247"/>
                    <a:gd name="T32" fmla="*/ 0 w 1226"/>
                    <a:gd name="T33" fmla="*/ 0 h 1247"/>
                    <a:gd name="T34" fmla="*/ 0 w 1226"/>
                    <a:gd name="T35" fmla="*/ 0 h 1247"/>
                    <a:gd name="T36" fmla="*/ 0 w 1226"/>
                    <a:gd name="T37" fmla="*/ 0 h 1247"/>
                    <a:gd name="T38" fmla="*/ 0 w 1226"/>
                    <a:gd name="T39" fmla="*/ 0 h 1247"/>
                    <a:gd name="T40" fmla="*/ 0 w 1226"/>
                    <a:gd name="T41" fmla="*/ 0 h 1247"/>
                    <a:gd name="T42" fmla="*/ 0 w 1226"/>
                    <a:gd name="T43" fmla="*/ 0 h 1247"/>
                    <a:gd name="T44" fmla="*/ 0 w 1226"/>
                    <a:gd name="T45" fmla="*/ 0 h 1247"/>
                    <a:gd name="T46" fmla="*/ 0 w 1226"/>
                    <a:gd name="T47" fmla="*/ 0 h 1247"/>
                    <a:gd name="T48" fmla="*/ 0 w 1226"/>
                    <a:gd name="T49" fmla="*/ 0 h 1247"/>
                    <a:gd name="T50" fmla="*/ 0 w 1226"/>
                    <a:gd name="T51" fmla="*/ 0 h 1247"/>
                    <a:gd name="T52" fmla="*/ 0 w 1226"/>
                    <a:gd name="T53" fmla="*/ 0 h 1247"/>
                    <a:gd name="T54" fmla="*/ 0 w 1226"/>
                    <a:gd name="T55" fmla="*/ 0 h 1247"/>
                    <a:gd name="T56" fmla="*/ 0 w 1226"/>
                    <a:gd name="T57" fmla="*/ 0 h 1247"/>
                    <a:gd name="T58" fmla="*/ 0 w 1226"/>
                    <a:gd name="T59" fmla="*/ 0 h 1247"/>
                    <a:gd name="T60" fmla="*/ 0 w 1226"/>
                    <a:gd name="T61" fmla="*/ 0 h 1247"/>
                    <a:gd name="T62" fmla="*/ 0 w 1226"/>
                    <a:gd name="T63" fmla="*/ 0 h 1247"/>
                    <a:gd name="T64" fmla="*/ 0 w 1226"/>
                    <a:gd name="T65" fmla="*/ 0 h 1247"/>
                    <a:gd name="T66" fmla="*/ 0 w 1226"/>
                    <a:gd name="T67" fmla="*/ 0 h 1247"/>
                    <a:gd name="T68" fmla="*/ 0 w 1226"/>
                    <a:gd name="T69" fmla="*/ 0 h 1247"/>
                    <a:gd name="T70" fmla="*/ 0 w 1226"/>
                    <a:gd name="T71" fmla="*/ 0 h 1247"/>
                    <a:gd name="T72" fmla="*/ 0 w 1226"/>
                    <a:gd name="T73" fmla="*/ 0 h 1247"/>
                    <a:gd name="T74" fmla="*/ 0 w 1226"/>
                    <a:gd name="T75" fmla="*/ 0 h 12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6"/>
                    <a:gd name="T115" fmla="*/ 0 h 1247"/>
                    <a:gd name="T116" fmla="*/ 1226 w 1226"/>
                    <a:gd name="T117" fmla="*/ 1247 h 12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6" h="1247">
                      <a:moveTo>
                        <a:pt x="1226" y="55"/>
                      </a:moveTo>
                      <a:lnTo>
                        <a:pt x="56" y="1247"/>
                      </a:lnTo>
                      <a:lnTo>
                        <a:pt x="55" y="1247"/>
                      </a:lnTo>
                      <a:lnTo>
                        <a:pt x="52" y="1245"/>
                      </a:lnTo>
                      <a:lnTo>
                        <a:pt x="50" y="1243"/>
                      </a:lnTo>
                      <a:lnTo>
                        <a:pt x="46" y="1240"/>
                      </a:lnTo>
                      <a:lnTo>
                        <a:pt x="41" y="1236"/>
                      </a:lnTo>
                      <a:lnTo>
                        <a:pt x="36" y="1232"/>
                      </a:lnTo>
                      <a:lnTo>
                        <a:pt x="31" y="1226"/>
                      </a:lnTo>
                      <a:lnTo>
                        <a:pt x="26" y="1222"/>
                      </a:lnTo>
                      <a:lnTo>
                        <a:pt x="21" y="1216"/>
                      </a:lnTo>
                      <a:lnTo>
                        <a:pt x="15" y="1211"/>
                      </a:lnTo>
                      <a:lnTo>
                        <a:pt x="10" y="1206"/>
                      </a:lnTo>
                      <a:lnTo>
                        <a:pt x="7" y="1201"/>
                      </a:lnTo>
                      <a:lnTo>
                        <a:pt x="4" y="1198"/>
                      </a:lnTo>
                      <a:lnTo>
                        <a:pt x="1" y="1196"/>
                      </a:lnTo>
                      <a:lnTo>
                        <a:pt x="0" y="1193"/>
                      </a:lnTo>
                      <a:lnTo>
                        <a:pt x="0" y="1192"/>
                      </a:lnTo>
                      <a:lnTo>
                        <a:pt x="1171" y="0"/>
                      </a:lnTo>
                      <a:lnTo>
                        <a:pt x="1173" y="0"/>
                      </a:lnTo>
                      <a:lnTo>
                        <a:pt x="1175" y="2"/>
                      </a:lnTo>
                      <a:lnTo>
                        <a:pt x="1178" y="3"/>
                      </a:lnTo>
                      <a:lnTo>
                        <a:pt x="1182" y="6"/>
                      </a:lnTo>
                      <a:lnTo>
                        <a:pt x="1186" y="10"/>
                      </a:lnTo>
                      <a:lnTo>
                        <a:pt x="1192" y="14"/>
                      </a:lnTo>
                      <a:lnTo>
                        <a:pt x="1196" y="19"/>
                      </a:lnTo>
                      <a:lnTo>
                        <a:pt x="1202" y="24"/>
                      </a:lnTo>
                      <a:lnTo>
                        <a:pt x="1208" y="29"/>
                      </a:lnTo>
                      <a:lnTo>
                        <a:pt x="1212" y="34"/>
                      </a:lnTo>
                      <a:lnTo>
                        <a:pt x="1217" y="40"/>
                      </a:lnTo>
                      <a:lnTo>
                        <a:pt x="1220" y="45"/>
                      </a:lnTo>
                      <a:lnTo>
                        <a:pt x="1224" y="48"/>
                      </a:lnTo>
                      <a:lnTo>
                        <a:pt x="1226" y="51"/>
                      </a:lnTo>
                      <a:lnTo>
                        <a:pt x="1226" y="54"/>
                      </a:lnTo>
                      <a:lnTo>
                        <a:pt x="1226" y="5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17" name="Freeform 623"/>
                <p:cNvSpPr>
                  <a:spLocks/>
                </p:cNvSpPr>
                <p:nvPr/>
              </p:nvSpPr>
              <p:spPr bwMode="auto">
                <a:xfrm>
                  <a:off x="3755" y="1641"/>
                  <a:ext cx="123" cy="134"/>
                </a:xfrm>
                <a:custGeom>
                  <a:avLst/>
                  <a:gdLst>
                    <a:gd name="T0" fmla="*/ 0 w 1217"/>
                    <a:gd name="T1" fmla="*/ 0 h 1230"/>
                    <a:gd name="T2" fmla="*/ 0 w 1217"/>
                    <a:gd name="T3" fmla="*/ 0 h 1230"/>
                    <a:gd name="T4" fmla="*/ 0 w 1217"/>
                    <a:gd name="T5" fmla="*/ 0 h 1230"/>
                    <a:gd name="T6" fmla="*/ 0 w 1217"/>
                    <a:gd name="T7" fmla="*/ 0 h 1230"/>
                    <a:gd name="T8" fmla="*/ 0 w 1217"/>
                    <a:gd name="T9" fmla="*/ 0 h 1230"/>
                    <a:gd name="T10" fmla="*/ 0 w 1217"/>
                    <a:gd name="T11" fmla="*/ 0 h 1230"/>
                    <a:gd name="T12" fmla="*/ 0 w 1217"/>
                    <a:gd name="T13" fmla="*/ 0 h 1230"/>
                    <a:gd name="T14" fmla="*/ 0 w 1217"/>
                    <a:gd name="T15" fmla="*/ 0 h 1230"/>
                    <a:gd name="T16" fmla="*/ 0 w 1217"/>
                    <a:gd name="T17" fmla="*/ 0 h 1230"/>
                    <a:gd name="T18" fmla="*/ 0 w 1217"/>
                    <a:gd name="T19" fmla="*/ 0 h 1230"/>
                    <a:gd name="T20" fmla="*/ 0 w 1217"/>
                    <a:gd name="T21" fmla="*/ 0 h 1230"/>
                    <a:gd name="T22" fmla="*/ 0 w 1217"/>
                    <a:gd name="T23" fmla="*/ 0 h 1230"/>
                    <a:gd name="T24" fmla="*/ 0 w 1217"/>
                    <a:gd name="T25" fmla="*/ 0 h 1230"/>
                    <a:gd name="T26" fmla="*/ 0 w 1217"/>
                    <a:gd name="T27" fmla="*/ 0 h 1230"/>
                    <a:gd name="T28" fmla="*/ 0 w 1217"/>
                    <a:gd name="T29" fmla="*/ 0 h 1230"/>
                    <a:gd name="T30" fmla="*/ 0 w 1217"/>
                    <a:gd name="T31" fmla="*/ 0 h 1230"/>
                    <a:gd name="T32" fmla="*/ 0 w 1217"/>
                    <a:gd name="T33" fmla="*/ 0 h 1230"/>
                    <a:gd name="T34" fmla="*/ 0 w 1217"/>
                    <a:gd name="T35" fmla="*/ 0 h 1230"/>
                    <a:gd name="T36" fmla="*/ 0 w 1217"/>
                    <a:gd name="T37" fmla="*/ 0 h 1230"/>
                    <a:gd name="T38" fmla="*/ 0 w 1217"/>
                    <a:gd name="T39" fmla="*/ 0 h 1230"/>
                    <a:gd name="T40" fmla="*/ 0 w 1217"/>
                    <a:gd name="T41" fmla="*/ 0 h 1230"/>
                    <a:gd name="T42" fmla="*/ 0 w 1217"/>
                    <a:gd name="T43" fmla="*/ 0 h 1230"/>
                    <a:gd name="T44" fmla="*/ 0 w 1217"/>
                    <a:gd name="T45" fmla="*/ 0 h 1230"/>
                    <a:gd name="T46" fmla="*/ 0 w 1217"/>
                    <a:gd name="T47" fmla="*/ 0 h 1230"/>
                    <a:gd name="T48" fmla="*/ 0 w 1217"/>
                    <a:gd name="T49" fmla="*/ 0 h 1230"/>
                    <a:gd name="T50" fmla="*/ 0 w 1217"/>
                    <a:gd name="T51" fmla="*/ 0 h 1230"/>
                    <a:gd name="T52" fmla="*/ 0 w 1217"/>
                    <a:gd name="T53" fmla="*/ 0 h 1230"/>
                    <a:gd name="T54" fmla="*/ 0 w 1217"/>
                    <a:gd name="T55" fmla="*/ 0 h 1230"/>
                    <a:gd name="T56" fmla="*/ 0 w 1217"/>
                    <a:gd name="T57" fmla="*/ 0 h 1230"/>
                    <a:gd name="T58" fmla="*/ 0 w 1217"/>
                    <a:gd name="T59" fmla="*/ 0 h 1230"/>
                    <a:gd name="T60" fmla="*/ 0 w 1217"/>
                    <a:gd name="T61" fmla="*/ 0 h 1230"/>
                    <a:gd name="T62" fmla="*/ 0 w 1217"/>
                    <a:gd name="T63" fmla="*/ 0 h 1230"/>
                    <a:gd name="T64" fmla="*/ 0 w 1217"/>
                    <a:gd name="T65" fmla="*/ 0 h 1230"/>
                    <a:gd name="T66" fmla="*/ 0 w 1217"/>
                    <a:gd name="T67" fmla="*/ 0 h 1230"/>
                    <a:gd name="T68" fmla="*/ 0 w 1217"/>
                    <a:gd name="T69" fmla="*/ 0 h 1230"/>
                    <a:gd name="T70" fmla="*/ 0 w 1217"/>
                    <a:gd name="T71" fmla="*/ 0 h 1230"/>
                    <a:gd name="T72" fmla="*/ 0 w 1217"/>
                    <a:gd name="T73" fmla="*/ 0 h 1230"/>
                    <a:gd name="T74" fmla="*/ 0 w 1217"/>
                    <a:gd name="T75" fmla="*/ 0 h 1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7"/>
                    <a:gd name="T115" fmla="*/ 0 h 1230"/>
                    <a:gd name="T116" fmla="*/ 1217 w 1217"/>
                    <a:gd name="T117" fmla="*/ 1230 h 1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7" h="1230">
                      <a:moveTo>
                        <a:pt x="0" y="1177"/>
                      </a:moveTo>
                      <a:lnTo>
                        <a:pt x="1161" y="0"/>
                      </a:lnTo>
                      <a:lnTo>
                        <a:pt x="1162" y="0"/>
                      </a:lnTo>
                      <a:lnTo>
                        <a:pt x="1163" y="1"/>
                      </a:lnTo>
                      <a:lnTo>
                        <a:pt x="1167" y="4"/>
                      </a:lnTo>
                      <a:lnTo>
                        <a:pt x="1170" y="7"/>
                      </a:lnTo>
                      <a:lnTo>
                        <a:pt x="1174" y="12"/>
                      </a:lnTo>
                      <a:lnTo>
                        <a:pt x="1179" y="16"/>
                      </a:lnTo>
                      <a:lnTo>
                        <a:pt x="1184" y="21"/>
                      </a:lnTo>
                      <a:lnTo>
                        <a:pt x="1189" y="26"/>
                      </a:lnTo>
                      <a:lnTo>
                        <a:pt x="1195" y="32"/>
                      </a:lnTo>
                      <a:lnTo>
                        <a:pt x="1200" y="37"/>
                      </a:lnTo>
                      <a:lnTo>
                        <a:pt x="1204" y="41"/>
                      </a:lnTo>
                      <a:lnTo>
                        <a:pt x="1209" y="46"/>
                      </a:lnTo>
                      <a:lnTo>
                        <a:pt x="1212" y="49"/>
                      </a:lnTo>
                      <a:lnTo>
                        <a:pt x="1214" y="51"/>
                      </a:lnTo>
                      <a:lnTo>
                        <a:pt x="1215" y="54"/>
                      </a:lnTo>
                      <a:lnTo>
                        <a:pt x="1217" y="54"/>
                      </a:lnTo>
                      <a:lnTo>
                        <a:pt x="54" y="1230"/>
                      </a:lnTo>
                      <a:lnTo>
                        <a:pt x="52" y="1229"/>
                      </a:lnTo>
                      <a:lnTo>
                        <a:pt x="49" y="1227"/>
                      </a:lnTo>
                      <a:lnTo>
                        <a:pt x="45" y="1225"/>
                      </a:lnTo>
                      <a:lnTo>
                        <a:pt x="41" y="1220"/>
                      </a:lnTo>
                      <a:lnTo>
                        <a:pt x="36" y="1216"/>
                      </a:lnTo>
                      <a:lnTo>
                        <a:pt x="31" y="1211"/>
                      </a:lnTo>
                      <a:lnTo>
                        <a:pt x="26" y="1207"/>
                      </a:lnTo>
                      <a:lnTo>
                        <a:pt x="20" y="1201"/>
                      </a:lnTo>
                      <a:lnTo>
                        <a:pt x="15" y="1195"/>
                      </a:lnTo>
                      <a:lnTo>
                        <a:pt x="10" y="1191"/>
                      </a:lnTo>
                      <a:lnTo>
                        <a:pt x="7" y="1186"/>
                      </a:lnTo>
                      <a:lnTo>
                        <a:pt x="3" y="1183"/>
                      </a:lnTo>
                      <a:lnTo>
                        <a:pt x="1" y="1179"/>
                      </a:lnTo>
                      <a:lnTo>
                        <a:pt x="0" y="1178"/>
                      </a:lnTo>
                      <a:lnTo>
                        <a:pt x="0" y="117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18" name="Freeform 624"/>
                <p:cNvSpPr>
                  <a:spLocks/>
                </p:cNvSpPr>
                <p:nvPr/>
              </p:nvSpPr>
              <p:spPr bwMode="auto">
                <a:xfrm>
                  <a:off x="3755" y="1641"/>
                  <a:ext cx="123" cy="134"/>
                </a:xfrm>
                <a:custGeom>
                  <a:avLst/>
                  <a:gdLst>
                    <a:gd name="T0" fmla="*/ 0 w 1217"/>
                    <a:gd name="T1" fmla="*/ 0 h 1230"/>
                    <a:gd name="T2" fmla="*/ 0 w 1217"/>
                    <a:gd name="T3" fmla="*/ 0 h 1230"/>
                    <a:gd name="T4" fmla="*/ 0 w 1217"/>
                    <a:gd name="T5" fmla="*/ 0 h 1230"/>
                    <a:gd name="T6" fmla="*/ 0 w 1217"/>
                    <a:gd name="T7" fmla="*/ 0 h 1230"/>
                    <a:gd name="T8" fmla="*/ 0 w 1217"/>
                    <a:gd name="T9" fmla="*/ 0 h 1230"/>
                    <a:gd name="T10" fmla="*/ 0 w 1217"/>
                    <a:gd name="T11" fmla="*/ 0 h 1230"/>
                    <a:gd name="T12" fmla="*/ 0 w 1217"/>
                    <a:gd name="T13" fmla="*/ 0 h 1230"/>
                    <a:gd name="T14" fmla="*/ 0 w 1217"/>
                    <a:gd name="T15" fmla="*/ 0 h 1230"/>
                    <a:gd name="T16" fmla="*/ 0 w 1217"/>
                    <a:gd name="T17" fmla="*/ 0 h 1230"/>
                    <a:gd name="T18" fmla="*/ 0 w 1217"/>
                    <a:gd name="T19" fmla="*/ 0 h 1230"/>
                    <a:gd name="T20" fmla="*/ 0 w 1217"/>
                    <a:gd name="T21" fmla="*/ 0 h 1230"/>
                    <a:gd name="T22" fmla="*/ 0 w 1217"/>
                    <a:gd name="T23" fmla="*/ 0 h 1230"/>
                    <a:gd name="T24" fmla="*/ 0 w 1217"/>
                    <a:gd name="T25" fmla="*/ 0 h 1230"/>
                    <a:gd name="T26" fmla="*/ 0 w 1217"/>
                    <a:gd name="T27" fmla="*/ 0 h 1230"/>
                    <a:gd name="T28" fmla="*/ 0 w 1217"/>
                    <a:gd name="T29" fmla="*/ 0 h 1230"/>
                    <a:gd name="T30" fmla="*/ 0 w 1217"/>
                    <a:gd name="T31" fmla="*/ 0 h 1230"/>
                    <a:gd name="T32" fmla="*/ 0 w 1217"/>
                    <a:gd name="T33" fmla="*/ 0 h 1230"/>
                    <a:gd name="T34" fmla="*/ 0 w 1217"/>
                    <a:gd name="T35" fmla="*/ 0 h 1230"/>
                    <a:gd name="T36" fmla="*/ 0 w 1217"/>
                    <a:gd name="T37" fmla="*/ 0 h 1230"/>
                    <a:gd name="T38" fmla="*/ 0 w 1217"/>
                    <a:gd name="T39" fmla="*/ 0 h 1230"/>
                    <a:gd name="T40" fmla="*/ 0 w 1217"/>
                    <a:gd name="T41" fmla="*/ 0 h 1230"/>
                    <a:gd name="T42" fmla="*/ 0 w 1217"/>
                    <a:gd name="T43" fmla="*/ 0 h 1230"/>
                    <a:gd name="T44" fmla="*/ 0 w 1217"/>
                    <a:gd name="T45" fmla="*/ 0 h 1230"/>
                    <a:gd name="T46" fmla="*/ 0 w 1217"/>
                    <a:gd name="T47" fmla="*/ 0 h 1230"/>
                    <a:gd name="T48" fmla="*/ 0 w 1217"/>
                    <a:gd name="T49" fmla="*/ 0 h 1230"/>
                    <a:gd name="T50" fmla="*/ 0 w 1217"/>
                    <a:gd name="T51" fmla="*/ 0 h 1230"/>
                    <a:gd name="T52" fmla="*/ 0 w 1217"/>
                    <a:gd name="T53" fmla="*/ 0 h 1230"/>
                    <a:gd name="T54" fmla="*/ 0 w 1217"/>
                    <a:gd name="T55" fmla="*/ 0 h 1230"/>
                    <a:gd name="T56" fmla="*/ 0 w 1217"/>
                    <a:gd name="T57" fmla="*/ 0 h 1230"/>
                    <a:gd name="T58" fmla="*/ 0 w 1217"/>
                    <a:gd name="T59" fmla="*/ 0 h 1230"/>
                    <a:gd name="T60" fmla="*/ 0 w 1217"/>
                    <a:gd name="T61" fmla="*/ 0 h 1230"/>
                    <a:gd name="T62" fmla="*/ 0 w 1217"/>
                    <a:gd name="T63" fmla="*/ 0 h 1230"/>
                    <a:gd name="T64" fmla="*/ 0 w 1217"/>
                    <a:gd name="T65" fmla="*/ 0 h 1230"/>
                    <a:gd name="T66" fmla="*/ 0 w 1217"/>
                    <a:gd name="T67" fmla="*/ 0 h 1230"/>
                    <a:gd name="T68" fmla="*/ 0 w 1217"/>
                    <a:gd name="T69" fmla="*/ 0 h 1230"/>
                    <a:gd name="T70" fmla="*/ 0 w 1217"/>
                    <a:gd name="T71" fmla="*/ 0 h 1230"/>
                    <a:gd name="T72" fmla="*/ 0 w 1217"/>
                    <a:gd name="T73" fmla="*/ 0 h 1230"/>
                    <a:gd name="T74" fmla="*/ 0 w 1217"/>
                    <a:gd name="T75" fmla="*/ 0 h 1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7"/>
                    <a:gd name="T115" fmla="*/ 0 h 1230"/>
                    <a:gd name="T116" fmla="*/ 1217 w 1217"/>
                    <a:gd name="T117" fmla="*/ 1230 h 1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7" h="1230">
                      <a:moveTo>
                        <a:pt x="0" y="1177"/>
                      </a:moveTo>
                      <a:lnTo>
                        <a:pt x="1161" y="0"/>
                      </a:lnTo>
                      <a:lnTo>
                        <a:pt x="1162" y="0"/>
                      </a:lnTo>
                      <a:lnTo>
                        <a:pt x="1163" y="1"/>
                      </a:lnTo>
                      <a:lnTo>
                        <a:pt x="1167" y="4"/>
                      </a:lnTo>
                      <a:lnTo>
                        <a:pt x="1170" y="7"/>
                      </a:lnTo>
                      <a:lnTo>
                        <a:pt x="1174" y="12"/>
                      </a:lnTo>
                      <a:lnTo>
                        <a:pt x="1179" y="16"/>
                      </a:lnTo>
                      <a:lnTo>
                        <a:pt x="1184" y="21"/>
                      </a:lnTo>
                      <a:lnTo>
                        <a:pt x="1189" y="26"/>
                      </a:lnTo>
                      <a:lnTo>
                        <a:pt x="1195" y="32"/>
                      </a:lnTo>
                      <a:lnTo>
                        <a:pt x="1200" y="37"/>
                      </a:lnTo>
                      <a:lnTo>
                        <a:pt x="1204" y="41"/>
                      </a:lnTo>
                      <a:lnTo>
                        <a:pt x="1209" y="46"/>
                      </a:lnTo>
                      <a:lnTo>
                        <a:pt x="1212" y="49"/>
                      </a:lnTo>
                      <a:lnTo>
                        <a:pt x="1214" y="51"/>
                      </a:lnTo>
                      <a:lnTo>
                        <a:pt x="1215" y="54"/>
                      </a:lnTo>
                      <a:lnTo>
                        <a:pt x="1217" y="54"/>
                      </a:lnTo>
                      <a:lnTo>
                        <a:pt x="54" y="1230"/>
                      </a:lnTo>
                      <a:lnTo>
                        <a:pt x="52" y="1229"/>
                      </a:lnTo>
                      <a:lnTo>
                        <a:pt x="49" y="1227"/>
                      </a:lnTo>
                      <a:lnTo>
                        <a:pt x="45" y="1225"/>
                      </a:lnTo>
                      <a:lnTo>
                        <a:pt x="41" y="1220"/>
                      </a:lnTo>
                      <a:lnTo>
                        <a:pt x="36" y="1216"/>
                      </a:lnTo>
                      <a:lnTo>
                        <a:pt x="31" y="1211"/>
                      </a:lnTo>
                      <a:lnTo>
                        <a:pt x="26" y="1207"/>
                      </a:lnTo>
                      <a:lnTo>
                        <a:pt x="20" y="1201"/>
                      </a:lnTo>
                      <a:lnTo>
                        <a:pt x="15" y="1195"/>
                      </a:lnTo>
                      <a:lnTo>
                        <a:pt x="10" y="1191"/>
                      </a:lnTo>
                      <a:lnTo>
                        <a:pt x="7" y="1186"/>
                      </a:lnTo>
                      <a:lnTo>
                        <a:pt x="3" y="1183"/>
                      </a:lnTo>
                      <a:lnTo>
                        <a:pt x="1" y="1179"/>
                      </a:lnTo>
                      <a:lnTo>
                        <a:pt x="0" y="1178"/>
                      </a:lnTo>
                      <a:lnTo>
                        <a:pt x="0" y="117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19" name="Freeform 625"/>
                <p:cNvSpPr>
                  <a:spLocks/>
                </p:cNvSpPr>
                <p:nvPr/>
              </p:nvSpPr>
              <p:spPr bwMode="auto">
                <a:xfrm>
                  <a:off x="3872" y="1641"/>
                  <a:ext cx="6" cy="6"/>
                </a:xfrm>
                <a:custGeom>
                  <a:avLst/>
                  <a:gdLst>
                    <a:gd name="T0" fmla="*/ 0 w 56"/>
                    <a:gd name="T1" fmla="*/ 0 h 54"/>
                    <a:gd name="T2" fmla="*/ 0 w 56"/>
                    <a:gd name="T3" fmla="*/ 0 h 54"/>
                    <a:gd name="T4" fmla="*/ 0 w 56"/>
                    <a:gd name="T5" fmla="*/ 0 h 54"/>
                    <a:gd name="T6" fmla="*/ 0 w 56"/>
                    <a:gd name="T7" fmla="*/ 0 h 54"/>
                    <a:gd name="T8" fmla="*/ 0 w 56"/>
                    <a:gd name="T9" fmla="*/ 0 h 54"/>
                    <a:gd name="T10" fmla="*/ 0 w 56"/>
                    <a:gd name="T11" fmla="*/ 0 h 54"/>
                    <a:gd name="T12" fmla="*/ 0 w 56"/>
                    <a:gd name="T13" fmla="*/ 0 h 54"/>
                    <a:gd name="T14" fmla="*/ 0 w 56"/>
                    <a:gd name="T15" fmla="*/ 0 h 54"/>
                    <a:gd name="T16" fmla="*/ 0 w 56"/>
                    <a:gd name="T17" fmla="*/ 0 h 54"/>
                    <a:gd name="T18" fmla="*/ 0 w 56"/>
                    <a:gd name="T19" fmla="*/ 0 h 54"/>
                    <a:gd name="T20" fmla="*/ 0 w 56"/>
                    <a:gd name="T21" fmla="*/ 0 h 54"/>
                    <a:gd name="T22" fmla="*/ 0 w 56"/>
                    <a:gd name="T23" fmla="*/ 0 h 54"/>
                    <a:gd name="T24" fmla="*/ 0 w 56"/>
                    <a:gd name="T25" fmla="*/ 0 h 54"/>
                    <a:gd name="T26" fmla="*/ 0 w 56"/>
                    <a:gd name="T27" fmla="*/ 0 h 54"/>
                    <a:gd name="T28" fmla="*/ 0 w 56"/>
                    <a:gd name="T29" fmla="*/ 0 h 54"/>
                    <a:gd name="T30" fmla="*/ 0 w 56"/>
                    <a:gd name="T31" fmla="*/ 0 h 54"/>
                    <a:gd name="T32" fmla="*/ 0 w 56"/>
                    <a:gd name="T33" fmla="*/ 0 h 54"/>
                    <a:gd name="T34" fmla="*/ 0 w 56"/>
                    <a:gd name="T35" fmla="*/ 0 h 54"/>
                    <a:gd name="T36" fmla="*/ 0 w 56"/>
                    <a:gd name="T37" fmla="*/ 0 h 54"/>
                    <a:gd name="T38" fmla="*/ 0 w 56"/>
                    <a:gd name="T39" fmla="*/ 0 h 54"/>
                    <a:gd name="T40" fmla="*/ 0 w 56"/>
                    <a:gd name="T41" fmla="*/ 0 h 54"/>
                    <a:gd name="T42" fmla="*/ 0 w 56"/>
                    <a:gd name="T43" fmla="*/ 0 h 54"/>
                    <a:gd name="T44" fmla="*/ 0 w 56"/>
                    <a:gd name="T45" fmla="*/ 0 h 54"/>
                    <a:gd name="T46" fmla="*/ 0 w 56"/>
                    <a:gd name="T47" fmla="*/ 0 h 54"/>
                    <a:gd name="T48" fmla="*/ 0 w 56"/>
                    <a:gd name="T49" fmla="*/ 0 h 54"/>
                    <a:gd name="T50" fmla="*/ 0 w 56"/>
                    <a:gd name="T51" fmla="*/ 0 h 54"/>
                    <a:gd name="T52" fmla="*/ 0 w 56"/>
                    <a:gd name="T53" fmla="*/ 0 h 54"/>
                    <a:gd name="T54" fmla="*/ 0 w 56"/>
                    <a:gd name="T55" fmla="*/ 0 h 54"/>
                    <a:gd name="T56" fmla="*/ 0 w 56"/>
                    <a:gd name="T57" fmla="*/ 0 h 54"/>
                    <a:gd name="T58" fmla="*/ 0 w 56"/>
                    <a:gd name="T59" fmla="*/ 0 h 54"/>
                    <a:gd name="T60" fmla="*/ 0 w 56"/>
                    <a:gd name="T61" fmla="*/ 0 h 54"/>
                    <a:gd name="T62" fmla="*/ 0 w 56"/>
                    <a:gd name="T63" fmla="*/ 0 h 54"/>
                    <a:gd name="T64" fmla="*/ 0 w 5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54"/>
                    <a:gd name="T101" fmla="*/ 56 w 5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54">
                      <a:moveTo>
                        <a:pt x="27" y="27"/>
                      </a:moveTo>
                      <a:lnTo>
                        <a:pt x="23" y="22"/>
                      </a:lnTo>
                      <a:lnTo>
                        <a:pt x="17" y="17"/>
                      </a:lnTo>
                      <a:lnTo>
                        <a:pt x="13" y="12"/>
                      </a:lnTo>
                      <a:lnTo>
                        <a:pt x="8" y="8"/>
                      </a:lnTo>
                      <a:lnTo>
                        <a:pt x="5" y="5"/>
                      </a:lnTo>
                      <a:lnTo>
                        <a:pt x="2" y="2"/>
                      </a:lnTo>
                      <a:lnTo>
                        <a:pt x="1" y="0"/>
                      </a:lnTo>
                      <a:lnTo>
                        <a:pt x="0" y="0"/>
                      </a:lnTo>
                      <a:lnTo>
                        <a:pt x="1" y="0"/>
                      </a:lnTo>
                      <a:lnTo>
                        <a:pt x="2" y="1"/>
                      </a:lnTo>
                      <a:lnTo>
                        <a:pt x="6" y="4"/>
                      </a:lnTo>
                      <a:lnTo>
                        <a:pt x="9" y="7"/>
                      </a:lnTo>
                      <a:lnTo>
                        <a:pt x="13" y="12"/>
                      </a:lnTo>
                      <a:lnTo>
                        <a:pt x="18" y="16"/>
                      </a:lnTo>
                      <a:lnTo>
                        <a:pt x="23" y="21"/>
                      </a:lnTo>
                      <a:lnTo>
                        <a:pt x="28" y="26"/>
                      </a:lnTo>
                      <a:lnTo>
                        <a:pt x="34" y="32"/>
                      </a:lnTo>
                      <a:lnTo>
                        <a:pt x="39" y="37"/>
                      </a:lnTo>
                      <a:lnTo>
                        <a:pt x="43" y="41"/>
                      </a:lnTo>
                      <a:lnTo>
                        <a:pt x="48" y="46"/>
                      </a:lnTo>
                      <a:lnTo>
                        <a:pt x="51" y="49"/>
                      </a:lnTo>
                      <a:lnTo>
                        <a:pt x="53" y="51"/>
                      </a:lnTo>
                      <a:lnTo>
                        <a:pt x="54" y="54"/>
                      </a:lnTo>
                      <a:lnTo>
                        <a:pt x="56" y="54"/>
                      </a:lnTo>
                      <a:lnTo>
                        <a:pt x="54" y="54"/>
                      </a:lnTo>
                      <a:lnTo>
                        <a:pt x="53" y="51"/>
                      </a:lnTo>
                      <a:lnTo>
                        <a:pt x="50" y="49"/>
                      </a:lnTo>
                      <a:lnTo>
                        <a:pt x="47" y="46"/>
                      </a:lnTo>
                      <a:lnTo>
                        <a:pt x="43" y="42"/>
                      </a:lnTo>
                      <a:lnTo>
                        <a:pt x="39" y="38"/>
                      </a:lnTo>
                      <a:lnTo>
                        <a:pt x="33" y="32"/>
                      </a:lnTo>
                      <a:lnTo>
                        <a:pt x="27" y="2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20" name="Freeform 626"/>
                <p:cNvSpPr>
                  <a:spLocks/>
                </p:cNvSpPr>
                <p:nvPr/>
              </p:nvSpPr>
              <p:spPr bwMode="auto">
                <a:xfrm>
                  <a:off x="3872" y="1641"/>
                  <a:ext cx="6" cy="6"/>
                </a:xfrm>
                <a:custGeom>
                  <a:avLst/>
                  <a:gdLst>
                    <a:gd name="T0" fmla="*/ 0 w 56"/>
                    <a:gd name="T1" fmla="*/ 0 h 54"/>
                    <a:gd name="T2" fmla="*/ 0 w 56"/>
                    <a:gd name="T3" fmla="*/ 0 h 54"/>
                    <a:gd name="T4" fmla="*/ 0 w 56"/>
                    <a:gd name="T5" fmla="*/ 0 h 54"/>
                    <a:gd name="T6" fmla="*/ 0 w 56"/>
                    <a:gd name="T7" fmla="*/ 0 h 54"/>
                    <a:gd name="T8" fmla="*/ 0 w 56"/>
                    <a:gd name="T9" fmla="*/ 0 h 54"/>
                    <a:gd name="T10" fmla="*/ 0 w 56"/>
                    <a:gd name="T11" fmla="*/ 0 h 54"/>
                    <a:gd name="T12" fmla="*/ 0 w 56"/>
                    <a:gd name="T13" fmla="*/ 0 h 54"/>
                    <a:gd name="T14" fmla="*/ 0 w 56"/>
                    <a:gd name="T15" fmla="*/ 0 h 54"/>
                    <a:gd name="T16" fmla="*/ 0 w 56"/>
                    <a:gd name="T17" fmla="*/ 0 h 54"/>
                    <a:gd name="T18" fmla="*/ 0 w 56"/>
                    <a:gd name="T19" fmla="*/ 0 h 54"/>
                    <a:gd name="T20" fmla="*/ 0 w 56"/>
                    <a:gd name="T21" fmla="*/ 0 h 54"/>
                    <a:gd name="T22" fmla="*/ 0 w 56"/>
                    <a:gd name="T23" fmla="*/ 0 h 54"/>
                    <a:gd name="T24" fmla="*/ 0 w 56"/>
                    <a:gd name="T25" fmla="*/ 0 h 54"/>
                    <a:gd name="T26" fmla="*/ 0 w 56"/>
                    <a:gd name="T27" fmla="*/ 0 h 54"/>
                    <a:gd name="T28" fmla="*/ 0 w 56"/>
                    <a:gd name="T29" fmla="*/ 0 h 54"/>
                    <a:gd name="T30" fmla="*/ 0 w 56"/>
                    <a:gd name="T31" fmla="*/ 0 h 54"/>
                    <a:gd name="T32" fmla="*/ 0 w 56"/>
                    <a:gd name="T33" fmla="*/ 0 h 54"/>
                    <a:gd name="T34" fmla="*/ 0 w 56"/>
                    <a:gd name="T35" fmla="*/ 0 h 54"/>
                    <a:gd name="T36" fmla="*/ 0 w 56"/>
                    <a:gd name="T37" fmla="*/ 0 h 54"/>
                    <a:gd name="T38" fmla="*/ 0 w 56"/>
                    <a:gd name="T39" fmla="*/ 0 h 54"/>
                    <a:gd name="T40" fmla="*/ 0 w 56"/>
                    <a:gd name="T41" fmla="*/ 0 h 54"/>
                    <a:gd name="T42" fmla="*/ 0 w 56"/>
                    <a:gd name="T43" fmla="*/ 0 h 54"/>
                    <a:gd name="T44" fmla="*/ 0 w 56"/>
                    <a:gd name="T45" fmla="*/ 0 h 54"/>
                    <a:gd name="T46" fmla="*/ 0 w 56"/>
                    <a:gd name="T47" fmla="*/ 0 h 54"/>
                    <a:gd name="T48" fmla="*/ 0 w 56"/>
                    <a:gd name="T49" fmla="*/ 0 h 54"/>
                    <a:gd name="T50" fmla="*/ 0 w 56"/>
                    <a:gd name="T51" fmla="*/ 0 h 54"/>
                    <a:gd name="T52" fmla="*/ 0 w 56"/>
                    <a:gd name="T53" fmla="*/ 0 h 54"/>
                    <a:gd name="T54" fmla="*/ 0 w 56"/>
                    <a:gd name="T55" fmla="*/ 0 h 54"/>
                    <a:gd name="T56" fmla="*/ 0 w 56"/>
                    <a:gd name="T57" fmla="*/ 0 h 54"/>
                    <a:gd name="T58" fmla="*/ 0 w 56"/>
                    <a:gd name="T59" fmla="*/ 0 h 54"/>
                    <a:gd name="T60" fmla="*/ 0 w 56"/>
                    <a:gd name="T61" fmla="*/ 0 h 54"/>
                    <a:gd name="T62" fmla="*/ 0 w 56"/>
                    <a:gd name="T63" fmla="*/ 0 h 54"/>
                    <a:gd name="T64" fmla="*/ 0 w 5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54"/>
                    <a:gd name="T101" fmla="*/ 56 w 5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54">
                      <a:moveTo>
                        <a:pt x="27" y="27"/>
                      </a:moveTo>
                      <a:lnTo>
                        <a:pt x="23" y="22"/>
                      </a:lnTo>
                      <a:lnTo>
                        <a:pt x="17" y="17"/>
                      </a:lnTo>
                      <a:lnTo>
                        <a:pt x="13" y="12"/>
                      </a:lnTo>
                      <a:lnTo>
                        <a:pt x="8" y="8"/>
                      </a:lnTo>
                      <a:lnTo>
                        <a:pt x="5" y="5"/>
                      </a:lnTo>
                      <a:lnTo>
                        <a:pt x="2" y="2"/>
                      </a:lnTo>
                      <a:lnTo>
                        <a:pt x="1" y="0"/>
                      </a:lnTo>
                      <a:lnTo>
                        <a:pt x="0" y="0"/>
                      </a:lnTo>
                      <a:lnTo>
                        <a:pt x="1" y="0"/>
                      </a:lnTo>
                      <a:lnTo>
                        <a:pt x="2" y="1"/>
                      </a:lnTo>
                      <a:lnTo>
                        <a:pt x="6" y="4"/>
                      </a:lnTo>
                      <a:lnTo>
                        <a:pt x="9" y="7"/>
                      </a:lnTo>
                      <a:lnTo>
                        <a:pt x="13" y="12"/>
                      </a:lnTo>
                      <a:lnTo>
                        <a:pt x="18" y="16"/>
                      </a:lnTo>
                      <a:lnTo>
                        <a:pt x="23" y="21"/>
                      </a:lnTo>
                      <a:lnTo>
                        <a:pt x="28" y="26"/>
                      </a:lnTo>
                      <a:lnTo>
                        <a:pt x="34" y="32"/>
                      </a:lnTo>
                      <a:lnTo>
                        <a:pt x="39" y="37"/>
                      </a:lnTo>
                      <a:lnTo>
                        <a:pt x="43" y="41"/>
                      </a:lnTo>
                      <a:lnTo>
                        <a:pt x="48" y="46"/>
                      </a:lnTo>
                      <a:lnTo>
                        <a:pt x="51" y="49"/>
                      </a:lnTo>
                      <a:lnTo>
                        <a:pt x="53" y="51"/>
                      </a:lnTo>
                      <a:lnTo>
                        <a:pt x="54" y="54"/>
                      </a:lnTo>
                      <a:lnTo>
                        <a:pt x="56" y="54"/>
                      </a:lnTo>
                      <a:lnTo>
                        <a:pt x="54" y="54"/>
                      </a:lnTo>
                      <a:lnTo>
                        <a:pt x="53" y="51"/>
                      </a:lnTo>
                      <a:lnTo>
                        <a:pt x="50" y="49"/>
                      </a:lnTo>
                      <a:lnTo>
                        <a:pt x="47" y="46"/>
                      </a:lnTo>
                      <a:lnTo>
                        <a:pt x="43" y="42"/>
                      </a:lnTo>
                      <a:lnTo>
                        <a:pt x="39" y="38"/>
                      </a:lnTo>
                      <a:lnTo>
                        <a:pt x="33" y="32"/>
                      </a:lnTo>
                      <a:lnTo>
                        <a:pt x="27" y="2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21" name="Freeform 627"/>
                <p:cNvSpPr>
                  <a:spLocks/>
                </p:cNvSpPr>
                <p:nvPr/>
              </p:nvSpPr>
              <p:spPr bwMode="auto">
                <a:xfrm>
                  <a:off x="3454" y="1465"/>
                  <a:ext cx="274" cy="197"/>
                </a:xfrm>
                <a:custGeom>
                  <a:avLst/>
                  <a:gdLst>
                    <a:gd name="T0" fmla="*/ 0 w 2728"/>
                    <a:gd name="T1" fmla="*/ 0 h 1805"/>
                    <a:gd name="T2" fmla="*/ 0 w 2728"/>
                    <a:gd name="T3" fmla="*/ 0 h 1805"/>
                    <a:gd name="T4" fmla="*/ 0 w 2728"/>
                    <a:gd name="T5" fmla="*/ 0 h 1805"/>
                    <a:gd name="T6" fmla="*/ 0 w 2728"/>
                    <a:gd name="T7" fmla="*/ 0 h 1805"/>
                    <a:gd name="T8" fmla="*/ 0 w 2728"/>
                    <a:gd name="T9" fmla="*/ 0 h 1805"/>
                    <a:gd name="T10" fmla="*/ 0 w 2728"/>
                    <a:gd name="T11" fmla="*/ 0 h 1805"/>
                    <a:gd name="T12" fmla="*/ 0 w 2728"/>
                    <a:gd name="T13" fmla="*/ 0 h 1805"/>
                    <a:gd name="T14" fmla="*/ 0 60000 65536"/>
                    <a:gd name="T15" fmla="*/ 0 60000 65536"/>
                    <a:gd name="T16" fmla="*/ 0 60000 65536"/>
                    <a:gd name="T17" fmla="*/ 0 60000 65536"/>
                    <a:gd name="T18" fmla="*/ 0 60000 65536"/>
                    <a:gd name="T19" fmla="*/ 0 60000 65536"/>
                    <a:gd name="T20" fmla="*/ 0 60000 65536"/>
                    <a:gd name="T21" fmla="*/ 0 w 2728"/>
                    <a:gd name="T22" fmla="*/ 0 h 1805"/>
                    <a:gd name="T23" fmla="*/ 2728 w 2728"/>
                    <a:gd name="T24" fmla="*/ 1805 h 18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8" h="1805">
                      <a:moveTo>
                        <a:pt x="2121" y="1638"/>
                      </a:moveTo>
                      <a:lnTo>
                        <a:pt x="2057" y="1805"/>
                      </a:lnTo>
                      <a:lnTo>
                        <a:pt x="0" y="1791"/>
                      </a:lnTo>
                      <a:lnTo>
                        <a:pt x="534" y="88"/>
                      </a:lnTo>
                      <a:lnTo>
                        <a:pt x="724" y="61"/>
                      </a:lnTo>
                      <a:lnTo>
                        <a:pt x="2728" y="0"/>
                      </a:lnTo>
                      <a:lnTo>
                        <a:pt x="2121" y="163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22" name="Freeform 628"/>
                <p:cNvSpPr>
                  <a:spLocks/>
                </p:cNvSpPr>
                <p:nvPr/>
              </p:nvSpPr>
              <p:spPr bwMode="auto">
                <a:xfrm>
                  <a:off x="3454" y="1465"/>
                  <a:ext cx="274" cy="197"/>
                </a:xfrm>
                <a:custGeom>
                  <a:avLst/>
                  <a:gdLst>
                    <a:gd name="T0" fmla="*/ 0 w 2728"/>
                    <a:gd name="T1" fmla="*/ 0 h 1805"/>
                    <a:gd name="T2" fmla="*/ 0 w 2728"/>
                    <a:gd name="T3" fmla="*/ 0 h 1805"/>
                    <a:gd name="T4" fmla="*/ 0 w 2728"/>
                    <a:gd name="T5" fmla="*/ 0 h 1805"/>
                    <a:gd name="T6" fmla="*/ 0 w 2728"/>
                    <a:gd name="T7" fmla="*/ 0 h 1805"/>
                    <a:gd name="T8" fmla="*/ 0 w 2728"/>
                    <a:gd name="T9" fmla="*/ 0 h 1805"/>
                    <a:gd name="T10" fmla="*/ 0 w 2728"/>
                    <a:gd name="T11" fmla="*/ 0 h 1805"/>
                    <a:gd name="T12" fmla="*/ 0 w 2728"/>
                    <a:gd name="T13" fmla="*/ 0 h 1805"/>
                    <a:gd name="T14" fmla="*/ 0 60000 65536"/>
                    <a:gd name="T15" fmla="*/ 0 60000 65536"/>
                    <a:gd name="T16" fmla="*/ 0 60000 65536"/>
                    <a:gd name="T17" fmla="*/ 0 60000 65536"/>
                    <a:gd name="T18" fmla="*/ 0 60000 65536"/>
                    <a:gd name="T19" fmla="*/ 0 60000 65536"/>
                    <a:gd name="T20" fmla="*/ 0 60000 65536"/>
                    <a:gd name="T21" fmla="*/ 0 w 2728"/>
                    <a:gd name="T22" fmla="*/ 0 h 1805"/>
                    <a:gd name="T23" fmla="*/ 2728 w 2728"/>
                    <a:gd name="T24" fmla="*/ 1805 h 18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8" h="1805">
                      <a:moveTo>
                        <a:pt x="2121" y="1638"/>
                      </a:moveTo>
                      <a:lnTo>
                        <a:pt x="2057" y="1805"/>
                      </a:lnTo>
                      <a:lnTo>
                        <a:pt x="0" y="1791"/>
                      </a:lnTo>
                      <a:lnTo>
                        <a:pt x="534" y="88"/>
                      </a:lnTo>
                      <a:lnTo>
                        <a:pt x="724" y="61"/>
                      </a:lnTo>
                      <a:lnTo>
                        <a:pt x="2728" y="0"/>
                      </a:lnTo>
                      <a:lnTo>
                        <a:pt x="2121" y="163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23" name="Line 629"/>
                <p:cNvSpPr>
                  <a:spLocks noChangeShapeType="1"/>
                </p:cNvSpPr>
                <p:nvPr/>
              </p:nvSpPr>
              <p:spPr bwMode="auto">
                <a:xfrm flipV="1">
                  <a:off x="3661" y="1465"/>
                  <a:ext cx="67" cy="19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4" name="Line 630"/>
                <p:cNvSpPr>
                  <a:spLocks noChangeShapeType="1"/>
                </p:cNvSpPr>
                <p:nvPr/>
              </p:nvSpPr>
              <p:spPr bwMode="auto">
                <a:xfrm flipH="1" flipV="1">
                  <a:off x="3508" y="1474"/>
                  <a:ext cx="153" cy="18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5" name="Line 631"/>
                <p:cNvSpPr>
                  <a:spLocks noChangeShapeType="1"/>
                </p:cNvSpPr>
                <p:nvPr/>
              </p:nvSpPr>
              <p:spPr bwMode="auto">
                <a:xfrm flipH="1">
                  <a:off x="3508" y="1465"/>
                  <a:ext cx="220"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6" name="Oval 632"/>
                <p:cNvSpPr>
                  <a:spLocks noChangeArrowheads="1"/>
                </p:cNvSpPr>
                <p:nvPr/>
              </p:nvSpPr>
              <p:spPr bwMode="auto">
                <a:xfrm>
                  <a:off x="3837" y="1285"/>
                  <a:ext cx="55"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927" name="Freeform 633"/>
                <p:cNvSpPr>
                  <a:spLocks/>
                </p:cNvSpPr>
                <p:nvPr/>
              </p:nvSpPr>
              <p:spPr bwMode="auto">
                <a:xfrm>
                  <a:off x="3726" y="1332"/>
                  <a:ext cx="123" cy="135"/>
                </a:xfrm>
                <a:custGeom>
                  <a:avLst/>
                  <a:gdLst>
                    <a:gd name="T0" fmla="*/ 0 w 1220"/>
                    <a:gd name="T1" fmla="*/ 0 h 1239"/>
                    <a:gd name="T2" fmla="*/ 0 w 1220"/>
                    <a:gd name="T3" fmla="*/ 0 h 1239"/>
                    <a:gd name="T4" fmla="*/ 0 w 1220"/>
                    <a:gd name="T5" fmla="*/ 0 h 1239"/>
                    <a:gd name="T6" fmla="*/ 0 w 1220"/>
                    <a:gd name="T7" fmla="*/ 0 h 1239"/>
                    <a:gd name="T8" fmla="*/ 0 w 1220"/>
                    <a:gd name="T9" fmla="*/ 0 h 1239"/>
                    <a:gd name="T10" fmla="*/ 0 w 1220"/>
                    <a:gd name="T11" fmla="*/ 0 h 1239"/>
                    <a:gd name="T12" fmla="*/ 0 w 1220"/>
                    <a:gd name="T13" fmla="*/ 0 h 1239"/>
                    <a:gd name="T14" fmla="*/ 0 w 1220"/>
                    <a:gd name="T15" fmla="*/ 0 h 1239"/>
                    <a:gd name="T16" fmla="*/ 0 w 1220"/>
                    <a:gd name="T17" fmla="*/ 0 h 1239"/>
                    <a:gd name="T18" fmla="*/ 0 w 1220"/>
                    <a:gd name="T19" fmla="*/ 0 h 1239"/>
                    <a:gd name="T20" fmla="*/ 0 w 1220"/>
                    <a:gd name="T21" fmla="*/ 0 h 1239"/>
                    <a:gd name="T22" fmla="*/ 0 w 1220"/>
                    <a:gd name="T23" fmla="*/ 0 h 1239"/>
                    <a:gd name="T24" fmla="*/ 0 w 1220"/>
                    <a:gd name="T25" fmla="*/ 0 h 1239"/>
                    <a:gd name="T26" fmla="*/ 0 w 1220"/>
                    <a:gd name="T27" fmla="*/ 0 h 1239"/>
                    <a:gd name="T28" fmla="*/ 0 w 1220"/>
                    <a:gd name="T29" fmla="*/ 0 h 1239"/>
                    <a:gd name="T30" fmla="*/ 0 w 1220"/>
                    <a:gd name="T31" fmla="*/ 0 h 1239"/>
                    <a:gd name="T32" fmla="*/ 0 w 1220"/>
                    <a:gd name="T33" fmla="*/ 0 h 1239"/>
                    <a:gd name="T34" fmla="*/ 0 w 1220"/>
                    <a:gd name="T35" fmla="*/ 0 h 1239"/>
                    <a:gd name="T36" fmla="*/ 0 w 1220"/>
                    <a:gd name="T37" fmla="*/ 0 h 1239"/>
                    <a:gd name="T38" fmla="*/ 0 w 1220"/>
                    <a:gd name="T39" fmla="*/ 0 h 1239"/>
                    <a:gd name="T40" fmla="*/ 0 w 1220"/>
                    <a:gd name="T41" fmla="*/ 0 h 1239"/>
                    <a:gd name="T42" fmla="*/ 0 w 1220"/>
                    <a:gd name="T43" fmla="*/ 0 h 1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0"/>
                    <a:gd name="T67" fmla="*/ 0 h 1239"/>
                    <a:gd name="T68" fmla="*/ 1220 w 1220"/>
                    <a:gd name="T69" fmla="*/ 1239 h 12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0" h="1239">
                      <a:moveTo>
                        <a:pt x="1220" y="53"/>
                      </a:moveTo>
                      <a:lnTo>
                        <a:pt x="54" y="1239"/>
                      </a:lnTo>
                      <a:lnTo>
                        <a:pt x="0" y="1186"/>
                      </a:lnTo>
                      <a:lnTo>
                        <a:pt x="1164" y="0"/>
                      </a:lnTo>
                      <a:lnTo>
                        <a:pt x="1165" y="0"/>
                      </a:lnTo>
                      <a:lnTo>
                        <a:pt x="1167" y="1"/>
                      </a:lnTo>
                      <a:lnTo>
                        <a:pt x="1170" y="4"/>
                      </a:lnTo>
                      <a:lnTo>
                        <a:pt x="1174" y="7"/>
                      </a:lnTo>
                      <a:lnTo>
                        <a:pt x="1178" y="10"/>
                      </a:lnTo>
                      <a:lnTo>
                        <a:pt x="1183" y="15"/>
                      </a:lnTo>
                      <a:lnTo>
                        <a:pt x="1188" y="19"/>
                      </a:lnTo>
                      <a:lnTo>
                        <a:pt x="1194" y="25"/>
                      </a:lnTo>
                      <a:lnTo>
                        <a:pt x="1199" y="31"/>
                      </a:lnTo>
                      <a:lnTo>
                        <a:pt x="1204" y="35"/>
                      </a:lnTo>
                      <a:lnTo>
                        <a:pt x="1208" y="41"/>
                      </a:lnTo>
                      <a:lnTo>
                        <a:pt x="1213" y="44"/>
                      </a:lnTo>
                      <a:lnTo>
                        <a:pt x="1216" y="48"/>
                      </a:lnTo>
                      <a:lnTo>
                        <a:pt x="1218" y="51"/>
                      </a:lnTo>
                      <a:lnTo>
                        <a:pt x="1220" y="5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28" name="Freeform 634"/>
                <p:cNvSpPr>
                  <a:spLocks/>
                </p:cNvSpPr>
                <p:nvPr/>
              </p:nvSpPr>
              <p:spPr bwMode="auto">
                <a:xfrm>
                  <a:off x="3726" y="1332"/>
                  <a:ext cx="123" cy="135"/>
                </a:xfrm>
                <a:custGeom>
                  <a:avLst/>
                  <a:gdLst>
                    <a:gd name="T0" fmla="*/ 0 w 1220"/>
                    <a:gd name="T1" fmla="*/ 0 h 1239"/>
                    <a:gd name="T2" fmla="*/ 0 w 1220"/>
                    <a:gd name="T3" fmla="*/ 0 h 1239"/>
                    <a:gd name="T4" fmla="*/ 0 w 1220"/>
                    <a:gd name="T5" fmla="*/ 0 h 1239"/>
                    <a:gd name="T6" fmla="*/ 0 w 1220"/>
                    <a:gd name="T7" fmla="*/ 0 h 1239"/>
                    <a:gd name="T8" fmla="*/ 0 w 1220"/>
                    <a:gd name="T9" fmla="*/ 0 h 1239"/>
                    <a:gd name="T10" fmla="*/ 0 w 1220"/>
                    <a:gd name="T11" fmla="*/ 0 h 1239"/>
                    <a:gd name="T12" fmla="*/ 0 w 1220"/>
                    <a:gd name="T13" fmla="*/ 0 h 1239"/>
                    <a:gd name="T14" fmla="*/ 0 w 1220"/>
                    <a:gd name="T15" fmla="*/ 0 h 1239"/>
                    <a:gd name="T16" fmla="*/ 0 w 1220"/>
                    <a:gd name="T17" fmla="*/ 0 h 1239"/>
                    <a:gd name="T18" fmla="*/ 0 w 1220"/>
                    <a:gd name="T19" fmla="*/ 0 h 1239"/>
                    <a:gd name="T20" fmla="*/ 0 w 1220"/>
                    <a:gd name="T21" fmla="*/ 0 h 1239"/>
                    <a:gd name="T22" fmla="*/ 0 w 1220"/>
                    <a:gd name="T23" fmla="*/ 0 h 1239"/>
                    <a:gd name="T24" fmla="*/ 0 w 1220"/>
                    <a:gd name="T25" fmla="*/ 0 h 1239"/>
                    <a:gd name="T26" fmla="*/ 0 w 1220"/>
                    <a:gd name="T27" fmla="*/ 0 h 1239"/>
                    <a:gd name="T28" fmla="*/ 0 w 1220"/>
                    <a:gd name="T29" fmla="*/ 0 h 1239"/>
                    <a:gd name="T30" fmla="*/ 0 w 1220"/>
                    <a:gd name="T31" fmla="*/ 0 h 1239"/>
                    <a:gd name="T32" fmla="*/ 0 w 1220"/>
                    <a:gd name="T33" fmla="*/ 0 h 1239"/>
                    <a:gd name="T34" fmla="*/ 0 w 1220"/>
                    <a:gd name="T35" fmla="*/ 0 h 1239"/>
                    <a:gd name="T36" fmla="*/ 0 w 1220"/>
                    <a:gd name="T37" fmla="*/ 0 h 1239"/>
                    <a:gd name="T38" fmla="*/ 0 w 1220"/>
                    <a:gd name="T39" fmla="*/ 0 h 1239"/>
                    <a:gd name="T40" fmla="*/ 0 w 1220"/>
                    <a:gd name="T41" fmla="*/ 0 h 1239"/>
                    <a:gd name="T42" fmla="*/ 0 w 1220"/>
                    <a:gd name="T43" fmla="*/ 0 h 1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0"/>
                    <a:gd name="T67" fmla="*/ 0 h 1239"/>
                    <a:gd name="T68" fmla="*/ 1220 w 1220"/>
                    <a:gd name="T69" fmla="*/ 1239 h 12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0" h="1239">
                      <a:moveTo>
                        <a:pt x="1220" y="53"/>
                      </a:moveTo>
                      <a:lnTo>
                        <a:pt x="54" y="1239"/>
                      </a:lnTo>
                      <a:lnTo>
                        <a:pt x="0" y="1186"/>
                      </a:lnTo>
                      <a:lnTo>
                        <a:pt x="1164" y="0"/>
                      </a:lnTo>
                      <a:lnTo>
                        <a:pt x="1165" y="0"/>
                      </a:lnTo>
                      <a:lnTo>
                        <a:pt x="1167" y="1"/>
                      </a:lnTo>
                      <a:lnTo>
                        <a:pt x="1170" y="4"/>
                      </a:lnTo>
                      <a:lnTo>
                        <a:pt x="1174" y="7"/>
                      </a:lnTo>
                      <a:lnTo>
                        <a:pt x="1178" y="10"/>
                      </a:lnTo>
                      <a:lnTo>
                        <a:pt x="1183" y="15"/>
                      </a:lnTo>
                      <a:lnTo>
                        <a:pt x="1188" y="19"/>
                      </a:lnTo>
                      <a:lnTo>
                        <a:pt x="1194" y="25"/>
                      </a:lnTo>
                      <a:lnTo>
                        <a:pt x="1199" y="31"/>
                      </a:lnTo>
                      <a:lnTo>
                        <a:pt x="1204" y="35"/>
                      </a:lnTo>
                      <a:lnTo>
                        <a:pt x="1208" y="41"/>
                      </a:lnTo>
                      <a:lnTo>
                        <a:pt x="1213" y="44"/>
                      </a:lnTo>
                      <a:lnTo>
                        <a:pt x="1216" y="48"/>
                      </a:lnTo>
                      <a:lnTo>
                        <a:pt x="1218" y="51"/>
                      </a:lnTo>
                      <a:lnTo>
                        <a:pt x="1220" y="53"/>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929" name="Freeform 635"/>
                <p:cNvSpPr>
                  <a:spLocks/>
                </p:cNvSpPr>
                <p:nvPr/>
              </p:nvSpPr>
              <p:spPr bwMode="auto">
                <a:xfrm>
                  <a:off x="3965" y="1818"/>
                  <a:ext cx="62" cy="111"/>
                </a:xfrm>
                <a:custGeom>
                  <a:avLst/>
                  <a:gdLst>
                    <a:gd name="T0" fmla="*/ 0 w 618"/>
                    <a:gd name="T1" fmla="*/ 0 h 1026"/>
                    <a:gd name="T2" fmla="*/ 0 w 618"/>
                    <a:gd name="T3" fmla="*/ 0 h 1026"/>
                    <a:gd name="T4" fmla="*/ 0 w 618"/>
                    <a:gd name="T5" fmla="*/ 0 h 1026"/>
                    <a:gd name="T6" fmla="*/ 0 w 618"/>
                    <a:gd name="T7" fmla="*/ 0 h 1026"/>
                    <a:gd name="T8" fmla="*/ 0 w 618"/>
                    <a:gd name="T9" fmla="*/ 0 h 1026"/>
                    <a:gd name="T10" fmla="*/ 0 w 618"/>
                    <a:gd name="T11" fmla="*/ 0 h 1026"/>
                    <a:gd name="T12" fmla="*/ 0 w 618"/>
                    <a:gd name="T13" fmla="*/ 0 h 1026"/>
                    <a:gd name="T14" fmla="*/ 0 w 618"/>
                    <a:gd name="T15" fmla="*/ 0 h 1026"/>
                    <a:gd name="T16" fmla="*/ 0 w 618"/>
                    <a:gd name="T17" fmla="*/ 0 h 1026"/>
                    <a:gd name="T18" fmla="*/ 0 w 618"/>
                    <a:gd name="T19" fmla="*/ 0 h 1026"/>
                    <a:gd name="T20" fmla="*/ 0 w 618"/>
                    <a:gd name="T21" fmla="*/ 0 h 1026"/>
                    <a:gd name="T22" fmla="*/ 0 w 618"/>
                    <a:gd name="T23" fmla="*/ 0 h 1026"/>
                    <a:gd name="T24" fmla="*/ 0 w 618"/>
                    <a:gd name="T25" fmla="*/ 0 h 1026"/>
                    <a:gd name="T26" fmla="*/ 0 w 618"/>
                    <a:gd name="T27" fmla="*/ 0 h 1026"/>
                    <a:gd name="T28" fmla="*/ 0 w 618"/>
                    <a:gd name="T29" fmla="*/ 0 h 1026"/>
                    <a:gd name="T30" fmla="*/ 0 w 618"/>
                    <a:gd name="T31" fmla="*/ 0 h 1026"/>
                    <a:gd name="T32" fmla="*/ 0 w 618"/>
                    <a:gd name="T33" fmla="*/ 0 h 1026"/>
                    <a:gd name="T34" fmla="*/ 0 w 618"/>
                    <a:gd name="T35" fmla="*/ 0 h 1026"/>
                    <a:gd name="T36" fmla="*/ 0 w 618"/>
                    <a:gd name="T37" fmla="*/ 0 h 1026"/>
                    <a:gd name="T38" fmla="*/ 0 w 618"/>
                    <a:gd name="T39" fmla="*/ 0 h 1026"/>
                    <a:gd name="T40" fmla="*/ 0 w 618"/>
                    <a:gd name="T41" fmla="*/ 0 h 1026"/>
                    <a:gd name="T42" fmla="*/ 0 w 618"/>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8"/>
                    <a:gd name="T67" fmla="*/ 0 h 1026"/>
                    <a:gd name="T68" fmla="*/ 618 w 618"/>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8" h="1026">
                      <a:moveTo>
                        <a:pt x="549" y="1014"/>
                      </a:moveTo>
                      <a:lnTo>
                        <a:pt x="0" y="38"/>
                      </a:lnTo>
                      <a:lnTo>
                        <a:pt x="69" y="0"/>
                      </a:lnTo>
                      <a:lnTo>
                        <a:pt x="616" y="976"/>
                      </a:lnTo>
                      <a:lnTo>
                        <a:pt x="618" y="982"/>
                      </a:lnTo>
                      <a:lnTo>
                        <a:pt x="618" y="987"/>
                      </a:lnTo>
                      <a:lnTo>
                        <a:pt x="618" y="993"/>
                      </a:lnTo>
                      <a:lnTo>
                        <a:pt x="616" y="1000"/>
                      </a:lnTo>
                      <a:lnTo>
                        <a:pt x="612" y="1006"/>
                      </a:lnTo>
                      <a:lnTo>
                        <a:pt x="608" y="1011"/>
                      </a:lnTo>
                      <a:lnTo>
                        <a:pt x="603" y="1016"/>
                      </a:lnTo>
                      <a:lnTo>
                        <a:pt x="596" y="1020"/>
                      </a:lnTo>
                      <a:lnTo>
                        <a:pt x="590" y="1024"/>
                      </a:lnTo>
                      <a:lnTo>
                        <a:pt x="583" y="1026"/>
                      </a:lnTo>
                      <a:lnTo>
                        <a:pt x="576" y="1026"/>
                      </a:lnTo>
                      <a:lnTo>
                        <a:pt x="569" y="1026"/>
                      </a:lnTo>
                      <a:lnTo>
                        <a:pt x="562" y="1025"/>
                      </a:lnTo>
                      <a:lnTo>
                        <a:pt x="557" y="1021"/>
                      </a:lnTo>
                      <a:lnTo>
                        <a:pt x="552" y="1018"/>
                      </a:lnTo>
                      <a:lnTo>
                        <a:pt x="549" y="101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0" name="Freeform 636"/>
                <p:cNvSpPr>
                  <a:spLocks/>
                </p:cNvSpPr>
                <p:nvPr/>
              </p:nvSpPr>
              <p:spPr bwMode="auto">
                <a:xfrm>
                  <a:off x="3965" y="1818"/>
                  <a:ext cx="62" cy="111"/>
                </a:xfrm>
                <a:custGeom>
                  <a:avLst/>
                  <a:gdLst>
                    <a:gd name="T0" fmla="*/ 0 w 618"/>
                    <a:gd name="T1" fmla="*/ 0 h 1026"/>
                    <a:gd name="T2" fmla="*/ 0 w 618"/>
                    <a:gd name="T3" fmla="*/ 0 h 1026"/>
                    <a:gd name="T4" fmla="*/ 0 w 618"/>
                    <a:gd name="T5" fmla="*/ 0 h 1026"/>
                    <a:gd name="T6" fmla="*/ 0 w 618"/>
                    <a:gd name="T7" fmla="*/ 0 h 1026"/>
                    <a:gd name="T8" fmla="*/ 0 w 618"/>
                    <a:gd name="T9" fmla="*/ 0 h 1026"/>
                    <a:gd name="T10" fmla="*/ 0 w 618"/>
                    <a:gd name="T11" fmla="*/ 0 h 1026"/>
                    <a:gd name="T12" fmla="*/ 0 w 618"/>
                    <a:gd name="T13" fmla="*/ 0 h 1026"/>
                    <a:gd name="T14" fmla="*/ 0 w 618"/>
                    <a:gd name="T15" fmla="*/ 0 h 1026"/>
                    <a:gd name="T16" fmla="*/ 0 w 618"/>
                    <a:gd name="T17" fmla="*/ 0 h 1026"/>
                    <a:gd name="T18" fmla="*/ 0 w 618"/>
                    <a:gd name="T19" fmla="*/ 0 h 1026"/>
                    <a:gd name="T20" fmla="*/ 0 w 618"/>
                    <a:gd name="T21" fmla="*/ 0 h 1026"/>
                    <a:gd name="T22" fmla="*/ 0 w 618"/>
                    <a:gd name="T23" fmla="*/ 0 h 1026"/>
                    <a:gd name="T24" fmla="*/ 0 w 618"/>
                    <a:gd name="T25" fmla="*/ 0 h 1026"/>
                    <a:gd name="T26" fmla="*/ 0 w 618"/>
                    <a:gd name="T27" fmla="*/ 0 h 1026"/>
                    <a:gd name="T28" fmla="*/ 0 w 618"/>
                    <a:gd name="T29" fmla="*/ 0 h 1026"/>
                    <a:gd name="T30" fmla="*/ 0 w 618"/>
                    <a:gd name="T31" fmla="*/ 0 h 1026"/>
                    <a:gd name="T32" fmla="*/ 0 w 618"/>
                    <a:gd name="T33" fmla="*/ 0 h 1026"/>
                    <a:gd name="T34" fmla="*/ 0 w 618"/>
                    <a:gd name="T35" fmla="*/ 0 h 1026"/>
                    <a:gd name="T36" fmla="*/ 0 w 618"/>
                    <a:gd name="T37" fmla="*/ 0 h 1026"/>
                    <a:gd name="T38" fmla="*/ 0 w 618"/>
                    <a:gd name="T39" fmla="*/ 0 h 1026"/>
                    <a:gd name="T40" fmla="*/ 0 w 618"/>
                    <a:gd name="T41" fmla="*/ 0 h 1026"/>
                    <a:gd name="T42" fmla="*/ 0 w 618"/>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8"/>
                    <a:gd name="T67" fmla="*/ 0 h 1026"/>
                    <a:gd name="T68" fmla="*/ 618 w 618"/>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8" h="1026">
                      <a:moveTo>
                        <a:pt x="549" y="1014"/>
                      </a:moveTo>
                      <a:lnTo>
                        <a:pt x="0" y="38"/>
                      </a:lnTo>
                      <a:lnTo>
                        <a:pt x="69" y="0"/>
                      </a:lnTo>
                      <a:lnTo>
                        <a:pt x="616" y="976"/>
                      </a:lnTo>
                      <a:lnTo>
                        <a:pt x="618" y="982"/>
                      </a:lnTo>
                      <a:lnTo>
                        <a:pt x="618" y="987"/>
                      </a:lnTo>
                      <a:lnTo>
                        <a:pt x="618" y="993"/>
                      </a:lnTo>
                      <a:lnTo>
                        <a:pt x="616" y="1000"/>
                      </a:lnTo>
                      <a:lnTo>
                        <a:pt x="612" y="1006"/>
                      </a:lnTo>
                      <a:lnTo>
                        <a:pt x="608" y="1011"/>
                      </a:lnTo>
                      <a:lnTo>
                        <a:pt x="603" y="1016"/>
                      </a:lnTo>
                      <a:lnTo>
                        <a:pt x="596" y="1020"/>
                      </a:lnTo>
                      <a:lnTo>
                        <a:pt x="590" y="1024"/>
                      </a:lnTo>
                      <a:lnTo>
                        <a:pt x="583" y="1026"/>
                      </a:lnTo>
                      <a:lnTo>
                        <a:pt x="576" y="1026"/>
                      </a:lnTo>
                      <a:lnTo>
                        <a:pt x="569" y="1026"/>
                      </a:lnTo>
                      <a:lnTo>
                        <a:pt x="562" y="1025"/>
                      </a:lnTo>
                      <a:lnTo>
                        <a:pt x="557" y="1021"/>
                      </a:lnTo>
                      <a:lnTo>
                        <a:pt x="552" y="1018"/>
                      </a:lnTo>
                      <a:lnTo>
                        <a:pt x="549" y="10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1" name="Freeform 637"/>
                <p:cNvSpPr>
                  <a:spLocks/>
                </p:cNvSpPr>
                <p:nvPr/>
              </p:nvSpPr>
              <p:spPr bwMode="auto">
                <a:xfrm>
                  <a:off x="4097" y="1642"/>
                  <a:ext cx="58" cy="120"/>
                </a:xfrm>
                <a:custGeom>
                  <a:avLst/>
                  <a:gdLst>
                    <a:gd name="T0" fmla="*/ 0 w 573"/>
                    <a:gd name="T1" fmla="*/ 0 h 1101"/>
                    <a:gd name="T2" fmla="*/ 0 w 573"/>
                    <a:gd name="T3" fmla="*/ 0 h 1101"/>
                    <a:gd name="T4" fmla="*/ 0 w 573"/>
                    <a:gd name="T5" fmla="*/ 0 h 1101"/>
                    <a:gd name="T6" fmla="*/ 0 w 573"/>
                    <a:gd name="T7" fmla="*/ 0 h 1101"/>
                    <a:gd name="T8" fmla="*/ 0 w 573"/>
                    <a:gd name="T9" fmla="*/ 0 h 1101"/>
                    <a:gd name="T10" fmla="*/ 0 w 573"/>
                    <a:gd name="T11" fmla="*/ 0 h 1101"/>
                    <a:gd name="T12" fmla="*/ 0 w 573"/>
                    <a:gd name="T13" fmla="*/ 0 h 1101"/>
                    <a:gd name="T14" fmla="*/ 0 w 573"/>
                    <a:gd name="T15" fmla="*/ 0 h 1101"/>
                    <a:gd name="T16" fmla="*/ 0 w 573"/>
                    <a:gd name="T17" fmla="*/ 0 h 1101"/>
                    <a:gd name="T18" fmla="*/ 0 w 573"/>
                    <a:gd name="T19" fmla="*/ 0 h 1101"/>
                    <a:gd name="T20" fmla="*/ 0 w 573"/>
                    <a:gd name="T21" fmla="*/ 0 h 1101"/>
                    <a:gd name="T22" fmla="*/ 0 w 573"/>
                    <a:gd name="T23" fmla="*/ 0 h 1101"/>
                    <a:gd name="T24" fmla="*/ 0 w 573"/>
                    <a:gd name="T25" fmla="*/ 0 h 1101"/>
                    <a:gd name="T26" fmla="*/ 0 w 573"/>
                    <a:gd name="T27" fmla="*/ 0 h 1101"/>
                    <a:gd name="T28" fmla="*/ 0 w 573"/>
                    <a:gd name="T29" fmla="*/ 0 h 1101"/>
                    <a:gd name="T30" fmla="*/ 0 w 573"/>
                    <a:gd name="T31" fmla="*/ 0 h 1101"/>
                    <a:gd name="T32" fmla="*/ 0 w 573"/>
                    <a:gd name="T33" fmla="*/ 0 h 1101"/>
                    <a:gd name="T34" fmla="*/ 0 w 573"/>
                    <a:gd name="T35" fmla="*/ 0 h 1101"/>
                    <a:gd name="T36" fmla="*/ 0 w 573"/>
                    <a:gd name="T37" fmla="*/ 0 h 1101"/>
                    <a:gd name="T38" fmla="*/ 0 w 573"/>
                    <a:gd name="T39" fmla="*/ 0 h 1101"/>
                    <a:gd name="T40" fmla="*/ 0 w 573"/>
                    <a:gd name="T41" fmla="*/ 0 h 1101"/>
                    <a:gd name="T42" fmla="*/ 0 w 573"/>
                    <a:gd name="T43" fmla="*/ 0 h 1101"/>
                    <a:gd name="T44" fmla="*/ 0 w 573"/>
                    <a:gd name="T45" fmla="*/ 0 h 1101"/>
                    <a:gd name="T46" fmla="*/ 0 w 573"/>
                    <a:gd name="T47" fmla="*/ 0 h 1101"/>
                    <a:gd name="T48" fmla="*/ 0 w 573"/>
                    <a:gd name="T49" fmla="*/ 0 h 1101"/>
                    <a:gd name="T50" fmla="*/ 0 w 573"/>
                    <a:gd name="T51" fmla="*/ 0 h 1101"/>
                    <a:gd name="T52" fmla="*/ 0 w 573"/>
                    <a:gd name="T53" fmla="*/ 0 h 1101"/>
                    <a:gd name="T54" fmla="*/ 0 w 573"/>
                    <a:gd name="T55" fmla="*/ 0 h 1101"/>
                    <a:gd name="T56" fmla="*/ 0 w 573"/>
                    <a:gd name="T57" fmla="*/ 0 h 1101"/>
                    <a:gd name="T58" fmla="*/ 0 w 573"/>
                    <a:gd name="T59" fmla="*/ 0 h 1101"/>
                    <a:gd name="T60" fmla="*/ 0 w 573"/>
                    <a:gd name="T61" fmla="*/ 0 h 1101"/>
                    <a:gd name="T62" fmla="*/ 0 w 573"/>
                    <a:gd name="T63" fmla="*/ 0 h 1101"/>
                    <a:gd name="T64" fmla="*/ 0 w 573"/>
                    <a:gd name="T65" fmla="*/ 0 h 1101"/>
                    <a:gd name="T66" fmla="*/ 0 w 573"/>
                    <a:gd name="T67" fmla="*/ 0 h 1101"/>
                    <a:gd name="T68" fmla="*/ 0 w 573"/>
                    <a:gd name="T69" fmla="*/ 0 h 1101"/>
                    <a:gd name="T70" fmla="*/ 0 w 573"/>
                    <a:gd name="T71" fmla="*/ 0 h 1101"/>
                    <a:gd name="T72" fmla="*/ 0 w 573"/>
                    <a:gd name="T73" fmla="*/ 0 h 1101"/>
                    <a:gd name="T74" fmla="*/ 0 w 573"/>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01"/>
                    <a:gd name="T116" fmla="*/ 573 w 573"/>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01">
                      <a:moveTo>
                        <a:pt x="502" y="1087"/>
                      </a:move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571" y="1054"/>
                      </a:lnTo>
                      <a:lnTo>
                        <a:pt x="573" y="1059"/>
                      </a:lnTo>
                      <a:lnTo>
                        <a:pt x="573" y="1065"/>
                      </a:lnTo>
                      <a:lnTo>
                        <a:pt x="573" y="1071"/>
                      </a:lnTo>
                      <a:lnTo>
                        <a:pt x="569" y="1077"/>
                      </a:lnTo>
                      <a:lnTo>
                        <a:pt x="566" y="1082"/>
                      </a:lnTo>
                      <a:lnTo>
                        <a:pt x="561" y="1088"/>
                      </a:lnTo>
                      <a:lnTo>
                        <a:pt x="556" y="1093"/>
                      </a:lnTo>
                      <a:lnTo>
                        <a:pt x="549" y="1096"/>
                      </a:lnTo>
                      <a:lnTo>
                        <a:pt x="542" y="1099"/>
                      </a:lnTo>
                      <a:lnTo>
                        <a:pt x="535" y="1101"/>
                      </a:lnTo>
                      <a:lnTo>
                        <a:pt x="527" y="1101"/>
                      </a:lnTo>
                      <a:lnTo>
                        <a:pt x="520" y="1101"/>
                      </a:lnTo>
                      <a:lnTo>
                        <a:pt x="515" y="1098"/>
                      </a:lnTo>
                      <a:lnTo>
                        <a:pt x="509" y="1096"/>
                      </a:lnTo>
                      <a:lnTo>
                        <a:pt x="505" y="1092"/>
                      </a:lnTo>
                      <a:lnTo>
                        <a:pt x="502" y="108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2" name="Freeform 638"/>
                <p:cNvSpPr>
                  <a:spLocks/>
                </p:cNvSpPr>
                <p:nvPr/>
              </p:nvSpPr>
              <p:spPr bwMode="auto">
                <a:xfrm>
                  <a:off x="4097" y="1642"/>
                  <a:ext cx="58" cy="120"/>
                </a:xfrm>
                <a:custGeom>
                  <a:avLst/>
                  <a:gdLst>
                    <a:gd name="T0" fmla="*/ 0 w 573"/>
                    <a:gd name="T1" fmla="*/ 0 h 1101"/>
                    <a:gd name="T2" fmla="*/ 0 w 573"/>
                    <a:gd name="T3" fmla="*/ 0 h 1101"/>
                    <a:gd name="T4" fmla="*/ 0 w 573"/>
                    <a:gd name="T5" fmla="*/ 0 h 1101"/>
                    <a:gd name="T6" fmla="*/ 0 w 573"/>
                    <a:gd name="T7" fmla="*/ 0 h 1101"/>
                    <a:gd name="T8" fmla="*/ 0 w 573"/>
                    <a:gd name="T9" fmla="*/ 0 h 1101"/>
                    <a:gd name="T10" fmla="*/ 0 w 573"/>
                    <a:gd name="T11" fmla="*/ 0 h 1101"/>
                    <a:gd name="T12" fmla="*/ 0 w 573"/>
                    <a:gd name="T13" fmla="*/ 0 h 1101"/>
                    <a:gd name="T14" fmla="*/ 0 w 573"/>
                    <a:gd name="T15" fmla="*/ 0 h 1101"/>
                    <a:gd name="T16" fmla="*/ 0 w 573"/>
                    <a:gd name="T17" fmla="*/ 0 h 1101"/>
                    <a:gd name="T18" fmla="*/ 0 w 573"/>
                    <a:gd name="T19" fmla="*/ 0 h 1101"/>
                    <a:gd name="T20" fmla="*/ 0 w 573"/>
                    <a:gd name="T21" fmla="*/ 0 h 1101"/>
                    <a:gd name="T22" fmla="*/ 0 w 573"/>
                    <a:gd name="T23" fmla="*/ 0 h 1101"/>
                    <a:gd name="T24" fmla="*/ 0 w 573"/>
                    <a:gd name="T25" fmla="*/ 0 h 1101"/>
                    <a:gd name="T26" fmla="*/ 0 w 573"/>
                    <a:gd name="T27" fmla="*/ 0 h 1101"/>
                    <a:gd name="T28" fmla="*/ 0 w 573"/>
                    <a:gd name="T29" fmla="*/ 0 h 1101"/>
                    <a:gd name="T30" fmla="*/ 0 w 573"/>
                    <a:gd name="T31" fmla="*/ 0 h 1101"/>
                    <a:gd name="T32" fmla="*/ 0 w 573"/>
                    <a:gd name="T33" fmla="*/ 0 h 1101"/>
                    <a:gd name="T34" fmla="*/ 0 w 573"/>
                    <a:gd name="T35" fmla="*/ 0 h 1101"/>
                    <a:gd name="T36" fmla="*/ 0 w 573"/>
                    <a:gd name="T37" fmla="*/ 0 h 1101"/>
                    <a:gd name="T38" fmla="*/ 0 w 573"/>
                    <a:gd name="T39" fmla="*/ 0 h 1101"/>
                    <a:gd name="T40" fmla="*/ 0 w 573"/>
                    <a:gd name="T41" fmla="*/ 0 h 1101"/>
                    <a:gd name="T42" fmla="*/ 0 w 573"/>
                    <a:gd name="T43" fmla="*/ 0 h 1101"/>
                    <a:gd name="T44" fmla="*/ 0 w 573"/>
                    <a:gd name="T45" fmla="*/ 0 h 1101"/>
                    <a:gd name="T46" fmla="*/ 0 w 573"/>
                    <a:gd name="T47" fmla="*/ 0 h 1101"/>
                    <a:gd name="T48" fmla="*/ 0 w 573"/>
                    <a:gd name="T49" fmla="*/ 0 h 1101"/>
                    <a:gd name="T50" fmla="*/ 0 w 573"/>
                    <a:gd name="T51" fmla="*/ 0 h 1101"/>
                    <a:gd name="T52" fmla="*/ 0 w 573"/>
                    <a:gd name="T53" fmla="*/ 0 h 1101"/>
                    <a:gd name="T54" fmla="*/ 0 w 573"/>
                    <a:gd name="T55" fmla="*/ 0 h 1101"/>
                    <a:gd name="T56" fmla="*/ 0 w 573"/>
                    <a:gd name="T57" fmla="*/ 0 h 1101"/>
                    <a:gd name="T58" fmla="*/ 0 w 573"/>
                    <a:gd name="T59" fmla="*/ 0 h 1101"/>
                    <a:gd name="T60" fmla="*/ 0 w 573"/>
                    <a:gd name="T61" fmla="*/ 0 h 1101"/>
                    <a:gd name="T62" fmla="*/ 0 w 573"/>
                    <a:gd name="T63" fmla="*/ 0 h 1101"/>
                    <a:gd name="T64" fmla="*/ 0 w 573"/>
                    <a:gd name="T65" fmla="*/ 0 h 1101"/>
                    <a:gd name="T66" fmla="*/ 0 w 573"/>
                    <a:gd name="T67" fmla="*/ 0 h 1101"/>
                    <a:gd name="T68" fmla="*/ 0 w 573"/>
                    <a:gd name="T69" fmla="*/ 0 h 1101"/>
                    <a:gd name="T70" fmla="*/ 0 w 573"/>
                    <a:gd name="T71" fmla="*/ 0 h 1101"/>
                    <a:gd name="T72" fmla="*/ 0 w 573"/>
                    <a:gd name="T73" fmla="*/ 0 h 1101"/>
                    <a:gd name="T74" fmla="*/ 0 w 573"/>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01"/>
                    <a:gd name="T116" fmla="*/ 573 w 573"/>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01">
                      <a:moveTo>
                        <a:pt x="502" y="1087"/>
                      </a:move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571" y="1054"/>
                      </a:lnTo>
                      <a:lnTo>
                        <a:pt x="573" y="1059"/>
                      </a:lnTo>
                      <a:lnTo>
                        <a:pt x="573" y="1065"/>
                      </a:lnTo>
                      <a:lnTo>
                        <a:pt x="573" y="1071"/>
                      </a:lnTo>
                      <a:lnTo>
                        <a:pt x="569" y="1077"/>
                      </a:lnTo>
                      <a:lnTo>
                        <a:pt x="566" y="1082"/>
                      </a:lnTo>
                      <a:lnTo>
                        <a:pt x="561" y="1088"/>
                      </a:lnTo>
                      <a:lnTo>
                        <a:pt x="556" y="1093"/>
                      </a:lnTo>
                      <a:lnTo>
                        <a:pt x="549" y="1096"/>
                      </a:lnTo>
                      <a:lnTo>
                        <a:pt x="542" y="1099"/>
                      </a:lnTo>
                      <a:lnTo>
                        <a:pt x="535" y="1101"/>
                      </a:lnTo>
                      <a:lnTo>
                        <a:pt x="527" y="1101"/>
                      </a:lnTo>
                      <a:lnTo>
                        <a:pt x="520" y="1101"/>
                      </a:lnTo>
                      <a:lnTo>
                        <a:pt x="515" y="1098"/>
                      </a:lnTo>
                      <a:lnTo>
                        <a:pt x="509" y="1096"/>
                      </a:lnTo>
                      <a:lnTo>
                        <a:pt x="505" y="1092"/>
                      </a:lnTo>
                      <a:lnTo>
                        <a:pt x="502" y="108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3" name="Freeform 639"/>
                <p:cNvSpPr>
                  <a:spLocks/>
                </p:cNvSpPr>
                <p:nvPr/>
              </p:nvSpPr>
              <p:spPr bwMode="auto">
                <a:xfrm>
                  <a:off x="4097" y="1642"/>
                  <a:ext cx="8" cy="6"/>
                </a:xfrm>
                <a:custGeom>
                  <a:avLst/>
                  <a:gdLst>
                    <a:gd name="T0" fmla="*/ 0 w 76"/>
                    <a:gd name="T1" fmla="*/ 0 h 62"/>
                    <a:gd name="T2" fmla="*/ 0 w 76"/>
                    <a:gd name="T3" fmla="*/ 0 h 62"/>
                    <a:gd name="T4" fmla="*/ 0 w 76"/>
                    <a:gd name="T5" fmla="*/ 0 h 62"/>
                    <a:gd name="T6" fmla="*/ 0 w 76"/>
                    <a:gd name="T7" fmla="*/ 0 h 62"/>
                    <a:gd name="T8" fmla="*/ 0 w 76"/>
                    <a:gd name="T9" fmla="*/ 0 h 62"/>
                    <a:gd name="T10" fmla="*/ 0 w 76"/>
                    <a:gd name="T11" fmla="*/ 0 h 62"/>
                    <a:gd name="T12" fmla="*/ 0 w 76"/>
                    <a:gd name="T13" fmla="*/ 0 h 62"/>
                    <a:gd name="T14" fmla="*/ 0 w 76"/>
                    <a:gd name="T15" fmla="*/ 0 h 62"/>
                    <a:gd name="T16" fmla="*/ 0 w 76"/>
                    <a:gd name="T17" fmla="*/ 0 h 62"/>
                    <a:gd name="T18" fmla="*/ 0 w 76"/>
                    <a:gd name="T19" fmla="*/ 0 h 62"/>
                    <a:gd name="T20" fmla="*/ 0 w 76"/>
                    <a:gd name="T21" fmla="*/ 0 h 62"/>
                    <a:gd name="T22" fmla="*/ 0 w 76"/>
                    <a:gd name="T23" fmla="*/ 0 h 62"/>
                    <a:gd name="T24" fmla="*/ 0 w 76"/>
                    <a:gd name="T25" fmla="*/ 0 h 62"/>
                    <a:gd name="T26" fmla="*/ 0 w 76"/>
                    <a:gd name="T27" fmla="*/ 0 h 62"/>
                    <a:gd name="T28" fmla="*/ 0 w 76"/>
                    <a:gd name="T29" fmla="*/ 0 h 62"/>
                    <a:gd name="T30" fmla="*/ 0 w 76"/>
                    <a:gd name="T31" fmla="*/ 0 h 62"/>
                    <a:gd name="T32" fmla="*/ 0 w 76"/>
                    <a:gd name="T33" fmla="*/ 0 h 62"/>
                    <a:gd name="T34" fmla="*/ 0 w 76"/>
                    <a:gd name="T35" fmla="*/ 0 h 62"/>
                    <a:gd name="T36" fmla="*/ 0 w 76"/>
                    <a:gd name="T37" fmla="*/ 0 h 62"/>
                    <a:gd name="T38" fmla="*/ 0 w 76"/>
                    <a:gd name="T39" fmla="*/ 0 h 62"/>
                    <a:gd name="T40" fmla="*/ 0 w 76"/>
                    <a:gd name="T41" fmla="*/ 0 h 62"/>
                    <a:gd name="T42" fmla="*/ 0 w 76"/>
                    <a:gd name="T43" fmla="*/ 0 h 62"/>
                    <a:gd name="T44" fmla="*/ 0 w 76"/>
                    <a:gd name="T45" fmla="*/ 0 h 62"/>
                    <a:gd name="T46" fmla="*/ 0 w 76"/>
                    <a:gd name="T47" fmla="*/ 0 h 62"/>
                    <a:gd name="T48" fmla="*/ 0 w 76"/>
                    <a:gd name="T49" fmla="*/ 0 h 62"/>
                    <a:gd name="T50" fmla="*/ 0 w 76"/>
                    <a:gd name="T51" fmla="*/ 0 h 62"/>
                    <a:gd name="T52" fmla="*/ 0 w 76"/>
                    <a:gd name="T53" fmla="*/ 0 h 62"/>
                    <a:gd name="T54" fmla="*/ 0 w 76"/>
                    <a:gd name="T55" fmla="*/ 0 h 62"/>
                    <a:gd name="T56" fmla="*/ 0 w 76"/>
                    <a:gd name="T57" fmla="*/ 0 h 62"/>
                    <a:gd name="T58" fmla="*/ 0 w 76"/>
                    <a:gd name="T59" fmla="*/ 0 h 62"/>
                    <a:gd name="T60" fmla="*/ 0 w 76"/>
                    <a:gd name="T61" fmla="*/ 0 h 62"/>
                    <a:gd name="T62" fmla="*/ 0 w 76"/>
                    <a:gd name="T63" fmla="*/ 0 h 62"/>
                    <a:gd name="T64" fmla="*/ 0 w 76"/>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62"/>
                    <a:gd name="T101" fmla="*/ 76 w 76"/>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62">
                      <a:moveTo>
                        <a:pt x="50" y="56"/>
                      </a:moveTo>
                      <a:lnTo>
                        <a:pt x="43" y="60"/>
                      </a:lnTo>
                      <a:lnTo>
                        <a:pt x="35" y="62"/>
                      </a:lnTo>
                      <a:lnTo>
                        <a:pt x="28" y="62"/>
                      </a:lnTo>
                      <a:lnTo>
                        <a:pt x="22" y="62"/>
                      </a:lnTo>
                      <a:lnTo>
                        <a:pt x="15" y="60"/>
                      </a:lnTo>
                      <a:lnTo>
                        <a:pt x="9" y="56"/>
                      </a:lnTo>
                      <a:lnTo>
                        <a:pt x="5" y="53"/>
                      </a:ln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76" y="19"/>
                      </a:lnTo>
                      <a:lnTo>
                        <a:pt x="76" y="25"/>
                      </a:lnTo>
                      <a:lnTo>
                        <a:pt x="75" y="30"/>
                      </a:lnTo>
                      <a:lnTo>
                        <a:pt x="73" y="37"/>
                      </a:lnTo>
                      <a:lnTo>
                        <a:pt x="68" y="43"/>
                      </a:lnTo>
                      <a:lnTo>
                        <a:pt x="64" y="48"/>
                      </a:lnTo>
                      <a:lnTo>
                        <a:pt x="57" y="53"/>
                      </a:lnTo>
                      <a:lnTo>
                        <a:pt x="50" y="5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4" name="Freeform 640"/>
                <p:cNvSpPr>
                  <a:spLocks/>
                </p:cNvSpPr>
                <p:nvPr/>
              </p:nvSpPr>
              <p:spPr bwMode="auto">
                <a:xfrm>
                  <a:off x="4097" y="1642"/>
                  <a:ext cx="8" cy="6"/>
                </a:xfrm>
                <a:custGeom>
                  <a:avLst/>
                  <a:gdLst>
                    <a:gd name="T0" fmla="*/ 0 w 76"/>
                    <a:gd name="T1" fmla="*/ 0 h 62"/>
                    <a:gd name="T2" fmla="*/ 0 w 76"/>
                    <a:gd name="T3" fmla="*/ 0 h 62"/>
                    <a:gd name="T4" fmla="*/ 0 w 76"/>
                    <a:gd name="T5" fmla="*/ 0 h 62"/>
                    <a:gd name="T6" fmla="*/ 0 w 76"/>
                    <a:gd name="T7" fmla="*/ 0 h 62"/>
                    <a:gd name="T8" fmla="*/ 0 w 76"/>
                    <a:gd name="T9" fmla="*/ 0 h 62"/>
                    <a:gd name="T10" fmla="*/ 0 w 76"/>
                    <a:gd name="T11" fmla="*/ 0 h 62"/>
                    <a:gd name="T12" fmla="*/ 0 w 76"/>
                    <a:gd name="T13" fmla="*/ 0 h 62"/>
                    <a:gd name="T14" fmla="*/ 0 w 76"/>
                    <a:gd name="T15" fmla="*/ 0 h 62"/>
                    <a:gd name="T16" fmla="*/ 0 w 76"/>
                    <a:gd name="T17" fmla="*/ 0 h 62"/>
                    <a:gd name="T18" fmla="*/ 0 w 76"/>
                    <a:gd name="T19" fmla="*/ 0 h 62"/>
                    <a:gd name="T20" fmla="*/ 0 w 76"/>
                    <a:gd name="T21" fmla="*/ 0 h 62"/>
                    <a:gd name="T22" fmla="*/ 0 w 76"/>
                    <a:gd name="T23" fmla="*/ 0 h 62"/>
                    <a:gd name="T24" fmla="*/ 0 w 76"/>
                    <a:gd name="T25" fmla="*/ 0 h 62"/>
                    <a:gd name="T26" fmla="*/ 0 w 76"/>
                    <a:gd name="T27" fmla="*/ 0 h 62"/>
                    <a:gd name="T28" fmla="*/ 0 w 76"/>
                    <a:gd name="T29" fmla="*/ 0 h 62"/>
                    <a:gd name="T30" fmla="*/ 0 w 76"/>
                    <a:gd name="T31" fmla="*/ 0 h 62"/>
                    <a:gd name="T32" fmla="*/ 0 w 76"/>
                    <a:gd name="T33" fmla="*/ 0 h 62"/>
                    <a:gd name="T34" fmla="*/ 0 w 76"/>
                    <a:gd name="T35" fmla="*/ 0 h 62"/>
                    <a:gd name="T36" fmla="*/ 0 w 76"/>
                    <a:gd name="T37" fmla="*/ 0 h 62"/>
                    <a:gd name="T38" fmla="*/ 0 w 76"/>
                    <a:gd name="T39" fmla="*/ 0 h 62"/>
                    <a:gd name="T40" fmla="*/ 0 w 76"/>
                    <a:gd name="T41" fmla="*/ 0 h 62"/>
                    <a:gd name="T42" fmla="*/ 0 w 76"/>
                    <a:gd name="T43" fmla="*/ 0 h 62"/>
                    <a:gd name="T44" fmla="*/ 0 w 76"/>
                    <a:gd name="T45" fmla="*/ 0 h 62"/>
                    <a:gd name="T46" fmla="*/ 0 w 76"/>
                    <a:gd name="T47" fmla="*/ 0 h 62"/>
                    <a:gd name="T48" fmla="*/ 0 w 76"/>
                    <a:gd name="T49" fmla="*/ 0 h 62"/>
                    <a:gd name="T50" fmla="*/ 0 w 76"/>
                    <a:gd name="T51" fmla="*/ 0 h 62"/>
                    <a:gd name="T52" fmla="*/ 0 w 76"/>
                    <a:gd name="T53" fmla="*/ 0 h 62"/>
                    <a:gd name="T54" fmla="*/ 0 w 76"/>
                    <a:gd name="T55" fmla="*/ 0 h 62"/>
                    <a:gd name="T56" fmla="*/ 0 w 76"/>
                    <a:gd name="T57" fmla="*/ 0 h 62"/>
                    <a:gd name="T58" fmla="*/ 0 w 76"/>
                    <a:gd name="T59" fmla="*/ 0 h 62"/>
                    <a:gd name="T60" fmla="*/ 0 w 76"/>
                    <a:gd name="T61" fmla="*/ 0 h 62"/>
                    <a:gd name="T62" fmla="*/ 0 w 76"/>
                    <a:gd name="T63" fmla="*/ 0 h 62"/>
                    <a:gd name="T64" fmla="*/ 0 w 76"/>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62"/>
                    <a:gd name="T101" fmla="*/ 76 w 76"/>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62">
                      <a:moveTo>
                        <a:pt x="50" y="56"/>
                      </a:moveTo>
                      <a:lnTo>
                        <a:pt x="43" y="60"/>
                      </a:lnTo>
                      <a:lnTo>
                        <a:pt x="35" y="62"/>
                      </a:lnTo>
                      <a:lnTo>
                        <a:pt x="28" y="62"/>
                      </a:lnTo>
                      <a:lnTo>
                        <a:pt x="22" y="62"/>
                      </a:lnTo>
                      <a:lnTo>
                        <a:pt x="15" y="60"/>
                      </a:lnTo>
                      <a:lnTo>
                        <a:pt x="9" y="56"/>
                      </a:lnTo>
                      <a:lnTo>
                        <a:pt x="5" y="53"/>
                      </a:ln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76" y="19"/>
                      </a:lnTo>
                      <a:lnTo>
                        <a:pt x="76" y="25"/>
                      </a:lnTo>
                      <a:lnTo>
                        <a:pt x="75" y="30"/>
                      </a:lnTo>
                      <a:lnTo>
                        <a:pt x="73" y="37"/>
                      </a:lnTo>
                      <a:lnTo>
                        <a:pt x="68" y="43"/>
                      </a:lnTo>
                      <a:lnTo>
                        <a:pt x="64" y="48"/>
                      </a:lnTo>
                      <a:lnTo>
                        <a:pt x="57" y="53"/>
                      </a:lnTo>
                      <a:lnTo>
                        <a:pt x="50" y="5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5" name="Freeform 641"/>
                <p:cNvSpPr>
                  <a:spLocks/>
                </p:cNvSpPr>
                <p:nvPr/>
              </p:nvSpPr>
              <p:spPr bwMode="auto">
                <a:xfrm>
                  <a:off x="3529" y="1833"/>
                  <a:ext cx="78" cy="112"/>
                </a:xfrm>
                <a:custGeom>
                  <a:avLst/>
                  <a:gdLst>
                    <a:gd name="T0" fmla="*/ 0 w 780"/>
                    <a:gd name="T1" fmla="*/ 0 h 1026"/>
                    <a:gd name="T2" fmla="*/ 0 w 780"/>
                    <a:gd name="T3" fmla="*/ 0 h 1026"/>
                    <a:gd name="T4" fmla="*/ 0 w 780"/>
                    <a:gd name="T5" fmla="*/ 0 h 1026"/>
                    <a:gd name="T6" fmla="*/ 0 w 780"/>
                    <a:gd name="T7" fmla="*/ 0 h 1026"/>
                    <a:gd name="T8" fmla="*/ 0 w 780"/>
                    <a:gd name="T9" fmla="*/ 0 h 1026"/>
                    <a:gd name="T10" fmla="*/ 0 w 780"/>
                    <a:gd name="T11" fmla="*/ 0 h 1026"/>
                    <a:gd name="T12" fmla="*/ 0 w 780"/>
                    <a:gd name="T13" fmla="*/ 0 h 1026"/>
                    <a:gd name="T14" fmla="*/ 0 w 780"/>
                    <a:gd name="T15" fmla="*/ 0 h 1026"/>
                    <a:gd name="T16" fmla="*/ 0 w 780"/>
                    <a:gd name="T17" fmla="*/ 0 h 1026"/>
                    <a:gd name="T18" fmla="*/ 0 w 780"/>
                    <a:gd name="T19" fmla="*/ 0 h 1026"/>
                    <a:gd name="T20" fmla="*/ 0 w 780"/>
                    <a:gd name="T21" fmla="*/ 0 h 1026"/>
                    <a:gd name="T22" fmla="*/ 0 w 780"/>
                    <a:gd name="T23" fmla="*/ 0 h 1026"/>
                    <a:gd name="T24" fmla="*/ 0 w 780"/>
                    <a:gd name="T25" fmla="*/ 0 h 1026"/>
                    <a:gd name="T26" fmla="*/ 0 w 780"/>
                    <a:gd name="T27" fmla="*/ 0 h 1026"/>
                    <a:gd name="T28" fmla="*/ 0 w 780"/>
                    <a:gd name="T29" fmla="*/ 0 h 1026"/>
                    <a:gd name="T30" fmla="*/ 0 w 780"/>
                    <a:gd name="T31" fmla="*/ 0 h 1026"/>
                    <a:gd name="T32" fmla="*/ 0 w 780"/>
                    <a:gd name="T33" fmla="*/ 0 h 1026"/>
                    <a:gd name="T34" fmla="*/ 0 w 780"/>
                    <a:gd name="T35" fmla="*/ 0 h 1026"/>
                    <a:gd name="T36" fmla="*/ 0 w 780"/>
                    <a:gd name="T37" fmla="*/ 0 h 1026"/>
                    <a:gd name="T38" fmla="*/ 0 w 780"/>
                    <a:gd name="T39" fmla="*/ 0 h 1026"/>
                    <a:gd name="T40" fmla="*/ 0 w 780"/>
                    <a:gd name="T41" fmla="*/ 0 h 1026"/>
                    <a:gd name="T42" fmla="*/ 0 w 780"/>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0"/>
                    <a:gd name="T67" fmla="*/ 0 h 1026"/>
                    <a:gd name="T68" fmla="*/ 780 w 780"/>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0" h="1026">
                      <a:moveTo>
                        <a:pt x="714" y="1017"/>
                      </a:moveTo>
                      <a:lnTo>
                        <a:pt x="0" y="48"/>
                      </a:lnTo>
                      <a:lnTo>
                        <a:pt x="64" y="0"/>
                      </a:lnTo>
                      <a:lnTo>
                        <a:pt x="776" y="972"/>
                      </a:lnTo>
                      <a:lnTo>
                        <a:pt x="779" y="976"/>
                      </a:lnTo>
                      <a:lnTo>
                        <a:pt x="780" y="982"/>
                      </a:lnTo>
                      <a:lnTo>
                        <a:pt x="780" y="988"/>
                      </a:lnTo>
                      <a:lnTo>
                        <a:pt x="779" y="994"/>
                      </a:lnTo>
                      <a:lnTo>
                        <a:pt x="775" y="1000"/>
                      </a:lnTo>
                      <a:lnTo>
                        <a:pt x="772" y="1007"/>
                      </a:lnTo>
                      <a:lnTo>
                        <a:pt x="767" y="1011"/>
                      </a:lnTo>
                      <a:lnTo>
                        <a:pt x="762" y="1017"/>
                      </a:lnTo>
                      <a:lnTo>
                        <a:pt x="755" y="1020"/>
                      </a:lnTo>
                      <a:lnTo>
                        <a:pt x="748" y="1024"/>
                      </a:lnTo>
                      <a:lnTo>
                        <a:pt x="741" y="1025"/>
                      </a:lnTo>
                      <a:lnTo>
                        <a:pt x="734" y="1026"/>
                      </a:lnTo>
                      <a:lnTo>
                        <a:pt x="729" y="1026"/>
                      </a:lnTo>
                      <a:lnTo>
                        <a:pt x="723" y="1024"/>
                      </a:lnTo>
                      <a:lnTo>
                        <a:pt x="717" y="1022"/>
                      </a:lnTo>
                      <a:lnTo>
                        <a:pt x="714" y="101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6" name="Freeform 642"/>
                <p:cNvSpPr>
                  <a:spLocks/>
                </p:cNvSpPr>
                <p:nvPr/>
              </p:nvSpPr>
              <p:spPr bwMode="auto">
                <a:xfrm>
                  <a:off x="3529" y="1833"/>
                  <a:ext cx="78" cy="112"/>
                </a:xfrm>
                <a:custGeom>
                  <a:avLst/>
                  <a:gdLst>
                    <a:gd name="T0" fmla="*/ 0 w 780"/>
                    <a:gd name="T1" fmla="*/ 0 h 1026"/>
                    <a:gd name="T2" fmla="*/ 0 w 780"/>
                    <a:gd name="T3" fmla="*/ 0 h 1026"/>
                    <a:gd name="T4" fmla="*/ 0 w 780"/>
                    <a:gd name="T5" fmla="*/ 0 h 1026"/>
                    <a:gd name="T6" fmla="*/ 0 w 780"/>
                    <a:gd name="T7" fmla="*/ 0 h 1026"/>
                    <a:gd name="T8" fmla="*/ 0 w 780"/>
                    <a:gd name="T9" fmla="*/ 0 h 1026"/>
                    <a:gd name="T10" fmla="*/ 0 w 780"/>
                    <a:gd name="T11" fmla="*/ 0 h 1026"/>
                    <a:gd name="T12" fmla="*/ 0 w 780"/>
                    <a:gd name="T13" fmla="*/ 0 h 1026"/>
                    <a:gd name="T14" fmla="*/ 0 w 780"/>
                    <a:gd name="T15" fmla="*/ 0 h 1026"/>
                    <a:gd name="T16" fmla="*/ 0 w 780"/>
                    <a:gd name="T17" fmla="*/ 0 h 1026"/>
                    <a:gd name="T18" fmla="*/ 0 w 780"/>
                    <a:gd name="T19" fmla="*/ 0 h 1026"/>
                    <a:gd name="T20" fmla="*/ 0 w 780"/>
                    <a:gd name="T21" fmla="*/ 0 h 1026"/>
                    <a:gd name="T22" fmla="*/ 0 w 780"/>
                    <a:gd name="T23" fmla="*/ 0 h 1026"/>
                    <a:gd name="T24" fmla="*/ 0 w 780"/>
                    <a:gd name="T25" fmla="*/ 0 h 1026"/>
                    <a:gd name="T26" fmla="*/ 0 w 780"/>
                    <a:gd name="T27" fmla="*/ 0 h 1026"/>
                    <a:gd name="T28" fmla="*/ 0 w 780"/>
                    <a:gd name="T29" fmla="*/ 0 h 1026"/>
                    <a:gd name="T30" fmla="*/ 0 w 780"/>
                    <a:gd name="T31" fmla="*/ 0 h 1026"/>
                    <a:gd name="T32" fmla="*/ 0 w 780"/>
                    <a:gd name="T33" fmla="*/ 0 h 1026"/>
                    <a:gd name="T34" fmla="*/ 0 w 780"/>
                    <a:gd name="T35" fmla="*/ 0 h 1026"/>
                    <a:gd name="T36" fmla="*/ 0 w 780"/>
                    <a:gd name="T37" fmla="*/ 0 h 1026"/>
                    <a:gd name="T38" fmla="*/ 0 w 780"/>
                    <a:gd name="T39" fmla="*/ 0 h 1026"/>
                    <a:gd name="T40" fmla="*/ 0 w 780"/>
                    <a:gd name="T41" fmla="*/ 0 h 1026"/>
                    <a:gd name="T42" fmla="*/ 0 w 780"/>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0"/>
                    <a:gd name="T67" fmla="*/ 0 h 1026"/>
                    <a:gd name="T68" fmla="*/ 780 w 780"/>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0" h="1026">
                      <a:moveTo>
                        <a:pt x="714" y="1017"/>
                      </a:moveTo>
                      <a:lnTo>
                        <a:pt x="0" y="48"/>
                      </a:lnTo>
                      <a:lnTo>
                        <a:pt x="64" y="0"/>
                      </a:lnTo>
                      <a:lnTo>
                        <a:pt x="776" y="972"/>
                      </a:lnTo>
                      <a:lnTo>
                        <a:pt x="779" y="976"/>
                      </a:lnTo>
                      <a:lnTo>
                        <a:pt x="780" y="982"/>
                      </a:lnTo>
                      <a:lnTo>
                        <a:pt x="780" y="988"/>
                      </a:lnTo>
                      <a:lnTo>
                        <a:pt x="779" y="994"/>
                      </a:lnTo>
                      <a:lnTo>
                        <a:pt x="775" y="1000"/>
                      </a:lnTo>
                      <a:lnTo>
                        <a:pt x="772" y="1007"/>
                      </a:lnTo>
                      <a:lnTo>
                        <a:pt x="767" y="1011"/>
                      </a:lnTo>
                      <a:lnTo>
                        <a:pt x="762" y="1017"/>
                      </a:lnTo>
                      <a:lnTo>
                        <a:pt x="755" y="1020"/>
                      </a:lnTo>
                      <a:lnTo>
                        <a:pt x="748" y="1024"/>
                      </a:lnTo>
                      <a:lnTo>
                        <a:pt x="741" y="1025"/>
                      </a:lnTo>
                      <a:lnTo>
                        <a:pt x="734" y="1026"/>
                      </a:lnTo>
                      <a:lnTo>
                        <a:pt x="729" y="1026"/>
                      </a:lnTo>
                      <a:lnTo>
                        <a:pt x="723" y="1024"/>
                      </a:lnTo>
                      <a:lnTo>
                        <a:pt x="717" y="1022"/>
                      </a:lnTo>
                      <a:lnTo>
                        <a:pt x="714" y="101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7" name="Freeform 643"/>
                <p:cNvSpPr>
                  <a:spLocks/>
                </p:cNvSpPr>
                <p:nvPr/>
              </p:nvSpPr>
              <p:spPr bwMode="auto">
                <a:xfrm>
                  <a:off x="3747" y="1814"/>
                  <a:ext cx="74" cy="145"/>
                </a:xfrm>
                <a:custGeom>
                  <a:avLst/>
                  <a:gdLst>
                    <a:gd name="T0" fmla="*/ 0 w 738"/>
                    <a:gd name="T1" fmla="*/ 0 h 1335"/>
                    <a:gd name="T2" fmla="*/ 0 w 738"/>
                    <a:gd name="T3" fmla="*/ 0 h 1335"/>
                    <a:gd name="T4" fmla="*/ 0 w 738"/>
                    <a:gd name="T5" fmla="*/ 0 h 1335"/>
                    <a:gd name="T6" fmla="*/ 0 w 738"/>
                    <a:gd name="T7" fmla="*/ 0 h 1335"/>
                    <a:gd name="T8" fmla="*/ 0 w 738"/>
                    <a:gd name="T9" fmla="*/ 0 h 1335"/>
                    <a:gd name="T10" fmla="*/ 0 w 738"/>
                    <a:gd name="T11" fmla="*/ 0 h 1335"/>
                    <a:gd name="T12" fmla="*/ 0 w 738"/>
                    <a:gd name="T13" fmla="*/ 0 h 1335"/>
                    <a:gd name="T14" fmla="*/ 0 w 738"/>
                    <a:gd name="T15" fmla="*/ 0 h 1335"/>
                    <a:gd name="T16" fmla="*/ 0 w 738"/>
                    <a:gd name="T17" fmla="*/ 0 h 1335"/>
                    <a:gd name="T18" fmla="*/ 0 w 738"/>
                    <a:gd name="T19" fmla="*/ 0 h 1335"/>
                    <a:gd name="T20" fmla="*/ 0 w 738"/>
                    <a:gd name="T21" fmla="*/ 0 h 1335"/>
                    <a:gd name="T22" fmla="*/ 0 w 738"/>
                    <a:gd name="T23" fmla="*/ 0 h 1335"/>
                    <a:gd name="T24" fmla="*/ 0 w 738"/>
                    <a:gd name="T25" fmla="*/ 0 h 1335"/>
                    <a:gd name="T26" fmla="*/ 0 w 738"/>
                    <a:gd name="T27" fmla="*/ 0 h 1335"/>
                    <a:gd name="T28" fmla="*/ 0 w 738"/>
                    <a:gd name="T29" fmla="*/ 0 h 1335"/>
                    <a:gd name="T30" fmla="*/ 0 w 738"/>
                    <a:gd name="T31" fmla="*/ 0 h 1335"/>
                    <a:gd name="T32" fmla="*/ 0 w 738"/>
                    <a:gd name="T33" fmla="*/ 0 h 1335"/>
                    <a:gd name="T34" fmla="*/ 0 w 738"/>
                    <a:gd name="T35" fmla="*/ 0 h 1335"/>
                    <a:gd name="T36" fmla="*/ 0 w 738"/>
                    <a:gd name="T37" fmla="*/ 0 h 1335"/>
                    <a:gd name="T38" fmla="*/ 0 w 738"/>
                    <a:gd name="T39" fmla="*/ 0 h 1335"/>
                    <a:gd name="T40" fmla="*/ 0 w 738"/>
                    <a:gd name="T41" fmla="*/ 0 h 1335"/>
                    <a:gd name="T42" fmla="*/ 0 w 738"/>
                    <a:gd name="T43" fmla="*/ 0 h 1335"/>
                    <a:gd name="T44" fmla="*/ 0 w 738"/>
                    <a:gd name="T45" fmla="*/ 0 h 1335"/>
                    <a:gd name="T46" fmla="*/ 0 w 738"/>
                    <a:gd name="T47" fmla="*/ 0 h 1335"/>
                    <a:gd name="T48" fmla="*/ 0 w 738"/>
                    <a:gd name="T49" fmla="*/ 0 h 1335"/>
                    <a:gd name="T50" fmla="*/ 0 w 738"/>
                    <a:gd name="T51" fmla="*/ 0 h 1335"/>
                    <a:gd name="T52" fmla="*/ 0 w 738"/>
                    <a:gd name="T53" fmla="*/ 0 h 1335"/>
                    <a:gd name="T54" fmla="*/ 0 w 738"/>
                    <a:gd name="T55" fmla="*/ 0 h 1335"/>
                    <a:gd name="T56" fmla="*/ 0 w 738"/>
                    <a:gd name="T57" fmla="*/ 0 h 1335"/>
                    <a:gd name="T58" fmla="*/ 0 w 738"/>
                    <a:gd name="T59" fmla="*/ 0 h 1335"/>
                    <a:gd name="T60" fmla="*/ 0 w 738"/>
                    <a:gd name="T61" fmla="*/ 0 h 1335"/>
                    <a:gd name="T62" fmla="*/ 0 w 738"/>
                    <a:gd name="T63" fmla="*/ 0 h 1335"/>
                    <a:gd name="T64" fmla="*/ 0 w 738"/>
                    <a:gd name="T65" fmla="*/ 0 h 1335"/>
                    <a:gd name="T66" fmla="*/ 0 w 738"/>
                    <a:gd name="T67" fmla="*/ 0 h 1335"/>
                    <a:gd name="T68" fmla="*/ 0 w 738"/>
                    <a:gd name="T69" fmla="*/ 0 h 1335"/>
                    <a:gd name="T70" fmla="*/ 0 w 738"/>
                    <a:gd name="T71" fmla="*/ 0 h 1335"/>
                    <a:gd name="T72" fmla="*/ 0 w 738"/>
                    <a:gd name="T73" fmla="*/ 0 h 1335"/>
                    <a:gd name="T74" fmla="*/ 0 w 738"/>
                    <a:gd name="T75" fmla="*/ 0 h 13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335"/>
                    <a:gd name="T116" fmla="*/ 738 w 738"/>
                    <a:gd name="T117" fmla="*/ 1335 h 13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335">
                      <a:moveTo>
                        <a:pt x="69" y="7"/>
                      </a:moveTo>
                      <a:lnTo>
                        <a:pt x="737" y="1292"/>
                      </a:lnTo>
                      <a:lnTo>
                        <a:pt x="738" y="1295"/>
                      </a:lnTo>
                      <a:lnTo>
                        <a:pt x="737" y="1300"/>
                      </a:lnTo>
                      <a:lnTo>
                        <a:pt x="736" y="1304"/>
                      </a:lnTo>
                      <a:lnTo>
                        <a:pt x="732" y="1309"/>
                      </a:lnTo>
                      <a:lnTo>
                        <a:pt x="728" y="1314"/>
                      </a:lnTo>
                      <a:lnTo>
                        <a:pt x="723" y="1319"/>
                      </a:lnTo>
                      <a:lnTo>
                        <a:pt x="716" y="1323"/>
                      </a:lnTo>
                      <a:lnTo>
                        <a:pt x="710" y="1327"/>
                      </a:lnTo>
                      <a:lnTo>
                        <a:pt x="703" y="1330"/>
                      </a:lnTo>
                      <a:lnTo>
                        <a:pt x="696" y="1332"/>
                      </a:lnTo>
                      <a:lnTo>
                        <a:pt x="689" y="1335"/>
                      </a:lnTo>
                      <a:lnTo>
                        <a:pt x="682" y="1335"/>
                      </a:lnTo>
                      <a:lnTo>
                        <a:pt x="677" y="1335"/>
                      </a:lnTo>
                      <a:lnTo>
                        <a:pt x="672" y="1334"/>
                      </a:lnTo>
                      <a:lnTo>
                        <a:pt x="668" y="1331"/>
                      </a:lnTo>
                      <a:lnTo>
                        <a:pt x="665" y="1328"/>
                      </a:lnTo>
                      <a:lnTo>
                        <a:pt x="1" y="43"/>
                      </a:lnTo>
                      <a:lnTo>
                        <a:pt x="0" y="39"/>
                      </a:lnTo>
                      <a:lnTo>
                        <a:pt x="0" y="34"/>
                      </a:lnTo>
                      <a:lnTo>
                        <a:pt x="1" y="30"/>
                      </a:lnTo>
                      <a:lnTo>
                        <a:pt x="4" y="25"/>
                      </a:lnTo>
                      <a:lnTo>
                        <a:pt x="8" y="19"/>
                      </a:lnTo>
                      <a:lnTo>
                        <a:pt x="13" y="15"/>
                      </a:lnTo>
                      <a:lnTo>
                        <a:pt x="19" y="10"/>
                      </a:lnTo>
                      <a:lnTo>
                        <a:pt x="25" y="7"/>
                      </a:lnTo>
                      <a:lnTo>
                        <a:pt x="32" y="4"/>
                      </a:lnTo>
                      <a:lnTo>
                        <a:pt x="39" y="1"/>
                      </a:lnTo>
                      <a:lnTo>
                        <a:pt x="46" y="0"/>
                      </a:lnTo>
                      <a:lnTo>
                        <a:pt x="52" y="0"/>
                      </a:lnTo>
                      <a:lnTo>
                        <a:pt x="58" y="0"/>
                      </a:lnTo>
                      <a:lnTo>
                        <a:pt x="62" y="2"/>
                      </a:lnTo>
                      <a:lnTo>
                        <a:pt x="67" y="5"/>
                      </a:lnTo>
                      <a:lnTo>
                        <a:pt x="69"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38" name="Freeform 644"/>
                <p:cNvSpPr>
                  <a:spLocks/>
                </p:cNvSpPr>
                <p:nvPr/>
              </p:nvSpPr>
              <p:spPr bwMode="auto">
                <a:xfrm>
                  <a:off x="3747" y="1814"/>
                  <a:ext cx="74" cy="145"/>
                </a:xfrm>
                <a:custGeom>
                  <a:avLst/>
                  <a:gdLst>
                    <a:gd name="T0" fmla="*/ 0 w 738"/>
                    <a:gd name="T1" fmla="*/ 0 h 1335"/>
                    <a:gd name="T2" fmla="*/ 0 w 738"/>
                    <a:gd name="T3" fmla="*/ 0 h 1335"/>
                    <a:gd name="T4" fmla="*/ 0 w 738"/>
                    <a:gd name="T5" fmla="*/ 0 h 1335"/>
                    <a:gd name="T6" fmla="*/ 0 w 738"/>
                    <a:gd name="T7" fmla="*/ 0 h 1335"/>
                    <a:gd name="T8" fmla="*/ 0 w 738"/>
                    <a:gd name="T9" fmla="*/ 0 h 1335"/>
                    <a:gd name="T10" fmla="*/ 0 w 738"/>
                    <a:gd name="T11" fmla="*/ 0 h 1335"/>
                    <a:gd name="T12" fmla="*/ 0 w 738"/>
                    <a:gd name="T13" fmla="*/ 0 h 1335"/>
                    <a:gd name="T14" fmla="*/ 0 w 738"/>
                    <a:gd name="T15" fmla="*/ 0 h 1335"/>
                    <a:gd name="T16" fmla="*/ 0 w 738"/>
                    <a:gd name="T17" fmla="*/ 0 h 1335"/>
                    <a:gd name="T18" fmla="*/ 0 w 738"/>
                    <a:gd name="T19" fmla="*/ 0 h 1335"/>
                    <a:gd name="T20" fmla="*/ 0 w 738"/>
                    <a:gd name="T21" fmla="*/ 0 h 1335"/>
                    <a:gd name="T22" fmla="*/ 0 w 738"/>
                    <a:gd name="T23" fmla="*/ 0 h 1335"/>
                    <a:gd name="T24" fmla="*/ 0 w 738"/>
                    <a:gd name="T25" fmla="*/ 0 h 1335"/>
                    <a:gd name="T26" fmla="*/ 0 w 738"/>
                    <a:gd name="T27" fmla="*/ 0 h 1335"/>
                    <a:gd name="T28" fmla="*/ 0 w 738"/>
                    <a:gd name="T29" fmla="*/ 0 h 1335"/>
                    <a:gd name="T30" fmla="*/ 0 w 738"/>
                    <a:gd name="T31" fmla="*/ 0 h 1335"/>
                    <a:gd name="T32" fmla="*/ 0 w 738"/>
                    <a:gd name="T33" fmla="*/ 0 h 1335"/>
                    <a:gd name="T34" fmla="*/ 0 w 738"/>
                    <a:gd name="T35" fmla="*/ 0 h 1335"/>
                    <a:gd name="T36" fmla="*/ 0 w 738"/>
                    <a:gd name="T37" fmla="*/ 0 h 1335"/>
                    <a:gd name="T38" fmla="*/ 0 w 738"/>
                    <a:gd name="T39" fmla="*/ 0 h 1335"/>
                    <a:gd name="T40" fmla="*/ 0 w 738"/>
                    <a:gd name="T41" fmla="*/ 0 h 1335"/>
                    <a:gd name="T42" fmla="*/ 0 w 738"/>
                    <a:gd name="T43" fmla="*/ 0 h 1335"/>
                    <a:gd name="T44" fmla="*/ 0 w 738"/>
                    <a:gd name="T45" fmla="*/ 0 h 1335"/>
                    <a:gd name="T46" fmla="*/ 0 w 738"/>
                    <a:gd name="T47" fmla="*/ 0 h 1335"/>
                    <a:gd name="T48" fmla="*/ 0 w 738"/>
                    <a:gd name="T49" fmla="*/ 0 h 1335"/>
                    <a:gd name="T50" fmla="*/ 0 w 738"/>
                    <a:gd name="T51" fmla="*/ 0 h 1335"/>
                    <a:gd name="T52" fmla="*/ 0 w 738"/>
                    <a:gd name="T53" fmla="*/ 0 h 1335"/>
                    <a:gd name="T54" fmla="*/ 0 w 738"/>
                    <a:gd name="T55" fmla="*/ 0 h 1335"/>
                    <a:gd name="T56" fmla="*/ 0 w 738"/>
                    <a:gd name="T57" fmla="*/ 0 h 1335"/>
                    <a:gd name="T58" fmla="*/ 0 w 738"/>
                    <a:gd name="T59" fmla="*/ 0 h 1335"/>
                    <a:gd name="T60" fmla="*/ 0 w 738"/>
                    <a:gd name="T61" fmla="*/ 0 h 1335"/>
                    <a:gd name="T62" fmla="*/ 0 w 738"/>
                    <a:gd name="T63" fmla="*/ 0 h 1335"/>
                    <a:gd name="T64" fmla="*/ 0 w 738"/>
                    <a:gd name="T65" fmla="*/ 0 h 1335"/>
                    <a:gd name="T66" fmla="*/ 0 w 738"/>
                    <a:gd name="T67" fmla="*/ 0 h 1335"/>
                    <a:gd name="T68" fmla="*/ 0 w 738"/>
                    <a:gd name="T69" fmla="*/ 0 h 1335"/>
                    <a:gd name="T70" fmla="*/ 0 w 738"/>
                    <a:gd name="T71" fmla="*/ 0 h 1335"/>
                    <a:gd name="T72" fmla="*/ 0 w 738"/>
                    <a:gd name="T73" fmla="*/ 0 h 1335"/>
                    <a:gd name="T74" fmla="*/ 0 w 738"/>
                    <a:gd name="T75" fmla="*/ 0 h 13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335"/>
                    <a:gd name="T116" fmla="*/ 738 w 738"/>
                    <a:gd name="T117" fmla="*/ 1335 h 13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335">
                      <a:moveTo>
                        <a:pt x="69" y="7"/>
                      </a:moveTo>
                      <a:lnTo>
                        <a:pt x="737" y="1292"/>
                      </a:lnTo>
                      <a:lnTo>
                        <a:pt x="738" y="1295"/>
                      </a:lnTo>
                      <a:lnTo>
                        <a:pt x="737" y="1300"/>
                      </a:lnTo>
                      <a:lnTo>
                        <a:pt x="736" y="1304"/>
                      </a:lnTo>
                      <a:lnTo>
                        <a:pt x="732" y="1309"/>
                      </a:lnTo>
                      <a:lnTo>
                        <a:pt x="728" y="1314"/>
                      </a:lnTo>
                      <a:lnTo>
                        <a:pt x="723" y="1319"/>
                      </a:lnTo>
                      <a:lnTo>
                        <a:pt x="716" y="1323"/>
                      </a:lnTo>
                      <a:lnTo>
                        <a:pt x="710" y="1327"/>
                      </a:lnTo>
                      <a:lnTo>
                        <a:pt x="703" y="1330"/>
                      </a:lnTo>
                      <a:lnTo>
                        <a:pt x="696" y="1332"/>
                      </a:lnTo>
                      <a:lnTo>
                        <a:pt x="689" y="1335"/>
                      </a:lnTo>
                      <a:lnTo>
                        <a:pt x="682" y="1335"/>
                      </a:lnTo>
                      <a:lnTo>
                        <a:pt x="677" y="1335"/>
                      </a:lnTo>
                      <a:lnTo>
                        <a:pt x="672" y="1334"/>
                      </a:lnTo>
                      <a:lnTo>
                        <a:pt x="668" y="1331"/>
                      </a:lnTo>
                      <a:lnTo>
                        <a:pt x="665" y="1328"/>
                      </a:lnTo>
                      <a:lnTo>
                        <a:pt x="1" y="43"/>
                      </a:lnTo>
                      <a:lnTo>
                        <a:pt x="0" y="39"/>
                      </a:lnTo>
                      <a:lnTo>
                        <a:pt x="0" y="34"/>
                      </a:lnTo>
                      <a:lnTo>
                        <a:pt x="1" y="30"/>
                      </a:lnTo>
                      <a:lnTo>
                        <a:pt x="4" y="25"/>
                      </a:lnTo>
                      <a:lnTo>
                        <a:pt x="8" y="19"/>
                      </a:lnTo>
                      <a:lnTo>
                        <a:pt x="13" y="15"/>
                      </a:lnTo>
                      <a:lnTo>
                        <a:pt x="19" y="10"/>
                      </a:lnTo>
                      <a:lnTo>
                        <a:pt x="25" y="7"/>
                      </a:lnTo>
                      <a:lnTo>
                        <a:pt x="32" y="4"/>
                      </a:lnTo>
                      <a:lnTo>
                        <a:pt x="39" y="1"/>
                      </a:lnTo>
                      <a:lnTo>
                        <a:pt x="46" y="0"/>
                      </a:lnTo>
                      <a:lnTo>
                        <a:pt x="52" y="0"/>
                      </a:lnTo>
                      <a:lnTo>
                        <a:pt x="58" y="0"/>
                      </a:lnTo>
                      <a:lnTo>
                        <a:pt x="62" y="2"/>
                      </a:lnTo>
                      <a:lnTo>
                        <a:pt x="67" y="5"/>
                      </a:lnTo>
                      <a:lnTo>
                        <a:pt x="69"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39" name="Freeform 645"/>
                <p:cNvSpPr>
                  <a:spLocks/>
                </p:cNvSpPr>
                <p:nvPr/>
              </p:nvSpPr>
              <p:spPr bwMode="auto">
                <a:xfrm>
                  <a:off x="3814" y="1953"/>
                  <a:ext cx="7" cy="6"/>
                </a:xfrm>
                <a:custGeom>
                  <a:avLst/>
                  <a:gdLst>
                    <a:gd name="T0" fmla="*/ 0 w 74"/>
                    <a:gd name="T1" fmla="*/ 0 h 50"/>
                    <a:gd name="T2" fmla="*/ 0 w 74"/>
                    <a:gd name="T3" fmla="*/ 0 h 50"/>
                    <a:gd name="T4" fmla="*/ 0 w 74"/>
                    <a:gd name="T5" fmla="*/ 0 h 50"/>
                    <a:gd name="T6" fmla="*/ 0 w 74"/>
                    <a:gd name="T7" fmla="*/ 0 h 50"/>
                    <a:gd name="T8" fmla="*/ 0 w 74"/>
                    <a:gd name="T9" fmla="*/ 0 h 50"/>
                    <a:gd name="T10" fmla="*/ 0 w 74"/>
                    <a:gd name="T11" fmla="*/ 0 h 50"/>
                    <a:gd name="T12" fmla="*/ 0 w 74"/>
                    <a:gd name="T13" fmla="*/ 0 h 50"/>
                    <a:gd name="T14" fmla="*/ 0 w 74"/>
                    <a:gd name="T15" fmla="*/ 0 h 50"/>
                    <a:gd name="T16" fmla="*/ 0 w 74"/>
                    <a:gd name="T17" fmla="*/ 0 h 50"/>
                    <a:gd name="T18" fmla="*/ 0 w 74"/>
                    <a:gd name="T19" fmla="*/ 0 h 50"/>
                    <a:gd name="T20" fmla="*/ 0 w 74"/>
                    <a:gd name="T21" fmla="*/ 0 h 50"/>
                    <a:gd name="T22" fmla="*/ 0 w 74"/>
                    <a:gd name="T23" fmla="*/ 0 h 50"/>
                    <a:gd name="T24" fmla="*/ 0 w 74"/>
                    <a:gd name="T25" fmla="*/ 0 h 50"/>
                    <a:gd name="T26" fmla="*/ 0 w 74"/>
                    <a:gd name="T27" fmla="*/ 0 h 50"/>
                    <a:gd name="T28" fmla="*/ 0 w 74"/>
                    <a:gd name="T29" fmla="*/ 0 h 50"/>
                    <a:gd name="T30" fmla="*/ 0 w 74"/>
                    <a:gd name="T31" fmla="*/ 0 h 50"/>
                    <a:gd name="T32" fmla="*/ 0 w 74"/>
                    <a:gd name="T33" fmla="*/ 0 h 50"/>
                    <a:gd name="T34" fmla="*/ 0 w 74"/>
                    <a:gd name="T35" fmla="*/ 0 h 50"/>
                    <a:gd name="T36" fmla="*/ 0 w 74"/>
                    <a:gd name="T37" fmla="*/ 0 h 50"/>
                    <a:gd name="T38" fmla="*/ 0 w 74"/>
                    <a:gd name="T39" fmla="*/ 0 h 50"/>
                    <a:gd name="T40" fmla="*/ 0 w 74"/>
                    <a:gd name="T41" fmla="*/ 0 h 50"/>
                    <a:gd name="T42" fmla="*/ 0 w 74"/>
                    <a:gd name="T43" fmla="*/ 0 h 50"/>
                    <a:gd name="T44" fmla="*/ 0 w 74"/>
                    <a:gd name="T45" fmla="*/ 0 h 50"/>
                    <a:gd name="T46" fmla="*/ 0 w 74"/>
                    <a:gd name="T47" fmla="*/ 0 h 50"/>
                    <a:gd name="T48" fmla="*/ 0 w 74"/>
                    <a:gd name="T49" fmla="*/ 0 h 50"/>
                    <a:gd name="T50" fmla="*/ 0 w 74"/>
                    <a:gd name="T51" fmla="*/ 0 h 50"/>
                    <a:gd name="T52" fmla="*/ 0 w 74"/>
                    <a:gd name="T53" fmla="*/ 0 h 50"/>
                    <a:gd name="T54" fmla="*/ 0 w 74"/>
                    <a:gd name="T55" fmla="*/ 0 h 50"/>
                    <a:gd name="T56" fmla="*/ 0 w 74"/>
                    <a:gd name="T57" fmla="*/ 0 h 50"/>
                    <a:gd name="T58" fmla="*/ 0 w 74"/>
                    <a:gd name="T59" fmla="*/ 0 h 50"/>
                    <a:gd name="T60" fmla="*/ 0 w 74"/>
                    <a:gd name="T61" fmla="*/ 0 h 50"/>
                    <a:gd name="T62" fmla="*/ 0 w 74"/>
                    <a:gd name="T63" fmla="*/ 0 h 50"/>
                    <a:gd name="T64" fmla="*/ 0 w 74"/>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50"/>
                    <a:gd name="T101" fmla="*/ 74 w 7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50">
                      <a:moveTo>
                        <a:pt x="29" y="8"/>
                      </a:moveTo>
                      <a:lnTo>
                        <a:pt x="35" y="4"/>
                      </a:lnTo>
                      <a:lnTo>
                        <a:pt x="42" y="2"/>
                      </a:lnTo>
                      <a:lnTo>
                        <a:pt x="49" y="1"/>
                      </a:lnTo>
                      <a:lnTo>
                        <a:pt x="56" y="0"/>
                      </a:lnTo>
                      <a:lnTo>
                        <a:pt x="61" y="0"/>
                      </a:lnTo>
                      <a:lnTo>
                        <a:pt x="66" y="1"/>
                      </a:lnTo>
                      <a:lnTo>
                        <a:pt x="71" y="3"/>
                      </a:lnTo>
                      <a:lnTo>
                        <a:pt x="73" y="7"/>
                      </a:lnTo>
                      <a:lnTo>
                        <a:pt x="74" y="10"/>
                      </a:lnTo>
                      <a:lnTo>
                        <a:pt x="73" y="15"/>
                      </a:lnTo>
                      <a:lnTo>
                        <a:pt x="72" y="19"/>
                      </a:lnTo>
                      <a:lnTo>
                        <a:pt x="68" y="24"/>
                      </a:lnTo>
                      <a:lnTo>
                        <a:pt x="64" y="29"/>
                      </a:lnTo>
                      <a:lnTo>
                        <a:pt x="59" y="34"/>
                      </a:lnTo>
                      <a:lnTo>
                        <a:pt x="52" y="38"/>
                      </a:lnTo>
                      <a:lnTo>
                        <a:pt x="46" y="42"/>
                      </a:lnTo>
                      <a:lnTo>
                        <a:pt x="39" y="45"/>
                      </a:lnTo>
                      <a:lnTo>
                        <a:pt x="32" y="47"/>
                      </a:lnTo>
                      <a:lnTo>
                        <a:pt x="25" y="50"/>
                      </a:lnTo>
                      <a:lnTo>
                        <a:pt x="18" y="50"/>
                      </a:lnTo>
                      <a:lnTo>
                        <a:pt x="13" y="50"/>
                      </a:lnTo>
                      <a:lnTo>
                        <a:pt x="8" y="49"/>
                      </a:lnTo>
                      <a:lnTo>
                        <a:pt x="4" y="46"/>
                      </a:lnTo>
                      <a:lnTo>
                        <a:pt x="1" y="43"/>
                      </a:lnTo>
                      <a:lnTo>
                        <a:pt x="0" y="40"/>
                      </a:lnTo>
                      <a:lnTo>
                        <a:pt x="1" y="35"/>
                      </a:lnTo>
                      <a:lnTo>
                        <a:pt x="3" y="30"/>
                      </a:lnTo>
                      <a:lnTo>
                        <a:pt x="6" y="26"/>
                      </a:lnTo>
                      <a:lnTo>
                        <a:pt x="10" y="21"/>
                      </a:lnTo>
                      <a:lnTo>
                        <a:pt x="15" y="17"/>
                      </a:lnTo>
                      <a:lnTo>
                        <a:pt x="22" y="12"/>
                      </a:lnTo>
                      <a:lnTo>
                        <a:pt x="29"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40" name="Freeform 646"/>
                <p:cNvSpPr>
                  <a:spLocks/>
                </p:cNvSpPr>
                <p:nvPr/>
              </p:nvSpPr>
              <p:spPr bwMode="auto">
                <a:xfrm>
                  <a:off x="3814" y="1953"/>
                  <a:ext cx="7" cy="6"/>
                </a:xfrm>
                <a:custGeom>
                  <a:avLst/>
                  <a:gdLst>
                    <a:gd name="T0" fmla="*/ 0 w 74"/>
                    <a:gd name="T1" fmla="*/ 0 h 50"/>
                    <a:gd name="T2" fmla="*/ 0 w 74"/>
                    <a:gd name="T3" fmla="*/ 0 h 50"/>
                    <a:gd name="T4" fmla="*/ 0 w 74"/>
                    <a:gd name="T5" fmla="*/ 0 h 50"/>
                    <a:gd name="T6" fmla="*/ 0 w 74"/>
                    <a:gd name="T7" fmla="*/ 0 h 50"/>
                    <a:gd name="T8" fmla="*/ 0 w 74"/>
                    <a:gd name="T9" fmla="*/ 0 h 50"/>
                    <a:gd name="T10" fmla="*/ 0 w 74"/>
                    <a:gd name="T11" fmla="*/ 0 h 50"/>
                    <a:gd name="T12" fmla="*/ 0 w 74"/>
                    <a:gd name="T13" fmla="*/ 0 h 50"/>
                    <a:gd name="T14" fmla="*/ 0 w 74"/>
                    <a:gd name="T15" fmla="*/ 0 h 50"/>
                    <a:gd name="T16" fmla="*/ 0 w 74"/>
                    <a:gd name="T17" fmla="*/ 0 h 50"/>
                    <a:gd name="T18" fmla="*/ 0 w 74"/>
                    <a:gd name="T19" fmla="*/ 0 h 50"/>
                    <a:gd name="T20" fmla="*/ 0 w 74"/>
                    <a:gd name="T21" fmla="*/ 0 h 50"/>
                    <a:gd name="T22" fmla="*/ 0 w 74"/>
                    <a:gd name="T23" fmla="*/ 0 h 50"/>
                    <a:gd name="T24" fmla="*/ 0 w 74"/>
                    <a:gd name="T25" fmla="*/ 0 h 50"/>
                    <a:gd name="T26" fmla="*/ 0 w 74"/>
                    <a:gd name="T27" fmla="*/ 0 h 50"/>
                    <a:gd name="T28" fmla="*/ 0 w 74"/>
                    <a:gd name="T29" fmla="*/ 0 h 50"/>
                    <a:gd name="T30" fmla="*/ 0 w 74"/>
                    <a:gd name="T31" fmla="*/ 0 h 50"/>
                    <a:gd name="T32" fmla="*/ 0 w 74"/>
                    <a:gd name="T33" fmla="*/ 0 h 50"/>
                    <a:gd name="T34" fmla="*/ 0 w 74"/>
                    <a:gd name="T35" fmla="*/ 0 h 50"/>
                    <a:gd name="T36" fmla="*/ 0 w 74"/>
                    <a:gd name="T37" fmla="*/ 0 h 50"/>
                    <a:gd name="T38" fmla="*/ 0 w 74"/>
                    <a:gd name="T39" fmla="*/ 0 h 50"/>
                    <a:gd name="T40" fmla="*/ 0 w 74"/>
                    <a:gd name="T41" fmla="*/ 0 h 50"/>
                    <a:gd name="T42" fmla="*/ 0 w 74"/>
                    <a:gd name="T43" fmla="*/ 0 h 50"/>
                    <a:gd name="T44" fmla="*/ 0 w 74"/>
                    <a:gd name="T45" fmla="*/ 0 h 50"/>
                    <a:gd name="T46" fmla="*/ 0 w 74"/>
                    <a:gd name="T47" fmla="*/ 0 h 50"/>
                    <a:gd name="T48" fmla="*/ 0 w 74"/>
                    <a:gd name="T49" fmla="*/ 0 h 50"/>
                    <a:gd name="T50" fmla="*/ 0 w 74"/>
                    <a:gd name="T51" fmla="*/ 0 h 50"/>
                    <a:gd name="T52" fmla="*/ 0 w 74"/>
                    <a:gd name="T53" fmla="*/ 0 h 50"/>
                    <a:gd name="T54" fmla="*/ 0 w 74"/>
                    <a:gd name="T55" fmla="*/ 0 h 50"/>
                    <a:gd name="T56" fmla="*/ 0 w 74"/>
                    <a:gd name="T57" fmla="*/ 0 h 50"/>
                    <a:gd name="T58" fmla="*/ 0 w 74"/>
                    <a:gd name="T59" fmla="*/ 0 h 50"/>
                    <a:gd name="T60" fmla="*/ 0 w 74"/>
                    <a:gd name="T61" fmla="*/ 0 h 50"/>
                    <a:gd name="T62" fmla="*/ 0 w 74"/>
                    <a:gd name="T63" fmla="*/ 0 h 50"/>
                    <a:gd name="T64" fmla="*/ 0 w 74"/>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50"/>
                    <a:gd name="T101" fmla="*/ 74 w 7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50">
                      <a:moveTo>
                        <a:pt x="29" y="8"/>
                      </a:moveTo>
                      <a:lnTo>
                        <a:pt x="35" y="4"/>
                      </a:lnTo>
                      <a:lnTo>
                        <a:pt x="42" y="2"/>
                      </a:lnTo>
                      <a:lnTo>
                        <a:pt x="49" y="1"/>
                      </a:lnTo>
                      <a:lnTo>
                        <a:pt x="56" y="0"/>
                      </a:lnTo>
                      <a:lnTo>
                        <a:pt x="61" y="0"/>
                      </a:lnTo>
                      <a:lnTo>
                        <a:pt x="66" y="1"/>
                      </a:lnTo>
                      <a:lnTo>
                        <a:pt x="71" y="3"/>
                      </a:lnTo>
                      <a:lnTo>
                        <a:pt x="73" y="7"/>
                      </a:lnTo>
                      <a:lnTo>
                        <a:pt x="74" y="10"/>
                      </a:lnTo>
                      <a:lnTo>
                        <a:pt x="73" y="15"/>
                      </a:lnTo>
                      <a:lnTo>
                        <a:pt x="72" y="19"/>
                      </a:lnTo>
                      <a:lnTo>
                        <a:pt x="68" y="24"/>
                      </a:lnTo>
                      <a:lnTo>
                        <a:pt x="64" y="29"/>
                      </a:lnTo>
                      <a:lnTo>
                        <a:pt x="59" y="34"/>
                      </a:lnTo>
                      <a:lnTo>
                        <a:pt x="52" y="38"/>
                      </a:lnTo>
                      <a:lnTo>
                        <a:pt x="46" y="42"/>
                      </a:lnTo>
                      <a:lnTo>
                        <a:pt x="39" y="45"/>
                      </a:lnTo>
                      <a:lnTo>
                        <a:pt x="32" y="47"/>
                      </a:lnTo>
                      <a:lnTo>
                        <a:pt x="25" y="50"/>
                      </a:lnTo>
                      <a:lnTo>
                        <a:pt x="18" y="50"/>
                      </a:lnTo>
                      <a:lnTo>
                        <a:pt x="13" y="50"/>
                      </a:lnTo>
                      <a:lnTo>
                        <a:pt x="8" y="49"/>
                      </a:lnTo>
                      <a:lnTo>
                        <a:pt x="4" y="46"/>
                      </a:lnTo>
                      <a:lnTo>
                        <a:pt x="1" y="43"/>
                      </a:lnTo>
                      <a:lnTo>
                        <a:pt x="0" y="40"/>
                      </a:lnTo>
                      <a:lnTo>
                        <a:pt x="1" y="35"/>
                      </a:lnTo>
                      <a:lnTo>
                        <a:pt x="3" y="30"/>
                      </a:lnTo>
                      <a:lnTo>
                        <a:pt x="6" y="26"/>
                      </a:lnTo>
                      <a:lnTo>
                        <a:pt x="10" y="21"/>
                      </a:lnTo>
                      <a:lnTo>
                        <a:pt x="15" y="17"/>
                      </a:lnTo>
                      <a:lnTo>
                        <a:pt x="22" y="12"/>
                      </a:lnTo>
                      <a:lnTo>
                        <a:pt x="29"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41" name="Freeform 647"/>
                <p:cNvSpPr>
                  <a:spLocks/>
                </p:cNvSpPr>
                <p:nvPr/>
              </p:nvSpPr>
              <p:spPr bwMode="auto">
                <a:xfrm>
                  <a:off x="4096" y="1321"/>
                  <a:ext cx="58" cy="131"/>
                </a:xfrm>
                <a:custGeom>
                  <a:avLst/>
                  <a:gdLst>
                    <a:gd name="T0" fmla="*/ 0 w 575"/>
                    <a:gd name="T1" fmla="*/ 0 h 1200"/>
                    <a:gd name="T2" fmla="*/ 0 w 575"/>
                    <a:gd name="T3" fmla="*/ 0 h 1200"/>
                    <a:gd name="T4" fmla="*/ 0 w 575"/>
                    <a:gd name="T5" fmla="*/ 0 h 1200"/>
                    <a:gd name="T6" fmla="*/ 0 w 575"/>
                    <a:gd name="T7" fmla="*/ 0 h 1200"/>
                    <a:gd name="T8" fmla="*/ 0 w 575"/>
                    <a:gd name="T9" fmla="*/ 0 h 1200"/>
                    <a:gd name="T10" fmla="*/ 0 w 575"/>
                    <a:gd name="T11" fmla="*/ 0 h 1200"/>
                    <a:gd name="T12" fmla="*/ 0 w 575"/>
                    <a:gd name="T13" fmla="*/ 0 h 1200"/>
                    <a:gd name="T14" fmla="*/ 0 w 575"/>
                    <a:gd name="T15" fmla="*/ 0 h 1200"/>
                    <a:gd name="T16" fmla="*/ 0 w 575"/>
                    <a:gd name="T17" fmla="*/ 0 h 1200"/>
                    <a:gd name="T18" fmla="*/ 0 w 575"/>
                    <a:gd name="T19" fmla="*/ 0 h 1200"/>
                    <a:gd name="T20" fmla="*/ 0 w 575"/>
                    <a:gd name="T21" fmla="*/ 0 h 1200"/>
                    <a:gd name="T22" fmla="*/ 0 w 575"/>
                    <a:gd name="T23" fmla="*/ 0 h 1200"/>
                    <a:gd name="T24" fmla="*/ 0 w 575"/>
                    <a:gd name="T25" fmla="*/ 0 h 1200"/>
                    <a:gd name="T26" fmla="*/ 0 w 575"/>
                    <a:gd name="T27" fmla="*/ 0 h 1200"/>
                    <a:gd name="T28" fmla="*/ 0 w 575"/>
                    <a:gd name="T29" fmla="*/ 0 h 1200"/>
                    <a:gd name="T30" fmla="*/ 0 w 575"/>
                    <a:gd name="T31" fmla="*/ 0 h 1200"/>
                    <a:gd name="T32" fmla="*/ 0 w 575"/>
                    <a:gd name="T33" fmla="*/ 0 h 1200"/>
                    <a:gd name="T34" fmla="*/ 0 w 575"/>
                    <a:gd name="T35" fmla="*/ 0 h 1200"/>
                    <a:gd name="T36" fmla="*/ 0 w 575"/>
                    <a:gd name="T37" fmla="*/ 0 h 1200"/>
                    <a:gd name="T38" fmla="*/ 0 w 575"/>
                    <a:gd name="T39" fmla="*/ 0 h 1200"/>
                    <a:gd name="T40" fmla="*/ 0 w 575"/>
                    <a:gd name="T41" fmla="*/ 0 h 1200"/>
                    <a:gd name="T42" fmla="*/ 0 w 575"/>
                    <a:gd name="T43" fmla="*/ 0 h 1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5"/>
                    <a:gd name="T67" fmla="*/ 0 h 1200"/>
                    <a:gd name="T68" fmla="*/ 575 w 575"/>
                    <a:gd name="T69" fmla="*/ 1200 h 1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5" h="1200">
                      <a:moveTo>
                        <a:pt x="502" y="1188"/>
                      </a:moveTo>
                      <a:lnTo>
                        <a:pt x="0" y="31"/>
                      </a:lnTo>
                      <a:lnTo>
                        <a:pt x="74" y="0"/>
                      </a:lnTo>
                      <a:lnTo>
                        <a:pt x="573" y="1157"/>
                      </a:lnTo>
                      <a:lnTo>
                        <a:pt x="575" y="1162"/>
                      </a:lnTo>
                      <a:lnTo>
                        <a:pt x="574" y="1167"/>
                      </a:lnTo>
                      <a:lnTo>
                        <a:pt x="573" y="1173"/>
                      </a:lnTo>
                      <a:lnTo>
                        <a:pt x="570" y="1179"/>
                      </a:lnTo>
                      <a:lnTo>
                        <a:pt x="566" y="1183"/>
                      </a:lnTo>
                      <a:lnTo>
                        <a:pt x="561" y="1189"/>
                      </a:lnTo>
                      <a:lnTo>
                        <a:pt x="555" y="1193"/>
                      </a:lnTo>
                      <a:lnTo>
                        <a:pt x="548" y="1197"/>
                      </a:lnTo>
                      <a:lnTo>
                        <a:pt x="541" y="1199"/>
                      </a:lnTo>
                      <a:lnTo>
                        <a:pt x="534" y="1200"/>
                      </a:lnTo>
                      <a:lnTo>
                        <a:pt x="526" y="1200"/>
                      </a:lnTo>
                      <a:lnTo>
                        <a:pt x="521" y="1200"/>
                      </a:lnTo>
                      <a:lnTo>
                        <a:pt x="514" y="1198"/>
                      </a:lnTo>
                      <a:lnTo>
                        <a:pt x="509" y="1196"/>
                      </a:lnTo>
                      <a:lnTo>
                        <a:pt x="505" y="1192"/>
                      </a:lnTo>
                      <a:lnTo>
                        <a:pt x="502" y="118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42" name="Freeform 648"/>
                <p:cNvSpPr>
                  <a:spLocks/>
                </p:cNvSpPr>
                <p:nvPr/>
              </p:nvSpPr>
              <p:spPr bwMode="auto">
                <a:xfrm>
                  <a:off x="4096" y="1321"/>
                  <a:ext cx="58" cy="131"/>
                </a:xfrm>
                <a:custGeom>
                  <a:avLst/>
                  <a:gdLst>
                    <a:gd name="T0" fmla="*/ 0 w 575"/>
                    <a:gd name="T1" fmla="*/ 0 h 1200"/>
                    <a:gd name="T2" fmla="*/ 0 w 575"/>
                    <a:gd name="T3" fmla="*/ 0 h 1200"/>
                    <a:gd name="T4" fmla="*/ 0 w 575"/>
                    <a:gd name="T5" fmla="*/ 0 h 1200"/>
                    <a:gd name="T6" fmla="*/ 0 w 575"/>
                    <a:gd name="T7" fmla="*/ 0 h 1200"/>
                    <a:gd name="T8" fmla="*/ 0 w 575"/>
                    <a:gd name="T9" fmla="*/ 0 h 1200"/>
                    <a:gd name="T10" fmla="*/ 0 w 575"/>
                    <a:gd name="T11" fmla="*/ 0 h 1200"/>
                    <a:gd name="T12" fmla="*/ 0 w 575"/>
                    <a:gd name="T13" fmla="*/ 0 h 1200"/>
                    <a:gd name="T14" fmla="*/ 0 w 575"/>
                    <a:gd name="T15" fmla="*/ 0 h 1200"/>
                    <a:gd name="T16" fmla="*/ 0 w 575"/>
                    <a:gd name="T17" fmla="*/ 0 h 1200"/>
                    <a:gd name="T18" fmla="*/ 0 w 575"/>
                    <a:gd name="T19" fmla="*/ 0 h 1200"/>
                    <a:gd name="T20" fmla="*/ 0 w 575"/>
                    <a:gd name="T21" fmla="*/ 0 h 1200"/>
                    <a:gd name="T22" fmla="*/ 0 w 575"/>
                    <a:gd name="T23" fmla="*/ 0 h 1200"/>
                    <a:gd name="T24" fmla="*/ 0 w 575"/>
                    <a:gd name="T25" fmla="*/ 0 h 1200"/>
                    <a:gd name="T26" fmla="*/ 0 w 575"/>
                    <a:gd name="T27" fmla="*/ 0 h 1200"/>
                    <a:gd name="T28" fmla="*/ 0 w 575"/>
                    <a:gd name="T29" fmla="*/ 0 h 1200"/>
                    <a:gd name="T30" fmla="*/ 0 w 575"/>
                    <a:gd name="T31" fmla="*/ 0 h 1200"/>
                    <a:gd name="T32" fmla="*/ 0 w 575"/>
                    <a:gd name="T33" fmla="*/ 0 h 1200"/>
                    <a:gd name="T34" fmla="*/ 0 w 575"/>
                    <a:gd name="T35" fmla="*/ 0 h 1200"/>
                    <a:gd name="T36" fmla="*/ 0 w 575"/>
                    <a:gd name="T37" fmla="*/ 0 h 1200"/>
                    <a:gd name="T38" fmla="*/ 0 w 575"/>
                    <a:gd name="T39" fmla="*/ 0 h 1200"/>
                    <a:gd name="T40" fmla="*/ 0 w 575"/>
                    <a:gd name="T41" fmla="*/ 0 h 1200"/>
                    <a:gd name="T42" fmla="*/ 0 w 575"/>
                    <a:gd name="T43" fmla="*/ 0 h 1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5"/>
                    <a:gd name="T67" fmla="*/ 0 h 1200"/>
                    <a:gd name="T68" fmla="*/ 575 w 575"/>
                    <a:gd name="T69" fmla="*/ 1200 h 1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5" h="1200">
                      <a:moveTo>
                        <a:pt x="502" y="1188"/>
                      </a:moveTo>
                      <a:lnTo>
                        <a:pt x="0" y="31"/>
                      </a:lnTo>
                      <a:lnTo>
                        <a:pt x="74" y="0"/>
                      </a:lnTo>
                      <a:lnTo>
                        <a:pt x="573" y="1157"/>
                      </a:lnTo>
                      <a:lnTo>
                        <a:pt x="575" y="1162"/>
                      </a:lnTo>
                      <a:lnTo>
                        <a:pt x="574" y="1167"/>
                      </a:lnTo>
                      <a:lnTo>
                        <a:pt x="573" y="1173"/>
                      </a:lnTo>
                      <a:lnTo>
                        <a:pt x="570" y="1179"/>
                      </a:lnTo>
                      <a:lnTo>
                        <a:pt x="566" y="1183"/>
                      </a:lnTo>
                      <a:lnTo>
                        <a:pt x="561" y="1189"/>
                      </a:lnTo>
                      <a:lnTo>
                        <a:pt x="555" y="1193"/>
                      </a:lnTo>
                      <a:lnTo>
                        <a:pt x="548" y="1197"/>
                      </a:lnTo>
                      <a:lnTo>
                        <a:pt x="541" y="1199"/>
                      </a:lnTo>
                      <a:lnTo>
                        <a:pt x="534" y="1200"/>
                      </a:lnTo>
                      <a:lnTo>
                        <a:pt x="526" y="1200"/>
                      </a:lnTo>
                      <a:lnTo>
                        <a:pt x="521" y="1200"/>
                      </a:lnTo>
                      <a:lnTo>
                        <a:pt x="514" y="1198"/>
                      </a:lnTo>
                      <a:lnTo>
                        <a:pt x="509" y="1196"/>
                      </a:lnTo>
                      <a:lnTo>
                        <a:pt x="505" y="1192"/>
                      </a:lnTo>
                      <a:lnTo>
                        <a:pt x="502" y="118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3" name="Freeform 649"/>
                <p:cNvSpPr>
                  <a:spLocks/>
                </p:cNvSpPr>
                <p:nvPr/>
              </p:nvSpPr>
              <p:spPr bwMode="auto">
                <a:xfrm>
                  <a:off x="3450" y="1657"/>
                  <a:ext cx="63" cy="140"/>
                </a:xfrm>
                <a:custGeom>
                  <a:avLst/>
                  <a:gdLst>
                    <a:gd name="T0" fmla="*/ 0 w 630"/>
                    <a:gd name="T1" fmla="*/ 0 h 1274"/>
                    <a:gd name="T2" fmla="*/ 0 w 630"/>
                    <a:gd name="T3" fmla="*/ 0 h 1274"/>
                    <a:gd name="T4" fmla="*/ 0 w 630"/>
                    <a:gd name="T5" fmla="*/ 0 h 1274"/>
                    <a:gd name="T6" fmla="*/ 0 w 630"/>
                    <a:gd name="T7" fmla="*/ 0 h 1274"/>
                    <a:gd name="T8" fmla="*/ 0 w 630"/>
                    <a:gd name="T9" fmla="*/ 0 h 1274"/>
                    <a:gd name="T10" fmla="*/ 0 w 630"/>
                    <a:gd name="T11" fmla="*/ 0 h 1274"/>
                    <a:gd name="T12" fmla="*/ 0 w 630"/>
                    <a:gd name="T13" fmla="*/ 0 h 1274"/>
                    <a:gd name="T14" fmla="*/ 0 w 630"/>
                    <a:gd name="T15" fmla="*/ 0 h 1274"/>
                    <a:gd name="T16" fmla="*/ 0 w 630"/>
                    <a:gd name="T17" fmla="*/ 0 h 1274"/>
                    <a:gd name="T18" fmla="*/ 0 w 630"/>
                    <a:gd name="T19" fmla="*/ 0 h 1274"/>
                    <a:gd name="T20" fmla="*/ 0 w 630"/>
                    <a:gd name="T21" fmla="*/ 0 h 1274"/>
                    <a:gd name="T22" fmla="*/ 0 w 630"/>
                    <a:gd name="T23" fmla="*/ 0 h 1274"/>
                    <a:gd name="T24" fmla="*/ 0 w 630"/>
                    <a:gd name="T25" fmla="*/ 0 h 1274"/>
                    <a:gd name="T26" fmla="*/ 0 w 630"/>
                    <a:gd name="T27" fmla="*/ 0 h 1274"/>
                    <a:gd name="T28" fmla="*/ 0 w 630"/>
                    <a:gd name="T29" fmla="*/ 0 h 1274"/>
                    <a:gd name="T30" fmla="*/ 0 w 630"/>
                    <a:gd name="T31" fmla="*/ 0 h 1274"/>
                    <a:gd name="T32" fmla="*/ 0 w 630"/>
                    <a:gd name="T33" fmla="*/ 0 h 1274"/>
                    <a:gd name="T34" fmla="*/ 0 w 630"/>
                    <a:gd name="T35" fmla="*/ 0 h 1274"/>
                    <a:gd name="T36" fmla="*/ 0 w 630"/>
                    <a:gd name="T37" fmla="*/ 0 h 1274"/>
                    <a:gd name="T38" fmla="*/ 0 w 630"/>
                    <a:gd name="T39" fmla="*/ 0 h 1274"/>
                    <a:gd name="T40" fmla="*/ 0 w 630"/>
                    <a:gd name="T41" fmla="*/ 0 h 1274"/>
                    <a:gd name="T42" fmla="*/ 0 w 630"/>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0"/>
                    <a:gd name="T67" fmla="*/ 0 h 1274"/>
                    <a:gd name="T68" fmla="*/ 630 w 630"/>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0" h="1274">
                      <a:moveTo>
                        <a:pt x="72" y="12"/>
                      </a:moveTo>
                      <a:lnTo>
                        <a:pt x="630" y="1241"/>
                      </a:lnTo>
                      <a:lnTo>
                        <a:pt x="557" y="1274"/>
                      </a:lnTo>
                      <a:lnTo>
                        <a:pt x="2" y="43"/>
                      </a:lnTo>
                      <a:lnTo>
                        <a:pt x="0" y="39"/>
                      </a:lnTo>
                      <a:lnTo>
                        <a:pt x="0" y="34"/>
                      </a:lnTo>
                      <a:lnTo>
                        <a:pt x="3" y="29"/>
                      </a:lnTo>
                      <a:lnTo>
                        <a:pt x="5" y="23"/>
                      </a:lnTo>
                      <a:lnTo>
                        <a:pt x="10" y="19"/>
                      </a:lnTo>
                      <a:lnTo>
                        <a:pt x="14" y="14"/>
                      </a:lnTo>
                      <a:lnTo>
                        <a:pt x="21" y="9"/>
                      </a:lnTo>
                      <a:lnTo>
                        <a:pt x="27" y="6"/>
                      </a:lnTo>
                      <a:lnTo>
                        <a:pt x="34" y="4"/>
                      </a:lnTo>
                      <a:lnTo>
                        <a:pt x="41" y="1"/>
                      </a:lnTo>
                      <a:lnTo>
                        <a:pt x="48" y="0"/>
                      </a:lnTo>
                      <a:lnTo>
                        <a:pt x="55" y="1"/>
                      </a:lnTo>
                      <a:lnTo>
                        <a:pt x="61" y="3"/>
                      </a:lnTo>
                      <a:lnTo>
                        <a:pt x="65" y="5"/>
                      </a:lnTo>
                      <a:lnTo>
                        <a:pt x="70" y="8"/>
                      </a:lnTo>
                      <a:lnTo>
                        <a:pt x="72" y="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44" name="Freeform 650"/>
                <p:cNvSpPr>
                  <a:spLocks/>
                </p:cNvSpPr>
                <p:nvPr/>
              </p:nvSpPr>
              <p:spPr bwMode="auto">
                <a:xfrm>
                  <a:off x="3450" y="1657"/>
                  <a:ext cx="63" cy="140"/>
                </a:xfrm>
                <a:custGeom>
                  <a:avLst/>
                  <a:gdLst>
                    <a:gd name="T0" fmla="*/ 0 w 630"/>
                    <a:gd name="T1" fmla="*/ 0 h 1274"/>
                    <a:gd name="T2" fmla="*/ 0 w 630"/>
                    <a:gd name="T3" fmla="*/ 0 h 1274"/>
                    <a:gd name="T4" fmla="*/ 0 w 630"/>
                    <a:gd name="T5" fmla="*/ 0 h 1274"/>
                    <a:gd name="T6" fmla="*/ 0 w 630"/>
                    <a:gd name="T7" fmla="*/ 0 h 1274"/>
                    <a:gd name="T8" fmla="*/ 0 w 630"/>
                    <a:gd name="T9" fmla="*/ 0 h 1274"/>
                    <a:gd name="T10" fmla="*/ 0 w 630"/>
                    <a:gd name="T11" fmla="*/ 0 h 1274"/>
                    <a:gd name="T12" fmla="*/ 0 w 630"/>
                    <a:gd name="T13" fmla="*/ 0 h 1274"/>
                    <a:gd name="T14" fmla="*/ 0 w 630"/>
                    <a:gd name="T15" fmla="*/ 0 h 1274"/>
                    <a:gd name="T16" fmla="*/ 0 w 630"/>
                    <a:gd name="T17" fmla="*/ 0 h 1274"/>
                    <a:gd name="T18" fmla="*/ 0 w 630"/>
                    <a:gd name="T19" fmla="*/ 0 h 1274"/>
                    <a:gd name="T20" fmla="*/ 0 w 630"/>
                    <a:gd name="T21" fmla="*/ 0 h 1274"/>
                    <a:gd name="T22" fmla="*/ 0 w 630"/>
                    <a:gd name="T23" fmla="*/ 0 h 1274"/>
                    <a:gd name="T24" fmla="*/ 0 w 630"/>
                    <a:gd name="T25" fmla="*/ 0 h 1274"/>
                    <a:gd name="T26" fmla="*/ 0 w 630"/>
                    <a:gd name="T27" fmla="*/ 0 h 1274"/>
                    <a:gd name="T28" fmla="*/ 0 w 630"/>
                    <a:gd name="T29" fmla="*/ 0 h 1274"/>
                    <a:gd name="T30" fmla="*/ 0 w 630"/>
                    <a:gd name="T31" fmla="*/ 0 h 1274"/>
                    <a:gd name="T32" fmla="*/ 0 w 630"/>
                    <a:gd name="T33" fmla="*/ 0 h 1274"/>
                    <a:gd name="T34" fmla="*/ 0 w 630"/>
                    <a:gd name="T35" fmla="*/ 0 h 1274"/>
                    <a:gd name="T36" fmla="*/ 0 w 630"/>
                    <a:gd name="T37" fmla="*/ 0 h 1274"/>
                    <a:gd name="T38" fmla="*/ 0 w 630"/>
                    <a:gd name="T39" fmla="*/ 0 h 1274"/>
                    <a:gd name="T40" fmla="*/ 0 w 630"/>
                    <a:gd name="T41" fmla="*/ 0 h 1274"/>
                    <a:gd name="T42" fmla="*/ 0 w 630"/>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0"/>
                    <a:gd name="T67" fmla="*/ 0 h 1274"/>
                    <a:gd name="T68" fmla="*/ 630 w 630"/>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0" h="1274">
                      <a:moveTo>
                        <a:pt x="72" y="12"/>
                      </a:moveTo>
                      <a:lnTo>
                        <a:pt x="630" y="1241"/>
                      </a:lnTo>
                      <a:lnTo>
                        <a:pt x="557" y="1274"/>
                      </a:lnTo>
                      <a:lnTo>
                        <a:pt x="2" y="43"/>
                      </a:lnTo>
                      <a:lnTo>
                        <a:pt x="0" y="39"/>
                      </a:lnTo>
                      <a:lnTo>
                        <a:pt x="0" y="34"/>
                      </a:lnTo>
                      <a:lnTo>
                        <a:pt x="3" y="29"/>
                      </a:lnTo>
                      <a:lnTo>
                        <a:pt x="5" y="23"/>
                      </a:lnTo>
                      <a:lnTo>
                        <a:pt x="10" y="19"/>
                      </a:lnTo>
                      <a:lnTo>
                        <a:pt x="14" y="14"/>
                      </a:lnTo>
                      <a:lnTo>
                        <a:pt x="21" y="9"/>
                      </a:lnTo>
                      <a:lnTo>
                        <a:pt x="27" y="6"/>
                      </a:lnTo>
                      <a:lnTo>
                        <a:pt x="34" y="4"/>
                      </a:lnTo>
                      <a:lnTo>
                        <a:pt x="41" y="1"/>
                      </a:lnTo>
                      <a:lnTo>
                        <a:pt x="48" y="0"/>
                      </a:lnTo>
                      <a:lnTo>
                        <a:pt x="55" y="1"/>
                      </a:lnTo>
                      <a:lnTo>
                        <a:pt x="61" y="3"/>
                      </a:lnTo>
                      <a:lnTo>
                        <a:pt x="65" y="5"/>
                      </a:lnTo>
                      <a:lnTo>
                        <a:pt x="70" y="8"/>
                      </a:lnTo>
                      <a:lnTo>
                        <a:pt x="72"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5" name="Freeform 651"/>
                <p:cNvSpPr>
                  <a:spLocks/>
                </p:cNvSpPr>
                <p:nvPr/>
              </p:nvSpPr>
              <p:spPr bwMode="auto">
                <a:xfrm>
                  <a:off x="3998" y="1160"/>
                  <a:ext cx="83" cy="123"/>
                </a:xfrm>
                <a:custGeom>
                  <a:avLst/>
                  <a:gdLst>
                    <a:gd name="T0" fmla="*/ 0 w 828"/>
                    <a:gd name="T1" fmla="*/ 0 h 1121"/>
                    <a:gd name="T2" fmla="*/ 0 w 828"/>
                    <a:gd name="T3" fmla="*/ 0 h 1121"/>
                    <a:gd name="T4" fmla="*/ 0 w 828"/>
                    <a:gd name="T5" fmla="*/ 0 h 1121"/>
                    <a:gd name="T6" fmla="*/ 0 w 828"/>
                    <a:gd name="T7" fmla="*/ 0 h 1121"/>
                    <a:gd name="T8" fmla="*/ 0 w 828"/>
                    <a:gd name="T9" fmla="*/ 0 h 1121"/>
                    <a:gd name="T10" fmla="*/ 0 w 828"/>
                    <a:gd name="T11" fmla="*/ 0 h 1121"/>
                    <a:gd name="T12" fmla="*/ 0 w 828"/>
                    <a:gd name="T13" fmla="*/ 0 h 1121"/>
                    <a:gd name="T14" fmla="*/ 0 w 828"/>
                    <a:gd name="T15" fmla="*/ 0 h 1121"/>
                    <a:gd name="T16" fmla="*/ 0 w 828"/>
                    <a:gd name="T17" fmla="*/ 0 h 1121"/>
                    <a:gd name="T18" fmla="*/ 0 w 828"/>
                    <a:gd name="T19" fmla="*/ 0 h 1121"/>
                    <a:gd name="T20" fmla="*/ 0 w 828"/>
                    <a:gd name="T21" fmla="*/ 0 h 1121"/>
                    <a:gd name="T22" fmla="*/ 0 w 828"/>
                    <a:gd name="T23" fmla="*/ 0 h 1121"/>
                    <a:gd name="T24" fmla="*/ 0 w 828"/>
                    <a:gd name="T25" fmla="*/ 0 h 1121"/>
                    <a:gd name="T26" fmla="*/ 0 w 828"/>
                    <a:gd name="T27" fmla="*/ 0 h 1121"/>
                    <a:gd name="T28" fmla="*/ 0 w 828"/>
                    <a:gd name="T29" fmla="*/ 0 h 1121"/>
                    <a:gd name="T30" fmla="*/ 0 w 828"/>
                    <a:gd name="T31" fmla="*/ 0 h 1121"/>
                    <a:gd name="T32" fmla="*/ 0 w 828"/>
                    <a:gd name="T33" fmla="*/ 0 h 1121"/>
                    <a:gd name="T34" fmla="*/ 0 w 828"/>
                    <a:gd name="T35" fmla="*/ 0 h 1121"/>
                    <a:gd name="T36" fmla="*/ 0 w 828"/>
                    <a:gd name="T37" fmla="*/ 0 h 1121"/>
                    <a:gd name="T38" fmla="*/ 0 w 828"/>
                    <a:gd name="T39" fmla="*/ 0 h 1121"/>
                    <a:gd name="T40" fmla="*/ 0 w 828"/>
                    <a:gd name="T41" fmla="*/ 0 h 1121"/>
                    <a:gd name="T42" fmla="*/ 0 w 828"/>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8"/>
                    <a:gd name="T67" fmla="*/ 0 h 1121"/>
                    <a:gd name="T68" fmla="*/ 828 w 828"/>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8" h="1121">
                      <a:moveTo>
                        <a:pt x="66" y="8"/>
                      </a:moveTo>
                      <a:lnTo>
                        <a:pt x="828" y="1075"/>
                      </a:lnTo>
                      <a:lnTo>
                        <a:pt x="763" y="1121"/>
                      </a:lnTo>
                      <a:lnTo>
                        <a:pt x="3" y="53"/>
                      </a:lnTo>
                      <a:lnTo>
                        <a:pt x="1" y="49"/>
                      </a:lnTo>
                      <a:lnTo>
                        <a:pt x="0" y="44"/>
                      </a:lnTo>
                      <a:lnTo>
                        <a:pt x="1" y="39"/>
                      </a:lnTo>
                      <a:lnTo>
                        <a:pt x="2" y="32"/>
                      </a:lnTo>
                      <a:lnTo>
                        <a:pt x="5" y="26"/>
                      </a:lnTo>
                      <a:lnTo>
                        <a:pt x="9" y="20"/>
                      </a:lnTo>
                      <a:lnTo>
                        <a:pt x="14" y="15"/>
                      </a:lnTo>
                      <a:lnTo>
                        <a:pt x="20" y="10"/>
                      </a:lnTo>
                      <a:lnTo>
                        <a:pt x="27" y="7"/>
                      </a:lnTo>
                      <a:lnTo>
                        <a:pt x="34" y="3"/>
                      </a:lnTo>
                      <a:lnTo>
                        <a:pt x="40" y="1"/>
                      </a:lnTo>
                      <a:lnTo>
                        <a:pt x="46" y="0"/>
                      </a:lnTo>
                      <a:lnTo>
                        <a:pt x="53" y="1"/>
                      </a:lnTo>
                      <a:lnTo>
                        <a:pt x="59" y="2"/>
                      </a:lnTo>
                      <a:lnTo>
                        <a:pt x="63" y="5"/>
                      </a:lnTo>
                      <a:lnTo>
                        <a:pt x="6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46" name="Freeform 652"/>
                <p:cNvSpPr>
                  <a:spLocks/>
                </p:cNvSpPr>
                <p:nvPr/>
              </p:nvSpPr>
              <p:spPr bwMode="auto">
                <a:xfrm>
                  <a:off x="3998" y="1160"/>
                  <a:ext cx="83" cy="123"/>
                </a:xfrm>
                <a:custGeom>
                  <a:avLst/>
                  <a:gdLst>
                    <a:gd name="T0" fmla="*/ 0 w 828"/>
                    <a:gd name="T1" fmla="*/ 0 h 1121"/>
                    <a:gd name="T2" fmla="*/ 0 w 828"/>
                    <a:gd name="T3" fmla="*/ 0 h 1121"/>
                    <a:gd name="T4" fmla="*/ 0 w 828"/>
                    <a:gd name="T5" fmla="*/ 0 h 1121"/>
                    <a:gd name="T6" fmla="*/ 0 w 828"/>
                    <a:gd name="T7" fmla="*/ 0 h 1121"/>
                    <a:gd name="T8" fmla="*/ 0 w 828"/>
                    <a:gd name="T9" fmla="*/ 0 h 1121"/>
                    <a:gd name="T10" fmla="*/ 0 w 828"/>
                    <a:gd name="T11" fmla="*/ 0 h 1121"/>
                    <a:gd name="T12" fmla="*/ 0 w 828"/>
                    <a:gd name="T13" fmla="*/ 0 h 1121"/>
                    <a:gd name="T14" fmla="*/ 0 w 828"/>
                    <a:gd name="T15" fmla="*/ 0 h 1121"/>
                    <a:gd name="T16" fmla="*/ 0 w 828"/>
                    <a:gd name="T17" fmla="*/ 0 h 1121"/>
                    <a:gd name="T18" fmla="*/ 0 w 828"/>
                    <a:gd name="T19" fmla="*/ 0 h 1121"/>
                    <a:gd name="T20" fmla="*/ 0 w 828"/>
                    <a:gd name="T21" fmla="*/ 0 h 1121"/>
                    <a:gd name="T22" fmla="*/ 0 w 828"/>
                    <a:gd name="T23" fmla="*/ 0 h 1121"/>
                    <a:gd name="T24" fmla="*/ 0 w 828"/>
                    <a:gd name="T25" fmla="*/ 0 h 1121"/>
                    <a:gd name="T26" fmla="*/ 0 w 828"/>
                    <a:gd name="T27" fmla="*/ 0 h 1121"/>
                    <a:gd name="T28" fmla="*/ 0 w 828"/>
                    <a:gd name="T29" fmla="*/ 0 h 1121"/>
                    <a:gd name="T30" fmla="*/ 0 w 828"/>
                    <a:gd name="T31" fmla="*/ 0 h 1121"/>
                    <a:gd name="T32" fmla="*/ 0 w 828"/>
                    <a:gd name="T33" fmla="*/ 0 h 1121"/>
                    <a:gd name="T34" fmla="*/ 0 w 828"/>
                    <a:gd name="T35" fmla="*/ 0 h 1121"/>
                    <a:gd name="T36" fmla="*/ 0 w 828"/>
                    <a:gd name="T37" fmla="*/ 0 h 1121"/>
                    <a:gd name="T38" fmla="*/ 0 w 828"/>
                    <a:gd name="T39" fmla="*/ 0 h 1121"/>
                    <a:gd name="T40" fmla="*/ 0 w 828"/>
                    <a:gd name="T41" fmla="*/ 0 h 1121"/>
                    <a:gd name="T42" fmla="*/ 0 w 828"/>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8"/>
                    <a:gd name="T67" fmla="*/ 0 h 1121"/>
                    <a:gd name="T68" fmla="*/ 828 w 828"/>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8" h="1121">
                      <a:moveTo>
                        <a:pt x="66" y="8"/>
                      </a:moveTo>
                      <a:lnTo>
                        <a:pt x="828" y="1075"/>
                      </a:lnTo>
                      <a:lnTo>
                        <a:pt x="763" y="1121"/>
                      </a:lnTo>
                      <a:lnTo>
                        <a:pt x="3" y="53"/>
                      </a:lnTo>
                      <a:lnTo>
                        <a:pt x="1" y="49"/>
                      </a:lnTo>
                      <a:lnTo>
                        <a:pt x="0" y="44"/>
                      </a:lnTo>
                      <a:lnTo>
                        <a:pt x="1" y="39"/>
                      </a:lnTo>
                      <a:lnTo>
                        <a:pt x="2" y="32"/>
                      </a:lnTo>
                      <a:lnTo>
                        <a:pt x="5" y="26"/>
                      </a:lnTo>
                      <a:lnTo>
                        <a:pt x="9" y="20"/>
                      </a:lnTo>
                      <a:lnTo>
                        <a:pt x="14" y="15"/>
                      </a:lnTo>
                      <a:lnTo>
                        <a:pt x="20" y="10"/>
                      </a:lnTo>
                      <a:lnTo>
                        <a:pt x="27" y="7"/>
                      </a:lnTo>
                      <a:lnTo>
                        <a:pt x="34" y="3"/>
                      </a:lnTo>
                      <a:lnTo>
                        <a:pt x="40" y="1"/>
                      </a:lnTo>
                      <a:lnTo>
                        <a:pt x="46" y="0"/>
                      </a:lnTo>
                      <a:lnTo>
                        <a:pt x="53" y="1"/>
                      </a:lnTo>
                      <a:lnTo>
                        <a:pt x="59" y="2"/>
                      </a:lnTo>
                      <a:lnTo>
                        <a:pt x="63" y="5"/>
                      </a:lnTo>
                      <a:lnTo>
                        <a:pt x="66"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7" name="Freeform 653"/>
                <p:cNvSpPr>
                  <a:spLocks/>
                </p:cNvSpPr>
                <p:nvPr/>
              </p:nvSpPr>
              <p:spPr bwMode="auto">
                <a:xfrm>
                  <a:off x="3872" y="1641"/>
                  <a:ext cx="78" cy="140"/>
                </a:xfrm>
                <a:custGeom>
                  <a:avLst/>
                  <a:gdLst>
                    <a:gd name="T0" fmla="*/ 0 w 781"/>
                    <a:gd name="T1" fmla="*/ 0 h 1274"/>
                    <a:gd name="T2" fmla="*/ 0 w 781"/>
                    <a:gd name="T3" fmla="*/ 0 h 1274"/>
                    <a:gd name="T4" fmla="*/ 0 w 781"/>
                    <a:gd name="T5" fmla="*/ 0 h 1274"/>
                    <a:gd name="T6" fmla="*/ 0 w 781"/>
                    <a:gd name="T7" fmla="*/ 0 h 1274"/>
                    <a:gd name="T8" fmla="*/ 0 w 781"/>
                    <a:gd name="T9" fmla="*/ 0 h 1274"/>
                    <a:gd name="T10" fmla="*/ 0 w 781"/>
                    <a:gd name="T11" fmla="*/ 0 h 1274"/>
                    <a:gd name="T12" fmla="*/ 0 w 781"/>
                    <a:gd name="T13" fmla="*/ 0 h 1274"/>
                    <a:gd name="T14" fmla="*/ 0 w 781"/>
                    <a:gd name="T15" fmla="*/ 0 h 1274"/>
                    <a:gd name="T16" fmla="*/ 0 w 781"/>
                    <a:gd name="T17" fmla="*/ 0 h 1274"/>
                    <a:gd name="T18" fmla="*/ 0 w 781"/>
                    <a:gd name="T19" fmla="*/ 0 h 1274"/>
                    <a:gd name="T20" fmla="*/ 0 w 781"/>
                    <a:gd name="T21" fmla="*/ 0 h 1274"/>
                    <a:gd name="T22" fmla="*/ 0 w 781"/>
                    <a:gd name="T23" fmla="*/ 0 h 1274"/>
                    <a:gd name="T24" fmla="*/ 0 w 781"/>
                    <a:gd name="T25" fmla="*/ 0 h 1274"/>
                    <a:gd name="T26" fmla="*/ 0 w 781"/>
                    <a:gd name="T27" fmla="*/ 0 h 1274"/>
                    <a:gd name="T28" fmla="*/ 0 w 781"/>
                    <a:gd name="T29" fmla="*/ 0 h 1274"/>
                    <a:gd name="T30" fmla="*/ 0 w 781"/>
                    <a:gd name="T31" fmla="*/ 0 h 1274"/>
                    <a:gd name="T32" fmla="*/ 0 w 781"/>
                    <a:gd name="T33" fmla="*/ 0 h 1274"/>
                    <a:gd name="T34" fmla="*/ 0 w 781"/>
                    <a:gd name="T35" fmla="*/ 0 h 1274"/>
                    <a:gd name="T36" fmla="*/ 0 w 781"/>
                    <a:gd name="T37" fmla="*/ 0 h 1274"/>
                    <a:gd name="T38" fmla="*/ 0 w 781"/>
                    <a:gd name="T39" fmla="*/ 0 h 1274"/>
                    <a:gd name="T40" fmla="*/ 0 w 781"/>
                    <a:gd name="T41" fmla="*/ 0 h 1274"/>
                    <a:gd name="T42" fmla="*/ 0 w 781"/>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1"/>
                    <a:gd name="T67" fmla="*/ 0 h 1274"/>
                    <a:gd name="T68" fmla="*/ 781 w 781"/>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1" h="1274">
                      <a:moveTo>
                        <a:pt x="68" y="7"/>
                      </a:moveTo>
                      <a:lnTo>
                        <a:pt x="781" y="1234"/>
                      </a:lnTo>
                      <a:lnTo>
                        <a:pt x="712" y="1274"/>
                      </a:lnTo>
                      <a:lnTo>
                        <a:pt x="1" y="46"/>
                      </a:lnTo>
                      <a:lnTo>
                        <a:pt x="0" y="42"/>
                      </a:lnTo>
                      <a:lnTo>
                        <a:pt x="0" y="38"/>
                      </a:lnTo>
                      <a:lnTo>
                        <a:pt x="1" y="32"/>
                      </a:lnTo>
                      <a:lnTo>
                        <a:pt x="4" y="27"/>
                      </a:lnTo>
                      <a:lnTo>
                        <a:pt x="7" y="22"/>
                      </a:lnTo>
                      <a:lnTo>
                        <a:pt x="13" y="17"/>
                      </a:lnTo>
                      <a:lnTo>
                        <a:pt x="18" y="13"/>
                      </a:lnTo>
                      <a:lnTo>
                        <a:pt x="24" y="8"/>
                      </a:lnTo>
                      <a:lnTo>
                        <a:pt x="31" y="5"/>
                      </a:lnTo>
                      <a:lnTo>
                        <a:pt x="38" y="2"/>
                      </a:lnTo>
                      <a:lnTo>
                        <a:pt x="44" y="0"/>
                      </a:lnTo>
                      <a:lnTo>
                        <a:pt x="51" y="0"/>
                      </a:lnTo>
                      <a:lnTo>
                        <a:pt x="57" y="0"/>
                      </a:lnTo>
                      <a:lnTo>
                        <a:pt x="61" y="1"/>
                      </a:lnTo>
                      <a:lnTo>
                        <a:pt x="65" y="4"/>
                      </a:lnTo>
                      <a:lnTo>
                        <a:pt x="68"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48" name="Freeform 654"/>
                <p:cNvSpPr>
                  <a:spLocks/>
                </p:cNvSpPr>
                <p:nvPr/>
              </p:nvSpPr>
              <p:spPr bwMode="auto">
                <a:xfrm>
                  <a:off x="3872" y="1641"/>
                  <a:ext cx="78" cy="140"/>
                </a:xfrm>
                <a:custGeom>
                  <a:avLst/>
                  <a:gdLst>
                    <a:gd name="T0" fmla="*/ 0 w 781"/>
                    <a:gd name="T1" fmla="*/ 0 h 1274"/>
                    <a:gd name="T2" fmla="*/ 0 w 781"/>
                    <a:gd name="T3" fmla="*/ 0 h 1274"/>
                    <a:gd name="T4" fmla="*/ 0 w 781"/>
                    <a:gd name="T5" fmla="*/ 0 h 1274"/>
                    <a:gd name="T6" fmla="*/ 0 w 781"/>
                    <a:gd name="T7" fmla="*/ 0 h 1274"/>
                    <a:gd name="T8" fmla="*/ 0 w 781"/>
                    <a:gd name="T9" fmla="*/ 0 h 1274"/>
                    <a:gd name="T10" fmla="*/ 0 w 781"/>
                    <a:gd name="T11" fmla="*/ 0 h 1274"/>
                    <a:gd name="T12" fmla="*/ 0 w 781"/>
                    <a:gd name="T13" fmla="*/ 0 h 1274"/>
                    <a:gd name="T14" fmla="*/ 0 w 781"/>
                    <a:gd name="T15" fmla="*/ 0 h 1274"/>
                    <a:gd name="T16" fmla="*/ 0 w 781"/>
                    <a:gd name="T17" fmla="*/ 0 h 1274"/>
                    <a:gd name="T18" fmla="*/ 0 w 781"/>
                    <a:gd name="T19" fmla="*/ 0 h 1274"/>
                    <a:gd name="T20" fmla="*/ 0 w 781"/>
                    <a:gd name="T21" fmla="*/ 0 h 1274"/>
                    <a:gd name="T22" fmla="*/ 0 w 781"/>
                    <a:gd name="T23" fmla="*/ 0 h 1274"/>
                    <a:gd name="T24" fmla="*/ 0 w 781"/>
                    <a:gd name="T25" fmla="*/ 0 h 1274"/>
                    <a:gd name="T26" fmla="*/ 0 w 781"/>
                    <a:gd name="T27" fmla="*/ 0 h 1274"/>
                    <a:gd name="T28" fmla="*/ 0 w 781"/>
                    <a:gd name="T29" fmla="*/ 0 h 1274"/>
                    <a:gd name="T30" fmla="*/ 0 w 781"/>
                    <a:gd name="T31" fmla="*/ 0 h 1274"/>
                    <a:gd name="T32" fmla="*/ 0 w 781"/>
                    <a:gd name="T33" fmla="*/ 0 h 1274"/>
                    <a:gd name="T34" fmla="*/ 0 w 781"/>
                    <a:gd name="T35" fmla="*/ 0 h 1274"/>
                    <a:gd name="T36" fmla="*/ 0 w 781"/>
                    <a:gd name="T37" fmla="*/ 0 h 1274"/>
                    <a:gd name="T38" fmla="*/ 0 w 781"/>
                    <a:gd name="T39" fmla="*/ 0 h 1274"/>
                    <a:gd name="T40" fmla="*/ 0 w 781"/>
                    <a:gd name="T41" fmla="*/ 0 h 1274"/>
                    <a:gd name="T42" fmla="*/ 0 w 781"/>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1"/>
                    <a:gd name="T67" fmla="*/ 0 h 1274"/>
                    <a:gd name="T68" fmla="*/ 781 w 781"/>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1" h="1274">
                      <a:moveTo>
                        <a:pt x="68" y="7"/>
                      </a:moveTo>
                      <a:lnTo>
                        <a:pt x="781" y="1234"/>
                      </a:lnTo>
                      <a:lnTo>
                        <a:pt x="712" y="1274"/>
                      </a:lnTo>
                      <a:lnTo>
                        <a:pt x="1" y="46"/>
                      </a:lnTo>
                      <a:lnTo>
                        <a:pt x="0" y="42"/>
                      </a:lnTo>
                      <a:lnTo>
                        <a:pt x="0" y="38"/>
                      </a:lnTo>
                      <a:lnTo>
                        <a:pt x="1" y="32"/>
                      </a:lnTo>
                      <a:lnTo>
                        <a:pt x="4" y="27"/>
                      </a:lnTo>
                      <a:lnTo>
                        <a:pt x="7" y="22"/>
                      </a:lnTo>
                      <a:lnTo>
                        <a:pt x="13" y="17"/>
                      </a:lnTo>
                      <a:lnTo>
                        <a:pt x="18" y="13"/>
                      </a:lnTo>
                      <a:lnTo>
                        <a:pt x="24" y="8"/>
                      </a:lnTo>
                      <a:lnTo>
                        <a:pt x="31" y="5"/>
                      </a:lnTo>
                      <a:lnTo>
                        <a:pt x="38" y="2"/>
                      </a:lnTo>
                      <a:lnTo>
                        <a:pt x="44" y="0"/>
                      </a:lnTo>
                      <a:lnTo>
                        <a:pt x="51" y="0"/>
                      </a:lnTo>
                      <a:lnTo>
                        <a:pt x="57" y="0"/>
                      </a:lnTo>
                      <a:lnTo>
                        <a:pt x="61" y="1"/>
                      </a:lnTo>
                      <a:lnTo>
                        <a:pt x="65" y="4"/>
                      </a:lnTo>
                      <a:lnTo>
                        <a:pt x="68"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9" name="Freeform 655"/>
                <p:cNvSpPr>
                  <a:spLocks/>
                </p:cNvSpPr>
                <p:nvPr/>
              </p:nvSpPr>
              <p:spPr bwMode="auto">
                <a:xfrm>
                  <a:off x="3657" y="1658"/>
                  <a:ext cx="74" cy="120"/>
                </a:xfrm>
                <a:custGeom>
                  <a:avLst/>
                  <a:gdLst>
                    <a:gd name="T0" fmla="*/ 0 w 738"/>
                    <a:gd name="T1" fmla="*/ 0 h 1096"/>
                    <a:gd name="T2" fmla="*/ 0 w 738"/>
                    <a:gd name="T3" fmla="*/ 0 h 1096"/>
                    <a:gd name="T4" fmla="*/ 0 w 738"/>
                    <a:gd name="T5" fmla="*/ 0 h 1096"/>
                    <a:gd name="T6" fmla="*/ 0 w 738"/>
                    <a:gd name="T7" fmla="*/ 0 h 1096"/>
                    <a:gd name="T8" fmla="*/ 0 w 738"/>
                    <a:gd name="T9" fmla="*/ 0 h 1096"/>
                    <a:gd name="T10" fmla="*/ 0 w 738"/>
                    <a:gd name="T11" fmla="*/ 0 h 1096"/>
                    <a:gd name="T12" fmla="*/ 0 w 738"/>
                    <a:gd name="T13" fmla="*/ 0 h 1096"/>
                    <a:gd name="T14" fmla="*/ 0 w 738"/>
                    <a:gd name="T15" fmla="*/ 0 h 1096"/>
                    <a:gd name="T16" fmla="*/ 0 w 738"/>
                    <a:gd name="T17" fmla="*/ 0 h 1096"/>
                    <a:gd name="T18" fmla="*/ 0 w 738"/>
                    <a:gd name="T19" fmla="*/ 0 h 1096"/>
                    <a:gd name="T20" fmla="*/ 0 w 738"/>
                    <a:gd name="T21" fmla="*/ 0 h 1096"/>
                    <a:gd name="T22" fmla="*/ 0 w 738"/>
                    <a:gd name="T23" fmla="*/ 0 h 1096"/>
                    <a:gd name="T24" fmla="*/ 0 w 738"/>
                    <a:gd name="T25" fmla="*/ 0 h 1096"/>
                    <a:gd name="T26" fmla="*/ 0 w 738"/>
                    <a:gd name="T27" fmla="*/ 0 h 1096"/>
                    <a:gd name="T28" fmla="*/ 0 w 738"/>
                    <a:gd name="T29" fmla="*/ 0 h 1096"/>
                    <a:gd name="T30" fmla="*/ 0 w 738"/>
                    <a:gd name="T31" fmla="*/ 0 h 1096"/>
                    <a:gd name="T32" fmla="*/ 0 w 738"/>
                    <a:gd name="T33" fmla="*/ 0 h 1096"/>
                    <a:gd name="T34" fmla="*/ 0 w 738"/>
                    <a:gd name="T35" fmla="*/ 0 h 1096"/>
                    <a:gd name="T36" fmla="*/ 0 w 738"/>
                    <a:gd name="T37" fmla="*/ 0 h 1096"/>
                    <a:gd name="T38" fmla="*/ 0 w 738"/>
                    <a:gd name="T39" fmla="*/ 0 h 1096"/>
                    <a:gd name="T40" fmla="*/ 0 w 738"/>
                    <a:gd name="T41" fmla="*/ 0 h 1096"/>
                    <a:gd name="T42" fmla="*/ 0 w 738"/>
                    <a:gd name="T43" fmla="*/ 0 h 1096"/>
                    <a:gd name="T44" fmla="*/ 0 w 738"/>
                    <a:gd name="T45" fmla="*/ 0 h 1096"/>
                    <a:gd name="T46" fmla="*/ 0 w 738"/>
                    <a:gd name="T47" fmla="*/ 0 h 1096"/>
                    <a:gd name="T48" fmla="*/ 0 w 738"/>
                    <a:gd name="T49" fmla="*/ 0 h 1096"/>
                    <a:gd name="T50" fmla="*/ 0 w 738"/>
                    <a:gd name="T51" fmla="*/ 0 h 1096"/>
                    <a:gd name="T52" fmla="*/ 0 w 738"/>
                    <a:gd name="T53" fmla="*/ 0 h 1096"/>
                    <a:gd name="T54" fmla="*/ 0 w 738"/>
                    <a:gd name="T55" fmla="*/ 0 h 1096"/>
                    <a:gd name="T56" fmla="*/ 0 w 738"/>
                    <a:gd name="T57" fmla="*/ 0 h 1096"/>
                    <a:gd name="T58" fmla="*/ 0 w 738"/>
                    <a:gd name="T59" fmla="*/ 0 h 1096"/>
                    <a:gd name="T60" fmla="*/ 0 w 738"/>
                    <a:gd name="T61" fmla="*/ 0 h 1096"/>
                    <a:gd name="T62" fmla="*/ 0 w 738"/>
                    <a:gd name="T63" fmla="*/ 0 h 1096"/>
                    <a:gd name="T64" fmla="*/ 0 w 738"/>
                    <a:gd name="T65" fmla="*/ 0 h 1096"/>
                    <a:gd name="T66" fmla="*/ 0 w 738"/>
                    <a:gd name="T67" fmla="*/ 0 h 1096"/>
                    <a:gd name="T68" fmla="*/ 0 w 738"/>
                    <a:gd name="T69" fmla="*/ 0 h 1096"/>
                    <a:gd name="T70" fmla="*/ 0 w 738"/>
                    <a:gd name="T71" fmla="*/ 0 h 1096"/>
                    <a:gd name="T72" fmla="*/ 0 w 738"/>
                    <a:gd name="T73" fmla="*/ 0 h 1096"/>
                    <a:gd name="T74" fmla="*/ 0 w 738"/>
                    <a:gd name="T75" fmla="*/ 0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096"/>
                    <a:gd name="T116" fmla="*/ 738 w 738"/>
                    <a:gd name="T117" fmla="*/ 1096 h 10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096">
                      <a:moveTo>
                        <a:pt x="670" y="1086"/>
                      </a:move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5" y="1045"/>
                      </a:lnTo>
                      <a:lnTo>
                        <a:pt x="737" y="1050"/>
                      </a:lnTo>
                      <a:lnTo>
                        <a:pt x="738" y="1055"/>
                      </a:lnTo>
                      <a:lnTo>
                        <a:pt x="737" y="1061"/>
                      </a:lnTo>
                      <a:lnTo>
                        <a:pt x="736" y="1067"/>
                      </a:lnTo>
                      <a:lnTo>
                        <a:pt x="733" y="1073"/>
                      </a:lnTo>
                      <a:lnTo>
                        <a:pt x="728" y="1079"/>
                      </a:lnTo>
                      <a:lnTo>
                        <a:pt x="724" y="1084"/>
                      </a:lnTo>
                      <a:lnTo>
                        <a:pt x="717" y="1088"/>
                      </a:lnTo>
                      <a:lnTo>
                        <a:pt x="711" y="1091"/>
                      </a:lnTo>
                      <a:lnTo>
                        <a:pt x="704" y="1095"/>
                      </a:lnTo>
                      <a:lnTo>
                        <a:pt x="696" y="1096"/>
                      </a:lnTo>
                      <a:lnTo>
                        <a:pt x="691" y="1096"/>
                      </a:lnTo>
                      <a:lnTo>
                        <a:pt x="684" y="1095"/>
                      </a:lnTo>
                      <a:lnTo>
                        <a:pt x="678" y="1094"/>
                      </a:lnTo>
                      <a:lnTo>
                        <a:pt x="674" y="1090"/>
                      </a:lnTo>
                      <a:lnTo>
                        <a:pt x="670" y="108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50" name="Freeform 656"/>
                <p:cNvSpPr>
                  <a:spLocks/>
                </p:cNvSpPr>
                <p:nvPr/>
              </p:nvSpPr>
              <p:spPr bwMode="auto">
                <a:xfrm>
                  <a:off x="3657" y="1658"/>
                  <a:ext cx="74" cy="120"/>
                </a:xfrm>
                <a:custGeom>
                  <a:avLst/>
                  <a:gdLst>
                    <a:gd name="T0" fmla="*/ 0 w 738"/>
                    <a:gd name="T1" fmla="*/ 0 h 1096"/>
                    <a:gd name="T2" fmla="*/ 0 w 738"/>
                    <a:gd name="T3" fmla="*/ 0 h 1096"/>
                    <a:gd name="T4" fmla="*/ 0 w 738"/>
                    <a:gd name="T5" fmla="*/ 0 h 1096"/>
                    <a:gd name="T6" fmla="*/ 0 w 738"/>
                    <a:gd name="T7" fmla="*/ 0 h 1096"/>
                    <a:gd name="T8" fmla="*/ 0 w 738"/>
                    <a:gd name="T9" fmla="*/ 0 h 1096"/>
                    <a:gd name="T10" fmla="*/ 0 w 738"/>
                    <a:gd name="T11" fmla="*/ 0 h 1096"/>
                    <a:gd name="T12" fmla="*/ 0 w 738"/>
                    <a:gd name="T13" fmla="*/ 0 h 1096"/>
                    <a:gd name="T14" fmla="*/ 0 w 738"/>
                    <a:gd name="T15" fmla="*/ 0 h 1096"/>
                    <a:gd name="T16" fmla="*/ 0 w 738"/>
                    <a:gd name="T17" fmla="*/ 0 h 1096"/>
                    <a:gd name="T18" fmla="*/ 0 w 738"/>
                    <a:gd name="T19" fmla="*/ 0 h 1096"/>
                    <a:gd name="T20" fmla="*/ 0 w 738"/>
                    <a:gd name="T21" fmla="*/ 0 h 1096"/>
                    <a:gd name="T22" fmla="*/ 0 w 738"/>
                    <a:gd name="T23" fmla="*/ 0 h 1096"/>
                    <a:gd name="T24" fmla="*/ 0 w 738"/>
                    <a:gd name="T25" fmla="*/ 0 h 1096"/>
                    <a:gd name="T26" fmla="*/ 0 w 738"/>
                    <a:gd name="T27" fmla="*/ 0 h 1096"/>
                    <a:gd name="T28" fmla="*/ 0 w 738"/>
                    <a:gd name="T29" fmla="*/ 0 h 1096"/>
                    <a:gd name="T30" fmla="*/ 0 w 738"/>
                    <a:gd name="T31" fmla="*/ 0 h 1096"/>
                    <a:gd name="T32" fmla="*/ 0 w 738"/>
                    <a:gd name="T33" fmla="*/ 0 h 1096"/>
                    <a:gd name="T34" fmla="*/ 0 w 738"/>
                    <a:gd name="T35" fmla="*/ 0 h 1096"/>
                    <a:gd name="T36" fmla="*/ 0 w 738"/>
                    <a:gd name="T37" fmla="*/ 0 h 1096"/>
                    <a:gd name="T38" fmla="*/ 0 w 738"/>
                    <a:gd name="T39" fmla="*/ 0 h 1096"/>
                    <a:gd name="T40" fmla="*/ 0 w 738"/>
                    <a:gd name="T41" fmla="*/ 0 h 1096"/>
                    <a:gd name="T42" fmla="*/ 0 w 738"/>
                    <a:gd name="T43" fmla="*/ 0 h 1096"/>
                    <a:gd name="T44" fmla="*/ 0 w 738"/>
                    <a:gd name="T45" fmla="*/ 0 h 1096"/>
                    <a:gd name="T46" fmla="*/ 0 w 738"/>
                    <a:gd name="T47" fmla="*/ 0 h 1096"/>
                    <a:gd name="T48" fmla="*/ 0 w 738"/>
                    <a:gd name="T49" fmla="*/ 0 h 1096"/>
                    <a:gd name="T50" fmla="*/ 0 w 738"/>
                    <a:gd name="T51" fmla="*/ 0 h 1096"/>
                    <a:gd name="T52" fmla="*/ 0 w 738"/>
                    <a:gd name="T53" fmla="*/ 0 h 1096"/>
                    <a:gd name="T54" fmla="*/ 0 w 738"/>
                    <a:gd name="T55" fmla="*/ 0 h 1096"/>
                    <a:gd name="T56" fmla="*/ 0 w 738"/>
                    <a:gd name="T57" fmla="*/ 0 h 1096"/>
                    <a:gd name="T58" fmla="*/ 0 w 738"/>
                    <a:gd name="T59" fmla="*/ 0 h 1096"/>
                    <a:gd name="T60" fmla="*/ 0 w 738"/>
                    <a:gd name="T61" fmla="*/ 0 h 1096"/>
                    <a:gd name="T62" fmla="*/ 0 w 738"/>
                    <a:gd name="T63" fmla="*/ 0 h 1096"/>
                    <a:gd name="T64" fmla="*/ 0 w 738"/>
                    <a:gd name="T65" fmla="*/ 0 h 1096"/>
                    <a:gd name="T66" fmla="*/ 0 w 738"/>
                    <a:gd name="T67" fmla="*/ 0 h 1096"/>
                    <a:gd name="T68" fmla="*/ 0 w 738"/>
                    <a:gd name="T69" fmla="*/ 0 h 1096"/>
                    <a:gd name="T70" fmla="*/ 0 w 738"/>
                    <a:gd name="T71" fmla="*/ 0 h 1096"/>
                    <a:gd name="T72" fmla="*/ 0 w 738"/>
                    <a:gd name="T73" fmla="*/ 0 h 1096"/>
                    <a:gd name="T74" fmla="*/ 0 w 738"/>
                    <a:gd name="T75" fmla="*/ 0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096"/>
                    <a:gd name="T116" fmla="*/ 738 w 738"/>
                    <a:gd name="T117" fmla="*/ 1096 h 10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096">
                      <a:moveTo>
                        <a:pt x="670" y="1086"/>
                      </a:move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5" y="1045"/>
                      </a:lnTo>
                      <a:lnTo>
                        <a:pt x="737" y="1050"/>
                      </a:lnTo>
                      <a:lnTo>
                        <a:pt x="738" y="1055"/>
                      </a:lnTo>
                      <a:lnTo>
                        <a:pt x="737" y="1061"/>
                      </a:lnTo>
                      <a:lnTo>
                        <a:pt x="736" y="1067"/>
                      </a:lnTo>
                      <a:lnTo>
                        <a:pt x="733" y="1073"/>
                      </a:lnTo>
                      <a:lnTo>
                        <a:pt x="728" y="1079"/>
                      </a:lnTo>
                      <a:lnTo>
                        <a:pt x="724" y="1084"/>
                      </a:lnTo>
                      <a:lnTo>
                        <a:pt x="717" y="1088"/>
                      </a:lnTo>
                      <a:lnTo>
                        <a:pt x="711" y="1091"/>
                      </a:lnTo>
                      <a:lnTo>
                        <a:pt x="704" y="1095"/>
                      </a:lnTo>
                      <a:lnTo>
                        <a:pt x="696" y="1096"/>
                      </a:lnTo>
                      <a:lnTo>
                        <a:pt x="691" y="1096"/>
                      </a:lnTo>
                      <a:lnTo>
                        <a:pt x="684" y="1095"/>
                      </a:lnTo>
                      <a:lnTo>
                        <a:pt x="678" y="1094"/>
                      </a:lnTo>
                      <a:lnTo>
                        <a:pt x="674" y="1090"/>
                      </a:lnTo>
                      <a:lnTo>
                        <a:pt x="670" y="10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1" name="Freeform 657"/>
                <p:cNvSpPr>
                  <a:spLocks/>
                </p:cNvSpPr>
                <p:nvPr/>
              </p:nvSpPr>
              <p:spPr bwMode="auto">
                <a:xfrm>
                  <a:off x="3657" y="1658"/>
                  <a:ext cx="8" cy="7"/>
                </a:xfrm>
                <a:custGeom>
                  <a:avLst/>
                  <a:gdLst>
                    <a:gd name="T0" fmla="*/ 0 w 74"/>
                    <a:gd name="T1" fmla="*/ 0 h 62"/>
                    <a:gd name="T2" fmla="*/ 0 w 74"/>
                    <a:gd name="T3" fmla="*/ 0 h 62"/>
                    <a:gd name="T4" fmla="*/ 0 w 74"/>
                    <a:gd name="T5" fmla="*/ 0 h 62"/>
                    <a:gd name="T6" fmla="*/ 0 w 74"/>
                    <a:gd name="T7" fmla="*/ 0 h 62"/>
                    <a:gd name="T8" fmla="*/ 0 w 74"/>
                    <a:gd name="T9" fmla="*/ 0 h 62"/>
                    <a:gd name="T10" fmla="*/ 0 w 74"/>
                    <a:gd name="T11" fmla="*/ 0 h 62"/>
                    <a:gd name="T12" fmla="*/ 0 w 74"/>
                    <a:gd name="T13" fmla="*/ 0 h 62"/>
                    <a:gd name="T14" fmla="*/ 0 w 74"/>
                    <a:gd name="T15" fmla="*/ 0 h 62"/>
                    <a:gd name="T16" fmla="*/ 0 w 74"/>
                    <a:gd name="T17" fmla="*/ 0 h 62"/>
                    <a:gd name="T18" fmla="*/ 0 w 74"/>
                    <a:gd name="T19" fmla="*/ 0 h 62"/>
                    <a:gd name="T20" fmla="*/ 0 w 74"/>
                    <a:gd name="T21" fmla="*/ 0 h 62"/>
                    <a:gd name="T22" fmla="*/ 0 w 74"/>
                    <a:gd name="T23" fmla="*/ 0 h 62"/>
                    <a:gd name="T24" fmla="*/ 0 w 74"/>
                    <a:gd name="T25" fmla="*/ 0 h 62"/>
                    <a:gd name="T26" fmla="*/ 0 w 74"/>
                    <a:gd name="T27" fmla="*/ 0 h 62"/>
                    <a:gd name="T28" fmla="*/ 0 w 74"/>
                    <a:gd name="T29" fmla="*/ 0 h 62"/>
                    <a:gd name="T30" fmla="*/ 0 w 74"/>
                    <a:gd name="T31" fmla="*/ 0 h 62"/>
                    <a:gd name="T32" fmla="*/ 0 w 74"/>
                    <a:gd name="T33" fmla="*/ 0 h 62"/>
                    <a:gd name="T34" fmla="*/ 0 w 74"/>
                    <a:gd name="T35" fmla="*/ 0 h 62"/>
                    <a:gd name="T36" fmla="*/ 0 w 74"/>
                    <a:gd name="T37" fmla="*/ 0 h 62"/>
                    <a:gd name="T38" fmla="*/ 0 w 74"/>
                    <a:gd name="T39" fmla="*/ 0 h 62"/>
                    <a:gd name="T40" fmla="*/ 0 w 74"/>
                    <a:gd name="T41" fmla="*/ 0 h 62"/>
                    <a:gd name="T42" fmla="*/ 0 w 74"/>
                    <a:gd name="T43" fmla="*/ 0 h 62"/>
                    <a:gd name="T44" fmla="*/ 0 w 74"/>
                    <a:gd name="T45" fmla="*/ 0 h 62"/>
                    <a:gd name="T46" fmla="*/ 0 w 74"/>
                    <a:gd name="T47" fmla="*/ 0 h 62"/>
                    <a:gd name="T48" fmla="*/ 0 w 74"/>
                    <a:gd name="T49" fmla="*/ 0 h 62"/>
                    <a:gd name="T50" fmla="*/ 0 w 74"/>
                    <a:gd name="T51" fmla="*/ 0 h 62"/>
                    <a:gd name="T52" fmla="*/ 0 w 74"/>
                    <a:gd name="T53" fmla="*/ 0 h 62"/>
                    <a:gd name="T54" fmla="*/ 0 w 74"/>
                    <a:gd name="T55" fmla="*/ 0 h 62"/>
                    <a:gd name="T56" fmla="*/ 0 w 74"/>
                    <a:gd name="T57" fmla="*/ 0 h 62"/>
                    <a:gd name="T58" fmla="*/ 0 w 74"/>
                    <a:gd name="T59" fmla="*/ 0 h 62"/>
                    <a:gd name="T60" fmla="*/ 0 w 74"/>
                    <a:gd name="T61" fmla="*/ 0 h 62"/>
                    <a:gd name="T62" fmla="*/ 0 w 74"/>
                    <a:gd name="T63" fmla="*/ 0 h 62"/>
                    <a:gd name="T64" fmla="*/ 0 w 74"/>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62"/>
                    <a:gd name="T101" fmla="*/ 74 w 74"/>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62">
                      <a:moveTo>
                        <a:pt x="51" y="54"/>
                      </a:moveTo>
                      <a:lnTo>
                        <a:pt x="44" y="57"/>
                      </a:lnTo>
                      <a:lnTo>
                        <a:pt x="38" y="60"/>
                      </a:lnTo>
                      <a:lnTo>
                        <a:pt x="30" y="62"/>
                      </a:lnTo>
                      <a:lnTo>
                        <a:pt x="23" y="62"/>
                      </a:lnTo>
                      <a:lnTo>
                        <a:pt x="16" y="62"/>
                      </a:lnTo>
                      <a:lnTo>
                        <a:pt x="12" y="60"/>
                      </a:lnTo>
                      <a:lnTo>
                        <a:pt x="6" y="56"/>
                      </a:ln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 y="14"/>
                      </a:lnTo>
                      <a:lnTo>
                        <a:pt x="74" y="20"/>
                      </a:lnTo>
                      <a:lnTo>
                        <a:pt x="73" y="26"/>
                      </a:lnTo>
                      <a:lnTo>
                        <a:pt x="71" y="31"/>
                      </a:lnTo>
                      <a:lnTo>
                        <a:pt x="67" y="38"/>
                      </a:lnTo>
                      <a:lnTo>
                        <a:pt x="63" y="44"/>
                      </a:lnTo>
                      <a:lnTo>
                        <a:pt x="57" y="48"/>
                      </a:lnTo>
                      <a:lnTo>
                        <a:pt x="51" y="5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52" name="Freeform 658"/>
                <p:cNvSpPr>
                  <a:spLocks/>
                </p:cNvSpPr>
                <p:nvPr/>
              </p:nvSpPr>
              <p:spPr bwMode="auto">
                <a:xfrm>
                  <a:off x="3657" y="1658"/>
                  <a:ext cx="8" cy="7"/>
                </a:xfrm>
                <a:custGeom>
                  <a:avLst/>
                  <a:gdLst>
                    <a:gd name="T0" fmla="*/ 0 w 74"/>
                    <a:gd name="T1" fmla="*/ 0 h 62"/>
                    <a:gd name="T2" fmla="*/ 0 w 74"/>
                    <a:gd name="T3" fmla="*/ 0 h 62"/>
                    <a:gd name="T4" fmla="*/ 0 w 74"/>
                    <a:gd name="T5" fmla="*/ 0 h 62"/>
                    <a:gd name="T6" fmla="*/ 0 w 74"/>
                    <a:gd name="T7" fmla="*/ 0 h 62"/>
                    <a:gd name="T8" fmla="*/ 0 w 74"/>
                    <a:gd name="T9" fmla="*/ 0 h 62"/>
                    <a:gd name="T10" fmla="*/ 0 w 74"/>
                    <a:gd name="T11" fmla="*/ 0 h 62"/>
                    <a:gd name="T12" fmla="*/ 0 w 74"/>
                    <a:gd name="T13" fmla="*/ 0 h 62"/>
                    <a:gd name="T14" fmla="*/ 0 w 74"/>
                    <a:gd name="T15" fmla="*/ 0 h 62"/>
                    <a:gd name="T16" fmla="*/ 0 w 74"/>
                    <a:gd name="T17" fmla="*/ 0 h 62"/>
                    <a:gd name="T18" fmla="*/ 0 w 74"/>
                    <a:gd name="T19" fmla="*/ 0 h 62"/>
                    <a:gd name="T20" fmla="*/ 0 w 74"/>
                    <a:gd name="T21" fmla="*/ 0 h 62"/>
                    <a:gd name="T22" fmla="*/ 0 w 74"/>
                    <a:gd name="T23" fmla="*/ 0 h 62"/>
                    <a:gd name="T24" fmla="*/ 0 w 74"/>
                    <a:gd name="T25" fmla="*/ 0 h 62"/>
                    <a:gd name="T26" fmla="*/ 0 w 74"/>
                    <a:gd name="T27" fmla="*/ 0 h 62"/>
                    <a:gd name="T28" fmla="*/ 0 w 74"/>
                    <a:gd name="T29" fmla="*/ 0 h 62"/>
                    <a:gd name="T30" fmla="*/ 0 w 74"/>
                    <a:gd name="T31" fmla="*/ 0 h 62"/>
                    <a:gd name="T32" fmla="*/ 0 w 74"/>
                    <a:gd name="T33" fmla="*/ 0 h 62"/>
                    <a:gd name="T34" fmla="*/ 0 w 74"/>
                    <a:gd name="T35" fmla="*/ 0 h 62"/>
                    <a:gd name="T36" fmla="*/ 0 w 74"/>
                    <a:gd name="T37" fmla="*/ 0 h 62"/>
                    <a:gd name="T38" fmla="*/ 0 w 74"/>
                    <a:gd name="T39" fmla="*/ 0 h 62"/>
                    <a:gd name="T40" fmla="*/ 0 w 74"/>
                    <a:gd name="T41" fmla="*/ 0 h 62"/>
                    <a:gd name="T42" fmla="*/ 0 w 74"/>
                    <a:gd name="T43" fmla="*/ 0 h 62"/>
                    <a:gd name="T44" fmla="*/ 0 w 74"/>
                    <a:gd name="T45" fmla="*/ 0 h 62"/>
                    <a:gd name="T46" fmla="*/ 0 w 74"/>
                    <a:gd name="T47" fmla="*/ 0 h 62"/>
                    <a:gd name="T48" fmla="*/ 0 w 74"/>
                    <a:gd name="T49" fmla="*/ 0 h 62"/>
                    <a:gd name="T50" fmla="*/ 0 w 74"/>
                    <a:gd name="T51" fmla="*/ 0 h 62"/>
                    <a:gd name="T52" fmla="*/ 0 w 74"/>
                    <a:gd name="T53" fmla="*/ 0 h 62"/>
                    <a:gd name="T54" fmla="*/ 0 w 74"/>
                    <a:gd name="T55" fmla="*/ 0 h 62"/>
                    <a:gd name="T56" fmla="*/ 0 w 74"/>
                    <a:gd name="T57" fmla="*/ 0 h 62"/>
                    <a:gd name="T58" fmla="*/ 0 w 74"/>
                    <a:gd name="T59" fmla="*/ 0 h 62"/>
                    <a:gd name="T60" fmla="*/ 0 w 74"/>
                    <a:gd name="T61" fmla="*/ 0 h 62"/>
                    <a:gd name="T62" fmla="*/ 0 w 74"/>
                    <a:gd name="T63" fmla="*/ 0 h 62"/>
                    <a:gd name="T64" fmla="*/ 0 w 74"/>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62"/>
                    <a:gd name="T101" fmla="*/ 74 w 74"/>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62">
                      <a:moveTo>
                        <a:pt x="51" y="54"/>
                      </a:moveTo>
                      <a:lnTo>
                        <a:pt x="44" y="57"/>
                      </a:lnTo>
                      <a:lnTo>
                        <a:pt x="38" y="60"/>
                      </a:lnTo>
                      <a:lnTo>
                        <a:pt x="30" y="62"/>
                      </a:lnTo>
                      <a:lnTo>
                        <a:pt x="23" y="62"/>
                      </a:lnTo>
                      <a:lnTo>
                        <a:pt x="16" y="62"/>
                      </a:lnTo>
                      <a:lnTo>
                        <a:pt x="12" y="60"/>
                      </a:lnTo>
                      <a:lnTo>
                        <a:pt x="6" y="56"/>
                      </a:ln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 y="14"/>
                      </a:lnTo>
                      <a:lnTo>
                        <a:pt x="74" y="20"/>
                      </a:lnTo>
                      <a:lnTo>
                        <a:pt x="73" y="26"/>
                      </a:lnTo>
                      <a:lnTo>
                        <a:pt x="71" y="31"/>
                      </a:lnTo>
                      <a:lnTo>
                        <a:pt x="67" y="38"/>
                      </a:lnTo>
                      <a:lnTo>
                        <a:pt x="63" y="44"/>
                      </a:lnTo>
                      <a:lnTo>
                        <a:pt x="57" y="48"/>
                      </a:lnTo>
                      <a:lnTo>
                        <a:pt x="51" y="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3" name="Freeform 659"/>
                <p:cNvSpPr>
                  <a:spLocks/>
                </p:cNvSpPr>
                <p:nvPr/>
              </p:nvSpPr>
              <p:spPr bwMode="auto">
                <a:xfrm>
                  <a:off x="3448" y="1348"/>
                  <a:ext cx="63" cy="130"/>
                </a:xfrm>
                <a:custGeom>
                  <a:avLst/>
                  <a:gdLst>
                    <a:gd name="T0" fmla="*/ 0 w 631"/>
                    <a:gd name="T1" fmla="*/ 0 h 1188"/>
                    <a:gd name="T2" fmla="*/ 0 w 631"/>
                    <a:gd name="T3" fmla="*/ 0 h 1188"/>
                    <a:gd name="T4" fmla="*/ 0 w 631"/>
                    <a:gd name="T5" fmla="*/ 0 h 1188"/>
                    <a:gd name="T6" fmla="*/ 0 w 631"/>
                    <a:gd name="T7" fmla="*/ 0 h 1188"/>
                    <a:gd name="T8" fmla="*/ 0 w 631"/>
                    <a:gd name="T9" fmla="*/ 0 h 1188"/>
                    <a:gd name="T10" fmla="*/ 0 w 631"/>
                    <a:gd name="T11" fmla="*/ 0 h 1188"/>
                    <a:gd name="T12" fmla="*/ 0 w 631"/>
                    <a:gd name="T13" fmla="*/ 0 h 1188"/>
                    <a:gd name="T14" fmla="*/ 0 w 631"/>
                    <a:gd name="T15" fmla="*/ 0 h 1188"/>
                    <a:gd name="T16" fmla="*/ 0 w 631"/>
                    <a:gd name="T17" fmla="*/ 0 h 1188"/>
                    <a:gd name="T18" fmla="*/ 0 w 631"/>
                    <a:gd name="T19" fmla="*/ 0 h 1188"/>
                    <a:gd name="T20" fmla="*/ 0 w 631"/>
                    <a:gd name="T21" fmla="*/ 0 h 1188"/>
                    <a:gd name="T22" fmla="*/ 0 w 631"/>
                    <a:gd name="T23" fmla="*/ 0 h 1188"/>
                    <a:gd name="T24" fmla="*/ 0 w 631"/>
                    <a:gd name="T25" fmla="*/ 0 h 1188"/>
                    <a:gd name="T26" fmla="*/ 0 w 631"/>
                    <a:gd name="T27" fmla="*/ 0 h 1188"/>
                    <a:gd name="T28" fmla="*/ 0 w 631"/>
                    <a:gd name="T29" fmla="*/ 0 h 1188"/>
                    <a:gd name="T30" fmla="*/ 0 w 631"/>
                    <a:gd name="T31" fmla="*/ 0 h 1188"/>
                    <a:gd name="T32" fmla="*/ 0 w 631"/>
                    <a:gd name="T33" fmla="*/ 0 h 1188"/>
                    <a:gd name="T34" fmla="*/ 0 w 631"/>
                    <a:gd name="T35" fmla="*/ 0 h 1188"/>
                    <a:gd name="T36" fmla="*/ 0 w 631"/>
                    <a:gd name="T37" fmla="*/ 0 h 1188"/>
                    <a:gd name="T38" fmla="*/ 0 w 631"/>
                    <a:gd name="T39" fmla="*/ 0 h 1188"/>
                    <a:gd name="T40" fmla="*/ 0 w 631"/>
                    <a:gd name="T41" fmla="*/ 0 h 1188"/>
                    <a:gd name="T42" fmla="*/ 0 w 631"/>
                    <a:gd name="T43" fmla="*/ 0 h 1188"/>
                    <a:gd name="T44" fmla="*/ 0 w 631"/>
                    <a:gd name="T45" fmla="*/ 0 h 1188"/>
                    <a:gd name="T46" fmla="*/ 0 w 631"/>
                    <a:gd name="T47" fmla="*/ 0 h 1188"/>
                    <a:gd name="T48" fmla="*/ 0 w 631"/>
                    <a:gd name="T49" fmla="*/ 0 h 1188"/>
                    <a:gd name="T50" fmla="*/ 0 w 631"/>
                    <a:gd name="T51" fmla="*/ 0 h 1188"/>
                    <a:gd name="T52" fmla="*/ 0 w 631"/>
                    <a:gd name="T53" fmla="*/ 0 h 1188"/>
                    <a:gd name="T54" fmla="*/ 0 w 631"/>
                    <a:gd name="T55" fmla="*/ 0 h 1188"/>
                    <a:gd name="T56" fmla="*/ 0 w 631"/>
                    <a:gd name="T57" fmla="*/ 0 h 1188"/>
                    <a:gd name="T58" fmla="*/ 0 w 631"/>
                    <a:gd name="T59" fmla="*/ 0 h 1188"/>
                    <a:gd name="T60" fmla="*/ 0 w 631"/>
                    <a:gd name="T61" fmla="*/ 0 h 1188"/>
                    <a:gd name="T62" fmla="*/ 0 w 631"/>
                    <a:gd name="T63" fmla="*/ 0 h 1188"/>
                    <a:gd name="T64" fmla="*/ 0 w 631"/>
                    <a:gd name="T65" fmla="*/ 0 h 1188"/>
                    <a:gd name="T66" fmla="*/ 0 w 631"/>
                    <a:gd name="T67" fmla="*/ 0 h 1188"/>
                    <a:gd name="T68" fmla="*/ 0 w 631"/>
                    <a:gd name="T69" fmla="*/ 0 h 1188"/>
                    <a:gd name="T70" fmla="*/ 0 w 631"/>
                    <a:gd name="T71" fmla="*/ 0 h 1188"/>
                    <a:gd name="T72" fmla="*/ 0 w 631"/>
                    <a:gd name="T73" fmla="*/ 0 h 1188"/>
                    <a:gd name="T74" fmla="*/ 0 w 631"/>
                    <a:gd name="T75" fmla="*/ 0 h 1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1"/>
                    <a:gd name="T115" fmla="*/ 0 h 1188"/>
                    <a:gd name="T116" fmla="*/ 631 w 631"/>
                    <a:gd name="T117" fmla="*/ 1188 h 11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1" h="1188">
                      <a:moveTo>
                        <a:pt x="70" y="12"/>
                      </a:moveTo>
                      <a:lnTo>
                        <a:pt x="630" y="1140"/>
                      </a:lnTo>
                      <a:lnTo>
                        <a:pt x="631" y="1146"/>
                      </a:lnTo>
                      <a:lnTo>
                        <a:pt x="631" y="1151"/>
                      </a:lnTo>
                      <a:lnTo>
                        <a:pt x="630" y="1156"/>
                      </a:lnTo>
                      <a:lnTo>
                        <a:pt x="628" y="1163"/>
                      </a:lnTo>
                      <a:lnTo>
                        <a:pt x="623" y="1169"/>
                      </a:lnTo>
                      <a:lnTo>
                        <a:pt x="619" y="1173"/>
                      </a:lnTo>
                      <a:lnTo>
                        <a:pt x="612" y="1178"/>
                      </a:lnTo>
                      <a:lnTo>
                        <a:pt x="605" y="1182"/>
                      </a:lnTo>
                      <a:lnTo>
                        <a:pt x="598" y="1185"/>
                      </a:lnTo>
                      <a:lnTo>
                        <a:pt x="590" y="1187"/>
                      </a:lnTo>
                      <a:lnTo>
                        <a:pt x="584" y="1188"/>
                      </a:lnTo>
                      <a:lnTo>
                        <a:pt x="577" y="1188"/>
                      </a:lnTo>
                      <a:lnTo>
                        <a:pt x="570" y="1187"/>
                      </a:lnTo>
                      <a:lnTo>
                        <a:pt x="564" y="1183"/>
                      </a:lnTo>
                      <a:lnTo>
                        <a:pt x="561" y="1180"/>
                      </a:lnTo>
                      <a:lnTo>
                        <a:pt x="557" y="1177"/>
                      </a:lnTo>
                      <a:lnTo>
                        <a:pt x="1" y="46"/>
                      </a:lnTo>
                      <a:lnTo>
                        <a:pt x="0" y="42"/>
                      </a:lnTo>
                      <a:lnTo>
                        <a:pt x="0" y="36"/>
                      </a:lnTo>
                      <a:lnTo>
                        <a:pt x="1" y="30"/>
                      </a:lnTo>
                      <a:lnTo>
                        <a:pt x="3" y="25"/>
                      </a:lnTo>
                      <a:lnTo>
                        <a:pt x="6" y="19"/>
                      </a:lnTo>
                      <a:lnTo>
                        <a:pt x="12" y="13"/>
                      </a:lnTo>
                      <a:lnTo>
                        <a:pt x="18" y="9"/>
                      </a:lnTo>
                      <a:lnTo>
                        <a:pt x="23" y="5"/>
                      </a:lnTo>
                      <a:lnTo>
                        <a:pt x="31" y="2"/>
                      </a:lnTo>
                      <a:lnTo>
                        <a:pt x="38" y="1"/>
                      </a:lnTo>
                      <a:lnTo>
                        <a:pt x="45" y="0"/>
                      </a:lnTo>
                      <a:lnTo>
                        <a:pt x="52" y="0"/>
                      </a:lnTo>
                      <a:lnTo>
                        <a:pt x="57" y="2"/>
                      </a:lnTo>
                      <a:lnTo>
                        <a:pt x="63" y="4"/>
                      </a:lnTo>
                      <a:lnTo>
                        <a:pt x="68" y="8"/>
                      </a:lnTo>
                      <a:lnTo>
                        <a:pt x="70"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54" name="Freeform 660"/>
                <p:cNvSpPr>
                  <a:spLocks/>
                </p:cNvSpPr>
                <p:nvPr/>
              </p:nvSpPr>
              <p:spPr bwMode="auto">
                <a:xfrm>
                  <a:off x="3448" y="1348"/>
                  <a:ext cx="63" cy="130"/>
                </a:xfrm>
                <a:custGeom>
                  <a:avLst/>
                  <a:gdLst>
                    <a:gd name="T0" fmla="*/ 0 w 631"/>
                    <a:gd name="T1" fmla="*/ 0 h 1188"/>
                    <a:gd name="T2" fmla="*/ 0 w 631"/>
                    <a:gd name="T3" fmla="*/ 0 h 1188"/>
                    <a:gd name="T4" fmla="*/ 0 w 631"/>
                    <a:gd name="T5" fmla="*/ 0 h 1188"/>
                    <a:gd name="T6" fmla="*/ 0 w 631"/>
                    <a:gd name="T7" fmla="*/ 0 h 1188"/>
                    <a:gd name="T8" fmla="*/ 0 w 631"/>
                    <a:gd name="T9" fmla="*/ 0 h 1188"/>
                    <a:gd name="T10" fmla="*/ 0 w 631"/>
                    <a:gd name="T11" fmla="*/ 0 h 1188"/>
                    <a:gd name="T12" fmla="*/ 0 w 631"/>
                    <a:gd name="T13" fmla="*/ 0 h 1188"/>
                    <a:gd name="T14" fmla="*/ 0 w 631"/>
                    <a:gd name="T15" fmla="*/ 0 h 1188"/>
                    <a:gd name="T16" fmla="*/ 0 w 631"/>
                    <a:gd name="T17" fmla="*/ 0 h 1188"/>
                    <a:gd name="T18" fmla="*/ 0 w 631"/>
                    <a:gd name="T19" fmla="*/ 0 h 1188"/>
                    <a:gd name="T20" fmla="*/ 0 w 631"/>
                    <a:gd name="T21" fmla="*/ 0 h 1188"/>
                    <a:gd name="T22" fmla="*/ 0 w 631"/>
                    <a:gd name="T23" fmla="*/ 0 h 1188"/>
                    <a:gd name="T24" fmla="*/ 0 w 631"/>
                    <a:gd name="T25" fmla="*/ 0 h 1188"/>
                    <a:gd name="T26" fmla="*/ 0 w 631"/>
                    <a:gd name="T27" fmla="*/ 0 h 1188"/>
                    <a:gd name="T28" fmla="*/ 0 w 631"/>
                    <a:gd name="T29" fmla="*/ 0 h 1188"/>
                    <a:gd name="T30" fmla="*/ 0 w 631"/>
                    <a:gd name="T31" fmla="*/ 0 h 1188"/>
                    <a:gd name="T32" fmla="*/ 0 w 631"/>
                    <a:gd name="T33" fmla="*/ 0 h 1188"/>
                    <a:gd name="T34" fmla="*/ 0 w 631"/>
                    <a:gd name="T35" fmla="*/ 0 h 1188"/>
                    <a:gd name="T36" fmla="*/ 0 w 631"/>
                    <a:gd name="T37" fmla="*/ 0 h 1188"/>
                    <a:gd name="T38" fmla="*/ 0 w 631"/>
                    <a:gd name="T39" fmla="*/ 0 h 1188"/>
                    <a:gd name="T40" fmla="*/ 0 w 631"/>
                    <a:gd name="T41" fmla="*/ 0 h 1188"/>
                    <a:gd name="T42" fmla="*/ 0 w 631"/>
                    <a:gd name="T43" fmla="*/ 0 h 1188"/>
                    <a:gd name="T44" fmla="*/ 0 w 631"/>
                    <a:gd name="T45" fmla="*/ 0 h 1188"/>
                    <a:gd name="T46" fmla="*/ 0 w 631"/>
                    <a:gd name="T47" fmla="*/ 0 h 1188"/>
                    <a:gd name="T48" fmla="*/ 0 w 631"/>
                    <a:gd name="T49" fmla="*/ 0 h 1188"/>
                    <a:gd name="T50" fmla="*/ 0 w 631"/>
                    <a:gd name="T51" fmla="*/ 0 h 1188"/>
                    <a:gd name="T52" fmla="*/ 0 w 631"/>
                    <a:gd name="T53" fmla="*/ 0 h 1188"/>
                    <a:gd name="T54" fmla="*/ 0 w 631"/>
                    <a:gd name="T55" fmla="*/ 0 h 1188"/>
                    <a:gd name="T56" fmla="*/ 0 w 631"/>
                    <a:gd name="T57" fmla="*/ 0 h 1188"/>
                    <a:gd name="T58" fmla="*/ 0 w 631"/>
                    <a:gd name="T59" fmla="*/ 0 h 1188"/>
                    <a:gd name="T60" fmla="*/ 0 w 631"/>
                    <a:gd name="T61" fmla="*/ 0 h 1188"/>
                    <a:gd name="T62" fmla="*/ 0 w 631"/>
                    <a:gd name="T63" fmla="*/ 0 h 1188"/>
                    <a:gd name="T64" fmla="*/ 0 w 631"/>
                    <a:gd name="T65" fmla="*/ 0 h 1188"/>
                    <a:gd name="T66" fmla="*/ 0 w 631"/>
                    <a:gd name="T67" fmla="*/ 0 h 1188"/>
                    <a:gd name="T68" fmla="*/ 0 w 631"/>
                    <a:gd name="T69" fmla="*/ 0 h 1188"/>
                    <a:gd name="T70" fmla="*/ 0 w 631"/>
                    <a:gd name="T71" fmla="*/ 0 h 1188"/>
                    <a:gd name="T72" fmla="*/ 0 w 631"/>
                    <a:gd name="T73" fmla="*/ 0 h 1188"/>
                    <a:gd name="T74" fmla="*/ 0 w 631"/>
                    <a:gd name="T75" fmla="*/ 0 h 1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1"/>
                    <a:gd name="T115" fmla="*/ 0 h 1188"/>
                    <a:gd name="T116" fmla="*/ 631 w 631"/>
                    <a:gd name="T117" fmla="*/ 1188 h 11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1" h="1188">
                      <a:moveTo>
                        <a:pt x="70" y="12"/>
                      </a:moveTo>
                      <a:lnTo>
                        <a:pt x="630" y="1140"/>
                      </a:lnTo>
                      <a:lnTo>
                        <a:pt x="631" y="1146"/>
                      </a:lnTo>
                      <a:lnTo>
                        <a:pt x="631" y="1151"/>
                      </a:lnTo>
                      <a:lnTo>
                        <a:pt x="630" y="1156"/>
                      </a:lnTo>
                      <a:lnTo>
                        <a:pt x="628" y="1163"/>
                      </a:lnTo>
                      <a:lnTo>
                        <a:pt x="623" y="1169"/>
                      </a:lnTo>
                      <a:lnTo>
                        <a:pt x="619" y="1173"/>
                      </a:lnTo>
                      <a:lnTo>
                        <a:pt x="612" y="1178"/>
                      </a:lnTo>
                      <a:lnTo>
                        <a:pt x="605" y="1182"/>
                      </a:lnTo>
                      <a:lnTo>
                        <a:pt x="598" y="1185"/>
                      </a:lnTo>
                      <a:lnTo>
                        <a:pt x="590" y="1187"/>
                      </a:lnTo>
                      <a:lnTo>
                        <a:pt x="584" y="1188"/>
                      </a:lnTo>
                      <a:lnTo>
                        <a:pt x="577" y="1188"/>
                      </a:lnTo>
                      <a:lnTo>
                        <a:pt x="570" y="1187"/>
                      </a:lnTo>
                      <a:lnTo>
                        <a:pt x="564" y="1183"/>
                      </a:lnTo>
                      <a:lnTo>
                        <a:pt x="561" y="1180"/>
                      </a:lnTo>
                      <a:lnTo>
                        <a:pt x="557" y="1177"/>
                      </a:lnTo>
                      <a:lnTo>
                        <a:pt x="1" y="46"/>
                      </a:lnTo>
                      <a:lnTo>
                        <a:pt x="0" y="42"/>
                      </a:lnTo>
                      <a:lnTo>
                        <a:pt x="0" y="36"/>
                      </a:lnTo>
                      <a:lnTo>
                        <a:pt x="1" y="30"/>
                      </a:lnTo>
                      <a:lnTo>
                        <a:pt x="3" y="25"/>
                      </a:lnTo>
                      <a:lnTo>
                        <a:pt x="6" y="19"/>
                      </a:lnTo>
                      <a:lnTo>
                        <a:pt x="12" y="13"/>
                      </a:lnTo>
                      <a:lnTo>
                        <a:pt x="18" y="9"/>
                      </a:lnTo>
                      <a:lnTo>
                        <a:pt x="23" y="5"/>
                      </a:lnTo>
                      <a:lnTo>
                        <a:pt x="31" y="2"/>
                      </a:lnTo>
                      <a:lnTo>
                        <a:pt x="38" y="1"/>
                      </a:lnTo>
                      <a:lnTo>
                        <a:pt x="45" y="0"/>
                      </a:lnTo>
                      <a:lnTo>
                        <a:pt x="52" y="0"/>
                      </a:lnTo>
                      <a:lnTo>
                        <a:pt x="57" y="2"/>
                      </a:lnTo>
                      <a:lnTo>
                        <a:pt x="63" y="4"/>
                      </a:lnTo>
                      <a:lnTo>
                        <a:pt x="68" y="8"/>
                      </a:lnTo>
                      <a:lnTo>
                        <a:pt x="70"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5" name="Freeform 661"/>
                <p:cNvSpPr>
                  <a:spLocks/>
                </p:cNvSpPr>
                <p:nvPr/>
              </p:nvSpPr>
              <p:spPr bwMode="auto">
                <a:xfrm>
                  <a:off x="3504" y="1471"/>
                  <a:ext cx="7" cy="7"/>
                </a:xfrm>
                <a:custGeom>
                  <a:avLst/>
                  <a:gdLst>
                    <a:gd name="T0" fmla="*/ 0 w 75"/>
                    <a:gd name="T1" fmla="*/ 0 h 59"/>
                    <a:gd name="T2" fmla="*/ 0 w 75"/>
                    <a:gd name="T3" fmla="*/ 0 h 59"/>
                    <a:gd name="T4" fmla="*/ 0 w 75"/>
                    <a:gd name="T5" fmla="*/ 0 h 59"/>
                    <a:gd name="T6" fmla="*/ 0 w 75"/>
                    <a:gd name="T7" fmla="*/ 0 h 59"/>
                    <a:gd name="T8" fmla="*/ 0 w 75"/>
                    <a:gd name="T9" fmla="*/ 0 h 59"/>
                    <a:gd name="T10" fmla="*/ 0 w 75"/>
                    <a:gd name="T11" fmla="*/ 0 h 59"/>
                    <a:gd name="T12" fmla="*/ 0 w 75"/>
                    <a:gd name="T13" fmla="*/ 0 h 59"/>
                    <a:gd name="T14" fmla="*/ 0 w 75"/>
                    <a:gd name="T15" fmla="*/ 0 h 59"/>
                    <a:gd name="T16" fmla="*/ 0 w 75"/>
                    <a:gd name="T17" fmla="*/ 0 h 59"/>
                    <a:gd name="T18" fmla="*/ 0 w 75"/>
                    <a:gd name="T19" fmla="*/ 0 h 59"/>
                    <a:gd name="T20" fmla="*/ 0 w 75"/>
                    <a:gd name="T21" fmla="*/ 0 h 59"/>
                    <a:gd name="T22" fmla="*/ 0 w 75"/>
                    <a:gd name="T23" fmla="*/ 0 h 59"/>
                    <a:gd name="T24" fmla="*/ 0 w 75"/>
                    <a:gd name="T25" fmla="*/ 0 h 59"/>
                    <a:gd name="T26" fmla="*/ 0 w 75"/>
                    <a:gd name="T27" fmla="*/ 0 h 59"/>
                    <a:gd name="T28" fmla="*/ 0 w 75"/>
                    <a:gd name="T29" fmla="*/ 0 h 59"/>
                    <a:gd name="T30" fmla="*/ 0 w 75"/>
                    <a:gd name="T31" fmla="*/ 0 h 59"/>
                    <a:gd name="T32" fmla="*/ 0 w 75"/>
                    <a:gd name="T33" fmla="*/ 0 h 59"/>
                    <a:gd name="T34" fmla="*/ 0 w 75"/>
                    <a:gd name="T35" fmla="*/ 0 h 59"/>
                    <a:gd name="T36" fmla="*/ 0 w 75"/>
                    <a:gd name="T37" fmla="*/ 0 h 59"/>
                    <a:gd name="T38" fmla="*/ 0 w 75"/>
                    <a:gd name="T39" fmla="*/ 0 h 59"/>
                    <a:gd name="T40" fmla="*/ 0 w 75"/>
                    <a:gd name="T41" fmla="*/ 0 h 59"/>
                    <a:gd name="T42" fmla="*/ 0 w 75"/>
                    <a:gd name="T43" fmla="*/ 0 h 59"/>
                    <a:gd name="T44" fmla="*/ 0 w 75"/>
                    <a:gd name="T45" fmla="*/ 0 h 59"/>
                    <a:gd name="T46" fmla="*/ 0 w 75"/>
                    <a:gd name="T47" fmla="*/ 0 h 59"/>
                    <a:gd name="T48" fmla="*/ 0 w 75"/>
                    <a:gd name="T49" fmla="*/ 0 h 59"/>
                    <a:gd name="T50" fmla="*/ 0 w 75"/>
                    <a:gd name="T51" fmla="*/ 0 h 59"/>
                    <a:gd name="T52" fmla="*/ 0 w 75"/>
                    <a:gd name="T53" fmla="*/ 0 h 59"/>
                    <a:gd name="T54" fmla="*/ 0 w 75"/>
                    <a:gd name="T55" fmla="*/ 0 h 59"/>
                    <a:gd name="T56" fmla="*/ 0 w 75"/>
                    <a:gd name="T57" fmla="*/ 0 h 59"/>
                    <a:gd name="T58" fmla="*/ 0 w 75"/>
                    <a:gd name="T59" fmla="*/ 0 h 59"/>
                    <a:gd name="T60" fmla="*/ 0 w 75"/>
                    <a:gd name="T61" fmla="*/ 0 h 59"/>
                    <a:gd name="T62" fmla="*/ 0 w 75"/>
                    <a:gd name="T63" fmla="*/ 0 h 59"/>
                    <a:gd name="T64" fmla="*/ 0 w 75"/>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9"/>
                    <a:gd name="T101" fmla="*/ 75 w 75"/>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9">
                      <a:moveTo>
                        <a:pt x="26" y="6"/>
                      </a:moveTo>
                      <a:lnTo>
                        <a:pt x="33" y="2"/>
                      </a:lnTo>
                      <a:lnTo>
                        <a:pt x="40" y="1"/>
                      </a:lnTo>
                      <a:lnTo>
                        <a:pt x="48" y="0"/>
                      </a:lnTo>
                      <a:lnTo>
                        <a:pt x="55" y="0"/>
                      </a:lnTo>
                      <a:lnTo>
                        <a:pt x="62" y="1"/>
                      </a:lnTo>
                      <a:lnTo>
                        <a:pt x="66" y="3"/>
                      </a:lnTo>
                      <a:lnTo>
                        <a:pt x="71" y="7"/>
                      </a:lnTo>
                      <a:lnTo>
                        <a:pt x="74" y="11"/>
                      </a:lnTo>
                      <a:lnTo>
                        <a:pt x="75" y="17"/>
                      </a:lnTo>
                      <a:lnTo>
                        <a:pt x="75" y="22"/>
                      </a:lnTo>
                      <a:lnTo>
                        <a:pt x="74" y="27"/>
                      </a:lnTo>
                      <a:lnTo>
                        <a:pt x="72" y="34"/>
                      </a:lnTo>
                      <a:lnTo>
                        <a:pt x="67" y="40"/>
                      </a:lnTo>
                      <a:lnTo>
                        <a:pt x="63" y="44"/>
                      </a:lnTo>
                      <a:lnTo>
                        <a:pt x="56" y="49"/>
                      </a:lnTo>
                      <a:lnTo>
                        <a:pt x="49" y="53"/>
                      </a:lnTo>
                      <a:lnTo>
                        <a:pt x="42" y="56"/>
                      </a:lnTo>
                      <a:lnTo>
                        <a:pt x="34" y="58"/>
                      </a:lnTo>
                      <a:lnTo>
                        <a:pt x="28" y="59"/>
                      </a:lnTo>
                      <a:lnTo>
                        <a:pt x="21" y="59"/>
                      </a:lnTo>
                      <a:lnTo>
                        <a:pt x="14" y="58"/>
                      </a:lnTo>
                      <a:lnTo>
                        <a:pt x="8" y="54"/>
                      </a:lnTo>
                      <a:lnTo>
                        <a:pt x="5" y="51"/>
                      </a:lnTo>
                      <a:lnTo>
                        <a:pt x="1" y="48"/>
                      </a:lnTo>
                      <a:lnTo>
                        <a:pt x="0" y="42"/>
                      </a:lnTo>
                      <a:lnTo>
                        <a:pt x="0" y="36"/>
                      </a:lnTo>
                      <a:lnTo>
                        <a:pt x="1" y="31"/>
                      </a:lnTo>
                      <a:lnTo>
                        <a:pt x="4" y="25"/>
                      </a:lnTo>
                      <a:lnTo>
                        <a:pt x="8" y="19"/>
                      </a:lnTo>
                      <a:lnTo>
                        <a:pt x="13" y="15"/>
                      </a:lnTo>
                      <a:lnTo>
                        <a:pt x="20" y="9"/>
                      </a:lnTo>
                      <a:lnTo>
                        <a:pt x="26" y="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56" name="Freeform 662"/>
                <p:cNvSpPr>
                  <a:spLocks/>
                </p:cNvSpPr>
                <p:nvPr/>
              </p:nvSpPr>
              <p:spPr bwMode="auto">
                <a:xfrm>
                  <a:off x="3504" y="1471"/>
                  <a:ext cx="7" cy="7"/>
                </a:xfrm>
                <a:custGeom>
                  <a:avLst/>
                  <a:gdLst>
                    <a:gd name="T0" fmla="*/ 0 w 75"/>
                    <a:gd name="T1" fmla="*/ 0 h 59"/>
                    <a:gd name="T2" fmla="*/ 0 w 75"/>
                    <a:gd name="T3" fmla="*/ 0 h 59"/>
                    <a:gd name="T4" fmla="*/ 0 w 75"/>
                    <a:gd name="T5" fmla="*/ 0 h 59"/>
                    <a:gd name="T6" fmla="*/ 0 w 75"/>
                    <a:gd name="T7" fmla="*/ 0 h 59"/>
                    <a:gd name="T8" fmla="*/ 0 w 75"/>
                    <a:gd name="T9" fmla="*/ 0 h 59"/>
                    <a:gd name="T10" fmla="*/ 0 w 75"/>
                    <a:gd name="T11" fmla="*/ 0 h 59"/>
                    <a:gd name="T12" fmla="*/ 0 w 75"/>
                    <a:gd name="T13" fmla="*/ 0 h 59"/>
                    <a:gd name="T14" fmla="*/ 0 w 75"/>
                    <a:gd name="T15" fmla="*/ 0 h 59"/>
                    <a:gd name="T16" fmla="*/ 0 w 75"/>
                    <a:gd name="T17" fmla="*/ 0 h 59"/>
                    <a:gd name="T18" fmla="*/ 0 w 75"/>
                    <a:gd name="T19" fmla="*/ 0 h 59"/>
                    <a:gd name="T20" fmla="*/ 0 w 75"/>
                    <a:gd name="T21" fmla="*/ 0 h 59"/>
                    <a:gd name="T22" fmla="*/ 0 w 75"/>
                    <a:gd name="T23" fmla="*/ 0 h 59"/>
                    <a:gd name="T24" fmla="*/ 0 w 75"/>
                    <a:gd name="T25" fmla="*/ 0 h 59"/>
                    <a:gd name="T26" fmla="*/ 0 w 75"/>
                    <a:gd name="T27" fmla="*/ 0 h 59"/>
                    <a:gd name="T28" fmla="*/ 0 w 75"/>
                    <a:gd name="T29" fmla="*/ 0 h 59"/>
                    <a:gd name="T30" fmla="*/ 0 w 75"/>
                    <a:gd name="T31" fmla="*/ 0 h 59"/>
                    <a:gd name="T32" fmla="*/ 0 w 75"/>
                    <a:gd name="T33" fmla="*/ 0 h 59"/>
                    <a:gd name="T34" fmla="*/ 0 w 75"/>
                    <a:gd name="T35" fmla="*/ 0 h 59"/>
                    <a:gd name="T36" fmla="*/ 0 w 75"/>
                    <a:gd name="T37" fmla="*/ 0 h 59"/>
                    <a:gd name="T38" fmla="*/ 0 w 75"/>
                    <a:gd name="T39" fmla="*/ 0 h 59"/>
                    <a:gd name="T40" fmla="*/ 0 w 75"/>
                    <a:gd name="T41" fmla="*/ 0 h 59"/>
                    <a:gd name="T42" fmla="*/ 0 w 75"/>
                    <a:gd name="T43" fmla="*/ 0 h 59"/>
                    <a:gd name="T44" fmla="*/ 0 w 75"/>
                    <a:gd name="T45" fmla="*/ 0 h 59"/>
                    <a:gd name="T46" fmla="*/ 0 w 75"/>
                    <a:gd name="T47" fmla="*/ 0 h 59"/>
                    <a:gd name="T48" fmla="*/ 0 w 75"/>
                    <a:gd name="T49" fmla="*/ 0 h 59"/>
                    <a:gd name="T50" fmla="*/ 0 w 75"/>
                    <a:gd name="T51" fmla="*/ 0 h 59"/>
                    <a:gd name="T52" fmla="*/ 0 w 75"/>
                    <a:gd name="T53" fmla="*/ 0 h 59"/>
                    <a:gd name="T54" fmla="*/ 0 w 75"/>
                    <a:gd name="T55" fmla="*/ 0 h 59"/>
                    <a:gd name="T56" fmla="*/ 0 w 75"/>
                    <a:gd name="T57" fmla="*/ 0 h 59"/>
                    <a:gd name="T58" fmla="*/ 0 w 75"/>
                    <a:gd name="T59" fmla="*/ 0 h 59"/>
                    <a:gd name="T60" fmla="*/ 0 w 75"/>
                    <a:gd name="T61" fmla="*/ 0 h 59"/>
                    <a:gd name="T62" fmla="*/ 0 w 75"/>
                    <a:gd name="T63" fmla="*/ 0 h 59"/>
                    <a:gd name="T64" fmla="*/ 0 w 75"/>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9"/>
                    <a:gd name="T101" fmla="*/ 75 w 75"/>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9">
                      <a:moveTo>
                        <a:pt x="26" y="6"/>
                      </a:moveTo>
                      <a:lnTo>
                        <a:pt x="33" y="2"/>
                      </a:lnTo>
                      <a:lnTo>
                        <a:pt x="40" y="1"/>
                      </a:lnTo>
                      <a:lnTo>
                        <a:pt x="48" y="0"/>
                      </a:lnTo>
                      <a:lnTo>
                        <a:pt x="55" y="0"/>
                      </a:lnTo>
                      <a:lnTo>
                        <a:pt x="62" y="1"/>
                      </a:lnTo>
                      <a:lnTo>
                        <a:pt x="66" y="3"/>
                      </a:lnTo>
                      <a:lnTo>
                        <a:pt x="71" y="7"/>
                      </a:lnTo>
                      <a:lnTo>
                        <a:pt x="74" y="11"/>
                      </a:lnTo>
                      <a:lnTo>
                        <a:pt x="75" y="17"/>
                      </a:lnTo>
                      <a:lnTo>
                        <a:pt x="75" y="22"/>
                      </a:lnTo>
                      <a:lnTo>
                        <a:pt x="74" y="27"/>
                      </a:lnTo>
                      <a:lnTo>
                        <a:pt x="72" y="34"/>
                      </a:lnTo>
                      <a:lnTo>
                        <a:pt x="67" y="40"/>
                      </a:lnTo>
                      <a:lnTo>
                        <a:pt x="63" y="44"/>
                      </a:lnTo>
                      <a:lnTo>
                        <a:pt x="56" y="49"/>
                      </a:lnTo>
                      <a:lnTo>
                        <a:pt x="49" y="53"/>
                      </a:lnTo>
                      <a:lnTo>
                        <a:pt x="42" y="56"/>
                      </a:lnTo>
                      <a:lnTo>
                        <a:pt x="34" y="58"/>
                      </a:lnTo>
                      <a:lnTo>
                        <a:pt x="28" y="59"/>
                      </a:lnTo>
                      <a:lnTo>
                        <a:pt x="21" y="59"/>
                      </a:lnTo>
                      <a:lnTo>
                        <a:pt x="14" y="58"/>
                      </a:lnTo>
                      <a:lnTo>
                        <a:pt x="8" y="54"/>
                      </a:lnTo>
                      <a:lnTo>
                        <a:pt x="5" y="51"/>
                      </a:lnTo>
                      <a:lnTo>
                        <a:pt x="1" y="48"/>
                      </a:lnTo>
                      <a:lnTo>
                        <a:pt x="0" y="42"/>
                      </a:lnTo>
                      <a:lnTo>
                        <a:pt x="0" y="36"/>
                      </a:lnTo>
                      <a:lnTo>
                        <a:pt x="1" y="31"/>
                      </a:lnTo>
                      <a:lnTo>
                        <a:pt x="4" y="25"/>
                      </a:lnTo>
                      <a:lnTo>
                        <a:pt x="8" y="19"/>
                      </a:lnTo>
                      <a:lnTo>
                        <a:pt x="13" y="15"/>
                      </a:lnTo>
                      <a:lnTo>
                        <a:pt x="20" y="9"/>
                      </a:lnTo>
                      <a:lnTo>
                        <a:pt x="26" y="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57" name="Freeform 663"/>
                <p:cNvSpPr>
                  <a:spLocks/>
                </p:cNvSpPr>
                <p:nvPr/>
              </p:nvSpPr>
              <p:spPr bwMode="auto">
                <a:xfrm>
                  <a:off x="3574" y="1176"/>
                  <a:ext cx="68" cy="123"/>
                </a:xfrm>
                <a:custGeom>
                  <a:avLst/>
                  <a:gdLst>
                    <a:gd name="T0" fmla="*/ 0 w 676"/>
                    <a:gd name="T1" fmla="*/ 0 h 1123"/>
                    <a:gd name="T2" fmla="*/ 0 w 676"/>
                    <a:gd name="T3" fmla="*/ 0 h 1123"/>
                    <a:gd name="T4" fmla="*/ 0 w 676"/>
                    <a:gd name="T5" fmla="*/ 0 h 1123"/>
                    <a:gd name="T6" fmla="*/ 0 w 676"/>
                    <a:gd name="T7" fmla="*/ 0 h 1123"/>
                    <a:gd name="T8" fmla="*/ 0 w 676"/>
                    <a:gd name="T9" fmla="*/ 0 h 1123"/>
                    <a:gd name="T10" fmla="*/ 0 w 676"/>
                    <a:gd name="T11" fmla="*/ 0 h 1123"/>
                    <a:gd name="T12" fmla="*/ 0 w 676"/>
                    <a:gd name="T13" fmla="*/ 0 h 1123"/>
                    <a:gd name="T14" fmla="*/ 0 w 676"/>
                    <a:gd name="T15" fmla="*/ 0 h 1123"/>
                    <a:gd name="T16" fmla="*/ 0 w 676"/>
                    <a:gd name="T17" fmla="*/ 0 h 1123"/>
                    <a:gd name="T18" fmla="*/ 0 w 676"/>
                    <a:gd name="T19" fmla="*/ 0 h 1123"/>
                    <a:gd name="T20" fmla="*/ 0 w 676"/>
                    <a:gd name="T21" fmla="*/ 0 h 1123"/>
                    <a:gd name="T22" fmla="*/ 0 w 676"/>
                    <a:gd name="T23" fmla="*/ 0 h 1123"/>
                    <a:gd name="T24" fmla="*/ 0 w 676"/>
                    <a:gd name="T25" fmla="*/ 0 h 1123"/>
                    <a:gd name="T26" fmla="*/ 0 w 676"/>
                    <a:gd name="T27" fmla="*/ 0 h 1123"/>
                    <a:gd name="T28" fmla="*/ 0 w 676"/>
                    <a:gd name="T29" fmla="*/ 0 h 1123"/>
                    <a:gd name="T30" fmla="*/ 0 w 676"/>
                    <a:gd name="T31" fmla="*/ 0 h 1123"/>
                    <a:gd name="T32" fmla="*/ 0 w 676"/>
                    <a:gd name="T33" fmla="*/ 0 h 1123"/>
                    <a:gd name="T34" fmla="*/ 0 w 676"/>
                    <a:gd name="T35" fmla="*/ 0 h 1123"/>
                    <a:gd name="T36" fmla="*/ 0 w 676"/>
                    <a:gd name="T37" fmla="*/ 0 h 1123"/>
                    <a:gd name="T38" fmla="*/ 0 w 676"/>
                    <a:gd name="T39" fmla="*/ 0 h 1123"/>
                    <a:gd name="T40" fmla="*/ 0 w 676"/>
                    <a:gd name="T41" fmla="*/ 0 h 1123"/>
                    <a:gd name="T42" fmla="*/ 0 w 676"/>
                    <a:gd name="T43" fmla="*/ 0 h 1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6"/>
                    <a:gd name="T67" fmla="*/ 0 h 1123"/>
                    <a:gd name="T68" fmla="*/ 676 w 676"/>
                    <a:gd name="T69" fmla="*/ 1123 h 1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6" h="1123">
                      <a:moveTo>
                        <a:pt x="70" y="12"/>
                      </a:moveTo>
                      <a:lnTo>
                        <a:pt x="676" y="1083"/>
                      </a:lnTo>
                      <a:lnTo>
                        <a:pt x="606" y="1123"/>
                      </a:lnTo>
                      <a:lnTo>
                        <a:pt x="2" y="50"/>
                      </a:lnTo>
                      <a:lnTo>
                        <a:pt x="0" y="45"/>
                      </a:lnTo>
                      <a:lnTo>
                        <a:pt x="0" y="40"/>
                      </a:lnTo>
                      <a:lnTo>
                        <a:pt x="1" y="33"/>
                      </a:lnTo>
                      <a:lnTo>
                        <a:pt x="2" y="28"/>
                      </a:lnTo>
                      <a:lnTo>
                        <a:pt x="6" y="22"/>
                      </a:lnTo>
                      <a:lnTo>
                        <a:pt x="10" y="16"/>
                      </a:lnTo>
                      <a:lnTo>
                        <a:pt x="16" y="12"/>
                      </a:lnTo>
                      <a:lnTo>
                        <a:pt x="23" y="7"/>
                      </a:lnTo>
                      <a:lnTo>
                        <a:pt x="30" y="4"/>
                      </a:lnTo>
                      <a:lnTo>
                        <a:pt x="36" y="2"/>
                      </a:lnTo>
                      <a:lnTo>
                        <a:pt x="43" y="0"/>
                      </a:lnTo>
                      <a:lnTo>
                        <a:pt x="50" y="0"/>
                      </a:lnTo>
                      <a:lnTo>
                        <a:pt x="57" y="3"/>
                      </a:lnTo>
                      <a:lnTo>
                        <a:pt x="62" y="5"/>
                      </a:lnTo>
                      <a:lnTo>
                        <a:pt x="67" y="8"/>
                      </a:lnTo>
                      <a:lnTo>
                        <a:pt x="70"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58" name="Freeform 664"/>
                <p:cNvSpPr>
                  <a:spLocks/>
                </p:cNvSpPr>
                <p:nvPr/>
              </p:nvSpPr>
              <p:spPr bwMode="auto">
                <a:xfrm>
                  <a:off x="3574" y="1176"/>
                  <a:ext cx="68" cy="123"/>
                </a:xfrm>
                <a:custGeom>
                  <a:avLst/>
                  <a:gdLst>
                    <a:gd name="T0" fmla="*/ 0 w 676"/>
                    <a:gd name="T1" fmla="*/ 0 h 1123"/>
                    <a:gd name="T2" fmla="*/ 0 w 676"/>
                    <a:gd name="T3" fmla="*/ 0 h 1123"/>
                    <a:gd name="T4" fmla="*/ 0 w 676"/>
                    <a:gd name="T5" fmla="*/ 0 h 1123"/>
                    <a:gd name="T6" fmla="*/ 0 w 676"/>
                    <a:gd name="T7" fmla="*/ 0 h 1123"/>
                    <a:gd name="T8" fmla="*/ 0 w 676"/>
                    <a:gd name="T9" fmla="*/ 0 h 1123"/>
                    <a:gd name="T10" fmla="*/ 0 w 676"/>
                    <a:gd name="T11" fmla="*/ 0 h 1123"/>
                    <a:gd name="T12" fmla="*/ 0 w 676"/>
                    <a:gd name="T13" fmla="*/ 0 h 1123"/>
                    <a:gd name="T14" fmla="*/ 0 w 676"/>
                    <a:gd name="T15" fmla="*/ 0 h 1123"/>
                    <a:gd name="T16" fmla="*/ 0 w 676"/>
                    <a:gd name="T17" fmla="*/ 0 h 1123"/>
                    <a:gd name="T18" fmla="*/ 0 w 676"/>
                    <a:gd name="T19" fmla="*/ 0 h 1123"/>
                    <a:gd name="T20" fmla="*/ 0 w 676"/>
                    <a:gd name="T21" fmla="*/ 0 h 1123"/>
                    <a:gd name="T22" fmla="*/ 0 w 676"/>
                    <a:gd name="T23" fmla="*/ 0 h 1123"/>
                    <a:gd name="T24" fmla="*/ 0 w 676"/>
                    <a:gd name="T25" fmla="*/ 0 h 1123"/>
                    <a:gd name="T26" fmla="*/ 0 w 676"/>
                    <a:gd name="T27" fmla="*/ 0 h 1123"/>
                    <a:gd name="T28" fmla="*/ 0 w 676"/>
                    <a:gd name="T29" fmla="*/ 0 h 1123"/>
                    <a:gd name="T30" fmla="*/ 0 w 676"/>
                    <a:gd name="T31" fmla="*/ 0 h 1123"/>
                    <a:gd name="T32" fmla="*/ 0 w 676"/>
                    <a:gd name="T33" fmla="*/ 0 h 1123"/>
                    <a:gd name="T34" fmla="*/ 0 w 676"/>
                    <a:gd name="T35" fmla="*/ 0 h 1123"/>
                    <a:gd name="T36" fmla="*/ 0 w 676"/>
                    <a:gd name="T37" fmla="*/ 0 h 1123"/>
                    <a:gd name="T38" fmla="*/ 0 w 676"/>
                    <a:gd name="T39" fmla="*/ 0 h 1123"/>
                    <a:gd name="T40" fmla="*/ 0 w 676"/>
                    <a:gd name="T41" fmla="*/ 0 h 1123"/>
                    <a:gd name="T42" fmla="*/ 0 w 676"/>
                    <a:gd name="T43" fmla="*/ 0 h 1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6"/>
                    <a:gd name="T67" fmla="*/ 0 h 1123"/>
                    <a:gd name="T68" fmla="*/ 676 w 676"/>
                    <a:gd name="T69" fmla="*/ 1123 h 1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6" h="1123">
                      <a:moveTo>
                        <a:pt x="70" y="12"/>
                      </a:moveTo>
                      <a:lnTo>
                        <a:pt x="676" y="1083"/>
                      </a:lnTo>
                      <a:lnTo>
                        <a:pt x="606" y="1123"/>
                      </a:lnTo>
                      <a:lnTo>
                        <a:pt x="2" y="50"/>
                      </a:lnTo>
                      <a:lnTo>
                        <a:pt x="0" y="45"/>
                      </a:lnTo>
                      <a:lnTo>
                        <a:pt x="0" y="40"/>
                      </a:lnTo>
                      <a:lnTo>
                        <a:pt x="1" y="33"/>
                      </a:lnTo>
                      <a:lnTo>
                        <a:pt x="2" y="28"/>
                      </a:lnTo>
                      <a:lnTo>
                        <a:pt x="6" y="22"/>
                      </a:lnTo>
                      <a:lnTo>
                        <a:pt x="10" y="16"/>
                      </a:lnTo>
                      <a:lnTo>
                        <a:pt x="16" y="12"/>
                      </a:lnTo>
                      <a:lnTo>
                        <a:pt x="23" y="7"/>
                      </a:lnTo>
                      <a:lnTo>
                        <a:pt x="30" y="4"/>
                      </a:lnTo>
                      <a:lnTo>
                        <a:pt x="36" y="2"/>
                      </a:lnTo>
                      <a:lnTo>
                        <a:pt x="43" y="0"/>
                      </a:lnTo>
                      <a:lnTo>
                        <a:pt x="50" y="0"/>
                      </a:lnTo>
                      <a:lnTo>
                        <a:pt x="57" y="3"/>
                      </a:lnTo>
                      <a:lnTo>
                        <a:pt x="62" y="5"/>
                      </a:lnTo>
                      <a:lnTo>
                        <a:pt x="67" y="8"/>
                      </a:lnTo>
                      <a:lnTo>
                        <a:pt x="70"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9" name="Freeform 665"/>
                <p:cNvSpPr>
                  <a:spLocks/>
                </p:cNvSpPr>
                <p:nvPr/>
              </p:nvSpPr>
              <p:spPr bwMode="auto">
                <a:xfrm>
                  <a:off x="3788" y="1157"/>
                  <a:ext cx="70" cy="139"/>
                </a:xfrm>
                <a:custGeom>
                  <a:avLst/>
                  <a:gdLst>
                    <a:gd name="T0" fmla="*/ 0 w 694"/>
                    <a:gd name="T1" fmla="*/ 0 h 1274"/>
                    <a:gd name="T2" fmla="*/ 0 w 694"/>
                    <a:gd name="T3" fmla="*/ 0 h 1274"/>
                    <a:gd name="T4" fmla="*/ 0 w 694"/>
                    <a:gd name="T5" fmla="*/ 0 h 1274"/>
                    <a:gd name="T6" fmla="*/ 0 w 694"/>
                    <a:gd name="T7" fmla="*/ 0 h 1274"/>
                    <a:gd name="T8" fmla="*/ 0 w 694"/>
                    <a:gd name="T9" fmla="*/ 0 h 1274"/>
                    <a:gd name="T10" fmla="*/ 0 w 694"/>
                    <a:gd name="T11" fmla="*/ 0 h 1274"/>
                    <a:gd name="T12" fmla="*/ 0 w 694"/>
                    <a:gd name="T13" fmla="*/ 0 h 1274"/>
                    <a:gd name="T14" fmla="*/ 0 w 694"/>
                    <a:gd name="T15" fmla="*/ 0 h 1274"/>
                    <a:gd name="T16" fmla="*/ 0 w 694"/>
                    <a:gd name="T17" fmla="*/ 0 h 1274"/>
                    <a:gd name="T18" fmla="*/ 0 w 694"/>
                    <a:gd name="T19" fmla="*/ 0 h 1274"/>
                    <a:gd name="T20" fmla="*/ 0 w 694"/>
                    <a:gd name="T21" fmla="*/ 0 h 1274"/>
                    <a:gd name="T22" fmla="*/ 0 w 694"/>
                    <a:gd name="T23" fmla="*/ 0 h 1274"/>
                    <a:gd name="T24" fmla="*/ 0 w 694"/>
                    <a:gd name="T25" fmla="*/ 0 h 1274"/>
                    <a:gd name="T26" fmla="*/ 0 w 694"/>
                    <a:gd name="T27" fmla="*/ 0 h 1274"/>
                    <a:gd name="T28" fmla="*/ 0 w 694"/>
                    <a:gd name="T29" fmla="*/ 0 h 1274"/>
                    <a:gd name="T30" fmla="*/ 0 w 694"/>
                    <a:gd name="T31" fmla="*/ 0 h 1274"/>
                    <a:gd name="T32" fmla="*/ 0 w 694"/>
                    <a:gd name="T33" fmla="*/ 0 h 1274"/>
                    <a:gd name="T34" fmla="*/ 0 w 694"/>
                    <a:gd name="T35" fmla="*/ 0 h 1274"/>
                    <a:gd name="T36" fmla="*/ 0 w 694"/>
                    <a:gd name="T37" fmla="*/ 0 h 1274"/>
                    <a:gd name="T38" fmla="*/ 0 w 694"/>
                    <a:gd name="T39" fmla="*/ 0 h 1274"/>
                    <a:gd name="T40" fmla="*/ 0 w 694"/>
                    <a:gd name="T41" fmla="*/ 0 h 1274"/>
                    <a:gd name="T42" fmla="*/ 0 w 694"/>
                    <a:gd name="T43" fmla="*/ 0 h 1274"/>
                    <a:gd name="T44" fmla="*/ 0 w 694"/>
                    <a:gd name="T45" fmla="*/ 0 h 1274"/>
                    <a:gd name="T46" fmla="*/ 0 w 694"/>
                    <a:gd name="T47" fmla="*/ 0 h 1274"/>
                    <a:gd name="T48" fmla="*/ 0 w 694"/>
                    <a:gd name="T49" fmla="*/ 0 h 1274"/>
                    <a:gd name="T50" fmla="*/ 0 w 694"/>
                    <a:gd name="T51" fmla="*/ 0 h 1274"/>
                    <a:gd name="T52" fmla="*/ 0 w 694"/>
                    <a:gd name="T53" fmla="*/ 0 h 1274"/>
                    <a:gd name="T54" fmla="*/ 0 w 694"/>
                    <a:gd name="T55" fmla="*/ 0 h 1274"/>
                    <a:gd name="T56" fmla="*/ 0 w 694"/>
                    <a:gd name="T57" fmla="*/ 0 h 1274"/>
                    <a:gd name="T58" fmla="*/ 0 w 694"/>
                    <a:gd name="T59" fmla="*/ 0 h 1274"/>
                    <a:gd name="T60" fmla="*/ 0 w 694"/>
                    <a:gd name="T61" fmla="*/ 0 h 1274"/>
                    <a:gd name="T62" fmla="*/ 0 w 694"/>
                    <a:gd name="T63" fmla="*/ 0 h 1274"/>
                    <a:gd name="T64" fmla="*/ 0 w 694"/>
                    <a:gd name="T65" fmla="*/ 0 h 1274"/>
                    <a:gd name="T66" fmla="*/ 0 w 694"/>
                    <a:gd name="T67" fmla="*/ 0 h 1274"/>
                    <a:gd name="T68" fmla="*/ 0 w 694"/>
                    <a:gd name="T69" fmla="*/ 0 h 1274"/>
                    <a:gd name="T70" fmla="*/ 0 w 694"/>
                    <a:gd name="T71" fmla="*/ 0 h 1274"/>
                    <a:gd name="T72" fmla="*/ 0 w 694"/>
                    <a:gd name="T73" fmla="*/ 0 h 1274"/>
                    <a:gd name="T74" fmla="*/ 0 w 694"/>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94"/>
                    <a:gd name="T115" fmla="*/ 0 h 1274"/>
                    <a:gd name="T116" fmla="*/ 694 w 694"/>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94" h="1274">
                      <a:moveTo>
                        <a:pt x="623" y="1264"/>
                      </a:move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693" y="1229"/>
                      </a:lnTo>
                      <a:lnTo>
                        <a:pt x="694" y="1234"/>
                      </a:lnTo>
                      <a:lnTo>
                        <a:pt x="694" y="1239"/>
                      </a:lnTo>
                      <a:lnTo>
                        <a:pt x="693" y="1244"/>
                      </a:lnTo>
                      <a:lnTo>
                        <a:pt x="689" y="1250"/>
                      </a:lnTo>
                      <a:lnTo>
                        <a:pt x="686" y="1254"/>
                      </a:lnTo>
                      <a:lnTo>
                        <a:pt x="681" y="1260"/>
                      </a:lnTo>
                      <a:lnTo>
                        <a:pt x="676" y="1264"/>
                      </a:lnTo>
                      <a:lnTo>
                        <a:pt x="669" y="1268"/>
                      </a:lnTo>
                      <a:lnTo>
                        <a:pt x="662" y="1271"/>
                      </a:lnTo>
                      <a:lnTo>
                        <a:pt x="654" y="1273"/>
                      </a:lnTo>
                      <a:lnTo>
                        <a:pt x="647" y="1274"/>
                      </a:lnTo>
                      <a:lnTo>
                        <a:pt x="642" y="1274"/>
                      </a:lnTo>
                      <a:lnTo>
                        <a:pt x="635" y="1273"/>
                      </a:lnTo>
                      <a:lnTo>
                        <a:pt x="630" y="1271"/>
                      </a:lnTo>
                      <a:lnTo>
                        <a:pt x="627" y="1268"/>
                      </a:lnTo>
                      <a:lnTo>
                        <a:pt x="623" y="126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0" name="Freeform 666"/>
                <p:cNvSpPr>
                  <a:spLocks/>
                </p:cNvSpPr>
                <p:nvPr/>
              </p:nvSpPr>
              <p:spPr bwMode="auto">
                <a:xfrm>
                  <a:off x="3785" y="1157"/>
                  <a:ext cx="70" cy="139"/>
                </a:xfrm>
                <a:custGeom>
                  <a:avLst/>
                  <a:gdLst>
                    <a:gd name="T0" fmla="*/ 0 w 694"/>
                    <a:gd name="T1" fmla="*/ 0 h 1274"/>
                    <a:gd name="T2" fmla="*/ 0 w 694"/>
                    <a:gd name="T3" fmla="*/ 0 h 1274"/>
                    <a:gd name="T4" fmla="*/ 0 w 694"/>
                    <a:gd name="T5" fmla="*/ 0 h 1274"/>
                    <a:gd name="T6" fmla="*/ 0 w 694"/>
                    <a:gd name="T7" fmla="*/ 0 h 1274"/>
                    <a:gd name="T8" fmla="*/ 0 w 694"/>
                    <a:gd name="T9" fmla="*/ 0 h 1274"/>
                    <a:gd name="T10" fmla="*/ 0 w 694"/>
                    <a:gd name="T11" fmla="*/ 0 h 1274"/>
                    <a:gd name="T12" fmla="*/ 0 w 694"/>
                    <a:gd name="T13" fmla="*/ 0 h 1274"/>
                    <a:gd name="T14" fmla="*/ 0 w 694"/>
                    <a:gd name="T15" fmla="*/ 0 h 1274"/>
                    <a:gd name="T16" fmla="*/ 0 w 694"/>
                    <a:gd name="T17" fmla="*/ 0 h 1274"/>
                    <a:gd name="T18" fmla="*/ 0 w 694"/>
                    <a:gd name="T19" fmla="*/ 0 h 1274"/>
                    <a:gd name="T20" fmla="*/ 0 w 694"/>
                    <a:gd name="T21" fmla="*/ 0 h 1274"/>
                    <a:gd name="T22" fmla="*/ 0 w 694"/>
                    <a:gd name="T23" fmla="*/ 0 h 1274"/>
                    <a:gd name="T24" fmla="*/ 0 w 694"/>
                    <a:gd name="T25" fmla="*/ 0 h 1274"/>
                    <a:gd name="T26" fmla="*/ 0 w 694"/>
                    <a:gd name="T27" fmla="*/ 0 h 1274"/>
                    <a:gd name="T28" fmla="*/ 0 w 694"/>
                    <a:gd name="T29" fmla="*/ 0 h 1274"/>
                    <a:gd name="T30" fmla="*/ 0 w 694"/>
                    <a:gd name="T31" fmla="*/ 0 h 1274"/>
                    <a:gd name="T32" fmla="*/ 0 w 694"/>
                    <a:gd name="T33" fmla="*/ 0 h 1274"/>
                    <a:gd name="T34" fmla="*/ 0 w 694"/>
                    <a:gd name="T35" fmla="*/ 0 h 1274"/>
                    <a:gd name="T36" fmla="*/ 0 w 694"/>
                    <a:gd name="T37" fmla="*/ 0 h 1274"/>
                    <a:gd name="T38" fmla="*/ 0 w 694"/>
                    <a:gd name="T39" fmla="*/ 0 h 1274"/>
                    <a:gd name="T40" fmla="*/ 0 w 694"/>
                    <a:gd name="T41" fmla="*/ 0 h 1274"/>
                    <a:gd name="T42" fmla="*/ 0 w 694"/>
                    <a:gd name="T43" fmla="*/ 0 h 1274"/>
                    <a:gd name="T44" fmla="*/ 0 w 694"/>
                    <a:gd name="T45" fmla="*/ 0 h 1274"/>
                    <a:gd name="T46" fmla="*/ 0 w 694"/>
                    <a:gd name="T47" fmla="*/ 0 h 1274"/>
                    <a:gd name="T48" fmla="*/ 0 w 694"/>
                    <a:gd name="T49" fmla="*/ 0 h 1274"/>
                    <a:gd name="T50" fmla="*/ 0 w 694"/>
                    <a:gd name="T51" fmla="*/ 0 h 1274"/>
                    <a:gd name="T52" fmla="*/ 0 w 694"/>
                    <a:gd name="T53" fmla="*/ 0 h 1274"/>
                    <a:gd name="T54" fmla="*/ 0 w 694"/>
                    <a:gd name="T55" fmla="*/ 0 h 1274"/>
                    <a:gd name="T56" fmla="*/ 0 w 694"/>
                    <a:gd name="T57" fmla="*/ 0 h 1274"/>
                    <a:gd name="T58" fmla="*/ 0 w 694"/>
                    <a:gd name="T59" fmla="*/ 0 h 1274"/>
                    <a:gd name="T60" fmla="*/ 0 w 694"/>
                    <a:gd name="T61" fmla="*/ 0 h 1274"/>
                    <a:gd name="T62" fmla="*/ 0 w 694"/>
                    <a:gd name="T63" fmla="*/ 0 h 1274"/>
                    <a:gd name="T64" fmla="*/ 0 w 694"/>
                    <a:gd name="T65" fmla="*/ 0 h 1274"/>
                    <a:gd name="T66" fmla="*/ 0 w 694"/>
                    <a:gd name="T67" fmla="*/ 0 h 1274"/>
                    <a:gd name="T68" fmla="*/ 0 w 694"/>
                    <a:gd name="T69" fmla="*/ 0 h 1274"/>
                    <a:gd name="T70" fmla="*/ 0 w 694"/>
                    <a:gd name="T71" fmla="*/ 0 h 1274"/>
                    <a:gd name="T72" fmla="*/ 0 w 694"/>
                    <a:gd name="T73" fmla="*/ 0 h 1274"/>
                    <a:gd name="T74" fmla="*/ 0 w 694"/>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94"/>
                    <a:gd name="T115" fmla="*/ 0 h 1274"/>
                    <a:gd name="T116" fmla="*/ 694 w 694"/>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94" h="1274">
                      <a:moveTo>
                        <a:pt x="623" y="1264"/>
                      </a:move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693" y="1229"/>
                      </a:lnTo>
                      <a:lnTo>
                        <a:pt x="694" y="1234"/>
                      </a:lnTo>
                      <a:lnTo>
                        <a:pt x="694" y="1239"/>
                      </a:lnTo>
                      <a:lnTo>
                        <a:pt x="693" y="1244"/>
                      </a:lnTo>
                      <a:lnTo>
                        <a:pt x="689" y="1250"/>
                      </a:lnTo>
                      <a:lnTo>
                        <a:pt x="686" y="1254"/>
                      </a:lnTo>
                      <a:lnTo>
                        <a:pt x="681" y="1260"/>
                      </a:lnTo>
                      <a:lnTo>
                        <a:pt x="676" y="1264"/>
                      </a:lnTo>
                      <a:lnTo>
                        <a:pt x="669" y="1268"/>
                      </a:lnTo>
                      <a:lnTo>
                        <a:pt x="662" y="1271"/>
                      </a:lnTo>
                      <a:lnTo>
                        <a:pt x="654" y="1273"/>
                      </a:lnTo>
                      <a:lnTo>
                        <a:pt x="647" y="1274"/>
                      </a:lnTo>
                      <a:lnTo>
                        <a:pt x="642" y="1274"/>
                      </a:lnTo>
                      <a:lnTo>
                        <a:pt x="635" y="1273"/>
                      </a:lnTo>
                      <a:lnTo>
                        <a:pt x="630" y="1271"/>
                      </a:lnTo>
                      <a:lnTo>
                        <a:pt x="627" y="1268"/>
                      </a:lnTo>
                      <a:lnTo>
                        <a:pt x="623" y="126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61" name="Freeform 667"/>
                <p:cNvSpPr>
                  <a:spLocks/>
                </p:cNvSpPr>
                <p:nvPr/>
              </p:nvSpPr>
              <p:spPr bwMode="auto">
                <a:xfrm>
                  <a:off x="3788" y="1157"/>
                  <a:ext cx="8" cy="5"/>
                </a:xfrm>
                <a:custGeom>
                  <a:avLst/>
                  <a:gdLst>
                    <a:gd name="T0" fmla="*/ 0 w 75"/>
                    <a:gd name="T1" fmla="*/ 0 h 54"/>
                    <a:gd name="T2" fmla="*/ 0 w 75"/>
                    <a:gd name="T3" fmla="*/ 0 h 54"/>
                    <a:gd name="T4" fmla="*/ 0 w 75"/>
                    <a:gd name="T5" fmla="*/ 0 h 54"/>
                    <a:gd name="T6" fmla="*/ 0 w 75"/>
                    <a:gd name="T7" fmla="*/ 0 h 54"/>
                    <a:gd name="T8" fmla="*/ 0 w 75"/>
                    <a:gd name="T9" fmla="*/ 0 h 54"/>
                    <a:gd name="T10" fmla="*/ 0 w 75"/>
                    <a:gd name="T11" fmla="*/ 0 h 54"/>
                    <a:gd name="T12" fmla="*/ 0 w 75"/>
                    <a:gd name="T13" fmla="*/ 0 h 54"/>
                    <a:gd name="T14" fmla="*/ 0 w 75"/>
                    <a:gd name="T15" fmla="*/ 0 h 54"/>
                    <a:gd name="T16" fmla="*/ 0 w 75"/>
                    <a:gd name="T17" fmla="*/ 0 h 54"/>
                    <a:gd name="T18" fmla="*/ 0 w 75"/>
                    <a:gd name="T19" fmla="*/ 0 h 54"/>
                    <a:gd name="T20" fmla="*/ 0 w 75"/>
                    <a:gd name="T21" fmla="*/ 0 h 54"/>
                    <a:gd name="T22" fmla="*/ 0 w 75"/>
                    <a:gd name="T23" fmla="*/ 0 h 54"/>
                    <a:gd name="T24" fmla="*/ 0 w 75"/>
                    <a:gd name="T25" fmla="*/ 0 h 54"/>
                    <a:gd name="T26" fmla="*/ 0 w 75"/>
                    <a:gd name="T27" fmla="*/ 0 h 54"/>
                    <a:gd name="T28" fmla="*/ 0 w 75"/>
                    <a:gd name="T29" fmla="*/ 0 h 54"/>
                    <a:gd name="T30" fmla="*/ 0 w 75"/>
                    <a:gd name="T31" fmla="*/ 0 h 54"/>
                    <a:gd name="T32" fmla="*/ 0 w 75"/>
                    <a:gd name="T33" fmla="*/ 0 h 54"/>
                    <a:gd name="T34" fmla="*/ 0 w 75"/>
                    <a:gd name="T35" fmla="*/ 0 h 54"/>
                    <a:gd name="T36" fmla="*/ 0 w 75"/>
                    <a:gd name="T37" fmla="*/ 0 h 54"/>
                    <a:gd name="T38" fmla="*/ 0 w 75"/>
                    <a:gd name="T39" fmla="*/ 0 h 54"/>
                    <a:gd name="T40" fmla="*/ 0 w 75"/>
                    <a:gd name="T41" fmla="*/ 0 h 54"/>
                    <a:gd name="T42" fmla="*/ 0 w 75"/>
                    <a:gd name="T43" fmla="*/ 0 h 54"/>
                    <a:gd name="T44" fmla="*/ 0 w 75"/>
                    <a:gd name="T45" fmla="*/ 0 h 54"/>
                    <a:gd name="T46" fmla="*/ 0 w 75"/>
                    <a:gd name="T47" fmla="*/ 0 h 54"/>
                    <a:gd name="T48" fmla="*/ 0 w 75"/>
                    <a:gd name="T49" fmla="*/ 0 h 54"/>
                    <a:gd name="T50" fmla="*/ 0 w 75"/>
                    <a:gd name="T51" fmla="*/ 0 h 54"/>
                    <a:gd name="T52" fmla="*/ 0 w 75"/>
                    <a:gd name="T53" fmla="*/ 0 h 54"/>
                    <a:gd name="T54" fmla="*/ 0 w 75"/>
                    <a:gd name="T55" fmla="*/ 0 h 54"/>
                    <a:gd name="T56" fmla="*/ 0 w 75"/>
                    <a:gd name="T57" fmla="*/ 0 h 54"/>
                    <a:gd name="T58" fmla="*/ 0 w 75"/>
                    <a:gd name="T59" fmla="*/ 0 h 54"/>
                    <a:gd name="T60" fmla="*/ 0 w 75"/>
                    <a:gd name="T61" fmla="*/ 0 h 54"/>
                    <a:gd name="T62" fmla="*/ 0 w 75"/>
                    <a:gd name="T63" fmla="*/ 0 h 54"/>
                    <a:gd name="T64" fmla="*/ 0 w 7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4"/>
                    <a:gd name="T101" fmla="*/ 75 w 7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4">
                      <a:moveTo>
                        <a:pt x="47" y="48"/>
                      </a:moveTo>
                      <a:lnTo>
                        <a:pt x="39" y="51"/>
                      </a:lnTo>
                      <a:lnTo>
                        <a:pt x="33" y="53"/>
                      </a:lnTo>
                      <a:lnTo>
                        <a:pt x="26" y="54"/>
                      </a:lnTo>
                      <a:lnTo>
                        <a:pt x="19" y="54"/>
                      </a:lnTo>
                      <a:lnTo>
                        <a:pt x="12" y="53"/>
                      </a:lnTo>
                      <a:lnTo>
                        <a:pt x="8" y="52"/>
                      </a:lnTo>
                      <a:lnTo>
                        <a:pt x="3" y="49"/>
                      </a:ln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75" y="14"/>
                      </a:lnTo>
                      <a:lnTo>
                        <a:pt x="75" y="18"/>
                      </a:lnTo>
                      <a:lnTo>
                        <a:pt x="72" y="24"/>
                      </a:lnTo>
                      <a:lnTo>
                        <a:pt x="70" y="28"/>
                      </a:lnTo>
                      <a:lnTo>
                        <a:pt x="66" y="34"/>
                      </a:lnTo>
                      <a:lnTo>
                        <a:pt x="60" y="39"/>
                      </a:lnTo>
                      <a:lnTo>
                        <a:pt x="54" y="43"/>
                      </a:lnTo>
                      <a:lnTo>
                        <a:pt x="47" y="4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2" name="Freeform 668"/>
                <p:cNvSpPr>
                  <a:spLocks/>
                </p:cNvSpPr>
                <p:nvPr/>
              </p:nvSpPr>
              <p:spPr bwMode="auto">
                <a:xfrm>
                  <a:off x="3788" y="1157"/>
                  <a:ext cx="8" cy="5"/>
                </a:xfrm>
                <a:custGeom>
                  <a:avLst/>
                  <a:gdLst>
                    <a:gd name="T0" fmla="*/ 0 w 75"/>
                    <a:gd name="T1" fmla="*/ 0 h 54"/>
                    <a:gd name="T2" fmla="*/ 0 w 75"/>
                    <a:gd name="T3" fmla="*/ 0 h 54"/>
                    <a:gd name="T4" fmla="*/ 0 w 75"/>
                    <a:gd name="T5" fmla="*/ 0 h 54"/>
                    <a:gd name="T6" fmla="*/ 0 w 75"/>
                    <a:gd name="T7" fmla="*/ 0 h 54"/>
                    <a:gd name="T8" fmla="*/ 0 w 75"/>
                    <a:gd name="T9" fmla="*/ 0 h 54"/>
                    <a:gd name="T10" fmla="*/ 0 w 75"/>
                    <a:gd name="T11" fmla="*/ 0 h 54"/>
                    <a:gd name="T12" fmla="*/ 0 w 75"/>
                    <a:gd name="T13" fmla="*/ 0 h 54"/>
                    <a:gd name="T14" fmla="*/ 0 w 75"/>
                    <a:gd name="T15" fmla="*/ 0 h 54"/>
                    <a:gd name="T16" fmla="*/ 0 w 75"/>
                    <a:gd name="T17" fmla="*/ 0 h 54"/>
                    <a:gd name="T18" fmla="*/ 0 w 75"/>
                    <a:gd name="T19" fmla="*/ 0 h 54"/>
                    <a:gd name="T20" fmla="*/ 0 w 75"/>
                    <a:gd name="T21" fmla="*/ 0 h 54"/>
                    <a:gd name="T22" fmla="*/ 0 w 75"/>
                    <a:gd name="T23" fmla="*/ 0 h 54"/>
                    <a:gd name="T24" fmla="*/ 0 w 75"/>
                    <a:gd name="T25" fmla="*/ 0 h 54"/>
                    <a:gd name="T26" fmla="*/ 0 w 75"/>
                    <a:gd name="T27" fmla="*/ 0 h 54"/>
                    <a:gd name="T28" fmla="*/ 0 w 75"/>
                    <a:gd name="T29" fmla="*/ 0 h 54"/>
                    <a:gd name="T30" fmla="*/ 0 w 75"/>
                    <a:gd name="T31" fmla="*/ 0 h 54"/>
                    <a:gd name="T32" fmla="*/ 0 w 75"/>
                    <a:gd name="T33" fmla="*/ 0 h 54"/>
                    <a:gd name="T34" fmla="*/ 0 w 75"/>
                    <a:gd name="T35" fmla="*/ 0 h 54"/>
                    <a:gd name="T36" fmla="*/ 0 w 75"/>
                    <a:gd name="T37" fmla="*/ 0 h 54"/>
                    <a:gd name="T38" fmla="*/ 0 w 75"/>
                    <a:gd name="T39" fmla="*/ 0 h 54"/>
                    <a:gd name="T40" fmla="*/ 0 w 75"/>
                    <a:gd name="T41" fmla="*/ 0 h 54"/>
                    <a:gd name="T42" fmla="*/ 0 w 75"/>
                    <a:gd name="T43" fmla="*/ 0 h 54"/>
                    <a:gd name="T44" fmla="*/ 0 w 75"/>
                    <a:gd name="T45" fmla="*/ 0 h 54"/>
                    <a:gd name="T46" fmla="*/ 0 w 75"/>
                    <a:gd name="T47" fmla="*/ 0 h 54"/>
                    <a:gd name="T48" fmla="*/ 0 w 75"/>
                    <a:gd name="T49" fmla="*/ 0 h 54"/>
                    <a:gd name="T50" fmla="*/ 0 w 75"/>
                    <a:gd name="T51" fmla="*/ 0 h 54"/>
                    <a:gd name="T52" fmla="*/ 0 w 75"/>
                    <a:gd name="T53" fmla="*/ 0 h 54"/>
                    <a:gd name="T54" fmla="*/ 0 w 75"/>
                    <a:gd name="T55" fmla="*/ 0 h 54"/>
                    <a:gd name="T56" fmla="*/ 0 w 75"/>
                    <a:gd name="T57" fmla="*/ 0 h 54"/>
                    <a:gd name="T58" fmla="*/ 0 w 75"/>
                    <a:gd name="T59" fmla="*/ 0 h 54"/>
                    <a:gd name="T60" fmla="*/ 0 w 75"/>
                    <a:gd name="T61" fmla="*/ 0 h 54"/>
                    <a:gd name="T62" fmla="*/ 0 w 75"/>
                    <a:gd name="T63" fmla="*/ 0 h 54"/>
                    <a:gd name="T64" fmla="*/ 0 w 7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4"/>
                    <a:gd name="T101" fmla="*/ 75 w 7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4">
                      <a:moveTo>
                        <a:pt x="47" y="48"/>
                      </a:moveTo>
                      <a:lnTo>
                        <a:pt x="39" y="51"/>
                      </a:lnTo>
                      <a:lnTo>
                        <a:pt x="33" y="53"/>
                      </a:lnTo>
                      <a:lnTo>
                        <a:pt x="26" y="54"/>
                      </a:lnTo>
                      <a:lnTo>
                        <a:pt x="19" y="54"/>
                      </a:lnTo>
                      <a:lnTo>
                        <a:pt x="12" y="53"/>
                      </a:lnTo>
                      <a:lnTo>
                        <a:pt x="8" y="52"/>
                      </a:lnTo>
                      <a:lnTo>
                        <a:pt x="3" y="49"/>
                      </a:ln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75" y="14"/>
                      </a:lnTo>
                      <a:lnTo>
                        <a:pt x="75" y="18"/>
                      </a:lnTo>
                      <a:lnTo>
                        <a:pt x="72" y="24"/>
                      </a:lnTo>
                      <a:lnTo>
                        <a:pt x="70" y="28"/>
                      </a:lnTo>
                      <a:lnTo>
                        <a:pt x="66" y="34"/>
                      </a:lnTo>
                      <a:lnTo>
                        <a:pt x="60" y="39"/>
                      </a:lnTo>
                      <a:lnTo>
                        <a:pt x="54" y="43"/>
                      </a:lnTo>
                      <a:lnTo>
                        <a:pt x="47" y="4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63" name="Freeform 669"/>
                <p:cNvSpPr>
                  <a:spLocks/>
                </p:cNvSpPr>
                <p:nvPr/>
              </p:nvSpPr>
              <p:spPr bwMode="auto">
                <a:xfrm>
                  <a:off x="3873" y="1332"/>
                  <a:ext cx="79" cy="129"/>
                </a:xfrm>
                <a:custGeom>
                  <a:avLst/>
                  <a:gdLst>
                    <a:gd name="T0" fmla="*/ 0 w 786"/>
                    <a:gd name="T1" fmla="*/ 0 h 1184"/>
                    <a:gd name="T2" fmla="*/ 0 w 786"/>
                    <a:gd name="T3" fmla="*/ 0 h 1184"/>
                    <a:gd name="T4" fmla="*/ 0 w 786"/>
                    <a:gd name="T5" fmla="*/ 0 h 1184"/>
                    <a:gd name="T6" fmla="*/ 0 w 786"/>
                    <a:gd name="T7" fmla="*/ 0 h 1184"/>
                    <a:gd name="T8" fmla="*/ 0 w 786"/>
                    <a:gd name="T9" fmla="*/ 0 h 1184"/>
                    <a:gd name="T10" fmla="*/ 0 w 786"/>
                    <a:gd name="T11" fmla="*/ 0 h 1184"/>
                    <a:gd name="T12" fmla="*/ 0 w 786"/>
                    <a:gd name="T13" fmla="*/ 0 h 1184"/>
                    <a:gd name="T14" fmla="*/ 0 w 786"/>
                    <a:gd name="T15" fmla="*/ 0 h 1184"/>
                    <a:gd name="T16" fmla="*/ 0 w 786"/>
                    <a:gd name="T17" fmla="*/ 0 h 1184"/>
                    <a:gd name="T18" fmla="*/ 0 w 786"/>
                    <a:gd name="T19" fmla="*/ 0 h 1184"/>
                    <a:gd name="T20" fmla="*/ 0 w 786"/>
                    <a:gd name="T21" fmla="*/ 0 h 1184"/>
                    <a:gd name="T22" fmla="*/ 0 w 786"/>
                    <a:gd name="T23" fmla="*/ 0 h 1184"/>
                    <a:gd name="T24" fmla="*/ 0 w 786"/>
                    <a:gd name="T25" fmla="*/ 0 h 1184"/>
                    <a:gd name="T26" fmla="*/ 0 w 786"/>
                    <a:gd name="T27" fmla="*/ 0 h 1184"/>
                    <a:gd name="T28" fmla="*/ 0 w 786"/>
                    <a:gd name="T29" fmla="*/ 0 h 1184"/>
                    <a:gd name="T30" fmla="*/ 0 w 786"/>
                    <a:gd name="T31" fmla="*/ 0 h 1184"/>
                    <a:gd name="T32" fmla="*/ 0 w 786"/>
                    <a:gd name="T33" fmla="*/ 0 h 1184"/>
                    <a:gd name="T34" fmla="*/ 0 w 786"/>
                    <a:gd name="T35" fmla="*/ 0 h 1184"/>
                    <a:gd name="T36" fmla="*/ 0 w 786"/>
                    <a:gd name="T37" fmla="*/ 0 h 1184"/>
                    <a:gd name="T38" fmla="*/ 0 w 786"/>
                    <a:gd name="T39" fmla="*/ 0 h 1184"/>
                    <a:gd name="T40" fmla="*/ 0 w 786"/>
                    <a:gd name="T41" fmla="*/ 0 h 1184"/>
                    <a:gd name="T42" fmla="*/ 0 w 786"/>
                    <a:gd name="T43" fmla="*/ 0 h 1184"/>
                    <a:gd name="T44" fmla="*/ 0 w 786"/>
                    <a:gd name="T45" fmla="*/ 0 h 1184"/>
                    <a:gd name="T46" fmla="*/ 0 w 786"/>
                    <a:gd name="T47" fmla="*/ 0 h 1184"/>
                    <a:gd name="T48" fmla="*/ 0 w 786"/>
                    <a:gd name="T49" fmla="*/ 0 h 1184"/>
                    <a:gd name="T50" fmla="*/ 0 w 786"/>
                    <a:gd name="T51" fmla="*/ 0 h 1184"/>
                    <a:gd name="T52" fmla="*/ 0 w 786"/>
                    <a:gd name="T53" fmla="*/ 0 h 1184"/>
                    <a:gd name="T54" fmla="*/ 0 w 786"/>
                    <a:gd name="T55" fmla="*/ 0 h 1184"/>
                    <a:gd name="T56" fmla="*/ 0 w 786"/>
                    <a:gd name="T57" fmla="*/ 0 h 1184"/>
                    <a:gd name="T58" fmla="*/ 0 w 786"/>
                    <a:gd name="T59" fmla="*/ 0 h 1184"/>
                    <a:gd name="T60" fmla="*/ 0 w 786"/>
                    <a:gd name="T61" fmla="*/ 0 h 1184"/>
                    <a:gd name="T62" fmla="*/ 0 w 786"/>
                    <a:gd name="T63" fmla="*/ 0 h 1184"/>
                    <a:gd name="T64" fmla="*/ 0 w 786"/>
                    <a:gd name="T65" fmla="*/ 0 h 1184"/>
                    <a:gd name="T66" fmla="*/ 0 w 786"/>
                    <a:gd name="T67" fmla="*/ 0 h 1184"/>
                    <a:gd name="T68" fmla="*/ 0 w 786"/>
                    <a:gd name="T69" fmla="*/ 0 h 1184"/>
                    <a:gd name="T70" fmla="*/ 0 w 786"/>
                    <a:gd name="T71" fmla="*/ 0 h 1184"/>
                    <a:gd name="T72" fmla="*/ 0 w 786"/>
                    <a:gd name="T73" fmla="*/ 0 h 1184"/>
                    <a:gd name="T74" fmla="*/ 0 w 786"/>
                    <a:gd name="T75" fmla="*/ 0 h 1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6"/>
                    <a:gd name="T115" fmla="*/ 0 h 1184"/>
                    <a:gd name="T116" fmla="*/ 786 w 786"/>
                    <a:gd name="T117" fmla="*/ 1184 h 1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6" h="1184">
                      <a:moveTo>
                        <a:pt x="67" y="8"/>
                      </a:moveTo>
                      <a:lnTo>
                        <a:pt x="784" y="1133"/>
                      </a:lnTo>
                      <a:lnTo>
                        <a:pt x="786" y="1137"/>
                      </a:lnTo>
                      <a:lnTo>
                        <a:pt x="786" y="1142"/>
                      </a:lnTo>
                      <a:lnTo>
                        <a:pt x="785" y="1148"/>
                      </a:lnTo>
                      <a:lnTo>
                        <a:pt x="783" y="1153"/>
                      </a:lnTo>
                      <a:lnTo>
                        <a:pt x="779" y="1159"/>
                      </a:lnTo>
                      <a:lnTo>
                        <a:pt x="775" y="1165"/>
                      </a:lnTo>
                      <a:lnTo>
                        <a:pt x="769" y="1170"/>
                      </a:lnTo>
                      <a:lnTo>
                        <a:pt x="762" y="1175"/>
                      </a:lnTo>
                      <a:lnTo>
                        <a:pt x="755" y="1178"/>
                      </a:lnTo>
                      <a:lnTo>
                        <a:pt x="749" y="1182"/>
                      </a:lnTo>
                      <a:lnTo>
                        <a:pt x="742" y="1183"/>
                      </a:lnTo>
                      <a:lnTo>
                        <a:pt x="735" y="1184"/>
                      </a:lnTo>
                      <a:lnTo>
                        <a:pt x="728" y="1184"/>
                      </a:lnTo>
                      <a:lnTo>
                        <a:pt x="724" y="1182"/>
                      </a:lnTo>
                      <a:lnTo>
                        <a:pt x="719" y="1179"/>
                      </a:lnTo>
                      <a:lnTo>
                        <a:pt x="716" y="1176"/>
                      </a:lnTo>
                      <a:lnTo>
                        <a:pt x="3" y="50"/>
                      </a:lnTo>
                      <a:lnTo>
                        <a:pt x="0" y="46"/>
                      </a:lnTo>
                      <a:lnTo>
                        <a:pt x="0" y="41"/>
                      </a:lnTo>
                      <a:lnTo>
                        <a:pt x="0" y="35"/>
                      </a:lnTo>
                      <a:lnTo>
                        <a:pt x="3" y="30"/>
                      </a:lnTo>
                      <a:lnTo>
                        <a:pt x="6" y="24"/>
                      </a:lnTo>
                      <a:lnTo>
                        <a:pt x="10" y="18"/>
                      </a:lnTo>
                      <a:lnTo>
                        <a:pt x="16" y="13"/>
                      </a:lnTo>
                      <a:lnTo>
                        <a:pt x="22" y="8"/>
                      </a:lnTo>
                      <a:lnTo>
                        <a:pt x="29" y="5"/>
                      </a:lnTo>
                      <a:lnTo>
                        <a:pt x="35" y="2"/>
                      </a:lnTo>
                      <a:lnTo>
                        <a:pt x="42" y="0"/>
                      </a:lnTo>
                      <a:lnTo>
                        <a:pt x="49" y="0"/>
                      </a:lnTo>
                      <a:lnTo>
                        <a:pt x="55" y="0"/>
                      </a:lnTo>
                      <a:lnTo>
                        <a:pt x="60" y="2"/>
                      </a:lnTo>
                      <a:lnTo>
                        <a:pt x="64" y="5"/>
                      </a:lnTo>
                      <a:lnTo>
                        <a:pt x="67"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64" name="Freeform 670"/>
                <p:cNvSpPr>
                  <a:spLocks/>
                </p:cNvSpPr>
                <p:nvPr/>
              </p:nvSpPr>
              <p:spPr bwMode="auto">
                <a:xfrm>
                  <a:off x="3873" y="1332"/>
                  <a:ext cx="79" cy="129"/>
                </a:xfrm>
                <a:custGeom>
                  <a:avLst/>
                  <a:gdLst>
                    <a:gd name="T0" fmla="*/ 0 w 786"/>
                    <a:gd name="T1" fmla="*/ 0 h 1184"/>
                    <a:gd name="T2" fmla="*/ 0 w 786"/>
                    <a:gd name="T3" fmla="*/ 0 h 1184"/>
                    <a:gd name="T4" fmla="*/ 0 w 786"/>
                    <a:gd name="T5" fmla="*/ 0 h 1184"/>
                    <a:gd name="T6" fmla="*/ 0 w 786"/>
                    <a:gd name="T7" fmla="*/ 0 h 1184"/>
                    <a:gd name="T8" fmla="*/ 0 w 786"/>
                    <a:gd name="T9" fmla="*/ 0 h 1184"/>
                    <a:gd name="T10" fmla="*/ 0 w 786"/>
                    <a:gd name="T11" fmla="*/ 0 h 1184"/>
                    <a:gd name="T12" fmla="*/ 0 w 786"/>
                    <a:gd name="T13" fmla="*/ 0 h 1184"/>
                    <a:gd name="T14" fmla="*/ 0 w 786"/>
                    <a:gd name="T15" fmla="*/ 0 h 1184"/>
                    <a:gd name="T16" fmla="*/ 0 w 786"/>
                    <a:gd name="T17" fmla="*/ 0 h 1184"/>
                    <a:gd name="T18" fmla="*/ 0 w 786"/>
                    <a:gd name="T19" fmla="*/ 0 h 1184"/>
                    <a:gd name="T20" fmla="*/ 0 w 786"/>
                    <a:gd name="T21" fmla="*/ 0 h 1184"/>
                    <a:gd name="T22" fmla="*/ 0 w 786"/>
                    <a:gd name="T23" fmla="*/ 0 h 1184"/>
                    <a:gd name="T24" fmla="*/ 0 w 786"/>
                    <a:gd name="T25" fmla="*/ 0 h 1184"/>
                    <a:gd name="T26" fmla="*/ 0 w 786"/>
                    <a:gd name="T27" fmla="*/ 0 h 1184"/>
                    <a:gd name="T28" fmla="*/ 0 w 786"/>
                    <a:gd name="T29" fmla="*/ 0 h 1184"/>
                    <a:gd name="T30" fmla="*/ 0 w 786"/>
                    <a:gd name="T31" fmla="*/ 0 h 1184"/>
                    <a:gd name="T32" fmla="*/ 0 w 786"/>
                    <a:gd name="T33" fmla="*/ 0 h 1184"/>
                    <a:gd name="T34" fmla="*/ 0 w 786"/>
                    <a:gd name="T35" fmla="*/ 0 h 1184"/>
                    <a:gd name="T36" fmla="*/ 0 w 786"/>
                    <a:gd name="T37" fmla="*/ 0 h 1184"/>
                    <a:gd name="T38" fmla="*/ 0 w 786"/>
                    <a:gd name="T39" fmla="*/ 0 h 1184"/>
                    <a:gd name="T40" fmla="*/ 0 w 786"/>
                    <a:gd name="T41" fmla="*/ 0 h 1184"/>
                    <a:gd name="T42" fmla="*/ 0 w 786"/>
                    <a:gd name="T43" fmla="*/ 0 h 1184"/>
                    <a:gd name="T44" fmla="*/ 0 w 786"/>
                    <a:gd name="T45" fmla="*/ 0 h 1184"/>
                    <a:gd name="T46" fmla="*/ 0 w 786"/>
                    <a:gd name="T47" fmla="*/ 0 h 1184"/>
                    <a:gd name="T48" fmla="*/ 0 w 786"/>
                    <a:gd name="T49" fmla="*/ 0 h 1184"/>
                    <a:gd name="T50" fmla="*/ 0 w 786"/>
                    <a:gd name="T51" fmla="*/ 0 h 1184"/>
                    <a:gd name="T52" fmla="*/ 0 w 786"/>
                    <a:gd name="T53" fmla="*/ 0 h 1184"/>
                    <a:gd name="T54" fmla="*/ 0 w 786"/>
                    <a:gd name="T55" fmla="*/ 0 h 1184"/>
                    <a:gd name="T56" fmla="*/ 0 w 786"/>
                    <a:gd name="T57" fmla="*/ 0 h 1184"/>
                    <a:gd name="T58" fmla="*/ 0 w 786"/>
                    <a:gd name="T59" fmla="*/ 0 h 1184"/>
                    <a:gd name="T60" fmla="*/ 0 w 786"/>
                    <a:gd name="T61" fmla="*/ 0 h 1184"/>
                    <a:gd name="T62" fmla="*/ 0 w 786"/>
                    <a:gd name="T63" fmla="*/ 0 h 1184"/>
                    <a:gd name="T64" fmla="*/ 0 w 786"/>
                    <a:gd name="T65" fmla="*/ 0 h 1184"/>
                    <a:gd name="T66" fmla="*/ 0 w 786"/>
                    <a:gd name="T67" fmla="*/ 0 h 1184"/>
                    <a:gd name="T68" fmla="*/ 0 w 786"/>
                    <a:gd name="T69" fmla="*/ 0 h 1184"/>
                    <a:gd name="T70" fmla="*/ 0 w 786"/>
                    <a:gd name="T71" fmla="*/ 0 h 1184"/>
                    <a:gd name="T72" fmla="*/ 0 w 786"/>
                    <a:gd name="T73" fmla="*/ 0 h 1184"/>
                    <a:gd name="T74" fmla="*/ 0 w 786"/>
                    <a:gd name="T75" fmla="*/ 0 h 1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6"/>
                    <a:gd name="T115" fmla="*/ 0 h 1184"/>
                    <a:gd name="T116" fmla="*/ 786 w 786"/>
                    <a:gd name="T117" fmla="*/ 1184 h 1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6" h="1184">
                      <a:moveTo>
                        <a:pt x="67" y="8"/>
                      </a:moveTo>
                      <a:lnTo>
                        <a:pt x="784" y="1133"/>
                      </a:lnTo>
                      <a:lnTo>
                        <a:pt x="786" y="1137"/>
                      </a:lnTo>
                      <a:lnTo>
                        <a:pt x="786" y="1142"/>
                      </a:lnTo>
                      <a:lnTo>
                        <a:pt x="785" y="1148"/>
                      </a:lnTo>
                      <a:lnTo>
                        <a:pt x="783" y="1153"/>
                      </a:lnTo>
                      <a:lnTo>
                        <a:pt x="779" y="1159"/>
                      </a:lnTo>
                      <a:lnTo>
                        <a:pt x="775" y="1165"/>
                      </a:lnTo>
                      <a:lnTo>
                        <a:pt x="769" y="1170"/>
                      </a:lnTo>
                      <a:lnTo>
                        <a:pt x="762" y="1175"/>
                      </a:lnTo>
                      <a:lnTo>
                        <a:pt x="755" y="1178"/>
                      </a:lnTo>
                      <a:lnTo>
                        <a:pt x="749" y="1182"/>
                      </a:lnTo>
                      <a:lnTo>
                        <a:pt x="742" y="1183"/>
                      </a:lnTo>
                      <a:lnTo>
                        <a:pt x="735" y="1184"/>
                      </a:lnTo>
                      <a:lnTo>
                        <a:pt x="728" y="1184"/>
                      </a:lnTo>
                      <a:lnTo>
                        <a:pt x="724" y="1182"/>
                      </a:lnTo>
                      <a:lnTo>
                        <a:pt x="719" y="1179"/>
                      </a:lnTo>
                      <a:lnTo>
                        <a:pt x="716" y="1176"/>
                      </a:lnTo>
                      <a:lnTo>
                        <a:pt x="3" y="50"/>
                      </a:lnTo>
                      <a:lnTo>
                        <a:pt x="0" y="46"/>
                      </a:lnTo>
                      <a:lnTo>
                        <a:pt x="0" y="41"/>
                      </a:lnTo>
                      <a:lnTo>
                        <a:pt x="0" y="35"/>
                      </a:lnTo>
                      <a:lnTo>
                        <a:pt x="3" y="30"/>
                      </a:lnTo>
                      <a:lnTo>
                        <a:pt x="6" y="24"/>
                      </a:lnTo>
                      <a:lnTo>
                        <a:pt x="10" y="18"/>
                      </a:lnTo>
                      <a:lnTo>
                        <a:pt x="16" y="13"/>
                      </a:lnTo>
                      <a:lnTo>
                        <a:pt x="22" y="8"/>
                      </a:lnTo>
                      <a:lnTo>
                        <a:pt x="29" y="5"/>
                      </a:lnTo>
                      <a:lnTo>
                        <a:pt x="35" y="2"/>
                      </a:lnTo>
                      <a:lnTo>
                        <a:pt x="42" y="0"/>
                      </a:lnTo>
                      <a:lnTo>
                        <a:pt x="49" y="0"/>
                      </a:lnTo>
                      <a:lnTo>
                        <a:pt x="55" y="0"/>
                      </a:lnTo>
                      <a:lnTo>
                        <a:pt x="60" y="2"/>
                      </a:lnTo>
                      <a:lnTo>
                        <a:pt x="64" y="5"/>
                      </a:lnTo>
                      <a:lnTo>
                        <a:pt x="67"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65" name="Freeform 671"/>
                <p:cNvSpPr>
                  <a:spLocks/>
                </p:cNvSpPr>
                <p:nvPr/>
              </p:nvSpPr>
              <p:spPr bwMode="auto">
                <a:xfrm>
                  <a:off x="3945" y="1454"/>
                  <a:ext cx="7" cy="7"/>
                </a:xfrm>
                <a:custGeom>
                  <a:avLst/>
                  <a:gdLst>
                    <a:gd name="T0" fmla="*/ 0 w 73"/>
                    <a:gd name="T1" fmla="*/ 0 h 59"/>
                    <a:gd name="T2" fmla="*/ 0 w 73"/>
                    <a:gd name="T3" fmla="*/ 0 h 59"/>
                    <a:gd name="T4" fmla="*/ 0 w 73"/>
                    <a:gd name="T5" fmla="*/ 0 h 59"/>
                    <a:gd name="T6" fmla="*/ 0 w 73"/>
                    <a:gd name="T7" fmla="*/ 0 h 59"/>
                    <a:gd name="T8" fmla="*/ 0 w 73"/>
                    <a:gd name="T9" fmla="*/ 0 h 59"/>
                    <a:gd name="T10" fmla="*/ 0 w 73"/>
                    <a:gd name="T11" fmla="*/ 0 h 59"/>
                    <a:gd name="T12" fmla="*/ 0 w 73"/>
                    <a:gd name="T13" fmla="*/ 0 h 59"/>
                    <a:gd name="T14" fmla="*/ 0 w 73"/>
                    <a:gd name="T15" fmla="*/ 0 h 59"/>
                    <a:gd name="T16" fmla="*/ 0 w 73"/>
                    <a:gd name="T17" fmla="*/ 0 h 59"/>
                    <a:gd name="T18" fmla="*/ 0 w 73"/>
                    <a:gd name="T19" fmla="*/ 0 h 59"/>
                    <a:gd name="T20" fmla="*/ 0 w 73"/>
                    <a:gd name="T21" fmla="*/ 0 h 59"/>
                    <a:gd name="T22" fmla="*/ 0 w 73"/>
                    <a:gd name="T23" fmla="*/ 0 h 59"/>
                    <a:gd name="T24" fmla="*/ 0 w 73"/>
                    <a:gd name="T25" fmla="*/ 0 h 59"/>
                    <a:gd name="T26" fmla="*/ 0 w 73"/>
                    <a:gd name="T27" fmla="*/ 0 h 59"/>
                    <a:gd name="T28" fmla="*/ 0 w 73"/>
                    <a:gd name="T29" fmla="*/ 0 h 59"/>
                    <a:gd name="T30" fmla="*/ 0 w 73"/>
                    <a:gd name="T31" fmla="*/ 0 h 59"/>
                    <a:gd name="T32" fmla="*/ 0 w 73"/>
                    <a:gd name="T33" fmla="*/ 0 h 59"/>
                    <a:gd name="T34" fmla="*/ 0 w 73"/>
                    <a:gd name="T35" fmla="*/ 0 h 59"/>
                    <a:gd name="T36" fmla="*/ 0 w 73"/>
                    <a:gd name="T37" fmla="*/ 0 h 59"/>
                    <a:gd name="T38" fmla="*/ 0 w 73"/>
                    <a:gd name="T39" fmla="*/ 0 h 59"/>
                    <a:gd name="T40" fmla="*/ 0 w 73"/>
                    <a:gd name="T41" fmla="*/ 0 h 59"/>
                    <a:gd name="T42" fmla="*/ 0 w 73"/>
                    <a:gd name="T43" fmla="*/ 0 h 59"/>
                    <a:gd name="T44" fmla="*/ 0 w 73"/>
                    <a:gd name="T45" fmla="*/ 0 h 59"/>
                    <a:gd name="T46" fmla="*/ 0 w 73"/>
                    <a:gd name="T47" fmla="*/ 0 h 59"/>
                    <a:gd name="T48" fmla="*/ 0 w 73"/>
                    <a:gd name="T49" fmla="*/ 0 h 59"/>
                    <a:gd name="T50" fmla="*/ 0 w 73"/>
                    <a:gd name="T51" fmla="*/ 0 h 59"/>
                    <a:gd name="T52" fmla="*/ 0 w 73"/>
                    <a:gd name="T53" fmla="*/ 0 h 59"/>
                    <a:gd name="T54" fmla="*/ 0 w 73"/>
                    <a:gd name="T55" fmla="*/ 0 h 59"/>
                    <a:gd name="T56" fmla="*/ 0 w 73"/>
                    <a:gd name="T57" fmla="*/ 0 h 59"/>
                    <a:gd name="T58" fmla="*/ 0 w 73"/>
                    <a:gd name="T59" fmla="*/ 0 h 59"/>
                    <a:gd name="T60" fmla="*/ 0 w 73"/>
                    <a:gd name="T61" fmla="*/ 0 h 59"/>
                    <a:gd name="T62" fmla="*/ 0 w 73"/>
                    <a:gd name="T63" fmla="*/ 0 h 59"/>
                    <a:gd name="T64" fmla="*/ 0 w 73"/>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9"/>
                    <a:gd name="T101" fmla="*/ 73 w 73"/>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9">
                      <a:moveTo>
                        <a:pt x="24" y="9"/>
                      </a:moveTo>
                      <a:lnTo>
                        <a:pt x="31" y="6"/>
                      </a:lnTo>
                      <a:lnTo>
                        <a:pt x="38" y="2"/>
                      </a:lnTo>
                      <a:lnTo>
                        <a:pt x="45" y="1"/>
                      </a:lnTo>
                      <a:lnTo>
                        <a:pt x="51" y="0"/>
                      </a:lnTo>
                      <a:lnTo>
                        <a:pt x="58" y="0"/>
                      </a:lnTo>
                      <a:lnTo>
                        <a:pt x="63" y="2"/>
                      </a:lnTo>
                      <a:lnTo>
                        <a:pt x="67" y="5"/>
                      </a:lnTo>
                      <a:lnTo>
                        <a:pt x="71" y="8"/>
                      </a:lnTo>
                      <a:lnTo>
                        <a:pt x="73" y="12"/>
                      </a:lnTo>
                      <a:lnTo>
                        <a:pt x="73" y="17"/>
                      </a:lnTo>
                      <a:lnTo>
                        <a:pt x="72" y="23"/>
                      </a:lnTo>
                      <a:lnTo>
                        <a:pt x="70" y="28"/>
                      </a:lnTo>
                      <a:lnTo>
                        <a:pt x="66" y="34"/>
                      </a:lnTo>
                      <a:lnTo>
                        <a:pt x="62" y="40"/>
                      </a:lnTo>
                      <a:lnTo>
                        <a:pt x="56" y="45"/>
                      </a:lnTo>
                      <a:lnTo>
                        <a:pt x="49" y="50"/>
                      </a:lnTo>
                      <a:lnTo>
                        <a:pt x="42" y="53"/>
                      </a:lnTo>
                      <a:lnTo>
                        <a:pt x="36" y="57"/>
                      </a:lnTo>
                      <a:lnTo>
                        <a:pt x="29" y="58"/>
                      </a:lnTo>
                      <a:lnTo>
                        <a:pt x="22" y="59"/>
                      </a:lnTo>
                      <a:lnTo>
                        <a:pt x="15" y="59"/>
                      </a:lnTo>
                      <a:lnTo>
                        <a:pt x="11" y="57"/>
                      </a:lnTo>
                      <a:lnTo>
                        <a:pt x="6" y="54"/>
                      </a:lnTo>
                      <a:lnTo>
                        <a:pt x="3" y="51"/>
                      </a:lnTo>
                      <a:lnTo>
                        <a:pt x="0" y="46"/>
                      </a:lnTo>
                      <a:lnTo>
                        <a:pt x="0" y="42"/>
                      </a:lnTo>
                      <a:lnTo>
                        <a:pt x="2" y="36"/>
                      </a:lnTo>
                      <a:lnTo>
                        <a:pt x="4" y="31"/>
                      </a:lnTo>
                      <a:lnTo>
                        <a:pt x="7" y="25"/>
                      </a:lnTo>
                      <a:lnTo>
                        <a:pt x="12" y="19"/>
                      </a:lnTo>
                      <a:lnTo>
                        <a:pt x="17" y="14"/>
                      </a:lnTo>
                      <a:lnTo>
                        <a:pt x="24"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6" name="Freeform 672"/>
                <p:cNvSpPr>
                  <a:spLocks/>
                </p:cNvSpPr>
                <p:nvPr/>
              </p:nvSpPr>
              <p:spPr bwMode="auto">
                <a:xfrm>
                  <a:off x="3945" y="1454"/>
                  <a:ext cx="7" cy="7"/>
                </a:xfrm>
                <a:custGeom>
                  <a:avLst/>
                  <a:gdLst>
                    <a:gd name="T0" fmla="*/ 0 w 73"/>
                    <a:gd name="T1" fmla="*/ 0 h 59"/>
                    <a:gd name="T2" fmla="*/ 0 w 73"/>
                    <a:gd name="T3" fmla="*/ 0 h 59"/>
                    <a:gd name="T4" fmla="*/ 0 w 73"/>
                    <a:gd name="T5" fmla="*/ 0 h 59"/>
                    <a:gd name="T6" fmla="*/ 0 w 73"/>
                    <a:gd name="T7" fmla="*/ 0 h 59"/>
                    <a:gd name="T8" fmla="*/ 0 w 73"/>
                    <a:gd name="T9" fmla="*/ 0 h 59"/>
                    <a:gd name="T10" fmla="*/ 0 w 73"/>
                    <a:gd name="T11" fmla="*/ 0 h 59"/>
                    <a:gd name="T12" fmla="*/ 0 w 73"/>
                    <a:gd name="T13" fmla="*/ 0 h 59"/>
                    <a:gd name="T14" fmla="*/ 0 w 73"/>
                    <a:gd name="T15" fmla="*/ 0 h 59"/>
                    <a:gd name="T16" fmla="*/ 0 w 73"/>
                    <a:gd name="T17" fmla="*/ 0 h 59"/>
                    <a:gd name="T18" fmla="*/ 0 w 73"/>
                    <a:gd name="T19" fmla="*/ 0 h 59"/>
                    <a:gd name="T20" fmla="*/ 0 w 73"/>
                    <a:gd name="T21" fmla="*/ 0 h 59"/>
                    <a:gd name="T22" fmla="*/ 0 w 73"/>
                    <a:gd name="T23" fmla="*/ 0 h 59"/>
                    <a:gd name="T24" fmla="*/ 0 w 73"/>
                    <a:gd name="T25" fmla="*/ 0 h 59"/>
                    <a:gd name="T26" fmla="*/ 0 w 73"/>
                    <a:gd name="T27" fmla="*/ 0 h 59"/>
                    <a:gd name="T28" fmla="*/ 0 w 73"/>
                    <a:gd name="T29" fmla="*/ 0 h 59"/>
                    <a:gd name="T30" fmla="*/ 0 w 73"/>
                    <a:gd name="T31" fmla="*/ 0 h 59"/>
                    <a:gd name="T32" fmla="*/ 0 w 73"/>
                    <a:gd name="T33" fmla="*/ 0 h 59"/>
                    <a:gd name="T34" fmla="*/ 0 w 73"/>
                    <a:gd name="T35" fmla="*/ 0 h 59"/>
                    <a:gd name="T36" fmla="*/ 0 w 73"/>
                    <a:gd name="T37" fmla="*/ 0 h 59"/>
                    <a:gd name="T38" fmla="*/ 0 w 73"/>
                    <a:gd name="T39" fmla="*/ 0 h 59"/>
                    <a:gd name="T40" fmla="*/ 0 w 73"/>
                    <a:gd name="T41" fmla="*/ 0 h 59"/>
                    <a:gd name="T42" fmla="*/ 0 w 73"/>
                    <a:gd name="T43" fmla="*/ 0 h 59"/>
                    <a:gd name="T44" fmla="*/ 0 w 73"/>
                    <a:gd name="T45" fmla="*/ 0 h 59"/>
                    <a:gd name="T46" fmla="*/ 0 w 73"/>
                    <a:gd name="T47" fmla="*/ 0 h 59"/>
                    <a:gd name="T48" fmla="*/ 0 w 73"/>
                    <a:gd name="T49" fmla="*/ 0 h 59"/>
                    <a:gd name="T50" fmla="*/ 0 w 73"/>
                    <a:gd name="T51" fmla="*/ 0 h 59"/>
                    <a:gd name="T52" fmla="*/ 0 w 73"/>
                    <a:gd name="T53" fmla="*/ 0 h 59"/>
                    <a:gd name="T54" fmla="*/ 0 w 73"/>
                    <a:gd name="T55" fmla="*/ 0 h 59"/>
                    <a:gd name="T56" fmla="*/ 0 w 73"/>
                    <a:gd name="T57" fmla="*/ 0 h 59"/>
                    <a:gd name="T58" fmla="*/ 0 w 73"/>
                    <a:gd name="T59" fmla="*/ 0 h 59"/>
                    <a:gd name="T60" fmla="*/ 0 w 73"/>
                    <a:gd name="T61" fmla="*/ 0 h 59"/>
                    <a:gd name="T62" fmla="*/ 0 w 73"/>
                    <a:gd name="T63" fmla="*/ 0 h 59"/>
                    <a:gd name="T64" fmla="*/ 0 w 73"/>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9"/>
                    <a:gd name="T101" fmla="*/ 73 w 73"/>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9">
                      <a:moveTo>
                        <a:pt x="24" y="9"/>
                      </a:moveTo>
                      <a:lnTo>
                        <a:pt x="31" y="6"/>
                      </a:lnTo>
                      <a:lnTo>
                        <a:pt x="38" y="2"/>
                      </a:lnTo>
                      <a:lnTo>
                        <a:pt x="45" y="1"/>
                      </a:lnTo>
                      <a:lnTo>
                        <a:pt x="51" y="0"/>
                      </a:lnTo>
                      <a:lnTo>
                        <a:pt x="58" y="0"/>
                      </a:lnTo>
                      <a:lnTo>
                        <a:pt x="63" y="2"/>
                      </a:lnTo>
                      <a:lnTo>
                        <a:pt x="67" y="5"/>
                      </a:lnTo>
                      <a:lnTo>
                        <a:pt x="71" y="8"/>
                      </a:lnTo>
                      <a:lnTo>
                        <a:pt x="73" y="12"/>
                      </a:lnTo>
                      <a:lnTo>
                        <a:pt x="73" y="17"/>
                      </a:lnTo>
                      <a:lnTo>
                        <a:pt x="72" y="23"/>
                      </a:lnTo>
                      <a:lnTo>
                        <a:pt x="70" y="28"/>
                      </a:lnTo>
                      <a:lnTo>
                        <a:pt x="66" y="34"/>
                      </a:lnTo>
                      <a:lnTo>
                        <a:pt x="62" y="40"/>
                      </a:lnTo>
                      <a:lnTo>
                        <a:pt x="56" y="45"/>
                      </a:lnTo>
                      <a:lnTo>
                        <a:pt x="49" y="50"/>
                      </a:lnTo>
                      <a:lnTo>
                        <a:pt x="42" y="53"/>
                      </a:lnTo>
                      <a:lnTo>
                        <a:pt x="36" y="57"/>
                      </a:lnTo>
                      <a:lnTo>
                        <a:pt x="29" y="58"/>
                      </a:lnTo>
                      <a:lnTo>
                        <a:pt x="22" y="59"/>
                      </a:lnTo>
                      <a:lnTo>
                        <a:pt x="15" y="59"/>
                      </a:lnTo>
                      <a:lnTo>
                        <a:pt x="11" y="57"/>
                      </a:lnTo>
                      <a:lnTo>
                        <a:pt x="6" y="54"/>
                      </a:lnTo>
                      <a:lnTo>
                        <a:pt x="3" y="51"/>
                      </a:lnTo>
                      <a:lnTo>
                        <a:pt x="0" y="46"/>
                      </a:lnTo>
                      <a:lnTo>
                        <a:pt x="0" y="42"/>
                      </a:lnTo>
                      <a:lnTo>
                        <a:pt x="2" y="36"/>
                      </a:lnTo>
                      <a:lnTo>
                        <a:pt x="4" y="31"/>
                      </a:lnTo>
                      <a:lnTo>
                        <a:pt x="7" y="25"/>
                      </a:lnTo>
                      <a:lnTo>
                        <a:pt x="12" y="19"/>
                      </a:lnTo>
                      <a:lnTo>
                        <a:pt x="17" y="14"/>
                      </a:lnTo>
                      <a:lnTo>
                        <a:pt x="24"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67" name="Freeform 673"/>
                <p:cNvSpPr>
                  <a:spLocks/>
                </p:cNvSpPr>
                <p:nvPr/>
              </p:nvSpPr>
              <p:spPr bwMode="auto">
                <a:xfrm>
                  <a:off x="3658" y="1337"/>
                  <a:ext cx="74" cy="131"/>
                </a:xfrm>
                <a:custGeom>
                  <a:avLst/>
                  <a:gdLst>
                    <a:gd name="T0" fmla="*/ 0 w 739"/>
                    <a:gd name="T1" fmla="*/ 0 h 1202"/>
                    <a:gd name="T2" fmla="*/ 0 w 739"/>
                    <a:gd name="T3" fmla="*/ 0 h 1202"/>
                    <a:gd name="T4" fmla="*/ 0 w 739"/>
                    <a:gd name="T5" fmla="*/ 0 h 1202"/>
                    <a:gd name="T6" fmla="*/ 0 w 739"/>
                    <a:gd name="T7" fmla="*/ 0 h 1202"/>
                    <a:gd name="T8" fmla="*/ 0 w 739"/>
                    <a:gd name="T9" fmla="*/ 0 h 1202"/>
                    <a:gd name="T10" fmla="*/ 0 w 739"/>
                    <a:gd name="T11" fmla="*/ 0 h 1202"/>
                    <a:gd name="T12" fmla="*/ 0 w 739"/>
                    <a:gd name="T13" fmla="*/ 0 h 1202"/>
                    <a:gd name="T14" fmla="*/ 0 w 739"/>
                    <a:gd name="T15" fmla="*/ 0 h 1202"/>
                    <a:gd name="T16" fmla="*/ 0 w 739"/>
                    <a:gd name="T17" fmla="*/ 0 h 1202"/>
                    <a:gd name="T18" fmla="*/ 0 w 739"/>
                    <a:gd name="T19" fmla="*/ 0 h 1202"/>
                    <a:gd name="T20" fmla="*/ 0 w 739"/>
                    <a:gd name="T21" fmla="*/ 0 h 1202"/>
                    <a:gd name="T22" fmla="*/ 0 w 739"/>
                    <a:gd name="T23" fmla="*/ 0 h 1202"/>
                    <a:gd name="T24" fmla="*/ 0 w 739"/>
                    <a:gd name="T25" fmla="*/ 0 h 1202"/>
                    <a:gd name="T26" fmla="*/ 0 w 739"/>
                    <a:gd name="T27" fmla="*/ 0 h 1202"/>
                    <a:gd name="T28" fmla="*/ 0 w 739"/>
                    <a:gd name="T29" fmla="*/ 0 h 1202"/>
                    <a:gd name="T30" fmla="*/ 0 w 739"/>
                    <a:gd name="T31" fmla="*/ 0 h 1202"/>
                    <a:gd name="T32" fmla="*/ 0 w 739"/>
                    <a:gd name="T33" fmla="*/ 0 h 1202"/>
                    <a:gd name="T34" fmla="*/ 0 w 739"/>
                    <a:gd name="T35" fmla="*/ 0 h 1202"/>
                    <a:gd name="T36" fmla="*/ 0 w 739"/>
                    <a:gd name="T37" fmla="*/ 0 h 1202"/>
                    <a:gd name="T38" fmla="*/ 0 w 739"/>
                    <a:gd name="T39" fmla="*/ 0 h 1202"/>
                    <a:gd name="T40" fmla="*/ 0 w 739"/>
                    <a:gd name="T41" fmla="*/ 0 h 1202"/>
                    <a:gd name="T42" fmla="*/ 0 w 739"/>
                    <a:gd name="T43" fmla="*/ 0 h 12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9"/>
                    <a:gd name="T67" fmla="*/ 0 h 1202"/>
                    <a:gd name="T68" fmla="*/ 739 w 739"/>
                    <a:gd name="T69" fmla="*/ 1202 h 12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9" h="1202">
                      <a:moveTo>
                        <a:pt x="671" y="1191"/>
                      </a:moveTo>
                      <a:lnTo>
                        <a:pt x="0" y="41"/>
                      </a:lnTo>
                      <a:lnTo>
                        <a:pt x="70" y="0"/>
                      </a:lnTo>
                      <a:lnTo>
                        <a:pt x="737" y="1153"/>
                      </a:lnTo>
                      <a:lnTo>
                        <a:pt x="739" y="1157"/>
                      </a:lnTo>
                      <a:lnTo>
                        <a:pt x="739" y="1163"/>
                      </a:lnTo>
                      <a:lnTo>
                        <a:pt x="738" y="1169"/>
                      </a:lnTo>
                      <a:lnTo>
                        <a:pt x="736" y="1173"/>
                      </a:lnTo>
                      <a:lnTo>
                        <a:pt x="732" y="1179"/>
                      </a:lnTo>
                      <a:lnTo>
                        <a:pt x="728" y="1185"/>
                      </a:lnTo>
                      <a:lnTo>
                        <a:pt x="722" y="1189"/>
                      </a:lnTo>
                      <a:lnTo>
                        <a:pt x="716" y="1194"/>
                      </a:lnTo>
                      <a:lnTo>
                        <a:pt x="709" y="1197"/>
                      </a:lnTo>
                      <a:lnTo>
                        <a:pt x="703" y="1199"/>
                      </a:lnTo>
                      <a:lnTo>
                        <a:pt x="696" y="1201"/>
                      </a:lnTo>
                      <a:lnTo>
                        <a:pt x="689" y="1202"/>
                      </a:lnTo>
                      <a:lnTo>
                        <a:pt x="682" y="1201"/>
                      </a:lnTo>
                      <a:lnTo>
                        <a:pt x="678" y="1198"/>
                      </a:lnTo>
                      <a:lnTo>
                        <a:pt x="673" y="1196"/>
                      </a:lnTo>
                      <a:lnTo>
                        <a:pt x="671" y="119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68" name="Freeform 674"/>
                <p:cNvSpPr>
                  <a:spLocks/>
                </p:cNvSpPr>
                <p:nvPr/>
              </p:nvSpPr>
              <p:spPr bwMode="auto">
                <a:xfrm>
                  <a:off x="3658" y="1337"/>
                  <a:ext cx="74" cy="131"/>
                </a:xfrm>
                <a:custGeom>
                  <a:avLst/>
                  <a:gdLst>
                    <a:gd name="T0" fmla="*/ 0 w 739"/>
                    <a:gd name="T1" fmla="*/ 0 h 1202"/>
                    <a:gd name="T2" fmla="*/ 0 w 739"/>
                    <a:gd name="T3" fmla="*/ 0 h 1202"/>
                    <a:gd name="T4" fmla="*/ 0 w 739"/>
                    <a:gd name="T5" fmla="*/ 0 h 1202"/>
                    <a:gd name="T6" fmla="*/ 0 w 739"/>
                    <a:gd name="T7" fmla="*/ 0 h 1202"/>
                    <a:gd name="T8" fmla="*/ 0 w 739"/>
                    <a:gd name="T9" fmla="*/ 0 h 1202"/>
                    <a:gd name="T10" fmla="*/ 0 w 739"/>
                    <a:gd name="T11" fmla="*/ 0 h 1202"/>
                    <a:gd name="T12" fmla="*/ 0 w 739"/>
                    <a:gd name="T13" fmla="*/ 0 h 1202"/>
                    <a:gd name="T14" fmla="*/ 0 w 739"/>
                    <a:gd name="T15" fmla="*/ 0 h 1202"/>
                    <a:gd name="T16" fmla="*/ 0 w 739"/>
                    <a:gd name="T17" fmla="*/ 0 h 1202"/>
                    <a:gd name="T18" fmla="*/ 0 w 739"/>
                    <a:gd name="T19" fmla="*/ 0 h 1202"/>
                    <a:gd name="T20" fmla="*/ 0 w 739"/>
                    <a:gd name="T21" fmla="*/ 0 h 1202"/>
                    <a:gd name="T22" fmla="*/ 0 w 739"/>
                    <a:gd name="T23" fmla="*/ 0 h 1202"/>
                    <a:gd name="T24" fmla="*/ 0 w 739"/>
                    <a:gd name="T25" fmla="*/ 0 h 1202"/>
                    <a:gd name="T26" fmla="*/ 0 w 739"/>
                    <a:gd name="T27" fmla="*/ 0 h 1202"/>
                    <a:gd name="T28" fmla="*/ 0 w 739"/>
                    <a:gd name="T29" fmla="*/ 0 h 1202"/>
                    <a:gd name="T30" fmla="*/ 0 w 739"/>
                    <a:gd name="T31" fmla="*/ 0 h 1202"/>
                    <a:gd name="T32" fmla="*/ 0 w 739"/>
                    <a:gd name="T33" fmla="*/ 0 h 1202"/>
                    <a:gd name="T34" fmla="*/ 0 w 739"/>
                    <a:gd name="T35" fmla="*/ 0 h 1202"/>
                    <a:gd name="T36" fmla="*/ 0 w 739"/>
                    <a:gd name="T37" fmla="*/ 0 h 1202"/>
                    <a:gd name="T38" fmla="*/ 0 w 739"/>
                    <a:gd name="T39" fmla="*/ 0 h 1202"/>
                    <a:gd name="T40" fmla="*/ 0 w 739"/>
                    <a:gd name="T41" fmla="*/ 0 h 1202"/>
                    <a:gd name="T42" fmla="*/ 0 w 739"/>
                    <a:gd name="T43" fmla="*/ 0 h 12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9"/>
                    <a:gd name="T67" fmla="*/ 0 h 1202"/>
                    <a:gd name="T68" fmla="*/ 739 w 739"/>
                    <a:gd name="T69" fmla="*/ 1202 h 12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9" h="1202">
                      <a:moveTo>
                        <a:pt x="671" y="1191"/>
                      </a:moveTo>
                      <a:lnTo>
                        <a:pt x="0" y="41"/>
                      </a:lnTo>
                      <a:lnTo>
                        <a:pt x="70" y="0"/>
                      </a:lnTo>
                      <a:lnTo>
                        <a:pt x="737" y="1153"/>
                      </a:lnTo>
                      <a:lnTo>
                        <a:pt x="739" y="1157"/>
                      </a:lnTo>
                      <a:lnTo>
                        <a:pt x="739" y="1163"/>
                      </a:lnTo>
                      <a:lnTo>
                        <a:pt x="738" y="1169"/>
                      </a:lnTo>
                      <a:lnTo>
                        <a:pt x="736" y="1173"/>
                      </a:lnTo>
                      <a:lnTo>
                        <a:pt x="732" y="1179"/>
                      </a:lnTo>
                      <a:lnTo>
                        <a:pt x="728" y="1185"/>
                      </a:lnTo>
                      <a:lnTo>
                        <a:pt x="722" y="1189"/>
                      </a:lnTo>
                      <a:lnTo>
                        <a:pt x="716" y="1194"/>
                      </a:lnTo>
                      <a:lnTo>
                        <a:pt x="709" y="1197"/>
                      </a:lnTo>
                      <a:lnTo>
                        <a:pt x="703" y="1199"/>
                      </a:lnTo>
                      <a:lnTo>
                        <a:pt x="696" y="1201"/>
                      </a:lnTo>
                      <a:lnTo>
                        <a:pt x="689" y="1202"/>
                      </a:lnTo>
                      <a:lnTo>
                        <a:pt x="682" y="1201"/>
                      </a:lnTo>
                      <a:lnTo>
                        <a:pt x="678" y="1198"/>
                      </a:lnTo>
                      <a:lnTo>
                        <a:pt x="673" y="1196"/>
                      </a:lnTo>
                      <a:lnTo>
                        <a:pt x="671" y="1191"/>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969" name="Freeform 675"/>
                <p:cNvSpPr>
                  <a:spLocks/>
                </p:cNvSpPr>
                <p:nvPr/>
              </p:nvSpPr>
              <p:spPr bwMode="auto">
                <a:xfrm>
                  <a:off x="3814" y="1819"/>
                  <a:ext cx="128" cy="141"/>
                </a:xfrm>
                <a:custGeom>
                  <a:avLst/>
                  <a:gdLst>
                    <a:gd name="T0" fmla="*/ 0 w 1270"/>
                    <a:gd name="T1" fmla="*/ 0 h 1282"/>
                    <a:gd name="T2" fmla="*/ 0 w 1270"/>
                    <a:gd name="T3" fmla="*/ 0 h 1282"/>
                    <a:gd name="T4" fmla="*/ 0 w 1270"/>
                    <a:gd name="T5" fmla="*/ 0 h 1282"/>
                    <a:gd name="T6" fmla="*/ 0 w 1270"/>
                    <a:gd name="T7" fmla="*/ 0 h 1282"/>
                    <a:gd name="T8" fmla="*/ 0 w 1270"/>
                    <a:gd name="T9" fmla="*/ 0 h 1282"/>
                    <a:gd name="T10" fmla="*/ 0 w 1270"/>
                    <a:gd name="T11" fmla="*/ 0 h 1282"/>
                    <a:gd name="T12" fmla="*/ 0 w 1270"/>
                    <a:gd name="T13" fmla="*/ 0 h 1282"/>
                    <a:gd name="T14" fmla="*/ 0 w 1270"/>
                    <a:gd name="T15" fmla="*/ 0 h 1282"/>
                    <a:gd name="T16" fmla="*/ 0 w 1270"/>
                    <a:gd name="T17" fmla="*/ 0 h 1282"/>
                    <a:gd name="T18" fmla="*/ 0 w 1270"/>
                    <a:gd name="T19" fmla="*/ 0 h 1282"/>
                    <a:gd name="T20" fmla="*/ 0 w 1270"/>
                    <a:gd name="T21" fmla="*/ 0 h 1282"/>
                    <a:gd name="T22" fmla="*/ 0 w 1270"/>
                    <a:gd name="T23" fmla="*/ 0 h 1282"/>
                    <a:gd name="T24" fmla="*/ 0 w 1270"/>
                    <a:gd name="T25" fmla="*/ 0 h 1282"/>
                    <a:gd name="T26" fmla="*/ 0 w 1270"/>
                    <a:gd name="T27" fmla="*/ 0 h 1282"/>
                    <a:gd name="T28" fmla="*/ 0 w 1270"/>
                    <a:gd name="T29" fmla="*/ 0 h 1282"/>
                    <a:gd name="T30" fmla="*/ 0 w 1270"/>
                    <a:gd name="T31" fmla="*/ 0 h 1282"/>
                    <a:gd name="T32" fmla="*/ 0 w 1270"/>
                    <a:gd name="T33" fmla="*/ 0 h 1282"/>
                    <a:gd name="T34" fmla="*/ 0 w 1270"/>
                    <a:gd name="T35" fmla="*/ 0 h 1282"/>
                    <a:gd name="T36" fmla="*/ 0 w 1270"/>
                    <a:gd name="T37" fmla="*/ 0 h 1282"/>
                    <a:gd name="T38" fmla="*/ 0 w 1270"/>
                    <a:gd name="T39" fmla="*/ 0 h 1282"/>
                    <a:gd name="T40" fmla="*/ 0 w 1270"/>
                    <a:gd name="T41" fmla="*/ 0 h 1282"/>
                    <a:gd name="T42" fmla="*/ 0 w 1270"/>
                    <a:gd name="T43" fmla="*/ 0 h 1282"/>
                    <a:gd name="T44" fmla="*/ 0 w 1270"/>
                    <a:gd name="T45" fmla="*/ 0 h 1282"/>
                    <a:gd name="T46" fmla="*/ 0 w 1270"/>
                    <a:gd name="T47" fmla="*/ 0 h 1282"/>
                    <a:gd name="T48" fmla="*/ 0 w 1270"/>
                    <a:gd name="T49" fmla="*/ 0 h 1282"/>
                    <a:gd name="T50" fmla="*/ 0 w 1270"/>
                    <a:gd name="T51" fmla="*/ 0 h 1282"/>
                    <a:gd name="T52" fmla="*/ 0 w 1270"/>
                    <a:gd name="T53" fmla="*/ 0 h 1282"/>
                    <a:gd name="T54" fmla="*/ 0 w 1270"/>
                    <a:gd name="T55" fmla="*/ 0 h 1282"/>
                    <a:gd name="T56" fmla="*/ 0 w 1270"/>
                    <a:gd name="T57" fmla="*/ 0 h 1282"/>
                    <a:gd name="T58" fmla="*/ 0 w 1270"/>
                    <a:gd name="T59" fmla="*/ 0 h 1282"/>
                    <a:gd name="T60" fmla="*/ 0 w 1270"/>
                    <a:gd name="T61" fmla="*/ 0 h 1282"/>
                    <a:gd name="T62" fmla="*/ 0 w 1270"/>
                    <a:gd name="T63" fmla="*/ 0 h 1282"/>
                    <a:gd name="T64" fmla="*/ 0 w 1270"/>
                    <a:gd name="T65" fmla="*/ 0 h 1282"/>
                    <a:gd name="T66" fmla="*/ 0 w 1270"/>
                    <a:gd name="T67" fmla="*/ 0 h 1282"/>
                    <a:gd name="T68" fmla="*/ 0 w 1270"/>
                    <a:gd name="T69" fmla="*/ 0 h 1282"/>
                    <a:gd name="T70" fmla="*/ 0 w 1270"/>
                    <a:gd name="T71" fmla="*/ 0 h 1282"/>
                    <a:gd name="T72" fmla="*/ 0 w 1270"/>
                    <a:gd name="T73" fmla="*/ 0 h 1282"/>
                    <a:gd name="T74" fmla="*/ 0 w 1270"/>
                    <a:gd name="T75" fmla="*/ 0 h 12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0"/>
                    <a:gd name="T115" fmla="*/ 0 h 1282"/>
                    <a:gd name="T116" fmla="*/ 1270 w 1270"/>
                    <a:gd name="T117" fmla="*/ 1282 h 12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0" h="1282">
                      <a:moveTo>
                        <a:pt x="0" y="1225"/>
                      </a:moveTo>
                      <a:lnTo>
                        <a:pt x="1213" y="0"/>
                      </a:lnTo>
                      <a:lnTo>
                        <a:pt x="1213" y="1"/>
                      </a:lnTo>
                      <a:lnTo>
                        <a:pt x="1216" y="2"/>
                      </a:lnTo>
                      <a:lnTo>
                        <a:pt x="1218" y="4"/>
                      </a:lnTo>
                      <a:lnTo>
                        <a:pt x="1222" y="8"/>
                      </a:lnTo>
                      <a:lnTo>
                        <a:pt x="1227" y="12"/>
                      </a:lnTo>
                      <a:lnTo>
                        <a:pt x="1232" y="17"/>
                      </a:lnTo>
                      <a:lnTo>
                        <a:pt x="1237" y="21"/>
                      </a:lnTo>
                      <a:lnTo>
                        <a:pt x="1243" y="27"/>
                      </a:lnTo>
                      <a:lnTo>
                        <a:pt x="1249" y="33"/>
                      </a:lnTo>
                      <a:lnTo>
                        <a:pt x="1253" y="38"/>
                      </a:lnTo>
                      <a:lnTo>
                        <a:pt x="1259" y="43"/>
                      </a:lnTo>
                      <a:lnTo>
                        <a:pt x="1262" y="47"/>
                      </a:lnTo>
                      <a:lnTo>
                        <a:pt x="1266" y="51"/>
                      </a:lnTo>
                      <a:lnTo>
                        <a:pt x="1268" y="54"/>
                      </a:lnTo>
                      <a:lnTo>
                        <a:pt x="1270" y="56"/>
                      </a:lnTo>
                      <a:lnTo>
                        <a:pt x="58" y="1282"/>
                      </a:lnTo>
                      <a:lnTo>
                        <a:pt x="57" y="1282"/>
                      </a:lnTo>
                      <a:lnTo>
                        <a:pt x="55" y="1281"/>
                      </a:lnTo>
                      <a:lnTo>
                        <a:pt x="51" y="1279"/>
                      </a:lnTo>
                      <a:lnTo>
                        <a:pt x="47" y="1276"/>
                      </a:lnTo>
                      <a:lnTo>
                        <a:pt x="42" y="1272"/>
                      </a:lnTo>
                      <a:lnTo>
                        <a:pt x="38" y="1267"/>
                      </a:lnTo>
                      <a:lnTo>
                        <a:pt x="32" y="1263"/>
                      </a:lnTo>
                      <a:lnTo>
                        <a:pt x="26" y="1257"/>
                      </a:lnTo>
                      <a:lnTo>
                        <a:pt x="21" y="1251"/>
                      </a:lnTo>
                      <a:lnTo>
                        <a:pt x="15" y="1246"/>
                      </a:lnTo>
                      <a:lnTo>
                        <a:pt x="10" y="1241"/>
                      </a:lnTo>
                      <a:lnTo>
                        <a:pt x="7" y="1237"/>
                      </a:lnTo>
                      <a:lnTo>
                        <a:pt x="4" y="1232"/>
                      </a:lnTo>
                      <a:lnTo>
                        <a:pt x="1" y="1229"/>
                      </a:lnTo>
                      <a:lnTo>
                        <a:pt x="0" y="1227"/>
                      </a:lnTo>
                      <a:lnTo>
                        <a:pt x="0" y="12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70" name="Freeform 676"/>
                <p:cNvSpPr>
                  <a:spLocks/>
                </p:cNvSpPr>
                <p:nvPr/>
              </p:nvSpPr>
              <p:spPr bwMode="auto">
                <a:xfrm>
                  <a:off x="3814" y="1819"/>
                  <a:ext cx="128" cy="141"/>
                </a:xfrm>
                <a:custGeom>
                  <a:avLst/>
                  <a:gdLst>
                    <a:gd name="T0" fmla="*/ 0 w 1270"/>
                    <a:gd name="T1" fmla="*/ 0 h 1282"/>
                    <a:gd name="T2" fmla="*/ 0 w 1270"/>
                    <a:gd name="T3" fmla="*/ 0 h 1282"/>
                    <a:gd name="T4" fmla="*/ 0 w 1270"/>
                    <a:gd name="T5" fmla="*/ 0 h 1282"/>
                    <a:gd name="T6" fmla="*/ 0 w 1270"/>
                    <a:gd name="T7" fmla="*/ 0 h 1282"/>
                    <a:gd name="T8" fmla="*/ 0 w 1270"/>
                    <a:gd name="T9" fmla="*/ 0 h 1282"/>
                    <a:gd name="T10" fmla="*/ 0 w 1270"/>
                    <a:gd name="T11" fmla="*/ 0 h 1282"/>
                    <a:gd name="T12" fmla="*/ 0 w 1270"/>
                    <a:gd name="T13" fmla="*/ 0 h 1282"/>
                    <a:gd name="T14" fmla="*/ 0 w 1270"/>
                    <a:gd name="T15" fmla="*/ 0 h 1282"/>
                    <a:gd name="T16" fmla="*/ 0 w 1270"/>
                    <a:gd name="T17" fmla="*/ 0 h 1282"/>
                    <a:gd name="T18" fmla="*/ 0 w 1270"/>
                    <a:gd name="T19" fmla="*/ 0 h 1282"/>
                    <a:gd name="T20" fmla="*/ 0 w 1270"/>
                    <a:gd name="T21" fmla="*/ 0 h 1282"/>
                    <a:gd name="T22" fmla="*/ 0 w 1270"/>
                    <a:gd name="T23" fmla="*/ 0 h 1282"/>
                    <a:gd name="T24" fmla="*/ 0 w 1270"/>
                    <a:gd name="T25" fmla="*/ 0 h 1282"/>
                    <a:gd name="T26" fmla="*/ 0 w 1270"/>
                    <a:gd name="T27" fmla="*/ 0 h 1282"/>
                    <a:gd name="T28" fmla="*/ 0 w 1270"/>
                    <a:gd name="T29" fmla="*/ 0 h 1282"/>
                    <a:gd name="T30" fmla="*/ 0 w 1270"/>
                    <a:gd name="T31" fmla="*/ 0 h 1282"/>
                    <a:gd name="T32" fmla="*/ 0 w 1270"/>
                    <a:gd name="T33" fmla="*/ 0 h 1282"/>
                    <a:gd name="T34" fmla="*/ 0 w 1270"/>
                    <a:gd name="T35" fmla="*/ 0 h 1282"/>
                    <a:gd name="T36" fmla="*/ 0 w 1270"/>
                    <a:gd name="T37" fmla="*/ 0 h 1282"/>
                    <a:gd name="T38" fmla="*/ 0 w 1270"/>
                    <a:gd name="T39" fmla="*/ 0 h 1282"/>
                    <a:gd name="T40" fmla="*/ 0 w 1270"/>
                    <a:gd name="T41" fmla="*/ 0 h 1282"/>
                    <a:gd name="T42" fmla="*/ 0 w 1270"/>
                    <a:gd name="T43" fmla="*/ 0 h 1282"/>
                    <a:gd name="T44" fmla="*/ 0 w 1270"/>
                    <a:gd name="T45" fmla="*/ 0 h 1282"/>
                    <a:gd name="T46" fmla="*/ 0 w 1270"/>
                    <a:gd name="T47" fmla="*/ 0 h 1282"/>
                    <a:gd name="T48" fmla="*/ 0 w 1270"/>
                    <a:gd name="T49" fmla="*/ 0 h 1282"/>
                    <a:gd name="T50" fmla="*/ 0 w 1270"/>
                    <a:gd name="T51" fmla="*/ 0 h 1282"/>
                    <a:gd name="T52" fmla="*/ 0 w 1270"/>
                    <a:gd name="T53" fmla="*/ 0 h 1282"/>
                    <a:gd name="T54" fmla="*/ 0 w 1270"/>
                    <a:gd name="T55" fmla="*/ 0 h 1282"/>
                    <a:gd name="T56" fmla="*/ 0 w 1270"/>
                    <a:gd name="T57" fmla="*/ 0 h 1282"/>
                    <a:gd name="T58" fmla="*/ 0 w 1270"/>
                    <a:gd name="T59" fmla="*/ 0 h 1282"/>
                    <a:gd name="T60" fmla="*/ 0 w 1270"/>
                    <a:gd name="T61" fmla="*/ 0 h 1282"/>
                    <a:gd name="T62" fmla="*/ 0 w 1270"/>
                    <a:gd name="T63" fmla="*/ 0 h 1282"/>
                    <a:gd name="T64" fmla="*/ 0 w 1270"/>
                    <a:gd name="T65" fmla="*/ 0 h 1282"/>
                    <a:gd name="T66" fmla="*/ 0 w 1270"/>
                    <a:gd name="T67" fmla="*/ 0 h 1282"/>
                    <a:gd name="T68" fmla="*/ 0 w 1270"/>
                    <a:gd name="T69" fmla="*/ 0 h 1282"/>
                    <a:gd name="T70" fmla="*/ 0 w 1270"/>
                    <a:gd name="T71" fmla="*/ 0 h 1282"/>
                    <a:gd name="T72" fmla="*/ 0 w 1270"/>
                    <a:gd name="T73" fmla="*/ 0 h 1282"/>
                    <a:gd name="T74" fmla="*/ 0 w 1270"/>
                    <a:gd name="T75" fmla="*/ 0 h 12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0"/>
                    <a:gd name="T115" fmla="*/ 0 h 1282"/>
                    <a:gd name="T116" fmla="*/ 1270 w 1270"/>
                    <a:gd name="T117" fmla="*/ 1282 h 12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0" h="1282">
                      <a:moveTo>
                        <a:pt x="0" y="1225"/>
                      </a:moveTo>
                      <a:lnTo>
                        <a:pt x="1213" y="0"/>
                      </a:lnTo>
                      <a:lnTo>
                        <a:pt x="1213" y="1"/>
                      </a:lnTo>
                      <a:lnTo>
                        <a:pt x="1216" y="2"/>
                      </a:lnTo>
                      <a:lnTo>
                        <a:pt x="1218" y="4"/>
                      </a:lnTo>
                      <a:lnTo>
                        <a:pt x="1222" y="8"/>
                      </a:lnTo>
                      <a:lnTo>
                        <a:pt x="1227" y="12"/>
                      </a:lnTo>
                      <a:lnTo>
                        <a:pt x="1232" y="17"/>
                      </a:lnTo>
                      <a:lnTo>
                        <a:pt x="1237" y="21"/>
                      </a:lnTo>
                      <a:lnTo>
                        <a:pt x="1243" y="27"/>
                      </a:lnTo>
                      <a:lnTo>
                        <a:pt x="1249" y="33"/>
                      </a:lnTo>
                      <a:lnTo>
                        <a:pt x="1253" y="38"/>
                      </a:lnTo>
                      <a:lnTo>
                        <a:pt x="1259" y="43"/>
                      </a:lnTo>
                      <a:lnTo>
                        <a:pt x="1262" y="47"/>
                      </a:lnTo>
                      <a:lnTo>
                        <a:pt x="1266" y="51"/>
                      </a:lnTo>
                      <a:lnTo>
                        <a:pt x="1268" y="54"/>
                      </a:lnTo>
                      <a:lnTo>
                        <a:pt x="1270" y="56"/>
                      </a:lnTo>
                      <a:lnTo>
                        <a:pt x="58" y="1282"/>
                      </a:lnTo>
                      <a:lnTo>
                        <a:pt x="57" y="1282"/>
                      </a:lnTo>
                      <a:lnTo>
                        <a:pt x="55" y="1281"/>
                      </a:lnTo>
                      <a:lnTo>
                        <a:pt x="51" y="1279"/>
                      </a:lnTo>
                      <a:lnTo>
                        <a:pt x="47" y="1276"/>
                      </a:lnTo>
                      <a:lnTo>
                        <a:pt x="42" y="1272"/>
                      </a:lnTo>
                      <a:lnTo>
                        <a:pt x="38" y="1267"/>
                      </a:lnTo>
                      <a:lnTo>
                        <a:pt x="32" y="1263"/>
                      </a:lnTo>
                      <a:lnTo>
                        <a:pt x="26" y="1257"/>
                      </a:lnTo>
                      <a:lnTo>
                        <a:pt x="21" y="1251"/>
                      </a:lnTo>
                      <a:lnTo>
                        <a:pt x="15" y="1246"/>
                      </a:lnTo>
                      <a:lnTo>
                        <a:pt x="10" y="1241"/>
                      </a:lnTo>
                      <a:lnTo>
                        <a:pt x="7" y="1237"/>
                      </a:lnTo>
                      <a:lnTo>
                        <a:pt x="4" y="1232"/>
                      </a:lnTo>
                      <a:lnTo>
                        <a:pt x="1" y="1229"/>
                      </a:lnTo>
                      <a:lnTo>
                        <a:pt x="0" y="1227"/>
                      </a:lnTo>
                      <a:lnTo>
                        <a:pt x="0" y="12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1" name="Oval 677"/>
                <p:cNvSpPr>
                  <a:spLocks noChangeArrowheads="1"/>
                </p:cNvSpPr>
                <p:nvPr/>
              </p:nvSpPr>
              <p:spPr bwMode="auto">
                <a:xfrm>
                  <a:off x="3491" y="1787"/>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972" name="Freeform 678"/>
                <p:cNvSpPr>
                  <a:spLocks/>
                </p:cNvSpPr>
                <p:nvPr/>
              </p:nvSpPr>
              <p:spPr bwMode="auto">
                <a:xfrm>
                  <a:off x="3975" y="1642"/>
                  <a:ext cx="129" cy="141"/>
                </a:xfrm>
                <a:custGeom>
                  <a:avLst/>
                  <a:gdLst>
                    <a:gd name="T0" fmla="*/ 0 w 1274"/>
                    <a:gd name="T1" fmla="*/ 0 h 1287"/>
                    <a:gd name="T2" fmla="*/ 0 w 1274"/>
                    <a:gd name="T3" fmla="*/ 0 h 1287"/>
                    <a:gd name="T4" fmla="*/ 0 w 1274"/>
                    <a:gd name="T5" fmla="*/ 0 h 1287"/>
                    <a:gd name="T6" fmla="*/ 0 w 1274"/>
                    <a:gd name="T7" fmla="*/ 0 h 1287"/>
                    <a:gd name="T8" fmla="*/ 0 w 1274"/>
                    <a:gd name="T9" fmla="*/ 0 h 1287"/>
                    <a:gd name="T10" fmla="*/ 0 w 1274"/>
                    <a:gd name="T11" fmla="*/ 0 h 1287"/>
                    <a:gd name="T12" fmla="*/ 0 w 1274"/>
                    <a:gd name="T13" fmla="*/ 0 h 1287"/>
                    <a:gd name="T14" fmla="*/ 0 w 1274"/>
                    <a:gd name="T15" fmla="*/ 0 h 1287"/>
                    <a:gd name="T16" fmla="*/ 0 w 1274"/>
                    <a:gd name="T17" fmla="*/ 0 h 1287"/>
                    <a:gd name="T18" fmla="*/ 0 w 1274"/>
                    <a:gd name="T19" fmla="*/ 0 h 1287"/>
                    <a:gd name="T20" fmla="*/ 0 w 1274"/>
                    <a:gd name="T21" fmla="*/ 0 h 1287"/>
                    <a:gd name="T22" fmla="*/ 0 w 1274"/>
                    <a:gd name="T23" fmla="*/ 0 h 1287"/>
                    <a:gd name="T24" fmla="*/ 0 w 1274"/>
                    <a:gd name="T25" fmla="*/ 0 h 1287"/>
                    <a:gd name="T26" fmla="*/ 0 w 1274"/>
                    <a:gd name="T27" fmla="*/ 0 h 1287"/>
                    <a:gd name="T28" fmla="*/ 0 w 1274"/>
                    <a:gd name="T29" fmla="*/ 0 h 1287"/>
                    <a:gd name="T30" fmla="*/ 0 w 1274"/>
                    <a:gd name="T31" fmla="*/ 0 h 1287"/>
                    <a:gd name="T32" fmla="*/ 0 w 1274"/>
                    <a:gd name="T33" fmla="*/ 0 h 1287"/>
                    <a:gd name="T34" fmla="*/ 0 w 1274"/>
                    <a:gd name="T35" fmla="*/ 0 h 1287"/>
                    <a:gd name="T36" fmla="*/ 0 w 1274"/>
                    <a:gd name="T37" fmla="*/ 0 h 1287"/>
                    <a:gd name="T38" fmla="*/ 0 w 1274"/>
                    <a:gd name="T39" fmla="*/ 0 h 1287"/>
                    <a:gd name="T40" fmla="*/ 0 w 1274"/>
                    <a:gd name="T41" fmla="*/ 0 h 1287"/>
                    <a:gd name="T42" fmla="*/ 0 w 1274"/>
                    <a:gd name="T43" fmla="*/ 0 h 1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4"/>
                    <a:gd name="T67" fmla="*/ 0 h 1287"/>
                    <a:gd name="T68" fmla="*/ 1274 w 1274"/>
                    <a:gd name="T69" fmla="*/ 1287 h 1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4" h="1287">
                      <a:moveTo>
                        <a:pt x="1274" y="57"/>
                      </a:moveTo>
                      <a:lnTo>
                        <a:pt x="57" y="1287"/>
                      </a:lnTo>
                      <a:lnTo>
                        <a:pt x="0" y="1231"/>
                      </a:lnTo>
                      <a:lnTo>
                        <a:pt x="1217" y="0"/>
                      </a:lnTo>
                      <a:lnTo>
                        <a:pt x="1218" y="1"/>
                      </a:lnTo>
                      <a:lnTo>
                        <a:pt x="1220" y="2"/>
                      </a:lnTo>
                      <a:lnTo>
                        <a:pt x="1223" y="4"/>
                      </a:lnTo>
                      <a:lnTo>
                        <a:pt x="1226" y="8"/>
                      </a:lnTo>
                      <a:lnTo>
                        <a:pt x="1231" y="11"/>
                      </a:lnTo>
                      <a:lnTo>
                        <a:pt x="1236" y="17"/>
                      </a:lnTo>
                      <a:lnTo>
                        <a:pt x="1242" y="21"/>
                      </a:lnTo>
                      <a:lnTo>
                        <a:pt x="1248" y="27"/>
                      </a:lnTo>
                      <a:lnTo>
                        <a:pt x="1252" y="33"/>
                      </a:lnTo>
                      <a:lnTo>
                        <a:pt x="1258" y="38"/>
                      </a:lnTo>
                      <a:lnTo>
                        <a:pt x="1262" y="43"/>
                      </a:lnTo>
                      <a:lnTo>
                        <a:pt x="1267" y="48"/>
                      </a:lnTo>
                      <a:lnTo>
                        <a:pt x="1270" y="51"/>
                      </a:lnTo>
                      <a:lnTo>
                        <a:pt x="1273" y="54"/>
                      </a:lnTo>
                      <a:lnTo>
                        <a:pt x="1274" y="5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3" name="Freeform 679"/>
                <p:cNvSpPr>
                  <a:spLocks/>
                </p:cNvSpPr>
                <p:nvPr/>
              </p:nvSpPr>
              <p:spPr bwMode="auto">
                <a:xfrm>
                  <a:off x="3975" y="1642"/>
                  <a:ext cx="129" cy="141"/>
                </a:xfrm>
                <a:custGeom>
                  <a:avLst/>
                  <a:gdLst>
                    <a:gd name="T0" fmla="*/ 0 w 1274"/>
                    <a:gd name="T1" fmla="*/ 0 h 1287"/>
                    <a:gd name="T2" fmla="*/ 0 w 1274"/>
                    <a:gd name="T3" fmla="*/ 0 h 1287"/>
                    <a:gd name="T4" fmla="*/ 0 w 1274"/>
                    <a:gd name="T5" fmla="*/ 0 h 1287"/>
                    <a:gd name="T6" fmla="*/ 0 w 1274"/>
                    <a:gd name="T7" fmla="*/ 0 h 1287"/>
                    <a:gd name="T8" fmla="*/ 0 w 1274"/>
                    <a:gd name="T9" fmla="*/ 0 h 1287"/>
                    <a:gd name="T10" fmla="*/ 0 w 1274"/>
                    <a:gd name="T11" fmla="*/ 0 h 1287"/>
                    <a:gd name="T12" fmla="*/ 0 w 1274"/>
                    <a:gd name="T13" fmla="*/ 0 h 1287"/>
                    <a:gd name="T14" fmla="*/ 0 w 1274"/>
                    <a:gd name="T15" fmla="*/ 0 h 1287"/>
                    <a:gd name="T16" fmla="*/ 0 w 1274"/>
                    <a:gd name="T17" fmla="*/ 0 h 1287"/>
                    <a:gd name="T18" fmla="*/ 0 w 1274"/>
                    <a:gd name="T19" fmla="*/ 0 h 1287"/>
                    <a:gd name="T20" fmla="*/ 0 w 1274"/>
                    <a:gd name="T21" fmla="*/ 0 h 1287"/>
                    <a:gd name="T22" fmla="*/ 0 w 1274"/>
                    <a:gd name="T23" fmla="*/ 0 h 1287"/>
                    <a:gd name="T24" fmla="*/ 0 w 1274"/>
                    <a:gd name="T25" fmla="*/ 0 h 1287"/>
                    <a:gd name="T26" fmla="*/ 0 w 1274"/>
                    <a:gd name="T27" fmla="*/ 0 h 1287"/>
                    <a:gd name="T28" fmla="*/ 0 w 1274"/>
                    <a:gd name="T29" fmla="*/ 0 h 1287"/>
                    <a:gd name="T30" fmla="*/ 0 w 1274"/>
                    <a:gd name="T31" fmla="*/ 0 h 1287"/>
                    <a:gd name="T32" fmla="*/ 0 w 1274"/>
                    <a:gd name="T33" fmla="*/ 0 h 1287"/>
                    <a:gd name="T34" fmla="*/ 0 w 1274"/>
                    <a:gd name="T35" fmla="*/ 0 h 1287"/>
                    <a:gd name="T36" fmla="*/ 0 w 1274"/>
                    <a:gd name="T37" fmla="*/ 0 h 1287"/>
                    <a:gd name="T38" fmla="*/ 0 w 1274"/>
                    <a:gd name="T39" fmla="*/ 0 h 1287"/>
                    <a:gd name="T40" fmla="*/ 0 w 1274"/>
                    <a:gd name="T41" fmla="*/ 0 h 1287"/>
                    <a:gd name="T42" fmla="*/ 0 w 1274"/>
                    <a:gd name="T43" fmla="*/ 0 h 1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4"/>
                    <a:gd name="T67" fmla="*/ 0 h 1287"/>
                    <a:gd name="T68" fmla="*/ 1274 w 1274"/>
                    <a:gd name="T69" fmla="*/ 1287 h 1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4" h="1287">
                      <a:moveTo>
                        <a:pt x="1274" y="57"/>
                      </a:moveTo>
                      <a:lnTo>
                        <a:pt x="57" y="1287"/>
                      </a:lnTo>
                      <a:lnTo>
                        <a:pt x="0" y="1231"/>
                      </a:lnTo>
                      <a:lnTo>
                        <a:pt x="1217" y="0"/>
                      </a:lnTo>
                      <a:lnTo>
                        <a:pt x="1218" y="1"/>
                      </a:lnTo>
                      <a:lnTo>
                        <a:pt x="1220" y="2"/>
                      </a:lnTo>
                      <a:lnTo>
                        <a:pt x="1223" y="4"/>
                      </a:lnTo>
                      <a:lnTo>
                        <a:pt x="1226" y="8"/>
                      </a:lnTo>
                      <a:lnTo>
                        <a:pt x="1231" y="11"/>
                      </a:lnTo>
                      <a:lnTo>
                        <a:pt x="1236" y="17"/>
                      </a:lnTo>
                      <a:lnTo>
                        <a:pt x="1242" y="21"/>
                      </a:lnTo>
                      <a:lnTo>
                        <a:pt x="1248" y="27"/>
                      </a:lnTo>
                      <a:lnTo>
                        <a:pt x="1252" y="33"/>
                      </a:lnTo>
                      <a:lnTo>
                        <a:pt x="1258" y="38"/>
                      </a:lnTo>
                      <a:lnTo>
                        <a:pt x="1262" y="43"/>
                      </a:lnTo>
                      <a:lnTo>
                        <a:pt x="1267" y="48"/>
                      </a:lnTo>
                      <a:lnTo>
                        <a:pt x="1270" y="51"/>
                      </a:lnTo>
                      <a:lnTo>
                        <a:pt x="1273" y="54"/>
                      </a:lnTo>
                      <a:lnTo>
                        <a:pt x="1274" y="5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4" name="Oval 680"/>
                <p:cNvSpPr>
                  <a:spLocks noChangeArrowheads="1"/>
                </p:cNvSpPr>
                <p:nvPr/>
              </p:nvSpPr>
              <p:spPr bwMode="auto">
                <a:xfrm>
                  <a:off x="3931" y="1771"/>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975" name="Oval 681"/>
                <p:cNvSpPr>
                  <a:spLocks noChangeArrowheads="1"/>
                </p:cNvSpPr>
                <p:nvPr/>
              </p:nvSpPr>
              <p:spPr bwMode="auto">
                <a:xfrm>
                  <a:off x="4063" y="1270"/>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976" name="Freeform 682"/>
                <p:cNvSpPr>
                  <a:spLocks/>
                </p:cNvSpPr>
                <p:nvPr/>
              </p:nvSpPr>
              <p:spPr bwMode="auto">
                <a:xfrm>
                  <a:off x="3536" y="1659"/>
                  <a:ext cx="128" cy="140"/>
                </a:xfrm>
                <a:custGeom>
                  <a:avLst/>
                  <a:gdLst>
                    <a:gd name="T0" fmla="*/ 0 w 1268"/>
                    <a:gd name="T1" fmla="*/ 0 h 1287"/>
                    <a:gd name="T2" fmla="*/ 0 w 1268"/>
                    <a:gd name="T3" fmla="*/ 0 h 1287"/>
                    <a:gd name="T4" fmla="*/ 0 w 1268"/>
                    <a:gd name="T5" fmla="*/ 0 h 1287"/>
                    <a:gd name="T6" fmla="*/ 0 w 1268"/>
                    <a:gd name="T7" fmla="*/ 0 h 1287"/>
                    <a:gd name="T8" fmla="*/ 0 w 1268"/>
                    <a:gd name="T9" fmla="*/ 0 h 1287"/>
                    <a:gd name="T10" fmla="*/ 0 w 1268"/>
                    <a:gd name="T11" fmla="*/ 0 h 1287"/>
                    <a:gd name="T12" fmla="*/ 0 w 1268"/>
                    <a:gd name="T13" fmla="*/ 0 h 1287"/>
                    <a:gd name="T14" fmla="*/ 0 w 1268"/>
                    <a:gd name="T15" fmla="*/ 0 h 1287"/>
                    <a:gd name="T16" fmla="*/ 0 w 1268"/>
                    <a:gd name="T17" fmla="*/ 0 h 1287"/>
                    <a:gd name="T18" fmla="*/ 0 w 1268"/>
                    <a:gd name="T19" fmla="*/ 0 h 1287"/>
                    <a:gd name="T20" fmla="*/ 0 w 1268"/>
                    <a:gd name="T21" fmla="*/ 0 h 1287"/>
                    <a:gd name="T22" fmla="*/ 0 w 1268"/>
                    <a:gd name="T23" fmla="*/ 0 h 1287"/>
                    <a:gd name="T24" fmla="*/ 0 w 1268"/>
                    <a:gd name="T25" fmla="*/ 0 h 1287"/>
                    <a:gd name="T26" fmla="*/ 0 w 1268"/>
                    <a:gd name="T27" fmla="*/ 0 h 1287"/>
                    <a:gd name="T28" fmla="*/ 0 w 1268"/>
                    <a:gd name="T29" fmla="*/ 0 h 1287"/>
                    <a:gd name="T30" fmla="*/ 0 w 1268"/>
                    <a:gd name="T31" fmla="*/ 0 h 1287"/>
                    <a:gd name="T32" fmla="*/ 0 w 1268"/>
                    <a:gd name="T33" fmla="*/ 0 h 1287"/>
                    <a:gd name="T34" fmla="*/ 0 w 1268"/>
                    <a:gd name="T35" fmla="*/ 0 h 1287"/>
                    <a:gd name="T36" fmla="*/ 0 w 1268"/>
                    <a:gd name="T37" fmla="*/ 0 h 1287"/>
                    <a:gd name="T38" fmla="*/ 0 w 1268"/>
                    <a:gd name="T39" fmla="*/ 0 h 1287"/>
                    <a:gd name="T40" fmla="*/ 0 w 1268"/>
                    <a:gd name="T41" fmla="*/ 0 h 1287"/>
                    <a:gd name="T42" fmla="*/ 0 w 1268"/>
                    <a:gd name="T43" fmla="*/ 0 h 1287"/>
                    <a:gd name="T44" fmla="*/ 0 w 1268"/>
                    <a:gd name="T45" fmla="*/ 0 h 1287"/>
                    <a:gd name="T46" fmla="*/ 0 w 1268"/>
                    <a:gd name="T47" fmla="*/ 0 h 1287"/>
                    <a:gd name="T48" fmla="*/ 0 w 1268"/>
                    <a:gd name="T49" fmla="*/ 0 h 1287"/>
                    <a:gd name="T50" fmla="*/ 0 w 1268"/>
                    <a:gd name="T51" fmla="*/ 0 h 1287"/>
                    <a:gd name="T52" fmla="*/ 0 w 1268"/>
                    <a:gd name="T53" fmla="*/ 0 h 1287"/>
                    <a:gd name="T54" fmla="*/ 0 w 1268"/>
                    <a:gd name="T55" fmla="*/ 0 h 1287"/>
                    <a:gd name="T56" fmla="*/ 0 w 1268"/>
                    <a:gd name="T57" fmla="*/ 0 h 1287"/>
                    <a:gd name="T58" fmla="*/ 0 w 1268"/>
                    <a:gd name="T59" fmla="*/ 0 h 1287"/>
                    <a:gd name="T60" fmla="*/ 0 w 1268"/>
                    <a:gd name="T61" fmla="*/ 0 h 1287"/>
                    <a:gd name="T62" fmla="*/ 0 w 1268"/>
                    <a:gd name="T63" fmla="*/ 0 h 1287"/>
                    <a:gd name="T64" fmla="*/ 0 w 1268"/>
                    <a:gd name="T65" fmla="*/ 0 h 1287"/>
                    <a:gd name="T66" fmla="*/ 0 w 1268"/>
                    <a:gd name="T67" fmla="*/ 0 h 1287"/>
                    <a:gd name="T68" fmla="*/ 0 w 1268"/>
                    <a:gd name="T69" fmla="*/ 0 h 1287"/>
                    <a:gd name="T70" fmla="*/ 0 w 1268"/>
                    <a:gd name="T71" fmla="*/ 0 h 1287"/>
                    <a:gd name="T72" fmla="*/ 0 w 1268"/>
                    <a:gd name="T73" fmla="*/ 0 h 1287"/>
                    <a:gd name="T74" fmla="*/ 0 w 1268"/>
                    <a:gd name="T75" fmla="*/ 0 h 1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8"/>
                    <a:gd name="T115" fmla="*/ 0 h 1287"/>
                    <a:gd name="T116" fmla="*/ 1268 w 1268"/>
                    <a:gd name="T117" fmla="*/ 1287 h 1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8" h="1287">
                      <a:moveTo>
                        <a:pt x="0" y="1230"/>
                      </a:moveTo>
                      <a:lnTo>
                        <a:pt x="1211" y="0"/>
                      </a:lnTo>
                      <a:lnTo>
                        <a:pt x="1212" y="0"/>
                      </a:lnTo>
                      <a:lnTo>
                        <a:pt x="1215" y="1"/>
                      </a:lnTo>
                      <a:lnTo>
                        <a:pt x="1217" y="3"/>
                      </a:lnTo>
                      <a:lnTo>
                        <a:pt x="1221" y="7"/>
                      </a:lnTo>
                      <a:lnTo>
                        <a:pt x="1226" y="10"/>
                      </a:lnTo>
                      <a:lnTo>
                        <a:pt x="1230" y="15"/>
                      </a:lnTo>
                      <a:lnTo>
                        <a:pt x="1236" y="20"/>
                      </a:lnTo>
                      <a:lnTo>
                        <a:pt x="1242" y="26"/>
                      </a:lnTo>
                      <a:lnTo>
                        <a:pt x="1247" y="32"/>
                      </a:lnTo>
                      <a:lnTo>
                        <a:pt x="1253" y="36"/>
                      </a:lnTo>
                      <a:lnTo>
                        <a:pt x="1258" y="42"/>
                      </a:lnTo>
                      <a:lnTo>
                        <a:pt x="1261" y="46"/>
                      </a:lnTo>
                      <a:lnTo>
                        <a:pt x="1264" y="50"/>
                      </a:lnTo>
                      <a:lnTo>
                        <a:pt x="1267" y="53"/>
                      </a:lnTo>
                      <a:lnTo>
                        <a:pt x="1268" y="56"/>
                      </a:lnTo>
                      <a:lnTo>
                        <a:pt x="1268" y="57"/>
                      </a:lnTo>
                      <a:lnTo>
                        <a:pt x="58" y="1286"/>
                      </a:lnTo>
                      <a:lnTo>
                        <a:pt x="57" y="1287"/>
                      </a:lnTo>
                      <a:lnTo>
                        <a:pt x="54" y="1286"/>
                      </a:lnTo>
                      <a:lnTo>
                        <a:pt x="51" y="1283"/>
                      </a:lnTo>
                      <a:lnTo>
                        <a:pt x="47" y="1281"/>
                      </a:lnTo>
                      <a:lnTo>
                        <a:pt x="42" y="1277"/>
                      </a:lnTo>
                      <a:lnTo>
                        <a:pt x="37" y="1273"/>
                      </a:lnTo>
                      <a:lnTo>
                        <a:pt x="31" y="1268"/>
                      </a:lnTo>
                      <a:lnTo>
                        <a:pt x="25" y="1262"/>
                      </a:lnTo>
                      <a:lnTo>
                        <a:pt x="20" y="1256"/>
                      </a:lnTo>
                      <a:lnTo>
                        <a:pt x="15" y="1252"/>
                      </a:lnTo>
                      <a:lnTo>
                        <a:pt x="10" y="1246"/>
                      </a:lnTo>
                      <a:lnTo>
                        <a:pt x="6" y="1242"/>
                      </a:lnTo>
                      <a:lnTo>
                        <a:pt x="4" y="1237"/>
                      </a:lnTo>
                      <a:lnTo>
                        <a:pt x="1" y="1234"/>
                      </a:lnTo>
                      <a:lnTo>
                        <a:pt x="0" y="1231"/>
                      </a:lnTo>
                      <a:lnTo>
                        <a:pt x="0" y="123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7" name="Freeform 683"/>
                <p:cNvSpPr>
                  <a:spLocks/>
                </p:cNvSpPr>
                <p:nvPr/>
              </p:nvSpPr>
              <p:spPr bwMode="auto">
                <a:xfrm>
                  <a:off x="3536" y="1659"/>
                  <a:ext cx="128" cy="140"/>
                </a:xfrm>
                <a:custGeom>
                  <a:avLst/>
                  <a:gdLst>
                    <a:gd name="T0" fmla="*/ 0 w 1268"/>
                    <a:gd name="T1" fmla="*/ 0 h 1287"/>
                    <a:gd name="T2" fmla="*/ 0 w 1268"/>
                    <a:gd name="T3" fmla="*/ 0 h 1287"/>
                    <a:gd name="T4" fmla="*/ 0 w 1268"/>
                    <a:gd name="T5" fmla="*/ 0 h 1287"/>
                    <a:gd name="T6" fmla="*/ 0 w 1268"/>
                    <a:gd name="T7" fmla="*/ 0 h 1287"/>
                    <a:gd name="T8" fmla="*/ 0 w 1268"/>
                    <a:gd name="T9" fmla="*/ 0 h 1287"/>
                    <a:gd name="T10" fmla="*/ 0 w 1268"/>
                    <a:gd name="T11" fmla="*/ 0 h 1287"/>
                    <a:gd name="T12" fmla="*/ 0 w 1268"/>
                    <a:gd name="T13" fmla="*/ 0 h 1287"/>
                    <a:gd name="T14" fmla="*/ 0 w 1268"/>
                    <a:gd name="T15" fmla="*/ 0 h 1287"/>
                    <a:gd name="T16" fmla="*/ 0 w 1268"/>
                    <a:gd name="T17" fmla="*/ 0 h 1287"/>
                    <a:gd name="T18" fmla="*/ 0 w 1268"/>
                    <a:gd name="T19" fmla="*/ 0 h 1287"/>
                    <a:gd name="T20" fmla="*/ 0 w 1268"/>
                    <a:gd name="T21" fmla="*/ 0 h 1287"/>
                    <a:gd name="T22" fmla="*/ 0 w 1268"/>
                    <a:gd name="T23" fmla="*/ 0 h 1287"/>
                    <a:gd name="T24" fmla="*/ 0 w 1268"/>
                    <a:gd name="T25" fmla="*/ 0 h 1287"/>
                    <a:gd name="T26" fmla="*/ 0 w 1268"/>
                    <a:gd name="T27" fmla="*/ 0 h 1287"/>
                    <a:gd name="T28" fmla="*/ 0 w 1268"/>
                    <a:gd name="T29" fmla="*/ 0 h 1287"/>
                    <a:gd name="T30" fmla="*/ 0 w 1268"/>
                    <a:gd name="T31" fmla="*/ 0 h 1287"/>
                    <a:gd name="T32" fmla="*/ 0 w 1268"/>
                    <a:gd name="T33" fmla="*/ 0 h 1287"/>
                    <a:gd name="T34" fmla="*/ 0 w 1268"/>
                    <a:gd name="T35" fmla="*/ 0 h 1287"/>
                    <a:gd name="T36" fmla="*/ 0 w 1268"/>
                    <a:gd name="T37" fmla="*/ 0 h 1287"/>
                    <a:gd name="T38" fmla="*/ 0 w 1268"/>
                    <a:gd name="T39" fmla="*/ 0 h 1287"/>
                    <a:gd name="T40" fmla="*/ 0 w 1268"/>
                    <a:gd name="T41" fmla="*/ 0 h 1287"/>
                    <a:gd name="T42" fmla="*/ 0 w 1268"/>
                    <a:gd name="T43" fmla="*/ 0 h 1287"/>
                    <a:gd name="T44" fmla="*/ 0 w 1268"/>
                    <a:gd name="T45" fmla="*/ 0 h 1287"/>
                    <a:gd name="T46" fmla="*/ 0 w 1268"/>
                    <a:gd name="T47" fmla="*/ 0 h 1287"/>
                    <a:gd name="T48" fmla="*/ 0 w 1268"/>
                    <a:gd name="T49" fmla="*/ 0 h 1287"/>
                    <a:gd name="T50" fmla="*/ 0 w 1268"/>
                    <a:gd name="T51" fmla="*/ 0 h 1287"/>
                    <a:gd name="T52" fmla="*/ 0 w 1268"/>
                    <a:gd name="T53" fmla="*/ 0 h 1287"/>
                    <a:gd name="T54" fmla="*/ 0 w 1268"/>
                    <a:gd name="T55" fmla="*/ 0 h 1287"/>
                    <a:gd name="T56" fmla="*/ 0 w 1268"/>
                    <a:gd name="T57" fmla="*/ 0 h 1287"/>
                    <a:gd name="T58" fmla="*/ 0 w 1268"/>
                    <a:gd name="T59" fmla="*/ 0 h 1287"/>
                    <a:gd name="T60" fmla="*/ 0 w 1268"/>
                    <a:gd name="T61" fmla="*/ 0 h 1287"/>
                    <a:gd name="T62" fmla="*/ 0 w 1268"/>
                    <a:gd name="T63" fmla="*/ 0 h 1287"/>
                    <a:gd name="T64" fmla="*/ 0 w 1268"/>
                    <a:gd name="T65" fmla="*/ 0 h 1287"/>
                    <a:gd name="T66" fmla="*/ 0 w 1268"/>
                    <a:gd name="T67" fmla="*/ 0 h 1287"/>
                    <a:gd name="T68" fmla="*/ 0 w 1268"/>
                    <a:gd name="T69" fmla="*/ 0 h 1287"/>
                    <a:gd name="T70" fmla="*/ 0 w 1268"/>
                    <a:gd name="T71" fmla="*/ 0 h 1287"/>
                    <a:gd name="T72" fmla="*/ 0 w 1268"/>
                    <a:gd name="T73" fmla="*/ 0 h 1287"/>
                    <a:gd name="T74" fmla="*/ 0 w 1268"/>
                    <a:gd name="T75" fmla="*/ 0 h 1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8"/>
                    <a:gd name="T115" fmla="*/ 0 h 1287"/>
                    <a:gd name="T116" fmla="*/ 1268 w 1268"/>
                    <a:gd name="T117" fmla="*/ 1287 h 1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8" h="1287">
                      <a:moveTo>
                        <a:pt x="0" y="1230"/>
                      </a:moveTo>
                      <a:lnTo>
                        <a:pt x="1211" y="0"/>
                      </a:lnTo>
                      <a:lnTo>
                        <a:pt x="1212" y="0"/>
                      </a:lnTo>
                      <a:lnTo>
                        <a:pt x="1215" y="1"/>
                      </a:lnTo>
                      <a:lnTo>
                        <a:pt x="1217" y="3"/>
                      </a:lnTo>
                      <a:lnTo>
                        <a:pt x="1221" y="7"/>
                      </a:lnTo>
                      <a:lnTo>
                        <a:pt x="1226" y="10"/>
                      </a:lnTo>
                      <a:lnTo>
                        <a:pt x="1230" y="15"/>
                      </a:lnTo>
                      <a:lnTo>
                        <a:pt x="1236" y="20"/>
                      </a:lnTo>
                      <a:lnTo>
                        <a:pt x="1242" y="26"/>
                      </a:lnTo>
                      <a:lnTo>
                        <a:pt x="1247" y="32"/>
                      </a:lnTo>
                      <a:lnTo>
                        <a:pt x="1253" y="36"/>
                      </a:lnTo>
                      <a:lnTo>
                        <a:pt x="1258" y="42"/>
                      </a:lnTo>
                      <a:lnTo>
                        <a:pt x="1261" y="46"/>
                      </a:lnTo>
                      <a:lnTo>
                        <a:pt x="1264" y="50"/>
                      </a:lnTo>
                      <a:lnTo>
                        <a:pt x="1267" y="53"/>
                      </a:lnTo>
                      <a:lnTo>
                        <a:pt x="1268" y="56"/>
                      </a:lnTo>
                      <a:lnTo>
                        <a:pt x="1268" y="57"/>
                      </a:lnTo>
                      <a:lnTo>
                        <a:pt x="58" y="1286"/>
                      </a:lnTo>
                      <a:lnTo>
                        <a:pt x="57" y="1287"/>
                      </a:lnTo>
                      <a:lnTo>
                        <a:pt x="54" y="1286"/>
                      </a:lnTo>
                      <a:lnTo>
                        <a:pt x="51" y="1283"/>
                      </a:lnTo>
                      <a:lnTo>
                        <a:pt x="47" y="1281"/>
                      </a:lnTo>
                      <a:lnTo>
                        <a:pt x="42" y="1277"/>
                      </a:lnTo>
                      <a:lnTo>
                        <a:pt x="37" y="1273"/>
                      </a:lnTo>
                      <a:lnTo>
                        <a:pt x="31" y="1268"/>
                      </a:lnTo>
                      <a:lnTo>
                        <a:pt x="25" y="1262"/>
                      </a:lnTo>
                      <a:lnTo>
                        <a:pt x="20" y="1256"/>
                      </a:lnTo>
                      <a:lnTo>
                        <a:pt x="15" y="1252"/>
                      </a:lnTo>
                      <a:lnTo>
                        <a:pt x="10" y="1246"/>
                      </a:lnTo>
                      <a:lnTo>
                        <a:pt x="6" y="1242"/>
                      </a:lnTo>
                      <a:lnTo>
                        <a:pt x="4" y="1237"/>
                      </a:lnTo>
                      <a:lnTo>
                        <a:pt x="1" y="1234"/>
                      </a:lnTo>
                      <a:lnTo>
                        <a:pt x="0" y="1231"/>
                      </a:lnTo>
                      <a:lnTo>
                        <a:pt x="0" y="123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8" name="Freeform 684"/>
                <p:cNvSpPr>
                  <a:spLocks/>
                </p:cNvSpPr>
                <p:nvPr/>
              </p:nvSpPr>
              <p:spPr bwMode="auto">
                <a:xfrm>
                  <a:off x="3658" y="1659"/>
                  <a:ext cx="6" cy="6"/>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26" y="31"/>
                      </a:moveTo>
                      <a:lnTo>
                        <a:pt x="21" y="25"/>
                      </a:lnTo>
                      <a:lnTo>
                        <a:pt x="16" y="19"/>
                      </a:lnTo>
                      <a:lnTo>
                        <a:pt x="12" y="15"/>
                      </a:lnTo>
                      <a:lnTo>
                        <a:pt x="7" y="10"/>
                      </a:lnTo>
                      <a:lnTo>
                        <a:pt x="4" y="6"/>
                      </a:lnTo>
                      <a:lnTo>
                        <a:pt x="1" y="3"/>
                      </a:lnTo>
                      <a:lnTo>
                        <a:pt x="0" y="1"/>
                      </a:lnTo>
                      <a:lnTo>
                        <a:pt x="0" y="0"/>
                      </a:lnTo>
                      <a:lnTo>
                        <a:pt x="1" y="0"/>
                      </a:lnTo>
                      <a:lnTo>
                        <a:pt x="4" y="1"/>
                      </a:lnTo>
                      <a:lnTo>
                        <a:pt x="6" y="3"/>
                      </a:lnTo>
                      <a:lnTo>
                        <a:pt x="10" y="7"/>
                      </a:lnTo>
                      <a:lnTo>
                        <a:pt x="15" y="10"/>
                      </a:lnTo>
                      <a:lnTo>
                        <a:pt x="19" y="15"/>
                      </a:lnTo>
                      <a:lnTo>
                        <a:pt x="25" y="20"/>
                      </a:lnTo>
                      <a:lnTo>
                        <a:pt x="31" y="26"/>
                      </a:lnTo>
                      <a:lnTo>
                        <a:pt x="36" y="32"/>
                      </a:lnTo>
                      <a:lnTo>
                        <a:pt x="42" y="36"/>
                      </a:lnTo>
                      <a:lnTo>
                        <a:pt x="47" y="42"/>
                      </a:lnTo>
                      <a:lnTo>
                        <a:pt x="50" y="46"/>
                      </a:lnTo>
                      <a:lnTo>
                        <a:pt x="53" y="50"/>
                      </a:lnTo>
                      <a:lnTo>
                        <a:pt x="56" y="53"/>
                      </a:lnTo>
                      <a:lnTo>
                        <a:pt x="57" y="56"/>
                      </a:lnTo>
                      <a:lnTo>
                        <a:pt x="57" y="57"/>
                      </a:lnTo>
                      <a:lnTo>
                        <a:pt x="57" y="56"/>
                      </a:lnTo>
                      <a:lnTo>
                        <a:pt x="55" y="54"/>
                      </a:lnTo>
                      <a:lnTo>
                        <a:pt x="51" y="52"/>
                      </a:lnTo>
                      <a:lnTo>
                        <a:pt x="48" y="50"/>
                      </a:lnTo>
                      <a:lnTo>
                        <a:pt x="43" y="45"/>
                      </a:lnTo>
                      <a:lnTo>
                        <a:pt x="38" y="41"/>
                      </a:lnTo>
                      <a:lnTo>
                        <a:pt x="32" y="35"/>
                      </a:lnTo>
                      <a:lnTo>
                        <a:pt x="26" y="3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9" name="Freeform 685"/>
                <p:cNvSpPr>
                  <a:spLocks/>
                </p:cNvSpPr>
                <p:nvPr/>
              </p:nvSpPr>
              <p:spPr bwMode="auto">
                <a:xfrm>
                  <a:off x="3658" y="1659"/>
                  <a:ext cx="6" cy="6"/>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26" y="31"/>
                      </a:moveTo>
                      <a:lnTo>
                        <a:pt x="21" y="25"/>
                      </a:lnTo>
                      <a:lnTo>
                        <a:pt x="16" y="19"/>
                      </a:lnTo>
                      <a:lnTo>
                        <a:pt x="12" y="15"/>
                      </a:lnTo>
                      <a:lnTo>
                        <a:pt x="7" y="10"/>
                      </a:lnTo>
                      <a:lnTo>
                        <a:pt x="4" y="6"/>
                      </a:lnTo>
                      <a:lnTo>
                        <a:pt x="1" y="3"/>
                      </a:lnTo>
                      <a:lnTo>
                        <a:pt x="0" y="1"/>
                      </a:lnTo>
                      <a:lnTo>
                        <a:pt x="0" y="0"/>
                      </a:lnTo>
                      <a:lnTo>
                        <a:pt x="1" y="0"/>
                      </a:lnTo>
                      <a:lnTo>
                        <a:pt x="4" y="1"/>
                      </a:lnTo>
                      <a:lnTo>
                        <a:pt x="6" y="3"/>
                      </a:lnTo>
                      <a:lnTo>
                        <a:pt x="10" y="7"/>
                      </a:lnTo>
                      <a:lnTo>
                        <a:pt x="15" y="10"/>
                      </a:lnTo>
                      <a:lnTo>
                        <a:pt x="19" y="15"/>
                      </a:lnTo>
                      <a:lnTo>
                        <a:pt x="25" y="20"/>
                      </a:lnTo>
                      <a:lnTo>
                        <a:pt x="31" y="26"/>
                      </a:lnTo>
                      <a:lnTo>
                        <a:pt x="36" y="32"/>
                      </a:lnTo>
                      <a:lnTo>
                        <a:pt x="42" y="36"/>
                      </a:lnTo>
                      <a:lnTo>
                        <a:pt x="47" y="42"/>
                      </a:lnTo>
                      <a:lnTo>
                        <a:pt x="50" y="46"/>
                      </a:lnTo>
                      <a:lnTo>
                        <a:pt x="53" y="50"/>
                      </a:lnTo>
                      <a:lnTo>
                        <a:pt x="56" y="53"/>
                      </a:lnTo>
                      <a:lnTo>
                        <a:pt x="57" y="56"/>
                      </a:lnTo>
                      <a:lnTo>
                        <a:pt x="57" y="57"/>
                      </a:lnTo>
                      <a:lnTo>
                        <a:pt x="57" y="56"/>
                      </a:lnTo>
                      <a:lnTo>
                        <a:pt x="55" y="54"/>
                      </a:lnTo>
                      <a:lnTo>
                        <a:pt x="51" y="52"/>
                      </a:lnTo>
                      <a:lnTo>
                        <a:pt x="48" y="50"/>
                      </a:lnTo>
                      <a:lnTo>
                        <a:pt x="43" y="45"/>
                      </a:lnTo>
                      <a:lnTo>
                        <a:pt x="38" y="41"/>
                      </a:lnTo>
                      <a:lnTo>
                        <a:pt x="32" y="35"/>
                      </a:lnTo>
                      <a:lnTo>
                        <a:pt x="26" y="3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0" name="Freeform 686"/>
                <p:cNvSpPr>
                  <a:spLocks/>
                </p:cNvSpPr>
                <p:nvPr/>
              </p:nvSpPr>
              <p:spPr bwMode="auto">
                <a:xfrm>
                  <a:off x="3946" y="1319"/>
                  <a:ext cx="128" cy="142"/>
                </a:xfrm>
                <a:custGeom>
                  <a:avLst/>
                  <a:gdLst>
                    <a:gd name="T0" fmla="*/ 0 w 1279"/>
                    <a:gd name="T1" fmla="*/ 0 h 1297"/>
                    <a:gd name="T2" fmla="*/ 0 w 1279"/>
                    <a:gd name="T3" fmla="*/ 0 h 1297"/>
                    <a:gd name="T4" fmla="*/ 0 w 1279"/>
                    <a:gd name="T5" fmla="*/ 0 h 1297"/>
                    <a:gd name="T6" fmla="*/ 0 w 1279"/>
                    <a:gd name="T7" fmla="*/ 0 h 1297"/>
                    <a:gd name="T8" fmla="*/ 0 w 1279"/>
                    <a:gd name="T9" fmla="*/ 0 h 1297"/>
                    <a:gd name="T10" fmla="*/ 0 w 1279"/>
                    <a:gd name="T11" fmla="*/ 0 h 1297"/>
                    <a:gd name="T12" fmla="*/ 0 w 1279"/>
                    <a:gd name="T13" fmla="*/ 0 h 1297"/>
                    <a:gd name="T14" fmla="*/ 0 w 1279"/>
                    <a:gd name="T15" fmla="*/ 0 h 1297"/>
                    <a:gd name="T16" fmla="*/ 0 w 1279"/>
                    <a:gd name="T17" fmla="*/ 0 h 1297"/>
                    <a:gd name="T18" fmla="*/ 0 w 1279"/>
                    <a:gd name="T19" fmla="*/ 0 h 1297"/>
                    <a:gd name="T20" fmla="*/ 0 w 1279"/>
                    <a:gd name="T21" fmla="*/ 0 h 1297"/>
                    <a:gd name="T22" fmla="*/ 0 w 1279"/>
                    <a:gd name="T23" fmla="*/ 0 h 1297"/>
                    <a:gd name="T24" fmla="*/ 0 w 1279"/>
                    <a:gd name="T25" fmla="*/ 0 h 1297"/>
                    <a:gd name="T26" fmla="*/ 0 w 1279"/>
                    <a:gd name="T27" fmla="*/ 0 h 1297"/>
                    <a:gd name="T28" fmla="*/ 0 w 1279"/>
                    <a:gd name="T29" fmla="*/ 0 h 1297"/>
                    <a:gd name="T30" fmla="*/ 0 w 1279"/>
                    <a:gd name="T31" fmla="*/ 0 h 1297"/>
                    <a:gd name="T32" fmla="*/ 0 w 1279"/>
                    <a:gd name="T33" fmla="*/ 0 h 1297"/>
                    <a:gd name="T34" fmla="*/ 0 w 1279"/>
                    <a:gd name="T35" fmla="*/ 0 h 1297"/>
                    <a:gd name="T36" fmla="*/ 0 w 1279"/>
                    <a:gd name="T37" fmla="*/ 0 h 1297"/>
                    <a:gd name="T38" fmla="*/ 0 w 1279"/>
                    <a:gd name="T39" fmla="*/ 0 h 1297"/>
                    <a:gd name="T40" fmla="*/ 0 w 1279"/>
                    <a:gd name="T41" fmla="*/ 0 h 1297"/>
                    <a:gd name="T42" fmla="*/ 0 w 1279"/>
                    <a:gd name="T43" fmla="*/ 0 h 1297"/>
                    <a:gd name="T44" fmla="*/ 0 w 1279"/>
                    <a:gd name="T45" fmla="*/ 0 h 1297"/>
                    <a:gd name="T46" fmla="*/ 0 w 1279"/>
                    <a:gd name="T47" fmla="*/ 0 h 1297"/>
                    <a:gd name="T48" fmla="*/ 0 w 1279"/>
                    <a:gd name="T49" fmla="*/ 0 h 1297"/>
                    <a:gd name="T50" fmla="*/ 0 w 1279"/>
                    <a:gd name="T51" fmla="*/ 0 h 1297"/>
                    <a:gd name="T52" fmla="*/ 0 w 1279"/>
                    <a:gd name="T53" fmla="*/ 0 h 1297"/>
                    <a:gd name="T54" fmla="*/ 0 w 1279"/>
                    <a:gd name="T55" fmla="*/ 0 h 1297"/>
                    <a:gd name="T56" fmla="*/ 0 w 1279"/>
                    <a:gd name="T57" fmla="*/ 0 h 1297"/>
                    <a:gd name="T58" fmla="*/ 0 w 1279"/>
                    <a:gd name="T59" fmla="*/ 0 h 1297"/>
                    <a:gd name="T60" fmla="*/ 0 w 1279"/>
                    <a:gd name="T61" fmla="*/ 0 h 1297"/>
                    <a:gd name="T62" fmla="*/ 0 w 1279"/>
                    <a:gd name="T63" fmla="*/ 0 h 1297"/>
                    <a:gd name="T64" fmla="*/ 0 w 1279"/>
                    <a:gd name="T65" fmla="*/ 0 h 1297"/>
                    <a:gd name="T66" fmla="*/ 0 w 1279"/>
                    <a:gd name="T67" fmla="*/ 0 h 1297"/>
                    <a:gd name="T68" fmla="*/ 0 w 1279"/>
                    <a:gd name="T69" fmla="*/ 0 h 1297"/>
                    <a:gd name="T70" fmla="*/ 0 w 1279"/>
                    <a:gd name="T71" fmla="*/ 0 h 1297"/>
                    <a:gd name="T72" fmla="*/ 0 w 1279"/>
                    <a:gd name="T73" fmla="*/ 0 h 1297"/>
                    <a:gd name="T74" fmla="*/ 0 w 1279"/>
                    <a:gd name="T75" fmla="*/ 0 h 12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9"/>
                    <a:gd name="T115" fmla="*/ 0 h 1297"/>
                    <a:gd name="T116" fmla="*/ 1279 w 1279"/>
                    <a:gd name="T117" fmla="*/ 1297 h 12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9" h="1297">
                      <a:moveTo>
                        <a:pt x="1279" y="56"/>
                      </a:moveTo>
                      <a:lnTo>
                        <a:pt x="57" y="1297"/>
                      </a:lnTo>
                      <a:lnTo>
                        <a:pt x="56" y="1297"/>
                      </a:lnTo>
                      <a:lnTo>
                        <a:pt x="55" y="1296"/>
                      </a:lnTo>
                      <a:lnTo>
                        <a:pt x="51" y="1292"/>
                      </a:lnTo>
                      <a:lnTo>
                        <a:pt x="48" y="1290"/>
                      </a:lnTo>
                      <a:lnTo>
                        <a:pt x="43" y="1285"/>
                      </a:lnTo>
                      <a:lnTo>
                        <a:pt x="38" y="1281"/>
                      </a:lnTo>
                      <a:lnTo>
                        <a:pt x="32" y="1275"/>
                      </a:lnTo>
                      <a:lnTo>
                        <a:pt x="28" y="1270"/>
                      </a:lnTo>
                      <a:lnTo>
                        <a:pt x="22" y="1265"/>
                      </a:lnTo>
                      <a:lnTo>
                        <a:pt x="16" y="1259"/>
                      </a:lnTo>
                      <a:lnTo>
                        <a:pt x="12" y="1254"/>
                      </a:lnTo>
                      <a:lnTo>
                        <a:pt x="7" y="1249"/>
                      </a:lnTo>
                      <a:lnTo>
                        <a:pt x="4" y="1246"/>
                      </a:lnTo>
                      <a:lnTo>
                        <a:pt x="2" y="1242"/>
                      </a:lnTo>
                      <a:lnTo>
                        <a:pt x="0" y="1241"/>
                      </a:lnTo>
                      <a:lnTo>
                        <a:pt x="0" y="1240"/>
                      </a:lnTo>
                      <a:lnTo>
                        <a:pt x="1223" y="0"/>
                      </a:lnTo>
                      <a:lnTo>
                        <a:pt x="1224" y="0"/>
                      </a:lnTo>
                      <a:lnTo>
                        <a:pt x="1226" y="1"/>
                      </a:lnTo>
                      <a:lnTo>
                        <a:pt x="1229" y="2"/>
                      </a:lnTo>
                      <a:lnTo>
                        <a:pt x="1233" y="5"/>
                      </a:lnTo>
                      <a:lnTo>
                        <a:pt x="1239" y="9"/>
                      </a:lnTo>
                      <a:lnTo>
                        <a:pt x="1243" y="13"/>
                      </a:lnTo>
                      <a:lnTo>
                        <a:pt x="1249" y="19"/>
                      </a:lnTo>
                      <a:lnTo>
                        <a:pt x="1254" y="25"/>
                      </a:lnTo>
                      <a:lnTo>
                        <a:pt x="1260" y="30"/>
                      </a:lnTo>
                      <a:lnTo>
                        <a:pt x="1266" y="35"/>
                      </a:lnTo>
                      <a:lnTo>
                        <a:pt x="1270" y="40"/>
                      </a:lnTo>
                      <a:lnTo>
                        <a:pt x="1274" y="45"/>
                      </a:lnTo>
                      <a:lnTo>
                        <a:pt x="1277" y="50"/>
                      </a:lnTo>
                      <a:lnTo>
                        <a:pt x="1279" y="53"/>
                      </a:lnTo>
                      <a:lnTo>
                        <a:pt x="1279" y="55"/>
                      </a:lnTo>
                      <a:lnTo>
                        <a:pt x="1279" y="5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81" name="Freeform 687"/>
                <p:cNvSpPr>
                  <a:spLocks/>
                </p:cNvSpPr>
                <p:nvPr/>
              </p:nvSpPr>
              <p:spPr bwMode="auto">
                <a:xfrm>
                  <a:off x="3946" y="1319"/>
                  <a:ext cx="128" cy="142"/>
                </a:xfrm>
                <a:custGeom>
                  <a:avLst/>
                  <a:gdLst>
                    <a:gd name="T0" fmla="*/ 0 w 1279"/>
                    <a:gd name="T1" fmla="*/ 0 h 1297"/>
                    <a:gd name="T2" fmla="*/ 0 w 1279"/>
                    <a:gd name="T3" fmla="*/ 0 h 1297"/>
                    <a:gd name="T4" fmla="*/ 0 w 1279"/>
                    <a:gd name="T5" fmla="*/ 0 h 1297"/>
                    <a:gd name="T6" fmla="*/ 0 w 1279"/>
                    <a:gd name="T7" fmla="*/ 0 h 1297"/>
                    <a:gd name="T8" fmla="*/ 0 w 1279"/>
                    <a:gd name="T9" fmla="*/ 0 h 1297"/>
                    <a:gd name="T10" fmla="*/ 0 w 1279"/>
                    <a:gd name="T11" fmla="*/ 0 h 1297"/>
                    <a:gd name="T12" fmla="*/ 0 w 1279"/>
                    <a:gd name="T13" fmla="*/ 0 h 1297"/>
                    <a:gd name="T14" fmla="*/ 0 w 1279"/>
                    <a:gd name="T15" fmla="*/ 0 h 1297"/>
                    <a:gd name="T16" fmla="*/ 0 w 1279"/>
                    <a:gd name="T17" fmla="*/ 0 h 1297"/>
                    <a:gd name="T18" fmla="*/ 0 w 1279"/>
                    <a:gd name="T19" fmla="*/ 0 h 1297"/>
                    <a:gd name="T20" fmla="*/ 0 w 1279"/>
                    <a:gd name="T21" fmla="*/ 0 h 1297"/>
                    <a:gd name="T22" fmla="*/ 0 w 1279"/>
                    <a:gd name="T23" fmla="*/ 0 h 1297"/>
                    <a:gd name="T24" fmla="*/ 0 w 1279"/>
                    <a:gd name="T25" fmla="*/ 0 h 1297"/>
                    <a:gd name="T26" fmla="*/ 0 w 1279"/>
                    <a:gd name="T27" fmla="*/ 0 h 1297"/>
                    <a:gd name="T28" fmla="*/ 0 w 1279"/>
                    <a:gd name="T29" fmla="*/ 0 h 1297"/>
                    <a:gd name="T30" fmla="*/ 0 w 1279"/>
                    <a:gd name="T31" fmla="*/ 0 h 1297"/>
                    <a:gd name="T32" fmla="*/ 0 w 1279"/>
                    <a:gd name="T33" fmla="*/ 0 h 1297"/>
                    <a:gd name="T34" fmla="*/ 0 w 1279"/>
                    <a:gd name="T35" fmla="*/ 0 h 1297"/>
                    <a:gd name="T36" fmla="*/ 0 w 1279"/>
                    <a:gd name="T37" fmla="*/ 0 h 1297"/>
                    <a:gd name="T38" fmla="*/ 0 w 1279"/>
                    <a:gd name="T39" fmla="*/ 0 h 1297"/>
                    <a:gd name="T40" fmla="*/ 0 w 1279"/>
                    <a:gd name="T41" fmla="*/ 0 h 1297"/>
                    <a:gd name="T42" fmla="*/ 0 w 1279"/>
                    <a:gd name="T43" fmla="*/ 0 h 1297"/>
                    <a:gd name="T44" fmla="*/ 0 w 1279"/>
                    <a:gd name="T45" fmla="*/ 0 h 1297"/>
                    <a:gd name="T46" fmla="*/ 0 w 1279"/>
                    <a:gd name="T47" fmla="*/ 0 h 1297"/>
                    <a:gd name="T48" fmla="*/ 0 w 1279"/>
                    <a:gd name="T49" fmla="*/ 0 h 1297"/>
                    <a:gd name="T50" fmla="*/ 0 w 1279"/>
                    <a:gd name="T51" fmla="*/ 0 h 1297"/>
                    <a:gd name="T52" fmla="*/ 0 w 1279"/>
                    <a:gd name="T53" fmla="*/ 0 h 1297"/>
                    <a:gd name="T54" fmla="*/ 0 w 1279"/>
                    <a:gd name="T55" fmla="*/ 0 h 1297"/>
                    <a:gd name="T56" fmla="*/ 0 w 1279"/>
                    <a:gd name="T57" fmla="*/ 0 h 1297"/>
                    <a:gd name="T58" fmla="*/ 0 w 1279"/>
                    <a:gd name="T59" fmla="*/ 0 h 1297"/>
                    <a:gd name="T60" fmla="*/ 0 w 1279"/>
                    <a:gd name="T61" fmla="*/ 0 h 1297"/>
                    <a:gd name="T62" fmla="*/ 0 w 1279"/>
                    <a:gd name="T63" fmla="*/ 0 h 1297"/>
                    <a:gd name="T64" fmla="*/ 0 w 1279"/>
                    <a:gd name="T65" fmla="*/ 0 h 1297"/>
                    <a:gd name="T66" fmla="*/ 0 w 1279"/>
                    <a:gd name="T67" fmla="*/ 0 h 1297"/>
                    <a:gd name="T68" fmla="*/ 0 w 1279"/>
                    <a:gd name="T69" fmla="*/ 0 h 1297"/>
                    <a:gd name="T70" fmla="*/ 0 w 1279"/>
                    <a:gd name="T71" fmla="*/ 0 h 1297"/>
                    <a:gd name="T72" fmla="*/ 0 w 1279"/>
                    <a:gd name="T73" fmla="*/ 0 h 1297"/>
                    <a:gd name="T74" fmla="*/ 0 w 1279"/>
                    <a:gd name="T75" fmla="*/ 0 h 12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9"/>
                    <a:gd name="T115" fmla="*/ 0 h 1297"/>
                    <a:gd name="T116" fmla="*/ 1279 w 1279"/>
                    <a:gd name="T117" fmla="*/ 1297 h 12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9" h="1297">
                      <a:moveTo>
                        <a:pt x="1279" y="56"/>
                      </a:moveTo>
                      <a:lnTo>
                        <a:pt x="57" y="1297"/>
                      </a:lnTo>
                      <a:lnTo>
                        <a:pt x="56" y="1297"/>
                      </a:lnTo>
                      <a:lnTo>
                        <a:pt x="55" y="1296"/>
                      </a:lnTo>
                      <a:lnTo>
                        <a:pt x="51" y="1292"/>
                      </a:lnTo>
                      <a:lnTo>
                        <a:pt x="48" y="1290"/>
                      </a:lnTo>
                      <a:lnTo>
                        <a:pt x="43" y="1285"/>
                      </a:lnTo>
                      <a:lnTo>
                        <a:pt x="38" y="1281"/>
                      </a:lnTo>
                      <a:lnTo>
                        <a:pt x="32" y="1275"/>
                      </a:lnTo>
                      <a:lnTo>
                        <a:pt x="28" y="1270"/>
                      </a:lnTo>
                      <a:lnTo>
                        <a:pt x="22" y="1265"/>
                      </a:lnTo>
                      <a:lnTo>
                        <a:pt x="16" y="1259"/>
                      </a:lnTo>
                      <a:lnTo>
                        <a:pt x="12" y="1254"/>
                      </a:lnTo>
                      <a:lnTo>
                        <a:pt x="7" y="1249"/>
                      </a:lnTo>
                      <a:lnTo>
                        <a:pt x="4" y="1246"/>
                      </a:lnTo>
                      <a:lnTo>
                        <a:pt x="2" y="1242"/>
                      </a:lnTo>
                      <a:lnTo>
                        <a:pt x="0" y="1241"/>
                      </a:lnTo>
                      <a:lnTo>
                        <a:pt x="0" y="1240"/>
                      </a:lnTo>
                      <a:lnTo>
                        <a:pt x="1223" y="0"/>
                      </a:lnTo>
                      <a:lnTo>
                        <a:pt x="1224" y="0"/>
                      </a:lnTo>
                      <a:lnTo>
                        <a:pt x="1226" y="1"/>
                      </a:lnTo>
                      <a:lnTo>
                        <a:pt x="1229" y="2"/>
                      </a:lnTo>
                      <a:lnTo>
                        <a:pt x="1233" y="5"/>
                      </a:lnTo>
                      <a:lnTo>
                        <a:pt x="1239" y="9"/>
                      </a:lnTo>
                      <a:lnTo>
                        <a:pt x="1243" y="13"/>
                      </a:lnTo>
                      <a:lnTo>
                        <a:pt x="1249" y="19"/>
                      </a:lnTo>
                      <a:lnTo>
                        <a:pt x="1254" y="25"/>
                      </a:lnTo>
                      <a:lnTo>
                        <a:pt x="1260" y="30"/>
                      </a:lnTo>
                      <a:lnTo>
                        <a:pt x="1266" y="35"/>
                      </a:lnTo>
                      <a:lnTo>
                        <a:pt x="1270" y="40"/>
                      </a:lnTo>
                      <a:lnTo>
                        <a:pt x="1274" y="45"/>
                      </a:lnTo>
                      <a:lnTo>
                        <a:pt x="1277" y="50"/>
                      </a:lnTo>
                      <a:lnTo>
                        <a:pt x="1279" y="53"/>
                      </a:lnTo>
                      <a:lnTo>
                        <a:pt x="1279" y="55"/>
                      </a:lnTo>
                      <a:lnTo>
                        <a:pt x="1279" y="5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2" name="Freeform 688"/>
                <p:cNvSpPr>
                  <a:spLocks/>
                </p:cNvSpPr>
                <p:nvPr/>
              </p:nvSpPr>
              <p:spPr bwMode="auto">
                <a:xfrm>
                  <a:off x="3946" y="1454"/>
                  <a:ext cx="5" cy="7"/>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30" y="26"/>
                      </a:moveTo>
                      <a:lnTo>
                        <a:pt x="36" y="32"/>
                      </a:lnTo>
                      <a:lnTo>
                        <a:pt x="41" y="38"/>
                      </a:lnTo>
                      <a:lnTo>
                        <a:pt x="46" y="43"/>
                      </a:lnTo>
                      <a:lnTo>
                        <a:pt x="50" y="48"/>
                      </a:lnTo>
                      <a:lnTo>
                        <a:pt x="54" y="51"/>
                      </a:lnTo>
                      <a:lnTo>
                        <a:pt x="56" y="53"/>
                      </a:lnTo>
                      <a:lnTo>
                        <a:pt x="57" y="56"/>
                      </a:lnTo>
                      <a:lnTo>
                        <a:pt x="57" y="57"/>
                      </a:lnTo>
                      <a:lnTo>
                        <a:pt x="56" y="57"/>
                      </a:lnTo>
                      <a:lnTo>
                        <a:pt x="55" y="56"/>
                      </a:lnTo>
                      <a:lnTo>
                        <a:pt x="51" y="52"/>
                      </a:lnTo>
                      <a:lnTo>
                        <a:pt x="48" y="50"/>
                      </a:lnTo>
                      <a:lnTo>
                        <a:pt x="43" y="45"/>
                      </a:lnTo>
                      <a:lnTo>
                        <a:pt x="38" y="41"/>
                      </a:lnTo>
                      <a:lnTo>
                        <a:pt x="32" y="35"/>
                      </a:lnTo>
                      <a:lnTo>
                        <a:pt x="28" y="30"/>
                      </a:lnTo>
                      <a:lnTo>
                        <a:pt x="22" y="25"/>
                      </a:lnTo>
                      <a:lnTo>
                        <a:pt x="16" y="19"/>
                      </a:lnTo>
                      <a:lnTo>
                        <a:pt x="12" y="14"/>
                      </a:lnTo>
                      <a:lnTo>
                        <a:pt x="7" y="9"/>
                      </a:lnTo>
                      <a:lnTo>
                        <a:pt x="4" y="6"/>
                      </a:lnTo>
                      <a:lnTo>
                        <a:pt x="2" y="2"/>
                      </a:lnTo>
                      <a:lnTo>
                        <a:pt x="0" y="1"/>
                      </a:lnTo>
                      <a:lnTo>
                        <a:pt x="0" y="0"/>
                      </a:lnTo>
                      <a:lnTo>
                        <a:pt x="3" y="1"/>
                      </a:lnTo>
                      <a:lnTo>
                        <a:pt x="6" y="4"/>
                      </a:lnTo>
                      <a:lnTo>
                        <a:pt x="9" y="7"/>
                      </a:lnTo>
                      <a:lnTo>
                        <a:pt x="14" y="11"/>
                      </a:lnTo>
                      <a:lnTo>
                        <a:pt x="20" y="16"/>
                      </a:lnTo>
                      <a:lnTo>
                        <a:pt x="24" y="22"/>
                      </a:lnTo>
                      <a:lnTo>
                        <a:pt x="30" y="2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83" name="Freeform 689"/>
                <p:cNvSpPr>
                  <a:spLocks/>
                </p:cNvSpPr>
                <p:nvPr/>
              </p:nvSpPr>
              <p:spPr bwMode="auto">
                <a:xfrm>
                  <a:off x="3946" y="1454"/>
                  <a:ext cx="5" cy="7"/>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30" y="26"/>
                      </a:moveTo>
                      <a:lnTo>
                        <a:pt x="36" y="32"/>
                      </a:lnTo>
                      <a:lnTo>
                        <a:pt x="41" y="38"/>
                      </a:lnTo>
                      <a:lnTo>
                        <a:pt x="46" y="43"/>
                      </a:lnTo>
                      <a:lnTo>
                        <a:pt x="50" y="48"/>
                      </a:lnTo>
                      <a:lnTo>
                        <a:pt x="54" y="51"/>
                      </a:lnTo>
                      <a:lnTo>
                        <a:pt x="56" y="53"/>
                      </a:lnTo>
                      <a:lnTo>
                        <a:pt x="57" y="56"/>
                      </a:lnTo>
                      <a:lnTo>
                        <a:pt x="57" y="57"/>
                      </a:lnTo>
                      <a:lnTo>
                        <a:pt x="56" y="57"/>
                      </a:lnTo>
                      <a:lnTo>
                        <a:pt x="55" y="56"/>
                      </a:lnTo>
                      <a:lnTo>
                        <a:pt x="51" y="52"/>
                      </a:lnTo>
                      <a:lnTo>
                        <a:pt x="48" y="50"/>
                      </a:lnTo>
                      <a:lnTo>
                        <a:pt x="43" y="45"/>
                      </a:lnTo>
                      <a:lnTo>
                        <a:pt x="38" y="41"/>
                      </a:lnTo>
                      <a:lnTo>
                        <a:pt x="32" y="35"/>
                      </a:lnTo>
                      <a:lnTo>
                        <a:pt x="28" y="30"/>
                      </a:lnTo>
                      <a:lnTo>
                        <a:pt x="22" y="25"/>
                      </a:lnTo>
                      <a:lnTo>
                        <a:pt x="16" y="19"/>
                      </a:lnTo>
                      <a:lnTo>
                        <a:pt x="12" y="14"/>
                      </a:lnTo>
                      <a:lnTo>
                        <a:pt x="7" y="9"/>
                      </a:lnTo>
                      <a:lnTo>
                        <a:pt x="4" y="6"/>
                      </a:lnTo>
                      <a:lnTo>
                        <a:pt x="2" y="2"/>
                      </a:lnTo>
                      <a:lnTo>
                        <a:pt x="0" y="1"/>
                      </a:lnTo>
                      <a:lnTo>
                        <a:pt x="0" y="0"/>
                      </a:lnTo>
                      <a:lnTo>
                        <a:pt x="3" y="1"/>
                      </a:lnTo>
                      <a:lnTo>
                        <a:pt x="6" y="4"/>
                      </a:lnTo>
                      <a:lnTo>
                        <a:pt x="9" y="7"/>
                      </a:lnTo>
                      <a:lnTo>
                        <a:pt x="14" y="11"/>
                      </a:lnTo>
                      <a:lnTo>
                        <a:pt x="20" y="16"/>
                      </a:lnTo>
                      <a:lnTo>
                        <a:pt x="24" y="22"/>
                      </a:lnTo>
                      <a:lnTo>
                        <a:pt x="30" y="2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84" name="Freeform 690"/>
                <p:cNvSpPr>
                  <a:spLocks/>
                </p:cNvSpPr>
                <p:nvPr/>
              </p:nvSpPr>
              <p:spPr bwMode="auto">
                <a:xfrm>
                  <a:off x="3666" y="1157"/>
                  <a:ext cx="129" cy="141"/>
                </a:xfrm>
                <a:custGeom>
                  <a:avLst/>
                  <a:gdLst>
                    <a:gd name="T0" fmla="*/ 0 w 1277"/>
                    <a:gd name="T1" fmla="*/ 0 h 1300"/>
                    <a:gd name="T2" fmla="*/ 0 w 1277"/>
                    <a:gd name="T3" fmla="*/ 0 h 1300"/>
                    <a:gd name="T4" fmla="*/ 0 w 1277"/>
                    <a:gd name="T5" fmla="*/ 0 h 1300"/>
                    <a:gd name="T6" fmla="*/ 0 w 1277"/>
                    <a:gd name="T7" fmla="*/ 0 h 1300"/>
                    <a:gd name="T8" fmla="*/ 0 w 1277"/>
                    <a:gd name="T9" fmla="*/ 0 h 1300"/>
                    <a:gd name="T10" fmla="*/ 0 w 1277"/>
                    <a:gd name="T11" fmla="*/ 0 h 1300"/>
                    <a:gd name="T12" fmla="*/ 0 w 1277"/>
                    <a:gd name="T13" fmla="*/ 0 h 1300"/>
                    <a:gd name="T14" fmla="*/ 0 w 1277"/>
                    <a:gd name="T15" fmla="*/ 0 h 1300"/>
                    <a:gd name="T16" fmla="*/ 0 w 1277"/>
                    <a:gd name="T17" fmla="*/ 0 h 1300"/>
                    <a:gd name="T18" fmla="*/ 0 w 1277"/>
                    <a:gd name="T19" fmla="*/ 0 h 1300"/>
                    <a:gd name="T20" fmla="*/ 0 w 1277"/>
                    <a:gd name="T21" fmla="*/ 0 h 1300"/>
                    <a:gd name="T22" fmla="*/ 0 w 1277"/>
                    <a:gd name="T23" fmla="*/ 0 h 1300"/>
                    <a:gd name="T24" fmla="*/ 0 w 1277"/>
                    <a:gd name="T25" fmla="*/ 0 h 1300"/>
                    <a:gd name="T26" fmla="*/ 0 w 1277"/>
                    <a:gd name="T27" fmla="*/ 0 h 1300"/>
                    <a:gd name="T28" fmla="*/ 0 w 1277"/>
                    <a:gd name="T29" fmla="*/ 0 h 1300"/>
                    <a:gd name="T30" fmla="*/ 0 w 1277"/>
                    <a:gd name="T31" fmla="*/ 0 h 1300"/>
                    <a:gd name="T32" fmla="*/ 0 w 1277"/>
                    <a:gd name="T33" fmla="*/ 0 h 1300"/>
                    <a:gd name="T34" fmla="*/ 0 w 1277"/>
                    <a:gd name="T35" fmla="*/ 0 h 1300"/>
                    <a:gd name="T36" fmla="*/ 0 w 1277"/>
                    <a:gd name="T37" fmla="*/ 0 h 1300"/>
                    <a:gd name="T38" fmla="*/ 0 w 1277"/>
                    <a:gd name="T39" fmla="*/ 0 h 1300"/>
                    <a:gd name="T40" fmla="*/ 0 w 1277"/>
                    <a:gd name="T41" fmla="*/ 0 h 1300"/>
                    <a:gd name="T42" fmla="*/ 0 w 1277"/>
                    <a:gd name="T43" fmla="*/ 0 h 1300"/>
                    <a:gd name="T44" fmla="*/ 0 w 1277"/>
                    <a:gd name="T45" fmla="*/ 0 h 1300"/>
                    <a:gd name="T46" fmla="*/ 0 w 1277"/>
                    <a:gd name="T47" fmla="*/ 0 h 1300"/>
                    <a:gd name="T48" fmla="*/ 0 w 1277"/>
                    <a:gd name="T49" fmla="*/ 0 h 1300"/>
                    <a:gd name="T50" fmla="*/ 0 w 1277"/>
                    <a:gd name="T51" fmla="*/ 0 h 1300"/>
                    <a:gd name="T52" fmla="*/ 0 w 1277"/>
                    <a:gd name="T53" fmla="*/ 0 h 1300"/>
                    <a:gd name="T54" fmla="*/ 0 w 1277"/>
                    <a:gd name="T55" fmla="*/ 0 h 1300"/>
                    <a:gd name="T56" fmla="*/ 0 w 1277"/>
                    <a:gd name="T57" fmla="*/ 0 h 1300"/>
                    <a:gd name="T58" fmla="*/ 0 w 1277"/>
                    <a:gd name="T59" fmla="*/ 0 h 1300"/>
                    <a:gd name="T60" fmla="*/ 0 w 1277"/>
                    <a:gd name="T61" fmla="*/ 0 h 1300"/>
                    <a:gd name="T62" fmla="*/ 0 w 1277"/>
                    <a:gd name="T63" fmla="*/ 0 h 1300"/>
                    <a:gd name="T64" fmla="*/ 0 w 1277"/>
                    <a:gd name="T65" fmla="*/ 0 h 1300"/>
                    <a:gd name="T66" fmla="*/ 0 w 1277"/>
                    <a:gd name="T67" fmla="*/ 0 h 1300"/>
                    <a:gd name="T68" fmla="*/ 0 w 1277"/>
                    <a:gd name="T69" fmla="*/ 0 h 1300"/>
                    <a:gd name="T70" fmla="*/ 0 w 1277"/>
                    <a:gd name="T71" fmla="*/ 0 h 1300"/>
                    <a:gd name="T72" fmla="*/ 0 w 1277"/>
                    <a:gd name="T73" fmla="*/ 0 h 1300"/>
                    <a:gd name="T74" fmla="*/ 0 w 1277"/>
                    <a:gd name="T75" fmla="*/ 0 h 13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7"/>
                    <a:gd name="T115" fmla="*/ 0 h 1300"/>
                    <a:gd name="T116" fmla="*/ 1277 w 1277"/>
                    <a:gd name="T117" fmla="*/ 1300 h 13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7" h="1300">
                      <a:moveTo>
                        <a:pt x="1277" y="57"/>
                      </a:moveTo>
                      <a:lnTo>
                        <a:pt x="58" y="1300"/>
                      </a:lnTo>
                      <a:lnTo>
                        <a:pt x="57" y="1300"/>
                      </a:lnTo>
                      <a:lnTo>
                        <a:pt x="55" y="1299"/>
                      </a:lnTo>
                      <a:lnTo>
                        <a:pt x="52" y="1297"/>
                      </a:lnTo>
                      <a:lnTo>
                        <a:pt x="49" y="1294"/>
                      </a:lnTo>
                      <a:lnTo>
                        <a:pt x="44" y="1289"/>
                      </a:lnTo>
                      <a:lnTo>
                        <a:pt x="40" y="1285"/>
                      </a:lnTo>
                      <a:lnTo>
                        <a:pt x="34" y="1279"/>
                      </a:lnTo>
                      <a:lnTo>
                        <a:pt x="28" y="1273"/>
                      </a:lnTo>
                      <a:lnTo>
                        <a:pt x="23" y="1268"/>
                      </a:lnTo>
                      <a:lnTo>
                        <a:pt x="17" y="1263"/>
                      </a:lnTo>
                      <a:lnTo>
                        <a:pt x="12" y="1257"/>
                      </a:lnTo>
                      <a:lnTo>
                        <a:pt x="8" y="1253"/>
                      </a:lnTo>
                      <a:lnTo>
                        <a:pt x="4" y="1249"/>
                      </a:lnTo>
                      <a:lnTo>
                        <a:pt x="2" y="1247"/>
                      </a:lnTo>
                      <a:lnTo>
                        <a:pt x="0" y="1245"/>
                      </a:lnTo>
                      <a:lnTo>
                        <a:pt x="1219" y="0"/>
                      </a:lnTo>
                      <a:lnTo>
                        <a:pt x="1220" y="0"/>
                      </a:lnTo>
                      <a:lnTo>
                        <a:pt x="1222" y="1"/>
                      </a:lnTo>
                      <a:lnTo>
                        <a:pt x="1226" y="3"/>
                      </a:lnTo>
                      <a:lnTo>
                        <a:pt x="1229" y="7"/>
                      </a:lnTo>
                      <a:lnTo>
                        <a:pt x="1235" y="10"/>
                      </a:lnTo>
                      <a:lnTo>
                        <a:pt x="1239" y="15"/>
                      </a:lnTo>
                      <a:lnTo>
                        <a:pt x="1245" y="20"/>
                      </a:lnTo>
                      <a:lnTo>
                        <a:pt x="1250" y="26"/>
                      </a:lnTo>
                      <a:lnTo>
                        <a:pt x="1256" y="32"/>
                      </a:lnTo>
                      <a:lnTo>
                        <a:pt x="1262" y="36"/>
                      </a:lnTo>
                      <a:lnTo>
                        <a:pt x="1266" y="42"/>
                      </a:lnTo>
                      <a:lnTo>
                        <a:pt x="1270" y="46"/>
                      </a:lnTo>
                      <a:lnTo>
                        <a:pt x="1273" y="51"/>
                      </a:lnTo>
                      <a:lnTo>
                        <a:pt x="1275" y="53"/>
                      </a:lnTo>
                      <a:lnTo>
                        <a:pt x="1277" y="55"/>
                      </a:lnTo>
                      <a:lnTo>
                        <a:pt x="1277" y="5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85" name="Freeform 691"/>
                <p:cNvSpPr>
                  <a:spLocks/>
                </p:cNvSpPr>
                <p:nvPr/>
              </p:nvSpPr>
              <p:spPr bwMode="auto">
                <a:xfrm>
                  <a:off x="3666" y="1157"/>
                  <a:ext cx="129" cy="141"/>
                </a:xfrm>
                <a:custGeom>
                  <a:avLst/>
                  <a:gdLst>
                    <a:gd name="T0" fmla="*/ 0 w 1277"/>
                    <a:gd name="T1" fmla="*/ 0 h 1300"/>
                    <a:gd name="T2" fmla="*/ 0 w 1277"/>
                    <a:gd name="T3" fmla="*/ 0 h 1300"/>
                    <a:gd name="T4" fmla="*/ 0 w 1277"/>
                    <a:gd name="T5" fmla="*/ 0 h 1300"/>
                    <a:gd name="T6" fmla="*/ 0 w 1277"/>
                    <a:gd name="T7" fmla="*/ 0 h 1300"/>
                    <a:gd name="T8" fmla="*/ 0 w 1277"/>
                    <a:gd name="T9" fmla="*/ 0 h 1300"/>
                    <a:gd name="T10" fmla="*/ 0 w 1277"/>
                    <a:gd name="T11" fmla="*/ 0 h 1300"/>
                    <a:gd name="T12" fmla="*/ 0 w 1277"/>
                    <a:gd name="T13" fmla="*/ 0 h 1300"/>
                    <a:gd name="T14" fmla="*/ 0 w 1277"/>
                    <a:gd name="T15" fmla="*/ 0 h 1300"/>
                    <a:gd name="T16" fmla="*/ 0 w 1277"/>
                    <a:gd name="T17" fmla="*/ 0 h 1300"/>
                    <a:gd name="T18" fmla="*/ 0 w 1277"/>
                    <a:gd name="T19" fmla="*/ 0 h 1300"/>
                    <a:gd name="T20" fmla="*/ 0 w 1277"/>
                    <a:gd name="T21" fmla="*/ 0 h 1300"/>
                    <a:gd name="T22" fmla="*/ 0 w 1277"/>
                    <a:gd name="T23" fmla="*/ 0 h 1300"/>
                    <a:gd name="T24" fmla="*/ 0 w 1277"/>
                    <a:gd name="T25" fmla="*/ 0 h 1300"/>
                    <a:gd name="T26" fmla="*/ 0 w 1277"/>
                    <a:gd name="T27" fmla="*/ 0 h 1300"/>
                    <a:gd name="T28" fmla="*/ 0 w 1277"/>
                    <a:gd name="T29" fmla="*/ 0 h 1300"/>
                    <a:gd name="T30" fmla="*/ 0 w 1277"/>
                    <a:gd name="T31" fmla="*/ 0 h 1300"/>
                    <a:gd name="T32" fmla="*/ 0 w 1277"/>
                    <a:gd name="T33" fmla="*/ 0 h 1300"/>
                    <a:gd name="T34" fmla="*/ 0 w 1277"/>
                    <a:gd name="T35" fmla="*/ 0 h 1300"/>
                    <a:gd name="T36" fmla="*/ 0 w 1277"/>
                    <a:gd name="T37" fmla="*/ 0 h 1300"/>
                    <a:gd name="T38" fmla="*/ 0 w 1277"/>
                    <a:gd name="T39" fmla="*/ 0 h 1300"/>
                    <a:gd name="T40" fmla="*/ 0 w 1277"/>
                    <a:gd name="T41" fmla="*/ 0 h 1300"/>
                    <a:gd name="T42" fmla="*/ 0 w 1277"/>
                    <a:gd name="T43" fmla="*/ 0 h 1300"/>
                    <a:gd name="T44" fmla="*/ 0 w 1277"/>
                    <a:gd name="T45" fmla="*/ 0 h 1300"/>
                    <a:gd name="T46" fmla="*/ 0 w 1277"/>
                    <a:gd name="T47" fmla="*/ 0 h 1300"/>
                    <a:gd name="T48" fmla="*/ 0 w 1277"/>
                    <a:gd name="T49" fmla="*/ 0 h 1300"/>
                    <a:gd name="T50" fmla="*/ 0 w 1277"/>
                    <a:gd name="T51" fmla="*/ 0 h 1300"/>
                    <a:gd name="T52" fmla="*/ 0 w 1277"/>
                    <a:gd name="T53" fmla="*/ 0 h 1300"/>
                    <a:gd name="T54" fmla="*/ 0 w 1277"/>
                    <a:gd name="T55" fmla="*/ 0 h 1300"/>
                    <a:gd name="T56" fmla="*/ 0 w 1277"/>
                    <a:gd name="T57" fmla="*/ 0 h 1300"/>
                    <a:gd name="T58" fmla="*/ 0 w 1277"/>
                    <a:gd name="T59" fmla="*/ 0 h 1300"/>
                    <a:gd name="T60" fmla="*/ 0 w 1277"/>
                    <a:gd name="T61" fmla="*/ 0 h 1300"/>
                    <a:gd name="T62" fmla="*/ 0 w 1277"/>
                    <a:gd name="T63" fmla="*/ 0 h 1300"/>
                    <a:gd name="T64" fmla="*/ 0 w 1277"/>
                    <a:gd name="T65" fmla="*/ 0 h 1300"/>
                    <a:gd name="T66" fmla="*/ 0 w 1277"/>
                    <a:gd name="T67" fmla="*/ 0 h 1300"/>
                    <a:gd name="T68" fmla="*/ 0 w 1277"/>
                    <a:gd name="T69" fmla="*/ 0 h 1300"/>
                    <a:gd name="T70" fmla="*/ 0 w 1277"/>
                    <a:gd name="T71" fmla="*/ 0 h 1300"/>
                    <a:gd name="T72" fmla="*/ 0 w 1277"/>
                    <a:gd name="T73" fmla="*/ 0 h 1300"/>
                    <a:gd name="T74" fmla="*/ 0 w 1277"/>
                    <a:gd name="T75" fmla="*/ 0 h 13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7"/>
                    <a:gd name="T115" fmla="*/ 0 h 1300"/>
                    <a:gd name="T116" fmla="*/ 1277 w 1277"/>
                    <a:gd name="T117" fmla="*/ 1300 h 13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7" h="1300">
                      <a:moveTo>
                        <a:pt x="1277" y="57"/>
                      </a:moveTo>
                      <a:lnTo>
                        <a:pt x="58" y="1300"/>
                      </a:lnTo>
                      <a:lnTo>
                        <a:pt x="57" y="1300"/>
                      </a:lnTo>
                      <a:lnTo>
                        <a:pt x="55" y="1299"/>
                      </a:lnTo>
                      <a:lnTo>
                        <a:pt x="52" y="1297"/>
                      </a:lnTo>
                      <a:lnTo>
                        <a:pt x="49" y="1294"/>
                      </a:lnTo>
                      <a:lnTo>
                        <a:pt x="44" y="1289"/>
                      </a:lnTo>
                      <a:lnTo>
                        <a:pt x="40" y="1285"/>
                      </a:lnTo>
                      <a:lnTo>
                        <a:pt x="34" y="1279"/>
                      </a:lnTo>
                      <a:lnTo>
                        <a:pt x="28" y="1273"/>
                      </a:lnTo>
                      <a:lnTo>
                        <a:pt x="23" y="1268"/>
                      </a:lnTo>
                      <a:lnTo>
                        <a:pt x="17" y="1263"/>
                      </a:lnTo>
                      <a:lnTo>
                        <a:pt x="12" y="1257"/>
                      </a:lnTo>
                      <a:lnTo>
                        <a:pt x="8" y="1253"/>
                      </a:lnTo>
                      <a:lnTo>
                        <a:pt x="4" y="1249"/>
                      </a:lnTo>
                      <a:lnTo>
                        <a:pt x="2" y="1247"/>
                      </a:lnTo>
                      <a:lnTo>
                        <a:pt x="0" y="1245"/>
                      </a:lnTo>
                      <a:lnTo>
                        <a:pt x="1219" y="0"/>
                      </a:lnTo>
                      <a:lnTo>
                        <a:pt x="1220" y="0"/>
                      </a:lnTo>
                      <a:lnTo>
                        <a:pt x="1222" y="1"/>
                      </a:lnTo>
                      <a:lnTo>
                        <a:pt x="1226" y="3"/>
                      </a:lnTo>
                      <a:lnTo>
                        <a:pt x="1229" y="7"/>
                      </a:lnTo>
                      <a:lnTo>
                        <a:pt x="1235" y="10"/>
                      </a:lnTo>
                      <a:lnTo>
                        <a:pt x="1239" y="15"/>
                      </a:lnTo>
                      <a:lnTo>
                        <a:pt x="1245" y="20"/>
                      </a:lnTo>
                      <a:lnTo>
                        <a:pt x="1250" y="26"/>
                      </a:lnTo>
                      <a:lnTo>
                        <a:pt x="1256" y="32"/>
                      </a:lnTo>
                      <a:lnTo>
                        <a:pt x="1262" y="36"/>
                      </a:lnTo>
                      <a:lnTo>
                        <a:pt x="1266" y="42"/>
                      </a:lnTo>
                      <a:lnTo>
                        <a:pt x="1270" y="46"/>
                      </a:lnTo>
                      <a:lnTo>
                        <a:pt x="1273" y="51"/>
                      </a:lnTo>
                      <a:lnTo>
                        <a:pt x="1275" y="53"/>
                      </a:lnTo>
                      <a:lnTo>
                        <a:pt x="1277" y="55"/>
                      </a:lnTo>
                      <a:lnTo>
                        <a:pt x="1277" y="5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6" name="Freeform 692"/>
                <p:cNvSpPr>
                  <a:spLocks/>
                </p:cNvSpPr>
                <p:nvPr/>
              </p:nvSpPr>
              <p:spPr bwMode="auto">
                <a:xfrm>
                  <a:off x="3505" y="1336"/>
                  <a:ext cx="128" cy="142"/>
                </a:xfrm>
                <a:custGeom>
                  <a:avLst/>
                  <a:gdLst>
                    <a:gd name="T0" fmla="*/ 0 w 1271"/>
                    <a:gd name="T1" fmla="*/ 0 h 1296"/>
                    <a:gd name="T2" fmla="*/ 0 w 1271"/>
                    <a:gd name="T3" fmla="*/ 0 h 1296"/>
                    <a:gd name="T4" fmla="*/ 0 w 1271"/>
                    <a:gd name="T5" fmla="*/ 0 h 1296"/>
                    <a:gd name="T6" fmla="*/ 0 w 1271"/>
                    <a:gd name="T7" fmla="*/ 0 h 1296"/>
                    <a:gd name="T8" fmla="*/ 0 w 1271"/>
                    <a:gd name="T9" fmla="*/ 0 h 1296"/>
                    <a:gd name="T10" fmla="*/ 0 w 1271"/>
                    <a:gd name="T11" fmla="*/ 0 h 1296"/>
                    <a:gd name="T12" fmla="*/ 0 w 1271"/>
                    <a:gd name="T13" fmla="*/ 0 h 1296"/>
                    <a:gd name="T14" fmla="*/ 0 w 1271"/>
                    <a:gd name="T15" fmla="*/ 0 h 1296"/>
                    <a:gd name="T16" fmla="*/ 0 w 1271"/>
                    <a:gd name="T17" fmla="*/ 0 h 1296"/>
                    <a:gd name="T18" fmla="*/ 0 w 1271"/>
                    <a:gd name="T19" fmla="*/ 0 h 1296"/>
                    <a:gd name="T20" fmla="*/ 0 w 1271"/>
                    <a:gd name="T21" fmla="*/ 0 h 1296"/>
                    <a:gd name="T22" fmla="*/ 0 w 1271"/>
                    <a:gd name="T23" fmla="*/ 0 h 1296"/>
                    <a:gd name="T24" fmla="*/ 0 w 1271"/>
                    <a:gd name="T25" fmla="*/ 0 h 1296"/>
                    <a:gd name="T26" fmla="*/ 0 w 1271"/>
                    <a:gd name="T27" fmla="*/ 0 h 1296"/>
                    <a:gd name="T28" fmla="*/ 0 w 1271"/>
                    <a:gd name="T29" fmla="*/ 0 h 1296"/>
                    <a:gd name="T30" fmla="*/ 0 w 1271"/>
                    <a:gd name="T31" fmla="*/ 0 h 1296"/>
                    <a:gd name="T32" fmla="*/ 0 w 1271"/>
                    <a:gd name="T33" fmla="*/ 0 h 1296"/>
                    <a:gd name="T34" fmla="*/ 0 w 1271"/>
                    <a:gd name="T35" fmla="*/ 0 h 1296"/>
                    <a:gd name="T36" fmla="*/ 0 w 1271"/>
                    <a:gd name="T37" fmla="*/ 0 h 1296"/>
                    <a:gd name="T38" fmla="*/ 0 w 1271"/>
                    <a:gd name="T39" fmla="*/ 0 h 1296"/>
                    <a:gd name="T40" fmla="*/ 0 w 1271"/>
                    <a:gd name="T41" fmla="*/ 0 h 1296"/>
                    <a:gd name="T42" fmla="*/ 0 w 1271"/>
                    <a:gd name="T43" fmla="*/ 0 h 1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1"/>
                    <a:gd name="T67" fmla="*/ 0 h 1296"/>
                    <a:gd name="T68" fmla="*/ 1271 w 1271"/>
                    <a:gd name="T69" fmla="*/ 1296 h 12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1" h="1296">
                      <a:moveTo>
                        <a:pt x="0" y="1239"/>
                      </a:moveTo>
                      <a:lnTo>
                        <a:pt x="1214" y="0"/>
                      </a:lnTo>
                      <a:lnTo>
                        <a:pt x="1271" y="57"/>
                      </a:lnTo>
                      <a:lnTo>
                        <a:pt x="57" y="1296"/>
                      </a:lnTo>
                      <a:lnTo>
                        <a:pt x="56" y="1296"/>
                      </a:lnTo>
                      <a:lnTo>
                        <a:pt x="55" y="1295"/>
                      </a:lnTo>
                      <a:lnTo>
                        <a:pt x="51" y="1292"/>
                      </a:lnTo>
                      <a:lnTo>
                        <a:pt x="48" y="1289"/>
                      </a:lnTo>
                      <a:lnTo>
                        <a:pt x="42" y="1285"/>
                      </a:lnTo>
                      <a:lnTo>
                        <a:pt x="38" y="1280"/>
                      </a:lnTo>
                      <a:lnTo>
                        <a:pt x="32" y="1274"/>
                      </a:lnTo>
                      <a:lnTo>
                        <a:pt x="26" y="1270"/>
                      </a:lnTo>
                      <a:lnTo>
                        <a:pt x="21" y="1264"/>
                      </a:lnTo>
                      <a:lnTo>
                        <a:pt x="16" y="1258"/>
                      </a:lnTo>
                      <a:lnTo>
                        <a:pt x="11" y="1254"/>
                      </a:lnTo>
                      <a:lnTo>
                        <a:pt x="7" y="1249"/>
                      </a:lnTo>
                      <a:lnTo>
                        <a:pt x="4" y="1245"/>
                      </a:lnTo>
                      <a:lnTo>
                        <a:pt x="2" y="1243"/>
                      </a:lnTo>
                      <a:lnTo>
                        <a:pt x="0" y="1240"/>
                      </a:lnTo>
                      <a:lnTo>
                        <a:pt x="0" y="123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87" name="Freeform 693"/>
                <p:cNvSpPr>
                  <a:spLocks/>
                </p:cNvSpPr>
                <p:nvPr/>
              </p:nvSpPr>
              <p:spPr bwMode="auto">
                <a:xfrm>
                  <a:off x="3499" y="1348"/>
                  <a:ext cx="128" cy="142"/>
                </a:xfrm>
                <a:custGeom>
                  <a:avLst/>
                  <a:gdLst>
                    <a:gd name="T0" fmla="*/ 0 w 1271"/>
                    <a:gd name="T1" fmla="*/ 0 h 1296"/>
                    <a:gd name="T2" fmla="*/ 0 w 1271"/>
                    <a:gd name="T3" fmla="*/ 0 h 1296"/>
                    <a:gd name="T4" fmla="*/ 0 w 1271"/>
                    <a:gd name="T5" fmla="*/ 0 h 1296"/>
                    <a:gd name="T6" fmla="*/ 0 w 1271"/>
                    <a:gd name="T7" fmla="*/ 0 h 1296"/>
                    <a:gd name="T8" fmla="*/ 0 w 1271"/>
                    <a:gd name="T9" fmla="*/ 0 h 1296"/>
                    <a:gd name="T10" fmla="*/ 0 w 1271"/>
                    <a:gd name="T11" fmla="*/ 0 h 1296"/>
                    <a:gd name="T12" fmla="*/ 0 w 1271"/>
                    <a:gd name="T13" fmla="*/ 0 h 1296"/>
                    <a:gd name="T14" fmla="*/ 0 w 1271"/>
                    <a:gd name="T15" fmla="*/ 0 h 1296"/>
                    <a:gd name="T16" fmla="*/ 0 w 1271"/>
                    <a:gd name="T17" fmla="*/ 0 h 1296"/>
                    <a:gd name="T18" fmla="*/ 0 w 1271"/>
                    <a:gd name="T19" fmla="*/ 0 h 1296"/>
                    <a:gd name="T20" fmla="*/ 0 w 1271"/>
                    <a:gd name="T21" fmla="*/ 0 h 1296"/>
                    <a:gd name="T22" fmla="*/ 0 w 1271"/>
                    <a:gd name="T23" fmla="*/ 0 h 1296"/>
                    <a:gd name="T24" fmla="*/ 0 w 1271"/>
                    <a:gd name="T25" fmla="*/ 0 h 1296"/>
                    <a:gd name="T26" fmla="*/ 0 w 1271"/>
                    <a:gd name="T27" fmla="*/ 0 h 1296"/>
                    <a:gd name="T28" fmla="*/ 0 w 1271"/>
                    <a:gd name="T29" fmla="*/ 0 h 1296"/>
                    <a:gd name="T30" fmla="*/ 0 w 1271"/>
                    <a:gd name="T31" fmla="*/ 0 h 1296"/>
                    <a:gd name="T32" fmla="*/ 0 w 1271"/>
                    <a:gd name="T33" fmla="*/ 0 h 1296"/>
                    <a:gd name="T34" fmla="*/ 0 w 1271"/>
                    <a:gd name="T35" fmla="*/ 0 h 1296"/>
                    <a:gd name="T36" fmla="*/ 0 w 1271"/>
                    <a:gd name="T37" fmla="*/ 0 h 1296"/>
                    <a:gd name="T38" fmla="*/ 0 w 1271"/>
                    <a:gd name="T39" fmla="*/ 0 h 1296"/>
                    <a:gd name="T40" fmla="*/ 0 w 1271"/>
                    <a:gd name="T41" fmla="*/ 0 h 1296"/>
                    <a:gd name="T42" fmla="*/ 0 w 1271"/>
                    <a:gd name="T43" fmla="*/ 0 h 1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1"/>
                    <a:gd name="T67" fmla="*/ 0 h 1296"/>
                    <a:gd name="T68" fmla="*/ 1271 w 1271"/>
                    <a:gd name="T69" fmla="*/ 1296 h 12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1" h="1296">
                      <a:moveTo>
                        <a:pt x="0" y="1239"/>
                      </a:moveTo>
                      <a:lnTo>
                        <a:pt x="1214" y="0"/>
                      </a:lnTo>
                      <a:lnTo>
                        <a:pt x="1271" y="57"/>
                      </a:lnTo>
                      <a:lnTo>
                        <a:pt x="57" y="1296"/>
                      </a:lnTo>
                      <a:lnTo>
                        <a:pt x="56" y="1296"/>
                      </a:lnTo>
                      <a:lnTo>
                        <a:pt x="55" y="1295"/>
                      </a:lnTo>
                      <a:lnTo>
                        <a:pt x="51" y="1292"/>
                      </a:lnTo>
                      <a:lnTo>
                        <a:pt x="48" y="1289"/>
                      </a:lnTo>
                      <a:lnTo>
                        <a:pt x="42" y="1285"/>
                      </a:lnTo>
                      <a:lnTo>
                        <a:pt x="38" y="1280"/>
                      </a:lnTo>
                      <a:lnTo>
                        <a:pt x="32" y="1274"/>
                      </a:lnTo>
                      <a:lnTo>
                        <a:pt x="26" y="1270"/>
                      </a:lnTo>
                      <a:lnTo>
                        <a:pt x="21" y="1264"/>
                      </a:lnTo>
                      <a:lnTo>
                        <a:pt x="16" y="1258"/>
                      </a:lnTo>
                      <a:lnTo>
                        <a:pt x="11" y="1254"/>
                      </a:lnTo>
                      <a:lnTo>
                        <a:pt x="7" y="1249"/>
                      </a:lnTo>
                      <a:lnTo>
                        <a:pt x="4" y="1245"/>
                      </a:lnTo>
                      <a:lnTo>
                        <a:pt x="2" y="1243"/>
                      </a:lnTo>
                      <a:lnTo>
                        <a:pt x="0" y="1240"/>
                      </a:lnTo>
                      <a:lnTo>
                        <a:pt x="0" y="123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8" name="Oval 694"/>
                <p:cNvSpPr>
                  <a:spLocks noChangeArrowheads="1"/>
                </p:cNvSpPr>
                <p:nvPr/>
              </p:nvSpPr>
              <p:spPr bwMode="auto">
                <a:xfrm>
                  <a:off x="3621" y="1286"/>
                  <a:ext cx="57" cy="6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1989" name="Freeform 695"/>
                <p:cNvSpPr>
                  <a:spLocks/>
                </p:cNvSpPr>
                <p:nvPr/>
              </p:nvSpPr>
              <p:spPr bwMode="auto">
                <a:xfrm>
                  <a:off x="3661" y="1457"/>
                  <a:ext cx="287" cy="207"/>
                </a:xfrm>
                <a:custGeom>
                  <a:avLst/>
                  <a:gdLst>
                    <a:gd name="T0" fmla="*/ 0 w 2856"/>
                    <a:gd name="T1" fmla="*/ 0 h 1887"/>
                    <a:gd name="T2" fmla="*/ 0 w 2856"/>
                    <a:gd name="T3" fmla="*/ 0 h 1887"/>
                    <a:gd name="T4" fmla="*/ 0 w 2856"/>
                    <a:gd name="T5" fmla="*/ 0 h 1887"/>
                    <a:gd name="T6" fmla="*/ 0 w 2856"/>
                    <a:gd name="T7" fmla="*/ 0 h 1887"/>
                    <a:gd name="T8" fmla="*/ 0 w 2856"/>
                    <a:gd name="T9" fmla="*/ 0 h 1887"/>
                    <a:gd name="T10" fmla="*/ 0 w 2856"/>
                    <a:gd name="T11" fmla="*/ 0 h 1887"/>
                    <a:gd name="T12" fmla="*/ 0 60000 65536"/>
                    <a:gd name="T13" fmla="*/ 0 60000 65536"/>
                    <a:gd name="T14" fmla="*/ 0 60000 65536"/>
                    <a:gd name="T15" fmla="*/ 0 60000 65536"/>
                    <a:gd name="T16" fmla="*/ 0 60000 65536"/>
                    <a:gd name="T17" fmla="*/ 0 60000 65536"/>
                    <a:gd name="T18" fmla="*/ 0 w 2856"/>
                    <a:gd name="T19" fmla="*/ 0 h 1887"/>
                    <a:gd name="T20" fmla="*/ 2856 w 2856"/>
                    <a:gd name="T21" fmla="*/ 1887 h 1887"/>
                  </a:gdLst>
                  <a:ahLst/>
                  <a:cxnLst>
                    <a:cxn ang="T12">
                      <a:pos x="T0" y="T1"/>
                    </a:cxn>
                    <a:cxn ang="T13">
                      <a:pos x="T2" y="T3"/>
                    </a:cxn>
                    <a:cxn ang="T14">
                      <a:pos x="T4" y="T5"/>
                    </a:cxn>
                    <a:cxn ang="T15">
                      <a:pos x="T6" y="T7"/>
                    </a:cxn>
                    <a:cxn ang="T16">
                      <a:pos x="T8" y="T9"/>
                    </a:cxn>
                    <a:cxn ang="T17">
                      <a:pos x="T10" y="T11"/>
                    </a:cxn>
                  </a:cxnLst>
                  <a:rect l="T18" t="T19" r="T20" b="T21"/>
                  <a:pathLst>
                    <a:path w="2856" h="1887">
                      <a:moveTo>
                        <a:pt x="0" y="1871"/>
                      </a:moveTo>
                      <a:lnTo>
                        <a:pt x="2251" y="1887"/>
                      </a:lnTo>
                      <a:lnTo>
                        <a:pt x="2856" y="0"/>
                      </a:lnTo>
                      <a:lnTo>
                        <a:pt x="671" y="66"/>
                      </a:lnTo>
                      <a:lnTo>
                        <a:pt x="661" y="88"/>
                      </a:lnTo>
                      <a:lnTo>
                        <a:pt x="0" y="187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90" name="Freeform 696"/>
                <p:cNvSpPr>
                  <a:spLocks/>
                </p:cNvSpPr>
                <p:nvPr/>
              </p:nvSpPr>
              <p:spPr bwMode="auto">
                <a:xfrm>
                  <a:off x="3661" y="1457"/>
                  <a:ext cx="287" cy="207"/>
                </a:xfrm>
                <a:custGeom>
                  <a:avLst/>
                  <a:gdLst>
                    <a:gd name="T0" fmla="*/ 0 w 2856"/>
                    <a:gd name="T1" fmla="*/ 0 h 1887"/>
                    <a:gd name="T2" fmla="*/ 0 w 2856"/>
                    <a:gd name="T3" fmla="*/ 0 h 1887"/>
                    <a:gd name="T4" fmla="*/ 0 w 2856"/>
                    <a:gd name="T5" fmla="*/ 0 h 1887"/>
                    <a:gd name="T6" fmla="*/ 0 w 2856"/>
                    <a:gd name="T7" fmla="*/ 0 h 1887"/>
                    <a:gd name="T8" fmla="*/ 0 w 2856"/>
                    <a:gd name="T9" fmla="*/ 0 h 1887"/>
                    <a:gd name="T10" fmla="*/ 0 w 2856"/>
                    <a:gd name="T11" fmla="*/ 0 h 1887"/>
                    <a:gd name="T12" fmla="*/ 0 60000 65536"/>
                    <a:gd name="T13" fmla="*/ 0 60000 65536"/>
                    <a:gd name="T14" fmla="*/ 0 60000 65536"/>
                    <a:gd name="T15" fmla="*/ 0 60000 65536"/>
                    <a:gd name="T16" fmla="*/ 0 60000 65536"/>
                    <a:gd name="T17" fmla="*/ 0 60000 65536"/>
                    <a:gd name="T18" fmla="*/ 0 w 2856"/>
                    <a:gd name="T19" fmla="*/ 0 h 1887"/>
                    <a:gd name="T20" fmla="*/ 2856 w 2856"/>
                    <a:gd name="T21" fmla="*/ 1887 h 1887"/>
                  </a:gdLst>
                  <a:ahLst/>
                  <a:cxnLst>
                    <a:cxn ang="T12">
                      <a:pos x="T0" y="T1"/>
                    </a:cxn>
                    <a:cxn ang="T13">
                      <a:pos x="T2" y="T3"/>
                    </a:cxn>
                    <a:cxn ang="T14">
                      <a:pos x="T4" y="T5"/>
                    </a:cxn>
                    <a:cxn ang="T15">
                      <a:pos x="T6" y="T7"/>
                    </a:cxn>
                    <a:cxn ang="T16">
                      <a:pos x="T8" y="T9"/>
                    </a:cxn>
                    <a:cxn ang="T17">
                      <a:pos x="T10" y="T11"/>
                    </a:cxn>
                  </a:cxnLst>
                  <a:rect l="T18" t="T19" r="T20" b="T21"/>
                  <a:pathLst>
                    <a:path w="2856" h="1887">
                      <a:moveTo>
                        <a:pt x="0" y="1871"/>
                      </a:moveTo>
                      <a:lnTo>
                        <a:pt x="2251" y="1887"/>
                      </a:lnTo>
                      <a:lnTo>
                        <a:pt x="2856" y="0"/>
                      </a:lnTo>
                      <a:lnTo>
                        <a:pt x="671" y="66"/>
                      </a:lnTo>
                      <a:lnTo>
                        <a:pt x="661" y="88"/>
                      </a:lnTo>
                      <a:lnTo>
                        <a:pt x="0" y="187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91" name="Line 697"/>
                <p:cNvSpPr>
                  <a:spLocks noChangeShapeType="1"/>
                </p:cNvSpPr>
                <p:nvPr/>
              </p:nvSpPr>
              <p:spPr bwMode="auto">
                <a:xfrm flipH="1" flipV="1">
                  <a:off x="3728" y="1467"/>
                  <a:ext cx="159" cy="19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92" name="Line 698"/>
                <p:cNvSpPr>
                  <a:spLocks noChangeShapeType="1"/>
                </p:cNvSpPr>
                <p:nvPr/>
              </p:nvSpPr>
              <p:spPr bwMode="auto">
                <a:xfrm flipH="1">
                  <a:off x="3728" y="1457"/>
                  <a:ext cx="220"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93" name="Freeform 699"/>
                <p:cNvSpPr>
                  <a:spLocks/>
                </p:cNvSpPr>
                <p:nvPr/>
              </p:nvSpPr>
              <p:spPr bwMode="auto">
                <a:xfrm>
                  <a:off x="3748" y="1844"/>
                  <a:ext cx="73" cy="116"/>
                </a:xfrm>
                <a:custGeom>
                  <a:avLst/>
                  <a:gdLst>
                    <a:gd name="T0" fmla="*/ 0 w 728"/>
                    <a:gd name="T1" fmla="*/ 0 h 1064"/>
                    <a:gd name="T2" fmla="*/ 0 w 728"/>
                    <a:gd name="T3" fmla="*/ 0 h 1064"/>
                    <a:gd name="T4" fmla="*/ 0 w 728"/>
                    <a:gd name="T5" fmla="*/ 0 h 1064"/>
                    <a:gd name="T6" fmla="*/ 0 w 728"/>
                    <a:gd name="T7" fmla="*/ 0 h 1064"/>
                    <a:gd name="T8" fmla="*/ 0 w 728"/>
                    <a:gd name="T9" fmla="*/ 0 h 1064"/>
                    <a:gd name="T10" fmla="*/ 0 w 728"/>
                    <a:gd name="T11" fmla="*/ 0 h 1064"/>
                    <a:gd name="T12" fmla="*/ 0 w 728"/>
                    <a:gd name="T13" fmla="*/ 0 h 1064"/>
                    <a:gd name="T14" fmla="*/ 0 w 728"/>
                    <a:gd name="T15" fmla="*/ 0 h 1064"/>
                    <a:gd name="T16" fmla="*/ 0 w 728"/>
                    <a:gd name="T17" fmla="*/ 0 h 1064"/>
                    <a:gd name="T18" fmla="*/ 0 w 728"/>
                    <a:gd name="T19" fmla="*/ 0 h 1064"/>
                    <a:gd name="T20" fmla="*/ 0 w 728"/>
                    <a:gd name="T21" fmla="*/ 0 h 1064"/>
                    <a:gd name="T22" fmla="*/ 0 w 728"/>
                    <a:gd name="T23" fmla="*/ 0 h 1064"/>
                    <a:gd name="T24" fmla="*/ 0 w 728"/>
                    <a:gd name="T25" fmla="*/ 0 h 1064"/>
                    <a:gd name="T26" fmla="*/ 0 w 728"/>
                    <a:gd name="T27" fmla="*/ 0 h 1064"/>
                    <a:gd name="T28" fmla="*/ 0 w 728"/>
                    <a:gd name="T29" fmla="*/ 0 h 1064"/>
                    <a:gd name="T30" fmla="*/ 0 w 728"/>
                    <a:gd name="T31" fmla="*/ 0 h 1064"/>
                    <a:gd name="T32" fmla="*/ 0 w 728"/>
                    <a:gd name="T33" fmla="*/ 0 h 1064"/>
                    <a:gd name="T34" fmla="*/ 0 w 728"/>
                    <a:gd name="T35" fmla="*/ 0 h 1064"/>
                    <a:gd name="T36" fmla="*/ 0 w 728"/>
                    <a:gd name="T37" fmla="*/ 0 h 1064"/>
                    <a:gd name="T38" fmla="*/ 0 w 728"/>
                    <a:gd name="T39" fmla="*/ 0 h 1064"/>
                    <a:gd name="T40" fmla="*/ 0 w 728"/>
                    <a:gd name="T41" fmla="*/ 0 h 1064"/>
                    <a:gd name="T42" fmla="*/ 0 w 728"/>
                    <a:gd name="T43" fmla="*/ 0 h 10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8"/>
                    <a:gd name="T67" fmla="*/ 0 h 1064"/>
                    <a:gd name="T68" fmla="*/ 728 w 728"/>
                    <a:gd name="T69" fmla="*/ 1064 h 10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8" h="1064">
                      <a:moveTo>
                        <a:pt x="658" y="1051"/>
                      </a:moveTo>
                      <a:lnTo>
                        <a:pt x="0" y="47"/>
                      </a:lnTo>
                      <a:lnTo>
                        <a:pt x="70" y="0"/>
                      </a:lnTo>
                      <a:lnTo>
                        <a:pt x="725" y="1008"/>
                      </a:lnTo>
                      <a:lnTo>
                        <a:pt x="727" y="1014"/>
                      </a:lnTo>
                      <a:lnTo>
                        <a:pt x="728" y="1020"/>
                      </a:lnTo>
                      <a:lnTo>
                        <a:pt x="728" y="1026"/>
                      </a:lnTo>
                      <a:lnTo>
                        <a:pt x="727" y="1032"/>
                      </a:lnTo>
                      <a:lnTo>
                        <a:pt x="723" y="1039"/>
                      </a:lnTo>
                      <a:lnTo>
                        <a:pt x="719" y="1045"/>
                      </a:lnTo>
                      <a:lnTo>
                        <a:pt x="713" y="1050"/>
                      </a:lnTo>
                      <a:lnTo>
                        <a:pt x="708" y="1055"/>
                      </a:lnTo>
                      <a:lnTo>
                        <a:pt x="701" y="1059"/>
                      </a:lnTo>
                      <a:lnTo>
                        <a:pt x="694" y="1062"/>
                      </a:lnTo>
                      <a:lnTo>
                        <a:pt x="686" y="1063"/>
                      </a:lnTo>
                      <a:lnTo>
                        <a:pt x="679" y="1064"/>
                      </a:lnTo>
                      <a:lnTo>
                        <a:pt x="672" y="1063"/>
                      </a:lnTo>
                      <a:lnTo>
                        <a:pt x="667" y="1060"/>
                      </a:lnTo>
                      <a:lnTo>
                        <a:pt x="661" y="1056"/>
                      </a:lnTo>
                      <a:lnTo>
                        <a:pt x="658" y="105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4" name="Freeform 700"/>
                <p:cNvSpPr>
                  <a:spLocks/>
                </p:cNvSpPr>
                <p:nvPr/>
              </p:nvSpPr>
              <p:spPr bwMode="auto">
                <a:xfrm>
                  <a:off x="3759" y="1839"/>
                  <a:ext cx="74" cy="117"/>
                </a:xfrm>
                <a:custGeom>
                  <a:avLst/>
                  <a:gdLst>
                    <a:gd name="T0" fmla="*/ 0 w 728"/>
                    <a:gd name="T1" fmla="*/ 0 h 1064"/>
                    <a:gd name="T2" fmla="*/ 0 w 728"/>
                    <a:gd name="T3" fmla="*/ 0 h 1064"/>
                    <a:gd name="T4" fmla="*/ 0 w 728"/>
                    <a:gd name="T5" fmla="*/ 0 h 1064"/>
                    <a:gd name="T6" fmla="*/ 0 w 728"/>
                    <a:gd name="T7" fmla="*/ 0 h 1064"/>
                    <a:gd name="T8" fmla="*/ 0 w 728"/>
                    <a:gd name="T9" fmla="*/ 0 h 1064"/>
                    <a:gd name="T10" fmla="*/ 0 w 728"/>
                    <a:gd name="T11" fmla="*/ 0 h 1064"/>
                    <a:gd name="T12" fmla="*/ 0 w 728"/>
                    <a:gd name="T13" fmla="*/ 0 h 1064"/>
                    <a:gd name="T14" fmla="*/ 0 w 728"/>
                    <a:gd name="T15" fmla="*/ 0 h 1064"/>
                    <a:gd name="T16" fmla="*/ 0 w 728"/>
                    <a:gd name="T17" fmla="*/ 0 h 1064"/>
                    <a:gd name="T18" fmla="*/ 0 w 728"/>
                    <a:gd name="T19" fmla="*/ 0 h 1064"/>
                    <a:gd name="T20" fmla="*/ 0 w 728"/>
                    <a:gd name="T21" fmla="*/ 0 h 1064"/>
                    <a:gd name="T22" fmla="*/ 0 w 728"/>
                    <a:gd name="T23" fmla="*/ 0 h 1064"/>
                    <a:gd name="T24" fmla="*/ 0 w 728"/>
                    <a:gd name="T25" fmla="*/ 0 h 1064"/>
                    <a:gd name="T26" fmla="*/ 0 w 728"/>
                    <a:gd name="T27" fmla="*/ 0 h 1064"/>
                    <a:gd name="T28" fmla="*/ 0 w 728"/>
                    <a:gd name="T29" fmla="*/ 0 h 1064"/>
                    <a:gd name="T30" fmla="*/ 0 w 728"/>
                    <a:gd name="T31" fmla="*/ 0 h 1064"/>
                    <a:gd name="T32" fmla="*/ 0 w 728"/>
                    <a:gd name="T33" fmla="*/ 0 h 1064"/>
                    <a:gd name="T34" fmla="*/ 0 w 728"/>
                    <a:gd name="T35" fmla="*/ 0 h 1064"/>
                    <a:gd name="T36" fmla="*/ 0 w 728"/>
                    <a:gd name="T37" fmla="*/ 0 h 1064"/>
                    <a:gd name="T38" fmla="*/ 0 w 728"/>
                    <a:gd name="T39" fmla="*/ 0 h 1064"/>
                    <a:gd name="T40" fmla="*/ 0 w 728"/>
                    <a:gd name="T41" fmla="*/ 0 h 1064"/>
                    <a:gd name="T42" fmla="*/ 0 w 728"/>
                    <a:gd name="T43" fmla="*/ 0 h 10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8"/>
                    <a:gd name="T67" fmla="*/ 0 h 1064"/>
                    <a:gd name="T68" fmla="*/ 728 w 728"/>
                    <a:gd name="T69" fmla="*/ 1064 h 10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8" h="1064">
                      <a:moveTo>
                        <a:pt x="658" y="1051"/>
                      </a:moveTo>
                      <a:lnTo>
                        <a:pt x="0" y="47"/>
                      </a:lnTo>
                      <a:lnTo>
                        <a:pt x="70" y="0"/>
                      </a:lnTo>
                      <a:lnTo>
                        <a:pt x="725" y="1008"/>
                      </a:lnTo>
                      <a:lnTo>
                        <a:pt x="727" y="1014"/>
                      </a:lnTo>
                      <a:lnTo>
                        <a:pt x="728" y="1020"/>
                      </a:lnTo>
                      <a:lnTo>
                        <a:pt x="728" y="1026"/>
                      </a:lnTo>
                      <a:lnTo>
                        <a:pt x="727" y="1032"/>
                      </a:lnTo>
                      <a:lnTo>
                        <a:pt x="723" y="1039"/>
                      </a:lnTo>
                      <a:lnTo>
                        <a:pt x="719" y="1045"/>
                      </a:lnTo>
                      <a:lnTo>
                        <a:pt x="713" y="1050"/>
                      </a:lnTo>
                      <a:lnTo>
                        <a:pt x="708" y="1055"/>
                      </a:lnTo>
                      <a:lnTo>
                        <a:pt x="701" y="1059"/>
                      </a:lnTo>
                      <a:lnTo>
                        <a:pt x="694" y="1062"/>
                      </a:lnTo>
                      <a:lnTo>
                        <a:pt x="686" y="1063"/>
                      </a:lnTo>
                      <a:lnTo>
                        <a:pt x="679" y="1064"/>
                      </a:lnTo>
                      <a:lnTo>
                        <a:pt x="672" y="1063"/>
                      </a:lnTo>
                      <a:lnTo>
                        <a:pt x="667" y="1060"/>
                      </a:lnTo>
                      <a:lnTo>
                        <a:pt x="661" y="1056"/>
                      </a:lnTo>
                      <a:lnTo>
                        <a:pt x="658" y="105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5" name="Freeform 701"/>
                <p:cNvSpPr>
                  <a:spLocks/>
                </p:cNvSpPr>
                <p:nvPr/>
              </p:nvSpPr>
              <p:spPr bwMode="auto">
                <a:xfrm>
                  <a:off x="3889" y="1648"/>
                  <a:ext cx="68" cy="125"/>
                </a:xfrm>
                <a:custGeom>
                  <a:avLst/>
                  <a:gdLst>
                    <a:gd name="T0" fmla="*/ 0 w 680"/>
                    <a:gd name="T1" fmla="*/ 0 h 1142"/>
                    <a:gd name="T2" fmla="*/ 0 w 680"/>
                    <a:gd name="T3" fmla="*/ 0 h 1142"/>
                    <a:gd name="T4" fmla="*/ 0 w 680"/>
                    <a:gd name="T5" fmla="*/ 0 h 1142"/>
                    <a:gd name="T6" fmla="*/ 0 w 680"/>
                    <a:gd name="T7" fmla="*/ 0 h 1142"/>
                    <a:gd name="T8" fmla="*/ 0 w 680"/>
                    <a:gd name="T9" fmla="*/ 0 h 1142"/>
                    <a:gd name="T10" fmla="*/ 0 w 680"/>
                    <a:gd name="T11" fmla="*/ 0 h 1142"/>
                    <a:gd name="T12" fmla="*/ 0 w 680"/>
                    <a:gd name="T13" fmla="*/ 0 h 1142"/>
                    <a:gd name="T14" fmla="*/ 0 w 680"/>
                    <a:gd name="T15" fmla="*/ 0 h 1142"/>
                    <a:gd name="T16" fmla="*/ 0 w 680"/>
                    <a:gd name="T17" fmla="*/ 0 h 1142"/>
                    <a:gd name="T18" fmla="*/ 0 w 680"/>
                    <a:gd name="T19" fmla="*/ 0 h 1142"/>
                    <a:gd name="T20" fmla="*/ 0 w 680"/>
                    <a:gd name="T21" fmla="*/ 0 h 1142"/>
                    <a:gd name="T22" fmla="*/ 0 w 680"/>
                    <a:gd name="T23" fmla="*/ 0 h 1142"/>
                    <a:gd name="T24" fmla="*/ 0 w 680"/>
                    <a:gd name="T25" fmla="*/ 0 h 1142"/>
                    <a:gd name="T26" fmla="*/ 0 w 680"/>
                    <a:gd name="T27" fmla="*/ 0 h 1142"/>
                    <a:gd name="T28" fmla="*/ 0 w 680"/>
                    <a:gd name="T29" fmla="*/ 0 h 1142"/>
                    <a:gd name="T30" fmla="*/ 0 w 680"/>
                    <a:gd name="T31" fmla="*/ 0 h 1142"/>
                    <a:gd name="T32" fmla="*/ 0 w 680"/>
                    <a:gd name="T33" fmla="*/ 0 h 1142"/>
                    <a:gd name="T34" fmla="*/ 0 w 680"/>
                    <a:gd name="T35" fmla="*/ 0 h 1142"/>
                    <a:gd name="T36" fmla="*/ 0 w 680"/>
                    <a:gd name="T37" fmla="*/ 0 h 1142"/>
                    <a:gd name="T38" fmla="*/ 0 w 680"/>
                    <a:gd name="T39" fmla="*/ 0 h 1142"/>
                    <a:gd name="T40" fmla="*/ 0 w 680"/>
                    <a:gd name="T41" fmla="*/ 0 h 1142"/>
                    <a:gd name="T42" fmla="*/ 0 w 680"/>
                    <a:gd name="T43" fmla="*/ 0 h 1142"/>
                    <a:gd name="T44" fmla="*/ 0 w 680"/>
                    <a:gd name="T45" fmla="*/ 0 h 1142"/>
                    <a:gd name="T46" fmla="*/ 0 w 680"/>
                    <a:gd name="T47" fmla="*/ 0 h 1142"/>
                    <a:gd name="T48" fmla="*/ 0 w 680"/>
                    <a:gd name="T49" fmla="*/ 0 h 1142"/>
                    <a:gd name="T50" fmla="*/ 0 w 680"/>
                    <a:gd name="T51" fmla="*/ 0 h 1142"/>
                    <a:gd name="T52" fmla="*/ 0 w 680"/>
                    <a:gd name="T53" fmla="*/ 0 h 1142"/>
                    <a:gd name="T54" fmla="*/ 0 w 680"/>
                    <a:gd name="T55" fmla="*/ 0 h 1142"/>
                    <a:gd name="T56" fmla="*/ 0 w 680"/>
                    <a:gd name="T57" fmla="*/ 0 h 1142"/>
                    <a:gd name="T58" fmla="*/ 0 w 680"/>
                    <a:gd name="T59" fmla="*/ 0 h 1142"/>
                    <a:gd name="T60" fmla="*/ 0 w 680"/>
                    <a:gd name="T61" fmla="*/ 0 h 1142"/>
                    <a:gd name="T62" fmla="*/ 0 w 680"/>
                    <a:gd name="T63" fmla="*/ 0 h 1142"/>
                    <a:gd name="T64" fmla="*/ 0 w 680"/>
                    <a:gd name="T65" fmla="*/ 0 h 1142"/>
                    <a:gd name="T66" fmla="*/ 0 w 680"/>
                    <a:gd name="T67" fmla="*/ 0 h 1142"/>
                    <a:gd name="T68" fmla="*/ 0 w 680"/>
                    <a:gd name="T69" fmla="*/ 0 h 1142"/>
                    <a:gd name="T70" fmla="*/ 0 w 680"/>
                    <a:gd name="T71" fmla="*/ 0 h 1142"/>
                    <a:gd name="T72" fmla="*/ 0 w 680"/>
                    <a:gd name="T73" fmla="*/ 0 h 1142"/>
                    <a:gd name="T74" fmla="*/ 0 w 680"/>
                    <a:gd name="T75" fmla="*/ 0 h 1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142"/>
                    <a:gd name="T116" fmla="*/ 680 w 680"/>
                    <a:gd name="T117" fmla="*/ 1142 h 1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142">
                      <a:moveTo>
                        <a:pt x="607" y="1128"/>
                      </a:move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678" y="1090"/>
                      </a:lnTo>
                      <a:lnTo>
                        <a:pt x="680" y="1096"/>
                      </a:lnTo>
                      <a:lnTo>
                        <a:pt x="680" y="1101"/>
                      </a:lnTo>
                      <a:lnTo>
                        <a:pt x="680" y="1107"/>
                      </a:lnTo>
                      <a:lnTo>
                        <a:pt x="678" y="1114"/>
                      </a:lnTo>
                      <a:lnTo>
                        <a:pt x="674" y="1119"/>
                      </a:lnTo>
                      <a:lnTo>
                        <a:pt x="670" y="1125"/>
                      </a:lnTo>
                      <a:lnTo>
                        <a:pt x="664" y="1131"/>
                      </a:lnTo>
                      <a:lnTo>
                        <a:pt x="657" y="1135"/>
                      </a:lnTo>
                      <a:lnTo>
                        <a:pt x="651" y="1139"/>
                      </a:lnTo>
                      <a:lnTo>
                        <a:pt x="643" y="1141"/>
                      </a:lnTo>
                      <a:lnTo>
                        <a:pt x="636" y="1142"/>
                      </a:lnTo>
                      <a:lnTo>
                        <a:pt x="628" y="1141"/>
                      </a:lnTo>
                      <a:lnTo>
                        <a:pt x="622" y="1140"/>
                      </a:lnTo>
                      <a:lnTo>
                        <a:pt x="617" y="1138"/>
                      </a:lnTo>
                      <a:lnTo>
                        <a:pt x="611" y="1133"/>
                      </a:lnTo>
                      <a:lnTo>
                        <a:pt x="607" y="112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6" name="Freeform 702"/>
                <p:cNvSpPr>
                  <a:spLocks/>
                </p:cNvSpPr>
                <p:nvPr/>
              </p:nvSpPr>
              <p:spPr bwMode="auto">
                <a:xfrm>
                  <a:off x="3884" y="1660"/>
                  <a:ext cx="68" cy="125"/>
                </a:xfrm>
                <a:custGeom>
                  <a:avLst/>
                  <a:gdLst>
                    <a:gd name="T0" fmla="*/ 0 w 680"/>
                    <a:gd name="T1" fmla="*/ 0 h 1142"/>
                    <a:gd name="T2" fmla="*/ 0 w 680"/>
                    <a:gd name="T3" fmla="*/ 0 h 1142"/>
                    <a:gd name="T4" fmla="*/ 0 w 680"/>
                    <a:gd name="T5" fmla="*/ 0 h 1142"/>
                    <a:gd name="T6" fmla="*/ 0 w 680"/>
                    <a:gd name="T7" fmla="*/ 0 h 1142"/>
                    <a:gd name="T8" fmla="*/ 0 w 680"/>
                    <a:gd name="T9" fmla="*/ 0 h 1142"/>
                    <a:gd name="T10" fmla="*/ 0 w 680"/>
                    <a:gd name="T11" fmla="*/ 0 h 1142"/>
                    <a:gd name="T12" fmla="*/ 0 w 680"/>
                    <a:gd name="T13" fmla="*/ 0 h 1142"/>
                    <a:gd name="T14" fmla="*/ 0 w 680"/>
                    <a:gd name="T15" fmla="*/ 0 h 1142"/>
                    <a:gd name="T16" fmla="*/ 0 w 680"/>
                    <a:gd name="T17" fmla="*/ 0 h 1142"/>
                    <a:gd name="T18" fmla="*/ 0 w 680"/>
                    <a:gd name="T19" fmla="*/ 0 h 1142"/>
                    <a:gd name="T20" fmla="*/ 0 w 680"/>
                    <a:gd name="T21" fmla="*/ 0 h 1142"/>
                    <a:gd name="T22" fmla="*/ 0 w 680"/>
                    <a:gd name="T23" fmla="*/ 0 h 1142"/>
                    <a:gd name="T24" fmla="*/ 0 w 680"/>
                    <a:gd name="T25" fmla="*/ 0 h 1142"/>
                    <a:gd name="T26" fmla="*/ 0 w 680"/>
                    <a:gd name="T27" fmla="*/ 0 h 1142"/>
                    <a:gd name="T28" fmla="*/ 0 w 680"/>
                    <a:gd name="T29" fmla="*/ 0 h 1142"/>
                    <a:gd name="T30" fmla="*/ 0 w 680"/>
                    <a:gd name="T31" fmla="*/ 0 h 1142"/>
                    <a:gd name="T32" fmla="*/ 0 w 680"/>
                    <a:gd name="T33" fmla="*/ 0 h 1142"/>
                    <a:gd name="T34" fmla="*/ 0 w 680"/>
                    <a:gd name="T35" fmla="*/ 0 h 1142"/>
                    <a:gd name="T36" fmla="*/ 0 w 680"/>
                    <a:gd name="T37" fmla="*/ 0 h 1142"/>
                    <a:gd name="T38" fmla="*/ 0 w 680"/>
                    <a:gd name="T39" fmla="*/ 0 h 1142"/>
                    <a:gd name="T40" fmla="*/ 0 w 680"/>
                    <a:gd name="T41" fmla="*/ 0 h 1142"/>
                    <a:gd name="T42" fmla="*/ 0 w 680"/>
                    <a:gd name="T43" fmla="*/ 0 h 1142"/>
                    <a:gd name="T44" fmla="*/ 0 w 680"/>
                    <a:gd name="T45" fmla="*/ 0 h 1142"/>
                    <a:gd name="T46" fmla="*/ 0 w 680"/>
                    <a:gd name="T47" fmla="*/ 0 h 1142"/>
                    <a:gd name="T48" fmla="*/ 0 w 680"/>
                    <a:gd name="T49" fmla="*/ 0 h 1142"/>
                    <a:gd name="T50" fmla="*/ 0 w 680"/>
                    <a:gd name="T51" fmla="*/ 0 h 1142"/>
                    <a:gd name="T52" fmla="*/ 0 w 680"/>
                    <a:gd name="T53" fmla="*/ 0 h 1142"/>
                    <a:gd name="T54" fmla="*/ 0 w 680"/>
                    <a:gd name="T55" fmla="*/ 0 h 1142"/>
                    <a:gd name="T56" fmla="*/ 0 w 680"/>
                    <a:gd name="T57" fmla="*/ 0 h 1142"/>
                    <a:gd name="T58" fmla="*/ 0 w 680"/>
                    <a:gd name="T59" fmla="*/ 0 h 1142"/>
                    <a:gd name="T60" fmla="*/ 0 w 680"/>
                    <a:gd name="T61" fmla="*/ 0 h 1142"/>
                    <a:gd name="T62" fmla="*/ 0 w 680"/>
                    <a:gd name="T63" fmla="*/ 0 h 1142"/>
                    <a:gd name="T64" fmla="*/ 0 w 680"/>
                    <a:gd name="T65" fmla="*/ 0 h 1142"/>
                    <a:gd name="T66" fmla="*/ 0 w 680"/>
                    <a:gd name="T67" fmla="*/ 0 h 1142"/>
                    <a:gd name="T68" fmla="*/ 0 w 680"/>
                    <a:gd name="T69" fmla="*/ 0 h 1142"/>
                    <a:gd name="T70" fmla="*/ 0 w 680"/>
                    <a:gd name="T71" fmla="*/ 0 h 1142"/>
                    <a:gd name="T72" fmla="*/ 0 w 680"/>
                    <a:gd name="T73" fmla="*/ 0 h 1142"/>
                    <a:gd name="T74" fmla="*/ 0 w 680"/>
                    <a:gd name="T75" fmla="*/ 0 h 1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142"/>
                    <a:gd name="T116" fmla="*/ 680 w 680"/>
                    <a:gd name="T117" fmla="*/ 1142 h 1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142">
                      <a:moveTo>
                        <a:pt x="607" y="1128"/>
                      </a:move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678" y="1090"/>
                      </a:lnTo>
                      <a:lnTo>
                        <a:pt x="680" y="1096"/>
                      </a:lnTo>
                      <a:lnTo>
                        <a:pt x="680" y="1101"/>
                      </a:lnTo>
                      <a:lnTo>
                        <a:pt x="680" y="1107"/>
                      </a:lnTo>
                      <a:lnTo>
                        <a:pt x="678" y="1114"/>
                      </a:lnTo>
                      <a:lnTo>
                        <a:pt x="674" y="1119"/>
                      </a:lnTo>
                      <a:lnTo>
                        <a:pt x="670" y="1125"/>
                      </a:lnTo>
                      <a:lnTo>
                        <a:pt x="664" y="1131"/>
                      </a:lnTo>
                      <a:lnTo>
                        <a:pt x="657" y="1135"/>
                      </a:lnTo>
                      <a:lnTo>
                        <a:pt x="651" y="1139"/>
                      </a:lnTo>
                      <a:lnTo>
                        <a:pt x="643" y="1141"/>
                      </a:lnTo>
                      <a:lnTo>
                        <a:pt x="636" y="1142"/>
                      </a:lnTo>
                      <a:lnTo>
                        <a:pt x="628" y="1141"/>
                      </a:lnTo>
                      <a:lnTo>
                        <a:pt x="622" y="1140"/>
                      </a:lnTo>
                      <a:lnTo>
                        <a:pt x="617" y="1138"/>
                      </a:lnTo>
                      <a:lnTo>
                        <a:pt x="611" y="1133"/>
                      </a:lnTo>
                      <a:lnTo>
                        <a:pt x="607" y="112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7" name="Freeform 703"/>
                <p:cNvSpPr>
                  <a:spLocks/>
                </p:cNvSpPr>
                <p:nvPr/>
              </p:nvSpPr>
              <p:spPr bwMode="auto">
                <a:xfrm>
                  <a:off x="3884" y="1660"/>
                  <a:ext cx="8" cy="7"/>
                </a:xfrm>
                <a:custGeom>
                  <a:avLst/>
                  <a:gdLst>
                    <a:gd name="T0" fmla="*/ 0 w 78"/>
                    <a:gd name="T1" fmla="*/ 0 h 66"/>
                    <a:gd name="T2" fmla="*/ 0 w 78"/>
                    <a:gd name="T3" fmla="*/ 0 h 66"/>
                    <a:gd name="T4" fmla="*/ 0 w 78"/>
                    <a:gd name="T5" fmla="*/ 0 h 66"/>
                    <a:gd name="T6" fmla="*/ 0 w 78"/>
                    <a:gd name="T7" fmla="*/ 0 h 66"/>
                    <a:gd name="T8" fmla="*/ 0 w 78"/>
                    <a:gd name="T9" fmla="*/ 0 h 66"/>
                    <a:gd name="T10" fmla="*/ 0 w 78"/>
                    <a:gd name="T11" fmla="*/ 0 h 66"/>
                    <a:gd name="T12" fmla="*/ 0 w 78"/>
                    <a:gd name="T13" fmla="*/ 0 h 66"/>
                    <a:gd name="T14" fmla="*/ 0 w 78"/>
                    <a:gd name="T15" fmla="*/ 0 h 66"/>
                    <a:gd name="T16" fmla="*/ 0 w 78"/>
                    <a:gd name="T17" fmla="*/ 0 h 66"/>
                    <a:gd name="T18" fmla="*/ 0 w 78"/>
                    <a:gd name="T19" fmla="*/ 0 h 66"/>
                    <a:gd name="T20" fmla="*/ 0 w 78"/>
                    <a:gd name="T21" fmla="*/ 0 h 66"/>
                    <a:gd name="T22" fmla="*/ 0 w 78"/>
                    <a:gd name="T23" fmla="*/ 0 h 66"/>
                    <a:gd name="T24" fmla="*/ 0 w 78"/>
                    <a:gd name="T25" fmla="*/ 0 h 66"/>
                    <a:gd name="T26" fmla="*/ 0 w 78"/>
                    <a:gd name="T27" fmla="*/ 0 h 66"/>
                    <a:gd name="T28" fmla="*/ 0 w 78"/>
                    <a:gd name="T29" fmla="*/ 0 h 66"/>
                    <a:gd name="T30" fmla="*/ 0 w 78"/>
                    <a:gd name="T31" fmla="*/ 0 h 66"/>
                    <a:gd name="T32" fmla="*/ 0 w 78"/>
                    <a:gd name="T33" fmla="*/ 0 h 66"/>
                    <a:gd name="T34" fmla="*/ 0 w 78"/>
                    <a:gd name="T35" fmla="*/ 0 h 66"/>
                    <a:gd name="T36" fmla="*/ 0 w 78"/>
                    <a:gd name="T37" fmla="*/ 0 h 66"/>
                    <a:gd name="T38" fmla="*/ 0 w 78"/>
                    <a:gd name="T39" fmla="*/ 0 h 66"/>
                    <a:gd name="T40" fmla="*/ 0 w 78"/>
                    <a:gd name="T41" fmla="*/ 0 h 66"/>
                    <a:gd name="T42" fmla="*/ 0 w 78"/>
                    <a:gd name="T43" fmla="*/ 0 h 66"/>
                    <a:gd name="T44" fmla="*/ 0 w 78"/>
                    <a:gd name="T45" fmla="*/ 0 h 66"/>
                    <a:gd name="T46" fmla="*/ 0 w 78"/>
                    <a:gd name="T47" fmla="*/ 0 h 66"/>
                    <a:gd name="T48" fmla="*/ 0 w 78"/>
                    <a:gd name="T49" fmla="*/ 0 h 66"/>
                    <a:gd name="T50" fmla="*/ 0 w 78"/>
                    <a:gd name="T51" fmla="*/ 0 h 66"/>
                    <a:gd name="T52" fmla="*/ 0 w 78"/>
                    <a:gd name="T53" fmla="*/ 0 h 66"/>
                    <a:gd name="T54" fmla="*/ 0 w 78"/>
                    <a:gd name="T55" fmla="*/ 0 h 66"/>
                    <a:gd name="T56" fmla="*/ 0 w 78"/>
                    <a:gd name="T57" fmla="*/ 0 h 66"/>
                    <a:gd name="T58" fmla="*/ 0 w 78"/>
                    <a:gd name="T59" fmla="*/ 0 h 66"/>
                    <a:gd name="T60" fmla="*/ 0 w 78"/>
                    <a:gd name="T61" fmla="*/ 0 h 66"/>
                    <a:gd name="T62" fmla="*/ 0 w 78"/>
                    <a:gd name="T63" fmla="*/ 0 h 66"/>
                    <a:gd name="T64" fmla="*/ 0 w 78"/>
                    <a:gd name="T65" fmla="*/ 0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66"/>
                    <a:gd name="T101" fmla="*/ 78 w 78"/>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66">
                      <a:moveTo>
                        <a:pt x="53" y="58"/>
                      </a:moveTo>
                      <a:lnTo>
                        <a:pt x="46" y="63"/>
                      </a:lnTo>
                      <a:lnTo>
                        <a:pt x="38" y="65"/>
                      </a:lnTo>
                      <a:lnTo>
                        <a:pt x="30" y="66"/>
                      </a:lnTo>
                      <a:lnTo>
                        <a:pt x="24" y="66"/>
                      </a:lnTo>
                      <a:lnTo>
                        <a:pt x="17" y="64"/>
                      </a:lnTo>
                      <a:lnTo>
                        <a:pt x="11" y="62"/>
                      </a:lnTo>
                      <a:lnTo>
                        <a:pt x="5" y="58"/>
                      </a:ln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78" y="17"/>
                      </a:lnTo>
                      <a:lnTo>
                        <a:pt x="78" y="24"/>
                      </a:lnTo>
                      <a:lnTo>
                        <a:pt x="78" y="30"/>
                      </a:lnTo>
                      <a:lnTo>
                        <a:pt x="75" y="37"/>
                      </a:lnTo>
                      <a:lnTo>
                        <a:pt x="71" y="43"/>
                      </a:lnTo>
                      <a:lnTo>
                        <a:pt x="67" y="49"/>
                      </a:lnTo>
                      <a:lnTo>
                        <a:pt x="60" y="54"/>
                      </a:lnTo>
                      <a:lnTo>
                        <a:pt x="53" y="5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8" name="Freeform 704"/>
                <p:cNvSpPr>
                  <a:spLocks/>
                </p:cNvSpPr>
                <p:nvPr/>
              </p:nvSpPr>
              <p:spPr bwMode="auto">
                <a:xfrm>
                  <a:off x="3884" y="1660"/>
                  <a:ext cx="8" cy="7"/>
                </a:xfrm>
                <a:custGeom>
                  <a:avLst/>
                  <a:gdLst>
                    <a:gd name="T0" fmla="*/ 0 w 78"/>
                    <a:gd name="T1" fmla="*/ 0 h 66"/>
                    <a:gd name="T2" fmla="*/ 0 w 78"/>
                    <a:gd name="T3" fmla="*/ 0 h 66"/>
                    <a:gd name="T4" fmla="*/ 0 w 78"/>
                    <a:gd name="T5" fmla="*/ 0 h 66"/>
                    <a:gd name="T6" fmla="*/ 0 w 78"/>
                    <a:gd name="T7" fmla="*/ 0 h 66"/>
                    <a:gd name="T8" fmla="*/ 0 w 78"/>
                    <a:gd name="T9" fmla="*/ 0 h 66"/>
                    <a:gd name="T10" fmla="*/ 0 w 78"/>
                    <a:gd name="T11" fmla="*/ 0 h 66"/>
                    <a:gd name="T12" fmla="*/ 0 w 78"/>
                    <a:gd name="T13" fmla="*/ 0 h 66"/>
                    <a:gd name="T14" fmla="*/ 0 w 78"/>
                    <a:gd name="T15" fmla="*/ 0 h 66"/>
                    <a:gd name="T16" fmla="*/ 0 w 78"/>
                    <a:gd name="T17" fmla="*/ 0 h 66"/>
                    <a:gd name="T18" fmla="*/ 0 w 78"/>
                    <a:gd name="T19" fmla="*/ 0 h 66"/>
                    <a:gd name="T20" fmla="*/ 0 w 78"/>
                    <a:gd name="T21" fmla="*/ 0 h 66"/>
                    <a:gd name="T22" fmla="*/ 0 w 78"/>
                    <a:gd name="T23" fmla="*/ 0 h 66"/>
                    <a:gd name="T24" fmla="*/ 0 w 78"/>
                    <a:gd name="T25" fmla="*/ 0 h 66"/>
                    <a:gd name="T26" fmla="*/ 0 w 78"/>
                    <a:gd name="T27" fmla="*/ 0 h 66"/>
                    <a:gd name="T28" fmla="*/ 0 w 78"/>
                    <a:gd name="T29" fmla="*/ 0 h 66"/>
                    <a:gd name="T30" fmla="*/ 0 w 78"/>
                    <a:gd name="T31" fmla="*/ 0 h 66"/>
                    <a:gd name="T32" fmla="*/ 0 w 78"/>
                    <a:gd name="T33" fmla="*/ 0 h 66"/>
                    <a:gd name="T34" fmla="*/ 0 w 78"/>
                    <a:gd name="T35" fmla="*/ 0 h 66"/>
                    <a:gd name="T36" fmla="*/ 0 w 78"/>
                    <a:gd name="T37" fmla="*/ 0 h 66"/>
                    <a:gd name="T38" fmla="*/ 0 w 78"/>
                    <a:gd name="T39" fmla="*/ 0 h 66"/>
                    <a:gd name="T40" fmla="*/ 0 w 78"/>
                    <a:gd name="T41" fmla="*/ 0 h 66"/>
                    <a:gd name="T42" fmla="*/ 0 w 78"/>
                    <a:gd name="T43" fmla="*/ 0 h 66"/>
                    <a:gd name="T44" fmla="*/ 0 w 78"/>
                    <a:gd name="T45" fmla="*/ 0 h 66"/>
                    <a:gd name="T46" fmla="*/ 0 w 78"/>
                    <a:gd name="T47" fmla="*/ 0 h 66"/>
                    <a:gd name="T48" fmla="*/ 0 w 78"/>
                    <a:gd name="T49" fmla="*/ 0 h 66"/>
                    <a:gd name="T50" fmla="*/ 0 w 78"/>
                    <a:gd name="T51" fmla="*/ 0 h 66"/>
                    <a:gd name="T52" fmla="*/ 0 w 78"/>
                    <a:gd name="T53" fmla="*/ 0 h 66"/>
                    <a:gd name="T54" fmla="*/ 0 w 78"/>
                    <a:gd name="T55" fmla="*/ 0 h 66"/>
                    <a:gd name="T56" fmla="*/ 0 w 78"/>
                    <a:gd name="T57" fmla="*/ 0 h 66"/>
                    <a:gd name="T58" fmla="*/ 0 w 78"/>
                    <a:gd name="T59" fmla="*/ 0 h 66"/>
                    <a:gd name="T60" fmla="*/ 0 w 78"/>
                    <a:gd name="T61" fmla="*/ 0 h 66"/>
                    <a:gd name="T62" fmla="*/ 0 w 78"/>
                    <a:gd name="T63" fmla="*/ 0 h 66"/>
                    <a:gd name="T64" fmla="*/ 0 w 78"/>
                    <a:gd name="T65" fmla="*/ 0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66"/>
                    <a:gd name="T101" fmla="*/ 78 w 78"/>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66">
                      <a:moveTo>
                        <a:pt x="53" y="58"/>
                      </a:moveTo>
                      <a:lnTo>
                        <a:pt x="46" y="63"/>
                      </a:lnTo>
                      <a:lnTo>
                        <a:pt x="38" y="65"/>
                      </a:lnTo>
                      <a:lnTo>
                        <a:pt x="30" y="66"/>
                      </a:lnTo>
                      <a:lnTo>
                        <a:pt x="24" y="66"/>
                      </a:lnTo>
                      <a:lnTo>
                        <a:pt x="17" y="64"/>
                      </a:lnTo>
                      <a:lnTo>
                        <a:pt x="11" y="62"/>
                      </a:lnTo>
                      <a:lnTo>
                        <a:pt x="5" y="58"/>
                      </a:ln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78" y="17"/>
                      </a:lnTo>
                      <a:lnTo>
                        <a:pt x="78" y="24"/>
                      </a:lnTo>
                      <a:lnTo>
                        <a:pt x="78" y="30"/>
                      </a:lnTo>
                      <a:lnTo>
                        <a:pt x="75" y="37"/>
                      </a:lnTo>
                      <a:lnTo>
                        <a:pt x="71" y="43"/>
                      </a:lnTo>
                      <a:lnTo>
                        <a:pt x="67" y="49"/>
                      </a:lnTo>
                      <a:lnTo>
                        <a:pt x="60" y="54"/>
                      </a:lnTo>
                      <a:lnTo>
                        <a:pt x="53" y="5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9" name="Freeform 705"/>
                <p:cNvSpPr>
                  <a:spLocks/>
                </p:cNvSpPr>
                <p:nvPr/>
              </p:nvSpPr>
              <p:spPr bwMode="auto">
                <a:xfrm>
                  <a:off x="3657" y="1659"/>
                  <a:ext cx="74" cy="145"/>
                </a:xfrm>
                <a:custGeom>
                  <a:avLst/>
                  <a:gdLst>
                    <a:gd name="T0" fmla="*/ 0 w 737"/>
                    <a:gd name="T1" fmla="*/ 0 h 1335"/>
                    <a:gd name="T2" fmla="*/ 0 w 737"/>
                    <a:gd name="T3" fmla="*/ 0 h 1335"/>
                    <a:gd name="T4" fmla="*/ 0 w 737"/>
                    <a:gd name="T5" fmla="*/ 0 h 1335"/>
                    <a:gd name="T6" fmla="*/ 0 w 737"/>
                    <a:gd name="T7" fmla="*/ 0 h 1335"/>
                    <a:gd name="T8" fmla="*/ 0 w 737"/>
                    <a:gd name="T9" fmla="*/ 0 h 1335"/>
                    <a:gd name="T10" fmla="*/ 0 w 737"/>
                    <a:gd name="T11" fmla="*/ 0 h 1335"/>
                    <a:gd name="T12" fmla="*/ 0 w 737"/>
                    <a:gd name="T13" fmla="*/ 0 h 1335"/>
                    <a:gd name="T14" fmla="*/ 0 w 737"/>
                    <a:gd name="T15" fmla="*/ 0 h 1335"/>
                    <a:gd name="T16" fmla="*/ 0 w 737"/>
                    <a:gd name="T17" fmla="*/ 0 h 1335"/>
                    <a:gd name="T18" fmla="*/ 0 w 737"/>
                    <a:gd name="T19" fmla="*/ 0 h 1335"/>
                    <a:gd name="T20" fmla="*/ 0 w 737"/>
                    <a:gd name="T21" fmla="*/ 0 h 1335"/>
                    <a:gd name="T22" fmla="*/ 0 w 737"/>
                    <a:gd name="T23" fmla="*/ 0 h 1335"/>
                    <a:gd name="T24" fmla="*/ 0 w 737"/>
                    <a:gd name="T25" fmla="*/ 0 h 1335"/>
                    <a:gd name="T26" fmla="*/ 0 w 737"/>
                    <a:gd name="T27" fmla="*/ 0 h 1335"/>
                    <a:gd name="T28" fmla="*/ 0 w 737"/>
                    <a:gd name="T29" fmla="*/ 0 h 1335"/>
                    <a:gd name="T30" fmla="*/ 0 w 737"/>
                    <a:gd name="T31" fmla="*/ 0 h 1335"/>
                    <a:gd name="T32" fmla="*/ 0 w 737"/>
                    <a:gd name="T33" fmla="*/ 0 h 1335"/>
                    <a:gd name="T34" fmla="*/ 0 w 737"/>
                    <a:gd name="T35" fmla="*/ 0 h 1335"/>
                    <a:gd name="T36" fmla="*/ 0 w 737"/>
                    <a:gd name="T37" fmla="*/ 0 h 1335"/>
                    <a:gd name="T38" fmla="*/ 0 w 737"/>
                    <a:gd name="T39" fmla="*/ 0 h 1335"/>
                    <a:gd name="T40" fmla="*/ 0 w 737"/>
                    <a:gd name="T41" fmla="*/ 0 h 1335"/>
                    <a:gd name="T42" fmla="*/ 0 w 737"/>
                    <a:gd name="T43" fmla="*/ 0 h 1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7"/>
                    <a:gd name="T67" fmla="*/ 0 h 1335"/>
                    <a:gd name="T68" fmla="*/ 737 w 737"/>
                    <a:gd name="T69" fmla="*/ 1335 h 13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7" h="1335">
                      <a:moveTo>
                        <a:pt x="74" y="10"/>
                      </a:moveTo>
                      <a:lnTo>
                        <a:pt x="737" y="1296"/>
                      </a:lnTo>
                      <a:lnTo>
                        <a:pt x="662" y="1335"/>
                      </a:lnTo>
                      <a:lnTo>
                        <a:pt x="2" y="46"/>
                      </a:lnTo>
                      <a:lnTo>
                        <a:pt x="0" y="42"/>
                      </a:lnTo>
                      <a:lnTo>
                        <a:pt x="0" y="37"/>
                      </a:lnTo>
                      <a:lnTo>
                        <a:pt x="2" y="32"/>
                      </a:lnTo>
                      <a:lnTo>
                        <a:pt x="5" y="26"/>
                      </a:lnTo>
                      <a:lnTo>
                        <a:pt x="9" y="20"/>
                      </a:lnTo>
                      <a:lnTo>
                        <a:pt x="14" y="16"/>
                      </a:lnTo>
                      <a:lnTo>
                        <a:pt x="21" y="11"/>
                      </a:lnTo>
                      <a:lnTo>
                        <a:pt x="27" y="7"/>
                      </a:lnTo>
                      <a:lnTo>
                        <a:pt x="34" y="3"/>
                      </a:lnTo>
                      <a:lnTo>
                        <a:pt x="41" y="1"/>
                      </a:lnTo>
                      <a:lnTo>
                        <a:pt x="49" y="0"/>
                      </a:lnTo>
                      <a:lnTo>
                        <a:pt x="56" y="0"/>
                      </a:lnTo>
                      <a:lnTo>
                        <a:pt x="61" y="1"/>
                      </a:lnTo>
                      <a:lnTo>
                        <a:pt x="67" y="3"/>
                      </a:lnTo>
                      <a:lnTo>
                        <a:pt x="70" y="6"/>
                      </a:lnTo>
                      <a:lnTo>
                        <a:pt x="74"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00" name="Freeform 706"/>
                <p:cNvSpPr>
                  <a:spLocks/>
                </p:cNvSpPr>
                <p:nvPr/>
              </p:nvSpPr>
              <p:spPr bwMode="auto">
                <a:xfrm>
                  <a:off x="3657" y="1659"/>
                  <a:ext cx="74" cy="145"/>
                </a:xfrm>
                <a:custGeom>
                  <a:avLst/>
                  <a:gdLst>
                    <a:gd name="T0" fmla="*/ 0 w 737"/>
                    <a:gd name="T1" fmla="*/ 0 h 1335"/>
                    <a:gd name="T2" fmla="*/ 0 w 737"/>
                    <a:gd name="T3" fmla="*/ 0 h 1335"/>
                    <a:gd name="T4" fmla="*/ 0 w 737"/>
                    <a:gd name="T5" fmla="*/ 0 h 1335"/>
                    <a:gd name="T6" fmla="*/ 0 w 737"/>
                    <a:gd name="T7" fmla="*/ 0 h 1335"/>
                    <a:gd name="T8" fmla="*/ 0 w 737"/>
                    <a:gd name="T9" fmla="*/ 0 h 1335"/>
                    <a:gd name="T10" fmla="*/ 0 w 737"/>
                    <a:gd name="T11" fmla="*/ 0 h 1335"/>
                    <a:gd name="T12" fmla="*/ 0 w 737"/>
                    <a:gd name="T13" fmla="*/ 0 h 1335"/>
                    <a:gd name="T14" fmla="*/ 0 w 737"/>
                    <a:gd name="T15" fmla="*/ 0 h 1335"/>
                    <a:gd name="T16" fmla="*/ 0 w 737"/>
                    <a:gd name="T17" fmla="*/ 0 h 1335"/>
                    <a:gd name="T18" fmla="*/ 0 w 737"/>
                    <a:gd name="T19" fmla="*/ 0 h 1335"/>
                    <a:gd name="T20" fmla="*/ 0 w 737"/>
                    <a:gd name="T21" fmla="*/ 0 h 1335"/>
                    <a:gd name="T22" fmla="*/ 0 w 737"/>
                    <a:gd name="T23" fmla="*/ 0 h 1335"/>
                    <a:gd name="T24" fmla="*/ 0 w 737"/>
                    <a:gd name="T25" fmla="*/ 0 h 1335"/>
                    <a:gd name="T26" fmla="*/ 0 w 737"/>
                    <a:gd name="T27" fmla="*/ 0 h 1335"/>
                    <a:gd name="T28" fmla="*/ 0 w 737"/>
                    <a:gd name="T29" fmla="*/ 0 h 1335"/>
                    <a:gd name="T30" fmla="*/ 0 w 737"/>
                    <a:gd name="T31" fmla="*/ 0 h 1335"/>
                    <a:gd name="T32" fmla="*/ 0 w 737"/>
                    <a:gd name="T33" fmla="*/ 0 h 1335"/>
                    <a:gd name="T34" fmla="*/ 0 w 737"/>
                    <a:gd name="T35" fmla="*/ 0 h 1335"/>
                    <a:gd name="T36" fmla="*/ 0 w 737"/>
                    <a:gd name="T37" fmla="*/ 0 h 1335"/>
                    <a:gd name="T38" fmla="*/ 0 w 737"/>
                    <a:gd name="T39" fmla="*/ 0 h 1335"/>
                    <a:gd name="T40" fmla="*/ 0 w 737"/>
                    <a:gd name="T41" fmla="*/ 0 h 1335"/>
                    <a:gd name="T42" fmla="*/ 0 w 737"/>
                    <a:gd name="T43" fmla="*/ 0 h 1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7"/>
                    <a:gd name="T67" fmla="*/ 0 h 1335"/>
                    <a:gd name="T68" fmla="*/ 737 w 737"/>
                    <a:gd name="T69" fmla="*/ 1335 h 13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7" h="1335">
                      <a:moveTo>
                        <a:pt x="74" y="10"/>
                      </a:moveTo>
                      <a:lnTo>
                        <a:pt x="737" y="1296"/>
                      </a:lnTo>
                      <a:lnTo>
                        <a:pt x="662" y="1335"/>
                      </a:lnTo>
                      <a:lnTo>
                        <a:pt x="2" y="46"/>
                      </a:lnTo>
                      <a:lnTo>
                        <a:pt x="0" y="42"/>
                      </a:lnTo>
                      <a:lnTo>
                        <a:pt x="0" y="37"/>
                      </a:lnTo>
                      <a:lnTo>
                        <a:pt x="2" y="32"/>
                      </a:lnTo>
                      <a:lnTo>
                        <a:pt x="5" y="26"/>
                      </a:lnTo>
                      <a:lnTo>
                        <a:pt x="9" y="20"/>
                      </a:lnTo>
                      <a:lnTo>
                        <a:pt x="14" y="16"/>
                      </a:lnTo>
                      <a:lnTo>
                        <a:pt x="21" y="11"/>
                      </a:lnTo>
                      <a:lnTo>
                        <a:pt x="27" y="7"/>
                      </a:lnTo>
                      <a:lnTo>
                        <a:pt x="34" y="3"/>
                      </a:lnTo>
                      <a:lnTo>
                        <a:pt x="41" y="1"/>
                      </a:lnTo>
                      <a:lnTo>
                        <a:pt x="49" y="0"/>
                      </a:lnTo>
                      <a:lnTo>
                        <a:pt x="56" y="0"/>
                      </a:lnTo>
                      <a:lnTo>
                        <a:pt x="61" y="1"/>
                      </a:lnTo>
                      <a:lnTo>
                        <a:pt x="67" y="3"/>
                      </a:lnTo>
                      <a:lnTo>
                        <a:pt x="70" y="6"/>
                      </a:lnTo>
                      <a:lnTo>
                        <a:pt x="74"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1" name="Freeform 707"/>
                <p:cNvSpPr>
                  <a:spLocks/>
                </p:cNvSpPr>
                <p:nvPr/>
              </p:nvSpPr>
              <p:spPr bwMode="auto">
                <a:xfrm>
                  <a:off x="3788" y="1156"/>
                  <a:ext cx="79" cy="128"/>
                </a:xfrm>
                <a:custGeom>
                  <a:avLst/>
                  <a:gdLst>
                    <a:gd name="T0" fmla="*/ 0 w 786"/>
                    <a:gd name="T1" fmla="*/ 0 h 1166"/>
                    <a:gd name="T2" fmla="*/ 0 w 786"/>
                    <a:gd name="T3" fmla="*/ 0 h 1166"/>
                    <a:gd name="T4" fmla="*/ 0 w 786"/>
                    <a:gd name="T5" fmla="*/ 0 h 1166"/>
                    <a:gd name="T6" fmla="*/ 0 w 786"/>
                    <a:gd name="T7" fmla="*/ 0 h 1166"/>
                    <a:gd name="T8" fmla="*/ 0 w 786"/>
                    <a:gd name="T9" fmla="*/ 0 h 1166"/>
                    <a:gd name="T10" fmla="*/ 0 w 786"/>
                    <a:gd name="T11" fmla="*/ 0 h 1166"/>
                    <a:gd name="T12" fmla="*/ 0 w 786"/>
                    <a:gd name="T13" fmla="*/ 0 h 1166"/>
                    <a:gd name="T14" fmla="*/ 0 w 786"/>
                    <a:gd name="T15" fmla="*/ 0 h 1166"/>
                    <a:gd name="T16" fmla="*/ 0 w 786"/>
                    <a:gd name="T17" fmla="*/ 0 h 1166"/>
                    <a:gd name="T18" fmla="*/ 0 w 786"/>
                    <a:gd name="T19" fmla="*/ 0 h 1166"/>
                    <a:gd name="T20" fmla="*/ 0 w 786"/>
                    <a:gd name="T21" fmla="*/ 0 h 1166"/>
                    <a:gd name="T22" fmla="*/ 0 w 786"/>
                    <a:gd name="T23" fmla="*/ 0 h 1166"/>
                    <a:gd name="T24" fmla="*/ 0 w 786"/>
                    <a:gd name="T25" fmla="*/ 0 h 1166"/>
                    <a:gd name="T26" fmla="*/ 0 w 786"/>
                    <a:gd name="T27" fmla="*/ 0 h 1166"/>
                    <a:gd name="T28" fmla="*/ 0 w 786"/>
                    <a:gd name="T29" fmla="*/ 0 h 1166"/>
                    <a:gd name="T30" fmla="*/ 0 w 786"/>
                    <a:gd name="T31" fmla="*/ 0 h 1166"/>
                    <a:gd name="T32" fmla="*/ 0 w 786"/>
                    <a:gd name="T33" fmla="*/ 0 h 1166"/>
                    <a:gd name="T34" fmla="*/ 0 w 786"/>
                    <a:gd name="T35" fmla="*/ 0 h 1166"/>
                    <a:gd name="T36" fmla="*/ 0 w 786"/>
                    <a:gd name="T37" fmla="*/ 0 h 1166"/>
                    <a:gd name="T38" fmla="*/ 0 w 786"/>
                    <a:gd name="T39" fmla="*/ 0 h 1166"/>
                    <a:gd name="T40" fmla="*/ 0 w 786"/>
                    <a:gd name="T41" fmla="*/ 0 h 1166"/>
                    <a:gd name="T42" fmla="*/ 0 w 786"/>
                    <a:gd name="T43" fmla="*/ 0 h 11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6"/>
                    <a:gd name="T67" fmla="*/ 0 h 1166"/>
                    <a:gd name="T68" fmla="*/ 786 w 786"/>
                    <a:gd name="T69" fmla="*/ 1166 h 11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6" h="1166">
                      <a:moveTo>
                        <a:pt x="71" y="10"/>
                      </a:moveTo>
                      <a:lnTo>
                        <a:pt x="786" y="1121"/>
                      </a:lnTo>
                      <a:lnTo>
                        <a:pt x="715" y="1166"/>
                      </a:lnTo>
                      <a:lnTo>
                        <a:pt x="3" y="53"/>
                      </a:lnTo>
                      <a:lnTo>
                        <a:pt x="1" y="48"/>
                      </a:lnTo>
                      <a:lnTo>
                        <a:pt x="0" y="43"/>
                      </a:lnTo>
                      <a:lnTo>
                        <a:pt x="0" y="37"/>
                      </a:lnTo>
                      <a:lnTo>
                        <a:pt x="2" y="30"/>
                      </a:lnTo>
                      <a:lnTo>
                        <a:pt x="5" y="24"/>
                      </a:lnTo>
                      <a:lnTo>
                        <a:pt x="10" y="18"/>
                      </a:lnTo>
                      <a:lnTo>
                        <a:pt x="16" y="13"/>
                      </a:lnTo>
                      <a:lnTo>
                        <a:pt x="21" y="7"/>
                      </a:lnTo>
                      <a:lnTo>
                        <a:pt x="29" y="4"/>
                      </a:lnTo>
                      <a:lnTo>
                        <a:pt x="36" y="2"/>
                      </a:lnTo>
                      <a:lnTo>
                        <a:pt x="43" y="0"/>
                      </a:lnTo>
                      <a:lnTo>
                        <a:pt x="51" y="0"/>
                      </a:lnTo>
                      <a:lnTo>
                        <a:pt x="56" y="1"/>
                      </a:lnTo>
                      <a:lnTo>
                        <a:pt x="62" y="2"/>
                      </a:lnTo>
                      <a:lnTo>
                        <a:pt x="68" y="5"/>
                      </a:lnTo>
                      <a:lnTo>
                        <a:pt x="71"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02" name="Freeform 708"/>
                <p:cNvSpPr>
                  <a:spLocks/>
                </p:cNvSpPr>
                <p:nvPr/>
              </p:nvSpPr>
              <p:spPr bwMode="auto">
                <a:xfrm>
                  <a:off x="3788" y="1156"/>
                  <a:ext cx="79" cy="128"/>
                </a:xfrm>
                <a:custGeom>
                  <a:avLst/>
                  <a:gdLst>
                    <a:gd name="T0" fmla="*/ 0 w 786"/>
                    <a:gd name="T1" fmla="*/ 0 h 1166"/>
                    <a:gd name="T2" fmla="*/ 0 w 786"/>
                    <a:gd name="T3" fmla="*/ 0 h 1166"/>
                    <a:gd name="T4" fmla="*/ 0 w 786"/>
                    <a:gd name="T5" fmla="*/ 0 h 1166"/>
                    <a:gd name="T6" fmla="*/ 0 w 786"/>
                    <a:gd name="T7" fmla="*/ 0 h 1166"/>
                    <a:gd name="T8" fmla="*/ 0 w 786"/>
                    <a:gd name="T9" fmla="*/ 0 h 1166"/>
                    <a:gd name="T10" fmla="*/ 0 w 786"/>
                    <a:gd name="T11" fmla="*/ 0 h 1166"/>
                    <a:gd name="T12" fmla="*/ 0 w 786"/>
                    <a:gd name="T13" fmla="*/ 0 h 1166"/>
                    <a:gd name="T14" fmla="*/ 0 w 786"/>
                    <a:gd name="T15" fmla="*/ 0 h 1166"/>
                    <a:gd name="T16" fmla="*/ 0 w 786"/>
                    <a:gd name="T17" fmla="*/ 0 h 1166"/>
                    <a:gd name="T18" fmla="*/ 0 w 786"/>
                    <a:gd name="T19" fmla="*/ 0 h 1166"/>
                    <a:gd name="T20" fmla="*/ 0 w 786"/>
                    <a:gd name="T21" fmla="*/ 0 h 1166"/>
                    <a:gd name="T22" fmla="*/ 0 w 786"/>
                    <a:gd name="T23" fmla="*/ 0 h 1166"/>
                    <a:gd name="T24" fmla="*/ 0 w 786"/>
                    <a:gd name="T25" fmla="*/ 0 h 1166"/>
                    <a:gd name="T26" fmla="*/ 0 w 786"/>
                    <a:gd name="T27" fmla="*/ 0 h 1166"/>
                    <a:gd name="T28" fmla="*/ 0 w 786"/>
                    <a:gd name="T29" fmla="*/ 0 h 1166"/>
                    <a:gd name="T30" fmla="*/ 0 w 786"/>
                    <a:gd name="T31" fmla="*/ 0 h 1166"/>
                    <a:gd name="T32" fmla="*/ 0 w 786"/>
                    <a:gd name="T33" fmla="*/ 0 h 1166"/>
                    <a:gd name="T34" fmla="*/ 0 w 786"/>
                    <a:gd name="T35" fmla="*/ 0 h 1166"/>
                    <a:gd name="T36" fmla="*/ 0 w 786"/>
                    <a:gd name="T37" fmla="*/ 0 h 1166"/>
                    <a:gd name="T38" fmla="*/ 0 w 786"/>
                    <a:gd name="T39" fmla="*/ 0 h 1166"/>
                    <a:gd name="T40" fmla="*/ 0 w 786"/>
                    <a:gd name="T41" fmla="*/ 0 h 1166"/>
                    <a:gd name="T42" fmla="*/ 0 w 786"/>
                    <a:gd name="T43" fmla="*/ 0 h 11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6"/>
                    <a:gd name="T67" fmla="*/ 0 h 1166"/>
                    <a:gd name="T68" fmla="*/ 786 w 786"/>
                    <a:gd name="T69" fmla="*/ 1166 h 11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6" h="1166">
                      <a:moveTo>
                        <a:pt x="71" y="10"/>
                      </a:moveTo>
                      <a:lnTo>
                        <a:pt x="786" y="1121"/>
                      </a:lnTo>
                      <a:lnTo>
                        <a:pt x="715" y="1166"/>
                      </a:lnTo>
                      <a:lnTo>
                        <a:pt x="3" y="53"/>
                      </a:lnTo>
                      <a:lnTo>
                        <a:pt x="1" y="48"/>
                      </a:lnTo>
                      <a:lnTo>
                        <a:pt x="0" y="43"/>
                      </a:lnTo>
                      <a:lnTo>
                        <a:pt x="0" y="37"/>
                      </a:lnTo>
                      <a:lnTo>
                        <a:pt x="2" y="30"/>
                      </a:lnTo>
                      <a:lnTo>
                        <a:pt x="5" y="24"/>
                      </a:lnTo>
                      <a:lnTo>
                        <a:pt x="10" y="18"/>
                      </a:lnTo>
                      <a:lnTo>
                        <a:pt x="16" y="13"/>
                      </a:lnTo>
                      <a:lnTo>
                        <a:pt x="21" y="7"/>
                      </a:lnTo>
                      <a:lnTo>
                        <a:pt x="29" y="4"/>
                      </a:lnTo>
                      <a:lnTo>
                        <a:pt x="36" y="2"/>
                      </a:lnTo>
                      <a:lnTo>
                        <a:pt x="43" y="0"/>
                      </a:lnTo>
                      <a:lnTo>
                        <a:pt x="51" y="0"/>
                      </a:lnTo>
                      <a:lnTo>
                        <a:pt x="56" y="1"/>
                      </a:lnTo>
                      <a:lnTo>
                        <a:pt x="62" y="2"/>
                      </a:lnTo>
                      <a:lnTo>
                        <a:pt x="68" y="5"/>
                      </a:lnTo>
                      <a:lnTo>
                        <a:pt x="71"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3" name="Freeform 709"/>
                <p:cNvSpPr>
                  <a:spLocks/>
                </p:cNvSpPr>
                <p:nvPr/>
              </p:nvSpPr>
              <p:spPr bwMode="auto">
                <a:xfrm>
                  <a:off x="3883" y="1324"/>
                  <a:ext cx="69" cy="137"/>
                </a:xfrm>
                <a:custGeom>
                  <a:avLst/>
                  <a:gdLst>
                    <a:gd name="T0" fmla="*/ 0 w 682"/>
                    <a:gd name="T1" fmla="*/ 0 h 1254"/>
                    <a:gd name="T2" fmla="*/ 0 w 682"/>
                    <a:gd name="T3" fmla="*/ 0 h 1254"/>
                    <a:gd name="T4" fmla="*/ 0 w 682"/>
                    <a:gd name="T5" fmla="*/ 0 h 1254"/>
                    <a:gd name="T6" fmla="*/ 0 w 682"/>
                    <a:gd name="T7" fmla="*/ 0 h 1254"/>
                    <a:gd name="T8" fmla="*/ 0 w 682"/>
                    <a:gd name="T9" fmla="*/ 0 h 1254"/>
                    <a:gd name="T10" fmla="*/ 0 w 682"/>
                    <a:gd name="T11" fmla="*/ 0 h 1254"/>
                    <a:gd name="T12" fmla="*/ 0 w 682"/>
                    <a:gd name="T13" fmla="*/ 0 h 1254"/>
                    <a:gd name="T14" fmla="*/ 0 w 682"/>
                    <a:gd name="T15" fmla="*/ 0 h 1254"/>
                    <a:gd name="T16" fmla="*/ 0 w 682"/>
                    <a:gd name="T17" fmla="*/ 0 h 1254"/>
                    <a:gd name="T18" fmla="*/ 0 w 682"/>
                    <a:gd name="T19" fmla="*/ 0 h 1254"/>
                    <a:gd name="T20" fmla="*/ 0 w 682"/>
                    <a:gd name="T21" fmla="*/ 0 h 1254"/>
                    <a:gd name="T22" fmla="*/ 0 w 682"/>
                    <a:gd name="T23" fmla="*/ 0 h 1254"/>
                    <a:gd name="T24" fmla="*/ 0 w 682"/>
                    <a:gd name="T25" fmla="*/ 0 h 1254"/>
                    <a:gd name="T26" fmla="*/ 0 w 682"/>
                    <a:gd name="T27" fmla="*/ 0 h 1254"/>
                    <a:gd name="T28" fmla="*/ 0 w 682"/>
                    <a:gd name="T29" fmla="*/ 0 h 1254"/>
                    <a:gd name="T30" fmla="*/ 0 w 682"/>
                    <a:gd name="T31" fmla="*/ 0 h 1254"/>
                    <a:gd name="T32" fmla="*/ 0 w 682"/>
                    <a:gd name="T33" fmla="*/ 0 h 1254"/>
                    <a:gd name="T34" fmla="*/ 0 w 682"/>
                    <a:gd name="T35" fmla="*/ 0 h 1254"/>
                    <a:gd name="T36" fmla="*/ 0 w 682"/>
                    <a:gd name="T37" fmla="*/ 0 h 1254"/>
                    <a:gd name="T38" fmla="*/ 0 w 682"/>
                    <a:gd name="T39" fmla="*/ 0 h 1254"/>
                    <a:gd name="T40" fmla="*/ 0 w 682"/>
                    <a:gd name="T41" fmla="*/ 0 h 1254"/>
                    <a:gd name="T42" fmla="*/ 0 w 682"/>
                    <a:gd name="T43" fmla="*/ 0 h 12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2"/>
                    <a:gd name="T67" fmla="*/ 0 h 1254"/>
                    <a:gd name="T68" fmla="*/ 682 w 682"/>
                    <a:gd name="T69" fmla="*/ 1254 h 12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2" h="1254">
                      <a:moveTo>
                        <a:pt x="608" y="1243"/>
                      </a:moveTo>
                      <a:lnTo>
                        <a:pt x="0" y="38"/>
                      </a:lnTo>
                      <a:lnTo>
                        <a:pt x="76" y="0"/>
                      </a:lnTo>
                      <a:lnTo>
                        <a:pt x="681" y="1206"/>
                      </a:lnTo>
                      <a:lnTo>
                        <a:pt x="682" y="1211"/>
                      </a:lnTo>
                      <a:lnTo>
                        <a:pt x="682" y="1217"/>
                      </a:lnTo>
                      <a:lnTo>
                        <a:pt x="681" y="1222"/>
                      </a:lnTo>
                      <a:lnTo>
                        <a:pt x="679" y="1228"/>
                      </a:lnTo>
                      <a:lnTo>
                        <a:pt x="674" y="1234"/>
                      </a:lnTo>
                      <a:lnTo>
                        <a:pt x="670" y="1239"/>
                      </a:lnTo>
                      <a:lnTo>
                        <a:pt x="663" y="1244"/>
                      </a:lnTo>
                      <a:lnTo>
                        <a:pt x="657" y="1248"/>
                      </a:lnTo>
                      <a:lnTo>
                        <a:pt x="649" y="1252"/>
                      </a:lnTo>
                      <a:lnTo>
                        <a:pt x="642" y="1253"/>
                      </a:lnTo>
                      <a:lnTo>
                        <a:pt x="635" y="1254"/>
                      </a:lnTo>
                      <a:lnTo>
                        <a:pt x="628" y="1254"/>
                      </a:lnTo>
                      <a:lnTo>
                        <a:pt x="621" y="1253"/>
                      </a:lnTo>
                      <a:lnTo>
                        <a:pt x="616" y="1251"/>
                      </a:lnTo>
                      <a:lnTo>
                        <a:pt x="612" y="1247"/>
                      </a:lnTo>
                      <a:lnTo>
                        <a:pt x="608" y="124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2004" name="Freeform 710"/>
                <p:cNvSpPr>
                  <a:spLocks/>
                </p:cNvSpPr>
                <p:nvPr/>
              </p:nvSpPr>
              <p:spPr bwMode="auto">
                <a:xfrm>
                  <a:off x="3883" y="1324"/>
                  <a:ext cx="69" cy="137"/>
                </a:xfrm>
                <a:custGeom>
                  <a:avLst/>
                  <a:gdLst>
                    <a:gd name="T0" fmla="*/ 0 w 682"/>
                    <a:gd name="T1" fmla="*/ 0 h 1254"/>
                    <a:gd name="T2" fmla="*/ 0 w 682"/>
                    <a:gd name="T3" fmla="*/ 0 h 1254"/>
                    <a:gd name="T4" fmla="*/ 0 w 682"/>
                    <a:gd name="T5" fmla="*/ 0 h 1254"/>
                    <a:gd name="T6" fmla="*/ 0 w 682"/>
                    <a:gd name="T7" fmla="*/ 0 h 1254"/>
                    <a:gd name="T8" fmla="*/ 0 w 682"/>
                    <a:gd name="T9" fmla="*/ 0 h 1254"/>
                    <a:gd name="T10" fmla="*/ 0 w 682"/>
                    <a:gd name="T11" fmla="*/ 0 h 1254"/>
                    <a:gd name="T12" fmla="*/ 0 w 682"/>
                    <a:gd name="T13" fmla="*/ 0 h 1254"/>
                    <a:gd name="T14" fmla="*/ 0 w 682"/>
                    <a:gd name="T15" fmla="*/ 0 h 1254"/>
                    <a:gd name="T16" fmla="*/ 0 w 682"/>
                    <a:gd name="T17" fmla="*/ 0 h 1254"/>
                    <a:gd name="T18" fmla="*/ 0 w 682"/>
                    <a:gd name="T19" fmla="*/ 0 h 1254"/>
                    <a:gd name="T20" fmla="*/ 0 w 682"/>
                    <a:gd name="T21" fmla="*/ 0 h 1254"/>
                    <a:gd name="T22" fmla="*/ 0 w 682"/>
                    <a:gd name="T23" fmla="*/ 0 h 1254"/>
                    <a:gd name="T24" fmla="*/ 0 w 682"/>
                    <a:gd name="T25" fmla="*/ 0 h 1254"/>
                    <a:gd name="T26" fmla="*/ 0 w 682"/>
                    <a:gd name="T27" fmla="*/ 0 h 1254"/>
                    <a:gd name="T28" fmla="*/ 0 w 682"/>
                    <a:gd name="T29" fmla="*/ 0 h 1254"/>
                    <a:gd name="T30" fmla="*/ 0 w 682"/>
                    <a:gd name="T31" fmla="*/ 0 h 1254"/>
                    <a:gd name="T32" fmla="*/ 0 w 682"/>
                    <a:gd name="T33" fmla="*/ 0 h 1254"/>
                    <a:gd name="T34" fmla="*/ 0 w 682"/>
                    <a:gd name="T35" fmla="*/ 0 h 1254"/>
                    <a:gd name="T36" fmla="*/ 0 w 682"/>
                    <a:gd name="T37" fmla="*/ 0 h 1254"/>
                    <a:gd name="T38" fmla="*/ 0 w 682"/>
                    <a:gd name="T39" fmla="*/ 0 h 1254"/>
                    <a:gd name="T40" fmla="*/ 0 w 682"/>
                    <a:gd name="T41" fmla="*/ 0 h 1254"/>
                    <a:gd name="T42" fmla="*/ 0 w 682"/>
                    <a:gd name="T43" fmla="*/ 0 h 12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2"/>
                    <a:gd name="T67" fmla="*/ 0 h 1254"/>
                    <a:gd name="T68" fmla="*/ 682 w 682"/>
                    <a:gd name="T69" fmla="*/ 1254 h 12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2" h="1254">
                      <a:moveTo>
                        <a:pt x="608" y="1243"/>
                      </a:moveTo>
                      <a:lnTo>
                        <a:pt x="0" y="38"/>
                      </a:lnTo>
                      <a:lnTo>
                        <a:pt x="76" y="0"/>
                      </a:lnTo>
                      <a:lnTo>
                        <a:pt x="681" y="1206"/>
                      </a:lnTo>
                      <a:lnTo>
                        <a:pt x="682" y="1211"/>
                      </a:lnTo>
                      <a:lnTo>
                        <a:pt x="682" y="1217"/>
                      </a:lnTo>
                      <a:lnTo>
                        <a:pt x="681" y="1222"/>
                      </a:lnTo>
                      <a:lnTo>
                        <a:pt x="679" y="1228"/>
                      </a:lnTo>
                      <a:lnTo>
                        <a:pt x="674" y="1234"/>
                      </a:lnTo>
                      <a:lnTo>
                        <a:pt x="670" y="1239"/>
                      </a:lnTo>
                      <a:lnTo>
                        <a:pt x="663" y="1244"/>
                      </a:lnTo>
                      <a:lnTo>
                        <a:pt x="657" y="1248"/>
                      </a:lnTo>
                      <a:lnTo>
                        <a:pt x="649" y="1252"/>
                      </a:lnTo>
                      <a:lnTo>
                        <a:pt x="642" y="1253"/>
                      </a:lnTo>
                      <a:lnTo>
                        <a:pt x="635" y="1254"/>
                      </a:lnTo>
                      <a:lnTo>
                        <a:pt x="628" y="1254"/>
                      </a:lnTo>
                      <a:lnTo>
                        <a:pt x="621" y="1253"/>
                      </a:lnTo>
                      <a:lnTo>
                        <a:pt x="616" y="1251"/>
                      </a:lnTo>
                      <a:lnTo>
                        <a:pt x="612" y="1247"/>
                      </a:lnTo>
                      <a:lnTo>
                        <a:pt x="608" y="12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5" name="Freeform 711"/>
                <p:cNvSpPr>
                  <a:spLocks/>
                </p:cNvSpPr>
                <p:nvPr/>
              </p:nvSpPr>
              <p:spPr bwMode="auto">
                <a:xfrm>
                  <a:off x="3657" y="1336"/>
                  <a:ext cx="74" cy="134"/>
                </a:xfrm>
                <a:custGeom>
                  <a:avLst/>
                  <a:gdLst>
                    <a:gd name="T0" fmla="*/ 0 w 739"/>
                    <a:gd name="T1" fmla="*/ 0 h 1237"/>
                    <a:gd name="T2" fmla="*/ 0 w 739"/>
                    <a:gd name="T3" fmla="*/ 0 h 1237"/>
                    <a:gd name="T4" fmla="*/ 0 w 739"/>
                    <a:gd name="T5" fmla="*/ 0 h 1237"/>
                    <a:gd name="T6" fmla="*/ 0 w 739"/>
                    <a:gd name="T7" fmla="*/ 0 h 1237"/>
                    <a:gd name="T8" fmla="*/ 0 w 739"/>
                    <a:gd name="T9" fmla="*/ 0 h 1237"/>
                    <a:gd name="T10" fmla="*/ 0 w 739"/>
                    <a:gd name="T11" fmla="*/ 0 h 1237"/>
                    <a:gd name="T12" fmla="*/ 0 w 739"/>
                    <a:gd name="T13" fmla="*/ 0 h 1237"/>
                    <a:gd name="T14" fmla="*/ 0 w 739"/>
                    <a:gd name="T15" fmla="*/ 0 h 1237"/>
                    <a:gd name="T16" fmla="*/ 0 w 739"/>
                    <a:gd name="T17" fmla="*/ 0 h 1237"/>
                    <a:gd name="T18" fmla="*/ 0 w 739"/>
                    <a:gd name="T19" fmla="*/ 0 h 1237"/>
                    <a:gd name="T20" fmla="*/ 0 w 739"/>
                    <a:gd name="T21" fmla="*/ 0 h 1237"/>
                    <a:gd name="T22" fmla="*/ 0 w 739"/>
                    <a:gd name="T23" fmla="*/ 0 h 1237"/>
                    <a:gd name="T24" fmla="*/ 0 w 739"/>
                    <a:gd name="T25" fmla="*/ 0 h 1237"/>
                    <a:gd name="T26" fmla="*/ 0 w 739"/>
                    <a:gd name="T27" fmla="*/ 0 h 1237"/>
                    <a:gd name="T28" fmla="*/ 0 w 739"/>
                    <a:gd name="T29" fmla="*/ 0 h 1237"/>
                    <a:gd name="T30" fmla="*/ 0 w 739"/>
                    <a:gd name="T31" fmla="*/ 0 h 1237"/>
                    <a:gd name="T32" fmla="*/ 0 w 739"/>
                    <a:gd name="T33" fmla="*/ 0 h 1237"/>
                    <a:gd name="T34" fmla="*/ 0 w 739"/>
                    <a:gd name="T35" fmla="*/ 0 h 1237"/>
                    <a:gd name="T36" fmla="*/ 0 w 739"/>
                    <a:gd name="T37" fmla="*/ 0 h 1237"/>
                    <a:gd name="T38" fmla="*/ 0 w 739"/>
                    <a:gd name="T39" fmla="*/ 0 h 1237"/>
                    <a:gd name="T40" fmla="*/ 0 w 739"/>
                    <a:gd name="T41" fmla="*/ 0 h 1237"/>
                    <a:gd name="T42" fmla="*/ 0 w 739"/>
                    <a:gd name="T43" fmla="*/ 0 h 1237"/>
                    <a:gd name="T44" fmla="*/ 0 w 739"/>
                    <a:gd name="T45" fmla="*/ 0 h 1237"/>
                    <a:gd name="T46" fmla="*/ 0 w 739"/>
                    <a:gd name="T47" fmla="*/ 0 h 1237"/>
                    <a:gd name="T48" fmla="*/ 0 w 739"/>
                    <a:gd name="T49" fmla="*/ 0 h 1237"/>
                    <a:gd name="T50" fmla="*/ 0 w 739"/>
                    <a:gd name="T51" fmla="*/ 0 h 1237"/>
                    <a:gd name="T52" fmla="*/ 0 w 739"/>
                    <a:gd name="T53" fmla="*/ 0 h 1237"/>
                    <a:gd name="T54" fmla="*/ 0 w 739"/>
                    <a:gd name="T55" fmla="*/ 0 h 1237"/>
                    <a:gd name="T56" fmla="*/ 0 w 739"/>
                    <a:gd name="T57" fmla="*/ 0 h 1237"/>
                    <a:gd name="T58" fmla="*/ 0 w 739"/>
                    <a:gd name="T59" fmla="*/ 0 h 1237"/>
                    <a:gd name="T60" fmla="*/ 0 w 739"/>
                    <a:gd name="T61" fmla="*/ 0 h 1237"/>
                    <a:gd name="T62" fmla="*/ 0 w 739"/>
                    <a:gd name="T63" fmla="*/ 0 h 1237"/>
                    <a:gd name="T64" fmla="*/ 0 w 739"/>
                    <a:gd name="T65" fmla="*/ 0 h 1237"/>
                    <a:gd name="T66" fmla="*/ 0 w 739"/>
                    <a:gd name="T67" fmla="*/ 0 h 1237"/>
                    <a:gd name="T68" fmla="*/ 0 w 739"/>
                    <a:gd name="T69" fmla="*/ 0 h 1237"/>
                    <a:gd name="T70" fmla="*/ 0 w 739"/>
                    <a:gd name="T71" fmla="*/ 0 h 1237"/>
                    <a:gd name="T72" fmla="*/ 0 w 739"/>
                    <a:gd name="T73" fmla="*/ 0 h 1237"/>
                    <a:gd name="T74" fmla="*/ 0 w 739"/>
                    <a:gd name="T75" fmla="*/ 0 h 1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9"/>
                    <a:gd name="T115" fmla="*/ 0 h 1237"/>
                    <a:gd name="T116" fmla="*/ 739 w 739"/>
                    <a:gd name="T117" fmla="*/ 1237 h 1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9" h="1237">
                      <a:moveTo>
                        <a:pt x="72" y="12"/>
                      </a:moveTo>
                      <a:lnTo>
                        <a:pt x="738" y="1186"/>
                      </a:lnTo>
                      <a:lnTo>
                        <a:pt x="739" y="1191"/>
                      </a:lnTo>
                      <a:lnTo>
                        <a:pt x="739" y="1197"/>
                      </a:lnTo>
                      <a:lnTo>
                        <a:pt x="738" y="1202"/>
                      </a:lnTo>
                      <a:lnTo>
                        <a:pt x="736" y="1209"/>
                      </a:lnTo>
                      <a:lnTo>
                        <a:pt x="732" y="1215"/>
                      </a:lnTo>
                      <a:lnTo>
                        <a:pt x="727" y="1220"/>
                      </a:lnTo>
                      <a:lnTo>
                        <a:pt x="721" y="1226"/>
                      </a:lnTo>
                      <a:lnTo>
                        <a:pt x="714" y="1231"/>
                      </a:lnTo>
                      <a:lnTo>
                        <a:pt x="706" y="1234"/>
                      </a:lnTo>
                      <a:lnTo>
                        <a:pt x="698" y="1236"/>
                      </a:lnTo>
                      <a:lnTo>
                        <a:pt x="692" y="1237"/>
                      </a:lnTo>
                      <a:lnTo>
                        <a:pt x="684" y="1237"/>
                      </a:lnTo>
                      <a:lnTo>
                        <a:pt x="678" y="1237"/>
                      </a:lnTo>
                      <a:lnTo>
                        <a:pt x="672" y="1235"/>
                      </a:lnTo>
                      <a:lnTo>
                        <a:pt x="668" y="1232"/>
                      </a:lnTo>
                      <a:lnTo>
                        <a:pt x="664" y="1227"/>
                      </a:lnTo>
                      <a:lnTo>
                        <a:pt x="2" y="51"/>
                      </a:lnTo>
                      <a:lnTo>
                        <a:pt x="1" y="47"/>
                      </a:lnTo>
                      <a:lnTo>
                        <a:pt x="0" y="41"/>
                      </a:lnTo>
                      <a:lnTo>
                        <a:pt x="1" y="34"/>
                      </a:lnTo>
                      <a:lnTo>
                        <a:pt x="3" y="29"/>
                      </a:lnTo>
                      <a:lnTo>
                        <a:pt x="7" y="23"/>
                      </a:lnTo>
                      <a:lnTo>
                        <a:pt x="12" y="17"/>
                      </a:lnTo>
                      <a:lnTo>
                        <a:pt x="18" y="13"/>
                      </a:lnTo>
                      <a:lnTo>
                        <a:pt x="25" y="8"/>
                      </a:lnTo>
                      <a:lnTo>
                        <a:pt x="32" y="5"/>
                      </a:lnTo>
                      <a:lnTo>
                        <a:pt x="38" y="3"/>
                      </a:lnTo>
                      <a:lnTo>
                        <a:pt x="46" y="1"/>
                      </a:lnTo>
                      <a:lnTo>
                        <a:pt x="53" y="0"/>
                      </a:lnTo>
                      <a:lnTo>
                        <a:pt x="60" y="1"/>
                      </a:lnTo>
                      <a:lnTo>
                        <a:pt x="64" y="4"/>
                      </a:lnTo>
                      <a:lnTo>
                        <a:pt x="69" y="7"/>
                      </a:lnTo>
                      <a:lnTo>
                        <a:pt x="72"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2006" name="Freeform 712"/>
                <p:cNvSpPr>
                  <a:spLocks/>
                </p:cNvSpPr>
                <p:nvPr/>
              </p:nvSpPr>
              <p:spPr bwMode="auto">
                <a:xfrm>
                  <a:off x="3657" y="1336"/>
                  <a:ext cx="74" cy="134"/>
                </a:xfrm>
                <a:custGeom>
                  <a:avLst/>
                  <a:gdLst>
                    <a:gd name="T0" fmla="*/ 0 w 739"/>
                    <a:gd name="T1" fmla="*/ 0 h 1237"/>
                    <a:gd name="T2" fmla="*/ 0 w 739"/>
                    <a:gd name="T3" fmla="*/ 0 h 1237"/>
                    <a:gd name="T4" fmla="*/ 0 w 739"/>
                    <a:gd name="T5" fmla="*/ 0 h 1237"/>
                    <a:gd name="T6" fmla="*/ 0 w 739"/>
                    <a:gd name="T7" fmla="*/ 0 h 1237"/>
                    <a:gd name="T8" fmla="*/ 0 w 739"/>
                    <a:gd name="T9" fmla="*/ 0 h 1237"/>
                    <a:gd name="T10" fmla="*/ 0 w 739"/>
                    <a:gd name="T11" fmla="*/ 0 h 1237"/>
                    <a:gd name="T12" fmla="*/ 0 w 739"/>
                    <a:gd name="T13" fmla="*/ 0 h 1237"/>
                    <a:gd name="T14" fmla="*/ 0 w 739"/>
                    <a:gd name="T15" fmla="*/ 0 h 1237"/>
                    <a:gd name="T16" fmla="*/ 0 w 739"/>
                    <a:gd name="T17" fmla="*/ 0 h 1237"/>
                    <a:gd name="T18" fmla="*/ 0 w 739"/>
                    <a:gd name="T19" fmla="*/ 0 h 1237"/>
                    <a:gd name="T20" fmla="*/ 0 w 739"/>
                    <a:gd name="T21" fmla="*/ 0 h 1237"/>
                    <a:gd name="T22" fmla="*/ 0 w 739"/>
                    <a:gd name="T23" fmla="*/ 0 h 1237"/>
                    <a:gd name="T24" fmla="*/ 0 w 739"/>
                    <a:gd name="T25" fmla="*/ 0 h 1237"/>
                    <a:gd name="T26" fmla="*/ 0 w 739"/>
                    <a:gd name="T27" fmla="*/ 0 h 1237"/>
                    <a:gd name="T28" fmla="*/ 0 w 739"/>
                    <a:gd name="T29" fmla="*/ 0 h 1237"/>
                    <a:gd name="T30" fmla="*/ 0 w 739"/>
                    <a:gd name="T31" fmla="*/ 0 h 1237"/>
                    <a:gd name="T32" fmla="*/ 0 w 739"/>
                    <a:gd name="T33" fmla="*/ 0 h 1237"/>
                    <a:gd name="T34" fmla="*/ 0 w 739"/>
                    <a:gd name="T35" fmla="*/ 0 h 1237"/>
                    <a:gd name="T36" fmla="*/ 0 w 739"/>
                    <a:gd name="T37" fmla="*/ 0 h 1237"/>
                    <a:gd name="T38" fmla="*/ 0 w 739"/>
                    <a:gd name="T39" fmla="*/ 0 h 1237"/>
                    <a:gd name="T40" fmla="*/ 0 w 739"/>
                    <a:gd name="T41" fmla="*/ 0 h 1237"/>
                    <a:gd name="T42" fmla="*/ 0 w 739"/>
                    <a:gd name="T43" fmla="*/ 0 h 1237"/>
                    <a:gd name="T44" fmla="*/ 0 w 739"/>
                    <a:gd name="T45" fmla="*/ 0 h 1237"/>
                    <a:gd name="T46" fmla="*/ 0 w 739"/>
                    <a:gd name="T47" fmla="*/ 0 h 1237"/>
                    <a:gd name="T48" fmla="*/ 0 w 739"/>
                    <a:gd name="T49" fmla="*/ 0 h 1237"/>
                    <a:gd name="T50" fmla="*/ 0 w 739"/>
                    <a:gd name="T51" fmla="*/ 0 h 1237"/>
                    <a:gd name="T52" fmla="*/ 0 w 739"/>
                    <a:gd name="T53" fmla="*/ 0 h 1237"/>
                    <a:gd name="T54" fmla="*/ 0 w 739"/>
                    <a:gd name="T55" fmla="*/ 0 h 1237"/>
                    <a:gd name="T56" fmla="*/ 0 w 739"/>
                    <a:gd name="T57" fmla="*/ 0 h 1237"/>
                    <a:gd name="T58" fmla="*/ 0 w 739"/>
                    <a:gd name="T59" fmla="*/ 0 h 1237"/>
                    <a:gd name="T60" fmla="*/ 0 w 739"/>
                    <a:gd name="T61" fmla="*/ 0 h 1237"/>
                    <a:gd name="T62" fmla="*/ 0 w 739"/>
                    <a:gd name="T63" fmla="*/ 0 h 1237"/>
                    <a:gd name="T64" fmla="*/ 0 w 739"/>
                    <a:gd name="T65" fmla="*/ 0 h 1237"/>
                    <a:gd name="T66" fmla="*/ 0 w 739"/>
                    <a:gd name="T67" fmla="*/ 0 h 1237"/>
                    <a:gd name="T68" fmla="*/ 0 w 739"/>
                    <a:gd name="T69" fmla="*/ 0 h 1237"/>
                    <a:gd name="T70" fmla="*/ 0 w 739"/>
                    <a:gd name="T71" fmla="*/ 0 h 1237"/>
                    <a:gd name="T72" fmla="*/ 0 w 739"/>
                    <a:gd name="T73" fmla="*/ 0 h 1237"/>
                    <a:gd name="T74" fmla="*/ 0 w 739"/>
                    <a:gd name="T75" fmla="*/ 0 h 1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9"/>
                    <a:gd name="T115" fmla="*/ 0 h 1237"/>
                    <a:gd name="T116" fmla="*/ 739 w 739"/>
                    <a:gd name="T117" fmla="*/ 1237 h 1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9" h="1237">
                      <a:moveTo>
                        <a:pt x="72" y="12"/>
                      </a:moveTo>
                      <a:lnTo>
                        <a:pt x="738" y="1186"/>
                      </a:lnTo>
                      <a:lnTo>
                        <a:pt x="739" y="1191"/>
                      </a:lnTo>
                      <a:lnTo>
                        <a:pt x="739" y="1197"/>
                      </a:lnTo>
                      <a:lnTo>
                        <a:pt x="738" y="1202"/>
                      </a:lnTo>
                      <a:lnTo>
                        <a:pt x="736" y="1209"/>
                      </a:lnTo>
                      <a:lnTo>
                        <a:pt x="732" y="1215"/>
                      </a:lnTo>
                      <a:lnTo>
                        <a:pt x="727" y="1220"/>
                      </a:lnTo>
                      <a:lnTo>
                        <a:pt x="721" y="1226"/>
                      </a:lnTo>
                      <a:lnTo>
                        <a:pt x="714" y="1231"/>
                      </a:lnTo>
                      <a:lnTo>
                        <a:pt x="706" y="1234"/>
                      </a:lnTo>
                      <a:lnTo>
                        <a:pt x="698" y="1236"/>
                      </a:lnTo>
                      <a:lnTo>
                        <a:pt x="692" y="1237"/>
                      </a:lnTo>
                      <a:lnTo>
                        <a:pt x="684" y="1237"/>
                      </a:lnTo>
                      <a:lnTo>
                        <a:pt x="678" y="1237"/>
                      </a:lnTo>
                      <a:lnTo>
                        <a:pt x="672" y="1235"/>
                      </a:lnTo>
                      <a:lnTo>
                        <a:pt x="668" y="1232"/>
                      </a:lnTo>
                      <a:lnTo>
                        <a:pt x="664" y="1227"/>
                      </a:lnTo>
                      <a:lnTo>
                        <a:pt x="2" y="51"/>
                      </a:lnTo>
                      <a:lnTo>
                        <a:pt x="1" y="47"/>
                      </a:lnTo>
                      <a:lnTo>
                        <a:pt x="0" y="41"/>
                      </a:lnTo>
                      <a:lnTo>
                        <a:pt x="1" y="34"/>
                      </a:lnTo>
                      <a:lnTo>
                        <a:pt x="3" y="29"/>
                      </a:lnTo>
                      <a:lnTo>
                        <a:pt x="7" y="23"/>
                      </a:lnTo>
                      <a:lnTo>
                        <a:pt x="12" y="17"/>
                      </a:lnTo>
                      <a:lnTo>
                        <a:pt x="18" y="13"/>
                      </a:lnTo>
                      <a:lnTo>
                        <a:pt x="25" y="8"/>
                      </a:lnTo>
                      <a:lnTo>
                        <a:pt x="32" y="5"/>
                      </a:lnTo>
                      <a:lnTo>
                        <a:pt x="38" y="3"/>
                      </a:lnTo>
                      <a:lnTo>
                        <a:pt x="46" y="1"/>
                      </a:lnTo>
                      <a:lnTo>
                        <a:pt x="53" y="0"/>
                      </a:lnTo>
                      <a:lnTo>
                        <a:pt x="60" y="1"/>
                      </a:lnTo>
                      <a:lnTo>
                        <a:pt x="64" y="4"/>
                      </a:lnTo>
                      <a:lnTo>
                        <a:pt x="69" y="7"/>
                      </a:lnTo>
                      <a:lnTo>
                        <a:pt x="72"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7" name="Freeform 713"/>
                <p:cNvSpPr>
                  <a:spLocks/>
                </p:cNvSpPr>
                <p:nvPr/>
              </p:nvSpPr>
              <p:spPr bwMode="auto">
                <a:xfrm>
                  <a:off x="3724" y="1464"/>
                  <a:ext cx="7" cy="6"/>
                </a:xfrm>
                <a:custGeom>
                  <a:avLst/>
                  <a:gdLst>
                    <a:gd name="T0" fmla="*/ 0 w 77"/>
                    <a:gd name="T1" fmla="*/ 0 h 61"/>
                    <a:gd name="T2" fmla="*/ 0 w 77"/>
                    <a:gd name="T3" fmla="*/ 0 h 61"/>
                    <a:gd name="T4" fmla="*/ 0 w 77"/>
                    <a:gd name="T5" fmla="*/ 0 h 61"/>
                    <a:gd name="T6" fmla="*/ 0 w 77"/>
                    <a:gd name="T7" fmla="*/ 0 h 61"/>
                    <a:gd name="T8" fmla="*/ 0 w 77"/>
                    <a:gd name="T9" fmla="*/ 0 h 61"/>
                    <a:gd name="T10" fmla="*/ 0 w 77"/>
                    <a:gd name="T11" fmla="*/ 0 h 61"/>
                    <a:gd name="T12" fmla="*/ 0 w 77"/>
                    <a:gd name="T13" fmla="*/ 0 h 61"/>
                    <a:gd name="T14" fmla="*/ 0 w 77"/>
                    <a:gd name="T15" fmla="*/ 0 h 61"/>
                    <a:gd name="T16" fmla="*/ 0 w 77"/>
                    <a:gd name="T17" fmla="*/ 0 h 61"/>
                    <a:gd name="T18" fmla="*/ 0 w 77"/>
                    <a:gd name="T19" fmla="*/ 0 h 61"/>
                    <a:gd name="T20" fmla="*/ 0 w 77"/>
                    <a:gd name="T21" fmla="*/ 0 h 61"/>
                    <a:gd name="T22" fmla="*/ 0 w 77"/>
                    <a:gd name="T23" fmla="*/ 0 h 61"/>
                    <a:gd name="T24" fmla="*/ 0 w 77"/>
                    <a:gd name="T25" fmla="*/ 0 h 61"/>
                    <a:gd name="T26" fmla="*/ 0 w 77"/>
                    <a:gd name="T27" fmla="*/ 0 h 61"/>
                    <a:gd name="T28" fmla="*/ 0 w 77"/>
                    <a:gd name="T29" fmla="*/ 0 h 61"/>
                    <a:gd name="T30" fmla="*/ 0 w 77"/>
                    <a:gd name="T31" fmla="*/ 0 h 61"/>
                    <a:gd name="T32" fmla="*/ 0 w 77"/>
                    <a:gd name="T33" fmla="*/ 0 h 61"/>
                    <a:gd name="T34" fmla="*/ 0 w 77"/>
                    <a:gd name="T35" fmla="*/ 0 h 61"/>
                    <a:gd name="T36" fmla="*/ 0 w 77"/>
                    <a:gd name="T37" fmla="*/ 0 h 61"/>
                    <a:gd name="T38" fmla="*/ 0 w 77"/>
                    <a:gd name="T39" fmla="*/ 0 h 61"/>
                    <a:gd name="T40" fmla="*/ 0 w 77"/>
                    <a:gd name="T41" fmla="*/ 0 h 61"/>
                    <a:gd name="T42" fmla="*/ 0 w 77"/>
                    <a:gd name="T43" fmla="*/ 0 h 61"/>
                    <a:gd name="T44" fmla="*/ 0 w 77"/>
                    <a:gd name="T45" fmla="*/ 0 h 61"/>
                    <a:gd name="T46" fmla="*/ 0 w 77"/>
                    <a:gd name="T47" fmla="*/ 0 h 61"/>
                    <a:gd name="T48" fmla="*/ 0 w 77"/>
                    <a:gd name="T49" fmla="*/ 0 h 61"/>
                    <a:gd name="T50" fmla="*/ 0 w 77"/>
                    <a:gd name="T51" fmla="*/ 0 h 61"/>
                    <a:gd name="T52" fmla="*/ 0 w 77"/>
                    <a:gd name="T53" fmla="*/ 0 h 61"/>
                    <a:gd name="T54" fmla="*/ 0 w 77"/>
                    <a:gd name="T55" fmla="*/ 0 h 61"/>
                    <a:gd name="T56" fmla="*/ 0 w 77"/>
                    <a:gd name="T57" fmla="*/ 0 h 61"/>
                    <a:gd name="T58" fmla="*/ 0 w 77"/>
                    <a:gd name="T59" fmla="*/ 0 h 61"/>
                    <a:gd name="T60" fmla="*/ 0 w 77"/>
                    <a:gd name="T61" fmla="*/ 0 h 61"/>
                    <a:gd name="T62" fmla="*/ 0 w 77"/>
                    <a:gd name="T63" fmla="*/ 0 h 61"/>
                    <a:gd name="T64" fmla="*/ 0 w 77"/>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61"/>
                    <a:gd name="T101" fmla="*/ 77 w 7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61">
                      <a:moveTo>
                        <a:pt x="26" y="8"/>
                      </a:moveTo>
                      <a:lnTo>
                        <a:pt x="33" y="5"/>
                      </a:lnTo>
                      <a:lnTo>
                        <a:pt x="41" y="1"/>
                      </a:lnTo>
                      <a:lnTo>
                        <a:pt x="49" y="0"/>
                      </a:lnTo>
                      <a:lnTo>
                        <a:pt x="56" y="0"/>
                      </a:lnTo>
                      <a:lnTo>
                        <a:pt x="62" y="1"/>
                      </a:lnTo>
                      <a:lnTo>
                        <a:pt x="68" y="4"/>
                      </a:lnTo>
                      <a:lnTo>
                        <a:pt x="73" y="6"/>
                      </a:lnTo>
                      <a:lnTo>
                        <a:pt x="76" y="10"/>
                      </a:lnTo>
                      <a:lnTo>
                        <a:pt x="77" y="15"/>
                      </a:lnTo>
                      <a:lnTo>
                        <a:pt x="77" y="21"/>
                      </a:lnTo>
                      <a:lnTo>
                        <a:pt x="76" y="26"/>
                      </a:lnTo>
                      <a:lnTo>
                        <a:pt x="74" y="33"/>
                      </a:lnTo>
                      <a:lnTo>
                        <a:pt x="70" y="39"/>
                      </a:lnTo>
                      <a:lnTo>
                        <a:pt x="65" y="44"/>
                      </a:lnTo>
                      <a:lnTo>
                        <a:pt x="59" y="50"/>
                      </a:lnTo>
                      <a:lnTo>
                        <a:pt x="52" y="55"/>
                      </a:lnTo>
                      <a:lnTo>
                        <a:pt x="44" y="58"/>
                      </a:lnTo>
                      <a:lnTo>
                        <a:pt x="36" y="60"/>
                      </a:lnTo>
                      <a:lnTo>
                        <a:pt x="30" y="61"/>
                      </a:lnTo>
                      <a:lnTo>
                        <a:pt x="22" y="61"/>
                      </a:lnTo>
                      <a:lnTo>
                        <a:pt x="16" y="61"/>
                      </a:lnTo>
                      <a:lnTo>
                        <a:pt x="10" y="59"/>
                      </a:lnTo>
                      <a:lnTo>
                        <a:pt x="6" y="56"/>
                      </a:lnTo>
                      <a:lnTo>
                        <a:pt x="2" y="51"/>
                      </a:lnTo>
                      <a:lnTo>
                        <a:pt x="0" y="47"/>
                      </a:lnTo>
                      <a:lnTo>
                        <a:pt x="0" y="41"/>
                      </a:lnTo>
                      <a:lnTo>
                        <a:pt x="1" y="35"/>
                      </a:lnTo>
                      <a:lnTo>
                        <a:pt x="3" y="30"/>
                      </a:lnTo>
                      <a:lnTo>
                        <a:pt x="8" y="23"/>
                      </a:lnTo>
                      <a:lnTo>
                        <a:pt x="12" y="17"/>
                      </a:lnTo>
                      <a:lnTo>
                        <a:pt x="19" y="13"/>
                      </a:lnTo>
                      <a:lnTo>
                        <a:pt x="2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2008" name="Freeform 714"/>
                <p:cNvSpPr>
                  <a:spLocks/>
                </p:cNvSpPr>
                <p:nvPr/>
              </p:nvSpPr>
              <p:spPr bwMode="auto">
                <a:xfrm>
                  <a:off x="3724" y="1464"/>
                  <a:ext cx="7" cy="6"/>
                </a:xfrm>
                <a:custGeom>
                  <a:avLst/>
                  <a:gdLst>
                    <a:gd name="T0" fmla="*/ 0 w 77"/>
                    <a:gd name="T1" fmla="*/ 0 h 61"/>
                    <a:gd name="T2" fmla="*/ 0 w 77"/>
                    <a:gd name="T3" fmla="*/ 0 h 61"/>
                    <a:gd name="T4" fmla="*/ 0 w 77"/>
                    <a:gd name="T5" fmla="*/ 0 h 61"/>
                    <a:gd name="T6" fmla="*/ 0 w 77"/>
                    <a:gd name="T7" fmla="*/ 0 h 61"/>
                    <a:gd name="T8" fmla="*/ 0 w 77"/>
                    <a:gd name="T9" fmla="*/ 0 h 61"/>
                    <a:gd name="T10" fmla="*/ 0 w 77"/>
                    <a:gd name="T11" fmla="*/ 0 h 61"/>
                    <a:gd name="T12" fmla="*/ 0 w 77"/>
                    <a:gd name="T13" fmla="*/ 0 h 61"/>
                    <a:gd name="T14" fmla="*/ 0 w 77"/>
                    <a:gd name="T15" fmla="*/ 0 h 61"/>
                    <a:gd name="T16" fmla="*/ 0 w 77"/>
                    <a:gd name="T17" fmla="*/ 0 h 61"/>
                    <a:gd name="T18" fmla="*/ 0 w 77"/>
                    <a:gd name="T19" fmla="*/ 0 h 61"/>
                    <a:gd name="T20" fmla="*/ 0 w 77"/>
                    <a:gd name="T21" fmla="*/ 0 h 61"/>
                    <a:gd name="T22" fmla="*/ 0 w 77"/>
                    <a:gd name="T23" fmla="*/ 0 h 61"/>
                    <a:gd name="T24" fmla="*/ 0 w 77"/>
                    <a:gd name="T25" fmla="*/ 0 h 61"/>
                    <a:gd name="T26" fmla="*/ 0 w 77"/>
                    <a:gd name="T27" fmla="*/ 0 h 61"/>
                    <a:gd name="T28" fmla="*/ 0 w 77"/>
                    <a:gd name="T29" fmla="*/ 0 h 61"/>
                    <a:gd name="T30" fmla="*/ 0 w 77"/>
                    <a:gd name="T31" fmla="*/ 0 h 61"/>
                    <a:gd name="T32" fmla="*/ 0 w 77"/>
                    <a:gd name="T33" fmla="*/ 0 h 61"/>
                    <a:gd name="T34" fmla="*/ 0 w 77"/>
                    <a:gd name="T35" fmla="*/ 0 h 61"/>
                    <a:gd name="T36" fmla="*/ 0 w 77"/>
                    <a:gd name="T37" fmla="*/ 0 h 61"/>
                    <a:gd name="T38" fmla="*/ 0 w 77"/>
                    <a:gd name="T39" fmla="*/ 0 h 61"/>
                    <a:gd name="T40" fmla="*/ 0 w 77"/>
                    <a:gd name="T41" fmla="*/ 0 h 61"/>
                    <a:gd name="T42" fmla="*/ 0 w 77"/>
                    <a:gd name="T43" fmla="*/ 0 h 61"/>
                    <a:gd name="T44" fmla="*/ 0 w 77"/>
                    <a:gd name="T45" fmla="*/ 0 h 61"/>
                    <a:gd name="T46" fmla="*/ 0 w 77"/>
                    <a:gd name="T47" fmla="*/ 0 h 61"/>
                    <a:gd name="T48" fmla="*/ 0 w 77"/>
                    <a:gd name="T49" fmla="*/ 0 h 61"/>
                    <a:gd name="T50" fmla="*/ 0 w 77"/>
                    <a:gd name="T51" fmla="*/ 0 h 61"/>
                    <a:gd name="T52" fmla="*/ 0 w 77"/>
                    <a:gd name="T53" fmla="*/ 0 h 61"/>
                    <a:gd name="T54" fmla="*/ 0 w 77"/>
                    <a:gd name="T55" fmla="*/ 0 h 61"/>
                    <a:gd name="T56" fmla="*/ 0 w 77"/>
                    <a:gd name="T57" fmla="*/ 0 h 61"/>
                    <a:gd name="T58" fmla="*/ 0 w 77"/>
                    <a:gd name="T59" fmla="*/ 0 h 61"/>
                    <a:gd name="T60" fmla="*/ 0 w 77"/>
                    <a:gd name="T61" fmla="*/ 0 h 61"/>
                    <a:gd name="T62" fmla="*/ 0 w 77"/>
                    <a:gd name="T63" fmla="*/ 0 h 61"/>
                    <a:gd name="T64" fmla="*/ 0 w 77"/>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61"/>
                    <a:gd name="T101" fmla="*/ 77 w 7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61">
                      <a:moveTo>
                        <a:pt x="26" y="8"/>
                      </a:moveTo>
                      <a:lnTo>
                        <a:pt x="33" y="5"/>
                      </a:lnTo>
                      <a:lnTo>
                        <a:pt x="41" y="1"/>
                      </a:lnTo>
                      <a:lnTo>
                        <a:pt x="49" y="0"/>
                      </a:lnTo>
                      <a:lnTo>
                        <a:pt x="56" y="0"/>
                      </a:lnTo>
                      <a:lnTo>
                        <a:pt x="62" y="1"/>
                      </a:lnTo>
                      <a:lnTo>
                        <a:pt x="68" y="4"/>
                      </a:lnTo>
                      <a:lnTo>
                        <a:pt x="73" y="6"/>
                      </a:lnTo>
                      <a:lnTo>
                        <a:pt x="76" y="10"/>
                      </a:lnTo>
                      <a:lnTo>
                        <a:pt x="77" y="15"/>
                      </a:lnTo>
                      <a:lnTo>
                        <a:pt x="77" y="21"/>
                      </a:lnTo>
                      <a:lnTo>
                        <a:pt x="76" y="26"/>
                      </a:lnTo>
                      <a:lnTo>
                        <a:pt x="74" y="33"/>
                      </a:lnTo>
                      <a:lnTo>
                        <a:pt x="70" y="39"/>
                      </a:lnTo>
                      <a:lnTo>
                        <a:pt x="65" y="44"/>
                      </a:lnTo>
                      <a:lnTo>
                        <a:pt x="59" y="50"/>
                      </a:lnTo>
                      <a:lnTo>
                        <a:pt x="52" y="55"/>
                      </a:lnTo>
                      <a:lnTo>
                        <a:pt x="44" y="58"/>
                      </a:lnTo>
                      <a:lnTo>
                        <a:pt x="36" y="60"/>
                      </a:lnTo>
                      <a:lnTo>
                        <a:pt x="30" y="61"/>
                      </a:lnTo>
                      <a:lnTo>
                        <a:pt x="22" y="61"/>
                      </a:lnTo>
                      <a:lnTo>
                        <a:pt x="16" y="61"/>
                      </a:lnTo>
                      <a:lnTo>
                        <a:pt x="10" y="59"/>
                      </a:lnTo>
                      <a:lnTo>
                        <a:pt x="6" y="56"/>
                      </a:lnTo>
                      <a:lnTo>
                        <a:pt x="2" y="51"/>
                      </a:lnTo>
                      <a:lnTo>
                        <a:pt x="0" y="47"/>
                      </a:lnTo>
                      <a:lnTo>
                        <a:pt x="0" y="41"/>
                      </a:lnTo>
                      <a:lnTo>
                        <a:pt x="1" y="35"/>
                      </a:lnTo>
                      <a:lnTo>
                        <a:pt x="3" y="30"/>
                      </a:lnTo>
                      <a:lnTo>
                        <a:pt x="8" y="23"/>
                      </a:lnTo>
                      <a:lnTo>
                        <a:pt x="12" y="17"/>
                      </a:lnTo>
                      <a:lnTo>
                        <a:pt x="19" y="13"/>
                      </a:lnTo>
                      <a:lnTo>
                        <a:pt x="26"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2009" name="Oval 715"/>
                <p:cNvSpPr>
                  <a:spLocks noChangeArrowheads="1"/>
                </p:cNvSpPr>
                <p:nvPr/>
              </p:nvSpPr>
              <p:spPr bwMode="auto">
                <a:xfrm>
                  <a:off x="3710" y="1795"/>
                  <a:ext cx="59" cy="6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2010" name="Freeform 716"/>
                <p:cNvSpPr>
                  <a:spLocks/>
                </p:cNvSpPr>
                <p:nvPr/>
              </p:nvSpPr>
              <p:spPr bwMode="auto">
                <a:xfrm>
                  <a:off x="3756" y="1661"/>
                  <a:ext cx="135" cy="146"/>
                </a:xfrm>
                <a:custGeom>
                  <a:avLst/>
                  <a:gdLst>
                    <a:gd name="T0" fmla="*/ 0 w 1330"/>
                    <a:gd name="T1" fmla="*/ 0 h 1346"/>
                    <a:gd name="T2" fmla="*/ 0 w 1330"/>
                    <a:gd name="T3" fmla="*/ 0 h 1346"/>
                    <a:gd name="T4" fmla="*/ 0 w 1330"/>
                    <a:gd name="T5" fmla="*/ 0 h 1346"/>
                    <a:gd name="T6" fmla="*/ 0 w 1330"/>
                    <a:gd name="T7" fmla="*/ 0 h 1346"/>
                    <a:gd name="T8" fmla="*/ 0 w 1330"/>
                    <a:gd name="T9" fmla="*/ 0 h 1346"/>
                    <a:gd name="T10" fmla="*/ 0 w 1330"/>
                    <a:gd name="T11" fmla="*/ 0 h 1346"/>
                    <a:gd name="T12" fmla="*/ 0 w 1330"/>
                    <a:gd name="T13" fmla="*/ 0 h 1346"/>
                    <a:gd name="T14" fmla="*/ 0 w 1330"/>
                    <a:gd name="T15" fmla="*/ 0 h 1346"/>
                    <a:gd name="T16" fmla="*/ 0 w 1330"/>
                    <a:gd name="T17" fmla="*/ 0 h 1346"/>
                    <a:gd name="T18" fmla="*/ 0 w 1330"/>
                    <a:gd name="T19" fmla="*/ 0 h 1346"/>
                    <a:gd name="T20" fmla="*/ 0 w 1330"/>
                    <a:gd name="T21" fmla="*/ 0 h 1346"/>
                    <a:gd name="T22" fmla="*/ 0 w 1330"/>
                    <a:gd name="T23" fmla="*/ 0 h 1346"/>
                    <a:gd name="T24" fmla="*/ 0 w 1330"/>
                    <a:gd name="T25" fmla="*/ 0 h 1346"/>
                    <a:gd name="T26" fmla="*/ 0 w 1330"/>
                    <a:gd name="T27" fmla="*/ 0 h 1346"/>
                    <a:gd name="T28" fmla="*/ 0 w 1330"/>
                    <a:gd name="T29" fmla="*/ 0 h 1346"/>
                    <a:gd name="T30" fmla="*/ 0 w 1330"/>
                    <a:gd name="T31" fmla="*/ 0 h 1346"/>
                    <a:gd name="T32" fmla="*/ 0 w 1330"/>
                    <a:gd name="T33" fmla="*/ 0 h 1346"/>
                    <a:gd name="T34" fmla="*/ 0 w 1330"/>
                    <a:gd name="T35" fmla="*/ 0 h 1346"/>
                    <a:gd name="T36" fmla="*/ 0 w 1330"/>
                    <a:gd name="T37" fmla="*/ 0 h 1346"/>
                    <a:gd name="T38" fmla="*/ 0 w 1330"/>
                    <a:gd name="T39" fmla="*/ 0 h 1346"/>
                    <a:gd name="T40" fmla="*/ 0 w 1330"/>
                    <a:gd name="T41" fmla="*/ 0 h 1346"/>
                    <a:gd name="T42" fmla="*/ 0 w 1330"/>
                    <a:gd name="T43" fmla="*/ 0 h 1346"/>
                    <a:gd name="T44" fmla="*/ 0 w 1330"/>
                    <a:gd name="T45" fmla="*/ 0 h 1346"/>
                    <a:gd name="T46" fmla="*/ 0 w 1330"/>
                    <a:gd name="T47" fmla="*/ 0 h 1346"/>
                    <a:gd name="T48" fmla="*/ 0 w 1330"/>
                    <a:gd name="T49" fmla="*/ 0 h 1346"/>
                    <a:gd name="T50" fmla="*/ 0 w 1330"/>
                    <a:gd name="T51" fmla="*/ 0 h 1346"/>
                    <a:gd name="T52" fmla="*/ 0 w 1330"/>
                    <a:gd name="T53" fmla="*/ 0 h 1346"/>
                    <a:gd name="T54" fmla="*/ 0 w 1330"/>
                    <a:gd name="T55" fmla="*/ 0 h 1346"/>
                    <a:gd name="T56" fmla="*/ 0 w 1330"/>
                    <a:gd name="T57" fmla="*/ 0 h 1346"/>
                    <a:gd name="T58" fmla="*/ 0 w 1330"/>
                    <a:gd name="T59" fmla="*/ 0 h 1346"/>
                    <a:gd name="T60" fmla="*/ 0 w 1330"/>
                    <a:gd name="T61" fmla="*/ 0 h 1346"/>
                    <a:gd name="T62" fmla="*/ 0 w 1330"/>
                    <a:gd name="T63" fmla="*/ 0 h 1346"/>
                    <a:gd name="T64" fmla="*/ 0 w 1330"/>
                    <a:gd name="T65" fmla="*/ 0 h 1346"/>
                    <a:gd name="T66" fmla="*/ 0 w 1330"/>
                    <a:gd name="T67" fmla="*/ 0 h 1346"/>
                    <a:gd name="T68" fmla="*/ 0 w 1330"/>
                    <a:gd name="T69" fmla="*/ 0 h 1346"/>
                    <a:gd name="T70" fmla="*/ 0 w 1330"/>
                    <a:gd name="T71" fmla="*/ 0 h 1346"/>
                    <a:gd name="T72" fmla="*/ 0 w 1330"/>
                    <a:gd name="T73" fmla="*/ 0 h 1346"/>
                    <a:gd name="T74" fmla="*/ 0 w 1330"/>
                    <a:gd name="T75" fmla="*/ 0 h 1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0"/>
                    <a:gd name="T115" fmla="*/ 0 h 1346"/>
                    <a:gd name="T116" fmla="*/ 1330 w 1330"/>
                    <a:gd name="T117" fmla="*/ 1346 h 1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0" h="1346">
                      <a:moveTo>
                        <a:pt x="0" y="1287"/>
                      </a:moveTo>
                      <a:lnTo>
                        <a:pt x="1270" y="0"/>
                      </a:lnTo>
                      <a:lnTo>
                        <a:pt x="1271" y="0"/>
                      </a:lnTo>
                      <a:lnTo>
                        <a:pt x="1272" y="1"/>
                      </a:lnTo>
                      <a:lnTo>
                        <a:pt x="1275" y="4"/>
                      </a:lnTo>
                      <a:lnTo>
                        <a:pt x="1279" y="8"/>
                      </a:lnTo>
                      <a:lnTo>
                        <a:pt x="1283" y="12"/>
                      </a:lnTo>
                      <a:lnTo>
                        <a:pt x="1289" y="17"/>
                      </a:lnTo>
                      <a:lnTo>
                        <a:pt x="1295" y="22"/>
                      </a:lnTo>
                      <a:lnTo>
                        <a:pt x="1300" y="28"/>
                      </a:lnTo>
                      <a:lnTo>
                        <a:pt x="1306" y="34"/>
                      </a:lnTo>
                      <a:lnTo>
                        <a:pt x="1312" y="39"/>
                      </a:lnTo>
                      <a:lnTo>
                        <a:pt x="1316" y="45"/>
                      </a:lnTo>
                      <a:lnTo>
                        <a:pt x="1321" y="50"/>
                      </a:lnTo>
                      <a:lnTo>
                        <a:pt x="1325" y="53"/>
                      </a:lnTo>
                      <a:lnTo>
                        <a:pt x="1328" y="56"/>
                      </a:lnTo>
                      <a:lnTo>
                        <a:pt x="1329" y="58"/>
                      </a:lnTo>
                      <a:lnTo>
                        <a:pt x="1330" y="59"/>
                      </a:lnTo>
                      <a:lnTo>
                        <a:pt x="59" y="1346"/>
                      </a:lnTo>
                      <a:lnTo>
                        <a:pt x="58" y="1346"/>
                      </a:lnTo>
                      <a:lnTo>
                        <a:pt x="55" y="1344"/>
                      </a:lnTo>
                      <a:lnTo>
                        <a:pt x="52" y="1342"/>
                      </a:lnTo>
                      <a:lnTo>
                        <a:pt x="49" y="1339"/>
                      </a:lnTo>
                      <a:lnTo>
                        <a:pt x="44" y="1335"/>
                      </a:lnTo>
                      <a:lnTo>
                        <a:pt x="38" y="1330"/>
                      </a:lnTo>
                      <a:lnTo>
                        <a:pt x="33" y="1325"/>
                      </a:lnTo>
                      <a:lnTo>
                        <a:pt x="27" y="1320"/>
                      </a:lnTo>
                      <a:lnTo>
                        <a:pt x="20" y="1314"/>
                      </a:lnTo>
                      <a:lnTo>
                        <a:pt x="16" y="1308"/>
                      </a:lnTo>
                      <a:lnTo>
                        <a:pt x="10" y="1303"/>
                      </a:lnTo>
                      <a:lnTo>
                        <a:pt x="7" y="1298"/>
                      </a:lnTo>
                      <a:lnTo>
                        <a:pt x="3" y="1293"/>
                      </a:lnTo>
                      <a:lnTo>
                        <a:pt x="1" y="1290"/>
                      </a:lnTo>
                      <a:lnTo>
                        <a:pt x="0" y="1288"/>
                      </a:lnTo>
                      <a:lnTo>
                        <a:pt x="0" y="128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11" name="Freeform 717"/>
                <p:cNvSpPr>
                  <a:spLocks/>
                </p:cNvSpPr>
                <p:nvPr/>
              </p:nvSpPr>
              <p:spPr bwMode="auto">
                <a:xfrm>
                  <a:off x="3756" y="1661"/>
                  <a:ext cx="135" cy="146"/>
                </a:xfrm>
                <a:custGeom>
                  <a:avLst/>
                  <a:gdLst>
                    <a:gd name="T0" fmla="*/ 0 w 1330"/>
                    <a:gd name="T1" fmla="*/ 0 h 1346"/>
                    <a:gd name="T2" fmla="*/ 0 w 1330"/>
                    <a:gd name="T3" fmla="*/ 0 h 1346"/>
                    <a:gd name="T4" fmla="*/ 0 w 1330"/>
                    <a:gd name="T5" fmla="*/ 0 h 1346"/>
                    <a:gd name="T6" fmla="*/ 0 w 1330"/>
                    <a:gd name="T7" fmla="*/ 0 h 1346"/>
                    <a:gd name="T8" fmla="*/ 0 w 1330"/>
                    <a:gd name="T9" fmla="*/ 0 h 1346"/>
                    <a:gd name="T10" fmla="*/ 0 w 1330"/>
                    <a:gd name="T11" fmla="*/ 0 h 1346"/>
                    <a:gd name="T12" fmla="*/ 0 w 1330"/>
                    <a:gd name="T13" fmla="*/ 0 h 1346"/>
                    <a:gd name="T14" fmla="*/ 0 w 1330"/>
                    <a:gd name="T15" fmla="*/ 0 h 1346"/>
                    <a:gd name="T16" fmla="*/ 0 w 1330"/>
                    <a:gd name="T17" fmla="*/ 0 h 1346"/>
                    <a:gd name="T18" fmla="*/ 0 w 1330"/>
                    <a:gd name="T19" fmla="*/ 0 h 1346"/>
                    <a:gd name="T20" fmla="*/ 0 w 1330"/>
                    <a:gd name="T21" fmla="*/ 0 h 1346"/>
                    <a:gd name="T22" fmla="*/ 0 w 1330"/>
                    <a:gd name="T23" fmla="*/ 0 h 1346"/>
                    <a:gd name="T24" fmla="*/ 0 w 1330"/>
                    <a:gd name="T25" fmla="*/ 0 h 1346"/>
                    <a:gd name="T26" fmla="*/ 0 w 1330"/>
                    <a:gd name="T27" fmla="*/ 0 h 1346"/>
                    <a:gd name="T28" fmla="*/ 0 w 1330"/>
                    <a:gd name="T29" fmla="*/ 0 h 1346"/>
                    <a:gd name="T30" fmla="*/ 0 w 1330"/>
                    <a:gd name="T31" fmla="*/ 0 h 1346"/>
                    <a:gd name="T32" fmla="*/ 0 w 1330"/>
                    <a:gd name="T33" fmla="*/ 0 h 1346"/>
                    <a:gd name="T34" fmla="*/ 0 w 1330"/>
                    <a:gd name="T35" fmla="*/ 0 h 1346"/>
                    <a:gd name="T36" fmla="*/ 0 w 1330"/>
                    <a:gd name="T37" fmla="*/ 0 h 1346"/>
                    <a:gd name="T38" fmla="*/ 0 w 1330"/>
                    <a:gd name="T39" fmla="*/ 0 h 1346"/>
                    <a:gd name="T40" fmla="*/ 0 w 1330"/>
                    <a:gd name="T41" fmla="*/ 0 h 1346"/>
                    <a:gd name="T42" fmla="*/ 0 w 1330"/>
                    <a:gd name="T43" fmla="*/ 0 h 1346"/>
                    <a:gd name="T44" fmla="*/ 0 w 1330"/>
                    <a:gd name="T45" fmla="*/ 0 h 1346"/>
                    <a:gd name="T46" fmla="*/ 0 w 1330"/>
                    <a:gd name="T47" fmla="*/ 0 h 1346"/>
                    <a:gd name="T48" fmla="*/ 0 w 1330"/>
                    <a:gd name="T49" fmla="*/ 0 h 1346"/>
                    <a:gd name="T50" fmla="*/ 0 w 1330"/>
                    <a:gd name="T51" fmla="*/ 0 h 1346"/>
                    <a:gd name="T52" fmla="*/ 0 w 1330"/>
                    <a:gd name="T53" fmla="*/ 0 h 1346"/>
                    <a:gd name="T54" fmla="*/ 0 w 1330"/>
                    <a:gd name="T55" fmla="*/ 0 h 1346"/>
                    <a:gd name="T56" fmla="*/ 0 w 1330"/>
                    <a:gd name="T57" fmla="*/ 0 h 1346"/>
                    <a:gd name="T58" fmla="*/ 0 w 1330"/>
                    <a:gd name="T59" fmla="*/ 0 h 1346"/>
                    <a:gd name="T60" fmla="*/ 0 w 1330"/>
                    <a:gd name="T61" fmla="*/ 0 h 1346"/>
                    <a:gd name="T62" fmla="*/ 0 w 1330"/>
                    <a:gd name="T63" fmla="*/ 0 h 1346"/>
                    <a:gd name="T64" fmla="*/ 0 w 1330"/>
                    <a:gd name="T65" fmla="*/ 0 h 1346"/>
                    <a:gd name="T66" fmla="*/ 0 w 1330"/>
                    <a:gd name="T67" fmla="*/ 0 h 1346"/>
                    <a:gd name="T68" fmla="*/ 0 w 1330"/>
                    <a:gd name="T69" fmla="*/ 0 h 1346"/>
                    <a:gd name="T70" fmla="*/ 0 w 1330"/>
                    <a:gd name="T71" fmla="*/ 0 h 1346"/>
                    <a:gd name="T72" fmla="*/ 0 w 1330"/>
                    <a:gd name="T73" fmla="*/ 0 h 1346"/>
                    <a:gd name="T74" fmla="*/ 0 w 1330"/>
                    <a:gd name="T75" fmla="*/ 0 h 1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0"/>
                    <a:gd name="T115" fmla="*/ 0 h 1346"/>
                    <a:gd name="T116" fmla="*/ 1330 w 1330"/>
                    <a:gd name="T117" fmla="*/ 1346 h 1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0" h="1346">
                      <a:moveTo>
                        <a:pt x="0" y="1287"/>
                      </a:moveTo>
                      <a:lnTo>
                        <a:pt x="1270" y="0"/>
                      </a:lnTo>
                      <a:lnTo>
                        <a:pt x="1271" y="0"/>
                      </a:lnTo>
                      <a:lnTo>
                        <a:pt x="1272" y="1"/>
                      </a:lnTo>
                      <a:lnTo>
                        <a:pt x="1275" y="4"/>
                      </a:lnTo>
                      <a:lnTo>
                        <a:pt x="1279" y="8"/>
                      </a:lnTo>
                      <a:lnTo>
                        <a:pt x="1283" y="12"/>
                      </a:lnTo>
                      <a:lnTo>
                        <a:pt x="1289" y="17"/>
                      </a:lnTo>
                      <a:lnTo>
                        <a:pt x="1295" y="22"/>
                      </a:lnTo>
                      <a:lnTo>
                        <a:pt x="1300" y="28"/>
                      </a:lnTo>
                      <a:lnTo>
                        <a:pt x="1306" y="34"/>
                      </a:lnTo>
                      <a:lnTo>
                        <a:pt x="1312" y="39"/>
                      </a:lnTo>
                      <a:lnTo>
                        <a:pt x="1316" y="45"/>
                      </a:lnTo>
                      <a:lnTo>
                        <a:pt x="1321" y="50"/>
                      </a:lnTo>
                      <a:lnTo>
                        <a:pt x="1325" y="53"/>
                      </a:lnTo>
                      <a:lnTo>
                        <a:pt x="1328" y="56"/>
                      </a:lnTo>
                      <a:lnTo>
                        <a:pt x="1329" y="58"/>
                      </a:lnTo>
                      <a:lnTo>
                        <a:pt x="1330" y="59"/>
                      </a:lnTo>
                      <a:lnTo>
                        <a:pt x="59" y="1346"/>
                      </a:lnTo>
                      <a:lnTo>
                        <a:pt x="58" y="1346"/>
                      </a:lnTo>
                      <a:lnTo>
                        <a:pt x="55" y="1344"/>
                      </a:lnTo>
                      <a:lnTo>
                        <a:pt x="52" y="1342"/>
                      </a:lnTo>
                      <a:lnTo>
                        <a:pt x="49" y="1339"/>
                      </a:lnTo>
                      <a:lnTo>
                        <a:pt x="44" y="1335"/>
                      </a:lnTo>
                      <a:lnTo>
                        <a:pt x="38" y="1330"/>
                      </a:lnTo>
                      <a:lnTo>
                        <a:pt x="33" y="1325"/>
                      </a:lnTo>
                      <a:lnTo>
                        <a:pt x="27" y="1320"/>
                      </a:lnTo>
                      <a:lnTo>
                        <a:pt x="20" y="1314"/>
                      </a:lnTo>
                      <a:lnTo>
                        <a:pt x="16" y="1308"/>
                      </a:lnTo>
                      <a:lnTo>
                        <a:pt x="10" y="1303"/>
                      </a:lnTo>
                      <a:lnTo>
                        <a:pt x="7" y="1298"/>
                      </a:lnTo>
                      <a:lnTo>
                        <a:pt x="3" y="1293"/>
                      </a:lnTo>
                      <a:lnTo>
                        <a:pt x="1" y="1290"/>
                      </a:lnTo>
                      <a:lnTo>
                        <a:pt x="0" y="1288"/>
                      </a:lnTo>
                      <a:lnTo>
                        <a:pt x="0" y="128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12" name="Freeform 718"/>
                <p:cNvSpPr>
                  <a:spLocks/>
                </p:cNvSpPr>
                <p:nvPr/>
              </p:nvSpPr>
              <p:spPr bwMode="auto">
                <a:xfrm>
                  <a:off x="3885" y="1661"/>
                  <a:ext cx="6" cy="6"/>
                </a:xfrm>
                <a:custGeom>
                  <a:avLst/>
                  <a:gdLst>
                    <a:gd name="T0" fmla="*/ 0 w 60"/>
                    <a:gd name="T1" fmla="*/ 0 h 59"/>
                    <a:gd name="T2" fmla="*/ 0 w 60"/>
                    <a:gd name="T3" fmla="*/ 0 h 59"/>
                    <a:gd name="T4" fmla="*/ 0 w 60"/>
                    <a:gd name="T5" fmla="*/ 0 h 59"/>
                    <a:gd name="T6" fmla="*/ 0 w 60"/>
                    <a:gd name="T7" fmla="*/ 0 h 59"/>
                    <a:gd name="T8" fmla="*/ 0 w 60"/>
                    <a:gd name="T9" fmla="*/ 0 h 59"/>
                    <a:gd name="T10" fmla="*/ 0 w 60"/>
                    <a:gd name="T11" fmla="*/ 0 h 59"/>
                    <a:gd name="T12" fmla="*/ 0 w 60"/>
                    <a:gd name="T13" fmla="*/ 0 h 59"/>
                    <a:gd name="T14" fmla="*/ 0 w 60"/>
                    <a:gd name="T15" fmla="*/ 0 h 59"/>
                    <a:gd name="T16" fmla="*/ 0 w 60"/>
                    <a:gd name="T17" fmla="*/ 0 h 59"/>
                    <a:gd name="T18" fmla="*/ 0 w 60"/>
                    <a:gd name="T19" fmla="*/ 0 h 59"/>
                    <a:gd name="T20" fmla="*/ 0 w 60"/>
                    <a:gd name="T21" fmla="*/ 0 h 59"/>
                    <a:gd name="T22" fmla="*/ 0 w 60"/>
                    <a:gd name="T23" fmla="*/ 0 h 59"/>
                    <a:gd name="T24" fmla="*/ 0 w 60"/>
                    <a:gd name="T25" fmla="*/ 0 h 59"/>
                    <a:gd name="T26" fmla="*/ 0 w 60"/>
                    <a:gd name="T27" fmla="*/ 0 h 59"/>
                    <a:gd name="T28" fmla="*/ 0 w 60"/>
                    <a:gd name="T29" fmla="*/ 0 h 59"/>
                    <a:gd name="T30" fmla="*/ 0 w 60"/>
                    <a:gd name="T31" fmla="*/ 0 h 59"/>
                    <a:gd name="T32" fmla="*/ 0 w 60"/>
                    <a:gd name="T33" fmla="*/ 0 h 59"/>
                    <a:gd name="T34" fmla="*/ 0 w 60"/>
                    <a:gd name="T35" fmla="*/ 0 h 59"/>
                    <a:gd name="T36" fmla="*/ 0 w 60"/>
                    <a:gd name="T37" fmla="*/ 0 h 59"/>
                    <a:gd name="T38" fmla="*/ 0 w 60"/>
                    <a:gd name="T39" fmla="*/ 0 h 59"/>
                    <a:gd name="T40" fmla="*/ 0 w 60"/>
                    <a:gd name="T41" fmla="*/ 0 h 59"/>
                    <a:gd name="T42" fmla="*/ 0 w 60"/>
                    <a:gd name="T43" fmla="*/ 0 h 59"/>
                    <a:gd name="T44" fmla="*/ 0 w 60"/>
                    <a:gd name="T45" fmla="*/ 0 h 59"/>
                    <a:gd name="T46" fmla="*/ 0 w 60"/>
                    <a:gd name="T47" fmla="*/ 0 h 59"/>
                    <a:gd name="T48" fmla="*/ 0 w 60"/>
                    <a:gd name="T49" fmla="*/ 0 h 59"/>
                    <a:gd name="T50" fmla="*/ 0 w 60"/>
                    <a:gd name="T51" fmla="*/ 0 h 59"/>
                    <a:gd name="T52" fmla="*/ 0 w 60"/>
                    <a:gd name="T53" fmla="*/ 0 h 59"/>
                    <a:gd name="T54" fmla="*/ 0 w 60"/>
                    <a:gd name="T55" fmla="*/ 0 h 59"/>
                    <a:gd name="T56" fmla="*/ 0 w 60"/>
                    <a:gd name="T57" fmla="*/ 0 h 59"/>
                    <a:gd name="T58" fmla="*/ 0 w 60"/>
                    <a:gd name="T59" fmla="*/ 0 h 59"/>
                    <a:gd name="T60" fmla="*/ 0 w 60"/>
                    <a:gd name="T61" fmla="*/ 0 h 59"/>
                    <a:gd name="T62" fmla="*/ 0 w 60"/>
                    <a:gd name="T63" fmla="*/ 0 h 59"/>
                    <a:gd name="T64" fmla="*/ 0 w 60"/>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59"/>
                    <a:gd name="T101" fmla="*/ 60 w 60"/>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59">
                      <a:moveTo>
                        <a:pt x="29" y="29"/>
                      </a:moveTo>
                      <a:lnTo>
                        <a:pt x="24" y="24"/>
                      </a:lnTo>
                      <a:lnTo>
                        <a:pt x="18" y="18"/>
                      </a:lnTo>
                      <a:lnTo>
                        <a:pt x="13" y="13"/>
                      </a:lnTo>
                      <a:lnTo>
                        <a:pt x="9" y="9"/>
                      </a:lnTo>
                      <a:lnTo>
                        <a:pt x="4" y="4"/>
                      </a:lnTo>
                      <a:lnTo>
                        <a:pt x="2" y="2"/>
                      </a:lnTo>
                      <a:lnTo>
                        <a:pt x="1" y="0"/>
                      </a:lnTo>
                      <a:lnTo>
                        <a:pt x="0" y="0"/>
                      </a:lnTo>
                      <a:lnTo>
                        <a:pt x="1" y="0"/>
                      </a:lnTo>
                      <a:lnTo>
                        <a:pt x="2" y="1"/>
                      </a:lnTo>
                      <a:lnTo>
                        <a:pt x="5" y="4"/>
                      </a:lnTo>
                      <a:lnTo>
                        <a:pt x="9" y="8"/>
                      </a:lnTo>
                      <a:lnTo>
                        <a:pt x="13" y="12"/>
                      </a:lnTo>
                      <a:lnTo>
                        <a:pt x="19" y="17"/>
                      </a:lnTo>
                      <a:lnTo>
                        <a:pt x="25" y="22"/>
                      </a:lnTo>
                      <a:lnTo>
                        <a:pt x="30" y="28"/>
                      </a:lnTo>
                      <a:lnTo>
                        <a:pt x="36" y="34"/>
                      </a:lnTo>
                      <a:lnTo>
                        <a:pt x="42" y="39"/>
                      </a:lnTo>
                      <a:lnTo>
                        <a:pt x="46" y="45"/>
                      </a:lnTo>
                      <a:lnTo>
                        <a:pt x="51" y="50"/>
                      </a:lnTo>
                      <a:lnTo>
                        <a:pt x="55" y="53"/>
                      </a:lnTo>
                      <a:lnTo>
                        <a:pt x="58" y="56"/>
                      </a:lnTo>
                      <a:lnTo>
                        <a:pt x="59" y="58"/>
                      </a:lnTo>
                      <a:lnTo>
                        <a:pt x="60" y="59"/>
                      </a:lnTo>
                      <a:lnTo>
                        <a:pt x="59" y="58"/>
                      </a:lnTo>
                      <a:lnTo>
                        <a:pt x="58" y="56"/>
                      </a:lnTo>
                      <a:lnTo>
                        <a:pt x="54" y="54"/>
                      </a:lnTo>
                      <a:lnTo>
                        <a:pt x="51" y="50"/>
                      </a:lnTo>
                      <a:lnTo>
                        <a:pt x="46" y="45"/>
                      </a:lnTo>
                      <a:lnTo>
                        <a:pt x="41" y="41"/>
                      </a:lnTo>
                      <a:lnTo>
                        <a:pt x="35" y="35"/>
                      </a:lnTo>
                      <a:lnTo>
                        <a:pt x="29" y="2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13" name="Freeform 719"/>
                <p:cNvSpPr>
                  <a:spLocks/>
                </p:cNvSpPr>
                <p:nvPr/>
              </p:nvSpPr>
              <p:spPr bwMode="auto">
                <a:xfrm>
                  <a:off x="3885" y="1661"/>
                  <a:ext cx="6" cy="6"/>
                </a:xfrm>
                <a:custGeom>
                  <a:avLst/>
                  <a:gdLst>
                    <a:gd name="T0" fmla="*/ 0 w 60"/>
                    <a:gd name="T1" fmla="*/ 0 h 59"/>
                    <a:gd name="T2" fmla="*/ 0 w 60"/>
                    <a:gd name="T3" fmla="*/ 0 h 59"/>
                    <a:gd name="T4" fmla="*/ 0 w 60"/>
                    <a:gd name="T5" fmla="*/ 0 h 59"/>
                    <a:gd name="T6" fmla="*/ 0 w 60"/>
                    <a:gd name="T7" fmla="*/ 0 h 59"/>
                    <a:gd name="T8" fmla="*/ 0 w 60"/>
                    <a:gd name="T9" fmla="*/ 0 h 59"/>
                    <a:gd name="T10" fmla="*/ 0 w 60"/>
                    <a:gd name="T11" fmla="*/ 0 h 59"/>
                    <a:gd name="T12" fmla="*/ 0 w 60"/>
                    <a:gd name="T13" fmla="*/ 0 h 59"/>
                    <a:gd name="T14" fmla="*/ 0 w 60"/>
                    <a:gd name="T15" fmla="*/ 0 h 59"/>
                    <a:gd name="T16" fmla="*/ 0 w 60"/>
                    <a:gd name="T17" fmla="*/ 0 h 59"/>
                    <a:gd name="T18" fmla="*/ 0 w 60"/>
                    <a:gd name="T19" fmla="*/ 0 h 59"/>
                    <a:gd name="T20" fmla="*/ 0 w 60"/>
                    <a:gd name="T21" fmla="*/ 0 h 59"/>
                    <a:gd name="T22" fmla="*/ 0 w 60"/>
                    <a:gd name="T23" fmla="*/ 0 h 59"/>
                    <a:gd name="T24" fmla="*/ 0 w 60"/>
                    <a:gd name="T25" fmla="*/ 0 h 59"/>
                    <a:gd name="T26" fmla="*/ 0 w 60"/>
                    <a:gd name="T27" fmla="*/ 0 h 59"/>
                    <a:gd name="T28" fmla="*/ 0 w 60"/>
                    <a:gd name="T29" fmla="*/ 0 h 59"/>
                    <a:gd name="T30" fmla="*/ 0 w 60"/>
                    <a:gd name="T31" fmla="*/ 0 h 59"/>
                    <a:gd name="T32" fmla="*/ 0 w 60"/>
                    <a:gd name="T33" fmla="*/ 0 h 59"/>
                    <a:gd name="T34" fmla="*/ 0 w 60"/>
                    <a:gd name="T35" fmla="*/ 0 h 59"/>
                    <a:gd name="T36" fmla="*/ 0 w 60"/>
                    <a:gd name="T37" fmla="*/ 0 h 59"/>
                    <a:gd name="T38" fmla="*/ 0 w 60"/>
                    <a:gd name="T39" fmla="*/ 0 h 59"/>
                    <a:gd name="T40" fmla="*/ 0 w 60"/>
                    <a:gd name="T41" fmla="*/ 0 h 59"/>
                    <a:gd name="T42" fmla="*/ 0 w 60"/>
                    <a:gd name="T43" fmla="*/ 0 h 59"/>
                    <a:gd name="T44" fmla="*/ 0 w 60"/>
                    <a:gd name="T45" fmla="*/ 0 h 59"/>
                    <a:gd name="T46" fmla="*/ 0 w 60"/>
                    <a:gd name="T47" fmla="*/ 0 h 59"/>
                    <a:gd name="T48" fmla="*/ 0 w 60"/>
                    <a:gd name="T49" fmla="*/ 0 h 59"/>
                    <a:gd name="T50" fmla="*/ 0 w 60"/>
                    <a:gd name="T51" fmla="*/ 0 h 59"/>
                    <a:gd name="T52" fmla="*/ 0 w 60"/>
                    <a:gd name="T53" fmla="*/ 0 h 59"/>
                    <a:gd name="T54" fmla="*/ 0 w 60"/>
                    <a:gd name="T55" fmla="*/ 0 h 59"/>
                    <a:gd name="T56" fmla="*/ 0 w 60"/>
                    <a:gd name="T57" fmla="*/ 0 h 59"/>
                    <a:gd name="T58" fmla="*/ 0 w 60"/>
                    <a:gd name="T59" fmla="*/ 0 h 59"/>
                    <a:gd name="T60" fmla="*/ 0 w 60"/>
                    <a:gd name="T61" fmla="*/ 0 h 59"/>
                    <a:gd name="T62" fmla="*/ 0 w 60"/>
                    <a:gd name="T63" fmla="*/ 0 h 59"/>
                    <a:gd name="T64" fmla="*/ 0 w 60"/>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59"/>
                    <a:gd name="T101" fmla="*/ 60 w 60"/>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59">
                      <a:moveTo>
                        <a:pt x="29" y="29"/>
                      </a:moveTo>
                      <a:lnTo>
                        <a:pt x="24" y="24"/>
                      </a:lnTo>
                      <a:lnTo>
                        <a:pt x="18" y="18"/>
                      </a:lnTo>
                      <a:lnTo>
                        <a:pt x="13" y="13"/>
                      </a:lnTo>
                      <a:lnTo>
                        <a:pt x="9" y="9"/>
                      </a:lnTo>
                      <a:lnTo>
                        <a:pt x="4" y="4"/>
                      </a:lnTo>
                      <a:lnTo>
                        <a:pt x="2" y="2"/>
                      </a:lnTo>
                      <a:lnTo>
                        <a:pt x="1" y="0"/>
                      </a:lnTo>
                      <a:lnTo>
                        <a:pt x="0" y="0"/>
                      </a:lnTo>
                      <a:lnTo>
                        <a:pt x="1" y="0"/>
                      </a:lnTo>
                      <a:lnTo>
                        <a:pt x="2" y="1"/>
                      </a:lnTo>
                      <a:lnTo>
                        <a:pt x="5" y="4"/>
                      </a:lnTo>
                      <a:lnTo>
                        <a:pt x="9" y="8"/>
                      </a:lnTo>
                      <a:lnTo>
                        <a:pt x="13" y="12"/>
                      </a:lnTo>
                      <a:lnTo>
                        <a:pt x="19" y="17"/>
                      </a:lnTo>
                      <a:lnTo>
                        <a:pt x="25" y="22"/>
                      </a:lnTo>
                      <a:lnTo>
                        <a:pt x="30" y="28"/>
                      </a:lnTo>
                      <a:lnTo>
                        <a:pt x="36" y="34"/>
                      </a:lnTo>
                      <a:lnTo>
                        <a:pt x="42" y="39"/>
                      </a:lnTo>
                      <a:lnTo>
                        <a:pt x="46" y="45"/>
                      </a:lnTo>
                      <a:lnTo>
                        <a:pt x="51" y="50"/>
                      </a:lnTo>
                      <a:lnTo>
                        <a:pt x="55" y="53"/>
                      </a:lnTo>
                      <a:lnTo>
                        <a:pt x="58" y="56"/>
                      </a:lnTo>
                      <a:lnTo>
                        <a:pt x="59" y="58"/>
                      </a:lnTo>
                      <a:lnTo>
                        <a:pt x="60" y="59"/>
                      </a:lnTo>
                      <a:lnTo>
                        <a:pt x="59" y="58"/>
                      </a:lnTo>
                      <a:lnTo>
                        <a:pt x="58" y="56"/>
                      </a:lnTo>
                      <a:lnTo>
                        <a:pt x="54" y="54"/>
                      </a:lnTo>
                      <a:lnTo>
                        <a:pt x="51" y="50"/>
                      </a:lnTo>
                      <a:lnTo>
                        <a:pt x="46" y="45"/>
                      </a:lnTo>
                      <a:lnTo>
                        <a:pt x="41" y="41"/>
                      </a:lnTo>
                      <a:lnTo>
                        <a:pt x="35" y="35"/>
                      </a:lnTo>
                      <a:lnTo>
                        <a:pt x="29" y="2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14" name="Oval 720"/>
                <p:cNvSpPr>
                  <a:spLocks noChangeArrowheads="1"/>
                </p:cNvSpPr>
                <p:nvPr/>
              </p:nvSpPr>
              <p:spPr bwMode="auto">
                <a:xfrm>
                  <a:off x="3847" y="1270"/>
                  <a:ext cx="59" cy="65"/>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a:cs typeface="Arial" charset="0"/>
                  </a:endParaRPr>
                </a:p>
              </p:txBody>
            </p:sp>
            <p:sp>
              <p:nvSpPr>
                <p:cNvPr id="12015" name="Freeform 721"/>
                <p:cNvSpPr>
                  <a:spLocks/>
                </p:cNvSpPr>
                <p:nvPr/>
              </p:nvSpPr>
              <p:spPr bwMode="auto">
                <a:xfrm>
                  <a:off x="3724" y="1322"/>
                  <a:ext cx="135" cy="148"/>
                </a:xfrm>
                <a:custGeom>
                  <a:avLst/>
                  <a:gdLst>
                    <a:gd name="T0" fmla="*/ 0 w 1336"/>
                    <a:gd name="T1" fmla="*/ 0 h 1357"/>
                    <a:gd name="T2" fmla="*/ 0 w 1336"/>
                    <a:gd name="T3" fmla="*/ 0 h 1357"/>
                    <a:gd name="T4" fmla="*/ 0 w 1336"/>
                    <a:gd name="T5" fmla="*/ 0 h 1357"/>
                    <a:gd name="T6" fmla="*/ 0 w 1336"/>
                    <a:gd name="T7" fmla="*/ 0 h 1357"/>
                    <a:gd name="T8" fmla="*/ 0 w 1336"/>
                    <a:gd name="T9" fmla="*/ 0 h 1357"/>
                    <a:gd name="T10" fmla="*/ 0 w 1336"/>
                    <a:gd name="T11" fmla="*/ 0 h 1357"/>
                    <a:gd name="T12" fmla="*/ 0 w 1336"/>
                    <a:gd name="T13" fmla="*/ 0 h 1357"/>
                    <a:gd name="T14" fmla="*/ 0 w 1336"/>
                    <a:gd name="T15" fmla="*/ 0 h 1357"/>
                    <a:gd name="T16" fmla="*/ 0 w 1336"/>
                    <a:gd name="T17" fmla="*/ 0 h 1357"/>
                    <a:gd name="T18" fmla="*/ 0 w 1336"/>
                    <a:gd name="T19" fmla="*/ 0 h 1357"/>
                    <a:gd name="T20" fmla="*/ 0 w 1336"/>
                    <a:gd name="T21" fmla="*/ 0 h 1357"/>
                    <a:gd name="T22" fmla="*/ 0 w 1336"/>
                    <a:gd name="T23" fmla="*/ 0 h 1357"/>
                    <a:gd name="T24" fmla="*/ 0 w 1336"/>
                    <a:gd name="T25" fmla="*/ 0 h 1357"/>
                    <a:gd name="T26" fmla="*/ 0 w 1336"/>
                    <a:gd name="T27" fmla="*/ 0 h 1357"/>
                    <a:gd name="T28" fmla="*/ 0 w 1336"/>
                    <a:gd name="T29" fmla="*/ 0 h 1357"/>
                    <a:gd name="T30" fmla="*/ 0 w 1336"/>
                    <a:gd name="T31" fmla="*/ 0 h 1357"/>
                    <a:gd name="T32" fmla="*/ 0 w 1336"/>
                    <a:gd name="T33" fmla="*/ 0 h 1357"/>
                    <a:gd name="T34" fmla="*/ 0 w 1336"/>
                    <a:gd name="T35" fmla="*/ 0 h 1357"/>
                    <a:gd name="T36" fmla="*/ 0 w 1336"/>
                    <a:gd name="T37" fmla="*/ 0 h 1357"/>
                    <a:gd name="T38" fmla="*/ 0 w 1336"/>
                    <a:gd name="T39" fmla="*/ 0 h 1357"/>
                    <a:gd name="T40" fmla="*/ 0 w 1336"/>
                    <a:gd name="T41" fmla="*/ 0 h 1357"/>
                    <a:gd name="T42" fmla="*/ 0 w 1336"/>
                    <a:gd name="T43" fmla="*/ 0 h 13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6"/>
                    <a:gd name="T67" fmla="*/ 0 h 1357"/>
                    <a:gd name="T68" fmla="*/ 1336 w 1336"/>
                    <a:gd name="T69" fmla="*/ 1357 h 13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6" h="1357">
                      <a:moveTo>
                        <a:pt x="1336" y="59"/>
                      </a:moveTo>
                      <a:lnTo>
                        <a:pt x="60" y="1357"/>
                      </a:lnTo>
                      <a:lnTo>
                        <a:pt x="0" y="1298"/>
                      </a:lnTo>
                      <a:lnTo>
                        <a:pt x="1276" y="0"/>
                      </a:lnTo>
                      <a:lnTo>
                        <a:pt x="1278" y="1"/>
                      </a:lnTo>
                      <a:lnTo>
                        <a:pt x="1281" y="5"/>
                      </a:lnTo>
                      <a:lnTo>
                        <a:pt x="1286" y="8"/>
                      </a:lnTo>
                      <a:lnTo>
                        <a:pt x="1290" y="11"/>
                      </a:lnTo>
                      <a:lnTo>
                        <a:pt x="1296" y="17"/>
                      </a:lnTo>
                      <a:lnTo>
                        <a:pt x="1302" y="22"/>
                      </a:lnTo>
                      <a:lnTo>
                        <a:pt x="1307" y="27"/>
                      </a:lnTo>
                      <a:lnTo>
                        <a:pt x="1313" y="34"/>
                      </a:lnTo>
                      <a:lnTo>
                        <a:pt x="1319" y="40"/>
                      </a:lnTo>
                      <a:lnTo>
                        <a:pt x="1323" y="44"/>
                      </a:lnTo>
                      <a:lnTo>
                        <a:pt x="1328" y="49"/>
                      </a:lnTo>
                      <a:lnTo>
                        <a:pt x="1331" y="53"/>
                      </a:lnTo>
                      <a:lnTo>
                        <a:pt x="1334" y="57"/>
                      </a:lnTo>
                      <a:lnTo>
                        <a:pt x="1336" y="5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3" name="Freeform 722"/>
                <p:cNvSpPr>
                  <a:spLocks/>
                </p:cNvSpPr>
                <p:nvPr/>
              </p:nvSpPr>
              <p:spPr bwMode="auto">
                <a:xfrm>
                  <a:off x="3724" y="1322"/>
                  <a:ext cx="135" cy="148"/>
                </a:xfrm>
                <a:custGeom>
                  <a:avLst/>
                  <a:gdLst>
                    <a:gd name="T0" fmla="*/ 0 w 1336"/>
                    <a:gd name="T1" fmla="*/ 0 h 1357"/>
                    <a:gd name="T2" fmla="*/ 0 w 1336"/>
                    <a:gd name="T3" fmla="*/ 0 h 1357"/>
                    <a:gd name="T4" fmla="*/ 0 w 1336"/>
                    <a:gd name="T5" fmla="*/ 0 h 1357"/>
                    <a:gd name="T6" fmla="*/ 0 w 1336"/>
                    <a:gd name="T7" fmla="*/ 0 h 1357"/>
                    <a:gd name="T8" fmla="*/ 0 w 1336"/>
                    <a:gd name="T9" fmla="*/ 0 h 1357"/>
                    <a:gd name="T10" fmla="*/ 0 w 1336"/>
                    <a:gd name="T11" fmla="*/ 0 h 1357"/>
                    <a:gd name="T12" fmla="*/ 0 w 1336"/>
                    <a:gd name="T13" fmla="*/ 0 h 1357"/>
                    <a:gd name="T14" fmla="*/ 0 w 1336"/>
                    <a:gd name="T15" fmla="*/ 0 h 1357"/>
                    <a:gd name="T16" fmla="*/ 0 w 1336"/>
                    <a:gd name="T17" fmla="*/ 0 h 1357"/>
                    <a:gd name="T18" fmla="*/ 0 w 1336"/>
                    <a:gd name="T19" fmla="*/ 0 h 1357"/>
                    <a:gd name="T20" fmla="*/ 0 w 1336"/>
                    <a:gd name="T21" fmla="*/ 0 h 1357"/>
                    <a:gd name="T22" fmla="*/ 0 w 1336"/>
                    <a:gd name="T23" fmla="*/ 0 h 1357"/>
                    <a:gd name="T24" fmla="*/ 0 w 1336"/>
                    <a:gd name="T25" fmla="*/ 0 h 1357"/>
                    <a:gd name="T26" fmla="*/ 0 w 1336"/>
                    <a:gd name="T27" fmla="*/ 0 h 1357"/>
                    <a:gd name="T28" fmla="*/ 0 w 1336"/>
                    <a:gd name="T29" fmla="*/ 0 h 1357"/>
                    <a:gd name="T30" fmla="*/ 0 w 1336"/>
                    <a:gd name="T31" fmla="*/ 0 h 1357"/>
                    <a:gd name="T32" fmla="*/ 0 w 1336"/>
                    <a:gd name="T33" fmla="*/ 0 h 1357"/>
                    <a:gd name="T34" fmla="*/ 0 w 1336"/>
                    <a:gd name="T35" fmla="*/ 0 h 1357"/>
                    <a:gd name="T36" fmla="*/ 0 w 1336"/>
                    <a:gd name="T37" fmla="*/ 0 h 1357"/>
                    <a:gd name="T38" fmla="*/ 0 w 1336"/>
                    <a:gd name="T39" fmla="*/ 0 h 1357"/>
                    <a:gd name="T40" fmla="*/ 0 w 1336"/>
                    <a:gd name="T41" fmla="*/ 0 h 1357"/>
                    <a:gd name="T42" fmla="*/ 0 w 1336"/>
                    <a:gd name="T43" fmla="*/ 0 h 13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6"/>
                    <a:gd name="T67" fmla="*/ 0 h 1357"/>
                    <a:gd name="T68" fmla="*/ 1336 w 1336"/>
                    <a:gd name="T69" fmla="*/ 1357 h 13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6" h="1357">
                      <a:moveTo>
                        <a:pt x="1336" y="59"/>
                      </a:moveTo>
                      <a:lnTo>
                        <a:pt x="60" y="1357"/>
                      </a:lnTo>
                      <a:lnTo>
                        <a:pt x="0" y="1298"/>
                      </a:lnTo>
                      <a:lnTo>
                        <a:pt x="1276" y="0"/>
                      </a:lnTo>
                      <a:lnTo>
                        <a:pt x="1278" y="1"/>
                      </a:lnTo>
                      <a:lnTo>
                        <a:pt x="1281" y="5"/>
                      </a:lnTo>
                      <a:lnTo>
                        <a:pt x="1286" y="8"/>
                      </a:lnTo>
                      <a:lnTo>
                        <a:pt x="1290" y="11"/>
                      </a:lnTo>
                      <a:lnTo>
                        <a:pt x="1296" y="17"/>
                      </a:lnTo>
                      <a:lnTo>
                        <a:pt x="1302" y="22"/>
                      </a:lnTo>
                      <a:lnTo>
                        <a:pt x="1307" y="27"/>
                      </a:lnTo>
                      <a:lnTo>
                        <a:pt x="1313" y="34"/>
                      </a:lnTo>
                      <a:lnTo>
                        <a:pt x="1319" y="40"/>
                      </a:lnTo>
                      <a:lnTo>
                        <a:pt x="1323" y="44"/>
                      </a:lnTo>
                      <a:lnTo>
                        <a:pt x="1328" y="49"/>
                      </a:lnTo>
                      <a:lnTo>
                        <a:pt x="1331" y="53"/>
                      </a:lnTo>
                      <a:lnTo>
                        <a:pt x="1334" y="57"/>
                      </a:lnTo>
                      <a:lnTo>
                        <a:pt x="1336" y="5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grpSp>
        </p:grpSp>
        <p:sp>
          <p:nvSpPr>
            <p:cNvPr id="11310" name="Line 723"/>
            <p:cNvSpPr>
              <a:spLocks noChangeShapeType="1"/>
            </p:cNvSpPr>
            <p:nvPr/>
          </p:nvSpPr>
          <p:spPr bwMode="auto">
            <a:xfrm flipH="1" flipV="1">
              <a:off x="3538" y="794"/>
              <a:ext cx="0" cy="192"/>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nvGrpSpPr>
            <p:cNvPr id="9" name="Group 724"/>
            <p:cNvGrpSpPr>
              <a:grpSpLocks/>
            </p:cNvGrpSpPr>
            <p:nvPr/>
          </p:nvGrpSpPr>
          <p:grpSpPr bwMode="auto">
            <a:xfrm>
              <a:off x="1914" y="746"/>
              <a:ext cx="1627" cy="54"/>
              <a:chOff x="1914" y="746"/>
              <a:chExt cx="1627" cy="54"/>
            </a:xfrm>
          </p:grpSpPr>
          <p:sp>
            <p:nvSpPr>
              <p:cNvPr id="11313" name="Line 725"/>
              <p:cNvSpPr>
                <a:spLocks noChangeShapeType="1"/>
              </p:cNvSpPr>
              <p:nvPr/>
            </p:nvSpPr>
            <p:spPr bwMode="auto">
              <a:xfrm flipH="1">
                <a:off x="1914" y="800"/>
                <a:ext cx="610" cy="0"/>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sp>
            <p:nvSpPr>
              <p:cNvPr id="11314" name="Line 726"/>
              <p:cNvSpPr>
                <a:spLocks noChangeShapeType="1"/>
              </p:cNvSpPr>
              <p:nvPr/>
            </p:nvSpPr>
            <p:spPr bwMode="auto">
              <a:xfrm flipV="1">
                <a:off x="2524" y="746"/>
                <a:ext cx="52" cy="54"/>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sp>
            <p:nvSpPr>
              <p:cNvPr id="11315" name="Line 727"/>
              <p:cNvSpPr>
                <a:spLocks noChangeShapeType="1"/>
              </p:cNvSpPr>
              <p:nvPr/>
            </p:nvSpPr>
            <p:spPr bwMode="auto">
              <a:xfrm>
                <a:off x="2242" y="800"/>
                <a:ext cx="48" cy="0"/>
              </a:xfrm>
              <a:prstGeom prst="line">
                <a:avLst/>
              </a:prstGeom>
              <a:noFill/>
              <a:ln w="38100">
                <a:solidFill>
                  <a:schemeClr val="tx1"/>
                </a:solidFill>
                <a:round/>
                <a:headEnd type="triangle" w="med" len="med"/>
                <a:tailEnd type="none" w="sm" len="sm"/>
              </a:ln>
            </p:spPr>
            <p:txBody>
              <a:bodyPr wrap="none" anchor="ctr"/>
              <a:lstStyle/>
              <a:p>
                <a:endParaRPr lang="en-US">
                  <a:solidFill>
                    <a:prstClr val="black"/>
                  </a:solidFill>
                  <a:cs typeface="Arial" charset="0"/>
                </a:endParaRPr>
              </a:p>
            </p:txBody>
          </p:sp>
          <p:sp>
            <p:nvSpPr>
              <p:cNvPr id="11316" name="Line 728"/>
              <p:cNvSpPr>
                <a:spLocks noChangeShapeType="1"/>
              </p:cNvSpPr>
              <p:nvPr/>
            </p:nvSpPr>
            <p:spPr bwMode="auto">
              <a:xfrm flipH="1">
                <a:off x="2626" y="794"/>
                <a:ext cx="915" cy="0"/>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sp>
          <p:nvSpPr>
            <p:cNvPr id="11312" name="Freeform 729"/>
            <p:cNvSpPr>
              <a:spLocks/>
            </p:cNvSpPr>
            <p:nvPr/>
          </p:nvSpPr>
          <p:spPr bwMode="auto">
            <a:xfrm>
              <a:off x="2458" y="1343"/>
              <a:ext cx="603" cy="75"/>
            </a:xfrm>
            <a:custGeom>
              <a:avLst/>
              <a:gdLst>
                <a:gd name="T0" fmla="*/ 1 w 972"/>
                <a:gd name="T1" fmla="*/ 0 h 468"/>
                <a:gd name="T2" fmla="*/ 1 w 972"/>
                <a:gd name="T3" fmla="*/ 0 h 468"/>
                <a:gd name="T4" fmla="*/ 1 w 972"/>
                <a:gd name="T5" fmla="*/ 0 h 468"/>
                <a:gd name="T6" fmla="*/ 0 w 972"/>
                <a:gd name="T7" fmla="*/ 0 h 468"/>
                <a:gd name="T8" fmla="*/ 0 60000 65536"/>
                <a:gd name="T9" fmla="*/ 0 60000 65536"/>
                <a:gd name="T10" fmla="*/ 0 60000 65536"/>
                <a:gd name="T11" fmla="*/ 0 60000 65536"/>
                <a:gd name="T12" fmla="*/ 0 w 972"/>
                <a:gd name="T13" fmla="*/ 0 h 468"/>
                <a:gd name="T14" fmla="*/ 972 w 972"/>
                <a:gd name="T15" fmla="*/ 468 h 468"/>
              </a:gdLst>
              <a:ahLst/>
              <a:cxnLst>
                <a:cxn ang="T8">
                  <a:pos x="T0" y="T1"/>
                </a:cxn>
                <a:cxn ang="T9">
                  <a:pos x="T2" y="T3"/>
                </a:cxn>
                <a:cxn ang="T10">
                  <a:pos x="T4" y="T5"/>
                </a:cxn>
                <a:cxn ang="T11">
                  <a:pos x="T6" y="T7"/>
                </a:cxn>
              </a:cxnLst>
              <a:rect l="T12" t="T13" r="T14" b="T15"/>
              <a:pathLst>
                <a:path w="972" h="468">
                  <a:moveTo>
                    <a:pt x="972" y="0"/>
                  </a:moveTo>
                  <a:cubicBezTo>
                    <a:pt x="821" y="14"/>
                    <a:pt x="670" y="28"/>
                    <a:pt x="564" y="96"/>
                  </a:cubicBezTo>
                  <a:cubicBezTo>
                    <a:pt x="458" y="164"/>
                    <a:pt x="430" y="348"/>
                    <a:pt x="336" y="408"/>
                  </a:cubicBezTo>
                  <a:cubicBezTo>
                    <a:pt x="242" y="468"/>
                    <a:pt x="56" y="448"/>
                    <a:pt x="0" y="456"/>
                  </a:cubicBezTo>
                </a:path>
              </a:pathLst>
            </a:custGeom>
            <a:noFill/>
            <a:ln w="38100">
              <a:solidFill>
                <a:srgbClr val="010101"/>
              </a:solidFill>
              <a:round/>
              <a:headEnd type="triangle" w="med" len="med"/>
              <a:tailEnd type="triangle" w="med" len="med"/>
            </a:ln>
          </p:spPr>
          <p:txBody>
            <a:bodyPr anchor="ctr">
              <a:spAutoFit/>
            </a:bodyPr>
            <a:lstStyle/>
            <a:p>
              <a:endParaRPr lang="en-US">
                <a:solidFill>
                  <a:prstClr val="black"/>
                </a:solidFill>
                <a:cs typeface="Arial" charset="0"/>
              </a:endParaRPr>
            </a:p>
          </p:txBody>
        </p:sp>
      </p:grpSp>
      <p:sp>
        <p:nvSpPr>
          <p:cNvPr id="11273" name="Rectangle 733"/>
          <p:cNvSpPr>
            <a:spLocks noChangeArrowheads="1"/>
          </p:cNvSpPr>
          <p:nvPr/>
        </p:nvSpPr>
        <p:spPr bwMode="auto">
          <a:xfrm>
            <a:off x="4086225" y="2171700"/>
            <a:ext cx="1704975" cy="457200"/>
          </a:xfrm>
          <a:prstGeom prst="rect">
            <a:avLst/>
          </a:prstGeom>
          <a:noFill/>
          <a:ln w="9525">
            <a:noFill/>
            <a:miter lim="800000"/>
            <a:headEnd/>
            <a:tailEnd/>
          </a:ln>
        </p:spPr>
        <p:txBody>
          <a:bodyPr>
            <a:spAutoFit/>
          </a:bodyPr>
          <a:lstStyle/>
          <a:p>
            <a:pPr algn="ctr"/>
            <a:r>
              <a:rPr lang="en-US" sz="1200" b="1" dirty="0">
                <a:solidFill>
                  <a:prstClr val="black"/>
                </a:solidFill>
                <a:cs typeface="Arial" charset="0"/>
              </a:rPr>
              <a:t>xLi</a:t>
            </a:r>
            <a:r>
              <a:rPr lang="en-US" sz="1200" b="1" baseline="-25000" dirty="0">
                <a:solidFill>
                  <a:prstClr val="black"/>
                </a:solidFill>
                <a:cs typeface="Arial" charset="0"/>
              </a:rPr>
              <a:t>2</a:t>
            </a:r>
            <a:r>
              <a:rPr lang="en-US" sz="1200" b="1" dirty="0">
                <a:solidFill>
                  <a:prstClr val="black"/>
                </a:solidFill>
                <a:cs typeface="Arial" charset="0"/>
              </a:rPr>
              <a:t>MnO</a:t>
            </a:r>
            <a:r>
              <a:rPr lang="en-US" sz="1200" b="1" baseline="-25000" dirty="0">
                <a:solidFill>
                  <a:prstClr val="black"/>
                </a:solidFill>
                <a:cs typeface="Arial" charset="0"/>
              </a:rPr>
              <a:t>3</a:t>
            </a:r>
            <a:r>
              <a:rPr lang="en-US" sz="1200" b="1" dirty="0">
                <a:solidFill>
                  <a:prstClr val="black"/>
                </a:solidFill>
                <a:cs typeface="Arial" charset="0"/>
                <a:sym typeface="Symbol" pitchFamily="18" charset="2"/>
              </a:rPr>
              <a:t></a:t>
            </a:r>
            <a:r>
              <a:rPr lang="en-US" sz="1200" b="1" dirty="0">
                <a:solidFill>
                  <a:prstClr val="black"/>
                </a:solidFill>
                <a:cs typeface="Arial" charset="0"/>
              </a:rPr>
              <a:t>(1-x)LiMO</a:t>
            </a:r>
            <a:r>
              <a:rPr lang="en-US" sz="1200" b="1" baseline="-25000" dirty="0">
                <a:solidFill>
                  <a:prstClr val="black"/>
                </a:solidFill>
                <a:cs typeface="Arial" charset="0"/>
              </a:rPr>
              <a:t>2</a:t>
            </a:r>
          </a:p>
          <a:p>
            <a:pPr algn="ctr"/>
            <a:r>
              <a:rPr lang="en-US" sz="1200" b="1" dirty="0">
                <a:solidFill>
                  <a:prstClr val="black"/>
                </a:solidFill>
                <a:cs typeface="Arial" charset="0"/>
              </a:rPr>
              <a:t> (Cathode)</a:t>
            </a:r>
          </a:p>
        </p:txBody>
      </p:sp>
      <p:sp>
        <p:nvSpPr>
          <p:cNvPr id="11274" name="TextBox 2"/>
          <p:cNvSpPr txBox="1">
            <a:spLocks noChangeArrowheads="1"/>
          </p:cNvSpPr>
          <p:nvPr/>
        </p:nvSpPr>
        <p:spPr bwMode="auto">
          <a:xfrm>
            <a:off x="3276600" y="4050475"/>
            <a:ext cx="1524000" cy="692497"/>
          </a:xfrm>
          <a:prstGeom prst="rect">
            <a:avLst/>
          </a:prstGeom>
          <a:noFill/>
          <a:ln w="9525">
            <a:noFill/>
            <a:miter lim="800000"/>
            <a:headEnd/>
            <a:tailEnd/>
          </a:ln>
        </p:spPr>
        <p:txBody>
          <a:bodyPr wrap="square">
            <a:spAutoFit/>
          </a:bodyPr>
          <a:lstStyle/>
          <a:p>
            <a:pPr algn="ctr"/>
            <a:r>
              <a:rPr lang="en-US" sz="1300" b="1" dirty="0" smtClean="0">
                <a:solidFill>
                  <a:srgbClr val="0D0D0D"/>
                </a:solidFill>
                <a:ea typeface="ＭＳ Ｐゴシック" pitchFamily="34" charset="-128"/>
                <a:cs typeface="Arial" charset="0"/>
              </a:rPr>
              <a:t>High </a:t>
            </a:r>
            <a:r>
              <a:rPr lang="en-US" sz="1300" b="1" dirty="0">
                <a:solidFill>
                  <a:prstClr val="black"/>
                </a:solidFill>
                <a:ea typeface="ＭＳ Ｐゴシック" pitchFamily="34" charset="-128"/>
                <a:cs typeface="Arial" charset="0"/>
              </a:rPr>
              <a:t>energy</a:t>
            </a:r>
            <a:r>
              <a:rPr lang="en-US" sz="1300" b="1" dirty="0">
                <a:solidFill>
                  <a:srgbClr val="FF0000"/>
                </a:solidFill>
                <a:ea typeface="ＭＳ Ｐゴシック" pitchFamily="34" charset="-128"/>
                <a:cs typeface="Arial" charset="0"/>
              </a:rPr>
              <a:t> </a:t>
            </a:r>
            <a:r>
              <a:rPr lang="en-US" sz="1300" b="1" dirty="0">
                <a:solidFill>
                  <a:srgbClr val="0D0D0D"/>
                </a:solidFill>
                <a:ea typeface="ＭＳ Ｐゴシック" pitchFamily="34" charset="-128"/>
                <a:cs typeface="Arial" charset="0"/>
              </a:rPr>
              <a:t>Li-ion cells…</a:t>
            </a:r>
          </a:p>
          <a:p>
            <a:pPr algn="ctr"/>
            <a:endParaRPr lang="en-US" sz="1300" b="1" dirty="0">
              <a:solidFill>
                <a:srgbClr val="0D0D0D"/>
              </a:solidFill>
              <a:ea typeface="ＭＳ Ｐゴシック" pitchFamily="34" charset="-128"/>
              <a:cs typeface="Arial" charset="0"/>
            </a:endParaRPr>
          </a:p>
        </p:txBody>
      </p:sp>
      <p:sp>
        <p:nvSpPr>
          <p:cNvPr id="11275" name="Text Box 9"/>
          <p:cNvSpPr txBox="1">
            <a:spLocks noChangeArrowheads="1"/>
          </p:cNvSpPr>
          <p:nvPr/>
        </p:nvSpPr>
        <p:spPr bwMode="auto">
          <a:xfrm>
            <a:off x="261656" y="892590"/>
            <a:ext cx="2159566" cy="327782"/>
          </a:xfrm>
          <a:prstGeom prst="rect">
            <a:avLst/>
          </a:prstGeom>
          <a:noFill/>
          <a:ln w="9525">
            <a:noFill/>
            <a:miter lim="800000"/>
            <a:headEnd/>
            <a:tailEnd/>
          </a:ln>
        </p:spPr>
        <p:txBody>
          <a:bodyPr wrap="none">
            <a:spAutoFit/>
          </a:bodyPr>
          <a:lstStyle/>
          <a:p>
            <a:pPr algn="ctr">
              <a:lnSpc>
                <a:spcPct val="85000"/>
              </a:lnSpc>
            </a:pPr>
            <a:r>
              <a:rPr lang="en-US" dirty="0" smtClean="0">
                <a:solidFill>
                  <a:srgbClr val="106636"/>
                </a:solidFill>
                <a:cs typeface="Arial" charset="0"/>
              </a:rPr>
              <a:t>BES Basic </a:t>
            </a:r>
            <a:r>
              <a:rPr lang="en-US" dirty="0">
                <a:solidFill>
                  <a:srgbClr val="106636"/>
                </a:solidFill>
                <a:cs typeface="Arial" charset="0"/>
              </a:rPr>
              <a:t>Science</a:t>
            </a:r>
          </a:p>
        </p:txBody>
      </p:sp>
      <p:sp>
        <p:nvSpPr>
          <p:cNvPr id="11277" name="Text Box 10"/>
          <p:cNvSpPr txBox="1">
            <a:spLocks noChangeArrowheads="1"/>
          </p:cNvSpPr>
          <p:nvPr/>
        </p:nvSpPr>
        <p:spPr bwMode="auto">
          <a:xfrm>
            <a:off x="2886075" y="889000"/>
            <a:ext cx="2600325" cy="334963"/>
          </a:xfrm>
          <a:prstGeom prst="rect">
            <a:avLst/>
          </a:prstGeom>
          <a:noFill/>
          <a:ln w="9525">
            <a:noFill/>
            <a:miter lim="800000"/>
            <a:headEnd/>
            <a:tailEnd/>
          </a:ln>
        </p:spPr>
        <p:txBody>
          <a:bodyPr>
            <a:spAutoFit/>
          </a:bodyPr>
          <a:lstStyle/>
          <a:p>
            <a:pPr algn="ctr">
              <a:lnSpc>
                <a:spcPct val="85000"/>
              </a:lnSpc>
            </a:pPr>
            <a:r>
              <a:rPr lang="en-US" dirty="0" smtClean="0">
                <a:solidFill>
                  <a:srgbClr val="106636"/>
                </a:solidFill>
                <a:cs typeface="Arial" charset="0"/>
              </a:rPr>
              <a:t>EERE Applied </a:t>
            </a:r>
            <a:r>
              <a:rPr lang="en-US" dirty="0">
                <a:solidFill>
                  <a:srgbClr val="106636"/>
                </a:solidFill>
                <a:cs typeface="Arial" charset="0"/>
              </a:rPr>
              <a:t>R&amp;D</a:t>
            </a:r>
          </a:p>
        </p:txBody>
      </p:sp>
      <p:sp>
        <p:nvSpPr>
          <p:cNvPr id="11283" name="TextBox 755"/>
          <p:cNvSpPr txBox="1">
            <a:spLocks noChangeArrowheads="1"/>
          </p:cNvSpPr>
          <p:nvPr/>
        </p:nvSpPr>
        <p:spPr bwMode="auto">
          <a:xfrm>
            <a:off x="3048000" y="4689157"/>
            <a:ext cx="3048000" cy="492443"/>
          </a:xfrm>
          <a:prstGeom prst="rect">
            <a:avLst/>
          </a:prstGeom>
          <a:noFill/>
          <a:ln w="9525">
            <a:noFill/>
            <a:miter lim="800000"/>
            <a:headEnd/>
            <a:tailEnd/>
          </a:ln>
        </p:spPr>
        <p:txBody>
          <a:bodyPr>
            <a:spAutoFit/>
          </a:bodyPr>
          <a:lstStyle/>
          <a:p>
            <a:pPr algn="ctr"/>
            <a:r>
              <a:rPr lang="en-US" sz="1300" b="1" dirty="0">
                <a:solidFill>
                  <a:prstClr val="black"/>
                </a:solidFill>
                <a:ea typeface="ＭＳ Ｐゴシック" pitchFamily="34" charset="-128"/>
                <a:cs typeface="Arial" charset="0"/>
              </a:rPr>
              <a:t>…with </a:t>
            </a:r>
            <a:r>
              <a:rPr lang="en-US" sz="1300" b="1" dirty="0" smtClean="0">
                <a:solidFill>
                  <a:prstClr val="black"/>
                </a:solidFill>
                <a:ea typeface="ＭＳ Ｐゴシック" pitchFamily="34" charset="-128"/>
                <a:cs typeface="Arial" charset="0"/>
              </a:rPr>
              <a:t>increased </a:t>
            </a:r>
            <a:r>
              <a:rPr lang="en-US" sz="1300" b="1" dirty="0">
                <a:solidFill>
                  <a:prstClr val="black"/>
                </a:solidFill>
                <a:ea typeface="ＭＳ Ｐゴシック" pitchFamily="34" charset="-128"/>
                <a:cs typeface="Arial" charset="0"/>
              </a:rPr>
              <a:t>cathode capacity, enhanced stability</a:t>
            </a:r>
          </a:p>
        </p:txBody>
      </p:sp>
      <p:pic>
        <p:nvPicPr>
          <p:cNvPr id="11285" name="Picture 5" descr="Picture 010"/>
          <p:cNvPicPr>
            <a:picLocks noChangeAspect="1" noChangeArrowheads="1"/>
          </p:cNvPicPr>
          <p:nvPr/>
        </p:nvPicPr>
        <p:blipFill>
          <a:blip r:embed="rId4" cstate="print"/>
          <a:srcRect l="27777" t="29405" r="35185" b="11111"/>
          <a:stretch>
            <a:fillRect/>
          </a:stretch>
        </p:blipFill>
        <p:spPr bwMode="auto">
          <a:xfrm>
            <a:off x="4800600" y="3733800"/>
            <a:ext cx="925074" cy="990600"/>
          </a:xfrm>
          <a:prstGeom prst="rect">
            <a:avLst/>
          </a:prstGeom>
          <a:noFill/>
          <a:ln w="9525">
            <a:noFill/>
            <a:miter lim="800000"/>
            <a:headEnd/>
            <a:tailEnd/>
          </a:ln>
        </p:spPr>
      </p:pic>
      <p:pic>
        <p:nvPicPr>
          <p:cNvPr id="11279" name="Picture 10" descr="volt-logo.jpg"/>
          <p:cNvPicPr>
            <a:picLocks noChangeAspect="1"/>
          </p:cNvPicPr>
          <p:nvPr/>
        </p:nvPicPr>
        <p:blipFill>
          <a:blip r:embed="rId5" cstate="print"/>
          <a:srcRect t="17366" b="21211"/>
          <a:stretch>
            <a:fillRect/>
          </a:stretch>
        </p:blipFill>
        <p:spPr bwMode="auto">
          <a:xfrm>
            <a:off x="7810422" y="5410200"/>
            <a:ext cx="892110" cy="304800"/>
          </a:xfrm>
          <a:prstGeom prst="rect">
            <a:avLst/>
          </a:prstGeom>
          <a:noFill/>
          <a:ln w="9525">
            <a:solidFill>
              <a:schemeClr val="tx1"/>
            </a:solidFill>
            <a:miter lim="800000"/>
            <a:headEnd/>
            <a:tailEnd/>
          </a:ln>
        </p:spPr>
      </p:pic>
      <p:pic>
        <p:nvPicPr>
          <p:cNvPr id="1497" name="Picture 1496" descr="BASF.jpg"/>
          <p:cNvPicPr>
            <a:picLocks noChangeAspect="1"/>
          </p:cNvPicPr>
          <p:nvPr/>
        </p:nvPicPr>
        <p:blipFill>
          <a:blip r:embed="rId6" cstate="print"/>
          <a:stretch>
            <a:fillRect/>
          </a:stretch>
        </p:blipFill>
        <p:spPr>
          <a:xfrm>
            <a:off x="5982033" y="5696242"/>
            <a:ext cx="1180767" cy="590375"/>
          </a:xfrm>
          <a:prstGeom prst="rect">
            <a:avLst/>
          </a:prstGeom>
          <a:ln w="6350">
            <a:solidFill>
              <a:schemeClr val="tx1">
                <a:lumMod val="95000"/>
                <a:lumOff val="5000"/>
              </a:schemeClr>
            </a:solidFill>
            <a:miter lim="800000"/>
          </a:ln>
        </p:spPr>
      </p:pic>
      <p:pic>
        <p:nvPicPr>
          <p:cNvPr id="12" name="Picture 11" descr="lgchem.jpg"/>
          <p:cNvPicPr>
            <a:picLocks noChangeAspect="1"/>
          </p:cNvPicPr>
          <p:nvPr/>
        </p:nvPicPr>
        <p:blipFill>
          <a:blip r:embed="rId7" cstate="print"/>
          <a:stretch>
            <a:fillRect/>
          </a:stretch>
        </p:blipFill>
        <p:spPr>
          <a:xfrm>
            <a:off x="7723077" y="5867400"/>
            <a:ext cx="1066801" cy="334677"/>
          </a:xfrm>
          <a:prstGeom prst="rect">
            <a:avLst/>
          </a:prstGeom>
          <a:ln w="6350">
            <a:solidFill>
              <a:schemeClr val="tx1">
                <a:lumMod val="95000"/>
                <a:lumOff val="5000"/>
              </a:schemeClr>
            </a:solidFill>
            <a:miter lim="800000"/>
          </a:ln>
        </p:spPr>
      </p:pic>
      <p:pic>
        <p:nvPicPr>
          <p:cNvPr id="12016" name="Picture 752"/>
          <p:cNvPicPr>
            <a:picLocks noChangeAspect="1" noChangeArrowheads="1"/>
          </p:cNvPicPr>
          <p:nvPr/>
        </p:nvPicPr>
        <p:blipFill>
          <a:blip r:embed="rId8" cstate="print"/>
          <a:srcRect l="1500" r="53999" b="85001"/>
          <a:stretch>
            <a:fillRect/>
          </a:stretch>
        </p:blipFill>
        <p:spPr bwMode="auto">
          <a:xfrm>
            <a:off x="7200566" y="6344441"/>
            <a:ext cx="1834749" cy="370767"/>
          </a:xfrm>
          <a:prstGeom prst="rect">
            <a:avLst/>
          </a:prstGeom>
          <a:noFill/>
          <a:ln w="9525">
            <a:solidFill>
              <a:schemeClr val="tx1"/>
            </a:solidFill>
            <a:miter lim="800000"/>
            <a:headEnd/>
            <a:tailEnd/>
          </a:ln>
        </p:spPr>
      </p:pic>
      <p:pic>
        <p:nvPicPr>
          <p:cNvPr id="2" name="Picture 9"/>
          <p:cNvPicPr>
            <a:picLocks noChangeAspect="1"/>
          </p:cNvPicPr>
          <p:nvPr/>
        </p:nvPicPr>
        <p:blipFill>
          <a:blip r:embed="rId9" cstate="print"/>
          <a:srcRect/>
          <a:stretch>
            <a:fillRect/>
          </a:stretch>
        </p:blipFill>
        <p:spPr bwMode="auto">
          <a:xfrm>
            <a:off x="7025688" y="5059786"/>
            <a:ext cx="579024" cy="579014"/>
          </a:xfrm>
          <a:prstGeom prst="rect">
            <a:avLst/>
          </a:prstGeom>
          <a:noFill/>
          <a:ln w="9525">
            <a:noFill/>
            <a:miter lim="800000"/>
            <a:headEnd/>
            <a:tailEnd/>
          </a:ln>
        </p:spPr>
      </p:pic>
      <p:sp>
        <p:nvSpPr>
          <p:cNvPr id="11289" name="Text Box 7"/>
          <p:cNvSpPr>
            <a:spLocks noGrp="1" noChangeArrowheads="1"/>
          </p:cNvSpPr>
          <p:nvPr>
            <p:ph type="title"/>
          </p:nvPr>
        </p:nvSpPr>
        <p:spPr>
          <a:xfrm>
            <a:off x="0" y="-62939"/>
            <a:ext cx="9144000" cy="830728"/>
          </a:xfrm>
        </p:spPr>
        <p:txBody>
          <a:bodyPr>
            <a:spAutoFit/>
          </a:bodyPr>
          <a:lstStyle/>
          <a:p>
            <a:r>
              <a:rPr lang="en-US" dirty="0" smtClean="0">
                <a:latin typeface="Arial" charset="0"/>
                <a:cs typeface="Arial" charset="0"/>
              </a:rPr>
              <a:t>High-Energy Lithium Batteries:</a:t>
            </a:r>
            <a:br>
              <a:rPr lang="en-US" dirty="0" smtClean="0">
                <a:latin typeface="Arial" charset="0"/>
                <a:cs typeface="Arial" charset="0"/>
              </a:rPr>
            </a:br>
            <a:r>
              <a:rPr lang="en-US" dirty="0" smtClean="0">
                <a:latin typeface="Arial" charset="0"/>
                <a:cs typeface="Arial" charset="0"/>
              </a:rPr>
              <a:t> From Fundamental Research to Cars on the Road</a:t>
            </a:r>
          </a:p>
        </p:txBody>
      </p:sp>
      <p:pic>
        <p:nvPicPr>
          <p:cNvPr id="11292" name="Picture 783"/>
          <p:cNvPicPr>
            <a:picLocks noChangeAspect="1" noChangeArrowheads="1"/>
          </p:cNvPicPr>
          <p:nvPr/>
        </p:nvPicPr>
        <p:blipFill>
          <a:blip r:embed="rId10" cstate="print"/>
          <a:srcRect/>
          <a:stretch>
            <a:fillRect/>
          </a:stretch>
        </p:blipFill>
        <p:spPr bwMode="auto">
          <a:xfrm>
            <a:off x="3167063" y="5135562"/>
            <a:ext cx="2362200" cy="1570038"/>
          </a:xfrm>
          <a:prstGeom prst="rect">
            <a:avLst/>
          </a:prstGeom>
          <a:noFill/>
          <a:ln w="9525">
            <a:noFill/>
            <a:miter lim="800000"/>
            <a:headEnd/>
            <a:tailEnd/>
          </a:ln>
        </p:spPr>
      </p:pic>
      <p:sp>
        <p:nvSpPr>
          <p:cNvPr id="11" name="TextBox 10"/>
          <p:cNvSpPr txBox="1"/>
          <p:nvPr/>
        </p:nvSpPr>
        <p:spPr>
          <a:xfrm>
            <a:off x="-23813" y="1294602"/>
            <a:ext cx="2757488" cy="692497"/>
          </a:xfrm>
          <a:prstGeom prst="rect">
            <a:avLst/>
          </a:prstGeom>
          <a:noFill/>
        </p:spPr>
        <p:txBody>
          <a:bodyPr wrap="square" rtlCol="0">
            <a:spAutoFit/>
          </a:bodyPr>
          <a:lstStyle/>
          <a:p>
            <a:pPr algn="ctr" fontAlgn="auto">
              <a:spcBef>
                <a:spcPts val="0"/>
              </a:spcBef>
              <a:spcAft>
                <a:spcPts val="0"/>
              </a:spcAft>
            </a:pPr>
            <a:r>
              <a:rPr lang="en-US" sz="1300" b="1" i="1" dirty="0" smtClean="0">
                <a:solidFill>
                  <a:prstClr val="black"/>
                </a:solidFill>
                <a:latin typeface="Arial" panose="020B0604020202020204" pitchFamily="34" charset="0"/>
                <a:cs typeface="Arial" panose="020B0604020202020204" pitchFamily="34" charset="0"/>
              </a:rPr>
              <a:t>Discovered new nanostructured composite cathode materials and interfaces</a:t>
            </a:r>
            <a:endParaRPr lang="en-US" sz="1300" b="1" i="1" dirty="0">
              <a:solidFill>
                <a:prstClr val="black"/>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7391" y="6348849"/>
            <a:ext cx="918009" cy="415290"/>
          </a:xfrm>
          <a:prstGeom prst="rect">
            <a:avLst/>
          </a:prstGeom>
        </p:spPr>
      </p:pic>
      <p:sp>
        <p:nvSpPr>
          <p:cNvPr id="759" name="TextBox 758"/>
          <p:cNvSpPr txBox="1"/>
          <p:nvPr/>
        </p:nvSpPr>
        <p:spPr>
          <a:xfrm>
            <a:off x="2752725" y="1294602"/>
            <a:ext cx="3038475" cy="892552"/>
          </a:xfrm>
          <a:prstGeom prst="rect">
            <a:avLst/>
          </a:prstGeom>
          <a:noFill/>
        </p:spPr>
        <p:txBody>
          <a:bodyPr wrap="square" rtlCol="0">
            <a:spAutoFit/>
          </a:bodyPr>
          <a:lstStyle/>
          <a:p>
            <a:pPr algn="ctr" fontAlgn="auto">
              <a:spcBef>
                <a:spcPts val="0"/>
              </a:spcBef>
              <a:spcAft>
                <a:spcPts val="0"/>
              </a:spcAft>
            </a:pPr>
            <a:r>
              <a:rPr lang="en-US" sz="1300" b="1" i="1" dirty="0" smtClean="0">
                <a:solidFill>
                  <a:prstClr val="black"/>
                </a:solidFill>
                <a:latin typeface="Arial" panose="020B0604020202020204" pitchFamily="34" charset="0"/>
                <a:cs typeface="Arial" panose="020B0604020202020204" pitchFamily="34" charset="0"/>
              </a:rPr>
              <a:t>Used </a:t>
            </a:r>
            <a:r>
              <a:rPr lang="en-US" sz="1300" b="1" i="1" dirty="0">
                <a:solidFill>
                  <a:prstClr val="black"/>
                </a:solidFill>
                <a:latin typeface="Arial" panose="020B0604020202020204" pitchFamily="34" charset="0"/>
                <a:cs typeface="Arial" panose="020B0604020202020204" pitchFamily="34" charset="0"/>
              </a:rPr>
              <a:t>advanced composite cathode materials </a:t>
            </a:r>
            <a:r>
              <a:rPr lang="en-US" sz="1300" b="1" i="1" dirty="0" smtClean="0">
                <a:solidFill>
                  <a:prstClr val="black"/>
                </a:solidFill>
                <a:latin typeface="Arial" panose="020B0604020202020204" pitchFamily="34" charset="0"/>
                <a:cs typeface="Arial" panose="020B0604020202020204" pitchFamily="34" charset="0"/>
              </a:rPr>
              <a:t>to create high energy lithium ion cells with improved performance</a:t>
            </a:r>
            <a:endParaRPr lang="en-US" sz="1300" b="1" i="1" dirty="0">
              <a:solidFill>
                <a:prstClr val="black"/>
              </a:solidFill>
              <a:latin typeface="Arial" panose="020B0604020202020204" pitchFamily="34" charset="0"/>
              <a:cs typeface="Arial" panose="020B0604020202020204" pitchFamily="34" charset="0"/>
            </a:endParaRPr>
          </a:p>
        </p:txBody>
      </p:sp>
      <p:sp>
        <p:nvSpPr>
          <p:cNvPr id="760" name="TextBox 759"/>
          <p:cNvSpPr txBox="1"/>
          <p:nvPr/>
        </p:nvSpPr>
        <p:spPr>
          <a:xfrm>
            <a:off x="5791200" y="1301770"/>
            <a:ext cx="3352800" cy="892552"/>
          </a:xfrm>
          <a:prstGeom prst="rect">
            <a:avLst/>
          </a:prstGeom>
          <a:noFill/>
        </p:spPr>
        <p:txBody>
          <a:bodyPr wrap="square">
            <a:spAutoFit/>
          </a:bodyPr>
          <a:lstStyle/>
          <a:p>
            <a:pPr algn="ctr">
              <a:defRPr/>
            </a:pPr>
            <a:r>
              <a:rPr lang="en-US" sz="1300" b="1" i="1" dirty="0" smtClean="0">
                <a:solidFill>
                  <a:prstClr val="black"/>
                </a:solidFill>
                <a:latin typeface="Arial" panose="020B0604020202020204" pitchFamily="34" charset="0"/>
                <a:cs typeface="Arial" panose="020B0604020202020204" pitchFamily="34" charset="0"/>
              </a:rPr>
              <a:t>Patents for new cathodes from the basic and applied research are licensed </a:t>
            </a:r>
            <a:r>
              <a:rPr lang="en-US" sz="1300" b="1" i="1" dirty="0">
                <a:solidFill>
                  <a:prstClr val="black"/>
                </a:solidFill>
                <a:latin typeface="Arial" panose="020B0604020202020204" pitchFamily="34" charset="0"/>
                <a:cs typeface="Arial" panose="020B0604020202020204" pitchFamily="34" charset="0"/>
              </a:rPr>
              <a:t>to materials and </a:t>
            </a:r>
            <a:r>
              <a:rPr lang="en-US" sz="1300" b="1" i="1" dirty="0" smtClean="0">
                <a:solidFill>
                  <a:prstClr val="black"/>
                </a:solidFill>
                <a:latin typeface="Arial" panose="020B0604020202020204" pitchFamily="34" charset="0"/>
                <a:cs typeface="Arial" panose="020B0604020202020204" pitchFamily="34" charset="0"/>
              </a:rPr>
              <a:t>cell manufacturers </a:t>
            </a:r>
            <a:r>
              <a:rPr lang="en-US" sz="1300" b="1" i="1" dirty="0">
                <a:solidFill>
                  <a:prstClr val="black"/>
                </a:solidFill>
                <a:latin typeface="Arial" panose="020B0604020202020204" pitchFamily="34" charset="0"/>
                <a:cs typeface="Arial" panose="020B0604020202020204" pitchFamily="34" charset="0"/>
              </a:rPr>
              <a:t>and </a:t>
            </a:r>
            <a:r>
              <a:rPr lang="en-US" sz="1300" b="1" i="1" dirty="0" smtClean="0">
                <a:solidFill>
                  <a:prstClr val="black"/>
                </a:solidFill>
                <a:latin typeface="Arial" panose="020B0604020202020204" pitchFamily="34" charset="0"/>
                <a:cs typeface="Arial" panose="020B0604020202020204" pitchFamily="34" charset="0"/>
              </a:rPr>
              <a:t>automobile companies</a:t>
            </a:r>
            <a:endParaRPr lang="en-US" sz="1300" b="1" i="1" dirty="0">
              <a:solidFill>
                <a:prstClr val="black"/>
              </a:solidFill>
              <a:latin typeface="Arial" panose="020B0604020202020204" pitchFamily="34" charset="0"/>
              <a:cs typeface="Arial" panose="020B0604020202020204" pitchFamily="34" charset="0"/>
            </a:endParaRPr>
          </a:p>
        </p:txBody>
      </p:sp>
      <p:pic>
        <p:nvPicPr>
          <p:cNvPr id="18" name="Picture 17" descr="ChevyVoltWithLiIonBattery_2009.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77000" y="2205968"/>
            <a:ext cx="2215349" cy="2747032"/>
          </a:xfrm>
          <a:prstGeom prst="rect">
            <a:avLst/>
          </a:prstGeom>
        </p:spPr>
      </p:pic>
      <p:grpSp>
        <p:nvGrpSpPr>
          <p:cNvPr id="15" name="Group 14"/>
          <p:cNvGrpSpPr/>
          <p:nvPr/>
        </p:nvGrpSpPr>
        <p:grpSpPr>
          <a:xfrm>
            <a:off x="96520" y="1981200"/>
            <a:ext cx="2667000" cy="1760122"/>
            <a:chOff x="96520" y="1981200"/>
            <a:chExt cx="2667000" cy="1760122"/>
          </a:xfrm>
        </p:grpSpPr>
        <p:grpSp>
          <p:nvGrpSpPr>
            <p:cNvPr id="17" name="Group 16"/>
            <p:cNvGrpSpPr/>
            <p:nvPr/>
          </p:nvGrpSpPr>
          <p:grpSpPr>
            <a:xfrm>
              <a:off x="96520" y="1981200"/>
              <a:ext cx="2667000" cy="1760122"/>
              <a:chOff x="96520" y="2054958"/>
              <a:chExt cx="2667000" cy="1760122"/>
            </a:xfrm>
          </p:grpSpPr>
          <p:sp>
            <p:nvSpPr>
              <p:cNvPr id="16" name="Rectangle 15"/>
              <p:cNvSpPr/>
              <p:nvPr/>
            </p:nvSpPr>
            <p:spPr>
              <a:xfrm>
                <a:off x="96520" y="2054958"/>
                <a:ext cx="2667000" cy="17526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96" name="TextBox 795"/>
              <p:cNvSpPr txBox="1"/>
              <p:nvPr/>
            </p:nvSpPr>
            <p:spPr>
              <a:xfrm>
                <a:off x="955040" y="2075278"/>
                <a:ext cx="574596"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MO</a:t>
                </a:r>
                <a:r>
                  <a:rPr lang="en-US" sz="1400" baseline="-25000" dirty="0" smtClean="0">
                    <a:solidFill>
                      <a:prstClr val="black"/>
                    </a:solidFill>
                    <a:latin typeface="Calibri"/>
                  </a:rPr>
                  <a:t>2</a:t>
                </a:r>
                <a:endParaRPr lang="en-US" sz="1400" baseline="-25000" dirty="0">
                  <a:solidFill>
                    <a:prstClr val="black"/>
                  </a:solidFill>
                  <a:latin typeface="Calibri"/>
                </a:endParaRPr>
              </a:p>
            </p:txBody>
          </p:sp>
          <p:sp>
            <p:nvSpPr>
              <p:cNvPr id="797" name="TextBox 796"/>
              <p:cNvSpPr txBox="1"/>
              <p:nvPr/>
            </p:nvSpPr>
            <p:spPr>
              <a:xfrm>
                <a:off x="1803400" y="3507303"/>
                <a:ext cx="736654"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Li</a:t>
                </a:r>
                <a:r>
                  <a:rPr lang="en-US" sz="1400" baseline="-25000" dirty="0" smtClean="0">
                    <a:solidFill>
                      <a:prstClr val="black"/>
                    </a:solidFill>
                    <a:latin typeface="Calibri"/>
                  </a:rPr>
                  <a:t>2</a:t>
                </a:r>
                <a:r>
                  <a:rPr lang="en-US" sz="1400" dirty="0" smtClean="0">
                    <a:solidFill>
                      <a:prstClr val="black"/>
                    </a:solidFill>
                    <a:latin typeface="Calibri"/>
                  </a:rPr>
                  <a:t>MO</a:t>
                </a:r>
                <a:r>
                  <a:rPr lang="en-US" sz="1400" baseline="-25000" dirty="0" smtClean="0">
                    <a:solidFill>
                      <a:prstClr val="black"/>
                    </a:solidFill>
                    <a:latin typeface="Calibri"/>
                  </a:rPr>
                  <a:t>2</a:t>
                </a:r>
                <a:endParaRPr lang="en-US" sz="1400" baseline="-25000" dirty="0">
                  <a:solidFill>
                    <a:prstClr val="black"/>
                  </a:solidFill>
                  <a:latin typeface="Calibri"/>
                </a:endParaRPr>
              </a:p>
            </p:txBody>
          </p:sp>
          <p:sp>
            <p:nvSpPr>
              <p:cNvPr id="798" name="TextBox 797"/>
              <p:cNvSpPr txBox="1"/>
              <p:nvPr/>
            </p:nvSpPr>
            <p:spPr>
              <a:xfrm>
                <a:off x="1619718" y="2796659"/>
                <a:ext cx="712002"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LiMO</a:t>
                </a:r>
                <a:r>
                  <a:rPr lang="en-US" sz="1400" baseline="-25000" dirty="0" smtClean="0">
                    <a:solidFill>
                      <a:prstClr val="black"/>
                    </a:solidFill>
                    <a:latin typeface="Calibri"/>
                  </a:rPr>
                  <a:t>2</a:t>
                </a:r>
                <a:endParaRPr lang="en-US" sz="1400" baseline="-25000" dirty="0">
                  <a:solidFill>
                    <a:prstClr val="black"/>
                  </a:solidFill>
                  <a:latin typeface="Calibri"/>
                </a:endParaRPr>
              </a:p>
            </p:txBody>
          </p:sp>
          <p:sp>
            <p:nvSpPr>
              <p:cNvPr id="799" name="TextBox 798"/>
              <p:cNvSpPr txBox="1"/>
              <p:nvPr/>
            </p:nvSpPr>
            <p:spPr>
              <a:xfrm>
                <a:off x="111760" y="2781397"/>
                <a:ext cx="814743"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Li</a:t>
                </a:r>
                <a:r>
                  <a:rPr lang="en-US" sz="1400" baseline="-25000" dirty="0" smtClean="0">
                    <a:solidFill>
                      <a:prstClr val="black"/>
                    </a:solidFill>
                    <a:latin typeface="Calibri"/>
                  </a:rPr>
                  <a:t>2</a:t>
                </a:r>
                <a:r>
                  <a:rPr lang="en-US" sz="1400" dirty="0" smtClean="0">
                    <a:solidFill>
                      <a:prstClr val="black"/>
                    </a:solidFill>
                    <a:latin typeface="Calibri"/>
                  </a:rPr>
                  <a:t>M’O</a:t>
                </a:r>
                <a:r>
                  <a:rPr lang="en-US" sz="1400" baseline="-25000" dirty="0">
                    <a:solidFill>
                      <a:prstClr val="black"/>
                    </a:solidFill>
                    <a:latin typeface="Calibri"/>
                  </a:rPr>
                  <a:t>3</a:t>
                </a:r>
              </a:p>
            </p:txBody>
          </p:sp>
          <p:pic>
            <p:nvPicPr>
              <p:cNvPr id="800" name="Picture 799" descr="Thackeray_AdvancesInManganeseOxideCompositeElectrodesForLithiumIonBatteries_JourMaterChem15,2257,05.pdf"/>
              <p:cNvPicPr>
                <a:picLocks noChangeAspect="1"/>
              </p:cNvPicPr>
              <p:nvPr/>
            </p:nvPicPr>
            <p:blipFill rotWithShape="1">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l="35021" t="66861" r="50808" b="24284"/>
              <a:stretch/>
            </p:blipFill>
            <p:spPr>
              <a:xfrm>
                <a:off x="1579398" y="2336876"/>
                <a:ext cx="696041" cy="570164"/>
              </a:xfrm>
              <a:prstGeom prst="rect">
                <a:avLst/>
              </a:prstGeom>
            </p:spPr>
          </p:pic>
          <p:pic>
            <p:nvPicPr>
              <p:cNvPr id="802" name="Picture 801" descr="Thackeray_AdvancesInManganeseOxideCompositeElectrodesForLithiumIonBatteries_JourMaterChem15,2257,05.pdf"/>
              <p:cNvPicPr>
                <a:picLocks noChangeAspect="1"/>
              </p:cNvPicPr>
              <p:nvPr/>
            </p:nvPicPr>
            <p:blipFill rotWithShape="1">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l="35171" t="79569" r="52090" b="11748"/>
              <a:stretch/>
            </p:blipFill>
            <p:spPr>
              <a:xfrm>
                <a:off x="2097434" y="3071017"/>
                <a:ext cx="625705" cy="559090"/>
              </a:xfrm>
              <a:prstGeom prst="rect">
                <a:avLst/>
              </a:prstGeom>
            </p:spPr>
          </p:pic>
          <p:pic>
            <p:nvPicPr>
              <p:cNvPr id="803" name="Picture 802" descr="Thackeray_AdvancesInManganeseOxideCompositeElectrodesForLithiumIonBatteries_JourMaterChem15,2257,05.pdf"/>
              <p:cNvPicPr>
                <a:picLocks noChangeAspect="1"/>
              </p:cNvPicPr>
              <p:nvPr/>
            </p:nvPicPr>
            <p:blipFill rotWithShape="1">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l="13235" t="66746" r="73348" b="24399"/>
              <a:stretch/>
            </p:blipFill>
            <p:spPr>
              <a:xfrm>
                <a:off x="147323" y="3055719"/>
                <a:ext cx="659006" cy="570164"/>
              </a:xfrm>
              <a:prstGeom prst="rect">
                <a:avLst/>
              </a:prstGeom>
            </p:spPr>
          </p:pic>
          <p:sp>
            <p:nvSpPr>
              <p:cNvPr id="804" name="TextBox 803"/>
              <p:cNvSpPr txBox="1"/>
              <p:nvPr/>
            </p:nvSpPr>
            <p:spPr>
              <a:xfrm>
                <a:off x="934720" y="3426558"/>
                <a:ext cx="990599" cy="369332"/>
              </a:xfrm>
              <a:prstGeom prst="rect">
                <a:avLst/>
              </a:prstGeom>
              <a:noFill/>
            </p:spPr>
            <p:txBody>
              <a:bodyPr wrap="square" rtlCol="0">
                <a:spAutoFit/>
              </a:bodyPr>
              <a:lstStyle/>
              <a:p>
                <a:pPr fontAlgn="auto">
                  <a:spcBef>
                    <a:spcPts val="0"/>
                  </a:spcBef>
                  <a:spcAft>
                    <a:spcPts val="0"/>
                  </a:spcAft>
                </a:pPr>
                <a:r>
                  <a:rPr lang="en-US" sz="900" i="1" dirty="0" smtClean="0">
                    <a:solidFill>
                      <a:prstClr val="black"/>
                    </a:solidFill>
                    <a:latin typeface="Calibri"/>
                  </a:rPr>
                  <a:t>M = </a:t>
                </a:r>
                <a:r>
                  <a:rPr lang="en-US" sz="900" i="1" dirty="0" err="1" smtClean="0">
                    <a:solidFill>
                      <a:prstClr val="black"/>
                    </a:solidFill>
                    <a:latin typeface="Calibri"/>
                  </a:rPr>
                  <a:t>Mn</a:t>
                </a:r>
                <a:r>
                  <a:rPr lang="en-US" sz="900" i="1" dirty="0" smtClean="0">
                    <a:solidFill>
                      <a:prstClr val="black"/>
                    </a:solidFill>
                    <a:latin typeface="Calibri"/>
                  </a:rPr>
                  <a:t>, Ni, Co</a:t>
                </a:r>
              </a:p>
              <a:p>
                <a:pPr fontAlgn="auto">
                  <a:spcBef>
                    <a:spcPts val="0"/>
                  </a:spcBef>
                  <a:spcAft>
                    <a:spcPts val="0"/>
                  </a:spcAft>
                </a:pPr>
                <a:r>
                  <a:rPr lang="en-US" sz="900" i="1" dirty="0" smtClean="0">
                    <a:solidFill>
                      <a:prstClr val="black"/>
                    </a:solidFill>
                    <a:latin typeface="Calibri"/>
                  </a:rPr>
                  <a:t>M’ = </a:t>
                </a:r>
                <a:r>
                  <a:rPr lang="en-US" sz="900" i="1" dirty="0" err="1" smtClean="0">
                    <a:solidFill>
                      <a:prstClr val="black"/>
                    </a:solidFill>
                    <a:latin typeface="Calibri"/>
                  </a:rPr>
                  <a:t>Mn</a:t>
                </a:r>
                <a:r>
                  <a:rPr lang="en-US" sz="900" i="1" dirty="0" smtClean="0">
                    <a:solidFill>
                      <a:prstClr val="black"/>
                    </a:solidFill>
                    <a:latin typeface="Calibri"/>
                  </a:rPr>
                  <a:t>, Ti, </a:t>
                </a:r>
                <a:r>
                  <a:rPr lang="en-US" sz="900" i="1" dirty="0" err="1" smtClean="0">
                    <a:solidFill>
                      <a:prstClr val="black"/>
                    </a:solidFill>
                    <a:latin typeface="Calibri"/>
                  </a:rPr>
                  <a:t>Zr</a:t>
                </a:r>
                <a:endParaRPr lang="en-US" sz="900" i="1" dirty="0">
                  <a:solidFill>
                    <a:prstClr val="black"/>
                  </a:solidFill>
                  <a:latin typeface="Calibri"/>
                </a:endParaRPr>
              </a:p>
            </p:txBody>
          </p:sp>
          <p:grpSp>
            <p:nvGrpSpPr>
              <p:cNvPr id="811" name="Group 810"/>
              <p:cNvGrpSpPr>
                <a:grpSpLocks noChangeAspect="1"/>
              </p:cNvGrpSpPr>
              <p:nvPr/>
            </p:nvGrpSpPr>
            <p:grpSpPr>
              <a:xfrm>
                <a:off x="782320" y="2332684"/>
                <a:ext cx="1244032" cy="1267101"/>
                <a:chOff x="2296279" y="1697789"/>
                <a:chExt cx="4160668" cy="4237790"/>
              </a:xfrm>
            </p:grpSpPr>
            <p:sp>
              <p:nvSpPr>
                <p:cNvPr id="812" name="Freeform 811"/>
                <p:cNvSpPr/>
                <p:nvPr/>
              </p:nvSpPr>
              <p:spPr>
                <a:xfrm>
                  <a:off x="2306052" y="1697789"/>
                  <a:ext cx="4150895" cy="4237790"/>
                </a:xfrm>
                <a:custGeom>
                  <a:avLst/>
                  <a:gdLst>
                    <a:gd name="connsiteX0" fmla="*/ 0 w 4150894"/>
                    <a:gd name="connsiteY0" fmla="*/ 2125579 h 4237790"/>
                    <a:gd name="connsiteX1" fmla="*/ 1383631 w 4150894"/>
                    <a:gd name="connsiteY1" fmla="*/ 0 h 4237790"/>
                    <a:gd name="connsiteX2" fmla="*/ 4150894 w 4150894"/>
                    <a:gd name="connsiteY2" fmla="*/ 4237790 h 4237790"/>
                    <a:gd name="connsiteX3" fmla="*/ 0 w 4150894"/>
                    <a:gd name="connsiteY3" fmla="*/ 2125579 h 4237790"/>
                  </a:gdLst>
                  <a:ahLst/>
                  <a:cxnLst>
                    <a:cxn ang="0">
                      <a:pos x="connsiteX0" y="connsiteY0"/>
                    </a:cxn>
                    <a:cxn ang="0">
                      <a:pos x="connsiteX1" y="connsiteY1"/>
                    </a:cxn>
                    <a:cxn ang="0">
                      <a:pos x="connsiteX2" y="connsiteY2"/>
                    </a:cxn>
                    <a:cxn ang="0">
                      <a:pos x="connsiteX3" y="connsiteY3"/>
                    </a:cxn>
                  </a:cxnLst>
                  <a:rect l="l" t="t" r="r" b="b"/>
                  <a:pathLst>
                    <a:path w="4150894" h="4237790">
                      <a:moveTo>
                        <a:pt x="0" y="2125579"/>
                      </a:moveTo>
                      <a:lnTo>
                        <a:pt x="1383631" y="0"/>
                      </a:lnTo>
                      <a:lnTo>
                        <a:pt x="4150894" y="4237790"/>
                      </a:lnTo>
                      <a:lnTo>
                        <a:pt x="0" y="2125579"/>
                      </a:lnTo>
                      <a:close/>
                    </a:path>
                  </a:pathLst>
                </a:custGeom>
                <a:solidFill>
                  <a:srgbClr val="F4FFBC"/>
                </a:solidFill>
                <a:ln w="635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900">
                    <a:solidFill>
                      <a:prstClr val="white"/>
                    </a:solidFill>
                  </a:endParaRPr>
                </a:p>
              </p:txBody>
            </p:sp>
            <p:cxnSp>
              <p:nvCxnSpPr>
                <p:cNvPr id="813" name="Straight Connector 812"/>
                <p:cNvCxnSpPr/>
                <p:nvPr/>
              </p:nvCxnSpPr>
              <p:spPr>
                <a:xfrm flipH="1">
                  <a:off x="2296279" y="3821656"/>
                  <a:ext cx="2777371" cy="0"/>
                </a:xfrm>
                <a:prstGeom prst="line">
                  <a:avLst/>
                </a:prstGeom>
                <a:ln w="3175"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814" name="Straight Connector 813"/>
                <p:cNvCxnSpPr>
                  <a:cxnSpLocks noChangeAspect="1"/>
                </p:cNvCxnSpPr>
                <p:nvPr/>
              </p:nvCxnSpPr>
              <p:spPr>
                <a:xfrm flipH="1" flipV="1">
                  <a:off x="3540690" y="1950044"/>
                  <a:ext cx="2517184" cy="3777598"/>
                </a:xfrm>
                <a:prstGeom prst="line">
                  <a:avLst/>
                </a:prstGeom>
                <a:ln w="3175" cmpd="sng">
                  <a:solidFill>
                    <a:srgbClr val="8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15" name="Straight Arrow Connector 814"/>
                <p:cNvCxnSpPr/>
                <p:nvPr/>
              </p:nvCxnSpPr>
              <p:spPr>
                <a:xfrm>
                  <a:off x="3931330" y="2540656"/>
                  <a:ext cx="317500" cy="482600"/>
                </a:xfrm>
                <a:prstGeom prst="straightConnector1">
                  <a:avLst/>
                </a:prstGeom>
                <a:ln w="3175" cmpd="sng">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16" name="Straight Arrow Connector 815"/>
                <p:cNvCxnSpPr/>
                <p:nvPr/>
              </p:nvCxnSpPr>
              <p:spPr>
                <a:xfrm>
                  <a:off x="5195322" y="4432300"/>
                  <a:ext cx="317500" cy="482600"/>
                </a:xfrm>
                <a:prstGeom prst="straightConnector1">
                  <a:avLst/>
                </a:prstGeom>
                <a:ln w="3175" cmpd="sng">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805" name="TextBox 804"/>
              <p:cNvSpPr txBox="1"/>
              <p:nvPr/>
            </p:nvSpPr>
            <p:spPr>
              <a:xfrm rot="3404844">
                <a:off x="616360" y="2824644"/>
                <a:ext cx="1541664" cy="338554"/>
              </a:xfrm>
              <a:prstGeom prst="rect">
                <a:avLst/>
              </a:prstGeom>
              <a:noFill/>
            </p:spPr>
            <p:txBody>
              <a:bodyPr wrap="square" rtlCol="0">
                <a:spAutoFit/>
              </a:bodyPr>
              <a:lstStyle/>
              <a:p>
                <a:pPr algn="ctr" fontAlgn="auto">
                  <a:spcBef>
                    <a:spcPts val="0"/>
                  </a:spcBef>
                  <a:spcAft>
                    <a:spcPts val="0"/>
                  </a:spcAft>
                </a:pPr>
                <a:r>
                  <a:rPr lang="en-US" sz="800" i="1" dirty="0" smtClean="0">
                    <a:solidFill>
                      <a:prstClr val="black"/>
                    </a:solidFill>
                    <a:latin typeface="Calibri"/>
                  </a:rPr>
                  <a:t>Path of electrochemical</a:t>
                </a:r>
              </a:p>
              <a:p>
                <a:pPr algn="ctr" fontAlgn="auto">
                  <a:spcBef>
                    <a:spcPts val="0"/>
                  </a:spcBef>
                  <a:spcAft>
                    <a:spcPts val="0"/>
                  </a:spcAft>
                </a:pPr>
                <a:r>
                  <a:rPr lang="en-US" sz="800" i="1" dirty="0" smtClean="0">
                    <a:solidFill>
                      <a:prstClr val="black"/>
                    </a:solidFill>
                    <a:latin typeface="Calibri"/>
                  </a:rPr>
                  <a:t> </a:t>
                </a:r>
                <a:r>
                  <a:rPr lang="en-US" sz="800" i="1" dirty="0" err="1" smtClean="0">
                    <a:solidFill>
                      <a:prstClr val="black"/>
                    </a:solidFill>
                    <a:latin typeface="Calibri"/>
                  </a:rPr>
                  <a:t>lithiation</a:t>
                </a:r>
                <a:endParaRPr lang="en-US" sz="800" i="1" dirty="0">
                  <a:solidFill>
                    <a:prstClr val="black"/>
                  </a:solidFill>
                  <a:latin typeface="Calibri"/>
                </a:endParaRPr>
              </a:p>
            </p:txBody>
          </p:sp>
        </p:grpSp>
        <p:grpSp>
          <p:nvGrpSpPr>
            <p:cNvPr id="773" name="Group 772"/>
            <p:cNvGrpSpPr>
              <a:grpSpLocks noChangeAspect="1"/>
            </p:cNvGrpSpPr>
            <p:nvPr/>
          </p:nvGrpSpPr>
          <p:grpSpPr>
            <a:xfrm>
              <a:off x="279134" y="2051711"/>
              <a:ext cx="702997" cy="528831"/>
              <a:chOff x="2404534" y="1049868"/>
              <a:chExt cx="5211243" cy="3920182"/>
            </a:xfrm>
          </p:grpSpPr>
          <p:grpSp>
            <p:nvGrpSpPr>
              <p:cNvPr id="774" name="Group 773"/>
              <p:cNvGrpSpPr/>
              <p:nvPr/>
            </p:nvGrpSpPr>
            <p:grpSpPr>
              <a:xfrm>
                <a:off x="2404534" y="1049868"/>
                <a:ext cx="4914905" cy="1655231"/>
                <a:chOff x="2404534" y="1049868"/>
                <a:chExt cx="4914905" cy="1655231"/>
              </a:xfrm>
            </p:grpSpPr>
            <p:cxnSp>
              <p:nvCxnSpPr>
                <p:cNvPr id="826" name="Straight Connector 825"/>
                <p:cNvCxnSpPr/>
                <p:nvPr/>
              </p:nvCxnSpPr>
              <p:spPr>
                <a:xfrm>
                  <a:off x="2683934" y="1066800"/>
                  <a:ext cx="592666"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27" name="Parallelogram 826"/>
                <p:cNvSpPr/>
                <p:nvPr/>
              </p:nvSpPr>
              <p:spPr>
                <a:xfrm>
                  <a:off x="2404534" y="1066800"/>
                  <a:ext cx="4635499" cy="635000"/>
                </a:xfrm>
                <a:prstGeom prst="parallelogram">
                  <a:avLst>
                    <a:gd name="adj" fmla="val 45253"/>
                  </a:avLst>
                </a:prstGeom>
                <a:solidFill>
                  <a:srgbClr val="CCCCCC"/>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828" name="Straight Connector 827"/>
                <p:cNvCxnSpPr/>
                <p:nvPr/>
              </p:nvCxnSpPr>
              <p:spPr>
                <a:xfrm>
                  <a:off x="3577167" y="1066800"/>
                  <a:ext cx="563033"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9" name="Straight Connector 828"/>
                <p:cNvCxnSpPr/>
                <p:nvPr/>
              </p:nvCxnSpPr>
              <p:spPr>
                <a:xfrm>
                  <a:off x="4449235" y="1058334"/>
                  <a:ext cx="563033"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a:off x="5317070" y="1062567"/>
                  <a:ext cx="563033"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1" name="Straight Connector 830"/>
                <p:cNvCxnSpPr/>
                <p:nvPr/>
              </p:nvCxnSpPr>
              <p:spPr>
                <a:xfrm>
                  <a:off x="6184905" y="1062567"/>
                  <a:ext cx="563033"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2" name="Straight Connector 831"/>
                <p:cNvCxnSpPr/>
                <p:nvPr/>
              </p:nvCxnSpPr>
              <p:spPr>
                <a:xfrm flipH="1">
                  <a:off x="3276600" y="1058334"/>
                  <a:ext cx="287869"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3" name="Straight Connector 832"/>
                <p:cNvCxnSpPr/>
                <p:nvPr/>
              </p:nvCxnSpPr>
              <p:spPr>
                <a:xfrm flipH="1">
                  <a:off x="4144434" y="1049868"/>
                  <a:ext cx="287869"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flipH="1">
                  <a:off x="5016501" y="1058334"/>
                  <a:ext cx="287869"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5" name="Straight Connector 834"/>
                <p:cNvCxnSpPr/>
                <p:nvPr/>
              </p:nvCxnSpPr>
              <p:spPr>
                <a:xfrm flipH="1">
                  <a:off x="5888568" y="1062567"/>
                  <a:ext cx="287869"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6" name="Straight Connector 835"/>
                <p:cNvCxnSpPr/>
                <p:nvPr/>
              </p:nvCxnSpPr>
              <p:spPr>
                <a:xfrm>
                  <a:off x="2404534" y="1701800"/>
                  <a:ext cx="592666" cy="986367"/>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7" name="Straight Connector 836"/>
                <p:cNvCxnSpPr/>
                <p:nvPr/>
              </p:nvCxnSpPr>
              <p:spPr>
                <a:xfrm>
                  <a:off x="3276602" y="1706033"/>
                  <a:ext cx="563031" cy="986367"/>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8" name="Straight Connector 837"/>
                <p:cNvCxnSpPr/>
                <p:nvPr/>
              </p:nvCxnSpPr>
              <p:spPr>
                <a:xfrm>
                  <a:off x="4148670" y="1710266"/>
                  <a:ext cx="563031" cy="986367"/>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9" name="Straight Connector 838"/>
                <p:cNvCxnSpPr/>
                <p:nvPr/>
              </p:nvCxnSpPr>
              <p:spPr>
                <a:xfrm>
                  <a:off x="5020738" y="1714499"/>
                  <a:ext cx="563031" cy="986367"/>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0" name="Straight Connector 839"/>
                <p:cNvCxnSpPr/>
                <p:nvPr/>
              </p:nvCxnSpPr>
              <p:spPr>
                <a:xfrm>
                  <a:off x="5888573" y="1706033"/>
                  <a:ext cx="563031" cy="986367"/>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1" name="Straight Connector 840"/>
                <p:cNvCxnSpPr/>
                <p:nvPr/>
              </p:nvCxnSpPr>
              <p:spPr>
                <a:xfrm>
                  <a:off x="6756408" y="1706033"/>
                  <a:ext cx="563031" cy="986367"/>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flipH="1">
                  <a:off x="2997200" y="1693334"/>
                  <a:ext cx="1143000" cy="1003299"/>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3" name="Straight Connector 842"/>
                <p:cNvCxnSpPr/>
                <p:nvPr/>
              </p:nvCxnSpPr>
              <p:spPr>
                <a:xfrm flipH="1">
                  <a:off x="3869264" y="1701800"/>
                  <a:ext cx="1143000" cy="1003299"/>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4" name="Straight Connector 843"/>
                <p:cNvCxnSpPr/>
                <p:nvPr/>
              </p:nvCxnSpPr>
              <p:spPr>
                <a:xfrm flipH="1">
                  <a:off x="4724414" y="1706033"/>
                  <a:ext cx="1155681" cy="9906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5" name="Straight Connector 844"/>
                <p:cNvCxnSpPr/>
                <p:nvPr/>
              </p:nvCxnSpPr>
              <p:spPr>
                <a:xfrm flipH="1">
                  <a:off x="5600693" y="1701800"/>
                  <a:ext cx="1143000" cy="1003299"/>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flipH="1">
                  <a:off x="6464291" y="2197100"/>
                  <a:ext cx="575742" cy="503766"/>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7" name="Straight Connector 846"/>
                <p:cNvCxnSpPr/>
                <p:nvPr/>
              </p:nvCxnSpPr>
              <p:spPr>
                <a:xfrm flipH="1">
                  <a:off x="2683934" y="1706033"/>
                  <a:ext cx="592666" cy="486834"/>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8" name="Straight Connector 847"/>
                <p:cNvCxnSpPr/>
                <p:nvPr/>
              </p:nvCxnSpPr>
              <p:spPr>
                <a:xfrm>
                  <a:off x="2690289" y="1075266"/>
                  <a:ext cx="586311" cy="630767"/>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75" name="Group 774"/>
              <p:cNvGrpSpPr/>
              <p:nvPr/>
            </p:nvGrpSpPr>
            <p:grpSpPr>
              <a:xfrm>
                <a:off x="2692406" y="2683993"/>
                <a:ext cx="4914905" cy="1655231"/>
                <a:chOff x="2404534" y="1049868"/>
                <a:chExt cx="4914905" cy="1655231"/>
              </a:xfrm>
            </p:grpSpPr>
            <p:cxnSp>
              <p:nvCxnSpPr>
                <p:cNvPr id="787" name="Straight Connector 786"/>
                <p:cNvCxnSpPr/>
                <p:nvPr/>
              </p:nvCxnSpPr>
              <p:spPr>
                <a:xfrm>
                  <a:off x="2683934" y="1066800"/>
                  <a:ext cx="592666"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88" name="Parallelogram 787"/>
                <p:cNvSpPr/>
                <p:nvPr/>
              </p:nvSpPr>
              <p:spPr>
                <a:xfrm>
                  <a:off x="2404534" y="1066800"/>
                  <a:ext cx="4635499" cy="635000"/>
                </a:xfrm>
                <a:prstGeom prst="parallelogram">
                  <a:avLst>
                    <a:gd name="adj" fmla="val 45253"/>
                  </a:avLst>
                </a:prstGeom>
                <a:solidFill>
                  <a:srgbClr val="CCCCCC"/>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789" name="Straight Connector 788"/>
                <p:cNvCxnSpPr/>
                <p:nvPr/>
              </p:nvCxnSpPr>
              <p:spPr>
                <a:xfrm>
                  <a:off x="3577167" y="1066800"/>
                  <a:ext cx="563033"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0" name="Straight Connector 789"/>
                <p:cNvCxnSpPr/>
                <p:nvPr/>
              </p:nvCxnSpPr>
              <p:spPr>
                <a:xfrm>
                  <a:off x="4432303" y="1058275"/>
                  <a:ext cx="579965" cy="635059"/>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1" name="Straight Connector 790"/>
                <p:cNvCxnSpPr/>
                <p:nvPr/>
              </p:nvCxnSpPr>
              <p:spPr>
                <a:xfrm>
                  <a:off x="5317070" y="1062567"/>
                  <a:ext cx="563033"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2" name="Straight Connector 791"/>
                <p:cNvCxnSpPr/>
                <p:nvPr/>
              </p:nvCxnSpPr>
              <p:spPr>
                <a:xfrm>
                  <a:off x="6184905" y="1062567"/>
                  <a:ext cx="563033"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3" name="Straight Connector 792"/>
                <p:cNvCxnSpPr/>
                <p:nvPr/>
              </p:nvCxnSpPr>
              <p:spPr>
                <a:xfrm flipH="1">
                  <a:off x="3276600" y="1058334"/>
                  <a:ext cx="287869"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4" name="Straight Connector 793"/>
                <p:cNvCxnSpPr/>
                <p:nvPr/>
              </p:nvCxnSpPr>
              <p:spPr>
                <a:xfrm flipH="1">
                  <a:off x="4144434" y="1049868"/>
                  <a:ext cx="287869"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5" name="Straight Connector 794"/>
                <p:cNvCxnSpPr/>
                <p:nvPr/>
              </p:nvCxnSpPr>
              <p:spPr>
                <a:xfrm flipH="1">
                  <a:off x="5016501" y="1058334"/>
                  <a:ext cx="287869"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06" name="Straight Connector 805"/>
                <p:cNvCxnSpPr/>
                <p:nvPr/>
              </p:nvCxnSpPr>
              <p:spPr>
                <a:xfrm flipH="1">
                  <a:off x="5888568" y="1062567"/>
                  <a:ext cx="287869"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07" name="Straight Connector 806"/>
                <p:cNvCxnSpPr/>
                <p:nvPr/>
              </p:nvCxnSpPr>
              <p:spPr>
                <a:xfrm>
                  <a:off x="2404534" y="1701800"/>
                  <a:ext cx="567272" cy="9906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08" name="Straight Connector 807"/>
                <p:cNvCxnSpPr/>
                <p:nvPr/>
              </p:nvCxnSpPr>
              <p:spPr>
                <a:xfrm>
                  <a:off x="3276602" y="1706033"/>
                  <a:ext cx="563031" cy="986367"/>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09" name="Straight Connector 808"/>
                <p:cNvCxnSpPr/>
                <p:nvPr/>
              </p:nvCxnSpPr>
              <p:spPr>
                <a:xfrm>
                  <a:off x="4148670" y="1710266"/>
                  <a:ext cx="563031" cy="986367"/>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0" name="Straight Connector 809"/>
                <p:cNvCxnSpPr/>
                <p:nvPr/>
              </p:nvCxnSpPr>
              <p:spPr>
                <a:xfrm>
                  <a:off x="5020738" y="1714499"/>
                  <a:ext cx="563031" cy="986367"/>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7" name="Straight Connector 816"/>
                <p:cNvCxnSpPr/>
                <p:nvPr/>
              </p:nvCxnSpPr>
              <p:spPr>
                <a:xfrm>
                  <a:off x="5888573" y="1706033"/>
                  <a:ext cx="563031" cy="986367"/>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a:off x="6756408" y="1706033"/>
                  <a:ext cx="563031" cy="986367"/>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9" name="Straight Connector 818"/>
                <p:cNvCxnSpPr/>
                <p:nvPr/>
              </p:nvCxnSpPr>
              <p:spPr>
                <a:xfrm flipH="1">
                  <a:off x="2997200" y="1693334"/>
                  <a:ext cx="1143000" cy="1003299"/>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0" name="Straight Connector 819"/>
                <p:cNvCxnSpPr/>
                <p:nvPr/>
              </p:nvCxnSpPr>
              <p:spPr>
                <a:xfrm flipH="1">
                  <a:off x="3869264" y="1701800"/>
                  <a:ext cx="1143000" cy="1003299"/>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1" name="Straight Connector 820"/>
                <p:cNvCxnSpPr/>
                <p:nvPr/>
              </p:nvCxnSpPr>
              <p:spPr>
                <a:xfrm flipH="1">
                  <a:off x="4711701" y="1706033"/>
                  <a:ext cx="1168394" cy="9906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flipH="1">
                  <a:off x="5600693" y="1701800"/>
                  <a:ext cx="1143000" cy="1003299"/>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3" name="Straight Connector 822"/>
                <p:cNvCxnSpPr/>
                <p:nvPr/>
              </p:nvCxnSpPr>
              <p:spPr>
                <a:xfrm flipH="1">
                  <a:off x="6464291" y="2197100"/>
                  <a:ext cx="575742" cy="503766"/>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4" name="Straight Connector 823"/>
                <p:cNvCxnSpPr/>
                <p:nvPr/>
              </p:nvCxnSpPr>
              <p:spPr>
                <a:xfrm flipH="1">
                  <a:off x="2683934" y="1697567"/>
                  <a:ext cx="592663" cy="4953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5" name="Straight Connector 824"/>
                <p:cNvCxnSpPr/>
                <p:nvPr/>
              </p:nvCxnSpPr>
              <p:spPr>
                <a:xfrm>
                  <a:off x="2683934" y="1066800"/>
                  <a:ext cx="592663"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776" name="Straight Connector 775"/>
              <p:cNvCxnSpPr/>
              <p:nvPr/>
            </p:nvCxnSpPr>
            <p:spPr>
              <a:xfrm>
                <a:off x="3259678" y="4335050"/>
                <a:ext cx="592666"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77" name="Parallelogram 776"/>
              <p:cNvSpPr/>
              <p:nvPr/>
            </p:nvSpPr>
            <p:spPr>
              <a:xfrm>
                <a:off x="2980278" y="4335050"/>
                <a:ext cx="4635499" cy="635000"/>
              </a:xfrm>
              <a:prstGeom prst="parallelogram">
                <a:avLst>
                  <a:gd name="adj" fmla="val 45253"/>
                </a:avLst>
              </a:prstGeom>
              <a:solidFill>
                <a:srgbClr val="CCCCCC"/>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778" name="Straight Connector 777"/>
              <p:cNvCxnSpPr/>
              <p:nvPr/>
            </p:nvCxnSpPr>
            <p:spPr>
              <a:xfrm>
                <a:off x="4152911" y="4335050"/>
                <a:ext cx="563033"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79" name="Straight Connector 778"/>
              <p:cNvCxnSpPr/>
              <p:nvPr/>
            </p:nvCxnSpPr>
            <p:spPr>
              <a:xfrm>
                <a:off x="4999573" y="4330758"/>
                <a:ext cx="588439" cy="630826"/>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0" name="Straight Connector 779"/>
              <p:cNvCxnSpPr/>
              <p:nvPr/>
            </p:nvCxnSpPr>
            <p:spPr>
              <a:xfrm>
                <a:off x="5892814" y="4330817"/>
                <a:ext cx="563033"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1" name="Straight Connector 780"/>
              <p:cNvCxnSpPr/>
              <p:nvPr/>
            </p:nvCxnSpPr>
            <p:spPr>
              <a:xfrm>
                <a:off x="6760649" y="4330817"/>
                <a:ext cx="563033"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2" name="Straight Connector 781"/>
              <p:cNvCxnSpPr/>
              <p:nvPr/>
            </p:nvCxnSpPr>
            <p:spPr>
              <a:xfrm flipH="1">
                <a:off x="3852344" y="4326584"/>
                <a:ext cx="287869"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3" name="Straight Connector 782"/>
              <p:cNvCxnSpPr/>
              <p:nvPr/>
            </p:nvCxnSpPr>
            <p:spPr>
              <a:xfrm flipH="1">
                <a:off x="4720178" y="4318118"/>
                <a:ext cx="287869"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4" name="Straight Connector 783"/>
              <p:cNvCxnSpPr/>
              <p:nvPr/>
            </p:nvCxnSpPr>
            <p:spPr>
              <a:xfrm flipH="1">
                <a:off x="5592245" y="4326584"/>
                <a:ext cx="287869"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5" name="Straight Connector 784"/>
              <p:cNvCxnSpPr/>
              <p:nvPr/>
            </p:nvCxnSpPr>
            <p:spPr>
              <a:xfrm flipH="1">
                <a:off x="6464312" y="4330817"/>
                <a:ext cx="287869"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a:off x="3259678" y="4330817"/>
                <a:ext cx="579955" cy="635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sp>
        <p:nvSpPr>
          <p:cNvPr id="19" name="Rectangle 18"/>
          <p:cNvSpPr/>
          <p:nvPr/>
        </p:nvSpPr>
        <p:spPr>
          <a:xfrm>
            <a:off x="96521" y="5991430"/>
            <a:ext cx="2667000" cy="400110"/>
          </a:xfrm>
          <a:prstGeom prst="rect">
            <a:avLst/>
          </a:prstGeom>
        </p:spPr>
        <p:txBody>
          <a:bodyPr wrap="square">
            <a:spAutoFit/>
          </a:bodyPr>
          <a:lstStyle/>
          <a:p>
            <a:pPr fontAlgn="auto">
              <a:spcBef>
                <a:spcPts val="0"/>
              </a:spcBef>
              <a:spcAft>
                <a:spcPts val="0"/>
              </a:spcAft>
            </a:pPr>
            <a:r>
              <a:rPr lang="en-US" sz="1000" dirty="0" smtClean="0">
                <a:solidFill>
                  <a:prstClr val="black"/>
                </a:solidFill>
                <a:latin typeface="Arial" panose="020B0604020202020204" pitchFamily="34" charset="0"/>
                <a:cs typeface="Arial" panose="020B0604020202020204" pitchFamily="34" charset="0"/>
              </a:rPr>
              <a:t>Fourier-transformed X-ray absorption data of a composite cathode structure</a:t>
            </a:r>
            <a:endParaRPr lang="en-US" sz="1000" dirty="0">
              <a:solidFill>
                <a:prstClr val="black"/>
              </a:solidFill>
              <a:latin typeface="Arial" panose="020B0604020202020204" pitchFamily="34" charset="0"/>
              <a:cs typeface="Arial" panose="020B0604020202020204" pitchFamily="34" charset="0"/>
            </a:endParaRPr>
          </a:p>
        </p:txBody>
      </p:sp>
      <p:pic>
        <p:nvPicPr>
          <p:cNvPr id="1034"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8529" y="4419600"/>
            <a:ext cx="1863666" cy="164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31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706B74A-FC86-4F43-83EB-56E873241F13}" type="slidenum">
              <a:rPr lang="en-US" smtClean="0"/>
              <a:pPr>
                <a:defRPr/>
              </a:pPr>
              <a:t>18</a:t>
            </a:fld>
            <a:endParaRPr lang="en-US" dirty="0"/>
          </a:p>
        </p:txBody>
      </p:sp>
      <p:grpSp>
        <p:nvGrpSpPr>
          <p:cNvPr id="52" name="Group 51"/>
          <p:cNvGrpSpPr/>
          <p:nvPr/>
        </p:nvGrpSpPr>
        <p:grpSpPr>
          <a:xfrm>
            <a:off x="29169" y="4134376"/>
            <a:ext cx="1885233" cy="2037824"/>
            <a:chOff x="29169" y="4100019"/>
            <a:chExt cx="1885233" cy="2037824"/>
          </a:xfrm>
        </p:grpSpPr>
        <p:pic>
          <p:nvPicPr>
            <p:cNvPr id="25" name="Picture 2" descr="C:\Coltrin\EFRC\Kung_slides_2015\Original papers\Holonyak-1962-figu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1364" y="4572000"/>
              <a:ext cx="1598304" cy="15658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29169" y="4100019"/>
              <a:ext cx="1885233" cy="430887"/>
            </a:xfrm>
            <a:prstGeom prst="rect">
              <a:avLst/>
            </a:prstGeom>
          </p:spPr>
          <p:txBody>
            <a:bodyPr wrap="square">
              <a:spAutoFit/>
            </a:bodyPr>
            <a:lstStyle/>
            <a:p>
              <a:pPr algn="ctr" fontAlgn="auto">
                <a:spcBef>
                  <a:spcPts val="0"/>
                </a:spcBef>
                <a:spcAft>
                  <a:spcPts val="0"/>
                </a:spcAft>
              </a:pPr>
              <a:r>
                <a:rPr lang="en-US" sz="1100" b="1" dirty="0">
                  <a:solidFill>
                    <a:srgbClr val="C00000"/>
                  </a:solidFill>
                  <a:latin typeface="Calibri"/>
                </a:rPr>
                <a:t>First </a:t>
              </a:r>
              <a:r>
                <a:rPr lang="en-US" sz="1100" b="1" dirty="0" smtClean="0">
                  <a:solidFill>
                    <a:srgbClr val="C00000"/>
                  </a:solidFill>
                  <a:latin typeface="Calibri"/>
                </a:rPr>
                <a:t>visible (deep red) LED </a:t>
              </a:r>
              <a:r>
                <a:rPr lang="en-US" sz="1100" b="1" i="1" dirty="0" err="1" smtClean="0">
                  <a:solidFill>
                    <a:srgbClr val="C00000"/>
                  </a:solidFill>
                  <a:latin typeface="Calibri"/>
                </a:rPr>
                <a:t>Holonyak</a:t>
              </a:r>
              <a:r>
                <a:rPr lang="en-US" sz="1100" b="1" dirty="0" smtClean="0">
                  <a:solidFill>
                    <a:srgbClr val="C00000"/>
                  </a:solidFill>
                  <a:latin typeface="Calibri"/>
                </a:rPr>
                <a:t> (1962)</a:t>
              </a:r>
              <a:endParaRPr lang="en-US" sz="1100" b="1" dirty="0">
                <a:solidFill>
                  <a:srgbClr val="C00000"/>
                </a:solidFill>
                <a:latin typeface="Calibri"/>
              </a:endParaRPr>
            </a:p>
          </p:txBody>
        </p:sp>
      </p:grpSp>
      <p:grpSp>
        <p:nvGrpSpPr>
          <p:cNvPr id="54" name="Group 53"/>
          <p:cNvGrpSpPr/>
          <p:nvPr/>
        </p:nvGrpSpPr>
        <p:grpSpPr>
          <a:xfrm>
            <a:off x="4724400" y="4118410"/>
            <a:ext cx="2366821" cy="2053790"/>
            <a:chOff x="4724400" y="4118410"/>
            <a:chExt cx="2366821" cy="2053790"/>
          </a:xfrm>
        </p:grpSpPr>
        <p:grpSp>
          <p:nvGrpSpPr>
            <p:cNvPr id="35" name="Group 34"/>
            <p:cNvGrpSpPr/>
            <p:nvPr/>
          </p:nvGrpSpPr>
          <p:grpSpPr>
            <a:xfrm>
              <a:off x="4724400" y="4750466"/>
              <a:ext cx="2366821" cy="1421734"/>
              <a:chOff x="5756366" y="4679576"/>
              <a:chExt cx="2366821" cy="1264024"/>
            </a:xfrm>
            <a:effectLst>
              <a:outerShdw blurRad="50800" dist="38100" dir="2700000" algn="tl" rotWithShape="0">
                <a:prstClr val="black">
                  <a:alpha val="40000"/>
                </a:prstClr>
              </a:outerShdw>
            </a:effectLst>
          </p:grpSpPr>
          <p:pic>
            <p:nvPicPr>
              <p:cNvPr id="33" name="Picture 3" descr="C:\Coltrin\EFRC\Kung_slides_2015\Original papers\Amano-Akasaki-1989-figure.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756366" y="4679576"/>
                <a:ext cx="1279566" cy="12640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 descr="C:\Coltrin\EFRC\Kung_slides_2015\Original papers\Nakamura-1992-figure.bm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988610" y="4684887"/>
                <a:ext cx="1134577" cy="12587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36" name="Rectangle 35"/>
            <p:cNvSpPr/>
            <p:nvPr/>
          </p:nvSpPr>
          <p:spPr>
            <a:xfrm>
              <a:off x="4810672" y="4118410"/>
              <a:ext cx="2221299" cy="600164"/>
            </a:xfrm>
            <a:prstGeom prst="rect">
              <a:avLst/>
            </a:prstGeom>
          </p:spPr>
          <p:txBody>
            <a:bodyPr wrap="square">
              <a:spAutoFit/>
            </a:bodyPr>
            <a:lstStyle/>
            <a:p>
              <a:pPr algn="ctr" fontAlgn="auto">
                <a:spcBef>
                  <a:spcPts val="0"/>
                </a:spcBef>
                <a:spcAft>
                  <a:spcPts val="0"/>
                </a:spcAft>
              </a:pPr>
              <a:r>
                <a:rPr lang="en-US" sz="1100" b="1" dirty="0" smtClean="0">
                  <a:solidFill>
                    <a:srgbClr val="0000FF"/>
                  </a:solidFill>
                  <a:latin typeface="Calibri"/>
                </a:rPr>
                <a:t>Annealing for </a:t>
              </a:r>
              <a:r>
                <a:rPr lang="pl-PL" sz="1100" b="1" dirty="0" smtClean="0">
                  <a:solidFill>
                    <a:srgbClr val="0000FF"/>
                  </a:solidFill>
                  <a:latin typeface="Calibri"/>
                </a:rPr>
                <a:t>p-doping </a:t>
              </a:r>
              <a:r>
                <a:rPr lang="pl-PL" sz="1100" b="1" dirty="0">
                  <a:solidFill>
                    <a:srgbClr val="0000FF"/>
                  </a:solidFill>
                  <a:latin typeface="Calibri"/>
                </a:rPr>
                <a:t>of GaN</a:t>
              </a:r>
            </a:p>
            <a:p>
              <a:pPr algn="ctr" fontAlgn="auto">
                <a:spcBef>
                  <a:spcPts val="0"/>
                </a:spcBef>
                <a:spcAft>
                  <a:spcPts val="0"/>
                </a:spcAft>
              </a:pPr>
              <a:r>
                <a:rPr lang="pl-PL" sz="1100" b="1" i="1" dirty="0">
                  <a:solidFill>
                    <a:srgbClr val="0000FF"/>
                  </a:solidFill>
                  <a:latin typeface="Calibri"/>
                </a:rPr>
                <a:t>Amano, Akasaki, </a:t>
              </a:r>
              <a:r>
                <a:rPr lang="pl-PL" sz="1100" b="1" i="1" dirty="0" smtClean="0">
                  <a:solidFill>
                    <a:srgbClr val="0000FF"/>
                  </a:solidFill>
                  <a:latin typeface="Calibri"/>
                </a:rPr>
                <a:t>Nakamura</a:t>
              </a:r>
              <a:r>
                <a:rPr lang="en-US" sz="1100" b="1" dirty="0" smtClean="0">
                  <a:solidFill>
                    <a:srgbClr val="0000FF"/>
                  </a:solidFill>
                  <a:latin typeface="Calibri"/>
                </a:rPr>
                <a:t> </a:t>
              </a:r>
            </a:p>
            <a:p>
              <a:pPr algn="ctr" fontAlgn="auto">
                <a:spcBef>
                  <a:spcPts val="0"/>
                </a:spcBef>
                <a:spcAft>
                  <a:spcPts val="0"/>
                </a:spcAft>
              </a:pPr>
              <a:r>
                <a:rPr lang="en-US" sz="1100" b="1" dirty="0" smtClean="0">
                  <a:solidFill>
                    <a:srgbClr val="0000FF"/>
                  </a:solidFill>
                  <a:latin typeface="Calibri"/>
                </a:rPr>
                <a:t>(</a:t>
              </a:r>
              <a:r>
                <a:rPr lang="pl-PL" sz="1100" b="1" dirty="0" smtClean="0">
                  <a:solidFill>
                    <a:srgbClr val="0000FF"/>
                  </a:solidFill>
                  <a:latin typeface="Calibri"/>
                </a:rPr>
                <a:t>1989,1992</a:t>
              </a:r>
              <a:r>
                <a:rPr lang="en-US" sz="1100" b="1" dirty="0" smtClean="0">
                  <a:solidFill>
                    <a:srgbClr val="0000FF"/>
                  </a:solidFill>
                  <a:latin typeface="Calibri"/>
                </a:rPr>
                <a:t>)</a:t>
              </a:r>
              <a:endParaRPr lang="pl-PL" sz="1100" b="1" dirty="0">
                <a:solidFill>
                  <a:srgbClr val="0000FF"/>
                </a:solidFill>
                <a:latin typeface="Calibri"/>
              </a:endParaRPr>
            </a:p>
          </p:txBody>
        </p:sp>
      </p:grpSp>
      <p:grpSp>
        <p:nvGrpSpPr>
          <p:cNvPr id="48" name="Group 47"/>
          <p:cNvGrpSpPr/>
          <p:nvPr/>
        </p:nvGrpSpPr>
        <p:grpSpPr>
          <a:xfrm>
            <a:off x="72639" y="533400"/>
            <a:ext cx="5185161" cy="3543301"/>
            <a:chOff x="72639" y="533400"/>
            <a:chExt cx="5185161" cy="3543301"/>
          </a:xfrm>
        </p:grpSpPr>
        <p:grpSp>
          <p:nvGrpSpPr>
            <p:cNvPr id="5" name="Group 4"/>
            <p:cNvGrpSpPr/>
            <p:nvPr/>
          </p:nvGrpSpPr>
          <p:grpSpPr>
            <a:xfrm>
              <a:off x="72639" y="533400"/>
              <a:ext cx="5185161" cy="3543301"/>
              <a:chOff x="2172066" y="1973544"/>
              <a:chExt cx="5185161" cy="3543301"/>
            </a:xfrm>
          </p:grpSpPr>
          <p:graphicFrame>
            <p:nvGraphicFramePr>
              <p:cNvPr id="6" name="Chart 5"/>
              <p:cNvGraphicFramePr>
                <a:graphicFrameLocks/>
              </p:cNvGraphicFramePr>
              <p:nvPr>
                <p:extLst>
                  <p:ext uri="{D42A27DB-BD31-4B8C-83A1-F6EECF244321}">
                    <p14:modId xmlns:p14="http://schemas.microsoft.com/office/powerpoint/2010/main" val="3530051691"/>
                  </p:ext>
                </p:extLst>
              </p:nvPr>
            </p:nvGraphicFramePr>
            <p:xfrm>
              <a:off x="2299452" y="1973544"/>
              <a:ext cx="5057775" cy="3543301"/>
            </p:xfrm>
            <a:graphic>
              <a:graphicData uri="http://schemas.openxmlformats.org/drawingml/2006/chart">
                <c:chart xmlns:c="http://schemas.openxmlformats.org/drawingml/2006/chart" xmlns:r="http://schemas.openxmlformats.org/officeDocument/2006/relationships" r:id="rId6"/>
              </a:graphicData>
            </a:graphic>
          </p:graphicFrame>
          <p:grpSp>
            <p:nvGrpSpPr>
              <p:cNvPr id="7" name="Group 6"/>
              <p:cNvGrpSpPr/>
              <p:nvPr/>
            </p:nvGrpSpPr>
            <p:grpSpPr>
              <a:xfrm>
                <a:off x="2382815" y="2144995"/>
                <a:ext cx="490840" cy="2865845"/>
                <a:chOff x="2126475" y="1828800"/>
                <a:chExt cx="490840" cy="2865845"/>
              </a:xfrm>
            </p:grpSpPr>
            <p:sp>
              <p:nvSpPr>
                <p:cNvPr id="20" name="TextBox 19"/>
                <p:cNvSpPr txBox="1"/>
                <p:nvPr/>
              </p:nvSpPr>
              <p:spPr>
                <a:xfrm>
                  <a:off x="2273182" y="1828800"/>
                  <a:ext cx="284052" cy="307777"/>
                </a:xfrm>
                <a:prstGeom prst="rect">
                  <a:avLst/>
                </a:prstGeom>
                <a:noFill/>
              </p:spPr>
              <p:txBody>
                <a:bodyPr wrap="none" rtlCol="0">
                  <a:spAutoFit/>
                </a:bodyPr>
                <a:lstStyle/>
                <a:p>
                  <a:pPr fontAlgn="auto">
                    <a:spcBef>
                      <a:spcPts val="0"/>
                    </a:spcBef>
                    <a:spcAft>
                      <a:spcPts val="0"/>
                    </a:spcAft>
                  </a:pPr>
                  <a:r>
                    <a:rPr lang="en-US" sz="1400" b="1" dirty="0" smtClean="0">
                      <a:solidFill>
                        <a:prstClr val="black"/>
                      </a:solidFill>
                      <a:latin typeface="Arial" panose="020B0604020202020204" pitchFamily="34" charset="0"/>
                      <a:cs typeface="Arial" panose="020B0604020202020204" pitchFamily="34" charset="0"/>
                    </a:rPr>
                    <a:t>1</a:t>
                  </a:r>
                  <a:endParaRPr lang="en-US" sz="1400" b="1"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2126475" y="2476865"/>
                  <a:ext cx="490840" cy="307777"/>
                </a:xfrm>
                <a:prstGeom prst="rect">
                  <a:avLst/>
                </a:prstGeom>
                <a:noFill/>
              </p:spPr>
              <p:txBody>
                <a:bodyPr wrap="none" rtlCol="0">
                  <a:spAutoFit/>
                </a:bodyPr>
                <a:lstStyle/>
                <a:p>
                  <a:pPr fontAlgn="auto">
                    <a:spcBef>
                      <a:spcPts val="0"/>
                    </a:spcBef>
                    <a:spcAft>
                      <a:spcPts val="0"/>
                    </a:spcAft>
                  </a:pPr>
                  <a:r>
                    <a:rPr lang="en-US" sz="1400" b="1" dirty="0" smtClean="0">
                      <a:solidFill>
                        <a:prstClr val="black"/>
                      </a:solidFill>
                      <a:latin typeface="Arial" panose="020B0604020202020204" pitchFamily="34" charset="0"/>
                      <a:cs typeface="Arial" panose="020B0604020202020204" pitchFamily="34" charset="0"/>
                    </a:rPr>
                    <a:t>10</a:t>
                  </a:r>
                  <a:r>
                    <a:rPr lang="en-US" sz="1400" b="1" baseline="30000" dirty="0" smtClean="0">
                      <a:solidFill>
                        <a:prstClr val="black"/>
                      </a:solidFill>
                      <a:latin typeface="Arial" panose="020B0604020202020204" pitchFamily="34" charset="0"/>
                      <a:cs typeface="Arial" panose="020B0604020202020204" pitchFamily="34" charset="0"/>
                    </a:rPr>
                    <a:t>-1</a:t>
                  </a:r>
                  <a:endParaRPr lang="en-US" sz="1400" b="1" baseline="30000" dirty="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2126475" y="3107835"/>
                  <a:ext cx="490840" cy="307777"/>
                </a:xfrm>
                <a:prstGeom prst="rect">
                  <a:avLst/>
                </a:prstGeom>
                <a:noFill/>
              </p:spPr>
              <p:txBody>
                <a:bodyPr wrap="none" rtlCol="0">
                  <a:spAutoFit/>
                </a:bodyPr>
                <a:lstStyle/>
                <a:p>
                  <a:pPr fontAlgn="auto">
                    <a:spcBef>
                      <a:spcPts val="0"/>
                    </a:spcBef>
                    <a:spcAft>
                      <a:spcPts val="0"/>
                    </a:spcAft>
                  </a:pPr>
                  <a:r>
                    <a:rPr lang="en-US" sz="1400" b="1" dirty="0" smtClean="0">
                      <a:solidFill>
                        <a:prstClr val="black"/>
                      </a:solidFill>
                      <a:latin typeface="Arial" panose="020B0604020202020204" pitchFamily="34" charset="0"/>
                      <a:cs typeface="Arial" panose="020B0604020202020204" pitchFamily="34" charset="0"/>
                    </a:rPr>
                    <a:t>10</a:t>
                  </a:r>
                  <a:r>
                    <a:rPr lang="en-US" sz="1400" b="1" baseline="30000" dirty="0" smtClean="0">
                      <a:solidFill>
                        <a:prstClr val="black"/>
                      </a:solidFill>
                      <a:latin typeface="Arial" panose="020B0604020202020204" pitchFamily="34" charset="0"/>
                      <a:cs typeface="Arial" panose="020B0604020202020204" pitchFamily="34" charset="0"/>
                    </a:rPr>
                    <a:t>-2</a:t>
                  </a:r>
                  <a:endParaRPr lang="en-US" sz="1400" b="1" baseline="30000" dirty="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2126475" y="3798626"/>
                  <a:ext cx="490840" cy="307777"/>
                </a:xfrm>
                <a:prstGeom prst="rect">
                  <a:avLst/>
                </a:prstGeom>
                <a:noFill/>
              </p:spPr>
              <p:txBody>
                <a:bodyPr wrap="none" rtlCol="0">
                  <a:spAutoFit/>
                </a:bodyPr>
                <a:lstStyle/>
                <a:p>
                  <a:pPr fontAlgn="auto">
                    <a:spcBef>
                      <a:spcPts val="0"/>
                    </a:spcBef>
                    <a:spcAft>
                      <a:spcPts val="0"/>
                    </a:spcAft>
                  </a:pPr>
                  <a:r>
                    <a:rPr lang="en-US" sz="1400" b="1" dirty="0" smtClean="0">
                      <a:solidFill>
                        <a:prstClr val="black"/>
                      </a:solidFill>
                      <a:latin typeface="Arial" panose="020B0604020202020204" pitchFamily="34" charset="0"/>
                      <a:cs typeface="Arial" panose="020B0604020202020204" pitchFamily="34" charset="0"/>
                    </a:rPr>
                    <a:t>10</a:t>
                  </a:r>
                  <a:r>
                    <a:rPr lang="en-US" sz="1400" b="1" baseline="30000" dirty="0" smtClean="0">
                      <a:solidFill>
                        <a:prstClr val="black"/>
                      </a:solidFill>
                      <a:latin typeface="Arial" panose="020B0604020202020204" pitchFamily="34" charset="0"/>
                      <a:cs typeface="Arial" panose="020B0604020202020204" pitchFamily="34" charset="0"/>
                    </a:rPr>
                    <a:t>-3</a:t>
                  </a:r>
                  <a:endParaRPr lang="en-US" sz="1400" b="1" baseline="30000" dirty="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2126475" y="4386868"/>
                  <a:ext cx="490840" cy="307777"/>
                </a:xfrm>
                <a:prstGeom prst="rect">
                  <a:avLst/>
                </a:prstGeom>
                <a:noFill/>
              </p:spPr>
              <p:txBody>
                <a:bodyPr wrap="none" rtlCol="0">
                  <a:spAutoFit/>
                </a:bodyPr>
                <a:lstStyle/>
                <a:p>
                  <a:pPr fontAlgn="auto">
                    <a:spcBef>
                      <a:spcPts val="0"/>
                    </a:spcBef>
                    <a:spcAft>
                      <a:spcPts val="0"/>
                    </a:spcAft>
                  </a:pPr>
                  <a:r>
                    <a:rPr lang="en-US" sz="1400" b="1" dirty="0" smtClean="0">
                      <a:solidFill>
                        <a:prstClr val="black"/>
                      </a:solidFill>
                      <a:latin typeface="Arial" panose="020B0604020202020204" pitchFamily="34" charset="0"/>
                      <a:cs typeface="Arial" panose="020B0604020202020204" pitchFamily="34" charset="0"/>
                    </a:rPr>
                    <a:t>10</a:t>
                  </a:r>
                  <a:r>
                    <a:rPr lang="en-US" sz="1400" b="1" baseline="30000" dirty="0" smtClean="0">
                      <a:solidFill>
                        <a:prstClr val="black"/>
                      </a:solidFill>
                      <a:latin typeface="Arial" panose="020B0604020202020204" pitchFamily="34" charset="0"/>
                      <a:cs typeface="Arial" panose="020B0604020202020204" pitchFamily="34" charset="0"/>
                    </a:rPr>
                    <a:t>-4</a:t>
                  </a:r>
                  <a:endParaRPr lang="en-US" sz="1400" b="1" baseline="30000" dirty="0">
                    <a:solidFill>
                      <a:prstClr val="black"/>
                    </a:solidFill>
                    <a:latin typeface="Arial" panose="020B0604020202020204" pitchFamily="34" charset="0"/>
                    <a:cs typeface="Arial" panose="020B0604020202020204" pitchFamily="34" charset="0"/>
                  </a:endParaRPr>
                </a:p>
              </p:txBody>
            </p:sp>
          </p:grpSp>
          <p:sp>
            <p:nvSpPr>
              <p:cNvPr id="8" name="TextBox 23"/>
              <p:cNvSpPr txBox="1">
                <a:spLocks noChangeArrowheads="1"/>
              </p:cNvSpPr>
              <p:nvPr/>
            </p:nvSpPr>
            <p:spPr bwMode="auto">
              <a:xfrm>
                <a:off x="5166933" y="4454445"/>
                <a:ext cx="362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100" b="1" dirty="0" smtClean="0">
                    <a:solidFill>
                      <a:srgbClr val="0000FF"/>
                    </a:solidFill>
                    <a:latin typeface="Calibri" pitchFamily="34" charset="0"/>
                  </a:rPr>
                  <a:t>SiC</a:t>
                </a:r>
                <a:endParaRPr lang="en-US" sz="1100" b="1" dirty="0">
                  <a:solidFill>
                    <a:srgbClr val="0000FF"/>
                  </a:solidFill>
                  <a:latin typeface="Calibri" pitchFamily="34" charset="0"/>
                </a:endParaRPr>
              </a:p>
            </p:txBody>
          </p:sp>
          <p:sp>
            <p:nvSpPr>
              <p:cNvPr id="9" name="TextBox 23"/>
              <p:cNvSpPr txBox="1">
                <a:spLocks noChangeArrowheads="1"/>
              </p:cNvSpPr>
              <p:nvPr/>
            </p:nvSpPr>
            <p:spPr bwMode="auto">
              <a:xfrm>
                <a:off x="4853988" y="3101844"/>
                <a:ext cx="5485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100" b="1" dirty="0" smtClean="0">
                    <a:solidFill>
                      <a:srgbClr val="0000FF"/>
                    </a:solidFill>
                    <a:latin typeface="Calibri" pitchFamily="34" charset="0"/>
                  </a:rPr>
                  <a:t>InGaN</a:t>
                </a:r>
                <a:endParaRPr lang="en-US" sz="1100" b="1" dirty="0">
                  <a:solidFill>
                    <a:srgbClr val="0000FF"/>
                  </a:solidFill>
                  <a:latin typeface="Calibri" pitchFamily="34" charset="0"/>
                </a:endParaRPr>
              </a:p>
            </p:txBody>
          </p:sp>
          <p:sp>
            <p:nvSpPr>
              <p:cNvPr id="10" name="TextBox 23"/>
              <p:cNvSpPr txBox="1">
                <a:spLocks noChangeArrowheads="1"/>
              </p:cNvSpPr>
              <p:nvPr/>
            </p:nvSpPr>
            <p:spPr bwMode="auto">
              <a:xfrm>
                <a:off x="5503854" y="2937885"/>
                <a:ext cx="5485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100" b="1" dirty="0" smtClean="0">
                    <a:solidFill>
                      <a:srgbClr val="008C00"/>
                    </a:solidFill>
                    <a:latin typeface="Calibri" pitchFamily="34" charset="0"/>
                  </a:rPr>
                  <a:t>InGaN</a:t>
                </a:r>
                <a:endParaRPr lang="en-US" sz="1100" b="1" dirty="0">
                  <a:solidFill>
                    <a:srgbClr val="008C00"/>
                  </a:solidFill>
                  <a:latin typeface="Calibri" pitchFamily="34" charset="0"/>
                </a:endParaRPr>
              </a:p>
            </p:txBody>
          </p:sp>
          <p:sp>
            <p:nvSpPr>
              <p:cNvPr id="11" name="TextBox 23"/>
              <p:cNvSpPr txBox="1">
                <a:spLocks noChangeArrowheads="1"/>
              </p:cNvSpPr>
              <p:nvPr/>
            </p:nvSpPr>
            <p:spPr bwMode="auto">
              <a:xfrm>
                <a:off x="5291175" y="3333881"/>
                <a:ext cx="46519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100" b="1" dirty="0" smtClean="0">
                    <a:solidFill>
                      <a:srgbClr val="008C00"/>
                    </a:solidFill>
                    <a:latin typeface="Calibri" pitchFamily="34" charset="0"/>
                  </a:rPr>
                  <a:t>ZnSe</a:t>
                </a:r>
                <a:endParaRPr lang="en-US" sz="1100" b="1" dirty="0">
                  <a:solidFill>
                    <a:srgbClr val="008C00"/>
                  </a:solidFill>
                  <a:latin typeface="Calibri" pitchFamily="34" charset="0"/>
                </a:endParaRPr>
              </a:p>
            </p:txBody>
          </p:sp>
          <p:sp>
            <p:nvSpPr>
              <p:cNvPr id="12" name="TextBox 23"/>
              <p:cNvSpPr txBox="1">
                <a:spLocks noChangeArrowheads="1"/>
              </p:cNvSpPr>
              <p:nvPr/>
            </p:nvSpPr>
            <p:spPr bwMode="auto">
              <a:xfrm>
                <a:off x="4835858" y="2627725"/>
                <a:ext cx="6511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100" b="1" dirty="0">
                    <a:solidFill>
                      <a:srgbClr val="E60000"/>
                    </a:solidFill>
                    <a:latin typeface="Calibri" pitchFamily="34" charset="0"/>
                  </a:rPr>
                  <a:t>GaAlInP</a:t>
                </a:r>
              </a:p>
            </p:txBody>
          </p:sp>
          <p:sp>
            <p:nvSpPr>
              <p:cNvPr id="13" name="TextBox 20"/>
              <p:cNvSpPr txBox="1">
                <a:spLocks noChangeArrowheads="1"/>
              </p:cNvSpPr>
              <p:nvPr/>
            </p:nvSpPr>
            <p:spPr bwMode="auto">
              <a:xfrm>
                <a:off x="3050905" y="4389667"/>
                <a:ext cx="5597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lnSpc>
                    <a:spcPts val="1200"/>
                  </a:lnSpc>
                  <a:spcBef>
                    <a:spcPts val="0"/>
                  </a:spcBef>
                  <a:spcAft>
                    <a:spcPts val="0"/>
                  </a:spcAft>
                </a:pPr>
                <a:r>
                  <a:rPr lang="en-US" sz="1100" b="1" dirty="0">
                    <a:solidFill>
                      <a:srgbClr val="E60000"/>
                    </a:solidFill>
                    <a:latin typeface="Calibri" pitchFamily="34" charset="0"/>
                  </a:rPr>
                  <a:t>GaAsP</a:t>
                </a:r>
              </a:p>
            </p:txBody>
          </p:sp>
          <p:sp>
            <p:nvSpPr>
              <p:cNvPr id="14" name="TextBox 20"/>
              <p:cNvSpPr txBox="1">
                <a:spLocks noChangeArrowheads="1"/>
              </p:cNvSpPr>
              <p:nvPr/>
            </p:nvSpPr>
            <p:spPr bwMode="auto">
              <a:xfrm>
                <a:off x="3063155" y="3786978"/>
                <a:ext cx="7328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lnSpc>
                    <a:spcPts val="1200"/>
                  </a:lnSpc>
                  <a:spcBef>
                    <a:spcPts val="0"/>
                  </a:spcBef>
                  <a:spcAft>
                    <a:spcPts val="0"/>
                  </a:spcAft>
                </a:pPr>
                <a:r>
                  <a:rPr lang="en-US" sz="1100" b="1" dirty="0" smtClean="0">
                    <a:solidFill>
                      <a:srgbClr val="E60000"/>
                    </a:solidFill>
                    <a:latin typeface="Calibri" pitchFamily="34" charset="0"/>
                  </a:rPr>
                  <a:t>GaP:Zn,O</a:t>
                </a:r>
                <a:endParaRPr lang="en-US" sz="1100" b="1" dirty="0">
                  <a:solidFill>
                    <a:srgbClr val="E60000"/>
                  </a:solidFill>
                  <a:latin typeface="Calibri" pitchFamily="34" charset="0"/>
                </a:endParaRPr>
              </a:p>
            </p:txBody>
          </p:sp>
          <p:sp>
            <p:nvSpPr>
              <p:cNvPr id="15" name="TextBox 21"/>
              <p:cNvSpPr txBox="1">
                <a:spLocks noChangeArrowheads="1"/>
              </p:cNvSpPr>
              <p:nvPr/>
            </p:nvSpPr>
            <p:spPr bwMode="auto">
              <a:xfrm>
                <a:off x="4193503" y="3684175"/>
                <a:ext cx="6912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lnSpc>
                    <a:spcPts val="1200"/>
                  </a:lnSpc>
                  <a:spcBef>
                    <a:spcPts val="0"/>
                  </a:spcBef>
                  <a:spcAft>
                    <a:spcPts val="0"/>
                  </a:spcAft>
                </a:pPr>
                <a:r>
                  <a:rPr lang="en-US" sz="1100" b="1" dirty="0">
                    <a:solidFill>
                      <a:srgbClr val="E60000"/>
                    </a:solidFill>
                    <a:latin typeface="Calibri" pitchFamily="34" charset="0"/>
                  </a:rPr>
                  <a:t>GaAsP:N</a:t>
                </a:r>
              </a:p>
            </p:txBody>
          </p:sp>
          <p:sp>
            <p:nvSpPr>
              <p:cNvPr id="16" name="TextBox 22"/>
              <p:cNvSpPr txBox="1">
                <a:spLocks noChangeArrowheads="1"/>
              </p:cNvSpPr>
              <p:nvPr/>
            </p:nvSpPr>
            <p:spPr bwMode="auto">
              <a:xfrm>
                <a:off x="3925970" y="3340425"/>
                <a:ext cx="6046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100" b="1" dirty="0">
                    <a:solidFill>
                      <a:srgbClr val="E60000"/>
                    </a:solidFill>
                    <a:latin typeface="Calibri" pitchFamily="34" charset="0"/>
                  </a:rPr>
                  <a:t>GaAlAs</a:t>
                </a:r>
              </a:p>
            </p:txBody>
          </p:sp>
          <p:sp>
            <p:nvSpPr>
              <p:cNvPr id="17" name="TextBox 22"/>
              <p:cNvSpPr txBox="1">
                <a:spLocks noChangeArrowheads="1"/>
              </p:cNvSpPr>
              <p:nvPr/>
            </p:nvSpPr>
            <p:spPr bwMode="auto">
              <a:xfrm>
                <a:off x="3971725" y="2992853"/>
                <a:ext cx="8210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100" b="1" dirty="0" smtClean="0">
                    <a:solidFill>
                      <a:srgbClr val="E60000"/>
                    </a:solidFill>
                    <a:latin typeface="Calibri" pitchFamily="34" charset="0"/>
                  </a:rPr>
                  <a:t>DH:GaAlAs</a:t>
                </a:r>
                <a:endParaRPr lang="en-US" sz="1100" b="1" dirty="0">
                  <a:solidFill>
                    <a:srgbClr val="E60000"/>
                  </a:solidFill>
                  <a:latin typeface="Calibri" pitchFamily="34" charset="0"/>
                </a:endParaRPr>
              </a:p>
            </p:txBody>
          </p:sp>
          <p:sp>
            <p:nvSpPr>
              <p:cNvPr id="18" name="TextBox 23"/>
              <p:cNvSpPr txBox="1">
                <a:spLocks noChangeArrowheads="1"/>
              </p:cNvSpPr>
              <p:nvPr/>
            </p:nvSpPr>
            <p:spPr bwMode="auto">
              <a:xfrm>
                <a:off x="6178180" y="3030903"/>
                <a:ext cx="7377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100" b="1" dirty="0" smtClean="0">
                    <a:solidFill>
                      <a:prstClr val="white"/>
                    </a:solidFill>
                    <a:latin typeface="Calibri" pitchFamily="34" charset="0"/>
                  </a:rPr>
                  <a:t>PC-White</a:t>
                </a:r>
                <a:endParaRPr lang="en-US" sz="1100" b="1" dirty="0">
                  <a:solidFill>
                    <a:prstClr val="white"/>
                  </a:solidFill>
                  <a:latin typeface="Calibri" pitchFamily="34" charset="0"/>
                </a:endParaRPr>
              </a:p>
            </p:txBody>
          </p:sp>
          <p:sp>
            <p:nvSpPr>
              <p:cNvPr id="19" name="TextBox 18"/>
              <p:cNvSpPr txBox="1"/>
              <p:nvPr/>
            </p:nvSpPr>
            <p:spPr>
              <a:xfrm rot="16200000">
                <a:off x="1387364" y="3373819"/>
                <a:ext cx="1877181" cy="307777"/>
              </a:xfrm>
              <a:prstGeom prst="rect">
                <a:avLst/>
              </a:prstGeom>
              <a:noFill/>
            </p:spPr>
            <p:txBody>
              <a:bodyPr wrap="none" rtlCol="0">
                <a:spAutoFit/>
              </a:bodyPr>
              <a:lstStyle/>
              <a:p>
                <a:pPr fontAlgn="auto">
                  <a:spcBef>
                    <a:spcPts val="0"/>
                  </a:spcBef>
                  <a:spcAft>
                    <a:spcPts val="0"/>
                  </a:spcAft>
                </a:pPr>
                <a:r>
                  <a:rPr lang="en-US" sz="1400" b="1" dirty="0" smtClean="0">
                    <a:solidFill>
                      <a:prstClr val="black"/>
                    </a:solidFill>
                    <a:latin typeface="Calibri"/>
                  </a:rPr>
                  <a:t>Wall-plug Efficiency</a:t>
                </a:r>
                <a:endParaRPr lang="en-US" sz="1400" b="1" dirty="0">
                  <a:solidFill>
                    <a:prstClr val="black"/>
                  </a:solidFill>
                  <a:latin typeface="Calibri"/>
                </a:endParaRPr>
              </a:p>
            </p:txBody>
          </p:sp>
        </p:grpSp>
        <p:sp>
          <p:nvSpPr>
            <p:cNvPr id="38" name="Rectangle 37"/>
            <p:cNvSpPr/>
            <p:nvPr/>
          </p:nvSpPr>
          <p:spPr>
            <a:xfrm>
              <a:off x="2675024" y="3810000"/>
              <a:ext cx="591610" cy="21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grpSp>
        <p:nvGrpSpPr>
          <p:cNvPr id="55" name="Group 54"/>
          <p:cNvGrpSpPr/>
          <p:nvPr/>
        </p:nvGrpSpPr>
        <p:grpSpPr>
          <a:xfrm>
            <a:off x="7303522" y="4141113"/>
            <a:ext cx="1713202" cy="2107287"/>
            <a:chOff x="7303522" y="4070349"/>
            <a:chExt cx="1713202" cy="2107287"/>
          </a:xfrm>
          <a:effectLst/>
        </p:grpSpPr>
        <p:grpSp>
          <p:nvGrpSpPr>
            <p:cNvPr id="42" name="Group 41"/>
            <p:cNvGrpSpPr/>
            <p:nvPr/>
          </p:nvGrpSpPr>
          <p:grpSpPr>
            <a:xfrm>
              <a:off x="7303522" y="4070349"/>
              <a:ext cx="1611878" cy="1684261"/>
              <a:chOff x="7266396" y="2872977"/>
              <a:chExt cx="1736882" cy="1817101"/>
            </a:xfrm>
            <a:effectLst>
              <a:outerShdw blurRad="50800" dist="38100" dir="2700000" algn="tl" rotWithShape="0">
                <a:prstClr val="black">
                  <a:alpha val="40000"/>
                </a:prstClr>
              </a:outerShdw>
            </a:effectLst>
          </p:grpSpPr>
          <p:sp>
            <p:nvSpPr>
              <p:cNvPr id="41" name="Rectangle 40"/>
              <p:cNvSpPr/>
              <p:nvPr/>
            </p:nvSpPr>
            <p:spPr>
              <a:xfrm>
                <a:off x="7266396" y="2872977"/>
                <a:ext cx="1736882" cy="18171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60000">
                <a:off x="7281866" y="2887728"/>
                <a:ext cx="1705942" cy="1787599"/>
              </a:xfrm>
              <a:prstGeom prst="rect">
                <a:avLst/>
              </a:prstGeom>
            </p:spPr>
          </p:pic>
        </p:grpSp>
        <p:sp>
          <p:nvSpPr>
            <p:cNvPr id="40" name="Rectangle 39"/>
            <p:cNvSpPr/>
            <p:nvPr/>
          </p:nvSpPr>
          <p:spPr>
            <a:xfrm>
              <a:off x="7352563" y="5746749"/>
              <a:ext cx="1664161" cy="430887"/>
            </a:xfrm>
            <a:prstGeom prst="rect">
              <a:avLst/>
            </a:prstGeom>
          </p:spPr>
          <p:txBody>
            <a:bodyPr wrap="square">
              <a:spAutoFit/>
            </a:bodyPr>
            <a:lstStyle/>
            <a:p>
              <a:pPr algn="ctr" fontAlgn="auto">
                <a:spcBef>
                  <a:spcPts val="0"/>
                </a:spcBef>
                <a:spcAft>
                  <a:spcPts val="0"/>
                </a:spcAft>
              </a:pPr>
              <a:r>
                <a:rPr lang="en-US" sz="1100" b="1" dirty="0" smtClean="0">
                  <a:solidFill>
                    <a:srgbClr val="0000FF"/>
                  </a:solidFill>
                  <a:latin typeface="Calibri"/>
                </a:rPr>
                <a:t>Candela-class blue LED</a:t>
              </a:r>
              <a:endParaRPr lang="pl-PL" sz="1100" b="1" dirty="0">
                <a:solidFill>
                  <a:srgbClr val="0000FF"/>
                </a:solidFill>
                <a:latin typeface="Calibri"/>
              </a:endParaRPr>
            </a:p>
            <a:p>
              <a:pPr algn="ctr" fontAlgn="auto">
                <a:spcBef>
                  <a:spcPts val="0"/>
                </a:spcBef>
                <a:spcAft>
                  <a:spcPts val="0"/>
                </a:spcAft>
              </a:pPr>
              <a:r>
                <a:rPr lang="pl-PL" sz="1100" b="1" i="1" dirty="0" smtClean="0">
                  <a:solidFill>
                    <a:srgbClr val="0000FF"/>
                  </a:solidFill>
                  <a:latin typeface="Calibri"/>
                </a:rPr>
                <a:t>Nakamura</a:t>
              </a:r>
              <a:r>
                <a:rPr lang="en-US" sz="1100" b="1" dirty="0" smtClean="0">
                  <a:solidFill>
                    <a:srgbClr val="0000FF"/>
                  </a:solidFill>
                  <a:latin typeface="Calibri"/>
                </a:rPr>
                <a:t>  (</a:t>
              </a:r>
              <a:r>
                <a:rPr lang="pl-PL" sz="1100" b="1" dirty="0" smtClean="0">
                  <a:solidFill>
                    <a:srgbClr val="0000FF"/>
                  </a:solidFill>
                  <a:latin typeface="Calibri"/>
                </a:rPr>
                <a:t>199</a:t>
              </a:r>
              <a:r>
                <a:rPr lang="en-US" sz="1100" b="1" dirty="0" smtClean="0">
                  <a:solidFill>
                    <a:srgbClr val="0000FF"/>
                  </a:solidFill>
                  <a:latin typeface="Calibri"/>
                </a:rPr>
                <a:t>4)</a:t>
              </a:r>
              <a:endParaRPr lang="pl-PL" sz="1100" b="1" dirty="0">
                <a:solidFill>
                  <a:srgbClr val="0000FF"/>
                </a:solidFill>
                <a:latin typeface="Calibri"/>
              </a:endParaRPr>
            </a:p>
          </p:txBody>
        </p:sp>
      </p:grpSp>
      <p:sp>
        <p:nvSpPr>
          <p:cNvPr id="58" name="TextBox 57"/>
          <p:cNvSpPr txBox="1"/>
          <p:nvPr/>
        </p:nvSpPr>
        <p:spPr>
          <a:xfrm>
            <a:off x="69591" y="109576"/>
            <a:ext cx="8989577" cy="461665"/>
          </a:xfrm>
          <a:prstGeom prst="rect">
            <a:avLst/>
          </a:prstGeom>
          <a:noFill/>
        </p:spPr>
        <p:txBody>
          <a:bodyPr wrap="square" rtlCol="0">
            <a:spAutoFit/>
          </a:bodyPr>
          <a:lstStyle/>
          <a:p>
            <a:pPr algn="ctr" fontAlgn="auto">
              <a:spcBef>
                <a:spcPts val="0"/>
              </a:spcBef>
              <a:spcAft>
                <a:spcPts val="0"/>
              </a:spcAft>
            </a:pPr>
            <a:r>
              <a:rPr lang="en-US" sz="2400" dirty="0" smtClean="0">
                <a:solidFill>
                  <a:srgbClr val="106636"/>
                </a:solidFill>
                <a:latin typeface="Arial" panose="020B0604020202020204" pitchFamily="34" charset="0"/>
                <a:cs typeface="Arial" panose="020B0604020202020204" pitchFamily="34" charset="0"/>
              </a:rPr>
              <a:t>Science Underpinnings of Solid-State Lighting Technologies</a:t>
            </a:r>
            <a:endParaRPr lang="en-US" sz="2400" dirty="0">
              <a:solidFill>
                <a:srgbClr val="106636"/>
              </a:solidFill>
              <a:latin typeface="Arial" panose="020B0604020202020204" pitchFamily="34" charset="0"/>
              <a:cs typeface="Arial" panose="020B0604020202020204" pitchFamily="34" charset="0"/>
            </a:endParaRPr>
          </a:p>
        </p:txBody>
      </p:sp>
      <p:grpSp>
        <p:nvGrpSpPr>
          <p:cNvPr id="2" name="Group 1"/>
          <p:cNvGrpSpPr/>
          <p:nvPr/>
        </p:nvGrpSpPr>
        <p:grpSpPr>
          <a:xfrm>
            <a:off x="1905000" y="4200436"/>
            <a:ext cx="2783837" cy="2047964"/>
            <a:chOff x="1905000" y="4114800"/>
            <a:chExt cx="2783837" cy="2047964"/>
          </a:xfrm>
        </p:grpSpPr>
        <p:sp>
          <p:nvSpPr>
            <p:cNvPr id="27" name="Rectangle 26"/>
            <p:cNvSpPr/>
            <p:nvPr/>
          </p:nvSpPr>
          <p:spPr>
            <a:xfrm>
              <a:off x="1981200" y="5562600"/>
              <a:ext cx="2707637" cy="600164"/>
            </a:xfrm>
            <a:prstGeom prst="rect">
              <a:avLst/>
            </a:prstGeom>
          </p:spPr>
          <p:txBody>
            <a:bodyPr wrap="square">
              <a:spAutoFit/>
            </a:bodyPr>
            <a:lstStyle/>
            <a:p>
              <a:pPr algn="ctr" fontAlgn="auto">
                <a:spcBef>
                  <a:spcPts val="0"/>
                </a:spcBef>
                <a:spcAft>
                  <a:spcPts val="0"/>
                </a:spcAft>
              </a:pPr>
              <a:r>
                <a:rPr lang="en-US" sz="1100" b="1" dirty="0" smtClean="0">
                  <a:solidFill>
                    <a:srgbClr val="0000FF"/>
                  </a:solidFill>
                  <a:latin typeface="Calibri"/>
                </a:rPr>
                <a:t>Buffer layers for high-quality GaN</a:t>
              </a:r>
              <a:r>
                <a:rPr lang="en-US" sz="1100" b="1" i="1" dirty="0" smtClean="0">
                  <a:solidFill>
                    <a:srgbClr val="0000FF"/>
                  </a:solidFill>
                  <a:latin typeface="Calibri"/>
                </a:rPr>
                <a:t> </a:t>
              </a:r>
              <a:endParaRPr lang="en-US" sz="1100" b="1" i="1" dirty="0">
                <a:solidFill>
                  <a:srgbClr val="0000FF"/>
                </a:solidFill>
                <a:latin typeface="Calibri"/>
              </a:endParaRPr>
            </a:p>
            <a:p>
              <a:pPr algn="ctr" fontAlgn="auto">
                <a:spcBef>
                  <a:spcPts val="0"/>
                </a:spcBef>
                <a:spcAft>
                  <a:spcPts val="0"/>
                </a:spcAft>
              </a:pPr>
              <a:r>
                <a:rPr lang="en-US" sz="1100" b="1" i="1" dirty="0" smtClean="0">
                  <a:solidFill>
                    <a:srgbClr val="0000FF"/>
                  </a:solidFill>
                  <a:latin typeface="Calibri"/>
                </a:rPr>
                <a:t>Amano, </a:t>
              </a:r>
              <a:r>
                <a:rPr lang="en-US" sz="1100" b="1" i="1" dirty="0" err="1" smtClean="0">
                  <a:solidFill>
                    <a:srgbClr val="0000FF"/>
                  </a:solidFill>
                  <a:latin typeface="Calibri"/>
                </a:rPr>
                <a:t>Akasaki</a:t>
              </a:r>
              <a:r>
                <a:rPr lang="en-US" sz="1100" b="1" i="1" dirty="0" smtClean="0">
                  <a:solidFill>
                    <a:srgbClr val="0000FF"/>
                  </a:solidFill>
                  <a:latin typeface="Calibri"/>
                </a:rPr>
                <a:t>, Nakamura</a:t>
              </a:r>
              <a:r>
                <a:rPr lang="en-US" sz="1100" b="1" dirty="0" smtClean="0">
                  <a:solidFill>
                    <a:srgbClr val="0000FF"/>
                  </a:solidFill>
                  <a:latin typeface="Calibri"/>
                </a:rPr>
                <a:t> </a:t>
              </a:r>
            </a:p>
            <a:p>
              <a:pPr algn="ctr" fontAlgn="auto">
                <a:spcBef>
                  <a:spcPts val="0"/>
                </a:spcBef>
                <a:spcAft>
                  <a:spcPts val="0"/>
                </a:spcAft>
              </a:pPr>
              <a:r>
                <a:rPr lang="en-US" sz="1100" b="1" dirty="0" smtClean="0">
                  <a:solidFill>
                    <a:srgbClr val="0000FF"/>
                  </a:solidFill>
                  <a:latin typeface="Calibri"/>
                </a:rPr>
                <a:t>(1986, 1991)</a:t>
              </a:r>
              <a:endParaRPr lang="en-US" sz="1100" b="1" dirty="0">
                <a:solidFill>
                  <a:srgbClr val="0000FF"/>
                </a:solidFill>
                <a:latin typeface="Calibri"/>
              </a:endParaRPr>
            </a:p>
          </p:txBody>
        </p:sp>
        <p:grpSp>
          <p:nvGrpSpPr>
            <p:cNvPr id="65" name="Group 64"/>
            <p:cNvGrpSpPr/>
            <p:nvPr/>
          </p:nvGrpSpPr>
          <p:grpSpPr>
            <a:xfrm>
              <a:off x="1905000" y="4114800"/>
              <a:ext cx="2743200" cy="1395603"/>
              <a:chOff x="1103037" y="414887"/>
              <a:chExt cx="3036647" cy="1395603"/>
            </a:xfrm>
          </p:grpSpPr>
          <p:sp>
            <p:nvSpPr>
              <p:cNvPr id="66" name="Rectangle 65"/>
              <p:cNvSpPr/>
              <p:nvPr/>
            </p:nvSpPr>
            <p:spPr>
              <a:xfrm>
                <a:off x="1103037" y="414887"/>
                <a:ext cx="3036647" cy="1395603"/>
              </a:xfrm>
              <a:prstGeom prst="rect">
                <a:avLst/>
              </a:prstGeom>
              <a:solidFill>
                <a:srgbClr val="FFFFFF"/>
              </a:solidFill>
              <a:ln>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a:solidFill>
                    <a:prstClr val="white"/>
                  </a:solidFill>
                </a:endParaRPr>
              </a:p>
            </p:txBody>
          </p:sp>
          <p:grpSp>
            <p:nvGrpSpPr>
              <p:cNvPr id="67" name="Group 66"/>
              <p:cNvGrpSpPr/>
              <p:nvPr/>
            </p:nvGrpSpPr>
            <p:grpSpPr>
              <a:xfrm>
                <a:off x="1147266" y="476461"/>
                <a:ext cx="2960100" cy="1301540"/>
                <a:chOff x="1147266" y="476461"/>
                <a:chExt cx="2960100" cy="1301540"/>
              </a:xfrm>
            </p:grpSpPr>
            <p:pic>
              <p:nvPicPr>
                <p:cNvPr id="68" name="Picture 67" descr="C:\Coltrin\EFRC\Kung_slides_2015\Original papers\Nakamura-1991-figure.bmp"/>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238290" y="476462"/>
                  <a:ext cx="1869076" cy="126811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3" descr="C:\Coltrin\EFRC\Kung_slides_2015\Original papers\Nakamura-1991-figure.bmp"/>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147266" y="476461"/>
                  <a:ext cx="1480695" cy="1301540"/>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28" name="Group 27"/>
          <p:cNvGrpSpPr/>
          <p:nvPr/>
        </p:nvGrpSpPr>
        <p:grpSpPr>
          <a:xfrm>
            <a:off x="5257800" y="2676436"/>
            <a:ext cx="2133600" cy="1438364"/>
            <a:chOff x="5257800" y="2590800"/>
            <a:chExt cx="2133600" cy="1438364"/>
          </a:xfrm>
        </p:grpSpPr>
        <p:sp>
          <p:nvSpPr>
            <p:cNvPr id="110" name="Rectangle 109"/>
            <p:cNvSpPr/>
            <p:nvPr/>
          </p:nvSpPr>
          <p:spPr>
            <a:xfrm>
              <a:off x="5257800" y="3429000"/>
              <a:ext cx="2133600" cy="600164"/>
            </a:xfrm>
            <a:prstGeom prst="rect">
              <a:avLst/>
            </a:prstGeom>
          </p:spPr>
          <p:txBody>
            <a:bodyPr wrap="square">
              <a:spAutoFit/>
            </a:bodyPr>
            <a:lstStyle/>
            <a:p>
              <a:pPr algn="ctr" fontAlgn="auto">
                <a:spcBef>
                  <a:spcPts val="0"/>
                </a:spcBef>
                <a:spcAft>
                  <a:spcPts val="0"/>
                </a:spcAft>
              </a:pPr>
              <a:r>
                <a:rPr lang="en-US" sz="1100" b="1" dirty="0" smtClean="0">
                  <a:solidFill>
                    <a:srgbClr val="0000FF"/>
                  </a:solidFill>
                  <a:latin typeface="Calibri"/>
                </a:rPr>
                <a:t>Piezoelectric effects on </a:t>
              </a:r>
              <a:r>
                <a:rPr lang="en-US" sz="1100" b="1" dirty="0">
                  <a:solidFill>
                    <a:srgbClr val="0000FF"/>
                  </a:solidFill>
                  <a:latin typeface="Calibri"/>
                </a:rPr>
                <a:t>b</a:t>
              </a:r>
              <a:r>
                <a:rPr lang="en-US" sz="1100" b="1" dirty="0" smtClean="0">
                  <a:solidFill>
                    <a:srgbClr val="0000FF"/>
                  </a:solidFill>
                  <a:latin typeface="Calibri"/>
                </a:rPr>
                <a:t>and structure</a:t>
              </a:r>
              <a:r>
                <a:rPr lang="en-US" sz="1100" b="1" dirty="0">
                  <a:solidFill>
                    <a:srgbClr val="0000FF"/>
                  </a:solidFill>
                  <a:latin typeface="Calibri"/>
                </a:rPr>
                <a:t> </a:t>
              </a:r>
              <a:r>
                <a:rPr lang="en-US" sz="1100" b="1" dirty="0" smtClean="0">
                  <a:solidFill>
                    <a:srgbClr val="0000FF"/>
                  </a:solidFill>
                  <a:latin typeface="Calibri"/>
                </a:rPr>
                <a:t>– e.g., </a:t>
              </a:r>
              <a:r>
                <a:rPr lang="en-US" sz="1100" b="1" i="1" dirty="0" smtClean="0">
                  <a:solidFill>
                    <a:srgbClr val="0000FF"/>
                  </a:solidFill>
                  <a:latin typeface="Calibri"/>
                </a:rPr>
                <a:t>Takeuchi </a:t>
              </a:r>
              <a:r>
                <a:rPr lang="en-US" sz="1100" b="1" dirty="0" smtClean="0">
                  <a:solidFill>
                    <a:srgbClr val="0000FF"/>
                  </a:solidFill>
                  <a:latin typeface="Calibri"/>
                </a:rPr>
                <a:t>(1997), </a:t>
              </a:r>
              <a:r>
                <a:rPr lang="en-US" sz="1100" b="1" i="1" dirty="0" smtClean="0">
                  <a:solidFill>
                    <a:srgbClr val="0000FF"/>
                  </a:solidFill>
                  <a:latin typeface="Calibri"/>
                </a:rPr>
                <a:t>Chichibu</a:t>
              </a:r>
              <a:r>
                <a:rPr lang="en-US" sz="1100" b="1" dirty="0" smtClean="0">
                  <a:solidFill>
                    <a:srgbClr val="0000FF"/>
                  </a:solidFill>
                  <a:latin typeface="Calibri"/>
                </a:rPr>
                <a:t> (1998)</a:t>
              </a:r>
              <a:endParaRPr lang="en-US" sz="1100" b="1" dirty="0">
                <a:solidFill>
                  <a:srgbClr val="0000FF"/>
                </a:solidFill>
                <a:latin typeface="Calibri"/>
              </a:endParaRPr>
            </a:p>
          </p:txBody>
        </p:sp>
        <p:pic>
          <p:nvPicPr>
            <p:cNvPr id="111" name="Picture 110"/>
            <p:cNvPicPr>
              <a:picLocks noChangeAspect="1"/>
            </p:cNvPicPr>
            <p:nvPr/>
          </p:nvPicPr>
          <p:blipFill>
            <a:blip r:embed="rId10"/>
            <a:stretch>
              <a:fillRect/>
            </a:stretch>
          </p:blipFill>
          <p:spPr>
            <a:xfrm>
              <a:off x="5486400" y="2590800"/>
              <a:ext cx="1681021" cy="856675"/>
            </a:xfrm>
            <a:prstGeom prst="rect">
              <a:avLst/>
            </a:prstGeom>
          </p:spPr>
        </p:pic>
      </p:grpSp>
      <p:grpSp>
        <p:nvGrpSpPr>
          <p:cNvPr id="3" name="Group 2"/>
          <p:cNvGrpSpPr/>
          <p:nvPr/>
        </p:nvGrpSpPr>
        <p:grpSpPr>
          <a:xfrm>
            <a:off x="5257800" y="1295400"/>
            <a:ext cx="3801369" cy="1373517"/>
            <a:chOff x="5266431" y="1316293"/>
            <a:chExt cx="3801369" cy="1373517"/>
          </a:xfrm>
        </p:grpSpPr>
        <p:sp>
          <p:nvSpPr>
            <p:cNvPr id="47" name="Rectangle 46"/>
            <p:cNvSpPr/>
            <p:nvPr/>
          </p:nvSpPr>
          <p:spPr>
            <a:xfrm>
              <a:off x="7620000" y="1554329"/>
              <a:ext cx="1447800" cy="600164"/>
            </a:xfrm>
            <a:prstGeom prst="rect">
              <a:avLst/>
            </a:prstGeom>
          </p:spPr>
          <p:txBody>
            <a:bodyPr wrap="square">
              <a:spAutoFit/>
            </a:bodyPr>
            <a:lstStyle/>
            <a:p>
              <a:pPr algn="ctr" fontAlgn="auto">
                <a:spcBef>
                  <a:spcPts val="0"/>
                </a:spcBef>
                <a:spcAft>
                  <a:spcPts val="0"/>
                </a:spcAft>
              </a:pPr>
              <a:r>
                <a:rPr lang="en-US" sz="1100" b="1" dirty="0" smtClean="0">
                  <a:solidFill>
                    <a:srgbClr val="0000FF"/>
                  </a:solidFill>
                  <a:latin typeface="Calibri"/>
                </a:rPr>
                <a:t>GaN growth modes</a:t>
              </a:r>
            </a:p>
            <a:p>
              <a:pPr algn="ctr" fontAlgn="auto">
                <a:spcBef>
                  <a:spcPts val="0"/>
                </a:spcBef>
                <a:spcAft>
                  <a:spcPts val="0"/>
                </a:spcAft>
              </a:pPr>
              <a:r>
                <a:rPr lang="en-US" sz="1100" b="1" i="1" dirty="0" smtClean="0">
                  <a:solidFill>
                    <a:srgbClr val="0000FF"/>
                  </a:solidFill>
                  <a:latin typeface="Calibri"/>
                </a:rPr>
                <a:t>Han </a:t>
              </a:r>
              <a:r>
                <a:rPr lang="en-US" sz="1100" b="1" dirty="0" smtClean="0">
                  <a:solidFill>
                    <a:srgbClr val="0000FF"/>
                  </a:solidFill>
                  <a:latin typeface="Calibri"/>
                </a:rPr>
                <a:t>(1997), </a:t>
              </a:r>
            </a:p>
            <a:p>
              <a:pPr algn="ctr" fontAlgn="auto">
                <a:spcBef>
                  <a:spcPts val="0"/>
                </a:spcBef>
                <a:spcAft>
                  <a:spcPts val="0"/>
                </a:spcAft>
              </a:pPr>
              <a:r>
                <a:rPr lang="en-US" sz="1100" b="1" i="1" dirty="0" smtClean="0">
                  <a:solidFill>
                    <a:srgbClr val="0000FF"/>
                  </a:solidFill>
                  <a:latin typeface="Calibri"/>
                </a:rPr>
                <a:t>Koleske </a:t>
              </a:r>
              <a:r>
                <a:rPr lang="en-US" sz="1100" b="1" dirty="0" smtClean="0">
                  <a:solidFill>
                    <a:srgbClr val="0000FF"/>
                  </a:solidFill>
                  <a:latin typeface="Calibri"/>
                </a:rPr>
                <a:t>(2001)</a:t>
              </a:r>
              <a:endParaRPr lang="en-US" sz="1100" b="1" dirty="0">
                <a:solidFill>
                  <a:srgbClr val="0000FF"/>
                </a:solidFill>
                <a:latin typeface="Calibri"/>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66431" y="1316293"/>
              <a:ext cx="1286769" cy="137351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14231" y="1392493"/>
              <a:ext cx="919542" cy="8426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7" name="Group 36"/>
          <p:cNvGrpSpPr/>
          <p:nvPr/>
        </p:nvGrpSpPr>
        <p:grpSpPr>
          <a:xfrm>
            <a:off x="7391400" y="2371636"/>
            <a:ext cx="1542246" cy="1743164"/>
            <a:chOff x="7467600" y="2286000"/>
            <a:chExt cx="1542246" cy="1743164"/>
          </a:xfrm>
        </p:grpSpPr>
        <p:pic>
          <p:nvPicPr>
            <p:cNvPr id="49" name="Picture 3" descr="C:\Coltrin\EFRC\Kung_slides_2015\Original papers\Krames-2007-figure.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7478862" y="2286000"/>
              <a:ext cx="1530984" cy="1143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1" name="Rectangle 50"/>
            <p:cNvSpPr/>
            <p:nvPr/>
          </p:nvSpPr>
          <p:spPr>
            <a:xfrm>
              <a:off x="7467600" y="3429000"/>
              <a:ext cx="1524000" cy="600164"/>
            </a:xfrm>
            <a:prstGeom prst="rect">
              <a:avLst/>
            </a:prstGeom>
          </p:spPr>
          <p:txBody>
            <a:bodyPr wrap="square">
              <a:spAutoFit/>
            </a:bodyPr>
            <a:lstStyle/>
            <a:p>
              <a:pPr algn="ctr" fontAlgn="auto">
                <a:spcBef>
                  <a:spcPts val="0"/>
                </a:spcBef>
                <a:spcAft>
                  <a:spcPts val="0"/>
                </a:spcAft>
              </a:pPr>
              <a:r>
                <a:rPr lang="en-US" sz="1100" b="1" dirty="0" smtClean="0">
                  <a:solidFill>
                    <a:srgbClr val="0000FF"/>
                  </a:solidFill>
                  <a:latin typeface="Calibri"/>
                </a:rPr>
                <a:t>Origins </a:t>
              </a:r>
              <a:r>
                <a:rPr lang="en-US" sz="1100" b="1" dirty="0">
                  <a:solidFill>
                    <a:srgbClr val="0000FF"/>
                  </a:solidFill>
                  <a:latin typeface="Calibri"/>
                </a:rPr>
                <a:t>of </a:t>
              </a:r>
              <a:r>
                <a:rPr lang="en-US" sz="1100" b="1" dirty="0" smtClean="0">
                  <a:solidFill>
                    <a:srgbClr val="0000FF"/>
                  </a:solidFill>
                  <a:latin typeface="Calibri"/>
                </a:rPr>
                <a:t>“Droop”</a:t>
              </a:r>
            </a:p>
            <a:p>
              <a:pPr algn="ctr" fontAlgn="auto">
                <a:spcBef>
                  <a:spcPts val="0"/>
                </a:spcBef>
                <a:spcAft>
                  <a:spcPts val="0"/>
                </a:spcAft>
              </a:pPr>
              <a:r>
                <a:rPr lang="en-US" sz="1100" b="1" i="1" dirty="0" smtClean="0">
                  <a:solidFill>
                    <a:srgbClr val="0000FF"/>
                  </a:solidFill>
                  <a:latin typeface="Calibri"/>
                </a:rPr>
                <a:t>e.g., </a:t>
              </a:r>
              <a:r>
                <a:rPr lang="en-US" sz="1100" b="1" i="1" dirty="0" err="1" smtClean="0">
                  <a:solidFill>
                    <a:srgbClr val="0000FF"/>
                  </a:solidFill>
                  <a:latin typeface="Calibri"/>
                </a:rPr>
                <a:t>Krames</a:t>
              </a:r>
              <a:r>
                <a:rPr lang="en-US" sz="1100" b="1" i="1" dirty="0" smtClean="0">
                  <a:solidFill>
                    <a:srgbClr val="0000FF"/>
                  </a:solidFill>
                  <a:latin typeface="Calibri"/>
                </a:rPr>
                <a:t> </a:t>
              </a:r>
              <a:r>
                <a:rPr lang="en-US" sz="1100" b="1" dirty="0" smtClean="0">
                  <a:solidFill>
                    <a:srgbClr val="0000FF"/>
                  </a:solidFill>
                  <a:latin typeface="Calibri"/>
                </a:rPr>
                <a:t>(2007), </a:t>
              </a:r>
              <a:r>
                <a:rPr lang="en-US" sz="1100" b="1" i="1" dirty="0" err="1" smtClean="0">
                  <a:solidFill>
                    <a:srgbClr val="0000FF"/>
                  </a:solidFill>
                  <a:latin typeface="Calibri"/>
                </a:rPr>
                <a:t>Weisbuch</a:t>
              </a:r>
              <a:r>
                <a:rPr lang="en-US" sz="1100" b="1" dirty="0">
                  <a:solidFill>
                    <a:srgbClr val="0000FF"/>
                  </a:solidFill>
                  <a:latin typeface="Calibri"/>
                </a:rPr>
                <a:t> </a:t>
              </a:r>
              <a:r>
                <a:rPr lang="en-US" sz="1100" b="1" dirty="0" smtClean="0">
                  <a:solidFill>
                    <a:srgbClr val="0000FF"/>
                  </a:solidFill>
                  <a:latin typeface="Calibri"/>
                </a:rPr>
                <a:t>(2013)</a:t>
              </a:r>
              <a:endParaRPr lang="en-US" sz="1100" b="1" dirty="0">
                <a:solidFill>
                  <a:srgbClr val="0000FF"/>
                </a:solidFill>
                <a:latin typeface="Calibri"/>
              </a:endParaRPr>
            </a:p>
          </p:txBody>
        </p:sp>
      </p:grpSp>
      <p:grpSp>
        <p:nvGrpSpPr>
          <p:cNvPr id="30" name="Group 29"/>
          <p:cNvGrpSpPr/>
          <p:nvPr/>
        </p:nvGrpSpPr>
        <p:grpSpPr>
          <a:xfrm>
            <a:off x="148497" y="3042236"/>
            <a:ext cx="6563217" cy="1060896"/>
            <a:chOff x="148497" y="3042236"/>
            <a:chExt cx="6563217" cy="1060896"/>
          </a:xfrm>
        </p:grpSpPr>
        <p:sp>
          <p:nvSpPr>
            <p:cNvPr id="46" name="Rectangle 45"/>
            <p:cNvSpPr/>
            <p:nvPr/>
          </p:nvSpPr>
          <p:spPr>
            <a:xfrm>
              <a:off x="148497" y="3733800"/>
              <a:ext cx="6563217" cy="369332"/>
            </a:xfrm>
            <a:prstGeom prst="rect">
              <a:avLst/>
            </a:prstGeom>
          </p:spPr>
          <p:txBody>
            <a:bodyPr wrap="square">
              <a:spAutoFit/>
            </a:bodyPr>
            <a:lstStyle/>
            <a:p>
              <a:pPr fontAlgn="auto">
                <a:spcBef>
                  <a:spcPts val="0"/>
                </a:spcBef>
                <a:spcAft>
                  <a:spcPts val="0"/>
                </a:spcAft>
              </a:pPr>
              <a:r>
                <a:rPr lang="en-US" b="1" i="1" dirty="0" smtClean="0">
                  <a:solidFill>
                    <a:srgbClr val="FF0000"/>
                  </a:solidFill>
                  <a:latin typeface="Calibri"/>
                </a:rPr>
                <a:t>Prior to </a:t>
              </a:r>
              <a:r>
                <a:rPr lang="en-US" b="1" i="1" dirty="0">
                  <a:solidFill>
                    <a:srgbClr val="FF0000"/>
                  </a:solidFill>
                  <a:latin typeface="Calibri"/>
                </a:rPr>
                <a:t>1995: </a:t>
              </a:r>
              <a:r>
                <a:rPr lang="en-US" b="1" i="1" dirty="0" smtClean="0">
                  <a:solidFill>
                    <a:srgbClr val="FF0000"/>
                  </a:solidFill>
                  <a:latin typeface="Calibri"/>
                </a:rPr>
                <a:t>LED-Based Lighting Technology is Born</a:t>
              </a:r>
              <a:endParaRPr lang="en-US" b="1" i="1" dirty="0">
                <a:solidFill>
                  <a:srgbClr val="FF0000"/>
                </a:solidFill>
                <a:latin typeface="Calibri"/>
              </a:endParaRPr>
            </a:p>
          </p:txBody>
        </p:sp>
        <p:sp>
          <p:nvSpPr>
            <p:cNvPr id="29" name="Left Brace 28"/>
            <p:cNvSpPr/>
            <p:nvPr/>
          </p:nvSpPr>
          <p:spPr>
            <a:xfrm rot="16200000">
              <a:off x="1627808" y="2413691"/>
              <a:ext cx="772482" cy="2029572"/>
            </a:xfrm>
            <a:prstGeom prst="leftBrace">
              <a:avLst>
                <a:gd name="adj1" fmla="val 26027"/>
                <a:gd name="adj2" fmla="val 50811"/>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Group 31"/>
          <p:cNvGrpSpPr/>
          <p:nvPr/>
        </p:nvGrpSpPr>
        <p:grpSpPr>
          <a:xfrm>
            <a:off x="3966999" y="725269"/>
            <a:ext cx="5015969" cy="1405425"/>
            <a:chOff x="3966999" y="725269"/>
            <a:chExt cx="5015969" cy="1405425"/>
          </a:xfrm>
        </p:grpSpPr>
        <p:sp>
          <p:nvSpPr>
            <p:cNvPr id="45" name="Rectangle 44"/>
            <p:cNvSpPr/>
            <p:nvPr/>
          </p:nvSpPr>
          <p:spPr>
            <a:xfrm>
              <a:off x="4953000" y="725269"/>
              <a:ext cx="4029968" cy="646331"/>
            </a:xfrm>
            <a:prstGeom prst="rect">
              <a:avLst/>
            </a:prstGeom>
          </p:spPr>
          <p:txBody>
            <a:bodyPr wrap="square">
              <a:spAutoFit/>
            </a:bodyPr>
            <a:lstStyle/>
            <a:p>
              <a:pPr algn="ctr" fontAlgn="auto">
                <a:spcBef>
                  <a:spcPts val="0"/>
                </a:spcBef>
                <a:spcAft>
                  <a:spcPts val="0"/>
                </a:spcAft>
              </a:pPr>
              <a:r>
                <a:rPr lang="en-US" b="1" dirty="0">
                  <a:solidFill>
                    <a:srgbClr val="106636"/>
                  </a:solidFill>
                  <a:latin typeface="Calibri"/>
                </a:rPr>
                <a:t>Since 1995: Fundamental </a:t>
              </a:r>
              <a:r>
                <a:rPr lang="en-US" b="1" dirty="0" smtClean="0">
                  <a:solidFill>
                    <a:srgbClr val="106636"/>
                  </a:solidFill>
                  <a:latin typeface="Calibri"/>
                </a:rPr>
                <a:t>Physics of Epitaxy and Devices </a:t>
              </a:r>
              <a:r>
                <a:rPr lang="en-US" b="1" dirty="0">
                  <a:solidFill>
                    <a:srgbClr val="106636"/>
                  </a:solidFill>
                  <a:latin typeface="Calibri"/>
                  <a:sym typeface="Wingdings" panose="05000000000000000000" pitchFamily="2" charset="2"/>
                </a:rPr>
                <a:t> Efficiency Gains</a:t>
              </a:r>
              <a:r>
                <a:rPr lang="en-US" b="1" dirty="0">
                  <a:solidFill>
                    <a:srgbClr val="106636"/>
                  </a:solidFill>
                  <a:latin typeface="Calibri"/>
                </a:rPr>
                <a:t> </a:t>
              </a:r>
            </a:p>
          </p:txBody>
        </p:sp>
        <p:sp>
          <p:nvSpPr>
            <p:cNvPr id="31" name="Curved Left Arrow 30"/>
            <p:cNvSpPr/>
            <p:nvPr/>
          </p:nvSpPr>
          <p:spPr>
            <a:xfrm rot="3650364">
              <a:off x="4395475" y="1165922"/>
              <a:ext cx="536296" cy="1393248"/>
            </a:xfrm>
            <a:prstGeom prst="curvedLeftArrow">
              <a:avLst/>
            </a:prstGeom>
            <a:solidFill>
              <a:srgbClr val="106636"/>
            </a:solidFill>
            <a:ln>
              <a:solidFill>
                <a:srgbClr val="106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401269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dissolv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dissolve">
                                      <p:cBhvr>
                                        <p:cTn id="19" dur="500"/>
                                        <p:tgtEl>
                                          <p:spTgt spid="54"/>
                                        </p:tgtEl>
                                      </p:cBhvr>
                                    </p:animEffect>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dissolv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dissolve">
                                      <p:cBhvr>
                                        <p:cTn id="37" dur="500"/>
                                        <p:tgtEl>
                                          <p:spTgt spid="28"/>
                                        </p:tgtEl>
                                      </p:cBhvr>
                                    </p:animEffect>
                                  </p:childTnLst>
                                </p:cTn>
                              </p:par>
                            </p:childTnLst>
                          </p:cTn>
                        </p:par>
                        <p:par>
                          <p:cTn id="38" fill="hold">
                            <p:stCondLst>
                              <p:cond delay="1000"/>
                            </p:stCondLst>
                            <p:childTnLst>
                              <p:par>
                                <p:cTn id="39" presetID="9" presetClass="entr" presetSubtype="0"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dissolve">
                                      <p:cBhvr>
                                        <p:cTn id="4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298622" y="1295401"/>
            <a:ext cx="3829050" cy="5562600"/>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algn="ctr" fontAlgn="auto">
              <a:spcBef>
                <a:spcPts val="0"/>
              </a:spcBef>
              <a:spcAft>
                <a:spcPts val="0"/>
              </a:spcAft>
              <a:defRPr/>
            </a:pPr>
            <a:r>
              <a:rPr lang="en-US" dirty="0">
                <a:solidFill>
                  <a:prstClr val="black"/>
                </a:solidFill>
              </a:rPr>
              <a:t> </a:t>
            </a:r>
            <a:endParaRPr lang="en-US" dirty="0">
              <a:solidFill>
                <a:prstClr val="black"/>
              </a:solidFill>
              <a:latin typeface="Calibri"/>
              <a:cs typeface="Arial" charset="0"/>
            </a:endParaRPr>
          </a:p>
        </p:txBody>
      </p:sp>
      <p:sp>
        <p:nvSpPr>
          <p:cNvPr id="833" name="AutoShape 5"/>
          <p:cNvSpPr>
            <a:spLocks noChangeArrowheads="1"/>
          </p:cNvSpPr>
          <p:nvPr/>
        </p:nvSpPr>
        <p:spPr bwMode="auto">
          <a:xfrm>
            <a:off x="2895600" y="1309196"/>
            <a:ext cx="3352800" cy="5562600"/>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r>
              <a:rPr lang="en-US" dirty="0">
                <a:solidFill>
                  <a:prstClr val="black"/>
                </a:solidFill>
                <a:latin typeface="Calibri"/>
                <a:cs typeface="Arial" charset="0"/>
              </a:rPr>
              <a:t> </a:t>
            </a:r>
          </a:p>
        </p:txBody>
      </p:sp>
      <p:sp>
        <p:nvSpPr>
          <p:cNvPr id="11268" name="Text Box 25"/>
          <p:cNvSpPr txBox="1">
            <a:spLocks noChangeArrowheads="1"/>
          </p:cNvSpPr>
          <p:nvPr/>
        </p:nvSpPr>
        <p:spPr bwMode="auto">
          <a:xfrm>
            <a:off x="5715000" y="935743"/>
            <a:ext cx="3429000" cy="235449"/>
          </a:xfrm>
          <a:prstGeom prst="rect">
            <a:avLst/>
          </a:prstGeom>
          <a:noFill/>
          <a:ln w="9525">
            <a:noFill/>
            <a:miter lim="800000"/>
            <a:headEnd/>
            <a:tailEnd/>
          </a:ln>
        </p:spPr>
        <p:txBody>
          <a:bodyPr wrap="square" lIns="0" tIns="0" rIns="0" bIns="0">
            <a:spAutoFit/>
          </a:bodyPr>
          <a:lstStyle/>
          <a:p>
            <a:pPr algn="ctr">
              <a:lnSpc>
                <a:spcPct val="85000"/>
              </a:lnSpc>
            </a:pPr>
            <a:r>
              <a:rPr lang="en-US" dirty="0" smtClean="0">
                <a:solidFill>
                  <a:srgbClr val="106636"/>
                </a:solidFill>
                <a:latin typeface="Arial" pitchFamily="34" charset="0"/>
                <a:cs typeface="Arial" pitchFamily="34" charset="0"/>
              </a:rPr>
              <a:t>Manufacturing (EERE)</a:t>
            </a:r>
          </a:p>
        </p:txBody>
      </p:sp>
      <p:sp>
        <p:nvSpPr>
          <p:cNvPr id="8" name="AutoShape 8"/>
          <p:cNvSpPr>
            <a:spLocks noChangeArrowheads="1"/>
          </p:cNvSpPr>
          <p:nvPr/>
        </p:nvSpPr>
        <p:spPr bwMode="auto">
          <a:xfrm>
            <a:off x="0" y="1295400"/>
            <a:ext cx="3429000" cy="5562600"/>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sp>
        <p:nvSpPr>
          <p:cNvPr id="11275" name="Text Box 9"/>
          <p:cNvSpPr txBox="1">
            <a:spLocks noChangeArrowheads="1"/>
          </p:cNvSpPr>
          <p:nvPr/>
        </p:nvSpPr>
        <p:spPr bwMode="auto">
          <a:xfrm>
            <a:off x="1" y="909758"/>
            <a:ext cx="2895600" cy="327782"/>
          </a:xfrm>
          <a:prstGeom prst="rect">
            <a:avLst/>
          </a:prstGeom>
          <a:noFill/>
          <a:ln w="9525">
            <a:noFill/>
            <a:miter lim="800000"/>
            <a:headEnd/>
            <a:tailEnd/>
          </a:ln>
        </p:spPr>
        <p:txBody>
          <a:bodyPr wrap="square">
            <a:spAutoFit/>
          </a:bodyPr>
          <a:lstStyle/>
          <a:p>
            <a:pPr algn="ctr">
              <a:lnSpc>
                <a:spcPct val="85000"/>
              </a:lnSpc>
            </a:pPr>
            <a:r>
              <a:rPr lang="en-US" dirty="0">
                <a:solidFill>
                  <a:srgbClr val="106636"/>
                </a:solidFill>
                <a:latin typeface="Arial" pitchFamily="34" charset="0"/>
                <a:cs typeface="Arial" pitchFamily="34" charset="0"/>
              </a:rPr>
              <a:t>BES Basic Science</a:t>
            </a:r>
          </a:p>
        </p:txBody>
      </p:sp>
      <p:sp>
        <p:nvSpPr>
          <p:cNvPr id="11277" name="Text Box 10"/>
          <p:cNvSpPr txBox="1">
            <a:spLocks noChangeArrowheads="1"/>
          </p:cNvSpPr>
          <p:nvPr/>
        </p:nvSpPr>
        <p:spPr bwMode="auto">
          <a:xfrm>
            <a:off x="2895600" y="909758"/>
            <a:ext cx="2819400" cy="327782"/>
          </a:xfrm>
          <a:prstGeom prst="rect">
            <a:avLst/>
          </a:prstGeom>
          <a:noFill/>
          <a:ln w="9525">
            <a:noFill/>
            <a:miter lim="800000"/>
            <a:headEnd/>
            <a:tailEnd/>
          </a:ln>
        </p:spPr>
        <p:txBody>
          <a:bodyPr wrap="square">
            <a:spAutoFit/>
          </a:bodyPr>
          <a:lstStyle/>
          <a:p>
            <a:pPr algn="ctr">
              <a:lnSpc>
                <a:spcPct val="85000"/>
              </a:lnSpc>
            </a:pPr>
            <a:r>
              <a:rPr lang="en-US" dirty="0" smtClean="0">
                <a:solidFill>
                  <a:srgbClr val="106636"/>
                </a:solidFill>
                <a:latin typeface="Arial" pitchFamily="34" charset="0"/>
                <a:cs typeface="Arial" pitchFamily="34" charset="0"/>
              </a:rPr>
              <a:t>Applied R&amp;D</a:t>
            </a:r>
            <a:endParaRPr lang="en-US" dirty="0">
              <a:solidFill>
                <a:srgbClr val="106636"/>
              </a:solidFill>
              <a:latin typeface="Arial" pitchFamily="34" charset="0"/>
              <a:cs typeface="Arial" pitchFamily="34" charset="0"/>
            </a:endParaRPr>
          </a:p>
        </p:txBody>
      </p:sp>
      <p:sp>
        <p:nvSpPr>
          <p:cNvPr id="755" name="Title 1"/>
          <p:cNvSpPr txBox="1">
            <a:spLocks/>
          </p:cNvSpPr>
          <p:nvPr/>
        </p:nvSpPr>
        <p:spPr bwMode="auto">
          <a:xfrm>
            <a:off x="0" y="11575"/>
            <a:ext cx="9144000" cy="73711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2400" dirty="0">
                <a:solidFill>
                  <a:srgbClr val="106636"/>
                </a:solidFill>
                <a:latin typeface="Arial" pitchFamily="34" charset="0"/>
                <a:cs typeface="Arial" pitchFamily="34" charset="0"/>
              </a:rPr>
              <a:t>Solid-State </a:t>
            </a:r>
            <a:r>
              <a:rPr lang="en-US" sz="2400" dirty="0" smtClean="0">
                <a:solidFill>
                  <a:srgbClr val="106636"/>
                </a:solidFill>
                <a:latin typeface="Arial" pitchFamily="34" charset="0"/>
                <a:cs typeface="Arial" pitchFamily="34" charset="0"/>
              </a:rPr>
              <a:t>Lighting:</a:t>
            </a:r>
          </a:p>
          <a:p>
            <a:pPr algn="ctr" eaLnBrk="0" hangingPunct="0">
              <a:defRPr/>
            </a:pPr>
            <a:r>
              <a:rPr lang="en-US" sz="2400" dirty="0" smtClean="0">
                <a:solidFill>
                  <a:srgbClr val="106636"/>
                </a:solidFill>
                <a:latin typeface="Arial" pitchFamily="34" charset="0"/>
                <a:cs typeface="Arial" pitchFamily="34" charset="0"/>
              </a:rPr>
              <a:t>Basic Research in Film Growth and In-situ Diagnostics</a:t>
            </a:r>
            <a:endParaRPr lang="en-US" sz="2400" dirty="0">
              <a:solidFill>
                <a:srgbClr val="106636"/>
              </a:solidFill>
              <a:latin typeface="Arial" pitchFamily="34" charset="0"/>
              <a:cs typeface="Arial" pitchFamily="34" charset="0"/>
            </a:endParaRPr>
          </a:p>
        </p:txBody>
      </p:sp>
      <p:sp>
        <p:nvSpPr>
          <p:cNvPr id="760" name="Rectangle 759"/>
          <p:cNvSpPr>
            <a:spLocks noChangeArrowheads="1"/>
          </p:cNvSpPr>
          <p:nvPr/>
        </p:nvSpPr>
        <p:spPr bwMode="auto">
          <a:xfrm>
            <a:off x="186658" y="1371600"/>
            <a:ext cx="2632742" cy="685800"/>
          </a:xfrm>
          <a:prstGeom prst="rect">
            <a:avLst/>
          </a:prstGeom>
          <a:noFill/>
          <a:ln w="3175">
            <a:noFill/>
            <a:round/>
            <a:headEnd/>
            <a:tailEnd/>
          </a:ln>
          <a:effectLst/>
        </p:spPr>
        <p:txBody>
          <a:bodyPr/>
          <a:lstStyle/>
          <a:p>
            <a:pPr algn="ctr">
              <a:defRPr/>
            </a:pPr>
            <a:r>
              <a:rPr lang="en-US" sz="1200" b="1" i="1" dirty="0" smtClean="0">
                <a:latin typeface="Arial" pitchFamily="34" charset="0"/>
                <a:ea typeface="ＭＳ Ｐゴシック" pitchFamily="-112" charset="-128"/>
                <a:cs typeface="Arial" pitchFamily="34" charset="0"/>
              </a:rPr>
              <a:t>Detailed mechanistic research   on semiconductor </a:t>
            </a:r>
            <a:r>
              <a:rPr lang="en-US" sz="1200" b="1" i="1" dirty="0">
                <a:latin typeface="Arial" pitchFamily="34" charset="0"/>
                <a:ea typeface="ＭＳ Ｐゴシック" pitchFamily="-112" charset="-128"/>
                <a:cs typeface="Arial" pitchFamily="34" charset="0"/>
              </a:rPr>
              <a:t>d</a:t>
            </a:r>
            <a:r>
              <a:rPr lang="en-US" sz="1200" b="1" i="1" dirty="0" smtClean="0">
                <a:latin typeface="Arial" pitchFamily="34" charset="0"/>
                <a:ea typeface="ＭＳ Ｐゴシック" pitchFamily="-112" charset="-128"/>
                <a:cs typeface="Arial" pitchFamily="34" charset="0"/>
              </a:rPr>
              <a:t>eposition</a:t>
            </a:r>
            <a:endParaRPr lang="en-US" sz="1200" b="1" i="1" dirty="0">
              <a:latin typeface="Arial" pitchFamily="34" charset="0"/>
              <a:ea typeface="ＭＳ Ｐゴシック" pitchFamily="-112" charset="-128"/>
              <a:cs typeface="Arial" pitchFamily="34" charset="0"/>
            </a:endParaRPr>
          </a:p>
        </p:txBody>
      </p:sp>
      <p:sp>
        <p:nvSpPr>
          <p:cNvPr id="113" name="TextBox 51"/>
          <p:cNvSpPr txBox="1">
            <a:spLocks noChangeArrowheads="1"/>
          </p:cNvSpPr>
          <p:nvPr/>
        </p:nvSpPr>
        <p:spPr bwMode="auto">
          <a:xfrm>
            <a:off x="1371600" y="2743200"/>
            <a:ext cx="1295400" cy="276999"/>
          </a:xfrm>
          <a:prstGeom prst="rect">
            <a:avLst/>
          </a:prstGeom>
          <a:noFill/>
          <a:ln w="9525">
            <a:noFill/>
            <a:miter lim="800000"/>
            <a:headEnd/>
            <a:tailEnd/>
          </a:ln>
        </p:spPr>
        <p:txBody>
          <a:bodyPr wrap="square">
            <a:spAutoFit/>
          </a:bodyPr>
          <a:lstStyle/>
          <a:p>
            <a:pPr algn="ctr">
              <a:spcBef>
                <a:spcPts val="600"/>
              </a:spcBef>
              <a:defRPr/>
            </a:pPr>
            <a:r>
              <a:rPr lang="en-US" sz="1200" dirty="0">
                <a:solidFill>
                  <a:srgbClr val="322F31"/>
                </a:solidFill>
                <a:latin typeface="Arial"/>
                <a:ea typeface="ＭＳ Ｐゴシック" pitchFamily="-112" charset="-128"/>
              </a:rPr>
              <a:t> </a:t>
            </a:r>
          </a:p>
        </p:txBody>
      </p:sp>
      <p:sp>
        <p:nvSpPr>
          <p:cNvPr id="115" name="TextBox 51"/>
          <p:cNvSpPr txBox="1">
            <a:spLocks noChangeArrowheads="1"/>
          </p:cNvSpPr>
          <p:nvPr/>
        </p:nvSpPr>
        <p:spPr bwMode="auto">
          <a:xfrm>
            <a:off x="1524000" y="5486400"/>
            <a:ext cx="1295400" cy="276999"/>
          </a:xfrm>
          <a:prstGeom prst="rect">
            <a:avLst/>
          </a:prstGeom>
          <a:noFill/>
          <a:ln w="9525">
            <a:noFill/>
            <a:miter lim="800000"/>
            <a:headEnd/>
            <a:tailEnd/>
          </a:ln>
        </p:spPr>
        <p:txBody>
          <a:bodyPr wrap="square">
            <a:spAutoFit/>
          </a:bodyPr>
          <a:lstStyle/>
          <a:p>
            <a:pPr algn="ctr">
              <a:defRPr/>
            </a:pPr>
            <a:r>
              <a:rPr lang="en-US" sz="1200" dirty="0">
                <a:solidFill>
                  <a:srgbClr val="322F31"/>
                </a:solidFill>
                <a:latin typeface="Arial"/>
                <a:ea typeface="ＭＳ Ｐゴシック" pitchFamily="-112" charset="-128"/>
              </a:rPr>
              <a:t> </a:t>
            </a:r>
          </a:p>
        </p:txBody>
      </p:sp>
      <p:sp>
        <p:nvSpPr>
          <p:cNvPr id="41" name="TextBox 40"/>
          <p:cNvSpPr txBox="1"/>
          <p:nvPr/>
        </p:nvSpPr>
        <p:spPr>
          <a:xfrm>
            <a:off x="1340842" y="1953126"/>
            <a:ext cx="1606895" cy="461665"/>
          </a:xfrm>
          <a:prstGeom prst="rect">
            <a:avLst/>
          </a:prstGeom>
          <a:noFill/>
          <a:ln>
            <a:noFill/>
          </a:ln>
        </p:spPr>
        <p:txBody>
          <a:bodyPr wrap="square">
            <a:spAutoFit/>
          </a:bodyPr>
          <a:lstStyle/>
          <a:p>
            <a:pPr>
              <a:defRPr/>
            </a:pPr>
            <a:r>
              <a:rPr lang="en-US" sz="1200" i="1" dirty="0" smtClean="0">
                <a:solidFill>
                  <a:prstClr val="black"/>
                </a:solidFill>
                <a:latin typeface="Arial" pitchFamily="34" charset="0"/>
                <a:cs typeface="Arial" pitchFamily="34" charset="0"/>
              </a:rPr>
              <a:t>In-situ</a:t>
            </a:r>
            <a:r>
              <a:rPr lang="en-US" sz="1200" dirty="0" smtClean="0">
                <a:solidFill>
                  <a:prstClr val="black"/>
                </a:solidFill>
                <a:latin typeface="Arial" pitchFamily="34" charset="0"/>
                <a:cs typeface="Arial" pitchFamily="34" charset="0"/>
              </a:rPr>
              <a:t> diagnostics of growth chemistry</a:t>
            </a:r>
            <a:endParaRPr lang="en-US" sz="1200" dirty="0">
              <a:solidFill>
                <a:prstClr val="black"/>
              </a:solidFill>
              <a:latin typeface="Arial" pitchFamily="34" charset="0"/>
              <a:cs typeface="Arial" pitchFamily="34" charset="0"/>
            </a:endParaRPr>
          </a:p>
        </p:txBody>
      </p:sp>
      <p:sp>
        <p:nvSpPr>
          <p:cNvPr id="46" name="Rectangle 45"/>
          <p:cNvSpPr>
            <a:spLocks noChangeArrowheads="1"/>
          </p:cNvSpPr>
          <p:nvPr/>
        </p:nvSpPr>
        <p:spPr bwMode="auto">
          <a:xfrm>
            <a:off x="-187780" y="5867400"/>
            <a:ext cx="2285999" cy="685800"/>
          </a:xfrm>
          <a:prstGeom prst="rect">
            <a:avLst/>
          </a:prstGeom>
          <a:noFill/>
          <a:ln w="3175">
            <a:noFill/>
            <a:round/>
            <a:headEnd/>
            <a:tailEnd/>
          </a:ln>
          <a:effectLst/>
        </p:spPr>
        <p:txBody>
          <a:bodyPr/>
          <a:lstStyle/>
          <a:p>
            <a:pPr algn="r">
              <a:defRPr/>
            </a:pPr>
            <a:r>
              <a:rPr lang="en-US" sz="1200" b="1" i="1" dirty="0" smtClean="0">
                <a:solidFill>
                  <a:srgbClr val="322F31"/>
                </a:solidFill>
                <a:latin typeface="Arial" pitchFamily="34" charset="0"/>
                <a:ea typeface="ＭＳ Ｐゴシック" pitchFamily="-112" charset="-128"/>
                <a:cs typeface="Arial" pitchFamily="34" charset="0"/>
              </a:rPr>
              <a:t>Silicon CVD  chemistry  research (~4,800 citations) </a:t>
            </a:r>
            <a:endParaRPr lang="en-US" sz="1200" b="1" i="1" dirty="0">
              <a:solidFill>
                <a:srgbClr val="322F31"/>
              </a:solidFill>
              <a:latin typeface="Arial" pitchFamily="34" charset="0"/>
              <a:ea typeface="ＭＳ Ｐゴシック" pitchFamily="-112" charset="-128"/>
              <a:cs typeface="Arial" pitchFamily="34" charset="0"/>
            </a:endParaRPr>
          </a:p>
        </p:txBody>
      </p:sp>
      <p:sp>
        <p:nvSpPr>
          <p:cNvPr id="1331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58" name="TextBox 57"/>
          <p:cNvSpPr txBox="1"/>
          <p:nvPr/>
        </p:nvSpPr>
        <p:spPr>
          <a:xfrm>
            <a:off x="6202752" y="3049560"/>
            <a:ext cx="2794296" cy="461665"/>
          </a:xfrm>
          <a:prstGeom prst="rect">
            <a:avLst/>
          </a:prstGeom>
          <a:noFill/>
          <a:ln>
            <a:noFill/>
          </a:ln>
        </p:spPr>
        <p:txBody>
          <a:bodyPr wrap="square">
            <a:spAutoFit/>
          </a:bodyPr>
          <a:lstStyle/>
          <a:p>
            <a:pPr algn="r">
              <a:defRPr/>
            </a:pPr>
            <a:r>
              <a:rPr lang="en-US" sz="1200" dirty="0" smtClean="0">
                <a:solidFill>
                  <a:prstClr val="black"/>
                </a:solidFill>
                <a:latin typeface="Arial" pitchFamily="34" charset="0"/>
                <a:cs typeface="Arial" pitchFamily="34" charset="0"/>
              </a:rPr>
              <a:t>Sandia transferred modeling and </a:t>
            </a:r>
            <a:r>
              <a:rPr lang="en-US" sz="1200" i="1" dirty="0" smtClean="0">
                <a:solidFill>
                  <a:prstClr val="black"/>
                </a:solidFill>
                <a:latin typeface="Arial" pitchFamily="34" charset="0"/>
                <a:cs typeface="Arial" pitchFamily="34" charset="0"/>
              </a:rPr>
              <a:t>in situ </a:t>
            </a:r>
            <a:r>
              <a:rPr lang="en-US" sz="1200" dirty="0" smtClean="0">
                <a:solidFill>
                  <a:prstClr val="black"/>
                </a:solidFill>
                <a:latin typeface="Arial" pitchFamily="34" charset="0"/>
                <a:cs typeface="Arial" pitchFamily="34" charset="0"/>
              </a:rPr>
              <a:t>monitoring expertise to Veeco </a:t>
            </a:r>
            <a:endParaRPr lang="en-US" sz="1200" dirty="0">
              <a:solidFill>
                <a:prstClr val="black"/>
              </a:solidFill>
              <a:latin typeface="Arial" pitchFamily="34" charset="0"/>
              <a:cs typeface="Arial" pitchFamily="34" charset="0"/>
            </a:endParaRPr>
          </a:p>
        </p:txBody>
      </p:sp>
      <p:sp>
        <p:nvSpPr>
          <p:cNvPr id="32" name="Rectangle 31"/>
          <p:cNvSpPr>
            <a:spLocks noChangeArrowheads="1"/>
          </p:cNvSpPr>
          <p:nvPr/>
        </p:nvSpPr>
        <p:spPr bwMode="auto">
          <a:xfrm>
            <a:off x="3048000" y="1369415"/>
            <a:ext cx="2632742" cy="685800"/>
          </a:xfrm>
          <a:prstGeom prst="rect">
            <a:avLst/>
          </a:prstGeom>
          <a:noFill/>
          <a:ln w="3175">
            <a:noFill/>
            <a:round/>
            <a:headEnd/>
            <a:tailEnd/>
          </a:ln>
          <a:effectLst/>
        </p:spPr>
        <p:txBody>
          <a:bodyPr/>
          <a:lstStyle/>
          <a:p>
            <a:pPr algn="ctr">
              <a:defRPr/>
            </a:pPr>
            <a:r>
              <a:rPr lang="en-US" sz="1200" b="1" i="1" dirty="0" smtClean="0">
                <a:latin typeface="Arial" pitchFamily="34" charset="0"/>
                <a:ea typeface="ＭＳ Ｐゴシック" pitchFamily="-112" charset="-128"/>
                <a:cs typeface="Arial" pitchFamily="34" charset="0"/>
              </a:rPr>
              <a:t>Software and in-situ diagnostic tools licensed &amp; commercialized</a:t>
            </a:r>
            <a:endParaRPr lang="en-US" sz="1200" b="1" i="1" dirty="0">
              <a:latin typeface="Arial" pitchFamily="34" charset="0"/>
              <a:ea typeface="ＭＳ Ｐゴシック" pitchFamily="-112" charset="-128"/>
              <a:cs typeface="Arial" pitchFamily="34" charset="0"/>
            </a:endParaRPr>
          </a:p>
        </p:txBody>
      </p:sp>
      <p:sp>
        <p:nvSpPr>
          <p:cNvPr id="33" name="Rectangle 32"/>
          <p:cNvSpPr>
            <a:spLocks noChangeArrowheads="1"/>
          </p:cNvSpPr>
          <p:nvPr/>
        </p:nvSpPr>
        <p:spPr bwMode="auto">
          <a:xfrm>
            <a:off x="6249588" y="1295400"/>
            <a:ext cx="2632742" cy="685800"/>
          </a:xfrm>
          <a:prstGeom prst="rect">
            <a:avLst/>
          </a:prstGeom>
          <a:noFill/>
          <a:ln w="3175">
            <a:noFill/>
            <a:round/>
            <a:headEnd/>
            <a:tailEnd/>
          </a:ln>
          <a:effectLst/>
        </p:spPr>
        <p:txBody>
          <a:bodyPr/>
          <a:lstStyle/>
          <a:p>
            <a:pPr algn="ctr">
              <a:defRPr/>
            </a:pPr>
            <a:r>
              <a:rPr lang="en-US" sz="1200" b="1" i="1" dirty="0">
                <a:latin typeface="Arial" pitchFamily="34" charset="0"/>
                <a:ea typeface="ＭＳ Ｐゴシック" pitchFamily="-112" charset="-128"/>
                <a:cs typeface="Arial" pitchFamily="34" charset="0"/>
              </a:rPr>
              <a:t>New </a:t>
            </a:r>
            <a:r>
              <a:rPr lang="en-US" sz="1200" b="1" i="1" dirty="0" smtClean="0">
                <a:latin typeface="Arial" pitchFamily="34" charset="0"/>
                <a:ea typeface="ＭＳ Ｐゴシック" pitchFamily="-112" charset="-128"/>
                <a:cs typeface="Arial" pitchFamily="34" charset="0"/>
              </a:rPr>
              <a:t>MOCVD systems </a:t>
            </a:r>
            <a:r>
              <a:rPr lang="en-US" sz="1200" b="1" i="1" dirty="0">
                <a:latin typeface="Arial" pitchFamily="34" charset="0"/>
                <a:ea typeface="ＭＳ Ｐゴシック" pitchFamily="-112" charset="-128"/>
                <a:cs typeface="Arial" pitchFamily="34" charset="0"/>
              </a:rPr>
              <a:t>and </a:t>
            </a:r>
            <a:r>
              <a:rPr lang="en-US" sz="1200" b="1" i="1" dirty="0" smtClean="0">
                <a:latin typeface="Arial" pitchFamily="34" charset="0"/>
                <a:ea typeface="ＭＳ Ｐゴシック" pitchFamily="-112" charset="-128"/>
                <a:cs typeface="Arial" pitchFamily="34" charset="0"/>
              </a:rPr>
              <a:t>models </a:t>
            </a:r>
            <a:r>
              <a:rPr lang="en-US" sz="1200" b="1" i="1" dirty="0">
                <a:latin typeface="Arial" pitchFamily="34" charset="0"/>
                <a:ea typeface="ＭＳ Ｐゴシック" pitchFamily="-112" charset="-128"/>
                <a:cs typeface="Arial" pitchFamily="34" charset="0"/>
              </a:rPr>
              <a:t>of the growth process enable improved manufacturing and material properties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435" y="6336585"/>
            <a:ext cx="1097280" cy="426174"/>
          </a:xfrm>
          <a:prstGeom prst="rect">
            <a:avLst/>
          </a:prstGeom>
        </p:spPr>
      </p:pic>
      <p:pic>
        <p:nvPicPr>
          <p:cNvPr id="42" name="Picture 6"/>
          <p:cNvPicPr>
            <a:picLocks noChangeArrowheads="1"/>
          </p:cNvPicPr>
          <p:nvPr/>
        </p:nvPicPr>
        <p:blipFill>
          <a:blip r:embed="rId4" cstate="email">
            <a:extLst>
              <a:ext uri="{28A0092B-C50C-407E-A947-70E740481C1C}">
                <a14:useLocalDpi xmlns:a14="http://schemas.microsoft.com/office/drawing/2010/main"/>
              </a:ext>
            </a:extLst>
          </a:blip>
          <a:srcRect l="8690" r="6750"/>
          <a:stretch>
            <a:fillRect/>
          </a:stretch>
        </p:blipFill>
        <p:spPr bwMode="auto">
          <a:xfrm>
            <a:off x="154573" y="4037257"/>
            <a:ext cx="1409700" cy="162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9"/>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4573" y="1963733"/>
            <a:ext cx="1176922" cy="13982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905000" y="2623456"/>
            <a:ext cx="1200652" cy="14159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 descr="WileyFrontCover (smalle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37653" y="5692333"/>
            <a:ext cx="705810" cy="105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p:nvPr/>
        </p:nvSpPr>
        <p:spPr>
          <a:xfrm>
            <a:off x="267322" y="3613211"/>
            <a:ext cx="1672432" cy="276999"/>
          </a:xfrm>
          <a:prstGeom prst="rect">
            <a:avLst/>
          </a:prstGeom>
          <a:noFill/>
          <a:ln>
            <a:noFill/>
          </a:ln>
        </p:spPr>
        <p:txBody>
          <a:bodyPr wrap="square">
            <a:spAutoFit/>
          </a:bodyPr>
          <a:lstStyle/>
          <a:p>
            <a:pPr algn="r">
              <a:defRPr/>
            </a:pPr>
            <a:r>
              <a:rPr lang="en-US" sz="1200" dirty="0" smtClean="0">
                <a:solidFill>
                  <a:prstClr val="black"/>
                </a:solidFill>
                <a:latin typeface="Arial" pitchFamily="34" charset="0"/>
                <a:cs typeface="Arial" pitchFamily="34" charset="0"/>
              </a:rPr>
              <a:t>UHV surface studies</a:t>
            </a:r>
            <a:endParaRPr lang="en-US" sz="1200" dirty="0">
              <a:solidFill>
                <a:prstClr val="black"/>
              </a:solidFill>
              <a:latin typeface="Arial" pitchFamily="34" charset="0"/>
              <a:cs typeface="Arial" pitchFamily="34" charset="0"/>
            </a:endParaRPr>
          </a:p>
        </p:txBody>
      </p:sp>
      <p:sp>
        <p:nvSpPr>
          <p:cNvPr id="51" name="TextBox 50"/>
          <p:cNvSpPr txBox="1"/>
          <p:nvPr/>
        </p:nvSpPr>
        <p:spPr>
          <a:xfrm>
            <a:off x="1568116" y="4375485"/>
            <a:ext cx="1728862" cy="1015663"/>
          </a:xfrm>
          <a:prstGeom prst="rect">
            <a:avLst/>
          </a:prstGeom>
          <a:noFill/>
          <a:ln>
            <a:noFill/>
          </a:ln>
        </p:spPr>
        <p:txBody>
          <a:bodyPr wrap="square">
            <a:spAutoFit/>
          </a:bodyPr>
          <a:lstStyle/>
          <a:p>
            <a:pPr>
              <a:defRPr/>
            </a:pPr>
            <a:r>
              <a:rPr lang="en-US" sz="1200" dirty="0">
                <a:solidFill>
                  <a:prstClr val="black"/>
                </a:solidFill>
                <a:latin typeface="Arial" pitchFamily="34" charset="0"/>
                <a:cs typeface="Arial" pitchFamily="34" charset="0"/>
              </a:rPr>
              <a:t>F</a:t>
            </a:r>
            <a:r>
              <a:rPr lang="en-US" sz="1200" dirty="0" smtClean="0">
                <a:solidFill>
                  <a:prstClr val="black"/>
                </a:solidFill>
                <a:latin typeface="Arial" pitchFamily="34" charset="0"/>
                <a:cs typeface="Arial" pitchFamily="34" charset="0"/>
              </a:rPr>
              <a:t>irst detailed model of coupled gas-phase / surface chemistry and transport in CVD (Chemkin software)</a:t>
            </a:r>
            <a:endParaRPr lang="en-US" sz="1200" dirty="0">
              <a:solidFill>
                <a:prstClr val="black"/>
              </a:solidFill>
              <a:latin typeface="Arial" pitchFamily="34" charset="0"/>
              <a:cs typeface="Arial" pitchFamily="34" charset="0"/>
            </a:endParaRPr>
          </a:p>
        </p:txBody>
      </p:sp>
      <p:pic>
        <p:nvPicPr>
          <p:cNvPr id="53" name="Picture 3" descr="C:\Coltrin\EFRC\Kung_slides_2015\CHEMKIN_website_banner.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612043" y="1993031"/>
            <a:ext cx="2138407" cy="82281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C:\Coltrin\EFRC\Kung_slides_2015\Chemkin_example_small.gif"/>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70658" y="2403270"/>
            <a:ext cx="1299175" cy="8418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4661812" y="2829763"/>
            <a:ext cx="1630846" cy="646331"/>
          </a:xfrm>
          <a:prstGeom prst="rect">
            <a:avLst/>
          </a:prstGeom>
          <a:noFill/>
          <a:ln>
            <a:noFill/>
          </a:ln>
        </p:spPr>
        <p:txBody>
          <a:bodyPr wrap="square">
            <a:spAutoFit/>
          </a:bodyPr>
          <a:lstStyle/>
          <a:p>
            <a:pPr>
              <a:defRPr/>
            </a:pPr>
            <a:r>
              <a:rPr lang="en-US" sz="1200" dirty="0" smtClean="0">
                <a:solidFill>
                  <a:prstClr val="black"/>
                </a:solidFill>
                <a:latin typeface="Arial" pitchFamily="34" charset="0"/>
                <a:cs typeface="Arial" pitchFamily="34" charset="0"/>
              </a:rPr>
              <a:t>Reaction Design license for sales &amp; support of Chemkin</a:t>
            </a:r>
            <a:endParaRPr lang="en-US" sz="1200" dirty="0">
              <a:solidFill>
                <a:prstClr val="black"/>
              </a:solidFill>
              <a:latin typeface="Arial" pitchFamily="34" charset="0"/>
              <a:cs typeface="Arial" pitchFamily="34" charset="0"/>
            </a:endParaRPr>
          </a:p>
        </p:txBody>
      </p:sp>
      <p:pic>
        <p:nvPicPr>
          <p:cNvPr id="60" name="Picture 12"/>
          <p:cNvPicPr>
            <a:picLocks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106780" y="3877904"/>
            <a:ext cx="1870213" cy="1445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Box 61"/>
          <p:cNvSpPr txBox="1"/>
          <p:nvPr/>
        </p:nvSpPr>
        <p:spPr>
          <a:xfrm>
            <a:off x="3198247" y="5538844"/>
            <a:ext cx="1319463" cy="430887"/>
          </a:xfrm>
          <a:prstGeom prst="rect">
            <a:avLst/>
          </a:prstGeom>
          <a:noFill/>
          <a:ln>
            <a:noFill/>
          </a:ln>
        </p:spPr>
        <p:txBody>
          <a:bodyPr wrap="square">
            <a:spAutoFit/>
          </a:bodyPr>
          <a:lstStyle/>
          <a:p>
            <a:pPr algn="ctr">
              <a:defRPr/>
            </a:pPr>
            <a:r>
              <a:rPr lang="en-US" sz="1100" b="1" i="1" dirty="0" smtClean="0">
                <a:solidFill>
                  <a:prstClr val="black"/>
                </a:solidFill>
                <a:latin typeface="Arial" pitchFamily="34" charset="0"/>
                <a:cs typeface="Arial" pitchFamily="34" charset="0"/>
              </a:rPr>
              <a:t>R&amp;D 100</a:t>
            </a:r>
          </a:p>
          <a:p>
            <a:pPr algn="ctr">
              <a:defRPr/>
            </a:pPr>
            <a:r>
              <a:rPr lang="en-US" sz="1100" b="1" i="1" dirty="0" smtClean="0">
                <a:solidFill>
                  <a:prstClr val="black"/>
                </a:solidFill>
                <a:latin typeface="Arial" pitchFamily="34" charset="0"/>
                <a:cs typeface="Arial" pitchFamily="34" charset="0"/>
              </a:rPr>
              <a:t>Award</a:t>
            </a:r>
            <a:endParaRPr lang="en-US" sz="1100" b="1" i="1" dirty="0">
              <a:solidFill>
                <a:prstClr val="black"/>
              </a:solidFill>
              <a:latin typeface="Arial" pitchFamily="34" charset="0"/>
              <a:cs typeface="Arial" pitchFamily="34" charset="0"/>
            </a:endParaRPr>
          </a:p>
        </p:txBody>
      </p:sp>
      <p:sp>
        <p:nvSpPr>
          <p:cNvPr id="63" name="TextBox 62"/>
          <p:cNvSpPr txBox="1"/>
          <p:nvPr/>
        </p:nvSpPr>
        <p:spPr>
          <a:xfrm>
            <a:off x="7583489" y="3631391"/>
            <a:ext cx="1893409" cy="646331"/>
          </a:xfrm>
          <a:prstGeom prst="rect">
            <a:avLst/>
          </a:prstGeom>
          <a:noFill/>
          <a:ln>
            <a:noFill/>
          </a:ln>
        </p:spPr>
        <p:txBody>
          <a:bodyPr wrap="square">
            <a:spAutoFit/>
          </a:bodyPr>
          <a:lstStyle/>
          <a:p>
            <a:pPr>
              <a:defRPr/>
            </a:pPr>
            <a:r>
              <a:rPr lang="en-US" sz="1200" dirty="0" smtClean="0">
                <a:solidFill>
                  <a:prstClr val="black"/>
                </a:solidFill>
                <a:latin typeface="Arial" pitchFamily="34" charset="0"/>
                <a:cs typeface="Arial" pitchFamily="34" charset="0"/>
              </a:rPr>
              <a:t>New reactor design</a:t>
            </a:r>
          </a:p>
          <a:p>
            <a:pPr>
              <a:defRPr/>
            </a:pPr>
            <a:r>
              <a:rPr lang="en-US" sz="1200" dirty="0" smtClean="0">
                <a:solidFill>
                  <a:prstClr val="black"/>
                </a:solidFill>
                <a:latin typeface="Arial" pitchFamily="34" charset="0"/>
                <a:cs typeface="Arial" pitchFamily="34" charset="0"/>
              </a:rPr>
              <a:t>improved throughput </a:t>
            </a:r>
          </a:p>
          <a:p>
            <a:pPr>
              <a:defRPr/>
            </a:pPr>
            <a:r>
              <a:rPr lang="en-US" sz="1200" dirty="0" smtClean="0">
                <a:solidFill>
                  <a:prstClr val="black"/>
                </a:solidFill>
                <a:latin typeface="Arial" pitchFamily="34" charset="0"/>
                <a:cs typeface="Arial" pitchFamily="34" charset="0"/>
              </a:rPr>
              <a:t>and reproducibility.</a:t>
            </a:r>
          </a:p>
        </p:txBody>
      </p:sp>
      <p:pic>
        <p:nvPicPr>
          <p:cNvPr id="66" name="Picture 3" descr="C:\Coltrin\EFRC\Kung_slides_2015\Veeco_detailed_flow_calc.jp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041671" y="2139004"/>
            <a:ext cx="1873315" cy="93665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Coltrin\EFRC\Kung_slides_2015\Ansys_Fluent_logo.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415010" y="2273281"/>
            <a:ext cx="560479" cy="26231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C:\Coltrin\EFRC\Kung_slides_2015\Veeco_MOCVD_platten.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320247" y="3705097"/>
            <a:ext cx="1279569" cy="95711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Coltrin\EFRC\Kung_slides_2015\Veeco_Turbo_Disk_production_setting.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765707" y="4809366"/>
            <a:ext cx="1850341" cy="134378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4485568" y="5299643"/>
            <a:ext cx="1518858" cy="830997"/>
          </a:xfrm>
          <a:prstGeom prst="rect">
            <a:avLst/>
          </a:prstGeom>
          <a:noFill/>
          <a:ln>
            <a:noFill/>
          </a:ln>
        </p:spPr>
        <p:txBody>
          <a:bodyPr wrap="square">
            <a:spAutoFit/>
          </a:bodyPr>
          <a:lstStyle/>
          <a:p>
            <a:pPr>
              <a:defRPr/>
            </a:pPr>
            <a:r>
              <a:rPr lang="en-US" sz="1200" i="1" smtClean="0">
                <a:solidFill>
                  <a:prstClr val="black"/>
                </a:solidFill>
                <a:latin typeface="Arial" pitchFamily="34" charset="0"/>
                <a:cs typeface="Arial" pitchFamily="34" charset="0"/>
              </a:rPr>
              <a:t>In-situ</a:t>
            </a:r>
            <a:r>
              <a:rPr lang="en-US" sz="1200" smtClean="0">
                <a:solidFill>
                  <a:prstClr val="black"/>
                </a:solidFill>
                <a:latin typeface="Arial" pitchFamily="34" charset="0"/>
                <a:cs typeface="Arial" pitchFamily="34" charset="0"/>
              </a:rPr>
              <a:t> monitor</a:t>
            </a:r>
            <a:endParaRPr lang="en-US" sz="1200" dirty="0" smtClean="0">
              <a:solidFill>
                <a:prstClr val="black"/>
              </a:solidFill>
              <a:latin typeface="Arial" pitchFamily="34" charset="0"/>
              <a:cs typeface="Arial" pitchFamily="34" charset="0"/>
            </a:endParaRPr>
          </a:p>
          <a:p>
            <a:pPr>
              <a:defRPr/>
            </a:pPr>
            <a:r>
              <a:rPr lang="en-US" sz="1200" dirty="0" smtClean="0">
                <a:solidFill>
                  <a:prstClr val="black"/>
                </a:solidFill>
                <a:latin typeface="Arial" pitchFamily="34" charset="0"/>
                <a:cs typeface="Arial" pitchFamily="34" charset="0"/>
              </a:rPr>
              <a:t>licenses: </a:t>
            </a:r>
            <a:r>
              <a:rPr lang="en-US" sz="1200" dirty="0" err="1" smtClean="0">
                <a:solidFill>
                  <a:prstClr val="black"/>
                </a:solidFill>
                <a:latin typeface="Arial" pitchFamily="34" charset="0"/>
                <a:cs typeface="Arial" pitchFamily="34" charset="0"/>
              </a:rPr>
              <a:t>Filmetrics</a:t>
            </a:r>
            <a:r>
              <a:rPr lang="en-US" sz="1200" dirty="0" smtClean="0">
                <a:solidFill>
                  <a:prstClr val="black"/>
                </a:solidFill>
                <a:latin typeface="Arial" pitchFamily="34" charset="0"/>
                <a:cs typeface="Arial" pitchFamily="34" charset="0"/>
              </a:rPr>
              <a:t>, </a:t>
            </a:r>
            <a:r>
              <a:rPr lang="en-US" sz="1200" dirty="0" err="1" smtClean="0">
                <a:solidFill>
                  <a:prstClr val="black"/>
                </a:solidFill>
                <a:latin typeface="Arial" pitchFamily="34" charset="0"/>
                <a:cs typeface="Arial" pitchFamily="34" charset="0"/>
              </a:rPr>
              <a:t>LayTec</a:t>
            </a:r>
            <a:r>
              <a:rPr lang="en-US" sz="1200" dirty="0" smtClean="0">
                <a:solidFill>
                  <a:prstClr val="black"/>
                </a:solidFill>
                <a:latin typeface="Arial" pitchFamily="34" charset="0"/>
                <a:cs typeface="Arial" pitchFamily="34" charset="0"/>
              </a:rPr>
              <a:t>, K-Space,  and Emcore</a:t>
            </a:r>
          </a:p>
        </p:txBody>
      </p:sp>
      <p:sp>
        <p:nvSpPr>
          <p:cNvPr id="38" name="TextBox 37"/>
          <p:cNvSpPr txBox="1"/>
          <p:nvPr/>
        </p:nvSpPr>
        <p:spPr>
          <a:xfrm>
            <a:off x="6110628" y="6242514"/>
            <a:ext cx="3204822" cy="461665"/>
          </a:xfrm>
          <a:prstGeom prst="rect">
            <a:avLst/>
          </a:prstGeom>
          <a:noFill/>
          <a:ln>
            <a:noFill/>
          </a:ln>
        </p:spPr>
        <p:txBody>
          <a:bodyPr wrap="square">
            <a:spAutoFit/>
          </a:bodyPr>
          <a:lstStyle/>
          <a:p>
            <a:pPr>
              <a:defRPr/>
            </a:pPr>
            <a:r>
              <a:rPr lang="en-US" sz="1200" dirty="0" smtClean="0">
                <a:solidFill>
                  <a:prstClr val="black"/>
                </a:solidFill>
                <a:latin typeface="Arial" pitchFamily="34" charset="0"/>
                <a:cs typeface="Arial" pitchFamily="34" charset="0"/>
              </a:rPr>
              <a:t>Veeco new 465i reactor enables~70% reduction in epi-materials growth cost. </a:t>
            </a:r>
          </a:p>
        </p:txBody>
      </p:sp>
      <p:pic>
        <p:nvPicPr>
          <p:cNvPr id="2" name="Picture 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355848" y="4852064"/>
            <a:ext cx="1037588" cy="690737"/>
          </a:xfrm>
          <a:prstGeom prst="rect">
            <a:avLst/>
          </a:prstGeom>
        </p:spPr>
      </p:pic>
    </p:spTree>
    <p:extLst>
      <p:ext uri="{BB962C8B-B14F-4D97-AF65-F5344CB8AC3E}">
        <p14:creationId xmlns:p14="http://schemas.microsoft.com/office/powerpoint/2010/main" val="287707924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1721" y="1526516"/>
            <a:ext cx="7419976" cy="4324206"/>
          </a:xfrm>
          <a:prstGeom prst="rect">
            <a:avLst/>
          </a:prstGeom>
        </p:spPr>
        <p:txBody>
          <a:bodyPr wrap="square" lIns="91387" tIns="45693" rIns="91387" bIns="45693">
            <a:spAutoFit/>
          </a:bodyPr>
          <a:lstStyle/>
          <a:p>
            <a:pPr marL="627999" indent="-626237" defTabSz="912009">
              <a:spcBef>
                <a:spcPts val="1200"/>
              </a:spcBef>
              <a:spcAft>
                <a:spcPts val="1200"/>
              </a:spcAft>
              <a:buFont typeface="Wingdings" pitchFamily="2" charset="2"/>
              <a:buChar char="§"/>
            </a:pPr>
            <a:r>
              <a:rPr lang="en-US" sz="2400" dirty="0">
                <a:solidFill>
                  <a:srgbClr val="006600"/>
                </a:solidFill>
                <a:latin typeface="Arial" pitchFamily="34" charset="0"/>
                <a:cs typeface="Arial" pitchFamily="34" charset="0"/>
              </a:rPr>
              <a:t>BES Staffing Update</a:t>
            </a:r>
          </a:p>
          <a:p>
            <a:pPr marL="627999" indent="-626237" defTabSz="912009">
              <a:spcBef>
                <a:spcPts val="1200"/>
              </a:spcBef>
              <a:spcAft>
                <a:spcPts val="1200"/>
              </a:spcAft>
              <a:buFont typeface="Wingdings" pitchFamily="2" charset="2"/>
              <a:buChar char="§"/>
            </a:pPr>
            <a:r>
              <a:rPr lang="en-US" sz="2400" dirty="0" smtClean="0">
                <a:solidFill>
                  <a:srgbClr val="006600"/>
                </a:solidFill>
                <a:latin typeface="Arial" pitchFamily="34" charset="0"/>
                <a:cs typeface="Arial" pitchFamily="34" charset="0"/>
              </a:rPr>
              <a:t>Program Highlights</a:t>
            </a:r>
          </a:p>
          <a:p>
            <a:pPr marL="1084263" lvl="1" indent="-457200" defTabSz="912009">
              <a:spcBef>
                <a:spcPts val="600"/>
              </a:spcBef>
              <a:spcAft>
                <a:spcPts val="600"/>
              </a:spcAft>
              <a:buFont typeface="Wingdings" pitchFamily="2" charset="2"/>
              <a:buChar char="Ø"/>
            </a:pPr>
            <a:r>
              <a:rPr lang="en-US" sz="2000" dirty="0" smtClean="0">
                <a:solidFill>
                  <a:srgbClr val="006600"/>
                </a:solidFill>
                <a:latin typeface="Arial" pitchFamily="34" charset="0"/>
                <a:cs typeface="Arial" pitchFamily="34" charset="0"/>
              </a:rPr>
              <a:t>Early Career Research Program Awards</a:t>
            </a:r>
          </a:p>
          <a:p>
            <a:pPr marL="1084263" lvl="1" indent="-457200" defTabSz="912009">
              <a:spcBef>
                <a:spcPts val="600"/>
              </a:spcBef>
              <a:spcAft>
                <a:spcPts val="600"/>
              </a:spcAft>
              <a:buFont typeface="Wingdings" pitchFamily="2" charset="2"/>
              <a:buChar char="Ø"/>
            </a:pPr>
            <a:r>
              <a:rPr lang="en-US" sz="2000" dirty="0" smtClean="0">
                <a:solidFill>
                  <a:srgbClr val="006600"/>
                </a:solidFill>
                <a:latin typeface="Arial" pitchFamily="34" charset="0"/>
                <a:cs typeface="Arial" pitchFamily="34" charset="0"/>
              </a:rPr>
              <a:t>NSLS-II &amp; Light Sources Update</a:t>
            </a:r>
          </a:p>
          <a:p>
            <a:pPr marL="1084263" lvl="1" indent="-457200" defTabSz="912009">
              <a:spcBef>
                <a:spcPts val="600"/>
              </a:spcBef>
              <a:spcAft>
                <a:spcPts val="600"/>
              </a:spcAft>
              <a:buFont typeface="Wingdings" pitchFamily="2" charset="2"/>
              <a:buChar char="Ø"/>
            </a:pPr>
            <a:r>
              <a:rPr lang="en-US" sz="2000" dirty="0" smtClean="0">
                <a:solidFill>
                  <a:srgbClr val="006600"/>
                </a:solidFill>
                <a:latin typeface="Arial" pitchFamily="34" charset="0"/>
                <a:cs typeface="Arial" pitchFamily="34" charset="0"/>
              </a:rPr>
              <a:t>A Retrospective View of Three Case Studies</a:t>
            </a:r>
          </a:p>
          <a:p>
            <a:pPr marL="627999" indent="-626237" defTabSz="912009">
              <a:spcBef>
                <a:spcPts val="1200"/>
              </a:spcBef>
              <a:spcAft>
                <a:spcPts val="600"/>
              </a:spcAft>
              <a:buFont typeface="Wingdings" pitchFamily="2" charset="2"/>
              <a:buChar char="§"/>
            </a:pPr>
            <a:r>
              <a:rPr lang="en-US" sz="2400" dirty="0">
                <a:solidFill>
                  <a:srgbClr val="006600"/>
                </a:solidFill>
                <a:latin typeface="Arial" pitchFamily="34" charset="0"/>
                <a:cs typeface="Arial" pitchFamily="34" charset="0"/>
              </a:rPr>
              <a:t>FY 2016 Budget Request &amp; Appropriation Status</a:t>
            </a:r>
          </a:p>
          <a:p>
            <a:pPr marL="627999" indent="-626237" defTabSz="912009">
              <a:spcBef>
                <a:spcPts val="600"/>
              </a:spcBef>
              <a:spcAft>
                <a:spcPts val="600"/>
              </a:spcAft>
              <a:buFont typeface="Wingdings" pitchFamily="2" charset="2"/>
              <a:buChar char="§"/>
            </a:pPr>
            <a:r>
              <a:rPr lang="en-US" sz="2400" dirty="0" smtClean="0">
                <a:solidFill>
                  <a:srgbClr val="006600"/>
                </a:solidFill>
                <a:latin typeface="Arial" pitchFamily="34" charset="0"/>
                <a:cs typeface="Arial" pitchFamily="34" charset="0"/>
              </a:rPr>
              <a:t>Upcoming Activities</a:t>
            </a:r>
            <a:endParaRPr lang="en-US" sz="2400" dirty="0">
              <a:solidFill>
                <a:srgbClr val="006600"/>
              </a:solidFill>
              <a:latin typeface="Arial" pitchFamily="34" charset="0"/>
              <a:cs typeface="Arial" pitchFamily="34" charset="0"/>
            </a:endParaRPr>
          </a:p>
          <a:p>
            <a:pPr marL="627999" indent="-626237" defTabSz="912009">
              <a:spcBef>
                <a:spcPts val="1200"/>
              </a:spcBef>
              <a:spcAft>
                <a:spcPts val="1200"/>
              </a:spcAft>
              <a:buFont typeface="Wingdings" pitchFamily="2" charset="2"/>
              <a:buChar char="§"/>
            </a:pPr>
            <a:endParaRPr lang="en-US" sz="2400" dirty="0">
              <a:solidFill>
                <a:srgbClr val="006600"/>
              </a:solidFill>
              <a:latin typeface="Arial" pitchFamily="34" charset="0"/>
              <a:cs typeface="Arial" pitchFamily="34" charset="0"/>
            </a:endParaRPr>
          </a:p>
        </p:txBody>
      </p:sp>
      <p:sp>
        <p:nvSpPr>
          <p:cNvPr id="4" name="Rectangle 3"/>
          <p:cNvSpPr>
            <a:spLocks noChangeArrowheads="1"/>
          </p:cNvSpPr>
          <p:nvPr/>
        </p:nvSpPr>
        <p:spPr bwMode="auto">
          <a:xfrm>
            <a:off x="0" y="115168"/>
            <a:ext cx="9144000" cy="723265"/>
          </a:xfrm>
          <a:prstGeom prst="rect">
            <a:avLst/>
          </a:prstGeom>
          <a:noFill/>
          <a:ln w="9525">
            <a:noFill/>
            <a:miter lim="800000"/>
            <a:headEnd/>
            <a:tailEnd/>
          </a:ln>
        </p:spPr>
        <p:txBody>
          <a:bodyPr lIns="101597" tIns="50799" rIns="101597" bIns="50799"/>
          <a:lstStyle/>
          <a:p>
            <a:pPr algn="ctr" defTabSz="913865" fontAlgn="auto">
              <a:spcBef>
                <a:spcPts val="0"/>
              </a:spcBef>
              <a:spcAft>
                <a:spcPts val="0"/>
              </a:spcAft>
              <a:tabLst>
                <a:tab pos="1885762" algn="l"/>
              </a:tabLst>
              <a:defRPr/>
            </a:pPr>
            <a:r>
              <a:rPr lang="en-US" sz="3000" kern="0" dirty="0">
                <a:solidFill>
                  <a:srgbClr val="006600"/>
                </a:solidFill>
                <a:latin typeface="Arial" pitchFamily="34" charset="0"/>
                <a:cs typeface="Arial" pitchFamily="34" charset="0"/>
              </a:rPr>
              <a:t>Outline</a:t>
            </a:r>
          </a:p>
        </p:txBody>
      </p:sp>
      <p:sp>
        <p:nvSpPr>
          <p:cNvPr id="5"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5410201" y="1234440"/>
            <a:ext cx="3733800" cy="5623560"/>
          </a:xfrm>
          <a:prstGeom prst="rect">
            <a:avLst/>
          </a:prstGeom>
          <a:gradFill flip="none" rotWithShape="1">
            <a:gsLst>
              <a:gs pos="0">
                <a:srgbClr val="009644">
                  <a:tint val="66000"/>
                  <a:satMod val="160000"/>
                </a:srgbClr>
              </a:gs>
              <a:gs pos="50000">
                <a:srgbClr val="009644">
                  <a:tint val="44500"/>
                  <a:satMod val="160000"/>
                </a:srgbClr>
              </a:gs>
              <a:gs pos="100000">
                <a:srgbClr val="009644">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36" name="Pentagon 35"/>
          <p:cNvSpPr>
            <a:spLocks noChangeArrowheads="1"/>
          </p:cNvSpPr>
          <p:nvPr/>
        </p:nvSpPr>
        <p:spPr bwMode="auto">
          <a:xfrm>
            <a:off x="2362200" y="1234440"/>
            <a:ext cx="4047948" cy="5623560"/>
          </a:xfrm>
          <a:prstGeom prst="homePlate">
            <a:avLst>
              <a:gd name="adj" fmla="val 23468"/>
            </a:avLst>
          </a:prstGeom>
          <a:gradFill rotWithShape="1">
            <a:gsLst>
              <a:gs pos="0">
                <a:srgbClr val="93CD9F"/>
              </a:gs>
              <a:gs pos="50000">
                <a:srgbClr val="BEDFC5"/>
              </a:gs>
              <a:gs pos="100000">
                <a:srgbClr val="E0EEE3"/>
              </a:gs>
            </a:gsLst>
            <a:lin ang="10800000" scaled="1"/>
          </a:gradFill>
          <a:ln>
            <a:noFill/>
          </a:ln>
          <a:effectLst>
            <a:outerShdw blurRad="63500" dist="38100" dir="2700000" algn="tl" rotWithShape="0">
              <a:srgbClr val="000000">
                <a:alpha val="39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base">
              <a:spcBef>
                <a:spcPct val="0"/>
              </a:spcBef>
              <a:spcAft>
                <a:spcPct val="0"/>
              </a:spcAft>
              <a:defRPr/>
            </a:pPr>
            <a:endParaRPr lang="en-US">
              <a:solidFill>
                <a:srgbClr val="008000"/>
              </a:solidFill>
            </a:endParaRPr>
          </a:p>
        </p:txBody>
      </p:sp>
      <p:sp>
        <p:nvSpPr>
          <p:cNvPr id="8" name="AutoShape 8"/>
          <p:cNvSpPr>
            <a:spLocks noChangeArrowheads="1"/>
          </p:cNvSpPr>
          <p:nvPr/>
        </p:nvSpPr>
        <p:spPr bwMode="auto">
          <a:xfrm>
            <a:off x="0" y="1217851"/>
            <a:ext cx="2803411" cy="5623560"/>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a:defRPr/>
            </a:pPr>
            <a:endParaRPr lang="en-US" dirty="0">
              <a:solidFill>
                <a:prstClr val="black"/>
              </a:solidFill>
              <a:cs typeface="Arial" charset="0"/>
            </a:endParaRPr>
          </a:p>
        </p:txBody>
      </p:sp>
      <p:sp>
        <p:nvSpPr>
          <p:cNvPr id="11289" name="Text Box 7"/>
          <p:cNvSpPr>
            <a:spLocks noGrp="1" noChangeArrowheads="1"/>
          </p:cNvSpPr>
          <p:nvPr>
            <p:ph type="title"/>
          </p:nvPr>
        </p:nvSpPr>
        <p:spPr>
          <a:xfrm>
            <a:off x="0" y="-62939"/>
            <a:ext cx="9144000" cy="830728"/>
          </a:xfrm>
        </p:spPr>
        <p:txBody>
          <a:bodyPr>
            <a:spAutoFit/>
          </a:bodyPr>
          <a:lstStyle/>
          <a:p>
            <a:r>
              <a:rPr lang="en-US" dirty="0" smtClean="0"/>
              <a:t>A Brighter Light, 50 Atoms Wide</a:t>
            </a:r>
            <a:br>
              <a:rPr lang="en-US" dirty="0" smtClean="0"/>
            </a:br>
            <a:r>
              <a:rPr lang="en-US" dirty="0" smtClean="0"/>
              <a:t>Quantum Dots Impact Display and Medical Technologies</a:t>
            </a:r>
          </a:p>
        </p:txBody>
      </p:sp>
      <p:sp>
        <p:nvSpPr>
          <p:cNvPr id="12" name="Rectangle 11"/>
          <p:cNvSpPr>
            <a:spLocks noChangeArrowheads="1"/>
          </p:cNvSpPr>
          <p:nvPr/>
        </p:nvSpPr>
        <p:spPr bwMode="auto">
          <a:xfrm>
            <a:off x="54652" y="1230443"/>
            <a:ext cx="2366570" cy="833349"/>
          </a:xfrm>
          <a:prstGeom prst="rect">
            <a:avLst/>
          </a:prstGeom>
          <a:noFill/>
          <a:ln w="3175">
            <a:noFill/>
            <a:round/>
            <a:headEnd/>
            <a:tailEnd/>
          </a:ln>
          <a:effectLst/>
        </p:spPr>
        <p:txBody>
          <a:bodyPr/>
          <a:lstStyle/>
          <a:p>
            <a:pPr algn="ctr" defTabSz="509588" fontAlgn="base">
              <a:spcBef>
                <a:spcPct val="0"/>
              </a:spcBef>
              <a:spcAft>
                <a:spcPct val="0"/>
              </a:spcAft>
            </a:pPr>
            <a:r>
              <a:rPr lang="en-US" sz="1200" b="1" i="1" dirty="0">
                <a:solidFill>
                  <a:prstClr val="black"/>
                </a:solidFill>
                <a:latin typeface="Arial" panose="020B0604020202020204" pitchFamily="34" charset="0"/>
                <a:ea typeface="ＭＳ Ｐゴシック" pitchFamily="1" charset="-128"/>
                <a:cs typeface="Arial" panose="020B0604020202020204" pitchFamily="34" charset="0"/>
              </a:rPr>
              <a:t>Research on synthesis of quantum dots (QDs): semiconductor crystals 50 atoms wide, emit light when excited by electricity</a:t>
            </a:r>
          </a:p>
        </p:txBody>
      </p:sp>
      <p:sp>
        <p:nvSpPr>
          <p:cNvPr id="13" name="Rectangle 12"/>
          <p:cNvSpPr>
            <a:spLocks noChangeArrowheads="1"/>
          </p:cNvSpPr>
          <p:nvPr/>
        </p:nvSpPr>
        <p:spPr bwMode="auto">
          <a:xfrm>
            <a:off x="26835" y="3581400"/>
            <a:ext cx="2588313" cy="789967"/>
          </a:xfrm>
          <a:prstGeom prst="rect">
            <a:avLst/>
          </a:prstGeom>
          <a:noFill/>
          <a:ln w="3175">
            <a:noFill/>
            <a:round/>
            <a:headEnd/>
            <a:tailEnd/>
          </a:ln>
          <a:effectLst/>
        </p:spPr>
        <p:txBody>
          <a:bodyPr/>
          <a:lstStyle/>
          <a:p>
            <a:pPr algn="ctr" defTabSz="509588" fontAlgn="base">
              <a:spcBef>
                <a:spcPct val="0"/>
              </a:spcBef>
              <a:spcAft>
                <a:spcPct val="0"/>
              </a:spcAft>
            </a:pPr>
            <a:r>
              <a:rPr lang="en-US" sz="1200" dirty="0">
                <a:solidFill>
                  <a:prstClr val="black"/>
                </a:solidFill>
                <a:latin typeface="Arial" panose="020B0604020202020204" pitchFamily="34" charset="0"/>
                <a:ea typeface="ＭＳ Ｐゴシック" pitchFamily="1" charset="-128"/>
                <a:cs typeface="Arial" panose="020B0604020202020204" pitchFamily="34" charset="0"/>
              </a:rPr>
              <a:t>Discovered </a:t>
            </a:r>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how to reliably control QDs size, and how size controls emission of multiple </a:t>
            </a:r>
            <a:r>
              <a:rPr lang="en-US" sz="1200" dirty="0">
                <a:solidFill>
                  <a:prstClr val="black"/>
                </a:solidFill>
                <a:latin typeface="Arial" panose="020B0604020202020204" pitchFamily="34" charset="0"/>
                <a:ea typeface="ＭＳ Ｐゴシック" pitchFamily="1" charset="-128"/>
                <a:cs typeface="Arial" panose="020B0604020202020204" pitchFamily="34" charset="0"/>
              </a:rPr>
              <a:t>colors of light </a:t>
            </a:r>
          </a:p>
        </p:txBody>
      </p:sp>
      <p:sp>
        <p:nvSpPr>
          <p:cNvPr id="15" name="Rectangle 14"/>
          <p:cNvSpPr>
            <a:spLocks noChangeArrowheads="1"/>
          </p:cNvSpPr>
          <p:nvPr/>
        </p:nvSpPr>
        <p:spPr bwMode="auto">
          <a:xfrm>
            <a:off x="2464137" y="1230443"/>
            <a:ext cx="3054799" cy="717323"/>
          </a:xfrm>
          <a:prstGeom prst="rect">
            <a:avLst/>
          </a:prstGeom>
          <a:noFill/>
          <a:ln w="3175">
            <a:noFill/>
            <a:round/>
            <a:headEnd/>
            <a:tailEnd/>
          </a:ln>
          <a:effectLst/>
        </p:spPr>
        <p:txBody>
          <a:bodyPr/>
          <a:lstStyle/>
          <a:p>
            <a:pPr marL="168275" algn="ctr" defTabSz="509588" fontAlgn="base">
              <a:spcBef>
                <a:spcPct val="0"/>
              </a:spcBef>
              <a:spcAft>
                <a:spcPct val="0"/>
              </a:spcAft>
            </a:pPr>
            <a:r>
              <a:rPr lang="en-US" sz="1200" b="1" i="1" dirty="0" smtClean="0">
                <a:solidFill>
                  <a:prstClr val="black"/>
                </a:solidFill>
                <a:latin typeface="Arial" panose="020B0604020202020204" pitchFamily="34" charset="0"/>
                <a:ea typeface="ＭＳ Ｐゴシック" pitchFamily="1" charset="-128"/>
                <a:cs typeface="Arial" panose="020B0604020202020204" pitchFamily="34" charset="0"/>
              </a:rPr>
              <a:t>Research on how to manipulate </a:t>
            </a:r>
            <a:r>
              <a:rPr lang="en-US" sz="1200" b="1" i="1" dirty="0" err="1">
                <a:solidFill>
                  <a:prstClr val="black"/>
                </a:solidFill>
                <a:latin typeface="Arial" panose="020B0604020202020204" pitchFamily="34" charset="0"/>
                <a:ea typeface="ＭＳ Ｐゴシック" pitchFamily="1" charset="-128"/>
                <a:cs typeface="Arial" panose="020B0604020202020204" pitchFamily="34" charset="0"/>
              </a:rPr>
              <a:t>nanocrystals</a:t>
            </a:r>
            <a:r>
              <a:rPr lang="en-US" sz="1200" b="1" i="1" dirty="0">
                <a:solidFill>
                  <a:prstClr val="black"/>
                </a:solidFill>
                <a:latin typeface="Arial" panose="020B0604020202020204" pitchFamily="34" charset="0"/>
                <a:ea typeface="ＭＳ Ｐゴシック" pitchFamily="1" charset="-128"/>
                <a:cs typeface="Arial" panose="020B0604020202020204" pitchFamily="34" charset="0"/>
              </a:rPr>
              <a:t> to </a:t>
            </a:r>
            <a:r>
              <a:rPr lang="en-US" sz="1200" b="1" i="1" dirty="0" smtClean="0">
                <a:solidFill>
                  <a:prstClr val="black"/>
                </a:solidFill>
                <a:latin typeface="Arial" panose="020B0604020202020204" pitchFamily="34" charset="0"/>
                <a:ea typeface="ＭＳ Ｐゴシック" pitchFamily="1" charset="-128"/>
                <a:cs typeface="Arial" panose="020B0604020202020204" pitchFamily="34" charset="0"/>
              </a:rPr>
              <a:t>improve </a:t>
            </a:r>
            <a:r>
              <a:rPr lang="en-US" sz="1200" b="1" i="1" dirty="0">
                <a:solidFill>
                  <a:prstClr val="black"/>
                </a:solidFill>
                <a:latin typeface="Arial" panose="020B0604020202020204" pitchFamily="34" charset="0"/>
                <a:ea typeface="ＭＳ Ｐゴシック" pitchFamily="1" charset="-128"/>
                <a:cs typeface="Arial" panose="020B0604020202020204" pitchFamily="34" charset="0"/>
              </a:rPr>
              <a:t>optical </a:t>
            </a:r>
            <a:r>
              <a:rPr lang="en-US" sz="1200" b="1" i="1" dirty="0" smtClean="0">
                <a:solidFill>
                  <a:prstClr val="black"/>
                </a:solidFill>
                <a:latin typeface="Arial" panose="020B0604020202020204" pitchFamily="34" charset="0"/>
                <a:ea typeface="ＭＳ Ｐゴシック" pitchFamily="1" charset="-128"/>
                <a:cs typeface="Arial" panose="020B0604020202020204" pitchFamily="34" charset="0"/>
              </a:rPr>
              <a:t>properties for specific applications</a:t>
            </a:r>
            <a:endParaRPr lang="en-US" sz="1200" b="1" i="1" dirty="0">
              <a:solidFill>
                <a:prstClr val="black"/>
              </a:solidFill>
              <a:latin typeface="Arial" panose="020B0604020202020204" pitchFamily="34" charset="0"/>
              <a:ea typeface="ＭＳ Ｐゴシック" pitchFamily="1" charset="-128"/>
              <a:cs typeface="Arial" panose="020B0604020202020204" pitchFamily="34" charset="0"/>
            </a:endParaRPr>
          </a:p>
        </p:txBody>
      </p:sp>
      <p:sp>
        <p:nvSpPr>
          <p:cNvPr id="17" name="Rectangle 16"/>
          <p:cNvSpPr>
            <a:spLocks noChangeArrowheads="1"/>
          </p:cNvSpPr>
          <p:nvPr/>
        </p:nvSpPr>
        <p:spPr bwMode="auto">
          <a:xfrm>
            <a:off x="25224" y="5638800"/>
            <a:ext cx="2514600" cy="762000"/>
          </a:xfrm>
          <a:prstGeom prst="rect">
            <a:avLst/>
          </a:prstGeom>
          <a:noFill/>
          <a:ln w="3175">
            <a:noFill/>
            <a:round/>
            <a:headEnd/>
            <a:tailEnd/>
          </a:ln>
          <a:effectLst/>
        </p:spPr>
        <p:txBody>
          <a:bodyPr/>
          <a:lstStyle/>
          <a:p>
            <a:pPr algn="ctr" defTabSz="509588" fontAlgn="base">
              <a:spcBef>
                <a:spcPct val="0"/>
              </a:spcBef>
              <a:spcAft>
                <a:spcPct val="0"/>
              </a:spcAft>
            </a:pPr>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Discovered how to manipulate QD shape, and how shape controls electrical/optical properties</a:t>
            </a:r>
            <a:endParaRPr lang="en-US" sz="1200" dirty="0">
              <a:solidFill>
                <a:prstClr val="black"/>
              </a:solidFill>
              <a:latin typeface="Arial" panose="020B0604020202020204" pitchFamily="34" charset="0"/>
              <a:ea typeface="ＭＳ Ｐゴシック" pitchFamily="1" charset="-128"/>
              <a:cs typeface="Arial" panose="020B0604020202020204" pitchFamily="34"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981200"/>
            <a:ext cx="2514600" cy="425634"/>
          </a:xfrm>
          <a:prstGeom prst="rect">
            <a:avLst/>
          </a:prstGeom>
        </p:spPr>
      </p:pic>
      <p:sp>
        <p:nvSpPr>
          <p:cNvPr id="20" name="Rectangle 19"/>
          <p:cNvSpPr>
            <a:spLocks noChangeArrowheads="1"/>
          </p:cNvSpPr>
          <p:nvPr/>
        </p:nvSpPr>
        <p:spPr bwMode="auto">
          <a:xfrm>
            <a:off x="5486400" y="1246240"/>
            <a:ext cx="3657600" cy="632278"/>
          </a:xfrm>
          <a:prstGeom prst="rect">
            <a:avLst/>
          </a:prstGeom>
          <a:noFill/>
          <a:ln w="3175">
            <a:noFill/>
            <a:round/>
            <a:headEnd/>
            <a:tailEnd/>
          </a:ln>
          <a:effectLst/>
        </p:spPr>
        <p:txBody>
          <a:bodyPr/>
          <a:lstStyle/>
          <a:p>
            <a:pPr marL="168275" algn="ctr" defTabSz="509588" fontAlgn="base">
              <a:spcBef>
                <a:spcPct val="0"/>
              </a:spcBef>
              <a:spcAft>
                <a:spcPct val="0"/>
              </a:spcAft>
            </a:pPr>
            <a:r>
              <a:rPr lang="en-US" sz="1200" b="1" i="1" dirty="0" smtClean="0">
                <a:solidFill>
                  <a:prstClr val="black"/>
                </a:solidFill>
                <a:latin typeface="Arial" panose="020B0604020202020204" pitchFamily="34" charset="0"/>
                <a:ea typeface="ＭＳ Ｐゴシック" pitchFamily="1" charset="-128"/>
                <a:cs typeface="Arial" panose="020B0604020202020204" pitchFamily="34" charset="0"/>
              </a:rPr>
              <a:t>Commercialization by </a:t>
            </a:r>
            <a:r>
              <a:rPr lang="en-US" sz="1200" b="1" i="1" dirty="0" err="1" smtClean="0">
                <a:solidFill>
                  <a:prstClr val="black"/>
                </a:solidFill>
                <a:latin typeface="Arial" panose="020B0604020202020204" pitchFamily="34" charset="0"/>
                <a:ea typeface="ＭＳ Ｐゴシック" pitchFamily="1" charset="-128"/>
                <a:cs typeface="Arial" panose="020B0604020202020204" pitchFamily="34" charset="0"/>
              </a:rPr>
              <a:t>Nanosys</a:t>
            </a:r>
            <a:r>
              <a:rPr lang="en-US" sz="1200" b="1" i="1" dirty="0" smtClean="0">
                <a:solidFill>
                  <a:prstClr val="black"/>
                </a:solidFill>
                <a:latin typeface="Arial" panose="020B0604020202020204" pitchFamily="34" charset="0"/>
                <a:ea typeface="ＭＳ Ｐゴシック" pitchFamily="1" charset="-128"/>
                <a:cs typeface="Arial" panose="020B0604020202020204" pitchFamily="34" charset="0"/>
              </a:rPr>
              <a:t> and Life Technologies, each of whom licensed QD patent portfolio in specific fields of use</a:t>
            </a:r>
            <a:endParaRPr lang="en-US" sz="1200" b="1" i="1" dirty="0">
              <a:solidFill>
                <a:prstClr val="black"/>
              </a:solidFill>
              <a:latin typeface="Arial" panose="020B0604020202020204" pitchFamily="34" charset="0"/>
              <a:ea typeface="ＭＳ Ｐゴシック" pitchFamily="1" charset="-128"/>
              <a:cs typeface="Arial" panose="020B0604020202020204" pitchFamily="34" charset="0"/>
            </a:endParaRPr>
          </a:p>
        </p:txBody>
      </p:sp>
      <p:sp>
        <p:nvSpPr>
          <p:cNvPr id="21" name="Rectangle 20"/>
          <p:cNvSpPr>
            <a:spLocks noChangeArrowheads="1"/>
          </p:cNvSpPr>
          <p:nvPr/>
        </p:nvSpPr>
        <p:spPr bwMode="auto">
          <a:xfrm>
            <a:off x="2743200" y="2133600"/>
            <a:ext cx="3124200" cy="481424"/>
          </a:xfrm>
          <a:prstGeom prst="rect">
            <a:avLst/>
          </a:prstGeom>
          <a:noFill/>
          <a:ln w="3175">
            <a:noFill/>
            <a:round/>
            <a:headEnd/>
            <a:tailEnd/>
          </a:ln>
          <a:effectLst/>
        </p:spPr>
        <p:txBody>
          <a:bodyPr/>
          <a:lstStyle/>
          <a:p>
            <a:pPr algn="ctr" defTabSz="509588" fontAlgn="base">
              <a:spcBef>
                <a:spcPct val="0"/>
              </a:spcBef>
              <a:spcAft>
                <a:spcPct val="0"/>
              </a:spcAft>
            </a:pPr>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Fabricated QDs and developed method </a:t>
            </a:r>
          </a:p>
          <a:p>
            <a:pPr algn="ctr" defTabSz="509588" fontAlgn="base">
              <a:spcBef>
                <a:spcPct val="0"/>
              </a:spcBef>
              <a:spcAft>
                <a:spcPct val="0"/>
              </a:spcAft>
            </a:pPr>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for tuning color output in QD film</a:t>
            </a:r>
            <a:endParaRPr lang="en-US" sz="1200" dirty="0">
              <a:solidFill>
                <a:prstClr val="black"/>
              </a:solidFill>
              <a:latin typeface="Arial" panose="020B0604020202020204" pitchFamily="34" charset="0"/>
              <a:ea typeface="ＭＳ Ｐゴシック" pitchFamily="1" charset="-128"/>
              <a:cs typeface="Arial" panose="020B0604020202020204" pitchFamily="34" charset="0"/>
            </a:endParaRPr>
          </a:p>
        </p:txBody>
      </p:sp>
      <p:sp>
        <p:nvSpPr>
          <p:cNvPr id="25" name="Rectangle 24"/>
          <p:cNvSpPr>
            <a:spLocks noChangeArrowheads="1"/>
          </p:cNvSpPr>
          <p:nvPr/>
        </p:nvSpPr>
        <p:spPr bwMode="auto">
          <a:xfrm>
            <a:off x="6394391" y="3867428"/>
            <a:ext cx="2743200" cy="552172"/>
          </a:xfrm>
          <a:prstGeom prst="rect">
            <a:avLst/>
          </a:prstGeom>
          <a:noFill/>
          <a:ln w="3175">
            <a:noFill/>
            <a:round/>
            <a:headEnd/>
            <a:tailEnd/>
          </a:ln>
          <a:effectLst/>
        </p:spPr>
        <p:txBody>
          <a:bodyPr lIns="45720" rIns="45720"/>
          <a:lstStyle/>
          <a:p>
            <a:pPr marL="168275" algn="ctr" defTabSz="509588" fontAlgn="base">
              <a:spcBef>
                <a:spcPct val="0"/>
              </a:spcBef>
              <a:spcAft>
                <a:spcPct val="0"/>
              </a:spcAft>
            </a:pPr>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QD technology enhances color, brightness and energy performance in LCD screens</a:t>
            </a:r>
            <a:endParaRPr lang="en-US" sz="1200" dirty="0">
              <a:solidFill>
                <a:prstClr val="black"/>
              </a:solidFill>
              <a:latin typeface="Arial" panose="020B0604020202020204" pitchFamily="34" charset="0"/>
              <a:ea typeface="ＭＳ Ｐゴシック" pitchFamily="1" charset="-128"/>
              <a:cs typeface="Arial" panose="020B0604020202020204" pitchFamily="34" charset="0"/>
            </a:endParaRPr>
          </a:p>
          <a:p>
            <a:pPr marL="454025" indent="-285750" algn="ctr" defTabSz="509588" fontAlgn="base">
              <a:spcBef>
                <a:spcPct val="0"/>
              </a:spcBef>
              <a:spcAft>
                <a:spcPct val="0"/>
              </a:spcAft>
              <a:buFont typeface="Arial"/>
              <a:buChar char="•"/>
            </a:pPr>
            <a:endParaRPr lang="en-US" sz="1200" dirty="0">
              <a:solidFill>
                <a:prstClr val="black"/>
              </a:solidFill>
              <a:ea typeface="ＭＳ Ｐゴシック" pitchFamily="1" charset="-128"/>
              <a:cs typeface="Calibri"/>
            </a:endParaRPr>
          </a:p>
        </p:txBody>
      </p:sp>
      <p:pic>
        <p:nvPicPr>
          <p:cNvPr id="4" name="Picture 3"/>
          <p:cNvPicPr>
            <a:picLocks noChangeAspect="1"/>
          </p:cNvPicPr>
          <p:nvPr/>
        </p:nvPicPr>
        <p:blipFill>
          <a:blip r:embed="rId4"/>
          <a:stretch>
            <a:fillRect/>
          </a:stretch>
        </p:blipFill>
        <p:spPr>
          <a:xfrm>
            <a:off x="5860024" y="5788744"/>
            <a:ext cx="1219200" cy="557349"/>
          </a:xfrm>
          <a:prstGeom prst="rect">
            <a:avLst/>
          </a:prstGeom>
        </p:spPr>
      </p:pic>
      <p:sp>
        <p:nvSpPr>
          <p:cNvPr id="27" name="Rectangle 26"/>
          <p:cNvSpPr>
            <a:spLocks noChangeArrowheads="1"/>
          </p:cNvSpPr>
          <p:nvPr/>
        </p:nvSpPr>
        <p:spPr bwMode="auto">
          <a:xfrm>
            <a:off x="6096000" y="6307499"/>
            <a:ext cx="3074539" cy="553752"/>
          </a:xfrm>
          <a:prstGeom prst="rect">
            <a:avLst/>
          </a:prstGeom>
          <a:noFill/>
          <a:ln w="3175">
            <a:noFill/>
            <a:round/>
            <a:headEnd/>
            <a:tailEnd/>
          </a:ln>
          <a:effectLst/>
        </p:spPr>
        <p:txBody>
          <a:bodyPr/>
          <a:lstStyle/>
          <a:p>
            <a:pPr marL="168275" algn="ctr" defTabSz="509588" fontAlgn="base">
              <a:spcBef>
                <a:spcPct val="0"/>
              </a:spcBef>
              <a:spcAft>
                <a:spcPct val="0"/>
              </a:spcAft>
            </a:pPr>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QDs used as </a:t>
            </a:r>
            <a:r>
              <a:rPr lang="en-US" sz="1200" dirty="0">
                <a:solidFill>
                  <a:prstClr val="black"/>
                </a:solidFill>
                <a:latin typeface="Arial" panose="020B0604020202020204" pitchFamily="34" charset="0"/>
                <a:ea typeface="ＭＳ Ｐゴシック" pitchFamily="1" charset="-128"/>
                <a:cs typeface="Arial" panose="020B0604020202020204" pitchFamily="34" charset="0"/>
              </a:rPr>
              <a:t>fluorescence probes </a:t>
            </a:r>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a:t>
            </a:r>
            <a:r>
              <a:rPr lang="en-US" sz="1200" dirty="0" err="1" smtClean="0">
                <a:solidFill>
                  <a:prstClr val="black"/>
                </a:solidFill>
                <a:latin typeface="Arial" panose="020B0604020202020204" pitchFamily="34" charset="0"/>
                <a:ea typeface="ＭＳ Ｐゴシック" pitchFamily="1" charset="-128"/>
                <a:cs typeface="Arial" panose="020B0604020202020204" pitchFamily="34" charset="0"/>
              </a:rPr>
              <a:t>Qdot</a:t>
            </a:r>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 probes’ for </a:t>
            </a:r>
            <a:r>
              <a:rPr lang="en-US" sz="1200" dirty="0">
                <a:solidFill>
                  <a:prstClr val="black"/>
                </a:solidFill>
                <a:latin typeface="Arial" panose="020B0604020202020204" pitchFamily="34" charset="0"/>
                <a:ea typeface="ＭＳ Ｐゴシック" pitchFamily="1" charset="-128"/>
                <a:cs typeface="Arial" panose="020B0604020202020204" pitchFamily="34" charset="0"/>
              </a:rPr>
              <a:t>biomedical assays</a:t>
            </a:r>
          </a:p>
          <a:p>
            <a:pPr marL="454025" indent="-285750" algn="ctr" defTabSz="509588" fontAlgn="base">
              <a:spcBef>
                <a:spcPct val="0"/>
              </a:spcBef>
              <a:spcAft>
                <a:spcPct val="0"/>
              </a:spcAft>
              <a:buFont typeface="Arial"/>
              <a:buChar char="•"/>
            </a:pPr>
            <a:endParaRPr lang="en-US" sz="1600" b="1" dirty="0">
              <a:solidFill>
                <a:prstClr val="black"/>
              </a:solidFill>
              <a:ea typeface="ＭＳ Ｐゴシック" pitchFamily="1" charset="-128"/>
              <a:cs typeface="Calibri"/>
            </a:endParaRPr>
          </a:p>
        </p:txBody>
      </p:sp>
      <p:sp>
        <p:nvSpPr>
          <p:cNvPr id="30" name="Rectangle 29"/>
          <p:cNvSpPr>
            <a:spLocks noChangeArrowheads="1"/>
          </p:cNvSpPr>
          <p:nvPr/>
        </p:nvSpPr>
        <p:spPr bwMode="auto">
          <a:xfrm>
            <a:off x="2667000" y="5791200"/>
            <a:ext cx="3048000" cy="560119"/>
          </a:xfrm>
          <a:prstGeom prst="rect">
            <a:avLst/>
          </a:prstGeom>
          <a:noFill/>
          <a:ln w="3175">
            <a:noFill/>
            <a:round/>
            <a:headEnd/>
            <a:tailEnd/>
          </a:ln>
          <a:effectLst/>
        </p:spPr>
        <p:txBody>
          <a:bodyPr/>
          <a:lstStyle/>
          <a:p>
            <a:pPr algn="ctr" defTabSz="509588" fontAlgn="base">
              <a:spcBef>
                <a:spcPct val="0"/>
              </a:spcBef>
              <a:spcAft>
                <a:spcPct val="0"/>
              </a:spcAft>
            </a:pPr>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Developed method to simultaneously label several biological markers using QDs</a:t>
            </a:r>
            <a:endParaRPr lang="en-US" sz="1200" dirty="0">
              <a:solidFill>
                <a:prstClr val="black"/>
              </a:solidFill>
              <a:latin typeface="Arial" panose="020B0604020202020204" pitchFamily="34" charset="0"/>
              <a:ea typeface="ＭＳ Ｐゴシック" pitchFamily="1" charset="-128"/>
              <a:cs typeface="Arial" panose="020B0604020202020204" pitchFamily="34" charset="0"/>
            </a:endParaRPr>
          </a:p>
        </p:txBody>
      </p:sp>
      <p:sp>
        <p:nvSpPr>
          <p:cNvPr id="38" name="Text Box 25"/>
          <p:cNvSpPr txBox="1">
            <a:spLocks noChangeArrowheads="1"/>
          </p:cNvSpPr>
          <p:nvPr/>
        </p:nvSpPr>
        <p:spPr bwMode="auto">
          <a:xfrm>
            <a:off x="5181600" y="774435"/>
            <a:ext cx="4267200" cy="477838"/>
          </a:xfrm>
          <a:prstGeom prst="rect">
            <a:avLst/>
          </a:prstGeom>
          <a:noFill/>
          <a:ln w="9525">
            <a:noFill/>
            <a:miter lim="800000"/>
            <a:headEnd/>
            <a:tailEnd/>
          </a:ln>
        </p:spPr>
        <p:txBody>
          <a:bodyPr lIns="0" tIns="0" rIns="0" bIns="0">
            <a:spAutoFit/>
          </a:bodyPr>
          <a:lstStyle/>
          <a:p>
            <a:pPr algn="ctr" fontAlgn="base">
              <a:lnSpc>
                <a:spcPct val="85000"/>
              </a:lnSpc>
              <a:spcBef>
                <a:spcPct val="0"/>
              </a:spcBef>
              <a:spcAft>
                <a:spcPct val="0"/>
              </a:spcAft>
            </a:pPr>
            <a:r>
              <a:rPr lang="en-US" dirty="0">
                <a:solidFill>
                  <a:srgbClr val="106636"/>
                </a:solidFill>
                <a:latin typeface="Arial" charset="0"/>
                <a:cs typeface="Arial" charset="0"/>
              </a:rPr>
              <a:t>Manufacturing/</a:t>
            </a:r>
          </a:p>
          <a:p>
            <a:pPr algn="ctr" fontAlgn="base">
              <a:lnSpc>
                <a:spcPct val="85000"/>
              </a:lnSpc>
              <a:spcBef>
                <a:spcPct val="0"/>
              </a:spcBef>
              <a:spcAft>
                <a:spcPct val="0"/>
              </a:spcAft>
            </a:pPr>
            <a:r>
              <a:rPr lang="en-US" dirty="0">
                <a:solidFill>
                  <a:srgbClr val="106636"/>
                </a:solidFill>
                <a:latin typeface="Arial" charset="0"/>
                <a:cs typeface="Arial" charset="0"/>
              </a:rPr>
              <a:t>Commercialization</a:t>
            </a:r>
          </a:p>
        </p:txBody>
      </p:sp>
      <p:sp>
        <p:nvSpPr>
          <p:cNvPr id="39" name="Text Box 9"/>
          <p:cNvSpPr txBox="1">
            <a:spLocks noChangeArrowheads="1"/>
          </p:cNvSpPr>
          <p:nvPr/>
        </p:nvSpPr>
        <p:spPr bwMode="auto">
          <a:xfrm>
            <a:off x="261656" y="834478"/>
            <a:ext cx="2159566" cy="327782"/>
          </a:xfrm>
          <a:prstGeom prst="rect">
            <a:avLst/>
          </a:prstGeom>
          <a:noFill/>
          <a:ln w="9525">
            <a:noFill/>
            <a:miter lim="800000"/>
            <a:headEnd/>
            <a:tailEnd/>
          </a:ln>
        </p:spPr>
        <p:txBody>
          <a:bodyPr wrap="none">
            <a:spAutoFit/>
          </a:bodyPr>
          <a:lstStyle/>
          <a:p>
            <a:pPr algn="ctr" fontAlgn="base">
              <a:lnSpc>
                <a:spcPct val="85000"/>
              </a:lnSpc>
              <a:spcBef>
                <a:spcPct val="0"/>
              </a:spcBef>
              <a:spcAft>
                <a:spcPct val="0"/>
              </a:spcAft>
            </a:pPr>
            <a:r>
              <a:rPr lang="en-US" dirty="0">
                <a:solidFill>
                  <a:srgbClr val="106636"/>
                </a:solidFill>
                <a:latin typeface="Arial" charset="0"/>
                <a:cs typeface="Arial" charset="0"/>
              </a:rPr>
              <a:t>BES Basic Science</a:t>
            </a:r>
          </a:p>
        </p:txBody>
      </p:sp>
      <p:sp>
        <p:nvSpPr>
          <p:cNvPr id="40" name="Text Box 10"/>
          <p:cNvSpPr txBox="1">
            <a:spLocks noChangeArrowheads="1"/>
          </p:cNvSpPr>
          <p:nvPr/>
        </p:nvSpPr>
        <p:spPr bwMode="auto">
          <a:xfrm>
            <a:off x="2733675" y="834478"/>
            <a:ext cx="2600325" cy="334963"/>
          </a:xfrm>
          <a:prstGeom prst="rect">
            <a:avLst/>
          </a:prstGeom>
          <a:noFill/>
          <a:ln w="9525">
            <a:noFill/>
            <a:miter lim="800000"/>
            <a:headEnd/>
            <a:tailEnd/>
          </a:ln>
        </p:spPr>
        <p:txBody>
          <a:bodyPr>
            <a:spAutoFit/>
          </a:bodyPr>
          <a:lstStyle/>
          <a:p>
            <a:pPr algn="ctr" fontAlgn="base">
              <a:lnSpc>
                <a:spcPct val="85000"/>
              </a:lnSpc>
              <a:spcBef>
                <a:spcPct val="0"/>
              </a:spcBef>
              <a:spcAft>
                <a:spcPct val="0"/>
              </a:spcAft>
            </a:pPr>
            <a:r>
              <a:rPr lang="en-US" dirty="0">
                <a:solidFill>
                  <a:srgbClr val="106636"/>
                </a:solidFill>
                <a:latin typeface="Arial" charset="0"/>
                <a:cs typeface="Arial" charset="0"/>
              </a:rPr>
              <a:t>Applied R&amp;D</a:t>
            </a:r>
          </a:p>
        </p:txBody>
      </p:sp>
      <p:sp>
        <p:nvSpPr>
          <p:cNvPr id="29" name="Rectangle 28"/>
          <p:cNvSpPr/>
          <p:nvPr/>
        </p:nvSpPr>
        <p:spPr>
          <a:xfrm>
            <a:off x="2514600" y="6382260"/>
            <a:ext cx="3048000" cy="438582"/>
          </a:xfrm>
          <a:prstGeom prst="rect">
            <a:avLst/>
          </a:prstGeom>
        </p:spPr>
        <p:txBody>
          <a:bodyPr wrap="square">
            <a:spAutoFit/>
          </a:bodyPr>
          <a:lstStyle/>
          <a:p>
            <a:pPr marL="206194" indent="-206194" algn="ctr" eaLnBrk="0" hangingPunct="0">
              <a:spcAft>
                <a:spcPct val="25000"/>
              </a:spcAft>
              <a:defRPr/>
            </a:pPr>
            <a:r>
              <a:rPr lang="en-US" sz="1000" b="1" dirty="0" smtClean="0">
                <a:solidFill>
                  <a:srgbClr val="106636"/>
                </a:solidFill>
                <a:latin typeface="Arial" pitchFamily="34" charset="0"/>
                <a:cs typeface="Arial" pitchFamily="34" charset="0"/>
              </a:rPr>
              <a:t>Supported by industry partners </a:t>
            </a:r>
            <a:r>
              <a:rPr lang="en-US" sz="1000" b="1" dirty="0" err="1">
                <a:solidFill>
                  <a:srgbClr val="106636"/>
                </a:solidFill>
                <a:latin typeface="Arial" pitchFamily="34" charset="0"/>
                <a:cs typeface="Arial" pitchFamily="34" charset="0"/>
              </a:rPr>
              <a:t>Nanosys</a:t>
            </a:r>
            <a:endParaRPr lang="en-US" sz="1000" b="1" dirty="0">
              <a:solidFill>
                <a:srgbClr val="106636"/>
              </a:solidFill>
              <a:latin typeface="Arial" pitchFamily="34" charset="0"/>
              <a:cs typeface="Arial" pitchFamily="34" charset="0"/>
            </a:endParaRPr>
          </a:p>
          <a:p>
            <a:pPr marL="206194" indent="-206194" algn="ctr" eaLnBrk="0" hangingPunct="0">
              <a:spcAft>
                <a:spcPct val="25000"/>
              </a:spcAft>
              <a:defRPr/>
            </a:pPr>
            <a:r>
              <a:rPr lang="en-US" sz="1000" b="1" dirty="0" smtClean="0">
                <a:solidFill>
                  <a:srgbClr val="106636"/>
                </a:solidFill>
                <a:latin typeface="Arial" pitchFamily="34" charset="0"/>
                <a:cs typeface="Arial" pitchFamily="34" charset="0"/>
              </a:rPr>
              <a:t>and Quantum Dot Corporation</a:t>
            </a:r>
          </a:p>
        </p:txBody>
      </p:sp>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454" t="13643" r="8322" b="25950"/>
          <a:stretch/>
        </p:blipFill>
        <p:spPr bwMode="auto">
          <a:xfrm>
            <a:off x="6781800" y="2514600"/>
            <a:ext cx="2177840" cy="1326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45" y="6398934"/>
            <a:ext cx="605563" cy="457200"/>
          </a:xfrm>
          <a:prstGeom prst="rect">
            <a:avLst/>
          </a:prstGeom>
        </p:spPr>
      </p:pic>
      <p:pic>
        <p:nvPicPr>
          <p:cNvPr id="32" name="Picture 31" descr="nanorods.jpg"/>
          <p:cNvPicPr>
            <a:picLocks noChangeAspect="1"/>
          </p:cNvPicPr>
          <p:nvPr/>
        </p:nvPicPr>
        <p:blipFill rotWithShape="1">
          <a:blip r:embed="rId7" cstate="print">
            <a:extLst>
              <a:ext uri="{28A0092B-C50C-407E-A947-70E740481C1C}">
                <a14:useLocalDpi xmlns:a14="http://schemas.microsoft.com/office/drawing/2010/main" val="0"/>
              </a:ext>
            </a:extLst>
          </a:blip>
          <a:srcRect l="-1448"/>
          <a:stretch/>
        </p:blipFill>
        <p:spPr>
          <a:xfrm>
            <a:off x="29461" y="4495800"/>
            <a:ext cx="2502218" cy="1143000"/>
          </a:xfrm>
          <a:prstGeom prst="rect">
            <a:avLst/>
          </a:prstGeom>
        </p:spPr>
      </p:pic>
      <p:pic>
        <p:nvPicPr>
          <p:cNvPr id="16" name="Picture 15"/>
          <p:cNvPicPr>
            <a:picLocks noChangeAspect="1"/>
          </p:cNvPicPr>
          <p:nvPr/>
        </p:nvPicPr>
        <p:blipFill rotWithShape="1">
          <a:blip r:embed="rId8"/>
          <a:srcRect l="4040" t="22873" r="4603" b="11046"/>
          <a:stretch/>
        </p:blipFill>
        <p:spPr>
          <a:xfrm>
            <a:off x="3162300" y="4343400"/>
            <a:ext cx="2057400" cy="1458406"/>
          </a:xfrm>
          <a:prstGeom prst="rect">
            <a:avLst/>
          </a:prstGeom>
        </p:spPr>
      </p:pic>
      <p:grpSp>
        <p:nvGrpSpPr>
          <p:cNvPr id="44" name="Group 43"/>
          <p:cNvGrpSpPr/>
          <p:nvPr/>
        </p:nvGrpSpPr>
        <p:grpSpPr>
          <a:xfrm>
            <a:off x="152400" y="2514600"/>
            <a:ext cx="2313072" cy="1066800"/>
            <a:chOff x="61128" y="2590800"/>
            <a:chExt cx="2313072" cy="1066800"/>
          </a:xfrm>
        </p:grpSpPr>
        <p:pic>
          <p:nvPicPr>
            <p:cNvPr id="41" name="Picture 40"/>
            <p:cNvPicPr>
              <a:picLocks noChangeAspect="1"/>
            </p:cNvPicPr>
            <p:nvPr/>
          </p:nvPicPr>
          <p:blipFill>
            <a:blip r:embed="rId9"/>
            <a:stretch>
              <a:fillRect/>
            </a:stretch>
          </p:blipFill>
          <p:spPr>
            <a:xfrm>
              <a:off x="1219200" y="2590800"/>
              <a:ext cx="1155000" cy="1066800"/>
            </a:xfrm>
            <a:prstGeom prst="rect">
              <a:avLst/>
            </a:prstGeom>
          </p:spPr>
        </p:pic>
        <p:pic>
          <p:nvPicPr>
            <p:cNvPr id="42" name="Picture 41" descr="QD3.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28" y="2590800"/>
              <a:ext cx="1172308" cy="1066800"/>
            </a:xfrm>
            <a:prstGeom prst="rect">
              <a:avLst/>
            </a:prstGeom>
          </p:spPr>
        </p:pic>
      </p:grpSp>
      <p:grpSp>
        <p:nvGrpSpPr>
          <p:cNvPr id="45" name="Group 44"/>
          <p:cNvGrpSpPr/>
          <p:nvPr/>
        </p:nvGrpSpPr>
        <p:grpSpPr>
          <a:xfrm>
            <a:off x="6705600" y="4724400"/>
            <a:ext cx="2316033" cy="1447800"/>
            <a:chOff x="6934200" y="4953000"/>
            <a:chExt cx="2087433" cy="1233850"/>
          </a:xfrm>
        </p:grpSpPr>
        <p:pic>
          <p:nvPicPr>
            <p:cNvPr id="33" name="Picture 32"/>
            <p:cNvPicPr>
              <a:picLocks noChangeAspect="1"/>
            </p:cNvPicPr>
            <p:nvPr/>
          </p:nvPicPr>
          <p:blipFill rotWithShape="1">
            <a:blip r:embed="rId11"/>
            <a:srcRect l="2013" t="5835" r="5498"/>
            <a:stretch/>
          </p:blipFill>
          <p:spPr>
            <a:xfrm>
              <a:off x="7620000" y="4953000"/>
              <a:ext cx="1401633" cy="1233850"/>
            </a:xfrm>
            <a:prstGeom prst="rect">
              <a:avLst/>
            </a:prstGeom>
          </p:spPr>
        </p:pic>
        <p:pic>
          <p:nvPicPr>
            <p:cNvPr id="43" name="Picture 42"/>
            <p:cNvPicPr>
              <a:picLocks noChangeAspect="1"/>
            </p:cNvPicPr>
            <p:nvPr/>
          </p:nvPicPr>
          <p:blipFill rotWithShape="1">
            <a:blip r:embed="rId12"/>
            <a:srcRect l="26451" t="5801" r="25853" b="4847"/>
            <a:stretch/>
          </p:blipFill>
          <p:spPr>
            <a:xfrm>
              <a:off x="6934200" y="4953000"/>
              <a:ext cx="705041" cy="1219200"/>
            </a:xfrm>
            <a:prstGeom prst="rect">
              <a:avLst/>
            </a:prstGeom>
          </p:spPr>
        </p:pic>
      </p:grpSp>
      <p:pic>
        <p:nvPicPr>
          <p:cNvPr id="46" name="Picture 45"/>
          <p:cNvPicPr>
            <a:picLocks noChangeAspect="1"/>
          </p:cNvPicPr>
          <p:nvPr/>
        </p:nvPicPr>
        <p:blipFill rotWithShape="1">
          <a:blip r:embed="rId13"/>
          <a:srcRect l="2468" r="6036"/>
          <a:stretch/>
        </p:blipFill>
        <p:spPr>
          <a:xfrm>
            <a:off x="2971800" y="2590800"/>
            <a:ext cx="2667000" cy="1639632"/>
          </a:xfrm>
          <a:prstGeom prst="rect">
            <a:avLst/>
          </a:prstGeom>
        </p:spPr>
      </p:pic>
    </p:spTree>
    <p:extLst>
      <p:ext uri="{BB962C8B-B14F-4D97-AF65-F5344CB8AC3E}">
        <p14:creationId xmlns:p14="http://schemas.microsoft.com/office/powerpoint/2010/main" val="24046178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5" name="Rectangle 5"/>
          <p:cNvSpPr>
            <a:spLocks noChangeArrowheads="1"/>
          </p:cNvSpPr>
          <p:nvPr/>
        </p:nvSpPr>
        <p:spPr bwMode="auto">
          <a:xfrm>
            <a:off x="0" y="58642"/>
            <a:ext cx="9144000" cy="614922"/>
          </a:xfrm>
          <a:prstGeom prst="rect">
            <a:avLst/>
          </a:prstGeom>
          <a:noFill/>
          <a:ln w="9525" cap="flat" cmpd="sng">
            <a:noFill/>
            <a:prstDash val="solid"/>
            <a:miter lim="800000"/>
            <a:headEnd/>
            <a:tailEnd/>
          </a:ln>
          <a:effectLst/>
        </p:spPr>
        <p:txBody>
          <a:bodyPr lIns="90695" tIns="45352" rIns="90695" bIns="45352"/>
          <a:lstStyle/>
          <a:p>
            <a:pPr algn="ctr" defTabSz="907475">
              <a:defRPr/>
            </a:pPr>
            <a:r>
              <a:rPr lang="en-US" sz="2500" dirty="0">
                <a:solidFill>
                  <a:srgbClr val="006600"/>
                </a:solidFill>
                <a:latin typeface="Arial" pitchFamily="34" charset="0"/>
                <a:cs typeface="Arial" pitchFamily="34" charset="0"/>
              </a:rPr>
              <a:t>FY 2016 BES Budget Request</a:t>
            </a:r>
          </a:p>
        </p:txBody>
      </p:sp>
      <p:grpSp>
        <p:nvGrpSpPr>
          <p:cNvPr id="3" name="Group 2"/>
          <p:cNvGrpSpPr/>
          <p:nvPr/>
        </p:nvGrpSpPr>
        <p:grpSpPr>
          <a:xfrm>
            <a:off x="3407229" y="1009407"/>
            <a:ext cx="6046074" cy="4455222"/>
            <a:chOff x="3439236" y="890260"/>
            <a:chExt cx="6014064" cy="4241298"/>
          </a:xfrm>
        </p:grpSpPr>
        <p:graphicFrame>
          <p:nvGraphicFramePr>
            <p:cNvPr id="27" name="Chart 26"/>
            <p:cNvGraphicFramePr>
              <a:graphicFrameLocks/>
            </p:cNvGraphicFramePr>
            <p:nvPr>
              <p:extLst>
                <p:ext uri="{D42A27DB-BD31-4B8C-83A1-F6EECF244321}">
                  <p14:modId xmlns:p14="http://schemas.microsoft.com/office/powerpoint/2010/main" val="1836712721"/>
                </p:ext>
              </p:extLst>
            </p:nvPr>
          </p:nvGraphicFramePr>
          <p:xfrm>
            <a:off x="3870394" y="1204179"/>
            <a:ext cx="5582906" cy="3927379"/>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57"/>
            <p:cNvGrpSpPr/>
            <p:nvPr/>
          </p:nvGrpSpPr>
          <p:grpSpPr>
            <a:xfrm>
              <a:off x="3439236" y="1032814"/>
              <a:ext cx="5726664" cy="3470043"/>
              <a:chOff x="3397308" y="1167451"/>
              <a:chExt cx="6675381" cy="3991467"/>
            </a:xfrm>
          </p:grpSpPr>
          <p:sp>
            <p:nvSpPr>
              <p:cNvPr id="42" name="Text Box 9"/>
              <p:cNvSpPr txBox="1">
                <a:spLocks noChangeArrowheads="1"/>
              </p:cNvSpPr>
              <p:nvPr/>
            </p:nvSpPr>
            <p:spPr bwMode="auto">
              <a:xfrm>
                <a:off x="6023169" y="3127617"/>
                <a:ext cx="1408346" cy="1008797"/>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Arial Narrow" pitchFamily="34" charset="0"/>
                  </a:rPr>
                  <a:t>Facilities </a:t>
                </a:r>
              </a:p>
              <a:p>
                <a:pPr algn="ctr"/>
                <a:r>
                  <a:rPr lang="en-US" sz="1800" dirty="0">
                    <a:solidFill>
                      <a:schemeClr val="bg1"/>
                    </a:solidFill>
                    <a:latin typeface="Arial Narrow" pitchFamily="34" charset="0"/>
                  </a:rPr>
                  <a:t>Ops 850.9</a:t>
                </a:r>
              </a:p>
            </p:txBody>
          </p:sp>
          <p:sp>
            <p:nvSpPr>
              <p:cNvPr id="43" name="Text Box 15"/>
              <p:cNvSpPr txBox="1">
                <a:spLocks noChangeArrowheads="1"/>
              </p:cNvSpPr>
              <p:nvPr/>
            </p:nvSpPr>
            <p:spPr bwMode="auto">
              <a:xfrm>
                <a:off x="4720884" y="4177545"/>
                <a:ext cx="1326301" cy="65329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latin typeface="Arial Narrow" pitchFamily="34" charset="0"/>
                  </a:rPr>
                  <a:t>MSE </a:t>
                </a:r>
              </a:p>
              <a:p>
                <a:pPr algn="ctr"/>
                <a:r>
                  <a:rPr lang="en-US" sz="1500" dirty="0">
                    <a:latin typeface="Arial Narrow" pitchFamily="34" charset="0"/>
                  </a:rPr>
                  <a:t>Research</a:t>
                </a:r>
              </a:p>
            </p:txBody>
          </p:sp>
          <p:sp>
            <p:nvSpPr>
              <p:cNvPr id="44" name="Text Box 23"/>
              <p:cNvSpPr txBox="1">
                <a:spLocks noChangeArrowheads="1"/>
              </p:cNvSpPr>
              <p:nvPr/>
            </p:nvSpPr>
            <p:spPr bwMode="auto">
              <a:xfrm>
                <a:off x="4923805" y="4752915"/>
                <a:ext cx="1010673" cy="406003"/>
              </a:xfrm>
              <a:prstGeom prst="rect">
                <a:avLst/>
              </a:prstGeom>
              <a:noFill/>
              <a:ln w="12700" algn="ctr">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500" dirty="0">
                    <a:latin typeface="Arial Narrow" pitchFamily="34" charset="0"/>
                  </a:rPr>
                  <a:t>270.4</a:t>
                </a:r>
              </a:p>
            </p:txBody>
          </p:sp>
          <p:sp>
            <p:nvSpPr>
              <p:cNvPr id="45" name="Text Box 16"/>
              <p:cNvSpPr txBox="1">
                <a:spLocks noChangeArrowheads="1"/>
              </p:cNvSpPr>
              <p:nvPr/>
            </p:nvSpPr>
            <p:spPr bwMode="auto">
              <a:xfrm>
                <a:off x="3899895" y="3632014"/>
                <a:ext cx="1369058" cy="932552"/>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solidFill>
                      <a:schemeClr val="bg1"/>
                    </a:solidFill>
                    <a:latin typeface="Arial Narrow" pitchFamily="34" charset="0"/>
                  </a:rPr>
                  <a:t>CSGB </a:t>
                </a:r>
              </a:p>
              <a:p>
                <a:pPr algn="ctr"/>
                <a:r>
                  <a:rPr lang="en-US" sz="1500" dirty="0">
                    <a:solidFill>
                      <a:schemeClr val="bg1"/>
                    </a:solidFill>
                    <a:latin typeface="Arial Narrow" pitchFamily="34" charset="0"/>
                  </a:rPr>
                  <a:t>Research</a:t>
                </a:r>
              </a:p>
              <a:p>
                <a:pPr algn="ctr"/>
                <a:r>
                  <a:rPr lang="en-US" sz="1600" dirty="0">
                    <a:solidFill>
                      <a:schemeClr val="bg1"/>
                    </a:solidFill>
                    <a:latin typeface="Arial Narrow" pitchFamily="34" charset="0"/>
                  </a:rPr>
                  <a:t>241</a:t>
                </a:r>
              </a:p>
            </p:txBody>
          </p:sp>
          <p:sp>
            <p:nvSpPr>
              <p:cNvPr id="46" name="Text Box 83"/>
              <p:cNvSpPr txBox="1">
                <a:spLocks noChangeArrowheads="1"/>
              </p:cNvSpPr>
              <p:nvPr/>
            </p:nvSpPr>
            <p:spPr bwMode="auto">
              <a:xfrm>
                <a:off x="8696435" y="3632004"/>
                <a:ext cx="1205679"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00"/>
                  </a:lnSpc>
                </a:pPr>
                <a:r>
                  <a:rPr lang="en-US" sz="1500" dirty="0">
                    <a:latin typeface="Arial Narrow" pitchFamily="34" charset="0"/>
                  </a:rPr>
                  <a:t>Light Sources</a:t>
                </a:r>
              </a:p>
              <a:p>
                <a:pPr algn="ctr"/>
                <a:r>
                  <a:rPr lang="en-US" sz="1500" dirty="0">
                    <a:latin typeface="Arial Narrow" pitchFamily="34" charset="0"/>
                  </a:rPr>
                  <a:t>477.1</a:t>
                </a:r>
              </a:p>
            </p:txBody>
          </p:sp>
          <p:sp>
            <p:nvSpPr>
              <p:cNvPr id="47" name="Text Box 84"/>
              <p:cNvSpPr txBox="1">
                <a:spLocks noChangeArrowheads="1"/>
              </p:cNvSpPr>
              <p:nvPr/>
            </p:nvSpPr>
            <p:spPr bwMode="auto">
              <a:xfrm>
                <a:off x="8593760" y="2561329"/>
                <a:ext cx="1411030"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00"/>
                  </a:lnSpc>
                </a:pPr>
                <a:r>
                  <a:rPr lang="en-US" sz="1500" dirty="0">
                    <a:latin typeface="Arial Narrow" pitchFamily="34" charset="0"/>
                  </a:rPr>
                  <a:t>Neutron Sources</a:t>
                </a:r>
              </a:p>
              <a:p>
                <a:pPr algn="ctr"/>
                <a:r>
                  <a:rPr lang="en-US" sz="1500" dirty="0">
                    <a:latin typeface="Arial Narrow" pitchFamily="34" charset="0"/>
                  </a:rPr>
                  <a:t>255</a:t>
                </a:r>
              </a:p>
            </p:txBody>
          </p:sp>
          <p:sp>
            <p:nvSpPr>
              <p:cNvPr id="48" name="Text Box 85"/>
              <p:cNvSpPr txBox="1">
                <a:spLocks noChangeArrowheads="1"/>
              </p:cNvSpPr>
              <p:nvPr/>
            </p:nvSpPr>
            <p:spPr bwMode="auto">
              <a:xfrm>
                <a:off x="8525862" y="2233263"/>
                <a:ext cx="1546827" cy="384466"/>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latin typeface="Arial Narrow" pitchFamily="34" charset="0"/>
                  </a:rPr>
                  <a:t>NSRCs 118.8</a:t>
                </a:r>
              </a:p>
            </p:txBody>
          </p:sp>
          <p:sp>
            <p:nvSpPr>
              <p:cNvPr id="50" name="Text Box 17"/>
              <p:cNvSpPr txBox="1">
                <a:spLocks noChangeArrowheads="1"/>
              </p:cNvSpPr>
              <p:nvPr/>
            </p:nvSpPr>
            <p:spPr bwMode="auto">
              <a:xfrm>
                <a:off x="3976476" y="2832015"/>
                <a:ext cx="1215893" cy="656217"/>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200"/>
                  </a:lnSpc>
                </a:pPr>
                <a:r>
                  <a:rPr lang="en-US" sz="1500" dirty="0">
                    <a:latin typeface="Arial Narrow" pitchFamily="34" charset="0"/>
                  </a:rPr>
                  <a:t>EFRCs, Hubs, CMS</a:t>
                </a:r>
              </a:p>
              <a:p>
                <a:pPr algn="ctr"/>
                <a:r>
                  <a:rPr lang="en-US" sz="1500" dirty="0">
                    <a:latin typeface="Arial Narrow" pitchFamily="34" charset="0"/>
                  </a:rPr>
                  <a:t>161.1</a:t>
                </a:r>
              </a:p>
            </p:txBody>
          </p:sp>
          <p:sp>
            <p:nvSpPr>
              <p:cNvPr id="51" name="Text Box 18"/>
              <p:cNvSpPr txBox="1">
                <a:spLocks noChangeArrowheads="1"/>
              </p:cNvSpPr>
              <p:nvPr/>
            </p:nvSpPr>
            <p:spPr bwMode="auto">
              <a:xfrm>
                <a:off x="3397308" y="1754622"/>
                <a:ext cx="1526498" cy="46888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latin typeface="Arial Narrow" pitchFamily="34" charset="0"/>
                  </a:rPr>
                  <a:t>SBIR/STTR, LTSM &amp; GPP </a:t>
                </a:r>
              </a:p>
              <a:p>
                <a:pPr algn="ctr"/>
                <a:r>
                  <a:rPr lang="en-US" sz="1500" dirty="0">
                    <a:latin typeface="Arial Narrow" pitchFamily="34" charset="0"/>
                  </a:rPr>
                  <a:t>67.9  </a:t>
                </a:r>
              </a:p>
              <a:p>
                <a:pPr algn="ctr"/>
                <a:endParaRPr lang="en-US" sz="1500" dirty="0">
                  <a:solidFill>
                    <a:schemeClr val="bg1"/>
                  </a:solidFill>
                  <a:latin typeface="Arial Narrow" pitchFamily="34" charset="0"/>
                </a:endParaRPr>
              </a:p>
            </p:txBody>
          </p:sp>
          <p:sp>
            <p:nvSpPr>
              <p:cNvPr id="52" name="Rectangle 51"/>
              <p:cNvSpPr>
                <a:spLocks noChangeArrowheads="1"/>
              </p:cNvSpPr>
              <p:nvPr/>
            </p:nvSpPr>
            <p:spPr bwMode="auto">
              <a:xfrm>
                <a:off x="5330026" y="1167451"/>
                <a:ext cx="1386284" cy="587171"/>
              </a:xfrm>
              <a:prstGeom prst="rect">
                <a:avLst/>
              </a:prstGeom>
              <a:noFill/>
              <a:ln w="9525">
                <a:no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1500" dirty="0">
                    <a:latin typeface="Arial Narrow" pitchFamily="34" charset="0"/>
                  </a:rPr>
                  <a:t>SUF Research  22.2</a:t>
                </a:r>
              </a:p>
            </p:txBody>
          </p:sp>
          <p:sp>
            <p:nvSpPr>
              <p:cNvPr id="53" name="Text Box 80"/>
              <p:cNvSpPr txBox="1">
                <a:spLocks noChangeArrowheads="1"/>
              </p:cNvSpPr>
              <p:nvPr/>
            </p:nvSpPr>
            <p:spPr bwMode="auto">
              <a:xfrm>
                <a:off x="4656508" y="1912742"/>
                <a:ext cx="1618684" cy="1019777"/>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latin typeface="Arial Narrow" pitchFamily="34" charset="0"/>
                  </a:rPr>
                  <a:t>Construction </a:t>
                </a:r>
              </a:p>
              <a:p>
                <a:pPr algn="ctr"/>
                <a:r>
                  <a:rPr lang="en-US" sz="1500" dirty="0">
                    <a:latin typeface="Arial Narrow" pitchFamily="34" charset="0"/>
                  </a:rPr>
                  <a:t>MIE</a:t>
                </a:r>
              </a:p>
            </p:txBody>
          </p:sp>
        </p:grpSp>
        <p:sp>
          <p:nvSpPr>
            <p:cNvPr id="54" name="Text Box 23"/>
            <p:cNvSpPr txBox="1">
              <a:spLocks noChangeArrowheads="1"/>
            </p:cNvSpPr>
            <p:nvPr/>
          </p:nvSpPr>
          <p:spPr bwMode="auto">
            <a:xfrm>
              <a:off x="4927478" y="2124023"/>
              <a:ext cx="584792" cy="339224"/>
            </a:xfrm>
            <a:prstGeom prst="rect">
              <a:avLst/>
            </a:prstGeom>
            <a:noFill/>
            <a:ln w="12700" algn="ctr">
              <a:noFill/>
              <a:miter lim="800000"/>
              <a:headEnd/>
              <a:tailEnd/>
            </a:ln>
          </p:spPr>
          <p:txBody>
            <a:bodyPr wrap="square" lIns="81985" tIns="40991" rIns="81985" bIns="4099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500" dirty="0">
                  <a:latin typeface="Arial Narrow" pitchFamily="34" charset="0"/>
                </a:rPr>
                <a:t>235.8</a:t>
              </a:r>
            </a:p>
          </p:txBody>
        </p:sp>
        <p:sp>
          <p:nvSpPr>
            <p:cNvPr id="55" name="Rectangle 54"/>
            <p:cNvSpPr>
              <a:spLocks noChangeArrowheads="1"/>
            </p:cNvSpPr>
            <p:nvPr/>
          </p:nvSpPr>
          <p:spPr bwMode="auto">
            <a:xfrm>
              <a:off x="7494402" y="1033064"/>
              <a:ext cx="1649598" cy="714031"/>
            </a:xfrm>
            <a:prstGeom prst="rect">
              <a:avLst/>
            </a:prstGeom>
            <a:noFill/>
            <a:ln w="9525">
              <a:noFill/>
              <a:miter lim="800000"/>
              <a:headEnd/>
              <a:tailEnd/>
            </a:ln>
          </p:spPr>
          <p:txBody>
            <a:bodyPr wrap="square" lIns="82012" tIns="41005" rIns="82012" bIns="41005">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sz="1300" dirty="0"/>
            </a:p>
          </p:txBody>
        </p:sp>
        <p:sp>
          <p:nvSpPr>
            <p:cNvPr id="23" name="Rectangle 9"/>
            <p:cNvSpPr>
              <a:spLocks noChangeArrowheads="1"/>
            </p:cNvSpPr>
            <p:nvPr/>
          </p:nvSpPr>
          <p:spPr bwMode="auto">
            <a:xfrm>
              <a:off x="6835416" y="890260"/>
              <a:ext cx="2169690" cy="844112"/>
            </a:xfrm>
            <a:prstGeom prst="rect">
              <a:avLst/>
            </a:prstGeom>
            <a:noFill/>
            <a:ln w="25400">
              <a:solidFill>
                <a:schemeClr val="tx1"/>
              </a:solidFill>
              <a:miter lim="800000"/>
              <a:headEnd/>
              <a:tailEnd/>
            </a:ln>
          </p:spPr>
          <p:txBody>
            <a:bodyPr wrap="square" lIns="73240" tIns="73240" rIns="73240" bIns="73240">
              <a:spAutoFit/>
            </a:bodyPr>
            <a:lstStyle/>
            <a:p>
              <a:pPr algn="ctr" defTabSz="732407"/>
              <a:r>
                <a:rPr lang="en-US" dirty="0">
                  <a:solidFill>
                    <a:srgbClr val="000000"/>
                  </a:solidFill>
                </a:rPr>
                <a:t>FY 2016 Request:</a:t>
              </a:r>
            </a:p>
            <a:p>
              <a:pPr algn="ctr" defTabSz="732407"/>
              <a:r>
                <a:rPr lang="en-US" dirty="0">
                  <a:solidFill>
                    <a:srgbClr val="000000"/>
                  </a:solidFill>
                </a:rPr>
                <a:t>$1,849.3M </a:t>
              </a:r>
            </a:p>
            <a:p>
              <a:pPr algn="ctr" defTabSz="732407"/>
              <a:r>
                <a:rPr lang="en-US" sz="1200" dirty="0">
                  <a:solidFill>
                    <a:srgbClr val="000000"/>
                  </a:solidFill>
                </a:rPr>
                <a:t>(+$116.1M from FY 2015)</a:t>
              </a:r>
            </a:p>
          </p:txBody>
        </p:sp>
      </p:grpSp>
      <p:sp>
        <p:nvSpPr>
          <p:cNvPr id="24" name="Rectangle 4"/>
          <p:cNvSpPr>
            <a:spLocks noChangeArrowheads="1"/>
          </p:cNvSpPr>
          <p:nvPr/>
        </p:nvSpPr>
        <p:spPr bwMode="auto">
          <a:xfrm>
            <a:off x="3" y="673564"/>
            <a:ext cx="3897051" cy="4985088"/>
          </a:xfrm>
          <a:prstGeom prst="rect">
            <a:avLst/>
          </a:prstGeom>
          <a:noFill/>
          <a:ln w="9525">
            <a:noFill/>
            <a:miter lim="800000"/>
            <a:headEnd/>
            <a:tailEnd/>
          </a:ln>
        </p:spPr>
        <p:txBody>
          <a:bodyPr wrap="square" lIns="81423" tIns="40706" rIns="81423" bIns="40706">
            <a:spAutoFit/>
          </a:bodyPr>
          <a:lstStyle/>
          <a:p>
            <a:pPr eaLnBrk="0" hangingPunct="0"/>
            <a:r>
              <a:rPr lang="en-US" sz="2000" dirty="0">
                <a:solidFill>
                  <a:srgbClr val="FF0303"/>
                </a:solidFill>
                <a:cs typeface="Times New Roman" pitchFamily="18" charset="0"/>
              </a:rPr>
              <a:t>Research programs</a:t>
            </a:r>
          </a:p>
          <a:p>
            <a:pPr marL="291998" lvl="1" indent="-177737" eaLnBrk="0" hangingPunct="0">
              <a:spcBef>
                <a:spcPts val="0"/>
              </a:spcBef>
              <a:spcAft>
                <a:spcPts val="400"/>
              </a:spcAft>
              <a:buFont typeface="Wingdings" pitchFamily="2" charset="2"/>
              <a:buChar char="§"/>
            </a:pPr>
            <a:r>
              <a:rPr lang="en-US" dirty="0">
                <a:solidFill>
                  <a:srgbClr val="0000CC"/>
                </a:solidFill>
                <a:latin typeface="Arial Narrow" pitchFamily="34" charset="0"/>
                <a:cs typeface="Times New Roman" pitchFamily="18" charset="0"/>
              </a:rPr>
              <a:t>Energy Frontier Research Centers ($110M;  </a:t>
            </a:r>
            <a:r>
              <a:rPr lang="el-GR" dirty="0">
                <a:solidFill>
                  <a:srgbClr val="0000CC"/>
                </a:solidFill>
                <a:latin typeface="Arial Narrow" pitchFamily="34" charset="0"/>
                <a:cs typeface="Times New Roman" pitchFamily="18" charset="0"/>
              </a:rPr>
              <a:t>Δ</a:t>
            </a:r>
            <a:r>
              <a:rPr lang="en-US" dirty="0">
                <a:solidFill>
                  <a:srgbClr val="0000CC"/>
                </a:solidFill>
                <a:latin typeface="Arial Narrow" pitchFamily="34" charset="0"/>
                <a:cs typeface="Times New Roman" pitchFamily="18" charset="0"/>
              </a:rPr>
              <a:t> = +$10M)</a:t>
            </a:r>
          </a:p>
          <a:p>
            <a:pPr marL="291998" lvl="1" indent="-177737" eaLnBrk="0" hangingPunct="0">
              <a:spcBef>
                <a:spcPts val="0"/>
              </a:spcBef>
              <a:spcAft>
                <a:spcPts val="400"/>
              </a:spcAft>
              <a:buFont typeface="Wingdings" pitchFamily="2" charset="2"/>
              <a:buChar char="§"/>
            </a:pPr>
            <a:r>
              <a:rPr lang="en-US" dirty="0">
                <a:solidFill>
                  <a:srgbClr val="0000CC"/>
                </a:solidFill>
                <a:latin typeface="Arial Narrow" pitchFamily="34" charset="0"/>
                <a:cs typeface="Times New Roman" pitchFamily="18" charset="0"/>
              </a:rPr>
              <a:t>Mid-scale Instrumentation for ultrafast electron scattering ($5M)</a:t>
            </a:r>
          </a:p>
          <a:p>
            <a:pPr marL="291998" lvl="1" indent="-177737" eaLnBrk="0" hangingPunct="0">
              <a:spcBef>
                <a:spcPts val="0"/>
              </a:spcBef>
              <a:spcAft>
                <a:spcPts val="400"/>
              </a:spcAft>
              <a:buFont typeface="Wingdings" pitchFamily="2" charset="2"/>
              <a:buChar char="§"/>
            </a:pPr>
            <a:r>
              <a:rPr lang="en-US" dirty="0">
                <a:solidFill>
                  <a:srgbClr val="0000CC"/>
                </a:solidFill>
                <a:latin typeface="Arial Narrow" pitchFamily="34" charset="0"/>
                <a:cs typeface="Times New Roman" pitchFamily="18" charset="0"/>
              </a:rPr>
              <a:t>Computational Materials Sciences ($12M; </a:t>
            </a:r>
            <a:r>
              <a:rPr lang="el-GR" dirty="0">
                <a:solidFill>
                  <a:srgbClr val="0000CC"/>
                </a:solidFill>
                <a:latin typeface="Arial Narrow" pitchFamily="34" charset="0"/>
                <a:cs typeface="Times New Roman" pitchFamily="18" charset="0"/>
              </a:rPr>
              <a:t>Δ</a:t>
            </a:r>
            <a:r>
              <a:rPr lang="en-US" dirty="0">
                <a:solidFill>
                  <a:srgbClr val="0000CC"/>
                </a:solidFill>
                <a:latin typeface="Arial Narrow" pitchFamily="34" charset="0"/>
                <a:cs typeface="Times New Roman" pitchFamily="18" charset="0"/>
              </a:rPr>
              <a:t> = +$4M)</a:t>
            </a:r>
          </a:p>
          <a:p>
            <a:pPr marL="291998" lvl="1" indent="-177737" eaLnBrk="0" hangingPunct="0">
              <a:spcBef>
                <a:spcPct val="20000"/>
              </a:spcBef>
              <a:buFont typeface="Wingdings" pitchFamily="2" charset="2"/>
              <a:buChar char="§"/>
            </a:pPr>
            <a:r>
              <a:rPr lang="en-US" dirty="0">
                <a:solidFill>
                  <a:srgbClr val="0000CC"/>
                </a:solidFill>
                <a:latin typeface="Arial Narrow" pitchFamily="34" charset="0"/>
                <a:cs typeface="Times New Roman" pitchFamily="18" charset="0"/>
              </a:rPr>
              <a:t>Core Research &amp; Energy Innovation Hubs at ~FY 2015 level ($550.5M)</a:t>
            </a:r>
          </a:p>
          <a:p>
            <a:pPr marL="291998" indent="-291998" eaLnBrk="0" hangingPunct="0"/>
            <a:endParaRPr lang="en-US" sz="800" dirty="0" smtClean="0">
              <a:solidFill>
                <a:srgbClr val="FF0303"/>
              </a:solidFill>
              <a:cs typeface="Times New Roman" pitchFamily="18" charset="0"/>
            </a:endParaRPr>
          </a:p>
          <a:p>
            <a:pPr marL="291998" indent="-291998" eaLnBrk="0" hangingPunct="0"/>
            <a:r>
              <a:rPr lang="en-US" sz="2000" dirty="0" smtClean="0">
                <a:solidFill>
                  <a:srgbClr val="FF0303"/>
                </a:solidFill>
                <a:cs typeface="Times New Roman" pitchFamily="18" charset="0"/>
              </a:rPr>
              <a:t>Scientific </a:t>
            </a:r>
            <a:r>
              <a:rPr lang="en-US" sz="2000" dirty="0">
                <a:solidFill>
                  <a:srgbClr val="FF0303"/>
                </a:solidFill>
                <a:cs typeface="Times New Roman" pitchFamily="18" charset="0"/>
              </a:rPr>
              <a:t>user facilities</a:t>
            </a:r>
            <a:endParaRPr lang="en-US" sz="900" dirty="0">
              <a:solidFill>
                <a:srgbClr val="0000CC"/>
              </a:solidFill>
              <a:cs typeface="Times New Roman" pitchFamily="18" charset="0"/>
            </a:endParaRPr>
          </a:p>
          <a:p>
            <a:pPr marL="291998" lvl="2" indent="-177737" eaLnBrk="0" hangingPunct="0">
              <a:spcBef>
                <a:spcPts val="0"/>
              </a:spcBef>
              <a:spcAft>
                <a:spcPts val="300"/>
              </a:spcAft>
              <a:buFont typeface="Wingdings" pitchFamily="2" charset="2"/>
              <a:buChar char="§"/>
            </a:pPr>
            <a:r>
              <a:rPr lang="en-US" dirty="0">
                <a:solidFill>
                  <a:srgbClr val="0000CC"/>
                </a:solidFill>
                <a:latin typeface="Arial Narrow" pitchFamily="34" charset="0"/>
                <a:cs typeface="Times New Roman" pitchFamily="18" charset="0"/>
              </a:rPr>
              <a:t>All full operating facilities at near optimal (~99%) operations ($850.9M)</a:t>
            </a:r>
          </a:p>
          <a:p>
            <a:pPr marL="631604" lvl="3" indent="-284063" eaLnBrk="0" hangingPunct="0">
              <a:spcBef>
                <a:spcPts val="0"/>
              </a:spcBef>
              <a:spcAft>
                <a:spcPts val="300"/>
              </a:spcAft>
              <a:buFont typeface="Arial Narrow" panose="020B0606020202030204" pitchFamily="34" charset="0"/>
              <a:buChar char="―"/>
            </a:pPr>
            <a:r>
              <a:rPr lang="en-US" dirty="0">
                <a:solidFill>
                  <a:srgbClr val="0000CC"/>
                </a:solidFill>
                <a:latin typeface="Arial Narrow" pitchFamily="34" charset="0"/>
                <a:cs typeface="Times New Roman" pitchFamily="18" charset="0"/>
              </a:rPr>
              <a:t>NSLS-II 1</a:t>
            </a:r>
            <a:r>
              <a:rPr lang="en-US" baseline="30000" dirty="0">
                <a:solidFill>
                  <a:srgbClr val="0000CC"/>
                </a:solidFill>
                <a:latin typeface="Arial Narrow" pitchFamily="34" charset="0"/>
                <a:cs typeface="Times New Roman" pitchFamily="18" charset="0"/>
              </a:rPr>
              <a:t>st</a:t>
            </a:r>
            <a:r>
              <a:rPr lang="en-US" dirty="0">
                <a:solidFill>
                  <a:srgbClr val="0000CC"/>
                </a:solidFill>
                <a:latin typeface="Arial Narrow" pitchFamily="34" charset="0"/>
                <a:cs typeface="Times New Roman" pitchFamily="18" charset="0"/>
              </a:rPr>
              <a:t> year of full operations ($110M; </a:t>
            </a:r>
            <a:r>
              <a:rPr lang="el-GR" dirty="0">
                <a:solidFill>
                  <a:srgbClr val="0000CC"/>
                </a:solidFill>
                <a:latin typeface="Arial Narrow" pitchFamily="34" charset="0"/>
                <a:cs typeface="Times New Roman" pitchFamily="18" charset="0"/>
              </a:rPr>
              <a:t>Δ</a:t>
            </a:r>
            <a:r>
              <a:rPr lang="en-US" dirty="0">
                <a:solidFill>
                  <a:srgbClr val="0000CC"/>
                </a:solidFill>
                <a:latin typeface="Arial Narrow" pitchFamily="34" charset="0"/>
                <a:cs typeface="Times New Roman" pitchFamily="18" charset="0"/>
              </a:rPr>
              <a:t> = +$19.6M )</a:t>
            </a:r>
          </a:p>
          <a:p>
            <a:pPr eaLnBrk="0" hangingPunct="0"/>
            <a:endParaRPr lang="fr-FR" dirty="0">
              <a:solidFill>
                <a:srgbClr val="0000CC"/>
              </a:solidFill>
            </a:endParaRPr>
          </a:p>
          <a:p>
            <a:pPr marL="460804" lvl="1" indent="-183750" eaLnBrk="0" hangingPunct="0">
              <a:buFont typeface="Wingdings" pitchFamily="2" charset="2"/>
              <a:buChar char="§"/>
            </a:pPr>
            <a:endParaRPr lang="en-US" dirty="0">
              <a:solidFill>
                <a:srgbClr val="0000CC"/>
              </a:solidFill>
            </a:endParaRPr>
          </a:p>
        </p:txBody>
      </p:sp>
      <p:sp>
        <p:nvSpPr>
          <p:cNvPr id="39" name="Rectangle 38"/>
          <p:cNvSpPr/>
          <p:nvPr/>
        </p:nvSpPr>
        <p:spPr>
          <a:xfrm>
            <a:off x="-20708" y="4947445"/>
            <a:ext cx="8077200" cy="1973676"/>
          </a:xfrm>
          <a:prstGeom prst="rect">
            <a:avLst/>
          </a:prstGeom>
        </p:spPr>
        <p:txBody>
          <a:bodyPr wrap="square" lIns="81598" tIns="40796" rIns="81598" bIns="40796">
            <a:spAutoFit/>
          </a:bodyPr>
          <a:lstStyle/>
          <a:p>
            <a:pPr eaLnBrk="0" hangingPunct="0"/>
            <a:r>
              <a:rPr lang="en-US" sz="2000" dirty="0">
                <a:solidFill>
                  <a:srgbClr val="FF0303"/>
                </a:solidFill>
                <a:cs typeface="Times New Roman" pitchFamily="18" charset="0"/>
              </a:rPr>
              <a:t>Construction and instrumentation</a:t>
            </a:r>
          </a:p>
          <a:p>
            <a:pPr marL="288823" lvl="1" indent="-174563" eaLnBrk="0" hangingPunct="0">
              <a:spcBef>
                <a:spcPts val="0"/>
              </a:spcBef>
              <a:spcAft>
                <a:spcPts val="300"/>
              </a:spcAft>
              <a:buFont typeface="Wingdings" pitchFamily="2" charset="2"/>
              <a:buChar char="§"/>
            </a:pPr>
            <a:r>
              <a:rPr lang="en-US" dirty="0">
                <a:solidFill>
                  <a:srgbClr val="0000CC"/>
                </a:solidFill>
                <a:latin typeface="Arial Narrow" pitchFamily="34" charset="0"/>
                <a:cs typeface="Times New Roman" pitchFamily="18" charset="0"/>
              </a:rPr>
              <a:t>NSLS-II instrumentation (NEXT) ($15.5M)</a:t>
            </a:r>
          </a:p>
          <a:p>
            <a:pPr marL="288823" lvl="1" indent="-174563" eaLnBrk="0" hangingPunct="0">
              <a:spcBef>
                <a:spcPts val="0"/>
              </a:spcBef>
              <a:spcAft>
                <a:spcPts val="300"/>
              </a:spcAft>
              <a:buFont typeface="Wingdings" pitchFamily="2" charset="2"/>
              <a:buChar char="§"/>
            </a:pPr>
            <a:r>
              <a:rPr lang="fr-FR" dirty="0">
                <a:solidFill>
                  <a:srgbClr val="0000CC"/>
                </a:solidFill>
                <a:latin typeface="Arial Narrow" pitchFamily="34" charset="0"/>
              </a:rPr>
              <a:t>Advanced Photon Source upgrade ($20M)</a:t>
            </a:r>
          </a:p>
          <a:p>
            <a:pPr marL="288823" lvl="1" indent="-174563" eaLnBrk="0" hangingPunct="0">
              <a:spcBef>
                <a:spcPts val="0"/>
              </a:spcBef>
              <a:spcAft>
                <a:spcPts val="300"/>
              </a:spcAft>
              <a:buFont typeface="Wingdings" pitchFamily="2" charset="2"/>
              <a:buChar char="§"/>
            </a:pPr>
            <a:r>
              <a:rPr lang="fr-FR" dirty="0" err="1">
                <a:solidFill>
                  <a:srgbClr val="0000CC"/>
                </a:solidFill>
                <a:latin typeface="Arial Narrow" pitchFamily="34" charset="0"/>
              </a:rPr>
              <a:t>Linac</a:t>
            </a:r>
            <a:r>
              <a:rPr lang="fr-FR" dirty="0">
                <a:solidFill>
                  <a:srgbClr val="0000CC"/>
                </a:solidFill>
                <a:latin typeface="Arial Narrow" pitchFamily="34" charset="0"/>
              </a:rPr>
              <a:t> </a:t>
            </a:r>
            <a:r>
              <a:rPr lang="fr-FR" dirty="0" err="1">
                <a:solidFill>
                  <a:srgbClr val="0000CC"/>
                </a:solidFill>
                <a:latin typeface="Arial Narrow" pitchFamily="34" charset="0"/>
              </a:rPr>
              <a:t>Coherent</a:t>
            </a:r>
            <a:r>
              <a:rPr lang="fr-FR" dirty="0">
                <a:solidFill>
                  <a:srgbClr val="0000CC"/>
                </a:solidFill>
                <a:latin typeface="Arial Narrow" pitchFamily="34" charset="0"/>
              </a:rPr>
              <a:t> Light Source-II ($200.3M; </a:t>
            </a:r>
            <a:r>
              <a:rPr lang="el-GR" dirty="0">
                <a:solidFill>
                  <a:srgbClr val="0000CC"/>
                </a:solidFill>
                <a:latin typeface="Arial Narrow" pitchFamily="34" charset="0"/>
                <a:cs typeface="Times New Roman" pitchFamily="18" charset="0"/>
              </a:rPr>
              <a:t>Δ</a:t>
            </a:r>
            <a:r>
              <a:rPr lang="en-US" dirty="0">
                <a:solidFill>
                  <a:srgbClr val="0000CC"/>
                </a:solidFill>
                <a:latin typeface="Arial Narrow" pitchFamily="34" charset="0"/>
                <a:cs typeface="Times New Roman" pitchFamily="18" charset="0"/>
              </a:rPr>
              <a:t> = +$52.3M</a:t>
            </a:r>
            <a:r>
              <a:rPr lang="fr-FR" dirty="0">
                <a:solidFill>
                  <a:srgbClr val="0000CC"/>
                </a:solidFill>
                <a:latin typeface="Arial Narrow" pitchFamily="34" charset="0"/>
              </a:rPr>
              <a:t> )</a:t>
            </a:r>
          </a:p>
          <a:p>
            <a:pPr marL="460804" lvl="1" indent="-183750" eaLnBrk="0" hangingPunct="0">
              <a:spcBef>
                <a:spcPct val="15000"/>
              </a:spcBef>
            </a:pPr>
            <a:endParaRPr lang="fr-FR" dirty="0">
              <a:solidFill>
                <a:srgbClr val="0000CC"/>
              </a:solidFill>
            </a:endParaRPr>
          </a:p>
          <a:p>
            <a:pPr marL="460804" lvl="1" indent="-183750" eaLnBrk="0" hangingPunct="0">
              <a:spcBef>
                <a:spcPct val="15000"/>
              </a:spcBef>
            </a:pPr>
            <a:r>
              <a:rPr lang="fr-FR" dirty="0">
                <a:solidFill>
                  <a:srgbClr val="0000CC"/>
                </a:solidFill>
              </a:rPr>
              <a:t>	</a:t>
            </a:r>
            <a:endParaRPr lang="en-US" dirty="0"/>
          </a:p>
        </p:txBody>
      </p:sp>
      <p:sp>
        <p:nvSpPr>
          <p:cNvPr id="26"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21</a:t>
            </a:fld>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7" name="Text Box 5"/>
          <p:cNvSpPr txBox="1">
            <a:spLocks noChangeArrowheads="1"/>
          </p:cNvSpPr>
          <p:nvPr/>
        </p:nvSpPr>
        <p:spPr bwMode="auto">
          <a:xfrm>
            <a:off x="2216913" y="879435"/>
            <a:ext cx="4320886" cy="274544"/>
          </a:xfrm>
          <a:prstGeom prst="rect">
            <a:avLst/>
          </a:prstGeom>
          <a:noFill/>
          <a:ln w="19050" algn="ctr">
            <a:noFill/>
            <a:miter lim="800000"/>
            <a:headEnd/>
            <a:tailEnd/>
          </a:ln>
          <a:effectLst/>
        </p:spPr>
        <p:txBody>
          <a:bodyPr lIns="82012" tIns="41005" rIns="82012" bIns="41005"/>
          <a:lstStyle/>
          <a:p>
            <a:pPr algn="ctr" defTabSz="914073">
              <a:lnSpc>
                <a:spcPct val="80000"/>
              </a:lnSpc>
              <a:spcBef>
                <a:spcPct val="20000"/>
              </a:spcBef>
            </a:pPr>
            <a:r>
              <a:rPr lang="en-US" dirty="0">
                <a:solidFill>
                  <a:srgbClr val="000099"/>
                </a:solidFill>
              </a:rPr>
              <a:t>HEWD Mark</a:t>
            </a:r>
          </a:p>
        </p:txBody>
      </p:sp>
      <p:sp>
        <p:nvSpPr>
          <p:cNvPr id="842758" name="Text Box 6"/>
          <p:cNvSpPr txBox="1">
            <a:spLocks noChangeArrowheads="1"/>
          </p:cNvSpPr>
          <p:nvPr/>
        </p:nvSpPr>
        <p:spPr bwMode="auto">
          <a:xfrm>
            <a:off x="2258412" y="3591324"/>
            <a:ext cx="4320886" cy="274544"/>
          </a:xfrm>
          <a:prstGeom prst="rect">
            <a:avLst/>
          </a:prstGeom>
          <a:noFill/>
          <a:ln w="19050" algn="ctr">
            <a:noFill/>
            <a:miter lim="800000"/>
            <a:headEnd/>
            <a:tailEnd/>
          </a:ln>
          <a:effectLst/>
        </p:spPr>
        <p:txBody>
          <a:bodyPr lIns="82012" tIns="41005" rIns="82012" bIns="41005"/>
          <a:lstStyle/>
          <a:p>
            <a:pPr algn="ctr" defTabSz="914073">
              <a:lnSpc>
                <a:spcPct val="80000"/>
              </a:lnSpc>
              <a:spcBef>
                <a:spcPct val="20000"/>
              </a:spcBef>
            </a:pPr>
            <a:r>
              <a:rPr lang="en-US" dirty="0">
                <a:solidFill>
                  <a:srgbClr val="000099"/>
                </a:solidFill>
              </a:rPr>
              <a:t>SEWD Mark</a:t>
            </a:r>
          </a:p>
        </p:txBody>
      </p:sp>
      <p:sp>
        <p:nvSpPr>
          <p:cNvPr id="842761" name="Text Box 9"/>
          <p:cNvSpPr txBox="1">
            <a:spLocks noChangeArrowheads="1"/>
          </p:cNvSpPr>
          <p:nvPr/>
        </p:nvSpPr>
        <p:spPr bwMode="auto">
          <a:xfrm>
            <a:off x="245341" y="1524004"/>
            <a:ext cx="4329545" cy="581409"/>
          </a:xfrm>
          <a:prstGeom prst="rect">
            <a:avLst/>
          </a:prstGeom>
          <a:noFill/>
          <a:ln w="19050" algn="ctr">
            <a:noFill/>
            <a:miter lim="800000"/>
            <a:headEnd/>
            <a:tailEnd/>
          </a:ln>
          <a:effectLst/>
        </p:spPr>
        <p:txBody>
          <a:bodyPr lIns="164021" tIns="41005" rIns="164021" bIns="41005">
            <a:spAutoFit/>
          </a:bodyPr>
          <a:lstStyle/>
          <a:p>
            <a:pPr marL="205026" indent="-205026" defTabSz="914073">
              <a:lnSpc>
                <a:spcPct val="90000"/>
              </a:lnSpc>
            </a:pPr>
            <a:endParaRPr lang="en-US" dirty="0"/>
          </a:p>
          <a:p>
            <a:pPr marL="205026" indent="-205026" defTabSz="914073">
              <a:lnSpc>
                <a:spcPct val="90000"/>
              </a:lnSpc>
            </a:pP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197808960"/>
              </p:ext>
            </p:extLst>
          </p:nvPr>
        </p:nvGraphicFramePr>
        <p:xfrm>
          <a:off x="446314" y="1172414"/>
          <a:ext cx="8027905" cy="2210778"/>
        </p:xfrm>
        <a:graphic>
          <a:graphicData uri="http://schemas.openxmlformats.org/drawingml/2006/table">
            <a:tbl>
              <a:tblPr/>
              <a:tblGrid>
                <a:gridCol w="1114773"/>
                <a:gridCol w="1079315"/>
                <a:gridCol w="1078992"/>
                <a:gridCol w="1097280"/>
                <a:gridCol w="914400"/>
                <a:gridCol w="822960"/>
                <a:gridCol w="1005840"/>
                <a:gridCol w="914345"/>
              </a:tblGrid>
              <a:tr h="437223">
                <a:tc>
                  <a:txBody>
                    <a:bodyPr/>
                    <a:lstStyle/>
                    <a:p>
                      <a:pPr algn="ctr" fontAlgn="t"/>
                      <a:r>
                        <a:rPr lang="en-US" sz="1400" b="1" i="0" u="none" strike="noStrike" dirty="0">
                          <a:solidFill>
                            <a:srgbClr val="000000"/>
                          </a:solidFill>
                          <a:latin typeface="Arial Narrow" pitchFamily="34" charset="0"/>
                        </a:rPr>
                        <a:t> </a:t>
                      </a:r>
                      <a:r>
                        <a:rPr lang="en-US" sz="1400" b="1" i="0" u="none" strike="noStrike" dirty="0" smtClean="0">
                          <a:solidFill>
                            <a:srgbClr val="000000"/>
                          </a:solidFill>
                          <a:latin typeface="Arial Narrow" pitchFamily="34" charset="0"/>
                        </a:rPr>
                        <a:t>$ in K</a:t>
                      </a:r>
                      <a:endParaRPr lang="en-US" sz="1400" b="1" i="0" u="none" strike="noStrike" dirty="0">
                        <a:solidFill>
                          <a:srgbClr val="000000"/>
                        </a:solidFill>
                        <a:latin typeface="Arial Narrow" pitchFamily="34" charset="0"/>
                      </a:endParaRPr>
                    </a:p>
                  </a:txBody>
                  <a:tcPr marL="6917"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smtClean="0">
                          <a:solidFill>
                            <a:srgbClr val="000000"/>
                          </a:solidFill>
                          <a:latin typeface="Arial Narrow" pitchFamily="34" charset="0"/>
                        </a:rPr>
                        <a:t>FY 15 </a:t>
                      </a:r>
                      <a:r>
                        <a:rPr lang="en-US" sz="1400" b="1" i="0" u="none" strike="noStrike" dirty="0" err="1" smtClean="0">
                          <a:solidFill>
                            <a:srgbClr val="000000"/>
                          </a:solidFill>
                          <a:latin typeface="Arial Narrow" pitchFamily="34" charset="0"/>
                        </a:rPr>
                        <a:t>Approp</a:t>
                      </a:r>
                      <a:r>
                        <a:rPr lang="en-US" sz="1400" b="1" i="0" u="none" strike="noStrike" dirty="0" smtClean="0">
                          <a:solidFill>
                            <a:srgbClr val="000000"/>
                          </a:solidFill>
                          <a:latin typeface="Arial Narrow" pitchFamily="34" charset="0"/>
                        </a:rPr>
                        <a:t>.</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16 </a:t>
                      </a:r>
                      <a:r>
                        <a:rPr lang="en-US" sz="1400" b="1" i="0" u="none" strike="noStrike" dirty="0">
                          <a:solidFill>
                            <a:srgbClr val="000000"/>
                          </a:solidFill>
                          <a:latin typeface="Arial Narrow" pitchFamily="34" charset="0"/>
                        </a:rPr>
                        <a:t>Request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16 HEWD</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16 HEWD vs</a:t>
                      </a:r>
                      <a:r>
                        <a:rPr lang="en-US" sz="1400" b="1" i="0" u="none" strike="noStrike" dirty="0">
                          <a:solidFill>
                            <a:srgbClr val="000000"/>
                          </a:solidFill>
                          <a:latin typeface="Arial Narrow" pitchFamily="34" charset="0"/>
                        </a:rPr>
                        <a:t>. FY </a:t>
                      </a:r>
                      <a:r>
                        <a:rPr lang="en-US" sz="1400" b="1" i="0" u="none" strike="noStrike" dirty="0" smtClean="0">
                          <a:solidFill>
                            <a:srgbClr val="000000"/>
                          </a:solidFill>
                          <a:latin typeface="Arial Narrow" pitchFamily="34" charset="0"/>
                        </a:rPr>
                        <a:t>15</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1" i="0" u="none" strike="noStrike" dirty="0" smtClean="0">
                          <a:solidFill>
                            <a:srgbClr val="000000"/>
                          </a:solidFill>
                          <a:latin typeface="Arial Narrow" pitchFamily="34" charset="0"/>
                        </a:rPr>
                        <a:t>FY 16</a:t>
                      </a:r>
                      <a:r>
                        <a:rPr lang="en-US" sz="1400" b="1" i="0" u="none" strike="noStrike" baseline="0" dirty="0" smtClean="0">
                          <a:solidFill>
                            <a:srgbClr val="000000"/>
                          </a:solidFill>
                          <a:latin typeface="Arial Narrow" pitchFamily="34" charset="0"/>
                        </a:rPr>
                        <a:t> HEWD </a:t>
                      </a:r>
                      <a:r>
                        <a:rPr lang="en-US" sz="1400" b="1" i="0" u="none" strike="noStrike" dirty="0" smtClean="0">
                          <a:solidFill>
                            <a:srgbClr val="000000"/>
                          </a:solidFill>
                          <a:latin typeface="Arial Narrow" pitchFamily="34" charset="0"/>
                        </a:rPr>
                        <a:t>vs. FY 16 Req.</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253365">
                <a:tc>
                  <a:txBody>
                    <a:bodyPr/>
                    <a:lstStyle/>
                    <a:p>
                      <a:pPr algn="ctr" fontAlgn="t"/>
                      <a:r>
                        <a:rPr lang="en-US" sz="1600" b="1" i="0" u="none" strike="noStrike" dirty="0" smtClean="0">
                          <a:solidFill>
                            <a:srgbClr val="000000"/>
                          </a:solidFill>
                          <a:latin typeface="Arial Narrow" pitchFamily="34" charset="0"/>
                        </a:rPr>
                        <a:t>SC </a:t>
                      </a:r>
                      <a:r>
                        <a:rPr lang="en-US" sz="1600" b="1" i="0" u="none" strike="noStrike" dirty="0">
                          <a:solidFill>
                            <a:srgbClr val="000000"/>
                          </a:solidFill>
                          <a:latin typeface="Arial Narrow" pitchFamily="34" charset="0"/>
                        </a:rPr>
                        <a:t>Total</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smtClean="0">
                          <a:latin typeface="Arial Narrow" pitchFamily="34" charset="0"/>
                          <a:ea typeface="Times New Roman"/>
                          <a:cs typeface="Times New Roman"/>
                        </a:rPr>
                        <a:t>5,140,438</a:t>
                      </a:r>
                      <a:endParaRPr lang="en-US" sz="2400" b="1" kern="1000" dirty="0">
                        <a:latin typeface="Arial Narrow" pitchFamily="34" charset="0"/>
                        <a:ea typeface="Times New Roman"/>
                        <a:cs typeface="Times New Roman"/>
                      </a:endParaRPr>
                    </a:p>
                  </a:txBody>
                  <a:tcPr marL="9144" marR="914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smtClean="0">
                          <a:latin typeface="Arial Narrow" pitchFamily="34" charset="0"/>
                          <a:ea typeface="Times New Roman"/>
                          <a:cs typeface="Times New Roman"/>
                        </a:rPr>
                        <a:t>5,339,794</a:t>
                      </a:r>
                      <a:endParaRPr lang="en-US" sz="2400" b="1" kern="1000" dirty="0">
                        <a:latin typeface="Arial Narrow" pitchFamily="34" charset="0"/>
                        <a:ea typeface="Times New Roman"/>
                        <a:cs typeface="Times New Roman"/>
                      </a:endParaRPr>
                    </a:p>
                  </a:txBody>
                  <a:tcPr marL="9144" marR="914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smtClean="0">
                          <a:latin typeface="Arial Narrow" pitchFamily="34" charset="0"/>
                          <a:ea typeface="Times New Roman"/>
                          <a:cs typeface="Times New Roman"/>
                        </a:rPr>
                        <a:t>5,095,283</a:t>
                      </a:r>
                      <a:endParaRPr lang="en-US" sz="2400" b="1" kern="1000" dirty="0">
                        <a:latin typeface="Arial Narrow" pitchFamily="34" charset="0"/>
                        <a:ea typeface="Times New Roman"/>
                        <a:cs typeface="Times New Roman"/>
                      </a:endParaRPr>
                    </a:p>
                  </a:txBody>
                  <a:tcPr marL="9144" marR="914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dirty="0" smtClean="0">
                          <a:solidFill>
                            <a:schemeClr val="tx1"/>
                          </a:solidFill>
                          <a:effectLst/>
                          <a:latin typeface="Arial Narrow"/>
                        </a:rPr>
                        <a:t>-45,155</a:t>
                      </a:r>
                      <a:endParaRPr lang="en-US" sz="16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dirty="0">
                          <a:solidFill>
                            <a:schemeClr val="tx1"/>
                          </a:solidFill>
                          <a:effectLst/>
                          <a:latin typeface="Arial Narrow"/>
                        </a:rPr>
                        <a:t>-</a:t>
                      </a:r>
                      <a:r>
                        <a:rPr lang="en-US" sz="1600" b="1" i="0" u="none" strike="noStrike" dirty="0" smtClean="0">
                          <a:solidFill>
                            <a:schemeClr val="tx1"/>
                          </a:solidFill>
                          <a:effectLst/>
                          <a:latin typeface="Arial Narrow"/>
                        </a:rPr>
                        <a:t>0.9%</a:t>
                      </a:r>
                      <a:endParaRPr lang="en-US" sz="16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dirty="0" smtClean="0">
                          <a:solidFill>
                            <a:srgbClr val="000000"/>
                          </a:solidFill>
                          <a:effectLst/>
                          <a:latin typeface="Arial Narrow"/>
                        </a:rPr>
                        <a:t>-244,511</a:t>
                      </a:r>
                      <a:endParaRPr lang="en-US" sz="1600" b="1"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dirty="0" smtClean="0">
                          <a:solidFill>
                            <a:srgbClr val="000000"/>
                          </a:solidFill>
                          <a:effectLst/>
                          <a:latin typeface="Arial Narrow"/>
                        </a:rPr>
                        <a:t>-4.6%</a:t>
                      </a:r>
                      <a:endParaRPr lang="en-US" sz="1600" b="1"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ASCR</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541,000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620,994</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537,539</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-3,461</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-0.6%</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-83,455</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-13.4%</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BES</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1,733,200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1,849,300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1,770,306</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rtl="0" fontAlgn="ctr"/>
                      <a:r>
                        <a:rPr lang="en-US" sz="1600" b="0" i="0" u="none" strike="noStrike" dirty="0" smtClean="0">
                          <a:solidFill>
                            <a:schemeClr val="tx1"/>
                          </a:solidFill>
                          <a:effectLst/>
                          <a:latin typeface="Arial Narrow"/>
                        </a:rPr>
                        <a:t>+37,106</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rtl="0" fontAlgn="ctr"/>
                      <a:r>
                        <a:rPr lang="en-US" sz="1600" b="0" i="0" u="none" strike="noStrike" dirty="0" smtClean="0">
                          <a:solidFill>
                            <a:schemeClr val="tx1"/>
                          </a:solidFill>
                          <a:effectLst/>
                          <a:latin typeface="Arial Narrow"/>
                        </a:rPr>
                        <a:t>+2.1%</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rtl="0" fontAlgn="ctr"/>
                      <a:r>
                        <a:rPr lang="en-US" sz="1600" b="0" i="0" u="none" strike="noStrike" dirty="0" smtClean="0">
                          <a:solidFill>
                            <a:srgbClr val="000000"/>
                          </a:solidFill>
                          <a:effectLst/>
                          <a:latin typeface="Arial Narrow"/>
                        </a:rPr>
                        <a:t>-78,994</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rtl="0" fontAlgn="ctr"/>
                      <a:r>
                        <a:rPr lang="en-US" sz="1600" b="0" i="0" u="none" strike="noStrike" dirty="0" smtClean="0">
                          <a:solidFill>
                            <a:srgbClr val="000000"/>
                          </a:solidFill>
                          <a:effectLst/>
                          <a:latin typeface="Arial Narrow"/>
                        </a:rPr>
                        <a:t>-4.3%</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53365">
                <a:tc>
                  <a:txBody>
                    <a:bodyPr/>
                    <a:lstStyle/>
                    <a:p>
                      <a:pPr algn="ctr" fontAlgn="b"/>
                      <a:r>
                        <a:rPr lang="en-US" sz="1600" b="1" i="0" u="none" strike="noStrike" dirty="0">
                          <a:solidFill>
                            <a:srgbClr val="000000"/>
                          </a:solidFill>
                          <a:latin typeface="Arial Narrow" pitchFamily="34" charset="0"/>
                        </a:rPr>
                        <a:t>BER</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612,400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612,400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538,000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-74,400</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a:solidFill>
                            <a:schemeClr val="tx1"/>
                          </a:solidFill>
                          <a:effectLst/>
                          <a:latin typeface="Arial Narrow"/>
                        </a:rPr>
                        <a:t>-</a:t>
                      </a:r>
                      <a:r>
                        <a:rPr lang="en-US" sz="1600" b="0" i="0" u="none" strike="noStrike" dirty="0" smtClean="0">
                          <a:solidFill>
                            <a:schemeClr val="tx1"/>
                          </a:solidFill>
                          <a:effectLst/>
                          <a:latin typeface="Arial Narrow"/>
                        </a:rPr>
                        <a:t>12.1%</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-74,400</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-12.1%</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a:solidFill>
                            <a:srgbClr val="000000"/>
                          </a:solidFill>
                          <a:latin typeface="Arial Narrow" pitchFamily="34" charset="0"/>
                        </a:rPr>
                        <a:t>FES</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420,000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420,000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467,600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+47,600</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+11.3%</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+47,600</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+11.3%</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a:solidFill>
                            <a:srgbClr val="000000"/>
                          </a:solidFill>
                          <a:latin typeface="Arial Narrow" pitchFamily="34" charset="0"/>
                        </a:rPr>
                        <a:t>HEP</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788,000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788,000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776,000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-12,000</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-1.5%</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-12,000</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-1.5%</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NP</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624,600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624,600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616,165</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-8,435</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-1.4</a:t>
                      </a:r>
                      <a:r>
                        <a:rPr lang="en-US" sz="1600" b="0" i="0" u="none" strike="noStrike" dirty="0">
                          <a:solidFill>
                            <a:schemeClr val="tx1"/>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-8,435</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-1.4%</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4" name="Text Box 11"/>
          <p:cNvSpPr txBox="1">
            <a:spLocks noChangeArrowheads="1"/>
          </p:cNvSpPr>
          <p:nvPr/>
        </p:nvSpPr>
        <p:spPr bwMode="auto">
          <a:xfrm>
            <a:off x="0" y="165394"/>
            <a:ext cx="9144000" cy="461653"/>
          </a:xfrm>
          <a:prstGeom prst="rect">
            <a:avLst/>
          </a:prstGeom>
          <a:noFill/>
          <a:ln w="9525">
            <a:noFill/>
            <a:miter lim="800000"/>
            <a:headEnd/>
            <a:tailEnd/>
          </a:ln>
          <a:effectLst/>
        </p:spPr>
        <p:txBody>
          <a:bodyPr wrap="square" lIns="91376" tIns="45688" rIns="91376" bIns="45688">
            <a:spAutoFit/>
          </a:bodyPr>
          <a:lstStyle/>
          <a:p>
            <a:pPr algn="ctr" defTabSz="914073" eaLnBrk="0" hangingPunct="0"/>
            <a:r>
              <a:rPr lang="en-US" sz="2400" dirty="0">
                <a:solidFill>
                  <a:srgbClr val="006600"/>
                </a:solidFill>
              </a:rPr>
              <a:t>FY 2016 SC Appropriations: HEWD vs. SEWD</a:t>
            </a:r>
          </a:p>
        </p:txBody>
      </p:sp>
      <p:sp>
        <p:nvSpPr>
          <p:cNvPr id="15" name="Rectangle 14"/>
          <p:cNvSpPr/>
          <p:nvPr/>
        </p:nvSpPr>
        <p:spPr>
          <a:xfrm>
            <a:off x="207267" y="792480"/>
            <a:ext cx="8668512" cy="5364480"/>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lIns="91387" tIns="45693" rIns="91387" bIns="45693" rtlCol="0" anchor="ctr"/>
          <a:lstStyle/>
          <a:p>
            <a:pPr algn="ctr"/>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708309166"/>
              </p:ext>
            </p:extLst>
          </p:nvPr>
        </p:nvGraphicFramePr>
        <p:xfrm>
          <a:off x="438916" y="3858730"/>
          <a:ext cx="8052817" cy="2210778"/>
        </p:xfrm>
        <a:graphic>
          <a:graphicData uri="http://schemas.openxmlformats.org/drawingml/2006/table">
            <a:tbl>
              <a:tblPr/>
              <a:tblGrid>
                <a:gridCol w="1048513"/>
                <a:gridCol w="1078992"/>
                <a:gridCol w="1078992"/>
                <a:gridCol w="1097280"/>
                <a:gridCol w="1005840"/>
                <a:gridCol w="822960"/>
                <a:gridCol w="1005840"/>
                <a:gridCol w="914400"/>
              </a:tblGrid>
              <a:tr h="437223">
                <a:tc>
                  <a:txBody>
                    <a:bodyPr/>
                    <a:lstStyle/>
                    <a:p>
                      <a:pPr marL="0" marR="0" indent="0" algn="ctr" defTabSz="913758" rtl="0" eaLnBrk="1" fontAlgn="t" latinLnBrk="0" hangingPunct="1">
                        <a:lnSpc>
                          <a:spcPct val="100000"/>
                        </a:lnSpc>
                        <a:spcBef>
                          <a:spcPts val="0"/>
                        </a:spcBef>
                        <a:spcAft>
                          <a:spcPts val="0"/>
                        </a:spcAft>
                        <a:buClrTx/>
                        <a:buSzTx/>
                        <a:buFontTx/>
                        <a:buNone/>
                        <a:tabLst/>
                        <a:defRPr/>
                      </a:pPr>
                      <a:r>
                        <a:rPr lang="en-US" sz="1400" b="0" i="0" u="none" strike="noStrike" dirty="0">
                          <a:solidFill>
                            <a:srgbClr val="000000"/>
                          </a:solidFill>
                          <a:latin typeface="Arial Narrow" pitchFamily="34" charset="0"/>
                        </a:rPr>
                        <a:t> </a:t>
                      </a:r>
                      <a:r>
                        <a:rPr lang="en-US" sz="1400" b="1" i="0" u="none" strike="noStrike" dirty="0" smtClean="0">
                          <a:solidFill>
                            <a:srgbClr val="000000"/>
                          </a:solidFill>
                          <a:latin typeface="Arial Narrow" pitchFamily="34" charset="0"/>
                        </a:rPr>
                        <a:t> $ in K</a:t>
                      </a:r>
                    </a:p>
                  </a:txBody>
                  <a:tcPr marL="6917"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smtClean="0">
                          <a:solidFill>
                            <a:srgbClr val="000000"/>
                          </a:solidFill>
                          <a:latin typeface="Arial Narrow" pitchFamily="34" charset="0"/>
                        </a:rPr>
                        <a:t>FY 15 </a:t>
                      </a:r>
                      <a:r>
                        <a:rPr lang="en-US" sz="1400" b="1" i="0" u="none" strike="noStrike" dirty="0" err="1" smtClean="0">
                          <a:solidFill>
                            <a:srgbClr val="000000"/>
                          </a:solidFill>
                          <a:latin typeface="Arial Narrow" pitchFamily="34" charset="0"/>
                        </a:rPr>
                        <a:t>Approp</a:t>
                      </a:r>
                      <a:r>
                        <a:rPr lang="en-US" sz="1400" b="1" i="0" u="none" strike="noStrike" dirty="0" smtClean="0">
                          <a:solidFill>
                            <a:srgbClr val="000000"/>
                          </a:solidFill>
                          <a:latin typeface="Arial Narrow" pitchFamily="34" charset="0"/>
                        </a:rPr>
                        <a:t>.</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16 </a:t>
                      </a:r>
                      <a:r>
                        <a:rPr lang="en-US" sz="1400" b="1" i="0" u="none" strike="noStrike" dirty="0">
                          <a:solidFill>
                            <a:srgbClr val="000000"/>
                          </a:solidFill>
                          <a:latin typeface="Arial Narrow" pitchFamily="34" charset="0"/>
                        </a:rPr>
                        <a:t>Request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16 SEWD</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16 SEWD vs</a:t>
                      </a:r>
                      <a:r>
                        <a:rPr lang="en-US" sz="1400" b="1" i="0" u="none" strike="noStrike" dirty="0">
                          <a:solidFill>
                            <a:srgbClr val="000000"/>
                          </a:solidFill>
                          <a:latin typeface="Arial Narrow" pitchFamily="34" charset="0"/>
                        </a:rPr>
                        <a:t>. FY </a:t>
                      </a:r>
                      <a:r>
                        <a:rPr lang="en-US" sz="1400" b="1" i="0" u="none" strike="noStrike" dirty="0" smtClean="0">
                          <a:solidFill>
                            <a:srgbClr val="000000"/>
                          </a:solidFill>
                          <a:latin typeface="Arial Narrow" pitchFamily="34" charset="0"/>
                        </a:rPr>
                        <a:t>15</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1" i="0" u="none" strike="noStrike" dirty="0" smtClean="0">
                          <a:solidFill>
                            <a:srgbClr val="000000"/>
                          </a:solidFill>
                          <a:latin typeface="Arial Narrow" pitchFamily="34" charset="0"/>
                        </a:rPr>
                        <a:t>FY 16</a:t>
                      </a:r>
                      <a:r>
                        <a:rPr lang="en-US" sz="1400" b="1" i="0" u="none" strike="noStrike" baseline="0" dirty="0" smtClean="0">
                          <a:solidFill>
                            <a:srgbClr val="000000"/>
                          </a:solidFill>
                          <a:latin typeface="Arial Narrow" pitchFamily="34" charset="0"/>
                        </a:rPr>
                        <a:t> SEWD </a:t>
                      </a:r>
                      <a:r>
                        <a:rPr lang="en-US" sz="1400" b="1" i="0" u="none" strike="noStrike" dirty="0" smtClean="0">
                          <a:solidFill>
                            <a:srgbClr val="000000"/>
                          </a:solidFill>
                          <a:latin typeface="Arial Narrow" pitchFamily="34" charset="0"/>
                        </a:rPr>
                        <a:t>vs. FY 16 Req.</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253365">
                <a:tc>
                  <a:txBody>
                    <a:bodyPr/>
                    <a:lstStyle/>
                    <a:p>
                      <a:pPr algn="ctr" fontAlgn="t"/>
                      <a:r>
                        <a:rPr lang="en-US" sz="1600" b="1" i="0" u="none" strike="noStrike" dirty="0" smtClean="0">
                          <a:solidFill>
                            <a:srgbClr val="000000"/>
                          </a:solidFill>
                          <a:latin typeface="Arial Narrow" pitchFamily="34" charset="0"/>
                        </a:rPr>
                        <a:t>SC </a:t>
                      </a:r>
                      <a:r>
                        <a:rPr lang="en-US" sz="1600" b="1" i="0" u="none" strike="noStrike" dirty="0">
                          <a:solidFill>
                            <a:srgbClr val="000000"/>
                          </a:solidFill>
                          <a:latin typeface="Arial Narrow" pitchFamily="34" charset="0"/>
                        </a:rPr>
                        <a:t>Total</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smtClean="0">
                          <a:latin typeface="Arial Narrow" pitchFamily="34" charset="0"/>
                          <a:ea typeface="Times New Roman"/>
                          <a:cs typeface="Times New Roman"/>
                        </a:rPr>
                        <a:t>5,140,438</a:t>
                      </a:r>
                      <a:endParaRPr lang="en-US" sz="2400" b="1" kern="1000" dirty="0">
                        <a:latin typeface="Arial Narrow" pitchFamily="34" charset="0"/>
                        <a:ea typeface="Times New Roman"/>
                        <a:cs typeface="Times New Roman"/>
                      </a:endParaRPr>
                    </a:p>
                  </a:txBody>
                  <a:tcPr marL="9144" marR="914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smtClean="0">
                          <a:latin typeface="Arial Narrow" pitchFamily="34" charset="0"/>
                          <a:ea typeface="Times New Roman"/>
                          <a:cs typeface="Times New Roman"/>
                        </a:rPr>
                        <a:t>5,339,794</a:t>
                      </a:r>
                      <a:endParaRPr lang="en-US" sz="2400" b="1" kern="1000" dirty="0">
                        <a:latin typeface="Arial Narrow" pitchFamily="34" charset="0"/>
                        <a:ea typeface="Times New Roman"/>
                        <a:cs typeface="Times New Roman"/>
                      </a:endParaRPr>
                    </a:p>
                  </a:txBody>
                  <a:tcPr marL="9144" marR="914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smtClean="0">
                          <a:latin typeface="Arial Narrow" pitchFamily="34" charset="0"/>
                          <a:ea typeface="Times New Roman"/>
                          <a:cs typeface="Times New Roman"/>
                        </a:rPr>
                        <a:t>5,139,160</a:t>
                      </a:r>
                      <a:endParaRPr lang="en-US" sz="2400" b="1" kern="1000" dirty="0">
                        <a:latin typeface="Arial Narrow" pitchFamily="34" charset="0"/>
                        <a:ea typeface="Times New Roman"/>
                        <a:cs typeface="Times New Roman"/>
                      </a:endParaRPr>
                    </a:p>
                  </a:txBody>
                  <a:tcPr marL="9144" marR="914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dirty="0" smtClean="0">
                          <a:solidFill>
                            <a:schemeClr val="tx1"/>
                          </a:solidFill>
                          <a:effectLst/>
                          <a:latin typeface="Arial Narrow"/>
                        </a:rPr>
                        <a:t>-1,278</a:t>
                      </a:r>
                      <a:endParaRPr lang="en-US" sz="16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dirty="0" smtClean="0">
                          <a:solidFill>
                            <a:schemeClr val="tx1"/>
                          </a:solidFill>
                          <a:effectLst/>
                          <a:latin typeface="Arial Narrow"/>
                        </a:rPr>
                        <a:t>-0.02%</a:t>
                      </a:r>
                      <a:endParaRPr lang="en-US" sz="16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dirty="0" smtClean="0">
                          <a:solidFill>
                            <a:schemeClr val="tx1"/>
                          </a:solidFill>
                          <a:effectLst/>
                          <a:latin typeface="Arial Narrow"/>
                        </a:rPr>
                        <a:t>-200,634</a:t>
                      </a:r>
                      <a:endParaRPr lang="en-US" sz="16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dirty="0" smtClean="0">
                          <a:solidFill>
                            <a:schemeClr val="tx1"/>
                          </a:solidFill>
                          <a:effectLst/>
                          <a:latin typeface="Arial Narrow"/>
                        </a:rPr>
                        <a:t>-3.8%</a:t>
                      </a:r>
                      <a:endParaRPr lang="en-US" sz="16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ASCR</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541,000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620,994</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kern="1200" dirty="0" smtClean="0">
                          <a:solidFill>
                            <a:schemeClr val="tx1"/>
                          </a:solidFill>
                          <a:latin typeface="Arial Narrow" pitchFamily="34" charset="0"/>
                          <a:ea typeface="+mn-ea"/>
                          <a:cs typeface="+mn-cs"/>
                        </a:rPr>
                        <a:t>620,994</a:t>
                      </a:r>
                      <a:endParaRPr lang="en-US" sz="1600" b="0" i="0" u="none" strike="noStrike" kern="1200" dirty="0">
                        <a:solidFill>
                          <a:schemeClr val="tx1"/>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+79,994</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+14.8%</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a:solidFill>
                            <a:schemeClr val="tx1"/>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a:solidFill>
                            <a:schemeClr val="tx1"/>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BES</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1,733,200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1,849,300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en-US" sz="1600" b="0" i="0" u="none" strike="noStrike" kern="1200" dirty="0" smtClean="0">
                          <a:solidFill>
                            <a:schemeClr val="tx1"/>
                          </a:solidFill>
                          <a:latin typeface="Arial Narrow" pitchFamily="34" charset="0"/>
                          <a:ea typeface="+mn-ea"/>
                          <a:cs typeface="+mn-cs"/>
                        </a:rPr>
                        <a:t>1,844,300</a:t>
                      </a:r>
                      <a:endParaRPr lang="en-US" sz="1600" b="0" i="0" u="none" strike="noStrike" kern="1200" dirty="0">
                        <a:solidFill>
                          <a:schemeClr val="tx1"/>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rtl="0" fontAlgn="ctr"/>
                      <a:r>
                        <a:rPr lang="en-US" sz="1600" b="0" i="0" u="none" strike="noStrike" dirty="0" smtClean="0">
                          <a:solidFill>
                            <a:schemeClr val="tx1"/>
                          </a:solidFill>
                          <a:effectLst/>
                          <a:latin typeface="Arial Narrow"/>
                        </a:rPr>
                        <a:t>+111,100</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rtl="0" fontAlgn="ctr"/>
                      <a:r>
                        <a:rPr lang="en-US" sz="1600" b="0" i="0" u="none" strike="noStrike" dirty="0" smtClean="0">
                          <a:solidFill>
                            <a:schemeClr val="tx1"/>
                          </a:solidFill>
                          <a:effectLst/>
                          <a:latin typeface="Arial Narrow"/>
                        </a:rPr>
                        <a:t>+6.4%</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rtl="0" fontAlgn="ctr"/>
                      <a:r>
                        <a:rPr lang="en-US" sz="1600" b="0" i="0" u="none" strike="noStrike" dirty="0" smtClean="0">
                          <a:solidFill>
                            <a:schemeClr val="tx1"/>
                          </a:solidFill>
                          <a:effectLst/>
                          <a:latin typeface="Arial Narrow"/>
                        </a:rPr>
                        <a:t>-5,000</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rtl="0" fontAlgn="ctr"/>
                      <a:r>
                        <a:rPr lang="en-US" sz="1600" b="0" i="0" u="none" strike="noStrike" dirty="0" smtClean="0">
                          <a:solidFill>
                            <a:schemeClr val="tx1"/>
                          </a:solidFill>
                          <a:effectLst/>
                          <a:latin typeface="Arial Narrow"/>
                        </a:rPr>
                        <a:t>-0.3%</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53365">
                <a:tc>
                  <a:txBody>
                    <a:bodyPr/>
                    <a:lstStyle/>
                    <a:p>
                      <a:pPr algn="ctr" fontAlgn="b"/>
                      <a:r>
                        <a:rPr lang="en-US" sz="1600" b="1" i="0" u="none" strike="noStrike" dirty="0">
                          <a:solidFill>
                            <a:srgbClr val="000000"/>
                          </a:solidFill>
                          <a:latin typeface="Arial Narrow" pitchFamily="34" charset="0"/>
                        </a:rPr>
                        <a:t>BER</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612,400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612,400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kern="1200" dirty="0" smtClean="0">
                          <a:solidFill>
                            <a:schemeClr val="tx1"/>
                          </a:solidFill>
                          <a:latin typeface="Arial Narrow" pitchFamily="34" charset="0"/>
                          <a:ea typeface="+mn-ea"/>
                          <a:cs typeface="+mn-cs"/>
                        </a:rPr>
                        <a:t>610,000</a:t>
                      </a:r>
                      <a:endParaRPr lang="en-US" sz="1600" b="0" i="0" u="none" strike="noStrike" kern="1200" dirty="0">
                        <a:solidFill>
                          <a:schemeClr val="tx1"/>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-2,400</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-0.4%</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-2,400</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a:solidFill>
                            <a:schemeClr val="tx1"/>
                          </a:solidFill>
                          <a:effectLst/>
                          <a:latin typeface="Arial Narrow"/>
                        </a:rPr>
                        <a:t>-</a:t>
                      </a:r>
                      <a:r>
                        <a:rPr lang="en-US" sz="1600" b="0" i="0" u="none" strike="noStrike" dirty="0" smtClean="0">
                          <a:solidFill>
                            <a:schemeClr val="tx1"/>
                          </a:solidFill>
                          <a:effectLst/>
                          <a:latin typeface="Arial Narrow"/>
                        </a:rPr>
                        <a:t>0.4%</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FES</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420,000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420,000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kern="1200" dirty="0" smtClean="0">
                          <a:solidFill>
                            <a:schemeClr val="tx1"/>
                          </a:solidFill>
                          <a:latin typeface="Arial Narrow" pitchFamily="34" charset="0"/>
                          <a:ea typeface="+mn-ea"/>
                          <a:cs typeface="+mn-cs"/>
                        </a:rPr>
                        <a:t>270,168</a:t>
                      </a:r>
                      <a:endParaRPr lang="en-US" sz="1600" b="0" i="0" u="none" strike="noStrike" kern="1200" dirty="0">
                        <a:solidFill>
                          <a:schemeClr val="tx1"/>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-149,832</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a:solidFill>
                            <a:schemeClr val="tx1"/>
                          </a:solidFill>
                          <a:effectLst/>
                          <a:latin typeface="Arial Narrow"/>
                        </a:rPr>
                        <a:t>-</a:t>
                      </a:r>
                      <a:r>
                        <a:rPr lang="en-US" sz="1600" b="0" i="0" u="none" strike="noStrike" dirty="0" smtClean="0">
                          <a:solidFill>
                            <a:schemeClr val="tx1"/>
                          </a:solidFill>
                          <a:effectLst/>
                          <a:latin typeface="Arial Narrow"/>
                        </a:rPr>
                        <a:t>35.7%</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-149,832</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-35.7%</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HEP</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788,000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788,000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kern="1200" dirty="0" smtClean="0">
                          <a:solidFill>
                            <a:schemeClr val="tx1"/>
                          </a:solidFill>
                          <a:latin typeface="Arial Narrow" pitchFamily="34" charset="0"/>
                          <a:ea typeface="+mn-ea"/>
                          <a:cs typeface="+mn-cs"/>
                        </a:rPr>
                        <a:t>788,100</a:t>
                      </a:r>
                      <a:endParaRPr lang="en-US" sz="1600" b="0" i="0" u="none" strike="noStrike" kern="1200" dirty="0">
                        <a:solidFill>
                          <a:schemeClr val="tx1"/>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+100</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+0.01%</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+100</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+0.01</a:t>
                      </a:r>
                      <a:r>
                        <a:rPr lang="en-US" sz="1600" b="0" i="0" u="none" strike="noStrike" dirty="0">
                          <a:solidFill>
                            <a:schemeClr val="tx1"/>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NP</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624,600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smtClean="0">
                          <a:solidFill>
                            <a:srgbClr val="000000"/>
                          </a:solidFill>
                          <a:latin typeface="Arial Narrow" pitchFamily="34" charset="0"/>
                          <a:ea typeface="+mn-ea"/>
                          <a:cs typeface="+mn-cs"/>
                        </a:rPr>
                        <a:t>624,600</a:t>
                      </a:r>
                      <a:endParaRPr lang="en-US" sz="1600" b="0" i="0" u="none" strike="noStrike" kern="1200" dirty="0">
                        <a:solidFill>
                          <a:srgbClr val="000000"/>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kern="1200" dirty="0" smtClean="0">
                          <a:solidFill>
                            <a:schemeClr val="tx1"/>
                          </a:solidFill>
                          <a:latin typeface="Arial Narrow" pitchFamily="34" charset="0"/>
                          <a:ea typeface="+mn-ea"/>
                          <a:cs typeface="+mn-cs"/>
                        </a:rPr>
                        <a:t>591,500</a:t>
                      </a:r>
                      <a:endParaRPr lang="en-US" sz="1600" b="0" i="0" u="none" strike="noStrike" kern="1200" dirty="0">
                        <a:solidFill>
                          <a:schemeClr val="tx1"/>
                        </a:solidFill>
                        <a:latin typeface="Arial Narrow"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-33,100</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-5.3%</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-33,100</a:t>
                      </a:r>
                      <a:endParaRPr lang="en-US" sz="1600" b="0"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chemeClr val="tx1"/>
                          </a:solidFill>
                          <a:effectLst/>
                          <a:latin typeface="Arial Narrow"/>
                        </a:rPr>
                        <a:t>-5.3</a:t>
                      </a:r>
                      <a:r>
                        <a:rPr lang="en-US" sz="1600" b="0" i="0" u="none" strike="noStrike" dirty="0">
                          <a:solidFill>
                            <a:schemeClr val="tx1"/>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18" name="Straight Connector 17"/>
          <p:cNvCxnSpPr/>
          <p:nvPr/>
        </p:nvCxnSpPr>
        <p:spPr>
          <a:xfrm>
            <a:off x="207267" y="3514912"/>
            <a:ext cx="8668512" cy="0"/>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sp>
        <p:nvSpPr>
          <p:cNvPr id="13" name="Slide Number Placeholder 2"/>
          <p:cNvSpPr txBox="1">
            <a:spLocks/>
          </p:cNvSpPr>
          <p:nvPr/>
        </p:nvSpPr>
        <p:spPr>
          <a:xfrm>
            <a:off x="8372186" y="6311247"/>
            <a:ext cx="381000" cy="365125"/>
          </a:xfrm>
          <a:prstGeom prst="rect">
            <a:avLst/>
          </a:prstGeom>
        </p:spPr>
        <p:txBody>
          <a:bodyPr vert="horz" lIns="90726" tIns="45368" rIns="90726" bIns="45368" rtlCol="0" anchor="ctr"/>
          <a:lstStyle/>
          <a:p>
            <a:pPr algn="r" defTabSz="820007" fontAlgn="auto">
              <a:spcBef>
                <a:spcPts val="0"/>
              </a:spcBef>
              <a:spcAft>
                <a:spcPts val="0"/>
              </a:spcAft>
              <a:defRPr/>
            </a:pPr>
            <a:fld id="{894C652A-1437-4DEE-BE20-1D8E4CBD3D73}" type="slidenum">
              <a:rPr lang="en-US" sz="1200">
                <a:solidFill>
                  <a:srgbClr val="106636"/>
                </a:solidFill>
                <a:cs typeface="Arial" pitchFamily="34" charset="0"/>
              </a:rPr>
              <a:pPr algn="r" defTabSz="820007" fontAlgn="auto">
                <a:spcBef>
                  <a:spcPts val="0"/>
                </a:spcBef>
                <a:spcAft>
                  <a:spcPts val="0"/>
                </a:spcAft>
                <a:defRPr/>
              </a:pPr>
              <a:t>22</a:t>
            </a:fld>
            <a:endParaRPr lang="en-US" sz="1200" dirty="0">
              <a:solidFill>
                <a:srgbClr val="106636"/>
              </a:solidFill>
              <a:cs typeface="Arial" pitchFamily="34" charset="0"/>
            </a:endParaRPr>
          </a:p>
        </p:txBody>
      </p:sp>
    </p:spTree>
    <p:extLst>
      <p:ext uri="{BB962C8B-B14F-4D97-AF65-F5344CB8AC3E}">
        <p14:creationId xmlns:p14="http://schemas.microsoft.com/office/powerpoint/2010/main" val="63487292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27" name="Text Box 11"/>
          <p:cNvSpPr txBox="1">
            <a:spLocks noChangeArrowheads="1"/>
          </p:cNvSpPr>
          <p:nvPr/>
        </p:nvSpPr>
        <p:spPr bwMode="auto">
          <a:xfrm>
            <a:off x="0" y="165394"/>
            <a:ext cx="9144000" cy="461653"/>
          </a:xfrm>
          <a:prstGeom prst="rect">
            <a:avLst/>
          </a:prstGeom>
          <a:noFill/>
          <a:ln w="9525">
            <a:noFill/>
            <a:miter lim="800000"/>
            <a:headEnd/>
            <a:tailEnd/>
          </a:ln>
          <a:effectLst/>
        </p:spPr>
        <p:txBody>
          <a:bodyPr wrap="square" lIns="91376" tIns="45688" rIns="91376" bIns="45688">
            <a:spAutoFit/>
          </a:bodyPr>
          <a:lstStyle/>
          <a:p>
            <a:pPr algn="ctr" defTabSz="914073" eaLnBrk="0" hangingPunct="0"/>
            <a:r>
              <a:rPr lang="en-US" sz="2400" dirty="0">
                <a:solidFill>
                  <a:srgbClr val="006600"/>
                </a:solidFill>
              </a:rPr>
              <a:t>FY 2016 BES HEWD Mark</a:t>
            </a:r>
          </a:p>
        </p:txBody>
      </p:sp>
      <p:sp>
        <p:nvSpPr>
          <p:cNvPr id="777225" name="Text Box 9"/>
          <p:cNvSpPr txBox="1">
            <a:spLocks noChangeArrowheads="1"/>
          </p:cNvSpPr>
          <p:nvPr/>
        </p:nvSpPr>
        <p:spPr bwMode="auto">
          <a:xfrm>
            <a:off x="0" y="803177"/>
            <a:ext cx="9144000" cy="5253457"/>
          </a:xfrm>
          <a:prstGeom prst="rect">
            <a:avLst/>
          </a:prstGeom>
          <a:noFill/>
          <a:ln w="19050" algn="ctr">
            <a:noFill/>
            <a:miter lim="800000"/>
            <a:headEnd/>
            <a:tailEnd/>
          </a:ln>
          <a:effectLst/>
        </p:spPr>
        <p:txBody>
          <a:bodyPr wrap="square" lIns="164021" tIns="41005" rIns="164021" bIns="41005">
            <a:spAutoFit/>
          </a:bodyPr>
          <a:lstStyle/>
          <a:p>
            <a:pPr marL="205026" indent="-205026" defTabSz="914073">
              <a:lnSpc>
                <a:spcPct val="90000"/>
              </a:lnSpc>
              <a:spcAft>
                <a:spcPts val="600"/>
              </a:spcAft>
              <a:buFont typeface="Wingdings" pitchFamily="2" charset="2"/>
              <a:buChar char="§"/>
            </a:pPr>
            <a:r>
              <a:rPr lang="en-US" sz="1700" dirty="0">
                <a:latin typeface="Arial Narrow" pitchFamily="34" charset="0"/>
              </a:rPr>
              <a:t>The Committee recommends </a:t>
            </a:r>
            <a:r>
              <a:rPr lang="en-US" sz="1700" dirty="0">
                <a:solidFill>
                  <a:srgbClr val="FF0000"/>
                </a:solidFill>
                <a:latin typeface="Arial Narrow" pitchFamily="34" charset="0"/>
              </a:rPr>
              <a:t>$1,770,306,000</a:t>
            </a:r>
            <a:r>
              <a:rPr lang="en-US" sz="1700" dirty="0">
                <a:latin typeface="Arial Narrow" pitchFamily="34" charset="0"/>
              </a:rPr>
              <a:t> for Basic Energy Sciences, $37,106,000 above fiscal year 2015 and $78,994,000 below the budget request. </a:t>
            </a:r>
          </a:p>
          <a:p>
            <a:pPr marL="205026" indent="-205026" defTabSz="914073">
              <a:lnSpc>
                <a:spcPct val="90000"/>
              </a:lnSpc>
              <a:spcAft>
                <a:spcPts val="600"/>
              </a:spcAft>
              <a:buFont typeface="Wingdings" pitchFamily="2" charset="2"/>
              <a:buChar char="§"/>
            </a:pPr>
            <a:r>
              <a:rPr lang="en-US" sz="1700" dirty="0">
                <a:latin typeface="Arial Narrow" pitchFamily="34" charset="0"/>
              </a:rPr>
              <a:t>Research</a:t>
            </a:r>
          </a:p>
          <a:p>
            <a:pPr marL="661798" lvl="1" indent="-205026" defTabSz="914073">
              <a:lnSpc>
                <a:spcPct val="90000"/>
              </a:lnSpc>
              <a:spcAft>
                <a:spcPts val="600"/>
              </a:spcAft>
              <a:buFont typeface="Wingdings" pitchFamily="2" charset="2"/>
              <a:buChar char="§"/>
            </a:pPr>
            <a:r>
              <a:rPr lang="en-US" sz="1700" dirty="0">
                <a:latin typeface="Arial Narrow" pitchFamily="34" charset="0"/>
              </a:rPr>
              <a:t>Within available funds, the recommendation provides $97,800,000 for </a:t>
            </a:r>
            <a:r>
              <a:rPr lang="en-US" sz="1700" dirty="0">
                <a:solidFill>
                  <a:srgbClr val="FF0000"/>
                </a:solidFill>
                <a:latin typeface="Arial Narrow" pitchFamily="34" charset="0"/>
              </a:rPr>
              <a:t>Energy Frontier Research Centers</a:t>
            </a:r>
            <a:r>
              <a:rPr lang="en-US" sz="1700" dirty="0">
                <a:latin typeface="Arial Narrow" pitchFamily="34" charset="0"/>
              </a:rPr>
              <a:t>.</a:t>
            </a:r>
          </a:p>
          <a:p>
            <a:pPr marL="661798" lvl="1" indent="-205026" defTabSz="914073">
              <a:lnSpc>
                <a:spcPct val="90000"/>
              </a:lnSpc>
              <a:spcAft>
                <a:spcPts val="600"/>
              </a:spcAft>
              <a:buFont typeface="Wingdings" pitchFamily="2" charset="2"/>
              <a:buChar char="§"/>
            </a:pPr>
            <a:r>
              <a:rPr lang="en-US" sz="1700" dirty="0">
                <a:latin typeface="Arial Narrow" pitchFamily="34" charset="0"/>
              </a:rPr>
              <a:t>For materials science and engineering research, the recommendation includes $377,085,000, of which $14,355,000 is for the Experimental Program to Stimulate Competitive Research (</a:t>
            </a:r>
            <a:r>
              <a:rPr lang="en-US" sz="1700" dirty="0" err="1">
                <a:solidFill>
                  <a:srgbClr val="FF0000"/>
                </a:solidFill>
                <a:latin typeface="Arial Narrow" pitchFamily="34" charset="0"/>
              </a:rPr>
              <a:t>EPSCoR</a:t>
            </a:r>
            <a:r>
              <a:rPr lang="en-US" sz="1700" dirty="0">
                <a:latin typeface="Arial Narrow" pitchFamily="34" charset="0"/>
              </a:rPr>
              <a:t>) and $8,000,000 is for </a:t>
            </a:r>
            <a:r>
              <a:rPr lang="en-US" sz="1700" dirty="0">
                <a:solidFill>
                  <a:srgbClr val="FF0000"/>
                </a:solidFill>
                <a:latin typeface="Arial Narrow" pitchFamily="34" charset="0"/>
              </a:rPr>
              <a:t>Computational Materials Sciences</a:t>
            </a:r>
            <a:r>
              <a:rPr lang="en-US" sz="1700" dirty="0">
                <a:latin typeface="Arial Narrow" pitchFamily="34" charset="0"/>
              </a:rPr>
              <a:t>. All other activities within this subprogram are funded at the requested level, including $24,137,000 for the fourth year of the </a:t>
            </a:r>
            <a:r>
              <a:rPr lang="en-US" sz="1700" dirty="0">
                <a:solidFill>
                  <a:srgbClr val="FF0000"/>
                </a:solidFill>
                <a:latin typeface="Arial Narrow" pitchFamily="34" charset="0"/>
              </a:rPr>
              <a:t>Batteries and Energy Storage Innovation Hub</a:t>
            </a:r>
            <a:r>
              <a:rPr lang="en-US" sz="1700" dirty="0">
                <a:latin typeface="Arial Narrow" pitchFamily="34" charset="0"/>
              </a:rPr>
              <a:t>. </a:t>
            </a:r>
          </a:p>
          <a:p>
            <a:pPr marL="661798" lvl="1" indent="-205026" defTabSz="914073">
              <a:lnSpc>
                <a:spcPct val="90000"/>
              </a:lnSpc>
              <a:spcAft>
                <a:spcPts val="600"/>
              </a:spcAft>
              <a:buFont typeface="Wingdings" pitchFamily="2" charset="2"/>
              <a:buChar char="§"/>
            </a:pPr>
            <a:r>
              <a:rPr lang="en-US" sz="1700" dirty="0">
                <a:latin typeface="Arial Narrow" pitchFamily="34" charset="0"/>
              </a:rPr>
              <a:t>For chemical sciences, geosciences, and biosciences, the recommendation includes $305,974,000. The recommendation includes the requested level of $15,000,000 for the </a:t>
            </a:r>
            <a:r>
              <a:rPr lang="en-US" sz="1700" dirty="0">
                <a:solidFill>
                  <a:srgbClr val="FF0000"/>
                </a:solidFill>
                <a:latin typeface="Arial Narrow" pitchFamily="34" charset="0"/>
              </a:rPr>
              <a:t>Fuels from Sunlight Innovation Hub</a:t>
            </a:r>
            <a:r>
              <a:rPr lang="en-US" sz="1700" dirty="0">
                <a:latin typeface="Arial Narrow" pitchFamily="34" charset="0"/>
              </a:rPr>
              <a:t>, which begins the first year of its second five-year term in fiscal year 2016.</a:t>
            </a:r>
          </a:p>
          <a:p>
            <a:pPr marL="205026" indent="-205026" defTabSz="914073">
              <a:lnSpc>
                <a:spcPct val="90000"/>
              </a:lnSpc>
              <a:spcAft>
                <a:spcPts val="600"/>
              </a:spcAft>
              <a:buFont typeface="Wingdings" pitchFamily="2" charset="2"/>
              <a:buChar char="§"/>
            </a:pPr>
            <a:r>
              <a:rPr lang="en-US" sz="1700" dirty="0">
                <a:latin typeface="Arial Narrow" pitchFamily="34" charset="0"/>
              </a:rPr>
              <a:t>For scientific user facilities, the recommendation includes $895,381,000, of which $32,168,000 is for research; and $35,500,000 is for major items of equipment, same as the request (</a:t>
            </a:r>
            <a:r>
              <a:rPr lang="en-US" sz="1700" dirty="0">
                <a:solidFill>
                  <a:srgbClr val="FF0000"/>
                </a:solidFill>
                <a:latin typeface="Arial Narrow" pitchFamily="34" charset="0"/>
              </a:rPr>
              <a:t>APS-U, NEXT</a:t>
            </a:r>
            <a:r>
              <a:rPr lang="en-US" sz="1700" dirty="0">
                <a:latin typeface="Arial Narrow" pitchFamily="34" charset="0"/>
              </a:rPr>
              <a:t>). The recommendation includes $797,049,000 for facilities operations of the nation’s synchrotron radiation light sources, high flux neutron sources, and nanoscale science research centers, of which $245,419,000 is for the </a:t>
            </a:r>
            <a:r>
              <a:rPr lang="en-US" sz="1700" dirty="0">
                <a:solidFill>
                  <a:srgbClr val="FF0000"/>
                </a:solidFill>
                <a:latin typeface="Arial Narrow" pitchFamily="34" charset="0"/>
              </a:rPr>
              <a:t>High-Flux Neutron Sources </a:t>
            </a:r>
            <a:r>
              <a:rPr lang="en-US" sz="1700" dirty="0">
                <a:latin typeface="Arial Narrow" pitchFamily="34" charset="0"/>
              </a:rPr>
              <a:t>and $443,150,000 is for the </a:t>
            </a:r>
            <a:r>
              <a:rPr lang="en-US" sz="1700" dirty="0">
                <a:solidFill>
                  <a:srgbClr val="FF0000"/>
                </a:solidFill>
                <a:latin typeface="Arial Narrow" pitchFamily="34" charset="0"/>
              </a:rPr>
              <a:t>Synchrotron Radiation Light Sources</a:t>
            </a:r>
            <a:r>
              <a:rPr lang="en-US" sz="1700" dirty="0">
                <a:latin typeface="Arial Narrow" pitchFamily="34" charset="0"/>
              </a:rPr>
              <a:t>.</a:t>
            </a:r>
          </a:p>
          <a:p>
            <a:pPr marL="205026" indent="-205026" defTabSz="914073">
              <a:lnSpc>
                <a:spcPct val="90000"/>
              </a:lnSpc>
              <a:spcAft>
                <a:spcPts val="600"/>
              </a:spcAft>
              <a:buFont typeface="Wingdings" pitchFamily="2" charset="2"/>
              <a:buChar char="§"/>
            </a:pPr>
            <a:r>
              <a:rPr lang="en-US" sz="1700" dirty="0">
                <a:latin typeface="Arial Narrow" pitchFamily="34" charset="0"/>
              </a:rPr>
              <a:t>Construction.—The Committee recommends $191,866,000 for Basic Energy Sciences construction (</a:t>
            </a:r>
            <a:r>
              <a:rPr lang="en-US" sz="1700" dirty="0">
                <a:solidFill>
                  <a:srgbClr val="FF0000"/>
                </a:solidFill>
                <a:latin typeface="Arial Narrow" pitchFamily="34" charset="0"/>
              </a:rPr>
              <a:t>LCLS-II</a:t>
            </a:r>
            <a:r>
              <a:rPr lang="en-US" sz="1700" dirty="0">
                <a:latin typeface="Arial Narrow" pitchFamily="34" charset="0"/>
              </a:rPr>
              <a:t>), $53,166,000 above fiscal year 2015 and $8,434,000 below the budget request.</a:t>
            </a:r>
          </a:p>
        </p:txBody>
      </p:sp>
      <p:sp>
        <p:nvSpPr>
          <p:cNvPr id="4" name="Slide Number Placeholder 2"/>
          <p:cNvSpPr txBox="1">
            <a:spLocks/>
          </p:cNvSpPr>
          <p:nvPr/>
        </p:nvSpPr>
        <p:spPr>
          <a:xfrm>
            <a:off x="8372186" y="6311247"/>
            <a:ext cx="381000" cy="365125"/>
          </a:xfrm>
          <a:prstGeom prst="rect">
            <a:avLst/>
          </a:prstGeom>
        </p:spPr>
        <p:txBody>
          <a:bodyPr vert="horz" lIns="90726" tIns="45368" rIns="90726" bIns="45368" rtlCol="0" anchor="ctr"/>
          <a:lstStyle/>
          <a:p>
            <a:pPr algn="r" defTabSz="820007" fontAlgn="auto">
              <a:spcBef>
                <a:spcPts val="0"/>
              </a:spcBef>
              <a:spcAft>
                <a:spcPts val="0"/>
              </a:spcAft>
              <a:defRPr/>
            </a:pPr>
            <a:fld id="{894C652A-1437-4DEE-BE20-1D8E4CBD3D73}" type="slidenum">
              <a:rPr lang="en-US" sz="1200">
                <a:solidFill>
                  <a:srgbClr val="106636"/>
                </a:solidFill>
                <a:cs typeface="Arial" pitchFamily="34" charset="0"/>
              </a:rPr>
              <a:pPr algn="r" defTabSz="820007" fontAlgn="auto">
                <a:spcBef>
                  <a:spcPts val="0"/>
                </a:spcBef>
                <a:spcAft>
                  <a:spcPts val="0"/>
                </a:spcAft>
                <a:defRPr/>
              </a:pPr>
              <a:t>23</a:t>
            </a:fld>
            <a:endParaRPr lang="en-US" sz="1200" dirty="0">
              <a:solidFill>
                <a:srgbClr val="106636"/>
              </a:solidFill>
              <a:cs typeface="Arial" pitchFamily="34" charset="0"/>
            </a:endParaRPr>
          </a:p>
        </p:txBody>
      </p:sp>
    </p:spTree>
    <p:extLst>
      <p:ext uri="{BB962C8B-B14F-4D97-AF65-F5344CB8AC3E}">
        <p14:creationId xmlns:p14="http://schemas.microsoft.com/office/powerpoint/2010/main" val="248805830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27" name="Text Box 11"/>
          <p:cNvSpPr txBox="1">
            <a:spLocks noChangeArrowheads="1"/>
          </p:cNvSpPr>
          <p:nvPr/>
        </p:nvSpPr>
        <p:spPr bwMode="auto">
          <a:xfrm>
            <a:off x="0" y="165394"/>
            <a:ext cx="9144000" cy="461653"/>
          </a:xfrm>
          <a:prstGeom prst="rect">
            <a:avLst/>
          </a:prstGeom>
          <a:noFill/>
          <a:ln w="9525">
            <a:noFill/>
            <a:miter lim="800000"/>
            <a:headEnd/>
            <a:tailEnd/>
          </a:ln>
          <a:effectLst/>
        </p:spPr>
        <p:txBody>
          <a:bodyPr wrap="square" lIns="91376" tIns="45688" rIns="91376" bIns="45688">
            <a:spAutoFit/>
          </a:bodyPr>
          <a:lstStyle/>
          <a:p>
            <a:pPr algn="ctr" defTabSz="914073" eaLnBrk="0" hangingPunct="0"/>
            <a:r>
              <a:rPr lang="en-US" sz="2400" dirty="0">
                <a:solidFill>
                  <a:srgbClr val="006600"/>
                </a:solidFill>
              </a:rPr>
              <a:t>FY 2016 BES SEWD Mark</a:t>
            </a:r>
          </a:p>
        </p:txBody>
      </p:sp>
      <p:sp>
        <p:nvSpPr>
          <p:cNvPr id="777225" name="Text Box 9"/>
          <p:cNvSpPr txBox="1">
            <a:spLocks noChangeArrowheads="1"/>
          </p:cNvSpPr>
          <p:nvPr/>
        </p:nvSpPr>
        <p:spPr bwMode="auto">
          <a:xfrm>
            <a:off x="0" y="849471"/>
            <a:ext cx="9144000" cy="5315012"/>
          </a:xfrm>
          <a:prstGeom prst="rect">
            <a:avLst/>
          </a:prstGeom>
          <a:noFill/>
          <a:ln w="19050" algn="ctr">
            <a:noFill/>
            <a:miter lim="800000"/>
            <a:headEnd/>
            <a:tailEnd/>
          </a:ln>
          <a:effectLst/>
        </p:spPr>
        <p:txBody>
          <a:bodyPr wrap="square" lIns="164021" tIns="41005" rIns="164021" bIns="41005">
            <a:spAutoFit/>
          </a:bodyPr>
          <a:lstStyle/>
          <a:p>
            <a:pPr marL="205026" indent="-205026" defTabSz="914073">
              <a:spcAft>
                <a:spcPts val="600"/>
              </a:spcAft>
              <a:buFont typeface="Wingdings" pitchFamily="2" charset="2"/>
              <a:buChar char="§"/>
            </a:pPr>
            <a:r>
              <a:rPr lang="en-US" sz="1600" dirty="0">
                <a:latin typeface="Arial Narrow" pitchFamily="34" charset="0"/>
              </a:rPr>
              <a:t>The Committee recommends </a:t>
            </a:r>
            <a:r>
              <a:rPr lang="en-US" sz="1600" dirty="0">
                <a:solidFill>
                  <a:srgbClr val="FF0000"/>
                </a:solidFill>
                <a:latin typeface="Arial Narrow" pitchFamily="34" charset="0"/>
              </a:rPr>
              <a:t>$1,844,300,000 </a:t>
            </a:r>
            <a:r>
              <a:rPr lang="en-US" sz="1600" dirty="0">
                <a:latin typeface="Arial Narrow" pitchFamily="34" charset="0"/>
              </a:rPr>
              <a:t>for Basic Energy Sciences, $111,100,000 above fiscal year 2015 and $5,000,000 below the budget request. Of these funds, $1,644,000,000 is for research. Within available funds for operations and maintenance of scientific user facilities, the Committee recommends $254,990,000 for </a:t>
            </a:r>
            <a:r>
              <a:rPr lang="en-US" sz="1600" dirty="0">
                <a:solidFill>
                  <a:srgbClr val="FF0000"/>
                </a:solidFill>
                <a:latin typeface="Arial Narrow" pitchFamily="34" charset="0"/>
              </a:rPr>
              <a:t>high-flux neutron sources </a:t>
            </a:r>
            <a:r>
              <a:rPr lang="en-US" sz="1600" dirty="0">
                <a:latin typeface="Arial Narrow" pitchFamily="34" charset="0"/>
              </a:rPr>
              <a:t>and $477,079,000 for near-optimal operations for the five BES </a:t>
            </a:r>
            <a:r>
              <a:rPr lang="en-US" sz="1600" dirty="0">
                <a:solidFill>
                  <a:srgbClr val="FF0000"/>
                </a:solidFill>
                <a:latin typeface="Arial Narrow" pitchFamily="34" charset="0"/>
              </a:rPr>
              <a:t>light sources</a:t>
            </a:r>
            <a:r>
              <a:rPr lang="en-US" sz="1600" dirty="0">
                <a:latin typeface="Arial Narrow" pitchFamily="34" charset="0"/>
              </a:rPr>
              <a:t>, including $125,500,000 the first full year of operations for the newly constructed </a:t>
            </a:r>
            <a:r>
              <a:rPr lang="en-US" sz="1600" dirty="0">
                <a:solidFill>
                  <a:srgbClr val="FF0000"/>
                </a:solidFill>
                <a:latin typeface="Arial Narrow" pitchFamily="34" charset="0"/>
              </a:rPr>
              <a:t>NSLS-II</a:t>
            </a:r>
            <a:r>
              <a:rPr lang="en-US" sz="1600" dirty="0">
                <a:latin typeface="Arial Narrow" pitchFamily="34" charset="0"/>
              </a:rPr>
              <a:t>. </a:t>
            </a:r>
          </a:p>
          <a:p>
            <a:pPr marL="205026" indent="-205026" defTabSz="914073">
              <a:spcAft>
                <a:spcPts val="600"/>
              </a:spcAft>
              <a:buFont typeface="Wingdings" pitchFamily="2" charset="2"/>
              <a:buChar char="§"/>
            </a:pPr>
            <a:r>
              <a:rPr lang="en-US" sz="1600" dirty="0">
                <a:latin typeface="Arial Narrow" pitchFamily="34" charset="0"/>
              </a:rPr>
              <a:t>An additional $10,000,000 is provided to accelerate completion of the Conceptual Design Report for the </a:t>
            </a:r>
            <a:r>
              <a:rPr lang="en-US" sz="1600" dirty="0">
                <a:solidFill>
                  <a:srgbClr val="FF0000"/>
                </a:solidFill>
                <a:latin typeface="Arial Narrow" pitchFamily="34" charset="0"/>
              </a:rPr>
              <a:t>Second Target Station</a:t>
            </a:r>
            <a:r>
              <a:rPr lang="en-US" sz="1600" dirty="0">
                <a:latin typeface="Arial Narrow" pitchFamily="34" charset="0"/>
              </a:rPr>
              <a:t> at the Spallation Neutron Source. Further, $5,000,000 is provided for research and development for </a:t>
            </a:r>
            <a:r>
              <a:rPr lang="en-US" sz="1600" dirty="0">
                <a:solidFill>
                  <a:srgbClr val="FF0000"/>
                </a:solidFill>
                <a:latin typeface="Arial Narrow" pitchFamily="34" charset="0"/>
              </a:rPr>
              <a:t>the Advanced Light Source Upgrade</a:t>
            </a:r>
            <a:r>
              <a:rPr lang="en-US" sz="1600" dirty="0">
                <a:latin typeface="Arial Narrow" pitchFamily="34" charset="0"/>
              </a:rPr>
              <a:t>. $20,000,000 is provided for the </a:t>
            </a:r>
            <a:r>
              <a:rPr lang="en-US" sz="1600" dirty="0">
                <a:solidFill>
                  <a:srgbClr val="FF0000"/>
                </a:solidFill>
                <a:latin typeface="Arial Narrow" pitchFamily="34" charset="0"/>
              </a:rPr>
              <a:t>Advanced Photon Source Upgrade </a:t>
            </a:r>
            <a:r>
              <a:rPr lang="en-US" sz="1600" dirty="0">
                <a:latin typeface="Arial Narrow" pitchFamily="34" charset="0"/>
              </a:rPr>
              <a:t>project, the same as the budget request. </a:t>
            </a:r>
            <a:r>
              <a:rPr lang="en-US" sz="1600" b="1" dirty="0">
                <a:latin typeface="Arial Narrow" pitchFamily="34" charset="0"/>
              </a:rPr>
              <a:t>To better plan for costs of these upgrades and major construction projects, the Committee requests the Basic Energy Sciences Advisory Committee to provide a list prioritizing the order of the next five projects not later than 90 days after enactment of this act.</a:t>
            </a:r>
          </a:p>
          <a:p>
            <a:pPr marL="205026" indent="-205026" defTabSz="914073">
              <a:spcAft>
                <a:spcPts val="600"/>
              </a:spcAft>
              <a:buFont typeface="Wingdings" pitchFamily="2" charset="2"/>
              <a:buChar char="§"/>
            </a:pPr>
            <a:r>
              <a:rPr lang="en-US" sz="1600" dirty="0">
                <a:latin typeface="Arial Narrow" pitchFamily="34" charset="0"/>
              </a:rPr>
              <a:t>The Committee also recommends $12,000,000 for </a:t>
            </a:r>
            <a:r>
              <a:rPr lang="en-US" sz="1600" dirty="0" err="1">
                <a:latin typeface="Arial Narrow" pitchFamily="34" charset="0"/>
              </a:rPr>
              <a:t>exascale</a:t>
            </a:r>
            <a:r>
              <a:rPr lang="en-US" sz="1600" dirty="0">
                <a:latin typeface="Arial Narrow" pitchFamily="34" charset="0"/>
              </a:rPr>
              <a:t> systems (</a:t>
            </a:r>
            <a:r>
              <a:rPr lang="en-US" sz="1600" dirty="0">
                <a:solidFill>
                  <a:srgbClr val="FF0000"/>
                </a:solidFill>
                <a:latin typeface="Arial Narrow" pitchFamily="34" charset="0"/>
              </a:rPr>
              <a:t>Computational Materials Sciences</a:t>
            </a:r>
            <a:r>
              <a:rPr lang="en-US" sz="1600" dirty="0">
                <a:latin typeface="Arial Narrow" pitchFamily="34" charset="0"/>
              </a:rPr>
              <a:t>), the same as the request. The Committee recommends within the funds provided $3,000,000 for a competitive solicitation for universities to perform fundamental research toward the development of a new generation of </a:t>
            </a:r>
            <a:r>
              <a:rPr lang="en-US" sz="1600" dirty="0">
                <a:solidFill>
                  <a:srgbClr val="FF0000"/>
                </a:solidFill>
                <a:latin typeface="Arial Narrow" pitchFamily="34" charset="0"/>
              </a:rPr>
              <a:t>nanostructured catalysts that can be used to synthesize fertilizer and ammonia </a:t>
            </a:r>
            <a:r>
              <a:rPr lang="en-US" sz="1600" dirty="0">
                <a:latin typeface="Arial Narrow" pitchFamily="34" charset="0"/>
              </a:rPr>
              <a:t>without any secondary greenhouse gases.</a:t>
            </a:r>
          </a:p>
          <a:p>
            <a:pPr marL="205026" indent="-205026" defTabSz="914073">
              <a:spcAft>
                <a:spcPts val="600"/>
              </a:spcAft>
              <a:buFont typeface="Wingdings" pitchFamily="2" charset="2"/>
              <a:buChar char="§"/>
            </a:pPr>
            <a:r>
              <a:rPr lang="en-US" sz="1600" dirty="0">
                <a:latin typeface="Arial Narrow" pitchFamily="34" charset="0"/>
              </a:rPr>
              <a:t>The Committee recommends $24,137,000 for the </a:t>
            </a:r>
            <a:r>
              <a:rPr lang="en-US" sz="1600" dirty="0">
                <a:solidFill>
                  <a:srgbClr val="FF0000"/>
                </a:solidFill>
                <a:latin typeface="Arial Narrow" pitchFamily="34" charset="0"/>
              </a:rPr>
              <a:t>Batteries and Energy Storage Hub</a:t>
            </a:r>
            <a:r>
              <a:rPr lang="en-US" sz="1600" dirty="0">
                <a:latin typeface="Arial Narrow" pitchFamily="34" charset="0"/>
              </a:rPr>
              <a:t>, the Joint Center for Energy Storage Research [JCESR].  The Committee recommends $15,000,000 for the </a:t>
            </a:r>
            <a:r>
              <a:rPr lang="en-US" sz="1600" dirty="0">
                <a:solidFill>
                  <a:srgbClr val="FF0000"/>
                </a:solidFill>
                <a:latin typeface="Arial Narrow" pitchFamily="34" charset="0"/>
              </a:rPr>
              <a:t>Fuels from Sunlight Hub</a:t>
            </a:r>
            <a:r>
              <a:rPr lang="en-US" sz="1600" dirty="0">
                <a:latin typeface="Arial Narrow" pitchFamily="34" charset="0"/>
              </a:rPr>
              <a:t>, the Joint Center for Artificial Photosynthesis [JCAP].</a:t>
            </a:r>
          </a:p>
          <a:p>
            <a:pPr marL="205026" indent="-205026" defTabSz="914073">
              <a:spcAft>
                <a:spcPts val="600"/>
              </a:spcAft>
              <a:buFont typeface="Wingdings" pitchFamily="2" charset="2"/>
              <a:buChar char="§"/>
            </a:pPr>
            <a:r>
              <a:rPr lang="en-US" sz="1600" dirty="0">
                <a:latin typeface="Arial Narrow" pitchFamily="34" charset="0"/>
              </a:rPr>
              <a:t>The Committee also recommends $20,000,000 for the Experimental Program to Stimulate Competitive Research [</a:t>
            </a:r>
            <a:r>
              <a:rPr lang="en-US" sz="1600" dirty="0" err="1">
                <a:solidFill>
                  <a:srgbClr val="FF0000"/>
                </a:solidFill>
                <a:latin typeface="Arial Narrow" pitchFamily="34" charset="0"/>
              </a:rPr>
              <a:t>EPSCoR</a:t>
            </a:r>
            <a:r>
              <a:rPr lang="en-US" sz="1600" dirty="0">
                <a:latin typeface="Arial Narrow" pitchFamily="34" charset="0"/>
              </a:rPr>
              <a:t>]. </a:t>
            </a:r>
          </a:p>
        </p:txBody>
      </p:sp>
      <p:sp>
        <p:nvSpPr>
          <p:cNvPr id="4" name="Slide Number Placeholder 2"/>
          <p:cNvSpPr txBox="1">
            <a:spLocks/>
          </p:cNvSpPr>
          <p:nvPr/>
        </p:nvSpPr>
        <p:spPr>
          <a:xfrm>
            <a:off x="8372186" y="6311247"/>
            <a:ext cx="381000" cy="365125"/>
          </a:xfrm>
          <a:prstGeom prst="rect">
            <a:avLst/>
          </a:prstGeom>
        </p:spPr>
        <p:txBody>
          <a:bodyPr vert="horz" lIns="90726" tIns="45368" rIns="90726" bIns="45368" rtlCol="0" anchor="ctr"/>
          <a:lstStyle/>
          <a:p>
            <a:pPr algn="r" defTabSz="820007" fontAlgn="auto">
              <a:spcBef>
                <a:spcPts val="0"/>
              </a:spcBef>
              <a:spcAft>
                <a:spcPts val="0"/>
              </a:spcAft>
              <a:defRPr/>
            </a:pPr>
            <a:fld id="{894C652A-1437-4DEE-BE20-1D8E4CBD3D73}" type="slidenum">
              <a:rPr lang="en-US" sz="1200">
                <a:solidFill>
                  <a:srgbClr val="106636"/>
                </a:solidFill>
                <a:cs typeface="Arial" pitchFamily="34" charset="0"/>
              </a:rPr>
              <a:pPr algn="r" defTabSz="820007" fontAlgn="auto">
                <a:spcBef>
                  <a:spcPts val="0"/>
                </a:spcBef>
                <a:spcAft>
                  <a:spcPts val="0"/>
                </a:spcAft>
                <a:defRPr/>
              </a:pPr>
              <a:t>24</a:t>
            </a:fld>
            <a:endParaRPr lang="en-US" sz="1200" dirty="0">
              <a:solidFill>
                <a:srgbClr val="106636"/>
              </a:solidFill>
              <a:cs typeface="Arial" pitchFamily="34" charset="0"/>
            </a:endParaRPr>
          </a:p>
        </p:txBody>
      </p:sp>
    </p:spTree>
    <p:extLst>
      <p:ext uri="{BB962C8B-B14F-4D97-AF65-F5344CB8AC3E}">
        <p14:creationId xmlns:p14="http://schemas.microsoft.com/office/powerpoint/2010/main" val="275806850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400" y="784462"/>
            <a:ext cx="9093200" cy="5413143"/>
            <a:chOff x="-6" y="708"/>
            <a:chExt cx="6336" cy="3948"/>
          </a:xfrm>
        </p:grpSpPr>
        <p:sp>
          <p:nvSpPr>
            <p:cNvPr id="842755" name="Rectangle 3"/>
            <p:cNvSpPr>
              <a:spLocks noChangeArrowheads="1"/>
            </p:cNvSpPr>
            <p:nvPr/>
          </p:nvSpPr>
          <p:spPr bwMode="auto">
            <a:xfrm>
              <a:off x="-6" y="712"/>
              <a:ext cx="6336" cy="3944"/>
            </a:xfrm>
            <a:prstGeom prst="rect">
              <a:avLst/>
            </a:prstGeom>
            <a:noFill/>
            <a:ln w="19050" algn="ctr">
              <a:solidFill>
                <a:srgbClr val="000099"/>
              </a:solidFill>
              <a:miter lim="800000"/>
              <a:headEnd/>
              <a:tailEnd/>
            </a:ln>
            <a:effectLst/>
          </p:spPr>
          <p:txBody>
            <a:bodyPr wrap="none" anchor="ctr"/>
            <a:lstStyle/>
            <a:p>
              <a:endParaRPr lang="en-US"/>
            </a:p>
          </p:txBody>
        </p:sp>
        <p:sp>
          <p:nvSpPr>
            <p:cNvPr id="842756" name="Line 4"/>
            <p:cNvSpPr>
              <a:spLocks noChangeShapeType="1"/>
            </p:cNvSpPr>
            <p:nvPr/>
          </p:nvSpPr>
          <p:spPr bwMode="auto">
            <a:xfrm>
              <a:off x="3170" y="708"/>
              <a:ext cx="0" cy="3942"/>
            </a:xfrm>
            <a:prstGeom prst="line">
              <a:avLst/>
            </a:prstGeom>
            <a:noFill/>
            <a:ln w="19050">
              <a:solidFill>
                <a:srgbClr val="000099"/>
              </a:solidFill>
              <a:round/>
              <a:headEnd/>
              <a:tailEnd/>
            </a:ln>
            <a:effectLst/>
          </p:spPr>
          <p:txBody>
            <a:bodyPr wrap="none" anchor="ctr"/>
            <a:lstStyle/>
            <a:p>
              <a:endParaRPr lang="en-US"/>
            </a:p>
          </p:txBody>
        </p:sp>
      </p:grpSp>
      <p:sp>
        <p:nvSpPr>
          <p:cNvPr id="842757" name="Text Box 5"/>
          <p:cNvSpPr txBox="1">
            <a:spLocks noChangeArrowheads="1"/>
          </p:cNvSpPr>
          <p:nvPr/>
        </p:nvSpPr>
        <p:spPr bwMode="auto">
          <a:xfrm>
            <a:off x="241812" y="824907"/>
            <a:ext cx="4320886" cy="274544"/>
          </a:xfrm>
          <a:prstGeom prst="rect">
            <a:avLst/>
          </a:prstGeom>
          <a:noFill/>
          <a:ln w="19050" algn="ctr">
            <a:noFill/>
            <a:miter lim="800000"/>
            <a:headEnd/>
            <a:tailEnd/>
          </a:ln>
          <a:effectLst/>
        </p:spPr>
        <p:txBody>
          <a:bodyPr lIns="82012" tIns="41005" rIns="82012" bIns="41005" anchor="ctr"/>
          <a:lstStyle/>
          <a:p>
            <a:pPr algn="ctr" defTabSz="914073">
              <a:lnSpc>
                <a:spcPct val="80000"/>
              </a:lnSpc>
              <a:spcBef>
                <a:spcPct val="20000"/>
              </a:spcBef>
            </a:pPr>
            <a:r>
              <a:rPr lang="en-US" dirty="0">
                <a:solidFill>
                  <a:srgbClr val="000099"/>
                </a:solidFill>
              </a:rPr>
              <a:t>HEWD Mark</a:t>
            </a:r>
          </a:p>
        </p:txBody>
      </p:sp>
      <p:sp>
        <p:nvSpPr>
          <p:cNvPr id="842758" name="Text Box 6"/>
          <p:cNvSpPr txBox="1">
            <a:spLocks noChangeArrowheads="1"/>
          </p:cNvSpPr>
          <p:nvPr/>
        </p:nvSpPr>
        <p:spPr bwMode="auto">
          <a:xfrm>
            <a:off x="4574892" y="824907"/>
            <a:ext cx="4320886" cy="274544"/>
          </a:xfrm>
          <a:prstGeom prst="rect">
            <a:avLst/>
          </a:prstGeom>
          <a:noFill/>
          <a:ln w="19050" algn="ctr">
            <a:noFill/>
            <a:miter lim="800000"/>
            <a:headEnd/>
            <a:tailEnd/>
          </a:ln>
          <a:effectLst/>
        </p:spPr>
        <p:txBody>
          <a:bodyPr lIns="82012" tIns="41005" rIns="82012" bIns="41005" anchor="ctr"/>
          <a:lstStyle/>
          <a:p>
            <a:pPr algn="ctr" defTabSz="914073">
              <a:lnSpc>
                <a:spcPct val="80000"/>
              </a:lnSpc>
              <a:spcBef>
                <a:spcPct val="20000"/>
              </a:spcBef>
            </a:pPr>
            <a:r>
              <a:rPr lang="en-US" dirty="0">
                <a:solidFill>
                  <a:srgbClr val="000099"/>
                </a:solidFill>
              </a:rPr>
              <a:t>SEWD </a:t>
            </a:r>
            <a:r>
              <a:rPr lang="en-US" dirty="0" smtClean="0">
                <a:solidFill>
                  <a:srgbClr val="000099"/>
                </a:solidFill>
              </a:rPr>
              <a:t>Mark</a:t>
            </a:r>
            <a:endParaRPr lang="en-US" dirty="0">
              <a:solidFill>
                <a:srgbClr val="000099"/>
              </a:solidFill>
            </a:endParaRPr>
          </a:p>
        </p:txBody>
      </p:sp>
      <p:sp>
        <p:nvSpPr>
          <p:cNvPr id="842759" name="Text Box 7"/>
          <p:cNvSpPr txBox="1">
            <a:spLocks noChangeArrowheads="1"/>
          </p:cNvSpPr>
          <p:nvPr/>
        </p:nvSpPr>
        <p:spPr bwMode="auto">
          <a:xfrm>
            <a:off x="4449004" y="2343275"/>
            <a:ext cx="4784642" cy="3789467"/>
          </a:xfrm>
          <a:prstGeom prst="rect">
            <a:avLst/>
          </a:prstGeom>
          <a:noFill/>
          <a:ln w="19050" algn="ctr">
            <a:noFill/>
            <a:miter lim="800000"/>
            <a:headEnd/>
            <a:tailEnd/>
          </a:ln>
          <a:effectLst/>
        </p:spPr>
        <p:txBody>
          <a:bodyPr wrap="square" lIns="164021" tIns="41005" rIns="164021" bIns="41005">
            <a:spAutoFit/>
          </a:bodyPr>
          <a:lstStyle/>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The overall funding for core research is largely flat, providing no new funds for midscale instrumentation ($5M in the request).</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A directed investment of $3M for ammonia synthesis will </a:t>
            </a:r>
            <a:r>
              <a:rPr lang="en-US" sz="1400" dirty="0" smtClean="0">
                <a:latin typeface="Arial Narrow" pitchFamily="34" charset="0"/>
              </a:rPr>
              <a:t>likely divert </a:t>
            </a:r>
            <a:r>
              <a:rPr lang="en-US" sz="1400" dirty="0">
                <a:latin typeface="Arial Narrow" pitchFamily="34" charset="0"/>
              </a:rPr>
              <a:t>funding from existing catalysis projects.</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$100M for EFRCs, $10M below the request and likely preventing a planned solicitation in FY 2016.</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$12M is provided for computational materials sciences, same as the request.</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All construction and MIE projects (LCLS-II, NEXT, APS-U) and the neutron scattering facilities are funded at the requested levels.</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NSLS-II is funded at $125.5M, $15.5M above the request. The operations at the remaining light sources must be reduced by $15.5M to offset the increase.</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NSRCs are funded at $106M, $12.7M below the request significantly impacting operations. RIFs are likely at this level.</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New funds provided for STS ($10M) and ALS-U ($5M).</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$20M for DOE </a:t>
            </a:r>
            <a:r>
              <a:rPr lang="en-US" sz="1400" dirty="0" err="1">
                <a:latin typeface="Arial Narrow" pitchFamily="34" charset="0"/>
              </a:rPr>
              <a:t>EPSCoR</a:t>
            </a:r>
            <a:r>
              <a:rPr lang="en-US" sz="1400" dirty="0">
                <a:latin typeface="Arial Narrow" pitchFamily="34" charset="0"/>
              </a:rPr>
              <a:t>, $11.5 M above the request.</a:t>
            </a:r>
          </a:p>
        </p:txBody>
      </p:sp>
      <p:sp>
        <p:nvSpPr>
          <p:cNvPr id="842761" name="Text Box 9"/>
          <p:cNvSpPr txBox="1">
            <a:spLocks noChangeArrowheads="1"/>
          </p:cNvSpPr>
          <p:nvPr/>
        </p:nvSpPr>
        <p:spPr bwMode="auto">
          <a:xfrm>
            <a:off x="245341" y="1524004"/>
            <a:ext cx="4329545" cy="581409"/>
          </a:xfrm>
          <a:prstGeom prst="rect">
            <a:avLst/>
          </a:prstGeom>
          <a:noFill/>
          <a:ln w="19050" algn="ctr">
            <a:noFill/>
            <a:miter lim="800000"/>
            <a:headEnd/>
            <a:tailEnd/>
          </a:ln>
          <a:effectLst/>
        </p:spPr>
        <p:txBody>
          <a:bodyPr lIns="164021" tIns="41005" rIns="164021" bIns="41005">
            <a:spAutoFit/>
          </a:bodyPr>
          <a:lstStyle/>
          <a:p>
            <a:pPr marL="205026" indent="-205026" defTabSz="914073">
              <a:lnSpc>
                <a:spcPct val="90000"/>
              </a:lnSpc>
            </a:pPr>
            <a:endParaRPr lang="en-US" dirty="0"/>
          </a:p>
          <a:p>
            <a:pPr marL="205026" indent="-205026" defTabSz="914073">
              <a:lnSpc>
                <a:spcPct val="90000"/>
              </a:lnSpc>
            </a:pP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1560800131"/>
              </p:ext>
            </p:extLst>
          </p:nvPr>
        </p:nvGraphicFramePr>
        <p:xfrm>
          <a:off x="106085" y="1097014"/>
          <a:ext cx="4389120" cy="1227847"/>
        </p:xfrm>
        <a:graphic>
          <a:graphicData uri="http://schemas.openxmlformats.org/drawingml/2006/table">
            <a:tbl>
              <a:tblPr/>
              <a:tblGrid>
                <a:gridCol w="889000"/>
                <a:gridCol w="558800"/>
                <a:gridCol w="558800"/>
                <a:gridCol w="558800"/>
                <a:gridCol w="510988"/>
                <a:gridCol w="421341"/>
                <a:gridCol w="515488"/>
                <a:gridCol w="375903"/>
              </a:tblGrid>
              <a:tr h="354867">
                <a:tc>
                  <a:txBody>
                    <a:bodyPr/>
                    <a:lstStyle/>
                    <a:p>
                      <a:pPr algn="l" fontAlgn="t"/>
                      <a:r>
                        <a:rPr lang="en-US" sz="900" b="0" i="0" u="none" strike="noStrike" dirty="0">
                          <a:solidFill>
                            <a:srgbClr val="000000"/>
                          </a:solidFill>
                          <a:latin typeface="Arial Narrow"/>
                        </a:rPr>
                        <a:t> </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smtClean="0">
                          <a:solidFill>
                            <a:srgbClr val="000000"/>
                          </a:solidFill>
                          <a:latin typeface="Arial Narrow"/>
                        </a:rPr>
                        <a:t>FY 2015 </a:t>
                      </a:r>
                      <a:r>
                        <a:rPr lang="en-US" sz="1100" b="1" i="0" u="none" strike="noStrike" dirty="0" err="1" smtClean="0">
                          <a:solidFill>
                            <a:srgbClr val="000000"/>
                          </a:solidFill>
                          <a:latin typeface="Arial Narrow"/>
                        </a:rPr>
                        <a:t>Approp</a:t>
                      </a:r>
                      <a:r>
                        <a:rPr lang="en-US" sz="1100" b="1" i="0" u="none" strike="noStrike" dirty="0" smtClean="0">
                          <a:solidFill>
                            <a:srgbClr val="000000"/>
                          </a:solidFill>
                          <a:latin typeface="Arial Narrow"/>
                        </a:rPr>
                        <a:t>.</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 2016 </a:t>
                      </a:r>
                      <a:r>
                        <a:rPr lang="en-US" sz="1100" b="1" i="0" u="none" strike="noStrike" dirty="0">
                          <a:solidFill>
                            <a:srgbClr val="000000"/>
                          </a:solidFill>
                          <a:latin typeface="Arial Narrow"/>
                        </a:rPr>
                        <a:t>Request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2016 </a:t>
                      </a:r>
                      <a:r>
                        <a:rPr lang="en-US" sz="1100" b="1" i="0" u="none" strike="noStrike" dirty="0">
                          <a:solidFill>
                            <a:srgbClr val="000000"/>
                          </a:solidFill>
                          <a:latin typeface="Arial Narrow"/>
                        </a:rPr>
                        <a:t>House</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16 </a:t>
                      </a:r>
                      <a:r>
                        <a:rPr lang="en-US" sz="1100" b="1" i="0" u="none" strike="noStrike" dirty="0">
                          <a:solidFill>
                            <a:srgbClr val="000000"/>
                          </a:solidFill>
                          <a:latin typeface="Arial Narrow"/>
                        </a:rPr>
                        <a:t>House vs. FY </a:t>
                      </a:r>
                      <a:r>
                        <a:rPr lang="en-US" sz="1100" b="1" i="0" u="none" strike="noStrike" dirty="0" smtClean="0">
                          <a:solidFill>
                            <a:srgbClr val="000000"/>
                          </a:solidFill>
                          <a:latin typeface="Arial Narrow"/>
                        </a:rPr>
                        <a:t>15 </a:t>
                      </a:r>
                      <a:r>
                        <a:rPr lang="en-US" sz="1100" b="1" i="0" u="none" strike="noStrike" dirty="0" err="1">
                          <a:solidFill>
                            <a:srgbClr val="000000"/>
                          </a:solidFill>
                          <a:latin typeface="Arial Narrow"/>
                        </a:rPr>
                        <a:t>Approp</a:t>
                      </a:r>
                      <a:r>
                        <a:rPr lang="en-US" sz="1100" b="1" i="0" u="none" strike="noStrike" dirty="0">
                          <a:solidFill>
                            <a:srgbClr val="000000"/>
                          </a:solidFill>
                          <a:latin typeface="Arial Narrow"/>
                        </a:rPr>
                        <a: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dirty="0" smtClean="0">
                          <a:solidFill>
                            <a:srgbClr val="000000"/>
                          </a:solidFill>
                          <a:latin typeface="Arial Narrow"/>
                        </a:rPr>
                        <a:t>FY 16 House vs. FY 16 Request</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218245">
                <a:tc>
                  <a:txBody>
                    <a:bodyPr/>
                    <a:lstStyle/>
                    <a:p>
                      <a:pPr algn="l" fontAlgn="t"/>
                      <a:r>
                        <a:rPr lang="en-US" sz="1200" b="1" i="0" u="none" strike="noStrike" dirty="0">
                          <a:solidFill>
                            <a:srgbClr val="000000"/>
                          </a:solidFill>
                          <a:latin typeface="Arial Narrow"/>
                        </a:rPr>
                        <a:t>BES Total</a:t>
                      </a:r>
                    </a:p>
                  </a:txBody>
                  <a:tcPr marL="6917"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82930" algn="dec"/>
                        </a:tabLst>
                      </a:pPr>
                      <a:r>
                        <a:rPr lang="en-US" sz="1100" b="1" i="0" u="none" strike="noStrike" kern="1200" dirty="0" smtClean="0">
                          <a:solidFill>
                            <a:schemeClr val="tx1"/>
                          </a:solidFill>
                          <a:latin typeface="Arial Narrow"/>
                          <a:ea typeface="+mn-ea"/>
                          <a:cs typeface="+mn-cs"/>
                        </a:rPr>
                        <a:t>1,733,200</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82930" algn="dec"/>
                        </a:tabLst>
                      </a:pPr>
                      <a:r>
                        <a:rPr lang="en-US" sz="1100" b="1" i="0" u="none" strike="noStrike" kern="1200" dirty="0" smtClean="0">
                          <a:solidFill>
                            <a:schemeClr val="tx1"/>
                          </a:solidFill>
                          <a:latin typeface="Arial Narrow"/>
                          <a:ea typeface="+mn-ea"/>
                          <a:cs typeface="+mn-cs"/>
                        </a:rPr>
                        <a:t>1,849,300</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82930" algn="dec"/>
                        </a:tabLst>
                      </a:pPr>
                      <a:r>
                        <a:rPr lang="en-US" sz="1100" b="1" i="0" u="none" strike="noStrike" kern="1200" dirty="0" smtClean="0">
                          <a:solidFill>
                            <a:schemeClr val="tx1"/>
                          </a:solidFill>
                          <a:latin typeface="Arial Narrow"/>
                          <a:ea typeface="+mn-ea"/>
                          <a:cs typeface="+mn-cs"/>
                        </a:rPr>
                        <a:t>1,770,306</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+37,106</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+2.1%</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-78,994</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-4.3%</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8245">
                <a:tc>
                  <a:txBody>
                    <a:bodyPr/>
                    <a:lstStyle/>
                    <a:p>
                      <a:pPr algn="l" fontAlgn="t"/>
                      <a:r>
                        <a:rPr lang="en-US" sz="1100" b="1" i="0" u="none" strike="noStrike" dirty="0" smtClean="0">
                          <a:solidFill>
                            <a:srgbClr val="000000"/>
                          </a:solidFill>
                          <a:latin typeface="Arial Narrow"/>
                        </a:rPr>
                        <a:t>MSE &amp; CSGB</a:t>
                      </a:r>
                      <a:endParaRPr lang="en-US" sz="1100" b="1" i="0" u="none" strike="noStrike" dirty="0">
                        <a:solidFill>
                          <a:srgbClr val="000000"/>
                        </a:solidFill>
                        <a:latin typeface="Arial Narrow"/>
                      </a:endParaRPr>
                    </a:p>
                  </a:txBody>
                  <a:tcPr marL="124502"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chemeClr val="tx1"/>
                          </a:solidFill>
                          <a:latin typeface="Arial Narrow"/>
                        </a:rPr>
                        <a:t>678,121</a:t>
                      </a:r>
                      <a:endParaRPr lang="en-US" sz="1100" b="1" i="0" u="none" strike="noStrike" dirty="0">
                        <a:solidFill>
                          <a:schemeClr val="tx1"/>
                        </a:solidFill>
                        <a:latin typeface="Arial Narrow"/>
                      </a:endParaRP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chemeClr val="tx1"/>
                          </a:solidFill>
                          <a:latin typeface="Arial Narrow"/>
                        </a:rPr>
                        <a:t>697,151</a:t>
                      </a:r>
                      <a:endParaRPr lang="en-US" sz="1100" b="1" i="0" u="none" strike="noStrike" dirty="0">
                        <a:solidFill>
                          <a:schemeClr val="tx1"/>
                        </a:solidFill>
                        <a:latin typeface="Arial Narrow"/>
                      </a:endParaRP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chemeClr val="tx1"/>
                          </a:solidFill>
                          <a:latin typeface="Arial Narrow"/>
                        </a:rPr>
                        <a:t>683,059</a:t>
                      </a:r>
                      <a:endParaRPr lang="en-US" sz="1100" b="1" i="0" u="none" strike="noStrike" dirty="0">
                        <a:solidFill>
                          <a:schemeClr val="tx1"/>
                        </a:solidFill>
                        <a:latin typeface="Arial Narrow"/>
                      </a:endParaRP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+4,938</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+0.7%</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-14,092</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-2.0%</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8245">
                <a:tc>
                  <a:txBody>
                    <a:bodyPr/>
                    <a:lstStyle/>
                    <a:p>
                      <a:pPr algn="l" fontAlgn="t"/>
                      <a:r>
                        <a:rPr lang="en-US" sz="1100" b="1" i="0" u="none" strike="noStrike" dirty="0" smtClean="0">
                          <a:solidFill>
                            <a:srgbClr val="000000"/>
                          </a:solidFill>
                          <a:latin typeface="Arial Narrow"/>
                        </a:rPr>
                        <a:t>SUFD</a:t>
                      </a:r>
                      <a:endParaRPr lang="en-US" sz="1100" b="1" i="0" u="none" strike="noStrike" dirty="0">
                        <a:solidFill>
                          <a:srgbClr val="000000"/>
                        </a:solidFill>
                        <a:latin typeface="Arial Narrow"/>
                      </a:endParaRPr>
                    </a:p>
                  </a:txBody>
                  <a:tcPr marL="124502"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chemeClr val="tx1"/>
                          </a:solidFill>
                          <a:latin typeface="Arial Narrow"/>
                          <a:ea typeface="+mn-ea"/>
                          <a:cs typeface="+mn-cs"/>
                        </a:rPr>
                        <a:t>916,379</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chemeClr val="tx1"/>
                          </a:solidFill>
                          <a:latin typeface="Arial Narrow"/>
                          <a:ea typeface="+mn-ea"/>
                          <a:cs typeface="+mn-cs"/>
                        </a:rPr>
                        <a:t>951,849</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chemeClr val="tx1"/>
                          </a:solidFill>
                          <a:latin typeface="Arial Narrow"/>
                          <a:ea typeface="+mn-ea"/>
                          <a:cs typeface="+mn-cs"/>
                        </a:rPr>
                        <a:t>895,381</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-20,998</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-2.3%</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-56,468</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-5.9%</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8245">
                <a:tc>
                  <a:txBody>
                    <a:bodyPr/>
                    <a:lstStyle/>
                    <a:p>
                      <a:pPr lvl="0" algn="l" fontAlgn="t"/>
                      <a:r>
                        <a:rPr lang="en-US" sz="1100" b="1" i="0" u="none" strike="noStrike" dirty="0" smtClean="0">
                          <a:solidFill>
                            <a:srgbClr val="000000"/>
                          </a:solidFill>
                          <a:latin typeface="Arial Narrow"/>
                        </a:rPr>
                        <a:t>Construction</a:t>
                      </a:r>
                      <a:endParaRPr lang="en-US" sz="1100" b="1" i="0" u="none" strike="noStrike" dirty="0">
                        <a:solidFill>
                          <a:srgbClr val="000000"/>
                        </a:solidFill>
                        <a:latin typeface="Arial Narrow"/>
                      </a:endParaRPr>
                    </a:p>
                  </a:txBody>
                  <a:tcPr marL="128016" marR="9144" marT="9144"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chemeClr val="tx1"/>
                          </a:solidFill>
                          <a:latin typeface="Arial Narrow"/>
                          <a:ea typeface="+mn-ea"/>
                          <a:cs typeface="+mn-cs"/>
                        </a:rPr>
                        <a:t>138,700</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chemeClr val="tx1"/>
                          </a:solidFill>
                          <a:latin typeface="Arial Narrow"/>
                          <a:ea typeface="+mn-ea"/>
                          <a:cs typeface="+mn-cs"/>
                        </a:rPr>
                        <a:t>200,300</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chemeClr val="tx1"/>
                          </a:solidFill>
                          <a:latin typeface="Arial Narrow"/>
                          <a:ea typeface="+mn-ea"/>
                          <a:cs typeface="+mn-cs"/>
                        </a:rPr>
                        <a:t>191,866</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+53,166</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+38.3%</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-8,434</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-4.2%</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630370573"/>
              </p:ext>
            </p:extLst>
          </p:nvPr>
        </p:nvGraphicFramePr>
        <p:xfrm>
          <a:off x="4632963" y="1097015"/>
          <a:ext cx="4450081" cy="1227845"/>
        </p:xfrm>
        <a:graphic>
          <a:graphicData uri="http://schemas.openxmlformats.org/drawingml/2006/table">
            <a:tbl>
              <a:tblPr/>
              <a:tblGrid>
                <a:gridCol w="862405"/>
                <a:gridCol w="566236"/>
                <a:gridCol w="566236"/>
                <a:gridCol w="566236"/>
                <a:gridCol w="524538"/>
                <a:gridCol w="421342"/>
                <a:gridCol w="467949"/>
                <a:gridCol w="475139"/>
              </a:tblGrid>
              <a:tr h="342197">
                <a:tc>
                  <a:txBody>
                    <a:bodyPr/>
                    <a:lstStyle/>
                    <a:p>
                      <a:pPr algn="l" fontAlgn="t"/>
                      <a:r>
                        <a:rPr lang="en-US" sz="900" b="0" i="0" u="none" strike="noStrike" dirty="0">
                          <a:solidFill>
                            <a:srgbClr val="000000"/>
                          </a:solidFill>
                          <a:latin typeface="Arial Narrow"/>
                        </a:rPr>
                        <a:t> </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smtClean="0">
                          <a:solidFill>
                            <a:srgbClr val="000000"/>
                          </a:solidFill>
                          <a:latin typeface="Arial Narrow"/>
                        </a:rPr>
                        <a:t>FY 2015 </a:t>
                      </a:r>
                      <a:r>
                        <a:rPr lang="en-US" sz="1100" b="1" i="0" u="none" strike="noStrike" dirty="0" err="1" smtClean="0">
                          <a:solidFill>
                            <a:srgbClr val="000000"/>
                          </a:solidFill>
                          <a:latin typeface="Arial Narrow"/>
                        </a:rPr>
                        <a:t>Approp</a:t>
                      </a:r>
                      <a:r>
                        <a:rPr lang="en-US" sz="1100" b="1" i="0" u="none" strike="noStrike" dirty="0" smtClean="0">
                          <a:solidFill>
                            <a:srgbClr val="000000"/>
                          </a:solidFill>
                          <a:latin typeface="Arial Narrow"/>
                        </a:rPr>
                        <a:t>.</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2016 </a:t>
                      </a:r>
                      <a:r>
                        <a:rPr lang="en-US" sz="1100" b="1" i="0" u="none" strike="noStrike" dirty="0">
                          <a:solidFill>
                            <a:srgbClr val="000000"/>
                          </a:solidFill>
                          <a:latin typeface="Arial Narrow"/>
                        </a:rPr>
                        <a:t>Request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2016 Senate</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16 Senate </a:t>
                      </a:r>
                      <a:r>
                        <a:rPr lang="en-US" sz="1100" b="1" i="0" u="none" strike="noStrike" dirty="0">
                          <a:solidFill>
                            <a:srgbClr val="000000"/>
                          </a:solidFill>
                          <a:latin typeface="Arial Narrow"/>
                        </a:rPr>
                        <a:t>vs. FY </a:t>
                      </a:r>
                      <a:r>
                        <a:rPr lang="en-US" sz="1100" b="1" i="0" u="none" strike="noStrike" dirty="0" smtClean="0">
                          <a:solidFill>
                            <a:srgbClr val="000000"/>
                          </a:solidFill>
                          <a:latin typeface="Arial Narrow"/>
                        </a:rPr>
                        <a:t>15 </a:t>
                      </a:r>
                      <a:r>
                        <a:rPr lang="en-US" sz="1100" b="1" i="0" u="none" strike="noStrike" dirty="0" err="1">
                          <a:solidFill>
                            <a:srgbClr val="000000"/>
                          </a:solidFill>
                          <a:latin typeface="Arial Narrow"/>
                        </a:rPr>
                        <a:t>Approp</a:t>
                      </a:r>
                      <a:r>
                        <a:rPr lang="en-US" sz="1100" b="1" i="0" u="none" strike="noStrike" dirty="0">
                          <a:solidFill>
                            <a:srgbClr val="000000"/>
                          </a:solidFill>
                          <a:latin typeface="Arial Narrow"/>
                        </a:rPr>
                        <a: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dirty="0" smtClean="0">
                          <a:solidFill>
                            <a:srgbClr val="000000"/>
                          </a:solidFill>
                          <a:latin typeface="Arial Narrow"/>
                        </a:rPr>
                        <a:t>FY 16 Senate vs. FY 16 Request</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221412">
                <a:tc>
                  <a:txBody>
                    <a:bodyPr/>
                    <a:lstStyle/>
                    <a:p>
                      <a:pPr algn="l" fontAlgn="t"/>
                      <a:r>
                        <a:rPr lang="en-US" sz="1200" b="1" i="0" u="none" strike="noStrike" dirty="0">
                          <a:solidFill>
                            <a:srgbClr val="000000"/>
                          </a:solidFill>
                          <a:latin typeface="Arial Narrow"/>
                        </a:rPr>
                        <a:t>BES Total</a:t>
                      </a:r>
                    </a:p>
                  </a:txBody>
                  <a:tcPr marL="6917"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82930" algn="dec"/>
                        </a:tabLst>
                      </a:pPr>
                      <a:r>
                        <a:rPr lang="en-US" sz="1100" b="1" i="0" u="none" strike="noStrike" kern="1200" dirty="0" smtClean="0">
                          <a:solidFill>
                            <a:schemeClr val="tx1"/>
                          </a:solidFill>
                          <a:latin typeface="Arial Narrow"/>
                          <a:ea typeface="+mn-ea"/>
                          <a:cs typeface="+mn-cs"/>
                        </a:rPr>
                        <a:t>1,733,200</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82930" algn="dec"/>
                        </a:tabLst>
                      </a:pPr>
                      <a:r>
                        <a:rPr lang="en-US" sz="1100" b="1" i="0" u="none" strike="noStrike" kern="1200" dirty="0" smtClean="0">
                          <a:solidFill>
                            <a:schemeClr val="tx1"/>
                          </a:solidFill>
                          <a:latin typeface="Arial Narrow"/>
                          <a:ea typeface="+mn-ea"/>
                          <a:cs typeface="+mn-cs"/>
                        </a:rPr>
                        <a:t>1,849,300</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3972" rtl="0" eaLnBrk="1" fontAlgn="b" latinLnBrk="0" hangingPunct="1">
                        <a:lnSpc>
                          <a:spcPct val="100000"/>
                        </a:lnSpc>
                        <a:spcBef>
                          <a:spcPts val="0"/>
                        </a:spcBef>
                        <a:spcAft>
                          <a:spcPts val="0"/>
                        </a:spcAft>
                        <a:buClrTx/>
                        <a:buSzTx/>
                        <a:buFontTx/>
                        <a:buNone/>
                        <a:tabLst/>
                        <a:defRPr/>
                      </a:pPr>
                      <a:r>
                        <a:rPr lang="en-US" sz="1100" b="1" i="0" u="none" strike="noStrike" kern="1200" dirty="0" smtClean="0">
                          <a:solidFill>
                            <a:schemeClr val="tx1"/>
                          </a:solidFill>
                          <a:latin typeface="Arial Narrow"/>
                          <a:ea typeface="+mn-ea"/>
                          <a:cs typeface="+mn-cs"/>
                        </a:rPr>
                        <a:t>1,844,300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+111,100</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+6.4%</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chemeClr val="tx1"/>
                          </a:solidFill>
                          <a:latin typeface="Arial Narrow"/>
                        </a:rPr>
                        <a:t>-5,000</a:t>
                      </a:r>
                      <a:endParaRPr lang="en-US" sz="1100" b="1" i="0" u="none" strike="noStrike" dirty="0">
                        <a:solidFill>
                          <a:schemeClr val="tx1"/>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chemeClr val="tx1"/>
                          </a:solidFill>
                          <a:latin typeface="Arial Narrow"/>
                        </a:rPr>
                        <a:t>-0.3%</a:t>
                      </a:r>
                      <a:endParaRPr lang="en-US" sz="1100" b="1" i="0" u="none" strike="noStrike" dirty="0">
                        <a:solidFill>
                          <a:schemeClr val="tx1"/>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1412">
                <a:tc>
                  <a:txBody>
                    <a:bodyPr/>
                    <a:lstStyle/>
                    <a:p>
                      <a:pPr algn="l" fontAlgn="t"/>
                      <a:r>
                        <a:rPr lang="en-US" sz="1100" b="1" i="0" u="none" strike="noStrike" dirty="0" smtClean="0">
                          <a:solidFill>
                            <a:srgbClr val="000000"/>
                          </a:solidFill>
                          <a:latin typeface="Arial Narrow"/>
                        </a:rPr>
                        <a:t>MSE &amp; CSGB</a:t>
                      </a:r>
                      <a:endParaRPr lang="en-US" sz="1100" b="1" i="0" u="none" strike="noStrike" dirty="0">
                        <a:solidFill>
                          <a:srgbClr val="000000"/>
                        </a:solidFill>
                        <a:latin typeface="Arial Narrow"/>
                      </a:endParaRPr>
                    </a:p>
                  </a:txBody>
                  <a:tcPr marL="124502"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chemeClr val="tx1"/>
                          </a:solidFill>
                          <a:latin typeface="Arial Narrow"/>
                        </a:rPr>
                        <a:t>678,121</a:t>
                      </a:r>
                      <a:endParaRPr lang="en-US" sz="1100" b="1" i="0" u="none" strike="noStrike" dirty="0">
                        <a:solidFill>
                          <a:schemeClr val="tx1"/>
                        </a:solidFill>
                        <a:latin typeface="Arial Narrow"/>
                      </a:endParaRP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chemeClr val="tx1"/>
                          </a:solidFill>
                          <a:latin typeface="Arial Narrow"/>
                        </a:rPr>
                        <a:t>697,151</a:t>
                      </a:r>
                      <a:endParaRPr lang="en-US" sz="1100" b="1" i="0" u="none" strike="noStrike" dirty="0">
                        <a:solidFill>
                          <a:schemeClr val="tx1"/>
                        </a:solidFill>
                        <a:latin typeface="Arial Narrow"/>
                      </a:endParaRP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chemeClr val="tx1"/>
                          </a:solidFill>
                          <a:latin typeface="Arial Narrow"/>
                        </a:rPr>
                        <a:t>692,971</a:t>
                      </a:r>
                      <a:endParaRPr lang="en-US" sz="1100" b="1" i="0" u="none" strike="noStrike" dirty="0">
                        <a:solidFill>
                          <a:schemeClr val="tx1"/>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+14,850</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+2.2%</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-4,180</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-0.6%</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1412">
                <a:tc>
                  <a:txBody>
                    <a:bodyPr/>
                    <a:lstStyle/>
                    <a:p>
                      <a:pPr algn="l" fontAlgn="t"/>
                      <a:r>
                        <a:rPr lang="en-US" sz="1100" b="1" i="0" u="none" strike="noStrike" dirty="0" smtClean="0">
                          <a:solidFill>
                            <a:srgbClr val="000000"/>
                          </a:solidFill>
                          <a:latin typeface="Arial Narrow"/>
                        </a:rPr>
                        <a:t>SUFD</a:t>
                      </a:r>
                      <a:endParaRPr lang="en-US" sz="1100" b="1" i="0" u="none" strike="noStrike" dirty="0">
                        <a:solidFill>
                          <a:srgbClr val="000000"/>
                        </a:solidFill>
                        <a:latin typeface="Arial Narrow"/>
                      </a:endParaRPr>
                    </a:p>
                  </a:txBody>
                  <a:tcPr marL="124502"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chemeClr val="tx1"/>
                          </a:solidFill>
                          <a:latin typeface="Arial Narrow"/>
                          <a:ea typeface="+mn-ea"/>
                          <a:cs typeface="+mn-cs"/>
                        </a:rPr>
                        <a:t>916,379</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chemeClr val="tx1"/>
                          </a:solidFill>
                          <a:latin typeface="Arial Narrow"/>
                          <a:ea typeface="+mn-ea"/>
                          <a:cs typeface="+mn-cs"/>
                        </a:rPr>
                        <a:t>951,849</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chemeClr val="tx1"/>
                          </a:solidFill>
                          <a:latin typeface="Arial Narrow"/>
                        </a:rPr>
                        <a:t>951,029</a:t>
                      </a:r>
                      <a:endParaRPr lang="en-US" sz="1100" b="1" i="0" u="none" strike="noStrike" dirty="0">
                        <a:solidFill>
                          <a:schemeClr val="tx1"/>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+34,650</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+3.8%</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-820</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-0.1%</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1412">
                <a:tc>
                  <a:txBody>
                    <a:bodyPr/>
                    <a:lstStyle/>
                    <a:p>
                      <a:pPr algn="l" fontAlgn="t"/>
                      <a:r>
                        <a:rPr lang="en-US" sz="1100" b="1" i="0" u="none" strike="noStrike" dirty="0">
                          <a:solidFill>
                            <a:srgbClr val="000000"/>
                          </a:solidFill>
                          <a:latin typeface="Arial Narrow"/>
                        </a:rPr>
                        <a:t>Construction</a:t>
                      </a:r>
                    </a:p>
                  </a:txBody>
                  <a:tcPr marL="128016" marR="9144" marT="9144"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chemeClr val="tx1"/>
                          </a:solidFill>
                          <a:latin typeface="Arial Narrow"/>
                          <a:ea typeface="+mn-ea"/>
                          <a:cs typeface="+mn-cs"/>
                        </a:rPr>
                        <a:t>138,700</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chemeClr val="tx1"/>
                          </a:solidFill>
                          <a:latin typeface="Arial Narrow"/>
                          <a:ea typeface="+mn-ea"/>
                          <a:cs typeface="+mn-cs"/>
                        </a:rPr>
                        <a:t>200,300</a:t>
                      </a:r>
                      <a:endParaRPr lang="en-US" sz="1100" b="1" i="0" u="none" strike="noStrike" kern="1200" dirty="0">
                        <a:solidFill>
                          <a:schemeClr val="tx1"/>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chemeClr val="tx1"/>
                          </a:solidFill>
                          <a:latin typeface="Arial Narrow"/>
                        </a:rPr>
                        <a:t>200,300</a:t>
                      </a:r>
                      <a:endParaRPr lang="en-US" sz="1100" b="1" i="0" u="none" strike="noStrike" dirty="0">
                        <a:solidFill>
                          <a:schemeClr val="tx1"/>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+61,600</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rtl="0" fontAlgn="b"/>
                      <a:r>
                        <a:rPr lang="en-US" sz="1100" b="1" i="0" u="none" strike="noStrike" dirty="0" smtClean="0">
                          <a:solidFill>
                            <a:schemeClr val="tx1"/>
                          </a:solidFill>
                          <a:effectLst/>
                          <a:latin typeface="Arial Narrow"/>
                        </a:rPr>
                        <a:t>+44.4%</a:t>
                      </a:r>
                      <a:endParaRPr lang="en-US" sz="1100" b="1" i="0" u="none" strike="noStrike" dirty="0">
                        <a:solidFill>
                          <a:schemeClr val="tx1"/>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chemeClr val="tx1"/>
                          </a:solidFill>
                          <a:latin typeface="Arial Narrow"/>
                        </a:rPr>
                        <a:t>—</a:t>
                      </a:r>
                      <a:endParaRPr lang="en-US" sz="1100" b="1" i="0" u="none" strike="noStrike" dirty="0">
                        <a:solidFill>
                          <a:schemeClr val="tx1"/>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200" b="1" i="0" u="none" strike="noStrike" dirty="0" smtClean="0">
                          <a:solidFill>
                            <a:schemeClr val="tx1"/>
                          </a:solidFill>
                          <a:latin typeface="Arial Narrow"/>
                        </a:rPr>
                        <a:t>—</a:t>
                      </a:r>
                      <a:endParaRPr lang="en-US" sz="1200" b="0" i="0" u="none" strike="noStrike" dirty="0">
                        <a:solidFill>
                          <a:schemeClr val="tx1"/>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14" name="Text Box 11"/>
          <p:cNvSpPr txBox="1">
            <a:spLocks noChangeArrowheads="1"/>
          </p:cNvSpPr>
          <p:nvPr/>
        </p:nvSpPr>
        <p:spPr bwMode="auto">
          <a:xfrm>
            <a:off x="0" y="165394"/>
            <a:ext cx="9144000" cy="461653"/>
          </a:xfrm>
          <a:prstGeom prst="rect">
            <a:avLst/>
          </a:prstGeom>
          <a:noFill/>
          <a:ln w="9525">
            <a:noFill/>
            <a:miter lim="800000"/>
            <a:headEnd/>
            <a:tailEnd/>
          </a:ln>
          <a:effectLst/>
        </p:spPr>
        <p:txBody>
          <a:bodyPr wrap="square" lIns="91376" tIns="45688" rIns="91376" bIns="45688">
            <a:spAutoFit/>
          </a:bodyPr>
          <a:lstStyle/>
          <a:p>
            <a:pPr algn="ctr" defTabSz="914073" eaLnBrk="0" hangingPunct="0"/>
            <a:r>
              <a:rPr lang="en-US" sz="2400" dirty="0">
                <a:solidFill>
                  <a:srgbClr val="006600"/>
                </a:solidFill>
              </a:rPr>
              <a:t>FY 2016 Appropriations Marks:  HEWD vs. SEWD</a:t>
            </a:r>
          </a:p>
        </p:txBody>
      </p:sp>
      <p:sp>
        <p:nvSpPr>
          <p:cNvPr id="15" name="Text Box 7"/>
          <p:cNvSpPr txBox="1">
            <a:spLocks noChangeArrowheads="1"/>
          </p:cNvSpPr>
          <p:nvPr/>
        </p:nvSpPr>
        <p:spPr bwMode="auto">
          <a:xfrm>
            <a:off x="3" y="2349765"/>
            <a:ext cx="4730073" cy="3492975"/>
          </a:xfrm>
          <a:prstGeom prst="rect">
            <a:avLst/>
          </a:prstGeom>
          <a:noFill/>
          <a:ln w="19050" algn="ctr">
            <a:noFill/>
            <a:miter lim="800000"/>
            <a:headEnd/>
            <a:tailEnd/>
          </a:ln>
          <a:effectLst/>
        </p:spPr>
        <p:txBody>
          <a:bodyPr wrap="square" lIns="164021" tIns="41005" rIns="164021" bIns="41005">
            <a:spAutoFit/>
          </a:bodyPr>
          <a:lstStyle/>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BES DMSE core research is held approximately flat with FY 2015, while CSGB is reduced $1.1M below FY 2015.</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EFRCs are reduced to $97.8M, likely preventing a planned solicitation in FY 2016.</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$8M for computational materials sciences, $4M below the request.</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The LCLS-II construction project is funded at $191.9M, $8.4M below the request. </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MIEs (NEXT and APS-U) are funded at the request.</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Facilities operations are funded at $797M, $54M below the request. For the last three fiscal years, the scientific user facilities have been funded below the President’s Request. The compounding effect of these suboptimal budgets for operations can no longer be absorbed by further delaying maintenance, upgrades, or procurement activities. RIFs and reduction in hours are likely at this funding level.</a:t>
            </a:r>
          </a:p>
          <a:p>
            <a:pPr marL="109473" lvl="1" indent="-109473" defTabSz="914073">
              <a:lnSpc>
                <a:spcPct val="90000"/>
              </a:lnSpc>
              <a:spcAft>
                <a:spcPts val="400"/>
              </a:spcAft>
              <a:buFont typeface="Wingdings" pitchFamily="2" charset="2"/>
              <a:buChar char="§"/>
              <a:tabLst>
                <a:tab pos="3690464" algn="r"/>
              </a:tabLst>
            </a:pPr>
            <a:r>
              <a:rPr lang="en-US" sz="1400" dirty="0">
                <a:latin typeface="Arial Narrow" pitchFamily="34" charset="0"/>
              </a:rPr>
              <a:t>$14.4M for DOE </a:t>
            </a:r>
            <a:r>
              <a:rPr lang="en-US" sz="1400" dirty="0" err="1">
                <a:latin typeface="Arial Narrow" pitchFamily="34" charset="0"/>
              </a:rPr>
              <a:t>EPSCoR</a:t>
            </a:r>
            <a:r>
              <a:rPr lang="en-US" sz="1400" dirty="0">
                <a:latin typeface="Arial Narrow" pitchFamily="34" charset="0"/>
              </a:rPr>
              <a:t>, $5.8M above the request.</a:t>
            </a:r>
          </a:p>
        </p:txBody>
      </p:sp>
      <p:sp>
        <p:nvSpPr>
          <p:cNvPr id="16" name="Slide Number Placeholder 2"/>
          <p:cNvSpPr txBox="1">
            <a:spLocks/>
          </p:cNvSpPr>
          <p:nvPr/>
        </p:nvSpPr>
        <p:spPr>
          <a:xfrm>
            <a:off x="8372186" y="6311247"/>
            <a:ext cx="381000" cy="365125"/>
          </a:xfrm>
          <a:prstGeom prst="rect">
            <a:avLst/>
          </a:prstGeom>
        </p:spPr>
        <p:txBody>
          <a:bodyPr vert="horz" lIns="90726" tIns="45368" rIns="90726" bIns="45368" rtlCol="0" anchor="ctr"/>
          <a:lstStyle/>
          <a:p>
            <a:pPr algn="r" defTabSz="820007" fontAlgn="auto">
              <a:spcBef>
                <a:spcPts val="0"/>
              </a:spcBef>
              <a:spcAft>
                <a:spcPts val="0"/>
              </a:spcAft>
              <a:defRPr/>
            </a:pPr>
            <a:fld id="{894C652A-1437-4DEE-BE20-1D8E4CBD3D73}" type="slidenum">
              <a:rPr lang="en-US" sz="1200">
                <a:solidFill>
                  <a:srgbClr val="106636"/>
                </a:solidFill>
                <a:cs typeface="Arial" pitchFamily="34" charset="0"/>
              </a:rPr>
              <a:pPr algn="r" defTabSz="820007" fontAlgn="auto">
                <a:spcBef>
                  <a:spcPts val="0"/>
                </a:spcBef>
                <a:spcAft>
                  <a:spcPts val="0"/>
                </a:spcAft>
                <a:defRPr/>
              </a:pPr>
              <a:t>25</a:t>
            </a:fld>
            <a:endParaRPr lang="en-US" sz="1200" dirty="0">
              <a:solidFill>
                <a:srgbClr val="106636"/>
              </a:solidFill>
              <a:cs typeface="Arial" pitchFamily="34" charset="0"/>
            </a:endParaRPr>
          </a:p>
        </p:txBody>
      </p:sp>
    </p:spTree>
    <p:extLst>
      <p:ext uri="{BB962C8B-B14F-4D97-AF65-F5344CB8AC3E}">
        <p14:creationId xmlns:p14="http://schemas.microsoft.com/office/powerpoint/2010/main" val="101603419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1C3E240-9EB6-4604-A43D-9910B3F588EA}" type="slidenum">
              <a:rPr lang="en-US" b="0" u="none" smtClean="0"/>
              <a:pPr>
                <a:defRPr/>
              </a:pPr>
              <a:t>26</a:t>
            </a:fld>
            <a:endParaRPr lang="en-US" b="0" u="none" dirty="0"/>
          </a:p>
        </p:txBody>
      </p:sp>
      <p:sp>
        <p:nvSpPr>
          <p:cNvPr id="4" name="Rectangle 3"/>
          <p:cNvSpPr/>
          <p:nvPr/>
        </p:nvSpPr>
        <p:spPr>
          <a:xfrm>
            <a:off x="261471" y="139185"/>
            <a:ext cx="8773315" cy="457390"/>
          </a:xfrm>
          <a:prstGeom prst="rect">
            <a:avLst/>
          </a:prstGeom>
        </p:spPr>
        <p:txBody>
          <a:bodyPr wrap="none" lIns="91407" tIns="45704" rIns="91407" bIns="45704">
            <a:spAutoFit/>
          </a:bodyPr>
          <a:lstStyle/>
          <a:p>
            <a:r>
              <a:rPr lang="en-US" sz="2400" dirty="0">
                <a:solidFill>
                  <a:srgbClr val="106636"/>
                </a:solidFill>
              </a:rPr>
              <a:t>BESAC New Charge on Strategic Planning for BES Research</a:t>
            </a:r>
          </a:p>
        </p:txBody>
      </p:sp>
      <p:pic>
        <p:nvPicPr>
          <p:cNvPr id="2051" name="Picture 3"/>
          <p:cNvPicPr>
            <a:picLocks noChangeAspect="1" noChangeArrowheads="1"/>
          </p:cNvPicPr>
          <p:nvPr/>
        </p:nvPicPr>
        <p:blipFill>
          <a:blip r:embed="rId2" cstate="print"/>
          <a:srcRect/>
          <a:stretch>
            <a:fillRect/>
          </a:stretch>
        </p:blipFill>
        <p:spPr bwMode="auto">
          <a:xfrm rot="600000">
            <a:off x="1611080" y="2112126"/>
            <a:ext cx="1938140" cy="2348131"/>
          </a:xfrm>
          <a:prstGeom prst="rect">
            <a:avLst/>
          </a:prstGeom>
          <a:noFill/>
          <a:ln w="9525">
            <a:solidFill>
              <a:schemeClr val="tx1"/>
            </a:solidFill>
            <a:miter lim="800000"/>
            <a:headEnd/>
            <a:tailEnd/>
          </a:ln>
        </p:spPr>
      </p:pic>
      <p:pic>
        <p:nvPicPr>
          <p:cNvPr id="2049" name="Picture 1"/>
          <p:cNvPicPr>
            <a:picLocks noChangeAspect="1" noChangeArrowheads="1"/>
          </p:cNvPicPr>
          <p:nvPr/>
        </p:nvPicPr>
        <p:blipFill>
          <a:blip r:embed="rId3" cstate="print"/>
          <a:srcRect/>
          <a:stretch>
            <a:fillRect/>
          </a:stretch>
        </p:blipFill>
        <p:spPr bwMode="auto">
          <a:xfrm rot="600000">
            <a:off x="221441" y="1236455"/>
            <a:ext cx="1869808" cy="2317071"/>
          </a:xfrm>
          <a:prstGeom prst="rect">
            <a:avLst/>
          </a:prstGeom>
          <a:noFill/>
          <a:ln w="9525">
            <a:solidFill>
              <a:schemeClr val="tx1"/>
            </a:solidFill>
            <a:miter lim="800000"/>
            <a:headEnd/>
            <a:tailEnd/>
          </a:ln>
        </p:spPr>
      </p:pic>
      <p:sp>
        <p:nvSpPr>
          <p:cNvPr id="2052" name="Rectangle 4"/>
          <p:cNvSpPr>
            <a:spLocks noChangeArrowheads="1"/>
          </p:cNvSpPr>
          <p:nvPr/>
        </p:nvSpPr>
        <p:spPr bwMode="auto">
          <a:xfrm>
            <a:off x="3811983" y="831126"/>
            <a:ext cx="5177641" cy="5324522"/>
          </a:xfrm>
          <a:prstGeom prst="rect">
            <a:avLst/>
          </a:prstGeom>
          <a:noFill/>
          <a:ln w="9525">
            <a:solidFill>
              <a:schemeClr val="tx1"/>
            </a:solidFill>
            <a:miter lim="800000"/>
            <a:headEnd/>
            <a:tailEnd/>
          </a:ln>
          <a:effectLst/>
        </p:spPr>
        <p:txBody>
          <a:bodyPr vert="horz" wrap="square" lIns="91407" tIns="45704" rIns="91407" bIns="45704" numCol="1" anchor="ctr" anchorCtr="0" compatLnSpc="1">
            <a:prstTxWarp prst="textNoShape">
              <a:avLst/>
            </a:prstTxWarp>
            <a:spAutoFit/>
          </a:bodyPr>
          <a:lstStyle/>
          <a:p>
            <a:pPr defTabSz="914079"/>
            <a:r>
              <a:rPr lang="en-US" sz="1400" dirty="0">
                <a:latin typeface="Arial" pitchFamily="34" charset="0"/>
                <a:ea typeface="Times New Roman" pitchFamily="18" charset="0"/>
                <a:cs typeface="Arial" pitchFamily="34" charset="0"/>
              </a:rPr>
              <a:t>From:  Dr. Pat Dehmer (Acting Director of Office of Science)</a:t>
            </a:r>
          </a:p>
          <a:p>
            <a:pPr defTabSz="914079"/>
            <a:endParaRPr lang="en-US" sz="1400" dirty="0">
              <a:latin typeface="Arial" pitchFamily="34" charset="0"/>
              <a:ea typeface="Times New Roman" pitchFamily="18" charset="0"/>
              <a:cs typeface="Arial" pitchFamily="34" charset="0"/>
            </a:endParaRPr>
          </a:p>
          <a:p>
            <a:pPr defTabSz="914079"/>
            <a:r>
              <a:rPr lang="en-US" sz="1400" dirty="0">
                <a:latin typeface="Arial" pitchFamily="34" charset="0"/>
                <a:ea typeface="Times New Roman" pitchFamily="18" charset="0"/>
                <a:cs typeface="Arial" pitchFamily="34" charset="0"/>
              </a:rPr>
              <a:t>The new BESAC study should evaluate the breakthrough potential of current and prospective energy science frontiers based on how well the research advances the five grand science challenges.  Your report will advise BES in its future development of focused, effective research strategies for sustained U.S. leadership in science innovation and energy research.</a:t>
            </a:r>
            <a:endParaRPr lang="en-US" sz="1100" dirty="0">
              <a:latin typeface="Arial" pitchFamily="34" charset="0"/>
              <a:cs typeface="Arial" pitchFamily="34" charset="0"/>
            </a:endParaRPr>
          </a:p>
          <a:p>
            <a:pPr defTabSz="914079"/>
            <a:endParaRPr lang="en-US" sz="900" dirty="0">
              <a:latin typeface="Arial" pitchFamily="34" charset="0"/>
              <a:cs typeface="Arial" pitchFamily="34" charset="0"/>
            </a:endParaRPr>
          </a:p>
          <a:p>
            <a:pPr defTabSz="914079" eaLnBrk="0" hangingPunct="0"/>
            <a:r>
              <a:rPr lang="en-US" sz="1400" dirty="0">
                <a:latin typeface="Arial" pitchFamily="34" charset="0"/>
                <a:ea typeface="Times New Roman" pitchFamily="18" charset="0"/>
                <a:cs typeface="Arial" pitchFamily="34" charset="0"/>
              </a:rPr>
              <a:t>I ask BESAC to consider the following questions in formulating the study plan:</a:t>
            </a:r>
          </a:p>
          <a:p>
            <a:pPr defTabSz="914079" eaLnBrk="0" hangingPunct="0"/>
            <a:endParaRPr lang="en-US" sz="1100" dirty="0">
              <a:latin typeface="Arial" pitchFamily="34" charset="0"/>
              <a:cs typeface="Arial" pitchFamily="34" charset="0"/>
            </a:endParaRPr>
          </a:p>
          <a:p>
            <a:pPr marL="171390" indent="-171390" defTabSz="914079" eaLnBrk="0" hangingPunct="0">
              <a:spcAft>
                <a:spcPts val="400"/>
              </a:spcAft>
              <a:buFont typeface="Wingdings" pitchFamily="2" charset="2"/>
              <a:buChar char="§"/>
            </a:pPr>
            <a:r>
              <a:rPr lang="en-US" sz="1200" dirty="0">
                <a:latin typeface="Arial" pitchFamily="34" charset="0"/>
                <a:ea typeface="Times New Roman" pitchFamily="18" charset="0"/>
                <a:cs typeface="Arial" pitchFamily="34" charset="0"/>
              </a:rPr>
              <a:t>What progress has been achieved in our understanding of the five BESAC Grand Science Challenges?</a:t>
            </a:r>
            <a:endParaRPr lang="en-US" sz="1200" dirty="0">
              <a:latin typeface="Arial" pitchFamily="34" charset="0"/>
              <a:cs typeface="Arial" pitchFamily="34" charset="0"/>
            </a:endParaRPr>
          </a:p>
          <a:p>
            <a:pPr marL="171390" indent="-171390" defTabSz="914079" eaLnBrk="0" hangingPunct="0">
              <a:spcAft>
                <a:spcPts val="400"/>
              </a:spcAft>
              <a:buFont typeface="Wingdings" pitchFamily="2" charset="2"/>
              <a:buChar char="§"/>
            </a:pPr>
            <a:r>
              <a:rPr lang="en-US" sz="1200" dirty="0">
                <a:latin typeface="Arial" pitchFamily="34" charset="0"/>
                <a:ea typeface="Times New Roman" pitchFamily="18" charset="0"/>
                <a:cs typeface="Arial" pitchFamily="34" charset="0"/>
              </a:rPr>
              <a:t>What impact has advancement in the five Grand Science Challenges had on addressing DOE’s energy missions?  With evolving energy technology and U.S. energy landscape, what fundamental new knowledge areas are needed to further advance the energy sciences?  Please consider examples where filling the knowledge gaps will have direct impacts on energy sciences.</a:t>
            </a:r>
            <a:endParaRPr lang="en-US" sz="1200" dirty="0">
              <a:latin typeface="Arial" pitchFamily="34" charset="0"/>
              <a:cs typeface="Arial" pitchFamily="34" charset="0"/>
            </a:endParaRPr>
          </a:p>
          <a:p>
            <a:pPr marL="171390" indent="-171390" defTabSz="914079" eaLnBrk="0" hangingPunct="0">
              <a:spcAft>
                <a:spcPts val="400"/>
              </a:spcAft>
              <a:buFont typeface="Wingdings" pitchFamily="2" charset="2"/>
              <a:buChar char="§"/>
            </a:pPr>
            <a:r>
              <a:rPr lang="en-US" sz="1200" dirty="0">
                <a:latin typeface="Arial" pitchFamily="34" charset="0"/>
                <a:ea typeface="Times New Roman" pitchFamily="18" charset="0"/>
                <a:cs typeface="Arial" pitchFamily="34" charset="0"/>
              </a:rPr>
              <a:t>What should the balance of funding modalities (e.g., core research, EFRCs, Hubs) be for BES to fully capitalize on the emerging opportunities?</a:t>
            </a:r>
            <a:endParaRPr lang="en-US" sz="1200" dirty="0">
              <a:latin typeface="Arial" pitchFamily="34" charset="0"/>
              <a:cs typeface="Arial" pitchFamily="34" charset="0"/>
            </a:endParaRPr>
          </a:p>
          <a:p>
            <a:pPr marL="171390" indent="-171390" defTabSz="914079" eaLnBrk="0" hangingPunct="0">
              <a:spcAft>
                <a:spcPts val="400"/>
              </a:spcAft>
              <a:buFont typeface="Wingdings" pitchFamily="2" charset="2"/>
              <a:buChar char="§"/>
            </a:pPr>
            <a:r>
              <a:rPr lang="en-US" sz="1200" dirty="0">
                <a:latin typeface="Arial" pitchFamily="34" charset="0"/>
                <a:ea typeface="Times New Roman" pitchFamily="18" charset="0"/>
                <a:cs typeface="Arial" pitchFamily="34" charset="0"/>
              </a:rPr>
              <a:t>Identify research areas that may not be sufficiently supported or represented in the US community to fully address the DOE’s missions.</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Line 15"/>
          <p:cNvSpPr>
            <a:spLocks noChangeShapeType="1"/>
          </p:cNvSpPr>
          <p:nvPr/>
        </p:nvSpPr>
        <p:spPr bwMode="auto">
          <a:xfrm flipH="1">
            <a:off x="8680720" y="1177283"/>
            <a:ext cx="4302" cy="412981"/>
          </a:xfrm>
          <a:prstGeom prst="line">
            <a:avLst/>
          </a:prstGeom>
          <a:noFill/>
          <a:ln w="28575">
            <a:solidFill>
              <a:schemeClr val="tx1"/>
            </a:solidFill>
            <a:round/>
            <a:headEnd/>
            <a:tailEnd/>
          </a:ln>
          <a:effectLst/>
        </p:spPr>
        <p:txBody>
          <a:bodyPr lIns="91397" tIns="45698" rIns="91397" bIns="45698"/>
          <a:lstStyle/>
          <a:p>
            <a:pPr fontAlgn="base">
              <a:spcBef>
                <a:spcPct val="0"/>
              </a:spcBef>
              <a:spcAft>
                <a:spcPct val="0"/>
              </a:spcAft>
            </a:pPr>
            <a:endParaRPr lang="en-US">
              <a:solidFill>
                <a:prstClr val="black"/>
              </a:solidFill>
              <a:latin typeface="Arial" charset="0"/>
            </a:endParaRPr>
          </a:p>
        </p:txBody>
      </p:sp>
      <p:sp>
        <p:nvSpPr>
          <p:cNvPr id="99" name="Rectangle 98"/>
          <p:cNvSpPr/>
          <p:nvPr/>
        </p:nvSpPr>
        <p:spPr>
          <a:xfrm>
            <a:off x="1" y="5674426"/>
            <a:ext cx="1369868" cy="476992"/>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fontAlgn="base">
              <a:spcBef>
                <a:spcPct val="0"/>
              </a:spcBef>
              <a:spcAft>
                <a:spcPct val="0"/>
              </a:spcAft>
            </a:pPr>
            <a:endParaRPr lang="en-US">
              <a:solidFill>
                <a:prstClr val="white"/>
              </a:solidFill>
            </a:endParaRPr>
          </a:p>
        </p:txBody>
      </p:sp>
      <p:sp>
        <p:nvSpPr>
          <p:cNvPr id="57" name="Line 15"/>
          <p:cNvSpPr>
            <a:spLocks noChangeShapeType="1"/>
          </p:cNvSpPr>
          <p:nvPr/>
        </p:nvSpPr>
        <p:spPr bwMode="auto">
          <a:xfrm flipH="1">
            <a:off x="7083534" y="1143636"/>
            <a:ext cx="4302" cy="412981"/>
          </a:xfrm>
          <a:prstGeom prst="line">
            <a:avLst/>
          </a:prstGeom>
          <a:noFill/>
          <a:ln w="28575">
            <a:solidFill>
              <a:schemeClr val="tx1"/>
            </a:solidFill>
            <a:round/>
            <a:headEnd/>
            <a:tailEnd/>
          </a:ln>
          <a:effectLst/>
        </p:spPr>
        <p:txBody>
          <a:bodyPr lIns="91397" tIns="45698" rIns="91397" bIns="45698"/>
          <a:lstStyle/>
          <a:p>
            <a:pPr fontAlgn="base">
              <a:spcBef>
                <a:spcPct val="0"/>
              </a:spcBef>
              <a:spcAft>
                <a:spcPct val="0"/>
              </a:spcAft>
            </a:pPr>
            <a:endParaRPr lang="en-US">
              <a:solidFill>
                <a:prstClr val="black"/>
              </a:solidFill>
              <a:latin typeface="Arial" charset="0"/>
            </a:endParaRPr>
          </a:p>
        </p:txBody>
      </p:sp>
      <p:sp>
        <p:nvSpPr>
          <p:cNvPr id="58" name="Line 15"/>
          <p:cNvSpPr>
            <a:spLocks noChangeShapeType="1"/>
          </p:cNvSpPr>
          <p:nvPr/>
        </p:nvSpPr>
        <p:spPr bwMode="auto">
          <a:xfrm flipH="1">
            <a:off x="7851426" y="1143636"/>
            <a:ext cx="4302" cy="412981"/>
          </a:xfrm>
          <a:prstGeom prst="line">
            <a:avLst/>
          </a:prstGeom>
          <a:noFill/>
          <a:ln w="28575">
            <a:solidFill>
              <a:schemeClr val="tx1"/>
            </a:solidFill>
            <a:round/>
            <a:headEnd/>
            <a:tailEnd/>
          </a:ln>
          <a:effectLst/>
        </p:spPr>
        <p:txBody>
          <a:bodyPr lIns="91397" tIns="45698" rIns="91397" bIns="45698"/>
          <a:lstStyle/>
          <a:p>
            <a:pPr fontAlgn="base">
              <a:spcBef>
                <a:spcPct val="0"/>
              </a:spcBef>
              <a:spcAft>
                <a:spcPct val="0"/>
              </a:spcAft>
            </a:pPr>
            <a:endParaRPr lang="en-US">
              <a:solidFill>
                <a:prstClr val="black"/>
              </a:solidFill>
              <a:latin typeface="Arial" charset="0"/>
            </a:endParaRPr>
          </a:p>
        </p:txBody>
      </p:sp>
      <p:cxnSp>
        <p:nvCxnSpPr>
          <p:cNvPr id="39" name="Straight Connector 38"/>
          <p:cNvCxnSpPr/>
          <p:nvPr/>
        </p:nvCxnSpPr>
        <p:spPr>
          <a:xfrm>
            <a:off x="1045535" y="1143636"/>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951048" y="1143636"/>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32223" y="1143636"/>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295388" y="1143636"/>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5822" y="1143636"/>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9987" name="Rectangle 3"/>
          <p:cNvSpPr>
            <a:spLocks noGrp="1" noChangeArrowheads="1"/>
          </p:cNvSpPr>
          <p:nvPr>
            <p:ph type="title" idx="4294967295"/>
          </p:nvPr>
        </p:nvSpPr>
        <p:spPr>
          <a:xfrm>
            <a:off x="0" y="166257"/>
            <a:ext cx="8959850" cy="439387"/>
          </a:xfrm>
          <a:noFill/>
          <a:ln/>
        </p:spPr>
        <p:txBody>
          <a:bodyPr lIns="91387" tIns="45693" rIns="91387" bIns="45693" anchor="t"/>
          <a:lstStyle/>
          <a:p>
            <a:pPr>
              <a:lnSpc>
                <a:spcPct val="95000"/>
              </a:lnSpc>
              <a:tabLst>
                <a:tab pos="1889829" algn="l"/>
              </a:tabLst>
            </a:pPr>
            <a:r>
              <a:rPr lang="en-US" sz="2300" dirty="0"/>
              <a:t>BES Strategic Planning and Program Development</a:t>
            </a:r>
          </a:p>
        </p:txBody>
      </p:sp>
      <p:pic>
        <p:nvPicPr>
          <p:cNvPr id="73" name="Picture 14"/>
          <p:cNvPicPr preferRelativeResize="0">
            <a:picLocks noGrp="1" noChangeAspect="1" noChangeArrowheads="1"/>
          </p:cNvPicPr>
          <p:nvPr>
            <p:ph sz="half" idx="4294967295"/>
          </p:nvPr>
        </p:nvPicPr>
        <p:blipFill>
          <a:blip r:embed="rId3" cstate="print"/>
          <a:srcRect/>
          <a:stretch>
            <a:fillRect/>
          </a:stretch>
        </p:blipFill>
        <p:spPr bwMode="auto">
          <a:xfrm>
            <a:off x="1325915" y="4675943"/>
            <a:ext cx="741363" cy="938212"/>
          </a:xfrm>
          <a:noFill/>
          <a:ln w="28575">
            <a:solidFill>
              <a:schemeClr val="tx1"/>
            </a:solidFill>
            <a:miter lim="800000"/>
            <a:headEnd/>
            <a:tailEnd/>
          </a:ln>
        </p:spPr>
      </p:pic>
      <p:sp>
        <p:nvSpPr>
          <p:cNvPr id="169997" name="Line 13"/>
          <p:cNvSpPr>
            <a:spLocks noChangeShapeType="1"/>
          </p:cNvSpPr>
          <p:nvPr/>
        </p:nvSpPr>
        <p:spPr bwMode="auto">
          <a:xfrm flipH="1">
            <a:off x="5723159" y="1143633"/>
            <a:ext cx="5857" cy="490440"/>
          </a:xfrm>
          <a:prstGeom prst="line">
            <a:avLst/>
          </a:prstGeom>
          <a:noFill/>
          <a:ln w="28575">
            <a:solidFill>
              <a:schemeClr val="tx1"/>
            </a:solidFill>
            <a:round/>
            <a:headEnd/>
            <a:tailEnd/>
          </a:ln>
          <a:effectLst/>
        </p:spPr>
        <p:txBody>
          <a:bodyPr lIns="91397" tIns="45698" rIns="91397" bIns="45698"/>
          <a:lstStyle/>
          <a:p>
            <a:pPr fontAlgn="base">
              <a:spcBef>
                <a:spcPct val="0"/>
              </a:spcBef>
              <a:spcAft>
                <a:spcPct val="0"/>
              </a:spcAft>
            </a:pPr>
            <a:endParaRPr lang="en-US">
              <a:solidFill>
                <a:prstClr val="black"/>
              </a:solidFill>
              <a:latin typeface="Arial" charset="0"/>
            </a:endParaRPr>
          </a:p>
        </p:txBody>
      </p:sp>
      <p:sp>
        <p:nvSpPr>
          <p:cNvPr id="170000" name="Text Box 16"/>
          <p:cNvSpPr txBox="1">
            <a:spLocks noChangeArrowheads="1"/>
          </p:cNvSpPr>
          <p:nvPr/>
        </p:nvSpPr>
        <p:spPr bwMode="auto">
          <a:xfrm>
            <a:off x="201388" y="879823"/>
            <a:ext cx="581685" cy="298696"/>
          </a:xfrm>
          <a:prstGeom prst="rect">
            <a:avLst/>
          </a:prstGeom>
          <a:noFill/>
          <a:ln w="9525">
            <a:noFill/>
            <a:miter lim="800000"/>
            <a:headEnd/>
            <a:tailEnd/>
          </a:ln>
          <a:effectLst/>
        </p:spPr>
        <p:txBody>
          <a:bodyPr wrap="none" lIns="82012" tIns="41005" rIns="82012" bIns="41005">
            <a:spAutoFit/>
          </a:bodyPr>
          <a:lstStyle/>
          <a:p>
            <a:pPr fontAlgn="base">
              <a:spcBef>
                <a:spcPct val="0"/>
              </a:spcBef>
              <a:spcAft>
                <a:spcPct val="0"/>
              </a:spcAft>
            </a:pPr>
            <a:r>
              <a:rPr lang="en-US" sz="1400" dirty="0">
                <a:solidFill>
                  <a:prstClr val="black"/>
                </a:solidFill>
              </a:rPr>
              <a:t>1999</a:t>
            </a:r>
          </a:p>
        </p:txBody>
      </p:sp>
      <p:sp>
        <p:nvSpPr>
          <p:cNvPr id="170002" name="Text Box 18"/>
          <p:cNvSpPr txBox="1">
            <a:spLocks noChangeArrowheads="1"/>
          </p:cNvSpPr>
          <p:nvPr/>
        </p:nvSpPr>
        <p:spPr bwMode="auto">
          <a:xfrm>
            <a:off x="4048305" y="879823"/>
            <a:ext cx="581685" cy="298696"/>
          </a:xfrm>
          <a:prstGeom prst="rect">
            <a:avLst/>
          </a:prstGeom>
          <a:noFill/>
          <a:ln w="9525">
            <a:noFill/>
            <a:miter lim="800000"/>
            <a:headEnd/>
            <a:tailEnd/>
          </a:ln>
          <a:effectLst/>
        </p:spPr>
        <p:txBody>
          <a:bodyPr wrap="none" lIns="82012" tIns="41005" rIns="82012" bIns="41005">
            <a:spAutoFit/>
          </a:bodyPr>
          <a:lstStyle/>
          <a:p>
            <a:pPr fontAlgn="base">
              <a:spcBef>
                <a:spcPct val="0"/>
              </a:spcBef>
              <a:spcAft>
                <a:spcPct val="0"/>
              </a:spcAft>
            </a:pPr>
            <a:r>
              <a:rPr lang="en-US" sz="1400" dirty="0">
                <a:solidFill>
                  <a:prstClr val="black"/>
                </a:solidFill>
              </a:rPr>
              <a:t>2006</a:t>
            </a:r>
          </a:p>
        </p:txBody>
      </p:sp>
      <p:sp>
        <p:nvSpPr>
          <p:cNvPr id="170004" name="Text Box 20"/>
          <p:cNvSpPr txBox="1">
            <a:spLocks noChangeArrowheads="1"/>
          </p:cNvSpPr>
          <p:nvPr/>
        </p:nvSpPr>
        <p:spPr bwMode="auto">
          <a:xfrm>
            <a:off x="7583588" y="879823"/>
            <a:ext cx="581685" cy="298696"/>
          </a:xfrm>
          <a:prstGeom prst="rect">
            <a:avLst/>
          </a:prstGeom>
          <a:solidFill>
            <a:schemeClr val="bg1"/>
          </a:solidFill>
          <a:ln w="9525">
            <a:noFill/>
            <a:miter lim="800000"/>
            <a:headEnd/>
            <a:tailEnd/>
          </a:ln>
          <a:effectLst/>
        </p:spPr>
        <p:txBody>
          <a:bodyPr wrap="none" lIns="82012" tIns="41005" rIns="82012" bIns="41005">
            <a:spAutoFit/>
          </a:bodyPr>
          <a:lstStyle/>
          <a:p>
            <a:pPr fontAlgn="base">
              <a:spcBef>
                <a:spcPct val="0"/>
              </a:spcBef>
              <a:spcAft>
                <a:spcPct val="0"/>
              </a:spcAft>
            </a:pPr>
            <a:r>
              <a:rPr lang="en-US" sz="1400" dirty="0">
                <a:solidFill>
                  <a:prstClr val="black"/>
                </a:solidFill>
              </a:rPr>
              <a:t>2012</a:t>
            </a:r>
          </a:p>
        </p:txBody>
      </p:sp>
      <p:sp>
        <p:nvSpPr>
          <p:cNvPr id="170006" name="AutoShape 22"/>
          <p:cNvSpPr>
            <a:spLocks noChangeArrowheads="1"/>
          </p:cNvSpPr>
          <p:nvPr/>
        </p:nvSpPr>
        <p:spPr bwMode="auto">
          <a:xfrm>
            <a:off x="357189" y="1147878"/>
            <a:ext cx="8786812" cy="649392"/>
          </a:xfrm>
          <a:prstGeom prst="rightArrow">
            <a:avLst>
              <a:gd name="adj1" fmla="val 49880"/>
              <a:gd name="adj2" fmla="val 37990"/>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4800000" scaled="0"/>
          </a:gradFill>
          <a:ln w="9525">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miter lim="800000"/>
            <a:headEnd/>
            <a:tailEnd/>
          </a:ln>
          <a:effectLst/>
        </p:spPr>
        <p:txBody>
          <a:bodyPr wrap="none" lIns="91397" tIns="45698" rIns="91397" bIns="45698" anchor="ctr"/>
          <a:lstStyle/>
          <a:p>
            <a:pPr fontAlgn="base">
              <a:spcBef>
                <a:spcPct val="0"/>
              </a:spcBef>
              <a:spcAft>
                <a:spcPct val="0"/>
              </a:spcAft>
            </a:pPr>
            <a:endParaRPr lang="en-US">
              <a:solidFill>
                <a:prstClr val="black"/>
              </a:solidFill>
              <a:latin typeface="Arial" charset="0"/>
            </a:endParaRPr>
          </a:p>
        </p:txBody>
      </p:sp>
      <p:sp>
        <p:nvSpPr>
          <p:cNvPr id="34" name="Slide Number Placeholder 2"/>
          <p:cNvSpPr txBox="1">
            <a:spLocks/>
          </p:cNvSpPr>
          <p:nvPr/>
        </p:nvSpPr>
        <p:spPr>
          <a:xfrm>
            <a:off x="8372186" y="6311247"/>
            <a:ext cx="381000" cy="365125"/>
          </a:xfrm>
          <a:prstGeom prst="rect">
            <a:avLst/>
          </a:prstGeom>
        </p:spPr>
        <p:txBody>
          <a:bodyPr vert="horz" lIns="90726" tIns="45368" rIns="90726" bIns="45368" rtlCol="0" anchor="ctr"/>
          <a:lstStyle/>
          <a:p>
            <a:pPr algn="r" defTabSz="820007">
              <a:defRPr/>
            </a:pPr>
            <a:fld id="{894C652A-1437-4DEE-BE20-1D8E4CBD3D73}" type="slidenum">
              <a:rPr lang="en-US" sz="1200">
                <a:solidFill>
                  <a:srgbClr val="106636"/>
                </a:solidFill>
                <a:cs typeface="Arial" pitchFamily="34" charset="0"/>
              </a:rPr>
              <a:pPr algn="r" defTabSz="820007">
                <a:defRPr/>
              </a:pPr>
              <a:t>27</a:t>
            </a:fld>
            <a:endParaRPr lang="en-US" sz="1200" dirty="0">
              <a:solidFill>
                <a:srgbClr val="106636"/>
              </a:solidFill>
              <a:cs typeface="Arial" pitchFamily="34" charset="0"/>
            </a:endParaRPr>
          </a:p>
        </p:txBody>
      </p:sp>
      <p:sp>
        <p:nvSpPr>
          <p:cNvPr id="44" name="Text Box 21"/>
          <p:cNvSpPr txBox="1">
            <a:spLocks noChangeArrowheads="1"/>
          </p:cNvSpPr>
          <p:nvPr/>
        </p:nvSpPr>
        <p:spPr bwMode="auto">
          <a:xfrm>
            <a:off x="1728938" y="879823"/>
            <a:ext cx="581685" cy="298696"/>
          </a:xfrm>
          <a:prstGeom prst="rect">
            <a:avLst/>
          </a:prstGeom>
          <a:noFill/>
          <a:ln w="9525">
            <a:noFill/>
            <a:miter lim="800000"/>
            <a:headEnd/>
            <a:tailEnd/>
          </a:ln>
          <a:effectLst/>
        </p:spPr>
        <p:txBody>
          <a:bodyPr wrap="none" lIns="82012" tIns="41005" rIns="82012" bIns="41005">
            <a:spAutoFit/>
          </a:bodyPr>
          <a:lstStyle/>
          <a:p>
            <a:pPr fontAlgn="base">
              <a:spcBef>
                <a:spcPct val="0"/>
              </a:spcBef>
              <a:spcAft>
                <a:spcPct val="0"/>
              </a:spcAft>
            </a:pPr>
            <a:r>
              <a:rPr lang="en-US" sz="1400" dirty="0">
                <a:solidFill>
                  <a:prstClr val="black"/>
                </a:solidFill>
              </a:rPr>
              <a:t>2002</a:t>
            </a:r>
          </a:p>
        </p:txBody>
      </p:sp>
      <p:sp>
        <p:nvSpPr>
          <p:cNvPr id="46" name="Text Box 21"/>
          <p:cNvSpPr txBox="1">
            <a:spLocks noChangeArrowheads="1"/>
          </p:cNvSpPr>
          <p:nvPr/>
        </p:nvSpPr>
        <p:spPr bwMode="auto">
          <a:xfrm>
            <a:off x="2795241" y="879823"/>
            <a:ext cx="581685" cy="298696"/>
          </a:xfrm>
          <a:prstGeom prst="rect">
            <a:avLst/>
          </a:prstGeom>
          <a:noFill/>
          <a:ln w="9525">
            <a:noFill/>
            <a:miter lim="800000"/>
            <a:headEnd/>
            <a:tailEnd/>
          </a:ln>
          <a:effectLst/>
        </p:spPr>
        <p:txBody>
          <a:bodyPr wrap="none" lIns="82012" tIns="41005" rIns="82012" bIns="41005">
            <a:spAutoFit/>
          </a:bodyPr>
          <a:lstStyle/>
          <a:p>
            <a:pPr fontAlgn="base">
              <a:spcBef>
                <a:spcPct val="0"/>
              </a:spcBef>
              <a:spcAft>
                <a:spcPct val="0"/>
              </a:spcAft>
            </a:pPr>
            <a:r>
              <a:rPr lang="en-US" sz="1400" dirty="0">
                <a:solidFill>
                  <a:prstClr val="black"/>
                </a:solidFill>
              </a:rPr>
              <a:t>2004</a:t>
            </a:r>
          </a:p>
        </p:txBody>
      </p:sp>
      <p:sp>
        <p:nvSpPr>
          <p:cNvPr id="54" name="Text Box 18"/>
          <p:cNvSpPr txBox="1">
            <a:spLocks noChangeArrowheads="1"/>
          </p:cNvSpPr>
          <p:nvPr/>
        </p:nvSpPr>
        <p:spPr bwMode="auto">
          <a:xfrm>
            <a:off x="6785668" y="879823"/>
            <a:ext cx="581685" cy="298696"/>
          </a:xfrm>
          <a:prstGeom prst="rect">
            <a:avLst/>
          </a:prstGeom>
          <a:noFill/>
          <a:ln w="9525">
            <a:noFill/>
            <a:miter lim="800000"/>
            <a:headEnd/>
            <a:tailEnd/>
          </a:ln>
          <a:effectLst/>
        </p:spPr>
        <p:txBody>
          <a:bodyPr wrap="none" lIns="82012" tIns="41005" rIns="82012" bIns="41005">
            <a:spAutoFit/>
          </a:bodyPr>
          <a:lstStyle/>
          <a:p>
            <a:pPr fontAlgn="base">
              <a:spcBef>
                <a:spcPct val="0"/>
              </a:spcBef>
              <a:spcAft>
                <a:spcPct val="0"/>
              </a:spcAft>
            </a:pPr>
            <a:r>
              <a:rPr lang="en-US" sz="1400" dirty="0">
                <a:solidFill>
                  <a:prstClr val="black"/>
                </a:solidFill>
              </a:rPr>
              <a:t>2010</a:t>
            </a:r>
          </a:p>
        </p:txBody>
      </p:sp>
      <p:sp>
        <p:nvSpPr>
          <p:cNvPr id="52" name="Text Box 21"/>
          <p:cNvSpPr txBox="1">
            <a:spLocks noChangeArrowheads="1"/>
          </p:cNvSpPr>
          <p:nvPr/>
        </p:nvSpPr>
        <p:spPr bwMode="auto">
          <a:xfrm>
            <a:off x="813568" y="879823"/>
            <a:ext cx="581685" cy="298696"/>
          </a:xfrm>
          <a:prstGeom prst="rect">
            <a:avLst/>
          </a:prstGeom>
          <a:noFill/>
          <a:ln w="9525">
            <a:noFill/>
            <a:miter lim="800000"/>
            <a:headEnd/>
            <a:tailEnd/>
          </a:ln>
          <a:effectLst/>
        </p:spPr>
        <p:txBody>
          <a:bodyPr wrap="none" lIns="82012" tIns="41005" rIns="82012" bIns="41005">
            <a:spAutoFit/>
          </a:bodyPr>
          <a:lstStyle/>
          <a:p>
            <a:pPr fontAlgn="base">
              <a:spcBef>
                <a:spcPct val="0"/>
              </a:spcBef>
              <a:spcAft>
                <a:spcPct val="0"/>
              </a:spcAft>
            </a:pPr>
            <a:r>
              <a:rPr lang="en-US" sz="1400" dirty="0">
                <a:solidFill>
                  <a:prstClr val="black"/>
                </a:solidFill>
              </a:rPr>
              <a:t>2000</a:t>
            </a:r>
          </a:p>
        </p:txBody>
      </p:sp>
      <p:sp>
        <p:nvSpPr>
          <p:cNvPr id="64" name="Text Box 18"/>
          <p:cNvSpPr txBox="1">
            <a:spLocks noChangeArrowheads="1"/>
          </p:cNvSpPr>
          <p:nvPr/>
        </p:nvSpPr>
        <p:spPr bwMode="auto">
          <a:xfrm>
            <a:off x="5477936" y="879823"/>
            <a:ext cx="581685" cy="298696"/>
          </a:xfrm>
          <a:prstGeom prst="rect">
            <a:avLst/>
          </a:prstGeom>
          <a:noFill/>
          <a:ln w="9525">
            <a:noFill/>
            <a:miter lim="800000"/>
            <a:headEnd/>
            <a:tailEnd/>
          </a:ln>
          <a:effectLst/>
        </p:spPr>
        <p:txBody>
          <a:bodyPr wrap="none" lIns="82012" tIns="41005" rIns="82012" bIns="41005">
            <a:spAutoFit/>
          </a:bodyPr>
          <a:lstStyle/>
          <a:p>
            <a:pPr fontAlgn="base">
              <a:spcBef>
                <a:spcPct val="0"/>
              </a:spcBef>
              <a:spcAft>
                <a:spcPct val="0"/>
              </a:spcAft>
            </a:pPr>
            <a:r>
              <a:rPr lang="en-US" sz="1400" dirty="0">
                <a:solidFill>
                  <a:prstClr val="black"/>
                </a:solidFill>
              </a:rPr>
              <a:t>2008</a:t>
            </a:r>
          </a:p>
        </p:txBody>
      </p:sp>
      <p:grpSp>
        <p:nvGrpSpPr>
          <p:cNvPr id="4" name="Group 91"/>
          <p:cNvGrpSpPr/>
          <p:nvPr/>
        </p:nvGrpSpPr>
        <p:grpSpPr>
          <a:xfrm>
            <a:off x="154471" y="1626501"/>
            <a:ext cx="1906850" cy="3078679"/>
            <a:chOff x="316396" y="1626499"/>
            <a:chExt cx="1906850" cy="3078679"/>
          </a:xfrm>
        </p:grpSpPr>
        <p:sp>
          <p:nvSpPr>
            <p:cNvPr id="169988" name="Line 4"/>
            <p:cNvSpPr>
              <a:spLocks noChangeShapeType="1"/>
            </p:cNvSpPr>
            <p:nvPr/>
          </p:nvSpPr>
          <p:spPr bwMode="auto">
            <a:xfrm flipH="1">
              <a:off x="620335" y="1626499"/>
              <a:ext cx="0" cy="2141537"/>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70009" name="Line 25"/>
            <p:cNvSpPr>
              <a:spLocks noChangeShapeType="1"/>
            </p:cNvSpPr>
            <p:nvPr/>
          </p:nvSpPr>
          <p:spPr bwMode="auto">
            <a:xfrm>
              <a:off x="2141185" y="1626499"/>
              <a:ext cx="17753" cy="1952329"/>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pic>
          <p:nvPicPr>
            <p:cNvPr id="66" name="Picture 6" descr="nes_fc"/>
            <p:cNvPicPr>
              <a:picLocks noChangeAspect="1" noChangeArrowheads="1"/>
            </p:cNvPicPr>
            <p:nvPr/>
          </p:nvPicPr>
          <p:blipFill>
            <a:blip r:embed="rId4" cstate="print"/>
            <a:srcRect/>
            <a:stretch>
              <a:fillRect/>
            </a:stretch>
          </p:blipFill>
          <p:spPr bwMode="auto">
            <a:xfrm>
              <a:off x="317189" y="2762250"/>
              <a:ext cx="730561" cy="941788"/>
            </a:xfrm>
            <a:prstGeom prst="rect">
              <a:avLst/>
            </a:prstGeom>
            <a:noFill/>
            <a:ln w="28575">
              <a:solidFill>
                <a:srgbClr val="FF0000"/>
              </a:solidFill>
              <a:miter lim="800000"/>
              <a:headEnd/>
              <a:tailEnd/>
            </a:ln>
          </p:spPr>
        </p:pic>
        <p:pic>
          <p:nvPicPr>
            <p:cNvPr id="11268" name="Picture 4" descr="http://science.energy.gov/~/media/bes/images/reports/cs-xlg.jpg"/>
            <p:cNvPicPr>
              <a:picLocks noChangeAspect="1" noChangeArrowheads="1"/>
            </p:cNvPicPr>
            <p:nvPr/>
          </p:nvPicPr>
          <p:blipFill>
            <a:blip r:embed="rId5" cstate="print"/>
            <a:srcRect/>
            <a:stretch>
              <a:fillRect/>
            </a:stretch>
          </p:blipFill>
          <p:spPr bwMode="auto">
            <a:xfrm>
              <a:off x="316396" y="3746891"/>
              <a:ext cx="747982" cy="958287"/>
            </a:xfrm>
            <a:prstGeom prst="rect">
              <a:avLst/>
            </a:prstGeom>
            <a:noFill/>
            <a:ln w="19050">
              <a:solidFill>
                <a:srgbClr val="FF0000"/>
              </a:solidFill>
            </a:ln>
          </p:spPr>
        </p:pic>
        <p:pic>
          <p:nvPicPr>
            <p:cNvPr id="69" name="Picture 3"/>
            <p:cNvPicPr preferRelativeResize="0">
              <a:picLocks noChangeArrowheads="1"/>
            </p:cNvPicPr>
            <p:nvPr/>
          </p:nvPicPr>
          <p:blipFill>
            <a:blip r:embed="rId6" cstate="print"/>
            <a:srcRect/>
            <a:stretch>
              <a:fillRect/>
            </a:stretch>
          </p:blipFill>
          <p:spPr bwMode="auto">
            <a:xfrm>
              <a:off x="1485395" y="2816718"/>
              <a:ext cx="736518" cy="901699"/>
            </a:xfrm>
            <a:prstGeom prst="rect">
              <a:avLst/>
            </a:prstGeom>
            <a:noFill/>
            <a:ln w="28575">
              <a:solidFill>
                <a:schemeClr val="tx1"/>
              </a:solidFill>
              <a:miter lim="800000"/>
              <a:headEnd/>
              <a:tailEnd/>
            </a:ln>
          </p:spPr>
        </p:pic>
        <p:pic>
          <p:nvPicPr>
            <p:cNvPr id="70" name="Picture 4"/>
            <p:cNvPicPr preferRelativeResize="0">
              <a:picLocks noChangeArrowheads="1"/>
            </p:cNvPicPr>
            <p:nvPr/>
          </p:nvPicPr>
          <p:blipFill>
            <a:blip r:embed="rId7" cstate="print"/>
            <a:srcRect/>
            <a:stretch>
              <a:fillRect/>
            </a:stretch>
          </p:blipFill>
          <p:spPr bwMode="auto">
            <a:xfrm>
              <a:off x="1494240" y="3746891"/>
              <a:ext cx="729006" cy="911122"/>
            </a:xfrm>
            <a:prstGeom prst="rect">
              <a:avLst/>
            </a:prstGeom>
            <a:noFill/>
            <a:ln w="28575">
              <a:solidFill>
                <a:schemeClr val="tx1"/>
              </a:solidFill>
              <a:miter lim="800000"/>
              <a:headEnd/>
              <a:tailEnd/>
            </a:ln>
          </p:spPr>
        </p:pic>
      </p:grpSp>
      <p:grpSp>
        <p:nvGrpSpPr>
          <p:cNvPr id="5" name="Group 102"/>
          <p:cNvGrpSpPr/>
          <p:nvPr/>
        </p:nvGrpSpPr>
        <p:grpSpPr>
          <a:xfrm>
            <a:off x="2112975" y="1638373"/>
            <a:ext cx="4070608" cy="4891618"/>
            <a:chOff x="2486677" y="1721748"/>
            <a:chExt cx="4070608" cy="4891618"/>
          </a:xfrm>
        </p:grpSpPr>
        <p:sp>
          <p:nvSpPr>
            <p:cNvPr id="85" name="Line 2"/>
            <p:cNvSpPr>
              <a:spLocks noChangeShapeType="1"/>
            </p:cNvSpPr>
            <p:nvPr/>
          </p:nvSpPr>
          <p:spPr bwMode="auto">
            <a:xfrm>
              <a:off x="5192048" y="1721748"/>
              <a:ext cx="15237" cy="2228258"/>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70016" name="Line 32"/>
            <p:cNvSpPr>
              <a:spLocks noChangeShapeType="1"/>
            </p:cNvSpPr>
            <p:nvPr/>
          </p:nvSpPr>
          <p:spPr bwMode="auto">
            <a:xfrm>
              <a:off x="5853768" y="1721748"/>
              <a:ext cx="0" cy="1933815"/>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80" name="Line 2"/>
            <p:cNvSpPr>
              <a:spLocks noChangeShapeType="1"/>
            </p:cNvSpPr>
            <p:nvPr/>
          </p:nvSpPr>
          <p:spPr bwMode="auto">
            <a:xfrm>
              <a:off x="4587585" y="1721748"/>
              <a:ext cx="15237" cy="2228258"/>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49" name="Line 26"/>
            <p:cNvSpPr>
              <a:spLocks noChangeShapeType="1"/>
            </p:cNvSpPr>
            <p:nvPr/>
          </p:nvSpPr>
          <p:spPr bwMode="auto">
            <a:xfrm flipH="1">
              <a:off x="3848099" y="1721748"/>
              <a:ext cx="5348" cy="2878827"/>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70010" name="Line 26"/>
            <p:cNvSpPr>
              <a:spLocks noChangeShapeType="1"/>
            </p:cNvSpPr>
            <p:nvPr/>
          </p:nvSpPr>
          <p:spPr bwMode="auto">
            <a:xfrm flipH="1">
              <a:off x="2714625" y="1721748"/>
              <a:ext cx="12430" cy="2878827"/>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53" name="Line 2"/>
            <p:cNvSpPr>
              <a:spLocks noChangeShapeType="1"/>
            </p:cNvSpPr>
            <p:nvPr/>
          </p:nvSpPr>
          <p:spPr bwMode="auto">
            <a:xfrm>
              <a:off x="3335853" y="1721748"/>
              <a:ext cx="13524" cy="1845309"/>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pic>
          <p:nvPicPr>
            <p:cNvPr id="72" name="Picture 42" descr="OD_xlg"/>
            <p:cNvPicPr>
              <a:picLocks noChangeArrowheads="1"/>
            </p:cNvPicPr>
            <p:nvPr/>
          </p:nvPicPr>
          <p:blipFill>
            <a:blip r:embed="rId8" cstate="print"/>
            <a:srcRect/>
            <a:stretch>
              <a:fillRect/>
            </a:stretch>
          </p:blipFill>
          <p:spPr bwMode="auto">
            <a:xfrm>
              <a:off x="2895690" y="3397743"/>
              <a:ext cx="751637" cy="911122"/>
            </a:xfrm>
            <a:prstGeom prst="rect">
              <a:avLst/>
            </a:prstGeom>
            <a:noFill/>
            <a:ln w="28575">
              <a:solidFill>
                <a:schemeClr val="tx1"/>
              </a:solidFill>
              <a:miter lim="800000"/>
              <a:headEnd/>
              <a:tailEnd/>
            </a:ln>
          </p:spPr>
        </p:pic>
        <p:pic>
          <p:nvPicPr>
            <p:cNvPr id="74" name="Picture 3" descr="BES_H_Cover8-03"/>
            <p:cNvPicPr preferRelativeResize="0">
              <a:picLocks noChangeAspect="1" noChangeArrowheads="1"/>
            </p:cNvPicPr>
            <p:nvPr/>
          </p:nvPicPr>
          <p:blipFill>
            <a:blip r:embed="rId9" cstate="print"/>
            <a:srcRect/>
            <a:stretch>
              <a:fillRect/>
            </a:stretch>
          </p:blipFill>
          <p:spPr bwMode="auto">
            <a:xfrm>
              <a:off x="2486677" y="4489664"/>
              <a:ext cx="736475" cy="951923"/>
            </a:xfrm>
            <a:prstGeom prst="rect">
              <a:avLst/>
            </a:prstGeom>
            <a:noFill/>
            <a:ln w="28575">
              <a:solidFill>
                <a:srgbClr val="FF0000"/>
              </a:solidFill>
              <a:miter lim="800000"/>
              <a:headEnd/>
              <a:tailEnd/>
            </a:ln>
          </p:spPr>
        </p:pic>
        <p:pic>
          <p:nvPicPr>
            <p:cNvPr id="75" name="Picture 4"/>
            <p:cNvPicPr preferRelativeResize="0">
              <a:picLocks noChangeAspect="1" noChangeArrowheads="1"/>
            </p:cNvPicPr>
            <p:nvPr/>
          </p:nvPicPr>
          <p:blipFill>
            <a:blip r:embed="rId10" cstate="print"/>
            <a:srcRect/>
            <a:stretch>
              <a:fillRect/>
            </a:stretch>
          </p:blipFill>
          <p:spPr bwMode="auto">
            <a:xfrm>
              <a:off x="3270886" y="4485292"/>
              <a:ext cx="736042" cy="951364"/>
            </a:xfrm>
            <a:prstGeom prst="rect">
              <a:avLst/>
            </a:prstGeom>
            <a:noFill/>
            <a:ln w="28575">
              <a:solidFill>
                <a:srgbClr val="FF0000"/>
              </a:solidFill>
              <a:miter lim="800000"/>
              <a:headEnd/>
              <a:tailEnd/>
            </a:ln>
          </p:spPr>
        </p:pic>
        <p:pic>
          <p:nvPicPr>
            <p:cNvPr id="76" name="Picture 5"/>
            <p:cNvPicPr preferRelativeResize="0">
              <a:picLocks noChangeAspect="1" noChangeArrowheads="1"/>
            </p:cNvPicPr>
            <p:nvPr/>
          </p:nvPicPr>
          <p:blipFill>
            <a:blip r:embed="rId11" cstate="print">
              <a:lum bright="-10000" contrast="20000"/>
            </a:blip>
            <a:srcRect/>
            <a:stretch>
              <a:fillRect/>
            </a:stretch>
          </p:blipFill>
          <p:spPr bwMode="auto">
            <a:xfrm>
              <a:off x="4154939" y="5673280"/>
              <a:ext cx="727318" cy="940086"/>
            </a:xfrm>
            <a:prstGeom prst="rect">
              <a:avLst/>
            </a:prstGeom>
            <a:noFill/>
            <a:ln w="28575">
              <a:solidFill>
                <a:srgbClr val="FF0000"/>
              </a:solidFill>
              <a:miter lim="800000"/>
              <a:headEnd/>
              <a:tailEnd/>
            </a:ln>
          </p:spPr>
        </p:pic>
        <p:pic>
          <p:nvPicPr>
            <p:cNvPr id="77" name="Picture 6"/>
            <p:cNvPicPr preferRelativeResize="0">
              <a:picLocks noChangeAspect="1" noChangeArrowheads="1"/>
            </p:cNvPicPr>
            <p:nvPr/>
          </p:nvPicPr>
          <p:blipFill>
            <a:blip r:embed="rId12" cstate="print"/>
            <a:srcRect/>
            <a:stretch>
              <a:fillRect/>
            </a:stretch>
          </p:blipFill>
          <p:spPr bwMode="auto">
            <a:xfrm>
              <a:off x="4154971" y="4707509"/>
              <a:ext cx="728138" cy="941150"/>
            </a:xfrm>
            <a:prstGeom prst="rect">
              <a:avLst/>
            </a:prstGeom>
            <a:noFill/>
            <a:ln w="28575">
              <a:solidFill>
                <a:srgbClr val="FF0000"/>
              </a:solidFill>
              <a:miter lim="800000"/>
              <a:headEnd/>
              <a:tailEnd/>
            </a:ln>
          </p:spPr>
        </p:pic>
        <p:pic>
          <p:nvPicPr>
            <p:cNvPr id="78" name="Picture 7"/>
            <p:cNvPicPr preferRelativeResize="0">
              <a:picLocks noChangeAspect="1" noChangeArrowheads="1"/>
            </p:cNvPicPr>
            <p:nvPr/>
          </p:nvPicPr>
          <p:blipFill>
            <a:blip r:embed="rId13" cstate="print"/>
            <a:srcRect/>
            <a:stretch>
              <a:fillRect/>
            </a:stretch>
          </p:blipFill>
          <p:spPr bwMode="auto">
            <a:xfrm>
              <a:off x="4153235" y="2816718"/>
              <a:ext cx="729048" cy="942323"/>
            </a:xfrm>
            <a:prstGeom prst="rect">
              <a:avLst/>
            </a:prstGeom>
            <a:noFill/>
            <a:ln w="28575">
              <a:solidFill>
                <a:srgbClr val="FF0000"/>
              </a:solidFill>
              <a:miter lim="800000"/>
              <a:headEnd/>
              <a:tailEnd/>
            </a:ln>
          </p:spPr>
        </p:pic>
        <p:pic>
          <p:nvPicPr>
            <p:cNvPr id="79" name="Picture 12" descr="Cover_921"/>
            <p:cNvPicPr preferRelativeResize="0">
              <a:picLocks noChangeAspect="1" noChangeArrowheads="1"/>
            </p:cNvPicPr>
            <p:nvPr/>
          </p:nvPicPr>
          <p:blipFill>
            <a:blip r:embed="rId14" cstate="print"/>
            <a:srcRect/>
            <a:stretch>
              <a:fillRect/>
            </a:stretch>
          </p:blipFill>
          <p:spPr bwMode="auto">
            <a:xfrm>
              <a:off x="4154101" y="3746891"/>
              <a:ext cx="729048" cy="942323"/>
            </a:xfrm>
            <a:prstGeom prst="rect">
              <a:avLst/>
            </a:prstGeom>
            <a:noFill/>
            <a:ln w="28575">
              <a:solidFill>
                <a:srgbClr val="FF0000"/>
              </a:solidFill>
              <a:miter lim="800000"/>
              <a:headEnd/>
              <a:tailEnd/>
            </a:ln>
          </p:spPr>
        </p:pic>
        <p:pic>
          <p:nvPicPr>
            <p:cNvPr id="81" name="Picture 8" descr="EES_xlg"/>
            <p:cNvPicPr preferRelativeResize="0">
              <a:picLocks noChangeAspect="1" noChangeArrowheads="1"/>
            </p:cNvPicPr>
            <p:nvPr/>
          </p:nvPicPr>
          <p:blipFill>
            <a:blip r:embed="rId15" cstate="print"/>
            <a:srcRect/>
            <a:stretch>
              <a:fillRect/>
            </a:stretch>
          </p:blipFill>
          <p:spPr bwMode="auto">
            <a:xfrm>
              <a:off x="5009301" y="3746891"/>
              <a:ext cx="723679" cy="935385"/>
            </a:xfrm>
            <a:prstGeom prst="rect">
              <a:avLst/>
            </a:prstGeom>
            <a:noFill/>
            <a:ln w="28575">
              <a:solidFill>
                <a:srgbClr val="FF0000"/>
              </a:solidFill>
              <a:miter lim="800000"/>
              <a:headEnd/>
              <a:tailEnd/>
            </a:ln>
          </p:spPr>
        </p:pic>
        <p:pic>
          <p:nvPicPr>
            <p:cNvPr id="82" name="Picture 9" descr="CAT_lg"/>
            <p:cNvPicPr preferRelativeResize="0">
              <a:picLocks noChangeAspect="1" noChangeArrowheads="1"/>
            </p:cNvPicPr>
            <p:nvPr/>
          </p:nvPicPr>
          <p:blipFill>
            <a:blip r:embed="rId16" cstate="print"/>
            <a:srcRect/>
            <a:stretch>
              <a:fillRect/>
            </a:stretch>
          </p:blipFill>
          <p:spPr bwMode="auto">
            <a:xfrm>
              <a:off x="5015872" y="4707509"/>
              <a:ext cx="714496" cy="925019"/>
            </a:xfrm>
            <a:prstGeom prst="rect">
              <a:avLst/>
            </a:prstGeom>
            <a:noFill/>
            <a:ln w="28575">
              <a:solidFill>
                <a:srgbClr val="FF0000"/>
              </a:solidFill>
              <a:miter lim="800000"/>
              <a:headEnd/>
              <a:tailEnd/>
            </a:ln>
          </p:spPr>
        </p:pic>
        <p:pic>
          <p:nvPicPr>
            <p:cNvPr id="83" name="Picture 10" descr="GEO_lg"/>
            <p:cNvPicPr preferRelativeResize="0">
              <a:picLocks noChangeAspect="1" noChangeArrowheads="1"/>
            </p:cNvPicPr>
            <p:nvPr/>
          </p:nvPicPr>
          <p:blipFill>
            <a:blip r:embed="rId17" cstate="print"/>
            <a:srcRect/>
            <a:stretch>
              <a:fillRect/>
            </a:stretch>
          </p:blipFill>
          <p:spPr bwMode="auto">
            <a:xfrm>
              <a:off x="5013001" y="2816718"/>
              <a:ext cx="715661" cy="925020"/>
            </a:xfrm>
            <a:prstGeom prst="rect">
              <a:avLst/>
            </a:prstGeom>
            <a:noFill/>
            <a:ln w="28575">
              <a:solidFill>
                <a:srgbClr val="FF0000"/>
              </a:solidFill>
              <a:miter lim="800000"/>
              <a:headEnd/>
              <a:tailEnd/>
            </a:ln>
          </p:spPr>
        </p:pic>
        <p:pic>
          <p:nvPicPr>
            <p:cNvPr id="84" name="Picture 11" descr="MuEE"/>
            <p:cNvPicPr preferRelativeResize="0">
              <a:picLocks noChangeAspect="1" noChangeArrowheads="1"/>
            </p:cNvPicPr>
            <p:nvPr/>
          </p:nvPicPr>
          <p:blipFill>
            <a:blip r:embed="rId18" cstate="print"/>
            <a:srcRect/>
            <a:stretch>
              <a:fillRect/>
            </a:stretch>
          </p:blipFill>
          <p:spPr bwMode="auto">
            <a:xfrm>
              <a:off x="5011938" y="5673280"/>
              <a:ext cx="721042" cy="931975"/>
            </a:xfrm>
            <a:prstGeom prst="rect">
              <a:avLst/>
            </a:prstGeom>
            <a:noFill/>
            <a:ln w="28575">
              <a:solidFill>
                <a:srgbClr val="FF0000"/>
              </a:solidFill>
              <a:miter lim="800000"/>
              <a:headEnd/>
              <a:tailEnd/>
            </a:ln>
          </p:spPr>
        </p:pic>
        <p:pic>
          <p:nvPicPr>
            <p:cNvPr id="86" name="Picture 4" descr="GC_xlg"/>
            <p:cNvPicPr>
              <a:picLocks noChangeAspect="1" noChangeArrowheads="1"/>
            </p:cNvPicPr>
            <p:nvPr/>
          </p:nvPicPr>
          <p:blipFill>
            <a:blip r:embed="rId19" cstate="print"/>
            <a:srcRect/>
            <a:stretch>
              <a:fillRect/>
            </a:stretch>
          </p:blipFill>
          <p:spPr bwMode="auto">
            <a:xfrm>
              <a:off x="5805372" y="3423238"/>
              <a:ext cx="751913" cy="972836"/>
            </a:xfrm>
            <a:prstGeom prst="rect">
              <a:avLst/>
            </a:prstGeom>
            <a:noFill/>
            <a:ln w="19050">
              <a:solidFill>
                <a:schemeClr val="tx1"/>
              </a:solidFill>
            </a:ln>
          </p:spPr>
        </p:pic>
        <p:pic>
          <p:nvPicPr>
            <p:cNvPr id="87" name="Picture 41"/>
            <p:cNvPicPr preferRelativeResize="0">
              <a:picLocks noChangeAspect="1" noChangeArrowheads="1"/>
            </p:cNvPicPr>
            <p:nvPr/>
          </p:nvPicPr>
          <p:blipFill>
            <a:blip r:embed="rId20" cstate="print"/>
            <a:srcRect/>
            <a:stretch>
              <a:fillRect/>
            </a:stretch>
          </p:blipFill>
          <p:spPr bwMode="auto">
            <a:xfrm>
              <a:off x="5796536" y="4421245"/>
              <a:ext cx="743383" cy="960380"/>
            </a:xfrm>
            <a:prstGeom prst="rect">
              <a:avLst/>
            </a:prstGeom>
            <a:noFill/>
            <a:ln w="28575">
              <a:solidFill>
                <a:schemeClr val="tx1"/>
              </a:solidFill>
              <a:miter lim="800000"/>
              <a:headEnd/>
              <a:tailEnd/>
            </a:ln>
          </p:spPr>
        </p:pic>
      </p:grpSp>
      <p:grpSp>
        <p:nvGrpSpPr>
          <p:cNvPr id="6" name="Group 100"/>
          <p:cNvGrpSpPr/>
          <p:nvPr/>
        </p:nvGrpSpPr>
        <p:grpSpPr>
          <a:xfrm>
            <a:off x="6649667" y="1626499"/>
            <a:ext cx="754354" cy="4765970"/>
            <a:chOff x="6849564" y="1626499"/>
            <a:chExt cx="754354" cy="4765970"/>
          </a:xfrm>
        </p:grpSpPr>
        <p:sp>
          <p:nvSpPr>
            <p:cNvPr id="95" name="Line 32"/>
            <p:cNvSpPr>
              <a:spLocks noChangeShapeType="1"/>
            </p:cNvSpPr>
            <p:nvPr/>
          </p:nvSpPr>
          <p:spPr bwMode="auto">
            <a:xfrm>
              <a:off x="7338867" y="1626499"/>
              <a:ext cx="2" cy="1933815"/>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pic>
          <p:nvPicPr>
            <p:cNvPr id="88" name="Picture 87" descr="SETF_xlg.jpg"/>
            <p:cNvPicPr>
              <a:picLocks noChangeAspect="1"/>
            </p:cNvPicPr>
            <p:nvPr/>
          </p:nvPicPr>
          <p:blipFill>
            <a:blip r:embed="rId21" cstate="print"/>
            <a:stretch>
              <a:fillRect/>
            </a:stretch>
          </p:blipFill>
          <p:spPr>
            <a:xfrm>
              <a:off x="6853158" y="3423238"/>
              <a:ext cx="739444" cy="957052"/>
            </a:xfrm>
            <a:prstGeom prst="rect">
              <a:avLst/>
            </a:prstGeom>
            <a:ln w="28575">
              <a:solidFill>
                <a:schemeClr val="tx1"/>
              </a:solidFill>
            </a:ln>
          </p:spPr>
        </p:pic>
        <p:pic>
          <p:nvPicPr>
            <p:cNvPr id="90" name="Picture 89" descr="CCB2020_xlg.jpg"/>
            <p:cNvPicPr>
              <a:picLocks noChangeAspect="1"/>
            </p:cNvPicPr>
            <p:nvPr/>
          </p:nvPicPr>
          <p:blipFill>
            <a:blip r:embed="rId22" cstate="print"/>
            <a:stretch>
              <a:fillRect/>
            </a:stretch>
          </p:blipFill>
          <p:spPr>
            <a:xfrm>
              <a:off x="6849564" y="5417838"/>
              <a:ext cx="753027" cy="974631"/>
            </a:xfrm>
            <a:prstGeom prst="rect">
              <a:avLst/>
            </a:prstGeom>
            <a:ln w="28575">
              <a:solidFill>
                <a:srgbClr val="FF0000"/>
              </a:solidFill>
            </a:ln>
          </p:spPr>
        </p:pic>
        <p:pic>
          <p:nvPicPr>
            <p:cNvPr id="91" name="Picture 90" descr="CMSC_xlg.jpg"/>
            <p:cNvPicPr>
              <a:picLocks noChangeAspect="1"/>
            </p:cNvPicPr>
            <p:nvPr/>
          </p:nvPicPr>
          <p:blipFill>
            <a:blip r:embed="rId23" cstate="print"/>
            <a:stretch>
              <a:fillRect/>
            </a:stretch>
          </p:blipFill>
          <p:spPr>
            <a:xfrm>
              <a:off x="6850893" y="4421245"/>
              <a:ext cx="753025" cy="974631"/>
            </a:xfrm>
            <a:prstGeom prst="rect">
              <a:avLst/>
            </a:prstGeom>
            <a:ln w="28575">
              <a:solidFill>
                <a:srgbClr val="FF0000"/>
              </a:solidFill>
            </a:ln>
          </p:spPr>
        </p:pic>
      </p:grpSp>
      <p:sp>
        <p:nvSpPr>
          <p:cNvPr id="94" name="Line 32"/>
          <p:cNvSpPr>
            <a:spLocks noChangeShapeType="1"/>
          </p:cNvSpPr>
          <p:nvPr/>
        </p:nvSpPr>
        <p:spPr bwMode="auto">
          <a:xfrm>
            <a:off x="7830946" y="1626502"/>
            <a:ext cx="2" cy="1933815"/>
          </a:xfrm>
          <a:prstGeom prst="line">
            <a:avLst/>
          </a:prstGeom>
          <a:noFill/>
          <a:ln w="19050">
            <a:solidFill>
              <a:srgbClr val="003399"/>
            </a:solidFill>
            <a:round/>
            <a:headEnd type="stealth" w="med" len="lg"/>
            <a:tailEnd/>
          </a:ln>
          <a:effectLst/>
        </p:spPr>
        <p:txBody>
          <a:bodyPr lIns="91397" tIns="45698" rIns="91397" bIns="45698"/>
          <a:lstStyle/>
          <a:p>
            <a:pPr fontAlgn="base">
              <a:spcBef>
                <a:spcPct val="0"/>
              </a:spcBef>
              <a:spcAft>
                <a:spcPct val="0"/>
              </a:spcAft>
            </a:pPr>
            <a:endParaRPr lang="en-US" dirty="0">
              <a:solidFill>
                <a:prstClr val="black"/>
              </a:solidFill>
              <a:latin typeface="Arial" charset="0"/>
            </a:endParaRPr>
          </a:p>
        </p:txBody>
      </p:sp>
      <p:pic>
        <p:nvPicPr>
          <p:cNvPr id="1026" name="Picture 2"/>
          <p:cNvPicPr>
            <a:picLocks noChangeAspect="1" noChangeArrowheads="1"/>
          </p:cNvPicPr>
          <p:nvPr/>
        </p:nvPicPr>
        <p:blipFill>
          <a:blip r:embed="rId24" cstate="print"/>
          <a:srcRect/>
          <a:stretch>
            <a:fillRect/>
          </a:stretch>
        </p:blipFill>
        <p:spPr bwMode="auto">
          <a:xfrm>
            <a:off x="7462138" y="3490176"/>
            <a:ext cx="812934" cy="1050155"/>
          </a:xfrm>
          <a:prstGeom prst="rect">
            <a:avLst/>
          </a:prstGeom>
          <a:noFill/>
          <a:ln w="9525">
            <a:solidFill>
              <a:schemeClr val="tx1"/>
            </a:solidFill>
            <a:miter lim="800000"/>
            <a:headEnd/>
            <a:tailEnd/>
          </a:ln>
        </p:spPr>
      </p:pic>
      <p:pic>
        <p:nvPicPr>
          <p:cNvPr id="71" name="Picture 70" descr="nren-xlg.jpg"/>
          <p:cNvPicPr>
            <a:picLocks noChangeAspect="1"/>
          </p:cNvPicPr>
          <p:nvPr/>
        </p:nvPicPr>
        <p:blipFill>
          <a:blip r:embed="rId25" cstate="print"/>
          <a:stretch>
            <a:fillRect/>
          </a:stretch>
        </p:blipFill>
        <p:spPr>
          <a:xfrm>
            <a:off x="2522349" y="2290825"/>
            <a:ext cx="761054" cy="971550"/>
          </a:xfrm>
          <a:prstGeom prst="rect">
            <a:avLst/>
          </a:prstGeom>
          <a:ln w="19050">
            <a:solidFill>
              <a:srgbClr val="FF0000"/>
            </a:solidFill>
          </a:ln>
        </p:spPr>
      </p:pic>
      <p:cxnSp>
        <p:nvCxnSpPr>
          <p:cNvPr id="93" name="Straight Connector 92"/>
          <p:cNvCxnSpPr/>
          <p:nvPr/>
        </p:nvCxnSpPr>
        <p:spPr>
          <a:xfrm>
            <a:off x="83878" y="5857875"/>
            <a:ext cx="371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3878" y="6096000"/>
            <a:ext cx="3714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569651" y="5629276"/>
            <a:ext cx="816592" cy="308028"/>
          </a:xfrm>
          <a:prstGeom prst="rect">
            <a:avLst/>
          </a:prstGeom>
          <a:noFill/>
        </p:spPr>
        <p:txBody>
          <a:bodyPr wrap="none" lIns="91407" tIns="45704" rIns="91407" bIns="45704" rtlCol="0">
            <a:spAutoFit/>
          </a:bodyPr>
          <a:lstStyle/>
          <a:p>
            <a:pPr fontAlgn="base">
              <a:spcBef>
                <a:spcPct val="0"/>
              </a:spcBef>
              <a:spcAft>
                <a:spcPct val="0"/>
              </a:spcAft>
            </a:pPr>
            <a:r>
              <a:rPr lang="en-US" sz="1400" dirty="0">
                <a:solidFill>
                  <a:prstClr val="black"/>
                </a:solidFill>
              </a:rPr>
              <a:t>BESAC</a:t>
            </a:r>
          </a:p>
        </p:txBody>
      </p:sp>
      <p:sp>
        <p:nvSpPr>
          <p:cNvPr id="98" name="TextBox 97"/>
          <p:cNvSpPr txBox="1"/>
          <p:nvPr/>
        </p:nvSpPr>
        <p:spPr>
          <a:xfrm>
            <a:off x="626802" y="5915026"/>
            <a:ext cx="558655" cy="308028"/>
          </a:xfrm>
          <a:prstGeom prst="rect">
            <a:avLst/>
          </a:prstGeom>
          <a:noFill/>
        </p:spPr>
        <p:txBody>
          <a:bodyPr wrap="none" lIns="91407" tIns="45704" rIns="91407" bIns="45704" rtlCol="0">
            <a:spAutoFit/>
          </a:bodyPr>
          <a:lstStyle/>
          <a:p>
            <a:pPr fontAlgn="base">
              <a:spcBef>
                <a:spcPct val="0"/>
              </a:spcBef>
              <a:spcAft>
                <a:spcPct val="0"/>
              </a:spcAft>
            </a:pPr>
            <a:r>
              <a:rPr lang="en-US" sz="1400" dirty="0">
                <a:solidFill>
                  <a:prstClr val="black"/>
                </a:solidFill>
              </a:rPr>
              <a:t>BES</a:t>
            </a:r>
          </a:p>
        </p:txBody>
      </p:sp>
      <p:sp>
        <p:nvSpPr>
          <p:cNvPr id="100" name="Rectangle 99"/>
          <p:cNvSpPr/>
          <p:nvPr/>
        </p:nvSpPr>
        <p:spPr>
          <a:xfrm>
            <a:off x="3114678" y="6596391"/>
            <a:ext cx="6029325" cy="261610"/>
          </a:xfrm>
          <a:prstGeom prst="rect">
            <a:avLst/>
          </a:prstGeom>
        </p:spPr>
        <p:txBody>
          <a:bodyPr wrap="square" lIns="91407" tIns="45704" rIns="91407" bIns="45704">
            <a:spAutoFit/>
          </a:bodyPr>
          <a:lstStyle/>
          <a:p>
            <a:pPr fontAlgn="base">
              <a:spcBef>
                <a:spcPct val="0"/>
              </a:spcBef>
              <a:spcAft>
                <a:spcPct val="0"/>
              </a:spcAft>
            </a:pPr>
            <a:r>
              <a:rPr lang="en-US" sz="1100" u="sng" dirty="0">
                <a:solidFill>
                  <a:srgbClr val="0000FF"/>
                </a:solidFill>
              </a:rPr>
              <a:t>http://science.energy.gov/bes/news-and-resources/reports/</a:t>
            </a:r>
          </a:p>
        </p:txBody>
      </p:sp>
      <p:sp>
        <p:nvSpPr>
          <p:cNvPr id="106" name="Text Box 20"/>
          <p:cNvSpPr txBox="1">
            <a:spLocks noChangeArrowheads="1"/>
          </p:cNvSpPr>
          <p:nvPr/>
        </p:nvSpPr>
        <p:spPr bwMode="auto">
          <a:xfrm>
            <a:off x="8401008" y="877845"/>
            <a:ext cx="581685" cy="298696"/>
          </a:xfrm>
          <a:prstGeom prst="rect">
            <a:avLst/>
          </a:prstGeom>
          <a:solidFill>
            <a:schemeClr val="bg1"/>
          </a:solidFill>
          <a:ln w="9525">
            <a:noFill/>
            <a:miter lim="800000"/>
            <a:headEnd/>
            <a:tailEnd/>
          </a:ln>
          <a:effectLst/>
        </p:spPr>
        <p:txBody>
          <a:bodyPr wrap="none" lIns="82012" tIns="41005" rIns="82012" bIns="41005">
            <a:spAutoFit/>
          </a:bodyPr>
          <a:lstStyle/>
          <a:p>
            <a:pPr fontAlgn="base">
              <a:spcBef>
                <a:spcPct val="0"/>
              </a:spcBef>
              <a:spcAft>
                <a:spcPct val="0"/>
              </a:spcAft>
            </a:pPr>
            <a:r>
              <a:rPr lang="en-US" sz="1400" dirty="0">
                <a:solidFill>
                  <a:prstClr val="black"/>
                </a:solidFill>
              </a:rPr>
              <a:t>2015</a:t>
            </a:r>
          </a:p>
        </p:txBody>
      </p:sp>
      <p:grpSp>
        <p:nvGrpSpPr>
          <p:cNvPr id="8" name="Group 7"/>
          <p:cNvGrpSpPr/>
          <p:nvPr/>
        </p:nvGrpSpPr>
        <p:grpSpPr>
          <a:xfrm>
            <a:off x="1438389" y="1592078"/>
            <a:ext cx="7387117" cy="1757242"/>
            <a:chOff x="1438386" y="1592075"/>
            <a:chExt cx="7387117" cy="1757242"/>
          </a:xfrm>
        </p:grpSpPr>
        <p:grpSp>
          <p:nvGrpSpPr>
            <p:cNvPr id="3" name="Group 99"/>
            <p:cNvGrpSpPr/>
            <p:nvPr/>
          </p:nvGrpSpPr>
          <p:grpSpPr>
            <a:xfrm>
              <a:off x="5794525" y="1592075"/>
              <a:ext cx="1265533" cy="1757242"/>
              <a:chOff x="6084601" y="1639576"/>
              <a:chExt cx="1265533" cy="1757242"/>
            </a:xfrm>
          </p:grpSpPr>
          <p:sp>
            <p:nvSpPr>
              <p:cNvPr id="89" name="Line 26"/>
              <p:cNvSpPr>
                <a:spLocks noChangeShapeType="1"/>
              </p:cNvSpPr>
              <p:nvPr/>
            </p:nvSpPr>
            <p:spPr bwMode="auto">
              <a:xfrm flipH="1">
                <a:off x="7212631" y="1639576"/>
                <a:ext cx="18123" cy="1416598"/>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56" name="Line 26"/>
              <p:cNvSpPr>
                <a:spLocks noChangeShapeType="1"/>
              </p:cNvSpPr>
              <p:nvPr/>
            </p:nvSpPr>
            <p:spPr bwMode="auto">
              <a:xfrm>
                <a:off x="6665828" y="1645549"/>
                <a:ext cx="0" cy="702326"/>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55" name="Text Box 8"/>
              <p:cNvSpPr txBox="1">
                <a:spLocks noChangeArrowheads="1"/>
              </p:cNvSpPr>
              <p:nvPr/>
            </p:nvSpPr>
            <p:spPr bwMode="auto">
              <a:xfrm>
                <a:off x="6369983" y="1895921"/>
                <a:ext cx="770563" cy="334764"/>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spcBef>
                    <a:spcPct val="0"/>
                  </a:spcBef>
                  <a:spcAft>
                    <a:spcPct val="0"/>
                  </a:spcAft>
                </a:pPr>
                <a:r>
                  <a:rPr lang="en-US" sz="1400" dirty="0">
                    <a:solidFill>
                      <a:srgbClr val="106636"/>
                    </a:solidFill>
                  </a:rPr>
                  <a:t>EFRCs</a:t>
                </a:r>
              </a:p>
            </p:txBody>
          </p:sp>
          <p:sp>
            <p:nvSpPr>
              <p:cNvPr id="50" name="Text Box 8"/>
              <p:cNvSpPr txBox="1">
                <a:spLocks noChangeArrowheads="1"/>
              </p:cNvSpPr>
              <p:nvPr/>
            </p:nvSpPr>
            <p:spPr bwMode="auto">
              <a:xfrm>
                <a:off x="6529346" y="2754153"/>
                <a:ext cx="820788" cy="642665"/>
              </a:xfrm>
              <a:prstGeom prst="rect">
                <a:avLst/>
              </a:prstGeom>
              <a:solidFill>
                <a:schemeClr val="bg1"/>
              </a:solidFill>
              <a:ln w="19050">
                <a:solidFill>
                  <a:srgbClr val="106636"/>
                </a:solidFill>
                <a:miter lim="800000"/>
                <a:headEnd/>
                <a:tailEnd/>
              </a:ln>
              <a:effectLst/>
            </p:spPr>
            <p:txBody>
              <a:bodyPr lIns="82039" tIns="41020" rIns="82039" bIns="41020"/>
              <a:lstStyle/>
              <a:p>
                <a:pPr algn="ctr">
                  <a:lnSpc>
                    <a:spcPts val="1436"/>
                  </a:lnSpc>
                </a:pPr>
                <a:r>
                  <a:rPr lang="en-US" sz="1400" dirty="0">
                    <a:solidFill>
                      <a:srgbClr val="106636"/>
                    </a:solidFill>
                  </a:rPr>
                  <a:t>Solar Fuels Hub</a:t>
                </a:r>
              </a:p>
            </p:txBody>
          </p:sp>
          <p:sp>
            <p:nvSpPr>
              <p:cNvPr id="103" name="Text Box 8"/>
              <p:cNvSpPr txBox="1">
                <a:spLocks noChangeArrowheads="1"/>
              </p:cNvSpPr>
              <p:nvPr/>
            </p:nvSpPr>
            <p:spPr bwMode="auto">
              <a:xfrm>
                <a:off x="6084601" y="2318017"/>
                <a:ext cx="1094447" cy="334764"/>
              </a:xfrm>
              <a:prstGeom prst="rect">
                <a:avLst/>
              </a:prstGeom>
              <a:solidFill>
                <a:schemeClr val="bg1"/>
              </a:solidFill>
              <a:ln w="19050">
                <a:solidFill>
                  <a:srgbClr val="106636"/>
                </a:solidFill>
                <a:miter lim="800000"/>
                <a:headEnd/>
                <a:tailEnd/>
              </a:ln>
              <a:effectLst/>
            </p:spPr>
            <p:txBody>
              <a:bodyPr lIns="82039" tIns="41020" rIns="82039" bIns="41020"/>
              <a:lstStyle/>
              <a:p>
                <a:pPr algn="ctr">
                  <a:lnSpc>
                    <a:spcPts val="1200"/>
                  </a:lnSpc>
                </a:pPr>
                <a:r>
                  <a:rPr lang="en-US" sz="1100" b="1" dirty="0">
                    <a:solidFill>
                      <a:srgbClr val="106636"/>
                    </a:solidFill>
                  </a:rPr>
                  <a:t>Early Career </a:t>
                </a:r>
                <a:r>
                  <a:rPr lang="en-US" sz="1100" b="1" dirty="0" smtClean="0">
                    <a:solidFill>
                      <a:srgbClr val="106636"/>
                    </a:solidFill>
                  </a:rPr>
                  <a:t>Research</a:t>
                </a:r>
                <a:endParaRPr lang="en-US" sz="1100" b="1" dirty="0">
                  <a:solidFill>
                    <a:srgbClr val="106636"/>
                  </a:solidFill>
                </a:endParaRPr>
              </a:p>
            </p:txBody>
          </p:sp>
        </p:grpSp>
        <p:sp>
          <p:nvSpPr>
            <p:cNvPr id="67" name="Line 26"/>
            <p:cNvSpPr>
              <a:spLocks noChangeShapeType="1"/>
            </p:cNvSpPr>
            <p:nvPr/>
          </p:nvSpPr>
          <p:spPr bwMode="auto">
            <a:xfrm>
              <a:off x="7933871" y="1618104"/>
              <a:ext cx="16486" cy="877866"/>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68" name="Text Box 8"/>
            <p:cNvSpPr txBox="1">
              <a:spLocks noChangeArrowheads="1"/>
            </p:cNvSpPr>
            <p:nvPr/>
          </p:nvSpPr>
          <p:spPr bwMode="auto">
            <a:xfrm>
              <a:off x="7552954" y="2477610"/>
              <a:ext cx="927017" cy="408449"/>
            </a:xfrm>
            <a:prstGeom prst="rect">
              <a:avLst/>
            </a:prstGeom>
            <a:solidFill>
              <a:schemeClr val="bg1"/>
            </a:solidFill>
            <a:ln w="19050">
              <a:solidFill>
                <a:srgbClr val="106636"/>
              </a:solidFill>
              <a:miter lim="800000"/>
              <a:headEnd/>
              <a:tailEnd/>
            </a:ln>
            <a:effectLst/>
          </p:spPr>
          <p:txBody>
            <a:bodyPr lIns="82039" tIns="41020" rIns="82039" bIns="41020"/>
            <a:lstStyle/>
            <a:p>
              <a:pPr algn="ctr">
                <a:lnSpc>
                  <a:spcPts val="1436"/>
                </a:lnSpc>
              </a:pPr>
              <a:r>
                <a:rPr lang="en-US" sz="1400" dirty="0">
                  <a:solidFill>
                    <a:srgbClr val="106636"/>
                  </a:solidFill>
                </a:rPr>
                <a:t>Batteries Hub</a:t>
              </a:r>
            </a:p>
          </p:txBody>
        </p:sp>
        <p:grpSp>
          <p:nvGrpSpPr>
            <p:cNvPr id="2" name="Group 70"/>
            <p:cNvGrpSpPr/>
            <p:nvPr/>
          </p:nvGrpSpPr>
          <p:grpSpPr>
            <a:xfrm>
              <a:off x="1438386" y="1626499"/>
              <a:ext cx="616449" cy="615302"/>
              <a:chOff x="1438386" y="1626499"/>
              <a:chExt cx="616449" cy="615302"/>
            </a:xfrm>
          </p:grpSpPr>
          <p:sp>
            <p:nvSpPr>
              <p:cNvPr id="63" name="Line 26"/>
              <p:cNvSpPr>
                <a:spLocks noChangeShapeType="1"/>
              </p:cNvSpPr>
              <p:nvPr/>
            </p:nvSpPr>
            <p:spPr bwMode="auto">
              <a:xfrm>
                <a:off x="1917148" y="1626499"/>
                <a:ext cx="1113" cy="529465"/>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62" name="Text Box 8"/>
              <p:cNvSpPr txBox="1">
                <a:spLocks noChangeArrowheads="1"/>
              </p:cNvSpPr>
              <p:nvPr/>
            </p:nvSpPr>
            <p:spPr bwMode="auto">
              <a:xfrm>
                <a:off x="1438386" y="1895921"/>
                <a:ext cx="616449" cy="345880"/>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spcBef>
                    <a:spcPct val="0"/>
                  </a:spcBef>
                  <a:spcAft>
                    <a:spcPct val="0"/>
                  </a:spcAft>
                </a:pPr>
                <a:endParaRPr lang="en-US" sz="400" dirty="0">
                  <a:solidFill>
                    <a:srgbClr val="FF0000"/>
                  </a:solidFill>
                </a:endParaRPr>
              </a:p>
              <a:p>
                <a:pPr algn="ctr">
                  <a:lnSpc>
                    <a:spcPts val="1436"/>
                  </a:lnSpc>
                </a:pPr>
                <a:r>
                  <a:rPr lang="en-US" sz="1400" dirty="0">
                    <a:solidFill>
                      <a:srgbClr val="106636"/>
                    </a:solidFill>
                  </a:rPr>
                  <a:t>NNI</a:t>
                </a:r>
              </a:p>
            </p:txBody>
          </p:sp>
        </p:grpSp>
        <p:grpSp>
          <p:nvGrpSpPr>
            <p:cNvPr id="92" name="Group 70"/>
            <p:cNvGrpSpPr/>
            <p:nvPr/>
          </p:nvGrpSpPr>
          <p:grpSpPr>
            <a:xfrm>
              <a:off x="3326947" y="1626919"/>
              <a:ext cx="616449" cy="615302"/>
              <a:chOff x="1438386" y="1626499"/>
              <a:chExt cx="616449" cy="615302"/>
            </a:xfrm>
          </p:grpSpPr>
          <p:sp>
            <p:nvSpPr>
              <p:cNvPr id="101" name="Line 26"/>
              <p:cNvSpPr>
                <a:spLocks noChangeShapeType="1"/>
              </p:cNvSpPr>
              <p:nvPr/>
            </p:nvSpPr>
            <p:spPr bwMode="auto">
              <a:xfrm>
                <a:off x="1917148" y="1626499"/>
                <a:ext cx="1113" cy="529465"/>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02" name="Text Box 8"/>
              <p:cNvSpPr txBox="1">
                <a:spLocks noChangeArrowheads="1"/>
              </p:cNvSpPr>
              <p:nvPr/>
            </p:nvSpPr>
            <p:spPr bwMode="auto">
              <a:xfrm>
                <a:off x="1438386" y="1895921"/>
                <a:ext cx="616449" cy="345880"/>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spcBef>
                    <a:spcPct val="0"/>
                  </a:spcBef>
                  <a:spcAft>
                    <a:spcPct val="0"/>
                  </a:spcAft>
                </a:pPr>
                <a:endParaRPr lang="en-US" sz="400" dirty="0">
                  <a:solidFill>
                    <a:srgbClr val="FF0000"/>
                  </a:solidFill>
                </a:endParaRPr>
              </a:p>
              <a:p>
                <a:pPr algn="ctr">
                  <a:lnSpc>
                    <a:spcPts val="1436"/>
                  </a:lnSpc>
                </a:pPr>
                <a:r>
                  <a:rPr lang="en-US" sz="1400" dirty="0">
                    <a:solidFill>
                      <a:srgbClr val="106636"/>
                    </a:solidFill>
                  </a:rPr>
                  <a:t>HFI</a:t>
                </a:r>
              </a:p>
            </p:txBody>
          </p:sp>
        </p:grpSp>
        <p:sp>
          <p:nvSpPr>
            <p:cNvPr id="104" name="Line 26"/>
            <p:cNvSpPr>
              <a:spLocks noChangeShapeType="1"/>
            </p:cNvSpPr>
            <p:nvPr/>
          </p:nvSpPr>
          <p:spPr bwMode="auto">
            <a:xfrm>
              <a:off x="8718226" y="1634073"/>
              <a:ext cx="0" cy="1375915"/>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07" name="Text Box 8"/>
            <p:cNvSpPr txBox="1">
              <a:spLocks noChangeArrowheads="1"/>
            </p:cNvSpPr>
            <p:nvPr/>
          </p:nvSpPr>
          <p:spPr bwMode="auto">
            <a:xfrm>
              <a:off x="8258499" y="3000570"/>
              <a:ext cx="567004" cy="270747"/>
            </a:xfrm>
            <a:prstGeom prst="rect">
              <a:avLst/>
            </a:prstGeom>
            <a:solidFill>
              <a:schemeClr val="bg1"/>
            </a:solidFill>
            <a:ln w="19050">
              <a:solidFill>
                <a:srgbClr val="106636"/>
              </a:solidFill>
              <a:miter lim="800000"/>
              <a:headEnd/>
              <a:tailEnd/>
            </a:ln>
            <a:effectLst/>
          </p:spPr>
          <p:txBody>
            <a:bodyPr lIns="82039" tIns="41020" rIns="82039" bIns="41020"/>
            <a:lstStyle/>
            <a:p>
              <a:pPr algn="ctr">
                <a:lnSpc>
                  <a:spcPts val="1436"/>
                </a:lnSpc>
              </a:pPr>
              <a:r>
                <a:rPr lang="en-US" sz="1400" dirty="0">
                  <a:solidFill>
                    <a:srgbClr val="106636"/>
                  </a:solidFill>
                </a:rPr>
                <a:t>CMS</a:t>
              </a:r>
            </a:p>
          </p:txBody>
        </p:sp>
      </p:grpSp>
      <p:grpSp>
        <p:nvGrpSpPr>
          <p:cNvPr id="9" name="Group 8"/>
          <p:cNvGrpSpPr/>
          <p:nvPr/>
        </p:nvGrpSpPr>
        <p:grpSpPr>
          <a:xfrm>
            <a:off x="8076052" y="1636398"/>
            <a:ext cx="1030817" cy="4436763"/>
            <a:chOff x="8076049" y="1636395"/>
            <a:chExt cx="1030817" cy="4436763"/>
          </a:xfrm>
        </p:grpSpPr>
        <p:sp>
          <p:nvSpPr>
            <p:cNvPr id="108" name="Line 32"/>
            <p:cNvSpPr>
              <a:spLocks noChangeShapeType="1"/>
            </p:cNvSpPr>
            <p:nvPr/>
          </p:nvSpPr>
          <p:spPr bwMode="auto">
            <a:xfrm>
              <a:off x="8814618" y="1636395"/>
              <a:ext cx="20623" cy="3125610"/>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pic>
          <p:nvPicPr>
            <p:cNvPr id="7" name="Picture 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076049" y="4739855"/>
              <a:ext cx="1030817" cy="133330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738904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idx="1"/>
          </p:nvPr>
        </p:nvSpPr>
        <p:spPr>
          <a:xfrm>
            <a:off x="228600" y="913255"/>
            <a:ext cx="5105400" cy="762000"/>
          </a:xfrm>
        </p:spPr>
        <p:txBody>
          <a:bodyPr lIns="91376" tIns="45688" rIns="91376" bIns="45688"/>
          <a:lstStyle/>
          <a:p>
            <a:pPr defTabSz="969963">
              <a:lnSpc>
                <a:spcPct val="80000"/>
              </a:lnSpc>
              <a:buFont typeface="Arial" pitchFamily="34" charset="0"/>
              <a:buNone/>
              <a:tabLst>
                <a:tab pos="1889125" algn="l"/>
                <a:tab pos="3654425" algn="l"/>
                <a:tab pos="7088188" algn="l"/>
              </a:tabLst>
            </a:pPr>
            <a:r>
              <a:rPr lang="en-US" altLang="en-US" sz="1800" b="0" dirty="0" smtClean="0">
                <a:solidFill>
                  <a:schemeClr val="tx1"/>
                </a:solidFill>
              </a:rPr>
              <a:t> </a:t>
            </a:r>
            <a:r>
              <a:rPr lang="en-US" altLang="en-US" sz="1800" b="0" dirty="0" smtClean="0">
                <a:solidFill>
                  <a:srgbClr val="106636"/>
                </a:solidFill>
              </a:rPr>
              <a:t>Workshop Chair:</a:t>
            </a:r>
            <a:r>
              <a:rPr lang="en-US" altLang="en-US" sz="1800" b="0" dirty="0" smtClean="0">
                <a:solidFill>
                  <a:schemeClr val="tx1"/>
                </a:solidFill>
              </a:rPr>
              <a:t>	Sue Clark (PNNL/WSU)</a:t>
            </a:r>
          </a:p>
          <a:p>
            <a:pPr defTabSz="969963">
              <a:lnSpc>
                <a:spcPct val="80000"/>
              </a:lnSpc>
              <a:buFont typeface="Arial" pitchFamily="34" charset="0"/>
              <a:buNone/>
              <a:tabLst>
                <a:tab pos="1889125" algn="l"/>
                <a:tab pos="3654425" algn="l"/>
                <a:tab pos="7088188" algn="l"/>
              </a:tabLst>
            </a:pPr>
            <a:r>
              <a:rPr lang="en-US" altLang="en-US" sz="1800" b="0" dirty="0" smtClean="0">
                <a:solidFill>
                  <a:srgbClr val="106636"/>
                </a:solidFill>
              </a:rPr>
              <a:t>Associate Chairs:</a:t>
            </a:r>
            <a:r>
              <a:rPr lang="en-US" altLang="en-US" sz="1800" b="0" dirty="0" smtClean="0">
                <a:solidFill>
                  <a:schemeClr val="tx1"/>
                </a:solidFill>
              </a:rPr>
              <a:t>	Michelle Buchanan (ORNL)</a:t>
            </a:r>
          </a:p>
          <a:p>
            <a:pPr defTabSz="969963">
              <a:lnSpc>
                <a:spcPct val="80000"/>
              </a:lnSpc>
              <a:buFont typeface="Arial" pitchFamily="34" charset="0"/>
              <a:buNone/>
              <a:tabLst>
                <a:tab pos="1889125" algn="l"/>
                <a:tab pos="3654425" algn="l"/>
                <a:tab pos="7088188" algn="l"/>
              </a:tabLst>
            </a:pPr>
            <a:r>
              <a:rPr lang="en-US" altLang="en-US" sz="1800" b="0" dirty="0">
                <a:solidFill>
                  <a:schemeClr val="tx1"/>
                </a:solidFill>
              </a:rPr>
              <a:t>	</a:t>
            </a:r>
            <a:r>
              <a:rPr lang="en-US" altLang="en-US" sz="1800" b="0" dirty="0" smtClean="0">
                <a:solidFill>
                  <a:schemeClr val="tx1"/>
                </a:solidFill>
              </a:rPr>
              <a:t>	</a:t>
            </a:r>
            <a:r>
              <a:rPr lang="fr-FR" altLang="en-US" sz="1800" b="0" dirty="0" smtClean="0">
                <a:solidFill>
                  <a:schemeClr val="tx1"/>
                </a:solidFill>
              </a:rPr>
              <a:t>Bill </a:t>
            </a:r>
            <a:r>
              <a:rPr lang="fr-FR" altLang="en-US" sz="1800" b="0" dirty="0" err="1" smtClean="0">
                <a:solidFill>
                  <a:schemeClr val="tx1"/>
                </a:solidFill>
              </a:rPr>
              <a:t>Wilmarth</a:t>
            </a:r>
            <a:r>
              <a:rPr lang="fr-FR" altLang="en-US" sz="1800" b="0" dirty="0" smtClean="0">
                <a:solidFill>
                  <a:schemeClr val="tx1"/>
                </a:solidFill>
              </a:rPr>
              <a:t> (SRNL)</a:t>
            </a:r>
            <a:endParaRPr lang="en-US" altLang="en-US" sz="1800" b="0" dirty="0" smtClean="0">
              <a:solidFill>
                <a:schemeClr val="tx1"/>
              </a:solidFill>
            </a:endParaRPr>
          </a:p>
        </p:txBody>
      </p:sp>
      <p:sp>
        <p:nvSpPr>
          <p:cNvPr id="344067" name="Rectangle 3"/>
          <p:cNvSpPr>
            <a:spLocks noChangeArrowheads="1"/>
          </p:cNvSpPr>
          <p:nvPr/>
        </p:nvSpPr>
        <p:spPr bwMode="auto">
          <a:xfrm>
            <a:off x="-447675" y="0"/>
            <a:ext cx="99726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lvl1pPr>
              <a:defRPr sz="3600">
                <a:solidFill>
                  <a:schemeClr val="tx2"/>
                </a:solidFill>
                <a:latin typeface="Times New Roman" pitchFamily="18" charset="0"/>
              </a:defRPr>
            </a:lvl1pPr>
            <a:lvl2pPr>
              <a:defRPr sz="3600">
                <a:solidFill>
                  <a:schemeClr val="tx2"/>
                </a:solidFill>
                <a:latin typeface="Times New Roman" pitchFamily="18" charset="0"/>
              </a:defRPr>
            </a:lvl2pPr>
            <a:lvl3pPr>
              <a:defRPr sz="3600">
                <a:solidFill>
                  <a:schemeClr val="tx2"/>
                </a:solidFill>
                <a:latin typeface="Times New Roman" pitchFamily="18" charset="0"/>
              </a:defRPr>
            </a:lvl3pPr>
            <a:lvl4pPr>
              <a:defRPr sz="3600">
                <a:solidFill>
                  <a:schemeClr val="tx2"/>
                </a:solidFill>
                <a:latin typeface="Times New Roman" pitchFamily="18" charset="0"/>
              </a:defRPr>
            </a:lvl4pPr>
            <a:lvl5pPr>
              <a:defRPr sz="3600">
                <a:solidFill>
                  <a:schemeClr val="tx2"/>
                </a:solidFill>
                <a:latin typeface="Times New Roman" pitchFamily="18" charset="0"/>
              </a:defRPr>
            </a:lvl5pPr>
            <a:lvl6pPr marL="457200" algn="ctr" eaLnBrk="0" fontAlgn="base" hangingPunct="0">
              <a:spcBef>
                <a:spcPct val="0"/>
              </a:spcBef>
              <a:spcAft>
                <a:spcPct val="0"/>
              </a:spcAft>
              <a:defRPr sz="3600">
                <a:solidFill>
                  <a:schemeClr val="tx2"/>
                </a:solidFill>
                <a:latin typeface="Times New Roman" pitchFamily="18" charset="0"/>
              </a:defRPr>
            </a:lvl6pPr>
            <a:lvl7pPr marL="914400" algn="ctr" eaLnBrk="0" fontAlgn="base" hangingPunct="0">
              <a:spcBef>
                <a:spcPct val="0"/>
              </a:spcBef>
              <a:spcAft>
                <a:spcPct val="0"/>
              </a:spcAft>
              <a:defRPr sz="3600">
                <a:solidFill>
                  <a:schemeClr val="tx2"/>
                </a:solidFill>
                <a:latin typeface="Times New Roman" pitchFamily="18" charset="0"/>
              </a:defRPr>
            </a:lvl7pPr>
            <a:lvl8pPr marL="1371600" algn="ctr" eaLnBrk="0" fontAlgn="base" hangingPunct="0">
              <a:spcBef>
                <a:spcPct val="0"/>
              </a:spcBef>
              <a:spcAft>
                <a:spcPct val="0"/>
              </a:spcAft>
              <a:defRPr sz="3600">
                <a:solidFill>
                  <a:schemeClr val="tx2"/>
                </a:solidFill>
                <a:latin typeface="Times New Roman" pitchFamily="18" charset="0"/>
              </a:defRPr>
            </a:lvl8pPr>
            <a:lvl9pPr marL="1828800" algn="ctr" eaLnBrk="0" fontAlgn="base" hangingPunct="0">
              <a:spcBef>
                <a:spcPct val="0"/>
              </a:spcBef>
              <a:spcAft>
                <a:spcPct val="0"/>
              </a:spcAft>
              <a:defRPr sz="3600">
                <a:solidFill>
                  <a:schemeClr val="tx2"/>
                </a:solidFill>
                <a:latin typeface="Times New Roman" pitchFamily="18" charset="0"/>
              </a:defRPr>
            </a:lvl9pPr>
          </a:lstStyle>
          <a:p>
            <a:pPr algn="ctr" eaLnBrk="0" fontAlgn="base" hangingPunct="0">
              <a:spcBef>
                <a:spcPct val="0"/>
              </a:spcBef>
              <a:spcAft>
                <a:spcPct val="0"/>
              </a:spcAft>
              <a:defRPr/>
            </a:pPr>
            <a:r>
              <a:rPr lang="en-US" altLang="en-US" sz="2200" dirty="0">
                <a:solidFill>
                  <a:srgbClr val="106636"/>
                </a:solidFill>
                <a:latin typeface="Arial" charset="0"/>
                <a:cs typeface="Arial" charset="0"/>
              </a:rPr>
              <a:t>Basic </a:t>
            </a:r>
            <a:r>
              <a:rPr lang="en-US" altLang="en-US" sz="2200" dirty="0" smtClean="0">
                <a:solidFill>
                  <a:srgbClr val="106636"/>
                </a:solidFill>
                <a:latin typeface="Arial" charset="0"/>
                <a:cs typeface="Arial" charset="0"/>
              </a:rPr>
              <a:t>Research Needs </a:t>
            </a:r>
            <a:r>
              <a:rPr lang="en-US" altLang="en-US" sz="2200" dirty="0">
                <a:solidFill>
                  <a:srgbClr val="106636"/>
                </a:solidFill>
                <a:latin typeface="Arial" charset="0"/>
                <a:cs typeface="Arial" charset="0"/>
              </a:rPr>
              <a:t>for </a:t>
            </a:r>
            <a:r>
              <a:rPr lang="en-US" altLang="en-US" sz="2200" dirty="0" smtClean="0">
                <a:solidFill>
                  <a:srgbClr val="106636"/>
                </a:solidFill>
                <a:latin typeface="Arial" charset="0"/>
                <a:cs typeface="Arial" charset="0"/>
              </a:rPr>
              <a:t>Environmental Management Workshop</a:t>
            </a:r>
          </a:p>
          <a:p>
            <a:pPr algn="ctr" eaLnBrk="0" fontAlgn="base" hangingPunct="0">
              <a:spcBef>
                <a:spcPct val="0"/>
              </a:spcBef>
              <a:spcAft>
                <a:spcPct val="0"/>
              </a:spcAft>
              <a:defRPr/>
            </a:pPr>
            <a:r>
              <a:rPr lang="en-US" altLang="en-US" sz="1800" dirty="0" smtClean="0">
                <a:solidFill>
                  <a:srgbClr val="106636"/>
                </a:solidFill>
                <a:latin typeface="Arial" charset="0"/>
                <a:cs typeface="Arial" charset="0"/>
              </a:rPr>
              <a:t>Co-sponsored by ASCR, BER, BES; July 8–10, 2015</a:t>
            </a:r>
            <a:endParaRPr lang="en-US" altLang="en-US" sz="1800" dirty="0">
              <a:solidFill>
                <a:srgbClr val="106636"/>
              </a:solidFill>
              <a:latin typeface="Arial" charset="0"/>
              <a:cs typeface="Arial" charset="0"/>
            </a:endParaRPr>
          </a:p>
        </p:txBody>
      </p:sp>
      <p:sp>
        <p:nvSpPr>
          <p:cNvPr id="344068" name="Text Box 4"/>
          <p:cNvSpPr txBox="1">
            <a:spLocks noChangeArrowheads="1"/>
          </p:cNvSpPr>
          <p:nvPr/>
        </p:nvSpPr>
        <p:spPr bwMode="auto">
          <a:xfrm>
            <a:off x="233362" y="2286000"/>
            <a:ext cx="8758238" cy="1255664"/>
          </a:xfrm>
          <a:prstGeom prst="rect">
            <a:avLst/>
          </a:prstGeom>
          <a:noFill/>
          <a:ln w="28575">
            <a:solidFill>
              <a:srgbClr val="106636"/>
            </a:solidFill>
            <a:miter lim="800000"/>
            <a:headEnd/>
            <a:tailEnd/>
          </a:ln>
          <a:effectLst/>
          <a:extLst/>
        </p:spPr>
        <p:txBody>
          <a:bodyPr wrap="square" lIns="91376" tIns="45688" rIns="91376" bIns="45688">
            <a:spAutoFit/>
          </a:bodyPr>
          <a:lstStyle/>
          <a:p>
            <a:pPr eaLnBrk="0" fontAlgn="base" hangingPunct="0">
              <a:lnSpc>
                <a:spcPct val="90000"/>
              </a:lnSpc>
              <a:spcBef>
                <a:spcPct val="0"/>
              </a:spcBef>
              <a:spcAft>
                <a:spcPct val="0"/>
              </a:spcAft>
              <a:defRPr/>
            </a:pPr>
            <a:r>
              <a:rPr lang="en-US" altLang="en-US" sz="1400" b="1" dirty="0">
                <a:solidFill>
                  <a:srgbClr val="106636"/>
                </a:solidFill>
                <a:latin typeface="Arial" panose="020B0604020202020204" pitchFamily="34" charset="0"/>
                <a:cs typeface="Arial" panose="020B0604020202020204" pitchFamily="34" charset="0"/>
              </a:rPr>
              <a:t>CHARGE</a:t>
            </a:r>
            <a:r>
              <a:rPr lang="en-US" altLang="en-US" sz="1400" dirty="0">
                <a:solidFill>
                  <a:prstClr val="black"/>
                </a:solidFill>
                <a:latin typeface="Arial" panose="020B0604020202020204" pitchFamily="34" charset="0"/>
                <a:cs typeface="Arial" panose="020B0604020202020204" pitchFamily="34" charset="0"/>
              </a:rPr>
              <a:t>: To conduct a thorough assessment of the scientific issues associated with the environmental management stewardship responsibility of DOE, and to identify scientific challenges, fundamental research opportunities, and priority research directions in the following areas: </a:t>
            </a:r>
          </a:p>
          <a:p>
            <a:pPr marL="800100" lvl="1" indent="-342900" eaLnBrk="0" fontAlgn="base" hangingPunct="0">
              <a:lnSpc>
                <a:spcPct val="90000"/>
              </a:lnSpc>
              <a:spcBef>
                <a:spcPct val="0"/>
              </a:spcBef>
              <a:spcAft>
                <a:spcPct val="0"/>
              </a:spcAft>
              <a:buFont typeface="+mj-lt"/>
              <a:buAutoNum type="arabicPeriod"/>
              <a:defRPr/>
            </a:pPr>
            <a:r>
              <a:rPr lang="en-US" altLang="en-US" sz="1400" dirty="0">
                <a:solidFill>
                  <a:prstClr val="black"/>
                </a:solidFill>
                <a:latin typeface="Arial" panose="020B0604020202020204" pitchFamily="34" charset="0"/>
                <a:cs typeface="Arial" panose="020B0604020202020204" pitchFamily="34" charset="0"/>
              </a:rPr>
              <a:t>W</a:t>
            </a:r>
            <a:r>
              <a:rPr lang="en-US" altLang="en-US" sz="1400" dirty="0" smtClean="0">
                <a:solidFill>
                  <a:prstClr val="black"/>
                </a:solidFill>
                <a:latin typeface="Arial" panose="020B0604020202020204" pitchFamily="34" charset="0"/>
                <a:cs typeface="Arial" panose="020B0604020202020204" pitchFamily="34" charset="0"/>
              </a:rPr>
              <a:t>aste </a:t>
            </a:r>
            <a:r>
              <a:rPr lang="en-US" altLang="en-US" sz="1400" dirty="0">
                <a:solidFill>
                  <a:prstClr val="black"/>
                </a:solidFill>
                <a:latin typeface="Arial" panose="020B0604020202020204" pitchFamily="34" charset="0"/>
                <a:cs typeface="Arial" panose="020B0604020202020204" pitchFamily="34" charset="0"/>
              </a:rPr>
              <a:t>stream characterization, transformation, and </a:t>
            </a:r>
            <a:r>
              <a:rPr lang="en-US" altLang="en-US" sz="1400" dirty="0" smtClean="0">
                <a:solidFill>
                  <a:prstClr val="black"/>
                </a:solidFill>
                <a:latin typeface="Arial" panose="020B0604020202020204" pitchFamily="34" charset="0"/>
                <a:cs typeface="Arial" panose="020B0604020202020204" pitchFamily="34" charset="0"/>
              </a:rPr>
              <a:t>separations</a:t>
            </a:r>
            <a:endParaRPr lang="en-US" altLang="en-US" sz="1400" dirty="0">
              <a:solidFill>
                <a:prstClr val="black"/>
              </a:solidFill>
              <a:latin typeface="Arial" panose="020B0604020202020204" pitchFamily="34" charset="0"/>
              <a:cs typeface="Arial" panose="020B0604020202020204" pitchFamily="34" charset="0"/>
            </a:endParaRPr>
          </a:p>
          <a:p>
            <a:pPr marL="800100" lvl="1" indent="-342900" eaLnBrk="0" fontAlgn="base" hangingPunct="0">
              <a:lnSpc>
                <a:spcPct val="90000"/>
              </a:lnSpc>
              <a:spcBef>
                <a:spcPct val="0"/>
              </a:spcBef>
              <a:spcAft>
                <a:spcPct val="0"/>
              </a:spcAft>
              <a:buFont typeface="+mj-lt"/>
              <a:buAutoNum type="arabicPeriod"/>
              <a:defRPr/>
            </a:pPr>
            <a:r>
              <a:rPr lang="en-US" altLang="en-US" sz="1400" dirty="0">
                <a:solidFill>
                  <a:prstClr val="black"/>
                </a:solidFill>
                <a:latin typeface="Arial" panose="020B0604020202020204" pitchFamily="34" charset="0"/>
                <a:cs typeface="Arial" panose="020B0604020202020204" pitchFamily="34" charset="0"/>
              </a:rPr>
              <a:t>W</a:t>
            </a:r>
            <a:r>
              <a:rPr lang="en-US" altLang="en-US" sz="1400" dirty="0" smtClean="0">
                <a:solidFill>
                  <a:prstClr val="black"/>
                </a:solidFill>
                <a:latin typeface="Arial" panose="020B0604020202020204" pitchFamily="34" charset="0"/>
                <a:cs typeface="Arial" panose="020B0604020202020204" pitchFamily="34" charset="0"/>
              </a:rPr>
              <a:t>aste form</a:t>
            </a:r>
            <a:endParaRPr lang="en-US" altLang="en-US" sz="1400" dirty="0">
              <a:solidFill>
                <a:prstClr val="black"/>
              </a:solidFill>
              <a:latin typeface="Arial" panose="020B0604020202020204" pitchFamily="34" charset="0"/>
              <a:cs typeface="Arial" panose="020B0604020202020204" pitchFamily="34" charset="0"/>
            </a:endParaRPr>
          </a:p>
          <a:p>
            <a:pPr marL="800100" lvl="1" indent="-342900" eaLnBrk="0" fontAlgn="base" hangingPunct="0">
              <a:lnSpc>
                <a:spcPct val="90000"/>
              </a:lnSpc>
              <a:spcBef>
                <a:spcPct val="0"/>
              </a:spcBef>
              <a:spcAft>
                <a:spcPct val="0"/>
              </a:spcAft>
              <a:buFont typeface="+mj-lt"/>
              <a:buAutoNum type="arabicPeriod"/>
              <a:defRPr/>
            </a:pPr>
            <a:r>
              <a:rPr lang="en-US" altLang="en-US" sz="1400" dirty="0" smtClean="0">
                <a:solidFill>
                  <a:prstClr val="black"/>
                </a:solidFill>
                <a:latin typeface="Arial" panose="020B0604020202020204" pitchFamily="34" charset="0"/>
                <a:cs typeface="Arial" panose="020B0604020202020204" pitchFamily="34" charset="0"/>
              </a:rPr>
              <a:t>Contaminant </a:t>
            </a:r>
            <a:r>
              <a:rPr lang="en-US" altLang="en-US" sz="1400" dirty="0">
                <a:solidFill>
                  <a:prstClr val="black"/>
                </a:solidFill>
                <a:latin typeface="Arial" panose="020B0604020202020204" pitchFamily="34" charset="0"/>
                <a:cs typeface="Arial" panose="020B0604020202020204" pitchFamily="34" charset="0"/>
              </a:rPr>
              <a:t>fate and transport in geological </a:t>
            </a:r>
            <a:r>
              <a:rPr lang="en-US" altLang="en-US" sz="1400" dirty="0" smtClean="0">
                <a:solidFill>
                  <a:prstClr val="black"/>
                </a:solidFill>
                <a:latin typeface="Arial" panose="020B0604020202020204" pitchFamily="34" charset="0"/>
                <a:cs typeface="Arial" panose="020B0604020202020204" pitchFamily="34" charset="0"/>
              </a:rPr>
              <a:t>environments </a:t>
            </a:r>
          </a:p>
        </p:txBody>
      </p:sp>
      <p:sp>
        <p:nvSpPr>
          <p:cNvPr id="70662" name="Text Box 7"/>
          <p:cNvSpPr txBox="1">
            <a:spLocks noChangeArrowheads="1"/>
          </p:cNvSpPr>
          <p:nvPr/>
        </p:nvSpPr>
        <p:spPr bwMode="auto">
          <a:xfrm>
            <a:off x="4774094" y="4859960"/>
            <a:ext cx="4217505" cy="1364690"/>
          </a:xfrm>
          <a:prstGeom prst="rect">
            <a:avLst/>
          </a:prstGeom>
          <a:noFill/>
          <a:ln w="28575">
            <a:solidFill>
              <a:srgbClr val="10663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03" tIns="41000" rIns="82003" bIns="41000">
            <a:spAutoFit/>
          </a:bodyPr>
          <a:lstStyle>
            <a:lvl1pPr algn="l" defTabSz="820738">
              <a:spcBef>
                <a:spcPct val="20000"/>
              </a:spcBef>
              <a:buFont typeface="Arial" pitchFamily="34" charset="0"/>
              <a:buChar char="•"/>
              <a:tabLst>
                <a:tab pos="230188" algn="l"/>
              </a:tabLst>
              <a:defRPr sz="2400" b="1">
                <a:solidFill>
                  <a:srgbClr val="146737"/>
                </a:solidFill>
                <a:latin typeface="Arial" pitchFamily="34" charset="0"/>
                <a:cs typeface="Arial" pitchFamily="34" charset="0"/>
              </a:defRPr>
            </a:lvl1pPr>
            <a:lvl2pPr marL="571500" indent="-282575" algn="l" defTabSz="820738">
              <a:spcBef>
                <a:spcPct val="20000"/>
              </a:spcBef>
              <a:buFont typeface="Arial" pitchFamily="34" charset="0"/>
              <a:buChar char="–"/>
              <a:tabLst>
                <a:tab pos="230188" algn="l"/>
              </a:tabLst>
              <a:defRPr sz="2200">
                <a:solidFill>
                  <a:srgbClr val="404040"/>
                </a:solidFill>
                <a:latin typeface="Arial" pitchFamily="34" charset="0"/>
                <a:cs typeface="Arial" pitchFamily="34" charset="0"/>
              </a:defRPr>
            </a:lvl2pPr>
            <a:lvl3pPr marL="820738"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3pPr>
            <a:lvl4pPr marL="1230313"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4pPr>
            <a:lvl5pPr marL="1641475"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5pPr>
            <a:lvl6pPr marL="20986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6pPr>
            <a:lvl7pPr marL="25558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7pPr>
            <a:lvl8pPr marL="30130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8pPr>
            <a:lvl9pPr marL="34702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9pPr>
          </a:lstStyle>
          <a:p>
            <a:pPr eaLnBrk="0" fontAlgn="base" hangingPunct="0">
              <a:lnSpc>
                <a:spcPct val="85000"/>
              </a:lnSpc>
              <a:spcBef>
                <a:spcPct val="0"/>
              </a:spcBef>
              <a:spcAft>
                <a:spcPct val="0"/>
              </a:spcAft>
              <a:buFontTx/>
              <a:buNone/>
            </a:pPr>
            <a:r>
              <a:rPr lang="en-US" altLang="en-US" sz="1400" dirty="0">
                <a:solidFill>
                  <a:srgbClr val="106636"/>
                </a:solidFill>
              </a:rPr>
              <a:t>Plenary Session </a:t>
            </a:r>
            <a:r>
              <a:rPr lang="en-US" altLang="en-US" sz="1400" dirty="0" smtClean="0">
                <a:solidFill>
                  <a:srgbClr val="106636"/>
                </a:solidFill>
              </a:rPr>
              <a:t>Speakers:</a:t>
            </a:r>
          </a:p>
          <a:p>
            <a:pPr marL="579438" lvl="1" indent="-285750" eaLnBrk="0" fontAlgn="base" hangingPunct="0">
              <a:lnSpc>
                <a:spcPct val="85000"/>
              </a:lnSpc>
              <a:spcBef>
                <a:spcPct val="0"/>
              </a:spcBef>
              <a:spcAft>
                <a:spcPct val="0"/>
              </a:spcAft>
              <a:buFont typeface="Courier New" panose="02070309020205020404" pitchFamily="49" charset="0"/>
              <a:buChar char="o"/>
            </a:pPr>
            <a:r>
              <a:rPr lang="en-US" altLang="en-US" sz="1400" b="0" dirty="0" smtClean="0">
                <a:solidFill>
                  <a:prstClr val="black"/>
                </a:solidFill>
              </a:rPr>
              <a:t>Pat </a:t>
            </a:r>
            <a:r>
              <a:rPr lang="en-US" altLang="en-US" sz="1400" b="0" dirty="0">
                <a:solidFill>
                  <a:prstClr val="black"/>
                </a:solidFill>
              </a:rPr>
              <a:t>Dehmer, DOE-SC</a:t>
            </a:r>
          </a:p>
          <a:p>
            <a:pPr marL="579438" lvl="1" indent="-285750" eaLnBrk="0" fontAlgn="base" hangingPunct="0">
              <a:lnSpc>
                <a:spcPct val="85000"/>
              </a:lnSpc>
              <a:spcBef>
                <a:spcPct val="0"/>
              </a:spcBef>
              <a:spcAft>
                <a:spcPct val="0"/>
              </a:spcAft>
              <a:buFont typeface="Courier New" panose="02070309020205020404" pitchFamily="49" charset="0"/>
              <a:buChar char="o"/>
            </a:pPr>
            <a:r>
              <a:rPr lang="en-US" altLang="en-US" sz="1400" b="0" dirty="0" smtClean="0">
                <a:solidFill>
                  <a:prstClr val="black"/>
                </a:solidFill>
              </a:rPr>
              <a:t>Monica </a:t>
            </a:r>
            <a:r>
              <a:rPr lang="en-US" altLang="en-US" sz="1400" b="0" dirty="0">
                <a:solidFill>
                  <a:prstClr val="black"/>
                </a:solidFill>
              </a:rPr>
              <a:t>Regalbuto, DOE-EM</a:t>
            </a:r>
          </a:p>
          <a:p>
            <a:pPr marL="579438" lvl="1" indent="-285750" eaLnBrk="0" fontAlgn="base" hangingPunct="0">
              <a:lnSpc>
                <a:spcPct val="85000"/>
              </a:lnSpc>
              <a:spcBef>
                <a:spcPct val="0"/>
              </a:spcBef>
              <a:spcAft>
                <a:spcPct val="0"/>
              </a:spcAft>
              <a:buFont typeface="Courier New" panose="02070309020205020404" pitchFamily="49" charset="0"/>
              <a:buChar char="o"/>
            </a:pPr>
            <a:r>
              <a:rPr lang="en-US" altLang="en-US" sz="1400" b="0" dirty="0" smtClean="0">
                <a:solidFill>
                  <a:prstClr val="black"/>
                </a:solidFill>
              </a:rPr>
              <a:t>Richard </a:t>
            </a:r>
            <a:r>
              <a:rPr lang="en-US" altLang="en-US" sz="1400" b="0" dirty="0" err="1">
                <a:solidFill>
                  <a:prstClr val="black"/>
                </a:solidFill>
              </a:rPr>
              <a:t>Meserve</a:t>
            </a:r>
            <a:r>
              <a:rPr lang="en-US" altLang="en-US" sz="1400" b="0" dirty="0">
                <a:solidFill>
                  <a:prstClr val="black"/>
                </a:solidFill>
              </a:rPr>
              <a:t>, Covington &amp; Burling LLP</a:t>
            </a:r>
          </a:p>
          <a:p>
            <a:pPr marL="579438" lvl="1" indent="-285750" eaLnBrk="0" fontAlgn="base" hangingPunct="0">
              <a:lnSpc>
                <a:spcPct val="85000"/>
              </a:lnSpc>
              <a:spcBef>
                <a:spcPct val="0"/>
              </a:spcBef>
              <a:spcAft>
                <a:spcPct val="0"/>
              </a:spcAft>
              <a:buFont typeface="Courier New" panose="02070309020205020404" pitchFamily="49" charset="0"/>
              <a:buChar char="o"/>
            </a:pPr>
            <a:r>
              <a:rPr lang="en-US" altLang="en-US" sz="1400" b="0" dirty="0" smtClean="0">
                <a:solidFill>
                  <a:prstClr val="black"/>
                </a:solidFill>
              </a:rPr>
              <a:t>Andrew </a:t>
            </a:r>
            <a:r>
              <a:rPr lang="en-US" altLang="en-US" sz="1400" b="0" dirty="0" err="1">
                <a:solidFill>
                  <a:prstClr val="black"/>
                </a:solidFill>
              </a:rPr>
              <a:t>Felmy</a:t>
            </a:r>
            <a:r>
              <a:rPr lang="en-US" altLang="en-US" sz="1400" b="0" dirty="0">
                <a:solidFill>
                  <a:prstClr val="black"/>
                </a:solidFill>
              </a:rPr>
              <a:t>, PNNL</a:t>
            </a:r>
          </a:p>
          <a:p>
            <a:pPr marL="579438" lvl="1" indent="-285750" eaLnBrk="0" fontAlgn="base" hangingPunct="0">
              <a:lnSpc>
                <a:spcPct val="85000"/>
              </a:lnSpc>
              <a:spcBef>
                <a:spcPct val="0"/>
              </a:spcBef>
              <a:spcAft>
                <a:spcPct val="0"/>
              </a:spcAft>
              <a:buFont typeface="Courier New" panose="02070309020205020404" pitchFamily="49" charset="0"/>
              <a:buChar char="o"/>
            </a:pPr>
            <a:r>
              <a:rPr lang="en-US" altLang="en-US" sz="1400" b="0" dirty="0" smtClean="0">
                <a:solidFill>
                  <a:prstClr val="black"/>
                </a:solidFill>
              </a:rPr>
              <a:t>Bill </a:t>
            </a:r>
            <a:r>
              <a:rPr lang="en-US" altLang="en-US" sz="1400" b="0" dirty="0">
                <a:solidFill>
                  <a:prstClr val="black"/>
                </a:solidFill>
              </a:rPr>
              <a:t>Weber, UTK</a:t>
            </a:r>
          </a:p>
          <a:p>
            <a:pPr marL="579438" lvl="1" indent="-285750" eaLnBrk="0" fontAlgn="base" hangingPunct="0">
              <a:lnSpc>
                <a:spcPct val="85000"/>
              </a:lnSpc>
              <a:spcBef>
                <a:spcPct val="0"/>
              </a:spcBef>
              <a:spcAft>
                <a:spcPct val="0"/>
              </a:spcAft>
              <a:buFont typeface="Courier New" panose="02070309020205020404" pitchFamily="49" charset="0"/>
              <a:buChar char="o"/>
            </a:pPr>
            <a:r>
              <a:rPr lang="en-US" altLang="en-US" sz="1400" b="0" dirty="0" smtClean="0">
                <a:solidFill>
                  <a:prstClr val="black"/>
                </a:solidFill>
              </a:rPr>
              <a:t>Carl </a:t>
            </a:r>
            <a:r>
              <a:rPr lang="en-US" altLang="en-US" sz="1400" b="0" dirty="0" err="1">
                <a:solidFill>
                  <a:prstClr val="black"/>
                </a:solidFill>
              </a:rPr>
              <a:t>Steefel</a:t>
            </a:r>
            <a:r>
              <a:rPr lang="en-US" altLang="en-US" sz="1400" b="0" dirty="0">
                <a:solidFill>
                  <a:prstClr val="black"/>
                </a:solidFill>
              </a:rPr>
              <a:t>, LBNL</a:t>
            </a:r>
          </a:p>
        </p:txBody>
      </p:sp>
      <p:sp>
        <p:nvSpPr>
          <p:cNvPr id="70663" name="Text Box 8"/>
          <p:cNvSpPr txBox="1">
            <a:spLocks noChangeArrowheads="1"/>
          </p:cNvSpPr>
          <p:nvPr/>
        </p:nvSpPr>
        <p:spPr bwMode="auto">
          <a:xfrm>
            <a:off x="233363" y="3607364"/>
            <a:ext cx="8758238" cy="1169486"/>
          </a:xfrm>
          <a:prstGeom prst="rect">
            <a:avLst/>
          </a:prstGeom>
          <a:noFill/>
          <a:ln w="19050">
            <a:solidFill>
              <a:srgbClr val="10663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76" tIns="45688" rIns="91376" bIns="45688">
            <a:spAutoFit/>
          </a:bodyPr>
          <a:lstStyle>
            <a:lvl1pPr marL="234950" indent="-234950" algn="l">
              <a:spcBef>
                <a:spcPct val="20000"/>
              </a:spcBef>
              <a:buFont typeface="Arial" pitchFamily="34" charset="0"/>
              <a:buChar char="•"/>
              <a:tabLst>
                <a:tab pos="803275" algn="l"/>
              </a:tabLst>
              <a:defRPr sz="2400" b="1">
                <a:solidFill>
                  <a:srgbClr val="146737"/>
                </a:solidFill>
                <a:latin typeface="Arial" pitchFamily="34" charset="0"/>
                <a:cs typeface="Arial" pitchFamily="34" charset="0"/>
              </a:defRPr>
            </a:lvl1pPr>
            <a:lvl2pPr marL="576263" indent="-282575" algn="l">
              <a:spcBef>
                <a:spcPct val="20000"/>
              </a:spcBef>
              <a:buFont typeface="Arial" pitchFamily="34" charset="0"/>
              <a:buChar char="–"/>
              <a:tabLst>
                <a:tab pos="803275" algn="l"/>
              </a:tabLst>
              <a:defRPr sz="2200">
                <a:solidFill>
                  <a:srgbClr val="404040"/>
                </a:solidFill>
                <a:latin typeface="Arial" pitchFamily="34" charset="0"/>
                <a:cs typeface="Arial" pitchFamily="34" charset="0"/>
              </a:defRPr>
            </a:lvl2pPr>
            <a:lvl3pPr marL="1139825" indent="-225425" algn="l">
              <a:spcBef>
                <a:spcPct val="20000"/>
              </a:spcBef>
              <a:buFont typeface="Arial" pitchFamily="34" charset="0"/>
              <a:buChar char="•"/>
              <a:tabLst>
                <a:tab pos="803275" algn="l"/>
              </a:tabLst>
              <a:defRPr sz="2000">
                <a:solidFill>
                  <a:schemeClr val="tx1"/>
                </a:solidFill>
                <a:latin typeface="Arial" pitchFamily="34" charset="0"/>
                <a:cs typeface="Arial" pitchFamily="34" charset="0"/>
              </a:defRPr>
            </a:lvl3pPr>
            <a:lvl4pPr marL="1597025" indent="-225425" algn="l">
              <a:spcBef>
                <a:spcPct val="20000"/>
              </a:spcBef>
              <a:buFont typeface="Arial" pitchFamily="34" charset="0"/>
              <a:buChar char="–"/>
              <a:tabLst>
                <a:tab pos="803275" algn="l"/>
              </a:tabLst>
              <a:defRPr sz="2000">
                <a:solidFill>
                  <a:schemeClr val="tx1"/>
                </a:solidFill>
                <a:latin typeface="Arial" pitchFamily="34" charset="0"/>
                <a:cs typeface="Arial" pitchFamily="34" charset="0"/>
              </a:defRPr>
            </a:lvl4pPr>
            <a:lvl5pPr marL="2054225" indent="-225425" algn="l">
              <a:spcBef>
                <a:spcPct val="20000"/>
              </a:spcBef>
              <a:buFont typeface="Arial" pitchFamily="34" charset="0"/>
              <a:buChar char="»"/>
              <a:tabLst>
                <a:tab pos="803275" algn="l"/>
              </a:tabLst>
              <a:defRPr sz="2000">
                <a:solidFill>
                  <a:schemeClr val="tx1"/>
                </a:solidFill>
                <a:latin typeface="Arial" pitchFamily="34" charset="0"/>
                <a:cs typeface="Arial" pitchFamily="34" charset="0"/>
              </a:defRPr>
            </a:lvl5pPr>
            <a:lvl6pPr marL="25114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6pPr>
            <a:lvl7pPr marL="29686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7pPr>
            <a:lvl8pPr marL="34258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8pPr>
            <a:lvl9pPr marL="38830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9pPr>
          </a:lstStyle>
          <a:p>
            <a:pPr eaLnBrk="0" fontAlgn="base" hangingPunct="0">
              <a:spcBef>
                <a:spcPct val="0"/>
              </a:spcBef>
              <a:spcAft>
                <a:spcPct val="0"/>
              </a:spcAft>
              <a:buFontTx/>
              <a:buNone/>
            </a:pPr>
            <a:r>
              <a:rPr lang="en-US" altLang="en-US" sz="1400" u="sng" dirty="0">
                <a:solidFill>
                  <a:srgbClr val="106636"/>
                </a:solidFill>
              </a:rPr>
              <a:t>Breakout Sessions and Chairs:</a:t>
            </a:r>
          </a:p>
          <a:p>
            <a:pPr marL="228600" indent="-228600" eaLnBrk="0" fontAlgn="base" hangingPunct="0">
              <a:spcBef>
                <a:spcPct val="0"/>
              </a:spcBef>
              <a:spcAft>
                <a:spcPct val="0"/>
              </a:spcAft>
              <a:buFont typeface="+mj-lt"/>
              <a:buAutoNum type="arabicPeriod"/>
            </a:pPr>
            <a:r>
              <a:rPr lang="en-US" altLang="en-US" sz="1400" b="0" i="1" dirty="0" smtClean="0">
                <a:solidFill>
                  <a:schemeClr val="tx1"/>
                </a:solidFill>
              </a:rPr>
              <a:t>Waste Stream Characterization, Transformation, and Separations</a:t>
            </a:r>
            <a:r>
              <a:rPr lang="en-US" altLang="en-US" sz="1400" b="0" dirty="0" smtClean="0">
                <a:solidFill>
                  <a:schemeClr val="tx1"/>
                </a:solidFill>
              </a:rPr>
              <a:t>: Jen </a:t>
            </a:r>
            <a:r>
              <a:rPr lang="en-US" altLang="en-US" sz="1400" b="0" dirty="0" err="1" smtClean="0">
                <a:solidFill>
                  <a:schemeClr val="tx1"/>
                </a:solidFill>
              </a:rPr>
              <a:t>Braley</a:t>
            </a:r>
            <a:r>
              <a:rPr lang="en-US" altLang="en-US" sz="1400" b="0" dirty="0">
                <a:solidFill>
                  <a:schemeClr val="tx1"/>
                </a:solidFill>
              </a:rPr>
              <a:t> </a:t>
            </a:r>
            <a:r>
              <a:rPr lang="en-US" altLang="en-US" sz="1400" b="0" dirty="0" smtClean="0">
                <a:solidFill>
                  <a:schemeClr val="tx1"/>
                </a:solidFill>
              </a:rPr>
              <a:t>(CSM), Mark Antonio</a:t>
            </a:r>
            <a:r>
              <a:rPr lang="en-US" altLang="en-US" sz="1400" b="0" dirty="0">
                <a:solidFill>
                  <a:schemeClr val="tx1"/>
                </a:solidFill>
              </a:rPr>
              <a:t> </a:t>
            </a:r>
            <a:r>
              <a:rPr lang="en-US" altLang="en-US" sz="1400" b="0" dirty="0" smtClean="0">
                <a:solidFill>
                  <a:schemeClr val="tx1"/>
                </a:solidFill>
              </a:rPr>
              <a:t>(ANL)</a:t>
            </a:r>
            <a:endParaRPr lang="en-US" altLang="en-US" sz="1400" b="0" dirty="0">
              <a:solidFill>
                <a:schemeClr val="tx1"/>
              </a:solidFill>
            </a:endParaRPr>
          </a:p>
          <a:p>
            <a:pPr marL="228600" indent="-228600" eaLnBrk="0" fontAlgn="base" hangingPunct="0">
              <a:spcBef>
                <a:spcPct val="0"/>
              </a:spcBef>
              <a:spcAft>
                <a:spcPct val="0"/>
              </a:spcAft>
              <a:buFont typeface="+mj-lt"/>
              <a:buAutoNum type="arabicPeriod"/>
            </a:pPr>
            <a:r>
              <a:rPr lang="en-US" altLang="en-US" sz="1400" b="0" i="1" dirty="0">
                <a:solidFill>
                  <a:schemeClr val="tx1"/>
                </a:solidFill>
              </a:rPr>
              <a:t>Waste Form</a:t>
            </a:r>
            <a:r>
              <a:rPr lang="en-US" altLang="en-US" sz="1400" b="0" dirty="0">
                <a:solidFill>
                  <a:schemeClr val="tx1"/>
                </a:solidFill>
              </a:rPr>
              <a:t>: </a:t>
            </a:r>
            <a:r>
              <a:rPr lang="en-US" altLang="en-US" sz="1400" b="0" dirty="0" smtClean="0">
                <a:solidFill>
                  <a:schemeClr val="tx1"/>
                </a:solidFill>
              </a:rPr>
              <a:t>Jerry Frankel</a:t>
            </a:r>
            <a:r>
              <a:rPr lang="en-US" altLang="en-US" sz="1400" b="0" dirty="0">
                <a:solidFill>
                  <a:schemeClr val="tx1"/>
                </a:solidFill>
              </a:rPr>
              <a:t> </a:t>
            </a:r>
            <a:r>
              <a:rPr lang="en-US" altLang="en-US" sz="1400" b="0" dirty="0" smtClean="0">
                <a:solidFill>
                  <a:schemeClr val="tx1"/>
                </a:solidFill>
              </a:rPr>
              <a:t>(OSU), Jim </a:t>
            </a:r>
            <a:r>
              <a:rPr lang="en-US" altLang="en-US" sz="1400" b="0" dirty="0" err="1" smtClean="0">
                <a:solidFill>
                  <a:schemeClr val="tx1"/>
                </a:solidFill>
              </a:rPr>
              <a:t>Marra</a:t>
            </a:r>
            <a:r>
              <a:rPr lang="en-US" altLang="en-US" sz="1400" b="0" dirty="0" smtClean="0">
                <a:solidFill>
                  <a:schemeClr val="tx1"/>
                </a:solidFill>
              </a:rPr>
              <a:t> (SRNL)</a:t>
            </a:r>
            <a:endParaRPr lang="en-US" altLang="en-US" sz="1400" b="0" dirty="0">
              <a:solidFill>
                <a:schemeClr val="tx1"/>
              </a:solidFill>
            </a:endParaRPr>
          </a:p>
          <a:p>
            <a:pPr marL="228600" indent="-228600" eaLnBrk="0" fontAlgn="base" hangingPunct="0">
              <a:spcBef>
                <a:spcPct val="0"/>
              </a:spcBef>
              <a:spcAft>
                <a:spcPct val="0"/>
              </a:spcAft>
              <a:buFont typeface="+mj-lt"/>
              <a:buAutoNum type="arabicPeriod"/>
            </a:pPr>
            <a:r>
              <a:rPr lang="en-US" altLang="en-US" sz="1400" b="0" i="1" dirty="0">
                <a:solidFill>
                  <a:schemeClr val="tx1"/>
                </a:solidFill>
              </a:rPr>
              <a:t>Contaminant Fate and Transport in Geological Environments</a:t>
            </a:r>
            <a:r>
              <a:rPr lang="en-US" altLang="en-US" sz="1400" b="0" dirty="0">
                <a:solidFill>
                  <a:schemeClr val="tx1"/>
                </a:solidFill>
              </a:rPr>
              <a:t>: </a:t>
            </a:r>
            <a:r>
              <a:rPr lang="en-US" altLang="en-US" sz="1400" b="0" dirty="0" smtClean="0">
                <a:solidFill>
                  <a:schemeClr val="tx1"/>
                </a:solidFill>
              </a:rPr>
              <a:t>David Cole (OSU), Susan Hubbard</a:t>
            </a:r>
            <a:r>
              <a:rPr lang="en-US" altLang="en-US" sz="1400" b="0" dirty="0">
                <a:solidFill>
                  <a:schemeClr val="tx1"/>
                </a:solidFill>
              </a:rPr>
              <a:t> </a:t>
            </a:r>
            <a:r>
              <a:rPr lang="en-US" altLang="en-US" sz="1400" b="0" dirty="0" smtClean="0">
                <a:solidFill>
                  <a:schemeClr val="tx1"/>
                </a:solidFill>
              </a:rPr>
              <a:t>(LBNL)</a:t>
            </a:r>
          </a:p>
          <a:p>
            <a:pPr marL="228600" indent="-228600" eaLnBrk="0" fontAlgn="base" hangingPunct="0">
              <a:spcBef>
                <a:spcPct val="0"/>
              </a:spcBef>
              <a:spcAft>
                <a:spcPct val="0"/>
              </a:spcAft>
              <a:buFont typeface="+mj-lt"/>
              <a:buAutoNum type="arabicPeriod"/>
            </a:pPr>
            <a:r>
              <a:rPr lang="en-US" altLang="en-US" sz="1400" b="0" i="1" dirty="0">
                <a:solidFill>
                  <a:schemeClr val="tx1"/>
                </a:solidFill>
              </a:rPr>
              <a:t>Crosscutting Research</a:t>
            </a:r>
            <a:r>
              <a:rPr lang="en-US" altLang="en-US" sz="1400" b="0" dirty="0">
                <a:solidFill>
                  <a:schemeClr val="tx1"/>
                </a:solidFill>
              </a:rPr>
              <a:t>: </a:t>
            </a:r>
            <a:r>
              <a:rPr lang="en-US" altLang="en-US" sz="1400" b="0" dirty="0" smtClean="0">
                <a:solidFill>
                  <a:schemeClr val="tx1"/>
                </a:solidFill>
              </a:rPr>
              <a:t>Aurora Clark</a:t>
            </a:r>
            <a:r>
              <a:rPr lang="en-US" altLang="en-US" sz="1400" b="0" dirty="0">
                <a:solidFill>
                  <a:schemeClr val="tx1"/>
                </a:solidFill>
              </a:rPr>
              <a:t> </a:t>
            </a:r>
            <a:r>
              <a:rPr lang="en-US" altLang="en-US" sz="1400" b="0" dirty="0" smtClean="0">
                <a:solidFill>
                  <a:schemeClr val="tx1"/>
                </a:solidFill>
              </a:rPr>
              <a:t>(WSU) &amp; Todd Allen</a:t>
            </a:r>
            <a:r>
              <a:rPr lang="en-US" altLang="en-US" sz="1400" b="0" dirty="0">
                <a:solidFill>
                  <a:schemeClr val="tx1"/>
                </a:solidFill>
              </a:rPr>
              <a:t> </a:t>
            </a:r>
            <a:r>
              <a:rPr lang="en-US" altLang="en-US" sz="1400" b="0" dirty="0" smtClean="0">
                <a:solidFill>
                  <a:schemeClr val="tx1"/>
                </a:solidFill>
              </a:rPr>
              <a:t>(INL) </a:t>
            </a:r>
            <a:endParaRPr lang="en-US" altLang="en-US" sz="1400" b="0" dirty="0">
              <a:solidFill>
                <a:schemeClr val="tx1"/>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71382" y="881090"/>
            <a:ext cx="851770"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0664" name="Text Box 9"/>
          <p:cNvSpPr txBox="1">
            <a:spLocks noChangeArrowheads="1"/>
          </p:cNvSpPr>
          <p:nvPr/>
        </p:nvSpPr>
        <p:spPr bwMode="auto">
          <a:xfrm>
            <a:off x="245165" y="4859960"/>
            <a:ext cx="4367315" cy="1364690"/>
          </a:xfrm>
          <a:prstGeom prst="rect">
            <a:avLst/>
          </a:prstGeom>
          <a:noFill/>
          <a:ln w="28575">
            <a:solidFill>
              <a:srgbClr val="10663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76" tIns="45688" rIns="91376" bIns="45688">
            <a:noAutofit/>
          </a:bodyPr>
          <a:lstStyle>
            <a:lvl1pPr marL="230188" indent="-230188" algn="l">
              <a:spcBef>
                <a:spcPct val="20000"/>
              </a:spcBef>
              <a:buFont typeface="Arial" pitchFamily="34" charset="0"/>
              <a:buChar char="•"/>
              <a:tabLst>
                <a:tab pos="2279650" algn="l"/>
              </a:tabLst>
              <a:defRPr sz="2400" b="1">
                <a:solidFill>
                  <a:srgbClr val="146737"/>
                </a:solidFill>
                <a:latin typeface="Arial" pitchFamily="34" charset="0"/>
                <a:cs typeface="Arial" pitchFamily="34" charset="0"/>
              </a:defRPr>
            </a:lvl1pPr>
            <a:lvl2pPr marL="739775" indent="-282575" algn="l">
              <a:spcBef>
                <a:spcPct val="20000"/>
              </a:spcBef>
              <a:buFont typeface="Arial" pitchFamily="34" charset="0"/>
              <a:buChar char="–"/>
              <a:tabLst>
                <a:tab pos="2279650" algn="l"/>
              </a:tabLst>
              <a:defRPr sz="2200">
                <a:solidFill>
                  <a:srgbClr val="404040"/>
                </a:solidFill>
                <a:latin typeface="Arial" pitchFamily="34" charset="0"/>
                <a:cs typeface="Arial" pitchFamily="34" charset="0"/>
              </a:defRPr>
            </a:lvl2pPr>
            <a:lvl3pPr marL="1139825" indent="-225425" algn="l">
              <a:spcBef>
                <a:spcPct val="20000"/>
              </a:spcBef>
              <a:buFont typeface="Arial" pitchFamily="34" charset="0"/>
              <a:buChar char="•"/>
              <a:tabLst>
                <a:tab pos="2279650" algn="l"/>
              </a:tabLst>
              <a:defRPr sz="2000">
                <a:solidFill>
                  <a:schemeClr val="tx1"/>
                </a:solidFill>
                <a:latin typeface="Arial" pitchFamily="34" charset="0"/>
                <a:cs typeface="Arial" pitchFamily="34" charset="0"/>
              </a:defRPr>
            </a:lvl3pPr>
            <a:lvl4pPr marL="1597025" indent="-225425" algn="l">
              <a:spcBef>
                <a:spcPct val="20000"/>
              </a:spcBef>
              <a:buFont typeface="Arial" pitchFamily="34" charset="0"/>
              <a:buChar char="–"/>
              <a:tabLst>
                <a:tab pos="2279650" algn="l"/>
              </a:tabLst>
              <a:defRPr sz="2000">
                <a:solidFill>
                  <a:schemeClr val="tx1"/>
                </a:solidFill>
                <a:latin typeface="Arial" pitchFamily="34" charset="0"/>
                <a:cs typeface="Arial" pitchFamily="34" charset="0"/>
              </a:defRPr>
            </a:lvl4pPr>
            <a:lvl5pPr marL="2054225" indent="-225425" algn="l">
              <a:spcBef>
                <a:spcPct val="20000"/>
              </a:spcBef>
              <a:buFont typeface="Arial" pitchFamily="34" charset="0"/>
              <a:buChar char="»"/>
              <a:tabLst>
                <a:tab pos="2279650" algn="l"/>
              </a:tabLst>
              <a:defRPr sz="2000">
                <a:solidFill>
                  <a:schemeClr val="tx1"/>
                </a:solidFill>
                <a:latin typeface="Arial" pitchFamily="34" charset="0"/>
                <a:cs typeface="Arial" pitchFamily="34" charset="0"/>
              </a:defRPr>
            </a:lvl5pPr>
            <a:lvl6pPr marL="2511425" indent="-225425" eaLnBrk="0" fontAlgn="base" hangingPunct="0">
              <a:spcBef>
                <a:spcPct val="20000"/>
              </a:spcBef>
              <a:spcAft>
                <a:spcPct val="0"/>
              </a:spcAft>
              <a:buFont typeface="Arial" pitchFamily="34" charset="0"/>
              <a:buChar char="»"/>
              <a:tabLst>
                <a:tab pos="2279650" algn="l"/>
              </a:tabLst>
              <a:defRPr sz="2000">
                <a:solidFill>
                  <a:schemeClr val="tx1"/>
                </a:solidFill>
                <a:latin typeface="Arial" pitchFamily="34" charset="0"/>
                <a:cs typeface="Arial" pitchFamily="34" charset="0"/>
              </a:defRPr>
            </a:lvl6pPr>
            <a:lvl7pPr marL="2968625" indent="-225425" eaLnBrk="0" fontAlgn="base" hangingPunct="0">
              <a:spcBef>
                <a:spcPct val="20000"/>
              </a:spcBef>
              <a:spcAft>
                <a:spcPct val="0"/>
              </a:spcAft>
              <a:buFont typeface="Arial" pitchFamily="34" charset="0"/>
              <a:buChar char="»"/>
              <a:tabLst>
                <a:tab pos="2279650" algn="l"/>
              </a:tabLst>
              <a:defRPr sz="2000">
                <a:solidFill>
                  <a:schemeClr val="tx1"/>
                </a:solidFill>
                <a:latin typeface="Arial" pitchFamily="34" charset="0"/>
                <a:cs typeface="Arial" pitchFamily="34" charset="0"/>
              </a:defRPr>
            </a:lvl7pPr>
            <a:lvl8pPr marL="3425825" indent="-225425" eaLnBrk="0" fontAlgn="base" hangingPunct="0">
              <a:spcBef>
                <a:spcPct val="20000"/>
              </a:spcBef>
              <a:spcAft>
                <a:spcPct val="0"/>
              </a:spcAft>
              <a:buFont typeface="Arial" pitchFamily="34" charset="0"/>
              <a:buChar char="»"/>
              <a:tabLst>
                <a:tab pos="2279650" algn="l"/>
              </a:tabLst>
              <a:defRPr sz="2000">
                <a:solidFill>
                  <a:schemeClr val="tx1"/>
                </a:solidFill>
                <a:latin typeface="Arial" pitchFamily="34" charset="0"/>
                <a:cs typeface="Arial" pitchFamily="34" charset="0"/>
              </a:defRPr>
            </a:lvl8pPr>
            <a:lvl9pPr marL="3883025" indent="-225425" eaLnBrk="0" fontAlgn="base" hangingPunct="0">
              <a:spcBef>
                <a:spcPct val="20000"/>
              </a:spcBef>
              <a:spcAft>
                <a:spcPct val="0"/>
              </a:spcAft>
              <a:buFont typeface="Arial" pitchFamily="34" charset="0"/>
              <a:buChar char="»"/>
              <a:tabLst>
                <a:tab pos="2279650" algn="l"/>
              </a:tabLst>
              <a:defRPr sz="2000">
                <a:solidFill>
                  <a:schemeClr val="tx1"/>
                </a:solidFill>
                <a:latin typeface="Arial" pitchFamily="34" charset="0"/>
                <a:cs typeface="Arial" pitchFamily="34" charset="0"/>
              </a:defRPr>
            </a:lvl9pPr>
          </a:lstStyle>
          <a:p>
            <a:pPr fontAlgn="base">
              <a:lnSpc>
                <a:spcPct val="80000"/>
              </a:lnSpc>
              <a:spcBef>
                <a:spcPts val="2400"/>
              </a:spcBef>
              <a:spcAft>
                <a:spcPct val="0"/>
              </a:spcAft>
              <a:buFontTx/>
              <a:buNone/>
            </a:pPr>
            <a:r>
              <a:rPr lang="en-US" altLang="en-US" sz="1400" dirty="0" smtClean="0">
                <a:solidFill>
                  <a:srgbClr val="106636"/>
                </a:solidFill>
              </a:rPr>
              <a:t>Factual Document: </a:t>
            </a:r>
          </a:p>
          <a:p>
            <a:pPr fontAlgn="base">
              <a:lnSpc>
                <a:spcPct val="80000"/>
              </a:lnSpc>
              <a:spcAft>
                <a:spcPct val="0"/>
              </a:spcAft>
              <a:buFontTx/>
              <a:buNone/>
            </a:pPr>
            <a:r>
              <a:rPr lang="en-US" altLang="en-US" sz="1400" b="0" dirty="0">
                <a:solidFill>
                  <a:prstClr val="black"/>
                </a:solidFill>
              </a:rPr>
              <a:t>	</a:t>
            </a:r>
            <a:r>
              <a:rPr lang="en-US" altLang="en-US" sz="1400" b="0" dirty="0" smtClean="0">
                <a:solidFill>
                  <a:prstClr val="black"/>
                </a:solidFill>
              </a:rPr>
              <a:t>“Assessment of Technologies </a:t>
            </a:r>
            <a:br>
              <a:rPr lang="en-US" altLang="en-US" sz="1400" b="0" dirty="0" smtClean="0">
                <a:solidFill>
                  <a:prstClr val="black"/>
                </a:solidFill>
              </a:rPr>
            </a:br>
            <a:r>
              <a:rPr lang="en-US" altLang="en-US" sz="1400" b="0" dirty="0" smtClean="0">
                <a:solidFill>
                  <a:prstClr val="black"/>
                </a:solidFill>
              </a:rPr>
              <a:t>for the DOE EM Mission”</a:t>
            </a:r>
          </a:p>
          <a:p>
            <a:pPr fontAlgn="base">
              <a:lnSpc>
                <a:spcPct val="80000"/>
              </a:lnSpc>
              <a:spcAft>
                <a:spcPct val="0"/>
              </a:spcAft>
              <a:buFontTx/>
              <a:buNone/>
            </a:pPr>
            <a:r>
              <a:rPr lang="en-US" altLang="en-US" sz="1400" dirty="0">
                <a:solidFill>
                  <a:srgbClr val="106636"/>
                </a:solidFill>
              </a:rPr>
              <a:t>Pre-Workshop Webinars:</a:t>
            </a:r>
          </a:p>
          <a:p>
            <a:pPr fontAlgn="base">
              <a:lnSpc>
                <a:spcPct val="80000"/>
              </a:lnSpc>
              <a:spcAft>
                <a:spcPct val="0"/>
              </a:spcAft>
              <a:buFontTx/>
              <a:buNone/>
            </a:pPr>
            <a:r>
              <a:rPr lang="en-US" altLang="en-US" sz="1400" b="0" dirty="0">
                <a:solidFill>
                  <a:srgbClr val="0000FF"/>
                </a:solidFill>
              </a:rPr>
              <a:t>	</a:t>
            </a:r>
            <a:r>
              <a:rPr lang="en-US" altLang="en-US" sz="1400" b="0" dirty="0">
                <a:solidFill>
                  <a:schemeClr val="tx1"/>
                </a:solidFill>
              </a:rPr>
              <a:t>EM Overview: June 25, 2015</a:t>
            </a:r>
          </a:p>
          <a:p>
            <a:pPr fontAlgn="base">
              <a:lnSpc>
                <a:spcPct val="80000"/>
              </a:lnSpc>
              <a:spcAft>
                <a:spcPct val="0"/>
              </a:spcAft>
              <a:buFontTx/>
              <a:buNone/>
            </a:pPr>
            <a:r>
              <a:rPr lang="en-US" altLang="en-US" sz="1400" b="0" dirty="0">
                <a:solidFill>
                  <a:schemeClr val="tx1"/>
                </a:solidFill>
              </a:rPr>
              <a:t>	SC Overview:  June 30, </a:t>
            </a:r>
            <a:r>
              <a:rPr lang="en-US" altLang="en-US" sz="1400" b="0" dirty="0" smtClean="0">
                <a:solidFill>
                  <a:schemeClr val="tx1"/>
                </a:solidFill>
              </a:rPr>
              <a:t>2015</a:t>
            </a:r>
            <a:endParaRPr lang="en-US" altLang="en-US" sz="1400" b="0" dirty="0">
              <a:solidFill>
                <a:schemeClr val="tx1"/>
              </a:solidFill>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7452" y="4910356"/>
            <a:ext cx="914400" cy="1185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schwaan\Desktop\buchana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475755" y="881090"/>
            <a:ext cx="839805" cy="1296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339" y="1852136"/>
            <a:ext cx="4502323" cy="369332"/>
          </a:xfrm>
          <a:prstGeom prst="rect">
            <a:avLst/>
          </a:prstGeom>
          <a:noFill/>
        </p:spPr>
        <p:txBody>
          <a:bodyPr wrap="none" rtlCol="0">
            <a:spAutoFit/>
          </a:bodyPr>
          <a:lstStyle/>
          <a:p>
            <a:r>
              <a:rPr lang="en-US" dirty="0" smtClean="0">
                <a:solidFill>
                  <a:srgbClr val="106636"/>
                </a:solidFill>
              </a:rPr>
              <a:t>SC Technical Lead:  </a:t>
            </a:r>
            <a:r>
              <a:rPr lang="en-US" dirty="0" smtClean="0"/>
              <a:t>Andy Schwartz (BES)</a:t>
            </a:r>
            <a:endParaRPr lang="en-US" dirty="0"/>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478974" y="881090"/>
            <a:ext cx="900752" cy="1298448"/>
          </a:xfrm>
          <a:prstGeom prst="rect">
            <a:avLst/>
          </a:prstGeom>
        </p:spPr>
      </p:pic>
    </p:spTree>
    <p:extLst>
      <p:ext uri="{BB962C8B-B14F-4D97-AF65-F5344CB8AC3E}">
        <p14:creationId xmlns:p14="http://schemas.microsoft.com/office/powerpoint/2010/main" val="34409893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6359"/>
            <a:ext cx="9144000" cy="6071641"/>
          </a:xfrm>
          <a:prstGeom prst="rect">
            <a:avLst/>
          </a:prstGeom>
        </p:spPr>
      </p:pic>
      <p:sp>
        <p:nvSpPr>
          <p:cNvPr id="5" name="Slide Number Placeholder 4"/>
          <p:cNvSpPr>
            <a:spLocks noGrp="1"/>
          </p:cNvSpPr>
          <p:nvPr>
            <p:ph type="sldNum" sz="quarter" idx="11"/>
          </p:nvPr>
        </p:nvSpPr>
        <p:spPr/>
        <p:txBody>
          <a:bodyPr/>
          <a:lstStyle/>
          <a:p>
            <a:pPr>
              <a:defRPr/>
            </a:pPr>
            <a:fld id="{ABAD8B02-06D6-4445-A96C-7B2CD416F54C}" type="slidenum">
              <a:rPr lang="en-US" smtClean="0"/>
              <a:pPr>
                <a:defRPr/>
              </a:pPr>
              <a:t>29</a:t>
            </a:fld>
            <a:endParaRPr lang="en-US" dirty="0"/>
          </a:p>
        </p:txBody>
      </p:sp>
      <p:sp>
        <p:nvSpPr>
          <p:cNvPr id="10" name="Rectangle 9"/>
          <p:cNvSpPr/>
          <p:nvPr/>
        </p:nvSpPr>
        <p:spPr>
          <a:xfrm>
            <a:off x="3511899" y="6410848"/>
            <a:ext cx="4572000" cy="276999"/>
          </a:xfrm>
          <a:prstGeom prst="rect">
            <a:avLst/>
          </a:prstGeom>
        </p:spPr>
        <p:txBody>
          <a:bodyPr lIns="91407" tIns="45704" rIns="91407" bIns="45704">
            <a:spAutoFit/>
          </a:bodyPr>
          <a:lstStyle/>
          <a:p>
            <a:r>
              <a:rPr lang="en-US" sz="1200" dirty="0"/>
              <a:t>http://science.energy.gov/bes/news-and-resources/</a:t>
            </a:r>
          </a:p>
        </p:txBody>
      </p:sp>
      <p:sp>
        <p:nvSpPr>
          <p:cNvPr id="11" name="Title 2"/>
          <p:cNvSpPr txBox="1">
            <a:spLocks/>
          </p:cNvSpPr>
          <p:nvPr/>
        </p:nvSpPr>
        <p:spPr bwMode="auto">
          <a:xfrm>
            <a:off x="381000" y="3"/>
            <a:ext cx="8305800" cy="716437"/>
          </a:xfrm>
          <a:prstGeom prst="rect">
            <a:avLst/>
          </a:prstGeom>
          <a:noFill/>
          <a:ln w="9525">
            <a:noFill/>
            <a:miter lim="800000"/>
            <a:headEnd/>
            <a:tailEnd/>
          </a:ln>
        </p:spPr>
        <p:txBody>
          <a:bodyPr vert="horz" wrap="square" lIns="90897" tIns="45452" rIns="90897" bIns="45452" numCol="1" anchor="ctr" anchorCtr="0" compatLnSpc="1">
            <a:prstTxWarp prst="textNoShape">
              <a:avLst/>
            </a:prstTxWarp>
          </a:bodyPr>
          <a:lst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4647" algn="ctr" rtl="0" fontAlgn="base">
              <a:spcBef>
                <a:spcPct val="0"/>
              </a:spcBef>
              <a:spcAft>
                <a:spcPct val="0"/>
              </a:spcAft>
              <a:defRPr sz="2400">
                <a:solidFill>
                  <a:srgbClr val="106636"/>
                </a:solidFill>
                <a:latin typeface="Arial" charset="0"/>
                <a:cs typeface="Arial" charset="0"/>
              </a:defRPr>
            </a:lvl6pPr>
            <a:lvl7pPr marL="909284" algn="ctr" rtl="0" fontAlgn="base">
              <a:spcBef>
                <a:spcPct val="0"/>
              </a:spcBef>
              <a:spcAft>
                <a:spcPct val="0"/>
              </a:spcAft>
              <a:defRPr sz="2400">
                <a:solidFill>
                  <a:srgbClr val="106636"/>
                </a:solidFill>
                <a:latin typeface="Arial" charset="0"/>
                <a:cs typeface="Arial" charset="0"/>
              </a:defRPr>
            </a:lvl7pPr>
            <a:lvl8pPr marL="1363926" algn="ctr" rtl="0" fontAlgn="base">
              <a:spcBef>
                <a:spcPct val="0"/>
              </a:spcBef>
              <a:spcAft>
                <a:spcPct val="0"/>
              </a:spcAft>
              <a:defRPr sz="2400">
                <a:solidFill>
                  <a:srgbClr val="106636"/>
                </a:solidFill>
                <a:latin typeface="Arial" charset="0"/>
                <a:cs typeface="Arial" charset="0"/>
              </a:defRPr>
            </a:lvl8pPr>
            <a:lvl9pPr marL="1818564" algn="ctr" rtl="0" fontAlgn="base">
              <a:spcBef>
                <a:spcPct val="0"/>
              </a:spcBef>
              <a:spcAft>
                <a:spcPct val="0"/>
              </a:spcAft>
              <a:defRPr sz="2400">
                <a:solidFill>
                  <a:srgbClr val="106636"/>
                </a:solidFill>
                <a:latin typeface="Arial" charset="0"/>
                <a:cs typeface="Arial" charset="0"/>
              </a:defRPr>
            </a:lvl9pPr>
          </a:lstStyle>
          <a:p>
            <a:r>
              <a:rPr lang="en-US" altLang="zh-CN" dirty="0" smtClean="0"/>
              <a:t>Nano Placemat</a:t>
            </a:r>
          </a:p>
          <a:p>
            <a:r>
              <a:rPr lang="en-US" altLang="zh-CN" sz="1800" u="sng" dirty="0">
                <a:solidFill>
                  <a:srgbClr val="0000CC"/>
                </a:solidFill>
              </a:rPr>
              <a:t>http://science.energy.gov/bes/news-and-resources/nano-energy/</a:t>
            </a:r>
            <a:endParaRPr lang="zh-CN" altLang="en-US" sz="1800" u="sng" dirty="0">
              <a:solidFill>
                <a:srgbClr val="0000CC"/>
              </a:solidFill>
            </a:endParaRPr>
          </a:p>
        </p:txBody>
      </p:sp>
    </p:spTree>
    <p:extLst>
      <p:ext uri="{BB962C8B-B14F-4D97-AF65-F5344CB8AC3E}">
        <p14:creationId xmlns:p14="http://schemas.microsoft.com/office/powerpoint/2010/main" val="1753900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D7E0B00-4FDE-D040-8275-1F4B80113D68}" type="slidenum">
              <a:rPr lang="en-US" smtClean="0">
                <a:solidFill>
                  <a:srgbClr val="344447"/>
                </a:solidFill>
              </a:rPr>
              <a:pPr/>
              <a:t>3</a:t>
            </a:fld>
            <a:endParaRPr lang="en-US" dirty="0">
              <a:solidFill>
                <a:srgbClr val="344447"/>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28"/>
            <a:ext cx="9144000" cy="7073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744822" y="589380"/>
            <a:ext cx="8299061" cy="6257732"/>
            <a:chOff x="744822" y="589380"/>
            <a:chExt cx="8299061" cy="6257732"/>
          </a:xfrm>
        </p:grpSpPr>
        <p:sp>
          <p:nvSpPr>
            <p:cNvPr id="25" name="Oval 24"/>
            <p:cNvSpPr/>
            <p:nvPr/>
          </p:nvSpPr>
          <p:spPr>
            <a:xfrm flipV="1">
              <a:off x="6934433" y="2431947"/>
              <a:ext cx="1033909" cy="155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26" name="Oval 25"/>
            <p:cNvSpPr/>
            <p:nvPr/>
          </p:nvSpPr>
          <p:spPr>
            <a:xfrm>
              <a:off x="1164985" y="2417544"/>
              <a:ext cx="988241" cy="156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27" name="Oval 26"/>
            <p:cNvSpPr/>
            <p:nvPr/>
          </p:nvSpPr>
          <p:spPr>
            <a:xfrm flipV="1">
              <a:off x="760325" y="832464"/>
              <a:ext cx="781873" cy="1739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28" name="Oval 27"/>
            <p:cNvSpPr/>
            <p:nvPr/>
          </p:nvSpPr>
          <p:spPr>
            <a:xfrm>
              <a:off x="4790552" y="4541945"/>
              <a:ext cx="674147" cy="13916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32" name="Oval 31"/>
            <p:cNvSpPr/>
            <p:nvPr/>
          </p:nvSpPr>
          <p:spPr>
            <a:xfrm flipV="1">
              <a:off x="744822" y="589380"/>
              <a:ext cx="756432" cy="1739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33" name="Oval 32"/>
            <p:cNvSpPr/>
            <p:nvPr/>
          </p:nvSpPr>
          <p:spPr>
            <a:xfrm>
              <a:off x="8055642" y="3982490"/>
              <a:ext cx="988241" cy="156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34" name="Oval 33"/>
            <p:cNvSpPr/>
            <p:nvPr/>
          </p:nvSpPr>
          <p:spPr>
            <a:xfrm>
              <a:off x="5879830" y="3911650"/>
              <a:ext cx="988241" cy="156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35" name="Oval 34"/>
            <p:cNvSpPr/>
            <p:nvPr/>
          </p:nvSpPr>
          <p:spPr>
            <a:xfrm>
              <a:off x="8017275" y="3823152"/>
              <a:ext cx="988241" cy="156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grpSp>
          <p:nvGrpSpPr>
            <p:cNvPr id="6" name="Group 5"/>
            <p:cNvGrpSpPr/>
            <p:nvPr/>
          </p:nvGrpSpPr>
          <p:grpSpPr>
            <a:xfrm>
              <a:off x="4709788" y="6175627"/>
              <a:ext cx="1848178" cy="671485"/>
              <a:chOff x="4709788" y="6175627"/>
              <a:chExt cx="1848178" cy="671485"/>
            </a:xfrm>
          </p:grpSpPr>
          <p:sp>
            <p:nvSpPr>
              <p:cNvPr id="21" name="Oval 20"/>
              <p:cNvSpPr/>
              <p:nvPr/>
            </p:nvSpPr>
            <p:spPr>
              <a:xfrm>
                <a:off x="4860766" y="6288235"/>
                <a:ext cx="512618" cy="1344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22" name="Oval 21"/>
              <p:cNvSpPr/>
              <p:nvPr/>
            </p:nvSpPr>
            <p:spPr>
              <a:xfrm>
                <a:off x="4860766" y="6600031"/>
                <a:ext cx="512618" cy="13447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23" name="Rectangle 22"/>
              <p:cNvSpPr/>
              <p:nvPr/>
            </p:nvSpPr>
            <p:spPr>
              <a:xfrm>
                <a:off x="4709788" y="6197979"/>
                <a:ext cx="1848178" cy="6447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1886" tIns="40941" rIns="81886" bIns="40941" rtlCol="0" anchor="ctr"/>
              <a:lstStyle/>
              <a:p>
                <a:pPr algn="ctr"/>
                <a:endParaRPr lang="en-US" b="1">
                  <a:latin typeface="Arial Narrow" pitchFamily="34" charset="0"/>
                </a:endParaRPr>
              </a:p>
            </p:txBody>
          </p:sp>
          <p:sp>
            <p:nvSpPr>
              <p:cNvPr id="30" name="TextBox 29"/>
              <p:cNvSpPr txBox="1"/>
              <p:nvPr/>
            </p:nvSpPr>
            <p:spPr>
              <a:xfrm>
                <a:off x="5495798" y="6175627"/>
                <a:ext cx="554914" cy="359689"/>
              </a:xfrm>
              <a:prstGeom prst="rect">
                <a:avLst/>
              </a:prstGeom>
              <a:noFill/>
            </p:spPr>
            <p:txBody>
              <a:bodyPr wrap="none" lIns="81892" tIns="40945" rIns="81892" bIns="40945" rtlCol="0">
                <a:spAutoFit/>
              </a:bodyPr>
              <a:lstStyle/>
              <a:p>
                <a:r>
                  <a:rPr lang="en-US" b="1" dirty="0" smtClean="0">
                    <a:latin typeface="Arial Narrow" pitchFamily="34" charset="0"/>
                  </a:rPr>
                  <a:t>New</a:t>
                </a:r>
                <a:endParaRPr lang="en-US" b="1" dirty="0">
                  <a:latin typeface="Arial Narrow" pitchFamily="34" charset="0"/>
                </a:endParaRPr>
              </a:p>
            </p:txBody>
          </p:sp>
          <p:sp>
            <p:nvSpPr>
              <p:cNvPr id="31" name="TextBox 30"/>
              <p:cNvSpPr txBox="1"/>
              <p:nvPr/>
            </p:nvSpPr>
            <p:spPr>
              <a:xfrm>
                <a:off x="5506560" y="6487423"/>
                <a:ext cx="926043" cy="359689"/>
              </a:xfrm>
              <a:prstGeom prst="rect">
                <a:avLst/>
              </a:prstGeom>
              <a:noFill/>
            </p:spPr>
            <p:txBody>
              <a:bodyPr wrap="none" lIns="81892" tIns="40945" rIns="81892" bIns="40945" rtlCol="0">
                <a:spAutoFit/>
              </a:bodyPr>
              <a:lstStyle/>
              <a:p>
                <a:r>
                  <a:rPr lang="en-US" b="1" dirty="0" smtClean="0">
                    <a:latin typeface="Arial Narrow" pitchFamily="34" charset="0"/>
                  </a:rPr>
                  <a:t>Vacancy</a:t>
                </a:r>
                <a:endParaRPr lang="en-US" b="1" dirty="0">
                  <a:latin typeface="Arial Narrow" pitchFamily="34" charset="0"/>
                </a:endParaRPr>
              </a:p>
            </p:txBody>
          </p:sp>
        </p:grpSp>
      </p:grpSp>
      <p:grpSp>
        <p:nvGrpSpPr>
          <p:cNvPr id="8" name="Group 7"/>
          <p:cNvGrpSpPr/>
          <p:nvPr/>
        </p:nvGrpSpPr>
        <p:grpSpPr>
          <a:xfrm>
            <a:off x="7157291" y="3193985"/>
            <a:ext cx="1799610" cy="3484890"/>
            <a:chOff x="7157291" y="3193985"/>
            <a:chExt cx="1799610" cy="3484890"/>
          </a:xfrm>
        </p:grpSpPr>
        <p:sp>
          <p:nvSpPr>
            <p:cNvPr id="2" name="Oval 1"/>
            <p:cNvSpPr/>
            <p:nvPr/>
          </p:nvSpPr>
          <p:spPr>
            <a:xfrm>
              <a:off x="7157291" y="6398760"/>
              <a:ext cx="858439" cy="17732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065892" y="6319186"/>
              <a:ext cx="891009" cy="359689"/>
            </a:xfrm>
            <a:prstGeom prst="rect">
              <a:avLst/>
            </a:prstGeom>
            <a:noFill/>
          </p:spPr>
          <p:txBody>
            <a:bodyPr wrap="square" lIns="81892" tIns="40945" rIns="81892" bIns="40945" rtlCol="0">
              <a:spAutoFit/>
            </a:bodyPr>
            <a:lstStyle/>
            <a:p>
              <a:r>
                <a:rPr lang="en-US" b="1" dirty="0" smtClean="0">
                  <a:latin typeface="Arial Narrow" pitchFamily="34" charset="0"/>
                </a:rPr>
                <a:t>Retiring</a:t>
              </a:r>
              <a:endParaRPr lang="en-US" b="1" dirty="0">
                <a:latin typeface="Arial Narrow" pitchFamily="34" charset="0"/>
              </a:endParaRPr>
            </a:p>
          </p:txBody>
        </p:sp>
        <p:sp>
          <p:nvSpPr>
            <p:cNvPr id="29" name="Oval 28"/>
            <p:cNvSpPr/>
            <p:nvPr/>
          </p:nvSpPr>
          <p:spPr>
            <a:xfrm>
              <a:off x="8098462" y="3193985"/>
              <a:ext cx="858439" cy="17732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996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 contrast="-50000"/>
                    </a14:imgEffect>
                  </a14:imgLayer>
                </a14:imgProps>
              </a:ext>
              <a:ext uri="{28A0092B-C50C-407E-A947-70E740481C1C}">
                <a14:useLocalDpi xmlns:a14="http://schemas.microsoft.com/office/drawing/2010/main" val="0"/>
              </a:ext>
            </a:extLst>
          </a:blip>
          <a:srcRect/>
          <a:stretch/>
        </p:blipFill>
        <p:spPr>
          <a:xfrm>
            <a:off x="0" y="0"/>
            <a:ext cx="9144000" cy="684034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1294" y="692287"/>
            <a:ext cx="2910944" cy="1617191"/>
          </a:xfrm>
          <a:prstGeom prst="rect">
            <a:avLst/>
          </a:prstGeom>
        </p:spPr>
      </p:pic>
      <p:sp>
        <p:nvSpPr>
          <p:cNvPr id="10" name="TextBox 9"/>
          <p:cNvSpPr txBox="1"/>
          <p:nvPr/>
        </p:nvSpPr>
        <p:spPr>
          <a:xfrm>
            <a:off x="2479766" y="284004"/>
            <a:ext cx="3733800" cy="2503249"/>
          </a:xfrm>
          <a:prstGeom prst="rect">
            <a:avLst/>
          </a:prstGeom>
          <a:noFill/>
        </p:spPr>
        <p:txBody>
          <a:bodyPr wrap="square" lIns="91407" tIns="45704" rIns="91407" bIns="45704" rtlCol="0">
            <a:spAutoFit/>
          </a:bodyPr>
          <a:lstStyle/>
          <a:p>
            <a:pPr algn="ctr">
              <a:lnSpc>
                <a:spcPts val="2200"/>
              </a:lnSpc>
            </a:pPr>
            <a:r>
              <a:rPr lang="en-US" sz="2000" b="1" dirty="0">
                <a:solidFill>
                  <a:schemeClr val="bg1"/>
                </a:solidFill>
              </a:rPr>
              <a:t>We got the Blues,</a:t>
            </a:r>
          </a:p>
          <a:p>
            <a:pPr algn="ctr">
              <a:lnSpc>
                <a:spcPts val="2200"/>
              </a:lnSpc>
            </a:pPr>
            <a:r>
              <a:rPr lang="en-US" sz="2000" b="1" dirty="0">
                <a:solidFill>
                  <a:schemeClr val="bg1"/>
                </a:solidFill>
              </a:rPr>
              <a:t>We got the Blues so bad.</a:t>
            </a:r>
          </a:p>
          <a:p>
            <a:pPr algn="ctr">
              <a:lnSpc>
                <a:spcPts val="2200"/>
              </a:lnSpc>
            </a:pPr>
            <a:r>
              <a:rPr lang="en-US" sz="2000" b="1" dirty="0">
                <a:solidFill>
                  <a:schemeClr val="bg1"/>
                </a:solidFill>
              </a:rPr>
              <a:t>John Miller is </a:t>
            </a:r>
            <a:r>
              <a:rPr lang="en-US" sz="2000" b="1" dirty="0" err="1">
                <a:solidFill>
                  <a:schemeClr val="bg1"/>
                </a:solidFill>
              </a:rPr>
              <a:t>leavin</a:t>
            </a:r>
            <a:r>
              <a:rPr lang="en-US" sz="2000" b="1" dirty="0">
                <a:solidFill>
                  <a:schemeClr val="bg1"/>
                </a:solidFill>
              </a:rPr>
              <a:t>’</a:t>
            </a:r>
          </a:p>
          <a:p>
            <a:pPr algn="ctr">
              <a:lnSpc>
                <a:spcPts val="2200"/>
              </a:lnSpc>
            </a:pPr>
            <a:r>
              <a:rPr lang="en-US" sz="2000" b="1" dirty="0">
                <a:solidFill>
                  <a:schemeClr val="bg1"/>
                </a:solidFill>
              </a:rPr>
              <a:t>And we’re all so sad!</a:t>
            </a:r>
          </a:p>
          <a:p>
            <a:pPr algn="ctr"/>
            <a:endParaRPr lang="en-US" sz="1000" b="1" dirty="0">
              <a:solidFill>
                <a:schemeClr val="bg1"/>
              </a:solidFill>
            </a:endParaRPr>
          </a:p>
          <a:p>
            <a:pPr algn="ctr">
              <a:lnSpc>
                <a:spcPts val="2200"/>
              </a:lnSpc>
            </a:pPr>
            <a:r>
              <a:rPr lang="en-US" sz="2000" b="1" dirty="0">
                <a:solidFill>
                  <a:schemeClr val="bg1"/>
                </a:solidFill>
              </a:rPr>
              <a:t>But it’s time for John</a:t>
            </a:r>
          </a:p>
          <a:p>
            <a:pPr algn="ctr">
              <a:lnSpc>
                <a:spcPts val="2200"/>
              </a:lnSpc>
            </a:pPr>
            <a:r>
              <a:rPr lang="en-US" sz="2000" b="1" dirty="0">
                <a:solidFill>
                  <a:schemeClr val="bg1"/>
                </a:solidFill>
              </a:rPr>
              <a:t> To have some fun,</a:t>
            </a:r>
            <a:endParaRPr lang="en-US" sz="2000" b="1" i="1" dirty="0">
              <a:solidFill>
                <a:schemeClr val="bg1"/>
              </a:solidFill>
            </a:endParaRPr>
          </a:p>
          <a:p>
            <a:pPr algn="ctr">
              <a:lnSpc>
                <a:spcPts val="2200"/>
              </a:lnSpc>
            </a:pPr>
            <a:r>
              <a:rPr lang="en-US" sz="2000" b="1" i="1" dirty="0" err="1">
                <a:solidFill>
                  <a:schemeClr val="bg1"/>
                </a:solidFill>
              </a:rPr>
              <a:t>Lazin</a:t>
            </a:r>
            <a:r>
              <a:rPr lang="en-US" sz="2000" b="1" i="1" dirty="0">
                <a:solidFill>
                  <a:schemeClr val="bg1"/>
                </a:solidFill>
              </a:rPr>
              <a:t>’ and </a:t>
            </a:r>
            <a:r>
              <a:rPr lang="en-US" sz="2000" b="1" i="1" dirty="0" err="1">
                <a:solidFill>
                  <a:schemeClr val="bg1"/>
                </a:solidFill>
              </a:rPr>
              <a:t>dreamin</a:t>
            </a:r>
            <a:r>
              <a:rPr lang="en-US" sz="2000" b="1" i="1" dirty="0">
                <a:solidFill>
                  <a:schemeClr val="bg1"/>
                </a:solidFill>
              </a:rPr>
              <a:t>’ </a:t>
            </a:r>
          </a:p>
          <a:p>
            <a:pPr algn="ctr">
              <a:lnSpc>
                <a:spcPts val="2200"/>
              </a:lnSpc>
            </a:pPr>
            <a:r>
              <a:rPr lang="en-US" sz="2000" b="1" i="1" dirty="0">
                <a:solidFill>
                  <a:schemeClr val="bg1"/>
                </a:solidFill>
              </a:rPr>
              <a:t>In the Chesapeake sun</a:t>
            </a:r>
            <a:r>
              <a:rPr lang="en-US" sz="2000" b="1" dirty="0">
                <a:solidFill>
                  <a:schemeClr val="bg1"/>
                </a:solidFill>
              </a:rPr>
              <a:t>!</a:t>
            </a:r>
          </a:p>
        </p:txBody>
      </p:sp>
      <p:sp>
        <p:nvSpPr>
          <p:cNvPr id="19" name="TextBox 18"/>
          <p:cNvSpPr txBox="1"/>
          <p:nvPr/>
        </p:nvSpPr>
        <p:spPr>
          <a:xfrm>
            <a:off x="317270" y="3867215"/>
            <a:ext cx="8550966" cy="1938992"/>
          </a:xfrm>
          <a:prstGeom prst="rect">
            <a:avLst/>
          </a:prstGeom>
          <a:noFill/>
        </p:spPr>
        <p:txBody>
          <a:bodyPr wrap="square" lIns="91407" tIns="45704" rIns="91407" bIns="45704" rtlCol="0">
            <a:spAutoFit/>
          </a:bodyPr>
          <a:lstStyle/>
          <a:p>
            <a:pPr algn="ctr"/>
            <a:r>
              <a:rPr lang="en-US" sz="2000" b="1" dirty="0">
                <a:solidFill>
                  <a:schemeClr val="bg1"/>
                </a:solidFill>
                <a:latin typeface="Arial" panose="020B0604020202020204" pitchFamily="34" charset="0"/>
                <a:cs typeface="Arial" panose="020B0604020202020204" pitchFamily="34" charset="0"/>
              </a:rPr>
              <a:t>Please join us in celebrating John’s 14 glorious years at DOE </a:t>
            </a:r>
          </a:p>
          <a:p>
            <a:pPr algn="ctr"/>
            <a:r>
              <a:rPr lang="en-US" sz="2000" b="1" dirty="0">
                <a:solidFill>
                  <a:schemeClr val="bg1"/>
                </a:solidFill>
                <a:latin typeface="Arial" panose="020B0604020202020204" pitchFamily="34" charset="0"/>
                <a:cs typeface="Arial" panose="020B0604020202020204" pitchFamily="34" charset="0"/>
              </a:rPr>
              <a:t>as well as his 23 years of prior employment at ORNL </a:t>
            </a:r>
          </a:p>
          <a:p>
            <a:pPr algn="ctr"/>
            <a:r>
              <a:rPr lang="en-US" sz="2000" b="1" dirty="0">
                <a:solidFill>
                  <a:schemeClr val="bg1"/>
                </a:solidFill>
                <a:latin typeface="Arial" panose="020B0604020202020204" pitchFamily="34" charset="0"/>
                <a:cs typeface="Arial" panose="020B0604020202020204" pitchFamily="34" charset="0"/>
              </a:rPr>
              <a:t>Thursday July 23, 2015 from 12:00-2:00 at </a:t>
            </a:r>
          </a:p>
          <a:p>
            <a:pPr algn="ctr"/>
            <a:r>
              <a:rPr lang="en-US" sz="2000" b="1" dirty="0">
                <a:solidFill>
                  <a:schemeClr val="bg1"/>
                </a:solidFill>
                <a:latin typeface="Arial" panose="020B0604020202020204" pitchFamily="34" charset="0"/>
                <a:cs typeface="Arial" panose="020B0604020202020204" pitchFamily="34" charset="0"/>
              </a:rPr>
              <a:t>The Thai Farm Restaurant</a:t>
            </a:r>
          </a:p>
          <a:p>
            <a:pPr algn="ctr"/>
            <a:r>
              <a:rPr lang="en-US" sz="2000" b="1" dirty="0">
                <a:solidFill>
                  <a:schemeClr val="bg1"/>
                </a:solidFill>
                <a:latin typeface="Arial" panose="020B0604020202020204" pitchFamily="34" charset="0"/>
                <a:cs typeface="Arial" panose="020B0604020202020204" pitchFamily="34" charset="0"/>
              </a:rPr>
              <a:t>800 King Farm Blvd #125</a:t>
            </a:r>
          </a:p>
          <a:p>
            <a:pPr algn="ctr"/>
            <a:r>
              <a:rPr lang="en-US" sz="2000" b="1" dirty="0">
                <a:solidFill>
                  <a:schemeClr val="bg1"/>
                </a:solidFill>
                <a:latin typeface="Arial" panose="020B0604020202020204" pitchFamily="34" charset="0"/>
                <a:cs typeface="Arial" panose="020B0604020202020204" pitchFamily="34" charset="0"/>
              </a:rPr>
              <a:t>Rockville, MD 20850</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270" y="263346"/>
            <a:ext cx="2063932" cy="2475074"/>
          </a:xfrm>
          <a:prstGeom prst="rect">
            <a:avLst/>
          </a:prstGeom>
        </p:spPr>
      </p:pic>
    </p:spTree>
    <p:extLst>
      <p:ext uri="{BB962C8B-B14F-4D97-AF65-F5344CB8AC3E}">
        <p14:creationId xmlns:p14="http://schemas.microsoft.com/office/powerpoint/2010/main" val="977046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98214"/>
          </a:xfrm>
        </p:spPr>
        <p:txBody>
          <a:bodyPr/>
          <a:lstStyle/>
          <a:p>
            <a:r>
              <a:rPr lang="en-US" dirty="0" smtClean="0"/>
              <a:t>Office of Science Early Career Research Program </a:t>
            </a:r>
            <a:endParaRPr lang="en-US" sz="2000" dirty="0"/>
          </a:p>
        </p:txBody>
      </p:sp>
      <p:sp>
        <p:nvSpPr>
          <p:cNvPr id="5" name="Slide Number Placeholder 4"/>
          <p:cNvSpPr>
            <a:spLocks noGrp="1"/>
          </p:cNvSpPr>
          <p:nvPr>
            <p:ph type="sldNum" sz="quarter" idx="11"/>
          </p:nvPr>
        </p:nvSpPr>
        <p:spPr/>
        <p:txBody>
          <a:bodyPr/>
          <a:lstStyle/>
          <a:p>
            <a:pPr>
              <a:defRPr/>
            </a:pPr>
            <a:fld id="{21722FF3-B2FF-4B9D-A1FC-2641F0BD8CF1}" type="slidenum">
              <a:rPr lang="en-US" b="0" u="none" smtClean="0"/>
              <a:pPr>
                <a:defRPr/>
              </a:pPr>
              <a:t>5</a:t>
            </a:fld>
            <a:endParaRPr lang="en-US" b="0" u="none" dirty="0"/>
          </a:p>
        </p:txBody>
      </p:sp>
      <p:sp>
        <p:nvSpPr>
          <p:cNvPr id="11" name="TextBox 10"/>
          <p:cNvSpPr txBox="1"/>
          <p:nvPr/>
        </p:nvSpPr>
        <p:spPr>
          <a:xfrm>
            <a:off x="369453" y="777855"/>
            <a:ext cx="8407977" cy="2046660"/>
          </a:xfrm>
          <a:prstGeom prst="rect">
            <a:avLst/>
          </a:prstGeom>
          <a:noFill/>
          <a:ln>
            <a:noFill/>
          </a:ln>
        </p:spPr>
        <p:txBody>
          <a:bodyPr wrap="square" lIns="91387" tIns="45693" rIns="91387" bIns="45693" rtlCol="0">
            <a:spAutoFit/>
          </a:bodyPr>
          <a:lstStyle/>
          <a:p>
            <a:pPr marL="285582" indent="-285582">
              <a:spcAft>
                <a:spcPts val="600"/>
              </a:spcAft>
            </a:pPr>
            <a:r>
              <a:rPr lang="en-US" sz="1600" b="1" dirty="0" smtClean="0">
                <a:latin typeface="Arial" panose="020B0604020202020204" pitchFamily="34" charset="0"/>
                <a:cs typeface="Arial" panose="020B0604020202020204" pitchFamily="34" charset="0"/>
              </a:rPr>
              <a:t>Office of Science Early Career Research Program – Started in FY10</a:t>
            </a:r>
          </a:p>
          <a:p>
            <a:pPr marL="285582" indent="-285582">
              <a:spcAft>
                <a:spcPts val="600"/>
              </a:spcAft>
              <a:buFont typeface="Wingdings" pitchFamily="2" charset="2"/>
              <a:buChar char="§"/>
            </a:pPr>
            <a:r>
              <a:rPr lang="en-US" sz="1600" dirty="0" smtClean="0">
                <a:latin typeface="Arial" panose="020B0604020202020204" pitchFamily="34" charset="0"/>
                <a:cs typeface="Arial" panose="020B0604020202020204" pitchFamily="34" charset="0"/>
              </a:rPr>
              <a:t>Purpose: To support individual research programs of outstanding scientists early in their careers and to stimulate research careers in the disciplines supported by the Office of Science</a:t>
            </a:r>
          </a:p>
          <a:p>
            <a:pPr marL="285582" indent="-285582">
              <a:spcAft>
                <a:spcPts val="600"/>
              </a:spcAft>
              <a:buFont typeface="Wingdings" pitchFamily="2" charset="2"/>
              <a:buChar char="§"/>
            </a:pPr>
            <a:r>
              <a:rPr lang="en-US" sz="1600" dirty="0" smtClean="0">
                <a:latin typeface="Arial" panose="020B0604020202020204" pitchFamily="34" charset="0"/>
                <a:cs typeface="Arial" panose="020B0604020202020204" pitchFamily="34" charset="0"/>
              </a:rPr>
              <a:t>Eligibility:  Within 10 years of receiving a Ph.D., either untenured academic assistant or associate professors on the tenure track or full-time DOE national lab employees </a:t>
            </a:r>
          </a:p>
          <a:p>
            <a:pPr marL="285582" indent="-285582">
              <a:spcAft>
                <a:spcPts val="600"/>
              </a:spcAft>
              <a:buFont typeface="Wingdings" pitchFamily="2" charset="2"/>
              <a:buChar char="§"/>
            </a:pPr>
            <a:r>
              <a:rPr lang="en-US" sz="1600" dirty="0" smtClean="0">
                <a:latin typeface="Arial" panose="020B0604020202020204" pitchFamily="34" charset="0"/>
                <a:cs typeface="Arial" panose="020B0604020202020204" pitchFamily="34" charset="0"/>
              </a:rPr>
              <a:t>5-Yr Awards:  University grants $150,000/yr, National lab awards $500,000/yr min</a:t>
            </a:r>
          </a:p>
        </p:txBody>
      </p:sp>
      <p:sp>
        <p:nvSpPr>
          <p:cNvPr id="13" name="TextBox 12"/>
          <p:cNvSpPr txBox="1"/>
          <p:nvPr/>
        </p:nvSpPr>
        <p:spPr>
          <a:xfrm>
            <a:off x="369453" y="3049409"/>
            <a:ext cx="8280400" cy="3224931"/>
          </a:xfrm>
          <a:prstGeom prst="rect">
            <a:avLst/>
          </a:prstGeom>
          <a:noFill/>
          <a:ln>
            <a:noFill/>
          </a:ln>
        </p:spPr>
        <p:txBody>
          <a:bodyPr wrap="square" lIns="91387" tIns="45693" rIns="91387" bIns="45693" rtlCol="0">
            <a:spAutoFit/>
          </a:bodyPr>
          <a:lstStyle/>
          <a:p>
            <a:pPr marL="285582" indent="-285582">
              <a:lnSpc>
                <a:spcPct val="90000"/>
              </a:lnSpc>
              <a:spcAft>
                <a:spcPts val="808"/>
              </a:spcAft>
            </a:pPr>
            <a:r>
              <a:rPr lang="en-US" sz="1600" b="1" dirty="0" smtClean="0">
                <a:latin typeface="Arial" panose="020B0604020202020204" pitchFamily="34" charset="0"/>
                <a:cs typeface="Arial" panose="020B0604020202020204" pitchFamily="34" charset="0"/>
              </a:rPr>
              <a:t>FY15 Program</a:t>
            </a:r>
          </a:p>
          <a:p>
            <a:pPr marL="285650" indent="-285650">
              <a:spcAft>
                <a:spcPts val="600"/>
              </a:spcAft>
              <a:buFont typeface="Wingdings" pitchFamily="2" charset="2"/>
              <a:buChar char="§"/>
            </a:pPr>
            <a:r>
              <a:rPr lang="en-US" sz="1600" dirty="0" smtClean="0">
                <a:latin typeface="Arial" panose="020B0604020202020204" pitchFamily="34" charset="0"/>
                <a:cs typeface="Arial" panose="020B0604020202020204" pitchFamily="34" charset="0"/>
              </a:rPr>
              <a:t>609 Office of Science proposals received, 25 Basic Energy Sciences (17 universities, 8 Labs) awards out of a total of 50 awards for the Office of Science</a:t>
            </a:r>
          </a:p>
          <a:p>
            <a:pPr marL="285650" indent="-285650">
              <a:spcAft>
                <a:spcPts val="600"/>
              </a:spcAft>
              <a:buFont typeface="Wingdings" pitchFamily="2" charset="2"/>
              <a:buChar char="§"/>
            </a:pPr>
            <a:r>
              <a:rPr lang="en-US" sz="1600" dirty="0" smtClean="0">
                <a:latin typeface="Arial" panose="020B0604020202020204" pitchFamily="34" charset="0"/>
                <a:cs typeface="Arial" panose="020B0604020202020204" pitchFamily="34" charset="0"/>
              </a:rPr>
              <a:t>Over 6 years, BES has made 158 awards out </a:t>
            </a:r>
            <a:r>
              <a:rPr lang="en-US" sz="1600" dirty="0">
                <a:latin typeface="Arial" panose="020B0604020202020204" pitchFamily="34" charset="0"/>
                <a:cs typeface="Arial" panose="020B0604020202020204" pitchFamily="34" charset="0"/>
              </a:rPr>
              <a:t>of a total of 356 awards for the Office of Science</a:t>
            </a:r>
            <a:r>
              <a:rPr lang="en-US" sz="1600" dirty="0" smtClean="0">
                <a:latin typeface="Arial" panose="020B0604020202020204" pitchFamily="34" charset="0"/>
                <a:cs typeface="Arial" panose="020B0604020202020204" pitchFamily="34" charset="0"/>
              </a:rPr>
              <a:t>. </a:t>
            </a:r>
          </a:p>
          <a:p>
            <a:pPr marL="285650" indent="-285650">
              <a:spcAft>
                <a:spcPts val="0"/>
              </a:spcAft>
              <a:buFont typeface="Wingdings" pitchFamily="2" charset="2"/>
              <a:buChar char="§"/>
            </a:pPr>
            <a:endParaRPr lang="en-US" sz="1050" dirty="0" smtClean="0">
              <a:latin typeface="Arial" panose="020B0604020202020204" pitchFamily="34" charset="0"/>
              <a:cs typeface="Arial" panose="020B0604020202020204" pitchFamily="34" charset="0"/>
            </a:endParaRPr>
          </a:p>
          <a:p>
            <a:pPr>
              <a:spcAft>
                <a:spcPts val="600"/>
              </a:spcAft>
            </a:pPr>
            <a:r>
              <a:rPr lang="en-US" sz="1600" b="1" dirty="0" smtClean="0">
                <a:latin typeface="Arial" panose="020B0604020202020204" pitchFamily="34" charset="0"/>
                <a:cs typeface="Arial" panose="020B0604020202020204" pitchFamily="34" charset="0"/>
              </a:rPr>
              <a:t>Overall demographics of BES Awards:</a:t>
            </a:r>
          </a:p>
          <a:p>
            <a:pPr marL="282575" lvl="1" indent="-282575">
              <a:spcAft>
                <a:spcPts val="300"/>
              </a:spcAft>
              <a:buFont typeface="Wingdings" pitchFamily="2" charset="2"/>
              <a:buChar char="§"/>
            </a:pPr>
            <a:r>
              <a:rPr lang="en-US" sz="1600" dirty="0" smtClean="0">
                <a:latin typeface="Arial" panose="020B0604020202020204" pitchFamily="34" charset="0"/>
                <a:cs typeface="Arial" panose="020B0604020202020204" pitchFamily="34" charset="0"/>
              </a:rPr>
              <a:t>30</a:t>
            </a:r>
            <a:r>
              <a:rPr lang="en-US" sz="1600" dirty="0">
                <a:latin typeface="Arial" panose="020B0604020202020204" pitchFamily="34" charset="0"/>
                <a:cs typeface="Arial" panose="020B0604020202020204" pitchFamily="34" charset="0"/>
              </a:rPr>
              <a:t>%  female and 70% </a:t>
            </a:r>
            <a:r>
              <a:rPr lang="en-US" sz="1600" dirty="0" smtClean="0">
                <a:latin typeface="Arial" panose="020B0604020202020204" pitchFamily="34" charset="0"/>
                <a:cs typeface="Arial" panose="020B0604020202020204" pitchFamily="34" charset="0"/>
              </a:rPr>
              <a:t>male</a:t>
            </a:r>
          </a:p>
          <a:p>
            <a:pPr marL="282575" lvl="1" indent="-282575">
              <a:spcAft>
                <a:spcPts val="300"/>
              </a:spcAft>
              <a:buFont typeface="Wingdings" pitchFamily="2" charset="2"/>
              <a:buChar char="§"/>
            </a:pPr>
            <a:r>
              <a:rPr lang="en-US" sz="1600" dirty="0" smtClean="0">
                <a:latin typeface="Arial" panose="020B0604020202020204" pitchFamily="34" charset="0"/>
                <a:cs typeface="Arial" panose="020B0604020202020204" pitchFamily="34" charset="0"/>
              </a:rPr>
              <a:t>73% university and 27% DOE lab awards</a:t>
            </a:r>
          </a:p>
          <a:p>
            <a:pPr marL="282575" lvl="1" indent="-282575">
              <a:spcAft>
                <a:spcPts val="300"/>
              </a:spcAft>
              <a:buFont typeface="Wingdings" pitchFamily="2" charset="2"/>
              <a:buChar char="§"/>
            </a:pPr>
            <a:r>
              <a:rPr lang="en-US" sz="1600" dirty="0" smtClean="0">
                <a:latin typeface="Arial" panose="020B0604020202020204" pitchFamily="34" charset="0"/>
                <a:cs typeface="Arial" panose="020B0604020202020204" pitchFamily="34" charset="0"/>
              </a:rPr>
              <a:t>Average 5.5 years post Ph.D.</a:t>
            </a:r>
          </a:p>
          <a:p>
            <a:pPr marL="282575" lvl="1" indent="-282575">
              <a:spcAft>
                <a:spcPts val="300"/>
              </a:spcAft>
              <a:buFont typeface="Wingdings" pitchFamily="2" charset="2"/>
              <a:buChar char="§"/>
            </a:pPr>
            <a:r>
              <a:rPr lang="en-US" sz="1600" dirty="0" smtClean="0">
                <a:latin typeface="Arial" panose="020B0604020202020204" pitchFamily="34" charset="0"/>
                <a:cs typeface="Arial" panose="020B0604020202020204" pitchFamily="34" charset="0"/>
              </a:rPr>
              <a:t>Average success rate of 4.8%</a:t>
            </a:r>
          </a:p>
        </p:txBody>
      </p:sp>
      <p:sp>
        <p:nvSpPr>
          <p:cNvPr id="2" name="Rectangle 1"/>
          <p:cNvSpPr/>
          <p:nvPr/>
        </p:nvSpPr>
        <p:spPr>
          <a:xfrm>
            <a:off x="3318136" y="6278535"/>
            <a:ext cx="5048688" cy="341600"/>
          </a:xfrm>
          <a:prstGeom prst="rect">
            <a:avLst/>
          </a:prstGeom>
        </p:spPr>
        <p:txBody>
          <a:bodyPr wrap="none" lIns="91407" tIns="45704" rIns="91407" bIns="45704">
            <a:spAutoFit/>
          </a:bodyPr>
          <a:lstStyle/>
          <a:p>
            <a:pPr>
              <a:lnSpc>
                <a:spcPct val="90000"/>
              </a:lnSpc>
              <a:spcAft>
                <a:spcPts val="808"/>
              </a:spcAft>
              <a:tabLst>
                <a:tab pos="4569861" algn="l"/>
              </a:tabLst>
            </a:pPr>
            <a:r>
              <a:rPr lang="en-US" b="1" dirty="0" smtClean="0">
                <a:latin typeface="Arial Narrow" pitchFamily="34" charset="0"/>
                <a:cs typeface="Arial" pitchFamily="34" charset="0"/>
              </a:rPr>
              <a:t>More Information</a:t>
            </a:r>
            <a:r>
              <a:rPr lang="en-US" dirty="0" smtClean="0">
                <a:latin typeface="Arial Narrow" pitchFamily="34" charset="0"/>
                <a:cs typeface="Arial" pitchFamily="34" charset="0"/>
              </a:rPr>
              <a:t>: </a:t>
            </a:r>
            <a:r>
              <a:rPr lang="en-US" u="sng" dirty="0" smtClean="0">
                <a:solidFill>
                  <a:srgbClr val="0000FF"/>
                </a:solidFill>
                <a:latin typeface="Arial Narrow" pitchFamily="34" charset="0"/>
                <a:cs typeface="Arial" pitchFamily="34" charset="0"/>
              </a:rPr>
              <a:t>http</a:t>
            </a:r>
            <a:r>
              <a:rPr lang="en-US" u="sng" dirty="0">
                <a:solidFill>
                  <a:srgbClr val="0000FF"/>
                </a:solidFill>
                <a:latin typeface="Arial Narrow" pitchFamily="34" charset="0"/>
                <a:cs typeface="Arial" pitchFamily="34" charset="0"/>
              </a:rPr>
              <a:t>://science.energy.gov/early-career/</a:t>
            </a:r>
          </a:p>
        </p:txBody>
      </p:sp>
    </p:spTree>
    <p:extLst>
      <p:ext uri="{BB962C8B-B14F-4D97-AF65-F5344CB8AC3E}">
        <p14:creationId xmlns:p14="http://schemas.microsoft.com/office/powerpoint/2010/main" val="3231927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extLst>
              <p:ext uri="{D42A27DB-BD31-4B8C-83A1-F6EECF244321}">
                <p14:modId xmlns:p14="http://schemas.microsoft.com/office/powerpoint/2010/main" val="739997350"/>
              </p:ext>
            </p:extLst>
          </p:nvPr>
        </p:nvGraphicFramePr>
        <p:xfrm>
          <a:off x="4581339" y="3679554"/>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9339" y="-367489"/>
            <a:ext cx="9144000" cy="1143000"/>
          </a:xfrm>
        </p:spPr>
        <p:txBody>
          <a:bodyPr/>
          <a:lstStyle/>
          <a:p>
            <a:r>
              <a:rPr lang="en-US" dirty="0" smtClean="0"/>
              <a:t>Snapshot of BES Early Career Research Program Awards</a:t>
            </a:r>
            <a:endParaRPr lang="en-US" dirty="0"/>
          </a:p>
        </p:txBody>
      </p:sp>
      <p:sp>
        <p:nvSpPr>
          <p:cNvPr id="5" name="Slide Number Placeholder 4"/>
          <p:cNvSpPr>
            <a:spLocks noGrp="1"/>
          </p:cNvSpPr>
          <p:nvPr>
            <p:ph type="sldNum" sz="quarter" idx="11"/>
          </p:nvPr>
        </p:nvSpPr>
        <p:spPr/>
        <p:txBody>
          <a:bodyPr/>
          <a:lstStyle/>
          <a:p>
            <a:pPr>
              <a:defRPr/>
            </a:pPr>
            <a:fld id="{21722FF3-B2FF-4B9D-A1FC-2641F0BD8CF1}" type="slidenum">
              <a:rPr lang="en-US" smtClean="0"/>
              <a:pPr>
                <a:defRPr/>
              </a:pPr>
              <a:t>6</a:t>
            </a:fld>
            <a:endParaRPr lang="en-US" dirty="0"/>
          </a:p>
        </p:txBody>
      </p:sp>
      <p:graphicFrame>
        <p:nvGraphicFramePr>
          <p:cNvPr id="28" name="Chart 27"/>
          <p:cNvGraphicFramePr>
            <a:graphicFrameLocks/>
          </p:cNvGraphicFramePr>
          <p:nvPr>
            <p:extLst>
              <p:ext uri="{D42A27DB-BD31-4B8C-83A1-F6EECF244321}">
                <p14:modId xmlns:p14="http://schemas.microsoft.com/office/powerpoint/2010/main" val="23688408"/>
              </p:ext>
            </p:extLst>
          </p:nvPr>
        </p:nvGraphicFramePr>
        <p:xfrm>
          <a:off x="433911" y="783772"/>
          <a:ext cx="4147428" cy="2373086"/>
        </p:xfrm>
        <a:graphic>
          <a:graphicData uri="http://schemas.openxmlformats.org/drawingml/2006/chart">
            <c:chart xmlns:c="http://schemas.openxmlformats.org/drawingml/2006/chart" xmlns:r="http://schemas.openxmlformats.org/officeDocument/2006/relationships" r:id="rId4"/>
          </a:graphicData>
        </a:graphic>
      </p:graphicFrame>
      <p:cxnSp>
        <p:nvCxnSpPr>
          <p:cNvPr id="35" name="Straight Arrow Connector 34"/>
          <p:cNvCxnSpPr/>
          <p:nvPr/>
        </p:nvCxnSpPr>
        <p:spPr>
          <a:xfrm>
            <a:off x="7602282" y="4312128"/>
            <a:ext cx="0" cy="5248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 name="Chart 13"/>
          <p:cNvGraphicFramePr>
            <a:graphicFrameLocks/>
          </p:cNvGraphicFramePr>
          <p:nvPr>
            <p:extLst>
              <p:ext uri="{D42A27DB-BD31-4B8C-83A1-F6EECF244321}">
                <p14:modId xmlns:p14="http://schemas.microsoft.com/office/powerpoint/2010/main" val="3484139491"/>
              </p:ext>
            </p:extLst>
          </p:nvPr>
        </p:nvGraphicFramePr>
        <p:xfrm>
          <a:off x="4581339" y="818311"/>
          <a:ext cx="3732182" cy="2872467"/>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p:cNvSpPr txBox="1"/>
          <p:nvPr/>
        </p:nvSpPr>
        <p:spPr>
          <a:xfrm>
            <a:off x="8147075" y="1550370"/>
            <a:ext cx="870857" cy="646298"/>
          </a:xfrm>
          <a:prstGeom prst="rect">
            <a:avLst/>
          </a:prstGeom>
          <a:solidFill>
            <a:schemeClr val="bg1"/>
          </a:solidFill>
          <a:ln w="9525">
            <a:solidFill>
              <a:schemeClr val="tx1"/>
            </a:solidFill>
          </a:ln>
        </p:spPr>
        <p:txBody>
          <a:bodyPr wrap="square" lIns="91407" tIns="45704" rIns="91407" bIns="45704" rtlCol="0">
            <a:spAutoFit/>
          </a:bodyPr>
          <a:lstStyle/>
          <a:p>
            <a:pPr algn="ctr"/>
            <a:r>
              <a:rPr lang="en-US" sz="1200" dirty="0" smtClean="0"/>
              <a:t>4.8% success rate</a:t>
            </a:r>
            <a:endParaRPr lang="en-US" sz="1200" dirty="0"/>
          </a:p>
        </p:txBody>
      </p:sp>
      <p:cxnSp>
        <p:nvCxnSpPr>
          <p:cNvPr id="20" name="Straight Arrow Connector 19"/>
          <p:cNvCxnSpPr/>
          <p:nvPr/>
        </p:nvCxnSpPr>
        <p:spPr>
          <a:xfrm flipH="1" flipV="1">
            <a:off x="7612913" y="3253675"/>
            <a:ext cx="0" cy="5248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495015" y="3252034"/>
            <a:ext cx="4086324" cy="2873756"/>
            <a:chOff x="495015" y="3252034"/>
            <a:chExt cx="4086324" cy="2873756"/>
          </a:xfrm>
        </p:grpSpPr>
        <p:pic>
          <p:nvPicPr>
            <p:cNvPr id="21" name="Picture 2"/>
            <p:cNvPicPr>
              <a:picLocks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95015" y="3252034"/>
              <a:ext cx="4086324" cy="287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283354" y="4784850"/>
              <a:ext cx="215384" cy="204680"/>
            </a:xfrm>
            <a:prstGeom prst="rect">
              <a:avLst/>
            </a:prstGeom>
            <a:noFill/>
          </p:spPr>
          <p:txBody>
            <a:bodyPr wrap="none" lIns="91407" tIns="45704" rIns="91407" bIns="45704" rtlCol="0">
              <a:spAutoFit/>
            </a:bodyPr>
            <a:lstStyle/>
            <a:p>
              <a:r>
                <a:rPr lang="en-US" sz="1000" dirty="0" smtClean="0"/>
                <a:t>1</a:t>
              </a:r>
              <a:endParaRPr lang="en-US" sz="1000" dirty="0"/>
            </a:p>
          </p:txBody>
        </p:sp>
        <p:sp>
          <p:nvSpPr>
            <p:cNvPr id="23" name="TextBox 22"/>
            <p:cNvSpPr txBox="1"/>
            <p:nvPr/>
          </p:nvSpPr>
          <p:spPr>
            <a:xfrm>
              <a:off x="4177814" y="3799255"/>
              <a:ext cx="204558" cy="179092"/>
            </a:xfrm>
            <a:prstGeom prst="rect">
              <a:avLst/>
            </a:prstGeom>
            <a:noFill/>
          </p:spPr>
          <p:txBody>
            <a:bodyPr wrap="none" lIns="91407" tIns="45704" rIns="91407" bIns="45704" rtlCol="0">
              <a:spAutoFit/>
            </a:bodyPr>
            <a:lstStyle/>
            <a:p>
              <a:r>
                <a:rPr lang="en-US" sz="800" dirty="0"/>
                <a:t>1</a:t>
              </a:r>
            </a:p>
          </p:txBody>
        </p:sp>
        <p:sp>
          <p:nvSpPr>
            <p:cNvPr id="24" name="TextBox 23"/>
            <p:cNvSpPr txBox="1"/>
            <p:nvPr/>
          </p:nvSpPr>
          <p:spPr>
            <a:xfrm>
              <a:off x="4091015" y="4024627"/>
              <a:ext cx="204558" cy="179092"/>
            </a:xfrm>
            <a:prstGeom prst="rect">
              <a:avLst/>
            </a:prstGeom>
            <a:noFill/>
          </p:spPr>
          <p:txBody>
            <a:bodyPr wrap="none" lIns="91407" tIns="45704" rIns="91407" bIns="45704" rtlCol="0">
              <a:spAutoFit/>
            </a:bodyPr>
            <a:lstStyle/>
            <a:p>
              <a:r>
                <a:rPr lang="en-US" sz="800" dirty="0"/>
                <a:t>1</a:t>
              </a:r>
            </a:p>
          </p:txBody>
        </p:sp>
        <p:sp>
          <p:nvSpPr>
            <p:cNvPr id="27" name="TextBox 26"/>
            <p:cNvSpPr txBox="1"/>
            <p:nvPr/>
          </p:nvSpPr>
          <p:spPr>
            <a:xfrm>
              <a:off x="3825565" y="5336405"/>
              <a:ext cx="215384" cy="204680"/>
            </a:xfrm>
            <a:prstGeom prst="rect">
              <a:avLst/>
            </a:prstGeom>
            <a:noFill/>
          </p:spPr>
          <p:txBody>
            <a:bodyPr wrap="none" lIns="91407" tIns="45704" rIns="91407" bIns="45704" rtlCol="0">
              <a:spAutoFit/>
            </a:bodyPr>
            <a:lstStyle/>
            <a:p>
              <a:r>
                <a:rPr lang="en-US" sz="1000" dirty="0" smtClean="0"/>
                <a:t>1</a:t>
              </a:r>
              <a:endParaRPr lang="en-US" sz="1000" dirty="0"/>
            </a:p>
          </p:txBody>
        </p:sp>
        <p:sp>
          <p:nvSpPr>
            <p:cNvPr id="29" name="TextBox 28"/>
            <p:cNvSpPr txBox="1"/>
            <p:nvPr/>
          </p:nvSpPr>
          <p:spPr>
            <a:xfrm>
              <a:off x="1193695" y="3804991"/>
              <a:ext cx="215384" cy="204680"/>
            </a:xfrm>
            <a:prstGeom prst="rect">
              <a:avLst/>
            </a:prstGeom>
            <a:noFill/>
          </p:spPr>
          <p:txBody>
            <a:bodyPr wrap="none" lIns="91407" tIns="45704" rIns="91407" bIns="45704" rtlCol="0">
              <a:spAutoFit/>
            </a:bodyPr>
            <a:lstStyle/>
            <a:p>
              <a:r>
                <a:rPr lang="en-US" sz="1000" dirty="0" smtClean="0"/>
                <a:t>1</a:t>
              </a:r>
              <a:endParaRPr lang="en-US" sz="1000" dirty="0"/>
            </a:p>
          </p:txBody>
        </p:sp>
        <p:sp>
          <p:nvSpPr>
            <p:cNvPr id="31" name="TextBox 30"/>
            <p:cNvSpPr txBox="1"/>
            <p:nvPr/>
          </p:nvSpPr>
          <p:spPr>
            <a:xfrm>
              <a:off x="2328156" y="4451737"/>
              <a:ext cx="215384" cy="204680"/>
            </a:xfrm>
            <a:prstGeom prst="rect">
              <a:avLst/>
            </a:prstGeom>
            <a:noFill/>
          </p:spPr>
          <p:txBody>
            <a:bodyPr wrap="none" lIns="91407" tIns="45704" rIns="91407" bIns="45704" rtlCol="0">
              <a:spAutoFit/>
            </a:bodyPr>
            <a:lstStyle/>
            <a:p>
              <a:r>
                <a:rPr lang="en-US" sz="1000" dirty="0" smtClean="0"/>
                <a:t>1</a:t>
              </a:r>
              <a:endParaRPr lang="en-US" sz="1000" dirty="0"/>
            </a:p>
          </p:txBody>
        </p:sp>
        <p:sp>
          <p:nvSpPr>
            <p:cNvPr id="32" name="TextBox 31"/>
            <p:cNvSpPr txBox="1"/>
            <p:nvPr/>
          </p:nvSpPr>
          <p:spPr>
            <a:xfrm>
              <a:off x="1548478" y="3523728"/>
              <a:ext cx="215384" cy="204680"/>
            </a:xfrm>
            <a:prstGeom prst="rect">
              <a:avLst/>
            </a:prstGeom>
            <a:noFill/>
          </p:spPr>
          <p:txBody>
            <a:bodyPr wrap="none" lIns="91407" tIns="45704" rIns="91407" bIns="45704" rtlCol="0">
              <a:spAutoFit/>
            </a:bodyPr>
            <a:lstStyle/>
            <a:p>
              <a:r>
                <a:rPr lang="en-US" sz="1000" dirty="0" smtClean="0"/>
                <a:t>1</a:t>
              </a:r>
              <a:endParaRPr lang="en-US" sz="1000" dirty="0"/>
            </a:p>
          </p:txBody>
        </p:sp>
        <p:sp>
          <p:nvSpPr>
            <p:cNvPr id="33" name="TextBox 32"/>
            <p:cNvSpPr txBox="1"/>
            <p:nvPr/>
          </p:nvSpPr>
          <p:spPr>
            <a:xfrm>
              <a:off x="2188593" y="3521077"/>
              <a:ext cx="215384" cy="204680"/>
            </a:xfrm>
            <a:prstGeom prst="rect">
              <a:avLst/>
            </a:prstGeom>
            <a:noFill/>
          </p:spPr>
          <p:txBody>
            <a:bodyPr wrap="none" lIns="91407" tIns="45704" rIns="91407" bIns="45704" rtlCol="0">
              <a:spAutoFit/>
            </a:bodyPr>
            <a:lstStyle/>
            <a:p>
              <a:r>
                <a:rPr lang="en-US" sz="1000" dirty="0" smtClean="0"/>
                <a:t>1</a:t>
              </a:r>
              <a:endParaRPr lang="en-US" sz="1000" dirty="0"/>
            </a:p>
          </p:txBody>
        </p:sp>
        <p:sp>
          <p:nvSpPr>
            <p:cNvPr id="34" name="TextBox 33"/>
            <p:cNvSpPr txBox="1"/>
            <p:nvPr/>
          </p:nvSpPr>
          <p:spPr>
            <a:xfrm>
              <a:off x="760822" y="3702878"/>
              <a:ext cx="215384" cy="204680"/>
            </a:xfrm>
            <a:prstGeom prst="rect">
              <a:avLst/>
            </a:prstGeom>
            <a:noFill/>
          </p:spPr>
          <p:txBody>
            <a:bodyPr wrap="none" lIns="91407" tIns="45704" rIns="91407" bIns="45704" rtlCol="0">
              <a:spAutoFit/>
            </a:bodyPr>
            <a:lstStyle/>
            <a:p>
              <a:r>
                <a:rPr lang="en-US" sz="1000" dirty="0" smtClean="0"/>
                <a:t>1</a:t>
              </a:r>
              <a:endParaRPr lang="en-US" sz="1000" dirty="0"/>
            </a:p>
          </p:txBody>
        </p:sp>
        <p:sp>
          <p:nvSpPr>
            <p:cNvPr id="36" name="TextBox 35"/>
            <p:cNvSpPr txBox="1"/>
            <p:nvPr/>
          </p:nvSpPr>
          <p:spPr>
            <a:xfrm>
              <a:off x="4221867" y="3588438"/>
              <a:ext cx="215384" cy="204680"/>
            </a:xfrm>
            <a:prstGeom prst="rect">
              <a:avLst/>
            </a:prstGeom>
            <a:noFill/>
          </p:spPr>
          <p:txBody>
            <a:bodyPr wrap="none" lIns="91407" tIns="45704" rIns="91407" bIns="45704" rtlCol="0">
              <a:spAutoFit/>
            </a:bodyPr>
            <a:lstStyle/>
            <a:p>
              <a:r>
                <a:rPr lang="en-US" sz="1000" dirty="0" smtClean="0"/>
                <a:t>1</a:t>
              </a:r>
              <a:endParaRPr lang="en-US" sz="1000" dirty="0"/>
            </a:p>
          </p:txBody>
        </p:sp>
        <p:sp>
          <p:nvSpPr>
            <p:cNvPr id="37" name="TextBox 36"/>
            <p:cNvSpPr txBox="1"/>
            <p:nvPr/>
          </p:nvSpPr>
          <p:spPr>
            <a:xfrm>
              <a:off x="4073496" y="4139498"/>
              <a:ext cx="204558" cy="179092"/>
            </a:xfrm>
            <a:prstGeom prst="rect">
              <a:avLst/>
            </a:prstGeom>
            <a:noFill/>
          </p:spPr>
          <p:txBody>
            <a:bodyPr wrap="none" lIns="91407" tIns="45704" rIns="91407" bIns="45704" rtlCol="0">
              <a:spAutoFit/>
            </a:bodyPr>
            <a:lstStyle/>
            <a:p>
              <a:r>
                <a:rPr lang="en-US" sz="800" dirty="0"/>
                <a:t>1</a:t>
              </a:r>
            </a:p>
          </p:txBody>
        </p:sp>
        <p:sp>
          <p:nvSpPr>
            <p:cNvPr id="38" name="TextBox 37"/>
            <p:cNvSpPr txBox="1"/>
            <p:nvPr/>
          </p:nvSpPr>
          <p:spPr>
            <a:xfrm>
              <a:off x="3815414" y="4765931"/>
              <a:ext cx="215384" cy="204680"/>
            </a:xfrm>
            <a:prstGeom prst="rect">
              <a:avLst/>
            </a:prstGeom>
            <a:noFill/>
          </p:spPr>
          <p:txBody>
            <a:bodyPr wrap="none" lIns="91407" tIns="45704" rIns="91407" bIns="45704" rtlCol="0">
              <a:spAutoFit/>
            </a:bodyPr>
            <a:lstStyle/>
            <a:p>
              <a:r>
                <a:rPr lang="en-US" sz="1000" dirty="0" smtClean="0"/>
                <a:t>1</a:t>
              </a:r>
              <a:endParaRPr lang="en-US" sz="1000" dirty="0"/>
            </a:p>
          </p:txBody>
        </p:sp>
        <p:sp>
          <p:nvSpPr>
            <p:cNvPr id="39" name="TextBox 38"/>
            <p:cNvSpPr txBox="1"/>
            <p:nvPr/>
          </p:nvSpPr>
          <p:spPr>
            <a:xfrm>
              <a:off x="3902810" y="4334216"/>
              <a:ext cx="215384" cy="204680"/>
            </a:xfrm>
            <a:prstGeom prst="rect">
              <a:avLst/>
            </a:prstGeom>
            <a:noFill/>
          </p:spPr>
          <p:txBody>
            <a:bodyPr wrap="none" lIns="91407" tIns="45704" rIns="91407" bIns="45704" rtlCol="0">
              <a:spAutoFit/>
            </a:bodyPr>
            <a:lstStyle/>
            <a:p>
              <a:r>
                <a:rPr lang="en-US" sz="1000" dirty="0" smtClean="0"/>
                <a:t>1</a:t>
              </a:r>
              <a:endParaRPr lang="en-US" sz="1000" dirty="0"/>
            </a:p>
          </p:txBody>
        </p:sp>
        <p:sp>
          <p:nvSpPr>
            <p:cNvPr id="40" name="TextBox 39"/>
            <p:cNvSpPr txBox="1"/>
            <p:nvPr/>
          </p:nvSpPr>
          <p:spPr>
            <a:xfrm>
              <a:off x="3682393" y="4263612"/>
              <a:ext cx="215384" cy="204680"/>
            </a:xfrm>
            <a:prstGeom prst="rect">
              <a:avLst/>
            </a:prstGeom>
            <a:noFill/>
          </p:spPr>
          <p:txBody>
            <a:bodyPr wrap="none" lIns="91407" tIns="45704" rIns="91407" bIns="45704" rtlCol="0">
              <a:spAutoFit/>
            </a:bodyPr>
            <a:lstStyle/>
            <a:p>
              <a:r>
                <a:rPr lang="en-US" sz="1000" dirty="0" smtClean="0"/>
                <a:t>1</a:t>
              </a:r>
              <a:endParaRPr lang="en-US" sz="1000" dirty="0"/>
            </a:p>
          </p:txBody>
        </p:sp>
        <p:sp>
          <p:nvSpPr>
            <p:cNvPr id="41" name="TextBox 40"/>
            <p:cNvSpPr txBox="1"/>
            <p:nvPr/>
          </p:nvSpPr>
          <p:spPr>
            <a:xfrm>
              <a:off x="2597572" y="3629354"/>
              <a:ext cx="215384" cy="204680"/>
            </a:xfrm>
            <a:prstGeom prst="rect">
              <a:avLst/>
            </a:prstGeom>
            <a:noFill/>
          </p:spPr>
          <p:txBody>
            <a:bodyPr wrap="none" lIns="91407" tIns="45704" rIns="91407" bIns="45704" rtlCol="0">
              <a:spAutoFit/>
            </a:bodyPr>
            <a:lstStyle/>
            <a:p>
              <a:r>
                <a:rPr lang="en-US" sz="1000" dirty="0"/>
                <a:t>2</a:t>
              </a:r>
            </a:p>
          </p:txBody>
        </p:sp>
        <p:sp>
          <p:nvSpPr>
            <p:cNvPr id="42" name="TextBox 41"/>
            <p:cNvSpPr txBox="1"/>
            <p:nvPr/>
          </p:nvSpPr>
          <p:spPr>
            <a:xfrm>
              <a:off x="2789978" y="4436759"/>
              <a:ext cx="215384" cy="204680"/>
            </a:xfrm>
            <a:prstGeom prst="rect">
              <a:avLst/>
            </a:prstGeom>
            <a:noFill/>
          </p:spPr>
          <p:txBody>
            <a:bodyPr wrap="none" lIns="91407" tIns="45704" rIns="91407" bIns="45704" rtlCol="0">
              <a:spAutoFit/>
            </a:bodyPr>
            <a:lstStyle/>
            <a:p>
              <a:r>
                <a:rPr lang="en-US" sz="1000" dirty="0"/>
                <a:t>2</a:t>
              </a:r>
            </a:p>
          </p:txBody>
        </p:sp>
        <p:sp>
          <p:nvSpPr>
            <p:cNvPr id="43" name="TextBox 42"/>
            <p:cNvSpPr txBox="1"/>
            <p:nvPr/>
          </p:nvSpPr>
          <p:spPr>
            <a:xfrm>
              <a:off x="3912960" y="4560014"/>
              <a:ext cx="215384" cy="204680"/>
            </a:xfrm>
            <a:prstGeom prst="rect">
              <a:avLst/>
            </a:prstGeom>
            <a:noFill/>
          </p:spPr>
          <p:txBody>
            <a:bodyPr wrap="none" lIns="91407" tIns="45704" rIns="91407" bIns="45704" rtlCol="0">
              <a:spAutoFit/>
            </a:bodyPr>
            <a:lstStyle/>
            <a:p>
              <a:r>
                <a:rPr lang="en-US" sz="1000" dirty="0"/>
                <a:t>2</a:t>
              </a:r>
            </a:p>
          </p:txBody>
        </p:sp>
        <p:sp>
          <p:nvSpPr>
            <p:cNvPr id="44" name="TextBox 43"/>
            <p:cNvSpPr txBox="1"/>
            <p:nvPr/>
          </p:nvSpPr>
          <p:spPr>
            <a:xfrm>
              <a:off x="2231955" y="4136846"/>
              <a:ext cx="215384" cy="204680"/>
            </a:xfrm>
            <a:prstGeom prst="rect">
              <a:avLst/>
            </a:prstGeom>
            <a:noFill/>
          </p:spPr>
          <p:txBody>
            <a:bodyPr wrap="none" lIns="91407" tIns="45704" rIns="91407" bIns="45704" rtlCol="0">
              <a:spAutoFit/>
            </a:bodyPr>
            <a:lstStyle/>
            <a:p>
              <a:r>
                <a:rPr lang="en-US" sz="1000" dirty="0"/>
                <a:t>2</a:t>
              </a:r>
            </a:p>
          </p:txBody>
        </p:sp>
        <p:sp>
          <p:nvSpPr>
            <p:cNvPr id="45" name="TextBox 44"/>
            <p:cNvSpPr txBox="1"/>
            <p:nvPr/>
          </p:nvSpPr>
          <p:spPr>
            <a:xfrm>
              <a:off x="1723268" y="4846474"/>
              <a:ext cx="215384" cy="204680"/>
            </a:xfrm>
            <a:prstGeom prst="rect">
              <a:avLst/>
            </a:prstGeom>
            <a:noFill/>
          </p:spPr>
          <p:txBody>
            <a:bodyPr wrap="none" lIns="91407" tIns="45704" rIns="91407" bIns="45704" rtlCol="0">
              <a:spAutoFit/>
            </a:bodyPr>
            <a:lstStyle/>
            <a:p>
              <a:r>
                <a:rPr lang="en-US" sz="1000" dirty="0"/>
                <a:t>2</a:t>
              </a:r>
            </a:p>
          </p:txBody>
        </p:sp>
        <p:sp>
          <p:nvSpPr>
            <p:cNvPr id="46" name="TextBox 45"/>
            <p:cNvSpPr txBox="1"/>
            <p:nvPr/>
          </p:nvSpPr>
          <p:spPr>
            <a:xfrm>
              <a:off x="3600199" y="4893126"/>
              <a:ext cx="215384" cy="204680"/>
            </a:xfrm>
            <a:prstGeom prst="rect">
              <a:avLst/>
            </a:prstGeom>
            <a:noFill/>
          </p:spPr>
          <p:txBody>
            <a:bodyPr wrap="none" lIns="91407" tIns="45704" rIns="91407" bIns="45704" rtlCol="0">
              <a:spAutoFit/>
            </a:bodyPr>
            <a:lstStyle/>
            <a:p>
              <a:r>
                <a:rPr lang="en-US" sz="1000" dirty="0" smtClean="0"/>
                <a:t>3</a:t>
              </a:r>
              <a:endParaRPr lang="en-US" sz="1000" dirty="0"/>
            </a:p>
          </p:txBody>
        </p:sp>
        <p:sp>
          <p:nvSpPr>
            <p:cNvPr id="47" name="TextBox 46"/>
            <p:cNvSpPr txBox="1"/>
            <p:nvPr/>
          </p:nvSpPr>
          <p:spPr>
            <a:xfrm>
              <a:off x="2702584" y="4047058"/>
              <a:ext cx="215384" cy="204680"/>
            </a:xfrm>
            <a:prstGeom prst="rect">
              <a:avLst/>
            </a:prstGeom>
            <a:noFill/>
          </p:spPr>
          <p:txBody>
            <a:bodyPr wrap="none" lIns="91407" tIns="45704" rIns="91407" bIns="45704" rtlCol="0">
              <a:spAutoFit/>
            </a:bodyPr>
            <a:lstStyle/>
            <a:p>
              <a:r>
                <a:rPr lang="en-US" sz="1000" dirty="0" smtClean="0"/>
                <a:t>3</a:t>
              </a:r>
              <a:endParaRPr lang="en-US" sz="1000" dirty="0"/>
            </a:p>
          </p:txBody>
        </p:sp>
        <p:sp>
          <p:nvSpPr>
            <p:cNvPr id="48" name="TextBox 47"/>
            <p:cNvSpPr txBox="1"/>
            <p:nvPr/>
          </p:nvSpPr>
          <p:spPr>
            <a:xfrm>
              <a:off x="3244993" y="4195823"/>
              <a:ext cx="215384" cy="204680"/>
            </a:xfrm>
            <a:prstGeom prst="rect">
              <a:avLst/>
            </a:prstGeom>
            <a:noFill/>
          </p:spPr>
          <p:txBody>
            <a:bodyPr wrap="none" lIns="91407" tIns="45704" rIns="91407" bIns="45704" rtlCol="0">
              <a:spAutoFit/>
            </a:bodyPr>
            <a:lstStyle/>
            <a:p>
              <a:r>
                <a:rPr lang="en-US" sz="1000" dirty="0" smtClean="0"/>
                <a:t>3</a:t>
              </a:r>
              <a:endParaRPr lang="en-US" sz="1000" dirty="0"/>
            </a:p>
          </p:txBody>
        </p:sp>
        <p:sp>
          <p:nvSpPr>
            <p:cNvPr id="49" name="TextBox 48"/>
            <p:cNvSpPr txBox="1"/>
            <p:nvPr/>
          </p:nvSpPr>
          <p:spPr>
            <a:xfrm>
              <a:off x="3491583" y="4141285"/>
              <a:ext cx="215384" cy="204680"/>
            </a:xfrm>
            <a:prstGeom prst="rect">
              <a:avLst/>
            </a:prstGeom>
            <a:noFill/>
          </p:spPr>
          <p:txBody>
            <a:bodyPr wrap="none" lIns="91407" tIns="45704" rIns="91407" bIns="45704" rtlCol="0">
              <a:spAutoFit/>
            </a:bodyPr>
            <a:lstStyle/>
            <a:p>
              <a:r>
                <a:rPr lang="en-US" sz="1000" dirty="0" smtClean="0"/>
                <a:t>3</a:t>
              </a:r>
              <a:endParaRPr lang="en-US" sz="1000" dirty="0"/>
            </a:p>
          </p:txBody>
        </p:sp>
        <p:sp>
          <p:nvSpPr>
            <p:cNvPr id="50" name="TextBox 49"/>
            <p:cNvSpPr txBox="1"/>
            <p:nvPr/>
          </p:nvSpPr>
          <p:spPr>
            <a:xfrm>
              <a:off x="2305347" y="5193304"/>
              <a:ext cx="215384" cy="204680"/>
            </a:xfrm>
            <a:prstGeom prst="rect">
              <a:avLst/>
            </a:prstGeom>
            <a:noFill/>
          </p:spPr>
          <p:txBody>
            <a:bodyPr wrap="none" lIns="91407" tIns="45704" rIns="91407" bIns="45704" rtlCol="0">
              <a:spAutoFit/>
            </a:bodyPr>
            <a:lstStyle/>
            <a:p>
              <a:r>
                <a:rPr lang="en-US" sz="1000" dirty="0" smtClean="0"/>
                <a:t>3</a:t>
              </a:r>
              <a:endParaRPr lang="en-US" sz="1000" dirty="0"/>
            </a:p>
          </p:txBody>
        </p:sp>
        <p:sp>
          <p:nvSpPr>
            <p:cNvPr id="51" name="TextBox 50"/>
            <p:cNvSpPr txBox="1"/>
            <p:nvPr/>
          </p:nvSpPr>
          <p:spPr>
            <a:xfrm>
              <a:off x="3929719" y="4119213"/>
              <a:ext cx="215384" cy="204680"/>
            </a:xfrm>
            <a:prstGeom prst="rect">
              <a:avLst/>
            </a:prstGeom>
            <a:noFill/>
          </p:spPr>
          <p:txBody>
            <a:bodyPr wrap="none" lIns="91407" tIns="45704" rIns="91407" bIns="45704" rtlCol="0">
              <a:spAutoFit/>
            </a:bodyPr>
            <a:lstStyle/>
            <a:p>
              <a:r>
                <a:rPr lang="en-US" sz="1000" dirty="0"/>
                <a:t>4</a:t>
              </a:r>
            </a:p>
          </p:txBody>
        </p:sp>
        <p:sp>
          <p:nvSpPr>
            <p:cNvPr id="52" name="TextBox 51"/>
            <p:cNvSpPr txBox="1"/>
            <p:nvPr/>
          </p:nvSpPr>
          <p:spPr>
            <a:xfrm>
              <a:off x="2939022" y="3769737"/>
              <a:ext cx="215384" cy="204680"/>
            </a:xfrm>
            <a:prstGeom prst="rect">
              <a:avLst/>
            </a:prstGeom>
            <a:noFill/>
          </p:spPr>
          <p:txBody>
            <a:bodyPr wrap="none" lIns="91407" tIns="45704" rIns="91407" bIns="45704" rtlCol="0">
              <a:spAutoFit/>
            </a:bodyPr>
            <a:lstStyle/>
            <a:p>
              <a:r>
                <a:rPr lang="en-US" sz="1000" dirty="0"/>
                <a:t>4</a:t>
              </a:r>
            </a:p>
          </p:txBody>
        </p:sp>
        <p:sp>
          <p:nvSpPr>
            <p:cNvPr id="53" name="TextBox 52"/>
            <p:cNvSpPr txBox="1"/>
            <p:nvPr/>
          </p:nvSpPr>
          <p:spPr>
            <a:xfrm>
              <a:off x="879842" y="3366579"/>
              <a:ext cx="215384" cy="204680"/>
            </a:xfrm>
            <a:prstGeom prst="rect">
              <a:avLst/>
            </a:prstGeom>
            <a:noFill/>
          </p:spPr>
          <p:txBody>
            <a:bodyPr wrap="none" lIns="91407" tIns="45704" rIns="91407" bIns="45704" rtlCol="0">
              <a:spAutoFit/>
            </a:bodyPr>
            <a:lstStyle/>
            <a:p>
              <a:r>
                <a:rPr lang="en-US" sz="1000" dirty="0" smtClean="0"/>
                <a:t>5</a:t>
              </a:r>
              <a:endParaRPr lang="en-US" sz="1000" dirty="0"/>
            </a:p>
          </p:txBody>
        </p:sp>
        <p:sp>
          <p:nvSpPr>
            <p:cNvPr id="54" name="TextBox 53"/>
            <p:cNvSpPr txBox="1"/>
            <p:nvPr/>
          </p:nvSpPr>
          <p:spPr>
            <a:xfrm>
              <a:off x="3316790" y="3848122"/>
              <a:ext cx="215384" cy="204680"/>
            </a:xfrm>
            <a:prstGeom prst="rect">
              <a:avLst/>
            </a:prstGeom>
            <a:noFill/>
          </p:spPr>
          <p:txBody>
            <a:bodyPr wrap="none" lIns="91407" tIns="45704" rIns="91407" bIns="45704" rtlCol="0">
              <a:spAutoFit/>
            </a:bodyPr>
            <a:lstStyle/>
            <a:p>
              <a:r>
                <a:rPr lang="en-US" sz="1000" dirty="0"/>
                <a:t>7</a:t>
              </a:r>
            </a:p>
          </p:txBody>
        </p:sp>
        <p:sp>
          <p:nvSpPr>
            <p:cNvPr id="55" name="TextBox 54"/>
            <p:cNvSpPr txBox="1"/>
            <p:nvPr/>
          </p:nvSpPr>
          <p:spPr>
            <a:xfrm>
              <a:off x="3881594" y="3986291"/>
              <a:ext cx="215384" cy="204680"/>
            </a:xfrm>
            <a:prstGeom prst="rect">
              <a:avLst/>
            </a:prstGeom>
            <a:noFill/>
          </p:spPr>
          <p:txBody>
            <a:bodyPr wrap="none" lIns="91407" tIns="45704" rIns="91407" bIns="45704" rtlCol="0">
              <a:spAutoFit/>
            </a:bodyPr>
            <a:lstStyle/>
            <a:p>
              <a:r>
                <a:rPr lang="en-US" sz="1000" dirty="0"/>
                <a:t>8</a:t>
              </a:r>
            </a:p>
          </p:txBody>
        </p:sp>
        <p:sp>
          <p:nvSpPr>
            <p:cNvPr id="56" name="TextBox 55"/>
            <p:cNvSpPr txBox="1"/>
            <p:nvPr/>
          </p:nvSpPr>
          <p:spPr>
            <a:xfrm>
              <a:off x="1801858" y="4366155"/>
              <a:ext cx="215384" cy="204680"/>
            </a:xfrm>
            <a:prstGeom prst="rect">
              <a:avLst/>
            </a:prstGeom>
            <a:noFill/>
          </p:spPr>
          <p:txBody>
            <a:bodyPr wrap="none" lIns="91407" tIns="45704" rIns="91407" bIns="45704" rtlCol="0">
              <a:spAutoFit/>
            </a:bodyPr>
            <a:lstStyle/>
            <a:p>
              <a:r>
                <a:rPr lang="en-US" sz="1000" dirty="0"/>
                <a:t>9</a:t>
              </a:r>
            </a:p>
          </p:txBody>
        </p:sp>
        <p:sp>
          <p:nvSpPr>
            <p:cNvPr id="57" name="TextBox 56"/>
            <p:cNvSpPr txBox="1"/>
            <p:nvPr/>
          </p:nvSpPr>
          <p:spPr>
            <a:xfrm>
              <a:off x="3030526" y="4219873"/>
              <a:ext cx="215384" cy="204680"/>
            </a:xfrm>
            <a:prstGeom prst="rect">
              <a:avLst/>
            </a:prstGeom>
            <a:noFill/>
          </p:spPr>
          <p:txBody>
            <a:bodyPr wrap="none" lIns="91407" tIns="45704" rIns="91407" bIns="45704" rtlCol="0">
              <a:spAutoFit/>
            </a:bodyPr>
            <a:lstStyle/>
            <a:p>
              <a:r>
                <a:rPr lang="en-US" sz="1000" dirty="0"/>
                <a:t>9</a:t>
              </a:r>
            </a:p>
          </p:txBody>
        </p:sp>
        <p:sp>
          <p:nvSpPr>
            <p:cNvPr id="58" name="TextBox 57"/>
            <p:cNvSpPr txBox="1"/>
            <p:nvPr/>
          </p:nvSpPr>
          <p:spPr>
            <a:xfrm>
              <a:off x="3316790" y="4621113"/>
              <a:ext cx="215384" cy="204680"/>
            </a:xfrm>
            <a:prstGeom prst="rect">
              <a:avLst/>
            </a:prstGeom>
            <a:noFill/>
          </p:spPr>
          <p:txBody>
            <a:bodyPr wrap="none" lIns="91407" tIns="45704" rIns="91407" bIns="45704" rtlCol="0">
              <a:spAutoFit/>
            </a:bodyPr>
            <a:lstStyle/>
            <a:p>
              <a:r>
                <a:rPr lang="en-US" sz="1000" dirty="0"/>
                <a:t>9</a:t>
              </a:r>
            </a:p>
          </p:txBody>
        </p:sp>
        <p:sp>
          <p:nvSpPr>
            <p:cNvPr id="59" name="TextBox 58"/>
            <p:cNvSpPr txBox="1"/>
            <p:nvPr/>
          </p:nvSpPr>
          <p:spPr>
            <a:xfrm>
              <a:off x="3981400" y="3715999"/>
              <a:ext cx="274929" cy="204680"/>
            </a:xfrm>
            <a:prstGeom prst="rect">
              <a:avLst/>
            </a:prstGeom>
            <a:noFill/>
          </p:spPr>
          <p:txBody>
            <a:bodyPr wrap="none" lIns="91407" tIns="45704" rIns="91407" bIns="45704" rtlCol="0">
              <a:spAutoFit/>
            </a:bodyPr>
            <a:lstStyle/>
            <a:p>
              <a:r>
                <a:rPr lang="en-US" sz="1000" dirty="0" smtClean="0"/>
                <a:t>11</a:t>
              </a:r>
              <a:endParaRPr lang="en-US" sz="1000" dirty="0"/>
            </a:p>
          </p:txBody>
        </p:sp>
        <p:sp>
          <p:nvSpPr>
            <p:cNvPr id="60" name="TextBox 59"/>
            <p:cNvSpPr txBox="1"/>
            <p:nvPr/>
          </p:nvSpPr>
          <p:spPr>
            <a:xfrm>
              <a:off x="4221867" y="3729120"/>
              <a:ext cx="253277" cy="179092"/>
            </a:xfrm>
            <a:prstGeom prst="rect">
              <a:avLst/>
            </a:prstGeom>
            <a:noFill/>
          </p:spPr>
          <p:txBody>
            <a:bodyPr wrap="none" lIns="91407" tIns="45704" rIns="91407" bIns="45704" rtlCol="0">
              <a:spAutoFit/>
            </a:bodyPr>
            <a:lstStyle/>
            <a:p>
              <a:r>
                <a:rPr lang="en-US" sz="800" dirty="0">
                  <a:solidFill>
                    <a:schemeClr val="bg1"/>
                  </a:solidFill>
                </a:rPr>
                <a:t>15</a:t>
              </a:r>
            </a:p>
          </p:txBody>
        </p:sp>
        <p:sp>
          <p:nvSpPr>
            <p:cNvPr id="61" name="TextBox 60"/>
            <p:cNvSpPr txBox="1"/>
            <p:nvPr/>
          </p:nvSpPr>
          <p:spPr>
            <a:xfrm>
              <a:off x="678628" y="4455514"/>
              <a:ext cx="274929" cy="204680"/>
            </a:xfrm>
            <a:prstGeom prst="rect">
              <a:avLst/>
            </a:prstGeom>
            <a:noFill/>
          </p:spPr>
          <p:txBody>
            <a:bodyPr wrap="none" lIns="91407" tIns="45704" rIns="91407" bIns="45704" rtlCol="0">
              <a:spAutoFit/>
            </a:bodyPr>
            <a:lstStyle/>
            <a:p>
              <a:r>
                <a:rPr lang="en-US" sz="1000" dirty="0" smtClean="0">
                  <a:solidFill>
                    <a:schemeClr val="bg1"/>
                  </a:solidFill>
                </a:rPr>
                <a:t>38</a:t>
              </a:r>
              <a:endParaRPr lang="en-US" sz="1000" dirty="0">
                <a:solidFill>
                  <a:schemeClr val="bg1"/>
                </a:solidFill>
              </a:endParaRPr>
            </a:p>
          </p:txBody>
        </p:sp>
      </p:grpSp>
      <p:sp>
        <p:nvSpPr>
          <p:cNvPr id="2" name="Rectangle 1"/>
          <p:cNvSpPr/>
          <p:nvPr/>
        </p:nvSpPr>
        <p:spPr>
          <a:xfrm>
            <a:off x="868514" y="362635"/>
            <a:ext cx="7960437" cy="369332"/>
          </a:xfrm>
          <a:prstGeom prst="rect">
            <a:avLst/>
          </a:prstGeom>
        </p:spPr>
        <p:txBody>
          <a:bodyPr wrap="square">
            <a:spAutoFit/>
          </a:bodyPr>
          <a:lstStyle/>
          <a:p>
            <a:r>
              <a:rPr lang="en-US" dirty="0"/>
              <a:t>158 Awards in 35 States, 12 National Laboratories, and 64 Universities</a:t>
            </a:r>
          </a:p>
        </p:txBody>
      </p:sp>
      <p:sp>
        <p:nvSpPr>
          <p:cNvPr id="30" name="TextBox 29"/>
          <p:cNvSpPr txBox="1"/>
          <p:nvPr/>
        </p:nvSpPr>
        <p:spPr>
          <a:xfrm>
            <a:off x="7228621" y="3787443"/>
            <a:ext cx="744281" cy="630942"/>
          </a:xfrm>
          <a:prstGeom prst="rect">
            <a:avLst/>
          </a:prstGeom>
          <a:solidFill>
            <a:schemeClr val="bg1"/>
          </a:solidFill>
          <a:ln>
            <a:solidFill>
              <a:schemeClr val="tx1"/>
            </a:solidFill>
          </a:ln>
        </p:spPr>
        <p:txBody>
          <a:bodyPr wrap="square" lIns="91407" tIns="45704" rIns="91407" bIns="45704" rtlCol="0">
            <a:spAutoFit/>
          </a:bodyPr>
          <a:lstStyle/>
          <a:p>
            <a:pPr algn="ctr">
              <a:lnSpc>
                <a:spcPts val="1400"/>
              </a:lnSpc>
            </a:pPr>
            <a:r>
              <a:rPr lang="en-US" sz="1400" dirty="0">
                <a:latin typeface="Arial Narrow" pitchFamily="34" charset="0"/>
              </a:rPr>
              <a:t>Forward Funding</a:t>
            </a:r>
          </a:p>
          <a:p>
            <a:pPr algn="ctr">
              <a:lnSpc>
                <a:spcPts val="1400"/>
              </a:lnSpc>
            </a:pPr>
            <a:r>
              <a:rPr lang="en-US" sz="1400" dirty="0">
                <a:latin typeface="Arial Narrow" pitchFamily="34" charset="0"/>
              </a:rPr>
              <a:t>Starte</a:t>
            </a:r>
            <a:r>
              <a:rPr lang="en-US" sz="1200" dirty="0">
                <a:latin typeface="Arial Narrow" pitchFamily="34" charset="0"/>
              </a:rPr>
              <a:t>d</a:t>
            </a:r>
          </a:p>
        </p:txBody>
      </p:sp>
      <p:cxnSp>
        <p:nvCxnSpPr>
          <p:cNvPr id="6" name="Straight Arrow Connector 5"/>
          <p:cNvCxnSpPr/>
          <p:nvPr/>
        </p:nvCxnSpPr>
        <p:spPr>
          <a:xfrm flipH="1" flipV="1">
            <a:off x="8010119" y="3253675"/>
            <a:ext cx="307425" cy="3347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8147075" y="4005095"/>
            <a:ext cx="340938" cy="36974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010119" y="3623417"/>
            <a:ext cx="681876" cy="461633"/>
          </a:xfrm>
          <a:prstGeom prst="rect">
            <a:avLst/>
          </a:prstGeom>
          <a:solidFill>
            <a:schemeClr val="bg1"/>
          </a:solidFill>
          <a:ln>
            <a:solidFill>
              <a:schemeClr val="tx1"/>
            </a:solidFill>
          </a:ln>
        </p:spPr>
        <p:txBody>
          <a:bodyPr wrap="square" lIns="91407" tIns="45704" rIns="91407" bIns="45704" rtlCol="0">
            <a:spAutoFit/>
          </a:bodyPr>
          <a:lstStyle/>
          <a:p>
            <a:pPr algn="ctr"/>
            <a:r>
              <a:rPr lang="en-US" sz="1200" dirty="0" smtClean="0"/>
              <a:t>Rotate Topics</a:t>
            </a:r>
            <a:endParaRPr lang="en-US" sz="1200" dirty="0"/>
          </a:p>
        </p:txBody>
      </p:sp>
    </p:spTree>
    <p:extLst>
      <p:ext uri="{BB962C8B-B14F-4D97-AF65-F5344CB8AC3E}">
        <p14:creationId xmlns:p14="http://schemas.microsoft.com/office/powerpoint/2010/main" val="3048226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dirty="0" smtClean="0"/>
              <a:t>Early Career Research:  Materials Sciences and Engineering</a:t>
            </a:r>
            <a:r>
              <a:rPr lang="en-US" b="1" dirty="0" smtClean="0"/>
              <a:t/>
            </a:r>
            <a:br>
              <a:rPr lang="en-US" b="1" dirty="0" smtClean="0"/>
            </a:br>
            <a:r>
              <a:rPr lang="en-US" sz="2000" dirty="0"/>
              <a:t>Athena Safa-Sefat, Oak Ridge National Laboratory</a:t>
            </a:r>
          </a:p>
        </p:txBody>
      </p:sp>
      <p:sp>
        <p:nvSpPr>
          <p:cNvPr id="4" name="Content Placeholder 2"/>
          <p:cNvSpPr txBox="1">
            <a:spLocks/>
          </p:cNvSpPr>
          <p:nvPr/>
        </p:nvSpPr>
        <p:spPr>
          <a:xfrm>
            <a:off x="462064" y="2819400"/>
            <a:ext cx="3119336" cy="3048000"/>
          </a:xfrm>
          <a:prstGeom prst="rect">
            <a:avLst/>
          </a:prstGeom>
        </p:spPr>
        <p:txBody>
          <a:bodyPr vert="horz" lIns="91407" tIns="45704" rIns="91407" bIns="45704"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b="1" dirty="0" smtClean="0">
              <a:solidFill>
                <a:srgbClr val="106636"/>
              </a:solidFill>
            </a:endParaRPr>
          </a:p>
        </p:txBody>
      </p:sp>
      <p:sp>
        <p:nvSpPr>
          <p:cNvPr id="3" name="TextBox 2"/>
          <p:cNvSpPr txBox="1"/>
          <p:nvPr/>
        </p:nvSpPr>
        <p:spPr>
          <a:xfrm>
            <a:off x="1572232" y="825557"/>
            <a:ext cx="4010826" cy="2308292"/>
          </a:xfrm>
          <a:prstGeom prst="rect">
            <a:avLst/>
          </a:prstGeom>
          <a:noFill/>
        </p:spPr>
        <p:txBody>
          <a:bodyPr wrap="square" lIns="91407" tIns="45704" rIns="91407" bIns="45704" rtlCol="0">
            <a:spAutoFit/>
          </a:bodyPr>
          <a:lstStyle/>
          <a:p>
            <a:pPr marL="177800" indent="-177800">
              <a:buFont typeface="Wingdings" pitchFamily="2" charset="2"/>
              <a:buChar char="§"/>
            </a:pPr>
            <a:r>
              <a:rPr lang="en-US" sz="1600" dirty="0"/>
              <a:t>2010 Early Career </a:t>
            </a:r>
            <a:r>
              <a:rPr lang="en-US" sz="1600" dirty="0" smtClean="0"/>
              <a:t>Research Program Award</a:t>
            </a:r>
            <a:r>
              <a:rPr lang="en-US" sz="1600" dirty="0"/>
              <a:t>:  </a:t>
            </a:r>
            <a:r>
              <a:rPr lang="en-US" sz="1600" dirty="0" smtClean="0"/>
              <a:t>Origin </a:t>
            </a:r>
            <a:r>
              <a:rPr lang="en-US" sz="1600" dirty="0"/>
              <a:t>of Superconductivity in Structurally Layered </a:t>
            </a:r>
            <a:r>
              <a:rPr lang="en-US" sz="1600" dirty="0" smtClean="0"/>
              <a:t>Materials.</a:t>
            </a:r>
            <a:endParaRPr lang="en-US" sz="1600" dirty="0"/>
          </a:p>
          <a:p>
            <a:pPr marL="177800" indent="-177800">
              <a:buFont typeface="Wingdings" pitchFamily="2" charset="2"/>
              <a:buChar char="§"/>
            </a:pPr>
            <a:r>
              <a:rPr lang="en-US" sz="1600" dirty="0" smtClean="0"/>
              <a:t>Thomson </a:t>
            </a:r>
            <a:r>
              <a:rPr lang="en-US" sz="1600" dirty="0"/>
              <a:t>Reuters Highly Cited </a:t>
            </a:r>
            <a:r>
              <a:rPr lang="en-US" sz="1600" dirty="0" smtClean="0"/>
              <a:t>Researcher (top 1%, 2002-2012).  </a:t>
            </a:r>
          </a:p>
          <a:p>
            <a:pPr marL="177800" indent="-177800">
              <a:buFont typeface="Wingdings" pitchFamily="2" charset="2"/>
              <a:buChar char="§"/>
            </a:pPr>
            <a:r>
              <a:rPr lang="en-US" sz="1600" dirty="0" smtClean="0"/>
              <a:t>&gt; 175 publications, &gt; 5800 citations, 38 h-index</a:t>
            </a:r>
          </a:p>
          <a:p>
            <a:pPr marL="177800" indent="-177800">
              <a:buFont typeface="Wingdings" pitchFamily="2" charset="2"/>
              <a:buChar char="§"/>
            </a:pPr>
            <a:r>
              <a:rPr lang="en-US" sz="1600" dirty="0" smtClean="0"/>
              <a:t>&gt; 93 publications during Early Career</a:t>
            </a:r>
            <a:r>
              <a:rPr lang="en-US" sz="1600" i="1" dirty="0"/>
              <a:t> </a:t>
            </a:r>
            <a:r>
              <a:rPr lang="en-US" sz="1600" dirty="0" smtClean="0"/>
              <a:t>Award</a:t>
            </a:r>
          </a:p>
        </p:txBody>
      </p:sp>
      <p:sp>
        <p:nvSpPr>
          <p:cNvPr id="5" name="TextBox 4"/>
          <p:cNvSpPr txBox="1"/>
          <p:nvPr/>
        </p:nvSpPr>
        <p:spPr>
          <a:xfrm>
            <a:off x="76200" y="3124201"/>
            <a:ext cx="5334000" cy="2031293"/>
          </a:xfrm>
          <a:prstGeom prst="rect">
            <a:avLst/>
          </a:prstGeom>
          <a:noFill/>
        </p:spPr>
        <p:txBody>
          <a:bodyPr wrap="square" lIns="91407" tIns="45704" rIns="91407" bIns="45704" rtlCol="0">
            <a:spAutoFit/>
          </a:bodyPr>
          <a:lstStyle/>
          <a:p>
            <a:r>
              <a:rPr lang="en-US" sz="1400" u="sng" dirty="0"/>
              <a:t>2014 Science Highlights</a:t>
            </a:r>
            <a:r>
              <a:rPr lang="en-US" sz="1400" dirty="0"/>
              <a:t>:</a:t>
            </a:r>
          </a:p>
          <a:p>
            <a:pPr marL="285750" indent="-176213">
              <a:buFont typeface="Wingdings" pitchFamily="2" charset="2"/>
              <a:buChar char="§"/>
            </a:pPr>
            <a:r>
              <a:rPr lang="en-US" sz="1400" dirty="0"/>
              <a:t>Cu dopants in </a:t>
            </a:r>
            <a:r>
              <a:rPr lang="en-US" sz="1400" dirty="0" err="1"/>
              <a:t>FeAs</a:t>
            </a:r>
            <a:r>
              <a:rPr lang="en-US" sz="1400" dirty="0"/>
              <a:t> planes of BaFe</a:t>
            </a:r>
            <a:r>
              <a:rPr lang="en-US" sz="1400" baseline="-25000" dirty="0"/>
              <a:t>2</a:t>
            </a:r>
            <a:r>
              <a:rPr lang="en-US" sz="1400" dirty="0"/>
              <a:t>As</a:t>
            </a:r>
            <a:r>
              <a:rPr lang="en-US" sz="1400" baseline="-25000" dirty="0"/>
              <a:t>2</a:t>
            </a:r>
            <a:r>
              <a:rPr lang="en-US" sz="1400" dirty="0"/>
              <a:t> crystal create local lattice distortions and spin fluctuations, preventing superconductivity </a:t>
            </a:r>
            <a:r>
              <a:rPr lang="en-US" sz="1400" dirty="0">
                <a:solidFill>
                  <a:srgbClr val="0070C0"/>
                </a:solidFill>
              </a:rPr>
              <a:t>[</a:t>
            </a:r>
            <a:r>
              <a:rPr lang="en-US" sz="1400" i="1" dirty="0">
                <a:solidFill>
                  <a:srgbClr val="0070C0"/>
                </a:solidFill>
              </a:rPr>
              <a:t>PRL </a:t>
            </a:r>
            <a:r>
              <a:rPr lang="en-US" sz="1400" b="1" dirty="0">
                <a:solidFill>
                  <a:srgbClr val="0070C0"/>
                </a:solidFill>
              </a:rPr>
              <a:t>113</a:t>
            </a:r>
            <a:r>
              <a:rPr lang="en-US" sz="1400" dirty="0">
                <a:solidFill>
                  <a:srgbClr val="0070C0"/>
                </a:solidFill>
              </a:rPr>
              <a:t>, 1170013.]</a:t>
            </a:r>
          </a:p>
          <a:p>
            <a:pPr marL="285750" indent="-176213">
              <a:buFont typeface="Wingdings" pitchFamily="2" charset="2"/>
              <a:buChar char="§"/>
            </a:pPr>
            <a:r>
              <a:rPr lang="en-US" sz="1400" dirty="0"/>
              <a:t>Fermi surface features explain lack of magnetism in a phase of CaFe</a:t>
            </a:r>
            <a:r>
              <a:rPr lang="en-US" sz="1400" baseline="-25000" dirty="0"/>
              <a:t>2</a:t>
            </a:r>
            <a:r>
              <a:rPr lang="en-US" sz="1400" dirty="0"/>
              <a:t>As</a:t>
            </a:r>
            <a:r>
              <a:rPr lang="en-US" sz="1400" baseline="-25000" dirty="0"/>
              <a:t>2  </a:t>
            </a:r>
            <a:r>
              <a:rPr lang="en-US" sz="1400" dirty="0"/>
              <a:t>crystal </a:t>
            </a:r>
            <a:r>
              <a:rPr lang="en-US" sz="1400" dirty="0">
                <a:solidFill>
                  <a:srgbClr val="0070C0"/>
                </a:solidFill>
              </a:rPr>
              <a:t>[</a:t>
            </a:r>
            <a:r>
              <a:rPr lang="en-US" sz="1400" i="1" dirty="0">
                <a:solidFill>
                  <a:srgbClr val="0070C0"/>
                </a:solidFill>
              </a:rPr>
              <a:t>PRL</a:t>
            </a:r>
            <a:r>
              <a:rPr lang="en-US" sz="1400" dirty="0">
                <a:solidFill>
                  <a:srgbClr val="0070C0"/>
                </a:solidFill>
              </a:rPr>
              <a:t> </a:t>
            </a:r>
            <a:r>
              <a:rPr lang="en-US" sz="1400" b="1" dirty="0">
                <a:solidFill>
                  <a:srgbClr val="0070C0"/>
                </a:solidFill>
              </a:rPr>
              <a:t>112</a:t>
            </a:r>
            <a:r>
              <a:rPr lang="en-US" sz="1400" dirty="0">
                <a:solidFill>
                  <a:srgbClr val="0070C0"/>
                </a:solidFill>
              </a:rPr>
              <a:t>,</a:t>
            </a:r>
            <a:r>
              <a:rPr lang="en-US" sz="1400" b="1" dirty="0">
                <a:solidFill>
                  <a:srgbClr val="0070C0"/>
                </a:solidFill>
              </a:rPr>
              <a:t> </a:t>
            </a:r>
            <a:r>
              <a:rPr lang="en-US" sz="1400" dirty="0">
                <a:solidFill>
                  <a:srgbClr val="0070C0"/>
                </a:solidFill>
              </a:rPr>
              <a:t>186401.]</a:t>
            </a:r>
          </a:p>
          <a:p>
            <a:pPr marL="285750" lvl="1" indent="-176213">
              <a:buFont typeface="Wingdings" pitchFamily="2" charset="2"/>
              <a:buChar char="§"/>
            </a:pPr>
            <a:r>
              <a:rPr lang="en-US" sz="1400" dirty="0"/>
              <a:t>Spatial variation of </a:t>
            </a:r>
            <a:r>
              <a:rPr lang="en-US" sz="1400" dirty="0" err="1"/>
              <a:t>Pr</a:t>
            </a:r>
            <a:r>
              <a:rPr lang="en-US" sz="1400" dirty="0"/>
              <a:t> atoms and local density of states explain non-uniform superconductivity in Ca</a:t>
            </a:r>
            <a:r>
              <a:rPr lang="en-US" sz="1400" baseline="-25000" dirty="0"/>
              <a:t>0.86</a:t>
            </a:r>
            <a:r>
              <a:rPr lang="en-US" sz="1400" dirty="0"/>
              <a:t>Pr</a:t>
            </a:r>
            <a:r>
              <a:rPr lang="en-US" sz="1400" baseline="-25000" dirty="0"/>
              <a:t>0.14</a:t>
            </a:r>
            <a:r>
              <a:rPr lang="en-US" sz="1400" dirty="0"/>
              <a:t>Fe</a:t>
            </a:r>
            <a:r>
              <a:rPr lang="en-US" sz="1400" baseline="-25000" dirty="0"/>
              <a:t>2</a:t>
            </a:r>
            <a:r>
              <a:rPr lang="en-US" sz="1400" dirty="0"/>
              <a:t>As</a:t>
            </a:r>
            <a:r>
              <a:rPr lang="en-US" sz="1400" baseline="-25000" dirty="0"/>
              <a:t>2</a:t>
            </a:r>
            <a:r>
              <a:rPr lang="en-US" sz="1400" dirty="0"/>
              <a:t> crystal </a:t>
            </a:r>
            <a:r>
              <a:rPr lang="en-US" sz="1400" dirty="0">
                <a:solidFill>
                  <a:srgbClr val="0070C0"/>
                </a:solidFill>
              </a:rPr>
              <a:t>[</a:t>
            </a:r>
            <a:r>
              <a:rPr lang="en-US" sz="1400" i="1" dirty="0">
                <a:solidFill>
                  <a:srgbClr val="0070C0"/>
                </a:solidFill>
              </a:rPr>
              <a:t>PRL </a:t>
            </a:r>
            <a:r>
              <a:rPr lang="en-US" sz="1400" b="1" dirty="0">
                <a:solidFill>
                  <a:srgbClr val="0070C0"/>
                </a:solidFill>
              </a:rPr>
              <a:t>112</a:t>
            </a:r>
            <a:r>
              <a:rPr lang="en-US" sz="1400" dirty="0">
                <a:solidFill>
                  <a:srgbClr val="0070C0"/>
                </a:solidFill>
              </a:rPr>
              <a:t>, 047005.]</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933388"/>
            <a:ext cx="1311614" cy="1973276"/>
          </a:xfrm>
          <a:prstGeom prst="rect">
            <a:avLst/>
          </a:prstGeom>
        </p:spPr>
      </p:pic>
      <p:sp>
        <p:nvSpPr>
          <p:cNvPr id="12" name="TextBox 11"/>
          <p:cNvSpPr txBox="1"/>
          <p:nvPr/>
        </p:nvSpPr>
        <p:spPr>
          <a:xfrm>
            <a:off x="-11712" y="5155494"/>
            <a:ext cx="9220200" cy="1015630"/>
          </a:xfrm>
          <a:prstGeom prst="rect">
            <a:avLst/>
          </a:prstGeom>
          <a:noFill/>
        </p:spPr>
        <p:txBody>
          <a:bodyPr wrap="square" lIns="91407" tIns="45704" rIns="91407" bIns="45704" rtlCol="0">
            <a:spAutoFit/>
          </a:bodyPr>
          <a:lstStyle/>
          <a:p>
            <a:r>
              <a:rPr lang="en-US" sz="1200" u="sng" dirty="0"/>
              <a:t>High profile papers include</a:t>
            </a:r>
            <a:r>
              <a:rPr lang="en-US" sz="1200" dirty="0"/>
              <a:t>:  </a:t>
            </a:r>
          </a:p>
          <a:p>
            <a:r>
              <a:rPr lang="en-US" sz="1200" dirty="0" err="1"/>
              <a:t>Sefat</a:t>
            </a:r>
            <a:r>
              <a:rPr lang="en-US" sz="1200" dirty="0"/>
              <a:t>, A.S. “Bulk synthesis of iron-based superconductors,” </a:t>
            </a:r>
            <a:r>
              <a:rPr lang="en-US" sz="1200" i="1" dirty="0"/>
              <a:t>Current Opinion in Solid State &amp; Materials Science</a:t>
            </a:r>
            <a:r>
              <a:rPr lang="en-US" sz="1200" dirty="0"/>
              <a:t> </a:t>
            </a:r>
            <a:r>
              <a:rPr lang="en-US" sz="1200" b="1" dirty="0"/>
              <a:t>17</a:t>
            </a:r>
            <a:r>
              <a:rPr lang="en-US" sz="1200" dirty="0"/>
              <a:t>, 59 (2013,</a:t>
            </a:r>
            <a:r>
              <a:rPr lang="en-US" sz="1200" dirty="0">
                <a:solidFill>
                  <a:srgbClr val="106636"/>
                </a:solidFill>
              </a:rPr>
              <a:t> invited</a:t>
            </a:r>
            <a:r>
              <a:rPr lang="en-US" sz="1200" dirty="0"/>
              <a:t>).</a:t>
            </a:r>
          </a:p>
          <a:p>
            <a:r>
              <a:rPr lang="en-US" sz="1200" dirty="0" err="1"/>
              <a:t>Sefat</a:t>
            </a:r>
            <a:r>
              <a:rPr lang="en-US" sz="1200" dirty="0"/>
              <a:t>, A.S. “Pressure effects on two superconducting iron-based families”, </a:t>
            </a:r>
            <a:r>
              <a:rPr lang="en-US" sz="1200" i="1" dirty="0"/>
              <a:t>Reports on Progress in Physics</a:t>
            </a:r>
            <a:r>
              <a:rPr lang="en-US" sz="1200" dirty="0"/>
              <a:t> </a:t>
            </a:r>
            <a:r>
              <a:rPr lang="en-US" sz="1200" b="1" dirty="0"/>
              <a:t>74</a:t>
            </a:r>
            <a:r>
              <a:rPr lang="en-US" sz="1200" dirty="0"/>
              <a:t>, 124502 (2011, </a:t>
            </a:r>
            <a:r>
              <a:rPr lang="en-US" sz="1200" dirty="0">
                <a:solidFill>
                  <a:srgbClr val="106636"/>
                </a:solidFill>
              </a:rPr>
              <a:t>invited</a:t>
            </a:r>
            <a:r>
              <a:rPr lang="en-US" sz="1200" dirty="0"/>
              <a:t>). </a:t>
            </a:r>
          </a:p>
          <a:p>
            <a:r>
              <a:rPr lang="en-US" sz="1200" dirty="0" err="1"/>
              <a:t>Sefat</a:t>
            </a:r>
            <a:r>
              <a:rPr lang="en-US" sz="1200" dirty="0"/>
              <a:t>, A.S. &amp; Singh, D.J., “Chemistry and electronic structure of iron-based superconductors,” </a:t>
            </a:r>
            <a:r>
              <a:rPr lang="en-US" sz="1200" i="1" dirty="0"/>
              <a:t>Materials Research Bulletin</a:t>
            </a:r>
            <a:r>
              <a:rPr lang="en-US" sz="1200" dirty="0"/>
              <a:t> </a:t>
            </a:r>
            <a:r>
              <a:rPr lang="en-US" sz="1200" b="1" dirty="0"/>
              <a:t>36</a:t>
            </a:r>
            <a:r>
              <a:rPr lang="en-US" sz="1200" dirty="0"/>
              <a:t>, 614 (2011, </a:t>
            </a:r>
            <a:r>
              <a:rPr lang="en-US" sz="1200" dirty="0">
                <a:solidFill>
                  <a:srgbClr val="106636"/>
                </a:solidFill>
              </a:rPr>
              <a:t>invited</a:t>
            </a:r>
            <a:r>
              <a:rPr lang="en-US" sz="1200" dirty="0"/>
              <a:t>).</a:t>
            </a:r>
          </a:p>
        </p:txBody>
      </p:sp>
      <p:pic>
        <p:nvPicPr>
          <p:cNvPr id="8" name="Picture 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5446" y="978888"/>
            <a:ext cx="1655513" cy="149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DSC00995 -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2336" y="1038053"/>
            <a:ext cx="1021354"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692402" y="3893406"/>
            <a:ext cx="3505200" cy="1015630"/>
          </a:xfrm>
          <a:prstGeom prst="rect">
            <a:avLst/>
          </a:prstGeom>
          <a:noFill/>
        </p:spPr>
        <p:txBody>
          <a:bodyPr wrap="square" lIns="91407" tIns="45704" rIns="91407" bIns="45704" rtlCol="0">
            <a:spAutoFit/>
          </a:bodyPr>
          <a:lstStyle/>
          <a:p>
            <a:pPr algn="ctr"/>
            <a:r>
              <a:rPr lang="en-US" sz="1200" dirty="0">
                <a:solidFill>
                  <a:srgbClr val="106636"/>
                </a:solidFill>
              </a:rPr>
              <a:t>Research combines materials discovery &amp; synthesis with theory and advanced characterization (neutrons, microscopy, and x-rays) to connect superconducting behavior on multiple length scales</a:t>
            </a:r>
          </a:p>
        </p:txBody>
      </p:sp>
      <p:grpSp>
        <p:nvGrpSpPr>
          <p:cNvPr id="18" name="Group 17"/>
          <p:cNvGrpSpPr/>
          <p:nvPr/>
        </p:nvGrpSpPr>
        <p:grpSpPr>
          <a:xfrm>
            <a:off x="7367743" y="2433405"/>
            <a:ext cx="1508760" cy="1424705"/>
            <a:chOff x="7363600" y="785095"/>
            <a:chExt cx="1475600" cy="1381157"/>
          </a:xfrm>
        </p:grpSpPr>
        <p:pic>
          <p:nvPicPr>
            <p:cNvPr id="9" name="Picture 3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3600" y="785095"/>
              <a:ext cx="1475600" cy="138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7383779" y="796290"/>
              <a:ext cx="118872"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024880" y="2443565"/>
            <a:ext cx="1321445" cy="1353312"/>
            <a:chOff x="7555854" y="2209801"/>
            <a:chExt cx="1321445" cy="1293923"/>
          </a:xfrm>
        </p:grpSpPr>
        <p:pic>
          <p:nvPicPr>
            <p:cNvPr id="10" name="Picture 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8874" y="2209801"/>
              <a:ext cx="1280160" cy="1293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8831580" y="3348990"/>
              <a:ext cx="45719" cy="15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833946" y="2634707"/>
              <a:ext cx="36576" cy="444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555854" y="3261051"/>
              <a:ext cx="114300" cy="147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bwMode="auto">
          <a:xfrm>
            <a:off x="7587167" y="1066799"/>
            <a:ext cx="642433" cy="109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spcBef>
                <a:spcPts val="0"/>
              </a:spcBef>
              <a:spcAft>
                <a:spcPts val="0"/>
              </a:spcAft>
              <a:defRPr/>
            </a:pPr>
            <a:r>
              <a:rPr lang="en-US" sz="1200" dirty="0">
                <a:ea typeface="Times New Roman"/>
                <a:cs typeface="Calibri"/>
              </a:rPr>
              <a:t> </a:t>
            </a:r>
            <a:endParaRPr lang="en-US" sz="1200" dirty="0">
              <a:ea typeface="Calibri"/>
              <a:cs typeface="Calibri"/>
            </a:endParaRPr>
          </a:p>
        </p:txBody>
      </p:sp>
    </p:spTree>
    <p:extLst>
      <p:ext uri="{BB962C8B-B14F-4D97-AF65-F5344CB8AC3E}">
        <p14:creationId xmlns:p14="http://schemas.microsoft.com/office/powerpoint/2010/main" val="93627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dirty="0" smtClean="0"/>
              <a:t>Early Career Research: Chemical Sciences (CSGB)</a:t>
            </a:r>
            <a:br>
              <a:rPr lang="en-US" dirty="0" smtClean="0"/>
            </a:br>
            <a:r>
              <a:rPr lang="en-US" sz="2000" dirty="0"/>
              <a:t>Martin Centurion, University of Nebraska, Lincoln</a:t>
            </a:r>
          </a:p>
        </p:txBody>
      </p:sp>
      <p:sp>
        <p:nvSpPr>
          <p:cNvPr id="4" name="Content Placeholder 2"/>
          <p:cNvSpPr txBox="1">
            <a:spLocks/>
          </p:cNvSpPr>
          <p:nvPr/>
        </p:nvSpPr>
        <p:spPr>
          <a:xfrm>
            <a:off x="462064" y="2819400"/>
            <a:ext cx="3119336" cy="3048000"/>
          </a:xfrm>
          <a:prstGeom prst="rect">
            <a:avLst/>
          </a:prstGeom>
        </p:spPr>
        <p:txBody>
          <a:bodyPr vert="horz" lIns="91407" tIns="45704" rIns="91407" bIns="45704"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b="1" dirty="0" smtClean="0">
              <a:solidFill>
                <a:srgbClr val="106636"/>
              </a:solidFill>
            </a:endParaRPr>
          </a:p>
        </p:txBody>
      </p:sp>
      <p:sp>
        <p:nvSpPr>
          <p:cNvPr id="5" name="TextBox 4"/>
          <p:cNvSpPr txBox="1"/>
          <p:nvPr/>
        </p:nvSpPr>
        <p:spPr>
          <a:xfrm>
            <a:off x="174434" y="3404259"/>
            <a:ext cx="5334000" cy="1877405"/>
          </a:xfrm>
          <a:prstGeom prst="rect">
            <a:avLst/>
          </a:prstGeom>
          <a:noFill/>
        </p:spPr>
        <p:txBody>
          <a:bodyPr wrap="square" lIns="91407" tIns="45704" rIns="91407" bIns="45704" rtlCol="0">
            <a:spAutoFit/>
          </a:bodyPr>
          <a:lstStyle/>
          <a:p>
            <a:r>
              <a:rPr lang="en-US" sz="1600" u="sng" dirty="0"/>
              <a:t>Science Highlights </a:t>
            </a:r>
            <a:r>
              <a:rPr lang="en-US" sz="1600" dirty="0"/>
              <a:t>:</a:t>
            </a:r>
          </a:p>
          <a:p>
            <a:pPr marL="174625" indent="-174625">
              <a:buFont typeface="Wingdings" panose="05000000000000000000" pitchFamily="2" charset="2"/>
              <a:buChar char="§"/>
            </a:pPr>
            <a:r>
              <a:rPr lang="en-US" sz="1600" dirty="0"/>
              <a:t>Femtosecond-timescale electron diffraction images of transient molecular structures with sub-Å resolution </a:t>
            </a:r>
          </a:p>
          <a:p>
            <a:pPr marL="174625" indent="-174625">
              <a:buFont typeface="Wingdings" panose="05000000000000000000" pitchFamily="2" charset="2"/>
              <a:buChar char="§"/>
            </a:pPr>
            <a:r>
              <a:rPr lang="en-US" sz="1600" dirty="0"/>
              <a:t>Ultrafast laser alignment breaks random molecular orientations, enabling gas-phase measurements</a:t>
            </a:r>
          </a:p>
          <a:p>
            <a:pPr marL="174625" indent="-174625">
              <a:buFont typeface="Wingdings" panose="05000000000000000000" pitchFamily="2" charset="2"/>
              <a:buChar char="§"/>
            </a:pPr>
            <a:r>
              <a:rPr lang="en-US" sz="1600" dirty="0"/>
              <a:t>Difference diffraction algorithm retrieves 3D structural information</a:t>
            </a:r>
          </a:p>
        </p:txBody>
      </p:sp>
      <p:sp>
        <p:nvSpPr>
          <p:cNvPr id="13" name="TextBox 12"/>
          <p:cNvSpPr txBox="1"/>
          <p:nvPr/>
        </p:nvSpPr>
        <p:spPr>
          <a:xfrm>
            <a:off x="5735255" y="4490087"/>
            <a:ext cx="3265251" cy="1015630"/>
          </a:xfrm>
          <a:prstGeom prst="rect">
            <a:avLst/>
          </a:prstGeom>
          <a:noFill/>
        </p:spPr>
        <p:txBody>
          <a:bodyPr wrap="square" lIns="91407" tIns="45704" rIns="91407" bIns="45704" rtlCol="0">
            <a:spAutoFit/>
          </a:bodyPr>
          <a:lstStyle/>
          <a:p>
            <a:pPr algn="ctr"/>
            <a:r>
              <a:rPr lang="en-US" sz="1200" dirty="0">
                <a:solidFill>
                  <a:srgbClr val="106636"/>
                </a:solidFill>
              </a:rPr>
              <a:t>Research uses ultrafast electron pulses to acquire atomically resolved 3D molecular images.  Transient states with femtosecond lifetimes have been imaged in addition to static structures.</a:t>
            </a:r>
          </a:p>
        </p:txBody>
      </p:sp>
      <p:sp>
        <p:nvSpPr>
          <p:cNvPr id="12" name="TextBox 11"/>
          <p:cNvSpPr txBox="1"/>
          <p:nvPr/>
        </p:nvSpPr>
        <p:spPr>
          <a:xfrm>
            <a:off x="91440" y="5255933"/>
            <a:ext cx="9184105" cy="1015630"/>
          </a:xfrm>
          <a:prstGeom prst="rect">
            <a:avLst/>
          </a:prstGeom>
          <a:noFill/>
        </p:spPr>
        <p:txBody>
          <a:bodyPr wrap="square" lIns="91407" tIns="45704" rIns="91407" bIns="45704" rtlCol="0">
            <a:spAutoFit/>
          </a:bodyPr>
          <a:lstStyle/>
          <a:p>
            <a:r>
              <a:rPr lang="en-US" sz="1200" u="sng" dirty="0"/>
              <a:t>High profile papers include: </a:t>
            </a:r>
          </a:p>
          <a:p>
            <a:r>
              <a:rPr lang="en-US" sz="1200" dirty="0" smtClean="0"/>
              <a:t>Hensley</a:t>
            </a:r>
            <a:r>
              <a:rPr lang="en-US" sz="1200" dirty="0"/>
              <a:t>, C. J., Yang, J., Centurion, M., “Imaging of isolated molecules with ultrafast electron pulses ”, </a:t>
            </a:r>
            <a:r>
              <a:rPr lang="en-US" sz="1200" i="1" dirty="0"/>
              <a:t>Physical Review Letters </a:t>
            </a:r>
            <a:r>
              <a:rPr lang="en-US" sz="1200" b="1" dirty="0"/>
              <a:t>109</a:t>
            </a:r>
            <a:r>
              <a:rPr lang="en-US" sz="1200" dirty="0"/>
              <a:t>, 133202 (2012).</a:t>
            </a:r>
          </a:p>
          <a:p>
            <a:r>
              <a:rPr lang="en-US" sz="1200" dirty="0" smtClean="0"/>
              <a:t>Centurion</a:t>
            </a:r>
            <a:r>
              <a:rPr lang="en-US" sz="1200" dirty="0"/>
              <a:t>, </a:t>
            </a:r>
            <a:r>
              <a:rPr lang="en-US" sz="1200" i="1" dirty="0"/>
              <a:t>et al</a:t>
            </a:r>
            <a:r>
              <a:rPr lang="en-US" sz="1200" dirty="0"/>
              <a:t>., “Reconstruction of three-dimensional molecular structure from diffraction of laser-aligned molecules,” </a:t>
            </a:r>
            <a:r>
              <a:rPr lang="en-US" sz="1200" i="1" dirty="0"/>
              <a:t>Structural Dynamics </a:t>
            </a:r>
            <a:r>
              <a:rPr lang="en-US" sz="1200" b="1" dirty="0"/>
              <a:t>1</a:t>
            </a:r>
            <a:r>
              <a:rPr lang="en-US" sz="1200" dirty="0"/>
              <a:t>, 044101 (2014).</a:t>
            </a:r>
          </a:p>
        </p:txBody>
      </p:sp>
      <p:pic>
        <p:nvPicPr>
          <p:cNvPr id="1026" name="Picture 2" descr="http://physics.unl.edu/~mcenturion/people/mart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90" y="996958"/>
            <a:ext cx="1371600" cy="20574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90718" y="1068126"/>
            <a:ext cx="3577082" cy="1827476"/>
            <a:chOff x="5727233" y="949166"/>
            <a:chExt cx="3318027" cy="1695129"/>
          </a:xfrm>
        </p:grpSpPr>
        <p:pic>
          <p:nvPicPr>
            <p:cNvPr id="19" name="Picture 2" descr="C:\Users\CENTUR~1\AppData\Local\Temp\Rar$DR08.792\CF3I side.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925920" y="1020118"/>
              <a:ext cx="647671" cy="78730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7233" y="970546"/>
              <a:ext cx="1273882" cy="167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0902" y="949166"/>
              <a:ext cx="1514358"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5508434" y="3048004"/>
            <a:ext cx="3524713" cy="1371599"/>
            <a:chOff x="5735254" y="2669292"/>
            <a:chExt cx="2916416" cy="1097280"/>
          </a:xfrm>
        </p:grpSpPr>
        <p:pic>
          <p:nvPicPr>
            <p:cNvPr id="22" name="Picture 3" descr="C:\Users\Xiaolu\Dropbox\CS2\Figures for Revised Manuscript\456M156.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9136" y="2669292"/>
              <a:ext cx="1347126"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Xiaolu\Dropbox\CS2\Figures for Revised Manuscript\452M252.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5254" y="2669292"/>
              <a:ext cx="1348254" cy="10972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8"/>
            <p:cNvGrpSpPr>
              <a:grpSpLocks noChangeAspect="1"/>
            </p:cNvGrpSpPr>
            <p:nvPr/>
          </p:nvGrpSpPr>
          <p:grpSpPr>
            <a:xfrm rot="5400000">
              <a:off x="8143455" y="3121448"/>
              <a:ext cx="822960" cy="193471"/>
              <a:chOff x="4038600" y="2819400"/>
              <a:chExt cx="1580106" cy="371474"/>
            </a:xfrm>
          </p:grpSpPr>
          <p:pic>
            <p:nvPicPr>
              <p:cNvPr id="25" name="Picture 2" descr="https://encrypted-tbn0.gstatic.com/images?q=tbn:ANd9GcRh5BFsii3E4H8OJpZftPU5WE356usbpn8u7-9-ZcPlJZPPKNz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2819400"/>
                <a:ext cx="360906" cy="3657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encrypted-tbn0.gstatic.com/images?q=tbn:ANd9GcRh5BFsii3E4H8OJpZftPU5WE356usbpn8u7-9-ZcPlJZPPKNzN"/>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4648200" y="2825114"/>
                <a:ext cx="360906" cy="365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encrypted-tbn0.gstatic.com/images?q=tbn:ANd9GcRh5BFsii3E4H8OJpZftPU5WE356usbpn8u7-9-ZcPlJZPPKNz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00" y="2825114"/>
                <a:ext cx="360906" cy="36576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p:cNvCxnSpPr>
                <a:stCxn id="27" idx="3"/>
                <a:endCxn id="26" idx="1"/>
              </p:cNvCxnSpPr>
              <p:nvPr/>
            </p:nvCxnSpPr>
            <p:spPr>
              <a:xfrm>
                <a:off x="4399506" y="3007994"/>
                <a:ext cx="248694"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009106" y="3007994"/>
                <a:ext cx="248694"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pic>
        <p:nvPicPr>
          <p:cNvPr id="8" name="Picture 4" descr="http://cdn.nebraskaradionetwork.com/wp-content/uploads/2015/01/University_Of_Nebraska_logo.gif"/>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4364" b="33579"/>
          <a:stretch/>
        </p:blipFill>
        <p:spPr bwMode="auto">
          <a:xfrm>
            <a:off x="7424522" y="6339424"/>
            <a:ext cx="1356343" cy="4348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7800" y="871513"/>
            <a:ext cx="4211254" cy="2308292"/>
          </a:xfrm>
          <a:prstGeom prst="rect">
            <a:avLst/>
          </a:prstGeom>
          <a:noFill/>
        </p:spPr>
        <p:txBody>
          <a:bodyPr wrap="square" lIns="91407" tIns="45704" rIns="91407" bIns="45704" rtlCol="0">
            <a:spAutoFit/>
          </a:bodyPr>
          <a:lstStyle/>
          <a:p>
            <a:pPr marL="282575" indent="-173038">
              <a:buFont typeface="Wingdings" panose="05000000000000000000" pitchFamily="2" charset="2"/>
              <a:buChar char="§"/>
            </a:pPr>
            <a:r>
              <a:rPr lang="en-US" sz="1600" dirty="0"/>
              <a:t>2010 Early Career </a:t>
            </a:r>
            <a:r>
              <a:rPr lang="en-US" sz="1600" dirty="0" smtClean="0"/>
              <a:t>Research program Award</a:t>
            </a:r>
            <a:r>
              <a:rPr lang="en-US" sz="1600" dirty="0"/>
              <a:t>:  Ultrafast Electron Diffraction from Aligned Molecules</a:t>
            </a:r>
          </a:p>
          <a:p>
            <a:pPr marL="282575" indent="-173038">
              <a:buFont typeface="Wingdings" panose="05000000000000000000" pitchFamily="2" charset="2"/>
              <a:buChar char="§"/>
            </a:pPr>
            <a:r>
              <a:rPr lang="en-US" sz="1600" dirty="0" smtClean="0"/>
              <a:t>Leader in experimental/algorithmic developments enabling 3D imaging of transient gas-phase structure</a:t>
            </a:r>
            <a:r>
              <a:rPr lang="en-US" sz="1600" dirty="0"/>
              <a:t>s</a:t>
            </a:r>
            <a:endParaRPr lang="en-US" sz="1600" dirty="0" smtClean="0"/>
          </a:p>
          <a:p>
            <a:pPr marL="282575" indent="-173038">
              <a:buFont typeface="Wingdings" panose="05000000000000000000" pitchFamily="2" charset="2"/>
              <a:buChar char="§"/>
            </a:pPr>
            <a:r>
              <a:rPr lang="en-US" sz="1600" dirty="0" smtClean="0"/>
              <a:t>Key contributor in development of and first images using SLAC’s MeV ultrafast gas-phase electron diffraction capability</a:t>
            </a:r>
          </a:p>
        </p:txBody>
      </p:sp>
    </p:spTree>
    <p:extLst>
      <p:ext uri="{BB962C8B-B14F-4D97-AF65-F5344CB8AC3E}">
        <p14:creationId xmlns:p14="http://schemas.microsoft.com/office/powerpoint/2010/main" val="214803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dirty="0" smtClean="0"/>
              <a:t>Early Career Research: X-ray &amp; Neutron Scattering Facilities </a:t>
            </a:r>
            <a:r>
              <a:rPr lang="en-US" sz="2000" dirty="0" smtClean="0"/>
              <a:t>Volker Rose, Argonne National Laboratory</a:t>
            </a:r>
            <a:endParaRPr lang="en-US" sz="2000" dirty="0"/>
          </a:p>
        </p:txBody>
      </p:sp>
      <p:sp>
        <p:nvSpPr>
          <p:cNvPr id="4" name="Content Placeholder 2"/>
          <p:cNvSpPr txBox="1">
            <a:spLocks/>
          </p:cNvSpPr>
          <p:nvPr/>
        </p:nvSpPr>
        <p:spPr>
          <a:xfrm>
            <a:off x="462064" y="2819400"/>
            <a:ext cx="3119336" cy="3048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b="1" dirty="0" smtClean="0">
              <a:solidFill>
                <a:srgbClr val="106636"/>
              </a:solidFill>
            </a:endParaRPr>
          </a:p>
        </p:txBody>
      </p:sp>
      <p:sp>
        <p:nvSpPr>
          <p:cNvPr id="3" name="TextBox 2"/>
          <p:cNvSpPr txBox="1"/>
          <p:nvPr/>
        </p:nvSpPr>
        <p:spPr>
          <a:xfrm>
            <a:off x="2209800" y="836675"/>
            <a:ext cx="3505200" cy="2800767"/>
          </a:xfrm>
          <a:prstGeom prst="rect">
            <a:avLst/>
          </a:prstGeom>
          <a:noFill/>
        </p:spPr>
        <p:txBody>
          <a:bodyPr wrap="square" rtlCol="0">
            <a:spAutoFit/>
          </a:bodyPr>
          <a:lstStyle/>
          <a:p>
            <a:pPr marL="287338" indent="-196850">
              <a:buFont typeface="Wingdings" pitchFamily="2" charset="2"/>
              <a:buChar char="§"/>
            </a:pPr>
            <a:r>
              <a:rPr lang="en-US" sz="1600" dirty="0" smtClean="0"/>
              <a:t>2012 </a:t>
            </a:r>
            <a:r>
              <a:rPr lang="en-US" sz="1600" dirty="0"/>
              <a:t>Early Career </a:t>
            </a:r>
            <a:r>
              <a:rPr lang="en-US" sz="1600" dirty="0" smtClean="0"/>
              <a:t>Research Program Award</a:t>
            </a:r>
            <a:r>
              <a:rPr lang="en-US" sz="1600" dirty="0"/>
              <a:t>:  </a:t>
            </a:r>
            <a:r>
              <a:rPr lang="en-US" sz="1600" dirty="0" smtClean="0"/>
              <a:t>Combining Scanning Probe Microscopy and Synchrotron Radiation for Nanoscale Imaging with Chemical, Electronic, and Magnetic Contrast.</a:t>
            </a:r>
            <a:endParaRPr lang="en-US" sz="1600" dirty="0"/>
          </a:p>
          <a:p>
            <a:pPr marL="287338" indent="-196850">
              <a:buFont typeface="Wingdings" pitchFamily="2" charset="2"/>
              <a:buChar char="§"/>
            </a:pPr>
            <a:r>
              <a:rPr lang="en-US" sz="1600" dirty="0" smtClean="0"/>
              <a:t>2009 R&amp;D 100 Award; </a:t>
            </a:r>
          </a:p>
          <a:p>
            <a:pPr marL="287338" indent="-196850">
              <a:buFont typeface="Wingdings" pitchFamily="2" charset="2"/>
              <a:buChar char="§"/>
            </a:pPr>
            <a:r>
              <a:rPr lang="en-US" sz="1600" dirty="0" smtClean="0"/>
              <a:t>2015 U Chicago </a:t>
            </a:r>
            <a:r>
              <a:rPr lang="en-US" sz="1600" dirty="0"/>
              <a:t>Pinnacle of Education Award.</a:t>
            </a:r>
          </a:p>
          <a:p>
            <a:pPr marL="287338" indent="-196850">
              <a:buFont typeface="Wingdings" pitchFamily="2" charset="2"/>
              <a:buChar char="§"/>
            </a:pPr>
            <a:endParaRPr lang="en-US" sz="1600" dirty="0" smtClean="0"/>
          </a:p>
        </p:txBody>
      </p:sp>
      <p:sp>
        <p:nvSpPr>
          <p:cNvPr id="5" name="TextBox 4"/>
          <p:cNvSpPr txBox="1"/>
          <p:nvPr/>
        </p:nvSpPr>
        <p:spPr>
          <a:xfrm>
            <a:off x="86438" y="3418034"/>
            <a:ext cx="5181598" cy="1815882"/>
          </a:xfrm>
          <a:prstGeom prst="rect">
            <a:avLst/>
          </a:prstGeom>
          <a:noFill/>
        </p:spPr>
        <p:txBody>
          <a:bodyPr wrap="square" rtlCol="0">
            <a:spAutoFit/>
          </a:bodyPr>
          <a:lstStyle/>
          <a:p>
            <a:r>
              <a:rPr lang="en-US" sz="1600" u="sng" dirty="0" smtClean="0"/>
              <a:t>Science Highlights </a:t>
            </a:r>
            <a:r>
              <a:rPr lang="en-US" sz="1600" dirty="0" smtClean="0"/>
              <a:t>:</a:t>
            </a:r>
          </a:p>
          <a:p>
            <a:pPr marL="287338" indent="-193675">
              <a:buFont typeface="Wingdings" pitchFamily="2" charset="2"/>
              <a:buChar char="§"/>
            </a:pPr>
            <a:r>
              <a:rPr lang="en-US" sz="1600" dirty="0" smtClean="0"/>
              <a:t>Invented way to simultaneously determine physical structure and chemical makeup of materials close to atomic level (U.S. Patent 8,850,611).</a:t>
            </a:r>
          </a:p>
          <a:p>
            <a:pPr marL="287338" indent="-193675">
              <a:buFont typeface="Wingdings" pitchFamily="2" charset="2"/>
              <a:buChar char="§"/>
            </a:pPr>
            <a:r>
              <a:rPr lang="en-US" sz="1600" dirty="0" smtClean="0"/>
              <a:t>Achieved elemental contrast of nanoscale Ni islands on Cu(111) with record-breaking resolution.</a:t>
            </a:r>
          </a:p>
          <a:p>
            <a:pPr marL="287338" indent="-193675">
              <a:buFont typeface="Wingdings" pitchFamily="2" charset="2"/>
              <a:buChar char="§"/>
            </a:pPr>
            <a:r>
              <a:rPr lang="en-US" sz="1600" dirty="0" smtClean="0"/>
              <a:t>Developed world’s first cryogenic SX-STM.</a:t>
            </a:r>
            <a:endParaRPr lang="en-US" sz="1600" dirty="0"/>
          </a:p>
        </p:txBody>
      </p:sp>
      <p:sp>
        <p:nvSpPr>
          <p:cNvPr id="13" name="TextBox 12"/>
          <p:cNvSpPr txBox="1"/>
          <p:nvPr/>
        </p:nvSpPr>
        <p:spPr>
          <a:xfrm>
            <a:off x="5486400" y="4495800"/>
            <a:ext cx="3429000" cy="830997"/>
          </a:xfrm>
          <a:prstGeom prst="rect">
            <a:avLst/>
          </a:prstGeom>
          <a:noFill/>
        </p:spPr>
        <p:txBody>
          <a:bodyPr wrap="square" rtlCol="0">
            <a:spAutoFit/>
          </a:bodyPr>
          <a:lstStyle/>
          <a:p>
            <a:pPr algn="ctr"/>
            <a:r>
              <a:rPr lang="en-US" sz="1200" dirty="0" smtClean="0">
                <a:solidFill>
                  <a:srgbClr val="106636"/>
                </a:solidFill>
              </a:rPr>
              <a:t>Research enables fundamentally new method of materials characterization by combining exquisite chemical and magnetic sensitivity of x-rays with high spatial resolution of scanning tunneling microscopy .</a:t>
            </a:r>
            <a:endParaRPr lang="en-US" sz="1200" dirty="0">
              <a:solidFill>
                <a:srgbClr val="106636"/>
              </a:solidFill>
            </a:endParaRPr>
          </a:p>
        </p:txBody>
      </p:sp>
      <p:sp>
        <p:nvSpPr>
          <p:cNvPr id="12" name="TextBox 11"/>
          <p:cNvSpPr txBox="1"/>
          <p:nvPr/>
        </p:nvSpPr>
        <p:spPr>
          <a:xfrm>
            <a:off x="86438" y="5562600"/>
            <a:ext cx="9057562" cy="646331"/>
          </a:xfrm>
          <a:prstGeom prst="rect">
            <a:avLst/>
          </a:prstGeom>
          <a:noFill/>
        </p:spPr>
        <p:txBody>
          <a:bodyPr wrap="square" rtlCol="0">
            <a:spAutoFit/>
          </a:bodyPr>
          <a:lstStyle/>
          <a:p>
            <a:r>
              <a:rPr lang="en-US" sz="1200" u="sng" dirty="0" smtClean="0"/>
              <a:t>High profile publications include: </a:t>
            </a:r>
          </a:p>
          <a:p>
            <a:r>
              <a:rPr lang="en-US" sz="1200" dirty="0" smtClean="0"/>
              <a:t>N. </a:t>
            </a:r>
            <a:r>
              <a:rPr lang="en-US" sz="1200" dirty="0"/>
              <a:t>Shirato, </a:t>
            </a:r>
            <a:r>
              <a:rPr lang="en-US" sz="1200" dirty="0" smtClean="0"/>
              <a:t>M. </a:t>
            </a:r>
            <a:r>
              <a:rPr lang="en-US" sz="1200" dirty="0"/>
              <a:t>Cummings, </a:t>
            </a:r>
            <a:r>
              <a:rPr lang="en-US" sz="1200" dirty="0" smtClean="0"/>
              <a:t>H. </a:t>
            </a:r>
            <a:r>
              <a:rPr lang="en-US" sz="1200" dirty="0"/>
              <a:t>Kersell, </a:t>
            </a:r>
            <a:r>
              <a:rPr lang="en-US" sz="1200" dirty="0" smtClean="0"/>
              <a:t>Y. </a:t>
            </a:r>
            <a:r>
              <a:rPr lang="en-US" sz="1200" dirty="0"/>
              <a:t>Li, </a:t>
            </a:r>
            <a:r>
              <a:rPr lang="en-US" sz="1200" dirty="0" smtClean="0"/>
              <a:t>B. </a:t>
            </a:r>
            <a:r>
              <a:rPr lang="en-US" sz="1200" dirty="0"/>
              <a:t>Stripe, </a:t>
            </a:r>
            <a:r>
              <a:rPr lang="en-US" sz="1200" dirty="0" smtClean="0"/>
              <a:t>D. </a:t>
            </a:r>
            <a:r>
              <a:rPr lang="en-US" sz="1200" dirty="0"/>
              <a:t>Rosenmann, </a:t>
            </a:r>
            <a:r>
              <a:rPr lang="en-US" sz="1200" dirty="0" smtClean="0"/>
              <a:t>S.-W. </a:t>
            </a:r>
            <a:r>
              <a:rPr lang="en-US" sz="1200" dirty="0"/>
              <a:t>Hla, and </a:t>
            </a:r>
            <a:r>
              <a:rPr lang="en-US" sz="1200" dirty="0" smtClean="0"/>
              <a:t>V. </a:t>
            </a:r>
            <a:r>
              <a:rPr lang="en-US" sz="1200" dirty="0"/>
              <a:t>Rose, </a:t>
            </a:r>
            <a:r>
              <a:rPr lang="en-US" sz="1200" i="1" dirty="0" smtClean="0"/>
              <a:t>Nano </a:t>
            </a:r>
            <a:r>
              <a:rPr lang="en-US" sz="1200" i="1" dirty="0"/>
              <a:t>Letters</a:t>
            </a:r>
            <a:r>
              <a:rPr lang="en-US" sz="1200" dirty="0"/>
              <a:t> </a:t>
            </a:r>
            <a:r>
              <a:rPr lang="en-US" sz="1200" b="1" dirty="0"/>
              <a:t>14</a:t>
            </a:r>
            <a:r>
              <a:rPr lang="en-US" sz="1200" dirty="0"/>
              <a:t>, 6499-6504 (2014)</a:t>
            </a:r>
            <a:r>
              <a:rPr lang="en-US" sz="1200" dirty="0" smtClean="0"/>
              <a:t>.</a:t>
            </a:r>
          </a:p>
          <a:p>
            <a:r>
              <a:rPr lang="en-US" sz="1200" dirty="0" smtClean="0"/>
              <a:t>V. </a:t>
            </a:r>
            <a:r>
              <a:rPr lang="en-US" sz="1200" dirty="0"/>
              <a:t>Rose, </a:t>
            </a:r>
            <a:r>
              <a:rPr lang="en-US" sz="1200" dirty="0" smtClean="0"/>
              <a:t>K. </a:t>
            </a:r>
            <a:r>
              <a:rPr lang="en-US" sz="1200" dirty="0"/>
              <a:t>Wang, </a:t>
            </a:r>
            <a:r>
              <a:rPr lang="en-US" sz="1200" dirty="0" smtClean="0"/>
              <a:t>T.Y. </a:t>
            </a:r>
            <a:r>
              <a:rPr lang="en-US" sz="1200" dirty="0"/>
              <a:t>Chien, </a:t>
            </a:r>
            <a:r>
              <a:rPr lang="en-US" sz="1200" dirty="0" smtClean="0"/>
              <a:t>J. </a:t>
            </a:r>
            <a:r>
              <a:rPr lang="en-US" sz="1200" dirty="0"/>
              <a:t>Hiller, </a:t>
            </a:r>
            <a:r>
              <a:rPr lang="en-US" sz="1200" dirty="0" smtClean="0"/>
              <a:t>D. </a:t>
            </a:r>
            <a:r>
              <a:rPr lang="en-US" sz="1200" dirty="0"/>
              <a:t>Rosenmann, </a:t>
            </a:r>
            <a:r>
              <a:rPr lang="en-US" sz="1200" dirty="0" smtClean="0"/>
              <a:t>J.W</a:t>
            </a:r>
            <a:r>
              <a:rPr lang="en-US" sz="1200" dirty="0"/>
              <a:t>. Freeland, </a:t>
            </a:r>
            <a:r>
              <a:rPr lang="en-US" sz="1200" dirty="0" smtClean="0"/>
              <a:t>C. </a:t>
            </a:r>
            <a:r>
              <a:rPr lang="en-US" sz="1200" dirty="0"/>
              <a:t>Preissner, </a:t>
            </a:r>
            <a:r>
              <a:rPr lang="en-US" sz="1200" dirty="0" smtClean="0"/>
              <a:t>S.-W. </a:t>
            </a:r>
            <a:r>
              <a:rPr lang="en-US" sz="1200" dirty="0"/>
              <a:t>Hla, </a:t>
            </a:r>
            <a:r>
              <a:rPr lang="en-US" sz="1200" i="1" dirty="0" smtClean="0"/>
              <a:t>Adv</a:t>
            </a:r>
            <a:r>
              <a:rPr lang="en-US" sz="1200" i="1" dirty="0"/>
              <a:t>. </a:t>
            </a:r>
            <a:r>
              <a:rPr lang="en-US" sz="1200" i="1" dirty="0" err="1"/>
              <a:t>Funct</a:t>
            </a:r>
            <a:r>
              <a:rPr lang="en-US" sz="1200" i="1" dirty="0"/>
              <a:t>. Mater.</a:t>
            </a:r>
            <a:r>
              <a:rPr lang="en-US" sz="1200" dirty="0"/>
              <a:t> </a:t>
            </a:r>
            <a:r>
              <a:rPr lang="en-US" sz="1200" b="1" dirty="0"/>
              <a:t>23</a:t>
            </a:r>
            <a:r>
              <a:rPr lang="en-US" sz="1200" dirty="0"/>
              <a:t>, 2646 (2013).</a:t>
            </a:r>
            <a:endParaRPr lang="en-US" sz="1200" dirty="0" smtClean="0"/>
          </a:p>
        </p:txBody>
      </p:sp>
      <p:pic>
        <p:nvPicPr>
          <p:cNvPr id="9" name="Picture 8" descr="Presentation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2743200"/>
            <a:ext cx="1765300" cy="1470789"/>
          </a:xfrm>
          <a:prstGeom prst="rect">
            <a:avLst/>
          </a:prstGeom>
        </p:spPr>
      </p:pic>
      <p:pic>
        <p:nvPicPr>
          <p:cNvPr id="16" name="Picture 15" descr="Advanced Functional Materials Vol 23 No 20 back cover.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96200" y="2743200"/>
            <a:ext cx="1222086" cy="1630818"/>
          </a:xfrm>
          <a:prstGeom prst="rect">
            <a:avLst/>
          </a:prstGeom>
          <a:effectLst/>
        </p:spPr>
      </p:pic>
      <p:pic>
        <p:nvPicPr>
          <p:cNvPr id="17" name="Picture 16"/>
          <p:cNvPicPr>
            <a:picLocks noChangeAspect="1"/>
          </p:cNvPicPr>
          <p:nvPr/>
        </p:nvPicPr>
        <p:blipFill>
          <a:blip r:embed="rId4"/>
          <a:stretch>
            <a:fillRect/>
          </a:stretch>
        </p:blipFill>
        <p:spPr>
          <a:xfrm>
            <a:off x="7869301" y="6299200"/>
            <a:ext cx="1246124" cy="558800"/>
          </a:xfrm>
          <a:prstGeom prst="rect">
            <a:avLst/>
          </a:prstGeom>
        </p:spPr>
      </p:pic>
      <p:pic>
        <p:nvPicPr>
          <p:cNvPr id="11" name="Picture 10" descr="Nano Letters Figure Highlight with tex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836676"/>
            <a:ext cx="3200400" cy="188415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6846" y="922925"/>
            <a:ext cx="1989697" cy="2133600"/>
          </a:xfrm>
          <a:prstGeom prst="rect">
            <a:avLst/>
          </a:prstGeom>
        </p:spPr>
      </p:pic>
    </p:spTree>
    <p:extLst>
      <p:ext uri="{BB962C8B-B14F-4D97-AF65-F5344CB8AC3E}">
        <p14:creationId xmlns:p14="http://schemas.microsoft.com/office/powerpoint/2010/main" val="214803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
    <a:dk1>
      <a:sysClr val="windowText" lastClr="000000"/>
    </a:dk1>
    <a:lt1>
      <a:sysClr val="window" lastClr="FFFFFF"/>
    </a:lt1>
    <a:dk2>
      <a:srgbClr val="1F497D"/>
    </a:dk2>
    <a:lt2>
      <a:srgbClr val="EEECE1"/>
    </a:lt2>
    <a:accent1>
      <a:srgbClr val="4F81BD"/>
    </a:accent1>
    <a:accent2>
      <a:srgbClr val="C0504D"/>
    </a:accent2>
    <a:accent3>
      <a:srgbClr val="106636"/>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Opulent</Template>
  <TotalTime>0</TotalTime>
  <Words>3940</Words>
  <Application>Microsoft Office PowerPoint</Application>
  <PresentationFormat>On-screen Show (4:3)</PresentationFormat>
  <Paragraphs>675</Paragraphs>
  <Slides>29</Slides>
  <Notes>19</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1_Office Theme</vt:lpstr>
      <vt:lpstr>Basic Energy Sciences Update</vt:lpstr>
      <vt:lpstr>PowerPoint Presentation</vt:lpstr>
      <vt:lpstr>PowerPoint Presentation</vt:lpstr>
      <vt:lpstr>PowerPoint Presentation</vt:lpstr>
      <vt:lpstr>Office of Science Early Career Research Program </vt:lpstr>
      <vt:lpstr>Snapshot of BES Early Career Research Program Awards</vt:lpstr>
      <vt:lpstr>Early Career Research:  Materials Sciences and Engineering Athena Safa-Sefat, Oak Ridge National Laboratory</vt:lpstr>
      <vt:lpstr>Early Career Research: Chemical Sciences (CSGB) Martin Centurion, University of Nebraska, Lincoln</vt:lpstr>
      <vt:lpstr>Early Career Research: X-ray &amp; Neutron Scattering Facilities Volker Rose, Argonne National Laboratory</vt:lpstr>
      <vt:lpstr>PowerPoint Presentation</vt:lpstr>
      <vt:lpstr>PowerPoint Presentation</vt:lpstr>
      <vt:lpstr>PowerPoint Presentation</vt:lpstr>
      <vt:lpstr>PowerPoint Presentation</vt:lpstr>
      <vt:lpstr>Evolution of Solar Research Cell Efficiencies</vt:lpstr>
      <vt:lpstr>Recent BES Impacts on PV Technologies</vt:lpstr>
      <vt:lpstr>Trends in Lithium-Ion Batteries:  Increased Energy Density, Decreased Cost</vt:lpstr>
      <vt:lpstr>High-Energy Lithium Batteries:  From Fundamental Research to Cars on the Road</vt:lpstr>
      <vt:lpstr>PowerPoint Presentation</vt:lpstr>
      <vt:lpstr>PowerPoint Presentation</vt:lpstr>
      <vt:lpstr>A Brighter Light, 50 Atoms Wide Quantum Dots Impact Display and Medical Technologies</vt:lpstr>
      <vt:lpstr>PowerPoint Presentation</vt:lpstr>
      <vt:lpstr>PowerPoint Presentation</vt:lpstr>
      <vt:lpstr>PowerPoint Presentation</vt:lpstr>
      <vt:lpstr>PowerPoint Presentation</vt:lpstr>
      <vt:lpstr>PowerPoint Presentation</vt:lpstr>
      <vt:lpstr>PowerPoint Presentation</vt:lpstr>
      <vt:lpstr>BES Strategic Planning and Program Development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2015-07-14T15:17:07Z</dcterms:created>
  <dcterms:modified xsi:type="dcterms:W3CDTF">2015-07-14T15:18:38Z</dcterms:modified>
</cp:coreProperties>
</file>