
<file path=[Content_Types].xml><?xml version="1.0" encoding="utf-8"?>
<Types xmlns="http://schemas.openxmlformats.org/package/2006/content-types">
  <Default Extension="png" ContentType="image/png"/>
  <Default Extension="tmp"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gif" ContentType="image/gif"/>
  <Default Extension="tif" ContentType="image/tiff"/>
  <Default Extension="vml" ContentType="application/vnd.openxmlformats-officedocument.vmlDrawing"/>
  <Default Extension="xlsx" ContentType="application/vnd.openxmlformats-officedocument.spreadsheetml.sheet"/>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7.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8.xml" ContentType="application/vnd.openxmlformats-officedocument.theme+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9.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theme/theme10.xml" ContentType="application/vnd.openxmlformats-officedocument.theme+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drawings/drawing1.xml" ContentType="application/vnd.openxmlformats-officedocument.drawingml.chartshape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rts/chart2.xml" ContentType="application/vnd.openxmlformats-officedocument.drawingml.chart+xml"/>
  <Override PartName="/ppt/charts/chart3.xml" ContentType="application/vnd.openxmlformats-officedocument.drawingml.chart+xml"/>
  <Override PartName="/ppt/drawings/drawing2.xml" ContentType="application/vnd.openxmlformats-officedocument.drawingml.chartshape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883" r:id="rId2"/>
    <p:sldMasterId id="2147483909" r:id="rId3"/>
    <p:sldMasterId id="2147483922" r:id="rId4"/>
    <p:sldMasterId id="2147484032" r:id="rId5"/>
    <p:sldMasterId id="2147484071" r:id="rId6"/>
    <p:sldMasterId id="2147484084" r:id="rId7"/>
    <p:sldMasterId id="2147484110" r:id="rId8"/>
    <p:sldMasterId id="2147484136" r:id="rId9"/>
    <p:sldMasterId id="2147484148" r:id="rId10"/>
    <p:sldMasterId id="2147484162" r:id="rId11"/>
  </p:sldMasterIdLst>
  <p:notesMasterIdLst>
    <p:notesMasterId r:id="rId56"/>
  </p:notesMasterIdLst>
  <p:handoutMasterIdLst>
    <p:handoutMasterId r:id="rId57"/>
  </p:handoutMasterIdLst>
  <p:sldIdLst>
    <p:sldId id="1354" r:id="rId12"/>
    <p:sldId id="1039" r:id="rId13"/>
    <p:sldId id="1349" r:id="rId14"/>
    <p:sldId id="1272" r:id="rId15"/>
    <p:sldId id="1358" r:id="rId16"/>
    <p:sldId id="1216" r:id="rId17"/>
    <p:sldId id="1217" r:id="rId18"/>
    <p:sldId id="1274" r:id="rId19"/>
    <p:sldId id="1279" r:id="rId20"/>
    <p:sldId id="1214" r:id="rId21"/>
    <p:sldId id="1374" r:id="rId22"/>
    <p:sldId id="1371" r:id="rId23"/>
    <p:sldId id="1372" r:id="rId24"/>
    <p:sldId id="1373" r:id="rId25"/>
    <p:sldId id="1317" r:id="rId26"/>
    <p:sldId id="1345" r:id="rId27"/>
    <p:sldId id="1351" r:id="rId28"/>
    <p:sldId id="1352" r:id="rId29"/>
    <p:sldId id="1341" r:id="rId30"/>
    <p:sldId id="1308" r:id="rId31"/>
    <p:sldId id="1353" r:id="rId32"/>
    <p:sldId id="1319" r:id="rId33"/>
    <p:sldId id="1321" r:id="rId34"/>
    <p:sldId id="1332" r:id="rId35"/>
    <p:sldId id="1379" r:id="rId36"/>
    <p:sldId id="1322" r:id="rId37"/>
    <p:sldId id="1323" r:id="rId38"/>
    <p:sldId id="1324" r:id="rId39"/>
    <p:sldId id="1325" r:id="rId40"/>
    <p:sldId id="1326" r:id="rId41"/>
    <p:sldId id="1327" r:id="rId42"/>
    <p:sldId id="1328" r:id="rId43"/>
    <p:sldId id="1329" r:id="rId44"/>
    <p:sldId id="1215" r:id="rId45"/>
    <p:sldId id="1220" r:id="rId46"/>
    <p:sldId id="1375" r:id="rId47"/>
    <p:sldId id="1377" r:id="rId48"/>
    <p:sldId id="1378" r:id="rId49"/>
    <p:sldId id="1359" r:id="rId50"/>
    <p:sldId id="1346" r:id="rId51"/>
    <p:sldId id="1337" r:id="rId52"/>
    <p:sldId id="1342" r:id="rId53"/>
    <p:sldId id="1368" r:id="rId54"/>
    <p:sldId id="1369" r:id="rId55"/>
  </p:sldIdLst>
  <p:sldSz cx="9144000" cy="6858000" type="screen4x3"/>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 " id="{B50D5F4C-0E7C-C74F-9093-0714AB6076C4}">
          <p14:sldIdLst>
            <p14:sldId id="1354"/>
            <p14:sldId id="1039"/>
            <p14:sldId id="1349"/>
            <p14:sldId id="1272"/>
            <p14:sldId id="1358"/>
            <p14:sldId id="1216"/>
            <p14:sldId id="1217"/>
            <p14:sldId id="1274"/>
            <p14:sldId id="1279"/>
            <p14:sldId id="1214"/>
            <p14:sldId id="1374"/>
            <p14:sldId id="1371"/>
            <p14:sldId id="1372"/>
            <p14:sldId id="1373"/>
            <p14:sldId id="1317"/>
            <p14:sldId id="1345"/>
            <p14:sldId id="1351"/>
            <p14:sldId id="1352"/>
            <p14:sldId id="1341"/>
            <p14:sldId id="1308"/>
            <p14:sldId id="1353"/>
            <p14:sldId id="1319"/>
            <p14:sldId id="1321"/>
            <p14:sldId id="1332"/>
          </p14:sldIdLst>
        </p14:section>
        <p14:section name="Back-up slides" id="{7583F02D-04FA-574D-9A69-68EC428584C1}">
          <p14:sldIdLst>
            <p14:sldId id="1379"/>
            <p14:sldId id="1322"/>
            <p14:sldId id="1323"/>
            <p14:sldId id="1324"/>
            <p14:sldId id="1325"/>
            <p14:sldId id="1326"/>
            <p14:sldId id="1327"/>
            <p14:sldId id="1328"/>
            <p14:sldId id="1329"/>
            <p14:sldId id="1215"/>
            <p14:sldId id="1220"/>
            <p14:sldId id="1375"/>
            <p14:sldId id="1377"/>
            <p14:sldId id="1378"/>
            <p14:sldId id="1359"/>
            <p14:sldId id="1346"/>
            <p14:sldId id="1337"/>
            <p14:sldId id="1342"/>
            <p14:sldId id="1368"/>
            <p14:sldId id="1369"/>
          </p14:sldIdLst>
        </p14:section>
      </p14:sectionLst>
    </p:ex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928" userDrawn="1">
          <p15:clr>
            <a:srgbClr val="A4A3A4"/>
          </p15:clr>
        </p15:guide>
        <p15:guide id="2" pos="2208"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Dean Haeffner" initials="" lastIdx="1" clrIdx="0"/>
  <p:cmAuthor id="1" name="Stuart Henderson" initials="SH" lastIdx="2" clrIdx="1"/>
  <p:cmAuthor id="2" name="Elizabeth  Austin" initials="" lastIdx="9" clrIdx="2"/>
</p:cmAuthorLst>
</file>

<file path=ppt/presProps.xml><?xml version="1.0" encoding="utf-8"?>
<p:presentationPr xmlns:a="http://schemas.openxmlformats.org/drawingml/2006/main" xmlns:r="http://schemas.openxmlformats.org/officeDocument/2006/relationships" xmlns:p="http://schemas.openxmlformats.org/presentationml/2006/main">
  <p:prnPr clrMode="bw"/>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2A7CAA"/>
    <a:srgbClr val="308CC0"/>
    <a:srgbClr val="C1242B"/>
    <a:srgbClr val="3291C7"/>
    <a:srgbClr val="227C38"/>
    <a:srgbClr val="95B16E"/>
    <a:srgbClr val="9FBB74"/>
    <a:srgbClr val="6F96D3"/>
    <a:srgbClr val="F69447"/>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2" autoAdjust="0"/>
    <p:restoredTop sz="95843" autoAdjust="0"/>
  </p:normalViewPr>
  <p:slideViewPr>
    <p:cSldViewPr snapToGrid="0">
      <p:cViewPr>
        <p:scale>
          <a:sx n="100" d="100"/>
          <a:sy n="100" d="100"/>
        </p:scale>
        <p:origin x="-996" y="468"/>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150" d="100"/>
        <a:sy n="150" d="100"/>
      </p:scale>
      <p:origin x="0" y="9896"/>
    </p:cViewPr>
  </p:sorterViewPr>
  <p:notesViewPr>
    <p:cSldViewPr snapToGrid="0" snapToObjects="1">
      <p:cViewPr varScale="1">
        <p:scale>
          <a:sx n="113" d="100"/>
          <a:sy n="113" d="100"/>
        </p:scale>
        <p:origin x="-4992" y="-112"/>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slide" Target="slides/slide36.xml"/><Relationship Id="rId50" Type="http://schemas.openxmlformats.org/officeDocument/2006/relationships/slide" Target="slides/slide39.xml"/><Relationship Id="rId55" Type="http://schemas.openxmlformats.org/officeDocument/2006/relationships/slide" Target="slides/slide44.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handoutMaster" Target="handoutMasters/handoutMaster1.xml"/><Relationship Id="rId61" Type="http://schemas.openxmlformats.org/officeDocument/2006/relationships/theme" Target="theme/theme1.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40.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presProps" Target="presProps.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charts/_rels/chart1.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1" Type="http://schemas.openxmlformats.org/officeDocument/2006/relationships/oleObject" Target="Chart%20in%20Microsoft%20Office%20PowerPoint" TargetMode="External"/></Relationships>
</file>

<file path=ppt/charts/_rels/chart3.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C:\Users\fenner\AppData\Local\Microsoft\Windows\Temporary%20Internet%20Files\Content.Outlook\39BVGFKC\On-Site%20Remote%20Mail-in%20Users%20-%20Graph.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pPr>
            <a:r>
              <a:rPr lang="en-US" sz="2600" b="0" dirty="0" smtClean="0">
                <a:solidFill>
                  <a:schemeClr val="tx2"/>
                </a:solidFill>
              </a:rPr>
              <a:t>New tools are needed </a:t>
            </a:r>
            <a:r>
              <a:rPr lang="en-US" sz="2600" b="0" baseline="0" dirty="0" smtClean="0">
                <a:solidFill>
                  <a:schemeClr val="tx2"/>
                </a:solidFill>
              </a:rPr>
              <a:t>to answer the most pressing scientific questions</a:t>
            </a:r>
            <a:endParaRPr lang="en-US" sz="2600" b="0" dirty="0">
              <a:solidFill>
                <a:schemeClr val="tx2"/>
              </a:solidFill>
            </a:endParaRPr>
          </a:p>
        </c:rich>
      </c:tx>
      <c:layout>
        <c:manualLayout>
          <c:xMode val="edge"/>
          <c:yMode val="edge"/>
          <c:x val="0.132457255400909"/>
          <c:y val="1.1502073448411801E-2"/>
        </c:manualLayout>
      </c:layout>
      <c:overlay val="0"/>
    </c:title>
    <c:autoTitleDeleted val="0"/>
    <c:plotArea>
      <c:layout>
        <c:manualLayout>
          <c:layoutTarget val="inner"/>
          <c:xMode val="edge"/>
          <c:yMode val="edge"/>
          <c:x val="0.19300824299945901"/>
          <c:y val="0.148581907756166"/>
          <c:w val="0.59068239706112402"/>
          <c:h val="0.78792263688768305"/>
        </c:manualLayout>
      </c:layout>
      <c:doughnutChart>
        <c:varyColors val="1"/>
        <c:ser>
          <c:idx val="0"/>
          <c:order val="0"/>
          <c:tx>
            <c:strRef>
              <c:f>Sheet1!$B$1</c:f>
              <c:strCache>
                <c:ptCount val="1"/>
                <c:pt idx="0">
                  <c:v>Sales</c:v>
                </c:pt>
              </c:strCache>
            </c:strRef>
          </c:tx>
          <c:dLbls>
            <c:dLbl>
              <c:idx val="2"/>
              <c:layout>
                <c:manualLayout>
                  <c:x val="-8.68573688465097E-3"/>
                  <c:y val="-3.4406364087364798E-2"/>
                </c:manualLayout>
              </c:layout>
              <c:showLegendKey val="0"/>
              <c:showVal val="0"/>
              <c:showCatName val="1"/>
              <c:showSerName val="0"/>
              <c:showPercent val="0"/>
              <c:showBubbleSize val="0"/>
              <c:extLst>
                <c:ext xmlns:c15="http://schemas.microsoft.com/office/drawing/2012/chart" uri="{CE6537A1-D6FC-4f65-9D91-7224C49458BB}">
                  <c15:layout/>
                </c:ext>
              </c:extLst>
            </c:dLbl>
            <c:dLbl>
              <c:idx val="5"/>
              <c:layout>
                <c:manualLayout>
                  <c:x val="-8.8427457827502803E-3"/>
                  <c:y val="-4.4426494345718902E-2"/>
                </c:manualLayout>
              </c:layout>
              <c:tx>
                <c:rich>
                  <a:bodyPr/>
                  <a:lstStyle/>
                  <a:p>
                    <a:r>
                      <a:rPr lang="en-US" spc="-20" dirty="0"/>
                      <a:t>Environmental </a:t>
                    </a:r>
                    <a:r>
                      <a:rPr lang="en-US" dirty="0"/>
                      <a:t>and Geo Sciences</a:t>
                    </a:r>
                  </a:p>
                </c:rich>
              </c:tx>
              <c:showLegendKey val="0"/>
              <c:showVal val="0"/>
              <c:showCatName val="1"/>
              <c:showSerName val="0"/>
              <c:showPercent val="0"/>
              <c:showBubbleSize val="0"/>
              <c:extLst>
                <c:ext xmlns:c15="http://schemas.microsoft.com/office/drawing/2012/chart" uri="{CE6537A1-D6FC-4f65-9D91-7224C49458BB}">
                  <c15:layout/>
                </c:ext>
              </c:extLst>
            </c:dLbl>
            <c:spPr>
              <a:noFill/>
              <a:ln>
                <a:noFill/>
              </a:ln>
              <a:effectLst/>
            </c:spPr>
            <c:showLegendKey val="0"/>
            <c:showVal val="0"/>
            <c:showCatName val="1"/>
            <c:showSerName val="0"/>
            <c:showPercent val="0"/>
            <c:showBubbleSize val="0"/>
            <c:showLeaderLines val="1"/>
            <c:extLst>
              <c:ext xmlns:c15="http://schemas.microsoft.com/office/drawing/2012/chart" uri="{CE6537A1-D6FC-4f65-9D91-7224C49458BB}">
                <c15:layout/>
              </c:ext>
            </c:extLst>
          </c:dLbls>
          <c:cat>
            <c:strRef>
              <c:f>Sheet1!$A$2:$A$7</c:f>
              <c:strCache>
                <c:ptCount val="6"/>
                <c:pt idx="0">
                  <c:v>Life Sciences and Biology</c:v>
                </c:pt>
                <c:pt idx="1">
                  <c:v>Advanced Materials</c:v>
                </c:pt>
                <c:pt idx="2">
                  <c:v>Condensed Matter Physics</c:v>
                </c:pt>
                <c:pt idx="3">
                  <c:v>Chemistry and Catalysis </c:v>
                </c:pt>
                <c:pt idx="4">
                  <c:v>Soft Materials</c:v>
                </c:pt>
                <c:pt idx="5">
                  <c:v>Environmental and Geo Sciences</c:v>
                </c:pt>
              </c:strCache>
            </c:strRef>
          </c:cat>
          <c:val>
            <c:numRef>
              <c:f>Sheet1!$B$2:$B$7</c:f>
              <c:numCache>
                <c:formatCode>General</c:formatCode>
                <c:ptCount val="6"/>
                <c:pt idx="0">
                  <c:v>14.285</c:v>
                </c:pt>
                <c:pt idx="1">
                  <c:v>14.285</c:v>
                </c:pt>
                <c:pt idx="2">
                  <c:v>14.285</c:v>
                </c:pt>
                <c:pt idx="3">
                  <c:v>14.285</c:v>
                </c:pt>
                <c:pt idx="4">
                  <c:v>14.285</c:v>
                </c:pt>
                <c:pt idx="5">
                  <c:v>14.285</c:v>
                </c:pt>
              </c:numCache>
            </c:numRef>
          </c:val>
        </c:ser>
        <c:dLbls>
          <c:showLegendKey val="0"/>
          <c:showVal val="0"/>
          <c:showCatName val="1"/>
          <c:showSerName val="0"/>
          <c:showPercent val="0"/>
          <c:showBubbleSize val="0"/>
          <c:showLeaderLines val="1"/>
        </c:dLbls>
        <c:firstSliceAng val="51"/>
        <c:holeSize val="20"/>
      </c:doughnutChart>
    </c:plotArea>
    <c:plotVisOnly val="1"/>
    <c:dispBlanksAs val="zero"/>
    <c:showDLblsOverMax val="0"/>
  </c:chart>
  <c:spPr>
    <a:ln>
      <a:noFill/>
    </a:ln>
  </c:spPr>
  <c:txPr>
    <a:bodyPr/>
    <a:lstStyle/>
    <a:p>
      <a:pPr algn="ctr">
        <a:defRPr sz="1800">
          <a:latin typeface="Arial"/>
          <a:cs typeface="Arial"/>
        </a:defRPr>
      </a:pPr>
      <a:endParaRPr lang="en-US"/>
    </a:p>
  </c:txPr>
  <c:externalData r:id="rId2">
    <c:autoUpdate val="0"/>
  </c:externalData>
  <c:userShapes r:id="rId3"/>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21"/>
    </mc:Choice>
    <mc:Fallback>
      <c:style val="21"/>
    </mc:Fallback>
  </mc:AlternateContent>
  <c:chart>
    <c:title>
      <c:tx>
        <c:rich>
          <a:bodyPr/>
          <a:lstStyle/>
          <a:p>
            <a:pPr>
              <a:defRPr/>
            </a:pPr>
            <a:r>
              <a:rPr lang="en-US"/>
              <a:t>U.S. Institutions FY14</a:t>
            </a:r>
          </a:p>
        </c:rich>
      </c:tx>
      <c:overlay val="0"/>
    </c:title>
    <c:autoTitleDeleted val="0"/>
    <c:plotArea>
      <c:layout/>
      <c:barChart>
        <c:barDir val="col"/>
        <c:grouping val="clustered"/>
        <c:varyColors val="0"/>
        <c:ser>
          <c:idx val="0"/>
          <c:order val="0"/>
          <c:tx>
            <c:strRef>
              <c:f>'[Chart in Microsoft Office PowerPoint]Sheet1'!$B$1</c:f>
              <c:strCache>
                <c:ptCount val="1"/>
                <c:pt idx="0">
                  <c:v>  </c:v>
                </c:pt>
              </c:strCache>
            </c:strRef>
          </c:tx>
          <c:spPr>
            <a:solidFill>
              <a:schemeClr val="tx2"/>
            </a:solidFill>
            <a:ln w="9525" cmpd="sng">
              <a:solidFill>
                <a:schemeClr val="tx1">
                  <a:lumMod val="50000"/>
                </a:schemeClr>
              </a:solidFill>
            </a:ln>
          </c:spPr>
          <c:invertIfNegative val="0"/>
          <c:cat>
            <c:strRef>
              <c:f>'[Chart in Microsoft Office PowerPoint]Sheet1'!$A$2:$A$5</c:f>
              <c:strCache>
                <c:ptCount val="4"/>
                <c:pt idx="0">
                  <c:v>Midwest</c:v>
                </c:pt>
                <c:pt idx="1">
                  <c:v>West </c:v>
                </c:pt>
                <c:pt idx="2">
                  <c:v>Northeast </c:v>
                </c:pt>
                <c:pt idx="3">
                  <c:v>South</c:v>
                </c:pt>
              </c:strCache>
            </c:strRef>
          </c:cat>
          <c:val>
            <c:numRef>
              <c:f>'[Chart in Microsoft Office PowerPoint]Sheet1'!$B$2:$B$5</c:f>
              <c:numCache>
                <c:formatCode>General</c:formatCode>
                <c:ptCount val="4"/>
                <c:pt idx="0">
                  <c:v>117</c:v>
                </c:pt>
                <c:pt idx="1">
                  <c:v>70</c:v>
                </c:pt>
                <c:pt idx="2">
                  <c:v>104</c:v>
                </c:pt>
                <c:pt idx="3">
                  <c:v>102</c:v>
                </c:pt>
              </c:numCache>
            </c:numRef>
          </c:val>
        </c:ser>
        <c:dLbls>
          <c:showLegendKey val="0"/>
          <c:showVal val="0"/>
          <c:showCatName val="0"/>
          <c:showSerName val="0"/>
          <c:showPercent val="0"/>
          <c:showBubbleSize val="0"/>
        </c:dLbls>
        <c:gapWidth val="150"/>
        <c:axId val="99972608"/>
        <c:axId val="99974144"/>
      </c:barChart>
      <c:catAx>
        <c:axId val="99972608"/>
        <c:scaling>
          <c:orientation val="minMax"/>
        </c:scaling>
        <c:delete val="0"/>
        <c:axPos val="b"/>
        <c:numFmt formatCode="General" sourceLinked="0"/>
        <c:majorTickMark val="out"/>
        <c:minorTickMark val="none"/>
        <c:tickLblPos val="nextTo"/>
        <c:crossAx val="99974144"/>
        <c:crosses val="autoZero"/>
        <c:auto val="1"/>
        <c:lblAlgn val="ctr"/>
        <c:lblOffset val="100"/>
        <c:noMultiLvlLbl val="0"/>
      </c:catAx>
      <c:valAx>
        <c:axId val="99974144"/>
        <c:scaling>
          <c:orientation val="minMax"/>
          <c:max val="120"/>
        </c:scaling>
        <c:delete val="0"/>
        <c:axPos val="l"/>
        <c:majorGridlines/>
        <c:numFmt formatCode="General" sourceLinked="1"/>
        <c:majorTickMark val="out"/>
        <c:minorTickMark val="none"/>
        <c:tickLblPos val="nextTo"/>
        <c:crossAx val="99972608"/>
        <c:crosses val="autoZero"/>
        <c:crossBetween val="between"/>
      </c:valAx>
    </c:plotArea>
    <c:plotVisOnly val="1"/>
    <c:dispBlanksAs val="gap"/>
    <c:showDLblsOverMax val="0"/>
  </c:chart>
  <c:spPr>
    <a:ln w="12700" cmpd="sng">
      <a:solidFill>
        <a:schemeClr val="tx1">
          <a:lumMod val="50000"/>
        </a:schemeClr>
      </a:solidFill>
    </a:ln>
  </c:spPr>
  <c:txPr>
    <a:bodyPr/>
    <a:lstStyle/>
    <a:p>
      <a:pPr>
        <a:defRPr>
          <a:solidFill>
            <a:schemeClr val="bg2">
              <a:lumMod val="10000"/>
            </a:schemeClr>
          </a:solidFill>
          <a:latin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'On-Site, Remote, Mail-in'!$D$6</c:f>
              <c:strCache>
                <c:ptCount val="1"/>
                <c:pt idx="0">
                  <c:v>Unique On-Site Users</c:v>
                </c:pt>
              </c:strCache>
            </c:strRef>
          </c:tx>
          <c:spPr>
            <a:solidFill>
              <a:schemeClr val="tx2"/>
            </a:solidFill>
            <a:ln>
              <a:noFill/>
            </a:ln>
            <a:effectLst/>
          </c:spPr>
          <c:invertIfNegative val="0"/>
          <c:cat>
            <c:numRef>
              <c:f>'On-Site, Remote, Mail-in'!$C$7:$C$23</c:f>
              <c:numCache>
                <c:formatCode>0</c:formatCode>
                <c:ptCount val="17"/>
                <c:pt idx="0">
                  <c:v>1998</c:v>
                </c:pt>
                <c:pt idx="1">
                  <c:v>1999</c:v>
                </c:pt>
                <c:pt idx="2">
                  <c:v>2000</c:v>
                </c:pt>
                <c:pt idx="3">
                  <c:v>2001</c:v>
                </c:pt>
                <c:pt idx="4">
                  <c:v>2002</c:v>
                </c:pt>
                <c:pt idx="5">
                  <c:v>2003</c:v>
                </c:pt>
                <c:pt idx="6">
                  <c:v>2004</c:v>
                </c:pt>
                <c:pt idx="7">
                  <c:v>2005</c:v>
                </c:pt>
                <c:pt idx="8">
                  <c:v>2006</c:v>
                </c:pt>
                <c:pt idx="9">
                  <c:v>2007</c:v>
                </c:pt>
                <c:pt idx="10">
                  <c:v>2008</c:v>
                </c:pt>
                <c:pt idx="11">
                  <c:v>2009</c:v>
                </c:pt>
                <c:pt idx="12">
                  <c:v>2010</c:v>
                </c:pt>
                <c:pt idx="13">
                  <c:v>2011</c:v>
                </c:pt>
                <c:pt idx="14">
                  <c:v>2012</c:v>
                </c:pt>
                <c:pt idx="15">
                  <c:v>2013</c:v>
                </c:pt>
                <c:pt idx="16">
                  <c:v>2014</c:v>
                </c:pt>
              </c:numCache>
            </c:numRef>
          </c:cat>
          <c:val>
            <c:numRef>
              <c:f>'On-Site, Remote, Mail-in'!$D$7:$D$23</c:f>
              <c:numCache>
                <c:formatCode>0</c:formatCode>
                <c:ptCount val="17"/>
                <c:pt idx="0">
                  <c:v>734</c:v>
                </c:pt>
                <c:pt idx="1">
                  <c:v>1222</c:v>
                </c:pt>
                <c:pt idx="2">
                  <c:v>1527</c:v>
                </c:pt>
                <c:pt idx="3">
                  <c:v>1989</c:v>
                </c:pt>
                <c:pt idx="4">
                  <c:v>2299</c:v>
                </c:pt>
                <c:pt idx="5">
                  <c:v>2767</c:v>
                </c:pt>
                <c:pt idx="6">
                  <c:v>2773</c:v>
                </c:pt>
                <c:pt idx="7">
                  <c:v>3215</c:v>
                </c:pt>
                <c:pt idx="8">
                  <c:v>3274</c:v>
                </c:pt>
                <c:pt idx="9">
                  <c:v>3412</c:v>
                </c:pt>
                <c:pt idx="10">
                  <c:v>3229</c:v>
                </c:pt>
                <c:pt idx="11">
                  <c:v>3463</c:v>
                </c:pt>
                <c:pt idx="12">
                  <c:v>3642</c:v>
                </c:pt>
                <c:pt idx="13">
                  <c:v>3729</c:v>
                </c:pt>
                <c:pt idx="14">
                  <c:v>3976</c:v>
                </c:pt>
                <c:pt idx="15">
                  <c:v>3939</c:v>
                </c:pt>
                <c:pt idx="16">
                  <c:v>4010</c:v>
                </c:pt>
              </c:numCache>
            </c:numRef>
          </c:val>
        </c:ser>
        <c:ser>
          <c:idx val="1"/>
          <c:order val="1"/>
          <c:tx>
            <c:strRef>
              <c:f>'On-Site, Remote, Mail-in'!$E$6</c:f>
              <c:strCache>
                <c:ptCount val="1"/>
                <c:pt idx="0">
                  <c:v>Unique Remote Users</c:v>
                </c:pt>
              </c:strCache>
            </c:strRef>
          </c:tx>
          <c:spPr>
            <a:solidFill>
              <a:srgbClr val="A22B38"/>
            </a:solidFill>
            <a:ln>
              <a:noFill/>
            </a:ln>
            <a:effectLst/>
          </c:spPr>
          <c:invertIfNegative val="0"/>
          <c:cat>
            <c:numRef>
              <c:f>'On-Site, Remote, Mail-in'!$C$7:$C$23</c:f>
              <c:numCache>
                <c:formatCode>0</c:formatCode>
                <c:ptCount val="17"/>
                <c:pt idx="0">
                  <c:v>1998</c:v>
                </c:pt>
                <c:pt idx="1">
                  <c:v>1999</c:v>
                </c:pt>
                <c:pt idx="2">
                  <c:v>2000</c:v>
                </c:pt>
                <c:pt idx="3">
                  <c:v>2001</c:v>
                </c:pt>
                <c:pt idx="4">
                  <c:v>2002</c:v>
                </c:pt>
                <c:pt idx="5">
                  <c:v>2003</c:v>
                </c:pt>
                <c:pt idx="6">
                  <c:v>2004</c:v>
                </c:pt>
                <c:pt idx="7">
                  <c:v>2005</c:v>
                </c:pt>
                <c:pt idx="8">
                  <c:v>2006</c:v>
                </c:pt>
                <c:pt idx="9">
                  <c:v>2007</c:v>
                </c:pt>
                <c:pt idx="10">
                  <c:v>2008</c:v>
                </c:pt>
                <c:pt idx="11">
                  <c:v>2009</c:v>
                </c:pt>
                <c:pt idx="12">
                  <c:v>2010</c:v>
                </c:pt>
                <c:pt idx="13">
                  <c:v>2011</c:v>
                </c:pt>
                <c:pt idx="14">
                  <c:v>2012</c:v>
                </c:pt>
                <c:pt idx="15">
                  <c:v>2013</c:v>
                </c:pt>
                <c:pt idx="16">
                  <c:v>2014</c:v>
                </c:pt>
              </c:numCache>
            </c:numRef>
          </c:cat>
          <c:val>
            <c:numRef>
              <c:f>'On-Site, Remote, Mail-in'!$E$7:$E$23</c:f>
              <c:numCache>
                <c:formatCode>General</c:formatCode>
                <c:ptCount val="17"/>
                <c:pt idx="9" formatCode="0">
                  <c:v>8</c:v>
                </c:pt>
                <c:pt idx="10" formatCode="0">
                  <c:v>50</c:v>
                </c:pt>
                <c:pt idx="11" formatCode="0">
                  <c:v>74</c:v>
                </c:pt>
                <c:pt idx="12" formatCode="0">
                  <c:v>154</c:v>
                </c:pt>
                <c:pt idx="13" formatCode="0">
                  <c:v>257</c:v>
                </c:pt>
                <c:pt idx="14" formatCode="0">
                  <c:v>384</c:v>
                </c:pt>
                <c:pt idx="15" formatCode="0">
                  <c:v>603</c:v>
                </c:pt>
                <c:pt idx="16" formatCode="0">
                  <c:v>1007</c:v>
                </c:pt>
              </c:numCache>
            </c:numRef>
          </c:val>
        </c:ser>
        <c:dLbls>
          <c:showLegendKey val="0"/>
          <c:showVal val="0"/>
          <c:showCatName val="0"/>
          <c:showSerName val="0"/>
          <c:showPercent val="0"/>
          <c:showBubbleSize val="0"/>
        </c:dLbls>
        <c:gapWidth val="150"/>
        <c:overlap val="100"/>
        <c:axId val="100007936"/>
        <c:axId val="100009856"/>
      </c:barChart>
      <c:catAx>
        <c:axId val="100007936"/>
        <c:scaling>
          <c:orientation val="minMax"/>
        </c:scaling>
        <c:delete val="0"/>
        <c:axPos val="b"/>
        <c:title>
          <c:tx>
            <c:rich>
              <a:bodyPr/>
              <a:lstStyle/>
              <a:p>
                <a:pPr>
                  <a:defRPr/>
                </a:pPr>
                <a:r>
                  <a:rPr lang="en-US" dirty="0" smtClean="0"/>
                  <a:t>Fiscal Year</a:t>
                </a:r>
                <a:endParaRPr lang="en-US" dirty="0"/>
              </a:p>
            </c:rich>
          </c:tx>
          <c:layout>
            <c:manualLayout>
              <c:xMode val="edge"/>
              <c:yMode val="edge"/>
              <c:x val="0.434471129105655"/>
              <c:y val="0.764047823697101"/>
            </c:manualLayout>
          </c:layout>
          <c:overlay val="0"/>
        </c:title>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vert="horz"/>
          <a:lstStyle/>
          <a:p>
            <a:pPr>
              <a:defRPr sz="800"/>
            </a:pPr>
            <a:endParaRPr lang="en-US"/>
          </a:p>
        </c:txPr>
        <c:crossAx val="100009856"/>
        <c:crosses val="autoZero"/>
        <c:auto val="1"/>
        <c:lblAlgn val="ctr"/>
        <c:lblOffset val="100"/>
        <c:noMultiLvlLbl val="0"/>
      </c:catAx>
      <c:valAx>
        <c:axId val="10000985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a:pPr>
                <a:r>
                  <a:rPr lang="en-US" dirty="0" smtClean="0"/>
                  <a:t>Number of Users</a:t>
                </a:r>
                <a:endParaRPr lang="en-US" dirty="0"/>
              </a:p>
            </c:rich>
          </c:tx>
          <c:layout>
            <c:manualLayout>
              <c:xMode val="edge"/>
              <c:yMode val="edge"/>
              <c:x val="6.7514980883159699E-3"/>
              <c:y val="0.24769961792775699"/>
            </c:manualLayout>
          </c:layout>
          <c:overlay val="0"/>
        </c:title>
        <c:numFmt formatCode="0" sourceLinked="1"/>
        <c:majorTickMark val="none"/>
        <c:minorTickMark val="none"/>
        <c:tickLblPos val="nextTo"/>
        <c:spPr>
          <a:noFill/>
          <a:ln>
            <a:noFill/>
          </a:ln>
          <a:effectLst/>
        </c:spPr>
        <c:txPr>
          <a:bodyPr rot="-60000000" vert="horz"/>
          <a:lstStyle/>
          <a:p>
            <a:pPr>
              <a:defRPr/>
            </a:pPr>
            <a:endParaRPr lang="en-US"/>
          </a:p>
        </c:txPr>
        <c:crossAx val="100007936"/>
        <c:crosses val="autoZero"/>
        <c:crossBetween val="between"/>
      </c:valAx>
      <c:spPr>
        <a:noFill/>
        <a:ln>
          <a:noFill/>
        </a:ln>
        <a:effectLst/>
      </c:spPr>
    </c:plotArea>
    <c:legend>
      <c:legendPos val="b"/>
      <c:layout>
        <c:manualLayout>
          <c:xMode val="edge"/>
          <c:yMode val="edge"/>
          <c:x val="0.18642516504843401"/>
          <c:y val="7.41699763427765E-2"/>
          <c:w val="0.57665179581011905"/>
          <c:h val="9.2425175273620805E-2"/>
        </c:manualLayout>
      </c:layout>
      <c:overlay val="0"/>
      <c:spPr>
        <a:noFill/>
        <a:ln>
          <a:noFill/>
        </a:ln>
        <a:effectLst/>
      </c:spPr>
      <c:txPr>
        <a:bodyPr rot="0" vert="horz"/>
        <a:lstStyle/>
        <a:p>
          <a:pPr>
            <a:defRPr sz="1100">
              <a:solidFill>
                <a:srgbClr val="000000"/>
              </a:solidFill>
            </a:defRPr>
          </a:pPr>
          <a:endParaRPr lang="en-US"/>
        </a:p>
      </c:txPr>
    </c:legend>
    <c:plotVisOnly val="1"/>
    <c:dispBlanksAs val="gap"/>
    <c:showDLblsOverMax val="0"/>
  </c:chart>
  <c:spPr>
    <a:noFill/>
    <a:ln>
      <a:noFill/>
    </a:ln>
    <a:effectLst/>
  </c:spPr>
  <c:txPr>
    <a:bodyPr anchor="b" anchorCtr="0"/>
    <a:lstStyle/>
    <a:p>
      <a:pPr>
        <a:defRPr>
          <a:solidFill>
            <a:schemeClr val="bg2">
              <a:lumMod val="10000"/>
            </a:schemeClr>
          </a:solidFill>
          <a:latin typeface="Arial"/>
          <a:cs typeface="Arial"/>
        </a:defRPr>
      </a:pPr>
      <a:endParaRPr lang="en-US"/>
    </a:p>
  </c:txPr>
  <c:externalData r:id="rId1">
    <c:autoUpdate val="0"/>
  </c:externalData>
  <c:userShapes r:id="rId2"/>
</c:chartSpace>
</file>

<file path=ppt/drawings/_rels/drawing1.xml.rels><?xml version="1.0" encoding="UTF-8" standalone="yes"?>
<Relationships xmlns="http://schemas.openxmlformats.org/package/2006/relationships"><Relationship Id="rId3" Type="http://schemas.openxmlformats.org/officeDocument/2006/relationships/image" Target="../media/image37.png"/><Relationship Id="rId2" Type="http://schemas.microsoft.com/office/2007/relationships/hdphoto" Target="../media/hdphoto3.wdp"/><Relationship Id="rId1" Type="http://schemas.openxmlformats.org/officeDocument/2006/relationships/image" Target="../media/image36.png"/><Relationship Id="rId4" Type="http://schemas.microsoft.com/office/2007/relationships/hdphoto" Target="../media/hdphoto4.wdp"/></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7.emf"/></Relationships>
</file>

<file path=ppt/drawings/drawing1.xml><?xml version="1.0" encoding="utf-8"?>
<c:userShapes xmlns:c="http://schemas.openxmlformats.org/drawingml/2006/chart">
  <cdr:relSizeAnchor xmlns:cdr="http://schemas.openxmlformats.org/drawingml/2006/chartDrawing">
    <cdr:from>
      <cdr:x>0.62525</cdr:x>
      <cdr:y>0.16297</cdr:y>
    </cdr:from>
    <cdr:to>
      <cdr:x>0.76938</cdr:x>
      <cdr:y>0.36046</cdr:y>
    </cdr:to>
    <cdr:pic>
      <cdr:nvPicPr>
        <cdr:cNvPr id="2" name="chart"/>
        <cdr:cNvPicPr>
          <a:picLocks xmlns:a="http://schemas.openxmlformats.org/drawingml/2006/main" noChangeAspect="1"/>
        </cdr:cNvPicPr>
      </cdr:nvPicPr>
      <cdr:blipFill>
        <a:blip xmlns:a="http://schemas.openxmlformats.org/drawingml/2006/main" xmlns:r="http://schemas.openxmlformats.org/officeDocument/2006/relationships" r:embed="rId1">
          <a:extLst>
            <a:ext uri="{BEBA8EAE-BF5A-486C-A8C5-ECC9F3942E4B}">
              <a14:imgProps xmlns:a14="http://schemas.microsoft.com/office/drawing/2010/main">
                <a14:imgLayer r:embed="rId2">
                  <a14:imgEffect>
                    <a14:backgroundRemoval t="0" b="100000" l="2500" r="100000">
                      <a14:foregroundMark x1="90250" y1="43750" x2="90250" y2="43750"/>
                      <a14:foregroundMark x1="82250" y1="46750" x2="82250" y2="46750"/>
                      <a14:foregroundMark x1="80250" y1="17500" x2="80250" y2="17500"/>
                      <a14:foregroundMark x1="63750" y1="7750" x2="63750" y2="7750"/>
                      <a14:foregroundMark x1="91000" y1="30000" x2="91000" y2="30000"/>
                      <a14:foregroundMark x1="87750" y1="26000" x2="87750" y2="26000"/>
                    </a14:backgroundRemoval>
                  </a14:imgEffect>
                </a14:imgLayer>
              </a14:imgProps>
            </a:ext>
          </a:extLst>
        </a:blip>
        <a:stretch xmlns:a="http://schemas.openxmlformats.org/drawingml/2006/main">
          <a:fillRect/>
        </a:stretch>
      </cdr:blipFill>
      <cdr:spPr>
        <a:xfrm xmlns:a="http://schemas.openxmlformats.org/drawingml/2006/main">
          <a:off x="5388006" y="1024920"/>
          <a:ext cx="1242030" cy="1242031"/>
        </a:xfrm>
        <a:prstGeom xmlns:a="http://schemas.openxmlformats.org/drawingml/2006/main" prst="rect">
          <a:avLst/>
        </a:prstGeom>
      </cdr:spPr>
    </cdr:pic>
  </cdr:relSizeAnchor>
  <cdr:relSizeAnchor xmlns:cdr="http://schemas.openxmlformats.org/drawingml/2006/chartDrawing">
    <cdr:from>
      <cdr:x>0.05024</cdr:x>
      <cdr:y>0.39026</cdr:y>
    </cdr:from>
    <cdr:to>
      <cdr:x>0.23109</cdr:x>
      <cdr:y>0.57956</cdr:y>
    </cdr:to>
    <cdr:pic>
      <cdr:nvPicPr>
        <cdr:cNvPr id="4" name="Picture 3"/>
        <cdr:cNvPicPr>
          <a:picLocks xmlns:a="http://schemas.openxmlformats.org/drawingml/2006/main" noChangeAspect="1"/>
        </cdr:cNvPicPr>
      </cdr:nvPicPr>
      <cdr:blipFill rotWithShape="1">
        <a:blip xmlns:a="http://schemas.openxmlformats.org/drawingml/2006/main" xmlns:r="http://schemas.openxmlformats.org/officeDocument/2006/relationships" r:embed="rId3">
          <a:extLst>
            <a:ext uri="{BEBA8EAE-BF5A-486C-A8C5-ECC9F3942E4B}">
              <a14:imgProps xmlns:a14="http://schemas.microsoft.com/office/drawing/2010/main">
                <a14:imgLayer r:embed="rId4">
                  <a14:imgEffect>
                    <a14:backgroundRemoval t="0" b="63133" l="15627" r="83346"/>
                  </a14:imgEffect>
                </a14:imgLayer>
              </a14:imgProps>
            </a:ext>
          </a:extLst>
        </a:blip>
        <a:srcRect xmlns:a="http://schemas.openxmlformats.org/drawingml/2006/main" l="13859" r="15547" b="35860"/>
        <a:stretch xmlns:a="http://schemas.openxmlformats.org/drawingml/2006/main"/>
      </cdr:blipFill>
      <cdr:spPr>
        <a:xfrm xmlns:a="http://schemas.openxmlformats.org/drawingml/2006/main">
          <a:off x="432948" y="2454385"/>
          <a:ext cx="1558411" cy="1190515"/>
        </a:xfrm>
        <a:prstGeom xmlns:a="http://schemas.openxmlformats.org/drawingml/2006/main" prst="rect">
          <a:avLst/>
        </a:prstGeom>
        <a:ln xmlns:a="http://schemas.openxmlformats.org/drawingml/2006/main">
          <a:noFill/>
        </a:ln>
      </cdr:spPr>
    </cdr:pic>
  </cdr:relSizeAnchor>
</c:userShapes>
</file>

<file path=ppt/drawings/drawing2.xml><?xml version="1.0" encoding="utf-8"?>
<c:userShapes xmlns:c="http://schemas.openxmlformats.org/drawingml/2006/chart">
  <cdr:relSizeAnchor xmlns:cdr="http://schemas.openxmlformats.org/drawingml/2006/chartDrawing">
    <cdr:from>
      <cdr:x>0.05152</cdr:x>
      <cdr:y>0.96211</cdr:y>
    </cdr:from>
    <cdr:to>
      <cdr:x>0.31265</cdr:x>
      <cdr:y>0.98682</cdr:y>
    </cdr:to>
    <cdr:sp macro="" textlink="">
      <cdr:nvSpPr>
        <cdr:cNvPr id="2" name="TextBox 1"/>
        <cdr:cNvSpPr txBox="1"/>
      </cdr:nvSpPr>
      <cdr:spPr>
        <a:xfrm xmlns:a="http://schemas.openxmlformats.org/drawingml/2006/main">
          <a:off x="419100" y="5562600"/>
          <a:ext cx="2124075" cy="1428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US" sz="110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1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1" tIns="46586" rIns="93171" bIns="46586" rtlCol="0"/>
          <a:lstStyle>
            <a:lvl1pPr algn="l">
              <a:defRPr sz="1200"/>
            </a:lvl1pPr>
          </a:lstStyle>
          <a:p>
            <a:endParaRPr lang="en-US"/>
          </a:p>
        </p:txBody>
      </p:sp>
      <p:sp>
        <p:nvSpPr>
          <p:cNvPr id="3" name="Date Placeholder 2"/>
          <p:cNvSpPr>
            <a:spLocks noGrp="1"/>
          </p:cNvSpPr>
          <p:nvPr>
            <p:ph type="dt" sz="quarter" idx="1"/>
          </p:nvPr>
        </p:nvSpPr>
        <p:spPr>
          <a:xfrm>
            <a:off x="3970939" y="0"/>
            <a:ext cx="3037840" cy="464820"/>
          </a:xfrm>
          <a:prstGeom prst="rect">
            <a:avLst/>
          </a:prstGeom>
        </p:spPr>
        <p:txBody>
          <a:bodyPr vert="horz" lIns="93171" tIns="46586" rIns="93171" bIns="46586" rtlCol="0"/>
          <a:lstStyle>
            <a:lvl1pPr algn="r">
              <a:defRPr sz="1200"/>
            </a:lvl1pPr>
          </a:lstStyle>
          <a:p>
            <a:fld id="{D09B46C6-8EDD-834E-8446-57E5CA0772F2}" type="datetimeFigureOut">
              <a:rPr lang="en-US" smtClean="0"/>
              <a:t>7/9/2015</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1" tIns="46586" rIns="93171" bIns="46586" rtlCol="0" anchor="b"/>
          <a:lstStyle>
            <a:lvl1pPr algn="l">
              <a:defRPr sz="1200"/>
            </a:lvl1pPr>
          </a:lstStyle>
          <a:p>
            <a:endParaRPr lang="en-US"/>
          </a:p>
        </p:txBody>
      </p:sp>
      <p:sp>
        <p:nvSpPr>
          <p:cNvPr id="5" name="Slide Number Placeholder 4"/>
          <p:cNvSpPr>
            <a:spLocks noGrp="1"/>
          </p:cNvSpPr>
          <p:nvPr>
            <p:ph type="sldNum" sz="quarter" idx="3"/>
          </p:nvPr>
        </p:nvSpPr>
        <p:spPr>
          <a:xfrm>
            <a:off x="3970939" y="8829967"/>
            <a:ext cx="3037840" cy="464820"/>
          </a:xfrm>
          <a:prstGeom prst="rect">
            <a:avLst/>
          </a:prstGeom>
        </p:spPr>
        <p:txBody>
          <a:bodyPr vert="horz" lIns="93171" tIns="46586" rIns="93171" bIns="46586" rtlCol="0" anchor="b"/>
          <a:lstStyle>
            <a:lvl1pPr algn="r">
              <a:defRPr sz="1200"/>
            </a:lvl1pPr>
          </a:lstStyle>
          <a:p>
            <a:fld id="{AB3F40DA-45E0-574E-923C-33954CF2B7A6}" type="slidenum">
              <a:rPr lang="en-US" smtClean="0"/>
              <a:t>‹#›</a:t>
            </a:fld>
            <a:endParaRPr lang="en-US"/>
          </a:p>
        </p:txBody>
      </p:sp>
    </p:spTree>
    <p:extLst>
      <p:ext uri="{BB962C8B-B14F-4D97-AF65-F5344CB8AC3E}">
        <p14:creationId xmlns:p14="http://schemas.microsoft.com/office/powerpoint/2010/main" val="413587990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1" tIns="46586" rIns="93171" bIns="46586" rtlCol="0"/>
          <a:lstStyle>
            <a:lvl1pPr algn="l">
              <a:defRPr sz="1200"/>
            </a:lvl1pPr>
          </a:lstStyle>
          <a:p>
            <a:endParaRPr lang="en-US"/>
          </a:p>
        </p:txBody>
      </p:sp>
      <p:sp>
        <p:nvSpPr>
          <p:cNvPr id="3" name="Date Placeholder 2"/>
          <p:cNvSpPr>
            <a:spLocks noGrp="1"/>
          </p:cNvSpPr>
          <p:nvPr>
            <p:ph type="dt" idx="1"/>
          </p:nvPr>
        </p:nvSpPr>
        <p:spPr>
          <a:xfrm>
            <a:off x="3970939" y="0"/>
            <a:ext cx="3037840" cy="464820"/>
          </a:xfrm>
          <a:prstGeom prst="rect">
            <a:avLst/>
          </a:prstGeom>
        </p:spPr>
        <p:txBody>
          <a:bodyPr vert="horz" lIns="93171" tIns="46586" rIns="93171" bIns="46586" rtlCol="0"/>
          <a:lstStyle>
            <a:lvl1pPr algn="r">
              <a:defRPr sz="1200"/>
            </a:lvl1pPr>
          </a:lstStyle>
          <a:p>
            <a:fld id="{EB84E7AE-62EF-4043-B32A-63B07C159A0A}" type="datetimeFigureOut">
              <a:rPr lang="en-US" smtClean="0"/>
              <a:t>7/9/2015</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1" tIns="46586" rIns="93171" bIns="46586" rtlCol="0" anchor="ctr"/>
          <a:lstStyle/>
          <a:p>
            <a:endParaRPr lang="en-US"/>
          </a:p>
        </p:txBody>
      </p:sp>
      <p:sp>
        <p:nvSpPr>
          <p:cNvPr id="5" name="Notes Placeholder 4"/>
          <p:cNvSpPr>
            <a:spLocks noGrp="1"/>
          </p:cNvSpPr>
          <p:nvPr>
            <p:ph type="body" sz="quarter" idx="3"/>
          </p:nvPr>
        </p:nvSpPr>
        <p:spPr>
          <a:xfrm>
            <a:off x="701041" y="4415791"/>
            <a:ext cx="5608320" cy="4183380"/>
          </a:xfrm>
          <a:prstGeom prst="rect">
            <a:avLst/>
          </a:prstGeom>
        </p:spPr>
        <p:txBody>
          <a:bodyPr vert="horz" lIns="93171" tIns="46586" rIns="93171" bIns="46586"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967"/>
            <a:ext cx="3037840" cy="464820"/>
          </a:xfrm>
          <a:prstGeom prst="rect">
            <a:avLst/>
          </a:prstGeom>
        </p:spPr>
        <p:txBody>
          <a:bodyPr vert="horz" lIns="93171" tIns="46586" rIns="93171" bIns="46586" rtlCol="0" anchor="b"/>
          <a:lstStyle>
            <a:lvl1pPr algn="l">
              <a:defRPr sz="1200"/>
            </a:lvl1pPr>
          </a:lstStyle>
          <a:p>
            <a:endParaRPr lang="en-US"/>
          </a:p>
        </p:txBody>
      </p:sp>
      <p:sp>
        <p:nvSpPr>
          <p:cNvPr id="7" name="Slide Number Placeholder 6"/>
          <p:cNvSpPr>
            <a:spLocks noGrp="1"/>
          </p:cNvSpPr>
          <p:nvPr>
            <p:ph type="sldNum" sz="quarter" idx="5"/>
          </p:nvPr>
        </p:nvSpPr>
        <p:spPr>
          <a:xfrm>
            <a:off x="3970939" y="8829967"/>
            <a:ext cx="3037840" cy="464820"/>
          </a:xfrm>
          <a:prstGeom prst="rect">
            <a:avLst/>
          </a:prstGeom>
        </p:spPr>
        <p:txBody>
          <a:bodyPr vert="horz" lIns="93171" tIns="46586" rIns="93171" bIns="46586" rtlCol="0" anchor="b"/>
          <a:lstStyle>
            <a:lvl1pPr algn="r">
              <a:defRPr sz="1200"/>
            </a:lvl1pPr>
          </a:lstStyle>
          <a:p>
            <a:fld id="{7426768C-D9BF-684C-A235-7550022C418A}" type="slidenum">
              <a:rPr lang="en-US" smtClean="0"/>
              <a:t>‹#›</a:t>
            </a:fld>
            <a:endParaRPr lang="en-US"/>
          </a:p>
        </p:txBody>
      </p:sp>
    </p:spTree>
    <p:extLst>
      <p:ext uri="{BB962C8B-B14F-4D97-AF65-F5344CB8AC3E}">
        <p14:creationId xmlns:p14="http://schemas.microsoft.com/office/powerpoint/2010/main" val="1091589571"/>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2" name="Rectangle 6"/>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a:tabLst>
                <a:tab pos="737613" algn="l"/>
                <a:tab pos="1475227" algn="l"/>
                <a:tab pos="2212841" algn="l"/>
                <a:tab pos="2950454" algn="l"/>
              </a:tabLst>
              <a:defRPr sz="2400">
                <a:solidFill>
                  <a:schemeClr val="tx1"/>
                </a:solidFill>
                <a:latin typeface="Arial" charset="0"/>
                <a:ea typeface="ＭＳ Ｐゴシック" charset="0"/>
                <a:cs typeface="ＭＳ Ｐゴシック" charset="0"/>
              </a:defRPr>
            </a:lvl1pPr>
            <a:lvl2pPr eaLnBrk="0">
              <a:tabLst>
                <a:tab pos="737613" algn="l"/>
                <a:tab pos="1475227" algn="l"/>
                <a:tab pos="2212841" algn="l"/>
                <a:tab pos="2950454" algn="l"/>
              </a:tabLst>
              <a:defRPr sz="2400">
                <a:solidFill>
                  <a:schemeClr val="tx1"/>
                </a:solidFill>
                <a:latin typeface="Arial" charset="0"/>
                <a:ea typeface="ＭＳ Ｐゴシック" charset="0"/>
              </a:defRPr>
            </a:lvl2pPr>
            <a:lvl3pPr eaLnBrk="0">
              <a:tabLst>
                <a:tab pos="737613" algn="l"/>
                <a:tab pos="1475227" algn="l"/>
                <a:tab pos="2212841" algn="l"/>
                <a:tab pos="2950454" algn="l"/>
              </a:tabLst>
              <a:defRPr sz="2400">
                <a:solidFill>
                  <a:schemeClr val="tx1"/>
                </a:solidFill>
                <a:latin typeface="Arial" charset="0"/>
                <a:ea typeface="ＭＳ Ｐゴシック" charset="0"/>
              </a:defRPr>
            </a:lvl3pPr>
            <a:lvl4pPr eaLnBrk="0">
              <a:tabLst>
                <a:tab pos="737613" algn="l"/>
                <a:tab pos="1475227" algn="l"/>
                <a:tab pos="2212841" algn="l"/>
                <a:tab pos="2950454" algn="l"/>
              </a:tabLst>
              <a:defRPr sz="2400">
                <a:solidFill>
                  <a:schemeClr val="tx1"/>
                </a:solidFill>
                <a:latin typeface="Arial" charset="0"/>
                <a:ea typeface="ＭＳ Ｐゴシック" charset="0"/>
              </a:defRPr>
            </a:lvl4pPr>
            <a:lvl5pPr eaLnBrk="0">
              <a:tabLst>
                <a:tab pos="737613" algn="l"/>
                <a:tab pos="1475227" algn="l"/>
                <a:tab pos="2212841" algn="l"/>
                <a:tab pos="2950454" algn="l"/>
              </a:tabLst>
              <a:defRPr sz="2400">
                <a:solidFill>
                  <a:schemeClr val="tx1"/>
                </a:solidFill>
                <a:latin typeface="Arial" charset="0"/>
                <a:ea typeface="ＭＳ Ｐゴシック" charset="0"/>
              </a:defRPr>
            </a:lvl5pPr>
            <a:lvl6pPr marL="2562236" indent="-232930" eaLnBrk="0" fontAlgn="base" hangingPunct="0">
              <a:lnSpc>
                <a:spcPct val="93000"/>
              </a:lnSpc>
              <a:spcBef>
                <a:spcPct val="0"/>
              </a:spcBef>
              <a:spcAft>
                <a:spcPct val="0"/>
              </a:spcAft>
              <a:buClr>
                <a:srgbClr val="000000"/>
              </a:buClr>
              <a:buSzPct val="100000"/>
              <a:buFont typeface="Times New Roman" charset="0"/>
              <a:tabLst>
                <a:tab pos="737613" algn="l"/>
                <a:tab pos="1475227" algn="l"/>
                <a:tab pos="2212841" algn="l"/>
                <a:tab pos="2950454" algn="l"/>
              </a:tabLst>
              <a:defRPr sz="2400">
                <a:solidFill>
                  <a:schemeClr val="tx1"/>
                </a:solidFill>
                <a:latin typeface="Arial" charset="0"/>
                <a:ea typeface="ＭＳ Ｐゴシック" charset="0"/>
              </a:defRPr>
            </a:lvl6pPr>
            <a:lvl7pPr marL="3028098" indent="-232930" eaLnBrk="0" fontAlgn="base" hangingPunct="0">
              <a:lnSpc>
                <a:spcPct val="93000"/>
              </a:lnSpc>
              <a:spcBef>
                <a:spcPct val="0"/>
              </a:spcBef>
              <a:spcAft>
                <a:spcPct val="0"/>
              </a:spcAft>
              <a:buClr>
                <a:srgbClr val="000000"/>
              </a:buClr>
              <a:buSzPct val="100000"/>
              <a:buFont typeface="Times New Roman" charset="0"/>
              <a:tabLst>
                <a:tab pos="737613" algn="l"/>
                <a:tab pos="1475227" algn="l"/>
                <a:tab pos="2212841" algn="l"/>
                <a:tab pos="2950454" algn="l"/>
              </a:tabLst>
              <a:defRPr sz="2400">
                <a:solidFill>
                  <a:schemeClr val="tx1"/>
                </a:solidFill>
                <a:latin typeface="Arial" charset="0"/>
                <a:ea typeface="ＭＳ Ｐゴシック" charset="0"/>
              </a:defRPr>
            </a:lvl7pPr>
            <a:lvl8pPr marL="3493959" indent="-232930" eaLnBrk="0" fontAlgn="base" hangingPunct="0">
              <a:lnSpc>
                <a:spcPct val="93000"/>
              </a:lnSpc>
              <a:spcBef>
                <a:spcPct val="0"/>
              </a:spcBef>
              <a:spcAft>
                <a:spcPct val="0"/>
              </a:spcAft>
              <a:buClr>
                <a:srgbClr val="000000"/>
              </a:buClr>
              <a:buSzPct val="100000"/>
              <a:buFont typeface="Times New Roman" charset="0"/>
              <a:tabLst>
                <a:tab pos="737613" algn="l"/>
                <a:tab pos="1475227" algn="l"/>
                <a:tab pos="2212841" algn="l"/>
                <a:tab pos="2950454" algn="l"/>
              </a:tabLst>
              <a:defRPr sz="2400">
                <a:solidFill>
                  <a:schemeClr val="tx1"/>
                </a:solidFill>
                <a:latin typeface="Arial" charset="0"/>
                <a:ea typeface="ＭＳ Ｐゴシック" charset="0"/>
              </a:defRPr>
            </a:lvl8pPr>
            <a:lvl9pPr marL="3959821" indent="-232930" eaLnBrk="0" fontAlgn="base" hangingPunct="0">
              <a:lnSpc>
                <a:spcPct val="93000"/>
              </a:lnSpc>
              <a:spcBef>
                <a:spcPct val="0"/>
              </a:spcBef>
              <a:spcAft>
                <a:spcPct val="0"/>
              </a:spcAft>
              <a:buClr>
                <a:srgbClr val="000000"/>
              </a:buClr>
              <a:buSzPct val="100000"/>
              <a:buFont typeface="Times New Roman" charset="0"/>
              <a:tabLst>
                <a:tab pos="737613" algn="l"/>
                <a:tab pos="1475227" algn="l"/>
                <a:tab pos="2212841" algn="l"/>
                <a:tab pos="2950454" algn="l"/>
              </a:tabLst>
              <a:defRPr sz="2400">
                <a:solidFill>
                  <a:schemeClr val="tx1"/>
                </a:solidFill>
                <a:latin typeface="Arial" charset="0"/>
                <a:ea typeface="ＭＳ Ｐゴシック" charset="0"/>
              </a:defRPr>
            </a:lvl9pPr>
          </a:lstStyle>
          <a:p>
            <a:pPr eaLnBrk="1"/>
            <a:fld id="{84BE3096-FF3B-1648-A643-D3909CD99245}" type="slidenum">
              <a:rPr lang="en-US" sz="1400">
                <a:solidFill>
                  <a:srgbClr val="000000"/>
                </a:solidFill>
                <a:latin typeface="Times New Roman" charset="0"/>
              </a:rPr>
              <a:pPr eaLnBrk="1"/>
              <a:t>1</a:t>
            </a:fld>
            <a:endParaRPr lang="en-US" sz="1400">
              <a:solidFill>
                <a:srgbClr val="000000"/>
              </a:solidFill>
              <a:latin typeface="Times New Roman" charset="0"/>
            </a:endParaRPr>
          </a:p>
        </p:txBody>
      </p:sp>
      <p:sp>
        <p:nvSpPr>
          <p:cNvPr id="16385" name="Rectangle 1"/>
          <p:cNvSpPr>
            <a:spLocks noChangeArrowheads="1"/>
          </p:cNvSpPr>
          <p:nvPr/>
        </p:nvSpPr>
        <p:spPr bwMode="auto">
          <a:xfrm>
            <a:off x="1" y="0"/>
            <a:ext cx="1623" cy="16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705" tIns="45853" rIns="91705" bIns="45853"/>
          <a:lstStyle/>
          <a:p>
            <a:pPr>
              <a:lnSpc>
                <a:spcPct val="100000"/>
              </a:lnSpc>
              <a:defRPr/>
            </a:pPr>
            <a:r>
              <a:rPr lang="en-US" dirty="0" err="1" smtClean="0">
                <a:solidFill>
                  <a:srgbClr val="404040"/>
                </a:solidFill>
                <a:latin typeface="Calibri" charset="0"/>
              </a:rPr>
              <a:t>Univ</a:t>
            </a:r>
            <a:r>
              <a:rPr lang="en-US" dirty="0" smtClean="0">
                <a:solidFill>
                  <a:srgbClr val="404040"/>
                </a:solidFill>
                <a:latin typeface="Calibri" charset="0"/>
              </a:rPr>
              <a:t> </a:t>
            </a:r>
            <a:r>
              <a:rPr lang="en-US" dirty="0">
                <a:solidFill>
                  <a:srgbClr val="404040"/>
                </a:solidFill>
                <a:latin typeface="Calibri" charset="0"/>
              </a:rPr>
              <a:t>of Chicago Review, Aug. 30, 2010</a:t>
            </a:r>
          </a:p>
        </p:txBody>
      </p:sp>
      <p:sp>
        <p:nvSpPr>
          <p:cNvPr id="16386" name="Rectangle 2"/>
          <p:cNvSpPr>
            <a:spLocks noChangeArrowheads="1"/>
          </p:cNvSpPr>
          <p:nvPr/>
        </p:nvSpPr>
        <p:spPr bwMode="auto">
          <a:xfrm>
            <a:off x="1" y="0"/>
            <a:ext cx="1623" cy="16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705" tIns="45853" rIns="91705" bIns="45853"/>
          <a:lstStyle/>
          <a:p>
            <a:pPr>
              <a:lnSpc>
                <a:spcPct val="100000"/>
              </a:lnSpc>
              <a:defRPr/>
            </a:pPr>
            <a:fld id="{D8C02FBE-B1A1-9949-B8FC-82EFBC57DDE8}" type="slidenum">
              <a:rPr lang="en-US">
                <a:solidFill>
                  <a:srgbClr val="404040"/>
                </a:solidFill>
                <a:latin typeface="Calibri" charset="0"/>
              </a:rPr>
              <a:pPr>
                <a:lnSpc>
                  <a:spcPct val="100000"/>
                </a:lnSpc>
                <a:defRPr/>
              </a:pPr>
              <a:t>1</a:t>
            </a:fld>
            <a:endParaRPr lang="en-US">
              <a:solidFill>
                <a:srgbClr val="404040"/>
              </a:solidFill>
              <a:latin typeface="Calibri" charset="0"/>
            </a:endParaRPr>
          </a:p>
        </p:txBody>
      </p:sp>
      <p:sp>
        <p:nvSpPr>
          <p:cNvPr id="16387" name="Text Box 3"/>
          <p:cNvSpPr>
            <a:spLocks noGrp="1" noChangeArrowheads="1"/>
          </p:cNvSpPr>
          <p:nvPr>
            <p:ph type="body"/>
          </p:nvPr>
        </p:nvSpPr>
        <p:spPr>
          <a:xfrm>
            <a:off x="1" y="0"/>
            <a:ext cx="289337" cy="45719"/>
          </a:xfrm>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wrap="none" anchor="ctr"/>
          <a:lstStyle/>
          <a:p>
            <a:pPr eaLnBrk="1">
              <a:spcBef>
                <a:spcPct val="0"/>
              </a:spcBef>
              <a:defRPr/>
            </a:pPr>
            <a:endParaRPr lang="en-US" sz="2000" dirty="0">
              <a:latin typeface="Arial" charset="0"/>
              <a:cs typeface="WenQuanYi Zen Hei" charset="0"/>
            </a:endParaRPr>
          </a:p>
        </p:txBody>
      </p:sp>
    </p:spTree>
    <p:extLst>
      <p:ext uri="{BB962C8B-B14F-4D97-AF65-F5344CB8AC3E}">
        <p14:creationId xmlns:p14="http://schemas.microsoft.com/office/powerpoint/2010/main" val="1166382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t>
            </a:r>
          </a:p>
          <a:p>
            <a:r>
              <a:rPr lang="en-US" dirty="0" smtClean="0"/>
              <a:t>A</a:t>
            </a:r>
            <a:r>
              <a:rPr lang="en-US" baseline="0" dirty="0" smtClean="0"/>
              <a:t> recent BESAC report took note of the competitive landscape, noting the ambitious plans forming throughout the world and made a set of strong comments and recommendations in which they acknowledged that the US risked being left behind in storage ring capability, the OBES should ensure the US storage ring sources reclaim their world- leadership position, that plans ensure internationally competitive facilities in the face of innovative developments centered on DLSRs and beamlines, optics and detectors optimized to make best use of these sources.</a:t>
            </a:r>
          </a:p>
          <a:p>
            <a:endParaRPr lang="en-US" baseline="0" dirty="0" smtClean="0"/>
          </a:p>
          <a:p>
            <a:r>
              <a:rPr lang="en-US" baseline="0" dirty="0" smtClean="0"/>
              <a:t>The APS Upgrade project ….</a:t>
            </a:r>
            <a:endParaRPr lang="en-US" dirty="0"/>
          </a:p>
        </p:txBody>
      </p:sp>
      <p:sp>
        <p:nvSpPr>
          <p:cNvPr id="4" name="Footer Placeholder 3"/>
          <p:cNvSpPr>
            <a:spLocks noGrp="1"/>
          </p:cNvSpPr>
          <p:nvPr>
            <p:ph type="ftr" sz="quarter" idx="10"/>
          </p:nvPr>
        </p:nvSpPr>
        <p:spPr/>
        <p:txBody>
          <a:bodyPr/>
          <a:lstStyle/>
          <a:p>
            <a:r>
              <a:rPr lang="en-US" smtClean="0"/>
              <a:t>Go to ”Insert (View) | Header and Footer" to add your organization, sponsor, meeting name here; then, click "Apply to All"</a:t>
            </a:r>
            <a:endParaRPr lang="en-US"/>
          </a:p>
        </p:txBody>
      </p:sp>
      <p:sp>
        <p:nvSpPr>
          <p:cNvPr id="5" name="Slide Number Placeholder 4"/>
          <p:cNvSpPr>
            <a:spLocks noGrp="1"/>
          </p:cNvSpPr>
          <p:nvPr>
            <p:ph type="sldNum" sz="quarter" idx="11"/>
          </p:nvPr>
        </p:nvSpPr>
        <p:spPr/>
        <p:txBody>
          <a:bodyPr/>
          <a:lstStyle/>
          <a:p>
            <a:fld id="{BB1A7F71-A600-874B-8C52-75C3F91F2DFD}" type="slidenum">
              <a:rPr lang="en-US" smtClean="0"/>
              <a:pPr/>
              <a:t>2</a:t>
            </a:fld>
            <a:endParaRPr lang="en-US"/>
          </a:p>
        </p:txBody>
      </p:sp>
    </p:spTree>
    <p:extLst>
      <p:ext uri="{BB962C8B-B14F-4D97-AF65-F5344CB8AC3E}">
        <p14:creationId xmlns:p14="http://schemas.microsoft.com/office/powerpoint/2010/main" val="23618455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 </a:t>
            </a:r>
            <a:r>
              <a:rPr lang="en-US" baseline="0" dirty="0" smtClean="0"/>
              <a:t> </a:t>
            </a:r>
            <a:endParaRPr lang="en-US" dirty="0" smtClean="0"/>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184315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9"/>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charset="0"/>
                <a:ea typeface="MS PGothic" charset="0"/>
                <a:cs typeface="MS PGothic" charset="0"/>
              </a:defRPr>
            </a:lvl1pPr>
            <a:lvl2pPr marL="756977" indent="-291145" eaLnBrk="0" hangingPunct="0">
              <a:defRPr sz="2400">
                <a:solidFill>
                  <a:schemeClr val="tx1"/>
                </a:solidFill>
                <a:latin typeface="Calibri" charset="0"/>
                <a:ea typeface="MS PGothic" charset="0"/>
                <a:cs typeface="MS PGothic" charset="0"/>
              </a:defRPr>
            </a:lvl2pPr>
            <a:lvl3pPr marL="1164581" indent="-232916" eaLnBrk="0" hangingPunct="0">
              <a:defRPr sz="2400">
                <a:solidFill>
                  <a:schemeClr val="tx1"/>
                </a:solidFill>
                <a:latin typeface="Calibri" charset="0"/>
                <a:ea typeface="MS PGothic" charset="0"/>
                <a:cs typeface="MS PGothic" charset="0"/>
              </a:defRPr>
            </a:lvl3pPr>
            <a:lvl4pPr marL="1630413" indent="-232916" eaLnBrk="0" hangingPunct="0">
              <a:defRPr sz="2400">
                <a:solidFill>
                  <a:schemeClr val="tx1"/>
                </a:solidFill>
                <a:latin typeface="Calibri" charset="0"/>
                <a:ea typeface="MS PGothic" charset="0"/>
                <a:cs typeface="MS PGothic" charset="0"/>
              </a:defRPr>
            </a:lvl4pPr>
            <a:lvl5pPr marL="2096246" indent="-232916" eaLnBrk="0" hangingPunct="0">
              <a:defRPr sz="2400">
                <a:solidFill>
                  <a:schemeClr val="tx1"/>
                </a:solidFill>
                <a:latin typeface="Calibri" charset="0"/>
                <a:ea typeface="MS PGothic" charset="0"/>
                <a:cs typeface="MS PGothic" charset="0"/>
              </a:defRPr>
            </a:lvl5pPr>
            <a:lvl6pPr marL="2562077" indent="-232916" eaLnBrk="0" fontAlgn="base" hangingPunct="0">
              <a:spcBef>
                <a:spcPct val="0"/>
              </a:spcBef>
              <a:spcAft>
                <a:spcPct val="0"/>
              </a:spcAft>
              <a:defRPr sz="2400">
                <a:solidFill>
                  <a:schemeClr val="tx1"/>
                </a:solidFill>
                <a:latin typeface="Calibri" charset="0"/>
                <a:ea typeface="MS PGothic" charset="0"/>
                <a:cs typeface="MS PGothic" charset="0"/>
              </a:defRPr>
            </a:lvl6pPr>
            <a:lvl7pPr marL="3027909" indent="-232916" eaLnBrk="0" fontAlgn="base" hangingPunct="0">
              <a:spcBef>
                <a:spcPct val="0"/>
              </a:spcBef>
              <a:spcAft>
                <a:spcPct val="0"/>
              </a:spcAft>
              <a:defRPr sz="2400">
                <a:solidFill>
                  <a:schemeClr val="tx1"/>
                </a:solidFill>
                <a:latin typeface="Calibri" charset="0"/>
                <a:ea typeface="MS PGothic" charset="0"/>
                <a:cs typeface="MS PGothic" charset="0"/>
              </a:defRPr>
            </a:lvl7pPr>
            <a:lvl8pPr marL="3493742" indent="-232916" eaLnBrk="0" fontAlgn="base" hangingPunct="0">
              <a:spcBef>
                <a:spcPct val="0"/>
              </a:spcBef>
              <a:spcAft>
                <a:spcPct val="0"/>
              </a:spcAft>
              <a:defRPr sz="2400">
                <a:solidFill>
                  <a:schemeClr val="tx1"/>
                </a:solidFill>
                <a:latin typeface="Calibri" charset="0"/>
                <a:ea typeface="MS PGothic" charset="0"/>
                <a:cs typeface="MS PGothic" charset="0"/>
              </a:defRPr>
            </a:lvl8pPr>
            <a:lvl9pPr marL="3959576" indent="-232916"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r>
              <a:rPr lang="en-US" sz="1200">
                <a:solidFill>
                  <a:prstClr val="black"/>
                </a:solidFill>
              </a:rPr>
              <a:t>11/01/13</a:t>
            </a:r>
          </a:p>
        </p:txBody>
      </p:sp>
      <p:sp>
        <p:nvSpPr>
          <p:cNvPr id="15363" name="Rectangle 12"/>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charset="0"/>
                <a:ea typeface="MS PGothic" charset="0"/>
                <a:cs typeface="MS PGothic" charset="0"/>
              </a:defRPr>
            </a:lvl1pPr>
            <a:lvl2pPr marL="756977" indent="-291145" eaLnBrk="0" hangingPunct="0">
              <a:defRPr sz="2400">
                <a:solidFill>
                  <a:schemeClr val="tx1"/>
                </a:solidFill>
                <a:latin typeface="Calibri" charset="0"/>
                <a:ea typeface="MS PGothic" charset="0"/>
                <a:cs typeface="MS PGothic" charset="0"/>
              </a:defRPr>
            </a:lvl2pPr>
            <a:lvl3pPr marL="1164581" indent="-232916" eaLnBrk="0" hangingPunct="0">
              <a:defRPr sz="2400">
                <a:solidFill>
                  <a:schemeClr val="tx1"/>
                </a:solidFill>
                <a:latin typeface="Calibri" charset="0"/>
                <a:ea typeface="MS PGothic" charset="0"/>
                <a:cs typeface="MS PGothic" charset="0"/>
              </a:defRPr>
            </a:lvl3pPr>
            <a:lvl4pPr marL="1630413" indent="-232916" eaLnBrk="0" hangingPunct="0">
              <a:defRPr sz="2400">
                <a:solidFill>
                  <a:schemeClr val="tx1"/>
                </a:solidFill>
                <a:latin typeface="Calibri" charset="0"/>
                <a:ea typeface="MS PGothic" charset="0"/>
                <a:cs typeface="MS PGothic" charset="0"/>
              </a:defRPr>
            </a:lvl4pPr>
            <a:lvl5pPr marL="2096246" indent="-232916" eaLnBrk="0" hangingPunct="0">
              <a:defRPr sz="2400">
                <a:solidFill>
                  <a:schemeClr val="tx1"/>
                </a:solidFill>
                <a:latin typeface="Calibri" charset="0"/>
                <a:ea typeface="MS PGothic" charset="0"/>
                <a:cs typeface="MS PGothic" charset="0"/>
              </a:defRPr>
            </a:lvl5pPr>
            <a:lvl6pPr marL="2562077" indent="-232916" eaLnBrk="0" fontAlgn="base" hangingPunct="0">
              <a:spcBef>
                <a:spcPct val="0"/>
              </a:spcBef>
              <a:spcAft>
                <a:spcPct val="0"/>
              </a:spcAft>
              <a:defRPr sz="2400">
                <a:solidFill>
                  <a:schemeClr val="tx1"/>
                </a:solidFill>
                <a:latin typeface="Calibri" charset="0"/>
                <a:ea typeface="MS PGothic" charset="0"/>
                <a:cs typeface="MS PGothic" charset="0"/>
              </a:defRPr>
            </a:lvl6pPr>
            <a:lvl7pPr marL="3027909" indent="-232916" eaLnBrk="0" fontAlgn="base" hangingPunct="0">
              <a:spcBef>
                <a:spcPct val="0"/>
              </a:spcBef>
              <a:spcAft>
                <a:spcPct val="0"/>
              </a:spcAft>
              <a:defRPr sz="2400">
                <a:solidFill>
                  <a:schemeClr val="tx1"/>
                </a:solidFill>
                <a:latin typeface="Calibri" charset="0"/>
                <a:ea typeface="MS PGothic" charset="0"/>
                <a:cs typeface="MS PGothic" charset="0"/>
              </a:defRPr>
            </a:lvl7pPr>
            <a:lvl8pPr marL="3493742" indent="-232916" eaLnBrk="0" fontAlgn="base" hangingPunct="0">
              <a:spcBef>
                <a:spcPct val="0"/>
              </a:spcBef>
              <a:spcAft>
                <a:spcPct val="0"/>
              </a:spcAft>
              <a:defRPr sz="2400">
                <a:solidFill>
                  <a:schemeClr val="tx1"/>
                </a:solidFill>
                <a:latin typeface="Calibri" charset="0"/>
                <a:ea typeface="MS PGothic" charset="0"/>
                <a:cs typeface="MS PGothic" charset="0"/>
              </a:defRPr>
            </a:lvl8pPr>
            <a:lvl9pPr marL="3959576" indent="-232916"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r>
              <a:rPr lang="en-US" sz="1200">
                <a:solidFill>
                  <a:prstClr val="black"/>
                </a:solidFill>
              </a:rPr>
              <a:t>Go to "View | Header and Footer" to add your organization, sponsor, meeting name here; then, click "Apply to All"</a:t>
            </a:r>
          </a:p>
        </p:txBody>
      </p:sp>
      <p:sp>
        <p:nvSpPr>
          <p:cNvPr id="15364" name="Rectangle 1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tabLst>
                <a:tab pos="465831" algn="l"/>
                <a:tab pos="931666" algn="l"/>
                <a:tab pos="1397497" algn="l"/>
                <a:tab pos="1863329" algn="l"/>
                <a:tab pos="2329161" algn="l"/>
                <a:tab pos="2794995" algn="l"/>
              </a:tabLst>
              <a:defRPr sz="2400">
                <a:solidFill>
                  <a:schemeClr val="tx1"/>
                </a:solidFill>
                <a:latin typeface="Calibri" charset="0"/>
                <a:ea typeface="MS PGothic" charset="0"/>
                <a:cs typeface="MS PGothic" charset="0"/>
              </a:defRPr>
            </a:lvl1pPr>
            <a:lvl2pPr marL="756977" indent="-291145" eaLnBrk="0" hangingPunct="0">
              <a:tabLst>
                <a:tab pos="465831" algn="l"/>
                <a:tab pos="931666" algn="l"/>
                <a:tab pos="1397497" algn="l"/>
                <a:tab pos="1863329" algn="l"/>
                <a:tab pos="2329161" algn="l"/>
                <a:tab pos="2794995" algn="l"/>
              </a:tabLst>
              <a:defRPr sz="2400">
                <a:solidFill>
                  <a:schemeClr val="tx1"/>
                </a:solidFill>
                <a:latin typeface="Calibri" charset="0"/>
                <a:ea typeface="MS PGothic" charset="0"/>
                <a:cs typeface="MS PGothic" charset="0"/>
              </a:defRPr>
            </a:lvl2pPr>
            <a:lvl3pPr marL="1164581" indent="-232916" eaLnBrk="0" hangingPunct="0">
              <a:tabLst>
                <a:tab pos="465831" algn="l"/>
                <a:tab pos="931666" algn="l"/>
                <a:tab pos="1397497" algn="l"/>
                <a:tab pos="1863329" algn="l"/>
                <a:tab pos="2329161" algn="l"/>
                <a:tab pos="2794995" algn="l"/>
              </a:tabLst>
              <a:defRPr sz="2400">
                <a:solidFill>
                  <a:schemeClr val="tx1"/>
                </a:solidFill>
                <a:latin typeface="Calibri" charset="0"/>
                <a:ea typeface="MS PGothic" charset="0"/>
                <a:cs typeface="MS PGothic" charset="0"/>
              </a:defRPr>
            </a:lvl3pPr>
            <a:lvl4pPr marL="1630413" indent="-232916" eaLnBrk="0" hangingPunct="0">
              <a:tabLst>
                <a:tab pos="465831" algn="l"/>
                <a:tab pos="931666" algn="l"/>
                <a:tab pos="1397497" algn="l"/>
                <a:tab pos="1863329" algn="l"/>
                <a:tab pos="2329161" algn="l"/>
                <a:tab pos="2794995" algn="l"/>
              </a:tabLst>
              <a:defRPr sz="2400">
                <a:solidFill>
                  <a:schemeClr val="tx1"/>
                </a:solidFill>
                <a:latin typeface="Calibri" charset="0"/>
                <a:ea typeface="MS PGothic" charset="0"/>
                <a:cs typeface="MS PGothic" charset="0"/>
              </a:defRPr>
            </a:lvl4pPr>
            <a:lvl5pPr marL="2096246" indent="-232916" eaLnBrk="0" hangingPunct="0">
              <a:tabLst>
                <a:tab pos="465831" algn="l"/>
                <a:tab pos="931666" algn="l"/>
                <a:tab pos="1397497" algn="l"/>
                <a:tab pos="1863329" algn="l"/>
                <a:tab pos="2329161" algn="l"/>
                <a:tab pos="2794995" algn="l"/>
              </a:tabLst>
              <a:defRPr sz="2400">
                <a:solidFill>
                  <a:schemeClr val="tx1"/>
                </a:solidFill>
                <a:latin typeface="Calibri" charset="0"/>
                <a:ea typeface="MS PGothic" charset="0"/>
                <a:cs typeface="MS PGothic" charset="0"/>
              </a:defRPr>
            </a:lvl5pPr>
            <a:lvl6pPr marL="2562077" indent="-232916" eaLnBrk="0" fontAlgn="base" hangingPunct="0">
              <a:spcBef>
                <a:spcPct val="0"/>
              </a:spcBef>
              <a:spcAft>
                <a:spcPct val="0"/>
              </a:spcAft>
              <a:tabLst>
                <a:tab pos="465831" algn="l"/>
                <a:tab pos="931666" algn="l"/>
                <a:tab pos="1397497" algn="l"/>
                <a:tab pos="1863329" algn="l"/>
                <a:tab pos="2329161" algn="l"/>
                <a:tab pos="2794995" algn="l"/>
              </a:tabLst>
              <a:defRPr sz="2400">
                <a:solidFill>
                  <a:schemeClr val="tx1"/>
                </a:solidFill>
                <a:latin typeface="Calibri" charset="0"/>
                <a:ea typeface="MS PGothic" charset="0"/>
                <a:cs typeface="MS PGothic" charset="0"/>
              </a:defRPr>
            </a:lvl6pPr>
            <a:lvl7pPr marL="3027909" indent="-232916" eaLnBrk="0" fontAlgn="base" hangingPunct="0">
              <a:spcBef>
                <a:spcPct val="0"/>
              </a:spcBef>
              <a:spcAft>
                <a:spcPct val="0"/>
              </a:spcAft>
              <a:tabLst>
                <a:tab pos="465831" algn="l"/>
                <a:tab pos="931666" algn="l"/>
                <a:tab pos="1397497" algn="l"/>
                <a:tab pos="1863329" algn="l"/>
                <a:tab pos="2329161" algn="l"/>
                <a:tab pos="2794995" algn="l"/>
              </a:tabLst>
              <a:defRPr sz="2400">
                <a:solidFill>
                  <a:schemeClr val="tx1"/>
                </a:solidFill>
                <a:latin typeface="Calibri" charset="0"/>
                <a:ea typeface="MS PGothic" charset="0"/>
                <a:cs typeface="MS PGothic" charset="0"/>
              </a:defRPr>
            </a:lvl7pPr>
            <a:lvl8pPr marL="3493742" indent="-232916" eaLnBrk="0" fontAlgn="base" hangingPunct="0">
              <a:spcBef>
                <a:spcPct val="0"/>
              </a:spcBef>
              <a:spcAft>
                <a:spcPct val="0"/>
              </a:spcAft>
              <a:tabLst>
                <a:tab pos="465831" algn="l"/>
                <a:tab pos="931666" algn="l"/>
                <a:tab pos="1397497" algn="l"/>
                <a:tab pos="1863329" algn="l"/>
                <a:tab pos="2329161" algn="l"/>
                <a:tab pos="2794995" algn="l"/>
              </a:tabLst>
              <a:defRPr sz="2400">
                <a:solidFill>
                  <a:schemeClr val="tx1"/>
                </a:solidFill>
                <a:latin typeface="Calibri" charset="0"/>
                <a:ea typeface="MS PGothic" charset="0"/>
                <a:cs typeface="MS PGothic" charset="0"/>
              </a:defRPr>
            </a:lvl8pPr>
            <a:lvl9pPr marL="3959576" indent="-232916" eaLnBrk="0" fontAlgn="base" hangingPunct="0">
              <a:spcBef>
                <a:spcPct val="0"/>
              </a:spcBef>
              <a:spcAft>
                <a:spcPct val="0"/>
              </a:spcAft>
              <a:tabLst>
                <a:tab pos="465831" algn="l"/>
                <a:tab pos="931666" algn="l"/>
                <a:tab pos="1397497" algn="l"/>
                <a:tab pos="1863329" algn="l"/>
                <a:tab pos="2329161" algn="l"/>
                <a:tab pos="2794995" algn="l"/>
              </a:tabLst>
              <a:defRPr sz="2400">
                <a:solidFill>
                  <a:schemeClr val="tx1"/>
                </a:solidFill>
                <a:latin typeface="Calibri" charset="0"/>
                <a:ea typeface="MS PGothic" charset="0"/>
                <a:cs typeface="MS PGothic" charset="0"/>
              </a:defRPr>
            </a:lvl9pPr>
          </a:lstStyle>
          <a:p>
            <a:pPr eaLnBrk="1" hangingPunct="1"/>
            <a:fld id="{1BA8F1FA-7105-404F-BA61-472071F7594C}" type="slidenum">
              <a:rPr lang="en-US" sz="1200">
                <a:solidFill>
                  <a:srgbClr val="000000"/>
                </a:solidFill>
                <a:latin typeface="Times New Roman" charset="0"/>
              </a:rPr>
              <a:pPr eaLnBrk="1" hangingPunct="1"/>
              <a:t>4</a:t>
            </a:fld>
            <a:endParaRPr lang="en-US" sz="1200">
              <a:solidFill>
                <a:srgbClr val="000000"/>
              </a:solidFill>
              <a:latin typeface="Times New Roman" charset="0"/>
            </a:endParaRPr>
          </a:p>
        </p:txBody>
      </p:sp>
      <p:sp>
        <p:nvSpPr>
          <p:cNvPr id="60417" name="Text Box 1"/>
          <p:cNvSpPr txBox="1">
            <a:spLocks noChangeArrowheads="1"/>
          </p:cNvSpPr>
          <p:nvPr/>
        </p:nvSpPr>
        <p:spPr bwMode="auto">
          <a:xfrm>
            <a:off x="3970939" y="3"/>
            <a:ext cx="3029726" cy="4567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699" tIns="47682" rIns="91699" bIns="47682"/>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5pPr>
            <a:lvl6pPr marL="25146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6pPr>
            <a:lvl7pPr marL="29718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7pPr>
            <a:lvl8pPr marL="34290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8pPr>
            <a:lvl9pPr marL="38862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9pPr>
          </a:lstStyle>
          <a:p>
            <a:pPr algn="r" defTabSz="460555">
              <a:defRPr/>
            </a:pPr>
            <a:r>
              <a:rPr lang="en-US" sz="1200">
                <a:solidFill>
                  <a:srgbClr val="000000"/>
                </a:solidFill>
                <a:latin typeface="Times New Roman" charset="0"/>
              </a:rPr>
              <a:t>11/01/13</a:t>
            </a:r>
          </a:p>
        </p:txBody>
      </p:sp>
      <p:sp>
        <p:nvSpPr>
          <p:cNvPr id="60418" name="Text Box 2"/>
          <p:cNvSpPr txBox="1">
            <a:spLocks noChangeArrowheads="1"/>
          </p:cNvSpPr>
          <p:nvPr/>
        </p:nvSpPr>
        <p:spPr bwMode="auto">
          <a:xfrm>
            <a:off x="0" y="8636291"/>
            <a:ext cx="3029727" cy="6504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699" tIns="47682" rIns="91699" bIns="47682" anchor="b"/>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5pPr>
            <a:lvl6pPr marL="25146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6pPr>
            <a:lvl7pPr marL="29718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7pPr>
            <a:lvl8pPr marL="34290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8pPr>
            <a:lvl9pPr marL="38862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9pPr>
          </a:lstStyle>
          <a:p>
            <a:pPr defTabSz="460555">
              <a:defRPr/>
            </a:pPr>
            <a:r>
              <a:rPr lang="en-US" sz="1200">
                <a:solidFill>
                  <a:srgbClr val="000000"/>
                </a:solidFill>
                <a:latin typeface="Times New Roman" charset="0"/>
              </a:rPr>
              <a:t>Go to "View | Header and Footer" to add your organization, sponsor, meeting name here; then, click "Apply to All"</a:t>
            </a:r>
          </a:p>
        </p:txBody>
      </p:sp>
      <p:sp>
        <p:nvSpPr>
          <p:cNvPr id="60419" name="Text Box 3"/>
          <p:cNvSpPr txBox="1">
            <a:spLocks noChangeArrowheads="1"/>
          </p:cNvSpPr>
          <p:nvPr/>
        </p:nvSpPr>
        <p:spPr bwMode="auto">
          <a:xfrm>
            <a:off x="3970939" y="8829966"/>
            <a:ext cx="3029726" cy="456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699" tIns="47682" rIns="91699" bIns="47682" anchor="b"/>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1pPr>
            <a:lvl2pPr marL="742950" indent="-28575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2pPr>
            <a:lvl3pPr marL="1143000" indent="-2286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3pPr>
            <a:lvl4pPr marL="1600200" indent="-2286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4pPr>
            <a:lvl5pPr marL="2057400" indent="-2286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5pPr>
            <a:lvl6pPr marL="25146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6pPr>
            <a:lvl7pPr marL="29718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7pPr>
            <a:lvl8pPr marL="34290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8pPr>
            <a:lvl9pPr marL="38862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9pPr>
          </a:lstStyle>
          <a:p>
            <a:pPr algn="r" defTabSz="460555">
              <a:defRPr/>
            </a:pPr>
            <a:fld id="{C3DD6D37-7D5C-6A47-8178-4EE2A3C83E89}" type="slidenum">
              <a:rPr lang="en-US" smtClean="0">
                <a:solidFill>
                  <a:srgbClr val="000000"/>
                </a:solidFill>
                <a:latin typeface="Times New Roman" charset="0"/>
              </a:rPr>
              <a:pPr algn="r" defTabSz="460555">
                <a:defRPr/>
              </a:pPr>
              <a:t>4</a:t>
            </a:fld>
            <a:endParaRPr lang="en-US" smtClean="0">
              <a:solidFill>
                <a:srgbClr val="000000"/>
              </a:solidFill>
              <a:latin typeface="Times New Roman" charset="0"/>
            </a:endParaRPr>
          </a:p>
        </p:txBody>
      </p:sp>
      <p:sp>
        <p:nvSpPr>
          <p:cNvPr id="60420" name="Text Box 4"/>
          <p:cNvSpPr txBox="1">
            <a:spLocks noChangeArrowheads="1"/>
          </p:cNvSpPr>
          <p:nvPr/>
        </p:nvSpPr>
        <p:spPr bwMode="auto">
          <a:xfrm>
            <a:off x="3970938" y="0"/>
            <a:ext cx="3031349" cy="4583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699" tIns="47682" rIns="91699" bIns="47682"/>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5pPr>
            <a:lvl6pPr marL="25146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6pPr>
            <a:lvl7pPr marL="29718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7pPr>
            <a:lvl8pPr marL="34290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8pPr>
            <a:lvl9pPr marL="38862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9pPr>
          </a:lstStyle>
          <a:p>
            <a:pPr algn="r" defTabSz="460555">
              <a:defRPr/>
            </a:pPr>
            <a:r>
              <a:rPr lang="en-US" sz="1200">
                <a:solidFill>
                  <a:srgbClr val="000000"/>
                </a:solidFill>
                <a:latin typeface="Times New Roman" charset="0"/>
              </a:rPr>
              <a:t>11/01/13</a:t>
            </a:r>
          </a:p>
        </p:txBody>
      </p:sp>
      <p:sp>
        <p:nvSpPr>
          <p:cNvPr id="60421" name="Text Box 5"/>
          <p:cNvSpPr txBox="1">
            <a:spLocks noChangeArrowheads="1"/>
          </p:cNvSpPr>
          <p:nvPr/>
        </p:nvSpPr>
        <p:spPr bwMode="auto">
          <a:xfrm>
            <a:off x="1" y="8637907"/>
            <a:ext cx="3031349" cy="6504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699" tIns="47682" rIns="91699" bIns="47682" anchor="b"/>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5pPr>
            <a:lvl6pPr marL="25146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6pPr>
            <a:lvl7pPr marL="29718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7pPr>
            <a:lvl8pPr marL="34290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8pPr>
            <a:lvl9pPr marL="38862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9pPr>
          </a:lstStyle>
          <a:p>
            <a:pPr defTabSz="460555">
              <a:defRPr/>
            </a:pPr>
            <a:r>
              <a:rPr lang="en-US" sz="1200">
                <a:solidFill>
                  <a:srgbClr val="000000"/>
                </a:solidFill>
                <a:latin typeface="Times New Roman" charset="0"/>
              </a:rPr>
              <a:t>Go to "View | Header and Footer" to add your organization, sponsor, meeting name here; then, click "Apply to All"</a:t>
            </a:r>
          </a:p>
        </p:txBody>
      </p:sp>
      <p:sp>
        <p:nvSpPr>
          <p:cNvPr id="60422" name="Text Box 6"/>
          <p:cNvSpPr txBox="1">
            <a:spLocks noChangeArrowheads="1"/>
          </p:cNvSpPr>
          <p:nvPr/>
        </p:nvSpPr>
        <p:spPr bwMode="auto">
          <a:xfrm>
            <a:off x="3970938" y="8829967"/>
            <a:ext cx="3031349" cy="4583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699" tIns="47682" rIns="91699" bIns="47682" anchor="b"/>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1pPr>
            <a:lvl2pPr marL="742950" indent="-28575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2pPr>
            <a:lvl3pPr marL="1143000" indent="-2286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3pPr>
            <a:lvl4pPr marL="1600200" indent="-2286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4pPr>
            <a:lvl5pPr marL="2057400" indent="-2286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5pPr>
            <a:lvl6pPr marL="25146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6pPr>
            <a:lvl7pPr marL="29718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7pPr>
            <a:lvl8pPr marL="34290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8pPr>
            <a:lvl9pPr marL="38862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9pPr>
          </a:lstStyle>
          <a:p>
            <a:pPr algn="r" defTabSz="460555">
              <a:defRPr/>
            </a:pPr>
            <a:fld id="{BA5B742E-8DBC-E64F-A17E-DB4AB9E46682}" type="slidenum">
              <a:rPr lang="en-US" smtClean="0">
                <a:solidFill>
                  <a:srgbClr val="000000"/>
                </a:solidFill>
                <a:latin typeface="Times New Roman" charset="0"/>
              </a:rPr>
              <a:pPr algn="r" defTabSz="460555">
                <a:defRPr/>
              </a:pPr>
              <a:t>4</a:t>
            </a:fld>
            <a:endParaRPr lang="en-US" smtClean="0">
              <a:solidFill>
                <a:srgbClr val="000000"/>
              </a:solidFill>
              <a:latin typeface="Times New Roman" charset="0"/>
            </a:endParaRPr>
          </a:p>
        </p:txBody>
      </p:sp>
      <p:sp>
        <p:nvSpPr>
          <p:cNvPr id="60423" name="Text Box 7"/>
          <p:cNvSpPr txBox="1">
            <a:spLocks noChangeArrowheads="1"/>
          </p:cNvSpPr>
          <p:nvPr/>
        </p:nvSpPr>
        <p:spPr bwMode="auto">
          <a:xfrm>
            <a:off x="3970938" y="3"/>
            <a:ext cx="3036217" cy="4632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699" tIns="47682" rIns="91699" bIns="47682"/>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5pPr>
            <a:lvl6pPr marL="25146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6pPr>
            <a:lvl7pPr marL="29718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7pPr>
            <a:lvl8pPr marL="34290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8pPr>
            <a:lvl9pPr marL="38862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9pPr>
          </a:lstStyle>
          <a:p>
            <a:pPr algn="r" defTabSz="460555">
              <a:defRPr/>
            </a:pPr>
            <a:r>
              <a:rPr lang="en-US" sz="1200">
                <a:solidFill>
                  <a:srgbClr val="000000"/>
                </a:solidFill>
                <a:latin typeface="Times New Roman" charset="0"/>
              </a:rPr>
              <a:t>11/01/13</a:t>
            </a:r>
          </a:p>
        </p:txBody>
      </p:sp>
      <p:sp>
        <p:nvSpPr>
          <p:cNvPr id="60424" name="Text Box 8"/>
          <p:cNvSpPr txBox="1">
            <a:spLocks noChangeArrowheads="1"/>
          </p:cNvSpPr>
          <p:nvPr/>
        </p:nvSpPr>
        <p:spPr bwMode="auto">
          <a:xfrm>
            <a:off x="2" y="8829966"/>
            <a:ext cx="3036218" cy="4632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699" tIns="47682" rIns="91699" bIns="47682" anchor="b"/>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5pPr>
            <a:lvl6pPr marL="25146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6pPr>
            <a:lvl7pPr marL="29718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7pPr>
            <a:lvl8pPr marL="34290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8pPr>
            <a:lvl9pPr marL="38862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9pPr>
          </a:lstStyle>
          <a:p>
            <a:pPr defTabSz="460555">
              <a:defRPr/>
            </a:pPr>
            <a:r>
              <a:rPr lang="en-US" sz="1200">
                <a:solidFill>
                  <a:srgbClr val="000000"/>
                </a:solidFill>
                <a:latin typeface="Times New Roman" charset="0"/>
              </a:rPr>
              <a:t>Go to "View | Header and Footer" to add your organization, sponsor, meeting name here; then, click "Apply to All"</a:t>
            </a:r>
          </a:p>
        </p:txBody>
      </p:sp>
      <p:sp>
        <p:nvSpPr>
          <p:cNvPr id="60425" name="Text Box 9"/>
          <p:cNvSpPr txBox="1">
            <a:spLocks noChangeArrowheads="1"/>
          </p:cNvSpPr>
          <p:nvPr/>
        </p:nvSpPr>
        <p:spPr bwMode="auto">
          <a:xfrm>
            <a:off x="3970938" y="8829966"/>
            <a:ext cx="3036217" cy="4632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1699" tIns="47682" rIns="91699" bIns="47682" anchor="b"/>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1pPr>
            <a:lvl2pPr marL="742950" indent="-28575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2pPr>
            <a:lvl3pPr marL="1143000" indent="-2286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3pPr>
            <a:lvl4pPr marL="1600200" indent="-2286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4pPr>
            <a:lvl5pPr marL="2057400" indent="-22860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5pPr>
            <a:lvl6pPr marL="25146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6pPr>
            <a:lvl7pPr marL="29718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7pPr>
            <a:lvl8pPr marL="34290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8pPr>
            <a:lvl9pPr marL="3886200" indent="-228600" eaLnBrk="0" fontAlgn="base" hangingPunct="0">
              <a:spcBef>
                <a:spcPct val="30000"/>
              </a:spcBef>
              <a:spcAft>
                <a:spcPct val="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1200">
                <a:solidFill>
                  <a:schemeClr val="tx1"/>
                </a:solidFill>
                <a:latin typeface="Calibri" charset="0"/>
                <a:ea typeface="MS PGothic" charset="0"/>
                <a:cs typeface="MS PGothic" charset="0"/>
              </a:defRPr>
            </a:lvl9pPr>
          </a:lstStyle>
          <a:p>
            <a:pPr algn="r" defTabSz="460555">
              <a:defRPr/>
            </a:pPr>
            <a:fld id="{2D30B764-362A-F849-92F1-77E7842913A0}" type="slidenum">
              <a:rPr lang="en-US" smtClean="0">
                <a:solidFill>
                  <a:srgbClr val="000000"/>
                </a:solidFill>
                <a:latin typeface="Times New Roman" charset="0"/>
              </a:rPr>
              <a:pPr algn="r" defTabSz="460555">
                <a:defRPr/>
              </a:pPr>
              <a:t>4</a:t>
            </a:fld>
            <a:endParaRPr lang="en-US" smtClean="0">
              <a:solidFill>
                <a:srgbClr val="000000"/>
              </a:solidFill>
              <a:latin typeface="Times New Roman" charset="0"/>
            </a:endParaRPr>
          </a:p>
        </p:txBody>
      </p:sp>
      <p:sp>
        <p:nvSpPr>
          <p:cNvPr id="60426" name="Text Box 10"/>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 uri="{FAA26D3D-D897-4be2-8F04-BA451C77F1D7}">
              <ma14:placeholderFlag xmlns="" xmlns:ma14="http://schemas.microsoft.com/office/mac/drawingml/2011/main" val="1"/>
            </a:ext>
          </a:extLst>
        </p:spPr>
      </p:sp>
      <p:sp>
        <p:nvSpPr>
          <p:cNvPr id="60427" name="Text Box 11"/>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 uri="{FAA26D3D-D897-4be2-8F04-BA451C77F1D7}">
              <ma14:placeholderFlag xmlns="" xmlns:ma14="http://schemas.microsoft.com/office/mac/drawingml/2011/main" val="1"/>
            </a:ext>
          </a:extLst>
        </p:spPr>
        <p:txBody>
          <a:bodyPr wrap="none" numCol="1" anchor="ctr" anchorCtr="0" compatLnSpc="1">
            <a:prstTxWarp prst="textNoShape">
              <a:avLst/>
            </a:prstTxWarp>
          </a:bodyPr>
          <a:lstStyle/>
          <a:p>
            <a:r>
              <a:rPr lang="en-US" dirty="0" smtClean="0">
                <a:cs typeface="+mn-cs"/>
              </a:rPr>
              <a:t> </a:t>
            </a:r>
            <a:r>
              <a:rPr lang="en-US" sz="2000" dirty="0" smtClean="0">
                <a:latin typeface="Arial"/>
                <a:ea typeface="MS PGothic" charset="0"/>
                <a:cs typeface="Arial"/>
              </a:rPr>
              <a:t>Vision: </a:t>
            </a:r>
            <a:r>
              <a:rPr lang="en-US" sz="2000" b="1" dirty="0" smtClean="0">
                <a:latin typeface="Arial"/>
                <a:ea typeface="MS PGothic" charset="0"/>
                <a:cs typeface="Arial"/>
              </a:rPr>
              <a:t>Build the world’s leading high-brightness hard x-ray storage-ring based user facility</a:t>
            </a:r>
          </a:p>
          <a:p>
            <a:pPr>
              <a:buFont typeface="Wingdings" charset="0"/>
              <a:buNone/>
            </a:pPr>
            <a:endParaRPr lang="en-US" sz="600" dirty="0" smtClean="0">
              <a:latin typeface="Arial"/>
              <a:ea typeface="MS PGothic" charset="0"/>
              <a:cs typeface="Arial"/>
            </a:endParaRPr>
          </a:p>
          <a:p>
            <a:r>
              <a:rPr lang="en-US" sz="2000" dirty="0" smtClean="0">
                <a:latin typeface="Arial"/>
                <a:ea typeface="MS PGothic" charset="0"/>
                <a:cs typeface="Arial"/>
              </a:rPr>
              <a:t>Strategy: Upgrade the APS with </a:t>
            </a:r>
            <a:r>
              <a:rPr lang="en-US" sz="2000" b="1" dirty="0" smtClean="0">
                <a:latin typeface="Arial"/>
                <a:ea typeface="MS PGothic" charset="0"/>
                <a:cs typeface="Arial"/>
              </a:rPr>
              <a:t>state-of-the-art technology to maintain world leadership</a:t>
            </a:r>
          </a:p>
          <a:p>
            <a:pPr lvl="1">
              <a:buFont typeface="Arial" charset="0"/>
              <a:buChar char="•"/>
            </a:pPr>
            <a:r>
              <a:rPr lang="en-US" sz="2000" dirty="0" smtClean="0">
                <a:latin typeface="Arial"/>
                <a:ea typeface="ＭＳ Ｐゴシック" charset="0"/>
                <a:cs typeface="Arial"/>
              </a:rPr>
              <a:t>Build the United States’ first 4th generation storage ring X-ray source</a:t>
            </a:r>
          </a:p>
          <a:p>
            <a:pPr lvl="1">
              <a:buFont typeface="Arial" charset="0"/>
              <a:buChar char="•"/>
            </a:pPr>
            <a:r>
              <a:rPr lang="en-US" sz="2000" dirty="0" smtClean="0">
                <a:latin typeface="Arial"/>
                <a:ea typeface="ＭＳ Ｐゴシック" charset="0"/>
                <a:cs typeface="Arial"/>
              </a:rPr>
              <a:t>Deploy next-generation undulators to produce the highest hard x-ray brightness</a:t>
            </a:r>
          </a:p>
          <a:p>
            <a:pPr lvl="1">
              <a:buFont typeface="Arial" charset="0"/>
              <a:buChar char="•"/>
            </a:pPr>
            <a:r>
              <a:rPr lang="en-US" sz="2000" dirty="0" smtClean="0">
                <a:latin typeface="Arial"/>
                <a:ea typeface="ＭＳ Ｐゴシック" charset="0"/>
                <a:cs typeface="Arial"/>
              </a:rPr>
              <a:t>Develop world-leading beamlines that fully exploit the high-brightness source</a:t>
            </a:r>
            <a:endParaRPr lang="en-US" sz="2000" dirty="0" smtClean="0">
              <a:latin typeface="Arial"/>
              <a:ea typeface="MS PGothic" charset="0"/>
              <a:cs typeface="Arial"/>
            </a:endParaRPr>
          </a:p>
          <a:p>
            <a:r>
              <a:rPr lang="en-US" sz="2000" dirty="0" smtClean="0">
                <a:latin typeface="Arial"/>
                <a:ea typeface="MS PGothic" charset="0"/>
                <a:cs typeface="Arial"/>
              </a:rPr>
              <a:t>Outcome: At completion, the APS Upgrade should provide the most powerful suite of beamlines and technical capabilities available to ensure </a:t>
            </a:r>
            <a:r>
              <a:rPr lang="en-US" sz="2000" b="1" dirty="0" smtClean="0">
                <a:latin typeface="Arial"/>
                <a:ea typeface="MS PGothic" charset="0"/>
                <a:cs typeface="Arial"/>
              </a:rPr>
              <a:t>U.S. scientific leadership</a:t>
            </a:r>
            <a:r>
              <a:rPr lang="en-US" sz="2000" dirty="0" smtClean="0">
                <a:latin typeface="Arial"/>
                <a:ea typeface="MS PGothic" charset="0"/>
                <a:cs typeface="Arial"/>
              </a:rPr>
              <a:t>, as emphasized by BESAC</a:t>
            </a:r>
          </a:p>
          <a:p>
            <a:pPr marL="0" indent="0">
              <a:buNone/>
            </a:pPr>
            <a:endParaRPr lang="en-US" sz="600" b="1" i="1" dirty="0" smtClean="0">
              <a:latin typeface="Arial"/>
              <a:ea typeface="MS PGothic" charset="0"/>
              <a:cs typeface="Arial"/>
            </a:endParaRPr>
          </a:p>
          <a:p>
            <a:pPr defTabSz="460583">
              <a:defRPr/>
            </a:pPr>
            <a:endParaRPr lang="en-US" dirty="0" smtClean="0">
              <a:cs typeface="+mn-cs"/>
            </a:endParaRPr>
          </a:p>
        </p:txBody>
      </p:sp>
    </p:spTree>
    <p:extLst>
      <p:ext uri="{BB962C8B-B14F-4D97-AF65-F5344CB8AC3E}">
        <p14:creationId xmlns:p14="http://schemas.microsoft.com/office/powerpoint/2010/main" val="32671041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endParaRPr lang="en-US">
              <a:latin typeface="Calibri" charset="0"/>
              <a:ea typeface="MS PGothic" charset="0"/>
            </a:endParaRPr>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MS PGothic" charset="0"/>
                <a:cs typeface="MS PGothic" charset="0"/>
              </a:defRPr>
            </a:lvl1pPr>
            <a:lvl2pPr marL="757066" indent="-291179">
              <a:defRPr>
                <a:solidFill>
                  <a:schemeClr val="tx1"/>
                </a:solidFill>
                <a:latin typeface="Calibri" charset="0"/>
                <a:ea typeface="MS PGothic" charset="0"/>
                <a:cs typeface="MS PGothic" charset="0"/>
              </a:defRPr>
            </a:lvl2pPr>
            <a:lvl3pPr marL="1164717" indent="-232943">
              <a:defRPr>
                <a:solidFill>
                  <a:schemeClr val="tx1"/>
                </a:solidFill>
                <a:latin typeface="Calibri" charset="0"/>
                <a:ea typeface="MS PGothic" charset="0"/>
                <a:cs typeface="MS PGothic" charset="0"/>
              </a:defRPr>
            </a:lvl3pPr>
            <a:lvl4pPr marL="1630604" indent="-232943">
              <a:defRPr>
                <a:solidFill>
                  <a:schemeClr val="tx1"/>
                </a:solidFill>
                <a:latin typeface="Calibri" charset="0"/>
                <a:ea typeface="MS PGothic" charset="0"/>
                <a:cs typeface="MS PGothic" charset="0"/>
              </a:defRPr>
            </a:lvl4pPr>
            <a:lvl5pPr marL="2096491" indent="-232943">
              <a:defRPr>
                <a:solidFill>
                  <a:schemeClr val="tx1"/>
                </a:solidFill>
                <a:latin typeface="Calibri" charset="0"/>
                <a:ea typeface="MS PGothic" charset="0"/>
                <a:cs typeface="MS PGothic" charset="0"/>
              </a:defRPr>
            </a:lvl5pPr>
            <a:lvl6pPr marL="2562377" indent="-232943" eaLnBrk="0" fontAlgn="base" hangingPunct="0">
              <a:spcBef>
                <a:spcPct val="0"/>
              </a:spcBef>
              <a:spcAft>
                <a:spcPct val="0"/>
              </a:spcAft>
              <a:defRPr>
                <a:solidFill>
                  <a:schemeClr val="tx1"/>
                </a:solidFill>
                <a:latin typeface="Calibri" charset="0"/>
                <a:ea typeface="MS PGothic" charset="0"/>
                <a:cs typeface="MS PGothic" charset="0"/>
              </a:defRPr>
            </a:lvl6pPr>
            <a:lvl7pPr marL="3028264" indent="-232943" eaLnBrk="0" fontAlgn="base" hangingPunct="0">
              <a:spcBef>
                <a:spcPct val="0"/>
              </a:spcBef>
              <a:spcAft>
                <a:spcPct val="0"/>
              </a:spcAft>
              <a:defRPr>
                <a:solidFill>
                  <a:schemeClr val="tx1"/>
                </a:solidFill>
                <a:latin typeface="Calibri" charset="0"/>
                <a:ea typeface="MS PGothic" charset="0"/>
                <a:cs typeface="MS PGothic" charset="0"/>
              </a:defRPr>
            </a:lvl7pPr>
            <a:lvl8pPr marL="3494151" indent="-232943" eaLnBrk="0" fontAlgn="base" hangingPunct="0">
              <a:spcBef>
                <a:spcPct val="0"/>
              </a:spcBef>
              <a:spcAft>
                <a:spcPct val="0"/>
              </a:spcAft>
              <a:defRPr>
                <a:solidFill>
                  <a:schemeClr val="tx1"/>
                </a:solidFill>
                <a:latin typeface="Calibri" charset="0"/>
                <a:ea typeface="MS PGothic" charset="0"/>
                <a:cs typeface="MS PGothic" charset="0"/>
              </a:defRPr>
            </a:lvl8pPr>
            <a:lvl9pPr marL="3960038" indent="-232943" eaLnBrk="0" fontAlgn="base" hangingPunct="0">
              <a:spcBef>
                <a:spcPct val="0"/>
              </a:spcBef>
              <a:spcAft>
                <a:spcPct val="0"/>
              </a:spcAft>
              <a:defRPr>
                <a:solidFill>
                  <a:schemeClr val="tx1"/>
                </a:solidFill>
                <a:latin typeface="Calibri" charset="0"/>
                <a:ea typeface="MS PGothic" charset="0"/>
                <a:cs typeface="MS PGothic" charset="0"/>
              </a:defRPr>
            </a:lvl9pPr>
          </a:lstStyle>
          <a:p>
            <a:fld id="{3DC514E9-D648-7F43-98CA-962907D80DBB}" type="slidenum">
              <a:rPr lang="en-US"/>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t>6</a:t>
            </a:fld>
            <a:endParaRPr lang="en-US"/>
          </a:p>
        </p:txBody>
      </p:sp>
    </p:spTree>
    <p:extLst>
      <p:ext uri="{BB962C8B-B14F-4D97-AF65-F5344CB8AC3E}">
        <p14:creationId xmlns:p14="http://schemas.microsoft.com/office/powerpoint/2010/main" val="1051683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b="0" i="0" kern="1200" dirty="0" smtClean="0">
                <a:solidFill>
                  <a:schemeClr val="tx1"/>
                </a:solidFill>
                <a:effectLst/>
                <a:latin typeface="+mn-lt"/>
                <a:ea typeface="+mn-ea"/>
                <a:cs typeface="+mn-cs"/>
              </a:rPr>
              <a:t>Lithium manganese spinel, </a:t>
            </a:r>
            <a:r>
              <a:rPr lang="en-US" sz="1200" b="1" i="0" kern="1200" dirty="0" smtClean="0">
                <a:solidFill>
                  <a:schemeClr val="tx1"/>
                </a:solidFill>
                <a:effectLst/>
                <a:latin typeface="+mn-lt"/>
                <a:ea typeface="+mn-ea"/>
                <a:cs typeface="+mn-cs"/>
              </a:rPr>
              <a:t>Linear Formula LiMn</a:t>
            </a:r>
            <a:r>
              <a:rPr lang="en-US" sz="1200" b="1" i="0" kern="1200" baseline="-25000" dirty="0" smtClean="0">
                <a:solidFill>
                  <a:schemeClr val="tx1"/>
                </a:solidFill>
                <a:effectLst/>
                <a:latin typeface="+mn-lt"/>
                <a:ea typeface="+mn-ea"/>
                <a:cs typeface="+mn-cs"/>
              </a:rPr>
              <a:t>2</a:t>
            </a:r>
            <a:r>
              <a:rPr lang="en-US" sz="1200" b="1" i="0" kern="1200" dirty="0" smtClean="0">
                <a:solidFill>
                  <a:schemeClr val="tx1"/>
                </a:solidFill>
                <a:effectLst/>
                <a:latin typeface="+mn-lt"/>
                <a:ea typeface="+mn-ea"/>
                <a:cs typeface="+mn-cs"/>
              </a:rPr>
              <a:t>O</a:t>
            </a:r>
            <a:r>
              <a:rPr lang="en-US" sz="1200" b="1" i="0" kern="1200" baseline="-25000" dirty="0" smtClean="0">
                <a:solidFill>
                  <a:schemeClr val="tx1"/>
                </a:solidFill>
                <a:effectLst/>
                <a:latin typeface="+mn-lt"/>
                <a:ea typeface="+mn-ea"/>
                <a:cs typeface="+mn-cs"/>
              </a:rPr>
              <a:t>4</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powder 4.1g/cm3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1/e</a:t>
            </a:r>
            <a:r>
              <a:rPr lang="en-US" sz="1200" b="0" i="0" kern="1200" baseline="0" dirty="0" smtClean="0">
                <a:solidFill>
                  <a:schemeClr val="tx1"/>
                </a:solidFill>
                <a:effectLst/>
                <a:latin typeface="+mn-lt"/>
                <a:ea typeface="+mn-ea"/>
                <a:cs typeface="+mn-cs"/>
              </a:rPr>
              <a:t> length in um:</a:t>
            </a:r>
          </a:p>
          <a:p>
            <a:r>
              <a:rPr lang="en-US" sz="1200" b="0" i="0" kern="1200" baseline="0" dirty="0" smtClean="0">
                <a:solidFill>
                  <a:schemeClr val="tx1"/>
                </a:solidFill>
                <a:effectLst/>
                <a:latin typeface="+mn-lt"/>
                <a:ea typeface="+mn-ea"/>
                <a:cs typeface="+mn-cs"/>
              </a:rPr>
              <a:t>1keV: 0.375</a:t>
            </a:r>
            <a:endParaRPr lang="en-US" dirty="0" smtClean="0"/>
          </a:p>
          <a:p>
            <a:r>
              <a:rPr lang="en-US" dirty="0" smtClean="0"/>
              <a:t>8 </a:t>
            </a:r>
            <a:r>
              <a:rPr lang="en-US" dirty="0" err="1" smtClean="0"/>
              <a:t>keV</a:t>
            </a:r>
            <a:r>
              <a:rPr lang="en-US" dirty="0" smtClean="0"/>
              <a:t>: 14.1 um</a:t>
            </a:r>
          </a:p>
          <a:p>
            <a:r>
              <a:rPr lang="en-US" dirty="0" smtClean="0"/>
              <a:t>25keV: 344 um</a:t>
            </a:r>
          </a:p>
          <a:p>
            <a:r>
              <a:rPr lang="en-US" dirty="0" smtClean="0"/>
              <a:t>60keV: 4000 um (extrapolated) </a:t>
            </a:r>
          </a:p>
          <a:p>
            <a:endParaRPr lang="en-US" dirty="0" smtClean="0"/>
          </a:p>
          <a:p>
            <a:r>
              <a:rPr lang="en-US" dirty="0" smtClean="0"/>
              <a:t>http://www.popsci.com/cars/article/2011-01/gm%E2%80%99s-new-battery-chemistry-it%E2%80%99s-already-chevy-volt</a:t>
            </a:r>
          </a:p>
          <a:p>
            <a:endParaRPr lang="en-US" dirty="0" smtClean="0"/>
          </a:p>
          <a:p>
            <a:r>
              <a:rPr lang="en-US" dirty="0" smtClean="0"/>
              <a:t>https://media.gm.com/content/dam/Media/microsites/product/volt/docs/battery_101.pdf</a:t>
            </a:r>
          </a:p>
          <a:p>
            <a:endParaRPr lang="en-US" dirty="0" smtClean="0"/>
          </a:p>
          <a:p>
            <a:endParaRPr lang="en-US" dirty="0" smtClean="0"/>
          </a:p>
          <a:p>
            <a:r>
              <a:rPr lang="en-US" dirty="0" smtClean="0"/>
              <a:t>Battery adaptation:</a:t>
            </a:r>
          </a:p>
          <a:p>
            <a:r>
              <a:rPr lang="en-US" dirty="0" smtClean="0"/>
              <a:t>Assume Li ion battery,</a:t>
            </a:r>
            <a:r>
              <a:rPr lang="en-US" baseline="0" dirty="0" smtClean="0"/>
              <a:t> </a:t>
            </a:r>
            <a:r>
              <a:rPr lang="en-US" baseline="0" dirty="0" err="1" smtClean="0"/>
              <a:t>eg</a:t>
            </a:r>
            <a:r>
              <a:rPr lang="en-US" baseline="0" dirty="0" smtClean="0"/>
              <a:t>, </a:t>
            </a:r>
            <a:r>
              <a:rPr lang="en-US" dirty="0" smtClean="0"/>
              <a:t>LiFePO4 3.6 g/cm3, </a:t>
            </a:r>
            <a:r>
              <a:rPr lang="en-US" sz="1200" b="1" i="0" kern="1200" dirty="0" smtClean="0">
                <a:solidFill>
                  <a:schemeClr val="tx1"/>
                </a:solidFill>
                <a:effectLst/>
                <a:latin typeface="+mn-lt"/>
                <a:ea typeface="+mn-ea"/>
                <a:cs typeface="+mn-cs"/>
              </a:rPr>
              <a:t>Lithium cobalt oxide</a:t>
            </a:r>
            <a:r>
              <a:rPr lang="en-US" sz="1200" b="0" i="0" kern="1200" dirty="0" smtClean="0">
                <a:solidFill>
                  <a:schemeClr val="tx1"/>
                </a:solidFill>
                <a:effectLst/>
                <a:latin typeface="+mn-lt"/>
                <a:ea typeface="+mn-ea"/>
                <a:cs typeface="+mn-cs"/>
              </a:rPr>
              <a:t> (LiCoO</a:t>
            </a:r>
            <a:r>
              <a:rPr lang="en-US" sz="1200" b="0" i="0" kern="1200" baseline="-25000" dirty="0" smtClean="0">
                <a:solidFill>
                  <a:schemeClr val="tx1"/>
                </a:solidFill>
                <a:effectLst/>
                <a:latin typeface="+mn-lt"/>
                <a:ea typeface="+mn-ea"/>
                <a:cs typeface="+mn-cs"/>
              </a:rPr>
              <a:t>2</a:t>
            </a:r>
            <a:r>
              <a:rPr lang="en-US" sz="1200" b="0" i="0" kern="1200" dirty="0" smtClean="0">
                <a:solidFill>
                  <a:schemeClr val="tx1"/>
                </a:solidFill>
                <a:effectLst/>
                <a:latin typeface="+mn-lt"/>
                <a:ea typeface="+mn-ea"/>
                <a:cs typeface="+mn-cs"/>
              </a:rPr>
              <a:t>) 5.1g/cm3</a:t>
            </a:r>
          </a:p>
          <a:p>
            <a:r>
              <a:rPr lang="en-US" sz="1200" b="1" i="0" kern="1200" dirty="0" smtClean="0">
                <a:solidFill>
                  <a:schemeClr val="tx1"/>
                </a:solidFill>
                <a:effectLst/>
                <a:latin typeface="+mn-lt"/>
                <a:ea typeface="+mn-ea"/>
                <a:cs typeface="+mn-cs"/>
              </a:rPr>
              <a:t>Lithium Nickel Manganese Cobalt Oxide</a:t>
            </a:r>
            <a:r>
              <a:rPr lang="en-US" sz="1200" b="1" i="0" kern="1200" baseline="0" dirty="0" smtClean="0">
                <a:solidFill>
                  <a:schemeClr val="tx1"/>
                </a:solidFill>
                <a:effectLst/>
                <a:latin typeface="+mn-lt"/>
                <a:ea typeface="+mn-ea"/>
                <a:cs typeface="+mn-cs"/>
              </a:rPr>
              <a:t> </a:t>
            </a:r>
            <a:r>
              <a:rPr lang="en-US" sz="1200" b="1" i="0" kern="1200" dirty="0" smtClean="0">
                <a:solidFill>
                  <a:schemeClr val="tx1"/>
                </a:solidFill>
                <a:effectLst/>
                <a:latin typeface="+mn-lt"/>
                <a:ea typeface="+mn-ea"/>
                <a:cs typeface="+mn-cs"/>
              </a:rPr>
              <a:t>LiNi</a:t>
            </a:r>
            <a:r>
              <a:rPr lang="en-US" sz="1200" b="1" i="0" kern="1200" baseline="-25000" dirty="0" smtClean="0">
                <a:solidFill>
                  <a:schemeClr val="tx1"/>
                </a:solidFill>
                <a:effectLst/>
                <a:latin typeface="+mn-lt"/>
                <a:ea typeface="+mn-ea"/>
                <a:cs typeface="+mn-cs"/>
              </a:rPr>
              <a:t>0.33</a:t>
            </a:r>
            <a:r>
              <a:rPr lang="en-US" sz="1200" b="1" i="0" kern="1200" dirty="0" smtClean="0">
                <a:solidFill>
                  <a:schemeClr val="tx1"/>
                </a:solidFill>
                <a:effectLst/>
                <a:latin typeface="+mn-lt"/>
                <a:ea typeface="+mn-ea"/>
                <a:cs typeface="+mn-cs"/>
              </a:rPr>
              <a:t>Mn</a:t>
            </a:r>
            <a:r>
              <a:rPr lang="en-US" sz="1200" b="1" i="0" kern="1200" baseline="-25000" dirty="0" smtClean="0">
                <a:solidFill>
                  <a:schemeClr val="tx1"/>
                </a:solidFill>
                <a:effectLst/>
                <a:latin typeface="+mn-lt"/>
                <a:ea typeface="+mn-ea"/>
                <a:cs typeface="+mn-cs"/>
              </a:rPr>
              <a:t>0.33</a:t>
            </a:r>
            <a:r>
              <a:rPr lang="en-US" sz="1200" b="1" i="0" kern="1200" dirty="0" smtClean="0">
                <a:solidFill>
                  <a:schemeClr val="tx1"/>
                </a:solidFill>
                <a:effectLst/>
                <a:latin typeface="+mn-lt"/>
                <a:ea typeface="+mn-ea"/>
                <a:cs typeface="+mn-cs"/>
              </a:rPr>
              <a:t>Co</a:t>
            </a:r>
            <a:r>
              <a:rPr lang="en-US" sz="1200" b="1" i="0" kern="1200" baseline="-25000" dirty="0" smtClean="0">
                <a:solidFill>
                  <a:schemeClr val="tx1"/>
                </a:solidFill>
                <a:effectLst/>
                <a:latin typeface="+mn-lt"/>
                <a:ea typeface="+mn-ea"/>
                <a:cs typeface="+mn-cs"/>
              </a:rPr>
              <a:t>0.33</a:t>
            </a:r>
            <a:r>
              <a:rPr lang="en-US" sz="1200" b="1" i="0" kern="1200" dirty="0" smtClean="0">
                <a:solidFill>
                  <a:schemeClr val="tx1"/>
                </a:solidFill>
                <a:effectLst/>
                <a:latin typeface="+mn-lt"/>
                <a:ea typeface="+mn-ea"/>
                <a:cs typeface="+mn-cs"/>
              </a:rPr>
              <a:t>O</a:t>
            </a:r>
            <a:r>
              <a:rPr lang="en-US" sz="1200" b="1" i="0" kern="1200" baseline="-25000" dirty="0" smtClean="0">
                <a:solidFill>
                  <a:schemeClr val="tx1"/>
                </a:solidFill>
                <a:effectLst/>
                <a:latin typeface="+mn-lt"/>
                <a:ea typeface="+mn-ea"/>
                <a:cs typeface="+mn-cs"/>
              </a:rPr>
              <a:t>2</a:t>
            </a:r>
          </a:p>
          <a:p>
            <a:r>
              <a:rPr lang="en-US" sz="1200" b="1" i="0" kern="1200" baseline="-25000" dirty="0" err="1" smtClean="0">
                <a:solidFill>
                  <a:schemeClr val="tx1"/>
                </a:solidFill>
                <a:effectLst/>
                <a:latin typeface="+mn-lt"/>
                <a:ea typeface="+mn-ea"/>
                <a:cs typeface="+mn-cs"/>
              </a:rPr>
              <a:t>Energyzer</a:t>
            </a:r>
            <a:r>
              <a:rPr lang="en-US" sz="1200" b="1" i="0" kern="1200" baseline="-25000" dirty="0" smtClean="0">
                <a:solidFill>
                  <a:schemeClr val="tx1"/>
                </a:solidFill>
                <a:effectLst/>
                <a:latin typeface="+mn-lt"/>
                <a:ea typeface="+mn-ea"/>
                <a:cs typeface="+mn-cs"/>
              </a:rPr>
              <a:t> Lithium:</a:t>
            </a:r>
          </a:p>
          <a:p>
            <a:r>
              <a:rPr lang="en-US" sz="1200" b="1" i="0" kern="1200" dirty="0" smtClean="0">
                <a:solidFill>
                  <a:schemeClr val="tx1"/>
                </a:solidFill>
                <a:effectLst/>
                <a:latin typeface="+mn-lt"/>
                <a:ea typeface="+mn-ea"/>
                <a:cs typeface="+mn-cs"/>
              </a:rPr>
              <a:t>http://data.energizer.com/PDFs/lithiuml91l92_appman.pdf</a:t>
            </a:r>
          </a:p>
          <a:p>
            <a:endParaRPr lang="en-US" sz="1200" b="1" i="0" kern="1200" dirty="0" smtClean="0">
              <a:solidFill>
                <a:schemeClr val="tx1"/>
              </a:solidFill>
              <a:effectLst/>
              <a:latin typeface="+mn-lt"/>
              <a:ea typeface="+mn-ea"/>
              <a:cs typeface="+mn-cs"/>
            </a:endParaRPr>
          </a:p>
          <a:p>
            <a:endParaRPr lang="en-US" dirty="0" smtClean="0"/>
          </a:p>
          <a:p>
            <a:r>
              <a:rPr lang="en-US" dirty="0" smtClean="0"/>
              <a:t>http://cdn.intechopen.com/pdfs-wm/18671.pdf</a:t>
            </a:r>
          </a:p>
          <a:p>
            <a:endParaRPr lang="en-US" dirty="0" smtClean="0"/>
          </a:p>
          <a:p>
            <a:endParaRPr lang="en-US" dirty="0" smtClean="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latin typeface="Calibri"/>
              </a:rPr>
              <a:pPr/>
              <a:t>7</a:t>
            </a:fld>
            <a:endParaRPr lang="en-US">
              <a:solidFill>
                <a:prstClr val="black"/>
              </a:solidFill>
              <a:latin typeface="Calibri"/>
            </a:endParaRPr>
          </a:p>
        </p:txBody>
      </p:sp>
    </p:spTree>
    <p:extLst>
      <p:ext uri="{BB962C8B-B14F-4D97-AF65-F5344CB8AC3E}">
        <p14:creationId xmlns:p14="http://schemas.microsoft.com/office/powerpoint/2010/main" val="1439136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defTabSz="448650">
              <a:defRPr/>
            </a:pPr>
            <a:r>
              <a:rPr lang="en-US" dirty="0" smtClean="0"/>
              <a:t>Visualization from</a:t>
            </a:r>
            <a:r>
              <a:rPr lang="en-US" baseline="0" dirty="0" smtClean="0"/>
              <a:t> Vogt group et al., </a:t>
            </a:r>
            <a:r>
              <a:rPr lang="en-US" dirty="0" smtClean="0"/>
              <a:t> of a 1 micron cubed alumina particle (grey) as scaffold material for catalytic 1 nm nanoparticles of copper (green), Cobalt (blue) and Nickel (yellow). Today one can only detect the presence of some material, but not visualize its actual distribution, makeup, etc. With the APS upgrade the size, and exact localization of individual nanoparticles becomes accessible, as well as chemical state measurements. </a:t>
            </a:r>
          </a:p>
          <a:p>
            <a:endParaRPr lang="en-US" dirty="0" smtClean="0"/>
          </a:p>
          <a:p>
            <a:endParaRPr lang="en-US" dirty="0" smtClean="0"/>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2000452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http://sinhagroup.ucsd.edu/</a:t>
            </a:r>
            <a:r>
              <a:rPr lang="en-US" dirty="0" err="1" smtClean="0"/>
              <a:t>Research_XPCS.htm</a:t>
            </a:r>
            <a:endParaRPr lang="en-US" dirty="0" smtClean="0"/>
          </a:p>
          <a:p>
            <a:endParaRPr lang="en-US" dirty="0" smtClean="0"/>
          </a:p>
          <a:p>
            <a:r>
              <a:rPr lang="en-US" dirty="0" smtClean="0"/>
              <a:t>Particle and XPCS simulations</a:t>
            </a:r>
            <a:r>
              <a:rPr lang="en-US" baseline="0" dirty="0" smtClean="0"/>
              <a:t> from Alec Sandy, et al.</a:t>
            </a:r>
          </a:p>
          <a:p>
            <a:endParaRPr lang="en-US" baseline="0" dirty="0" smtClean="0"/>
          </a:p>
          <a:p>
            <a:r>
              <a:rPr lang="en-US" baseline="0" dirty="0" smtClean="0"/>
              <a:t>Time-time correlation simulations from Brian Stephenson, et al.</a:t>
            </a:r>
            <a:endParaRPr lang="en-US" dirty="0" smtClean="0"/>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latin typeface="Calibri"/>
              </a:rPr>
              <a:pPr/>
              <a:t>9</a:t>
            </a:fld>
            <a:endParaRPr lang="en-US">
              <a:solidFill>
                <a:prstClr val="black"/>
              </a:solidFill>
              <a:latin typeface="Calibri"/>
            </a:endParaRPr>
          </a:p>
        </p:txBody>
      </p:sp>
    </p:spTree>
    <p:extLst>
      <p:ext uri="{BB962C8B-B14F-4D97-AF65-F5344CB8AC3E}">
        <p14:creationId xmlns:p14="http://schemas.microsoft.com/office/powerpoint/2010/main" val="994283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1949858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common themes that emerged from the workshops seem to be:</a:t>
            </a:r>
          </a:p>
          <a:p>
            <a:r>
              <a:rPr lang="en-US" dirty="0" smtClean="0"/>
              <a:t>- Heterogeneity, </a:t>
            </a:r>
            <a:r>
              <a:rPr lang="en-US" dirty="0" err="1" smtClean="0"/>
              <a:t>ie</a:t>
            </a:r>
            <a:r>
              <a:rPr lang="en-US" dirty="0" smtClean="0"/>
              <a:t>, all</a:t>
            </a:r>
            <a:r>
              <a:rPr lang="en-US" baseline="0" dirty="0" smtClean="0"/>
              <a:t> (interesting) samples are highly </a:t>
            </a:r>
            <a:r>
              <a:rPr lang="en-US" baseline="0" dirty="0" err="1" smtClean="0"/>
              <a:t>heterogenous</a:t>
            </a:r>
            <a:r>
              <a:rPr lang="en-US" baseline="0" dirty="0" smtClean="0"/>
              <a:t> and often hierarchically organized. The latter is clearly related to the way they function, most obviously visible in biological systems. </a:t>
            </a:r>
            <a:endParaRPr lang="en-US" dirty="0" smtClean="0"/>
          </a:p>
          <a:p>
            <a:r>
              <a:rPr lang="en-US" dirty="0" smtClean="0"/>
              <a:t>- Problems are typically multi-scale,</a:t>
            </a:r>
            <a:r>
              <a:rPr lang="en-US" baseline="0" dirty="0" smtClean="0"/>
              <a:t> either on the time scale or in real space, or both. It is not sufficient to just probe them in a single scale. </a:t>
            </a:r>
            <a:r>
              <a:rPr lang="en-US" baseline="0" dirty="0" err="1" smtClean="0"/>
              <a:t>Eg</a:t>
            </a:r>
            <a:r>
              <a:rPr lang="en-US" baseline="0" dirty="0" smtClean="0"/>
              <a:t>, a </a:t>
            </a:r>
            <a:r>
              <a:rPr lang="en-US" baseline="0" dirty="0" err="1" smtClean="0"/>
              <a:t>nanosized</a:t>
            </a:r>
            <a:r>
              <a:rPr lang="en-US" baseline="0" dirty="0" smtClean="0"/>
              <a:t> catalytic particle might function just fine in isolation, but in the context of a macroscopic sized things can change due to structural effects, etc. </a:t>
            </a:r>
          </a:p>
          <a:p>
            <a:r>
              <a:rPr lang="en-US" baseline="0" dirty="0" smtClean="0"/>
              <a:t>- It is more or less par for the course that most experiments need to be carried out as close as possible to the ‘relevant’ environment (‘in situ’) this is directly applicable for materials failure questions, extreme environments but also biological systems (either fast snapshot type imaging of living systems with improved phase contrast (conscious of dose) or cryogenic environments, but in the context of the larger structures (organoids, </a:t>
            </a:r>
            <a:r>
              <a:rPr lang="en-US" baseline="0" dirty="0" err="1" smtClean="0"/>
              <a:t>etc</a:t>
            </a:r>
            <a:r>
              <a:rPr lang="en-US" baseline="0" dirty="0" smtClean="0"/>
              <a:t>). Soft x-rays typically do not have the penetrating power to probe larger scale systems, and the increased brightness and coherence gives us the flux, and empowers </a:t>
            </a:r>
            <a:r>
              <a:rPr lang="en-US" baseline="0" dirty="0" err="1" smtClean="0"/>
              <a:t>lensless</a:t>
            </a:r>
            <a:r>
              <a:rPr lang="en-US" baseline="0" dirty="0" smtClean="0"/>
              <a:t> imaging, to push on both fronts, higher resolutions, as well as large samples .</a:t>
            </a:r>
            <a:endParaRPr lang="en-US" dirty="0" smtClean="0"/>
          </a:p>
          <a:p>
            <a:endParaRPr lang="en-US" dirty="0" smtClean="0"/>
          </a:p>
          <a:p>
            <a:endParaRPr lang="en-US" dirty="0" smtClean="0"/>
          </a:p>
          <a:p>
            <a:r>
              <a:rPr lang="en-US" dirty="0" smtClean="0"/>
              <a:t>Top graphic from:</a:t>
            </a:r>
            <a:r>
              <a:rPr lang="en-US" baseline="0" dirty="0" smtClean="0"/>
              <a:t>  http://www.kochmann.caltech.edu/research_multiscale.html</a:t>
            </a:r>
          </a:p>
          <a:p>
            <a:endParaRPr lang="en-US" dirty="0" smtClean="0"/>
          </a:p>
          <a:p>
            <a:r>
              <a:rPr lang="en-US" dirty="0" smtClean="0"/>
              <a:t>Left and right graphics are from the CD0 document for the first</a:t>
            </a:r>
            <a:r>
              <a:rPr lang="en-US" baseline="0" dirty="0" smtClean="0"/>
              <a:t> version of the APS upgrade</a:t>
            </a:r>
          </a:p>
          <a:p>
            <a:endParaRPr lang="en-US" baseline="0" dirty="0" smtClean="0"/>
          </a:p>
          <a:p>
            <a:r>
              <a:rPr lang="en-US" baseline="0" dirty="0" smtClean="0"/>
              <a:t>Possible </a:t>
            </a:r>
            <a:r>
              <a:rPr lang="en-US" baseline="0" dirty="0" err="1" smtClean="0"/>
              <a:t>replacememnt</a:t>
            </a:r>
            <a:r>
              <a:rPr lang="en-US" baseline="0" dirty="0" smtClean="0"/>
              <a:t> for the right graphic might be: http://silver.neep.wisc.edu/~lakes/Hierarch.html but is only b/w, and more limited.</a:t>
            </a:r>
          </a:p>
          <a:p>
            <a:endParaRPr lang="en-US" baseline="0" dirty="0" smtClean="0"/>
          </a:p>
          <a:p>
            <a:r>
              <a:rPr lang="en-US" baseline="0" dirty="0" smtClean="0"/>
              <a:t>Bottom left– left-right </a:t>
            </a:r>
          </a:p>
          <a:p>
            <a:r>
              <a:rPr lang="en-US" baseline="0" dirty="0" smtClean="0"/>
              <a:t>Atomistic lattice structure</a:t>
            </a:r>
          </a:p>
          <a:p>
            <a:r>
              <a:rPr lang="en-US" baseline="0" dirty="0" smtClean="0"/>
              <a:t>Discrete dislocation dynamics</a:t>
            </a:r>
          </a:p>
          <a:p>
            <a:r>
              <a:rPr lang="en-US" baseline="0" dirty="0" err="1" smtClean="0"/>
              <a:t>Subgrain</a:t>
            </a:r>
            <a:r>
              <a:rPr lang="en-US" baseline="0" dirty="0" smtClean="0"/>
              <a:t> structures</a:t>
            </a:r>
          </a:p>
          <a:p>
            <a:r>
              <a:rPr lang="en-US" baseline="0" dirty="0" smtClean="0"/>
              <a:t>Polycrystalline grain structure</a:t>
            </a:r>
          </a:p>
          <a:p>
            <a:r>
              <a:rPr lang="en-US" baseline="0" dirty="0" smtClean="0"/>
              <a:t>Macroscopic material behavior</a:t>
            </a:r>
            <a:endParaRPr lang="en-US" dirty="0" smtClean="0"/>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latin typeface="Calibri"/>
              </a:rPr>
              <a:pPr/>
              <a:t>11</a:t>
            </a:fld>
            <a:endParaRPr lang="en-US">
              <a:solidFill>
                <a:prstClr val="black"/>
              </a:solidFill>
              <a:latin typeface="Calibri"/>
            </a:endParaRPr>
          </a:p>
        </p:txBody>
      </p:sp>
    </p:spTree>
    <p:extLst>
      <p:ext uri="{BB962C8B-B14F-4D97-AF65-F5344CB8AC3E}">
        <p14:creationId xmlns:p14="http://schemas.microsoft.com/office/powerpoint/2010/main" val="3747056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smtClean="0">
                <a:solidFill>
                  <a:schemeClr val="tx1"/>
                </a:solidFill>
                <a:latin typeface="+mn-lt"/>
                <a:ea typeface="+mn-ea"/>
                <a:cs typeface="+mn-cs"/>
              </a:rPr>
              <a:t>i</a:t>
            </a:r>
            <a:r>
              <a:rPr lang="en-US" sz="1200" kern="1200" dirty="0" smtClean="0">
                <a:solidFill>
                  <a:schemeClr val="tx1"/>
                </a:solidFill>
                <a:latin typeface="+mn-lt"/>
                <a:ea typeface="+mn-ea"/>
                <a:cs typeface="+mn-cs"/>
              </a:rPr>
              <a:t>) Top right image is a theoretical construction of the atomic structure of an amorphous metal.</a:t>
            </a:r>
          </a:p>
          <a:p>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ii) Bottom right image is a theoretically calculated CDI image, created by David Vine from APS, matching the one would be obtained from this structure at APS-U.  The image leads to a reconstruction with 0.1 Angstrom resolution and would require an estimate 60minutes of data acquisition assuming the expected coherent flux at the APS-U.</a:t>
            </a:r>
          </a:p>
          <a:p>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iii) Image at left is from a simulation of a </a:t>
            </a:r>
            <a:r>
              <a:rPr lang="en-US" sz="1200" kern="1200" dirty="0" err="1" smtClean="0">
                <a:solidFill>
                  <a:schemeClr val="tx1"/>
                </a:solidFill>
                <a:latin typeface="+mn-lt"/>
                <a:ea typeface="+mn-ea"/>
                <a:cs typeface="+mn-cs"/>
              </a:rPr>
              <a:t>Lennard</a:t>
            </a:r>
            <a:r>
              <a:rPr lang="en-US" sz="1200" kern="1200" dirty="0" smtClean="0">
                <a:solidFill>
                  <a:schemeClr val="tx1"/>
                </a:solidFill>
                <a:latin typeface="+mn-lt"/>
                <a:ea typeface="+mn-ea"/>
                <a:cs typeface="+mn-cs"/>
              </a:rPr>
              <a:t>-Jones glass </a:t>
            </a:r>
            <a:r>
              <a:rPr lang="en-US" sz="1200" kern="1200" dirty="0" err="1" smtClean="0">
                <a:solidFill>
                  <a:schemeClr val="tx1"/>
                </a:solidFill>
                <a:latin typeface="+mn-lt"/>
                <a:ea typeface="+mn-ea"/>
                <a:cs typeface="+mn-cs"/>
              </a:rPr>
              <a:t>nanopillar</a:t>
            </a:r>
            <a:r>
              <a:rPr lang="en-US" sz="1200" kern="1200" dirty="0" smtClean="0">
                <a:solidFill>
                  <a:schemeClr val="tx1"/>
                </a:solidFill>
                <a:latin typeface="+mn-lt"/>
                <a:ea typeface="+mn-ea"/>
                <a:cs typeface="+mn-cs"/>
              </a:rPr>
              <a:t> under uniaxial compression by Andrea Liu and coworkers at U. Penn</a:t>
            </a:r>
          </a:p>
          <a:p>
            <a:endParaRPr lang="en-US" sz="1200" kern="1200" dirty="0" smtClean="0">
              <a:solidFill>
                <a:schemeClr val="tx1"/>
              </a:solidFill>
              <a:latin typeface="+mn-lt"/>
              <a:ea typeface="+mn-ea"/>
              <a:cs typeface="+mn-cs"/>
            </a:endParaRPr>
          </a:p>
          <a:p>
            <a:endParaRPr lang="en-US" sz="1200" kern="1200" dirty="0" smtClean="0">
              <a:solidFill>
                <a:schemeClr val="tx1"/>
              </a:solidFill>
              <a:latin typeface="+mn-lt"/>
              <a:ea typeface="+mn-ea"/>
              <a:cs typeface="+mn-cs"/>
            </a:endParaRPr>
          </a:p>
          <a:p>
            <a:pPr marL="285750" indent="-285750">
              <a:buClr>
                <a:schemeClr val="tx2"/>
              </a:buClr>
              <a:buFont typeface="Wingdings" charset="2"/>
              <a:buChar char="§"/>
            </a:pPr>
            <a:r>
              <a:rPr lang="en-US" dirty="0" smtClean="0">
                <a:solidFill>
                  <a:srgbClr val="151515"/>
                </a:solidFill>
                <a:latin typeface="Arial"/>
                <a:cs typeface="Arial"/>
              </a:rPr>
              <a:t>Combination of amorphous structure and metallic bonding endow metallic glasses with unique properties: very high strength (good) combined with brittle, catastrophic failure (bad)</a:t>
            </a:r>
          </a:p>
          <a:p>
            <a:pPr marL="285750" indent="-285750">
              <a:spcBef>
                <a:spcPts val="600"/>
              </a:spcBef>
              <a:buClr>
                <a:schemeClr val="tx2"/>
              </a:buClr>
              <a:buFont typeface="Wingdings" charset="2"/>
              <a:buChar char="§"/>
            </a:pPr>
            <a:r>
              <a:rPr lang="en-US" dirty="0" smtClean="0">
                <a:solidFill>
                  <a:srgbClr val="151515"/>
                </a:solidFill>
                <a:latin typeface="Arial"/>
                <a:cs typeface="Arial"/>
              </a:rPr>
              <a:t>Unlike crystalline materials, atomic-scale structural and chemical order not yet understood</a:t>
            </a:r>
          </a:p>
          <a:p>
            <a:pPr marL="285750" indent="-285750">
              <a:spcBef>
                <a:spcPts val="600"/>
              </a:spcBef>
              <a:buClr>
                <a:schemeClr val="tx2"/>
              </a:buClr>
              <a:buFont typeface="Wingdings" charset="2"/>
              <a:buChar char="§"/>
            </a:pPr>
            <a:r>
              <a:rPr lang="en-US" dirty="0" smtClean="0">
                <a:solidFill>
                  <a:srgbClr val="151515"/>
                </a:solidFill>
                <a:latin typeface="Arial"/>
                <a:cs typeface="Arial"/>
              </a:rPr>
              <a:t>Jamming theories now link local packing to susceptibility for rearrangement in applied stress field</a:t>
            </a:r>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latin typeface="Calibri"/>
              </a:rPr>
              <a:pPr/>
              <a:t>12</a:t>
            </a:fld>
            <a:endParaRPr lang="en-US">
              <a:solidFill>
                <a:prstClr val="black"/>
              </a:solidFill>
              <a:latin typeface="Calibri"/>
            </a:endParaRPr>
          </a:p>
        </p:txBody>
      </p:sp>
    </p:spTree>
    <p:extLst>
      <p:ext uri="{BB962C8B-B14F-4D97-AF65-F5344CB8AC3E}">
        <p14:creationId xmlns:p14="http://schemas.microsoft.com/office/powerpoint/2010/main" val="628175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600"/>
              </a:spcBef>
              <a:buClr>
                <a:schemeClr val="tx2"/>
              </a:buClr>
              <a:buFont typeface="Wingdings" charset="2"/>
              <a:buChar char="§"/>
            </a:pPr>
            <a:r>
              <a:rPr lang="en-US" dirty="0" smtClean="0">
                <a:solidFill>
                  <a:srgbClr val="151515"/>
                </a:solidFill>
                <a:latin typeface="Arial"/>
                <a:cs typeface="Arial"/>
              </a:rPr>
              <a:t>These porous solids are critical to broad ranging industrial applications in catalysis, fine chemicals and gas separations </a:t>
            </a:r>
          </a:p>
          <a:p>
            <a:pPr marL="285750" indent="-285750">
              <a:spcBef>
                <a:spcPts val="600"/>
              </a:spcBef>
              <a:buClr>
                <a:schemeClr val="tx2"/>
              </a:buClr>
              <a:buFont typeface="Wingdings" charset="2"/>
              <a:buChar char="§"/>
            </a:pPr>
            <a:r>
              <a:rPr lang="en-US" dirty="0" smtClean="0">
                <a:solidFill>
                  <a:srgbClr val="151515"/>
                </a:solidFill>
                <a:latin typeface="Arial"/>
                <a:cs typeface="Arial"/>
              </a:rPr>
              <a:t>While ~200 zeolite topologies are known and have been synthesized (with a couple of new topologies realized each year), the library of predicted topologies that are thermodynamically feasible is many times larger </a:t>
            </a:r>
          </a:p>
          <a:p>
            <a:pPr marL="285750" indent="-285750">
              <a:spcBef>
                <a:spcPts val="600"/>
              </a:spcBef>
              <a:buClr>
                <a:schemeClr val="tx2"/>
              </a:buClr>
              <a:buFont typeface="Wingdings" charset="2"/>
              <a:buChar char="§"/>
            </a:pPr>
            <a:r>
              <a:rPr lang="en-US" dirty="0" smtClean="0">
                <a:solidFill>
                  <a:srgbClr val="151515"/>
                </a:solidFill>
                <a:latin typeface="Arial"/>
                <a:cs typeface="Arial"/>
              </a:rPr>
              <a:t> Accessing these “missing zeolites” is a synthetic challenge: Their crystallization involves complex coupling of dissolution-precipitation and </a:t>
            </a:r>
            <a:r>
              <a:rPr lang="en-US" dirty="0" err="1" smtClean="0">
                <a:solidFill>
                  <a:srgbClr val="151515"/>
                </a:solidFill>
                <a:latin typeface="Arial"/>
                <a:cs typeface="Arial"/>
              </a:rPr>
              <a:t>templated</a:t>
            </a:r>
            <a:r>
              <a:rPr lang="en-US" dirty="0" smtClean="0">
                <a:solidFill>
                  <a:srgbClr val="151515"/>
                </a:solidFill>
                <a:latin typeface="Arial"/>
                <a:cs typeface="Arial"/>
              </a:rPr>
              <a:t> nucleation poorly described by classical variables</a:t>
            </a:r>
          </a:p>
          <a:p>
            <a:pPr marL="285750" indent="-285750">
              <a:spcBef>
                <a:spcPts val="600"/>
              </a:spcBef>
              <a:buClr>
                <a:schemeClr val="tx2"/>
              </a:buClr>
              <a:buFont typeface="Wingdings" charset="2"/>
              <a:buChar char="§"/>
            </a:pPr>
            <a:endParaRPr lang="en-US" dirty="0" smtClean="0">
              <a:solidFill>
                <a:srgbClr val="151515"/>
              </a:solidFill>
              <a:latin typeface="Arial"/>
              <a:cs typeface="Arial"/>
            </a:endParaRPr>
          </a:p>
          <a:p>
            <a:pPr>
              <a:spcAft>
                <a:spcPts val="300"/>
              </a:spcAft>
            </a:pPr>
            <a:r>
              <a:rPr lang="en-US" b="1" i="1" dirty="0" smtClean="0">
                <a:solidFill>
                  <a:srgbClr val="151515"/>
                </a:solidFill>
                <a:latin typeface="Arial"/>
                <a:cs typeface="Arial"/>
              </a:rPr>
              <a:t>Use x-ray fluctuation microscopy to probe ordering across length scales from sub-nm to microns, as system assemble from precursors to ordered unit</a:t>
            </a:r>
          </a:p>
          <a:p>
            <a:pPr marL="400050" indent="-400050">
              <a:buClr>
                <a:schemeClr val="tx2"/>
              </a:buClr>
              <a:buFont typeface="Wingdings" charset="2"/>
              <a:buChar char="§"/>
            </a:pPr>
            <a:r>
              <a:rPr lang="en-US" dirty="0" smtClean="0">
                <a:solidFill>
                  <a:srgbClr val="151515"/>
                </a:solidFill>
                <a:latin typeface="Arial"/>
                <a:cs typeface="Arial"/>
              </a:rPr>
              <a:t>Explore the “hidden” pre-ordered structures that determine resulting topology and nm-scale pore structure</a:t>
            </a:r>
          </a:p>
          <a:p>
            <a:pPr marL="400050" indent="-400050">
              <a:buClr>
                <a:schemeClr val="tx2"/>
              </a:buClr>
              <a:buFont typeface="Wingdings" charset="2"/>
              <a:buChar char="§"/>
            </a:pPr>
            <a:r>
              <a:rPr lang="en-US" dirty="0" smtClean="0">
                <a:solidFill>
                  <a:srgbClr val="151515"/>
                </a:solidFill>
                <a:latin typeface="Arial"/>
                <a:cs typeface="Arial"/>
              </a:rPr>
              <a:t>Ultimately, understand and control nucleation and dissolution of species inside zeolite </a:t>
            </a:r>
            <a:r>
              <a:rPr lang="en-US" dirty="0" err="1" smtClean="0">
                <a:solidFill>
                  <a:srgbClr val="151515"/>
                </a:solidFill>
                <a:latin typeface="Arial"/>
                <a:cs typeface="Arial"/>
              </a:rPr>
              <a:t>nano</a:t>
            </a:r>
            <a:r>
              <a:rPr lang="en-US" dirty="0" smtClean="0">
                <a:solidFill>
                  <a:srgbClr val="151515"/>
                </a:solidFill>
                <a:latin typeface="Arial"/>
                <a:cs typeface="Arial"/>
              </a:rPr>
              <a:t>-cages to create tailored catalytic sites</a:t>
            </a:r>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latin typeface="Calibri"/>
              </a:rPr>
              <a:pPr/>
              <a:t>13</a:t>
            </a:fld>
            <a:endParaRPr lang="en-US">
              <a:solidFill>
                <a:prstClr val="black"/>
              </a:solidFill>
              <a:latin typeface="Calibri"/>
            </a:endParaRPr>
          </a:p>
        </p:txBody>
      </p:sp>
    </p:spTree>
    <p:extLst>
      <p:ext uri="{BB962C8B-B14F-4D97-AF65-F5344CB8AC3E}">
        <p14:creationId xmlns:p14="http://schemas.microsoft.com/office/powerpoint/2010/main" val="628175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indent="0">
              <a:buNone/>
            </a:pPr>
            <a:r>
              <a:rPr lang="en-US" b="1" dirty="0" smtClean="0">
                <a:solidFill>
                  <a:srgbClr val="000000"/>
                </a:solidFill>
                <a:latin typeface="Arial"/>
                <a:cs typeface="Arial"/>
              </a:rPr>
              <a:t>Challenges Today</a:t>
            </a:r>
          </a:p>
          <a:p>
            <a:pPr>
              <a:buClr>
                <a:schemeClr val="tx2"/>
              </a:buClr>
            </a:pPr>
            <a:r>
              <a:rPr lang="en-US" dirty="0" smtClean="0">
                <a:solidFill>
                  <a:srgbClr val="000000"/>
                </a:solidFill>
                <a:latin typeface="Arial"/>
                <a:cs typeface="Arial"/>
              </a:rPr>
              <a:t>Manually moving and analyzing data</a:t>
            </a:r>
          </a:p>
          <a:p>
            <a:pPr>
              <a:buClr>
                <a:schemeClr val="tx2"/>
              </a:buClr>
            </a:pPr>
            <a:r>
              <a:rPr lang="en-US" dirty="0" smtClean="0">
                <a:solidFill>
                  <a:srgbClr val="000000"/>
                </a:solidFill>
                <a:latin typeface="Arial"/>
                <a:cs typeface="Arial"/>
              </a:rPr>
              <a:t>Ad hoc tools that do not scale to the next generation of instruments</a:t>
            </a:r>
          </a:p>
          <a:p>
            <a:pPr>
              <a:buClr>
                <a:schemeClr val="tx2"/>
              </a:buClr>
            </a:pPr>
            <a:r>
              <a:rPr lang="en-US" dirty="0" smtClean="0">
                <a:solidFill>
                  <a:srgbClr val="000000"/>
                </a:solidFill>
                <a:latin typeface="Arial"/>
                <a:cs typeface="Arial"/>
              </a:rPr>
              <a:t>Many algorithms are dangerous if not used carefully</a:t>
            </a:r>
          </a:p>
          <a:p>
            <a:pPr marL="0" marR="0" indent="0" algn="l" defTabSz="457200" rtl="0" eaLnBrk="1" fontAlgn="auto" latinLnBrk="0" hangingPunct="1">
              <a:lnSpc>
                <a:spcPct val="100000"/>
              </a:lnSpc>
              <a:spcBef>
                <a:spcPts val="0"/>
              </a:spcBef>
              <a:spcAft>
                <a:spcPts val="0"/>
              </a:spcAft>
              <a:buClr>
                <a:schemeClr val="tx2"/>
              </a:buClr>
              <a:buSzTx/>
              <a:buFontTx/>
              <a:buNone/>
              <a:tabLst/>
              <a:defRPr/>
            </a:pPr>
            <a:endParaRPr lang="en-US" dirty="0" smtClean="0">
              <a:solidFill>
                <a:srgbClr val="000000"/>
              </a:solidFill>
              <a:latin typeface="Arial"/>
              <a:cs typeface="Arial"/>
            </a:endParaRPr>
          </a:p>
          <a:p>
            <a:endParaRPr lang="en-US" b="1" dirty="0" smtClean="0"/>
          </a:p>
          <a:p>
            <a:r>
              <a:rPr lang="en-US" b="1" dirty="0" smtClean="0"/>
              <a:t>Toolkit of capable algorithms</a:t>
            </a:r>
            <a:r>
              <a:rPr lang="en-US" b="1" baseline="0" dirty="0" smtClean="0"/>
              <a:t>:</a:t>
            </a:r>
          </a:p>
          <a:p>
            <a:pPr marL="174698" indent="-174698">
              <a:buFontTx/>
              <a:buChar char="-"/>
            </a:pPr>
            <a:r>
              <a:rPr lang="en-US" b="1" baseline="0" dirty="0" smtClean="0"/>
              <a:t>Changing emphasis on algorithms driven by data quality, uncertainty, scale</a:t>
            </a:r>
          </a:p>
          <a:p>
            <a:pPr marL="174698" indent="-174698">
              <a:buFontTx/>
              <a:buChar char="-"/>
            </a:pPr>
            <a:r>
              <a:rPr lang="en-US" b="1" baseline="0" dirty="0" smtClean="0"/>
              <a:t>Integrating scientific knowledge</a:t>
            </a:r>
          </a:p>
          <a:p>
            <a:pPr marL="174698" indent="-174698">
              <a:buFontTx/>
              <a:buChar char="-"/>
            </a:pPr>
            <a:r>
              <a:rPr lang="en-US" b="1" baseline="0" dirty="0" smtClean="0"/>
              <a:t>Operating at very large scale, on a variety of architectures</a:t>
            </a:r>
            <a:endParaRPr lang="en-US" b="1" dirty="0" smtClean="0"/>
          </a:p>
          <a:p>
            <a:endParaRPr lang="en-US" dirty="0" smtClean="0"/>
          </a:p>
          <a:p>
            <a:r>
              <a:rPr lang="en-US" b="1" dirty="0" smtClean="0"/>
              <a:t>Part</a:t>
            </a:r>
            <a:r>
              <a:rPr lang="en-US" b="1" baseline="0" dirty="0" smtClean="0"/>
              <a:t> of the motivation is to move away from requiring the scientist to be in the loop, so that processes may be automated.</a:t>
            </a:r>
            <a:endParaRPr lang="en-US" b="1" dirty="0" smtClean="0"/>
          </a:p>
          <a:p>
            <a:endParaRPr lang="en-US" dirty="0" smtClean="0"/>
          </a:p>
          <a:p>
            <a:r>
              <a:rPr lang="en-US" dirty="0" smtClean="0"/>
              <a:t>---</a:t>
            </a:r>
          </a:p>
          <a:p>
            <a:r>
              <a:rPr lang="en-US" dirty="0" smtClean="0"/>
              <a:t>Image:</a:t>
            </a:r>
          </a:p>
          <a:p>
            <a:pPr eaLnBrk="1" hangingPunct="1">
              <a:spcBef>
                <a:spcPct val="0"/>
              </a:spcBef>
              <a:buClrTx/>
              <a:buFontTx/>
              <a:buNone/>
            </a:pPr>
            <a:r>
              <a:rPr lang="en-US" i="1" dirty="0">
                <a:solidFill>
                  <a:srgbClr val="404040"/>
                </a:solidFill>
                <a:latin typeface="Arial" panose="020B0604020202020204" pitchFamily="34" charset="0"/>
                <a:ea typeface="ＭＳ Ｐゴシック" panose="020B0600070205080204" pitchFamily="34" charset="-128"/>
              </a:rPr>
              <a:t>Top: X-ray fluorescence maps of 2 different elements (out of 10+) of a sample mixed of 3 different cell types About 500 cells in total are visible in the data. Center: </a:t>
            </a:r>
          </a:p>
          <a:p>
            <a:pPr eaLnBrk="1" hangingPunct="1">
              <a:spcBef>
                <a:spcPct val="0"/>
              </a:spcBef>
              <a:buClrTx/>
              <a:buFontTx/>
              <a:buNone/>
            </a:pPr>
            <a:r>
              <a:rPr lang="en-US" i="1" dirty="0">
                <a:solidFill>
                  <a:srgbClr val="404040"/>
                </a:solidFill>
                <a:latin typeface="Arial" panose="020B0604020202020204" pitchFamily="34" charset="0"/>
                <a:ea typeface="ＭＳ Ｐゴシック" panose="020B0600070205080204" pitchFamily="34" charset="-128"/>
              </a:rPr>
              <a:t>The software automatically identifies and classifies different cell types, enabling further analysis, taking background around cells into account, and subdividing the sample into </a:t>
            </a:r>
            <a:r>
              <a:rPr lang="en-US" i="1" dirty="0" err="1">
                <a:solidFill>
                  <a:srgbClr val="404040"/>
                </a:solidFill>
                <a:latin typeface="Arial" panose="020B0604020202020204" pitchFamily="34" charset="0"/>
                <a:ea typeface="ＭＳ Ｐゴシック" panose="020B0600070205080204" pitchFamily="34" charset="-128"/>
              </a:rPr>
              <a:t>independend</a:t>
            </a:r>
            <a:r>
              <a:rPr lang="en-US" i="1" dirty="0">
                <a:solidFill>
                  <a:srgbClr val="404040"/>
                </a:solidFill>
                <a:latin typeface="Arial" panose="020B0604020202020204" pitchFamily="34" charset="0"/>
                <a:ea typeface="ＭＳ Ｐゴシック" panose="020B0600070205080204" pitchFamily="34" charset="-128"/>
              </a:rPr>
              <a:t> regions for parallelization – note even overlapping areas can be identified and distinguished. </a:t>
            </a:r>
          </a:p>
          <a:p>
            <a:pPr eaLnBrk="1" hangingPunct="1">
              <a:spcBef>
                <a:spcPct val="0"/>
              </a:spcBef>
              <a:buClrTx/>
              <a:buFontTx/>
              <a:buNone/>
            </a:pPr>
            <a:r>
              <a:rPr lang="en-US" i="1" dirty="0">
                <a:solidFill>
                  <a:srgbClr val="404040"/>
                </a:solidFill>
                <a:latin typeface="Arial" panose="020B0604020202020204" pitchFamily="34" charset="0"/>
                <a:ea typeface="ＭＳ Ｐゴシック" panose="020B0600070205080204" pitchFamily="34" charset="-128"/>
              </a:rPr>
              <a:t>Bottom: Comparison of the extracted average elemental content  per individual cell, for elements </a:t>
            </a:r>
            <a:r>
              <a:rPr lang="en-US" i="1" dirty="0" err="1">
                <a:solidFill>
                  <a:srgbClr val="404040"/>
                </a:solidFill>
                <a:latin typeface="Arial" panose="020B0604020202020204" pitchFamily="34" charset="0"/>
                <a:ea typeface="ＭＳ Ｐゴシック" panose="020B0600070205080204" pitchFamily="34" charset="-128"/>
              </a:rPr>
              <a:t>Mn</a:t>
            </a:r>
            <a:r>
              <a:rPr lang="en-US" i="1" dirty="0">
                <a:solidFill>
                  <a:srgbClr val="404040"/>
                </a:solidFill>
                <a:latin typeface="Arial" panose="020B0604020202020204" pitchFamily="34" charset="0"/>
                <a:ea typeface="ＭＳ Ｐゴシック" panose="020B0600070205080204" pitchFamily="34" charset="-128"/>
              </a:rPr>
              <a:t>, Fe, </a:t>
            </a:r>
            <a:r>
              <a:rPr lang="en-US" i="1" dirty="0" smtClean="0">
                <a:solidFill>
                  <a:srgbClr val="404040"/>
                </a:solidFill>
                <a:latin typeface="Arial" panose="020B0604020202020204" pitchFamily="34" charset="0"/>
                <a:ea typeface="ＭＳ Ｐゴシック" panose="020B0600070205080204" pitchFamily="34" charset="-128"/>
              </a:rPr>
              <a:t>Zn</a:t>
            </a:r>
          </a:p>
          <a:p>
            <a:pPr eaLnBrk="1" hangingPunct="1">
              <a:spcBef>
                <a:spcPct val="0"/>
              </a:spcBef>
              <a:buClrTx/>
              <a:buFontTx/>
              <a:buNone/>
            </a:pPr>
            <a:endParaRPr lang="en-US" i="1" dirty="0" smtClean="0">
              <a:solidFill>
                <a:srgbClr val="404040"/>
              </a:solidFill>
              <a:latin typeface="Arial" panose="020B0604020202020204" pitchFamily="34" charset="0"/>
              <a:ea typeface="ＭＳ Ｐゴシック" panose="020B0600070205080204" pitchFamily="34" charset="-128"/>
            </a:endParaRPr>
          </a:p>
          <a:p>
            <a:pPr defTabSz="931774" fontAlgn="base">
              <a:spcBef>
                <a:spcPct val="0"/>
              </a:spcBef>
              <a:spcAft>
                <a:spcPct val="0"/>
              </a:spcAft>
            </a:pPr>
            <a:r>
              <a:rPr lang="en-US" b="1" i="1" dirty="0">
                <a:solidFill>
                  <a:srgbClr val="404040"/>
                </a:solidFill>
                <a:latin typeface="Arial"/>
                <a:ea typeface="ＭＳ Ｐゴシック" panose="020B0600070205080204" pitchFamily="34" charset="-128"/>
                <a:cs typeface="Arial"/>
              </a:rPr>
              <a:t>Top</a:t>
            </a:r>
            <a:r>
              <a:rPr lang="en-US" i="1" dirty="0">
                <a:solidFill>
                  <a:srgbClr val="404040"/>
                </a:solidFill>
                <a:latin typeface="Arial"/>
                <a:ea typeface="ＭＳ Ｐゴシック" panose="020B0600070205080204" pitchFamily="34" charset="-128"/>
                <a:cs typeface="Arial"/>
              </a:rPr>
              <a:t>: X-ray fluorescence maps of different cells. </a:t>
            </a:r>
          </a:p>
          <a:p>
            <a:pPr defTabSz="931774" fontAlgn="base">
              <a:spcBef>
                <a:spcPct val="0"/>
              </a:spcBef>
              <a:spcAft>
                <a:spcPct val="0"/>
              </a:spcAft>
            </a:pPr>
            <a:r>
              <a:rPr lang="en-US" b="1" i="1" dirty="0">
                <a:solidFill>
                  <a:srgbClr val="404040"/>
                </a:solidFill>
                <a:latin typeface="Arial"/>
                <a:ea typeface="ＭＳ Ｐゴシック" panose="020B0600070205080204" pitchFamily="34" charset="-128"/>
                <a:cs typeface="Arial"/>
              </a:rPr>
              <a:t>Middle</a:t>
            </a:r>
            <a:r>
              <a:rPr lang="en-US" i="1" dirty="0">
                <a:solidFill>
                  <a:srgbClr val="404040"/>
                </a:solidFill>
                <a:latin typeface="Arial"/>
                <a:ea typeface="ＭＳ Ｐゴシック" panose="020B0600070205080204" pitchFamily="34" charset="-128"/>
                <a:cs typeface="Arial"/>
              </a:rPr>
              <a:t>: Software automatically identifies and classifies 3 different cell types, enabling further analysis. </a:t>
            </a:r>
          </a:p>
          <a:p>
            <a:pPr defTabSz="931774" fontAlgn="base">
              <a:spcBef>
                <a:spcPct val="0"/>
              </a:spcBef>
              <a:spcAft>
                <a:spcPct val="0"/>
              </a:spcAft>
            </a:pPr>
            <a:r>
              <a:rPr lang="en-US" b="1" i="1" dirty="0">
                <a:solidFill>
                  <a:srgbClr val="404040"/>
                </a:solidFill>
                <a:latin typeface="Arial"/>
                <a:ea typeface="ＭＳ Ｐゴシック" panose="020B0600070205080204" pitchFamily="34" charset="-128"/>
                <a:cs typeface="Arial"/>
              </a:rPr>
              <a:t>Bottom</a:t>
            </a:r>
            <a:r>
              <a:rPr lang="en-US" i="1" dirty="0">
                <a:solidFill>
                  <a:srgbClr val="404040"/>
                </a:solidFill>
                <a:latin typeface="Arial"/>
                <a:ea typeface="ＭＳ Ｐゴシック" panose="020B0600070205080204" pitchFamily="34" charset="-128"/>
                <a:cs typeface="Arial"/>
              </a:rPr>
              <a:t>: Comparison of resulting average elemental content per cell</a:t>
            </a:r>
          </a:p>
          <a:p>
            <a:pPr eaLnBrk="1" hangingPunct="1">
              <a:spcBef>
                <a:spcPct val="0"/>
              </a:spcBef>
              <a:buClrTx/>
              <a:buFontTx/>
              <a:buNone/>
            </a:pPr>
            <a:endParaRPr lang="en-US" i="1" dirty="0" smtClean="0">
              <a:solidFill>
                <a:srgbClr val="404040"/>
              </a:solidFill>
              <a:latin typeface="Arial" panose="020B0604020202020204" pitchFamily="34" charset="0"/>
              <a:ea typeface="ＭＳ Ｐゴシック" panose="020B0600070205080204" pitchFamily="34" charset="-128"/>
            </a:endParaRPr>
          </a:p>
          <a:p>
            <a:pPr eaLnBrk="1" hangingPunct="1">
              <a:spcBef>
                <a:spcPct val="0"/>
              </a:spcBef>
              <a:buClrTx/>
              <a:buFontTx/>
              <a:buNone/>
            </a:pPr>
            <a:endParaRPr lang="en-US" i="1" dirty="0" smtClean="0">
              <a:solidFill>
                <a:srgbClr val="404040"/>
              </a:solidFill>
              <a:latin typeface="Arial" panose="020B0604020202020204" pitchFamily="34" charset="0"/>
              <a:ea typeface="ＭＳ Ｐゴシック" panose="020B0600070205080204" pitchFamily="34" charset="-128"/>
            </a:endParaRPr>
          </a:p>
          <a:p>
            <a:pPr eaLnBrk="1" hangingPunct="1">
              <a:spcBef>
                <a:spcPct val="0"/>
              </a:spcBef>
              <a:buClrTx/>
              <a:buFontTx/>
              <a:buNone/>
            </a:pPr>
            <a:endParaRPr lang="en-US" i="1" dirty="0">
              <a:solidFill>
                <a:srgbClr val="404040"/>
              </a:solidFill>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E3F141BC-AFC3-6349-A76F-C00107596B93}"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543115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Tree>
    <p:extLst>
      <p:ext uri="{BB962C8B-B14F-4D97-AF65-F5344CB8AC3E}">
        <p14:creationId xmlns:p14="http://schemas.microsoft.com/office/powerpoint/2010/main" val="28844981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APS Upgrade is not simply an accelerator upgrade; it is a science project that will deliver greatly enhanced capability to the user community</a:t>
            </a:r>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t>17</a:t>
            </a:fld>
            <a:endParaRPr lang="en-US"/>
          </a:p>
        </p:txBody>
      </p:sp>
    </p:spTree>
    <p:extLst>
      <p:ext uri="{BB962C8B-B14F-4D97-AF65-F5344CB8AC3E}">
        <p14:creationId xmlns:p14="http://schemas.microsoft.com/office/powerpoint/2010/main" val="38087355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bg2">
                    <a:lumMod val="10000"/>
                  </a:schemeClr>
                </a:solidFill>
                <a:latin typeface="Arial"/>
                <a:cs typeface="Arial"/>
              </a:rPr>
              <a:t>We have performed a beamline-by-beamline analysis to establish Project scope</a:t>
            </a:r>
          </a:p>
          <a:p>
            <a:pPr>
              <a:buFont typeface="Wingdings" charset="2"/>
              <a:buChar char="§"/>
            </a:pPr>
            <a:r>
              <a:rPr lang="en-US" dirty="0">
                <a:solidFill>
                  <a:schemeClr val="bg2">
                    <a:lumMod val="10000"/>
                  </a:schemeClr>
                </a:solidFill>
                <a:latin typeface="Arial"/>
                <a:cs typeface="Arial"/>
              </a:rPr>
              <a:t>  Proposed baseline scope includes:</a:t>
            </a:r>
          </a:p>
          <a:p>
            <a:pPr marL="457174" indent="-253986">
              <a:buFont typeface="Lucida Grande"/>
              <a:buChar char="–"/>
            </a:pPr>
            <a:r>
              <a:rPr lang="en-US" dirty="0">
                <a:solidFill>
                  <a:schemeClr val="bg2">
                    <a:lumMod val="10000"/>
                  </a:schemeClr>
                </a:solidFill>
                <a:latin typeface="Arial"/>
                <a:cs typeface="Arial"/>
              </a:rPr>
              <a:t>Construction of six flagship, world-leading, beamlines; major upgrades to two beamlines; selection determined through an open proposal process</a:t>
            </a:r>
          </a:p>
          <a:p>
            <a:pPr marL="457174" indent="-253986">
              <a:buFont typeface="Lucida Grande"/>
              <a:buChar char="–"/>
            </a:pPr>
            <a:r>
              <a:rPr lang="en-US" dirty="0">
                <a:solidFill>
                  <a:schemeClr val="bg2">
                    <a:lumMod val="10000"/>
                  </a:schemeClr>
                </a:solidFill>
                <a:latin typeface="Arial"/>
                <a:cs typeface="Arial"/>
              </a:rPr>
              <a:t>Package of optics, stability and detector upgrades to ensure full suite of beamlines (APS, CAT, partner) realizes major performance gains from improved source</a:t>
            </a:r>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t>18</a:t>
            </a:fld>
            <a:endParaRPr lang="en-US"/>
          </a:p>
        </p:txBody>
      </p:sp>
    </p:spTree>
    <p:extLst>
      <p:ext uri="{BB962C8B-B14F-4D97-AF65-F5344CB8AC3E}">
        <p14:creationId xmlns:p14="http://schemas.microsoft.com/office/powerpoint/2010/main" val="20504449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t>19</a:t>
            </a:fld>
            <a:endParaRPr lang="en-US"/>
          </a:p>
        </p:txBody>
      </p:sp>
    </p:spTree>
    <p:extLst>
      <p:ext uri="{BB962C8B-B14F-4D97-AF65-F5344CB8AC3E}">
        <p14:creationId xmlns:p14="http://schemas.microsoft.com/office/powerpoint/2010/main" val="17964309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700" dirty="0">
                <a:latin typeface="Arial"/>
                <a:cs typeface="Arial"/>
              </a:rPr>
              <a:t>The uncertain U.S. position within the competitive </a:t>
            </a:r>
          </a:p>
          <a:p>
            <a:r>
              <a:rPr lang="en-US" sz="1700" dirty="0">
                <a:latin typeface="Arial"/>
                <a:cs typeface="Arial"/>
              </a:rPr>
              <a:t>landscape was a central theme in the July 2013 BESAC Report:</a:t>
            </a:r>
          </a:p>
          <a:p>
            <a:endParaRPr lang="en-US" sz="1700" dirty="0">
              <a:latin typeface="Arial"/>
              <a:cs typeface="Arial"/>
            </a:endParaRPr>
          </a:p>
          <a:p>
            <a:r>
              <a:rPr lang="en-US" sz="1700" i="1" dirty="0" smtClean="0">
                <a:latin typeface="Arial"/>
                <a:cs typeface="Arial"/>
              </a:rPr>
              <a:t>‘</a:t>
            </a:r>
            <a:r>
              <a:rPr lang="en-US" sz="1600" i="1" dirty="0" smtClean="0">
                <a:solidFill>
                  <a:srgbClr val="000000"/>
                </a:solidFill>
                <a:latin typeface="Arial"/>
                <a:cs typeface="Arial"/>
              </a:rPr>
              <a:t>By 2020, Europe will have the most advanced suite of light source tools in the world in terms of both capability and capacity.’</a:t>
            </a:r>
            <a:r>
              <a:rPr lang="en-US" sz="1700" i="1" dirty="0" smtClean="0">
                <a:latin typeface="Arial"/>
                <a:cs typeface="Arial"/>
              </a:rPr>
              <a:t>…</a:t>
            </a:r>
            <a:r>
              <a:rPr lang="en-US" sz="1700" i="1" dirty="0">
                <a:latin typeface="Arial"/>
                <a:cs typeface="Arial"/>
              </a:rPr>
              <a:t>It is essential that the facilities this science community [of storage ring users] relies on remain </a:t>
            </a:r>
            <a:r>
              <a:rPr lang="en-US" sz="1700" b="1" i="1" dirty="0">
                <a:latin typeface="Arial"/>
                <a:cs typeface="Arial"/>
              </a:rPr>
              <a:t>internationally competitive </a:t>
            </a:r>
            <a:r>
              <a:rPr lang="en-US" sz="1700" i="1" dirty="0">
                <a:latin typeface="Arial"/>
                <a:cs typeface="Arial"/>
              </a:rPr>
              <a:t>in the face of the innovative developments</a:t>
            </a:r>
            <a:r>
              <a:rPr lang="en-US" sz="1700" b="1" i="1" dirty="0">
                <a:latin typeface="Arial"/>
                <a:cs typeface="Arial"/>
              </a:rPr>
              <a:t>…</a:t>
            </a:r>
          </a:p>
          <a:p>
            <a:endParaRPr lang="en-US" sz="1700" b="1" i="1" dirty="0">
              <a:latin typeface="Arial"/>
              <a:cs typeface="Arial"/>
            </a:endParaRPr>
          </a:p>
          <a:p>
            <a:r>
              <a:rPr lang="en-US" sz="1700" i="1" dirty="0">
                <a:latin typeface="Arial"/>
                <a:cs typeface="Arial"/>
              </a:rPr>
              <a:t>The Office of Basic Energy Sciences should ensure that U.S. storage ring x-ray sources </a:t>
            </a:r>
            <a:r>
              <a:rPr lang="en-US" sz="1700" b="1" i="1" dirty="0">
                <a:latin typeface="Arial"/>
                <a:cs typeface="Arial"/>
              </a:rPr>
              <a:t>reclaim their world leadership position</a:t>
            </a:r>
            <a:r>
              <a:rPr lang="en-US" sz="1700" i="1" dirty="0">
                <a:latin typeface="Arial"/>
                <a:cs typeface="Arial"/>
              </a:rPr>
              <a:t>…’</a:t>
            </a:r>
          </a:p>
          <a:p>
            <a:endParaRPr lang="en-US" sz="300" i="1" dirty="0">
              <a:latin typeface="Arial"/>
              <a:cs typeface="Arial"/>
            </a:endParaRPr>
          </a:p>
          <a:p>
            <a:pPr marL="457200" lvl="1" indent="0">
              <a:buNone/>
            </a:pPr>
            <a:endParaRPr lang="en-US" sz="600" dirty="0" smtClean="0">
              <a:solidFill>
                <a:srgbClr val="000000"/>
              </a:solidFill>
              <a:latin typeface="Arial"/>
              <a:cs typeface="Arial"/>
            </a:endParaRPr>
          </a:p>
          <a:p>
            <a:pPr marL="0" indent="0">
              <a:spcBef>
                <a:spcPts val="0"/>
              </a:spcBef>
              <a:spcAft>
                <a:spcPts val="400"/>
              </a:spcAft>
              <a:buNone/>
            </a:pPr>
            <a:r>
              <a:rPr lang="en-US" b="1" dirty="0" smtClean="0">
                <a:solidFill>
                  <a:srgbClr val="000000"/>
                </a:solidFill>
                <a:latin typeface="Arial"/>
                <a:cs typeface="Arial"/>
              </a:rPr>
              <a:t>If APS Upgrade is not approved…</a:t>
            </a:r>
            <a:endParaRPr lang="en-US" sz="600" dirty="0" smtClean="0">
              <a:solidFill>
                <a:srgbClr val="000000"/>
              </a:solidFill>
              <a:latin typeface="Arial"/>
              <a:cs typeface="Arial"/>
            </a:endParaRPr>
          </a:p>
          <a:p>
            <a:pPr>
              <a:spcBef>
                <a:spcPts val="0"/>
              </a:spcBef>
              <a:spcAft>
                <a:spcPts val="400"/>
              </a:spcAft>
            </a:pPr>
            <a:r>
              <a:rPr lang="en-US" dirty="0" smtClean="0">
                <a:solidFill>
                  <a:srgbClr val="000000"/>
                </a:solidFill>
                <a:latin typeface="Arial"/>
                <a:cs typeface="Arial"/>
              </a:rPr>
              <a:t>Within 10 years, U.S. leadership will be ceded to Europe, Japan, and Brazil</a:t>
            </a:r>
          </a:p>
          <a:p>
            <a:pPr>
              <a:spcBef>
                <a:spcPts val="0"/>
              </a:spcBef>
              <a:spcAft>
                <a:spcPts val="400"/>
              </a:spcAft>
            </a:pPr>
            <a:r>
              <a:rPr lang="en-US" dirty="0" smtClean="0">
                <a:solidFill>
                  <a:srgbClr val="000000"/>
                </a:solidFill>
                <a:latin typeface="Arial"/>
                <a:cs typeface="Arial"/>
              </a:rPr>
              <a:t>World’s ‘Top 6’ hard x-ray sources will be: </a:t>
            </a:r>
          </a:p>
          <a:p>
            <a:pPr lvl="1">
              <a:spcBef>
                <a:spcPts val="0"/>
              </a:spcBef>
              <a:spcAft>
                <a:spcPts val="400"/>
              </a:spcAft>
            </a:pPr>
            <a:r>
              <a:rPr lang="en-US" sz="1800" dirty="0" smtClean="0">
                <a:solidFill>
                  <a:srgbClr val="000000"/>
                </a:solidFill>
                <a:latin typeface="Arial"/>
                <a:cs typeface="Arial"/>
              </a:rPr>
              <a:t>Europe: ESRF-II, PETRA-III, MAX-IV</a:t>
            </a:r>
          </a:p>
          <a:p>
            <a:pPr lvl="1">
              <a:spcBef>
                <a:spcPts val="0"/>
              </a:spcBef>
              <a:spcAft>
                <a:spcPts val="400"/>
              </a:spcAft>
            </a:pPr>
            <a:r>
              <a:rPr lang="en-US" sz="1800" dirty="0" smtClean="0">
                <a:solidFill>
                  <a:srgbClr val="000000"/>
                </a:solidFill>
                <a:latin typeface="Arial"/>
                <a:cs typeface="Arial"/>
              </a:rPr>
              <a:t>Japan: SPRING8-II</a:t>
            </a:r>
          </a:p>
          <a:p>
            <a:pPr lvl="1">
              <a:spcBef>
                <a:spcPts val="0"/>
              </a:spcBef>
              <a:spcAft>
                <a:spcPts val="400"/>
              </a:spcAft>
            </a:pPr>
            <a:r>
              <a:rPr lang="en-US" sz="1800" dirty="0" smtClean="0">
                <a:solidFill>
                  <a:srgbClr val="000000"/>
                </a:solidFill>
                <a:latin typeface="Arial"/>
                <a:cs typeface="Arial"/>
              </a:rPr>
              <a:t>Brazil: SIRIUS</a:t>
            </a:r>
          </a:p>
          <a:p>
            <a:pPr lvl="1">
              <a:spcBef>
                <a:spcPts val="0"/>
              </a:spcBef>
              <a:spcAft>
                <a:spcPts val="400"/>
              </a:spcAft>
            </a:pPr>
            <a:r>
              <a:rPr lang="en-US" sz="1800" dirty="0" smtClean="0">
                <a:solidFill>
                  <a:srgbClr val="000000"/>
                </a:solidFill>
                <a:latin typeface="Arial"/>
                <a:cs typeface="Arial"/>
              </a:rPr>
              <a:t>China: HEPS</a:t>
            </a:r>
          </a:p>
          <a:p>
            <a:pPr>
              <a:spcBef>
                <a:spcPts val="0"/>
              </a:spcBef>
              <a:spcAft>
                <a:spcPts val="400"/>
              </a:spcAft>
            </a:pPr>
            <a:r>
              <a:rPr lang="en-US" dirty="0" smtClean="0">
                <a:solidFill>
                  <a:srgbClr val="000000"/>
                </a:solidFill>
                <a:latin typeface="Arial"/>
                <a:cs typeface="Arial"/>
              </a:rPr>
              <a:t>U.S. researchers will have no domestic access to a forefront hard x-ray source</a:t>
            </a:r>
          </a:p>
          <a:p>
            <a:pPr marL="0" indent="0">
              <a:spcBef>
                <a:spcPts val="0"/>
              </a:spcBef>
              <a:spcAft>
                <a:spcPts val="400"/>
              </a:spcAft>
              <a:buNone/>
            </a:pPr>
            <a:r>
              <a:rPr lang="en-US" b="1" dirty="0" smtClean="0">
                <a:solidFill>
                  <a:srgbClr val="000000"/>
                </a:solidFill>
                <a:latin typeface="Arial"/>
                <a:cs typeface="Arial"/>
              </a:rPr>
              <a:t>Consequences:</a:t>
            </a:r>
          </a:p>
          <a:p>
            <a:r>
              <a:rPr lang="en-US" dirty="0" smtClean="0">
                <a:solidFill>
                  <a:srgbClr val="000000"/>
                </a:solidFill>
                <a:latin typeface="Arial"/>
                <a:cs typeface="Arial"/>
              </a:rPr>
              <a:t>While APS will continue to draw users, cutting-edge science will move to foreign facilities </a:t>
            </a:r>
          </a:p>
          <a:p>
            <a:r>
              <a:rPr lang="en-US" dirty="0" smtClean="0">
                <a:solidFill>
                  <a:srgbClr val="000000"/>
                </a:solidFill>
                <a:latin typeface="Arial"/>
                <a:cs typeface="Arial"/>
              </a:rPr>
              <a:t>Top U.S. researchers will move overseas to access world leading facilities</a:t>
            </a:r>
            <a:endParaRPr lang="en-US" b="1" dirty="0" smtClean="0">
              <a:solidFill>
                <a:srgbClr val="000000"/>
              </a:solidFill>
              <a:latin typeface="Arial"/>
              <a:cs typeface="Arial"/>
            </a:endParaRPr>
          </a:p>
          <a:p>
            <a:r>
              <a:rPr lang="en-US" b="1" dirty="0" smtClean="0">
                <a:solidFill>
                  <a:srgbClr val="000000"/>
                </a:solidFill>
                <a:latin typeface="Arial"/>
                <a:cs typeface="Arial"/>
              </a:rPr>
              <a:t>U.S. leadership in x-ray science will be lost – perhaps permanently</a:t>
            </a:r>
          </a:p>
          <a:p>
            <a:pPr marL="631790" lvl="1" indent="-231762"/>
            <a:endParaRPr lang="en-US" sz="1800" dirty="0">
              <a:latin typeface="Arial"/>
              <a:cs typeface="Arial"/>
            </a:endParaRPr>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20090623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426768C-D9BF-684C-A235-7550022C418A}" type="slidenum">
              <a:rPr lang="en-US" smtClean="0"/>
              <a:t>22</a:t>
            </a:fld>
            <a:endParaRPr lang="en-US"/>
          </a:p>
        </p:txBody>
      </p:sp>
    </p:spTree>
    <p:extLst>
      <p:ext uri="{BB962C8B-B14F-4D97-AF65-F5344CB8AC3E}">
        <p14:creationId xmlns:p14="http://schemas.microsoft.com/office/powerpoint/2010/main" val="27122378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Number One</a:t>
            </a:r>
            <a:r>
              <a:rPr lang="en-US" baseline="0" dirty="0" smtClean="0"/>
              <a:t> priority</a:t>
            </a:r>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14906799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ln>
            <a:miter lim="800000"/>
            <a:headEnd/>
            <a:tailEnd/>
          </a:ln>
        </p:spPr>
        <p:txBody>
          <a:bodyPr/>
          <a:lstStyle/>
          <a:p>
            <a:fld id="{52C0372C-87D5-4A81-AA70-9E2F74EC4FF0}" type="slidenum">
              <a:rPr lang="en-US" altLang="ko-KR">
                <a:solidFill>
                  <a:srgbClr val="000000"/>
                </a:solidFill>
                <a:latin typeface="Calibri"/>
                <a:ea typeface="굴림" pitchFamily="80" charset="-127"/>
              </a:rPr>
              <a:pPr/>
              <a:t>26</a:t>
            </a:fld>
            <a:endParaRPr lang="en-US" altLang="ko-KR">
              <a:solidFill>
                <a:srgbClr val="000000"/>
              </a:solidFill>
              <a:latin typeface="Calibri"/>
              <a:ea typeface="굴림" pitchFamily="80" charset="-127"/>
            </a:endParaRPr>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b="1" dirty="0" smtClean="0">
                <a:solidFill>
                  <a:srgbClr val="A22B38"/>
                </a:solidFill>
                <a:latin typeface="Arial"/>
                <a:cs typeface="Arial"/>
              </a:rPr>
              <a:t>Coherent imaging to measure </a:t>
            </a:r>
            <a:r>
              <a:rPr lang="en-US" sz="1200" b="1" dirty="0" err="1" smtClean="0">
                <a:solidFill>
                  <a:srgbClr val="A22B38"/>
                </a:solidFill>
                <a:latin typeface="Arial"/>
                <a:cs typeface="Arial"/>
              </a:rPr>
              <a:t>intragrain</a:t>
            </a:r>
            <a:r>
              <a:rPr lang="en-US" sz="1200" b="1" dirty="0" smtClean="0">
                <a:solidFill>
                  <a:srgbClr val="A22B38"/>
                </a:solidFill>
                <a:latin typeface="Arial"/>
                <a:cs typeface="Arial"/>
              </a:rPr>
              <a:t> &amp; </a:t>
            </a:r>
            <a:r>
              <a:rPr lang="en-US" sz="1200" b="1" spc="-10" dirty="0" smtClean="0">
                <a:solidFill>
                  <a:srgbClr val="A22B38"/>
                </a:solidFill>
                <a:latin typeface="Arial"/>
                <a:cs typeface="Arial"/>
              </a:rPr>
              <a:t>grain boundary properties,</a:t>
            </a:r>
            <a:r>
              <a:rPr lang="en-US" sz="1200" b="1" spc="-10" baseline="0" dirty="0" smtClean="0">
                <a:solidFill>
                  <a:srgbClr val="A22B38"/>
                </a:solidFill>
                <a:latin typeface="Arial"/>
                <a:cs typeface="Arial"/>
              </a:rPr>
              <a:t> </a:t>
            </a:r>
            <a:r>
              <a:rPr lang="en-US" sz="1200" b="1" spc="-10" dirty="0" smtClean="0">
                <a:solidFill>
                  <a:srgbClr val="A22B38"/>
                </a:solidFill>
                <a:latin typeface="Arial"/>
                <a:cs typeface="Arial"/>
              </a:rPr>
              <a:t>deformation</a:t>
            </a:r>
            <a:endParaRPr lang="en-US" sz="1200" b="1" dirty="0" smtClean="0">
              <a:solidFill>
                <a:srgbClr val="A22B38"/>
              </a:solidFill>
              <a:latin typeface="Arial"/>
              <a:cs typeface="Arial"/>
            </a:endParaRPr>
          </a:p>
          <a:p>
            <a:endParaRPr lang="en-US" altLang="en-US" dirty="0" smtClean="0">
              <a:latin typeface="Arial"/>
              <a:ea typeface="ＭＳ Ｐゴシック" pitchFamily="34" charset="-128"/>
              <a:cs typeface="Arial"/>
            </a:endParaRPr>
          </a:p>
          <a:p>
            <a:r>
              <a:rPr lang="en-US" altLang="en-US" dirty="0" smtClean="0">
                <a:latin typeface="Arial"/>
                <a:ea typeface="ＭＳ Ｐゴシック" pitchFamily="34" charset="-128"/>
                <a:cs typeface="Arial"/>
              </a:rPr>
              <a:t>Materials</a:t>
            </a:r>
            <a:r>
              <a:rPr lang="en-US" altLang="en-US" baseline="0" dirty="0" smtClean="0">
                <a:latin typeface="Arial"/>
                <a:ea typeface="ＭＳ Ｐゴシック" pitchFamily="34" charset="-128"/>
                <a:cs typeface="Arial"/>
              </a:rPr>
              <a:t> and our ability to design and fabricate them have and are undergoing a dramatic revolution leading to improved costs, safety, efficiency, and waste.</a:t>
            </a:r>
          </a:p>
          <a:p>
            <a:r>
              <a:rPr lang="en-US" altLang="en-US" baseline="0" dirty="0" smtClean="0">
                <a:latin typeface="Arial"/>
                <a:ea typeface="ＭＳ Ｐゴシック" pitchFamily="34" charset="-128"/>
                <a:cs typeface="Arial"/>
              </a:rPr>
              <a:t>The aviation and automotive industry are two examples with significant safety infrastructures.</a:t>
            </a:r>
          </a:p>
          <a:p>
            <a:endParaRPr lang="en-US" altLang="en-US" baseline="0" dirty="0" smtClean="0">
              <a:latin typeface="Arial"/>
              <a:ea typeface="ＭＳ Ｐゴシック" pitchFamily="34" charset="-128"/>
              <a:cs typeface="Arial"/>
            </a:endParaRPr>
          </a:p>
          <a:p>
            <a:r>
              <a:rPr lang="en-US" sz="1200" baseline="0" dirty="0" smtClean="0">
                <a:latin typeface="Arial"/>
                <a:cs typeface="Arial"/>
              </a:rPr>
              <a:t>APS-U: extend HEDM to complex materials: multi-phase, </a:t>
            </a:r>
            <a:r>
              <a:rPr lang="en-US" sz="1200" baseline="0" dirty="0" err="1" smtClean="0">
                <a:latin typeface="Arial"/>
                <a:cs typeface="Arial"/>
              </a:rPr>
              <a:t>nano</a:t>
            </a:r>
            <a:r>
              <a:rPr lang="en-US" sz="1200" baseline="0" dirty="0" smtClean="0">
                <a:latin typeface="Arial"/>
                <a:cs typeface="Arial"/>
              </a:rPr>
              <a:t>-grained, highly deformed.</a:t>
            </a:r>
          </a:p>
          <a:p>
            <a:r>
              <a:rPr lang="en-US" sz="1200" baseline="0" dirty="0" smtClean="0">
                <a:latin typeface="Arial"/>
                <a:cs typeface="Arial"/>
              </a:rPr>
              <a:t>Failure in structural materials typically comes from ‘hotspots’; need to zoom in- and out- of materials to get adequate statistical viewing (to find hotspots) and then look in </a:t>
            </a:r>
            <a:r>
              <a:rPr lang="en-US" sz="1200" baseline="0" dirty="0" err="1" smtClean="0">
                <a:latin typeface="Arial"/>
                <a:cs typeface="Arial"/>
              </a:rPr>
              <a:t>sufficeint</a:t>
            </a:r>
            <a:r>
              <a:rPr lang="en-US" sz="1200" baseline="0" dirty="0" smtClean="0">
                <a:latin typeface="Arial"/>
                <a:cs typeface="Arial"/>
              </a:rPr>
              <a:t> detail.  APS-U would provide this zoom-in capability. </a:t>
            </a:r>
          </a:p>
          <a:p>
            <a:endParaRPr lang="en-US" sz="1200" baseline="0" dirty="0" smtClean="0">
              <a:latin typeface="Arial"/>
              <a:cs typeface="Arial"/>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baseline="0" dirty="0" smtClean="0">
                <a:latin typeface="Arial"/>
                <a:cs typeface="Arial"/>
              </a:rPr>
              <a:t>Figure in upper left is from DOE EERE OTT VTP, 2014 Merit Review, Multi-Material Lightweight Vehicles, Tim </a:t>
            </a:r>
            <a:r>
              <a:rPr lang="en-US" sz="1200" baseline="0" dirty="0" err="1" smtClean="0">
                <a:latin typeface="Arial"/>
                <a:cs typeface="Arial"/>
              </a:rPr>
              <a:t>Skszek</a:t>
            </a:r>
            <a:r>
              <a:rPr lang="en-US" sz="1200" baseline="0" dirty="0" smtClean="0">
                <a:latin typeface="Arial"/>
                <a:cs typeface="Arial"/>
              </a:rPr>
              <a:t>, Jeff Conklin, </a:t>
            </a:r>
            <a:r>
              <a:rPr lang="en-US" sz="1200" baseline="0" dirty="0" err="1" smtClean="0">
                <a:latin typeface="Arial"/>
                <a:cs typeface="Arial"/>
              </a:rPr>
              <a:t>Vehma</a:t>
            </a:r>
            <a:r>
              <a:rPr lang="en-US" sz="1200" baseline="0" dirty="0" smtClean="0">
                <a:latin typeface="Arial"/>
                <a:cs typeface="Arial"/>
              </a:rPr>
              <a:t> International, June 17, 2014, Project ID LM072. Collaboration with Ford.</a:t>
            </a:r>
          </a:p>
          <a:p>
            <a:endParaRPr lang="en-US" sz="1200" baseline="0" dirty="0" smtClean="0">
              <a:latin typeface="Arial"/>
              <a:cs typeface="Arial"/>
            </a:endParaRPr>
          </a:p>
          <a:p>
            <a:r>
              <a:rPr lang="en-US" sz="1200" kern="1200" dirty="0" smtClean="0">
                <a:solidFill>
                  <a:schemeClr val="tx1"/>
                </a:solidFill>
                <a:latin typeface="Arial"/>
                <a:cs typeface="Arial"/>
              </a:rPr>
              <a:t>The simulations images in lower</a:t>
            </a:r>
            <a:r>
              <a:rPr lang="en-US" sz="1200" kern="1200" baseline="0" dirty="0" smtClean="0">
                <a:solidFill>
                  <a:schemeClr val="tx1"/>
                </a:solidFill>
                <a:latin typeface="Arial"/>
                <a:cs typeface="Arial"/>
              </a:rPr>
              <a:t> middle and right </a:t>
            </a:r>
            <a:r>
              <a:rPr lang="en-US" sz="1200" kern="1200" dirty="0" smtClean="0">
                <a:solidFill>
                  <a:schemeClr val="tx1"/>
                </a:solidFill>
                <a:latin typeface="Arial"/>
                <a:cs typeface="Arial"/>
              </a:rPr>
              <a:t>are from Michael D. </a:t>
            </a:r>
            <a:r>
              <a:rPr lang="en-US" sz="1200" kern="1200" dirty="0" err="1" smtClean="0">
                <a:solidFill>
                  <a:schemeClr val="tx1"/>
                </a:solidFill>
                <a:latin typeface="Arial"/>
                <a:cs typeface="Arial"/>
              </a:rPr>
              <a:t>Sangid</a:t>
            </a:r>
            <a:r>
              <a:rPr lang="en-US" sz="1200" kern="1200" dirty="0" smtClean="0">
                <a:solidFill>
                  <a:schemeClr val="tx1"/>
                </a:solidFill>
                <a:latin typeface="Arial"/>
                <a:cs typeface="Arial"/>
              </a:rPr>
              <a:t>,</a:t>
            </a:r>
            <a:r>
              <a:rPr lang="en-US" sz="1200" kern="1200" baseline="0" dirty="0" smtClean="0">
                <a:solidFill>
                  <a:schemeClr val="tx1"/>
                </a:solidFill>
                <a:latin typeface="Arial"/>
                <a:cs typeface="Arial"/>
              </a:rPr>
              <a:t> </a:t>
            </a:r>
            <a:r>
              <a:rPr lang="en-US" sz="1200" kern="1200" dirty="0" smtClean="0">
                <a:solidFill>
                  <a:schemeClr val="tx1"/>
                </a:solidFill>
                <a:latin typeface="Arial"/>
                <a:cs typeface="Arial"/>
              </a:rPr>
              <a:t>Assistant Professor,</a:t>
            </a:r>
            <a:r>
              <a:rPr lang="en-US" sz="1200" kern="1200" baseline="0" dirty="0" smtClean="0">
                <a:solidFill>
                  <a:schemeClr val="tx1"/>
                </a:solidFill>
                <a:latin typeface="Arial"/>
                <a:cs typeface="Arial"/>
              </a:rPr>
              <a:t> </a:t>
            </a:r>
            <a:r>
              <a:rPr lang="en-US" sz="1200" kern="1200" dirty="0" smtClean="0">
                <a:solidFill>
                  <a:schemeClr val="tx1"/>
                </a:solidFill>
                <a:latin typeface="Arial"/>
                <a:cs typeface="Arial"/>
              </a:rPr>
              <a:t>School of Aeronautics and Astronautics,</a:t>
            </a:r>
            <a:r>
              <a:rPr lang="en-US" sz="1200" kern="1200" baseline="0" dirty="0" smtClean="0">
                <a:solidFill>
                  <a:schemeClr val="tx1"/>
                </a:solidFill>
                <a:latin typeface="Arial"/>
                <a:cs typeface="Arial"/>
              </a:rPr>
              <a:t> </a:t>
            </a:r>
            <a:r>
              <a:rPr lang="en-US" sz="1200" kern="1200" dirty="0" smtClean="0">
                <a:solidFill>
                  <a:schemeClr val="tx1"/>
                </a:solidFill>
                <a:latin typeface="Arial"/>
                <a:cs typeface="Arial"/>
              </a:rPr>
              <a:t>Purdue University. They depict fatigue of a Ni-based </a:t>
            </a:r>
            <a:r>
              <a:rPr lang="en-US" sz="1200" kern="1200" dirty="0" err="1" smtClean="0">
                <a:solidFill>
                  <a:schemeClr val="tx1"/>
                </a:solidFill>
                <a:latin typeface="Arial"/>
                <a:cs typeface="Arial"/>
              </a:rPr>
              <a:t>superalloy</a:t>
            </a:r>
            <a:r>
              <a:rPr lang="en-US" sz="1200" kern="1200" dirty="0" smtClean="0">
                <a:solidFill>
                  <a:schemeClr val="tx1"/>
                </a:solidFill>
                <a:latin typeface="Arial"/>
                <a:cs typeface="Arial"/>
              </a:rPr>
              <a:t>, used in high temperature turbine disc applications.  Crystal plasticity simulations take into account the deformation pathways of the material due to the local defects and constraints of the material's microstructure.  This information is embedded within a finite element framework to allow full component analysis.  The simulations are ran on high performance computing and are visualized relative to the material's microstructure.  The local anisotropic stresses are shown, which show the importance of heterogeneous deformation, inherently due to the material's microstructure.  </a:t>
            </a:r>
          </a:p>
          <a:p>
            <a:endParaRPr lang="en-US" sz="1200" kern="1200" dirty="0" smtClean="0">
              <a:solidFill>
                <a:schemeClr val="tx1"/>
              </a:solidFill>
              <a:latin typeface="Arial"/>
              <a:cs typeface="Arial"/>
            </a:endParaRPr>
          </a:p>
          <a:p>
            <a:r>
              <a:rPr lang="en-US" sz="1200" kern="1200" dirty="0" smtClean="0">
                <a:solidFill>
                  <a:schemeClr val="tx1"/>
                </a:solidFill>
                <a:latin typeface="Arial"/>
                <a:cs typeface="Arial"/>
              </a:rPr>
              <a:t> While this work is not specifically with AFRL, you can include AFRL as they helped elsewhere with information that went into this slide.  Also, we have a great working relationship with the folks at AFRL and h</a:t>
            </a:r>
            <a:r>
              <a:rPr lang="en-US" sz="1200" kern="1200" dirty="0" smtClean="0">
                <a:solidFill>
                  <a:schemeClr val="tx1"/>
                </a:solidFill>
                <a:latin typeface="+mn-lt"/>
                <a:ea typeface="+mn-ea"/>
                <a:cs typeface="+mn-cs"/>
              </a:rPr>
              <a:t>ave other projects with them.   </a:t>
            </a:r>
            <a:endParaRPr lang="en-US" sz="1200" dirty="0" smtClean="0">
              <a:latin typeface="Arial"/>
            </a:endParaRPr>
          </a:p>
          <a:p>
            <a:endParaRPr lang="en-US" sz="1200" baseline="0" dirty="0" smtClean="0">
              <a:latin typeface="Arial"/>
            </a:endParaRPr>
          </a:p>
          <a:p>
            <a:endParaRPr lang="en-US" sz="1200" dirty="0" smtClean="0">
              <a:latin typeface="Arial"/>
            </a:endParaRPr>
          </a:p>
          <a:p>
            <a:endParaRPr lang="en-US" altLang="en-US" dirty="0" smtClean="0">
              <a:ea typeface="ＭＳ Ｐゴシック" pitchFamily="34" charset="-128"/>
            </a:endParaRPr>
          </a:p>
        </p:txBody>
      </p:sp>
    </p:spTree>
    <p:extLst>
      <p:ext uri="{BB962C8B-B14F-4D97-AF65-F5344CB8AC3E}">
        <p14:creationId xmlns:p14="http://schemas.microsoft.com/office/powerpoint/2010/main" val="37474357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ln>
            <a:miter lim="800000"/>
            <a:headEnd/>
            <a:tailEnd/>
          </a:ln>
        </p:spPr>
        <p:txBody>
          <a:bodyPr/>
          <a:lstStyle/>
          <a:p>
            <a:fld id="{52C0372C-87D5-4A81-AA70-9E2F74EC4FF0}" type="slidenum">
              <a:rPr lang="en-US" altLang="ko-KR">
                <a:solidFill>
                  <a:srgbClr val="000000"/>
                </a:solidFill>
                <a:latin typeface="Calibri"/>
                <a:ea typeface="굴림" pitchFamily="80" charset="-127"/>
              </a:rPr>
              <a:pPr/>
              <a:t>27</a:t>
            </a:fld>
            <a:endParaRPr lang="en-US" altLang="ko-KR">
              <a:solidFill>
                <a:srgbClr val="000000"/>
              </a:solidFill>
              <a:latin typeface="Calibri"/>
              <a:ea typeface="굴림" pitchFamily="80" charset="-127"/>
            </a:endParaRPr>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defTabSz="457174"/>
            <a:endParaRPr lang="en-US" dirty="0" smtClean="0">
              <a:latin typeface="Arial"/>
              <a:cs typeface="Arial"/>
            </a:endParaRPr>
          </a:p>
          <a:p>
            <a:pPr defTabSz="457174"/>
            <a:r>
              <a:rPr lang="en-US" dirty="0" smtClean="0">
                <a:latin typeface="Arial"/>
                <a:cs typeface="Arial"/>
              </a:rPr>
              <a:t>Figure</a:t>
            </a:r>
            <a:r>
              <a:rPr lang="en-US" dirty="0">
                <a:latin typeface="Arial"/>
                <a:cs typeface="Arial"/>
              </a:rPr>
              <a:t>: </a:t>
            </a:r>
            <a:r>
              <a:rPr lang="en-US" i="1" dirty="0">
                <a:latin typeface="Arial"/>
                <a:cs typeface="Arial"/>
              </a:rPr>
              <a:t>Electrical </a:t>
            </a:r>
            <a:r>
              <a:rPr lang="en-US" dirty="0">
                <a:latin typeface="Arial"/>
                <a:cs typeface="Arial"/>
              </a:rPr>
              <a:t>phase separation in a strained film of colossal magneto resistance material Nd</a:t>
            </a:r>
            <a:r>
              <a:rPr lang="en-US" baseline="-25000" dirty="0">
                <a:latin typeface="Arial"/>
                <a:cs typeface="Arial"/>
              </a:rPr>
              <a:t>0.5</a:t>
            </a:r>
            <a:r>
              <a:rPr lang="en-US" dirty="0">
                <a:latin typeface="Arial"/>
                <a:cs typeface="Arial"/>
              </a:rPr>
              <a:t>Sr</a:t>
            </a:r>
            <a:r>
              <a:rPr lang="en-US" baseline="-25000" dirty="0">
                <a:latin typeface="Arial"/>
                <a:cs typeface="Arial"/>
              </a:rPr>
              <a:t>0.5</a:t>
            </a:r>
            <a:r>
              <a:rPr lang="en-US" dirty="0">
                <a:latin typeface="Arial"/>
                <a:cs typeface="Arial"/>
              </a:rPr>
              <a:t>MnO</a:t>
            </a:r>
            <a:r>
              <a:rPr lang="en-US" baseline="-25000" dirty="0">
                <a:latin typeface="Arial"/>
                <a:cs typeface="Arial"/>
              </a:rPr>
              <a:t>3</a:t>
            </a:r>
            <a:r>
              <a:rPr lang="en-US" dirty="0">
                <a:latin typeface="Arial"/>
                <a:cs typeface="Arial"/>
              </a:rPr>
              <a:t> as a function of magnetic field (image obtained with microwave impedance microscopy, Lai et al., 2010). APS-U will enable mapping/tuning/control of </a:t>
            </a:r>
            <a:r>
              <a:rPr lang="en-US" i="1" dirty="0">
                <a:latin typeface="Arial"/>
                <a:cs typeface="Arial"/>
              </a:rPr>
              <a:t>magnetic </a:t>
            </a:r>
            <a:r>
              <a:rPr lang="en-US" dirty="0">
                <a:latin typeface="Arial"/>
                <a:cs typeface="Arial"/>
              </a:rPr>
              <a:t>phase separation under simultaneous application of multi-Mbar pressure and magnetic fields.</a:t>
            </a:r>
          </a:p>
          <a:p>
            <a:endParaRPr lang="en-US" altLang="en-US" dirty="0" smtClean="0">
              <a:ea typeface="ＭＳ Ｐゴシック" pitchFamily="34" charset="-128"/>
            </a:endParaRPr>
          </a:p>
        </p:txBody>
      </p:sp>
    </p:spTree>
    <p:extLst>
      <p:ext uri="{BB962C8B-B14F-4D97-AF65-F5344CB8AC3E}">
        <p14:creationId xmlns:p14="http://schemas.microsoft.com/office/powerpoint/2010/main" val="22937995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ln>
            <a:miter lim="800000"/>
            <a:headEnd/>
            <a:tailEnd/>
          </a:ln>
        </p:spPr>
        <p:txBody>
          <a:bodyPr/>
          <a:lstStyle/>
          <a:p>
            <a:fld id="{52C0372C-87D5-4A81-AA70-9E2F74EC4FF0}" type="slidenum">
              <a:rPr lang="en-US" altLang="ko-KR">
                <a:solidFill>
                  <a:srgbClr val="000000"/>
                </a:solidFill>
                <a:latin typeface="Calibri"/>
                <a:ea typeface="굴림" pitchFamily="80" charset="-127"/>
              </a:rPr>
              <a:pPr/>
              <a:t>28</a:t>
            </a:fld>
            <a:endParaRPr lang="en-US" altLang="ko-KR">
              <a:solidFill>
                <a:srgbClr val="000000"/>
              </a:solidFill>
              <a:latin typeface="Calibri"/>
              <a:ea typeface="굴림" pitchFamily="80" charset="-127"/>
            </a:endParaRPr>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en-US" dirty="0" smtClean="0">
                <a:ea typeface="ＭＳ Ｐゴシック" pitchFamily="34" charset="-128"/>
              </a:rPr>
              <a:t>Picture in lower</a:t>
            </a:r>
            <a:r>
              <a:rPr lang="en-US" altLang="en-US" baseline="0" dirty="0" smtClean="0">
                <a:ea typeface="ＭＳ Ｐゴシック" pitchFamily="34" charset="-128"/>
              </a:rPr>
              <a:t> center</a:t>
            </a:r>
            <a:r>
              <a:rPr lang="en-US" altLang="en-US" dirty="0" smtClean="0">
                <a:ea typeface="ＭＳ Ｐゴシック" pitchFamily="34" charset="-128"/>
              </a:rPr>
              <a:t> described in:</a:t>
            </a:r>
          </a:p>
          <a:p>
            <a:r>
              <a:rPr lang="en-US" altLang="en-US" dirty="0" smtClean="0">
                <a:ea typeface="ＭＳ Ｐゴシック" pitchFamily="34" charset="-128"/>
              </a:rPr>
              <a:t>http://</a:t>
            </a:r>
            <a:r>
              <a:rPr lang="en-US" altLang="en-US" dirty="0" err="1" smtClean="0">
                <a:ea typeface="ＭＳ Ｐゴシック" pitchFamily="34" charset="-128"/>
              </a:rPr>
              <a:t>www.rsc.org</a:t>
            </a:r>
            <a:r>
              <a:rPr lang="en-US" altLang="en-US" dirty="0" smtClean="0">
                <a:ea typeface="ＭＳ Ｐゴシック" pitchFamily="34" charset="-128"/>
              </a:rPr>
              <a:t>/</a:t>
            </a:r>
            <a:r>
              <a:rPr lang="en-US" altLang="en-US" dirty="0" err="1" smtClean="0">
                <a:ea typeface="ＭＳ Ｐゴシック" pitchFamily="34" charset="-128"/>
              </a:rPr>
              <a:t>chemistryworld</a:t>
            </a:r>
            <a:r>
              <a:rPr lang="en-US" altLang="en-US" dirty="0" smtClean="0">
                <a:ea typeface="ＭＳ Ｐゴシック" pitchFamily="34" charset="-128"/>
              </a:rPr>
              <a:t>/2014/09/unifying-theory-proposed-carbon-monoxide-oxidation-supported-gold-nanoparticles</a:t>
            </a:r>
          </a:p>
          <a:p>
            <a:r>
              <a:rPr lang="en-US" altLang="en-US" dirty="0" smtClean="0">
                <a:ea typeface="ＭＳ Ｐゴシック" pitchFamily="34" charset="-128"/>
              </a:rPr>
              <a:t>Original reference: Science 26 September 2014: Vol. 345 no. 6204 pp. 1599-1602 DOI: 10.1126/science.1256018.</a:t>
            </a:r>
            <a:r>
              <a:rPr lang="en-US" altLang="en-US" baseline="0" dirty="0" smtClean="0">
                <a:ea typeface="ＭＳ Ｐゴシック" pitchFamily="34" charset="-128"/>
              </a:rPr>
              <a:t> “</a:t>
            </a:r>
            <a:r>
              <a:rPr lang="en-US" altLang="en-US" dirty="0" smtClean="0">
                <a:ea typeface="ＭＳ Ｐゴシック" pitchFamily="34" charset="-128"/>
              </a:rPr>
              <a:t>The critical role of water at the gold-</a:t>
            </a:r>
            <a:r>
              <a:rPr lang="en-US" altLang="en-US" dirty="0" err="1" smtClean="0">
                <a:ea typeface="ＭＳ Ｐゴシック" pitchFamily="34" charset="-128"/>
              </a:rPr>
              <a:t>titania</a:t>
            </a:r>
            <a:r>
              <a:rPr lang="en-US" altLang="en-US" dirty="0" smtClean="0">
                <a:ea typeface="ＭＳ Ｐゴシック" pitchFamily="34" charset="-128"/>
              </a:rPr>
              <a:t> interface in catalytic CO oxidation”</a:t>
            </a:r>
          </a:p>
          <a:p>
            <a:r>
              <a:rPr lang="en-US" altLang="en-US" dirty="0" smtClean="0">
                <a:ea typeface="ＭＳ Ｐゴシック" pitchFamily="34" charset="-128"/>
              </a:rPr>
              <a:t>Johnny Saavedra1, </a:t>
            </a:r>
            <a:r>
              <a:rPr lang="en-US" altLang="en-US" dirty="0" err="1" smtClean="0">
                <a:ea typeface="ＭＳ Ｐゴシック" pitchFamily="34" charset="-128"/>
              </a:rPr>
              <a:t>Hieu</a:t>
            </a:r>
            <a:r>
              <a:rPr lang="en-US" altLang="en-US" dirty="0" smtClean="0">
                <a:ea typeface="ＭＳ Ｐゴシック" pitchFamily="34" charset="-128"/>
              </a:rPr>
              <a:t> A. Doan2, Christopher J. Pursell1, Lars C. Grabow2,*, Bert D. Chandler1,*</a:t>
            </a:r>
          </a:p>
          <a:p>
            <a:r>
              <a:rPr lang="en-US" altLang="en-US" dirty="0" smtClean="0">
                <a:ea typeface="ＭＳ Ｐゴシック" pitchFamily="34" charset="-128"/>
              </a:rPr>
              <a:t>1 Department of Chemistry, Trinity University, San Antonio, TX 78212-7200, USA.</a:t>
            </a:r>
          </a:p>
          <a:p>
            <a:r>
              <a:rPr lang="en-US" altLang="en-US" dirty="0" smtClean="0">
                <a:ea typeface="ＭＳ Ｐゴシック" pitchFamily="34" charset="-128"/>
              </a:rPr>
              <a:t>2 Department of Chemical and </a:t>
            </a:r>
            <a:r>
              <a:rPr lang="en-US" altLang="en-US" dirty="0" err="1" smtClean="0">
                <a:ea typeface="ＭＳ Ｐゴシック" pitchFamily="34" charset="-128"/>
              </a:rPr>
              <a:t>Biomolecular</a:t>
            </a:r>
            <a:r>
              <a:rPr lang="en-US" altLang="en-US" dirty="0" smtClean="0">
                <a:ea typeface="ＭＳ Ｐゴシック" pitchFamily="34" charset="-128"/>
              </a:rPr>
              <a:t> Engineering, University of Houston, Houston, TX 77204-4004, USA.</a:t>
            </a:r>
          </a:p>
          <a:p>
            <a:endParaRPr lang="en-US" altLang="en-US" dirty="0" smtClean="0">
              <a:ea typeface="ＭＳ Ｐゴシック" pitchFamily="34" charset="-128"/>
            </a:endParaRPr>
          </a:p>
          <a:p>
            <a:r>
              <a:rPr lang="en-US" altLang="en-US" dirty="0" smtClean="0">
                <a:ea typeface="ＭＳ Ｐゴシック" pitchFamily="34" charset="-128"/>
              </a:rPr>
              <a:t>Cartoon on upper right is derived from:</a:t>
            </a:r>
          </a:p>
          <a:p>
            <a:pPr marL="0" marR="0" indent="0" algn="l" defTabSz="457200" rtl="0" eaLnBrk="1" fontAlgn="auto" latinLnBrk="0" hangingPunct="1">
              <a:lnSpc>
                <a:spcPct val="100000"/>
              </a:lnSpc>
              <a:spcBef>
                <a:spcPts val="0"/>
              </a:spcBef>
              <a:spcAft>
                <a:spcPts val="0"/>
              </a:spcAft>
              <a:buClrTx/>
              <a:buSzTx/>
              <a:buFontTx/>
              <a:buNone/>
              <a:tabLst/>
              <a:defRPr/>
            </a:pPr>
            <a:r>
              <a:rPr lang="en-US" altLang="en-US" dirty="0" smtClean="0">
                <a:ea typeface="ＭＳ Ｐゴシック" pitchFamily="34" charset="-128"/>
              </a:rPr>
              <a:t>SCIENCE VOL 281 11 SEPTEMBER 1998 1647</a:t>
            </a:r>
          </a:p>
          <a:p>
            <a:r>
              <a:rPr lang="en-US" altLang="en-US" dirty="0" smtClean="0">
                <a:ea typeface="ＭＳ Ｐゴシック" pitchFamily="34" charset="-128"/>
              </a:rPr>
              <a:t>“Onset of Catalytic Activity of</a:t>
            </a:r>
            <a:r>
              <a:rPr lang="en-US" altLang="en-US" baseline="0" dirty="0" smtClean="0">
                <a:ea typeface="ＭＳ Ｐゴシック" pitchFamily="34" charset="-128"/>
              </a:rPr>
              <a:t> </a:t>
            </a:r>
            <a:r>
              <a:rPr lang="en-US" altLang="en-US" dirty="0" smtClean="0">
                <a:ea typeface="ＭＳ Ｐゴシック" pitchFamily="34" charset="-128"/>
              </a:rPr>
              <a:t>Gold Clusters on </a:t>
            </a:r>
            <a:r>
              <a:rPr lang="en-US" altLang="en-US" dirty="0" err="1" smtClean="0">
                <a:ea typeface="ＭＳ Ｐゴシック" pitchFamily="34" charset="-128"/>
              </a:rPr>
              <a:t>Titania</a:t>
            </a:r>
            <a:r>
              <a:rPr lang="en-US" altLang="en-US" dirty="0" smtClean="0">
                <a:ea typeface="ＭＳ Ｐゴシック" pitchFamily="34" charset="-128"/>
              </a:rPr>
              <a:t> with</a:t>
            </a:r>
            <a:r>
              <a:rPr lang="en-US" altLang="en-US" baseline="0" dirty="0" smtClean="0">
                <a:ea typeface="ＭＳ Ｐゴシック" pitchFamily="34" charset="-128"/>
              </a:rPr>
              <a:t> </a:t>
            </a:r>
            <a:r>
              <a:rPr lang="en-US" altLang="en-US" dirty="0" smtClean="0">
                <a:ea typeface="ＭＳ Ｐゴシック" pitchFamily="34" charset="-128"/>
              </a:rPr>
              <a:t>the Appearance of Nonmetallic</a:t>
            </a:r>
            <a:r>
              <a:rPr lang="en-US" altLang="en-US" baseline="0" dirty="0" smtClean="0">
                <a:ea typeface="ＭＳ Ｐゴシック" pitchFamily="34" charset="-128"/>
              </a:rPr>
              <a:t> </a:t>
            </a:r>
            <a:r>
              <a:rPr lang="en-US" altLang="en-US" dirty="0" smtClean="0">
                <a:ea typeface="ＭＳ Ｐゴシック" pitchFamily="34" charset="-128"/>
              </a:rPr>
              <a:t>Properties”</a:t>
            </a:r>
          </a:p>
          <a:p>
            <a:r>
              <a:rPr lang="en-US" altLang="en-US" dirty="0" smtClean="0">
                <a:ea typeface="ＭＳ Ｐゴシック" pitchFamily="34" charset="-128"/>
              </a:rPr>
              <a:t>M. </a:t>
            </a:r>
            <a:r>
              <a:rPr lang="en-US" altLang="en-US" dirty="0" err="1" smtClean="0">
                <a:ea typeface="ＭＳ Ｐゴシック" pitchFamily="34" charset="-128"/>
              </a:rPr>
              <a:t>Valden</a:t>
            </a:r>
            <a:r>
              <a:rPr lang="en-US" altLang="en-US" dirty="0" smtClean="0">
                <a:ea typeface="ＭＳ Ｐゴシック" pitchFamily="34" charset="-128"/>
              </a:rPr>
              <a:t>,* X. Lai, D. W. Goodman†</a:t>
            </a:r>
          </a:p>
          <a:p>
            <a:r>
              <a:rPr lang="en-US" altLang="en-US" dirty="0" smtClean="0">
                <a:ea typeface="ＭＳ Ｐゴシック" pitchFamily="34" charset="-128"/>
              </a:rPr>
              <a:t>Department of Chemistry, Texas A&amp;M University,</a:t>
            </a:r>
            <a:r>
              <a:rPr lang="en-US" altLang="en-US" baseline="0" dirty="0" smtClean="0">
                <a:ea typeface="ＭＳ Ｐゴシック" pitchFamily="34" charset="-128"/>
              </a:rPr>
              <a:t> </a:t>
            </a:r>
            <a:r>
              <a:rPr lang="en-US" altLang="en-US" dirty="0" smtClean="0">
                <a:ea typeface="ＭＳ Ｐゴシック" pitchFamily="34" charset="-128"/>
              </a:rPr>
              <a:t>College Station, TX 77842Ð3012, USA.</a:t>
            </a:r>
          </a:p>
          <a:p>
            <a:r>
              <a:rPr lang="en-US" altLang="en-US" dirty="0" smtClean="0">
                <a:ea typeface="ＭＳ Ｐゴシック" pitchFamily="34" charset="-128"/>
              </a:rPr>
              <a:t>*Visiting Scientist, Department of Physics, Tampere University</a:t>
            </a:r>
            <a:r>
              <a:rPr lang="en-US" altLang="en-US" baseline="0" dirty="0" smtClean="0">
                <a:ea typeface="ＭＳ Ｐゴシック" pitchFamily="34" charset="-128"/>
              </a:rPr>
              <a:t> </a:t>
            </a:r>
            <a:r>
              <a:rPr lang="en-US" altLang="en-US" dirty="0" smtClean="0">
                <a:ea typeface="ＭＳ Ｐゴシック" pitchFamily="34" charset="-128"/>
              </a:rPr>
              <a:t>of Technology, Tampere, FIN 33101, Finland.</a:t>
            </a:r>
          </a:p>
          <a:p>
            <a:r>
              <a:rPr lang="en-US" altLang="en-US" dirty="0" smtClean="0">
                <a:ea typeface="ＭＳ Ｐゴシック" pitchFamily="34" charset="-128"/>
              </a:rPr>
              <a:t>†To whom correspondence should be addressed: Email:</a:t>
            </a:r>
            <a:r>
              <a:rPr lang="en-US" altLang="en-US" baseline="0" dirty="0" smtClean="0">
                <a:ea typeface="ＭＳ Ｐゴシック" pitchFamily="34" charset="-128"/>
              </a:rPr>
              <a:t> </a:t>
            </a:r>
            <a:r>
              <a:rPr lang="en-US" altLang="en-US" dirty="0" err="1" smtClean="0">
                <a:ea typeface="ＭＳ Ｐゴシック" pitchFamily="34" charset="-128"/>
              </a:rPr>
              <a:t>goodman@chemvx.tamu.edu</a:t>
            </a:r>
            <a:endParaRPr lang="en-US" altLang="en-US" dirty="0" smtClean="0">
              <a:ea typeface="ＭＳ Ｐゴシック" pitchFamily="34" charset="-128"/>
            </a:endParaRPr>
          </a:p>
          <a:p>
            <a:endParaRPr lang="en-US" altLang="en-US" dirty="0" smtClean="0">
              <a:ea typeface="ＭＳ Ｐゴシック" pitchFamily="34" charset="-128"/>
            </a:endParaRPr>
          </a:p>
          <a:p>
            <a:r>
              <a:rPr lang="en-US" altLang="en-US" dirty="0" smtClean="0">
                <a:ea typeface="ＭＳ Ｐゴシック" pitchFamily="34" charset="-128"/>
              </a:rPr>
              <a:t>Figure</a:t>
            </a:r>
            <a:r>
              <a:rPr lang="en-US" altLang="en-US" baseline="0" dirty="0" smtClean="0">
                <a:ea typeface="ＭＳ Ｐゴシック" pitchFamily="34" charset="-128"/>
              </a:rPr>
              <a:t> on lower left is from:</a:t>
            </a:r>
          </a:p>
          <a:p>
            <a:r>
              <a:rPr lang="en-US" altLang="en-US" baseline="0" dirty="0" smtClean="0">
                <a:ea typeface="ＭＳ Ｐゴシック" pitchFamily="34" charset="-128"/>
              </a:rPr>
              <a:t>“CO Oxidation on Rutile-Supported Au Nanoparticles**”, </a:t>
            </a:r>
            <a:r>
              <a:rPr lang="en-US" altLang="en-US" baseline="0" dirty="0" err="1" smtClean="0">
                <a:ea typeface="ＭＳ Ｐゴシック" pitchFamily="34" charset="-128"/>
              </a:rPr>
              <a:t>Ioannis</a:t>
            </a:r>
            <a:r>
              <a:rPr lang="en-US" altLang="en-US" baseline="0" dirty="0" smtClean="0">
                <a:ea typeface="ＭＳ Ｐゴシック" pitchFamily="34" charset="-128"/>
              </a:rPr>
              <a:t> N. </a:t>
            </a:r>
            <a:r>
              <a:rPr lang="en-US" altLang="en-US" baseline="0" dirty="0" err="1" smtClean="0">
                <a:ea typeface="ＭＳ Ｐゴシック" pitchFamily="34" charset="-128"/>
              </a:rPr>
              <a:t>Remediakis</a:t>
            </a:r>
            <a:r>
              <a:rPr lang="en-US" altLang="en-US" baseline="0" dirty="0" smtClean="0">
                <a:ea typeface="ＭＳ Ｐゴシック" pitchFamily="34" charset="-128"/>
              </a:rPr>
              <a:t>,* </a:t>
            </a:r>
            <a:r>
              <a:rPr lang="en-US" altLang="en-US" baseline="0" dirty="0" err="1" smtClean="0">
                <a:ea typeface="ＭＳ Ｐゴシック" pitchFamily="34" charset="-128"/>
              </a:rPr>
              <a:t>Nuria</a:t>
            </a:r>
            <a:r>
              <a:rPr lang="en-US" altLang="en-US" baseline="0" dirty="0" smtClean="0">
                <a:ea typeface="ＭＳ Ｐゴシック" pitchFamily="34" charset="-128"/>
              </a:rPr>
              <a:t> Lopez, and Jens K. </a:t>
            </a:r>
            <a:r>
              <a:rPr lang="en-US" altLang="en-US" baseline="0" dirty="0" err="1" smtClean="0">
                <a:ea typeface="ＭＳ Ｐゴシック" pitchFamily="34" charset="-128"/>
              </a:rPr>
              <a:t>Nørskov</a:t>
            </a:r>
            <a:r>
              <a:rPr lang="en-US" altLang="en-US" baseline="0" dirty="0" smtClean="0">
                <a:ea typeface="ＭＳ Ｐゴシック" pitchFamily="34" charset="-128"/>
              </a:rPr>
              <a:t>, </a:t>
            </a:r>
            <a:r>
              <a:rPr lang="de-DE" altLang="en-US" baseline="0" dirty="0" err="1" smtClean="0">
                <a:ea typeface="ＭＳ Ｐゴシック" pitchFamily="34" charset="-128"/>
              </a:rPr>
              <a:t>Angew</a:t>
            </a:r>
            <a:r>
              <a:rPr lang="de-DE" altLang="en-US" baseline="0" dirty="0" smtClean="0">
                <a:ea typeface="ＭＳ Ｐゴシック" pitchFamily="34" charset="-128"/>
              </a:rPr>
              <a:t>. Chem. Int. Ed. 2005, 44, 1824 –1826</a:t>
            </a:r>
            <a:endParaRPr lang="en-US" altLang="en-US" baseline="0" dirty="0" smtClean="0">
              <a:ea typeface="ＭＳ Ｐゴシック" pitchFamily="34" charset="-128"/>
            </a:endParaRPr>
          </a:p>
          <a:p>
            <a:endParaRPr lang="en-US" altLang="en-US" dirty="0" smtClean="0">
              <a:ea typeface="ＭＳ Ｐゴシック" pitchFamily="34" charset="-128"/>
            </a:endParaRPr>
          </a:p>
          <a:p>
            <a:endParaRPr lang="en-US" altLang="en-US" dirty="0" smtClean="0">
              <a:ea typeface="ＭＳ Ｐゴシック" pitchFamily="34" charset="-128"/>
            </a:endParaRPr>
          </a:p>
        </p:txBody>
      </p:sp>
    </p:spTree>
    <p:extLst>
      <p:ext uri="{BB962C8B-B14F-4D97-AF65-F5344CB8AC3E}">
        <p14:creationId xmlns:p14="http://schemas.microsoft.com/office/powerpoint/2010/main" val="22937995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ln>
            <a:miter lim="800000"/>
            <a:headEnd/>
            <a:tailEnd/>
          </a:ln>
        </p:spPr>
        <p:txBody>
          <a:bodyPr/>
          <a:lstStyle/>
          <a:p>
            <a:fld id="{52C0372C-87D5-4A81-AA70-9E2F74EC4FF0}" type="slidenum">
              <a:rPr lang="en-US" altLang="ko-KR">
                <a:solidFill>
                  <a:srgbClr val="000000"/>
                </a:solidFill>
                <a:latin typeface="Calibri"/>
                <a:ea typeface="굴림" pitchFamily="80" charset="-127"/>
              </a:rPr>
              <a:pPr/>
              <a:t>29</a:t>
            </a:fld>
            <a:endParaRPr lang="en-US" altLang="ko-KR">
              <a:solidFill>
                <a:srgbClr val="000000"/>
              </a:solidFill>
              <a:latin typeface="Calibri"/>
              <a:ea typeface="굴림" pitchFamily="80" charset="-127"/>
            </a:endParaRPr>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9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dirty="0" smtClean="0">
                <a:solidFill>
                  <a:schemeClr val="bg2">
                    <a:lumMod val="10000"/>
                  </a:schemeClr>
                </a:solidFill>
                <a:latin typeface="Arial"/>
                <a:cs typeface="Arial"/>
              </a:rPr>
              <a:t>Use image from soft materials wheel</a:t>
            </a:r>
            <a:r>
              <a:rPr lang="en-US" baseline="0" dirty="0" smtClean="0">
                <a:solidFill>
                  <a:schemeClr val="bg2">
                    <a:lumMod val="10000"/>
                  </a:schemeClr>
                </a:solidFill>
                <a:latin typeface="Arial"/>
                <a:cs typeface="Arial"/>
              </a:rPr>
              <a:t> of grand challenges</a:t>
            </a:r>
            <a:endParaRPr lang="en-US" dirty="0" smtClean="0">
              <a:solidFill>
                <a:schemeClr val="bg2">
                  <a:lumMod val="10000"/>
                </a:schemeClr>
              </a:solidFill>
              <a:latin typeface="Arial"/>
              <a:cs typeface="Arial"/>
            </a:endParaRPr>
          </a:p>
          <a:p>
            <a:endParaRPr lang="en-US" dirty="0" smtClean="0">
              <a:solidFill>
                <a:schemeClr val="bg2">
                  <a:lumMod val="10000"/>
                </a:schemeClr>
              </a:solidFill>
              <a:latin typeface="Arial"/>
              <a:cs typeface="Arial"/>
            </a:endParaRPr>
          </a:p>
          <a:p>
            <a:r>
              <a:rPr lang="en-US" dirty="0" smtClean="0">
                <a:solidFill>
                  <a:schemeClr val="bg2">
                    <a:lumMod val="10000"/>
                  </a:schemeClr>
                </a:solidFill>
                <a:latin typeface="Arial"/>
                <a:cs typeface="Arial"/>
              </a:rPr>
              <a:t>PET </a:t>
            </a:r>
            <a:r>
              <a:rPr lang="en-US" dirty="0">
                <a:solidFill>
                  <a:schemeClr val="bg2">
                    <a:lumMod val="10000"/>
                  </a:schemeClr>
                </a:solidFill>
                <a:latin typeface="Arial"/>
                <a:cs typeface="Arial"/>
              </a:rPr>
              <a:t>scan of an Alzheimer’s patient, National Institute on Aging; Amyloid formation figure, </a:t>
            </a:r>
            <a:r>
              <a:rPr lang="en-US" dirty="0" err="1">
                <a:solidFill>
                  <a:schemeClr val="bg2">
                    <a:lumMod val="10000"/>
                  </a:schemeClr>
                </a:solidFill>
                <a:latin typeface="Arial"/>
                <a:cs typeface="Arial"/>
              </a:rPr>
              <a:t>Mankar</a:t>
            </a:r>
            <a:r>
              <a:rPr lang="en-US" dirty="0">
                <a:solidFill>
                  <a:schemeClr val="bg2">
                    <a:lumMod val="10000"/>
                  </a:schemeClr>
                </a:solidFill>
                <a:latin typeface="Arial"/>
                <a:cs typeface="Arial"/>
              </a:rPr>
              <a:t> et al., Nano Reviews, 2011 (2); Amyloid fibers seen under electron microscope </a:t>
            </a:r>
            <a:r>
              <a:rPr lang="en-US" dirty="0" err="1">
                <a:solidFill>
                  <a:schemeClr val="bg2">
                    <a:lumMod val="10000"/>
                  </a:schemeClr>
                </a:solidFill>
                <a:latin typeface="Arial"/>
                <a:cs typeface="Arial"/>
              </a:rPr>
              <a:t>Shirahama</a:t>
            </a:r>
            <a:r>
              <a:rPr lang="en-US" dirty="0">
                <a:solidFill>
                  <a:schemeClr val="bg2">
                    <a:lumMod val="10000"/>
                  </a:schemeClr>
                </a:solidFill>
                <a:latin typeface="Arial"/>
                <a:cs typeface="Arial"/>
              </a:rPr>
              <a:t> and Cohen. JCB. 1967; 33 (3) 684 </a:t>
            </a:r>
            <a:endParaRPr lang="en-US" dirty="0" smtClean="0">
              <a:solidFill>
                <a:schemeClr val="bg2">
                  <a:lumMod val="10000"/>
                </a:schemeClr>
              </a:solidFill>
              <a:latin typeface="Arial"/>
              <a:cs typeface="Arial"/>
            </a:endParaRPr>
          </a:p>
          <a:p>
            <a:endParaRPr lang="en-US" baseline="30000" dirty="0" smtClean="0">
              <a:solidFill>
                <a:schemeClr val="bg2">
                  <a:lumMod val="10000"/>
                </a:schemeClr>
              </a:solidFill>
              <a:latin typeface="Arial"/>
              <a:cs typeface="Arial"/>
            </a:endParaRPr>
          </a:p>
          <a:p>
            <a:r>
              <a:rPr lang="en-US" baseline="0" dirty="0" smtClean="0">
                <a:solidFill>
                  <a:schemeClr val="bg2">
                    <a:lumMod val="10000"/>
                  </a:schemeClr>
                </a:solidFill>
                <a:latin typeface="Arial"/>
                <a:cs typeface="Arial"/>
              </a:rPr>
              <a:t>http://</a:t>
            </a:r>
            <a:r>
              <a:rPr lang="en-US" baseline="0" dirty="0" err="1" smtClean="0">
                <a:solidFill>
                  <a:schemeClr val="bg2">
                    <a:lumMod val="10000"/>
                  </a:schemeClr>
                </a:solidFill>
                <a:latin typeface="Arial"/>
                <a:cs typeface="Arial"/>
              </a:rPr>
              <a:t>www.pnas.org</a:t>
            </a:r>
            <a:r>
              <a:rPr lang="en-US" baseline="0" dirty="0" smtClean="0">
                <a:solidFill>
                  <a:schemeClr val="bg2">
                    <a:lumMod val="10000"/>
                  </a:schemeClr>
                </a:solidFill>
                <a:latin typeface="Arial"/>
                <a:cs typeface="Arial"/>
              </a:rPr>
              <a:t>/content/111/50/17869.abstract</a:t>
            </a:r>
            <a:endParaRPr lang="en-US" baseline="0" dirty="0">
              <a:solidFill>
                <a:schemeClr val="bg2">
                  <a:lumMod val="10000"/>
                </a:schemeClr>
              </a:solidFill>
              <a:latin typeface="Arial"/>
              <a:cs typeface="Arial"/>
            </a:endParaRPr>
          </a:p>
          <a:p>
            <a:endParaRPr lang="en-US" dirty="0" smtClean="0">
              <a:latin typeface="Arial"/>
              <a:cs typeface="Arial"/>
            </a:endParaRPr>
          </a:p>
          <a:p>
            <a:r>
              <a:rPr lang="en-US" dirty="0" err="1" smtClean="0">
                <a:latin typeface="Arial"/>
                <a:cs typeface="Arial"/>
              </a:rPr>
              <a:t>Inages</a:t>
            </a:r>
            <a:r>
              <a:rPr lang="en-US" dirty="0" smtClean="0">
                <a:latin typeface="Arial"/>
                <a:cs typeface="Arial"/>
              </a:rPr>
              <a:t> in lower</a:t>
            </a:r>
            <a:r>
              <a:rPr lang="en-US" baseline="0" dirty="0" smtClean="0">
                <a:latin typeface="Arial"/>
                <a:cs typeface="Arial"/>
              </a:rPr>
              <a:t> middle and right are from:</a:t>
            </a:r>
            <a:endParaRPr lang="en-US" dirty="0" smtClean="0">
              <a:latin typeface="Arial"/>
              <a:cs typeface="Arial"/>
            </a:endParaRPr>
          </a:p>
          <a:p>
            <a:endParaRPr lang="en-US" dirty="0" smtClean="0">
              <a:latin typeface="Arial"/>
              <a:cs typeface="Arial"/>
            </a:endParaRPr>
          </a:p>
          <a:p>
            <a:r>
              <a:rPr lang="en-US" dirty="0" smtClean="0">
                <a:latin typeface="Arial"/>
                <a:cs typeface="Arial"/>
              </a:rPr>
              <a:t>https://compmat2014.wordpress.com/crucial-role-of-non-specific-interactions-in-amyloid-nucleation/</a:t>
            </a:r>
          </a:p>
          <a:p>
            <a:endParaRPr lang="en-US" dirty="0" smtClean="0">
              <a:latin typeface="Arial"/>
              <a:cs typeface="Arial"/>
            </a:endParaRPr>
          </a:p>
          <a:p>
            <a:r>
              <a:rPr lang="en-US" dirty="0" smtClean="0">
                <a:latin typeface="Arial"/>
                <a:cs typeface="Arial"/>
              </a:rPr>
              <a:t>http://</a:t>
            </a:r>
            <a:r>
              <a:rPr lang="en-US" dirty="0" err="1" smtClean="0">
                <a:latin typeface="Arial"/>
                <a:cs typeface="Arial"/>
              </a:rPr>
              <a:t>www.scripps.edu</a:t>
            </a:r>
            <a:r>
              <a:rPr lang="en-US" dirty="0" smtClean="0">
                <a:latin typeface="Arial"/>
                <a:cs typeface="Arial"/>
              </a:rPr>
              <a:t>/</a:t>
            </a:r>
            <a:r>
              <a:rPr lang="en-US" dirty="0" err="1" smtClean="0">
                <a:latin typeface="Arial"/>
                <a:cs typeface="Arial"/>
              </a:rPr>
              <a:t>kelly</a:t>
            </a:r>
            <a:r>
              <a:rPr lang="en-US" dirty="0" smtClean="0">
                <a:latin typeface="Arial"/>
                <a:cs typeface="Arial"/>
              </a:rPr>
              <a:t>/</a:t>
            </a:r>
            <a:r>
              <a:rPr lang="en-US" dirty="0" err="1" smtClean="0">
                <a:latin typeface="Arial"/>
                <a:cs typeface="Arial"/>
              </a:rPr>
              <a:t>research_abeta_aggregation.html</a:t>
            </a:r>
            <a:endParaRPr lang="en-US" dirty="0" smtClean="0">
              <a:latin typeface="Arial"/>
              <a:cs typeface="Arial"/>
            </a:endParaRPr>
          </a:p>
          <a:p>
            <a:endParaRPr lang="en-US" dirty="0" smtClean="0">
              <a:latin typeface="Arial"/>
              <a:cs typeface="Arial"/>
            </a:endParaRPr>
          </a:p>
          <a:p>
            <a:r>
              <a:rPr lang="en-US" dirty="0" smtClean="0">
                <a:latin typeface="Arial"/>
                <a:cs typeface="Arial"/>
              </a:rPr>
              <a:t>A. </a:t>
            </a:r>
            <a:r>
              <a:rPr lang="en-US" dirty="0" err="1" smtClean="0">
                <a:latin typeface="Arial"/>
                <a:cs typeface="Arial"/>
              </a:rPr>
              <a:t>Saric</a:t>
            </a:r>
            <a:r>
              <a:rPr lang="en-US" dirty="0" smtClean="0">
                <a:latin typeface="Arial"/>
                <a:cs typeface="Arial"/>
              </a:rPr>
              <a:t> *, Y. </a:t>
            </a:r>
            <a:r>
              <a:rPr lang="en-US" dirty="0" err="1" smtClean="0">
                <a:latin typeface="Arial"/>
                <a:cs typeface="Arial"/>
              </a:rPr>
              <a:t>Chebaro</a:t>
            </a:r>
            <a:r>
              <a:rPr lang="en-US" dirty="0" smtClean="0">
                <a:latin typeface="Arial"/>
                <a:cs typeface="Arial"/>
              </a:rPr>
              <a:t>, T. P. J. Knowles, D. </a:t>
            </a:r>
            <a:r>
              <a:rPr lang="en-US" dirty="0" err="1" smtClean="0">
                <a:latin typeface="Arial"/>
                <a:cs typeface="Arial"/>
              </a:rPr>
              <a:t>Frenkel</a:t>
            </a:r>
            <a:endParaRPr lang="en-US" dirty="0" smtClean="0">
              <a:latin typeface="Arial"/>
              <a:cs typeface="Arial"/>
            </a:endParaRPr>
          </a:p>
          <a:p>
            <a:endParaRPr lang="en-US" dirty="0" smtClean="0">
              <a:latin typeface="Arial"/>
              <a:cs typeface="Arial"/>
            </a:endParaRPr>
          </a:p>
          <a:p>
            <a:r>
              <a:rPr lang="en-US" dirty="0" smtClean="0">
                <a:latin typeface="Arial"/>
                <a:cs typeface="Arial"/>
              </a:rPr>
              <a:t>Department of Chemistry, University of Cambridge, United Kingdom</a:t>
            </a:r>
            <a:endParaRPr lang="en-US" dirty="0">
              <a:latin typeface="Arial"/>
              <a:cs typeface="Arial"/>
            </a:endParaRPr>
          </a:p>
        </p:txBody>
      </p:sp>
    </p:spTree>
    <p:extLst>
      <p:ext uri="{BB962C8B-B14F-4D97-AF65-F5344CB8AC3E}">
        <p14:creationId xmlns:p14="http://schemas.microsoft.com/office/powerpoint/2010/main" val="3543161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ln>
            <a:miter lim="800000"/>
            <a:headEnd/>
            <a:tailEnd/>
          </a:ln>
        </p:spPr>
        <p:txBody>
          <a:bodyPr/>
          <a:lstStyle/>
          <a:p>
            <a:fld id="{52C0372C-87D5-4A81-AA70-9E2F74EC4FF0}" type="slidenum">
              <a:rPr lang="en-US" altLang="ko-KR">
                <a:solidFill>
                  <a:srgbClr val="000000"/>
                </a:solidFill>
                <a:latin typeface="Calibri"/>
                <a:ea typeface="굴림" pitchFamily="80" charset="-127"/>
              </a:rPr>
              <a:pPr/>
              <a:t>30</a:t>
            </a:fld>
            <a:endParaRPr lang="en-US" altLang="ko-KR">
              <a:solidFill>
                <a:srgbClr val="000000"/>
              </a:solidFill>
              <a:latin typeface="Calibri"/>
              <a:ea typeface="굴림" pitchFamily="80" charset="-127"/>
            </a:endParaRPr>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92"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dirty="0">
              <a:latin typeface="Arial"/>
            </a:endParaRPr>
          </a:p>
          <a:p>
            <a:r>
              <a:rPr lang="en-US" dirty="0" smtClean="0"/>
              <a:t>http://</a:t>
            </a:r>
            <a:r>
              <a:rPr lang="en-US" dirty="0" err="1" smtClean="0"/>
              <a:t>www.bccresearch.com</a:t>
            </a:r>
            <a:r>
              <a:rPr lang="en-US" dirty="0" smtClean="0"/>
              <a:t>/pressroom/chm/us-market-petrochemical-catalysts-worth-$4.6-billion-2015</a:t>
            </a:r>
          </a:p>
          <a:p>
            <a:r>
              <a:rPr lang="en-US" dirty="0" smtClean="0"/>
              <a:t>http://www-</a:t>
            </a:r>
            <a:r>
              <a:rPr lang="en-US" dirty="0" err="1" smtClean="0"/>
              <a:t>ssrl.slac.stanford.edu</a:t>
            </a:r>
            <a:r>
              <a:rPr lang="en-US" dirty="0" smtClean="0"/>
              <a:t>/content/sites/default/files/documents/science-highlights/</a:t>
            </a:r>
            <a:r>
              <a:rPr lang="en-US" dirty="0" err="1" smtClean="0"/>
              <a:t>pdf</a:t>
            </a:r>
            <a:r>
              <a:rPr lang="en-US" dirty="0" smtClean="0"/>
              <a:t>/</a:t>
            </a:r>
            <a:r>
              <a:rPr lang="en-US" dirty="0" err="1" smtClean="0"/>
              <a:t>ftcatalnano.pdf</a:t>
            </a:r>
            <a:endParaRPr lang="en-US" dirty="0" smtClean="0"/>
          </a:p>
          <a:p>
            <a:endParaRPr lang="en-US" dirty="0" smtClean="0"/>
          </a:p>
          <a:p>
            <a:r>
              <a:rPr lang="en-US" dirty="0" smtClean="0"/>
              <a:t>https://</a:t>
            </a:r>
            <a:r>
              <a:rPr lang="en-US" dirty="0" err="1" smtClean="0"/>
              <a:t>www.dur.ac.uk</a:t>
            </a:r>
            <a:r>
              <a:rPr lang="en-US" dirty="0" smtClean="0"/>
              <a:t>/resources/</a:t>
            </a:r>
            <a:r>
              <a:rPr lang="en-US" dirty="0" err="1" smtClean="0"/>
              <a:t>earth.sciences</a:t>
            </a:r>
            <a:r>
              <a:rPr lang="en-US" dirty="0" smtClean="0"/>
              <a:t>/postgraduate/DePaola_OilGasCDT_1516.pdf</a:t>
            </a:r>
          </a:p>
          <a:p>
            <a:endParaRPr lang="en-US" dirty="0" smtClean="0"/>
          </a:p>
          <a:p>
            <a:r>
              <a:rPr lang="en-US" dirty="0" smtClean="0"/>
              <a:t>Tie back to the 3d microscope</a:t>
            </a:r>
          </a:p>
          <a:p>
            <a:r>
              <a:rPr lang="en-US" dirty="0" smtClean="0"/>
              <a:t>Background image: http://ww4.hdnux.com/photos/13/36/73/3010291/3/</a:t>
            </a:r>
            <a:r>
              <a:rPr lang="en-US" dirty="0" err="1" smtClean="0"/>
              <a:t>rawImage.jpg</a:t>
            </a:r>
            <a:endParaRPr lang="en-US" dirty="0" smtClean="0"/>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Understanding linkage and interaction between fractures and </a:t>
            </a:r>
            <a:r>
              <a:rPr lang="en-US" sz="1200" kern="1200" dirty="0" err="1" smtClean="0">
                <a:solidFill>
                  <a:schemeClr val="tx1"/>
                </a:solidFill>
                <a:effectLst/>
                <a:latin typeface="+mn-lt"/>
                <a:ea typeface="+mn-ea"/>
                <a:cs typeface="+mn-cs"/>
              </a:rPr>
              <a:t>kerogen</a:t>
            </a:r>
            <a:r>
              <a:rPr lang="en-US" sz="1200" kern="1200" dirty="0" smtClean="0">
                <a:solidFill>
                  <a:schemeClr val="tx1"/>
                </a:solidFill>
                <a:effectLst/>
                <a:latin typeface="+mn-lt"/>
                <a:ea typeface="+mn-ea"/>
                <a:cs typeface="+mn-cs"/>
              </a:rPr>
              <a:t>-filled micro to </a:t>
            </a:r>
            <a:r>
              <a:rPr lang="en-US" sz="1200" kern="1200" dirty="0" err="1" smtClean="0">
                <a:solidFill>
                  <a:schemeClr val="tx1"/>
                </a:solidFill>
                <a:effectLst/>
                <a:latin typeface="+mn-lt"/>
                <a:ea typeface="+mn-ea"/>
                <a:cs typeface="+mn-cs"/>
              </a:rPr>
              <a:t>nano</a:t>
            </a:r>
            <a:r>
              <a:rPr lang="en-US" sz="1200" kern="1200" dirty="0" smtClean="0">
                <a:solidFill>
                  <a:schemeClr val="tx1"/>
                </a:solidFill>
                <a:effectLst/>
                <a:latin typeface="+mn-lt"/>
                <a:ea typeface="+mn-ea"/>
                <a:cs typeface="+mn-cs"/>
              </a:rPr>
              <a:t>-pores</a:t>
            </a:r>
          </a:p>
          <a:p>
            <a:endParaRPr lang="en-US" dirty="0" smtClean="0"/>
          </a:p>
          <a:p>
            <a:endParaRPr lang="en-US" dirty="0">
              <a:latin typeface="Arial"/>
            </a:endParaRPr>
          </a:p>
          <a:p>
            <a:endParaRPr lang="en-US" altLang="en-US" dirty="0" smtClean="0">
              <a:ea typeface="ＭＳ Ｐゴシック" pitchFamily="34" charset="-128"/>
            </a:endParaRPr>
          </a:p>
        </p:txBody>
      </p:sp>
    </p:spTree>
    <p:extLst>
      <p:ext uri="{BB962C8B-B14F-4D97-AF65-F5344CB8AC3E}">
        <p14:creationId xmlns:p14="http://schemas.microsoft.com/office/powerpoint/2010/main" val="11932098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ln>
            <a:miter lim="800000"/>
            <a:headEnd/>
            <a:tailEnd/>
          </a:ln>
        </p:spPr>
        <p:txBody>
          <a:bodyPr/>
          <a:lstStyle/>
          <a:p>
            <a:fld id="{52C0372C-87D5-4A81-AA70-9E2F74EC4FF0}" type="slidenum">
              <a:rPr lang="en-US" altLang="ko-KR">
                <a:solidFill>
                  <a:srgbClr val="000000"/>
                </a:solidFill>
                <a:latin typeface="Calibri"/>
                <a:ea typeface="굴림" pitchFamily="80" charset="-127"/>
              </a:rPr>
              <a:pPr/>
              <a:t>31</a:t>
            </a:fld>
            <a:endParaRPr lang="en-US" altLang="ko-KR">
              <a:solidFill>
                <a:srgbClr val="000000"/>
              </a:solidFill>
              <a:latin typeface="Calibri"/>
              <a:ea typeface="굴림" pitchFamily="80" charset="-127"/>
            </a:endParaRPr>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9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dirty="0" smtClean="0"/>
              <a:t>Image from bio sector of grand challenge wheel</a:t>
            </a:r>
            <a:r>
              <a:rPr lang="en-US" baseline="0" dirty="0" smtClean="0"/>
              <a:t> </a:t>
            </a:r>
            <a:endParaRPr lang="en-US" dirty="0" smtClean="0"/>
          </a:p>
          <a:p>
            <a:endParaRPr lang="en-US" dirty="0" smtClean="0"/>
          </a:p>
          <a:p>
            <a:endParaRPr lang="en-US" dirty="0" smtClean="0"/>
          </a:p>
          <a:p>
            <a:r>
              <a:rPr lang="en-US" dirty="0" smtClean="0"/>
              <a:t>http://</a:t>
            </a:r>
            <a:r>
              <a:rPr lang="en-US" dirty="0" err="1" smtClean="0"/>
              <a:t>www.nature.com</a:t>
            </a:r>
            <a:r>
              <a:rPr lang="en-US" dirty="0" smtClean="0"/>
              <a:t>/</a:t>
            </a:r>
            <a:r>
              <a:rPr lang="en-US" dirty="0" err="1" smtClean="0"/>
              <a:t>nchembio</a:t>
            </a:r>
            <a:r>
              <a:rPr lang="en-US" dirty="0" smtClean="0"/>
              <a:t>/journal/v6/n9/abs/nchembio.419.html</a:t>
            </a:r>
          </a:p>
          <a:p>
            <a:endParaRPr lang="en-US" dirty="0" smtClean="0"/>
          </a:p>
          <a:p>
            <a:endParaRPr lang="en-US" dirty="0"/>
          </a:p>
        </p:txBody>
      </p:sp>
    </p:spTree>
    <p:extLst>
      <p:ext uri="{BB962C8B-B14F-4D97-AF65-F5344CB8AC3E}">
        <p14:creationId xmlns:p14="http://schemas.microsoft.com/office/powerpoint/2010/main" val="3543161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ln>
            <a:miter lim="800000"/>
            <a:headEnd/>
            <a:tailEnd/>
          </a:ln>
        </p:spPr>
        <p:txBody>
          <a:bodyPr/>
          <a:lstStyle/>
          <a:p>
            <a:fld id="{52C0372C-87D5-4A81-AA70-9E2F74EC4FF0}" type="slidenum">
              <a:rPr lang="en-US" altLang="ko-KR">
                <a:solidFill>
                  <a:srgbClr val="000000"/>
                </a:solidFill>
                <a:latin typeface="Calibri"/>
                <a:ea typeface="굴림" pitchFamily="80" charset="-127"/>
              </a:rPr>
              <a:pPr/>
              <a:t>32</a:t>
            </a:fld>
            <a:endParaRPr lang="en-US" altLang="ko-KR">
              <a:solidFill>
                <a:srgbClr val="000000"/>
              </a:solidFill>
              <a:latin typeface="Calibri"/>
              <a:ea typeface="굴림" pitchFamily="80" charset="-127"/>
            </a:endParaRPr>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92"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3543161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ln>
            <a:miter lim="800000"/>
            <a:headEnd/>
            <a:tailEnd/>
          </a:ln>
        </p:spPr>
        <p:txBody>
          <a:bodyPr/>
          <a:lstStyle/>
          <a:p>
            <a:fld id="{52C0372C-87D5-4A81-AA70-9E2F74EC4FF0}" type="slidenum">
              <a:rPr lang="en-US" altLang="ko-KR">
                <a:solidFill>
                  <a:srgbClr val="000000"/>
                </a:solidFill>
                <a:latin typeface="Calibri"/>
                <a:ea typeface="굴림" pitchFamily="80" charset="-127"/>
              </a:rPr>
              <a:pPr/>
              <a:t>33</a:t>
            </a:fld>
            <a:endParaRPr lang="en-US" altLang="ko-KR">
              <a:solidFill>
                <a:srgbClr val="000000"/>
              </a:solidFill>
              <a:latin typeface="Calibri"/>
              <a:ea typeface="굴림" pitchFamily="80" charset="-127"/>
            </a:endParaRPr>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9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200" kern="1200" dirty="0" smtClean="0">
                <a:solidFill>
                  <a:schemeClr val="tx1"/>
                </a:solidFill>
                <a:effectLst/>
                <a:latin typeface="+mn-lt"/>
                <a:ea typeface="+mn-ea"/>
                <a:cs typeface="+mn-cs"/>
              </a:rPr>
              <a:t>The width of the tubing is 200 um.  The crystals are approximately 100 to 200 um in their longest dimension.</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The image is a magnified view of lysozyme crystals grown by the commercially available </a:t>
            </a:r>
            <a:r>
              <a:rPr lang="en-US" sz="1200" kern="1200" dirty="0" err="1" smtClean="0">
                <a:solidFill>
                  <a:schemeClr val="tx1"/>
                </a:solidFill>
                <a:effectLst/>
                <a:latin typeface="+mn-lt"/>
                <a:ea typeface="+mn-ea"/>
                <a:cs typeface="+mn-cs"/>
              </a:rPr>
              <a:t>Microcapillary</a:t>
            </a:r>
            <a:r>
              <a:rPr lang="en-US" sz="1200" kern="1200" dirty="0" smtClean="0">
                <a:solidFill>
                  <a:schemeClr val="tx1"/>
                </a:solidFill>
                <a:effectLst/>
                <a:latin typeface="+mn-lt"/>
                <a:ea typeface="+mn-ea"/>
                <a:cs typeface="+mn-cs"/>
              </a:rPr>
              <a:t> Protein Crystallization System (MPCS) from Protein </a:t>
            </a:r>
            <a:r>
              <a:rPr lang="en-US" sz="1200" kern="1200" dirty="0" err="1" smtClean="0">
                <a:solidFill>
                  <a:schemeClr val="tx1"/>
                </a:solidFill>
                <a:effectLst/>
                <a:latin typeface="+mn-lt"/>
                <a:ea typeface="+mn-ea"/>
                <a:cs typeface="+mn-cs"/>
              </a:rPr>
              <a:t>BioSolutions</a:t>
            </a:r>
            <a:r>
              <a:rPr lang="en-US" sz="1200" kern="1200" dirty="0" smtClean="0">
                <a:solidFill>
                  <a:schemeClr val="tx1"/>
                </a:solidFill>
                <a:effectLst/>
                <a:latin typeface="+mn-lt"/>
                <a:ea typeface="+mn-ea"/>
                <a:cs typeface="+mn-cs"/>
              </a:rPr>
              <a:t>.  Each of the individual plugs are on the order of 20 </a:t>
            </a:r>
            <a:r>
              <a:rPr lang="en-US" sz="1200" kern="1200" dirty="0" err="1" smtClean="0">
                <a:solidFill>
                  <a:schemeClr val="tx1"/>
                </a:solidFill>
                <a:effectLst/>
                <a:latin typeface="+mn-lt"/>
                <a:ea typeface="+mn-ea"/>
                <a:cs typeface="+mn-cs"/>
              </a:rPr>
              <a:t>nL</a:t>
            </a:r>
            <a:r>
              <a:rPr lang="en-US" sz="1200" kern="1200" dirty="0" smtClean="0">
                <a:solidFill>
                  <a:schemeClr val="tx1"/>
                </a:solidFill>
                <a:effectLst/>
                <a:latin typeface="+mn-lt"/>
                <a:ea typeface="+mn-ea"/>
                <a:cs typeface="+mn-cs"/>
              </a:rPr>
              <a:t>. (Image courtesy of Cory </a:t>
            </a:r>
            <a:r>
              <a:rPr lang="en-US" sz="1200" kern="1200" dirty="0" err="1" smtClean="0">
                <a:solidFill>
                  <a:schemeClr val="tx1"/>
                </a:solidFill>
                <a:effectLst/>
                <a:latin typeface="+mn-lt"/>
                <a:ea typeface="+mn-ea"/>
                <a:cs typeface="+mn-cs"/>
              </a:rPr>
              <a:t>Gerdts</a:t>
            </a:r>
            <a:r>
              <a:rPr lang="en-US" sz="1200" kern="1200" dirty="0" smtClean="0">
                <a:solidFill>
                  <a:schemeClr val="tx1"/>
                </a:solidFill>
                <a:effectLst/>
                <a:latin typeface="+mn-lt"/>
                <a:ea typeface="+mn-ea"/>
                <a:cs typeface="+mn-cs"/>
              </a:rPr>
              <a:t>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endParaRPr lang="en-US" dirty="0"/>
          </a:p>
        </p:txBody>
      </p:sp>
    </p:spTree>
    <p:extLst>
      <p:ext uri="{BB962C8B-B14F-4D97-AF65-F5344CB8AC3E}">
        <p14:creationId xmlns:p14="http://schemas.microsoft.com/office/powerpoint/2010/main" val="3543161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Information</a:t>
            </a:r>
            <a:r>
              <a:rPr lang="en-US" baseline="0" dirty="0" smtClean="0"/>
              <a:t> from Mike </a:t>
            </a:r>
            <a:r>
              <a:rPr lang="en-US" baseline="0" dirty="0" err="1" smtClean="0"/>
              <a:t>Papka</a:t>
            </a:r>
            <a:r>
              <a:rPr lang="en-US" baseline="0" dirty="0" smtClean="0"/>
              <a:t> on the crack simulation:</a:t>
            </a:r>
          </a:p>
          <a:p>
            <a:endParaRPr lang="en-US" baseline="0" dirty="0" smtClean="0"/>
          </a:p>
          <a:p>
            <a:r>
              <a:rPr lang="en-US" sz="1200" kern="1200" dirty="0" smtClean="0">
                <a:solidFill>
                  <a:schemeClr val="tx1"/>
                </a:solidFill>
                <a:latin typeface="+mn-lt"/>
                <a:ea typeface="+mn-ea"/>
                <a:cs typeface="+mn-cs"/>
              </a:rPr>
              <a:t>The movie you are using done at USC on campus computer. It led up to the INCITE runs they are currently happening on Mira.  Below is the credit that works and makes connection Mira and ultimate goals</a:t>
            </a:r>
          </a:p>
          <a:p>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This video demonstrates output of a large-scale molecular dynamics computation of 4.7 million atoms, simulating glass fracture over the course of over a nanosecond. The goal of this study is to investigate the fracture behavior of silica glass under tensile loading at the </a:t>
            </a:r>
            <a:r>
              <a:rPr lang="en-US" sz="1200" kern="1200" dirty="0" err="1" smtClean="0">
                <a:solidFill>
                  <a:schemeClr val="tx1"/>
                </a:solidFill>
                <a:latin typeface="+mn-lt"/>
                <a:ea typeface="+mn-ea"/>
                <a:cs typeface="+mn-cs"/>
              </a:rPr>
              <a:t>nanoscale</a:t>
            </a:r>
            <a:r>
              <a:rPr lang="en-US" sz="1200" kern="1200" dirty="0" smtClean="0">
                <a:solidFill>
                  <a:schemeClr val="tx1"/>
                </a:solidFill>
                <a:latin typeface="+mn-lt"/>
                <a:ea typeface="+mn-ea"/>
                <a:cs typeface="+mn-cs"/>
              </a:rPr>
              <a:t>. This work is a precursor to an investigation now underway on examining self-healing nanomaterial systems capable of sensing and repairing damage in harsh chemical environments and in high-temperature/high-pressure operating conditions. A research team from the University of Southern California is using Mira, the IBM Blue Gene/Q system at the Argonne Leadership Computing Facility, to perform billion-atom simulations of such nanomaterial systems.</a:t>
            </a:r>
          </a:p>
          <a:p>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Science:</a:t>
            </a:r>
          </a:p>
          <a:p>
            <a:r>
              <a:rPr lang="en-US" sz="1200" kern="1200" dirty="0" smtClean="0">
                <a:solidFill>
                  <a:schemeClr val="tx1"/>
                </a:solidFill>
                <a:latin typeface="+mn-lt"/>
                <a:ea typeface="+mn-ea"/>
                <a:cs typeface="+mn-cs"/>
              </a:rPr>
              <a:t>	Ken-</a:t>
            </a:r>
            <a:r>
              <a:rPr lang="en-US" sz="1200" kern="1200" dirty="0" err="1" smtClean="0">
                <a:solidFill>
                  <a:schemeClr val="tx1"/>
                </a:solidFill>
                <a:latin typeface="+mn-lt"/>
                <a:ea typeface="+mn-ea"/>
                <a:cs typeface="+mn-cs"/>
              </a:rPr>
              <a:t>ichi</a:t>
            </a:r>
            <a:r>
              <a:rPr lang="en-US" sz="1200" kern="1200" dirty="0" smtClean="0">
                <a:solidFill>
                  <a:schemeClr val="tx1"/>
                </a:solidFill>
                <a:latin typeface="+mn-lt"/>
                <a:ea typeface="+mn-ea"/>
                <a:cs typeface="+mn-cs"/>
              </a:rPr>
              <a:t> Nomura, University of Southern California</a:t>
            </a:r>
          </a:p>
          <a:p>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Priya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Vashishta</a:t>
            </a:r>
            <a:r>
              <a:rPr lang="en-US" sz="1200" kern="1200" dirty="0" smtClean="0">
                <a:solidFill>
                  <a:schemeClr val="tx1"/>
                </a:solidFill>
                <a:latin typeface="+mn-lt"/>
                <a:ea typeface="+mn-ea"/>
                <a:cs typeface="+mn-cs"/>
              </a:rPr>
              <a:t>, University of Southern California</a:t>
            </a:r>
          </a:p>
          <a:p>
            <a:r>
              <a:rPr lang="en-US" sz="1200" kern="1200" dirty="0" smtClean="0">
                <a:solidFill>
                  <a:schemeClr val="tx1"/>
                </a:solidFill>
                <a:latin typeface="+mn-lt"/>
                <a:ea typeface="+mn-ea"/>
                <a:cs typeface="+mn-cs"/>
              </a:rPr>
              <a:t>Visualization:</a:t>
            </a:r>
          </a:p>
          <a:p>
            <a:r>
              <a:rPr lang="en-US" sz="1200" kern="1200" dirty="0" smtClean="0">
                <a:solidFill>
                  <a:schemeClr val="tx1"/>
                </a:solidFill>
                <a:latin typeface="+mn-lt"/>
                <a:ea typeface="+mn-ea"/>
                <a:cs typeface="+mn-cs"/>
              </a:rPr>
              <a:t>	Aaron Knoll, Argonne National Laboratory</a:t>
            </a:r>
          </a:p>
          <a:p>
            <a:r>
              <a:rPr lang="en-US" sz="1200" kern="1200" dirty="0" smtClean="0">
                <a:solidFill>
                  <a:schemeClr val="tx1"/>
                </a:solidFill>
                <a:latin typeface="+mn-lt"/>
                <a:ea typeface="+mn-ea"/>
                <a:cs typeface="+mn-cs"/>
              </a:rPr>
              <a:t>	Joseph </a:t>
            </a:r>
            <a:r>
              <a:rPr lang="en-US" sz="1200" kern="1200" dirty="0" err="1" smtClean="0">
                <a:solidFill>
                  <a:schemeClr val="tx1"/>
                </a:solidFill>
                <a:latin typeface="+mn-lt"/>
                <a:ea typeface="+mn-ea"/>
                <a:cs typeface="+mn-cs"/>
              </a:rPr>
              <a:t>Insley</a:t>
            </a:r>
            <a:r>
              <a:rPr lang="en-US" sz="1200" kern="1200" dirty="0" smtClean="0">
                <a:solidFill>
                  <a:schemeClr val="tx1"/>
                </a:solidFill>
                <a:latin typeface="+mn-lt"/>
                <a:ea typeface="+mn-ea"/>
                <a:cs typeface="+mn-cs"/>
              </a:rPr>
              <a:t>, Argonne National Laboratory</a:t>
            </a:r>
          </a:p>
          <a:p>
            <a:r>
              <a:rPr lang="en-US" sz="1200" kern="1200" dirty="0" smtClean="0">
                <a:solidFill>
                  <a:schemeClr val="tx1"/>
                </a:solidFill>
                <a:latin typeface="+mn-lt"/>
                <a:ea typeface="+mn-ea"/>
                <a:cs typeface="+mn-cs"/>
              </a:rPr>
              <a:t>	Michael E. Papa, Argonne National Laboratory</a:t>
            </a:r>
          </a:p>
          <a:p>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Specific details about the video you have: It was done at the High Performance Computing Center at USC using 3072 cores of Intel Xeon 2.6GHz machine. Total wall-clock simulation time was around one month. Total data size is about 1.5TB consists of 500 time steps of 3GB data per </a:t>
            </a:r>
            <a:r>
              <a:rPr lang="en-US" sz="1200" kern="1200" dirty="0" err="1" smtClean="0">
                <a:solidFill>
                  <a:schemeClr val="tx1"/>
                </a:solidFill>
                <a:latin typeface="+mn-lt"/>
                <a:ea typeface="+mn-ea"/>
                <a:cs typeface="+mn-cs"/>
              </a:rPr>
              <a:t>timestep</a:t>
            </a:r>
            <a:r>
              <a:rPr lang="en-US" sz="1200" kern="1200" dirty="0" smtClean="0">
                <a:solidFill>
                  <a:schemeClr val="tx1"/>
                </a:solidFill>
                <a:latin typeface="+mn-lt"/>
                <a:ea typeface="+mn-ea"/>
                <a:cs typeface="+mn-cs"/>
              </a:rPr>
              <a:t>.</a:t>
            </a:r>
          </a:p>
          <a:p>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Specific details about the simulation underway on Mira its using the full 48 racks / 786,432 nodes of Mira.  Thus far it has run successfully for ~60 hours (wall clock), producing ~10.6TB of data.</a:t>
            </a:r>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t>34</a:t>
            </a:fld>
            <a:endParaRPr lang="en-US"/>
          </a:p>
        </p:txBody>
      </p:sp>
    </p:spTree>
    <p:extLst>
      <p:ext uri="{BB962C8B-B14F-4D97-AF65-F5344CB8AC3E}">
        <p14:creationId xmlns:p14="http://schemas.microsoft.com/office/powerpoint/2010/main" val="29711960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t>35</a:t>
            </a:fld>
            <a:endParaRPr lang="en-US"/>
          </a:p>
        </p:txBody>
      </p:sp>
    </p:spTree>
    <p:extLst>
      <p:ext uri="{BB962C8B-B14F-4D97-AF65-F5344CB8AC3E}">
        <p14:creationId xmlns:p14="http://schemas.microsoft.com/office/powerpoint/2010/main" val="15729243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60583">
              <a:defRPr/>
            </a:pPr>
            <a:r>
              <a:rPr lang="en-US" dirty="0"/>
              <a:t>SV: not yet seen by Harriet Kung et al</a:t>
            </a:r>
          </a:p>
          <a:p>
            <a:endParaRPr lang="en-US" dirty="0"/>
          </a:p>
          <a:p>
            <a:endParaRPr lang="en-US" dirty="0"/>
          </a:p>
          <a:p>
            <a:pPr defTabSz="460583">
              <a:defRPr/>
            </a:pPr>
            <a:r>
              <a:rPr lang="en-US" dirty="0" smtClean="0"/>
              <a:t>--------------------</a:t>
            </a:r>
          </a:p>
          <a:p>
            <a:endParaRPr lang="en-US" dirty="0"/>
          </a:p>
          <a:p>
            <a:r>
              <a:rPr lang="en-US" dirty="0"/>
              <a:t>http://www.cdc.gov/reproductivehealth/infertility/</a:t>
            </a:r>
          </a:p>
          <a:p>
            <a:r>
              <a:rPr lang="en-US" dirty="0"/>
              <a:t>Is infertility a common problem?</a:t>
            </a:r>
          </a:p>
          <a:p>
            <a:r>
              <a:rPr lang="en-US" dirty="0"/>
              <a:t>Yes. About 6% of married women 15–44 years of age in the United States are unable to get pregnant after one year of unprotected sex (infertility).</a:t>
            </a:r>
          </a:p>
          <a:p>
            <a:r>
              <a:rPr lang="en-US" dirty="0"/>
              <a:t>Also, about 11% of women 15–44 years of age in the United States have difficulty getting pregnant or carrying a pregnancy to term, regardless of marital status (impaired fecundity).</a:t>
            </a:r>
          </a:p>
          <a:p>
            <a:endParaRPr lang="en-US" dirty="0" smtClean="0"/>
          </a:p>
          <a:p>
            <a:r>
              <a:rPr lang="en-US" dirty="0"/>
              <a:t>Is infertility just a woman's problem?</a:t>
            </a:r>
          </a:p>
          <a:p>
            <a:r>
              <a:rPr lang="en-US" dirty="0"/>
              <a:t>No, infertility is not always a woman's problem. Both men and women contribute to infertility.</a:t>
            </a:r>
          </a:p>
          <a:p>
            <a:r>
              <a:rPr lang="en-US" dirty="0"/>
              <a:t>Many couples struggle with infertility and seek help to become pregnant; however, it is often thought of as only a women’s condition. A CDC study analyzed data from the 2002 National Survey of Family Growth and found that 7.5% of all sexually experienced men younger than age 45 reported seeing a fertility doctor during their lifetime—this equals 3.3–4.7 million men. Of men who sought help, 18% were diagnosed with a male-related infertility problem, including sperm or semen problems (14%) and </a:t>
            </a:r>
            <a:r>
              <a:rPr lang="en-US" dirty="0" err="1"/>
              <a:t>varicocele</a:t>
            </a:r>
            <a:r>
              <a:rPr lang="en-US" dirty="0"/>
              <a:t> (6%).</a:t>
            </a:r>
          </a:p>
          <a:p>
            <a:endParaRPr lang="en-US" dirty="0" smtClean="0"/>
          </a:p>
          <a:p>
            <a:r>
              <a:rPr lang="en-US" dirty="0" smtClean="0"/>
              <a:t>http://www.asrm.org/detail.aspx?id=2322</a:t>
            </a:r>
          </a:p>
          <a:p>
            <a:r>
              <a:rPr lang="en-US" dirty="0"/>
              <a:t>In approximately 40 percent of infertile couples, the male partner is either the sole cause or a contributing cause of infertility.</a:t>
            </a:r>
          </a:p>
          <a:p>
            <a:endParaRPr lang="en-US" dirty="0" smtClean="0"/>
          </a:p>
        </p:txBody>
      </p:sp>
      <p:sp>
        <p:nvSpPr>
          <p:cNvPr id="4" name="Slide Number Placeholder 3"/>
          <p:cNvSpPr>
            <a:spLocks noGrp="1"/>
          </p:cNvSpPr>
          <p:nvPr>
            <p:ph type="sldNum" sz="quarter" idx="10"/>
          </p:nvPr>
        </p:nvSpPr>
        <p:spPr/>
        <p:txBody>
          <a:bodyPr/>
          <a:lstStyle/>
          <a:p>
            <a:fld id="{CA3F1E68-0301-6249-A8F7-E0F34F2FDF6E}" type="slidenum">
              <a:rPr lang="en-US" smtClean="0">
                <a:solidFill>
                  <a:prstClr val="black"/>
                </a:solidFill>
                <a:latin typeface="Calibri"/>
              </a:rPr>
              <a:pPr/>
              <a:t>36</a:t>
            </a:fld>
            <a:endParaRPr lang="en-US">
              <a:solidFill>
                <a:prstClr val="black"/>
              </a:solidFill>
              <a:latin typeface="Calibri"/>
            </a:endParaRPr>
          </a:p>
        </p:txBody>
      </p:sp>
    </p:spTree>
    <p:extLst>
      <p:ext uri="{BB962C8B-B14F-4D97-AF65-F5344CB8AC3E}">
        <p14:creationId xmlns:p14="http://schemas.microsoft.com/office/powerpoint/2010/main" val="35737227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See http://</a:t>
            </a:r>
            <a:r>
              <a:rPr lang="en-US" dirty="0" err="1" smtClean="0"/>
              <a:t>www.physics.upenn.edu</a:t>
            </a:r>
            <a:r>
              <a:rPr lang="en-US" dirty="0" smtClean="0"/>
              <a:t>/</a:t>
            </a:r>
            <a:r>
              <a:rPr lang="en-US" dirty="0" err="1" smtClean="0"/>
              <a:t>liugroup</a:t>
            </a:r>
            <a:r>
              <a:rPr lang="en-US" dirty="0" smtClean="0"/>
              <a:t>/</a:t>
            </a:r>
            <a:r>
              <a:rPr lang="en-US" dirty="0" err="1" smtClean="0"/>
              <a:t>jamming.html#scaling</a:t>
            </a:r>
            <a:r>
              <a:rPr lang="en-US" dirty="0" smtClean="0"/>
              <a:t> for nice description. Beautiful </a:t>
            </a:r>
            <a:r>
              <a:rPr lang="en-US" dirty="0" err="1" smtClean="0"/>
              <a:t>wotk</a:t>
            </a:r>
            <a:r>
              <a:rPr lang="en-US" dirty="0" smtClean="0"/>
              <a:t> by Liu and Nagel.</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"Jamming phase diagram" (A. J. Liu and S. R. Nagel, Nature 396, N6706, 21 (1998).) The jammed region, near the origin, is enclosed by the depicted surface.</a:t>
            </a:r>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latin typeface="Calibri"/>
              </a:rPr>
              <a:pPr/>
              <a:t>37</a:t>
            </a:fld>
            <a:endParaRPr lang="en-US">
              <a:solidFill>
                <a:prstClr val="black"/>
              </a:solidFill>
              <a:latin typeface="Calibri"/>
            </a:endParaRPr>
          </a:p>
        </p:txBody>
      </p:sp>
    </p:spTree>
    <p:extLst>
      <p:ext uri="{BB962C8B-B14F-4D97-AF65-F5344CB8AC3E}">
        <p14:creationId xmlns:p14="http://schemas.microsoft.com/office/powerpoint/2010/main" val="6281750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174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lIns="92965" tIns="46485" rIns="92965" bIns="46485" numCol="1" anchor="t" anchorCtr="0" compatLnSpc="1">
            <a:prstTxWarp prst="textNoShape">
              <a:avLst/>
            </a:prstTxWarp>
          </a:bodyPr>
          <a:lstStyle/>
          <a:p>
            <a:r>
              <a:rPr lang="en-US" sz="1000" dirty="0">
                <a:latin typeface="Times New Roman" charset="0"/>
                <a:ea typeface="MS PGothic" pitchFamily="34" charset="-128"/>
                <a:cs typeface="ＭＳ Ｐゴシック" charset="0"/>
              </a:rPr>
              <a:t>Slide 4:  But as capable as the APS is and as productive as the APS has been and continues to be, the fundamental technology that it relies on will be 25 years old by the end of the decade.  And in fact, fundamentally, the underlying concept of generating synchrotron radiation with this type of particle accelerator is about 50 years old.  </a:t>
            </a:r>
          </a:p>
          <a:p>
            <a:endParaRPr lang="en-US" sz="1000" dirty="0">
              <a:latin typeface="Times New Roman" charset="0"/>
              <a:ea typeface="MS PGothic" pitchFamily="34" charset="-128"/>
              <a:cs typeface="ＭＳ Ｐゴシック" charset="0"/>
            </a:endParaRPr>
          </a:p>
          <a:p>
            <a:r>
              <a:rPr lang="en-US" sz="1000" dirty="0">
                <a:latin typeface="Times New Roman" charset="0"/>
                <a:ea typeface="MS PGothic" pitchFamily="34" charset="-128"/>
                <a:cs typeface="ＭＳ Ｐゴシック" charset="0"/>
              </a:rPr>
              <a:t>But right now, there is a technology revolution underway in light sources that promises to make today’s light sources look like dim flashlights in comparison, as new light sources are designed to generate extremely bright x-ray beams.    </a:t>
            </a:r>
          </a:p>
          <a:p>
            <a:endParaRPr lang="en-US" sz="1000" dirty="0">
              <a:latin typeface="Times New Roman" charset="0"/>
              <a:ea typeface="MS PGothic" pitchFamily="34" charset="-128"/>
              <a:cs typeface="ＭＳ Ｐゴシック" charset="0"/>
            </a:endParaRPr>
          </a:p>
          <a:p>
            <a:r>
              <a:rPr lang="en-US" sz="1000" dirty="0">
                <a:latin typeface="Times New Roman" charset="0"/>
                <a:ea typeface="MS PGothic" pitchFamily="34" charset="-128"/>
                <a:cs typeface="ＭＳ Ｐゴシック" charset="0"/>
              </a:rPr>
              <a:t>This chart shows the development of electron storage ring-based x-ray light sources.  What is plotted in red is the growth in x-ray brightness over time.  Although brightness has a specific scientific meaning, its meaning is pretty much what you would imagine it in your mind’s eye to be.  If you are looking at a source of photons, you consider that source “bright” if there are many particles of light – photons -  emitted each second, and if those photons reach your eye.  So to make a very bright source you want to generate a large number of photons in a given time, and generate them from a source that is very small, and that has a very small angular spread.  It is just that line of reasoning that has been followed over the last 60 years of development. </a:t>
            </a:r>
          </a:p>
          <a:p>
            <a:r>
              <a:rPr lang="en-US" sz="1000" dirty="0">
                <a:latin typeface="Times New Roman" charset="0"/>
                <a:ea typeface="MS PGothic" pitchFamily="34" charset="-128"/>
                <a:cs typeface="ＭＳ Ｐゴシック" charset="0"/>
              </a:rPr>
              <a:t> </a:t>
            </a:r>
          </a:p>
          <a:p>
            <a:r>
              <a:rPr lang="en-US" sz="1000" dirty="0" err="1">
                <a:latin typeface="Times New Roman" charset="0"/>
                <a:ea typeface="MS PGothic" pitchFamily="34" charset="-128"/>
                <a:cs typeface="ＭＳ Ｐゴシック" charset="0"/>
              </a:rPr>
              <a:t>Lightsources</a:t>
            </a:r>
            <a:r>
              <a:rPr lang="en-US" sz="1000" dirty="0">
                <a:latin typeface="Times New Roman" charset="0"/>
                <a:ea typeface="MS PGothic" pitchFamily="34" charset="-128"/>
                <a:cs typeface="ＭＳ Ｐゴシック" charset="0"/>
              </a:rPr>
              <a:t> have evolved in generations, in which some technological innovation has made it possible to produce x-ray beams 100 to thousand or maybe 10,000 times brighter than the previous generation. </a:t>
            </a:r>
          </a:p>
          <a:p>
            <a:r>
              <a:rPr lang="en-US" sz="1000" dirty="0">
                <a:latin typeface="Times New Roman" charset="0"/>
                <a:ea typeface="MS PGothic" pitchFamily="34" charset="-128"/>
                <a:cs typeface="ＭＳ Ｐゴシック" charset="0"/>
              </a:rPr>
              <a:t>Today, there is a revolution underway to design and build next-generation light sources with up to 1000 times the brightness of today’s brightest sources.  This is a revolution in fact that Argonne scientists helped to invent, and as a result we want to be the first light source to exploit it.  </a:t>
            </a:r>
          </a:p>
          <a:p>
            <a:endParaRPr lang="en-US" sz="1000" dirty="0">
              <a:latin typeface="Times New Roman" charset="0"/>
              <a:ea typeface="MS PGothic" pitchFamily="34" charset="-128"/>
              <a:cs typeface="ＭＳ Ｐゴシック" charset="0"/>
            </a:endParaRPr>
          </a:p>
          <a:p>
            <a:r>
              <a:rPr lang="en-US" sz="1000" dirty="0">
                <a:latin typeface="Times New Roman" charset="0"/>
                <a:ea typeface="MS PGothic" pitchFamily="34" charset="-128"/>
                <a:cs typeface="ＭＳ Ｐゴシック" charset="0"/>
              </a:rPr>
              <a:t>It’s easy to sort of get lost in these gigantic numbers.  But to put some perspective on this, I spent the first 10 years of my career working at an accelerator facility where we were trying to increase the particle collision rate in a collider by a factor of 4-5.  I then spent 10 years at another DOE construction project, the Spallation Neutron Source at Oak Ridge where we designed and built a neutron source to go a factor of 8 beyond what was achievable elsewhere, at a cost to the taxpayers of $1.5B.  Here with the APS Upgrade we will take x-ray brightness into completely uncharted territory by boosting brightness by factors of 1000.  From a technology point of view, that is what makes the APS Upgrade so exciting and such a game changer.  </a:t>
            </a:r>
          </a:p>
          <a:p>
            <a:endParaRPr lang="en-US" sz="1000" dirty="0">
              <a:latin typeface="Times New Roman" charset="0"/>
              <a:ea typeface="MS PGothic" pitchFamily="34" charset="-128"/>
              <a:cs typeface="ＭＳ Ｐゴシック" charset="0"/>
            </a:endParaRPr>
          </a:p>
          <a:p>
            <a:r>
              <a:rPr lang="en-US" sz="1000" dirty="0">
                <a:latin typeface="Times New Roman" charset="0"/>
                <a:ea typeface="MS PGothic" pitchFamily="34" charset="-128"/>
                <a:cs typeface="ＭＳ Ｐゴシック" charset="0"/>
              </a:rPr>
              <a:t>It is interesting to compare the growth in x-ray brightness with the growth in computing power, shown also in black on this curve.  While computing power has increased by about 10 orders of magnitude since 1950, x-ray brightness is on-track to increase by about 16 orders of magnitude in the same time period.  </a:t>
            </a:r>
          </a:p>
          <a:p>
            <a:endParaRPr lang="en-US" sz="1000" dirty="0">
              <a:latin typeface="Arial" charset="0"/>
              <a:cs typeface="MS PGothic" charset="0"/>
            </a:endParaRPr>
          </a:p>
        </p:txBody>
      </p:sp>
    </p:spTree>
    <p:extLst>
      <p:ext uri="{BB962C8B-B14F-4D97-AF65-F5344CB8AC3E}">
        <p14:creationId xmlns:p14="http://schemas.microsoft.com/office/powerpoint/2010/main" val="30174774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Times New Roman" charset="0"/>
              <a:buNone/>
              <a:defRPr/>
            </a:pPr>
            <a:endParaRPr lang="en-US" b="1" dirty="0" smtClean="0">
              <a:solidFill>
                <a:srgbClr val="000000"/>
              </a:solidFill>
              <a:latin typeface="Arial" charset="0"/>
            </a:endParaRPr>
          </a:p>
          <a:p>
            <a:pPr>
              <a:buFont typeface="Times New Roman" charset="0"/>
              <a:buNone/>
              <a:defRPr/>
            </a:pPr>
            <a:r>
              <a:rPr lang="en-US" b="1" dirty="0" smtClean="0">
                <a:solidFill>
                  <a:srgbClr val="000000"/>
                </a:solidFill>
                <a:latin typeface="Arial" charset="0"/>
              </a:rPr>
              <a:t>--------------------</a:t>
            </a:r>
          </a:p>
          <a:p>
            <a:pPr>
              <a:buFont typeface="Times New Roman" charset="0"/>
              <a:buNone/>
              <a:defRPr/>
            </a:pPr>
            <a:r>
              <a:rPr lang="en-US" b="1" dirty="0" smtClean="0">
                <a:solidFill>
                  <a:srgbClr val="000000"/>
                </a:solidFill>
                <a:latin typeface="Arial" charset="0"/>
              </a:rPr>
              <a:t>This </a:t>
            </a:r>
            <a:r>
              <a:rPr lang="en-US" b="1" dirty="0">
                <a:solidFill>
                  <a:srgbClr val="000000"/>
                </a:solidFill>
                <a:latin typeface="Arial" charset="0"/>
              </a:rPr>
              <a:t>is what the future suite of x-ray facilities could look like</a:t>
            </a:r>
          </a:p>
          <a:p>
            <a:pPr>
              <a:buFont typeface="Times New Roman" charset="0"/>
              <a:buNone/>
              <a:defRPr/>
            </a:pPr>
            <a:r>
              <a:rPr lang="en-US" dirty="0">
                <a:solidFill>
                  <a:srgbClr val="000000"/>
                </a:solidFill>
                <a:latin typeface="Arial" charset="0"/>
              </a:rPr>
              <a:t>The black curve is the beautiful new facility at Brookhaven, NSLS-II, that will be coming on next year and provide high brightness x-rays in the low and medium energy range. </a:t>
            </a:r>
          </a:p>
          <a:p>
            <a:pPr>
              <a:buFont typeface="Times New Roman" charset="0"/>
              <a:buNone/>
              <a:defRPr/>
            </a:pPr>
            <a:endParaRPr lang="en-US" b="1" dirty="0" smtClean="0">
              <a:solidFill>
                <a:srgbClr val="000000"/>
              </a:solidFill>
              <a:latin typeface="Arial" charset="0"/>
            </a:endParaRPr>
          </a:p>
          <a:p>
            <a:pPr>
              <a:buFont typeface="Times New Roman" charset="0"/>
              <a:buNone/>
              <a:defRPr/>
            </a:pPr>
            <a:r>
              <a:rPr lang="en-US" b="1" dirty="0" smtClean="0">
                <a:solidFill>
                  <a:srgbClr val="000000"/>
                </a:solidFill>
                <a:latin typeface="Arial" charset="0"/>
              </a:rPr>
              <a:t>The </a:t>
            </a:r>
            <a:r>
              <a:rPr lang="en-US" b="1" dirty="0">
                <a:solidFill>
                  <a:srgbClr val="000000"/>
                </a:solidFill>
                <a:latin typeface="Arial" charset="0"/>
              </a:rPr>
              <a:t>blue curve is what an MBA lattice would provide at APS.</a:t>
            </a:r>
          </a:p>
          <a:p>
            <a:pPr>
              <a:buFont typeface="Times New Roman" charset="0"/>
              <a:buNone/>
              <a:defRPr/>
            </a:pPr>
            <a:r>
              <a:rPr lang="en-US" dirty="0">
                <a:solidFill>
                  <a:srgbClr val="000000"/>
                </a:solidFill>
                <a:latin typeface="Arial" charset="0"/>
              </a:rPr>
              <a:t>The brightness increases by 100x to 1000x compared to brightest devices in APS today.</a:t>
            </a:r>
            <a:r>
              <a:rPr lang="en-US" b="1" dirty="0">
                <a:solidFill>
                  <a:srgbClr val="000000"/>
                </a:solidFill>
                <a:latin typeface="Arial" charset="0"/>
              </a:rPr>
              <a:t> </a:t>
            </a:r>
          </a:p>
          <a:p>
            <a:pPr>
              <a:buFont typeface="Times New Roman" charset="0"/>
              <a:buNone/>
              <a:defRPr/>
            </a:pPr>
            <a:endParaRPr lang="en-US" b="1" dirty="0" smtClean="0">
              <a:solidFill>
                <a:srgbClr val="000000"/>
              </a:solidFill>
              <a:latin typeface="Arial" charset="0"/>
            </a:endParaRPr>
          </a:p>
          <a:p>
            <a:pPr>
              <a:buFont typeface="Times New Roman" charset="0"/>
              <a:buNone/>
              <a:defRPr/>
            </a:pPr>
            <a:r>
              <a:rPr lang="en-US" b="1" dirty="0" smtClean="0">
                <a:solidFill>
                  <a:srgbClr val="000000"/>
                </a:solidFill>
                <a:latin typeface="Arial" charset="0"/>
              </a:rPr>
              <a:t>This </a:t>
            </a:r>
            <a:r>
              <a:rPr lang="en-US" b="1" dirty="0">
                <a:solidFill>
                  <a:srgbClr val="000000"/>
                </a:solidFill>
                <a:latin typeface="Arial" charset="0"/>
              </a:rPr>
              <a:t>is a major leap to a new generation, with unprecedented brightness in the medium and high energy range.</a:t>
            </a:r>
          </a:p>
          <a:p>
            <a:pPr>
              <a:buFont typeface="Times New Roman" charset="0"/>
              <a:buNone/>
              <a:defRPr/>
            </a:pPr>
            <a:endParaRPr lang="en-US" dirty="0">
              <a:solidFill>
                <a:srgbClr val="000000"/>
              </a:solidFill>
              <a:latin typeface="Arial" charset="0"/>
            </a:endParaRPr>
          </a:p>
        </p:txBody>
      </p:sp>
      <p:sp>
        <p:nvSpPr>
          <p:cNvPr id="4" name="Slide Number Placeholder 3"/>
          <p:cNvSpPr>
            <a:spLocks noGrp="1"/>
          </p:cNvSpPr>
          <p:nvPr>
            <p:ph type="sldNum" sz="quarter" idx="10"/>
          </p:nvPr>
        </p:nvSpPr>
        <p:spPr/>
        <p:txBody>
          <a:bodyPr/>
          <a:lstStyle/>
          <a:p>
            <a:fld id="{044E3326-DB31-E14A-A61B-C6B7C5646A83}"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36803056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60558">
              <a:defRPr/>
            </a:pPr>
            <a:r>
              <a:rPr lang="en-US" dirty="0" smtClean="0"/>
              <a:t> </a:t>
            </a:r>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10707786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endParaRPr lang="en-US">
              <a:latin typeface="Calibri" charset="0"/>
              <a:ea typeface="MS PGothic" charset="0"/>
            </a:endParaRPr>
          </a:p>
        </p:txBody>
      </p:sp>
      <p:sp>
        <p:nvSpPr>
          <p:cNvPr id="36868" name="Date Placeholder 3"/>
          <p:cNvSpPr>
            <a:spLocks noGrp="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MS PGothic" charset="0"/>
                <a:cs typeface="MS PGothic" charset="0"/>
              </a:defRPr>
            </a:lvl1pPr>
            <a:lvl2pPr marL="757066" indent="-291179">
              <a:defRPr>
                <a:solidFill>
                  <a:schemeClr val="tx1"/>
                </a:solidFill>
                <a:latin typeface="Calibri" charset="0"/>
                <a:ea typeface="MS PGothic" charset="0"/>
                <a:cs typeface="MS PGothic" charset="0"/>
              </a:defRPr>
            </a:lvl2pPr>
            <a:lvl3pPr marL="1164717" indent="-232943">
              <a:defRPr>
                <a:solidFill>
                  <a:schemeClr val="tx1"/>
                </a:solidFill>
                <a:latin typeface="Calibri" charset="0"/>
                <a:ea typeface="MS PGothic" charset="0"/>
                <a:cs typeface="MS PGothic" charset="0"/>
              </a:defRPr>
            </a:lvl3pPr>
            <a:lvl4pPr marL="1630604" indent="-232943">
              <a:defRPr>
                <a:solidFill>
                  <a:schemeClr val="tx1"/>
                </a:solidFill>
                <a:latin typeface="Calibri" charset="0"/>
                <a:ea typeface="MS PGothic" charset="0"/>
                <a:cs typeface="MS PGothic" charset="0"/>
              </a:defRPr>
            </a:lvl4pPr>
            <a:lvl5pPr marL="2096491" indent="-232943">
              <a:defRPr>
                <a:solidFill>
                  <a:schemeClr val="tx1"/>
                </a:solidFill>
                <a:latin typeface="Calibri" charset="0"/>
                <a:ea typeface="MS PGothic" charset="0"/>
                <a:cs typeface="MS PGothic" charset="0"/>
              </a:defRPr>
            </a:lvl5pPr>
            <a:lvl6pPr marL="2562377" indent="-232943" eaLnBrk="0" fontAlgn="base" hangingPunct="0">
              <a:spcBef>
                <a:spcPct val="0"/>
              </a:spcBef>
              <a:spcAft>
                <a:spcPct val="0"/>
              </a:spcAft>
              <a:defRPr>
                <a:solidFill>
                  <a:schemeClr val="tx1"/>
                </a:solidFill>
                <a:latin typeface="Calibri" charset="0"/>
                <a:ea typeface="MS PGothic" charset="0"/>
                <a:cs typeface="MS PGothic" charset="0"/>
              </a:defRPr>
            </a:lvl6pPr>
            <a:lvl7pPr marL="3028264" indent="-232943" eaLnBrk="0" fontAlgn="base" hangingPunct="0">
              <a:spcBef>
                <a:spcPct val="0"/>
              </a:spcBef>
              <a:spcAft>
                <a:spcPct val="0"/>
              </a:spcAft>
              <a:defRPr>
                <a:solidFill>
                  <a:schemeClr val="tx1"/>
                </a:solidFill>
                <a:latin typeface="Calibri" charset="0"/>
                <a:ea typeface="MS PGothic" charset="0"/>
                <a:cs typeface="MS PGothic" charset="0"/>
              </a:defRPr>
            </a:lvl7pPr>
            <a:lvl8pPr marL="3494151" indent="-232943" eaLnBrk="0" fontAlgn="base" hangingPunct="0">
              <a:spcBef>
                <a:spcPct val="0"/>
              </a:spcBef>
              <a:spcAft>
                <a:spcPct val="0"/>
              </a:spcAft>
              <a:defRPr>
                <a:solidFill>
                  <a:schemeClr val="tx1"/>
                </a:solidFill>
                <a:latin typeface="Calibri" charset="0"/>
                <a:ea typeface="MS PGothic" charset="0"/>
                <a:cs typeface="MS PGothic" charset="0"/>
              </a:defRPr>
            </a:lvl8pPr>
            <a:lvl9pPr marL="3960038" indent="-232943" eaLnBrk="0" fontAlgn="base" hangingPunct="0">
              <a:spcBef>
                <a:spcPct val="0"/>
              </a:spcBef>
              <a:spcAft>
                <a:spcPct val="0"/>
              </a:spcAft>
              <a:defRPr>
                <a:solidFill>
                  <a:schemeClr val="tx1"/>
                </a:solidFill>
                <a:latin typeface="Calibri" charset="0"/>
                <a:ea typeface="MS PGothic" charset="0"/>
                <a:cs typeface="MS PGothic" charset="0"/>
              </a:defRPr>
            </a:lvl9pPr>
          </a:lstStyle>
          <a:p>
            <a:r>
              <a:rPr lang="en-US"/>
              <a:t>01/12/15</a:t>
            </a:r>
          </a:p>
        </p:txBody>
      </p:sp>
      <p:sp>
        <p:nvSpPr>
          <p:cNvPr id="36869" name="Footer Placeholder 4"/>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MS PGothic" charset="0"/>
                <a:cs typeface="MS PGothic" charset="0"/>
              </a:defRPr>
            </a:lvl1pPr>
            <a:lvl2pPr marL="757066" indent="-291179">
              <a:defRPr>
                <a:solidFill>
                  <a:schemeClr val="tx1"/>
                </a:solidFill>
                <a:latin typeface="Calibri" charset="0"/>
                <a:ea typeface="MS PGothic" charset="0"/>
                <a:cs typeface="MS PGothic" charset="0"/>
              </a:defRPr>
            </a:lvl2pPr>
            <a:lvl3pPr marL="1164717" indent="-232943">
              <a:defRPr>
                <a:solidFill>
                  <a:schemeClr val="tx1"/>
                </a:solidFill>
                <a:latin typeface="Calibri" charset="0"/>
                <a:ea typeface="MS PGothic" charset="0"/>
                <a:cs typeface="MS PGothic" charset="0"/>
              </a:defRPr>
            </a:lvl3pPr>
            <a:lvl4pPr marL="1630604" indent="-232943">
              <a:defRPr>
                <a:solidFill>
                  <a:schemeClr val="tx1"/>
                </a:solidFill>
                <a:latin typeface="Calibri" charset="0"/>
                <a:ea typeface="MS PGothic" charset="0"/>
                <a:cs typeface="MS PGothic" charset="0"/>
              </a:defRPr>
            </a:lvl4pPr>
            <a:lvl5pPr marL="2096491" indent="-232943">
              <a:defRPr>
                <a:solidFill>
                  <a:schemeClr val="tx1"/>
                </a:solidFill>
                <a:latin typeface="Calibri" charset="0"/>
                <a:ea typeface="MS PGothic" charset="0"/>
                <a:cs typeface="MS PGothic" charset="0"/>
              </a:defRPr>
            </a:lvl5pPr>
            <a:lvl6pPr marL="2562377" indent="-232943" eaLnBrk="0" fontAlgn="base" hangingPunct="0">
              <a:spcBef>
                <a:spcPct val="0"/>
              </a:spcBef>
              <a:spcAft>
                <a:spcPct val="0"/>
              </a:spcAft>
              <a:defRPr>
                <a:solidFill>
                  <a:schemeClr val="tx1"/>
                </a:solidFill>
                <a:latin typeface="Calibri" charset="0"/>
                <a:ea typeface="MS PGothic" charset="0"/>
                <a:cs typeface="MS PGothic" charset="0"/>
              </a:defRPr>
            </a:lvl6pPr>
            <a:lvl7pPr marL="3028264" indent="-232943" eaLnBrk="0" fontAlgn="base" hangingPunct="0">
              <a:spcBef>
                <a:spcPct val="0"/>
              </a:spcBef>
              <a:spcAft>
                <a:spcPct val="0"/>
              </a:spcAft>
              <a:defRPr>
                <a:solidFill>
                  <a:schemeClr val="tx1"/>
                </a:solidFill>
                <a:latin typeface="Calibri" charset="0"/>
                <a:ea typeface="MS PGothic" charset="0"/>
                <a:cs typeface="MS PGothic" charset="0"/>
              </a:defRPr>
            </a:lvl7pPr>
            <a:lvl8pPr marL="3494151" indent="-232943" eaLnBrk="0" fontAlgn="base" hangingPunct="0">
              <a:spcBef>
                <a:spcPct val="0"/>
              </a:spcBef>
              <a:spcAft>
                <a:spcPct val="0"/>
              </a:spcAft>
              <a:defRPr>
                <a:solidFill>
                  <a:schemeClr val="tx1"/>
                </a:solidFill>
                <a:latin typeface="Calibri" charset="0"/>
                <a:ea typeface="MS PGothic" charset="0"/>
                <a:cs typeface="MS PGothic" charset="0"/>
              </a:defRPr>
            </a:lvl8pPr>
            <a:lvl9pPr marL="3960038" indent="-232943" eaLnBrk="0" fontAlgn="base" hangingPunct="0">
              <a:spcBef>
                <a:spcPct val="0"/>
              </a:spcBef>
              <a:spcAft>
                <a:spcPct val="0"/>
              </a:spcAft>
              <a:defRPr>
                <a:solidFill>
                  <a:schemeClr val="tx1"/>
                </a:solidFill>
                <a:latin typeface="Calibri" charset="0"/>
                <a:ea typeface="MS PGothic" charset="0"/>
                <a:cs typeface="MS PGothic" charset="0"/>
              </a:defRPr>
            </a:lvl9pPr>
          </a:lstStyle>
          <a:p>
            <a:r>
              <a:rPr lang="en-US"/>
              <a:t>Go to "View | Header and Footer" to add your organization, sponsor, meeting name here; then, click "Apply to All"</a:t>
            </a:r>
          </a:p>
        </p:txBody>
      </p:sp>
      <p:sp>
        <p:nvSpPr>
          <p:cNvPr id="36870" name="Slide Number Placeholder 5"/>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MS PGothic" charset="0"/>
                <a:cs typeface="MS PGothic" charset="0"/>
              </a:defRPr>
            </a:lvl1pPr>
            <a:lvl2pPr marL="757066" indent="-291179">
              <a:defRPr>
                <a:solidFill>
                  <a:schemeClr val="tx1"/>
                </a:solidFill>
                <a:latin typeface="Calibri" charset="0"/>
                <a:ea typeface="MS PGothic" charset="0"/>
                <a:cs typeface="MS PGothic" charset="0"/>
              </a:defRPr>
            </a:lvl2pPr>
            <a:lvl3pPr marL="1164717" indent="-232943">
              <a:defRPr>
                <a:solidFill>
                  <a:schemeClr val="tx1"/>
                </a:solidFill>
                <a:latin typeface="Calibri" charset="0"/>
                <a:ea typeface="MS PGothic" charset="0"/>
                <a:cs typeface="MS PGothic" charset="0"/>
              </a:defRPr>
            </a:lvl3pPr>
            <a:lvl4pPr marL="1630604" indent="-232943">
              <a:defRPr>
                <a:solidFill>
                  <a:schemeClr val="tx1"/>
                </a:solidFill>
                <a:latin typeface="Calibri" charset="0"/>
                <a:ea typeface="MS PGothic" charset="0"/>
                <a:cs typeface="MS PGothic" charset="0"/>
              </a:defRPr>
            </a:lvl4pPr>
            <a:lvl5pPr marL="2096491" indent="-232943">
              <a:defRPr>
                <a:solidFill>
                  <a:schemeClr val="tx1"/>
                </a:solidFill>
                <a:latin typeface="Calibri" charset="0"/>
                <a:ea typeface="MS PGothic" charset="0"/>
                <a:cs typeface="MS PGothic" charset="0"/>
              </a:defRPr>
            </a:lvl5pPr>
            <a:lvl6pPr marL="2562377" indent="-232943" eaLnBrk="0" fontAlgn="base" hangingPunct="0">
              <a:spcBef>
                <a:spcPct val="0"/>
              </a:spcBef>
              <a:spcAft>
                <a:spcPct val="0"/>
              </a:spcAft>
              <a:defRPr>
                <a:solidFill>
                  <a:schemeClr val="tx1"/>
                </a:solidFill>
                <a:latin typeface="Calibri" charset="0"/>
                <a:ea typeface="MS PGothic" charset="0"/>
                <a:cs typeface="MS PGothic" charset="0"/>
              </a:defRPr>
            </a:lvl6pPr>
            <a:lvl7pPr marL="3028264" indent="-232943" eaLnBrk="0" fontAlgn="base" hangingPunct="0">
              <a:spcBef>
                <a:spcPct val="0"/>
              </a:spcBef>
              <a:spcAft>
                <a:spcPct val="0"/>
              </a:spcAft>
              <a:defRPr>
                <a:solidFill>
                  <a:schemeClr val="tx1"/>
                </a:solidFill>
                <a:latin typeface="Calibri" charset="0"/>
                <a:ea typeface="MS PGothic" charset="0"/>
                <a:cs typeface="MS PGothic" charset="0"/>
              </a:defRPr>
            </a:lvl7pPr>
            <a:lvl8pPr marL="3494151" indent="-232943" eaLnBrk="0" fontAlgn="base" hangingPunct="0">
              <a:spcBef>
                <a:spcPct val="0"/>
              </a:spcBef>
              <a:spcAft>
                <a:spcPct val="0"/>
              </a:spcAft>
              <a:defRPr>
                <a:solidFill>
                  <a:schemeClr val="tx1"/>
                </a:solidFill>
                <a:latin typeface="Calibri" charset="0"/>
                <a:ea typeface="MS PGothic" charset="0"/>
                <a:cs typeface="MS PGothic" charset="0"/>
              </a:defRPr>
            </a:lvl8pPr>
            <a:lvl9pPr marL="3960038" indent="-232943" eaLnBrk="0" fontAlgn="base" hangingPunct="0">
              <a:spcBef>
                <a:spcPct val="0"/>
              </a:spcBef>
              <a:spcAft>
                <a:spcPct val="0"/>
              </a:spcAft>
              <a:defRPr>
                <a:solidFill>
                  <a:schemeClr val="tx1"/>
                </a:solidFill>
                <a:latin typeface="Calibri" charset="0"/>
                <a:ea typeface="MS PGothic" charset="0"/>
                <a:cs typeface="MS PGothic" charset="0"/>
              </a:defRPr>
            </a:lvl9pPr>
          </a:lstStyle>
          <a:p>
            <a:fld id="{72B31A3C-2C5D-E046-ACB8-CCF32A453A3B}" type="slidenum">
              <a:rPr lang="en-US"/>
              <a:pPr/>
              <a:t>41</a:t>
            </a:fld>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would include: 11 WC, 20 WL</a:t>
            </a:r>
          </a:p>
          <a:p>
            <a:r>
              <a:rPr lang="en-US" dirty="0" smtClean="0"/>
              <a:t>BASE:</a:t>
            </a:r>
          </a:p>
          <a:p>
            <a:r>
              <a:rPr lang="en-US" dirty="0" smtClean="0"/>
              <a:t>World leading: 3 above + 8 existing:</a:t>
            </a:r>
          </a:p>
          <a:p>
            <a:r>
              <a:rPr lang="en-US" dirty="0" smtClean="0"/>
              <a:t>3-ID NRS/HERIX, 23-ID-1 (GMCA), 26-ID (Nanoprobe),</a:t>
            </a:r>
            <a:r>
              <a:rPr lang="en-US" baseline="0" dirty="0" smtClean="0"/>
              <a:t> 35 (DCS), 7-ID(Time Resolved), </a:t>
            </a:r>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15-ID (because of liquid surface scattering), 16-ID-1 (HP-CAT), 27-ID-1 (RIXS) </a:t>
            </a:r>
          </a:p>
          <a:p>
            <a:r>
              <a:rPr lang="en-US" baseline="0" dirty="0" smtClean="0"/>
              <a:t>World class: 4 above + 16 existing:</a:t>
            </a:r>
          </a:p>
          <a:p>
            <a:r>
              <a:rPr lang="en-US" baseline="0" dirty="0" smtClean="0"/>
              <a:t>4-ID-1, 4-ID-2 (magnetic scattering </a:t>
            </a:r>
            <a:r>
              <a:rPr lang="en-US" baseline="0" dirty="0" err="1" smtClean="0"/>
              <a:t>soft+hard</a:t>
            </a:r>
            <a:r>
              <a:rPr lang="en-US" baseline="0" dirty="0" smtClean="0"/>
              <a:t>), 9-ID-1 (USAXS), 11-ID-1, 11-ID-2 (PDF) , </a:t>
            </a:r>
          </a:p>
          <a:p>
            <a:r>
              <a:rPr lang="en-US" baseline="0" dirty="0" smtClean="0"/>
              <a:t>12-ID-1, 12-ID-2 (SAXS), 13-ID-1, 13-ID-2 (GSE CARS), 14-ID (MX/TR), </a:t>
            </a:r>
          </a:p>
          <a:p>
            <a:r>
              <a:rPr lang="en-US" baseline="0" dirty="0" smtClean="0"/>
              <a:t>16-ID-2 (HP CAT), 21-ID-D(BNP), 23-ID-2 (GGMCA), 24-ID-1 (NE CAT), </a:t>
            </a:r>
          </a:p>
          <a:p>
            <a:r>
              <a:rPr lang="en-US" baseline="0" dirty="0" smtClean="0"/>
              <a:t>29-ID-1 IEX, 30-ID-1  (</a:t>
            </a:r>
            <a:r>
              <a:rPr lang="en-US" baseline="0" dirty="0" err="1" smtClean="0"/>
              <a:t>Herix</a:t>
            </a:r>
            <a:r>
              <a:rPr lang="en-US" baseline="0" dirty="0" smtClean="0"/>
              <a:t>), 34-ID-2 (3DXRD)</a:t>
            </a:r>
          </a:p>
          <a:p>
            <a:endParaRPr lang="en-US" dirty="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rPr>
              <a:pPr/>
              <a:t>42</a:t>
            </a:fld>
            <a:endParaRPr lang="en-US">
              <a:solidFill>
                <a:prstClr val="black"/>
              </a:solidFill>
            </a:endParaRPr>
          </a:p>
        </p:txBody>
      </p:sp>
    </p:spTree>
    <p:extLst>
      <p:ext uri="{BB962C8B-B14F-4D97-AF65-F5344CB8AC3E}">
        <p14:creationId xmlns:p14="http://schemas.microsoft.com/office/powerpoint/2010/main" val="26234503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Tree>
    <p:extLst>
      <p:ext uri="{BB962C8B-B14F-4D97-AF65-F5344CB8AC3E}">
        <p14:creationId xmlns:p14="http://schemas.microsoft.com/office/powerpoint/2010/main" val="32086524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Title should be one line if possible.  Make it look even</a:t>
            </a:r>
            <a:r>
              <a:rPr lang="en-US" baseline="0" dirty="0" smtClean="0"/>
              <a:t> if two lines are needed.  </a:t>
            </a:r>
            <a:r>
              <a:rPr lang="en-US" dirty="0" smtClean="0"/>
              <a:t>Keep full</a:t>
            </a:r>
            <a:r>
              <a:rPr lang="en-US" baseline="0" dirty="0" smtClean="0"/>
              <a:t> description for L2 and short descriptions are ok for L3 or L4.  For instance, High Heat Load Front Ends should be HHLFE.  Ask me if you are not sure about the abbreviations.  Please don’t make up your own. </a:t>
            </a:r>
          </a:p>
          <a:p>
            <a:endParaRPr lang="en-US" baseline="0" dirty="0" smtClean="0"/>
          </a:p>
          <a:p>
            <a:r>
              <a:rPr lang="en-US" baseline="0" dirty="0" smtClean="0"/>
              <a:t>If cheat sheet has less risks than the registry, and the registry has 5 or less risks, then use risks from registry</a:t>
            </a:r>
          </a:p>
          <a:p>
            <a:endParaRPr lang="en-US" baseline="0" dirty="0" smtClean="0"/>
          </a:p>
          <a:p>
            <a:r>
              <a:rPr lang="en-US" baseline="0" dirty="0" smtClean="0"/>
              <a:t>If there’s one with no risks, let </a:t>
            </a:r>
            <a:r>
              <a:rPr lang="en-US" baseline="0" smtClean="0"/>
              <a:t>me know</a:t>
            </a:r>
            <a:endParaRPr lang="en-US" baseline="0" dirty="0" smtClean="0"/>
          </a:p>
        </p:txBody>
      </p:sp>
      <p:sp>
        <p:nvSpPr>
          <p:cNvPr id="4" name="Slide Number Placeholder 3"/>
          <p:cNvSpPr>
            <a:spLocks noGrp="1"/>
          </p:cNvSpPr>
          <p:nvPr>
            <p:ph type="sldNum" sz="quarter" idx="10"/>
          </p:nvPr>
        </p:nvSpPr>
        <p:spPr/>
        <p:txBody>
          <a:bodyPr/>
          <a:lstStyle/>
          <a:p>
            <a:fld id="{7426768C-D9BF-684C-A235-7550022C418A}" type="slidenum">
              <a:rPr lang="en-US" smtClean="0">
                <a:solidFill>
                  <a:prstClr val="black"/>
                </a:solidFill>
                <a:latin typeface="Calibri"/>
              </a:rPr>
              <a:pPr/>
              <a:t>44</a:t>
            </a:fld>
            <a:endParaRPr lang="en-US">
              <a:solidFill>
                <a:prstClr val="black"/>
              </a:solidFill>
              <a:latin typeface="Calibri"/>
            </a:endParaRPr>
          </a:p>
        </p:txBody>
      </p:sp>
    </p:spTree>
    <p:extLst>
      <p:ext uri="{BB962C8B-B14F-4D97-AF65-F5344CB8AC3E}">
        <p14:creationId xmlns:p14="http://schemas.microsoft.com/office/powerpoint/2010/main" val="12411877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 Id="rId4" Type="http://schemas.openxmlformats.org/officeDocument/2006/relationships/image" Target="../media/image5.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jpeg"/><Relationship Id="rId1" Type="http://schemas.openxmlformats.org/officeDocument/2006/relationships/slideMaster" Target="../slideMasters/slideMaster3.xml"/><Relationship Id="rId4" Type="http://schemas.openxmlformats.org/officeDocument/2006/relationships/image" Target="../media/image5.jpe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jpeg"/><Relationship Id="rId1" Type="http://schemas.openxmlformats.org/officeDocument/2006/relationships/slideMaster" Target="../slideMasters/slideMaster4.xml"/><Relationship Id="rId4" Type="http://schemas.openxmlformats.org/officeDocument/2006/relationships/image" Target="../media/image5.jpe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5.xml"/><Relationship Id="rId4" Type="http://schemas.openxmlformats.org/officeDocument/2006/relationships/image" Target="../media/image5.jpeg"/></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Master" Target="../slideMasters/slideMaster6.xml"/><Relationship Id="rId4" Type="http://schemas.openxmlformats.org/officeDocument/2006/relationships/image" Target="../media/image5.jpeg"/></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7.xml"/><Relationship Id="rId4" Type="http://schemas.openxmlformats.org/officeDocument/2006/relationships/image" Target="../media/image5.jpeg"/></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8.xml"/><Relationship Id="rId4" Type="http://schemas.openxmlformats.org/officeDocument/2006/relationships/image" Target="../media/image5.jpeg"/></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Master" Target="../slideMasters/slideMaster10.xml"/><Relationship Id="rId4" Type="http://schemas.openxmlformats.org/officeDocument/2006/relationships/image" Target="../media/image5.jpeg"/></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Master" Target="../slideMasters/slideMaster11.xml"/><Relationship Id="rId4" Type="http://schemas.openxmlformats.org/officeDocument/2006/relationships/image" Target="../media/image5.jpeg"/></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descr="doe_black.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4963" y="6456363"/>
            <a:ext cx="960437" cy="231775"/>
          </a:xfrm>
          <a:prstGeom prst="rect">
            <a:avLst/>
          </a:prstGeom>
          <a:noFill/>
          <a:ln>
            <a:noFill/>
          </a:ln>
          <a:extLst>
            <a:ext uri="{909E8E84-426E-40DD-AFC4-6F175D3DCCD1}">
              <a14:hiddenFill xmlns:a14="http://schemas.microsoft.com/office/drawing/2010/main">
                <a:solidFill>
                  <a:srgbClr val="FFFFFF">
                    <a:alpha val="74901"/>
                  </a:srgbClr>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title footer_Blue_646.jp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6794500"/>
            <a:ext cx="9144000" cy="6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Rectangle 2"/>
          <p:cNvSpPr>
            <a:spLocks noGrp="1" noChangeArrowheads="1"/>
          </p:cNvSpPr>
          <p:nvPr>
            <p:ph type="ctrTitle"/>
          </p:nvPr>
        </p:nvSpPr>
        <p:spPr>
          <a:xfrm>
            <a:off x="985838" y="1671638"/>
            <a:ext cx="7696200" cy="1069975"/>
          </a:xfrm>
        </p:spPr>
        <p:txBody>
          <a:bodyPr/>
          <a:lstStyle>
            <a:lvl1pPr>
              <a:defRPr sz="3000"/>
            </a:lvl1pPr>
          </a:lstStyle>
          <a:p>
            <a:pPr lvl="0"/>
            <a:r>
              <a:rPr lang="en-US" noProof="0" smtClean="0"/>
              <a:t>Click to edit Master title style</a:t>
            </a:r>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pPr lvl="0"/>
            <a:r>
              <a:rPr lang="en-US" noProof="0" smtClean="0"/>
              <a:t>Click to edit Master subtitle style</a:t>
            </a:r>
          </a:p>
        </p:txBody>
      </p:sp>
    </p:spTree>
    <p:extLst>
      <p:ext uri="{BB962C8B-B14F-4D97-AF65-F5344CB8AC3E}">
        <p14:creationId xmlns:p14="http://schemas.microsoft.com/office/powerpoint/2010/main" val="3653479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8294B01-9356-4A99-BF43-1EB6DE2E19CF}"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585641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4371FB6-A49C-403A-80E0-F3B50C1BEBB3}"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946058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FBD4CAE-54A7-4E63-89E8-02C9CD06709D}"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48501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AB7F89-58D0-43ED-9301-71E2756BED75}"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564683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28623D6B-5800-409C-8349-5EF323434A7F}"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4042883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BCF5F422-1A53-441E-9EFC-E7C12AA4BDD6}"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87319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9E4C114-1D3B-465A-B75C-DD4A87936321}"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798196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BEED9B6-EBED-4484-BE82-BE8D633CF8F0}"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577634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80314F8-81E0-459F-B163-4834EBACA41A}"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149850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30FB48C-6976-441C-BA10-E5E8C0872425}"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8944044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A62732D-4EDF-4994-B2EF-054D259FBB66}"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778662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descr="doe_black.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4976" y="6456363"/>
            <a:ext cx="960437" cy="231775"/>
          </a:xfrm>
          <a:prstGeom prst="rect">
            <a:avLst/>
          </a:prstGeom>
          <a:noFill/>
          <a:ln>
            <a:noFill/>
          </a:ln>
          <a:extLst>
            <a:ext uri="{909E8E84-426E-40DD-AFC4-6F175D3DCCD1}">
              <a14:hiddenFill xmlns:a14="http://schemas.microsoft.com/office/drawing/2010/main">
                <a:solidFill>
                  <a:srgbClr val="FFFFFF">
                    <a:alpha val="74901"/>
                  </a:srgbClr>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title footer_Blue_646.jp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6794500"/>
            <a:ext cx="9144000" cy="6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Rectangle 2"/>
          <p:cNvSpPr>
            <a:spLocks noGrp="1" noChangeArrowheads="1"/>
          </p:cNvSpPr>
          <p:nvPr>
            <p:ph type="ctrTitle"/>
          </p:nvPr>
        </p:nvSpPr>
        <p:spPr>
          <a:xfrm>
            <a:off x="985838" y="1671640"/>
            <a:ext cx="7696200" cy="1069975"/>
          </a:xfrm>
        </p:spPr>
        <p:txBody>
          <a:bodyPr/>
          <a:lstStyle>
            <a:lvl1pPr>
              <a:defRPr sz="3000"/>
            </a:lvl1pPr>
          </a:lstStyle>
          <a:p>
            <a:pPr lvl="0"/>
            <a:r>
              <a:rPr lang="en-US" noProof="0" smtClean="0"/>
              <a:t>Click to edit Master title style</a:t>
            </a:r>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pPr lvl="0"/>
            <a:r>
              <a:rPr lang="en-US" noProof="0" smtClean="0"/>
              <a:t>Click to edit Master subtitle style</a:t>
            </a:r>
          </a:p>
        </p:txBody>
      </p:sp>
    </p:spTree>
    <p:extLst>
      <p:ext uri="{BB962C8B-B14F-4D97-AF65-F5344CB8AC3E}">
        <p14:creationId xmlns:p14="http://schemas.microsoft.com/office/powerpoint/2010/main" val="36832450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8294B01-9356-4A99-BF43-1EB6DE2E19CF}"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361564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3"/>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6506" indent="0">
              <a:buNone/>
              <a:defRPr sz="1800"/>
            </a:lvl2pPr>
            <a:lvl3pPr marL="913010" indent="0">
              <a:buNone/>
              <a:defRPr sz="1600"/>
            </a:lvl3pPr>
            <a:lvl4pPr marL="1369517" indent="0">
              <a:buNone/>
              <a:defRPr sz="1400"/>
            </a:lvl4pPr>
            <a:lvl5pPr marL="1826021" indent="0">
              <a:buNone/>
              <a:defRPr sz="1400"/>
            </a:lvl5pPr>
            <a:lvl6pPr marL="2282529" indent="0">
              <a:buNone/>
              <a:defRPr sz="1400"/>
            </a:lvl6pPr>
            <a:lvl7pPr marL="2739032" indent="0">
              <a:buNone/>
              <a:defRPr sz="1400"/>
            </a:lvl7pPr>
            <a:lvl8pPr marL="3195539" indent="0">
              <a:buNone/>
              <a:defRPr sz="1400"/>
            </a:lvl8pPr>
            <a:lvl9pPr marL="3652043"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4371FB6-A49C-403A-80E0-F3B50C1BEBB3}"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42268625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13"/>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13"/>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FBD4CAE-54A7-4E63-89E8-02C9CD06709D}"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0769795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a:lvl1pPr>
            <a:lvl2pPr marL="456506" indent="0">
              <a:buNone/>
              <a:defRPr sz="2000" b="1"/>
            </a:lvl2pPr>
            <a:lvl3pPr marL="913010" indent="0">
              <a:buNone/>
              <a:defRPr sz="1800" b="1"/>
            </a:lvl3pPr>
            <a:lvl4pPr marL="1369517" indent="0">
              <a:buNone/>
              <a:defRPr sz="1600" b="1"/>
            </a:lvl4pPr>
            <a:lvl5pPr marL="1826021" indent="0">
              <a:buNone/>
              <a:defRPr sz="1600" b="1"/>
            </a:lvl5pPr>
            <a:lvl6pPr marL="2282529" indent="0">
              <a:buNone/>
              <a:defRPr sz="1600" b="1"/>
            </a:lvl6pPr>
            <a:lvl7pPr marL="2739032" indent="0">
              <a:buNone/>
              <a:defRPr sz="1600" b="1"/>
            </a:lvl7pPr>
            <a:lvl8pPr marL="3195539" indent="0">
              <a:buNone/>
              <a:defRPr sz="1600" b="1"/>
            </a:lvl8pPr>
            <a:lvl9pPr marL="365204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38" y="1535113"/>
            <a:ext cx="4041775" cy="639762"/>
          </a:xfrm>
        </p:spPr>
        <p:txBody>
          <a:bodyPr anchor="b"/>
          <a:lstStyle>
            <a:lvl1pPr marL="0" indent="0">
              <a:buNone/>
              <a:defRPr sz="2400" b="1"/>
            </a:lvl1pPr>
            <a:lvl2pPr marL="456506" indent="0">
              <a:buNone/>
              <a:defRPr sz="2000" b="1"/>
            </a:lvl2pPr>
            <a:lvl3pPr marL="913010" indent="0">
              <a:buNone/>
              <a:defRPr sz="1800" b="1"/>
            </a:lvl3pPr>
            <a:lvl4pPr marL="1369517" indent="0">
              <a:buNone/>
              <a:defRPr sz="1600" b="1"/>
            </a:lvl4pPr>
            <a:lvl5pPr marL="1826021" indent="0">
              <a:buNone/>
              <a:defRPr sz="1600" b="1"/>
            </a:lvl5pPr>
            <a:lvl6pPr marL="2282529" indent="0">
              <a:buNone/>
              <a:defRPr sz="1600" b="1"/>
            </a:lvl6pPr>
            <a:lvl7pPr marL="2739032" indent="0">
              <a:buNone/>
              <a:defRPr sz="1600" b="1"/>
            </a:lvl7pPr>
            <a:lvl8pPr marL="3195539" indent="0">
              <a:buNone/>
              <a:defRPr sz="1600" b="1"/>
            </a:lvl8pPr>
            <a:lvl9pPr marL="365204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8"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AB7F89-58D0-43ED-9301-71E2756BED75}"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257565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28623D6B-5800-409C-8349-5EF323434A7F}"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2895613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BCF5F422-1A53-441E-9EFC-E7C12AA4BDD6}"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141430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4" y="1435100"/>
            <a:ext cx="3008313" cy="4691063"/>
          </a:xfrm>
        </p:spPr>
        <p:txBody>
          <a:bodyPr/>
          <a:lstStyle>
            <a:lvl1pPr marL="0" indent="0">
              <a:buNone/>
              <a:defRPr sz="1400"/>
            </a:lvl1pPr>
            <a:lvl2pPr marL="456506" indent="0">
              <a:buNone/>
              <a:defRPr sz="1200"/>
            </a:lvl2pPr>
            <a:lvl3pPr marL="913010" indent="0">
              <a:buNone/>
              <a:defRPr sz="1000"/>
            </a:lvl3pPr>
            <a:lvl4pPr marL="1369517" indent="0">
              <a:buNone/>
              <a:defRPr sz="900"/>
            </a:lvl4pPr>
            <a:lvl5pPr marL="1826021" indent="0">
              <a:buNone/>
              <a:defRPr sz="900"/>
            </a:lvl5pPr>
            <a:lvl6pPr marL="2282529" indent="0">
              <a:buNone/>
              <a:defRPr sz="900"/>
            </a:lvl6pPr>
            <a:lvl7pPr marL="2739032" indent="0">
              <a:buNone/>
              <a:defRPr sz="900"/>
            </a:lvl7pPr>
            <a:lvl8pPr marL="3195539" indent="0">
              <a:buNone/>
              <a:defRPr sz="900"/>
            </a:lvl8pPr>
            <a:lvl9pPr marL="365204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9E4C114-1D3B-465A-B75C-DD4A87936321}"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8461512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6506" indent="0">
              <a:buNone/>
              <a:defRPr sz="2800"/>
            </a:lvl2pPr>
            <a:lvl3pPr marL="913010" indent="0">
              <a:buNone/>
              <a:defRPr sz="2400"/>
            </a:lvl3pPr>
            <a:lvl4pPr marL="1369517" indent="0">
              <a:buNone/>
              <a:defRPr sz="2000"/>
            </a:lvl4pPr>
            <a:lvl5pPr marL="1826021" indent="0">
              <a:buNone/>
              <a:defRPr sz="2000"/>
            </a:lvl5pPr>
            <a:lvl6pPr marL="2282529" indent="0">
              <a:buNone/>
              <a:defRPr sz="2000"/>
            </a:lvl6pPr>
            <a:lvl7pPr marL="2739032" indent="0">
              <a:buNone/>
              <a:defRPr sz="2000"/>
            </a:lvl7pPr>
            <a:lvl8pPr marL="3195539" indent="0">
              <a:buNone/>
              <a:defRPr sz="2000"/>
            </a:lvl8pPr>
            <a:lvl9pPr marL="3652043"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6506" indent="0">
              <a:buNone/>
              <a:defRPr sz="1200"/>
            </a:lvl2pPr>
            <a:lvl3pPr marL="913010" indent="0">
              <a:buNone/>
              <a:defRPr sz="1000"/>
            </a:lvl3pPr>
            <a:lvl4pPr marL="1369517" indent="0">
              <a:buNone/>
              <a:defRPr sz="900"/>
            </a:lvl4pPr>
            <a:lvl5pPr marL="1826021" indent="0">
              <a:buNone/>
              <a:defRPr sz="900"/>
            </a:lvl5pPr>
            <a:lvl6pPr marL="2282529" indent="0">
              <a:buNone/>
              <a:defRPr sz="900"/>
            </a:lvl6pPr>
            <a:lvl7pPr marL="2739032" indent="0">
              <a:buNone/>
              <a:defRPr sz="900"/>
            </a:lvl7pPr>
            <a:lvl8pPr marL="3195539" indent="0">
              <a:buNone/>
              <a:defRPr sz="900"/>
            </a:lvl8pPr>
            <a:lvl9pPr marL="365204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BEED9B6-EBED-4484-BE82-BE8D633CF8F0}"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2151828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80314F8-81E0-459F-B163-4834EBACA41A}"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2630865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30FB48C-6976-441C-BA10-E5E8C0872425}"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0054058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13"/>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13"/>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A62732D-4EDF-4994-B2EF-054D259FBB66}"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8393588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descr="doe_black.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4976" y="6456363"/>
            <a:ext cx="960437"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title footer_Blue_646.jp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6794500"/>
            <a:ext cx="9144000" cy="6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Rectangle 2"/>
          <p:cNvSpPr>
            <a:spLocks noGrp="1" noChangeArrowheads="1"/>
          </p:cNvSpPr>
          <p:nvPr>
            <p:ph type="ctrTitle"/>
          </p:nvPr>
        </p:nvSpPr>
        <p:spPr>
          <a:xfrm>
            <a:off x="985838" y="1671640"/>
            <a:ext cx="7696200" cy="1069975"/>
          </a:xfrm>
        </p:spPr>
        <p:txBody>
          <a:bodyPr/>
          <a:lstStyle>
            <a:lvl1pPr>
              <a:defRPr sz="3000"/>
            </a:lvl1pPr>
          </a:lstStyle>
          <a:p>
            <a:r>
              <a:rPr lang="en-US" dirty="0" smtClean="0"/>
              <a:t>Click to edit Master title style</a:t>
            </a:r>
            <a:endParaRPr lang="en-US" dirty="0"/>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r>
              <a:rPr lang="en-US" smtClean="0"/>
              <a:t>Click to edit Master subtitle style</a:t>
            </a:r>
            <a:endParaRPr lang="en-US" dirty="0"/>
          </a:p>
        </p:txBody>
      </p:sp>
    </p:spTree>
    <p:extLst>
      <p:ext uri="{BB962C8B-B14F-4D97-AF65-F5344CB8AC3E}">
        <p14:creationId xmlns:p14="http://schemas.microsoft.com/office/powerpoint/2010/main" val="12212059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defRPr sz="1800"/>
            </a:lvl1pPr>
            <a:lvl2pPr>
              <a:defRPr sz="1600"/>
            </a:lvl2pPr>
            <a:lvl3pPr>
              <a:defRPr sz="1400"/>
            </a:lvl3pPr>
            <a:lvl4pPr>
              <a:defRPr sz="1400"/>
            </a:lvl4pPr>
            <a:lvl5pPr>
              <a:defRPr sz="14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1C1D9D1-D453-4699-9D02-D94119E6BDF2}"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0793352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3"/>
            <a:ext cx="7772400" cy="1362075"/>
          </a:xfrm>
        </p:spPr>
        <p:txBody>
          <a:bodyPr/>
          <a:lstStyle>
            <a:lvl1pPr algn="l">
              <a:defRPr sz="2400" b="1" cap="none" baseline="0"/>
            </a:lvl1pPr>
          </a:lstStyle>
          <a:p>
            <a:r>
              <a:rPr lang="en-US" dirty="0"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600"/>
            </a:lvl1pPr>
            <a:lvl2pPr marL="456506" indent="0">
              <a:buNone/>
              <a:defRPr sz="1800"/>
            </a:lvl2pPr>
            <a:lvl3pPr marL="913010" indent="0">
              <a:buNone/>
              <a:defRPr sz="1600"/>
            </a:lvl3pPr>
            <a:lvl4pPr marL="1369517" indent="0">
              <a:buNone/>
              <a:defRPr sz="1400"/>
            </a:lvl4pPr>
            <a:lvl5pPr marL="1826021" indent="0">
              <a:buNone/>
              <a:defRPr sz="1400"/>
            </a:lvl5pPr>
            <a:lvl6pPr marL="2282529" indent="0">
              <a:buNone/>
              <a:defRPr sz="1400"/>
            </a:lvl6pPr>
            <a:lvl7pPr marL="2739032" indent="0">
              <a:buNone/>
              <a:defRPr sz="1400"/>
            </a:lvl7pPr>
            <a:lvl8pPr marL="3195539" indent="0">
              <a:buNone/>
              <a:defRPr sz="1400"/>
            </a:lvl8pPr>
            <a:lvl9pPr marL="3652043" indent="0">
              <a:buNone/>
              <a:defRPr sz="1400"/>
            </a:lvl9pPr>
          </a:lstStyle>
          <a:p>
            <a:pPr lvl="0"/>
            <a:r>
              <a:rPr lang="en-US" dirty="0"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781FB33-B3D0-404B-96CC-94F33DC26519}"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40519173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Content Placeholder 2"/>
          <p:cNvSpPr>
            <a:spLocks noGrp="1"/>
          </p:cNvSpPr>
          <p:nvPr>
            <p:ph sz="half" idx="1"/>
          </p:nvPr>
        </p:nvSpPr>
        <p:spPr>
          <a:xfrm>
            <a:off x="457200" y="1600213"/>
            <a:ext cx="4038600" cy="4525963"/>
          </a:xfrm>
        </p:spPr>
        <p:txBody>
          <a:bodyPr/>
          <a:lstStyle>
            <a:lvl1pPr>
              <a:defRPr sz="1600"/>
            </a:lvl1pPr>
            <a:lvl2pPr>
              <a:defRPr sz="14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48200" y="1600213"/>
            <a:ext cx="4038600" cy="4525963"/>
          </a:xfrm>
        </p:spPr>
        <p:txBody>
          <a:bodyPr/>
          <a:lstStyle>
            <a:lvl1pPr>
              <a:defRPr sz="1600"/>
            </a:lvl1pPr>
            <a:lvl2pPr>
              <a:defRPr sz="1400"/>
            </a:lvl2pPr>
            <a:lvl3pPr>
              <a:defRPr sz="1200"/>
            </a:lvl3pPr>
            <a:lvl4pPr>
              <a:defRPr sz="1200"/>
            </a:lvl4pPr>
            <a:lvl5pPr>
              <a:defRPr sz="1200" u="none"/>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60212DB-D68E-4CF6-9610-6D64A4BA1772}"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9237627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000" b="1"/>
            </a:lvl1pPr>
            <a:lvl2pPr marL="456506" indent="0">
              <a:buNone/>
              <a:defRPr sz="2000" b="1"/>
            </a:lvl2pPr>
            <a:lvl3pPr marL="913010" indent="0">
              <a:buNone/>
              <a:defRPr sz="1800" b="1"/>
            </a:lvl3pPr>
            <a:lvl4pPr marL="1369517" indent="0">
              <a:buNone/>
              <a:defRPr sz="1600" b="1"/>
            </a:lvl4pPr>
            <a:lvl5pPr marL="1826021" indent="0">
              <a:buNone/>
              <a:defRPr sz="1600" b="1"/>
            </a:lvl5pPr>
            <a:lvl6pPr marL="2282529" indent="0">
              <a:buNone/>
              <a:defRPr sz="1600" b="1"/>
            </a:lvl6pPr>
            <a:lvl7pPr marL="2739032" indent="0">
              <a:buNone/>
              <a:defRPr sz="1600" b="1"/>
            </a:lvl7pPr>
            <a:lvl8pPr marL="3195539" indent="0">
              <a:buNone/>
              <a:defRPr sz="1600" b="1"/>
            </a:lvl8pPr>
            <a:lvl9pPr marL="365204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1600"/>
            </a:lvl1pPr>
            <a:lvl2pPr>
              <a:defRPr sz="1400"/>
            </a:lvl2pPr>
            <a:lvl3pPr>
              <a:defRPr sz="1200"/>
            </a:lvl3pPr>
            <a:lvl4pPr>
              <a:defRPr sz="1200"/>
            </a:lvl4pPr>
            <a:lvl5pPr>
              <a:defRPr sz="12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4645038" y="1535113"/>
            <a:ext cx="4041775" cy="639762"/>
          </a:xfrm>
        </p:spPr>
        <p:txBody>
          <a:bodyPr anchor="b"/>
          <a:lstStyle>
            <a:lvl1pPr marL="0" indent="0">
              <a:buNone/>
              <a:defRPr sz="2000" b="1"/>
            </a:lvl1pPr>
            <a:lvl2pPr marL="456506" indent="0">
              <a:buNone/>
              <a:defRPr sz="2000" b="1"/>
            </a:lvl2pPr>
            <a:lvl3pPr marL="913010" indent="0">
              <a:buNone/>
              <a:defRPr sz="1800" b="1"/>
            </a:lvl3pPr>
            <a:lvl4pPr marL="1369517" indent="0">
              <a:buNone/>
              <a:defRPr sz="1600" b="1"/>
            </a:lvl4pPr>
            <a:lvl5pPr marL="1826021" indent="0">
              <a:buNone/>
              <a:defRPr sz="1600" b="1"/>
            </a:lvl5pPr>
            <a:lvl6pPr marL="2282529" indent="0">
              <a:buNone/>
              <a:defRPr sz="1600" b="1"/>
            </a:lvl6pPr>
            <a:lvl7pPr marL="2739032" indent="0">
              <a:buNone/>
              <a:defRPr sz="1600" b="1"/>
            </a:lvl7pPr>
            <a:lvl8pPr marL="3195539" indent="0">
              <a:buNone/>
              <a:defRPr sz="1600" b="1"/>
            </a:lvl8pPr>
            <a:lvl9pPr marL="365204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8" y="2174875"/>
            <a:ext cx="4041775" cy="3951288"/>
          </a:xfrm>
        </p:spPr>
        <p:txBody>
          <a:bodyPr/>
          <a:lstStyle>
            <a:lvl1pPr>
              <a:defRPr sz="1600"/>
            </a:lvl1pPr>
            <a:lvl2pPr>
              <a:defRPr sz="1400"/>
            </a:lvl2pPr>
            <a:lvl3pPr>
              <a:defRPr sz="1200"/>
            </a:lvl3pPr>
            <a:lvl4pPr>
              <a:defRPr sz="1200"/>
            </a:lvl4pPr>
            <a:lvl5pPr>
              <a:defRPr sz="12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F9D05F86-6F57-4D24-9E3E-814314572104}"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1505136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8359623F-A55D-4947-80B1-CF6C852E7661}"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868476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A78171A4-9B0E-4E88-A410-4AAF05B3FEF7}"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3638147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1"/>
            <a:ext cx="3008313" cy="1479550"/>
          </a:xfrm>
        </p:spPr>
        <p:txBody>
          <a:bodyPr/>
          <a:lstStyle>
            <a:lvl1pPr algn="l">
              <a:defRPr sz="2600" b="1"/>
            </a:lvl1pPr>
          </a:lstStyle>
          <a:p>
            <a:r>
              <a:rPr lang="en-US" smtClean="0"/>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1800"/>
            </a:lvl1pPr>
            <a:lvl2pPr>
              <a:defRPr sz="16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4" y="1752601"/>
            <a:ext cx="3008313" cy="4419600"/>
          </a:xfrm>
        </p:spPr>
        <p:txBody>
          <a:bodyPr/>
          <a:lstStyle>
            <a:lvl1pPr marL="0" indent="0">
              <a:buNone/>
              <a:defRPr sz="1800"/>
            </a:lvl1pPr>
            <a:lvl2pPr marL="456506" indent="0">
              <a:buNone/>
              <a:defRPr sz="1200"/>
            </a:lvl2pPr>
            <a:lvl3pPr marL="913010" indent="0">
              <a:buNone/>
              <a:defRPr sz="1000"/>
            </a:lvl3pPr>
            <a:lvl4pPr marL="1369517" indent="0">
              <a:buNone/>
              <a:defRPr sz="900"/>
            </a:lvl4pPr>
            <a:lvl5pPr marL="1826021" indent="0">
              <a:buNone/>
              <a:defRPr sz="900"/>
            </a:lvl5pPr>
            <a:lvl6pPr marL="2282529" indent="0">
              <a:buNone/>
              <a:defRPr sz="900"/>
            </a:lvl6pPr>
            <a:lvl7pPr marL="2739032" indent="0">
              <a:buNone/>
              <a:defRPr sz="900"/>
            </a:lvl7pPr>
            <a:lvl8pPr marL="3195539" indent="0">
              <a:buNone/>
              <a:defRPr sz="900"/>
            </a:lvl8pPr>
            <a:lvl9pPr marL="365204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0DB0B9B-03C0-4403-92F9-C509A7B85B77}"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7108244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600" b="1"/>
            </a:lvl1pPr>
          </a:lstStyle>
          <a:p>
            <a:r>
              <a:rPr lang="en-US" smtClean="0"/>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6506" indent="0">
              <a:buNone/>
              <a:defRPr sz="2800"/>
            </a:lvl2pPr>
            <a:lvl3pPr marL="913010" indent="0">
              <a:buNone/>
              <a:defRPr sz="2400"/>
            </a:lvl3pPr>
            <a:lvl4pPr marL="1369517" indent="0">
              <a:buNone/>
              <a:defRPr sz="2000"/>
            </a:lvl4pPr>
            <a:lvl5pPr marL="1826021" indent="0">
              <a:buNone/>
              <a:defRPr sz="2000"/>
            </a:lvl5pPr>
            <a:lvl6pPr marL="2282529" indent="0">
              <a:buNone/>
              <a:defRPr sz="2000"/>
            </a:lvl6pPr>
            <a:lvl7pPr marL="2739032" indent="0">
              <a:buNone/>
              <a:defRPr sz="2000"/>
            </a:lvl7pPr>
            <a:lvl8pPr marL="3195539" indent="0">
              <a:buNone/>
              <a:defRPr sz="2000"/>
            </a:lvl8pPr>
            <a:lvl9pPr marL="3652043"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800"/>
            </a:lvl1pPr>
            <a:lvl2pPr marL="456506" indent="0">
              <a:buNone/>
              <a:defRPr sz="1200"/>
            </a:lvl2pPr>
            <a:lvl3pPr marL="913010" indent="0">
              <a:buNone/>
              <a:defRPr sz="1000"/>
            </a:lvl3pPr>
            <a:lvl4pPr marL="1369517" indent="0">
              <a:buNone/>
              <a:defRPr sz="900"/>
            </a:lvl4pPr>
            <a:lvl5pPr marL="1826021" indent="0">
              <a:buNone/>
              <a:defRPr sz="900"/>
            </a:lvl5pPr>
            <a:lvl6pPr marL="2282529" indent="0">
              <a:buNone/>
              <a:defRPr sz="900"/>
            </a:lvl6pPr>
            <a:lvl7pPr marL="2739032" indent="0">
              <a:buNone/>
              <a:defRPr sz="900"/>
            </a:lvl7pPr>
            <a:lvl8pPr marL="3195539" indent="0">
              <a:buNone/>
              <a:defRPr sz="900"/>
            </a:lvl8pPr>
            <a:lvl9pPr marL="365204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08E9023-E28A-43E9-BFED-1C81B54CEEE9}"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0691085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F77D365-A221-49E0-8280-880E11DF7173}"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60681875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BDADFDC-8FA3-43E4-A101-7F1632DA413C}"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2513027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9"/>
          <p:cNvSpPr>
            <a:spLocks noGrp="1" noChangeArrowheads="1"/>
          </p:cNvSpPr>
          <p:nvPr>
            <p:ph type="sldNum" sz="quarter" idx="10"/>
          </p:nvPr>
        </p:nvSpPr>
        <p:spPr/>
        <p:txBody>
          <a:bodyPr/>
          <a:lstStyle>
            <a:lvl1pPr>
              <a:defRPr/>
            </a:lvl1pPr>
            <a:lvl2pPr lvl="1">
              <a:defRPr sz="1800">
                <a:latin typeface="Arial" charset="0"/>
                <a:ea typeface="ＭＳ Ｐゴシック" charset="-128"/>
                <a:cs typeface="+mn-cs"/>
              </a:defRPr>
            </a:lvl2pPr>
          </a:lstStyle>
          <a:p>
            <a:pPr>
              <a:defRPr/>
            </a:pPr>
            <a:fld id="{8C3F7627-35B9-4BEA-A372-40C6CA04D76B}" type="slidenum">
              <a:rPr lang="en-US">
                <a:solidFill>
                  <a:srgbClr val="616161"/>
                </a:solidFill>
              </a:rPr>
              <a:pPr>
                <a:defRPr/>
              </a:pPr>
              <a:t>‹#›</a:t>
            </a:fld>
            <a:endParaRPr lang="en-US">
              <a:solidFill>
                <a:srgbClr val="616161"/>
              </a:solidFill>
            </a:endParaRPr>
          </a:p>
          <a:p>
            <a:pPr lvl="1">
              <a:defRPr/>
            </a:pPr>
            <a:endParaRPr lang="en-US">
              <a:solidFill>
                <a:srgbClr val="616161"/>
              </a:solidFill>
            </a:endParaRPr>
          </a:p>
        </p:txBody>
      </p:sp>
    </p:spTree>
    <p:extLst>
      <p:ext uri="{BB962C8B-B14F-4D97-AF65-F5344CB8AC3E}">
        <p14:creationId xmlns:p14="http://schemas.microsoft.com/office/powerpoint/2010/main" val="37212019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descr="doe_black.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4976" y="6456363"/>
            <a:ext cx="960437"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title footer_Blue_646.jp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6794500"/>
            <a:ext cx="9144000" cy="6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Rectangle 2"/>
          <p:cNvSpPr>
            <a:spLocks noGrp="1" noChangeArrowheads="1"/>
          </p:cNvSpPr>
          <p:nvPr>
            <p:ph type="ctrTitle"/>
          </p:nvPr>
        </p:nvSpPr>
        <p:spPr>
          <a:xfrm>
            <a:off x="985838" y="1671640"/>
            <a:ext cx="7696200" cy="1069975"/>
          </a:xfrm>
        </p:spPr>
        <p:txBody>
          <a:bodyPr/>
          <a:lstStyle>
            <a:lvl1pPr>
              <a:defRPr sz="3000"/>
            </a:lvl1pPr>
          </a:lstStyle>
          <a:p>
            <a:r>
              <a:rPr lang="en-US" dirty="0" smtClean="0"/>
              <a:t>Click to edit Master title style</a:t>
            </a:r>
            <a:endParaRPr lang="en-US" dirty="0"/>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r>
              <a:rPr lang="en-US" smtClean="0"/>
              <a:t>Click to edit Master subtitle style</a:t>
            </a:r>
            <a:endParaRPr lang="en-US" dirty="0"/>
          </a:p>
        </p:txBody>
      </p:sp>
    </p:spTree>
    <p:extLst>
      <p:ext uri="{BB962C8B-B14F-4D97-AF65-F5344CB8AC3E}">
        <p14:creationId xmlns:p14="http://schemas.microsoft.com/office/powerpoint/2010/main" val="362994347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defRPr sz="1800"/>
            </a:lvl1pPr>
            <a:lvl2pPr>
              <a:defRPr sz="1600"/>
            </a:lvl2pPr>
            <a:lvl3pPr>
              <a:defRPr sz="1400"/>
            </a:lvl3pPr>
            <a:lvl4pPr>
              <a:defRPr sz="1400"/>
            </a:lvl4pPr>
            <a:lvl5pPr>
              <a:defRPr sz="14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1C1D9D1-D453-4699-9D02-D94119E6BDF2}"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77764448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3"/>
            <a:ext cx="7772400" cy="1362075"/>
          </a:xfrm>
        </p:spPr>
        <p:txBody>
          <a:bodyPr/>
          <a:lstStyle>
            <a:lvl1pPr algn="l">
              <a:defRPr sz="2400" b="1" cap="none" baseline="0"/>
            </a:lvl1pPr>
          </a:lstStyle>
          <a:p>
            <a:r>
              <a:rPr lang="en-US" dirty="0"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600"/>
            </a:lvl1pPr>
            <a:lvl2pPr marL="456506" indent="0">
              <a:buNone/>
              <a:defRPr sz="1800"/>
            </a:lvl2pPr>
            <a:lvl3pPr marL="913010" indent="0">
              <a:buNone/>
              <a:defRPr sz="1600"/>
            </a:lvl3pPr>
            <a:lvl4pPr marL="1369517" indent="0">
              <a:buNone/>
              <a:defRPr sz="1400"/>
            </a:lvl4pPr>
            <a:lvl5pPr marL="1826021" indent="0">
              <a:buNone/>
              <a:defRPr sz="1400"/>
            </a:lvl5pPr>
            <a:lvl6pPr marL="2282529" indent="0">
              <a:buNone/>
              <a:defRPr sz="1400"/>
            </a:lvl6pPr>
            <a:lvl7pPr marL="2739032" indent="0">
              <a:buNone/>
              <a:defRPr sz="1400"/>
            </a:lvl7pPr>
            <a:lvl8pPr marL="3195539" indent="0">
              <a:buNone/>
              <a:defRPr sz="1400"/>
            </a:lvl8pPr>
            <a:lvl9pPr marL="3652043" indent="0">
              <a:buNone/>
              <a:defRPr sz="1400"/>
            </a:lvl9pPr>
          </a:lstStyle>
          <a:p>
            <a:pPr lvl="0"/>
            <a:r>
              <a:rPr lang="en-US" dirty="0"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781FB33-B3D0-404B-96CC-94F33DC26519}"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0734629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Content Placeholder 2"/>
          <p:cNvSpPr>
            <a:spLocks noGrp="1"/>
          </p:cNvSpPr>
          <p:nvPr>
            <p:ph sz="half" idx="1"/>
          </p:nvPr>
        </p:nvSpPr>
        <p:spPr>
          <a:xfrm>
            <a:off x="457200" y="1600213"/>
            <a:ext cx="4038600" cy="4525963"/>
          </a:xfrm>
        </p:spPr>
        <p:txBody>
          <a:bodyPr/>
          <a:lstStyle>
            <a:lvl1pPr>
              <a:defRPr sz="1600"/>
            </a:lvl1pPr>
            <a:lvl2pPr>
              <a:defRPr sz="14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48200" y="1600213"/>
            <a:ext cx="4038600" cy="4525963"/>
          </a:xfrm>
        </p:spPr>
        <p:txBody>
          <a:bodyPr/>
          <a:lstStyle>
            <a:lvl1pPr>
              <a:defRPr sz="1600"/>
            </a:lvl1pPr>
            <a:lvl2pPr>
              <a:defRPr sz="1400"/>
            </a:lvl2pPr>
            <a:lvl3pPr>
              <a:defRPr sz="1200"/>
            </a:lvl3pPr>
            <a:lvl4pPr>
              <a:defRPr sz="1200"/>
            </a:lvl4pPr>
            <a:lvl5pPr>
              <a:defRPr sz="1200" u="none"/>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60212DB-D68E-4CF6-9610-6D64A4BA1772}"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30022618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000" b="1"/>
            </a:lvl1pPr>
            <a:lvl2pPr marL="456506" indent="0">
              <a:buNone/>
              <a:defRPr sz="2000" b="1"/>
            </a:lvl2pPr>
            <a:lvl3pPr marL="913010" indent="0">
              <a:buNone/>
              <a:defRPr sz="1800" b="1"/>
            </a:lvl3pPr>
            <a:lvl4pPr marL="1369517" indent="0">
              <a:buNone/>
              <a:defRPr sz="1600" b="1"/>
            </a:lvl4pPr>
            <a:lvl5pPr marL="1826021" indent="0">
              <a:buNone/>
              <a:defRPr sz="1600" b="1"/>
            </a:lvl5pPr>
            <a:lvl6pPr marL="2282529" indent="0">
              <a:buNone/>
              <a:defRPr sz="1600" b="1"/>
            </a:lvl6pPr>
            <a:lvl7pPr marL="2739032" indent="0">
              <a:buNone/>
              <a:defRPr sz="1600" b="1"/>
            </a:lvl7pPr>
            <a:lvl8pPr marL="3195539" indent="0">
              <a:buNone/>
              <a:defRPr sz="1600" b="1"/>
            </a:lvl8pPr>
            <a:lvl9pPr marL="365204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1600"/>
            </a:lvl1pPr>
            <a:lvl2pPr>
              <a:defRPr sz="1400"/>
            </a:lvl2pPr>
            <a:lvl3pPr>
              <a:defRPr sz="1200"/>
            </a:lvl3pPr>
            <a:lvl4pPr>
              <a:defRPr sz="1200"/>
            </a:lvl4pPr>
            <a:lvl5pPr>
              <a:defRPr sz="12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4645038" y="1535113"/>
            <a:ext cx="4041775" cy="639762"/>
          </a:xfrm>
        </p:spPr>
        <p:txBody>
          <a:bodyPr anchor="b"/>
          <a:lstStyle>
            <a:lvl1pPr marL="0" indent="0">
              <a:buNone/>
              <a:defRPr sz="2000" b="1"/>
            </a:lvl1pPr>
            <a:lvl2pPr marL="456506" indent="0">
              <a:buNone/>
              <a:defRPr sz="2000" b="1"/>
            </a:lvl2pPr>
            <a:lvl3pPr marL="913010" indent="0">
              <a:buNone/>
              <a:defRPr sz="1800" b="1"/>
            </a:lvl3pPr>
            <a:lvl4pPr marL="1369517" indent="0">
              <a:buNone/>
              <a:defRPr sz="1600" b="1"/>
            </a:lvl4pPr>
            <a:lvl5pPr marL="1826021" indent="0">
              <a:buNone/>
              <a:defRPr sz="1600" b="1"/>
            </a:lvl5pPr>
            <a:lvl6pPr marL="2282529" indent="0">
              <a:buNone/>
              <a:defRPr sz="1600" b="1"/>
            </a:lvl6pPr>
            <a:lvl7pPr marL="2739032" indent="0">
              <a:buNone/>
              <a:defRPr sz="1600" b="1"/>
            </a:lvl7pPr>
            <a:lvl8pPr marL="3195539" indent="0">
              <a:buNone/>
              <a:defRPr sz="1600" b="1"/>
            </a:lvl8pPr>
            <a:lvl9pPr marL="365204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8" y="2174875"/>
            <a:ext cx="4041775" cy="3951288"/>
          </a:xfrm>
        </p:spPr>
        <p:txBody>
          <a:bodyPr/>
          <a:lstStyle>
            <a:lvl1pPr>
              <a:defRPr sz="1600"/>
            </a:lvl1pPr>
            <a:lvl2pPr>
              <a:defRPr sz="1400"/>
            </a:lvl2pPr>
            <a:lvl3pPr>
              <a:defRPr sz="1200"/>
            </a:lvl3pPr>
            <a:lvl4pPr>
              <a:defRPr sz="1200"/>
            </a:lvl4pPr>
            <a:lvl5pPr>
              <a:defRPr sz="12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F9D05F86-6F57-4D24-9E3E-814314572104}"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8527650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8359623F-A55D-4947-80B1-CF6C852E7661}"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1871994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A78171A4-9B0E-4E88-A410-4AAF05B3FEF7}"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93550029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1"/>
            <a:ext cx="3008313" cy="1479550"/>
          </a:xfrm>
        </p:spPr>
        <p:txBody>
          <a:bodyPr/>
          <a:lstStyle>
            <a:lvl1pPr algn="l">
              <a:defRPr sz="2600" b="1"/>
            </a:lvl1pPr>
          </a:lstStyle>
          <a:p>
            <a:r>
              <a:rPr lang="en-US" smtClean="0"/>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1800"/>
            </a:lvl1pPr>
            <a:lvl2pPr>
              <a:defRPr sz="16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4" y="1752601"/>
            <a:ext cx="3008313" cy="4419600"/>
          </a:xfrm>
        </p:spPr>
        <p:txBody>
          <a:bodyPr/>
          <a:lstStyle>
            <a:lvl1pPr marL="0" indent="0">
              <a:buNone/>
              <a:defRPr sz="1800"/>
            </a:lvl1pPr>
            <a:lvl2pPr marL="456506" indent="0">
              <a:buNone/>
              <a:defRPr sz="1200"/>
            </a:lvl2pPr>
            <a:lvl3pPr marL="913010" indent="0">
              <a:buNone/>
              <a:defRPr sz="1000"/>
            </a:lvl3pPr>
            <a:lvl4pPr marL="1369517" indent="0">
              <a:buNone/>
              <a:defRPr sz="900"/>
            </a:lvl4pPr>
            <a:lvl5pPr marL="1826021" indent="0">
              <a:buNone/>
              <a:defRPr sz="900"/>
            </a:lvl5pPr>
            <a:lvl6pPr marL="2282529" indent="0">
              <a:buNone/>
              <a:defRPr sz="900"/>
            </a:lvl6pPr>
            <a:lvl7pPr marL="2739032" indent="0">
              <a:buNone/>
              <a:defRPr sz="900"/>
            </a:lvl7pPr>
            <a:lvl8pPr marL="3195539" indent="0">
              <a:buNone/>
              <a:defRPr sz="900"/>
            </a:lvl8pPr>
            <a:lvl9pPr marL="365204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0DB0B9B-03C0-4403-92F9-C509A7B85B77}"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776188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600" b="1"/>
            </a:lvl1pPr>
          </a:lstStyle>
          <a:p>
            <a:r>
              <a:rPr lang="en-US" smtClean="0"/>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6506" indent="0">
              <a:buNone/>
              <a:defRPr sz="2800"/>
            </a:lvl2pPr>
            <a:lvl3pPr marL="913010" indent="0">
              <a:buNone/>
              <a:defRPr sz="2400"/>
            </a:lvl3pPr>
            <a:lvl4pPr marL="1369517" indent="0">
              <a:buNone/>
              <a:defRPr sz="2000"/>
            </a:lvl4pPr>
            <a:lvl5pPr marL="1826021" indent="0">
              <a:buNone/>
              <a:defRPr sz="2000"/>
            </a:lvl5pPr>
            <a:lvl6pPr marL="2282529" indent="0">
              <a:buNone/>
              <a:defRPr sz="2000"/>
            </a:lvl6pPr>
            <a:lvl7pPr marL="2739032" indent="0">
              <a:buNone/>
              <a:defRPr sz="2000"/>
            </a:lvl7pPr>
            <a:lvl8pPr marL="3195539" indent="0">
              <a:buNone/>
              <a:defRPr sz="2000"/>
            </a:lvl8pPr>
            <a:lvl9pPr marL="3652043"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800"/>
            </a:lvl1pPr>
            <a:lvl2pPr marL="456506" indent="0">
              <a:buNone/>
              <a:defRPr sz="1200"/>
            </a:lvl2pPr>
            <a:lvl3pPr marL="913010" indent="0">
              <a:buNone/>
              <a:defRPr sz="1000"/>
            </a:lvl3pPr>
            <a:lvl4pPr marL="1369517" indent="0">
              <a:buNone/>
              <a:defRPr sz="900"/>
            </a:lvl4pPr>
            <a:lvl5pPr marL="1826021" indent="0">
              <a:buNone/>
              <a:defRPr sz="900"/>
            </a:lvl5pPr>
            <a:lvl6pPr marL="2282529" indent="0">
              <a:buNone/>
              <a:defRPr sz="900"/>
            </a:lvl6pPr>
            <a:lvl7pPr marL="2739032" indent="0">
              <a:buNone/>
              <a:defRPr sz="900"/>
            </a:lvl7pPr>
            <a:lvl8pPr marL="3195539" indent="0">
              <a:buNone/>
              <a:defRPr sz="900"/>
            </a:lvl8pPr>
            <a:lvl9pPr marL="3652043"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08E9023-E28A-43E9-BFED-1C81B54CEEE9}"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2936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F77D365-A221-49E0-8280-880E11DF7173}"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50217903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BDADFDC-8FA3-43E4-A101-7F1632DA413C}"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3422916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9"/>
          <p:cNvSpPr>
            <a:spLocks noGrp="1" noChangeArrowheads="1"/>
          </p:cNvSpPr>
          <p:nvPr>
            <p:ph type="sldNum" sz="quarter" idx="10"/>
          </p:nvPr>
        </p:nvSpPr>
        <p:spPr/>
        <p:txBody>
          <a:bodyPr/>
          <a:lstStyle>
            <a:lvl1pPr>
              <a:defRPr/>
            </a:lvl1pPr>
            <a:lvl2pPr lvl="1">
              <a:defRPr sz="1800">
                <a:latin typeface="Arial" charset="0"/>
                <a:ea typeface="ＭＳ Ｐゴシック" charset="-128"/>
                <a:cs typeface="+mn-cs"/>
              </a:defRPr>
            </a:lvl2pPr>
          </a:lstStyle>
          <a:p>
            <a:pPr>
              <a:defRPr/>
            </a:pPr>
            <a:fld id="{8C3F7627-35B9-4BEA-A372-40C6CA04D76B}" type="slidenum">
              <a:rPr lang="en-US">
                <a:solidFill>
                  <a:srgbClr val="616161"/>
                </a:solidFill>
              </a:rPr>
              <a:pPr>
                <a:defRPr/>
              </a:pPr>
              <a:t>‹#›</a:t>
            </a:fld>
            <a:endParaRPr lang="en-US">
              <a:solidFill>
                <a:srgbClr val="616161"/>
              </a:solidFill>
            </a:endParaRPr>
          </a:p>
          <a:p>
            <a:pPr lvl="1">
              <a:defRPr/>
            </a:pPr>
            <a:endParaRPr lang="en-US">
              <a:solidFill>
                <a:srgbClr val="616161"/>
              </a:solidFill>
            </a:endParaRPr>
          </a:p>
        </p:txBody>
      </p:sp>
    </p:spTree>
    <p:extLst>
      <p:ext uri="{BB962C8B-B14F-4D97-AF65-F5344CB8AC3E}">
        <p14:creationId xmlns:p14="http://schemas.microsoft.com/office/powerpoint/2010/main" val="394911692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descr="doe_black.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4963" y="6456363"/>
            <a:ext cx="960437" cy="231775"/>
          </a:xfrm>
          <a:prstGeom prst="rect">
            <a:avLst/>
          </a:prstGeom>
          <a:noFill/>
          <a:ln>
            <a:noFill/>
          </a:ln>
          <a:extLst>
            <a:ext uri="{909E8E84-426E-40DD-AFC4-6F175D3DCCD1}">
              <a14:hiddenFill xmlns:a14="http://schemas.microsoft.com/office/drawing/2010/main">
                <a:solidFill>
                  <a:srgbClr val="FFFFFF">
                    <a:alpha val="74901"/>
                  </a:srgbClr>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title footer_Blue_646.jp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6794500"/>
            <a:ext cx="9144000" cy="6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Rectangle 2"/>
          <p:cNvSpPr>
            <a:spLocks noGrp="1" noChangeArrowheads="1"/>
          </p:cNvSpPr>
          <p:nvPr>
            <p:ph type="ctrTitle"/>
          </p:nvPr>
        </p:nvSpPr>
        <p:spPr>
          <a:xfrm>
            <a:off x="985838" y="1671638"/>
            <a:ext cx="7696200" cy="1069975"/>
          </a:xfrm>
        </p:spPr>
        <p:txBody>
          <a:bodyPr/>
          <a:lstStyle>
            <a:lvl1pPr>
              <a:defRPr sz="3000"/>
            </a:lvl1pPr>
          </a:lstStyle>
          <a:p>
            <a:pPr lvl="0"/>
            <a:r>
              <a:rPr lang="en-US" noProof="0" smtClean="0"/>
              <a:t>Click to edit Master title style</a:t>
            </a:r>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pPr lvl="0"/>
            <a:r>
              <a:rPr lang="en-US" noProof="0" smtClean="0"/>
              <a:t>Click to edit Master subtitle style</a:t>
            </a:r>
          </a:p>
        </p:txBody>
      </p:sp>
    </p:spTree>
    <p:extLst>
      <p:ext uri="{BB962C8B-B14F-4D97-AF65-F5344CB8AC3E}">
        <p14:creationId xmlns:p14="http://schemas.microsoft.com/office/powerpoint/2010/main" val="224522212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8294B01-9356-4A99-BF43-1EB6DE2E19CF}"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2224076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4371FB6-A49C-403A-80E0-F3B50C1BEBB3}"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17412176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FBD4CAE-54A7-4E63-89E8-02C9CD06709D}"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2117994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AB7F89-58D0-43ED-9301-71E2756BED75}"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38894400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28623D6B-5800-409C-8349-5EF323434A7F}"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4983298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BCF5F422-1A53-441E-9EFC-E7C12AA4BDD6}"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55227979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9E4C114-1D3B-465A-B75C-DD4A87936321}"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46564912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BEED9B6-EBED-4484-BE82-BE8D633CF8F0}"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12489967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80314F8-81E0-459F-B163-4834EBACA41A}"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92653295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30FB48C-6976-441C-BA10-E5E8C0872425}"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27738762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A62732D-4EDF-4994-B2EF-054D259FBB66}"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39613645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1106488"/>
          </a:xfrm>
          <a:prstGeom prst="rect">
            <a:avLst/>
          </a:prstGeom>
          <a:noFill/>
          <a:ln w="9525">
            <a:noFill/>
            <a:miter lim="800000"/>
            <a:headEnd/>
            <a:tailEnd/>
          </a:ln>
        </p:spPr>
      </p:pic>
      <p:pic>
        <p:nvPicPr>
          <p:cNvPr id="5" name="Picture 7" descr="doe_black.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4963" y="6456363"/>
            <a:ext cx="960437" cy="231775"/>
          </a:xfrm>
          <a:prstGeom prst="rect">
            <a:avLst/>
          </a:prstGeom>
          <a:noFill/>
          <a:ln w="9525">
            <a:noFill/>
            <a:miter lim="800000"/>
            <a:headEnd/>
            <a:tailEnd/>
          </a:ln>
        </p:spPr>
      </p:pic>
      <p:pic>
        <p:nvPicPr>
          <p:cNvPr id="6" name="Picture 8" descr="title footer_Blue_646.jp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6794500"/>
            <a:ext cx="9144000" cy="63500"/>
          </a:xfrm>
          <a:prstGeom prst="rect">
            <a:avLst/>
          </a:prstGeom>
          <a:noFill/>
          <a:ln w="9525">
            <a:noFill/>
            <a:miter lim="800000"/>
            <a:headEnd/>
            <a:tailEnd/>
          </a:ln>
        </p:spPr>
      </p:pic>
      <p:sp>
        <p:nvSpPr>
          <p:cNvPr id="3074" name="Rectangle 2"/>
          <p:cNvSpPr>
            <a:spLocks noGrp="1" noChangeArrowheads="1"/>
          </p:cNvSpPr>
          <p:nvPr>
            <p:ph type="ctrTitle"/>
          </p:nvPr>
        </p:nvSpPr>
        <p:spPr>
          <a:xfrm>
            <a:off x="985838" y="1671638"/>
            <a:ext cx="7696200" cy="1069975"/>
          </a:xfrm>
        </p:spPr>
        <p:txBody>
          <a:bodyPr/>
          <a:lstStyle>
            <a:lvl1pPr>
              <a:defRPr sz="3000"/>
            </a:lvl1pPr>
          </a:lstStyle>
          <a:p>
            <a:r>
              <a:rPr lang="en-US" smtClean="0"/>
              <a:t>Click to edit Master title style</a:t>
            </a:r>
            <a:endParaRPr lang="en-US" dirty="0"/>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r>
              <a:rPr lang="en-US" smtClean="0"/>
              <a:t>Click to edit Master subtitle style</a:t>
            </a:r>
            <a:endParaRPr lang="en-US" dirty="0"/>
          </a:p>
        </p:txBody>
      </p:sp>
    </p:spTree>
    <p:extLst>
      <p:ext uri="{BB962C8B-B14F-4D97-AF65-F5344CB8AC3E}">
        <p14:creationId xmlns:p14="http://schemas.microsoft.com/office/powerpoint/2010/main" val="70018092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AD35325C-CF4B-41F5-8382-A7BBA34C794E}"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41574074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30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69F929FB-CA67-4CB4-9A3F-FB855F3EBCEC}"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431633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a:defRPr sz="1800"/>
            </a:lvl1pPr>
            <a:lvl2pPr>
              <a:defRPr sz="16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a:defRPr sz="1800"/>
            </a:lvl1pPr>
            <a:lvl2pPr>
              <a:defRPr sz="1600"/>
            </a:lvl2pPr>
            <a:lvl3pPr>
              <a:defRPr sz="1400"/>
            </a:lvl3pPr>
            <a:lvl4pPr>
              <a:defRPr sz="1400"/>
            </a:lvl4pPr>
            <a:lvl5pPr>
              <a:defRPr sz="1400" u="none"/>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12E0BC-5DD3-4BBB-8128-7D50B0C7C7FC}"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72069766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6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1800"/>
            </a:lvl1pPr>
            <a:lvl2pPr>
              <a:defRPr sz="16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9" name="Rectangle 6"/>
          <p:cNvSpPr>
            <a:spLocks noGrp="1" noChangeArrowheads="1"/>
          </p:cNvSpPr>
          <p:nvPr>
            <p:ph type="sldNum" sz="quarter" idx="12"/>
          </p:nvPr>
        </p:nvSpPr>
        <p:spPr>
          <a:ln/>
        </p:spPr>
        <p:txBody>
          <a:bodyPr/>
          <a:lstStyle>
            <a:lvl1pPr>
              <a:defRPr/>
            </a:lvl1pPr>
          </a:lstStyle>
          <a:p>
            <a:pPr>
              <a:defRPr/>
            </a:pPr>
            <a:fld id="{61808E9D-A5ED-4E9C-8106-67544E05307A}"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5706275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5" name="Rectangle 6"/>
          <p:cNvSpPr>
            <a:spLocks noGrp="1" noChangeArrowheads="1"/>
          </p:cNvSpPr>
          <p:nvPr>
            <p:ph type="sldNum" sz="quarter" idx="12"/>
          </p:nvPr>
        </p:nvSpPr>
        <p:spPr>
          <a:ln/>
        </p:spPr>
        <p:txBody>
          <a:bodyPr/>
          <a:lstStyle>
            <a:lvl1pPr>
              <a:defRPr/>
            </a:lvl1pPr>
          </a:lstStyle>
          <a:p>
            <a:pPr>
              <a:defRPr/>
            </a:pPr>
            <a:fld id="{7D13F012-073B-46F8-B2DE-A3D6D57F917F}"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73914386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4" name="Rectangle 6"/>
          <p:cNvSpPr>
            <a:spLocks noGrp="1" noChangeArrowheads="1"/>
          </p:cNvSpPr>
          <p:nvPr>
            <p:ph type="sldNum" sz="quarter" idx="12"/>
          </p:nvPr>
        </p:nvSpPr>
        <p:spPr>
          <a:ln/>
        </p:spPr>
        <p:txBody>
          <a:bodyPr/>
          <a:lstStyle>
            <a:lvl1pPr>
              <a:defRPr/>
            </a:lvl1pPr>
          </a:lstStyle>
          <a:p>
            <a:pPr>
              <a:defRPr/>
            </a:pPr>
            <a:fld id="{9A265F1B-0587-4014-A56F-585C320E3BDD}"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03472082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479550"/>
          </a:xfrm>
        </p:spPr>
        <p:txBody>
          <a:bodyPr/>
          <a:lstStyle>
            <a:lvl1pPr algn="l">
              <a:defRPr sz="2600" b="1"/>
            </a:lvl1pPr>
          </a:lstStyle>
          <a:p>
            <a:r>
              <a:rPr lang="en-US" smtClean="0"/>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1800"/>
            </a:lvl1pPr>
            <a:lvl2pPr>
              <a:defRPr sz="16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1752601"/>
            <a:ext cx="3008313" cy="4419600"/>
          </a:xfrm>
        </p:spPr>
        <p:txBody>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9BEFC39A-06C2-4FFF-AB14-D934E5289770}"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90900568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600" b="1"/>
            </a:lvl1pPr>
          </a:lstStyle>
          <a:p>
            <a:r>
              <a:rPr lang="en-US" smtClean="0"/>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73264256-FBC1-4901-97BD-4CEA17991F96}"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10352756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0DB00224-6BB6-42B2-BFF7-31390EB0AB74}"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8209193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DB60DED8-8E45-4569-87A1-F8EFB6A876E0}"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43196141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No logo">
    <p:spTree>
      <p:nvGrpSpPr>
        <p:cNvPr id="1" name=""/>
        <p:cNvGrpSpPr/>
        <p:nvPr/>
      </p:nvGrpSpPr>
      <p:grpSpPr>
        <a:xfrm>
          <a:off x="0" y="0"/>
          <a:ext cx="0" cy="0"/>
          <a:chOff x="0" y="0"/>
          <a:chExt cx="0" cy="0"/>
        </a:xfrm>
      </p:grpSpPr>
      <p:pic>
        <p:nvPicPr>
          <p:cNvPr id="3" name="Picture 5" descr="slide footer_blue_646.jpg"/>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descr="slide header_646.jpg"/>
          <p:cNvPicPr>
            <a:picLocks noChangeAspect="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5" name="Slide Number Placeholder 3"/>
          <p:cNvSpPr>
            <a:spLocks noGrp="1"/>
          </p:cNvSpPr>
          <p:nvPr>
            <p:ph type="sldNum" sz="quarter" idx="10"/>
          </p:nvPr>
        </p:nvSpPr>
        <p:spPr/>
        <p:txBody>
          <a:bodyPr/>
          <a:lstStyle>
            <a:lvl1pPr>
              <a:defRPr smtClean="0"/>
            </a:lvl1pPr>
          </a:lstStyle>
          <a:p>
            <a:pPr>
              <a:defRPr/>
            </a:pPr>
            <a:fld id="{F7D44948-3A5F-774E-8F08-6BEB2135B4B3}"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42176546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descr="doe_black.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4963" y="6456363"/>
            <a:ext cx="960437" cy="231775"/>
          </a:xfrm>
          <a:prstGeom prst="rect">
            <a:avLst/>
          </a:prstGeom>
          <a:noFill/>
          <a:ln>
            <a:noFill/>
          </a:ln>
          <a:extLst>
            <a:ext uri="{909E8E84-426E-40DD-AFC4-6F175D3DCCD1}">
              <a14:hiddenFill xmlns:a14="http://schemas.microsoft.com/office/drawing/2010/main">
                <a:solidFill>
                  <a:srgbClr val="FFFFFF">
                    <a:alpha val="74901"/>
                  </a:srgbClr>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title footer_Blue_646.jp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6794500"/>
            <a:ext cx="9144000" cy="6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Rectangle 2"/>
          <p:cNvSpPr>
            <a:spLocks noGrp="1" noChangeArrowheads="1"/>
          </p:cNvSpPr>
          <p:nvPr>
            <p:ph type="ctrTitle"/>
          </p:nvPr>
        </p:nvSpPr>
        <p:spPr>
          <a:xfrm>
            <a:off x="985838" y="1671638"/>
            <a:ext cx="7696200" cy="1069975"/>
          </a:xfrm>
        </p:spPr>
        <p:txBody>
          <a:bodyPr/>
          <a:lstStyle>
            <a:lvl1pPr>
              <a:defRPr sz="3000"/>
            </a:lvl1pPr>
          </a:lstStyle>
          <a:p>
            <a:pPr lvl="0"/>
            <a:r>
              <a:rPr lang="en-US" noProof="0" smtClean="0"/>
              <a:t>Click to edit Master title style</a:t>
            </a:r>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pPr lvl="0"/>
            <a:r>
              <a:rPr lang="en-US" noProof="0" smtClean="0"/>
              <a:t>Click to edit Master subtitle style</a:t>
            </a:r>
          </a:p>
        </p:txBody>
      </p:sp>
    </p:spTree>
    <p:extLst>
      <p:ext uri="{BB962C8B-B14F-4D97-AF65-F5344CB8AC3E}">
        <p14:creationId xmlns:p14="http://schemas.microsoft.com/office/powerpoint/2010/main" val="331545568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8294B01-9356-4A99-BF43-1EB6DE2E19CF}"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18850871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4371FB6-A49C-403A-80E0-F3B50C1BEBB3}"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54116011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FBD4CAE-54A7-4E63-89E8-02C9CD06709D}"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413152663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AB7F89-58D0-43ED-9301-71E2756BED75}"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27510662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28623D6B-5800-409C-8349-5EF323434A7F}"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15285141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BCF5F422-1A53-441E-9EFC-E7C12AA4BDD6}"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37844728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9E4C114-1D3B-465A-B75C-DD4A87936321}"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106769839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BEED9B6-EBED-4484-BE82-BE8D633CF8F0}"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207151592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80314F8-81E0-459F-B163-4834EBACA41A}"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31507197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30FB48C-6976-441C-BA10-E5E8C0872425}"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40196305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rPr>
              <a:t>Sep. 15, 2014</a:t>
            </a:r>
            <a:endParaRPr lang="en-US">
              <a:solidFill>
                <a:srgbClr val="40404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rPr>
              <a:t>S. Henderson, CHESS Seminar</a:t>
            </a:r>
            <a:endParaRPr lang="en-US">
              <a:solidFill>
                <a:srgbClr val="40404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A62732D-4EDF-4994-B2EF-054D259FBB66}" type="slidenum">
              <a:rPr lang="en-US">
                <a:solidFill>
                  <a:srgbClr val="404040"/>
                </a:solidFill>
              </a:rPr>
              <a:pPr>
                <a:defRPr/>
              </a:pPr>
              <a:t>‹#›</a:t>
            </a:fld>
            <a:endParaRPr lang="en-US">
              <a:solidFill>
                <a:srgbClr val="404040"/>
              </a:solidFill>
            </a:endParaRPr>
          </a:p>
        </p:txBody>
      </p:sp>
    </p:spTree>
    <p:extLst>
      <p:ext uri="{BB962C8B-B14F-4D97-AF65-F5344CB8AC3E}">
        <p14:creationId xmlns:p14="http://schemas.microsoft.com/office/powerpoint/2010/main" val="305639255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descr="doe_black.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4963" y="6456363"/>
            <a:ext cx="960437" cy="231775"/>
          </a:xfrm>
          <a:prstGeom prst="rect">
            <a:avLst/>
          </a:prstGeom>
          <a:noFill/>
          <a:ln>
            <a:noFill/>
          </a:ln>
          <a:extLst>
            <a:ext uri="{909E8E84-426E-40DD-AFC4-6F175D3DCCD1}">
              <a14:hiddenFill xmlns:a14="http://schemas.microsoft.com/office/drawing/2010/main">
                <a:solidFill>
                  <a:srgbClr val="FFFFFF">
                    <a:alpha val="74901"/>
                  </a:srgbClr>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title footer_Blue_646.jp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6794500"/>
            <a:ext cx="9144000" cy="6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Rectangle 2"/>
          <p:cNvSpPr>
            <a:spLocks noGrp="1" noChangeArrowheads="1"/>
          </p:cNvSpPr>
          <p:nvPr>
            <p:ph type="ctrTitle"/>
          </p:nvPr>
        </p:nvSpPr>
        <p:spPr>
          <a:xfrm>
            <a:off x="985838" y="1671638"/>
            <a:ext cx="7696200" cy="1069975"/>
          </a:xfrm>
        </p:spPr>
        <p:txBody>
          <a:bodyPr/>
          <a:lstStyle>
            <a:lvl1pPr>
              <a:defRPr sz="3000"/>
            </a:lvl1pPr>
          </a:lstStyle>
          <a:p>
            <a:pPr lvl="0"/>
            <a:r>
              <a:rPr lang="en-US" noProof="0" smtClean="0"/>
              <a:t>Click to edit Master title style</a:t>
            </a:r>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pPr lvl="0"/>
            <a:r>
              <a:rPr lang="en-US" noProof="0" smtClean="0"/>
              <a:t>Click to edit Master subtitle style</a:t>
            </a:r>
          </a:p>
        </p:txBody>
      </p:sp>
    </p:spTree>
    <p:extLst>
      <p:ext uri="{BB962C8B-B14F-4D97-AF65-F5344CB8AC3E}">
        <p14:creationId xmlns:p14="http://schemas.microsoft.com/office/powerpoint/2010/main" val="191104182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D8294B01-9356-4A99-BF43-1EB6DE2E19CF}"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391438258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64371FB6-A49C-403A-80E0-F3B50C1BEBB3}"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355197090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9FBD4CAE-54A7-4E63-89E8-02C9CD06709D}"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26863911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AB7F89-58D0-43ED-9301-71E2756BED75}"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239285279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5" name="Rectangle 6"/>
          <p:cNvSpPr>
            <a:spLocks noGrp="1" noChangeArrowheads="1"/>
          </p:cNvSpPr>
          <p:nvPr>
            <p:ph type="sldNum" sz="quarter" idx="12"/>
          </p:nvPr>
        </p:nvSpPr>
        <p:spPr>
          <a:ln/>
        </p:spPr>
        <p:txBody>
          <a:bodyPr/>
          <a:lstStyle>
            <a:lvl1pPr>
              <a:defRPr/>
            </a:lvl1pPr>
          </a:lstStyle>
          <a:p>
            <a:pPr>
              <a:defRPr/>
            </a:pPr>
            <a:fld id="{28623D6B-5800-409C-8349-5EF323434A7F}"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427158598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4" name="Rectangle 6"/>
          <p:cNvSpPr>
            <a:spLocks noGrp="1" noChangeArrowheads="1"/>
          </p:cNvSpPr>
          <p:nvPr>
            <p:ph type="sldNum" sz="quarter" idx="12"/>
          </p:nvPr>
        </p:nvSpPr>
        <p:spPr>
          <a:ln/>
        </p:spPr>
        <p:txBody>
          <a:bodyPr/>
          <a:lstStyle>
            <a:lvl1pPr>
              <a:defRPr/>
            </a:lvl1pPr>
          </a:lstStyle>
          <a:p>
            <a:pPr>
              <a:defRPr/>
            </a:pPr>
            <a:fld id="{BCF5F422-1A53-441E-9EFC-E7C12AA4BDD6}"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22443482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79E4C114-1D3B-465A-B75C-DD4A87936321}"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182639551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7BEED9B6-EBED-4484-BE82-BE8D633CF8F0}"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398291634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080314F8-81E0-459F-B163-4834EBACA41A}"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21029738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230FB48C-6976-441C-BA10-E5E8C0872425}"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240460118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404040"/>
                </a:solidFill>
                <a:latin typeface="Calibri"/>
              </a:rPr>
              <a:t>Sep. 15, 2014</a:t>
            </a:r>
            <a:endParaRPr lang="en-US">
              <a:solidFill>
                <a:srgbClr val="404040"/>
              </a:solidFill>
              <a:latin typeface="Calibri"/>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404040"/>
                </a:solidFill>
                <a:latin typeface="Calibri"/>
              </a:rPr>
              <a:t>S. Henderson, CHESS Seminar</a:t>
            </a:r>
            <a:endParaRPr lang="en-US">
              <a:solidFill>
                <a:srgbClr val="404040"/>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EA62732D-4EDF-4994-B2EF-054D259FBB66}" type="slidenum">
              <a:rPr lang="en-US">
                <a:solidFill>
                  <a:srgbClr val="404040"/>
                </a:solidFill>
                <a:latin typeface="Calibri"/>
              </a:rPr>
              <a:pPr>
                <a:defRPr/>
              </a:pPr>
              <a:t>‹#›</a:t>
            </a:fld>
            <a:endParaRPr lang="en-US">
              <a:solidFill>
                <a:srgbClr val="404040"/>
              </a:solidFill>
              <a:latin typeface="Calibri"/>
            </a:endParaRPr>
          </a:p>
        </p:txBody>
      </p:sp>
    </p:spTree>
    <p:extLst>
      <p:ext uri="{BB962C8B-B14F-4D97-AF65-F5344CB8AC3E}">
        <p14:creationId xmlns:p14="http://schemas.microsoft.com/office/powerpoint/2010/main" val="358330187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79283390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16520305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1048072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07817862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97615959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39666259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58560610"/>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83820875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36424785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704076835"/>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707509B-BC6C-419C-99CC-47A573428CC6}" type="datetimeFigureOut">
              <a:rPr lang="en-US" smtClean="0">
                <a:solidFill>
                  <a:prstClr val="black">
                    <a:tint val="75000"/>
                  </a:prstClr>
                </a:solidFill>
                <a:latin typeface="Calibri"/>
              </a:rPr>
              <a:pPr/>
              <a:t>7/9/2015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FC0D0E3E-212B-45B7-8276-210CC56120C6}"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28444188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descr="doe_black.jpg"/>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bwMode="auto">
          <a:xfrm>
            <a:off x="7954963" y="6456363"/>
            <a:ext cx="960437"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title footer_Blue_646.jpg"/>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0" y="6794500"/>
            <a:ext cx="9144000" cy="6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Rectangle 2"/>
          <p:cNvSpPr>
            <a:spLocks noGrp="1" noChangeArrowheads="1"/>
          </p:cNvSpPr>
          <p:nvPr>
            <p:ph type="ctrTitle"/>
          </p:nvPr>
        </p:nvSpPr>
        <p:spPr>
          <a:xfrm>
            <a:off x="985838" y="1671638"/>
            <a:ext cx="7696200" cy="1069975"/>
          </a:xfrm>
        </p:spPr>
        <p:txBody>
          <a:bodyPr/>
          <a:lstStyle>
            <a:lvl1pPr>
              <a:defRPr sz="3000"/>
            </a:lvl1pPr>
          </a:lstStyle>
          <a:p>
            <a:r>
              <a:rPr lang="en-US" dirty="0" smtClean="0"/>
              <a:t>Click to edit Master title style</a:t>
            </a:r>
            <a:endParaRPr lang="en-US" dirty="0"/>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r>
              <a:rPr lang="en-US" smtClean="0"/>
              <a:t>Click to edit Master subtitle style</a:t>
            </a:r>
            <a:endParaRPr lang="en-US" dirty="0"/>
          </a:p>
        </p:txBody>
      </p:sp>
    </p:spTree>
    <p:extLst>
      <p:ext uri="{BB962C8B-B14F-4D97-AF65-F5344CB8AC3E}">
        <p14:creationId xmlns:p14="http://schemas.microsoft.com/office/powerpoint/2010/main" val="80031889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defRPr sz="1800"/>
            </a:lvl1pPr>
            <a:lvl2pPr>
              <a:defRPr sz="1600"/>
            </a:lvl2pPr>
            <a:lvl3pPr>
              <a:defRPr sz="1400"/>
            </a:lvl3pPr>
            <a:lvl4pPr>
              <a:defRPr sz="1400"/>
            </a:lvl4pPr>
            <a:lvl5pPr>
              <a:defRPr sz="14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1C1D9D1-D453-4699-9D02-D94119E6BDF2}"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844828225"/>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2400" b="1" cap="none" baseline="0"/>
            </a:lvl1pPr>
          </a:lstStyle>
          <a:p>
            <a:r>
              <a:rPr lang="en-US" dirty="0"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6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781FB33-B3D0-404B-96CC-94F33DC26519}"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220753527"/>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a:defRPr sz="1600"/>
            </a:lvl1pPr>
            <a:lvl2pPr>
              <a:defRPr sz="14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a:defRPr sz="1600"/>
            </a:lvl1pPr>
            <a:lvl2pPr>
              <a:defRPr sz="1400"/>
            </a:lvl2pPr>
            <a:lvl3pPr>
              <a:defRPr sz="1200"/>
            </a:lvl3pPr>
            <a:lvl4pPr>
              <a:defRPr sz="1200"/>
            </a:lvl4pPr>
            <a:lvl5pPr>
              <a:defRPr sz="1200" u="none"/>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60212DB-D68E-4CF6-9610-6D64A4BA1772}"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93883500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600"/>
            </a:lvl1pPr>
            <a:lvl2pPr>
              <a:defRPr sz="1400"/>
            </a:lvl2pPr>
            <a:lvl3pPr>
              <a:defRPr sz="1200"/>
            </a:lvl3pPr>
            <a:lvl4pPr>
              <a:defRPr sz="1200"/>
            </a:lvl4pPr>
            <a:lvl5pPr>
              <a:defRPr sz="12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1600"/>
            </a:lvl1pPr>
            <a:lvl2pPr>
              <a:defRPr sz="1400"/>
            </a:lvl2pPr>
            <a:lvl3pPr>
              <a:defRPr sz="1200"/>
            </a:lvl3pPr>
            <a:lvl4pPr>
              <a:defRPr sz="1200"/>
            </a:lvl4pPr>
            <a:lvl5pPr>
              <a:defRPr sz="12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F9D05F86-6F57-4D24-9E3E-814314572104}"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349227364"/>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400"/>
            </a:lvl1pPr>
          </a:lstStyle>
          <a:p>
            <a:r>
              <a:rPr lang="en-US" dirty="0" smtClean="0"/>
              <a:t>Click to edit Master title style</a:t>
            </a:r>
            <a:endParaRPr lang="en-US" dirty="0"/>
          </a:p>
        </p:txBody>
      </p:sp>
      <p:sp>
        <p:nvSpPr>
          <p:cNvPr id="3"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8359623F-A55D-4947-80B1-CF6C852E7661}"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75921339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A78171A4-9B0E-4E88-A410-4AAF05B3FEF7}"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11029129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479550"/>
          </a:xfrm>
        </p:spPr>
        <p:txBody>
          <a:bodyPr/>
          <a:lstStyle>
            <a:lvl1pPr algn="l">
              <a:defRPr sz="2600" b="1"/>
            </a:lvl1pPr>
          </a:lstStyle>
          <a:p>
            <a:r>
              <a:rPr lang="en-US" smtClean="0"/>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1800"/>
            </a:lvl1pPr>
            <a:lvl2pPr>
              <a:defRPr sz="16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1752601"/>
            <a:ext cx="3008313" cy="4419600"/>
          </a:xfrm>
        </p:spPr>
        <p:txBody>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0DB0B9B-03C0-4403-92F9-C509A7B85B77}"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09219515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600" b="1"/>
            </a:lvl1pPr>
          </a:lstStyle>
          <a:p>
            <a:r>
              <a:rPr lang="en-US" smtClean="0"/>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08E9023-E28A-43E9-BFED-1C81B54CEEE9}"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88571186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F77D365-A221-49E0-8280-880E11DF7173}"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46193529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r>
              <a:rPr lang="en-US" smtClean="0">
                <a:solidFill>
                  <a:srgbClr val="616161"/>
                </a:solidFill>
              </a:rPr>
              <a:t>Sep. 15, 2014</a:t>
            </a:r>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smtClean="0">
                <a:solidFill>
                  <a:srgbClr val="616161"/>
                </a:solidFill>
              </a:rPr>
              <a:t>S. Henderson, CHESS Seminar</a:t>
            </a:r>
            <a:endParaRPr lang="en-US">
              <a:solidFill>
                <a:srgbClr val="616161"/>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BDADFDC-8FA3-43E4-A101-7F1632DA413C}"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50553275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9"/>
          <p:cNvSpPr>
            <a:spLocks noGrp="1" noChangeArrowheads="1"/>
          </p:cNvSpPr>
          <p:nvPr>
            <p:ph type="sldNum" sz="quarter" idx="10"/>
          </p:nvPr>
        </p:nvSpPr>
        <p:spPr/>
        <p:txBody>
          <a:bodyPr/>
          <a:lstStyle>
            <a:lvl1pPr>
              <a:defRPr/>
            </a:lvl1pPr>
            <a:lvl2pPr lvl="1">
              <a:defRPr sz="1800">
                <a:latin typeface="Arial" charset="0"/>
                <a:ea typeface="ＭＳ Ｐゴシック" charset="-128"/>
                <a:cs typeface="+mn-cs"/>
              </a:defRPr>
            </a:lvl2pPr>
          </a:lstStyle>
          <a:p>
            <a:pPr>
              <a:defRPr/>
            </a:pPr>
            <a:fld id="{8C3F7627-35B9-4BEA-A372-40C6CA04D76B}" type="slidenum">
              <a:rPr lang="en-US">
                <a:solidFill>
                  <a:srgbClr val="616161"/>
                </a:solidFill>
              </a:rPr>
              <a:pPr>
                <a:defRPr/>
              </a:pPr>
              <a:t>‹#›</a:t>
            </a:fld>
            <a:endParaRPr lang="en-US">
              <a:solidFill>
                <a:srgbClr val="616161"/>
              </a:solidFill>
            </a:endParaRPr>
          </a:p>
          <a:p>
            <a:pPr lvl="1">
              <a:defRPr/>
            </a:pPr>
            <a:endParaRPr lang="en-US">
              <a:solidFill>
                <a:srgbClr val="616161"/>
              </a:solidFill>
            </a:endParaRPr>
          </a:p>
        </p:txBody>
      </p:sp>
    </p:spTree>
    <p:extLst>
      <p:ext uri="{BB962C8B-B14F-4D97-AF65-F5344CB8AC3E}">
        <p14:creationId xmlns:p14="http://schemas.microsoft.com/office/powerpoint/2010/main" val="422016220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tx" type="tx">
  <p:cSld name="tx">
    <p:spTree>
      <p:nvGrpSpPr>
        <p:cNvPr id="1" name="Shape 10"/>
        <p:cNvGrpSpPr/>
        <p:nvPr/>
      </p:nvGrpSpPr>
      <p:grpSpPr>
        <a:xfrm>
          <a:off x="0" y="0"/>
          <a:ext cx="0" cy="0"/>
          <a:chOff x="0" y="0"/>
          <a:chExt cx="0" cy="0"/>
        </a:xfrm>
      </p:grpSpPr>
      <p:sp>
        <p:nvSpPr>
          <p:cNvPr id="11" name="Shape 11"/>
          <p:cNvSpPr txBox="1">
            <a:spLocks noGrp="1"/>
          </p:cNvSpPr>
          <p:nvPr>
            <p:ph type="title"/>
          </p:nvPr>
        </p:nvSpPr>
        <p:spPr>
          <a:xfrm>
            <a:off x="457200" y="274637"/>
            <a:ext cx="8229600" cy="1143000"/>
          </a:xfrm>
          <a:prstGeom prst="rect">
            <a:avLst/>
          </a:prstGeom>
          <a:noFill/>
          <a:ln>
            <a:noFill/>
          </a:ln>
        </p:spPr>
        <p:txBody>
          <a:bodyPr lIns="91425" tIns="91425" rIns="91425" bIns="91425" anchor="b" anchorCtr="0"/>
          <a:lstStyle>
            <a:lvl1pPr algn="l" rtl="0">
              <a:spcBef>
                <a:spcPts val="0"/>
              </a:spcBef>
              <a:buSzPct val="100000"/>
              <a:buFont typeface="Arial"/>
              <a:buNone/>
              <a:defRPr sz="3600" b="1">
                <a:solidFill>
                  <a:schemeClr val="dk1"/>
                </a:solidFill>
                <a:latin typeface="Arial"/>
                <a:ea typeface="Arial"/>
                <a:cs typeface="Arial"/>
                <a:sym typeface="Arial"/>
              </a:defRPr>
            </a:lvl1pPr>
            <a:lvl2pPr algn="l" rtl="0">
              <a:spcBef>
                <a:spcPts val="0"/>
              </a:spcBef>
              <a:buSzPct val="100000"/>
              <a:buFont typeface="Arial"/>
              <a:buNone/>
              <a:defRPr sz="3600" b="1">
                <a:solidFill>
                  <a:schemeClr val="dk1"/>
                </a:solidFill>
                <a:latin typeface="Arial"/>
                <a:ea typeface="Arial"/>
                <a:cs typeface="Arial"/>
                <a:sym typeface="Arial"/>
              </a:defRPr>
            </a:lvl2pPr>
            <a:lvl3pPr algn="l" rtl="0">
              <a:spcBef>
                <a:spcPts val="0"/>
              </a:spcBef>
              <a:buSzPct val="100000"/>
              <a:buFont typeface="Arial"/>
              <a:buNone/>
              <a:defRPr sz="3600" b="1">
                <a:solidFill>
                  <a:schemeClr val="dk1"/>
                </a:solidFill>
                <a:latin typeface="Arial"/>
                <a:ea typeface="Arial"/>
                <a:cs typeface="Arial"/>
                <a:sym typeface="Arial"/>
              </a:defRPr>
            </a:lvl3pPr>
            <a:lvl4pPr algn="l" rtl="0">
              <a:spcBef>
                <a:spcPts val="0"/>
              </a:spcBef>
              <a:buSzPct val="100000"/>
              <a:buFont typeface="Arial"/>
              <a:buNone/>
              <a:defRPr sz="3600" b="1">
                <a:solidFill>
                  <a:schemeClr val="dk1"/>
                </a:solidFill>
                <a:latin typeface="Arial"/>
                <a:ea typeface="Arial"/>
                <a:cs typeface="Arial"/>
                <a:sym typeface="Arial"/>
              </a:defRPr>
            </a:lvl4pPr>
            <a:lvl5pPr algn="l" rtl="0">
              <a:spcBef>
                <a:spcPts val="0"/>
              </a:spcBef>
              <a:buSzPct val="100000"/>
              <a:buFont typeface="Arial"/>
              <a:buNone/>
              <a:defRPr sz="3600" b="1">
                <a:solidFill>
                  <a:schemeClr val="dk1"/>
                </a:solidFill>
                <a:latin typeface="Arial"/>
                <a:ea typeface="Arial"/>
                <a:cs typeface="Arial"/>
                <a:sym typeface="Arial"/>
              </a:defRPr>
            </a:lvl5pPr>
            <a:lvl6pPr algn="l" rtl="0">
              <a:spcBef>
                <a:spcPts val="0"/>
              </a:spcBef>
              <a:buSzPct val="100000"/>
              <a:buFont typeface="Arial"/>
              <a:buNone/>
              <a:defRPr sz="3600" b="1">
                <a:solidFill>
                  <a:schemeClr val="dk1"/>
                </a:solidFill>
                <a:latin typeface="Arial"/>
                <a:ea typeface="Arial"/>
                <a:cs typeface="Arial"/>
                <a:sym typeface="Arial"/>
              </a:defRPr>
            </a:lvl6pPr>
            <a:lvl7pPr algn="l" rtl="0">
              <a:spcBef>
                <a:spcPts val="0"/>
              </a:spcBef>
              <a:buSzPct val="100000"/>
              <a:buFont typeface="Arial"/>
              <a:buNone/>
              <a:defRPr sz="3600" b="1">
                <a:solidFill>
                  <a:schemeClr val="dk1"/>
                </a:solidFill>
                <a:latin typeface="Arial"/>
                <a:ea typeface="Arial"/>
                <a:cs typeface="Arial"/>
                <a:sym typeface="Arial"/>
              </a:defRPr>
            </a:lvl7pPr>
            <a:lvl8pPr algn="l" rtl="0">
              <a:spcBef>
                <a:spcPts val="0"/>
              </a:spcBef>
              <a:buSzPct val="100000"/>
              <a:buFont typeface="Arial"/>
              <a:buNone/>
              <a:defRPr sz="3600" b="1">
                <a:solidFill>
                  <a:schemeClr val="dk1"/>
                </a:solidFill>
                <a:latin typeface="Arial"/>
                <a:ea typeface="Arial"/>
                <a:cs typeface="Arial"/>
                <a:sym typeface="Arial"/>
              </a:defRPr>
            </a:lvl8pPr>
            <a:lvl9pPr algn="l" rtl="0">
              <a:spcBef>
                <a:spcPts val="0"/>
              </a:spcBef>
              <a:buSzPct val="100000"/>
              <a:buFont typeface="Arial"/>
              <a:buNone/>
              <a:defRPr sz="3600" b="1">
                <a:solidFill>
                  <a:schemeClr val="dk1"/>
                </a:solidFill>
                <a:latin typeface="Arial"/>
                <a:ea typeface="Arial"/>
                <a:cs typeface="Arial"/>
                <a:sym typeface="Arial"/>
              </a:defRPr>
            </a:lvl9pPr>
          </a:lstStyle>
          <a:p>
            <a:endParaRPr/>
          </a:p>
        </p:txBody>
      </p:sp>
      <p:sp>
        <p:nvSpPr>
          <p:cNvPr id="12" name="Shape 12"/>
          <p:cNvSpPr txBox="1">
            <a:spLocks noGrp="1"/>
          </p:cNvSpPr>
          <p:nvPr>
            <p:ph type="body" idx="1"/>
          </p:nvPr>
        </p:nvSpPr>
        <p:spPr>
          <a:xfrm>
            <a:off x="457200" y="1600200"/>
            <a:ext cx="8229600" cy="4967700"/>
          </a:xfrm>
          <a:prstGeom prst="rect">
            <a:avLst/>
          </a:prstGeom>
          <a:noFill/>
          <a:ln>
            <a:noFill/>
          </a:ln>
        </p:spPr>
        <p:txBody>
          <a:bodyPr lIns="91425" tIns="91425" rIns="91425" bIns="91425" anchor="t" anchorCtr="0"/>
          <a:lstStyle>
            <a:lvl1pPr rtl="0">
              <a:defRPr/>
            </a:lvl1pPr>
            <a:lvl2pPr rtl="0">
              <a:defRPr/>
            </a:lvl2pPr>
            <a:lvl3pPr rtl="0">
              <a:defRPr/>
            </a:lvl3pPr>
            <a:lvl4pPr rtl="0">
              <a:defRPr/>
            </a:lvl4pPr>
            <a:lvl5pPr rtl="0">
              <a:defRPr sz="1800"/>
            </a:lvl5pPr>
            <a:lvl6pPr rtl="0">
              <a:defRPr sz="1800"/>
            </a:lvl6pPr>
            <a:lvl7pPr rtl="0">
              <a:defRPr sz="1800"/>
            </a:lvl7pPr>
            <a:lvl8pPr rtl="0">
              <a:defRPr sz="1800"/>
            </a:lvl8pPr>
            <a:lvl9pPr rtl="0">
              <a:defRPr sz="1800"/>
            </a:lvl9pPr>
          </a:lstStyle>
          <a:p>
            <a:endParaRPr/>
          </a:p>
        </p:txBody>
      </p:sp>
    </p:spTree>
    <p:extLst>
      <p:ext uri="{BB962C8B-B14F-4D97-AF65-F5344CB8AC3E}">
        <p14:creationId xmlns:p14="http://schemas.microsoft.com/office/powerpoint/2010/main" val="139039465"/>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title header_Blue_646.jpg"/>
          <p:cNvPicPr>
            <a:picLocks noChangeAspect="1"/>
          </p:cNvPicPr>
          <p:nvPr/>
        </p:nvPicPr>
        <p:blipFill>
          <a:blip r:embed="rId2" cstate="print"/>
          <a:srcRect/>
          <a:stretch>
            <a:fillRect/>
          </a:stretch>
        </p:blipFill>
        <p:spPr bwMode="auto">
          <a:xfrm>
            <a:off x="0" y="0"/>
            <a:ext cx="9144000" cy="1106488"/>
          </a:xfrm>
          <a:prstGeom prst="rect">
            <a:avLst/>
          </a:prstGeom>
          <a:noFill/>
          <a:ln w="9525">
            <a:noFill/>
            <a:miter lim="800000"/>
            <a:headEnd/>
            <a:tailEnd/>
          </a:ln>
        </p:spPr>
      </p:pic>
      <p:pic>
        <p:nvPicPr>
          <p:cNvPr id="5" name="Picture 7" descr="doe_black.jpg"/>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bwMode="auto">
          <a:xfrm>
            <a:off x="7954963" y="6456363"/>
            <a:ext cx="960437" cy="231775"/>
          </a:xfrm>
          <a:prstGeom prst="rect">
            <a:avLst/>
          </a:prstGeom>
          <a:noFill/>
          <a:ln w="9525">
            <a:noFill/>
            <a:miter lim="800000"/>
            <a:headEnd/>
            <a:tailEnd/>
          </a:ln>
        </p:spPr>
      </p:pic>
      <p:pic>
        <p:nvPicPr>
          <p:cNvPr id="6" name="Picture 8" descr="title footer_Blue_646.jpg"/>
          <p:cNvPicPr>
            <a:picLocks noChangeAspect="1"/>
          </p:cNvPicPr>
          <p:nvPr/>
        </p:nvPicPr>
        <p:blipFill>
          <a:blip r:embed="rId4" cstate="print"/>
          <a:srcRect/>
          <a:stretch>
            <a:fillRect/>
          </a:stretch>
        </p:blipFill>
        <p:spPr bwMode="auto">
          <a:xfrm>
            <a:off x="0" y="6794500"/>
            <a:ext cx="9144000" cy="63500"/>
          </a:xfrm>
          <a:prstGeom prst="rect">
            <a:avLst/>
          </a:prstGeom>
          <a:noFill/>
          <a:ln w="9525">
            <a:noFill/>
            <a:miter lim="800000"/>
            <a:headEnd/>
            <a:tailEnd/>
          </a:ln>
        </p:spPr>
      </p:pic>
      <p:sp>
        <p:nvSpPr>
          <p:cNvPr id="3074" name="Rectangle 2"/>
          <p:cNvSpPr>
            <a:spLocks noGrp="1" noChangeArrowheads="1"/>
          </p:cNvSpPr>
          <p:nvPr>
            <p:ph type="ctrTitle"/>
          </p:nvPr>
        </p:nvSpPr>
        <p:spPr>
          <a:xfrm>
            <a:off x="985838" y="1671638"/>
            <a:ext cx="7696200" cy="1069975"/>
          </a:xfrm>
        </p:spPr>
        <p:txBody>
          <a:bodyPr/>
          <a:lstStyle>
            <a:lvl1pPr>
              <a:defRPr sz="3000"/>
            </a:lvl1pPr>
          </a:lstStyle>
          <a:p>
            <a:r>
              <a:rPr lang="en-US" smtClean="0"/>
              <a:t>Click to edit Master title style</a:t>
            </a:r>
            <a:endParaRPr lang="en-US" dirty="0"/>
          </a:p>
        </p:txBody>
      </p:sp>
      <p:sp>
        <p:nvSpPr>
          <p:cNvPr id="3075" name="Rectangle 3"/>
          <p:cNvSpPr>
            <a:spLocks noGrp="1" noChangeArrowheads="1"/>
          </p:cNvSpPr>
          <p:nvPr>
            <p:ph type="subTitle" idx="1"/>
          </p:nvPr>
        </p:nvSpPr>
        <p:spPr>
          <a:xfrm>
            <a:off x="985838" y="3125788"/>
            <a:ext cx="6400800" cy="1752600"/>
          </a:xfrm>
        </p:spPr>
        <p:txBody>
          <a:bodyPr/>
          <a:lstStyle>
            <a:lvl1pPr marL="0" indent="0">
              <a:buFont typeface="Wingdings" pitchFamily="2" charset="2"/>
              <a:buNone/>
              <a:defRPr/>
            </a:lvl1pPr>
          </a:lstStyle>
          <a:p>
            <a:r>
              <a:rPr lang="en-US" smtClean="0"/>
              <a:t>Click to edit Master subtitle style</a:t>
            </a:r>
            <a:endParaRPr lang="en-US" dirty="0"/>
          </a:p>
        </p:txBody>
      </p:sp>
    </p:spTree>
    <p:extLst>
      <p:ext uri="{BB962C8B-B14F-4D97-AF65-F5344CB8AC3E}">
        <p14:creationId xmlns:p14="http://schemas.microsoft.com/office/powerpoint/2010/main" val="3036436610"/>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fld id="{87213C25-CB68-4473-9855-771CE102657D}" type="datetime1">
              <a:rPr lang="en-US">
                <a:solidFill>
                  <a:srgbClr val="616161"/>
                </a:solidFill>
              </a:rPr>
              <a:pPr>
                <a:defRPr/>
              </a:pPr>
              <a:t>7/9/2015</a:t>
            </a:fld>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AD35325C-CF4B-41F5-8382-A7BBA34C794E}"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951945624"/>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30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0EE5D328-F214-4AA1-9FE9-F4FFC8F5EEE6}" type="datetime1">
              <a:rPr lang="en-US">
                <a:solidFill>
                  <a:srgbClr val="616161"/>
                </a:solidFill>
              </a:rPr>
              <a:pPr>
                <a:defRPr/>
              </a:pPr>
              <a:t>7/9/2015</a:t>
            </a:fld>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69F929FB-CA67-4CB4-9A3F-FB855F3EBCEC}"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72157838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a:defRPr sz="1800"/>
            </a:lvl1pPr>
            <a:lvl2pPr>
              <a:defRPr sz="16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a:defRPr sz="1800"/>
            </a:lvl1pPr>
            <a:lvl2pPr>
              <a:defRPr sz="1600"/>
            </a:lvl2pPr>
            <a:lvl3pPr>
              <a:defRPr sz="1400"/>
            </a:lvl3pPr>
            <a:lvl4pPr>
              <a:defRPr sz="1400"/>
            </a:lvl4pPr>
            <a:lvl5pPr>
              <a:defRPr sz="1400" u="none"/>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Rectangle 4"/>
          <p:cNvSpPr>
            <a:spLocks noGrp="1" noChangeArrowheads="1"/>
          </p:cNvSpPr>
          <p:nvPr>
            <p:ph type="dt" sz="half" idx="10"/>
          </p:nvPr>
        </p:nvSpPr>
        <p:spPr>
          <a:ln/>
        </p:spPr>
        <p:txBody>
          <a:bodyPr/>
          <a:lstStyle>
            <a:lvl1pPr>
              <a:defRPr/>
            </a:lvl1pPr>
          </a:lstStyle>
          <a:p>
            <a:pPr>
              <a:defRPr/>
            </a:pPr>
            <a:fld id="{4794293B-D338-4C4D-A983-6BBA982EC495}" type="datetime1">
              <a:rPr lang="en-US">
                <a:solidFill>
                  <a:srgbClr val="616161"/>
                </a:solidFill>
              </a:rPr>
              <a:pPr>
                <a:defRPr/>
              </a:pPr>
              <a:t>7/9/2015</a:t>
            </a:fld>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12E0BC-5DD3-4BBB-8128-7D50B0C7C7FC}"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36182075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6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1800"/>
            </a:lvl1pPr>
            <a:lvl2pPr>
              <a:defRPr sz="16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4"/>
          <p:cNvSpPr>
            <a:spLocks noGrp="1" noChangeArrowheads="1"/>
          </p:cNvSpPr>
          <p:nvPr>
            <p:ph type="dt" sz="half" idx="10"/>
          </p:nvPr>
        </p:nvSpPr>
        <p:spPr>
          <a:ln/>
        </p:spPr>
        <p:txBody>
          <a:bodyPr/>
          <a:lstStyle>
            <a:lvl1pPr>
              <a:defRPr/>
            </a:lvl1pPr>
          </a:lstStyle>
          <a:p>
            <a:pPr>
              <a:defRPr/>
            </a:pPr>
            <a:fld id="{2CCE2818-3A7A-4521-884C-AD5320372403}" type="datetime1">
              <a:rPr lang="en-US">
                <a:solidFill>
                  <a:srgbClr val="616161"/>
                </a:solidFill>
              </a:rPr>
              <a:pPr>
                <a:defRPr/>
              </a:pPr>
              <a:t>7/9/2015</a:t>
            </a:fld>
            <a:endParaRPr lang="en-US">
              <a:solidFill>
                <a:srgbClr val="616161"/>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9" name="Rectangle 6"/>
          <p:cNvSpPr>
            <a:spLocks noGrp="1" noChangeArrowheads="1"/>
          </p:cNvSpPr>
          <p:nvPr>
            <p:ph type="sldNum" sz="quarter" idx="12"/>
          </p:nvPr>
        </p:nvSpPr>
        <p:spPr>
          <a:ln/>
        </p:spPr>
        <p:txBody>
          <a:bodyPr/>
          <a:lstStyle>
            <a:lvl1pPr>
              <a:defRPr/>
            </a:lvl1pPr>
          </a:lstStyle>
          <a:p>
            <a:pPr>
              <a:defRPr/>
            </a:pPr>
            <a:fld id="{61808E9D-A5ED-4E9C-8106-67544E05307A}"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720743757"/>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Rectangle 4"/>
          <p:cNvSpPr>
            <a:spLocks noGrp="1" noChangeArrowheads="1"/>
          </p:cNvSpPr>
          <p:nvPr>
            <p:ph type="dt" sz="half" idx="10"/>
          </p:nvPr>
        </p:nvSpPr>
        <p:spPr>
          <a:ln/>
        </p:spPr>
        <p:txBody>
          <a:bodyPr/>
          <a:lstStyle>
            <a:lvl1pPr>
              <a:defRPr/>
            </a:lvl1pPr>
          </a:lstStyle>
          <a:p>
            <a:pPr>
              <a:defRPr/>
            </a:pPr>
            <a:fld id="{10AF4165-1AC1-4C98-961C-12CC3F57DCE2}" type="datetime1">
              <a:rPr lang="en-US">
                <a:solidFill>
                  <a:srgbClr val="616161"/>
                </a:solidFill>
              </a:rPr>
              <a:pPr>
                <a:defRPr/>
              </a:pPr>
              <a:t>7/9/2015</a:t>
            </a:fld>
            <a:endParaRPr lang="en-US">
              <a:solidFill>
                <a:srgbClr val="616161"/>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5" name="Rectangle 6"/>
          <p:cNvSpPr>
            <a:spLocks noGrp="1" noChangeArrowheads="1"/>
          </p:cNvSpPr>
          <p:nvPr>
            <p:ph type="sldNum" sz="quarter" idx="12"/>
          </p:nvPr>
        </p:nvSpPr>
        <p:spPr>
          <a:ln/>
        </p:spPr>
        <p:txBody>
          <a:bodyPr/>
          <a:lstStyle>
            <a:lvl1pPr>
              <a:defRPr/>
            </a:lvl1pPr>
          </a:lstStyle>
          <a:p>
            <a:pPr>
              <a:defRPr/>
            </a:pPr>
            <a:fld id="{7D13F012-073B-46F8-B2DE-A3D6D57F917F}"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295620007"/>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897EE000-04FD-4098-94C0-76F2C28E3808}" type="datetime1">
              <a:rPr lang="en-US">
                <a:solidFill>
                  <a:srgbClr val="616161"/>
                </a:solidFill>
              </a:rPr>
              <a:pPr>
                <a:defRPr/>
              </a:pPr>
              <a:t>7/9/2015</a:t>
            </a:fld>
            <a:endParaRPr lang="en-US">
              <a:solidFill>
                <a:srgbClr val="616161"/>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4" name="Rectangle 6"/>
          <p:cNvSpPr>
            <a:spLocks noGrp="1" noChangeArrowheads="1"/>
          </p:cNvSpPr>
          <p:nvPr>
            <p:ph type="sldNum" sz="quarter" idx="12"/>
          </p:nvPr>
        </p:nvSpPr>
        <p:spPr>
          <a:ln/>
        </p:spPr>
        <p:txBody>
          <a:bodyPr/>
          <a:lstStyle>
            <a:lvl1pPr>
              <a:defRPr/>
            </a:lvl1pPr>
          </a:lstStyle>
          <a:p>
            <a:pPr>
              <a:defRPr/>
            </a:pPr>
            <a:fld id="{9A265F1B-0587-4014-A56F-585C320E3BDD}"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61519265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479550"/>
          </a:xfrm>
        </p:spPr>
        <p:txBody>
          <a:bodyPr/>
          <a:lstStyle>
            <a:lvl1pPr algn="l">
              <a:defRPr sz="2600" b="1"/>
            </a:lvl1pPr>
          </a:lstStyle>
          <a:p>
            <a:r>
              <a:rPr lang="en-US" smtClean="0"/>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1800"/>
            </a:lvl1pPr>
            <a:lvl2pPr>
              <a:defRPr sz="16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1752601"/>
            <a:ext cx="3008313" cy="4419600"/>
          </a:xfrm>
        </p:spPr>
        <p:txBody>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AF785D65-094F-4AB0-8760-F5DB5CF592ED}" type="datetime1">
              <a:rPr lang="en-US">
                <a:solidFill>
                  <a:srgbClr val="616161"/>
                </a:solidFill>
              </a:rPr>
              <a:pPr>
                <a:defRPr/>
              </a:pPr>
              <a:t>7/9/2015</a:t>
            </a:fld>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9BEFC39A-06C2-4FFF-AB14-D934E5289770}"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79011827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600" b="1"/>
            </a:lvl1pPr>
          </a:lstStyle>
          <a:p>
            <a:r>
              <a:rPr lang="en-US" smtClean="0"/>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8E66DFB7-36A6-4BDE-AFBB-122F60374ED4}" type="datetime1">
              <a:rPr lang="en-US">
                <a:solidFill>
                  <a:srgbClr val="616161"/>
                </a:solidFill>
              </a:rPr>
              <a:pPr>
                <a:defRPr/>
              </a:pPr>
              <a:t>7/9/2015</a:t>
            </a:fld>
            <a:endParaRPr lang="en-US">
              <a:solidFill>
                <a:srgbClr val="616161"/>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7" name="Rectangle 6"/>
          <p:cNvSpPr>
            <a:spLocks noGrp="1" noChangeArrowheads="1"/>
          </p:cNvSpPr>
          <p:nvPr>
            <p:ph type="sldNum" sz="quarter" idx="12"/>
          </p:nvPr>
        </p:nvSpPr>
        <p:spPr>
          <a:ln/>
        </p:spPr>
        <p:txBody>
          <a:bodyPr/>
          <a:lstStyle>
            <a:lvl1pPr>
              <a:defRPr/>
            </a:lvl1pPr>
          </a:lstStyle>
          <a:p>
            <a:pPr>
              <a:defRPr/>
            </a:pPr>
            <a:fld id="{73264256-FBC1-4901-97BD-4CEA17991F96}"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77261879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fld id="{D952F80C-65F6-46A7-9E79-623A73E33CFE}" type="datetime1">
              <a:rPr lang="en-US">
                <a:solidFill>
                  <a:srgbClr val="616161"/>
                </a:solidFill>
              </a:rPr>
              <a:pPr>
                <a:defRPr/>
              </a:pPr>
              <a:t>7/9/2015</a:t>
            </a:fld>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0DB00224-6BB6-42B2-BFF7-31390EB0AB74}"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294862463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defRPr sz="26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lvl1pPr>
              <a:defRPr sz="1800"/>
            </a:lvl1pPr>
            <a:lvl2pPr>
              <a:defRPr sz="1600"/>
            </a:lvl2pPr>
            <a:lvl3pPr>
              <a:defRPr sz="1400"/>
            </a:lvl3pPr>
            <a:lvl4pPr>
              <a:defRPr sz="1400"/>
            </a:lvl4pPr>
            <a:lvl5pPr>
              <a:defRPr sz="1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Rectangle 4"/>
          <p:cNvSpPr>
            <a:spLocks noGrp="1" noChangeArrowheads="1"/>
          </p:cNvSpPr>
          <p:nvPr>
            <p:ph type="dt" sz="half" idx="10"/>
          </p:nvPr>
        </p:nvSpPr>
        <p:spPr>
          <a:ln/>
        </p:spPr>
        <p:txBody>
          <a:bodyPr/>
          <a:lstStyle>
            <a:lvl1pPr>
              <a:defRPr/>
            </a:lvl1pPr>
          </a:lstStyle>
          <a:p>
            <a:pPr>
              <a:defRPr/>
            </a:pPr>
            <a:fld id="{4BC257E9-E1BE-4A1B-9186-2CFEA4773D7A}" type="datetime1">
              <a:rPr lang="en-US">
                <a:solidFill>
                  <a:srgbClr val="616161"/>
                </a:solidFill>
              </a:rPr>
              <a:pPr>
                <a:defRPr/>
              </a:pPr>
              <a:t>7/9/2015</a:t>
            </a:fld>
            <a:endParaRPr lang="en-US">
              <a:solidFill>
                <a:srgbClr val="616161"/>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616161"/>
                </a:solidFill>
                <a:latin typeface="Calibri"/>
              </a:rPr>
              <a:t>Energy Facts 2010</a:t>
            </a:r>
            <a:endParaRPr lang="en-US" dirty="0">
              <a:solidFill>
                <a:srgbClr val="616161"/>
              </a:solidFill>
              <a:latin typeface="Calibri"/>
            </a:endParaRPr>
          </a:p>
        </p:txBody>
      </p:sp>
      <p:sp>
        <p:nvSpPr>
          <p:cNvPr id="6" name="Rectangle 6"/>
          <p:cNvSpPr>
            <a:spLocks noGrp="1" noChangeArrowheads="1"/>
          </p:cNvSpPr>
          <p:nvPr>
            <p:ph type="sldNum" sz="quarter" idx="12"/>
          </p:nvPr>
        </p:nvSpPr>
        <p:spPr>
          <a:ln/>
        </p:spPr>
        <p:txBody>
          <a:bodyPr/>
          <a:lstStyle>
            <a:lvl1pPr>
              <a:defRPr/>
            </a:lvl1pPr>
          </a:lstStyle>
          <a:p>
            <a:pPr>
              <a:defRPr/>
            </a:pPr>
            <a:fld id="{DB60DED8-8E45-4569-87A1-F8EFB6A876E0}"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109245454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userDrawn="1">
  <p:cSld name="No logo">
    <p:spTree>
      <p:nvGrpSpPr>
        <p:cNvPr id="1" name=""/>
        <p:cNvGrpSpPr/>
        <p:nvPr/>
      </p:nvGrpSpPr>
      <p:grpSpPr>
        <a:xfrm>
          <a:off x="0" y="0"/>
          <a:ext cx="0" cy="0"/>
          <a:chOff x="0" y="0"/>
          <a:chExt cx="0" cy="0"/>
        </a:xfrm>
      </p:grpSpPr>
      <p:pic>
        <p:nvPicPr>
          <p:cNvPr id="3" name="Picture 5" descr="slide footer_blue_646.jpg"/>
          <p:cNvPicPr>
            <a:picLocks noChangeAspect="1"/>
          </p:cNvPicPr>
          <p:nvPr userDrawn="1"/>
        </p:nvPicPr>
        <p:blipFill>
          <a:blip r:embed="rId2" cstate="print">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descr="slide header_646.jpg"/>
          <p:cNvPicPr>
            <a:picLocks noChangeAspect="1"/>
          </p:cNvPicPr>
          <p:nvPr userDrawn="1"/>
        </p:nvPicPr>
        <p:blipFill>
          <a:blip r:embed="rId3">
            <a:extLst>
              <a:ext uri="{28A0092B-C50C-407E-A947-70E740481C1C}">
                <a14:useLocalDpi xmlns:a14="http://schemas.microsoft.com/office/drawing/2010/main"/>
              </a:ext>
            </a:extLst>
          </a:blip>
          <a:srcRect/>
          <a:stretch>
            <a:fillRect/>
          </a:stretch>
        </p:blipFill>
        <p:spPr bwMode="auto">
          <a:xfrm>
            <a:off x="0" y="0"/>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5" name="Slide Number Placeholder 3"/>
          <p:cNvSpPr>
            <a:spLocks noGrp="1"/>
          </p:cNvSpPr>
          <p:nvPr>
            <p:ph type="sldNum" sz="quarter" idx="10"/>
          </p:nvPr>
        </p:nvSpPr>
        <p:spPr/>
        <p:txBody>
          <a:bodyPr/>
          <a:lstStyle>
            <a:lvl1pPr>
              <a:defRPr smtClean="0"/>
            </a:lvl1pPr>
          </a:lstStyle>
          <a:p>
            <a:pPr>
              <a:defRPr/>
            </a:pPr>
            <a:fld id="{F7D44948-3A5F-774E-8F08-6BEB2135B4B3}" type="slidenum">
              <a:rPr lang="en-US">
                <a:solidFill>
                  <a:srgbClr val="616161"/>
                </a:solidFill>
              </a:rPr>
              <a:pPr>
                <a:defRPr/>
              </a:pPr>
              <a:t>‹#›</a:t>
            </a:fld>
            <a:endParaRPr lang="en-US">
              <a:solidFill>
                <a:srgbClr val="616161"/>
              </a:solidFill>
            </a:endParaRPr>
          </a:p>
        </p:txBody>
      </p:sp>
    </p:spTree>
    <p:extLst>
      <p:ext uri="{BB962C8B-B14F-4D97-AF65-F5344CB8AC3E}">
        <p14:creationId xmlns:p14="http://schemas.microsoft.com/office/powerpoint/2010/main" val="395981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2.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image" Target="../media/image2.jpeg"/><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6.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5" Type="http://schemas.openxmlformats.org/officeDocument/2006/relationships/image" Target="../media/image2.jpeg"/><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image" Target="../media/image6.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theme" Target="../theme/theme5.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5" Type="http://schemas.openxmlformats.org/officeDocument/2006/relationships/image" Target="../media/image2.jpeg"/><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image" Target="../media/image1.jpe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theme" Target="../theme/theme6.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slideLayout" Target="../slideLayouts/slideLayout72.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5" Type="http://schemas.openxmlformats.org/officeDocument/2006/relationships/image" Target="../media/image2.jpeg"/><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 Id="rId14" Type="http://schemas.openxmlformats.org/officeDocument/2006/relationships/image" Target="../media/image6.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theme" Target="../theme/theme7.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slideLayout" Target="../slideLayouts/slideLayout84.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5" Type="http://schemas.openxmlformats.org/officeDocument/2006/relationships/image" Target="../media/image2.jpeg"/><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 Id="rId14" Type="http://schemas.openxmlformats.org/officeDocument/2006/relationships/image" Target="../media/image1.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2.xml"/><Relationship Id="rId13" Type="http://schemas.openxmlformats.org/officeDocument/2006/relationships/theme" Target="../theme/theme8.xml"/><Relationship Id="rId3" Type="http://schemas.openxmlformats.org/officeDocument/2006/relationships/slideLayout" Target="../slideLayouts/slideLayout87.xml"/><Relationship Id="rId7" Type="http://schemas.openxmlformats.org/officeDocument/2006/relationships/slideLayout" Target="../slideLayouts/slideLayout91.xml"/><Relationship Id="rId12" Type="http://schemas.openxmlformats.org/officeDocument/2006/relationships/slideLayout" Target="../slideLayouts/slideLayout96.xml"/><Relationship Id="rId2" Type="http://schemas.openxmlformats.org/officeDocument/2006/relationships/slideLayout" Target="../slideLayouts/slideLayout86.xml"/><Relationship Id="rId1" Type="http://schemas.openxmlformats.org/officeDocument/2006/relationships/slideLayout" Target="../slideLayouts/slideLayout85.xml"/><Relationship Id="rId6" Type="http://schemas.openxmlformats.org/officeDocument/2006/relationships/slideLayout" Target="../slideLayouts/slideLayout90.xml"/><Relationship Id="rId11" Type="http://schemas.openxmlformats.org/officeDocument/2006/relationships/slideLayout" Target="../slideLayouts/slideLayout95.xml"/><Relationship Id="rId5" Type="http://schemas.openxmlformats.org/officeDocument/2006/relationships/slideLayout" Target="../slideLayouts/slideLayout89.xml"/><Relationship Id="rId15" Type="http://schemas.openxmlformats.org/officeDocument/2006/relationships/image" Target="../media/image2.jpeg"/><Relationship Id="rId10" Type="http://schemas.openxmlformats.org/officeDocument/2006/relationships/slideLayout" Target="../slideLayouts/slideLayout94.xml"/><Relationship Id="rId4" Type="http://schemas.openxmlformats.org/officeDocument/2006/relationships/slideLayout" Target="../slideLayouts/slideLayout88.xml"/><Relationship Id="rId9" Type="http://schemas.openxmlformats.org/officeDocument/2006/relationships/slideLayout" Target="../slideLayouts/slideLayout93.xml"/><Relationship Id="rId14" Type="http://schemas.openxmlformats.org/officeDocument/2006/relationships/image" Target="../media/image1.jpe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4.xml"/><Relationship Id="rId3" Type="http://schemas.openxmlformats.org/officeDocument/2006/relationships/slideLayout" Target="../slideLayouts/slideLayout99.xml"/><Relationship Id="rId7" Type="http://schemas.openxmlformats.org/officeDocument/2006/relationships/slideLayout" Target="../slideLayouts/slideLayout103.xml"/><Relationship Id="rId12" Type="http://schemas.openxmlformats.org/officeDocument/2006/relationships/theme" Target="../theme/theme9.xml"/><Relationship Id="rId2" Type="http://schemas.openxmlformats.org/officeDocument/2006/relationships/slideLayout" Target="../slideLayouts/slideLayout98.xml"/><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0" Type="http://schemas.openxmlformats.org/officeDocument/2006/relationships/slideLayout" Target="../slideLayouts/slideLayout106.xml"/><Relationship Id="rId4" Type="http://schemas.openxmlformats.org/officeDocument/2006/relationships/slideLayout" Target="../slideLayouts/slideLayout100.xml"/><Relationship Id="rId9" Type="http://schemas.openxmlformats.org/officeDocument/2006/relationships/slideLayout" Target="../slideLayouts/slideLayout10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5.xml"/><Relationship Id="rId13" Type="http://schemas.openxmlformats.org/officeDocument/2006/relationships/slideLayout" Target="../slideLayouts/slideLayout120.xml"/><Relationship Id="rId3" Type="http://schemas.openxmlformats.org/officeDocument/2006/relationships/slideLayout" Target="../slideLayouts/slideLayout110.xml"/><Relationship Id="rId7" Type="http://schemas.openxmlformats.org/officeDocument/2006/relationships/slideLayout" Target="../slideLayouts/slideLayout114.xml"/><Relationship Id="rId12" Type="http://schemas.openxmlformats.org/officeDocument/2006/relationships/slideLayout" Target="../slideLayouts/slideLayout119.xml"/><Relationship Id="rId2" Type="http://schemas.openxmlformats.org/officeDocument/2006/relationships/slideLayout" Target="../slideLayouts/slideLayout109.xml"/><Relationship Id="rId16" Type="http://schemas.openxmlformats.org/officeDocument/2006/relationships/image" Target="../media/image10.jpeg"/><Relationship Id="rId1" Type="http://schemas.openxmlformats.org/officeDocument/2006/relationships/slideLayout" Target="../slideLayouts/slideLayout108.xml"/><Relationship Id="rId6" Type="http://schemas.openxmlformats.org/officeDocument/2006/relationships/slideLayout" Target="../slideLayouts/slideLayout113.xml"/><Relationship Id="rId11" Type="http://schemas.openxmlformats.org/officeDocument/2006/relationships/slideLayout" Target="../slideLayouts/slideLayout118.xml"/><Relationship Id="rId5" Type="http://schemas.openxmlformats.org/officeDocument/2006/relationships/slideLayout" Target="../slideLayouts/slideLayout112.xml"/><Relationship Id="rId15" Type="http://schemas.openxmlformats.org/officeDocument/2006/relationships/image" Target="../media/image9.jpeg"/><Relationship Id="rId10" Type="http://schemas.openxmlformats.org/officeDocument/2006/relationships/slideLayout" Target="../slideLayouts/slideLayout117.xml"/><Relationship Id="rId4" Type="http://schemas.openxmlformats.org/officeDocument/2006/relationships/slideLayout" Target="../slideLayouts/slideLayout111.xml"/><Relationship Id="rId9" Type="http://schemas.openxmlformats.org/officeDocument/2006/relationships/slideLayout" Target="../slideLayouts/slideLayout116.xml"/><Relationship Id="rId1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8.xml"/><Relationship Id="rId13" Type="http://schemas.openxmlformats.org/officeDocument/2006/relationships/theme" Target="../theme/theme11.xml"/><Relationship Id="rId3" Type="http://schemas.openxmlformats.org/officeDocument/2006/relationships/slideLayout" Target="../slideLayouts/slideLayout123.xml"/><Relationship Id="rId7" Type="http://schemas.openxmlformats.org/officeDocument/2006/relationships/slideLayout" Target="../slideLayouts/slideLayout127.xml"/><Relationship Id="rId12" Type="http://schemas.openxmlformats.org/officeDocument/2006/relationships/slideLayout" Target="../slideLayouts/slideLayout132.xml"/><Relationship Id="rId2" Type="http://schemas.openxmlformats.org/officeDocument/2006/relationships/slideLayout" Target="../slideLayouts/slideLayout122.xml"/><Relationship Id="rId1" Type="http://schemas.openxmlformats.org/officeDocument/2006/relationships/slideLayout" Target="../slideLayouts/slideLayout121.xml"/><Relationship Id="rId6" Type="http://schemas.openxmlformats.org/officeDocument/2006/relationships/slideLayout" Target="../slideLayouts/slideLayout126.xml"/><Relationship Id="rId11" Type="http://schemas.openxmlformats.org/officeDocument/2006/relationships/slideLayout" Target="../slideLayouts/slideLayout131.xml"/><Relationship Id="rId5" Type="http://schemas.openxmlformats.org/officeDocument/2006/relationships/slideLayout" Target="../slideLayouts/slideLayout125.xml"/><Relationship Id="rId15" Type="http://schemas.openxmlformats.org/officeDocument/2006/relationships/image" Target="../media/image10.jpeg"/><Relationship Id="rId10" Type="http://schemas.openxmlformats.org/officeDocument/2006/relationships/slideLayout" Target="../slideLayouts/slideLayout130.xml"/><Relationship Id="rId4" Type="http://schemas.openxmlformats.org/officeDocument/2006/relationships/slideLayout" Target="../slideLayouts/slideLayout124.xml"/><Relationship Id="rId9" Type="http://schemas.openxmlformats.org/officeDocument/2006/relationships/slideLayout" Target="../slideLayouts/slideLayout129.xml"/><Relationship Id="rId14" Type="http://schemas.openxmlformats.org/officeDocument/2006/relationships/image" Target="../media/image9.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5" descr="slide footer_blue_646.jpg"/>
          <p:cNvPicPr>
            <a:picLocks noChangeAspect="1"/>
          </p:cNvPicPr>
          <p:nvPr/>
        </p:nvPicPr>
        <p:blipFill>
          <a:blip r:embed="rId14" cstate="email">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1028"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smtClean="0"/>
            </a:lvl1pPr>
          </a:lstStyle>
          <a:p>
            <a:pPr defTabSz="914400" fontAlgn="base">
              <a:spcBef>
                <a:spcPct val="0"/>
              </a:spcBef>
              <a:spcAft>
                <a:spcPct val="0"/>
              </a:spcAft>
              <a:defRPr/>
            </a:pPr>
            <a:r>
              <a:rPr lang="en-US" smtClean="0">
                <a:solidFill>
                  <a:srgbClr val="404040"/>
                </a:solidFill>
                <a:latin typeface="Calibri" pitchFamily="34" charset="0"/>
              </a:rPr>
              <a:t>Sep. 15, 2014</a:t>
            </a:r>
            <a:endParaRPr lang="en-US">
              <a:solidFill>
                <a:srgbClr val="404040"/>
              </a:solidFill>
              <a:latin typeface="Calibri" pitchFamily="34" charset="0"/>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900" smtClean="0"/>
            </a:lvl1pPr>
          </a:lstStyle>
          <a:p>
            <a:pPr defTabSz="914400" fontAlgn="base">
              <a:spcBef>
                <a:spcPct val="0"/>
              </a:spcBef>
              <a:spcAft>
                <a:spcPct val="0"/>
              </a:spcAft>
              <a:defRPr/>
            </a:pPr>
            <a:r>
              <a:rPr lang="en-US" smtClean="0">
                <a:solidFill>
                  <a:srgbClr val="404040"/>
                </a:solidFill>
                <a:latin typeface="Calibri" pitchFamily="34" charset="0"/>
              </a:rPr>
              <a:t>S. Henderson, CHESS Seminar</a:t>
            </a:r>
            <a:endParaRPr lang="en-US">
              <a:solidFill>
                <a:srgbClr val="404040"/>
              </a:solidFill>
              <a:latin typeface="Calibri" pitchFamily="34" charset="0"/>
            </a:endParaRPr>
          </a:p>
        </p:txBody>
      </p:sp>
      <p:sp>
        <p:nvSpPr>
          <p:cNvPr id="1030" name="Rectangle 6"/>
          <p:cNvSpPr>
            <a:spLocks noGrp="1" noChangeArrowheads="1"/>
          </p:cNvSpPr>
          <p:nvPr>
            <p:ph type="sldNum" sz="quarter" idx="4"/>
          </p:nvPr>
        </p:nvSpPr>
        <p:spPr bwMode="auto">
          <a:xfrm>
            <a:off x="8610600" y="6489700"/>
            <a:ext cx="384175"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900" smtClean="0"/>
            </a:lvl1pPr>
          </a:lstStyle>
          <a:p>
            <a:pPr defTabSz="914400" fontAlgn="base">
              <a:spcBef>
                <a:spcPct val="0"/>
              </a:spcBef>
              <a:spcAft>
                <a:spcPct val="0"/>
              </a:spcAft>
              <a:defRPr/>
            </a:pPr>
            <a:fld id="{2D6EB98E-1943-49D9-8FA7-77A55DC86152}" type="slidenum">
              <a:rPr lang="en-US">
                <a:solidFill>
                  <a:srgbClr val="404040"/>
                </a:solidFill>
                <a:latin typeface="Calibri" pitchFamily="34" charset="0"/>
              </a:rPr>
              <a:pPr defTabSz="914400" fontAlgn="base">
                <a:spcBef>
                  <a:spcPct val="0"/>
                </a:spcBef>
                <a:spcAft>
                  <a:spcPct val="0"/>
                </a:spcAft>
                <a:defRPr/>
              </a:pPr>
              <a:t>‹#›</a:t>
            </a:fld>
            <a:endParaRPr lang="en-US">
              <a:solidFill>
                <a:srgbClr val="404040"/>
              </a:solidFill>
              <a:latin typeface="Calibri" pitchFamily="34" charset="0"/>
            </a:endParaRPr>
          </a:p>
        </p:txBody>
      </p:sp>
      <p:pic>
        <p:nvPicPr>
          <p:cNvPr id="1032" name="Picture 7" descr="slide header_646.jpg"/>
          <p:cNvPicPr>
            <a:picLocks noChangeAspect="1"/>
          </p:cNvPicPr>
          <p:nvPr/>
        </p:nvPicPr>
        <p:blipFill>
          <a:blip r:embed="rId15" cstate="email">
            <a:extLst>
              <a:ext uri="{28A0092B-C50C-407E-A947-70E740481C1C}">
                <a14:useLocalDpi xmlns:a14="http://schemas.microsoft.com/office/drawing/2010/main"/>
              </a:ext>
            </a:extLst>
          </a:blip>
          <a:srcRect/>
          <a:stretch>
            <a:fillRect/>
          </a:stretch>
        </p:blipFill>
        <p:spPr bwMode="auto">
          <a:xfrm>
            <a:off x="0" y="0"/>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88619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dt="0"/>
  <p:txStyles>
    <p:titleStyle>
      <a:lvl1pPr algn="l" rtl="0" eaLnBrk="0" fontAlgn="base" hangingPunct="0">
        <a:spcBef>
          <a:spcPct val="0"/>
        </a:spcBef>
        <a:spcAft>
          <a:spcPct val="0"/>
        </a:spcAft>
        <a:defRPr sz="2600" b="1">
          <a:solidFill>
            <a:schemeClr val="tx2"/>
          </a:solidFill>
          <a:latin typeface="+mj-lt"/>
          <a:ea typeface="+mj-ea"/>
          <a:cs typeface="+mj-cs"/>
        </a:defRPr>
      </a:lvl1pPr>
      <a:lvl2pPr algn="l" rtl="0" eaLnBrk="0" fontAlgn="base" hangingPunct="0">
        <a:spcBef>
          <a:spcPct val="0"/>
        </a:spcBef>
        <a:spcAft>
          <a:spcPct val="0"/>
        </a:spcAft>
        <a:defRPr sz="2600" b="1">
          <a:solidFill>
            <a:schemeClr val="tx2"/>
          </a:solidFill>
          <a:latin typeface="Trebuchet MS" pitchFamily="34" charset="0"/>
        </a:defRPr>
      </a:lvl2pPr>
      <a:lvl3pPr algn="l" rtl="0" eaLnBrk="0" fontAlgn="base" hangingPunct="0">
        <a:spcBef>
          <a:spcPct val="0"/>
        </a:spcBef>
        <a:spcAft>
          <a:spcPct val="0"/>
        </a:spcAft>
        <a:defRPr sz="2600" b="1">
          <a:solidFill>
            <a:schemeClr val="tx2"/>
          </a:solidFill>
          <a:latin typeface="Trebuchet MS" pitchFamily="34" charset="0"/>
        </a:defRPr>
      </a:lvl3pPr>
      <a:lvl4pPr algn="l" rtl="0" eaLnBrk="0" fontAlgn="base" hangingPunct="0">
        <a:spcBef>
          <a:spcPct val="0"/>
        </a:spcBef>
        <a:spcAft>
          <a:spcPct val="0"/>
        </a:spcAft>
        <a:defRPr sz="2600" b="1">
          <a:solidFill>
            <a:schemeClr val="tx2"/>
          </a:solidFill>
          <a:latin typeface="Trebuchet MS" pitchFamily="34" charset="0"/>
        </a:defRPr>
      </a:lvl4pPr>
      <a:lvl5pPr algn="l" rtl="0" eaLnBrk="0" fontAlgn="base" hangingPunct="0">
        <a:spcBef>
          <a:spcPct val="0"/>
        </a:spcBef>
        <a:spcAft>
          <a:spcPct val="0"/>
        </a:spcAft>
        <a:defRPr sz="2600" b="1">
          <a:solidFill>
            <a:schemeClr val="tx2"/>
          </a:solidFill>
          <a:latin typeface="Trebuchet MS" pitchFamily="34" charset="0"/>
        </a:defRPr>
      </a:lvl5pPr>
      <a:lvl6pPr marL="457200" algn="l" rtl="0" fontAlgn="base">
        <a:spcBef>
          <a:spcPct val="0"/>
        </a:spcBef>
        <a:spcAft>
          <a:spcPct val="0"/>
        </a:spcAft>
        <a:defRPr sz="2600" b="1">
          <a:solidFill>
            <a:schemeClr val="tx2"/>
          </a:solidFill>
          <a:latin typeface="Trebuchet MS" pitchFamily="34" charset="0"/>
        </a:defRPr>
      </a:lvl6pPr>
      <a:lvl7pPr marL="914400" algn="l" rtl="0" fontAlgn="base">
        <a:spcBef>
          <a:spcPct val="0"/>
        </a:spcBef>
        <a:spcAft>
          <a:spcPct val="0"/>
        </a:spcAft>
        <a:defRPr sz="2600" b="1">
          <a:solidFill>
            <a:schemeClr val="tx2"/>
          </a:solidFill>
          <a:latin typeface="Trebuchet MS" pitchFamily="34" charset="0"/>
        </a:defRPr>
      </a:lvl7pPr>
      <a:lvl8pPr marL="1371600" algn="l" rtl="0" fontAlgn="base">
        <a:spcBef>
          <a:spcPct val="0"/>
        </a:spcBef>
        <a:spcAft>
          <a:spcPct val="0"/>
        </a:spcAft>
        <a:defRPr sz="2600" b="1">
          <a:solidFill>
            <a:schemeClr val="tx2"/>
          </a:solidFill>
          <a:latin typeface="Trebuchet MS" pitchFamily="34" charset="0"/>
        </a:defRPr>
      </a:lvl8pPr>
      <a:lvl9pPr marL="1828800" algn="l" rtl="0" fontAlgn="base">
        <a:spcBef>
          <a:spcPct val="0"/>
        </a:spcBef>
        <a:spcAft>
          <a:spcPct val="0"/>
        </a:spcAft>
        <a:defRPr sz="2600" b="1">
          <a:solidFill>
            <a:schemeClr val="tx2"/>
          </a:solidFill>
          <a:latin typeface="Trebuchet MS" pitchFamily="34" charset="0"/>
        </a:defRPr>
      </a:lvl9pPr>
    </p:titleStyle>
    <p:bodyStyle>
      <a:lvl1pPr marL="342900" indent="-342900" algn="l" rtl="0" eaLnBrk="0" fontAlgn="base" hangingPunct="0">
        <a:spcBef>
          <a:spcPct val="20000"/>
        </a:spcBef>
        <a:spcAft>
          <a:spcPct val="0"/>
        </a:spcAft>
        <a:buClr>
          <a:srgbClr val="1F497D"/>
        </a:buClr>
        <a:buFont typeface="Wingdings" pitchFamily="2" charset="2"/>
        <a:buChar char="§"/>
        <a:defRPr>
          <a:solidFill>
            <a:schemeClr val="tx1"/>
          </a:solidFill>
          <a:latin typeface="+mn-lt"/>
          <a:ea typeface="+mn-ea"/>
          <a:cs typeface="+mn-cs"/>
        </a:defRPr>
      </a:lvl1pPr>
      <a:lvl2pPr marL="742950" indent="-285750" algn="l" rtl="0" eaLnBrk="0" fontAlgn="base" hangingPunct="0">
        <a:spcBef>
          <a:spcPct val="20000"/>
        </a:spcBef>
        <a:spcAft>
          <a:spcPct val="0"/>
        </a:spcAft>
        <a:buClr>
          <a:srgbClr val="1F497D"/>
        </a:buClr>
        <a:buChar char="–"/>
        <a:defRPr sz="1600">
          <a:solidFill>
            <a:schemeClr val="tx1"/>
          </a:solidFill>
          <a:latin typeface="+mn-lt"/>
        </a:defRPr>
      </a:lvl2pPr>
      <a:lvl3pPr marL="1143000" indent="-228600" algn="l" rtl="0" eaLnBrk="0" fontAlgn="base" hangingPunct="0">
        <a:spcBef>
          <a:spcPct val="20000"/>
        </a:spcBef>
        <a:spcAft>
          <a:spcPct val="0"/>
        </a:spcAft>
        <a:buClr>
          <a:srgbClr val="1F497D"/>
        </a:buClr>
        <a:buChar char="•"/>
        <a:defRPr sz="1400">
          <a:solidFill>
            <a:schemeClr val="tx1"/>
          </a:solidFill>
          <a:latin typeface="+mn-lt"/>
        </a:defRPr>
      </a:lvl3pPr>
      <a:lvl4pPr marL="1600200" indent="-228600" algn="l" rtl="0" eaLnBrk="0" fontAlgn="base" hangingPunct="0">
        <a:spcBef>
          <a:spcPct val="20000"/>
        </a:spcBef>
        <a:spcAft>
          <a:spcPct val="0"/>
        </a:spcAft>
        <a:buClr>
          <a:srgbClr val="1F497D"/>
        </a:buClr>
        <a:buChar char="–"/>
        <a:defRPr sz="1400">
          <a:solidFill>
            <a:schemeClr val="tx1"/>
          </a:solidFill>
          <a:latin typeface="+mn-lt"/>
        </a:defRPr>
      </a:lvl4pPr>
      <a:lvl5pPr marL="2057400" indent="-228600" algn="l" rtl="0" eaLnBrk="0" fontAlgn="base" hangingPunct="0">
        <a:spcBef>
          <a:spcPct val="20000"/>
        </a:spcBef>
        <a:spcAft>
          <a:spcPct val="0"/>
        </a:spcAft>
        <a:buClr>
          <a:srgbClr val="1F497D"/>
        </a:buClr>
        <a:buFont typeface="Arial" pitchFamily="34" charset="0"/>
        <a:buChar char="»"/>
        <a:defRPr sz="1400">
          <a:solidFill>
            <a:schemeClr val="tx1"/>
          </a:solidFill>
          <a:latin typeface="+mn-lt"/>
        </a:defRPr>
      </a:lvl5pPr>
      <a:lvl6pPr marL="2514600" indent="-228600" algn="l" rtl="0" fontAlgn="base">
        <a:spcBef>
          <a:spcPct val="20000"/>
        </a:spcBef>
        <a:spcAft>
          <a:spcPct val="0"/>
        </a:spcAft>
        <a:buClr>
          <a:srgbClr val="1F497D"/>
        </a:buClr>
        <a:buFont typeface="Arial" charset="0"/>
        <a:buChar char="»"/>
        <a:defRPr sz="1400">
          <a:solidFill>
            <a:schemeClr val="tx1"/>
          </a:solidFill>
          <a:latin typeface="+mn-lt"/>
        </a:defRPr>
      </a:lvl6pPr>
      <a:lvl7pPr marL="2971800" indent="-228600" algn="l" rtl="0" fontAlgn="base">
        <a:spcBef>
          <a:spcPct val="20000"/>
        </a:spcBef>
        <a:spcAft>
          <a:spcPct val="0"/>
        </a:spcAft>
        <a:buClr>
          <a:srgbClr val="1F497D"/>
        </a:buClr>
        <a:buFont typeface="Arial" charset="0"/>
        <a:buChar char="»"/>
        <a:defRPr sz="1400">
          <a:solidFill>
            <a:schemeClr val="tx1"/>
          </a:solidFill>
          <a:latin typeface="+mn-lt"/>
        </a:defRPr>
      </a:lvl7pPr>
      <a:lvl8pPr marL="3429000" indent="-228600" algn="l" rtl="0" fontAlgn="base">
        <a:spcBef>
          <a:spcPct val="20000"/>
        </a:spcBef>
        <a:spcAft>
          <a:spcPct val="0"/>
        </a:spcAft>
        <a:buClr>
          <a:srgbClr val="1F497D"/>
        </a:buClr>
        <a:buFont typeface="Arial" charset="0"/>
        <a:buChar char="»"/>
        <a:defRPr sz="1400">
          <a:solidFill>
            <a:schemeClr val="tx1"/>
          </a:solidFill>
          <a:latin typeface="+mn-lt"/>
        </a:defRPr>
      </a:lvl8pPr>
      <a:lvl9pPr marL="3886200" indent="-228600" algn="l" rtl="0" fontAlgn="base">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5" descr="slide footer_blue_646.jpg"/>
          <p:cNvPicPr>
            <a:picLocks noChangeAspect="1"/>
          </p:cNvPicPr>
          <p:nvPr/>
        </p:nvPicPr>
        <p:blipFill>
          <a:blip r:embed="rId14" cstate="email">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301" tIns="45652" rIns="91301" bIns="45652" numCol="1" anchor="t" anchorCtr="0" compatLnSpc="1">
            <a:prstTxWarp prst="textNoShape">
              <a:avLst/>
            </a:prstTxWarp>
          </a:bodyPr>
          <a:lstStyle/>
          <a:p>
            <a:pPr lvl="0"/>
            <a:r>
              <a:rPr lang="en-US" smtClean="0"/>
              <a:t>Click to edit Master title style</a:t>
            </a:r>
          </a:p>
        </p:txBody>
      </p:sp>
      <p:sp>
        <p:nvSpPr>
          <p:cNvPr id="1028" name="Rectangle 3"/>
          <p:cNvSpPr>
            <a:spLocks noGrp="1" noChangeArrowheads="1"/>
          </p:cNvSpPr>
          <p:nvPr>
            <p:ph type="body" idx="1"/>
          </p:nvPr>
        </p:nvSpPr>
        <p:spPr bwMode="auto">
          <a:xfrm>
            <a:off x="457200" y="1600213"/>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301" tIns="45652" rIns="91301" bIns="45652"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301" tIns="45652" rIns="91301" bIns="45652" numCol="1" anchor="t" anchorCtr="0" compatLnSpc="1">
            <a:prstTxWarp prst="textNoShape">
              <a:avLst/>
            </a:prstTxWarp>
          </a:bodyPr>
          <a:lstStyle>
            <a:lvl1pPr>
              <a:defRPr sz="1000" smtClean="0"/>
            </a:lvl1pPr>
          </a:lstStyle>
          <a:p>
            <a:pPr defTabSz="913010" fontAlgn="base">
              <a:spcBef>
                <a:spcPct val="0"/>
              </a:spcBef>
              <a:spcAft>
                <a:spcPct val="0"/>
              </a:spcAft>
              <a:defRPr/>
            </a:pPr>
            <a:r>
              <a:rPr lang="en-US" smtClean="0">
                <a:solidFill>
                  <a:srgbClr val="404040"/>
                </a:solidFill>
              </a:rPr>
              <a:t>Sep. 15, 2014</a:t>
            </a:r>
            <a:endParaRPr lang="en-US">
              <a:solidFill>
                <a:srgbClr val="404040"/>
              </a:solidFill>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301" tIns="45652" rIns="91301" bIns="45652" numCol="1" anchor="t" anchorCtr="0" compatLnSpc="1">
            <a:prstTxWarp prst="textNoShape">
              <a:avLst/>
            </a:prstTxWarp>
          </a:bodyPr>
          <a:lstStyle>
            <a:lvl1pPr>
              <a:defRPr sz="900" smtClean="0"/>
            </a:lvl1pPr>
          </a:lstStyle>
          <a:p>
            <a:pPr defTabSz="913010" fontAlgn="base">
              <a:spcBef>
                <a:spcPct val="0"/>
              </a:spcBef>
              <a:spcAft>
                <a:spcPct val="0"/>
              </a:spcAft>
              <a:defRPr/>
            </a:pPr>
            <a:r>
              <a:rPr lang="en-US">
                <a:solidFill>
                  <a:srgbClr val="404040"/>
                </a:solidFill>
              </a:rPr>
              <a:t>S. Henderson, CHESS Seminar</a:t>
            </a:r>
          </a:p>
        </p:txBody>
      </p:sp>
      <p:sp>
        <p:nvSpPr>
          <p:cNvPr id="1030" name="Rectangle 6"/>
          <p:cNvSpPr>
            <a:spLocks noGrp="1" noChangeArrowheads="1"/>
          </p:cNvSpPr>
          <p:nvPr>
            <p:ph type="sldNum" sz="quarter" idx="4"/>
          </p:nvPr>
        </p:nvSpPr>
        <p:spPr bwMode="auto">
          <a:xfrm>
            <a:off x="8610613" y="6489700"/>
            <a:ext cx="384175"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301" tIns="45652" rIns="91301" bIns="45652" numCol="1" anchor="t" anchorCtr="0" compatLnSpc="1">
            <a:prstTxWarp prst="textNoShape">
              <a:avLst/>
            </a:prstTxWarp>
          </a:bodyPr>
          <a:lstStyle>
            <a:lvl1pPr algn="r">
              <a:defRPr sz="900" smtClean="0"/>
            </a:lvl1pPr>
          </a:lstStyle>
          <a:p>
            <a:pPr defTabSz="913010" fontAlgn="base">
              <a:spcBef>
                <a:spcPct val="0"/>
              </a:spcBef>
              <a:spcAft>
                <a:spcPct val="0"/>
              </a:spcAft>
              <a:defRPr/>
            </a:pPr>
            <a:fld id="{2D6EB98E-1943-49D9-8FA7-77A55DC86152}" type="slidenum">
              <a:rPr lang="en-US">
                <a:solidFill>
                  <a:srgbClr val="404040"/>
                </a:solidFill>
              </a:rPr>
              <a:pPr defTabSz="913010" fontAlgn="base">
                <a:spcBef>
                  <a:spcPct val="0"/>
                </a:spcBef>
                <a:spcAft>
                  <a:spcPct val="0"/>
                </a:spcAft>
                <a:defRPr/>
              </a:pPr>
              <a:t>‹#›</a:t>
            </a:fld>
            <a:endParaRPr lang="en-US">
              <a:solidFill>
                <a:srgbClr val="404040"/>
              </a:solidFill>
            </a:endParaRPr>
          </a:p>
        </p:txBody>
      </p:sp>
      <p:pic>
        <p:nvPicPr>
          <p:cNvPr id="1032" name="Picture 7" descr="slide header_646.jpg"/>
          <p:cNvPicPr>
            <a:picLocks noChangeAspect="1"/>
          </p:cNvPicPr>
          <p:nvPr/>
        </p:nvPicPr>
        <p:blipFill>
          <a:blip r:embed="rId15" cstate="email">
            <a:extLst>
              <a:ext uri="{28A0092B-C50C-407E-A947-70E740481C1C}">
                <a14:useLocalDpi xmlns:a14="http://schemas.microsoft.com/office/drawing/2010/main"/>
              </a:ext>
            </a:extLst>
          </a:blip>
          <a:srcRect/>
          <a:stretch>
            <a:fillRect/>
          </a:stretch>
        </p:blipFill>
        <p:spPr bwMode="auto">
          <a:xfrm>
            <a:off x="0" y="3"/>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5184278"/>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Lst>
  <p:hf hdr="0" ftr="0" dt="0"/>
  <p:txStyles>
    <p:titleStyle>
      <a:lvl1pPr algn="l" rtl="0" eaLnBrk="0" fontAlgn="base" hangingPunct="0">
        <a:spcBef>
          <a:spcPct val="0"/>
        </a:spcBef>
        <a:spcAft>
          <a:spcPct val="0"/>
        </a:spcAft>
        <a:defRPr sz="2600" b="1">
          <a:solidFill>
            <a:schemeClr val="tx2"/>
          </a:solidFill>
          <a:latin typeface="+mj-lt"/>
          <a:ea typeface="+mj-ea"/>
          <a:cs typeface="+mj-cs"/>
        </a:defRPr>
      </a:lvl1pPr>
      <a:lvl2pPr algn="l" rtl="0" eaLnBrk="0" fontAlgn="base" hangingPunct="0">
        <a:spcBef>
          <a:spcPct val="0"/>
        </a:spcBef>
        <a:spcAft>
          <a:spcPct val="0"/>
        </a:spcAft>
        <a:defRPr sz="2600" b="1">
          <a:solidFill>
            <a:schemeClr val="tx2"/>
          </a:solidFill>
          <a:latin typeface="Trebuchet MS" pitchFamily="34" charset="0"/>
        </a:defRPr>
      </a:lvl2pPr>
      <a:lvl3pPr algn="l" rtl="0" eaLnBrk="0" fontAlgn="base" hangingPunct="0">
        <a:spcBef>
          <a:spcPct val="0"/>
        </a:spcBef>
        <a:spcAft>
          <a:spcPct val="0"/>
        </a:spcAft>
        <a:defRPr sz="2600" b="1">
          <a:solidFill>
            <a:schemeClr val="tx2"/>
          </a:solidFill>
          <a:latin typeface="Trebuchet MS" pitchFamily="34" charset="0"/>
        </a:defRPr>
      </a:lvl3pPr>
      <a:lvl4pPr algn="l" rtl="0" eaLnBrk="0" fontAlgn="base" hangingPunct="0">
        <a:spcBef>
          <a:spcPct val="0"/>
        </a:spcBef>
        <a:spcAft>
          <a:spcPct val="0"/>
        </a:spcAft>
        <a:defRPr sz="2600" b="1">
          <a:solidFill>
            <a:schemeClr val="tx2"/>
          </a:solidFill>
          <a:latin typeface="Trebuchet MS" pitchFamily="34" charset="0"/>
        </a:defRPr>
      </a:lvl4pPr>
      <a:lvl5pPr algn="l" rtl="0" eaLnBrk="0" fontAlgn="base" hangingPunct="0">
        <a:spcBef>
          <a:spcPct val="0"/>
        </a:spcBef>
        <a:spcAft>
          <a:spcPct val="0"/>
        </a:spcAft>
        <a:defRPr sz="2600" b="1">
          <a:solidFill>
            <a:schemeClr val="tx2"/>
          </a:solidFill>
          <a:latin typeface="Trebuchet MS" pitchFamily="34" charset="0"/>
        </a:defRPr>
      </a:lvl5pPr>
      <a:lvl6pPr marL="456506" algn="l" rtl="0" fontAlgn="base">
        <a:spcBef>
          <a:spcPct val="0"/>
        </a:spcBef>
        <a:spcAft>
          <a:spcPct val="0"/>
        </a:spcAft>
        <a:defRPr sz="2600" b="1">
          <a:solidFill>
            <a:schemeClr val="tx2"/>
          </a:solidFill>
          <a:latin typeface="Trebuchet MS" pitchFamily="34" charset="0"/>
        </a:defRPr>
      </a:lvl6pPr>
      <a:lvl7pPr marL="913010" algn="l" rtl="0" fontAlgn="base">
        <a:spcBef>
          <a:spcPct val="0"/>
        </a:spcBef>
        <a:spcAft>
          <a:spcPct val="0"/>
        </a:spcAft>
        <a:defRPr sz="2600" b="1">
          <a:solidFill>
            <a:schemeClr val="tx2"/>
          </a:solidFill>
          <a:latin typeface="Trebuchet MS" pitchFamily="34" charset="0"/>
        </a:defRPr>
      </a:lvl7pPr>
      <a:lvl8pPr marL="1369517" algn="l" rtl="0" fontAlgn="base">
        <a:spcBef>
          <a:spcPct val="0"/>
        </a:spcBef>
        <a:spcAft>
          <a:spcPct val="0"/>
        </a:spcAft>
        <a:defRPr sz="2600" b="1">
          <a:solidFill>
            <a:schemeClr val="tx2"/>
          </a:solidFill>
          <a:latin typeface="Trebuchet MS" pitchFamily="34" charset="0"/>
        </a:defRPr>
      </a:lvl8pPr>
      <a:lvl9pPr marL="1826021" algn="l" rtl="0" fontAlgn="base">
        <a:spcBef>
          <a:spcPct val="0"/>
        </a:spcBef>
        <a:spcAft>
          <a:spcPct val="0"/>
        </a:spcAft>
        <a:defRPr sz="2600" b="1">
          <a:solidFill>
            <a:schemeClr val="tx2"/>
          </a:solidFill>
          <a:latin typeface="Trebuchet MS" pitchFamily="34" charset="0"/>
        </a:defRPr>
      </a:lvl9pPr>
    </p:titleStyle>
    <p:bodyStyle>
      <a:lvl1pPr marL="342379" indent="-342379" algn="l" rtl="0" eaLnBrk="0" fontAlgn="base" hangingPunct="0">
        <a:spcBef>
          <a:spcPct val="20000"/>
        </a:spcBef>
        <a:spcAft>
          <a:spcPct val="0"/>
        </a:spcAft>
        <a:buClr>
          <a:srgbClr val="1F497D"/>
        </a:buClr>
        <a:buFont typeface="Wingdings" pitchFamily="2" charset="2"/>
        <a:buChar char="§"/>
        <a:defRPr>
          <a:solidFill>
            <a:schemeClr val="tx1"/>
          </a:solidFill>
          <a:latin typeface="+mn-lt"/>
          <a:ea typeface="+mn-ea"/>
          <a:cs typeface="+mn-cs"/>
        </a:defRPr>
      </a:lvl1pPr>
      <a:lvl2pPr marL="741821" indent="-285315" algn="l" rtl="0" eaLnBrk="0" fontAlgn="base" hangingPunct="0">
        <a:spcBef>
          <a:spcPct val="20000"/>
        </a:spcBef>
        <a:spcAft>
          <a:spcPct val="0"/>
        </a:spcAft>
        <a:buClr>
          <a:srgbClr val="1F497D"/>
        </a:buClr>
        <a:buChar char="–"/>
        <a:defRPr sz="1600">
          <a:solidFill>
            <a:schemeClr val="tx1"/>
          </a:solidFill>
          <a:latin typeface="+mn-lt"/>
        </a:defRPr>
      </a:lvl2pPr>
      <a:lvl3pPr marL="1141265" indent="-228255" algn="l" rtl="0" eaLnBrk="0" fontAlgn="base" hangingPunct="0">
        <a:spcBef>
          <a:spcPct val="20000"/>
        </a:spcBef>
        <a:spcAft>
          <a:spcPct val="0"/>
        </a:spcAft>
        <a:buClr>
          <a:srgbClr val="1F497D"/>
        </a:buClr>
        <a:buChar char="•"/>
        <a:defRPr sz="1400">
          <a:solidFill>
            <a:schemeClr val="tx1"/>
          </a:solidFill>
          <a:latin typeface="+mn-lt"/>
        </a:defRPr>
      </a:lvl3pPr>
      <a:lvl4pPr marL="1597770" indent="-228255" algn="l" rtl="0" eaLnBrk="0" fontAlgn="base" hangingPunct="0">
        <a:spcBef>
          <a:spcPct val="20000"/>
        </a:spcBef>
        <a:spcAft>
          <a:spcPct val="0"/>
        </a:spcAft>
        <a:buClr>
          <a:srgbClr val="1F497D"/>
        </a:buClr>
        <a:buChar char="–"/>
        <a:defRPr sz="1400">
          <a:solidFill>
            <a:schemeClr val="tx1"/>
          </a:solidFill>
          <a:latin typeface="+mn-lt"/>
        </a:defRPr>
      </a:lvl4pPr>
      <a:lvl5pPr marL="2054273" indent="-228255" algn="l" rtl="0" eaLnBrk="0" fontAlgn="base" hangingPunct="0">
        <a:spcBef>
          <a:spcPct val="20000"/>
        </a:spcBef>
        <a:spcAft>
          <a:spcPct val="0"/>
        </a:spcAft>
        <a:buClr>
          <a:srgbClr val="1F497D"/>
        </a:buClr>
        <a:buFont typeface="Arial" pitchFamily="34" charset="0"/>
        <a:buChar char="»"/>
        <a:defRPr sz="1400">
          <a:solidFill>
            <a:schemeClr val="tx1"/>
          </a:solidFill>
          <a:latin typeface="+mn-lt"/>
        </a:defRPr>
      </a:lvl5pPr>
      <a:lvl6pPr marL="2510781" indent="-228255" algn="l" rtl="0" fontAlgn="base">
        <a:spcBef>
          <a:spcPct val="20000"/>
        </a:spcBef>
        <a:spcAft>
          <a:spcPct val="0"/>
        </a:spcAft>
        <a:buClr>
          <a:srgbClr val="1F497D"/>
        </a:buClr>
        <a:buFont typeface="Arial" charset="0"/>
        <a:buChar char="»"/>
        <a:defRPr sz="1400">
          <a:solidFill>
            <a:schemeClr val="tx1"/>
          </a:solidFill>
          <a:latin typeface="+mn-lt"/>
        </a:defRPr>
      </a:lvl6pPr>
      <a:lvl7pPr marL="2967287" indent="-228255" algn="l" rtl="0" fontAlgn="base">
        <a:spcBef>
          <a:spcPct val="20000"/>
        </a:spcBef>
        <a:spcAft>
          <a:spcPct val="0"/>
        </a:spcAft>
        <a:buClr>
          <a:srgbClr val="1F497D"/>
        </a:buClr>
        <a:buFont typeface="Arial" charset="0"/>
        <a:buChar char="»"/>
        <a:defRPr sz="1400">
          <a:solidFill>
            <a:schemeClr val="tx1"/>
          </a:solidFill>
          <a:latin typeface="+mn-lt"/>
        </a:defRPr>
      </a:lvl7pPr>
      <a:lvl8pPr marL="3423791" indent="-228255" algn="l" rtl="0" fontAlgn="base">
        <a:spcBef>
          <a:spcPct val="20000"/>
        </a:spcBef>
        <a:spcAft>
          <a:spcPct val="0"/>
        </a:spcAft>
        <a:buClr>
          <a:srgbClr val="1F497D"/>
        </a:buClr>
        <a:buFont typeface="Arial" charset="0"/>
        <a:buChar char="»"/>
        <a:defRPr sz="1400">
          <a:solidFill>
            <a:schemeClr val="tx1"/>
          </a:solidFill>
          <a:latin typeface="+mn-lt"/>
        </a:defRPr>
      </a:lvl8pPr>
      <a:lvl9pPr marL="3880294" indent="-228255" algn="l" rtl="0" fontAlgn="base">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3010" rtl="0" eaLnBrk="1" latinLnBrk="0" hangingPunct="1">
        <a:defRPr sz="1800" kern="1200">
          <a:solidFill>
            <a:schemeClr val="tx1"/>
          </a:solidFill>
          <a:latin typeface="+mn-lt"/>
          <a:ea typeface="+mn-ea"/>
          <a:cs typeface="+mn-cs"/>
        </a:defRPr>
      </a:lvl1pPr>
      <a:lvl2pPr marL="456506" algn="l" defTabSz="913010" rtl="0" eaLnBrk="1" latinLnBrk="0" hangingPunct="1">
        <a:defRPr sz="1800" kern="1200">
          <a:solidFill>
            <a:schemeClr val="tx1"/>
          </a:solidFill>
          <a:latin typeface="+mn-lt"/>
          <a:ea typeface="+mn-ea"/>
          <a:cs typeface="+mn-cs"/>
        </a:defRPr>
      </a:lvl2pPr>
      <a:lvl3pPr marL="913010" algn="l" defTabSz="913010" rtl="0" eaLnBrk="1" latinLnBrk="0" hangingPunct="1">
        <a:defRPr sz="1800" kern="1200">
          <a:solidFill>
            <a:schemeClr val="tx1"/>
          </a:solidFill>
          <a:latin typeface="+mn-lt"/>
          <a:ea typeface="+mn-ea"/>
          <a:cs typeface="+mn-cs"/>
        </a:defRPr>
      </a:lvl3pPr>
      <a:lvl4pPr marL="1369517" algn="l" defTabSz="913010" rtl="0" eaLnBrk="1" latinLnBrk="0" hangingPunct="1">
        <a:defRPr sz="1800" kern="1200">
          <a:solidFill>
            <a:schemeClr val="tx1"/>
          </a:solidFill>
          <a:latin typeface="+mn-lt"/>
          <a:ea typeface="+mn-ea"/>
          <a:cs typeface="+mn-cs"/>
        </a:defRPr>
      </a:lvl4pPr>
      <a:lvl5pPr marL="1826021" algn="l" defTabSz="913010" rtl="0" eaLnBrk="1" latinLnBrk="0" hangingPunct="1">
        <a:defRPr sz="1800" kern="1200">
          <a:solidFill>
            <a:schemeClr val="tx1"/>
          </a:solidFill>
          <a:latin typeface="+mn-lt"/>
          <a:ea typeface="+mn-ea"/>
          <a:cs typeface="+mn-cs"/>
        </a:defRPr>
      </a:lvl5pPr>
      <a:lvl6pPr marL="2282529" algn="l" defTabSz="913010" rtl="0" eaLnBrk="1" latinLnBrk="0" hangingPunct="1">
        <a:defRPr sz="1800" kern="1200">
          <a:solidFill>
            <a:schemeClr val="tx1"/>
          </a:solidFill>
          <a:latin typeface="+mn-lt"/>
          <a:ea typeface="+mn-ea"/>
          <a:cs typeface="+mn-cs"/>
        </a:defRPr>
      </a:lvl6pPr>
      <a:lvl7pPr marL="2739032" algn="l" defTabSz="913010" rtl="0" eaLnBrk="1" latinLnBrk="0" hangingPunct="1">
        <a:defRPr sz="1800" kern="1200">
          <a:solidFill>
            <a:schemeClr val="tx1"/>
          </a:solidFill>
          <a:latin typeface="+mn-lt"/>
          <a:ea typeface="+mn-ea"/>
          <a:cs typeface="+mn-cs"/>
        </a:defRPr>
      </a:lvl7pPr>
      <a:lvl8pPr marL="3195539" algn="l" defTabSz="913010" rtl="0" eaLnBrk="1" latinLnBrk="0" hangingPunct="1">
        <a:defRPr sz="1800" kern="1200">
          <a:solidFill>
            <a:schemeClr val="tx1"/>
          </a:solidFill>
          <a:latin typeface="+mn-lt"/>
          <a:ea typeface="+mn-ea"/>
          <a:cs typeface="+mn-cs"/>
        </a:defRPr>
      </a:lvl8pPr>
      <a:lvl9pPr marL="3652043" algn="l" defTabSz="91301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5" descr="slide footer_blue_646.jpg"/>
          <p:cNvPicPr>
            <a:picLocks noChangeAspect="1"/>
          </p:cNvPicPr>
          <p:nvPr/>
        </p:nvPicPr>
        <p:blipFill>
          <a:blip r:embed="rId14" cstate="email">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301" tIns="45652" rIns="91301" bIns="45652" numCol="1" anchor="t" anchorCtr="0" compatLnSpc="1">
            <a:prstTxWarp prst="textNoShape">
              <a:avLst/>
            </a:prstTxWarp>
          </a:bodyPr>
          <a:lstStyle/>
          <a:p>
            <a:pPr lvl="0"/>
            <a:r>
              <a:rPr lang="en-US" altLang="en-US" smtClean="0"/>
              <a:t>Click to edit Master title style</a:t>
            </a:r>
          </a:p>
        </p:txBody>
      </p:sp>
      <p:sp>
        <p:nvSpPr>
          <p:cNvPr id="1028" name="Rectangle 3"/>
          <p:cNvSpPr>
            <a:spLocks noGrp="1" noChangeArrowheads="1"/>
          </p:cNvSpPr>
          <p:nvPr>
            <p:ph type="body" idx="1"/>
          </p:nvPr>
        </p:nvSpPr>
        <p:spPr bwMode="auto">
          <a:xfrm>
            <a:off x="457200" y="1600213"/>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301" tIns="45652" rIns="91301" bIns="45652"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w="9525">
            <a:noFill/>
            <a:miter lim="800000"/>
            <a:headEnd/>
            <a:tailEnd/>
          </a:ln>
          <a:effectLst/>
        </p:spPr>
        <p:txBody>
          <a:bodyPr vert="horz" wrap="square" lIns="91301" tIns="45652" rIns="91301" bIns="45652" numCol="1" anchor="t" anchorCtr="0" compatLnSpc="1">
            <a:prstTxWarp prst="textNoShape">
              <a:avLst/>
            </a:prstTxWarp>
          </a:bodyPr>
          <a:lstStyle>
            <a:lvl1pPr>
              <a:defRPr sz="1000">
                <a:latin typeface="Arial" charset="0"/>
                <a:ea typeface="ＭＳ Ｐゴシック" charset="-128"/>
                <a:cs typeface="+mn-cs"/>
              </a:defRPr>
            </a:lvl1pPr>
          </a:lstStyle>
          <a:p>
            <a:pPr defTabSz="456506" fontAlgn="base">
              <a:spcBef>
                <a:spcPct val="0"/>
              </a:spcBef>
              <a:spcAft>
                <a:spcPct val="0"/>
              </a:spcAft>
              <a:defRPr/>
            </a:pPr>
            <a:r>
              <a:rPr lang="en-US" smtClean="0">
                <a:solidFill>
                  <a:srgbClr val="616161"/>
                </a:solidFill>
              </a:rPr>
              <a:t>Sep. 15, 2014</a:t>
            </a:r>
            <a:endParaRPr lang="en-US">
              <a:solidFill>
                <a:srgbClr val="616161"/>
              </a:solidFill>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w="9525">
            <a:noFill/>
            <a:miter lim="800000"/>
            <a:headEnd/>
            <a:tailEnd/>
          </a:ln>
          <a:effectLst/>
        </p:spPr>
        <p:txBody>
          <a:bodyPr vert="horz" wrap="square" lIns="91301" tIns="45652" rIns="91301" bIns="45652" numCol="1" anchor="t" anchorCtr="0" compatLnSpc="1">
            <a:prstTxWarp prst="textNoShape">
              <a:avLst/>
            </a:prstTxWarp>
          </a:bodyPr>
          <a:lstStyle>
            <a:lvl1pPr>
              <a:defRPr sz="900">
                <a:latin typeface="Arial" charset="0"/>
                <a:ea typeface="+mn-ea"/>
                <a:cs typeface="+mn-cs"/>
              </a:defRPr>
            </a:lvl1pPr>
          </a:lstStyle>
          <a:p>
            <a:pPr defTabSz="456506" fontAlgn="base">
              <a:spcBef>
                <a:spcPct val="0"/>
              </a:spcBef>
              <a:spcAft>
                <a:spcPct val="0"/>
              </a:spcAft>
              <a:defRPr/>
            </a:pPr>
            <a:r>
              <a:rPr lang="en-US" smtClean="0">
                <a:solidFill>
                  <a:srgbClr val="616161"/>
                </a:solidFill>
              </a:rPr>
              <a:t>S. Henderson, CHESS Seminar</a:t>
            </a:r>
            <a:endParaRPr lang="en-US">
              <a:solidFill>
                <a:srgbClr val="616161"/>
              </a:solidFill>
            </a:endParaRPr>
          </a:p>
        </p:txBody>
      </p:sp>
      <p:sp>
        <p:nvSpPr>
          <p:cNvPr id="1030" name="Rectangle 6"/>
          <p:cNvSpPr>
            <a:spLocks noGrp="1" noChangeArrowheads="1"/>
          </p:cNvSpPr>
          <p:nvPr>
            <p:ph type="sldNum" sz="quarter" idx="4"/>
          </p:nvPr>
        </p:nvSpPr>
        <p:spPr bwMode="auto">
          <a:xfrm>
            <a:off x="8610613" y="6489700"/>
            <a:ext cx="384175" cy="365125"/>
          </a:xfrm>
          <a:prstGeom prst="rect">
            <a:avLst/>
          </a:prstGeom>
          <a:noFill/>
          <a:ln w="9525">
            <a:noFill/>
            <a:miter lim="800000"/>
            <a:headEnd/>
            <a:tailEnd/>
          </a:ln>
          <a:effectLst/>
        </p:spPr>
        <p:txBody>
          <a:bodyPr vert="horz" wrap="square" lIns="91301" tIns="45652" rIns="91301" bIns="45652" numCol="1" anchor="t" anchorCtr="0" compatLnSpc="1">
            <a:prstTxWarp prst="textNoShape">
              <a:avLst/>
            </a:prstTxWarp>
          </a:bodyPr>
          <a:lstStyle>
            <a:lvl1pPr algn="r">
              <a:defRPr sz="900">
                <a:latin typeface="Arial" charset="0"/>
                <a:ea typeface="ＭＳ Ｐゴシック" charset="-128"/>
                <a:cs typeface="+mn-cs"/>
              </a:defRPr>
            </a:lvl1pPr>
          </a:lstStyle>
          <a:p>
            <a:pPr defTabSz="456506" fontAlgn="base">
              <a:spcBef>
                <a:spcPct val="0"/>
              </a:spcBef>
              <a:spcAft>
                <a:spcPct val="0"/>
              </a:spcAft>
              <a:defRPr/>
            </a:pPr>
            <a:fld id="{83FF6EF1-75C8-48E7-B024-F15ED3CF580E}" type="slidenum">
              <a:rPr lang="en-US">
                <a:solidFill>
                  <a:srgbClr val="616161"/>
                </a:solidFill>
              </a:rPr>
              <a:pPr defTabSz="456506" fontAlgn="base">
                <a:spcBef>
                  <a:spcPct val="0"/>
                </a:spcBef>
                <a:spcAft>
                  <a:spcPct val="0"/>
                </a:spcAft>
                <a:defRPr/>
              </a:pPr>
              <a:t>‹#›</a:t>
            </a:fld>
            <a:endParaRPr lang="en-US">
              <a:solidFill>
                <a:srgbClr val="616161"/>
              </a:solidFill>
            </a:endParaRPr>
          </a:p>
        </p:txBody>
      </p:sp>
      <p:pic>
        <p:nvPicPr>
          <p:cNvPr id="1032" name="Picture 7" descr="slide header_646.jpg"/>
          <p:cNvPicPr>
            <a:picLocks noChangeAspect="1"/>
          </p:cNvPicPr>
          <p:nvPr/>
        </p:nvPicPr>
        <p:blipFill>
          <a:blip r:embed="rId15" cstate="email">
            <a:extLst>
              <a:ext uri="{28A0092B-C50C-407E-A947-70E740481C1C}">
                <a14:useLocalDpi xmlns:a14="http://schemas.microsoft.com/office/drawing/2010/main"/>
              </a:ext>
            </a:extLst>
          </a:blip>
          <a:srcRect/>
          <a:stretch>
            <a:fillRect/>
          </a:stretch>
        </p:blipFill>
        <p:spPr bwMode="auto">
          <a:xfrm>
            <a:off x="0" y="3"/>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58069085"/>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 id="2147483921" r:id="rId12"/>
  </p:sldLayoutIdLst>
  <p:hf hdr="0" ftr="0" dt="0"/>
  <p:txStyles>
    <p:titleStyle>
      <a:lvl1pPr algn="l" rtl="0" eaLnBrk="0" fontAlgn="base" hangingPunct="0">
        <a:spcBef>
          <a:spcPct val="0"/>
        </a:spcBef>
        <a:spcAft>
          <a:spcPct val="0"/>
        </a:spcAft>
        <a:defRPr sz="2400" b="1" kern="1100">
          <a:solidFill>
            <a:schemeClr val="tx2"/>
          </a:solidFill>
          <a:latin typeface="+mj-lt"/>
          <a:ea typeface="ＭＳ Ｐゴシック"/>
          <a:cs typeface="ＭＳ Ｐゴシック"/>
        </a:defRPr>
      </a:lvl1pPr>
      <a:lvl2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2pPr>
      <a:lvl3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3pPr>
      <a:lvl4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4pPr>
      <a:lvl5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5pPr>
      <a:lvl6pPr marL="456506" algn="l" rtl="0" eaLnBrk="1" fontAlgn="base" hangingPunct="1">
        <a:spcBef>
          <a:spcPct val="0"/>
        </a:spcBef>
        <a:spcAft>
          <a:spcPct val="0"/>
        </a:spcAft>
        <a:defRPr sz="2600" b="1">
          <a:solidFill>
            <a:schemeClr val="tx2"/>
          </a:solidFill>
          <a:latin typeface="Trebuchet MS" pitchFamily="34" charset="0"/>
        </a:defRPr>
      </a:lvl6pPr>
      <a:lvl7pPr marL="913010" algn="l" rtl="0" eaLnBrk="1" fontAlgn="base" hangingPunct="1">
        <a:spcBef>
          <a:spcPct val="0"/>
        </a:spcBef>
        <a:spcAft>
          <a:spcPct val="0"/>
        </a:spcAft>
        <a:defRPr sz="2600" b="1">
          <a:solidFill>
            <a:schemeClr val="tx2"/>
          </a:solidFill>
          <a:latin typeface="Trebuchet MS" pitchFamily="34" charset="0"/>
        </a:defRPr>
      </a:lvl7pPr>
      <a:lvl8pPr marL="1369517" algn="l" rtl="0" eaLnBrk="1" fontAlgn="base" hangingPunct="1">
        <a:spcBef>
          <a:spcPct val="0"/>
        </a:spcBef>
        <a:spcAft>
          <a:spcPct val="0"/>
        </a:spcAft>
        <a:defRPr sz="2600" b="1">
          <a:solidFill>
            <a:schemeClr val="tx2"/>
          </a:solidFill>
          <a:latin typeface="Trebuchet MS" pitchFamily="34" charset="0"/>
        </a:defRPr>
      </a:lvl8pPr>
      <a:lvl9pPr marL="1826021" algn="l" rtl="0" eaLnBrk="1" fontAlgn="base" hangingPunct="1">
        <a:spcBef>
          <a:spcPct val="0"/>
        </a:spcBef>
        <a:spcAft>
          <a:spcPct val="0"/>
        </a:spcAft>
        <a:defRPr sz="2600" b="1">
          <a:solidFill>
            <a:schemeClr val="tx2"/>
          </a:solidFill>
          <a:latin typeface="Trebuchet MS" pitchFamily="34" charset="0"/>
        </a:defRPr>
      </a:lvl9pPr>
    </p:titleStyle>
    <p:bodyStyle>
      <a:lvl1pPr marL="342379" indent="-342379" algn="l" rtl="0" eaLnBrk="0" fontAlgn="base" hangingPunct="0">
        <a:spcBef>
          <a:spcPct val="20000"/>
        </a:spcBef>
        <a:spcAft>
          <a:spcPct val="0"/>
        </a:spcAft>
        <a:buClr>
          <a:srgbClr val="1F497D"/>
        </a:buClr>
        <a:buFont typeface="Wingdings" pitchFamily="2" charset="2"/>
        <a:buChar char="§"/>
        <a:defRPr sz="1600">
          <a:solidFill>
            <a:schemeClr val="tx1"/>
          </a:solidFill>
          <a:latin typeface="+mj-lt"/>
          <a:ea typeface="ＭＳ Ｐゴシック"/>
          <a:cs typeface="ＭＳ Ｐゴシック"/>
        </a:defRPr>
      </a:lvl1pPr>
      <a:lvl2pPr marL="741821" indent="-285315" algn="l" rtl="0" eaLnBrk="0" fontAlgn="base" hangingPunct="0">
        <a:spcBef>
          <a:spcPct val="20000"/>
        </a:spcBef>
        <a:spcAft>
          <a:spcPct val="0"/>
        </a:spcAft>
        <a:buClr>
          <a:srgbClr val="1F497D"/>
        </a:buClr>
        <a:buChar char="–"/>
        <a:defRPr sz="1400">
          <a:solidFill>
            <a:schemeClr val="tx1"/>
          </a:solidFill>
          <a:latin typeface="+mj-lt"/>
          <a:ea typeface="ＭＳ Ｐゴシック"/>
          <a:cs typeface="ＭＳ Ｐゴシック"/>
        </a:defRPr>
      </a:lvl2pPr>
      <a:lvl3pPr marL="1141265" indent="-228255" algn="l" rtl="0" eaLnBrk="0" fontAlgn="base" hangingPunct="0">
        <a:spcBef>
          <a:spcPct val="20000"/>
        </a:spcBef>
        <a:spcAft>
          <a:spcPct val="0"/>
        </a:spcAft>
        <a:buClr>
          <a:srgbClr val="1F497D"/>
        </a:buClr>
        <a:buChar char="•"/>
        <a:defRPr sz="1200">
          <a:solidFill>
            <a:schemeClr val="tx1"/>
          </a:solidFill>
          <a:latin typeface="+mj-lt"/>
          <a:ea typeface="ＭＳ Ｐゴシック"/>
          <a:cs typeface="ＭＳ Ｐゴシック"/>
        </a:defRPr>
      </a:lvl3pPr>
      <a:lvl4pPr marL="1597770" indent="-228255" algn="l" rtl="0" eaLnBrk="0" fontAlgn="base" hangingPunct="0">
        <a:spcBef>
          <a:spcPct val="20000"/>
        </a:spcBef>
        <a:spcAft>
          <a:spcPct val="0"/>
        </a:spcAft>
        <a:buClr>
          <a:srgbClr val="1F497D"/>
        </a:buClr>
        <a:buChar char="–"/>
        <a:defRPr sz="1200">
          <a:solidFill>
            <a:schemeClr val="tx1"/>
          </a:solidFill>
          <a:latin typeface="+mj-lt"/>
          <a:ea typeface="ＭＳ Ｐゴシック"/>
          <a:cs typeface="ＭＳ Ｐゴシック"/>
        </a:defRPr>
      </a:lvl4pPr>
      <a:lvl5pPr marL="2054273" indent="-228255" algn="l" rtl="0" eaLnBrk="0" fontAlgn="base" hangingPunct="0">
        <a:spcBef>
          <a:spcPct val="20000"/>
        </a:spcBef>
        <a:spcAft>
          <a:spcPct val="0"/>
        </a:spcAft>
        <a:buClr>
          <a:srgbClr val="1F497D"/>
        </a:buClr>
        <a:buFont typeface="Arial" pitchFamily="34" charset="0"/>
        <a:buChar char="»"/>
        <a:defRPr sz="1200">
          <a:solidFill>
            <a:schemeClr val="tx1"/>
          </a:solidFill>
          <a:latin typeface="+mj-lt"/>
          <a:ea typeface="ＭＳ Ｐゴシック"/>
          <a:cs typeface="ＭＳ Ｐゴシック"/>
        </a:defRPr>
      </a:lvl5pPr>
      <a:lvl6pPr marL="2510781" indent="-228255" algn="l" rtl="0" eaLnBrk="1" fontAlgn="base" hangingPunct="1">
        <a:spcBef>
          <a:spcPct val="20000"/>
        </a:spcBef>
        <a:spcAft>
          <a:spcPct val="0"/>
        </a:spcAft>
        <a:buClr>
          <a:srgbClr val="1F497D"/>
        </a:buClr>
        <a:buFont typeface="Arial" charset="0"/>
        <a:buChar char="»"/>
        <a:defRPr sz="1400">
          <a:solidFill>
            <a:schemeClr val="tx1"/>
          </a:solidFill>
          <a:latin typeface="+mn-lt"/>
        </a:defRPr>
      </a:lvl6pPr>
      <a:lvl7pPr marL="2967287" indent="-228255" algn="l" rtl="0" eaLnBrk="1" fontAlgn="base" hangingPunct="1">
        <a:spcBef>
          <a:spcPct val="20000"/>
        </a:spcBef>
        <a:spcAft>
          <a:spcPct val="0"/>
        </a:spcAft>
        <a:buClr>
          <a:srgbClr val="1F497D"/>
        </a:buClr>
        <a:buFont typeface="Arial" charset="0"/>
        <a:buChar char="»"/>
        <a:defRPr sz="1400">
          <a:solidFill>
            <a:schemeClr val="tx1"/>
          </a:solidFill>
          <a:latin typeface="+mn-lt"/>
        </a:defRPr>
      </a:lvl7pPr>
      <a:lvl8pPr marL="3423791" indent="-228255" algn="l" rtl="0" eaLnBrk="1" fontAlgn="base" hangingPunct="1">
        <a:spcBef>
          <a:spcPct val="20000"/>
        </a:spcBef>
        <a:spcAft>
          <a:spcPct val="0"/>
        </a:spcAft>
        <a:buClr>
          <a:srgbClr val="1F497D"/>
        </a:buClr>
        <a:buFont typeface="Arial" charset="0"/>
        <a:buChar char="»"/>
        <a:defRPr sz="1400">
          <a:solidFill>
            <a:schemeClr val="tx1"/>
          </a:solidFill>
          <a:latin typeface="+mn-lt"/>
        </a:defRPr>
      </a:lvl8pPr>
      <a:lvl9pPr marL="3880294" indent="-228255" algn="l" rtl="0" eaLnBrk="1" fontAlgn="base" hangingPunct="1">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3010" rtl="0" eaLnBrk="1" latinLnBrk="0" hangingPunct="1">
        <a:defRPr sz="1800" kern="1200">
          <a:solidFill>
            <a:schemeClr val="tx1"/>
          </a:solidFill>
          <a:latin typeface="+mn-lt"/>
          <a:ea typeface="+mn-ea"/>
          <a:cs typeface="+mn-cs"/>
        </a:defRPr>
      </a:lvl1pPr>
      <a:lvl2pPr marL="456506" algn="l" defTabSz="913010" rtl="0" eaLnBrk="1" latinLnBrk="0" hangingPunct="1">
        <a:defRPr sz="1800" kern="1200">
          <a:solidFill>
            <a:schemeClr val="tx1"/>
          </a:solidFill>
          <a:latin typeface="+mn-lt"/>
          <a:ea typeface="+mn-ea"/>
          <a:cs typeface="+mn-cs"/>
        </a:defRPr>
      </a:lvl2pPr>
      <a:lvl3pPr marL="913010" algn="l" defTabSz="913010" rtl="0" eaLnBrk="1" latinLnBrk="0" hangingPunct="1">
        <a:defRPr sz="1800" kern="1200">
          <a:solidFill>
            <a:schemeClr val="tx1"/>
          </a:solidFill>
          <a:latin typeface="+mn-lt"/>
          <a:ea typeface="+mn-ea"/>
          <a:cs typeface="+mn-cs"/>
        </a:defRPr>
      </a:lvl3pPr>
      <a:lvl4pPr marL="1369517" algn="l" defTabSz="913010" rtl="0" eaLnBrk="1" latinLnBrk="0" hangingPunct="1">
        <a:defRPr sz="1800" kern="1200">
          <a:solidFill>
            <a:schemeClr val="tx1"/>
          </a:solidFill>
          <a:latin typeface="+mn-lt"/>
          <a:ea typeface="+mn-ea"/>
          <a:cs typeface="+mn-cs"/>
        </a:defRPr>
      </a:lvl4pPr>
      <a:lvl5pPr marL="1826021" algn="l" defTabSz="913010" rtl="0" eaLnBrk="1" latinLnBrk="0" hangingPunct="1">
        <a:defRPr sz="1800" kern="1200">
          <a:solidFill>
            <a:schemeClr val="tx1"/>
          </a:solidFill>
          <a:latin typeface="+mn-lt"/>
          <a:ea typeface="+mn-ea"/>
          <a:cs typeface="+mn-cs"/>
        </a:defRPr>
      </a:lvl5pPr>
      <a:lvl6pPr marL="2282529" algn="l" defTabSz="913010" rtl="0" eaLnBrk="1" latinLnBrk="0" hangingPunct="1">
        <a:defRPr sz="1800" kern="1200">
          <a:solidFill>
            <a:schemeClr val="tx1"/>
          </a:solidFill>
          <a:latin typeface="+mn-lt"/>
          <a:ea typeface="+mn-ea"/>
          <a:cs typeface="+mn-cs"/>
        </a:defRPr>
      </a:lvl6pPr>
      <a:lvl7pPr marL="2739032" algn="l" defTabSz="913010" rtl="0" eaLnBrk="1" latinLnBrk="0" hangingPunct="1">
        <a:defRPr sz="1800" kern="1200">
          <a:solidFill>
            <a:schemeClr val="tx1"/>
          </a:solidFill>
          <a:latin typeface="+mn-lt"/>
          <a:ea typeface="+mn-ea"/>
          <a:cs typeface="+mn-cs"/>
        </a:defRPr>
      </a:lvl7pPr>
      <a:lvl8pPr marL="3195539" algn="l" defTabSz="913010" rtl="0" eaLnBrk="1" latinLnBrk="0" hangingPunct="1">
        <a:defRPr sz="1800" kern="1200">
          <a:solidFill>
            <a:schemeClr val="tx1"/>
          </a:solidFill>
          <a:latin typeface="+mn-lt"/>
          <a:ea typeface="+mn-ea"/>
          <a:cs typeface="+mn-cs"/>
        </a:defRPr>
      </a:lvl8pPr>
      <a:lvl9pPr marL="3652043" algn="l" defTabSz="91301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5" descr="slide footer_blue_646.jpg"/>
          <p:cNvPicPr>
            <a:picLocks noChangeAspect="1"/>
          </p:cNvPicPr>
          <p:nvPr/>
        </p:nvPicPr>
        <p:blipFill>
          <a:blip r:embed="rId14" cstate="email">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301" tIns="45652" rIns="91301" bIns="45652" numCol="1" anchor="t" anchorCtr="0" compatLnSpc="1">
            <a:prstTxWarp prst="textNoShape">
              <a:avLst/>
            </a:prstTxWarp>
          </a:bodyPr>
          <a:lstStyle/>
          <a:p>
            <a:pPr lvl="0"/>
            <a:r>
              <a:rPr lang="en-US" altLang="en-US" smtClean="0"/>
              <a:t>Click to edit Master title style</a:t>
            </a:r>
          </a:p>
        </p:txBody>
      </p:sp>
      <p:sp>
        <p:nvSpPr>
          <p:cNvPr id="1028" name="Rectangle 3"/>
          <p:cNvSpPr>
            <a:spLocks noGrp="1" noChangeArrowheads="1"/>
          </p:cNvSpPr>
          <p:nvPr>
            <p:ph type="body" idx="1"/>
          </p:nvPr>
        </p:nvSpPr>
        <p:spPr bwMode="auto">
          <a:xfrm>
            <a:off x="457200" y="1600213"/>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301" tIns="45652" rIns="91301" bIns="45652"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w="9525">
            <a:noFill/>
            <a:miter lim="800000"/>
            <a:headEnd/>
            <a:tailEnd/>
          </a:ln>
          <a:effectLst/>
        </p:spPr>
        <p:txBody>
          <a:bodyPr vert="horz" wrap="square" lIns="91301" tIns="45652" rIns="91301" bIns="45652" numCol="1" anchor="t" anchorCtr="0" compatLnSpc="1">
            <a:prstTxWarp prst="textNoShape">
              <a:avLst/>
            </a:prstTxWarp>
          </a:bodyPr>
          <a:lstStyle>
            <a:lvl1pPr>
              <a:defRPr sz="1000">
                <a:latin typeface="Arial" charset="0"/>
                <a:ea typeface="ＭＳ Ｐゴシック" charset="-128"/>
                <a:cs typeface="+mn-cs"/>
              </a:defRPr>
            </a:lvl1pPr>
          </a:lstStyle>
          <a:p>
            <a:pPr defTabSz="456506" fontAlgn="base">
              <a:spcBef>
                <a:spcPct val="0"/>
              </a:spcBef>
              <a:spcAft>
                <a:spcPct val="0"/>
              </a:spcAft>
              <a:defRPr/>
            </a:pPr>
            <a:r>
              <a:rPr lang="en-US" smtClean="0">
                <a:solidFill>
                  <a:srgbClr val="616161"/>
                </a:solidFill>
              </a:rPr>
              <a:t>Sep. 15, 2014</a:t>
            </a:r>
            <a:endParaRPr lang="en-US">
              <a:solidFill>
                <a:srgbClr val="616161"/>
              </a:solidFill>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w="9525">
            <a:noFill/>
            <a:miter lim="800000"/>
            <a:headEnd/>
            <a:tailEnd/>
          </a:ln>
          <a:effectLst/>
        </p:spPr>
        <p:txBody>
          <a:bodyPr vert="horz" wrap="square" lIns="91301" tIns="45652" rIns="91301" bIns="45652" numCol="1" anchor="t" anchorCtr="0" compatLnSpc="1">
            <a:prstTxWarp prst="textNoShape">
              <a:avLst/>
            </a:prstTxWarp>
          </a:bodyPr>
          <a:lstStyle>
            <a:lvl1pPr>
              <a:defRPr sz="900">
                <a:latin typeface="Arial" charset="0"/>
                <a:ea typeface="+mn-ea"/>
                <a:cs typeface="+mn-cs"/>
              </a:defRPr>
            </a:lvl1pPr>
          </a:lstStyle>
          <a:p>
            <a:pPr defTabSz="456506" fontAlgn="base">
              <a:spcBef>
                <a:spcPct val="0"/>
              </a:spcBef>
              <a:spcAft>
                <a:spcPct val="0"/>
              </a:spcAft>
              <a:defRPr/>
            </a:pPr>
            <a:r>
              <a:rPr lang="en-US" smtClean="0">
                <a:solidFill>
                  <a:srgbClr val="616161"/>
                </a:solidFill>
              </a:rPr>
              <a:t>S. Henderson, CHESS Seminar</a:t>
            </a:r>
            <a:endParaRPr lang="en-US">
              <a:solidFill>
                <a:srgbClr val="616161"/>
              </a:solidFill>
            </a:endParaRPr>
          </a:p>
        </p:txBody>
      </p:sp>
      <p:sp>
        <p:nvSpPr>
          <p:cNvPr id="1030" name="Rectangle 6"/>
          <p:cNvSpPr>
            <a:spLocks noGrp="1" noChangeArrowheads="1"/>
          </p:cNvSpPr>
          <p:nvPr>
            <p:ph type="sldNum" sz="quarter" idx="4"/>
          </p:nvPr>
        </p:nvSpPr>
        <p:spPr bwMode="auto">
          <a:xfrm>
            <a:off x="8610613" y="6489700"/>
            <a:ext cx="384175" cy="365125"/>
          </a:xfrm>
          <a:prstGeom prst="rect">
            <a:avLst/>
          </a:prstGeom>
          <a:noFill/>
          <a:ln w="9525">
            <a:noFill/>
            <a:miter lim="800000"/>
            <a:headEnd/>
            <a:tailEnd/>
          </a:ln>
          <a:effectLst/>
        </p:spPr>
        <p:txBody>
          <a:bodyPr vert="horz" wrap="square" lIns="91301" tIns="45652" rIns="91301" bIns="45652" numCol="1" anchor="t" anchorCtr="0" compatLnSpc="1">
            <a:prstTxWarp prst="textNoShape">
              <a:avLst/>
            </a:prstTxWarp>
          </a:bodyPr>
          <a:lstStyle>
            <a:lvl1pPr algn="r">
              <a:defRPr sz="900">
                <a:latin typeface="Arial" charset="0"/>
                <a:ea typeface="ＭＳ Ｐゴシック" charset="-128"/>
                <a:cs typeface="+mn-cs"/>
              </a:defRPr>
            </a:lvl1pPr>
          </a:lstStyle>
          <a:p>
            <a:pPr defTabSz="456506" fontAlgn="base">
              <a:spcBef>
                <a:spcPct val="0"/>
              </a:spcBef>
              <a:spcAft>
                <a:spcPct val="0"/>
              </a:spcAft>
              <a:defRPr/>
            </a:pPr>
            <a:fld id="{83FF6EF1-75C8-48E7-B024-F15ED3CF580E}" type="slidenum">
              <a:rPr lang="en-US">
                <a:solidFill>
                  <a:srgbClr val="616161"/>
                </a:solidFill>
              </a:rPr>
              <a:pPr defTabSz="456506" fontAlgn="base">
                <a:spcBef>
                  <a:spcPct val="0"/>
                </a:spcBef>
                <a:spcAft>
                  <a:spcPct val="0"/>
                </a:spcAft>
                <a:defRPr/>
              </a:pPr>
              <a:t>‹#›</a:t>
            </a:fld>
            <a:endParaRPr lang="en-US">
              <a:solidFill>
                <a:srgbClr val="616161"/>
              </a:solidFill>
            </a:endParaRPr>
          </a:p>
        </p:txBody>
      </p:sp>
      <p:pic>
        <p:nvPicPr>
          <p:cNvPr id="1032" name="Picture 7" descr="slide header_646.jpg"/>
          <p:cNvPicPr>
            <a:picLocks noChangeAspect="1"/>
          </p:cNvPicPr>
          <p:nvPr/>
        </p:nvPicPr>
        <p:blipFill>
          <a:blip r:embed="rId15" cstate="email">
            <a:extLst>
              <a:ext uri="{28A0092B-C50C-407E-A947-70E740481C1C}">
                <a14:useLocalDpi xmlns:a14="http://schemas.microsoft.com/office/drawing/2010/main"/>
              </a:ext>
            </a:extLst>
          </a:blip>
          <a:srcRect/>
          <a:stretch>
            <a:fillRect/>
          </a:stretch>
        </p:blipFill>
        <p:spPr bwMode="auto">
          <a:xfrm>
            <a:off x="0" y="3"/>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2212514"/>
      </p:ext>
    </p:extLst>
  </p:cSld>
  <p:clrMap bg1="lt1" tx1="dk1" bg2="lt2" tx2="dk2" accent1="accent1" accent2="accent2" accent3="accent3" accent4="accent4" accent5="accent5" accent6="accent6" hlink="hlink" folHlink="folHlink"/>
  <p:sldLayoutIdLst>
    <p:sldLayoutId id="2147483923" r:id="rId1"/>
    <p:sldLayoutId id="2147483924"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 id="2147483934" r:id="rId12"/>
  </p:sldLayoutIdLst>
  <p:hf hdr="0" ftr="0" dt="0"/>
  <p:txStyles>
    <p:titleStyle>
      <a:lvl1pPr algn="l" rtl="0" eaLnBrk="0" fontAlgn="base" hangingPunct="0">
        <a:spcBef>
          <a:spcPct val="0"/>
        </a:spcBef>
        <a:spcAft>
          <a:spcPct val="0"/>
        </a:spcAft>
        <a:defRPr sz="2400" b="1" kern="1100">
          <a:solidFill>
            <a:schemeClr val="tx2"/>
          </a:solidFill>
          <a:latin typeface="+mj-lt"/>
          <a:ea typeface="ＭＳ Ｐゴシック"/>
          <a:cs typeface="ＭＳ Ｐゴシック"/>
        </a:defRPr>
      </a:lvl1pPr>
      <a:lvl2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2pPr>
      <a:lvl3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3pPr>
      <a:lvl4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4pPr>
      <a:lvl5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5pPr>
      <a:lvl6pPr marL="456506" algn="l" rtl="0" eaLnBrk="1" fontAlgn="base" hangingPunct="1">
        <a:spcBef>
          <a:spcPct val="0"/>
        </a:spcBef>
        <a:spcAft>
          <a:spcPct val="0"/>
        </a:spcAft>
        <a:defRPr sz="2600" b="1">
          <a:solidFill>
            <a:schemeClr val="tx2"/>
          </a:solidFill>
          <a:latin typeface="Trebuchet MS" pitchFamily="34" charset="0"/>
        </a:defRPr>
      </a:lvl6pPr>
      <a:lvl7pPr marL="913010" algn="l" rtl="0" eaLnBrk="1" fontAlgn="base" hangingPunct="1">
        <a:spcBef>
          <a:spcPct val="0"/>
        </a:spcBef>
        <a:spcAft>
          <a:spcPct val="0"/>
        </a:spcAft>
        <a:defRPr sz="2600" b="1">
          <a:solidFill>
            <a:schemeClr val="tx2"/>
          </a:solidFill>
          <a:latin typeface="Trebuchet MS" pitchFamily="34" charset="0"/>
        </a:defRPr>
      </a:lvl7pPr>
      <a:lvl8pPr marL="1369517" algn="l" rtl="0" eaLnBrk="1" fontAlgn="base" hangingPunct="1">
        <a:spcBef>
          <a:spcPct val="0"/>
        </a:spcBef>
        <a:spcAft>
          <a:spcPct val="0"/>
        </a:spcAft>
        <a:defRPr sz="2600" b="1">
          <a:solidFill>
            <a:schemeClr val="tx2"/>
          </a:solidFill>
          <a:latin typeface="Trebuchet MS" pitchFamily="34" charset="0"/>
        </a:defRPr>
      </a:lvl8pPr>
      <a:lvl9pPr marL="1826021" algn="l" rtl="0" eaLnBrk="1" fontAlgn="base" hangingPunct="1">
        <a:spcBef>
          <a:spcPct val="0"/>
        </a:spcBef>
        <a:spcAft>
          <a:spcPct val="0"/>
        </a:spcAft>
        <a:defRPr sz="2600" b="1">
          <a:solidFill>
            <a:schemeClr val="tx2"/>
          </a:solidFill>
          <a:latin typeface="Trebuchet MS" pitchFamily="34" charset="0"/>
        </a:defRPr>
      </a:lvl9pPr>
    </p:titleStyle>
    <p:bodyStyle>
      <a:lvl1pPr marL="342379" indent="-342379" algn="l" rtl="0" eaLnBrk="0" fontAlgn="base" hangingPunct="0">
        <a:spcBef>
          <a:spcPct val="20000"/>
        </a:spcBef>
        <a:spcAft>
          <a:spcPct val="0"/>
        </a:spcAft>
        <a:buClr>
          <a:srgbClr val="1F497D"/>
        </a:buClr>
        <a:buFont typeface="Wingdings" pitchFamily="2" charset="2"/>
        <a:buChar char="§"/>
        <a:defRPr sz="1600">
          <a:solidFill>
            <a:schemeClr val="tx1"/>
          </a:solidFill>
          <a:latin typeface="+mj-lt"/>
          <a:ea typeface="ＭＳ Ｐゴシック"/>
          <a:cs typeface="ＭＳ Ｐゴシック"/>
        </a:defRPr>
      </a:lvl1pPr>
      <a:lvl2pPr marL="741821" indent="-285315" algn="l" rtl="0" eaLnBrk="0" fontAlgn="base" hangingPunct="0">
        <a:spcBef>
          <a:spcPct val="20000"/>
        </a:spcBef>
        <a:spcAft>
          <a:spcPct val="0"/>
        </a:spcAft>
        <a:buClr>
          <a:srgbClr val="1F497D"/>
        </a:buClr>
        <a:buChar char="–"/>
        <a:defRPr sz="1400">
          <a:solidFill>
            <a:schemeClr val="tx1"/>
          </a:solidFill>
          <a:latin typeface="+mj-lt"/>
          <a:ea typeface="ＭＳ Ｐゴシック"/>
          <a:cs typeface="ＭＳ Ｐゴシック"/>
        </a:defRPr>
      </a:lvl2pPr>
      <a:lvl3pPr marL="1141265" indent="-228255" algn="l" rtl="0" eaLnBrk="0" fontAlgn="base" hangingPunct="0">
        <a:spcBef>
          <a:spcPct val="20000"/>
        </a:spcBef>
        <a:spcAft>
          <a:spcPct val="0"/>
        </a:spcAft>
        <a:buClr>
          <a:srgbClr val="1F497D"/>
        </a:buClr>
        <a:buChar char="•"/>
        <a:defRPr sz="1200">
          <a:solidFill>
            <a:schemeClr val="tx1"/>
          </a:solidFill>
          <a:latin typeface="+mj-lt"/>
          <a:ea typeface="ＭＳ Ｐゴシック"/>
          <a:cs typeface="ＭＳ Ｐゴシック"/>
        </a:defRPr>
      </a:lvl3pPr>
      <a:lvl4pPr marL="1597770" indent="-228255" algn="l" rtl="0" eaLnBrk="0" fontAlgn="base" hangingPunct="0">
        <a:spcBef>
          <a:spcPct val="20000"/>
        </a:spcBef>
        <a:spcAft>
          <a:spcPct val="0"/>
        </a:spcAft>
        <a:buClr>
          <a:srgbClr val="1F497D"/>
        </a:buClr>
        <a:buChar char="–"/>
        <a:defRPr sz="1200">
          <a:solidFill>
            <a:schemeClr val="tx1"/>
          </a:solidFill>
          <a:latin typeface="+mj-lt"/>
          <a:ea typeface="ＭＳ Ｐゴシック"/>
          <a:cs typeface="ＭＳ Ｐゴシック"/>
        </a:defRPr>
      </a:lvl4pPr>
      <a:lvl5pPr marL="2054273" indent="-228255" algn="l" rtl="0" eaLnBrk="0" fontAlgn="base" hangingPunct="0">
        <a:spcBef>
          <a:spcPct val="20000"/>
        </a:spcBef>
        <a:spcAft>
          <a:spcPct val="0"/>
        </a:spcAft>
        <a:buClr>
          <a:srgbClr val="1F497D"/>
        </a:buClr>
        <a:buFont typeface="Arial" pitchFamily="34" charset="0"/>
        <a:buChar char="»"/>
        <a:defRPr sz="1200">
          <a:solidFill>
            <a:schemeClr val="tx1"/>
          </a:solidFill>
          <a:latin typeface="+mj-lt"/>
          <a:ea typeface="ＭＳ Ｐゴシック"/>
          <a:cs typeface="ＭＳ Ｐゴシック"/>
        </a:defRPr>
      </a:lvl5pPr>
      <a:lvl6pPr marL="2510781" indent="-228255" algn="l" rtl="0" eaLnBrk="1" fontAlgn="base" hangingPunct="1">
        <a:spcBef>
          <a:spcPct val="20000"/>
        </a:spcBef>
        <a:spcAft>
          <a:spcPct val="0"/>
        </a:spcAft>
        <a:buClr>
          <a:srgbClr val="1F497D"/>
        </a:buClr>
        <a:buFont typeface="Arial" charset="0"/>
        <a:buChar char="»"/>
        <a:defRPr sz="1400">
          <a:solidFill>
            <a:schemeClr val="tx1"/>
          </a:solidFill>
          <a:latin typeface="+mn-lt"/>
        </a:defRPr>
      </a:lvl6pPr>
      <a:lvl7pPr marL="2967287" indent="-228255" algn="l" rtl="0" eaLnBrk="1" fontAlgn="base" hangingPunct="1">
        <a:spcBef>
          <a:spcPct val="20000"/>
        </a:spcBef>
        <a:spcAft>
          <a:spcPct val="0"/>
        </a:spcAft>
        <a:buClr>
          <a:srgbClr val="1F497D"/>
        </a:buClr>
        <a:buFont typeface="Arial" charset="0"/>
        <a:buChar char="»"/>
        <a:defRPr sz="1400">
          <a:solidFill>
            <a:schemeClr val="tx1"/>
          </a:solidFill>
          <a:latin typeface="+mn-lt"/>
        </a:defRPr>
      </a:lvl7pPr>
      <a:lvl8pPr marL="3423791" indent="-228255" algn="l" rtl="0" eaLnBrk="1" fontAlgn="base" hangingPunct="1">
        <a:spcBef>
          <a:spcPct val="20000"/>
        </a:spcBef>
        <a:spcAft>
          <a:spcPct val="0"/>
        </a:spcAft>
        <a:buClr>
          <a:srgbClr val="1F497D"/>
        </a:buClr>
        <a:buFont typeface="Arial" charset="0"/>
        <a:buChar char="»"/>
        <a:defRPr sz="1400">
          <a:solidFill>
            <a:schemeClr val="tx1"/>
          </a:solidFill>
          <a:latin typeface="+mn-lt"/>
        </a:defRPr>
      </a:lvl8pPr>
      <a:lvl9pPr marL="3880294" indent="-228255" algn="l" rtl="0" eaLnBrk="1" fontAlgn="base" hangingPunct="1">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3010" rtl="0" eaLnBrk="1" latinLnBrk="0" hangingPunct="1">
        <a:defRPr sz="1800" kern="1200">
          <a:solidFill>
            <a:schemeClr val="tx1"/>
          </a:solidFill>
          <a:latin typeface="+mn-lt"/>
          <a:ea typeface="+mn-ea"/>
          <a:cs typeface="+mn-cs"/>
        </a:defRPr>
      </a:lvl1pPr>
      <a:lvl2pPr marL="456506" algn="l" defTabSz="913010" rtl="0" eaLnBrk="1" latinLnBrk="0" hangingPunct="1">
        <a:defRPr sz="1800" kern="1200">
          <a:solidFill>
            <a:schemeClr val="tx1"/>
          </a:solidFill>
          <a:latin typeface="+mn-lt"/>
          <a:ea typeface="+mn-ea"/>
          <a:cs typeface="+mn-cs"/>
        </a:defRPr>
      </a:lvl2pPr>
      <a:lvl3pPr marL="913010" algn="l" defTabSz="913010" rtl="0" eaLnBrk="1" latinLnBrk="0" hangingPunct="1">
        <a:defRPr sz="1800" kern="1200">
          <a:solidFill>
            <a:schemeClr val="tx1"/>
          </a:solidFill>
          <a:latin typeface="+mn-lt"/>
          <a:ea typeface="+mn-ea"/>
          <a:cs typeface="+mn-cs"/>
        </a:defRPr>
      </a:lvl3pPr>
      <a:lvl4pPr marL="1369517" algn="l" defTabSz="913010" rtl="0" eaLnBrk="1" latinLnBrk="0" hangingPunct="1">
        <a:defRPr sz="1800" kern="1200">
          <a:solidFill>
            <a:schemeClr val="tx1"/>
          </a:solidFill>
          <a:latin typeface="+mn-lt"/>
          <a:ea typeface="+mn-ea"/>
          <a:cs typeface="+mn-cs"/>
        </a:defRPr>
      </a:lvl4pPr>
      <a:lvl5pPr marL="1826021" algn="l" defTabSz="913010" rtl="0" eaLnBrk="1" latinLnBrk="0" hangingPunct="1">
        <a:defRPr sz="1800" kern="1200">
          <a:solidFill>
            <a:schemeClr val="tx1"/>
          </a:solidFill>
          <a:latin typeface="+mn-lt"/>
          <a:ea typeface="+mn-ea"/>
          <a:cs typeface="+mn-cs"/>
        </a:defRPr>
      </a:lvl5pPr>
      <a:lvl6pPr marL="2282529" algn="l" defTabSz="913010" rtl="0" eaLnBrk="1" latinLnBrk="0" hangingPunct="1">
        <a:defRPr sz="1800" kern="1200">
          <a:solidFill>
            <a:schemeClr val="tx1"/>
          </a:solidFill>
          <a:latin typeface="+mn-lt"/>
          <a:ea typeface="+mn-ea"/>
          <a:cs typeface="+mn-cs"/>
        </a:defRPr>
      </a:lvl6pPr>
      <a:lvl7pPr marL="2739032" algn="l" defTabSz="913010" rtl="0" eaLnBrk="1" latinLnBrk="0" hangingPunct="1">
        <a:defRPr sz="1800" kern="1200">
          <a:solidFill>
            <a:schemeClr val="tx1"/>
          </a:solidFill>
          <a:latin typeface="+mn-lt"/>
          <a:ea typeface="+mn-ea"/>
          <a:cs typeface="+mn-cs"/>
        </a:defRPr>
      </a:lvl7pPr>
      <a:lvl8pPr marL="3195539" algn="l" defTabSz="913010" rtl="0" eaLnBrk="1" latinLnBrk="0" hangingPunct="1">
        <a:defRPr sz="1800" kern="1200">
          <a:solidFill>
            <a:schemeClr val="tx1"/>
          </a:solidFill>
          <a:latin typeface="+mn-lt"/>
          <a:ea typeface="+mn-ea"/>
          <a:cs typeface="+mn-cs"/>
        </a:defRPr>
      </a:lvl8pPr>
      <a:lvl9pPr marL="3652043" algn="l" defTabSz="91301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5" descr="slide footer_blue_646.jpg"/>
          <p:cNvPicPr>
            <a:picLocks noChangeAspect="1"/>
          </p:cNvPicPr>
          <p:nvPr/>
        </p:nvPicPr>
        <p:blipFill>
          <a:blip r:embed="rId14" cstate="email">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1028"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smtClean="0"/>
            </a:lvl1pPr>
          </a:lstStyle>
          <a:p>
            <a:pPr defTabSz="914400" fontAlgn="base">
              <a:spcBef>
                <a:spcPct val="0"/>
              </a:spcBef>
              <a:spcAft>
                <a:spcPct val="0"/>
              </a:spcAft>
              <a:defRPr/>
            </a:pPr>
            <a:r>
              <a:rPr lang="en-US" smtClean="0">
                <a:solidFill>
                  <a:srgbClr val="404040"/>
                </a:solidFill>
              </a:rPr>
              <a:t>Sep. 15, 2014</a:t>
            </a:r>
            <a:endParaRPr lang="en-US">
              <a:solidFill>
                <a:srgbClr val="404040"/>
              </a:solidFill>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900" smtClean="0"/>
            </a:lvl1pPr>
          </a:lstStyle>
          <a:p>
            <a:pPr defTabSz="914400" fontAlgn="base">
              <a:spcBef>
                <a:spcPct val="0"/>
              </a:spcBef>
              <a:spcAft>
                <a:spcPct val="0"/>
              </a:spcAft>
              <a:defRPr/>
            </a:pPr>
            <a:r>
              <a:rPr lang="en-US">
                <a:solidFill>
                  <a:srgbClr val="404040"/>
                </a:solidFill>
              </a:rPr>
              <a:t>S. Henderson, CHESS Seminar</a:t>
            </a:r>
          </a:p>
        </p:txBody>
      </p:sp>
      <p:sp>
        <p:nvSpPr>
          <p:cNvPr id="1030" name="Rectangle 6"/>
          <p:cNvSpPr>
            <a:spLocks noGrp="1" noChangeArrowheads="1"/>
          </p:cNvSpPr>
          <p:nvPr>
            <p:ph type="sldNum" sz="quarter" idx="4"/>
          </p:nvPr>
        </p:nvSpPr>
        <p:spPr bwMode="auto">
          <a:xfrm>
            <a:off x="8610600" y="6489700"/>
            <a:ext cx="384175"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900" smtClean="0"/>
            </a:lvl1pPr>
          </a:lstStyle>
          <a:p>
            <a:pPr defTabSz="914400" fontAlgn="base">
              <a:spcBef>
                <a:spcPct val="0"/>
              </a:spcBef>
              <a:spcAft>
                <a:spcPct val="0"/>
              </a:spcAft>
              <a:defRPr/>
            </a:pPr>
            <a:fld id="{2D6EB98E-1943-49D9-8FA7-77A55DC86152}" type="slidenum">
              <a:rPr lang="en-US">
                <a:solidFill>
                  <a:srgbClr val="404040"/>
                </a:solidFill>
              </a:rPr>
              <a:pPr defTabSz="914400" fontAlgn="base">
                <a:spcBef>
                  <a:spcPct val="0"/>
                </a:spcBef>
                <a:spcAft>
                  <a:spcPct val="0"/>
                </a:spcAft>
                <a:defRPr/>
              </a:pPr>
              <a:t>‹#›</a:t>
            </a:fld>
            <a:endParaRPr lang="en-US">
              <a:solidFill>
                <a:srgbClr val="404040"/>
              </a:solidFill>
            </a:endParaRPr>
          </a:p>
        </p:txBody>
      </p:sp>
      <p:pic>
        <p:nvPicPr>
          <p:cNvPr id="1032" name="Picture 7" descr="slide header_646.jpg"/>
          <p:cNvPicPr>
            <a:picLocks noChangeAspect="1"/>
          </p:cNvPicPr>
          <p:nvPr/>
        </p:nvPicPr>
        <p:blipFill>
          <a:blip r:embed="rId15" cstate="email">
            <a:extLst>
              <a:ext uri="{28A0092B-C50C-407E-A947-70E740481C1C}">
                <a14:useLocalDpi xmlns:a14="http://schemas.microsoft.com/office/drawing/2010/main"/>
              </a:ext>
            </a:extLst>
          </a:blip>
          <a:srcRect/>
          <a:stretch>
            <a:fillRect/>
          </a:stretch>
        </p:blipFill>
        <p:spPr bwMode="auto">
          <a:xfrm>
            <a:off x="0" y="0"/>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9334771"/>
      </p:ext>
    </p:extLst>
  </p:cSld>
  <p:clrMap bg1="lt1" tx1="dk1" bg2="lt2" tx2="dk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hf hdr="0" ftr="0" dt="0"/>
  <p:txStyles>
    <p:titleStyle>
      <a:lvl1pPr algn="l" rtl="0" eaLnBrk="0" fontAlgn="base" hangingPunct="0">
        <a:spcBef>
          <a:spcPct val="0"/>
        </a:spcBef>
        <a:spcAft>
          <a:spcPct val="0"/>
        </a:spcAft>
        <a:defRPr sz="2600" b="1">
          <a:solidFill>
            <a:schemeClr val="tx2"/>
          </a:solidFill>
          <a:latin typeface="+mj-lt"/>
          <a:ea typeface="+mj-ea"/>
          <a:cs typeface="+mj-cs"/>
        </a:defRPr>
      </a:lvl1pPr>
      <a:lvl2pPr algn="l" rtl="0" eaLnBrk="0" fontAlgn="base" hangingPunct="0">
        <a:spcBef>
          <a:spcPct val="0"/>
        </a:spcBef>
        <a:spcAft>
          <a:spcPct val="0"/>
        </a:spcAft>
        <a:defRPr sz="2600" b="1">
          <a:solidFill>
            <a:schemeClr val="tx2"/>
          </a:solidFill>
          <a:latin typeface="Trebuchet MS" pitchFamily="34" charset="0"/>
        </a:defRPr>
      </a:lvl2pPr>
      <a:lvl3pPr algn="l" rtl="0" eaLnBrk="0" fontAlgn="base" hangingPunct="0">
        <a:spcBef>
          <a:spcPct val="0"/>
        </a:spcBef>
        <a:spcAft>
          <a:spcPct val="0"/>
        </a:spcAft>
        <a:defRPr sz="2600" b="1">
          <a:solidFill>
            <a:schemeClr val="tx2"/>
          </a:solidFill>
          <a:latin typeface="Trebuchet MS" pitchFamily="34" charset="0"/>
        </a:defRPr>
      </a:lvl3pPr>
      <a:lvl4pPr algn="l" rtl="0" eaLnBrk="0" fontAlgn="base" hangingPunct="0">
        <a:spcBef>
          <a:spcPct val="0"/>
        </a:spcBef>
        <a:spcAft>
          <a:spcPct val="0"/>
        </a:spcAft>
        <a:defRPr sz="2600" b="1">
          <a:solidFill>
            <a:schemeClr val="tx2"/>
          </a:solidFill>
          <a:latin typeface="Trebuchet MS" pitchFamily="34" charset="0"/>
        </a:defRPr>
      </a:lvl4pPr>
      <a:lvl5pPr algn="l" rtl="0" eaLnBrk="0" fontAlgn="base" hangingPunct="0">
        <a:spcBef>
          <a:spcPct val="0"/>
        </a:spcBef>
        <a:spcAft>
          <a:spcPct val="0"/>
        </a:spcAft>
        <a:defRPr sz="2600" b="1">
          <a:solidFill>
            <a:schemeClr val="tx2"/>
          </a:solidFill>
          <a:latin typeface="Trebuchet MS" pitchFamily="34" charset="0"/>
        </a:defRPr>
      </a:lvl5pPr>
      <a:lvl6pPr marL="457200" algn="l" rtl="0" fontAlgn="base">
        <a:spcBef>
          <a:spcPct val="0"/>
        </a:spcBef>
        <a:spcAft>
          <a:spcPct val="0"/>
        </a:spcAft>
        <a:defRPr sz="2600" b="1">
          <a:solidFill>
            <a:schemeClr val="tx2"/>
          </a:solidFill>
          <a:latin typeface="Trebuchet MS" pitchFamily="34" charset="0"/>
        </a:defRPr>
      </a:lvl6pPr>
      <a:lvl7pPr marL="914400" algn="l" rtl="0" fontAlgn="base">
        <a:spcBef>
          <a:spcPct val="0"/>
        </a:spcBef>
        <a:spcAft>
          <a:spcPct val="0"/>
        </a:spcAft>
        <a:defRPr sz="2600" b="1">
          <a:solidFill>
            <a:schemeClr val="tx2"/>
          </a:solidFill>
          <a:latin typeface="Trebuchet MS" pitchFamily="34" charset="0"/>
        </a:defRPr>
      </a:lvl7pPr>
      <a:lvl8pPr marL="1371600" algn="l" rtl="0" fontAlgn="base">
        <a:spcBef>
          <a:spcPct val="0"/>
        </a:spcBef>
        <a:spcAft>
          <a:spcPct val="0"/>
        </a:spcAft>
        <a:defRPr sz="2600" b="1">
          <a:solidFill>
            <a:schemeClr val="tx2"/>
          </a:solidFill>
          <a:latin typeface="Trebuchet MS" pitchFamily="34" charset="0"/>
        </a:defRPr>
      </a:lvl8pPr>
      <a:lvl9pPr marL="1828800" algn="l" rtl="0" fontAlgn="base">
        <a:spcBef>
          <a:spcPct val="0"/>
        </a:spcBef>
        <a:spcAft>
          <a:spcPct val="0"/>
        </a:spcAft>
        <a:defRPr sz="2600" b="1">
          <a:solidFill>
            <a:schemeClr val="tx2"/>
          </a:solidFill>
          <a:latin typeface="Trebuchet MS" pitchFamily="34" charset="0"/>
        </a:defRPr>
      </a:lvl9pPr>
    </p:titleStyle>
    <p:bodyStyle>
      <a:lvl1pPr marL="342900" indent="-342900" algn="l" rtl="0" eaLnBrk="0" fontAlgn="base" hangingPunct="0">
        <a:spcBef>
          <a:spcPct val="20000"/>
        </a:spcBef>
        <a:spcAft>
          <a:spcPct val="0"/>
        </a:spcAft>
        <a:buClr>
          <a:srgbClr val="1F497D"/>
        </a:buClr>
        <a:buFont typeface="Wingdings" pitchFamily="2" charset="2"/>
        <a:buChar char="§"/>
        <a:defRPr>
          <a:solidFill>
            <a:schemeClr val="tx1"/>
          </a:solidFill>
          <a:latin typeface="+mn-lt"/>
          <a:ea typeface="+mn-ea"/>
          <a:cs typeface="+mn-cs"/>
        </a:defRPr>
      </a:lvl1pPr>
      <a:lvl2pPr marL="742950" indent="-285750" algn="l" rtl="0" eaLnBrk="0" fontAlgn="base" hangingPunct="0">
        <a:spcBef>
          <a:spcPct val="20000"/>
        </a:spcBef>
        <a:spcAft>
          <a:spcPct val="0"/>
        </a:spcAft>
        <a:buClr>
          <a:srgbClr val="1F497D"/>
        </a:buClr>
        <a:buChar char="–"/>
        <a:defRPr sz="1600">
          <a:solidFill>
            <a:schemeClr val="tx1"/>
          </a:solidFill>
          <a:latin typeface="+mn-lt"/>
        </a:defRPr>
      </a:lvl2pPr>
      <a:lvl3pPr marL="1143000" indent="-228600" algn="l" rtl="0" eaLnBrk="0" fontAlgn="base" hangingPunct="0">
        <a:spcBef>
          <a:spcPct val="20000"/>
        </a:spcBef>
        <a:spcAft>
          <a:spcPct val="0"/>
        </a:spcAft>
        <a:buClr>
          <a:srgbClr val="1F497D"/>
        </a:buClr>
        <a:buChar char="•"/>
        <a:defRPr sz="1400">
          <a:solidFill>
            <a:schemeClr val="tx1"/>
          </a:solidFill>
          <a:latin typeface="+mn-lt"/>
        </a:defRPr>
      </a:lvl3pPr>
      <a:lvl4pPr marL="1600200" indent="-228600" algn="l" rtl="0" eaLnBrk="0" fontAlgn="base" hangingPunct="0">
        <a:spcBef>
          <a:spcPct val="20000"/>
        </a:spcBef>
        <a:spcAft>
          <a:spcPct val="0"/>
        </a:spcAft>
        <a:buClr>
          <a:srgbClr val="1F497D"/>
        </a:buClr>
        <a:buChar char="–"/>
        <a:defRPr sz="1400">
          <a:solidFill>
            <a:schemeClr val="tx1"/>
          </a:solidFill>
          <a:latin typeface="+mn-lt"/>
        </a:defRPr>
      </a:lvl4pPr>
      <a:lvl5pPr marL="2057400" indent="-228600" algn="l" rtl="0" eaLnBrk="0" fontAlgn="base" hangingPunct="0">
        <a:spcBef>
          <a:spcPct val="20000"/>
        </a:spcBef>
        <a:spcAft>
          <a:spcPct val="0"/>
        </a:spcAft>
        <a:buClr>
          <a:srgbClr val="1F497D"/>
        </a:buClr>
        <a:buFont typeface="Arial" pitchFamily="34" charset="0"/>
        <a:buChar char="»"/>
        <a:defRPr sz="1400">
          <a:solidFill>
            <a:schemeClr val="tx1"/>
          </a:solidFill>
          <a:latin typeface="+mn-lt"/>
        </a:defRPr>
      </a:lvl5pPr>
      <a:lvl6pPr marL="2514600" indent="-228600" algn="l" rtl="0" fontAlgn="base">
        <a:spcBef>
          <a:spcPct val="20000"/>
        </a:spcBef>
        <a:spcAft>
          <a:spcPct val="0"/>
        </a:spcAft>
        <a:buClr>
          <a:srgbClr val="1F497D"/>
        </a:buClr>
        <a:buFont typeface="Arial" charset="0"/>
        <a:buChar char="»"/>
        <a:defRPr sz="1400">
          <a:solidFill>
            <a:schemeClr val="tx1"/>
          </a:solidFill>
          <a:latin typeface="+mn-lt"/>
        </a:defRPr>
      </a:lvl6pPr>
      <a:lvl7pPr marL="2971800" indent="-228600" algn="l" rtl="0" fontAlgn="base">
        <a:spcBef>
          <a:spcPct val="20000"/>
        </a:spcBef>
        <a:spcAft>
          <a:spcPct val="0"/>
        </a:spcAft>
        <a:buClr>
          <a:srgbClr val="1F497D"/>
        </a:buClr>
        <a:buFont typeface="Arial" charset="0"/>
        <a:buChar char="»"/>
        <a:defRPr sz="1400">
          <a:solidFill>
            <a:schemeClr val="tx1"/>
          </a:solidFill>
          <a:latin typeface="+mn-lt"/>
        </a:defRPr>
      </a:lvl7pPr>
      <a:lvl8pPr marL="3429000" indent="-228600" algn="l" rtl="0" fontAlgn="base">
        <a:spcBef>
          <a:spcPct val="20000"/>
        </a:spcBef>
        <a:spcAft>
          <a:spcPct val="0"/>
        </a:spcAft>
        <a:buClr>
          <a:srgbClr val="1F497D"/>
        </a:buClr>
        <a:buFont typeface="Arial" charset="0"/>
        <a:buChar char="»"/>
        <a:defRPr sz="1400">
          <a:solidFill>
            <a:schemeClr val="tx1"/>
          </a:solidFill>
          <a:latin typeface="+mn-lt"/>
        </a:defRPr>
      </a:lvl8pPr>
      <a:lvl9pPr marL="3886200" indent="-228600" algn="l" rtl="0" fontAlgn="base">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5" descr="slide footer_blue_646.jpg"/>
          <p:cNvPicPr>
            <a:picLocks noChangeAspect="1"/>
          </p:cNvPicPr>
          <p:nvPr/>
        </p:nvPicPr>
        <p:blipFill>
          <a:blip r:embed="rId14" cstate="email">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w="9525">
            <a:noFill/>
            <a:miter lim="800000"/>
            <a:headEnd/>
            <a:tailEnd/>
          </a:ln>
        </p:spPr>
      </p:pic>
      <p:sp>
        <p:nvSpPr>
          <p:cNvPr id="2051"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2052"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atin typeface="Calibri" charset="0"/>
              </a:defRPr>
            </a:lvl1pPr>
          </a:lstStyle>
          <a:p>
            <a:pPr defTabSz="914400" fontAlgn="base">
              <a:spcBef>
                <a:spcPct val="0"/>
              </a:spcBef>
              <a:spcAft>
                <a:spcPct val="0"/>
              </a:spcAft>
              <a:defRPr/>
            </a:pPr>
            <a:r>
              <a:rPr lang="en-US" smtClean="0">
                <a:solidFill>
                  <a:srgbClr val="616161"/>
                </a:solidFill>
                <a:ea typeface="ＭＳ Ｐゴシック" charset="-128"/>
              </a:rPr>
              <a:t>Sep. 15, 2014</a:t>
            </a:r>
            <a:endParaRPr lang="en-US">
              <a:solidFill>
                <a:srgbClr val="616161"/>
              </a:solidFill>
              <a:ea typeface="ＭＳ Ｐゴシック" charset="-128"/>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900">
                <a:latin typeface="+mn-lt"/>
                <a:ea typeface="+mn-ea"/>
                <a:cs typeface="+mn-cs"/>
              </a:defRPr>
            </a:lvl1pPr>
          </a:lstStyle>
          <a:p>
            <a:pPr defTabSz="914400">
              <a:defRPr/>
            </a:pPr>
            <a:r>
              <a:rPr lang="en-US" smtClean="0">
                <a:solidFill>
                  <a:srgbClr val="616161"/>
                </a:solidFill>
                <a:latin typeface="Calibri"/>
              </a:rPr>
              <a:t>S. Henderson, CHESS Seminar</a:t>
            </a:r>
            <a:endParaRPr lang="en-US" dirty="0">
              <a:solidFill>
                <a:srgbClr val="616161"/>
              </a:solidFill>
              <a:latin typeface="Calibri"/>
            </a:endParaRPr>
          </a:p>
        </p:txBody>
      </p:sp>
      <p:sp>
        <p:nvSpPr>
          <p:cNvPr id="1030" name="Rectangle 6"/>
          <p:cNvSpPr>
            <a:spLocks noGrp="1" noChangeArrowheads="1"/>
          </p:cNvSpPr>
          <p:nvPr>
            <p:ph type="sldNum" sz="quarter" idx="4"/>
          </p:nvPr>
        </p:nvSpPr>
        <p:spPr bwMode="auto">
          <a:xfrm>
            <a:off x="8610600" y="6489700"/>
            <a:ext cx="384175" cy="365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900">
                <a:latin typeface="Calibri" charset="0"/>
              </a:defRPr>
            </a:lvl1pPr>
          </a:lstStyle>
          <a:p>
            <a:pPr defTabSz="914400" fontAlgn="base">
              <a:spcBef>
                <a:spcPct val="0"/>
              </a:spcBef>
              <a:spcAft>
                <a:spcPct val="0"/>
              </a:spcAft>
              <a:defRPr/>
            </a:pPr>
            <a:fld id="{F4F28B53-BCCB-40F1-83CC-B463089AFBF6}" type="slidenum">
              <a:rPr lang="en-US">
                <a:solidFill>
                  <a:srgbClr val="616161"/>
                </a:solidFill>
                <a:ea typeface="ＭＳ Ｐゴシック" charset="-128"/>
              </a:rPr>
              <a:pPr defTabSz="914400" fontAlgn="base">
                <a:spcBef>
                  <a:spcPct val="0"/>
                </a:spcBef>
                <a:spcAft>
                  <a:spcPct val="0"/>
                </a:spcAft>
                <a:defRPr/>
              </a:pPr>
              <a:t>‹#›</a:t>
            </a:fld>
            <a:endParaRPr lang="en-US">
              <a:solidFill>
                <a:srgbClr val="616161"/>
              </a:solidFill>
              <a:ea typeface="ＭＳ Ｐゴシック" charset="-128"/>
            </a:endParaRPr>
          </a:p>
        </p:txBody>
      </p:sp>
      <p:pic>
        <p:nvPicPr>
          <p:cNvPr id="2056" name="Picture 7" descr="slide header_646.jpg"/>
          <p:cNvPicPr>
            <a:picLocks noChangeAspect="1"/>
          </p:cNvPicPr>
          <p:nvPr/>
        </p:nvPicPr>
        <p:blipFill>
          <a:blip r:embed="rId15" cstate="email">
            <a:extLst>
              <a:ext uri="{28A0092B-C50C-407E-A947-70E740481C1C}">
                <a14:useLocalDpi xmlns:a14="http://schemas.microsoft.com/office/drawing/2010/main"/>
              </a:ext>
            </a:extLst>
          </a:blip>
          <a:srcRect/>
          <a:stretch>
            <a:fillRect/>
          </a:stretch>
        </p:blipFill>
        <p:spPr bwMode="auto">
          <a:xfrm>
            <a:off x="0" y="0"/>
            <a:ext cx="9144000" cy="155575"/>
          </a:xfrm>
          <a:prstGeom prst="rect">
            <a:avLst/>
          </a:prstGeom>
          <a:noFill/>
          <a:ln w="9525">
            <a:noFill/>
            <a:miter lim="800000"/>
            <a:headEnd/>
            <a:tailEnd/>
          </a:ln>
        </p:spPr>
      </p:pic>
    </p:spTree>
    <p:extLst>
      <p:ext uri="{BB962C8B-B14F-4D97-AF65-F5344CB8AC3E}">
        <p14:creationId xmlns:p14="http://schemas.microsoft.com/office/powerpoint/2010/main" val="1045341782"/>
      </p:ext>
    </p:extLst>
  </p:cSld>
  <p:clrMap bg1="lt1" tx1="dk1" bg2="lt2" tx2="dk2" accent1="accent1" accent2="accent2" accent3="accent3" accent4="accent4" accent5="accent5" accent6="accent6" hlink="hlink" folHlink="folHlink"/>
  <p:sldLayoutIdLst>
    <p:sldLayoutId id="2147484072" r:id="rId1"/>
    <p:sldLayoutId id="2147484073" r:id="rId2"/>
    <p:sldLayoutId id="2147484074" r:id="rId3"/>
    <p:sldLayoutId id="2147484075" r:id="rId4"/>
    <p:sldLayoutId id="2147484076" r:id="rId5"/>
    <p:sldLayoutId id="2147484077" r:id="rId6"/>
    <p:sldLayoutId id="2147484078" r:id="rId7"/>
    <p:sldLayoutId id="2147484079" r:id="rId8"/>
    <p:sldLayoutId id="2147484080" r:id="rId9"/>
    <p:sldLayoutId id="2147484081" r:id="rId10"/>
    <p:sldLayoutId id="2147484082" r:id="rId11"/>
    <p:sldLayoutId id="2147484083" r:id="rId12"/>
  </p:sldLayoutIdLst>
  <p:hf hdr="0" ftr="0" dt="0"/>
  <p:txStyles>
    <p:titleStyle>
      <a:lvl1pPr algn="l" rtl="0" eaLnBrk="1" fontAlgn="base" hangingPunct="1">
        <a:spcBef>
          <a:spcPct val="0"/>
        </a:spcBef>
        <a:spcAft>
          <a:spcPct val="0"/>
        </a:spcAft>
        <a:defRPr sz="2600" b="1">
          <a:solidFill>
            <a:schemeClr val="tx2"/>
          </a:solidFill>
          <a:latin typeface="+mj-lt"/>
          <a:ea typeface="ＭＳ Ｐゴシック" charset="-128"/>
          <a:cs typeface="ＭＳ Ｐゴシック" charset="-128"/>
        </a:defRPr>
      </a:lvl1pPr>
      <a:lvl2pPr algn="l" rtl="0" eaLnBrk="1" fontAlgn="base" hangingPunct="1">
        <a:spcBef>
          <a:spcPct val="0"/>
        </a:spcBef>
        <a:spcAft>
          <a:spcPct val="0"/>
        </a:spcAft>
        <a:defRPr sz="2600" b="1">
          <a:solidFill>
            <a:schemeClr val="tx2"/>
          </a:solidFill>
          <a:latin typeface="Trebuchet MS" pitchFamily="34" charset="0"/>
          <a:ea typeface="ＭＳ Ｐゴシック" charset="-128"/>
          <a:cs typeface="ＭＳ Ｐゴシック" charset="-128"/>
        </a:defRPr>
      </a:lvl2pPr>
      <a:lvl3pPr algn="l" rtl="0" eaLnBrk="1" fontAlgn="base" hangingPunct="1">
        <a:spcBef>
          <a:spcPct val="0"/>
        </a:spcBef>
        <a:spcAft>
          <a:spcPct val="0"/>
        </a:spcAft>
        <a:defRPr sz="2600" b="1">
          <a:solidFill>
            <a:schemeClr val="tx2"/>
          </a:solidFill>
          <a:latin typeface="Trebuchet MS" pitchFamily="34" charset="0"/>
          <a:ea typeface="ＭＳ Ｐゴシック" charset="-128"/>
          <a:cs typeface="ＭＳ Ｐゴシック" charset="-128"/>
        </a:defRPr>
      </a:lvl3pPr>
      <a:lvl4pPr algn="l" rtl="0" eaLnBrk="1" fontAlgn="base" hangingPunct="1">
        <a:spcBef>
          <a:spcPct val="0"/>
        </a:spcBef>
        <a:spcAft>
          <a:spcPct val="0"/>
        </a:spcAft>
        <a:defRPr sz="2600" b="1">
          <a:solidFill>
            <a:schemeClr val="tx2"/>
          </a:solidFill>
          <a:latin typeface="Trebuchet MS" pitchFamily="34" charset="0"/>
          <a:ea typeface="ＭＳ Ｐゴシック" charset="-128"/>
          <a:cs typeface="ＭＳ Ｐゴシック" charset="-128"/>
        </a:defRPr>
      </a:lvl4pPr>
      <a:lvl5pPr algn="l" rtl="0" eaLnBrk="1" fontAlgn="base" hangingPunct="1">
        <a:spcBef>
          <a:spcPct val="0"/>
        </a:spcBef>
        <a:spcAft>
          <a:spcPct val="0"/>
        </a:spcAft>
        <a:defRPr sz="2600" b="1">
          <a:solidFill>
            <a:schemeClr val="tx2"/>
          </a:solidFill>
          <a:latin typeface="Trebuchet MS" pitchFamily="34" charset="0"/>
          <a:ea typeface="ＭＳ Ｐゴシック" charset="-128"/>
          <a:cs typeface="ＭＳ Ｐゴシック" charset="-128"/>
        </a:defRPr>
      </a:lvl5pPr>
      <a:lvl6pPr marL="457200" algn="l" rtl="0" eaLnBrk="1" fontAlgn="base" hangingPunct="1">
        <a:spcBef>
          <a:spcPct val="0"/>
        </a:spcBef>
        <a:spcAft>
          <a:spcPct val="0"/>
        </a:spcAft>
        <a:defRPr sz="2600" b="1">
          <a:solidFill>
            <a:schemeClr val="tx2"/>
          </a:solidFill>
          <a:latin typeface="Trebuchet MS" pitchFamily="34" charset="0"/>
        </a:defRPr>
      </a:lvl6pPr>
      <a:lvl7pPr marL="914400" algn="l" rtl="0" eaLnBrk="1" fontAlgn="base" hangingPunct="1">
        <a:spcBef>
          <a:spcPct val="0"/>
        </a:spcBef>
        <a:spcAft>
          <a:spcPct val="0"/>
        </a:spcAft>
        <a:defRPr sz="2600" b="1">
          <a:solidFill>
            <a:schemeClr val="tx2"/>
          </a:solidFill>
          <a:latin typeface="Trebuchet MS" pitchFamily="34" charset="0"/>
        </a:defRPr>
      </a:lvl7pPr>
      <a:lvl8pPr marL="1371600" algn="l" rtl="0" eaLnBrk="1" fontAlgn="base" hangingPunct="1">
        <a:spcBef>
          <a:spcPct val="0"/>
        </a:spcBef>
        <a:spcAft>
          <a:spcPct val="0"/>
        </a:spcAft>
        <a:defRPr sz="2600" b="1">
          <a:solidFill>
            <a:schemeClr val="tx2"/>
          </a:solidFill>
          <a:latin typeface="Trebuchet MS" pitchFamily="34" charset="0"/>
        </a:defRPr>
      </a:lvl8pPr>
      <a:lvl9pPr marL="1828800" algn="l" rtl="0" eaLnBrk="1" fontAlgn="base" hangingPunct="1">
        <a:spcBef>
          <a:spcPct val="0"/>
        </a:spcBef>
        <a:spcAft>
          <a:spcPct val="0"/>
        </a:spcAft>
        <a:defRPr sz="2600" b="1">
          <a:solidFill>
            <a:schemeClr val="tx2"/>
          </a:solidFill>
          <a:latin typeface="Trebuchet MS" pitchFamily="34" charset="0"/>
        </a:defRPr>
      </a:lvl9pPr>
    </p:titleStyle>
    <p:bodyStyle>
      <a:lvl1pPr marL="342900" indent="-342900" algn="l" rtl="0" eaLnBrk="1" fontAlgn="base" hangingPunct="1">
        <a:spcBef>
          <a:spcPct val="20000"/>
        </a:spcBef>
        <a:spcAft>
          <a:spcPct val="0"/>
        </a:spcAft>
        <a:buClr>
          <a:srgbClr val="1F497D"/>
        </a:buClr>
        <a:buFont typeface="Wingdings" charset="2"/>
        <a:buChar char="§"/>
        <a:defRPr>
          <a:solidFill>
            <a:schemeClr val="tx1"/>
          </a:solidFill>
          <a:latin typeface="+mn-lt"/>
          <a:ea typeface="ＭＳ Ｐゴシック" charset="-128"/>
          <a:cs typeface="ＭＳ Ｐゴシック" charset="-128"/>
        </a:defRPr>
      </a:lvl1pPr>
      <a:lvl2pPr marL="742950" indent="-285750" algn="l" rtl="0" eaLnBrk="1" fontAlgn="base" hangingPunct="1">
        <a:spcBef>
          <a:spcPct val="20000"/>
        </a:spcBef>
        <a:spcAft>
          <a:spcPct val="0"/>
        </a:spcAft>
        <a:buClr>
          <a:srgbClr val="1F497D"/>
        </a:buClr>
        <a:buChar char="–"/>
        <a:defRPr sz="1600">
          <a:solidFill>
            <a:schemeClr val="tx1"/>
          </a:solidFill>
          <a:latin typeface="+mn-lt"/>
          <a:ea typeface="ＭＳ Ｐゴシック" charset="-128"/>
        </a:defRPr>
      </a:lvl2pPr>
      <a:lvl3pPr marL="1143000" indent="-228600" algn="l" rtl="0" eaLnBrk="1" fontAlgn="base" hangingPunct="1">
        <a:spcBef>
          <a:spcPct val="20000"/>
        </a:spcBef>
        <a:spcAft>
          <a:spcPct val="0"/>
        </a:spcAft>
        <a:buClr>
          <a:srgbClr val="1F497D"/>
        </a:buClr>
        <a:buChar char="•"/>
        <a:defRPr sz="1400">
          <a:solidFill>
            <a:schemeClr val="tx1"/>
          </a:solidFill>
          <a:latin typeface="+mn-lt"/>
          <a:ea typeface="ＭＳ Ｐゴシック" charset="-128"/>
        </a:defRPr>
      </a:lvl3pPr>
      <a:lvl4pPr marL="1600200" indent="-228600" algn="l" rtl="0" eaLnBrk="1" fontAlgn="base" hangingPunct="1">
        <a:spcBef>
          <a:spcPct val="20000"/>
        </a:spcBef>
        <a:spcAft>
          <a:spcPct val="0"/>
        </a:spcAft>
        <a:buClr>
          <a:srgbClr val="1F497D"/>
        </a:buClr>
        <a:buChar char="–"/>
        <a:defRPr sz="1400">
          <a:solidFill>
            <a:schemeClr val="tx1"/>
          </a:solidFill>
          <a:latin typeface="+mn-lt"/>
          <a:ea typeface="ＭＳ Ｐゴシック" charset="-128"/>
        </a:defRPr>
      </a:lvl4pPr>
      <a:lvl5pPr marL="2057400" indent="-228600" algn="l" rtl="0" eaLnBrk="1" fontAlgn="base" hangingPunct="1">
        <a:spcBef>
          <a:spcPct val="20000"/>
        </a:spcBef>
        <a:spcAft>
          <a:spcPct val="0"/>
        </a:spcAft>
        <a:buClr>
          <a:srgbClr val="1F497D"/>
        </a:buClr>
        <a:buFont typeface="Arial" charset="0"/>
        <a:buChar char="»"/>
        <a:defRPr sz="1400">
          <a:solidFill>
            <a:schemeClr val="tx1"/>
          </a:solidFill>
          <a:latin typeface="+mn-lt"/>
          <a:ea typeface="ＭＳ Ｐゴシック" charset="-128"/>
        </a:defRPr>
      </a:lvl5pPr>
      <a:lvl6pPr marL="25146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6pPr>
      <a:lvl7pPr marL="29718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7pPr>
      <a:lvl8pPr marL="34290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8pPr>
      <a:lvl9pPr marL="38862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5" descr="slide footer_blue_646.jpg"/>
          <p:cNvPicPr>
            <a:picLocks noChangeAspect="1"/>
          </p:cNvPicPr>
          <p:nvPr/>
        </p:nvPicPr>
        <p:blipFill>
          <a:blip r:embed="rId14" cstate="email">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1028"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smtClean="0"/>
            </a:lvl1pPr>
          </a:lstStyle>
          <a:p>
            <a:pPr defTabSz="914400" fontAlgn="base">
              <a:spcBef>
                <a:spcPct val="0"/>
              </a:spcBef>
              <a:spcAft>
                <a:spcPct val="0"/>
              </a:spcAft>
              <a:defRPr/>
            </a:pPr>
            <a:r>
              <a:rPr lang="en-US" smtClean="0">
                <a:solidFill>
                  <a:srgbClr val="404040"/>
                </a:solidFill>
              </a:rPr>
              <a:t>Sep. 15, 2014</a:t>
            </a:r>
            <a:endParaRPr lang="en-US">
              <a:solidFill>
                <a:srgbClr val="404040"/>
              </a:solidFill>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900" smtClean="0"/>
            </a:lvl1pPr>
          </a:lstStyle>
          <a:p>
            <a:pPr defTabSz="914400" fontAlgn="base">
              <a:spcBef>
                <a:spcPct val="0"/>
              </a:spcBef>
              <a:spcAft>
                <a:spcPct val="0"/>
              </a:spcAft>
              <a:defRPr/>
            </a:pPr>
            <a:r>
              <a:rPr lang="en-US">
                <a:solidFill>
                  <a:srgbClr val="404040"/>
                </a:solidFill>
              </a:rPr>
              <a:t>S. Henderson, CHESS Seminar</a:t>
            </a:r>
          </a:p>
        </p:txBody>
      </p:sp>
      <p:sp>
        <p:nvSpPr>
          <p:cNvPr id="1030" name="Rectangle 6"/>
          <p:cNvSpPr>
            <a:spLocks noGrp="1" noChangeArrowheads="1"/>
          </p:cNvSpPr>
          <p:nvPr>
            <p:ph type="sldNum" sz="quarter" idx="4"/>
          </p:nvPr>
        </p:nvSpPr>
        <p:spPr bwMode="auto">
          <a:xfrm>
            <a:off x="8610600" y="6489700"/>
            <a:ext cx="384175"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900" smtClean="0"/>
            </a:lvl1pPr>
          </a:lstStyle>
          <a:p>
            <a:pPr defTabSz="914400" fontAlgn="base">
              <a:spcBef>
                <a:spcPct val="0"/>
              </a:spcBef>
              <a:spcAft>
                <a:spcPct val="0"/>
              </a:spcAft>
              <a:defRPr/>
            </a:pPr>
            <a:fld id="{2D6EB98E-1943-49D9-8FA7-77A55DC86152}" type="slidenum">
              <a:rPr lang="en-US">
                <a:solidFill>
                  <a:srgbClr val="404040"/>
                </a:solidFill>
              </a:rPr>
              <a:pPr defTabSz="914400" fontAlgn="base">
                <a:spcBef>
                  <a:spcPct val="0"/>
                </a:spcBef>
                <a:spcAft>
                  <a:spcPct val="0"/>
                </a:spcAft>
                <a:defRPr/>
              </a:pPr>
              <a:t>‹#›</a:t>
            </a:fld>
            <a:endParaRPr lang="en-US">
              <a:solidFill>
                <a:srgbClr val="404040"/>
              </a:solidFill>
            </a:endParaRPr>
          </a:p>
        </p:txBody>
      </p:sp>
      <p:pic>
        <p:nvPicPr>
          <p:cNvPr id="1032" name="Picture 7" descr="slide header_646.jpg"/>
          <p:cNvPicPr>
            <a:picLocks noChangeAspect="1"/>
          </p:cNvPicPr>
          <p:nvPr/>
        </p:nvPicPr>
        <p:blipFill>
          <a:blip r:embed="rId15" cstate="email">
            <a:extLst>
              <a:ext uri="{28A0092B-C50C-407E-A947-70E740481C1C}">
                <a14:useLocalDpi xmlns:a14="http://schemas.microsoft.com/office/drawing/2010/main"/>
              </a:ext>
            </a:extLst>
          </a:blip>
          <a:srcRect/>
          <a:stretch>
            <a:fillRect/>
          </a:stretch>
        </p:blipFill>
        <p:spPr bwMode="auto">
          <a:xfrm>
            <a:off x="0" y="0"/>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2380838"/>
      </p:ext>
    </p:extLst>
  </p:cSld>
  <p:clrMap bg1="lt1" tx1="dk1" bg2="lt2" tx2="dk2" accent1="accent1" accent2="accent2" accent3="accent3" accent4="accent4" accent5="accent5" accent6="accent6" hlink="hlink" folHlink="folHlink"/>
  <p:sldLayoutIdLst>
    <p:sldLayoutId id="2147484085" r:id="rId1"/>
    <p:sldLayoutId id="2147484086" r:id="rId2"/>
    <p:sldLayoutId id="2147484087" r:id="rId3"/>
    <p:sldLayoutId id="2147484088" r:id="rId4"/>
    <p:sldLayoutId id="2147484089" r:id="rId5"/>
    <p:sldLayoutId id="2147484090" r:id="rId6"/>
    <p:sldLayoutId id="2147484091" r:id="rId7"/>
    <p:sldLayoutId id="2147484092" r:id="rId8"/>
    <p:sldLayoutId id="2147484093" r:id="rId9"/>
    <p:sldLayoutId id="2147484094" r:id="rId10"/>
    <p:sldLayoutId id="2147484095" r:id="rId11"/>
    <p:sldLayoutId id="2147484096" r:id="rId12"/>
  </p:sldLayoutIdLst>
  <p:hf hdr="0" ftr="0" dt="0"/>
  <p:txStyles>
    <p:titleStyle>
      <a:lvl1pPr algn="l" rtl="0" eaLnBrk="0" fontAlgn="base" hangingPunct="0">
        <a:spcBef>
          <a:spcPct val="0"/>
        </a:spcBef>
        <a:spcAft>
          <a:spcPct val="0"/>
        </a:spcAft>
        <a:defRPr sz="2600" b="1">
          <a:solidFill>
            <a:schemeClr val="tx2"/>
          </a:solidFill>
          <a:latin typeface="+mj-lt"/>
          <a:ea typeface="+mj-ea"/>
          <a:cs typeface="+mj-cs"/>
        </a:defRPr>
      </a:lvl1pPr>
      <a:lvl2pPr algn="l" rtl="0" eaLnBrk="0" fontAlgn="base" hangingPunct="0">
        <a:spcBef>
          <a:spcPct val="0"/>
        </a:spcBef>
        <a:spcAft>
          <a:spcPct val="0"/>
        </a:spcAft>
        <a:defRPr sz="2600" b="1">
          <a:solidFill>
            <a:schemeClr val="tx2"/>
          </a:solidFill>
          <a:latin typeface="Trebuchet MS" pitchFamily="34" charset="0"/>
        </a:defRPr>
      </a:lvl2pPr>
      <a:lvl3pPr algn="l" rtl="0" eaLnBrk="0" fontAlgn="base" hangingPunct="0">
        <a:spcBef>
          <a:spcPct val="0"/>
        </a:spcBef>
        <a:spcAft>
          <a:spcPct val="0"/>
        </a:spcAft>
        <a:defRPr sz="2600" b="1">
          <a:solidFill>
            <a:schemeClr val="tx2"/>
          </a:solidFill>
          <a:latin typeface="Trebuchet MS" pitchFamily="34" charset="0"/>
        </a:defRPr>
      </a:lvl3pPr>
      <a:lvl4pPr algn="l" rtl="0" eaLnBrk="0" fontAlgn="base" hangingPunct="0">
        <a:spcBef>
          <a:spcPct val="0"/>
        </a:spcBef>
        <a:spcAft>
          <a:spcPct val="0"/>
        </a:spcAft>
        <a:defRPr sz="2600" b="1">
          <a:solidFill>
            <a:schemeClr val="tx2"/>
          </a:solidFill>
          <a:latin typeface="Trebuchet MS" pitchFamily="34" charset="0"/>
        </a:defRPr>
      </a:lvl4pPr>
      <a:lvl5pPr algn="l" rtl="0" eaLnBrk="0" fontAlgn="base" hangingPunct="0">
        <a:spcBef>
          <a:spcPct val="0"/>
        </a:spcBef>
        <a:spcAft>
          <a:spcPct val="0"/>
        </a:spcAft>
        <a:defRPr sz="2600" b="1">
          <a:solidFill>
            <a:schemeClr val="tx2"/>
          </a:solidFill>
          <a:latin typeface="Trebuchet MS" pitchFamily="34" charset="0"/>
        </a:defRPr>
      </a:lvl5pPr>
      <a:lvl6pPr marL="457200" algn="l" rtl="0" fontAlgn="base">
        <a:spcBef>
          <a:spcPct val="0"/>
        </a:spcBef>
        <a:spcAft>
          <a:spcPct val="0"/>
        </a:spcAft>
        <a:defRPr sz="2600" b="1">
          <a:solidFill>
            <a:schemeClr val="tx2"/>
          </a:solidFill>
          <a:latin typeface="Trebuchet MS" pitchFamily="34" charset="0"/>
        </a:defRPr>
      </a:lvl6pPr>
      <a:lvl7pPr marL="914400" algn="l" rtl="0" fontAlgn="base">
        <a:spcBef>
          <a:spcPct val="0"/>
        </a:spcBef>
        <a:spcAft>
          <a:spcPct val="0"/>
        </a:spcAft>
        <a:defRPr sz="2600" b="1">
          <a:solidFill>
            <a:schemeClr val="tx2"/>
          </a:solidFill>
          <a:latin typeface="Trebuchet MS" pitchFamily="34" charset="0"/>
        </a:defRPr>
      </a:lvl7pPr>
      <a:lvl8pPr marL="1371600" algn="l" rtl="0" fontAlgn="base">
        <a:spcBef>
          <a:spcPct val="0"/>
        </a:spcBef>
        <a:spcAft>
          <a:spcPct val="0"/>
        </a:spcAft>
        <a:defRPr sz="2600" b="1">
          <a:solidFill>
            <a:schemeClr val="tx2"/>
          </a:solidFill>
          <a:latin typeface="Trebuchet MS" pitchFamily="34" charset="0"/>
        </a:defRPr>
      </a:lvl8pPr>
      <a:lvl9pPr marL="1828800" algn="l" rtl="0" fontAlgn="base">
        <a:spcBef>
          <a:spcPct val="0"/>
        </a:spcBef>
        <a:spcAft>
          <a:spcPct val="0"/>
        </a:spcAft>
        <a:defRPr sz="2600" b="1">
          <a:solidFill>
            <a:schemeClr val="tx2"/>
          </a:solidFill>
          <a:latin typeface="Trebuchet MS" pitchFamily="34" charset="0"/>
        </a:defRPr>
      </a:lvl9pPr>
    </p:titleStyle>
    <p:bodyStyle>
      <a:lvl1pPr marL="342900" indent="-342900" algn="l" rtl="0" eaLnBrk="0" fontAlgn="base" hangingPunct="0">
        <a:spcBef>
          <a:spcPct val="20000"/>
        </a:spcBef>
        <a:spcAft>
          <a:spcPct val="0"/>
        </a:spcAft>
        <a:buClr>
          <a:srgbClr val="1F497D"/>
        </a:buClr>
        <a:buFont typeface="Wingdings" pitchFamily="2" charset="2"/>
        <a:buChar char="§"/>
        <a:defRPr>
          <a:solidFill>
            <a:schemeClr val="tx1"/>
          </a:solidFill>
          <a:latin typeface="+mn-lt"/>
          <a:ea typeface="+mn-ea"/>
          <a:cs typeface="+mn-cs"/>
        </a:defRPr>
      </a:lvl1pPr>
      <a:lvl2pPr marL="742950" indent="-285750" algn="l" rtl="0" eaLnBrk="0" fontAlgn="base" hangingPunct="0">
        <a:spcBef>
          <a:spcPct val="20000"/>
        </a:spcBef>
        <a:spcAft>
          <a:spcPct val="0"/>
        </a:spcAft>
        <a:buClr>
          <a:srgbClr val="1F497D"/>
        </a:buClr>
        <a:buChar char="–"/>
        <a:defRPr sz="1600">
          <a:solidFill>
            <a:schemeClr val="tx1"/>
          </a:solidFill>
          <a:latin typeface="+mn-lt"/>
        </a:defRPr>
      </a:lvl2pPr>
      <a:lvl3pPr marL="1143000" indent="-228600" algn="l" rtl="0" eaLnBrk="0" fontAlgn="base" hangingPunct="0">
        <a:spcBef>
          <a:spcPct val="20000"/>
        </a:spcBef>
        <a:spcAft>
          <a:spcPct val="0"/>
        </a:spcAft>
        <a:buClr>
          <a:srgbClr val="1F497D"/>
        </a:buClr>
        <a:buChar char="•"/>
        <a:defRPr sz="1400">
          <a:solidFill>
            <a:schemeClr val="tx1"/>
          </a:solidFill>
          <a:latin typeface="+mn-lt"/>
        </a:defRPr>
      </a:lvl3pPr>
      <a:lvl4pPr marL="1600200" indent="-228600" algn="l" rtl="0" eaLnBrk="0" fontAlgn="base" hangingPunct="0">
        <a:spcBef>
          <a:spcPct val="20000"/>
        </a:spcBef>
        <a:spcAft>
          <a:spcPct val="0"/>
        </a:spcAft>
        <a:buClr>
          <a:srgbClr val="1F497D"/>
        </a:buClr>
        <a:buChar char="–"/>
        <a:defRPr sz="1400">
          <a:solidFill>
            <a:schemeClr val="tx1"/>
          </a:solidFill>
          <a:latin typeface="+mn-lt"/>
        </a:defRPr>
      </a:lvl4pPr>
      <a:lvl5pPr marL="2057400" indent="-228600" algn="l" rtl="0" eaLnBrk="0" fontAlgn="base" hangingPunct="0">
        <a:spcBef>
          <a:spcPct val="20000"/>
        </a:spcBef>
        <a:spcAft>
          <a:spcPct val="0"/>
        </a:spcAft>
        <a:buClr>
          <a:srgbClr val="1F497D"/>
        </a:buClr>
        <a:buFont typeface="Arial" pitchFamily="34" charset="0"/>
        <a:buChar char="»"/>
        <a:defRPr sz="1400">
          <a:solidFill>
            <a:schemeClr val="tx1"/>
          </a:solidFill>
          <a:latin typeface="+mn-lt"/>
        </a:defRPr>
      </a:lvl5pPr>
      <a:lvl6pPr marL="2514600" indent="-228600" algn="l" rtl="0" fontAlgn="base">
        <a:spcBef>
          <a:spcPct val="20000"/>
        </a:spcBef>
        <a:spcAft>
          <a:spcPct val="0"/>
        </a:spcAft>
        <a:buClr>
          <a:srgbClr val="1F497D"/>
        </a:buClr>
        <a:buFont typeface="Arial" charset="0"/>
        <a:buChar char="»"/>
        <a:defRPr sz="1400">
          <a:solidFill>
            <a:schemeClr val="tx1"/>
          </a:solidFill>
          <a:latin typeface="+mn-lt"/>
        </a:defRPr>
      </a:lvl6pPr>
      <a:lvl7pPr marL="2971800" indent="-228600" algn="l" rtl="0" fontAlgn="base">
        <a:spcBef>
          <a:spcPct val="20000"/>
        </a:spcBef>
        <a:spcAft>
          <a:spcPct val="0"/>
        </a:spcAft>
        <a:buClr>
          <a:srgbClr val="1F497D"/>
        </a:buClr>
        <a:buFont typeface="Arial" charset="0"/>
        <a:buChar char="»"/>
        <a:defRPr sz="1400">
          <a:solidFill>
            <a:schemeClr val="tx1"/>
          </a:solidFill>
          <a:latin typeface="+mn-lt"/>
        </a:defRPr>
      </a:lvl7pPr>
      <a:lvl8pPr marL="3429000" indent="-228600" algn="l" rtl="0" fontAlgn="base">
        <a:spcBef>
          <a:spcPct val="20000"/>
        </a:spcBef>
        <a:spcAft>
          <a:spcPct val="0"/>
        </a:spcAft>
        <a:buClr>
          <a:srgbClr val="1F497D"/>
        </a:buClr>
        <a:buFont typeface="Arial" charset="0"/>
        <a:buChar char="»"/>
        <a:defRPr sz="1400">
          <a:solidFill>
            <a:schemeClr val="tx1"/>
          </a:solidFill>
          <a:latin typeface="+mn-lt"/>
        </a:defRPr>
      </a:lvl8pPr>
      <a:lvl9pPr marL="3886200" indent="-228600" algn="l" rtl="0" fontAlgn="base">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5" descr="slide footer_blue_646.jpg"/>
          <p:cNvPicPr>
            <a:picLocks noChangeAspect="1"/>
          </p:cNvPicPr>
          <p:nvPr/>
        </p:nvPicPr>
        <p:blipFill>
          <a:blip r:embed="rId14" cstate="email">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1028"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smtClean="0"/>
            </a:lvl1pPr>
          </a:lstStyle>
          <a:p>
            <a:pPr defTabSz="914400" fontAlgn="base">
              <a:spcBef>
                <a:spcPct val="0"/>
              </a:spcBef>
              <a:spcAft>
                <a:spcPct val="0"/>
              </a:spcAft>
              <a:defRPr/>
            </a:pPr>
            <a:r>
              <a:rPr lang="en-US" smtClean="0">
                <a:solidFill>
                  <a:srgbClr val="404040"/>
                </a:solidFill>
                <a:latin typeface="Calibri" pitchFamily="34" charset="0"/>
              </a:rPr>
              <a:t>Sep. 15, 2014</a:t>
            </a:r>
            <a:endParaRPr lang="en-US">
              <a:solidFill>
                <a:srgbClr val="404040"/>
              </a:solidFill>
              <a:latin typeface="Calibri" pitchFamily="34" charset="0"/>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900" smtClean="0"/>
            </a:lvl1pPr>
          </a:lstStyle>
          <a:p>
            <a:pPr defTabSz="914400" fontAlgn="base">
              <a:spcBef>
                <a:spcPct val="0"/>
              </a:spcBef>
              <a:spcAft>
                <a:spcPct val="0"/>
              </a:spcAft>
              <a:defRPr/>
            </a:pPr>
            <a:r>
              <a:rPr lang="en-US">
                <a:solidFill>
                  <a:srgbClr val="404040"/>
                </a:solidFill>
                <a:latin typeface="Calibri" pitchFamily="34" charset="0"/>
              </a:rPr>
              <a:t>S. Henderson, CHESS Seminar</a:t>
            </a:r>
          </a:p>
        </p:txBody>
      </p:sp>
      <p:sp>
        <p:nvSpPr>
          <p:cNvPr id="1030" name="Rectangle 6"/>
          <p:cNvSpPr>
            <a:spLocks noGrp="1" noChangeArrowheads="1"/>
          </p:cNvSpPr>
          <p:nvPr>
            <p:ph type="sldNum" sz="quarter" idx="4"/>
          </p:nvPr>
        </p:nvSpPr>
        <p:spPr bwMode="auto">
          <a:xfrm>
            <a:off x="8610600" y="6489700"/>
            <a:ext cx="384175"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900" smtClean="0"/>
            </a:lvl1pPr>
          </a:lstStyle>
          <a:p>
            <a:pPr defTabSz="914400" fontAlgn="base">
              <a:spcBef>
                <a:spcPct val="0"/>
              </a:spcBef>
              <a:spcAft>
                <a:spcPct val="0"/>
              </a:spcAft>
              <a:defRPr/>
            </a:pPr>
            <a:fld id="{2D6EB98E-1943-49D9-8FA7-77A55DC86152}" type="slidenum">
              <a:rPr lang="en-US">
                <a:solidFill>
                  <a:srgbClr val="404040"/>
                </a:solidFill>
                <a:latin typeface="Calibri" pitchFamily="34" charset="0"/>
              </a:rPr>
              <a:pPr defTabSz="914400" fontAlgn="base">
                <a:spcBef>
                  <a:spcPct val="0"/>
                </a:spcBef>
                <a:spcAft>
                  <a:spcPct val="0"/>
                </a:spcAft>
                <a:defRPr/>
              </a:pPr>
              <a:t>‹#›</a:t>
            </a:fld>
            <a:endParaRPr lang="en-US">
              <a:solidFill>
                <a:srgbClr val="404040"/>
              </a:solidFill>
              <a:latin typeface="Calibri" pitchFamily="34" charset="0"/>
            </a:endParaRPr>
          </a:p>
        </p:txBody>
      </p:sp>
      <p:pic>
        <p:nvPicPr>
          <p:cNvPr id="1032" name="Picture 7" descr="slide header_646.jpg"/>
          <p:cNvPicPr>
            <a:picLocks noChangeAspect="1"/>
          </p:cNvPicPr>
          <p:nvPr/>
        </p:nvPicPr>
        <p:blipFill>
          <a:blip r:embed="rId15" cstate="email">
            <a:extLst>
              <a:ext uri="{28A0092B-C50C-407E-A947-70E740481C1C}">
                <a14:useLocalDpi xmlns:a14="http://schemas.microsoft.com/office/drawing/2010/main"/>
              </a:ext>
            </a:extLst>
          </a:blip>
          <a:srcRect/>
          <a:stretch>
            <a:fillRect/>
          </a:stretch>
        </p:blipFill>
        <p:spPr bwMode="auto">
          <a:xfrm>
            <a:off x="0" y="0"/>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3999371"/>
      </p:ext>
    </p:extLst>
  </p:cSld>
  <p:clrMap bg1="lt1" tx1="dk1" bg2="lt2" tx2="dk2" accent1="accent1" accent2="accent2" accent3="accent3" accent4="accent4" accent5="accent5" accent6="accent6" hlink="hlink" folHlink="folHlink"/>
  <p:sldLayoutIdLst>
    <p:sldLayoutId id="2147484111" r:id="rId1"/>
    <p:sldLayoutId id="2147484112" r:id="rId2"/>
    <p:sldLayoutId id="2147484113" r:id="rId3"/>
    <p:sldLayoutId id="2147484114" r:id="rId4"/>
    <p:sldLayoutId id="2147484115" r:id="rId5"/>
    <p:sldLayoutId id="2147484116" r:id="rId6"/>
    <p:sldLayoutId id="2147484117" r:id="rId7"/>
    <p:sldLayoutId id="2147484118" r:id="rId8"/>
    <p:sldLayoutId id="2147484119" r:id="rId9"/>
    <p:sldLayoutId id="2147484120" r:id="rId10"/>
    <p:sldLayoutId id="2147484121" r:id="rId11"/>
    <p:sldLayoutId id="2147484122" r:id="rId12"/>
  </p:sldLayoutIdLst>
  <p:hf hdr="0" ftr="0" dt="0"/>
  <p:txStyles>
    <p:titleStyle>
      <a:lvl1pPr algn="l" rtl="0" eaLnBrk="0" fontAlgn="base" hangingPunct="0">
        <a:spcBef>
          <a:spcPct val="0"/>
        </a:spcBef>
        <a:spcAft>
          <a:spcPct val="0"/>
        </a:spcAft>
        <a:defRPr sz="2600" b="1">
          <a:solidFill>
            <a:schemeClr val="tx2"/>
          </a:solidFill>
          <a:latin typeface="+mj-lt"/>
          <a:ea typeface="+mj-ea"/>
          <a:cs typeface="+mj-cs"/>
        </a:defRPr>
      </a:lvl1pPr>
      <a:lvl2pPr algn="l" rtl="0" eaLnBrk="0" fontAlgn="base" hangingPunct="0">
        <a:spcBef>
          <a:spcPct val="0"/>
        </a:spcBef>
        <a:spcAft>
          <a:spcPct val="0"/>
        </a:spcAft>
        <a:defRPr sz="2600" b="1">
          <a:solidFill>
            <a:schemeClr val="tx2"/>
          </a:solidFill>
          <a:latin typeface="Trebuchet MS" pitchFamily="34" charset="0"/>
        </a:defRPr>
      </a:lvl2pPr>
      <a:lvl3pPr algn="l" rtl="0" eaLnBrk="0" fontAlgn="base" hangingPunct="0">
        <a:spcBef>
          <a:spcPct val="0"/>
        </a:spcBef>
        <a:spcAft>
          <a:spcPct val="0"/>
        </a:spcAft>
        <a:defRPr sz="2600" b="1">
          <a:solidFill>
            <a:schemeClr val="tx2"/>
          </a:solidFill>
          <a:latin typeface="Trebuchet MS" pitchFamily="34" charset="0"/>
        </a:defRPr>
      </a:lvl3pPr>
      <a:lvl4pPr algn="l" rtl="0" eaLnBrk="0" fontAlgn="base" hangingPunct="0">
        <a:spcBef>
          <a:spcPct val="0"/>
        </a:spcBef>
        <a:spcAft>
          <a:spcPct val="0"/>
        </a:spcAft>
        <a:defRPr sz="2600" b="1">
          <a:solidFill>
            <a:schemeClr val="tx2"/>
          </a:solidFill>
          <a:latin typeface="Trebuchet MS" pitchFamily="34" charset="0"/>
        </a:defRPr>
      </a:lvl4pPr>
      <a:lvl5pPr algn="l" rtl="0" eaLnBrk="0" fontAlgn="base" hangingPunct="0">
        <a:spcBef>
          <a:spcPct val="0"/>
        </a:spcBef>
        <a:spcAft>
          <a:spcPct val="0"/>
        </a:spcAft>
        <a:defRPr sz="2600" b="1">
          <a:solidFill>
            <a:schemeClr val="tx2"/>
          </a:solidFill>
          <a:latin typeface="Trebuchet MS" pitchFamily="34" charset="0"/>
        </a:defRPr>
      </a:lvl5pPr>
      <a:lvl6pPr marL="457200" algn="l" rtl="0" fontAlgn="base">
        <a:spcBef>
          <a:spcPct val="0"/>
        </a:spcBef>
        <a:spcAft>
          <a:spcPct val="0"/>
        </a:spcAft>
        <a:defRPr sz="2600" b="1">
          <a:solidFill>
            <a:schemeClr val="tx2"/>
          </a:solidFill>
          <a:latin typeface="Trebuchet MS" pitchFamily="34" charset="0"/>
        </a:defRPr>
      </a:lvl6pPr>
      <a:lvl7pPr marL="914400" algn="l" rtl="0" fontAlgn="base">
        <a:spcBef>
          <a:spcPct val="0"/>
        </a:spcBef>
        <a:spcAft>
          <a:spcPct val="0"/>
        </a:spcAft>
        <a:defRPr sz="2600" b="1">
          <a:solidFill>
            <a:schemeClr val="tx2"/>
          </a:solidFill>
          <a:latin typeface="Trebuchet MS" pitchFamily="34" charset="0"/>
        </a:defRPr>
      </a:lvl7pPr>
      <a:lvl8pPr marL="1371600" algn="l" rtl="0" fontAlgn="base">
        <a:spcBef>
          <a:spcPct val="0"/>
        </a:spcBef>
        <a:spcAft>
          <a:spcPct val="0"/>
        </a:spcAft>
        <a:defRPr sz="2600" b="1">
          <a:solidFill>
            <a:schemeClr val="tx2"/>
          </a:solidFill>
          <a:latin typeface="Trebuchet MS" pitchFamily="34" charset="0"/>
        </a:defRPr>
      </a:lvl8pPr>
      <a:lvl9pPr marL="1828800" algn="l" rtl="0" fontAlgn="base">
        <a:spcBef>
          <a:spcPct val="0"/>
        </a:spcBef>
        <a:spcAft>
          <a:spcPct val="0"/>
        </a:spcAft>
        <a:defRPr sz="2600" b="1">
          <a:solidFill>
            <a:schemeClr val="tx2"/>
          </a:solidFill>
          <a:latin typeface="Trebuchet MS" pitchFamily="34" charset="0"/>
        </a:defRPr>
      </a:lvl9pPr>
    </p:titleStyle>
    <p:bodyStyle>
      <a:lvl1pPr marL="342900" indent="-342900" algn="l" rtl="0" eaLnBrk="0" fontAlgn="base" hangingPunct="0">
        <a:spcBef>
          <a:spcPct val="20000"/>
        </a:spcBef>
        <a:spcAft>
          <a:spcPct val="0"/>
        </a:spcAft>
        <a:buClr>
          <a:srgbClr val="1F497D"/>
        </a:buClr>
        <a:buFont typeface="Wingdings" pitchFamily="2" charset="2"/>
        <a:buChar char="§"/>
        <a:defRPr>
          <a:solidFill>
            <a:schemeClr val="tx1"/>
          </a:solidFill>
          <a:latin typeface="+mn-lt"/>
          <a:ea typeface="+mn-ea"/>
          <a:cs typeface="+mn-cs"/>
        </a:defRPr>
      </a:lvl1pPr>
      <a:lvl2pPr marL="742950" indent="-285750" algn="l" rtl="0" eaLnBrk="0" fontAlgn="base" hangingPunct="0">
        <a:spcBef>
          <a:spcPct val="20000"/>
        </a:spcBef>
        <a:spcAft>
          <a:spcPct val="0"/>
        </a:spcAft>
        <a:buClr>
          <a:srgbClr val="1F497D"/>
        </a:buClr>
        <a:buChar char="–"/>
        <a:defRPr sz="1600">
          <a:solidFill>
            <a:schemeClr val="tx1"/>
          </a:solidFill>
          <a:latin typeface="+mn-lt"/>
        </a:defRPr>
      </a:lvl2pPr>
      <a:lvl3pPr marL="1143000" indent="-228600" algn="l" rtl="0" eaLnBrk="0" fontAlgn="base" hangingPunct="0">
        <a:spcBef>
          <a:spcPct val="20000"/>
        </a:spcBef>
        <a:spcAft>
          <a:spcPct val="0"/>
        </a:spcAft>
        <a:buClr>
          <a:srgbClr val="1F497D"/>
        </a:buClr>
        <a:buChar char="•"/>
        <a:defRPr sz="1400">
          <a:solidFill>
            <a:schemeClr val="tx1"/>
          </a:solidFill>
          <a:latin typeface="+mn-lt"/>
        </a:defRPr>
      </a:lvl3pPr>
      <a:lvl4pPr marL="1600200" indent="-228600" algn="l" rtl="0" eaLnBrk="0" fontAlgn="base" hangingPunct="0">
        <a:spcBef>
          <a:spcPct val="20000"/>
        </a:spcBef>
        <a:spcAft>
          <a:spcPct val="0"/>
        </a:spcAft>
        <a:buClr>
          <a:srgbClr val="1F497D"/>
        </a:buClr>
        <a:buChar char="–"/>
        <a:defRPr sz="1400">
          <a:solidFill>
            <a:schemeClr val="tx1"/>
          </a:solidFill>
          <a:latin typeface="+mn-lt"/>
        </a:defRPr>
      </a:lvl4pPr>
      <a:lvl5pPr marL="2057400" indent="-228600" algn="l" rtl="0" eaLnBrk="0" fontAlgn="base" hangingPunct="0">
        <a:spcBef>
          <a:spcPct val="20000"/>
        </a:spcBef>
        <a:spcAft>
          <a:spcPct val="0"/>
        </a:spcAft>
        <a:buClr>
          <a:srgbClr val="1F497D"/>
        </a:buClr>
        <a:buFont typeface="Arial" pitchFamily="34" charset="0"/>
        <a:buChar char="»"/>
        <a:defRPr sz="1400">
          <a:solidFill>
            <a:schemeClr val="tx1"/>
          </a:solidFill>
          <a:latin typeface="+mn-lt"/>
        </a:defRPr>
      </a:lvl5pPr>
      <a:lvl6pPr marL="2514600" indent="-228600" algn="l" rtl="0" fontAlgn="base">
        <a:spcBef>
          <a:spcPct val="20000"/>
        </a:spcBef>
        <a:spcAft>
          <a:spcPct val="0"/>
        </a:spcAft>
        <a:buClr>
          <a:srgbClr val="1F497D"/>
        </a:buClr>
        <a:buFont typeface="Arial" charset="0"/>
        <a:buChar char="»"/>
        <a:defRPr sz="1400">
          <a:solidFill>
            <a:schemeClr val="tx1"/>
          </a:solidFill>
          <a:latin typeface="+mn-lt"/>
        </a:defRPr>
      </a:lvl6pPr>
      <a:lvl7pPr marL="2971800" indent="-228600" algn="l" rtl="0" fontAlgn="base">
        <a:spcBef>
          <a:spcPct val="20000"/>
        </a:spcBef>
        <a:spcAft>
          <a:spcPct val="0"/>
        </a:spcAft>
        <a:buClr>
          <a:srgbClr val="1F497D"/>
        </a:buClr>
        <a:buFont typeface="Arial" charset="0"/>
        <a:buChar char="»"/>
        <a:defRPr sz="1400">
          <a:solidFill>
            <a:schemeClr val="tx1"/>
          </a:solidFill>
          <a:latin typeface="+mn-lt"/>
        </a:defRPr>
      </a:lvl7pPr>
      <a:lvl8pPr marL="3429000" indent="-228600" algn="l" rtl="0" fontAlgn="base">
        <a:spcBef>
          <a:spcPct val="20000"/>
        </a:spcBef>
        <a:spcAft>
          <a:spcPct val="0"/>
        </a:spcAft>
        <a:buClr>
          <a:srgbClr val="1F497D"/>
        </a:buClr>
        <a:buFont typeface="Arial" charset="0"/>
        <a:buChar char="»"/>
        <a:defRPr sz="1400">
          <a:solidFill>
            <a:schemeClr val="tx1"/>
          </a:solidFill>
          <a:latin typeface="+mn-lt"/>
        </a:defRPr>
      </a:lvl8pPr>
      <a:lvl9pPr marL="3886200" indent="-228600" algn="l" rtl="0" fontAlgn="base">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B707509B-BC6C-419C-99CC-47A573428CC6}" type="datetimeFigureOut">
              <a:rPr lang="en-US" smtClean="0">
                <a:solidFill>
                  <a:prstClr val="black">
                    <a:tint val="75000"/>
                  </a:prstClr>
                </a:solidFill>
                <a:latin typeface="Calibri"/>
              </a:rPr>
              <a:pPr defTabSz="914400"/>
              <a:t>7/9/2015</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FC0D0E3E-212B-45B7-8276-210CC56120C6}" type="slidenum">
              <a:rPr lang="en-US" smtClean="0">
                <a:solidFill>
                  <a:prstClr val="black">
                    <a:tint val="75000"/>
                  </a:prstClr>
                </a:solidFill>
                <a:latin typeface="Calibri"/>
              </a:rPr>
              <a:pPr defTabSz="914400"/>
              <a:t>‹#›</a:t>
            </a:fld>
            <a:endParaRPr lang="en-US">
              <a:solidFill>
                <a:prstClr val="black">
                  <a:tint val="75000"/>
                </a:prstClr>
              </a:solidFill>
              <a:latin typeface="Calibri"/>
            </a:endParaRPr>
          </a:p>
        </p:txBody>
      </p:sp>
    </p:spTree>
    <p:extLst>
      <p:ext uri="{BB962C8B-B14F-4D97-AF65-F5344CB8AC3E}">
        <p14:creationId xmlns:p14="http://schemas.microsoft.com/office/powerpoint/2010/main" val="988765333"/>
      </p:ext>
    </p:extLst>
  </p:cSld>
  <p:clrMap bg1="lt1" tx1="dk1" bg2="lt2" tx2="dk2" accent1="accent1" accent2="accent2" accent3="accent3" accent4="accent4" accent5="accent5" accent6="accent6" hlink="hlink" folHlink="folHlink"/>
  <p:sldLayoutIdLst>
    <p:sldLayoutId id="2147484137" r:id="rId1"/>
    <p:sldLayoutId id="2147484138" r:id="rId2"/>
    <p:sldLayoutId id="2147484139" r:id="rId3"/>
    <p:sldLayoutId id="2147484140" r:id="rId4"/>
    <p:sldLayoutId id="2147484141" r:id="rId5"/>
    <p:sldLayoutId id="2147484142" r:id="rId6"/>
    <p:sldLayoutId id="2147484143" r:id="rId7"/>
    <p:sldLayoutId id="2147484144" r:id="rId8"/>
    <p:sldLayoutId id="2147484145" r:id="rId9"/>
    <p:sldLayoutId id="2147484146" r:id="rId10"/>
    <p:sldLayoutId id="214748414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5" descr="slide footer_blue_646.jpg"/>
          <p:cNvPicPr>
            <a:picLocks noChangeAspect="1"/>
          </p:cNvPicPr>
          <p:nvPr/>
        </p:nvPicPr>
        <p:blipFill>
          <a:blip r:embed="rId15" cstate="print">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p>
        </p:txBody>
      </p:sp>
      <p:sp>
        <p:nvSpPr>
          <p:cNvPr id="1028"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atin typeface="Arial" charset="0"/>
                <a:ea typeface="ＭＳ Ｐゴシック" charset="-128"/>
                <a:cs typeface="+mn-cs"/>
              </a:defRPr>
            </a:lvl1pPr>
          </a:lstStyle>
          <a:p>
            <a:pPr fontAlgn="base">
              <a:spcBef>
                <a:spcPct val="0"/>
              </a:spcBef>
              <a:spcAft>
                <a:spcPct val="0"/>
              </a:spcAft>
              <a:defRPr/>
            </a:pPr>
            <a:r>
              <a:rPr lang="en-US" smtClean="0">
                <a:solidFill>
                  <a:srgbClr val="616161"/>
                </a:solidFill>
              </a:rPr>
              <a:t>Sep. 15, 2014</a:t>
            </a:r>
            <a:endParaRPr lang="en-US">
              <a:solidFill>
                <a:srgbClr val="616161"/>
              </a:solidFill>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900">
                <a:latin typeface="Arial" charset="0"/>
                <a:ea typeface="+mn-ea"/>
                <a:cs typeface="+mn-cs"/>
              </a:defRPr>
            </a:lvl1pPr>
          </a:lstStyle>
          <a:p>
            <a:pPr fontAlgn="base">
              <a:spcBef>
                <a:spcPct val="0"/>
              </a:spcBef>
              <a:spcAft>
                <a:spcPct val="0"/>
              </a:spcAft>
              <a:defRPr/>
            </a:pPr>
            <a:r>
              <a:rPr lang="en-US" smtClean="0">
                <a:solidFill>
                  <a:srgbClr val="616161"/>
                </a:solidFill>
              </a:rPr>
              <a:t>S. Henderson, CHESS Seminar</a:t>
            </a:r>
            <a:endParaRPr lang="en-US">
              <a:solidFill>
                <a:srgbClr val="616161"/>
              </a:solidFill>
            </a:endParaRPr>
          </a:p>
        </p:txBody>
      </p:sp>
      <p:sp>
        <p:nvSpPr>
          <p:cNvPr id="1030" name="Rectangle 6"/>
          <p:cNvSpPr>
            <a:spLocks noGrp="1" noChangeArrowheads="1"/>
          </p:cNvSpPr>
          <p:nvPr>
            <p:ph type="sldNum" sz="quarter" idx="4"/>
          </p:nvPr>
        </p:nvSpPr>
        <p:spPr bwMode="auto">
          <a:xfrm>
            <a:off x="8610600" y="6489700"/>
            <a:ext cx="384175" cy="365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900">
                <a:latin typeface="Arial" charset="0"/>
                <a:ea typeface="ＭＳ Ｐゴシック" charset="-128"/>
                <a:cs typeface="+mn-cs"/>
              </a:defRPr>
            </a:lvl1pPr>
          </a:lstStyle>
          <a:p>
            <a:pPr fontAlgn="base">
              <a:spcBef>
                <a:spcPct val="0"/>
              </a:spcBef>
              <a:spcAft>
                <a:spcPct val="0"/>
              </a:spcAft>
              <a:defRPr/>
            </a:pPr>
            <a:fld id="{83FF6EF1-75C8-48E7-B024-F15ED3CF580E}" type="slidenum">
              <a:rPr lang="en-US">
                <a:solidFill>
                  <a:srgbClr val="616161"/>
                </a:solidFill>
              </a:rPr>
              <a:pPr fontAlgn="base">
                <a:spcBef>
                  <a:spcPct val="0"/>
                </a:spcBef>
                <a:spcAft>
                  <a:spcPct val="0"/>
                </a:spcAft>
                <a:defRPr/>
              </a:pPr>
              <a:t>‹#›</a:t>
            </a:fld>
            <a:endParaRPr lang="en-US">
              <a:solidFill>
                <a:srgbClr val="616161"/>
              </a:solidFill>
            </a:endParaRPr>
          </a:p>
        </p:txBody>
      </p:sp>
      <p:pic>
        <p:nvPicPr>
          <p:cNvPr id="1032" name="Picture 7" descr="slide header_646.jpg"/>
          <p:cNvPicPr>
            <a:picLocks noChangeAspect="1"/>
          </p:cNvPicPr>
          <p:nvPr/>
        </p:nvPicPr>
        <p:blipFill>
          <a:blip r:embed="rId16">
            <a:extLst>
              <a:ext uri="{28A0092B-C50C-407E-A947-70E740481C1C}">
                <a14:useLocalDpi xmlns:a14="http://schemas.microsoft.com/office/drawing/2010/main"/>
              </a:ext>
            </a:extLst>
          </a:blip>
          <a:srcRect/>
          <a:stretch>
            <a:fillRect/>
          </a:stretch>
        </p:blipFill>
        <p:spPr bwMode="auto">
          <a:xfrm>
            <a:off x="0" y="0"/>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8826344"/>
      </p:ext>
    </p:extLst>
  </p:cSld>
  <p:clrMap bg1="lt1" tx1="dk1" bg2="lt2" tx2="dk2" accent1="accent1" accent2="accent2" accent3="accent3" accent4="accent4" accent5="accent5" accent6="accent6" hlink="hlink" folHlink="folHlink"/>
  <p:sldLayoutIdLst>
    <p:sldLayoutId id="2147484149" r:id="rId1"/>
    <p:sldLayoutId id="2147484150" r:id="rId2"/>
    <p:sldLayoutId id="2147484151" r:id="rId3"/>
    <p:sldLayoutId id="2147484152" r:id="rId4"/>
    <p:sldLayoutId id="2147484153" r:id="rId5"/>
    <p:sldLayoutId id="2147484154" r:id="rId6"/>
    <p:sldLayoutId id="2147484155" r:id="rId7"/>
    <p:sldLayoutId id="2147484156" r:id="rId8"/>
    <p:sldLayoutId id="2147484157" r:id="rId9"/>
    <p:sldLayoutId id="2147484158" r:id="rId10"/>
    <p:sldLayoutId id="2147484159" r:id="rId11"/>
    <p:sldLayoutId id="2147484160" r:id="rId12"/>
    <p:sldLayoutId id="2147484161" r:id="rId13"/>
  </p:sldLayoutIdLst>
  <p:hf hdr="0" ftr="0" dt="0"/>
  <p:txStyles>
    <p:titleStyle>
      <a:lvl1pPr algn="l" rtl="0" eaLnBrk="0" fontAlgn="base" hangingPunct="0">
        <a:spcBef>
          <a:spcPct val="0"/>
        </a:spcBef>
        <a:spcAft>
          <a:spcPct val="0"/>
        </a:spcAft>
        <a:defRPr sz="2400" b="1" kern="1100">
          <a:solidFill>
            <a:schemeClr val="tx2"/>
          </a:solidFill>
          <a:latin typeface="+mj-lt"/>
          <a:ea typeface="ＭＳ Ｐゴシック"/>
          <a:cs typeface="ＭＳ Ｐゴシック"/>
        </a:defRPr>
      </a:lvl1pPr>
      <a:lvl2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2pPr>
      <a:lvl3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3pPr>
      <a:lvl4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4pPr>
      <a:lvl5pPr algn="l" rtl="0" eaLnBrk="0" fontAlgn="base" hangingPunct="0">
        <a:spcBef>
          <a:spcPct val="0"/>
        </a:spcBef>
        <a:spcAft>
          <a:spcPct val="0"/>
        </a:spcAft>
        <a:defRPr sz="2400" b="1">
          <a:solidFill>
            <a:schemeClr val="tx2"/>
          </a:solidFill>
          <a:latin typeface="Trebuchet MS" pitchFamily="34" charset="0"/>
          <a:ea typeface="ＭＳ Ｐゴシック"/>
          <a:cs typeface="ＭＳ Ｐゴシック"/>
        </a:defRPr>
      </a:lvl5pPr>
      <a:lvl6pPr marL="457200" algn="l" rtl="0" eaLnBrk="1" fontAlgn="base" hangingPunct="1">
        <a:spcBef>
          <a:spcPct val="0"/>
        </a:spcBef>
        <a:spcAft>
          <a:spcPct val="0"/>
        </a:spcAft>
        <a:defRPr sz="2600" b="1">
          <a:solidFill>
            <a:schemeClr val="tx2"/>
          </a:solidFill>
          <a:latin typeface="Trebuchet MS" pitchFamily="34" charset="0"/>
        </a:defRPr>
      </a:lvl6pPr>
      <a:lvl7pPr marL="914400" algn="l" rtl="0" eaLnBrk="1" fontAlgn="base" hangingPunct="1">
        <a:spcBef>
          <a:spcPct val="0"/>
        </a:spcBef>
        <a:spcAft>
          <a:spcPct val="0"/>
        </a:spcAft>
        <a:defRPr sz="2600" b="1">
          <a:solidFill>
            <a:schemeClr val="tx2"/>
          </a:solidFill>
          <a:latin typeface="Trebuchet MS" pitchFamily="34" charset="0"/>
        </a:defRPr>
      </a:lvl7pPr>
      <a:lvl8pPr marL="1371600" algn="l" rtl="0" eaLnBrk="1" fontAlgn="base" hangingPunct="1">
        <a:spcBef>
          <a:spcPct val="0"/>
        </a:spcBef>
        <a:spcAft>
          <a:spcPct val="0"/>
        </a:spcAft>
        <a:defRPr sz="2600" b="1">
          <a:solidFill>
            <a:schemeClr val="tx2"/>
          </a:solidFill>
          <a:latin typeface="Trebuchet MS" pitchFamily="34" charset="0"/>
        </a:defRPr>
      </a:lvl8pPr>
      <a:lvl9pPr marL="1828800" algn="l" rtl="0" eaLnBrk="1" fontAlgn="base" hangingPunct="1">
        <a:spcBef>
          <a:spcPct val="0"/>
        </a:spcBef>
        <a:spcAft>
          <a:spcPct val="0"/>
        </a:spcAft>
        <a:defRPr sz="2600" b="1">
          <a:solidFill>
            <a:schemeClr val="tx2"/>
          </a:solidFill>
          <a:latin typeface="Trebuchet MS" pitchFamily="34" charset="0"/>
        </a:defRPr>
      </a:lvl9pPr>
    </p:titleStyle>
    <p:bodyStyle>
      <a:lvl1pPr marL="342900" indent="-342900" algn="l" rtl="0" eaLnBrk="0" fontAlgn="base" hangingPunct="0">
        <a:spcBef>
          <a:spcPct val="20000"/>
        </a:spcBef>
        <a:spcAft>
          <a:spcPct val="0"/>
        </a:spcAft>
        <a:buClr>
          <a:srgbClr val="1F497D"/>
        </a:buClr>
        <a:buFont typeface="Wingdings" pitchFamily="2" charset="2"/>
        <a:buChar char="§"/>
        <a:defRPr sz="1600">
          <a:solidFill>
            <a:schemeClr val="tx1"/>
          </a:solidFill>
          <a:latin typeface="+mj-lt"/>
          <a:ea typeface="ＭＳ Ｐゴシック"/>
          <a:cs typeface="ＭＳ Ｐゴシック"/>
        </a:defRPr>
      </a:lvl1pPr>
      <a:lvl2pPr marL="742950" indent="-285750" algn="l" rtl="0" eaLnBrk="0" fontAlgn="base" hangingPunct="0">
        <a:spcBef>
          <a:spcPct val="20000"/>
        </a:spcBef>
        <a:spcAft>
          <a:spcPct val="0"/>
        </a:spcAft>
        <a:buClr>
          <a:srgbClr val="1F497D"/>
        </a:buClr>
        <a:buChar char="–"/>
        <a:defRPr sz="1400">
          <a:solidFill>
            <a:schemeClr val="tx1"/>
          </a:solidFill>
          <a:latin typeface="+mj-lt"/>
          <a:ea typeface="ＭＳ Ｐゴシック"/>
          <a:cs typeface="ＭＳ Ｐゴシック"/>
        </a:defRPr>
      </a:lvl2pPr>
      <a:lvl3pPr marL="1143000" indent="-228600" algn="l" rtl="0" eaLnBrk="0" fontAlgn="base" hangingPunct="0">
        <a:spcBef>
          <a:spcPct val="20000"/>
        </a:spcBef>
        <a:spcAft>
          <a:spcPct val="0"/>
        </a:spcAft>
        <a:buClr>
          <a:srgbClr val="1F497D"/>
        </a:buClr>
        <a:buChar char="•"/>
        <a:defRPr sz="1200">
          <a:solidFill>
            <a:schemeClr val="tx1"/>
          </a:solidFill>
          <a:latin typeface="+mj-lt"/>
          <a:ea typeface="ＭＳ Ｐゴシック"/>
          <a:cs typeface="ＭＳ Ｐゴシック"/>
        </a:defRPr>
      </a:lvl3pPr>
      <a:lvl4pPr marL="1600200" indent="-228600" algn="l" rtl="0" eaLnBrk="0" fontAlgn="base" hangingPunct="0">
        <a:spcBef>
          <a:spcPct val="20000"/>
        </a:spcBef>
        <a:spcAft>
          <a:spcPct val="0"/>
        </a:spcAft>
        <a:buClr>
          <a:srgbClr val="1F497D"/>
        </a:buClr>
        <a:buChar char="–"/>
        <a:defRPr sz="1200">
          <a:solidFill>
            <a:schemeClr val="tx1"/>
          </a:solidFill>
          <a:latin typeface="+mj-lt"/>
          <a:ea typeface="ＭＳ Ｐゴシック"/>
          <a:cs typeface="ＭＳ Ｐゴシック"/>
        </a:defRPr>
      </a:lvl4pPr>
      <a:lvl5pPr marL="2057400" indent="-228600" algn="l" rtl="0" eaLnBrk="0" fontAlgn="base" hangingPunct="0">
        <a:spcBef>
          <a:spcPct val="20000"/>
        </a:spcBef>
        <a:spcAft>
          <a:spcPct val="0"/>
        </a:spcAft>
        <a:buClr>
          <a:srgbClr val="1F497D"/>
        </a:buClr>
        <a:buFont typeface="Arial" pitchFamily="34" charset="0"/>
        <a:buChar char="»"/>
        <a:defRPr sz="1200">
          <a:solidFill>
            <a:schemeClr val="tx1"/>
          </a:solidFill>
          <a:latin typeface="+mj-lt"/>
          <a:ea typeface="ＭＳ Ｐゴシック"/>
          <a:cs typeface="ＭＳ Ｐゴシック"/>
        </a:defRPr>
      </a:lvl5pPr>
      <a:lvl6pPr marL="25146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6pPr>
      <a:lvl7pPr marL="29718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7pPr>
      <a:lvl8pPr marL="34290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8pPr>
      <a:lvl9pPr marL="38862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5" descr="slide footer_blue_646.jpg"/>
          <p:cNvPicPr>
            <a:picLocks noChangeAspect="1"/>
          </p:cNvPicPr>
          <p:nvPr/>
        </p:nvPicPr>
        <p:blipFill>
          <a:blip r:embed="rId14" cstate="print">
            <a:extLst>
              <a:ext uri="{28A0092B-C50C-407E-A947-70E740481C1C}">
                <a14:useLocalDpi xmlns:a14="http://schemas.microsoft.com/office/drawing/2010/main"/>
              </a:ext>
            </a:extLst>
          </a:blip>
          <a:srcRect/>
          <a:stretch>
            <a:fillRect/>
          </a:stretch>
        </p:blipFill>
        <p:spPr bwMode="auto">
          <a:xfrm>
            <a:off x="0" y="6324600"/>
            <a:ext cx="9144000" cy="530225"/>
          </a:xfrm>
          <a:prstGeom prst="rect">
            <a:avLst/>
          </a:prstGeom>
          <a:noFill/>
          <a:ln w="9525">
            <a:noFill/>
            <a:miter lim="800000"/>
            <a:headEnd/>
            <a:tailEnd/>
          </a:ln>
        </p:spPr>
      </p:pic>
      <p:sp>
        <p:nvSpPr>
          <p:cNvPr id="2051"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2052"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7010400" y="6572250"/>
            <a:ext cx="1371600" cy="209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atin typeface="Calibri" charset="0"/>
              </a:defRPr>
            </a:lvl1pPr>
          </a:lstStyle>
          <a:p>
            <a:pPr defTabSz="914400" fontAlgn="base">
              <a:spcBef>
                <a:spcPct val="0"/>
              </a:spcBef>
              <a:spcAft>
                <a:spcPct val="0"/>
              </a:spcAft>
              <a:defRPr/>
            </a:pPr>
            <a:fld id="{45EFE3E3-E2E4-43FA-B5C7-5DAF2070A3C8}" type="datetime1">
              <a:rPr lang="en-US">
                <a:solidFill>
                  <a:srgbClr val="616161"/>
                </a:solidFill>
                <a:ea typeface="ＭＳ Ｐゴシック" charset="-128"/>
              </a:rPr>
              <a:pPr defTabSz="914400" fontAlgn="base">
                <a:spcBef>
                  <a:spcPct val="0"/>
                </a:spcBef>
                <a:spcAft>
                  <a:spcPct val="0"/>
                </a:spcAft>
                <a:defRPr/>
              </a:pPr>
              <a:t>7/9/2015</a:t>
            </a:fld>
            <a:endParaRPr lang="en-US">
              <a:solidFill>
                <a:srgbClr val="616161"/>
              </a:solidFill>
              <a:ea typeface="ＭＳ Ｐゴシック" charset="-128"/>
            </a:endParaRPr>
          </a:p>
        </p:txBody>
      </p:sp>
      <p:sp>
        <p:nvSpPr>
          <p:cNvPr id="1029" name="Rectangle 5"/>
          <p:cNvSpPr>
            <a:spLocks noGrp="1" noChangeArrowheads="1"/>
          </p:cNvSpPr>
          <p:nvPr>
            <p:ph type="ftr" sz="quarter" idx="3"/>
          </p:nvPr>
        </p:nvSpPr>
        <p:spPr bwMode="auto">
          <a:xfrm>
            <a:off x="657225" y="6307138"/>
            <a:ext cx="5942013"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900">
                <a:latin typeface="+mn-lt"/>
                <a:ea typeface="+mn-ea"/>
                <a:cs typeface="+mn-cs"/>
              </a:defRPr>
            </a:lvl1pPr>
          </a:lstStyle>
          <a:p>
            <a:pPr defTabSz="914400">
              <a:defRPr/>
            </a:pPr>
            <a:r>
              <a:rPr lang="en-US">
                <a:solidFill>
                  <a:srgbClr val="616161"/>
                </a:solidFill>
                <a:latin typeface="Calibri"/>
              </a:rPr>
              <a:t>Energy Facts 2010</a:t>
            </a:r>
            <a:endParaRPr lang="en-US" dirty="0">
              <a:solidFill>
                <a:srgbClr val="616161"/>
              </a:solidFill>
              <a:latin typeface="Calibri"/>
            </a:endParaRPr>
          </a:p>
        </p:txBody>
      </p:sp>
      <p:sp>
        <p:nvSpPr>
          <p:cNvPr id="1030" name="Rectangle 6"/>
          <p:cNvSpPr>
            <a:spLocks noGrp="1" noChangeArrowheads="1"/>
          </p:cNvSpPr>
          <p:nvPr>
            <p:ph type="sldNum" sz="quarter" idx="4"/>
          </p:nvPr>
        </p:nvSpPr>
        <p:spPr bwMode="auto">
          <a:xfrm>
            <a:off x="8610600" y="6489700"/>
            <a:ext cx="384175" cy="365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900">
                <a:latin typeface="Calibri" charset="0"/>
              </a:defRPr>
            </a:lvl1pPr>
          </a:lstStyle>
          <a:p>
            <a:pPr defTabSz="914400" fontAlgn="base">
              <a:spcBef>
                <a:spcPct val="0"/>
              </a:spcBef>
              <a:spcAft>
                <a:spcPct val="0"/>
              </a:spcAft>
              <a:defRPr/>
            </a:pPr>
            <a:fld id="{F4F28B53-BCCB-40F1-83CC-B463089AFBF6}" type="slidenum">
              <a:rPr lang="en-US">
                <a:solidFill>
                  <a:srgbClr val="616161"/>
                </a:solidFill>
                <a:ea typeface="ＭＳ Ｐゴシック" charset="-128"/>
              </a:rPr>
              <a:pPr defTabSz="914400" fontAlgn="base">
                <a:spcBef>
                  <a:spcPct val="0"/>
                </a:spcBef>
                <a:spcAft>
                  <a:spcPct val="0"/>
                </a:spcAft>
                <a:defRPr/>
              </a:pPr>
              <a:t>‹#›</a:t>
            </a:fld>
            <a:endParaRPr lang="en-US">
              <a:solidFill>
                <a:srgbClr val="616161"/>
              </a:solidFill>
              <a:ea typeface="ＭＳ Ｐゴシック" charset="-128"/>
            </a:endParaRPr>
          </a:p>
        </p:txBody>
      </p:sp>
      <p:pic>
        <p:nvPicPr>
          <p:cNvPr id="2056" name="Picture 7" descr="slide header_646.jpg"/>
          <p:cNvPicPr>
            <a:picLocks noChangeAspect="1"/>
          </p:cNvPicPr>
          <p:nvPr/>
        </p:nvPicPr>
        <p:blipFill>
          <a:blip r:embed="rId15" cstate="print"/>
          <a:srcRect/>
          <a:stretch>
            <a:fillRect/>
          </a:stretch>
        </p:blipFill>
        <p:spPr bwMode="auto">
          <a:xfrm>
            <a:off x="0" y="0"/>
            <a:ext cx="9144000" cy="155575"/>
          </a:xfrm>
          <a:prstGeom prst="rect">
            <a:avLst/>
          </a:prstGeom>
          <a:noFill/>
          <a:ln w="9525">
            <a:noFill/>
            <a:miter lim="800000"/>
            <a:headEnd/>
            <a:tailEnd/>
          </a:ln>
        </p:spPr>
      </p:pic>
    </p:spTree>
    <p:extLst>
      <p:ext uri="{BB962C8B-B14F-4D97-AF65-F5344CB8AC3E}">
        <p14:creationId xmlns:p14="http://schemas.microsoft.com/office/powerpoint/2010/main" val="835130098"/>
      </p:ext>
    </p:extLst>
  </p:cSld>
  <p:clrMap bg1="lt1" tx1="dk1" bg2="lt2" tx2="dk2" accent1="accent1" accent2="accent2" accent3="accent3" accent4="accent4" accent5="accent5" accent6="accent6" hlink="hlink" folHlink="folHlink"/>
  <p:sldLayoutIdLst>
    <p:sldLayoutId id="2147484163" r:id="rId1"/>
    <p:sldLayoutId id="2147484164" r:id="rId2"/>
    <p:sldLayoutId id="2147484165" r:id="rId3"/>
    <p:sldLayoutId id="2147484166" r:id="rId4"/>
    <p:sldLayoutId id="2147484167" r:id="rId5"/>
    <p:sldLayoutId id="2147484168" r:id="rId6"/>
    <p:sldLayoutId id="2147484169" r:id="rId7"/>
    <p:sldLayoutId id="2147484170" r:id="rId8"/>
    <p:sldLayoutId id="2147484171" r:id="rId9"/>
    <p:sldLayoutId id="2147484172" r:id="rId10"/>
    <p:sldLayoutId id="2147484173" r:id="rId11"/>
    <p:sldLayoutId id="2147484174" r:id="rId12"/>
  </p:sldLayoutIdLst>
  <p:hf hdr="0" ftr="0" dt="0"/>
  <p:txStyles>
    <p:titleStyle>
      <a:lvl1pPr algn="l" rtl="0" eaLnBrk="1" fontAlgn="base" hangingPunct="1">
        <a:spcBef>
          <a:spcPct val="0"/>
        </a:spcBef>
        <a:spcAft>
          <a:spcPct val="0"/>
        </a:spcAft>
        <a:defRPr sz="2600" b="1">
          <a:solidFill>
            <a:schemeClr val="tx2"/>
          </a:solidFill>
          <a:latin typeface="+mj-lt"/>
          <a:ea typeface="ＭＳ Ｐゴシック" charset="-128"/>
          <a:cs typeface="ＭＳ Ｐゴシック" charset="-128"/>
        </a:defRPr>
      </a:lvl1pPr>
      <a:lvl2pPr algn="l" rtl="0" eaLnBrk="1" fontAlgn="base" hangingPunct="1">
        <a:spcBef>
          <a:spcPct val="0"/>
        </a:spcBef>
        <a:spcAft>
          <a:spcPct val="0"/>
        </a:spcAft>
        <a:defRPr sz="2600" b="1">
          <a:solidFill>
            <a:schemeClr val="tx2"/>
          </a:solidFill>
          <a:latin typeface="Trebuchet MS" pitchFamily="34" charset="0"/>
          <a:ea typeface="ＭＳ Ｐゴシック" charset="-128"/>
          <a:cs typeface="ＭＳ Ｐゴシック" charset="-128"/>
        </a:defRPr>
      </a:lvl2pPr>
      <a:lvl3pPr algn="l" rtl="0" eaLnBrk="1" fontAlgn="base" hangingPunct="1">
        <a:spcBef>
          <a:spcPct val="0"/>
        </a:spcBef>
        <a:spcAft>
          <a:spcPct val="0"/>
        </a:spcAft>
        <a:defRPr sz="2600" b="1">
          <a:solidFill>
            <a:schemeClr val="tx2"/>
          </a:solidFill>
          <a:latin typeface="Trebuchet MS" pitchFamily="34" charset="0"/>
          <a:ea typeface="ＭＳ Ｐゴシック" charset="-128"/>
          <a:cs typeface="ＭＳ Ｐゴシック" charset="-128"/>
        </a:defRPr>
      </a:lvl3pPr>
      <a:lvl4pPr algn="l" rtl="0" eaLnBrk="1" fontAlgn="base" hangingPunct="1">
        <a:spcBef>
          <a:spcPct val="0"/>
        </a:spcBef>
        <a:spcAft>
          <a:spcPct val="0"/>
        </a:spcAft>
        <a:defRPr sz="2600" b="1">
          <a:solidFill>
            <a:schemeClr val="tx2"/>
          </a:solidFill>
          <a:latin typeface="Trebuchet MS" pitchFamily="34" charset="0"/>
          <a:ea typeface="ＭＳ Ｐゴシック" charset="-128"/>
          <a:cs typeface="ＭＳ Ｐゴシック" charset="-128"/>
        </a:defRPr>
      </a:lvl4pPr>
      <a:lvl5pPr algn="l" rtl="0" eaLnBrk="1" fontAlgn="base" hangingPunct="1">
        <a:spcBef>
          <a:spcPct val="0"/>
        </a:spcBef>
        <a:spcAft>
          <a:spcPct val="0"/>
        </a:spcAft>
        <a:defRPr sz="2600" b="1">
          <a:solidFill>
            <a:schemeClr val="tx2"/>
          </a:solidFill>
          <a:latin typeface="Trebuchet MS" pitchFamily="34" charset="0"/>
          <a:ea typeface="ＭＳ Ｐゴシック" charset="-128"/>
          <a:cs typeface="ＭＳ Ｐゴシック" charset="-128"/>
        </a:defRPr>
      </a:lvl5pPr>
      <a:lvl6pPr marL="457200" algn="l" rtl="0" eaLnBrk="1" fontAlgn="base" hangingPunct="1">
        <a:spcBef>
          <a:spcPct val="0"/>
        </a:spcBef>
        <a:spcAft>
          <a:spcPct val="0"/>
        </a:spcAft>
        <a:defRPr sz="2600" b="1">
          <a:solidFill>
            <a:schemeClr val="tx2"/>
          </a:solidFill>
          <a:latin typeface="Trebuchet MS" pitchFamily="34" charset="0"/>
        </a:defRPr>
      </a:lvl6pPr>
      <a:lvl7pPr marL="914400" algn="l" rtl="0" eaLnBrk="1" fontAlgn="base" hangingPunct="1">
        <a:spcBef>
          <a:spcPct val="0"/>
        </a:spcBef>
        <a:spcAft>
          <a:spcPct val="0"/>
        </a:spcAft>
        <a:defRPr sz="2600" b="1">
          <a:solidFill>
            <a:schemeClr val="tx2"/>
          </a:solidFill>
          <a:latin typeface="Trebuchet MS" pitchFamily="34" charset="0"/>
        </a:defRPr>
      </a:lvl7pPr>
      <a:lvl8pPr marL="1371600" algn="l" rtl="0" eaLnBrk="1" fontAlgn="base" hangingPunct="1">
        <a:spcBef>
          <a:spcPct val="0"/>
        </a:spcBef>
        <a:spcAft>
          <a:spcPct val="0"/>
        </a:spcAft>
        <a:defRPr sz="2600" b="1">
          <a:solidFill>
            <a:schemeClr val="tx2"/>
          </a:solidFill>
          <a:latin typeface="Trebuchet MS" pitchFamily="34" charset="0"/>
        </a:defRPr>
      </a:lvl8pPr>
      <a:lvl9pPr marL="1828800" algn="l" rtl="0" eaLnBrk="1" fontAlgn="base" hangingPunct="1">
        <a:spcBef>
          <a:spcPct val="0"/>
        </a:spcBef>
        <a:spcAft>
          <a:spcPct val="0"/>
        </a:spcAft>
        <a:defRPr sz="2600" b="1">
          <a:solidFill>
            <a:schemeClr val="tx2"/>
          </a:solidFill>
          <a:latin typeface="Trebuchet MS" pitchFamily="34" charset="0"/>
        </a:defRPr>
      </a:lvl9pPr>
    </p:titleStyle>
    <p:bodyStyle>
      <a:lvl1pPr marL="342900" indent="-342900" algn="l" rtl="0" eaLnBrk="1" fontAlgn="base" hangingPunct="1">
        <a:spcBef>
          <a:spcPct val="20000"/>
        </a:spcBef>
        <a:spcAft>
          <a:spcPct val="0"/>
        </a:spcAft>
        <a:buClr>
          <a:srgbClr val="1F497D"/>
        </a:buClr>
        <a:buFont typeface="Wingdings" charset="2"/>
        <a:buChar char="§"/>
        <a:defRPr>
          <a:solidFill>
            <a:schemeClr val="tx1"/>
          </a:solidFill>
          <a:latin typeface="+mn-lt"/>
          <a:ea typeface="ＭＳ Ｐゴシック" charset="-128"/>
          <a:cs typeface="ＭＳ Ｐゴシック" charset="-128"/>
        </a:defRPr>
      </a:lvl1pPr>
      <a:lvl2pPr marL="742950" indent="-285750" algn="l" rtl="0" eaLnBrk="1" fontAlgn="base" hangingPunct="1">
        <a:spcBef>
          <a:spcPct val="20000"/>
        </a:spcBef>
        <a:spcAft>
          <a:spcPct val="0"/>
        </a:spcAft>
        <a:buClr>
          <a:srgbClr val="1F497D"/>
        </a:buClr>
        <a:buChar char="–"/>
        <a:defRPr sz="1600">
          <a:solidFill>
            <a:schemeClr val="tx1"/>
          </a:solidFill>
          <a:latin typeface="+mn-lt"/>
          <a:ea typeface="ＭＳ Ｐゴシック" charset="-128"/>
        </a:defRPr>
      </a:lvl2pPr>
      <a:lvl3pPr marL="1143000" indent="-228600" algn="l" rtl="0" eaLnBrk="1" fontAlgn="base" hangingPunct="1">
        <a:spcBef>
          <a:spcPct val="20000"/>
        </a:spcBef>
        <a:spcAft>
          <a:spcPct val="0"/>
        </a:spcAft>
        <a:buClr>
          <a:srgbClr val="1F497D"/>
        </a:buClr>
        <a:buChar char="•"/>
        <a:defRPr sz="1400">
          <a:solidFill>
            <a:schemeClr val="tx1"/>
          </a:solidFill>
          <a:latin typeface="+mn-lt"/>
          <a:ea typeface="ＭＳ Ｐゴシック" charset="-128"/>
        </a:defRPr>
      </a:lvl3pPr>
      <a:lvl4pPr marL="1600200" indent="-228600" algn="l" rtl="0" eaLnBrk="1" fontAlgn="base" hangingPunct="1">
        <a:spcBef>
          <a:spcPct val="20000"/>
        </a:spcBef>
        <a:spcAft>
          <a:spcPct val="0"/>
        </a:spcAft>
        <a:buClr>
          <a:srgbClr val="1F497D"/>
        </a:buClr>
        <a:buChar char="–"/>
        <a:defRPr sz="1400">
          <a:solidFill>
            <a:schemeClr val="tx1"/>
          </a:solidFill>
          <a:latin typeface="+mn-lt"/>
          <a:ea typeface="ＭＳ Ｐゴシック" charset="-128"/>
        </a:defRPr>
      </a:lvl4pPr>
      <a:lvl5pPr marL="2057400" indent="-228600" algn="l" rtl="0" eaLnBrk="1" fontAlgn="base" hangingPunct="1">
        <a:spcBef>
          <a:spcPct val="20000"/>
        </a:spcBef>
        <a:spcAft>
          <a:spcPct val="0"/>
        </a:spcAft>
        <a:buClr>
          <a:srgbClr val="1F497D"/>
        </a:buClr>
        <a:buFont typeface="Arial" charset="0"/>
        <a:buChar char="»"/>
        <a:defRPr sz="1400">
          <a:solidFill>
            <a:schemeClr val="tx1"/>
          </a:solidFill>
          <a:latin typeface="+mn-lt"/>
          <a:ea typeface="ＭＳ Ｐゴシック" charset="-128"/>
        </a:defRPr>
      </a:lvl5pPr>
      <a:lvl6pPr marL="25146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6pPr>
      <a:lvl7pPr marL="29718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7pPr>
      <a:lvl8pPr marL="34290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8pPr>
      <a:lvl9pPr marL="38862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20.jpeg"/></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6.xml"/><Relationship Id="rId1" Type="http://schemas.openxmlformats.org/officeDocument/2006/relationships/slideLayout" Target="../slideLayouts/slideLayout19.xml"/><Relationship Id="rId5" Type="http://schemas.openxmlformats.org/officeDocument/2006/relationships/image" Target="../media/image25.png"/><Relationship Id="rId4" Type="http://schemas.openxmlformats.org/officeDocument/2006/relationships/image" Target="../media/image24.emf"/></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26.xml"/><Relationship Id="rId5" Type="http://schemas.microsoft.com/office/2007/relationships/hdphoto" Target="../media/hdphoto2.wdp"/><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microsoft.com/office/2007/relationships/media" Target="../media/media2.mp4"/><Relationship Id="rId7" Type="http://schemas.openxmlformats.org/officeDocument/2006/relationships/image" Target="../media/image28.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8.xml"/><Relationship Id="rId5" Type="http://schemas.openxmlformats.org/officeDocument/2006/relationships/slideLayout" Target="../slideLayouts/slideLayout38.xml"/><Relationship Id="rId4" Type="http://schemas.openxmlformats.org/officeDocument/2006/relationships/video" Target="../media/media2.mp4"/></Relationships>
</file>

<file path=ppt/slides/_rels/slide9.xml.rels><?xml version="1.0" encoding="UTF-8" standalone="yes"?>
<Relationships xmlns="http://schemas.openxmlformats.org/package/2006/relationships"><Relationship Id="rId8" Type="http://schemas.openxmlformats.org/officeDocument/2006/relationships/image" Target="../media/image35.gif"/><Relationship Id="rId3" Type="http://schemas.openxmlformats.org/officeDocument/2006/relationships/image" Target="../media/image30.emf"/><Relationship Id="rId7" Type="http://schemas.openxmlformats.org/officeDocument/2006/relationships/image" Target="../media/image34.tif"/><Relationship Id="rId2" Type="http://schemas.openxmlformats.org/officeDocument/2006/relationships/notesSlide" Target="../notesSlides/notesSlide9.xml"/><Relationship Id="rId1" Type="http://schemas.openxmlformats.org/officeDocument/2006/relationships/slideLayout" Target="../slideLayouts/slideLayout38.xml"/><Relationship Id="rId6" Type="http://schemas.openxmlformats.org/officeDocument/2006/relationships/image" Target="../media/image33.tif"/><Relationship Id="rId5" Type="http://schemas.openxmlformats.org/officeDocument/2006/relationships/image" Target="../media/image32.gif"/><Relationship Id="rId4" Type="http://schemas.openxmlformats.org/officeDocument/2006/relationships/image" Target="../media/image31.emf"/></Relationships>
</file>

<file path=ppt/slides/_rels/slide10.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chart" Target="../charts/chart1.xml"/><Relationship Id="rId7" Type="http://schemas.microsoft.com/office/2007/relationships/hdphoto" Target="../media/hdphoto6.wdp"/><Relationship Id="rId2" Type="http://schemas.openxmlformats.org/officeDocument/2006/relationships/notesSlide" Target="../notesSlides/notesSlide10.xml"/><Relationship Id="rId1" Type="http://schemas.openxmlformats.org/officeDocument/2006/relationships/slideLayout" Target="../slideLayouts/slideLayout55.xml"/><Relationship Id="rId6" Type="http://schemas.openxmlformats.org/officeDocument/2006/relationships/image" Target="../media/image39.png"/><Relationship Id="rId5" Type="http://schemas.microsoft.com/office/2007/relationships/hdphoto" Target="../media/hdphoto5.wdp"/><Relationship Id="rId4" Type="http://schemas.openxmlformats.org/officeDocument/2006/relationships/image" Target="../media/image38.png"/><Relationship Id="rId9" Type="http://schemas.openxmlformats.org/officeDocument/2006/relationships/image" Target="../media/image41.jpeg"/></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50.xml"/><Relationship Id="rId5" Type="http://schemas.openxmlformats.org/officeDocument/2006/relationships/image" Target="../media/image44.gif"/><Relationship Id="rId4" Type="http://schemas.openxmlformats.org/officeDocument/2006/relationships/image" Target="../media/image43.png"/></Relationships>
</file>

<file path=ppt/slides/_rels/slide12.xml.rels><?xml version="1.0" encoding="UTF-8" standalone="yes"?>
<Relationships xmlns="http://schemas.openxmlformats.org/package/2006/relationships"><Relationship Id="rId3" Type="http://schemas.openxmlformats.org/officeDocument/2006/relationships/image" Target="../media/image45.tiff"/><Relationship Id="rId2" Type="http://schemas.openxmlformats.org/officeDocument/2006/relationships/notesSlide" Target="../notesSlides/notesSlide12.xml"/><Relationship Id="rId1" Type="http://schemas.openxmlformats.org/officeDocument/2006/relationships/slideLayout" Target="../slideLayouts/slideLayout50.xml"/><Relationship Id="rId5" Type="http://schemas.openxmlformats.org/officeDocument/2006/relationships/image" Target="../media/image47.emf"/><Relationship Id="rId4" Type="http://schemas.openxmlformats.org/officeDocument/2006/relationships/image" Target="../media/image46.tiff"/></Relationships>
</file>

<file path=ppt/slides/_rels/slide1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3.xml"/><Relationship Id="rId1" Type="http://schemas.openxmlformats.org/officeDocument/2006/relationships/slideLayout" Target="../slideLayouts/slideLayout50.xml"/><Relationship Id="rId5" Type="http://schemas.openxmlformats.org/officeDocument/2006/relationships/image" Target="../media/image50.jpeg"/><Relationship Id="rId4" Type="http://schemas.openxmlformats.org/officeDocument/2006/relationships/image" Target="../media/image49.png"/></Relationships>
</file>

<file path=ppt/slides/_rels/slide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4.xml"/><Relationship Id="rId1" Type="http://schemas.openxmlformats.org/officeDocument/2006/relationships/slideLayout" Target="../slideLayouts/slideLayout54.xml"/><Relationship Id="rId5" Type="http://schemas.openxmlformats.org/officeDocument/2006/relationships/image" Target="../media/image53.jpeg"/><Relationship Id="rId4" Type="http://schemas.openxmlformats.org/officeDocument/2006/relationships/image" Target="../media/image52.png"/></Relationships>
</file>

<file path=ppt/slides/_rels/slide1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2.xml"/></Relationships>
</file>

<file path=ppt/slides/_rels/slide1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5.xml"/><Relationship Id="rId1" Type="http://schemas.openxmlformats.org/officeDocument/2006/relationships/slideLayout" Target="../slideLayouts/slideLayout62.xml"/><Relationship Id="rId5" Type="http://schemas.openxmlformats.org/officeDocument/2006/relationships/image" Target="../media/image57.emf"/><Relationship Id="rId4" Type="http://schemas.openxmlformats.org/officeDocument/2006/relationships/image" Target="../media/image56.jpe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62.xml"/></Relationships>
</file>

<file path=ppt/slides/_rels/slide1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7.xml"/><Relationship Id="rId1" Type="http://schemas.openxmlformats.org/officeDocument/2006/relationships/slideLayout" Target="../slideLayouts/slideLayout74.xml"/><Relationship Id="rId5" Type="http://schemas.openxmlformats.org/officeDocument/2006/relationships/image" Target="../media/image60.jpeg"/><Relationship Id="rId4" Type="http://schemas.openxmlformats.org/officeDocument/2006/relationships/image" Target="../media/image59.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8.xml"/></Relationships>
</file>

<file path=ppt/slides/_rels/slide2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9.xml"/><Relationship Id="rId1" Type="http://schemas.openxmlformats.org/officeDocument/2006/relationships/slideLayout" Target="../slideLayouts/slideLayout74.xml"/></Relationships>
</file>

<file path=ppt/slides/_rels/slide2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4.xml"/></Relationships>
</file>

<file path=ppt/slides/_rels/slide22.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20.xml"/><Relationship Id="rId1" Type="http://schemas.openxmlformats.org/officeDocument/2006/relationships/slideLayout" Target="../slideLayouts/slideLayout74.xml"/></Relationships>
</file>

<file path=ppt/slides/_rels/slide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4.xml"/></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1.xml"/><Relationship Id="rId1" Type="http://schemas.openxmlformats.org/officeDocument/2006/relationships/slideLayout" Target="../slideLayouts/slideLayout74.xml"/></Relationships>
</file>

<file path=ppt/slides/_rels/slide25.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67.xml"/></Relationships>
</file>

<file path=ppt/slides/_rels/slide26.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image" Target="../media/image68.emf"/><Relationship Id="rId7" Type="http://schemas.openxmlformats.org/officeDocument/2006/relationships/image" Target="../media/image72.png"/><Relationship Id="rId2" Type="http://schemas.openxmlformats.org/officeDocument/2006/relationships/notesSlide" Target="../notesSlides/notesSlide22.xml"/><Relationship Id="rId1" Type="http://schemas.openxmlformats.org/officeDocument/2006/relationships/slideLayout" Target="../slideLayouts/slideLayout67.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67.xml"/><Relationship Id="rId5" Type="http://schemas.openxmlformats.org/officeDocument/2006/relationships/image" Target="../media/image75.tif"/><Relationship Id="rId4" Type="http://schemas.openxmlformats.org/officeDocument/2006/relationships/image" Target="../media/image74.emf"/></Relationships>
</file>

<file path=ppt/slides/_rels/slide2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4.xml"/><Relationship Id="rId1" Type="http://schemas.openxmlformats.org/officeDocument/2006/relationships/slideLayout" Target="../slideLayouts/slideLayout67.xml"/><Relationship Id="rId5" Type="http://schemas.openxmlformats.org/officeDocument/2006/relationships/image" Target="../media/image78.png"/><Relationship Id="rId4" Type="http://schemas.openxmlformats.org/officeDocument/2006/relationships/image" Target="../media/image77.tmp"/></Relationships>
</file>

<file path=ppt/slides/_rels/slide29.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5.xml"/><Relationship Id="rId1" Type="http://schemas.openxmlformats.org/officeDocument/2006/relationships/slideLayout" Target="../slideLayouts/slideLayout67.xml"/><Relationship Id="rId6" Type="http://schemas.openxmlformats.org/officeDocument/2006/relationships/image" Target="../media/image81.jpeg"/><Relationship Id="rId5" Type="http://schemas.openxmlformats.org/officeDocument/2006/relationships/image" Target="../media/image80.png"/><Relationship Id="rId4" Type="http://schemas.openxmlformats.org/officeDocument/2006/relationships/image" Target="../media/image41.jpeg"/></Relationships>
</file>

<file path=ppt/slides/_rels/slide3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67.xml"/><Relationship Id="rId5" Type="http://schemas.openxmlformats.org/officeDocument/2006/relationships/image" Target="../media/image84.tiff"/><Relationship Id="rId4" Type="http://schemas.openxmlformats.org/officeDocument/2006/relationships/image" Target="../media/image83.emf"/></Relationships>
</file>

<file path=ppt/slides/_rels/slide3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7.xml"/><Relationship Id="rId1" Type="http://schemas.openxmlformats.org/officeDocument/2006/relationships/slideLayout" Target="../slideLayouts/slideLayout67.xml"/><Relationship Id="rId5" Type="http://schemas.openxmlformats.org/officeDocument/2006/relationships/image" Target="../media/image87.png"/><Relationship Id="rId4" Type="http://schemas.openxmlformats.org/officeDocument/2006/relationships/image" Target="../media/image86.png"/></Relationships>
</file>

<file path=ppt/slides/_rels/slide32.xml.rels><?xml version="1.0" encoding="UTF-8" standalone="yes"?>
<Relationships xmlns="http://schemas.openxmlformats.org/package/2006/relationships"><Relationship Id="rId8" Type="http://schemas.microsoft.com/office/2007/relationships/hdphoto" Target="../media/hdphoto8.wdp"/><Relationship Id="rId13" Type="http://schemas.microsoft.com/office/2007/relationships/hdphoto" Target="../media/hdphoto10.wdp"/><Relationship Id="rId3" Type="http://schemas.openxmlformats.org/officeDocument/2006/relationships/image" Target="../media/image88.png"/><Relationship Id="rId7" Type="http://schemas.openxmlformats.org/officeDocument/2006/relationships/image" Target="../media/image91.png"/><Relationship Id="rId12" Type="http://schemas.openxmlformats.org/officeDocument/2006/relationships/image" Target="../media/image94.png"/><Relationship Id="rId2" Type="http://schemas.openxmlformats.org/officeDocument/2006/relationships/notesSlide" Target="../notesSlides/notesSlide28.xml"/><Relationship Id="rId1" Type="http://schemas.openxmlformats.org/officeDocument/2006/relationships/slideLayout" Target="../slideLayouts/slideLayout67.xml"/><Relationship Id="rId6" Type="http://schemas.microsoft.com/office/2007/relationships/hdphoto" Target="../media/hdphoto7.wdp"/><Relationship Id="rId11" Type="http://schemas.openxmlformats.org/officeDocument/2006/relationships/image" Target="../media/image93.jpeg"/><Relationship Id="rId5" Type="http://schemas.openxmlformats.org/officeDocument/2006/relationships/image" Target="../media/image90.png"/><Relationship Id="rId10" Type="http://schemas.microsoft.com/office/2007/relationships/hdphoto" Target="../media/hdphoto9.wdp"/><Relationship Id="rId4" Type="http://schemas.openxmlformats.org/officeDocument/2006/relationships/image" Target="../media/image89.png"/><Relationship Id="rId9" Type="http://schemas.openxmlformats.org/officeDocument/2006/relationships/image" Target="../media/image92.png"/></Relationships>
</file>

<file path=ppt/slides/_rels/slide33.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99.png"/><Relationship Id="rId2" Type="http://schemas.openxmlformats.org/officeDocument/2006/relationships/notesSlide" Target="../notesSlides/notesSlide29.xml"/><Relationship Id="rId1" Type="http://schemas.openxmlformats.org/officeDocument/2006/relationships/slideLayout" Target="../slideLayouts/slideLayout67.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9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00.png"/><Relationship Id="rId4" Type="http://schemas.openxmlformats.org/officeDocument/2006/relationships/notesSlide" Target="../notesSlides/notesSlide30.xml"/></Relationships>
</file>

<file path=ppt/slides/_rels/slide3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31.xml"/><Relationship Id="rId1" Type="http://schemas.openxmlformats.org/officeDocument/2006/relationships/slideLayout" Target="../slideLayouts/slideLayout38.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36.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32.xml"/><Relationship Id="rId1" Type="http://schemas.openxmlformats.org/officeDocument/2006/relationships/slideLayout" Target="../slideLayouts/slideLayout109.xml"/><Relationship Id="rId4" Type="http://schemas.openxmlformats.org/officeDocument/2006/relationships/image" Target="../media/image106.tmp"/></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22.xml"/><Relationship Id="rId1" Type="http://schemas.openxmlformats.org/officeDocument/2006/relationships/vmlDrawing" Target="../drawings/vmlDrawing1.vml"/><Relationship Id="rId5" Type="http://schemas.openxmlformats.org/officeDocument/2006/relationships/image" Target="../media/image107.emf"/><Relationship Id="rId4" Type="http://schemas.openxmlformats.org/officeDocument/2006/relationships/oleObject" Target="../embeddings/oleObject1.bin"/></Relationships>
</file>

<file path=ppt/slides/_rels/slide38.xml.rels><?xml version="1.0" encoding="UTF-8" standalone="yes"?>
<Relationships xmlns="http://schemas.openxmlformats.org/package/2006/relationships"><Relationship Id="rId8" Type="http://schemas.openxmlformats.org/officeDocument/2006/relationships/image" Target="../media/image111.png"/><Relationship Id="rId13" Type="http://schemas.microsoft.com/office/2007/relationships/hdphoto" Target="../media/hdphoto13.wdp"/><Relationship Id="rId3" Type="http://schemas.openxmlformats.org/officeDocument/2006/relationships/image" Target="../media/image108.png"/><Relationship Id="rId7" Type="http://schemas.openxmlformats.org/officeDocument/2006/relationships/image" Target="../media/image110.png"/><Relationship Id="rId12" Type="http://schemas.openxmlformats.org/officeDocument/2006/relationships/image" Target="../media/image113.png"/><Relationship Id="rId2" Type="http://schemas.openxmlformats.org/officeDocument/2006/relationships/notesSlide" Target="../notesSlides/notesSlide34.xml"/><Relationship Id="rId16" Type="http://schemas.openxmlformats.org/officeDocument/2006/relationships/image" Target="../media/image115.jpeg"/><Relationship Id="rId1" Type="http://schemas.openxmlformats.org/officeDocument/2006/relationships/slideLayout" Target="../slideLayouts/slideLayout74.xml"/><Relationship Id="rId6" Type="http://schemas.microsoft.com/office/2007/relationships/hdphoto" Target="../media/hdphoto1.wdp"/><Relationship Id="rId11" Type="http://schemas.microsoft.com/office/2007/relationships/hdphoto" Target="../media/hdphoto12.wdp"/><Relationship Id="rId5" Type="http://schemas.openxmlformats.org/officeDocument/2006/relationships/image" Target="../media/image20.jpeg"/><Relationship Id="rId15" Type="http://schemas.microsoft.com/office/2007/relationships/hdphoto" Target="../media/hdphoto14.wdp"/><Relationship Id="rId10" Type="http://schemas.openxmlformats.org/officeDocument/2006/relationships/image" Target="../media/image112.png"/><Relationship Id="rId4" Type="http://schemas.openxmlformats.org/officeDocument/2006/relationships/image" Target="../media/image109.png"/><Relationship Id="rId9" Type="http://schemas.microsoft.com/office/2007/relationships/hdphoto" Target="../media/hdphoto11.wdp"/><Relationship Id="rId14" Type="http://schemas.openxmlformats.org/officeDocument/2006/relationships/image" Target="../media/image114.png"/></Relationships>
</file>

<file path=ppt/slides/_rels/slide39.xml.rels><?xml version="1.0" encoding="UTF-8" standalone="yes"?>
<Relationships xmlns="http://schemas.openxmlformats.org/package/2006/relationships"><Relationship Id="rId3" Type="http://schemas.openxmlformats.org/officeDocument/2006/relationships/image" Target="../media/image116.emf"/><Relationship Id="rId2" Type="http://schemas.openxmlformats.org/officeDocument/2006/relationships/notesSlide" Target="../notesSlides/notesSlide35.xml"/><Relationship Id="rId1" Type="http://schemas.openxmlformats.org/officeDocument/2006/relationships/slideLayout" Target="../slideLayouts/slideLayout67.xml"/></Relationships>
</file>

<file path=ppt/slides/_rels/slide40.xml.rels><?xml version="1.0" encoding="UTF-8" standalone="yes"?>
<Relationships xmlns="http://schemas.openxmlformats.org/package/2006/relationships"><Relationship Id="rId3" Type="http://schemas.openxmlformats.org/officeDocument/2006/relationships/image" Target="../media/image117.jpeg"/><Relationship Id="rId7" Type="http://schemas.openxmlformats.org/officeDocument/2006/relationships/image" Target="../media/image118.png"/><Relationship Id="rId2" Type="http://schemas.openxmlformats.org/officeDocument/2006/relationships/notesSlide" Target="../notesSlides/notesSlide36.xml"/><Relationship Id="rId1" Type="http://schemas.openxmlformats.org/officeDocument/2006/relationships/slideLayout" Target="../slideLayouts/slideLayout79.xml"/><Relationship Id="rId6" Type="http://schemas.openxmlformats.org/officeDocument/2006/relationships/chart" Target="../charts/chart3.xml"/><Relationship Id="rId5" Type="http://schemas.openxmlformats.org/officeDocument/2006/relationships/chart" Target="../charts/chart2.xml"/><Relationship Id="rId4" Type="http://schemas.openxmlformats.org/officeDocument/2006/relationships/image" Target="../media/image2.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6.xml"/></Relationships>
</file>

<file path=ppt/slides/_rels/slide43.xml.rels><?xml version="1.0" encoding="UTF-8" standalone="yes"?>
<Relationships xmlns="http://schemas.openxmlformats.org/package/2006/relationships"><Relationship Id="rId3" Type="http://schemas.openxmlformats.org/officeDocument/2006/relationships/image" Target="../media/image119.emf"/><Relationship Id="rId2" Type="http://schemas.openxmlformats.org/officeDocument/2006/relationships/notesSlide" Target="../notesSlides/notesSlide39.xml"/><Relationship Id="rId1" Type="http://schemas.openxmlformats.org/officeDocument/2006/relationships/slideLayout" Target="../slideLayouts/slideLayout7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ChangeArrowheads="1"/>
          </p:cNvSpPr>
          <p:nvPr/>
        </p:nvSpPr>
        <p:spPr bwMode="auto">
          <a:xfrm>
            <a:off x="-88900" y="1774825"/>
            <a:ext cx="9321800" cy="2301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0000" tIns="45000" rIns="90000" bIns="45000"/>
          <a:lstStyle/>
          <a:p>
            <a:pPr algn="ctr">
              <a:lnSpc>
                <a:spcPct val="110000"/>
              </a:lnSpc>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US" sz="3200" b="1" spc="-50" dirty="0" smtClean="0">
                <a:solidFill>
                  <a:srgbClr val="1F497D"/>
                </a:solidFill>
                <a:latin typeface="Trebuchet MS" charset="0"/>
              </a:rPr>
              <a:t>Update on Advanced Photon Source Upgrade &amp; Response to BESAC Future Light Sources Report</a:t>
            </a:r>
          </a:p>
        </p:txBody>
      </p:sp>
      <p:sp>
        <p:nvSpPr>
          <p:cNvPr id="3" name="TextBox 2"/>
          <p:cNvSpPr txBox="1"/>
          <p:nvPr/>
        </p:nvSpPr>
        <p:spPr>
          <a:xfrm>
            <a:off x="444500" y="3505200"/>
            <a:ext cx="2997200" cy="3693319"/>
          </a:xfrm>
          <a:prstGeom prst="rect">
            <a:avLst/>
          </a:prstGeom>
          <a:noFill/>
        </p:spPr>
        <p:txBody>
          <a:bodyPr wrap="square" rtlCol="0">
            <a:spAutoFit/>
          </a:bodyPr>
          <a:lstStyle/>
          <a:p>
            <a:r>
              <a:rPr lang="en-US" dirty="0" smtClean="0">
                <a:solidFill>
                  <a:srgbClr val="000000"/>
                </a:solidFill>
                <a:latin typeface="Arial"/>
                <a:cs typeface="Arial"/>
              </a:rPr>
              <a:t>Peter B. </a:t>
            </a:r>
            <a:r>
              <a:rPr lang="en-US" dirty="0" err="1" smtClean="0">
                <a:solidFill>
                  <a:srgbClr val="000000"/>
                </a:solidFill>
                <a:latin typeface="Arial"/>
                <a:cs typeface="Arial"/>
              </a:rPr>
              <a:t>Littlewood</a:t>
            </a:r>
            <a:endParaRPr lang="en-US" dirty="0" smtClean="0">
              <a:solidFill>
                <a:srgbClr val="000000"/>
              </a:solidFill>
              <a:latin typeface="Arial"/>
              <a:cs typeface="Arial"/>
            </a:endParaRPr>
          </a:p>
          <a:p>
            <a:r>
              <a:rPr lang="en-US" dirty="0" smtClean="0">
                <a:solidFill>
                  <a:srgbClr val="000000"/>
                </a:solidFill>
                <a:latin typeface="Arial"/>
                <a:cs typeface="Arial"/>
              </a:rPr>
              <a:t>Director</a:t>
            </a:r>
          </a:p>
          <a:p>
            <a:r>
              <a:rPr lang="en-US" dirty="0" smtClean="0">
                <a:solidFill>
                  <a:srgbClr val="000000"/>
                </a:solidFill>
                <a:latin typeface="Arial"/>
                <a:cs typeface="Arial"/>
              </a:rPr>
              <a:t>Argonne National Laboratory</a:t>
            </a:r>
          </a:p>
          <a:p>
            <a:endParaRPr lang="en-US" dirty="0">
              <a:solidFill>
                <a:srgbClr val="000000"/>
              </a:solidFill>
              <a:latin typeface="Arial"/>
              <a:cs typeface="Arial"/>
            </a:endParaRPr>
          </a:p>
          <a:p>
            <a:r>
              <a:rPr lang="en-US" dirty="0" smtClean="0">
                <a:solidFill>
                  <a:srgbClr val="000000"/>
                </a:solidFill>
                <a:latin typeface="Arial"/>
                <a:cs typeface="Arial"/>
              </a:rPr>
              <a:t>Basic Energy Sciences Advisory Committee Meeting</a:t>
            </a:r>
            <a:endParaRPr lang="en-US" dirty="0">
              <a:solidFill>
                <a:srgbClr val="000000"/>
              </a:solidFill>
              <a:latin typeface="Arial"/>
              <a:cs typeface="Arial"/>
            </a:endParaRPr>
          </a:p>
          <a:p>
            <a:r>
              <a:rPr lang="en-US" dirty="0" smtClean="0">
                <a:solidFill>
                  <a:srgbClr val="000000"/>
                </a:solidFill>
                <a:latin typeface="Arial"/>
                <a:cs typeface="Arial"/>
              </a:rPr>
              <a:t>Bethesda, MD</a:t>
            </a:r>
          </a:p>
          <a:p>
            <a:r>
              <a:rPr lang="en-US" dirty="0">
                <a:solidFill>
                  <a:srgbClr val="000000"/>
                </a:solidFill>
                <a:latin typeface="Arial"/>
                <a:cs typeface="Arial"/>
              </a:rPr>
              <a:t>July 7, 2015</a:t>
            </a:r>
          </a:p>
          <a:p>
            <a:endParaRPr lang="en-US" dirty="0" smtClean="0">
              <a:solidFill>
                <a:srgbClr val="000000"/>
              </a:solidFill>
              <a:latin typeface="Arial"/>
              <a:cs typeface="Arial"/>
            </a:endParaRPr>
          </a:p>
          <a:p>
            <a:endParaRPr lang="en-US" dirty="0" smtClean="0">
              <a:solidFill>
                <a:srgbClr val="000000"/>
              </a:solidFill>
              <a:latin typeface="Arial"/>
              <a:cs typeface="Arial"/>
            </a:endParaRPr>
          </a:p>
          <a:p>
            <a:endParaRPr lang="en-US" dirty="0">
              <a:solidFill>
                <a:srgbClr val="000000"/>
              </a:solidFill>
              <a:latin typeface="Arial"/>
              <a:cs typeface="Arial"/>
            </a:endParaRPr>
          </a:p>
        </p:txBody>
      </p:sp>
      <p:pic>
        <p:nvPicPr>
          <p:cNvPr id="5" name="Content Placeholder 6"/>
          <p:cNvPicPr>
            <a:picLocks noChangeAspect="1"/>
          </p:cNvPicPr>
          <p:nvPr/>
        </p:nvPicPr>
        <p:blipFill>
          <a:blip r:embed="rId3" cstate="print">
            <a:extLst>
              <a:ext uri="{28A0092B-C50C-407E-A947-70E740481C1C}">
                <a14:useLocalDpi xmlns:a14="http://schemas.microsoft.com/office/drawing/2010/main"/>
              </a:ext>
            </a:extLst>
          </a:blip>
          <a:srcRect t="6003" b="6003"/>
          <a:stretch>
            <a:fillRect/>
          </a:stretch>
        </p:blipFill>
        <p:spPr>
          <a:xfrm>
            <a:off x="3429000" y="3512695"/>
            <a:ext cx="5029200" cy="2765868"/>
          </a:xfrm>
          <a:prstGeom prst="rect">
            <a:avLst/>
          </a:prstGeom>
          <a:ln w="28575" cmpd="sng">
            <a:solidFill>
              <a:srgbClr val="151515"/>
            </a:solidFill>
          </a:ln>
        </p:spPr>
      </p:pic>
    </p:spTree>
    <p:extLst>
      <p:ext uri="{BB962C8B-B14F-4D97-AF65-F5344CB8AC3E}">
        <p14:creationId xmlns:p14="http://schemas.microsoft.com/office/powerpoint/2010/main" val="298848751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238"/>
            <a:ext cx="8229600" cy="715962"/>
          </a:xfrm>
        </p:spPr>
        <p:txBody>
          <a:bodyPr/>
          <a:lstStyle/>
          <a:p>
            <a:pPr algn="ctr"/>
            <a:r>
              <a:rPr lang="en-US" b="0" dirty="0" smtClean="0">
                <a:latin typeface="Arial"/>
                <a:cs typeface="Arial"/>
              </a:rPr>
              <a:t>The APS Upgrade: Meeting pressing research needs, regaining U.S. global leadership in </a:t>
            </a:r>
            <a:r>
              <a:rPr lang="en-US" b="0" dirty="0" err="1" smtClean="0">
                <a:latin typeface="Arial"/>
                <a:cs typeface="Arial"/>
              </a:rPr>
              <a:t>lightsources</a:t>
            </a:r>
            <a:endParaRPr lang="en-US" b="0" dirty="0">
              <a:latin typeface="Arial"/>
              <a:cs typeface="Arial"/>
            </a:endParaRPr>
          </a:p>
        </p:txBody>
      </p:sp>
      <p:sp>
        <p:nvSpPr>
          <p:cNvPr id="5" name="Content Placeholder 4"/>
          <p:cNvSpPr>
            <a:spLocks noGrp="1"/>
          </p:cNvSpPr>
          <p:nvPr>
            <p:ph idx="1"/>
          </p:nvPr>
        </p:nvSpPr>
        <p:spPr>
          <a:xfrm>
            <a:off x="203200" y="1258602"/>
            <a:ext cx="6388100" cy="4100798"/>
          </a:xfrm>
        </p:spPr>
        <p:txBody>
          <a:bodyPr/>
          <a:lstStyle/>
          <a:p>
            <a:pPr marL="0" indent="0">
              <a:spcAft>
                <a:spcPts val="600"/>
              </a:spcAft>
              <a:buNone/>
            </a:pPr>
            <a:r>
              <a:rPr lang="en-US" dirty="0" smtClean="0">
                <a:solidFill>
                  <a:srgbClr val="151515"/>
                </a:solidFill>
                <a:latin typeface="Arial"/>
                <a:cs typeface="Arial"/>
              </a:rPr>
              <a:t>The U.S. position within the competitive landscape was a central theme in the July 2013 BESAC Report:</a:t>
            </a:r>
          </a:p>
          <a:p>
            <a:pPr marL="520700" lvl="1">
              <a:spcAft>
                <a:spcPts val="600"/>
              </a:spcAft>
              <a:buFont typeface="Wingdings" charset="2"/>
              <a:buChar char="§"/>
              <a:tabLst>
                <a:tab pos="571500" algn="l"/>
              </a:tabLst>
            </a:pPr>
            <a:r>
              <a:rPr lang="en-US" dirty="0" smtClean="0">
                <a:solidFill>
                  <a:srgbClr val="000000"/>
                </a:solidFill>
                <a:latin typeface="Arial"/>
                <a:cs typeface="Arial"/>
              </a:rPr>
              <a:t>“…The Office of Basic Energy Sciences should ensure that U.S. storage ring x-ray sources </a:t>
            </a:r>
            <a:r>
              <a:rPr lang="en-US" b="1" dirty="0" smtClean="0">
                <a:solidFill>
                  <a:srgbClr val="000000"/>
                </a:solidFill>
                <a:latin typeface="Arial"/>
                <a:cs typeface="Arial"/>
              </a:rPr>
              <a:t>reclaim their world leadership position</a:t>
            </a:r>
            <a:r>
              <a:rPr lang="en-US" dirty="0" smtClean="0">
                <a:solidFill>
                  <a:srgbClr val="000000"/>
                </a:solidFill>
                <a:latin typeface="Arial"/>
                <a:cs typeface="Arial"/>
              </a:rPr>
              <a:t>…”</a:t>
            </a:r>
          </a:p>
          <a:p>
            <a:pPr marL="520700" lvl="1">
              <a:spcAft>
                <a:spcPts val="600"/>
              </a:spcAft>
              <a:buFont typeface="Wingdings" charset="2"/>
              <a:buChar char="§"/>
              <a:tabLst>
                <a:tab pos="571500" algn="l"/>
              </a:tabLst>
            </a:pPr>
            <a:r>
              <a:rPr lang="en-US" dirty="0" smtClean="0">
                <a:solidFill>
                  <a:srgbClr val="000000"/>
                </a:solidFill>
                <a:latin typeface="Arial"/>
                <a:cs typeface="Arial"/>
              </a:rPr>
              <a:t>“The </a:t>
            </a:r>
            <a:r>
              <a:rPr lang="en-US" dirty="0">
                <a:solidFill>
                  <a:srgbClr val="000000"/>
                </a:solidFill>
                <a:latin typeface="Arial"/>
                <a:cs typeface="Arial"/>
              </a:rPr>
              <a:t>very large, diverse U.S. user population presently utilizing </a:t>
            </a:r>
            <a:r>
              <a:rPr lang="en-US" dirty="0" smtClean="0">
                <a:solidFill>
                  <a:srgbClr val="000000"/>
                </a:solidFill>
                <a:latin typeface="Arial"/>
                <a:cs typeface="Arial"/>
              </a:rPr>
              <a:t>U.S. storage </a:t>
            </a:r>
            <a:r>
              <a:rPr lang="en-US" dirty="0">
                <a:solidFill>
                  <a:srgbClr val="000000"/>
                </a:solidFill>
                <a:latin typeface="Arial"/>
                <a:cs typeface="Arial"/>
              </a:rPr>
              <a:t>rings represents a major national resource for science and technology. It </a:t>
            </a:r>
            <a:r>
              <a:rPr lang="en-US" dirty="0" smtClean="0">
                <a:solidFill>
                  <a:srgbClr val="000000"/>
                </a:solidFill>
                <a:latin typeface="Arial"/>
                <a:cs typeface="Arial"/>
              </a:rPr>
              <a:t>is </a:t>
            </a:r>
            <a:r>
              <a:rPr lang="en-US" b="1" dirty="0" smtClean="0">
                <a:solidFill>
                  <a:srgbClr val="000000"/>
                </a:solidFill>
                <a:latin typeface="Arial"/>
                <a:cs typeface="Arial"/>
              </a:rPr>
              <a:t>essential </a:t>
            </a:r>
            <a:r>
              <a:rPr lang="en-US" b="1" dirty="0">
                <a:solidFill>
                  <a:srgbClr val="000000"/>
                </a:solidFill>
                <a:latin typeface="Arial"/>
                <a:cs typeface="Arial"/>
              </a:rPr>
              <a:t>that the facilities</a:t>
            </a:r>
            <a:r>
              <a:rPr lang="en-US" dirty="0">
                <a:solidFill>
                  <a:srgbClr val="000000"/>
                </a:solidFill>
                <a:latin typeface="Arial"/>
                <a:cs typeface="Arial"/>
              </a:rPr>
              <a:t> this science community relies on </a:t>
            </a:r>
            <a:r>
              <a:rPr lang="en-US" b="1" dirty="0">
                <a:solidFill>
                  <a:srgbClr val="000000"/>
                </a:solidFill>
                <a:latin typeface="Arial"/>
                <a:cs typeface="Arial"/>
              </a:rPr>
              <a:t>remain </a:t>
            </a:r>
            <a:r>
              <a:rPr lang="en-US" b="1" dirty="0" smtClean="0">
                <a:solidFill>
                  <a:srgbClr val="000000"/>
                </a:solidFill>
                <a:latin typeface="Arial"/>
                <a:cs typeface="Arial"/>
              </a:rPr>
              <a:t>internationally competitive </a:t>
            </a:r>
            <a:r>
              <a:rPr lang="en-US" dirty="0">
                <a:solidFill>
                  <a:srgbClr val="000000"/>
                </a:solidFill>
                <a:latin typeface="Arial"/>
                <a:cs typeface="Arial"/>
              </a:rPr>
              <a:t>in the face of the innovative </a:t>
            </a:r>
            <a:r>
              <a:rPr lang="en-US" dirty="0" smtClean="0">
                <a:solidFill>
                  <a:srgbClr val="000000"/>
                </a:solidFill>
                <a:latin typeface="Arial"/>
                <a:cs typeface="Arial"/>
              </a:rPr>
              <a:t>developments…in </a:t>
            </a:r>
            <a:r>
              <a:rPr lang="en-US" dirty="0">
                <a:solidFill>
                  <a:srgbClr val="000000"/>
                </a:solidFill>
                <a:latin typeface="Arial"/>
                <a:cs typeface="Arial"/>
              </a:rPr>
              <a:t>other </a:t>
            </a:r>
            <a:r>
              <a:rPr lang="en-US" dirty="0" smtClean="0">
                <a:solidFill>
                  <a:srgbClr val="000000"/>
                </a:solidFill>
                <a:latin typeface="Arial"/>
                <a:cs typeface="Arial"/>
              </a:rPr>
              <a:t>countries”</a:t>
            </a:r>
          </a:p>
          <a:p>
            <a:pPr marL="520700" lvl="1">
              <a:spcAft>
                <a:spcPts val="600"/>
              </a:spcAft>
              <a:buFont typeface="Wingdings" charset="2"/>
              <a:buChar char="§"/>
              <a:tabLst>
                <a:tab pos="571500" algn="l"/>
              </a:tabLst>
            </a:pPr>
            <a:r>
              <a:rPr lang="en-US" dirty="0" smtClean="0">
                <a:solidFill>
                  <a:srgbClr val="000000"/>
                </a:solidFill>
                <a:latin typeface="Arial"/>
                <a:cs typeface="Arial"/>
              </a:rPr>
              <a:t>“…developments include </a:t>
            </a:r>
            <a:r>
              <a:rPr lang="en-US" b="1" dirty="0" smtClean="0">
                <a:solidFill>
                  <a:srgbClr val="000000"/>
                </a:solidFill>
                <a:latin typeface="Arial"/>
                <a:cs typeface="Arial"/>
              </a:rPr>
              <a:t>diffraction limited storage rings with </a:t>
            </a:r>
            <a:r>
              <a:rPr lang="en-US" b="1" dirty="0" err="1" smtClean="0">
                <a:solidFill>
                  <a:srgbClr val="000000"/>
                </a:solidFill>
                <a:latin typeface="Arial"/>
                <a:cs typeface="Arial"/>
              </a:rPr>
              <a:t>beamlines</a:t>
            </a:r>
            <a:r>
              <a:rPr lang="en-US" b="1" dirty="0" smtClean="0">
                <a:solidFill>
                  <a:srgbClr val="000000"/>
                </a:solidFill>
                <a:latin typeface="Arial"/>
                <a:cs typeface="Arial"/>
              </a:rPr>
              <a:t>, optics and detectors</a:t>
            </a:r>
            <a:r>
              <a:rPr lang="en-US" dirty="0" smtClean="0">
                <a:solidFill>
                  <a:srgbClr val="000000"/>
                </a:solidFill>
                <a:latin typeface="Arial"/>
                <a:cs typeface="Arial"/>
              </a:rPr>
              <a:t> compatible with the 10</a:t>
            </a:r>
            <a:r>
              <a:rPr lang="en-US" baseline="30000" dirty="0" smtClean="0">
                <a:solidFill>
                  <a:srgbClr val="000000"/>
                </a:solidFill>
                <a:latin typeface="Arial"/>
                <a:cs typeface="Arial"/>
              </a:rPr>
              <a:t>2</a:t>
            </a:r>
            <a:r>
              <a:rPr lang="en-US" dirty="0" smtClean="0">
                <a:solidFill>
                  <a:srgbClr val="000000"/>
                </a:solidFill>
                <a:latin typeface="Arial"/>
                <a:cs typeface="Arial"/>
              </a:rPr>
              <a:t> – 10</a:t>
            </a:r>
            <a:r>
              <a:rPr lang="en-US" baseline="30000" dirty="0" smtClean="0">
                <a:solidFill>
                  <a:srgbClr val="000000"/>
                </a:solidFill>
                <a:latin typeface="Arial"/>
                <a:cs typeface="Arial"/>
              </a:rPr>
              <a:t>3</a:t>
            </a:r>
            <a:r>
              <a:rPr lang="en-US" dirty="0" smtClean="0">
                <a:solidFill>
                  <a:srgbClr val="000000"/>
                </a:solidFill>
                <a:latin typeface="Arial"/>
                <a:cs typeface="Arial"/>
              </a:rPr>
              <a:t> increase in brightness…”</a:t>
            </a:r>
            <a:endParaRPr lang="en-US" dirty="0">
              <a:solidFill>
                <a:srgbClr val="000000"/>
              </a:solidFill>
              <a:latin typeface="Arial"/>
              <a:cs typeface="Arial"/>
            </a:endParaRPr>
          </a:p>
          <a:p>
            <a:pPr marL="520700" indent="-285750">
              <a:buFont typeface="Wingdings" charset="2"/>
              <a:buChar char="§"/>
              <a:tabLst>
                <a:tab pos="571500" algn="l"/>
              </a:tabLst>
            </a:pPr>
            <a:endParaRPr lang="en-US" sz="800" dirty="0">
              <a:solidFill>
                <a:srgbClr val="000000"/>
              </a:solidFill>
              <a:latin typeface="Arial"/>
              <a:cs typeface="Arial"/>
            </a:endParaRPr>
          </a:p>
        </p:txBody>
      </p:sp>
      <p:sp>
        <p:nvSpPr>
          <p:cNvPr id="4" name="Slide Number Placeholder 3"/>
          <p:cNvSpPr>
            <a:spLocks noGrp="1"/>
          </p:cNvSpPr>
          <p:nvPr>
            <p:ph type="sldNum" sz="quarter" idx="12"/>
          </p:nvPr>
        </p:nvSpPr>
        <p:spPr/>
        <p:txBody>
          <a:bodyPr/>
          <a:lstStyle/>
          <a:p>
            <a:fld id="{87034D8C-3CB4-402A-BC46-2AB14C0FE90A}" type="slidenum">
              <a:rPr lang="en-US" smtClean="0"/>
              <a:pPr/>
              <a:t>2</a:t>
            </a:fld>
            <a:endParaRPr lang="en-US"/>
          </a:p>
        </p:txBody>
      </p:sp>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97160" y="1218800"/>
            <a:ext cx="2208758" cy="2834640"/>
          </a:xfrm>
          <a:prstGeom prst="rect">
            <a:avLst/>
          </a:prstGeom>
        </p:spPr>
      </p:pic>
      <p:pic>
        <p:nvPicPr>
          <p:cNvPr id="7" name="Picture 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672180" y="2120500"/>
            <a:ext cx="2071805" cy="2768600"/>
          </a:xfrm>
          <a:prstGeom prst="rect">
            <a:avLst/>
          </a:prstGeom>
        </p:spPr>
      </p:pic>
      <p:pic>
        <p:nvPicPr>
          <p:cNvPr id="8" name="Content Placeholder 4"/>
          <p:cNvPicPr>
            <a:picLocks noChangeAspect="1"/>
          </p:cNvPicPr>
          <p:nvPr/>
        </p:nvPicPr>
        <p:blipFill rotWithShape="1">
          <a:blip r:embed="rId5" cstate="email">
            <a:extLst>
              <a:ext uri="{28A0092B-C50C-407E-A947-70E740481C1C}">
                <a14:useLocalDpi xmlns:a14="http://schemas.microsoft.com/office/drawing/2010/main"/>
              </a:ext>
            </a:extLst>
          </a:blip>
          <a:srcRect t="122" b="-863"/>
          <a:stretch/>
        </p:blipFill>
        <p:spPr bwMode="auto">
          <a:xfrm>
            <a:off x="6826250" y="3289300"/>
            <a:ext cx="2419350" cy="1919440"/>
          </a:xfrm>
          <a:prstGeom prst="rect">
            <a:avLst/>
          </a:prstGeom>
          <a:noFill/>
          <a:ln>
            <a:solidFill>
              <a:schemeClr val="tx1"/>
            </a:solidFill>
            <a:miter lim="800000"/>
            <a:headEnd/>
            <a:tailEnd/>
          </a:ln>
          <a:effectLst>
            <a:outerShdw blurRad="50800" dist="38100" dir="8100000" algn="tr" rotWithShape="0">
              <a:srgbClr val="000000">
                <a:alpha val="39999"/>
              </a:srgbClr>
            </a:outerShdw>
          </a:effectLst>
          <a:extLst>
            <a:ext uri="{909E8E84-426E-40DD-AFC4-6F175D3DCCD1}">
              <a14:hiddenFill xmlns:a14="http://schemas.microsoft.com/office/drawing/2010/main">
                <a:solidFill>
                  <a:schemeClr val="accent1"/>
                </a:solidFill>
              </a14:hiddenFill>
            </a:ext>
          </a:extLst>
        </p:spPr>
      </p:pic>
      <p:pic>
        <p:nvPicPr>
          <p:cNvPr id="9" name="Content Placeholder 4"/>
          <p:cNvPicPr>
            <a:picLocks noChangeAspect="1"/>
          </p:cNvPicPr>
          <p:nvPr/>
        </p:nvPicPr>
        <p:blipFill>
          <a:blip r:embed="rId6" cstate="email">
            <a:extLst>
              <a:ext uri="{28A0092B-C50C-407E-A947-70E740481C1C}">
                <a14:useLocalDpi xmlns:a14="http://schemas.microsoft.com/office/drawing/2010/main"/>
              </a:ext>
            </a:extLst>
          </a:blip>
          <a:srcRect l="-842"/>
          <a:stretch>
            <a:fillRect/>
          </a:stretch>
        </p:blipFill>
        <p:spPr bwMode="auto">
          <a:xfrm>
            <a:off x="7150100" y="4247491"/>
            <a:ext cx="2020831" cy="26352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Slide Number Placeholder 2"/>
          <p:cNvSpPr txBox="1">
            <a:spLocks/>
          </p:cNvSpPr>
          <p:nvPr/>
        </p:nvSpPr>
        <p:spPr bwMode="auto">
          <a:xfrm>
            <a:off x="8763000" y="6642100"/>
            <a:ext cx="384175" cy="365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457200" rtl="0" eaLnBrk="1" latinLnBrk="0" hangingPunct="1">
              <a:defRPr sz="900" kern="1200">
                <a:solidFill>
                  <a:schemeClr val="tx1"/>
                </a:solidFill>
                <a:latin typeface="Calibri"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fld id="{9A265F1B-0587-4014-A56F-585C320E3BDD}" type="slidenum">
              <a:rPr lang="en-US" smtClean="0">
                <a:solidFill>
                  <a:srgbClr val="616161"/>
                </a:solidFill>
              </a:rPr>
              <a:pPr>
                <a:defRPr/>
              </a:pPr>
              <a:t>2</a:t>
            </a:fld>
            <a:endParaRPr lang="en-US" dirty="0">
              <a:solidFill>
                <a:srgbClr val="616161"/>
              </a:solidFill>
            </a:endParaRPr>
          </a:p>
        </p:txBody>
      </p:sp>
      <p:sp>
        <p:nvSpPr>
          <p:cNvPr id="3" name="TextBox 2"/>
          <p:cNvSpPr txBox="1"/>
          <p:nvPr/>
        </p:nvSpPr>
        <p:spPr>
          <a:xfrm>
            <a:off x="228600" y="5219700"/>
            <a:ext cx="7226300" cy="1403461"/>
          </a:xfrm>
          <a:prstGeom prst="rect">
            <a:avLst/>
          </a:prstGeom>
          <a:noFill/>
        </p:spPr>
        <p:txBody>
          <a:bodyPr wrap="square" rtlCol="0">
            <a:spAutoFit/>
          </a:bodyPr>
          <a:lstStyle/>
          <a:p>
            <a:pPr lvl="1" indent="-285750" defTabSz="914400" eaLnBrk="0" fontAlgn="base" hangingPunct="0">
              <a:spcBef>
                <a:spcPct val="20000"/>
              </a:spcBef>
              <a:spcAft>
                <a:spcPct val="0"/>
              </a:spcAft>
              <a:buClr>
                <a:srgbClr val="1F497D"/>
              </a:buClr>
              <a:buFont typeface="Wingdings" charset="2"/>
              <a:buChar char="§"/>
            </a:pPr>
            <a:r>
              <a:rPr lang="en-US" sz="1600" kern="0" dirty="0">
                <a:solidFill>
                  <a:srgbClr val="151515"/>
                </a:solidFill>
                <a:latin typeface="Arial"/>
                <a:cs typeface="Arial"/>
              </a:rPr>
              <a:t>“…recommendation for a new U.S. light source facility </a:t>
            </a:r>
            <a:r>
              <a:rPr lang="en-US" sz="1600" kern="0" dirty="0" smtClean="0">
                <a:solidFill>
                  <a:srgbClr val="151515"/>
                </a:solidFill>
                <a:latin typeface="Arial"/>
                <a:cs typeface="Arial"/>
              </a:rPr>
              <a:t>should not be </a:t>
            </a:r>
            <a:r>
              <a:rPr lang="en-US" sz="1600" kern="0" dirty="0">
                <a:solidFill>
                  <a:srgbClr val="151515"/>
                </a:solidFill>
                <a:latin typeface="Arial"/>
                <a:cs typeface="Arial"/>
              </a:rPr>
              <a:t>based on capacity issues, but rather on </a:t>
            </a:r>
            <a:r>
              <a:rPr lang="en-US" sz="1600" b="1" kern="0" dirty="0">
                <a:solidFill>
                  <a:srgbClr val="151515"/>
                </a:solidFill>
                <a:latin typeface="Arial"/>
                <a:cs typeface="Arial"/>
              </a:rPr>
              <a:t>science-driven </a:t>
            </a:r>
            <a:r>
              <a:rPr lang="en-US" sz="1600" kern="0" dirty="0" smtClean="0">
                <a:solidFill>
                  <a:srgbClr val="151515"/>
                </a:solidFill>
                <a:latin typeface="Arial"/>
                <a:cs typeface="Arial"/>
              </a:rPr>
              <a:t>needs for     </a:t>
            </a:r>
            <a:r>
              <a:rPr lang="en-US" sz="1600" b="1" kern="0" dirty="0" smtClean="0">
                <a:solidFill>
                  <a:srgbClr val="151515"/>
                </a:solidFill>
                <a:latin typeface="Arial"/>
                <a:cs typeface="Arial"/>
              </a:rPr>
              <a:t>new </a:t>
            </a:r>
            <a:r>
              <a:rPr lang="en-US" sz="1600" b="1" kern="0" dirty="0">
                <a:solidFill>
                  <a:srgbClr val="151515"/>
                </a:solidFill>
                <a:latin typeface="Arial"/>
                <a:cs typeface="Arial"/>
              </a:rPr>
              <a:t>and unavailable photon characteristics</a:t>
            </a:r>
            <a:r>
              <a:rPr lang="en-US" sz="1600" kern="0" dirty="0">
                <a:solidFill>
                  <a:srgbClr val="151515"/>
                </a:solidFill>
                <a:latin typeface="Arial"/>
                <a:cs typeface="Arial"/>
              </a:rPr>
              <a:t> that would allow </a:t>
            </a:r>
            <a:r>
              <a:rPr lang="en-US" sz="1600" kern="0" dirty="0" smtClean="0">
                <a:solidFill>
                  <a:srgbClr val="151515"/>
                </a:solidFill>
                <a:latin typeface="Arial"/>
                <a:cs typeface="Arial"/>
              </a:rPr>
              <a:t>users     </a:t>
            </a:r>
            <a:r>
              <a:rPr lang="en-US" sz="1600" kern="0" dirty="0">
                <a:solidFill>
                  <a:srgbClr val="151515"/>
                </a:solidFill>
                <a:latin typeface="Arial"/>
                <a:cs typeface="Arial"/>
              </a:rPr>
              <a:t>to carry out previously impossible grand challenge experiments</a:t>
            </a:r>
          </a:p>
          <a:p>
            <a:endParaRPr lang="en-US" dirty="0"/>
          </a:p>
        </p:txBody>
      </p:sp>
    </p:spTree>
    <p:extLst>
      <p:ext uri="{BB962C8B-B14F-4D97-AF65-F5344CB8AC3E}">
        <p14:creationId xmlns:p14="http://schemas.microsoft.com/office/powerpoint/2010/main" val="40131584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graphic_0715.jpg"/>
          <p:cNvPicPr>
            <a:picLocks noChangeAspect="1"/>
          </p:cNvPicPr>
          <p:nvPr/>
        </p:nvPicPr>
        <p:blipFill rotWithShape="1">
          <a:blip r:embed="rId3">
            <a:extLst>
              <a:ext uri="{28A0092B-C50C-407E-A947-70E740481C1C}">
                <a14:useLocalDpi xmlns:a14="http://schemas.microsoft.com/office/drawing/2010/main" val="0"/>
              </a:ext>
            </a:extLst>
          </a:blip>
          <a:srcRect l="15818" t="-29576" r="5332" b="-1160"/>
          <a:stretch/>
        </p:blipFill>
        <p:spPr>
          <a:xfrm>
            <a:off x="-10573" y="-345272"/>
            <a:ext cx="9144000" cy="6658641"/>
          </a:xfrm>
          <a:prstGeom prst="rect">
            <a:avLst/>
          </a:prstGeom>
        </p:spPr>
      </p:pic>
      <p:sp>
        <p:nvSpPr>
          <p:cNvPr id="7" name="Title 6"/>
          <p:cNvSpPr>
            <a:spLocks noGrp="1"/>
          </p:cNvSpPr>
          <p:nvPr>
            <p:ph type="title"/>
          </p:nvPr>
        </p:nvSpPr>
        <p:spPr>
          <a:xfrm>
            <a:off x="457200" y="211138"/>
            <a:ext cx="8229600" cy="1143000"/>
          </a:xfrm>
        </p:spPr>
        <p:txBody>
          <a:bodyPr/>
          <a:lstStyle/>
          <a:p>
            <a:pPr algn="ctr"/>
            <a:r>
              <a:rPr lang="en-US" b="0" dirty="0" smtClean="0">
                <a:latin typeface="Arial"/>
                <a:cs typeface="Arial"/>
              </a:rPr>
              <a:t>The world’s six leading storage rings in 2021</a:t>
            </a:r>
            <a:br>
              <a:rPr lang="en-US" b="0" dirty="0" smtClean="0">
                <a:latin typeface="Arial"/>
                <a:cs typeface="Arial"/>
              </a:rPr>
            </a:br>
            <a:r>
              <a:rPr lang="en-US" b="0" dirty="0" smtClean="0">
                <a:latin typeface="Arial"/>
                <a:cs typeface="Arial"/>
              </a:rPr>
              <a:t> – </a:t>
            </a:r>
            <a:r>
              <a:rPr lang="en-US" dirty="0" smtClean="0">
                <a:latin typeface="Arial"/>
                <a:cs typeface="Arial"/>
              </a:rPr>
              <a:t>without APS Upgrade</a:t>
            </a:r>
            <a:endParaRPr lang="en-US" dirty="0">
              <a:latin typeface="Arial"/>
              <a:cs typeface="Arial"/>
            </a:endParaRPr>
          </a:p>
        </p:txBody>
      </p:sp>
      <p:sp>
        <p:nvSpPr>
          <p:cNvPr id="4" name="Slide Number Placeholder 3"/>
          <p:cNvSpPr>
            <a:spLocks noGrp="1"/>
          </p:cNvSpPr>
          <p:nvPr>
            <p:ph type="sldNum" sz="quarter" idx="12"/>
          </p:nvPr>
        </p:nvSpPr>
        <p:spPr/>
        <p:txBody>
          <a:bodyPr/>
          <a:lstStyle/>
          <a:p>
            <a:pPr>
              <a:defRPr/>
            </a:pPr>
            <a:fld id="{D8294B01-9356-4A99-BF43-1EB6DE2E19CF}" type="slidenum">
              <a:rPr lang="en-US" smtClean="0">
                <a:solidFill>
                  <a:srgbClr val="404040"/>
                </a:solidFill>
              </a:rPr>
              <a:pPr>
                <a:defRPr/>
              </a:pPr>
              <a:t>3</a:t>
            </a:fld>
            <a:endParaRPr lang="en-US">
              <a:solidFill>
                <a:srgbClr val="404040"/>
              </a:solidFill>
            </a:endParaRPr>
          </a:p>
        </p:txBody>
      </p:sp>
    </p:spTree>
    <p:extLst>
      <p:ext uri="{BB962C8B-B14F-4D97-AF65-F5344CB8AC3E}">
        <p14:creationId xmlns:p14="http://schemas.microsoft.com/office/powerpoint/2010/main" val="41629963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457200" y="243467"/>
            <a:ext cx="8229600" cy="490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90000" tIns="46800" rIns="90000" bIns="4680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5pPr>
            <a:lvl6pPr marL="25146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6pPr>
            <a:lvl7pPr marL="29718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7pPr>
            <a:lvl8pPr marL="34290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8pPr>
            <a:lvl9pPr marL="38862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9pPr>
          </a:lstStyle>
          <a:p>
            <a:pPr algn="ctr">
              <a:defRPr/>
            </a:pPr>
            <a:r>
              <a:rPr lang="en-US" sz="2600" dirty="0" smtClean="0">
                <a:solidFill>
                  <a:srgbClr val="1F497D"/>
                </a:solidFill>
                <a:latin typeface="Arial"/>
                <a:cs typeface="Arial"/>
              </a:rPr>
              <a:t>The APS Upgrade: The world’s leading </a:t>
            </a:r>
          </a:p>
          <a:p>
            <a:pPr algn="ctr">
              <a:defRPr/>
            </a:pPr>
            <a:r>
              <a:rPr lang="en-US" sz="2600" dirty="0" smtClean="0">
                <a:solidFill>
                  <a:srgbClr val="1F497D"/>
                </a:solidFill>
                <a:latin typeface="Arial"/>
                <a:cs typeface="Arial"/>
              </a:rPr>
              <a:t>high-brightness hard x-ray storage ring</a:t>
            </a:r>
          </a:p>
        </p:txBody>
      </p:sp>
      <p:sp>
        <p:nvSpPr>
          <p:cNvPr id="21" name="Content Placeholder 2"/>
          <p:cNvSpPr txBox="1">
            <a:spLocks/>
          </p:cNvSpPr>
          <p:nvPr/>
        </p:nvSpPr>
        <p:spPr>
          <a:xfrm>
            <a:off x="406400" y="1143873"/>
            <a:ext cx="3187700" cy="3641504"/>
          </a:xfrm>
          <a:prstGeom prst="rect">
            <a:avLst/>
          </a:prstGeom>
        </p:spPr>
        <p:txBody>
          <a:bodyPr/>
          <a:lstStyle>
            <a:lvl1pPr marL="342900" indent="-342900" algn="l" rtl="0" eaLnBrk="0" fontAlgn="base" hangingPunct="0">
              <a:spcBef>
                <a:spcPct val="20000"/>
              </a:spcBef>
              <a:spcAft>
                <a:spcPct val="0"/>
              </a:spcAft>
              <a:buClr>
                <a:srgbClr val="1F497D"/>
              </a:buClr>
              <a:buFont typeface="Wingdings" pitchFamily="2" charset="2"/>
              <a:buChar char="§"/>
              <a:defRPr>
                <a:solidFill>
                  <a:schemeClr val="tx1"/>
                </a:solidFill>
                <a:latin typeface="+mn-lt"/>
                <a:ea typeface="+mn-ea"/>
                <a:cs typeface="+mn-cs"/>
              </a:defRPr>
            </a:lvl1pPr>
            <a:lvl2pPr marL="742950" indent="-285750" algn="l" rtl="0" eaLnBrk="0" fontAlgn="base" hangingPunct="0">
              <a:spcBef>
                <a:spcPct val="20000"/>
              </a:spcBef>
              <a:spcAft>
                <a:spcPct val="0"/>
              </a:spcAft>
              <a:buClr>
                <a:srgbClr val="1F497D"/>
              </a:buClr>
              <a:buChar char="–"/>
              <a:defRPr sz="1600">
                <a:solidFill>
                  <a:schemeClr val="tx1"/>
                </a:solidFill>
                <a:latin typeface="+mn-lt"/>
              </a:defRPr>
            </a:lvl2pPr>
            <a:lvl3pPr marL="1143000" indent="-228600" algn="l" rtl="0" eaLnBrk="0" fontAlgn="base" hangingPunct="0">
              <a:spcBef>
                <a:spcPct val="20000"/>
              </a:spcBef>
              <a:spcAft>
                <a:spcPct val="0"/>
              </a:spcAft>
              <a:buClr>
                <a:srgbClr val="1F497D"/>
              </a:buClr>
              <a:buChar char="•"/>
              <a:defRPr sz="1400">
                <a:solidFill>
                  <a:schemeClr val="tx1"/>
                </a:solidFill>
                <a:latin typeface="+mn-lt"/>
              </a:defRPr>
            </a:lvl3pPr>
            <a:lvl4pPr marL="1600200" indent="-228600" algn="l" rtl="0" eaLnBrk="0" fontAlgn="base" hangingPunct="0">
              <a:spcBef>
                <a:spcPct val="20000"/>
              </a:spcBef>
              <a:spcAft>
                <a:spcPct val="0"/>
              </a:spcAft>
              <a:buClr>
                <a:srgbClr val="1F497D"/>
              </a:buClr>
              <a:buChar char="–"/>
              <a:defRPr sz="1400">
                <a:solidFill>
                  <a:schemeClr val="tx1"/>
                </a:solidFill>
                <a:latin typeface="+mn-lt"/>
              </a:defRPr>
            </a:lvl4pPr>
            <a:lvl5pPr marL="2057400" indent="-228600" algn="l" rtl="0" eaLnBrk="0" fontAlgn="base" hangingPunct="0">
              <a:spcBef>
                <a:spcPct val="20000"/>
              </a:spcBef>
              <a:spcAft>
                <a:spcPct val="0"/>
              </a:spcAft>
              <a:buClr>
                <a:srgbClr val="1F497D"/>
              </a:buClr>
              <a:buFont typeface="Arial" pitchFamily="34" charset="0"/>
              <a:buChar char="»"/>
              <a:defRPr sz="1400">
                <a:solidFill>
                  <a:schemeClr val="tx1"/>
                </a:solidFill>
                <a:latin typeface="+mn-lt"/>
              </a:defRPr>
            </a:lvl5pPr>
            <a:lvl6pPr marL="2514600" indent="-228600" algn="l" rtl="0" fontAlgn="base">
              <a:spcBef>
                <a:spcPct val="20000"/>
              </a:spcBef>
              <a:spcAft>
                <a:spcPct val="0"/>
              </a:spcAft>
              <a:buClr>
                <a:srgbClr val="1F497D"/>
              </a:buClr>
              <a:buFont typeface="Arial" charset="0"/>
              <a:buChar char="»"/>
              <a:defRPr sz="1400">
                <a:solidFill>
                  <a:schemeClr val="tx1"/>
                </a:solidFill>
                <a:latin typeface="+mn-lt"/>
              </a:defRPr>
            </a:lvl6pPr>
            <a:lvl7pPr marL="2971800" indent="-228600" algn="l" rtl="0" fontAlgn="base">
              <a:spcBef>
                <a:spcPct val="20000"/>
              </a:spcBef>
              <a:spcAft>
                <a:spcPct val="0"/>
              </a:spcAft>
              <a:buClr>
                <a:srgbClr val="1F497D"/>
              </a:buClr>
              <a:buFont typeface="Arial" charset="0"/>
              <a:buChar char="»"/>
              <a:defRPr sz="1400">
                <a:solidFill>
                  <a:schemeClr val="tx1"/>
                </a:solidFill>
                <a:latin typeface="+mn-lt"/>
              </a:defRPr>
            </a:lvl7pPr>
            <a:lvl8pPr marL="3429000" indent="-228600" algn="l" rtl="0" fontAlgn="base">
              <a:spcBef>
                <a:spcPct val="20000"/>
              </a:spcBef>
              <a:spcAft>
                <a:spcPct val="0"/>
              </a:spcAft>
              <a:buClr>
                <a:srgbClr val="1F497D"/>
              </a:buClr>
              <a:buFont typeface="Arial" charset="0"/>
              <a:buChar char="»"/>
              <a:defRPr sz="1400">
                <a:solidFill>
                  <a:schemeClr val="tx1"/>
                </a:solidFill>
                <a:latin typeface="+mn-lt"/>
              </a:defRPr>
            </a:lvl8pPr>
            <a:lvl9pPr marL="3886200" indent="-228600" algn="l" rtl="0" fontAlgn="base">
              <a:spcBef>
                <a:spcPct val="20000"/>
              </a:spcBef>
              <a:spcAft>
                <a:spcPct val="0"/>
              </a:spcAft>
              <a:buClr>
                <a:srgbClr val="1F497D"/>
              </a:buClr>
              <a:buFont typeface="Arial" charset="0"/>
              <a:buChar char="»"/>
              <a:defRPr sz="1400">
                <a:solidFill>
                  <a:schemeClr val="tx1"/>
                </a:solidFill>
                <a:latin typeface="+mn-lt"/>
              </a:defRPr>
            </a:lvl9pPr>
          </a:lstStyle>
          <a:p>
            <a:pPr marL="0" indent="0">
              <a:spcBef>
                <a:spcPts val="0"/>
              </a:spcBef>
              <a:spcAft>
                <a:spcPts val="300"/>
              </a:spcAft>
              <a:buFont typeface="Wingdings" pitchFamily="2" charset="2"/>
              <a:buNone/>
            </a:pPr>
            <a:r>
              <a:rPr lang="en-US" kern="0" dirty="0" smtClean="0">
                <a:solidFill>
                  <a:srgbClr val="000000"/>
                </a:solidFill>
                <a:latin typeface="Arial"/>
                <a:cs typeface="Arial"/>
              </a:rPr>
              <a:t>The APS Upgrade is a </a:t>
            </a:r>
            <a:r>
              <a:rPr lang="en-US" b="1" kern="0" dirty="0" smtClean="0">
                <a:solidFill>
                  <a:srgbClr val="000000"/>
                </a:solidFill>
                <a:latin typeface="Arial"/>
                <a:cs typeface="Arial"/>
              </a:rPr>
              <a:t>next-generation</a:t>
            </a:r>
            <a:r>
              <a:rPr lang="en-US" kern="0" dirty="0" smtClean="0">
                <a:solidFill>
                  <a:srgbClr val="000000"/>
                </a:solidFill>
                <a:latin typeface="Arial"/>
                <a:cs typeface="Arial"/>
              </a:rPr>
              <a:t> x-ray synchrotron:</a:t>
            </a:r>
          </a:p>
          <a:p>
            <a:pPr marL="256032" indent="-256032">
              <a:spcBef>
                <a:spcPts val="0"/>
              </a:spcBef>
              <a:spcAft>
                <a:spcPts val="300"/>
              </a:spcAft>
            </a:pPr>
            <a:r>
              <a:rPr lang="en-US" sz="1600" kern="0" dirty="0" smtClean="0">
                <a:solidFill>
                  <a:srgbClr val="000000"/>
                </a:solidFill>
                <a:latin typeface="Arial"/>
                <a:cs typeface="Arial"/>
              </a:rPr>
              <a:t>Optimized for hard x-rays</a:t>
            </a:r>
          </a:p>
          <a:p>
            <a:pPr marL="256032" indent="-256032">
              <a:spcBef>
                <a:spcPts val="0"/>
              </a:spcBef>
              <a:spcAft>
                <a:spcPts val="300"/>
              </a:spcAft>
            </a:pPr>
            <a:r>
              <a:rPr lang="en-US" sz="1600" kern="0" dirty="0" smtClean="0">
                <a:solidFill>
                  <a:srgbClr val="000000"/>
                </a:solidFill>
                <a:latin typeface="Arial"/>
                <a:cs typeface="Arial"/>
              </a:rPr>
              <a:t>Incorporating advanced beamlines, optics and detectors</a:t>
            </a:r>
          </a:p>
          <a:p>
            <a:pPr marL="256032" indent="-256032">
              <a:spcBef>
                <a:spcPts val="0"/>
              </a:spcBef>
              <a:spcAft>
                <a:spcPts val="300"/>
              </a:spcAft>
            </a:pPr>
            <a:r>
              <a:rPr lang="en-US" sz="1600" kern="0" dirty="0" smtClean="0">
                <a:solidFill>
                  <a:srgbClr val="000000"/>
                </a:solidFill>
                <a:latin typeface="Arial"/>
                <a:cs typeface="Arial"/>
              </a:rPr>
              <a:t>‘Round</a:t>
            </a:r>
            <a:r>
              <a:rPr lang="en-US" sz="1600" kern="0" dirty="0">
                <a:solidFill>
                  <a:srgbClr val="000000"/>
                </a:solidFill>
                <a:latin typeface="Arial"/>
                <a:cs typeface="Arial"/>
              </a:rPr>
              <a:t>’ source ideal for imaging</a:t>
            </a:r>
          </a:p>
          <a:p>
            <a:pPr marL="0" indent="0">
              <a:spcBef>
                <a:spcPts val="0"/>
              </a:spcBef>
              <a:spcAft>
                <a:spcPts val="300"/>
              </a:spcAft>
              <a:buFont typeface="Wingdings" pitchFamily="2" charset="2"/>
              <a:buNone/>
            </a:pPr>
            <a:endParaRPr lang="en-US" sz="400" kern="0" dirty="0" smtClean="0">
              <a:solidFill>
                <a:srgbClr val="000000"/>
              </a:solidFill>
              <a:latin typeface="Arial"/>
              <a:cs typeface="Arial"/>
            </a:endParaRPr>
          </a:p>
          <a:p>
            <a:pPr marL="0" indent="0">
              <a:spcBef>
                <a:spcPts val="0"/>
              </a:spcBef>
              <a:spcAft>
                <a:spcPts val="300"/>
              </a:spcAft>
              <a:buFont typeface="Wingdings" pitchFamily="2" charset="2"/>
              <a:buNone/>
            </a:pPr>
            <a:r>
              <a:rPr lang="en-US" kern="0" dirty="0" smtClean="0">
                <a:solidFill>
                  <a:srgbClr val="000000"/>
                </a:solidFill>
                <a:latin typeface="Arial"/>
                <a:cs typeface="Arial"/>
              </a:rPr>
              <a:t>APS Upgrade will exceed the capabilities of today’s synchrotrons by </a:t>
            </a:r>
            <a:r>
              <a:rPr lang="en-US" b="1" kern="0" dirty="0" smtClean="0">
                <a:solidFill>
                  <a:srgbClr val="000000"/>
                </a:solidFill>
                <a:latin typeface="Arial"/>
                <a:cs typeface="Arial"/>
              </a:rPr>
              <a:t>2 to 3 orders of magnitude</a:t>
            </a:r>
            <a:r>
              <a:rPr lang="en-US" kern="0" dirty="0" smtClean="0">
                <a:solidFill>
                  <a:srgbClr val="000000"/>
                </a:solidFill>
                <a:latin typeface="Arial"/>
                <a:cs typeface="Arial"/>
              </a:rPr>
              <a:t> in </a:t>
            </a:r>
          </a:p>
          <a:p>
            <a:pPr marL="256032" indent="-256032">
              <a:spcBef>
                <a:spcPts val="0"/>
              </a:spcBef>
              <a:spcAft>
                <a:spcPts val="300"/>
              </a:spcAft>
            </a:pPr>
            <a:r>
              <a:rPr lang="en-US" sz="1600" kern="0" dirty="0" smtClean="0">
                <a:solidFill>
                  <a:srgbClr val="000000"/>
                </a:solidFill>
                <a:latin typeface="Arial"/>
                <a:cs typeface="Arial"/>
              </a:rPr>
              <a:t>Brightness</a:t>
            </a:r>
          </a:p>
          <a:p>
            <a:pPr marL="256032" indent="-256032">
              <a:spcBef>
                <a:spcPts val="0"/>
              </a:spcBef>
              <a:spcAft>
                <a:spcPts val="300"/>
              </a:spcAft>
            </a:pPr>
            <a:r>
              <a:rPr lang="en-US" sz="1600" kern="0" dirty="0" smtClean="0">
                <a:solidFill>
                  <a:srgbClr val="000000"/>
                </a:solidFill>
                <a:latin typeface="Arial"/>
                <a:cs typeface="Arial"/>
              </a:rPr>
              <a:t>Coherent flux</a:t>
            </a:r>
          </a:p>
          <a:p>
            <a:pPr marL="256032" indent="-256032">
              <a:spcBef>
                <a:spcPts val="0"/>
              </a:spcBef>
              <a:spcAft>
                <a:spcPts val="300"/>
              </a:spcAft>
            </a:pPr>
            <a:r>
              <a:rPr lang="en-US" sz="1600" kern="0" dirty="0" err="1" smtClean="0">
                <a:solidFill>
                  <a:srgbClr val="000000"/>
                </a:solidFill>
                <a:latin typeface="Arial"/>
                <a:cs typeface="Arial"/>
              </a:rPr>
              <a:t>Nano</a:t>
            </a:r>
            <a:r>
              <a:rPr lang="en-US" sz="1600" kern="0" dirty="0" smtClean="0">
                <a:solidFill>
                  <a:srgbClr val="000000"/>
                </a:solidFill>
                <a:latin typeface="Arial"/>
                <a:cs typeface="Arial"/>
              </a:rPr>
              <a:t>-focused flux</a:t>
            </a:r>
          </a:p>
          <a:p>
            <a:pPr marL="256032" indent="-256032">
              <a:spcBef>
                <a:spcPts val="0"/>
              </a:spcBef>
              <a:spcAft>
                <a:spcPts val="400"/>
              </a:spcAft>
              <a:buFont typeface="Wingdings" pitchFamily="2" charset="2"/>
              <a:buNone/>
            </a:pPr>
            <a:endParaRPr lang="en-US" sz="1600" kern="0" dirty="0" smtClean="0">
              <a:solidFill>
                <a:srgbClr val="000000"/>
              </a:solidFill>
              <a:latin typeface="Arial"/>
              <a:cs typeface="Arial"/>
            </a:endParaRPr>
          </a:p>
        </p:txBody>
      </p:sp>
      <p:grpSp>
        <p:nvGrpSpPr>
          <p:cNvPr id="23" name="Group 22"/>
          <p:cNvGrpSpPr/>
          <p:nvPr/>
        </p:nvGrpSpPr>
        <p:grpSpPr>
          <a:xfrm>
            <a:off x="3645222" y="1471192"/>
            <a:ext cx="2744783" cy="2130366"/>
            <a:chOff x="189209" y="2590800"/>
            <a:chExt cx="2517415" cy="2480862"/>
          </a:xfrm>
        </p:grpSpPr>
        <p:sp>
          <p:nvSpPr>
            <p:cNvPr id="24" name="TextBox 14"/>
            <p:cNvSpPr txBox="1">
              <a:spLocks noChangeArrowheads="1"/>
            </p:cNvSpPr>
            <p:nvPr/>
          </p:nvSpPr>
          <p:spPr bwMode="auto">
            <a:xfrm>
              <a:off x="1377912" y="4802853"/>
              <a:ext cx="649224" cy="268809"/>
            </a:xfrm>
            <a:prstGeom prst="rect">
              <a:avLst/>
            </a:prstGeom>
            <a:noFill/>
            <a:ln w="9525">
              <a:noFill/>
              <a:miter lim="800000"/>
              <a:headEnd/>
              <a:tailEnd/>
            </a:ln>
          </p:spPr>
          <p:txBody>
            <a:bodyPr wrap="square">
              <a:spAutoFit/>
            </a:bodyPr>
            <a:lstStyle/>
            <a:p>
              <a:r>
                <a:rPr lang="en-US" sz="900" b="1" dirty="0" smtClean="0">
                  <a:solidFill>
                    <a:srgbClr val="000000"/>
                  </a:solidFill>
                  <a:latin typeface="Arial"/>
                  <a:cs typeface="Arial"/>
                </a:rPr>
                <a:t>X (µm)</a:t>
              </a:r>
              <a:endParaRPr lang="en-US" sz="900" b="1" dirty="0">
                <a:solidFill>
                  <a:srgbClr val="000000"/>
                </a:solidFill>
                <a:latin typeface="Arial"/>
                <a:cs typeface="Arial"/>
              </a:endParaRPr>
            </a:p>
          </p:txBody>
        </p:sp>
        <p:grpSp>
          <p:nvGrpSpPr>
            <p:cNvPr id="25" name="Group 24"/>
            <p:cNvGrpSpPr/>
            <p:nvPr/>
          </p:nvGrpSpPr>
          <p:grpSpPr>
            <a:xfrm>
              <a:off x="189209" y="2590800"/>
              <a:ext cx="2517415" cy="2344130"/>
              <a:chOff x="189209" y="2590800"/>
              <a:chExt cx="2517415" cy="2344130"/>
            </a:xfrm>
          </p:grpSpPr>
          <p:pic>
            <p:nvPicPr>
              <p:cNvPr id="27" name="Picture 3"/>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685799" y="2590800"/>
                <a:ext cx="1994273" cy="2129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8" name="TextBox 14"/>
              <p:cNvSpPr txBox="1">
                <a:spLocks noChangeArrowheads="1"/>
              </p:cNvSpPr>
              <p:nvPr/>
            </p:nvSpPr>
            <p:spPr bwMode="auto">
              <a:xfrm>
                <a:off x="649224" y="4648200"/>
                <a:ext cx="2057400" cy="286730"/>
              </a:xfrm>
              <a:prstGeom prst="rect">
                <a:avLst/>
              </a:prstGeom>
              <a:noFill/>
              <a:ln w="9525">
                <a:noFill/>
                <a:miter lim="800000"/>
                <a:headEnd/>
                <a:tailEnd/>
              </a:ln>
            </p:spPr>
            <p:txBody>
              <a:bodyPr wrap="square">
                <a:spAutoFit/>
              </a:bodyPr>
              <a:lstStyle/>
              <a:p>
                <a:r>
                  <a:rPr lang="en-US" sz="1000" dirty="0" smtClean="0">
                    <a:solidFill>
                      <a:srgbClr val="000000"/>
                    </a:solidFill>
                    <a:latin typeface="Arial"/>
                    <a:cs typeface="Arial"/>
                  </a:rPr>
                  <a:t>-400     -200     0       200       400 </a:t>
                </a:r>
                <a:endParaRPr lang="en-US" sz="1000" dirty="0">
                  <a:solidFill>
                    <a:srgbClr val="000000"/>
                  </a:solidFill>
                  <a:latin typeface="Arial"/>
                  <a:cs typeface="Arial"/>
                </a:endParaRPr>
              </a:p>
            </p:txBody>
          </p:sp>
          <p:sp>
            <p:nvSpPr>
              <p:cNvPr id="29" name="TextBox 14"/>
              <p:cNvSpPr txBox="1">
                <a:spLocks noChangeArrowheads="1"/>
              </p:cNvSpPr>
              <p:nvPr/>
            </p:nvSpPr>
            <p:spPr bwMode="auto">
              <a:xfrm>
                <a:off x="189209" y="2613801"/>
                <a:ext cx="566015" cy="1728348"/>
              </a:xfrm>
              <a:prstGeom prst="rect">
                <a:avLst/>
              </a:prstGeom>
              <a:noFill/>
              <a:ln w="9525">
                <a:noFill/>
                <a:miter lim="800000"/>
                <a:headEnd/>
                <a:tailEnd/>
              </a:ln>
            </p:spPr>
            <p:txBody>
              <a:bodyPr wrap="square">
                <a:spAutoFit/>
              </a:bodyPr>
              <a:lstStyle/>
              <a:p>
                <a:pPr algn="r">
                  <a:lnSpc>
                    <a:spcPts val="2200"/>
                  </a:lnSpc>
                </a:pPr>
                <a:r>
                  <a:rPr lang="en-US" sz="1000" dirty="0" smtClean="0">
                    <a:solidFill>
                      <a:srgbClr val="000000"/>
                    </a:solidFill>
                    <a:latin typeface="Arial"/>
                    <a:cs typeface="Arial"/>
                  </a:rPr>
                  <a:t>400</a:t>
                </a:r>
              </a:p>
              <a:p>
                <a:pPr algn="r">
                  <a:lnSpc>
                    <a:spcPts val="2200"/>
                  </a:lnSpc>
                </a:pPr>
                <a:r>
                  <a:rPr lang="en-US" sz="1000" dirty="0" smtClean="0">
                    <a:solidFill>
                      <a:srgbClr val="000000"/>
                    </a:solidFill>
                    <a:latin typeface="Arial"/>
                    <a:cs typeface="Arial"/>
                  </a:rPr>
                  <a:t>200</a:t>
                </a:r>
              </a:p>
              <a:p>
                <a:pPr algn="r">
                  <a:lnSpc>
                    <a:spcPts val="2200"/>
                  </a:lnSpc>
                </a:pPr>
                <a:r>
                  <a:rPr lang="en-US" sz="1000" dirty="0" smtClean="0">
                    <a:solidFill>
                      <a:srgbClr val="000000"/>
                    </a:solidFill>
                    <a:latin typeface="Arial"/>
                    <a:cs typeface="Arial"/>
                  </a:rPr>
                  <a:t>0</a:t>
                </a:r>
              </a:p>
              <a:p>
                <a:pPr algn="r">
                  <a:lnSpc>
                    <a:spcPts val="2200"/>
                  </a:lnSpc>
                </a:pPr>
                <a:r>
                  <a:rPr lang="en-US" sz="1000" dirty="0">
                    <a:solidFill>
                      <a:srgbClr val="000000"/>
                    </a:solidFill>
                    <a:latin typeface="Arial"/>
                    <a:cs typeface="Arial"/>
                  </a:rPr>
                  <a:t>-</a:t>
                </a:r>
                <a:r>
                  <a:rPr lang="en-US" sz="1000" dirty="0" smtClean="0">
                    <a:solidFill>
                      <a:srgbClr val="000000"/>
                    </a:solidFill>
                    <a:latin typeface="Arial"/>
                    <a:cs typeface="Arial"/>
                  </a:rPr>
                  <a:t>200</a:t>
                </a:r>
              </a:p>
              <a:p>
                <a:pPr algn="r">
                  <a:lnSpc>
                    <a:spcPts val="2200"/>
                  </a:lnSpc>
                </a:pPr>
                <a:r>
                  <a:rPr lang="en-US" sz="1000" dirty="0">
                    <a:solidFill>
                      <a:srgbClr val="000000"/>
                    </a:solidFill>
                    <a:latin typeface="Arial"/>
                    <a:cs typeface="Arial"/>
                  </a:rPr>
                  <a:t>-</a:t>
                </a:r>
                <a:r>
                  <a:rPr lang="en-US" sz="1000" dirty="0" smtClean="0">
                    <a:solidFill>
                      <a:srgbClr val="000000"/>
                    </a:solidFill>
                    <a:latin typeface="Arial"/>
                    <a:cs typeface="Arial"/>
                  </a:rPr>
                  <a:t>400 </a:t>
                </a:r>
                <a:endParaRPr lang="en-US" sz="1000" dirty="0">
                  <a:solidFill>
                    <a:srgbClr val="000000"/>
                  </a:solidFill>
                  <a:latin typeface="Arial"/>
                  <a:cs typeface="Arial"/>
                </a:endParaRPr>
              </a:p>
            </p:txBody>
          </p:sp>
        </p:grpSp>
        <p:sp>
          <p:nvSpPr>
            <p:cNvPr id="26" name="TextBox 14"/>
            <p:cNvSpPr txBox="1">
              <a:spLocks noChangeArrowheads="1"/>
            </p:cNvSpPr>
            <p:nvPr/>
          </p:nvSpPr>
          <p:spPr bwMode="auto">
            <a:xfrm>
              <a:off x="203845" y="3066337"/>
              <a:ext cx="296395" cy="812799"/>
            </a:xfrm>
            <a:prstGeom prst="rect">
              <a:avLst/>
            </a:prstGeom>
            <a:noFill/>
            <a:ln w="9525">
              <a:noFill/>
              <a:miter lim="800000"/>
              <a:headEnd/>
              <a:tailEnd/>
            </a:ln>
          </p:spPr>
          <p:txBody>
            <a:bodyPr vert="vert270" wrap="square">
              <a:spAutoFit/>
            </a:bodyPr>
            <a:lstStyle/>
            <a:p>
              <a:r>
                <a:rPr lang="en-US" sz="900" b="1" dirty="0" smtClean="0">
                  <a:solidFill>
                    <a:srgbClr val="000000"/>
                  </a:solidFill>
                  <a:latin typeface="Arial"/>
                  <a:cs typeface="Arial"/>
                </a:rPr>
                <a:t>Y (µm)</a:t>
              </a:r>
              <a:endParaRPr lang="en-US" sz="900" b="1" dirty="0">
                <a:solidFill>
                  <a:srgbClr val="000000"/>
                </a:solidFill>
                <a:latin typeface="Arial"/>
                <a:cs typeface="Arial"/>
              </a:endParaRPr>
            </a:p>
          </p:txBody>
        </p:sp>
      </p:grpSp>
      <p:grpSp>
        <p:nvGrpSpPr>
          <p:cNvPr id="30" name="Group 29"/>
          <p:cNvGrpSpPr/>
          <p:nvPr/>
        </p:nvGrpSpPr>
        <p:grpSpPr>
          <a:xfrm>
            <a:off x="6352603" y="1478565"/>
            <a:ext cx="2685341" cy="2126491"/>
            <a:chOff x="4691485" y="2544954"/>
            <a:chExt cx="2506264" cy="2503972"/>
          </a:xfrm>
        </p:grpSpPr>
        <p:grpSp>
          <p:nvGrpSpPr>
            <p:cNvPr id="31" name="Group 30"/>
            <p:cNvGrpSpPr/>
            <p:nvPr/>
          </p:nvGrpSpPr>
          <p:grpSpPr>
            <a:xfrm>
              <a:off x="4691485" y="2544954"/>
              <a:ext cx="2506264" cy="2393176"/>
              <a:chOff x="4691485" y="2544954"/>
              <a:chExt cx="2506264" cy="2393176"/>
            </a:xfrm>
          </p:grpSpPr>
          <p:pic>
            <p:nvPicPr>
              <p:cNvPr id="34" name="Picture 2"/>
              <p:cNvPicPr>
                <a:picLocks noChangeAspect="1" noChangeArrowheads="1"/>
              </p:cNvPicPr>
              <p:nvPr/>
            </p:nvPicPr>
            <p:blipFill rotWithShape="1">
              <a:blip r:embed="rId4" cstate="email">
                <a:extLst>
                  <a:ext uri="{BEBA8EAE-BF5A-486C-A8C5-ECC9F3942E4B}">
                    <a14:imgProps xmlns:a14="http://schemas.microsoft.com/office/drawing/2010/main">
                      <a14:imgLayer r:embed="rId5">
                        <a14:imgEffect>
                          <a14:brightnessContrast bright="40000" contrast="-40000"/>
                        </a14:imgEffect>
                      </a14:imgLayer>
                    </a14:imgProps>
                  </a:ext>
                  <a:ext uri="{28A0092B-C50C-407E-A947-70E740481C1C}">
                    <a14:useLocalDpi xmlns:a14="http://schemas.microsoft.com/office/drawing/2010/main"/>
                  </a:ext>
                </a:extLst>
              </a:blip>
              <a:srcRect/>
              <a:stretch/>
            </p:blipFill>
            <p:spPr bwMode="auto">
              <a:xfrm>
                <a:off x="5160140" y="2544954"/>
                <a:ext cx="1980055" cy="2129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5" name="TextBox 14"/>
              <p:cNvSpPr txBox="1">
                <a:spLocks noChangeArrowheads="1"/>
              </p:cNvSpPr>
              <p:nvPr/>
            </p:nvSpPr>
            <p:spPr bwMode="auto">
              <a:xfrm>
                <a:off x="5140349" y="4648201"/>
                <a:ext cx="2057400" cy="289929"/>
              </a:xfrm>
              <a:prstGeom prst="rect">
                <a:avLst/>
              </a:prstGeom>
              <a:noFill/>
              <a:ln w="9525">
                <a:noFill/>
                <a:miter lim="800000"/>
                <a:headEnd/>
                <a:tailEnd/>
              </a:ln>
            </p:spPr>
            <p:txBody>
              <a:bodyPr wrap="square">
                <a:spAutoFit/>
              </a:bodyPr>
              <a:lstStyle/>
              <a:p>
                <a:r>
                  <a:rPr lang="en-US" sz="1000" dirty="0" smtClean="0">
                    <a:solidFill>
                      <a:srgbClr val="000000"/>
                    </a:solidFill>
                    <a:latin typeface="Arial"/>
                    <a:cs typeface="Arial"/>
                  </a:rPr>
                  <a:t>-400    -200       0       200     400 </a:t>
                </a:r>
                <a:endParaRPr lang="en-US" sz="1000" dirty="0">
                  <a:solidFill>
                    <a:srgbClr val="000000"/>
                  </a:solidFill>
                  <a:latin typeface="Arial"/>
                  <a:cs typeface="Arial"/>
                </a:endParaRPr>
              </a:p>
            </p:txBody>
          </p:sp>
          <p:sp>
            <p:nvSpPr>
              <p:cNvPr id="36" name="TextBox 14"/>
              <p:cNvSpPr txBox="1">
                <a:spLocks noChangeArrowheads="1"/>
              </p:cNvSpPr>
              <p:nvPr/>
            </p:nvSpPr>
            <p:spPr bwMode="auto">
              <a:xfrm>
                <a:off x="4691485" y="2579625"/>
                <a:ext cx="525064" cy="1747627"/>
              </a:xfrm>
              <a:prstGeom prst="rect">
                <a:avLst/>
              </a:prstGeom>
              <a:noFill/>
              <a:ln w="9525">
                <a:noFill/>
                <a:miter lim="800000"/>
                <a:headEnd/>
                <a:tailEnd/>
              </a:ln>
            </p:spPr>
            <p:txBody>
              <a:bodyPr wrap="square">
                <a:spAutoFit/>
              </a:bodyPr>
              <a:lstStyle/>
              <a:p>
                <a:pPr algn="r">
                  <a:lnSpc>
                    <a:spcPts val="2200"/>
                  </a:lnSpc>
                </a:pPr>
                <a:r>
                  <a:rPr lang="en-US" sz="1000" dirty="0" smtClean="0">
                    <a:solidFill>
                      <a:srgbClr val="000000"/>
                    </a:solidFill>
                    <a:latin typeface="Arial"/>
                    <a:cs typeface="Arial"/>
                  </a:rPr>
                  <a:t>400</a:t>
                </a:r>
              </a:p>
              <a:p>
                <a:pPr algn="r">
                  <a:lnSpc>
                    <a:spcPts val="2200"/>
                  </a:lnSpc>
                </a:pPr>
                <a:r>
                  <a:rPr lang="en-US" sz="1000" dirty="0" smtClean="0">
                    <a:solidFill>
                      <a:srgbClr val="000000"/>
                    </a:solidFill>
                    <a:latin typeface="Arial"/>
                    <a:cs typeface="Arial"/>
                  </a:rPr>
                  <a:t>200</a:t>
                </a:r>
              </a:p>
              <a:p>
                <a:pPr algn="r">
                  <a:lnSpc>
                    <a:spcPts val="2200"/>
                  </a:lnSpc>
                </a:pPr>
                <a:r>
                  <a:rPr lang="en-US" sz="1000" dirty="0" smtClean="0">
                    <a:solidFill>
                      <a:srgbClr val="000000"/>
                    </a:solidFill>
                    <a:latin typeface="Arial"/>
                    <a:cs typeface="Arial"/>
                  </a:rPr>
                  <a:t>0</a:t>
                </a:r>
              </a:p>
              <a:p>
                <a:pPr algn="r">
                  <a:lnSpc>
                    <a:spcPts val="2200"/>
                  </a:lnSpc>
                </a:pPr>
                <a:r>
                  <a:rPr lang="en-US" sz="1000" dirty="0">
                    <a:solidFill>
                      <a:srgbClr val="000000"/>
                    </a:solidFill>
                    <a:latin typeface="Arial"/>
                    <a:cs typeface="Arial"/>
                  </a:rPr>
                  <a:t>-</a:t>
                </a:r>
                <a:r>
                  <a:rPr lang="en-US" sz="1000" dirty="0" smtClean="0">
                    <a:solidFill>
                      <a:srgbClr val="000000"/>
                    </a:solidFill>
                    <a:latin typeface="Arial"/>
                    <a:cs typeface="Arial"/>
                  </a:rPr>
                  <a:t>200</a:t>
                </a:r>
              </a:p>
              <a:p>
                <a:pPr algn="r">
                  <a:lnSpc>
                    <a:spcPts val="2200"/>
                  </a:lnSpc>
                </a:pPr>
                <a:r>
                  <a:rPr lang="en-US" sz="1000" dirty="0">
                    <a:solidFill>
                      <a:srgbClr val="000000"/>
                    </a:solidFill>
                    <a:latin typeface="Arial"/>
                    <a:cs typeface="Arial"/>
                  </a:rPr>
                  <a:t>-</a:t>
                </a:r>
                <a:r>
                  <a:rPr lang="en-US" sz="1000" dirty="0" smtClean="0">
                    <a:solidFill>
                      <a:srgbClr val="000000"/>
                    </a:solidFill>
                    <a:latin typeface="Arial"/>
                    <a:cs typeface="Arial"/>
                  </a:rPr>
                  <a:t>400 </a:t>
                </a:r>
                <a:endParaRPr lang="en-US" sz="1000" dirty="0">
                  <a:solidFill>
                    <a:srgbClr val="000000"/>
                  </a:solidFill>
                  <a:latin typeface="Arial"/>
                  <a:cs typeface="Arial"/>
                </a:endParaRPr>
              </a:p>
            </p:txBody>
          </p:sp>
        </p:grpSp>
        <p:sp>
          <p:nvSpPr>
            <p:cNvPr id="32" name="TextBox 14"/>
            <p:cNvSpPr txBox="1">
              <a:spLocks noChangeArrowheads="1"/>
            </p:cNvSpPr>
            <p:nvPr/>
          </p:nvSpPr>
          <p:spPr bwMode="auto">
            <a:xfrm>
              <a:off x="5867400" y="4777118"/>
              <a:ext cx="644549" cy="271808"/>
            </a:xfrm>
            <a:prstGeom prst="rect">
              <a:avLst/>
            </a:prstGeom>
            <a:noFill/>
            <a:ln w="9525">
              <a:noFill/>
              <a:miter lim="800000"/>
              <a:headEnd/>
              <a:tailEnd/>
            </a:ln>
          </p:spPr>
          <p:txBody>
            <a:bodyPr wrap="square">
              <a:spAutoFit/>
            </a:bodyPr>
            <a:lstStyle/>
            <a:p>
              <a:r>
                <a:rPr lang="en-US" sz="900" b="1" dirty="0" smtClean="0">
                  <a:solidFill>
                    <a:srgbClr val="000000"/>
                  </a:solidFill>
                  <a:latin typeface="Arial"/>
                  <a:cs typeface="Arial"/>
                </a:rPr>
                <a:t>X (µm)</a:t>
              </a:r>
              <a:endParaRPr lang="en-US" sz="900" b="1" dirty="0">
                <a:solidFill>
                  <a:srgbClr val="000000"/>
                </a:solidFill>
                <a:latin typeface="Arial"/>
                <a:cs typeface="Arial"/>
              </a:endParaRPr>
            </a:p>
          </p:txBody>
        </p:sp>
        <p:sp>
          <p:nvSpPr>
            <p:cNvPr id="33" name="TextBox 14"/>
            <p:cNvSpPr txBox="1">
              <a:spLocks noChangeArrowheads="1"/>
            </p:cNvSpPr>
            <p:nvPr/>
          </p:nvSpPr>
          <p:spPr bwMode="auto">
            <a:xfrm>
              <a:off x="4703276" y="2689358"/>
              <a:ext cx="301614" cy="1117598"/>
            </a:xfrm>
            <a:prstGeom prst="rect">
              <a:avLst/>
            </a:prstGeom>
            <a:noFill/>
            <a:ln w="9525">
              <a:noFill/>
              <a:miter lim="800000"/>
              <a:headEnd/>
              <a:tailEnd/>
            </a:ln>
          </p:spPr>
          <p:txBody>
            <a:bodyPr vert="vert270" wrap="square">
              <a:spAutoFit/>
            </a:bodyPr>
            <a:lstStyle/>
            <a:p>
              <a:r>
                <a:rPr lang="en-US" sz="900" b="1" dirty="0">
                  <a:solidFill>
                    <a:srgbClr val="000000"/>
                  </a:solidFill>
                  <a:latin typeface="Arial"/>
                  <a:cs typeface="Arial"/>
                </a:rPr>
                <a:t>Y (µm)</a:t>
              </a:r>
            </a:p>
          </p:txBody>
        </p:sp>
      </p:grpSp>
      <p:sp>
        <p:nvSpPr>
          <p:cNvPr id="37" name="Text Box 4"/>
          <p:cNvSpPr txBox="1">
            <a:spLocks noChangeArrowheads="1"/>
          </p:cNvSpPr>
          <p:nvPr/>
        </p:nvSpPr>
        <p:spPr bwMode="auto">
          <a:xfrm>
            <a:off x="4640580" y="1102432"/>
            <a:ext cx="880955" cy="3008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wrap="none" lIns="90000" tIns="45000" rIns="90000" bIns="4500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5pPr>
            <a:lvl6pPr marL="25146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6pPr>
            <a:lvl7pPr marL="29718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7pPr>
            <a:lvl8pPr marL="34290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8pPr>
            <a:lvl9pPr marL="38862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9pPr>
          </a:lstStyle>
          <a:p>
            <a:pPr>
              <a:defRPr/>
            </a:pPr>
            <a:r>
              <a:rPr lang="en-US" sz="1800" dirty="0" smtClean="0">
                <a:solidFill>
                  <a:srgbClr val="151515"/>
                </a:solidFill>
                <a:latin typeface="Arial"/>
                <a:cs typeface="Arial"/>
              </a:rPr>
              <a:t>APS Today</a:t>
            </a:r>
          </a:p>
        </p:txBody>
      </p:sp>
      <p:sp>
        <p:nvSpPr>
          <p:cNvPr id="38" name="Text Box 4"/>
          <p:cNvSpPr txBox="1">
            <a:spLocks noChangeArrowheads="1"/>
          </p:cNvSpPr>
          <p:nvPr/>
        </p:nvSpPr>
        <p:spPr bwMode="auto">
          <a:xfrm>
            <a:off x="7216160" y="1102432"/>
            <a:ext cx="880955" cy="3008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wrap="none" lIns="90000" tIns="45000" rIns="90000" bIns="45000"/>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5pPr>
            <a:lvl6pPr marL="25146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6pPr>
            <a:lvl7pPr marL="29718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7pPr>
            <a:lvl8pPr marL="34290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8pPr>
            <a:lvl9pPr marL="3886200" indent="-228600" fontAlgn="base">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sz="2400">
                <a:solidFill>
                  <a:srgbClr val="FFFFFF"/>
                </a:solidFill>
                <a:latin typeface="Arial" charset="0"/>
                <a:ea typeface="ＭＳ Ｐゴシック" charset="0"/>
                <a:cs typeface="ＭＳ Ｐゴシック" charset="0"/>
              </a:defRPr>
            </a:lvl9pPr>
          </a:lstStyle>
          <a:p>
            <a:pPr>
              <a:defRPr/>
            </a:pPr>
            <a:r>
              <a:rPr lang="en-US" sz="1800" dirty="0" smtClean="0">
                <a:solidFill>
                  <a:srgbClr val="151515"/>
                </a:solidFill>
                <a:latin typeface="Arial"/>
                <a:cs typeface="Arial"/>
              </a:rPr>
              <a:t>APS Upgrade</a:t>
            </a:r>
          </a:p>
        </p:txBody>
      </p:sp>
      <p:sp>
        <p:nvSpPr>
          <p:cNvPr id="42" name="Text Box 6"/>
          <p:cNvSpPr txBox="1">
            <a:spLocks noChangeArrowheads="1"/>
          </p:cNvSpPr>
          <p:nvPr/>
        </p:nvSpPr>
        <p:spPr bwMode="auto">
          <a:xfrm>
            <a:off x="4000500" y="3664300"/>
            <a:ext cx="5029200" cy="2850524"/>
          </a:xfrm>
          <a:prstGeom prst="rect">
            <a:avLst/>
          </a:prstGeom>
          <a:solidFill>
            <a:schemeClr val="tx2">
              <a:lumMod val="20000"/>
              <a:lumOff val="80000"/>
            </a:schemeClr>
          </a:solidFill>
          <a:ln w="19050" algn="ctr">
            <a:solidFill>
              <a:schemeClr val="tx1"/>
            </a:solidFill>
            <a:miter lim="800000"/>
            <a:headEnd/>
            <a:tailEnd/>
          </a:ln>
          <a:effectLst/>
          <a:extLst/>
        </p:spPr>
        <p:txBody>
          <a:bodyPr wrap="square" lIns="90488" tIns="44450" rIns="90488" bIns="44450">
            <a:spAutoFit/>
          </a:bodyPr>
          <a:lstStyle>
            <a:lvl1pPr marL="114300" indent="-114300" algn="l" defTabSz="457200">
              <a:tabLst>
                <a:tab pos="1828800" algn="ctr"/>
                <a:tab pos="3313113" algn="ctr"/>
              </a:tabLst>
              <a:defRPr sz="2400">
                <a:solidFill>
                  <a:schemeClr val="tx1"/>
                </a:solidFill>
                <a:latin typeface="Arial" pitchFamily="34" charset="0"/>
              </a:defRPr>
            </a:lvl1pPr>
            <a:lvl2pPr algn="l" defTabSz="457200">
              <a:tabLst>
                <a:tab pos="1828800" algn="ctr"/>
                <a:tab pos="3313113" algn="ctr"/>
              </a:tabLst>
              <a:defRPr sz="2400">
                <a:solidFill>
                  <a:schemeClr val="tx1"/>
                </a:solidFill>
                <a:latin typeface="Arial" pitchFamily="34" charset="0"/>
              </a:defRPr>
            </a:lvl2pPr>
            <a:lvl3pPr algn="l" defTabSz="457200">
              <a:tabLst>
                <a:tab pos="1828800" algn="ctr"/>
                <a:tab pos="3313113" algn="ctr"/>
              </a:tabLst>
              <a:defRPr sz="2400">
                <a:solidFill>
                  <a:schemeClr val="tx1"/>
                </a:solidFill>
                <a:latin typeface="Arial" pitchFamily="34" charset="0"/>
              </a:defRPr>
            </a:lvl3pPr>
            <a:lvl4pPr algn="l" defTabSz="457200">
              <a:tabLst>
                <a:tab pos="1828800" algn="ctr"/>
                <a:tab pos="3313113" algn="ctr"/>
              </a:tabLst>
              <a:defRPr sz="2400">
                <a:solidFill>
                  <a:schemeClr val="tx1"/>
                </a:solidFill>
                <a:latin typeface="Arial" pitchFamily="34" charset="0"/>
              </a:defRPr>
            </a:lvl4pPr>
            <a:lvl5pPr algn="l" defTabSz="457200">
              <a:tabLst>
                <a:tab pos="1828800" algn="ctr"/>
                <a:tab pos="3313113" algn="ctr"/>
              </a:tabLst>
              <a:defRPr sz="2400">
                <a:solidFill>
                  <a:schemeClr val="tx1"/>
                </a:solidFill>
                <a:latin typeface="Arial" pitchFamily="34" charset="0"/>
              </a:defRPr>
            </a:lvl5pPr>
            <a:lvl6pPr defTabSz="457200" fontAlgn="base">
              <a:spcBef>
                <a:spcPct val="0"/>
              </a:spcBef>
              <a:spcAft>
                <a:spcPct val="0"/>
              </a:spcAft>
              <a:tabLst>
                <a:tab pos="1828800" algn="ctr"/>
                <a:tab pos="3313113" algn="ctr"/>
              </a:tabLst>
              <a:defRPr sz="2400">
                <a:solidFill>
                  <a:schemeClr val="tx1"/>
                </a:solidFill>
                <a:latin typeface="Arial" pitchFamily="34" charset="0"/>
              </a:defRPr>
            </a:lvl6pPr>
            <a:lvl7pPr defTabSz="457200" fontAlgn="base">
              <a:spcBef>
                <a:spcPct val="0"/>
              </a:spcBef>
              <a:spcAft>
                <a:spcPct val="0"/>
              </a:spcAft>
              <a:tabLst>
                <a:tab pos="1828800" algn="ctr"/>
                <a:tab pos="3313113" algn="ctr"/>
              </a:tabLst>
              <a:defRPr sz="2400">
                <a:solidFill>
                  <a:schemeClr val="tx1"/>
                </a:solidFill>
                <a:latin typeface="Arial" pitchFamily="34" charset="0"/>
              </a:defRPr>
            </a:lvl7pPr>
            <a:lvl8pPr defTabSz="457200" fontAlgn="base">
              <a:spcBef>
                <a:spcPct val="0"/>
              </a:spcBef>
              <a:spcAft>
                <a:spcPct val="0"/>
              </a:spcAft>
              <a:tabLst>
                <a:tab pos="1828800" algn="ctr"/>
                <a:tab pos="3313113" algn="ctr"/>
              </a:tabLst>
              <a:defRPr sz="2400">
                <a:solidFill>
                  <a:schemeClr val="tx1"/>
                </a:solidFill>
                <a:latin typeface="Arial" pitchFamily="34" charset="0"/>
              </a:defRPr>
            </a:lvl8pPr>
            <a:lvl9pPr defTabSz="457200" fontAlgn="base">
              <a:spcBef>
                <a:spcPct val="0"/>
              </a:spcBef>
              <a:spcAft>
                <a:spcPct val="0"/>
              </a:spcAft>
              <a:tabLst>
                <a:tab pos="1828800" algn="ctr"/>
                <a:tab pos="3313113" algn="ctr"/>
              </a:tabLst>
              <a:defRPr sz="2400">
                <a:solidFill>
                  <a:schemeClr val="tx1"/>
                </a:solidFill>
                <a:latin typeface="Arial" pitchFamily="34" charset="0"/>
              </a:defRPr>
            </a:lvl9pPr>
          </a:lstStyle>
          <a:p>
            <a:pPr algn="ctr">
              <a:spcBef>
                <a:spcPct val="15000"/>
              </a:spcBef>
              <a:buClr>
                <a:srgbClr val="404040"/>
              </a:buClr>
              <a:buSzPct val="120000"/>
            </a:pPr>
            <a:r>
              <a:rPr lang="en-US" altLang="en-US" sz="1800" dirty="0">
                <a:solidFill>
                  <a:srgbClr val="151515"/>
                </a:solidFill>
                <a:latin typeface="Arial"/>
                <a:ea typeface="Osaka" charset="-128"/>
                <a:cs typeface="Arial"/>
              </a:rPr>
              <a:t>Technical </a:t>
            </a:r>
            <a:r>
              <a:rPr lang="en-US" altLang="en-US" sz="1800" dirty="0" smtClean="0">
                <a:solidFill>
                  <a:srgbClr val="151515"/>
                </a:solidFill>
                <a:latin typeface="Arial"/>
                <a:ea typeface="Osaka" charset="-128"/>
                <a:cs typeface="Arial"/>
              </a:rPr>
              <a:t>Features</a:t>
            </a:r>
            <a:endParaRPr lang="en-US" altLang="en-US" sz="1800" dirty="0">
              <a:solidFill>
                <a:srgbClr val="151515"/>
              </a:solidFill>
              <a:latin typeface="Arial"/>
              <a:ea typeface="Osaka" charset="-128"/>
              <a:cs typeface="Arial"/>
            </a:endParaRPr>
          </a:p>
          <a:p>
            <a:pPr algn="ctr">
              <a:spcBef>
                <a:spcPct val="15000"/>
              </a:spcBef>
              <a:buClr>
                <a:srgbClr val="404040"/>
              </a:buClr>
              <a:buSzPct val="120000"/>
            </a:pPr>
            <a:endParaRPr lang="en-US" altLang="en-US" sz="400" dirty="0">
              <a:solidFill>
                <a:srgbClr val="151515"/>
              </a:solidFill>
              <a:latin typeface="Arial"/>
              <a:cs typeface="Arial"/>
            </a:endParaRPr>
          </a:p>
          <a:p>
            <a:pPr marL="192024" indent="-192024">
              <a:spcBef>
                <a:spcPct val="15000"/>
              </a:spcBef>
              <a:buClr>
                <a:srgbClr val="404040"/>
              </a:buClr>
              <a:buSzPct val="120000"/>
              <a:buFont typeface="Wingdings" charset="2"/>
              <a:buChar char="§"/>
            </a:pPr>
            <a:r>
              <a:rPr lang="en-US" altLang="en-US" sz="1400" dirty="0">
                <a:solidFill>
                  <a:srgbClr val="151515"/>
                </a:solidFill>
                <a:latin typeface="Arial"/>
                <a:ea typeface="Osaka" charset="-128"/>
                <a:cs typeface="Arial"/>
              </a:rPr>
              <a:t>6</a:t>
            </a:r>
            <a:r>
              <a:rPr lang="en-US" altLang="en-US" sz="1400" dirty="0" smtClean="0">
                <a:solidFill>
                  <a:srgbClr val="151515"/>
                </a:solidFill>
                <a:latin typeface="Arial"/>
                <a:ea typeface="Osaka" charset="-128"/>
                <a:cs typeface="Arial"/>
              </a:rPr>
              <a:t> </a:t>
            </a:r>
            <a:r>
              <a:rPr lang="en-US" altLang="en-US" sz="1400" dirty="0" err="1">
                <a:solidFill>
                  <a:srgbClr val="151515"/>
                </a:solidFill>
                <a:latin typeface="Arial"/>
                <a:ea typeface="Osaka" charset="-128"/>
                <a:cs typeface="Arial"/>
              </a:rPr>
              <a:t>GeV</a:t>
            </a:r>
            <a:r>
              <a:rPr lang="en-US" altLang="en-US" sz="1400" dirty="0">
                <a:solidFill>
                  <a:srgbClr val="151515"/>
                </a:solidFill>
                <a:latin typeface="Arial"/>
                <a:ea typeface="Osaka" charset="-128"/>
                <a:cs typeface="Arial"/>
              </a:rPr>
              <a:t>, </a:t>
            </a:r>
            <a:r>
              <a:rPr lang="en-US" altLang="en-US" sz="1400" dirty="0" smtClean="0">
                <a:solidFill>
                  <a:srgbClr val="151515"/>
                </a:solidFill>
                <a:latin typeface="Arial"/>
                <a:ea typeface="Osaka" charset="-128"/>
                <a:cs typeface="Arial"/>
              </a:rPr>
              <a:t>200 mA, swap-out injection</a:t>
            </a:r>
            <a:endParaRPr lang="en-US" altLang="en-US" sz="1400" dirty="0">
              <a:solidFill>
                <a:srgbClr val="151515"/>
              </a:solidFill>
              <a:latin typeface="Arial"/>
              <a:ea typeface="Osaka" charset="-128"/>
              <a:cs typeface="Arial"/>
            </a:endParaRPr>
          </a:p>
          <a:p>
            <a:pPr marL="192024" indent="-192024">
              <a:spcBef>
                <a:spcPct val="15000"/>
              </a:spcBef>
              <a:buClr>
                <a:srgbClr val="404040"/>
              </a:buClr>
              <a:buSzPct val="120000"/>
              <a:buFont typeface="Wingdings" charset="2"/>
              <a:buChar char="§"/>
            </a:pPr>
            <a:r>
              <a:rPr lang="en-US" altLang="en-US" sz="1400" dirty="0" smtClean="0">
                <a:solidFill>
                  <a:srgbClr val="151515"/>
                </a:solidFill>
                <a:latin typeface="Arial"/>
                <a:ea typeface="Osaka" charset="-128"/>
                <a:cs typeface="Arial"/>
              </a:rPr>
              <a:t>Circumference 1100 m</a:t>
            </a:r>
            <a:endParaRPr lang="en-US" altLang="en-US" sz="1400" dirty="0">
              <a:solidFill>
                <a:srgbClr val="151515"/>
              </a:solidFill>
              <a:latin typeface="Arial"/>
              <a:ea typeface="Osaka" charset="-128"/>
              <a:cs typeface="Arial"/>
            </a:endParaRPr>
          </a:p>
          <a:p>
            <a:pPr marL="192024" indent="-192024">
              <a:spcBef>
                <a:spcPct val="15000"/>
              </a:spcBef>
              <a:buClr>
                <a:srgbClr val="404040"/>
              </a:buClr>
              <a:buSzPct val="120000"/>
              <a:buFont typeface="Wingdings" charset="2"/>
              <a:buChar char="§"/>
            </a:pPr>
            <a:r>
              <a:rPr lang="en-US" altLang="en-US" sz="1400" dirty="0" smtClean="0">
                <a:solidFill>
                  <a:srgbClr val="151515"/>
                </a:solidFill>
                <a:latin typeface="Arial"/>
                <a:ea typeface="Osaka" charset="-128"/>
                <a:cs typeface="Arial"/>
              </a:rPr>
              <a:t>Multi-bend </a:t>
            </a:r>
            <a:r>
              <a:rPr lang="en-US" altLang="en-US" sz="1400" dirty="0" err="1">
                <a:solidFill>
                  <a:srgbClr val="151515"/>
                </a:solidFill>
                <a:latin typeface="Arial"/>
                <a:ea typeface="Osaka" charset="-128"/>
                <a:cs typeface="Arial"/>
              </a:rPr>
              <a:t>a</a:t>
            </a:r>
            <a:r>
              <a:rPr lang="en-US" altLang="en-US" sz="1400" dirty="0" err="1" smtClean="0">
                <a:solidFill>
                  <a:srgbClr val="151515"/>
                </a:solidFill>
                <a:latin typeface="Arial"/>
                <a:ea typeface="Osaka" charset="-128"/>
                <a:cs typeface="Arial"/>
              </a:rPr>
              <a:t>chromat</a:t>
            </a:r>
            <a:r>
              <a:rPr lang="en-US" altLang="en-US" sz="1400" dirty="0" smtClean="0">
                <a:solidFill>
                  <a:srgbClr val="151515"/>
                </a:solidFill>
                <a:latin typeface="Arial"/>
                <a:ea typeface="Osaka" charset="-128"/>
                <a:cs typeface="Arial"/>
              </a:rPr>
              <a:t> (7 bend) lattice</a:t>
            </a:r>
          </a:p>
          <a:p>
            <a:pPr marL="192024" indent="-192024">
              <a:spcBef>
                <a:spcPct val="15000"/>
              </a:spcBef>
              <a:buClr>
                <a:srgbClr val="404040"/>
              </a:buClr>
              <a:buSzPct val="120000"/>
              <a:buFont typeface="Wingdings" charset="2"/>
              <a:buChar char="§"/>
            </a:pPr>
            <a:r>
              <a:rPr lang="fr-FR" altLang="en-US" sz="1400" spc="-20" dirty="0" smtClean="0">
                <a:solidFill>
                  <a:srgbClr val="151515"/>
                </a:solidFill>
                <a:latin typeface="Arial"/>
                <a:ea typeface="Osaka" charset="-128"/>
                <a:cs typeface="Arial"/>
              </a:rPr>
              <a:t>High-</a:t>
            </a:r>
            <a:r>
              <a:rPr lang="fr-FR" altLang="en-US" sz="1400" spc="-20" dirty="0" err="1" smtClean="0">
                <a:solidFill>
                  <a:srgbClr val="151515"/>
                </a:solidFill>
                <a:latin typeface="Arial"/>
                <a:ea typeface="Osaka" charset="-128"/>
                <a:cs typeface="Arial"/>
              </a:rPr>
              <a:t>brightness</a:t>
            </a:r>
            <a:r>
              <a:rPr lang="fr-FR" altLang="en-US" sz="1400" spc="-20" dirty="0" smtClean="0">
                <a:solidFill>
                  <a:srgbClr val="151515"/>
                </a:solidFill>
                <a:latin typeface="Arial"/>
                <a:ea typeface="Osaka" charset="-128"/>
                <a:cs typeface="Arial"/>
              </a:rPr>
              <a:t>, ultra-</a:t>
            </a:r>
            <a:r>
              <a:rPr lang="fr-FR" altLang="en-US" sz="1400" spc="-20" dirty="0" err="1" smtClean="0">
                <a:solidFill>
                  <a:srgbClr val="151515"/>
                </a:solidFill>
                <a:latin typeface="Arial"/>
                <a:ea typeface="Osaka" charset="-128"/>
                <a:cs typeface="Arial"/>
              </a:rPr>
              <a:t>low</a:t>
            </a:r>
            <a:r>
              <a:rPr lang="fr-FR" altLang="en-US" sz="1400" spc="-20" dirty="0" smtClean="0">
                <a:solidFill>
                  <a:srgbClr val="151515"/>
                </a:solidFill>
                <a:latin typeface="Arial"/>
                <a:ea typeface="Osaka" charset="-128"/>
                <a:cs typeface="Arial"/>
              </a:rPr>
              <a:t> </a:t>
            </a:r>
            <a:r>
              <a:rPr lang="fr-FR" altLang="en-US" sz="1400" spc="-20" dirty="0" err="1">
                <a:solidFill>
                  <a:srgbClr val="151515"/>
                </a:solidFill>
                <a:latin typeface="Arial"/>
                <a:ea typeface="Osaka" charset="-128"/>
                <a:cs typeface="Arial"/>
              </a:rPr>
              <a:t>emittance</a:t>
            </a:r>
            <a:r>
              <a:rPr lang="fr-FR" altLang="en-US" sz="1400" spc="-20" dirty="0">
                <a:solidFill>
                  <a:srgbClr val="151515"/>
                </a:solidFill>
                <a:latin typeface="Arial"/>
                <a:ea typeface="Osaka" charset="-128"/>
                <a:cs typeface="Arial"/>
              </a:rPr>
              <a:t> (</a:t>
            </a:r>
            <a:r>
              <a:rPr lang="en-US" altLang="en-US" sz="1400" spc="-20" dirty="0">
                <a:solidFill>
                  <a:srgbClr val="151515"/>
                </a:solidFill>
                <a:latin typeface="Arial"/>
                <a:ea typeface="Osaka" charset="-128"/>
                <a:cs typeface="Arial"/>
              </a:rPr>
              <a:t>e</a:t>
            </a:r>
            <a:r>
              <a:rPr lang="fr-FR" altLang="en-US" sz="1400" spc="-20" baseline="-25000" dirty="0">
                <a:solidFill>
                  <a:srgbClr val="151515"/>
                </a:solidFill>
                <a:latin typeface="Arial"/>
                <a:ea typeface="Osaka" charset="-128"/>
                <a:cs typeface="Arial"/>
              </a:rPr>
              <a:t>x</a:t>
            </a:r>
            <a:r>
              <a:rPr lang="fr-FR" altLang="en-US" sz="1400" spc="-20" dirty="0">
                <a:solidFill>
                  <a:srgbClr val="151515"/>
                </a:solidFill>
                <a:latin typeface="Arial"/>
                <a:ea typeface="Osaka" charset="-128"/>
                <a:cs typeface="Arial"/>
              </a:rPr>
              <a:t>, </a:t>
            </a:r>
            <a:r>
              <a:rPr lang="en-US" altLang="en-US" sz="1400" spc="-20" dirty="0">
                <a:solidFill>
                  <a:srgbClr val="151515"/>
                </a:solidFill>
                <a:latin typeface="Arial"/>
                <a:ea typeface="Osaka" charset="-128"/>
                <a:cs typeface="Arial"/>
              </a:rPr>
              <a:t>e</a:t>
            </a:r>
            <a:r>
              <a:rPr lang="fr-FR" altLang="en-US" sz="1400" spc="-20" baseline="-25000" dirty="0">
                <a:solidFill>
                  <a:srgbClr val="151515"/>
                </a:solidFill>
                <a:latin typeface="Arial"/>
                <a:ea typeface="Osaka" charset="-128"/>
                <a:cs typeface="Arial"/>
              </a:rPr>
              <a:t>y</a:t>
            </a:r>
            <a:r>
              <a:rPr lang="fr-FR" altLang="en-US" sz="1400" spc="-20" dirty="0">
                <a:solidFill>
                  <a:srgbClr val="151515"/>
                </a:solidFill>
                <a:latin typeface="Arial"/>
                <a:ea typeface="Osaka" charset="-128"/>
                <a:cs typeface="Arial"/>
              </a:rPr>
              <a:t>) </a:t>
            </a:r>
            <a:r>
              <a:rPr lang="fr-FR" altLang="en-US" sz="1400" spc="-20" dirty="0" smtClean="0">
                <a:solidFill>
                  <a:srgbClr val="151515"/>
                </a:solidFill>
                <a:latin typeface="Arial"/>
                <a:ea typeface="Osaka" charset="-128"/>
                <a:cs typeface="Arial"/>
              </a:rPr>
              <a:t>50-60, 5-50 pm</a:t>
            </a:r>
          </a:p>
          <a:p>
            <a:pPr marL="192024" indent="-192024">
              <a:spcBef>
                <a:spcPct val="15000"/>
              </a:spcBef>
              <a:buClr>
                <a:srgbClr val="404040"/>
              </a:buClr>
              <a:buSzPct val="120000"/>
              <a:buFont typeface="Wingdings" charset="2"/>
              <a:buChar char="§"/>
            </a:pPr>
            <a:r>
              <a:rPr lang="en-US" altLang="en-US" sz="1400" dirty="0" smtClean="0">
                <a:solidFill>
                  <a:srgbClr val="151515"/>
                </a:solidFill>
                <a:latin typeface="Arial"/>
                <a:ea typeface="Osaka" charset="-128"/>
                <a:cs typeface="Arial"/>
              </a:rPr>
              <a:t>Diffraction limited vertical </a:t>
            </a:r>
            <a:r>
              <a:rPr lang="en-US" altLang="en-US" sz="1400" dirty="0" err="1" smtClean="0">
                <a:solidFill>
                  <a:srgbClr val="151515"/>
                </a:solidFill>
                <a:latin typeface="Arial"/>
                <a:ea typeface="Osaka" charset="-128"/>
                <a:cs typeface="Arial"/>
              </a:rPr>
              <a:t>emittance</a:t>
            </a:r>
            <a:r>
              <a:rPr lang="en-US" altLang="en-US" sz="1400" dirty="0" smtClean="0">
                <a:solidFill>
                  <a:srgbClr val="151515"/>
                </a:solidFill>
                <a:latin typeface="Arial"/>
                <a:ea typeface="Osaka" charset="-128"/>
                <a:cs typeface="Arial"/>
              </a:rPr>
              <a:t> to 15 </a:t>
            </a:r>
            <a:r>
              <a:rPr lang="en-US" altLang="en-US" sz="1400" dirty="0" err="1" smtClean="0">
                <a:solidFill>
                  <a:srgbClr val="151515"/>
                </a:solidFill>
                <a:latin typeface="Arial"/>
                <a:ea typeface="Osaka" charset="-128"/>
                <a:cs typeface="Arial"/>
              </a:rPr>
              <a:t>keV</a:t>
            </a:r>
            <a:r>
              <a:rPr lang="en-US" altLang="en-US" sz="1400" dirty="0" smtClean="0">
                <a:solidFill>
                  <a:srgbClr val="151515"/>
                </a:solidFill>
                <a:latin typeface="Arial"/>
                <a:ea typeface="Osaka" charset="-128"/>
                <a:cs typeface="Arial"/>
              </a:rPr>
              <a:t>, horizontal </a:t>
            </a:r>
            <a:r>
              <a:rPr lang="en-US" altLang="en-US" sz="1400" dirty="0" err="1" smtClean="0">
                <a:solidFill>
                  <a:srgbClr val="151515"/>
                </a:solidFill>
                <a:latin typeface="Arial"/>
                <a:ea typeface="Osaka" charset="-128"/>
                <a:cs typeface="Arial"/>
              </a:rPr>
              <a:t>emittance</a:t>
            </a:r>
            <a:r>
              <a:rPr lang="en-US" altLang="en-US" sz="1400" dirty="0" smtClean="0">
                <a:solidFill>
                  <a:srgbClr val="151515"/>
                </a:solidFill>
                <a:latin typeface="Arial"/>
                <a:ea typeface="Osaka" charset="-128"/>
                <a:cs typeface="Arial"/>
              </a:rPr>
              <a:t> to 2 </a:t>
            </a:r>
            <a:r>
              <a:rPr lang="en-US" altLang="en-US" sz="1400" dirty="0" err="1" smtClean="0">
                <a:solidFill>
                  <a:srgbClr val="151515"/>
                </a:solidFill>
                <a:latin typeface="Arial"/>
                <a:ea typeface="Osaka" charset="-128"/>
                <a:cs typeface="Arial"/>
              </a:rPr>
              <a:t>keV</a:t>
            </a:r>
            <a:r>
              <a:rPr lang="en-US" altLang="en-US" sz="1400" dirty="0" smtClean="0">
                <a:solidFill>
                  <a:srgbClr val="151515"/>
                </a:solidFill>
                <a:latin typeface="Arial"/>
                <a:ea typeface="Osaka" charset="-128"/>
                <a:cs typeface="Arial"/>
              </a:rPr>
              <a:t>  </a:t>
            </a:r>
          </a:p>
          <a:p>
            <a:pPr marL="192024" indent="-192024">
              <a:spcBef>
                <a:spcPct val="15000"/>
              </a:spcBef>
              <a:buClr>
                <a:srgbClr val="404040"/>
              </a:buClr>
              <a:buSzPct val="120000"/>
              <a:buFont typeface="Wingdings" charset="2"/>
              <a:buChar char="§"/>
            </a:pPr>
            <a:r>
              <a:rPr lang="en-US" altLang="en-US" sz="1400" dirty="0" smtClean="0">
                <a:solidFill>
                  <a:srgbClr val="151515"/>
                </a:solidFill>
                <a:latin typeface="Arial"/>
                <a:ea typeface="Osaka" charset="-128"/>
                <a:cs typeface="Arial"/>
              </a:rPr>
              <a:t>35 insertion device straight sections</a:t>
            </a:r>
          </a:p>
          <a:p>
            <a:pPr marL="192024" indent="-192024">
              <a:spcBef>
                <a:spcPct val="15000"/>
              </a:spcBef>
              <a:buClr>
                <a:srgbClr val="404040"/>
              </a:buClr>
              <a:buSzPct val="120000"/>
              <a:buFont typeface="Wingdings" charset="2"/>
              <a:buChar char="§"/>
            </a:pPr>
            <a:r>
              <a:rPr lang="en-US" altLang="en-US" sz="1400" dirty="0" smtClean="0">
                <a:solidFill>
                  <a:srgbClr val="151515"/>
                </a:solidFill>
                <a:latin typeface="Arial"/>
                <a:ea typeface="Osaka" charset="-128"/>
                <a:cs typeface="Arial"/>
              </a:rPr>
              <a:t>Flexible operation: High-brightness and timing modes,  round and flat beams </a:t>
            </a:r>
          </a:p>
          <a:p>
            <a:pPr marL="192024" indent="-192024">
              <a:spcBef>
                <a:spcPct val="15000"/>
              </a:spcBef>
              <a:buClr>
                <a:srgbClr val="404040"/>
              </a:buClr>
              <a:buSzPct val="120000"/>
              <a:buFont typeface="Wingdings" charset="2"/>
              <a:buChar char="§"/>
            </a:pPr>
            <a:r>
              <a:rPr lang="en-US" altLang="en-US" sz="1400" dirty="0">
                <a:solidFill>
                  <a:srgbClr val="151515"/>
                </a:solidFill>
                <a:latin typeface="Arial"/>
                <a:ea typeface="Osaka" charset="-128"/>
                <a:cs typeface="Arial"/>
              </a:rPr>
              <a:t>&gt;30 world-class ID beamlines upon commissioning </a:t>
            </a:r>
          </a:p>
        </p:txBody>
      </p:sp>
      <p:sp>
        <p:nvSpPr>
          <p:cNvPr id="5" name="TextBox 4"/>
          <p:cNvSpPr txBox="1"/>
          <p:nvPr/>
        </p:nvSpPr>
        <p:spPr>
          <a:xfrm>
            <a:off x="373745" y="5723831"/>
            <a:ext cx="3403600" cy="646331"/>
          </a:xfrm>
          <a:prstGeom prst="rect">
            <a:avLst/>
          </a:prstGeom>
          <a:noFill/>
        </p:spPr>
        <p:txBody>
          <a:bodyPr wrap="square" rtlCol="0">
            <a:spAutoFit/>
          </a:bodyPr>
          <a:lstStyle/>
          <a:p>
            <a:pPr algn="ctr"/>
            <a:r>
              <a:rPr lang="en-US" b="1" dirty="0">
                <a:solidFill>
                  <a:srgbClr val="000000"/>
                </a:solidFill>
                <a:latin typeface="Arial"/>
                <a:cs typeface="Arial"/>
              </a:rPr>
              <a:t>World’s brightest storage ring light source above 4 keV</a:t>
            </a:r>
          </a:p>
        </p:txBody>
      </p:sp>
      <p:sp>
        <p:nvSpPr>
          <p:cNvPr id="43" name="Slide Number Placeholder 3"/>
          <p:cNvSpPr>
            <a:spLocks noGrp="1"/>
          </p:cNvSpPr>
          <p:nvPr>
            <p:ph type="sldNum" sz="quarter" idx="12"/>
          </p:nvPr>
        </p:nvSpPr>
        <p:spPr>
          <a:xfrm>
            <a:off x="8610600" y="6489700"/>
            <a:ext cx="384175" cy="365125"/>
          </a:xfrm>
        </p:spPr>
        <p:txBody>
          <a:bodyPr/>
          <a:lstStyle/>
          <a:p>
            <a:fld id="{87034D8C-3CB4-402A-BC46-2AB14C0FE90A}" type="slidenum">
              <a:rPr lang="en-US" smtClean="0">
                <a:latin typeface="Arial"/>
                <a:cs typeface="Arial"/>
              </a:rPr>
              <a:pPr/>
              <a:t>4</a:t>
            </a:fld>
            <a:endParaRPr lang="en-US">
              <a:latin typeface="Arial"/>
              <a:cs typeface="Arial"/>
            </a:endParaRPr>
          </a:p>
        </p:txBody>
      </p:sp>
    </p:spTree>
    <p:extLst>
      <p:ext uri="{BB962C8B-B14F-4D97-AF65-F5344CB8AC3E}">
        <p14:creationId xmlns:p14="http://schemas.microsoft.com/office/powerpoint/2010/main" val="256316671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p:cNvPicPr>
          <p:nvPr/>
        </p:nvPicPr>
        <p:blipFill>
          <a:blip r:embed="rId3">
            <a:extLst>
              <a:ext uri="{28A0092B-C50C-407E-A947-70E740481C1C}">
                <a14:useLocalDpi xmlns:a14="http://schemas.microsoft.com/office/drawing/2010/main" val="0"/>
              </a:ext>
            </a:extLst>
          </a:blip>
          <a:srcRect r="13881"/>
          <a:stretch>
            <a:fillRect/>
          </a:stretch>
        </p:blipFill>
        <p:spPr bwMode="auto">
          <a:xfrm>
            <a:off x="1174750" y="1265238"/>
            <a:ext cx="6794500" cy="4733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p:cNvSpPr>
            <a:spLocks noGrp="1"/>
          </p:cNvSpPr>
          <p:nvPr>
            <p:ph type="title"/>
          </p:nvPr>
        </p:nvSpPr>
        <p:spPr>
          <a:xfrm>
            <a:off x="457200" y="241300"/>
            <a:ext cx="8229600" cy="1143000"/>
          </a:xfrm>
        </p:spPr>
        <p:txBody>
          <a:bodyPr/>
          <a:lstStyle/>
          <a:p>
            <a:pPr algn="ctr"/>
            <a:r>
              <a:rPr lang="en-US" b="0" dirty="0">
                <a:latin typeface="Arial"/>
                <a:ea typeface="MS PGothic" charset="0"/>
                <a:cs typeface="Arial"/>
              </a:rPr>
              <a:t>APS Upgrade ensures that the United States maintains world leadership in light sources</a:t>
            </a:r>
            <a:br>
              <a:rPr lang="en-US" b="0" dirty="0">
                <a:latin typeface="Arial"/>
                <a:ea typeface="MS PGothic" charset="0"/>
                <a:cs typeface="Arial"/>
              </a:rPr>
            </a:br>
            <a:endParaRPr lang="en-US" b="0" dirty="0">
              <a:latin typeface="Arial"/>
              <a:ea typeface="MS PGothic" charset="0"/>
              <a:cs typeface="Arial"/>
            </a:endParaRPr>
          </a:p>
        </p:txBody>
      </p:sp>
      <p:sp>
        <p:nvSpPr>
          <p:cNvPr id="4301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MS PGothic" charset="0"/>
                <a:cs typeface="MS PGothic" charset="0"/>
              </a:defRPr>
            </a:lvl1pPr>
            <a:lvl2pPr marL="742950" indent="-285750">
              <a:defRPr>
                <a:solidFill>
                  <a:schemeClr val="tx1"/>
                </a:solidFill>
                <a:latin typeface="Calibri" charset="0"/>
                <a:ea typeface="MS PGothic" charset="0"/>
                <a:cs typeface="MS PGothic" charset="0"/>
              </a:defRPr>
            </a:lvl2pPr>
            <a:lvl3pPr marL="1143000" indent="-228600">
              <a:defRPr>
                <a:solidFill>
                  <a:schemeClr val="tx1"/>
                </a:solidFill>
                <a:latin typeface="Calibri" charset="0"/>
                <a:ea typeface="MS PGothic" charset="0"/>
                <a:cs typeface="MS PGothic" charset="0"/>
              </a:defRPr>
            </a:lvl3pPr>
            <a:lvl4pPr marL="1600200" indent="-228600">
              <a:defRPr>
                <a:solidFill>
                  <a:schemeClr val="tx1"/>
                </a:solidFill>
                <a:latin typeface="Calibri" charset="0"/>
                <a:ea typeface="MS PGothic" charset="0"/>
                <a:cs typeface="MS PGothic" charset="0"/>
              </a:defRPr>
            </a:lvl4pPr>
            <a:lvl5pPr marL="2057400" indent="-228600">
              <a:defRPr>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Calibri" charset="0"/>
                <a:ea typeface="MS PGothic" charset="0"/>
                <a:cs typeface="MS PGothic" charset="0"/>
              </a:defRPr>
            </a:lvl9pPr>
          </a:lstStyle>
          <a:p>
            <a:fld id="{6445A09B-58E4-584F-9F78-9A0E3EDDBDD1}" type="slidenum">
              <a:rPr lang="en-US">
                <a:solidFill>
                  <a:srgbClr val="404040"/>
                </a:solidFill>
                <a:latin typeface="Arial"/>
                <a:cs typeface="Arial"/>
              </a:rPr>
              <a:pPr/>
              <a:t>5</a:t>
            </a:fld>
            <a:endParaRPr lang="en-US">
              <a:solidFill>
                <a:srgbClr val="404040"/>
              </a:solidFill>
              <a:latin typeface="Arial"/>
              <a:cs typeface="Arial"/>
            </a:endParaRPr>
          </a:p>
        </p:txBody>
      </p:sp>
      <p:sp>
        <p:nvSpPr>
          <p:cNvPr id="43013" name="TextBox 7"/>
          <p:cNvSpPr txBox="1">
            <a:spLocks noChangeArrowheads="1"/>
          </p:cNvSpPr>
          <p:nvPr/>
        </p:nvSpPr>
        <p:spPr bwMode="auto">
          <a:xfrm>
            <a:off x="4191000" y="3240088"/>
            <a:ext cx="1371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MS PGothic" charset="0"/>
                <a:cs typeface="MS PGothic" charset="0"/>
              </a:defRPr>
            </a:lvl1pPr>
            <a:lvl2pPr marL="742950" indent="-285750">
              <a:defRPr>
                <a:solidFill>
                  <a:schemeClr val="tx1"/>
                </a:solidFill>
                <a:latin typeface="Calibri" charset="0"/>
                <a:ea typeface="MS PGothic" charset="0"/>
                <a:cs typeface="MS PGothic" charset="0"/>
              </a:defRPr>
            </a:lvl2pPr>
            <a:lvl3pPr marL="1143000" indent="-228600">
              <a:defRPr>
                <a:solidFill>
                  <a:schemeClr val="tx1"/>
                </a:solidFill>
                <a:latin typeface="Calibri" charset="0"/>
                <a:ea typeface="MS PGothic" charset="0"/>
                <a:cs typeface="MS PGothic" charset="0"/>
              </a:defRPr>
            </a:lvl3pPr>
            <a:lvl4pPr marL="1600200" indent="-228600">
              <a:defRPr>
                <a:solidFill>
                  <a:schemeClr val="tx1"/>
                </a:solidFill>
                <a:latin typeface="Calibri" charset="0"/>
                <a:ea typeface="MS PGothic" charset="0"/>
                <a:cs typeface="MS PGothic" charset="0"/>
              </a:defRPr>
            </a:lvl4pPr>
            <a:lvl5pPr marL="2057400" indent="-228600">
              <a:defRPr>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Calibri" charset="0"/>
                <a:ea typeface="MS PGothic" charset="0"/>
                <a:cs typeface="MS PGothic" charset="0"/>
              </a:defRPr>
            </a:lvl9pPr>
          </a:lstStyle>
          <a:p>
            <a:r>
              <a:rPr lang="en-US" sz="2000" b="1" dirty="0">
                <a:solidFill>
                  <a:srgbClr val="404040"/>
                </a:solidFill>
                <a:latin typeface="Arial"/>
                <a:cs typeface="Arial"/>
              </a:rPr>
              <a:t>Present</a:t>
            </a:r>
          </a:p>
        </p:txBody>
      </p:sp>
      <p:sp>
        <p:nvSpPr>
          <p:cNvPr id="43014" name="TextBox 8"/>
          <p:cNvSpPr txBox="1">
            <a:spLocks noChangeArrowheads="1"/>
          </p:cNvSpPr>
          <p:nvPr/>
        </p:nvSpPr>
        <p:spPr bwMode="auto">
          <a:xfrm>
            <a:off x="3557588" y="2214563"/>
            <a:ext cx="16779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MS PGothic" charset="0"/>
                <a:cs typeface="MS PGothic" charset="0"/>
              </a:defRPr>
            </a:lvl1pPr>
            <a:lvl2pPr marL="742950" indent="-285750">
              <a:defRPr>
                <a:solidFill>
                  <a:schemeClr val="tx1"/>
                </a:solidFill>
                <a:latin typeface="Calibri" charset="0"/>
                <a:ea typeface="MS PGothic" charset="0"/>
                <a:cs typeface="MS PGothic" charset="0"/>
              </a:defRPr>
            </a:lvl2pPr>
            <a:lvl3pPr marL="1143000" indent="-228600">
              <a:defRPr>
                <a:solidFill>
                  <a:schemeClr val="tx1"/>
                </a:solidFill>
                <a:latin typeface="Calibri" charset="0"/>
                <a:ea typeface="MS PGothic" charset="0"/>
                <a:cs typeface="MS PGothic" charset="0"/>
              </a:defRPr>
            </a:lvl3pPr>
            <a:lvl4pPr marL="1600200" indent="-228600">
              <a:defRPr>
                <a:solidFill>
                  <a:schemeClr val="tx1"/>
                </a:solidFill>
                <a:latin typeface="Calibri" charset="0"/>
                <a:ea typeface="MS PGothic" charset="0"/>
                <a:cs typeface="MS PGothic" charset="0"/>
              </a:defRPr>
            </a:lvl4pPr>
            <a:lvl5pPr marL="2057400" indent="-228600">
              <a:defRPr>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Calibri" charset="0"/>
                <a:ea typeface="MS PGothic" charset="0"/>
                <a:cs typeface="MS PGothic" charset="0"/>
              </a:defRPr>
            </a:lvl9pPr>
          </a:lstStyle>
          <a:p>
            <a:r>
              <a:rPr lang="en-US" sz="2000" b="1" dirty="0">
                <a:solidFill>
                  <a:srgbClr val="404040"/>
                </a:solidFill>
                <a:latin typeface="Arial"/>
                <a:cs typeface="Arial"/>
              </a:rPr>
              <a:t>Near Future</a:t>
            </a:r>
          </a:p>
        </p:txBody>
      </p:sp>
      <p:pic>
        <p:nvPicPr>
          <p:cNvPr id="43016" name="Picture 9"/>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4413" y="3962400"/>
            <a:ext cx="2224087" cy="122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158998" y="5325532"/>
            <a:ext cx="5816601" cy="369332"/>
          </a:xfrm>
          <a:prstGeom prst="rect">
            <a:avLst/>
          </a:prstGeom>
          <a:solidFill>
            <a:srgbClr val="FFFFFF"/>
          </a:solidFill>
        </p:spPr>
        <p:txBody>
          <a:bodyPr wrap="square" rtlCol="0">
            <a:spAutoFit/>
          </a:bodyPr>
          <a:lstStyle/>
          <a:p>
            <a:r>
              <a:rPr lang="en-US" dirty="0" smtClean="0">
                <a:latin typeface="Arial"/>
                <a:cs typeface="Arial"/>
              </a:rPr>
              <a:t>1</a:t>
            </a:r>
            <a:endParaRPr lang="en-US" dirty="0">
              <a:latin typeface="Arial"/>
              <a:cs typeface="Arial"/>
            </a:endParaRPr>
          </a:p>
        </p:txBody>
      </p:sp>
      <p:sp>
        <p:nvSpPr>
          <p:cNvPr id="2" name="TextBox 1"/>
          <p:cNvSpPr txBox="1"/>
          <p:nvPr/>
        </p:nvSpPr>
        <p:spPr>
          <a:xfrm>
            <a:off x="2971800" y="5232401"/>
            <a:ext cx="4961467" cy="276999"/>
          </a:xfrm>
          <a:prstGeom prst="rect">
            <a:avLst/>
          </a:prstGeom>
          <a:solidFill>
            <a:srgbClr val="FFFFFF"/>
          </a:solidFill>
        </p:spPr>
        <p:txBody>
          <a:bodyPr wrap="square" rtlCol="0">
            <a:spAutoFit/>
          </a:bodyPr>
          <a:lstStyle/>
          <a:p>
            <a:r>
              <a:rPr lang="en-US" sz="1200" b="1" baseline="30000" dirty="0" smtClean="0">
                <a:solidFill>
                  <a:srgbClr val="000000"/>
                </a:solidFill>
                <a:latin typeface="Arial"/>
                <a:cs typeface="Arial"/>
              </a:rPr>
              <a:t>2	3</a:t>
            </a:r>
            <a:r>
              <a:rPr lang="en-US" sz="1200" b="1" dirty="0" smtClean="0">
                <a:solidFill>
                  <a:srgbClr val="000000"/>
                </a:solidFill>
                <a:latin typeface="Arial"/>
                <a:cs typeface="Arial"/>
              </a:rPr>
              <a:t>      </a:t>
            </a:r>
            <a:r>
              <a:rPr lang="en-US" sz="1200" b="1" baseline="30000" dirty="0" smtClean="0">
                <a:solidFill>
                  <a:srgbClr val="000000"/>
                </a:solidFill>
                <a:latin typeface="Arial"/>
                <a:cs typeface="Arial"/>
              </a:rPr>
              <a:t>4</a:t>
            </a:r>
            <a:r>
              <a:rPr lang="en-US" sz="1200" b="1" dirty="0" smtClean="0">
                <a:solidFill>
                  <a:srgbClr val="000000"/>
                </a:solidFill>
                <a:latin typeface="Arial"/>
                <a:cs typeface="Arial"/>
              </a:rPr>
              <a:t>     </a:t>
            </a:r>
            <a:r>
              <a:rPr lang="en-US" sz="1200" b="1" baseline="30000" dirty="0" smtClean="0">
                <a:solidFill>
                  <a:srgbClr val="000000"/>
                </a:solidFill>
                <a:latin typeface="Arial"/>
                <a:cs typeface="Arial"/>
              </a:rPr>
              <a:t>5</a:t>
            </a:r>
            <a:r>
              <a:rPr lang="en-US" sz="1200" b="1" dirty="0" smtClean="0">
                <a:solidFill>
                  <a:srgbClr val="000000"/>
                </a:solidFill>
                <a:latin typeface="Arial"/>
                <a:cs typeface="Arial"/>
              </a:rPr>
              <a:t>   </a:t>
            </a:r>
            <a:r>
              <a:rPr lang="en-US" sz="1200" b="1" baseline="30000" dirty="0" smtClean="0">
                <a:solidFill>
                  <a:srgbClr val="000000"/>
                </a:solidFill>
                <a:latin typeface="Arial"/>
                <a:cs typeface="Arial"/>
              </a:rPr>
              <a:t>6</a:t>
            </a:r>
            <a:r>
              <a:rPr lang="en-US" sz="1200" b="1" dirty="0" smtClean="0">
                <a:solidFill>
                  <a:srgbClr val="000000"/>
                </a:solidFill>
                <a:latin typeface="Arial"/>
                <a:cs typeface="Arial"/>
              </a:rPr>
              <a:t>   </a:t>
            </a:r>
            <a:r>
              <a:rPr lang="en-US" sz="1200" b="1" baseline="30000" dirty="0" smtClean="0">
                <a:solidFill>
                  <a:srgbClr val="000000"/>
                </a:solidFill>
                <a:latin typeface="Arial"/>
                <a:cs typeface="Arial"/>
              </a:rPr>
              <a:t>7</a:t>
            </a:r>
            <a:r>
              <a:rPr lang="en-US" sz="1200" b="1" dirty="0" smtClean="0">
                <a:solidFill>
                  <a:srgbClr val="000000"/>
                </a:solidFill>
                <a:latin typeface="Arial"/>
                <a:cs typeface="Arial"/>
              </a:rPr>
              <a:t>  </a:t>
            </a:r>
            <a:r>
              <a:rPr lang="en-US" sz="1200" b="1" baseline="30000" dirty="0" smtClean="0">
                <a:solidFill>
                  <a:srgbClr val="000000"/>
                </a:solidFill>
                <a:latin typeface="Arial"/>
                <a:cs typeface="Arial"/>
              </a:rPr>
              <a:t>8   9                              2</a:t>
            </a:r>
            <a:r>
              <a:rPr lang="en-US" sz="1200" b="1" baseline="30000" dirty="0">
                <a:solidFill>
                  <a:srgbClr val="000000"/>
                </a:solidFill>
                <a:latin typeface="Arial"/>
                <a:cs typeface="Arial"/>
              </a:rPr>
              <a:t>	</a:t>
            </a:r>
            <a:r>
              <a:rPr lang="en-US" sz="1200" b="1" baseline="30000" dirty="0" smtClean="0">
                <a:solidFill>
                  <a:srgbClr val="000000"/>
                </a:solidFill>
                <a:latin typeface="Arial"/>
                <a:cs typeface="Arial"/>
              </a:rPr>
              <a:t>          3</a:t>
            </a:r>
            <a:r>
              <a:rPr lang="en-US" sz="1200" b="1" dirty="0" smtClean="0">
                <a:solidFill>
                  <a:srgbClr val="000000"/>
                </a:solidFill>
                <a:latin typeface="Arial"/>
                <a:cs typeface="Arial"/>
              </a:rPr>
              <a:t>      </a:t>
            </a:r>
            <a:r>
              <a:rPr lang="en-US" sz="1200" b="1" baseline="30000" dirty="0">
                <a:solidFill>
                  <a:srgbClr val="000000"/>
                </a:solidFill>
                <a:latin typeface="Arial"/>
                <a:cs typeface="Arial"/>
              </a:rPr>
              <a:t>4</a:t>
            </a:r>
            <a:r>
              <a:rPr lang="en-US" sz="1200" b="1" dirty="0">
                <a:solidFill>
                  <a:srgbClr val="000000"/>
                </a:solidFill>
                <a:latin typeface="Arial"/>
                <a:cs typeface="Arial"/>
              </a:rPr>
              <a:t>     </a:t>
            </a:r>
            <a:r>
              <a:rPr lang="en-US" sz="1200" b="1" baseline="30000" dirty="0">
                <a:solidFill>
                  <a:srgbClr val="000000"/>
                </a:solidFill>
                <a:latin typeface="Arial"/>
                <a:cs typeface="Arial"/>
              </a:rPr>
              <a:t>5</a:t>
            </a:r>
            <a:r>
              <a:rPr lang="en-US" sz="1200" b="1" dirty="0">
                <a:solidFill>
                  <a:srgbClr val="000000"/>
                </a:solidFill>
                <a:latin typeface="Arial"/>
                <a:cs typeface="Arial"/>
              </a:rPr>
              <a:t>   </a:t>
            </a:r>
            <a:r>
              <a:rPr lang="en-US" sz="1200" b="1" dirty="0" smtClean="0">
                <a:solidFill>
                  <a:srgbClr val="000000"/>
                </a:solidFill>
                <a:latin typeface="Arial"/>
                <a:cs typeface="Arial"/>
              </a:rPr>
              <a:t> </a:t>
            </a:r>
            <a:r>
              <a:rPr lang="en-US" sz="1200" b="1" baseline="30000" dirty="0" smtClean="0">
                <a:solidFill>
                  <a:srgbClr val="000000"/>
                </a:solidFill>
                <a:latin typeface="Arial"/>
                <a:cs typeface="Arial"/>
              </a:rPr>
              <a:t>6</a:t>
            </a:r>
            <a:r>
              <a:rPr lang="en-US" sz="1200" b="1" dirty="0" smtClean="0">
                <a:solidFill>
                  <a:srgbClr val="000000"/>
                </a:solidFill>
                <a:latin typeface="Arial"/>
                <a:cs typeface="Arial"/>
              </a:rPr>
              <a:t>  </a:t>
            </a:r>
            <a:r>
              <a:rPr lang="en-US" sz="1200" b="1" baseline="30000" dirty="0">
                <a:solidFill>
                  <a:srgbClr val="000000"/>
                </a:solidFill>
                <a:latin typeface="Arial"/>
                <a:cs typeface="Arial"/>
              </a:rPr>
              <a:t>7</a:t>
            </a:r>
            <a:r>
              <a:rPr lang="en-US" sz="1200" b="1" dirty="0">
                <a:solidFill>
                  <a:srgbClr val="000000"/>
                </a:solidFill>
                <a:latin typeface="Arial"/>
                <a:cs typeface="Arial"/>
              </a:rPr>
              <a:t> </a:t>
            </a:r>
            <a:r>
              <a:rPr lang="en-US" sz="1200" b="1" dirty="0" smtClean="0">
                <a:solidFill>
                  <a:srgbClr val="000000"/>
                </a:solidFill>
                <a:latin typeface="Arial"/>
                <a:cs typeface="Arial"/>
              </a:rPr>
              <a:t>  </a:t>
            </a:r>
            <a:r>
              <a:rPr lang="en-US" sz="1200" b="1" baseline="30000" dirty="0" smtClean="0">
                <a:solidFill>
                  <a:srgbClr val="000000"/>
                </a:solidFill>
                <a:latin typeface="Arial"/>
                <a:cs typeface="Arial"/>
              </a:rPr>
              <a:t>8   9</a:t>
            </a:r>
            <a:endParaRPr lang="en-US" sz="1200" b="1" dirty="0">
              <a:solidFill>
                <a:srgbClr val="000000"/>
              </a:solidFill>
              <a:latin typeface="Arial"/>
              <a:cs typeface="Arial"/>
            </a:endParaRPr>
          </a:p>
        </p:txBody>
      </p:sp>
      <p:sp>
        <p:nvSpPr>
          <p:cNvPr id="12" name="TextBox 11"/>
          <p:cNvSpPr txBox="1"/>
          <p:nvPr/>
        </p:nvSpPr>
        <p:spPr>
          <a:xfrm>
            <a:off x="7183965" y="5325529"/>
            <a:ext cx="601135" cy="369332"/>
          </a:xfrm>
          <a:prstGeom prst="rect">
            <a:avLst/>
          </a:prstGeom>
          <a:noFill/>
        </p:spPr>
        <p:txBody>
          <a:bodyPr wrap="square" rtlCol="0">
            <a:spAutoFit/>
          </a:bodyPr>
          <a:lstStyle/>
          <a:p>
            <a:r>
              <a:rPr lang="en-US" dirty="0" smtClean="0">
                <a:latin typeface="Arial"/>
                <a:cs typeface="Arial"/>
              </a:rPr>
              <a:t>100 </a:t>
            </a:r>
            <a:endParaRPr lang="en-US" dirty="0"/>
          </a:p>
        </p:txBody>
      </p:sp>
      <p:sp>
        <p:nvSpPr>
          <p:cNvPr id="13" name="TextBox 12"/>
          <p:cNvSpPr txBox="1"/>
          <p:nvPr/>
        </p:nvSpPr>
        <p:spPr>
          <a:xfrm>
            <a:off x="3179243" y="5617631"/>
            <a:ext cx="3555999" cy="430887"/>
          </a:xfrm>
          <a:prstGeom prst="rect">
            <a:avLst/>
          </a:prstGeom>
          <a:solidFill>
            <a:srgbClr val="FFFFFF"/>
          </a:solidFill>
        </p:spPr>
        <p:txBody>
          <a:bodyPr wrap="square" rtlCol="0">
            <a:spAutoFit/>
          </a:bodyPr>
          <a:lstStyle/>
          <a:p>
            <a:pPr algn="ctr"/>
            <a:r>
              <a:rPr lang="en-US" sz="1400" dirty="0" smtClean="0">
                <a:latin typeface="Arial"/>
                <a:cs typeface="Arial"/>
              </a:rPr>
              <a:t>Photon Energy (keV)</a:t>
            </a:r>
          </a:p>
          <a:p>
            <a:pPr algn="ctr"/>
            <a:endParaRPr lang="en-US" sz="800" dirty="0">
              <a:latin typeface="Arial"/>
              <a:cs typeface="Arial"/>
            </a:endParaRPr>
          </a:p>
        </p:txBody>
      </p:sp>
      <p:sp>
        <p:nvSpPr>
          <p:cNvPr id="43015" name="TextBox 8"/>
          <p:cNvSpPr txBox="1">
            <a:spLocks noChangeArrowheads="1"/>
          </p:cNvSpPr>
          <p:nvPr/>
        </p:nvSpPr>
        <p:spPr bwMode="auto">
          <a:xfrm>
            <a:off x="419100" y="5973761"/>
            <a:ext cx="83058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charset="0"/>
                <a:ea typeface="MS PGothic" charset="0"/>
                <a:cs typeface="MS PGothic" charset="0"/>
              </a:defRPr>
            </a:lvl1pPr>
            <a:lvl2pPr marL="742950" indent="-285750">
              <a:defRPr>
                <a:solidFill>
                  <a:schemeClr val="tx1"/>
                </a:solidFill>
                <a:latin typeface="Calibri" charset="0"/>
                <a:ea typeface="MS PGothic" charset="0"/>
                <a:cs typeface="MS PGothic" charset="0"/>
              </a:defRPr>
            </a:lvl2pPr>
            <a:lvl3pPr marL="1143000" indent="-228600">
              <a:defRPr>
                <a:solidFill>
                  <a:schemeClr val="tx1"/>
                </a:solidFill>
                <a:latin typeface="Calibri" charset="0"/>
                <a:ea typeface="MS PGothic" charset="0"/>
                <a:cs typeface="MS PGothic" charset="0"/>
              </a:defRPr>
            </a:lvl3pPr>
            <a:lvl4pPr marL="1600200" indent="-228600">
              <a:defRPr>
                <a:solidFill>
                  <a:schemeClr val="tx1"/>
                </a:solidFill>
                <a:latin typeface="Calibri" charset="0"/>
                <a:ea typeface="MS PGothic" charset="0"/>
                <a:cs typeface="MS PGothic" charset="0"/>
              </a:defRPr>
            </a:lvl4pPr>
            <a:lvl5pPr marL="2057400" indent="-228600">
              <a:defRPr>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Calibri" charset="0"/>
                <a:ea typeface="MS PGothic" charset="0"/>
                <a:cs typeface="MS PGothic" charset="0"/>
              </a:defRPr>
            </a:lvl9pPr>
          </a:lstStyle>
          <a:p>
            <a:pPr algn="ctr"/>
            <a:r>
              <a:rPr lang="en-US" sz="1400" i="1" dirty="0">
                <a:solidFill>
                  <a:srgbClr val="151515"/>
                </a:solidFill>
                <a:latin typeface="Arial"/>
                <a:cs typeface="Arial"/>
              </a:rPr>
              <a:t>Curves for APS, ESRF and SP8 upgrades </a:t>
            </a:r>
            <a:r>
              <a:rPr lang="en-US" sz="1400" i="1" dirty="0" smtClean="0">
                <a:solidFill>
                  <a:srgbClr val="151515"/>
                </a:solidFill>
                <a:latin typeface="Arial"/>
                <a:cs typeface="Arial"/>
              </a:rPr>
              <a:t>based on </a:t>
            </a:r>
            <a:r>
              <a:rPr lang="en-US" sz="1400" i="1" dirty="0">
                <a:solidFill>
                  <a:srgbClr val="151515"/>
                </a:solidFill>
                <a:latin typeface="Arial"/>
                <a:cs typeface="Arial"/>
              </a:rPr>
              <a:t>present designs, assuming identical undulators </a:t>
            </a:r>
          </a:p>
        </p:txBody>
      </p:sp>
      <p:sp>
        <p:nvSpPr>
          <p:cNvPr id="6" name="TextBox 5"/>
          <p:cNvSpPr txBox="1"/>
          <p:nvPr/>
        </p:nvSpPr>
        <p:spPr>
          <a:xfrm>
            <a:off x="1617134" y="1540931"/>
            <a:ext cx="626533" cy="4288353"/>
          </a:xfrm>
          <a:prstGeom prst="rect">
            <a:avLst/>
          </a:prstGeom>
          <a:solidFill>
            <a:srgbClr val="FFFFFF"/>
          </a:solidFill>
        </p:spPr>
        <p:txBody>
          <a:bodyPr wrap="square" rtlCol="0">
            <a:spAutoFit/>
          </a:bodyPr>
          <a:lstStyle/>
          <a:p>
            <a:r>
              <a:rPr lang="en-US" dirty="0" smtClean="0">
                <a:solidFill>
                  <a:srgbClr val="000000"/>
                </a:solidFill>
                <a:latin typeface="Arial"/>
                <a:cs typeface="Arial"/>
              </a:rPr>
              <a:t>10</a:t>
            </a:r>
            <a:r>
              <a:rPr lang="en-US" baseline="30000" dirty="0" smtClean="0">
                <a:solidFill>
                  <a:srgbClr val="000000"/>
                </a:solidFill>
                <a:latin typeface="Arial"/>
                <a:cs typeface="Arial"/>
              </a:rPr>
              <a:t>22</a:t>
            </a:r>
          </a:p>
          <a:p>
            <a:endParaRPr lang="en-US" baseline="30000" dirty="0">
              <a:solidFill>
                <a:srgbClr val="000000"/>
              </a:solidFill>
              <a:latin typeface="Arial"/>
              <a:cs typeface="Arial"/>
            </a:endParaRPr>
          </a:p>
          <a:p>
            <a:endParaRPr lang="en-US" baseline="30000" dirty="0" smtClean="0">
              <a:solidFill>
                <a:srgbClr val="000000"/>
              </a:solidFill>
              <a:latin typeface="Arial"/>
              <a:cs typeface="Arial"/>
            </a:endParaRPr>
          </a:p>
          <a:p>
            <a:endParaRPr lang="en-US" sz="2000" baseline="30000" dirty="0">
              <a:solidFill>
                <a:srgbClr val="000000"/>
              </a:solidFill>
              <a:latin typeface="Arial"/>
              <a:cs typeface="Arial"/>
            </a:endParaRPr>
          </a:p>
          <a:p>
            <a:r>
              <a:rPr lang="en-US" dirty="0" smtClean="0">
                <a:solidFill>
                  <a:srgbClr val="000000"/>
                </a:solidFill>
                <a:latin typeface="Arial"/>
                <a:cs typeface="Arial"/>
              </a:rPr>
              <a:t>10</a:t>
            </a:r>
            <a:r>
              <a:rPr lang="en-US" baseline="30000" dirty="0" smtClean="0">
                <a:solidFill>
                  <a:srgbClr val="000000"/>
                </a:solidFill>
                <a:latin typeface="Arial"/>
                <a:cs typeface="Arial"/>
              </a:rPr>
              <a:t>21</a:t>
            </a:r>
          </a:p>
          <a:p>
            <a:endParaRPr lang="en-US" baseline="30000" dirty="0">
              <a:solidFill>
                <a:srgbClr val="000000"/>
              </a:solidFill>
              <a:latin typeface="Arial"/>
              <a:cs typeface="Arial"/>
            </a:endParaRPr>
          </a:p>
          <a:p>
            <a:endParaRPr lang="en-US" baseline="30000" dirty="0" smtClean="0">
              <a:solidFill>
                <a:srgbClr val="000000"/>
              </a:solidFill>
              <a:latin typeface="Arial"/>
              <a:cs typeface="Arial"/>
            </a:endParaRPr>
          </a:p>
          <a:p>
            <a:endParaRPr lang="en-US" baseline="30000" dirty="0">
              <a:solidFill>
                <a:srgbClr val="000000"/>
              </a:solidFill>
              <a:latin typeface="Arial"/>
              <a:cs typeface="Arial"/>
            </a:endParaRPr>
          </a:p>
          <a:p>
            <a:r>
              <a:rPr lang="en-US" dirty="0" smtClean="0">
                <a:solidFill>
                  <a:srgbClr val="000000"/>
                </a:solidFill>
                <a:latin typeface="Arial"/>
                <a:cs typeface="Arial"/>
              </a:rPr>
              <a:t>10</a:t>
            </a:r>
            <a:r>
              <a:rPr lang="en-US" baseline="30000" dirty="0" smtClean="0">
                <a:solidFill>
                  <a:srgbClr val="000000"/>
                </a:solidFill>
                <a:latin typeface="Arial"/>
                <a:cs typeface="Arial"/>
              </a:rPr>
              <a:t>20</a:t>
            </a:r>
          </a:p>
          <a:p>
            <a:endParaRPr lang="en-US" baseline="30000" dirty="0">
              <a:solidFill>
                <a:srgbClr val="000000"/>
              </a:solidFill>
              <a:latin typeface="Arial"/>
              <a:cs typeface="Arial"/>
            </a:endParaRPr>
          </a:p>
          <a:p>
            <a:endParaRPr lang="en-US" baseline="30000" dirty="0" smtClean="0">
              <a:solidFill>
                <a:srgbClr val="000000"/>
              </a:solidFill>
              <a:latin typeface="Arial"/>
              <a:cs typeface="Arial"/>
            </a:endParaRPr>
          </a:p>
          <a:p>
            <a:endParaRPr lang="en-US" baseline="30000" dirty="0">
              <a:solidFill>
                <a:srgbClr val="000000"/>
              </a:solidFill>
              <a:latin typeface="Arial"/>
              <a:cs typeface="Arial"/>
            </a:endParaRPr>
          </a:p>
          <a:p>
            <a:r>
              <a:rPr lang="en-US" dirty="0" smtClean="0">
                <a:solidFill>
                  <a:srgbClr val="000000"/>
                </a:solidFill>
                <a:latin typeface="Arial"/>
                <a:cs typeface="Arial"/>
              </a:rPr>
              <a:t>10</a:t>
            </a:r>
            <a:r>
              <a:rPr lang="en-US" baseline="30000" dirty="0" smtClean="0">
                <a:solidFill>
                  <a:srgbClr val="000000"/>
                </a:solidFill>
                <a:latin typeface="Arial"/>
                <a:cs typeface="Arial"/>
              </a:rPr>
              <a:t>19</a:t>
            </a:r>
          </a:p>
          <a:p>
            <a:endParaRPr lang="en-US" baseline="30000" dirty="0">
              <a:solidFill>
                <a:srgbClr val="000000"/>
              </a:solidFill>
              <a:latin typeface="Arial"/>
              <a:cs typeface="Arial"/>
            </a:endParaRPr>
          </a:p>
          <a:p>
            <a:endParaRPr lang="en-US" baseline="30000" dirty="0" smtClean="0">
              <a:solidFill>
                <a:srgbClr val="000000"/>
              </a:solidFill>
              <a:latin typeface="Arial"/>
              <a:cs typeface="Arial"/>
            </a:endParaRPr>
          </a:p>
          <a:p>
            <a:endParaRPr lang="en-US" sz="2000" baseline="30000" dirty="0">
              <a:solidFill>
                <a:srgbClr val="000000"/>
              </a:solidFill>
              <a:latin typeface="Arial"/>
              <a:cs typeface="Arial"/>
            </a:endParaRPr>
          </a:p>
          <a:p>
            <a:r>
              <a:rPr lang="en-US" dirty="0" smtClean="0">
                <a:solidFill>
                  <a:srgbClr val="000000"/>
                </a:solidFill>
                <a:latin typeface="Arial"/>
                <a:cs typeface="Arial"/>
              </a:rPr>
              <a:t>10</a:t>
            </a:r>
            <a:r>
              <a:rPr lang="en-US" baseline="30000" dirty="0" smtClean="0">
                <a:solidFill>
                  <a:srgbClr val="000000"/>
                </a:solidFill>
                <a:latin typeface="Arial"/>
                <a:cs typeface="Arial"/>
              </a:rPr>
              <a:t>18</a:t>
            </a:r>
            <a:endParaRPr lang="en-US" dirty="0">
              <a:solidFill>
                <a:srgbClr val="000000"/>
              </a:solidFill>
              <a:latin typeface="Arial"/>
              <a:cs typeface="Arial"/>
            </a:endParaRPr>
          </a:p>
          <a:p>
            <a:endParaRPr lang="en-US" dirty="0">
              <a:solidFill>
                <a:srgbClr val="000000"/>
              </a:solidFill>
              <a:latin typeface="Arial"/>
              <a:cs typeface="Arial"/>
            </a:endParaRPr>
          </a:p>
          <a:p>
            <a:endParaRPr lang="en-US" dirty="0">
              <a:solidFill>
                <a:srgbClr val="000000"/>
              </a:solidFill>
              <a:latin typeface="Arial"/>
              <a:cs typeface="Arial"/>
            </a:endParaRPr>
          </a:p>
        </p:txBody>
      </p:sp>
      <p:sp>
        <p:nvSpPr>
          <p:cNvPr id="7" name="TextBox 6"/>
          <p:cNvSpPr txBox="1"/>
          <p:nvPr/>
        </p:nvSpPr>
        <p:spPr>
          <a:xfrm rot="16200000">
            <a:off x="-664631" y="2926083"/>
            <a:ext cx="4157133" cy="523220"/>
          </a:xfrm>
          <a:prstGeom prst="rect">
            <a:avLst/>
          </a:prstGeom>
          <a:solidFill>
            <a:srgbClr val="FFFFFF"/>
          </a:solidFill>
        </p:spPr>
        <p:txBody>
          <a:bodyPr wrap="square" rtlCol="0">
            <a:spAutoFit/>
          </a:bodyPr>
          <a:lstStyle/>
          <a:p>
            <a:pPr algn="ctr"/>
            <a:endParaRPr lang="en-US" sz="1400" dirty="0" smtClean="0"/>
          </a:p>
          <a:p>
            <a:pPr algn="ctr"/>
            <a:r>
              <a:rPr lang="en-US" sz="1400" dirty="0" smtClean="0"/>
              <a:t>Brightness (Std. units)</a:t>
            </a:r>
            <a:endParaRPr lang="en-US" sz="1400" dirty="0"/>
          </a:p>
        </p:txBody>
      </p:sp>
      <p:sp>
        <p:nvSpPr>
          <p:cNvPr id="4" name="TextBox 3"/>
          <p:cNvSpPr txBox="1"/>
          <p:nvPr/>
        </p:nvSpPr>
        <p:spPr>
          <a:xfrm>
            <a:off x="4635497" y="5329759"/>
            <a:ext cx="516467" cy="369332"/>
          </a:xfrm>
          <a:prstGeom prst="rect">
            <a:avLst/>
          </a:prstGeom>
          <a:noFill/>
        </p:spPr>
        <p:txBody>
          <a:bodyPr wrap="square" rtlCol="0">
            <a:spAutoFit/>
          </a:bodyPr>
          <a:lstStyle/>
          <a:p>
            <a:r>
              <a:rPr lang="en-US" dirty="0">
                <a:latin typeface="Arial"/>
                <a:cs typeface="Arial"/>
              </a:rPr>
              <a:t>10 </a:t>
            </a:r>
            <a:endParaRPr lang="en-US" dirty="0"/>
          </a:p>
        </p:txBody>
      </p:sp>
    </p:spTree>
    <p:extLst>
      <p:ext uri="{BB962C8B-B14F-4D97-AF65-F5344CB8AC3E}">
        <p14:creationId xmlns:p14="http://schemas.microsoft.com/office/powerpoint/2010/main" val="24934587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bwMode="auto">
          <a:xfrm>
            <a:off x="3098800" y="1410260"/>
            <a:ext cx="2913380" cy="4965140"/>
          </a:xfrm>
          <a:prstGeom prst="rect">
            <a:avLst/>
          </a:prstGeom>
          <a:gradFill flip="none" rotWithShape="1">
            <a:gsLst>
              <a:gs pos="69000">
                <a:schemeClr val="tx2"/>
              </a:gs>
              <a:gs pos="88000">
                <a:srgbClr val="FFFFFF">
                  <a:alpha val="80000"/>
                </a:srgbClr>
              </a:gs>
            </a:gsLst>
            <a:lin ang="5400000" scaled="0"/>
            <a:tileRect/>
          </a:gradFill>
          <a:ln w="9525" cap="flat" cmpd="sng" algn="ctr">
            <a:noFill/>
            <a:prstDash val="solid"/>
            <a:round/>
            <a:headEnd type="none" w="med" len="med"/>
            <a:tailEnd type="none" w="med" len="med"/>
          </a:ln>
          <a:effectLst/>
        </p:spPr>
        <p:txBody>
          <a:bodyPr vert="horz" wrap="square" lIns="91440" tIns="91440" rIns="91440" bIns="45720" numCol="1" rtlCol="0" anchor="t" anchorCtr="0" compatLnSpc="1">
            <a:prstTxWarp prst="textNoShape">
              <a:avLst/>
            </a:prstTxWarp>
          </a:bodyPr>
          <a:lstStyle/>
          <a:p>
            <a:pPr algn="ctr" defTabSz="457082" fontAlgn="base">
              <a:spcBef>
                <a:spcPct val="0"/>
              </a:spcBef>
              <a:spcAft>
                <a:spcPct val="0"/>
              </a:spcAft>
            </a:pPr>
            <a:r>
              <a:rPr lang="en-US" sz="2000" dirty="0" smtClean="0">
                <a:solidFill>
                  <a:prstClr val="white"/>
                </a:solidFill>
                <a:latin typeface="Arial"/>
                <a:ea typeface="ＭＳ Ｐゴシック" charset="-128"/>
                <a:cs typeface="Arial"/>
              </a:rPr>
              <a:t>Brightness</a:t>
            </a:r>
            <a:endParaRPr lang="en-US" sz="2000" dirty="0">
              <a:solidFill>
                <a:prstClr val="white"/>
              </a:solidFill>
              <a:latin typeface="Arial"/>
              <a:ea typeface="ＭＳ Ｐゴシック" charset="-128"/>
              <a:cs typeface="Arial"/>
            </a:endParaRPr>
          </a:p>
        </p:txBody>
      </p:sp>
      <p:sp>
        <p:nvSpPr>
          <p:cNvPr id="22" name="Rectangle 21"/>
          <p:cNvSpPr/>
          <p:nvPr/>
        </p:nvSpPr>
        <p:spPr bwMode="auto">
          <a:xfrm>
            <a:off x="157479" y="1410260"/>
            <a:ext cx="2880360" cy="4965140"/>
          </a:xfrm>
          <a:prstGeom prst="rect">
            <a:avLst/>
          </a:prstGeom>
          <a:gradFill flip="none" rotWithShape="1">
            <a:gsLst>
              <a:gs pos="69000">
                <a:schemeClr val="tx2"/>
              </a:gs>
              <a:gs pos="88000">
                <a:srgbClr val="FFFFFF">
                  <a:alpha val="80000"/>
                </a:srgbClr>
              </a:gs>
            </a:gsLst>
            <a:lin ang="5400000" scaled="0"/>
            <a:tileRect/>
          </a:gradFill>
          <a:ln w="9525" cap="flat" cmpd="sng" algn="ctr">
            <a:noFill/>
            <a:prstDash val="solid"/>
            <a:round/>
            <a:headEnd type="none" w="med" len="med"/>
            <a:tailEnd type="none" w="med" len="med"/>
          </a:ln>
          <a:effectLst/>
        </p:spPr>
        <p:txBody>
          <a:bodyPr vert="horz" wrap="square" lIns="91440" tIns="91440" rIns="91440" bIns="45720" numCol="1" rtlCol="0" anchor="t" anchorCtr="0" compatLnSpc="1">
            <a:prstTxWarp prst="textNoShape">
              <a:avLst/>
            </a:prstTxWarp>
          </a:bodyPr>
          <a:lstStyle/>
          <a:p>
            <a:pPr algn="ctr" defTabSz="457082" fontAlgn="base">
              <a:spcBef>
                <a:spcPct val="0"/>
              </a:spcBef>
              <a:spcAft>
                <a:spcPct val="0"/>
              </a:spcAft>
            </a:pPr>
            <a:r>
              <a:rPr lang="en-US" sz="2000" dirty="0" smtClean="0">
                <a:solidFill>
                  <a:schemeClr val="bg1"/>
                </a:solidFill>
                <a:latin typeface="Arial"/>
                <a:cs typeface="Arial"/>
              </a:rPr>
              <a:t>High Energy</a:t>
            </a:r>
            <a:endParaRPr lang="en-US" sz="2000" dirty="0">
              <a:solidFill>
                <a:schemeClr val="bg1"/>
              </a:solidFill>
              <a:latin typeface="Arial"/>
              <a:ea typeface="ＭＳ Ｐゴシック" charset="-128"/>
              <a:cs typeface="Arial"/>
            </a:endParaRPr>
          </a:p>
        </p:txBody>
      </p:sp>
      <p:sp>
        <p:nvSpPr>
          <p:cNvPr id="4" name="Rectangle 3"/>
          <p:cNvSpPr/>
          <p:nvPr/>
        </p:nvSpPr>
        <p:spPr bwMode="auto">
          <a:xfrm>
            <a:off x="6096000" y="1410260"/>
            <a:ext cx="2899117" cy="4965140"/>
          </a:xfrm>
          <a:prstGeom prst="rect">
            <a:avLst/>
          </a:prstGeom>
          <a:gradFill flip="none" rotWithShape="1">
            <a:gsLst>
              <a:gs pos="69000">
                <a:schemeClr val="tx2"/>
              </a:gs>
              <a:gs pos="88000">
                <a:srgbClr val="FFFFFF">
                  <a:alpha val="80000"/>
                </a:srgbClr>
              </a:gs>
            </a:gsLst>
            <a:lin ang="5400000" scaled="0"/>
            <a:tileRect/>
          </a:gradFill>
          <a:ln w="9525" cap="flat" cmpd="sng" algn="ctr">
            <a:noFill/>
            <a:prstDash val="solid"/>
            <a:round/>
            <a:headEnd type="none" w="med" len="med"/>
            <a:tailEnd type="none" w="med" len="med"/>
          </a:ln>
          <a:effectLst/>
        </p:spPr>
        <p:txBody>
          <a:bodyPr vert="horz" wrap="square" lIns="91440" tIns="91440" rIns="91440" bIns="45720" numCol="1" rtlCol="0" anchor="t" anchorCtr="0" compatLnSpc="1">
            <a:prstTxWarp prst="textNoShape">
              <a:avLst/>
            </a:prstTxWarp>
          </a:bodyPr>
          <a:lstStyle/>
          <a:p>
            <a:pPr algn="ctr" defTabSz="457082" fontAlgn="base">
              <a:spcBef>
                <a:spcPct val="0"/>
              </a:spcBef>
              <a:spcAft>
                <a:spcPct val="0"/>
              </a:spcAft>
            </a:pPr>
            <a:r>
              <a:rPr lang="en-US" sz="2000" dirty="0" smtClean="0">
                <a:solidFill>
                  <a:schemeClr val="bg1"/>
                </a:solidFill>
                <a:latin typeface="Arial"/>
                <a:cs typeface="Arial"/>
              </a:rPr>
              <a:t>Coherence</a:t>
            </a:r>
            <a:endParaRPr lang="en-US" sz="2000" dirty="0">
              <a:solidFill>
                <a:schemeClr val="bg1"/>
              </a:solidFill>
              <a:latin typeface="Arial"/>
              <a:ea typeface="ＭＳ Ｐゴシック" charset="-128"/>
              <a:cs typeface="Arial"/>
            </a:endParaRPr>
          </a:p>
        </p:txBody>
      </p:sp>
      <p:sp>
        <p:nvSpPr>
          <p:cNvPr id="75" name="TextBox 74"/>
          <p:cNvSpPr txBox="1"/>
          <p:nvPr/>
        </p:nvSpPr>
        <p:spPr>
          <a:xfrm>
            <a:off x="6156978" y="1877159"/>
            <a:ext cx="2777160" cy="2702792"/>
          </a:xfrm>
          <a:prstGeom prst="rect">
            <a:avLst/>
          </a:prstGeom>
          <a:noFill/>
        </p:spPr>
        <p:txBody>
          <a:bodyPr wrap="square" rtlCol="0">
            <a:spAutoFit/>
          </a:bodyPr>
          <a:lstStyle/>
          <a:p>
            <a:pPr algn="ctr">
              <a:lnSpc>
                <a:spcPct val="90000"/>
              </a:lnSpc>
              <a:spcAft>
                <a:spcPts val="600"/>
              </a:spcAft>
            </a:pPr>
            <a:r>
              <a:rPr lang="en-US" dirty="0" smtClean="0">
                <a:solidFill>
                  <a:schemeClr val="bg1"/>
                </a:solidFill>
                <a:latin typeface="Arial"/>
                <a:cs typeface="Arial"/>
              </a:rPr>
              <a:t>Enabling highest spatial resolution even in non-periodic materials</a:t>
            </a:r>
            <a:endParaRPr lang="en-US" sz="800" dirty="0" smtClean="0">
              <a:solidFill>
                <a:schemeClr val="bg1"/>
              </a:solidFill>
              <a:latin typeface="Arial"/>
              <a:cs typeface="Arial"/>
            </a:endParaRPr>
          </a:p>
          <a:p>
            <a:pPr marL="285750" indent="-285750">
              <a:lnSpc>
                <a:spcPct val="90000"/>
              </a:lnSpc>
              <a:spcAft>
                <a:spcPts val="900"/>
              </a:spcAft>
              <a:buFont typeface="Wingdings" charset="2"/>
              <a:buChar char="§"/>
            </a:pPr>
            <a:r>
              <a:rPr lang="en-US" sz="1400" dirty="0" smtClean="0">
                <a:solidFill>
                  <a:schemeClr val="bg1"/>
                </a:solidFill>
                <a:latin typeface="Arial"/>
                <a:cs typeface="Arial"/>
              </a:rPr>
              <a:t>Extends </a:t>
            </a:r>
            <a:r>
              <a:rPr lang="en-US" sz="1400" dirty="0" err="1" smtClean="0">
                <a:solidFill>
                  <a:schemeClr val="bg1"/>
                </a:solidFill>
                <a:latin typeface="Arial"/>
                <a:cs typeface="Arial"/>
              </a:rPr>
              <a:t>lensless</a:t>
            </a:r>
            <a:r>
              <a:rPr lang="en-US" sz="1400" dirty="0" smtClean="0">
                <a:solidFill>
                  <a:schemeClr val="bg1"/>
                </a:solidFill>
                <a:latin typeface="Arial"/>
                <a:cs typeface="Arial"/>
              </a:rPr>
              <a:t> imaging to hard x-ray domain, with resolution </a:t>
            </a:r>
            <a:r>
              <a:rPr lang="en-US" sz="1400" dirty="0">
                <a:solidFill>
                  <a:schemeClr val="bg1"/>
                </a:solidFill>
                <a:latin typeface="Arial"/>
                <a:cs typeface="Arial"/>
              </a:rPr>
              <a:t>down </a:t>
            </a:r>
            <a:r>
              <a:rPr lang="en-US" sz="1400" dirty="0" smtClean="0">
                <a:solidFill>
                  <a:schemeClr val="bg1"/>
                </a:solidFill>
                <a:latin typeface="Arial"/>
                <a:cs typeface="Arial"/>
              </a:rPr>
              <a:t>to &lt;1 </a:t>
            </a:r>
            <a:r>
              <a:rPr lang="en-US" sz="1400" dirty="0">
                <a:solidFill>
                  <a:schemeClr val="bg1"/>
                </a:solidFill>
                <a:latin typeface="Arial"/>
                <a:cs typeface="Arial"/>
              </a:rPr>
              <a:t>nm, localizing </a:t>
            </a:r>
            <a:r>
              <a:rPr lang="en-US" sz="1400" dirty="0" smtClean="0">
                <a:solidFill>
                  <a:schemeClr val="bg1"/>
                </a:solidFill>
                <a:latin typeface="Arial"/>
                <a:cs typeface="Arial"/>
              </a:rPr>
              <a:t>atoms</a:t>
            </a:r>
            <a:endParaRPr lang="en-US" sz="1400" dirty="0">
              <a:solidFill>
                <a:schemeClr val="bg1"/>
              </a:solidFill>
              <a:latin typeface="Arial"/>
              <a:cs typeface="Arial"/>
            </a:endParaRPr>
          </a:p>
          <a:p>
            <a:pPr marL="285750" indent="-285750">
              <a:lnSpc>
                <a:spcPct val="90000"/>
              </a:lnSpc>
              <a:spcAft>
                <a:spcPts val="900"/>
              </a:spcAft>
              <a:buFont typeface="Wingdings" charset="2"/>
              <a:buChar char="§"/>
            </a:pPr>
            <a:r>
              <a:rPr lang="en-US" sz="1400" dirty="0" smtClean="0">
                <a:solidFill>
                  <a:schemeClr val="bg1"/>
                </a:solidFill>
                <a:latin typeface="Arial"/>
                <a:cs typeface="Arial"/>
              </a:rPr>
              <a:t>Increases phase contrast for fast full field imaging </a:t>
            </a:r>
          </a:p>
          <a:p>
            <a:pPr marL="285750" indent="-285750">
              <a:lnSpc>
                <a:spcPct val="90000"/>
              </a:lnSpc>
              <a:spcAft>
                <a:spcPts val="900"/>
              </a:spcAft>
              <a:buFont typeface="Wingdings" charset="2"/>
              <a:buChar char="§"/>
            </a:pPr>
            <a:r>
              <a:rPr lang="en-US" sz="1400" dirty="0">
                <a:solidFill>
                  <a:schemeClr val="bg1"/>
                </a:solidFill>
                <a:latin typeface="Arial"/>
                <a:cs typeface="Arial"/>
              </a:rPr>
              <a:t>Correlation </a:t>
            </a:r>
            <a:r>
              <a:rPr lang="en-US" sz="1400" dirty="0" smtClean="0">
                <a:solidFill>
                  <a:schemeClr val="bg1"/>
                </a:solidFill>
                <a:latin typeface="Arial"/>
                <a:cs typeface="Arial"/>
              </a:rPr>
              <a:t>methods </a:t>
            </a:r>
            <a:r>
              <a:rPr lang="en-US" sz="1400" dirty="0">
                <a:solidFill>
                  <a:schemeClr val="bg1"/>
                </a:solidFill>
                <a:latin typeface="Arial"/>
                <a:cs typeface="Arial"/>
              </a:rPr>
              <a:t>improve </a:t>
            </a:r>
            <a:r>
              <a:rPr lang="en-US" sz="1400" dirty="0" smtClean="0">
                <a:solidFill>
                  <a:schemeClr val="bg1"/>
                </a:solidFill>
                <a:latin typeface="Arial"/>
                <a:cs typeface="Arial"/>
              </a:rPr>
              <a:t>by 10,000-1,000,000x</a:t>
            </a:r>
            <a:endParaRPr lang="en-US" sz="1400" dirty="0">
              <a:solidFill>
                <a:schemeClr val="bg1"/>
              </a:solidFill>
              <a:latin typeface="Arial"/>
              <a:cs typeface="Arial"/>
            </a:endParaRPr>
          </a:p>
        </p:txBody>
      </p:sp>
      <p:sp>
        <p:nvSpPr>
          <p:cNvPr id="3" name="Title 2"/>
          <p:cNvSpPr>
            <a:spLocks noGrp="1"/>
          </p:cNvSpPr>
          <p:nvPr>
            <p:ph type="title" idx="4294967295"/>
          </p:nvPr>
        </p:nvSpPr>
        <p:spPr>
          <a:xfrm>
            <a:off x="457200" y="276225"/>
            <a:ext cx="8229600" cy="551815"/>
          </a:xfrm>
        </p:spPr>
        <p:txBody>
          <a:bodyPr/>
          <a:lstStyle/>
          <a:p>
            <a:pPr algn="ctr"/>
            <a:r>
              <a:rPr lang="en-US" sz="2600" b="0" dirty="0" smtClean="0">
                <a:latin typeface="Arial"/>
                <a:cs typeface="Arial"/>
              </a:rPr>
              <a:t>APS-U: The ultimate 3D microscope</a:t>
            </a:r>
            <a:endParaRPr lang="en-US" sz="2600" b="0" dirty="0">
              <a:latin typeface="Arial"/>
              <a:cs typeface="Arial"/>
            </a:endParaRPr>
          </a:p>
        </p:txBody>
      </p:sp>
      <p:sp>
        <p:nvSpPr>
          <p:cNvPr id="76" name="TextBox 75"/>
          <p:cNvSpPr txBox="1"/>
          <p:nvPr/>
        </p:nvSpPr>
        <p:spPr>
          <a:xfrm>
            <a:off x="241300" y="2479970"/>
            <a:ext cx="2729942" cy="2302682"/>
          </a:xfrm>
          <a:prstGeom prst="rect">
            <a:avLst/>
          </a:prstGeom>
          <a:noFill/>
        </p:spPr>
        <p:txBody>
          <a:bodyPr wrap="square" rtlCol="0">
            <a:spAutoFit/>
          </a:bodyPr>
          <a:lstStyle/>
          <a:p>
            <a:pPr marL="192024" indent="-192024">
              <a:lnSpc>
                <a:spcPct val="90000"/>
              </a:lnSpc>
              <a:spcAft>
                <a:spcPts val="900"/>
              </a:spcAft>
              <a:buFont typeface="Wingdings" charset="2"/>
              <a:buChar char="§"/>
              <a:tabLst>
                <a:tab pos="228600" algn="l"/>
              </a:tabLst>
            </a:pPr>
            <a:r>
              <a:rPr lang="en-US" sz="1400" dirty="0" smtClean="0">
                <a:solidFill>
                  <a:schemeClr val="bg1"/>
                </a:solidFill>
                <a:latin typeface="Arial"/>
                <a:cs typeface="Arial"/>
              </a:rPr>
              <a:t>World’s brightest source of hard X-rays</a:t>
            </a:r>
          </a:p>
          <a:p>
            <a:pPr marL="192024" indent="-192024">
              <a:lnSpc>
                <a:spcPct val="90000"/>
              </a:lnSpc>
              <a:spcAft>
                <a:spcPts val="900"/>
              </a:spcAft>
              <a:buFont typeface="Wingdings" charset="2"/>
              <a:buChar char="§"/>
              <a:tabLst>
                <a:tab pos="228600" algn="l"/>
              </a:tabLst>
            </a:pPr>
            <a:r>
              <a:rPr lang="en-US" sz="1400" dirty="0" smtClean="0">
                <a:solidFill>
                  <a:schemeClr val="bg1"/>
                </a:solidFill>
                <a:latin typeface="Arial"/>
                <a:ea typeface="ＭＳ Ｐゴシック" charset="-128"/>
                <a:cs typeface="Arial"/>
              </a:rPr>
              <a:t>3D mapping, </a:t>
            </a:r>
            <a:r>
              <a:rPr lang="en-US" sz="1400" dirty="0">
                <a:solidFill>
                  <a:schemeClr val="bg1"/>
                </a:solidFill>
                <a:latin typeface="Arial"/>
                <a:ea typeface="ＭＳ Ｐゴシック" charset="-128"/>
                <a:cs typeface="Arial"/>
              </a:rPr>
              <a:t>deep </a:t>
            </a:r>
            <a:r>
              <a:rPr lang="en-US" sz="1400" dirty="0" smtClean="0">
                <a:solidFill>
                  <a:schemeClr val="bg1"/>
                </a:solidFill>
                <a:latin typeface="Arial"/>
                <a:ea typeface="ＭＳ Ｐゴシック" charset="-128"/>
                <a:cs typeface="Arial"/>
              </a:rPr>
              <a:t>inside samples</a:t>
            </a:r>
          </a:p>
          <a:p>
            <a:pPr marL="192024" indent="-192024">
              <a:lnSpc>
                <a:spcPct val="90000"/>
              </a:lnSpc>
              <a:spcAft>
                <a:spcPts val="900"/>
              </a:spcAft>
              <a:buFont typeface="Wingdings" charset="2"/>
              <a:buChar char="§"/>
              <a:tabLst>
                <a:tab pos="228600" algn="l"/>
              </a:tabLst>
            </a:pPr>
            <a:r>
              <a:rPr lang="en-US" sz="1400" dirty="0" smtClean="0">
                <a:solidFill>
                  <a:schemeClr val="bg1"/>
                </a:solidFill>
                <a:latin typeface="Arial"/>
                <a:ea typeface="ＭＳ Ｐゴシック" charset="-128"/>
                <a:cs typeface="Arial"/>
              </a:rPr>
              <a:t>X</a:t>
            </a:r>
            <a:r>
              <a:rPr lang="en-US" sz="1400" dirty="0">
                <a:solidFill>
                  <a:schemeClr val="bg1"/>
                </a:solidFill>
                <a:latin typeface="Arial"/>
                <a:ea typeface="ＭＳ Ｐゴシック" charset="-128"/>
                <a:cs typeface="Arial"/>
              </a:rPr>
              <a:t>-ray cinematography in previously inaccessible regimes</a:t>
            </a:r>
          </a:p>
          <a:p>
            <a:pPr>
              <a:lnSpc>
                <a:spcPct val="90000"/>
              </a:lnSpc>
              <a:spcAft>
                <a:spcPts val="900"/>
              </a:spcAft>
              <a:tabLst>
                <a:tab pos="228600" algn="l"/>
              </a:tabLst>
            </a:pPr>
            <a:endParaRPr lang="en-US" sz="1400" i="1" dirty="0">
              <a:solidFill>
                <a:schemeClr val="bg1"/>
              </a:solidFill>
              <a:latin typeface="Arial"/>
              <a:ea typeface="ＭＳ Ｐゴシック" charset="-128"/>
              <a:cs typeface="Arial"/>
            </a:endParaRPr>
          </a:p>
          <a:p>
            <a:pPr>
              <a:lnSpc>
                <a:spcPct val="90000"/>
              </a:lnSpc>
              <a:spcAft>
                <a:spcPts val="900"/>
              </a:spcAft>
              <a:tabLst>
                <a:tab pos="228600" algn="l"/>
              </a:tabLst>
            </a:pPr>
            <a:endParaRPr lang="en-US" sz="1400" dirty="0" smtClean="0">
              <a:solidFill>
                <a:schemeClr val="bg1"/>
              </a:solidFill>
              <a:latin typeface="Arial"/>
              <a:cs typeface="Arial"/>
            </a:endParaRPr>
          </a:p>
        </p:txBody>
      </p:sp>
      <p:sp>
        <p:nvSpPr>
          <p:cNvPr id="5" name="TextBox 4"/>
          <p:cNvSpPr txBox="1"/>
          <p:nvPr/>
        </p:nvSpPr>
        <p:spPr>
          <a:xfrm>
            <a:off x="3194050" y="2695870"/>
            <a:ext cx="2722880" cy="1568635"/>
          </a:xfrm>
          <a:prstGeom prst="rect">
            <a:avLst/>
          </a:prstGeom>
          <a:noFill/>
        </p:spPr>
        <p:txBody>
          <a:bodyPr wrap="square" rtlCol="0">
            <a:spAutoFit/>
          </a:bodyPr>
          <a:lstStyle/>
          <a:p>
            <a:pPr marL="192024" indent="-192024">
              <a:lnSpc>
                <a:spcPct val="90000"/>
              </a:lnSpc>
              <a:spcAft>
                <a:spcPts val="900"/>
              </a:spcAft>
              <a:buFont typeface="Wingdings" charset="2"/>
              <a:buChar char="§"/>
            </a:pPr>
            <a:r>
              <a:rPr lang="en-US" sz="1400" dirty="0" smtClean="0">
                <a:solidFill>
                  <a:schemeClr val="bg1"/>
                </a:solidFill>
                <a:latin typeface="Arial"/>
                <a:cs typeface="Arial"/>
              </a:rPr>
              <a:t>Multi</a:t>
            </a:r>
            <a:r>
              <a:rPr lang="en-US" sz="1400" dirty="0">
                <a:solidFill>
                  <a:schemeClr val="bg1"/>
                </a:solidFill>
                <a:latin typeface="Arial"/>
                <a:cs typeface="Arial"/>
              </a:rPr>
              <a:t>-scale </a:t>
            </a:r>
            <a:r>
              <a:rPr lang="en-US" sz="1400" dirty="0" smtClean="0">
                <a:solidFill>
                  <a:schemeClr val="bg1"/>
                </a:solidFill>
                <a:latin typeface="Arial"/>
                <a:cs typeface="Arial"/>
              </a:rPr>
              <a:t>imaging – connecting nanometer </a:t>
            </a:r>
            <a:r>
              <a:rPr lang="en-US" sz="1400" dirty="0">
                <a:solidFill>
                  <a:schemeClr val="bg1"/>
                </a:solidFill>
                <a:latin typeface="Arial"/>
                <a:cs typeface="Arial"/>
              </a:rPr>
              <a:t>features across macroscopic </a:t>
            </a:r>
            <a:r>
              <a:rPr lang="en-US" sz="1400" dirty="0" smtClean="0">
                <a:solidFill>
                  <a:schemeClr val="bg1"/>
                </a:solidFill>
                <a:latin typeface="Arial"/>
                <a:cs typeface="Arial"/>
              </a:rPr>
              <a:t>dimensions</a:t>
            </a:r>
          </a:p>
          <a:p>
            <a:pPr marL="192024" indent="-192024">
              <a:lnSpc>
                <a:spcPct val="90000"/>
              </a:lnSpc>
              <a:spcAft>
                <a:spcPts val="900"/>
              </a:spcAft>
              <a:buFont typeface="Wingdings" charset="2"/>
              <a:buChar char="§"/>
            </a:pPr>
            <a:r>
              <a:rPr lang="en-US" sz="1400" dirty="0" smtClean="0">
                <a:solidFill>
                  <a:schemeClr val="bg1"/>
                </a:solidFill>
                <a:latin typeface="Arial"/>
                <a:cs typeface="Arial"/>
              </a:rPr>
              <a:t>Fast sampling with chemical, magnetic, electronic sensitivity</a:t>
            </a:r>
          </a:p>
        </p:txBody>
      </p:sp>
      <p:sp>
        <p:nvSpPr>
          <p:cNvPr id="7" name="TextBox 6"/>
          <p:cNvSpPr txBox="1"/>
          <p:nvPr/>
        </p:nvSpPr>
        <p:spPr>
          <a:xfrm>
            <a:off x="-38099" y="725091"/>
            <a:ext cx="9231948" cy="671979"/>
          </a:xfrm>
          <a:prstGeom prst="rect">
            <a:avLst/>
          </a:prstGeom>
          <a:noFill/>
        </p:spPr>
        <p:txBody>
          <a:bodyPr wrap="square" rtlCol="0">
            <a:spAutoFit/>
          </a:bodyPr>
          <a:lstStyle/>
          <a:p>
            <a:pPr algn="ctr">
              <a:spcAft>
                <a:spcPts val="200"/>
              </a:spcAft>
            </a:pPr>
            <a:r>
              <a:rPr lang="en-US" dirty="0" smtClean="0">
                <a:solidFill>
                  <a:srgbClr val="151515"/>
                </a:solidFill>
                <a:latin typeface="Arial"/>
                <a:cs typeface="Arial"/>
              </a:rPr>
              <a:t>A new analytical tool to approach the supreme goal of measurement science: </a:t>
            </a:r>
          </a:p>
          <a:p>
            <a:pPr algn="ctr">
              <a:spcAft>
                <a:spcPts val="200"/>
              </a:spcAft>
            </a:pPr>
            <a:r>
              <a:rPr lang="en-US" b="1" dirty="0" smtClean="0">
                <a:solidFill>
                  <a:srgbClr val="151515"/>
                </a:solidFill>
                <a:latin typeface="Arial"/>
                <a:cs typeface="Arial"/>
              </a:rPr>
              <a:t>To map any atom’s position, identity and dynamics </a:t>
            </a:r>
          </a:p>
        </p:txBody>
      </p:sp>
      <p:sp>
        <p:nvSpPr>
          <p:cNvPr id="8" name="Rectangle 7"/>
          <p:cNvSpPr/>
          <p:nvPr/>
        </p:nvSpPr>
        <p:spPr>
          <a:xfrm>
            <a:off x="160019" y="1877159"/>
            <a:ext cx="2875280" cy="595548"/>
          </a:xfrm>
          <a:prstGeom prst="rect">
            <a:avLst/>
          </a:prstGeom>
        </p:spPr>
        <p:txBody>
          <a:bodyPr wrap="square">
            <a:spAutoFit/>
          </a:bodyPr>
          <a:lstStyle/>
          <a:p>
            <a:pPr algn="ctr">
              <a:lnSpc>
                <a:spcPct val="90000"/>
              </a:lnSpc>
              <a:spcAft>
                <a:spcPts val="900"/>
              </a:spcAft>
            </a:pPr>
            <a:r>
              <a:rPr lang="en-US" dirty="0" smtClean="0">
                <a:solidFill>
                  <a:schemeClr val="bg1"/>
                </a:solidFill>
                <a:latin typeface="Arial"/>
                <a:cs typeface="Arial"/>
              </a:rPr>
              <a:t>Penetrating bulk materials and operating systems</a:t>
            </a:r>
            <a:endParaRPr lang="en-US" dirty="0">
              <a:solidFill>
                <a:schemeClr val="bg1"/>
              </a:solidFill>
              <a:latin typeface="Arial"/>
              <a:cs typeface="Arial"/>
            </a:endParaRPr>
          </a:p>
        </p:txBody>
      </p:sp>
      <p:sp>
        <p:nvSpPr>
          <p:cNvPr id="19" name="Rectangle 18"/>
          <p:cNvSpPr/>
          <p:nvPr/>
        </p:nvSpPr>
        <p:spPr>
          <a:xfrm>
            <a:off x="3260090" y="1877159"/>
            <a:ext cx="2590800" cy="844847"/>
          </a:xfrm>
          <a:prstGeom prst="rect">
            <a:avLst/>
          </a:prstGeom>
        </p:spPr>
        <p:txBody>
          <a:bodyPr wrap="square">
            <a:spAutoFit/>
          </a:bodyPr>
          <a:lstStyle/>
          <a:p>
            <a:pPr algn="ctr">
              <a:lnSpc>
                <a:spcPct val="90000"/>
              </a:lnSpc>
              <a:spcAft>
                <a:spcPts val="900"/>
              </a:spcAft>
            </a:pPr>
            <a:r>
              <a:rPr lang="en-US" dirty="0" smtClean="0">
                <a:solidFill>
                  <a:srgbClr val="FFFFFF"/>
                </a:solidFill>
                <a:latin typeface="Arial"/>
                <a:cs typeface="Arial"/>
              </a:rPr>
              <a:t>Providing macroscopic fields of view with nm-scale resolution</a:t>
            </a:r>
            <a:endParaRPr lang="en-US" dirty="0">
              <a:solidFill>
                <a:srgbClr val="FFFFFF"/>
              </a:solidFill>
              <a:latin typeface="Arial"/>
              <a:cs typeface="Arial"/>
            </a:endParaRPr>
          </a:p>
        </p:txBody>
      </p:sp>
      <p:grpSp>
        <p:nvGrpSpPr>
          <p:cNvPr id="21" name="Group 20"/>
          <p:cNvGrpSpPr/>
          <p:nvPr/>
        </p:nvGrpSpPr>
        <p:grpSpPr>
          <a:xfrm>
            <a:off x="3361691" y="4718740"/>
            <a:ext cx="2387598" cy="1866902"/>
            <a:chOff x="6553199" y="3481468"/>
            <a:chExt cx="1956434" cy="1248132"/>
          </a:xfrm>
        </p:grpSpPr>
        <p:pic>
          <p:nvPicPr>
            <p:cNvPr id="25" name="Picture 10" descr="C:\Users\svogt\Dropbox\powerpoint\2013\for\Srajer\sim2\Cu-As-W\cropped\colcalc_imgssub0_100000_zp4.tif"/>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553199" y="3481468"/>
              <a:ext cx="1956434" cy="978218"/>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7637650" y="4217713"/>
              <a:ext cx="861581" cy="246920"/>
            </a:xfrm>
            <a:prstGeom prst="rect">
              <a:avLst/>
            </a:prstGeom>
            <a:solidFill>
              <a:schemeClr val="bg2">
                <a:lumMod val="10000"/>
              </a:schemeClr>
            </a:solidFill>
          </p:spPr>
          <p:txBody>
            <a:bodyPr wrap="square" rtlCol="0">
              <a:spAutoFit/>
            </a:bodyPr>
            <a:lstStyle/>
            <a:p>
              <a:r>
                <a:rPr lang="en-US" dirty="0" err="1" smtClean="0">
                  <a:solidFill>
                    <a:srgbClr val="FF0000"/>
                  </a:solidFill>
                  <a:latin typeface="Arial"/>
                  <a:cs typeface="Arial"/>
                </a:rPr>
                <a:t>Cu</a:t>
              </a:r>
              <a:r>
                <a:rPr lang="en-US" dirty="0" err="1" smtClean="0">
                  <a:solidFill>
                    <a:srgbClr val="00FF00"/>
                  </a:solidFill>
                  <a:latin typeface="Arial"/>
                  <a:cs typeface="Arial"/>
                </a:rPr>
                <a:t>As</a:t>
              </a:r>
              <a:r>
                <a:rPr lang="en-US" dirty="0" err="1" smtClean="0">
                  <a:solidFill>
                    <a:srgbClr val="0070C0"/>
                  </a:solidFill>
                  <a:latin typeface="Arial"/>
                  <a:cs typeface="Arial"/>
                </a:rPr>
                <a:t>W</a:t>
              </a:r>
              <a:endParaRPr lang="en-US" dirty="0">
                <a:solidFill>
                  <a:srgbClr val="0070C0"/>
                </a:solidFill>
                <a:latin typeface="Arial"/>
                <a:cs typeface="Arial"/>
              </a:endParaRPr>
            </a:p>
          </p:txBody>
        </p:sp>
        <p:cxnSp>
          <p:nvCxnSpPr>
            <p:cNvPr id="30" name="Straight Connector 29"/>
            <p:cNvCxnSpPr/>
            <p:nvPr/>
          </p:nvCxnSpPr>
          <p:spPr>
            <a:xfrm>
              <a:off x="6553200" y="4589790"/>
              <a:ext cx="673100" cy="0"/>
            </a:xfrm>
            <a:prstGeom prst="line">
              <a:avLst/>
            </a:prstGeom>
          </p:spPr>
          <p:style>
            <a:lnRef idx="2">
              <a:schemeClr val="accent1"/>
            </a:lnRef>
            <a:fillRef idx="0">
              <a:schemeClr val="accent1"/>
            </a:fillRef>
            <a:effectRef idx="1">
              <a:schemeClr val="accent1"/>
            </a:effectRef>
            <a:fontRef idx="minor">
              <a:schemeClr val="tx1"/>
            </a:fontRef>
          </p:style>
        </p:cxnSp>
        <p:sp>
          <p:nvSpPr>
            <p:cNvPr id="31" name="TextBox 30"/>
            <p:cNvSpPr txBox="1"/>
            <p:nvPr/>
          </p:nvSpPr>
          <p:spPr>
            <a:xfrm>
              <a:off x="6591498" y="4414790"/>
              <a:ext cx="935524" cy="314810"/>
            </a:xfrm>
            <a:prstGeom prst="rect">
              <a:avLst/>
            </a:prstGeom>
            <a:noFill/>
          </p:spPr>
          <p:txBody>
            <a:bodyPr wrap="square" rtlCol="0">
              <a:spAutoFit/>
            </a:bodyPr>
            <a:lstStyle/>
            <a:p>
              <a:r>
                <a:rPr lang="en-US" sz="1400" b="1" dirty="0" smtClean="0">
                  <a:solidFill>
                    <a:srgbClr val="151515"/>
                  </a:solidFill>
                  <a:latin typeface="Arial"/>
                  <a:cs typeface="Arial"/>
                </a:rPr>
                <a:t>100 nm</a:t>
              </a:r>
              <a:endParaRPr lang="en-US" sz="1400" b="1" dirty="0">
                <a:solidFill>
                  <a:srgbClr val="151515"/>
                </a:solidFill>
                <a:latin typeface="Arial"/>
                <a:cs typeface="Arial"/>
              </a:endParaRPr>
            </a:p>
          </p:txBody>
        </p:sp>
      </p:grpSp>
      <p:pic>
        <p:nvPicPr>
          <p:cNvPr id="32" name="Picture 5"/>
          <p:cNvPicPr>
            <a:picLocks noChangeAspect="1"/>
          </p:cNvPicPr>
          <p:nvPr/>
        </p:nvPicPr>
        <p:blipFill rotWithShape="1">
          <a:blip r:embed="rId4" cstate="email">
            <a:extLst>
              <a:ext uri="{28A0092B-C50C-407E-A947-70E740481C1C}">
                <a14:useLocalDpi xmlns:a14="http://schemas.microsoft.com/office/drawing/2010/main"/>
              </a:ext>
            </a:extLst>
          </a:blip>
          <a:srcRect l="23380" t="44963" r="58316" b="15449"/>
          <a:stretch/>
        </p:blipFill>
        <p:spPr bwMode="auto">
          <a:xfrm rot="5400000">
            <a:off x="6764508" y="4463620"/>
            <a:ext cx="1562100" cy="198708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4" name="Picture 23"/>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651509" y="4495005"/>
            <a:ext cx="1892301" cy="1874794"/>
          </a:xfrm>
          <a:prstGeom prst="rect">
            <a:avLst/>
          </a:prstGeom>
          <a:solidFill>
            <a:schemeClr val="tx2"/>
          </a:solidFill>
          <a:ln w="9525" cmpd="sng">
            <a:solidFill>
              <a:srgbClr val="151515"/>
            </a:solidFill>
          </a:ln>
        </p:spPr>
      </p:pic>
      <p:sp>
        <p:nvSpPr>
          <p:cNvPr id="33" name="Slide Number Placeholder 1"/>
          <p:cNvSpPr>
            <a:spLocks noGrp="1"/>
          </p:cNvSpPr>
          <p:nvPr>
            <p:ph type="sldNum" sz="quarter" idx="12"/>
          </p:nvPr>
        </p:nvSpPr>
        <p:spPr>
          <a:xfrm>
            <a:off x="8610600" y="6489700"/>
            <a:ext cx="384175" cy="365125"/>
          </a:xfrm>
        </p:spPr>
        <p:txBody>
          <a:bodyPr/>
          <a:lstStyle/>
          <a:p>
            <a:pPr>
              <a:defRPr/>
            </a:pPr>
            <a:fld id="{BCF5F422-1A53-441E-9EFC-E7C12AA4BDD6}" type="slidenum">
              <a:rPr lang="en-US" smtClean="0">
                <a:solidFill>
                  <a:srgbClr val="404040"/>
                </a:solidFill>
                <a:latin typeface="Arial"/>
                <a:cs typeface="Arial"/>
              </a:rPr>
              <a:pPr>
                <a:defRPr/>
              </a:pPr>
              <a:t>6</a:t>
            </a:fld>
            <a:endParaRPr lang="en-US">
              <a:solidFill>
                <a:srgbClr val="404040"/>
              </a:solidFill>
              <a:latin typeface="Arial"/>
              <a:cs typeface="Arial"/>
            </a:endParaRPr>
          </a:p>
        </p:txBody>
      </p:sp>
    </p:spTree>
    <p:extLst>
      <p:ext uri="{BB962C8B-B14F-4D97-AF65-F5344CB8AC3E}">
        <p14:creationId xmlns:p14="http://schemas.microsoft.com/office/powerpoint/2010/main" val="41522813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44850"/>
            <a:ext cx="8229600" cy="850434"/>
          </a:xfrm>
        </p:spPr>
        <p:txBody>
          <a:bodyPr/>
          <a:lstStyle/>
          <a:p>
            <a:pPr algn="ctr"/>
            <a:r>
              <a:rPr lang="en-US" b="0" dirty="0">
                <a:latin typeface="Arial"/>
                <a:cs typeface="Arial"/>
              </a:rPr>
              <a:t>High energy: </a:t>
            </a:r>
            <a:r>
              <a:rPr lang="en-US" b="0" dirty="0" smtClean="0">
                <a:latin typeface="Arial"/>
                <a:cs typeface="Arial"/>
              </a:rPr>
              <a:t>Necessary</a:t>
            </a:r>
            <a:r>
              <a:rPr lang="en-US" dirty="0" smtClean="0">
                <a:latin typeface="Arial"/>
                <a:cs typeface="Arial"/>
              </a:rPr>
              <a:t> </a:t>
            </a:r>
            <a:r>
              <a:rPr lang="en-US" b="0" dirty="0" smtClean="0">
                <a:latin typeface="Arial"/>
                <a:cs typeface="Arial"/>
              </a:rPr>
              <a:t>to probe deeply into</a:t>
            </a:r>
            <a:r>
              <a:rPr lang="en-US" b="0" dirty="0">
                <a:latin typeface="Arial"/>
                <a:cs typeface="Arial"/>
              </a:rPr>
              <a:t/>
            </a:r>
            <a:br>
              <a:rPr lang="en-US" b="0" dirty="0">
                <a:latin typeface="Arial"/>
                <a:cs typeface="Arial"/>
              </a:rPr>
            </a:br>
            <a:r>
              <a:rPr lang="en-US" b="0" dirty="0" smtClean="0">
                <a:latin typeface="Arial"/>
                <a:cs typeface="Arial"/>
              </a:rPr>
              <a:t>real </a:t>
            </a:r>
            <a:r>
              <a:rPr lang="en-US" b="0" dirty="0">
                <a:latin typeface="Arial"/>
                <a:cs typeface="Arial"/>
              </a:rPr>
              <a:t>materials in realistic environments</a:t>
            </a:r>
            <a:br>
              <a:rPr lang="en-US" b="0" dirty="0">
                <a:latin typeface="Arial"/>
                <a:cs typeface="Arial"/>
              </a:rPr>
            </a:br>
            <a:r>
              <a:rPr lang="en-US" dirty="0">
                <a:latin typeface="Arial"/>
                <a:cs typeface="Arial"/>
              </a:rPr>
              <a:t> </a:t>
            </a:r>
          </a:p>
        </p:txBody>
      </p:sp>
      <p:sp>
        <p:nvSpPr>
          <p:cNvPr id="4" name="Content Placeholder 3"/>
          <p:cNvSpPr>
            <a:spLocks noGrp="1"/>
          </p:cNvSpPr>
          <p:nvPr>
            <p:ph idx="1"/>
          </p:nvPr>
        </p:nvSpPr>
        <p:spPr>
          <a:xfrm>
            <a:off x="152400" y="1011428"/>
            <a:ext cx="5061680" cy="2742119"/>
          </a:xfrm>
          <a:ln w="19050" cmpd="sng"/>
        </p:spPr>
        <p:txBody>
          <a:bodyPr/>
          <a:lstStyle/>
          <a:p>
            <a:pPr marL="0" indent="0">
              <a:spcBef>
                <a:spcPts val="500"/>
              </a:spcBef>
              <a:spcAft>
                <a:spcPts val="0"/>
              </a:spcAft>
              <a:buNone/>
            </a:pPr>
            <a:r>
              <a:rPr lang="en-US" dirty="0" smtClean="0">
                <a:solidFill>
                  <a:schemeClr val="bg2">
                    <a:lumMod val="10000"/>
                  </a:schemeClr>
                </a:solidFill>
                <a:latin typeface="Arial"/>
                <a:cs typeface="Arial"/>
              </a:rPr>
              <a:t>High-energy x-rays enable deep penetration, making it possible to probe: </a:t>
            </a:r>
          </a:p>
          <a:p>
            <a:pPr>
              <a:spcBef>
                <a:spcPts val="500"/>
              </a:spcBef>
              <a:spcAft>
                <a:spcPts val="0"/>
              </a:spcAft>
            </a:pPr>
            <a:r>
              <a:rPr lang="en-US" dirty="0" smtClean="0">
                <a:solidFill>
                  <a:schemeClr val="bg2">
                    <a:lumMod val="10000"/>
                  </a:schemeClr>
                </a:solidFill>
                <a:latin typeface="Arial"/>
                <a:cs typeface="Arial"/>
              </a:rPr>
              <a:t>Samples behind thick-walled </a:t>
            </a:r>
            <a:r>
              <a:rPr lang="en-US" dirty="0">
                <a:solidFill>
                  <a:schemeClr val="bg2">
                    <a:lumMod val="10000"/>
                  </a:schemeClr>
                </a:solidFill>
                <a:latin typeface="Arial"/>
                <a:cs typeface="Arial"/>
              </a:rPr>
              <a:t>chambers </a:t>
            </a:r>
            <a:r>
              <a:rPr lang="en-US" dirty="0" smtClean="0">
                <a:solidFill>
                  <a:schemeClr val="bg2">
                    <a:lumMod val="10000"/>
                  </a:schemeClr>
                </a:solidFill>
                <a:latin typeface="Arial"/>
                <a:cs typeface="Arial"/>
              </a:rPr>
              <a:t>          of reaction vessels</a:t>
            </a:r>
          </a:p>
          <a:p>
            <a:pPr>
              <a:spcBef>
                <a:spcPts val="500"/>
              </a:spcBef>
              <a:spcAft>
                <a:spcPts val="0"/>
              </a:spcAft>
            </a:pPr>
            <a:r>
              <a:rPr lang="en-US" dirty="0" smtClean="0">
                <a:solidFill>
                  <a:schemeClr val="bg2">
                    <a:lumMod val="10000"/>
                  </a:schemeClr>
                </a:solidFill>
                <a:latin typeface="Arial"/>
                <a:cs typeface="Arial"/>
              </a:rPr>
              <a:t>Buried structures in real materials</a:t>
            </a:r>
          </a:p>
          <a:p>
            <a:pPr lvl="1">
              <a:spcBef>
                <a:spcPts val="500"/>
              </a:spcBef>
              <a:spcAft>
                <a:spcPts val="0"/>
              </a:spcAft>
            </a:pPr>
            <a:r>
              <a:rPr lang="en-US" sz="1800" dirty="0" smtClean="0">
                <a:solidFill>
                  <a:schemeClr val="bg2">
                    <a:lumMod val="10000"/>
                  </a:schemeClr>
                </a:solidFill>
                <a:latin typeface="Arial"/>
                <a:cs typeface="Arial"/>
              </a:rPr>
              <a:t>Turbine blades, commercial batteries </a:t>
            </a:r>
          </a:p>
          <a:p>
            <a:pPr>
              <a:spcBef>
                <a:spcPts val="500"/>
              </a:spcBef>
              <a:spcAft>
                <a:spcPts val="0"/>
              </a:spcAft>
            </a:pPr>
            <a:r>
              <a:rPr lang="en-US" dirty="0" smtClean="0">
                <a:solidFill>
                  <a:schemeClr val="bg2">
                    <a:lumMod val="10000"/>
                  </a:schemeClr>
                </a:solidFill>
                <a:latin typeface="Arial"/>
                <a:cs typeface="Arial"/>
              </a:rPr>
              <a:t>Materials in extreme conditions, including high pressure, high temperatures</a:t>
            </a:r>
          </a:p>
        </p:txBody>
      </p:sp>
      <p:sp>
        <p:nvSpPr>
          <p:cNvPr id="2" name="Slide Number Placeholder 1"/>
          <p:cNvSpPr>
            <a:spLocks noGrp="1"/>
          </p:cNvSpPr>
          <p:nvPr>
            <p:ph type="sldNum" sz="quarter" idx="12"/>
          </p:nvPr>
        </p:nvSpPr>
        <p:spPr/>
        <p:txBody>
          <a:bodyPr/>
          <a:lstStyle/>
          <a:p>
            <a:pPr>
              <a:defRPr/>
            </a:pPr>
            <a:fld id="{A78171A4-9B0E-4E88-A410-4AAF05B3FEF7}" type="slidenum">
              <a:rPr lang="en-US" smtClean="0">
                <a:solidFill>
                  <a:srgbClr val="616161"/>
                </a:solidFill>
                <a:latin typeface="Arial"/>
                <a:cs typeface="Arial"/>
              </a:rPr>
              <a:pPr>
                <a:defRPr/>
              </a:pPr>
              <a:t>7</a:t>
            </a:fld>
            <a:endParaRPr lang="en-US">
              <a:solidFill>
                <a:srgbClr val="616161"/>
              </a:solidFill>
              <a:latin typeface="Arial"/>
              <a:cs typeface="Arial"/>
            </a:endParaRPr>
          </a:p>
        </p:txBody>
      </p:sp>
      <p:grpSp>
        <p:nvGrpSpPr>
          <p:cNvPr id="10" name="Group 9"/>
          <p:cNvGrpSpPr/>
          <p:nvPr/>
        </p:nvGrpSpPr>
        <p:grpSpPr>
          <a:xfrm>
            <a:off x="736600" y="3670300"/>
            <a:ext cx="4127500" cy="2794000"/>
            <a:chOff x="406400" y="3835400"/>
            <a:chExt cx="3740150" cy="2514600"/>
          </a:xfrm>
        </p:grpSpPr>
        <p:sp>
          <p:nvSpPr>
            <p:cNvPr id="7" name="Rectangle 6"/>
            <p:cNvSpPr/>
            <p:nvPr/>
          </p:nvSpPr>
          <p:spPr bwMode="auto">
            <a:xfrm>
              <a:off x="406400" y="3835400"/>
              <a:ext cx="3740150" cy="2514600"/>
            </a:xfrm>
            <a:prstGeom prst="rect">
              <a:avLst/>
            </a:prstGeom>
            <a:solidFill>
              <a:schemeClr val="tx2">
                <a:lumMod val="20000"/>
                <a:lumOff val="80000"/>
              </a:schemeClr>
            </a:solidFill>
            <a:ln w="9525" cap="flat" cmpd="sng" algn="ctr">
              <a:solidFill>
                <a:srgbClr val="1F497D"/>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73" name="Rectangle 72"/>
            <p:cNvSpPr/>
            <p:nvPr/>
          </p:nvSpPr>
          <p:spPr bwMode="auto">
            <a:xfrm>
              <a:off x="3018993" y="4577773"/>
              <a:ext cx="771957" cy="1607127"/>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grpSp>
          <p:nvGrpSpPr>
            <p:cNvPr id="56" name="Group 55"/>
            <p:cNvGrpSpPr/>
            <p:nvPr/>
          </p:nvGrpSpPr>
          <p:grpSpPr>
            <a:xfrm>
              <a:off x="812801" y="3856014"/>
              <a:ext cx="3204037" cy="1989611"/>
              <a:chOff x="558801" y="1629009"/>
              <a:chExt cx="3204037" cy="2536591"/>
            </a:xfrm>
            <a:noFill/>
          </p:grpSpPr>
          <p:pic>
            <p:nvPicPr>
              <p:cNvPr id="57" name="Picture 2"/>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558801" y="2190749"/>
                <a:ext cx="2954002" cy="1974851"/>
              </a:xfrm>
              <a:prstGeom prst="rect">
                <a:avLst/>
              </a:prstGeom>
              <a:grpFill/>
              <a:ln w="9525">
                <a:solidFill>
                  <a:schemeClr val="tx1"/>
                </a:solidFill>
                <a:miter lim="800000"/>
                <a:headEnd/>
                <a:tailEnd/>
              </a:ln>
              <a:extLst/>
            </p:spPr>
          </p:pic>
          <p:sp>
            <p:nvSpPr>
              <p:cNvPr id="58" name="TextBox 57"/>
              <p:cNvSpPr txBox="1"/>
              <p:nvPr/>
            </p:nvSpPr>
            <p:spPr>
              <a:xfrm>
                <a:off x="582759" y="1629009"/>
                <a:ext cx="774571" cy="470868"/>
              </a:xfrm>
              <a:prstGeom prst="rect">
                <a:avLst/>
              </a:prstGeom>
              <a:grpFill/>
            </p:spPr>
            <p:txBody>
              <a:bodyPr wrap="none" rtlCol="0">
                <a:spAutoFit/>
              </a:bodyPr>
              <a:lstStyle/>
              <a:p>
                <a:r>
                  <a:rPr lang="en-US" dirty="0" smtClean="0">
                    <a:solidFill>
                      <a:srgbClr val="D2D2D2">
                        <a:lumMod val="10000"/>
                      </a:srgbClr>
                    </a:solidFill>
                    <a:latin typeface="Arial"/>
                    <a:cs typeface="Arial"/>
                  </a:rPr>
                  <a:t>1 keV</a:t>
                </a:r>
                <a:endParaRPr lang="en-US" dirty="0">
                  <a:solidFill>
                    <a:srgbClr val="D2D2D2">
                      <a:lumMod val="10000"/>
                    </a:srgbClr>
                  </a:solidFill>
                  <a:latin typeface="Arial"/>
                  <a:cs typeface="Arial"/>
                </a:endParaRPr>
              </a:p>
            </p:txBody>
          </p:sp>
          <p:sp>
            <p:nvSpPr>
              <p:cNvPr id="59" name="TextBox 58"/>
              <p:cNvSpPr txBox="1"/>
              <p:nvPr/>
            </p:nvSpPr>
            <p:spPr>
              <a:xfrm>
                <a:off x="1311926" y="1629009"/>
                <a:ext cx="774571" cy="470868"/>
              </a:xfrm>
              <a:prstGeom prst="rect">
                <a:avLst/>
              </a:prstGeom>
              <a:grpFill/>
            </p:spPr>
            <p:txBody>
              <a:bodyPr wrap="none" rtlCol="0">
                <a:spAutoFit/>
              </a:bodyPr>
              <a:lstStyle/>
              <a:p>
                <a:r>
                  <a:rPr lang="en-US" dirty="0" smtClean="0">
                    <a:solidFill>
                      <a:srgbClr val="D2D2D2">
                        <a:lumMod val="10000"/>
                      </a:srgbClr>
                    </a:solidFill>
                    <a:latin typeface="Arial"/>
                    <a:cs typeface="Arial"/>
                  </a:rPr>
                  <a:t>8 keV</a:t>
                </a:r>
                <a:endParaRPr lang="en-US" dirty="0">
                  <a:solidFill>
                    <a:srgbClr val="D2D2D2">
                      <a:lumMod val="10000"/>
                    </a:srgbClr>
                  </a:solidFill>
                  <a:latin typeface="Arial"/>
                  <a:cs typeface="Arial"/>
                </a:endParaRPr>
              </a:p>
            </p:txBody>
          </p:sp>
          <p:sp>
            <p:nvSpPr>
              <p:cNvPr id="60" name="TextBox 59"/>
              <p:cNvSpPr txBox="1"/>
              <p:nvPr/>
            </p:nvSpPr>
            <p:spPr>
              <a:xfrm>
                <a:off x="2041093" y="1629009"/>
                <a:ext cx="902811" cy="470868"/>
              </a:xfrm>
              <a:prstGeom prst="rect">
                <a:avLst/>
              </a:prstGeom>
              <a:grpFill/>
            </p:spPr>
            <p:txBody>
              <a:bodyPr wrap="none" rtlCol="0">
                <a:spAutoFit/>
              </a:bodyPr>
              <a:lstStyle/>
              <a:p>
                <a:r>
                  <a:rPr lang="en-US" dirty="0" smtClean="0">
                    <a:solidFill>
                      <a:srgbClr val="D2D2D2">
                        <a:lumMod val="10000"/>
                      </a:srgbClr>
                    </a:solidFill>
                    <a:latin typeface="Arial"/>
                    <a:cs typeface="Arial"/>
                  </a:rPr>
                  <a:t>25 keV</a:t>
                </a:r>
                <a:endParaRPr lang="en-US" dirty="0">
                  <a:solidFill>
                    <a:srgbClr val="D2D2D2">
                      <a:lumMod val="10000"/>
                    </a:srgbClr>
                  </a:solidFill>
                  <a:latin typeface="Arial"/>
                  <a:cs typeface="Arial"/>
                </a:endParaRPr>
              </a:p>
            </p:txBody>
          </p:sp>
          <p:sp>
            <p:nvSpPr>
              <p:cNvPr id="61" name="TextBox 60"/>
              <p:cNvSpPr txBox="1"/>
              <p:nvPr/>
            </p:nvSpPr>
            <p:spPr>
              <a:xfrm>
                <a:off x="2860027" y="1629009"/>
                <a:ext cx="902811" cy="470868"/>
              </a:xfrm>
              <a:prstGeom prst="rect">
                <a:avLst/>
              </a:prstGeom>
              <a:grpFill/>
            </p:spPr>
            <p:txBody>
              <a:bodyPr wrap="none" rtlCol="0">
                <a:spAutoFit/>
              </a:bodyPr>
              <a:lstStyle/>
              <a:p>
                <a:r>
                  <a:rPr lang="en-US" dirty="0" smtClean="0">
                    <a:solidFill>
                      <a:srgbClr val="D2D2D2">
                        <a:lumMod val="10000"/>
                      </a:srgbClr>
                    </a:solidFill>
                    <a:latin typeface="Arial"/>
                    <a:cs typeface="Arial"/>
                  </a:rPr>
                  <a:t>60 keV</a:t>
                </a:r>
                <a:endParaRPr lang="en-US" dirty="0">
                  <a:solidFill>
                    <a:srgbClr val="D2D2D2">
                      <a:lumMod val="10000"/>
                    </a:srgbClr>
                  </a:solidFill>
                  <a:latin typeface="Arial"/>
                  <a:cs typeface="Arial"/>
                </a:endParaRPr>
              </a:p>
            </p:txBody>
          </p:sp>
        </p:grpSp>
        <p:cxnSp>
          <p:nvCxnSpPr>
            <p:cNvPr id="62" name="Straight Arrow Connector 61"/>
            <p:cNvCxnSpPr/>
            <p:nvPr/>
          </p:nvCxnSpPr>
          <p:spPr bwMode="auto">
            <a:xfrm flipH="1">
              <a:off x="3393440" y="4148513"/>
              <a:ext cx="635" cy="1795087"/>
            </a:xfrm>
            <a:prstGeom prst="straightConnector1">
              <a:avLst/>
            </a:prstGeom>
            <a:noFill/>
            <a:ln w="19050" cap="flat" cmpd="sng" algn="ctr">
              <a:solidFill>
                <a:srgbClr val="FF0000"/>
              </a:solidFill>
              <a:prstDash val="solid"/>
              <a:round/>
              <a:headEnd type="none" w="med" len="med"/>
              <a:tailEnd type="arrow"/>
            </a:ln>
            <a:effectLst/>
          </p:spPr>
        </p:cxnSp>
        <p:sp>
          <p:nvSpPr>
            <p:cNvPr id="63" name="Rectangle 62"/>
            <p:cNvSpPr/>
            <p:nvPr/>
          </p:nvSpPr>
          <p:spPr bwMode="auto">
            <a:xfrm>
              <a:off x="752094" y="4296627"/>
              <a:ext cx="773481" cy="188827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64" name="Rectangle 63"/>
            <p:cNvSpPr/>
            <p:nvPr/>
          </p:nvSpPr>
          <p:spPr bwMode="auto">
            <a:xfrm>
              <a:off x="1488200" y="4316186"/>
              <a:ext cx="837168" cy="1868714"/>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65" name="TextBox 64"/>
            <p:cNvSpPr txBox="1"/>
            <p:nvPr/>
          </p:nvSpPr>
          <p:spPr>
            <a:xfrm>
              <a:off x="1587046" y="4577773"/>
              <a:ext cx="756938" cy="276999"/>
            </a:xfrm>
            <a:prstGeom prst="rect">
              <a:avLst/>
            </a:prstGeom>
            <a:noFill/>
            <a:ln>
              <a:noFill/>
            </a:ln>
          </p:spPr>
          <p:txBody>
            <a:bodyPr wrap="none" lIns="91440" rIns="91440" rtlCol="0">
              <a:spAutoFit/>
            </a:bodyPr>
            <a:lstStyle/>
            <a:p>
              <a:r>
                <a:rPr lang="en-US" sz="1200" b="1" dirty="0" smtClean="0">
                  <a:solidFill>
                    <a:srgbClr val="FF0000"/>
                  </a:solidFill>
                  <a:latin typeface="Arial"/>
                  <a:cs typeface="Arial"/>
                </a:rPr>
                <a:t>14.1 </a:t>
              </a:r>
              <a:r>
                <a:rPr lang="en-US" sz="1200" b="1" dirty="0" err="1" smtClean="0">
                  <a:solidFill>
                    <a:srgbClr val="FF0000"/>
                  </a:solidFill>
                  <a:latin typeface="Arial"/>
                  <a:cs typeface="Arial"/>
                </a:rPr>
                <a:t>μm</a:t>
              </a:r>
              <a:endParaRPr lang="en-US" sz="1200" b="1" dirty="0">
                <a:solidFill>
                  <a:srgbClr val="FF0000"/>
                </a:solidFill>
                <a:latin typeface="Arial"/>
                <a:cs typeface="Arial"/>
              </a:endParaRPr>
            </a:p>
          </p:txBody>
        </p:sp>
        <p:sp>
          <p:nvSpPr>
            <p:cNvPr id="66" name="Rectangle 65"/>
            <p:cNvSpPr/>
            <p:nvPr/>
          </p:nvSpPr>
          <p:spPr bwMode="auto">
            <a:xfrm>
              <a:off x="2295093" y="4457701"/>
              <a:ext cx="778307" cy="1727200"/>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67" name="TextBox 66"/>
            <p:cNvSpPr txBox="1"/>
            <p:nvPr/>
          </p:nvSpPr>
          <p:spPr>
            <a:xfrm>
              <a:off x="2390775" y="4786410"/>
              <a:ext cx="713657" cy="276999"/>
            </a:xfrm>
            <a:prstGeom prst="rect">
              <a:avLst/>
            </a:prstGeom>
            <a:noFill/>
            <a:ln>
              <a:noFill/>
            </a:ln>
          </p:spPr>
          <p:txBody>
            <a:bodyPr wrap="none" lIns="91440" rIns="91440" rtlCol="0">
              <a:spAutoFit/>
            </a:bodyPr>
            <a:lstStyle/>
            <a:p>
              <a:r>
                <a:rPr lang="en-US" sz="1200" b="1" dirty="0" smtClean="0">
                  <a:solidFill>
                    <a:srgbClr val="FF0000"/>
                  </a:solidFill>
                  <a:latin typeface="Arial"/>
                  <a:cs typeface="Arial"/>
                </a:rPr>
                <a:t>344 </a:t>
              </a:r>
              <a:r>
                <a:rPr lang="en-US" sz="1200" b="1" dirty="0" err="1" smtClean="0">
                  <a:solidFill>
                    <a:srgbClr val="FF0000"/>
                  </a:solidFill>
                  <a:latin typeface="Arial"/>
                  <a:cs typeface="Arial"/>
                </a:rPr>
                <a:t>μm</a:t>
              </a:r>
              <a:endParaRPr lang="en-US" sz="1200" b="1" dirty="0">
                <a:solidFill>
                  <a:srgbClr val="FF0000"/>
                </a:solidFill>
                <a:latin typeface="Arial"/>
                <a:cs typeface="Arial"/>
              </a:endParaRPr>
            </a:p>
          </p:txBody>
        </p:sp>
        <p:sp>
          <p:nvSpPr>
            <p:cNvPr id="68" name="TextBox 67"/>
            <p:cNvSpPr txBox="1"/>
            <p:nvPr/>
          </p:nvSpPr>
          <p:spPr>
            <a:xfrm>
              <a:off x="3021348" y="5931098"/>
              <a:ext cx="843500" cy="276999"/>
            </a:xfrm>
            <a:prstGeom prst="rect">
              <a:avLst/>
            </a:prstGeom>
            <a:noFill/>
            <a:ln>
              <a:noFill/>
            </a:ln>
          </p:spPr>
          <p:txBody>
            <a:bodyPr wrap="none" rtlCol="0">
              <a:spAutoFit/>
            </a:bodyPr>
            <a:lstStyle/>
            <a:p>
              <a:r>
                <a:rPr lang="en-US" sz="1200" b="1" dirty="0" smtClean="0">
                  <a:solidFill>
                    <a:srgbClr val="FF0000"/>
                  </a:solidFill>
                  <a:latin typeface="Arial"/>
                  <a:cs typeface="Arial"/>
                </a:rPr>
                <a:t>4,000 </a:t>
              </a:r>
              <a:r>
                <a:rPr lang="en-US" sz="1200" b="1" dirty="0" err="1" smtClean="0">
                  <a:solidFill>
                    <a:srgbClr val="FF0000"/>
                  </a:solidFill>
                  <a:latin typeface="Arial"/>
                  <a:cs typeface="Arial"/>
                </a:rPr>
                <a:t>μm</a:t>
              </a:r>
              <a:endParaRPr lang="en-US" sz="1200" b="1" dirty="0">
                <a:solidFill>
                  <a:srgbClr val="FF0000"/>
                </a:solidFill>
                <a:latin typeface="Arial"/>
                <a:cs typeface="Arial"/>
              </a:endParaRPr>
            </a:p>
          </p:txBody>
        </p:sp>
        <p:cxnSp>
          <p:nvCxnSpPr>
            <p:cNvPr id="69" name="Straight Arrow Connector 68"/>
            <p:cNvCxnSpPr/>
            <p:nvPr/>
          </p:nvCxnSpPr>
          <p:spPr bwMode="auto">
            <a:xfrm flipH="1">
              <a:off x="2670920" y="4148513"/>
              <a:ext cx="11955" cy="699988"/>
            </a:xfrm>
            <a:prstGeom prst="straightConnector1">
              <a:avLst/>
            </a:prstGeom>
            <a:noFill/>
            <a:ln w="19050" cap="flat" cmpd="sng" algn="ctr">
              <a:solidFill>
                <a:srgbClr val="FF0000"/>
              </a:solidFill>
              <a:prstDash val="solid"/>
              <a:round/>
              <a:headEnd type="none" w="med" len="med"/>
              <a:tailEnd type="arrow"/>
            </a:ln>
            <a:effectLst/>
          </p:spPr>
        </p:cxnSp>
        <p:cxnSp>
          <p:nvCxnSpPr>
            <p:cNvPr id="70" name="Straight Arrow Connector 69"/>
            <p:cNvCxnSpPr/>
            <p:nvPr/>
          </p:nvCxnSpPr>
          <p:spPr bwMode="auto">
            <a:xfrm flipH="1">
              <a:off x="1872902" y="4148514"/>
              <a:ext cx="729" cy="498855"/>
            </a:xfrm>
            <a:prstGeom prst="straightConnector1">
              <a:avLst/>
            </a:prstGeom>
            <a:noFill/>
            <a:ln w="19050" cap="flat" cmpd="sng" algn="ctr">
              <a:solidFill>
                <a:srgbClr val="FF0000"/>
              </a:solidFill>
              <a:prstDash val="solid"/>
              <a:round/>
              <a:headEnd type="none" w="med" len="med"/>
              <a:tailEnd type="arrow"/>
            </a:ln>
            <a:effectLst/>
          </p:spPr>
        </p:cxnSp>
        <p:cxnSp>
          <p:nvCxnSpPr>
            <p:cNvPr id="71" name="Straight Arrow Connector 70"/>
            <p:cNvCxnSpPr/>
            <p:nvPr/>
          </p:nvCxnSpPr>
          <p:spPr bwMode="auto">
            <a:xfrm>
              <a:off x="1181100" y="4191000"/>
              <a:ext cx="1" cy="370840"/>
            </a:xfrm>
            <a:prstGeom prst="straightConnector1">
              <a:avLst/>
            </a:prstGeom>
            <a:noFill/>
            <a:ln w="19050" cap="flat" cmpd="sng" algn="ctr">
              <a:solidFill>
                <a:srgbClr val="FF0000"/>
              </a:solidFill>
              <a:prstDash val="solid"/>
              <a:round/>
              <a:headEnd type="none" w="med" len="med"/>
              <a:tailEnd type="arrow"/>
            </a:ln>
            <a:effectLst/>
          </p:spPr>
        </p:cxnSp>
        <p:sp>
          <p:nvSpPr>
            <p:cNvPr id="72" name="TextBox 71"/>
            <p:cNvSpPr txBox="1"/>
            <p:nvPr/>
          </p:nvSpPr>
          <p:spPr>
            <a:xfrm>
              <a:off x="857703" y="4577773"/>
              <a:ext cx="672329" cy="276999"/>
            </a:xfrm>
            <a:prstGeom prst="rect">
              <a:avLst/>
            </a:prstGeom>
            <a:noFill/>
            <a:ln>
              <a:noFill/>
            </a:ln>
          </p:spPr>
          <p:txBody>
            <a:bodyPr wrap="none" lIns="91440" rIns="91440" rtlCol="0">
              <a:spAutoFit/>
            </a:bodyPr>
            <a:lstStyle/>
            <a:p>
              <a:r>
                <a:rPr lang="en-US" sz="1200" b="1" dirty="0" smtClean="0">
                  <a:solidFill>
                    <a:srgbClr val="FF0000"/>
                  </a:solidFill>
                  <a:latin typeface="Arial"/>
                  <a:cs typeface="Arial"/>
                </a:rPr>
                <a:t>0.4 </a:t>
              </a:r>
              <a:r>
                <a:rPr lang="en-US" sz="1200" b="1" dirty="0" err="1" smtClean="0">
                  <a:solidFill>
                    <a:srgbClr val="FF0000"/>
                  </a:solidFill>
                  <a:latin typeface="Arial"/>
                  <a:cs typeface="Arial"/>
                </a:rPr>
                <a:t>μm</a:t>
              </a:r>
              <a:endParaRPr lang="en-US" sz="1200" b="1" dirty="0">
                <a:solidFill>
                  <a:srgbClr val="FF0000"/>
                </a:solidFill>
                <a:latin typeface="Arial"/>
                <a:cs typeface="Arial"/>
              </a:endParaRPr>
            </a:p>
          </p:txBody>
        </p:sp>
        <p:sp>
          <p:nvSpPr>
            <p:cNvPr id="6" name="Rectangle 5"/>
            <p:cNvSpPr/>
            <p:nvPr/>
          </p:nvSpPr>
          <p:spPr>
            <a:xfrm>
              <a:off x="862948" y="5017107"/>
              <a:ext cx="2144411" cy="923330"/>
            </a:xfrm>
            <a:prstGeom prst="rect">
              <a:avLst/>
            </a:prstGeom>
          </p:spPr>
          <p:txBody>
            <a:bodyPr wrap="square">
              <a:spAutoFit/>
            </a:bodyPr>
            <a:lstStyle/>
            <a:p>
              <a:r>
                <a:rPr lang="en-US" dirty="0" smtClean="0">
                  <a:solidFill>
                    <a:srgbClr val="000000"/>
                  </a:solidFill>
                  <a:latin typeface="Arial"/>
                  <a:cs typeface="Arial"/>
                </a:rPr>
                <a:t>X-ray penetration depth into LiMn</a:t>
              </a:r>
              <a:r>
                <a:rPr lang="en-US" baseline="-25000" dirty="0" smtClean="0">
                  <a:solidFill>
                    <a:srgbClr val="000000"/>
                  </a:solidFill>
                  <a:latin typeface="Arial"/>
                  <a:cs typeface="Arial"/>
                </a:rPr>
                <a:t>2</a:t>
              </a:r>
              <a:r>
                <a:rPr lang="en-US" dirty="0" smtClean="0">
                  <a:solidFill>
                    <a:srgbClr val="000000"/>
                  </a:solidFill>
                  <a:latin typeface="Arial"/>
                  <a:cs typeface="Arial"/>
                </a:rPr>
                <a:t>O</a:t>
              </a:r>
              <a:r>
                <a:rPr lang="en-US" baseline="-25000" dirty="0" smtClean="0">
                  <a:solidFill>
                    <a:srgbClr val="000000"/>
                  </a:solidFill>
                  <a:latin typeface="Arial"/>
                  <a:cs typeface="Arial"/>
                </a:rPr>
                <a:t>4</a:t>
              </a:r>
              <a:r>
                <a:rPr lang="en-US" dirty="0" smtClean="0">
                  <a:solidFill>
                    <a:srgbClr val="000000"/>
                  </a:solidFill>
                  <a:latin typeface="Arial"/>
                  <a:cs typeface="Arial"/>
                </a:rPr>
                <a:t> </a:t>
              </a:r>
              <a:br>
                <a:rPr lang="en-US" dirty="0" smtClean="0">
                  <a:solidFill>
                    <a:srgbClr val="000000"/>
                  </a:solidFill>
                  <a:latin typeface="Arial"/>
                  <a:cs typeface="Arial"/>
                </a:rPr>
              </a:br>
              <a:endParaRPr lang="en-US" dirty="0">
                <a:solidFill>
                  <a:srgbClr val="000000"/>
                </a:solidFill>
                <a:latin typeface="Arial"/>
                <a:cs typeface="Arial"/>
              </a:endParaRPr>
            </a:p>
          </p:txBody>
        </p:sp>
      </p:grpSp>
      <p:sp>
        <p:nvSpPr>
          <p:cNvPr id="11" name="TextBox 10"/>
          <p:cNvSpPr txBox="1"/>
          <p:nvPr/>
        </p:nvSpPr>
        <p:spPr>
          <a:xfrm>
            <a:off x="5842000" y="4610100"/>
            <a:ext cx="184666" cy="369332"/>
          </a:xfrm>
          <a:prstGeom prst="rect">
            <a:avLst/>
          </a:prstGeom>
          <a:noFill/>
        </p:spPr>
        <p:txBody>
          <a:bodyPr wrap="none" rtlCol="0">
            <a:spAutoFit/>
          </a:bodyPr>
          <a:lstStyle/>
          <a:p>
            <a:endParaRPr lang="en-US" dirty="0"/>
          </a:p>
        </p:txBody>
      </p:sp>
      <p:sp>
        <p:nvSpPr>
          <p:cNvPr id="36" name="Content Placeholder 3"/>
          <p:cNvSpPr txBox="1">
            <a:spLocks/>
          </p:cNvSpPr>
          <p:nvPr/>
        </p:nvSpPr>
        <p:spPr bwMode="auto">
          <a:xfrm>
            <a:off x="5092700" y="4232054"/>
            <a:ext cx="3759200" cy="223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1F497D"/>
              </a:buClr>
              <a:buFont typeface="Wingdings" pitchFamily="2" charset="2"/>
              <a:buChar char="§"/>
              <a:defRPr sz="1800">
                <a:solidFill>
                  <a:schemeClr val="tx1"/>
                </a:solidFill>
                <a:latin typeface="+mj-lt"/>
                <a:ea typeface="ＭＳ Ｐゴシック"/>
                <a:cs typeface="ＭＳ Ｐゴシック"/>
              </a:defRPr>
            </a:lvl1pPr>
            <a:lvl2pPr marL="742950" indent="-285750" algn="l" rtl="0" eaLnBrk="0" fontAlgn="base" hangingPunct="0">
              <a:spcBef>
                <a:spcPct val="20000"/>
              </a:spcBef>
              <a:spcAft>
                <a:spcPct val="0"/>
              </a:spcAft>
              <a:buClr>
                <a:srgbClr val="1F497D"/>
              </a:buClr>
              <a:buChar char="–"/>
              <a:defRPr sz="1600">
                <a:solidFill>
                  <a:schemeClr val="tx1"/>
                </a:solidFill>
                <a:latin typeface="+mj-lt"/>
                <a:ea typeface="ＭＳ Ｐゴシック"/>
                <a:cs typeface="ＭＳ Ｐゴシック"/>
              </a:defRPr>
            </a:lvl2pPr>
            <a:lvl3pPr marL="1143000" indent="-228600" algn="l" rtl="0" eaLnBrk="0" fontAlgn="base" hangingPunct="0">
              <a:spcBef>
                <a:spcPct val="20000"/>
              </a:spcBef>
              <a:spcAft>
                <a:spcPct val="0"/>
              </a:spcAft>
              <a:buClr>
                <a:srgbClr val="1F497D"/>
              </a:buClr>
              <a:buChar char="•"/>
              <a:defRPr sz="1400">
                <a:solidFill>
                  <a:schemeClr val="tx1"/>
                </a:solidFill>
                <a:latin typeface="+mj-lt"/>
                <a:ea typeface="ＭＳ Ｐゴシック"/>
                <a:cs typeface="ＭＳ Ｐゴシック"/>
              </a:defRPr>
            </a:lvl3pPr>
            <a:lvl4pPr marL="1600200" indent="-228600" algn="l" rtl="0" eaLnBrk="0" fontAlgn="base" hangingPunct="0">
              <a:spcBef>
                <a:spcPct val="20000"/>
              </a:spcBef>
              <a:spcAft>
                <a:spcPct val="0"/>
              </a:spcAft>
              <a:buClr>
                <a:srgbClr val="1F497D"/>
              </a:buClr>
              <a:buChar char="–"/>
              <a:defRPr sz="1400">
                <a:solidFill>
                  <a:schemeClr val="tx1"/>
                </a:solidFill>
                <a:latin typeface="+mj-lt"/>
                <a:ea typeface="ＭＳ Ｐゴシック"/>
                <a:cs typeface="ＭＳ Ｐゴシック"/>
              </a:defRPr>
            </a:lvl4pPr>
            <a:lvl5pPr marL="2057400" indent="-228600" algn="l" rtl="0" eaLnBrk="0" fontAlgn="base" hangingPunct="0">
              <a:spcBef>
                <a:spcPct val="20000"/>
              </a:spcBef>
              <a:spcAft>
                <a:spcPct val="0"/>
              </a:spcAft>
              <a:buClr>
                <a:srgbClr val="1F497D"/>
              </a:buClr>
              <a:buFont typeface="Arial" pitchFamily="34" charset="0"/>
              <a:buChar char="»"/>
              <a:defRPr sz="1400">
                <a:solidFill>
                  <a:schemeClr val="tx1"/>
                </a:solidFill>
                <a:latin typeface="+mj-lt"/>
                <a:ea typeface="ＭＳ Ｐゴシック"/>
                <a:cs typeface="ＭＳ Ｐゴシック"/>
              </a:defRPr>
            </a:lvl5pPr>
            <a:lvl6pPr marL="25146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6pPr>
            <a:lvl7pPr marL="29718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7pPr>
            <a:lvl8pPr marL="34290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8pPr>
            <a:lvl9pPr marL="38862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9pPr>
          </a:lstStyle>
          <a:p>
            <a:pPr marL="0" indent="0" defTabSz="914400">
              <a:spcBef>
                <a:spcPts val="500"/>
              </a:spcBef>
              <a:buFont typeface="Wingdings" pitchFamily="2" charset="2"/>
              <a:buNone/>
            </a:pPr>
            <a:r>
              <a:rPr lang="en-US" kern="0" dirty="0" smtClean="0">
                <a:solidFill>
                  <a:srgbClr val="D2D2D2">
                    <a:lumMod val="10000"/>
                  </a:srgbClr>
                </a:solidFill>
                <a:latin typeface="Arial"/>
                <a:cs typeface="Arial"/>
              </a:rPr>
              <a:t>APS-U: </a:t>
            </a:r>
          </a:p>
          <a:p>
            <a:pPr defTabSz="914400">
              <a:spcBef>
                <a:spcPts val="500"/>
              </a:spcBef>
              <a:buFont typeface="Wingdings" charset="2"/>
              <a:buChar char="§"/>
            </a:pPr>
            <a:r>
              <a:rPr lang="en-US" kern="0" dirty="0" smtClean="0">
                <a:solidFill>
                  <a:srgbClr val="D2D2D2">
                    <a:lumMod val="10000"/>
                  </a:srgbClr>
                </a:solidFill>
                <a:latin typeface="Arial"/>
                <a:cs typeface="Arial"/>
              </a:rPr>
              <a:t>400x brighter than today’s highest-brightness hard x-rays</a:t>
            </a:r>
          </a:p>
          <a:p>
            <a:pPr defTabSz="914400">
              <a:spcBef>
                <a:spcPts val="500"/>
              </a:spcBef>
              <a:buFont typeface="Wingdings" charset="2"/>
              <a:buChar char="§"/>
            </a:pPr>
            <a:r>
              <a:rPr lang="en-US" kern="0" dirty="0">
                <a:solidFill>
                  <a:srgbClr val="D2D2D2">
                    <a:lumMod val="10000"/>
                  </a:srgbClr>
                </a:solidFill>
                <a:latin typeface="Arial"/>
                <a:cs typeface="Arial"/>
              </a:rPr>
              <a:t>U</a:t>
            </a:r>
            <a:r>
              <a:rPr lang="en-US" kern="0" dirty="0" smtClean="0">
                <a:solidFill>
                  <a:srgbClr val="D2D2D2">
                    <a:lumMod val="10000"/>
                  </a:srgbClr>
                </a:solidFill>
                <a:latin typeface="Arial"/>
                <a:cs typeface="Arial"/>
              </a:rPr>
              <a:t>niquely </a:t>
            </a:r>
            <a:r>
              <a:rPr lang="en-US" kern="0" dirty="0">
                <a:solidFill>
                  <a:srgbClr val="D2D2D2">
                    <a:lumMod val="10000"/>
                  </a:srgbClr>
                </a:solidFill>
                <a:latin typeface="Arial"/>
                <a:cs typeface="Arial"/>
              </a:rPr>
              <a:t>enables coherence techniques at high </a:t>
            </a:r>
            <a:r>
              <a:rPr lang="en-US" kern="0" dirty="0" smtClean="0">
                <a:solidFill>
                  <a:srgbClr val="D2D2D2">
                    <a:lumMod val="10000"/>
                  </a:srgbClr>
                </a:solidFill>
                <a:latin typeface="Arial"/>
                <a:cs typeface="Arial"/>
              </a:rPr>
              <a:t>energies</a:t>
            </a:r>
          </a:p>
        </p:txBody>
      </p:sp>
      <p:pic>
        <p:nvPicPr>
          <p:cNvPr id="33" name="Picture 32"/>
          <p:cNvPicPr>
            <a:picLocks noChangeAspect="1"/>
          </p:cNvPicPr>
          <p:nvPr/>
        </p:nvPicPr>
        <p:blipFill>
          <a:blip r:embed="rId4">
            <a:extLst>
              <a:ext uri="{BEBA8EAE-BF5A-486C-A8C5-ECC9F3942E4B}">
                <a14:imgProps xmlns:a14="http://schemas.microsoft.com/office/drawing/2010/main">
                  <a14:imgLayer r:embed="rId5">
                    <a14:imgEffect>
                      <a14:backgroundRemoval t="9977" b="97653" l="10000" r="93594"/>
                    </a14:imgEffect>
                  </a14:imgLayer>
                </a14:imgProps>
              </a:ext>
            </a:extLst>
          </a:blip>
          <a:stretch>
            <a:fillRect/>
          </a:stretch>
        </p:blipFill>
        <p:spPr>
          <a:xfrm>
            <a:off x="4156476" y="762000"/>
            <a:ext cx="5838423" cy="3886200"/>
          </a:xfrm>
          <a:prstGeom prst="rect">
            <a:avLst/>
          </a:prstGeom>
        </p:spPr>
      </p:pic>
    </p:spTree>
    <p:extLst>
      <p:ext uri="{BB962C8B-B14F-4D97-AF65-F5344CB8AC3E}">
        <p14:creationId xmlns:p14="http://schemas.microsoft.com/office/powerpoint/2010/main" val="18546909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978" y="290798"/>
            <a:ext cx="8859022" cy="572802"/>
          </a:xfrm>
        </p:spPr>
        <p:txBody>
          <a:bodyPr/>
          <a:lstStyle/>
          <a:p>
            <a:pPr algn="ctr"/>
            <a:r>
              <a:rPr lang="en-US" b="0" dirty="0" smtClean="0">
                <a:latin typeface="Arial"/>
                <a:cs typeface="Arial"/>
              </a:rPr>
              <a:t>High </a:t>
            </a:r>
            <a:r>
              <a:rPr lang="en-US" sz="2600" b="0" dirty="0" smtClean="0">
                <a:latin typeface="Arial"/>
                <a:cs typeface="Arial"/>
              </a:rPr>
              <a:t>brightness: Higher resolution, faster dynamics</a:t>
            </a:r>
            <a:endParaRPr lang="en-US" sz="2600" b="0" dirty="0">
              <a:latin typeface="Arial"/>
              <a:cs typeface="Arial"/>
            </a:endParaRPr>
          </a:p>
        </p:txBody>
      </p:sp>
      <p:sp>
        <p:nvSpPr>
          <p:cNvPr id="4" name="Slide Number Placeholder 3"/>
          <p:cNvSpPr>
            <a:spLocks noGrp="1"/>
          </p:cNvSpPr>
          <p:nvPr>
            <p:ph type="sldNum" sz="quarter" idx="12"/>
          </p:nvPr>
        </p:nvSpPr>
        <p:spPr>
          <a:xfrm>
            <a:off x="8610613" y="6500583"/>
            <a:ext cx="384175" cy="365125"/>
          </a:xfrm>
        </p:spPr>
        <p:txBody>
          <a:bodyPr/>
          <a:lstStyle/>
          <a:p>
            <a:pPr>
              <a:defRPr/>
            </a:pPr>
            <a:fld id="{F1C1D9D1-D453-4699-9D02-D94119E6BDF2}" type="slidenum">
              <a:rPr lang="en-US" smtClean="0">
                <a:solidFill>
                  <a:srgbClr val="616161"/>
                </a:solidFill>
                <a:latin typeface="Arial"/>
                <a:cs typeface="Arial"/>
              </a:rPr>
              <a:pPr>
                <a:defRPr/>
              </a:pPr>
              <a:t>8</a:t>
            </a:fld>
            <a:endParaRPr lang="en-US">
              <a:solidFill>
                <a:srgbClr val="616161"/>
              </a:solidFill>
              <a:latin typeface="Arial"/>
              <a:cs typeface="Arial"/>
            </a:endParaRPr>
          </a:p>
        </p:txBody>
      </p:sp>
      <p:sp>
        <p:nvSpPr>
          <p:cNvPr id="64" name="TextBox 63"/>
          <p:cNvSpPr txBox="1"/>
          <p:nvPr/>
        </p:nvSpPr>
        <p:spPr>
          <a:xfrm>
            <a:off x="3796474" y="6240317"/>
            <a:ext cx="5182426" cy="307639"/>
          </a:xfrm>
          <a:prstGeom prst="rect">
            <a:avLst/>
          </a:prstGeom>
          <a:noFill/>
        </p:spPr>
        <p:txBody>
          <a:bodyPr wrap="square" lIns="91301" tIns="45652" rIns="91301" bIns="45652" rtlCol="0">
            <a:spAutoFit/>
          </a:bodyPr>
          <a:lstStyle/>
          <a:p>
            <a:pPr algn="ctr" defTabSz="456506"/>
            <a:r>
              <a:rPr lang="en-US" sz="1400" i="1" dirty="0" smtClean="0">
                <a:solidFill>
                  <a:srgbClr val="D2D2D2">
                    <a:lumMod val="10000"/>
                  </a:srgbClr>
                </a:solidFill>
                <a:latin typeface="Arial"/>
                <a:cs typeface="Arial"/>
              </a:rPr>
              <a:t>Catalytic </a:t>
            </a:r>
            <a:r>
              <a:rPr lang="en-US" sz="1400" i="1" dirty="0">
                <a:solidFill>
                  <a:srgbClr val="D2D2D2">
                    <a:lumMod val="10000"/>
                  </a:srgbClr>
                </a:solidFill>
                <a:latin typeface="Arial"/>
                <a:cs typeface="Arial"/>
              </a:rPr>
              <a:t>nanoparticles clearly visible on alumina surface</a:t>
            </a:r>
          </a:p>
        </p:txBody>
      </p:sp>
      <p:sp>
        <p:nvSpPr>
          <p:cNvPr id="63" name="TextBox 62"/>
          <p:cNvSpPr txBox="1"/>
          <p:nvPr/>
        </p:nvSpPr>
        <p:spPr>
          <a:xfrm>
            <a:off x="247797" y="3512199"/>
            <a:ext cx="3739179" cy="523083"/>
          </a:xfrm>
          <a:prstGeom prst="rect">
            <a:avLst/>
          </a:prstGeom>
          <a:noFill/>
        </p:spPr>
        <p:txBody>
          <a:bodyPr wrap="square" lIns="91301" tIns="45652" rIns="91301" bIns="45652" rtlCol="0">
            <a:spAutoFit/>
          </a:bodyPr>
          <a:lstStyle/>
          <a:p>
            <a:pPr algn="ctr" defTabSz="456506"/>
            <a:r>
              <a:rPr lang="en-US" sz="1400" i="1" dirty="0">
                <a:solidFill>
                  <a:srgbClr val="D2D2D2">
                    <a:lumMod val="10000"/>
                  </a:srgbClr>
                </a:solidFill>
                <a:latin typeface="Arial"/>
                <a:cs typeface="Arial"/>
              </a:rPr>
              <a:t>1 nm Cu (green), Co (blue), Ni (yellow</a:t>
            </a:r>
            <a:r>
              <a:rPr lang="en-US" sz="1400" i="1" dirty="0" smtClean="0">
                <a:solidFill>
                  <a:srgbClr val="D2D2D2">
                    <a:lumMod val="10000"/>
                  </a:srgbClr>
                </a:solidFill>
                <a:latin typeface="Arial"/>
                <a:cs typeface="Arial"/>
              </a:rPr>
              <a:t>); only </a:t>
            </a:r>
            <a:r>
              <a:rPr lang="en-US" sz="1400" i="1" dirty="0">
                <a:solidFill>
                  <a:srgbClr val="D2D2D2">
                    <a:lumMod val="10000"/>
                  </a:srgbClr>
                </a:solidFill>
                <a:latin typeface="Arial"/>
                <a:cs typeface="Arial"/>
              </a:rPr>
              <a:t>photon </a:t>
            </a:r>
            <a:r>
              <a:rPr lang="en-US" sz="1400" i="1" dirty="0" smtClean="0">
                <a:solidFill>
                  <a:srgbClr val="D2D2D2">
                    <a:lumMod val="10000"/>
                  </a:srgbClr>
                </a:solidFill>
                <a:latin typeface="Arial"/>
                <a:cs typeface="Arial"/>
              </a:rPr>
              <a:t>noise, (1</a:t>
            </a:r>
            <a:r>
              <a:rPr lang="en-US" sz="1400" i="1" dirty="0" smtClean="0">
                <a:solidFill>
                  <a:srgbClr val="D2D2D2">
                    <a:lumMod val="10000"/>
                  </a:srgbClr>
                </a:solidFill>
                <a:latin typeface="Symbol" charset="2"/>
                <a:cs typeface="Symbol" charset="2"/>
              </a:rPr>
              <a:t>m</a:t>
            </a:r>
            <a:r>
              <a:rPr lang="en-US" sz="1400" i="1" dirty="0" smtClean="0">
                <a:solidFill>
                  <a:srgbClr val="D2D2D2">
                    <a:lumMod val="10000"/>
                  </a:srgbClr>
                </a:solidFill>
                <a:latin typeface="Arial"/>
                <a:cs typeface="Arial"/>
              </a:rPr>
              <a:t>m)</a:t>
            </a:r>
            <a:r>
              <a:rPr lang="en-US" sz="1400" i="1" baseline="30000" dirty="0" smtClean="0">
                <a:solidFill>
                  <a:srgbClr val="D2D2D2">
                    <a:lumMod val="10000"/>
                  </a:srgbClr>
                </a:solidFill>
                <a:latin typeface="Arial"/>
                <a:cs typeface="Arial"/>
              </a:rPr>
              <a:t>3</a:t>
            </a:r>
            <a:r>
              <a:rPr lang="en-US" sz="1400" i="1" dirty="0" smtClean="0">
                <a:solidFill>
                  <a:srgbClr val="D2D2D2">
                    <a:lumMod val="10000"/>
                  </a:srgbClr>
                </a:solidFill>
                <a:latin typeface="Arial"/>
                <a:cs typeface="Arial"/>
              </a:rPr>
              <a:t> alumina support visible</a:t>
            </a:r>
            <a:endParaRPr lang="en-US" sz="1400" i="1" dirty="0">
              <a:solidFill>
                <a:srgbClr val="D2D2D2">
                  <a:lumMod val="10000"/>
                </a:srgbClr>
              </a:solidFill>
              <a:latin typeface="Arial"/>
              <a:cs typeface="Arial"/>
            </a:endParaRPr>
          </a:p>
        </p:txBody>
      </p:sp>
      <p:pic>
        <p:nvPicPr>
          <p:cNvPr id="38" name="30_flyby_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11048" y="840487"/>
            <a:ext cx="3502151" cy="26266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6" name="4_flyby_cropped">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rotWithShape="1">
          <a:blip r:embed="rId8"/>
          <a:srcRect t="4346"/>
          <a:stretch/>
        </p:blipFill>
        <p:spPr>
          <a:xfrm>
            <a:off x="4033588" y="3200400"/>
            <a:ext cx="4932612" cy="2997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p:cNvSpPr txBox="1"/>
          <p:nvPr/>
        </p:nvSpPr>
        <p:spPr>
          <a:xfrm>
            <a:off x="5478208" y="855309"/>
            <a:ext cx="1364195" cy="369195"/>
          </a:xfrm>
          <a:prstGeom prst="rect">
            <a:avLst/>
          </a:prstGeom>
          <a:noFill/>
        </p:spPr>
        <p:txBody>
          <a:bodyPr wrap="none" lIns="91301" tIns="45652" rIns="91301" bIns="45652" rtlCol="0">
            <a:spAutoFit/>
          </a:bodyPr>
          <a:lstStyle/>
          <a:p>
            <a:pPr defTabSz="456506"/>
            <a:r>
              <a:rPr lang="en-US" b="1" dirty="0" smtClean="0">
                <a:solidFill>
                  <a:srgbClr val="FFFFFF"/>
                </a:solidFill>
                <a:latin typeface="Arial"/>
                <a:cs typeface="Arial"/>
              </a:rPr>
              <a:t>APS today</a:t>
            </a:r>
            <a:endParaRPr lang="en-US" b="1" dirty="0">
              <a:solidFill>
                <a:srgbClr val="FFFFFF"/>
              </a:solidFill>
              <a:latin typeface="Arial"/>
              <a:cs typeface="Arial"/>
            </a:endParaRPr>
          </a:p>
        </p:txBody>
      </p:sp>
      <p:sp>
        <p:nvSpPr>
          <p:cNvPr id="47" name="TextBox 46"/>
          <p:cNvSpPr txBox="1"/>
          <p:nvPr/>
        </p:nvSpPr>
        <p:spPr>
          <a:xfrm>
            <a:off x="4058560" y="3208897"/>
            <a:ext cx="1659436" cy="369195"/>
          </a:xfrm>
          <a:prstGeom prst="rect">
            <a:avLst/>
          </a:prstGeom>
          <a:noFill/>
        </p:spPr>
        <p:txBody>
          <a:bodyPr wrap="none" lIns="91301" tIns="45652" rIns="91301" bIns="45652" rtlCol="0">
            <a:spAutoFit/>
          </a:bodyPr>
          <a:lstStyle/>
          <a:p>
            <a:pPr defTabSz="456506"/>
            <a:r>
              <a:rPr lang="en-US" dirty="0" smtClean="0">
                <a:solidFill>
                  <a:srgbClr val="FFFFFF"/>
                </a:solidFill>
                <a:latin typeface="Arial"/>
                <a:cs typeface="Arial"/>
              </a:rPr>
              <a:t>APS Upgrade</a:t>
            </a:r>
            <a:endParaRPr lang="en-US" dirty="0">
              <a:solidFill>
                <a:srgbClr val="FFFFFF"/>
              </a:solidFill>
              <a:latin typeface="Arial"/>
              <a:cs typeface="Arial"/>
            </a:endParaRPr>
          </a:p>
        </p:txBody>
      </p:sp>
      <p:sp>
        <p:nvSpPr>
          <p:cNvPr id="15" name="TextBox 14"/>
          <p:cNvSpPr txBox="1"/>
          <p:nvPr/>
        </p:nvSpPr>
        <p:spPr>
          <a:xfrm>
            <a:off x="515260" y="846697"/>
            <a:ext cx="1338547" cy="369195"/>
          </a:xfrm>
          <a:prstGeom prst="rect">
            <a:avLst/>
          </a:prstGeom>
          <a:noFill/>
        </p:spPr>
        <p:txBody>
          <a:bodyPr wrap="none" lIns="91301" tIns="45652" rIns="91301" bIns="45652" rtlCol="0">
            <a:spAutoFit/>
          </a:bodyPr>
          <a:lstStyle/>
          <a:p>
            <a:pPr defTabSz="456506"/>
            <a:r>
              <a:rPr lang="en-US" dirty="0" smtClean="0">
                <a:solidFill>
                  <a:srgbClr val="FFFFFF"/>
                </a:solidFill>
                <a:latin typeface="Arial"/>
                <a:cs typeface="Arial"/>
              </a:rPr>
              <a:t>APS Today</a:t>
            </a:r>
            <a:endParaRPr lang="en-US" dirty="0">
              <a:solidFill>
                <a:srgbClr val="FFFFFF"/>
              </a:solidFill>
              <a:latin typeface="Arial"/>
              <a:cs typeface="Arial"/>
            </a:endParaRPr>
          </a:p>
        </p:txBody>
      </p:sp>
      <p:sp>
        <p:nvSpPr>
          <p:cNvPr id="3" name="Content Placeholder 2"/>
          <p:cNvSpPr>
            <a:spLocks noGrp="1"/>
          </p:cNvSpPr>
          <p:nvPr>
            <p:ph idx="1"/>
          </p:nvPr>
        </p:nvSpPr>
        <p:spPr>
          <a:xfrm>
            <a:off x="4251327" y="782638"/>
            <a:ext cx="4752973" cy="1985962"/>
          </a:xfrm>
        </p:spPr>
        <p:txBody>
          <a:bodyPr/>
          <a:lstStyle/>
          <a:p>
            <a:pPr marL="0" indent="0" algn="ctr">
              <a:spcBef>
                <a:spcPts val="0"/>
              </a:spcBef>
              <a:spcAft>
                <a:spcPts val="300"/>
              </a:spcAft>
              <a:buNone/>
            </a:pPr>
            <a:r>
              <a:rPr lang="en-US" b="1" dirty="0" smtClean="0">
                <a:solidFill>
                  <a:schemeClr val="bg2">
                    <a:lumMod val="10000"/>
                  </a:schemeClr>
                </a:solidFill>
                <a:latin typeface="Arial"/>
                <a:cs typeface="Arial"/>
              </a:rPr>
              <a:t>World’s brightest storage ring light source above 4 keV</a:t>
            </a:r>
          </a:p>
          <a:p>
            <a:pPr marL="0" indent="0">
              <a:spcBef>
                <a:spcPts val="0"/>
              </a:spcBef>
              <a:spcAft>
                <a:spcPts val="200"/>
              </a:spcAft>
              <a:buNone/>
            </a:pPr>
            <a:r>
              <a:rPr lang="en-US" dirty="0" smtClean="0">
                <a:solidFill>
                  <a:schemeClr val="bg2">
                    <a:lumMod val="10000"/>
                  </a:schemeClr>
                </a:solidFill>
                <a:latin typeface="Arial"/>
                <a:cs typeface="Arial"/>
              </a:rPr>
              <a:t>Brightness – increasing the number of photons that hit the target – is key to:</a:t>
            </a:r>
          </a:p>
          <a:p>
            <a:pPr marL="246888" indent="-246888">
              <a:spcBef>
                <a:spcPts val="0"/>
              </a:spcBef>
              <a:spcAft>
                <a:spcPts val="200"/>
              </a:spcAft>
              <a:buFont typeface="Wingdings" charset="2"/>
              <a:buChar char="§"/>
            </a:pPr>
            <a:r>
              <a:rPr lang="en-US" dirty="0" smtClean="0">
                <a:solidFill>
                  <a:schemeClr val="bg2">
                    <a:lumMod val="10000"/>
                  </a:schemeClr>
                </a:solidFill>
                <a:latin typeface="Arial"/>
                <a:cs typeface="Arial"/>
              </a:rPr>
              <a:t>Visualizing nanoscale structure across macroscopic fields of view </a:t>
            </a:r>
          </a:p>
          <a:p>
            <a:pPr marL="246888" indent="-246888">
              <a:spcBef>
                <a:spcPts val="0"/>
              </a:spcBef>
              <a:spcAft>
                <a:spcPts val="300"/>
              </a:spcAft>
              <a:buFont typeface="Wingdings" charset="2"/>
              <a:buChar char="§"/>
            </a:pPr>
            <a:r>
              <a:rPr lang="en-US" dirty="0">
                <a:solidFill>
                  <a:schemeClr val="bg2">
                    <a:lumMod val="10000"/>
                  </a:schemeClr>
                </a:solidFill>
                <a:latin typeface="Arial"/>
                <a:cs typeface="Arial"/>
              </a:rPr>
              <a:t>E</a:t>
            </a:r>
            <a:r>
              <a:rPr lang="en-US" dirty="0" smtClean="0">
                <a:solidFill>
                  <a:schemeClr val="bg2">
                    <a:lumMod val="10000"/>
                  </a:schemeClr>
                </a:solidFill>
                <a:latin typeface="Arial"/>
                <a:cs typeface="Arial"/>
              </a:rPr>
              <a:t>lectronic/magnetic/chemical contrast</a:t>
            </a:r>
            <a:endParaRPr lang="en-US" dirty="0">
              <a:latin typeface="Arial"/>
              <a:cs typeface="Arial"/>
            </a:endParaRPr>
          </a:p>
        </p:txBody>
      </p:sp>
      <p:sp>
        <p:nvSpPr>
          <p:cNvPr id="6" name="TextBox 5"/>
          <p:cNvSpPr txBox="1"/>
          <p:nvPr/>
        </p:nvSpPr>
        <p:spPr>
          <a:xfrm>
            <a:off x="139550" y="4096771"/>
            <a:ext cx="3907394" cy="2133918"/>
          </a:xfrm>
          <a:prstGeom prst="rect">
            <a:avLst/>
          </a:prstGeom>
          <a:noFill/>
        </p:spPr>
        <p:txBody>
          <a:bodyPr wrap="square" rtlCol="0">
            <a:spAutoFit/>
          </a:bodyPr>
          <a:lstStyle/>
          <a:p>
            <a:pPr>
              <a:spcAft>
                <a:spcPts val="200"/>
              </a:spcAft>
            </a:pPr>
            <a:r>
              <a:rPr lang="en-US" dirty="0">
                <a:solidFill>
                  <a:srgbClr val="000000"/>
                </a:solidFill>
                <a:latin typeface="Arial"/>
                <a:cs typeface="Arial"/>
              </a:rPr>
              <a:t>Only APS-U’s extreme </a:t>
            </a:r>
            <a:r>
              <a:rPr lang="en-US" dirty="0" smtClean="0">
                <a:solidFill>
                  <a:srgbClr val="000000"/>
                </a:solidFill>
                <a:latin typeface="Arial"/>
                <a:cs typeface="Arial"/>
              </a:rPr>
              <a:t>brightness   at </a:t>
            </a:r>
            <a:r>
              <a:rPr lang="en-US" dirty="0">
                <a:solidFill>
                  <a:srgbClr val="000000"/>
                </a:solidFill>
                <a:latin typeface="Arial"/>
                <a:cs typeface="Arial"/>
              </a:rPr>
              <a:t>high energies </a:t>
            </a:r>
            <a:r>
              <a:rPr lang="en-US" dirty="0" smtClean="0">
                <a:solidFill>
                  <a:srgbClr val="000000"/>
                </a:solidFill>
                <a:latin typeface="Arial"/>
                <a:cs typeface="Arial"/>
              </a:rPr>
              <a:t>enables exploration of individual nanostructures/defects </a:t>
            </a:r>
          </a:p>
          <a:p>
            <a:pPr marL="342900" indent="-279400">
              <a:spcAft>
                <a:spcPts val="200"/>
              </a:spcAft>
              <a:buClr>
                <a:schemeClr val="tx2"/>
              </a:buClr>
              <a:buFont typeface="Wingdings" charset="2"/>
              <a:buChar char="§"/>
            </a:pPr>
            <a:r>
              <a:rPr lang="en-US" dirty="0" smtClean="0">
                <a:solidFill>
                  <a:srgbClr val="000000"/>
                </a:solidFill>
                <a:latin typeface="Arial"/>
                <a:cs typeface="Arial"/>
              </a:rPr>
              <a:t>Across </a:t>
            </a:r>
            <a:r>
              <a:rPr lang="en-US" dirty="0">
                <a:solidFill>
                  <a:srgbClr val="000000"/>
                </a:solidFill>
                <a:latin typeface="Arial"/>
                <a:cs typeface="Arial"/>
              </a:rPr>
              <a:t>length scales</a:t>
            </a:r>
          </a:p>
          <a:p>
            <a:pPr marL="342900" indent="-279400">
              <a:spcAft>
                <a:spcPts val="200"/>
              </a:spcAft>
              <a:buClr>
                <a:schemeClr val="tx2"/>
              </a:buClr>
              <a:buFont typeface="Wingdings" charset="2"/>
              <a:buChar char="§"/>
            </a:pPr>
            <a:r>
              <a:rPr lang="en-US" dirty="0">
                <a:solidFill>
                  <a:srgbClr val="000000"/>
                </a:solidFill>
                <a:latin typeface="Arial"/>
                <a:cs typeface="Arial"/>
              </a:rPr>
              <a:t>D</a:t>
            </a:r>
            <a:r>
              <a:rPr lang="en-US" dirty="0" smtClean="0">
                <a:solidFill>
                  <a:srgbClr val="000000"/>
                </a:solidFill>
                <a:latin typeface="Arial"/>
                <a:cs typeface="Arial"/>
              </a:rPr>
              <a:t>eeply buried</a:t>
            </a:r>
          </a:p>
          <a:p>
            <a:pPr marL="342900" indent="-279400">
              <a:spcAft>
                <a:spcPts val="200"/>
              </a:spcAft>
              <a:buClr>
                <a:schemeClr val="tx2"/>
              </a:buClr>
              <a:buFont typeface="Wingdings" charset="2"/>
              <a:buChar char="§"/>
            </a:pPr>
            <a:r>
              <a:rPr lang="en-US" dirty="0" smtClean="0">
                <a:solidFill>
                  <a:srgbClr val="000000"/>
                </a:solidFill>
                <a:latin typeface="Arial"/>
                <a:cs typeface="Arial"/>
              </a:rPr>
              <a:t>In </a:t>
            </a:r>
            <a:r>
              <a:rPr lang="en-US" dirty="0">
                <a:solidFill>
                  <a:srgbClr val="000000"/>
                </a:solidFill>
                <a:latin typeface="Arial"/>
                <a:cs typeface="Arial"/>
              </a:rPr>
              <a:t>real, complex environments </a:t>
            </a:r>
            <a:endParaRPr lang="en-US" dirty="0" smtClean="0">
              <a:solidFill>
                <a:srgbClr val="000000"/>
              </a:solidFill>
              <a:latin typeface="Arial"/>
              <a:cs typeface="Arial"/>
            </a:endParaRPr>
          </a:p>
          <a:p>
            <a:pPr marL="342900" indent="-279400">
              <a:spcAft>
                <a:spcPts val="200"/>
              </a:spcAft>
              <a:buClr>
                <a:schemeClr val="tx2"/>
              </a:buClr>
              <a:buFont typeface="Wingdings" charset="2"/>
              <a:buChar char="§"/>
            </a:pPr>
            <a:r>
              <a:rPr lang="en-US" dirty="0" smtClean="0">
                <a:solidFill>
                  <a:srgbClr val="000000"/>
                </a:solidFill>
                <a:latin typeface="Arial"/>
                <a:cs typeface="Arial"/>
              </a:rPr>
              <a:t>Down </a:t>
            </a:r>
            <a:r>
              <a:rPr lang="en-US" dirty="0">
                <a:solidFill>
                  <a:srgbClr val="000000"/>
                </a:solidFill>
                <a:latin typeface="Arial"/>
                <a:cs typeface="Arial"/>
              </a:rPr>
              <a:t>to </a:t>
            </a:r>
            <a:r>
              <a:rPr lang="en-US" dirty="0" smtClean="0">
                <a:solidFill>
                  <a:srgbClr val="000000"/>
                </a:solidFill>
                <a:latin typeface="Arial"/>
                <a:cs typeface="Arial"/>
              </a:rPr>
              <a:t>few-atom sensitivity</a:t>
            </a:r>
            <a:endParaRPr lang="en-US" dirty="0">
              <a:solidFill>
                <a:srgbClr val="000000"/>
              </a:solidFill>
              <a:latin typeface="Arial"/>
              <a:cs typeface="Arial"/>
            </a:endParaRPr>
          </a:p>
        </p:txBody>
      </p:sp>
    </p:spTree>
    <p:extLst>
      <p:ext uri="{BB962C8B-B14F-4D97-AF65-F5344CB8AC3E}">
        <p14:creationId xmlns:p14="http://schemas.microsoft.com/office/powerpoint/2010/main" val="3269130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75" fill="hold"/>
                                        <p:tgtEl>
                                          <p:spTgt spid="38"/>
                                        </p:tgtEl>
                                      </p:cBhvr>
                                    </p:cmd>
                                  </p:childTnLst>
                                </p:cTn>
                              </p:par>
                            </p:childTnLst>
                          </p:cTn>
                        </p:par>
                        <p:par>
                          <p:cTn id="7" fill="hold">
                            <p:stCondLst>
                              <p:cond delay="13375"/>
                            </p:stCondLst>
                            <p:childTnLst>
                              <p:par>
                                <p:cTn id="8" presetID="1" presetClass="mediacall" presetSubtype="0" fill="hold" nodeType="afterEffect">
                                  <p:stCondLst>
                                    <p:cond delay="0"/>
                                  </p:stCondLst>
                                  <p:childTnLst>
                                    <p:cmd type="call" cmd="playFrom(0.0)">
                                      <p:cBhvr>
                                        <p:cTn id="9" dur="13375"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8"/>
                </p:tgtEl>
              </p:cMediaNode>
            </p:video>
            <p:seq concurrent="1" nextAc="seek">
              <p:cTn id="11" restart="whenNotActive" fill="hold" evtFilter="cancelBubble" nodeType="interactiveSeq">
                <p:stCondLst>
                  <p:cond evt="onClick" delay="0">
                    <p:tgtEl>
                      <p:spTgt spid="3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8"/>
                                        </p:tgtEl>
                                      </p:cBhvr>
                                    </p:cmd>
                                  </p:childTnLst>
                                </p:cTn>
                              </p:par>
                            </p:childTnLst>
                          </p:cTn>
                        </p:par>
                      </p:childTnLst>
                    </p:cTn>
                  </p:par>
                </p:childTnLst>
              </p:cTn>
              <p:nextCondLst>
                <p:cond evt="onClick" delay="0">
                  <p:tgtEl>
                    <p:spTgt spid="38"/>
                  </p:tgtEl>
                </p:cond>
              </p:nextCondLst>
            </p:seq>
            <p:video>
              <p:cMediaNode vol="80000">
                <p:cTn id="16" repeatCount="indefinite" fill="hold" display="0">
                  <p:stCondLst>
                    <p:cond delay="indefinite"/>
                  </p:stCondLst>
                </p:cTn>
                <p:tgtEl>
                  <p:spTgt spid="46"/>
                </p:tgtEl>
              </p:cMediaNode>
            </p:video>
            <p:seq concurrent="1" nextAc="seek">
              <p:cTn id="17" restart="whenNotActive" fill="hold" evtFilter="cancelBubble" nodeType="interactiveSeq">
                <p:stCondLst>
                  <p:cond evt="onClick" delay="0">
                    <p:tgtEl>
                      <p:spTgt spid="4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6"/>
                                        </p:tgtEl>
                                      </p:cBhvr>
                                    </p:cmd>
                                  </p:childTnLst>
                                </p:cTn>
                              </p:par>
                            </p:childTnLst>
                          </p:cTn>
                        </p:par>
                      </p:childTnLst>
                    </p:cTn>
                  </p:par>
                </p:childTnLst>
              </p:cTn>
              <p:nextCondLst>
                <p:cond evt="onClick" delay="0">
                  <p:tgtEl>
                    <p:spTgt spid="4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bwMode="auto">
          <a:xfrm>
            <a:off x="93100" y="1150723"/>
            <a:ext cx="4695617" cy="5168899"/>
          </a:xfrm>
          <a:prstGeom prst="rect">
            <a:avLst/>
          </a:prstGeom>
          <a:solidFill>
            <a:schemeClr val="tx2">
              <a:lumMod val="20000"/>
              <a:lumOff val="80000"/>
            </a:schemeClr>
          </a:solidFill>
          <a:ln w="9525" cap="flat" cmpd="sng" algn="ctr">
            <a:solidFill>
              <a:schemeClr val="tx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400" fontAlgn="base">
              <a:spcBef>
                <a:spcPct val="0"/>
              </a:spcBef>
              <a:spcAft>
                <a:spcPct val="0"/>
              </a:spcAft>
            </a:pPr>
            <a:endParaRPr lang="en-US" dirty="0">
              <a:solidFill>
                <a:srgbClr val="151515"/>
              </a:solidFill>
              <a:latin typeface="Arial"/>
              <a:cs typeface="Arial"/>
            </a:endParaRPr>
          </a:p>
        </p:txBody>
      </p:sp>
      <p:sp>
        <p:nvSpPr>
          <p:cNvPr id="5" name="TextBox 4"/>
          <p:cNvSpPr txBox="1"/>
          <p:nvPr/>
        </p:nvSpPr>
        <p:spPr>
          <a:xfrm>
            <a:off x="2345982" y="3366987"/>
            <a:ext cx="2452618" cy="923330"/>
          </a:xfrm>
          <a:prstGeom prst="rect">
            <a:avLst/>
          </a:prstGeom>
          <a:noFill/>
        </p:spPr>
        <p:txBody>
          <a:bodyPr wrap="square" rtlCol="0">
            <a:spAutoFit/>
          </a:bodyPr>
          <a:lstStyle/>
          <a:p>
            <a:pPr algn="ctr"/>
            <a:r>
              <a:rPr lang="en-US" sz="1400" b="1" dirty="0" smtClean="0">
                <a:solidFill>
                  <a:srgbClr val="151515"/>
                </a:solidFill>
                <a:latin typeface="Arial"/>
                <a:cs typeface="Arial"/>
              </a:rPr>
              <a:t>With APS-U: </a:t>
            </a:r>
            <a:r>
              <a:rPr lang="en-US" sz="1400" dirty="0" smtClean="0">
                <a:solidFill>
                  <a:srgbClr val="151515"/>
                </a:solidFill>
                <a:latin typeface="Arial"/>
                <a:cs typeface="Arial"/>
              </a:rPr>
              <a:t>Speckle changes as sample evolves, dynamics are captured</a:t>
            </a:r>
          </a:p>
          <a:p>
            <a:pPr algn="ctr"/>
            <a:r>
              <a:rPr lang="en-US" sz="1200" dirty="0" smtClean="0">
                <a:solidFill>
                  <a:srgbClr val="151515"/>
                </a:solidFill>
                <a:latin typeface="Arial"/>
                <a:cs typeface="Arial"/>
              </a:rPr>
              <a:t>(simulation of 30x brightness) </a:t>
            </a:r>
            <a:endParaRPr lang="en-US" sz="1200" dirty="0">
              <a:solidFill>
                <a:srgbClr val="616161"/>
              </a:solidFill>
              <a:latin typeface="Calibri"/>
            </a:endParaRPr>
          </a:p>
        </p:txBody>
      </p:sp>
      <p:sp>
        <p:nvSpPr>
          <p:cNvPr id="20" name="TextBox 19"/>
          <p:cNvSpPr txBox="1"/>
          <p:nvPr/>
        </p:nvSpPr>
        <p:spPr>
          <a:xfrm>
            <a:off x="138445" y="3351599"/>
            <a:ext cx="2286000" cy="954107"/>
          </a:xfrm>
          <a:prstGeom prst="rect">
            <a:avLst/>
          </a:prstGeom>
          <a:noFill/>
        </p:spPr>
        <p:txBody>
          <a:bodyPr wrap="square" rtlCol="0">
            <a:spAutoFit/>
          </a:bodyPr>
          <a:lstStyle/>
          <a:p>
            <a:pPr algn="ctr"/>
            <a:r>
              <a:rPr lang="en-US" sz="1400" b="1" dirty="0">
                <a:solidFill>
                  <a:srgbClr val="151515"/>
                </a:solidFill>
                <a:latin typeface="Arial"/>
                <a:cs typeface="Arial"/>
              </a:rPr>
              <a:t>Today</a:t>
            </a:r>
            <a:r>
              <a:rPr lang="en-US" sz="1400" dirty="0">
                <a:solidFill>
                  <a:srgbClr val="151515"/>
                </a:solidFill>
                <a:latin typeface="Arial"/>
                <a:cs typeface="Arial"/>
              </a:rPr>
              <a:t>: X-ray photon correlation spectroscopy time-averages to </a:t>
            </a:r>
            <a:r>
              <a:rPr lang="en-US" sz="1400" dirty="0" err="1" smtClean="0">
                <a:solidFill>
                  <a:srgbClr val="151515"/>
                </a:solidFill>
                <a:latin typeface="Arial"/>
                <a:cs typeface="Arial"/>
              </a:rPr>
              <a:t>ms</a:t>
            </a:r>
            <a:r>
              <a:rPr lang="en-US" sz="1400" dirty="0" smtClean="0">
                <a:solidFill>
                  <a:srgbClr val="151515"/>
                </a:solidFill>
                <a:latin typeface="Arial"/>
                <a:cs typeface="Arial"/>
              </a:rPr>
              <a:t>, faster trajectories are lost</a:t>
            </a:r>
            <a:endParaRPr lang="en-US" sz="1400" dirty="0">
              <a:solidFill>
                <a:srgbClr val="151515"/>
              </a:solidFill>
              <a:latin typeface="Arial"/>
              <a:cs typeface="Arial"/>
            </a:endParaRPr>
          </a:p>
        </p:txBody>
      </p:sp>
      <p:sp>
        <p:nvSpPr>
          <p:cNvPr id="25" name="TextBox 24"/>
          <p:cNvSpPr txBox="1"/>
          <p:nvPr/>
        </p:nvSpPr>
        <p:spPr>
          <a:xfrm>
            <a:off x="5000573" y="1802791"/>
            <a:ext cx="3982489" cy="2023118"/>
          </a:xfrm>
          <a:prstGeom prst="rect">
            <a:avLst/>
          </a:prstGeom>
          <a:noFill/>
        </p:spPr>
        <p:txBody>
          <a:bodyPr wrap="square" rtlCol="0">
            <a:spAutoFit/>
          </a:bodyPr>
          <a:lstStyle/>
          <a:p>
            <a:pPr>
              <a:lnSpc>
                <a:spcPct val="90000"/>
              </a:lnSpc>
              <a:spcAft>
                <a:spcPts val="400"/>
              </a:spcAft>
            </a:pPr>
            <a:r>
              <a:rPr lang="en-US" sz="1600" dirty="0">
                <a:solidFill>
                  <a:srgbClr val="151515"/>
                </a:solidFill>
                <a:latin typeface="Arial"/>
                <a:cs typeface="Arial"/>
              </a:rPr>
              <a:t>Allows us to probe:</a:t>
            </a:r>
          </a:p>
          <a:p>
            <a:pPr marL="228600" indent="-228600">
              <a:lnSpc>
                <a:spcPct val="90000"/>
              </a:lnSpc>
              <a:spcAft>
                <a:spcPts val="400"/>
              </a:spcAft>
              <a:buClr>
                <a:srgbClr val="1F497D"/>
              </a:buClr>
              <a:buFont typeface="Wingdings" charset="2"/>
              <a:buChar char="§"/>
            </a:pPr>
            <a:r>
              <a:rPr lang="en-US" sz="1600" dirty="0">
                <a:solidFill>
                  <a:srgbClr val="151515"/>
                </a:solidFill>
                <a:latin typeface="Arial"/>
                <a:cs typeface="Arial"/>
              </a:rPr>
              <a:t>Continuous, atomic-scale dynamics down to nanoseconds</a:t>
            </a:r>
          </a:p>
          <a:p>
            <a:pPr marL="228600" indent="-228600">
              <a:lnSpc>
                <a:spcPct val="90000"/>
              </a:lnSpc>
              <a:spcAft>
                <a:spcPts val="400"/>
              </a:spcAft>
              <a:buClr>
                <a:srgbClr val="1F497D"/>
              </a:buClr>
              <a:buFont typeface="Wingdings" charset="2"/>
              <a:buChar char="§"/>
            </a:pPr>
            <a:r>
              <a:rPr lang="en-US" sz="1600" dirty="0">
                <a:solidFill>
                  <a:srgbClr val="151515"/>
                </a:solidFill>
                <a:latin typeface="Arial"/>
                <a:cs typeface="Arial"/>
              </a:rPr>
              <a:t>Beyond standard pair correlations</a:t>
            </a:r>
          </a:p>
          <a:p>
            <a:pPr marL="401638" lvl="1" indent="-112713">
              <a:lnSpc>
                <a:spcPct val="90000"/>
              </a:lnSpc>
              <a:spcAft>
                <a:spcPts val="400"/>
              </a:spcAft>
              <a:buClr>
                <a:srgbClr val="1F497D"/>
              </a:buClr>
              <a:buFont typeface="Lucida Grande"/>
              <a:buChar char="–"/>
            </a:pPr>
            <a:r>
              <a:rPr lang="en-US" sz="1600" dirty="0">
                <a:solidFill>
                  <a:srgbClr val="151515"/>
                </a:solidFill>
                <a:latin typeface="Arial"/>
                <a:cs typeface="Arial"/>
              </a:rPr>
              <a:t>Deterministic insight into growth mechanisms and stability of materials, deformation vs. diffusive motion</a:t>
            </a:r>
            <a:r>
              <a:rPr lang="en-US" sz="1600" dirty="0" smtClean="0">
                <a:solidFill>
                  <a:srgbClr val="151515"/>
                </a:solidFill>
                <a:latin typeface="Arial"/>
                <a:cs typeface="Arial"/>
              </a:rPr>
              <a:t>, </a:t>
            </a:r>
            <a:r>
              <a:rPr lang="en-US" sz="1600" dirty="0">
                <a:solidFill>
                  <a:srgbClr val="151515"/>
                </a:solidFill>
                <a:latin typeface="Arial"/>
                <a:cs typeface="Arial"/>
              </a:rPr>
              <a:t>stick-</a:t>
            </a:r>
            <a:r>
              <a:rPr lang="en-US" sz="1600" dirty="0" smtClean="0">
                <a:solidFill>
                  <a:srgbClr val="151515"/>
                </a:solidFill>
                <a:latin typeface="Arial"/>
                <a:cs typeface="Arial"/>
              </a:rPr>
              <a:t>slip in </a:t>
            </a:r>
            <a:r>
              <a:rPr lang="en-US" sz="1600" dirty="0">
                <a:solidFill>
                  <a:srgbClr val="151515"/>
                </a:solidFill>
                <a:latin typeface="Arial"/>
                <a:cs typeface="Arial"/>
              </a:rPr>
              <a:t>microfluidic </a:t>
            </a:r>
            <a:r>
              <a:rPr lang="en-US" sz="1600" dirty="0" smtClean="0">
                <a:solidFill>
                  <a:srgbClr val="151515"/>
                </a:solidFill>
                <a:latin typeface="Arial"/>
                <a:cs typeface="Arial"/>
              </a:rPr>
              <a:t>flow</a:t>
            </a:r>
            <a:endParaRPr lang="en-US" sz="1600" dirty="0">
              <a:solidFill>
                <a:srgbClr val="151515"/>
              </a:solidFill>
              <a:latin typeface="Arial"/>
              <a:cs typeface="Arial"/>
            </a:endParaRPr>
          </a:p>
        </p:txBody>
      </p:sp>
      <p:sp>
        <p:nvSpPr>
          <p:cNvPr id="2" name="Title 1"/>
          <p:cNvSpPr>
            <a:spLocks noGrp="1"/>
          </p:cNvSpPr>
          <p:nvPr>
            <p:ph type="title"/>
          </p:nvPr>
        </p:nvSpPr>
        <p:spPr>
          <a:xfrm>
            <a:off x="457200" y="233996"/>
            <a:ext cx="8229600" cy="529298"/>
          </a:xfrm>
        </p:spPr>
        <p:txBody>
          <a:bodyPr/>
          <a:lstStyle/>
          <a:p>
            <a:pPr algn="ctr"/>
            <a:r>
              <a:rPr lang="en-US" sz="2600" b="0" dirty="0" smtClean="0">
                <a:solidFill>
                  <a:srgbClr val="1F497D"/>
                </a:solidFill>
                <a:latin typeface="Arial"/>
                <a:cs typeface="Arial"/>
              </a:rPr>
              <a:t>APS-U’s exceptional coherent flux opens new frontiers for study of dynamic processes</a:t>
            </a:r>
            <a:endParaRPr lang="en-US" sz="2600" dirty="0">
              <a:latin typeface="Arial"/>
              <a:cs typeface="Arial"/>
            </a:endParaRPr>
          </a:p>
        </p:txBody>
      </p:sp>
      <p:sp>
        <p:nvSpPr>
          <p:cNvPr id="7" name="Shape 30"/>
          <p:cNvSpPr txBox="1">
            <a:spLocks/>
          </p:cNvSpPr>
          <p:nvPr/>
        </p:nvSpPr>
        <p:spPr bwMode="auto">
          <a:xfrm>
            <a:off x="5009070" y="1047015"/>
            <a:ext cx="3965494" cy="744881"/>
          </a:xfrm>
          <a:prstGeom prst="rect">
            <a:avLst/>
          </a:prstGeom>
          <a:noFill/>
          <a:ln>
            <a:noFill/>
          </a:ln>
          <a:extLst/>
        </p:spPr>
        <p:txBody>
          <a:bodyPr vert="horz" wrap="square" lIns="91287" tIns="91287" rIns="91287" bIns="91287" numCol="1" anchor="t" anchorCtr="0" compatLnSpc="1">
            <a:prstTxWarp prst="textNoShape">
              <a:avLst/>
            </a:prstTxWarp>
            <a:noAutofit/>
          </a:bodyPr>
          <a:lstStyle>
            <a:lvl1pPr marL="342900" indent="-342900" algn="l" defTabSz="457200" rtl="0" eaLnBrk="0" fontAlgn="base" hangingPunct="0">
              <a:spcBef>
                <a:spcPct val="20000"/>
              </a:spcBef>
              <a:spcAft>
                <a:spcPct val="0"/>
              </a:spcAft>
              <a:buClr>
                <a:srgbClr val="1F497D"/>
              </a:buClr>
              <a:buFont typeface="Arial" pitchFamily="34" charset="0"/>
              <a:buChar char="•"/>
              <a:defRPr kern="1200">
                <a:solidFill>
                  <a:srgbClr val="7F7F7F"/>
                </a:solidFill>
                <a:latin typeface="+mn-lt"/>
                <a:ea typeface="ＭＳ Ｐゴシック" pitchFamily="-112" charset="-128"/>
                <a:cs typeface="ＭＳ Ｐゴシック" pitchFamily="-112" charset="-128"/>
              </a:defRPr>
            </a:lvl1pPr>
            <a:lvl2pPr marL="742950" indent="-285750" algn="l" defTabSz="457200" rtl="0" eaLnBrk="0" fontAlgn="base" hangingPunct="0">
              <a:spcBef>
                <a:spcPct val="20000"/>
              </a:spcBef>
              <a:spcAft>
                <a:spcPct val="0"/>
              </a:spcAft>
              <a:buClr>
                <a:srgbClr val="1F497D"/>
              </a:buClr>
              <a:buFont typeface="Arial" pitchFamily="34" charset="0"/>
              <a:buChar char="–"/>
              <a:defRPr sz="1600" kern="1200">
                <a:solidFill>
                  <a:srgbClr val="7F7F7F"/>
                </a:solidFill>
                <a:latin typeface="+mn-lt"/>
                <a:ea typeface="ＭＳ Ｐゴシック" pitchFamily="-112" charset="-128"/>
                <a:cs typeface="+mn-cs"/>
              </a:defRPr>
            </a:lvl2pPr>
            <a:lvl3pPr marL="1143000" indent="-228600" algn="l" defTabSz="457200" rtl="0" eaLnBrk="0" fontAlgn="base" hangingPunct="0">
              <a:spcBef>
                <a:spcPct val="20000"/>
              </a:spcBef>
              <a:spcAft>
                <a:spcPct val="0"/>
              </a:spcAft>
              <a:buClr>
                <a:srgbClr val="1F497D"/>
              </a:buClr>
              <a:buFont typeface="Arial" pitchFamily="34" charset="0"/>
              <a:buChar char="•"/>
              <a:defRPr sz="1400" kern="1200">
                <a:solidFill>
                  <a:srgbClr val="7F7F7F"/>
                </a:solidFill>
                <a:latin typeface="+mn-lt"/>
                <a:ea typeface="ＭＳ Ｐゴシック" pitchFamily="-112" charset="-128"/>
                <a:cs typeface="+mn-cs"/>
              </a:defRPr>
            </a:lvl3pPr>
            <a:lvl4pPr marL="1600200" indent="-228600" algn="l" defTabSz="457200" rtl="0" eaLnBrk="0" fontAlgn="base" hangingPunct="0">
              <a:spcBef>
                <a:spcPct val="20000"/>
              </a:spcBef>
              <a:spcAft>
                <a:spcPct val="0"/>
              </a:spcAft>
              <a:buClr>
                <a:srgbClr val="1F497D"/>
              </a:buClr>
              <a:buFont typeface="Arial" pitchFamily="34" charset="0"/>
              <a:buChar char="–"/>
              <a:defRPr sz="1400" kern="1200">
                <a:solidFill>
                  <a:srgbClr val="7F7F7F"/>
                </a:solidFill>
                <a:latin typeface="+mn-lt"/>
                <a:ea typeface="ＭＳ Ｐゴシック" pitchFamily="-112" charset="-128"/>
                <a:cs typeface="+mn-cs"/>
              </a:defRPr>
            </a:lvl4pPr>
            <a:lvl5pPr marL="2057400" indent="-228600" algn="l" defTabSz="457200" rtl="0" eaLnBrk="0" fontAlgn="base" hangingPunct="0">
              <a:spcBef>
                <a:spcPct val="20000"/>
              </a:spcBef>
              <a:spcAft>
                <a:spcPct val="0"/>
              </a:spcAft>
              <a:buClr>
                <a:srgbClr val="1F497D"/>
              </a:buClr>
              <a:buFont typeface="Arial" pitchFamily="34" charset="0"/>
              <a:buChar char="»"/>
              <a:defRPr sz="1800" kern="1200">
                <a:solidFill>
                  <a:srgbClr val="7F7F7F"/>
                </a:solidFill>
                <a:latin typeface="+mn-lt"/>
                <a:ea typeface="ＭＳ Ｐゴシック" pitchFamily="-112" charset="-128"/>
                <a:cs typeface="+mn-cs"/>
              </a:defRPr>
            </a:lvl5pPr>
            <a:lvl6pPr marL="2514600" indent="-228600" algn="l" defTabSz="457200" rtl="0" eaLnBrk="1" latinLnBrk="0" hangingPunct="1">
              <a:spcBef>
                <a:spcPct val="20000"/>
              </a:spcBef>
              <a:buFont typeface="Arial"/>
              <a:buChar char="•"/>
              <a:defRPr sz="18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18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18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1800" kern="1200">
                <a:solidFill>
                  <a:schemeClr val="tx1"/>
                </a:solidFill>
                <a:latin typeface="+mn-lt"/>
                <a:ea typeface="+mn-ea"/>
                <a:cs typeface="+mn-cs"/>
              </a:defRPr>
            </a:lvl9pPr>
          </a:lstStyle>
          <a:p>
            <a:pPr marL="0" indent="0" algn="ctr">
              <a:spcBef>
                <a:spcPts val="0"/>
              </a:spcBef>
              <a:spcAft>
                <a:spcPts val="200"/>
              </a:spcAft>
              <a:buSzPct val="100000"/>
              <a:buFont typeface="Arial" pitchFamily="34" charset="0"/>
              <a:buNone/>
            </a:pPr>
            <a:r>
              <a:rPr lang="en-US" b="1" dirty="0" smtClean="0">
                <a:solidFill>
                  <a:srgbClr val="151515"/>
                </a:solidFill>
                <a:latin typeface="Arial"/>
                <a:cs typeface="Arial"/>
              </a:rPr>
              <a:t>Sensitivity ~ (Coherent flux)</a:t>
            </a:r>
            <a:r>
              <a:rPr lang="en-US" sz="2000" b="1" baseline="30000" dirty="0" smtClean="0">
                <a:solidFill>
                  <a:srgbClr val="151515"/>
                </a:solidFill>
                <a:latin typeface="Arial"/>
                <a:cs typeface="Arial"/>
              </a:rPr>
              <a:t>2</a:t>
            </a:r>
          </a:p>
          <a:p>
            <a:pPr marL="0" indent="0" algn="ctr">
              <a:spcBef>
                <a:spcPts val="0"/>
              </a:spcBef>
              <a:spcAft>
                <a:spcPts val="0"/>
              </a:spcAft>
              <a:buSzPct val="100000"/>
              <a:buFont typeface="Arial" pitchFamily="34" charset="0"/>
              <a:buNone/>
            </a:pPr>
            <a:r>
              <a:rPr lang="en-US" sz="1600" b="1" dirty="0" smtClean="0">
                <a:solidFill>
                  <a:srgbClr val="151515"/>
                </a:solidFill>
                <a:latin typeface="Arial"/>
                <a:cs typeface="Arial"/>
              </a:rPr>
              <a:t>APS-U: increases </a:t>
            </a:r>
            <a:r>
              <a:rPr lang="en-US" sz="1600" b="1" i="1" dirty="0" smtClean="0">
                <a:solidFill>
                  <a:srgbClr val="151515"/>
                </a:solidFill>
                <a:latin typeface="Arial"/>
                <a:cs typeface="Arial"/>
              </a:rPr>
              <a:t>up to 1,000,000x</a:t>
            </a:r>
          </a:p>
        </p:txBody>
      </p:sp>
      <p:sp>
        <p:nvSpPr>
          <p:cNvPr id="21" name="Slide Number Placeholder 1"/>
          <p:cNvSpPr>
            <a:spLocks noGrp="1"/>
          </p:cNvSpPr>
          <p:nvPr>
            <p:ph type="sldNum" sz="quarter" idx="12"/>
          </p:nvPr>
        </p:nvSpPr>
        <p:spPr>
          <a:xfrm>
            <a:off x="8610613" y="6489700"/>
            <a:ext cx="384175" cy="365125"/>
          </a:xfrm>
        </p:spPr>
        <p:txBody>
          <a:bodyPr/>
          <a:lstStyle/>
          <a:p>
            <a:pPr>
              <a:defRPr/>
            </a:pPr>
            <a:fld id="{A78171A4-9B0E-4E88-A410-4AAF05B3FEF7}" type="slidenum">
              <a:rPr lang="en-US" smtClean="0">
                <a:solidFill>
                  <a:srgbClr val="616161"/>
                </a:solidFill>
                <a:latin typeface="Arial"/>
                <a:cs typeface="Arial"/>
              </a:rPr>
              <a:pPr>
                <a:defRPr/>
              </a:pPr>
              <a:t>9</a:t>
            </a:fld>
            <a:endParaRPr lang="en-US">
              <a:solidFill>
                <a:srgbClr val="616161"/>
              </a:solidFill>
              <a:latin typeface="Arial"/>
              <a:cs typeface="Arial"/>
            </a:endParaRPr>
          </a:p>
        </p:txBody>
      </p:sp>
      <p:grpSp>
        <p:nvGrpSpPr>
          <p:cNvPr id="6" name="Group 5"/>
          <p:cNvGrpSpPr/>
          <p:nvPr/>
        </p:nvGrpSpPr>
        <p:grpSpPr>
          <a:xfrm>
            <a:off x="4839634" y="3906499"/>
            <a:ext cx="4304366" cy="2635843"/>
            <a:chOff x="4839634" y="3918594"/>
            <a:chExt cx="4304366" cy="2635843"/>
          </a:xfrm>
        </p:grpSpPr>
        <p:sp>
          <p:nvSpPr>
            <p:cNvPr id="15" name="TextBox 39"/>
            <p:cNvSpPr txBox="1">
              <a:spLocks noChangeArrowheads="1"/>
            </p:cNvSpPr>
            <p:nvPr/>
          </p:nvSpPr>
          <p:spPr bwMode="auto">
            <a:xfrm>
              <a:off x="5118100" y="5908106"/>
              <a:ext cx="3924299" cy="646331"/>
            </a:xfrm>
            <a:prstGeom prst="rect">
              <a:avLst/>
            </a:prstGeom>
            <a:noFill/>
            <a:ln w="9525">
              <a:noFill/>
              <a:miter lim="800000"/>
              <a:headEnd/>
              <a:tailEnd/>
            </a:ln>
          </p:spPr>
          <p:txBody>
            <a:bodyPr wrap="square">
              <a:spAutoFit/>
            </a:bodyPr>
            <a:lstStyle/>
            <a:p>
              <a:pPr algn="ctr" defTabSz="914400"/>
              <a:r>
                <a:rPr lang="en-US" sz="1200" b="1" i="1" dirty="0">
                  <a:solidFill>
                    <a:srgbClr val="303030"/>
                  </a:solidFill>
                  <a:latin typeface="Arial"/>
                  <a:cs typeface="Arial"/>
                </a:rPr>
                <a:t>APS-U: </a:t>
              </a:r>
              <a:r>
                <a:rPr lang="en-US" sz="1200" i="1" dirty="0">
                  <a:solidFill>
                    <a:srgbClr val="303030"/>
                  </a:solidFill>
                  <a:latin typeface="Arial"/>
                  <a:cs typeface="Arial"/>
                </a:rPr>
                <a:t>Simulated time-time correlation functions during layer-by-layer crystal growth, </a:t>
              </a:r>
              <a:endParaRPr lang="en-US" sz="1200" i="1" dirty="0" smtClean="0">
                <a:solidFill>
                  <a:srgbClr val="303030"/>
                </a:solidFill>
                <a:latin typeface="Arial"/>
                <a:cs typeface="Arial"/>
              </a:endParaRPr>
            </a:p>
            <a:p>
              <a:pPr algn="ctr" defTabSz="914400"/>
              <a:r>
                <a:rPr lang="en-US" sz="1200" i="1" dirty="0" smtClean="0">
                  <a:solidFill>
                    <a:srgbClr val="303030"/>
                  </a:solidFill>
                  <a:latin typeface="Arial"/>
                  <a:cs typeface="Arial"/>
                </a:rPr>
                <a:t>for </a:t>
              </a:r>
              <a:r>
                <a:rPr lang="en-US" sz="1200" i="1" dirty="0">
                  <a:solidFill>
                    <a:srgbClr val="303030"/>
                  </a:solidFill>
                  <a:latin typeface="Arial"/>
                  <a:cs typeface="Arial"/>
                </a:rPr>
                <a:t>different </a:t>
              </a:r>
              <a:r>
                <a:rPr lang="en-US" sz="1200" i="1" dirty="0" err="1">
                  <a:solidFill>
                    <a:srgbClr val="303030"/>
                  </a:solidFill>
                  <a:latin typeface="Arial"/>
                  <a:cs typeface="Arial"/>
                </a:rPr>
                <a:t>adatom</a:t>
              </a:r>
              <a:r>
                <a:rPr lang="en-US" sz="1200" i="1" dirty="0">
                  <a:solidFill>
                    <a:srgbClr val="303030"/>
                  </a:solidFill>
                  <a:latin typeface="Arial"/>
                  <a:cs typeface="Arial"/>
                </a:rPr>
                <a:t> transport regimes</a:t>
              </a:r>
            </a:p>
          </p:txBody>
        </p:sp>
        <p:sp>
          <p:nvSpPr>
            <p:cNvPr id="8" name="TextBox 7"/>
            <p:cNvSpPr txBox="1"/>
            <p:nvPr/>
          </p:nvSpPr>
          <p:spPr>
            <a:xfrm rot="16200000">
              <a:off x="3987800" y="4821228"/>
              <a:ext cx="1919111" cy="215444"/>
            </a:xfrm>
            <a:prstGeom prst="rect">
              <a:avLst/>
            </a:prstGeom>
            <a:noFill/>
          </p:spPr>
          <p:txBody>
            <a:bodyPr wrap="square" rtlCol="0">
              <a:spAutoFit/>
            </a:bodyPr>
            <a:lstStyle/>
            <a:p>
              <a:pPr algn="ctr"/>
              <a:r>
                <a:rPr lang="en-US" sz="800" b="1" dirty="0">
                  <a:solidFill>
                    <a:srgbClr val="000000"/>
                  </a:solidFill>
                  <a:latin typeface="Arial"/>
                  <a:cs typeface="Arial"/>
                </a:rPr>
                <a:t>Deposition amount  (ML): t</a:t>
              </a:r>
              <a:r>
                <a:rPr lang="en-US" sz="800" b="1" baseline="-25000" dirty="0">
                  <a:solidFill>
                    <a:srgbClr val="000000"/>
                  </a:solidFill>
                  <a:latin typeface="Arial"/>
                  <a:cs typeface="Arial"/>
                </a:rPr>
                <a:t>2</a:t>
              </a:r>
              <a:endParaRPr lang="en-US" sz="800" b="1" dirty="0">
                <a:solidFill>
                  <a:srgbClr val="000000"/>
                </a:solidFill>
                <a:latin typeface="Arial"/>
                <a:cs typeface="Arial"/>
              </a:endParaRPr>
            </a:p>
          </p:txBody>
        </p:sp>
        <p:sp>
          <p:nvSpPr>
            <p:cNvPr id="13" name="TextBox 12"/>
            <p:cNvSpPr txBox="1"/>
            <p:nvPr/>
          </p:nvSpPr>
          <p:spPr>
            <a:xfrm>
              <a:off x="6934200" y="3998684"/>
              <a:ext cx="2209800" cy="215444"/>
            </a:xfrm>
            <a:prstGeom prst="rect">
              <a:avLst/>
            </a:prstGeom>
            <a:noFill/>
          </p:spPr>
          <p:txBody>
            <a:bodyPr wrap="square" rtlCol="0">
              <a:spAutoFit/>
            </a:bodyPr>
            <a:lstStyle/>
            <a:p>
              <a:pPr algn="ctr"/>
              <a:r>
                <a:rPr lang="en-US" sz="800" b="1" dirty="0">
                  <a:solidFill>
                    <a:srgbClr val="616161">
                      <a:lumMod val="50000"/>
                    </a:srgbClr>
                  </a:solidFill>
                  <a:latin typeface="Arial"/>
                  <a:cs typeface="Arial"/>
                </a:rPr>
                <a:t>Surface diffusion and vapor transport </a:t>
              </a:r>
            </a:p>
          </p:txBody>
        </p:sp>
        <p:sp>
          <p:nvSpPr>
            <p:cNvPr id="23" name="TextBox 22"/>
            <p:cNvSpPr txBox="1"/>
            <p:nvPr/>
          </p:nvSpPr>
          <p:spPr>
            <a:xfrm rot="16200000">
              <a:off x="6134101" y="4770428"/>
              <a:ext cx="1919111" cy="215444"/>
            </a:xfrm>
            <a:prstGeom prst="rect">
              <a:avLst/>
            </a:prstGeom>
            <a:noFill/>
          </p:spPr>
          <p:txBody>
            <a:bodyPr wrap="square" rtlCol="0">
              <a:spAutoFit/>
            </a:bodyPr>
            <a:lstStyle/>
            <a:p>
              <a:pPr algn="ctr"/>
              <a:r>
                <a:rPr lang="en-US" sz="800" b="1" dirty="0">
                  <a:solidFill>
                    <a:srgbClr val="000000"/>
                  </a:solidFill>
                  <a:latin typeface="Arial"/>
                  <a:cs typeface="Arial"/>
                </a:rPr>
                <a:t>Deposition amount  (ML): t</a:t>
              </a:r>
              <a:r>
                <a:rPr lang="en-US" sz="800" b="1" baseline="-25000" dirty="0">
                  <a:solidFill>
                    <a:srgbClr val="000000"/>
                  </a:solidFill>
                  <a:latin typeface="Arial"/>
                  <a:cs typeface="Arial"/>
                </a:rPr>
                <a:t>2</a:t>
              </a:r>
              <a:endParaRPr lang="en-US" sz="800" b="1" dirty="0">
                <a:solidFill>
                  <a:srgbClr val="000000"/>
                </a:solidFill>
                <a:latin typeface="Arial"/>
                <a:cs typeface="Arial"/>
              </a:endParaRPr>
            </a:p>
          </p:txBody>
        </p:sp>
        <p:sp>
          <p:nvSpPr>
            <p:cNvPr id="24" name="TextBox 23"/>
            <p:cNvSpPr txBox="1"/>
            <p:nvPr/>
          </p:nvSpPr>
          <p:spPr>
            <a:xfrm>
              <a:off x="5003800" y="5710228"/>
              <a:ext cx="1919111" cy="215444"/>
            </a:xfrm>
            <a:prstGeom prst="rect">
              <a:avLst/>
            </a:prstGeom>
            <a:noFill/>
          </p:spPr>
          <p:txBody>
            <a:bodyPr wrap="square" rtlCol="0">
              <a:spAutoFit/>
            </a:bodyPr>
            <a:lstStyle/>
            <a:p>
              <a:pPr algn="ctr"/>
              <a:r>
                <a:rPr lang="en-US" sz="800" b="1" dirty="0">
                  <a:solidFill>
                    <a:srgbClr val="000000"/>
                  </a:solidFill>
                  <a:latin typeface="Arial"/>
                  <a:cs typeface="Arial"/>
                </a:rPr>
                <a:t>Deposition amount  (ML): t</a:t>
              </a:r>
              <a:r>
                <a:rPr lang="en-US" sz="800" b="1" baseline="-25000" dirty="0">
                  <a:solidFill>
                    <a:srgbClr val="000000"/>
                  </a:solidFill>
                  <a:latin typeface="Arial"/>
                  <a:cs typeface="Arial"/>
                </a:rPr>
                <a:t>1</a:t>
              </a:r>
            </a:p>
          </p:txBody>
        </p:sp>
        <p:sp>
          <p:nvSpPr>
            <p:cNvPr id="26" name="TextBox 25"/>
            <p:cNvSpPr txBox="1"/>
            <p:nvPr/>
          </p:nvSpPr>
          <p:spPr>
            <a:xfrm>
              <a:off x="7161389" y="5710228"/>
              <a:ext cx="1919111" cy="215444"/>
            </a:xfrm>
            <a:prstGeom prst="rect">
              <a:avLst/>
            </a:prstGeom>
            <a:noFill/>
          </p:spPr>
          <p:txBody>
            <a:bodyPr wrap="square" rtlCol="0">
              <a:spAutoFit/>
            </a:bodyPr>
            <a:lstStyle/>
            <a:p>
              <a:pPr algn="ctr"/>
              <a:r>
                <a:rPr lang="en-US" sz="800" b="1" dirty="0">
                  <a:solidFill>
                    <a:srgbClr val="000000"/>
                  </a:solidFill>
                  <a:latin typeface="Arial"/>
                  <a:cs typeface="Arial"/>
                </a:rPr>
                <a:t>Deposition amount  (ML): t</a:t>
              </a:r>
              <a:r>
                <a:rPr lang="en-US" sz="800" b="1" baseline="-25000" dirty="0">
                  <a:solidFill>
                    <a:srgbClr val="000000"/>
                  </a:solidFill>
                  <a:latin typeface="Arial"/>
                  <a:cs typeface="Arial"/>
                </a:rPr>
                <a:t>1</a:t>
              </a:r>
            </a:p>
          </p:txBody>
        </p:sp>
        <p:sp>
          <p:nvSpPr>
            <p:cNvPr id="22" name="TextBox 21"/>
            <p:cNvSpPr txBox="1"/>
            <p:nvPr/>
          </p:nvSpPr>
          <p:spPr>
            <a:xfrm>
              <a:off x="5257800" y="3998684"/>
              <a:ext cx="1371600" cy="215444"/>
            </a:xfrm>
            <a:prstGeom prst="rect">
              <a:avLst/>
            </a:prstGeom>
            <a:noFill/>
          </p:spPr>
          <p:txBody>
            <a:bodyPr wrap="square" rtlCol="0">
              <a:spAutoFit/>
            </a:bodyPr>
            <a:lstStyle/>
            <a:p>
              <a:pPr algn="ctr"/>
              <a:r>
                <a:rPr lang="en-US" sz="800" b="1" dirty="0">
                  <a:solidFill>
                    <a:srgbClr val="616161">
                      <a:lumMod val="50000"/>
                    </a:srgbClr>
                  </a:solidFill>
                  <a:latin typeface="Arial"/>
                  <a:cs typeface="Arial"/>
                </a:rPr>
                <a:t>Surface diffusion only</a:t>
              </a:r>
            </a:p>
          </p:txBody>
        </p:sp>
      </p:grpSp>
      <p:pic>
        <p:nvPicPr>
          <p:cNvPr id="12" name="Picture 11"/>
          <p:cNvPicPr>
            <a:picLocks noChangeAspect="1"/>
          </p:cNvPicPr>
          <p:nvPr/>
        </p:nvPicPr>
        <p:blipFill rotWithShape="1">
          <a:blip r:embed="rId3"/>
          <a:srcRect l="7374" t="6111" r="7965" b="6297"/>
          <a:stretch/>
        </p:blipFill>
        <p:spPr>
          <a:xfrm>
            <a:off x="5029206" y="4165574"/>
            <a:ext cx="1941891" cy="1600200"/>
          </a:xfrm>
          <a:prstGeom prst="rect">
            <a:avLst/>
          </a:prstGeom>
        </p:spPr>
      </p:pic>
      <p:pic>
        <p:nvPicPr>
          <p:cNvPr id="30" name="Picture 29"/>
          <p:cNvPicPr>
            <a:picLocks noChangeAspect="1"/>
          </p:cNvPicPr>
          <p:nvPr/>
        </p:nvPicPr>
        <p:blipFill rotWithShape="1">
          <a:blip r:embed="rId4"/>
          <a:srcRect l="7704" t="5371" r="7851" b="5555"/>
          <a:stretch/>
        </p:blipFill>
        <p:spPr>
          <a:xfrm>
            <a:off x="7171199" y="4165574"/>
            <a:ext cx="1896286" cy="1600200"/>
          </a:xfrm>
          <a:prstGeom prst="rect">
            <a:avLst/>
          </a:prstGeom>
        </p:spPr>
      </p:pic>
      <p:pic>
        <p:nvPicPr>
          <p:cNvPr id="10" name="Picture 9" descr="MBA_1000frames_realspace_movie.gif"/>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57891" y="1453543"/>
            <a:ext cx="1828800" cy="1828800"/>
          </a:xfrm>
          <a:prstGeom prst="rect">
            <a:avLst/>
          </a:prstGeom>
          <a:ln>
            <a:solidFill>
              <a:srgbClr val="151515"/>
            </a:solidFill>
          </a:ln>
        </p:spPr>
      </p:pic>
      <p:pic>
        <p:nvPicPr>
          <p:cNvPr id="11" name="Picture 10" descr="today_1000frames_realspace.tif"/>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7045" y="1453317"/>
            <a:ext cx="1828800" cy="1828800"/>
          </a:xfrm>
          <a:prstGeom prst="rect">
            <a:avLst/>
          </a:prstGeom>
          <a:ln>
            <a:solidFill>
              <a:srgbClr val="151515"/>
            </a:solidFill>
          </a:ln>
        </p:spPr>
      </p:pic>
      <p:pic>
        <p:nvPicPr>
          <p:cNvPr id="28" name="Picture 27" descr="today_1000frames_fft.tif"/>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7045" y="4369501"/>
            <a:ext cx="1828800" cy="1828800"/>
          </a:xfrm>
          <a:prstGeom prst="rect">
            <a:avLst/>
          </a:prstGeom>
          <a:ln>
            <a:solidFill>
              <a:srgbClr val="151515"/>
            </a:solidFill>
          </a:ln>
        </p:spPr>
      </p:pic>
      <p:pic>
        <p:nvPicPr>
          <p:cNvPr id="31" name="Picture 30" descr="MBA_1000frames_fft_movie.gif"/>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57891" y="4369501"/>
            <a:ext cx="1828800" cy="1828800"/>
          </a:xfrm>
          <a:prstGeom prst="rect">
            <a:avLst/>
          </a:prstGeom>
          <a:ln>
            <a:solidFill>
              <a:srgbClr val="151515"/>
            </a:solidFill>
          </a:ln>
        </p:spPr>
      </p:pic>
      <p:sp>
        <p:nvSpPr>
          <p:cNvPr id="33" name="TextBox 32"/>
          <p:cNvSpPr txBox="1"/>
          <p:nvPr/>
        </p:nvSpPr>
        <p:spPr>
          <a:xfrm>
            <a:off x="123760" y="1122884"/>
            <a:ext cx="4665374" cy="307777"/>
          </a:xfrm>
          <a:prstGeom prst="rect">
            <a:avLst/>
          </a:prstGeom>
          <a:noFill/>
        </p:spPr>
        <p:txBody>
          <a:bodyPr wrap="square" rtlCol="0">
            <a:spAutoFit/>
          </a:bodyPr>
          <a:lstStyle/>
          <a:p>
            <a:pPr algn="ctr"/>
            <a:r>
              <a:rPr lang="en-US" sz="1400" i="1" dirty="0">
                <a:solidFill>
                  <a:srgbClr val="151515"/>
                </a:solidFill>
                <a:latin typeface="Arial"/>
                <a:cs typeface="Arial"/>
              </a:rPr>
              <a:t>E</a:t>
            </a:r>
            <a:r>
              <a:rPr lang="en-US" sz="1400" i="1" dirty="0" smtClean="0">
                <a:solidFill>
                  <a:srgbClr val="151515"/>
                </a:solidFill>
                <a:latin typeface="Arial"/>
                <a:cs typeface="Arial"/>
              </a:rPr>
              <a:t>nsemble (</a:t>
            </a:r>
            <a:r>
              <a:rPr lang="en-US" sz="1400" i="1" dirty="0">
                <a:solidFill>
                  <a:srgbClr val="151515"/>
                </a:solidFill>
                <a:latin typeface="Arial"/>
                <a:cs typeface="Arial"/>
              </a:rPr>
              <a:t>left) </a:t>
            </a:r>
            <a:r>
              <a:rPr lang="en-US" sz="1400" i="1" dirty="0" smtClean="0">
                <a:solidFill>
                  <a:srgbClr val="151515"/>
                </a:solidFill>
                <a:latin typeface="Arial"/>
                <a:cs typeface="Arial"/>
              </a:rPr>
              <a:t>built up by fast particle dynamics </a:t>
            </a:r>
            <a:r>
              <a:rPr lang="en-US" sz="1400" i="1" dirty="0">
                <a:solidFill>
                  <a:srgbClr val="151515"/>
                </a:solidFill>
                <a:latin typeface="Arial"/>
                <a:cs typeface="Arial"/>
              </a:rPr>
              <a:t>(right</a:t>
            </a:r>
            <a:r>
              <a:rPr lang="en-US" sz="1400" i="1" dirty="0" smtClean="0">
                <a:solidFill>
                  <a:srgbClr val="151515"/>
                </a:solidFill>
                <a:latin typeface="Arial"/>
                <a:cs typeface="Arial"/>
              </a:rPr>
              <a:t>) </a:t>
            </a:r>
            <a:endParaRPr lang="en-US" i="1" dirty="0">
              <a:solidFill>
                <a:srgbClr val="616161"/>
              </a:solidFill>
              <a:latin typeface="Calibri"/>
            </a:endParaRPr>
          </a:p>
        </p:txBody>
      </p:sp>
      <p:sp>
        <p:nvSpPr>
          <p:cNvPr id="34" name="Action Button: Custom 33">
            <a:hlinkClick r:id="" action="ppaction://noaction" highlightClick="1"/>
          </p:cNvPr>
          <p:cNvSpPr/>
          <p:nvPr/>
        </p:nvSpPr>
        <p:spPr bwMode="auto">
          <a:xfrm>
            <a:off x="1124521" y="2443140"/>
            <a:ext cx="1042416" cy="1042416"/>
          </a:xfrm>
          <a:prstGeom prst="actionButtonBlank">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spTree>
    <p:extLst>
      <p:ext uri="{BB962C8B-B14F-4D97-AF65-F5344CB8AC3E}">
        <p14:creationId xmlns:p14="http://schemas.microsoft.com/office/powerpoint/2010/main" val="229661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Chart 23"/>
          <p:cNvGraphicFramePr/>
          <p:nvPr>
            <p:extLst>
              <p:ext uri="{D42A27DB-BD31-4B8C-83A1-F6EECF244321}">
                <p14:modId xmlns:p14="http://schemas.microsoft.com/office/powerpoint/2010/main" val="4243053318"/>
              </p:ext>
            </p:extLst>
          </p:nvPr>
        </p:nvGraphicFramePr>
        <p:xfrm>
          <a:off x="307340" y="177800"/>
          <a:ext cx="8617346" cy="628904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p:cNvSpPr txBox="1"/>
          <p:nvPr/>
        </p:nvSpPr>
        <p:spPr>
          <a:xfrm>
            <a:off x="69449" y="1141587"/>
            <a:ext cx="1746203" cy="1169551"/>
          </a:xfrm>
          <a:prstGeom prst="rect">
            <a:avLst/>
          </a:prstGeom>
          <a:noFill/>
        </p:spPr>
        <p:txBody>
          <a:bodyPr wrap="square" rtlCol="0">
            <a:spAutoFit/>
          </a:bodyPr>
          <a:lstStyle/>
          <a:p>
            <a:pPr marL="0" lvl="2" algn="r">
              <a:spcAft>
                <a:spcPts val="400"/>
              </a:spcAft>
              <a:buClr>
                <a:srgbClr val="1F497D"/>
              </a:buClr>
            </a:pPr>
            <a:r>
              <a:rPr lang="en-US" sz="1400" dirty="0" smtClean="0">
                <a:solidFill>
                  <a:srgbClr val="D2D2D2">
                    <a:lumMod val="10000"/>
                  </a:srgbClr>
                </a:solidFill>
                <a:latin typeface="Arial"/>
                <a:cs typeface="Arial"/>
              </a:rPr>
              <a:t>Can we determine pathways that lead to novel states and </a:t>
            </a:r>
            <a:r>
              <a:rPr lang="en-US" sz="1400" dirty="0" err="1" smtClean="0">
                <a:solidFill>
                  <a:srgbClr val="D2D2D2">
                    <a:lumMod val="10000"/>
                  </a:srgbClr>
                </a:solidFill>
                <a:latin typeface="Arial"/>
                <a:cs typeface="Arial"/>
              </a:rPr>
              <a:t>nonequilibrium</a:t>
            </a:r>
            <a:r>
              <a:rPr lang="en-US" sz="1400" dirty="0" smtClean="0">
                <a:solidFill>
                  <a:srgbClr val="D2D2D2">
                    <a:lumMod val="10000"/>
                  </a:srgbClr>
                </a:solidFill>
                <a:latin typeface="Arial"/>
                <a:cs typeface="Arial"/>
              </a:rPr>
              <a:t> assemblies?</a:t>
            </a:r>
            <a:endParaRPr lang="en-US" sz="1400" dirty="0">
              <a:solidFill>
                <a:srgbClr val="D2D2D2">
                  <a:lumMod val="10000"/>
                </a:srgbClr>
              </a:solidFill>
              <a:latin typeface="Arial"/>
              <a:cs typeface="Arial"/>
            </a:endParaRPr>
          </a:p>
        </p:txBody>
      </p:sp>
      <p:sp>
        <p:nvSpPr>
          <p:cNvPr id="9" name="TextBox 8"/>
          <p:cNvSpPr txBox="1"/>
          <p:nvPr/>
        </p:nvSpPr>
        <p:spPr>
          <a:xfrm>
            <a:off x="215899" y="3798453"/>
            <a:ext cx="1880735" cy="1384995"/>
          </a:xfrm>
          <a:prstGeom prst="rect">
            <a:avLst/>
          </a:prstGeom>
          <a:noFill/>
        </p:spPr>
        <p:txBody>
          <a:bodyPr wrap="square" rtlCol="0">
            <a:spAutoFit/>
          </a:bodyPr>
          <a:lstStyle/>
          <a:p>
            <a:pPr algn="r" defTabSz="914400" fontAlgn="base">
              <a:spcBef>
                <a:spcPct val="0"/>
              </a:spcBef>
              <a:spcAft>
                <a:spcPct val="0"/>
              </a:spcAft>
            </a:pPr>
            <a:r>
              <a:rPr lang="en-GB" sz="1400" dirty="0" smtClean="0">
                <a:solidFill>
                  <a:srgbClr val="D2D2D2">
                    <a:lumMod val="10000"/>
                  </a:srgbClr>
                </a:solidFill>
                <a:latin typeface="Arial" panose="020B0604020202020204" pitchFamily="34" charset="0"/>
                <a:ea typeface="ＭＳ Ｐゴシック" charset="-128"/>
                <a:cs typeface="Arial" panose="020B0604020202020204" pitchFamily="34" charset="0"/>
              </a:rPr>
              <a:t>Can we </a:t>
            </a:r>
            <a:r>
              <a:rPr lang="en-US" sz="1400" dirty="0" smtClean="0">
                <a:solidFill>
                  <a:srgbClr val="D2D2D2">
                    <a:lumMod val="10000"/>
                  </a:srgbClr>
                </a:solidFill>
                <a:latin typeface="Arial" panose="020B0604020202020204" pitchFamily="34" charset="0"/>
                <a:ea typeface="ＭＳ Ｐゴシック" charset="-128"/>
                <a:cs typeface="Arial" panose="020B0604020202020204" pitchFamily="34" charset="0"/>
              </a:rPr>
              <a:t>observe – and control – </a:t>
            </a:r>
            <a:r>
              <a:rPr lang="en-US" sz="1400" dirty="0" err="1" smtClean="0">
                <a:solidFill>
                  <a:srgbClr val="D2D2D2">
                    <a:lumMod val="10000"/>
                  </a:srgbClr>
                </a:solidFill>
                <a:latin typeface="Arial" panose="020B0604020202020204" pitchFamily="34" charset="0"/>
                <a:ea typeface="ＭＳ Ｐゴシック" charset="-128"/>
                <a:cs typeface="Arial" panose="020B0604020202020204" pitchFamily="34" charset="0"/>
              </a:rPr>
              <a:t>nanoscale</a:t>
            </a:r>
            <a:r>
              <a:rPr lang="en-US" sz="1400" dirty="0" smtClean="0">
                <a:solidFill>
                  <a:srgbClr val="D2D2D2">
                    <a:lumMod val="10000"/>
                  </a:srgbClr>
                </a:solidFill>
                <a:latin typeface="Arial" panose="020B0604020202020204" pitchFamily="34" charset="0"/>
                <a:ea typeface="ＭＳ Ｐゴシック" charset="-128"/>
                <a:cs typeface="Arial" panose="020B0604020202020204" pitchFamily="34" charset="0"/>
              </a:rPr>
              <a:t> chemical transformations in macroscopic systems?</a:t>
            </a:r>
            <a:endParaRPr lang="en-US" sz="1400" dirty="0"/>
          </a:p>
        </p:txBody>
      </p:sp>
      <p:sp>
        <p:nvSpPr>
          <p:cNvPr id="3" name="TextBox 2"/>
          <p:cNvSpPr txBox="1"/>
          <p:nvPr/>
        </p:nvSpPr>
        <p:spPr>
          <a:xfrm>
            <a:off x="5080000" y="5914352"/>
            <a:ext cx="3568700" cy="738664"/>
          </a:xfrm>
          <a:prstGeom prst="rect">
            <a:avLst/>
          </a:prstGeom>
          <a:noFill/>
        </p:spPr>
        <p:txBody>
          <a:bodyPr wrap="square" rtlCol="0">
            <a:spAutoFit/>
          </a:bodyPr>
          <a:lstStyle/>
          <a:p>
            <a:pPr algn="ctr"/>
            <a:r>
              <a:rPr lang="en-US" sz="1400" dirty="0" smtClean="0">
                <a:solidFill>
                  <a:prstClr val="black"/>
                </a:solidFill>
                <a:latin typeface="Arial" panose="020B0604020202020204" pitchFamily="34" charset="0"/>
                <a:cs typeface="Arial" panose="020B0604020202020204" pitchFamily="34" charset="0"/>
              </a:rPr>
              <a:t>Can we create new materials with extraordinary properties – by engineering defects at the atomic scale?</a:t>
            </a:r>
          </a:p>
        </p:txBody>
      </p:sp>
      <p:pic>
        <p:nvPicPr>
          <p:cNvPr id="4" name="Picture 3" descr="trace metals.png"/>
          <p:cNvPicPr>
            <a:picLocks noChangeAspect="1"/>
          </p:cNvPicPr>
          <p:nvPr/>
        </p:nvPicPr>
        <p:blipFill rotWithShape="1">
          <a:blip r:embed="rId4" cstate="email">
            <a:extLst>
              <a:ext uri="{BEBA8EAE-BF5A-486C-A8C5-ECC9F3942E4B}">
                <a14:imgProps xmlns:a14="http://schemas.microsoft.com/office/drawing/2010/main">
                  <a14:imgLayer r:embed="rId5">
                    <a14:imgEffect>
                      <a14:backgroundRemoval t="6765" b="89706" l="13750" r="92188"/>
                    </a14:imgEffect>
                  </a14:imgLayer>
                </a14:imgProps>
              </a:ext>
              <a:ext uri="{28A0092B-C50C-407E-A947-70E740481C1C}">
                <a14:useLocalDpi xmlns:a14="http://schemas.microsoft.com/office/drawing/2010/main"/>
              </a:ext>
            </a:extLst>
          </a:blip>
          <a:srcRect l="12240" t="7843" r="9635" b="7353"/>
          <a:stretch/>
        </p:blipFill>
        <p:spPr>
          <a:xfrm>
            <a:off x="6573520" y="2411747"/>
            <a:ext cx="873760" cy="2015473"/>
          </a:xfrm>
          <a:prstGeom prst="rect">
            <a:avLst/>
          </a:prstGeom>
        </p:spPr>
      </p:pic>
      <p:sp>
        <p:nvSpPr>
          <p:cNvPr id="20" name="Rectangle 19"/>
          <p:cNvSpPr/>
          <p:nvPr/>
        </p:nvSpPr>
        <p:spPr>
          <a:xfrm>
            <a:off x="596900" y="5364038"/>
            <a:ext cx="2062984" cy="1313043"/>
          </a:xfrm>
          <a:prstGeom prst="rect">
            <a:avLst/>
          </a:prstGeom>
        </p:spPr>
        <p:txBody>
          <a:bodyPr wrap="square" lIns="91301" tIns="45652" rIns="91301" bIns="45652">
            <a:spAutoFit/>
          </a:bodyPr>
          <a:lstStyle/>
          <a:p>
            <a:pPr lvl="0" algn="r" defTabSz="913010" fontAlgn="base">
              <a:spcBef>
                <a:spcPct val="0"/>
              </a:spcBef>
              <a:spcAft>
                <a:spcPct val="0"/>
              </a:spcAft>
            </a:pPr>
            <a:r>
              <a:rPr lang="en-GB" sz="1400" dirty="0" smtClean="0">
                <a:solidFill>
                  <a:srgbClr val="D2D2D2">
                    <a:lumMod val="10000"/>
                  </a:srgbClr>
                </a:solidFill>
                <a:latin typeface="Arial" panose="020B0604020202020204" pitchFamily="34" charset="0"/>
                <a:ea typeface="ＭＳ Ｐゴシック" charset="-128"/>
                <a:cs typeface="Arial" panose="020B0604020202020204" pitchFamily="34" charset="0"/>
              </a:rPr>
              <a:t>Can we map – and ultimately harness – dynamic heterogeneity in complex </a:t>
            </a:r>
            <a:r>
              <a:rPr lang="en-GB" sz="1400" dirty="0">
                <a:solidFill>
                  <a:srgbClr val="D2D2D2">
                    <a:lumMod val="10000"/>
                  </a:srgbClr>
                </a:solidFill>
                <a:latin typeface="Arial" panose="020B0604020202020204" pitchFamily="34" charset="0"/>
                <a:ea typeface="ＭＳ Ｐゴシック" charset="-128"/>
                <a:cs typeface="Arial" panose="020B0604020202020204" pitchFamily="34" charset="0"/>
              </a:rPr>
              <a:t>correlated </a:t>
            </a:r>
            <a:r>
              <a:rPr lang="en-GB" sz="1400" dirty="0" smtClean="0">
                <a:solidFill>
                  <a:srgbClr val="D2D2D2">
                    <a:lumMod val="10000"/>
                  </a:srgbClr>
                </a:solidFill>
                <a:latin typeface="Arial" panose="020B0604020202020204" pitchFamily="34" charset="0"/>
                <a:ea typeface="ＭＳ Ｐゴシック" charset="-128"/>
                <a:cs typeface="Arial" panose="020B0604020202020204" pitchFamily="34" charset="0"/>
              </a:rPr>
              <a:t>systems?</a:t>
            </a:r>
            <a:endParaRPr lang="en-GB" sz="1400" dirty="0">
              <a:solidFill>
                <a:srgbClr val="D2D2D2">
                  <a:lumMod val="10000"/>
                </a:srgbClr>
              </a:solidFill>
              <a:latin typeface="Arial" panose="020B0604020202020204" pitchFamily="34" charset="0"/>
              <a:ea typeface="ＭＳ Ｐゴシック" charset="-128"/>
              <a:cs typeface="Arial" panose="020B0604020202020204" pitchFamily="34" charset="0"/>
            </a:endParaRPr>
          </a:p>
          <a:p>
            <a:pPr algn="r" defTabSz="913010" fontAlgn="base">
              <a:spcBef>
                <a:spcPct val="0"/>
              </a:spcBef>
              <a:spcAft>
                <a:spcPct val="0"/>
              </a:spcAft>
            </a:pPr>
            <a:endParaRPr lang="en-GB" sz="1400" baseline="-25000" dirty="0">
              <a:solidFill>
                <a:srgbClr val="D2D2D2">
                  <a:lumMod val="10000"/>
                </a:srgbClr>
              </a:solidFill>
              <a:latin typeface="Arial" panose="020B0604020202020204" pitchFamily="34" charset="0"/>
              <a:ea typeface="ＭＳ Ｐゴシック" charset="-128"/>
              <a:cs typeface="Arial" panose="020B0604020202020204" pitchFamily="34" charset="0"/>
            </a:endParaRPr>
          </a:p>
        </p:txBody>
      </p:sp>
      <p:sp>
        <p:nvSpPr>
          <p:cNvPr id="2" name="TextBox 1"/>
          <p:cNvSpPr txBox="1"/>
          <p:nvPr/>
        </p:nvSpPr>
        <p:spPr>
          <a:xfrm>
            <a:off x="7159397" y="3119868"/>
            <a:ext cx="1819503" cy="954107"/>
          </a:xfrm>
          <a:prstGeom prst="rect">
            <a:avLst/>
          </a:prstGeom>
          <a:noFill/>
        </p:spPr>
        <p:txBody>
          <a:bodyPr wrap="square" rtlCol="0">
            <a:spAutoFit/>
          </a:bodyPr>
          <a:lstStyle/>
          <a:p>
            <a:r>
              <a:rPr lang="en-US" sz="1400" dirty="0">
                <a:solidFill>
                  <a:srgbClr val="000000"/>
                </a:solidFill>
                <a:latin typeface="Arial" panose="020B0604020202020204" pitchFamily="34" charset="0"/>
                <a:cs typeface="Arial" panose="020B0604020202020204" pitchFamily="34" charset="0"/>
              </a:rPr>
              <a:t>Can we unravel the secrets of biological function – across length scales? </a:t>
            </a:r>
            <a:endParaRPr lang="en-US" sz="1400" dirty="0">
              <a:solidFill>
                <a:srgbClr val="000000"/>
              </a:solidFill>
            </a:endParaRPr>
          </a:p>
        </p:txBody>
      </p:sp>
      <p:sp>
        <p:nvSpPr>
          <p:cNvPr id="6" name="TextBox 5"/>
          <p:cNvSpPr txBox="1"/>
          <p:nvPr/>
        </p:nvSpPr>
        <p:spPr>
          <a:xfrm>
            <a:off x="6883400" y="1238414"/>
            <a:ext cx="2260600" cy="122221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buClr>
                <a:srgbClr val="1F497D"/>
              </a:buClr>
            </a:pPr>
            <a:r>
              <a:rPr lang="en-US" sz="1400" dirty="0" smtClean="0">
                <a:solidFill>
                  <a:prstClr val="black"/>
                </a:solidFill>
                <a:latin typeface="Arial"/>
                <a:cs typeface="Arial"/>
              </a:rPr>
              <a:t>Can we understand physical and chemical processes in the most extreme environments?</a:t>
            </a:r>
            <a:endParaRPr lang="en-US" sz="1400" dirty="0">
              <a:solidFill>
                <a:prstClr val="black"/>
              </a:solidFill>
              <a:latin typeface="Arial"/>
              <a:cs typeface="Arial"/>
            </a:endParaRPr>
          </a:p>
        </p:txBody>
      </p:sp>
      <p:sp>
        <p:nvSpPr>
          <p:cNvPr id="17" name="Slide Number Placeholder 1"/>
          <p:cNvSpPr>
            <a:spLocks noGrp="1"/>
          </p:cNvSpPr>
          <p:nvPr>
            <p:ph type="sldNum" sz="quarter" idx="12"/>
          </p:nvPr>
        </p:nvSpPr>
        <p:spPr>
          <a:xfrm>
            <a:off x="8610600" y="6489700"/>
            <a:ext cx="384175" cy="365125"/>
          </a:xfrm>
        </p:spPr>
        <p:txBody>
          <a:bodyPr/>
          <a:lstStyle/>
          <a:p>
            <a:pPr>
              <a:defRPr/>
            </a:pPr>
            <a:fld id="{BCF5F422-1A53-441E-9EFC-E7C12AA4BDD6}" type="slidenum">
              <a:rPr lang="en-US" smtClean="0">
                <a:solidFill>
                  <a:srgbClr val="404040"/>
                </a:solidFill>
                <a:latin typeface="Arial"/>
                <a:cs typeface="Arial"/>
              </a:rPr>
              <a:pPr>
                <a:defRPr/>
              </a:pPr>
              <a:t>10</a:t>
            </a:fld>
            <a:endParaRPr lang="en-US">
              <a:solidFill>
                <a:srgbClr val="404040"/>
              </a:solidFill>
              <a:latin typeface="Arial"/>
              <a:cs typeface="Arial"/>
            </a:endParaRPr>
          </a:p>
        </p:txBody>
      </p:sp>
      <p:pic>
        <p:nvPicPr>
          <p:cNvPr id="19" name="Picture 18"/>
          <p:cNvPicPr>
            <a:picLocks noChangeAspect="1"/>
          </p:cNvPicPr>
          <p:nvPr/>
        </p:nvPicPr>
        <p:blipFill rotWithShape="1">
          <a:blip r:embed="rId6">
            <a:extLst>
              <a:ext uri="{BEBA8EAE-BF5A-486C-A8C5-ECC9F3942E4B}">
                <a14:imgProps xmlns:a14="http://schemas.microsoft.com/office/drawing/2010/main">
                  <a14:imgLayer r:embed="rId7">
                    <a14:imgEffect>
                      <a14:backgroundRemoval t="8869" b="100000" l="1304" r="100000"/>
                    </a14:imgEffect>
                  </a14:imgLayer>
                </a14:imgProps>
              </a:ext>
            </a:extLst>
          </a:blip>
          <a:srcRect t="12203" r="2277"/>
          <a:stretch/>
        </p:blipFill>
        <p:spPr>
          <a:xfrm>
            <a:off x="5808899" y="4630192"/>
            <a:ext cx="2395301" cy="1223835"/>
          </a:xfrm>
          <a:prstGeom prst="rect">
            <a:avLst/>
          </a:prstGeom>
        </p:spPr>
      </p:pic>
      <p:pic>
        <p:nvPicPr>
          <p:cNvPr id="18" name="Picture 17"/>
          <p:cNvPicPr>
            <a:picLocks noChangeAspect="1"/>
          </p:cNvPicPr>
          <p:nvPr/>
        </p:nvPicPr>
        <p:blipFill>
          <a:blip r:embed="rId8"/>
          <a:stretch>
            <a:fillRect/>
          </a:stretch>
        </p:blipFill>
        <p:spPr>
          <a:xfrm>
            <a:off x="3017283" y="5105401"/>
            <a:ext cx="1868081" cy="1397000"/>
          </a:xfrm>
          <a:prstGeom prst="rect">
            <a:avLst/>
          </a:prstGeom>
        </p:spPr>
      </p:pic>
      <p:pic>
        <p:nvPicPr>
          <p:cNvPr id="22" name="Picture 3"/>
          <p:cNvPicPr>
            <a:picLocks noChangeAspect="1" noChangeArrowheads="1"/>
          </p:cNvPicPr>
          <p:nvPr/>
        </p:nvPicPr>
        <p:blipFill rotWithShape="1">
          <a:blip r:embed="rId9">
            <a:extLst>
              <a:ext uri="{28A0092B-C50C-407E-A947-70E740481C1C}">
                <a14:useLocalDpi xmlns:a14="http://schemas.microsoft.com/office/drawing/2010/main" val="0"/>
              </a:ext>
            </a:extLst>
          </a:blip>
          <a:srcRect l="70003" t="11845" r="-1" b="490"/>
          <a:stretch/>
        </p:blipFill>
        <p:spPr bwMode="auto">
          <a:xfrm rot="16200000">
            <a:off x="2169035" y="899031"/>
            <a:ext cx="978930" cy="1642608"/>
          </a:xfrm>
          <a:prstGeom prst="rect">
            <a:avLst/>
          </a:prstGeom>
          <a:noFill/>
          <a:ln w="9525">
            <a:solidFill>
              <a:schemeClr val="tx2"/>
            </a:solidFill>
            <a:round/>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2076059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800100" y="6223000"/>
            <a:ext cx="3302000" cy="253916"/>
          </a:xfrm>
          <a:prstGeom prst="rect">
            <a:avLst/>
          </a:prstGeom>
          <a:noFill/>
        </p:spPr>
        <p:txBody>
          <a:bodyPr wrap="square" rtlCol="0">
            <a:spAutoFit/>
          </a:bodyPr>
          <a:lstStyle/>
          <a:p>
            <a:r>
              <a:rPr lang="en-US" sz="1050" dirty="0" smtClean="0">
                <a:latin typeface="Arial"/>
                <a:cs typeface="Arial"/>
              </a:rPr>
              <a:t>nm, ns                     </a:t>
            </a:r>
            <a:r>
              <a:rPr lang="en-US" sz="1050" dirty="0" err="1" smtClean="0">
                <a:latin typeface="Arial"/>
                <a:cs typeface="Arial"/>
              </a:rPr>
              <a:t>μm</a:t>
            </a:r>
            <a:r>
              <a:rPr lang="en-US" sz="1050" dirty="0" smtClean="0">
                <a:latin typeface="Arial"/>
                <a:cs typeface="Arial"/>
              </a:rPr>
              <a:t>, </a:t>
            </a:r>
            <a:r>
              <a:rPr lang="en-US" sz="1050" dirty="0" err="1" smtClean="0">
                <a:latin typeface="Arial"/>
                <a:cs typeface="Arial"/>
              </a:rPr>
              <a:t>μs</a:t>
            </a:r>
            <a:r>
              <a:rPr lang="en-US" sz="1050" dirty="0" smtClean="0">
                <a:latin typeface="Arial"/>
                <a:cs typeface="Arial"/>
              </a:rPr>
              <a:t>                       mm, </a:t>
            </a:r>
            <a:r>
              <a:rPr lang="en-US" sz="1050" dirty="0" err="1" smtClean="0">
                <a:latin typeface="Arial"/>
                <a:cs typeface="Arial"/>
              </a:rPr>
              <a:t>ms</a:t>
            </a:r>
            <a:r>
              <a:rPr lang="en-US" sz="1050" dirty="0" smtClean="0">
                <a:latin typeface="Arial"/>
                <a:cs typeface="Arial"/>
              </a:rPr>
              <a:t> </a:t>
            </a:r>
            <a:endParaRPr lang="en-US" sz="1050" dirty="0">
              <a:latin typeface="Arial"/>
              <a:cs typeface="Arial"/>
            </a:endParaRPr>
          </a:p>
        </p:txBody>
      </p:sp>
      <p:sp>
        <p:nvSpPr>
          <p:cNvPr id="2" name="Title 1"/>
          <p:cNvSpPr>
            <a:spLocks noGrp="1"/>
          </p:cNvSpPr>
          <p:nvPr>
            <p:ph type="title"/>
          </p:nvPr>
        </p:nvSpPr>
        <p:spPr>
          <a:xfrm>
            <a:off x="107104" y="175229"/>
            <a:ext cx="9036896" cy="720831"/>
          </a:xfrm>
        </p:spPr>
        <p:txBody>
          <a:bodyPr/>
          <a:lstStyle/>
          <a:p>
            <a:pPr algn="ctr"/>
            <a:r>
              <a:rPr lang="en-US" sz="2400" b="0" dirty="0">
                <a:latin typeface="Arial"/>
                <a:cs typeface="Arial"/>
              </a:rPr>
              <a:t>W</a:t>
            </a:r>
            <a:r>
              <a:rPr lang="en-US" sz="2400" b="0" dirty="0" smtClean="0">
                <a:latin typeface="Arial"/>
                <a:cs typeface="Arial"/>
              </a:rPr>
              <a:t>orkshops on Early Experiments</a:t>
            </a:r>
            <a:r>
              <a:rPr lang="en-US" sz="2400" b="0" dirty="0">
                <a:latin typeface="Arial"/>
                <a:cs typeface="Arial"/>
              </a:rPr>
              <a:t> </a:t>
            </a:r>
            <a:r>
              <a:rPr lang="en-US" sz="2400" b="0" dirty="0" smtClean="0">
                <a:latin typeface="Arial"/>
                <a:cs typeface="Arial"/>
              </a:rPr>
              <a:t>with the</a:t>
            </a:r>
            <a:br>
              <a:rPr lang="en-US" sz="2400" b="0" dirty="0" smtClean="0">
                <a:latin typeface="Arial"/>
                <a:cs typeface="Arial"/>
              </a:rPr>
            </a:br>
            <a:r>
              <a:rPr lang="en-US" sz="2400" b="0" dirty="0" smtClean="0">
                <a:latin typeface="Arial"/>
                <a:cs typeface="Arial"/>
              </a:rPr>
              <a:t> Upgraded APS: May 18 - June 23, 2015</a:t>
            </a:r>
            <a:endParaRPr lang="en-US" sz="2400" b="0" dirty="0">
              <a:latin typeface="Arial"/>
              <a:cs typeface="Arial"/>
            </a:endParaRPr>
          </a:p>
        </p:txBody>
      </p:sp>
      <p:sp>
        <p:nvSpPr>
          <p:cNvPr id="4" name="Slide Number Placeholder 3"/>
          <p:cNvSpPr>
            <a:spLocks noGrp="1"/>
          </p:cNvSpPr>
          <p:nvPr>
            <p:ph type="sldNum" sz="quarter" idx="12"/>
          </p:nvPr>
        </p:nvSpPr>
        <p:spPr/>
        <p:txBody>
          <a:bodyPr/>
          <a:lstStyle/>
          <a:p>
            <a:pPr>
              <a:defRPr/>
            </a:pPr>
            <a:fld id="{D8294B01-9356-4A99-BF43-1EB6DE2E19CF}" type="slidenum">
              <a:rPr lang="en-US" smtClean="0">
                <a:solidFill>
                  <a:srgbClr val="404040"/>
                </a:solidFill>
                <a:latin typeface="Calibri"/>
              </a:rPr>
              <a:pPr>
                <a:defRPr/>
              </a:pPr>
              <a:t>11</a:t>
            </a:fld>
            <a:endParaRPr lang="en-US">
              <a:solidFill>
                <a:srgbClr val="404040"/>
              </a:solidFill>
              <a:latin typeface="Calibri"/>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31074"/>
          <a:stretch/>
        </p:blipFill>
        <p:spPr bwMode="auto">
          <a:xfrm>
            <a:off x="4347384" y="5435600"/>
            <a:ext cx="4787209" cy="945390"/>
          </a:xfrm>
          <a:prstGeom prst="rect">
            <a:avLst/>
          </a:prstGeom>
          <a:noFill/>
          <a:ln>
            <a:noFill/>
          </a:ln>
          <a:effectLst/>
          <a:extLst/>
        </p:spPr>
      </p:pic>
      <p:pic>
        <p:nvPicPr>
          <p:cNvPr id="6" name="Picture 5"/>
          <p:cNvPicPr>
            <a:picLocks noChangeAspect="1"/>
          </p:cNvPicPr>
          <p:nvPr/>
        </p:nvPicPr>
        <p:blipFill>
          <a:blip r:embed="rId4"/>
          <a:stretch>
            <a:fillRect/>
          </a:stretch>
        </p:blipFill>
        <p:spPr>
          <a:xfrm>
            <a:off x="7828439" y="762927"/>
            <a:ext cx="1186249" cy="4285535"/>
          </a:xfrm>
          <a:prstGeom prst="rect">
            <a:avLst/>
          </a:prstGeom>
        </p:spPr>
      </p:pic>
      <p:pic>
        <p:nvPicPr>
          <p:cNvPr id="1026" name="Picture 2" descr="http://www.kochmann.caltech.edu/pics/scales0.gif"/>
          <p:cNvPicPr>
            <a:picLocks noChangeAspect="1" noChangeArrowheads="1"/>
          </p:cNvPicPr>
          <p:nvPr/>
        </p:nvPicPr>
        <p:blipFill rotWithShape="1">
          <a:blip r:embed="rId5">
            <a:extLst>
              <a:ext uri="{28A0092B-C50C-407E-A947-70E740481C1C}">
                <a14:useLocalDpi xmlns:a14="http://schemas.microsoft.com/office/drawing/2010/main" val="0"/>
              </a:ext>
            </a:extLst>
          </a:blip>
          <a:srcRect t="21977" b="23339"/>
          <a:stretch/>
        </p:blipFill>
        <p:spPr bwMode="auto">
          <a:xfrm>
            <a:off x="327885" y="5384800"/>
            <a:ext cx="3973123" cy="876300"/>
          </a:xfrm>
          <a:prstGeom prst="rect">
            <a:avLst/>
          </a:prstGeom>
          <a:noFill/>
          <a:ln>
            <a:noFill/>
          </a:ln>
          <a:extLst/>
        </p:spPr>
      </p:pic>
      <p:sp>
        <p:nvSpPr>
          <p:cNvPr id="8" name="Rectangle 7"/>
          <p:cNvSpPr/>
          <p:nvPr/>
        </p:nvSpPr>
        <p:spPr bwMode="auto">
          <a:xfrm>
            <a:off x="389234" y="1989276"/>
            <a:ext cx="6913458" cy="3175000"/>
          </a:xfrm>
          <a:prstGeom prst="rect">
            <a:avLst/>
          </a:prstGeom>
          <a:noFill/>
          <a:ln w="38100">
            <a:noFill/>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404040"/>
              </a:solidFill>
              <a:latin typeface="Calibri" pitchFamily="34" charset="0"/>
            </a:endParaRPr>
          </a:p>
        </p:txBody>
      </p:sp>
      <p:sp>
        <p:nvSpPr>
          <p:cNvPr id="3" name="Content Placeholder 2"/>
          <p:cNvSpPr>
            <a:spLocks noGrp="1"/>
          </p:cNvSpPr>
          <p:nvPr>
            <p:ph idx="1"/>
          </p:nvPr>
        </p:nvSpPr>
        <p:spPr>
          <a:xfrm>
            <a:off x="368300" y="1033940"/>
            <a:ext cx="7378700" cy="3995260"/>
          </a:xfrm>
        </p:spPr>
        <p:txBody>
          <a:bodyPr/>
          <a:lstStyle/>
          <a:p>
            <a:pPr marL="0" indent="0">
              <a:spcBef>
                <a:spcPts val="0"/>
              </a:spcBef>
              <a:spcAft>
                <a:spcPts val="600"/>
              </a:spcAft>
              <a:buNone/>
            </a:pPr>
            <a:r>
              <a:rPr lang="en-US" dirty="0" smtClean="0">
                <a:solidFill>
                  <a:srgbClr val="000000"/>
                </a:solidFill>
                <a:latin typeface="Arial"/>
                <a:cs typeface="Arial"/>
              </a:rPr>
              <a:t>Set of six workshops covering the broad science community</a:t>
            </a:r>
          </a:p>
          <a:p>
            <a:pPr marL="406400" lvl="1" indent="-228600">
              <a:spcBef>
                <a:spcPts val="0"/>
              </a:spcBef>
              <a:buFont typeface="Wingdings" charset="2"/>
              <a:buChar char="§"/>
            </a:pPr>
            <a:r>
              <a:rPr lang="en-US" dirty="0" smtClean="0">
                <a:solidFill>
                  <a:srgbClr val="000000"/>
                </a:solidFill>
                <a:latin typeface="Arial"/>
                <a:cs typeface="Arial"/>
              </a:rPr>
              <a:t>Chemistry and Catalysis</a:t>
            </a:r>
          </a:p>
          <a:p>
            <a:pPr marL="406400" lvl="1" indent="-228600">
              <a:spcBef>
                <a:spcPts val="0"/>
              </a:spcBef>
              <a:buFont typeface="Wingdings" charset="2"/>
              <a:buChar char="§"/>
            </a:pPr>
            <a:r>
              <a:rPr lang="en-US" dirty="0" smtClean="0">
                <a:solidFill>
                  <a:srgbClr val="000000"/>
                </a:solidFill>
                <a:latin typeface="Arial"/>
                <a:cs typeface="Arial"/>
              </a:rPr>
              <a:t>Soft Matter</a:t>
            </a:r>
          </a:p>
          <a:p>
            <a:pPr marL="406400" lvl="1" indent="-228600">
              <a:spcBef>
                <a:spcPts val="0"/>
              </a:spcBef>
              <a:buFont typeface="Wingdings" charset="2"/>
              <a:buChar char="§"/>
            </a:pPr>
            <a:r>
              <a:rPr lang="en-US" dirty="0" smtClean="0">
                <a:solidFill>
                  <a:srgbClr val="000000"/>
                </a:solidFill>
                <a:latin typeface="Arial"/>
                <a:cs typeface="Arial"/>
              </a:rPr>
              <a:t>Condensed Matter Physics</a:t>
            </a:r>
          </a:p>
          <a:p>
            <a:pPr marL="0" indent="0">
              <a:spcBef>
                <a:spcPts val="624"/>
              </a:spcBef>
              <a:buNone/>
            </a:pPr>
            <a:endParaRPr lang="en-US" sz="900" dirty="0" smtClean="0">
              <a:solidFill>
                <a:srgbClr val="000000"/>
              </a:solidFill>
              <a:latin typeface="Arial"/>
              <a:cs typeface="Arial"/>
            </a:endParaRPr>
          </a:p>
          <a:p>
            <a:pPr marL="0" indent="0">
              <a:spcBef>
                <a:spcPts val="624"/>
              </a:spcBef>
              <a:buNone/>
            </a:pPr>
            <a:r>
              <a:rPr lang="en-US" dirty="0" smtClean="0">
                <a:solidFill>
                  <a:srgbClr val="000000"/>
                </a:solidFill>
                <a:latin typeface="Arial"/>
                <a:cs typeface="Arial"/>
              </a:rPr>
              <a:t>Common themes</a:t>
            </a:r>
          </a:p>
          <a:p>
            <a:pPr marL="400050" lvl="1">
              <a:spcBef>
                <a:spcPts val="0"/>
              </a:spcBef>
              <a:spcAft>
                <a:spcPts val="300"/>
              </a:spcAft>
              <a:buFont typeface="Wingdings" charset="2"/>
              <a:buChar char="§"/>
            </a:pPr>
            <a:r>
              <a:rPr lang="en-US" dirty="0" smtClean="0">
                <a:solidFill>
                  <a:srgbClr val="000000"/>
                </a:solidFill>
                <a:latin typeface="Arial"/>
                <a:cs typeface="Arial"/>
              </a:rPr>
              <a:t>Imaging heterogeneity: Coherence to turn any technique into microscopy</a:t>
            </a:r>
            <a:endParaRPr lang="en-US" dirty="0">
              <a:solidFill>
                <a:srgbClr val="000000"/>
              </a:solidFill>
              <a:latin typeface="Arial"/>
              <a:cs typeface="Arial"/>
            </a:endParaRPr>
          </a:p>
          <a:p>
            <a:pPr marL="400050" lvl="1">
              <a:spcBef>
                <a:spcPts val="0"/>
              </a:spcBef>
              <a:spcAft>
                <a:spcPts val="300"/>
              </a:spcAft>
              <a:buFont typeface="Wingdings" charset="2"/>
              <a:buChar char="§"/>
            </a:pPr>
            <a:r>
              <a:rPr lang="en-US" dirty="0" smtClean="0">
                <a:solidFill>
                  <a:srgbClr val="000000"/>
                </a:solidFill>
                <a:latin typeface="Arial"/>
                <a:cs typeface="Arial"/>
              </a:rPr>
              <a:t>Probing across length and time scales: </a:t>
            </a:r>
            <a:r>
              <a:rPr lang="en-US" dirty="0">
                <a:solidFill>
                  <a:srgbClr val="000000"/>
                </a:solidFill>
                <a:latin typeface="Arial"/>
                <a:cs typeface="Arial"/>
              </a:rPr>
              <a:t>B</a:t>
            </a:r>
            <a:r>
              <a:rPr lang="en-US" dirty="0" smtClean="0">
                <a:solidFill>
                  <a:srgbClr val="000000"/>
                </a:solidFill>
                <a:latin typeface="Arial"/>
                <a:cs typeface="Arial"/>
              </a:rPr>
              <a:t>rightness and penetrating x-ray energy to probe </a:t>
            </a:r>
            <a:r>
              <a:rPr lang="en-US" i="1" dirty="0" smtClean="0">
                <a:solidFill>
                  <a:srgbClr val="000000"/>
                </a:solidFill>
                <a:latin typeface="Arial"/>
                <a:cs typeface="Arial"/>
              </a:rPr>
              <a:t>in </a:t>
            </a:r>
            <a:r>
              <a:rPr lang="en-US" i="1" dirty="0">
                <a:solidFill>
                  <a:srgbClr val="000000"/>
                </a:solidFill>
                <a:latin typeface="Arial"/>
                <a:cs typeface="Arial"/>
              </a:rPr>
              <a:t>situ, </a:t>
            </a:r>
            <a:r>
              <a:rPr lang="en-US" i="1" dirty="0" smtClean="0">
                <a:solidFill>
                  <a:srgbClr val="000000"/>
                </a:solidFill>
                <a:latin typeface="Arial"/>
                <a:cs typeface="Arial"/>
              </a:rPr>
              <a:t>operando, </a:t>
            </a:r>
            <a:r>
              <a:rPr lang="en-US" dirty="0" smtClean="0">
                <a:solidFill>
                  <a:srgbClr val="000000"/>
                </a:solidFill>
                <a:latin typeface="Arial"/>
                <a:cs typeface="Arial"/>
              </a:rPr>
              <a:t>including rare events</a:t>
            </a:r>
            <a:endParaRPr lang="en-US" dirty="0">
              <a:solidFill>
                <a:srgbClr val="000000"/>
              </a:solidFill>
              <a:latin typeface="Arial"/>
              <a:cs typeface="Arial"/>
            </a:endParaRPr>
          </a:p>
          <a:p>
            <a:pPr marL="400050" lvl="1">
              <a:spcBef>
                <a:spcPts val="0"/>
              </a:spcBef>
              <a:spcAft>
                <a:spcPts val="300"/>
              </a:spcAft>
              <a:buFont typeface="Wingdings" charset="2"/>
              <a:buChar char="§"/>
            </a:pPr>
            <a:r>
              <a:rPr lang="en-US" dirty="0" smtClean="0">
                <a:solidFill>
                  <a:srgbClr val="000000"/>
                </a:solidFill>
                <a:latin typeface="Arial"/>
                <a:cs typeface="Arial"/>
              </a:rPr>
              <a:t>Exploring </a:t>
            </a:r>
            <a:r>
              <a:rPr lang="en-US" dirty="0">
                <a:solidFill>
                  <a:srgbClr val="000000"/>
                </a:solidFill>
                <a:latin typeface="Arial"/>
                <a:cs typeface="Arial"/>
              </a:rPr>
              <a:t>n</a:t>
            </a:r>
            <a:r>
              <a:rPr lang="en-US" dirty="0" smtClean="0">
                <a:solidFill>
                  <a:srgbClr val="000000"/>
                </a:solidFill>
                <a:latin typeface="Arial"/>
                <a:cs typeface="Arial"/>
              </a:rPr>
              <a:t>on-equilibrium structures/processes, non-stationary phenomena</a:t>
            </a:r>
          </a:p>
          <a:p>
            <a:pPr marL="400050" lvl="1">
              <a:spcBef>
                <a:spcPts val="0"/>
              </a:spcBef>
              <a:spcAft>
                <a:spcPts val="300"/>
              </a:spcAft>
              <a:buFont typeface="Wingdings" charset="2"/>
              <a:buChar char="§"/>
            </a:pPr>
            <a:r>
              <a:rPr lang="en-US" dirty="0" smtClean="0">
                <a:solidFill>
                  <a:srgbClr val="000000"/>
                </a:solidFill>
                <a:latin typeface="Arial"/>
                <a:cs typeface="Arial"/>
              </a:rPr>
              <a:t>Unraveling transport in complex systems; synthesis in action</a:t>
            </a:r>
          </a:p>
          <a:p>
            <a:pPr marL="0" indent="0">
              <a:spcBef>
                <a:spcPts val="624"/>
              </a:spcBef>
              <a:buNone/>
            </a:pPr>
            <a:r>
              <a:rPr lang="en-US" dirty="0" smtClean="0">
                <a:solidFill>
                  <a:srgbClr val="000000"/>
                </a:solidFill>
                <a:latin typeface="Arial"/>
                <a:cs typeface="Arial"/>
              </a:rPr>
              <a:t>Common challenges: Radiation damage</a:t>
            </a:r>
            <a:r>
              <a:rPr lang="en-US" dirty="0">
                <a:solidFill>
                  <a:srgbClr val="000000"/>
                </a:solidFill>
                <a:latin typeface="Arial"/>
                <a:cs typeface="Arial"/>
              </a:rPr>
              <a:t>, </a:t>
            </a:r>
            <a:r>
              <a:rPr lang="en-US" dirty="0" smtClean="0">
                <a:solidFill>
                  <a:srgbClr val="000000"/>
                </a:solidFill>
                <a:latin typeface="Arial"/>
                <a:cs typeface="Arial"/>
              </a:rPr>
              <a:t>microfluidic sample environments, stability</a:t>
            </a:r>
            <a:r>
              <a:rPr lang="en-US" dirty="0">
                <a:solidFill>
                  <a:srgbClr val="000000"/>
                </a:solidFill>
                <a:latin typeface="Arial"/>
                <a:cs typeface="Arial"/>
              </a:rPr>
              <a:t>, detectors, data </a:t>
            </a:r>
            <a:r>
              <a:rPr lang="en-US" dirty="0" smtClean="0">
                <a:solidFill>
                  <a:srgbClr val="000000"/>
                </a:solidFill>
                <a:latin typeface="Arial"/>
                <a:cs typeface="Arial"/>
              </a:rPr>
              <a:t>sciences</a:t>
            </a:r>
          </a:p>
        </p:txBody>
      </p:sp>
      <p:sp>
        <p:nvSpPr>
          <p:cNvPr id="7" name="TextBox 6"/>
          <p:cNvSpPr txBox="1"/>
          <p:nvPr/>
        </p:nvSpPr>
        <p:spPr>
          <a:xfrm>
            <a:off x="3302000" y="1371600"/>
            <a:ext cx="4724400" cy="1077218"/>
          </a:xfrm>
          <a:prstGeom prst="rect">
            <a:avLst/>
          </a:prstGeom>
          <a:noFill/>
        </p:spPr>
        <p:txBody>
          <a:bodyPr wrap="square" rtlCol="0">
            <a:spAutoFit/>
          </a:bodyPr>
          <a:lstStyle/>
          <a:p>
            <a:pPr marL="514350" lvl="1" indent="-285750" defTabSz="914400" eaLnBrk="0" fontAlgn="base" hangingPunct="0">
              <a:spcAft>
                <a:spcPct val="0"/>
              </a:spcAft>
              <a:buClr>
                <a:srgbClr val="1F497D"/>
              </a:buClr>
              <a:buFont typeface="Wingdings" charset="2"/>
              <a:buChar char="§"/>
            </a:pPr>
            <a:r>
              <a:rPr lang="en-US" sz="1600" kern="0" dirty="0">
                <a:solidFill>
                  <a:srgbClr val="404040"/>
                </a:solidFill>
                <a:latin typeface="Arial"/>
                <a:cs typeface="Arial"/>
              </a:rPr>
              <a:t>Advanced Materials / </a:t>
            </a:r>
            <a:r>
              <a:rPr lang="en-US" sz="1600" kern="0" dirty="0" err="1">
                <a:solidFill>
                  <a:srgbClr val="404040"/>
                </a:solidFill>
                <a:latin typeface="Arial"/>
                <a:cs typeface="Arial"/>
              </a:rPr>
              <a:t>Mesoscale</a:t>
            </a:r>
            <a:r>
              <a:rPr lang="en-US" sz="1600" kern="0" dirty="0">
                <a:solidFill>
                  <a:srgbClr val="404040"/>
                </a:solidFill>
                <a:latin typeface="Arial"/>
                <a:cs typeface="Arial"/>
              </a:rPr>
              <a:t> Engineering</a:t>
            </a:r>
          </a:p>
          <a:p>
            <a:pPr marL="514350" lvl="1" indent="-285750" defTabSz="914400" eaLnBrk="0" fontAlgn="base" hangingPunct="0">
              <a:spcAft>
                <a:spcPct val="0"/>
              </a:spcAft>
              <a:buClr>
                <a:srgbClr val="1F497D"/>
              </a:buClr>
              <a:buFont typeface="Wingdings" charset="2"/>
              <a:buChar char="§"/>
            </a:pPr>
            <a:r>
              <a:rPr lang="en-US" sz="1600" kern="0" dirty="0">
                <a:solidFill>
                  <a:srgbClr val="404040"/>
                </a:solidFill>
                <a:latin typeface="Arial"/>
                <a:cs typeface="Arial"/>
              </a:rPr>
              <a:t>Environmental and Geo Sciences</a:t>
            </a:r>
          </a:p>
          <a:p>
            <a:pPr marL="514350" lvl="1" indent="-285750" defTabSz="914400" eaLnBrk="0" fontAlgn="base" hangingPunct="0">
              <a:spcAft>
                <a:spcPct val="0"/>
              </a:spcAft>
              <a:buClr>
                <a:srgbClr val="1F497D"/>
              </a:buClr>
              <a:buFont typeface="Wingdings" charset="2"/>
              <a:buChar char="§"/>
            </a:pPr>
            <a:r>
              <a:rPr lang="en-US" sz="1600" kern="0" dirty="0">
                <a:solidFill>
                  <a:srgbClr val="404040"/>
                </a:solidFill>
                <a:latin typeface="Arial"/>
                <a:cs typeface="Arial"/>
              </a:rPr>
              <a:t>Biological and Life </a:t>
            </a:r>
            <a:r>
              <a:rPr lang="en-US" sz="1600" kern="0" dirty="0" smtClean="0">
                <a:solidFill>
                  <a:srgbClr val="404040"/>
                </a:solidFill>
                <a:latin typeface="Arial"/>
                <a:cs typeface="Arial"/>
              </a:rPr>
              <a:t>Science</a:t>
            </a:r>
            <a:endParaRPr lang="en-US" dirty="0"/>
          </a:p>
        </p:txBody>
      </p:sp>
      <p:cxnSp>
        <p:nvCxnSpPr>
          <p:cNvPr id="10" name="Straight Connector 9"/>
          <p:cNvCxnSpPr/>
          <p:nvPr/>
        </p:nvCxnSpPr>
        <p:spPr bwMode="auto">
          <a:xfrm flipV="1">
            <a:off x="749300" y="6477000"/>
            <a:ext cx="3187700" cy="12700"/>
          </a:xfrm>
          <a:prstGeom prst="line">
            <a:avLst/>
          </a:prstGeom>
          <a:noFill/>
          <a:ln w="12700" cap="flat" cmpd="sng" algn="ctr">
            <a:solidFill>
              <a:srgbClr val="0000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13" name="TextBox 12"/>
          <p:cNvSpPr txBox="1"/>
          <p:nvPr/>
        </p:nvSpPr>
        <p:spPr>
          <a:xfrm>
            <a:off x="3416300" y="4927600"/>
            <a:ext cx="1028700" cy="553998"/>
          </a:xfrm>
          <a:prstGeom prst="rect">
            <a:avLst/>
          </a:prstGeom>
          <a:noFill/>
        </p:spPr>
        <p:txBody>
          <a:bodyPr wrap="square" rtlCol="0">
            <a:spAutoFit/>
          </a:bodyPr>
          <a:lstStyle/>
          <a:p>
            <a:pPr algn="ctr"/>
            <a:r>
              <a:rPr lang="en-US" sz="1000" dirty="0" smtClean="0">
                <a:solidFill>
                  <a:srgbClr val="000000"/>
                </a:solidFill>
                <a:latin typeface="Arial"/>
                <a:cs typeface="Arial"/>
              </a:rPr>
              <a:t>Macroscopic </a:t>
            </a:r>
            <a:r>
              <a:rPr lang="en-US" sz="1000" dirty="0">
                <a:solidFill>
                  <a:srgbClr val="000000"/>
                </a:solidFill>
                <a:latin typeface="Arial"/>
                <a:cs typeface="Arial"/>
              </a:rPr>
              <a:t>material </a:t>
            </a:r>
            <a:r>
              <a:rPr lang="en-US" sz="1000" dirty="0" smtClean="0">
                <a:solidFill>
                  <a:srgbClr val="000000"/>
                </a:solidFill>
                <a:latin typeface="Arial"/>
                <a:cs typeface="Arial"/>
              </a:rPr>
              <a:t>behavior</a:t>
            </a:r>
            <a:endParaRPr lang="en-US" sz="1000" dirty="0">
              <a:solidFill>
                <a:srgbClr val="000000"/>
              </a:solidFill>
              <a:latin typeface="Arial"/>
              <a:cs typeface="Arial"/>
            </a:endParaRPr>
          </a:p>
        </p:txBody>
      </p:sp>
      <p:sp>
        <p:nvSpPr>
          <p:cNvPr id="14" name="TextBox 13"/>
          <p:cNvSpPr txBox="1"/>
          <p:nvPr/>
        </p:nvSpPr>
        <p:spPr>
          <a:xfrm>
            <a:off x="1778000" y="4991101"/>
            <a:ext cx="1104900" cy="400110"/>
          </a:xfrm>
          <a:prstGeom prst="rect">
            <a:avLst/>
          </a:prstGeom>
          <a:noFill/>
        </p:spPr>
        <p:txBody>
          <a:bodyPr wrap="square" rtlCol="0">
            <a:spAutoFit/>
          </a:bodyPr>
          <a:lstStyle/>
          <a:p>
            <a:pPr lvl="0" algn="ctr"/>
            <a:r>
              <a:rPr lang="en-US" sz="1000" dirty="0" err="1">
                <a:solidFill>
                  <a:srgbClr val="000000"/>
                </a:solidFill>
                <a:latin typeface="Arial"/>
                <a:cs typeface="Arial"/>
              </a:rPr>
              <a:t>Subgrain</a:t>
            </a:r>
            <a:r>
              <a:rPr lang="en-US" sz="1000" dirty="0">
                <a:solidFill>
                  <a:srgbClr val="000000"/>
                </a:solidFill>
                <a:latin typeface="Arial"/>
                <a:cs typeface="Arial"/>
              </a:rPr>
              <a:t> structures</a:t>
            </a:r>
          </a:p>
        </p:txBody>
      </p:sp>
      <p:sp>
        <p:nvSpPr>
          <p:cNvPr id="15" name="TextBox 14"/>
          <p:cNvSpPr txBox="1"/>
          <p:nvPr/>
        </p:nvSpPr>
        <p:spPr>
          <a:xfrm>
            <a:off x="304801" y="4927600"/>
            <a:ext cx="812799" cy="553998"/>
          </a:xfrm>
          <a:prstGeom prst="rect">
            <a:avLst/>
          </a:prstGeom>
          <a:noFill/>
        </p:spPr>
        <p:txBody>
          <a:bodyPr wrap="square" rtlCol="0">
            <a:spAutoFit/>
          </a:bodyPr>
          <a:lstStyle/>
          <a:p>
            <a:pPr algn="ctr"/>
            <a:r>
              <a:rPr lang="en-US" sz="1000" dirty="0">
                <a:solidFill>
                  <a:srgbClr val="000000"/>
                </a:solidFill>
                <a:latin typeface="Arial"/>
                <a:cs typeface="Arial"/>
              </a:rPr>
              <a:t>Atomistic lattice </a:t>
            </a:r>
            <a:r>
              <a:rPr lang="en-US" sz="1000" dirty="0" smtClean="0">
                <a:solidFill>
                  <a:srgbClr val="000000"/>
                </a:solidFill>
                <a:latin typeface="Arial"/>
                <a:cs typeface="Arial"/>
              </a:rPr>
              <a:t>structure</a:t>
            </a:r>
            <a:endParaRPr lang="en-US" sz="1000" dirty="0"/>
          </a:p>
        </p:txBody>
      </p:sp>
      <p:sp>
        <p:nvSpPr>
          <p:cNvPr id="16" name="TextBox 15"/>
          <p:cNvSpPr txBox="1"/>
          <p:nvPr/>
        </p:nvSpPr>
        <p:spPr>
          <a:xfrm>
            <a:off x="1054100" y="4773712"/>
            <a:ext cx="965200" cy="707886"/>
          </a:xfrm>
          <a:prstGeom prst="rect">
            <a:avLst/>
          </a:prstGeom>
          <a:noFill/>
        </p:spPr>
        <p:txBody>
          <a:bodyPr wrap="square" rtlCol="0">
            <a:spAutoFit/>
          </a:bodyPr>
          <a:lstStyle/>
          <a:p>
            <a:pPr lvl="0" algn="ctr"/>
            <a:endParaRPr lang="en-US" sz="1000" dirty="0">
              <a:solidFill>
                <a:srgbClr val="000000"/>
              </a:solidFill>
              <a:latin typeface="Arial"/>
              <a:cs typeface="Arial"/>
            </a:endParaRPr>
          </a:p>
          <a:p>
            <a:pPr lvl="0" algn="ctr"/>
            <a:r>
              <a:rPr lang="en-US" sz="1000" dirty="0">
                <a:solidFill>
                  <a:srgbClr val="000000"/>
                </a:solidFill>
                <a:latin typeface="Arial"/>
                <a:cs typeface="Arial"/>
              </a:rPr>
              <a:t>Discrete dislocation </a:t>
            </a:r>
            <a:r>
              <a:rPr lang="en-US" sz="1000" dirty="0" smtClean="0">
                <a:solidFill>
                  <a:srgbClr val="000000"/>
                </a:solidFill>
                <a:latin typeface="Arial"/>
                <a:cs typeface="Arial"/>
              </a:rPr>
              <a:t>dynamics</a:t>
            </a:r>
            <a:endParaRPr lang="en-US" dirty="0"/>
          </a:p>
        </p:txBody>
      </p:sp>
      <p:sp>
        <p:nvSpPr>
          <p:cNvPr id="17" name="TextBox 16"/>
          <p:cNvSpPr txBox="1"/>
          <p:nvPr/>
        </p:nvSpPr>
        <p:spPr>
          <a:xfrm>
            <a:off x="2552700" y="4927600"/>
            <a:ext cx="1130300" cy="553998"/>
          </a:xfrm>
          <a:prstGeom prst="rect">
            <a:avLst/>
          </a:prstGeom>
          <a:noFill/>
        </p:spPr>
        <p:txBody>
          <a:bodyPr wrap="square" rtlCol="0">
            <a:spAutoFit/>
          </a:bodyPr>
          <a:lstStyle/>
          <a:p>
            <a:pPr lvl="0" algn="ctr"/>
            <a:r>
              <a:rPr lang="en-US" sz="1000" dirty="0" smtClean="0">
                <a:solidFill>
                  <a:srgbClr val="000000"/>
                </a:solidFill>
                <a:latin typeface="Arial"/>
                <a:cs typeface="Arial"/>
              </a:rPr>
              <a:t>Poly-</a:t>
            </a:r>
          </a:p>
          <a:p>
            <a:pPr lvl="0" algn="ctr"/>
            <a:r>
              <a:rPr lang="en-US" sz="1000" dirty="0">
                <a:solidFill>
                  <a:srgbClr val="000000"/>
                </a:solidFill>
                <a:latin typeface="Arial"/>
                <a:cs typeface="Arial"/>
              </a:rPr>
              <a:t>c</a:t>
            </a:r>
            <a:r>
              <a:rPr lang="en-US" sz="1000" dirty="0" smtClean="0">
                <a:solidFill>
                  <a:srgbClr val="000000"/>
                </a:solidFill>
                <a:latin typeface="Arial"/>
                <a:cs typeface="Arial"/>
              </a:rPr>
              <a:t>rystalline</a:t>
            </a:r>
          </a:p>
          <a:p>
            <a:pPr lvl="0"/>
            <a:r>
              <a:rPr lang="en-US" sz="1000" dirty="0" smtClean="0">
                <a:solidFill>
                  <a:srgbClr val="000000"/>
                </a:solidFill>
                <a:latin typeface="Arial"/>
                <a:cs typeface="Arial"/>
              </a:rPr>
              <a:t> </a:t>
            </a:r>
            <a:r>
              <a:rPr lang="en-US" sz="1000" dirty="0">
                <a:solidFill>
                  <a:srgbClr val="000000"/>
                </a:solidFill>
                <a:latin typeface="Arial"/>
                <a:cs typeface="Arial"/>
              </a:rPr>
              <a:t>grain structure</a:t>
            </a:r>
          </a:p>
        </p:txBody>
      </p:sp>
      <p:sp>
        <p:nvSpPr>
          <p:cNvPr id="18" name="TextBox 17"/>
          <p:cNvSpPr txBox="1"/>
          <p:nvPr/>
        </p:nvSpPr>
        <p:spPr>
          <a:xfrm>
            <a:off x="4533900" y="5054600"/>
            <a:ext cx="736600" cy="400110"/>
          </a:xfrm>
          <a:prstGeom prst="rect">
            <a:avLst/>
          </a:prstGeom>
          <a:noFill/>
        </p:spPr>
        <p:txBody>
          <a:bodyPr wrap="square" rtlCol="0">
            <a:spAutoFit/>
          </a:bodyPr>
          <a:lstStyle/>
          <a:p>
            <a:pPr algn="ctr"/>
            <a:r>
              <a:rPr lang="en-US" sz="1000" dirty="0" smtClean="0">
                <a:solidFill>
                  <a:srgbClr val="000000"/>
                </a:solidFill>
                <a:latin typeface="Arial"/>
                <a:cs typeface="Arial"/>
              </a:rPr>
              <a:t>Planetary system</a:t>
            </a:r>
            <a:endParaRPr lang="en-US" sz="1000" dirty="0">
              <a:solidFill>
                <a:srgbClr val="000000"/>
              </a:solidFill>
              <a:latin typeface="Arial"/>
              <a:cs typeface="Arial"/>
            </a:endParaRPr>
          </a:p>
        </p:txBody>
      </p:sp>
      <p:sp>
        <p:nvSpPr>
          <p:cNvPr id="20" name="TextBox 19"/>
          <p:cNvSpPr txBox="1"/>
          <p:nvPr/>
        </p:nvSpPr>
        <p:spPr>
          <a:xfrm>
            <a:off x="5549900" y="5054600"/>
            <a:ext cx="952500" cy="400110"/>
          </a:xfrm>
          <a:prstGeom prst="rect">
            <a:avLst/>
          </a:prstGeom>
          <a:noFill/>
        </p:spPr>
        <p:txBody>
          <a:bodyPr wrap="square" rtlCol="0">
            <a:spAutoFit/>
          </a:bodyPr>
          <a:lstStyle/>
          <a:p>
            <a:pPr algn="ctr"/>
            <a:r>
              <a:rPr lang="en-US" sz="1000" dirty="0" smtClean="0">
                <a:solidFill>
                  <a:srgbClr val="000000"/>
                </a:solidFill>
                <a:latin typeface="Arial"/>
                <a:cs typeface="Arial"/>
              </a:rPr>
              <a:t>Geological formations</a:t>
            </a:r>
            <a:endParaRPr lang="en-US" sz="1000" dirty="0">
              <a:solidFill>
                <a:srgbClr val="000000"/>
              </a:solidFill>
              <a:latin typeface="Arial"/>
              <a:cs typeface="Arial"/>
            </a:endParaRPr>
          </a:p>
        </p:txBody>
      </p:sp>
      <p:sp>
        <p:nvSpPr>
          <p:cNvPr id="21" name="TextBox 20"/>
          <p:cNvSpPr txBox="1"/>
          <p:nvPr/>
        </p:nvSpPr>
        <p:spPr>
          <a:xfrm>
            <a:off x="6756400" y="5054600"/>
            <a:ext cx="952500" cy="400110"/>
          </a:xfrm>
          <a:prstGeom prst="rect">
            <a:avLst/>
          </a:prstGeom>
          <a:noFill/>
        </p:spPr>
        <p:txBody>
          <a:bodyPr wrap="square" rtlCol="0">
            <a:spAutoFit/>
          </a:bodyPr>
          <a:lstStyle/>
          <a:p>
            <a:pPr algn="ctr"/>
            <a:r>
              <a:rPr lang="en-US" sz="1000" dirty="0" smtClean="0">
                <a:solidFill>
                  <a:srgbClr val="000000"/>
                </a:solidFill>
                <a:latin typeface="Arial"/>
                <a:cs typeface="Arial"/>
              </a:rPr>
              <a:t>Mineral matrix</a:t>
            </a:r>
            <a:endParaRPr lang="en-US" sz="1000" dirty="0">
              <a:solidFill>
                <a:srgbClr val="000000"/>
              </a:solidFill>
              <a:latin typeface="Arial"/>
              <a:cs typeface="Arial"/>
            </a:endParaRPr>
          </a:p>
        </p:txBody>
      </p:sp>
      <p:sp>
        <p:nvSpPr>
          <p:cNvPr id="22" name="TextBox 21"/>
          <p:cNvSpPr txBox="1"/>
          <p:nvPr/>
        </p:nvSpPr>
        <p:spPr>
          <a:xfrm>
            <a:off x="7988300" y="5054600"/>
            <a:ext cx="952500" cy="400110"/>
          </a:xfrm>
          <a:prstGeom prst="rect">
            <a:avLst/>
          </a:prstGeom>
          <a:noFill/>
        </p:spPr>
        <p:txBody>
          <a:bodyPr wrap="square" rtlCol="0">
            <a:spAutoFit/>
          </a:bodyPr>
          <a:lstStyle/>
          <a:p>
            <a:pPr algn="ctr"/>
            <a:r>
              <a:rPr lang="en-US" sz="1000" dirty="0" smtClean="0">
                <a:solidFill>
                  <a:srgbClr val="000000"/>
                </a:solidFill>
                <a:latin typeface="Arial"/>
                <a:cs typeface="Arial"/>
              </a:rPr>
              <a:t>Molecular organization</a:t>
            </a:r>
            <a:endParaRPr lang="en-US" sz="1000" dirty="0">
              <a:solidFill>
                <a:srgbClr val="000000"/>
              </a:solidFill>
              <a:latin typeface="Arial"/>
              <a:cs typeface="Arial"/>
            </a:endParaRPr>
          </a:p>
        </p:txBody>
      </p:sp>
    </p:spTree>
    <p:extLst>
      <p:ext uri="{BB962C8B-B14F-4D97-AF65-F5344CB8AC3E}">
        <p14:creationId xmlns:p14="http://schemas.microsoft.com/office/powerpoint/2010/main" val="38517970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612" y="218716"/>
            <a:ext cx="8229600" cy="529298"/>
          </a:xfrm>
        </p:spPr>
        <p:txBody>
          <a:bodyPr/>
          <a:lstStyle/>
          <a:p>
            <a:pPr algn="ctr"/>
            <a:r>
              <a:rPr lang="en-US" b="0" dirty="0" smtClean="0">
                <a:solidFill>
                  <a:srgbClr val="1F497D"/>
                </a:solidFill>
                <a:latin typeface="Arial"/>
                <a:cs typeface="Arial"/>
              </a:rPr>
              <a:t>Atomic-scale physics of amorphous metals</a:t>
            </a:r>
            <a:endParaRPr lang="en-US" sz="2600" b="0" dirty="0">
              <a:latin typeface="Arial"/>
              <a:cs typeface="Arial"/>
            </a:endParaRPr>
          </a:p>
        </p:txBody>
      </p:sp>
      <p:sp>
        <p:nvSpPr>
          <p:cNvPr id="21" name="Slide Number Placeholder 1"/>
          <p:cNvSpPr>
            <a:spLocks noGrp="1"/>
          </p:cNvSpPr>
          <p:nvPr>
            <p:ph type="sldNum" sz="quarter" idx="12"/>
          </p:nvPr>
        </p:nvSpPr>
        <p:spPr>
          <a:xfrm>
            <a:off x="8610613" y="6489700"/>
            <a:ext cx="384175" cy="365125"/>
          </a:xfrm>
        </p:spPr>
        <p:txBody>
          <a:bodyPr/>
          <a:lstStyle/>
          <a:p>
            <a:pPr>
              <a:defRPr/>
            </a:pPr>
            <a:fld id="{A78171A4-9B0E-4E88-A410-4AAF05B3FEF7}" type="slidenum">
              <a:rPr lang="en-US" smtClean="0">
                <a:solidFill>
                  <a:srgbClr val="616161"/>
                </a:solidFill>
                <a:latin typeface="Arial"/>
                <a:cs typeface="Arial"/>
              </a:rPr>
              <a:pPr>
                <a:defRPr/>
              </a:pPr>
              <a:t>12</a:t>
            </a:fld>
            <a:endParaRPr lang="en-US">
              <a:solidFill>
                <a:srgbClr val="616161"/>
              </a:solidFill>
              <a:latin typeface="Arial"/>
              <a:cs typeface="Arial"/>
            </a:endParaRPr>
          </a:p>
        </p:txBody>
      </p:sp>
      <p:sp>
        <p:nvSpPr>
          <p:cNvPr id="34" name="Action Button: Custom 33">
            <a:hlinkClick r:id="" action="ppaction://noaction" highlightClick="1"/>
          </p:cNvPr>
          <p:cNvSpPr/>
          <p:nvPr/>
        </p:nvSpPr>
        <p:spPr bwMode="auto">
          <a:xfrm>
            <a:off x="8060880" y="2464854"/>
            <a:ext cx="1042416" cy="1042416"/>
          </a:xfrm>
          <a:prstGeom prst="actionButtonBlank">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4" name="TextBox 3"/>
          <p:cNvSpPr txBox="1"/>
          <p:nvPr/>
        </p:nvSpPr>
        <p:spPr>
          <a:xfrm>
            <a:off x="549794" y="791341"/>
            <a:ext cx="7883006" cy="1000274"/>
          </a:xfrm>
          <a:prstGeom prst="rect">
            <a:avLst/>
          </a:prstGeom>
          <a:noFill/>
        </p:spPr>
        <p:txBody>
          <a:bodyPr wrap="square" rtlCol="0">
            <a:spAutoFit/>
          </a:bodyPr>
          <a:lstStyle/>
          <a:p>
            <a:pPr marL="285750" indent="-285750">
              <a:buClr>
                <a:schemeClr val="tx2"/>
              </a:buClr>
              <a:buFont typeface="Wingdings" charset="2"/>
              <a:buChar char="§"/>
            </a:pPr>
            <a:r>
              <a:rPr lang="en-US" dirty="0">
                <a:solidFill>
                  <a:srgbClr val="151515"/>
                </a:solidFill>
                <a:latin typeface="Arial"/>
                <a:cs typeface="Arial"/>
              </a:rPr>
              <a:t>A</a:t>
            </a:r>
            <a:r>
              <a:rPr lang="en-US" dirty="0" smtClean="0">
                <a:solidFill>
                  <a:srgbClr val="151515"/>
                </a:solidFill>
                <a:latin typeface="Arial"/>
                <a:cs typeface="Arial"/>
              </a:rPr>
              <a:t>morphous </a:t>
            </a:r>
            <a:r>
              <a:rPr lang="en-US" dirty="0">
                <a:solidFill>
                  <a:srgbClr val="151515"/>
                </a:solidFill>
                <a:latin typeface="Arial"/>
                <a:cs typeface="Arial"/>
              </a:rPr>
              <a:t>structure </a:t>
            </a:r>
            <a:r>
              <a:rPr lang="en-US" dirty="0" smtClean="0">
                <a:solidFill>
                  <a:srgbClr val="151515"/>
                </a:solidFill>
                <a:latin typeface="Arial"/>
                <a:cs typeface="Arial"/>
              </a:rPr>
              <a:t>+ </a:t>
            </a:r>
            <a:r>
              <a:rPr lang="en-US" dirty="0">
                <a:solidFill>
                  <a:srgbClr val="151515"/>
                </a:solidFill>
                <a:latin typeface="Arial"/>
                <a:cs typeface="Arial"/>
              </a:rPr>
              <a:t>metallic bonding </a:t>
            </a:r>
            <a:r>
              <a:rPr lang="en-US" sz="1600" dirty="0" smtClean="0">
                <a:solidFill>
                  <a:srgbClr val="151515"/>
                </a:solidFill>
                <a:latin typeface="Wingdings"/>
                <a:ea typeface="Wingdings"/>
                <a:cs typeface="Wingdings"/>
                <a:sym typeface="Wingdings"/>
              </a:rPr>
              <a:t></a:t>
            </a:r>
            <a:r>
              <a:rPr lang="en-US" sz="1600" dirty="0" smtClean="0">
                <a:solidFill>
                  <a:srgbClr val="151515"/>
                </a:solidFill>
                <a:ea typeface="Wingdings"/>
                <a:cs typeface="Wingdings"/>
                <a:sym typeface="Wingdings"/>
              </a:rPr>
              <a:t> </a:t>
            </a:r>
            <a:r>
              <a:rPr lang="en-US" dirty="0" smtClean="0">
                <a:solidFill>
                  <a:srgbClr val="151515"/>
                </a:solidFill>
                <a:latin typeface="Arial"/>
                <a:cs typeface="Arial"/>
              </a:rPr>
              <a:t>very </a:t>
            </a:r>
            <a:r>
              <a:rPr lang="en-US" dirty="0">
                <a:solidFill>
                  <a:srgbClr val="151515"/>
                </a:solidFill>
                <a:latin typeface="Arial"/>
                <a:cs typeface="Arial"/>
              </a:rPr>
              <a:t>high </a:t>
            </a:r>
            <a:r>
              <a:rPr lang="en-US" dirty="0" smtClean="0">
                <a:solidFill>
                  <a:srgbClr val="151515"/>
                </a:solidFill>
                <a:latin typeface="Arial"/>
                <a:cs typeface="Arial"/>
              </a:rPr>
              <a:t>strength, but brittle</a:t>
            </a:r>
          </a:p>
          <a:p>
            <a:pPr marL="285750" indent="-285750">
              <a:spcBef>
                <a:spcPts val="600"/>
              </a:spcBef>
              <a:buClr>
                <a:schemeClr val="tx2"/>
              </a:buClr>
              <a:buFont typeface="Wingdings" charset="2"/>
              <a:buChar char="§"/>
            </a:pPr>
            <a:r>
              <a:rPr lang="en-US" dirty="0" smtClean="0">
                <a:solidFill>
                  <a:srgbClr val="151515"/>
                </a:solidFill>
                <a:latin typeface="Arial"/>
                <a:cs typeface="Arial"/>
              </a:rPr>
              <a:t>Unlike crystalline materials, atomic-scale structure, chemical order not well understood</a:t>
            </a:r>
          </a:p>
        </p:txBody>
      </p:sp>
      <p:sp>
        <p:nvSpPr>
          <p:cNvPr id="16" name="Rectangle 15"/>
          <p:cNvSpPr/>
          <p:nvPr/>
        </p:nvSpPr>
        <p:spPr>
          <a:xfrm>
            <a:off x="7382082" y="2276460"/>
            <a:ext cx="1475144" cy="307777"/>
          </a:xfrm>
          <a:prstGeom prst="rect">
            <a:avLst/>
          </a:prstGeom>
        </p:spPr>
        <p:txBody>
          <a:bodyPr wrap="none">
            <a:spAutoFit/>
          </a:bodyPr>
          <a:lstStyle/>
          <a:p>
            <a:r>
              <a:rPr lang="en-US" sz="1400" i="1" dirty="0" smtClean="0">
                <a:solidFill>
                  <a:srgbClr val="151515"/>
                </a:solidFill>
                <a:latin typeface="Arial"/>
                <a:cs typeface="Arial"/>
              </a:rPr>
              <a:t>Au</a:t>
            </a:r>
            <a:r>
              <a:rPr lang="en-US" sz="1400" i="1" baseline="-25000" dirty="0" smtClean="0">
                <a:solidFill>
                  <a:srgbClr val="151515"/>
                </a:solidFill>
                <a:latin typeface="Arial"/>
                <a:cs typeface="Arial"/>
              </a:rPr>
              <a:t>55</a:t>
            </a:r>
            <a:r>
              <a:rPr lang="en-US" sz="1400" i="1" dirty="0" smtClean="0">
                <a:solidFill>
                  <a:srgbClr val="151515"/>
                </a:solidFill>
                <a:latin typeface="Arial"/>
                <a:cs typeface="Arial"/>
              </a:rPr>
              <a:t>Pb</a:t>
            </a:r>
            <a:r>
              <a:rPr lang="en-US" sz="1400" i="1" baseline="-25000" dirty="0" smtClean="0">
                <a:solidFill>
                  <a:srgbClr val="151515"/>
                </a:solidFill>
                <a:latin typeface="Arial"/>
                <a:cs typeface="Arial"/>
              </a:rPr>
              <a:t>22.5</a:t>
            </a:r>
            <a:r>
              <a:rPr lang="en-US" sz="1400" i="1" dirty="0" smtClean="0">
                <a:solidFill>
                  <a:srgbClr val="151515"/>
                </a:solidFill>
                <a:latin typeface="Arial"/>
                <a:cs typeface="Arial"/>
              </a:rPr>
              <a:t>Sb</a:t>
            </a:r>
            <a:r>
              <a:rPr lang="en-US" sz="1400" i="1" baseline="-25000" dirty="0" smtClean="0">
                <a:solidFill>
                  <a:srgbClr val="151515"/>
                </a:solidFill>
                <a:latin typeface="Arial"/>
                <a:cs typeface="Arial"/>
              </a:rPr>
              <a:t>22.5</a:t>
            </a:r>
            <a:endParaRPr lang="en-US" sz="1400" i="1" baseline="-25000" dirty="0">
              <a:solidFill>
                <a:srgbClr val="151515"/>
              </a:solidFill>
              <a:latin typeface="Arial"/>
              <a:cs typeface="Arial"/>
            </a:endParaRPr>
          </a:p>
        </p:txBody>
      </p:sp>
      <p:grpSp>
        <p:nvGrpSpPr>
          <p:cNvPr id="7" name="Group 6"/>
          <p:cNvGrpSpPr/>
          <p:nvPr/>
        </p:nvGrpSpPr>
        <p:grpSpPr>
          <a:xfrm>
            <a:off x="-260520" y="2695088"/>
            <a:ext cx="3265598" cy="3576396"/>
            <a:chOff x="5701839" y="2876667"/>
            <a:chExt cx="3265598" cy="3576396"/>
          </a:xfrm>
        </p:grpSpPr>
        <p:pic>
          <p:nvPicPr>
            <p:cNvPr id="9" name="Picture 8"/>
            <p:cNvPicPr>
              <a:picLocks noChangeAspect="1"/>
            </p:cNvPicPr>
            <p:nvPr/>
          </p:nvPicPr>
          <p:blipFill>
            <a:blip r:embed="rId3"/>
            <a:stretch>
              <a:fillRect/>
            </a:stretch>
          </p:blipFill>
          <p:spPr>
            <a:xfrm>
              <a:off x="6040228" y="2913034"/>
              <a:ext cx="2843821" cy="3501153"/>
            </a:xfrm>
            <a:prstGeom prst="rect">
              <a:avLst/>
            </a:prstGeom>
          </p:spPr>
        </p:pic>
        <p:sp>
          <p:nvSpPr>
            <p:cNvPr id="6" name="Rectangle 5"/>
            <p:cNvSpPr/>
            <p:nvPr/>
          </p:nvSpPr>
          <p:spPr bwMode="auto">
            <a:xfrm>
              <a:off x="5701839" y="2876667"/>
              <a:ext cx="3265598" cy="414654"/>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20" name="Rectangle 19"/>
            <p:cNvSpPr/>
            <p:nvPr/>
          </p:nvSpPr>
          <p:spPr bwMode="auto">
            <a:xfrm>
              <a:off x="5970870" y="3029066"/>
              <a:ext cx="197485" cy="3423997"/>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22" name="Rectangle 21"/>
            <p:cNvSpPr/>
            <p:nvPr/>
          </p:nvSpPr>
          <p:spPr bwMode="auto">
            <a:xfrm>
              <a:off x="8520634" y="3000054"/>
              <a:ext cx="197485" cy="3423997"/>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23" name="Rectangle 22"/>
            <p:cNvSpPr/>
            <p:nvPr/>
          </p:nvSpPr>
          <p:spPr bwMode="auto">
            <a:xfrm>
              <a:off x="6248400" y="3770766"/>
              <a:ext cx="152400" cy="2516508"/>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24" name="Rectangle 23"/>
            <p:cNvSpPr/>
            <p:nvPr/>
          </p:nvSpPr>
          <p:spPr bwMode="auto">
            <a:xfrm>
              <a:off x="8344607" y="3728796"/>
              <a:ext cx="152400" cy="2516508"/>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grpSp>
      <p:sp>
        <p:nvSpPr>
          <p:cNvPr id="8" name="Rectangle 7"/>
          <p:cNvSpPr/>
          <p:nvPr/>
        </p:nvSpPr>
        <p:spPr>
          <a:xfrm>
            <a:off x="549794" y="1849321"/>
            <a:ext cx="7019406" cy="646331"/>
          </a:xfrm>
          <a:prstGeom prst="rect">
            <a:avLst/>
          </a:prstGeom>
        </p:spPr>
        <p:txBody>
          <a:bodyPr wrap="square">
            <a:spAutoFit/>
          </a:bodyPr>
          <a:lstStyle/>
          <a:p>
            <a:pPr marL="285750" indent="-285750">
              <a:buClr>
                <a:schemeClr val="tx2"/>
              </a:buClr>
              <a:buFont typeface="Wingdings" charset="2"/>
              <a:buChar char="§"/>
            </a:pPr>
            <a:r>
              <a:rPr lang="en-US" dirty="0" smtClean="0">
                <a:solidFill>
                  <a:srgbClr val="151515"/>
                </a:solidFill>
                <a:latin typeface="Arial"/>
                <a:cs typeface="Arial"/>
              </a:rPr>
              <a:t>Few- to 100</a:t>
            </a:r>
            <a:r>
              <a:rPr lang="en-US" dirty="0">
                <a:solidFill>
                  <a:srgbClr val="151515"/>
                </a:solidFill>
                <a:latin typeface="Arial"/>
                <a:cs typeface="Arial"/>
              </a:rPr>
              <a:t>-atom shear transformation zones (STZ) </a:t>
            </a:r>
            <a:r>
              <a:rPr lang="en-US" dirty="0" smtClean="0">
                <a:solidFill>
                  <a:srgbClr val="151515"/>
                </a:solidFill>
                <a:latin typeface="Arial"/>
                <a:cs typeface="Arial"/>
              </a:rPr>
              <a:t>hypothesized to underlie plasticity, failure</a:t>
            </a:r>
          </a:p>
        </p:txBody>
      </p:sp>
      <p:grpSp>
        <p:nvGrpSpPr>
          <p:cNvPr id="15" name="Group 14"/>
          <p:cNvGrpSpPr/>
          <p:nvPr/>
        </p:nvGrpSpPr>
        <p:grpSpPr>
          <a:xfrm>
            <a:off x="7197638" y="2582654"/>
            <a:ext cx="1862989" cy="1800228"/>
            <a:chOff x="272134" y="2750173"/>
            <a:chExt cx="1862989" cy="1800228"/>
          </a:xfrm>
        </p:grpSpPr>
        <p:pic>
          <p:nvPicPr>
            <p:cNvPr id="11" name="Picture 10"/>
            <p:cNvPicPr>
              <a:picLocks noChangeAspect="1"/>
            </p:cNvPicPr>
            <p:nvPr/>
          </p:nvPicPr>
          <p:blipFill>
            <a:blip r:embed="rId4"/>
            <a:stretch>
              <a:fillRect/>
            </a:stretch>
          </p:blipFill>
          <p:spPr>
            <a:xfrm>
              <a:off x="272134" y="2750173"/>
              <a:ext cx="1753436" cy="1720196"/>
            </a:xfrm>
            <a:prstGeom prst="rect">
              <a:avLst/>
            </a:prstGeom>
          </p:spPr>
        </p:pic>
        <p:sp>
          <p:nvSpPr>
            <p:cNvPr id="13" name="Rectangle 12"/>
            <p:cNvSpPr/>
            <p:nvPr/>
          </p:nvSpPr>
          <p:spPr bwMode="auto">
            <a:xfrm>
              <a:off x="1452623" y="4131140"/>
              <a:ext cx="616897" cy="391552"/>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12" name="TextBox 11"/>
            <p:cNvSpPr txBox="1"/>
            <p:nvPr/>
          </p:nvSpPr>
          <p:spPr>
            <a:xfrm>
              <a:off x="1437283" y="4181069"/>
              <a:ext cx="697840" cy="369332"/>
            </a:xfrm>
            <a:prstGeom prst="rect">
              <a:avLst/>
            </a:prstGeom>
            <a:noFill/>
          </p:spPr>
          <p:txBody>
            <a:bodyPr wrap="none" rtlCol="0">
              <a:spAutoFit/>
            </a:bodyPr>
            <a:lstStyle/>
            <a:p>
              <a:r>
                <a:rPr lang="en-US" dirty="0" smtClean="0">
                  <a:latin typeface="Arial"/>
                  <a:cs typeface="Arial"/>
                </a:rPr>
                <a:t>2 nm</a:t>
              </a:r>
              <a:endParaRPr lang="en-US" dirty="0">
                <a:latin typeface="Arial"/>
                <a:cs typeface="Arial"/>
              </a:endParaRPr>
            </a:p>
          </p:txBody>
        </p:sp>
        <p:sp>
          <p:nvSpPr>
            <p:cNvPr id="14" name="Rectangle 13"/>
            <p:cNvSpPr/>
            <p:nvPr/>
          </p:nvSpPr>
          <p:spPr bwMode="auto">
            <a:xfrm>
              <a:off x="1498922" y="4171982"/>
              <a:ext cx="526648" cy="81435"/>
            </a:xfrm>
            <a:prstGeom prst="rect">
              <a:avLst/>
            </a:prstGeom>
            <a:solidFill>
              <a:schemeClr val="bg2">
                <a:lumMod val="1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grpSp>
      <p:pic>
        <p:nvPicPr>
          <p:cNvPr id="19" name="Picture 18"/>
          <p:cNvPicPr>
            <a:picLocks noChangeAspect="1"/>
          </p:cNvPicPr>
          <p:nvPr/>
        </p:nvPicPr>
        <p:blipFill>
          <a:blip r:embed="rId5"/>
          <a:stretch>
            <a:fillRect/>
          </a:stretch>
        </p:blipFill>
        <p:spPr>
          <a:xfrm>
            <a:off x="7159291" y="4518496"/>
            <a:ext cx="1825114" cy="1820045"/>
          </a:xfrm>
          <a:prstGeom prst="rect">
            <a:avLst/>
          </a:prstGeom>
        </p:spPr>
      </p:pic>
      <p:sp>
        <p:nvSpPr>
          <p:cNvPr id="25" name="Rectangle 24"/>
          <p:cNvSpPr/>
          <p:nvPr/>
        </p:nvSpPr>
        <p:spPr>
          <a:xfrm>
            <a:off x="2733406" y="2729692"/>
            <a:ext cx="4417994" cy="2593018"/>
          </a:xfrm>
          <a:prstGeom prst="rect">
            <a:avLst/>
          </a:prstGeom>
        </p:spPr>
        <p:txBody>
          <a:bodyPr wrap="square">
            <a:spAutoFit/>
          </a:bodyPr>
          <a:lstStyle/>
          <a:p>
            <a:r>
              <a:rPr lang="en-US" b="1" i="1" dirty="0">
                <a:solidFill>
                  <a:srgbClr val="151515"/>
                </a:solidFill>
                <a:latin typeface="Arial"/>
                <a:cs typeface="Arial"/>
              </a:rPr>
              <a:t>Unprecedented opportunity </a:t>
            </a:r>
            <a:r>
              <a:rPr lang="en-US" b="1" i="1" dirty="0" smtClean="0">
                <a:solidFill>
                  <a:srgbClr val="151515"/>
                </a:solidFill>
                <a:latin typeface="Arial"/>
                <a:cs typeface="Arial"/>
              </a:rPr>
              <a:t>for 3D </a:t>
            </a:r>
            <a:r>
              <a:rPr lang="en-US" b="1" i="1" dirty="0">
                <a:solidFill>
                  <a:srgbClr val="151515"/>
                </a:solidFill>
                <a:latin typeface="Arial"/>
                <a:cs typeface="Arial"/>
              </a:rPr>
              <a:t>atomic reconstructions with </a:t>
            </a:r>
            <a:r>
              <a:rPr lang="en-US" b="1" i="1" dirty="0" smtClean="0">
                <a:solidFill>
                  <a:srgbClr val="151515"/>
                </a:solidFill>
                <a:latin typeface="Arial"/>
                <a:cs typeface="Arial"/>
              </a:rPr>
              <a:t>APS-U</a:t>
            </a:r>
          </a:p>
          <a:p>
            <a:endParaRPr lang="en-US" sz="600" b="1" i="1" dirty="0">
              <a:solidFill>
                <a:srgbClr val="151515"/>
              </a:solidFill>
              <a:latin typeface="Arial"/>
              <a:cs typeface="Arial"/>
            </a:endParaRPr>
          </a:p>
          <a:p>
            <a:pPr>
              <a:spcAft>
                <a:spcPts val="300"/>
              </a:spcAft>
            </a:pPr>
            <a:r>
              <a:rPr lang="en-US" dirty="0" smtClean="0">
                <a:solidFill>
                  <a:srgbClr val="151515"/>
                </a:solidFill>
                <a:latin typeface="Arial"/>
                <a:cs typeface="Arial"/>
              </a:rPr>
              <a:t>Deformation-dependent coherent diffraction imaging </a:t>
            </a:r>
            <a:r>
              <a:rPr lang="en-US" dirty="0">
                <a:solidFill>
                  <a:srgbClr val="151515"/>
                </a:solidFill>
                <a:latin typeface="Arial"/>
                <a:cs typeface="Arial"/>
              </a:rPr>
              <a:t>and </a:t>
            </a:r>
            <a:r>
              <a:rPr lang="en-US" dirty="0" err="1" smtClean="0">
                <a:solidFill>
                  <a:srgbClr val="151515"/>
                </a:solidFill>
                <a:latin typeface="Arial"/>
                <a:cs typeface="Arial"/>
              </a:rPr>
              <a:t>ptychography</a:t>
            </a:r>
            <a:endParaRPr lang="en-US" dirty="0" smtClean="0">
              <a:solidFill>
                <a:srgbClr val="151515"/>
              </a:solidFill>
              <a:latin typeface="Arial"/>
              <a:cs typeface="Arial"/>
            </a:endParaRPr>
          </a:p>
          <a:p>
            <a:pPr marL="292100" indent="-292100">
              <a:spcBef>
                <a:spcPts val="600"/>
              </a:spcBef>
              <a:buClr>
                <a:schemeClr val="tx2"/>
              </a:buClr>
              <a:buFont typeface="Wingdings" charset="2"/>
              <a:buChar char="§"/>
            </a:pPr>
            <a:r>
              <a:rPr lang="en-US" dirty="0" smtClean="0">
                <a:solidFill>
                  <a:srgbClr val="151515"/>
                </a:solidFill>
                <a:latin typeface="Arial"/>
                <a:cs typeface="Arial"/>
              </a:rPr>
              <a:t>Definitively link structure and deformation behavior</a:t>
            </a:r>
          </a:p>
          <a:p>
            <a:pPr marL="292100" indent="-292100">
              <a:spcBef>
                <a:spcPts val="600"/>
              </a:spcBef>
              <a:buClr>
                <a:schemeClr val="tx2"/>
              </a:buClr>
              <a:buFont typeface="Wingdings" charset="2"/>
              <a:buChar char="§"/>
            </a:pPr>
            <a:r>
              <a:rPr lang="en-US" dirty="0" smtClean="0">
                <a:solidFill>
                  <a:srgbClr val="151515"/>
                </a:solidFill>
                <a:latin typeface="Arial"/>
                <a:cs typeface="Arial"/>
              </a:rPr>
              <a:t>Discover the atomic rearrangements  of STZ under stress</a:t>
            </a:r>
            <a:endParaRPr lang="en-US" dirty="0">
              <a:solidFill>
                <a:srgbClr val="151515"/>
              </a:solidFill>
              <a:latin typeface="Arial"/>
              <a:cs typeface="Arial"/>
            </a:endParaRPr>
          </a:p>
        </p:txBody>
      </p:sp>
      <p:sp>
        <p:nvSpPr>
          <p:cNvPr id="26" name="Rectangle 25"/>
          <p:cNvSpPr/>
          <p:nvPr/>
        </p:nvSpPr>
        <p:spPr bwMode="auto">
          <a:xfrm>
            <a:off x="8001080" y="5871180"/>
            <a:ext cx="918627" cy="391552"/>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27" name="TextBox 26"/>
          <p:cNvSpPr txBox="1"/>
          <p:nvPr/>
        </p:nvSpPr>
        <p:spPr>
          <a:xfrm>
            <a:off x="7982670" y="5908409"/>
            <a:ext cx="1027182" cy="369332"/>
          </a:xfrm>
          <a:prstGeom prst="rect">
            <a:avLst/>
          </a:prstGeom>
          <a:noFill/>
        </p:spPr>
        <p:txBody>
          <a:bodyPr wrap="none" rtlCol="0">
            <a:spAutoFit/>
          </a:bodyPr>
          <a:lstStyle/>
          <a:p>
            <a:r>
              <a:rPr lang="en-US" dirty="0" smtClean="0">
                <a:latin typeface="Arial"/>
                <a:cs typeface="Arial"/>
              </a:rPr>
              <a:t>1.5 nm</a:t>
            </a:r>
            <a:r>
              <a:rPr lang="en-US" baseline="30000" dirty="0" smtClean="0">
                <a:latin typeface="Arial"/>
                <a:cs typeface="Arial"/>
              </a:rPr>
              <a:t>-1</a:t>
            </a:r>
            <a:endParaRPr lang="en-US" dirty="0">
              <a:latin typeface="Arial"/>
              <a:cs typeface="Arial"/>
            </a:endParaRPr>
          </a:p>
        </p:txBody>
      </p:sp>
      <p:sp>
        <p:nvSpPr>
          <p:cNvPr id="28" name="Rectangle 27"/>
          <p:cNvSpPr/>
          <p:nvPr/>
        </p:nvSpPr>
        <p:spPr bwMode="auto">
          <a:xfrm>
            <a:off x="8044309" y="5848521"/>
            <a:ext cx="457200" cy="82296"/>
          </a:xfrm>
          <a:prstGeom prst="rect">
            <a:avLst/>
          </a:prstGeom>
          <a:solidFill>
            <a:schemeClr val="bg2">
              <a:lumMod val="1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Tree>
    <p:extLst>
      <p:ext uri="{BB962C8B-B14F-4D97-AF65-F5344CB8AC3E}">
        <p14:creationId xmlns:p14="http://schemas.microsoft.com/office/powerpoint/2010/main" val="5577239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612" y="206016"/>
            <a:ext cx="8229600" cy="529298"/>
          </a:xfrm>
        </p:spPr>
        <p:txBody>
          <a:bodyPr/>
          <a:lstStyle/>
          <a:p>
            <a:pPr algn="ctr"/>
            <a:r>
              <a:rPr lang="en-US" b="0" dirty="0" smtClean="0">
                <a:solidFill>
                  <a:srgbClr val="1F497D"/>
                </a:solidFill>
                <a:latin typeface="Arial"/>
                <a:cs typeface="Arial"/>
              </a:rPr>
              <a:t>Finding the ‘missing’ zeolites</a:t>
            </a:r>
            <a:endParaRPr lang="en-US" sz="2600" b="0" dirty="0">
              <a:latin typeface="Arial"/>
              <a:cs typeface="Arial"/>
            </a:endParaRPr>
          </a:p>
        </p:txBody>
      </p:sp>
      <p:sp>
        <p:nvSpPr>
          <p:cNvPr id="21" name="Slide Number Placeholder 1"/>
          <p:cNvSpPr>
            <a:spLocks noGrp="1"/>
          </p:cNvSpPr>
          <p:nvPr>
            <p:ph type="sldNum" sz="quarter" idx="12"/>
          </p:nvPr>
        </p:nvSpPr>
        <p:spPr>
          <a:xfrm>
            <a:off x="8610613" y="6489700"/>
            <a:ext cx="384175" cy="365125"/>
          </a:xfrm>
        </p:spPr>
        <p:txBody>
          <a:bodyPr/>
          <a:lstStyle/>
          <a:p>
            <a:pPr>
              <a:defRPr/>
            </a:pPr>
            <a:fld id="{A78171A4-9B0E-4E88-A410-4AAF05B3FEF7}" type="slidenum">
              <a:rPr lang="en-US" smtClean="0">
                <a:solidFill>
                  <a:srgbClr val="616161"/>
                </a:solidFill>
                <a:latin typeface="Arial"/>
                <a:cs typeface="Arial"/>
              </a:rPr>
              <a:pPr>
                <a:defRPr/>
              </a:pPr>
              <a:t>13</a:t>
            </a:fld>
            <a:endParaRPr lang="en-US">
              <a:solidFill>
                <a:srgbClr val="616161"/>
              </a:solidFill>
              <a:latin typeface="Arial"/>
              <a:cs typeface="Arial"/>
            </a:endParaRPr>
          </a:p>
        </p:txBody>
      </p:sp>
      <p:sp>
        <p:nvSpPr>
          <p:cNvPr id="34" name="Action Button: Custom 33">
            <a:hlinkClick r:id="" action="ppaction://noaction" highlightClick="1"/>
          </p:cNvPr>
          <p:cNvSpPr/>
          <p:nvPr/>
        </p:nvSpPr>
        <p:spPr bwMode="auto">
          <a:xfrm>
            <a:off x="1124521" y="2443140"/>
            <a:ext cx="1042416" cy="1042416"/>
          </a:xfrm>
          <a:prstGeom prst="actionButtonBlank">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sp>
        <p:nvSpPr>
          <p:cNvPr id="26" name="Rectangle 25"/>
          <p:cNvSpPr/>
          <p:nvPr/>
        </p:nvSpPr>
        <p:spPr>
          <a:xfrm>
            <a:off x="371560" y="2793275"/>
            <a:ext cx="4801540" cy="3208571"/>
          </a:xfrm>
          <a:prstGeom prst="rect">
            <a:avLst/>
          </a:prstGeom>
        </p:spPr>
        <p:txBody>
          <a:bodyPr wrap="square">
            <a:spAutoFit/>
          </a:bodyPr>
          <a:lstStyle/>
          <a:p>
            <a:pPr>
              <a:spcAft>
                <a:spcPts val="300"/>
              </a:spcAft>
            </a:pPr>
            <a:r>
              <a:rPr lang="en-US" b="1" i="1" dirty="0" smtClean="0">
                <a:solidFill>
                  <a:srgbClr val="151515"/>
                </a:solidFill>
                <a:latin typeface="Arial"/>
                <a:cs typeface="Arial"/>
              </a:rPr>
              <a:t>Use x-ray fluctuation microscopy to probe ordering from sub-nm to microns during assembly from precursors to ordered unit</a:t>
            </a:r>
            <a:endParaRPr lang="en-US" b="1" i="1" dirty="0">
              <a:solidFill>
                <a:srgbClr val="151515"/>
              </a:solidFill>
              <a:latin typeface="Arial"/>
              <a:cs typeface="Arial"/>
            </a:endParaRPr>
          </a:p>
          <a:p>
            <a:pPr marL="400050" indent="-400050">
              <a:spcBef>
                <a:spcPts val="1200"/>
              </a:spcBef>
              <a:buClr>
                <a:schemeClr val="tx2"/>
              </a:buClr>
              <a:buFont typeface="Wingdings" charset="2"/>
              <a:buChar char="§"/>
            </a:pPr>
            <a:r>
              <a:rPr lang="en-US" dirty="0" smtClean="0">
                <a:solidFill>
                  <a:srgbClr val="151515"/>
                </a:solidFill>
                <a:latin typeface="Arial"/>
                <a:cs typeface="Arial"/>
              </a:rPr>
              <a:t>Explore “hidden” pre-</a:t>
            </a:r>
            <a:r>
              <a:rPr lang="en-US" dirty="0">
                <a:solidFill>
                  <a:srgbClr val="151515"/>
                </a:solidFill>
                <a:latin typeface="Arial"/>
                <a:cs typeface="Arial"/>
              </a:rPr>
              <a:t>ordered structures </a:t>
            </a:r>
            <a:r>
              <a:rPr lang="en-US" dirty="0" smtClean="0">
                <a:solidFill>
                  <a:srgbClr val="151515"/>
                </a:solidFill>
                <a:latin typeface="Arial"/>
                <a:cs typeface="Arial"/>
              </a:rPr>
              <a:t>that determine topology and </a:t>
            </a:r>
            <a:r>
              <a:rPr lang="en-US" dirty="0">
                <a:solidFill>
                  <a:srgbClr val="151515"/>
                </a:solidFill>
                <a:latin typeface="Arial"/>
                <a:cs typeface="Arial"/>
              </a:rPr>
              <a:t>nm-scale pore </a:t>
            </a:r>
            <a:r>
              <a:rPr lang="en-US" dirty="0" smtClean="0">
                <a:solidFill>
                  <a:srgbClr val="151515"/>
                </a:solidFill>
                <a:latin typeface="Arial"/>
                <a:cs typeface="Arial"/>
              </a:rPr>
              <a:t>structure</a:t>
            </a:r>
            <a:endParaRPr lang="en-US" dirty="0">
              <a:solidFill>
                <a:srgbClr val="151515"/>
              </a:solidFill>
              <a:latin typeface="Arial"/>
              <a:cs typeface="Arial"/>
            </a:endParaRPr>
          </a:p>
          <a:p>
            <a:pPr marL="400050" indent="-400050">
              <a:spcBef>
                <a:spcPts val="1200"/>
              </a:spcBef>
              <a:buClr>
                <a:schemeClr val="tx2"/>
              </a:buClr>
              <a:buFont typeface="Wingdings" charset="2"/>
              <a:buChar char="§"/>
            </a:pPr>
            <a:r>
              <a:rPr lang="en-US" dirty="0" smtClean="0">
                <a:solidFill>
                  <a:srgbClr val="151515"/>
                </a:solidFill>
                <a:latin typeface="Arial"/>
                <a:cs typeface="Arial"/>
              </a:rPr>
              <a:t>Ultimately</a:t>
            </a:r>
            <a:r>
              <a:rPr lang="en-US" dirty="0">
                <a:solidFill>
                  <a:srgbClr val="151515"/>
                </a:solidFill>
                <a:latin typeface="Arial"/>
                <a:cs typeface="Arial"/>
              </a:rPr>
              <a:t> </a:t>
            </a:r>
            <a:r>
              <a:rPr lang="en-US" dirty="0" smtClean="0">
                <a:solidFill>
                  <a:srgbClr val="151515"/>
                </a:solidFill>
                <a:latin typeface="Arial"/>
                <a:cs typeface="Arial"/>
              </a:rPr>
              <a:t>understand and control </a:t>
            </a:r>
            <a:r>
              <a:rPr lang="en-US" dirty="0">
                <a:solidFill>
                  <a:srgbClr val="151515"/>
                </a:solidFill>
                <a:latin typeface="Arial"/>
                <a:cs typeface="Arial"/>
              </a:rPr>
              <a:t>nucleation and dissolution of </a:t>
            </a:r>
            <a:r>
              <a:rPr lang="en-US" dirty="0" smtClean="0">
                <a:solidFill>
                  <a:srgbClr val="151515"/>
                </a:solidFill>
                <a:latin typeface="Arial"/>
                <a:cs typeface="Arial"/>
              </a:rPr>
              <a:t>species inside zeolite nano</a:t>
            </a:r>
            <a:r>
              <a:rPr lang="en-US" dirty="0">
                <a:solidFill>
                  <a:srgbClr val="151515"/>
                </a:solidFill>
                <a:latin typeface="Arial"/>
                <a:cs typeface="Arial"/>
              </a:rPr>
              <a:t>-</a:t>
            </a:r>
            <a:r>
              <a:rPr lang="en-US" dirty="0" smtClean="0">
                <a:solidFill>
                  <a:srgbClr val="151515"/>
                </a:solidFill>
                <a:latin typeface="Arial"/>
                <a:cs typeface="Arial"/>
              </a:rPr>
              <a:t>cages to create tailored catalytic </a:t>
            </a:r>
            <a:r>
              <a:rPr lang="en-US" dirty="0">
                <a:solidFill>
                  <a:srgbClr val="151515"/>
                </a:solidFill>
                <a:latin typeface="Arial"/>
                <a:cs typeface="Arial"/>
              </a:rPr>
              <a:t>sites</a:t>
            </a:r>
          </a:p>
        </p:txBody>
      </p:sp>
      <p:pic>
        <p:nvPicPr>
          <p:cNvPr id="27" name="Picture 26" descr="The growth of a zeolite."/>
          <p:cNvPicPr/>
          <p:nvPr/>
        </p:nvPicPr>
        <p:blipFill rotWithShape="1">
          <a:blip r:embed="rId3">
            <a:extLst>
              <a:ext uri="{28A0092B-C50C-407E-A947-70E740481C1C}">
                <a14:useLocalDpi xmlns:a14="http://schemas.microsoft.com/office/drawing/2010/main" val="0"/>
              </a:ext>
            </a:extLst>
          </a:blip>
          <a:srcRect l="29429" t="13261" r="10625" b="59077"/>
          <a:stretch/>
        </p:blipFill>
        <p:spPr bwMode="auto">
          <a:xfrm>
            <a:off x="5417230" y="4698250"/>
            <a:ext cx="3288296" cy="1483958"/>
          </a:xfrm>
          <a:prstGeom prst="rect">
            <a:avLst/>
          </a:prstGeom>
          <a:noFill/>
          <a:ln>
            <a:noFill/>
          </a:ln>
          <a:extLst>
            <a:ext uri="{53640926-AAD7-44D8-BBD7-CCE9431645EC}">
              <a14:shadowObscured xmlns:a14="http://schemas.microsoft.com/office/drawing/2010/main"/>
            </a:ext>
          </a:extLst>
        </p:spPr>
      </p:pic>
      <p:pic>
        <p:nvPicPr>
          <p:cNvPr id="28" name="Picture 27" descr="The growth of a zeolite."/>
          <p:cNvPicPr/>
          <p:nvPr/>
        </p:nvPicPr>
        <p:blipFill rotWithShape="1">
          <a:blip r:embed="rId3">
            <a:extLst>
              <a:ext uri="{28A0092B-C50C-407E-A947-70E740481C1C}">
                <a14:useLocalDpi xmlns:a14="http://schemas.microsoft.com/office/drawing/2010/main" val="0"/>
              </a:ext>
            </a:extLst>
          </a:blip>
          <a:srcRect l="12614" t="83156" r="29974" b="12238"/>
          <a:stretch/>
        </p:blipFill>
        <p:spPr bwMode="auto">
          <a:xfrm>
            <a:off x="5299228" y="6146800"/>
            <a:ext cx="3593630" cy="282048"/>
          </a:xfrm>
          <a:prstGeom prst="rect">
            <a:avLst/>
          </a:prstGeom>
          <a:noFill/>
          <a:ln>
            <a:noFill/>
          </a:ln>
          <a:extLst>
            <a:ext uri="{53640926-AAD7-44D8-BBD7-CCE9431645EC}">
              <a14:shadowObscured xmlns:a14="http://schemas.microsoft.com/office/drawing/2010/main"/>
            </a:ext>
          </a:extLst>
        </p:spPr>
      </p:pic>
      <p:sp>
        <p:nvSpPr>
          <p:cNvPr id="17" name="Content Placeholder 3"/>
          <p:cNvSpPr>
            <a:spLocks noGrp="1"/>
          </p:cNvSpPr>
          <p:nvPr>
            <p:ph idx="1"/>
          </p:nvPr>
        </p:nvSpPr>
        <p:spPr>
          <a:xfrm>
            <a:off x="371560" y="707683"/>
            <a:ext cx="8933683" cy="1930429"/>
          </a:xfrm>
          <a:ln w="19050" cmpd="sng"/>
        </p:spPr>
        <p:txBody>
          <a:bodyPr/>
          <a:lstStyle/>
          <a:p>
            <a:pPr>
              <a:spcBef>
                <a:spcPts val="500"/>
              </a:spcBef>
              <a:spcAft>
                <a:spcPts val="0"/>
              </a:spcAft>
            </a:pPr>
            <a:r>
              <a:rPr lang="en-US" dirty="0">
                <a:solidFill>
                  <a:srgbClr val="000000"/>
                </a:solidFill>
                <a:latin typeface="Arial"/>
                <a:cs typeface="Arial"/>
              </a:rPr>
              <a:t>Critical to </a:t>
            </a:r>
            <a:r>
              <a:rPr lang="en-US" dirty="0" smtClean="0">
                <a:solidFill>
                  <a:srgbClr val="000000"/>
                </a:solidFill>
                <a:latin typeface="Arial"/>
                <a:cs typeface="Arial"/>
              </a:rPr>
              <a:t>applications </a:t>
            </a:r>
            <a:r>
              <a:rPr lang="en-US" dirty="0">
                <a:solidFill>
                  <a:srgbClr val="000000"/>
                </a:solidFill>
                <a:latin typeface="Arial"/>
                <a:cs typeface="Arial"/>
              </a:rPr>
              <a:t>in catalysis, fine </a:t>
            </a:r>
            <a:r>
              <a:rPr lang="en-US" dirty="0" smtClean="0">
                <a:solidFill>
                  <a:srgbClr val="000000"/>
                </a:solidFill>
                <a:latin typeface="Arial"/>
                <a:cs typeface="Arial"/>
              </a:rPr>
              <a:t>chemicals, </a:t>
            </a:r>
            <a:r>
              <a:rPr lang="en-US" dirty="0">
                <a:solidFill>
                  <a:srgbClr val="000000"/>
                </a:solidFill>
                <a:latin typeface="Arial"/>
                <a:cs typeface="Arial"/>
              </a:rPr>
              <a:t>and gas </a:t>
            </a:r>
            <a:r>
              <a:rPr lang="en-US" dirty="0" smtClean="0">
                <a:solidFill>
                  <a:srgbClr val="000000"/>
                </a:solidFill>
                <a:latin typeface="Arial"/>
                <a:cs typeface="Arial"/>
              </a:rPr>
              <a:t>separations</a:t>
            </a:r>
          </a:p>
          <a:p>
            <a:pPr>
              <a:spcBef>
                <a:spcPts val="500"/>
              </a:spcBef>
              <a:spcAft>
                <a:spcPts val="0"/>
              </a:spcAft>
            </a:pPr>
            <a:r>
              <a:rPr lang="en-US" dirty="0">
                <a:solidFill>
                  <a:srgbClr val="000000"/>
                </a:solidFill>
                <a:latin typeface="Arial"/>
                <a:cs typeface="Arial"/>
              </a:rPr>
              <a:t>~200 zeolite topologies have been </a:t>
            </a:r>
            <a:r>
              <a:rPr lang="en-US" dirty="0" smtClean="0">
                <a:solidFill>
                  <a:srgbClr val="000000"/>
                </a:solidFill>
                <a:latin typeface="Arial"/>
                <a:cs typeface="Arial"/>
              </a:rPr>
              <a:t>synthesized – BUT library </a:t>
            </a:r>
            <a:r>
              <a:rPr lang="en-US" dirty="0">
                <a:solidFill>
                  <a:srgbClr val="000000"/>
                </a:solidFill>
                <a:latin typeface="Arial"/>
                <a:cs typeface="Arial"/>
              </a:rPr>
              <a:t>of predicted thermodynamically feasible topologies </a:t>
            </a:r>
            <a:r>
              <a:rPr lang="en-US" dirty="0" smtClean="0">
                <a:solidFill>
                  <a:srgbClr val="000000"/>
                </a:solidFill>
                <a:latin typeface="Arial"/>
                <a:cs typeface="Arial"/>
              </a:rPr>
              <a:t>is </a:t>
            </a:r>
            <a:r>
              <a:rPr lang="en-US" dirty="0">
                <a:solidFill>
                  <a:srgbClr val="000000"/>
                </a:solidFill>
                <a:latin typeface="Arial"/>
                <a:cs typeface="Arial"/>
              </a:rPr>
              <a:t>many times </a:t>
            </a:r>
            <a:r>
              <a:rPr lang="en-US" dirty="0" smtClean="0">
                <a:solidFill>
                  <a:srgbClr val="000000"/>
                </a:solidFill>
                <a:latin typeface="Arial"/>
                <a:cs typeface="Arial"/>
              </a:rPr>
              <a:t>larger</a:t>
            </a:r>
          </a:p>
          <a:p>
            <a:pPr>
              <a:spcBef>
                <a:spcPts val="500"/>
              </a:spcBef>
              <a:spcAft>
                <a:spcPts val="0"/>
              </a:spcAft>
            </a:pPr>
            <a:r>
              <a:rPr lang="en-US" dirty="0">
                <a:solidFill>
                  <a:srgbClr val="000000"/>
                </a:solidFill>
                <a:latin typeface="Arial"/>
                <a:cs typeface="Arial"/>
              </a:rPr>
              <a:t>Accessing </a:t>
            </a:r>
            <a:r>
              <a:rPr lang="en-US" dirty="0" smtClean="0">
                <a:solidFill>
                  <a:srgbClr val="000000"/>
                </a:solidFill>
                <a:latin typeface="Arial"/>
                <a:cs typeface="Arial"/>
              </a:rPr>
              <a:t>“</a:t>
            </a:r>
            <a:r>
              <a:rPr lang="en-US" dirty="0">
                <a:solidFill>
                  <a:srgbClr val="000000"/>
                </a:solidFill>
                <a:latin typeface="Arial"/>
                <a:cs typeface="Arial"/>
              </a:rPr>
              <a:t>missing zeolites” is a synthetic </a:t>
            </a:r>
            <a:r>
              <a:rPr lang="en-US" dirty="0" smtClean="0">
                <a:solidFill>
                  <a:srgbClr val="000000"/>
                </a:solidFill>
                <a:latin typeface="Arial"/>
                <a:cs typeface="Arial"/>
              </a:rPr>
              <a:t>challenge</a:t>
            </a:r>
          </a:p>
          <a:p>
            <a:pPr lvl="1">
              <a:spcBef>
                <a:spcPts val="500"/>
              </a:spcBef>
              <a:spcAft>
                <a:spcPts val="0"/>
              </a:spcAft>
            </a:pPr>
            <a:r>
              <a:rPr lang="en-US" dirty="0">
                <a:solidFill>
                  <a:srgbClr val="000000"/>
                </a:solidFill>
                <a:latin typeface="Arial"/>
                <a:cs typeface="Arial"/>
              </a:rPr>
              <a:t>Crystallization involves complex coupling of dissolution-</a:t>
            </a:r>
            <a:r>
              <a:rPr lang="en-US" dirty="0" smtClean="0">
                <a:solidFill>
                  <a:srgbClr val="000000"/>
                </a:solidFill>
                <a:latin typeface="Arial"/>
                <a:cs typeface="Arial"/>
              </a:rPr>
              <a:t>precipitation, </a:t>
            </a:r>
            <a:r>
              <a:rPr lang="en-US" dirty="0" err="1" smtClean="0">
                <a:solidFill>
                  <a:srgbClr val="000000"/>
                </a:solidFill>
                <a:latin typeface="Arial"/>
                <a:cs typeface="Arial"/>
              </a:rPr>
              <a:t>templated</a:t>
            </a:r>
            <a:r>
              <a:rPr lang="en-US" dirty="0" smtClean="0">
                <a:solidFill>
                  <a:srgbClr val="000000"/>
                </a:solidFill>
                <a:latin typeface="Arial"/>
                <a:cs typeface="Arial"/>
              </a:rPr>
              <a:t> </a:t>
            </a:r>
            <a:r>
              <a:rPr lang="en-US" dirty="0">
                <a:solidFill>
                  <a:srgbClr val="000000"/>
                </a:solidFill>
                <a:latin typeface="Arial"/>
                <a:cs typeface="Arial"/>
              </a:rPr>
              <a:t>nucleation poorly described by classical </a:t>
            </a:r>
            <a:r>
              <a:rPr lang="en-US" dirty="0" smtClean="0">
                <a:solidFill>
                  <a:srgbClr val="000000"/>
                </a:solidFill>
                <a:latin typeface="Arial"/>
                <a:cs typeface="Arial"/>
              </a:rPr>
              <a:t>variables T, P, and composition</a:t>
            </a:r>
            <a:endParaRPr lang="en-US" dirty="0">
              <a:solidFill>
                <a:srgbClr val="000000"/>
              </a:solidFill>
              <a:latin typeface="Arial"/>
              <a:cs typeface="Arial"/>
            </a:endParaRPr>
          </a:p>
        </p:txBody>
      </p:sp>
      <p:grpSp>
        <p:nvGrpSpPr>
          <p:cNvPr id="3" name="Group 2"/>
          <p:cNvGrpSpPr/>
          <p:nvPr/>
        </p:nvGrpSpPr>
        <p:grpSpPr>
          <a:xfrm>
            <a:off x="5254916" y="2663627"/>
            <a:ext cx="3603325" cy="1911959"/>
            <a:chOff x="5254916" y="2854127"/>
            <a:chExt cx="3603325" cy="1911959"/>
          </a:xfrm>
        </p:grpSpPr>
        <p:sp>
          <p:nvSpPr>
            <p:cNvPr id="42" name="TextBox 41"/>
            <p:cNvSpPr txBox="1"/>
            <p:nvPr/>
          </p:nvSpPr>
          <p:spPr>
            <a:xfrm>
              <a:off x="5331116" y="3722166"/>
              <a:ext cx="2133600" cy="536044"/>
            </a:xfrm>
            <a:prstGeom prst="rect">
              <a:avLst/>
            </a:prstGeom>
            <a:noFill/>
          </p:spPr>
          <p:txBody>
            <a:bodyPr wrap="square" rtlCol="0">
              <a:spAutoFit/>
            </a:bodyPr>
            <a:lstStyle/>
            <a:p>
              <a:pPr defTabSz="457200">
                <a:spcAft>
                  <a:spcPts val="100"/>
                </a:spcAft>
              </a:pPr>
              <a:r>
                <a:rPr lang="en-US" sz="1400" i="1" dirty="0" smtClean="0">
                  <a:solidFill>
                    <a:prstClr val="black"/>
                  </a:solidFill>
                  <a:latin typeface="Arial"/>
                  <a:cs typeface="Arial"/>
                </a:rPr>
                <a:t>E &gt; 20 </a:t>
              </a:r>
              <a:r>
                <a:rPr lang="en-US" sz="1400" i="1" dirty="0" err="1" smtClean="0">
                  <a:solidFill>
                    <a:prstClr val="black"/>
                  </a:solidFill>
                  <a:latin typeface="Arial"/>
                  <a:cs typeface="Arial"/>
                </a:rPr>
                <a:t>keV</a:t>
              </a:r>
              <a:r>
                <a:rPr lang="en-US" sz="1400" i="1" dirty="0" smtClean="0">
                  <a:solidFill>
                    <a:prstClr val="black"/>
                  </a:solidFill>
                  <a:latin typeface="Arial"/>
                  <a:cs typeface="Arial"/>
                </a:rPr>
                <a:t> </a:t>
              </a:r>
            </a:p>
            <a:p>
              <a:pPr defTabSz="457200"/>
              <a:r>
                <a:rPr lang="en-US" sz="1400" i="1" dirty="0" smtClean="0">
                  <a:solidFill>
                    <a:prstClr val="black"/>
                  </a:solidFill>
                  <a:latin typeface="Arial"/>
                  <a:cs typeface="Arial"/>
                </a:rPr>
                <a:t>Beam &lt; 5nm</a:t>
              </a:r>
              <a:endParaRPr lang="en-US" sz="1400" i="1" baseline="-25000" dirty="0">
                <a:solidFill>
                  <a:prstClr val="black"/>
                </a:solidFill>
                <a:latin typeface="Arial"/>
                <a:cs typeface="Arial"/>
              </a:endParaRPr>
            </a:p>
          </p:txBody>
        </p:sp>
        <p:pic>
          <p:nvPicPr>
            <p:cNvPr id="37" name="Picture 2"/>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324841" y="2854127"/>
              <a:ext cx="533400" cy="16965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8" name="Parallelogram 37"/>
            <p:cNvSpPr/>
            <p:nvPr/>
          </p:nvSpPr>
          <p:spPr>
            <a:xfrm rot="16200000">
              <a:off x="6933938" y="3528180"/>
              <a:ext cx="958228" cy="304800"/>
            </a:xfrm>
            <a:prstGeom prst="parallelogram">
              <a:avLst>
                <a:gd name="adj" fmla="val 63961"/>
              </a:avLst>
            </a:prstGeom>
            <a:blipFill>
              <a:blip r:embed="rId5"/>
              <a:tile tx="0" ty="0" sx="100000" sy="100000" flip="none" algn="tl"/>
            </a:blip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ight Arrow 38"/>
            <p:cNvSpPr/>
            <p:nvPr/>
          </p:nvSpPr>
          <p:spPr>
            <a:xfrm>
              <a:off x="5255037" y="3684065"/>
              <a:ext cx="2161763" cy="45719"/>
            </a:xfrm>
            <a:prstGeom prst="rightArrow">
              <a:avLst/>
            </a:prstGeom>
            <a:solidFill>
              <a:srgbClr val="FF0000"/>
            </a:solidFill>
            <a:ln>
              <a:solidFill>
                <a:schemeClr val="accent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0" name="TextBox 39"/>
            <p:cNvSpPr txBox="1"/>
            <p:nvPr/>
          </p:nvSpPr>
          <p:spPr>
            <a:xfrm>
              <a:off x="6454908" y="2890551"/>
              <a:ext cx="1728064" cy="307777"/>
            </a:xfrm>
            <a:prstGeom prst="rect">
              <a:avLst/>
            </a:prstGeom>
            <a:noFill/>
          </p:spPr>
          <p:txBody>
            <a:bodyPr wrap="square" rtlCol="0">
              <a:spAutoFit/>
            </a:bodyPr>
            <a:lstStyle/>
            <a:p>
              <a:pPr algn="ctr" defTabSz="457200"/>
              <a:r>
                <a:rPr lang="en-US" sz="1400" i="1" dirty="0">
                  <a:solidFill>
                    <a:prstClr val="black"/>
                  </a:solidFill>
                  <a:latin typeface="Arial"/>
                  <a:cs typeface="Arial"/>
                </a:rPr>
                <a:t>S</a:t>
              </a:r>
              <a:r>
                <a:rPr lang="en-US" sz="1400" i="1" dirty="0" smtClean="0">
                  <a:solidFill>
                    <a:prstClr val="black"/>
                  </a:solidFill>
                  <a:latin typeface="Arial"/>
                  <a:cs typeface="Arial"/>
                </a:rPr>
                <a:t>ample</a:t>
              </a:r>
              <a:endParaRPr lang="en-US" sz="1400" i="1" baseline="-25000" dirty="0">
                <a:solidFill>
                  <a:prstClr val="black"/>
                </a:solidFill>
                <a:latin typeface="Arial"/>
                <a:cs typeface="Arial"/>
              </a:endParaRPr>
            </a:p>
          </p:txBody>
        </p:sp>
        <p:sp>
          <p:nvSpPr>
            <p:cNvPr id="41" name="TextBox 40"/>
            <p:cNvSpPr txBox="1"/>
            <p:nvPr/>
          </p:nvSpPr>
          <p:spPr>
            <a:xfrm>
              <a:off x="5254916" y="3181794"/>
              <a:ext cx="1728064" cy="523220"/>
            </a:xfrm>
            <a:prstGeom prst="rect">
              <a:avLst/>
            </a:prstGeom>
            <a:noFill/>
          </p:spPr>
          <p:txBody>
            <a:bodyPr wrap="square" rtlCol="0">
              <a:spAutoFit/>
            </a:bodyPr>
            <a:lstStyle/>
            <a:p>
              <a:pPr defTabSz="457200"/>
              <a:r>
                <a:rPr lang="en-US" sz="1400" i="1" dirty="0" smtClean="0">
                  <a:solidFill>
                    <a:prstClr val="black"/>
                  </a:solidFill>
                  <a:latin typeface="Arial"/>
                  <a:cs typeface="Arial"/>
                </a:rPr>
                <a:t>Coherent hard </a:t>
              </a:r>
            </a:p>
            <a:p>
              <a:pPr defTabSz="457200"/>
              <a:r>
                <a:rPr lang="en-US" sz="1400" i="1" dirty="0" smtClean="0">
                  <a:solidFill>
                    <a:prstClr val="black"/>
                  </a:solidFill>
                  <a:latin typeface="Arial"/>
                  <a:cs typeface="Arial"/>
                </a:rPr>
                <a:t>X-ray illumination</a:t>
              </a:r>
              <a:endParaRPr lang="en-US" sz="1400" i="1" baseline="-25000" dirty="0">
                <a:solidFill>
                  <a:prstClr val="black"/>
                </a:solidFill>
                <a:latin typeface="Arial"/>
                <a:cs typeface="Arial"/>
              </a:endParaRPr>
            </a:p>
          </p:txBody>
        </p:sp>
        <p:sp>
          <p:nvSpPr>
            <p:cNvPr id="43" name="TextBox 42"/>
            <p:cNvSpPr txBox="1"/>
            <p:nvPr/>
          </p:nvSpPr>
          <p:spPr>
            <a:xfrm>
              <a:off x="6832600" y="4242866"/>
              <a:ext cx="1828800" cy="523220"/>
            </a:xfrm>
            <a:prstGeom prst="rect">
              <a:avLst/>
            </a:prstGeom>
            <a:noFill/>
          </p:spPr>
          <p:txBody>
            <a:bodyPr wrap="square" rtlCol="0">
              <a:spAutoFit/>
            </a:bodyPr>
            <a:lstStyle/>
            <a:p>
              <a:pPr algn="r" defTabSz="457200"/>
              <a:r>
                <a:rPr lang="en-US" sz="1400" i="1" dirty="0" smtClean="0">
                  <a:solidFill>
                    <a:prstClr val="black"/>
                  </a:solidFill>
                  <a:latin typeface="Arial"/>
                  <a:cs typeface="Arial"/>
                </a:rPr>
                <a:t>Speckled </a:t>
              </a:r>
            </a:p>
            <a:p>
              <a:pPr algn="r" defTabSz="457200"/>
              <a:r>
                <a:rPr lang="en-US" sz="1400" i="1" dirty="0" smtClean="0">
                  <a:solidFill>
                    <a:prstClr val="black"/>
                  </a:solidFill>
                  <a:latin typeface="Arial"/>
                  <a:cs typeface="Arial"/>
                </a:rPr>
                <a:t>diffraction pattern</a:t>
              </a:r>
            </a:p>
          </p:txBody>
        </p:sp>
        <p:sp>
          <p:nvSpPr>
            <p:cNvPr id="18" name="Right Arrow 17"/>
            <p:cNvSpPr/>
            <p:nvPr/>
          </p:nvSpPr>
          <p:spPr>
            <a:xfrm>
              <a:off x="7594599" y="3684065"/>
              <a:ext cx="949737" cy="45719"/>
            </a:xfrm>
            <a:prstGeom prst="rightArrow">
              <a:avLst/>
            </a:prstGeom>
            <a:solidFill>
              <a:srgbClr val="FF0000"/>
            </a:solidFill>
            <a:ln>
              <a:solidFill>
                <a:schemeClr val="accent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 name="Rectangle 3"/>
          <p:cNvSpPr/>
          <p:nvPr/>
        </p:nvSpPr>
        <p:spPr bwMode="auto">
          <a:xfrm>
            <a:off x="4762500" y="5638800"/>
            <a:ext cx="939800" cy="355600"/>
          </a:xfrm>
          <a:prstGeom prst="rect">
            <a:avLst/>
          </a:prstGeom>
          <a:solidFill>
            <a:schemeClr val="bg1"/>
          </a:solidFill>
          <a:ln>
            <a:noFill/>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spTree>
    <p:extLst>
      <p:ext uri="{BB962C8B-B14F-4D97-AF65-F5344CB8AC3E}">
        <p14:creationId xmlns:p14="http://schemas.microsoft.com/office/powerpoint/2010/main" val="25774948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5"/>
          <p:cNvPicPr>
            <a:picLocks noChangeAspect="1" noChangeArrowheads="1"/>
          </p:cNvPicPr>
          <p:nvPr/>
        </p:nvPicPr>
        <p:blipFill rotWithShape="1">
          <a:blip r:embed="rId3">
            <a:extLst>
              <a:ext uri="{28A0092B-C50C-407E-A947-70E740481C1C}">
                <a14:useLocalDpi xmlns:a14="http://schemas.microsoft.com/office/drawing/2010/main" val="0"/>
              </a:ext>
            </a:extLst>
          </a:blip>
          <a:srcRect t="52360" r="66763" b="-542"/>
          <a:stretch/>
        </p:blipFill>
        <p:spPr bwMode="auto">
          <a:xfrm>
            <a:off x="7342012" y="406400"/>
            <a:ext cx="1705292" cy="17863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p:cNvSpPr>
            <a:spLocks noGrp="1"/>
          </p:cNvSpPr>
          <p:nvPr>
            <p:ph type="title"/>
          </p:nvPr>
        </p:nvSpPr>
        <p:spPr>
          <a:xfrm>
            <a:off x="203200" y="274638"/>
            <a:ext cx="5664200" cy="563562"/>
          </a:xfrm>
        </p:spPr>
        <p:txBody>
          <a:bodyPr/>
          <a:lstStyle/>
          <a:p>
            <a:r>
              <a:rPr lang="en-US" b="0" dirty="0" smtClean="0">
                <a:latin typeface="Arial"/>
                <a:cs typeface="Arial"/>
              </a:rPr>
              <a:t>Big Data: The power of computation is essential for APS</a:t>
            </a:r>
            <a:r>
              <a:rPr lang="en-US" b="0" dirty="0">
                <a:latin typeface="Arial"/>
                <a:cs typeface="Arial"/>
              </a:rPr>
              <a:t>-U </a:t>
            </a:r>
            <a:r>
              <a:rPr lang="en-US" b="0" dirty="0" smtClean="0">
                <a:latin typeface="Arial"/>
                <a:cs typeface="Arial"/>
              </a:rPr>
              <a:t>discoveries</a:t>
            </a:r>
            <a:endParaRPr lang="en-US" b="0" dirty="0">
              <a:latin typeface="Arial"/>
              <a:cs typeface="Arial"/>
            </a:endParaRPr>
          </a:p>
        </p:txBody>
      </p:sp>
      <p:sp>
        <p:nvSpPr>
          <p:cNvPr id="3" name="Content Placeholder 2"/>
          <p:cNvSpPr>
            <a:spLocks noGrp="1"/>
          </p:cNvSpPr>
          <p:nvPr>
            <p:ph idx="4294967295"/>
          </p:nvPr>
        </p:nvSpPr>
        <p:spPr>
          <a:xfrm>
            <a:off x="423004" y="2412228"/>
            <a:ext cx="5977796" cy="3728548"/>
          </a:xfrm>
        </p:spPr>
        <p:txBody>
          <a:bodyPr/>
          <a:lstStyle/>
          <a:p>
            <a:pPr marL="0" indent="0">
              <a:buNone/>
            </a:pPr>
            <a:r>
              <a:rPr lang="en-US" b="1" dirty="0" smtClean="0">
                <a:solidFill>
                  <a:srgbClr val="000000"/>
                </a:solidFill>
                <a:latin typeface="Arial"/>
                <a:cs typeface="Arial"/>
              </a:rPr>
              <a:t>Computational science and high performance computing will transform data analysis </a:t>
            </a:r>
          </a:p>
          <a:p>
            <a:pPr>
              <a:spcBef>
                <a:spcPts val="1032"/>
              </a:spcBef>
            </a:pPr>
            <a:r>
              <a:rPr lang="en-US" dirty="0" smtClean="0">
                <a:solidFill>
                  <a:srgbClr val="000000"/>
                </a:solidFill>
                <a:latin typeface="Arial"/>
                <a:cs typeface="Arial"/>
              </a:rPr>
              <a:t>Toolset of scalable algorithms (e.g., sampling and data reduction strategies, analysis, reconstruction, visualization, machine learning, statistics)</a:t>
            </a:r>
          </a:p>
          <a:p>
            <a:pPr>
              <a:spcBef>
                <a:spcPts val="1032"/>
              </a:spcBef>
            </a:pPr>
            <a:r>
              <a:rPr lang="en-US" dirty="0">
                <a:solidFill>
                  <a:srgbClr val="000000"/>
                </a:solidFill>
                <a:latin typeface="Arial"/>
                <a:cs typeface="Arial"/>
              </a:rPr>
              <a:t>S</a:t>
            </a:r>
            <a:r>
              <a:rPr lang="en-US" dirty="0" smtClean="0">
                <a:solidFill>
                  <a:srgbClr val="000000"/>
                </a:solidFill>
                <a:latin typeface="Arial"/>
                <a:cs typeface="Arial"/>
              </a:rPr>
              <a:t>cientific knowledge integrated with analysis, visualization and simulation</a:t>
            </a:r>
          </a:p>
          <a:p>
            <a:pPr>
              <a:spcBef>
                <a:spcPts val="1032"/>
              </a:spcBef>
            </a:pPr>
            <a:r>
              <a:rPr lang="en-US" dirty="0" smtClean="0">
                <a:solidFill>
                  <a:srgbClr val="000000"/>
                </a:solidFill>
                <a:latin typeface="Arial"/>
                <a:cs typeface="Arial"/>
              </a:rPr>
              <a:t>Automatic integration of data from multiple sources, cataloguing and transfer</a:t>
            </a:r>
          </a:p>
          <a:p>
            <a:pPr>
              <a:spcBef>
                <a:spcPts val="1032"/>
              </a:spcBef>
            </a:pPr>
            <a:r>
              <a:rPr lang="en-US" dirty="0" smtClean="0">
                <a:solidFill>
                  <a:srgbClr val="000000"/>
                </a:solidFill>
                <a:latin typeface="Arial"/>
                <a:cs typeface="Arial"/>
              </a:rPr>
              <a:t>Layered resources (local high-speed storage, preemptive vs. queue HPC when real-time analysis required, remote data </a:t>
            </a:r>
            <a:r>
              <a:rPr lang="en-US" dirty="0" err="1" smtClean="0">
                <a:solidFill>
                  <a:srgbClr val="000000"/>
                </a:solidFill>
                <a:latin typeface="Arial"/>
                <a:cs typeface="Arial"/>
              </a:rPr>
              <a:t>curation</a:t>
            </a:r>
            <a:r>
              <a:rPr lang="en-US" dirty="0" smtClean="0">
                <a:solidFill>
                  <a:srgbClr val="000000"/>
                </a:solidFill>
                <a:latin typeface="Arial"/>
                <a:cs typeface="Arial"/>
              </a:rPr>
              <a:t> and archiving….)</a:t>
            </a:r>
          </a:p>
        </p:txBody>
      </p:sp>
      <p:pic>
        <p:nvPicPr>
          <p:cNvPr id="23"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77518" y="2260462"/>
            <a:ext cx="1831736" cy="19897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5"/>
          <p:cNvPicPr>
            <a:picLocks noChangeAspect="1" noChangeArrowheads="1"/>
          </p:cNvPicPr>
          <p:nvPr/>
        </p:nvPicPr>
        <p:blipFill>
          <a:blip r:embed="rId3"/>
          <a:srcRect l="34081" t="3002" r="33152" b="51886"/>
          <a:stretch>
            <a:fillRect/>
          </a:stretch>
        </p:blipFill>
        <p:spPr bwMode="auto">
          <a:xfrm>
            <a:off x="5758061" y="408416"/>
            <a:ext cx="1654769" cy="1654769"/>
          </a:xfrm>
          <a:prstGeom prst="rect">
            <a:avLst/>
          </a:prstGeom>
          <a:noFill/>
          <a:ln w="9525">
            <a:noFill/>
            <a:miter lim="800000"/>
            <a:headEnd/>
            <a:tailEnd/>
          </a:ln>
          <a:effectLst/>
        </p:spPr>
      </p:pic>
      <p:sp>
        <p:nvSpPr>
          <p:cNvPr id="25" name="Down Arrow 24"/>
          <p:cNvSpPr/>
          <p:nvPr/>
        </p:nvSpPr>
        <p:spPr bwMode="auto">
          <a:xfrm>
            <a:off x="7940260" y="2547444"/>
            <a:ext cx="721509" cy="700869"/>
          </a:xfrm>
          <a:prstGeom prst="downArrow">
            <a:avLst/>
          </a:prstGeom>
          <a:solidFill>
            <a:srgbClr val="C6D9F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404040"/>
              </a:solidFill>
              <a:latin typeface="Arial"/>
              <a:ea typeface="ＭＳ Ｐゴシック"/>
              <a:cs typeface="Arial"/>
            </a:endParaRPr>
          </a:p>
        </p:txBody>
      </p:sp>
      <p:sp>
        <p:nvSpPr>
          <p:cNvPr id="26" name="Down Arrow 25"/>
          <p:cNvSpPr/>
          <p:nvPr/>
        </p:nvSpPr>
        <p:spPr bwMode="auto">
          <a:xfrm>
            <a:off x="7940260" y="3574387"/>
            <a:ext cx="721509" cy="751660"/>
          </a:xfrm>
          <a:prstGeom prst="downArrow">
            <a:avLst/>
          </a:prstGeom>
          <a:solidFill>
            <a:schemeClr val="tx2">
              <a:lumMod val="20000"/>
              <a:lumOff val="8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404040"/>
              </a:solidFill>
              <a:latin typeface="Arial"/>
              <a:ea typeface="ＭＳ Ｐゴシック"/>
              <a:cs typeface="Arial"/>
            </a:endParaRPr>
          </a:p>
        </p:txBody>
      </p:sp>
      <p:grpSp>
        <p:nvGrpSpPr>
          <p:cNvPr id="28" name="Group 27"/>
          <p:cNvGrpSpPr>
            <a:grpSpLocks noChangeAspect="1"/>
          </p:cNvGrpSpPr>
          <p:nvPr/>
        </p:nvGrpSpPr>
        <p:grpSpPr>
          <a:xfrm>
            <a:off x="6388100" y="4646271"/>
            <a:ext cx="2400300" cy="1909317"/>
            <a:chOff x="5943600" y="4114800"/>
            <a:chExt cx="3200400" cy="2545756"/>
          </a:xfrm>
        </p:grpSpPr>
        <p:pic>
          <p:nvPicPr>
            <p:cNvPr id="29" name="Picture 2"/>
            <p:cNvPicPr>
              <a:picLocks noChangeAspect="1"/>
            </p:cNvPicPr>
            <p:nvPr/>
          </p:nvPicPr>
          <p:blipFill rotWithShape="1">
            <a:blip r:embed="rId5" cstate="print">
              <a:extLst>
                <a:ext uri="{28A0092B-C50C-407E-A947-70E740481C1C}">
                  <a14:useLocalDpi xmlns:a14="http://schemas.microsoft.com/office/drawing/2010/main" val="0"/>
                </a:ext>
              </a:extLst>
            </a:blip>
            <a:srcRect l="49394" t="88390" b="7100"/>
            <a:stretch/>
          </p:blipFill>
          <p:spPr bwMode="auto">
            <a:xfrm>
              <a:off x="6412229" y="6414541"/>
              <a:ext cx="2579371" cy="246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
            <p:cNvPicPr>
              <a:picLocks noChangeAspect="1"/>
            </p:cNvPicPr>
            <p:nvPr/>
          </p:nvPicPr>
          <p:blipFill rotWithShape="1">
            <a:blip r:embed="rId5" cstate="print">
              <a:extLst>
                <a:ext uri="{28A0092B-C50C-407E-A947-70E740481C1C}">
                  <a14:useLocalDpi xmlns:a14="http://schemas.microsoft.com/office/drawing/2010/main" val="0"/>
                </a:ext>
              </a:extLst>
            </a:blip>
            <a:srcRect l="49394" b="46914"/>
            <a:stretch/>
          </p:blipFill>
          <p:spPr bwMode="auto">
            <a:xfrm>
              <a:off x="6187924" y="4114800"/>
              <a:ext cx="2956076" cy="23023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 name="TextBox 30"/>
            <p:cNvSpPr txBox="1"/>
            <p:nvPr/>
          </p:nvSpPr>
          <p:spPr>
            <a:xfrm>
              <a:off x="5960540" y="4397111"/>
              <a:ext cx="704511" cy="557565"/>
            </a:xfrm>
            <a:prstGeom prst="rect">
              <a:avLst/>
            </a:prstGeom>
            <a:noFill/>
          </p:spPr>
          <p:txBody>
            <a:bodyPr wrap="none" rtlCol="0">
              <a:spAutoFit/>
            </a:bodyPr>
            <a:lstStyle/>
            <a:p>
              <a:pPr defTabSz="914400" fontAlgn="base">
                <a:spcBef>
                  <a:spcPct val="0"/>
                </a:spcBef>
                <a:spcAft>
                  <a:spcPct val="0"/>
                </a:spcAft>
              </a:pPr>
              <a:r>
                <a:rPr lang="en-US" b="1" dirty="0" smtClean="0">
                  <a:solidFill>
                    <a:srgbClr val="000000"/>
                  </a:solidFill>
                  <a:latin typeface="Arial"/>
                  <a:ea typeface="ＭＳ Ｐゴシック"/>
                  <a:cs typeface="Arial"/>
                </a:rPr>
                <a:t>Zn</a:t>
              </a:r>
              <a:endParaRPr lang="en-US" b="1" dirty="0">
                <a:solidFill>
                  <a:srgbClr val="000000"/>
                </a:solidFill>
                <a:latin typeface="Arial"/>
                <a:ea typeface="ＭＳ Ｐゴシック"/>
                <a:cs typeface="Arial"/>
              </a:endParaRPr>
            </a:p>
          </p:txBody>
        </p:sp>
        <p:sp>
          <p:nvSpPr>
            <p:cNvPr id="32" name="TextBox 31"/>
            <p:cNvSpPr txBox="1"/>
            <p:nvPr/>
          </p:nvSpPr>
          <p:spPr>
            <a:xfrm>
              <a:off x="5997362" y="5193269"/>
              <a:ext cx="685455" cy="557565"/>
            </a:xfrm>
            <a:prstGeom prst="rect">
              <a:avLst/>
            </a:prstGeom>
            <a:noFill/>
          </p:spPr>
          <p:txBody>
            <a:bodyPr wrap="none" rtlCol="0">
              <a:spAutoFit/>
            </a:bodyPr>
            <a:lstStyle/>
            <a:p>
              <a:pPr defTabSz="914400" fontAlgn="base">
                <a:spcBef>
                  <a:spcPct val="0"/>
                </a:spcBef>
                <a:spcAft>
                  <a:spcPct val="0"/>
                </a:spcAft>
              </a:pPr>
              <a:r>
                <a:rPr lang="en-US" b="1" dirty="0" smtClean="0">
                  <a:solidFill>
                    <a:srgbClr val="000000"/>
                  </a:solidFill>
                  <a:latin typeface="Arial"/>
                  <a:ea typeface="ＭＳ Ｐゴシック"/>
                  <a:cs typeface="Arial"/>
                </a:rPr>
                <a:t>Fe</a:t>
              </a:r>
              <a:endParaRPr lang="en-US" b="1" dirty="0">
                <a:solidFill>
                  <a:srgbClr val="000000"/>
                </a:solidFill>
                <a:latin typeface="Arial"/>
                <a:ea typeface="ＭＳ Ｐゴシック"/>
                <a:cs typeface="Arial"/>
              </a:endParaRPr>
            </a:p>
          </p:txBody>
        </p:sp>
        <p:sp>
          <p:nvSpPr>
            <p:cNvPr id="33" name="TextBox 32"/>
            <p:cNvSpPr txBox="1"/>
            <p:nvPr/>
          </p:nvSpPr>
          <p:spPr>
            <a:xfrm>
              <a:off x="5943600" y="5849905"/>
              <a:ext cx="781932" cy="557565"/>
            </a:xfrm>
            <a:prstGeom prst="rect">
              <a:avLst/>
            </a:prstGeom>
            <a:noFill/>
          </p:spPr>
          <p:txBody>
            <a:bodyPr wrap="none" rtlCol="0">
              <a:spAutoFit/>
            </a:bodyPr>
            <a:lstStyle/>
            <a:p>
              <a:pPr defTabSz="914400" fontAlgn="base">
                <a:spcBef>
                  <a:spcPct val="0"/>
                </a:spcBef>
                <a:spcAft>
                  <a:spcPct val="0"/>
                </a:spcAft>
              </a:pPr>
              <a:r>
                <a:rPr lang="en-US" b="1" dirty="0" err="1" smtClean="0">
                  <a:solidFill>
                    <a:srgbClr val="000000"/>
                  </a:solidFill>
                  <a:latin typeface="Arial"/>
                  <a:ea typeface="ＭＳ Ｐゴシック"/>
                  <a:cs typeface="Arial"/>
                </a:rPr>
                <a:t>Mn</a:t>
              </a:r>
              <a:endParaRPr lang="en-US" b="1" dirty="0">
                <a:solidFill>
                  <a:srgbClr val="000000"/>
                </a:solidFill>
                <a:latin typeface="Arial"/>
                <a:ea typeface="ＭＳ Ｐゴシック"/>
                <a:cs typeface="Arial"/>
              </a:endParaRPr>
            </a:p>
          </p:txBody>
        </p:sp>
      </p:grpSp>
      <p:sp>
        <p:nvSpPr>
          <p:cNvPr id="35" name="TextBox 22"/>
          <p:cNvSpPr txBox="1">
            <a:spLocks noChangeArrowheads="1"/>
          </p:cNvSpPr>
          <p:nvPr/>
        </p:nvSpPr>
        <p:spPr bwMode="auto">
          <a:xfrm>
            <a:off x="5943600" y="4326189"/>
            <a:ext cx="3441709" cy="307777"/>
          </a:xfrm>
          <a:prstGeom prst="rect">
            <a:avLst/>
          </a:prstGeom>
          <a:noFill/>
          <a:ln w="9525">
            <a:noFill/>
            <a:miter lim="800000"/>
            <a:headEnd/>
            <a:tailEnd/>
          </a:ln>
        </p:spPr>
        <p:txBody>
          <a:bodyPr wrap="square">
            <a:prstTxWarp prst="textNoShape">
              <a:avLst/>
            </a:prstTxWarp>
            <a:spAutoFit/>
          </a:bodyPr>
          <a:lstStyle/>
          <a:p>
            <a:pPr algn="ctr" defTabSz="914400" fontAlgn="base">
              <a:spcBef>
                <a:spcPct val="0"/>
              </a:spcBef>
              <a:spcAft>
                <a:spcPct val="0"/>
              </a:spcAft>
            </a:pPr>
            <a:r>
              <a:rPr lang="en-US" sz="1400" i="1" dirty="0" smtClean="0">
                <a:solidFill>
                  <a:srgbClr val="000000"/>
                </a:solidFill>
                <a:latin typeface="Arial"/>
                <a:ea typeface="ＭＳ Ｐゴシック" charset="-128"/>
                <a:cs typeface="Arial"/>
              </a:rPr>
              <a:t>Reduction and visualization</a:t>
            </a:r>
            <a:endParaRPr lang="en-US" sz="1400" i="1" dirty="0">
              <a:solidFill>
                <a:srgbClr val="000000"/>
              </a:solidFill>
              <a:latin typeface="Arial"/>
              <a:ea typeface="ＭＳ Ｐゴシック" charset="-128"/>
              <a:cs typeface="Arial"/>
            </a:endParaRPr>
          </a:p>
        </p:txBody>
      </p:sp>
      <p:sp>
        <p:nvSpPr>
          <p:cNvPr id="4" name="Rectangle 3"/>
          <p:cNvSpPr/>
          <p:nvPr/>
        </p:nvSpPr>
        <p:spPr>
          <a:xfrm>
            <a:off x="423004" y="1267133"/>
            <a:ext cx="5130800" cy="1026435"/>
          </a:xfrm>
          <a:prstGeom prst="rect">
            <a:avLst/>
          </a:prstGeom>
        </p:spPr>
        <p:txBody>
          <a:bodyPr wrap="square">
            <a:spAutoFit/>
          </a:bodyPr>
          <a:lstStyle/>
          <a:p>
            <a:pPr>
              <a:spcBef>
                <a:spcPts val="600"/>
              </a:spcBef>
              <a:spcAft>
                <a:spcPts val="600"/>
              </a:spcAft>
              <a:buClr>
                <a:srgbClr val="1F497D"/>
              </a:buClr>
              <a:defRPr/>
            </a:pPr>
            <a:r>
              <a:rPr lang="en-US" dirty="0">
                <a:solidFill>
                  <a:srgbClr val="D2D2D2">
                    <a:lumMod val="10000"/>
                  </a:srgbClr>
                </a:solidFill>
                <a:latin typeface="Arial"/>
                <a:cs typeface="Arial"/>
              </a:rPr>
              <a:t>APS today generates ~200 TB/month</a:t>
            </a:r>
          </a:p>
          <a:p>
            <a:pPr marL="336550" indent="-285750">
              <a:lnSpc>
                <a:spcPct val="90000"/>
              </a:lnSpc>
              <a:spcAft>
                <a:spcPts val="600"/>
              </a:spcAft>
              <a:buClr>
                <a:srgbClr val="1F497D"/>
              </a:buClr>
              <a:buFont typeface="Wingdings" charset="2"/>
              <a:buChar char="§"/>
              <a:defRPr/>
            </a:pPr>
            <a:r>
              <a:rPr lang="en-US" dirty="0">
                <a:solidFill>
                  <a:srgbClr val="D2D2D2">
                    <a:lumMod val="10000"/>
                  </a:srgbClr>
                </a:solidFill>
                <a:latin typeface="Arial"/>
                <a:cs typeface="Arial"/>
              </a:rPr>
              <a:t>Current data </a:t>
            </a:r>
            <a:r>
              <a:rPr lang="en-US" dirty="0" smtClean="0">
                <a:solidFill>
                  <a:srgbClr val="D2D2D2">
                    <a:lumMod val="10000"/>
                  </a:srgbClr>
                </a:solidFill>
                <a:latin typeface="Arial"/>
                <a:cs typeface="Arial"/>
              </a:rPr>
              <a:t>flows: </a:t>
            </a:r>
            <a:r>
              <a:rPr lang="en-US" dirty="0">
                <a:solidFill>
                  <a:srgbClr val="D2D2D2">
                    <a:lumMod val="10000"/>
                  </a:srgbClr>
                </a:solidFill>
                <a:latin typeface="Arial"/>
                <a:cs typeface="Arial"/>
              </a:rPr>
              <a:t>¼ of </a:t>
            </a:r>
            <a:r>
              <a:rPr lang="en-US" dirty="0" smtClean="0">
                <a:solidFill>
                  <a:srgbClr val="D2D2D2">
                    <a:lumMod val="10000"/>
                  </a:srgbClr>
                </a:solidFill>
                <a:latin typeface="Arial"/>
                <a:cs typeface="Arial"/>
              </a:rPr>
              <a:t>LCLS</a:t>
            </a:r>
            <a:endParaRPr lang="en-US" dirty="0">
              <a:solidFill>
                <a:srgbClr val="D2D2D2">
                  <a:lumMod val="10000"/>
                </a:srgbClr>
              </a:solidFill>
              <a:latin typeface="Arial"/>
              <a:cs typeface="Arial"/>
            </a:endParaRPr>
          </a:p>
          <a:p>
            <a:pPr marL="336550" indent="-285750">
              <a:lnSpc>
                <a:spcPct val="90000"/>
              </a:lnSpc>
              <a:spcAft>
                <a:spcPts val="600"/>
              </a:spcAft>
              <a:buClr>
                <a:srgbClr val="1F497D"/>
              </a:buClr>
              <a:buFont typeface="Wingdings" charset="2"/>
              <a:buChar char="§"/>
              <a:defRPr/>
            </a:pPr>
            <a:r>
              <a:rPr lang="en-US" dirty="0">
                <a:solidFill>
                  <a:srgbClr val="D2D2D2">
                    <a:lumMod val="10000"/>
                  </a:srgbClr>
                </a:solidFill>
                <a:latin typeface="Arial"/>
                <a:cs typeface="Arial"/>
              </a:rPr>
              <a:t>With </a:t>
            </a:r>
            <a:r>
              <a:rPr lang="en-US" dirty="0" smtClean="0">
                <a:solidFill>
                  <a:srgbClr val="D2D2D2">
                    <a:lumMod val="10000"/>
                  </a:srgbClr>
                </a:solidFill>
                <a:latin typeface="Arial"/>
                <a:cs typeface="Arial"/>
              </a:rPr>
              <a:t>Upgrade – </a:t>
            </a:r>
            <a:r>
              <a:rPr lang="en-US" dirty="0">
                <a:solidFill>
                  <a:srgbClr val="D2D2D2">
                    <a:lumMod val="10000"/>
                  </a:srgbClr>
                </a:solidFill>
                <a:latin typeface="Arial"/>
                <a:cs typeface="Arial"/>
              </a:rPr>
              <a:t>1,000x more data</a:t>
            </a:r>
          </a:p>
        </p:txBody>
      </p:sp>
      <p:sp>
        <p:nvSpPr>
          <p:cNvPr id="5" name="Rectangle 4"/>
          <p:cNvSpPr/>
          <p:nvPr/>
        </p:nvSpPr>
        <p:spPr bwMode="auto">
          <a:xfrm>
            <a:off x="4292600" y="2209800"/>
            <a:ext cx="939800" cy="266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sp>
        <p:nvSpPr>
          <p:cNvPr id="6" name="Rectangle 5"/>
          <p:cNvSpPr/>
          <p:nvPr/>
        </p:nvSpPr>
        <p:spPr bwMode="auto">
          <a:xfrm>
            <a:off x="7327900" y="2070100"/>
            <a:ext cx="1727200" cy="177800"/>
          </a:xfrm>
          <a:prstGeom prst="rect">
            <a:avLst/>
          </a:prstGeom>
          <a:solidFill>
            <a:schemeClr val="bg1"/>
          </a:solidFill>
          <a:ln>
            <a:noFill/>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sp>
        <p:nvSpPr>
          <p:cNvPr id="34" name="TextBox 22"/>
          <p:cNvSpPr txBox="1">
            <a:spLocks noChangeArrowheads="1"/>
          </p:cNvSpPr>
          <p:nvPr/>
        </p:nvSpPr>
        <p:spPr bwMode="auto">
          <a:xfrm>
            <a:off x="5914526" y="2034511"/>
            <a:ext cx="3229474" cy="307777"/>
          </a:xfrm>
          <a:prstGeom prst="rect">
            <a:avLst/>
          </a:prstGeom>
          <a:noFill/>
          <a:ln w="9525">
            <a:noFill/>
            <a:miter lim="800000"/>
            <a:headEnd/>
            <a:tailEnd/>
          </a:ln>
        </p:spPr>
        <p:txBody>
          <a:bodyPr wrap="square">
            <a:prstTxWarp prst="textNoShape">
              <a:avLst/>
            </a:prstTxWarp>
            <a:spAutoFit/>
          </a:bodyPr>
          <a:lstStyle/>
          <a:p>
            <a:pPr algn="ctr" defTabSz="914400" fontAlgn="base">
              <a:spcBef>
                <a:spcPct val="0"/>
              </a:spcBef>
              <a:spcAft>
                <a:spcPct val="0"/>
              </a:spcAft>
            </a:pPr>
            <a:r>
              <a:rPr lang="en-US" sz="1400" i="1" dirty="0" smtClean="0">
                <a:solidFill>
                  <a:srgbClr val="000000"/>
                </a:solidFill>
                <a:latin typeface="Arial"/>
                <a:ea typeface="ＭＳ Ｐゴシック" charset="-128"/>
                <a:cs typeface="Arial"/>
              </a:rPr>
              <a:t>Identification and classification</a:t>
            </a:r>
            <a:endParaRPr lang="en-US" sz="1400" i="1" dirty="0">
              <a:solidFill>
                <a:srgbClr val="000000"/>
              </a:solidFill>
              <a:latin typeface="Arial"/>
              <a:ea typeface="ＭＳ Ｐゴシック" charset="-128"/>
              <a:cs typeface="Arial"/>
            </a:endParaRPr>
          </a:p>
        </p:txBody>
      </p:sp>
    </p:spTree>
    <p:extLst>
      <p:ext uri="{BB962C8B-B14F-4D97-AF65-F5344CB8AC3E}">
        <p14:creationId xmlns:p14="http://schemas.microsoft.com/office/powerpoint/2010/main" val="11594377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p:cNvGrpSpPr/>
          <p:nvPr/>
        </p:nvGrpSpPr>
        <p:grpSpPr>
          <a:xfrm>
            <a:off x="952500" y="1016000"/>
            <a:ext cx="7747000" cy="5537200"/>
            <a:chOff x="952500" y="838200"/>
            <a:chExt cx="7747000" cy="5537200"/>
          </a:xfrm>
        </p:grpSpPr>
        <p:grpSp>
          <p:nvGrpSpPr>
            <p:cNvPr id="5" name="Group 4"/>
            <p:cNvGrpSpPr/>
            <p:nvPr/>
          </p:nvGrpSpPr>
          <p:grpSpPr>
            <a:xfrm>
              <a:off x="952500" y="1016000"/>
              <a:ext cx="6934200" cy="5359400"/>
              <a:chOff x="609600" y="1016000"/>
              <a:chExt cx="6934200" cy="5359400"/>
            </a:xfrm>
          </p:grpSpPr>
          <p:sp>
            <p:nvSpPr>
              <p:cNvPr id="16" name="TextBox 15"/>
              <p:cNvSpPr txBox="1"/>
              <p:nvPr/>
            </p:nvSpPr>
            <p:spPr>
              <a:xfrm>
                <a:off x="1710226" y="6006068"/>
                <a:ext cx="5037748" cy="369332"/>
              </a:xfrm>
              <a:prstGeom prst="rect">
                <a:avLst/>
              </a:prstGeom>
              <a:solidFill>
                <a:schemeClr val="bg1"/>
              </a:solidFill>
            </p:spPr>
            <p:txBody>
              <a:bodyPr wrap="none" rtlCol="0">
                <a:spAutoFit/>
              </a:bodyPr>
              <a:lstStyle/>
              <a:p>
                <a:r>
                  <a:rPr lang="en-US" i="1" dirty="0" smtClean="0">
                    <a:solidFill>
                      <a:srgbClr val="000000"/>
                    </a:solidFill>
                    <a:latin typeface="Arial"/>
                    <a:cs typeface="Arial"/>
                  </a:rPr>
                  <a:t>Instrumentation, Synthesis, People, Resources</a:t>
                </a:r>
                <a:endParaRPr lang="en-US" i="1" dirty="0">
                  <a:solidFill>
                    <a:srgbClr val="000000"/>
                  </a:solidFill>
                  <a:latin typeface="Arial"/>
                  <a:cs typeface="Aria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675" y="1016000"/>
                <a:ext cx="6715125" cy="50694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791200" y="3276600"/>
                <a:ext cx="1447800" cy="4572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Arial"/>
                  <a:cs typeface="Arial"/>
                </a:endParaRPr>
              </a:p>
            </p:txBody>
          </p:sp>
          <p:sp>
            <p:nvSpPr>
              <p:cNvPr id="8" name="Rectangle 7"/>
              <p:cNvSpPr/>
              <p:nvPr/>
            </p:nvSpPr>
            <p:spPr>
              <a:xfrm>
                <a:off x="5575300" y="4521200"/>
                <a:ext cx="1447800" cy="4572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Arial"/>
                  <a:cs typeface="Arial"/>
                </a:endParaRPr>
              </a:p>
            </p:txBody>
          </p:sp>
          <p:sp>
            <p:nvSpPr>
              <p:cNvPr id="9" name="Rectangle 8"/>
              <p:cNvSpPr/>
              <p:nvPr/>
            </p:nvSpPr>
            <p:spPr>
              <a:xfrm>
                <a:off x="5791200" y="1524000"/>
                <a:ext cx="1447800" cy="4572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Arial"/>
                  <a:cs typeface="Arial"/>
                </a:endParaRPr>
              </a:p>
            </p:txBody>
          </p:sp>
          <p:sp>
            <p:nvSpPr>
              <p:cNvPr id="10" name="Rectangle 9"/>
              <p:cNvSpPr/>
              <p:nvPr/>
            </p:nvSpPr>
            <p:spPr>
              <a:xfrm>
                <a:off x="914400" y="4038600"/>
                <a:ext cx="1447800" cy="4572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Arial"/>
                  <a:cs typeface="Arial"/>
                </a:endParaRPr>
              </a:p>
            </p:txBody>
          </p:sp>
          <p:sp>
            <p:nvSpPr>
              <p:cNvPr id="12" name="Rectangle 11"/>
              <p:cNvSpPr/>
              <p:nvPr/>
            </p:nvSpPr>
            <p:spPr>
              <a:xfrm>
                <a:off x="838200" y="3124200"/>
                <a:ext cx="1447800" cy="4572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Arial"/>
                  <a:cs typeface="Arial"/>
                </a:endParaRPr>
              </a:p>
            </p:txBody>
          </p:sp>
          <p:sp>
            <p:nvSpPr>
              <p:cNvPr id="13" name="Rectangle 12"/>
              <p:cNvSpPr/>
              <p:nvPr/>
            </p:nvSpPr>
            <p:spPr>
              <a:xfrm>
                <a:off x="609600" y="2133600"/>
                <a:ext cx="1447800" cy="4572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Arial"/>
                  <a:cs typeface="Arial"/>
                </a:endParaRPr>
              </a:p>
            </p:txBody>
          </p:sp>
          <p:sp>
            <p:nvSpPr>
              <p:cNvPr id="14" name="Rectangle 13"/>
              <p:cNvSpPr/>
              <p:nvPr/>
            </p:nvSpPr>
            <p:spPr>
              <a:xfrm>
                <a:off x="1676400" y="1143000"/>
                <a:ext cx="1447800" cy="4572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Arial"/>
                  <a:cs typeface="Arial"/>
                </a:endParaRPr>
              </a:p>
            </p:txBody>
          </p:sp>
          <p:sp>
            <p:nvSpPr>
              <p:cNvPr id="15" name="Rectangle 14"/>
              <p:cNvSpPr/>
              <p:nvPr/>
            </p:nvSpPr>
            <p:spPr>
              <a:xfrm>
                <a:off x="3200400" y="1079500"/>
                <a:ext cx="1447800" cy="3048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Arial"/>
                  <a:cs typeface="Arial"/>
                </a:endParaRPr>
              </a:p>
            </p:txBody>
          </p:sp>
          <p:sp>
            <p:nvSpPr>
              <p:cNvPr id="17" name="Rectangle 16"/>
              <p:cNvSpPr/>
              <p:nvPr/>
            </p:nvSpPr>
            <p:spPr>
              <a:xfrm>
                <a:off x="4648200" y="1308100"/>
                <a:ext cx="1447800" cy="4572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Arial"/>
                  <a:cs typeface="Arial"/>
                </a:endParaRPr>
              </a:p>
            </p:txBody>
          </p:sp>
        </p:grpSp>
        <p:sp>
          <p:nvSpPr>
            <p:cNvPr id="7" name="TextBox 6"/>
            <p:cNvSpPr txBox="1"/>
            <p:nvPr/>
          </p:nvSpPr>
          <p:spPr>
            <a:xfrm>
              <a:off x="6032500" y="4495800"/>
              <a:ext cx="2057400" cy="646331"/>
            </a:xfrm>
            <a:prstGeom prst="rect">
              <a:avLst/>
            </a:prstGeom>
            <a:solidFill>
              <a:srgbClr val="FFFFFF"/>
            </a:solidFill>
          </p:spPr>
          <p:txBody>
            <a:bodyPr wrap="square" rtlCol="0">
              <a:spAutoFit/>
            </a:bodyPr>
            <a:lstStyle/>
            <a:p>
              <a:r>
                <a:rPr lang="en-US" dirty="0" smtClean="0">
                  <a:solidFill>
                    <a:srgbClr val="C1242B"/>
                  </a:solidFill>
                  <a:latin typeface="Arial"/>
                  <a:cs typeface="Arial"/>
                </a:rPr>
                <a:t>Control at the Level of Electrons</a:t>
              </a:r>
              <a:endParaRPr lang="en-US" dirty="0">
                <a:solidFill>
                  <a:srgbClr val="C1242B"/>
                </a:solidFill>
                <a:latin typeface="Arial"/>
                <a:cs typeface="Arial"/>
              </a:endParaRPr>
            </a:p>
          </p:txBody>
        </p:sp>
        <p:sp>
          <p:nvSpPr>
            <p:cNvPr id="20" name="TextBox 19"/>
            <p:cNvSpPr txBox="1"/>
            <p:nvPr/>
          </p:nvSpPr>
          <p:spPr>
            <a:xfrm>
              <a:off x="1193800" y="4851400"/>
              <a:ext cx="2514600" cy="646331"/>
            </a:xfrm>
            <a:prstGeom prst="rect">
              <a:avLst/>
            </a:prstGeom>
            <a:solidFill>
              <a:schemeClr val="bg1"/>
            </a:solidFill>
          </p:spPr>
          <p:txBody>
            <a:bodyPr wrap="square" rtlCol="0">
              <a:spAutoFit/>
            </a:bodyPr>
            <a:lstStyle/>
            <a:p>
              <a:pPr algn="r"/>
              <a:r>
                <a:rPr lang="en-US" dirty="0" smtClean="0">
                  <a:solidFill>
                    <a:srgbClr val="C1242B"/>
                  </a:solidFill>
                  <a:latin typeface="Arial"/>
                  <a:cs typeface="Arial"/>
                </a:rPr>
                <a:t>Systems Away from Equilibrium</a:t>
              </a:r>
              <a:endParaRPr lang="en-US" dirty="0">
                <a:solidFill>
                  <a:srgbClr val="C1242B"/>
                </a:solidFill>
                <a:latin typeface="Arial"/>
                <a:cs typeface="Arial"/>
              </a:endParaRPr>
            </a:p>
          </p:txBody>
        </p:sp>
        <p:sp>
          <p:nvSpPr>
            <p:cNvPr id="25" name="TextBox 24"/>
            <p:cNvSpPr txBox="1"/>
            <p:nvPr/>
          </p:nvSpPr>
          <p:spPr>
            <a:xfrm>
              <a:off x="6184900" y="1663700"/>
              <a:ext cx="2514600" cy="553998"/>
            </a:xfrm>
            <a:prstGeom prst="rect">
              <a:avLst/>
            </a:prstGeom>
            <a:solidFill>
              <a:srgbClr val="FFFFFF"/>
            </a:solidFill>
          </p:spPr>
          <p:txBody>
            <a:bodyPr wrap="square" lIns="0" tIns="0" rIns="0" bIns="0" rtlCol="0">
              <a:spAutoFit/>
            </a:bodyPr>
            <a:lstStyle/>
            <a:p>
              <a:r>
                <a:rPr lang="en-US" dirty="0" smtClean="0">
                  <a:solidFill>
                    <a:srgbClr val="2A7CAA"/>
                  </a:solidFill>
                  <a:latin typeface="Arial"/>
                  <a:cs typeface="Arial"/>
                </a:rPr>
                <a:t>Harnessing Coherence in Light and Matter</a:t>
              </a:r>
              <a:endParaRPr lang="en-US" dirty="0">
                <a:solidFill>
                  <a:srgbClr val="2A7CAA"/>
                </a:solidFill>
                <a:latin typeface="Arial"/>
                <a:cs typeface="Arial"/>
              </a:endParaRPr>
            </a:p>
          </p:txBody>
        </p:sp>
        <p:sp>
          <p:nvSpPr>
            <p:cNvPr id="26" name="TextBox 25"/>
            <p:cNvSpPr txBox="1"/>
            <p:nvPr/>
          </p:nvSpPr>
          <p:spPr>
            <a:xfrm>
              <a:off x="3810000" y="838200"/>
              <a:ext cx="2692400" cy="646331"/>
            </a:xfrm>
            <a:prstGeom prst="rect">
              <a:avLst/>
            </a:prstGeom>
            <a:noFill/>
          </p:spPr>
          <p:txBody>
            <a:bodyPr wrap="square" rtlCol="0">
              <a:spAutoFit/>
            </a:bodyPr>
            <a:lstStyle/>
            <a:p>
              <a:pPr algn="ctr"/>
              <a:r>
                <a:rPr lang="en-US" dirty="0" smtClean="0">
                  <a:solidFill>
                    <a:srgbClr val="2A7CAA"/>
                  </a:solidFill>
                  <a:latin typeface="Arial"/>
                  <a:cs typeface="Arial"/>
                </a:rPr>
                <a:t>Beyond Ideal Materials and Systems</a:t>
              </a:r>
              <a:endParaRPr lang="en-US" dirty="0">
                <a:solidFill>
                  <a:srgbClr val="2A7CAA"/>
                </a:solidFill>
                <a:latin typeface="Arial"/>
                <a:cs typeface="Arial"/>
              </a:endParaRPr>
            </a:p>
          </p:txBody>
        </p:sp>
        <p:sp>
          <p:nvSpPr>
            <p:cNvPr id="27" name="TextBox 26"/>
            <p:cNvSpPr txBox="1"/>
            <p:nvPr/>
          </p:nvSpPr>
          <p:spPr>
            <a:xfrm>
              <a:off x="1066800" y="1182469"/>
              <a:ext cx="2438400" cy="646331"/>
            </a:xfrm>
            <a:prstGeom prst="rect">
              <a:avLst/>
            </a:prstGeom>
            <a:solidFill>
              <a:srgbClr val="FFFFFF"/>
            </a:solidFill>
          </p:spPr>
          <p:txBody>
            <a:bodyPr wrap="square" rtlCol="0">
              <a:spAutoFit/>
            </a:bodyPr>
            <a:lstStyle/>
            <a:p>
              <a:pPr algn="ctr"/>
              <a:r>
                <a:rPr lang="en-US" dirty="0" smtClean="0">
                  <a:solidFill>
                    <a:srgbClr val="2A7CAA"/>
                  </a:solidFill>
                  <a:latin typeface="Arial"/>
                  <a:cs typeface="Arial"/>
                </a:rPr>
                <a:t>Beyond Equilibrium Architected Matter</a:t>
              </a:r>
              <a:endParaRPr lang="en-US" dirty="0">
                <a:solidFill>
                  <a:srgbClr val="2A7CAA"/>
                </a:solidFill>
                <a:latin typeface="Arial"/>
                <a:cs typeface="Arial"/>
              </a:endParaRPr>
            </a:p>
          </p:txBody>
        </p:sp>
      </p:grpSp>
      <p:sp>
        <p:nvSpPr>
          <p:cNvPr id="4" name="AutoShape 2" descr="http://logos.co/600/royalty-free-vector-of-a-black-and-white-curly-branched-tree-logo-by-hit-toon-3038.jpg"/>
          <p:cNvSpPr>
            <a:spLocks noChangeAspect="1" noChangeArrowheads="1"/>
          </p:cNvSpPr>
          <p:nvPr/>
        </p:nvSpPr>
        <p:spPr bwMode="auto">
          <a:xfrm>
            <a:off x="155575" y="-2252663"/>
            <a:ext cx="4676775" cy="48291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a:cs typeface="Arial"/>
            </a:endParaRPr>
          </a:p>
        </p:txBody>
      </p:sp>
      <p:sp>
        <p:nvSpPr>
          <p:cNvPr id="19" name="TextBox 18"/>
          <p:cNvSpPr txBox="1"/>
          <p:nvPr/>
        </p:nvSpPr>
        <p:spPr>
          <a:xfrm>
            <a:off x="6223000" y="3568700"/>
            <a:ext cx="2514600" cy="923330"/>
          </a:xfrm>
          <a:prstGeom prst="rect">
            <a:avLst/>
          </a:prstGeom>
          <a:solidFill>
            <a:srgbClr val="FFFFFF"/>
          </a:solidFill>
        </p:spPr>
        <p:txBody>
          <a:bodyPr wrap="square" rtlCol="0">
            <a:spAutoFit/>
          </a:bodyPr>
          <a:lstStyle/>
          <a:p>
            <a:r>
              <a:rPr lang="en-US" dirty="0" smtClean="0">
                <a:solidFill>
                  <a:srgbClr val="C1242B"/>
                </a:solidFill>
                <a:latin typeface="Arial"/>
                <a:cs typeface="Arial"/>
              </a:rPr>
              <a:t>Energy and Information on the </a:t>
            </a:r>
            <a:r>
              <a:rPr lang="en-US" dirty="0" err="1" smtClean="0">
                <a:solidFill>
                  <a:srgbClr val="C1242B"/>
                </a:solidFill>
                <a:latin typeface="Arial"/>
                <a:cs typeface="Arial"/>
              </a:rPr>
              <a:t>Nanoscale</a:t>
            </a:r>
            <a:endParaRPr lang="en-US" dirty="0">
              <a:solidFill>
                <a:srgbClr val="C1242B"/>
              </a:solidFill>
              <a:latin typeface="Arial"/>
              <a:cs typeface="Arial"/>
            </a:endParaRPr>
          </a:p>
        </p:txBody>
      </p:sp>
      <p:sp>
        <p:nvSpPr>
          <p:cNvPr id="21" name="TextBox 20"/>
          <p:cNvSpPr txBox="1"/>
          <p:nvPr/>
        </p:nvSpPr>
        <p:spPr>
          <a:xfrm>
            <a:off x="-63500" y="4151868"/>
            <a:ext cx="2514600" cy="369332"/>
          </a:xfrm>
          <a:prstGeom prst="rect">
            <a:avLst/>
          </a:prstGeom>
          <a:noFill/>
        </p:spPr>
        <p:txBody>
          <a:bodyPr wrap="square" rtlCol="0">
            <a:spAutoFit/>
          </a:bodyPr>
          <a:lstStyle/>
          <a:p>
            <a:pPr algn="r"/>
            <a:r>
              <a:rPr lang="en-US" dirty="0" smtClean="0">
                <a:solidFill>
                  <a:srgbClr val="C1242B"/>
                </a:solidFill>
                <a:latin typeface="Arial"/>
                <a:cs typeface="Arial"/>
              </a:rPr>
              <a:t>Correlated Systems</a:t>
            </a:r>
            <a:endParaRPr lang="en-US" dirty="0">
              <a:solidFill>
                <a:srgbClr val="C1242B"/>
              </a:solidFill>
              <a:latin typeface="Arial"/>
              <a:cs typeface="Arial"/>
            </a:endParaRPr>
          </a:p>
        </p:txBody>
      </p:sp>
      <p:sp>
        <p:nvSpPr>
          <p:cNvPr id="22" name="TextBox 21"/>
          <p:cNvSpPr txBox="1"/>
          <p:nvPr/>
        </p:nvSpPr>
        <p:spPr>
          <a:xfrm>
            <a:off x="0" y="3289300"/>
            <a:ext cx="2514600" cy="646331"/>
          </a:xfrm>
          <a:prstGeom prst="rect">
            <a:avLst/>
          </a:prstGeom>
          <a:solidFill>
            <a:srgbClr val="FFFFFF"/>
          </a:solidFill>
        </p:spPr>
        <p:txBody>
          <a:bodyPr wrap="square" rtlCol="0">
            <a:spAutoFit/>
          </a:bodyPr>
          <a:lstStyle/>
          <a:p>
            <a:pPr algn="r"/>
            <a:r>
              <a:rPr lang="en-US" dirty="0" smtClean="0">
                <a:solidFill>
                  <a:srgbClr val="C1242B"/>
                </a:solidFill>
                <a:latin typeface="Arial"/>
                <a:cs typeface="Arial"/>
              </a:rPr>
              <a:t>Efficient Synthesis for Tailored Properties</a:t>
            </a:r>
            <a:endParaRPr lang="en-US" dirty="0">
              <a:solidFill>
                <a:srgbClr val="C1242B"/>
              </a:solidFill>
              <a:latin typeface="Arial"/>
              <a:cs typeface="Arial"/>
            </a:endParaRPr>
          </a:p>
        </p:txBody>
      </p:sp>
      <p:sp>
        <p:nvSpPr>
          <p:cNvPr id="23" name="TextBox 22"/>
          <p:cNvSpPr txBox="1"/>
          <p:nvPr/>
        </p:nvSpPr>
        <p:spPr>
          <a:xfrm>
            <a:off x="609600" y="2349500"/>
            <a:ext cx="1828800" cy="646331"/>
          </a:xfrm>
          <a:prstGeom prst="rect">
            <a:avLst/>
          </a:prstGeom>
          <a:solidFill>
            <a:srgbClr val="FFFFFF"/>
          </a:solidFill>
        </p:spPr>
        <p:txBody>
          <a:bodyPr wrap="square" rtlCol="0">
            <a:spAutoFit/>
          </a:bodyPr>
          <a:lstStyle/>
          <a:p>
            <a:pPr algn="r"/>
            <a:r>
              <a:rPr lang="en-US" i="1" dirty="0" smtClean="0">
                <a:solidFill>
                  <a:srgbClr val="227C38"/>
                </a:solidFill>
                <a:latin typeface="Arial"/>
                <a:cs typeface="Arial"/>
              </a:rPr>
              <a:t>Imaging Matter across Scales</a:t>
            </a:r>
            <a:endParaRPr lang="en-US" i="1" dirty="0">
              <a:solidFill>
                <a:srgbClr val="227C38"/>
              </a:solidFill>
              <a:latin typeface="Arial"/>
              <a:cs typeface="Arial"/>
            </a:endParaRPr>
          </a:p>
        </p:txBody>
      </p:sp>
      <p:sp>
        <p:nvSpPr>
          <p:cNvPr id="24" name="TextBox 23"/>
          <p:cNvSpPr txBox="1"/>
          <p:nvPr/>
        </p:nvSpPr>
        <p:spPr>
          <a:xfrm>
            <a:off x="6527800" y="2617569"/>
            <a:ext cx="2438400" cy="646331"/>
          </a:xfrm>
          <a:prstGeom prst="rect">
            <a:avLst/>
          </a:prstGeom>
          <a:noFill/>
        </p:spPr>
        <p:txBody>
          <a:bodyPr wrap="square" rtlCol="0">
            <a:spAutoFit/>
          </a:bodyPr>
          <a:lstStyle/>
          <a:p>
            <a:r>
              <a:rPr lang="en-US" i="1" dirty="0" smtClean="0">
                <a:solidFill>
                  <a:srgbClr val="227C38"/>
                </a:solidFill>
                <a:latin typeface="Arial"/>
                <a:cs typeface="Arial"/>
              </a:rPr>
              <a:t>Data, Algorithms and Computing</a:t>
            </a:r>
            <a:endParaRPr lang="en-US" i="1" dirty="0">
              <a:solidFill>
                <a:srgbClr val="227C38"/>
              </a:solidFill>
              <a:latin typeface="Arial"/>
              <a:cs typeface="Arial"/>
            </a:endParaRPr>
          </a:p>
        </p:txBody>
      </p:sp>
      <p:sp>
        <p:nvSpPr>
          <p:cNvPr id="30" name="TextBox 29"/>
          <p:cNvSpPr txBox="1"/>
          <p:nvPr/>
        </p:nvSpPr>
        <p:spPr>
          <a:xfrm>
            <a:off x="416714" y="159124"/>
            <a:ext cx="8309519" cy="892552"/>
          </a:xfrm>
          <a:prstGeom prst="rect">
            <a:avLst/>
          </a:prstGeom>
          <a:noFill/>
        </p:spPr>
        <p:txBody>
          <a:bodyPr wrap="square" rtlCol="0">
            <a:spAutoFit/>
          </a:bodyPr>
          <a:lstStyle/>
          <a:p>
            <a:pPr algn="ctr"/>
            <a:r>
              <a:rPr lang="en-US" sz="2600" dirty="0" smtClean="0">
                <a:solidFill>
                  <a:srgbClr val="1F497D"/>
                </a:solidFill>
                <a:latin typeface="Arial"/>
                <a:cs typeface="Arial"/>
              </a:rPr>
              <a:t>APS-U: Ideally suited to offer new, groundbreaking techniques for grand challenge science </a:t>
            </a:r>
            <a:endParaRPr lang="en-US" sz="2600" dirty="0">
              <a:solidFill>
                <a:srgbClr val="1F497D"/>
              </a:solidFill>
              <a:latin typeface="Arial"/>
              <a:cs typeface="Arial"/>
            </a:endParaRPr>
          </a:p>
        </p:txBody>
      </p:sp>
    </p:spTree>
    <p:extLst>
      <p:ext uri="{BB962C8B-B14F-4D97-AF65-F5344CB8AC3E}">
        <p14:creationId xmlns:p14="http://schemas.microsoft.com/office/powerpoint/2010/main" val="27976193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bwMode="auto">
          <a:xfrm>
            <a:off x="914400" y="185738"/>
            <a:ext cx="8229600" cy="63976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normAutofit fontScale="97500"/>
          </a:bodyPr>
          <a:lstStyle>
            <a:lvl1pPr algn="l" rtl="0" eaLnBrk="0" fontAlgn="base" hangingPunct="0">
              <a:spcBef>
                <a:spcPct val="0"/>
              </a:spcBef>
              <a:spcAft>
                <a:spcPct val="0"/>
              </a:spcAft>
              <a:defRPr sz="2600" b="1">
                <a:solidFill>
                  <a:schemeClr val="tx2"/>
                </a:solidFill>
                <a:latin typeface="Arial"/>
                <a:ea typeface="MS PGothic" pitchFamily="34" charset="-128"/>
                <a:cs typeface="Arial"/>
              </a:defRPr>
            </a:lvl1pPr>
            <a:lvl2pPr algn="l" rtl="0" eaLnBrk="0" fontAlgn="base" hangingPunct="0">
              <a:spcBef>
                <a:spcPct val="0"/>
              </a:spcBef>
              <a:spcAft>
                <a:spcPct val="0"/>
              </a:spcAft>
              <a:defRPr sz="2600" b="1">
                <a:solidFill>
                  <a:schemeClr val="tx2"/>
                </a:solidFill>
                <a:latin typeface="Arial" charset="0"/>
                <a:ea typeface="MS PGothic" pitchFamily="34" charset="-128"/>
                <a:cs typeface="Arial" charset="0"/>
              </a:defRPr>
            </a:lvl2pPr>
            <a:lvl3pPr algn="l" rtl="0" eaLnBrk="0" fontAlgn="base" hangingPunct="0">
              <a:spcBef>
                <a:spcPct val="0"/>
              </a:spcBef>
              <a:spcAft>
                <a:spcPct val="0"/>
              </a:spcAft>
              <a:defRPr sz="2600" b="1">
                <a:solidFill>
                  <a:schemeClr val="tx2"/>
                </a:solidFill>
                <a:latin typeface="Arial" charset="0"/>
                <a:ea typeface="MS PGothic" pitchFamily="34" charset="-128"/>
                <a:cs typeface="Arial" charset="0"/>
              </a:defRPr>
            </a:lvl3pPr>
            <a:lvl4pPr algn="l" rtl="0" eaLnBrk="0" fontAlgn="base" hangingPunct="0">
              <a:spcBef>
                <a:spcPct val="0"/>
              </a:spcBef>
              <a:spcAft>
                <a:spcPct val="0"/>
              </a:spcAft>
              <a:defRPr sz="2600" b="1">
                <a:solidFill>
                  <a:schemeClr val="tx2"/>
                </a:solidFill>
                <a:latin typeface="Arial" charset="0"/>
                <a:ea typeface="MS PGothic" pitchFamily="34" charset="-128"/>
                <a:cs typeface="Arial" charset="0"/>
              </a:defRPr>
            </a:lvl4pPr>
            <a:lvl5pPr algn="l" rtl="0" eaLnBrk="0" fontAlgn="base" hangingPunct="0">
              <a:spcBef>
                <a:spcPct val="0"/>
              </a:spcBef>
              <a:spcAft>
                <a:spcPct val="0"/>
              </a:spcAft>
              <a:defRPr sz="2600" b="1">
                <a:solidFill>
                  <a:schemeClr val="tx2"/>
                </a:solidFill>
                <a:latin typeface="Arial" charset="0"/>
                <a:ea typeface="MS PGothic" pitchFamily="34" charset="-128"/>
                <a:cs typeface="Arial" charset="0"/>
              </a:defRPr>
            </a:lvl5pPr>
            <a:lvl6pPr marL="457200" algn="l" rtl="0" eaLnBrk="1" fontAlgn="base" hangingPunct="1">
              <a:spcBef>
                <a:spcPct val="0"/>
              </a:spcBef>
              <a:spcAft>
                <a:spcPct val="0"/>
              </a:spcAft>
              <a:defRPr sz="2600" b="1">
                <a:solidFill>
                  <a:schemeClr val="tx2"/>
                </a:solidFill>
                <a:latin typeface="Trebuchet MS" pitchFamily="34" charset="0"/>
              </a:defRPr>
            </a:lvl6pPr>
            <a:lvl7pPr marL="914400" algn="l" rtl="0" eaLnBrk="1" fontAlgn="base" hangingPunct="1">
              <a:spcBef>
                <a:spcPct val="0"/>
              </a:spcBef>
              <a:spcAft>
                <a:spcPct val="0"/>
              </a:spcAft>
              <a:defRPr sz="2600" b="1">
                <a:solidFill>
                  <a:schemeClr val="tx2"/>
                </a:solidFill>
                <a:latin typeface="Trebuchet MS" pitchFamily="34" charset="0"/>
              </a:defRPr>
            </a:lvl7pPr>
            <a:lvl8pPr marL="1371600" algn="l" rtl="0" eaLnBrk="1" fontAlgn="base" hangingPunct="1">
              <a:spcBef>
                <a:spcPct val="0"/>
              </a:spcBef>
              <a:spcAft>
                <a:spcPct val="0"/>
              </a:spcAft>
              <a:defRPr sz="2600" b="1">
                <a:solidFill>
                  <a:schemeClr val="tx2"/>
                </a:solidFill>
                <a:latin typeface="Trebuchet MS" pitchFamily="34" charset="0"/>
              </a:defRPr>
            </a:lvl8pPr>
            <a:lvl9pPr marL="1828800" algn="l" rtl="0" eaLnBrk="1" fontAlgn="base" hangingPunct="1">
              <a:spcBef>
                <a:spcPct val="0"/>
              </a:spcBef>
              <a:spcAft>
                <a:spcPct val="0"/>
              </a:spcAft>
              <a:defRPr sz="2600" b="1">
                <a:solidFill>
                  <a:schemeClr val="tx2"/>
                </a:solidFill>
                <a:latin typeface="Trebuchet MS" pitchFamily="34" charset="0"/>
              </a:defRPr>
            </a:lvl9pPr>
          </a:lstStyle>
          <a:p>
            <a:pPr algn="ctr">
              <a:defRPr/>
            </a:pPr>
            <a:r>
              <a:rPr lang="en-US" b="0" dirty="0" smtClean="0">
                <a:ea typeface="ＭＳ Ｐゴシック" charset="-128"/>
              </a:rPr>
              <a:t>Existing vs. new storage ring </a:t>
            </a:r>
            <a:endParaRPr lang="en-US" b="0" dirty="0">
              <a:ea typeface="ＭＳ Ｐゴシック" charset="-128"/>
            </a:endParaRPr>
          </a:p>
        </p:txBody>
      </p:sp>
      <p:grpSp>
        <p:nvGrpSpPr>
          <p:cNvPr id="5" name="Group 4"/>
          <p:cNvGrpSpPr/>
          <p:nvPr/>
        </p:nvGrpSpPr>
        <p:grpSpPr>
          <a:xfrm>
            <a:off x="1962150" y="673101"/>
            <a:ext cx="6921500" cy="2882900"/>
            <a:chOff x="400050" y="2069408"/>
            <a:chExt cx="8343900" cy="3367887"/>
          </a:xfrm>
        </p:grpSpPr>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a:ext>
              </a:extLst>
            </a:blip>
            <a:srcRect t="18811" b="6671"/>
            <a:stretch/>
          </p:blipFill>
          <p:spPr bwMode="auto">
            <a:xfrm>
              <a:off x="400050" y="2069408"/>
              <a:ext cx="8343900" cy="3367887"/>
            </a:xfrm>
            <a:prstGeom prst="rect">
              <a:avLst/>
            </a:prstGeom>
            <a:noFill/>
            <a:ln w="9525">
              <a:solidFill>
                <a:schemeClr val="tx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246" name="Straight Arrow Connector 5"/>
            <p:cNvCxnSpPr>
              <a:cxnSpLocks noChangeShapeType="1"/>
            </p:cNvCxnSpPr>
            <p:nvPr/>
          </p:nvCxnSpPr>
          <p:spPr bwMode="auto">
            <a:xfrm>
              <a:off x="3347753" y="2792271"/>
              <a:ext cx="1910048" cy="408130"/>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10248" name="Straight Arrow Connector 5"/>
            <p:cNvCxnSpPr>
              <a:cxnSpLocks noChangeShapeType="1"/>
            </p:cNvCxnSpPr>
            <p:nvPr/>
          </p:nvCxnSpPr>
          <p:spPr bwMode="auto">
            <a:xfrm>
              <a:off x="6089433" y="2463696"/>
              <a:ext cx="1682967" cy="508104"/>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sp>
          <p:nvSpPr>
            <p:cNvPr id="10249" name="TextBox 3"/>
            <p:cNvSpPr txBox="1">
              <a:spLocks noChangeArrowheads="1"/>
            </p:cNvSpPr>
            <p:nvPr/>
          </p:nvSpPr>
          <p:spPr bwMode="auto">
            <a:xfrm>
              <a:off x="2330484" y="4953347"/>
              <a:ext cx="3304021" cy="477768"/>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smtClean="0">
                  <a:solidFill>
                    <a:schemeClr val="tx2"/>
                  </a:solidFill>
                  <a:latin typeface="Arial"/>
                  <a:cs typeface="Arial"/>
                </a:rPr>
                <a:t>Magnet assemblies (5)</a:t>
              </a:r>
              <a:endParaRPr lang="en-US" altLang="en-US" sz="1800" b="1" dirty="0">
                <a:solidFill>
                  <a:schemeClr val="tx2"/>
                </a:solidFill>
                <a:latin typeface="Arial"/>
                <a:cs typeface="Arial"/>
              </a:endParaRPr>
            </a:p>
          </p:txBody>
        </p:sp>
        <p:cxnSp>
          <p:nvCxnSpPr>
            <p:cNvPr id="10250" name="Straight Arrow Connector 5"/>
            <p:cNvCxnSpPr>
              <a:cxnSpLocks noChangeShapeType="1"/>
            </p:cNvCxnSpPr>
            <p:nvPr/>
          </p:nvCxnSpPr>
          <p:spPr bwMode="auto">
            <a:xfrm flipH="1" flipV="1">
              <a:off x="1371600" y="4267200"/>
              <a:ext cx="2590800" cy="735013"/>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10251" name="Straight Arrow Connector 5"/>
            <p:cNvCxnSpPr>
              <a:cxnSpLocks noChangeShapeType="1"/>
            </p:cNvCxnSpPr>
            <p:nvPr/>
          </p:nvCxnSpPr>
          <p:spPr bwMode="auto">
            <a:xfrm flipH="1" flipV="1">
              <a:off x="2489200" y="3970338"/>
              <a:ext cx="1473200" cy="1031875"/>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10252" name="Straight Arrow Connector 5"/>
            <p:cNvCxnSpPr>
              <a:cxnSpLocks noChangeShapeType="1"/>
            </p:cNvCxnSpPr>
            <p:nvPr/>
          </p:nvCxnSpPr>
          <p:spPr bwMode="auto">
            <a:xfrm flipH="1" flipV="1">
              <a:off x="3733800" y="3733800"/>
              <a:ext cx="228600" cy="1268413"/>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10253" name="Straight Arrow Connector 5"/>
            <p:cNvCxnSpPr>
              <a:cxnSpLocks noChangeShapeType="1"/>
            </p:cNvCxnSpPr>
            <p:nvPr/>
          </p:nvCxnSpPr>
          <p:spPr bwMode="auto">
            <a:xfrm flipV="1">
              <a:off x="3962400" y="3592513"/>
              <a:ext cx="1219200" cy="1409700"/>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10254" name="Straight Arrow Connector 5"/>
            <p:cNvCxnSpPr>
              <a:cxnSpLocks noChangeShapeType="1"/>
            </p:cNvCxnSpPr>
            <p:nvPr/>
          </p:nvCxnSpPr>
          <p:spPr bwMode="auto">
            <a:xfrm flipV="1">
              <a:off x="3962400" y="3479800"/>
              <a:ext cx="2438400" cy="1549400"/>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sp>
          <p:nvSpPr>
            <p:cNvPr id="10255" name="TextBox 3"/>
            <p:cNvSpPr txBox="1">
              <a:spLocks noChangeArrowheads="1"/>
            </p:cNvSpPr>
            <p:nvPr/>
          </p:nvSpPr>
          <p:spPr bwMode="auto">
            <a:xfrm>
              <a:off x="5943185" y="4909937"/>
              <a:ext cx="1686708" cy="477768"/>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err="1" smtClean="0">
                  <a:solidFill>
                    <a:schemeClr val="tx2"/>
                  </a:solidFill>
                  <a:latin typeface="Arial"/>
                  <a:cs typeface="Arial"/>
                </a:rPr>
                <a:t>Superdoor</a:t>
              </a:r>
              <a:endParaRPr lang="en-US" altLang="en-US" sz="1800" b="1" dirty="0">
                <a:solidFill>
                  <a:schemeClr val="tx2"/>
                </a:solidFill>
                <a:latin typeface="Arial"/>
                <a:cs typeface="Arial"/>
              </a:endParaRPr>
            </a:p>
          </p:txBody>
        </p:sp>
        <p:sp>
          <p:nvSpPr>
            <p:cNvPr id="10256" name="Right Brace 29"/>
            <p:cNvSpPr>
              <a:spLocks/>
            </p:cNvSpPr>
            <p:nvPr/>
          </p:nvSpPr>
          <p:spPr bwMode="auto">
            <a:xfrm rot="5023356" flipV="1">
              <a:off x="7670007" y="2824956"/>
              <a:ext cx="273050" cy="1535113"/>
            </a:xfrm>
            <a:prstGeom prst="rightBrace">
              <a:avLst>
                <a:gd name="adj1" fmla="val 8355"/>
                <a:gd name="adj2" fmla="val 50000"/>
              </a:avLst>
            </a:prstGeom>
            <a:noFill/>
            <a:ln w="25400">
              <a:solidFill>
                <a:srgbClr val="FFFF00"/>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endParaRPr lang="en-US" altLang="en-US">
                <a:solidFill>
                  <a:schemeClr val="tx2"/>
                </a:solidFill>
                <a:latin typeface="Arial"/>
                <a:cs typeface="Arial"/>
              </a:endParaRPr>
            </a:p>
          </p:txBody>
        </p:sp>
        <p:sp>
          <p:nvSpPr>
            <p:cNvPr id="10257" name="TextBox 3"/>
            <p:cNvSpPr txBox="1">
              <a:spLocks noChangeArrowheads="1"/>
            </p:cNvSpPr>
            <p:nvPr/>
          </p:nvSpPr>
          <p:spPr bwMode="auto">
            <a:xfrm>
              <a:off x="4966606" y="4371975"/>
              <a:ext cx="2583762" cy="477768"/>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smtClean="0">
                  <a:solidFill>
                    <a:schemeClr val="tx2"/>
                  </a:solidFill>
                  <a:latin typeface="Arial"/>
                  <a:cs typeface="Arial"/>
                </a:rPr>
                <a:t>Insertion devices</a:t>
              </a:r>
              <a:endParaRPr lang="en-US" altLang="en-US" sz="1800" b="1" dirty="0">
                <a:solidFill>
                  <a:schemeClr val="tx2"/>
                </a:solidFill>
                <a:latin typeface="Arial"/>
                <a:cs typeface="Arial"/>
              </a:endParaRPr>
            </a:p>
          </p:txBody>
        </p:sp>
        <p:cxnSp>
          <p:nvCxnSpPr>
            <p:cNvPr id="10258" name="Straight Arrow Connector 5"/>
            <p:cNvCxnSpPr>
              <a:cxnSpLocks noChangeShapeType="1"/>
              <a:stCxn id="10257" idx="0"/>
              <a:endCxn id="10256" idx="1"/>
            </p:cNvCxnSpPr>
            <p:nvPr/>
          </p:nvCxnSpPr>
          <p:spPr bwMode="auto">
            <a:xfrm flipV="1">
              <a:off x="6258487" y="3728219"/>
              <a:ext cx="1562446" cy="643756"/>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10259" name="Straight Arrow Connector 5"/>
            <p:cNvCxnSpPr>
              <a:cxnSpLocks noChangeShapeType="1"/>
            </p:cNvCxnSpPr>
            <p:nvPr/>
          </p:nvCxnSpPr>
          <p:spPr bwMode="auto">
            <a:xfrm flipV="1">
              <a:off x="6993322" y="4556129"/>
              <a:ext cx="782252" cy="441217"/>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sp>
          <p:nvSpPr>
            <p:cNvPr id="21" name="TextBox 3"/>
            <p:cNvSpPr txBox="1">
              <a:spLocks noChangeArrowheads="1"/>
            </p:cNvSpPr>
            <p:nvPr/>
          </p:nvSpPr>
          <p:spPr bwMode="auto">
            <a:xfrm>
              <a:off x="1394938" y="2514822"/>
              <a:ext cx="1846484" cy="477768"/>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smtClean="0">
                  <a:solidFill>
                    <a:schemeClr val="tx2"/>
                  </a:solidFill>
                  <a:latin typeface="Arial"/>
                  <a:cs typeface="Arial"/>
                </a:rPr>
                <a:t>ID front end</a:t>
              </a:r>
              <a:endParaRPr lang="en-US" altLang="en-US" sz="1800" b="1" dirty="0">
                <a:solidFill>
                  <a:schemeClr val="tx2"/>
                </a:solidFill>
                <a:latin typeface="Arial"/>
                <a:cs typeface="Arial"/>
              </a:endParaRPr>
            </a:p>
          </p:txBody>
        </p:sp>
        <p:sp>
          <p:nvSpPr>
            <p:cNvPr id="23" name="TextBox 3"/>
            <p:cNvSpPr txBox="1">
              <a:spLocks noChangeArrowheads="1"/>
            </p:cNvSpPr>
            <p:nvPr/>
          </p:nvSpPr>
          <p:spPr bwMode="auto">
            <a:xfrm>
              <a:off x="4135539" y="2153232"/>
              <a:ext cx="2006401" cy="477768"/>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smtClean="0">
                  <a:solidFill>
                    <a:schemeClr val="tx2"/>
                  </a:solidFill>
                  <a:latin typeface="Arial"/>
                  <a:cs typeface="Arial"/>
                </a:rPr>
                <a:t>BM front end</a:t>
              </a:r>
              <a:endParaRPr lang="en-US" altLang="en-US" sz="1800" b="1" dirty="0">
                <a:solidFill>
                  <a:schemeClr val="tx2"/>
                </a:solidFill>
                <a:latin typeface="Arial"/>
                <a:cs typeface="Arial"/>
              </a:endParaRPr>
            </a:p>
          </p:txBody>
        </p:sp>
      </p:grpSp>
      <p:grpSp>
        <p:nvGrpSpPr>
          <p:cNvPr id="71" name="Group 70"/>
          <p:cNvGrpSpPr/>
          <p:nvPr/>
        </p:nvGrpSpPr>
        <p:grpSpPr>
          <a:xfrm>
            <a:off x="1962150" y="3632201"/>
            <a:ext cx="6921500" cy="2870199"/>
            <a:chOff x="457200" y="2191351"/>
            <a:chExt cx="8229600" cy="3307748"/>
          </a:xfrm>
        </p:grpSpPr>
        <p:pic>
          <p:nvPicPr>
            <p:cNvPr id="72" name="Content Placeholder 4"/>
            <p:cNvPicPr>
              <a:picLocks noChangeAspect="1"/>
            </p:cNvPicPr>
            <p:nvPr/>
          </p:nvPicPr>
          <p:blipFill rotWithShape="1">
            <a:blip r:embed="rId4">
              <a:extLst>
                <a:ext uri="{28A0092B-C50C-407E-A947-70E740481C1C}">
                  <a14:useLocalDpi xmlns:a14="http://schemas.microsoft.com/office/drawing/2010/main"/>
                </a:ext>
              </a:extLst>
            </a:blip>
            <a:srcRect t="18718" b="7406"/>
            <a:stretch/>
          </p:blipFill>
          <p:spPr>
            <a:xfrm>
              <a:off x="457200" y="2205986"/>
              <a:ext cx="8229600" cy="3293113"/>
            </a:xfrm>
            <a:prstGeom prst="rect">
              <a:avLst/>
            </a:prstGeom>
            <a:ln>
              <a:solidFill>
                <a:srgbClr val="1F497D"/>
              </a:solidFill>
            </a:ln>
          </p:spPr>
        </p:pic>
        <p:cxnSp>
          <p:nvCxnSpPr>
            <p:cNvPr id="73" name="Straight Arrow Connector 5"/>
            <p:cNvCxnSpPr>
              <a:cxnSpLocks noChangeShapeType="1"/>
            </p:cNvCxnSpPr>
            <p:nvPr/>
          </p:nvCxnSpPr>
          <p:spPr bwMode="auto">
            <a:xfrm>
              <a:off x="3708400" y="2705100"/>
              <a:ext cx="1712913" cy="266700"/>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sp>
          <p:nvSpPr>
            <p:cNvPr id="74" name="TextBox 3"/>
            <p:cNvSpPr txBox="1">
              <a:spLocks noChangeArrowheads="1"/>
            </p:cNvSpPr>
            <p:nvPr/>
          </p:nvSpPr>
          <p:spPr bwMode="auto">
            <a:xfrm>
              <a:off x="4615670" y="2191351"/>
              <a:ext cx="1904751" cy="429453"/>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smtClean="0">
                  <a:solidFill>
                    <a:srgbClr val="1F497D"/>
                  </a:solidFill>
                  <a:latin typeface="Arial"/>
                  <a:cs typeface="Arial"/>
                </a:rPr>
                <a:t>BM front end</a:t>
              </a:r>
              <a:endParaRPr lang="en-US" altLang="en-US" sz="1800" b="1" dirty="0">
                <a:solidFill>
                  <a:srgbClr val="1F497D"/>
                </a:solidFill>
                <a:latin typeface="Arial"/>
                <a:cs typeface="Arial"/>
              </a:endParaRPr>
            </a:p>
          </p:txBody>
        </p:sp>
        <p:cxnSp>
          <p:nvCxnSpPr>
            <p:cNvPr id="75" name="Straight Arrow Connector 5"/>
            <p:cNvCxnSpPr>
              <a:cxnSpLocks noChangeShapeType="1"/>
            </p:cNvCxnSpPr>
            <p:nvPr/>
          </p:nvCxnSpPr>
          <p:spPr bwMode="auto">
            <a:xfrm>
              <a:off x="6477000" y="2451100"/>
              <a:ext cx="1236663" cy="520700"/>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77" name="Straight Arrow Connector 5"/>
            <p:cNvCxnSpPr>
              <a:cxnSpLocks noChangeShapeType="1"/>
            </p:cNvCxnSpPr>
            <p:nvPr/>
          </p:nvCxnSpPr>
          <p:spPr bwMode="auto">
            <a:xfrm flipH="1" flipV="1">
              <a:off x="990600" y="4049714"/>
              <a:ext cx="3662705" cy="979485"/>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78" name="Straight Arrow Connector 5"/>
            <p:cNvCxnSpPr>
              <a:cxnSpLocks noChangeShapeType="1"/>
            </p:cNvCxnSpPr>
            <p:nvPr/>
          </p:nvCxnSpPr>
          <p:spPr bwMode="auto">
            <a:xfrm flipH="1" flipV="1">
              <a:off x="2246791" y="3811588"/>
              <a:ext cx="2406516" cy="1217613"/>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79" name="Straight Arrow Connector 5"/>
            <p:cNvCxnSpPr>
              <a:cxnSpLocks noChangeShapeType="1"/>
            </p:cNvCxnSpPr>
            <p:nvPr/>
          </p:nvCxnSpPr>
          <p:spPr bwMode="auto">
            <a:xfrm flipH="1" flipV="1">
              <a:off x="3885091" y="3657602"/>
              <a:ext cx="768215" cy="1371599"/>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80" name="Straight Arrow Connector 5"/>
            <p:cNvCxnSpPr>
              <a:cxnSpLocks noChangeShapeType="1"/>
            </p:cNvCxnSpPr>
            <p:nvPr/>
          </p:nvCxnSpPr>
          <p:spPr bwMode="auto">
            <a:xfrm flipV="1">
              <a:off x="4653307" y="3479799"/>
              <a:ext cx="946285" cy="1549401"/>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81" name="Straight Arrow Connector 5"/>
            <p:cNvCxnSpPr>
              <a:cxnSpLocks noChangeShapeType="1"/>
            </p:cNvCxnSpPr>
            <p:nvPr/>
          </p:nvCxnSpPr>
          <p:spPr bwMode="auto">
            <a:xfrm flipV="1">
              <a:off x="4653307" y="3371851"/>
              <a:ext cx="2317884" cy="1657350"/>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sp>
          <p:nvSpPr>
            <p:cNvPr id="82" name="TextBox 3"/>
            <p:cNvSpPr txBox="1">
              <a:spLocks noChangeArrowheads="1"/>
            </p:cNvSpPr>
            <p:nvPr/>
          </p:nvSpPr>
          <p:spPr bwMode="auto">
            <a:xfrm>
              <a:off x="5426000" y="4825458"/>
              <a:ext cx="1601256" cy="429453"/>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err="1" smtClean="0">
                  <a:solidFill>
                    <a:srgbClr val="1F497D"/>
                  </a:solidFill>
                  <a:latin typeface="Arial"/>
                  <a:cs typeface="Arial"/>
                </a:rPr>
                <a:t>Superdoor</a:t>
              </a:r>
              <a:endParaRPr lang="en-US" altLang="en-US" sz="1800" b="1" dirty="0">
                <a:solidFill>
                  <a:srgbClr val="1F497D"/>
                </a:solidFill>
                <a:latin typeface="Arial"/>
                <a:cs typeface="Arial"/>
              </a:endParaRPr>
            </a:p>
          </p:txBody>
        </p:sp>
        <p:sp>
          <p:nvSpPr>
            <p:cNvPr id="83" name="Right Brace 29"/>
            <p:cNvSpPr>
              <a:spLocks/>
            </p:cNvSpPr>
            <p:nvPr/>
          </p:nvSpPr>
          <p:spPr bwMode="auto">
            <a:xfrm rot="5023356" flipV="1">
              <a:off x="7670007" y="2824956"/>
              <a:ext cx="273050" cy="1535113"/>
            </a:xfrm>
            <a:prstGeom prst="rightBrace">
              <a:avLst>
                <a:gd name="adj1" fmla="val 8355"/>
                <a:gd name="adj2" fmla="val 50000"/>
              </a:avLst>
            </a:prstGeom>
            <a:noFill/>
            <a:ln w="25400">
              <a:solidFill>
                <a:srgbClr val="FF040B"/>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endParaRPr lang="en-US" altLang="en-US" b="1" dirty="0">
                <a:solidFill>
                  <a:srgbClr val="404040"/>
                </a:solidFill>
                <a:latin typeface="Arial"/>
                <a:cs typeface="Arial"/>
              </a:endParaRPr>
            </a:p>
          </p:txBody>
        </p:sp>
        <p:sp>
          <p:nvSpPr>
            <p:cNvPr id="84" name="TextBox 3"/>
            <p:cNvSpPr txBox="1">
              <a:spLocks noChangeArrowheads="1"/>
            </p:cNvSpPr>
            <p:nvPr/>
          </p:nvSpPr>
          <p:spPr bwMode="auto">
            <a:xfrm>
              <a:off x="5518150" y="4195431"/>
              <a:ext cx="2452862" cy="429453"/>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smtClean="0">
                  <a:solidFill>
                    <a:srgbClr val="1F497D"/>
                  </a:solidFill>
                  <a:latin typeface="Arial"/>
                  <a:cs typeface="Arial"/>
                </a:rPr>
                <a:t>Insertion devices</a:t>
              </a:r>
              <a:endParaRPr lang="en-US" altLang="en-US" sz="1800" b="1" dirty="0">
                <a:solidFill>
                  <a:srgbClr val="1F497D"/>
                </a:solidFill>
                <a:latin typeface="Arial"/>
                <a:cs typeface="Arial"/>
              </a:endParaRPr>
            </a:p>
          </p:txBody>
        </p:sp>
        <p:cxnSp>
          <p:nvCxnSpPr>
            <p:cNvPr id="85" name="Straight Arrow Connector 5"/>
            <p:cNvCxnSpPr>
              <a:cxnSpLocks noChangeShapeType="1"/>
              <a:stCxn id="84" idx="0"/>
              <a:endCxn id="83" idx="1"/>
            </p:cNvCxnSpPr>
            <p:nvPr/>
          </p:nvCxnSpPr>
          <p:spPr bwMode="auto">
            <a:xfrm flipV="1">
              <a:off x="6744582" y="3728220"/>
              <a:ext cx="1077160" cy="467212"/>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86" name="Straight Arrow Connector 5"/>
            <p:cNvCxnSpPr>
              <a:cxnSpLocks noChangeShapeType="1"/>
            </p:cNvCxnSpPr>
            <p:nvPr/>
          </p:nvCxnSpPr>
          <p:spPr bwMode="auto">
            <a:xfrm flipV="1">
              <a:off x="6845300" y="4556126"/>
              <a:ext cx="930275" cy="371474"/>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87" name="Straight Arrow Connector 5"/>
            <p:cNvCxnSpPr>
              <a:cxnSpLocks noChangeShapeType="1"/>
            </p:cNvCxnSpPr>
            <p:nvPr/>
          </p:nvCxnSpPr>
          <p:spPr bwMode="auto">
            <a:xfrm flipH="1" flipV="1">
              <a:off x="1560992" y="3962402"/>
              <a:ext cx="3092315" cy="1066799"/>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88" name="Straight Arrow Connector 5"/>
            <p:cNvCxnSpPr>
              <a:cxnSpLocks noChangeShapeType="1"/>
            </p:cNvCxnSpPr>
            <p:nvPr/>
          </p:nvCxnSpPr>
          <p:spPr bwMode="auto">
            <a:xfrm flipH="1" flipV="1">
              <a:off x="2856391" y="3727450"/>
              <a:ext cx="1796916" cy="1301751"/>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89" name="Straight Arrow Connector 5"/>
            <p:cNvCxnSpPr>
              <a:cxnSpLocks noChangeShapeType="1"/>
            </p:cNvCxnSpPr>
            <p:nvPr/>
          </p:nvCxnSpPr>
          <p:spPr bwMode="auto">
            <a:xfrm flipV="1">
              <a:off x="4653307" y="3371851"/>
              <a:ext cx="444633" cy="1657350"/>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cxnSp>
          <p:nvCxnSpPr>
            <p:cNvPr id="90" name="Straight Arrow Connector 5"/>
            <p:cNvCxnSpPr>
              <a:cxnSpLocks noChangeShapeType="1"/>
            </p:cNvCxnSpPr>
            <p:nvPr/>
          </p:nvCxnSpPr>
          <p:spPr bwMode="auto">
            <a:xfrm flipV="1">
              <a:off x="4653307" y="3371851"/>
              <a:ext cx="1836872" cy="1657350"/>
            </a:xfrm>
            <a:prstGeom prst="straightConnector1">
              <a:avLst/>
            </a:prstGeom>
            <a:noFill/>
            <a:ln w="28575" algn="ctr">
              <a:solidFill>
                <a:srgbClr val="FFFF00"/>
              </a:solidFill>
              <a:round/>
              <a:headEnd/>
              <a:tailEnd type="arrow" w="med" len="med"/>
            </a:ln>
            <a:extLst>
              <a:ext uri="{909E8E84-426E-40DD-AFC4-6F175D3DCCD1}">
                <a14:hiddenFill xmlns:a14="http://schemas.microsoft.com/office/drawing/2010/main">
                  <a:noFill/>
                </a14:hiddenFill>
              </a:ext>
            </a:extLst>
          </p:spPr>
        </p:cxnSp>
        <p:sp>
          <p:nvSpPr>
            <p:cNvPr id="91" name="TextBox 3"/>
            <p:cNvSpPr txBox="1">
              <a:spLocks noChangeArrowheads="1"/>
            </p:cNvSpPr>
            <p:nvPr/>
          </p:nvSpPr>
          <p:spPr bwMode="auto">
            <a:xfrm>
              <a:off x="2209800" y="2433638"/>
              <a:ext cx="1752937" cy="429453"/>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smtClean="0">
                  <a:solidFill>
                    <a:srgbClr val="1F497D"/>
                  </a:solidFill>
                  <a:latin typeface="Arial"/>
                  <a:cs typeface="Arial"/>
                </a:rPr>
                <a:t>ID front end</a:t>
              </a:r>
              <a:endParaRPr lang="en-US" altLang="en-US" sz="1800" b="1" dirty="0">
                <a:solidFill>
                  <a:srgbClr val="1F497D"/>
                </a:solidFill>
                <a:latin typeface="Arial"/>
                <a:cs typeface="Arial"/>
              </a:endParaRPr>
            </a:p>
          </p:txBody>
        </p:sp>
      </p:grpSp>
      <p:sp>
        <p:nvSpPr>
          <p:cNvPr id="12" name="TextBox 11"/>
          <p:cNvSpPr txBox="1"/>
          <p:nvPr/>
        </p:nvSpPr>
        <p:spPr>
          <a:xfrm>
            <a:off x="1981200" y="711200"/>
            <a:ext cx="1740045" cy="369332"/>
          </a:xfrm>
          <a:prstGeom prst="rect">
            <a:avLst/>
          </a:prstGeom>
          <a:noFill/>
        </p:spPr>
        <p:txBody>
          <a:bodyPr wrap="none" rtlCol="0">
            <a:spAutoFit/>
          </a:bodyPr>
          <a:lstStyle/>
          <a:p>
            <a:r>
              <a:rPr lang="en-US" i="1" dirty="0" smtClean="0">
                <a:solidFill>
                  <a:schemeClr val="tx2"/>
                </a:solidFill>
                <a:latin typeface="Arial"/>
                <a:cs typeface="Arial"/>
              </a:rPr>
              <a:t>Existing sector</a:t>
            </a:r>
            <a:endParaRPr lang="en-US" i="1" dirty="0">
              <a:solidFill>
                <a:schemeClr val="tx2"/>
              </a:solidFill>
              <a:latin typeface="Arial"/>
              <a:cs typeface="Arial"/>
            </a:endParaRPr>
          </a:p>
        </p:txBody>
      </p:sp>
      <p:sp>
        <p:nvSpPr>
          <p:cNvPr id="93" name="TextBox 92"/>
          <p:cNvSpPr txBox="1"/>
          <p:nvPr/>
        </p:nvSpPr>
        <p:spPr>
          <a:xfrm>
            <a:off x="1981200" y="3632200"/>
            <a:ext cx="1652496" cy="369332"/>
          </a:xfrm>
          <a:prstGeom prst="rect">
            <a:avLst/>
          </a:prstGeom>
          <a:noFill/>
        </p:spPr>
        <p:txBody>
          <a:bodyPr wrap="none" rtlCol="0">
            <a:spAutoFit/>
          </a:bodyPr>
          <a:lstStyle/>
          <a:p>
            <a:r>
              <a:rPr lang="en-US" i="1" dirty="0" smtClean="0">
                <a:solidFill>
                  <a:srgbClr val="1F497D"/>
                </a:solidFill>
                <a:latin typeface="Arial"/>
                <a:cs typeface="Arial"/>
              </a:rPr>
              <a:t>APS Upgrade</a:t>
            </a:r>
            <a:endParaRPr lang="en-US" i="1" dirty="0">
              <a:solidFill>
                <a:srgbClr val="1F497D"/>
              </a:solidFill>
              <a:latin typeface="Arial"/>
              <a:cs typeface="Arial"/>
            </a:endParaRPr>
          </a:p>
        </p:txBody>
      </p:sp>
      <p:sp>
        <p:nvSpPr>
          <p:cNvPr id="97" name="TextBox 3"/>
          <p:cNvSpPr txBox="1">
            <a:spLocks noChangeArrowheads="1"/>
          </p:cNvSpPr>
          <p:nvPr/>
        </p:nvSpPr>
        <p:spPr bwMode="auto">
          <a:xfrm>
            <a:off x="3562651" y="6094659"/>
            <a:ext cx="2638062" cy="372645"/>
          </a:xfrm>
          <a:prstGeom prst="rect">
            <a:avLst/>
          </a:prstGeom>
          <a:noFill/>
          <a:ln w="31750">
            <a:no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lr>
                <a:srgbClr val="1F497D"/>
              </a:buClr>
              <a:buFont typeface="Wingdings" pitchFamily="2" charset="2"/>
              <a:buChar char="§"/>
              <a:defRPr sz="2400">
                <a:solidFill>
                  <a:schemeClr val="tx1"/>
                </a:solidFill>
                <a:latin typeface="Arial" pitchFamily="34" charset="0"/>
                <a:ea typeface="MS PGothic" pitchFamily="34" charset="-128"/>
                <a:cs typeface="Arial" pitchFamily="34" charset="0"/>
              </a:defRPr>
            </a:lvl1pPr>
            <a:lvl2pPr marL="742950" indent="-285750" eaLnBrk="0" hangingPunct="0">
              <a:spcBef>
                <a:spcPct val="20000"/>
              </a:spcBef>
              <a:buClr>
                <a:srgbClr val="1F497D"/>
              </a:buClr>
              <a:buChar char="–"/>
              <a:defRPr sz="2000">
                <a:solidFill>
                  <a:schemeClr val="tx1"/>
                </a:solidFill>
                <a:latin typeface="Arial" pitchFamily="34" charset="0"/>
                <a:ea typeface="MS PGothic" pitchFamily="34" charset="-128"/>
                <a:cs typeface="Arial" pitchFamily="34" charset="0"/>
              </a:defRPr>
            </a:lvl2pPr>
            <a:lvl3pPr marL="1143000" indent="-228600" eaLnBrk="0" hangingPunct="0">
              <a:spcBef>
                <a:spcPct val="20000"/>
              </a:spcBef>
              <a:buClr>
                <a:srgbClr val="1F497D"/>
              </a:buClr>
              <a:buChar char="•"/>
              <a:defRPr>
                <a:solidFill>
                  <a:schemeClr val="tx1"/>
                </a:solidFill>
                <a:latin typeface="Arial" pitchFamily="34" charset="0"/>
                <a:ea typeface="MS PGothic" pitchFamily="34" charset="-128"/>
                <a:cs typeface="Arial" pitchFamily="34" charset="0"/>
              </a:defRPr>
            </a:lvl3pPr>
            <a:lvl4pPr marL="1600200" indent="-228600" eaLnBrk="0" hangingPunct="0">
              <a:spcBef>
                <a:spcPct val="20000"/>
              </a:spcBef>
              <a:buClr>
                <a:srgbClr val="1F497D"/>
              </a:buClr>
              <a:buChar char="–"/>
              <a:defRPr sz="1600">
                <a:solidFill>
                  <a:schemeClr val="tx1"/>
                </a:solidFill>
                <a:latin typeface="Arial" pitchFamily="34" charset="0"/>
                <a:ea typeface="MS PGothic" pitchFamily="34" charset="-128"/>
                <a:cs typeface="Arial" pitchFamily="34" charset="0"/>
              </a:defRPr>
            </a:lvl4pPr>
            <a:lvl5pPr marL="2057400" indent="-228600" eaLnBrk="0" hangingPunct="0">
              <a:spcBef>
                <a:spcPct val="20000"/>
              </a:spcBef>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5pPr>
            <a:lvl6pPr marL="25146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6pPr>
            <a:lvl7pPr marL="29718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7pPr>
            <a:lvl8pPr marL="34290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8pPr>
            <a:lvl9pPr marL="3886200" indent="-228600" eaLnBrk="0" fontAlgn="base" hangingPunct="0">
              <a:spcBef>
                <a:spcPct val="20000"/>
              </a:spcBef>
              <a:spcAft>
                <a:spcPct val="0"/>
              </a:spcAft>
              <a:buClr>
                <a:srgbClr val="1F497D"/>
              </a:buClr>
              <a:buFont typeface="Arial" pitchFamily="34" charset="0"/>
              <a:buChar char="»"/>
              <a:defRPr sz="1400">
                <a:solidFill>
                  <a:schemeClr val="tx1"/>
                </a:solidFill>
                <a:latin typeface="Arial" pitchFamily="34" charset="0"/>
                <a:ea typeface="MS PGothic" pitchFamily="34" charset="-128"/>
                <a:cs typeface="Arial" pitchFamily="34" charset="0"/>
              </a:defRPr>
            </a:lvl9pPr>
          </a:lstStyle>
          <a:p>
            <a:pPr eaLnBrk="1" hangingPunct="1">
              <a:spcBef>
                <a:spcPct val="0"/>
              </a:spcBef>
              <a:buClrTx/>
              <a:buFontTx/>
              <a:buNone/>
            </a:pPr>
            <a:r>
              <a:rPr lang="en-US" altLang="en-US" sz="1800" b="1" dirty="0" smtClean="0">
                <a:solidFill>
                  <a:srgbClr val="1F497D"/>
                </a:solidFill>
                <a:latin typeface="Arial"/>
                <a:cs typeface="Arial"/>
              </a:rPr>
              <a:t>Magnet assemblies (9)</a:t>
            </a:r>
            <a:endParaRPr lang="en-US" altLang="en-US" sz="1800" b="1" dirty="0">
              <a:solidFill>
                <a:srgbClr val="1F497D"/>
              </a:solidFill>
              <a:latin typeface="Arial"/>
              <a:cs typeface="Arial"/>
            </a:endParaRPr>
          </a:p>
        </p:txBody>
      </p:sp>
      <p:sp>
        <p:nvSpPr>
          <p:cNvPr id="43" name="TextBox 9"/>
          <p:cNvSpPr txBox="1">
            <a:spLocks noChangeArrowheads="1"/>
          </p:cNvSpPr>
          <p:nvPr/>
        </p:nvSpPr>
        <p:spPr bwMode="auto">
          <a:xfrm>
            <a:off x="25400" y="1574800"/>
            <a:ext cx="2044700" cy="1500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spcAft>
                <a:spcPts val="300"/>
              </a:spcAft>
            </a:pPr>
            <a:r>
              <a:rPr lang="en-US" altLang="en-US" sz="1600" i="1" dirty="0">
                <a:solidFill>
                  <a:srgbClr val="000000"/>
                </a:solidFill>
                <a:latin typeface="Arial" panose="020B0604020202020204" pitchFamily="34" charset="0"/>
                <a:cs typeface="Arial" panose="020B0604020202020204" pitchFamily="34" charset="0"/>
              </a:rPr>
              <a:t>E</a:t>
            </a:r>
            <a:r>
              <a:rPr lang="en-US" altLang="en-US" sz="1600" dirty="0">
                <a:solidFill>
                  <a:srgbClr val="000000"/>
                </a:solidFill>
                <a:latin typeface="Arial" panose="020B0604020202020204" pitchFamily="34" charset="0"/>
                <a:cs typeface="Arial" panose="020B0604020202020204" pitchFamily="34" charset="0"/>
              </a:rPr>
              <a:t> = Beam energy </a:t>
            </a:r>
          </a:p>
          <a:p>
            <a:pPr eaLnBrk="1" hangingPunct="1">
              <a:spcAft>
                <a:spcPts val="300"/>
              </a:spcAft>
            </a:pPr>
            <a:r>
              <a:rPr lang="en-US" altLang="en-US" sz="1400" dirty="0" smtClean="0">
                <a:solidFill>
                  <a:srgbClr val="000000"/>
                </a:solidFill>
                <a:latin typeface="Arial" panose="020B0604020202020204" pitchFamily="34" charset="0"/>
                <a:cs typeface="Arial" panose="020B0604020202020204" pitchFamily="34" charset="0"/>
              </a:rPr>
              <a:t>(</a:t>
            </a:r>
            <a:r>
              <a:rPr lang="en-US" altLang="en-US" sz="1400" dirty="0">
                <a:solidFill>
                  <a:srgbClr val="000000"/>
                </a:solidFill>
                <a:latin typeface="Arial" panose="020B0604020202020204" pitchFamily="34" charset="0"/>
                <a:cs typeface="Arial" panose="020B0604020202020204" pitchFamily="34" charset="0"/>
              </a:rPr>
              <a:t>E = 6 GeV for </a:t>
            </a:r>
            <a:r>
              <a:rPr lang="en-US" altLang="en-US" sz="1400" dirty="0" smtClean="0">
                <a:solidFill>
                  <a:srgbClr val="000000"/>
                </a:solidFill>
                <a:latin typeface="Arial" panose="020B0604020202020204" pitchFamily="34" charset="0"/>
                <a:cs typeface="Arial" panose="020B0604020202020204" pitchFamily="34" charset="0"/>
              </a:rPr>
              <a:t>APS-U)</a:t>
            </a:r>
          </a:p>
          <a:p>
            <a:pPr eaLnBrk="1" hangingPunct="1"/>
            <a:endParaRPr lang="en-US" altLang="en-US" sz="800" b="1" i="1" dirty="0" smtClean="0">
              <a:solidFill>
                <a:srgbClr val="000000"/>
              </a:solidFill>
              <a:latin typeface="Arial" panose="020B0604020202020204" pitchFamily="34" charset="0"/>
              <a:cs typeface="Arial" panose="020B0604020202020204" pitchFamily="34" charset="0"/>
            </a:endParaRPr>
          </a:p>
          <a:p>
            <a:pPr eaLnBrk="1" hangingPunct="1">
              <a:spcAft>
                <a:spcPts val="300"/>
              </a:spcAft>
            </a:pPr>
            <a:r>
              <a:rPr lang="en-US" altLang="en-US" sz="1600" i="1" dirty="0" err="1" smtClean="0">
                <a:solidFill>
                  <a:srgbClr val="000000"/>
                </a:solidFill>
                <a:latin typeface="Arial" panose="020B0604020202020204" pitchFamily="34" charset="0"/>
                <a:cs typeface="Arial" panose="020B0604020202020204" pitchFamily="34" charset="0"/>
              </a:rPr>
              <a:t>N</a:t>
            </a:r>
            <a:r>
              <a:rPr lang="en-US" altLang="en-US" sz="1600" i="1" baseline="-25000" dirty="0" err="1" smtClean="0">
                <a:solidFill>
                  <a:srgbClr val="000000"/>
                </a:solidFill>
                <a:latin typeface="Arial" panose="020B0604020202020204" pitchFamily="34" charset="0"/>
                <a:cs typeface="Arial" panose="020B0604020202020204" pitchFamily="34" charset="0"/>
              </a:rPr>
              <a:t>d</a:t>
            </a:r>
            <a:r>
              <a:rPr lang="en-US" altLang="en-US" sz="1600" dirty="0" smtClean="0">
                <a:solidFill>
                  <a:srgbClr val="000000"/>
                </a:solidFill>
                <a:latin typeface="Arial" panose="020B0604020202020204" pitchFamily="34" charset="0"/>
                <a:cs typeface="Arial" panose="020B0604020202020204" pitchFamily="34" charset="0"/>
              </a:rPr>
              <a:t> </a:t>
            </a:r>
            <a:r>
              <a:rPr lang="en-US" altLang="en-US" sz="1600" dirty="0">
                <a:solidFill>
                  <a:srgbClr val="000000"/>
                </a:solidFill>
                <a:latin typeface="Arial" panose="020B0604020202020204" pitchFamily="34" charset="0"/>
                <a:cs typeface="Arial" panose="020B0604020202020204" pitchFamily="34" charset="0"/>
              </a:rPr>
              <a:t>= Number of dipoles per </a:t>
            </a:r>
            <a:r>
              <a:rPr lang="en-US" altLang="en-US" sz="1600" dirty="0" smtClean="0">
                <a:solidFill>
                  <a:srgbClr val="000000"/>
                </a:solidFill>
                <a:latin typeface="Arial" panose="020B0604020202020204" pitchFamily="34" charset="0"/>
                <a:cs typeface="Arial" panose="020B0604020202020204" pitchFamily="34" charset="0"/>
              </a:rPr>
              <a:t>sector</a:t>
            </a:r>
          </a:p>
          <a:p>
            <a:pPr eaLnBrk="1" hangingPunct="1"/>
            <a:r>
              <a:rPr lang="en-US" altLang="en-US" sz="1400" dirty="0" smtClean="0">
                <a:solidFill>
                  <a:srgbClr val="000000"/>
                </a:solidFill>
                <a:latin typeface="Arial" panose="020B0604020202020204" pitchFamily="34" charset="0"/>
                <a:cs typeface="Arial" panose="020B0604020202020204" pitchFamily="34" charset="0"/>
              </a:rPr>
              <a:t>(</a:t>
            </a:r>
            <a:r>
              <a:rPr lang="en-US" altLang="en-US" sz="1400" dirty="0" err="1">
                <a:solidFill>
                  <a:srgbClr val="000000"/>
                </a:solidFill>
                <a:latin typeface="Arial" panose="020B0604020202020204" pitchFamily="34" charset="0"/>
                <a:cs typeface="Arial" panose="020B0604020202020204" pitchFamily="34" charset="0"/>
              </a:rPr>
              <a:t>N</a:t>
            </a:r>
            <a:r>
              <a:rPr lang="en-US" altLang="en-US" sz="1400" baseline="-25000" dirty="0" err="1">
                <a:solidFill>
                  <a:srgbClr val="000000"/>
                </a:solidFill>
                <a:latin typeface="Arial" panose="020B0604020202020204" pitchFamily="34" charset="0"/>
                <a:cs typeface="Arial" panose="020B0604020202020204" pitchFamily="34" charset="0"/>
              </a:rPr>
              <a:t>d</a:t>
            </a:r>
            <a:r>
              <a:rPr lang="en-US" altLang="en-US" sz="1400" dirty="0">
                <a:solidFill>
                  <a:srgbClr val="000000"/>
                </a:solidFill>
                <a:latin typeface="Arial" panose="020B0604020202020204" pitchFamily="34" charset="0"/>
                <a:cs typeface="Arial" panose="020B0604020202020204" pitchFamily="34" charset="0"/>
              </a:rPr>
              <a:t> = 7 for </a:t>
            </a:r>
            <a:r>
              <a:rPr lang="en-US" altLang="en-US" sz="1400" dirty="0" smtClean="0">
                <a:solidFill>
                  <a:srgbClr val="000000"/>
                </a:solidFill>
                <a:latin typeface="Arial" panose="020B0604020202020204" pitchFamily="34" charset="0"/>
                <a:cs typeface="Arial" panose="020B0604020202020204" pitchFamily="34" charset="0"/>
              </a:rPr>
              <a:t>APS-U)</a:t>
            </a:r>
            <a:endParaRPr lang="en-US" altLang="en-US" sz="1400" dirty="0">
              <a:solidFill>
                <a:srgbClr val="000000"/>
              </a:solidFill>
              <a:latin typeface="Arial" panose="020B0604020202020204" pitchFamily="34" charset="0"/>
              <a:cs typeface="Arial" panose="020B0604020202020204" pitchFamily="34" charset="0"/>
            </a:endParaRPr>
          </a:p>
        </p:txBody>
      </p:sp>
      <p:pic>
        <p:nvPicPr>
          <p:cNvPr id="44" name="Picture 14" descr="latex-image-1.pdf"/>
          <p:cNvPicPr>
            <a:picLocks noChangeAspect="1"/>
          </p:cNvPicPr>
          <p:nvPr/>
        </p:nvPicPr>
        <p:blipFill>
          <a:blip r:embed="rId5">
            <a:duotone>
              <a:prstClr val="black"/>
              <a:schemeClr val="tx2">
                <a:tint val="45000"/>
                <a:satMod val="400000"/>
              </a:schemeClr>
            </a:duotone>
            <a:extLst>
              <a:ext uri="{28A0092B-C50C-407E-A947-70E740481C1C}">
                <a14:useLocalDpi xmlns:a14="http://schemas.microsoft.com/office/drawing/2010/main" val="0"/>
              </a:ext>
            </a:extLst>
          </a:blip>
          <a:srcRect r="56094"/>
          <a:stretch>
            <a:fillRect/>
          </a:stretch>
        </p:blipFill>
        <p:spPr bwMode="auto">
          <a:xfrm>
            <a:off x="146914" y="776289"/>
            <a:ext cx="1670578" cy="900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 name="Curved Right Arrow 44"/>
          <p:cNvSpPr/>
          <p:nvPr/>
        </p:nvSpPr>
        <p:spPr bwMode="auto">
          <a:xfrm>
            <a:off x="965200" y="3187700"/>
            <a:ext cx="914400" cy="1524000"/>
          </a:xfrm>
          <a:prstGeom prst="curvedRightArrow">
            <a:avLst/>
          </a:prstGeom>
          <a:solidFill>
            <a:srgbClr val="A6C4DE">
              <a:lumMod val="60000"/>
              <a:lumOff val="40000"/>
            </a:srgbClr>
          </a:solidFill>
          <a:ln w="9525" cap="flat" cmpd="sng" algn="ctr">
            <a:solidFill>
              <a:srgbClr val="000000"/>
            </a:solidFill>
            <a:prstDash val="solid"/>
            <a:round/>
            <a:headEnd type="none" w="med" len="med"/>
            <a:tailEnd type="none" w="med" len="med"/>
          </a:ln>
          <a:effectLst/>
          <a:extLst/>
        </p:spPr>
        <p:txBody>
          <a:bodyPr/>
          <a:lstStyle/>
          <a:p>
            <a:pPr eaLnBrk="1" fontAlgn="auto" hangingPunct="1">
              <a:spcBef>
                <a:spcPts val="0"/>
              </a:spcBef>
              <a:spcAft>
                <a:spcPts val="0"/>
              </a:spcAft>
              <a:defRPr/>
            </a:pPr>
            <a:endParaRPr lang="en-US" kern="0">
              <a:solidFill>
                <a:srgbClr val="404040"/>
              </a:solidFill>
              <a:latin typeface="Arial"/>
              <a:cs typeface="Arial"/>
            </a:endParaRPr>
          </a:p>
        </p:txBody>
      </p:sp>
      <p:sp>
        <p:nvSpPr>
          <p:cNvPr id="46" name="TextBox 45"/>
          <p:cNvSpPr txBox="1"/>
          <p:nvPr/>
        </p:nvSpPr>
        <p:spPr>
          <a:xfrm>
            <a:off x="114300" y="4972050"/>
            <a:ext cx="1765300" cy="1323439"/>
          </a:xfrm>
          <a:prstGeom prst="rect">
            <a:avLst/>
          </a:prstGeom>
          <a:solidFill>
            <a:srgbClr val="FFFFFF"/>
          </a:solidFill>
          <a:ln>
            <a:noFill/>
          </a:ln>
        </p:spPr>
        <p:txBody>
          <a:bodyPr wrap="square">
            <a:spAutoFit/>
          </a:bodyPr>
          <a:lstStyle/>
          <a:p>
            <a:pPr algn="r" eaLnBrk="1" fontAlgn="auto" hangingPunct="1">
              <a:spcBef>
                <a:spcPts val="0"/>
              </a:spcBef>
              <a:spcAft>
                <a:spcPts val="0"/>
              </a:spcAft>
              <a:defRPr/>
            </a:pPr>
            <a:r>
              <a:rPr lang="en-US" sz="2000" b="1" kern="0" dirty="0">
                <a:solidFill>
                  <a:srgbClr val="D2D2D2">
                    <a:lumMod val="10000"/>
                  </a:srgbClr>
                </a:solidFill>
                <a:latin typeface="Arial"/>
                <a:cs typeface="Arial"/>
              </a:rPr>
              <a:t>~50-fold reduction in horizontal </a:t>
            </a:r>
            <a:r>
              <a:rPr lang="en-US" sz="2000" b="1" kern="0" dirty="0" err="1">
                <a:solidFill>
                  <a:srgbClr val="D2D2D2">
                    <a:lumMod val="10000"/>
                  </a:srgbClr>
                </a:solidFill>
                <a:latin typeface="Arial"/>
                <a:cs typeface="Arial"/>
              </a:rPr>
              <a:t>emittance</a:t>
            </a:r>
            <a:endParaRPr lang="en-US" sz="2000" b="1" kern="0" dirty="0">
              <a:solidFill>
                <a:srgbClr val="D2D2D2">
                  <a:lumMod val="10000"/>
                </a:srgbClr>
              </a:solidFill>
              <a:latin typeface="Arial"/>
              <a:cs typeface="Arial"/>
            </a:endParaRPr>
          </a:p>
        </p:txBody>
      </p:sp>
    </p:spTree>
    <p:extLst>
      <p:ext uri="{BB962C8B-B14F-4D97-AF65-F5344CB8AC3E}">
        <p14:creationId xmlns:p14="http://schemas.microsoft.com/office/powerpoint/2010/main" val="19776487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54000"/>
            <a:ext cx="8686800" cy="1143000"/>
          </a:xfrm>
        </p:spPr>
        <p:txBody>
          <a:bodyPr/>
          <a:lstStyle/>
          <a:p>
            <a:pPr algn="ctr">
              <a:spcBef>
                <a:spcPts val="0"/>
              </a:spcBef>
              <a:spcAft>
                <a:spcPts val="300"/>
              </a:spcAft>
            </a:pPr>
            <a:r>
              <a:rPr lang="en-US" b="0" dirty="0" smtClean="0">
                <a:latin typeface="Arial"/>
                <a:cs typeface="Arial"/>
              </a:rPr>
              <a:t>APS-U </a:t>
            </a:r>
            <a:r>
              <a:rPr lang="en-US" b="0" dirty="0">
                <a:latin typeface="Arial"/>
                <a:cs typeface="Arial"/>
              </a:rPr>
              <a:t>d</a:t>
            </a:r>
            <a:r>
              <a:rPr lang="en-US" b="0" dirty="0" smtClean="0">
                <a:latin typeface="Arial"/>
                <a:cs typeface="Arial"/>
              </a:rPr>
              <a:t>esign concept driven by performance goals</a:t>
            </a:r>
            <a:br>
              <a:rPr lang="en-US" b="0" dirty="0" smtClean="0">
                <a:latin typeface="Arial"/>
                <a:cs typeface="Arial"/>
              </a:rPr>
            </a:br>
            <a:r>
              <a:rPr lang="en-US" b="0" dirty="0" smtClean="0">
                <a:latin typeface="Arial"/>
                <a:cs typeface="Arial"/>
              </a:rPr>
              <a:t> that will enable breakthrough science</a:t>
            </a:r>
            <a:endParaRPr lang="en-US" b="0" dirty="0">
              <a:latin typeface="Arial"/>
              <a:cs typeface="Arial"/>
            </a:endParaRPr>
          </a:p>
        </p:txBody>
      </p:sp>
      <p:sp>
        <p:nvSpPr>
          <p:cNvPr id="5" name="Content Placeholder 4"/>
          <p:cNvSpPr>
            <a:spLocks noGrp="1"/>
          </p:cNvSpPr>
          <p:nvPr>
            <p:ph idx="1"/>
          </p:nvPr>
        </p:nvSpPr>
        <p:spPr>
          <a:xfrm>
            <a:off x="292100" y="1143000"/>
            <a:ext cx="8305800" cy="1600200"/>
          </a:xfrm>
        </p:spPr>
        <p:txBody>
          <a:bodyPr/>
          <a:lstStyle/>
          <a:p>
            <a:pPr marL="0" indent="0">
              <a:spcBef>
                <a:spcPts val="0"/>
              </a:spcBef>
              <a:spcAft>
                <a:spcPts val="300"/>
              </a:spcAft>
              <a:buNone/>
            </a:pPr>
            <a:r>
              <a:rPr lang="en-US" sz="2000" dirty="0">
                <a:solidFill>
                  <a:srgbClr val="000000"/>
                </a:solidFill>
                <a:latin typeface="Arial"/>
                <a:ea typeface="MS PGothic" charset="0"/>
                <a:cs typeface="Arial"/>
              </a:rPr>
              <a:t>The APS Upgrade design has been motivated by a set of performance goals that deliver on the opportunities outlined by BESAC</a:t>
            </a:r>
            <a:r>
              <a:rPr lang="en-US" sz="2000" dirty="0" smtClean="0">
                <a:solidFill>
                  <a:srgbClr val="000000"/>
                </a:solidFill>
                <a:latin typeface="Arial"/>
                <a:ea typeface="MS PGothic" charset="0"/>
                <a:cs typeface="Arial"/>
              </a:rPr>
              <a:t>:</a:t>
            </a:r>
            <a:endParaRPr lang="en-US" sz="2000" b="1" dirty="0" smtClean="0">
              <a:solidFill>
                <a:srgbClr val="000000"/>
              </a:solidFill>
              <a:latin typeface="Arial"/>
              <a:cs typeface="Arial"/>
            </a:endParaRPr>
          </a:p>
          <a:p>
            <a:pPr>
              <a:spcBef>
                <a:spcPts val="0"/>
              </a:spcBef>
              <a:spcAft>
                <a:spcPts val="300"/>
              </a:spcAft>
            </a:pPr>
            <a:r>
              <a:rPr lang="en-US" dirty="0" smtClean="0">
                <a:solidFill>
                  <a:srgbClr val="000000"/>
                </a:solidFill>
                <a:latin typeface="Arial"/>
                <a:cs typeface="Arial"/>
              </a:rPr>
              <a:t>New 6 </a:t>
            </a:r>
            <a:r>
              <a:rPr lang="en-US" dirty="0" err="1" smtClean="0">
                <a:solidFill>
                  <a:srgbClr val="000000"/>
                </a:solidFill>
                <a:latin typeface="Arial"/>
                <a:cs typeface="Arial"/>
              </a:rPr>
              <a:t>GeV</a:t>
            </a:r>
            <a:r>
              <a:rPr lang="en-US" dirty="0" smtClean="0">
                <a:solidFill>
                  <a:srgbClr val="000000"/>
                </a:solidFill>
                <a:latin typeface="Arial"/>
                <a:cs typeface="Arial"/>
              </a:rPr>
              <a:t> MBA high-brightness storage ring lattice in existing tunnel</a:t>
            </a:r>
          </a:p>
          <a:p>
            <a:pPr>
              <a:spcBef>
                <a:spcPts val="0"/>
              </a:spcBef>
              <a:spcAft>
                <a:spcPts val="300"/>
              </a:spcAft>
            </a:pPr>
            <a:r>
              <a:rPr lang="en-US" dirty="0" smtClean="0">
                <a:solidFill>
                  <a:srgbClr val="000000"/>
                </a:solidFill>
                <a:latin typeface="Arial"/>
                <a:cs typeface="Arial"/>
              </a:rPr>
              <a:t>Doubling of ring stored beam current to 200 mA</a:t>
            </a:r>
            <a:endParaRPr lang="en-US" dirty="0">
              <a:solidFill>
                <a:srgbClr val="000000"/>
              </a:solidFill>
              <a:latin typeface="Arial"/>
              <a:cs typeface="Arial"/>
            </a:endParaRPr>
          </a:p>
          <a:p>
            <a:pPr>
              <a:spcBef>
                <a:spcPts val="0"/>
              </a:spcBef>
              <a:spcAft>
                <a:spcPts val="300"/>
              </a:spcAft>
            </a:pPr>
            <a:r>
              <a:rPr lang="en-US" dirty="0">
                <a:solidFill>
                  <a:srgbClr val="000000"/>
                </a:solidFill>
                <a:latin typeface="Arial"/>
                <a:cs typeface="Arial"/>
              </a:rPr>
              <a:t>New insertion devices </a:t>
            </a:r>
            <a:r>
              <a:rPr lang="en-US" dirty="0" smtClean="0">
                <a:solidFill>
                  <a:srgbClr val="000000"/>
                </a:solidFill>
                <a:latin typeface="Arial"/>
                <a:cs typeface="Arial"/>
              </a:rPr>
              <a:t>optimized</a:t>
            </a:r>
          </a:p>
          <a:p>
            <a:pPr marL="0" indent="0">
              <a:spcBef>
                <a:spcPts val="0"/>
              </a:spcBef>
              <a:spcAft>
                <a:spcPts val="300"/>
              </a:spcAft>
              <a:buNone/>
            </a:pPr>
            <a:r>
              <a:rPr lang="en-US" dirty="0">
                <a:solidFill>
                  <a:srgbClr val="000000"/>
                </a:solidFill>
                <a:latin typeface="Arial"/>
                <a:cs typeface="Arial"/>
              </a:rPr>
              <a:t> </a:t>
            </a:r>
            <a:r>
              <a:rPr lang="en-US" dirty="0" smtClean="0">
                <a:solidFill>
                  <a:srgbClr val="000000"/>
                </a:solidFill>
                <a:latin typeface="Arial"/>
                <a:cs typeface="Arial"/>
              </a:rPr>
              <a:t>     </a:t>
            </a:r>
            <a:r>
              <a:rPr lang="en-US" dirty="0">
                <a:solidFill>
                  <a:srgbClr val="000000"/>
                </a:solidFill>
                <a:latin typeface="Arial"/>
                <a:cs typeface="Arial"/>
              </a:rPr>
              <a:t>for brightness and flux</a:t>
            </a:r>
          </a:p>
          <a:p>
            <a:pPr>
              <a:spcBef>
                <a:spcPts val="0"/>
              </a:spcBef>
              <a:spcAft>
                <a:spcPts val="300"/>
              </a:spcAft>
            </a:pPr>
            <a:endParaRPr lang="en-US" sz="2000" dirty="0" smtClean="0">
              <a:solidFill>
                <a:srgbClr val="000000"/>
              </a:solidFill>
              <a:latin typeface="Arial"/>
              <a:cs typeface="Arial"/>
            </a:endParaRPr>
          </a:p>
          <a:p>
            <a:pPr marL="0" indent="0">
              <a:spcBef>
                <a:spcPts val="0"/>
              </a:spcBef>
              <a:spcAft>
                <a:spcPts val="300"/>
              </a:spcAft>
              <a:buNone/>
            </a:pPr>
            <a:endParaRPr lang="en-US" sz="2000" dirty="0" smtClean="0">
              <a:solidFill>
                <a:srgbClr val="000000"/>
              </a:solidFill>
              <a:latin typeface="Arial"/>
              <a:cs typeface="Arial"/>
            </a:endParaRPr>
          </a:p>
        </p:txBody>
      </p:sp>
      <p:sp>
        <p:nvSpPr>
          <p:cNvPr id="3" name="Slide Number Placeholder 2"/>
          <p:cNvSpPr>
            <a:spLocks noGrp="1"/>
          </p:cNvSpPr>
          <p:nvPr>
            <p:ph type="sldNum" sz="quarter" idx="12"/>
          </p:nvPr>
        </p:nvSpPr>
        <p:spPr/>
        <p:txBody>
          <a:bodyPr/>
          <a:lstStyle/>
          <a:p>
            <a:pPr>
              <a:defRPr/>
            </a:pPr>
            <a:fld id="{D8294B01-9356-4A99-BF43-1EB6DE2E19CF}" type="slidenum">
              <a:rPr lang="en-US" smtClean="0">
                <a:solidFill>
                  <a:srgbClr val="404040"/>
                </a:solidFill>
              </a:rPr>
              <a:pPr>
                <a:defRPr/>
              </a:pPr>
              <a:t>17</a:t>
            </a:fld>
            <a:endParaRPr lang="en-US">
              <a:solidFill>
                <a:srgbClr val="404040"/>
              </a:solidFill>
            </a:endParaRPr>
          </a:p>
        </p:txBody>
      </p:sp>
      <p:pic>
        <p:nvPicPr>
          <p:cNvPr id="8" name="Content Placeholder 6"/>
          <p:cNvPicPr>
            <a:picLocks noChangeAspect="1"/>
          </p:cNvPicPr>
          <p:nvPr/>
        </p:nvPicPr>
        <p:blipFill rotWithShape="1">
          <a:blip r:embed="rId3" cstate="print">
            <a:extLst>
              <a:ext uri="{28A0092B-C50C-407E-A947-70E740481C1C}">
                <a14:useLocalDpi xmlns:a14="http://schemas.microsoft.com/office/drawing/2010/main"/>
              </a:ext>
            </a:extLst>
          </a:blip>
          <a:srcRect l="25099" t="9451" r="17399" b="6003"/>
          <a:stretch/>
        </p:blipFill>
        <p:spPr>
          <a:xfrm>
            <a:off x="4940300" y="2548821"/>
            <a:ext cx="4000500" cy="3676251"/>
          </a:xfrm>
          <a:prstGeom prst="rect">
            <a:avLst/>
          </a:prstGeom>
          <a:ln w="28575" cmpd="sng">
            <a:solidFill>
              <a:srgbClr val="151515"/>
            </a:solidFill>
          </a:ln>
        </p:spPr>
      </p:pic>
      <p:sp>
        <p:nvSpPr>
          <p:cNvPr id="10" name="Content Placeholder 4"/>
          <p:cNvSpPr txBox="1">
            <a:spLocks/>
          </p:cNvSpPr>
          <p:nvPr/>
        </p:nvSpPr>
        <p:spPr bwMode="auto">
          <a:xfrm>
            <a:off x="292100" y="3009900"/>
            <a:ext cx="4686300" cy="1371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lr>
                <a:srgbClr val="1F497D"/>
              </a:buClr>
              <a:buFont typeface="Wingdings" charset="2"/>
              <a:buChar char="§"/>
              <a:defRPr sz="1800">
                <a:solidFill>
                  <a:schemeClr val="tx1"/>
                </a:solidFill>
                <a:latin typeface="+mn-lt"/>
                <a:ea typeface="ＭＳ Ｐゴシック" charset="-128"/>
                <a:cs typeface="ＭＳ Ｐゴシック" charset="-128"/>
              </a:defRPr>
            </a:lvl1pPr>
            <a:lvl2pPr marL="742950" indent="-285750" algn="l" rtl="0" eaLnBrk="1" fontAlgn="base" hangingPunct="1">
              <a:spcBef>
                <a:spcPct val="20000"/>
              </a:spcBef>
              <a:spcAft>
                <a:spcPct val="0"/>
              </a:spcAft>
              <a:buClr>
                <a:srgbClr val="1F497D"/>
              </a:buClr>
              <a:buChar char="–"/>
              <a:defRPr sz="1600">
                <a:solidFill>
                  <a:schemeClr val="tx1"/>
                </a:solidFill>
                <a:latin typeface="+mn-lt"/>
                <a:ea typeface="ＭＳ Ｐゴシック" charset="-128"/>
              </a:defRPr>
            </a:lvl2pPr>
            <a:lvl3pPr marL="1143000" indent="-228600" algn="l" rtl="0" eaLnBrk="1" fontAlgn="base" hangingPunct="1">
              <a:spcBef>
                <a:spcPct val="20000"/>
              </a:spcBef>
              <a:spcAft>
                <a:spcPct val="0"/>
              </a:spcAft>
              <a:buClr>
                <a:srgbClr val="1F497D"/>
              </a:buClr>
              <a:buChar char="•"/>
              <a:defRPr sz="1400">
                <a:solidFill>
                  <a:schemeClr val="tx1"/>
                </a:solidFill>
                <a:latin typeface="+mn-lt"/>
                <a:ea typeface="ＭＳ Ｐゴシック" charset="-128"/>
              </a:defRPr>
            </a:lvl3pPr>
            <a:lvl4pPr marL="1600200" indent="-228600" algn="l" rtl="0" eaLnBrk="1" fontAlgn="base" hangingPunct="1">
              <a:spcBef>
                <a:spcPct val="20000"/>
              </a:spcBef>
              <a:spcAft>
                <a:spcPct val="0"/>
              </a:spcAft>
              <a:buClr>
                <a:srgbClr val="1F497D"/>
              </a:buClr>
              <a:buChar char="–"/>
              <a:defRPr sz="1400">
                <a:solidFill>
                  <a:schemeClr val="tx1"/>
                </a:solidFill>
                <a:latin typeface="+mn-lt"/>
                <a:ea typeface="ＭＳ Ｐゴシック" charset="-128"/>
              </a:defRPr>
            </a:lvl4pPr>
            <a:lvl5pPr marL="2057400" indent="-228600" algn="l" rtl="0" eaLnBrk="1" fontAlgn="base" hangingPunct="1">
              <a:spcBef>
                <a:spcPct val="20000"/>
              </a:spcBef>
              <a:spcAft>
                <a:spcPct val="0"/>
              </a:spcAft>
              <a:buClr>
                <a:srgbClr val="1F497D"/>
              </a:buClr>
              <a:buFont typeface="Arial" charset="0"/>
              <a:buChar char="»"/>
              <a:defRPr sz="1400">
                <a:solidFill>
                  <a:schemeClr val="tx1"/>
                </a:solidFill>
                <a:latin typeface="+mn-lt"/>
                <a:ea typeface="ＭＳ Ｐゴシック" charset="-128"/>
              </a:defRPr>
            </a:lvl5pPr>
            <a:lvl6pPr marL="25146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6pPr>
            <a:lvl7pPr marL="29718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7pPr>
            <a:lvl8pPr marL="34290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8pPr>
            <a:lvl9pPr marL="38862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9pPr>
          </a:lstStyle>
          <a:p>
            <a:pPr lvl="1">
              <a:spcBef>
                <a:spcPts val="0"/>
              </a:spcBef>
              <a:spcAft>
                <a:spcPts val="300"/>
              </a:spcAft>
            </a:pPr>
            <a:r>
              <a:rPr lang="en-US" sz="1800" dirty="0" smtClean="0">
                <a:solidFill>
                  <a:srgbClr val="000000"/>
                </a:solidFill>
                <a:latin typeface="Arial"/>
                <a:cs typeface="Arial"/>
              </a:rPr>
              <a:t>Incorporates superconducting undulators on selected beamlines</a:t>
            </a:r>
          </a:p>
          <a:p>
            <a:pPr>
              <a:spcBef>
                <a:spcPts val="0"/>
              </a:spcBef>
              <a:spcAft>
                <a:spcPts val="300"/>
              </a:spcAft>
            </a:pPr>
            <a:r>
              <a:rPr lang="en-US" dirty="0" smtClean="0">
                <a:solidFill>
                  <a:srgbClr val="000000"/>
                </a:solidFill>
                <a:latin typeface="Arial"/>
                <a:cs typeface="Arial"/>
              </a:rPr>
              <a:t>New and upgraded front-ends of common design for maximum flexibility</a:t>
            </a:r>
          </a:p>
          <a:p>
            <a:pPr>
              <a:spcBef>
                <a:spcPts val="0"/>
              </a:spcBef>
              <a:spcAft>
                <a:spcPts val="300"/>
              </a:spcAft>
            </a:pPr>
            <a:r>
              <a:rPr lang="en-US" dirty="0" smtClean="0">
                <a:solidFill>
                  <a:srgbClr val="151515"/>
                </a:solidFill>
                <a:latin typeface="Arial"/>
                <a:cs typeface="Arial"/>
              </a:rPr>
              <a:t>Improved electron/photon beam stability</a:t>
            </a:r>
          </a:p>
          <a:p>
            <a:pPr>
              <a:spcBef>
                <a:spcPts val="0"/>
              </a:spcBef>
              <a:spcAft>
                <a:spcPts val="300"/>
              </a:spcAft>
            </a:pPr>
            <a:r>
              <a:rPr lang="en-US" dirty="0" smtClean="0">
                <a:solidFill>
                  <a:srgbClr val="151515"/>
                </a:solidFill>
                <a:latin typeface="Arial"/>
                <a:cs typeface="Arial"/>
              </a:rPr>
              <a:t>Suite </a:t>
            </a:r>
            <a:r>
              <a:rPr lang="en-US" dirty="0">
                <a:solidFill>
                  <a:srgbClr val="151515"/>
                </a:solidFill>
                <a:latin typeface="Arial"/>
                <a:cs typeface="Arial"/>
              </a:rPr>
              <a:t>of </a:t>
            </a:r>
            <a:r>
              <a:rPr lang="en-US" dirty="0" smtClean="0">
                <a:solidFill>
                  <a:srgbClr val="151515"/>
                </a:solidFill>
                <a:latin typeface="Arial"/>
                <a:cs typeface="Arial"/>
              </a:rPr>
              <a:t>new/upgraded </a:t>
            </a:r>
            <a:r>
              <a:rPr lang="en-US" dirty="0">
                <a:solidFill>
                  <a:srgbClr val="151515"/>
                </a:solidFill>
                <a:latin typeface="Arial"/>
                <a:cs typeface="Arial"/>
              </a:rPr>
              <a:t>beamlines designed for best-in-class performance with high-brightness source</a:t>
            </a:r>
          </a:p>
          <a:p>
            <a:pPr>
              <a:spcBef>
                <a:spcPts val="0"/>
              </a:spcBef>
              <a:spcAft>
                <a:spcPts val="300"/>
              </a:spcAft>
            </a:pPr>
            <a:endParaRPr lang="en-US" dirty="0">
              <a:solidFill>
                <a:srgbClr val="151515"/>
              </a:solidFill>
              <a:latin typeface="Arial"/>
              <a:cs typeface="Arial"/>
            </a:endParaRPr>
          </a:p>
        </p:txBody>
      </p:sp>
    </p:spTree>
    <p:extLst>
      <p:ext uri="{BB962C8B-B14F-4D97-AF65-F5344CB8AC3E}">
        <p14:creationId xmlns:p14="http://schemas.microsoft.com/office/powerpoint/2010/main" val="8438579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99993" y="5235416"/>
            <a:ext cx="3408872" cy="1491525"/>
          </a:xfrm>
          <a:prstGeom prst="rect">
            <a:avLst/>
          </a:prstGeom>
          <a:noFill/>
        </p:spPr>
      </p:pic>
      <p:sp>
        <p:nvSpPr>
          <p:cNvPr id="2" name="Title 1"/>
          <p:cNvSpPr>
            <a:spLocks noGrp="1"/>
          </p:cNvSpPr>
          <p:nvPr>
            <p:ph type="title"/>
          </p:nvPr>
        </p:nvSpPr>
        <p:spPr>
          <a:xfrm>
            <a:off x="457200" y="228600"/>
            <a:ext cx="8229600" cy="1143000"/>
          </a:xfrm>
        </p:spPr>
        <p:txBody>
          <a:bodyPr/>
          <a:lstStyle/>
          <a:p>
            <a:pPr algn="ctr"/>
            <a:r>
              <a:rPr lang="en-US" b="0" dirty="0">
                <a:latin typeface="Arial"/>
                <a:cs typeface="Arial"/>
              </a:rPr>
              <a:t>APS Upgrade beamline strategy ensures that the United States stays at forefront of hard x-ray sciences</a:t>
            </a:r>
          </a:p>
        </p:txBody>
      </p:sp>
      <p:sp>
        <p:nvSpPr>
          <p:cNvPr id="3" name="Content Placeholder 2"/>
          <p:cNvSpPr>
            <a:spLocks noGrp="1"/>
          </p:cNvSpPr>
          <p:nvPr>
            <p:ph idx="1"/>
          </p:nvPr>
        </p:nvSpPr>
        <p:spPr>
          <a:xfrm>
            <a:off x="144313" y="1122570"/>
            <a:ext cx="7412187" cy="3525630"/>
          </a:xfrm>
        </p:spPr>
        <p:txBody>
          <a:bodyPr/>
          <a:lstStyle/>
          <a:p>
            <a:pPr marL="0" indent="0">
              <a:spcAft>
                <a:spcPts val="0"/>
              </a:spcAft>
              <a:buNone/>
            </a:pPr>
            <a:r>
              <a:rPr lang="en-US" sz="2000" dirty="0" smtClean="0">
                <a:solidFill>
                  <a:schemeClr val="bg2">
                    <a:lumMod val="10000"/>
                  </a:schemeClr>
                </a:solidFill>
                <a:latin typeface="Arial"/>
                <a:cs typeface="Arial"/>
              </a:rPr>
              <a:t>Priority: </a:t>
            </a:r>
            <a:r>
              <a:rPr lang="en-US" sz="2000" dirty="0" smtClean="0">
                <a:solidFill>
                  <a:srgbClr val="000000"/>
                </a:solidFill>
                <a:latin typeface="Arial"/>
                <a:cs typeface="Arial"/>
              </a:rPr>
              <a:t>Take full </a:t>
            </a:r>
            <a:r>
              <a:rPr lang="en-US" sz="2000" dirty="0">
                <a:solidFill>
                  <a:srgbClr val="000000"/>
                </a:solidFill>
                <a:latin typeface="Arial"/>
                <a:cs typeface="Arial"/>
              </a:rPr>
              <a:t>advantage of the leap in source </a:t>
            </a:r>
            <a:r>
              <a:rPr lang="en-US" sz="2000" dirty="0" smtClean="0">
                <a:solidFill>
                  <a:srgbClr val="000000"/>
                </a:solidFill>
                <a:latin typeface="Arial"/>
                <a:cs typeface="Arial"/>
              </a:rPr>
              <a:t>performance</a:t>
            </a:r>
          </a:p>
          <a:p>
            <a:pPr marL="0" indent="0" eaLnBrk="1" fontAlgn="auto" hangingPunct="1">
              <a:buNone/>
            </a:pPr>
            <a:r>
              <a:rPr lang="en-US" dirty="0" smtClean="0">
                <a:solidFill>
                  <a:srgbClr val="000000"/>
                </a:solidFill>
                <a:latin typeface="Arial"/>
                <a:cs typeface="Arial"/>
              </a:rPr>
              <a:t>Early identifications: </a:t>
            </a:r>
          </a:p>
          <a:p>
            <a:pPr lvl="1" eaLnBrk="1" fontAlgn="auto" hangingPunct="1">
              <a:spcBef>
                <a:spcPts val="0"/>
              </a:spcBef>
            </a:pPr>
            <a:r>
              <a:rPr lang="en-US" dirty="0" smtClean="0">
                <a:solidFill>
                  <a:srgbClr val="000000"/>
                </a:solidFill>
                <a:latin typeface="Arial"/>
                <a:cs typeface="Arial"/>
              </a:rPr>
              <a:t>X</a:t>
            </a:r>
            <a:r>
              <a:rPr lang="en-US" dirty="0">
                <a:solidFill>
                  <a:srgbClr val="000000"/>
                </a:solidFill>
                <a:latin typeface="Arial"/>
                <a:cs typeface="Arial"/>
              </a:rPr>
              <a:t>-ray Correlation </a:t>
            </a:r>
            <a:r>
              <a:rPr lang="en-US" dirty="0" smtClean="0">
                <a:solidFill>
                  <a:srgbClr val="000000"/>
                </a:solidFill>
                <a:latin typeface="Arial"/>
                <a:cs typeface="Arial"/>
              </a:rPr>
              <a:t>Spectroscopy</a:t>
            </a:r>
            <a:endParaRPr lang="en-US" dirty="0">
              <a:solidFill>
                <a:srgbClr val="000000"/>
              </a:solidFill>
              <a:latin typeface="Arial"/>
              <a:cs typeface="Arial"/>
            </a:endParaRPr>
          </a:p>
          <a:p>
            <a:pPr lvl="1" eaLnBrk="1" fontAlgn="auto" hangingPunct="1">
              <a:spcBef>
                <a:spcPts val="0"/>
              </a:spcBef>
            </a:pPr>
            <a:r>
              <a:rPr lang="en-US" dirty="0" err="1" smtClean="0">
                <a:solidFill>
                  <a:srgbClr val="000000"/>
                </a:solidFill>
                <a:latin typeface="Arial"/>
                <a:cs typeface="Arial"/>
              </a:rPr>
              <a:t>PtychoProbe</a:t>
            </a:r>
            <a:endParaRPr lang="en-US" dirty="0">
              <a:solidFill>
                <a:srgbClr val="000000"/>
              </a:solidFill>
              <a:latin typeface="Arial"/>
              <a:cs typeface="Arial"/>
            </a:endParaRPr>
          </a:p>
          <a:p>
            <a:pPr lvl="1" eaLnBrk="1" fontAlgn="auto" hangingPunct="1">
              <a:spcBef>
                <a:spcPts val="0"/>
              </a:spcBef>
            </a:pPr>
            <a:r>
              <a:rPr lang="en-US" dirty="0" smtClean="0">
                <a:solidFill>
                  <a:srgbClr val="000000"/>
                </a:solidFill>
                <a:latin typeface="Arial"/>
                <a:cs typeface="Arial"/>
              </a:rPr>
              <a:t>High </a:t>
            </a:r>
            <a:r>
              <a:rPr lang="en-US" dirty="0">
                <a:solidFill>
                  <a:srgbClr val="000000"/>
                </a:solidFill>
                <a:latin typeface="Arial"/>
                <a:cs typeface="Arial"/>
              </a:rPr>
              <a:t>Energy X-ray </a:t>
            </a:r>
            <a:r>
              <a:rPr lang="en-US" dirty="0" smtClean="0">
                <a:solidFill>
                  <a:srgbClr val="000000"/>
                </a:solidFill>
                <a:latin typeface="Arial"/>
                <a:cs typeface="Arial"/>
              </a:rPr>
              <a:t>Scattering</a:t>
            </a:r>
          </a:p>
          <a:p>
            <a:pPr lvl="1" eaLnBrk="1" fontAlgn="auto" hangingPunct="1">
              <a:spcBef>
                <a:spcPts val="0"/>
              </a:spcBef>
            </a:pPr>
            <a:r>
              <a:rPr lang="en-US" dirty="0" smtClean="0">
                <a:solidFill>
                  <a:srgbClr val="000000"/>
                </a:solidFill>
                <a:latin typeface="Arial"/>
                <a:cs typeface="Arial"/>
              </a:rPr>
              <a:t>Bragg </a:t>
            </a:r>
            <a:r>
              <a:rPr lang="en-US" dirty="0">
                <a:solidFill>
                  <a:srgbClr val="000000"/>
                </a:solidFill>
                <a:latin typeface="Arial"/>
                <a:cs typeface="Arial"/>
              </a:rPr>
              <a:t>Coherent Diffractive </a:t>
            </a:r>
            <a:r>
              <a:rPr lang="en-US" dirty="0" smtClean="0">
                <a:solidFill>
                  <a:srgbClr val="000000"/>
                </a:solidFill>
                <a:latin typeface="Arial"/>
                <a:cs typeface="Arial"/>
              </a:rPr>
              <a:t>Imaging</a:t>
            </a:r>
          </a:p>
          <a:p>
            <a:pPr lvl="1" eaLnBrk="1" fontAlgn="auto" hangingPunct="1">
              <a:spcBef>
                <a:spcPts val="0"/>
              </a:spcBef>
            </a:pPr>
            <a:r>
              <a:rPr lang="en-US" i="1" dirty="0" smtClean="0">
                <a:solidFill>
                  <a:srgbClr val="000000"/>
                </a:solidFill>
                <a:latin typeface="Arial"/>
                <a:cs typeface="Arial"/>
              </a:rPr>
              <a:t>In</a:t>
            </a:r>
            <a:r>
              <a:rPr lang="en-US" i="1" dirty="0">
                <a:solidFill>
                  <a:srgbClr val="000000"/>
                </a:solidFill>
                <a:latin typeface="Arial"/>
                <a:cs typeface="Arial"/>
              </a:rPr>
              <a:t>-Situ</a:t>
            </a:r>
            <a:r>
              <a:rPr lang="en-US" dirty="0">
                <a:solidFill>
                  <a:srgbClr val="000000"/>
                </a:solidFill>
                <a:latin typeface="Arial"/>
                <a:cs typeface="Arial"/>
              </a:rPr>
              <a:t> </a:t>
            </a:r>
            <a:r>
              <a:rPr lang="en-US" smtClean="0">
                <a:solidFill>
                  <a:srgbClr val="000000"/>
                </a:solidFill>
                <a:latin typeface="Arial"/>
                <a:cs typeface="Arial"/>
              </a:rPr>
              <a:t>Nanoprobe </a:t>
            </a:r>
            <a:endParaRPr lang="en-US" dirty="0" smtClean="0">
              <a:solidFill>
                <a:srgbClr val="000000"/>
              </a:solidFill>
              <a:latin typeface="Arial"/>
              <a:cs typeface="Arial"/>
            </a:endParaRPr>
          </a:p>
          <a:p>
            <a:pPr lvl="1" eaLnBrk="1" fontAlgn="auto" hangingPunct="1">
              <a:spcBef>
                <a:spcPts val="0"/>
              </a:spcBef>
            </a:pPr>
            <a:r>
              <a:rPr lang="en-US" dirty="0" err="1" smtClean="0">
                <a:solidFill>
                  <a:srgbClr val="000000"/>
                </a:solidFill>
                <a:latin typeface="Arial"/>
                <a:cs typeface="Arial"/>
              </a:rPr>
              <a:t>Multiscale</a:t>
            </a:r>
            <a:r>
              <a:rPr lang="en-US" dirty="0" smtClean="0">
                <a:solidFill>
                  <a:srgbClr val="000000"/>
                </a:solidFill>
                <a:latin typeface="Arial"/>
                <a:cs typeface="Arial"/>
              </a:rPr>
              <a:t> </a:t>
            </a:r>
            <a:r>
              <a:rPr lang="en-US" dirty="0">
                <a:solidFill>
                  <a:srgbClr val="000000"/>
                </a:solidFill>
                <a:latin typeface="Arial"/>
                <a:cs typeface="Arial"/>
              </a:rPr>
              <a:t>Full-Field </a:t>
            </a:r>
            <a:r>
              <a:rPr lang="en-US" dirty="0" smtClean="0">
                <a:solidFill>
                  <a:srgbClr val="000000"/>
                </a:solidFill>
                <a:latin typeface="Arial"/>
                <a:cs typeface="Arial"/>
              </a:rPr>
              <a:t>Imaging</a:t>
            </a:r>
          </a:p>
          <a:p>
            <a:pPr lvl="1" eaLnBrk="1" fontAlgn="auto" hangingPunct="1">
              <a:spcBef>
                <a:spcPts val="0"/>
              </a:spcBef>
            </a:pPr>
            <a:r>
              <a:rPr lang="en-US" dirty="0" smtClean="0">
                <a:solidFill>
                  <a:srgbClr val="000000"/>
                </a:solidFill>
                <a:latin typeface="Arial"/>
                <a:cs typeface="Arial"/>
              </a:rPr>
              <a:t>Magnetic </a:t>
            </a:r>
            <a:r>
              <a:rPr lang="en-US" dirty="0">
                <a:solidFill>
                  <a:srgbClr val="000000"/>
                </a:solidFill>
                <a:latin typeface="Arial"/>
                <a:cs typeface="Arial"/>
              </a:rPr>
              <a:t>scattering </a:t>
            </a:r>
            <a:r>
              <a:rPr lang="en-US" dirty="0" smtClean="0">
                <a:solidFill>
                  <a:srgbClr val="000000"/>
                </a:solidFill>
                <a:latin typeface="Arial"/>
                <a:cs typeface="Arial"/>
              </a:rPr>
              <a:t> </a:t>
            </a:r>
          </a:p>
          <a:p>
            <a:pPr lvl="1" eaLnBrk="1" fontAlgn="auto" hangingPunct="1">
              <a:spcBef>
                <a:spcPts val="0"/>
              </a:spcBef>
            </a:pPr>
            <a:r>
              <a:rPr lang="en-US" dirty="0" smtClean="0">
                <a:solidFill>
                  <a:srgbClr val="000000"/>
                </a:solidFill>
                <a:latin typeface="Arial"/>
                <a:cs typeface="Arial"/>
              </a:rPr>
              <a:t>3DXRD</a:t>
            </a:r>
            <a:r>
              <a:rPr lang="en-US" dirty="0">
                <a:solidFill>
                  <a:srgbClr val="000000"/>
                </a:solidFill>
                <a:latin typeface="Arial"/>
                <a:cs typeface="Arial"/>
              </a:rPr>
              <a:t>-</a:t>
            </a:r>
            <a:r>
              <a:rPr lang="en-US" dirty="0" smtClean="0">
                <a:solidFill>
                  <a:srgbClr val="000000"/>
                </a:solidFill>
                <a:latin typeface="Arial"/>
                <a:cs typeface="Arial"/>
              </a:rPr>
              <a:t>Nano</a:t>
            </a:r>
          </a:p>
          <a:p>
            <a:pPr marL="0" indent="0">
              <a:buNone/>
            </a:pPr>
            <a:r>
              <a:rPr lang="en-US" altLang="en-US" dirty="0" smtClean="0">
                <a:solidFill>
                  <a:srgbClr val="000000"/>
                </a:solidFill>
                <a:latin typeface="Arial" panose="020B0604020202020204" pitchFamily="34" charset="0"/>
                <a:ea typeface="ＭＳ Ｐゴシック" pitchFamily="34" charset="-128"/>
                <a:cs typeface="Arial" panose="020B0604020202020204" pitchFamily="34" charset="0"/>
              </a:rPr>
              <a:t>All </a:t>
            </a:r>
            <a:r>
              <a:rPr lang="en-US" altLang="en-US" dirty="0">
                <a:solidFill>
                  <a:srgbClr val="000000"/>
                </a:solidFill>
                <a:latin typeface="Arial" panose="020B0604020202020204" pitchFamily="34" charset="0"/>
                <a:ea typeface="ＭＳ Ｐゴシック" pitchFamily="34" charset="-128"/>
                <a:cs typeface="Arial" panose="020B0604020202020204" pitchFamily="34" charset="0"/>
              </a:rPr>
              <a:t>beamlines will benefit from </a:t>
            </a:r>
            <a:endParaRPr lang="en-US" altLang="en-US" dirty="0" smtClean="0">
              <a:solidFill>
                <a:srgbClr val="000000"/>
              </a:solidFill>
              <a:latin typeface="Arial" panose="020B0604020202020204" pitchFamily="34" charset="0"/>
              <a:ea typeface="ＭＳ Ｐゴシック" pitchFamily="34" charset="-128"/>
              <a:cs typeface="Arial" panose="020B0604020202020204" pitchFamily="34" charset="0"/>
            </a:endParaRPr>
          </a:p>
          <a:p>
            <a:pPr marL="520700" indent="-279400"/>
            <a:r>
              <a:rPr lang="en-US" altLang="en-US" dirty="0">
                <a:solidFill>
                  <a:srgbClr val="000000"/>
                </a:solidFill>
                <a:latin typeface="Arial" panose="020B0604020202020204" pitchFamily="34" charset="0"/>
                <a:ea typeface="ＭＳ Ｐゴシック" pitchFamily="34" charset="-128"/>
                <a:cs typeface="Arial" panose="020B0604020202020204" pitchFamily="34" charset="0"/>
              </a:rPr>
              <a:t>I</a:t>
            </a:r>
            <a:r>
              <a:rPr lang="en-US" altLang="en-US" dirty="0" smtClean="0">
                <a:solidFill>
                  <a:srgbClr val="000000"/>
                </a:solidFill>
                <a:latin typeface="Arial" panose="020B0604020202020204" pitchFamily="34" charset="0"/>
                <a:ea typeface="ＭＳ Ｐゴシック" pitchFamily="34" charset="-128"/>
                <a:cs typeface="Arial" panose="020B0604020202020204" pitchFamily="34" charset="0"/>
              </a:rPr>
              <a:t>mproved performance</a:t>
            </a:r>
          </a:p>
          <a:p>
            <a:pPr marL="520700" indent="-279400"/>
            <a:r>
              <a:rPr lang="en-US" altLang="en-US" dirty="0">
                <a:solidFill>
                  <a:srgbClr val="000000"/>
                </a:solidFill>
                <a:latin typeface="Arial" panose="020B0604020202020204" pitchFamily="34" charset="0"/>
                <a:ea typeface="ＭＳ Ｐゴシック" pitchFamily="34" charset="-128"/>
                <a:cs typeface="Arial" panose="020B0604020202020204" pitchFamily="34" charset="0"/>
              </a:rPr>
              <a:t>B</a:t>
            </a:r>
            <a:r>
              <a:rPr lang="en-US" altLang="en-US" dirty="0" smtClean="0">
                <a:solidFill>
                  <a:srgbClr val="000000"/>
                </a:solidFill>
                <a:latin typeface="Arial" panose="020B0604020202020204" pitchFamily="34" charset="0"/>
                <a:ea typeface="ＭＳ Ｐゴシック" pitchFamily="34" charset="-128"/>
                <a:cs typeface="Arial" panose="020B0604020202020204" pitchFamily="34" charset="0"/>
              </a:rPr>
              <a:t>etter stability</a:t>
            </a:r>
            <a:endParaRPr lang="en-US" altLang="en-US" dirty="0">
              <a:solidFill>
                <a:srgbClr val="000000"/>
              </a:solidFill>
              <a:latin typeface="Arial" panose="020B0604020202020204" pitchFamily="34" charset="0"/>
              <a:ea typeface="ＭＳ Ｐゴシック" pitchFamily="34" charset="-128"/>
              <a:cs typeface="Arial" panose="020B0604020202020204" pitchFamily="34" charset="0"/>
            </a:endParaRPr>
          </a:p>
          <a:p>
            <a:pPr marL="520700" indent="-279400"/>
            <a:r>
              <a:rPr lang="en-US" altLang="en-US" dirty="0" smtClean="0">
                <a:solidFill>
                  <a:srgbClr val="000000"/>
                </a:solidFill>
                <a:latin typeface="Arial" panose="020B0604020202020204" pitchFamily="34" charset="0"/>
                <a:ea typeface="ＭＳ Ｐゴシック" pitchFamily="34" charset="-128"/>
                <a:cs typeface="Arial" panose="020B0604020202020204" pitchFamily="34" charset="0"/>
              </a:rPr>
              <a:t>Optimized </a:t>
            </a:r>
            <a:r>
              <a:rPr lang="en-US" altLang="en-US" dirty="0">
                <a:solidFill>
                  <a:srgbClr val="000000"/>
                </a:solidFill>
                <a:latin typeface="Arial" panose="020B0604020202020204" pitchFamily="34" charset="0"/>
                <a:ea typeface="ＭＳ Ｐゴシック" pitchFamily="34" charset="-128"/>
                <a:cs typeface="Arial" panose="020B0604020202020204" pitchFamily="34" charset="0"/>
              </a:rPr>
              <a:t>insertion </a:t>
            </a:r>
            <a:r>
              <a:rPr lang="en-US" altLang="en-US" dirty="0" smtClean="0">
                <a:solidFill>
                  <a:srgbClr val="000000"/>
                </a:solidFill>
                <a:latin typeface="Arial" panose="020B0604020202020204" pitchFamily="34" charset="0"/>
                <a:ea typeface="ＭＳ Ｐゴシック" pitchFamily="34" charset="-128"/>
                <a:cs typeface="Arial" panose="020B0604020202020204" pitchFamily="34" charset="0"/>
              </a:rPr>
              <a:t>device</a:t>
            </a:r>
          </a:p>
          <a:p>
            <a:pPr marL="520700" indent="-279400"/>
            <a:r>
              <a:rPr lang="en-US" dirty="0">
                <a:solidFill>
                  <a:srgbClr val="000000"/>
                </a:solidFill>
                <a:latin typeface="Arial" panose="020B0604020202020204" pitchFamily="34" charset="0"/>
                <a:ea typeface="ＭＳ Ｐゴシック" pitchFamily="34" charset="-128"/>
                <a:cs typeface="Arial" panose="020B0604020202020204" pitchFamily="34" charset="0"/>
              </a:rPr>
              <a:t>E</a:t>
            </a:r>
            <a:r>
              <a:rPr lang="en-US" dirty="0" smtClean="0">
                <a:solidFill>
                  <a:srgbClr val="000000"/>
                </a:solidFill>
                <a:latin typeface="Arial" panose="020B0604020202020204" pitchFamily="34" charset="0"/>
                <a:ea typeface="ＭＳ Ｐゴシック" pitchFamily="34" charset="-128"/>
                <a:cs typeface="Arial" panose="020B0604020202020204" pitchFamily="34" charset="0"/>
              </a:rPr>
              <a:t>nhanced </a:t>
            </a:r>
            <a:r>
              <a:rPr lang="en-US" dirty="0">
                <a:solidFill>
                  <a:srgbClr val="000000"/>
                </a:solidFill>
                <a:latin typeface="Arial" panose="020B0604020202020204" pitchFamily="34" charset="0"/>
                <a:ea typeface="ＭＳ Ｐゴシック" pitchFamily="34" charset="-128"/>
                <a:cs typeface="Arial" panose="020B0604020202020204" pitchFamily="34" charset="0"/>
              </a:rPr>
              <a:t>suite of detector capabilities to </a:t>
            </a:r>
            <a:r>
              <a:rPr lang="en-US" dirty="0" smtClean="0">
                <a:solidFill>
                  <a:srgbClr val="000000"/>
                </a:solidFill>
                <a:latin typeface="Arial" panose="020B0604020202020204" pitchFamily="34" charset="0"/>
                <a:ea typeface="ＭＳ Ｐゴシック" pitchFamily="34" charset="-128"/>
                <a:cs typeface="Arial" panose="020B0604020202020204" pitchFamily="34" charset="0"/>
              </a:rPr>
              <a:t>exploit</a:t>
            </a:r>
          </a:p>
          <a:p>
            <a:pPr marL="241300" indent="0">
              <a:spcBef>
                <a:spcPts val="0"/>
              </a:spcBef>
              <a:buNone/>
            </a:pPr>
            <a:r>
              <a:rPr lang="en-US" dirty="0">
                <a:solidFill>
                  <a:srgbClr val="000000"/>
                </a:solidFill>
                <a:latin typeface="Arial" panose="020B0604020202020204" pitchFamily="34" charset="0"/>
                <a:ea typeface="ＭＳ Ｐゴシック" pitchFamily="34" charset="-128"/>
                <a:cs typeface="Arial" panose="020B0604020202020204" pitchFamily="34" charset="0"/>
              </a:rPr>
              <a:t> </a:t>
            </a:r>
            <a:r>
              <a:rPr lang="en-US" dirty="0" smtClean="0">
                <a:solidFill>
                  <a:srgbClr val="000000"/>
                </a:solidFill>
                <a:latin typeface="Arial" panose="020B0604020202020204" pitchFamily="34" charset="0"/>
                <a:ea typeface="ＭＳ Ｐゴシック" pitchFamily="34" charset="-128"/>
                <a:cs typeface="Arial" panose="020B0604020202020204" pitchFamily="34" charset="0"/>
              </a:rPr>
              <a:t>    high energy coherence </a:t>
            </a:r>
            <a:r>
              <a:rPr lang="en-US" dirty="0">
                <a:solidFill>
                  <a:srgbClr val="000000"/>
                </a:solidFill>
                <a:latin typeface="Arial" panose="020B0604020202020204" pitchFamily="34" charset="0"/>
                <a:ea typeface="ＭＳ Ｐゴシック" pitchFamily="34" charset="-128"/>
                <a:cs typeface="Arial" panose="020B0604020202020204" pitchFamily="34" charset="0"/>
              </a:rPr>
              <a:t>and higher brightness</a:t>
            </a:r>
            <a:endParaRPr lang="en-US" dirty="0">
              <a:solidFill>
                <a:srgbClr val="000000"/>
              </a:solidFill>
              <a:latin typeface="Arial" panose="020B0604020202020204" pitchFamily="34" charset="0"/>
              <a:cs typeface="Arial" panose="020B0604020202020204" pitchFamily="34" charset="0"/>
            </a:endParaRPr>
          </a:p>
          <a:p>
            <a:pPr marL="0" indent="0">
              <a:spcBef>
                <a:spcPts val="0"/>
              </a:spcBef>
              <a:spcAft>
                <a:spcPts val="200"/>
              </a:spcAft>
              <a:buNone/>
            </a:pPr>
            <a:endParaRPr lang="en-US" b="1" dirty="0">
              <a:solidFill>
                <a:srgbClr val="000000"/>
              </a:solidFill>
              <a:latin typeface="Arial"/>
              <a:cs typeface="Arial"/>
            </a:endParaRPr>
          </a:p>
        </p:txBody>
      </p:sp>
      <p:sp>
        <p:nvSpPr>
          <p:cNvPr id="11" name="Rectangle 20"/>
          <p:cNvSpPr>
            <a:spLocks noChangeArrowheads="1"/>
          </p:cNvSpPr>
          <p:nvPr/>
        </p:nvSpPr>
        <p:spPr bwMode="auto">
          <a:xfrm>
            <a:off x="6773254" y="821837"/>
            <a:ext cx="751689" cy="206489"/>
          </a:xfrm>
          <a:custGeom>
            <a:avLst/>
            <a:gdLst>
              <a:gd name="G0" fmla="*/ 1181 1 2"/>
              <a:gd name="G1" fmla="*/ 253 1 2"/>
              <a:gd name="G2" fmla="+- 253 0 0"/>
              <a:gd name="G3" fmla="+- 1181 0 0"/>
            </a:gdLst>
            <a:ahLst/>
            <a:cxnLst>
              <a:cxn ang="0">
                <a:pos x="r" y="vc"/>
              </a:cxn>
              <a:cxn ang="5400000">
                <a:pos x="hc" y="b"/>
              </a:cxn>
              <a:cxn ang="10800000">
                <a:pos x="l" y="vc"/>
              </a:cxn>
              <a:cxn ang="16200000">
                <a:pos x="hc" y="t"/>
              </a:cxn>
            </a:cxnLst>
            <a:rect l="0" t="0" r="0" b="0"/>
            <a:pathLst>
              <a:path>
                <a:moveTo>
                  <a:pt x="0" y="0"/>
                </a:moveTo>
                <a:lnTo>
                  <a:pt x="1181" y="0"/>
                </a:lnTo>
                <a:lnTo>
                  <a:pt x="1181" y="253"/>
                </a:lnTo>
                <a:lnTo>
                  <a:pt x="0" y="253"/>
                </a:lnTo>
                <a:close/>
              </a:path>
            </a:pathLst>
          </a:cu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91440" tIns="45720" rIns="91440" bIns="45720" numCol="1" anchor="ctr" anchorCtr="0" compatLnSpc="1">
            <a:prstTxWarp prst="textNoShape">
              <a:avLst/>
            </a:prstTxWarp>
          </a:bodyPr>
          <a:lstStyle/>
          <a:p>
            <a:pPr defTabSz="457200"/>
            <a:endParaRPr lang="en-US">
              <a:solidFill>
                <a:srgbClr val="404040"/>
              </a:solidFill>
            </a:endParaRPr>
          </a:p>
        </p:txBody>
      </p:sp>
      <p:pic>
        <p:nvPicPr>
          <p:cNvPr id="12"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562723" y="3662838"/>
            <a:ext cx="2113054" cy="1493361"/>
          </a:xfrm>
          <a:prstGeom prst="rect">
            <a:avLst/>
          </a:prstGeom>
          <a:noFill/>
          <a:ln w="9525">
            <a:solidFill>
              <a:schemeClr val="tx2"/>
            </a:solidFill>
            <a:round/>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Slide Number Placeholder 4"/>
          <p:cNvSpPr>
            <a:spLocks noGrp="1"/>
          </p:cNvSpPr>
          <p:nvPr>
            <p:ph type="sldNum" sz="quarter" idx="12"/>
          </p:nvPr>
        </p:nvSpPr>
        <p:spPr/>
        <p:txBody>
          <a:bodyPr/>
          <a:lstStyle/>
          <a:p>
            <a:pPr>
              <a:defRPr/>
            </a:pPr>
            <a:fld id="{F1C1D9D1-D453-4699-9D02-D94119E6BDF2}" type="slidenum">
              <a:rPr lang="en-US" smtClean="0">
                <a:solidFill>
                  <a:srgbClr val="616161"/>
                </a:solidFill>
              </a:rPr>
              <a:pPr>
                <a:defRPr/>
              </a:pPr>
              <a:t>18</a:t>
            </a:fld>
            <a:endParaRPr lang="en-US">
              <a:solidFill>
                <a:srgbClr val="616161"/>
              </a:solidFill>
            </a:endParaRPr>
          </a:p>
        </p:txBody>
      </p:sp>
      <p:pic>
        <p:nvPicPr>
          <p:cNvPr id="17" name="Picture 6"/>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564563" y="1549400"/>
            <a:ext cx="2125548" cy="1955800"/>
          </a:xfrm>
          <a:prstGeom prst="rect">
            <a:avLst/>
          </a:prstGeom>
          <a:noFill/>
          <a:ln w="9525">
            <a:solidFill>
              <a:srgbClr val="1F497D"/>
            </a:solidFill>
            <a:round/>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 name="TextBox 3"/>
          <p:cNvSpPr txBox="1"/>
          <p:nvPr/>
        </p:nvSpPr>
        <p:spPr>
          <a:xfrm>
            <a:off x="-67733" y="5780434"/>
            <a:ext cx="5952067" cy="923330"/>
          </a:xfrm>
          <a:prstGeom prst="rect">
            <a:avLst/>
          </a:prstGeom>
          <a:noFill/>
        </p:spPr>
        <p:txBody>
          <a:bodyPr wrap="square" rtlCol="0">
            <a:spAutoFit/>
          </a:bodyPr>
          <a:lstStyle/>
          <a:p>
            <a:pPr algn="ctr">
              <a:defRPr/>
            </a:pPr>
            <a:r>
              <a:rPr lang="en-US" altLang="en-US" b="1" i="1" dirty="0">
                <a:solidFill>
                  <a:srgbClr val="151515"/>
                </a:solidFill>
                <a:latin typeface="Arial"/>
                <a:ea typeface="Osaka" charset="-128"/>
                <a:cs typeface="Arial"/>
              </a:rPr>
              <a:t>Our </a:t>
            </a:r>
            <a:r>
              <a:rPr lang="en-US" altLang="en-US" b="1" i="1" dirty="0" smtClean="0">
                <a:solidFill>
                  <a:srgbClr val="151515"/>
                </a:solidFill>
                <a:latin typeface="Arial"/>
                <a:ea typeface="Osaka" charset="-128"/>
                <a:cs typeface="Arial"/>
              </a:rPr>
              <a:t>goal: When </a:t>
            </a:r>
            <a:r>
              <a:rPr lang="en-US" altLang="en-US" b="1" i="1" dirty="0">
                <a:solidFill>
                  <a:srgbClr val="151515"/>
                </a:solidFill>
                <a:latin typeface="Arial"/>
                <a:ea typeface="Osaka" charset="-128"/>
                <a:cs typeface="Arial"/>
              </a:rPr>
              <a:t>APS-U is operational, </a:t>
            </a:r>
            <a:r>
              <a:rPr lang="en-US" altLang="en-US" b="1" i="1" dirty="0" smtClean="0">
                <a:solidFill>
                  <a:srgbClr val="151515"/>
                </a:solidFill>
                <a:latin typeface="Arial"/>
                <a:ea typeface="Osaka" charset="-128"/>
                <a:cs typeface="Arial"/>
              </a:rPr>
              <a:t>it will include the world’s most </a:t>
            </a:r>
            <a:r>
              <a:rPr lang="en-US" altLang="en-US" b="1" i="1" dirty="0">
                <a:solidFill>
                  <a:srgbClr val="151515"/>
                </a:solidFill>
                <a:latin typeface="Arial"/>
                <a:ea typeface="Osaka" charset="-128"/>
                <a:cs typeface="Arial"/>
              </a:rPr>
              <a:t>powerful suite of beamlines </a:t>
            </a:r>
            <a:endParaRPr lang="en-US" dirty="0">
              <a:solidFill>
                <a:srgbClr val="404040"/>
              </a:solidFill>
              <a:latin typeface="Arial"/>
              <a:cs typeface="Arial"/>
            </a:endParaRPr>
          </a:p>
          <a:p>
            <a:endParaRPr lang="en-US" dirty="0">
              <a:latin typeface="Arial"/>
              <a:cs typeface="Arial"/>
            </a:endParaRPr>
          </a:p>
        </p:txBody>
      </p:sp>
    </p:spTree>
    <p:extLst>
      <p:ext uri="{BB962C8B-B14F-4D97-AF65-F5344CB8AC3E}">
        <p14:creationId xmlns:p14="http://schemas.microsoft.com/office/powerpoint/2010/main" val="165216610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9618"/>
            <a:ext cx="8229600" cy="933382"/>
          </a:xfrm>
        </p:spPr>
        <p:txBody>
          <a:bodyPr/>
          <a:lstStyle/>
          <a:p>
            <a:pPr algn="ctr"/>
            <a:r>
              <a:rPr lang="en-US" b="0" dirty="0" smtClean="0">
                <a:latin typeface="Arial"/>
                <a:cs typeface="Arial"/>
              </a:rPr>
              <a:t>Proposed </a:t>
            </a:r>
            <a:r>
              <a:rPr lang="en-US" b="0" dirty="0" err="1" smtClean="0">
                <a:latin typeface="Arial"/>
                <a:cs typeface="Arial"/>
              </a:rPr>
              <a:t>beamline</a:t>
            </a:r>
            <a:r>
              <a:rPr lang="en-US" b="0" dirty="0" smtClean="0">
                <a:latin typeface="Arial"/>
                <a:cs typeface="Arial"/>
              </a:rPr>
              <a:t> scope delivers </a:t>
            </a:r>
            <a:br>
              <a:rPr lang="en-US" b="0" dirty="0" smtClean="0">
                <a:latin typeface="Arial"/>
                <a:cs typeface="Arial"/>
              </a:rPr>
            </a:br>
            <a:r>
              <a:rPr lang="en-US" b="0" dirty="0" smtClean="0">
                <a:latin typeface="Arial"/>
                <a:cs typeface="Arial"/>
              </a:rPr>
              <a:t>the best scientific return on investment</a:t>
            </a:r>
            <a:endParaRPr lang="en-US" b="0" dirty="0">
              <a:latin typeface="Arial"/>
              <a:cs typeface="Arial"/>
            </a:endParaRPr>
          </a:p>
        </p:txBody>
      </p:sp>
      <p:graphicFrame>
        <p:nvGraphicFramePr>
          <p:cNvPr id="4" name="Table 3"/>
          <p:cNvGraphicFramePr>
            <a:graphicFrameLocks noGrp="1"/>
          </p:cNvGraphicFramePr>
          <p:nvPr>
            <p:extLst>
              <p:ext uri="{D42A27DB-BD31-4B8C-83A1-F6EECF244321}">
                <p14:modId xmlns:p14="http://schemas.microsoft.com/office/powerpoint/2010/main" val="3802448266"/>
              </p:ext>
            </p:extLst>
          </p:nvPr>
        </p:nvGraphicFramePr>
        <p:xfrm>
          <a:off x="1149350" y="1229456"/>
          <a:ext cx="6845301" cy="4000404"/>
        </p:xfrm>
        <a:graphic>
          <a:graphicData uri="http://schemas.openxmlformats.org/drawingml/2006/table">
            <a:tbl>
              <a:tblPr firstRow="1" bandRow="1">
                <a:tableStyleId>{5C22544A-7EE6-4342-B048-85BDC9FD1C3A}</a:tableStyleId>
              </a:tblPr>
              <a:tblGrid>
                <a:gridCol w="3276844"/>
                <a:gridCol w="1242068"/>
                <a:gridCol w="1242068"/>
                <a:gridCol w="1084321"/>
              </a:tblGrid>
              <a:tr h="370840">
                <a:tc>
                  <a:txBody>
                    <a:bodyPr/>
                    <a:lstStyle/>
                    <a:p>
                      <a:endParaRPr lang="en-US" sz="1600" dirty="0">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75000"/>
                      </a:schemeClr>
                    </a:solidFill>
                  </a:tcPr>
                </a:tc>
                <a:tc>
                  <a:txBody>
                    <a:bodyPr/>
                    <a:lstStyle/>
                    <a:p>
                      <a:r>
                        <a:rPr lang="en-US" sz="1600" dirty="0" smtClean="0">
                          <a:latin typeface="Arial"/>
                          <a:cs typeface="Arial"/>
                        </a:rPr>
                        <a:t>Threshold</a:t>
                      </a:r>
                    </a:p>
                    <a:p>
                      <a:r>
                        <a:rPr lang="en-US" sz="1600" dirty="0" smtClean="0">
                          <a:latin typeface="Arial"/>
                          <a:cs typeface="Arial"/>
                        </a:rPr>
                        <a:t>Beamline</a:t>
                      </a:r>
                      <a:r>
                        <a:rPr lang="en-US" sz="1600" baseline="0" dirty="0" smtClean="0">
                          <a:latin typeface="Arial"/>
                          <a:cs typeface="Arial"/>
                        </a:rPr>
                        <a:t> Package</a:t>
                      </a:r>
                    </a:p>
                    <a:p>
                      <a:endParaRPr lang="en-US" sz="1600" baseline="0" dirty="0" smtClean="0">
                        <a:latin typeface="Arial"/>
                        <a:cs typeface="Arial"/>
                      </a:endParaRPr>
                    </a:p>
                  </a:txBody>
                  <a:tcPr>
                    <a:lnL w="12700" cap="flat" cmpd="sng" algn="ctr">
                      <a:solidFill>
                        <a:scrgbClr r="0" g="0" b="0"/>
                      </a:solidFill>
                      <a:prstDash val="solid"/>
                      <a:round/>
                      <a:headEnd type="none" w="med" len="med"/>
                      <a:tailEnd type="none" w="med" len="med"/>
                    </a:lnL>
                    <a:lnB w="12700" cap="flat" cmpd="sng" algn="ctr">
                      <a:solidFill>
                        <a:scrgbClr r="0" g="0" b="0"/>
                      </a:solidFill>
                      <a:prstDash val="solid"/>
                      <a:round/>
                      <a:headEnd type="none" w="med" len="med"/>
                      <a:tailEnd type="none" w="med" len="med"/>
                    </a:lnB>
                    <a:solidFill>
                      <a:schemeClr val="tx2">
                        <a:lumMod val="75000"/>
                      </a:schemeClr>
                    </a:solidFill>
                  </a:tcPr>
                </a:tc>
                <a:tc>
                  <a:txBody>
                    <a:bodyPr/>
                    <a:lstStyle/>
                    <a:p>
                      <a:r>
                        <a:rPr lang="en-US" sz="1600" dirty="0" smtClean="0">
                          <a:latin typeface="Arial"/>
                          <a:cs typeface="Arial"/>
                        </a:rPr>
                        <a:t>Science-Driven</a:t>
                      </a:r>
                    </a:p>
                    <a:p>
                      <a:r>
                        <a:rPr lang="en-US" sz="1600" baseline="0" dirty="0" smtClean="0">
                          <a:latin typeface="Arial"/>
                          <a:cs typeface="Arial"/>
                        </a:rPr>
                        <a:t>Beamline Package</a:t>
                      </a:r>
                      <a:endParaRPr lang="en-US" sz="1600" dirty="0">
                        <a:latin typeface="Arial"/>
                        <a:cs typeface="Arial"/>
                      </a:endParaRPr>
                    </a:p>
                  </a:txBody>
                  <a:tcPr>
                    <a:lnB w="12700" cap="flat" cmpd="sng" algn="ctr">
                      <a:solidFill>
                        <a:scrgbClr r="0" g="0" b="0"/>
                      </a:solidFill>
                      <a:prstDash val="solid"/>
                      <a:round/>
                      <a:headEnd type="none" w="med" len="med"/>
                      <a:tailEnd type="none" w="med" len="med"/>
                    </a:lnB>
                    <a:solidFill>
                      <a:schemeClr val="tx2">
                        <a:lumMod val="75000"/>
                      </a:schemeClr>
                    </a:solidFill>
                  </a:tcPr>
                </a:tc>
                <a:tc>
                  <a:txBody>
                    <a:bodyPr/>
                    <a:lstStyle/>
                    <a:p>
                      <a:r>
                        <a:rPr lang="en-US" sz="1600" dirty="0" smtClean="0">
                          <a:latin typeface="Arial"/>
                          <a:cs typeface="Arial"/>
                        </a:rPr>
                        <a:t>Ultimate</a:t>
                      </a:r>
                    </a:p>
                    <a:p>
                      <a:r>
                        <a:rPr lang="en-US" sz="1600" dirty="0" smtClean="0">
                          <a:latin typeface="Arial"/>
                          <a:cs typeface="Arial"/>
                        </a:rPr>
                        <a:t>Beamline</a:t>
                      </a:r>
                      <a:r>
                        <a:rPr lang="en-US" sz="1600" baseline="0" dirty="0" smtClean="0">
                          <a:latin typeface="Arial"/>
                          <a:cs typeface="Arial"/>
                        </a:rPr>
                        <a:t> Package</a:t>
                      </a:r>
                      <a:endParaRPr lang="en-US" sz="1600" dirty="0">
                        <a:latin typeface="Arial"/>
                        <a:cs typeface="Arial"/>
                      </a:endParaRPr>
                    </a:p>
                  </a:txBody>
                  <a:tcPr>
                    <a:lnB w="12700" cap="flat" cmpd="sng" algn="ctr">
                      <a:solidFill>
                        <a:scrgbClr r="0" g="0" b="0"/>
                      </a:solidFill>
                      <a:prstDash val="solid"/>
                      <a:round/>
                      <a:headEnd type="none" w="med" len="med"/>
                      <a:tailEnd type="none" w="med" len="med"/>
                    </a:lnB>
                    <a:solidFill>
                      <a:schemeClr val="tx2">
                        <a:lumMod val="75000"/>
                      </a:schemeClr>
                    </a:solidFill>
                  </a:tcPr>
                </a:tc>
              </a:tr>
              <a:tr h="274320">
                <a:tc>
                  <a:txBody>
                    <a:bodyPr/>
                    <a:lstStyle/>
                    <a:p>
                      <a:endParaRPr lang="en-US" sz="1600" dirty="0">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40000"/>
                        <a:lumOff val="60000"/>
                      </a:schemeClr>
                    </a:solidFill>
                  </a:tcPr>
                </a:tc>
                <a:tc>
                  <a:txBody>
                    <a:bodyPr/>
                    <a:lstStyle/>
                    <a:p>
                      <a:pPr algn="ctr"/>
                      <a:r>
                        <a:rPr lang="en-US" sz="1600" b="1" dirty="0" smtClean="0">
                          <a:solidFill>
                            <a:srgbClr val="000000"/>
                          </a:solidFill>
                          <a:latin typeface="Arial"/>
                          <a:cs typeface="Arial"/>
                        </a:rPr>
                        <a:t>#</a:t>
                      </a:r>
                      <a:endParaRPr lang="en-US" sz="1600" b="1"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40000"/>
                        <a:lumOff val="60000"/>
                      </a:schemeClr>
                    </a:solidFill>
                  </a:tcPr>
                </a:tc>
                <a:tc>
                  <a:txBody>
                    <a:bodyPr/>
                    <a:lstStyle/>
                    <a:p>
                      <a:pPr algn="ctr"/>
                      <a:r>
                        <a:rPr lang="en-US" sz="1600" b="1" dirty="0" smtClean="0">
                          <a:solidFill>
                            <a:srgbClr val="000000"/>
                          </a:solidFill>
                          <a:latin typeface="Arial"/>
                          <a:cs typeface="Arial"/>
                        </a:rPr>
                        <a:t>#</a:t>
                      </a:r>
                      <a:endParaRPr lang="en-US" sz="1600" b="1"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40000"/>
                        <a:lumOff val="60000"/>
                      </a:schemeClr>
                    </a:solidFill>
                  </a:tcPr>
                </a:tc>
                <a:tc>
                  <a:txBody>
                    <a:bodyPr/>
                    <a:lstStyle/>
                    <a:p>
                      <a:pPr algn="ctr"/>
                      <a:r>
                        <a:rPr lang="en-US" sz="1600" b="1" dirty="0" smtClean="0">
                          <a:solidFill>
                            <a:srgbClr val="000000"/>
                          </a:solidFill>
                          <a:latin typeface="Arial"/>
                          <a:cs typeface="Arial"/>
                        </a:rPr>
                        <a:t>#</a:t>
                      </a:r>
                      <a:endParaRPr lang="en-US" sz="1600" b="1"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40000"/>
                        <a:lumOff val="60000"/>
                      </a:schemeClr>
                    </a:solidFill>
                  </a:tcPr>
                </a:tc>
              </a:tr>
              <a:tr h="274320">
                <a:tc>
                  <a:txBody>
                    <a:bodyPr/>
                    <a:lstStyle/>
                    <a:p>
                      <a:r>
                        <a:rPr lang="en-US" sz="1600" b="0" dirty="0" smtClean="0">
                          <a:solidFill>
                            <a:srgbClr val="000000"/>
                          </a:solidFill>
                          <a:latin typeface="Arial"/>
                          <a:cs typeface="Arial"/>
                        </a:rPr>
                        <a:t>New </a:t>
                      </a:r>
                      <a:r>
                        <a:rPr lang="en-US" sz="1600" b="0" dirty="0" err="1" smtClean="0">
                          <a:solidFill>
                            <a:srgbClr val="000000"/>
                          </a:solidFill>
                          <a:latin typeface="Arial"/>
                          <a:cs typeface="Arial"/>
                        </a:rPr>
                        <a:t>Beamlines</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b="0" dirty="0" smtClean="0">
                          <a:solidFill>
                            <a:srgbClr val="000000"/>
                          </a:solidFill>
                          <a:latin typeface="Arial"/>
                          <a:cs typeface="Arial"/>
                        </a:rPr>
                        <a:t>3</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20000"/>
                        <a:lumOff val="80000"/>
                      </a:schemeClr>
                    </a:solidFill>
                  </a:tcPr>
                </a:tc>
                <a:tc>
                  <a:txBody>
                    <a:bodyPr/>
                    <a:lstStyle/>
                    <a:p>
                      <a:pPr algn="ctr"/>
                      <a:r>
                        <a:rPr lang="en-US" sz="1600" b="0" dirty="0" smtClean="0">
                          <a:solidFill>
                            <a:srgbClr val="000000"/>
                          </a:solidFill>
                          <a:latin typeface="Arial"/>
                          <a:cs typeface="Arial"/>
                        </a:rPr>
                        <a:t>6</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sz="1600" dirty="0" smtClean="0">
                          <a:solidFill>
                            <a:srgbClr val="000000"/>
                          </a:solidFill>
                          <a:latin typeface="Arial"/>
                          <a:cs typeface="Arial"/>
                        </a:rPr>
                        <a:t>8</a:t>
                      </a:r>
                      <a:endParaRPr lang="en-US" sz="16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274320">
                <a:tc>
                  <a:txBody>
                    <a:bodyPr/>
                    <a:lstStyle/>
                    <a:p>
                      <a:r>
                        <a:rPr lang="en-US" sz="1600" b="0" dirty="0" smtClean="0">
                          <a:solidFill>
                            <a:srgbClr val="000000"/>
                          </a:solidFill>
                          <a:latin typeface="Arial"/>
                          <a:cs typeface="Arial"/>
                        </a:rPr>
                        <a:t>Major</a:t>
                      </a:r>
                      <a:r>
                        <a:rPr lang="en-US" sz="1600" b="0" baseline="0" dirty="0" smtClean="0">
                          <a:solidFill>
                            <a:srgbClr val="000000"/>
                          </a:solidFill>
                          <a:latin typeface="Arial"/>
                          <a:cs typeface="Arial"/>
                        </a:rPr>
                        <a:t> </a:t>
                      </a:r>
                      <a:r>
                        <a:rPr lang="en-US" sz="1600" b="0" dirty="0" err="1" smtClean="0">
                          <a:solidFill>
                            <a:srgbClr val="000000"/>
                          </a:solidFill>
                          <a:latin typeface="Arial"/>
                          <a:cs typeface="Arial"/>
                        </a:rPr>
                        <a:t>Beamline</a:t>
                      </a:r>
                      <a:r>
                        <a:rPr lang="en-US" sz="1600" b="0" baseline="0" dirty="0" smtClean="0">
                          <a:solidFill>
                            <a:srgbClr val="000000"/>
                          </a:solidFill>
                          <a:latin typeface="Arial"/>
                          <a:cs typeface="Arial"/>
                        </a:rPr>
                        <a:t> Upgrades</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b="0" dirty="0" smtClean="0">
                          <a:solidFill>
                            <a:srgbClr val="000000"/>
                          </a:solidFill>
                          <a:latin typeface="Arial"/>
                          <a:cs typeface="Arial"/>
                        </a:rPr>
                        <a:t>4</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40000"/>
                        <a:lumOff val="6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b="0" dirty="0" smtClean="0">
                          <a:solidFill>
                            <a:srgbClr val="000000"/>
                          </a:solidFill>
                          <a:latin typeface="Arial"/>
                          <a:cs typeface="Arial"/>
                        </a:rPr>
                        <a:t>2</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sz="1600" dirty="0" smtClean="0">
                          <a:solidFill>
                            <a:srgbClr val="000000"/>
                          </a:solidFill>
                          <a:latin typeface="Arial"/>
                          <a:cs typeface="Arial"/>
                        </a:rPr>
                        <a:t>7</a:t>
                      </a:r>
                      <a:endParaRPr lang="en-US" sz="16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274320">
                <a:tc>
                  <a:txBody>
                    <a:bodyPr/>
                    <a:lstStyle/>
                    <a:p>
                      <a:r>
                        <a:rPr lang="en-US" sz="1600" b="0" dirty="0" smtClean="0">
                          <a:solidFill>
                            <a:srgbClr val="000000"/>
                          </a:solidFill>
                          <a:latin typeface="Arial"/>
                          <a:cs typeface="Arial"/>
                        </a:rPr>
                        <a:t>World-Leading Beamlines</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sz="1600" b="0" dirty="0" smtClean="0">
                          <a:solidFill>
                            <a:srgbClr val="000000"/>
                          </a:solidFill>
                          <a:latin typeface="Arial"/>
                          <a:cs typeface="Arial"/>
                        </a:rPr>
                        <a:t>11</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sz="1600" b="0" dirty="0" smtClean="0">
                          <a:solidFill>
                            <a:srgbClr val="000000"/>
                          </a:solidFill>
                          <a:latin typeface="Arial"/>
                          <a:cs typeface="Arial"/>
                        </a:rPr>
                        <a:t>15</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sz="1600" dirty="0" smtClean="0">
                          <a:solidFill>
                            <a:srgbClr val="000000"/>
                          </a:solidFill>
                          <a:latin typeface="Arial"/>
                          <a:cs typeface="Arial"/>
                        </a:rPr>
                        <a:t>19</a:t>
                      </a:r>
                      <a:endParaRPr lang="en-US" sz="16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274320">
                <a:tc>
                  <a:txBody>
                    <a:bodyPr/>
                    <a:lstStyle/>
                    <a:p>
                      <a:r>
                        <a:rPr lang="en-US" sz="1600" b="0" dirty="0" smtClean="0">
                          <a:solidFill>
                            <a:srgbClr val="000000"/>
                          </a:solidFill>
                          <a:latin typeface="Arial"/>
                          <a:cs typeface="Arial"/>
                        </a:rPr>
                        <a:t>World-Class Beamlines </a:t>
                      </a:r>
                    </a:p>
                    <a:p>
                      <a:r>
                        <a:rPr lang="en-US" sz="1600" b="0" dirty="0" smtClean="0">
                          <a:solidFill>
                            <a:srgbClr val="000000"/>
                          </a:solidFill>
                          <a:latin typeface="Arial"/>
                          <a:cs typeface="Arial"/>
                        </a:rPr>
                        <a:t> </a:t>
                      </a:r>
                      <a:r>
                        <a:rPr lang="en-US" sz="1200" b="0" dirty="0" smtClean="0">
                          <a:solidFill>
                            <a:srgbClr val="000000"/>
                          </a:solidFill>
                          <a:latin typeface="Arial"/>
                          <a:cs typeface="Arial"/>
                        </a:rPr>
                        <a:t>(includes world-leading)</a:t>
                      </a:r>
                      <a:endParaRPr lang="en-US" sz="12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sz="1600" b="0" dirty="0" smtClean="0">
                          <a:solidFill>
                            <a:srgbClr val="000000"/>
                          </a:solidFill>
                          <a:latin typeface="Arial"/>
                          <a:cs typeface="Arial"/>
                        </a:rPr>
                        <a:t>31</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sz="1600" b="0" dirty="0" smtClean="0">
                          <a:solidFill>
                            <a:srgbClr val="000000"/>
                          </a:solidFill>
                          <a:latin typeface="Arial"/>
                          <a:cs typeface="Arial"/>
                        </a:rPr>
                        <a:t>34</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sz="1600" dirty="0" smtClean="0">
                          <a:solidFill>
                            <a:srgbClr val="000000"/>
                          </a:solidFill>
                          <a:latin typeface="Arial"/>
                          <a:cs typeface="Arial"/>
                        </a:rPr>
                        <a:t>35</a:t>
                      </a:r>
                      <a:endParaRPr lang="en-US" sz="16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342804">
                <a:tc>
                  <a:txBody>
                    <a:bodyPr/>
                    <a:lstStyle/>
                    <a:p>
                      <a:r>
                        <a:rPr lang="en-US" sz="1600" b="0" dirty="0" smtClean="0">
                          <a:solidFill>
                            <a:srgbClr val="000000"/>
                          </a:solidFill>
                          <a:latin typeface="Arial"/>
                          <a:cs typeface="Arial"/>
                        </a:rPr>
                        <a:t>Meets Users’</a:t>
                      </a:r>
                      <a:r>
                        <a:rPr lang="en-US" sz="1600" b="0" baseline="0" dirty="0" smtClean="0">
                          <a:solidFill>
                            <a:srgbClr val="000000"/>
                          </a:solidFill>
                          <a:latin typeface="Arial"/>
                          <a:cs typeface="Arial"/>
                        </a:rPr>
                        <a:t> Science Needs</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sz="1600" b="0" dirty="0" smtClean="0">
                          <a:solidFill>
                            <a:srgbClr val="227C38"/>
                          </a:solidFill>
                          <a:latin typeface="Zapf Dingbats"/>
                          <a:ea typeface="Zapf Dingbats"/>
                          <a:cs typeface="Zapf Dingbats"/>
                          <a:sym typeface="Zapf Dingbats"/>
                        </a:rPr>
                        <a:t>✔</a:t>
                      </a:r>
                      <a:endParaRPr lang="en-US" sz="1600" b="0" dirty="0">
                        <a:solidFill>
                          <a:srgbClr val="227C38"/>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b="0" dirty="0" smtClean="0">
                          <a:solidFill>
                            <a:srgbClr val="227C38"/>
                          </a:solidFill>
                          <a:latin typeface="Zapf Dingbats"/>
                          <a:ea typeface="Zapf Dingbats"/>
                          <a:cs typeface="Zapf Dingbats"/>
                          <a:sym typeface="Zapf Dingbats"/>
                        </a:rPr>
                        <a:t>✔</a:t>
                      </a:r>
                      <a:endParaRPr lang="en-US" sz="1600" b="0" dirty="0" smtClean="0">
                        <a:solidFill>
                          <a:srgbClr val="227C38"/>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274320">
                <a:tc>
                  <a:txBody>
                    <a:bodyPr/>
                    <a:lstStyle/>
                    <a:p>
                      <a:r>
                        <a:rPr lang="en-US" sz="1600" b="0" dirty="0" smtClean="0">
                          <a:solidFill>
                            <a:srgbClr val="000000"/>
                          </a:solidFill>
                          <a:latin typeface="Arial"/>
                          <a:cs typeface="Arial"/>
                        </a:rPr>
                        <a:t>Internationally</a:t>
                      </a:r>
                      <a:r>
                        <a:rPr lang="en-US" sz="1600" b="0" baseline="0" dirty="0" smtClean="0">
                          <a:solidFill>
                            <a:srgbClr val="000000"/>
                          </a:solidFill>
                          <a:latin typeface="Arial"/>
                          <a:cs typeface="Arial"/>
                        </a:rPr>
                        <a:t> Competitive</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b="0" dirty="0" smtClean="0">
                          <a:solidFill>
                            <a:srgbClr val="227C38"/>
                          </a:solidFill>
                          <a:latin typeface="Zapf Dingbats"/>
                          <a:ea typeface="Zapf Dingbats"/>
                          <a:cs typeface="Zapf Dingbats"/>
                          <a:sym typeface="Zapf Dingbats"/>
                        </a:rPr>
                        <a:t>✔</a:t>
                      </a:r>
                      <a:endParaRPr lang="en-US" sz="1600" b="0" dirty="0" smtClean="0">
                        <a:solidFill>
                          <a:srgbClr val="227C38"/>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b="0" dirty="0" smtClean="0">
                          <a:solidFill>
                            <a:srgbClr val="227C38"/>
                          </a:solidFill>
                          <a:latin typeface="Zapf Dingbats"/>
                          <a:ea typeface="Zapf Dingbats"/>
                          <a:cs typeface="Zapf Dingbats"/>
                          <a:sym typeface="Zapf Dingbats"/>
                        </a:rPr>
                        <a:t>✔</a:t>
                      </a:r>
                      <a:endParaRPr lang="en-US" sz="1600" b="0" dirty="0" smtClean="0">
                        <a:solidFill>
                          <a:srgbClr val="227C38"/>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274320">
                <a:tc>
                  <a:txBody>
                    <a:bodyPr/>
                    <a:lstStyle/>
                    <a:p>
                      <a:r>
                        <a:rPr lang="en-US" sz="1600" b="0" dirty="0" smtClean="0">
                          <a:solidFill>
                            <a:srgbClr val="000000"/>
                          </a:solidFill>
                          <a:latin typeface="Arial"/>
                          <a:cs typeface="Arial"/>
                        </a:rPr>
                        <a:t>Fully exploits APS-U investment</a:t>
                      </a: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sz="1600" b="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1600" b="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b="0" dirty="0" smtClean="0">
                          <a:solidFill>
                            <a:srgbClr val="227C38"/>
                          </a:solidFill>
                          <a:latin typeface="Zapf Dingbats"/>
                          <a:ea typeface="Zapf Dingbats"/>
                          <a:cs typeface="Zapf Dingbats"/>
                          <a:sym typeface="Zapf Dingbats"/>
                        </a:rPr>
                        <a:t>✔</a:t>
                      </a:r>
                      <a:endParaRPr lang="en-US" sz="1600" b="0" dirty="0" smtClean="0">
                        <a:solidFill>
                          <a:srgbClr val="227C38"/>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bl>
          </a:graphicData>
        </a:graphic>
      </p:graphicFrame>
      <p:sp>
        <p:nvSpPr>
          <p:cNvPr id="10" name="TextBox 9"/>
          <p:cNvSpPr txBox="1"/>
          <p:nvPr/>
        </p:nvSpPr>
        <p:spPr>
          <a:xfrm>
            <a:off x="561494" y="5624720"/>
            <a:ext cx="7927384" cy="646331"/>
          </a:xfrm>
          <a:prstGeom prst="rect">
            <a:avLst/>
          </a:prstGeom>
          <a:noFill/>
          <a:ln>
            <a:noFill/>
          </a:ln>
        </p:spPr>
        <p:txBody>
          <a:bodyPr wrap="square" rtlCol="0">
            <a:spAutoFit/>
          </a:bodyPr>
          <a:lstStyle/>
          <a:p>
            <a:pPr algn="ctr"/>
            <a:r>
              <a:rPr lang="en-US" altLang="en-US" b="1" i="1" dirty="0" smtClean="0">
                <a:solidFill>
                  <a:srgbClr val="151515"/>
                </a:solidFill>
                <a:latin typeface="Arial"/>
                <a:ea typeface="Osaka" charset="-128"/>
                <a:cs typeface="Arial"/>
              </a:rPr>
              <a:t>When APS-U is commissioned, it will include a beamline suite that will deliver early-science wins commensurate with DOE/BES investment</a:t>
            </a:r>
          </a:p>
        </p:txBody>
      </p:sp>
      <p:sp>
        <p:nvSpPr>
          <p:cNvPr id="5" name="Rectangle 4"/>
          <p:cNvSpPr/>
          <p:nvPr/>
        </p:nvSpPr>
        <p:spPr bwMode="auto">
          <a:xfrm>
            <a:off x="6903158" y="1231901"/>
            <a:ext cx="1085142" cy="4000500"/>
          </a:xfrm>
          <a:prstGeom prst="rect">
            <a:avLst/>
          </a:prstGeom>
          <a:solidFill>
            <a:schemeClr val="bg1">
              <a:lumMod val="95000"/>
              <a:alpha val="83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a:cs typeface="Arial"/>
            </a:endParaRPr>
          </a:p>
        </p:txBody>
      </p:sp>
      <p:sp>
        <p:nvSpPr>
          <p:cNvPr id="13" name="Slide Number Placeholder 2"/>
          <p:cNvSpPr>
            <a:spLocks noGrp="1"/>
          </p:cNvSpPr>
          <p:nvPr>
            <p:ph type="sldNum" sz="quarter" idx="12"/>
          </p:nvPr>
        </p:nvSpPr>
        <p:spPr>
          <a:xfrm>
            <a:off x="8610600" y="6489700"/>
            <a:ext cx="384175" cy="365125"/>
          </a:xfrm>
        </p:spPr>
        <p:txBody>
          <a:bodyPr/>
          <a:lstStyle/>
          <a:p>
            <a:pPr>
              <a:defRPr/>
            </a:pPr>
            <a:fld id="{9A265F1B-0587-4014-A56F-585C320E3BDD}" type="slidenum">
              <a:rPr lang="en-US" smtClean="0">
                <a:solidFill>
                  <a:srgbClr val="616161"/>
                </a:solidFill>
              </a:rPr>
              <a:pPr>
                <a:defRPr/>
              </a:pPr>
              <a:t>19</a:t>
            </a:fld>
            <a:endParaRPr lang="en-US" dirty="0">
              <a:solidFill>
                <a:srgbClr val="616161"/>
              </a:solidFill>
            </a:endParaRPr>
          </a:p>
        </p:txBody>
      </p:sp>
      <p:grpSp>
        <p:nvGrpSpPr>
          <p:cNvPr id="11" name="Group 10"/>
          <p:cNvGrpSpPr/>
          <p:nvPr/>
        </p:nvGrpSpPr>
        <p:grpSpPr>
          <a:xfrm>
            <a:off x="6349082" y="1231900"/>
            <a:ext cx="576713" cy="4000500"/>
            <a:chOff x="6683896" y="461483"/>
            <a:chExt cx="576713" cy="5736875"/>
          </a:xfrm>
        </p:grpSpPr>
        <p:cxnSp>
          <p:nvCxnSpPr>
            <p:cNvPr id="6" name="Straight Connector 5"/>
            <p:cNvCxnSpPr/>
            <p:nvPr/>
          </p:nvCxnSpPr>
          <p:spPr bwMode="auto">
            <a:xfrm>
              <a:off x="7221561" y="461483"/>
              <a:ext cx="13648" cy="5704765"/>
            </a:xfrm>
            <a:prstGeom prst="line">
              <a:avLst/>
            </a:prstGeom>
            <a:noFill/>
            <a:ln w="57150">
              <a:solidFill>
                <a:srgbClr val="FF0000"/>
              </a:solidFill>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8" name="Straight Arrow Connector 7"/>
            <p:cNvCxnSpPr/>
            <p:nvPr/>
          </p:nvCxnSpPr>
          <p:spPr bwMode="auto">
            <a:xfrm flipH="1" flipV="1">
              <a:off x="6683896" y="501265"/>
              <a:ext cx="532263" cy="0"/>
            </a:xfrm>
            <a:prstGeom prst="straightConnector1">
              <a:avLst/>
            </a:prstGeom>
            <a:noFill/>
            <a:ln w="57150">
              <a:solidFill>
                <a:srgbClr val="FF0000"/>
              </a:solidFill>
              <a:tailEnd type="triangle"/>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9" name="Straight Arrow Connector 8"/>
            <p:cNvCxnSpPr/>
            <p:nvPr/>
          </p:nvCxnSpPr>
          <p:spPr bwMode="auto">
            <a:xfrm flipH="1" flipV="1">
              <a:off x="6728346" y="6198358"/>
              <a:ext cx="532263" cy="0"/>
            </a:xfrm>
            <a:prstGeom prst="straightConnector1">
              <a:avLst/>
            </a:prstGeom>
            <a:noFill/>
            <a:ln w="57150">
              <a:solidFill>
                <a:srgbClr val="FF0000"/>
              </a:solidFill>
              <a:tailEnd type="triangle"/>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grpSp>
    </p:spTree>
    <p:extLst>
      <p:ext uri="{BB962C8B-B14F-4D97-AF65-F5344CB8AC3E}">
        <p14:creationId xmlns:p14="http://schemas.microsoft.com/office/powerpoint/2010/main" val="115654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rotWithShape="1">
          <a:blip r:embed="rId3"/>
          <a:srcRect b="5000"/>
          <a:stretch/>
        </p:blipFill>
        <p:spPr>
          <a:xfrm>
            <a:off x="647700" y="680776"/>
            <a:ext cx="7143161" cy="5821623"/>
          </a:xfrm>
          <a:prstGeom prst="rect">
            <a:avLst/>
          </a:prstGeom>
        </p:spPr>
      </p:pic>
      <p:sp>
        <p:nvSpPr>
          <p:cNvPr id="10" name="Content Placeholder 2"/>
          <p:cNvSpPr txBox="1">
            <a:spLocks/>
          </p:cNvSpPr>
          <p:nvPr/>
        </p:nvSpPr>
        <p:spPr bwMode="auto">
          <a:xfrm>
            <a:off x="9334500" y="1676535"/>
            <a:ext cx="5080000" cy="1219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lr>
                <a:srgbClr val="1F497D"/>
              </a:buClr>
              <a:buFont typeface="Wingdings" pitchFamily="2" charset="2"/>
              <a:buChar char="§"/>
              <a:defRPr sz="1800">
                <a:solidFill>
                  <a:srgbClr val="000000"/>
                </a:solidFill>
                <a:latin typeface="+mn-lt"/>
                <a:ea typeface="+mn-ea"/>
                <a:cs typeface="+mn-cs"/>
              </a:defRPr>
            </a:lvl1pPr>
            <a:lvl2pPr marL="742950" indent="-285750" algn="l" rtl="0" eaLnBrk="1" fontAlgn="base" hangingPunct="1">
              <a:spcBef>
                <a:spcPct val="20000"/>
              </a:spcBef>
              <a:spcAft>
                <a:spcPct val="0"/>
              </a:spcAft>
              <a:buClr>
                <a:srgbClr val="1F497D"/>
              </a:buClr>
              <a:buChar char="–"/>
              <a:defRPr sz="1600">
                <a:solidFill>
                  <a:srgbClr val="000000"/>
                </a:solidFill>
                <a:latin typeface="+mn-lt"/>
              </a:defRPr>
            </a:lvl2pPr>
            <a:lvl3pPr marL="1143000" indent="-228600" algn="l" rtl="0" eaLnBrk="1" fontAlgn="base" hangingPunct="1">
              <a:spcBef>
                <a:spcPct val="20000"/>
              </a:spcBef>
              <a:spcAft>
                <a:spcPct val="0"/>
              </a:spcAft>
              <a:buClr>
                <a:srgbClr val="1F497D"/>
              </a:buClr>
              <a:buChar char="•"/>
              <a:defRPr sz="1400">
                <a:solidFill>
                  <a:srgbClr val="000000"/>
                </a:solidFill>
                <a:latin typeface="+mn-lt"/>
              </a:defRPr>
            </a:lvl3pPr>
            <a:lvl4pPr marL="1600200" indent="-228600" algn="l" rtl="0" eaLnBrk="1" fontAlgn="base" hangingPunct="1">
              <a:spcBef>
                <a:spcPct val="20000"/>
              </a:spcBef>
              <a:spcAft>
                <a:spcPct val="0"/>
              </a:spcAft>
              <a:buClr>
                <a:srgbClr val="1F497D"/>
              </a:buClr>
              <a:buChar char="–"/>
              <a:defRPr sz="1400">
                <a:solidFill>
                  <a:srgbClr val="000000"/>
                </a:solidFill>
                <a:latin typeface="+mn-lt"/>
              </a:defRPr>
            </a:lvl4pPr>
            <a:lvl5pPr marL="2057400" indent="-228600" algn="l" rtl="0" eaLnBrk="1" fontAlgn="base" hangingPunct="1">
              <a:spcBef>
                <a:spcPct val="20000"/>
              </a:spcBef>
              <a:spcAft>
                <a:spcPct val="0"/>
              </a:spcAft>
              <a:buClr>
                <a:srgbClr val="1F497D"/>
              </a:buClr>
              <a:buFont typeface="Arial" charset="0"/>
              <a:buChar char="»"/>
              <a:defRPr sz="1400">
                <a:solidFill>
                  <a:srgbClr val="000000"/>
                </a:solidFill>
                <a:latin typeface="+mn-lt"/>
              </a:defRPr>
            </a:lvl5pPr>
            <a:lvl6pPr marL="25146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6pPr>
            <a:lvl7pPr marL="29718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7pPr>
            <a:lvl8pPr marL="34290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8pPr>
            <a:lvl9pPr marL="3886200" indent="-228600" algn="l" rtl="0" eaLnBrk="1" fontAlgn="base" hangingPunct="1">
              <a:spcBef>
                <a:spcPct val="20000"/>
              </a:spcBef>
              <a:spcAft>
                <a:spcPct val="0"/>
              </a:spcAft>
              <a:buClr>
                <a:srgbClr val="1F497D"/>
              </a:buClr>
              <a:buFont typeface="Arial" charset="0"/>
              <a:buChar char="»"/>
              <a:defRPr sz="1400">
                <a:solidFill>
                  <a:schemeClr val="tx1"/>
                </a:solidFill>
                <a:latin typeface="+mn-lt"/>
              </a:defRPr>
            </a:lvl9pPr>
          </a:lstStyle>
          <a:p>
            <a:pPr marL="631825" lvl="1" indent="-231775"/>
            <a:endParaRPr lang="en-US" sz="1800" dirty="0">
              <a:latin typeface="Arial"/>
              <a:cs typeface="Arial"/>
            </a:endParaRPr>
          </a:p>
        </p:txBody>
      </p:sp>
      <p:sp>
        <p:nvSpPr>
          <p:cNvPr id="4" name="Slide Number Placeholder 3"/>
          <p:cNvSpPr>
            <a:spLocks noGrp="1"/>
          </p:cNvSpPr>
          <p:nvPr>
            <p:ph type="sldNum" sz="quarter" idx="12"/>
          </p:nvPr>
        </p:nvSpPr>
        <p:spPr/>
        <p:txBody>
          <a:bodyPr/>
          <a:lstStyle/>
          <a:p>
            <a:pPr>
              <a:defRPr/>
            </a:pPr>
            <a:fld id="{D8294B01-9356-4A99-BF43-1EB6DE2E19CF}" type="slidenum">
              <a:rPr lang="en-US" smtClean="0">
                <a:solidFill>
                  <a:srgbClr val="404040"/>
                </a:solidFill>
              </a:rPr>
              <a:pPr>
                <a:defRPr/>
              </a:pPr>
              <a:t>20</a:t>
            </a:fld>
            <a:endParaRPr lang="en-US">
              <a:solidFill>
                <a:srgbClr val="404040"/>
              </a:solidFill>
            </a:endParaRPr>
          </a:p>
        </p:txBody>
      </p:sp>
      <p:sp>
        <p:nvSpPr>
          <p:cNvPr id="2" name="Title 1"/>
          <p:cNvSpPr>
            <a:spLocks noGrp="1"/>
          </p:cNvSpPr>
          <p:nvPr>
            <p:ph type="title"/>
          </p:nvPr>
        </p:nvSpPr>
        <p:spPr>
          <a:xfrm>
            <a:off x="381000" y="260350"/>
            <a:ext cx="8229600" cy="641350"/>
          </a:xfrm>
        </p:spPr>
        <p:txBody>
          <a:bodyPr/>
          <a:lstStyle/>
          <a:p>
            <a:pPr algn="ctr"/>
            <a:r>
              <a:rPr lang="en-US" b="0" dirty="0" smtClean="0">
                <a:latin typeface="Arial"/>
                <a:cs typeface="Arial"/>
              </a:rPr>
              <a:t>Competitive Landscape</a:t>
            </a:r>
            <a:endParaRPr lang="en-US" b="0" dirty="0">
              <a:latin typeface="Arial"/>
              <a:cs typeface="Arial"/>
            </a:endParaRPr>
          </a:p>
        </p:txBody>
      </p:sp>
      <p:sp>
        <p:nvSpPr>
          <p:cNvPr id="7" name="TextBox 6"/>
          <p:cNvSpPr txBox="1"/>
          <p:nvPr/>
        </p:nvSpPr>
        <p:spPr>
          <a:xfrm>
            <a:off x="4048740" y="5067300"/>
            <a:ext cx="4584700" cy="646331"/>
          </a:xfrm>
          <a:prstGeom prst="rect">
            <a:avLst/>
          </a:prstGeom>
          <a:noFill/>
        </p:spPr>
        <p:txBody>
          <a:bodyPr wrap="square" rtlCol="0">
            <a:spAutoFit/>
          </a:bodyPr>
          <a:lstStyle/>
          <a:p>
            <a:pPr marL="285750" lvl="1">
              <a:spcBef>
                <a:spcPts val="0"/>
              </a:spcBef>
              <a:spcAft>
                <a:spcPts val="400"/>
              </a:spcAft>
            </a:pPr>
            <a:r>
              <a:rPr lang="en-US" sz="1200" b="1" dirty="0" smtClean="0">
                <a:solidFill>
                  <a:srgbClr val="000000"/>
                </a:solidFill>
                <a:latin typeface="Arial"/>
                <a:cs typeface="Arial"/>
              </a:rPr>
              <a:t>ESRF (France) – </a:t>
            </a:r>
            <a:r>
              <a:rPr lang="en-US" sz="1200" dirty="0" smtClean="0">
                <a:solidFill>
                  <a:srgbClr val="000000"/>
                </a:solidFill>
                <a:latin typeface="Arial"/>
                <a:cs typeface="Arial"/>
              </a:rPr>
              <a:t>2</a:t>
            </a:r>
            <a:r>
              <a:rPr lang="en-US" sz="1200" baseline="30000" dirty="0" smtClean="0">
                <a:solidFill>
                  <a:srgbClr val="000000"/>
                </a:solidFill>
                <a:latin typeface="Arial"/>
                <a:cs typeface="Arial"/>
              </a:rPr>
              <a:t>nd</a:t>
            </a:r>
            <a:r>
              <a:rPr lang="en-US" sz="1200" dirty="0" smtClean="0">
                <a:solidFill>
                  <a:srgbClr val="000000"/>
                </a:solidFill>
                <a:latin typeface="Arial"/>
                <a:cs typeface="Arial"/>
              </a:rPr>
              <a:t> </a:t>
            </a:r>
            <a:r>
              <a:rPr lang="en-US" sz="1200" dirty="0">
                <a:solidFill>
                  <a:srgbClr val="000000"/>
                </a:solidFill>
                <a:latin typeface="Arial"/>
                <a:cs typeface="Arial"/>
              </a:rPr>
              <a:t>phase of </a:t>
            </a:r>
            <a:r>
              <a:rPr lang="en-US" sz="1200" dirty="0" smtClean="0">
                <a:solidFill>
                  <a:srgbClr val="000000"/>
                </a:solidFill>
                <a:latin typeface="Arial"/>
                <a:cs typeface="Arial"/>
              </a:rPr>
              <a:t>upgrade </a:t>
            </a:r>
            <a:r>
              <a:rPr lang="en-US" sz="1200" dirty="0">
                <a:solidFill>
                  <a:srgbClr val="000000"/>
                </a:solidFill>
                <a:latin typeface="Arial"/>
                <a:cs typeface="Arial"/>
              </a:rPr>
              <a:t>incorporates </a:t>
            </a:r>
            <a:r>
              <a:rPr lang="en-US" sz="1200" dirty="0" smtClean="0">
                <a:solidFill>
                  <a:srgbClr val="000000"/>
                </a:solidFill>
                <a:latin typeface="Arial"/>
                <a:cs typeface="Arial"/>
              </a:rPr>
              <a:t>MBA lattice; plans to </a:t>
            </a:r>
            <a:r>
              <a:rPr lang="en-US" sz="1200" dirty="0">
                <a:solidFill>
                  <a:srgbClr val="000000"/>
                </a:solidFill>
                <a:latin typeface="Arial"/>
                <a:cs typeface="Arial"/>
              </a:rPr>
              <a:t>resume operation in 2020, complete 4</a:t>
            </a:r>
            <a:r>
              <a:rPr lang="en-US" sz="1200" dirty="0" smtClean="0">
                <a:solidFill>
                  <a:srgbClr val="000000"/>
                </a:solidFill>
                <a:latin typeface="Arial"/>
                <a:cs typeface="Arial"/>
              </a:rPr>
              <a:t> </a:t>
            </a:r>
            <a:r>
              <a:rPr lang="en-US" sz="1200" dirty="0">
                <a:solidFill>
                  <a:srgbClr val="000000"/>
                </a:solidFill>
                <a:latin typeface="Arial"/>
                <a:cs typeface="Arial"/>
              </a:rPr>
              <a:t>state-of-the-art beamlines by </a:t>
            </a:r>
            <a:r>
              <a:rPr lang="en-US" sz="1200" dirty="0" smtClean="0">
                <a:solidFill>
                  <a:srgbClr val="000000"/>
                </a:solidFill>
                <a:latin typeface="Arial"/>
                <a:cs typeface="Arial"/>
              </a:rPr>
              <a:t>2022</a:t>
            </a:r>
            <a:endParaRPr lang="en-US" dirty="0"/>
          </a:p>
        </p:txBody>
      </p:sp>
      <p:sp>
        <p:nvSpPr>
          <p:cNvPr id="14" name="TextBox 13"/>
          <p:cNvSpPr txBox="1"/>
          <p:nvPr/>
        </p:nvSpPr>
        <p:spPr>
          <a:xfrm>
            <a:off x="3441700" y="5784210"/>
            <a:ext cx="5156200" cy="276999"/>
          </a:xfrm>
          <a:prstGeom prst="rect">
            <a:avLst/>
          </a:prstGeom>
          <a:noFill/>
        </p:spPr>
        <p:txBody>
          <a:bodyPr wrap="square" rtlCol="0">
            <a:spAutoFit/>
          </a:bodyPr>
          <a:lstStyle/>
          <a:p>
            <a:pPr marL="285750" lvl="1">
              <a:spcBef>
                <a:spcPts val="0"/>
              </a:spcBef>
              <a:spcAft>
                <a:spcPts val="400"/>
              </a:spcAft>
            </a:pPr>
            <a:r>
              <a:rPr lang="en-US" sz="1200" b="1" dirty="0" smtClean="0">
                <a:solidFill>
                  <a:srgbClr val="000000"/>
                </a:solidFill>
                <a:latin typeface="Arial"/>
                <a:cs typeface="Arial"/>
              </a:rPr>
              <a:t>SIRIUS (Brazil) – </a:t>
            </a:r>
            <a:r>
              <a:rPr lang="en-US" sz="1200" dirty="0" smtClean="0">
                <a:solidFill>
                  <a:srgbClr val="000000"/>
                </a:solidFill>
                <a:latin typeface="Arial"/>
                <a:cs typeface="Arial"/>
              </a:rPr>
              <a:t>Completing </a:t>
            </a:r>
            <a:r>
              <a:rPr lang="en-US" sz="1200" dirty="0">
                <a:solidFill>
                  <a:srgbClr val="000000"/>
                </a:solidFill>
                <a:latin typeface="Arial"/>
                <a:cs typeface="Arial"/>
              </a:rPr>
              <a:t>final design; operational in 2018</a:t>
            </a:r>
          </a:p>
        </p:txBody>
      </p:sp>
      <p:sp>
        <p:nvSpPr>
          <p:cNvPr id="15" name="TextBox 14"/>
          <p:cNvSpPr txBox="1"/>
          <p:nvPr/>
        </p:nvSpPr>
        <p:spPr>
          <a:xfrm>
            <a:off x="3022600" y="6146800"/>
            <a:ext cx="4851400" cy="748923"/>
          </a:xfrm>
          <a:prstGeom prst="rect">
            <a:avLst/>
          </a:prstGeom>
          <a:noFill/>
        </p:spPr>
        <p:txBody>
          <a:bodyPr wrap="square" rtlCol="0">
            <a:spAutoFit/>
          </a:bodyPr>
          <a:lstStyle/>
          <a:p>
            <a:pPr>
              <a:spcAft>
                <a:spcPts val="400"/>
              </a:spcAft>
            </a:pPr>
            <a:r>
              <a:rPr lang="en-US" sz="1200" b="1" dirty="0">
                <a:solidFill>
                  <a:srgbClr val="000000"/>
                </a:solidFill>
                <a:latin typeface="Arial"/>
                <a:cs typeface="Arial"/>
              </a:rPr>
              <a:t>MAX-IV (Sweden) </a:t>
            </a:r>
            <a:r>
              <a:rPr lang="en-US" sz="1200" b="1" dirty="0" smtClean="0">
                <a:solidFill>
                  <a:srgbClr val="000000"/>
                </a:solidFill>
                <a:latin typeface="Arial"/>
                <a:cs typeface="Arial"/>
              </a:rPr>
              <a:t>– </a:t>
            </a:r>
            <a:r>
              <a:rPr lang="en-US" sz="1200" dirty="0" smtClean="0">
                <a:solidFill>
                  <a:srgbClr val="000000"/>
                </a:solidFill>
                <a:latin typeface="Arial"/>
                <a:cs typeface="Arial"/>
              </a:rPr>
              <a:t>Construction </a:t>
            </a:r>
            <a:r>
              <a:rPr lang="en-US" sz="1200" dirty="0">
                <a:solidFill>
                  <a:srgbClr val="000000"/>
                </a:solidFill>
                <a:latin typeface="Arial"/>
                <a:cs typeface="Arial"/>
              </a:rPr>
              <a:t>underway; inauguration June 2016</a:t>
            </a:r>
          </a:p>
          <a:p>
            <a:pPr marL="274320" lvl="1" indent="-274320">
              <a:spcBef>
                <a:spcPts val="0"/>
              </a:spcBef>
              <a:spcAft>
                <a:spcPts val="400"/>
              </a:spcAft>
            </a:pPr>
            <a:endParaRPr lang="en-US" sz="1200" dirty="0">
              <a:solidFill>
                <a:srgbClr val="000000"/>
              </a:solidFill>
              <a:latin typeface="Arial"/>
              <a:cs typeface="Arial"/>
            </a:endParaRPr>
          </a:p>
          <a:p>
            <a:endParaRPr lang="en-US" sz="1200" dirty="0"/>
          </a:p>
        </p:txBody>
      </p:sp>
      <p:sp>
        <p:nvSpPr>
          <p:cNvPr id="16" name="TextBox 15"/>
          <p:cNvSpPr txBox="1"/>
          <p:nvPr/>
        </p:nvSpPr>
        <p:spPr>
          <a:xfrm>
            <a:off x="5166340" y="4533900"/>
            <a:ext cx="3657600" cy="461665"/>
          </a:xfrm>
          <a:prstGeom prst="rect">
            <a:avLst/>
          </a:prstGeom>
          <a:noFill/>
        </p:spPr>
        <p:txBody>
          <a:bodyPr wrap="square" rtlCol="0">
            <a:spAutoFit/>
          </a:bodyPr>
          <a:lstStyle/>
          <a:p>
            <a:pPr>
              <a:spcAft>
                <a:spcPts val="400"/>
              </a:spcAft>
            </a:pPr>
            <a:r>
              <a:rPr lang="en-US" sz="1200" b="1" dirty="0">
                <a:solidFill>
                  <a:srgbClr val="000000"/>
                </a:solidFill>
                <a:latin typeface="Arial"/>
                <a:cs typeface="Arial"/>
              </a:rPr>
              <a:t>SPRING-8 (Japan</a:t>
            </a:r>
            <a:r>
              <a:rPr lang="en-US" sz="1200" b="1" dirty="0" smtClean="0">
                <a:solidFill>
                  <a:srgbClr val="000000"/>
                </a:solidFill>
                <a:latin typeface="Arial"/>
                <a:cs typeface="Arial"/>
              </a:rPr>
              <a:t>) – </a:t>
            </a:r>
            <a:r>
              <a:rPr lang="en-US" sz="1200" dirty="0" smtClean="0">
                <a:solidFill>
                  <a:srgbClr val="000000"/>
                </a:solidFill>
                <a:latin typeface="Arial"/>
                <a:cs typeface="Arial"/>
              </a:rPr>
              <a:t>Capable </a:t>
            </a:r>
            <a:r>
              <a:rPr lang="en-US" sz="1200" dirty="0">
                <a:solidFill>
                  <a:srgbClr val="000000"/>
                </a:solidFill>
                <a:latin typeface="Arial"/>
                <a:cs typeface="Arial"/>
              </a:rPr>
              <a:t>of upgrading </a:t>
            </a:r>
            <a:r>
              <a:rPr lang="en-US" sz="1200" dirty="0" smtClean="0">
                <a:solidFill>
                  <a:srgbClr val="000000"/>
                </a:solidFill>
                <a:latin typeface="Arial"/>
                <a:cs typeface="Arial"/>
              </a:rPr>
              <a:t>          in </a:t>
            </a:r>
            <a:r>
              <a:rPr lang="en-US" sz="1200" dirty="0">
                <a:solidFill>
                  <a:srgbClr val="000000"/>
                </a:solidFill>
                <a:latin typeface="Arial"/>
                <a:cs typeface="Arial"/>
              </a:rPr>
              <a:t>2020 </a:t>
            </a:r>
            <a:r>
              <a:rPr lang="en-US" sz="1200" dirty="0" smtClean="0">
                <a:solidFill>
                  <a:srgbClr val="000000"/>
                </a:solidFill>
                <a:latin typeface="Arial"/>
                <a:cs typeface="Arial"/>
              </a:rPr>
              <a:t>timeframe</a:t>
            </a:r>
            <a:endParaRPr lang="en-US" dirty="0"/>
          </a:p>
        </p:txBody>
      </p:sp>
      <p:sp>
        <p:nvSpPr>
          <p:cNvPr id="19" name="TextBox 18"/>
          <p:cNvSpPr txBox="1"/>
          <p:nvPr/>
        </p:nvSpPr>
        <p:spPr>
          <a:xfrm>
            <a:off x="330200" y="850900"/>
            <a:ext cx="3759200" cy="1754327"/>
          </a:xfrm>
          <a:prstGeom prst="rect">
            <a:avLst/>
          </a:prstGeom>
          <a:noFill/>
        </p:spPr>
        <p:txBody>
          <a:bodyPr wrap="square" rtlCol="0">
            <a:spAutoFit/>
          </a:bodyPr>
          <a:lstStyle/>
          <a:p>
            <a:pPr marL="0" lvl="1"/>
            <a:r>
              <a:rPr lang="en-US" dirty="0" smtClean="0">
                <a:solidFill>
                  <a:srgbClr val="000000"/>
                </a:solidFill>
                <a:latin typeface="Arial"/>
                <a:cs typeface="Arial"/>
              </a:rPr>
              <a:t>Our </a:t>
            </a:r>
            <a:r>
              <a:rPr lang="en-US" dirty="0">
                <a:solidFill>
                  <a:srgbClr val="000000"/>
                </a:solidFill>
                <a:latin typeface="Arial"/>
                <a:cs typeface="Arial"/>
              </a:rPr>
              <a:t>plans for the APS Upgrade enable the U.S. to maintain </a:t>
            </a:r>
            <a:r>
              <a:rPr lang="en-US" dirty="0" smtClean="0">
                <a:solidFill>
                  <a:srgbClr val="000000"/>
                </a:solidFill>
                <a:latin typeface="Arial"/>
                <a:cs typeface="Arial"/>
              </a:rPr>
              <a:t>a  world </a:t>
            </a:r>
            <a:r>
              <a:rPr lang="en-US" dirty="0">
                <a:solidFill>
                  <a:srgbClr val="000000"/>
                </a:solidFill>
                <a:latin typeface="Arial"/>
                <a:cs typeface="Arial"/>
              </a:rPr>
              <a:t>leadership position </a:t>
            </a:r>
            <a:endParaRPr lang="en-US" dirty="0" smtClean="0">
              <a:solidFill>
                <a:srgbClr val="000000"/>
              </a:solidFill>
              <a:latin typeface="Arial"/>
              <a:cs typeface="Arial"/>
            </a:endParaRPr>
          </a:p>
          <a:p>
            <a:pPr marL="0" lvl="1"/>
            <a:r>
              <a:rPr lang="en-US" dirty="0" smtClean="0">
                <a:solidFill>
                  <a:srgbClr val="000000"/>
                </a:solidFill>
                <a:latin typeface="Arial"/>
                <a:cs typeface="Arial"/>
              </a:rPr>
              <a:t>in </a:t>
            </a:r>
            <a:r>
              <a:rPr lang="en-US" dirty="0">
                <a:solidFill>
                  <a:srgbClr val="000000"/>
                </a:solidFill>
                <a:latin typeface="Arial"/>
                <a:cs typeface="Arial"/>
              </a:rPr>
              <a:t>storage ring-</a:t>
            </a:r>
            <a:r>
              <a:rPr lang="en-US" dirty="0" smtClean="0">
                <a:solidFill>
                  <a:srgbClr val="000000"/>
                </a:solidFill>
                <a:latin typeface="Arial"/>
                <a:cs typeface="Arial"/>
              </a:rPr>
              <a:t>based</a:t>
            </a:r>
          </a:p>
          <a:p>
            <a:pPr marL="0" lvl="1"/>
            <a:r>
              <a:rPr lang="en-US" dirty="0" smtClean="0">
                <a:solidFill>
                  <a:srgbClr val="000000"/>
                </a:solidFill>
                <a:latin typeface="Arial"/>
                <a:cs typeface="Arial"/>
              </a:rPr>
              <a:t>x</a:t>
            </a:r>
            <a:r>
              <a:rPr lang="en-US" dirty="0">
                <a:solidFill>
                  <a:srgbClr val="000000"/>
                </a:solidFill>
                <a:latin typeface="Arial"/>
                <a:cs typeface="Arial"/>
              </a:rPr>
              <a:t>-ray sources</a:t>
            </a:r>
          </a:p>
          <a:p>
            <a:endParaRPr lang="en-US" dirty="0"/>
          </a:p>
        </p:txBody>
      </p:sp>
      <p:sp>
        <p:nvSpPr>
          <p:cNvPr id="20" name="TextBox 19"/>
          <p:cNvSpPr txBox="1"/>
          <p:nvPr/>
        </p:nvSpPr>
        <p:spPr>
          <a:xfrm>
            <a:off x="5941040" y="3911600"/>
            <a:ext cx="3263900" cy="646331"/>
          </a:xfrm>
          <a:prstGeom prst="rect">
            <a:avLst/>
          </a:prstGeom>
          <a:noFill/>
        </p:spPr>
        <p:txBody>
          <a:bodyPr wrap="square" rtlCol="0">
            <a:spAutoFit/>
          </a:bodyPr>
          <a:lstStyle/>
          <a:p>
            <a:r>
              <a:rPr lang="en-US" sz="1200" b="1" dirty="0" smtClean="0">
                <a:solidFill>
                  <a:srgbClr val="000000"/>
                </a:solidFill>
                <a:latin typeface="Arial"/>
                <a:cs typeface="Arial"/>
              </a:rPr>
              <a:t>HEPS (China) </a:t>
            </a:r>
            <a:r>
              <a:rPr lang="en-US" sz="1200" dirty="0" smtClean="0">
                <a:solidFill>
                  <a:srgbClr val="000000"/>
                </a:solidFill>
                <a:latin typeface="Arial"/>
                <a:cs typeface="Arial"/>
              </a:rPr>
              <a:t>– Greenfield </a:t>
            </a:r>
            <a:r>
              <a:rPr lang="en-US" sz="1200" dirty="0">
                <a:solidFill>
                  <a:srgbClr val="000000"/>
                </a:solidFill>
                <a:latin typeface="Arial"/>
                <a:cs typeface="Arial"/>
              </a:rPr>
              <a:t>accelerator facility </a:t>
            </a:r>
            <a:r>
              <a:rPr lang="en-US" sz="1200" dirty="0" smtClean="0">
                <a:solidFill>
                  <a:srgbClr val="000000"/>
                </a:solidFill>
                <a:latin typeface="Arial"/>
                <a:cs typeface="Arial"/>
              </a:rPr>
              <a:t>to </a:t>
            </a:r>
            <a:r>
              <a:rPr lang="en-US" sz="1200" dirty="0">
                <a:solidFill>
                  <a:srgbClr val="000000"/>
                </a:solidFill>
                <a:latin typeface="Arial"/>
                <a:cs typeface="Arial"/>
              </a:rPr>
              <a:t>be </a:t>
            </a:r>
            <a:r>
              <a:rPr lang="en-US" sz="1200" dirty="0" smtClean="0">
                <a:solidFill>
                  <a:srgbClr val="000000"/>
                </a:solidFill>
                <a:latin typeface="Arial"/>
                <a:cs typeface="Arial"/>
              </a:rPr>
              <a:t>built near Beijing; planned </a:t>
            </a:r>
            <a:r>
              <a:rPr lang="en-US" sz="1200" dirty="0">
                <a:solidFill>
                  <a:srgbClr val="000000"/>
                </a:solidFill>
                <a:latin typeface="Arial"/>
                <a:cs typeface="Arial"/>
              </a:rPr>
              <a:t>completion in </a:t>
            </a:r>
            <a:r>
              <a:rPr lang="en-US" sz="1200" dirty="0" smtClean="0">
                <a:solidFill>
                  <a:srgbClr val="000000"/>
                </a:solidFill>
                <a:latin typeface="Arial"/>
                <a:cs typeface="Arial"/>
              </a:rPr>
              <a:t>early </a:t>
            </a:r>
            <a:r>
              <a:rPr lang="en-US" sz="1200" dirty="0">
                <a:solidFill>
                  <a:srgbClr val="000000"/>
                </a:solidFill>
                <a:latin typeface="Arial"/>
                <a:cs typeface="Arial"/>
              </a:rPr>
              <a:t>2020s </a:t>
            </a:r>
          </a:p>
        </p:txBody>
      </p:sp>
      <p:sp>
        <p:nvSpPr>
          <p:cNvPr id="6" name="TextBox 5"/>
          <p:cNvSpPr txBox="1"/>
          <p:nvPr/>
        </p:nvSpPr>
        <p:spPr>
          <a:xfrm>
            <a:off x="7367870" y="2789570"/>
            <a:ext cx="1447800" cy="1231106"/>
          </a:xfrm>
          <a:prstGeom prst="rect">
            <a:avLst/>
          </a:prstGeom>
          <a:noFill/>
        </p:spPr>
        <p:txBody>
          <a:bodyPr wrap="square" rtlCol="0">
            <a:spAutoFit/>
          </a:bodyPr>
          <a:lstStyle/>
          <a:p>
            <a:r>
              <a:rPr lang="en-US" sz="1600" b="1" dirty="0" smtClean="0">
                <a:solidFill>
                  <a:srgbClr val="000000"/>
                </a:solidFill>
                <a:latin typeface="Arial"/>
                <a:cs typeface="Arial"/>
              </a:rPr>
              <a:t>APS-U – </a:t>
            </a:r>
            <a:r>
              <a:rPr lang="en-US" sz="1400" dirty="0" smtClean="0">
                <a:solidFill>
                  <a:srgbClr val="000000"/>
                </a:solidFill>
                <a:latin typeface="Arial"/>
                <a:cs typeface="Arial"/>
              </a:rPr>
              <a:t>Resume operation </a:t>
            </a:r>
          </a:p>
          <a:p>
            <a:r>
              <a:rPr lang="en-US" sz="1400" dirty="0" smtClean="0">
                <a:solidFill>
                  <a:srgbClr val="000000"/>
                </a:solidFill>
                <a:latin typeface="Arial"/>
                <a:cs typeface="Arial"/>
              </a:rPr>
              <a:t>in 2022</a:t>
            </a:r>
          </a:p>
          <a:p>
            <a:endParaRPr lang="en-US" sz="1600" b="1" dirty="0">
              <a:solidFill>
                <a:srgbClr val="000000"/>
              </a:solidFill>
              <a:latin typeface="Arial"/>
              <a:cs typeface="Arial"/>
            </a:endParaRPr>
          </a:p>
        </p:txBody>
      </p:sp>
    </p:spTree>
    <p:extLst>
      <p:ext uri="{BB962C8B-B14F-4D97-AF65-F5344CB8AC3E}">
        <p14:creationId xmlns:p14="http://schemas.microsoft.com/office/powerpoint/2010/main" val="28962595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a:xfrm>
            <a:off x="89803" y="204480"/>
            <a:ext cx="9147209" cy="1143000"/>
          </a:xfrm>
        </p:spPr>
        <p:txBody>
          <a:bodyPr/>
          <a:lstStyle/>
          <a:p>
            <a:r>
              <a:rPr lang="en-US" altLang="en-US" b="0" dirty="0" smtClean="0">
                <a:latin typeface="Arial"/>
                <a:cs typeface="Arial"/>
              </a:rPr>
              <a:t>APS-U Project: Revised, robust, and ready to move forward</a:t>
            </a:r>
            <a:r>
              <a:rPr lang="en-US" altLang="en-US" dirty="0" smtClean="0">
                <a:latin typeface="Arial"/>
                <a:cs typeface="Arial"/>
              </a:rPr>
              <a:t/>
            </a:r>
            <a:br>
              <a:rPr lang="en-US" altLang="en-US" dirty="0" smtClean="0">
                <a:latin typeface="Arial"/>
                <a:cs typeface="Arial"/>
              </a:rPr>
            </a:br>
            <a:endParaRPr lang="en-US" altLang="en-US" sz="2000" dirty="0" smtClean="0">
              <a:latin typeface="Arial"/>
              <a:cs typeface="Arial"/>
            </a:endParaRPr>
          </a:p>
        </p:txBody>
      </p:sp>
      <p:sp>
        <p:nvSpPr>
          <p:cNvPr id="3" name="Content Placeholder 2"/>
          <p:cNvSpPr>
            <a:spLocks noGrp="1"/>
          </p:cNvSpPr>
          <p:nvPr>
            <p:ph idx="1"/>
          </p:nvPr>
        </p:nvSpPr>
        <p:spPr>
          <a:xfrm>
            <a:off x="308158" y="717988"/>
            <a:ext cx="5914842" cy="3914081"/>
          </a:xfrm>
        </p:spPr>
        <p:txBody>
          <a:bodyPr/>
          <a:lstStyle/>
          <a:p>
            <a:pPr marL="0" indent="0">
              <a:buFont typeface="Wingdings" panose="05000000000000000000" pitchFamily="2" charset="2"/>
              <a:buNone/>
              <a:defRPr/>
            </a:pPr>
            <a:r>
              <a:rPr lang="en-US" b="1" dirty="0" smtClean="0">
                <a:solidFill>
                  <a:srgbClr val="000000"/>
                </a:solidFill>
                <a:latin typeface="Arial"/>
                <a:cs typeface="Arial"/>
              </a:rPr>
              <a:t>Project Team</a:t>
            </a:r>
          </a:p>
          <a:p>
            <a:pPr>
              <a:defRPr/>
            </a:pPr>
            <a:r>
              <a:rPr lang="en-US" dirty="0">
                <a:solidFill>
                  <a:srgbClr val="000000"/>
                </a:solidFill>
                <a:latin typeface="Arial"/>
                <a:cs typeface="Arial"/>
              </a:rPr>
              <a:t>Strong, experienced Project team </a:t>
            </a:r>
            <a:r>
              <a:rPr lang="en-US" dirty="0" smtClean="0">
                <a:solidFill>
                  <a:srgbClr val="000000"/>
                </a:solidFill>
                <a:latin typeface="Arial"/>
                <a:cs typeface="Arial"/>
              </a:rPr>
              <a:t>in place </a:t>
            </a:r>
            <a:endParaRPr lang="en-US" b="1" dirty="0" smtClean="0">
              <a:solidFill>
                <a:srgbClr val="000000"/>
              </a:solidFill>
              <a:latin typeface="Arial"/>
              <a:cs typeface="Arial"/>
            </a:endParaRPr>
          </a:p>
          <a:p>
            <a:pPr marL="0" indent="0">
              <a:buFont typeface="Wingdings" panose="05000000000000000000" pitchFamily="2" charset="2"/>
              <a:buNone/>
              <a:defRPr/>
            </a:pPr>
            <a:r>
              <a:rPr lang="en-US" b="1" dirty="0" smtClean="0">
                <a:solidFill>
                  <a:srgbClr val="000000"/>
                </a:solidFill>
                <a:latin typeface="Arial"/>
                <a:cs typeface="Arial"/>
              </a:rPr>
              <a:t>Conceptual Design Development</a:t>
            </a:r>
          </a:p>
          <a:p>
            <a:pPr>
              <a:defRPr/>
            </a:pPr>
            <a:r>
              <a:rPr lang="en-US" dirty="0">
                <a:solidFill>
                  <a:srgbClr val="000000"/>
                </a:solidFill>
                <a:latin typeface="Arial"/>
                <a:cs typeface="Arial"/>
              </a:rPr>
              <a:t>APS-U Concept </a:t>
            </a:r>
            <a:r>
              <a:rPr lang="en-US" dirty="0" smtClean="0">
                <a:solidFill>
                  <a:srgbClr val="000000"/>
                </a:solidFill>
                <a:latin typeface="Arial"/>
                <a:cs typeface="Arial"/>
              </a:rPr>
              <a:t>incorporates 4</a:t>
            </a:r>
            <a:r>
              <a:rPr lang="en-US" baseline="30000" dirty="0" smtClean="0">
                <a:solidFill>
                  <a:srgbClr val="000000"/>
                </a:solidFill>
                <a:latin typeface="Arial"/>
                <a:cs typeface="Arial"/>
              </a:rPr>
              <a:t>th</a:t>
            </a:r>
            <a:r>
              <a:rPr lang="en-US" dirty="0">
                <a:solidFill>
                  <a:srgbClr val="000000"/>
                </a:solidFill>
                <a:latin typeface="Arial"/>
                <a:cs typeface="Arial"/>
              </a:rPr>
              <a:t>-</a:t>
            </a:r>
            <a:r>
              <a:rPr lang="en-US" dirty="0" smtClean="0">
                <a:solidFill>
                  <a:srgbClr val="000000"/>
                </a:solidFill>
                <a:latin typeface="Arial"/>
                <a:cs typeface="Arial"/>
              </a:rPr>
              <a:t>generation  </a:t>
            </a:r>
            <a:r>
              <a:rPr lang="en-US" dirty="0">
                <a:solidFill>
                  <a:srgbClr val="000000"/>
                </a:solidFill>
                <a:latin typeface="Arial"/>
                <a:cs typeface="Arial"/>
              </a:rPr>
              <a:t>storage ring light </a:t>
            </a:r>
            <a:r>
              <a:rPr lang="en-US" dirty="0" smtClean="0">
                <a:solidFill>
                  <a:srgbClr val="000000"/>
                </a:solidFill>
                <a:latin typeface="Arial"/>
                <a:cs typeface="Arial"/>
              </a:rPr>
              <a:t>source</a:t>
            </a:r>
          </a:p>
          <a:p>
            <a:pPr lvl="1">
              <a:defRPr/>
            </a:pPr>
            <a:r>
              <a:rPr lang="en-US" dirty="0" smtClean="0">
                <a:solidFill>
                  <a:srgbClr val="000000"/>
                </a:solidFill>
                <a:latin typeface="Arial"/>
                <a:cs typeface="Arial"/>
              </a:rPr>
              <a:t>Conceptual Design Report is complete</a:t>
            </a:r>
          </a:p>
          <a:p>
            <a:pPr>
              <a:defRPr/>
            </a:pPr>
            <a:r>
              <a:rPr lang="en-US" dirty="0" smtClean="0">
                <a:solidFill>
                  <a:srgbClr val="000000"/>
                </a:solidFill>
                <a:latin typeface="Arial"/>
                <a:cs typeface="Arial"/>
              </a:rPr>
              <a:t>Design and scope validated by experts in the field</a:t>
            </a:r>
          </a:p>
          <a:p>
            <a:pPr lvl="1">
              <a:defRPr/>
            </a:pPr>
            <a:r>
              <a:rPr lang="en-US" dirty="0" smtClean="0">
                <a:solidFill>
                  <a:srgbClr val="000000"/>
                </a:solidFill>
                <a:latin typeface="Arial"/>
                <a:cs typeface="Arial"/>
              </a:rPr>
              <a:t>Series of technical reviews April-May 2014</a:t>
            </a:r>
          </a:p>
          <a:p>
            <a:pPr lvl="1">
              <a:defRPr/>
            </a:pPr>
            <a:r>
              <a:rPr lang="en-US" dirty="0" smtClean="0">
                <a:solidFill>
                  <a:srgbClr val="000000"/>
                </a:solidFill>
                <a:latin typeface="Arial"/>
                <a:cs typeface="Arial"/>
              </a:rPr>
              <a:t>Machine Advisory Committee review of accelerator scope – Feb 2015</a:t>
            </a:r>
          </a:p>
          <a:p>
            <a:pPr lvl="1">
              <a:defRPr/>
            </a:pPr>
            <a:r>
              <a:rPr lang="en-US" dirty="0" smtClean="0">
                <a:solidFill>
                  <a:srgbClr val="000000"/>
                </a:solidFill>
                <a:latin typeface="Arial"/>
                <a:cs typeface="Arial"/>
              </a:rPr>
              <a:t>Experimental Systems Advisory Committee review of experimental systems scope – June 2015</a:t>
            </a:r>
          </a:p>
          <a:p>
            <a:pPr marL="457200" lvl="1" indent="0">
              <a:buNone/>
              <a:defRPr/>
            </a:pPr>
            <a:endParaRPr lang="en-US" dirty="0" smtClean="0">
              <a:solidFill>
                <a:srgbClr val="000000"/>
              </a:solidFill>
              <a:latin typeface="Arial"/>
              <a:cs typeface="Arial"/>
            </a:endParaRPr>
          </a:p>
          <a:p>
            <a:pPr lvl="1">
              <a:defRPr/>
            </a:pPr>
            <a:endParaRPr lang="en-US" dirty="0" smtClean="0">
              <a:solidFill>
                <a:srgbClr val="000000"/>
              </a:solidFill>
              <a:latin typeface="Arial"/>
              <a:cs typeface="Arial"/>
            </a:endParaRPr>
          </a:p>
        </p:txBody>
      </p:sp>
      <p:sp>
        <p:nvSpPr>
          <p:cNvPr id="6656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DDC4BD04-AA05-4EC3-8E24-432127FFD088}" type="slidenum">
              <a:rPr lang="en-US" altLang="en-US" smtClean="0">
                <a:latin typeface="Arial"/>
                <a:cs typeface="Arial"/>
              </a:rPr>
              <a:pPr/>
              <a:t>21</a:t>
            </a:fld>
            <a:endParaRPr lang="en-US" altLang="en-US" smtClean="0">
              <a:latin typeface="Arial"/>
              <a:cs typeface="Arial"/>
            </a:endParaRPr>
          </a:p>
        </p:txBody>
      </p:sp>
      <p:pic>
        <p:nvPicPr>
          <p:cNvPr id="7" name="Picture 6"/>
          <p:cNvPicPr>
            <a:picLocks noChangeAspect="1"/>
          </p:cNvPicPr>
          <p:nvPr/>
        </p:nvPicPr>
        <p:blipFill rotWithShape="1">
          <a:blip r:embed="rId2"/>
          <a:srcRect l="1954" t="2086" r="1" b="1"/>
          <a:stretch/>
        </p:blipFill>
        <p:spPr>
          <a:xfrm>
            <a:off x="6124222" y="1016003"/>
            <a:ext cx="2883073" cy="3719926"/>
          </a:xfrm>
          <a:prstGeom prst="rect">
            <a:avLst/>
          </a:prstGeom>
        </p:spPr>
      </p:pic>
      <p:sp>
        <p:nvSpPr>
          <p:cNvPr id="2" name="TextBox 1"/>
          <p:cNvSpPr txBox="1"/>
          <p:nvPr/>
        </p:nvSpPr>
        <p:spPr>
          <a:xfrm>
            <a:off x="295458" y="4426693"/>
            <a:ext cx="8683442" cy="2302169"/>
          </a:xfrm>
          <a:prstGeom prst="rect">
            <a:avLst/>
          </a:prstGeom>
          <a:noFill/>
        </p:spPr>
        <p:txBody>
          <a:bodyPr wrap="square" rtlCol="0">
            <a:spAutoFit/>
          </a:bodyPr>
          <a:lstStyle/>
          <a:p>
            <a:pPr>
              <a:defRPr/>
            </a:pPr>
            <a:r>
              <a:rPr lang="en-US" b="1" dirty="0">
                <a:solidFill>
                  <a:srgbClr val="000000"/>
                </a:solidFill>
                <a:latin typeface="Arial"/>
                <a:cs typeface="Arial"/>
              </a:rPr>
              <a:t>Project Plan Development</a:t>
            </a:r>
          </a:p>
          <a:p>
            <a:pPr marL="342900" lvl="1" indent="-342900">
              <a:spcBef>
                <a:spcPts val="432"/>
              </a:spcBef>
              <a:buClr>
                <a:schemeClr val="tx2"/>
              </a:buClr>
              <a:buFont typeface="Wingdings" charset="2"/>
              <a:buChar char="§"/>
              <a:defRPr/>
            </a:pPr>
            <a:r>
              <a:rPr lang="en-US" altLang="en-US" dirty="0">
                <a:solidFill>
                  <a:srgbClr val="000000"/>
                </a:solidFill>
                <a:latin typeface="Arial"/>
                <a:cs typeface="Arial"/>
              </a:rPr>
              <a:t>Independently </a:t>
            </a:r>
            <a:r>
              <a:rPr lang="en-US" altLang="en-US" dirty="0" smtClean="0">
                <a:solidFill>
                  <a:srgbClr val="000000"/>
                </a:solidFill>
                <a:latin typeface="Arial"/>
                <a:cs typeface="Arial"/>
              </a:rPr>
              <a:t>reviewed 12 </a:t>
            </a:r>
            <a:r>
              <a:rPr lang="en-US" altLang="en-US" dirty="0">
                <a:solidFill>
                  <a:srgbClr val="000000"/>
                </a:solidFill>
                <a:latin typeface="Arial"/>
                <a:cs typeface="Arial"/>
              </a:rPr>
              <a:t>month plan for removal, installation, and </a:t>
            </a:r>
            <a:r>
              <a:rPr lang="en-US" altLang="en-US" dirty="0" smtClean="0">
                <a:solidFill>
                  <a:srgbClr val="000000"/>
                </a:solidFill>
                <a:latin typeface="Arial"/>
                <a:cs typeface="Arial"/>
              </a:rPr>
              <a:t>testing</a:t>
            </a:r>
            <a:endParaRPr lang="en-US" dirty="0" smtClean="0">
              <a:solidFill>
                <a:srgbClr val="000000"/>
              </a:solidFill>
              <a:latin typeface="Arial"/>
              <a:cs typeface="Arial"/>
            </a:endParaRPr>
          </a:p>
          <a:p>
            <a:pPr marL="342900" indent="-342900">
              <a:spcBef>
                <a:spcPts val="432"/>
              </a:spcBef>
              <a:buClr>
                <a:schemeClr val="tx2"/>
              </a:buClr>
              <a:buFont typeface="Wingdings" charset="2"/>
              <a:buChar char="§"/>
              <a:defRPr/>
            </a:pPr>
            <a:r>
              <a:rPr lang="en-US" dirty="0" smtClean="0">
                <a:solidFill>
                  <a:srgbClr val="000000"/>
                </a:solidFill>
                <a:latin typeface="Arial"/>
                <a:cs typeface="Arial"/>
              </a:rPr>
              <a:t>Detailed </a:t>
            </a:r>
            <a:r>
              <a:rPr lang="en-US" dirty="0">
                <a:solidFill>
                  <a:srgbClr val="000000"/>
                </a:solidFill>
                <a:latin typeface="Arial"/>
                <a:cs typeface="Arial"/>
              </a:rPr>
              <a:t>bottom-up project cost estimate and top-down evaluation</a:t>
            </a:r>
          </a:p>
          <a:p>
            <a:pPr marL="742950" lvl="1" indent="-285750">
              <a:spcBef>
                <a:spcPts val="432"/>
              </a:spcBef>
              <a:buClr>
                <a:schemeClr val="tx2"/>
              </a:buClr>
              <a:buFont typeface="Lucida Grande"/>
              <a:buChar char="–"/>
              <a:defRPr/>
            </a:pPr>
            <a:r>
              <a:rPr lang="en-US" sz="1600" dirty="0" smtClean="0">
                <a:solidFill>
                  <a:srgbClr val="000000"/>
                </a:solidFill>
                <a:latin typeface="Arial"/>
                <a:cs typeface="Arial"/>
              </a:rPr>
              <a:t>Series </a:t>
            </a:r>
            <a:r>
              <a:rPr lang="en-US" sz="1600" dirty="0">
                <a:solidFill>
                  <a:srgbClr val="000000"/>
                </a:solidFill>
                <a:latin typeface="Arial"/>
                <a:cs typeface="Arial"/>
              </a:rPr>
              <a:t>of cost drilldowns </a:t>
            </a:r>
            <a:r>
              <a:rPr lang="en-US" sz="1600" dirty="0" smtClean="0">
                <a:solidFill>
                  <a:srgbClr val="000000"/>
                </a:solidFill>
                <a:latin typeface="Arial"/>
                <a:cs typeface="Arial"/>
              </a:rPr>
              <a:t>held in </a:t>
            </a:r>
            <a:r>
              <a:rPr lang="en-US" sz="1600" dirty="0">
                <a:solidFill>
                  <a:srgbClr val="000000"/>
                </a:solidFill>
                <a:latin typeface="Arial"/>
                <a:cs typeface="Arial"/>
              </a:rPr>
              <a:t>key areas – May </a:t>
            </a:r>
            <a:r>
              <a:rPr lang="en-US" sz="1600" dirty="0" smtClean="0">
                <a:solidFill>
                  <a:srgbClr val="000000"/>
                </a:solidFill>
                <a:latin typeface="Arial"/>
                <a:cs typeface="Arial"/>
              </a:rPr>
              <a:t>2015</a:t>
            </a:r>
          </a:p>
          <a:p>
            <a:pPr marL="742950" lvl="1" indent="-285750">
              <a:spcBef>
                <a:spcPts val="432"/>
              </a:spcBef>
              <a:buClr>
                <a:schemeClr val="tx2"/>
              </a:buClr>
              <a:buFont typeface="Lucida Grande"/>
              <a:buChar char="–"/>
              <a:defRPr/>
            </a:pPr>
            <a:r>
              <a:rPr lang="en-US" sz="1600" dirty="0" smtClean="0">
                <a:solidFill>
                  <a:srgbClr val="000000"/>
                </a:solidFill>
                <a:latin typeface="Arial"/>
                <a:cs typeface="Arial"/>
              </a:rPr>
              <a:t>Project </a:t>
            </a:r>
            <a:r>
              <a:rPr lang="en-US" sz="1600" dirty="0">
                <a:solidFill>
                  <a:srgbClr val="000000"/>
                </a:solidFill>
                <a:latin typeface="Arial"/>
                <a:cs typeface="Arial"/>
              </a:rPr>
              <a:t>Management Advisory Committee review </a:t>
            </a:r>
            <a:r>
              <a:rPr lang="en-US" sz="1600" dirty="0" smtClean="0">
                <a:solidFill>
                  <a:srgbClr val="000000"/>
                </a:solidFill>
                <a:latin typeface="Arial"/>
                <a:cs typeface="Arial"/>
              </a:rPr>
              <a:t>complete </a:t>
            </a:r>
            <a:r>
              <a:rPr lang="en-US" sz="1600" dirty="0">
                <a:solidFill>
                  <a:srgbClr val="000000"/>
                </a:solidFill>
                <a:latin typeface="Arial"/>
                <a:cs typeface="Arial"/>
              </a:rPr>
              <a:t>– June </a:t>
            </a:r>
            <a:r>
              <a:rPr lang="en-US" sz="1600" dirty="0" smtClean="0">
                <a:solidFill>
                  <a:srgbClr val="000000"/>
                </a:solidFill>
                <a:latin typeface="Arial"/>
                <a:cs typeface="Arial"/>
              </a:rPr>
              <a:t>2015</a:t>
            </a:r>
            <a:endParaRPr lang="en-US" sz="1600" dirty="0">
              <a:solidFill>
                <a:srgbClr val="000000"/>
              </a:solidFill>
              <a:latin typeface="Arial"/>
              <a:cs typeface="Arial"/>
            </a:endParaRPr>
          </a:p>
          <a:p>
            <a:pPr marL="342900" indent="-342900">
              <a:spcBef>
                <a:spcPts val="432"/>
              </a:spcBef>
              <a:buClr>
                <a:schemeClr val="tx2"/>
              </a:buClr>
              <a:buFont typeface="Wingdings" charset="2"/>
              <a:buChar char="§"/>
              <a:defRPr/>
            </a:pPr>
            <a:r>
              <a:rPr lang="en-US" dirty="0" smtClean="0">
                <a:solidFill>
                  <a:srgbClr val="000000"/>
                </a:solidFill>
                <a:latin typeface="Arial"/>
                <a:cs typeface="Arial"/>
              </a:rPr>
              <a:t>Required CD-1 documents assembled and reviewed as appropriate</a:t>
            </a:r>
          </a:p>
          <a:p>
            <a:pPr marL="285750" indent="-285750">
              <a:spcBef>
                <a:spcPts val="432"/>
              </a:spcBef>
              <a:buClr>
                <a:schemeClr val="tx2"/>
              </a:buClr>
              <a:buFont typeface="Wingdings" charset="2"/>
              <a:buChar char="§"/>
            </a:pPr>
            <a:endParaRPr lang="en-US" dirty="0">
              <a:solidFill>
                <a:srgbClr val="000000"/>
              </a:solidFill>
              <a:latin typeface="Arial"/>
              <a:cs typeface="Arial"/>
            </a:endParaRPr>
          </a:p>
        </p:txBody>
      </p:sp>
      <p:sp>
        <p:nvSpPr>
          <p:cNvPr id="4" name="TextBox 3"/>
          <p:cNvSpPr txBox="1"/>
          <p:nvPr/>
        </p:nvSpPr>
        <p:spPr>
          <a:xfrm>
            <a:off x="6743700" y="1358900"/>
            <a:ext cx="1511300" cy="276999"/>
          </a:xfrm>
          <a:prstGeom prst="rect">
            <a:avLst/>
          </a:prstGeom>
          <a:solidFill>
            <a:schemeClr val="bg1"/>
          </a:solidFill>
        </p:spPr>
        <p:txBody>
          <a:bodyPr wrap="square" rtlCol="0">
            <a:spAutoFit/>
          </a:bodyPr>
          <a:lstStyle/>
          <a:p>
            <a:endParaRPr lang="en-US" sz="1200" dirty="0"/>
          </a:p>
        </p:txBody>
      </p:sp>
    </p:spTree>
    <p:extLst>
      <p:ext uri="{BB962C8B-B14F-4D97-AF65-F5344CB8AC3E}">
        <p14:creationId xmlns:p14="http://schemas.microsoft.com/office/powerpoint/2010/main" val="3657425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1138"/>
            <a:ext cx="8229600" cy="653410"/>
          </a:xfrm>
        </p:spPr>
        <p:txBody>
          <a:bodyPr/>
          <a:lstStyle/>
          <a:p>
            <a:pPr algn="ctr"/>
            <a:r>
              <a:rPr lang="en-US" b="0" dirty="0" smtClean="0">
                <a:latin typeface="Arial"/>
                <a:cs typeface="Arial"/>
              </a:rPr>
              <a:t>Proposed next steps: CD-1 and beyond</a:t>
            </a:r>
            <a:endParaRPr lang="en-US" b="0" dirty="0">
              <a:latin typeface="Arial"/>
              <a:cs typeface="Arial"/>
            </a:endParaRPr>
          </a:p>
        </p:txBody>
      </p:sp>
      <p:sp>
        <p:nvSpPr>
          <p:cNvPr id="3" name="Content Placeholder 2"/>
          <p:cNvSpPr>
            <a:spLocks noGrp="1"/>
          </p:cNvSpPr>
          <p:nvPr>
            <p:ph idx="1"/>
          </p:nvPr>
        </p:nvSpPr>
        <p:spPr>
          <a:xfrm>
            <a:off x="453011" y="762281"/>
            <a:ext cx="8237979" cy="710919"/>
          </a:xfrm>
        </p:spPr>
        <p:txBody>
          <a:bodyPr/>
          <a:lstStyle/>
          <a:p>
            <a:pPr marL="0" indent="0" algn="ctr">
              <a:buNone/>
            </a:pPr>
            <a:r>
              <a:rPr lang="en-US" dirty="0" smtClean="0">
                <a:solidFill>
                  <a:srgbClr val="151515"/>
                </a:solidFill>
                <a:latin typeface="Arial"/>
                <a:cs typeface="Arial"/>
              </a:rPr>
              <a:t>We are ready </a:t>
            </a:r>
            <a:r>
              <a:rPr lang="en-US" smtClean="0">
                <a:solidFill>
                  <a:srgbClr val="151515"/>
                </a:solidFill>
                <a:latin typeface="Arial"/>
                <a:cs typeface="Arial"/>
              </a:rPr>
              <a:t>to present </a:t>
            </a:r>
            <a:r>
              <a:rPr lang="en-US" dirty="0" smtClean="0">
                <a:solidFill>
                  <a:srgbClr val="151515"/>
                </a:solidFill>
                <a:latin typeface="Arial"/>
                <a:cs typeface="Arial"/>
              </a:rPr>
              <a:t>APS-U at a CD-1 review in September</a:t>
            </a:r>
            <a:endParaRPr lang="en-US" dirty="0">
              <a:solidFill>
                <a:srgbClr val="000000"/>
              </a:solidFill>
              <a:latin typeface="Arial"/>
              <a:cs typeface="Arial"/>
            </a:endParaRPr>
          </a:p>
          <a:p>
            <a:pPr algn="ctr">
              <a:defRPr/>
            </a:pPr>
            <a:endParaRPr lang="en-US" dirty="0">
              <a:solidFill>
                <a:srgbClr val="000000"/>
              </a:solidFill>
              <a:latin typeface="Arial"/>
              <a:cs typeface="Arial"/>
            </a:endParaRPr>
          </a:p>
          <a:p>
            <a:pPr marL="0" indent="0" algn="ctr">
              <a:buNone/>
            </a:pPr>
            <a:endParaRPr lang="en-US" dirty="0" smtClean="0">
              <a:solidFill>
                <a:srgbClr val="151515"/>
              </a:solidFill>
              <a:latin typeface="Arial"/>
              <a:cs typeface="Arial"/>
            </a:endParaRPr>
          </a:p>
          <a:p>
            <a:pPr algn="ctr"/>
            <a:endParaRPr lang="en-US" dirty="0" smtClean="0">
              <a:solidFill>
                <a:srgbClr val="151515"/>
              </a:solidFill>
              <a:latin typeface="Arial"/>
              <a:cs typeface="Arial"/>
            </a:endParaRPr>
          </a:p>
        </p:txBody>
      </p:sp>
      <p:sp>
        <p:nvSpPr>
          <p:cNvPr id="4" name="Slide Number Placeholder 3"/>
          <p:cNvSpPr>
            <a:spLocks noGrp="1"/>
          </p:cNvSpPr>
          <p:nvPr>
            <p:ph type="sldNum" sz="quarter" idx="12"/>
          </p:nvPr>
        </p:nvSpPr>
        <p:spPr>
          <a:xfrm>
            <a:off x="8610600" y="6248400"/>
            <a:ext cx="384175" cy="365125"/>
          </a:xfrm>
        </p:spPr>
        <p:txBody>
          <a:bodyPr/>
          <a:lstStyle/>
          <a:p>
            <a:pPr>
              <a:defRPr/>
            </a:pPr>
            <a:fld id="{D8294B01-9356-4A99-BF43-1EB6DE2E19CF}" type="slidenum">
              <a:rPr lang="en-US" smtClean="0">
                <a:solidFill>
                  <a:srgbClr val="404040"/>
                </a:solidFill>
              </a:rPr>
              <a:pPr>
                <a:defRPr/>
              </a:pPr>
              <a:t>22</a:t>
            </a:fld>
            <a:endParaRPr lang="en-US">
              <a:solidFill>
                <a:srgbClr val="404040"/>
              </a:solidFill>
            </a:endParaRPr>
          </a:p>
        </p:txBody>
      </p:sp>
      <p:sp>
        <p:nvSpPr>
          <p:cNvPr id="7" name="TextBox 6"/>
          <p:cNvSpPr txBox="1"/>
          <p:nvPr/>
        </p:nvSpPr>
        <p:spPr>
          <a:xfrm>
            <a:off x="1016000" y="6108700"/>
            <a:ext cx="7112000" cy="400110"/>
          </a:xfrm>
          <a:prstGeom prst="rect">
            <a:avLst/>
          </a:prstGeom>
          <a:noFill/>
        </p:spPr>
        <p:txBody>
          <a:bodyPr wrap="square" rtlCol="0">
            <a:spAutoFit/>
          </a:bodyPr>
          <a:lstStyle/>
          <a:p>
            <a:pPr algn="ctr"/>
            <a:r>
              <a:rPr lang="en-US" sz="2000" i="1" dirty="0" smtClean="0">
                <a:solidFill>
                  <a:srgbClr val="000000"/>
                </a:solidFill>
                <a:latin typeface="Arial"/>
                <a:cs typeface="Arial"/>
              </a:rPr>
              <a:t>Proposed timeline for APS-U Project </a:t>
            </a:r>
            <a:endParaRPr lang="en-US" sz="2000" i="1" dirty="0">
              <a:solidFill>
                <a:srgbClr val="000000"/>
              </a:solidFill>
              <a:latin typeface="Arial"/>
              <a:cs typeface="Arial"/>
            </a:endParaRPr>
          </a:p>
        </p:txBody>
      </p:sp>
      <p:sp>
        <p:nvSpPr>
          <p:cNvPr id="62" name="Rectangle 61"/>
          <p:cNvSpPr/>
          <p:nvPr/>
        </p:nvSpPr>
        <p:spPr>
          <a:xfrm>
            <a:off x="1646976" y="3245800"/>
            <a:ext cx="1140009" cy="285776"/>
          </a:xfrm>
          <a:prstGeom prst="rect">
            <a:avLst/>
          </a:prstGeom>
          <a:solidFill>
            <a:srgbClr val="3366FF"/>
          </a:solidFill>
          <a:ln>
            <a:solidFill>
              <a:srgbClr val="3366FF"/>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grpSp>
        <p:nvGrpSpPr>
          <p:cNvPr id="12" name="Group 11"/>
          <p:cNvGrpSpPr/>
          <p:nvPr/>
        </p:nvGrpSpPr>
        <p:grpSpPr>
          <a:xfrm>
            <a:off x="292593" y="882056"/>
            <a:ext cx="9867407" cy="5550022"/>
            <a:chOff x="76200" y="403956"/>
            <a:chExt cx="6925310" cy="2219800"/>
          </a:xfrm>
        </p:grpSpPr>
        <p:sp>
          <p:nvSpPr>
            <p:cNvPr id="13" name="Isosceles Triangle 12"/>
            <p:cNvSpPr/>
            <p:nvPr/>
          </p:nvSpPr>
          <p:spPr>
            <a:xfrm rot="5400000">
              <a:off x="5734673" y="1959610"/>
              <a:ext cx="457200" cy="342900"/>
            </a:xfrm>
            <a:prstGeom prst="triangle">
              <a:avLst/>
            </a:prstGeom>
            <a:blipFill rotWithShape="1">
              <a:blip r:embed="rId3"/>
              <a:stretch>
                <a:fillRect/>
              </a:stretch>
            </a:blipFill>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14" name="Text Box 2"/>
            <p:cNvSpPr txBox="1"/>
            <p:nvPr/>
          </p:nvSpPr>
          <p:spPr>
            <a:xfrm>
              <a:off x="200024"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dirty="0">
                  <a:solidFill>
                    <a:srgbClr val="000000"/>
                  </a:solidFill>
                  <a:effectLst/>
                  <a:latin typeface="Arial"/>
                  <a:ea typeface="ＭＳ 明朝"/>
                  <a:cs typeface="Arial"/>
                </a:rPr>
                <a:t>2014</a:t>
              </a:r>
            </a:p>
          </p:txBody>
        </p:sp>
        <p:sp>
          <p:nvSpPr>
            <p:cNvPr id="15" name="Text Box 3"/>
            <p:cNvSpPr txBox="1"/>
            <p:nvPr/>
          </p:nvSpPr>
          <p:spPr>
            <a:xfrm>
              <a:off x="767715"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dirty="0">
                  <a:solidFill>
                    <a:srgbClr val="000000"/>
                  </a:solidFill>
                  <a:effectLst/>
                  <a:latin typeface="Arial"/>
                  <a:ea typeface="ＭＳ 明朝"/>
                  <a:cs typeface="Arial"/>
                </a:rPr>
                <a:t>2015</a:t>
              </a:r>
            </a:p>
          </p:txBody>
        </p:sp>
        <p:sp>
          <p:nvSpPr>
            <p:cNvPr id="16" name="Text Box 4"/>
            <p:cNvSpPr txBox="1"/>
            <p:nvPr/>
          </p:nvSpPr>
          <p:spPr>
            <a:xfrm>
              <a:off x="1351280"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dirty="0">
                  <a:solidFill>
                    <a:srgbClr val="000000"/>
                  </a:solidFill>
                  <a:effectLst/>
                  <a:latin typeface="Arial"/>
                  <a:ea typeface="ＭＳ 明朝"/>
                  <a:cs typeface="Arial"/>
                </a:rPr>
                <a:t>2016</a:t>
              </a:r>
            </a:p>
          </p:txBody>
        </p:sp>
        <p:sp>
          <p:nvSpPr>
            <p:cNvPr id="17" name="Text Box 5"/>
            <p:cNvSpPr txBox="1"/>
            <p:nvPr/>
          </p:nvSpPr>
          <p:spPr>
            <a:xfrm>
              <a:off x="1906270"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dirty="0">
                  <a:solidFill>
                    <a:srgbClr val="000000"/>
                  </a:solidFill>
                  <a:effectLst/>
                  <a:latin typeface="Arial"/>
                  <a:ea typeface="ＭＳ 明朝"/>
                  <a:cs typeface="Arial"/>
                </a:rPr>
                <a:t>2017</a:t>
              </a:r>
            </a:p>
          </p:txBody>
        </p:sp>
        <p:sp>
          <p:nvSpPr>
            <p:cNvPr id="18" name="Text Box 7"/>
            <p:cNvSpPr txBox="1"/>
            <p:nvPr/>
          </p:nvSpPr>
          <p:spPr>
            <a:xfrm>
              <a:off x="2484755"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dirty="0">
                  <a:solidFill>
                    <a:srgbClr val="000000"/>
                  </a:solidFill>
                  <a:effectLst/>
                  <a:latin typeface="Arial"/>
                  <a:ea typeface="ＭＳ 明朝"/>
                  <a:cs typeface="Arial"/>
                </a:rPr>
                <a:t>2018</a:t>
              </a:r>
            </a:p>
          </p:txBody>
        </p:sp>
        <p:sp>
          <p:nvSpPr>
            <p:cNvPr id="19" name="Text Box 8"/>
            <p:cNvSpPr txBox="1"/>
            <p:nvPr/>
          </p:nvSpPr>
          <p:spPr>
            <a:xfrm>
              <a:off x="3048000"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a:solidFill>
                    <a:srgbClr val="000000"/>
                  </a:solidFill>
                  <a:effectLst/>
                  <a:latin typeface="Arial"/>
                  <a:ea typeface="ＭＳ 明朝"/>
                  <a:cs typeface="Arial"/>
                </a:rPr>
                <a:t>2019</a:t>
              </a:r>
            </a:p>
          </p:txBody>
        </p:sp>
        <p:sp>
          <p:nvSpPr>
            <p:cNvPr id="20" name="Text Box 9"/>
            <p:cNvSpPr txBox="1"/>
            <p:nvPr/>
          </p:nvSpPr>
          <p:spPr>
            <a:xfrm>
              <a:off x="3636010"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a:solidFill>
                    <a:srgbClr val="000000"/>
                  </a:solidFill>
                  <a:effectLst/>
                  <a:latin typeface="Arial"/>
                  <a:ea typeface="ＭＳ 明朝"/>
                  <a:cs typeface="Arial"/>
                </a:rPr>
                <a:t>2020</a:t>
              </a:r>
            </a:p>
          </p:txBody>
        </p:sp>
        <p:sp>
          <p:nvSpPr>
            <p:cNvPr id="21" name="Text Box 10"/>
            <p:cNvSpPr txBox="1"/>
            <p:nvPr/>
          </p:nvSpPr>
          <p:spPr>
            <a:xfrm>
              <a:off x="4199255"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a:solidFill>
                    <a:srgbClr val="000000"/>
                  </a:solidFill>
                  <a:effectLst/>
                  <a:latin typeface="Arial"/>
                  <a:ea typeface="ＭＳ 明朝"/>
                  <a:cs typeface="Arial"/>
                </a:rPr>
                <a:t>2021</a:t>
              </a:r>
            </a:p>
          </p:txBody>
        </p:sp>
        <p:sp>
          <p:nvSpPr>
            <p:cNvPr id="22" name="Text Box 11"/>
            <p:cNvSpPr txBox="1"/>
            <p:nvPr/>
          </p:nvSpPr>
          <p:spPr>
            <a:xfrm>
              <a:off x="4786630"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a:solidFill>
                    <a:srgbClr val="000000"/>
                  </a:solidFill>
                  <a:effectLst/>
                  <a:latin typeface="Arial"/>
                  <a:ea typeface="ＭＳ 明朝"/>
                  <a:cs typeface="Arial"/>
                </a:rPr>
                <a:t>2022</a:t>
              </a:r>
            </a:p>
          </p:txBody>
        </p:sp>
        <p:sp>
          <p:nvSpPr>
            <p:cNvPr id="23" name="Text Box 12"/>
            <p:cNvSpPr txBox="1"/>
            <p:nvPr/>
          </p:nvSpPr>
          <p:spPr>
            <a:xfrm>
              <a:off x="5368290" y="2327966"/>
              <a:ext cx="342900" cy="67705"/>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spAutoFit/>
            </a:bodyPr>
            <a:lstStyle/>
            <a:p>
              <a:pPr marL="0" marR="0">
                <a:spcBef>
                  <a:spcPts val="0"/>
                </a:spcBef>
                <a:spcAft>
                  <a:spcPts val="0"/>
                </a:spcAft>
              </a:pPr>
              <a:r>
                <a:rPr lang="en-US" sz="1100">
                  <a:solidFill>
                    <a:srgbClr val="000000"/>
                  </a:solidFill>
                  <a:effectLst/>
                  <a:latin typeface="Arial"/>
                  <a:ea typeface="ＭＳ 明朝"/>
                  <a:cs typeface="Arial"/>
                </a:rPr>
                <a:t>2023</a:t>
              </a:r>
            </a:p>
          </p:txBody>
        </p:sp>
        <p:sp>
          <p:nvSpPr>
            <p:cNvPr id="24" name="Rectangle 23"/>
            <p:cNvSpPr/>
            <p:nvPr/>
          </p:nvSpPr>
          <p:spPr>
            <a:xfrm>
              <a:off x="76200" y="1943100"/>
              <a:ext cx="571500" cy="376555"/>
            </a:xfrm>
            <a:prstGeom prst="rect">
              <a:avLst/>
            </a:prstGeom>
            <a:blipFill rotWithShape="1">
              <a:blip r:embed="rId3"/>
              <a:stretch>
                <a:fillRect/>
              </a:stretch>
            </a:blip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25" name="Rectangle 24"/>
            <p:cNvSpPr/>
            <p:nvPr/>
          </p:nvSpPr>
          <p:spPr>
            <a:xfrm>
              <a:off x="647700" y="1943100"/>
              <a:ext cx="571500" cy="376555"/>
            </a:xfrm>
            <a:prstGeom prst="rect">
              <a:avLst/>
            </a:prstGeom>
            <a:blipFill rotWithShape="1">
              <a:blip r:embed="rId3"/>
              <a:stretch>
                <a:fillRect/>
              </a:stretch>
            </a:blip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26" name="Rectangle 25"/>
            <p:cNvSpPr/>
            <p:nvPr/>
          </p:nvSpPr>
          <p:spPr>
            <a:xfrm>
              <a:off x="1219200" y="1943100"/>
              <a:ext cx="571500" cy="376555"/>
            </a:xfrm>
            <a:prstGeom prst="rect">
              <a:avLst/>
            </a:prstGeom>
            <a:blipFill rotWithShape="1">
              <a:blip r:embed="rId3"/>
              <a:stretch>
                <a:fillRect/>
              </a:stretch>
            </a:blip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27" name="Rectangle 26"/>
            <p:cNvSpPr/>
            <p:nvPr/>
          </p:nvSpPr>
          <p:spPr>
            <a:xfrm>
              <a:off x="1790700" y="1943100"/>
              <a:ext cx="571500" cy="376555"/>
            </a:xfrm>
            <a:prstGeom prst="rect">
              <a:avLst/>
            </a:prstGeom>
            <a:blipFill rotWithShape="1">
              <a:blip r:embed="rId3"/>
              <a:stretch>
                <a:fillRect/>
              </a:stretch>
            </a:blip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28" name="Rectangle 27"/>
            <p:cNvSpPr/>
            <p:nvPr/>
          </p:nvSpPr>
          <p:spPr>
            <a:xfrm>
              <a:off x="2362200" y="1943100"/>
              <a:ext cx="571500" cy="376555"/>
            </a:xfrm>
            <a:prstGeom prst="rect">
              <a:avLst/>
            </a:prstGeom>
            <a:blipFill rotWithShape="1">
              <a:blip r:embed="rId3"/>
              <a:stretch>
                <a:fillRect/>
              </a:stretch>
            </a:blip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29" name="Rectangle 28"/>
            <p:cNvSpPr/>
            <p:nvPr/>
          </p:nvSpPr>
          <p:spPr>
            <a:xfrm>
              <a:off x="2933700" y="1943100"/>
              <a:ext cx="571500" cy="376555"/>
            </a:xfrm>
            <a:prstGeom prst="rect">
              <a:avLst/>
            </a:prstGeom>
            <a:blipFill rotWithShape="1">
              <a:blip r:embed="rId3"/>
              <a:stretch>
                <a:fillRect/>
              </a:stretch>
            </a:blip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30" name="Rectangle 29"/>
            <p:cNvSpPr/>
            <p:nvPr/>
          </p:nvSpPr>
          <p:spPr>
            <a:xfrm>
              <a:off x="3505200" y="1943100"/>
              <a:ext cx="571500" cy="376555"/>
            </a:xfrm>
            <a:prstGeom prst="rect">
              <a:avLst/>
            </a:prstGeom>
            <a:blipFill rotWithShape="1">
              <a:blip r:embed="rId3"/>
              <a:stretch>
                <a:fillRect/>
              </a:stretch>
            </a:blip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31" name="Rectangle 30"/>
            <p:cNvSpPr/>
            <p:nvPr/>
          </p:nvSpPr>
          <p:spPr>
            <a:xfrm>
              <a:off x="4076700" y="1943100"/>
              <a:ext cx="571500" cy="376555"/>
            </a:xfrm>
            <a:prstGeom prst="rect">
              <a:avLst/>
            </a:prstGeom>
            <a:blipFill rotWithShape="1">
              <a:blip r:embed="rId3"/>
              <a:stretch>
                <a:fillRect/>
              </a:stretch>
            </a:blip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32" name="Rectangle 31"/>
            <p:cNvSpPr/>
            <p:nvPr/>
          </p:nvSpPr>
          <p:spPr>
            <a:xfrm>
              <a:off x="4648200" y="1943100"/>
              <a:ext cx="342900" cy="376555"/>
            </a:xfrm>
            <a:prstGeom prst="rect">
              <a:avLst/>
            </a:prstGeom>
            <a:blipFill rotWithShape="1">
              <a:blip r:embed="rId3"/>
              <a:stretch>
                <a:fillRect/>
              </a:stretch>
            </a:blip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33" name="Rectangle 32"/>
            <p:cNvSpPr/>
            <p:nvPr/>
          </p:nvSpPr>
          <p:spPr>
            <a:xfrm>
              <a:off x="5219700" y="1943100"/>
              <a:ext cx="571500" cy="376555"/>
            </a:xfrm>
            <a:prstGeom prst="rect">
              <a:avLst/>
            </a:prstGeom>
            <a:pattFill prst="ltUpDiag">
              <a:fgClr>
                <a:prstClr val="black"/>
              </a:fgClr>
              <a:bgClr>
                <a:prstClr val="white"/>
              </a:bgClr>
            </a:patt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34" name="Text Box 31"/>
            <p:cNvSpPr txBox="1"/>
            <p:nvPr/>
          </p:nvSpPr>
          <p:spPr>
            <a:xfrm>
              <a:off x="5277485" y="1992630"/>
              <a:ext cx="285115" cy="228600"/>
            </a:xfrm>
            <a:prstGeom prst="rect">
              <a:avLst/>
            </a:prstGeom>
            <a:solidFill>
              <a:schemeClr val="bg1"/>
            </a:solid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noAutofit/>
            </a:bodyPr>
            <a:lstStyle/>
            <a:p>
              <a:pPr marL="0" marR="0">
                <a:spcBef>
                  <a:spcPts val="0"/>
                </a:spcBef>
                <a:spcAft>
                  <a:spcPts val="0"/>
                </a:spcAft>
              </a:pPr>
              <a:r>
                <a:rPr lang="en-US" sz="1100" dirty="0">
                  <a:solidFill>
                    <a:srgbClr val="000000"/>
                  </a:solidFill>
                  <a:effectLst/>
                  <a:latin typeface="Arial"/>
                  <a:ea typeface="ＭＳ 明朝"/>
                  <a:cs typeface="Arial"/>
                </a:rPr>
                <a:t>Float</a:t>
              </a:r>
            </a:p>
          </p:txBody>
        </p:sp>
        <p:sp>
          <p:nvSpPr>
            <p:cNvPr id="35" name="Rectangle 34"/>
            <p:cNvSpPr/>
            <p:nvPr/>
          </p:nvSpPr>
          <p:spPr>
            <a:xfrm>
              <a:off x="4991100" y="1943100"/>
              <a:ext cx="228600" cy="376555"/>
            </a:xfrm>
            <a:prstGeom prst="rect">
              <a:avLst/>
            </a:prstGeom>
            <a:pattFill prst="ltUpDiag">
              <a:fgClr>
                <a:prstClr val="black"/>
              </a:fgClr>
              <a:bgClr>
                <a:prstClr val="white"/>
              </a:bgClr>
            </a:pattFill>
            <a:ln w="3175"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grpSp>
          <p:nvGrpSpPr>
            <p:cNvPr id="36" name="Group 35"/>
            <p:cNvGrpSpPr/>
            <p:nvPr/>
          </p:nvGrpSpPr>
          <p:grpSpPr>
            <a:xfrm>
              <a:off x="76200" y="403956"/>
              <a:ext cx="6925310" cy="2219800"/>
              <a:chOff x="0" y="403956"/>
              <a:chExt cx="6925310" cy="2219800"/>
            </a:xfrm>
          </p:grpSpPr>
          <p:sp>
            <p:nvSpPr>
              <p:cNvPr id="37" name="Rectangle 36"/>
              <p:cNvSpPr/>
              <p:nvPr/>
            </p:nvSpPr>
            <p:spPr>
              <a:xfrm>
                <a:off x="0" y="1025513"/>
                <a:ext cx="2353829" cy="121807"/>
              </a:xfrm>
              <a:prstGeom prst="rect">
                <a:avLst/>
              </a:prstGeom>
              <a:solidFill>
                <a:srgbClr val="3366FF"/>
              </a:solidFill>
              <a:ln>
                <a:solidFill>
                  <a:srgbClr val="3366FF"/>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38" name="Rectangle 37"/>
              <p:cNvSpPr/>
              <p:nvPr/>
            </p:nvSpPr>
            <p:spPr>
              <a:xfrm>
                <a:off x="7619" y="1189488"/>
                <a:ext cx="1183451" cy="111125"/>
              </a:xfrm>
              <a:prstGeom prst="rect">
                <a:avLst/>
              </a:prstGeom>
              <a:solidFill>
                <a:srgbClr val="3366FF"/>
              </a:solidFill>
              <a:ln>
                <a:solidFill>
                  <a:srgbClr val="3366FF"/>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39" name="Rectangle 38"/>
              <p:cNvSpPr/>
              <p:nvPr/>
            </p:nvSpPr>
            <p:spPr>
              <a:xfrm>
                <a:off x="1503978" y="1491608"/>
                <a:ext cx="914400" cy="114300"/>
              </a:xfrm>
              <a:prstGeom prst="rect">
                <a:avLst/>
              </a:prstGeom>
              <a:solidFill>
                <a:srgbClr val="3366FF"/>
              </a:solidFill>
              <a:ln>
                <a:solidFill>
                  <a:srgbClr val="3366FF"/>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40" name="Rectangle 39"/>
              <p:cNvSpPr/>
              <p:nvPr/>
            </p:nvSpPr>
            <p:spPr>
              <a:xfrm>
                <a:off x="1828800" y="1658613"/>
                <a:ext cx="2514600" cy="114300"/>
              </a:xfrm>
              <a:prstGeom prst="rect">
                <a:avLst/>
              </a:prstGeom>
              <a:solidFill>
                <a:srgbClr val="3366FF"/>
              </a:solidFill>
              <a:ln>
                <a:solidFill>
                  <a:srgbClr val="3366FF"/>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41" name="Rectangle 40"/>
              <p:cNvSpPr/>
              <p:nvPr/>
            </p:nvSpPr>
            <p:spPr>
              <a:xfrm>
                <a:off x="4114800" y="1800855"/>
                <a:ext cx="800100" cy="114300"/>
              </a:xfrm>
              <a:prstGeom prst="rect">
                <a:avLst/>
              </a:prstGeom>
              <a:solidFill>
                <a:srgbClr val="3366FF"/>
              </a:solidFill>
              <a:ln>
                <a:solidFill>
                  <a:srgbClr val="3366FF"/>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42" name="Text Box 46"/>
              <p:cNvSpPr txBox="1"/>
              <p:nvPr/>
            </p:nvSpPr>
            <p:spPr>
              <a:xfrm>
                <a:off x="2376390" y="1019524"/>
                <a:ext cx="1943100" cy="2286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100" dirty="0">
                    <a:solidFill>
                      <a:srgbClr val="000000"/>
                    </a:solidFill>
                    <a:effectLst/>
                    <a:latin typeface="Arial"/>
                    <a:ea typeface="ＭＳ 明朝"/>
                    <a:cs typeface="Arial"/>
                  </a:rPr>
                  <a:t>Research &amp; Development</a:t>
                </a:r>
              </a:p>
            </p:txBody>
          </p:sp>
          <p:sp>
            <p:nvSpPr>
              <p:cNvPr id="43" name="Text Box 48"/>
              <p:cNvSpPr txBox="1"/>
              <p:nvPr/>
            </p:nvSpPr>
            <p:spPr>
              <a:xfrm>
                <a:off x="1741617" y="1362568"/>
                <a:ext cx="1943100" cy="2286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100">
                    <a:solidFill>
                      <a:srgbClr val="000000"/>
                    </a:solidFill>
                    <a:effectLst/>
                    <a:latin typeface="Arial"/>
                    <a:ea typeface="ＭＳ 明朝"/>
                    <a:cs typeface="Arial"/>
                  </a:rPr>
                  <a:t>Preliminary Design</a:t>
                </a:r>
              </a:p>
            </p:txBody>
          </p:sp>
          <p:sp>
            <p:nvSpPr>
              <p:cNvPr id="44" name="Text Box 49"/>
              <p:cNvSpPr txBox="1"/>
              <p:nvPr/>
            </p:nvSpPr>
            <p:spPr>
              <a:xfrm>
                <a:off x="2427417" y="1485761"/>
                <a:ext cx="1943100" cy="2286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100" dirty="0">
                    <a:solidFill>
                      <a:srgbClr val="000000"/>
                    </a:solidFill>
                    <a:effectLst/>
                    <a:latin typeface="Arial"/>
                    <a:ea typeface="ＭＳ 明朝"/>
                    <a:cs typeface="Arial"/>
                  </a:rPr>
                  <a:t>Final Design</a:t>
                </a:r>
              </a:p>
            </p:txBody>
          </p:sp>
          <p:sp>
            <p:nvSpPr>
              <p:cNvPr id="45" name="Text Box 47"/>
              <p:cNvSpPr txBox="1"/>
              <p:nvPr/>
            </p:nvSpPr>
            <p:spPr>
              <a:xfrm>
                <a:off x="1188573" y="1193942"/>
                <a:ext cx="1943100" cy="2286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100" dirty="0">
                    <a:solidFill>
                      <a:srgbClr val="000000"/>
                    </a:solidFill>
                    <a:effectLst/>
                    <a:latin typeface="Arial"/>
                    <a:ea typeface="ＭＳ 明朝"/>
                    <a:cs typeface="Arial"/>
                  </a:rPr>
                  <a:t>Conceptual Design</a:t>
                </a:r>
              </a:p>
            </p:txBody>
          </p:sp>
          <p:sp>
            <p:nvSpPr>
              <p:cNvPr id="46" name="Text Box 50"/>
              <p:cNvSpPr txBox="1"/>
              <p:nvPr/>
            </p:nvSpPr>
            <p:spPr>
              <a:xfrm>
                <a:off x="4343400" y="1664902"/>
                <a:ext cx="1714500" cy="2286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100" dirty="0">
                    <a:solidFill>
                      <a:srgbClr val="000000"/>
                    </a:solidFill>
                    <a:effectLst/>
                    <a:latin typeface="Arial"/>
                    <a:ea typeface="ＭＳ 明朝"/>
                    <a:cs typeface="Arial"/>
                  </a:rPr>
                  <a:t>Procurement &amp; Assembly</a:t>
                </a:r>
              </a:p>
            </p:txBody>
          </p:sp>
          <p:sp>
            <p:nvSpPr>
              <p:cNvPr id="47" name="Text Box 52"/>
              <p:cNvSpPr txBox="1"/>
              <p:nvPr/>
            </p:nvSpPr>
            <p:spPr>
              <a:xfrm>
                <a:off x="4906010" y="1814476"/>
                <a:ext cx="2019300" cy="2286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spcBef>
                    <a:spcPts val="0"/>
                  </a:spcBef>
                  <a:spcAft>
                    <a:spcPts val="0"/>
                  </a:spcAft>
                </a:pPr>
                <a:r>
                  <a:rPr lang="en-US" sz="1100" dirty="0">
                    <a:solidFill>
                      <a:srgbClr val="000000"/>
                    </a:solidFill>
                    <a:effectLst/>
                    <a:latin typeface="Arial"/>
                    <a:ea typeface="ＭＳ 明朝"/>
                    <a:cs typeface="Arial"/>
                  </a:rPr>
                  <a:t>Installation &amp; Testing</a:t>
                </a:r>
              </a:p>
            </p:txBody>
          </p:sp>
          <p:grpSp>
            <p:nvGrpSpPr>
              <p:cNvPr id="48" name="Group 47"/>
              <p:cNvGrpSpPr/>
              <p:nvPr/>
            </p:nvGrpSpPr>
            <p:grpSpPr>
              <a:xfrm>
                <a:off x="761749" y="403956"/>
                <a:ext cx="5392625" cy="1826164"/>
                <a:chOff x="517909" y="403956"/>
                <a:chExt cx="5392625" cy="1826164"/>
              </a:xfrm>
            </p:grpSpPr>
            <p:sp>
              <p:nvSpPr>
                <p:cNvPr id="50" name="Diamond 49"/>
                <p:cNvSpPr/>
                <p:nvPr/>
              </p:nvSpPr>
              <p:spPr>
                <a:xfrm>
                  <a:off x="829016" y="2039620"/>
                  <a:ext cx="190500" cy="190500"/>
                </a:xfrm>
                <a:prstGeom prst="diamond">
                  <a:avLst/>
                </a:prstGeom>
                <a:solidFill>
                  <a:srgbClr val="008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sp>
              <p:nvSpPr>
                <p:cNvPr id="51" name="Diamond 50"/>
                <p:cNvSpPr/>
                <p:nvPr/>
              </p:nvSpPr>
              <p:spPr>
                <a:xfrm>
                  <a:off x="1405607" y="2039620"/>
                  <a:ext cx="190500" cy="190500"/>
                </a:xfrm>
                <a:prstGeom prst="diamond">
                  <a:avLst/>
                </a:prstGeom>
                <a:solidFill>
                  <a:srgbClr val="008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US" sz="1100">
                      <a:solidFill>
                        <a:srgbClr val="000000"/>
                      </a:solidFill>
                      <a:effectLst/>
                      <a:latin typeface="Arial"/>
                      <a:ea typeface="ＭＳ 明朝"/>
                      <a:cs typeface="Arial"/>
                    </a:rPr>
                    <a:t>         </a:t>
                  </a:r>
                </a:p>
              </p:txBody>
            </p:sp>
            <p:sp>
              <p:nvSpPr>
                <p:cNvPr id="52" name="Diamond 51"/>
                <p:cNvSpPr/>
                <p:nvPr/>
              </p:nvSpPr>
              <p:spPr>
                <a:xfrm>
                  <a:off x="1977107" y="2039620"/>
                  <a:ext cx="190500" cy="190500"/>
                </a:xfrm>
                <a:prstGeom prst="diamond">
                  <a:avLst/>
                </a:prstGeom>
                <a:solidFill>
                  <a:srgbClr val="008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US" sz="1100">
                      <a:solidFill>
                        <a:srgbClr val="000000"/>
                      </a:solidFill>
                      <a:effectLst/>
                      <a:latin typeface="Arial"/>
                      <a:ea typeface="ＭＳ 明朝"/>
                      <a:cs typeface="Arial"/>
                    </a:rPr>
                    <a:t>      </a:t>
                  </a:r>
                </a:p>
              </p:txBody>
            </p:sp>
            <p:sp>
              <p:nvSpPr>
                <p:cNvPr id="53" name="Diamond 52"/>
                <p:cNvSpPr/>
                <p:nvPr/>
              </p:nvSpPr>
              <p:spPr>
                <a:xfrm>
                  <a:off x="5377180" y="2039620"/>
                  <a:ext cx="190500" cy="190500"/>
                </a:xfrm>
                <a:prstGeom prst="diamond">
                  <a:avLst/>
                </a:prstGeom>
                <a:solidFill>
                  <a:srgbClr val="008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sz="1100">
                    <a:solidFill>
                      <a:srgbClr val="000000"/>
                    </a:solidFill>
                    <a:latin typeface="Arial"/>
                    <a:cs typeface="Arial"/>
                  </a:endParaRPr>
                </a:p>
              </p:txBody>
            </p:sp>
            <p:cxnSp>
              <p:nvCxnSpPr>
                <p:cNvPr id="54" name="Straight Connector 53"/>
                <p:cNvCxnSpPr>
                  <a:stCxn id="50" idx="0"/>
                </p:cNvCxnSpPr>
                <p:nvPr/>
              </p:nvCxnSpPr>
              <p:spPr>
                <a:xfrm flipH="1" flipV="1">
                  <a:off x="923460" y="950243"/>
                  <a:ext cx="806" cy="1089377"/>
                </a:xfrm>
                <a:prstGeom prst="line">
                  <a:avLst/>
                </a:prstGeom>
                <a:ln w="3175" cmpd="sng">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55" name="Straight Connector 54"/>
                <p:cNvCxnSpPr>
                  <a:stCxn id="51" idx="0"/>
                </p:cNvCxnSpPr>
                <p:nvPr/>
              </p:nvCxnSpPr>
              <p:spPr>
                <a:xfrm flipV="1">
                  <a:off x="1500857" y="945163"/>
                  <a:ext cx="1969" cy="1094457"/>
                </a:xfrm>
                <a:prstGeom prst="line">
                  <a:avLst/>
                </a:prstGeom>
                <a:ln w="3175" cmpd="sng">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56" name="Straight Connector 55"/>
                <p:cNvCxnSpPr>
                  <a:stCxn id="52" idx="0"/>
                </p:cNvCxnSpPr>
                <p:nvPr/>
              </p:nvCxnSpPr>
              <p:spPr>
                <a:xfrm flipH="1" flipV="1">
                  <a:off x="2055452" y="950242"/>
                  <a:ext cx="16905" cy="1089378"/>
                </a:xfrm>
                <a:prstGeom prst="line">
                  <a:avLst/>
                </a:prstGeom>
                <a:ln w="3175" cmpd="sng">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57" name="Straight Connector 56"/>
                <p:cNvCxnSpPr>
                  <a:stCxn id="53" idx="0"/>
                  <a:endCxn id="61" idx="2"/>
                </p:cNvCxnSpPr>
                <p:nvPr/>
              </p:nvCxnSpPr>
              <p:spPr>
                <a:xfrm flipH="1" flipV="1">
                  <a:off x="5453334" y="1493756"/>
                  <a:ext cx="19096" cy="545864"/>
                </a:xfrm>
                <a:prstGeom prst="line">
                  <a:avLst/>
                </a:prstGeom>
                <a:ln w="3175" cmpd="sng">
                  <a:solidFill>
                    <a:srgbClr val="FF0000"/>
                  </a:solidFill>
                </a:ln>
              </p:spPr>
              <p:style>
                <a:lnRef idx="2">
                  <a:schemeClr val="accent1"/>
                </a:lnRef>
                <a:fillRef idx="0">
                  <a:schemeClr val="accent1"/>
                </a:fillRef>
                <a:effectRef idx="1">
                  <a:schemeClr val="accent1"/>
                </a:effectRef>
                <a:fontRef idx="minor">
                  <a:schemeClr val="tx1"/>
                </a:fontRef>
              </p:style>
            </p:cxnSp>
            <p:sp>
              <p:nvSpPr>
                <p:cNvPr id="58" name="Text Box 58"/>
                <p:cNvSpPr txBox="1"/>
                <p:nvPr/>
              </p:nvSpPr>
              <p:spPr>
                <a:xfrm>
                  <a:off x="517909" y="495661"/>
                  <a:ext cx="685800" cy="5715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noAutofit/>
                </a:bodyPr>
                <a:lstStyle/>
                <a:p>
                  <a:pPr marL="0" marR="0" algn="ctr">
                    <a:spcBef>
                      <a:spcPts val="0"/>
                    </a:spcBef>
                    <a:spcAft>
                      <a:spcPts val="0"/>
                    </a:spcAft>
                  </a:pPr>
                  <a:r>
                    <a:rPr lang="en-US" sz="1100" dirty="0">
                      <a:solidFill>
                        <a:srgbClr val="000000"/>
                      </a:solidFill>
                      <a:effectLst/>
                      <a:latin typeface="Arial"/>
                      <a:ea typeface="ＭＳ 明朝"/>
                      <a:cs typeface="Arial"/>
                    </a:rPr>
                    <a:t>CD-1</a:t>
                  </a:r>
                </a:p>
                <a:p>
                  <a:pPr marL="0" marR="0" algn="ctr">
                    <a:spcBef>
                      <a:spcPts val="0"/>
                    </a:spcBef>
                    <a:spcAft>
                      <a:spcPts val="0"/>
                    </a:spcAft>
                  </a:pPr>
                  <a:r>
                    <a:rPr lang="en-US" sz="1100" dirty="0">
                      <a:solidFill>
                        <a:srgbClr val="000000"/>
                      </a:solidFill>
                      <a:effectLst/>
                      <a:latin typeface="Arial"/>
                      <a:ea typeface="ＭＳ 明朝"/>
                      <a:cs typeface="Arial"/>
                    </a:rPr>
                    <a:t>Approve </a:t>
                  </a:r>
                </a:p>
                <a:p>
                  <a:pPr marL="0" marR="0" algn="ctr">
                    <a:spcBef>
                      <a:spcPts val="0"/>
                    </a:spcBef>
                    <a:spcAft>
                      <a:spcPts val="0"/>
                    </a:spcAft>
                  </a:pPr>
                  <a:r>
                    <a:rPr lang="en-US" sz="1100" dirty="0">
                      <a:solidFill>
                        <a:srgbClr val="000000"/>
                      </a:solidFill>
                      <a:effectLst/>
                      <a:latin typeface="Arial"/>
                      <a:ea typeface="ＭＳ 明朝"/>
                      <a:cs typeface="Arial"/>
                    </a:rPr>
                    <a:t>Alternative </a:t>
                  </a:r>
                </a:p>
                <a:p>
                  <a:pPr marL="0" marR="0" algn="ctr">
                    <a:spcBef>
                      <a:spcPts val="0"/>
                    </a:spcBef>
                    <a:spcAft>
                      <a:spcPts val="0"/>
                    </a:spcAft>
                  </a:pPr>
                  <a:r>
                    <a:rPr lang="en-US" sz="1100" dirty="0">
                      <a:solidFill>
                        <a:srgbClr val="000000"/>
                      </a:solidFill>
                      <a:effectLst/>
                      <a:latin typeface="Arial"/>
                      <a:ea typeface="ＭＳ 明朝"/>
                      <a:cs typeface="Arial"/>
                    </a:rPr>
                    <a:t>Selection </a:t>
                  </a:r>
                </a:p>
                <a:p>
                  <a:pPr marL="0" marR="0" algn="ctr">
                    <a:spcBef>
                      <a:spcPts val="0"/>
                    </a:spcBef>
                    <a:spcAft>
                      <a:spcPts val="0"/>
                    </a:spcAft>
                  </a:pPr>
                  <a:r>
                    <a:rPr lang="en-US" sz="1100" dirty="0">
                      <a:solidFill>
                        <a:srgbClr val="000000"/>
                      </a:solidFill>
                      <a:effectLst/>
                      <a:latin typeface="Arial"/>
                      <a:ea typeface="ＭＳ 明朝"/>
                      <a:cs typeface="Arial"/>
                    </a:rPr>
                    <a:t>&amp; Cost Range</a:t>
                  </a:r>
                </a:p>
              </p:txBody>
            </p:sp>
            <p:sp>
              <p:nvSpPr>
                <p:cNvPr id="59" name="Text Box 59"/>
                <p:cNvSpPr txBox="1"/>
                <p:nvPr/>
              </p:nvSpPr>
              <p:spPr>
                <a:xfrm>
                  <a:off x="1137279" y="403956"/>
                  <a:ext cx="764540" cy="6858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noAutofit/>
                </a:bodyPr>
                <a:lstStyle/>
                <a:p>
                  <a:pPr marL="0" marR="0" algn="ctr">
                    <a:spcBef>
                      <a:spcPts val="0"/>
                    </a:spcBef>
                    <a:spcAft>
                      <a:spcPts val="0"/>
                    </a:spcAft>
                  </a:pPr>
                  <a:r>
                    <a:rPr lang="en-US" sz="1100" dirty="0">
                      <a:solidFill>
                        <a:srgbClr val="000000"/>
                      </a:solidFill>
                      <a:effectLst/>
                      <a:latin typeface="Arial"/>
                      <a:ea typeface="ＭＳ 明朝"/>
                      <a:cs typeface="Arial"/>
                    </a:rPr>
                    <a:t>CD-</a:t>
                  </a:r>
                  <a:r>
                    <a:rPr lang="en-US" sz="1100">
                      <a:solidFill>
                        <a:srgbClr val="000000"/>
                      </a:solidFill>
                      <a:effectLst/>
                      <a:latin typeface="Arial"/>
                      <a:ea typeface="ＭＳ 明朝"/>
                      <a:cs typeface="Arial"/>
                    </a:rPr>
                    <a:t>2 </a:t>
                  </a:r>
                  <a:r>
                    <a:rPr lang="en-US" sz="1100" smtClean="0">
                      <a:solidFill>
                        <a:srgbClr val="000000"/>
                      </a:solidFill>
                      <a:effectLst/>
                      <a:latin typeface="Arial"/>
                      <a:ea typeface="ＭＳ 明朝"/>
                      <a:cs typeface="Arial"/>
                    </a:rPr>
                    <a:t>/ 3B</a:t>
                  </a:r>
                  <a:endParaRPr lang="en-US" sz="1100" dirty="0">
                    <a:solidFill>
                      <a:srgbClr val="000000"/>
                    </a:solidFill>
                    <a:effectLst/>
                    <a:latin typeface="Arial"/>
                    <a:ea typeface="ＭＳ 明朝"/>
                    <a:cs typeface="Arial"/>
                  </a:endParaRPr>
                </a:p>
                <a:p>
                  <a:pPr marL="0" marR="0" algn="ctr">
                    <a:spcBef>
                      <a:spcPts val="0"/>
                    </a:spcBef>
                    <a:spcAft>
                      <a:spcPts val="0"/>
                    </a:spcAft>
                  </a:pPr>
                  <a:r>
                    <a:rPr lang="en-US" sz="1100" dirty="0">
                      <a:solidFill>
                        <a:srgbClr val="000000"/>
                      </a:solidFill>
                      <a:effectLst/>
                      <a:latin typeface="Arial"/>
                      <a:ea typeface="ＭＳ 明朝"/>
                      <a:cs typeface="Arial"/>
                    </a:rPr>
                    <a:t>Approve </a:t>
                  </a:r>
                </a:p>
                <a:p>
                  <a:pPr marL="0" marR="0" algn="ctr">
                    <a:spcBef>
                      <a:spcPts val="0"/>
                    </a:spcBef>
                    <a:spcAft>
                      <a:spcPts val="0"/>
                    </a:spcAft>
                  </a:pPr>
                  <a:r>
                    <a:rPr lang="en-US" sz="1100" dirty="0">
                      <a:solidFill>
                        <a:srgbClr val="000000"/>
                      </a:solidFill>
                      <a:effectLst/>
                      <a:latin typeface="Arial"/>
                      <a:ea typeface="ＭＳ 明朝"/>
                      <a:cs typeface="Arial"/>
                    </a:rPr>
                    <a:t>Performance </a:t>
                  </a:r>
                </a:p>
                <a:p>
                  <a:pPr marL="0" marR="0" algn="ctr">
                    <a:spcBef>
                      <a:spcPts val="0"/>
                    </a:spcBef>
                    <a:spcAft>
                      <a:spcPts val="0"/>
                    </a:spcAft>
                  </a:pPr>
                  <a:r>
                    <a:rPr lang="en-US" sz="1100" dirty="0">
                      <a:solidFill>
                        <a:srgbClr val="000000"/>
                      </a:solidFill>
                      <a:effectLst/>
                      <a:latin typeface="Arial"/>
                      <a:ea typeface="ＭＳ 明朝"/>
                      <a:cs typeface="Arial"/>
                    </a:rPr>
                    <a:t>Baseline </a:t>
                  </a:r>
                  <a:endParaRPr lang="en-US" sz="1100" dirty="0" smtClean="0">
                    <a:solidFill>
                      <a:srgbClr val="000000"/>
                    </a:solidFill>
                    <a:effectLst/>
                    <a:latin typeface="Arial"/>
                    <a:ea typeface="ＭＳ 明朝"/>
                    <a:cs typeface="Arial"/>
                  </a:endParaRPr>
                </a:p>
                <a:p>
                  <a:pPr marL="0" marR="0" algn="ctr">
                    <a:spcBef>
                      <a:spcPts val="0"/>
                    </a:spcBef>
                    <a:spcAft>
                      <a:spcPts val="0"/>
                    </a:spcAft>
                  </a:pPr>
                  <a:r>
                    <a:rPr lang="en-US" sz="1100" dirty="0" smtClean="0">
                      <a:solidFill>
                        <a:srgbClr val="000000"/>
                      </a:solidFill>
                      <a:effectLst/>
                      <a:latin typeface="Arial"/>
                      <a:ea typeface="ＭＳ 明朝"/>
                      <a:cs typeface="Arial"/>
                    </a:rPr>
                    <a:t>&amp; </a:t>
                  </a:r>
                  <a:r>
                    <a:rPr lang="en-US" sz="1100" dirty="0">
                      <a:solidFill>
                        <a:srgbClr val="000000"/>
                      </a:solidFill>
                      <a:effectLst/>
                      <a:latin typeface="Arial"/>
                      <a:ea typeface="ＭＳ 明朝"/>
                      <a:cs typeface="Arial"/>
                    </a:rPr>
                    <a:t>Long Lead Procurements</a:t>
                  </a:r>
                </a:p>
              </p:txBody>
            </p:sp>
            <p:sp>
              <p:nvSpPr>
                <p:cNvPr id="60" name="Text Box 60"/>
                <p:cNvSpPr txBox="1"/>
                <p:nvPr/>
              </p:nvSpPr>
              <p:spPr>
                <a:xfrm>
                  <a:off x="1819981" y="531214"/>
                  <a:ext cx="624840" cy="5715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noAutofit/>
                </a:bodyPr>
                <a:lstStyle/>
                <a:p>
                  <a:pPr marL="0" marR="0" algn="ctr">
                    <a:spcBef>
                      <a:spcPts val="0"/>
                    </a:spcBef>
                    <a:spcAft>
                      <a:spcPts val="0"/>
                    </a:spcAft>
                  </a:pPr>
                  <a:r>
                    <a:rPr lang="en-US" sz="1100" dirty="0">
                      <a:solidFill>
                        <a:srgbClr val="000000"/>
                      </a:solidFill>
                      <a:effectLst/>
                      <a:latin typeface="Arial"/>
                      <a:ea typeface="ＭＳ 明朝"/>
                      <a:cs typeface="Arial"/>
                    </a:rPr>
                    <a:t>CD-3</a:t>
                  </a:r>
                </a:p>
                <a:p>
                  <a:pPr marL="0" marR="0" algn="ctr">
                    <a:spcBef>
                      <a:spcPts val="0"/>
                    </a:spcBef>
                    <a:spcAft>
                      <a:spcPts val="0"/>
                    </a:spcAft>
                  </a:pPr>
                  <a:r>
                    <a:rPr lang="en-US" sz="1100" dirty="0">
                      <a:solidFill>
                        <a:srgbClr val="000000"/>
                      </a:solidFill>
                      <a:effectLst/>
                      <a:latin typeface="Arial"/>
                      <a:ea typeface="ＭＳ 明朝"/>
                      <a:cs typeface="Arial"/>
                    </a:rPr>
                    <a:t>Approve </a:t>
                  </a:r>
                </a:p>
                <a:p>
                  <a:pPr marL="0" marR="0" algn="ctr">
                    <a:spcBef>
                      <a:spcPts val="0"/>
                    </a:spcBef>
                    <a:spcAft>
                      <a:spcPts val="0"/>
                    </a:spcAft>
                  </a:pPr>
                  <a:r>
                    <a:rPr lang="en-US" sz="1100" dirty="0">
                      <a:solidFill>
                        <a:srgbClr val="000000"/>
                      </a:solidFill>
                      <a:effectLst/>
                      <a:latin typeface="Arial"/>
                      <a:ea typeface="ＭＳ 明朝"/>
                      <a:cs typeface="Arial"/>
                    </a:rPr>
                    <a:t>Start of Fabrication</a:t>
                  </a:r>
                </a:p>
              </p:txBody>
            </p:sp>
            <p:sp>
              <p:nvSpPr>
                <p:cNvPr id="61" name="Text Box 61"/>
                <p:cNvSpPr txBox="1"/>
                <p:nvPr/>
              </p:nvSpPr>
              <p:spPr>
                <a:xfrm>
                  <a:off x="4996134" y="1061029"/>
                  <a:ext cx="914400" cy="432727"/>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ctr" anchorCtr="0" forceAA="0" compatLnSpc="1">
                  <a:prstTxWarp prst="textNoShape">
                    <a:avLst/>
                  </a:prstTxWarp>
                  <a:noAutofit/>
                </a:bodyPr>
                <a:lstStyle/>
                <a:p>
                  <a:pPr marL="0" marR="0" algn="ctr">
                    <a:spcBef>
                      <a:spcPts val="0"/>
                    </a:spcBef>
                    <a:spcAft>
                      <a:spcPts val="0"/>
                    </a:spcAft>
                  </a:pPr>
                  <a:r>
                    <a:rPr lang="en-US" sz="1100" dirty="0">
                      <a:solidFill>
                        <a:srgbClr val="000000"/>
                      </a:solidFill>
                      <a:effectLst/>
                      <a:latin typeface="Arial"/>
                      <a:ea typeface="ＭＳ 明朝"/>
                      <a:cs typeface="Arial"/>
                    </a:rPr>
                    <a:t>CD-4</a:t>
                  </a:r>
                </a:p>
                <a:p>
                  <a:pPr marL="0" marR="0" algn="ctr">
                    <a:spcBef>
                      <a:spcPts val="0"/>
                    </a:spcBef>
                    <a:spcAft>
                      <a:spcPts val="0"/>
                    </a:spcAft>
                  </a:pPr>
                  <a:r>
                    <a:rPr lang="en-US" sz="1100" dirty="0">
                      <a:solidFill>
                        <a:srgbClr val="000000"/>
                      </a:solidFill>
                      <a:effectLst/>
                      <a:latin typeface="Arial"/>
                      <a:ea typeface="ＭＳ 明朝"/>
                      <a:cs typeface="Arial"/>
                    </a:rPr>
                    <a:t>Approve </a:t>
                  </a:r>
                </a:p>
                <a:p>
                  <a:pPr marL="0" marR="0" algn="ctr">
                    <a:spcBef>
                      <a:spcPts val="0"/>
                    </a:spcBef>
                    <a:spcAft>
                      <a:spcPts val="0"/>
                    </a:spcAft>
                  </a:pPr>
                  <a:r>
                    <a:rPr lang="en-US" sz="1100" dirty="0">
                      <a:solidFill>
                        <a:srgbClr val="000000"/>
                      </a:solidFill>
                      <a:effectLst/>
                      <a:latin typeface="Arial"/>
                      <a:ea typeface="ＭＳ 明朝"/>
                      <a:cs typeface="Arial"/>
                    </a:rPr>
                    <a:t>Start of Operations</a:t>
                  </a:r>
                </a:p>
                <a:p>
                  <a:pPr marL="0" marR="0" algn="ctr">
                    <a:spcBef>
                      <a:spcPts val="0"/>
                    </a:spcBef>
                    <a:spcAft>
                      <a:spcPts val="0"/>
                    </a:spcAft>
                  </a:pPr>
                  <a:r>
                    <a:rPr lang="en-US" sz="1100" dirty="0">
                      <a:solidFill>
                        <a:srgbClr val="000000"/>
                      </a:solidFill>
                      <a:effectLst/>
                      <a:latin typeface="Arial"/>
                      <a:ea typeface="ＭＳ 明朝"/>
                      <a:cs typeface="Arial"/>
                    </a:rPr>
                    <a:t>Project Completion</a:t>
                  </a:r>
                </a:p>
              </p:txBody>
            </p:sp>
          </p:grpSp>
          <p:sp>
            <p:nvSpPr>
              <p:cNvPr id="49" name="Text Box 62"/>
              <p:cNvSpPr txBox="1"/>
              <p:nvPr/>
            </p:nvSpPr>
            <p:spPr>
              <a:xfrm>
                <a:off x="2489096" y="2395156"/>
                <a:ext cx="1028700" cy="228600"/>
              </a:xfrm>
              <a:prstGeom prst="rect">
                <a:avLst/>
              </a:prstGeom>
              <a:noFill/>
              <a:ln>
                <a:noFill/>
              </a:ln>
              <a:effectLst/>
              <a:extLst>
                <a:ext uri="{C572A759-6A51-4108-AA02-DFA0A04FC94B}">
                  <ma14:wrappingTextBoxFlag xmlns=""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spcBef>
                    <a:spcPts val="0"/>
                  </a:spcBef>
                  <a:spcAft>
                    <a:spcPts val="0"/>
                  </a:spcAft>
                </a:pPr>
                <a:r>
                  <a:rPr lang="en-US" sz="1100" i="1" dirty="0">
                    <a:solidFill>
                      <a:srgbClr val="000000"/>
                    </a:solidFill>
                    <a:effectLst/>
                    <a:latin typeface="Arial"/>
                    <a:ea typeface="ＭＳ 明朝"/>
                    <a:cs typeface="Arial"/>
                  </a:rPr>
                  <a:t>Fiscal Years</a:t>
                </a:r>
              </a:p>
            </p:txBody>
          </p:sp>
        </p:grpSp>
      </p:grpSp>
    </p:spTree>
    <p:extLst>
      <p:ext uri="{BB962C8B-B14F-4D97-AF65-F5344CB8AC3E}">
        <p14:creationId xmlns:p14="http://schemas.microsoft.com/office/powerpoint/2010/main" val="25070329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100" y="215900"/>
            <a:ext cx="8229600" cy="1143000"/>
          </a:xfrm>
        </p:spPr>
        <p:txBody>
          <a:bodyPr/>
          <a:lstStyle/>
          <a:p>
            <a:pPr algn="ctr">
              <a:defRPr/>
            </a:pPr>
            <a:r>
              <a:rPr lang="en-US" b="0" kern="1200" dirty="0" smtClean="0">
                <a:latin typeface="Arial"/>
                <a:ea typeface="ＭＳ Ｐゴシック" panose="020B0600070205080204" pitchFamily="34" charset="-128"/>
                <a:cs typeface="Arial"/>
              </a:rPr>
              <a:t>APS-U is on track to provide transformative scientific opportunities for users for decades to come</a:t>
            </a:r>
            <a:endParaRPr lang="en-US" b="0" kern="1200" dirty="0">
              <a:latin typeface="Arial"/>
              <a:ea typeface="ＭＳ Ｐゴシック" panose="020B0600070205080204" pitchFamily="34" charset="-128"/>
              <a:cs typeface="Arial"/>
            </a:endParaRPr>
          </a:p>
        </p:txBody>
      </p:sp>
      <p:sp>
        <p:nvSpPr>
          <p:cNvPr id="3" name="Content Placeholder 2"/>
          <p:cNvSpPr>
            <a:spLocks noGrp="1"/>
          </p:cNvSpPr>
          <p:nvPr>
            <p:ph idx="1"/>
          </p:nvPr>
        </p:nvSpPr>
        <p:spPr>
          <a:xfrm>
            <a:off x="444500" y="1231900"/>
            <a:ext cx="4356100" cy="2781300"/>
          </a:xfrm>
        </p:spPr>
        <p:txBody>
          <a:bodyPr/>
          <a:lstStyle/>
          <a:p>
            <a:pPr marL="285750" indent="-285750">
              <a:lnSpc>
                <a:spcPct val="110000"/>
              </a:lnSpc>
              <a:spcBef>
                <a:spcPts val="0"/>
              </a:spcBef>
              <a:spcAft>
                <a:spcPts val="400"/>
              </a:spcAft>
              <a:buFont typeface="Wingdings" charset="2"/>
              <a:buChar char="§"/>
              <a:defRPr/>
            </a:pPr>
            <a:r>
              <a:rPr lang="en-US" sz="2000" dirty="0" smtClean="0">
                <a:solidFill>
                  <a:srgbClr val="000000"/>
                </a:solidFill>
                <a:latin typeface="Arial"/>
                <a:cs typeface="Arial"/>
              </a:rPr>
              <a:t>Our plans for the APS Upgrade respond to the vision </a:t>
            </a:r>
            <a:r>
              <a:rPr lang="en-US" sz="2000" dirty="0">
                <a:solidFill>
                  <a:srgbClr val="000000"/>
                </a:solidFill>
                <a:latin typeface="Arial"/>
                <a:cs typeface="Arial"/>
              </a:rPr>
              <a:t>expressed </a:t>
            </a:r>
            <a:r>
              <a:rPr lang="en-US" sz="2000" dirty="0" smtClean="0">
                <a:solidFill>
                  <a:srgbClr val="000000"/>
                </a:solidFill>
                <a:latin typeface="Arial"/>
                <a:cs typeface="Arial"/>
              </a:rPr>
              <a:t> in </a:t>
            </a:r>
            <a:r>
              <a:rPr lang="en-US" sz="2000" dirty="0">
                <a:solidFill>
                  <a:srgbClr val="000000"/>
                </a:solidFill>
                <a:latin typeface="Arial"/>
                <a:cs typeface="Arial"/>
              </a:rPr>
              <a:t>BESAC </a:t>
            </a:r>
            <a:r>
              <a:rPr lang="en-US" sz="2000" i="1" dirty="0">
                <a:solidFill>
                  <a:srgbClr val="000000"/>
                </a:solidFill>
                <a:latin typeface="Arial"/>
                <a:cs typeface="Arial"/>
              </a:rPr>
              <a:t>Future Light Sources Report</a:t>
            </a:r>
          </a:p>
          <a:p>
            <a:pPr marL="285750" indent="-285750">
              <a:lnSpc>
                <a:spcPct val="110000"/>
              </a:lnSpc>
              <a:spcBef>
                <a:spcPts val="0"/>
              </a:spcBef>
              <a:spcAft>
                <a:spcPts val="400"/>
              </a:spcAft>
              <a:buFont typeface="Wingdings" charset="2"/>
              <a:buChar char="§"/>
              <a:defRPr/>
            </a:pPr>
            <a:r>
              <a:rPr lang="en-US" sz="2000" dirty="0" smtClean="0">
                <a:solidFill>
                  <a:srgbClr val="000000"/>
                </a:solidFill>
                <a:latin typeface="Arial"/>
                <a:cs typeface="Arial"/>
              </a:rPr>
              <a:t>The Upgrade’s capabilities will maintain U.S. leadership in storage-ring x-ray sources</a:t>
            </a:r>
          </a:p>
          <a:p>
            <a:pPr marL="285750" indent="-285750">
              <a:lnSpc>
                <a:spcPct val="110000"/>
              </a:lnSpc>
              <a:spcBef>
                <a:spcPts val="0"/>
              </a:spcBef>
              <a:spcAft>
                <a:spcPts val="400"/>
              </a:spcAft>
              <a:buFont typeface="Wingdings" charset="2"/>
              <a:buChar char="§"/>
              <a:defRPr/>
            </a:pPr>
            <a:r>
              <a:rPr lang="en-US" sz="2000" dirty="0">
                <a:solidFill>
                  <a:srgbClr val="000000"/>
                </a:solidFill>
                <a:latin typeface="Arial"/>
                <a:cs typeface="Arial"/>
              </a:rPr>
              <a:t>The APS-U proposed Conceptual </a:t>
            </a:r>
            <a:endParaRPr lang="en-US" sz="2000" dirty="0" smtClean="0">
              <a:solidFill>
                <a:srgbClr val="000000"/>
              </a:solidFill>
              <a:latin typeface="Arial"/>
              <a:cs typeface="Arial"/>
            </a:endParaRPr>
          </a:p>
        </p:txBody>
      </p:sp>
      <p:sp>
        <p:nvSpPr>
          <p:cNvPr id="6" name="Slide Number Placeholder 5"/>
          <p:cNvSpPr>
            <a:spLocks noGrp="1"/>
          </p:cNvSpPr>
          <p:nvPr>
            <p:ph type="sldNum" sz="quarter" idx="12"/>
          </p:nvPr>
        </p:nvSpPr>
        <p:spPr/>
        <p:txBody>
          <a:bodyPr/>
          <a:lstStyle>
            <a:lvl1pPr>
              <a:defRPr>
                <a:solidFill>
                  <a:schemeClr val="tx1"/>
                </a:solidFill>
                <a:latin typeface="Calibri" charset="0"/>
                <a:ea typeface="MS PGothic" charset="0"/>
                <a:cs typeface="MS PGothic" charset="0"/>
              </a:defRPr>
            </a:lvl1pPr>
            <a:lvl2pPr marL="742950" indent="-285750">
              <a:defRPr>
                <a:solidFill>
                  <a:schemeClr val="tx1"/>
                </a:solidFill>
                <a:latin typeface="Calibri" charset="0"/>
                <a:ea typeface="MS PGothic" charset="0"/>
                <a:cs typeface="MS PGothic" charset="0"/>
              </a:defRPr>
            </a:lvl2pPr>
            <a:lvl3pPr marL="1143000" indent="-228600">
              <a:defRPr>
                <a:solidFill>
                  <a:schemeClr val="tx1"/>
                </a:solidFill>
                <a:latin typeface="Calibri" charset="0"/>
                <a:ea typeface="MS PGothic" charset="0"/>
                <a:cs typeface="MS PGothic" charset="0"/>
              </a:defRPr>
            </a:lvl3pPr>
            <a:lvl4pPr marL="1600200" indent="-228600">
              <a:defRPr>
                <a:solidFill>
                  <a:schemeClr val="tx1"/>
                </a:solidFill>
                <a:latin typeface="Calibri" charset="0"/>
                <a:ea typeface="MS PGothic" charset="0"/>
                <a:cs typeface="MS PGothic" charset="0"/>
              </a:defRPr>
            </a:lvl4pPr>
            <a:lvl5pPr marL="2057400" indent="-228600">
              <a:defRPr>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Calibri" charset="0"/>
                <a:ea typeface="MS PGothic" charset="0"/>
                <a:cs typeface="MS PGothic" charset="0"/>
              </a:defRPr>
            </a:lvl9pPr>
          </a:lstStyle>
          <a:p>
            <a:fld id="{960C773C-486E-B54A-B687-94C9AAC58F24}" type="slidenum">
              <a:rPr lang="en-US">
                <a:latin typeface="Arial"/>
                <a:cs typeface="Arial"/>
              </a:rPr>
              <a:pPr/>
              <a:t>23</a:t>
            </a:fld>
            <a:endParaRPr lang="en-US">
              <a:latin typeface="Arial"/>
              <a:cs typeface="Arial"/>
            </a:endParaRPr>
          </a:p>
        </p:txBody>
      </p:sp>
      <p:sp>
        <p:nvSpPr>
          <p:cNvPr id="4" name="TextBox 3"/>
          <p:cNvSpPr txBox="1"/>
          <p:nvPr/>
        </p:nvSpPr>
        <p:spPr>
          <a:xfrm>
            <a:off x="469900" y="3975100"/>
            <a:ext cx="8343900" cy="1492716"/>
          </a:xfrm>
          <a:prstGeom prst="rect">
            <a:avLst/>
          </a:prstGeom>
          <a:noFill/>
        </p:spPr>
        <p:txBody>
          <a:bodyPr wrap="square" rtlCol="0">
            <a:spAutoFit/>
          </a:bodyPr>
          <a:lstStyle/>
          <a:p>
            <a:pPr>
              <a:lnSpc>
                <a:spcPct val="110000"/>
              </a:lnSpc>
              <a:spcAft>
                <a:spcPts val="400"/>
              </a:spcAft>
              <a:buClr>
                <a:schemeClr val="tx2"/>
              </a:buClr>
            </a:pPr>
            <a:r>
              <a:rPr lang="en-US" sz="2000" dirty="0" smtClean="0">
                <a:solidFill>
                  <a:srgbClr val="000000"/>
                </a:solidFill>
                <a:latin typeface="Arial"/>
                <a:cs typeface="Arial"/>
              </a:rPr>
              <a:t>    Design and Plan are complete</a:t>
            </a:r>
          </a:p>
          <a:p>
            <a:pPr marL="342900" indent="-342900">
              <a:lnSpc>
                <a:spcPct val="110000"/>
              </a:lnSpc>
              <a:buClr>
                <a:schemeClr val="tx2"/>
              </a:buClr>
              <a:buFont typeface="Wingdings" charset="2"/>
              <a:buChar char="§"/>
            </a:pPr>
            <a:r>
              <a:rPr lang="en-US" sz="2000" dirty="0">
                <a:solidFill>
                  <a:srgbClr val="000000"/>
                </a:solidFill>
                <a:latin typeface="Arial"/>
                <a:cs typeface="Arial"/>
              </a:rPr>
              <a:t>Our team is experienced and ready</a:t>
            </a:r>
            <a:endParaRPr lang="en-US" sz="2000" dirty="0" smtClean="0">
              <a:solidFill>
                <a:srgbClr val="000000"/>
              </a:solidFill>
              <a:latin typeface="Arial"/>
              <a:cs typeface="Arial"/>
            </a:endParaRPr>
          </a:p>
          <a:p>
            <a:pPr>
              <a:lnSpc>
                <a:spcPct val="110000"/>
              </a:lnSpc>
              <a:buClr>
                <a:schemeClr val="tx2"/>
              </a:buClr>
            </a:pPr>
            <a:r>
              <a:rPr lang="en-US" sz="2000" dirty="0" smtClean="0">
                <a:solidFill>
                  <a:srgbClr val="000000"/>
                </a:solidFill>
                <a:latin typeface="Arial"/>
                <a:cs typeface="Arial"/>
              </a:rPr>
              <a:t>     to complete this Project, at cost and on schedule</a:t>
            </a:r>
          </a:p>
          <a:p>
            <a:pPr marL="292100" indent="-292100">
              <a:lnSpc>
                <a:spcPct val="110000"/>
              </a:lnSpc>
              <a:spcAft>
                <a:spcPts val="400"/>
              </a:spcAft>
              <a:buClr>
                <a:schemeClr val="tx2"/>
              </a:buClr>
              <a:buFont typeface="Wingdings" charset="2"/>
              <a:buChar char="§"/>
            </a:pPr>
            <a:r>
              <a:rPr lang="en-US" sz="2000" dirty="0" smtClean="0">
                <a:solidFill>
                  <a:srgbClr val="000000"/>
                </a:solidFill>
                <a:latin typeface="Arial"/>
                <a:cs typeface="Arial"/>
              </a:rPr>
              <a:t> Our science case demonstrates the APS-U’s transformative potential </a:t>
            </a:r>
          </a:p>
        </p:txBody>
      </p:sp>
      <p:sp>
        <p:nvSpPr>
          <p:cNvPr id="8" name="TextBox 7"/>
          <p:cNvSpPr txBox="1"/>
          <p:nvPr/>
        </p:nvSpPr>
        <p:spPr>
          <a:xfrm>
            <a:off x="158750" y="5537200"/>
            <a:ext cx="8826500" cy="1107996"/>
          </a:xfrm>
          <a:prstGeom prst="rect">
            <a:avLst/>
          </a:prstGeom>
          <a:noFill/>
        </p:spPr>
        <p:txBody>
          <a:bodyPr wrap="square" rtlCol="0">
            <a:spAutoFit/>
          </a:bodyPr>
          <a:lstStyle/>
          <a:p>
            <a:pPr algn="ctr"/>
            <a:r>
              <a:rPr lang="en-US" sz="2200" b="1" dirty="0" smtClean="0">
                <a:solidFill>
                  <a:srgbClr val="000000"/>
                </a:solidFill>
                <a:latin typeface="Arial"/>
                <a:cs typeface="Arial"/>
              </a:rPr>
              <a:t>APS-U fulfills the BESAC challenge: To build </a:t>
            </a:r>
            <a:r>
              <a:rPr lang="en-US" sz="2200" b="1" dirty="0">
                <a:solidFill>
                  <a:srgbClr val="000000"/>
                </a:solidFill>
                <a:latin typeface="Arial"/>
                <a:cs typeface="Arial"/>
              </a:rPr>
              <a:t>a game-changing </a:t>
            </a:r>
            <a:r>
              <a:rPr lang="en-US" sz="2200" b="1" dirty="0" smtClean="0">
                <a:solidFill>
                  <a:srgbClr val="000000"/>
                </a:solidFill>
                <a:latin typeface="Arial"/>
                <a:cs typeface="Arial"/>
              </a:rPr>
              <a:t>U.S. lightsource for revolutionary grand </a:t>
            </a:r>
            <a:r>
              <a:rPr lang="en-US" sz="2200" b="1" dirty="0">
                <a:solidFill>
                  <a:srgbClr val="000000"/>
                </a:solidFill>
                <a:latin typeface="Arial"/>
                <a:cs typeface="Arial"/>
              </a:rPr>
              <a:t>challenge </a:t>
            </a:r>
            <a:r>
              <a:rPr lang="en-US" sz="2200" b="1" dirty="0" smtClean="0">
                <a:solidFill>
                  <a:srgbClr val="000000"/>
                </a:solidFill>
                <a:latin typeface="Arial"/>
                <a:cs typeface="Arial"/>
              </a:rPr>
              <a:t>experiments</a:t>
            </a:r>
            <a:endParaRPr lang="en-US" sz="2200" b="1" dirty="0">
              <a:solidFill>
                <a:srgbClr val="000000"/>
              </a:solidFill>
              <a:latin typeface="Arial"/>
              <a:cs typeface="Arial"/>
            </a:endParaRPr>
          </a:p>
          <a:p>
            <a:endParaRPr lang="en-US" sz="2200" b="1" dirty="0">
              <a:solidFill>
                <a:srgbClr val="000000"/>
              </a:solidFill>
              <a:latin typeface="Arial"/>
              <a:cs typeface="Arial"/>
            </a:endParaRPr>
          </a:p>
        </p:txBody>
      </p:sp>
      <p:pic>
        <p:nvPicPr>
          <p:cNvPr id="10" name="Picture 9"/>
          <p:cNvPicPr>
            <a:picLocks noChangeAspect="1"/>
          </p:cNvPicPr>
          <p:nvPr/>
        </p:nvPicPr>
        <p:blipFill rotWithShape="1">
          <a:blip r:embed="rId2"/>
          <a:srcRect l="20186" t="543" r="4261"/>
          <a:stretch/>
        </p:blipFill>
        <p:spPr>
          <a:xfrm>
            <a:off x="5011855" y="1206500"/>
            <a:ext cx="4001645" cy="3505200"/>
          </a:xfrm>
          <a:prstGeom prst="rect">
            <a:avLst/>
          </a:prstGeom>
          <a:ln>
            <a:solidFill>
              <a:srgbClr val="151515"/>
            </a:solidFill>
          </a:ln>
        </p:spPr>
      </p:pic>
      <p:pic>
        <p:nvPicPr>
          <p:cNvPr id="7" name="Picture 6"/>
          <p:cNvPicPr>
            <a:picLocks noChangeAspect="1"/>
          </p:cNvPicPr>
          <p:nvPr/>
        </p:nvPicPr>
        <p:blipFill>
          <a:blip r:embed="rId3"/>
          <a:stretch>
            <a:fillRect/>
          </a:stretch>
        </p:blipFill>
        <p:spPr>
          <a:xfrm>
            <a:off x="5016500" y="4326467"/>
            <a:ext cx="169334" cy="131232"/>
          </a:xfrm>
          <a:prstGeom prst="rect">
            <a:avLst/>
          </a:prstGeom>
        </p:spPr>
      </p:pic>
    </p:spTree>
    <p:extLst>
      <p:ext uri="{BB962C8B-B14F-4D97-AF65-F5344CB8AC3E}">
        <p14:creationId xmlns:p14="http://schemas.microsoft.com/office/powerpoint/2010/main" val="31501125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 y="0"/>
            <a:ext cx="9160595" cy="6858000"/>
          </a:xfrm>
          <a:prstGeom prst="rect">
            <a:avLst/>
          </a:prstGeom>
        </p:spPr>
      </p:pic>
      <p:sp>
        <p:nvSpPr>
          <p:cNvPr id="6" name="Rectangle 5"/>
          <p:cNvSpPr/>
          <p:nvPr/>
        </p:nvSpPr>
        <p:spPr bwMode="auto">
          <a:xfrm>
            <a:off x="0" y="5435600"/>
            <a:ext cx="9144000" cy="1422400"/>
          </a:xfrm>
          <a:prstGeom prst="rect">
            <a:avLst/>
          </a:prstGeom>
          <a:solidFill>
            <a:schemeClr val="tx1">
              <a:lumMod val="50000"/>
              <a:alpha val="14000"/>
            </a:schemeClr>
          </a:solidFill>
          <a:ln>
            <a:noFill/>
          </a:ln>
          <a:effectLst>
            <a:softEdge rad="25400"/>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404040"/>
              </a:solidFill>
            </a:endParaRPr>
          </a:p>
        </p:txBody>
      </p:sp>
      <p:sp>
        <p:nvSpPr>
          <p:cNvPr id="2" name="Title 1"/>
          <p:cNvSpPr>
            <a:spLocks noGrp="1"/>
          </p:cNvSpPr>
          <p:nvPr>
            <p:ph type="title"/>
          </p:nvPr>
        </p:nvSpPr>
        <p:spPr>
          <a:xfrm>
            <a:off x="508000" y="4902200"/>
            <a:ext cx="8229600" cy="1143000"/>
          </a:xfrm>
        </p:spPr>
        <p:txBody>
          <a:bodyPr/>
          <a:lstStyle/>
          <a:p>
            <a:pPr algn="ctr"/>
            <a:r>
              <a:rPr lang="en-US" sz="2800" dirty="0" smtClean="0">
                <a:solidFill>
                  <a:schemeClr val="bg1"/>
                </a:solidFill>
                <a:effectLst>
                  <a:outerShdw blurRad="50800" dist="38100" dir="2700000" algn="tl" rotWithShape="0">
                    <a:prstClr val="black">
                      <a:alpha val="40000"/>
                    </a:prstClr>
                  </a:outerShdw>
                </a:effectLst>
                <a:latin typeface="Arial"/>
                <a:cs typeface="Arial"/>
              </a:rPr>
              <a:t>The APS Upgrade:</a:t>
            </a:r>
            <a:br>
              <a:rPr lang="en-US" sz="2800" dirty="0" smtClean="0">
                <a:solidFill>
                  <a:schemeClr val="bg1"/>
                </a:solidFill>
                <a:effectLst>
                  <a:outerShdw blurRad="50800" dist="38100" dir="2700000" algn="tl" rotWithShape="0">
                    <a:prstClr val="black">
                      <a:alpha val="40000"/>
                    </a:prstClr>
                  </a:outerShdw>
                </a:effectLst>
                <a:latin typeface="Arial"/>
                <a:cs typeface="Arial"/>
              </a:rPr>
            </a:br>
            <a:r>
              <a:rPr lang="en-US" sz="2800" dirty="0" smtClean="0">
                <a:solidFill>
                  <a:schemeClr val="bg1"/>
                </a:solidFill>
                <a:effectLst>
                  <a:outerShdw blurRad="50800" dist="38100" dir="2700000" algn="tl" rotWithShape="0">
                    <a:prstClr val="black">
                      <a:alpha val="40000"/>
                    </a:prstClr>
                  </a:outerShdw>
                </a:effectLst>
                <a:latin typeface="Arial"/>
                <a:cs typeface="Arial"/>
              </a:rPr>
              <a:t> Vital to American scientific competitiveness</a:t>
            </a:r>
            <a:endParaRPr lang="en-US" sz="2800" dirty="0">
              <a:solidFill>
                <a:schemeClr val="bg1"/>
              </a:solidFill>
              <a:effectLst>
                <a:outerShdw blurRad="50800" dist="38100" dir="2700000" algn="tl" rotWithShape="0">
                  <a:prstClr val="black">
                    <a:alpha val="40000"/>
                  </a:prstClr>
                </a:outerShdw>
              </a:effectLst>
              <a:latin typeface="Arial"/>
              <a:cs typeface="Arial"/>
            </a:endParaRPr>
          </a:p>
        </p:txBody>
      </p:sp>
      <p:sp>
        <p:nvSpPr>
          <p:cNvPr id="3" name="Slide Number Placeholder 2"/>
          <p:cNvSpPr>
            <a:spLocks noGrp="1"/>
          </p:cNvSpPr>
          <p:nvPr>
            <p:ph type="sldNum" sz="quarter" idx="12"/>
          </p:nvPr>
        </p:nvSpPr>
        <p:spPr/>
        <p:txBody>
          <a:bodyPr/>
          <a:lstStyle/>
          <a:p>
            <a:pPr>
              <a:defRPr/>
            </a:pPr>
            <a:fld id="{D8294B01-9356-4A99-BF43-1EB6DE2E19CF}" type="slidenum">
              <a:rPr lang="en-US" smtClean="0">
                <a:solidFill>
                  <a:srgbClr val="404040"/>
                </a:solidFill>
              </a:rPr>
              <a:pPr>
                <a:defRPr/>
              </a:pPr>
              <a:t>24</a:t>
            </a:fld>
            <a:endParaRPr lang="en-US">
              <a:solidFill>
                <a:srgbClr val="404040"/>
              </a:solidFill>
            </a:endParaRPr>
          </a:p>
        </p:txBody>
      </p:sp>
    </p:spTree>
    <p:extLst>
      <p:ext uri="{BB962C8B-B14F-4D97-AF65-F5344CB8AC3E}">
        <p14:creationId xmlns:p14="http://schemas.microsoft.com/office/powerpoint/2010/main" val="305494373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9A265F1B-0587-4014-A56F-585C320E3BDD}" type="slidenum">
              <a:rPr lang="en-US" smtClean="0">
                <a:solidFill>
                  <a:srgbClr val="616161"/>
                </a:solidFill>
              </a:rPr>
              <a:pPr>
                <a:defRPr/>
              </a:pPr>
              <a:t>25</a:t>
            </a:fld>
            <a:endParaRPr lang="en-US">
              <a:solidFill>
                <a:srgbClr val="616161"/>
              </a:solidFill>
            </a:endParaRPr>
          </a:p>
        </p:txBody>
      </p:sp>
      <p:pic>
        <p:nvPicPr>
          <p:cNvPr id="4" name="Picture 1"/>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4250477" y="141281"/>
            <a:ext cx="4893523" cy="633571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pic>
      <p:sp>
        <p:nvSpPr>
          <p:cNvPr id="3" name="TextBox 2"/>
          <p:cNvSpPr txBox="1"/>
          <p:nvPr/>
        </p:nvSpPr>
        <p:spPr>
          <a:xfrm>
            <a:off x="1016000" y="1384300"/>
            <a:ext cx="6769100" cy="4555093"/>
          </a:xfrm>
          <a:prstGeom prst="rect">
            <a:avLst/>
          </a:prstGeom>
          <a:noFill/>
        </p:spPr>
        <p:txBody>
          <a:bodyPr wrap="square" rtlCol="0">
            <a:spAutoFit/>
          </a:bodyPr>
          <a:lstStyle/>
          <a:p>
            <a:r>
              <a:rPr lang="en-US" sz="2400" dirty="0" smtClean="0">
                <a:solidFill>
                  <a:schemeClr val="tx2"/>
                </a:solidFill>
                <a:latin typeface="Arial"/>
                <a:cs typeface="Arial"/>
              </a:rPr>
              <a:t>Back-up slides and additional information</a:t>
            </a:r>
          </a:p>
          <a:p>
            <a:endParaRPr lang="en-US" sz="2400" dirty="0" smtClean="0">
              <a:solidFill>
                <a:schemeClr val="tx2"/>
              </a:solidFill>
              <a:latin typeface="Arial"/>
              <a:cs typeface="Arial"/>
            </a:endParaRPr>
          </a:p>
          <a:p>
            <a:pPr marL="285750" indent="-285750" eaLnBrk="0" fontAlgn="base" hangingPunct="0">
              <a:lnSpc>
                <a:spcPct val="110000"/>
              </a:lnSpc>
              <a:spcAft>
                <a:spcPts val="400"/>
              </a:spcAft>
              <a:buClr>
                <a:srgbClr val="1F497D"/>
              </a:buClr>
              <a:buFont typeface="Wingdings" charset="2"/>
              <a:buChar char="§"/>
              <a:defRPr/>
            </a:pPr>
            <a:r>
              <a:rPr lang="en-US" sz="2000" dirty="0">
                <a:solidFill>
                  <a:srgbClr val="000000"/>
                </a:solidFill>
                <a:latin typeface="Arial"/>
                <a:cs typeface="Arial"/>
              </a:rPr>
              <a:t>Science Case and Additional </a:t>
            </a:r>
            <a:r>
              <a:rPr lang="en-US" sz="2000" dirty="0" smtClean="0">
                <a:solidFill>
                  <a:srgbClr val="000000"/>
                </a:solidFill>
                <a:latin typeface="Arial"/>
                <a:cs typeface="Arial"/>
              </a:rPr>
              <a:t>Examples (26-37)</a:t>
            </a:r>
            <a:endParaRPr lang="en-US" sz="2000" dirty="0">
              <a:solidFill>
                <a:srgbClr val="000000"/>
              </a:solidFill>
              <a:latin typeface="Arial"/>
              <a:cs typeface="Arial"/>
            </a:endParaRPr>
          </a:p>
          <a:p>
            <a:pPr marL="285750" indent="-285750" eaLnBrk="0" fontAlgn="base" hangingPunct="0">
              <a:lnSpc>
                <a:spcPct val="110000"/>
              </a:lnSpc>
              <a:spcAft>
                <a:spcPts val="400"/>
              </a:spcAft>
              <a:buClr>
                <a:srgbClr val="1F497D"/>
              </a:buClr>
              <a:buFont typeface="Wingdings" charset="2"/>
              <a:buChar char="§"/>
              <a:defRPr/>
            </a:pPr>
            <a:r>
              <a:rPr lang="en-US" sz="2000" dirty="0">
                <a:solidFill>
                  <a:srgbClr val="000000"/>
                </a:solidFill>
                <a:latin typeface="Arial"/>
                <a:cs typeface="Arial"/>
              </a:rPr>
              <a:t>Technology </a:t>
            </a:r>
            <a:r>
              <a:rPr lang="en-US" sz="2000" dirty="0" smtClean="0">
                <a:solidFill>
                  <a:srgbClr val="000000"/>
                </a:solidFill>
                <a:latin typeface="Arial"/>
                <a:cs typeface="Arial"/>
              </a:rPr>
              <a:t>Trends (38)</a:t>
            </a:r>
            <a:endParaRPr lang="en-US" sz="2000" dirty="0">
              <a:solidFill>
                <a:srgbClr val="000000"/>
              </a:solidFill>
              <a:latin typeface="Arial"/>
              <a:cs typeface="Arial"/>
            </a:endParaRPr>
          </a:p>
          <a:p>
            <a:pPr marL="285750" indent="-285750" eaLnBrk="0" fontAlgn="base" hangingPunct="0">
              <a:lnSpc>
                <a:spcPct val="110000"/>
              </a:lnSpc>
              <a:spcAft>
                <a:spcPts val="400"/>
              </a:spcAft>
              <a:buClr>
                <a:srgbClr val="1F497D"/>
              </a:buClr>
              <a:buFont typeface="Wingdings" charset="2"/>
              <a:buChar char="§"/>
              <a:defRPr/>
            </a:pPr>
            <a:r>
              <a:rPr lang="en-US" sz="2000" dirty="0">
                <a:solidFill>
                  <a:srgbClr val="000000"/>
                </a:solidFill>
                <a:latin typeface="Arial"/>
                <a:cs typeface="Arial"/>
              </a:rPr>
              <a:t>User Community </a:t>
            </a:r>
            <a:r>
              <a:rPr lang="en-US" sz="2000" dirty="0" smtClean="0">
                <a:solidFill>
                  <a:srgbClr val="000000"/>
                </a:solidFill>
                <a:latin typeface="Arial"/>
                <a:cs typeface="Arial"/>
              </a:rPr>
              <a:t>Information (39-40)</a:t>
            </a:r>
            <a:endParaRPr lang="en-US" sz="2000" dirty="0">
              <a:solidFill>
                <a:srgbClr val="000000"/>
              </a:solidFill>
              <a:latin typeface="Arial"/>
              <a:cs typeface="Arial"/>
            </a:endParaRPr>
          </a:p>
          <a:p>
            <a:pPr marL="285750" indent="-285750" eaLnBrk="0" fontAlgn="base" hangingPunct="0">
              <a:lnSpc>
                <a:spcPct val="110000"/>
              </a:lnSpc>
              <a:spcAft>
                <a:spcPts val="400"/>
              </a:spcAft>
              <a:buClr>
                <a:srgbClr val="1F497D"/>
              </a:buClr>
              <a:buFont typeface="Wingdings" charset="2"/>
              <a:buChar char="§"/>
              <a:defRPr/>
            </a:pPr>
            <a:r>
              <a:rPr lang="en-US" sz="2000" dirty="0">
                <a:solidFill>
                  <a:srgbClr val="000000"/>
                </a:solidFill>
                <a:latin typeface="Arial"/>
                <a:cs typeface="Arial"/>
              </a:rPr>
              <a:t>Performance </a:t>
            </a:r>
            <a:r>
              <a:rPr lang="en-US" sz="2000" dirty="0" smtClean="0">
                <a:solidFill>
                  <a:srgbClr val="000000"/>
                </a:solidFill>
                <a:latin typeface="Arial"/>
                <a:cs typeface="Arial"/>
              </a:rPr>
              <a:t>Goals (41)</a:t>
            </a:r>
            <a:endParaRPr lang="en-US" sz="2000" dirty="0">
              <a:solidFill>
                <a:srgbClr val="000000"/>
              </a:solidFill>
              <a:latin typeface="Arial"/>
              <a:cs typeface="Arial"/>
            </a:endParaRPr>
          </a:p>
          <a:p>
            <a:pPr marL="285750" indent="-285750" eaLnBrk="0" fontAlgn="base" hangingPunct="0">
              <a:lnSpc>
                <a:spcPct val="110000"/>
              </a:lnSpc>
              <a:spcAft>
                <a:spcPts val="400"/>
              </a:spcAft>
              <a:buClr>
                <a:srgbClr val="1F497D"/>
              </a:buClr>
              <a:buFont typeface="Wingdings" charset="2"/>
              <a:buChar char="§"/>
              <a:defRPr/>
            </a:pPr>
            <a:r>
              <a:rPr lang="en-US" sz="2000" dirty="0" err="1">
                <a:solidFill>
                  <a:srgbClr val="000000"/>
                </a:solidFill>
                <a:latin typeface="Arial"/>
                <a:cs typeface="Arial"/>
              </a:rPr>
              <a:t>Beamline</a:t>
            </a:r>
            <a:r>
              <a:rPr lang="en-US" sz="2000" dirty="0">
                <a:solidFill>
                  <a:srgbClr val="000000"/>
                </a:solidFill>
                <a:latin typeface="Arial"/>
                <a:cs typeface="Arial"/>
              </a:rPr>
              <a:t> </a:t>
            </a:r>
            <a:r>
              <a:rPr lang="en-US" sz="2000" dirty="0" smtClean="0">
                <a:solidFill>
                  <a:srgbClr val="000000"/>
                </a:solidFill>
                <a:latin typeface="Arial"/>
                <a:cs typeface="Arial"/>
              </a:rPr>
              <a:t>Capabilities (42)</a:t>
            </a:r>
            <a:endParaRPr lang="en-US" sz="2000" dirty="0">
              <a:solidFill>
                <a:srgbClr val="000000"/>
              </a:solidFill>
              <a:latin typeface="Arial"/>
              <a:cs typeface="Arial"/>
            </a:endParaRPr>
          </a:p>
          <a:p>
            <a:pPr marL="285750" indent="-285750" eaLnBrk="0" fontAlgn="base" hangingPunct="0">
              <a:lnSpc>
                <a:spcPct val="110000"/>
              </a:lnSpc>
              <a:spcAft>
                <a:spcPts val="400"/>
              </a:spcAft>
              <a:buClr>
                <a:srgbClr val="1F497D"/>
              </a:buClr>
              <a:buFont typeface="Wingdings" charset="2"/>
              <a:buChar char="§"/>
              <a:defRPr/>
            </a:pPr>
            <a:r>
              <a:rPr lang="en-US" sz="2000" dirty="0">
                <a:solidFill>
                  <a:srgbClr val="000000"/>
                </a:solidFill>
                <a:latin typeface="Arial"/>
                <a:cs typeface="Arial"/>
              </a:rPr>
              <a:t>Removal/Installation </a:t>
            </a:r>
            <a:r>
              <a:rPr lang="en-US" sz="2000" dirty="0" smtClean="0">
                <a:solidFill>
                  <a:srgbClr val="000000"/>
                </a:solidFill>
                <a:latin typeface="Arial"/>
                <a:cs typeface="Arial"/>
              </a:rPr>
              <a:t>Plan</a:t>
            </a:r>
            <a:r>
              <a:rPr lang="en-US" dirty="0" smtClean="0">
                <a:latin typeface="Arial"/>
                <a:cs typeface="Arial"/>
              </a:rPr>
              <a:t> </a:t>
            </a:r>
            <a:r>
              <a:rPr lang="en-US" dirty="0" smtClean="0">
                <a:solidFill>
                  <a:srgbClr val="000000"/>
                </a:solidFill>
                <a:latin typeface="Arial"/>
                <a:cs typeface="Arial"/>
              </a:rPr>
              <a:t>(43-44)</a:t>
            </a:r>
          </a:p>
          <a:p>
            <a:pPr marL="285750" indent="-285750">
              <a:buFont typeface="Arial"/>
              <a:buChar char="•"/>
            </a:pPr>
            <a:endParaRPr lang="en-US" dirty="0" smtClean="0"/>
          </a:p>
          <a:p>
            <a:pPr marL="285750" indent="-285750">
              <a:buFont typeface="Arial"/>
              <a:buChar char="•"/>
            </a:pPr>
            <a:endParaRPr lang="en-US" dirty="0" smtClean="0"/>
          </a:p>
          <a:p>
            <a:pPr marL="285750" indent="-285750">
              <a:buFont typeface="Arial"/>
              <a:buChar char="•"/>
            </a:pPr>
            <a:endParaRPr lang="en-US" dirty="0" smtClean="0"/>
          </a:p>
          <a:p>
            <a:pPr marL="285750" indent="-285750">
              <a:buFont typeface="Arial"/>
              <a:buChar char="•"/>
            </a:pPr>
            <a:endParaRPr lang="en-US" dirty="0" smtClean="0"/>
          </a:p>
          <a:p>
            <a:endParaRPr lang="en-US" dirty="0"/>
          </a:p>
        </p:txBody>
      </p:sp>
    </p:spTree>
    <p:extLst>
      <p:ext uri="{BB962C8B-B14F-4D97-AF65-F5344CB8AC3E}">
        <p14:creationId xmlns:p14="http://schemas.microsoft.com/office/powerpoint/2010/main" val="20841042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8" name="Title 1"/>
          <p:cNvSpPr txBox="1">
            <a:spLocks/>
          </p:cNvSpPr>
          <p:nvPr/>
        </p:nvSpPr>
        <p:spPr bwMode="auto">
          <a:xfrm>
            <a:off x="0" y="221050"/>
            <a:ext cx="9144000" cy="598487"/>
          </a:xfrm>
          <a:prstGeom prst="rect">
            <a:avLst/>
          </a:prstGeom>
          <a:noFill/>
          <a:ln w="9525">
            <a:noFill/>
            <a:miter lim="800000"/>
            <a:headEnd/>
            <a:tailEnd/>
          </a:ln>
        </p:spPr>
        <p:txBody>
          <a:bodyPr anchor="ctr"/>
          <a:lstStyle/>
          <a:p>
            <a:pPr algn="ctr" defTabSz="914400" eaLnBrk="0" fontAlgn="base" hangingPunct="0">
              <a:spcBef>
                <a:spcPct val="0"/>
              </a:spcBef>
              <a:spcAft>
                <a:spcPct val="0"/>
              </a:spcAft>
            </a:pPr>
            <a:r>
              <a:rPr lang="en-US" sz="2600" spc="-10" dirty="0" smtClean="0">
                <a:solidFill>
                  <a:srgbClr val="1F497D"/>
                </a:solidFill>
                <a:latin typeface="Arial"/>
                <a:ea typeface="ＭＳ Ｐゴシック" charset="-128"/>
                <a:cs typeface="Arial"/>
              </a:rPr>
              <a:t>APS</a:t>
            </a:r>
            <a:r>
              <a:rPr lang="en-US" sz="2600" spc="-10" dirty="0">
                <a:solidFill>
                  <a:srgbClr val="1F497D"/>
                </a:solidFill>
                <a:latin typeface="Arial"/>
                <a:ea typeface="ＭＳ Ｐゴシック" charset="-128"/>
                <a:cs typeface="Arial"/>
              </a:rPr>
              <a:t>-U: </a:t>
            </a:r>
            <a:r>
              <a:rPr lang="en-US" sz="2600" spc="-10" dirty="0" smtClean="0">
                <a:solidFill>
                  <a:srgbClr val="1F497D"/>
                </a:solidFill>
                <a:latin typeface="Arial"/>
                <a:ea typeface="ＭＳ Ｐゴシック" charset="-128"/>
                <a:cs typeface="Arial"/>
              </a:rPr>
              <a:t>Developing </a:t>
            </a:r>
            <a:r>
              <a:rPr lang="en-US" sz="2600" spc="-10" dirty="0">
                <a:solidFill>
                  <a:srgbClr val="1F497D"/>
                </a:solidFill>
                <a:latin typeface="Arial"/>
                <a:ea typeface="ＭＳ Ｐゴシック" charset="-128"/>
                <a:cs typeface="Arial"/>
              </a:rPr>
              <a:t>new, more durable structural </a:t>
            </a:r>
            <a:r>
              <a:rPr lang="en-US" sz="2600" spc="-10" dirty="0" smtClean="0">
                <a:solidFill>
                  <a:srgbClr val="1F497D"/>
                </a:solidFill>
                <a:latin typeface="Arial"/>
                <a:ea typeface="ＭＳ Ｐゴシック" charset="-128"/>
                <a:cs typeface="Arial"/>
              </a:rPr>
              <a:t>materials</a:t>
            </a:r>
            <a:endParaRPr lang="en-US" sz="2600" spc="-10" dirty="0">
              <a:solidFill>
                <a:srgbClr val="1F497D"/>
              </a:solidFill>
              <a:latin typeface="Arial"/>
              <a:ea typeface="ＭＳ Ｐゴシック" charset="-128"/>
              <a:cs typeface="Arial"/>
            </a:endParaRPr>
          </a:p>
        </p:txBody>
      </p:sp>
      <p:sp>
        <p:nvSpPr>
          <p:cNvPr id="2" name="Trapezoid 1"/>
          <p:cNvSpPr/>
          <p:nvPr/>
        </p:nvSpPr>
        <p:spPr bwMode="auto">
          <a:xfrm>
            <a:off x="9994900" y="622300"/>
            <a:ext cx="914400" cy="1216152"/>
          </a:xfrm>
          <a:prstGeom prst="trapezoid">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ea typeface="ＭＳ Ｐゴシック" charset="-128"/>
              <a:cs typeface="Arial"/>
            </a:endParaRPr>
          </a:p>
        </p:txBody>
      </p:sp>
      <p:grpSp>
        <p:nvGrpSpPr>
          <p:cNvPr id="28" name="Group 27"/>
          <p:cNvGrpSpPr/>
          <p:nvPr/>
        </p:nvGrpSpPr>
        <p:grpSpPr>
          <a:xfrm>
            <a:off x="5334000" y="-64733"/>
            <a:ext cx="3828289" cy="307777"/>
            <a:chOff x="5343972" y="-86311"/>
            <a:chExt cx="3743405" cy="410373"/>
          </a:xfrm>
        </p:grpSpPr>
        <p:sp>
          <p:nvSpPr>
            <p:cNvPr id="29" name="TextBox 28"/>
            <p:cNvSpPr txBox="1"/>
            <p:nvPr/>
          </p:nvSpPr>
          <p:spPr>
            <a:xfrm>
              <a:off x="5791034" y="-86311"/>
              <a:ext cx="3296343" cy="410373"/>
            </a:xfrm>
            <a:prstGeom prst="rect">
              <a:avLst/>
            </a:prstGeom>
            <a:solidFill>
              <a:srgbClr val="EA8585"/>
            </a:solidFill>
          </p:spPr>
          <p:txBody>
            <a:bodyPr wrap="square" rtlCol="0" anchor="ctr" anchorCtr="0">
              <a:spAutoFit/>
            </a:bodyPr>
            <a:lstStyle/>
            <a:p>
              <a:r>
                <a:rPr lang="en-US" sz="1400" b="1" dirty="0" smtClean="0">
                  <a:solidFill>
                    <a:srgbClr val="FFFFFF"/>
                  </a:solidFill>
                  <a:effectLst>
                    <a:outerShdw blurRad="50800" dist="38100" dir="2700000" algn="tl" rotWithShape="0">
                      <a:prstClr val="black">
                        <a:alpha val="40000"/>
                      </a:prstClr>
                    </a:outerShdw>
                  </a:effectLst>
                  <a:latin typeface="Arial"/>
                  <a:cs typeface="Arial"/>
                </a:rPr>
                <a:t>        Advanced Materials</a:t>
              </a:r>
              <a:endParaRPr lang="en-US" sz="1400" b="1" dirty="0">
                <a:solidFill>
                  <a:srgbClr val="FFFFFF"/>
                </a:solidFill>
                <a:effectLst>
                  <a:outerShdw blurRad="50800" dist="38100" dir="2700000" algn="tl" rotWithShape="0">
                    <a:prstClr val="black">
                      <a:alpha val="40000"/>
                    </a:prstClr>
                  </a:outerShdw>
                </a:effectLst>
                <a:latin typeface="Arial"/>
                <a:cs typeface="Arial"/>
              </a:endParaRPr>
            </a:p>
          </p:txBody>
        </p:sp>
        <p:sp>
          <p:nvSpPr>
            <p:cNvPr id="30" name="Right Triangle 29"/>
            <p:cNvSpPr/>
            <p:nvPr/>
          </p:nvSpPr>
          <p:spPr bwMode="auto">
            <a:xfrm rot="10800000">
              <a:off x="5343972" y="0"/>
              <a:ext cx="455696" cy="324062"/>
            </a:xfrm>
            <a:prstGeom prst="rtTriangle">
              <a:avLst/>
            </a:prstGeom>
            <a:solidFill>
              <a:srgbClr val="EA8585"/>
            </a:solidFill>
            <a:ln>
              <a:noFill/>
            </a:ln>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grpSp>
      <p:sp>
        <p:nvSpPr>
          <p:cNvPr id="69" name="AutoShape 5"/>
          <p:cNvSpPr>
            <a:spLocks noChangeArrowheads="1"/>
          </p:cNvSpPr>
          <p:nvPr/>
        </p:nvSpPr>
        <p:spPr bwMode="auto">
          <a:xfrm>
            <a:off x="5552146" y="1117600"/>
            <a:ext cx="3608787" cy="5753836"/>
          </a:xfrm>
          <a:prstGeom prst="homePlate">
            <a:avLst>
              <a:gd name="adj" fmla="val 0"/>
            </a:avLst>
          </a:prstGeom>
          <a:solidFill>
            <a:schemeClr val="accent1">
              <a:lumMod val="60000"/>
              <a:lumOff val="40000"/>
            </a:schemeClr>
          </a:solidFill>
          <a:ln w="57150" cmpd="sng">
            <a:noFill/>
            <a:prstDash val="solid"/>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70" name="AutoShape 5"/>
          <p:cNvSpPr>
            <a:spLocks noChangeArrowheads="1"/>
          </p:cNvSpPr>
          <p:nvPr/>
        </p:nvSpPr>
        <p:spPr bwMode="auto">
          <a:xfrm>
            <a:off x="2714625" y="1117600"/>
            <a:ext cx="3609976" cy="5742338"/>
          </a:xfrm>
          <a:prstGeom prst="homePlate">
            <a:avLst>
              <a:gd name="adj" fmla="val 16421"/>
            </a:avLst>
          </a:prstGeom>
          <a:solidFill>
            <a:schemeClr val="accent3"/>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71" name="AutoShape 8"/>
          <p:cNvSpPr>
            <a:spLocks noChangeArrowheads="1"/>
          </p:cNvSpPr>
          <p:nvPr/>
        </p:nvSpPr>
        <p:spPr bwMode="auto">
          <a:xfrm>
            <a:off x="0" y="1117600"/>
            <a:ext cx="3276600" cy="5740400"/>
          </a:xfrm>
          <a:prstGeom prst="homePlate">
            <a:avLst>
              <a:gd name="adj" fmla="val 16319"/>
            </a:avLst>
          </a:prstGeom>
          <a:solidFill>
            <a:schemeClr val="tx2">
              <a:lumMod val="75000"/>
            </a:schemeClr>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endParaRPr lang="en-US" altLang="ko-KR" dirty="0" smtClean="0">
              <a:solidFill>
                <a:srgbClr val="000000"/>
              </a:solidFill>
              <a:latin typeface="Arial"/>
              <a:ea typeface="굴림" pitchFamily="80" charset="-127"/>
              <a:cs typeface="Arial"/>
            </a:endParaRPr>
          </a:p>
        </p:txBody>
      </p:sp>
      <p:sp>
        <p:nvSpPr>
          <p:cNvPr id="72" name="Text Box 25"/>
          <p:cNvSpPr txBox="1">
            <a:spLocks noChangeArrowheads="1"/>
          </p:cNvSpPr>
          <p:nvPr/>
        </p:nvSpPr>
        <p:spPr bwMode="auto">
          <a:xfrm>
            <a:off x="5181600" y="841384"/>
            <a:ext cx="4267200" cy="242374"/>
          </a:xfrm>
          <a:prstGeom prst="rect">
            <a:avLst/>
          </a:prstGeom>
          <a:noFill/>
          <a:ln w="9525">
            <a:noFill/>
            <a:miter lim="800000"/>
            <a:headEnd/>
            <a:tailEnd/>
          </a:ln>
        </p:spPr>
        <p:txBody>
          <a:bodyPr lIns="0" tIns="0" rIns="0" bIns="0">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APS Upgrade  </a:t>
            </a:r>
          </a:p>
        </p:txBody>
      </p:sp>
      <p:sp>
        <p:nvSpPr>
          <p:cNvPr id="73" name="Text Box 9"/>
          <p:cNvSpPr txBox="1">
            <a:spLocks noChangeArrowheads="1"/>
          </p:cNvSpPr>
          <p:nvPr/>
        </p:nvSpPr>
        <p:spPr bwMode="auto">
          <a:xfrm>
            <a:off x="460299" y="796397"/>
            <a:ext cx="1762284" cy="334707"/>
          </a:xfrm>
          <a:prstGeom prst="rect">
            <a:avLst/>
          </a:prstGeom>
          <a:noFill/>
          <a:ln w="9525">
            <a:noFill/>
            <a:miter lim="800000"/>
            <a:headEnd/>
            <a:tailEnd/>
          </a:ln>
        </p:spPr>
        <p:txBody>
          <a:bodyPr wrap="none">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The Challenge</a:t>
            </a:r>
          </a:p>
        </p:txBody>
      </p:sp>
      <p:sp>
        <p:nvSpPr>
          <p:cNvPr id="74" name="Text Box 10"/>
          <p:cNvSpPr txBox="1">
            <a:spLocks noChangeArrowheads="1"/>
          </p:cNvSpPr>
          <p:nvPr/>
        </p:nvSpPr>
        <p:spPr bwMode="auto">
          <a:xfrm>
            <a:off x="2819400" y="796397"/>
            <a:ext cx="2600325" cy="334707"/>
          </a:xfrm>
          <a:prstGeom prst="rect">
            <a:avLst/>
          </a:prstGeom>
          <a:noFill/>
          <a:ln w="9525">
            <a:noFill/>
            <a:miter lim="800000"/>
            <a:headEnd/>
            <a:tailEnd/>
          </a:ln>
        </p:spPr>
        <p:txBody>
          <a:bodyPr>
            <a:spAutoFit/>
          </a:bodyPr>
          <a:lstStyle/>
          <a:p>
            <a:pPr algn="ctr" defTabSz="914400" fontAlgn="base">
              <a:lnSpc>
                <a:spcPct val="85000"/>
              </a:lnSpc>
              <a:spcBef>
                <a:spcPct val="0"/>
              </a:spcBef>
              <a:spcAft>
                <a:spcPct val="0"/>
              </a:spcAft>
            </a:pPr>
            <a:r>
              <a:rPr lang="en-US" altLang="ko-KR" b="1" dirty="0" smtClean="0">
                <a:solidFill>
                  <a:srgbClr val="A22B38"/>
                </a:solidFill>
                <a:latin typeface="Arial"/>
                <a:ea typeface="굴림" pitchFamily="80" charset="-127"/>
                <a:cs typeface="Arial"/>
              </a:rPr>
              <a:t>The Science Problem</a:t>
            </a:r>
          </a:p>
        </p:txBody>
      </p:sp>
      <p:sp>
        <p:nvSpPr>
          <p:cNvPr id="75" name="TextBox 74"/>
          <p:cNvSpPr txBox="1"/>
          <p:nvPr/>
        </p:nvSpPr>
        <p:spPr>
          <a:xfrm>
            <a:off x="6231468" y="2252135"/>
            <a:ext cx="2912532" cy="584776"/>
          </a:xfrm>
          <a:prstGeom prst="rect">
            <a:avLst/>
          </a:prstGeom>
          <a:noFill/>
        </p:spPr>
        <p:txBody>
          <a:bodyPr wrap="square" rtlCol="0">
            <a:spAutoFit/>
          </a:bodyPr>
          <a:lstStyle/>
          <a:p>
            <a:pPr marL="285750" indent="-285750">
              <a:buFont typeface="Wingdings" charset="2"/>
              <a:buChar char="§"/>
            </a:pPr>
            <a:endParaRPr lang="en-US" sz="1600" dirty="0">
              <a:solidFill>
                <a:srgbClr val="616161">
                  <a:lumMod val="50000"/>
                </a:srgbClr>
              </a:solidFill>
              <a:latin typeface="Arial"/>
              <a:cs typeface="Arial"/>
            </a:endParaRPr>
          </a:p>
          <a:p>
            <a:pPr marL="285750" indent="-285750">
              <a:buFont typeface="Lucida Grande"/>
              <a:buChar char="–"/>
            </a:pPr>
            <a:endParaRPr lang="en-US" sz="1600" dirty="0">
              <a:solidFill>
                <a:srgbClr val="616161">
                  <a:lumMod val="50000"/>
                </a:srgbClr>
              </a:solidFill>
              <a:latin typeface="Arial"/>
              <a:cs typeface="Arial"/>
            </a:endParaRPr>
          </a:p>
        </p:txBody>
      </p:sp>
      <p:sp>
        <p:nvSpPr>
          <p:cNvPr id="76" name="TextBox 75"/>
          <p:cNvSpPr txBox="1"/>
          <p:nvPr/>
        </p:nvSpPr>
        <p:spPr>
          <a:xfrm>
            <a:off x="3115180" y="3809985"/>
            <a:ext cx="3158614" cy="523220"/>
          </a:xfrm>
          <a:prstGeom prst="rect">
            <a:avLst/>
          </a:prstGeom>
          <a:noFill/>
        </p:spPr>
        <p:txBody>
          <a:bodyPr wrap="square" rtlCol="0">
            <a:spAutoFit/>
          </a:bodyPr>
          <a:lstStyle/>
          <a:p>
            <a:pPr algn="ctr" defTabSz="456506"/>
            <a:r>
              <a:rPr lang="en-US" sz="1400" dirty="0" smtClean="0">
                <a:solidFill>
                  <a:srgbClr val="FFFFFF"/>
                </a:solidFill>
                <a:latin typeface="Arial"/>
                <a:cs typeface="Arial"/>
              </a:rPr>
              <a:t>State of the art today: </a:t>
            </a:r>
            <a:br>
              <a:rPr lang="en-US" sz="1400" dirty="0" smtClean="0">
                <a:solidFill>
                  <a:srgbClr val="FFFFFF"/>
                </a:solidFill>
                <a:latin typeface="Arial"/>
                <a:cs typeface="Arial"/>
              </a:rPr>
            </a:br>
            <a:r>
              <a:rPr lang="en-US" sz="1400" dirty="0" smtClean="0">
                <a:solidFill>
                  <a:srgbClr val="FFFFFF"/>
                </a:solidFill>
                <a:latin typeface="Arial"/>
                <a:cs typeface="Arial"/>
              </a:rPr>
              <a:t>1 </a:t>
            </a:r>
            <a:r>
              <a:rPr lang="en-US" sz="1400" spc="-20" dirty="0" err="1" smtClean="0">
                <a:solidFill>
                  <a:srgbClr val="FFFFFF"/>
                </a:solidFill>
                <a:latin typeface="Arial"/>
                <a:cs typeface="Arial"/>
              </a:rPr>
              <a:t>μm</a:t>
            </a:r>
            <a:r>
              <a:rPr lang="en-US" sz="1400" spc="-20" dirty="0" smtClean="0">
                <a:solidFill>
                  <a:srgbClr val="FFFFFF"/>
                </a:solidFill>
                <a:latin typeface="Arial"/>
                <a:cs typeface="Arial"/>
              </a:rPr>
              <a:t> 2D focus to study </a:t>
            </a:r>
            <a:r>
              <a:rPr lang="en-US" sz="1400" dirty="0" smtClean="0">
                <a:solidFill>
                  <a:srgbClr val="FFFFFF"/>
                </a:solidFill>
                <a:latin typeface="Arial"/>
                <a:cs typeface="Arial"/>
              </a:rPr>
              <a:t>30 </a:t>
            </a:r>
            <a:r>
              <a:rPr lang="en-US" sz="1400" spc="-20" dirty="0" smtClean="0">
                <a:solidFill>
                  <a:srgbClr val="FFFFFF"/>
                </a:solidFill>
                <a:latin typeface="Symbol" charset="2"/>
                <a:cs typeface="Symbol" charset="2"/>
              </a:rPr>
              <a:t>m</a:t>
            </a:r>
            <a:r>
              <a:rPr lang="en-US" sz="1400" spc="-20" dirty="0" smtClean="0">
                <a:solidFill>
                  <a:srgbClr val="FFFFFF"/>
                </a:solidFill>
                <a:latin typeface="Arial"/>
                <a:cs typeface="Arial"/>
              </a:rPr>
              <a:t>m grains</a:t>
            </a:r>
            <a:endParaRPr lang="en-US" sz="1400" i="1" spc="-20" dirty="0">
              <a:solidFill>
                <a:srgbClr val="FFFFFF"/>
              </a:solidFill>
              <a:latin typeface="Arial"/>
              <a:cs typeface="Arial"/>
            </a:endParaRPr>
          </a:p>
        </p:txBody>
      </p:sp>
      <p:grpSp>
        <p:nvGrpSpPr>
          <p:cNvPr id="77" name="Group 76"/>
          <p:cNvGrpSpPr/>
          <p:nvPr/>
        </p:nvGrpSpPr>
        <p:grpSpPr>
          <a:xfrm>
            <a:off x="6094082" y="1118226"/>
            <a:ext cx="3387198" cy="1993274"/>
            <a:chOff x="3712055" y="4369232"/>
            <a:chExt cx="4390271" cy="2505434"/>
          </a:xfrm>
        </p:grpSpPr>
        <p:sp>
          <p:nvSpPr>
            <p:cNvPr id="78" name="Rectangle 77"/>
            <p:cNvSpPr/>
            <p:nvPr/>
          </p:nvSpPr>
          <p:spPr bwMode="auto">
            <a:xfrm>
              <a:off x="3879150" y="4400373"/>
              <a:ext cx="3736635" cy="2474293"/>
            </a:xfrm>
            <a:prstGeom prst="rect">
              <a:avLst/>
            </a:prstGeom>
            <a:solidFill>
              <a:srgbClr val="FFFFFF"/>
            </a:solidFill>
            <a:ln w="9525" cap="flat" cmpd="sng" algn="ctr">
              <a:solidFill>
                <a:schemeClr val="tx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grpSp>
          <p:nvGrpSpPr>
            <p:cNvPr id="79" name="Group 78"/>
            <p:cNvGrpSpPr/>
            <p:nvPr/>
          </p:nvGrpSpPr>
          <p:grpSpPr>
            <a:xfrm>
              <a:off x="3712055" y="4369232"/>
              <a:ext cx="4390271" cy="2493025"/>
              <a:chOff x="3712055" y="4369232"/>
              <a:chExt cx="4390271" cy="2493025"/>
            </a:xfrm>
          </p:grpSpPr>
          <p:pic>
            <p:nvPicPr>
              <p:cNvPr id="80" name="Picture 79"/>
              <p:cNvPicPr>
                <a:picLocks noChangeAspect="1"/>
              </p:cNvPicPr>
              <p:nvPr/>
            </p:nvPicPr>
            <p:blipFill rotWithShape="1">
              <a:blip r:embed="rId3" cstate="email">
                <a:extLst>
                  <a:ext uri="{28A0092B-C50C-407E-A947-70E740481C1C}">
                    <a14:useLocalDpi xmlns:a14="http://schemas.microsoft.com/office/drawing/2010/main"/>
                  </a:ext>
                </a:extLst>
              </a:blip>
              <a:srcRect t="5524"/>
              <a:stretch/>
            </p:blipFill>
            <p:spPr>
              <a:xfrm>
                <a:off x="4252946" y="4549247"/>
                <a:ext cx="3334132" cy="2109755"/>
              </a:xfrm>
              <a:prstGeom prst="rect">
                <a:avLst/>
              </a:prstGeom>
            </p:spPr>
          </p:pic>
          <p:sp>
            <p:nvSpPr>
              <p:cNvPr id="81" name="TextBox 80"/>
              <p:cNvSpPr txBox="1"/>
              <p:nvPr/>
            </p:nvSpPr>
            <p:spPr>
              <a:xfrm>
                <a:off x="4290946" y="6552771"/>
                <a:ext cx="3238419" cy="309486"/>
              </a:xfrm>
              <a:prstGeom prst="rect">
                <a:avLst/>
              </a:prstGeom>
              <a:noFill/>
            </p:spPr>
            <p:txBody>
              <a:bodyPr wrap="square" rtlCol="0">
                <a:spAutoFit/>
              </a:bodyPr>
              <a:lstStyle/>
              <a:p>
                <a:pPr algn="ctr" defTabSz="456506"/>
                <a:r>
                  <a:rPr lang="en-US" sz="1000" b="1" dirty="0" smtClean="0">
                    <a:solidFill>
                      <a:prstClr val="black"/>
                    </a:solidFill>
                    <a:latin typeface="Arial"/>
                    <a:cs typeface="Arial"/>
                  </a:rPr>
                  <a:t>Grain Size, μm</a:t>
                </a:r>
                <a:endParaRPr lang="en-US" sz="1000" b="1" dirty="0">
                  <a:solidFill>
                    <a:prstClr val="black"/>
                  </a:solidFill>
                  <a:latin typeface="Arial"/>
                  <a:cs typeface="Arial"/>
                </a:endParaRPr>
              </a:p>
            </p:txBody>
          </p:sp>
          <p:sp>
            <p:nvSpPr>
              <p:cNvPr id="82" name="TextBox 81"/>
              <p:cNvSpPr txBox="1"/>
              <p:nvPr/>
            </p:nvSpPr>
            <p:spPr>
              <a:xfrm rot="16200000">
                <a:off x="3146358" y="5493461"/>
                <a:ext cx="1878857" cy="246221"/>
              </a:xfrm>
              <a:prstGeom prst="rect">
                <a:avLst/>
              </a:prstGeom>
              <a:noFill/>
            </p:spPr>
            <p:txBody>
              <a:bodyPr wrap="square" rtlCol="0">
                <a:spAutoFit/>
              </a:bodyPr>
              <a:lstStyle/>
              <a:p>
                <a:pPr algn="ctr" defTabSz="456506"/>
                <a:r>
                  <a:rPr lang="en-US" sz="1000" b="1" dirty="0" smtClean="0">
                    <a:solidFill>
                      <a:prstClr val="black"/>
                    </a:solidFill>
                    <a:latin typeface="Arial"/>
                    <a:cs typeface="Arial"/>
                  </a:rPr>
                  <a:t>Yield Strength, MPa</a:t>
                </a:r>
                <a:endParaRPr lang="en-US" sz="1000" b="1" dirty="0">
                  <a:solidFill>
                    <a:prstClr val="black"/>
                  </a:solidFill>
                  <a:latin typeface="Arial"/>
                  <a:cs typeface="Arial"/>
                </a:endParaRPr>
              </a:p>
            </p:txBody>
          </p:sp>
          <p:sp>
            <p:nvSpPr>
              <p:cNvPr id="83" name="Oval 82"/>
              <p:cNvSpPr/>
              <p:nvPr/>
            </p:nvSpPr>
            <p:spPr>
              <a:xfrm rot="859664">
                <a:off x="4491349" y="5031378"/>
                <a:ext cx="3014493" cy="552533"/>
              </a:xfrm>
              <a:prstGeom prst="ellipse">
                <a:avLst/>
              </a:prstGeom>
              <a:gradFill flip="none" rotWithShape="1">
                <a:gsLst>
                  <a:gs pos="33000">
                    <a:srgbClr val="FF7C80">
                      <a:alpha val="50000"/>
                    </a:srgbClr>
                  </a:gs>
                  <a:gs pos="64000">
                    <a:schemeClr val="accent4">
                      <a:lumMod val="60000"/>
                      <a:lumOff val="40000"/>
                      <a:alpha val="50000"/>
                    </a:schemeClr>
                  </a:gs>
                </a:gsLst>
                <a:lin ang="1800000" scaled="0"/>
                <a:tileRect/>
              </a:gradFill>
              <a:ln>
                <a:solidFill>
                  <a:schemeClr val="accent3"/>
                </a:solidFill>
              </a:ln>
            </p:spPr>
            <p:style>
              <a:lnRef idx="1">
                <a:schemeClr val="accent2"/>
              </a:lnRef>
              <a:fillRef idx="3">
                <a:schemeClr val="accent2"/>
              </a:fillRef>
              <a:effectRef idx="2">
                <a:schemeClr val="accent2"/>
              </a:effectRef>
              <a:fontRef idx="minor">
                <a:schemeClr val="lt1"/>
              </a:fontRef>
            </p:style>
            <p:txBody>
              <a:bodyPr rtlCol="0" anchor="ctr"/>
              <a:lstStyle/>
              <a:p>
                <a:pPr algn="ctr" defTabSz="456506"/>
                <a:endParaRPr lang="en-US" sz="1100">
                  <a:solidFill>
                    <a:prstClr val="white"/>
                  </a:solidFill>
                  <a:latin typeface="Arial"/>
                  <a:cs typeface="Arial"/>
                </a:endParaRPr>
              </a:p>
            </p:txBody>
          </p:sp>
          <p:sp>
            <p:nvSpPr>
              <p:cNvPr id="84" name="TextBox 83"/>
              <p:cNvSpPr txBox="1"/>
              <p:nvPr/>
            </p:nvSpPr>
            <p:spPr>
              <a:xfrm>
                <a:off x="6468223" y="4775619"/>
                <a:ext cx="997069" cy="386858"/>
              </a:xfrm>
              <a:prstGeom prst="rect">
                <a:avLst/>
              </a:prstGeom>
              <a:noFill/>
            </p:spPr>
            <p:txBody>
              <a:bodyPr wrap="square" rtlCol="0">
                <a:spAutoFit/>
              </a:bodyPr>
              <a:lstStyle/>
              <a:p>
                <a:pPr algn="ctr" defTabSz="456506"/>
                <a:r>
                  <a:rPr lang="en-US" sz="1400" dirty="0" smtClean="0">
                    <a:solidFill>
                      <a:srgbClr val="7AB800">
                        <a:lumMod val="75000"/>
                      </a:srgbClr>
                    </a:solidFill>
                    <a:latin typeface="Arial"/>
                    <a:cs typeface="Arial"/>
                  </a:rPr>
                  <a:t>Today</a:t>
                </a:r>
                <a:endParaRPr lang="en-US" sz="1400" dirty="0">
                  <a:solidFill>
                    <a:srgbClr val="7AB800">
                      <a:lumMod val="75000"/>
                    </a:srgbClr>
                  </a:solidFill>
                  <a:latin typeface="Arial"/>
                  <a:cs typeface="Arial"/>
                </a:endParaRPr>
              </a:p>
            </p:txBody>
          </p:sp>
          <p:sp>
            <p:nvSpPr>
              <p:cNvPr id="85" name="TextBox 84"/>
              <p:cNvSpPr txBox="1"/>
              <p:nvPr/>
            </p:nvSpPr>
            <p:spPr>
              <a:xfrm>
                <a:off x="4482643" y="5576587"/>
                <a:ext cx="1458332" cy="754373"/>
              </a:xfrm>
              <a:prstGeom prst="rect">
                <a:avLst/>
              </a:prstGeom>
              <a:noFill/>
            </p:spPr>
            <p:txBody>
              <a:bodyPr wrap="square" rtlCol="0">
                <a:spAutoFit/>
              </a:bodyPr>
              <a:lstStyle/>
              <a:p>
                <a:pPr defTabSz="456506"/>
                <a:r>
                  <a:rPr lang="en-US" sz="1100" dirty="0" smtClean="0">
                    <a:solidFill>
                      <a:prstClr val="black"/>
                    </a:solidFill>
                    <a:latin typeface="Arial"/>
                    <a:cs typeface="Arial"/>
                  </a:rPr>
                  <a:t>Smaller grain sizes, stronger materials</a:t>
                </a:r>
                <a:endParaRPr lang="en-US" sz="1100" dirty="0">
                  <a:solidFill>
                    <a:prstClr val="black"/>
                  </a:solidFill>
                  <a:latin typeface="Arial"/>
                  <a:cs typeface="Arial"/>
                </a:endParaRPr>
              </a:p>
            </p:txBody>
          </p:sp>
          <p:sp>
            <p:nvSpPr>
              <p:cNvPr id="86" name="TextBox 85"/>
              <p:cNvSpPr txBox="1"/>
              <p:nvPr/>
            </p:nvSpPr>
            <p:spPr>
              <a:xfrm>
                <a:off x="4982817" y="4582557"/>
                <a:ext cx="1098897" cy="386858"/>
              </a:xfrm>
              <a:prstGeom prst="rect">
                <a:avLst/>
              </a:prstGeom>
              <a:noFill/>
            </p:spPr>
            <p:txBody>
              <a:bodyPr wrap="square" rtlCol="0">
                <a:spAutoFit/>
              </a:bodyPr>
              <a:lstStyle/>
              <a:p>
                <a:pPr algn="ctr" defTabSz="456506"/>
                <a:r>
                  <a:rPr lang="en-US" sz="1400" b="1" dirty="0" smtClean="0">
                    <a:solidFill>
                      <a:srgbClr val="A22B38"/>
                    </a:solidFill>
                    <a:latin typeface="Arial"/>
                    <a:cs typeface="Arial"/>
                  </a:rPr>
                  <a:t>APS-U</a:t>
                </a:r>
                <a:endParaRPr lang="en-US" sz="1400" b="1" dirty="0">
                  <a:solidFill>
                    <a:srgbClr val="A22B38"/>
                  </a:solidFill>
                  <a:latin typeface="Arial"/>
                  <a:cs typeface="Arial"/>
                </a:endParaRPr>
              </a:p>
            </p:txBody>
          </p:sp>
          <p:sp>
            <p:nvSpPr>
              <p:cNvPr id="87" name="TextBox 86"/>
              <p:cNvSpPr txBox="1"/>
              <p:nvPr/>
            </p:nvSpPr>
            <p:spPr>
              <a:xfrm>
                <a:off x="6021410" y="5734822"/>
                <a:ext cx="1424064" cy="754373"/>
              </a:xfrm>
              <a:prstGeom prst="rect">
                <a:avLst/>
              </a:prstGeom>
              <a:noFill/>
            </p:spPr>
            <p:txBody>
              <a:bodyPr wrap="square" rtlCol="0">
                <a:spAutoFit/>
              </a:bodyPr>
              <a:lstStyle/>
              <a:p>
                <a:pPr algn="ctr" defTabSz="456506"/>
                <a:r>
                  <a:rPr lang="en-US" sz="1100" dirty="0" smtClean="0">
                    <a:solidFill>
                      <a:prstClr val="black"/>
                    </a:solidFill>
                    <a:latin typeface="Arial"/>
                    <a:cs typeface="Arial"/>
                  </a:rPr>
                  <a:t>Larger grain sizes, model systems only</a:t>
                </a:r>
                <a:endParaRPr lang="en-US" sz="1100" dirty="0">
                  <a:solidFill>
                    <a:prstClr val="black"/>
                  </a:solidFill>
                  <a:latin typeface="Arial"/>
                  <a:cs typeface="Arial"/>
                </a:endParaRPr>
              </a:p>
            </p:txBody>
          </p:sp>
          <p:sp>
            <p:nvSpPr>
              <p:cNvPr id="88" name="TextBox 87"/>
              <p:cNvSpPr txBox="1"/>
              <p:nvPr/>
            </p:nvSpPr>
            <p:spPr>
              <a:xfrm>
                <a:off x="3712055" y="4369232"/>
                <a:ext cx="4390271" cy="309486"/>
              </a:xfrm>
              <a:prstGeom prst="rect">
                <a:avLst/>
              </a:prstGeom>
              <a:noFill/>
            </p:spPr>
            <p:txBody>
              <a:bodyPr wrap="square" rtlCol="0">
                <a:spAutoFit/>
              </a:bodyPr>
              <a:lstStyle/>
              <a:p>
                <a:pPr algn="ctr" defTabSz="456506"/>
                <a:r>
                  <a:rPr lang="en-US" sz="1000" b="1" dirty="0" smtClean="0">
                    <a:solidFill>
                      <a:srgbClr val="000000"/>
                    </a:solidFill>
                    <a:latin typeface="Arial"/>
                    <a:cs typeface="Arial"/>
                  </a:rPr>
                  <a:t>3D-XRD limits (~10x oversampling)</a:t>
                </a:r>
                <a:endParaRPr lang="en-US" sz="1000" b="1" dirty="0">
                  <a:solidFill>
                    <a:srgbClr val="000000"/>
                  </a:solidFill>
                  <a:latin typeface="Arial"/>
                  <a:cs typeface="Arial"/>
                </a:endParaRPr>
              </a:p>
            </p:txBody>
          </p:sp>
        </p:grpSp>
      </p:grpSp>
      <p:sp>
        <p:nvSpPr>
          <p:cNvPr id="90" name="TextBox 89"/>
          <p:cNvSpPr txBox="1"/>
          <p:nvPr/>
        </p:nvSpPr>
        <p:spPr>
          <a:xfrm>
            <a:off x="11565" y="2871170"/>
            <a:ext cx="3054218" cy="3766672"/>
          </a:xfrm>
          <a:prstGeom prst="rect">
            <a:avLst/>
          </a:prstGeom>
          <a:noFill/>
        </p:spPr>
        <p:txBody>
          <a:bodyPr wrap="square" rtlCol="0">
            <a:spAutoFit/>
          </a:bodyPr>
          <a:lstStyle/>
          <a:p>
            <a:pPr defTabSz="913010">
              <a:lnSpc>
                <a:spcPct val="90000"/>
              </a:lnSpc>
            </a:pPr>
            <a:r>
              <a:rPr lang="en-US" sz="1600" dirty="0" smtClean="0">
                <a:solidFill>
                  <a:srgbClr val="FFFFFF"/>
                </a:solidFill>
                <a:latin typeface="Arial"/>
                <a:ea typeface="ＭＳ Ｐゴシック" pitchFamily="34" charset="-128"/>
                <a:cs typeface="Arial"/>
              </a:rPr>
              <a:t>Global market for advanced materials (energy/environment)</a:t>
            </a:r>
          </a:p>
          <a:p>
            <a:pPr defTabSz="913010">
              <a:lnSpc>
                <a:spcPct val="90000"/>
              </a:lnSpc>
              <a:spcAft>
                <a:spcPts val="900"/>
              </a:spcAft>
            </a:pPr>
            <a:r>
              <a:rPr lang="en-US" sz="1600" b="1" dirty="0" smtClean="0">
                <a:solidFill>
                  <a:srgbClr val="FFFFFF"/>
                </a:solidFill>
                <a:latin typeface="Arial"/>
                <a:ea typeface="ＭＳ Ｐゴシック" pitchFamily="34" charset="-128"/>
                <a:cs typeface="Arial"/>
              </a:rPr>
              <a:t>$90 billion yearly by 2020</a:t>
            </a:r>
          </a:p>
          <a:p>
            <a:pPr marL="285750" indent="-285750" defTabSz="913010">
              <a:lnSpc>
                <a:spcPct val="90000"/>
              </a:lnSpc>
              <a:spcAft>
                <a:spcPts val="900"/>
              </a:spcAft>
              <a:buFont typeface="Wingdings" charset="2"/>
              <a:buChar char="§"/>
            </a:pPr>
            <a:r>
              <a:rPr lang="en-US" sz="1600" dirty="0" smtClean="0">
                <a:solidFill>
                  <a:srgbClr val="FFFFFF"/>
                </a:solidFill>
                <a:latin typeface="Arial"/>
                <a:ea typeface="ＭＳ Ｐゴシック" pitchFamily="34" charset="-128"/>
                <a:cs typeface="Arial"/>
              </a:rPr>
              <a:t>Deformation and failure of advanced materials are not sufficiently understood, leading to costly over-design</a:t>
            </a:r>
          </a:p>
          <a:p>
            <a:pPr marL="285750" indent="-285750" defTabSz="913010">
              <a:lnSpc>
                <a:spcPct val="90000"/>
              </a:lnSpc>
              <a:spcAft>
                <a:spcPts val="900"/>
              </a:spcAft>
              <a:buFont typeface="Wingdings" charset="2"/>
              <a:buChar char="§"/>
            </a:pPr>
            <a:r>
              <a:rPr lang="en-US" sz="1600" dirty="0" smtClean="0">
                <a:solidFill>
                  <a:srgbClr val="FFFFFF"/>
                </a:solidFill>
                <a:latin typeface="Arial"/>
                <a:ea typeface="ＭＳ Ｐゴシック" pitchFamily="34" charset="-128"/>
                <a:cs typeface="Arial"/>
              </a:rPr>
              <a:t>Use of lightweight, advanced </a:t>
            </a:r>
            <a:r>
              <a:rPr lang="en-US" sz="1600" dirty="0">
                <a:solidFill>
                  <a:srgbClr val="FFFFFF"/>
                </a:solidFill>
                <a:latin typeface="Arial"/>
                <a:ea typeface="ＭＳ Ｐゴシック" pitchFamily="34" charset="-128"/>
                <a:cs typeface="Arial"/>
              </a:rPr>
              <a:t>materials in </a:t>
            </a:r>
            <a:r>
              <a:rPr lang="en-US" sz="1600" dirty="0" smtClean="0">
                <a:solidFill>
                  <a:srgbClr val="FFFFFF"/>
                </a:solidFill>
                <a:latin typeface="Arial"/>
                <a:ea typeface="ＭＳ Ｐゴシック" pitchFamily="34" charset="-128"/>
                <a:cs typeface="Arial"/>
              </a:rPr>
              <a:t>¼ of U.S</a:t>
            </a:r>
            <a:r>
              <a:rPr lang="en-US" sz="1600" dirty="0">
                <a:solidFill>
                  <a:srgbClr val="FFFFFF"/>
                </a:solidFill>
                <a:latin typeface="Arial"/>
                <a:ea typeface="ＭＳ Ｐゴシック" pitchFamily="34" charset="-128"/>
                <a:cs typeface="Arial"/>
              </a:rPr>
              <a:t>. </a:t>
            </a:r>
            <a:r>
              <a:rPr lang="en-US" sz="1600" dirty="0" smtClean="0">
                <a:solidFill>
                  <a:srgbClr val="FFFFFF"/>
                </a:solidFill>
                <a:latin typeface="Arial"/>
                <a:ea typeface="ＭＳ Ｐゴシック" pitchFamily="34" charset="-128"/>
                <a:cs typeface="Arial"/>
              </a:rPr>
              <a:t>vehicles </a:t>
            </a:r>
            <a:r>
              <a:rPr lang="en-US" sz="1600" dirty="0">
                <a:solidFill>
                  <a:srgbClr val="FFFFFF"/>
                </a:solidFill>
                <a:latin typeface="Arial"/>
                <a:ea typeface="ＭＳ Ｐゴシック" pitchFamily="34" charset="-128"/>
                <a:cs typeface="Arial"/>
              </a:rPr>
              <a:t>could save more than 5 billion gallons </a:t>
            </a:r>
            <a:r>
              <a:rPr lang="en-US" sz="1600" dirty="0" smtClean="0">
                <a:solidFill>
                  <a:srgbClr val="FFFFFF"/>
                </a:solidFill>
                <a:latin typeface="Arial"/>
                <a:ea typeface="ＭＳ Ｐゴシック" pitchFamily="34" charset="-128"/>
                <a:cs typeface="Arial"/>
              </a:rPr>
              <a:t> of </a:t>
            </a:r>
            <a:r>
              <a:rPr lang="en-US" sz="1600" dirty="0">
                <a:solidFill>
                  <a:srgbClr val="FFFFFF"/>
                </a:solidFill>
                <a:latin typeface="Arial"/>
                <a:ea typeface="ＭＳ Ｐゴシック" pitchFamily="34" charset="-128"/>
                <a:cs typeface="Arial"/>
              </a:rPr>
              <a:t>fuel annually by </a:t>
            </a:r>
            <a:r>
              <a:rPr lang="en-US" sz="1600" dirty="0" smtClean="0">
                <a:solidFill>
                  <a:srgbClr val="FFFFFF"/>
                </a:solidFill>
                <a:latin typeface="Arial"/>
                <a:ea typeface="ＭＳ Ｐゴシック" pitchFamily="34" charset="-128"/>
                <a:cs typeface="Arial"/>
              </a:rPr>
              <a:t>2030</a:t>
            </a:r>
          </a:p>
          <a:p>
            <a:pPr marL="285750" indent="-285750" defTabSz="913010">
              <a:lnSpc>
                <a:spcPct val="90000"/>
              </a:lnSpc>
              <a:spcAft>
                <a:spcPts val="300"/>
              </a:spcAft>
              <a:buFont typeface="Wingdings" charset="2"/>
              <a:buChar char="§"/>
            </a:pPr>
            <a:r>
              <a:rPr lang="en-US" sz="1600" dirty="0" smtClean="0">
                <a:solidFill>
                  <a:srgbClr val="FFFFFF"/>
                </a:solidFill>
                <a:latin typeface="Arial"/>
                <a:ea typeface="ＭＳ Ｐゴシック" pitchFamily="34" charset="-128"/>
                <a:cs typeface="Arial"/>
              </a:rPr>
              <a:t>10% life extension of jet turbine engine disks = </a:t>
            </a:r>
            <a:r>
              <a:rPr lang="en-US" sz="1600" spc="-10" dirty="0" smtClean="0">
                <a:solidFill>
                  <a:srgbClr val="FFFFFF"/>
                </a:solidFill>
                <a:latin typeface="Arial"/>
                <a:ea typeface="ＭＳ Ｐゴシック" pitchFamily="34" charset="-128"/>
                <a:cs typeface="Arial"/>
              </a:rPr>
              <a:t>$600K savings per aircraft</a:t>
            </a:r>
          </a:p>
        </p:txBody>
      </p:sp>
      <p:sp>
        <p:nvSpPr>
          <p:cNvPr id="91" name="TextBox 90"/>
          <p:cNvSpPr txBox="1"/>
          <p:nvPr/>
        </p:nvSpPr>
        <p:spPr>
          <a:xfrm>
            <a:off x="3005348" y="1198790"/>
            <a:ext cx="3121214" cy="2543260"/>
          </a:xfrm>
          <a:prstGeom prst="rect">
            <a:avLst/>
          </a:prstGeom>
          <a:noFill/>
        </p:spPr>
        <p:txBody>
          <a:bodyPr wrap="square" rtlCol="0">
            <a:spAutoFit/>
          </a:bodyPr>
          <a:lstStyle/>
          <a:p>
            <a:pPr defTabSz="913010">
              <a:lnSpc>
                <a:spcPct val="90000"/>
              </a:lnSpc>
              <a:spcAft>
                <a:spcPts val="900"/>
              </a:spcAft>
            </a:pPr>
            <a:r>
              <a:rPr lang="en-US" sz="1600" dirty="0" smtClean="0">
                <a:solidFill>
                  <a:srgbClr val="FFFFFF"/>
                </a:solidFill>
                <a:latin typeface="Arial"/>
                <a:cs typeface="Arial"/>
              </a:rPr>
              <a:t>Lack of predictive models validated by experiment prevents microstructure-sensitive design</a:t>
            </a:r>
          </a:p>
          <a:p>
            <a:pPr marL="283464" indent="-192024" defTabSz="913010">
              <a:lnSpc>
                <a:spcPct val="90000"/>
              </a:lnSpc>
              <a:spcAft>
                <a:spcPts val="900"/>
              </a:spcAft>
              <a:buFont typeface="Wingdings" charset="2"/>
              <a:buChar char="§"/>
            </a:pPr>
            <a:r>
              <a:rPr lang="en-US" sz="1600" dirty="0" smtClean="0">
                <a:solidFill>
                  <a:srgbClr val="FFFFFF"/>
                </a:solidFill>
                <a:latin typeface="Arial"/>
                <a:cs typeface="Arial"/>
              </a:rPr>
              <a:t>Information </a:t>
            </a:r>
            <a:r>
              <a:rPr lang="en-US" sz="1600" dirty="0">
                <a:solidFill>
                  <a:srgbClr val="FFFFFF"/>
                </a:solidFill>
                <a:latin typeface="Arial"/>
                <a:cs typeface="Arial"/>
              </a:rPr>
              <a:t>needed from </a:t>
            </a:r>
            <a:r>
              <a:rPr lang="en-US" sz="1600" dirty="0" err="1">
                <a:solidFill>
                  <a:srgbClr val="FFFFFF"/>
                </a:solidFill>
                <a:latin typeface="Arial"/>
                <a:cs typeface="Arial"/>
              </a:rPr>
              <a:t>subgrain</a:t>
            </a:r>
            <a:r>
              <a:rPr lang="en-US" sz="1600" dirty="0">
                <a:solidFill>
                  <a:srgbClr val="FFFFFF"/>
                </a:solidFill>
                <a:latin typeface="Arial"/>
                <a:cs typeface="Arial"/>
              </a:rPr>
              <a:t> level to </a:t>
            </a:r>
            <a:r>
              <a:rPr lang="en-US" sz="1600" dirty="0" err="1">
                <a:solidFill>
                  <a:srgbClr val="FFFFFF"/>
                </a:solidFill>
                <a:latin typeface="Arial"/>
                <a:cs typeface="Arial"/>
              </a:rPr>
              <a:t>macroscale</a:t>
            </a:r>
            <a:r>
              <a:rPr lang="en-US" sz="1600" dirty="0">
                <a:solidFill>
                  <a:srgbClr val="FFFFFF"/>
                </a:solidFill>
                <a:latin typeface="Arial"/>
                <a:cs typeface="Arial"/>
              </a:rPr>
              <a:t> </a:t>
            </a:r>
            <a:endParaRPr lang="en-US" sz="1600" dirty="0" smtClean="0">
              <a:solidFill>
                <a:srgbClr val="FFFFFF"/>
              </a:solidFill>
              <a:latin typeface="Arial"/>
              <a:cs typeface="Arial"/>
            </a:endParaRPr>
          </a:p>
          <a:p>
            <a:pPr marL="283464" indent="-192024" defTabSz="913010">
              <a:lnSpc>
                <a:spcPct val="90000"/>
              </a:lnSpc>
              <a:spcAft>
                <a:spcPts val="200"/>
              </a:spcAft>
              <a:buFont typeface="Wingdings" charset="2"/>
              <a:buChar char="§"/>
            </a:pPr>
            <a:r>
              <a:rPr lang="en-US" sz="1600" dirty="0" smtClean="0">
                <a:solidFill>
                  <a:srgbClr val="FFFFFF"/>
                </a:solidFill>
                <a:latin typeface="Arial"/>
                <a:cs typeface="Arial"/>
              </a:rPr>
              <a:t>Initial </a:t>
            </a:r>
            <a:r>
              <a:rPr lang="en-US" sz="1600" dirty="0">
                <a:solidFill>
                  <a:srgbClr val="FFFFFF"/>
                </a:solidFill>
                <a:latin typeface="Arial"/>
                <a:cs typeface="Arial"/>
              </a:rPr>
              <a:t>crack growth </a:t>
            </a:r>
            <a:r>
              <a:rPr lang="en-US" sz="1600" dirty="0" smtClean="0">
                <a:solidFill>
                  <a:srgbClr val="FFFFFF"/>
                </a:solidFill>
                <a:latin typeface="Arial"/>
                <a:cs typeface="Arial"/>
              </a:rPr>
              <a:t>(a rare event) not understood, occurs at length scales not accessible today</a:t>
            </a:r>
            <a:endParaRPr lang="en-US" sz="1600" dirty="0">
              <a:solidFill>
                <a:srgbClr val="FFFFFF"/>
              </a:solidFill>
              <a:latin typeface="Arial"/>
              <a:cs typeface="Arial"/>
            </a:endParaRPr>
          </a:p>
        </p:txBody>
      </p:sp>
      <p:sp>
        <p:nvSpPr>
          <p:cNvPr id="92" name="TextBox 91"/>
          <p:cNvSpPr txBox="1"/>
          <p:nvPr/>
        </p:nvSpPr>
        <p:spPr>
          <a:xfrm>
            <a:off x="6205741" y="3109712"/>
            <a:ext cx="2972279" cy="1358321"/>
          </a:xfrm>
          <a:prstGeom prst="rect">
            <a:avLst/>
          </a:prstGeom>
          <a:noFill/>
        </p:spPr>
        <p:txBody>
          <a:bodyPr wrap="square" rtlCol="0">
            <a:spAutoFit/>
          </a:bodyPr>
          <a:lstStyle/>
          <a:p>
            <a:pPr>
              <a:lnSpc>
                <a:spcPct val="90000"/>
              </a:lnSpc>
              <a:spcAft>
                <a:spcPts val="900"/>
              </a:spcAft>
            </a:pPr>
            <a:r>
              <a:rPr lang="en-US" sz="1600" b="1" dirty="0" smtClean="0">
                <a:solidFill>
                  <a:srgbClr val="A22B38"/>
                </a:solidFill>
                <a:latin typeface="Arial"/>
                <a:cs typeface="Arial"/>
              </a:rPr>
              <a:t>With APS-U: </a:t>
            </a:r>
          </a:p>
          <a:p>
            <a:pPr marL="292608" indent="-201168">
              <a:lnSpc>
                <a:spcPct val="90000"/>
              </a:lnSpc>
              <a:spcAft>
                <a:spcPts val="900"/>
              </a:spcAft>
              <a:buFont typeface="Wingdings" charset="2"/>
              <a:buChar char="§"/>
            </a:pPr>
            <a:r>
              <a:rPr lang="en-US" sz="1600" b="1" dirty="0" smtClean="0">
                <a:solidFill>
                  <a:srgbClr val="A22B38"/>
                </a:solidFill>
                <a:latin typeface="Arial"/>
                <a:cs typeface="Arial"/>
              </a:rPr>
              <a:t>80 </a:t>
            </a:r>
            <a:r>
              <a:rPr lang="en-US" sz="1600" b="1" dirty="0" err="1">
                <a:solidFill>
                  <a:srgbClr val="A22B38"/>
                </a:solidFill>
                <a:latin typeface="Arial"/>
                <a:cs typeface="Arial"/>
              </a:rPr>
              <a:t>k</a:t>
            </a:r>
            <a:r>
              <a:rPr lang="en-US" sz="1600" b="1" dirty="0" err="1" smtClean="0">
                <a:solidFill>
                  <a:srgbClr val="A22B38"/>
                </a:solidFill>
                <a:latin typeface="Arial"/>
                <a:cs typeface="Arial"/>
              </a:rPr>
              <a:t>eV</a:t>
            </a:r>
            <a:r>
              <a:rPr lang="en-US" sz="1600" b="1" dirty="0" smtClean="0">
                <a:solidFill>
                  <a:srgbClr val="A22B38"/>
                </a:solidFill>
                <a:latin typeface="Arial"/>
                <a:cs typeface="Arial"/>
              </a:rPr>
              <a:t> brightness to penetrate bulk materials, measure strains with 50nm resolution</a:t>
            </a:r>
            <a:endParaRPr lang="en-US" sz="1600" b="1" dirty="0">
              <a:solidFill>
                <a:srgbClr val="A22B38"/>
              </a:solidFill>
              <a:latin typeface="Arial"/>
              <a:cs typeface="Arial"/>
            </a:endParaRPr>
          </a:p>
        </p:txBody>
      </p:sp>
      <p:sp>
        <p:nvSpPr>
          <p:cNvPr id="93" name="TextBox 92"/>
          <p:cNvSpPr txBox="1"/>
          <p:nvPr/>
        </p:nvSpPr>
        <p:spPr>
          <a:xfrm>
            <a:off x="2999106" y="6203579"/>
            <a:ext cx="2892909" cy="646331"/>
          </a:xfrm>
          <a:prstGeom prst="rect">
            <a:avLst/>
          </a:prstGeom>
          <a:noFill/>
        </p:spPr>
        <p:txBody>
          <a:bodyPr wrap="square" rtlCol="0">
            <a:spAutoFit/>
          </a:bodyPr>
          <a:lstStyle/>
          <a:p>
            <a:pPr algn="ctr"/>
            <a:r>
              <a:rPr lang="en-US" sz="1200" i="1" dirty="0" smtClean="0">
                <a:solidFill>
                  <a:srgbClr val="FFFFFF"/>
                </a:solidFill>
                <a:latin typeface="Arial"/>
                <a:cs typeface="Arial"/>
              </a:rPr>
              <a:t>Simulation of deformation and crack formation in a </a:t>
            </a:r>
            <a:r>
              <a:rPr lang="en-US" sz="1200" i="1" dirty="0" err="1" smtClean="0">
                <a:solidFill>
                  <a:srgbClr val="FFFFFF"/>
                </a:solidFill>
                <a:latin typeface="Arial"/>
                <a:cs typeface="Arial"/>
              </a:rPr>
              <a:t>superalloy</a:t>
            </a:r>
            <a:r>
              <a:rPr lang="en-US" sz="1200" i="1" dirty="0" smtClean="0">
                <a:solidFill>
                  <a:srgbClr val="FFFFFF"/>
                </a:solidFill>
                <a:latin typeface="Arial"/>
                <a:cs typeface="Arial"/>
              </a:rPr>
              <a:t>; arrows show location of unresolved crack initiation</a:t>
            </a:r>
            <a:endParaRPr lang="en-US" sz="1200" i="1" dirty="0">
              <a:solidFill>
                <a:srgbClr val="FFFFFF"/>
              </a:solidFill>
              <a:latin typeface="Arial"/>
              <a:cs typeface="Arial"/>
            </a:endParaRPr>
          </a:p>
        </p:txBody>
      </p:sp>
      <p:grpSp>
        <p:nvGrpSpPr>
          <p:cNvPr id="94" name="Group 93"/>
          <p:cNvGrpSpPr/>
          <p:nvPr/>
        </p:nvGrpSpPr>
        <p:grpSpPr>
          <a:xfrm>
            <a:off x="3499651" y="4384395"/>
            <a:ext cx="1891818" cy="1858433"/>
            <a:chOff x="3650972" y="4130407"/>
            <a:chExt cx="1891818" cy="1858433"/>
          </a:xfrm>
        </p:grpSpPr>
        <p:grpSp>
          <p:nvGrpSpPr>
            <p:cNvPr id="95" name="Group 94"/>
            <p:cNvGrpSpPr/>
            <p:nvPr/>
          </p:nvGrpSpPr>
          <p:grpSpPr>
            <a:xfrm>
              <a:off x="3650972" y="4130407"/>
              <a:ext cx="1891818" cy="1858433"/>
              <a:chOff x="3542120" y="4411608"/>
              <a:chExt cx="1891818" cy="1858433"/>
            </a:xfrm>
          </p:grpSpPr>
          <p:grpSp>
            <p:nvGrpSpPr>
              <p:cNvPr id="97" name="Group 96"/>
              <p:cNvGrpSpPr/>
              <p:nvPr/>
            </p:nvGrpSpPr>
            <p:grpSpPr>
              <a:xfrm>
                <a:off x="3542120" y="4411608"/>
                <a:ext cx="1891818" cy="1858433"/>
                <a:chOff x="3965470" y="4207923"/>
                <a:chExt cx="1891818" cy="1858433"/>
              </a:xfrm>
            </p:grpSpPr>
            <p:pic>
              <p:nvPicPr>
                <p:cNvPr id="99" name="Picture 98"/>
                <p:cNvPicPr>
                  <a:picLocks noChangeAspect="1"/>
                </p:cNvPicPr>
                <p:nvPr/>
              </p:nvPicPr>
              <p:blipFill>
                <a:blip r:embed="rId4"/>
                <a:stretch>
                  <a:fillRect/>
                </a:stretch>
              </p:blipFill>
              <p:spPr>
                <a:xfrm>
                  <a:off x="4467834" y="4210550"/>
                  <a:ext cx="1389454" cy="1852605"/>
                </a:xfrm>
                <a:prstGeom prst="rect">
                  <a:avLst/>
                </a:prstGeom>
              </p:spPr>
            </p:pic>
            <p:cxnSp>
              <p:nvCxnSpPr>
                <p:cNvPr id="100" name="Straight Arrow Connector 99"/>
                <p:cNvCxnSpPr/>
                <p:nvPr/>
              </p:nvCxnSpPr>
              <p:spPr>
                <a:xfrm>
                  <a:off x="4671613" y="4860100"/>
                  <a:ext cx="332921" cy="0"/>
                </a:xfrm>
                <a:prstGeom prst="straightConnector1">
                  <a:avLst/>
                </a:prstGeom>
                <a:ln>
                  <a:solidFill>
                    <a:srgbClr val="4DFD0F"/>
                  </a:solidFill>
                  <a:tailEnd type="triangle"/>
                </a:ln>
              </p:spPr>
              <p:style>
                <a:lnRef idx="2">
                  <a:schemeClr val="accent1"/>
                </a:lnRef>
                <a:fillRef idx="0">
                  <a:schemeClr val="accent1"/>
                </a:fillRef>
                <a:effectRef idx="1">
                  <a:schemeClr val="accent1"/>
                </a:effectRef>
                <a:fontRef idx="minor">
                  <a:schemeClr val="tx1"/>
                </a:fontRef>
              </p:style>
            </p:cxnSp>
            <p:cxnSp>
              <p:nvCxnSpPr>
                <p:cNvPr id="101" name="Straight Arrow Connector 100"/>
                <p:cNvCxnSpPr/>
                <p:nvPr/>
              </p:nvCxnSpPr>
              <p:spPr>
                <a:xfrm>
                  <a:off x="4850377" y="5057119"/>
                  <a:ext cx="332921" cy="0"/>
                </a:xfrm>
                <a:prstGeom prst="straightConnector1">
                  <a:avLst/>
                </a:prstGeom>
                <a:ln>
                  <a:solidFill>
                    <a:srgbClr val="4DFD0F"/>
                  </a:solidFill>
                  <a:tailEnd type="triangle"/>
                </a:ln>
              </p:spPr>
              <p:style>
                <a:lnRef idx="2">
                  <a:schemeClr val="accent1"/>
                </a:lnRef>
                <a:fillRef idx="0">
                  <a:schemeClr val="accent1"/>
                </a:fillRef>
                <a:effectRef idx="1">
                  <a:schemeClr val="accent1"/>
                </a:effectRef>
                <a:fontRef idx="minor">
                  <a:schemeClr val="tx1"/>
                </a:fontRef>
              </p:style>
            </p:cxnSp>
            <p:pic>
              <p:nvPicPr>
                <p:cNvPr id="102" name="Picture 101" descr="Screen Shot 2014-11-21 at 5.30.27 PM.png"/>
                <p:cNvPicPr>
                  <a:picLocks/>
                </p:cNvPicPr>
                <p:nvPr/>
              </p:nvPicPr>
              <p:blipFill>
                <a:blip r:embed="rId5">
                  <a:extLst>
                    <a:ext uri="{28A0092B-C50C-407E-A947-70E740481C1C}">
                      <a14:useLocalDpi xmlns:a14="http://schemas.microsoft.com/office/drawing/2010/main" val="0"/>
                    </a:ext>
                  </a:extLst>
                </a:blip>
                <a:stretch>
                  <a:fillRect/>
                </a:stretch>
              </p:blipFill>
              <p:spPr>
                <a:xfrm>
                  <a:off x="3965470" y="4207923"/>
                  <a:ext cx="449902" cy="1858433"/>
                </a:xfrm>
                <a:prstGeom prst="rect">
                  <a:avLst/>
                </a:prstGeom>
              </p:spPr>
            </p:pic>
          </p:grpSp>
          <p:sp>
            <p:nvSpPr>
              <p:cNvPr id="98" name="TextBox 97"/>
              <p:cNvSpPr txBox="1"/>
              <p:nvPr/>
            </p:nvSpPr>
            <p:spPr>
              <a:xfrm>
                <a:off x="4729771" y="5849632"/>
                <a:ext cx="586425" cy="307777"/>
              </a:xfrm>
              <a:prstGeom prst="rect">
                <a:avLst/>
              </a:prstGeom>
              <a:noFill/>
            </p:spPr>
            <p:txBody>
              <a:bodyPr wrap="square" rtlCol="0">
                <a:spAutoFit/>
              </a:bodyPr>
              <a:lstStyle/>
              <a:p>
                <a:r>
                  <a:rPr lang="en-US" sz="1400" b="1" dirty="0" smtClean="0">
                    <a:solidFill>
                      <a:prstClr val="black"/>
                    </a:solidFill>
                    <a:latin typeface="Calibri"/>
                  </a:rPr>
                  <a:t>5 μm</a:t>
                </a:r>
                <a:endParaRPr lang="en-US" sz="1400" b="1" dirty="0">
                  <a:solidFill>
                    <a:prstClr val="black"/>
                  </a:solidFill>
                  <a:latin typeface="Calibri"/>
                </a:endParaRPr>
              </a:p>
            </p:txBody>
          </p:sp>
        </p:grpSp>
        <p:cxnSp>
          <p:nvCxnSpPr>
            <p:cNvPr id="96" name="Straight Connector 95"/>
            <p:cNvCxnSpPr/>
            <p:nvPr/>
          </p:nvCxnSpPr>
          <p:spPr>
            <a:xfrm flipH="1">
              <a:off x="4793211" y="5857208"/>
              <a:ext cx="625892" cy="0"/>
            </a:xfrm>
            <a:prstGeom prst="line">
              <a:avLst/>
            </a:prstGeom>
            <a:ln w="38100" cmpd="sng">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03" name="TextBox 102"/>
          <p:cNvSpPr txBox="1"/>
          <p:nvPr/>
        </p:nvSpPr>
        <p:spPr>
          <a:xfrm>
            <a:off x="7623719" y="4398462"/>
            <a:ext cx="1563151" cy="1647631"/>
          </a:xfrm>
          <a:prstGeom prst="rect">
            <a:avLst/>
          </a:prstGeom>
          <a:noFill/>
        </p:spPr>
        <p:txBody>
          <a:bodyPr wrap="square" rtlCol="0">
            <a:spAutoFit/>
          </a:bodyPr>
          <a:lstStyle/>
          <a:p>
            <a:pPr marL="292608" indent="-201168">
              <a:lnSpc>
                <a:spcPct val="90000"/>
              </a:lnSpc>
              <a:spcAft>
                <a:spcPts val="900"/>
              </a:spcAft>
              <a:buFont typeface="Wingdings" charset="2"/>
              <a:buChar char="§"/>
            </a:pPr>
            <a:r>
              <a:rPr lang="en-US" sz="1600" b="1" dirty="0" smtClean="0">
                <a:solidFill>
                  <a:srgbClr val="A22B38"/>
                </a:solidFill>
                <a:latin typeface="Arial"/>
                <a:cs typeface="Arial"/>
              </a:rPr>
              <a:t>Coherent imaging to </a:t>
            </a:r>
            <a:r>
              <a:rPr lang="en-US" sz="1600" b="1" dirty="0">
                <a:solidFill>
                  <a:srgbClr val="A22B38"/>
                </a:solidFill>
                <a:latin typeface="Arial"/>
                <a:cs typeface="Arial"/>
              </a:rPr>
              <a:t>measure </a:t>
            </a:r>
            <a:r>
              <a:rPr lang="en-US" sz="1600" b="1" dirty="0" err="1" smtClean="0">
                <a:solidFill>
                  <a:srgbClr val="A22B38"/>
                </a:solidFill>
                <a:latin typeface="Arial"/>
                <a:cs typeface="Arial"/>
              </a:rPr>
              <a:t>intragrain</a:t>
            </a:r>
            <a:r>
              <a:rPr lang="en-US" sz="1600" b="1" dirty="0" smtClean="0">
                <a:solidFill>
                  <a:srgbClr val="A22B38"/>
                </a:solidFill>
                <a:latin typeface="Arial"/>
                <a:cs typeface="Arial"/>
              </a:rPr>
              <a:t> </a:t>
            </a:r>
            <a:r>
              <a:rPr lang="en-US" sz="1600" b="1" dirty="0">
                <a:solidFill>
                  <a:srgbClr val="A22B38"/>
                </a:solidFill>
                <a:latin typeface="Arial"/>
                <a:cs typeface="Arial"/>
              </a:rPr>
              <a:t>&amp; </a:t>
            </a:r>
            <a:r>
              <a:rPr lang="en-US" sz="1600" b="1" spc="-10" dirty="0">
                <a:solidFill>
                  <a:srgbClr val="A22B38"/>
                </a:solidFill>
                <a:latin typeface="Arial"/>
                <a:cs typeface="Arial"/>
              </a:rPr>
              <a:t>grain boundary </a:t>
            </a:r>
            <a:r>
              <a:rPr lang="en-US" sz="1600" b="1" spc="-10" dirty="0" smtClean="0">
                <a:solidFill>
                  <a:srgbClr val="A22B38"/>
                </a:solidFill>
                <a:latin typeface="Arial"/>
                <a:cs typeface="Arial"/>
              </a:rPr>
              <a:t>properties</a:t>
            </a:r>
            <a:endParaRPr lang="en-US" sz="1600" b="1" dirty="0">
              <a:solidFill>
                <a:srgbClr val="A22B38"/>
              </a:solidFill>
              <a:latin typeface="Arial"/>
              <a:cs typeface="Arial"/>
            </a:endParaRPr>
          </a:p>
        </p:txBody>
      </p:sp>
      <p:sp>
        <p:nvSpPr>
          <p:cNvPr id="104" name="TextBox 103"/>
          <p:cNvSpPr txBox="1"/>
          <p:nvPr/>
        </p:nvSpPr>
        <p:spPr>
          <a:xfrm>
            <a:off x="5974465" y="6290617"/>
            <a:ext cx="2248896" cy="461665"/>
          </a:xfrm>
          <a:prstGeom prst="rect">
            <a:avLst/>
          </a:prstGeom>
          <a:noFill/>
        </p:spPr>
        <p:txBody>
          <a:bodyPr wrap="square" rtlCol="0">
            <a:spAutoFit/>
          </a:bodyPr>
          <a:lstStyle/>
          <a:p>
            <a:pPr algn="ctr"/>
            <a:r>
              <a:rPr lang="en-US" sz="1200" i="1" dirty="0" smtClean="0">
                <a:solidFill>
                  <a:srgbClr val="000000"/>
                </a:solidFill>
                <a:latin typeface="Arial"/>
                <a:cs typeface="Arial"/>
              </a:rPr>
              <a:t>With APS-U, twin bands and initial crack are resolved</a:t>
            </a:r>
            <a:endParaRPr lang="en-US" sz="1200" i="1" dirty="0">
              <a:solidFill>
                <a:srgbClr val="000000"/>
              </a:solidFill>
              <a:latin typeface="Arial"/>
              <a:cs typeface="Arial"/>
            </a:endParaRPr>
          </a:p>
        </p:txBody>
      </p:sp>
      <p:grpSp>
        <p:nvGrpSpPr>
          <p:cNvPr id="105" name="Group 104"/>
          <p:cNvGrpSpPr/>
          <p:nvPr/>
        </p:nvGrpSpPr>
        <p:grpSpPr>
          <a:xfrm>
            <a:off x="6336075" y="4422833"/>
            <a:ext cx="1382870" cy="1852605"/>
            <a:chOff x="6290720" y="4388362"/>
            <a:chExt cx="1382870" cy="1852605"/>
          </a:xfrm>
        </p:grpSpPr>
        <p:pic>
          <p:nvPicPr>
            <p:cNvPr id="106" name="Picture 105"/>
            <p:cNvPicPr>
              <a:picLocks noChangeAspect="1"/>
            </p:cNvPicPr>
            <p:nvPr/>
          </p:nvPicPr>
          <p:blipFill>
            <a:blip r:embed="rId6"/>
            <a:stretch>
              <a:fillRect/>
            </a:stretch>
          </p:blipFill>
          <p:spPr>
            <a:xfrm>
              <a:off x="6290720" y="4388362"/>
              <a:ext cx="1382870" cy="1852605"/>
            </a:xfrm>
            <a:prstGeom prst="rect">
              <a:avLst/>
            </a:prstGeom>
          </p:spPr>
        </p:pic>
        <p:cxnSp>
          <p:nvCxnSpPr>
            <p:cNvPr id="107" name="Straight Connector 106"/>
            <p:cNvCxnSpPr/>
            <p:nvPr/>
          </p:nvCxnSpPr>
          <p:spPr>
            <a:xfrm flipH="1">
              <a:off x="6959970" y="6108098"/>
              <a:ext cx="626284" cy="0"/>
            </a:xfrm>
            <a:prstGeom prst="line">
              <a:avLst/>
            </a:prstGeom>
            <a:ln w="381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08" name="TextBox 107"/>
            <p:cNvSpPr txBox="1"/>
            <p:nvPr/>
          </p:nvSpPr>
          <p:spPr>
            <a:xfrm>
              <a:off x="6971432" y="5814179"/>
              <a:ext cx="586425" cy="307777"/>
            </a:xfrm>
            <a:prstGeom prst="rect">
              <a:avLst/>
            </a:prstGeom>
            <a:noFill/>
          </p:spPr>
          <p:txBody>
            <a:bodyPr wrap="square" rtlCol="0">
              <a:spAutoFit/>
            </a:bodyPr>
            <a:lstStyle/>
            <a:p>
              <a:r>
                <a:rPr lang="en-US" sz="1400" b="1" dirty="0" smtClean="0">
                  <a:solidFill>
                    <a:prstClr val="black"/>
                  </a:solidFill>
                  <a:latin typeface="Calibri"/>
                </a:rPr>
                <a:t>5 μm</a:t>
              </a:r>
              <a:endParaRPr lang="en-US" sz="1400" b="1" dirty="0">
                <a:solidFill>
                  <a:prstClr val="black"/>
                </a:solidFill>
                <a:latin typeface="Calibri"/>
              </a:endParaRPr>
            </a:p>
          </p:txBody>
        </p:sp>
        <p:cxnSp>
          <p:nvCxnSpPr>
            <p:cNvPr id="109" name="Straight Arrow Connector 108"/>
            <p:cNvCxnSpPr/>
            <p:nvPr/>
          </p:nvCxnSpPr>
          <p:spPr>
            <a:xfrm>
              <a:off x="6513822" y="4975842"/>
              <a:ext cx="332921" cy="0"/>
            </a:xfrm>
            <a:prstGeom prst="straightConnector1">
              <a:avLst/>
            </a:prstGeom>
            <a:ln>
              <a:solidFill>
                <a:srgbClr val="4DFD0F"/>
              </a:solidFill>
              <a:tailEnd type="triangle"/>
            </a:ln>
          </p:spPr>
          <p:style>
            <a:lnRef idx="2">
              <a:schemeClr val="accent1"/>
            </a:lnRef>
            <a:fillRef idx="0">
              <a:schemeClr val="accent1"/>
            </a:fillRef>
            <a:effectRef idx="1">
              <a:schemeClr val="accent1"/>
            </a:effectRef>
            <a:fontRef idx="minor">
              <a:schemeClr val="tx1"/>
            </a:fontRef>
          </p:style>
        </p:cxnSp>
        <p:cxnSp>
          <p:nvCxnSpPr>
            <p:cNvPr id="110" name="Straight Arrow Connector 109"/>
            <p:cNvCxnSpPr/>
            <p:nvPr/>
          </p:nvCxnSpPr>
          <p:spPr>
            <a:xfrm>
              <a:off x="6718919" y="5103945"/>
              <a:ext cx="332921" cy="0"/>
            </a:xfrm>
            <a:prstGeom prst="straightConnector1">
              <a:avLst/>
            </a:prstGeom>
            <a:ln>
              <a:solidFill>
                <a:srgbClr val="4DFD0F"/>
              </a:solidFill>
              <a:tailEnd type="triangle"/>
            </a:ln>
          </p:spPr>
          <p:style>
            <a:lnRef idx="2">
              <a:schemeClr val="accent1"/>
            </a:lnRef>
            <a:fillRef idx="0">
              <a:schemeClr val="accent1"/>
            </a:fillRef>
            <a:effectRef idx="1">
              <a:schemeClr val="accent1"/>
            </a:effectRef>
            <a:fontRef idx="minor">
              <a:schemeClr val="tx1"/>
            </a:fontRef>
          </p:style>
        </p:cxnSp>
        <p:sp>
          <p:nvSpPr>
            <p:cNvPr id="111" name="Rectangle 110"/>
            <p:cNvSpPr/>
            <p:nvPr/>
          </p:nvSpPr>
          <p:spPr bwMode="auto">
            <a:xfrm>
              <a:off x="6842125" y="496252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12" name="Rectangle 111"/>
            <p:cNvSpPr/>
            <p:nvPr/>
          </p:nvSpPr>
          <p:spPr bwMode="auto">
            <a:xfrm>
              <a:off x="6854825" y="4978400"/>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13" name="Rectangle 112"/>
            <p:cNvSpPr/>
            <p:nvPr/>
          </p:nvSpPr>
          <p:spPr bwMode="auto">
            <a:xfrm>
              <a:off x="6867525" y="499427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14" name="Rectangle 113"/>
            <p:cNvSpPr/>
            <p:nvPr/>
          </p:nvSpPr>
          <p:spPr bwMode="auto">
            <a:xfrm>
              <a:off x="6880225" y="5010150"/>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15" name="Rectangle 114"/>
            <p:cNvSpPr/>
            <p:nvPr/>
          </p:nvSpPr>
          <p:spPr bwMode="auto">
            <a:xfrm>
              <a:off x="6892925" y="501332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16" name="Rectangle 115"/>
            <p:cNvSpPr/>
            <p:nvPr/>
          </p:nvSpPr>
          <p:spPr bwMode="auto">
            <a:xfrm>
              <a:off x="6905625" y="501967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17" name="Rectangle 116"/>
            <p:cNvSpPr/>
            <p:nvPr/>
          </p:nvSpPr>
          <p:spPr bwMode="auto">
            <a:xfrm>
              <a:off x="6927850" y="501967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18" name="Rectangle 117"/>
            <p:cNvSpPr/>
            <p:nvPr/>
          </p:nvSpPr>
          <p:spPr bwMode="auto">
            <a:xfrm>
              <a:off x="6943725" y="502602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19" name="Rectangle 118"/>
            <p:cNvSpPr/>
            <p:nvPr/>
          </p:nvSpPr>
          <p:spPr bwMode="auto">
            <a:xfrm>
              <a:off x="6965950" y="5029200"/>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0" name="Rectangle 119"/>
            <p:cNvSpPr/>
            <p:nvPr/>
          </p:nvSpPr>
          <p:spPr bwMode="auto">
            <a:xfrm>
              <a:off x="6959600" y="503872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1" name="Rectangle 120"/>
            <p:cNvSpPr/>
            <p:nvPr/>
          </p:nvSpPr>
          <p:spPr bwMode="auto">
            <a:xfrm>
              <a:off x="6969125" y="505777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2" name="Rectangle 121"/>
            <p:cNvSpPr/>
            <p:nvPr/>
          </p:nvSpPr>
          <p:spPr bwMode="auto">
            <a:xfrm>
              <a:off x="6978650" y="5041900"/>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3" name="Rectangle 122"/>
            <p:cNvSpPr/>
            <p:nvPr/>
          </p:nvSpPr>
          <p:spPr bwMode="auto">
            <a:xfrm>
              <a:off x="6889750" y="499427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4" name="Rectangle 123"/>
            <p:cNvSpPr/>
            <p:nvPr/>
          </p:nvSpPr>
          <p:spPr bwMode="auto">
            <a:xfrm>
              <a:off x="6988175" y="506412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5" name="Rectangle 124"/>
            <p:cNvSpPr/>
            <p:nvPr/>
          </p:nvSpPr>
          <p:spPr bwMode="auto">
            <a:xfrm>
              <a:off x="7026275" y="507682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6" name="Rectangle 125"/>
            <p:cNvSpPr/>
            <p:nvPr/>
          </p:nvSpPr>
          <p:spPr bwMode="auto">
            <a:xfrm>
              <a:off x="7010400" y="5060950"/>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7" name="Rectangle 126"/>
            <p:cNvSpPr/>
            <p:nvPr/>
          </p:nvSpPr>
          <p:spPr bwMode="auto">
            <a:xfrm>
              <a:off x="6905625" y="500062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8" name="Rectangle 127"/>
            <p:cNvSpPr/>
            <p:nvPr/>
          </p:nvSpPr>
          <p:spPr bwMode="auto">
            <a:xfrm>
              <a:off x="6991350" y="5048250"/>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29" name="Rectangle 128"/>
            <p:cNvSpPr/>
            <p:nvPr/>
          </p:nvSpPr>
          <p:spPr bwMode="auto">
            <a:xfrm>
              <a:off x="7019925" y="5057775"/>
              <a:ext cx="18288" cy="18288"/>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grpSp>
      <p:sp>
        <p:nvSpPr>
          <p:cNvPr id="68" name="Rectangle 67"/>
          <p:cNvSpPr/>
          <p:nvPr/>
        </p:nvSpPr>
        <p:spPr bwMode="auto">
          <a:xfrm>
            <a:off x="107950" y="1181100"/>
            <a:ext cx="2603500" cy="1733550"/>
          </a:xfrm>
          <a:prstGeom prst="rect">
            <a:avLst/>
          </a:prstGeom>
          <a:solidFill>
            <a:srgbClr val="FFFF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pic>
        <p:nvPicPr>
          <p:cNvPr id="130" name="Picture 129"/>
          <p:cNvPicPr>
            <a:picLocks noChangeAspect="1"/>
          </p:cNvPicPr>
          <p:nvPr/>
        </p:nvPicPr>
        <p:blipFill rotWithShape="1">
          <a:blip r:embed="rId7"/>
          <a:srcRect t="12203" r="2277"/>
          <a:stretch/>
        </p:blipFill>
        <p:spPr>
          <a:xfrm>
            <a:off x="309799" y="1683792"/>
            <a:ext cx="2395301" cy="1223835"/>
          </a:xfrm>
          <a:prstGeom prst="rect">
            <a:avLst/>
          </a:prstGeom>
        </p:spPr>
      </p:pic>
      <p:sp>
        <p:nvSpPr>
          <p:cNvPr id="131" name="TextBox 130"/>
          <p:cNvSpPr txBox="1"/>
          <p:nvPr/>
        </p:nvSpPr>
        <p:spPr>
          <a:xfrm>
            <a:off x="336550" y="1162050"/>
            <a:ext cx="850900" cy="927177"/>
          </a:xfrm>
          <a:prstGeom prst="rect">
            <a:avLst/>
          </a:prstGeom>
          <a:noFill/>
        </p:spPr>
        <p:txBody>
          <a:bodyPr wrap="square" rtlCol="0">
            <a:spAutoFit/>
          </a:bodyPr>
          <a:lstStyle/>
          <a:p>
            <a:pPr>
              <a:spcAft>
                <a:spcPts val="150"/>
              </a:spcAft>
            </a:pPr>
            <a:r>
              <a:rPr lang="en-US" sz="800" b="1" dirty="0" smtClean="0">
                <a:solidFill>
                  <a:srgbClr val="000000"/>
                </a:solidFill>
                <a:latin typeface="Arial"/>
                <a:cs typeface="Arial"/>
              </a:rPr>
              <a:t>Al casting</a:t>
            </a:r>
          </a:p>
          <a:p>
            <a:pPr>
              <a:spcAft>
                <a:spcPts val="150"/>
              </a:spcAft>
            </a:pPr>
            <a:r>
              <a:rPr lang="en-US" sz="800" b="1" dirty="0" smtClean="0">
                <a:solidFill>
                  <a:srgbClr val="000000"/>
                </a:solidFill>
                <a:latin typeface="Arial"/>
                <a:cs typeface="Arial"/>
              </a:rPr>
              <a:t>Steel</a:t>
            </a:r>
          </a:p>
          <a:p>
            <a:pPr>
              <a:spcAft>
                <a:spcPts val="150"/>
              </a:spcAft>
            </a:pPr>
            <a:r>
              <a:rPr lang="en-US" sz="800" b="1" dirty="0" smtClean="0">
                <a:solidFill>
                  <a:srgbClr val="000000"/>
                </a:solidFill>
                <a:latin typeface="Arial"/>
                <a:cs typeface="Arial"/>
              </a:rPr>
              <a:t>Composite</a:t>
            </a:r>
          </a:p>
          <a:p>
            <a:pPr>
              <a:spcAft>
                <a:spcPts val="150"/>
              </a:spcAft>
            </a:pPr>
            <a:r>
              <a:rPr lang="en-US" sz="800" b="1" dirty="0" smtClean="0">
                <a:solidFill>
                  <a:srgbClr val="000000"/>
                </a:solidFill>
                <a:latin typeface="Arial"/>
                <a:cs typeface="Arial"/>
              </a:rPr>
              <a:t>Al sheet</a:t>
            </a:r>
          </a:p>
          <a:p>
            <a:pPr>
              <a:spcAft>
                <a:spcPts val="150"/>
              </a:spcAft>
            </a:pPr>
            <a:r>
              <a:rPr lang="en-US" sz="800" b="1" dirty="0" smtClean="0">
                <a:solidFill>
                  <a:srgbClr val="000000"/>
                </a:solidFill>
                <a:latin typeface="Arial"/>
                <a:cs typeface="Arial"/>
              </a:rPr>
              <a:t>Mg </a:t>
            </a:r>
          </a:p>
          <a:p>
            <a:pPr>
              <a:spcAft>
                <a:spcPts val="150"/>
              </a:spcAft>
            </a:pPr>
            <a:r>
              <a:rPr lang="en-US" sz="800" b="1" dirty="0" smtClean="0">
                <a:solidFill>
                  <a:srgbClr val="000000"/>
                </a:solidFill>
                <a:latin typeface="Arial"/>
                <a:cs typeface="Arial"/>
              </a:rPr>
              <a:t>Al extrusion</a:t>
            </a:r>
            <a:endParaRPr lang="en-US" sz="800" b="1" dirty="0">
              <a:solidFill>
                <a:srgbClr val="000000"/>
              </a:solidFill>
              <a:latin typeface="Arial"/>
              <a:cs typeface="Arial"/>
            </a:endParaRPr>
          </a:p>
        </p:txBody>
      </p:sp>
      <p:pic>
        <p:nvPicPr>
          <p:cNvPr id="132" name="Picture 131"/>
          <p:cNvPicPr>
            <a:picLocks noChangeAspect="1"/>
          </p:cNvPicPr>
          <p:nvPr/>
        </p:nvPicPr>
        <p:blipFill rotWithShape="1">
          <a:blip r:embed="rId8"/>
          <a:srcRect r="69939"/>
          <a:stretch/>
        </p:blipFill>
        <p:spPr>
          <a:xfrm>
            <a:off x="112341" y="1175752"/>
            <a:ext cx="294059" cy="881701"/>
          </a:xfrm>
          <a:prstGeom prst="rect">
            <a:avLst/>
          </a:prstGeom>
        </p:spPr>
      </p:pic>
      <p:sp>
        <p:nvSpPr>
          <p:cNvPr id="89" name="Slide Number Placeholder 2"/>
          <p:cNvSpPr>
            <a:spLocks noGrp="1"/>
          </p:cNvSpPr>
          <p:nvPr>
            <p:ph type="sldNum" sz="quarter" idx="12"/>
          </p:nvPr>
        </p:nvSpPr>
        <p:spPr>
          <a:xfrm>
            <a:off x="8610600" y="6489700"/>
            <a:ext cx="384175" cy="365125"/>
          </a:xfrm>
        </p:spPr>
        <p:txBody>
          <a:bodyPr/>
          <a:lstStyle/>
          <a:p>
            <a:pPr>
              <a:defRPr/>
            </a:pPr>
            <a:fld id="{9A265F1B-0587-4014-A56F-585C320E3BDD}" type="slidenum">
              <a:rPr lang="en-US" smtClean="0">
                <a:solidFill>
                  <a:srgbClr val="616161"/>
                </a:solidFill>
              </a:rPr>
              <a:pPr>
                <a:defRPr/>
              </a:pPr>
              <a:t>26</a:t>
            </a:fld>
            <a:endParaRPr lang="en-US" dirty="0">
              <a:solidFill>
                <a:srgbClr val="616161"/>
              </a:solidFill>
            </a:endParaRPr>
          </a:p>
        </p:txBody>
      </p:sp>
    </p:spTree>
    <p:extLst>
      <p:ext uri="{BB962C8B-B14F-4D97-AF65-F5344CB8AC3E}">
        <p14:creationId xmlns:p14="http://schemas.microsoft.com/office/powerpoint/2010/main" val="2187759774"/>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AutoShape 5"/>
          <p:cNvSpPr>
            <a:spLocks noChangeArrowheads="1"/>
          </p:cNvSpPr>
          <p:nvPr/>
        </p:nvSpPr>
        <p:spPr bwMode="auto">
          <a:xfrm>
            <a:off x="5535212" y="1117600"/>
            <a:ext cx="3599643" cy="5753836"/>
          </a:xfrm>
          <a:prstGeom prst="homePlate">
            <a:avLst>
              <a:gd name="adj" fmla="val 0"/>
            </a:avLst>
          </a:prstGeom>
          <a:solidFill>
            <a:schemeClr val="accent1">
              <a:lumMod val="60000"/>
              <a:lumOff val="40000"/>
            </a:schemeClr>
          </a:solidFill>
          <a:ln w="57150" cmpd="sng">
            <a:noFill/>
            <a:prstDash val="solid"/>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10245" name="Text Box 25"/>
          <p:cNvSpPr txBox="1">
            <a:spLocks noChangeArrowheads="1"/>
          </p:cNvSpPr>
          <p:nvPr/>
        </p:nvSpPr>
        <p:spPr bwMode="auto">
          <a:xfrm>
            <a:off x="5181600" y="841384"/>
            <a:ext cx="4267200" cy="242374"/>
          </a:xfrm>
          <a:prstGeom prst="rect">
            <a:avLst/>
          </a:prstGeom>
          <a:noFill/>
          <a:ln w="9525">
            <a:noFill/>
            <a:miter lim="800000"/>
            <a:headEnd/>
            <a:tailEnd/>
          </a:ln>
        </p:spPr>
        <p:txBody>
          <a:bodyPr lIns="0" tIns="0" rIns="0" bIns="0">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APS Upgrade </a:t>
            </a:r>
          </a:p>
        </p:txBody>
      </p:sp>
      <p:sp>
        <p:nvSpPr>
          <p:cNvPr id="10243" name="AutoShape 5"/>
          <p:cNvSpPr>
            <a:spLocks noChangeArrowheads="1"/>
          </p:cNvSpPr>
          <p:nvPr/>
        </p:nvSpPr>
        <p:spPr bwMode="auto">
          <a:xfrm>
            <a:off x="2714625" y="1117600"/>
            <a:ext cx="3609976" cy="5742338"/>
          </a:xfrm>
          <a:prstGeom prst="homePlate">
            <a:avLst>
              <a:gd name="adj" fmla="val 16421"/>
            </a:avLst>
          </a:prstGeom>
          <a:solidFill>
            <a:schemeClr val="accent3"/>
          </a:solidFill>
          <a:ln w="9525">
            <a:noFill/>
            <a:miter lim="800000"/>
            <a:headEnd/>
            <a:tailEnd/>
          </a:ln>
          <a:effectLst>
            <a:outerShdw dist="35921" dir="2700000" algn="ctr" rotWithShape="0">
              <a:srgbClr val="777777"/>
            </a:outerShdw>
          </a:effectLst>
        </p:spPr>
        <p:txBody>
          <a:bodyPr wrap="none" anchor="ctr"/>
          <a:lstStyle/>
          <a:p>
            <a:endParaRPr lang="en-US" sz="1400" b="1" i="1" dirty="0">
              <a:solidFill>
                <a:srgbClr val="FFFFFF"/>
              </a:solidFill>
              <a:effectLst>
                <a:outerShdw blurRad="50800" dist="38100" dir="2700000" algn="tl" rotWithShape="0">
                  <a:prstClr val="black">
                    <a:alpha val="40000"/>
                  </a:prstClr>
                </a:outerShdw>
              </a:effectLst>
              <a:latin typeface="Arial"/>
              <a:cs typeface="Arial"/>
            </a:endParaRPr>
          </a:p>
        </p:txBody>
      </p:sp>
      <p:sp>
        <p:nvSpPr>
          <p:cNvPr id="10246" name="Text Box 9"/>
          <p:cNvSpPr txBox="1">
            <a:spLocks noChangeArrowheads="1"/>
          </p:cNvSpPr>
          <p:nvPr/>
        </p:nvSpPr>
        <p:spPr bwMode="auto">
          <a:xfrm>
            <a:off x="460299" y="796397"/>
            <a:ext cx="1762284" cy="334707"/>
          </a:xfrm>
          <a:prstGeom prst="rect">
            <a:avLst/>
          </a:prstGeom>
          <a:noFill/>
          <a:ln w="9525">
            <a:noFill/>
            <a:miter lim="800000"/>
            <a:headEnd/>
            <a:tailEnd/>
          </a:ln>
        </p:spPr>
        <p:txBody>
          <a:bodyPr wrap="none">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The Challenge</a:t>
            </a:r>
          </a:p>
        </p:txBody>
      </p:sp>
      <p:sp>
        <p:nvSpPr>
          <p:cNvPr id="10247" name="Text Box 10"/>
          <p:cNvSpPr txBox="1">
            <a:spLocks noChangeArrowheads="1"/>
          </p:cNvSpPr>
          <p:nvPr/>
        </p:nvSpPr>
        <p:spPr bwMode="auto">
          <a:xfrm>
            <a:off x="2819400" y="796397"/>
            <a:ext cx="2600325" cy="334707"/>
          </a:xfrm>
          <a:prstGeom prst="rect">
            <a:avLst/>
          </a:prstGeom>
          <a:noFill/>
          <a:ln w="9525">
            <a:noFill/>
            <a:miter lim="800000"/>
            <a:headEnd/>
            <a:tailEnd/>
          </a:ln>
        </p:spPr>
        <p:txBody>
          <a:bodyPr>
            <a:spAutoFit/>
          </a:bodyPr>
          <a:lstStyle/>
          <a:p>
            <a:pPr algn="ctr" defTabSz="914400" fontAlgn="base">
              <a:lnSpc>
                <a:spcPct val="85000"/>
              </a:lnSpc>
              <a:spcBef>
                <a:spcPct val="0"/>
              </a:spcBef>
              <a:spcAft>
                <a:spcPct val="0"/>
              </a:spcAft>
            </a:pPr>
            <a:r>
              <a:rPr lang="en-US" altLang="ko-KR" b="1" dirty="0" smtClean="0">
                <a:solidFill>
                  <a:srgbClr val="A22B38"/>
                </a:solidFill>
                <a:latin typeface="Arial"/>
                <a:ea typeface="굴림" pitchFamily="80" charset="-127"/>
                <a:cs typeface="Arial"/>
              </a:rPr>
              <a:t>The Science Problem</a:t>
            </a:r>
          </a:p>
        </p:txBody>
      </p:sp>
      <p:sp>
        <p:nvSpPr>
          <p:cNvPr id="10248" name="Title 1"/>
          <p:cNvSpPr txBox="1">
            <a:spLocks/>
          </p:cNvSpPr>
          <p:nvPr/>
        </p:nvSpPr>
        <p:spPr bwMode="auto">
          <a:xfrm>
            <a:off x="0" y="221050"/>
            <a:ext cx="9144000" cy="598487"/>
          </a:xfrm>
          <a:prstGeom prst="rect">
            <a:avLst/>
          </a:prstGeom>
          <a:noFill/>
          <a:ln w="9525">
            <a:noFill/>
            <a:miter lim="800000"/>
            <a:headEnd/>
            <a:tailEnd/>
          </a:ln>
        </p:spPr>
        <p:txBody>
          <a:bodyPr anchor="ctr"/>
          <a:lstStyle/>
          <a:p>
            <a:pPr algn="ctr" defTabSz="914400" eaLnBrk="0" fontAlgn="base" hangingPunct="0">
              <a:spcBef>
                <a:spcPct val="0"/>
              </a:spcBef>
              <a:spcAft>
                <a:spcPct val="0"/>
              </a:spcAft>
            </a:pPr>
            <a:endParaRPr lang="en-US" altLang="ko-KR" sz="2600" spc="-10" dirty="0" smtClean="0">
              <a:solidFill>
                <a:srgbClr val="1F497D"/>
              </a:solidFill>
              <a:latin typeface="Arial"/>
              <a:ea typeface="굴림" pitchFamily="80" charset="-127"/>
              <a:cs typeface="Arial"/>
            </a:endParaRPr>
          </a:p>
        </p:txBody>
      </p:sp>
      <p:sp>
        <p:nvSpPr>
          <p:cNvPr id="10244" name="AutoShape 8"/>
          <p:cNvSpPr>
            <a:spLocks noChangeArrowheads="1"/>
          </p:cNvSpPr>
          <p:nvPr/>
        </p:nvSpPr>
        <p:spPr bwMode="auto">
          <a:xfrm>
            <a:off x="0" y="1117600"/>
            <a:ext cx="3276600" cy="5740400"/>
          </a:xfrm>
          <a:prstGeom prst="homePlate">
            <a:avLst>
              <a:gd name="adj" fmla="val 16319"/>
            </a:avLst>
          </a:prstGeom>
          <a:solidFill>
            <a:schemeClr val="tx2">
              <a:lumMod val="75000"/>
            </a:schemeClr>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endParaRPr lang="en-US" altLang="ko-KR" dirty="0" smtClean="0">
              <a:solidFill>
                <a:srgbClr val="000000"/>
              </a:solidFill>
              <a:latin typeface="Arial"/>
              <a:ea typeface="굴림" pitchFamily="80" charset="-127"/>
              <a:cs typeface="Arial"/>
            </a:endParaRPr>
          </a:p>
        </p:txBody>
      </p:sp>
      <p:sp>
        <p:nvSpPr>
          <p:cNvPr id="15" name="TextBox 14"/>
          <p:cNvSpPr txBox="1"/>
          <p:nvPr/>
        </p:nvSpPr>
        <p:spPr>
          <a:xfrm>
            <a:off x="5981699" y="5722274"/>
            <a:ext cx="3263901" cy="276999"/>
          </a:xfrm>
          <a:prstGeom prst="rect">
            <a:avLst/>
          </a:prstGeom>
          <a:noFill/>
        </p:spPr>
        <p:txBody>
          <a:bodyPr wrap="square" rtlCol="0">
            <a:spAutoFit/>
          </a:bodyPr>
          <a:lstStyle/>
          <a:p>
            <a:pPr defTabSz="914400" fontAlgn="base">
              <a:spcBef>
                <a:spcPct val="0"/>
              </a:spcBef>
              <a:spcAft>
                <a:spcPct val="0"/>
              </a:spcAft>
            </a:pPr>
            <a:endParaRPr lang="en-US" sz="1200" dirty="0">
              <a:solidFill>
                <a:srgbClr val="616161"/>
              </a:solidFill>
              <a:latin typeface="Arial" charset="0"/>
              <a:ea typeface="ＭＳ Ｐゴシック" charset="-128"/>
            </a:endParaRPr>
          </a:p>
        </p:txBody>
      </p:sp>
      <p:sp>
        <p:nvSpPr>
          <p:cNvPr id="4" name="TextBox 3"/>
          <p:cNvSpPr txBox="1"/>
          <p:nvPr/>
        </p:nvSpPr>
        <p:spPr>
          <a:xfrm>
            <a:off x="121210" y="3208770"/>
            <a:ext cx="2863355" cy="3101875"/>
          </a:xfrm>
          <a:prstGeom prst="rect">
            <a:avLst/>
          </a:prstGeom>
          <a:noFill/>
        </p:spPr>
        <p:txBody>
          <a:bodyPr wrap="square" rtlCol="0">
            <a:spAutoFit/>
          </a:bodyPr>
          <a:lstStyle/>
          <a:p>
            <a:pPr>
              <a:lnSpc>
                <a:spcPct val="90000"/>
              </a:lnSpc>
              <a:spcAft>
                <a:spcPts val="900"/>
              </a:spcAft>
            </a:pPr>
            <a:r>
              <a:rPr lang="en-US" sz="1600" kern="0" dirty="0" smtClean="0">
                <a:solidFill>
                  <a:srgbClr val="FFFFFF"/>
                </a:solidFill>
                <a:latin typeface="Arial"/>
                <a:cs typeface="Arial"/>
              </a:rPr>
              <a:t>Quantum phenomena can dominate magnetic, structural, and orbital phases</a:t>
            </a:r>
          </a:p>
          <a:p>
            <a:pPr marL="228600" indent="-228600">
              <a:lnSpc>
                <a:spcPct val="90000"/>
              </a:lnSpc>
              <a:spcAft>
                <a:spcPts val="900"/>
              </a:spcAft>
              <a:buFont typeface="Wingdings" charset="2"/>
              <a:buChar char="§"/>
            </a:pPr>
            <a:r>
              <a:rPr lang="en-US" sz="1600" kern="0" dirty="0" smtClean="0">
                <a:solidFill>
                  <a:srgbClr val="FFFFFF"/>
                </a:solidFill>
                <a:latin typeface="Arial"/>
                <a:cs typeface="Arial"/>
              </a:rPr>
              <a:t>Quantum phase transitions, quantum mechanical fluctuations</a:t>
            </a:r>
          </a:p>
          <a:p>
            <a:pPr marL="228600" indent="-228600">
              <a:lnSpc>
                <a:spcPct val="90000"/>
              </a:lnSpc>
              <a:spcAft>
                <a:spcPts val="900"/>
              </a:spcAft>
              <a:buFont typeface="Wingdings" charset="2"/>
              <a:buChar char="§"/>
            </a:pPr>
            <a:r>
              <a:rPr lang="en-US" sz="1600" kern="0" dirty="0" smtClean="0">
                <a:solidFill>
                  <a:srgbClr val="FFFFFF"/>
                </a:solidFill>
                <a:latin typeface="Arial"/>
                <a:cs typeface="Arial"/>
              </a:rPr>
              <a:t>Emergent states</a:t>
            </a:r>
          </a:p>
          <a:p>
            <a:pPr>
              <a:lnSpc>
                <a:spcPct val="90000"/>
              </a:lnSpc>
              <a:spcAft>
                <a:spcPts val="900"/>
              </a:spcAft>
            </a:pPr>
            <a:r>
              <a:rPr lang="en-US" sz="1600" kern="0" dirty="0" smtClean="0">
                <a:solidFill>
                  <a:srgbClr val="FFFFFF"/>
                </a:solidFill>
                <a:latin typeface="Arial"/>
                <a:cs typeface="Arial"/>
              </a:rPr>
              <a:t>Magnetism at phase transitions leads to correlation and fluctuation     of spins at </a:t>
            </a:r>
            <a:r>
              <a:rPr lang="en-US" sz="1600" kern="0" dirty="0" err="1" smtClean="0">
                <a:solidFill>
                  <a:srgbClr val="FFFFFF"/>
                </a:solidFill>
                <a:latin typeface="Arial"/>
                <a:cs typeface="Arial"/>
              </a:rPr>
              <a:t>mesoscopic</a:t>
            </a:r>
            <a:r>
              <a:rPr lang="en-US" sz="1600" kern="0" dirty="0" smtClean="0">
                <a:solidFill>
                  <a:srgbClr val="FFFFFF"/>
                </a:solidFill>
                <a:latin typeface="Arial"/>
                <a:cs typeface="Arial"/>
              </a:rPr>
              <a:t> separations (10s of nm)</a:t>
            </a:r>
          </a:p>
        </p:txBody>
      </p:sp>
      <p:grpSp>
        <p:nvGrpSpPr>
          <p:cNvPr id="28" name="Group 27"/>
          <p:cNvGrpSpPr/>
          <p:nvPr/>
        </p:nvGrpSpPr>
        <p:grpSpPr>
          <a:xfrm>
            <a:off x="5334000" y="-64733"/>
            <a:ext cx="3828289" cy="307777"/>
            <a:chOff x="5343972" y="-86311"/>
            <a:chExt cx="3743405" cy="410373"/>
          </a:xfrm>
          <a:solidFill>
            <a:srgbClr val="95B16E"/>
          </a:solidFill>
        </p:grpSpPr>
        <p:sp>
          <p:nvSpPr>
            <p:cNvPr id="29" name="TextBox 28"/>
            <p:cNvSpPr txBox="1"/>
            <p:nvPr/>
          </p:nvSpPr>
          <p:spPr>
            <a:xfrm>
              <a:off x="5791034" y="-86311"/>
              <a:ext cx="3296343" cy="410373"/>
            </a:xfrm>
            <a:prstGeom prst="rect">
              <a:avLst/>
            </a:prstGeom>
            <a:grpFill/>
          </p:spPr>
          <p:txBody>
            <a:bodyPr wrap="square" rtlCol="0" anchor="ctr" anchorCtr="0">
              <a:spAutoFit/>
            </a:bodyPr>
            <a:lstStyle/>
            <a:p>
              <a:r>
                <a:rPr lang="en-US" sz="1400" b="1" dirty="0" smtClean="0">
                  <a:solidFill>
                    <a:srgbClr val="FFFFFF"/>
                  </a:solidFill>
                  <a:effectLst>
                    <a:outerShdw blurRad="50800" dist="38100" dir="2700000" algn="tl" rotWithShape="0">
                      <a:prstClr val="black">
                        <a:alpha val="40000"/>
                      </a:prstClr>
                    </a:outerShdw>
                  </a:effectLst>
                  <a:latin typeface="Arial"/>
                  <a:cs typeface="Arial"/>
                </a:rPr>
                <a:t>Condensed Matter Physics</a:t>
              </a:r>
              <a:endParaRPr lang="en-US" sz="1400" b="1" dirty="0">
                <a:solidFill>
                  <a:srgbClr val="FFFFFF"/>
                </a:solidFill>
                <a:effectLst>
                  <a:outerShdw blurRad="50800" dist="38100" dir="2700000" algn="tl" rotWithShape="0">
                    <a:prstClr val="black">
                      <a:alpha val="40000"/>
                    </a:prstClr>
                  </a:outerShdw>
                </a:effectLst>
                <a:latin typeface="Arial"/>
                <a:cs typeface="Arial"/>
              </a:endParaRPr>
            </a:p>
          </p:txBody>
        </p:sp>
        <p:sp>
          <p:nvSpPr>
            <p:cNvPr id="30" name="Right Triangle 29"/>
            <p:cNvSpPr/>
            <p:nvPr/>
          </p:nvSpPr>
          <p:spPr bwMode="auto">
            <a:xfrm rot="10800000">
              <a:off x="5343972" y="0"/>
              <a:ext cx="455696" cy="324062"/>
            </a:xfrm>
            <a:prstGeom prst="rtTriangle">
              <a:avLst/>
            </a:prstGeom>
            <a:grpFill/>
            <a:ln>
              <a:noFill/>
            </a:ln>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a:endParaRPr>
            </a:p>
          </p:txBody>
        </p:sp>
      </p:grpSp>
      <p:sp>
        <p:nvSpPr>
          <p:cNvPr id="7" name="TextBox 6"/>
          <p:cNvSpPr txBox="1"/>
          <p:nvPr/>
        </p:nvSpPr>
        <p:spPr>
          <a:xfrm>
            <a:off x="3222422" y="1152642"/>
            <a:ext cx="2561529" cy="338554"/>
          </a:xfrm>
          <a:prstGeom prst="rect">
            <a:avLst/>
          </a:prstGeom>
          <a:noFill/>
        </p:spPr>
        <p:txBody>
          <a:bodyPr wrap="square" rtlCol="0">
            <a:spAutoFit/>
          </a:bodyPr>
          <a:lstStyle/>
          <a:p>
            <a:pPr marL="0" lvl="1">
              <a:spcAft>
                <a:spcPts val="200"/>
              </a:spcAft>
            </a:pPr>
            <a:endParaRPr lang="en-US" sz="1600" dirty="0">
              <a:solidFill>
                <a:srgbClr val="FFFFFF"/>
              </a:solidFill>
              <a:latin typeface="Arial"/>
              <a:cs typeface="Arial"/>
            </a:endParaRPr>
          </a:p>
        </p:txBody>
      </p:sp>
      <p:sp>
        <p:nvSpPr>
          <p:cNvPr id="91" name="Title 1"/>
          <p:cNvSpPr txBox="1">
            <a:spLocks/>
          </p:cNvSpPr>
          <p:nvPr/>
        </p:nvSpPr>
        <p:spPr bwMode="auto">
          <a:xfrm>
            <a:off x="7707" y="247425"/>
            <a:ext cx="9144000" cy="598487"/>
          </a:xfrm>
          <a:prstGeom prst="rect">
            <a:avLst/>
          </a:prstGeom>
          <a:noFill/>
          <a:ln w="9525">
            <a:noFill/>
            <a:miter lim="800000"/>
            <a:headEnd/>
            <a:tailEnd/>
          </a:ln>
        </p:spPr>
        <p:txBody>
          <a:bodyPr anchor="ctr"/>
          <a:lstStyle/>
          <a:p>
            <a:pPr algn="ctr" defTabSz="914400" eaLnBrk="0" fontAlgn="base" hangingPunct="0">
              <a:spcBef>
                <a:spcPct val="0"/>
              </a:spcBef>
              <a:spcAft>
                <a:spcPct val="0"/>
              </a:spcAft>
            </a:pPr>
            <a:r>
              <a:rPr lang="en-US" altLang="ko-KR" sz="2600" spc="-10" dirty="0" smtClean="0">
                <a:solidFill>
                  <a:srgbClr val="1F497D"/>
                </a:solidFill>
                <a:latin typeface="Arial"/>
                <a:ea typeface="ＭＳ Ｐゴシック" charset="-128"/>
                <a:cs typeface="Arial"/>
              </a:rPr>
              <a:t>APS-U: Emergent states in quantum materials</a:t>
            </a:r>
            <a:endParaRPr lang="en-US" altLang="ko-KR" sz="2600" spc="-10" dirty="0" smtClean="0">
              <a:solidFill>
                <a:srgbClr val="1F497D"/>
              </a:solidFill>
              <a:latin typeface="Arial"/>
              <a:ea typeface="굴림" pitchFamily="80" charset="-127"/>
              <a:cs typeface="Arial"/>
            </a:endParaRPr>
          </a:p>
        </p:txBody>
      </p:sp>
      <p:sp>
        <p:nvSpPr>
          <p:cNvPr id="12" name="Rectangle 11"/>
          <p:cNvSpPr/>
          <p:nvPr/>
        </p:nvSpPr>
        <p:spPr>
          <a:xfrm>
            <a:off x="2998221" y="1245386"/>
            <a:ext cx="2843780" cy="1763047"/>
          </a:xfrm>
          <a:prstGeom prst="rect">
            <a:avLst/>
          </a:prstGeom>
        </p:spPr>
        <p:txBody>
          <a:bodyPr wrap="square">
            <a:spAutoFit/>
          </a:bodyPr>
          <a:lstStyle/>
          <a:p>
            <a:pPr marL="0" lvl="1">
              <a:lnSpc>
                <a:spcPct val="90000"/>
              </a:lnSpc>
              <a:spcAft>
                <a:spcPts val="900"/>
              </a:spcAft>
            </a:pPr>
            <a:r>
              <a:rPr lang="en-US" sz="1600" dirty="0" smtClean="0">
                <a:solidFill>
                  <a:srgbClr val="FFFFFF"/>
                </a:solidFill>
                <a:latin typeface="Arial"/>
                <a:cs typeface="Arial"/>
              </a:rPr>
              <a:t>Lack fundamental insight        into fluctuations and ordering that drive evolution of complex systems</a:t>
            </a:r>
          </a:p>
          <a:p>
            <a:pPr marL="285750" lvl="1" indent="-285750">
              <a:lnSpc>
                <a:spcPct val="90000"/>
              </a:lnSpc>
              <a:spcAft>
                <a:spcPts val="900"/>
              </a:spcAft>
              <a:buFont typeface="Wingdings" charset="2"/>
              <a:buChar char="§"/>
            </a:pPr>
            <a:r>
              <a:rPr lang="en-US" sz="1600" dirty="0" smtClean="0">
                <a:solidFill>
                  <a:srgbClr val="FFFFFF"/>
                </a:solidFill>
                <a:latin typeface="Arial"/>
                <a:cs typeface="Arial"/>
              </a:rPr>
              <a:t>Information needed at     10 nm resolution of </a:t>
            </a:r>
            <a:r>
              <a:rPr lang="en-US" sz="1600" dirty="0" err="1" smtClean="0">
                <a:solidFill>
                  <a:srgbClr val="FFFFFF"/>
                </a:solidFill>
                <a:latin typeface="Arial"/>
                <a:cs typeface="Arial"/>
              </a:rPr>
              <a:t>mesoscopic</a:t>
            </a:r>
            <a:r>
              <a:rPr lang="en-US" sz="1600" dirty="0" smtClean="0">
                <a:solidFill>
                  <a:srgbClr val="FFFFFF"/>
                </a:solidFill>
                <a:latin typeface="Arial"/>
                <a:cs typeface="Arial"/>
              </a:rPr>
              <a:t> variations </a:t>
            </a:r>
            <a:endParaRPr lang="en-US" sz="400" dirty="0" smtClean="0">
              <a:solidFill>
                <a:srgbClr val="FFFFFF"/>
              </a:solidFill>
              <a:latin typeface="Arial"/>
              <a:cs typeface="Arial"/>
            </a:endParaRPr>
          </a:p>
        </p:txBody>
      </p:sp>
      <p:pic>
        <p:nvPicPr>
          <p:cNvPr id="5" name="Picture 4"/>
          <p:cNvPicPr>
            <a:picLocks noChangeAspect="1"/>
          </p:cNvPicPr>
          <p:nvPr/>
        </p:nvPicPr>
        <p:blipFill>
          <a:blip r:embed="rId3"/>
          <a:stretch>
            <a:fillRect/>
          </a:stretch>
        </p:blipFill>
        <p:spPr>
          <a:xfrm>
            <a:off x="148167" y="1270001"/>
            <a:ext cx="2603992" cy="1947333"/>
          </a:xfrm>
          <a:prstGeom prst="rect">
            <a:avLst/>
          </a:prstGeom>
        </p:spPr>
      </p:pic>
      <p:cxnSp>
        <p:nvCxnSpPr>
          <p:cNvPr id="19" name="Straight Connector 18"/>
          <p:cNvCxnSpPr/>
          <p:nvPr/>
        </p:nvCxnSpPr>
        <p:spPr bwMode="auto">
          <a:xfrm flipV="1">
            <a:off x="4251146" y="3427991"/>
            <a:ext cx="629600" cy="1049385"/>
          </a:xfrm>
          <a:prstGeom prst="line">
            <a:avLst/>
          </a:prstGeom>
          <a:noFill/>
          <a:ln w="9525" cap="flat" cmpd="sng" algn="ctr">
            <a:noFill/>
            <a:prstDash val="solid"/>
            <a:round/>
            <a:headEnd type="none" w="med" len="med"/>
            <a:tailEnd type="none" w="med" len="med"/>
          </a:ln>
          <a:effectLst/>
        </p:spPr>
      </p:cxnSp>
      <p:cxnSp>
        <p:nvCxnSpPr>
          <p:cNvPr id="24" name="Straight Connector 23"/>
          <p:cNvCxnSpPr/>
          <p:nvPr/>
        </p:nvCxnSpPr>
        <p:spPr bwMode="auto">
          <a:xfrm flipV="1">
            <a:off x="4235003" y="3557146"/>
            <a:ext cx="694174" cy="930993"/>
          </a:xfrm>
          <a:prstGeom prst="line">
            <a:avLst/>
          </a:prstGeom>
          <a:noFill/>
          <a:ln w="9525" cap="flat" cmpd="sng" algn="ctr">
            <a:noFill/>
            <a:prstDash val="solid"/>
            <a:round/>
            <a:headEnd type="none" w="med" len="med"/>
            <a:tailEnd type="none" w="med" len="med"/>
          </a:ln>
          <a:effectLst/>
        </p:spPr>
      </p:cxnSp>
      <p:sp>
        <p:nvSpPr>
          <p:cNvPr id="3" name="TextBox 2"/>
          <p:cNvSpPr txBox="1"/>
          <p:nvPr/>
        </p:nvSpPr>
        <p:spPr>
          <a:xfrm>
            <a:off x="3541606" y="6042945"/>
            <a:ext cx="2033694" cy="461665"/>
          </a:xfrm>
          <a:prstGeom prst="rect">
            <a:avLst/>
          </a:prstGeom>
          <a:noFill/>
        </p:spPr>
        <p:txBody>
          <a:bodyPr wrap="square" rtlCol="0">
            <a:spAutoFit/>
          </a:bodyPr>
          <a:lstStyle/>
          <a:p>
            <a:pPr algn="ctr"/>
            <a:r>
              <a:rPr lang="en-US" sz="1200" i="1" dirty="0" smtClean="0">
                <a:solidFill>
                  <a:srgbClr val="FFFFFF"/>
                </a:solidFill>
                <a:latin typeface="Arial"/>
                <a:cs typeface="Arial"/>
              </a:rPr>
              <a:t>Spin </a:t>
            </a:r>
            <a:r>
              <a:rPr lang="en-US" sz="1200" i="1" dirty="0">
                <a:solidFill>
                  <a:srgbClr val="FFFFFF"/>
                </a:solidFill>
                <a:latin typeface="Arial"/>
                <a:cs typeface="Arial"/>
              </a:rPr>
              <a:t>density </a:t>
            </a:r>
            <a:r>
              <a:rPr lang="en-US" sz="1200" i="1" dirty="0" smtClean="0">
                <a:solidFill>
                  <a:srgbClr val="FFFFFF"/>
                </a:solidFill>
                <a:latin typeface="Arial"/>
                <a:cs typeface="Arial"/>
              </a:rPr>
              <a:t>wave domains in Cr at T=130 K</a:t>
            </a:r>
            <a:endParaRPr lang="en-US" sz="1200" i="1" dirty="0">
              <a:solidFill>
                <a:srgbClr val="FFFFFF"/>
              </a:solidFill>
              <a:latin typeface="Arial"/>
              <a:cs typeface="Arial"/>
            </a:endParaRPr>
          </a:p>
        </p:txBody>
      </p:sp>
      <p:sp>
        <p:nvSpPr>
          <p:cNvPr id="73" name="Rectangle 72"/>
          <p:cNvSpPr/>
          <p:nvPr/>
        </p:nvSpPr>
        <p:spPr>
          <a:xfrm>
            <a:off x="6259285" y="5560402"/>
            <a:ext cx="2635119" cy="1094146"/>
          </a:xfrm>
          <a:prstGeom prst="rect">
            <a:avLst/>
          </a:prstGeom>
        </p:spPr>
        <p:txBody>
          <a:bodyPr wrap="square">
            <a:spAutoFit/>
          </a:bodyPr>
          <a:lstStyle/>
          <a:p>
            <a:pPr marL="192024" indent="-192024">
              <a:lnSpc>
                <a:spcPct val="90000"/>
              </a:lnSpc>
              <a:spcAft>
                <a:spcPts val="900"/>
              </a:spcAft>
              <a:buFont typeface="Wingdings" charset="2"/>
              <a:buChar char="§"/>
            </a:pPr>
            <a:r>
              <a:rPr lang="en-US" b="1" kern="0" dirty="0" smtClean="0">
                <a:solidFill>
                  <a:srgbClr val="A22B38"/>
                </a:solidFill>
                <a:latin typeface="Arial"/>
                <a:cs typeface="Arial"/>
              </a:rPr>
              <a:t>Reveal role of mesoscale </a:t>
            </a:r>
            <a:r>
              <a:rPr lang="en-US" b="1" kern="0" dirty="0">
                <a:solidFill>
                  <a:srgbClr val="A22B38"/>
                </a:solidFill>
                <a:latin typeface="Arial"/>
                <a:cs typeface="Arial"/>
              </a:rPr>
              <a:t>magnetic </a:t>
            </a:r>
            <a:r>
              <a:rPr lang="en-US" b="1" kern="0" dirty="0" smtClean="0">
                <a:solidFill>
                  <a:srgbClr val="A22B38"/>
                </a:solidFill>
                <a:latin typeface="Arial"/>
                <a:cs typeface="Arial"/>
              </a:rPr>
              <a:t>excitations</a:t>
            </a:r>
            <a:r>
              <a:rPr lang="en-US" b="1" kern="0" dirty="0">
                <a:solidFill>
                  <a:srgbClr val="A22B38"/>
                </a:solidFill>
                <a:latin typeface="Arial"/>
                <a:cs typeface="Arial"/>
              </a:rPr>
              <a:t> </a:t>
            </a:r>
            <a:r>
              <a:rPr lang="en-US" b="1" kern="0" dirty="0" smtClean="0">
                <a:solidFill>
                  <a:srgbClr val="A22B38"/>
                </a:solidFill>
                <a:latin typeface="Arial"/>
                <a:cs typeface="Arial"/>
              </a:rPr>
              <a:t>in phase transitions</a:t>
            </a:r>
            <a:endParaRPr lang="en-US" b="1" dirty="0">
              <a:solidFill>
                <a:srgbClr val="A22B38"/>
              </a:solidFill>
              <a:latin typeface="Arial"/>
              <a:cs typeface="Arial"/>
            </a:endParaRPr>
          </a:p>
        </p:txBody>
      </p:sp>
      <p:sp>
        <p:nvSpPr>
          <p:cNvPr id="18" name="TextBox 17"/>
          <p:cNvSpPr txBox="1"/>
          <p:nvPr/>
        </p:nvSpPr>
        <p:spPr>
          <a:xfrm>
            <a:off x="6307572" y="3646695"/>
            <a:ext cx="2826659" cy="1906163"/>
          </a:xfrm>
          <a:prstGeom prst="rect">
            <a:avLst/>
          </a:prstGeom>
          <a:noFill/>
        </p:spPr>
        <p:txBody>
          <a:bodyPr wrap="square" rtlCol="0">
            <a:spAutoFit/>
          </a:bodyPr>
          <a:lstStyle/>
          <a:p>
            <a:pPr defTabSz="914400" fontAlgn="base">
              <a:lnSpc>
                <a:spcPct val="90000"/>
              </a:lnSpc>
              <a:spcBef>
                <a:spcPct val="0"/>
              </a:spcBef>
              <a:spcAft>
                <a:spcPts val="500"/>
              </a:spcAft>
            </a:pPr>
            <a:r>
              <a:rPr lang="en-US" b="1" dirty="0" smtClean="0">
                <a:solidFill>
                  <a:srgbClr val="A22B38"/>
                </a:solidFill>
                <a:latin typeface="Arial"/>
                <a:ea typeface="ＭＳ Ｐゴシック" charset="-128"/>
                <a:cs typeface="Arial"/>
              </a:rPr>
              <a:t>APS-U will:</a:t>
            </a:r>
          </a:p>
          <a:p>
            <a:pPr marL="192024" lvl="1" indent="-192024" defTabSz="914400" fontAlgn="base">
              <a:lnSpc>
                <a:spcPct val="90000"/>
              </a:lnSpc>
              <a:spcBef>
                <a:spcPct val="0"/>
              </a:spcBef>
              <a:spcAft>
                <a:spcPts val="900"/>
              </a:spcAft>
              <a:buFont typeface="Wingdings" charset="2"/>
              <a:buChar char="§"/>
            </a:pPr>
            <a:r>
              <a:rPr lang="en-US" b="1" kern="0" spc="-20" dirty="0" smtClean="0">
                <a:solidFill>
                  <a:srgbClr val="A22B38"/>
                </a:solidFill>
                <a:latin typeface="Arial"/>
                <a:cs typeface="Arial"/>
              </a:rPr>
              <a:t>Allow spatial mapping of complex phenomena at ~10 nm, capture fluctuations at their fundamental timescale</a:t>
            </a:r>
          </a:p>
        </p:txBody>
      </p:sp>
      <p:sp>
        <p:nvSpPr>
          <p:cNvPr id="2" name="Trapezoid 1"/>
          <p:cNvSpPr/>
          <p:nvPr/>
        </p:nvSpPr>
        <p:spPr bwMode="auto">
          <a:xfrm>
            <a:off x="9994900" y="622300"/>
            <a:ext cx="914400" cy="1216152"/>
          </a:xfrm>
          <a:prstGeom prst="trapezoid">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a:ea typeface="ＭＳ Ｐゴシック" charset="-128"/>
            </a:endParaRPr>
          </a:p>
        </p:txBody>
      </p:sp>
      <p:sp>
        <p:nvSpPr>
          <p:cNvPr id="9" name="TextBox 8"/>
          <p:cNvSpPr txBox="1"/>
          <p:nvPr/>
        </p:nvSpPr>
        <p:spPr>
          <a:xfrm>
            <a:off x="6085822" y="2794503"/>
            <a:ext cx="3101972" cy="646331"/>
          </a:xfrm>
          <a:prstGeom prst="rect">
            <a:avLst/>
          </a:prstGeom>
          <a:noFill/>
        </p:spPr>
        <p:txBody>
          <a:bodyPr wrap="square" rtlCol="0">
            <a:spAutoFit/>
          </a:bodyPr>
          <a:lstStyle/>
          <a:p>
            <a:pPr marL="0" lvl="1" algn="ctr"/>
            <a:r>
              <a:rPr lang="en-US" sz="1200" i="1" kern="0" spc="-20" dirty="0">
                <a:solidFill>
                  <a:srgbClr val="000000"/>
                </a:solidFill>
                <a:latin typeface="Arial"/>
                <a:cs typeface="Arial"/>
              </a:rPr>
              <a:t>Temperature, pressure, magnetic field to tune interaction </a:t>
            </a:r>
            <a:r>
              <a:rPr lang="en-US" sz="1200" i="1" kern="0" spc="-20" dirty="0" smtClean="0">
                <a:solidFill>
                  <a:srgbClr val="000000"/>
                </a:solidFill>
                <a:latin typeface="Arial"/>
                <a:cs typeface="Arial"/>
              </a:rPr>
              <a:t>strengths, control configuration, modify fluctu</a:t>
            </a:r>
            <a:r>
              <a:rPr lang="en-US" sz="1200" i="1" dirty="0" smtClean="0">
                <a:solidFill>
                  <a:srgbClr val="000000"/>
                </a:solidFill>
                <a:latin typeface="Arial"/>
                <a:cs typeface="Arial"/>
              </a:rPr>
              <a:t>ations</a:t>
            </a:r>
            <a:endParaRPr lang="en-US" sz="1200" i="1" kern="0" dirty="0">
              <a:solidFill>
                <a:srgbClr val="000000"/>
              </a:solidFill>
              <a:latin typeface="Arial"/>
              <a:cs typeface="Arial"/>
            </a:endParaRPr>
          </a:p>
        </p:txBody>
      </p:sp>
      <p:sp>
        <p:nvSpPr>
          <p:cNvPr id="8" name="TextBox 7"/>
          <p:cNvSpPr txBox="1"/>
          <p:nvPr/>
        </p:nvSpPr>
        <p:spPr>
          <a:xfrm>
            <a:off x="3323573" y="3184720"/>
            <a:ext cx="2527300" cy="1231106"/>
          </a:xfrm>
          <a:prstGeom prst="rect">
            <a:avLst/>
          </a:prstGeom>
          <a:noFill/>
        </p:spPr>
        <p:txBody>
          <a:bodyPr wrap="square" rtlCol="0">
            <a:spAutoFit/>
          </a:bodyPr>
          <a:lstStyle/>
          <a:p>
            <a:pPr marL="111125" lvl="1" algn="ctr"/>
            <a:r>
              <a:rPr lang="en-US" sz="1400" dirty="0">
                <a:solidFill>
                  <a:srgbClr val="FFFFFF"/>
                </a:solidFill>
                <a:latin typeface="Arial"/>
                <a:cs typeface="Arial"/>
              </a:rPr>
              <a:t>Today’s state of the </a:t>
            </a:r>
            <a:r>
              <a:rPr lang="en-US" sz="1400" dirty="0" smtClean="0">
                <a:solidFill>
                  <a:srgbClr val="FFFFFF"/>
                </a:solidFill>
                <a:latin typeface="Arial"/>
                <a:cs typeface="Arial"/>
              </a:rPr>
              <a:t>art:</a:t>
            </a:r>
          </a:p>
          <a:p>
            <a:pPr marL="111125" lvl="1" algn="ctr"/>
            <a:r>
              <a:rPr lang="en-US" sz="1400" dirty="0" smtClean="0">
                <a:solidFill>
                  <a:srgbClr val="FFFFFF"/>
                </a:solidFill>
                <a:latin typeface="Arial"/>
                <a:cs typeface="Arial"/>
              </a:rPr>
              <a:t>Source </a:t>
            </a:r>
            <a:r>
              <a:rPr lang="en-US" sz="1400" dirty="0">
                <a:solidFill>
                  <a:srgbClr val="FFFFFF"/>
                </a:solidFill>
                <a:latin typeface="Arial"/>
                <a:cs typeface="Arial"/>
              </a:rPr>
              <a:t>brightness limits </a:t>
            </a:r>
            <a:r>
              <a:rPr lang="en-US" sz="1400" dirty="0" smtClean="0">
                <a:solidFill>
                  <a:srgbClr val="FFFFFF"/>
                </a:solidFill>
                <a:latin typeface="Arial"/>
                <a:cs typeface="Arial"/>
              </a:rPr>
              <a:t>magnetic diffraction contrast </a:t>
            </a:r>
            <a:r>
              <a:rPr lang="en-US" sz="1400" dirty="0">
                <a:solidFill>
                  <a:srgbClr val="FFFFFF"/>
                </a:solidFill>
                <a:latin typeface="Arial"/>
                <a:cs typeface="Arial"/>
              </a:rPr>
              <a:t>to μm</a:t>
            </a:r>
            <a:r>
              <a:rPr lang="en-US" sz="1400" baseline="30000" dirty="0">
                <a:solidFill>
                  <a:srgbClr val="FFFFFF"/>
                </a:solidFill>
                <a:latin typeface="Arial"/>
                <a:cs typeface="Arial"/>
              </a:rPr>
              <a:t>3</a:t>
            </a:r>
            <a:r>
              <a:rPr lang="en-US" sz="1400" i="1" dirty="0">
                <a:solidFill>
                  <a:srgbClr val="FFFFFF"/>
                </a:solidFill>
                <a:latin typeface="Arial"/>
                <a:cs typeface="Arial"/>
              </a:rPr>
              <a:t> </a:t>
            </a:r>
            <a:r>
              <a:rPr lang="en-US" sz="1400" dirty="0">
                <a:solidFill>
                  <a:srgbClr val="FFFFFF"/>
                </a:solidFill>
                <a:latin typeface="Arial"/>
                <a:cs typeface="Arial"/>
              </a:rPr>
              <a:t>volumes</a:t>
            </a:r>
          </a:p>
          <a:p>
            <a:endParaRPr lang="en-US" dirty="0">
              <a:solidFill>
                <a:srgbClr val="616161"/>
              </a:solidFill>
              <a:latin typeface="Calibri"/>
            </a:endParaRPr>
          </a:p>
        </p:txBody>
      </p:sp>
      <p:sp>
        <p:nvSpPr>
          <p:cNvPr id="41" name="Slide Number Placeholder 2"/>
          <p:cNvSpPr>
            <a:spLocks noGrp="1"/>
          </p:cNvSpPr>
          <p:nvPr>
            <p:ph type="sldNum" sz="quarter" idx="12"/>
          </p:nvPr>
        </p:nvSpPr>
        <p:spPr>
          <a:xfrm>
            <a:off x="8610600" y="6489700"/>
            <a:ext cx="384175" cy="365125"/>
          </a:xfrm>
        </p:spPr>
        <p:txBody>
          <a:bodyPr/>
          <a:lstStyle/>
          <a:p>
            <a:pPr>
              <a:defRPr/>
            </a:pPr>
            <a:fld id="{9A265F1B-0587-4014-A56F-585C320E3BDD}" type="slidenum">
              <a:rPr lang="en-US" smtClean="0">
                <a:solidFill>
                  <a:srgbClr val="616161"/>
                </a:solidFill>
              </a:rPr>
              <a:pPr>
                <a:defRPr/>
              </a:pPr>
              <a:t>27</a:t>
            </a:fld>
            <a:endParaRPr lang="en-US" dirty="0">
              <a:solidFill>
                <a:srgbClr val="616161"/>
              </a:solidFill>
            </a:endParaRPr>
          </a:p>
        </p:txBody>
      </p:sp>
      <p:grpSp>
        <p:nvGrpSpPr>
          <p:cNvPr id="23" name="Group 22"/>
          <p:cNvGrpSpPr/>
          <p:nvPr/>
        </p:nvGrpSpPr>
        <p:grpSpPr>
          <a:xfrm>
            <a:off x="6487889" y="1200004"/>
            <a:ext cx="2044701" cy="1611591"/>
            <a:chOff x="6487889" y="1200004"/>
            <a:chExt cx="2044701" cy="1611591"/>
          </a:xfrm>
        </p:grpSpPr>
        <p:grpSp>
          <p:nvGrpSpPr>
            <p:cNvPr id="20" name="Group 19"/>
            <p:cNvGrpSpPr/>
            <p:nvPr/>
          </p:nvGrpSpPr>
          <p:grpSpPr>
            <a:xfrm>
              <a:off x="6487889" y="1200004"/>
              <a:ext cx="2044701" cy="1611591"/>
              <a:chOff x="4127499" y="3898890"/>
              <a:chExt cx="2044701" cy="1611591"/>
            </a:xfrm>
          </p:grpSpPr>
          <p:grpSp>
            <p:nvGrpSpPr>
              <p:cNvPr id="17" name="Group 16"/>
              <p:cNvGrpSpPr/>
              <p:nvPr/>
            </p:nvGrpSpPr>
            <p:grpSpPr>
              <a:xfrm>
                <a:off x="4127499" y="3898890"/>
                <a:ext cx="2044701" cy="1611591"/>
                <a:chOff x="4127499" y="3936990"/>
                <a:chExt cx="2044701" cy="1611591"/>
              </a:xfrm>
            </p:grpSpPr>
            <p:grpSp>
              <p:nvGrpSpPr>
                <p:cNvPr id="46" name="Group 45"/>
                <p:cNvGrpSpPr/>
                <p:nvPr/>
              </p:nvGrpSpPr>
              <p:grpSpPr>
                <a:xfrm>
                  <a:off x="4127499" y="3936990"/>
                  <a:ext cx="2044701" cy="1611591"/>
                  <a:chOff x="947420" y="5041226"/>
                  <a:chExt cx="2779103" cy="2247907"/>
                </a:xfrm>
              </p:grpSpPr>
              <p:pic>
                <p:nvPicPr>
                  <p:cNvPr id="49" name="Picture 48"/>
                  <p:cNvPicPr>
                    <a:picLocks noChangeAspect="1"/>
                  </p:cNvPicPr>
                  <p:nvPr/>
                </p:nvPicPr>
                <p:blipFill rotWithShape="1">
                  <a:blip r:embed="rId4">
                    <a:extLst>
                      <a:ext uri="{28A0092B-C50C-407E-A947-70E740481C1C}">
                        <a14:useLocalDpi xmlns:a14="http://schemas.microsoft.com/office/drawing/2010/main" val="0"/>
                      </a:ext>
                    </a:extLst>
                  </a:blip>
                  <a:srcRect l="2670" r="4607"/>
                  <a:stretch/>
                </p:blipFill>
                <p:spPr>
                  <a:xfrm>
                    <a:off x="947420" y="5041226"/>
                    <a:ext cx="2779103" cy="2247907"/>
                  </a:xfrm>
                  <a:prstGeom prst="rect">
                    <a:avLst/>
                  </a:prstGeom>
                  <a:ln>
                    <a:solidFill>
                      <a:schemeClr val="tx2"/>
                    </a:solidFill>
                  </a:ln>
                </p:spPr>
              </p:pic>
              <p:grpSp>
                <p:nvGrpSpPr>
                  <p:cNvPr id="50" name="Group 49"/>
                  <p:cNvGrpSpPr/>
                  <p:nvPr/>
                </p:nvGrpSpPr>
                <p:grpSpPr>
                  <a:xfrm>
                    <a:off x="1045124" y="5048832"/>
                    <a:ext cx="1109254" cy="607803"/>
                    <a:chOff x="3133177" y="1534403"/>
                    <a:chExt cx="1109252" cy="607804"/>
                  </a:xfrm>
                </p:grpSpPr>
                <p:sp>
                  <p:nvSpPr>
                    <p:cNvPr id="58" name="Rectangle 57"/>
                    <p:cNvSpPr>
                      <a:spLocks/>
                    </p:cNvSpPr>
                    <p:nvPr/>
                  </p:nvSpPr>
                  <p:spPr bwMode="auto">
                    <a:xfrm>
                      <a:off x="3133177" y="1655570"/>
                      <a:ext cx="186424" cy="182560"/>
                    </a:xfrm>
                    <a:prstGeom prst="rect">
                      <a:avLst/>
                    </a:prstGeom>
                    <a:solidFill>
                      <a:srgbClr val="FF00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sp>
                  <p:nvSpPr>
                    <p:cNvPr id="60" name="TextBox 59"/>
                    <p:cNvSpPr txBox="1"/>
                    <p:nvPr/>
                  </p:nvSpPr>
                  <p:spPr>
                    <a:xfrm>
                      <a:off x="3255425" y="1534403"/>
                      <a:ext cx="987004" cy="343438"/>
                    </a:xfrm>
                    <a:prstGeom prst="rect">
                      <a:avLst/>
                    </a:prstGeom>
                    <a:noFill/>
                  </p:spPr>
                  <p:txBody>
                    <a:bodyPr wrap="none" rtlCol="0">
                      <a:spAutoFit/>
                    </a:bodyPr>
                    <a:lstStyle/>
                    <a:p>
                      <a:r>
                        <a:rPr lang="en-US" sz="1000" b="1" dirty="0" smtClean="0">
                          <a:solidFill>
                            <a:srgbClr val="000000"/>
                          </a:solidFill>
                          <a:latin typeface="Arial"/>
                          <a:cs typeface="Arial"/>
                        </a:rPr>
                        <a:t>Insulator</a:t>
                      </a:r>
                      <a:endParaRPr lang="en-US" sz="1000" b="1" dirty="0">
                        <a:solidFill>
                          <a:srgbClr val="000000"/>
                        </a:solidFill>
                        <a:latin typeface="Arial"/>
                        <a:cs typeface="Arial"/>
                      </a:endParaRPr>
                    </a:p>
                  </p:txBody>
                </p:sp>
                <p:sp>
                  <p:nvSpPr>
                    <p:cNvPr id="61" name="Rectangle 60"/>
                    <p:cNvSpPr/>
                    <p:nvPr/>
                  </p:nvSpPr>
                  <p:spPr bwMode="auto">
                    <a:xfrm>
                      <a:off x="3133177" y="1945330"/>
                      <a:ext cx="186424" cy="182560"/>
                    </a:xfrm>
                    <a:prstGeom prst="rect">
                      <a:avLst/>
                    </a:prstGeom>
                    <a:solidFill>
                      <a:srgbClr val="FFFF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sp>
                  <p:nvSpPr>
                    <p:cNvPr id="62" name="TextBox 61"/>
                    <p:cNvSpPr txBox="1"/>
                    <p:nvPr/>
                  </p:nvSpPr>
                  <p:spPr>
                    <a:xfrm>
                      <a:off x="3268129" y="1798769"/>
                      <a:ext cx="696531" cy="343438"/>
                    </a:xfrm>
                    <a:prstGeom prst="rect">
                      <a:avLst/>
                    </a:prstGeom>
                    <a:noFill/>
                  </p:spPr>
                  <p:txBody>
                    <a:bodyPr wrap="none" rtlCol="0">
                      <a:spAutoFit/>
                    </a:bodyPr>
                    <a:lstStyle/>
                    <a:p>
                      <a:r>
                        <a:rPr lang="en-US" sz="1000" b="1" dirty="0" smtClean="0">
                          <a:solidFill>
                            <a:srgbClr val="000000"/>
                          </a:solidFill>
                          <a:latin typeface="Arial"/>
                          <a:cs typeface="Arial"/>
                        </a:rPr>
                        <a:t>Metal</a:t>
                      </a:r>
                      <a:endParaRPr lang="en-US" sz="1000" b="1" dirty="0">
                        <a:solidFill>
                          <a:srgbClr val="000000"/>
                        </a:solidFill>
                        <a:latin typeface="Arial"/>
                        <a:cs typeface="Arial"/>
                      </a:endParaRPr>
                    </a:p>
                  </p:txBody>
                </p:sp>
              </p:grpSp>
            </p:grpSp>
            <p:sp>
              <p:nvSpPr>
                <p:cNvPr id="63" name="TextBox 62"/>
                <p:cNvSpPr txBox="1"/>
                <p:nvPr/>
              </p:nvSpPr>
              <p:spPr>
                <a:xfrm>
                  <a:off x="5395910" y="5062758"/>
                  <a:ext cx="582211" cy="215444"/>
                </a:xfrm>
                <a:prstGeom prst="rect">
                  <a:avLst/>
                </a:prstGeom>
                <a:noFill/>
              </p:spPr>
              <p:txBody>
                <a:bodyPr wrap="none" rtlCol="0">
                  <a:spAutoFit/>
                </a:bodyPr>
                <a:lstStyle/>
                <a:p>
                  <a:r>
                    <a:rPr lang="en-US" sz="800" b="1" dirty="0" smtClean="0">
                      <a:solidFill>
                        <a:srgbClr val="000000"/>
                      </a:solidFill>
                      <a:latin typeface="Arial"/>
                      <a:cs typeface="Arial"/>
                    </a:rPr>
                    <a:t>H ~ 10 T</a:t>
                  </a:r>
                  <a:endParaRPr lang="en-US" sz="800" b="1" dirty="0">
                    <a:solidFill>
                      <a:srgbClr val="000000"/>
                    </a:solidFill>
                    <a:latin typeface="Arial"/>
                    <a:cs typeface="Arial"/>
                  </a:endParaRPr>
                </a:p>
              </p:txBody>
            </p:sp>
          </p:grpSp>
          <p:sp>
            <p:nvSpPr>
              <p:cNvPr id="64" name="TextBox 63"/>
              <p:cNvSpPr txBox="1"/>
              <p:nvPr/>
            </p:nvSpPr>
            <p:spPr>
              <a:xfrm rot="287965">
                <a:off x="5009436" y="5043320"/>
                <a:ext cx="608426" cy="338554"/>
              </a:xfrm>
              <a:prstGeom prst="rect">
                <a:avLst/>
              </a:prstGeom>
              <a:noFill/>
            </p:spPr>
            <p:txBody>
              <a:bodyPr wrap="square" rtlCol="0">
                <a:spAutoFit/>
              </a:bodyPr>
              <a:lstStyle/>
              <a:p>
                <a:pPr algn="ctr"/>
                <a:r>
                  <a:rPr lang="en-US" sz="800" b="1" dirty="0" smtClean="0">
                    <a:solidFill>
                      <a:srgbClr val="000000"/>
                    </a:solidFill>
                    <a:latin typeface="Arial"/>
                    <a:cs typeface="Arial"/>
                  </a:rPr>
                  <a:t>P &gt; 1</a:t>
                </a:r>
              </a:p>
              <a:p>
                <a:pPr algn="ctr"/>
                <a:r>
                  <a:rPr lang="en-US" sz="800" b="1" dirty="0" smtClean="0">
                    <a:solidFill>
                      <a:srgbClr val="000000"/>
                    </a:solidFill>
                    <a:latin typeface="Arial"/>
                    <a:cs typeface="Arial"/>
                  </a:rPr>
                  <a:t> Mbar</a:t>
                </a:r>
                <a:endParaRPr lang="en-US" sz="800" b="1" dirty="0">
                  <a:solidFill>
                    <a:srgbClr val="000000"/>
                  </a:solidFill>
                  <a:latin typeface="Arial"/>
                  <a:cs typeface="Arial"/>
                </a:endParaRPr>
              </a:p>
            </p:txBody>
          </p:sp>
        </p:grpSp>
        <p:cxnSp>
          <p:nvCxnSpPr>
            <p:cNvPr id="14" name="Straight Connector 13"/>
            <p:cNvCxnSpPr/>
            <p:nvPr/>
          </p:nvCxnSpPr>
          <p:spPr bwMode="auto">
            <a:xfrm>
              <a:off x="7184647" y="2188738"/>
              <a:ext cx="377574" cy="324973"/>
            </a:xfrm>
            <a:prstGeom prst="line">
              <a:avLst/>
            </a:prstGeom>
            <a:noFill/>
            <a:ln w="8890" cap="flat" cmpd="sng" algn="ctr">
              <a:solidFill>
                <a:srgbClr val="6F96D3"/>
              </a:solidFill>
              <a:prstDash val="dash"/>
              <a:round/>
              <a:headEnd type="none" w="med" len="med"/>
              <a:tailEnd type="none" w="med" len="med"/>
            </a:ln>
            <a:effectLst/>
          </p:spPr>
        </p:cxnSp>
        <p:cxnSp>
          <p:nvCxnSpPr>
            <p:cNvPr id="44" name="Straight Connector 43"/>
            <p:cNvCxnSpPr/>
            <p:nvPr/>
          </p:nvCxnSpPr>
          <p:spPr bwMode="auto">
            <a:xfrm>
              <a:off x="7715249" y="2173642"/>
              <a:ext cx="0" cy="367574"/>
            </a:xfrm>
            <a:prstGeom prst="line">
              <a:avLst/>
            </a:prstGeom>
            <a:noFill/>
            <a:ln w="8890" cap="flat" cmpd="sng" algn="ctr">
              <a:solidFill>
                <a:srgbClr val="6F96D3"/>
              </a:solidFill>
              <a:prstDash val="dash"/>
              <a:round/>
              <a:headEnd type="none" w="med" len="med"/>
              <a:tailEnd type="none" w="med" len="med"/>
            </a:ln>
            <a:effectLst/>
          </p:spPr>
        </p:cxnSp>
      </p:grpSp>
      <p:grpSp>
        <p:nvGrpSpPr>
          <p:cNvPr id="33" name="Group 32"/>
          <p:cNvGrpSpPr/>
          <p:nvPr/>
        </p:nvGrpSpPr>
        <p:grpSpPr>
          <a:xfrm>
            <a:off x="3665429" y="4162405"/>
            <a:ext cx="1843591" cy="1852166"/>
            <a:chOff x="3665429" y="4162405"/>
            <a:chExt cx="1843591" cy="1852166"/>
          </a:xfrm>
        </p:grpSpPr>
        <p:pic>
          <p:nvPicPr>
            <p:cNvPr id="13" name="Picture 12" descr="domains.tif"/>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65429" y="4162405"/>
              <a:ext cx="1843591" cy="1852166"/>
            </a:xfrm>
            <a:prstGeom prst="rect">
              <a:avLst/>
            </a:prstGeom>
            <a:ln>
              <a:solidFill>
                <a:srgbClr val="000000"/>
              </a:solidFill>
            </a:ln>
          </p:spPr>
        </p:pic>
        <p:sp>
          <p:nvSpPr>
            <p:cNvPr id="27" name="Rectangle 26"/>
            <p:cNvSpPr/>
            <p:nvPr/>
          </p:nvSpPr>
          <p:spPr bwMode="auto">
            <a:xfrm>
              <a:off x="4934825" y="5826174"/>
              <a:ext cx="432504" cy="173099"/>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6" name="TextBox 5"/>
            <p:cNvSpPr txBox="1"/>
            <p:nvPr/>
          </p:nvSpPr>
          <p:spPr>
            <a:xfrm>
              <a:off x="4924913" y="5801879"/>
              <a:ext cx="467511" cy="161855"/>
            </a:xfrm>
            <a:prstGeom prst="rect">
              <a:avLst/>
            </a:prstGeom>
            <a:solidFill>
              <a:srgbClr val="FFFFFF"/>
            </a:solidFill>
          </p:spPr>
          <p:txBody>
            <a:bodyPr wrap="square" lIns="0" tIns="0" rIns="0" bIns="0" rtlCol="0">
              <a:spAutoFit/>
            </a:bodyPr>
            <a:lstStyle/>
            <a:p>
              <a:pPr algn="ctr"/>
              <a:r>
                <a:rPr lang="en-US" sz="800" dirty="0" smtClean="0">
                  <a:solidFill>
                    <a:srgbClr val="000000"/>
                  </a:solidFill>
                  <a:latin typeface="Calibri"/>
                </a:rPr>
                <a:t>100 µm</a:t>
              </a:r>
              <a:endParaRPr lang="en-US" sz="800" dirty="0">
                <a:solidFill>
                  <a:srgbClr val="000000"/>
                </a:solidFill>
                <a:latin typeface="Calibri"/>
              </a:endParaRPr>
            </a:p>
          </p:txBody>
        </p:sp>
      </p:grpSp>
    </p:spTree>
    <p:extLst>
      <p:ext uri="{BB962C8B-B14F-4D97-AF65-F5344CB8AC3E}">
        <p14:creationId xmlns:p14="http://schemas.microsoft.com/office/powerpoint/2010/main" val="775510375"/>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3" name="Group 82"/>
          <p:cNvGrpSpPr/>
          <p:nvPr/>
        </p:nvGrpSpPr>
        <p:grpSpPr>
          <a:xfrm>
            <a:off x="5334000" y="-64733"/>
            <a:ext cx="3828289" cy="307777"/>
            <a:chOff x="5343972" y="-86311"/>
            <a:chExt cx="3743405" cy="410373"/>
          </a:xfrm>
        </p:grpSpPr>
        <p:sp>
          <p:nvSpPr>
            <p:cNvPr id="84" name="TextBox 83"/>
            <p:cNvSpPr txBox="1"/>
            <p:nvPr/>
          </p:nvSpPr>
          <p:spPr>
            <a:xfrm>
              <a:off x="5791034" y="-86311"/>
              <a:ext cx="3296343" cy="410373"/>
            </a:xfrm>
            <a:prstGeom prst="rect">
              <a:avLst/>
            </a:prstGeom>
            <a:solidFill>
              <a:srgbClr val="8163A5"/>
            </a:solidFill>
          </p:spPr>
          <p:txBody>
            <a:bodyPr wrap="square" rtlCol="0" anchor="ctr" anchorCtr="0">
              <a:spAutoFit/>
            </a:bodyPr>
            <a:lstStyle/>
            <a:p>
              <a:r>
                <a:rPr lang="en-US" sz="1400" b="1" dirty="0" smtClean="0">
                  <a:solidFill>
                    <a:srgbClr val="FFFFFF"/>
                  </a:solidFill>
                  <a:effectLst>
                    <a:outerShdw blurRad="50800" dist="38100" dir="2700000" algn="tl" rotWithShape="0">
                      <a:prstClr val="black">
                        <a:alpha val="40000"/>
                      </a:prstClr>
                    </a:outerShdw>
                  </a:effectLst>
                  <a:latin typeface="Arial"/>
                  <a:cs typeface="Arial"/>
                </a:rPr>
                <a:t>        Chemistry and Catalysis </a:t>
              </a:r>
              <a:endParaRPr lang="en-US" sz="1400" b="1" dirty="0">
                <a:solidFill>
                  <a:srgbClr val="FFFFFF"/>
                </a:solidFill>
                <a:effectLst>
                  <a:outerShdw blurRad="50800" dist="38100" dir="2700000" algn="tl" rotWithShape="0">
                    <a:prstClr val="black">
                      <a:alpha val="40000"/>
                    </a:prstClr>
                  </a:outerShdw>
                </a:effectLst>
                <a:latin typeface="Arial"/>
                <a:cs typeface="Arial"/>
              </a:endParaRPr>
            </a:p>
          </p:txBody>
        </p:sp>
        <p:sp>
          <p:nvSpPr>
            <p:cNvPr id="85" name="Right Triangle 84"/>
            <p:cNvSpPr/>
            <p:nvPr/>
          </p:nvSpPr>
          <p:spPr bwMode="auto">
            <a:xfrm rot="10800000">
              <a:off x="5343972" y="0"/>
              <a:ext cx="455696" cy="324062"/>
            </a:xfrm>
            <a:prstGeom prst="rtTriangle">
              <a:avLst/>
            </a:prstGeom>
            <a:solidFill>
              <a:srgbClr val="8163A5"/>
            </a:solidFill>
            <a:ln>
              <a:noFill/>
            </a:ln>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a:endParaRPr>
            </a:p>
          </p:txBody>
        </p:sp>
      </p:grpSp>
      <p:sp>
        <p:nvSpPr>
          <p:cNvPr id="86" name="AutoShape 5"/>
          <p:cNvSpPr>
            <a:spLocks noChangeArrowheads="1"/>
          </p:cNvSpPr>
          <p:nvPr/>
        </p:nvSpPr>
        <p:spPr bwMode="auto">
          <a:xfrm>
            <a:off x="5535212" y="1117600"/>
            <a:ext cx="3599643" cy="5753836"/>
          </a:xfrm>
          <a:prstGeom prst="homePlate">
            <a:avLst>
              <a:gd name="adj" fmla="val 0"/>
            </a:avLst>
          </a:prstGeom>
          <a:solidFill>
            <a:schemeClr val="accent1">
              <a:lumMod val="60000"/>
              <a:lumOff val="40000"/>
            </a:schemeClr>
          </a:solidFill>
          <a:ln w="57150" cmpd="sng">
            <a:noFill/>
            <a:prstDash val="solid"/>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87" name="Text Box 25"/>
          <p:cNvSpPr txBox="1">
            <a:spLocks noChangeArrowheads="1"/>
          </p:cNvSpPr>
          <p:nvPr/>
        </p:nvSpPr>
        <p:spPr bwMode="auto">
          <a:xfrm>
            <a:off x="5181600" y="841384"/>
            <a:ext cx="4267200" cy="242374"/>
          </a:xfrm>
          <a:prstGeom prst="rect">
            <a:avLst/>
          </a:prstGeom>
          <a:noFill/>
          <a:ln w="9525">
            <a:noFill/>
            <a:miter lim="800000"/>
            <a:headEnd/>
            <a:tailEnd/>
          </a:ln>
        </p:spPr>
        <p:txBody>
          <a:bodyPr lIns="0" tIns="0" rIns="0" bIns="0">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APS Upgrade </a:t>
            </a:r>
          </a:p>
        </p:txBody>
      </p:sp>
      <p:sp>
        <p:nvSpPr>
          <p:cNvPr id="88" name="AutoShape 5"/>
          <p:cNvSpPr>
            <a:spLocks noChangeArrowheads="1"/>
          </p:cNvSpPr>
          <p:nvPr/>
        </p:nvSpPr>
        <p:spPr bwMode="auto">
          <a:xfrm>
            <a:off x="2714625" y="1117600"/>
            <a:ext cx="3609976" cy="5742338"/>
          </a:xfrm>
          <a:prstGeom prst="homePlate">
            <a:avLst>
              <a:gd name="adj" fmla="val 16421"/>
            </a:avLst>
          </a:prstGeom>
          <a:solidFill>
            <a:schemeClr val="accent3"/>
          </a:solidFill>
          <a:ln w="9525">
            <a:noFill/>
            <a:miter lim="800000"/>
            <a:headEnd/>
            <a:tailEnd/>
          </a:ln>
          <a:effectLst>
            <a:outerShdw dist="35921" dir="2700000" algn="ctr" rotWithShape="0">
              <a:srgbClr val="777777"/>
            </a:outerShdw>
          </a:effectLst>
        </p:spPr>
        <p:txBody>
          <a:bodyPr wrap="none" anchor="ctr"/>
          <a:lstStyle/>
          <a:p>
            <a:endParaRPr lang="en-US" sz="1400" b="1" i="1" dirty="0">
              <a:solidFill>
                <a:srgbClr val="FFFFFF"/>
              </a:solidFill>
              <a:effectLst>
                <a:outerShdw blurRad="50800" dist="38100" dir="2700000" algn="tl" rotWithShape="0">
                  <a:prstClr val="black">
                    <a:alpha val="40000"/>
                  </a:prstClr>
                </a:outerShdw>
              </a:effectLst>
              <a:latin typeface="Arial"/>
              <a:cs typeface="Arial"/>
            </a:endParaRPr>
          </a:p>
        </p:txBody>
      </p:sp>
      <p:sp>
        <p:nvSpPr>
          <p:cNvPr id="89" name="Text Box 9"/>
          <p:cNvSpPr txBox="1">
            <a:spLocks noChangeArrowheads="1"/>
          </p:cNvSpPr>
          <p:nvPr/>
        </p:nvSpPr>
        <p:spPr bwMode="auto">
          <a:xfrm>
            <a:off x="460299" y="796397"/>
            <a:ext cx="1762284" cy="334707"/>
          </a:xfrm>
          <a:prstGeom prst="rect">
            <a:avLst/>
          </a:prstGeom>
          <a:noFill/>
          <a:ln w="9525">
            <a:noFill/>
            <a:miter lim="800000"/>
            <a:headEnd/>
            <a:tailEnd/>
          </a:ln>
        </p:spPr>
        <p:txBody>
          <a:bodyPr wrap="none">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The Challenge</a:t>
            </a:r>
          </a:p>
        </p:txBody>
      </p:sp>
      <p:sp>
        <p:nvSpPr>
          <p:cNvPr id="90" name="Text Box 10"/>
          <p:cNvSpPr txBox="1">
            <a:spLocks noChangeArrowheads="1"/>
          </p:cNvSpPr>
          <p:nvPr/>
        </p:nvSpPr>
        <p:spPr bwMode="auto">
          <a:xfrm>
            <a:off x="2819400" y="796397"/>
            <a:ext cx="2600325" cy="334707"/>
          </a:xfrm>
          <a:prstGeom prst="rect">
            <a:avLst/>
          </a:prstGeom>
          <a:noFill/>
          <a:ln w="9525">
            <a:noFill/>
            <a:miter lim="800000"/>
            <a:headEnd/>
            <a:tailEnd/>
          </a:ln>
        </p:spPr>
        <p:txBody>
          <a:bodyPr>
            <a:spAutoFit/>
          </a:bodyPr>
          <a:lstStyle/>
          <a:p>
            <a:pPr algn="ctr" defTabSz="914400" fontAlgn="base">
              <a:lnSpc>
                <a:spcPct val="85000"/>
              </a:lnSpc>
              <a:spcBef>
                <a:spcPct val="0"/>
              </a:spcBef>
              <a:spcAft>
                <a:spcPct val="0"/>
              </a:spcAft>
            </a:pPr>
            <a:r>
              <a:rPr lang="en-US" altLang="ko-KR" b="1" dirty="0" smtClean="0">
                <a:solidFill>
                  <a:srgbClr val="A22B38"/>
                </a:solidFill>
                <a:latin typeface="Arial"/>
                <a:ea typeface="굴림" pitchFamily="80" charset="-127"/>
                <a:cs typeface="Arial"/>
              </a:rPr>
              <a:t>The Science Problem</a:t>
            </a:r>
          </a:p>
        </p:txBody>
      </p:sp>
      <p:sp>
        <p:nvSpPr>
          <p:cNvPr id="92" name="AutoShape 8"/>
          <p:cNvSpPr>
            <a:spLocks noChangeArrowheads="1"/>
          </p:cNvSpPr>
          <p:nvPr/>
        </p:nvSpPr>
        <p:spPr bwMode="auto">
          <a:xfrm>
            <a:off x="0" y="1117600"/>
            <a:ext cx="3276600" cy="5740400"/>
          </a:xfrm>
          <a:prstGeom prst="homePlate">
            <a:avLst>
              <a:gd name="adj" fmla="val 16319"/>
            </a:avLst>
          </a:prstGeom>
          <a:solidFill>
            <a:schemeClr val="tx2">
              <a:lumMod val="75000"/>
            </a:schemeClr>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endParaRPr lang="en-US" altLang="ko-KR" dirty="0" smtClean="0">
              <a:solidFill>
                <a:srgbClr val="000000"/>
              </a:solidFill>
              <a:latin typeface="Arial"/>
              <a:ea typeface="굴림" pitchFamily="80" charset="-127"/>
              <a:cs typeface="Arial"/>
            </a:endParaRPr>
          </a:p>
        </p:txBody>
      </p:sp>
      <p:sp>
        <p:nvSpPr>
          <p:cNvPr id="93" name="TextBox 92"/>
          <p:cNvSpPr txBox="1"/>
          <p:nvPr/>
        </p:nvSpPr>
        <p:spPr>
          <a:xfrm>
            <a:off x="126997" y="3126040"/>
            <a:ext cx="2904068" cy="3545073"/>
          </a:xfrm>
          <a:prstGeom prst="rect">
            <a:avLst/>
          </a:prstGeom>
          <a:noFill/>
        </p:spPr>
        <p:txBody>
          <a:bodyPr wrap="square" rtlCol="0">
            <a:spAutoFit/>
          </a:bodyPr>
          <a:lstStyle/>
          <a:p>
            <a:pPr>
              <a:lnSpc>
                <a:spcPct val="90000"/>
              </a:lnSpc>
              <a:spcAft>
                <a:spcPts val="900"/>
              </a:spcAft>
            </a:pPr>
            <a:r>
              <a:rPr lang="en-US" sz="1600" kern="0" dirty="0" smtClean="0">
                <a:solidFill>
                  <a:srgbClr val="FFFFFF"/>
                </a:solidFill>
                <a:latin typeface="Arial"/>
                <a:cs typeface="Arial"/>
              </a:rPr>
              <a:t>Advanced </a:t>
            </a:r>
            <a:r>
              <a:rPr lang="en-US" sz="1600" kern="0" dirty="0" err="1" smtClean="0">
                <a:solidFill>
                  <a:srgbClr val="FFFFFF"/>
                </a:solidFill>
                <a:latin typeface="Arial"/>
                <a:cs typeface="Arial"/>
              </a:rPr>
              <a:t>nanocatalysts</a:t>
            </a:r>
            <a:r>
              <a:rPr lang="en-US" sz="1600" kern="0" dirty="0" smtClean="0">
                <a:solidFill>
                  <a:srgbClr val="FFFFFF"/>
                </a:solidFill>
                <a:latin typeface="Arial"/>
                <a:cs typeface="Arial"/>
              </a:rPr>
              <a:t> hold promise for new and highly efficient industrial processes </a:t>
            </a:r>
          </a:p>
          <a:p>
            <a:pPr marL="192024" indent="-192024">
              <a:lnSpc>
                <a:spcPct val="90000"/>
              </a:lnSpc>
              <a:buFont typeface="Wingdings" charset="2"/>
              <a:buChar char="§"/>
            </a:pPr>
            <a:r>
              <a:rPr lang="en-US" sz="1600" kern="0" dirty="0" smtClean="0">
                <a:solidFill>
                  <a:srgbClr val="FFFFFF"/>
                </a:solidFill>
                <a:latin typeface="Arial"/>
                <a:cs typeface="Arial"/>
              </a:rPr>
              <a:t>Reductions in:</a:t>
            </a:r>
          </a:p>
          <a:p>
            <a:pPr marL="576263" lvl="1" indent="-288925">
              <a:lnSpc>
                <a:spcPct val="90000"/>
              </a:lnSpc>
              <a:buFont typeface="Lucida Grande"/>
              <a:buChar char="–"/>
              <a:tabLst>
                <a:tab pos="347663" algn="l"/>
              </a:tabLst>
            </a:pPr>
            <a:r>
              <a:rPr lang="en-US" sz="1600" kern="0" dirty="0" smtClean="0">
                <a:solidFill>
                  <a:srgbClr val="FFFFFF"/>
                </a:solidFill>
                <a:latin typeface="Arial"/>
                <a:cs typeface="Arial"/>
              </a:rPr>
              <a:t>Costs</a:t>
            </a:r>
            <a:endParaRPr lang="en-US" sz="1600" kern="0" dirty="0">
              <a:solidFill>
                <a:srgbClr val="FFFFFF"/>
              </a:solidFill>
              <a:latin typeface="Arial"/>
              <a:cs typeface="Arial"/>
            </a:endParaRPr>
          </a:p>
          <a:p>
            <a:pPr marL="576263" lvl="1" indent="-288925">
              <a:lnSpc>
                <a:spcPct val="90000"/>
              </a:lnSpc>
              <a:buFont typeface="Lucida Grande"/>
              <a:buChar char="–"/>
              <a:tabLst>
                <a:tab pos="347663" algn="l"/>
              </a:tabLst>
            </a:pPr>
            <a:r>
              <a:rPr lang="en-US" sz="1600" kern="0" dirty="0" smtClean="0">
                <a:solidFill>
                  <a:srgbClr val="FFFFFF"/>
                </a:solidFill>
                <a:latin typeface="Arial"/>
                <a:cs typeface="Arial"/>
              </a:rPr>
              <a:t>Energy/materials consumption</a:t>
            </a:r>
          </a:p>
          <a:p>
            <a:pPr marL="576263" lvl="1" indent="-288925">
              <a:lnSpc>
                <a:spcPct val="90000"/>
              </a:lnSpc>
              <a:buFont typeface="Lucida Grande"/>
              <a:buChar char="–"/>
              <a:tabLst>
                <a:tab pos="347663" algn="l"/>
              </a:tabLst>
            </a:pPr>
            <a:r>
              <a:rPr lang="en-US" sz="1600" kern="0" dirty="0" smtClean="0">
                <a:solidFill>
                  <a:srgbClr val="FFFFFF"/>
                </a:solidFill>
                <a:latin typeface="Arial"/>
                <a:cs typeface="Arial"/>
              </a:rPr>
              <a:t>Harmful waste products </a:t>
            </a:r>
          </a:p>
          <a:p>
            <a:pPr marL="287338" lvl="1">
              <a:lnSpc>
                <a:spcPct val="90000"/>
              </a:lnSpc>
              <a:tabLst>
                <a:tab pos="347663" algn="l"/>
              </a:tabLst>
            </a:pPr>
            <a:endParaRPr lang="en-US" sz="1600" kern="0" dirty="0" smtClean="0">
              <a:solidFill>
                <a:srgbClr val="FFFFFF"/>
              </a:solidFill>
              <a:latin typeface="Arial"/>
              <a:cs typeface="Arial"/>
            </a:endParaRPr>
          </a:p>
          <a:p>
            <a:pPr>
              <a:lnSpc>
                <a:spcPct val="90000"/>
              </a:lnSpc>
              <a:spcAft>
                <a:spcPts val="900"/>
              </a:spcAft>
            </a:pPr>
            <a:r>
              <a:rPr lang="en-US" sz="1600" kern="0" dirty="0" smtClean="0">
                <a:solidFill>
                  <a:srgbClr val="FFFFFF"/>
                </a:solidFill>
                <a:latin typeface="Arial"/>
                <a:cs typeface="Arial"/>
              </a:rPr>
              <a:t>Significant economic impact:</a:t>
            </a:r>
          </a:p>
          <a:p>
            <a:pPr marL="192024" indent="-192024">
              <a:lnSpc>
                <a:spcPct val="90000"/>
              </a:lnSpc>
              <a:spcAft>
                <a:spcPts val="900"/>
              </a:spcAft>
              <a:buFont typeface="Wingdings" charset="2"/>
              <a:buChar char="§"/>
            </a:pPr>
            <a:r>
              <a:rPr lang="en-US" sz="1600" kern="0" dirty="0" smtClean="0">
                <a:solidFill>
                  <a:srgbClr val="FFFFFF"/>
                </a:solidFill>
                <a:latin typeface="Arial"/>
                <a:cs typeface="Arial"/>
              </a:rPr>
              <a:t>World </a:t>
            </a:r>
            <a:r>
              <a:rPr lang="en-US" sz="1600" kern="0" dirty="0">
                <a:solidFill>
                  <a:srgbClr val="FFFFFF"/>
                </a:solidFill>
                <a:latin typeface="Arial"/>
                <a:cs typeface="Arial"/>
              </a:rPr>
              <a:t>chemical industry </a:t>
            </a:r>
            <a:r>
              <a:rPr lang="en-US" sz="1600" kern="0" dirty="0" smtClean="0">
                <a:solidFill>
                  <a:srgbClr val="FFFFFF"/>
                </a:solidFill>
                <a:latin typeface="Arial"/>
                <a:cs typeface="Arial"/>
              </a:rPr>
              <a:t>–  &gt;$</a:t>
            </a:r>
            <a:r>
              <a:rPr lang="en-US" sz="1600" kern="0" dirty="0">
                <a:solidFill>
                  <a:srgbClr val="FFFFFF"/>
                </a:solidFill>
                <a:latin typeface="Arial"/>
                <a:cs typeface="Arial"/>
              </a:rPr>
              <a:t>1.7 trillion </a:t>
            </a:r>
            <a:r>
              <a:rPr lang="en-US" sz="1600" kern="0" dirty="0" smtClean="0">
                <a:solidFill>
                  <a:srgbClr val="FFFFFF"/>
                </a:solidFill>
                <a:latin typeface="Arial"/>
                <a:cs typeface="Arial"/>
              </a:rPr>
              <a:t>annually</a:t>
            </a:r>
          </a:p>
          <a:p>
            <a:pPr marL="192024" indent="-192024">
              <a:lnSpc>
                <a:spcPct val="90000"/>
              </a:lnSpc>
              <a:spcAft>
                <a:spcPts val="900"/>
              </a:spcAft>
              <a:buFont typeface="Wingdings" charset="2"/>
              <a:buChar char="§"/>
            </a:pPr>
            <a:r>
              <a:rPr lang="en-US" sz="1600" kern="0" dirty="0" smtClean="0">
                <a:solidFill>
                  <a:srgbClr val="FFFFFF"/>
                </a:solidFill>
                <a:latin typeface="Arial"/>
                <a:cs typeface="Arial"/>
              </a:rPr>
              <a:t>$19.5 billion global market for catalysts by 2016</a:t>
            </a:r>
            <a:endParaRPr lang="en-US" sz="1600" kern="0" dirty="0">
              <a:solidFill>
                <a:srgbClr val="FFFFFF"/>
              </a:solidFill>
              <a:latin typeface="Arial"/>
              <a:cs typeface="Arial"/>
            </a:endParaRPr>
          </a:p>
        </p:txBody>
      </p:sp>
      <p:sp>
        <p:nvSpPr>
          <p:cNvPr id="94" name="TextBox 93"/>
          <p:cNvSpPr txBox="1"/>
          <p:nvPr/>
        </p:nvSpPr>
        <p:spPr>
          <a:xfrm>
            <a:off x="6258150" y="3124556"/>
            <a:ext cx="2823653" cy="1541448"/>
          </a:xfrm>
          <a:prstGeom prst="rect">
            <a:avLst/>
          </a:prstGeom>
          <a:noFill/>
        </p:spPr>
        <p:txBody>
          <a:bodyPr wrap="square" rtlCol="0">
            <a:spAutoFit/>
          </a:bodyPr>
          <a:lstStyle/>
          <a:p>
            <a:pPr defTabSz="914400" fontAlgn="base">
              <a:lnSpc>
                <a:spcPct val="90000"/>
              </a:lnSpc>
              <a:spcAft>
                <a:spcPts val="900"/>
              </a:spcAft>
            </a:pPr>
            <a:r>
              <a:rPr lang="en-US" sz="1600" b="1" dirty="0" smtClean="0">
                <a:solidFill>
                  <a:srgbClr val="A22B38"/>
                </a:solidFill>
                <a:latin typeface="Arial" charset="0"/>
                <a:ea typeface="ＭＳ Ｐゴシック" charset="-128"/>
              </a:rPr>
              <a:t>With APS-U:</a:t>
            </a:r>
          </a:p>
          <a:p>
            <a:pPr marL="192024" indent="-192024">
              <a:lnSpc>
                <a:spcPct val="90000"/>
              </a:lnSpc>
              <a:spcAft>
                <a:spcPts val="900"/>
              </a:spcAft>
              <a:buFont typeface="Wingdings" charset="2"/>
              <a:buChar char="§"/>
            </a:pPr>
            <a:r>
              <a:rPr lang="en-US" sz="1600" b="1" dirty="0" smtClean="0">
                <a:solidFill>
                  <a:srgbClr val="A22B38"/>
                </a:solidFill>
                <a:latin typeface="Arial"/>
                <a:cs typeface="Arial"/>
              </a:rPr>
              <a:t>High-energy brightness to resolve 10-atom catalysts and chemical states, at high P and T, across length scales</a:t>
            </a:r>
            <a:endParaRPr lang="en-US" sz="1600" b="1" dirty="0">
              <a:solidFill>
                <a:srgbClr val="A22B38"/>
              </a:solidFill>
              <a:latin typeface="Arial"/>
              <a:cs typeface="Arial"/>
            </a:endParaRPr>
          </a:p>
        </p:txBody>
      </p:sp>
      <p:sp>
        <p:nvSpPr>
          <p:cNvPr id="95" name="TextBox 94"/>
          <p:cNvSpPr txBox="1"/>
          <p:nvPr/>
        </p:nvSpPr>
        <p:spPr>
          <a:xfrm>
            <a:off x="6182894" y="4683834"/>
            <a:ext cx="2856685" cy="982833"/>
          </a:xfrm>
          <a:prstGeom prst="rect">
            <a:avLst/>
          </a:prstGeom>
          <a:noFill/>
        </p:spPr>
        <p:txBody>
          <a:bodyPr wrap="square" rtlCol="0">
            <a:spAutoFit/>
          </a:bodyPr>
          <a:lstStyle/>
          <a:p>
            <a:pPr marL="282575" indent="-230188">
              <a:lnSpc>
                <a:spcPct val="90000"/>
              </a:lnSpc>
              <a:spcAft>
                <a:spcPts val="900"/>
              </a:spcAft>
              <a:buFont typeface="Wingdings" charset="2"/>
              <a:buChar char="§"/>
            </a:pPr>
            <a:r>
              <a:rPr lang="en-US" sz="1600" b="1" kern="0" dirty="0" smtClean="0">
                <a:solidFill>
                  <a:srgbClr val="A22B38"/>
                </a:solidFill>
                <a:latin typeface="Arial"/>
                <a:cs typeface="Arial"/>
              </a:rPr>
              <a:t>Coherent imaging to study interface structure, evolution of catalyst and support</a:t>
            </a:r>
            <a:endParaRPr lang="en-US" sz="1600" dirty="0">
              <a:solidFill>
                <a:srgbClr val="616161"/>
              </a:solidFill>
              <a:latin typeface="Calibri"/>
            </a:endParaRPr>
          </a:p>
        </p:txBody>
      </p:sp>
      <p:pic>
        <p:nvPicPr>
          <p:cNvPr id="96" name="Picture 95"/>
          <p:cNvPicPr>
            <a:picLocks noChangeAspect="1"/>
          </p:cNvPicPr>
          <p:nvPr/>
        </p:nvPicPr>
        <p:blipFill>
          <a:blip r:embed="rId3"/>
          <a:stretch>
            <a:fillRect/>
          </a:stretch>
        </p:blipFill>
        <p:spPr>
          <a:xfrm>
            <a:off x="180523" y="1393472"/>
            <a:ext cx="2534102" cy="1690226"/>
          </a:xfrm>
          <a:prstGeom prst="rect">
            <a:avLst/>
          </a:prstGeom>
          <a:ln>
            <a:solidFill>
              <a:srgbClr val="FFFFFF"/>
            </a:solidFill>
          </a:ln>
        </p:spPr>
      </p:pic>
      <p:sp>
        <p:nvSpPr>
          <p:cNvPr id="97" name="TextBox 96"/>
          <p:cNvSpPr txBox="1"/>
          <p:nvPr/>
        </p:nvSpPr>
        <p:spPr>
          <a:xfrm>
            <a:off x="3036354" y="1178301"/>
            <a:ext cx="3064370" cy="1763047"/>
          </a:xfrm>
          <a:prstGeom prst="rect">
            <a:avLst/>
          </a:prstGeom>
          <a:noFill/>
        </p:spPr>
        <p:txBody>
          <a:bodyPr wrap="square" rtlCol="0">
            <a:spAutoFit/>
          </a:bodyPr>
          <a:lstStyle/>
          <a:p>
            <a:pPr>
              <a:lnSpc>
                <a:spcPct val="90000"/>
              </a:lnSpc>
              <a:spcAft>
                <a:spcPts val="900"/>
              </a:spcAft>
            </a:pPr>
            <a:r>
              <a:rPr lang="en-US" sz="1600" dirty="0">
                <a:solidFill>
                  <a:srgbClr val="FFFFFF"/>
                </a:solidFill>
                <a:latin typeface="Arial"/>
                <a:cs typeface="Arial"/>
              </a:rPr>
              <a:t>C</a:t>
            </a:r>
            <a:r>
              <a:rPr lang="en-US" sz="1600" dirty="0" smtClean="0">
                <a:solidFill>
                  <a:srgbClr val="FFFFFF"/>
                </a:solidFill>
                <a:latin typeface="Arial"/>
                <a:cs typeface="Arial"/>
              </a:rPr>
              <a:t>atalytic reactions involve </a:t>
            </a:r>
            <a:r>
              <a:rPr lang="en-US" sz="1600" dirty="0" err="1" smtClean="0">
                <a:solidFill>
                  <a:srgbClr val="FFFFFF"/>
                </a:solidFill>
                <a:latin typeface="Arial"/>
                <a:cs typeface="Arial"/>
              </a:rPr>
              <a:t>nanoscale</a:t>
            </a:r>
            <a:r>
              <a:rPr lang="en-US" sz="1600" dirty="0" smtClean="0">
                <a:solidFill>
                  <a:srgbClr val="FFFFFF"/>
                </a:solidFill>
                <a:latin typeface="Arial"/>
                <a:cs typeface="Arial"/>
              </a:rPr>
              <a:t> interfacial   chemistry, dynamic catalyst rearrangement, and diffusive transport across macroscopic distances</a:t>
            </a:r>
          </a:p>
          <a:p>
            <a:pPr>
              <a:lnSpc>
                <a:spcPct val="90000"/>
              </a:lnSpc>
              <a:spcAft>
                <a:spcPts val="900"/>
              </a:spcAft>
            </a:pPr>
            <a:endParaRPr lang="en-US" sz="1600" dirty="0">
              <a:solidFill>
                <a:srgbClr val="616161"/>
              </a:solidFill>
              <a:latin typeface="Calibri"/>
            </a:endParaRPr>
          </a:p>
        </p:txBody>
      </p:sp>
      <p:sp>
        <p:nvSpPr>
          <p:cNvPr id="98" name="Rectangle 97"/>
          <p:cNvSpPr/>
          <p:nvPr/>
        </p:nvSpPr>
        <p:spPr>
          <a:xfrm>
            <a:off x="3039152" y="6148975"/>
            <a:ext cx="2863850" cy="646331"/>
          </a:xfrm>
          <a:prstGeom prst="rect">
            <a:avLst/>
          </a:prstGeom>
        </p:spPr>
        <p:txBody>
          <a:bodyPr wrap="square">
            <a:spAutoFit/>
          </a:bodyPr>
          <a:lstStyle/>
          <a:p>
            <a:pPr algn="ctr"/>
            <a:r>
              <a:rPr lang="en-US" sz="1200" i="1" dirty="0">
                <a:solidFill>
                  <a:srgbClr val="FFFFFF"/>
                </a:solidFill>
                <a:latin typeface="Arial"/>
                <a:cs typeface="Arial"/>
              </a:rPr>
              <a:t>Model of </a:t>
            </a:r>
            <a:r>
              <a:rPr lang="en-US" sz="1200" i="1" dirty="0" smtClean="0">
                <a:solidFill>
                  <a:srgbClr val="FFFFFF"/>
                </a:solidFill>
                <a:latin typeface="Arial"/>
                <a:cs typeface="Arial"/>
              </a:rPr>
              <a:t>proposed </a:t>
            </a:r>
            <a:r>
              <a:rPr lang="en-US" sz="1200" i="1" dirty="0">
                <a:solidFill>
                  <a:srgbClr val="FFFFFF"/>
                </a:solidFill>
                <a:latin typeface="Arial"/>
                <a:cs typeface="Arial"/>
              </a:rPr>
              <a:t>oxidation pathway for </a:t>
            </a:r>
            <a:r>
              <a:rPr lang="en-US" sz="1200" i="1" dirty="0" smtClean="0">
                <a:solidFill>
                  <a:srgbClr val="FFFFFF"/>
                </a:solidFill>
                <a:latin typeface="Arial"/>
                <a:cs typeface="Arial"/>
              </a:rPr>
              <a:t>CO on large supported gold </a:t>
            </a:r>
            <a:r>
              <a:rPr lang="en-US" sz="1200" i="1" dirty="0">
                <a:solidFill>
                  <a:srgbClr val="FFFFFF"/>
                </a:solidFill>
                <a:latin typeface="Arial"/>
                <a:cs typeface="Arial"/>
              </a:rPr>
              <a:t>nanoparticles</a:t>
            </a:r>
          </a:p>
        </p:txBody>
      </p:sp>
      <p:pic>
        <p:nvPicPr>
          <p:cNvPr id="99" name="Picture 98" descr="‘Unifying theory’ proposed for carbon monoxide oxidation on supported gold nanoparticles | Chemistry World - Google Chrome"/>
          <p:cNvPicPr>
            <a:picLocks noChangeAspect="1"/>
          </p:cNvPicPr>
          <p:nvPr/>
        </p:nvPicPr>
        <p:blipFill rotWithShape="1">
          <a:blip r:embed="rId4">
            <a:extLst>
              <a:ext uri="{28A0092B-C50C-407E-A947-70E740481C1C}">
                <a14:useLocalDpi xmlns:a14="http://schemas.microsoft.com/office/drawing/2010/main" val="0"/>
              </a:ext>
            </a:extLst>
          </a:blip>
          <a:srcRect l="30841" t="33464" r="44019" b="41789"/>
          <a:stretch/>
        </p:blipFill>
        <p:spPr>
          <a:xfrm>
            <a:off x="3397001" y="4853615"/>
            <a:ext cx="2148152" cy="1293683"/>
          </a:xfrm>
          <a:prstGeom prst="rect">
            <a:avLst/>
          </a:prstGeom>
          <a:ln>
            <a:solidFill>
              <a:srgbClr val="1F497D"/>
            </a:solidFill>
          </a:ln>
        </p:spPr>
      </p:pic>
      <p:sp>
        <p:nvSpPr>
          <p:cNvPr id="100" name="TextBox 99"/>
          <p:cNvSpPr txBox="1"/>
          <p:nvPr/>
        </p:nvSpPr>
        <p:spPr>
          <a:xfrm>
            <a:off x="2891770" y="4150649"/>
            <a:ext cx="3158614" cy="677621"/>
          </a:xfrm>
          <a:prstGeom prst="rect">
            <a:avLst/>
          </a:prstGeom>
          <a:noFill/>
        </p:spPr>
        <p:txBody>
          <a:bodyPr wrap="square" rtlCol="0">
            <a:spAutoFit/>
          </a:bodyPr>
          <a:lstStyle/>
          <a:p>
            <a:pPr algn="ctr" defTabSz="456506">
              <a:lnSpc>
                <a:spcPct val="90000"/>
              </a:lnSpc>
            </a:pPr>
            <a:r>
              <a:rPr lang="en-US" sz="1400" dirty="0" smtClean="0">
                <a:solidFill>
                  <a:srgbClr val="FFFFFF"/>
                </a:solidFill>
                <a:latin typeface="Arial"/>
                <a:cs typeface="Arial"/>
              </a:rPr>
              <a:t>State of the art today: </a:t>
            </a:r>
            <a:br>
              <a:rPr lang="en-US" sz="1400" dirty="0" smtClean="0">
                <a:solidFill>
                  <a:srgbClr val="FFFFFF"/>
                </a:solidFill>
                <a:latin typeface="Arial"/>
                <a:cs typeface="Arial"/>
              </a:rPr>
            </a:br>
            <a:r>
              <a:rPr lang="en-US" sz="1400" dirty="0" smtClean="0">
                <a:solidFill>
                  <a:srgbClr val="FFFFFF"/>
                </a:solidFill>
                <a:latin typeface="Arial"/>
                <a:cs typeface="Arial"/>
              </a:rPr>
              <a:t>SAXS/WAXS</a:t>
            </a:r>
          </a:p>
          <a:p>
            <a:pPr algn="ctr" defTabSz="456506">
              <a:lnSpc>
                <a:spcPct val="90000"/>
              </a:lnSpc>
              <a:spcAft>
                <a:spcPts val="900"/>
              </a:spcAft>
            </a:pPr>
            <a:r>
              <a:rPr lang="en-US" sz="1400" dirty="0" smtClean="0">
                <a:solidFill>
                  <a:srgbClr val="FFFFFF"/>
                </a:solidFill>
                <a:latin typeface="Arial"/>
                <a:cs typeface="Arial"/>
              </a:rPr>
              <a:t> from 100-atom clusters</a:t>
            </a:r>
            <a:endParaRPr lang="en-US" sz="1400" i="1" spc="-20" dirty="0">
              <a:solidFill>
                <a:srgbClr val="FFFFFF"/>
              </a:solidFill>
              <a:latin typeface="Arial"/>
              <a:cs typeface="Arial"/>
            </a:endParaRPr>
          </a:p>
        </p:txBody>
      </p:sp>
      <p:sp>
        <p:nvSpPr>
          <p:cNvPr id="101" name="Rectangle 100"/>
          <p:cNvSpPr/>
          <p:nvPr/>
        </p:nvSpPr>
        <p:spPr>
          <a:xfrm>
            <a:off x="7461482" y="5702161"/>
            <a:ext cx="1564877" cy="1015663"/>
          </a:xfrm>
          <a:prstGeom prst="rect">
            <a:avLst/>
          </a:prstGeom>
        </p:spPr>
        <p:txBody>
          <a:bodyPr wrap="square">
            <a:spAutoFit/>
          </a:bodyPr>
          <a:lstStyle/>
          <a:p>
            <a:r>
              <a:rPr lang="en-US" sz="1200" i="1" dirty="0" smtClean="0">
                <a:solidFill>
                  <a:srgbClr val="000000"/>
                </a:solidFill>
                <a:latin typeface="Arial"/>
                <a:cs typeface="Arial"/>
              </a:rPr>
              <a:t>APS-U will allow scientists to unravel  the mysteries of the most reactive, few-atom clusters</a:t>
            </a:r>
            <a:endParaRPr lang="en-US" sz="1200" i="1" dirty="0">
              <a:solidFill>
                <a:srgbClr val="000000"/>
              </a:solidFill>
              <a:latin typeface="Arial"/>
              <a:cs typeface="Arial"/>
            </a:endParaRPr>
          </a:p>
        </p:txBody>
      </p:sp>
      <p:sp>
        <p:nvSpPr>
          <p:cNvPr id="102" name="TextBox 101"/>
          <p:cNvSpPr txBox="1"/>
          <p:nvPr/>
        </p:nvSpPr>
        <p:spPr>
          <a:xfrm>
            <a:off x="3029991" y="2693721"/>
            <a:ext cx="3195470" cy="1541448"/>
          </a:xfrm>
          <a:prstGeom prst="rect">
            <a:avLst/>
          </a:prstGeom>
          <a:noFill/>
        </p:spPr>
        <p:txBody>
          <a:bodyPr wrap="square" rtlCol="0">
            <a:spAutoFit/>
          </a:bodyPr>
          <a:lstStyle/>
          <a:p>
            <a:pPr marL="290513" indent="-190500">
              <a:lnSpc>
                <a:spcPct val="90000"/>
              </a:lnSpc>
              <a:spcAft>
                <a:spcPts val="900"/>
              </a:spcAft>
              <a:buFont typeface="Wingdings" charset="2"/>
              <a:buChar char="§"/>
            </a:pPr>
            <a:r>
              <a:rPr lang="en-US" sz="1600" kern="0" dirty="0" smtClean="0">
                <a:solidFill>
                  <a:srgbClr val="FFFFFF"/>
                </a:solidFill>
                <a:latin typeface="Arial"/>
                <a:cs typeface="Arial"/>
              </a:rPr>
              <a:t>Current </a:t>
            </a:r>
            <a:r>
              <a:rPr lang="en-US" sz="1600" kern="0" dirty="0">
                <a:solidFill>
                  <a:srgbClr val="FFFFFF"/>
                </a:solidFill>
                <a:latin typeface="Arial"/>
                <a:cs typeface="Arial"/>
              </a:rPr>
              <a:t>studies </a:t>
            </a:r>
            <a:r>
              <a:rPr lang="en-US" sz="1600" kern="0" dirty="0" smtClean="0">
                <a:solidFill>
                  <a:srgbClr val="FFFFFF"/>
                </a:solidFill>
                <a:latin typeface="Arial"/>
                <a:cs typeface="Arial"/>
              </a:rPr>
              <a:t>cannot observe critical catalytic reactions </a:t>
            </a:r>
            <a:r>
              <a:rPr lang="en-US" sz="1600" i="1" kern="0" dirty="0" smtClean="0">
                <a:solidFill>
                  <a:srgbClr val="FFFFFF"/>
                </a:solidFill>
                <a:latin typeface="Arial"/>
                <a:cs typeface="Arial"/>
              </a:rPr>
              <a:t>in operando</a:t>
            </a:r>
            <a:r>
              <a:rPr lang="en-US" sz="1600" kern="0" dirty="0" smtClean="0">
                <a:solidFill>
                  <a:srgbClr val="FFFFFF"/>
                </a:solidFill>
                <a:latin typeface="Arial"/>
                <a:cs typeface="Arial"/>
              </a:rPr>
              <a:t>, for </a:t>
            </a:r>
            <a:r>
              <a:rPr lang="en-US" sz="1600" kern="0" dirty="0" err="1" smtClean="0">
                <a:solidFill>
                  <a:srgbClr val="FFFFFF"/>
                </a:solidFill>
                <a:latin typeface="Arial"/>
                <a:cs typeface="Arial"/>
              </a:rPr>
              <a:t>polydisperse</a:t>
            </a:r>
            <a:r>
              <a:rPr lang="en-US" sz="1600" kern="0" dirty="0" smtClean="0">
                <a:solidFill>
                  <a:srgbClr val="FFFFFF"/>
                </a:solidFill>
                <a:latin typeface="Arial"/>
                <a:cs typeface="Arial"/>
              </a:rPr>
              <a:t> clusters at the most reactive sizes</a:t>
            </a:r>
            <a:endParaRPr lang="en-US" sz="1600" dirty="0">
              <a:solidFill>
                <a:srgbClr val="FFFFFF"/>
              </a:solidFill>
              <a:latin typeface="Arial"/>
              <a:cs typeface="Arial"/>
            </a:endParaRPr>
          </a:p>
          <a:p>
            <a:pPr>
              <a:lnSpc>
                <a:spcPct val="90000"/>
              </a:lnSpc>
              <a:spcAft>
                <a:spcPts val="900"/>
              </a:spcAft>
            </a:pPr>
            <a:endParaRPr lang="en-US" sz="1600" dirty="0">
              <a:solidFill>
                <a:srgbClr val="616161"/>
              </a:solidFill>
              <a:latin typeface="Calibri"/>
            </a:endParaRPr>
          </a:p>
        </p:txBody>
      </p:sp>
      <p:pic>
        <p:nvPicPr>
          <p:cNvPr id="110" name="Picture 109"/>
          <p:cNvPicPr>
            <a:picLocks noChangeAspect="1"/>
          </p:cNvPicPr>
          <p:nvPr/>
        </p:nvPicPr>
        <p:blipFill rotWithShape="1">
          <a:blip r:embed="rId5"/>
          <a:srcRect l="13859" r="15547" b="35860"/>
          <a:stretch/>
        </p:blipFill>
        <p:spPr>
          <a:xfrm>
            <a:off x="6214121" y="5722278"/>
            <a:ext cx="1270040" cy="970220"/>
          </a:xfrm>
          <a:prstGeom prst="rect">
            <a:avLst/>
          </a:prstGeom>
          <a:ln>
            <a:solidFill>
              <a:schemeClr val="tx2"/>
            </a:solidFill>
          </a:ln>
        </p:spPr>
      </p:pic>
      <p:sp>
        <p:nvSpPr>
          <p:cNvPr id="111" name="Title 1"/>
          <p:cNvSpPr txBox="1">
            <a:spLocks/>
          </p:cNvSpPr>
          <p:nvPr/>
        </p:nvSpPr>
        <p:spPr bwMode="auto">
          <a:xfrm>
            <a:off x="7707" y="256950"/>
            <a:ext cx="9144000" cy="598487"/>
          </a:xfrm>
          <a:prstGeom prst="rect">
            <a:avLst/>
          </a:prstGeom>
          <a:noFill/>
          <a:ln w="9525">
            <a:noFill/>
            <a:miter lim="800000"/>
            <a:headEnd/>
            <a:tailEnd/>
          </a:ln>
        </p:spPr>
        <p:txBody>
          <a:bodyPr anchor="ctr"/>
          <a:lstStyle/>
          <a:p>
            <a:pPr algn="ctr" defTabSz="914400" eaLnBrk="0" fontAlgn="base" hangingPunct="0">
              <a:spcBef>
                <a:spcPct val="0"/>
              </a:spcBef>
              <a:spcAft>
                <a:spcPct val="0"/>
              </a:spcAft>
            </a:pPr>
            <a:r>
              <a:rPr lang="en-US" altLang="ko-KR" sz="2600" spc="-10" dirty="0" smtClean="0">
                <a:solidFill>
                  <a:srgbClr val="1F497D"/>
                </a:solidFill>
                <a:latin typeface="Arial"/>
                <a:ea typeface="ＭＳ Ｐゴシック" charset="-128"/>
                <a:cs typeface="Arial"/>
              </a:rPr>
              <a:t>APS-U: Creating nanoscale catalysts for selective chemistry</a:t>
            </a:r>
            <a:endParaRPr lang="en-US" altLang="ko-KR" sz="2600" spc="-10" dirty="0" smtClean="0">
              <a:solidFill>
                <a:srgbClr val="1F497D"/>
              </a:solidFill>
              <a:latin typeface="Arial"/>
              <a:ea typeface="굴림" pitchFamily="80" charset="-127"/>
              <a:cs typeface="Arial"/>
            </a:endParaRPr>
          </a:p>
        </p:txBody>
      </p:sp>
      <p:grpSp>
        <p:nvGrpSpPr>
          <p:cNvPr id="49" name="Group 48"/>
          <p:cNvGrpSpPr/>
          <p:nvPr/>
        </p:nvGrpSpPr>
        <p:grpSpPr>
          <a:xfrm>
            <a:off x="6407659" y="1156428"/>
            <a:ext cx="2438569" cy="1675672"/>
            <a:chOff x="6230524" y="1227667"/>
            <a:chExt cx="2913475" cy="2100932"/>
          </a:xfrm>
        </p:grpSpPr>
        <p:sp>
          <p:nvSpPr>
            <p:cNvPr id="50" name="Rectangle 49"/>
            <p:cNvSpPr/>
            <p:nvPr/>
          </p:nvSpPr>
          <p:spPr bwMode="auto">
            <a:xfrm>
              <a:off x="6230524" y="1227667"/>
              <a:ext cx="2913475" cy="2100932"/>
            </a:xfrm>
            <a:prstGeom prst="rect">
              <a:avLst/>
            </a:prstGeom>
            <a:solidFill>
              <a:srgbClr val="FFFFFF"/>
            </a:solidFill>
            <a:ln w="9525" cap="flat" cmpd="sng" algn="ctr">
              <a:solidFill>
                <a:schemeClr val="tx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dirty="0" smtClean="0">
                <a:solidFill>
                  <a:srgbClr val="616161"/>
                </a:solidFill>
                <a:latin typeface="Calibri" pitchFamily="34" charset="0"/>
              </a:endParaRPr>
            </a:p>
          </p:txBody>
        </p:sp>
        <p:grpSp>
          <p:nvGrpSpPr>
            <p:cNvPr id="51" name="Group 50"/>
            <p:cNvGrpSpPr/>
            <p:nvPr/>
          </p:nvGrpSpPr>
          <p:grpSpPr>
            <a:xfrm>
              <a:off x="6283200" y="1266474"/>
              <a:ext cx="2732383" cy="2015824"/>
              <a:chOff x="751555" y="4100586"/>
              <a:chExt cx="3260504" cy="2457372"/>
            </a:xfrm>
          </p:grpSpPr>
          <p:sp>
            <p:nvSpPr>
              <p:cNvPr id="52" name="Rectangle 9"/>
              <p:cNvSpPr>
                <a:spLocks noChangeArrowheads="1"/>
              </p:cNvSpPr>
              <p:nvPr/>
            </p:nvSpPr>
            <p:spPr bwMode="auto">
              <a:xfrm>
                <a:off x="2083366" y="6321515"/>
                <a:ext cx="670072" cy="236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b="1" kern="0" dirty="0" smtClean="0">
                    <a:solidFill>
                      <a:srgbClr val="000000"/>
                    </a:solidFill>
                  </a:rPr>
                  <a:t># atoms</a:t>
                </a:r>
                <a:endParaRPr lang="en-US" altLang="en-US" sz="1000" b="1" kern="0" dirty="0" smtClean="0">
                  <a:solidFill>
                    <a:prstClr val="black"/>
                  </a:solidFill>
                </a:endParaRPr>
              </a:p>
            </p:txBody>
          </p:sp>
          <p:sp>
            <p:nvSpPr>
              <p:cNvPr id="53" name="Line 10"/>
              <p:cNvSpPr>
                <a:spLocks noChangeShapeType="1"/>
              </p:cNvSpPr>
              <p:nvPr/>
            </p:nvSpPr>
            <p:spPr bwMode="auto">
              <a:xfrm>
                <a:off x="1037784" y="6053466"/>
                <a:ext cx="2879814" cy="885"/>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54" name="Line 11"/>
              <p:cNvSpPr>
                <a:spLocks noChangeShapeType="1"/>
              </p:cNvSpPr>
              <p:nvPr/>
            </p:nvSpPr>
            <p:spPr bwMode="auto">
              <a:xfrm flipV="1">
                <a:off x="1040473" y="6054350"/>
                <a:ext cx="0" cy="28030"/>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55" name="Line 12"/>
              <p:cNvSpPr>
                <a:spLocks noChangeShapeType="1"/>
              </p:cNvSpPr>
              <p:nvPr/>
            </p:nvSpPr>
            <p:spPr bwMode="auto">
              <a:xfrm flipV="1">
                <a:off x="1400531" y="6054350"/>
                <a:ext cx="0" cy="28030"/>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56" name="Line 13"/>
              <p:cNvSpPr>
                <a:spLocks noChangeShapeType="1"/>
              </p:cNvSpPr>
              <p:nvPr/>
            </p:nvSpPr>
            <p:spPr bwMode="auto">
              <a:xfrm flipV="1">
                <a:off x="1760588" y="6054350"/>
                <a:ext cx="0" cy="28030"/>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57" name="Line 14"/>
              <p:cNvSpPr>
                <a:spLocks noChangeShapeType="1"/>
              </p:cNvSpPr>
              <p:nvPr/>
            </p:nvSpPr>
            <p:spPr bwMode="auto">
              <a:xfrm flipV="1">
                <a:off x="2119535" y="6054350"/>
                <a:ext cx="0" cy="28030"/>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58" name="Line 15"/>
              <p:cNvSpPr>
                <a:spLocks noChangeShapeType="1"/>
              </p:cNvSpPr>
              <p:nvPr/>
            </p:nvSpPr>
            <p:spPr bwMode="auto">
              <a:xfrm flipV="1">
                <a:off x="2478481" y="6054350"/>
                <a:ext cx="0" cy="28030"/>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59" name="Line 16"/>
              <p:cNvSpPr>
                <a:spLocks noChangeShapeType="1"/>
              </p:cNvSpPr>
              <p:nvPr/>
            </p:nvSpPr>
            <p:spPr bwMode="auto">
              <a:xfrm flipV="1">
                <a:off x="2838538" y="6054350"/>
                <a:ext cx="0" cy="28030"/>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0" name="Line 17"/>
              <p:cNvSpPr>
                <a:spLocks noChangeShapeType="1"/>
              </p:cNvSpPr>
              <p:nvPr/>
            </p:nvSpPr>
            <p:spPr bwMode="auto">
              <a:xfrm flipV="1">
                <a:off x="3197485" y="6054350"/>
                <a:ext cx="0" cy="28030"/>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1" name="Line 18"/>
              <p:cNvSpPr>
                <a:spLocks noChangeShapeType="1"/>
              </p:cNvSpPr>
              <p:nvPr/>
            </p:nvSpPr>
            <p:spPr bwMode="auto">
              <a:xfrm flipV="1">
                <a:off x="3557542" y="6054350"/>
                <a:ext cx="0" cy="28030"/>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2" name="Line 19"/>
              <p:cNvSpPr>
                <a:spLocks noChangeShapeType="1"/>
              </p:cNvSpPr>
              <p:nvPr/>
            </p:nvSpPr>
            <p:spPr bwMode="auto">
              <a:xfrm flipV="1">
                <a:off x="3917600" y="6054350"/>
                <a:ext cx="0" cy="28030"/>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3" name="Line 21"/>
              <p:cNvSpPr>
                <a:spLocks noChangeShapeType="1"/>
              </p:cNvSpPr>
              <p:nvPr/>
            </p:nvSpPr>
            <p:spPr bwMode="auto">
              <a:xfrm flipV="1">
                <a:off x="1220502" y="6054350"/>
                <a:ext cx="0" cy="16431"/>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4" name="Line 22"/>
              <p:cNvSpPr>
                <a:spLocks noChangeShapeType="1"/>
              </p:cNvSpPr>
              <p:nvPr/>
            </p:nvSpPr>
            <p:spPr bwMode="auto">
              <a:xfrm flipV="1">
                <a:off x="1580559" y="6054350"/>
                <a:ext cx="0" cy="16431"/>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5" name="Line 23"/>
              <p:cNvSpPr>
                <a:spLocks noChangeShapeType="1"/>
              </p:cNvSpPr>
              <p:nvPr/>
            </p:nvSpPr>
            <p:spPr bwMode="auto">
              <a:xfrm flipV="1">
                <a:off x="1939506" y="6054350"/>
                <a:ext cx="0" cy="16431"/>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6" name="Line 24"/>
              <p:cNvSpPr>
                <a:spLocks noChangeShapeType="1"/>
              </p:cNvSpPr>
              <p:nvPr/>
            </p:nvSpPr>
            <p:spPr bwMode="auto">
              <a:xfrm flipV="1">
                <a:off x="2298452" y="6054350"/>
                <a:ext cx="0" cy="16431"/>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7" name="Line 25"/>
              <p:cNvSpPr>
                <a:spLocks noChangeShapeType="1"/>
              </p:cNvSpPr>
              <p:nvPr/>
            </p:nvSpPr>
            <p:spPr bwMode="auto">
              <a:xfrm flipV="1">
                <a:off x="2658509" y="6054350"/>
                <a:ext cx="0" cy="16431"/>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8" name="Line 26"/>
              <p:cNvSpPr>
                <a:spLocks noChangeShapeType="1"/>
              </p:cNvSpPr>
              <p:nvPr/>
            </p:nvSpPr>
            <p:spPr bwMode="auto">
              <a:xfrm flipV="1">
                <a:off x="3018567" y="6054350"/>
                <a:ext cx="0" cy="16431"/>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69" name="Line 27"/>
              <p:cNvSpPr>
                <a:spLocks noChangeShapeType="1"/>
              </p:cNvSpPr>
              <p:nvPr/>
            </p:nvSpPr>
            <p:spPr bwMode="auto">
              <a:xfrm flipV="1">
                <a:off x="3377514" y="6054350"/>
                <a:ext cx="0" cy="16431"/>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70" name="Line 28"/>
              <p:cNvSpPr>
                <a:spLocks noChangeShapeType="1"/>
              </p:cNvSpPr>
              <p:nvPr/>
            </p:nvSpPr>
            <p:spPr bwMode="auto">
              <a:xfrm flipV="1">
                <a:off x="3737571" y="6054350"/>
                <a:ext cx="0" cy="16431"/>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71" name="Rectangle 29"/>
              <p:cNvSpPr>
                <a:spLocks noChangeArrowheads="1"/>
              </p:cNvSpPr>
              <p:nvPr/>
            </p:nvSpPr>
            <p:spPr bwMode="auto">
              <a:xfrm>
                <a:off x="1016025" y="6121041"/>
                <a:ext cx="80013" cy="9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kern="0" smtClean="0">
                    <a:solidFill>
                      <a:srgbClr val="000000"/>
                    </a:solidFill>
                  </a:rPr>
                  <a:t>0</a:t>
                </a:r>
                <a:endParaRPr lang="en-US" altLang="en-US" kern="0" smtClean="0">
                  <a:solidFill>
                    <a:prstClr val="black"/>
                  </a:solidFill>
                </a:endParaRPr>
              </a:p>
            </p:txBody>
          </p:sp>
          <p:sp>
            <p:nvSpPr>
              <p:cNvPr id="72" name="Rectangle 30"/>
              <p:cNvSpPr>
                <a:spLocks noChangeArrowheads="1"/>
              </p:cNvSpPr>
              <p:nvPr/>
            </p:nvSpPr>
            <p:spPr bwMode="auto">
              <a:xfrm>
                <a:off x="1350523" y="6121041"/>
                <a:ext cx="124464" cy="9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kern="0" smtClean="0">
                    <a:solidFill>
                      <a:srgbClr val="000000"/>
                    </a:solidFill>
                  </a:rPr>
                  <a:t>20</a:t>
                </a:r>
                <a:endParaRPr lang="en-US" altLang="en-US" kern="0" smtClean="0">
                  <a:solidFill>
                    <a:prstClr val="black"/>
                  </a:solidFill>
                </a:endParaRPr>
              </a:p>
            </p:txBody>
          </p:sp>
          <p:sp>
            <p:nvSpPr>
              <p:cNvPr id="73" name="Rectangle 31"/>
              <p:cNvSpPr>
                <a:spLocks noChangeArrowheads="1"/>
              </p:cNvSpPr>
              <p:nvPr/>
            </p:nvSpPr>
            <p:spPr bwMode="auto">
              <a:xfrm>
                <a:off x="1710581" y="6121041"/>
                <a:ext cx="124464" cy="9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kern="0" smtClean="0">
                    <a:solidFill>
                      <a:srgbClr val="000000"/>
                    </a:solidFill>
                  </a:rPr>
                  <a:t>40</a:t>
                </a:r>
                <a:endParaRPr lang="en-US" altLang="en-US" kern="0" smtClean="0">
                  <a:solidFill>
                    <a:prstClr val="black"/>
                  </a:solidFill>
                </a:endParaRPr>
              </a:p>
            </p:txBody>
          </p:sp>
          <p:sp>
            <p:nvSpPr>
              <p:cNvPr id="74" name="Rectangle 32"/>
              <p:cNvSpPr>
                <a:spLocks noChangeArrowheads="1"/>
              </p:cNvSpPr>
              <p:nvPr/>
            </p:nvSpPr>
            <p:spPr bwMode="auto">
              <a:xfrm>
                <a:off x="2069526" y="6121041"/>
                <a:ext cx="124464" cy="9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kern="0" smtClean="0">
                    <a:solidFill>
                      <a:srgbClr val="000000"/>
                    </a:solidFill>
                  </a:rPr>
                  <a:t>60</a:t>
                </a:r>
                <a:endParaRPr lang="en-US" altLang="en-US" kern="0" smtClean="0">
                  <a:solidFill>
                    <a:prstClr val="black"/>
                  </a:solidFill>
                </a:endParaRPr>
              </a:p>
            </p:txBody>
          </p:sp>
          <p:sp>
            <p:nvSpPr>
              <p:cNvPr id="75" name="Rectangle 33"/>
              <p:cNvSpPr>
                <a:spLocks noChangeArrowheads="1"/>
              </p:cNvSpPr>
              <p:nvPr/>
            </p:nvSpPr>
            <p:spPr bwMode="auto">
              <a:xfrm>
                <a:off x="2428473" y="6121041"/>
                <a:ext cx="124464" cy="9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kern="0" dirty="0" smtClean="0">
                    <a:solidFill>
                      <a:srgbClr val="000000"/>
                    </a:solidFill>
                  </a:rPr>
                  <a:t>80</a:t>
                </a:r>
                <a:endParaRPr lang="en-US" altLang="en-US" kern="0" dirty="0" smtClean="0">
                  <a:solidFill>
                    <a:prstClr val="black"/>
                  </a:solidFill>
                </a:endParaRPr>
              </a:p>
            </p:txBody>
          </p:sp>
          <p:sp>
            <p:nvSpPr>
              <p:cNvPr id="76" name="Rectangle 34"/>
              <p:cNvSpPr>
                <a:spLocks noChangeArrowheads="1"/>
              </p:cNvSpPr>
              <p:nvPr/>
            </p:nvSpPr>
            <p:spPr bwMode="auto">
              <a:xfrm>
                <a:off x="2762971" y="6121041"/>
                <a:ext cx="170027" cy="9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kern="0" smtClean="0">
                    <a:solidFill>
                      <a:srgbClr val="000000"/>
                    </a:solidFill>
                  </a:rPr>
                  <a:t>100</a:t>
                </a:r>
                <a:endParaRPr lang="en-US" altLang="en-US" kern="0" smtClean="0">
                  <a:solidFill>
                    <a:prstClr val="black"/>
                  </a:solidFill>
                </a:endParaRPr>
              </a:p>
            </p:txBody>
          </p:sp>
          <p:sp>
            <p:nvSpPr>
              <p:cNvPr id="77" name="Rectangle 35"/>
              <p:cNvSpPr>
                <a:spLocks noChangeArrowheads="1"/>
              </p:cNvSpPr>
              <p:nvPr/>
            </p:nvSpPr>
            <p:spPr bwMode="auto">
              <a:xfrm>
                <a:off x="3123028" y="6121041"/>
                <a:ext cx="170027" cy="9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kern="0" smtClean="0">
                    <a:solidFill>
                      <a:srgbClr val="000000"/>
                    </a:solidFill>
                  </a:rPr>
                  <a:t>120</a:t>
                </a:r>
                <a:endParaRPr lang="en-US" altLang="en-US" kern="0" smtClean="0">
                  <a:solidFill>
                    <a:prstClr val="black"/>
                  </a:solidFill>
                </a:endParaRPr>
              </a:p>
            </p:txBody>
          </p:sp>
          <p:sp>
            <p:nvSpPr>
              <p:cNvPr id="78" name="Rectangle 36"/>
              <p:cNvSpPr>
                <a:spLocks noChangeArrowheads="1"/>
              </p:cNvSpPr>
              <p:nvPr/>
            </p:nvSpPr>
            <p:spPr bwMode="auto">
              <a:xfrm>
                <a:off x="3483086" y="6121041"/>
                <a:ext cx="170027" cy="9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kern="0" dirty="0" smtClean="0">
                    <a:solidFill>
                      <a:srgbClr val="000000"/>
                    </a:solidFill>
                  </a:rPr>
                  <a:t>140</a:t>
                </a:r>
                <a:endParaRPr lang="en-US" altLang="en-US" kern="0" dirty="0" smtClean="0">
                  <a:solidFill>
                    <a:prstClr val="black"/>
                  </a:solidFill>
                </a:endParaRPr>
              </a:p>
            </p:txBody>
          </p:sp>
          <p:sp>
            <p:nvSpPr>
              <p:cNvPr id="79" name="Rectangle 37"/>
              <p:cNvSpPr>
                <a:spLocks noChangeArrowheads="1"/>
              </p:cNvSpPr>
              <p:nvPr/>
            </p:nvSpPr>
            <p:spPr bwMode="auto">
              <a:xfrm>
                <a:off x="3842032" y="6121041"/>
                <a:ext cx="170027" cy="9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kern="0" smtClean="0">
                    <a:solidFill>
                      <a:srgbClr val="000000"/>
                    </a:solidFill>
                  </a:rPr>
                  <a:t>160</a:t>
                </a:r>
                <a:endParaRPr lang="en-US" altLang="en-US" kern="0" smtClean="0">
                  <a:solidFill>
                    <a:prstClr val="black"/>
                  </a:solidFill>
                </a:endParaRPr>
              </a:p>
            </p:txBody>
          </p:sp>
          <p:sp>
            <p:nvSpPr>
              <p:cNvPr id="80" name="Line 38"/>
              <p:cNvSpPr>
                <a:spLocks noChangeShapeType="1"/>
              </p:cNvSpPr>
              <p:nvPr/>
            </p:nvSpPr>
            <p:spPr bwMode="auto">
              <a:xfrm>
                <a:off x="1040473" y="4100586"/>
                <a:ext cx="2877126" cy="5235"/>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81" name="Rectangle 39"/>
              <p:cNvSpPr>
                <a:spLocks noChangeArrowheads="1"/>
              </p:cNvSpPr>
              <p:nvPr/>
            </p:nvSpPr>
            <p:spPr bwMode="auto">
              <a:xfrm rot="16200000">
                <a:off x="392476" y="5142155"/>
                <a:ext cx="930918" cy="21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r>
                  <a:rPr lang="en-US" altLang="en-US" sz="1000" b="1" kern="0" dirty="0" smtClean="0">
                    <a:solidFill>
                      <a:srgbClr val="000000"/>
                    </a:solidFill>
                  </a:rPr>
                  <a:t>Reactivity</a:t>
                </a:r>
                <a:endParaRPr lang="en-US" altLang="en-US" sz="1000" b="1" kern="0" dirty="0" smtClean="0">
                  <a:solidFill>
                    <a:prstClr val="black"/>
                  </a:solidFill>
                </a:endParaRPr>
              </a:p>
            </p:txBody>
          </p:sp>
          <p:sp>
            <p:nvSpPr>
              <p:cNvPr id="82" name="Line 40"/>
              <p:cNvSpPr>
                <a:spLocks noChangeShapeType="1"/>
              </p:cNvSpPr>
              <p:nvPr/>
            </p:nvSpPr>
            <p:spPr bwMode="auto">
              <a:xfrm flipV="1">
                <a:off x="1037785" y="4100587"/>
                <a:ext cx="0" cy="1948528"/>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91" name="Line 41"/>
              <p:cNvSpPr>
                <a:spLocks noChangeShapeType="1"/>
              </p:cNvSpPr>
              <p:nvPr/>
            </p:nvSpPr>
            <p:spPr bwMode="auto">
              <a:xfrm>
                <a:off x="1005558" y="6049115"/>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12" name="Line 42"/>
              <p:cNvSpPr>
                <a:spLocks noChangeShapeType="1"/>
              </p:cNvSpPr>
              <p:nvPr/>
            </p:nvSpPr>
            <p:spPr bwMode="auto">
              <a:xfrm>
                <a:off x="1005558" y="5853876"/>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13" name="Line 43"/>
              <p:cNvSpPr>
                <a:spLocks noChangeShapeType="1"/>
              </p:cNvSpPr>
              <p:nvPr/>
            </p:nvSpPr>
            <p:spPr bwMode="auto">
              <a:xfrm>
                <a:off x="1005558" y="5659603"/>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14" name="Line 44"/>
              <p:cNvSpPr>
                <a:spLocks noChangeShapeType="1"/>
              </p:cNvSpPr>
              <p:nvPr/>
            </p:nvSpPr>
            <p:spPr bwMode="auto">
              <a:xfrm>
                <a:off x="1005558" y="5464363"/>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15" name="Line 45"/>
              <p:cNvSpPr>
                <a:spLocks noChangeShapeType="1"/>
              </p:cNvSpPr>
              <p:nvPr/>
            </p:nvSpPr>
            <p:spPr bwMode="auto">
              <a:xfrm>
                <a:off x="1005558" y="5270091"/>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16" name="Line 46"/>
              <p:cNvSpPr>
                <a:spLocks noChangeShapeType="1"/>
              </p:cNvSpPr>
              <p:nvPr/>
            </p:nvSpPr>
            <p:spPr bwMode="auto">
              <a:xfrm>
                <a:off x="1005558" y="5074851"/>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17" name="Line 47"/>
              <p:cNvSpPr>
                <a:spLocks noChangeShapeType="1"/>
              </p:cNvSpPr>
              <p:nvPr/>
            </p:nvSpPr>
            <p:spPr bwMode="auto">
              <a:xfrm>
                <a:off x="1005558" y="4880578"/>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18" name="Line 48"/>
              <p:cNvSpPr>
                <a:spLocks noChangeShapeType="1"/>
              </p:cNvSpPr>
              <p:nvPr/>
            </p:nvSpPr>
            <p:spPr bwMode="auto">
              <a:xfrm>
                <a:off x="1005558" y="4685339"/>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19" name="Line 49"/>
              <p:cNvSpPr>
                <a:spLocks noChangeShapeType="1"/>
              </p:cNvSpPr>
              <p:nvPr/>
            </p:nvSpPr>
            <p:spPr bwMode="auto">
              <a:xfrm>
                <a:off x="1005558" y="4491066"/>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20" name="Line 50"/>
              <p:cNvSpPr>
                <a:spLocks noChangeShapeType="1"/>
              </p:cNvSpPr>
              <p:nvPr/>
            </p:nvSpPr>
            <p:spPr bwMode="auto">
              <a:xfrm>
                <a:off x="1005558" y="4295826"/>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21" name="Line 51"/>
              <p:cNvSpPr>
                <a:spLocks noChangeShapeType="1"/>
              </p:cNvSpPr>
              <p:nvPr/>
            </p:nvSpPr>
            <p:spPr bwMode="auto">
              <a:xfrm>
                <a:off x="1005558" y="4100587"/>
                <a:ext cx="32227" cy="0"/>
              </a:xfrm>
              <a:prstGeom prst="line">
                <a:avLst/>
              </a:prstGeom>
              <a:noFill/>
              <a:ln w="1905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22" name="Line 52"/>
              <p:cNvSpPr>
                <a:spLocks noChangeShapeType="1"/>
              </p:cNvSpPr>
              <p:nvPr/>
            </p:nvSpPr>
            <p:spPr bwMode="auto">
              <a:xfrm flipV="1">
                <a:off x="3881515" y="4105822"/>
                <a:ext cx="0" cy="1948528"/>
              </a:xfrm>
              <a:prstGeom prst="line">
                <a:avLst/>
              </a:prstGeom>
              <a:noFill/>
              <a:ln w="9525">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sp>
            <p:nvSpPr>
              <p:cNvPr id="123" name="TextBox 122"/>
              <p:cNvSpPr txBox="1"/>
              <p:nvPr/>
            </p:nvSpPr>
            <p:spPr>
              <a:xfrm>
                <a:off x="2675994" y="5121490"/>
                <a:ext cx="868835" cy="803906"/>
              </a:xfrm>
              <a:prstGeom prst="rect">
                <a:avLst/>
              </a:prstGeom>
              <a:noFill/>
            </p:spPr>
            <p:txBody>
              <a:bodyPr wrap="none" rtlCol="0">
                <a:spAutoFit/>
              </a:bodyPr>
              <a:lstStyle/>
              <a:p>
                <a:pPr defTabSz="914400"/>
                <a:endParaRPr lang="en-US" sz="1400" kern="0" dirty="0" smtClean="0">
                  <a:solidFill>
                    <a:srgbClr val="00B050"/>
                  </a:solidFill>
                  <a:latin typeface="Calibri"/>
                </a:endParaRPr>
              </a:p>
              <a:p>
                <a:pPr defTabSz="914400"/>
                <a:r>
                  <a:rPr lang="en-US" sz="1400" kern="0" dirty="0" smtClean="0">
                    <a:solidFill>
                      <a:srgbClr val="00B050"/>
                    </a:solidFill>
                    <a:latin typeface="Calibri"/>
                  </a:rPr>
                  <a:t>Today</a:t>
                </a:r>
              </a:p>
            </p:txBody>
          </p:sp>
          <p:sp>
            <p:nvSpPr>
              <p:cNvPr id="124" name="TextBox 123"/>
              <p:cNvSpPr txBox="1"/>
              <p:nvPr/>
            </p:nvSpPr>
            <p:spPr>
              <a:xfrm>
                <a:off x="1746860" y="4365098"/>
                <a:ext cx="802071" cy="709330"/>
              </a:xfrm>
              <a:prstGeom prst="rect">
                <a:avLst/>
              </a:prstGeom>
              <a:noFill/>
            </p:spPr>
            <p:txBody>
              <a:bodyPr wrap="none" rtlCol="0">
                <a:spAutoFit/>
              </a:bodyPr>
              <a:lstStyle/>
              <a:p>
                <a:pPr defTabSz="914400"/>
                <a:endParaRPr lang="en-US" sz="1200" b="1" kern="0" dirty="0" smtClean="0">
                  <a:solidFill>
                    <a:srgbClr val="FF0000"/>
                  </a:solidFill>
                  <a:latin typeface="Calibri"/>
                </a:endParaRPr>
              </a:p>
              <a:p>
                <a:pPr defTabSz="914400"/>
                <a:r>
                  <a:rPr lang="en-US" sz="1200" b="1" kern="0" dirty="0" smtClean="0">
                    <a:solidFill>
                      <a:srgbClr val="FF0000"/>
                    </a:solidFill>
                    <a:latin typeface="Calibri"/>
                  </a:rPr>
                  <a:t>APS-U</a:t>
                </a:r>
              </a:p>
            </p:txBody>
          </p:sp>
          <p:sp>
            <p:nvSpPr>
              <p:cNvPr id="125" name="Freeform 53"/>
              <p:cNvSpPr>
                <a:spLocks/>
              </p:cNvSpPr>
              <p:nvPr/>
            </p:nvSpPr>
            <p:spPr bwMode="auto">
              <a:xfrm flipV="1">
                <a:off x="1048506" y="4489327"/>
                <a:ext cx="2866822" cy="1559890"/>
              </a:xfrm>
              <a:custGeom>
                <a:avLst/>
                <a:gdLst>
                  <a:gd name="T0" fmla="*/ 65 w 4102"/>
                  <a:gd name="T1" fmla="*/ 633 h 2715"/>
                  <a:gd name="T2" fmla="*/ 145 w 4102"/>
                  <a:gd name="T3" fmla="*/ 885 h 2715"/>
                  <a:gd name="T4" fmla="*/ 225 w 4102"/>
                  <a:gd name="T5" fmla="*/ 1185 h 2715"/>
                  <a:gd name="T6" fmla="*/ 305 w 4102"/>
                  <a:gd name="T7" fmla="*/ 1518 h 2715"/>
                  <a:gd name="T8" fmla="*/ 385 w 4102"/>
                  <a:gd name="T9" fmla="*/ 1862 h 2715"/>
                  <a:gd name="T10" fmla="*/ 465 w 4102"/>
                  <a:gd name="T11" fmla="*/ 2185 h 2715"/>
                  <a:gd name="T12" fmla="*/ 545 w 4102"/>
                  <a:gd name="T13" fmla="*/ 2454 h 2715"/>
                  <a:gd name="T14" fmla="*/ 625 w 4102"/>
                  <a:gd name="T15" fmla="*/ 2638 h 2715"/>
                  <a:gd name="T16" fmla="*/ 705 w 4102"/>
                  <a:gd name="T17" fmla="*/ 2713 h 2715"/>
                  <a:gd name="T18" fmla="*/ 785 w 4102"/>
                  <a:gd name="T19" fmla="*/ 2671 h 2715"/>
                  <a:gd name="T20" fmla="*/ 866 w 4102"/>
                  <a:gd name="T21" fmla="*/ 2517 h 2715"/>
                  <a:gd name="T22" fmla="*/ 946 w 4102"/>
                  <a:gd name="T23" fmla="*/ 2269 h 2715"/>
                  <a:gd name="T24" fmla="*/ 1026 w 4102"/>
                  <a:gd name="T25" fmla="*/ 1958 h 2715"/>
                  <a:gd name="T26" fmla="*/ 1106 w 4102"/>
                  <a:gd name="T27" fmla="*/ 1617 h 2715"/>
                  <a:gd name="T28" fmla="*/ 1186 w 4102"/>
                  <a:gd name="T29" fmla="*/ 1278 h 2715"/>
                  <a:gd name="T30" fmla="*/ 1266 w 4102"/>
                  <a:gd name="T31" fmla="*/ 967 h 2715"/>
                  <a:gd name="T32" fmla="*/ 1346 w 4102"/>
                  <a:gd name="T33" fmla="*/ 700 h 2715"/>
                  <a:gd name="T34" fmla="*/ 1426 w 4102"/>
                  <a:gd name="T35" fmla="*/ 485 h 2715"/>
                  <a:gd name="T36" fmla="*/ 1506 w 4102"/>
                  <a:gd name="T37" fmla="*/ 322 h 2715"/>
                  <a:gd name="T38" fmla="*/ 1586 w 4102"/>
                  <a:gd name="T39" fmla="*/ 204 h 2715"/>
                  <a:gd name="T40" fmla="*/ 1667 w 4102"/>
                  <a:gd name="T41" fmla="*/ 124 h 2715"/>
                  <a:gd name="T42" fmla="*/ 1747 w 4102"/>
                  <a:gd name="T43" fmla="*/ 72 h 2715"/>
                  <a:gd name="T44" fmla="*/ 1827 w 4102"/>
                  <a:gd name="T45" fmla="*/ 40 h 2715"/>
                  <a:gd name="T46" fmla="*/ 1907 w 4102"/>
                  <a:gd name="T47" fmla="*/ 22 h 2715"/>
                  <a:gd name="T48" fmla="*/ 1987 w 4102"/>
                  <a:gd name="T49" fmla="*/ 11 h 2715"/>
                  <a:gd name="T50" fmla="*/ 2067 w 4102"/>
                  <a:gd name="T51" fmla="*/ 6 h 2715"/>
                  <a:gd name="T52" fmla="*/ 2147 w 4102"/>
                  <a:gd name="T53" fmla="*/ 3 h 2715"/>
                  <a:gd name="T54" fmla="*/ 2227 w 4102"/>
                  <a:gd name="T55" fmla="*/ 1 h 2715"/>
                  <a:gd name="T56" fmla="*/ 2307 w 4102"/>
                  <a:gd name="T57" fmla="*/ 1 h 2715"/>
                  <a:gd name="T58" fmla="*/ 2387 w 4102"/>
                  <a:gd name="T59" fmla="*/ 1 h 2715"/>
                  <a:gd name="T60" fmla="*/ 2468 w 4102"/>
                  <a:gd name="T61" fmla="*/ 0 h 2715"/>
                  <a:gd name="T62" fmla="*/ 2548 w 4102"/>
                  <a:gd name="T63" fmla="*/ 0 h 2715"/>
                  <a:gd name="T64" fmla="*/ 2628 w 4102"/>
                  <a:gd name="T65" fmla="*/ 0 h 2715"/>
                  <a:gd name="T66" fmla="*/ 2708 w 4102"/>
                  <a:gd name="T67" fmla="*/ 0 h 2715"/>
                  <a:gd name="T68" fmla="*/ 2788 w 4102"/>
                  <a:gd name="T69" fmla="*/ 0 h 2715"/>
                  <a:gd name="T70" fmla="*/ 2868 w 4102"/>
                  <a:gd name="T71" fmla="*/ 0 h 2715"/>
                  <a:gd name="T72" fmla="*/ 2948 w 4102"/>
                  <a:gd name="T73" fmla="*/ 0 h 2715"/>
                  <a:gd name="T74" fmla="*/ 3028 w 4102"/>
                  <a:gd name="T75" fmla="*/ 0 h 2715"/>
                  <a:gd name="T76" fmla="*/ 3108 w 4102"/>
                  <a:gd name="T77" fmla="*/ 0 h 2715"/>
                  <a:gd name="T78" fmla="*/ 3188 w 4102"/>
                  <a:gd name="T79" fmla="*/ 0 h 2715"/>
                  <a:gd name="T80" fmla="*/ 3269 w 4102"/>
                  <a:gd name="T81" fmla="*/ 0 h 2715"/>
                  <a:gd name="T82" fmla="*/ 3349 w 4102"/>
                  <a:gd name="T83" fmla="*/ 0 h 2715"/>
                  <a:gd name="T84" fmla="*/ 3429 w 4102"/>
                  <a:gd name="T85" fmla="*/ 0 h 2715"/>
                  <a:gd name="T86" fmla="*/ 3509 w 4102"/>
                  <a:gd name="T87" fmla="*/ 0 h 2715"/>
                  <a:gd name="T88" fmla="*/ 3589 w 4102"/>
                  <a:gd name="T89" fmla="*/ 0 h 2715"/>
                  <a:gd name="T90" fmla="*/ 3669 w 4102"/>
                  <a:gd name="T91" fmla="*/ 0 h 2715"/>
                  <a:gd name="T92" fmla="*/ 3749 w 4102"/>
                  <a:gd name="T93" fmla="*/ 0 h 2715"/>
                  <a:gd name="T94" fmla="*/ 3829 w 4102"/>
                  <a:gd name="T95" fmla="*/ 0 h 2715"/>
                  <a:gd name="T96" fmla="*/ 3909 w 4102"/>
                  <a:gd name="T97" fmla="*/ 0 h 2715"/>
                  <a:gd name="T98" fmla="*/ 3989 w 4102"/>
                  <a:gd name="T99" fmla="*/ 0 h 2715"/>
                  <a:gd name="T100" fmla="*/ 4070 w 4102"/>
                  <a:gd name="T101" fmla="*/ 0 h 2715"/>
                  <a:gd name="connsiteX0" fmla="*/ 141 w 10141"/>
                  <a:gd name="connsiteY0" fmla="*/ 1727 h 10000"/>
                  <a:gd name="connsiteX1" fmla="*/ 0 w 10141"/>
                  <a:gd name="connsiteY1" fmla="*/ 990 h 10000"/>
                  <a:gd name="connsiteX2" fmla="*/ 221 w 10141"/>
                  <a:gd name="connsiteY2" fmla="*/ 2015 h 10000"/>
                  <a:gd name="connsiteX3" fmla="*/ 260 w 10141"/>
                  <a:gd name="connsiteY3" fmla="*/ 2169 h 10000"/>
                  <a:gd name="connsiteX4" fmla="*/ 299 w 10141"/>
                  <a:gd name="connsiteY4" fmla="*/ 2331 h 10000"/>
                  <a:gd name="connsiteX5" fmla="*/ 338 w 10141"/>
                  <a:gd name="connsiteY5" fmla="*/ 2501 h 10000"/>
                  <a:gd name="connsiteX6" fmla="*/ 377 w 10141"/>
                  <a:gd name="connsiteY6" fmla="*/ 2681 h 10000"/>
                  <a:gd name="connsiteX7" fmla="*/ 416 w 10141"/>
                  <a:gd name="connsiteY7" fmla="*/ 2866 h 10000"/>
                  <a:gd name="connsiteX8" fmla="*/ 455 w 10141"/>
                  <a:gd name="connsiteY8" fmla="*/ 3061 h 10000"/>
                  <a:gd name="connsiteX9" fmla="*/ 494 w 10141"/>
                  <a:gd name="connsiteY9" fmla="*/ 3260 h 10000"/>
                  <a:gd name="connsiteX10" fmla="*/ 533 w 10141"/>
                  <a:gd name="connsiteY10" fmla="*/ 3470 h 10000"/>
                  <a:gd name="connsiteX11" fmla="*/ 572 w 10141"/>
                  <a:gd name="connsiteY11" fmla="*/ 3683 h 10000"/>
                  <a:gd name="connsiteX12" fmla="*/ 612 w 10141"/>
                  <a:gd name="connsiteY12" fmla="*/ 3904 h 10000"/>
                  <a:gd name="connsiteX13" fmla="*/ 651 w 10141"/>
                  <a:gd name="connsiteY13" fmla="*/ 4133 h 10000"/>
                  <a:gd name="connsiteX14" fmla="*/ 690 w 10141"/>
                  <a:gd name="connsiteY14" fmla="*/ 4365 h 10000"/>
                  <a:gd name="connsiteX15" fmla="*/ 729 w 10141"/>
                  <a:gd name="connsiteY15" fmla="*/ 4604 h 10000"/>
                  <a:gd name="connsiteX16" fmla="*/ 768 w 10141"/>
                  <a:gd name="connsiteY16" fmla="*/ 4847 h 10000"/>
                  <a:gd name="connsiteX17" fmla="*/ 807 w 10141"/>
                  <a:gd name="connsiteY17" fmla="*/ 5090 h 10000"/>
                  <a:gd name="connsiteX18" fmla="*/ 846 w 10141"/>
                  <a:gd name="connsiteY18" fmla="*/ 5341 h 10000"/>
                  <a:gd name="connsiteX19" fmla="*/ 885 w 10141"/>
                  <a:gd name="connsiteY19" fmla="*/ 5591 h 10000"/>
                  <a:gd name="connsiteX20" fmla="*/ 924 w 10141"/>
                  <a:gd name="connsiteY20" fmla="*/ 5845 h 10000"/>
                  <a:gd name="connsiteX21" fmla="*/ 963 w 10141"/>
                  <a:gd name="connsiteY21" fmla="*/ 6099 h 10000"/>
                  <a:gd name="connsiteX22" fmla="*/ 1002 w 10141"/>
                  <a:gd name="connsiteY22" fmla="*/ 6354 h 10000"/>
                  <a:gd name="connsiteX23" fmla="*/ 1041 w 10141"/>
                  <a:gd name="connsiteY23" fmla="*/ 6608 h 10000"/>
                  <a:gd name="connsiteX24" fmla="*/ 1080 w 10141"/>
                  <a:gd name="connsiteY24" fmla="*/ 6858 h 10000"/>
                  <a:gd name="connsiteX25" fmla="*/ 1119 w 10141"/>
                  <a:gd name="connsiteY25" fmla="*/ 7105 h 10000"/>
                  <a:gd name="connsiteX26" fmla="*/ 1158 w 10141"/>
                  <a:gd name="connsiteY26" fmla="*/ 7352 h 10000"/>
                  <a:gd name="connsiteX27" fmla="*/ 1197 w 10141"/>
                  <a:gd name="connsiteY27" fmla="*/ 7587 h 10000"/>
                  <a:gd name="connsiteX28" fmla="*/ 1236 w 10141"/>
                  <a:gd name="connsiteY28" fmla="*/ 7823 h 10000"/>
                  <a:gd name="connsiteX29" fmla="*/ 1275 w 10141"/>
                  <a:gd name="connsiteY29" fmla="*/ 8048 h 10000"/>
                  <a:gd name="connsiteX30" fmla="*/ 1314 w 10141"/>
                  <a:gd name="connsiteY30" fmla="*/ 8265 h 10000"/>
                  <a:gd name="connsiteX31" fmla="*/ 1353 w 10141"/>
                  <a:gd name="connsiteY31" fmla="*/ 8475 h 10000"/>
                  <a:gd name="connsiteX32" fmla="*/ 1392 w 10141"/>
                  <a:gd name="connsiteY32" fmla="*/ 8674 h 10000"/>
                  <a:gd name="connsiteX33" fmla="*/ 1431 w 10141"/>
                  <a:gd name="connsiteY33" fmla="*/ 8862 h 10000"/>
                  <a:gd name="connsiteX34" fmla="*/ 1470 w 10141"/>
                  <a:gd name="connsiteY34" fmla="*/ 9039 h 10000"/>
                  <a:gd name="connsiteX35" fmla="*/ 1509 w 10141"/>
                  <a:gd name="connsiteY35" fmla="*/ 9204 h 10000"/>
                  <a:gd name="connsiteX36" fmla="*/ 1548 w 10141"/>
                  <a:gd name="connsiteY36" fmla="*/ 9352 h 10000"/>
                  <a:gd name="connsiteX37" fmla="*/ 1587 w 10141"/>
                  <a:gd name="connsiteY37" fmla="*/ 9488 h 10000"/>
                  <a:gd name="connsiteX38" fmla="*/ 1626 w 10141"/>
                  <a:gd name="connsiteY38" fmla="*/ 9610 h 10000"/>
                  <a:gd name="connsiteX39" fmla="*/ 1665 w 10141"/>
                  <a:gd name="connsiteY39" fmla="*/ 9716 h 10000"/>
                  <a:gd name="connsiteX40" fmla="*/ 1704 w 10141"/>
                  <a:gd name="connsiteY40" fmla="*/ 9805 h 10000"/>
                  <a:gd name="connsiteX41" fmla="*/ 1743 w 10141"/>
                  <a:gd name="connsiteY41" fmla="*/ 9878 h 10000"/>
                  <a:gd name="connsiteX42" fmla="*/ 1782 w 10141"/>
                  <a:gd name="connsiteY42" fmla="*/ 9934 h 10000"/>
                  <a:gd name="connsiteX43" fmla="*/ 1821 w 10141"/>
                  <a:gd name="connsiteY43" fmla="*/ 9974 h 10000"/>
                  <a:gd name="connsiteX44" fmla="*/ 1860 w 10141"/>
                  <a:gd name="connsiteY44" fmla="*/ 9993 h 10000"/>
                  <a:gd name="connsiteX45" fmla="*/ 1899 w 10141"/>
                  <a:gd name="connsiteY45" fmla="*/ 10000 h 10000"/>
                  <a:gd name="connsiteX46" fmla="*/ 1938 w 10141"/>
                  <a:gd name="connsiteY46" fmla="*/ 9985 h 10000"/>
                  <a:gd name="connsiteX47" fmla="*/ 1977 w 10141"/>
                  <a:gd name="connsiteY47" fmla="*/ 9952 h 10000"/>
                  <a:gd name="connsiteX48" fmla="*/ 2016 w 10141"/>
                  <a:gd name="connsiteY48" fmla="*/ 9904 h 10000"/>
                  <a:gd name="connsiteX49" fmla="*/ 2055 w 10141"/>
                  <a:gd name="connsiteY49" fmla="*/ 9838 h 10000"/>
                  <a:gd name="connsiteX50" fmla="*/ 2094 w 10141"/>
                  <a:gd name="connsiteY50" fmla="*/ 9757 h 10000"/>
                  <a:gd name="connsiteX51" fmla="*/ 2133 w 10141"/>
                  <a:gd name="connsiteY51" fmla="*/ 9657 h 10000"/>
                  <a:gd name="connsiteX52" fmla="*/ 2174 w 10141"/>
                  <a:gd name="connsiteY52" fmla="*/ 9543 h 10000"/>
                  <a:gd name="connsiteX53" fmla="*/ 2213 w 10141"/>
                  <a:gd name="connsiteY53" fmla="*/ 9414 h 10000"/>
                  <a:gd name="connsiteX54" fmla="*/ 2252 w 10141"/>
                  <a:gd name="connsiteY54" fmla="*/ 9271 h 10000"/>
                  <a:gd name="connsiteX55" fmla="*/ 2291 w 10141"/>
                  <a:gd name="connsiteY55" fmla="*/ 9112 h 10000"/>
                  <a:gd name="connsiteX56" fmla="*/ 2330 w 10141"/>
                  <a:gd name="connsiteY56" fmla="*/ 8943 h 10000"/>
                  <a:gd name="connsiteX57" fmla="*/ 2369 w 10141"/>
                  <a:gd name="connsiteY57" fmla="*/ 8759 h 10000"/>
                  <a:gd name="connsiteX58" fmla="*/ 2408 w 10141"/>
                  <a:gd name="connsiteY58" fmla="*/ 8564 h 10000"/>
                  <a:gd name="connsiteX59" fmla="*/ 2447 w 10141"/>
                  <a:gd name="connsiteY59" fmla="*/ 8357 h 10000"/>
                  <a:gd name="connsiteX60" fmla="*/ 2486 w 10141"/>
                  <a:gd name="connsiteY60" fmla="*/ 8144 h 10000"/>
                  <a:gd name="connsiteX61" fmla="*/ 2525 w 10141"/>
                  <a:gd name="connsiteY61" fmla="*/ 7923 h 10000"/>
                  <a:gd name="connsiteX62" fmla="*/ 2564 w 10141"/>
                  <a:gd name="connsiteY62" fmla="*/ 7691 h 10000"/>
                  <a:gd name="connsiteX63" fmla="*/ 2603 w 10141"/>
                  <a:gd name="connsiteY63" fmla="*/ 7455 h 10000"/>
                  <a:gd name="connsiteX64" fmla="*/ 2642 w 10141"/>
                  <a:gd name="connsiteY64" fmla="*/ 7212 h 10000"/>
                  <a:gd name="connsiteX65" fmla="*/ 2681 w 10141"/>
                  <a:gd name="connsiteY65" fmla="*/ 6965 h 10000"/>
                  <a:gd name="connsiteX66" fmla="*/ 2720 w 10141"/>
                  <a:gd name="connsiteY66" fmla="*/ 6718 h 10000"/>
                  <a:gd name="connsiteX67" fmla="*/ 2759 w 10141"/>
                  <a:gd name="connsiteY67" fmla="*/ 6464 h 10000"/>
                  <a:gd name="connsiteX68" fmla="*/ 2798 w 10141"/>
                  <a:gd name="connsiteY68" fmla="*/ 6210 h 10000"/>
                  <a:gd name="connsiteX69" fmla="*/ 2837 w 10141"/>
                  <a:gd name="connsiteY69" fmla="*/ 5956 h 10000"/>
                  <a:gd name="connsiteX70" fmla="*/ 2876 w 10141"/>
                  <a:gd name="connsiteY70" fmla="*/ 5702 h 10000"/>
                  <a:gd name="connsiteX71" fmla="*/ 2915 w 10141"/>
                  <a:gd name="connsiteY71" fmla="*/ 5451 h 10000"/>
                  <a:gd name="connsiteX72" fmla="*/ 2954 w 10141"/>
                  <a:gd name="connsiteY72" fmla="*/ 5201 h 10000"/>
                  <a:gd name="connsiteX73" fmla="*/ 2993 w 10141"/>
                  <a:gd name="connsiteY73" fmla="*/ 4954 h 10000"/>
                  <a:gd name="connsiteX74" fmla="*/ 3032 w 10141"/>
                  <a:gd name="connsiteY74" fmla="*/ 4707 h 10000"/>
                  <a:gd name="connsiteX75" fmla="*/ 3071 w 10141"/>
                  <a:gd name="connsiteY75" fmla="*/ 4468 h 10000"/>
                  <a:gd name="connsiteX76" fmla="*/ 3110 w 10141"/>
                  <a:gd name="connsiteY76" fmla="*/ 4232 h 10000"/>
                  <a:gd name="connsiteX77" fmla="*/ 3149 w 10141"/>
                  <a:gd name="connsiteY77" fmla="*/ 4004 h 10000"/>
                  <a:gd name="connsiteX78" fmla="*/ 3188 w 10141"/>
                  <a:gd name="connsiteY78" fmla="*/ 3779 h 10000"/>
                  <a:gd name="connsiteX79" fmla="*/ 3227 w 10141"/>
                  <a:gd name="connsiteY79" fmla="*/ 3562 h 10000"/>
                  <a:gd name="connsiteX80" fmla="*/ 3266 w 10141"/>
                  <a:gd name="connsiteY80" fmla="*/ 3352 h 10000"/>
                  <a:gd name="connsiteX81" fmla="*/ 3305 w 10141"/>
                  <a:gd name="connsiteY81" fmla="*/ 3145 h 10000"/>
                  <a:gd name="connsiteX82" fmla="*/ 3344 w 10141"/>
                  <a:gd name="connsiteY82" fmla="*/ 2950 h 10000"/>
                  <a:gd name="connsiteX83" fmla="*/ 3383 w 10141"/>
                  <a:gd name="connsiteY83" fmla="*/ 2759 h 10000"/>
                  <a:gd name="connsiteX84" fmla="*/ 3422 w 10141"/>
                  <a:gd name="connsiteY84" fmla="*/ 2578 h 10000"/>
                  <a:gd name="connsiteX85" fmla="*/ 3461 w 10141"/>
                  <a:gd name="connsiteY85" fmla="*/ 2405 h 10000"/>
                  <a:gd name="connsiteX86" fmla="*/ 3500 w 10141"/>
                  <a:gd name="connsiteY86" fmla="*/ 2239 h 10000"/>
                  <a:gd name="connsiteX87" fmla="*/ 3539 w 10141"/>
                  <a:gd name="connsiteY87" fmla="*/ 2081 h 10000"/>
                  <a:gd name="connsiteX88" fmla="*/ 3578 w 10141"/>
                  <a:gd name="connsiteY88" fmla="*/ 1930 h 10000"/>
                  <a:gd name="connsiteX89" fmla="*/ 3617 w 10141"/>
                  <a:gd name="connsiteY89" fmla="*/ 1786 h 10000"/>
                  <a:gd name="connsiteX90" fmla="*/ 3656 w 10141"/>
                  <a:gd name="connsiteY90" fmla="*/ 1650 h 10000"/>
                  <a:gd name="connsiteX91" fmla="*/ 3695 w 10141"/>
                  <a:gd name="connsiteY91" fmla="*/ 1525 h 10000"/>
                  <a:gd name="connsiteX92" fmla="*/ 3734 w 10141"/>
                  <a:gd name="connsiteY92" fmla="*/ 1403 h 10000"/>
                  <a:gd name="connsiteX93" fmla="*/ 3773 w 10141"/>
                  <a:gd name="connsiteY93" fmla="*/ 1289 h 10000"/>
                  <a:gd name="connsiteX94" fmla="*/ 3812 w 10141"/>
                  <a:gd name="connsiteY94" fmla="*/ 1186 h 10000"/>
                  <a:gd name="connsiteX95" fmla="*/ 3851 w 10141"/>
                  <a:gd name="connsiteY95" fmla="*/ 1087 h 10000"/>
                  <a:gd name="connsiteX96" fmla="*/ 3890 w 10141"/>
                  <a:gd name="connsiteY96" fmla="*/ 994 h 10000"/>
                  <a:gd name="connsiteX97" fmla="*/ 3929 w 10141"/>
                  <a:gd name="connsiteY97" fmla="*/ 906 h 10000"/>
                  <a:gd name="connsiteX98" fmla="*/ 3968 w 10141"/>
                  <a:gd name="connsiteY98" fmla="*/ 825 h 10000"/>
                  <a:gd name="connsiteX99" fmla="*/ 4007 w 10141"/>
                  <a:gd name="connsiteY99" fmla="*/ 751 h 10000"/>
                  <a:gd name="connsiteX100" fmla="*/ 4046 w 10141"/>
                  <a:gd name="connsiteY100" fmla="*/ 685 h 10000"/>
                  <a:gd name="connsiteX101" fmla="*/ 4085 w 10141"/>
                  <a:gd name="connsiteY101" fmla="*/ 619 h 10000"/>
                  <a:gd name="connsiteX102" fmla="*/ 4127 w 10141"/>
                  <a:gd name="connsiteY102" fmla="*/ 560 h 10000"/>
                  <a:gd name="connsiteX103" fmla="*/ 4166 w 10141"/>
                  <a:gd name="connsiteY103" fmla="*/ 508 h 10000"/>
                  <a:gd name="connsiteX104" fmla="*/ 4205 w 10141"/>
                  <a:gd name="connsiteY104" fmla="*/ 457 h 10000"/>
                  <a:gd name="connsiteX105" fmla="*/ 4244 w 10141"/>
                  <a:gd name="connsiteY105" fmla="*/ 413 h 10000"/>
                  <a:gd name="connsiteX106" fmla="*/ 4283 w 10141"/>
                  <a:gd name="connsiteY106" fmla="*/ 372 h 10000"/>
                  <a:gd name="connsiteX107" fmla="*/ 4322 w 10141"/>
                  <a:gd name="connsiteY107" fmla="*/ 331 h 10000"/>
                  <a:gd name="connsiteX108" fmla="*/ 4361 w 10141"/>
                  <a:gd name="connsiteY108" fmla="*/ 298 h 10000"/>
                  <a:gd name="connsiteX109" fmla="*/ 4400 w 10141"/>
                  <a:gd name="connsiteY109" fmla="*/ 265 h 10000"/>
                  <a:gd name="connsiteX110" fmla="*/ 4439 w 10141"/>
                  <a:gd name="connsiteY110" fmla="*/ 239 h 10000"/>
                  <a:gd name="connsiteX111" fmla="*/ 4478 w 10141"/>
                  <a:gd name="connsiteY111" fmla="*/ 214 h 10000"/>
                  <a:gd name="connsiteX112" fmla="*/ 4517 w 10141"/>
                  <a:gd name="connsiteY112" fmla="*/ 188 h 10000"/>
                  <a:gd name="connsiteX113" fmla="*/ 4556 w 10141"/>
                  <a:gd name="connsiteY113" fmla="*/ 169 h 10000"/>
                  <a:gd name="connsiteX114" fmla="*/ 4595 w 10141"/>
                  <a:gd name="connsiteY114" fmla="*/ 147 h 10000"/>
                  <a:gd name="connsiteX115" fmla="*/ 4634 w 10141"/>
                  <a:gd name="connsiteY115" fmla="*/ 133 h 10000"/>
                  <a:gd name="connsiteX116" fmla="*/ 4673 w 10141"/>
                  <a:gd name="connsiteY116" fmla="*/ 118 h 10000"/>
                  <a:gd name="connsiteX117" fmla="*/ 4712 w 10141"/>
                  <a:gd name="connsiteY117" fmla="*/ 103 h 10000"/>
                  <a:gd name="connsiteX118" fmla="*/ 4751 w 10141"/>
                  <a:gd name="connsiteY118" fmla="*/ 92 h 10000"/>
                  <a:gd name="connsiteX119" fmla="*/ 4790 w 10141"/>
                  <a:gd name="connsiteY119" fmla="*/ 81 h 10000"/>
                  <a:gd name="connsiteX120" fmla="*/ 4829 w 10141"/>
                  <a:gd name="connsiteY120" fmla="*/ 70 h 10000"/>
                  <a:gd name="connsiteX121" fmla="*/ 4868 w 10141"/>
                  <a:gd name="connsiteY121" fmla="*/ 63 h 10000"/>
                  <a:gd name="connsiteX122" fmla="*/ 4907 w 10141"/>
                  <a:gd name="connsiteY122" fmla="*/ 55 h 10000"/>
                  <a:gd name="connsiteX123" fmla="*/ 4946 w 10141"/>
                  <a:gd name="connsiteY123" fmla="*/ 48 h 10000"/>
                  <a:gd name="connsiteX124" fmla="*/ 4985 w 10141"/>
                  <a:gd name="connsiteY124" fmla="*/ 41 h 10000"/>
                  <a:gd name="connsiteX125" fmla="*/ 5024 w 10141"/>
                  <a:gd name="connsiteY125" fmla="*/ 37 h 10000"/>
                  <a:gd name="connsiteX126" fmla="*/ 5063 w 10141"/>
                  <a:gd name="connsiteY126" fmla="*/ 33 h 10000"/>
                  <a:gd name="connsiteX127" fmla="*/ 5102 w 10141"/>
                  <a:gd name="connsiteY127" fmla="*/ 26 h 10000"/>
                  <a:gd name="connsiteX128" fmla="*/ 5141 w 10141"/>
                  <a:gd name="connsiteY128" fmla="*/ 22 h 10000"/>
                  <a:gd name="connsiteX129" fmla="*/ 5180 w 10141"/>
                  <a:gd name="connsiteY129" fmla="*/ 22 h 10000"/>
                  <a:gd name="connsiteX130" fmla="*/ 5219 w 10141"/>
                  <a:gd name="connsiteY130" fmla="*/ 18 h 10000"/>
                  <a:gd name="connsiteX131" fmla="*/ 5258 w 10141"/>
                  <a:gd name="connsiteY131" fmla="*/ 15 h 10000"/>
                  <a:gd name="connsiteX132" fmla="*/ 5297 w 10141"/>
                  <a:gd name="connsiteY132" fmla="*/ 15 h 10000"/>
                  <a:gd name="connsiteX133" fmla="*/ 5336 w 10141"/>
                  <a:gd name="connsiteY133" fmla="*/ 11 h 10000"/>
                  <a:gd name="connsiteX134" fmla="*/ 5375 w 10141"/>
                  <a:gd name="connsiteY134" fmla="*/ 11 h 10000"/>
                  <a:gd name="connsiteX135" fmla="*/ 5414 w 10141"/>
                  <a:gd name="connsiteY135" fmla="*/ 7 h 10000"/>
                  <a:gd name="connsiteX136" fmla="*/ 5453 w 10141"/>
                  <a:gd name="connsiteY136" fmla="*/ 7 h 10000"/>
                  <a:gd name="connsiteX137" fmla="*/ 5492 w 10141"/>
                  <a:gd name="connsiteY137" fmla="*/ 7 h 10000"/>
                  <a:gd name="connsiteX138" fmla="*/ 5531 w 10141"/>
                  <a:gd name="connsiteY138" fmla="*/ 7 h 10000"/>
                  <a:gd name="connsiteX139" fmla="*/ 5570 w 10141"/>
                  <a:gd name="connsiteY139" fmla="*/ 4 h 10000"/>
                  <a:gd name="connsiteX140" fmla="*/ 5609 w 10141"/>
                  <a:gd name="connsiteY140" fmla="*/ 4 h 10000"/>
                  <a:gd name="connsiteX141" fmla="*/ 5648 w 10141"/>
                  <a:gd name="connsiteY141" fmla="*/ 4 h 10000"/>
                  <a:gd name="connsiteX142" fmla="*/ 5687 w 10141"/>
                  <a:gd name="connsiteY142" fmla="*/ 4 h 10000"/>
                  <a:gd name="connsiteX143" fmla="*/ 5726 w 10141"/>
                  <a:gd name="connsiteY143" fmla="*/ 4 h 10000"/>
                  <a:gd name="connsiteX144" fmla="*/ 5765 w 10141"/>
                  <a:gd name="connsiteY144" fmla="*/ 4 h 10000"/>
                  <a:gd name="connsiteX145" fmla="*/ 5804 w 10141"/>
                  <a:gd name="connsiteY145" fmla="*/ 4 h 10000"/>
                  <a:gd name="connsiteX146" fmla="*/ 5843 w 10141"/>
                  <a:gd name="connsiteY146" fmla="*/ 4 h 10000"/>
                  <a:gd name="connsiteX147" fmla="*/ 5882 w 10141"/>
                  <a:gd name="connsiteY147" fmla="*/ 4 h 10000"/>
                  <a:gd name="connsiteX148" fmla="*/ 5921 w 10141"/>
                  <a:gd name="connsiteY148" fmla="*/ 4 h 10000"/>
                  <a:gd name="connsiteX149" fmla="*/ 5960 w 10141"/>
                  <a:gd name="connsiteY149" fmla="*/ 4 h 10000"/>
                  <a:gd name="connsiteX150" fmla="*/ 5999 w 10141"/>
                  <a:gd name="connsiteY150" fmla="*/ 4 h 10000"/>
                  <a:gd name="connsiteX151" fmla="*/ 6038 w 10141"/>
                  <a:gd name="connsiteY151" fmla="*/ 4 h 10000"/>
                  <a:gd name="connsiteX152" fmla="*/ 6080 w 10141"/>
                  <a:gd name="connsiteY152" fmla="*/ 0 h 10000"/>
                  <a:gd name="connsiteX153" fmla="*/ 6119 w 10141"/>
                  <a:gd name="connsiteY153" fmla="*/ 0 h 10000"/>
                  <a:gd name="connsiteX154" fmla="*/ 6158 w 10141"/>
                  <a:gd name="connsiteY154" fmla="*/ 0 h 10000"/>
                  <a:gd name="connsiteX155" fmla="*/ 6197 w 10141"/>
                  <a:gd name="connsiteY155" fmla="*/ 0 h 10000"/>
                  <a:gd name="connsiteX156" fmla="*/ 6236 w 10141"/>
                  <a:gd name="connsiteY156" fmla="*/ 0 h 10000"/>
                  <a:gd name="connsiteX157" fmla="*/ 6275 w 10141"/>
                  <a:gd name="connsiteY157" fmla="*/ 0 h 10000"/>
                  <a:gd name="connsiteX158" fmla="*/ 6314 w 10141"/>
                  <a:gd name="connsiteY158" fmla="*/ 0 h 10000"/>
                  <a:gd name="connsiteX159" fmla="*/ 6353 w 10141"/>
                  <a:gd name="connsiteY159" fmla="*/ 0 h 10000"/>
                  <a:gd name="connsiteX160" fmla="*/ 6392 w 10141"/>
                  <a:gd name="connsiteY160" fmla="*/ 0 h 10000"/>
                  <a:gd name="connsiteX161" fmla="*/ 6431 w 10141"/>
                  <a:gd name="connsiteY161" fmla="*/ 0 h 10000"/>
                  <a:gd name="connsiteX162" fmla="*/ 6470 w 10141"/>
                  <a:gd name="connsiteY162" fmla="*/ 0 h 10000"/>
                  <a:gd name="connsiteX163" fmla="*/ 6509 w 10141"/>
                  <a:gd name="connsiteY163" fmla="*/ 0 h 10000"/>
                  <a:gd name="connsiteX164" fmla="*/ 6548 w 10141"/>
                  <a:gd name="connsiteY164" fmla="*/ 0 h 10000"/>
                  <a:gd name="connsiteX165" fmla="*/ 6587 w 10141"/>
                  <a:gd name="connsiteY165" fmla="*/ 0 h 10000"/>
                  <a:gd name="connsiteX166" fmla="*/ 6626 w 10141"/>
                  <a:gd name="connsiteY166" fmla="*/ 0 h 10000"/>
                  <a:gd name="connsiteX167" fmla="*/ 6665 w 10141"/>
                  <a:gd name="connsiteY167" fmla="*/ 0 h 10000"/>
                  <a:gd name="connsiteX168" fmla="*/ 6704 w 10141"/>
                  <a:gd name="connsiteY168" fmla="*/ 0 h 10000"/>
                  <a:gd name="connsiteX169" fmla="*/ 6743 w 10141"/>
                  <a:gd name="connsiteY169" fmla="*/ 0 h 10000"/>
                  <a:gd name="connsiteX170" fmla="*/ 6782 w 10141"/>
                  <a:gd name="connsiteY170" fmla="*/ 0 h 10000"/>
                  <a:gd name="connsiteX171" fmla="*/ 6821 w 10141"/>
                  <a:gd name="connsiteY171" fmla="*/ 0 h 10000"/>
                  <a:gd name="connsiteX172" fmla="*/ 6860 w 10141"/>
                  <a:gd name="connsiteY172" fmla="*/ 0 h 10000"/>
                  <a:gd name="connsiteX173" fmla="*/ 6899 w 10141"/>
                  <a:gd name="connsiteY173" fmla="*/ 0 h 10000"/>
                  <a:gd name="connsiteX174" fmla="*/ 6938 w 10141"/>
                  <a:gd name="connsiteY174" fmla="*/ 0 h 10000"/>
                  <a:gd name="connsiteX175" fmla="*/ 6977 w 10141"/>
                  <a:gd name="connsiteY175" fmla="*/ 0 h 10000"/>
                  <a:gd name="connsiteX176" fmla="*/ 7016 w 10141"/>
                  <a:gd name="connsiteY176" fmla="*/ 0 h 10000"/>
                  <a:gd name="connsiteX177" fmla="*/ 7055 w 10141"/>
                  <a:gd name="connsiteY177" fmla="*/ 0 h 10000"/>
                  <a:gd name="connsiteX178" fmla="*/ 7094 w 10141"/>
                  <a:gd name="connsiteY178" fmla="*/ 0 h 10000"/>
                  <a:gd name="connsiteX179" fmla="*/ 7133 w 10141"/>
                  <a:gd name="connsiteY179" fmla="*/ 0 h 10000"/>
                  <a:gd name="connsiteX180" fmla="*/ 7172 w 10141"/>
                  <a:gd name="connsiteY180" fmla="*/ 0 h 10000"/>
                  <a:gd name="connsiteX181" fmla="*/ 7211 w 10141"/>
                  <a:gd name="connsiteY181" fmla="*/ 0 h 10000"/>
                  <a:gd name="connsiteX182" fmla="*/ 7250 w 10141"/>
                  <a:gd name="connsiteY182" fmla="*/ 0 h 10000"/>
                  <a:gd name="connsiteX183" fmla="*/ 7289 w 10141"/>
                  <a:gd name="connsiteY183" fmla="*/ 0 h 10000"/>
                  <a:gd name="connsiteX184" fmla="*/ 7328 w 10141"/>
                  <a:gd name="connsiteY184" fmla="*/ 0 h 10000"/>
                  <a:gd name="connsiteX185" fmla="*/ 7367 w 10141"/>
                  <a:gd name="connsiteY185" fmla="*/ 0 h 10000"/>
                  <a:gd name="connsiteX186" fmla="*/ 7406 w 10141"/>
                  <a:gd name="connsiteY186" fmla="*/ 0 h 10000"/>
                  <a:gd name="connsiteX187" fmla="*/ 7445 w 10141"/>
                  <a:gd name="connsiteY187" fmla="*/ 0 h 10000"/>
                  <a:gd name="connsiteX188" fmla="*/ 7484 w 10141"/>
                  <a:gd name="connsiteY188" fmla="*/ 0 h 10000"/>
                  <a:gd name="connsiteX189" fmla="*/ 7523 w 10141"/>
                  <a:gd name="connsiteY189" fmla="*/ 0 h 10000"/>
                  <a:gd name="connsiteX190" fmla="*/ 7562 w 10141"/>
                  <a:gd name="connsiteY190" fmla="*/ 0 h 10000"/>
                  <a:gd name="connsiteX191" fmla="*/ 7601 w 10141"/>
                  <a:gd name="connsiteY191" fmla="*/ 0 h 10000"/>
                  <a:gd name="connsiteX192" fmla="*/ 7640 w 10141"/>
                  <a:gd name="connsiteY192" fmla="*/ 0 h 10000"/>
                  <a:gd name="connsiteX193" fmla="*/ 7679 w 10141"/>
                  <a:gd name="connsiteY193" fmla="*/ 0 h 10000"/>
                  <a:gd name="connsiteX194" fmla="*/ 7718 w 10141"/>
                  <a:gd name="connsiteY194" fmla="*/ 0 h 10000"/>
                  <a:gd name="connsiteX195" fmla="*/ 7757 w 10141"/>
                  <a:gd name="connsiteY195" fmla="*/ 0 h 10000"/>
                  <a:gd name="connsiteX196" fmla="*/ 7796 w 10141"/>
                  <a:gd name="connsiteY196" fmla="*/ 0 h 10000"/>
                  <a:gd name="connsiteX197" fmla="*/ 7835 w 10141"/>
                  <a:gd name="connsiteY197" fmla="*/ 0 h 10000"/>
                  <a:gd name="connsiteX198" fmla="*/ 7874 w 10141"/>
                  <a:gd name="connsiteY198" fmla="*/ 0 h 10000"/>
                  <a:gd name="connsiteX199" fmla="*/ 7913 w 10141"/>
                  <a:gd name="connsiteY199" fmla="*/ 0 h 10000"/>
                  <a:gd name="connsiteX200" fmla="*/ 7952 w 10141"/>
                  <a:gd name="connsiteY200" fmla="*/ 0 h 10000"/>
                  <a:gd name="connsiteX201" fmla="*/ 7993 w 10141"/>
                  <a:gd name="connsiteY201" fmla="*/ 0 h 10000"/>
                  <a:gd name="connsiteX202" fmla="*/ 8032 w 10141"/>
                  <a:gd name="connsiteY202" fmla="*/ 0 h 10000"/>
                  <a:gd name="connsiteX203" fmla="*/ 8071 w 10141"/>
                  <a:gd name="connsiteY203" fmla="*/ 0 h 10000"/>
                  <a:gd name="connsiteX204" fmla="*/ 8110 w 10141"/>
                  <a:gd name="connsiteY204" fmla="*/ 0 h 10000"/>
                  <a:gd name="connsiteX205" fmla="*/ 8149 w 10141"/>
                  <a:gd name="connsiteY205" fmla="*/ 0 h 10000"/>
                  <a:gd name="connsiteX206" fmla="*/ 8188 w 10141"/>
                  <a:gd name="connsiteY206" fmla="*/ 0 h 10000"/>
                  <a:gd name="connsiteX207" fmla="*/ 8227 w 10141"/>
                  <a:gd name="connsiteY207" fmla="*/ 0 h 10000"/>
                  <a:gd name="connsiteX208" fmla="*/ 8266 w 10141"/>
                  <a:gd name="connsiteY208" fmla="*/ 0 h 10000"/>
                  <a:gd name="connsiteX209" fmla="*/ 8305 w 10141"/>
                  <a:gd name="connsiteY209" fmla="*/ 0 h 10000"/>
                  <a:gd name="connsiteX210" fmla="*/ 8344 w 10141"/>
                  <a:gd name="connsiteY210" fmla="*/ 0 h 10000"/>
                  <a:gd name="connsiteX211" fmla="*/ 8383 w 10141"/>
                  <a:gd name="connsiteY211" fmla="*/ 0 h 10000"/>
                  <a:gd name="connsiteX212" fmla="*/ 8422 w 10141"/>
                  <a:gd name="connsiteY212" fmla="*/ 0 h 10000"/>
                  <a:gd name="connsiteX213" fmla="*/ 8461 w 10141"/>
                  <a:gd name="connsiteY213" fmla="*/ 0 h 10000"/>
                  <a:gd name="connsiteX214" fmla="*/ 8500 w 10141"/>
                  <a:gd name="connsiteY214" fmla="*/ 0 h 10000"/>
                  <a:gd name="connsiteX215" fmla="*/ 8539 w 10141"/>
                  <a:gd name="connsiteY215" fmla="*/ 0 h 10000"/>
                  <a:gd name="connsiteX216" fmla="*/ 8578 w 10141"/>
                  <a:gd name="connsiteY216" fmla="*/ 0 h 10000"/>
                  <a:gd name="connsiteX217" fmla="*/ 8617 w 10141"/>
                  <a:gd name="connsiteY217" fmla="*/ 0 h 10000"/>
                  <a:gd name="connsiteX218" fmla="*/ 8656 w 10141"/>
                  <a:gd name="connsiteY218" fmla="*/ 0 h 10000"/>
                  <a:gd name="connsiteX219" fmla="*/ 8695 w 10141"/>
                  <a:gd name="connsiteY219" fmla="*/ 0 h 10000"/>
                  <a:gd name="connsiteX220" fmla="*/ 8734 w 10141"/>
                  <a:gd name="connsiteY220" fmla="*/ 0 h 10000"/>
                  <a:gd name="connsiteX221" fmla="*/ 8773 w 10141"/>
                  <a:gd name="connsiteY221" fmla="*/ 0 h 10000"/>
                  <a:gd name="connsiteX222" fmla="*/ 8812 w 10141"/>
                  <a:gd name="connsiteY222" fmla="*/ 0 h 10000"/>
                  <a:gd name="connsiteX223" fmla="*/ 8851 w 10141"/>
                  <a:gd name="connsiteY223" fmla="*/ 0 h 10000"/>
                  <a:gd name="connsiteX224" fmla="*/ 8890 w 10141"/>
                  <a:gd name="connsiteY224" fmla="*/ 0 h 10000"/>
                  <a:gd name="connsiteX225" fmla="*/ 8929 w 10141"/>
                  <a:gd name="connsiteY225" fmla="*/ 0 h 10000"/>
                  <a:gd name="connsiteX226" fmla="*/ 8968 w 10141"/>
                  <a:gd name="connsiteY226" fmla="*/ 0 h 10000"/>
                  <a:gd name="connsiteX227" fmla="*/ 9007 w 10141"/>
                  <a:gd name="connsiteY227" fmla="*/ 0 h 10000"/>
                  <a:gd name="connsiteX228" fmla="*/ 9046 w 10141"/>
                  <a:gd name="connsiteY228" fmla="*/ 0 h 10000"/>
                  <a:gd name="connsiteX229" fmla="*/ 9085 w 10141"/>
                  <a:gd name="connsiteY229" fmla="*/ 0 h 10000"/>
                  <a:gd name="connsiteX230" fmla="*/ 9124 w 10141"/>
                  <a:gd name="connsiteY230" fmla="*/ 0 h 10000"/>
                  <a:gd name="connsiteX231" fmla="*/ 9163 w 10141"/>
                  <a:gd name="connsiteY231" fmla="*/ 0 h 10000"/>
                  <a:gd name="connsiteX232" fmla="*/ 9202 w 10141"/>
                  <a:gd name="connsiteY232" fmla="*/ 0 h 10000"/>
                  <a:gd name="connsiteX233" fmla="*/ 9241 w 10141"/>
                  <a:gd name="connsiteY233" fmla="*/ 0 h 10000"/>
                  <a:gd name="connsiteX234" fmla="*/ 9280 w 10141"/>
                  <a:gd name="connsiteY234" fmla="*/ 0 h 10000"/>
                  <a:gd name="connsiteX235" fmla="*/ 9319 w 10141"/>
                  <a:gd name="connsiteY235" fmla="*/ 0 h 10000"/>
                  <a:gd name="connsiteX236" fmla="*/ 9358 w 10141"/>
                  <a:gd name="connsiteY236" fmla="*/ 0 h 10000"/>
                  <a:gd name="connsiteX237" fmla="*/ 9397 w 10141"/>
                  <a:gd name="connsiteY237" fmla="*/ 0 h 10000"/>
                  <a:gd name="connsiteX238" fmla="*/ 9436 w 10141"/>
                  <a:gd name="connsiteY238" fmla="*/ 0 h 10000"/>
                  <a:gd name="connsiteX239" fmla="*/ 9475 w 10141"/>
                  <a:gd name="connsiteY239" fmla="*/ 0 h 10000"/>
                  <a:gd name="connsiteX240" fmla="*/ 9514 w 10141"/>
                  <a:gd name="connsiteY240" fmla="*/ 0 h 10000"/>
                  <a:gd name="connsiteX241" fmla="*/ 9553 w 10141"/>
                  <a:gd name="connsiteY241" fmla="*/ 0 h 10000"/>
                  <a:gd name="connsiteX242" fmla="*/ 9592 w 10141"/>
                  <a:gd name="connsiteY242" fmla="*/ 0 h 10000"/>
                  <a:gd name="connsiteX243" fmla="*/ 9631 w 10141"/>
                  <a:gd name="connsiteY243" fmla="*/ 0 h 10000"/>
                  <a:gd name="connsiteX244" fmla="*/ 9670 w 10141"/>
                  <a:gd name="connsiteY244" fmla="*/ 0 h 10000"/>
                  <a:gd name="connsiteX245" fmla="*/ 9710 w 10141"/>
                  <a:gd name="connsiteY245" fmla="*/ 0 h 10000"/>
                  <a:gd name="connsiteX246" fmla="*/ 9749 w 10141"/>
                  <a:gd name="connsiteY246" fmla="*/ 0 h 10000"/>
                  <a:gd name="connsiteX247" fmla="*/ 9788 w 10141"/>
                  <a:gd name="connsiteY247" fmla="*/ 0 h 10000"/>
                  <a:gd name="connsiteX248" fmla="*/ 9827 w 10141"/>
                  <a:gd name="connsiteY248" fmla="*/ 0 h 10000"/>
                  <a:gd name="connsiteX249" fmla="*/ 9866 w 10141"/>
                  <a:gd name="connsiteY249" fmla="*/ 0 h 10000"/>
                  <a:gd name="connsiteX250" fmla="*/ 9905 w 10141"/>
                  <a:gd name="connsiteY250" fmla="*/ 0 h 10000"/>
                  <a:gd name="connsiteX251" fmla="*/ 9946 w 10141"/>
                  <a:gd name="connsiteY251" fmla="*/ 0 h 10000"/>
                  <a:gd name="connsiteX252" fmla="*/ 9985 w 10141"/>
                  <a:gd name="connsiteY252" fmla="*/ 0 h 10000"/>
                  <a:gd name="connsiteX253" fmla="*/ 10024 w 10141"/>
                  <a:gd name="connsiteY253" fmla="*/ 0 h 10000"/>
                  <a:gd name="connsiteX254" fmla="*/ 10063 w 10141"/>
                  <a:gd name="connsiteY254" fmla="*/ 0 h 10000"/>
                  <a:gd name="connsiteX255" fmla="*/ 10102 w 10141"/>
                  <a:gd name="connsiteY255" fmla="*/ 0 h 10000"/>
                  <a:gd name="connsiteX256" fmla="*/ 10141 w 10141"/>
                  <a:gd name="connsiteY256" fmla="*/ 0 h 10000"/>
                  <a:gd name="connsiteX0" fmla="*/ 0 w 10213"/>
                  <a:gd name="connsiteY0" fmla="*/ 0 h 10094"/>
                  <a:gd name="connsiteX1" fmla="*/ 72 w 10213"/>
                  <a:gd name="connsiteY1" fmla="*/ 1084 h 10094"/>
                  <a:gd name="connsiteX2" fmla="*/ 293 w 10213"/>
                  <a:gd name="connsiteY2" fmla="*/ 2109 h 10094"/>
                  <a:gd name="connsiteX3" fmla="*/ 332 w 10213"/>
                  <a:gd name="connsiteY3" fmla="*/ 2263 h 10094"/>
                  <a:gd name="connsiteX4" fmla="*/ 371 w 10213"/>
                  <a:gd name="connsiteY4" fmla="*/ 2425 h 10094"/>
                  <a:gd name="connsiteX5" fmla="*/ 410 w 10213"/>
                  <a:gd name="connsiteY5" fmla="*/ 2595 h 10094"/>
                  <a:gd name="connsiteX6" fmla="*/ 449 w 10213"/>
                  <a:gd name="connsiteY6" fmla="*/ 2775 h 10094"/>
                  <a:gd name="connsiteX7" fmla="*/ 488 w 10213"/>
                  <a:gd name="connsiteY7" fmla="*/ 2960 h 10094"/>
                  <a:gd name="connsiteX8" fmla="*/ 527 w 10213"/>
                  <a:gd name="connsiteY8" fmla="*/ 3155 h 10094"/>
                  <a:gd name="connsiteX9" fmla="*/ 566 w 10213"/>
                  <a:gd name="connsiteY9" fmla="*/ 3354 h 10094"/>
                  <a:gd name="connsiteX10" fmla="*/ 605 w 10213"/>
                  <a:gd name="connsiteY10" fmla="*/ 3564 h 10094"/>
                  <a:gd name="connsiteX11" fmla="*/ 644 w 10213"/>
                  <a:gd name="connsiteY11" fmla="*/ 3777 h 10094"/>
                  <a:gd name="connsiteX12" fmla="*/ 684 w 10213"/>
                  <a:gd name="connsiteY12" fmla="*/ 3998 h 10094"/>
                  <a:gd name="connsiteX13" fmla="*/ 723 w 10213"/>
                  <a:gd name="connsiteY13" fmla="*/ 4227 h 10094"/>
                  <a:gd name="connsiteX14" fmla="*/ 762 w 10213"/>
                  <a:gd name="connsiteY14" fmla="*/ 4459 h 10094"/>
                  <a:gd name="connsiteX15" fmla="*/ 801 w 10213"/>
                  <a:gd name="connsiteY15" fmla="*/ 4698 h 10094"/>
                  <a:gd name="connsiteX16" fmla="*/ 840 w 10213"/>
                  <a:gd name="connsiteY16" fmla="*/ 4941 h 10094"/>
                  <a:gd name="connsiteX17" fmla="*/ 879 w 10213"/>
                  <a:gd name="connsiteY17" fmla="*/ 5184 h 10094"/>
                  <a:gd name="connsiteX18" fmla="*/ 918 w 10213"/>
                  <a:gd name="connsiteY18" fmla="*/ 5435 h 10094"/>
                  <a:gd name="connsiteX19" fmla="*/ 957 w 10213"/>
                  <a:gd name="connsiteY19" fmla="*/ 5685 h 10094"/>
                  <a:gd name="connsiteX20" fmla="*/ 996 w 10213"/>
                  <a:gd name="connsiteY20" fmla="*/ 5939 h 10094"/>
                  <a:gd name="connsiteX21" fmla="*/ 1035 w 10213"/>
                  <a:gd name="connsiteY21" fmla="*/ 6193 h 10094"/>
                  <a:gd name="connsiteX22" fmla="*/ 1074 w 10213"/>
                  <a:gd name="connsiteY22" fmla="*/ 6448 h 10094"/>
                  <a:gd name="connsiteX23" fmla="*/ 1113 w 10213"/>
                  <a:gd name="connsiteY23" fmla="*/ 6702 h 10094"/>
                  <a:gd name="connsiteX24" fmla="*/ 1152 w 10213"/>
                  <a:gd name="connsiteY24" fmla="*/ 6952 h 10094"/>
                  <a:gd name="connsiteX25" fmla="*/ 1191 w 10213"/>
                  <a:gd name="connsiteY25" fmla="*/ 7199 h 10094"/>
                  <a:gd name="connsiteX26" fmla="*/ 1230 w 10213"/>
                  <a:gd name="connsiteY26" fmla="*/ 7446 h 10094"/>
                  <a:gd name="connsiteX27" fmla="*/ 1269 w 10213"/>
                  <a:gd name="connsiteY27" fmla="*/ 7681 h 10094"/>
                  <a:gd name="connsiteX28" fmla="*/ 1308 w 10213"/>
                  <a:gd name="connsiteY28" fmla="*/ 7917 h 10094"/>
                  <a:gd name="connsiteX29" fmla="*/ 1347 w 10213"/>
                  <a:gd name="connsiteY29" fmla="*/ 8142 h 10094"/>
                  <a:gd name="connsiteX30" fmla="*/ 1386 w 10213"/>
                  <a:gd name="connsiteY30" fmla="*/ 8359 h 10094"/>
                  <a:gd name="connsiteX31" fmla="*/ 1425 w 10213"/>
                  <a:gd name="connsiteY31" fmla="*/ 8569 h 10094"/>
                  <a:gd name="connsiteX32" fmla="*/ 1464 w 10213"/>
                  <a:gd name="connsiteY32" fmla="*/ 8768 h 10094"/>
                  <a:gd name="connsiteX33" fmla="*/ 1503 w 10213"/>
                  <a:gd name="connsiteY33" fmla="*/ 8956 h 10094"/>
                  <a:gd name="connsiteX34" fmla="*/ 1542 w 10213"/>
                  <a:gd name="connsiteY34" fmla="*/ 9133 h 10094"/>
                  <a:gd name="connsiteX35" fmla="*/ 1581 w 10213"/>
                  <a:gd name="connsiteY35" fmla="*/ 9298 h 10094"/>
                  <a:gd name="connsiteX36" fmla="*/ 1620 w 10213"/>
                  <a:gd name="connsiteY36" fmla="*/ 9446 h 10094"/>
                  <a:gd name="connsiteX37" fmla="*/ 1659 w 10213"/>
                  <a:gd name="connsiteY37" fmla="*/ 9582 h 10094"/>
                  <a:gd name="connsiteX38" fmla="*/ 1698 w 10213"/>
                  <a:gd name="connsiteY38" fmla="*/ 9704 h 10094"/>
                  <a:gd name="connsiteX39" fmla="*/ 1737 w 10213"/>
                  <a:gd name="connsiteY39" fmla="*/ 9810 h 10094"/>
                  <a:gd name="connsiteX40" fmla="*/ 1776 w 10213"/>
                  <a:gd name="connsiteY40" fmla="*/ 9899 h 10094"/>
                  <a:gd name="connsiteX41" fmla="*/ 1815 w 10213"/>
                  <a:gd name="connsiteY41" fmla="*/ 9972 h 10094"/>
                  <a:gd name="connsiteX42" fmla="*/ 1854 w 10213"/>
                  <a:gd name="connsiteY42" fmla="*/ 10028 h 10094"/>
                  <a:gd name="connsiteX43" fmla="*/ 1893 w 10213"/>
                  <a:gd name="connsiteY43" fmla="*/ 10068 h 10094"/>
                  <a:gd name="connsiteX44" fmla="*/ 1932 w 10213"/>
                  <a:gd name="connsiteY44" fmla="*/ 10087 h 10094"/>
                  <a:gd name="connsiteX45" fmla="*/ 1971 w 10213"/>
                  <a:gd name="connsiteY45" fmla="*/ 10094 h 10094"/>
                  <a:gd name="connsiteX46" fmla="*/ 2010 w 10213"/>
                  <a:gd name="connsiteY46" fmla="*/ 10079 h 10094"/>
                  <a:gd name="connsiteX47" fmla="*/ 2049 w 10213"/>
                  <a:gd name="connsiteY47" fmla="*/ 10046 h 10094"/>
                  <a:gd name="connsiteX48" fmla="*/ 2088 w 10213"/>
                  <a:gd name="connsiteY48" fmla="*/ 9998 h 10094"/>
                  <a:gd name="connsiteX49" fmla="*/ 2127 w 10213"/>
                  <a:gd name="connsiteY49" fmla="*/ 9932 h 10094"/>
                  <a:gd name="connsiteX50" fmla="*/ 2166 w 10213"/>
                  <a:gd name="connsiteY50" fmla="*/ 9851 h 10094"/>
                  <a:gd name="connsiteX51" fmla="*/ 2205 w 10213"/>
                  <a:gd name="connsiteY51" fmla="*/ 9751 h 10094"/>
                  <a:gd name="connsiteX52" fmla="*/ 2246 w 10213"/>
                  <a:gd name="connsiteY52" fmla="*/ 9637 h 10094"/>
                  <a:gd name="connsiteX53" fmla="*/ 2285 w 10213"/>
                  <a:gd name="connsiteY53" fmla="*/ 9508 h 10094"/>
                  <a:gd name="connsiteX54" fmla="*/ 2324 w 10213"/>
                  <a:gd name="connsiteY54" fmla="*/ 9365 h 10094"/>
                  <a:gd name="connsiteX55" fmla="*/ 2363 w 10213"/>
                  <a:gd name="connsiteY55" fmla="*/ 9206 h 10094"/>
                  <a:gd name="connsiteX56" fmla="*/ 2402 w 10213"/>
                  <a:gd name="connsiteY56" fmla="*/ 9037 h 10094"/>
                  <a:gd name="connsiteX57" fmla="*/ 2441 w 10213"/>
                  <a:gd name="connsiteY57" fmla="*/ 8853 h 10094"/>
                  <a:gd name="connsiteX58" fmla="*/ 2480 w 10213"/>
                  <a:gd name="connsiteY58" fmla="*/ 8658 h 10094"/>
                  <a:gd name="connsiteX59" fmla="*/ 2519 w 10213"/>
                  <a:gd name="connsiteY59" fmla="*/ 8451 h 10094"/>
                  <a:gd name="connsiteX60" fmla="*/ 2558 w 10213"/>
                  <a:gd name="connsiteY60" fmla="*/ 8238 h 10094"/>
                  <a:gd name="connsiteX61" fmla="*/ 2597 w 10213"/>
                  <a:gd name="connsiteY61" fmla="*/ 8017 h 10094"/>
                  <a:gd name="connsiteX62" fmla="*/ 2636 w 10213"/>
                  <a:gd name="connsiteY62" fmla="*/ 7785 h 10094"/>
                  <a:gd name="connsiteX63" fmla="*/ 2675 w 10213"/>
                  <a:gd name="connsiteY63" fmla="*/ 7549 h 10094"/>
                  <a:gd name="connsiteX64" fmla="*/ 2714 w 10213"/>
                  <a:gd name="connsiteY64" fmla="*/ 7306 h 10094"/>
                  <a:gd name="connsiteX65" fmla="*/ 2753 w 10213"/>
                  <a:gd name="connsiteY65" fmla="*/ 7059 h 10094"/>
                  <a:gd name="connsiteX66" fmla="*/ 2792 w 10213"/>
                  <a:gd name="connsiteY66" fmla="*/ 6812 h 10094"/>
                  <a:gd name="connsiteX67" fmla="*/ 2831 w 10213"/>
                  <a:gd name="connsiteY67" fmla="*/ 6558 h 10094"/>
                  <a:gd name="connsiteX68" fmla="*/ 2870 w 10213"/>
                  <a:gd name="connsiteY68" fmla="*/ 6304 h 10094"/>
                  <a:gd name="connsiteX69" fmla="*/ 2909 w 10213"/>
                  <a:gd name="connsiteY69" fmla="*/ 6050 h 10094"/>
                  <a:gd name="connsiteX70" fmla="*/ 2948 w 10213"/>
                  <a:gd name="connsiteY70" fmla="*/ 5796 h 10094"/>
                  <a:gd name="connsiteX71" fmla="*/ 2987 w 10213"/>
                  <a:gd name="connsiteY71" fmla="*/ 5545 h 10094"/>
                  <a:gd name="connsiteX72" fmla="*/ 3026 w 10213"/>
                  <a:gd name="connsiteY72" fmla="*/ 5295 h 10094"/>
                  <a:gd name="connsiteX73" fmla="*/ 3065 w 10213"/>
                  <a:gd name="connsiteY73" fmla="*/ 5048 h 10094"/>
                  <a:gd name="connsiteX74" fmla="*/ 3104 w 10213"/>
                  <a:gd name="connsiteY74" fmla="*/ 4801 h 10094"/>
                  <a:gd name="connsiteX75" fmla="*/ 3143 w 10213"/>
                  <a:gd name="connsiteY75" fmla="*/ 4562 h 10094"/>
                  <a:gd name="connsiteX76" fmla="*/ 3182 w 10213"/>
                  <a:gd name="connsiteY76" fmla="*/ 4326 h 10094"/>
                  <a:gd name="connsiteX77" fmla="*/ 3221 w 10213"/>
                  <a:gd name="connsiteY77" fmla="*/ 4098 h 10094"/>
                  <a:gd name="connsiteX78" fmla="*/ 3260 w 10213"/>
                  <a:gd name="connsiteY78" fmla="*/ 3873 h 10094"/>
                  <a:gd name="connsiteX79" fmla="*/ 3299 w 10213"/>
                  <a:gd name="connsiteY79" fmla="*/ 3656 h 10094"/>
                  <a:gd name="connsiteX80" fmla="*/ 3338 w 10213"/>
                  <a:gd name="connsiteY80" fmla="*/ 3446 h 10094"/>
                  <a:gd name="connsiteX81" fmla="*/ 3377 w 10213"/>
                  <a:gd name="connsiteY81" fmla="*/ 3239 h 10094"/>
                  <a:gd name="connsiteX82" fmla="*/ 3416 w 10213"/>
                  <a:gd name="connsiteY82" fmla="*/ 3044 h 10094"/>
                  <a:gd name="connsiteX83" fmla="*/ 3455 w 10213"/>
                  <a:gd name="connsiteY83" fmla="*/ 2853 h 10094"/>
                  <a:gd name="connsiteX84" fmla="*/ 3494 w 10213"/>
                  <a:gd name="connsiteY84" fmla="*/ 2672 h 10094"/>
                  <a:gd name="connsiteX85" fmla="*/ 3533 w 10213"/>
                  <a:gd name="connsiteY85" fmla="*/ 2499 h 10094"/>
                  <a:gd name="connsiteX86" fmla="*/ 3572 w 10213"/>
                  <a:gd name="connsiteY86" fmla="*/ 2333 h 10094"/>
                  <a:gd name="connsiteX87" fmla="*/ 3611 w 10213"/>
                  <a:gd name="connsiteY87" fmla="*/ 2175 h 10094"/>
                  <a:gd name="connsiteX88" fmla="*/ 3650 w 10213"/>
                  <a:gd name="connsiteY88" fmla="*/ 2024 h 10094"/>
                  <a:gd name="connsiteX89" fmla="*/ 3689 w 10213"/>
                  <a:gd name="connsiteY89" fmla="*/ 1880 h 10094"/>
                  <a:gd name="connsiteX90" fmla="*/ 3728 w 10213"/>
                  <a:gd name="connsiteY90" fmla="*/ 1744 h 10094"/>
                  <a:gd name="connsiteX91" fmla="*/ 3767 w 10213"/>
                  <a:gd name="connsiteY91" fmla="*/ 1619 h 10094"/>
                  <a:gd name="connsiteX92" fmla="*/ 3806 w 10213"/>
                  <a:gd name="connsiteY92" fmla="*/ 1497 h 10094"/>
                  <a:gd name="connsiteX93" fmla="*/ 3845 w 10213"/>
                  <a:gd name="connsiteY93" fmla="*/ 1383 h 10094"/>
                  <a:gd name="connsiteX94" fmla="*/ 3884 w 10213"/>
                  <a:gd name="connsiteY94" fmla="*/ 1280 h 10094"/>
                  <a:gd name="connsiteX95" fmla="*/ 3923 w 10213"/>
                  <a:gd name="connsiteY95" fmla="*/ 1181 h 10094"/>
                  <a:gd name="connsiteX96" fmla="*/ 3962 w 10213"/>
                  <a:gd name="connsiteY96" fmla="*/ 1088 h 10094"/>
                  <a:gd name="connsiteX97" fmla="*/ 4001 w 10213"/>
                  <a:gd name="connsiteY97" fmla="*/ 1000 h 10094"/>
                  <a:gd name="connsiteX98" fmla="*/ 4040 w 10213"/>
                  <a:gd name="connsiteY98" fmla="*/ 919 h 10094"/>
                  <a:gd name="connsiteX99" fmla="*/ 4079 w 10213"/>
                  <a:gd name="connsiteY99" fmla="*/ 845 h 10094"/>
                  <a:gd name="connsiteX100" fmla="*/ 4118 w 10213"/>
                  <a:gd name="connsiteY100" fmla="*/ 779 h 10094"/>
                  <a:gd name="connsiteX101" fmla="*/ 4157 w 10213"/>
                  <a:gd name="connsiteY101" fmla="*/ 713 h 10094"/>
                  <a:gd name="connsiteX102" fmla="*/ 4199 w 10213"/>
                  <a:gd name="connsiteY102" fmla="*/ 654 h 10094"/>
                  <a:gd name="connsiteX103" fmla="*/ 4238 w 10213"/>
                  <a:gd name="connsiteY103" fmla="*/ 602 h 10094"/>
                  <a:gd name="connsiteX104" fmla="*/ 4277 w 10213"/>
                  <a:gd name="connsiteY104" fmla="*/ 551 h 10094"/>
                  <a:gd name="connsiteX105" fmla="*/ 4316 w 10213"/>
                  <a:gd name="connsiteY105" fmla="*/ 507 h 10094"/>
                  <a:gd name="connsiteX106" fmla="*/ 4355 w 10213"/>
                  <a:gd name="connsiteY106" fmla="*/ 466 h 10094"/>
                  <a:gd name="connsiteX107" fmla="*/ 4394 w 10213"/>
                  <a:gd name="connsiteY107" fmla="*/ 425 h 10094"/>
                  <a:gd name="connsiteX108" fmla="*/ 4433 w 10213"/>
                  <a:gd name="connsiteY108" fmla="*/ 392 h 10094"/>
                  <a:gd name="connsiteX109" fmla="*/ 4472 w 10213"/>
                  <a:gd name="connsiteY109" fmla="*/ 359 h 10094"/>
                  <a:gd name="connsiteX110" fmla="*/ 4511 w 10213"/>
                  <a:gd name="connsiteY110" fmla="*/ 333 h 10094"/>
                  <a:gd name="connsiteX111" fmla="*/ 4550 w 10213"/>
                  <a:gd name="connsiteY111" fmla="*/ 308 h 10094"/>
                  <a:gd name="connsiteX112" fmla="*/ 4589 w 10213"/>
                  <a:gd name="connsiteY112" fmla="*/ 282 h 10094"/>
                  <a:gd name="connsiteX113" fmla="*/ 4628 w 10213"/>
                  <a:gd name="connsiteY113" fmla="*/ 263 h 10094"/>
                  <a:gd name="connsiteX114" fmla="*/ 4667 w 10213"/>
                  <a:gd name="connsiteY114" fmla="*/ 241 h 10094"/>
                  <a:gd name="connsiteX115" fmla="*/ 4706 w 10213"/>
                  <a:gd name="connsiteY115" fmla="*/ 227 h 10094"/>
                  <a:gd name="connsiteX116" fmla="*/ 4745 w 10213"/>
                  <a:gd name="connsiteY116" fmla="*/ 212 h 10094"/>
                  <a:gd name="connsiteX117" fmla="*/ 4784 w 10213"/>
                  <a:gd name="connsiteY117" fmla="*/ 197 h 10094"/>
                  <a:gd name="connsiteX118" fmla="*/ 4823 w 10213"/>
                  <a:gd name="connsiteY118" fmla="*/ 186 h 10094"/>
                  <a:gd name="connsiteX119" fmla="*/ 4862 w 10213"/>
                  <a:gd name="connsiteY119" fmla="*/ 175 h 10094"/>
                  <a:gd name="connsiteX120" fmla="*/ 4901 w 10213"/>
                  <a:gd name="connsiteY120" fmla="*/ 164 h 10094"/>
                  <a:gd name="connsiteX121" fmla="*/ 4940 w 10213"/>
                  <a:gd name="connsiteY121" fmla="*/ 157 h 10094"/>
                  <a:gd name="connsiteX122" fmla="*/ 4979 w 10213"/>
                  <a:gd name="connsiteY122" fmla="*/ 149 h 10094"/>
                  <a:gd name="connsiteX123" fmla="*/ 5018 w 10213"/>
                  <a:gd name="connsiteY123" fmla="*/ 142 h 10094"/>
                  <a:gd name="connsiteX124" fmla="*/ 5057 w 10213"/>
                  <a:gd name="connsiteY124" fmla="*/ 135 h 10094"/>
                  <a:gd name="connsiteX125" fmla="*/ 5096 w 10213"/>
                  <a:gd name="connsiteY125" fmla="*/ 131 h 10094"/>
                  <a:gd name="connsiteX126" fmla="*/ 5135 w 10213"/>
                  <a:gd name="connsiteY126" fmla="*/ 127 h 10094"/>
                  <a:gd name="connsiteX127" fmla="*/ 5174 w 10213"/>
                  <a:gd name="connsiteY127" fmla="*/ 120 h 10094"/>
                  <a:gd name="connsiteX128" fmla="*/ 5213 w 10213"/>
                  <a:gd name="connsiteY128" fmla="*/ 116 h 10094"/>
                  <a:gd name="connsiteX129" fmla="*/ 5252 w 10213"/>
                  <a:gd name="connsiteY129" fmla="*/ 116 h 10094"/>
                  <a:gd name="connsiteX130" fmla="*/ 5291 w 10213"/>
                  <a:gd name="connsiteY130" fmla="*/ 112 h 10094"/>
                  <a:gd name="connsiteX131" fmla="*/ 5330 w 10213"/>
                  <a:gd name="connsiteY131" fmla="*/ 109 h 10094"/>
                  <a:gd name="connsiteX132" fmla="*/ 5369 w 10213"/>
                  <a:gd name="connsiteY132" fmla="*/ 109 h 10094"/>
                  <a:gd name="connsiteX133" fmla="*/ 5408 w 10213"/>
                  <a:gd name="connsiteY133" fmla="*/ 105 h 10094"/>
                  <a:gd name="connsiteX134" fmla="*/ 5447 w 10213"/>
                  <a:gd name="connsiteY134" fmla="*/ 105 h 10094"/>
                  <a:gd name="connsiteX135" fmla="*/ 5486 w 10213"/>
                  <a:gd name="connsiteY135" fmla="*/ 101 h 10094"/>
                  <a:gd name="connsiteX136" fmla="*/ 5525 w 10213"/>
                  <a:gd name="connsiteY136" fmla="*/ 101 h 10094"/>
                  <a:gd name="connsiteX137" fmla="*/ 5564 w 10213"/>
                  <a:gd name="connsiteY137" fmla="*/ 101 h 10094"/>
                  <a:gd name="connsiteX138" fmla="*/ 5603 w 10213"/>
                  <a:gd name="connsiteY138" fmla="*/ 101 h 10094"/>
                  <a:gd name="connsiteX139" fmla="*/ 5642 w 10213"/>
                  <a:gd name="connsiteY139" fmla="*/ 98 h 10094"/>
                  <a:gd name="connsiteX140" fmla="*/ 5681 w 10213"/>
                  <a:gd name="connsiteY140" fmla="*/ 98 h 10094"/>
                  <a:gd name="connsiteX141" fmla="*/ 5720 w 10213"/>
                  <a:gd name="connsiteY141" fmla="*/ 98 h 10094"/>
                  <a:gd name="connsiteX142" fmla="*/ 5759 w 10213"/>
                  <a:gd name="connsiteY142" fmla="*/ 98 h 10094"/>
                  <a:gd name="connsiteX143" fmla="*/ 5798 w 10213"/>
                  <a:gd name="connsiteY143" fmla="*/ 98 h 10094"/>
                  <a:gd name="connsiteX144" fmla="*/ 5837 w 10213"/>
                  <a:gd name="connsiteY144" fmla="*/ 98 h 10094"/>
                  <a:gd name="connsiteX145" fmla="*/ 5876 w 10213"/>
                  <a:gd name="connsiteY145" fmla="*/ 98 h 10094"/>
                  <a:gd name="connsiteX146" fmla="*/ 5915 w 10213"/>
                  <a:gd name="connsiteY146" fmla="*/ 98 h 10094"/>
                  <a:gd name="connsiteX147" fmla="*/ 5954 w 10213"/>
                  <a:gd name="connsiteY147" fmla="*/ 98 h 10094"/>
                  <a:gd name="connsiteX148" fmla="*/ 5993 w 10213"/>
                  <a:gd name="connsiteY148" fmla="*/ 98 h 10094"/>
                  <a:gd name="connsiteX149" fmla="*/ 6032 w 10213"/>
                  <a:gd name="connsiteY149" fmla="*/ 98 h 10094"/>
                  <a:gd name="connsiteX150" fmla="*/ 6071 w 10213"/>
                  <a:gd name="connsiteY150" fmla="*/ 98 h 10094"/>
                  <a:gd name="connsiteX151" fmla="*/ 6110 w 10213"/>
                  <a:gd name="connsiteY151" fmla="*/ 98 h 10094"/>
                  <a:gd name="connsiteX152" fmla="*/ 6152 w 10213"/>
                  <a:gd name="connsiteY152" fmla="*/ 94 h 10094"/>
                  <a:gd name="connsiteX153" fmla="*/ 6191 w 10213"/>
                  <a:gd name="connsiteY153" fmla="*/ 94 h 10094"/>
                  <a:gd name="connsiteX154" fmla="*/ 6230 w 10213"/>
                  <a:gd name="connsiteY154" fmla="*/ 94 h 10094"/>
                  <a:gd name="connsiteX155" fmla="*/ 6269 w 10213"/>
                  <a:gd name="connsiteY155" fmla="*/ 94 h 10094"/>
                  <a:gd name="connsiteX156" fmla="*/ 6308 w 10213"/>
                  <a:gd name="connsiteY156" fmla="*/ 94 h 10094"/>
                  <a:gd name="connsiteX157" fmla="*/ 6347 w 10213"/>
                  <a:gd name="connsiteY157" fmla="*/ 94 h 10094"/>
                  <a:gd name="connsiteX158" fmla="*/ 6386 w 10213"/>
                  <a:gd name="connsiteY158" fmla="*/ 94 h 10094"/>
                  <a:gd name="connsiteX159" fmla="*/ 6425 w 10213"/>
                  <a:gd name="connsiteY159" fmla="*/ 94 h 10094"/>
                  <a:gd name="connsiteX160" fmla="*/ 6464 w 10213"/>
                  <a:gd name="connsiteY160" fmla="*/ 94 h 10094"/>
                  <a:gd name="connsiteX161" fmla="*/ 6503 w 10213"/>
                  <a:gd name="connsiteY161" fmla="*/ 94 h 10094"/>
                  <a:gd name="connsiteX162" fmla="*/ 6542 w 10213"/>
                  <a:gd name="connsiteY162" fmla="*/ 94 h 10094"/>
                  <a:gd name="connsiteX163" fmla="*/ 6581 w 10213"/>
                  <a:gd name="connsiteY163" fmla="*/ 94 h 10094"/>
                  <a:gd name="connsiteX164" fmla="*/ 6620 w 10213"/>
                  <a:gd name="connsiteY164" fmla="*/ 94 h 10094"/>
                  <a:gd name="connsiteX165" fmla="*/ 6659 w 10213"/>
                  <a:gd name="connsiteY165" fmla="*/ 94 h 10094"/>
                  <a:gd name="connsiteX166" fmla="*/ 6698 w 10213"/>
                  <a:gd name="connsiteY166" fmla="*/ 94 h 10094"/>
                  <a:gd name="connsiteX167" fmla="*/ 6737 w 10213"/>
                  <a:gd name="connsiteY167" fmla="*/ 94 h 10094"/>
                  <a:gd name="connsiteX168" fmla="*/ 6776 w 10213"/>
                  <a:gd name="connsiteY168" fmla="*/ 94 h 10094"/>
                  <a:gd name="connsiteX169" fmla="*/ 6815 w 10213"/>
                  <a:gd name="connsiteY169" fmla="*/ 94 h 10094"/>
                  <a:gd name="connsiteX170" fmla="*/ 6854 w 10213"/>
                  <a:gd name="connsiteY170" fmla="*/ 94 h 10094"/>
                  <a:gd name="connsiteX171" fmla="*/ 6893 w 10213"/>
                  <a:gd name="connsiteY171" fmla="*/ 94 h 10094"/>
                  <a:gd name="connsiteX172" fmla="*/ 6932 w 10213"/>
                  <a:gd name="connsiteY172" fmla="*/ 94 h 10094"/>
                  <a:gd name="connsiteX173" fmla="*/ 6971 w 10213"/>
                  <a:gd name="connsiteY173" fmla="*/ 94 h 10094"/>
                  <a:gd name="connsiteX174" fmla="*/ 7010 w 10213"/>
                  <a:gd name="connsiteY174" fmla="*/ 94 h 10094"/>
                  <a:gd name="connsiteX175" fmla="*/ 7049 w 10213"/>
                  <a:gd name="connsiteY175" fmla="*/ 94 h 10094"/>
                  <a:gd name="connsiteX176" fmla="*/ 7088 w 10213"/>
                  <a:gd name="connsiteY176" fmla="*/ 94 h 10094"/>
                  <a:gd name="connsiteX177" fmla="*/ 7127 w 10213"/>
                  <a:gd name="connsiteY177" fmla="*/ 94 h 10094"/>
                  <a:gd name="connsiteX178" fmla="*/ 7166 w 10213"/>
                  <a:gd name="connsiteY178" fmla="*/ 94 h 10094"/>
                  <a:gd name="connsiteX179" fmla="*/ 7205 w 10213"/>
                  <a:gd name="connsiteY179" fmla="*/ 94 h 10094"/>
                  <a:gd name="connsiteX180" fmla="*/ 7244 w 10213"/>
                  <a:gd name="connsiteY180" fmla="*/ 94 h 10094"/>
                  <a:gd name="connsiteX181" fmla="*/ 7283 w 10213"/>
                  <a:gd name="connsiteY181" fmla="*/ 94 h 10094"/>
                  <a:gd name="connsiteX182" fmla="*/ 7322 w 10213"/>
                  <a:gd name="connsiteY182" fmla="*/ 94 h 10094"/>
                  <a:gd name="connsiteX183" fmla="*/ 7361 w 10213"/>
                  <a:gd name="connsiteY183" fmla="*/ 94 h 10094"/>
                  <a:gd name="connsiteX184" fmla="*/ 7400 w 10213"/>
                  <a:gd name="connsiteY184" fmla="*/ 94 h 10094"/>
                  <a:gd name="connsiteX185" fmla="*/ 7439 w 10213"/>
                  <a:gd name="connsiteY185" fmla="*/ 94 h 10094"/>
                  <a:gd name="connsiteX186" fmla="*/ 7478 w 10213"/>
                  <a:gd name="connsiteY186" fmla="*/ 94 h 10094"/>
                  <a:gd name="connsiteX187" fmla="*/ 7517 w 10213"/>
                  <a:gd name="connsiteY187" fmla="*/ 94 h 10094"/>
                  <a:gd name="connsiteX188" fmla="*/ 7556 w 10213"/>
                  <a:gd name="connsiteY188" fmla="*/ 94 h 10094"/>
                  <a:gd name="connsiteX189" fmla="*/ 7595 w 10213"/>
                  <a:gd name="connsiteY189" fmla="*/ 94 h 10094"/>
                  <a:gd name="connsiteX190" fmla="*/ 7634 w 10213"/>
                  <a:gd name="connsiteY190" fmla="*/ 94 h 10094"/>
                  <a:gd name="connsiteX191" fmla="*/ 7673 w 10213"/>
                  <a:gd name="connsiteY191" fmla="*/ 94 h 10094"/>
                  <a:gd name="connsiteX192" fmla="*/ 7712 w 10213"/>
                  <a:gd name="connsiteY192" fmla="*/ 94 h 10094"/>
                  <a:gd name="connsiteX193" fmla="*/ 7751 w 10213"/>
                  <a:gd name="connsiteY193" fmla="*/ 94 h 10094"/>
                  <a:gd name="connsiteX194" fmla="*/ 7790 w 10213"/>
                  <a:gd name="connsiteY194" fmla="*/ 94 h 10094"/>
                  <a:gd name="connsiteX195" fmla="*/ 7829 w 10213"/>
                  <a:gd name="connsiteY195" fmla="*/ 94 h 10094"/>
                  <a:gd name="connsiteX196" fmla="*/ 7868 w 10213"/>
                  <a:gd name="connsiteY196" fmla="*/ 94 h 10094"/>
                  <a:gd name="connsiteX197" fmla="*/ 7907 w 10213"/>
                  <a:gd name="connsiteY197" fmla="*/ 94 h 10094"/>
                  <a:gd name="connsiteX198" fmla="*/ 7946 w 10213"/>
                  <a:gd name="connsiteY198" fmla="*/ 94 h 10094"/>
                  <a:gd name="connsiteX199" fmla="*/ 7985 w 10213"/>
                  <a:gd name="connsiteY199" fmla="*/ 94 h 10094"/>
                  <a:gd name="connsiteX200" fmla="*/ 8024 w 10213"/>
                  <a:gd name="connsiteY200" fmla="*/ 94 h 10094"/>
                  <a:gd name="connsiteX201" fmla="*/ 8065 w 10213"/>
                  <a:gd name="connsiteY201" fmla="*/ 94 h 10094"/>
                  <a:gd name="connsiteX202" fmla="*/ 8104 w 10213"/>
                  <a:gd name="connsiteY202" fmla="*/ 94 h 10094"/>
                  <a:gd name="connsiteX203" fmla="*/ 8143 w 10213"/>
                  <a:gd name="connsiteY203" fmla="*/ 94 h 10094"/>
                  <a:gd name="connsiteX204" fmla="*/ 8182 w 10213"/>
                  <a:gd name="connsiteY204" fmla="*/ 94 h 10094"/>
                  <a:gd name="connsiteX205" fmla="*/ 8221 w 10213"/>
                  <a:gd name="connsiteY205" fmla="*/ 94 h 10094"/>
                  <a:gd name="connsiteX206" fmla="*/ 8260 w 10213"/>
                  <a:gd name="connsiteY206" fmla="*/ 94 h 10094"/>
                  <a:gd name="connsiteX207" fmla="*/ 8299 w 10213"/>
                  <a:gd name="connsiteY207" fmla="*/ 94 h 10094"/>
                  <a:gd name="connsiteX208" fmla="*/ 8338 w 10213"/>
                  <a:gd name="connsiteY208" fmla="*/ 94 h 10094"/>
                  <a:gd name="connsiteX209" fmla="*/ 8377 w 10213"/>
                  <a:gd name="connsiteY209" fmla="*/ 94 h 10094"/>
                  <a:gd name="connsiteX210" fmla="*/ 8416 w 10213"/>
                  <a:gd name="connsiteY210" fmla="*/ 94 h 10094"/>
                  <a:gd name="connsiteX211" fmla="*/ 8455 w 10213"/>
                  <a:gd name="connsiteY211" fmla="*/ 94 h 10094"/>
                  <a:gd name="connsiteX212" fmla="*/ 8494 w 10213"/>
                  <a:gd name="connsiteY212" fmla="*/ 94 h 10094"/>
                  <a:gd name="connsiteX213" fmla="*/ 8533 w 10213"/>
                  <a:gd name="connsiteY213" fmla="*/ 94 h 10094"/>
                  <a:gd name="connsiteX214" fmla="*/ 8572 w 10213"/>
                  <a:gd name="connsiteY214" fmla="*/ 94 h 10094"/>
                  <a:gd name="connsiteX215" fmla="*/ 8611 w 10213"/>
                  <a:gd name="connsiteY215" fmla="*/ 94 h 10094"/>
                  <a:gd name="connsiteX216" fmla="*/ 8650 w 10213"/>
                  <a:gd name="connsiteY216" fmla="*/ 94 h 10094"/>
                  <a:gd name="connsiteX217" fmla="*/ 8689 w 10213"/>
                  <a:gd name="connsiteY217" fmla="*/ 94 h 10094"/>
                  <a:gd name="connsiteX218" fmla="*/ 8728 w 10213"/>
                  <a:gd name="connsiteY218" fmla="*/ 94 h 10094"/>
                  <a:gd name="connsiteX219" fmla="*/ 8767 w 10213"/>
                  <a:gd name="connsiteY219" fmla="*/ 94 h 10094"/>
                  <a:gd name="connsiteX220" fmla="*/ 8806 w 10213"/>
                  <a:gd name="connsiteY220" fmla="*/ 94 h 10094"/>
                  <a:gd name="connsiteX221" fmla="*/ 8845 w 10213"/>
                  <a:gd name="connsiteY221" fmla="*/ 94 h 10094"/>
                  <a:gd name="connsiteX222" fmla="*/ 8884 w 10213"/>
                  <a:gd name="connsiteY222" fmla="*/ 94 h 10094"/>
                  <a:gd name="connsiteX223" fmla="*/ 8923 w 10213"/>
                  <a:gd name="connsiteY223" fmla="*/ 94 h 10094"/>
                  <a:gd name="connsiteX224" fmla="*/ 8962 w 10213"/>
                  <a:gd name="connsiteY224" fmla="*/ 94 h 10094"/>
                  <a:gd name="connsiteX225" fmla="*/ 9001 w 10213"/>
                  <a:gd name="connsiteY225" fmla="*/ 94 h 10094"/>
                  <a:gd name="connsiteX226" fmla="*/ 9040 w 10213"/>
                  <a:gd name="connsiteY226" fmla="*/ 94 h 10094"/>
                  <a:gd name="connsiteX227" fmla="*/ 9079 w 10213"/>
                  <a:gd name="connsiteY227" fmla="*/ 94 h 10094"/>
                  <a:gd name="connsiteX228" fmla="*/ 9118 w 10213"/>
                  <a:gd name="connsiteY228" fmla="*/ 94 h 10094"/>
                  <a:gd name="connsiteX229" fmla="*/ 9157 w 10213"/>
                  <a:gd name="connsiteY229" fmla="*/ 94 h 10094"/>
                  <a:gd name="connsiteX230" fmla="*/ 9196 w 10213"/>
                  <a:gd name="connsiteY230" fmla="*/ 94 h 10094"/>
                  <a:gd name="connsiteX231" fmla="*/ 9235 w 10213"/>
                  <a:gd name="connsiteY231" fmla="*/ 94 h 10094"/>
                  <a:gd name="connsiteX232" fmla="*/ 9274 w 10213"/>
                  <a:gd name="connsiteY232" fmla="*/ 94 h 10094"/>
                  <a:gd name="connsiteX233" fmla="*/ 9313 w 10213"/>
                  <a:gd name="connsiteY233" fmla="*/ 94 h 10094"/>
                  <a:gd name="connsiteX234" fmla="*/ 9352 w 10213"/>
                  <a:gd name="connsiteY234" fmla="*/ 94 h 10094"/>
                  <a:gd name="connsiteX235" fmla="*/ 9391 w 10213"/>
                  <a:gd name="connsiteY235" fmla="*/ 94 h 10094"/>
                  <a:gd name="connsiteX236" fmla="*/ 9430 w 10213"/>
                  <a:gd name="connsiteY236" fmla="*/ 94 h 10094"/>
                  <a:gd name="connsiteX237" fmla="*/ 9469 w 10213"/>
                  <a:gd name="connsiteY237" fmla="*/ 94 h 10094"/>
                  <a:gd name="connsiteX238" fmla="*/ 9508 w 10213"/>
                  <a:gd name="connsiteY238" fmla="*/ 94 h 10094"/>
                  <a:gd name="connsiteX239" fmla="*/ 9547 w 10213"/>
                  <a:gd name="connsiteY239" fmla="*/ 94 h 10094"/>
                  <a:gd name="connsiteX240" fmla="*/ 9586 w 10213"/>
                  <a:gd name="connsiteY240" fmla="*/ 94 h 10094"/>
                  <a:gd name="connsiteX241" fmla="*/ 9625 w 10213"/>
                  <a:gd name="connsiteY241" fmla="*/ 94 h 10094"/>
                  <a:gd name="connsiteX242" fmla="*/ 9664 w 10213"/>
                  <a:gd name="connsiteY242" fmla="*/ 94 h 10094"/>
                  <a:gd name="connsiteX243" fmla="*/ 9703 w 10213"/>
                  <a:gd name="connsiteY243" fmla="*/ 94 h 10094"/>
                  <a:gd name="connsiteX244" fmla="*/ 9742 w 10213"/>
                  <a:gd name="connsiteY244" fmla="*/ 94 h 10094"/>
                  <a:gd name="connsiteX245" fmla="*/ 9782 w 10213"/>
                  <a:gd name="connsiteY245" fmla="*/ 94 h 10094"/>
                  <a:gd name="connsiteX246" fmla="*/ 9821 w 10213"/>
                  <a:gd name="connsiteY246" fmla="*/ 94 h 10094"/>
                  <a:gd name="connsiteX247" fmla="*/ 9860 w 10213"/>
                  <a:gd name="connsiteY247" fmla="*/ 94 h 10094"/>
                  <a:gd name="connsiteX248" fmla="*/ 9899 w 10213"/>
                  <a:gd name="connsiteY248" fmla="*/ 94 h 10094"/>
                  <a:gd name="connsiteX249" fmla="*/ 9938 w 10213"/>
                  <a:gd name="connsiteY249" fmla="*/ 94 h 10094"/>
                  <a:gd name="connsiteX250" fmla="*/ 9977 w 10213"/>
                  <a:gd name="connsiteY250" fmla="*/ 94 h 10094"/>
                  <a:gd name="connsiteX251" fmla="*/ 10018 w 10213"/>
                  <a:gd name="connsiteY251" fmla="*/ 94 h 10094"/>
                  <a:gd name="connsiteX252" fmla="*/ 10057 w 10213"/>
                  <a:gd name="connsiteY252" fmla="*/ 94 h 10094"/>
                  <a:gd name="connsiteX253" fmla="*/ 10096 w 10213"/>
                  <a:gd name="connsiteY253" fmla="*/ 94 h 10094"/>
                  <a:gd name="connsiteX254" fmla="*/ 10135 w 10213"/>
                  <a:gd name="connsiteY254" fmla="*/ 94 h 10094"/>
                  <a:gd name="connsiteX255" fmla="*/ 10174 w 10213"/>
                  <a:gd name="connsiteY255" fmla="*/ 94 h 10094"/>
                  <a:gd name="connsiteX256" fmla="*/ 10213 w 10213"/>
                  <a:gd name="connsiteY256" fmla="*/ 94 h 10094"/>
                  <a:gd name="connsiteX0" fmla="*/ 0 w 10185"/>
                  <a:gd name="connsiteY0" fmla="*/ 0 h 10582"/>
                  <a:gd name="connsiteX1" fmla="*/ 44 w 10185"/>
                  <a:gd name="connsiteY1" fmla="*/ 1572 h 10582"/>
                  <a:gd name="connsiteX2" fmla="*/ 265 w 10185"/>
                  <a:gd name="connsiteY2" fmla="*/ 2597 h 10582"/>
                  <a:gd name="connsiteX3" fmla="*/ 304 w 10185"/>
                  <a:gd name="connsiteY3" fmla="*/ 2751 h 10582"/>
                  <a:gd name="connsiteX4" fmla="*/ 343 w 10185"/>
                  <a:gd name="connsiteY4" fmla="*/ 2913 h 10582"/>
                  <a:gd name="connsiteX5" fmla="*/ 382 w 10185"/>
                  <a:gd name="connsiteY5" fmla="*/ 3083 h 10582"/>
                  <a:gd name="connsiteX6" fmla="*/ 421 w 10185"/>
                  <a:gd name="connsiteY6" fmla="*/ 3263 h 10582"/>
                  <a:gd name="connsiteX7" fmla="*/ 460 w 10185"/>
                  <a:gd name="connsiteY7" fmla="*/ 3448 h 10582"/>
                  <a:gd name="connsiteX8" fmla="*/ 499 w 10185"/>
                  <a:gd name="connsiteY8" fmla="*/ 3643 h 10582"/>
                  <a:gd name="connsiteX9" fmla="*/ 538 w 10185"/>
                  <a:gd name="connsiteY9" fmla="*/ 3842 h 10582"/>
                  <a:gd name="connsiteX10" fmla="*/ 577 w 10185"/>
                  <a:gd name="connsiteY10" fmla="*/ 4052 h 10582"/>
                  <a:gd name="connsiteX11" fmla="*/ 616 w 10185"/>
                  <a:gd name="connsiteY11" fmla="*/ 4265 h 10582"/>
                  <a:gd name="connsiteX12" fmla="*/ 656 w 10185"/>
                  <a:gd name="connsiteY12" fmla="*/ 4486 h 10582"/>
                  <a:gd name="connsiteX13" fmla="*/ 695 w 10185"/>
                  <a:gd name="connsiteY13" fmla="*/ 4715 h 10582"/>
                  <a:gd name="connsiteX14" fmla="*/ 734 w 10185"/>
                  <a:gd name="connsiteY14" fmla="*/ 4947 h 10582"/>
                  <a:gd name="connsiteX15" fmla="*/ 773 w 10185"/>
                  <a:gd name="connsiteY15" fmla="*/ 5186 h 10582"/>
                  <a:gd name="connsiteX16" fmla="*/ 812 w 10185"/>
                  <a:gd name="connsiteY16" fmla="*/ 5429 h 10582"/>
                  <a:gd name="connsiteX17" fmla="*/ 851 w 10185"/>
                  <a:gd name="connsiteY17" fmla="*/ 5672 h 10582"/>
                  <a:gd name="connsiteX18" fmla="*/ 890 w 10185"/>
                  <a:gd name="connsiteY18" fmla="*/ 5923 h 10582"/>
                  <a:gd name="connsiteX19" fmla="*/ 929 w 10185"/>
                  <a:gd name="connsiteY19" fmla="*/ 6173 h 10582"/>
                  <a:gd name="connsiteX20" fmla="*/ 968 w 10185"/>
                  <a:gd name="connsiteY20" fmla="*/ 6427 h 10582"/>
                  <a:gd name="connsiteX21" fmla="*/ 1007 w 10185"/>
                  <a:gd name="connsiteY21" fmla="*/ 6681 h 10582"/>
                  <a:gd name="connsiteX22" fmla="*/ 1046 w 10185"/>
                  <a:gd name="connsiteY22" fmla="*/ 6936 h 10582"/>
                  <a:gd name="connsiteX23" fmla="*/ 1085 w 10185"/>
                  <a:gd name="connsiteY23" fmla="*/ 7190 h 10582"/>
                  <a:gd name="connsiteX24" fmla="*/ 1124 w 10185"/>
                  <a:gd name="connsiteY24" fmla="*/ 7440 h 10582"/>
                  <a:gd name="connsiteX25" fmla="*/ 1163 w 10185"/>
                  <a:gd name="connsiteY25" fmla="*/ 7687 h 10582"/>
                  <a:gd name="connsiteX26" fmla="*/ 1202 w 10185"/>
                  <a:gd name="connsiteY26" fmla="*/ 7934 h 10582"/>
                  <a:gd name="connsiteX27" fmla="*/ 1241 w 10185"/>
                  <a:gd name="connsiteY27" fmla="*/ 8169 h 10582"/>
                  <a:gd name="connsiteX28" fmla="*/ 1280 w 10185"/>
                  <a:gd name="connsiteY28" fmla="*/ 8405 h 10582"/>
                  <a:gd name="connsiteX29" fmla="*/ 1319 w 10185"/>
                  <a:gd name="connsiteY29" fmla="*/ 8630 h 10582"/>
                  <a:gd name="connsiteX30" fmla="*/ 1358 w 10185"/>
                  <a:gd name="connsiteY30" fmla="*/ 8847 h 10582"/>
                  <a:gd name="connsiteX31" fmla="*/ 1397 w 10185"/>
                  <a:gd name="connsiteY31" fmla="*/ 9057 h 10582"/>
                  <a:gd name="connsiteX32" fmla="*/ 1436 w 10185"/>
                  <a:gd name="connsiteY32" fmla="*/ 9256 h 10582"/>
                  <a:gd name="connsiteX33" fmla="*/ 1475 w 10185"/>
                  <a:gd name="connsiteY33" fmla="*/ 9444 h 10582"/>
                  <a:gd name="connsiteX34" fmla="*/ 1514 w 10185"/>
                  <a:gd name="connsiteY34" fmla="*/ 9621 h 10582"/>
                  <a:gd name="connsiteX35" fmla="*/ 1553 w 10185"/>
                  <a:gd name="connsiteY35" fmla="*/ 9786 h 10582"/>
                  <a:gd name="connsiteX36" fmla="*/ 1592 w 10185"/>
                  <a:gd name="connsiteY36" fmla="*/ 9934 h 10582"/>
                  <a:gd name="connsiteX37" fmla="*/ 1631 w 10185"/>
                  <a:gd name="connsiteY37" fmla="*/ 10070 h 10582"/>
                  <a:gd name="connsiteX38" fmla="*/ 1670 w 10185"/>
                  <a:gd name="connsiteY38" fmla="*/ 10192 h 10582"/>
                  <a:gd name="connsiteX39" fmla="*/ 1709 w 10185"/>
                  <a:gd name="connsiteY39" fmla="*/ 10298 h 10582"/>
                  <a:gd name="connsiteX40" fmla="*/ 1748 w 10185"/>
                  <a:gd name="connsiteY40" fmla="*/ 10387 h 10582"/>
                  <a:gd name="connsiteX41" fmla="*/ 1787 w 10185"/>
                  <a:gd name="connsiteY41" fmla="*/ 10460 h 10582"/>
                  <a:gd name="connsiteX42" fmla="*/ 1826 w 10185"/>
                  <a:gd name="connsiteY42" fmla="*/ 10516 h 10582"/>
                  <a:gd name="connsiteX43" fmla="*/ 1865 w 10185"/>
                  <a:gd name="connsiteY43" fmla="*/ 10556 h 10582"/>
                  <a:gd name="connsiteX44" fmla="*/ 1904 w 10185"/>
                  <a:gd name="connsiteY44" fmla="*/ 10575 h 10582"/>
                  <a:gd name="connsiteX45" fmla="*/ 1943 w 10185"/>
                  <a:gd name="connsiteY45" fmla="*/ 10582 h 10582"/>
                  <a:gd name="connsiteX46" fmla="*/ 1982 w 10185"/>
                  <a:gd name="connsiteY46" fmla="*/ 10567 h 10582"/>
                  <a:gd name="connsiteX47" fmla="*/ 2021 w 10185"/>
                  <a:gd name="connsiteY47" fmla="*/ 10534 h 10582"/>
                  <a:gd name="connsiteX48" fmla="*/ 2060 w 10185"/>
                  <a:gd name="connsiteY48" fmla="*/ 10486 h 10582"/>
                  <a:gd name="connsiteX49" fmla="*/ 2099 w 10185"/>
                  <a:gd name="connsiteY49" fmla="*/ 10420 h 10582"/>
                  <a:gd name="connsiteX50" fmla="*/ 2138 w 10185"/>
                  <a:gd name="connsiteY50" fmla="*/ 10339 h 10582"/>
                  <a:gd name="connsiteX51" fmla="*/ 2177 w 10185"/>
                  <a:gd name="connsiteY51" fmla="*/ 10239 h 10582"/>
                  <a:gd name="connsiteX52" fmla="*/ 2218 w 10185"/>
                  <a:gd name="connsiteY52" fmla="*/ 10125 h 10582"/>
                  <a:gd name="connsiteX53" fmla="*/ 2257 w 10185"/>
                  <a:gd name="connsiteY53" fmla="*/ 9996 h 10582"/>
                  <a:gd name="connsiteX54" fmla="*/ 2296 w 10185"/>
                  <a:gd name="connsiteY54" fmla="*/ 9853 h 10582"/>
                  <a:gd name="connsiteX55" fmla="*/ 2335 w 10185"/>
                  <a:gd name="connsiteY55" fmla="*/ 9694 h 10582"/>
                  <a:gd name="connsiteX56" fmla="*/ 2374 w 10185"/>
                  <a:gd name="connsiteY56" fmla="*/ 9525 h 10582"/>
                  <a:gd name="connsiteX57" fmla="*/ 2413 w 10185"/>
                  <a:gd name="connsiteY57" fmla="*/ 9341 h 10582"/>
                  <a:gd name="connsiteX58" fmla="*/ 2452 w 10185"/>
                  <a:gd name="connsiteY58" fmla="*/ 9146 h 10582"/>
                  <a:gd name="connsiteX59" fmla="*/ 2491 w 10185"/>
                  <a:gd name="connsiteY59" fmla="*/ 8939 h 10582"/>
                  <a:gd name="connsiteX60" fmla="*/ 2530 w 10185"/>
                  <a:gd name="connsiteY60" fmla="*/ 8726 h 10582"/>
                  <a:gd name="connsiteX61" fmla="*/ 2569 w 10185"/>
                  <a:gd name="connsiteY61" fmla="*/ 8505 h 10582"/>
                  <a:gd name="connsiteX62" fmla="*/ 2608 w 10185"/>
                  <a:gd name="connsiteY62" fmla="*/ 8273 h 10582"/>
                  <a:gd name="connsiteX63" fmla="*/ 2647 w 10185"/>
                  <a:gd name="connsiteY63" fmla="*/ 8037 h 10582"/>
                  <a:gd name="connsiteX64" fmla="*/ 2686 w 10185"/>
                  <a:gd name="connsiteY64" fmla="*/ 7794 h 10582"/>
                  <a:gd name="connsiteX65" fmla="*/ 2725 w 10185"/>
                  <a:gd name="connsiteY65" fmla="*/ 7547 h 10582"/>
                  <a:gd name="connsiteX66" fmla="*/ 2764 w 10185"/>
                  <a:gd name="connsiteY66" fmla="*/ 7300 h 10582"/>
                  <a:gd name="connsiteX67" fmla="*/ 2803 w 10185"/>
                  <a:gd name="connsiteY67" fmla="*/ 7046 h 10582"/>
                  <a:gd name="connsiteX68" fmla="*/ 2842 w 10185"/>
                  <a:gd name="connsiteY68" fmla="*/ 6792 h 10582"/>
                  <a:gd name="connsiteX69" fmla="*/ 2881 w 10185"/>
                  <a:gd name="connsiteY69" fmla="*/ 6538 h 10582"/>
                  <a:gd name="connsiteX70" fmla="*/ 2920 w 10185"/>
                  <a:gd name="connsiteY70" fmla="*/ 6284 h 10582"/>
                  <a:gd name="connsiteX71" fmla="*/ 2959 w 10185"/>
                  <a:gd name="connsiteY71" fmla="*/ 6033 h 10582"/>
                  <a:gd name="connsiteX72" fmla="*/ 2998 w 10185"/>
                  <a:gd name="connsiteY72" fmla="*/ 5783 h 10582"/>
                  <a:gd name="connsiteX73" fmla="*/ 3037 w 10185"/>
                  <a:gd name="connsiteY73" fmla="*/ 5536 h 10582"/>
                  <a:gd name="connsiteX74" fmla="*/ 3076 w 10185"/>
                  <a:gd name="connsiteY74" fmla="*/ 5289 h 10582"/>
                  <a:gd name="connsiteX75" fmla="*/ 3115 w 10185"/>
                  <a:gd name="connsiteY75" fmla="*/ 5050 h 10582"/>
                  <a:gd name="connsiteX76" fmla="*/ 3154 w 10185"/>
                  <a:gd name="connsiteY76" fmla="*/ 4814 h 10582"/>
                  <a:gd name="connsiteX77" fmla="*/ 3193 w 10185"/>
                  <a:gd name="connsiteY77" fmla="*/ 4586 h 10582"/>
                  <a:gd name="connsiteX78" fmla="*/ 3232 w 10185"/>
                  <a:gd name="connsiteY78" fmla="*/ 4361 h 10582"/>
                  <a:gd name="connsiteX79" fmla="*/ 3271 w 10185"/>
                  <a:gd name="connsiteY79" fmla="*/ 4144 h 10582"/>
                  <a:gd name="connsiteX80" fmla="*/ 3310 w 10185"/>
                  <a:gd name="connsiteY80" fmla="*/ 3934 h 10582"/>
                  <a:gd name="connsiteX81" fmla="*/ 3349 w 10185"/>
                  <a:gd name="connsiteY81" fmla="*/ 3727 h 10582"/>
                  <a:gd name="connsiteX82" fmla="*/ 3388 w 10185"/>
                  <a:gd name="connsiteY82" fmla="*/ 3532 h 10582"/>
                  <a:gd name="connsiteX83" fmla="*/ 3427 w 10185"/>
                  <a:gd name="connsiteY83" fmla="*/ 3341 h 10582"/>
                  <a:gd name="connsiteX84" fmla="*/ 3466 w 10185"/>
                  <a:gd name="connsiteY84" fmla="*/ 3160 h 10582"/>
                  <a:gd name="connsiteX85" fmla="*/ 3505 w 10185"/>
                  <a:gd name="connsiteY85" fmla="*/ 2987 h 10582"/>
                  <a:gd name="connsiteX86" fmla="*/ 3544 w 10185"/>
                  <a:gd name="connsiteY86" fmla="*/ 2821 h 10582"/>
                  <a:gd name="connsiteX87" fmla="*/ 3583 w 10185"/>
                  <a:gd name="connsiteY87" fmla="*/ 2663 h 10582"/>
                  <a:gd name="connsiteX88" fmla="*/ 3622 w 10185"/>
                  <a:gd name="connsiteY88" fmla="*/ 2512 h 10582"/>
                  <a:gd name="connsiteX89" fmla="*/ 3661 w 10185"/>
                  <a:gd name="connsiteY89" fmla="*/ 2368 h 10582"/>
                  <a:gd name="connsiteX90" fmla="*/ 3700 w 10185"/>
                  <a:gd name="connsiteY90" fmla="*/ 2232 h 10582"/>
                  <a:gd name="connsiteX91" fmla="*/ 3739 w 10185"/>
                  <a:gd name="connsiteY91" fmla="*/ 2107 h 10582"/>
                  <a:gd name="connsiteX92" fmla="*/ 3778 w 10185"/>
                  <a:gd name="connsiteY92" fmla="*/ 1985 h 10582"/>
                  <a:gd name="connsiteX93" fmla="*/ 3817 w 10185"/>
                  <a:gd name="connsiteY93" fmla="*/ 1871 h 10582"/>
                  <a:gd name="connsiteX94" fmla="*/ 3856 w 10185"/>
                  <a:gd name="connsiteY94" fmla="*/ 1768 h 10582"/>
                  <a:gd name="connsiteX95" fmla="*/ 3895 w 10185"/>
                  <a:gd name="connsiteY95" fmla="*/ 1669 h 10582"/>
                  <a:gd name="connsiteX96" fmla="*/ 3934 w 10185"/>
                  <a:gd name="connsiteY96" fmla="*/ 1576 h 10582"/>
                  <a:gd name="connsiteX97" fmla="*/ 3973 w 10185"/>
                  <a:gd name="connsiteY97" fmla="*/ 1488 h 10582"/>
                  <a:gd name="connsiteX98" fmla="*/ 4012 w 10185"/>
                  <a:gd name="connsiteY98" fmla="*/ 1407 h 10582"/>
                  <a:gd name="connsiteX99" fmla="*/ 4051 w 10185"/>
                  <a:gd name="connsiteY99" fmla="*/ 1333 h 10582"/>
                  <a:gd name="connsiteX100" fmla="*/ 4090 w 10185"/>
                  <a:gd name="connsiteY100" fmla="*/ 1267 h 10582"/>
                  <a:gd name="connsiteX101" fmla="*/ 4129 w 10185"/>
                  <a:gd name="connsiteY101" fmla="*/ 1201 h 10582"/>
                  <a:gd name="connsiteX102" fmla="*/ 4171 w 10185"/>
                  <a:gd name="connsiteY102" fmla="*/ 1142 h 10582"/>
                  <a:gd name="connsiteX103" fmla="*/ 4210 w 10185"/>
                  <a:gd name="connsiteY103" fmla="*/ 1090 h 10582"/>
                  <a:gd name="connsiteX104" fmla="*/ 4249 w 10185"/>
                  <a:gd name="connsiteY104" fmla="*/ 1039 h 10582"/>
                  <a:gd name="connsiteX105" fmla="*/ 4288 w 10185"/>
                  <a:gd name="connsiteY105" fmla="*/ 995 h 10582"/>
                  <a:gd name="connsiteX106" fmla="*/ 4327 w 10185"/>
                  <a:gd name="connsiteY106" fmla="*/ 954 h 10582"/>
                  <a:gd name="connsiteX107" fmla="*/ 4366 w 10185"/>
                  <a:gd name="connsiteY107" fmla="*/ 913 h 10582"/>
                  <a:gd name="connsiteX108" fmla="*/ 4405 w 10185"/>
                  <a:gd name="connsiteY108" fmla="*/ 880 h 10582"/>
                  <a:gd name="connsiteX109" fmla="*/ 4444 w 10185"/>
                  <a:gd name="connsiteY109" fmla="*/ 847 h 10582"/>
                  <a:gd name="connsiteX110" fmla="*/ 4483 w 10185"/>
                  <a:gd name="connsiteY110" fmla="*/ 821 h 10582"/>
                  <a:gd name="connsiteX111" fmla="*/ 4522 w 10185"/>
                  <a:gd name="connsiteY111" fmla="*/ 796 h 10582"/>
                  <a:gd name="connsiteX112" fmla="*/ 4561 w 10185"/>
                  <a:gd name="connsiteY112" fmla="*/ 770 h 10582"/>
                  <a:gd name="connsiteX113" fmla="*/ 4600 w 10185"/>
                  <a:gd name="connsiteY113" fmla="*/ 751 h 10582"/>
                  <a:gd name="connsiteX114" fmla="*/ 4639 w 10185"/>
                  <a:gd name="connsiteY114" fmla="*/ 729 h 10582"/>
                  <a:gd name="connsiteX115" fmla="*/ 4678 w 10185"/>
                  <a:gd name="connsiteY115" fmla="*/ 715 h 10582"/>
                  <a:gd name="connsiteX116" fmla="*/ 4717 w 10185"/>
                  <a:gd name="connsiteY116" fmla="*/ 700 h 10582"/>
                  <a:gd name="connsiteX117" fmla="*/ 4756 w 10185"/>
                  <a:gd name="connsiteY117" fmla="*/ 685 h 10582"/>
                  <a:gd name="connsiteX118" fmla="*/ 4795 w 10185"/>
                  <a:gd name="connsiteY118" fmla="*/ 674 h 10582"/>
                  <a:gd name="connsiteX119" fmla="*/ 4834 w 10185"/>
                  <a:gd name="connsiteY119" fmla="*/ 663 h 10582"/>
                  <a:gd name="connsiteX120" fmla="*/ 4873 w 10185"/>
                  <a:gd name="connsiteY120" fmla="*/ 652 h 10582"/>
                  <a:gd name="connsiteX121" fmla="*/ 4912 w 10185"/>
                  <a:gd name="connsiteY121" fmla="*/ 645 h 10582"/>
                  <a:gd name="connsiteX122" fmla="*/ 4951 w 10185"/>
                  <a:gd name="connsiteY122" fmla="*/ 637 h 10582"/>
                  <a:gd name="connsiteX123" fmla="*/ 4990 w 10185"/>
                  <a:gd name="connsiteY123" fmla="*/ 630 h 10582"/>
                  <a:gd name="connsiteX124" fmla="*/ 5029 w 10185"/>
                  <a:gd name="connsiteY124" fmla="*/ 623 h 10582"/>
                  <a:gd name="connsiteX125" fmla="*/ 5068 w 10185"/>
                  <a:gd name="connsiteY125" fmla="*/ 619 h 10582"/>
                  <a:gd name="connsiteX126" fmla="*/ 5107 w 10185"/>
                  <a:gd name="connsiteY126" fmla="*/ 615 h 10582"/>
                  <a:gd name="connsiteX127" fmla="*/ 5146 w 10185"/>
                  <a:gd name="connsiteY127" fmla="*/ 608 h 10582"/>
                  <a:gd name="connsiteX128" fmla="*/ 5185 w 10185"/>
                  <a:gd name="connsiteY128" fmla="*/ 604 h 10582"/>
                  <a:gd name="connsiteX129" fmla="*/ 5224 w 10185"/>
                  <a:gd name="connsiteY129" fmla="*/ 604 h 10582"/>
                  <a:gd name="connsiteX130" fmla="*/ 5263 w 10185"/>
                  <a:gd name="connsiteY130" fmla="*/ 600 h 10582"/>
                  <a:gd name="connsiteX131" fmla="*/ 5302 w 10185"/>
                  <a:gd name="connsiteY131" fmla="*/ 597 h 10582"/>
                  <a:gd name="connsiteX132" fmla="*/ 5341 w 10185"/>
                  <a:gd name="connsiteY132" fmla="*/ 597 h 10582"/>
                  <a:gd name="connsiteX133" fmla="*/ 5380 w 10185"/>
                  <a:gd name="connsiteY133" fmla="*/ 593 h 10582"/>
                  <a:gd name="connsiteX134" fmla="*/ 5419 w 10185"/>
                  <a:gd name="connsiteY134" fmla="*/ 593 h 10582"/>
                  <a:gd name="connsiteX135" fmla="*/ 5458 w 10185"/>
                  <a:gd name="connsiteY135" fmla="*/ 589 h 10582"/>
                  <a:gd name="connsiteX136" fmla="*/ 5497 w 10185"/>
                  <a:gd name="connsiteY136" fmla="*/ 589 h 10582"/>
                  <a:gd name="connsiteX137" fmla="*/ 5536 w 10185"/>
                  <a:gd name="connsiteY137" fmla="*/ 589 h 10582"/>
                  <a:gd name="connsiteX138" fmla="*/ 5575 w 10185"/>
                  <a:gd name="connsiteY138" fmla="*/ 589 h 10582"/>
                  <a:gd name="connsiteX139" fmla="*/ 5614 w 10185"/>
                  <a:gd name="connsiteY139" fmla="*/ 586 h 10582"/>
                  <a:gd name="connsiteX140" fmla="*/ 5653 w 10185"/>
                  <a:gd name="connsiteY140" fmla="*/ 586 h 10582"/>
                  <a:gd name="connsiteX141" fmla="*/ 5692 w 10185"/>
                  <a:gd name="connsiteY141" fmla="*/ 586 h 10582"/>
                  <a:gd name="connsiteX142" fmla="*/ 5731 w 10185"/>
                  <a:gd name="connsiteY142" fmla="*/ 586 h 10582"/>
                  <a:gd name="connsiteX143" fmla="*/ 5770 w 10185"/>
                  <a:gd name="connsiteY143" fmla="*/ 586 h 10582"/>
                  <a:gd name="connsiteX144" fmla="*/ 5809 w 10185"/>
                  <a:gd name="connsiteY144" fmla="*/ 586 h 10582"/>
                  <a:gd name="connsiteX145" fmla="*/ 5848 w 10185"/>
                  <a:gd name="connsiteY145" fmla="*/ 586 h 10582"/>
                  <a:gd name="connsiteX146" fmla="*/ 5887 w 10185"/>
                  <a:gd name="connsiteY146" fmla="*/ 586 h 10582"/>
                  <a:gd name="connsiteX147" fmla="*/ 5926 w 10185"/>
                  <a:gd name="connsiteY147" fmla="*/ 586 h 10582"/>
                  <a:gd name="connsiteX148" fmla="*/ 5965 w 10185"/>
                  <a:gd name="connsiteY148" fmla="*/ 586 h 10582"/>
                  <a:gd name="connsiteX149" fmla="*/ 6004 w 10185"/>
                  <a:gd name="connsiteY149" fmla="*/ 586 h 10582"/>
                  <a:gd name="connsiteX150" fmla="*/ 6043 w 10185"/>
                  <a:gd name="connsiteY150" fmla="*/ 586 h 10582"/>
                  <a:gd name="connsiteX151" fmla="*/ 6082 w 10185"/>
                  <a:gd name="connsiteY151" fmla="*/ 586 h 10582"/>
                  <a:gd name="connsiteX152" fmla="*/ 6124 w 10185"/>
                  <a:gd name="connsiteY152" fmla="*/ 582 h 10582"/>
                  <a:gd name="connsiteX153" fmla="*/ 6163 w 10185"/>
                  <a:gd name="connsiteY153" fmla="*/ 582 h 10582"/>
                  <a:gd name="connsiteX154" fmla="*/ 6202 w 10185"/>
                  <a:gd name="connsiteY154" fmla="*/ 582 h 10582"/>
                  <a:gd name="connsiteX155" fmla="*/ 6241 w 10185"/>
                  <a:gd name="connsiteY155" fmla="*/ 582 h 10582"/>
                  <a:gd name="connsiteX156" fmla="*/ 6280 w 10185"/>
                  <a:gd name="connsiteY156" fmla="*/ 582 h 10582"/>
                  <a:gd name="connsiteX157" fmla="*/ 6319 w 10185"/>
                  <a:gd name="connsiteY157" fmla="*/ 582 h 10582"/>
                  <a:gd name="connsiteX158" fmla="*/ 6358 w 10185"/>
                  <a:gd name="connsiteY158" fmla="*/ 582 h 10582"/>
                  <a:gd name="connsiteX159" fmla="*/ 6397 w 10185"/>
                  <a:gd name="connsiteY159" fmla="*/ 582 h 10582"/>
                  <a:gd name="connsiteX160" fmla="*/ 6436 w 10185"/>
                  <a:gd name="connsiteY160" fmla="*/ 582 h 10582"/>
                  <a:gd name="connsiteX161" fmla="*/ 6475 w 10185"/>
                  <a:gd name="connsiteY161" fmla="*/ 582 h 10582"/>
                  <a:gd name="connsiteX162" fmla="*/ 6514 w 10185"/>
                  <a:gd name="connsiteY162" fmla="*/ 582 h 10582"/>
                  <a:gd name="connsiteX163" fmla="*/ 6553 w 10185"/>
                  <a:gd name="connsiteY163" fmla="*/ 582 h 10582"/>
                  <a:gd name="connsiteX164" fmla="*/ 6592 w 10185"/>
                  <a:gd name="connsiteY164" fmla="*/ 582 h 10582"/>
                  <a:gd name="connsiteX165" fmla="*/ 6631 w 10185"/>
                  <a:gd name="connsiteY165" fmla="*/ 582 h 10582"/>
                  <a:gd name="connsiteX166" fmla="*/ 6670 w 10185"/>
                  <a:gd name="connsiteY166" fmla="*/ 582 h 10582"/>
                  <a:gd name="connsiteX167" fmla="*/ 6709 w 10185"/>
                  <a:gd name="connsiteY167" fmla="*/ 582 h 10582"/>
                  <a:gd name="connsiteX168" fmla="*/ 6748 w 10185"/>
                  <a:gd name="connsiteY168" fmla="*/ 582 h 10582"/>
                  <a:gd name="connsiteX169" fmla="*/ 6787 w 10185"/>
                  <a:gd name="connsiteY169" fmla="*/ 582 h 10582"/>
                  <a:gd name="connsiteX170" fmla="*/ 6826 w 10185"/>
                  <a:gd name="connsiteY170" fmla="*/ 582 h 10582"/>
                  <a:gd name="connsiteX171" fmla="*/ 6865 w 10185"/>
                  <a:gd name="connsiteY171" fmla="*/ 582 h 10582"/>
                  <a:gd name="connsiteX172" fmla="*/ 6904 w 10185"/>
                  <a:gd name="connsiteY172" fmla="*/ 582 h 10582"/>
                  <a:gd name="connsiteX173" fmla="*/ 6943 w 10185"/>
                  <a:gd name="connsiteY173" fmla="*/ 582 h 10582"/>
                  <a:gd name="connsiteX174" fmla="*/ 6982 w 10185"/>
                  <a:gd name="connsiteY174" fmla="*/ 582 h 10582"/>
                  <a:gd name="connsiteX175" fmla="*/ 7021 w 10185"/>
                  <a:gd name="connsiteY175" fmla="*/ 582 h 10582"/>
                  <a:gd name="connsiteX176" fmla="*/ 7060 w 10185"/>
                  <a:gd name="connsiteY176" fmla="*/ 582 h 10582"/>
                  <a:gd name="connsiteX177" fmla="*/ 7099 w 10185"/>
                  <a:gd name="connsiteY177" fmla="*/ 582 h 10582"/>
                  <a:gd name="connsiteX178" fmla="*/ 7138 w 10185"/>
                  <a:gd name="connsiteY178" fmla="*/ 582 h 10582"/>
                  <a:gd name="connsiteX179" fmla="*/ 7177 w 10185"/>
                  <a:gd name="connsiteY179" fmla="*/ 582 h 10582"/>
                  <a:gd name="connsiteX180" fmla="*/ 7216 w 10185"/>
                  <a:gd name="connsiteY180" fmla="*/ 582 h 10582"/>
                  <a:gd name="connsiteX181" fmla="*/ 7255 w 10185"/>
                  <a:gd name="connsiteY181" fmla="*/ 582 h 10582"/>
                  <a:gd name="connsiteX182" fmla="*/ 7294 w 10185"/>
                  <a:gd name="connsiteY182" fmla="*/ 582 h 10582"/>
                  <a:gd name="connsiteX183" fmla="*/ 7333 w 10185"/>
                  <a:gd name="connsiteY183" fmla="*/ 582 h 10582"/>
                  <a:gd name="connsiteX184" fmla="*/ 7372 w 10185"/>
                  <a:gd name="connsiteY184" fmla="*/ 582 h 10582"/>
                  <a:gd name="connsiteX185" fmla="*/ 7411 w 10185"/>
                  <a:gd name="connsiteY185" fmla="*/ 582 h 10582"/>
                  <a:gd name="connsiteX186" fmla="*/ 7450 w 10185"/>
                  <a:gd name="connsiteY186" fmla="*/ 582 h 10582"/>
                  <a:gd name="connsiteX187" fmla="*/ 7489 w 10185"/>
                  <a:gd name="connsiteY187" fmla="*/ 582 h 10582"/>
                  <a:gd name="connsiteX188" fmla="*/ 7528 w 10185"/>
                  <a:gd name="connsiteY188" fmla="*/ 582 h 10582"/>
                  <a:gd name="connsiteX189" fmla="*/ 7567 w 10185"/>
                  <a:gd name="connsiteY189" fmla="*/ 582 h 10582"/>
                  <a:gd name="connsiteX190" fmla="*/ 7606 w 10185"/>
                  <a:gd name="connsiteY190" fmla="*/ 582 h 10582"/>
                  <a:gd name="connsiteX191" fmla="*/ 7645 w 10185"/>
                  <a:gd name="connsiteY191" fmla="*/ 582 h 10582"/>
                  <a:gd name="connsiteX192" fmla="*/ 7684 w 10185"/>
                  <a:gd name="connsiteY192" fmla="*/ 582 h 10582"/>
                  <a:gd name="connsiteX193" fmla="*/ 7723 w 10185"/>
                  <a:gd name="connsiteY193" fmla="*/ 582 h 10582"/>
                  <a:gd name="connsiteX194" fmla="*/ 7762 w 10185"/>
                  <a:gd name="connsiteY194" fmla="*/ 582 h 10582"/>
                  <a:gd name="connsiteX195" fmla="*/ 7801 w 10185"/>
                  <a:gd name="connsiteY195" fmla="*/ 582 h 10582"/>
                  <a:gd name="connsiteX196" fmla="*/ 7840 w 10185"/>
                  <a:gd name="connsiteY196" fmla="*/ 582 h 10582"/>
                  <a:gd name="connsiteX197" fmla="*/ 7879 w 10185"/>
                  <a:gd name="connsiteY197" fmla="*/ 582 h 10582"/>
                  <a:gd name="connsiteX198" fmla="*/ 7918 w 10185"/>
                  <a:gd name="connsiteY198" fmla="*/ 582 h 10582"/>
                  <a:gd name="connsiteX199" fmla="*/ 7957 w 10185"/>
                  <a:gd name="connsiteY199" fmla="*/ 582 h 10582"/>
                  <a:gd name="connsiteX200" fmla="*/ 7996 w 10185"/>
                  <a:gd name="connsiteY200" fmla="*/ 582 h 10582"/>
                  <a:gd name="connsiteX201" fmla="*/ 8037 w 10185"/>
                  <a:gd name="connsiteY201" fmla="*/ 582 h 10582"/>
                  <a:gd name="connsiteX202" fmla="*/ 8076 w 10185"/>
                  <a:gd name="connsiteY202" fmla="*/ 582 h 10582"/>
                  <a:gd name="connsiteX203" fmla="*/ 8115 w 10185"/>
                  <a:gd name="connsiteY203" fmla="*/ 582 h 10582"/>
                  <a:gd name="connsiteX204" fmla="*/ 8154 w 10185"/>
                  <a:gd name="connsiteY204" fmla="*/ 582 h 10582"/>
                  <a:gd name="connsiteX205" fmla="*/ 8193 w 10185"/>
                  <a:gd name="connsiteY205" fmla="*/ 582 h 10582"/>
                  <a:gd name="connsiteX206" fmla="*/ 8232 w 10185"/>
                  <a:gd name="connsiteY206" fmla="*/ 582 h 10582"/>
                  <a:gd name="connsiteX207" fmla="*/ 8271 w 10185"/>
                  <a:gd name="connsiteY207" fmla="*/ 582 h 10582"/>
                  <a:gd name="connsiteX208" fmla="*/ 8310 w 10185"/>
                  <a:gd name="connsiteY208" fmla="*/ 582 h 10582"/>
                  <a:gd name="connsiteX209" fmla="*/ 8349 w 10185"/>
                  <a:gd name="connsiteY209" fmla="*/ 582 h 10582"/>
                  <a:gd name="connsiteX210" fmla="*/ 8388 w 10185"/>
                  <a:gd name="connsiteY210" fmla="*/ 582 h 10582"/>
                  <a:gd name="connsiteX211" fmla="*/ 8427 w 10185"/>
                  <a:gd name="connsiteY211" fmla="*/ 582 h 10582"/>
                  <a:gd name="connsiteX212" fmla="*/ 8466 w 10185"/>
                  <a:gd name="connsiteY212" fmla="*/ 582 h 10582"/>
                  <a:gd name="connsiteX213" fmla="*/ 8505 w 10185"/>
                  <a:gd name="connsiteY213" fmla="*/ 582 h 10582"/>
                  <a:gd name="connsiteX214" fmla="*/ 8544 w 10185"/>
                  <a:gd name="connsiteY214" fmla="*/ 582 h 10582"/>
                  <a:gd name="connsiteX215" fmla="*/ 8583 w 10185"/>
                  <a:gd name="connsiteY215" fmla="*/ 582 h 10582"/>
                  <a:gd name="connsiteX216" fmla="*/ 8622 w 10185"/>
                  <a:gd name="connsiteY216" fmla="*/ 582 h 10582"/>
                  <a:gd name="connsiteX217" fmla="*/ 8661 w 10185"/>
                  <a:gd name="connsiteY217" fmla="*/ 582 h 10582"/>
                  <a:gd name="connsiteX218" fmla="*/ 8700 w 10185"/>
                  <a:gd name="connsiteY218" fmla="*/ 582 h 10582"/>
                  <a:gd name="connsiteX219" fmla="*/ 8739 w 10185"/>
                  <a:gd name="connsiteY219" fmla="*/ 582 h 10582"/>
                  <a:gd name="connsiteX220" fmla="*/ 8778 w 10185"/>
                  <a:gd name="connsiteY220" fmla="*/ 582 h 10582"/>
                  <a:gd name="connsiteX221" fmla="*/ 8817 w 10185"/>
                  <a:gd name="connsiteY221" fmla="*/ 582 h 10582"/>
                  <a:gd name="connsiteX222" fmla="*/ 8856 w 10185"/>
                  <a:gd name="connsiteY222" fmla="*/ 582 h 10582"/>
                  <a:gd name="connsiteX223" fmla="*/ 8895 w 10185"/>
                  <a:gd name="connsiteY223" fmla="*/ 582 h 10582"/>
                  <a:gd name="connsiteX224" fmla="*/ 8934 w 10185"/>
                  <a:gd name="connsiteY224" fmla="*/ 582 h 10582"/>
                  <a:gd name="connsiteX225" fmla="*/ 8973 w 10185"/>
                  <a:gd name="connsiteY225" fmla="*/ 582 h 10582"/>
                  <a:gd name="connsiteX226" fmla="*/ 9012 w 10185"/>
                  <a:gd name="connsiteY226" fmla="*/ 582 h 10582"/>
                  <a:gd name="connsiteX227" fmla="*/ 9051 w 10185"/>
                  <a:gd name="connsiteY227" fmla="*/ 582 h 10582"/>
                  <a:gd name="connsiteX228" fmla="*/ 9090 w 10185"/>
                  <a:gd name="connsiteY228" fmla="*/ 582 h 10582"/>
                  <a:gd name="connsiteX229" fmla="*/ 9129 w 10185"/>
                  <a:gd name="connsiteY229" fmla="*/ 582 h 10582"/>
                  <a:gd name="connsiteX230" fmla="*/ 9168 w 10185"/>
                  <a:gd name="connsiteY230" fmla="*/ 582 h 10582"/>
                  <a:gd name="connsiteX231" fmla="*/ 9207 w 10185"/>
                  <a:gd name="connsiteY231" fmla="*/ 582 h 10582"/>
                  <a:gd name="connsiteX232" fmla="*/ 9246 w 10185"/>
                  <a:gd name="connsiteY232" fmla="*/ 582 h 10582"/>
                  <a:gd name="connsiteX233" fmla="*/ 9285 w 10185"/>
                  <a:gd name="connsiteY233" fmla="*/ 582 h 10582"/>
                  <a:gd name="connsiteX234" fmla="*/ 9324 w 10185"/>
                  <a:gd name="connsiteY234" fmla="*/ 582 h 10582"/>
                  <a:gd name="connsiteX235" fmla="*/ 9363 w 10185"/>
                  <a:gd name="connsiteY235" fmla="*/ 582 h 10582"/>
                  <a:gd name="connsiteX236" fmla="*/ 9402 w 10185"/>
                  <a:gd name="connsiteY236" fmla="*/ 582 h 10582"/>
                  <a:gd name="connsiteX237" fmla="*/ 9441 w 10185"/>
                  <a:gd name="connsiteY237" fmla="*/ 582 h 10582"/>
                  <a:gd name="connsiteX238" fmla="*/ 9480 w 10185"/>
                  <a:gd name="connsiteY238" fmla="*/ 582 h 10582"/>
                  <a:gd name="connsiteX239" fmla="*/ 9519 w 10185"/>
                  <a:gd name="connsiteY239" fmla="*/ 582 h 10582"/>
                  <a:gd name="connsiteX240" fmla="*/ 9558 w 10185"/>
                  <a:gd name="connsiteY240" fmla="*/ 582 h 10582"/>
                  <a:gd name="connsiteX241" fmla="*/ 9597 w 10185"/>
                  <a:gd name="connsiteY241" fmla="*/ 582 h 10582"/>
                  <a:gd name="connsiteX242" fmla="*/ 9636 w 10185"/>
                  <a:gd name="connsiteY242" fmla="*/ 582 h 10582"/>
                  <a:gd name="connsiteX243" fmla="*/ 9675 w 10185"/>
                  <a:gd name="connsiteY243" fmla="*/ 582 h 10582"/>
                  <a:gd name="connsiteX244" fmla="*/ 9714 w 10185"/>
                  <a:gd name="connsiteY244" fmla="*/ 582 h 10582"/>
                  <a:gd name="connsiteX245" fmla="*/ 9754 w 10185"/>
                  <a:gd name="connsiteY245" fmla="*/ 582 h 10582"/>
                  <a:gd name="connsiteX246" fmla="*/ 9793 w 10185"/>
                  <a:gd name="connsiteY246" fmla="*/ 582 h 10582"/>
                  <a:gd name="connsiteX247" fmla="*/ 9832 w 10185"/>
                  <a:gd name="connsiteY247" fmla="*/ 582 h 10582"/>
                  <a:gd name="connsiteX248" fmla="*/ 9871 w 10185"/>
                  <a:gd name="connsiteY248" fmla="*/ 582 h 10582"/>
                  <a:gd name="connsiteX249" fmla="*/ 9910 w 10185"/>
                  <a:gd name="connsiteY249" fmla="*/ 582 h 10582"/>
                  <a:gd name="connsiteX250" fmla="*/ 9949 w 10185"/>
                  <a:gd name="connsiteY250" fmla="*/ 582 h 10582"/>
                  <a:gd name="connsiteX251" fmla="*/ 9990 w 10185"/>
                  <a:gd name="connsiteY251" fmla="*/ 582 h 10582"/>
                  <a:gd name="connsiteX252" fmla="*/ 10029 w 10185"/>
                  <a:gd name="connsiteY252" fmla="*/ 582 h 10582"/>
                  <a:gd name="connsiteX253" fmla="*/ 10068 w 10185"/>
                  <a:gd name="connsiteY253" fmla="*/ 582 h 10582"/>
                  <a:gd name="connsiteX254" fmla="*/ 10107 w 10185"/>
                  <a:gd name="connsiteY254" fmla="*/ 582 h 10582"/>
                  <a:gd name="connsiteX255" fmla="*/ 10146 w 10185"/>
                  <a:gd name="connsiteY255" fmla="*/ 582 h 10582"/>
                  <a:gd name="connsiteX256" fmla="*/ 10185 w 10185"/>
                  <a:gd name="connsiteY256" fmla="*/ 582 h 10582"/>
                  <a:gd name="connsiteX0" fmla="*/ 0 w 10185"/>
                  <a:gd name="connsiteY0" fmla="*/ 0 h 10582"/>
                  <a:gd name="connsiteX1" fmla="*/ 90 w 10185"/>
                  <a:gd name="connsiteY1" fmla="*/ 1523 h 10582"/>
                  <a:gd name="connsiteX2" fmla="*/ 265 w 10185"/>
                  <a:gd name="connsiteY2" fmla="*/ 2597 h 10582"/>
                  <a:gd name="connsiteX3" fmla="*/ 304 w 10185"/>
                  <a:gd name="connsiteY3" fmla="*/ 2751 h 10582"/>
                  <a:gd name="connsiteX4" fmla="*/ 343 w 10185"/>
                  <a:gd name="connsiteY4" fmla="*/ 2913 h 10582"/>
                  <a:gd name="connsiteX5" fmla="*/ 382 w 10185"/>
                  <a:gd name="connsiteY5" fmla="*/ 3083 h 10582"/>
                  <a:gd name="connsiteX6" fmla="*/ 421 w 10185"/>
                  <a:gd name="connsiteY6" fmla="*/ 3263 h 10582"/>
                  <a:gd name="connsiteX7" fmla="*/ 460 w 10185"/>
                  <a:gd name="connsiteY7" fmla="*/ 3448 h 10582"/>
                  <a:gd name="connsiteX8" fmla="*/ 499 w 10185"/>
                  <a:gd name="connsiteY8" fmla="*/ 3643 h 10582"/>
                  <a:gd name="connsiteX9" fmla="*/ 538 w 10185"/>
                  <a:gd name="connsiteY9" fmla="*/ 3842 h 10582"/>
                  <a:gd name="connsiteX10" fmla="*/ 577 w 10185"/>
                  <a:gd name="connsiteY10" fmla="*/ 4052 h 10582"/>
                  <a:gd name="connsiteX11" fmla="*/ 616 w 10185"/>
                  <a:gd name="connsiteY11" fmla="*/ 4265 h 10582"/>
                  <a:gd name="connsiteX12" fmla="*/ 656 w 10185"/>
                  <a:gd name="connsiteY12" fmla="*/ 4486 h 10582"/>
                  <a:gd name="connsiteX13" fmla="*/ 695 w 10185"/>
                  <a:gd name="connsiteY13" fmla="*/ 4715 h 10582"/>
                  <a:gd name="connsiteX14" fmla="*/ 734 w 10185"/>
                  <a:gd name="connsiteY14" fmla="*/ 4947 h 10582"/>
                  <a:gd name="connsiteX15" fmla="*/ 773 w 10185"/>
                  <a:gd name="connsiteY15" fmla="*/ 5186 h 10582"/>
                  <a:gd name="connsiteX16" fmla="*/ 812 w 10185"/>
                  <a:gd name="connsiteY16" fmla="*/ 5429 h 10582"/>
                  <a:gd name="connsiteX17" fmla="*/ 851 w 10185"/>
                  <a:gd name="connsiteY17" fmla="*/ 5672 h 10582"/>
                  <a:gd name="connsiteX18" fmla="*/ 890 w 10185"/>
                  <a:gd name="connsiteY18" fmla="*/ 5923 h 10582"/>
                  <a:gd name="connsiteX19" fmla="*/ 929 w 10185"/>
                  <a:gd name="connsiteY19" fmla="*/ 6173 h 10582"/>
                  <a:gd name="connsiteX20" fmla="*/ 968 w 10185"/>
                  <a:gd name="connsiteY20" fmla="*/ 6427 h 10582"/>
                  <a:gd name="connsiteX21" fmla="*/ 1007 w 10185"/>
                  <a:gd name="connsiteY21" fmla="*/ 6681 h 10582"/>
                  <a:gd name="connsiteX22" fmla="*/ 1046 w 10185"/>
                  <a:gd name="connsiteY22" fmla="*/ 6936 h 10582"/>
                  <a:gd name="connsiteX23" fmla="*/ 1085 w 10185"/>
                  <a:gd name="connsiteY23" fmla="*/ 7190 h 10582"/>
                  <a:gd name="connsiteX24" fmla="*/ 1124 w 10185"/>
                  <a:gd name="connsiteY24" fmla="*/ 7440 h 10582"/>
                  <a:gd name="connsiteX25" fmla="*/ 1163 w 10185"/>
                  <a:gd name="connsiteY25" fmla="*/ 7687 h 10582"/>
                  <a:gd name="connsiteX26" fmla="*/ 1202 w 10185"/>
                  <a:gd name="connsiteY26" fmla="*/ 7934 h 10582"/>
                  <a:gd name="connsiteX27" fmla="*/ 1241 w 10185"/>
                  <a:gd name="connsiteY27" fmla="*/ 8169 h 10582"/>
                  <a:gd name="connsiteX28" fmla="*/ 1280 w 10185"/>
                  <a:gd name="connsiteY28" fmla="*/ 8405 h 10582"/>
                  <a:gd name="connsiteX29" fmla="*/ 1319 w 10185"/>
                  <a:gd name="connsiteY29" fmla="*/ 8630 h 10582"/>
                  <a:gd name="connsiteX30" fmla="*/ 1358 w 10185"/>
                  <a:gd name="connsiteY30" fmla="*/ 8847 h 10582"/>
                  <a:gd name="connsiteX31" fmla="*/ 1397 w 10185"/>
                  <a:gd name="connsiteY31" fmla="*/ 9057 h 10582"/>
                  <a:gd name="connsiteX32" fmla="*/ 1436 w 10185"/>
                  <a:gd name="connsiteY32" fmla="*/ 9256 h 10582"/>
                  <a:gd name="connsiteX33" fmla="*/ 1475 w 10185"/>
                  <a:gd name="connsiteY33" fmla="*/ 9444 h 10582"/>
                  <a:gd name="connsiteX34" fmla="*/ 1514 w 10185"/>
                  <a:gd name="connsiteY34" fmla="*/ 9621 h 10582"/>
                  <a:gd name="connsiteX35" fmla="*/ 1553 w 10185"/>
                  <a:gd name="connsiteY35" fmla="*/ 9786 h 10582"/>
                  <a:gd name="connsiteX36" fmla="*/ 1592 w 10185"/>
                  <a:gd name="connsiteY36" fmla="*/ 9934 h 10582"/>
                  <a:gd name="connsiteX37" fmla="*/ 1631 w 10185"/>
                  <a:gd name="connsiteY37" fmla="*/ 10070 h 10582"/>
                  <a:gd name="connsiteX38" fmla="*/ 1670 w 10185"/>
                  <a:gd name="connsiteY38" fmla="*/ 10192 h 10582"/>
                  <a:gd name="connsiteX39" fmla="*/ 1709 w 10185"/>
                  <a:gd name="connsiteY39" fmla="*/ 10298 h 10582"/>
                  <a:gd name="connsiteX40" fmla="*/ 1748 w 10185"/>
                  <a:gd name="connsiteY40" fmla="*/ 10387 h 10582"/>
                  <a:gd name="connsiteX41" fmla="*/ 1787 w 10185"/>
                  <a:gd name="connsiteY41" fmla="*/ 10460 h 10582"/>
                  <a:gd name="connsiteX42" fmla="*/ 1826 w 10185"/>
                  <a:gd name="connsiteY42" fmla="*/ 10516 h 10582"/>
                  <a:gd name="connsiteX43" fmla="*/ 1865 w 10185"/>
                  <a:gd name="connsiteY43" fmla="*/ 10556 h 10582"/>
                  <a:gd name="connsiteX44" fmla="*/ 1904 w 10185"/>
                  <a:gd name="connsiteY44" fmla="*/ 10575 h 10582"/>
                  <a:gd name="connsiteX45" fmla="*/ 1943 w 10185"/>
                  <a:gd name="connsiteY45" fmla="*/ 10582 h 10582"/>
                  <a:gd name="connsiteX46" fmla="*/ 1982 w 10185"/>
                  <a:gd name="connsiteY46" fmla="*/ 10567 h 10582"/>
                  <a:gd name="connsiteX47" fmla="*/ 2021 w 10185"/>
                  <a:gd name="connsiteY47" fmla="*/ 10534 h 10582"/>
                  <a:gd name="connsiteX48" fmla="*/ 2060 w 10185"/>
                  <a:gd name="connsiteY48" fmla="*/ 10486 h 10582"/>
                  <a:gd name="connsiteX49" fmla="*/ 2099 w 10185"/>
                  <a:gd name="connsiteY49" fmla="*/ 10420 h 10582"/>
                  <a:gd name="connsiteX50" fmla="*/ 2138 w 10185"/>
                  <a:gd name="connsiteY50" fmla="*/ 10339 h 10582"/>
                  <a:gd name="connsiteX51" fmla="*/ 2177 w 10185"/>
                  <a:gd name="connsiteY51" fmla="*/ 10239 h 10582"/>
                  <a:gd name="connsiteX52" fmla="*/ 2218 w 10185"/>
                  <a:gd name="connsiteY52" fmla="*/ 10125 h 10582"/>
                  <a:gd name="connsiteX53" fmla="*/ 2257 w 10185"/>
                  <a:gd name="connsiteY53" fmla="*/ 9996 h 10582"/>
                  <a:gd name="connsiteX54" fmla="*/ 2296 w 10185"/>
                  <a:gd name="connsiteY54" fmla="*/ 9853 h 10582"/>
                  <a:gd name="connsiteX55" fmla="*/ 2335 w 10185"/>
                  <a:gd name="connsiteY55" fmla="*/ 9694 h 10582"/>
                  <a:gd name="connsiteX56" fmla="*/ 2374 w 10185"/>
                  <a:gd name="connsiteY56" fmla="*/ 9525 h 10582"/>
                  <a:gd name="connsiteX57" fmla="*/ 2413 w 10185"/>
                  <a:gd name="connsiteY57" fmla="*/ 9341 h 10582"/>
                  <a:gd name="connsiteX58" fmla="*/ 2452 w 10185"/>
                  <a:gd name="connsiteY58" fmla="*/ 9146 h 10582"/>
                  <a:gd name="connsiteX59" fmla="*/ 2491 w 10185"/>
                  <a:gd name="connsiteY59" fmla="*/ 8939 h 10582"/>
                  <a:gd name="connsiteX60" fmla="*/ 2530 w 10185"/>
                  <a:gd name="connsiteY60" fmla="*/ 8726 h 10582"/>
                  <a:gd name="connsiteX61" fmla="*/ 2569 w 10185"/>
                  <a:gd name="connsiteY61" fmla="*/ 8505 h 10582"/>
                  <a:gd name="connsiteX62" fmla="*/ 2608 w 10185"/>
                  <a:gd name="connsiteY62" fmla="*/ 8273 h 10582"/>
                  <a:gd name="connsiteX63" fmla="*/ 2647 w 10185"/>
                  <a:gd name="connsiteY63" fmla="*/ 8037 h 10582"/>
                  <a:gd name="connsiteX64" fmla="*/ 2686 w 10185"/>
                  <a:gd name="connsiteY64" fmla="*/ 7794 h 10582"/>
                  <a:gd name="connsiteX65" fmla="*/ 2725 w 10185"/>
                  <a:gd name="connsiteY65" fmla="*/ 7547 h 10582"/>
                  <a:gd name="connsiteX66" fmla="*/ 2764 w 10185"/>
                  <a:gd name="connsiteY66" fmla="*/ 7300 h 10582"/>
                  <a:gd name="connsiteX67" fmla="*/ 2803 w 10185"/>
                  <a:gd name="connsiteY67" fmla="*/ 7046 h 10582"/>
                  <a:gd name="connsiteX68" fmla="*/ 2842 w 10185"/>
                  <a:gd name="connsiteY68" fmla="*/ 6792 h 10582"/>
                  <a:gd name="connsiteX69" fmla="*/ 2881 w 10185"/>
                  <a:gd name="connsiteY69" fmla="*/ 6538 h 10582"/>
                  <a:gd name="connsiteX70" fmla="*/ 2920 w 10185"/>
                  <a:gd name="connsiteY70" fmla="*/ 6284 h 10582"/>
                  <a:gd name="connsiteX71" fmla="*/ 2959 w 10185"/>
                  <a:gd name="connsiteY71" fmla="*/ 6033 h 10582"/>
                  <a:gd name="connsiteX72" fmla="*/ 2998 w 10185"/>
                  <a:gd name="connsiteY72" fmla="*/ 5783 h 10582"/>
                  <a:gd name="connsiteX73" fmla="*/ 3037 w 10185"/>
                  <a:gd name="connsiteY73" fmla="*/ 5536 h 10582"/>
                  <a:gd name="connsiteX74" fmla="*/ 3076 w 10185"/>
                  <a:gd name="connsiteY74" fmla="*/ 5289 h 10582"/>
                  <a:gd name="connsiteX75" fmla="*/ 3115 w 10185"/>
                  <a:gd name="connsiteY75" fmla="*/ 5050 h 10582"/>
                  <a:gd name="connsiteX76" fmla="*/ 3154 w 10185"/>
                  <a:gd name="connsiteY76" fmla="*/ 4814 h 10582"/>
                  <a:gd name="connsiteX77" fmla="*/ 3193 w 10185"/>
                  <a:gd name="connsiteY77" fmla="*/ 4586 h 10582"/>
                  <a:gd name="connsiteX78" fmla="*/ 3232 w 10185"/>
                  <a:gd name="connsiteY78" fmla="*/ 4361 h 10582"/>
                  <a:gd name="connsiteX79" fmla="*/ 3271 w 10185"/>
                  <a:gd name="connsiteY79" fmla="*/ 4144 h 10582"/>
                  <a:gd name="connsiteX80" fmla="*/ 3310 w 10185"/>
                  <a:gd name="connsiteY80" fmla="*/ 3934 h 10582"/>
                  <a:gd name="connsiteX81" fmla="*/ 3349 w 10185"/>
                  <a:gd name="connsiteY81" fmla="*/ 3727 h 10582"/>
                  <a:gd name="connsiteX82" fmla="*/ 3388 w 10185"/>
                  <a:gd name="connsiteY82" fmla="*/ 3532 h 10582"/>
                  <a:gd name="connsiteX83" fmla="*/ 3427 w 10185"/>
                  <a:gd name="connsiteY83" fmla="*/ 3341 h 10582"/>
                  <a:gd name="connsiteX84" fmla="*/ 3466 w 10185"/>
                  <a:gd name="connsiteY84" fmla="*/ 3160 h 10582"/>
                  <a:gd name="connsiteX85" fmla="*/ 3505 w 10185"/>
                  <a:gd name="connsiteY85" fmla="*/ 2987 h 10582"/>
                  <a:gd name="connsiteX86" fmla="*/ 3544 w 10185"/>
                  <a:gd name="connsiteY86" fmla="*/ 2821 h 10582"/>
                  <a:gd name="connsiteX87" fmla="*/ 3583 w 10185"/>
                  <a:gd name="connsiteY87" fmla="*/ 2663 h 10582"/>
                  <a:gd name="connsiteX88" fmla="*/ 3622 w 10185"/>
                  <a:gd name="connsiteY88" fmla="*/ 2512 h 10582"/>
                  <a:gd name="connsiteX89" fmla="*/ 3661 w 10185"/>
                  <a:gd name="connsiteY89" fmla="*/ 2368 h 10582"/>
                  <a:gd name="connsiteX90" fmla="*/ 3700 w 10185"/>
                  <a:gd name="connsiteY90" fmla="*/ 2232 h 10582"/>
                  <a:gd name="connsiteX91" fmla="*/ 3739 w 10185"/>
                  <a:gd name="connsiteY91" fmla="*/ 2107 h 10582"/>
                  <a:gd name="connsiteX92" fmla="*/ 3778 w 10185"/>
                  <a:gd name="connsiteY92" fmla="*/ 1985 h 10582"/>
                  <a:gd name="connsiteX93" fmla="*/ 3817 w 10185"/>
                  <a:gd name="connsiteY93" fmla="*/ 1871 h 10582"/>
                  <a:gd name="connsiteX94" fmla="*/ 3856 w 10185"/>
                  <a:gd name="connsiteY94" fmla="*/ 1768 h 10582"/>
                  <a:gd name="connsiteX95" fmla="*/ 3895 w 10185"/>
                  <a:gd name="connsiteY95" fmla="*/ 1669 h 10582"/>
                  <a:gd name="connsiteX96" fmla="*/ 3934 w 10185"/>
                  <a:gd name="connsiteY96" fmla="*/ 1576 h 10582"/>
                  <a:gd name="connsiteX97" fmla="*/ 3973 w 10185"/>
                  <a:gd name="connsiteY97" fmla="*/ 1488 h 10582"/>
                  <a:gd name="connsiteX98" fmla="*/ 4012 w 10185"/>
                  <a:gd name="connsiteY98" fmla="*/ 1407 h 10582"/>
                  <a:gd name="connsiteX99" fmla="*/ 4051 w 10185"/>
                  <a:gd name="connsiteY99" fmla="*/ 1333 h 10582"/>
                  <a:gd name="connsiteX100" fmla="*/ 4090 w 10185"/>
                  <a:gd name="connsiteY100" fmla="*/ 1267 h 10582"/>
                  <a:gd name="connsiteX101" fmla="*/ 4129 w 10185"/>
                  <a:gd name="connsiteY101" fmla="*/ 1201 h 10582"/>
                  <a:gd name="connsiteX102" fmla="*/ 4171 w 10185"/>
                  <a:gd name="connsiteY102" fmla="*/ 1142 h 10582"/>
                  <a:gd name="connsiteX103" fmla="*/ 4210 w 10185"/>
                  <a:gd name="connsiteY103" fmla="*/ 1090 h 10582"/>
                  <a:gd name="connsiteX104" fmla="*/ 4249 w 10185"/>
                  <a:gd name="connsiteY104" fmla="*/ 1039 h 10582"/>
                  <a:gd name="connsiteX105" fmla="*/ 4288 w 10185"/>
                  <a:gd name="connsiteY105" fmla="*/ 995 h 10582"/>
                  <a:gd name="connsiteX106" fmla="*/ 4327 w 10185"/>
                  <a:gd name="connsiteY106" fmla="*/ 954 h 10582"/>
                  <a:gd name="connsiteX107" fmla="*/ 4366 w 10185"/>
                  <a:gd name="connsiteY107" fmla="*/ 913 h 10582"/>
                  <a:gd name="connsiteX108" fmla="*/ 4405 w 10185"/>
                  <a:gd name="connsiteY108" fmla="*/ 880 h 10582"/>
                  <a:gd name="connsiteX109" fmla="*/ 4444 w 10185"/>
                  <a:gd name="connsiteY109" fmla="*/ 847 h 10582"/>
                  <a:gd name="connsiteX110" fmla="*/ 4483 w 10185"/>
                  <a:gd name="connsiteY110" fmla="*/ 821 h 10582"/>
                  <a:gd name="connsiteX111" fmla="*/ 4522 w 10185"/>
                  <a:gd name="connsiteY111" fmla="*/ 796 h 10582"/>
                  <a:gd name="connsiteX112" fmla="*/ 4561 w 10185"/>
                  <a:gd name="connsiteY112" fmla="*/ 770 h 10582"/>
                  <a:gd name="connsiteX113" fmla="*/ 4600 w 10185"/>
                  <a:gd name="connsiteY113" fmla="*/ 751 h 10582"/>
                  <a:gd name="connsiteX114" fmla="*/ 4639 w 10185"/>
                  <a:gd name="connsiteY114" fmla="*/ 729 h 10582"/>
                  <a:gd name="connsiteX115" fmla="*/ 4678 w 10185"/>
                  <a:gd name="connsiteY115" fmla="*/ 715 h 10582"/>
                  <a:gd name="connsiteX116" fmla="*/ 4717 w 10185"/>
                  <a:gd name="connsiteY116" fmla="*/ 700 h 10582"/>
                  <a:gd name="connsiteX117" fmla="*/ 4756 w 10185"/>
                  <a:gd name="connsiteY117" fmla="*/ 685 h 10582"/>
                  <a:gd name="connsiteX118" fmla="*/ 4795 w 10185"/>
                  <a:gd name="connsiteY118" fmla="*/ 674 h 10582"/>
                  <a:gd name="connsiteX119" fmla="*/ 4834 w 10185"/>
                  <a:gd name="connsiteY119" fmla="*/ 663 h 10582"/>
                  <a:gd name="connsiteX120" fmla="*/ 4873 w 10185"/>
                  <a:gd name="connsiteY120" fmla="*/ 652 h 10582"/>
                  <a:gd name="connsiteX121" fmla="*/ 4912 w 10185"/>
                  <a:gd name="connsiteY121" fmla="*/ 645 h 10582"/>
                  <a:gd name="connsiteX122" fmla="*/ 4951 w 10185"/>
                  <a:gd name="connsiteY122" fmla="*/ 637 h 10582"/>
                  <a:gd name="connsiteX123" fmla="*/ 4990 w 10185"/>
                  <a:gd name="connsiteY123" fmla="*/ 630 h 10582"/>
                  <a:gd name="connsiteX124" fmla="*/ 5029 w 10185"/>
                  <a:gd name="connsiteY124" fmla="*/ 623 h 10582"/>
                  <a:gd name="connsiteX125" fmla="*/ 5068 w 10185"/>
                  <a:gd name="connsiteY125" fmla="*/ 619 h 10582"/>
                  <a:gd name="connsiteX126" fmla="*/ 5107 w 10185"/>
                  <a:gd name="connsiteY126" fmla="*/ 615 h 10582"/>
                  <a:gd name="connsiteX127" fmla="*/ 5146 w 10185"/>
                  <a:gd name="connsiteY127" fmla="*/ 608 h 10582"/>
                  <a:gd name="connsiteX128" fmla="*/ 5185 w 10185"/>
                  <a:gd name="connsiteY128" fmla="*/ 604 h 10582"/>
                  <a:gd name="connsiteX129" fmla="*/ 5224 w 10185"/>
                  <a:gd name="connsiteY129" fmla="*/ 604 h 10582"/>
                  <a:gd name="connsiteX130" fmla="*/ 5263 w 10185"/>
                  <a:gd name="connsiteY130" fmla="*/ 600 h 10582"/>
                  <a:gd name="connsiteX131" fmla="*/ 5302 w 10185"/>
                  <a:gd name="connsiteY131" fmla="*/ 597 h 10582"/>
                  <a:gd name="connsiteX132" fmla="*/ 5341 w 10185"/>
                  <a:gd name="connsiteY132" fmla="*/ 597 h 10582"/>
                  <a:gd name="connsiteX133" fmla="*/ 5380 w 10185"/>
                  <a:gd name="connsiteY133" fmla="*/ 593 h 10582"/>
                  <a:gd name="connsiteX134" fmla="*/ 5419 w 10185"/>
                  <a:gd name="connsiteY134" fmla="*/ 593 h 10582"/>
                  <a:gd name="connsiteX135" fmla="*/ 5458 w 10185"/>
                  <a:gd name="connsiteY135" fmla="*/ 589 h 10582"/>
                  <a:gd name="connsiteX136" fmla="*/ 5497 w 10185"/>
                  <a:gd name="connsiteY136" fmla="*/ 589 h 10582"/>
                  <a:gd name="connsiteX137" fmla="*/ 5536 w 10185"/>
                  <a:gd name="connsiteY137" fmla="*/ 589 h 10582"/>
                  <a:gd name="connsiteX138" fmla="*/ 5575 w 10185"/>
                  <a:gd name="connsiteY138" fmla="*/ 589 h 10582"/>
                  <a:gd name="connsiteX139" fmla="*/ 5614 w 10185"/>
                  <a:gd name="connsiteY139" fmla="*/ 586 h 10582"/>
                  <a:gd name="connsiteX140" fmla="*/ 5653 w 10185"/>
                  <a:gd name="connsiteY140" fmla="*/ 586 h 10582"/>
                  <a:gd name="connsiteX141" fmla="*/ 5692 w 10185"/>
                  <a:gd name="connsiteY141" fmla="*/ 586 h 10582"/>
                  <a:gd name="connsiteX142" fmla="*/ 5731 w 10185"/>
                  <a:gd name="connsiteY142" fmla="*/ 586 h 10582"/>
                  <a:gd name="connsiteX143" fmla="*/ 5770 w 10185"/>
                  <a:gd name="connsiteY143" fmla="*/ 586 h 10582"/>
                  <a:gd name="connsiteX144" fmla="*/ 5809 w 10185"/>
                  <a:gd name="connsiteY144" fmla="*/ 586 h 10582"/>
                  <a:gd name="connsiteX145" fmla="*/ 5848 w 10185"/>
                  <a:gd name="connsiteY145" fmla="*/ 586 h 10582"/>
                  <a:gd name="connsiteX146" fmla="*/ 5887 w 10185"/>
                  <a:gd name="connsiteY146" fmla="*/ 586 h 10582"/>
                  <a:gd name="connsiteX147" fmla="*/ 5926 w 10185"/>
                  <a:gd name="connsiteY147" fmla="*/ 586 h 10582"/>
                  <a:gd name="connsiteX148" fmla="*/ 5965 w 10185"/>
                  <a:gd name="connsiteY148" fmla="*/ 586 h 10582"/>
                  <a:gd name="connsiteX149" fmla="*/ 6004 w 10185"/>
                  <a:gd name="connsiteY149" fmla="*/ 586 h 10582"/>
                  <a:gd name="connsiteX150" fmla="*/ 6043 w 10185"/>
                  <a:gd name="connsiteY150" fmla="*/ 586 h 10582"/>
                  <a:gd name="connsiteX151" fmla="*/ 6082 w 10185"/>
                  <a:gd name="connsiteY151" fmla="*/ 586 h 10582"/>
                  <a:gd name="connsiteX152" fmla="*/ 6124 w 10185"/>
                  <a:gd name="connsiteY152" fmla="*/ 582 h 10582"/>
                  <a:gd name="connsiteX153" fmla="*/ 6163 w 10185"/>
                  <a:gd name="connsiteY153" fmla="*/ 582 h 10582"/>
                  <a:gd name="connsiteX154" fmla="*/ 6202 w 10185"/>
                  <a:gd name="connsiteY154" fmla="*/ 582 h 10582"/>
                  <a:gd name="connsiteX155" fmla="*/ 6241 w 10185"/>
                  <a:gd name="connsiteY155" fmla="*/ 582 h 10582"/>
                  <a:gd name="connsiteX156" fmla="*/ 6280 w 10185"/>
                  <a:gd name="connsiteY156" fmla="*/ 582 h 10582"/>
                  <a:gd name="connsiteX157" fmla="*/ 6319 w 10185"/>
                  <a:gd name="connsiteY157" fmla="*/ 582 h 10582"/>
                  <a:gd name="connsiteX158" fmla="*/ 6358 w 10185"/>
                  <a:gd name="connsiteY158" fmla="*/ 582 h 10582"/>
                  <a:gd name="connsiteX159" fmla="*/ 6397 w 10185"/>
                  <a:gd name="connsiteY159" fmla="*/ 582 h 10582"/>
                  <a:gd name="connsiteX160" fmla="*/ 6436 w 10185"/>
                  <a:gd name="connsiteY160" fmla="*/ 582 h 10582"/>
                  <a:gd name="connsiteX161" fmla="*/ 6475 w 10185"/>
                  <a:gd name="connsiteY161" fmla="*/ 582 h 10582"/>
                  <a:gd name="connsiteX162" fmla="*/ 6514 w 10185"/>
                  <a:gd name="connsiteY162" fmla="*/ 582 h 10582"/>
                  <a:gd name="connsiteX163" fmla="*/ 6553 w 10185"/>
                  <a:gd name="connsiteY163" fmla="*/ 582 h 10582"/>
                  <a:gd name="connsiteX164" fmla="*/ 6592 w 10185"/>
                  <a:gd name="connsiteY164" fmla="*/ 582 h 10582"/>
                  <a:gd name="connsiteX165" fmla="*/ 6631 w 10185"/>
                  <a:gd name="connsiteY165" fmla="*/ 582 h 10582"/>
                  <a:gd name="connsiteX166" fmla="*/ 6670 w 10185"/>
                  <a:gd name="connsiteY166" fmla="*/ 582 h 10582"/>
                  <a:gd name="connsiteX167" fmla="*/ 6709 w 10185"/>
                  <a:gd name="connsiteY167" fmla="*/ 582 h 10582"/>
                  <a:gd name="connsiteX168" fmla="*/ 6748 w 10185"/>
                  <a:gd name="connsiteY168" fmla="*/ 582 h 10582"/>
                  <a:gd name="connsiteX169" fmla="*/ 6787 w 10185"/>
                  <a:gd name="connsiteY169" fmla="*/ 582 h 10582"/>
                  <a:gd name="connsiteX170" fmla="*/ 6826 w 10185"/>
                  <a:gd name="connsiteY170" fmla="*/ 582 h 10582"/>
                  <a:gd name="connsiteX171" fmla="*/ 6865 w 10185"/>
                  <a:gd name="connsiteY171" fmla="*/ 582 h 10582"/>
                  <a:gd name="connsiteX172" fmla="*/ 6904 w 10185"/>
                  <a:gd name="connsiteY172" fmla="*/ 582 h 10582"/>
                  <a:gd name="connsiteX173" fmla="*/ 6943 w 10185"/>
                  <a:gd name="connsiteY173" fmla="*/ 582 h 10582"/>
                  <a:gd name="connsiteX174" fmla="*/ 6982 w 10185"/>
                  <a:gd name="connsiteY174" fmla="*/ 582 h 10582"/>
                  <a:gd name="connsiteX175" fmla="*/ 7021 w 10185"/>
                  <a:gd name="connsiteY175" fmla="*/ 582 h 10582"/>
                  <a:gd name="connsiteX176" fmla="*/ 7060 w 10185"/>
                  <a:gd name="connsiteY176" fmla="*/ 582 h 10582"/>
                  <a:gd name="connsiteX177" fmla="*/ 7099 w 10185"/>
                  <a:gd name="connsiteY177" fmla="*/ 582 h 10582"/>
                  <a:gd name="connsiteX178" fmla="*/ 7138 w 10185"/>
                  <a:gd name="connsiteY178" fmla="*/ 582 h 10582"/>
                  <a:gd name="connsiteX179" fmla="*/ 7177 w 10185"/>
                  <a:gd name="connsiteY179" fmla="*/ 582 h 10582"/>
                  <a:gd name="connsiteX180" fmla="*/ 7216 w 10185"/>
                  <a:gd name="connsiteY180" fmla="*/ 582 h 10582"/>
                  <a:gd name="connsiteX181" fmla="*/ 7255 w 10185"/>
                  <a:gd name="connsiteY181" fmla="*/ 582 h 10582"/>
                  <a:gd name="connsiteX182" fmla="*/ 7294 w 10185"/>
                  <a:gd name="connsiteY182" fmla="*/ 582 h 10582"/>
                  <a:gd name="connsiteX183" fmla="*/ 7333 w 10185"/>
                  <a:gd name="connsiteY183" fmla="*/ 582 h 10582"/>
                  <a:gd name="connsiteX184" fmla="*/ 7372 w 10185"/>
                  <a:gd name="connsiteY184" fmla="*/ 582 h 10582"/>
                  <a:gd name="connsiteX185" fmla="*/ 7411 w 10185"/>
                  <a:gd name="connsiteY185" fmla="*/ 582 h 10582"/>
                  <a:gd name="connsiteX186" fmla="*/ 7450 w 10185"/>
                  <a:gd name="connsiteY186" fmla="*/ 582 h 10582"/>
                  <a:gd name="connsiteX187" fmla="*/ 7489 w 10185"/>
                  <a:gd name="connsiteY187" fmla="*/ 582 h 10582"/>
                  <a:gd name="connsiteX188" fmla="*/ 7528 w 10185"/>
                  <a:gd name="connsiteY188" fmla="*/ 582 h 10582"/>
                  <a:gd name="connsiteX189" fmla="*/ 7567 w 10185"/>
                  <a:gd name="connsiteY189" fmla="*/ 582 h 10582"/>
                  <a:gd name="connsiteX190" fmla="*/ 7606 w 10185"/>
                  <a:gd name="connsiteY190" fmla="*/ 582 h 10582"/>
                  <a:gd name="connsiteX191" fmla="*/ 7645 w 10185"/>
                  <a:gd name="connsiteY191" fmla="*/ 582 h 10582"/>
                  <a:gd name="connsiteX192" fmla="*/ 7684 w 10185"/>
                  <a:gd name="connsiteY192" fmla="*/ 582 h 10582"/>
                  <a:gd name="connsiteX193" fmla="*/ 7723 w 10185"/>
                  <a:gd name="connsiteY193" fmla="*/ 582 h 10582"/>
                  <a:gd name="connsiteX194" fmla="*/ 7762 w 10185"/>
                  <a:gd name="connsiteY194" fmla="*/ 582 h 10582"/>
                  <a:gd name="connsiteX195" fmla="*/ 7801 w 10185"/>
                  <a:gd name="connsiteY195" fmla="*/ 582 h 10582"/>
                  <a:gd name="connsiteX196" fmla="*/ 7840 w 10185"/>
                  <a:gd name="connsiteY196" fmla="*/ 582 h 10582"/>
                  <a:gd name="connsiteX197" fmla="*/ 7879 w 10185"/>
                  <a:gd name="connsiteY197" fmla="*/ 582 h 10582"/>
                  <a:gd name="connsiteX198" fmla="*/ 7918 w 10185"/>
                  <a:gd name="connsiteY198" fmla="*/ 582 h 10582"/>
                  <a:gd name="connsiteX199" fmla="*/ 7957 w 10185"/>
                  <a:gd name="connsiteY199" fmla="*/ 582 h 10582"/>
                  <a:gd name="connsiteX200" fmla="*/ 7996 w 10185"/>
                  <a:gd name="connsiteY200" fmla="*/ 582 h 10582"/>
                  <a:gd name="connsiteX201" fmla="*/ 8037 w 10185"/>
                  <a:gd name="connsiteY201" fmla="*/ 582 h 10582"/>
                  <a:gd name="connsiteX202" fmla="*/ 8076 w 10185"/>
                  <a:gd name="connsiteY202" fmla="*/ 582 h 10582"/>
                  <a:gd name="connsiteX203" fmla="*/ 8115 w 10185"/>
                  <a:gd name="connsiteY203" fmla="*/ 582 h 10582"/>
                  <a:gd name="connsiteX204" fmla="*/ 8154 w 10185"/>
                  <a:gd name="connsiteY204" fmla="*/ 582 h 10582"/>
                  <a:gd name="connsiteX205" fmla="*/ 8193 w 10185"/>
                  <a:gd name="connsiteY205" fmla="*/ 582 h 10582"/>
                  <a:gd name="connsiteX206" fmla="*/ 8232 w 10185"/>
                  <a:gd name="connsiteY206" fmla="*/ 582 h 10582"/>
                  <a:gd name="connsiteX207" fmla="*/ 8271 w 10185"/>
                  <a:gd name="connsiteY207" fmla="*/ 582 h 10582"/>
                  <a:gd name="connsiteX208" fmla="*/ 8310 w 10185"/>
                  <a:gd name="connsiteY208" fmla="*/ 582 h 10582"/>
                  <a:gd name="connsiteX209" fmla="*/ 8349 w 10185"/>
                  <a:gd name="connsiteY209" fmla="*/ 582 h 10582"/>
                  <a:gd name="connsiteX210" fmla="*/ 8388 w 10185"/>
                  <a:gd name="connsiteY210" fmla="*/ 582 h 10582"/>
                  <a:gd name="connsiteX211" fmla="*/ 8427 w 10185"/>
                  <a:gd name="connsiteY211" fmla="*/ 582 h 10582"/>
                  <a:gd name="connsiteX212" fmla="*/ 8466 w 10185"/>
                  <a:gd name="connsiteY212" fmla="*/ 582 h 10582"/>
                  <a:gd name="connsiteX213" fmla="*/ 8505 w 10185"/>
                  <a:gd name="connsiteY213" fmla="*/ 582 h 10582"/>
                  <a:gd name="connsiteX214" fmla="*/ 8544 w 10185"/>
                  <a:gd name="connsiteY214" fmla="*/ 582 h 10582"/>
                  <a:gd name="connsiteX215" fmla="*/ 8583 w 10185"/>
                  <a:gd name="connsiteY215" fmla="*/ 582 h 10582"/>
                  <a:gd name="connsiteX216" fmla="*/ 8622 w 10185"/>
                  <a:gd name="connsiteY216" fmla="*/ 582 h 10582"/>
                  <a:gd name="connsiteX217" fmla="*/ 8661 w 10185"/>
                  <a:gd name="connsiteY217" fmla="*/ 582 h 10582"/>
                  <a:gd name="connsiteX218" fmla="*/ 8700 w 10185"/>
                  <a:gd name="connsiteY218" fmla="*/ 582 h 10582"/>
                  <a:gd name="connsiteX219" fmla="*/ 8739 w 10185"/>
                  <a:gd name="connsiteY219" fmla="*/ 582 h 10582"/>
                  <a:gd name="connsiteX220" fmla="*/ 8778 w 10185"/>
                  <a:gd name="connsiteY220" fmla="*/ 582 h 10582"/>
                  <a:gd name="connsiteX221" fmla="*/ 8817 w 10185"/>
                  <a:gd name="connsiteY221" fmla="*/ 582 h 10582"/>
                  <a:gd name="connsiteX222" fmla="*/ 8856 w 10185"/>
                  <a:gd name="connsiteY222" fmla="*/ 582 h 10582"/>
                  <a:gd name="connsiteX223" fmla="*/ 8895 w 10185"/>
                  <a:gd name="connsiteY223" fmla="*/ 582 h 10582"/>
                  <a:gd name="connsiteX224" fmla="*/ 8934 w 10185"/>
                  <a:gd name="connsiteY224" fmla="*/ 582 h 10582"/>
                  <a:gd name="connsiteX225" fmla="*/ 8973 w 10185"/>
                  <a:gd name="connsiteY225" fmla="*/ 582 h 10582"/>
                  <a:gd name="connsiteX226" fmla="*/ 9012 w 10185"/>
                  <a:gd name="connsiteY226" fmla="*/ 582 h 10582"/>
                  <a:gd name="connsiteX227" fmla="*/ 9051 w 10185"/>
                  <a:gd name="connsiteY227" fmla="*/ 582 h 10582"/>
                  <a:gd name="connsiteX228" fmla="*/ 9090 w 10185"/>
                  <a:gd name="connsiteY228" fmla="*/ 582 h 10582"/>
                  <a:gd name="connsiteX229" fmla="*/ 9129 w 10185"/>
                  <a:gd name="connsiteY229" fmla="*/ 582 h 10582"/>
                  <a:gd name="connsiteX230" fmla="*/ 9168 w 10185"/>
                  <a:gd name="connsiteY230" fmla="*/ 582 h 10582"/>
                  <a:gd name="connsiteX231" fmla="*/ 9207 w 10185"/>
                  <a:gd name="connsiteY231" fmla="*/ 582 h 10582"/>
                  <a:gd name="connsiteX232" fmla="*/ 9246 w 10185"/>
                  <a:gd name="connsiteY232" fmla="*/ 582 h 10582"/>
                  <a:gd name="connsiteX233" fmla="*/ 9285 w 10185"/>
                  <a:gd name="connsiteY233" fmla="*/ 582 h 10582"/>
                  <a:gd name="connsiteX234" fmla="*/ 9324 w 10185"/>
                  <a:gd name="connsiteY234" fmla="*/ 582 h 10582"/>
                  <a:gd name="connsiteX235" fmla="*/ 9363 w 10185"/>
                  <a:gd name="connsiteY235" fmla="*/ 582 h 10582"/>
                  <a:gd name="connsiteX236" fmla="*/ 9402 w 10185"/>
                  <a:gd name="connsiteY236" fmla="*/ 582 h 10582"/>
                  <a:gd name="connsiteX237" fmla="*/ 9441 w 10185"/>
                  <a:gd name="connsiteY237" fmla="*/ 582 h 10582"/>
                  <a:gd name="connsiteX238" fmla="*/ 9480 w 10185"/>
                  <a:gd name="connsiteY238" fmla="*/ 582 h 10582"/>
                  <a:gd name="connsiteX239" fmla="*/ 9519 w 10185"/>
                  <a:gd name="connsiteY239" fmla="*/ 582 h 10582"/>
                  <a:gd name="connsiteX240" fmla="*/ 9558 w 10185"/>
                  <a:gd name="connsiteY240" fmla="*/ 582 h 10582"/>
                  <a:gd name="connsiteX241" fmla="*/ 9597 w 10185"/>
                  <a:gd name="connsiteY241" fmla="*/ 582 h 10582"/>
                  <a:gd name="connsiteX242" fmla="*/ 9636 w 10185"/>
                  <a:gd name="connsiteY242" fmla="*/ 582 h 10582"/>
                  <a:gd name="connsiteX243" fmla="*/ 9675 w 10185"/>
                  <a:gd name="connsiteY243" fmla="*/ 582 h 10582"/>
                  <a:gd name="connsiteX244" fmla="*/ 9714 w 10185"/>
                  <a:gd name="connsiteY244" fmla="*/ 582 h 10582"/>
                  <a:gd name="connsiteX245" fmla="*/ 9754 w 10185"/>
                  <a:gd name="connsiteY245" fmla="*/ 582 h 10582"/>
                  <a:gd name="connsiteX246" fmla="*/ 9793 w 10185"/>
                  <a:gd name="connsiteY246" fmla="*/ 582 h 10582"/>
                  <a:gd name="connsiteX247" fmla="*/ 9832 w 10185"/>
                  <a:gd name="connsiteY247" fmla="*/ 582 h 10582"/>
                  <a:gd name="connsiteX248" fmla="*/ 9871 w 10185"/>
                  <a:gd name="connsiteY248" fmla="*/ 582 h 10582"/>
                  <a:gd name="connsiteX249" fmla="*/ 9910 w 10185"/>
                  <a:gd name="connsiteY249" fmla="*/ 582 h 10582"/>
                  <a:gd name="connsiteX250" fmla="*/ 9949 w 10185"/>
                  <a:gd name="connsiteY250" fmla="*/ 582 h 10582"/>
                  <a:gd name="connsiteX251" fmla="*/ 9990 w 10185"/>
                  <a:gd name="connsiteY251" fmla="*/ 582 h 10582"/>
                  <a:gd name="connsiteX252" fmla="*/ 10029 w 10185"/>
                  <a:gd name="connsiteY252" fmla="*/ 582 h 10582"/>
                  <a:gd name="connsiteX253" fmla="*/ 10068 w 10185"/>
                  <a:gd name="connsiteY253" fmla="*/ 582 h 10582"/>
                  <a:gd name="connsiteX254" fmla="*/ 10107 w 10185"/>
                  <a:gd name="connsiteY254" fmla="*/ 582 h 10582"/>
                  <a:gd name="connsiteX255" fmla="*/ 10146 w 10185"/>
                  <a:gd name="connsiteY255" fmla="*/ 582 h 10582"/>
                  <a:gd name="connsiteX256" fmla="*/ 10185 w 10185"/>
                  <a:gd name="connsiteY256" fmla="*/ 582 h 10582"/>
                  <a:gd name="connsiteX0" fmla="*/ 0 w 10185"/>
                  <a:gd name="connsiteY0" fmla="*/ 0 h 10582"/>
                  <a:gd name="connsiteX1" fmla="*/ 90 w 10185"/>
                  <a:gd name="connsiteY1" fmla="*/ 1523 h 10582"/>
                  <a:gd name="connsiteX2" fmla="*/ 237 w 10185"/>
                  <a:gd name="connsiteY2" fmla="*/ 2321 h 10582"/>
                  <a:gd name="connsiteX3" fmla="*/ 304 w 10185"/>
                  <a:gd name="connsiteY3" fmla="*/ 2751 h 10582"/>
                  <a:gd name="connsiteX4" fmla="*/ 343 w 10185"/>
                  <a:gd name="connsiteY4" fmla="*/ 2913 h 10582"/>
                  <a:gd name="connsiteX5" fmla="*/ 382 w 10185"/>
                  <a:gd name="connsiteY5" fmla="*/ 3083 h 10582"/>
                  <a:gd name="connsiteX6" fmla="*/ 421 w 10185"/>
                  <a:gd name="connsiteY6" fmla="*/ 3263 h 10582"/>
                  <a:gd name="connsiteX7" fmla="*/ 460 w 10185"/>
                  <a:gd name="connsiteY7" fmla="*/ 3448 h 10582"/>
                  <a:gd name="connsiteX8" fmla="*/ 499 w 10185"/>
                  <a:gd name="connsiteY8" fmla="*/ 3643 h 10582"/>
                  <a:gd name="connsiteX9" fmla="*/ 538 w 10185"/>
                  <a:gd name="connsiteY9" fmla="*/ 3842 h 10582"/>
                  <a:gd name="connsiteX10" fmla="*/ 577 w 10185"/>
                  <a:gd name="connsiteY10" fmla="*/ 4052 h 10582"/>
                  <a:gd name="connsiteX11" fmla="*/ 616 w 10185"/>
                  <a:gd name="connsiteY11" fmla="*/ 4265 h 10582"/>
                  <a:gd name="connsiteX12" fmla="*/ 656 w 10185"/>
                  <a:gd name="connsiteY12" fmla="*/ 4486 h 10582"/>
                  <a:gd name="connsiteX13" fmla="*/ 695 w 10185"/>
                  <a:gd name="connsiteY13" fmla="*/ 4715 h 10582"/>
                  <a:gd name="connsiteX14" fmla="*/ 734 w 10185"/>
                  <a:gd name="connsiteY14" fmla="*/ 4947 h 10582"/>
                  <a:gd name="connsiteX15" fmla="*/ 773 w 10185"/>
                  <a:gd name="connsiteY15" fmla="*/ 5186 h 10582"/>
                  <a:gd name="connsiteX16" fmla="*/ 812 w 10185"/>
                  <a:gd name="connsiteY16" fmla="*/ 5429 h 10582"/>
                  <a:gd name="connsiteX17" fmla="*/ 851 w 10185"/>
                  <a:gd name="connsiteY17" fmla="*/ 5672 h 10582"/>
                  <a:gd name="connsiteX18" fmla="*/ 890 w 10185"/>
                  <a:gd name="connsiteY18" fmla="*/ 5923 h 10582"/>
                  <a:gd name="connsiteX19" fmla="*/ 929 w 10185"/>
                  <a:gd name="connsiteY19" fmla="*/ 6173 h 10582"/>
                  <a:gd name="connsiteX20" fmla="*/ 968 w 10185"/>
                  <a:gd name="connsiteY20" fmla="*/ 6427 h 10582"/>
                  <a:gd name="connsiteX21" fmla="*/ 1007 w 10185"/>
                  <a:gd name="connsiteY21" fmla="*/ 6681 h 10582"/>
                  <a:gd name="connsiteX22" fmla="*/ 1046 w 10185"/>
                  <a:gd name="connsiteY22" fmla="*/ 6936 h 10582"/>
                  <a:gd name="connsiteX23" fmla="*/ 1085 w 10185"/>
                  <a:gd name="connsiteY23" fmla="*/ 7190 h 10582"/>
                  <a:gd name="connsiteX24" fmla="*/ 1124 w 10185"/>
                  <a:gd name="connsiteY24" fmla="*/ 7440 h 10582"/>
                  <a:gd name="connsiteX25" fmla="*/ 1163 w 10185"/>
                  <a:gd name="connsiteY25" fmla="*/ 7687 h 10582"/>
                  <a:gd name="connsiteX26" fmla="*/ 1202 w 10185"/>
                  <a:gd name="connsiteY26" fmla="*/ 7934 h 10582"/>
                  <a:gd name="connsiteX27" fmla="*/ 1241 w 10185"/>
                  <a:gd name="connsiteY27" fmla="*/ 8169 h 10582"/>
                  <a:gd name="connsiteX28" fmla="*/ 1280 w 10185"/>
                  <a:gd name="connsiteY28" fmla="*/ 8405 h 10582"/>
                  <a:gd name="connsiteX29" fmla="*/ 1319 w 10185"/>
                  <a:gd name="connsiteY29" fmla="*/ 8630 h 10582"/>
                  <a:gd name="connsiteX30" fmla="*/ 1358 w 10185"/>
                  <a:gd name="connsiteY30" fmla="*/ 8847 h 10582"/>
                  <a:gd name="connsiteX31" fmla="*/ 1397 w 10185"/>
                  <a:gd name="connsiteY31" fmla="*/ 9057 h 10582"/>
                  <a:gd name="connsiteX32" fmla="*/ 1436 w 10185"/>
                  <a:gd name="connsiteY32" fmla="*/ 9256 h 10582"/>
                  <a:gd name="connsiteX33" fmla="*/ 1475 w 10185"/>
                  <a:gd name="connsiteY33" fmla="*/ 9444 h 10582"/>
                  <a:gd name="connsiteX34" fmla="*/ 1514 w 10185"/>
                  <a:gd name="connsiteY34" fmla="*/ 9621 h 10582"/>
                  <a:gd name="connsiteX35" fmla="*/ 1553 w 10185"/>
                  <a:gd name="connsiteY35" fmla="*/ 9786 h 10582"/>
                  <a:gd name="connsiteX36" fmla="*/ 1592 w 10185"/>
                  <a:gd name="connsiteY36" fmla="*/ 9934 h 10582"/>
                  <a:gd name="connsiteX37" fmla="*/ 1631 w 10185"/>
                  <a:gd name="connsiteY37" fmla="*/ 10070 h 10582"/>
                  <a:gd name="connsiteX38" fmla="*/ 1670 w 10185"/>
                  <a:gd name="connsiteY38" fmla="*/ 10192 h 10582"/>
                  <a:gd name="connsiteX39" fmla="*/ 1709 w 10185"/>
                  <a:gd name="connsiteY39" fmla="*/ 10298 h 10582"/>
                  <a:gd name="connsiteX40" fmla="*/ 1748 w 10185"/>
                  <a:gd name="connsiteY40" fmla="*/ 10387 h 10582"/>
                  <a:gd name="connsiteX41" fmla="*/ 1787 w 10185"/>
                  <a:gd name="connsiteY41" fmla="*/ 10460 h 10582"/>
                  <a:gd name="connsiteX42" fmla="*/ 1826 w 10185"/>
                  <a:gd name="connsiteY42" fmla="*/ 10516 h 10582"/>
                  <a:gd name="connsiteX43" fmla="*/ 1865 w 10185"/>
                  <a:gd name="connsiteY43" fmla="*/ 10556 h 10582"/>
                  <a:gd name="connsiteX44" fmla="*/ 1904 w 10185"/>
                  <a:gd name="connsiteY44" fmla="*/ 10575 h 10582"/>
                  <a:gd name="connsiteX45" fmla="*/ 1943 w 10185"/>
                  <a:gd name="connsiteY45" fmla="*/ 10582 h 10582"/>
                  <a:gd name="connsiteX46" fmla="*/ 1982 w 10185"/>
                  <a:gd name="connsiteY46" fmla="*/ 10567 h 10582"/>
                  <a:gd name="connsiteX47" fmla="*/ 2021 w 10185"/>
                  <a:gd name="connsiteY47" fmla="*/ 10534 h 10582"/>
                  <a:gd name="connsiteX48" fmla="*/ 2060 w 10185"/>
                  <a:gd name="connsiteY48" fmla="*/ 10486 h 10582"/>
                  <a:gd name="connsiteX49" fmla="*/ 2099 w 10185"/>
                  <a:gd name="connsiteY49" fmla="*/ 10420 h 10582"/>
                  <a:gd name="connsiteX50" fmla="*/ 2138 w 10185"/>
                  <a:gd name="connsiteY50" fmla="*/ 10339 h 10582"/>
                  <a:gd name="connsiteX51" fmla="*/ 2177 w 10185"/>
                  <a:gd name="connsiteY51" fmla="*/ 10239 h 10582"/>
                  <a:gd name="connsiteX52" fmla="*/ 2218 w 10185"/>
                  <a:gd name="connsiteY52" fmla="*/ 10125 h 10582"/>
                  <a:gd name="connsiteX53" fmla="*/ 2257 w 10185"/>
                  <a:gd name="connsiteY53" fmla="*/ 9996 h 10582"/>
                  <a:gd name="connsiteX54" fmla="*/ 2296 w 10185"/>
                  <a:gd name="connsiteY54" fmla="*/ 9853 h 10582"/>
                  <a:gd name="connsiteX55" fmla="*/ 2335 w 10185"/>
                  <a:gd name="connsiteY55" fmla="*/ 9694 h 10582"/>
                  <a:gd name="connsiteX56" fmla="*/ 2374 w 10185"/>
                  <a:gd name="connsiteY56" fmla="*/ 9525 h 10582"/>
                  <a:gd name="connsiteX57" fmla="*/ 2413 w 10185"/>
                  <a:gd name="connsiteY57" fmla="*/ 9341 h 10582"/>
                  <a:gd name="connsiteX58" fmla="*/ 2452 w 10185"/>
                  <a:gd name="connsiteY58" fmla="*/ 9146 h 10582"/>
                  <a:gd name="connsiteX59" fmla="*/ 2491 w 10185"/>
                  <a:gd name="connsiteY59" fmla="*/ 8939 h 10582"/>
                  <a:gd name="connsiteX60" fmla="*/ 2530 w 10185"/>
                  <a:gd name="connsiteY60" fmla="*/ 8726 h 10582"/>
                  <a:gd name="connsiteX61" fmla="*/ 2569 w 10185"/>
                  <a:gd name="connsiteY61" fmla="*/ 8505 h 10582"/>
                  <a:gd name="connsiteX62" fmla="*/ 2608 w 10185"/>
                  <a:gd name="connsiteY62" fmla="*/ 8273 h 10582"/>
                  <a:gd name="connsiteX63" fmla="*/ 2647 w 10185"/>
                  <a:gd name="connsiteY63" fmla="*/ 8037 h 10582"/>
                  <a:gd name="connsiteX64" fmla="*/ 2686 w 10185"/>
                  <a:gd name="connsiteY64" fmla="*/ 7794 h 10582"/>
                  <a:gd name="connsiteX65" fmla="*/ 2725 w 10185"/>
                  <a:gd name="connsiteY65" fmla="*/ 7547 h 10582"/>
                  <a:gd name="connsiteX66" fmla="*/ 2764 w 10185"/>
                  <a:gd name="connsiteY66" fmla="*/ 7300 h 10582"/>
                  <a:gd name="connsiteX67" fmla="*/ 2803 w 10185"/>
                  <a:gd name="connsiteY67" fmla="*/ 7046 h 10582"/>
                  <a:gd name="connsiteX68" fmla="*/ 2842 w 10185"/>
                  <a:gd name="connsiteY68" fmla="*/ 6792 h 10582"/>
                  <a:gd name="connsiteX69" fmla="*/ 2881 w 10185"/>
                  <a:gd name="connsiteY69" fmla="*/ 6538 h 10582"/>
                  <a:gd name="connsiteX70" fmla="*/ 2920 w 10185"/>
                  <a:gd name="connsiteY70" fmla="*/ 6284 h 10582"/>
                  <a:gd name="connsiteX71" fmla="*/ 2959 w 10185"/>
                  <a:gd name="connsiteY71" fmla="*/ 6033 h 10582"/>
                  <a:gd name="connsiteX72" fmla="*/ 2998 w 10185"/>
                  <a:gd name="connsiteY72" fmla="*/ 5783 h 10582"/>
                  <a:gd name="connsiteX73" fmla="*/ 3037 w 10185"/>
                  <a:gd name="connsiteY73" fmla="*/ 5536 h 10582"/>
                  <a:gd name="connsiteX74" fmla="*/ 3076 w 10185"/>
                  <a:gd name="connsiteY74" fmla="*/ 5289 h 10582"/>
                  <a:gd name="connsiteX75" fmla="*/ 3115 w 10185"/>
                  <a:gd name="connsiteY75" fmla="*/ 5050 h 10582"/>
                  <a:gd name="connsiteX76" fmla="*/ 3154 w 10185"/>
                  <a:gd name="connsiteY76" fmla="*/ 4814 h 10582"/>
                  <a:gd name="connsiteX77" fmla="*/ 3193 w 10185"/>
                  <a:gd name="connsiteY77" fmla="*/ 4586 h 10582"/>
                  <a:gd name="connsiteX78" fmla="*/ 3232 w 10185"/>
                  <a:gd name="connsiteY78" fmla="*/ 4361 h 10582"/>
                  <a:gd name="connsiteX79" fmla="*/ 3271 w 10185"/>
                  <a:gd name="connsiteY79" fmla="*/ 4144 h 10582"/>
                  <a:gd name="connsiteX80" fmla="*/ 3310 w 10185"/>
                  <a:gd name="connsiteY80" fmla="*/ 3934 h 10582"/>
                  <a:gd name="connsiteX81" fmla="*/ 3349 w 10185"/>
                  <a:gd name="connsiteY81" fmla="*/ 3727 h 10582"/>
                  <a:gd name="connsiteX82" fmla="*/ 3388 w 10185"/>
                  <a:gd name="connsiteY82" fmla="*/ 3532 h 10582"/>
                  <a:gd name="connsiteX83" fmla="*/ 3427 w 10185"/>
                  <a:gd name="connsiteY83" fmla="*/ 3341 h 10582"/>
                  <a:gd name="connsiteX84" fmla="*/ 3466 w 10185"/>
                  <a:gd name="connsiteY84" fmla="*/ 3160 h 10582"/>
                  <a:gd name="connsiteX85" fmla="*/ 3505 w 10185"/>
                  <a:gd name="connsiteY85" fmla="*/ 2987 h 10582"/>
                  <a:gd name="connsiteX86" fmla="*/ 3544 w 10185"/>
                  <a:gd name="connsiteY86" fmla="*/ 2821 h 10582"/>
                  <a:gd name="connsiteX87" fmla="*/ 3583 w 10185"/>
                  <a:gd name="connsiteY87" fmla="*/ 2663 h 10582"/>
                  <a:gd name="connsiteX88" fmla="*/ 3622 w 10185"/>
                  <a:gd name="connsiteY88" fmla="*/ 2512 h 10582"/>
                  <a:gd name="connsiteX89" fmla="*/ 3661 w 10185"/>
                  <a:gd name="connsiteY89" fmla="*/ 2368 h 10582"/>
                  <a:gd name="connsiteX90" fmla="*/ 3700 w 10185"/>
                  <a:gd name="connsiteY90" fmla="*/ 2232 h 10582"/>
                  <a:gd name="connsiteX91" fmla="*/ 3739 w 10185"/>
                  <a:gd name="connsiteY91" fmla="*/ 2107 h 10582"/>
                  <a:gd name="connsiteX92" fmla="*/ 3778 w 10185"/>
                  <a:gd name="connsiteY92" fmla="*/ 1985 h 10582"/>
                  <a:gd name="connsiteX93" fmla="*/ 3817 w 10185"/>
                  <a:gd name="connsiteY93" fmla="*/ 1871 h 10582"/>
                  <a:gd name="connsiteX94" fmla="*/ 3856 w 10185"/>
                  <a:gd name="connsiteY94" fmla="*/ 1768 h 10582"/>
                  <a:gd name="connsiteX95" fmla="*/ 3895 w 10185"/>
                  <a:gd name="connsiteY95" fmla="*/ 1669 h 10582"/>
                  <a:gd name="connsiteX96" fmla="*/ 3934 w 10185"/>
                  <a:gd name="connsiteY96" fmla="*/ 1576 h 10582"/>
                  <a:gd name="connsiteX97" fmla="*/ 3973 w 10185"/>
                  <a:gd name="connsiteY97" fmla="*/ 1488 h 10582"/>
                  <a:gd name="connsiteX98" fmla="*/ 4012 w 10185"/>
                  <a:gd name="connsiteY98" fmla="*/ 1407 h 10582"/>
                  <a:gd name="connsiteX99" fmla="*/ 4051 w 10185"/>
                  <a:gd name="connsiteY99" fmla="*/ 1333 h 10582"/>
                  <a:gd name="connsiteX100" fmla="*/ 4090 w 10185"/>
                  <a:gd name="connsiteY100" fmla="*/ 1267 h 10582"/>
                  <a:gd name="connsiteX101" fmla="*/ 4129 w 10185"/>
                  <a:gd name="connsiteY101" fmla="*/ 1201 h 10582"/>
                  <a:gd name="connsiteX102" fmla="*/ 4171 w 10185"/>
                  <a:gd name="connsiteY102" fmla="*/ 1142 h 10582"/>
                  <a:gd name="connsiteX103" fmla="*/ 4210 w 10185"/>
                  <a:gd name="connsiteY103" fmla="*/ 1090 h 10582"/>
                  <a:gd name="connsiteX104" fmla="*/ 4249 w 10185"/>
                  <a:gd name="connsiteY104" fmla="*/ 1039 h 10582"/>
                  <a:gd name="connsiteX105" fmla="*/ 4288 w 10185"/>
                  <a:gd name="connsiteY105" fmla="*/ 995 h 10582"/>
                  <a:gd name="connsiteX106" fmla="*/ 4327 w 10185"/>
                  <a:gd name="connsiteY106" fmla="*/ 954 h 10582"/>
                  <a:gd name="connsiteX107" fmla="*/ 4366 w 10185"/>
                  <a:gd name="connsiteY107" fmla="*/ 913 h 10582"/>
                  <a:gd name="connsiteX108" fmla="*/ 4405 w 10185"/>
                  <a:gd name="connsiteY108" fmla="*/ 880 h 10582"/>
                  <a:gd name="connsiteX109" fmla="*/ 4444 w 10185"/>
                  <a:gd name="connsiteY109" fmla="*/ 847 h 10582"/>
                  <a:gd name="connsiteX110" fmla="*/ 4483 w 10185"/>
                  <a:gd name="connsiteY110" fmla="*/ 821 h 10582"/>
                  <a:gd name="connsiteX111" fmla="*/ 4522 w 10185"/>
                  <a:gd name="connsiteY111" fmla="*/ 796 h 10582"/>
                  <a:gd name="connsiteX112" fmla="*/ 4561 w 10185"/>
                  <a:gd name="connsiteY112" fmla="*/ 770 h 10582"/>
                  <a:gd name="connsiteX113" fmla="*/ 4600 w 10185"/>
                  <a:gd name="connsiteY113" fmla="*/ 751 h 10582"/>
                  <a:gd name="connsiteX114" fmla="*/ 4639 w 10185"/>
                  <a:gd name="connsiteY114" fmla="*/ 729 h 10582"/>
                  <a:gd name="connsiteX115" fmla="*/ 4678 w 10185"/>
                  <a:gd name="connsiteY115" fmla="*/ 715 h 10582"/>
                  <a:gd name="connsiteX116" fmla="*/ 4717 w 10185"/>
                  <a:gd name="connsiteY116" fmla="*/ 700 h 10582"/>
                  <a:gd name="connsiteX117" fmla="*/ 4756 w 10185"/>
                  <a:gd name="connsiteY117" fmla="*/ 685 h 10582"/>
                  <a:gd name="connsiteX118" fmla="*/ 4795 w 10185"/>
                  <a:gd name="connsiteY118" fmla="*/ 674 h 10582"/>
                  <a:gd name="connsiteX119" fmla="*/ 4834 w 10185"/>
                  <a:gd name="connsiteY119" fmla="*/ 663 h 10582"/>
                  <a:gd name="connsiteX120" fmla="*/ 4873 w 10185"/>
                  <a:gd name="connsiteY120" fmla="*/ 652 h 10582"/>
                  <a:gd name="connsiteX121" fmla="*/ 4912 w 10185"/>
                  <a:gd name="connsiteY121" fmla="*/ 645 h 10582"/>
                  <a:gd name="connsiteX122" fmla="*/ 4951 w 10185"/>
                  <a:gd name="connsiteY122" fmla="*/ 637 h 10582"/>
                  <a:gd name="connsiteX123" fmla="*/ 4990 w 10185"/>
                  <a:gd name="connsiteY123" fmla="*/ 630 h 10582"/>
                  <a:gd name="connsiteX124" fmla="*/ 5029 w 10185"/>
                  <a:gd name="connsiteY124" fmla="*/ 623 h 10582"/>
                  <a:gd name="connsiteX125" fmla="*/ 5068 w 10185"/>
                  <a:gd name="connsiteY125" fmla="*/ 619 h 10582"/>
                  <a:gd name="connsiteX126" fmla="*/ 5107 w 10185"/>
                  <a:gd name="connsiteY126" fmla="*/ 615 h 10582"/>
                  <a:gd name="connsiteX127" fmla="*/ 5146 w 10185"/>
                  <a:gd name="connsiteY127" fmla="*/ 608 h 10582"/>
                  <a:gd name="connsiteX128" fmla="*/ 5185 w 10185"/>
                  <a:gd name="connsiteY128" fmla="*/ 604 h 10582"/>
                  <a:gd name="connsiteX129" fmla="*/ 5224 w 10185"/>
                  <a:gd name="connsiteY129" fmla="*/ 604 h 10582"/>
                  <a:gd name="connsiteX130" fmla="*/ 5263 w 10185"/>
                  <a:gd name="connsiteY130" fmla="*/ 600 h 10582"/>
                  <a:gd name="connsiteX131" fmla="*/ 5302 w 10185"/>
                  <a:gd name="connsiteY131" fmla="*/ 597 h 10582"/>
                  <a:gd name="connsiteX132" fmla="*/ 5341 w 10185"/>
                  <a:gd name="connsiteY132" fmla="*/ 597 h 10582"/>
                  <a:gd name="connsiteX133" fmla="*/ 5380 w 10185"/>
                  <a:gd name="connsiteY133" fmla="*/ 593 h 10582"/>
                  <a:gd name="connsiteX134" fmla="*/ 5419 w 10185"/>
                  <a:gd name="connsiteY134" fmla="*/ 593 h 10582"/>
                  <a:gd name="connsiteX135" fmla="*/ 5458 w 10185"/>
                  <a:gd name="connsiteY135" fmla="*/ 589 h 10582"/>
                  <a:gd name="connsiteX136" fmla="*/ 5497 w 10185"/>
                  <a:gd name="connsiteY136" fmla="*/ 589 h 10582"/>
                  <a:gd name="connsiteX137" fmla="*/ 5536 w 10185"/>
                  <a:gd name="connsiteY137" fmla="*/ 589 h 10582"/>
                  <a:gd name="connsiteX138" fmla="*/ 5575 w 10185"/>
                  <a:gd name="connsiteY138" fmla="*/ 589 h 10582"/>
                  <a:gd name="connsiteX139" fmla="*/ 5614 w 10185"/>
                  <a:gd name="connsiteY139" fmla="*/ 586 h 10582"/>
                  <a:gd name="connsiteX140" fmla="*/ 5653 w 10185"/>
                  <a:gd name="connsiteY140" fmla="*/ 586 h 10582"/>
                  <a:gd name="connsiteX141" fmla="*/ 5692 w 10185"/>
                  <a:gd name="connsiteY141" fmla="*/ 586 h 10582"/>
                  <a:gd name="connsiteX142" fmla="*/ 5731 w 10185"/>
                  <a:gd name="connsiteY142" fmla="*/ 586 h 10582"/>
                  <a:gd name="connsiteX143" fmla="*/ 5770 w 10185"/>
                  <a:gd name="connsiteY143" fmla="*/ 586 h 10582"/>
                  <a:gd name="connsiteX144" fmla="*/ 5809 w 10185"/>
                  <a:gd name="connsiteY144" fmla="*/ 586 h 10582"/>
                  <a:gd name="connsiteX145" fmla="*/ 5848 w 10185"/>
                  <a:gd name="connsiteY145" fmla="*/ 586 h 10582"/>
                  <a:gd name="connsiteX146" fmla="*/ 5887 w 10185"/>
                  <a:gd name="connsiteY146" fmla="*/ 586 h 10582"/>
                  <a:gd name="connsiteX147" fmla="*/ 5926 w 10185"/>
                  <a:gd name="connsiteY147" fmla="*/ 586 h 10582"/>
                  <a:gd name="connsiteX148" fmla="*/ 5965 w 10185"/>
                  <a:gd name="connsiteY148" fmla="*/ 586 h 10582"/>
                  <a:gd name="connsiteX149" fmla="*/ 6004 w 10185"/>
                  <a:gd name="connsiteY149" fmla="*/ 586 h 10582"/>
                  <a:gd name="connsiteX150" fmla="*/ 6043 w 10185"/>
                  <a:gd name="connsiteY150" fmla="*/ 586 h 10582"/>
                  <a:gd name="connsiteX151" fmla="*/ 6082 w 10185"/>
                  <a:gd name="connsiteY151" fmla="*/ 586 h 10582"/>
                  <a:gd name="connsiteX152" fmla="*/ 6124 w 10185"/>
                  <a:gd name="connsiteY152" fmla="*/ 582 h 10582"/>
                  <a:gd name="connsiteX153" fmla="*/ 6163 w 10185"/>
                  <a:gd name="connsiteY153" fmla="*/ 582 h 10582"/>
                  <a:gd name="connsiteX154" fmla="*/ 6202 w 10185"/>
                  <a:gd name="connsiteY154" fmla="*/ 582 h 10582"/>
                  <a:gd name="connsiteX155" fmla="*/ 6241 w 10185"/>
                  <a:gd name="connsiteY155" fmla="*/ 582 h 10582"/>
                  <a:gd name="connsiteX156" fmla="*/ 6280 w 10185"/>
                  <a:gd name="connsiteY156" fmla="*/ 582 h 10582"/>
                  <a:gd name="connsiteX157" fmla="*/ 6319 w 10185"/>
                  <a:gd name="connsiteY157" fmla="*/ 582 h 10582"/>
                  <a:gd name="connsiteX158" fmla="*/ 6358 w 10185"/>
                  <a:gd name="connsiteY158" fmla="*/ 582 h 10582"/>
                  <a:gd name="connsiteX159" fmla="*/ 6397 w 10185"/>
                  <a:gd name="connsiteY159" fmla="*/ 582 h 10582"/>
                  <a:gd name="connsiteX160" fmla="*/ 6436 w 10185"/>
                  <a:gd name="connsiteY160" fmla="*/ 582 h 10582"/>
                  <a:gd name="connsiteX161" fmla="*/ 6475 w 10185"/>
                  <a:gd name="connsiteY161" fmla="*/ 582 h 10582"/>
                  <a:gd name="connsiteX162" fmla="*/ 6514 w 10185"/>
                  <a:gd name="connsiteY162" fmla="*/ 582 h 10582"/>
                  <a:gd name="connsiteX163" fmla="*/ 6553 w 10185"/>
                  <a:gd name="connsiteY163" fmla="*/ 582 h 10582"/>
                  <a:gd name="connsiteX164" fmla="*/ 6592 w 10185"/>
                  <a:gd name="connsiteY164" fmla="*/ 582 h 10582"/>
                  <a:gd name="connsiteX165" fmla="*/ 6631 w 10185"/>
                  <a:gd name="connsiteY165" fmla="*/ 582 h 10582"/>
                  <a:gd name="connsiteX166" fmla="*/ 6670 w 10185"/>
                  <a:gd name="connsiteY166" fmla="*/ 582 h 10582"/>
                  <a:gd name="connsiteX167" fmla="*/ 6709 w 10185"/>
                  <a:gd name="connsiteY167" fmla="*/ 582 h 10582"/>
                  <a:gd name="connsiteX168" fmla="*/ 6748 w 10185"/>
                  <a:gd name="connsiteY168" fmla="*/ 582 h 10582"/>
                  <a:gd name="connsiteX169" fmla="*/ 6787 w 10185"/>
                  <a:gd name="connsiteY169" fmla="*/ 582 h 10582"/>
                  <a:gd name="connsiteX170" fmla="*/ 6826 w 10185"/>
                  <a:gd name="connsiteY170" fmla="*/ 582 h 10582"/>
                  <a:gd name="connsiteX171" fmla="*/ 6865 w 10185"/>
                  <a:gd name="connsiteY171" fmla="*/ 582 h 10582"/>
                  <a:gd name="connsiteX172" fmla="*/ 6904 w 10185"/>
                  <a:gd name="connsiteY172" fmla="*/ 582 h 10582"/>
                  <a:gd name="connsiteX173" fmla="*/ 6943 w 10185"/>
                  <a:gd name="connsiteY173" fmla="*/ 582 h 10582"/>
                  <a:gd name="connsiteX174" fmla="*/ 6982 w 10185"/>
                  <a:gd name="connsiteY174" fmla="*/ 582 h 10582"/>
                  <a:gd name="connsiteX175" fmla="*/ 7021 w 10185"/>
                  <a:gd name="connsiteY175" fmla="*/ 582 h 10582"/>
                  <a:gd name="connsiteX176" fmla="*/ 7060 w 10185"/>
                  <a:gd name="connsiteY176" fmla="*/ 582 h 10582"/>
                  <a:gd name="connsiteX177" fmla="*/ 7099 w 10185"/>
                  <a:gd name="connsiteY177" fmla="*/ 582 h 10582"/>
                  <a:gd name="connsiteX178" fmla="*/ 7138 w 10185"/>
                  <a:gd name="connsiteY178" fmla="*/ 582 h 10582"/>
                  <a:gd name="connsiteX179" fmla="*/ 7177 w 10185"/>
                  <a:gd name="connsiteY179" fmla="*/ 582 h 10582"/>
                  <a:gd name="connsiteX180" fmla="*/ 7216 w 10185"/>
                  <a:gd name="connsiteY180" fmla="*/ 582 h 10582"/>
                  <a:gd name="connsiteX181" fmla="*/ 7255 w 10185"/>
                  <a:gd name="connsiteY181" fmla="*/ 582 h 10582"/>
                  <a:gd name="connsiteX182" fmla="*/ 7294 w 10185"/>
                  <a:gd name="connsiteY182" fmla="*/ 582 h 10582"/>
                  <a:gd name="connsiteX183" fmla="*/ 7333 w 10185"/>
                  <a:gd name="connsiteY183" fmla="*/ 582 h 10582"/>
                  <a:gd name="connsiteX184" fmla="*/ 7372 w 10185"/>
                  <a:gd name="connsiteY184" fmla="*/ 582 h 10582"/>
                  <a:gd name="connsiteX185" fmla="*/ 7411 w 10185"/>
                  <a:gd name="connsiteY185" fmla="*/ 582 h 10582"/>
                  <a:gd name="connsiteX186" fmla="*/ 7450 w 10185"/>
                  <a:gd name="connsiteY186" fmla="*/ 582 h 10582"/>
                  <a:gd name="connsiteX187" fmla="*/ 7489 w 10185"/>
                  <a:gd name="connsiteY187" fmla="*/ 582 h 10582"/>
                  <a:gd name="connsiteX188" fmla="*/ 7528 w 10185"/>
                  <a:gd name="connsiteY188" fmla="*/ 582 h 10582"/>
                  <a:gd name="connsiteX189" fmla="*/ 7567 w 10185"/>
                  <a:gd name="connsiteY189" fmla="*/ 582 h 10582"/>
                  <a:gd name="connsiteX190" fmla="*/ 7606 w 10185"/>
                  <a:gd name="connsiteY190" fmla="*/ 582 h 10582"/>
                  <a:gd name="connsiteX191" fmla="*/ 7645 w 10185"/>
                  <a:gd name="connsiteY191" fmla="*/ 582 h 10582"/>
                  <a:gd name="connsiteX192" fmla="*/ 7684 w 10185"/>
                  <a:gd name="connsiteY192" fmla="*/ 582 h 10582"/>
                  <a:gd name="connsiteX193" fmla="*/ 7723 w 10185"/>
                  <a:gd name="connsiteY193" fmla="*/ 582 h 10582"/>
                  <a:gd name="connsiteX194" fmla="*/ 7762 w 10185"/>
                  <a:gd name="connsiteY194" fmla="*/ 582 h 10582"/>
                  <a:gd name="connsiteX195" fmla="*/ 7801 w 10185"/>
                  <a:gd name="connsiteY195" fmla="*/ 582 h 10582"/>
                  <a:gd name="connsiteX196" fmla="*/ 7840 w 10185"/>
                  <a:gd name="connsiteY196" fmla="*/ 582 h 10582"/>
                  <a:gd name="connsiteX197" fmla="*/ 7879 w 10185"/>
                  <a:gd name="connsiteY197" fmla="*/ 582 h 10582"/>
                  <a:gd name="connsiteX198" fmla="*/ 7918 w 10185"/>
                  <a:gd name="connsiteY198" fmla="*/ 582 h 10582"/>
                  <a:gd name="connsiteX199" fmla="*/ 7957 w 10185"/>
                  <a:gd name="connsiteY199" fmla="*/ 582 h 10582"/>
                  <a:gd name="connsiteX200" fmla="*/ 7996 w 10185"/>
                  <a:gd name="connsiteY200" fmla="*/ 582 h 10582"/>
                  <a:gd name="connsiteX201" fmla="*/ 8037 w 10185"/>
                  <a:gd name="connsiteY201" fmla="*/ 582 h 10582"/>
                  <a:gd name="connsiteX202" fmla="*/ 8076 w 10185"/>
                  <a:gd name="connsiteY202" fmla="*/ 582 h 10582"/>
                  <a:gd name="connsiteX203" fmla="*/ 8115 w 10185"/>
                  <a:gd name="connsiteY203" fmla="*/ 582 h 10582"/>
                  <a:gd name="connsiteX204" fmla="*/ 8154 w 10185"/>
                  <a:gd name="connsiteY204" fmla="*/ 582 h 10582"/>
                  <a:gd name="connsiteX205" fmla="*/ 8193 w 10185"/>
                  <a:gd name="connsiteY205" fmla="*/ 582 h 10582"/>
                  <a:gd name="connsiteX206" fmla="*/ 8232 w 10185"/>
                  <a:gd name="connsiteY206" fmla="*/ 582 h 10582"/>
                  <a:gd name="connsiteX207" fmla="*/ 8271 w 10185"/>
                  <a:gd name="connsiteY207" fmla="*/ 582 h 10582"/>
                  <a:gd name="connsiteX208" fmla="*/ 8310 w 10185"/>
                  <a:gd name="connsiteY208" fmla="*/ 582 h 10582"/>
                  <a:gd name="connsiteX209" fmla="*/ 8349 w 10185"/>
                  <a:gd name="connsiteY209" fmla="*/ 582 h 10582"/>
                  <a:gd name="connsiteX210" fmla="*/ 8388 w 10185"/>
                  <a:gd name="connsiteY210" fmla="*/ 582 h 10582"/>
                  <a:gd name="connsiteX211" fmla="*/ 8427 w 10185"/>
                  <a:gd name="connsiteY211" fmla="*/ 582 h 10582"/>
                  <a:gd name="connsiteX212" fmla="*/ 8466 w 10185"/>
                  <a:gd name="connsiteY212" fmla="*/ 582 h 10582"/>
                  <a:gd name="connsiteX213" fmla="*/ 8505 w 10185"/>
                  <a:gd name="connsiteY213" fmla="*/ 582 h 10582"/>
                  <a:gd name="connsiteX214" fmla="*/ 8544 w 10185"/>
                  <a:gd name="connsiteY214" fmla="*/ 582 h 10582"/>
                  <a:gd name="connsiteX215" fmla="*/ 8583 w 10185"/>
                  <a:gd name="connsiteY215" fmla="*/ 582 h 10582"/>
                  <a:gd name="connsiteX216" fmla="*/ 8622 w 10185"/>
                  <a:gd name="connsiteY216" fmla="*/ 582 h 10582"/>
                  <a:gd name="connsiteX217" fmla="*/ 8661 w 10185"/>
                  <a:gd name="connsiteY217" fmla="*/ 582 h 10582"/>
                  <a:gd name="connsiteX218" fmla="*/ 8700 w 10185"/>
                  <a:gd name="connsiteY218" fmla="*/ 582 h 10582"/>
                  <a:gd name="connsiteX219" fmla="*/ 8739 w 10185"/>
                  <a:gd name="connsiteY219" fmla="*/ 582 h 10582"/>
                  <a:gd name="connsiteX220" fmla="*/ 8778 w 10185"/>
                  <a:gd name="connsiteY220" fmla="*/ 582 h 10582"/>
                  <a:gd name="connsiteX221" fmla="*/ 8817 w 10185"/>
                  <a:gd name="connsiteY221" fmla="*/ 582 h 10582"/>
                  <a:gd name="connsiteX222" fmla="*/ 8856 w 10185"/>
                  <a:gd name="connsiteY222" fmla="*/ 582 h 10582"/>
                  <a:gd name="connsiteX223" fmla="*/ 8895 w 10185"/>
                  <a:gd name="connsiteY223" fmla="*/ 582 h 10582"/>
                  <a:gd name="connsiteX224" fmla="*/ 8934 w 10185"/>
                  <a:gd name="connsiteY224" fmla="*/ 582 h 10582"/>
                  <a:gd name="connsiteX225" fmla="*/ 8973 w 10185"/>
                  <a:gd name="connsiteY225" fmla="*/ 582 h 10582"/>
                  <a:gd name="connsiteX226" fmla="*/ 9012 w 10185"/>
                  <a:gd name="connsiteY226" fmla="*/ 582 h 10582"/>
                  <a:gd name="connsiteX227" fmla="*/ 9051 w 10185"/>
                  <a:gd name="connsiteY227" fmla="*/ 582 h 10582"/>
                  <a:gd name="connsiteX228" fmla="*/ 9090 w 10185"/>
                  <a:gd name="connsiteY228" fmla="*/ 582 h 10582"/>
                  <a:gd name="connsiteX229" fmla="*/ 9129 w 10185"/>
                  <a:gd name="connsiteY229" fmla="*/ 582 h 10582"/>
                  <a:gd name="connsiteX230" fmla="*/ 9168 w 10185"/>
                  <a:gd name="connsiteY230" fmla="*/ 582 h 10582"/>
                  <a:gd name="connsiteX231" fmla="*/ 9207 w 10185"/>
                  <a:gd name="connsiteY231" fmla="*/ 582 h 10582"/>
                  <a:gd name="connsiteX232" fmla="*/ 9246 w 10185"/>
                  <a:gd name="connsiteY232" fmla="*/ 582 h 10582"/>
                  <a:gd name="connsiteX233" fmla="*/ 9285 w 10185"/>
                  <a:gd name="connsiteY233" fmla="*/ 582 h 10582"/>
                  <a:gd name="connsiteX234" fmla="*/ 9324 w 10185"/>
                  <a:gd name="connsiteY234" fmla="*/ 582 h 10582"/>
                  <a:gd name="connsiteX235" fmla="*/ 9363 w 10185"/>
                  <a:gd name="connsiteY235" fmla="*/ 582 h 10582"/>
                  <a:gd name="connsiteX236" fmla="*/ 9402 w 10185"/>
                  <a:gd name="connsiteY236" fmla="*/ 582 h 10582"/>
                  <a:gd name="connsiteX237" fmla="*/ 9441 w 10185"/>
                  <a:gd name="connsiteY237" fmla="*/ 582 h 10582"/>
                  <a:gd name="connsiteX238" fmla="*/ 9480 w 10185"/>
                  <a:gd name="connsiteY238" fmla="*/ 582 h 10582"/>
                  <a:gd name="connsiteX239" fmla="*/ 9519 w 10185"/>
                  <a:gd name="connsiteY239" fmla="*/ 582 h 10582"/>
                  <a:gd name="connsiteX240" fmla="*/ 9558 w 10185"/>
                  <a:gd name="connsiteY240" fmla="*/ 582 h 10582"/>
                  <a:gd name="connsiteX241" fmla="*/ 9597 w 10185"/>
                  <a:gd name="connsiteY241" fmla="*/ 582 h 10582"/>
                  <a:gd name="connsiteX242" fmla="*/ 9636 w 10185"/>
                  <a:gd name="connsiteY242" fmla="*/ 582 h 10582"/>
                  <a:gd name="connsiteX243" fmla="*/ 9675 w 10185"/>
                  <a:gd name="connsiteY243" fmla="*/ 582 h 10582"/>
                  <a:gd name="connsiteX244" fmla="*/ 9714 w 10185"/>
                  <a:gd name="connsiteY244" fmla="*/ 582 h 10582"/>
                  <a:gd name="connsiteX245" fmla="*/ 9754 w 10185"/>
                  <a:gd name="connsiteY245" fmla="*/ 582 h 10582"/>
                  <a:gd name="connsiteX246" fmla="*/ 9793 w 10185"/>
                  <a:gd name="connsiteY246" fmla="*/ 582 h 10582"/>
                  <a:gd name="connsiteX247" fmla="*/ 9832 w 10185"/>
                  <a:gd name="connsiteY247" fmla="*/ 582 h 10582"/>
                  <a:gd name="connsiteX248" fmla="*/ 9871 w 10185"/>
                  <a:gd name="connsiteY248" fmla="*/ 582 h 10582"/>
                  <a:gd name="connsiteX249" fmla="*/ 9910 w 10185"/>
                  <a:gd name="connsiteY249" fmla="*/ 582 h 10582"/>
                  <a:gd name="connsiteX250" fmla="*/ 9949 w 10185"/>
                  <a:gd name="connsiteY250" fmla="*/ 582 h 10582"/>
                  <a:gd name="connsiteX251" fmla="*/ 9990 w 10185"/>
                  <a:gd name="connsiteY251" fmla="*/ 582 h 10582"/>
                  <a:gd name="connsiteX252" fmla="*/ 10029 w 10185"/>
                  <a:gd name="connsiteY252" fmla="*/ 582 h 10582"/>
                  <a:gd name="connsiteX253" fmla="*/ 10068 w 10185"/>
                  <a:gd name="connsiteY253" fmla="*/ 582 h 10582"/>
                  <a:gd name="connsiteX254" fmla="*/ 10107 w 10185"/>
                  <a:gd name="connsiteY254" fmla="*/ 582 h 10582"/>
                  <a:gd name="connsiteX255" fmla="*/ 10146 w 10185"/>
                  <a:gd name="connsiteY255" fmla="*/ 582 h 10582"/>
                  <a:gd name="connsiteX256" fmla="*/ 10185 w 10185"/>
                  <a:gd name="connsiteY256" fmla="*/ 582 h 10582"/>
                  <a:gd name="connsiteX0" fmla="*/ 0 w 11149"/>
                  <a:gd name="connsiteY0" fmla="*/ 0 h 10582"/>
                  <a:gd name="connsiteX1" fmla="*/ 90 w 11149"/>
                  <a:gd name="connsiteY1" fmla="*/ 1523 h 10582"/>
                  <a:gd name="connsiteX2" fmla="*/ 237 w 11149"/>
                  <a:gd name="connsiteY2" fmla="*/ 2321 h 10582"/>
                  <a:gd name="connsiteX3" fmla="*/ 304 w 11149"/>
                  <a:gd name="connsiteY3" fmla="*/ 2751 h 10582"/>
                  <a:gd name="connsiteX4" fmla="*/ 343 w 11149"/>
                  <a:gd name="connsiteY4" fmla="*/ 2913 h 10582"/>
                  <a:gd name="connsiteX5" fmla="*/ 382 w 11149"/>
                  <a:gd name="connsiteY5" fmla="*/ 3083 h 10582"/>
                  <a:gd name="connsiteX6" fmla="*/ 421 w 11149"/>
                  <a:gd name="connsiteY6" fmla="*/ 3263 h 10582"/>
                  <a:gd name="connsiteX7" fmla="*/ 460 w 11149"/>
                  <a:gd name="connsiteY7" fmla="*/ 3448 h 10582"/>
                  <a:gd name="connsiteX8" fmla="*/ 499 w 11149"/>
                  <a:gd name="connsiteY8" fmla="*/ 3643 h 10582"/>
                  <a:gd name="connsiteX9" fmla="*/ 538 w 11149"/>
                  <a:gd name="connsiteY9" fmla="*/ 3842 h 10582"/>
                  <a:gd name="connsiteX10" fmla="*/ 577 w 11149"/>
                  <a:gd name="connsiteY10" fmla="*/ 4052 h 10582"/>
                  <a:gd name="connsiteX11" fmla="*/ 616 w 11149"/>
                  <a:gd name="connsiteY11" fmla="*/ 4265 h 10582"/>
                  <a:gd name="connsiteX12" fmla="*/ 656 w 11149"/>
                  <a:gd name="connsiteY12" fmla="*/ 4486 h 10582"/>
                  <a:gd name="connsiteX13" fmla="*/ 695 w 11149"/>
                  <a:gd name="connsiteY13" fmla="*/ 4715 h 10582"/>
                  <a:gd name="connsiteX14" fmla="*/ 734 w 11149"/>
                  <a:gd name="connsiteY14" fmla="*/ 4947 h 10582"/>
                  <a:gd name="connsiteX15" fmla="*/ 773 w 11149"/>
                  <a:gd name="connsiteY15" fmla="*/ 5186 h 10582"/>
                  <a:gd name="connsiteX16" fmla="*/ 812 w 11149"/>
                  <a:gd name="connsiteY16" fmla="*/ 5429 h 10582"/>
                  <a:gd name="connsiteX17" fmla="*/ 851 w 11149"/>
                  <a:gd name="connsiteY17" fmla="*/ 5672 h 10582"/>
                  <a:gd name="connsiteX18" fmla="*/ 890 w 11149"/>
                  <a:gd name="connsiteY18" fmla="*/ 5923 h 10582"/>
                  <a:gd name="connsiteX19" fmla="*/ 929 w 11149"/>
                  <a:gd name="connsiteY19" fmla="*/ 6173 h 10582"/>
                  <a:gd name="connsiteX20" fmla="*/ 968 w 11149"/>
                  <a:gd name="connsiteY20" fmla="*/ 6427 h 10582"/>
                  <a:gd name="connsiteX21" fmla="*/ 1007 w 11149"/>
                  <a:gd name="connsiteY21" fmla="*/ 6681 h 10582"/>
                  <a:gd name="connsiteX22" fmla="*/ 1046 w 11149"/>
                  <a:gd name="connsiteY22" fmla="*/ 6936 h 10582"/>
                  <a:gd name="connsiteX23" fmla="*/ 1085 w 11149"/>
                  <a:gd name="connsiteY23" fmla="*/ 7190 h 10582"/>
                  <a:gd name="connsiteX24" fmla="*/ 1124 w 11149"/>
                  <a:gd name="connsiteY24" fmla="*/ 7440 h 10582"/>
                  <a:gd name="connsiteX25" fmla="*/ 1163 w 11149"/>
                  <a:gd name="connsiteY25" fmla="*/ 7687 h 10582"/>
                  <a:gd name="connsiteX26" fmla="*/ 1202 w 11149"/>
                  <a:gd name="connsiteY26" fmla="*/ 7934 h 10582"/>
                  <a:gd name="connsiteX27" fmla="*/ 1241 w 11149"/>
                  <a:gd name="connsiteY27" fmla="*/ 8169 h 10582"/>
                  <a:gd name="connsiteX28" fmla="*/ 1280 w 11149"/>
                  <a:gd name="connsiteY28" fmla="*/ 8405 h 10582"/>
                  <a:gd name="connsiteX29" fmla="*/ 1319 w 11149"/>
                  <a:gd name="connsiteY29" fmla="*/ 8630 h 10582"/>
                  <a:gd name="connsiteX30" fmla="*/ 1358 w 11149"/>
                  <a:gd name="connsiteY30" fmla="*/ 8847 h 10582"/>
                  <a:gd name="connsiteX31" fmla="*/ 1397 w 11149"/>
                  <a:gd name="connsiteY31" fmla="*/ 9057 h 10582"/>
                  <a:gd name="connsiteX32" fmla="*/ 1436 w 11149"/>
                  <a:gd name="connsiteY32" fmla="*/ 9256 h 10582"/>
                  <a:gd name="connsiteX33" fmla="*/ 1475 w 11149"/>
                  <a:gd name="connsiteY33" fmla="*/ 9444 h 10582"/>
                  <a:gd name="connsiteX34" fmla="*/ 1514 w 11149"/>
                  <a:gd name="connsiteY34" fmla="*/ 9621 h 10582"/>
                  <a:gd name="connsiteX35" fmla="*/ 1553 w 11149"/>
                  <a:gd name="connsiteY35" fmla="*/ 9786 h 10582"/>
                  <a:gd name="connsiteX36" fmla="*/ 1592 w 11149"/>
                  <a:gd name="connsiteY36" fmla="*/ 9934 h 10582"/>
                  <a:gd name="connsiteX37" fmla="*/ 1631 w 11149"/>
                  <a:gd name="connsiteY37" fmla="*/ 10070 h 10582"/>
                  <a:gd name="connsiteX38" fmla="*/ 1670 w 11149"/>
                  <a:gd name="connsiteY38" fmla="*/ 10192 h 10582"/>
                  <a:gd name="connsiteX39" fmla="*/ 1709 w 11149"/>
                  <a:gd name="connsiteY39" fmla="*/ 10298 h 10582"/>
                  <a:gd name="connsiteX40" fmla="*/ 1748 w 11149"/>
                  <a:gd name="connsiteY40" fmla="*/ 10387 h 10582"/>
                  <a:gd name="connsiteX41" fmla="*/ 1787 w 11149"/>
                  <a:gd name="connsiteY41" fmla="*/ 10460 h 10582"/>
                  <a:gd name="connsiteX42" fmla="*/ 1826 w 11149"/>
                  <a:gd name="connsiteY42" fmla="*/ 10516 h 10582"/>
                  <a:gd name="connsiteX43" fmla="*/ 1865 w 11149"/>
                  <a:gd name="connsiteY43" fmla="*/ 10556 h 10582"/>
                  <a:gd name="connsiteX44" fmla="*/ 1904 w 11149"/>
                  <a:gd name="connsiteY44" fmla="*/ 10575 h 10582"/>
                  <a:gd name="connsiteX45" fmla="*/ 1943 w 11149"/>
                  <a:gd name="connsiteY45" fmla="*/ 10582 h 10582"/>
                  <a:gd name="connsiteX46" fmla="*/ 1982 w 11149"/>
                  <a:gd name="connsiteY46" fmla="*/ 10567 h 10582"/>
                  <a:gd name="connsiteX47" fmla="*/ 2021 w 11149"/>
                  <a:gd name="connsiteY47" fmla="*/ 10534 h 10582"/>
                  <a:gd name="connsiteX48" fmla="*/ 2060 w 11149"/>
                  <a:gd name="connsiteY48" fmla="*/ 10486 h 10582"/>
                  <a:gd name="connsiteX49" fmla="*/ 2099 w 11149"/>
                  <a:gd name="connsiteY49" fmla="*/ 10420 h 10582"/>
                  <a:gd name="connsiteX50" fmla="*/ 2138 w 11149"/>
                  <a:gd name="connsiteY50" fmla="*/ 10339 h 10582"/>
                  <a:gd name="connsiteX51" fmla="*/ 2177 w 11149"/>
                  <a:gd name="connsiteY51" fmla="*/ 10239 h 10582"/>
                  <a:gd name="connsiteX52" fmla="*/ 2218 w 11149"/>
                  <a:gd name="connsiteY52" fmla="*/ 10125 h 10582"/>
                  <a:gd name="connsiteX53" fmla="*/ 2257 w 11149"/>
                  <a:gd name="connsiteY53" fmla="*/ 9996 h 10582"/>
                  <a:gd name="connsiteX54" fmla="*/ 2296 w 11149"/>
                  <a:gd name="connsiteY54" fmla="*/ 9853 h 10582"/>
                  <a:gd name="connsiteX55" fmla="*/ 2335 w 11149"/>
                  <a:gd name="connsiteY55" fmla="*/ 9694 h 10582"/>
                  <a:gd name="connsiteX56" fmla="*/ 2374 w 11149"/>
                  <a:gd name="connsiteY56" fmla="*/ 9525 h 10582"/>
                  <a:gd name="connsiteX57" fmla="*/ 2413 w 11149"/>
                  <a:gd name="connsiteY57" fmla="*/ 9341 h 10582"/>
                  <a:gd name="connsiteX58" fmla="*/ 2452 w 11149"/>
                  <a:gd name="connsiteY58" fmla="*/ 9146 h 10582"/>
                  <a:gd name="connsiteX59" fmla="*/ 2491 w 11149"/>
                  <a:gd name="connsiteY59" fmla="*/ 8939 h 10582"/>
                  <a:gd name="connsiteX60" fmla="*/ 2530 w 11149"/>
                  <a:gd name="connsiteY60" fmla="*/ 8726 h 10582"/>
                  <a:gd name="connsiteX61" fmla="*/ 2569 w 11149"/>
                  <a:gd name="connsiteY61" fmla="*/ 8505 h 10582"/>
                  <a:gd name="connsiteX62" fmla="*/ 2608 w 11149"/>
                  <a:gd name="connsiteY62" fmla="*/ 8273 h 10582"/>
                  <a:gd name="connsiteX63" fmla="*/ 2647 w 11149"/>
                  <a:gd name="connsiteY63" fmla="*/ 8037 h 10582"/>
                  <a:gd name="connsiteX64" fmla="*/ 2686 w 11149"/>
                  <a:gd name="connsiteY64" fmla="*/ 7794 h 10582"/>
                  <a:gd name="connsiteX65" fmla="*/ 2725 w 11149"/>
                  <a:gd name="connsiteY65" fmla="*/ 7547 h 10582"/>
                  <a:gd name="connsiteX66" fmla="*/ 2764 w 11149"/>
                  <a:gd name="connsiteY66" fmla="*/ 7300 h 10582"/>
                  <a:gd name="connsiteX67" fmla="*/ 2803 w 11149"/>
                  <a:gd name="connsiteY67" fmla="*/ 7046 h 10582"/>
                  <a:gd name="connsiteX68" fmla="*/ 2842 w 11149"/>
                  <a:gd name="connsiteY68" fmla="*/ 6792 h 10582"/>
                  <a:gd name="connsiteX69" fmla="*/ 2881 w 11149"/>
                  <a:gd name="connsiteY69" fmla="*/ 6538 h 10582"/>
                  <a:gd name="connsiteX70" fmla="*/ 2920 w 11149"/>
                  <a:gd name="connsiteY70" fmla="*/ 6284 h 10582"/>
                  <a:gd name="connsiteX71" fmla="*/ 2959 w 11149"/>
                  <a:gd name="connsiteY71" fmla="*/ 6033 h 10582"/>
                  <a:gd name="connsiteX72" fmla="*/ 2998 w 11149"/>
                  <a:gd name="connsiteY72" fmla="*/ 5783 h 10582"/>
                  <a:gd name="connsiteX73" fmla="*/ 3037 w 11149"/>
                  <a:gd name="connsiteY73" fmla="*/ 5536 h 10582"/>
                  <a:gd name="connsiteX74" fmla="*/ 3076 w 11149"/>
                  <a:gd name="connsiteY74" fmla="*/ 5289 h 10582"/>
                  <a:gd name="connsiteX75" fmla="*/ 3115 w 11149"/>
                  <a:gd name="connsiteY75" fmla="*/ 5050 h 10582"/>
                  <a:gd name="connsiteX76" fmla="*/ 3154 w 11149"/>
                  <a:gd name="connsiteY76" fmla="*/ 4814 h 10582"/>
                  <a:gd name="connsiteX77" fmla="*/ 3193 w 11149"/>
                  <a:gd name="connsiteY77" fmla="*/ 4586 h 10582"/>
                  <a:gd name="connsiteX78" fmla="*/ 3232 w 11149"/>
                  <a:gd name="connsiteY78" fmla="*/ 4361 h 10582"/>
                  <a:gd name="connsiteX79" fmla="*/ 3271 w 11149"/>
                  <a:gd name="connsiteY79" fmla="*/ 4144 h 10582"/>
                  <a:gd name="connsiteX80" fmla="*/ 3310 w 11149"/>
                  <a:gd name="connsiteY80" fmla="*/ 3934 h 10582"/>
                  <a:gd name="connsiteX81" fmla="*/ 3349 w 11149"/>
                  <a:gd name="connsiteY81" fmla="*/ 3727 h 10582"/>
                  <a:gd name="connsiteX82" fmla="*/ 3388 w 11149"/>
                  <a:gd name="connsiteY82" fmla="*/ 3532 h 10582"/>
                  <a:gd name="connsiteX83" fmla="*/ 3427 w 11149"/>
                  <a:gd name="connsiteY83" fmla="*/ 3341 h 10582"/>
                  <a:gd name="connsiteX84" fmla="*/ 3466 w 11149"/>
                  <a:gd name="connsiteY84" fmla="*/ 3160 h 10582"/>
                  <a:gd name="connsiteX85" fmla="*/ 3505 w 11149"/>
                  <a:gd name="connsiteY85" fmla="*/ 2987 h 10582"/>
                  <a:gd name="connsiteX86" fmla="*/ 3544 w 11149"/>
                  <a:gd name="connsiteY86" fmla="*/ 2821 h 10582"/>
                  <a:gd name="connsiteX87" fmla="*/ 3583 w 11149"/>
                  <a:gd name="connsiteY87" fmla="*/ 2663 h 10582"/>
                  <a:gd name="connsiteX88" fmla="*/ 3622 w 11149"/>
                  <a:gd name="connsiteY88" fmla="*/ 2512 h 10582"/>
                  <a:gd name="connsiteX89" fmla="*/ 3661 w 11149"/>
                  <a:gd name="connsiteY89" fmla="*/ 2368 h 10582"/>
                  <a:gd name="connsiteX90" fmla="*/ 3700 w 11149"/>
                  <a:gd name="connsiteY90" fmla="*/ 2232 h 10582"/>
                  <a:gd name="connsiteX91" fmla="*/ 3739 w 11149"/>
                  <a:gd name="connsiteY91" fmla="*/ 2107 h 10582"/>
                  <a:gd name="connsiteX92" fmla="*/ 3778 w 11149"/>
                  <a:gd name="connsiteY92" fmla="*/ 1985 h 10582"/>
                  <a:gd name="connsiteX93" fmla="*/ 3817 w 11149"/>
                  <a:gd name="connsiteY93" fmla="*/ 1871 h 10582"/>
                  <a:gd name="connsiteX94" fmla="*/ 3856 w 11149"/>
                  <a:gd name="connsiteY94" fmla="*/ 1768 h 10582"/>
                  <a:gd name="connsiteX95" fmla="*/ 3895 w 11149"/>
                  <a:gd name="connsiteY95" fmla="*/ 1669 h 10582"/>
                  <a:gd name="connsiteX96" fmla="*/ 3934 w 11149"/>
                  <a:gd name="connsiteY96" fmla="*/ 1576 h 10582"/>
                  <a:gd name="connsiteX97" fmla="*/ 3973 w 11149"/>
                  <a:gd name="connsiteY97" fmla="*/ 1488 h 10582"/>
                  <a:gd name="connsiteX98" fmla="*/ 4012 w 11149"/>
                  <a:gd name="connsiteY98" fmla="*/ 1407 h 10582"/>
                  <a:gd name="connsiteX99" fmla="*/ 4051 w 11149"/>
                  <a:gd name="connsiteY99" fmla="*/ 1333 h 10582"/>
                  <a:gd name="connsiteX100" fmla="*/ 4090 w 11149"/>
                  <a:gd name="connsiteY100" fmla="*/ 1267 h 10582"/>
                  <a:gd name="connsiteX101" fmla="*/ 4129 w 11149"/>
                  <a:gd name="connsiteY101" fmla="*/ 1201 h 10582"/>
                  <a:gd name="connsiteX102" fmla="*/ 4171 w 11149"/>
                  <a:gd name="connsiteY102" fmla="*/ 1142 h 10582"/>
                  <a:gd name="connsiteX103" fmla="*/ 4210 w 11149"/>
                  <a:gd name="connsiteY103" fmla="*/ 1090 h 10582"/>
                  <a:gd name="connsiteX104" fmla="*/ 4249 w 11149"/>
                  <a:gd name="connsiteY104" fmla="*/ 1039 h 10582"/>
                  <a:gd name="connsiteX105" fmla="*/ 4288 w 11149"/>
                  <a:gd name="connsiteY105" fmla="*/ 995 h 10582"/>
                  <a:gd name="connsiteX106" fmla="*/ 4327 w 11149"/>
                  <a:gd name="connsiteY106" fmla="*/ 954 h 10582"/>
                  <a:gd name="connsiteX107" fmla="*/ 4366 w 11149"/>
                  <a:gd name="connsiteY107" fmla="*/ 913 h 10582"/>
                  <a:gd name="connsiteX108" fmla="*/ 4405 w 11149"/>
                  <a:gd name="connsiteY108" fmla="*/ 880 h 10582"/>
                  <a:gd name="connsiteX109" fmla="*/ 4444 w 11149"/>
                  <a:gd name="connsiteY109" fmla="*/ 847 h 10582"/>
                  <a:gd name="connsiteX110" fmla="*/ 4483 w 11149"/>
                  <a:gd name="connsiteY110" fmla="*/ 821 h 10582"/>
                  <a:gd name="connsiteX111" fmla="*/ 4522 w 11149"/>
                  <a:gd name="connsiteY111" fmla="*/ 796 h 10582"/>
                  <a:gd name="connsiteX112" fmla="*/ 4561 w 11149"/>
                  <a:gd name="connsiteY112" fmla="*/ 770 h 10582"/>
                  <a:gd name="connsiteX113" fmla="*/ 4600 w 11149"/>
                  <a:gd name="connsiteY113" fmla="*/ 751 h 10582"/>
                  <a:gd name="connsiteX114" fmla="*/ 4639 w 11149"/>
                  <a:gd name="connsiteY114" fmla="*/ 729 h 10582"/>
                  <a:gd name="connsiteX115" fmla="*/ 4678 w 11149"/>
                  <a:gd name="connsiteY115" fmla="*/ 715 h 10582"/>
                  <a:gd name="connsiteX116" fmla="*/ 4717 w 11149"/>
                  <a:gd name="connsiteY116" fmla="*/ 700 h 10582"/>
                  <a:gd name="connsiteX117" fmla="*/ 4756 w 11149"/>
                  <a:gd name="connsiteY117" fmla="*/ 685 h 10582"/>
                  <a:gd name="connsiteX118" fmla="*/ 4795 w 11149"/>
                  <a:gd name="connsiteY118" fmla="*/ 674 h 10582"/>
                  <a:gd name="connsiteX119" fmla="*/ 4834 w 11149"/>
                  <a:gd name="connsiteY119" fmla="*/ 663 h 10582"/>
                  <a:gd name="connsiteX120" fmla="*/ 4873 w 11149"/>
                  <a:gd name="connsiteY120" fmla="*/ 652 h 10582"/>
                  <a:gd name="connsiteX121" fmla="*/ 4912 w 11149"/>
                  <a:gd name="connsiteY121" fmla="*/ 645 h 10582"/>
                  <a:gd name="connsiteX122" fmla="*/ 4951 w 11149"/>
                  <a:gd name="connsiteY122" fmla="*/ 637 h 10582"/>
                  <a:gd name="connsiteX123" fmla="*/ 4990 w 11149"/>
                  <a:gd name="connsiteY123" fmla="*/ 630 h 10582"/>
                  <a:gd name="connsiteX124" fmla="*/ 5029 w 11149"/>
                  <a:gd name="connsiteY124" fmla="*/ 623 h 10582"/>
                  <a:gd name="connsiteX125" fmla="*/ 5068 w 11149"/>
                  <a:gd name="connsiteY125" fmla="*/ 619 h 10582"/>
                  <a:gd name="connsiteX126" fmla="*/ 5107 w 11149"/>
                  <a:gd name="connsiteY126" fmla="*/ 615 h 10582"/>
                  <a:gd name="connsiteX127" fmla="*/ 5146 w 11149"/>
                  <a:gd name="connsiteY127" fmla="*/ 608 h 10582"/>
                  <a:gd name="connsiteX128" fmla="*/ 5185 w 11149"/>
                  <a:gd name="connsiteY128" fmla="*/ 604 h 10582"/>
                  <a:gd name="connsiteX129" fmla="*/ 5224 w 11149"/>
                  <a:gd name="connsiteY129" fmla="*/ 604 h 10582"/>
                  <a:gd name="connsiteX130" fmla="*/ 5263 w 11149"/>
                  <a:gd name="connsiteY130" fmla="*/ 600 h 10582"/>
                  <a:gd name="connsiteX131" fmla="*/ 5302 w 11149"/>
                  <a:gd name="connsiteY131" fmla="*/ 597 h 10582"/>
                  <a:gd name="connsiteX132" fmla="*/ 5341 w 11149"/>
                  <a:gd name="connsiteY132" fmla="*/ 597 h 10582"/>
                  <a:gd name="connsiteX133" fmla="*/ 5380 w 11149"/>
                  <a:gd name="connsiteY133" fmla="*/ 593 h 10582"/>
                  <a:gd name="connsiteX134" fmla="*/ 5419 w 11149"/>
                  <a:gd name="connsiteY134" fmla="*/ 593 h 10582"/>
                  <a:gd name="connsiteX135" fmla="*/ 5458 w 11149"/>
                  <a:gd name="connsiteY135" fmla="*/ 589 h 10582"/>
                  <a:gd name="connsiteX136" fmla="*/ 5497 w 11149"/>
                  <a:gd name="connsiteY136" fmla="*/ 589 h 10582"/>
                  <a:gd name="connsiteX137" fmla="*/ 5536 w 11149"/>
                  <a:gd name="connsiteY137" fmla="*/ 589 h 10582"/>
                  <a:gd name="connsiteX138" fmla="*/ 5575 w 11149"/>
                  <a:gd name="connsiteY138" fmla="*/ 589 h 10582"/>
                  <a:gd name="connsiteX139" fmla="*/ 5614 w 11149"/>
                  <a:gd name="connsiteY139" fmla="*/ 586 h 10582"/>
                  <a:gd name="connsiteX140" fmla="*/ 5653 w 11149"/>
                  <a:gd name="connsiteY140" fmla="*/ 586 h 10582"/>
                  <a:gd name="connsiteX141" fmla="*/ 5692 w 11149"/>
                  <a:gd name="connsiteY141" fmla="*/ 586 h 10582"/>
                  <a:gd name="connsiteX142" fmla="*/ 5731 w 11149"/>
                  <a:gd name="connsiteY142" fmla="*/ 586 h 10582"/>
                  <a:gd name="connsiteX143" fmla="*/ 5770 w 11149"/>
                  <a:gd name="connsiteY143" fmla="*/ 586 h 10582"/>
                  <a:gd name="connsiteX144" fmla="*/ 5809 w 11149"/>
                  <a:gd name="connsiteY144" fmla="*/ 586 h 10582"/>
                  <a:gd name="connsiteX145" fmla="*/ 5848 w 11149"/>
                  <a:gd name="connsiteY145" fmla="*/ 586 h 10582"/>
                  <a:gd name="connsiteX146" fmla="*/ 5887 w 11149"/>
                  <a:gd name="connsiteY146" fmla="*/ 586 h 10582"/>
                  <a:gd name="connsiteX147" fmla="*/ 5926 w 11149"/>
                  <a:gd name="connsiteY147" fmla="*/ 586 h 10582"/>
                  <a:gd name="connsiteX148" fmla="*/ 5965 w 11149"/>
                  <a:gd name="connsiteY148" fmla="*/ 586 h 10582"/>
                  <a:gd name="connsiteX149" fmla="*/ 6004 w 11149"/>
                  <a:gd name="connsiteY149" fmla="*/ 586 h 10582"/>
                  <a:gd name="connsiteX150" fmla="*/ 6043 w 11149"/>
                  <a:gd name="connsiteY150" fmla="*/ 586 h 10582"/>
                  <a:gd name="connsiteX151" fmla="*/ 6082 w 11149"/>
                  <a:gd name="connsiteY151" fmla="*/ 586 h 10582"/>
                  <a:gd name="connsiteX152" fmla="*/ 6124 w 11149"/>
                  <a:gd name="connsiteY152" fmla="*/ 582 h 10582"/>
                  <a:gd name="connsiteX153" fmla="*/ 6163 w 11149"/>
                  <a:gd name="connsiteY153" fmla="*/ 582 h 10582"/>
                  <a:gd name="connsiteX154" fmla="*/ 6202 w 11149"/>
                  <a:gd name="connsiteY154" fmla="*/ 582 h 10582"/>
                  <a:gd name="connsiteX155" fmla="*/ 6241 w 11149"/>
                  <a:gd name="connsiteY155" fmla="*/ 582 h 10582"/>
                  <a:gd name="connsiteX156" fmla="*/ 6280 w 11149"/>
                  <a:gd name="connsiteY156" fmla="*/ 582 h 10582"/>
                  <a:gd name="connsiteX157" fmla="*/ 6319 w 11149"/>
                  <a:gd name="connsiteY157" fmla="*/ 582 h 10582"/>
                  <a:gd name="connsiteX158" fmla="*/ 6358 w 11149"/>
                  <a:gd name="connsiteY158" fmla="*/ 582 h 10582"/>
                  <a:gd name="connsiteX159" fmla="*/ 6397 w 11149"/>
                  <a:gd name="connsiteY159" fmla="*/ 582 h 10582"/>
                  <a:gd name="connsiteX160" fmla="*/ 6436 w 11149"/>
                  <a:gd name="connsiteY160" fmla="*/ 582 h 10582"/>
                  <a:gd name="connsiteX161" fmla="*/ 6475 w 11149"/>
                  <a:gd name="connsiteY161" fmla="*/ 582 h 10582"/>
                  <a:gd name="connsiteX162" fmla="*/ 6514 w 11149"/>
                  <a:gd name="connsiteY162" fmla="*/ 582 h 10582"/>
                  <a:gd name="connsiteX163" fmla="*/ 6553 w 11149"/>
                  <a:gd name="connsiteY163" fmla="*/ 582 h 10582"/>
                  <a:gd name="connsiteX164" fmla="*/ 6592 w 11149"/>
                  <a:gd name="connsiteY164" fmla="*/ 582 h 10582"/>
                  <a:gd name="connsiteX165" fmla="*/ 6631 w 11149"/>
                  <a:gd name="connsiteY165" fmla="*/ 582 h 10582"/>
                  <a:gd name="connsiteX166" fmla="*/ 6670 w 11149"/>
                  <a:gd name="connsiteY166" fmla="*/ 582 h 10582"/>
                  <a:gd name="connsiteX167" fmla="*/ 6709 w 11149"/>
                  <a:gd name="connsiteY167" fmla="*/ 582 h 10582"/>
                  <a:gd name="connsiteX168" fmla="*/ 6748 w 11149"/>
                  <a:gd name="connsiteY168" fmla="*/ 582 h 10582"/>
                  <a:gd name="connsiteX169" fmla="*/ 6787 w 11149"/>
                  <a:gd name="connsiteY169" fmla="*/ 582 h 10582"/>
                  <a:gd name="connsiteX170" fmla="*/ 6826 w 11149"/>
                  <a:gd name="connsiteY170" fmla="*/ 582 h 10582"/>
                  <a:gd name="connsiteX171" fmla="*/ 6865 w 11149"/>
                  <a:gd name="connsiteY171" fmla="*/ 582 h 10582"/>
                  <a:gd name="connsiteX172" fmla="*/ 6904 w 11149"/>
                  <a:gd name="connsiteY172" fmla="*/ 582 h 10582"/>
                  <a:gd name="connsiteX173" fmla="*/ 6943 w 11149"/>
                  <a:gd name="connsiteY173" fmla="*/ 582 h 10582"/>
                  <a:gd name="connsiteX174" fmla="*/ 6982 w 11149"/>
                  <a:gd name="connsiteY174" fmla="*/ 582 h 10582"/>
                  <a:gd name="connsiteX175" fmla="*/ 7021 w 11149"/>
                  <a:gd name="connsiteY175" fmla="*/ 582 h 10582"/>
                  <a:gd name="connsiteX176" fmla="*/ 7060 w 11149"/>
                  <a:gd name="connsiteY176" fmla="*/ 582 h 10582"/>
                  <a:gd name="connsiteX177" fmla="*/ 7099 w 11149"/>
                  <a:gd name="connsiteY177" fmla="*/ 582 h 10582"/>
                  <a:gd name="connsiteX178" fmla="*/ 7138 w 11149"/>
                  <a:gd name="connsiteY178" fmla="*/ 582 h 10582"/>
                  <a:gd name="connsiteX179" fmla="*/ 7177 w 11149"/>
                  <a:gd name="connsiteY179" fmla="*/ 582 h 10582"/>
                  <a:gd name="connsiteX180" fmla="*/ 7216 w 11149"/>
                  <a:gd name="connsiteY180" fmla="*/ 582 h 10582"/>
                  <a:gd name="connsiteX181" fmla="*/ 7255 w 11149"/>
                  <a:gd name="connsiteY181" fmla="*/ 582 h 10582"/>
                  <a:gd name="connsiteX182" fmla="*/ 7294 w 11149"/>
                  <a:gd name="connsiteY182" fmla="*/ 582 h 10582"/>
                  <a:gd name="connsiteX183" fmla="*/ 7333 w 11149"/>
                  <a:gd name="connsiteY183" fmla="*/ 582 h 10582"/>
                  <a:gd name="connsiteX184" fmla="*/ 7372 w 11149"/>
                  <a:gd name="connsiteY184" fmla="*/ 582 h 10582"/>
                  <a:gd name="connsiteX185" fmla="*/ 7411 w 11149"/>
                  <a:gd name="connsiteY185" fmla="*/ 582 h 10582"/>
                  <a:gd name="connsiteX186" fmla="*/ 7450 w 11149"/>
                  <a:gd name="connsiteY186" fmla="*/ 582 h 10582"/>
                  <a:gd name="connsiteX187" fmla="*/ 7489 w 11149"/>
                  <a:gd name="connsiteY187" fmla="*/ 582 h 10582"/>
                  <a:gd name="connsiteX188" fmla="*/ 7528 w 11149"/>
                  <a:gd name="connsiteY188" fmla="*/ 582 h 10582"/>
                  <a:gd name="connsiteX189" fmla="*/ 7567 w 11149"/>
                  <a:gd name="connsiteY189" fmla="*/ 582 h 10582"/>
                  <a:gd name="connsiteX190" fmla="*/ 7606 w 11149"/>
                  <a:gd name="connsiteY190" fmla="*/ 582 h 10582"/>
                  <a:gd name="connsiteX191" fmla="*/ 7645 w 11149"/>
                  <a:gd name="connsiteY191" fmla="*/ 582 h 10582"/>
                  <a:gd name="connsiteX192" fmla="*/ 7684 w 11149"/>
                  <a:gd name="connsiteY192" fmla="*/ 582 h 10582"/>
                  <a:gd name="connsiteX193" fmla="*/ 7723 w 11149"/>
                  <a:gd name="connsiteY193" fmla="*/ 582 h 10582"/>
                  <a:gd name="connsiteX194" fmla="*/ 7762 w 11149"/>
                  <a:gd name="connsiteY194" fmla="*/ 582 h 10582"/>
                  <a:gd name="connsiteX195" fmla="*/ 7801 w 11149"/>
                  <a:gd name="connsiteY195" fmla="*/ 582 h 10582"/>
                  <a:gd name="connsiteX196" fmla="*/ 7840 w 11149"/>
                  <a:gd name="connsiteY196" fmla="*/ 582 h 10582"/>
                  <a:gd name="connsiteX197" fmla="*/ 7879 w 11149"/>
                  <a:gd name="connsiteY197" fmla="*/ 582 h 10582"/>
                  <a:gd name="connsiteX198" fmla="*/ 7918 w 11149"/>
                  <a:gd name="connsiteY198" fmla="*/ 582 h 10582"/>
                  <a:gd name="connsiteX199" fmla="*/ 7957 w 11149"/>
                  <a:gd name="connsiteY199" fmla="*/ 582 h 10582"/>
                  <a:gd name="connsiteX200" fmla="*/ 7996 w 11149"/>
                  <a:gd name="connsiteY200" fmla="*/ 582 h 10582"/>
                  <a:gd name="connsiteX201" fmla="*/ 8037 w 11149"/>
                  <a:gd name="connsiteY201" fmla="*/ 582 h 10582"/>
                  <a:gd name="connsiteX202" fmla="*/ 8076 w 11149"/>
                  <a:gd name="connsiteY202" fmla="*/ 582 h 10582"/>
                  <a:gd name="connsiteX203" fmla="*/ 8115 w 11149"/>
                  <a:gd name="connsiteY203" fmla="*/ 582 h 10582"/>
                  <a:gd name="connsiteX204" fmla="*/ 8154 w 11149"/>
                  <a:gd name="connsiteY204" fmla="*/ 582 h 10582"/>
                  <a:gd name="connsiteX205" fmla="*/ 8193 w 11149"/>
                  <a:gd name="connsiteY205" fmla="*/ 582 h 10582"/>
                  <a:gd name="connsiteX206" fmla="*/ 8232 w 11149"/>
                  <a:gd name="connsiteY206" fmla="*/ 582 h 10582"/>
                  <a:gd name="connsiteX207" fmla="*/ 8271 w 11149"/>
                  <a:gd name="connsiteY207" fmla="*/ 582 h 10582"/>
                  <a:gd name="connsiteX208" fmla="*/ 8310 w 11149"/>
                  <a:gd name="connsiteY208" fmla="*/ 582 h 10582"/>
                  <a:gd name="connsiteX209" fmla="*/ 8349 w 11149"/>
                  <a:gd name="connsiteY209" fmla="*/ 582 h 10582"/>
                  <a:gd name="connsiteX210" fmla="*/ 8388 w 11149"/>
                  <a:gd name="connsiteY210" fmla="*/ 582 h 10582"/>
                  <a:gd name="connsiteX211" fmla="*/ 8427 w 11149"/>
                  <a:gd name="connsiteY211" fmla="*/ 582 h 10582"/>
                  <a:gd name="connsiteX212" fmla="*/ 8466 w 11149"/>
                  <a:gd name="connsiteY212" fmla="*/ 582 h 10582"/>
                  <a:gd name="connsiteX213" fmla="*/ 8505 w 11149"/>
                  <a:gd name="connsiteY213" fmla="*/ 582 h 10582"/>
                  <a:gd name="connsiteX214" fmla="*/ 8544 w 11149"/>
                  <a:gd name="connsiteY214" fmla="*/ 582 h 10582"/>
                  <a:gd name="connsiteX215" fmla="*/ 8583 w 11149"/>
                  <a:gd name="connsiteY215" fmla="*/ 582 h 10582"/>
                  <a:gd name="connsiteX216" fmla="*/ 8622 w 11149"/>
                  <a:gd name="connsiteY216" fmla="*/ 582 h 10582"/>
                  <a:gd name="connsiteX217" fmla="*/ 8661 w 11149"/>
                  <a:gd name="connsiteY217" fmla="*/ 582 h 10582"/>
                  <a:gd name="connsiteX218" fmla="*/ 8700 w 11149"/>
                  <a:gd name="connsiteY218" fmla="*/ 582 h 10582"/>
                  <a:gd name="connsiteX219" fmla="*/ 8739 w 11149"/>
                  <a:gd name="connsiteY219" fmla="*/ 582 h 10582"/>
                  <a:gd name="connsiteX220" fmla="*/ 8778 w 11149"/>
                  <a:gd name="connsiteY220" fmla="*/ 582 h 10582"/>
                  <a:gd name="connsiteX221" fmla="*/ 8817 w 11149"/>
                  <a:gd name="connsiteY221" fmla="*/ 582 h 10582"/>
                  <a:gd name="connsiteX222" fmla="*/ 8856 w 11149"/>
                  <a:gd name="connsiteY222" fmla="*/ 582 h 10582"/>
                  <a:gd name="connsiteX223" fmla="*/ 8895 w 11149"/>
                  <a:gd name="connsiteY223" fmla="*/ 582 h 10582"/>
                  <a:gd name="connsiteX224" fmla="*/ 8934 w 11149"/>
                  <a:gd name="connsiteY224" fmla="*/ 582 h 10582"/>
                  <a:gd name="connsiteX225" fmla="*/ 8973 w 11149"/>
                  <a:gd name="connsiteY225" fmla="*/ 582 h 10582"/>
                  <a:gd name="connsiteX226" fmla="*/ 9012 w 11149"/>
                  <a:gd name="connsiteY226" fmla="*/ 582 h 10582"/>
                  <a:gd name="connsiteX227" fmla="*/ 9051 w 11149"/>
                  <a:gd name="connsiteY227" fmla="*/ 582 h 10582"/>
                  <a:gd name="connsiteX228" fmla="*/ 9090 w 11149"/>
                  <a:gd name="connsiteY228" fmla="*/ 582 h 10582"/>
                  <a:gd name="connsiteX229" fmla="*/ 9129 w 11149"/>
                  <a:gd name="connsiteY229" fmla="*/ 582 h 10582"/>
                  <a:gd name="connsiteX230" fmla="*/ 9168 w 11149"/>
                  <a:gd name="connsiteY230" fmla="*/ 582 h 10582"/>
                  <a:gd name="connsiteX231" fmla="*/ 9207 w 11149"/>
                  <a:gd name="connsiteY231" fmla="*/ 582 h 10582"/>
                  <a:gd name="connsiteX232" fmla="*/ 9246 w 11149"/>
                  <a:gd name="connsiteY232" fmla="*/ 582 h 10582"/>
                  <a:gd name="connsiteX233" fmla="*/ 9285 w 11149"/>
                  <a:gd name="connsiteY233" fmla="*/ 582 h 10582"/>
                  <a:gd name="connsiteX234" fmla="*/ 9324 w 11149"/>
                  <a:gd name="connsiteY234" fmla="*/ 582 h 10582"/>
                  <a:gd name="connsiteX235" fmla="*/ 9363 w 11149"/>
                  <a:gd name="connsiteY235" fmla="*/ 582 h 10582"/>
                  <a:gd name="connsiteX236" fmla="*/ 9402 w 11149"/>
                  <a:gd name="connsiteY236" fmla="*/ 582 h 10582"/>
                  <a:gd name="connsiteX237" fmla="*/ 9441 w 11149"/>
                  <a:gd name="connsiteY237" fmla="*/ 582 h 10582"/>
                  <a:gd name="connsiteX238" fmla="*/ 9480 w 11149"/>
                  <a:gd name="connsiteY238" fmla="*/ 582 h 10582"/>
                  <a:gd name="connsiteX239" fmla="*/ 9519 w 11149"/>
                  <a:gd name="connsiteY239" fmla="*/ 582 h 10582"/>
                  <a:gd name="connsiteX240" fmla="*/ 9558 w 11149"/>
                  <a:gd name="connsiteY240" fmla="*/ 582 h 10582"/>
                  <a:gd name="connsiteX241" fmla="*/ 9597 w 11149"/>
                  <a:gd name="connsiteY241" fmla="*/ 582 h 10582"/>
                  <a:gd name="connsiteX242" fmla="*/ 9636 w 11149"/>
                  <a:gd name="connsiteY242" fmla="*/ 582 h 10582"/>
                  <a:gd name="connsiteX243" fmla="*/ 9675 w 11149"/>
                  <a:gd name="connsiteY243" fmla="*/ 582 h 10582"/>
                  <a:gd name="connsiteX244" fmla="*/ 9714 w 11149"/>
                  <a:gd name="connsiteY244" fmla="*/ 582 h 10582"/>
                  <a:gd name="connsiteX245" fmla="*/ 9754 w 11149"/>
                  <a:gd name="connsiteY245" fmla="*/ 582 h 10582"/>
                  <a:gd name="connsiteX246" fmla="*/ 9793 w 11149"/>
                  <a:gd name="connsiteY246" fmla="*/ 582 h 10582"/>
                  <a:gd name="connsiteX247" fmla="*/ 9832 w 11149"/>
                  <a:gd name="connsiteY247" fmla="*/ 582 h 10582"/>
                  <a:gd name="connsiteX248" fmla="*/ 9871 w 11149"/>
                  <a:gd name="connsiteY248" fmla="*/ 582 h 10582"/>
                  <a:gd name="connsiteX249" fmla="*/ 9910 w 11149"/>
                  <a:gd name="connsiteY249" fmla="*/ 582 h 10582"/>
                  <a:gd name="connsiteX250" fmla="*/ 9949 w 11149"/>
                  <a:gd name="connsiteY250" fmla="*/ 582 h 10582"/>
                  <a:gd name="connsiteX251" fmla="*/ 9990 w 11149"/>
                  <a:gd name="connsiteY251" fmla="*/ 582 h 10582"/>
                  <a:gd name="connsiteX252" fmla="*/ 10029 w 11149"/>
                  <a:gd name="connsiteY252" fmla="*/ 582 h 10582"/>
                  <a:gd name="connsiteX253" fmla="*/ 10068 w 11149"/>
                  <a:gd name="connsiteY253" fmla="*/ 582 h 10582"/>
                  <a:gd name="connsiteX254" fmla="*/ 10107 w 11149"/>
                  <a:gd name="connsiteY254" fmla="*/ 582 h 10582"/>
                  <a:gd name="connsiteX255" fmla="*/ 10146 w 11149"/>
                  <a:gd name="connsiteY255" fmla="*/ 582 h 10582"/>
                  <a:gd name="connsiteX256" fmla="*/ 11149 w 11149"/>
                  <a:gd name="connsiteY256" fmla="*/ 549 h 10582"/>
                  <a:gd name="connsiteX0" fmla="*/ 0 w 11158"/>
                  <a:gd name="connsiteY0" fmla="*/ 69 h 10651"/>
                  <a:gd name="connsiteX1" fmla="*/ 90 w 11158"/>
                  <a:gd name="connsiteY1" fmla="*/ 1592 h 10651"/>
                  <a:gd name="connsiteX2" fmla="*/ 237 w 11158"/>
                  <a:gd name="connsiteY2" fmla="*/ 2390 h 10651"/>
                  <a:gd name="connsiteX3" fmla="*/ 304 w 11158"/>
                  <a:gd name="connsiteY3" fmla="*/ 2820 h 10651"/>
                  <a:gd name="connsiteX4" fmla="*/ 343 w 11158"/>
                  <a:gd name="connsiteY4" fmla="*/ 2982 h 10651"/>
                  <a:gd name="connsiteX5" fmla="*/ 382 w 11158"/>
                  <a:gd name="connsiteY5" fmla="*/ 3152 h 10651"/>
                  <a:gd name="connsiteX6" fmla="*/ 421 w 11158"/>
                  <a:gd name="connsiteY6" fmla="*/ 3332 h 10651"/>
                  <a:gd name="connsiteX7" fmla="*/ 460 w 11158"/>
                  <a:gd name="connsiteY7" fmla="*/ 3517 h 10651"/>
                  <a:gd name="connsiteX8" fmla="*/ 499 w 11158"/>
                  <a:gd name="connsiteY8" fmla="*/ 3712 h 10651"/>
                  <a:gd name="connsiteX9" fmla="*/ 538 w 11158"/>
                  <a:gd name="connsiteY9" fmla="*/ 3911 h 10651"/>
                  <a:gd name="connsiteX10" fmla="*/ 577 w 11158"/>
                  <a:gd name="connsiteY10" fmla="*/ 4121 h 10651"/>
                  <a:gd name="connsiteX11" fmla="*/ 616 w 11158"/>
                  <a:gd name="connsiteY11" fmla="*/ 4334 h 10651"/>
                  <a:gd name="connsiteX12" fmla="*/ 656 w 11158"/>
                  <a:gd name="connsiteY12" fmla="*/ 4555 h 10651"/>
                  <a:gd name="connsiteX13" fmla="*/ 695 w 11158"/>
                  <a:gd name="connsiteY13" fmla="*/ 4784 h 10651"/>
                  <a:gd name="connsiteX14" fmla="*/ 734 w 11158"/>
                  <a:gd name="connsiteY14" fmla="*/ 5016 h 10651"/>
                  <a:gd name="connsiteX15" fmla="*/ 773 w 11158"/>
                  <a:gd name="connsiteY15" fmla="*/ 5255 h 10651"/>
                  <a:gd name="connsiteX16" fmla="*/ 812 w 11158"/>
                  <a:gd name="connsiteY16" fmla="*/ 5498 h 10651"/>
                  <a:gd name="connsiteX17" fmla="*/ 851 w 11158"/>
                  <a:gd name="connsiteY17" fmla="*/ 5741 h 10651"/>
                  <a:gd name="connsiteX18" fmla="*/ 890 w 11158"/>
                  <a:gd name="connsiteY18" fmla="*/ 5992 h 10651"/>
                  <a:gd name="connsiteX19" fmla="*/ 929 w 11158"/>
                  <a:gd name="connsiteY19" fmla="*/ 6242 h 10651"/>
                  <a:gd name="connsiteX20" fmla="*/ 968 w 11158"/>
                  <a:gd name="connsiteY20" fmla="*/ 6496 h 10651"/>
                  <a:gd name="connsiteX21" fmla="*/ 1007 w 11158"/>
                  <a:gd name="connsiteY21" fmla="*/ 6750 h 10651"/>
                  <a:gd name="connsiteX22" fmla="*/ 1046 w 11158"/>
                  <a:gd name="connsiteY22" fmla="*/ 7005 h 10651"/>
                  <a:gd name="connsiteX23" fmla="*/ 1085 w 11158"/>
                  <a:gd name="connsiteY23" fmla="*/ 7259 h 10651"/>
                  <a:gd name="connsiteX24" fmla="*/ 1124 w 11158"/>
                  <a:gd name="connsiteY24" fmla="*/ 7509 h 10651"/>
                  <a:gd name="connsiteX25" fmla="*/ 1163 w 11158"/>
                  <a:gd name="connsiteY25" fmla="*/ 7756 h 10651"/>
                  <a:gd name="connsiteX26" fmla="*/ 1202 w 11158"/>
                  <a:gd name="connsiteY26" fmla="*/ 8003 h 10651"/>
                  <a:gd name="connsiteX27" fmla="*/ 1241 w 11158"/>
                  <a:gd name="connsiteY27" fmla="*/ 8238 h 10651"/>
                  <a:gd name="connsiteX28" fmla="*/ 1280 w 11158"/>
                  <a:gd name="connsiteY28" fmla="*/ 8474 h 10651"/>
                  <a:gd name="connsiteX29" fmla="*/ 1319 w 11158"/>
                  <a:gd name="connsiteY29" fmla="*/ 8699 h 10651"/>
                  <a:gd name="connsiteX30" fmla="*/ 1358 w 11158"/>
                  <a:gd name="connsiteY30" fmla="*/ 8916 h 10651"/>
                  <a:gd name="connsiteX31" fmla="*/ 1397 w 11158"/>
                  <a:gd name="connsiteY31" fmla="*/ 9126 h 10651"/>
                  <a:gd name="connsiteX32" fmla="*/ 1436 w 11158"/>
                  <a:gd name="connsiteY32" fmla="*/ 9325 h 10651"/>
                  <a:gd name="connsiteX33" fmla="*/ 1475 w 11158"/>
                  <a:gd name="connsiteY33" fmla="*/ 9513 h 10651"/>
                  <a:gd name="connsiteX34" fmla="*/ 1514 w 11158"/>
                  <a:gd name="connsiteY34" fmla="*/ 9690 h 10651"/>
                  <a:gd name="connsiteX35" fmla="*/ 1553 w 11158"/>
                  <a:gd name="connsiteY35" fmla="*/ 9855 h 10651"/>
                  <a:gd name="connsiteX36" fmla="*/ 1592 w 11158"/>
                  <a:gd name="connsiteY36" fmla="*/ 10003 h 10651"/>
                  <a:gd name="connsiteX37" fmla="*/ 1631 w 11158"/>
                  <a:gd name="connsiteY37" fmla="*/ 10139 h 10651"/>
                  <a:gd name="connsiteX38" fmla="*/ 1670 w 11158"/>
                  <a:gd name="connsiteY38" fmla="*/ 10261 h 10651"/>
                  <a:gd name="connsiteX39" fmla="*/ 1709 w 11158"/>
                  <a:gd name="connsiteY39" fmla="*/ 10367 h 10651"/>
                  <a:gd name="connsiteX40" fmla="*/ 1748 w 11158"/>
                  <a:gd name="connsiteY40" fmla="*/ 10456 h 10651"/>
                  <a:gd name="connsiteX41" fmla="*/ 1787 w 11158"/>
                  <a:gd name="connsiteY41" fmla="*/ 10529 h 10651"/>
                  <a:gd name="connsiteX42" fmla="*/ 1826 w 11158"/>
                  <a:gd name="connsiteY42" fmla="*/ 10585 h 10651"/>
                  <a:gd name="connsiteX43" fmla="*/ 1865 w 11158"/>
                  <a:gd name="connsiteY43" fmla="*/ 10625 h 10651"/>
                  <a:gd name="connsiteX44" fmla="*/ 1904 w 11158"/>
                  <a:gd name="connsiteY44" fmla="*/ 10644 h 10651"/>
                  <a:gd name="connsiteX45" fmla="*/ 1943 w 11158"/>
                  <a:gd name="connsiteY45" fmla="*/ 10651 h 10651"/>
                  <a:gd name="connsiteX46" fmla="*/ 1982 w 11158"/>
                  <a:gd name="connsiteY46" fmla="*/ 10636 h 10651"/>
                  <a:gd name="connsiteX47" fmla="*/ 2021 w 11158"/>
                  <a:gd name="connsiteY47" fmla="*/ 10603 h 10651"/>
                  <a:gd name="connsiteX48" fmla="*/ 2060 w 11158"/>
                  <a:gd name="connsiteY48" fmla="*/ 10555 h 10651"/>
                  <a:gd name="connsiteX49" fmla="*/ 2099 w 11158"/>
                  <a:gd name="connsiteY49" fmla="*/ 10489 h 10651"/>
                  <a:gd name="connsiteX50" fmla="*/ 2138 w 11158"/>
                  <a:gd name="connsiteY50" fmla="*/ 10408 h 10651"/>
                  <a:gd name="connsiteX51" fmla="*/ 2177 w 11158"/>
                  <a:gd name="connsiteY51" fmla="*/ 10308 h 10651"/>
                  <a:gd name="connsiteX52" fmla="*/ 2218 w 11158"/>
                  <a:gd name="connsiteY52" fmla="*/ 10194 h 10651"/>
                  <a:gd name="connsiteX53" fmla="*/ 2257 w 11158"/>
                  <a:gd name="connsiteY53" fmla="*/ 10065 h 10651"/>
                  <a:gd name="connsiteX54" fmla="*/ 2296 w 11158"/>
                  <a:gd name="connsiteY54" fmla="*/ 9922 h 10651"/>
                  <a:gd name="connsiteX55" fmla="*/ 2335 w 11158"/>
                  <a:gd name="connsiteY55" fmla="*/ 9763 h 10651"/>
                  <a:gd name="connsiteX56" fmla="*/ 2374 w 11158"/>
                  <a:gd name="connsiteY56" fmla="*/ 9594 h 10651"/>
                  <a:gd name="connsiteX57" fmla="*/ 2413 w 11158"/>
                  <a:gd name="connsiteY57" fmla="*/ 9410 h 10651"/>
                  <a:gd name="connsiteX58" fmla="*/ 2452 w 11158"/>
                  <a:gd name="connsiteY58" fmla="*/ 9215 h 10651"/>
                  <a:gd name="connsiteX59" fmla="*/ 2491 w 11158"/>
                  <a:gd name="connsiteY59" fmla="*/ 9008 h 10651"/>
                  <a:gd name="connsiteX60" fmla="*/ 2530 w 11158"/>
                  <a:gd name="connsiteY60" fmla="*/ 8795 h 10651"/>
                  <a:gd name="connsiteX61" fmla="*/ 2569 w 11158"/>
                  <a:gd name="connsiteY61" fmla="*/ 8574 h 10651"/>
                  <a:gd name="connsiteX62" fmla="*/ 2608 w 11158"/>
                  <a:gd name="connsiteY62" fmla="*/ 8342 h 10651"/>
                  <a:gd name="connsiteX63" fmla="*/ 2647 w 11158"/>
                  <a:gd name="connsiteY63" fmla="*/ 8106 h 10651"/>
                  <a:gd name="connsiteX64" fmla="*/ 2686 w 11158"/>
                  <a:gd name="connsiteY64" fmla="*/ 7863 h 10651"/>
                  <a:gd name="connsiteX65" fmla="*/ 2725 w 11158"/>
                  <a:gd name="connsiteY65" fmla="*/ 7616 h 10651"/>
                  <a:gd name="connsiteX66" fmla="*/ 2764 w 11158"/>
                  <a:gd name="connsiteY66" fmla="*/ 7369 h 10651"/>
                  <a:gd name="connsiteX67" fmla="*/ 2803 w 11158"/>
                  <a:gd name="connsiteY67" fmla="*/ 7115 h 10651"/>
                  <a:gd name="connsiteX68" fmla="*/ 2842 w 11158"/>
                  <a:gd name="connsiteY68" fmla="*/ 6861 h 10651"/>
                  <a:gd name="connsiteX69" fmla="*/ 2881 w 11158"/>
                  <a:gd name="connsiteY69" fmla="*/ 6607 h 10651"/>
                  <a:gd name="connsiteX70" fmla="*/ 2920 w 11158"/>
                  <a:gd name="connsiteY70" fmla="*/ 6353 h 10651"/>
                  <a:gd name="connsiteX71" fmla="*/ 2959 w 11158"/>
                  <a:gd name="connsiteY71" fmla="*/ 6102 h 10651"/>
                  <a:gd name="connsiteX72" fmla="*/ 2998 w 11158"/>
                  <a:gd name="connsiteY72" fmla="*/ 5852 h 10651"/>
                  <a:gd name="connsiteX73" fmla="*/ 3037 w 11158"/>
                  <a:gd name="connsiteY73" fmla="*/ 5605 h 10651"/>
                  <a:gd name="connsiteX74" fmla="*/ 3076 w 11158"/>
                  <a:gd name="connsiteY74" fmla="*/ 5358 h 10651"/>
                  <a:gd name="connsiteX75" fmla="*/ 3115 w 11158"/>
                  <a:gd name="connsiteY75" fmla="*/ 5119 h 10651"/>
                  <a:gd name="connsiteX76" fmla="*/ 3154 w 11158"/>
                  <a:gd name="connsiteY76" fmla="*/ 4883 h 10651"/>
                  <a:gd name="connsiteX77" fmla="*/ 3193 w 11158"/>
                  <a:gd name="connsiteY77" fmla="*/ 4655 h 10651"/>
                  <a:gd name="connsiteX78" fmla="*/ 3232 w 11158"/>
                  <a:gd name="connsiteY78" fmla="*/ 4430 h 10651"/>
                  <a:gd name="connsiteX79" fmla="*/ 3271 w 11158"/>
                  <a:gd name="connsiteY79" fmla="*/ 4213 h 10651"/>
                  <a:gd name="connsiteX80" fmla="*/ 3310 w 11158"/>
                  <a:gd name="connsiteY80" fmla="*/ 4003 h 10651"/>
                  <a:gd name="connsiteX81" fmla="*/ 3349 w 11158"/>
                  <a:gd name="connsiteY81" fmla="*/ 3796 h 10651"/>
                  <a:gd name="connsiteX82" fmla="*/ 3388 w 11158"/>
                  <a:gd name="connsiteY82" fmla="*/ 3601 h 10651"/>
                  <a:gd name="connsiteX83" fmla="*/ 3427 w 11158"/>
                  <a:gd name="connsiteY83" fmla="*/ 3410 h 10651"/>
                  <a:gd name="connsiteX84" fmla="*/ 3466 w 11158"/>
                  <a:gd name="connsiteY84" fmla="*/ 3229 h 10651"/>
                  <a:gd name="connsiteX85" fmla="*/ 3505 w 11158"/>
                  <a:gd name="connsiteY85" fmla="*/ 3056 h 10651"/>
                  <a:gd name="connsiteX86" fmla="*/ 3544 w 11158"/>
                  <a:gd name="connsiteY86" fmla="*/ 2890 h 10651"/>
                  <a:gd name="connsiteX87" fmla="*/ 3583 w 11158"/>
                  <a:gd name="connsiteY87" fmla="*/ 2732 h 10651"/>
                  <a:gd name="connsiteX88" fmla="*/ 3622 w 11158"/>
                  <a:gd name="connsiteY88" fmla="*/ 2581 h 10651"/>
                  <a:gd name="connsiteX89" fmla="*/ 3661 w 11158"/>
                  <a:gd name="connsiteY89" fmla="*/ 2437 h 10651"/>
                  <a:gd name="connsiteX90" fmla="*/ 3700 w 11158"/>
                  <a:gd name="connsiteY90" fmla="*/ 2301 h 10651"/>
                  <a:gd name="connsiteX91" fmla="*/ 3739 w 11158"/>
                  <a:gd name="connsiteY91" fmla="*/ 2176 h 10651"/>
                  <a:gd name="connsiteX92" fmla="*/ 3778 w 11158"/>
                  <a:gd name="connsiteY92" fmla="*/ 2054 h 10651"/>
                  <a:gd name="connsiteX93" fmla="*/ 3817 w 11158"/>
                  <a:gd name="connsiteY93" fmla="*/ 1940 h 10651"/>
                  <a:gd name="connsiteX94" fmla="*/ 3856 w 11158"/>
                  <a:gd name="connsiteY94" fmla="*/ 1837 h 10651"/>
                  <a:gd name="connsiteX95" fmla="*/ 3895 w 11158"/>
                  <a:gd name="connsiteY95" fmla="*/ 1738 h 10651"/>
                  <a:gd name="connsiteX96" fmla="*/ 3934 w 11158"/>
                  <a:gd name="connsiteY96" fmla="*/ 1645 h 10651"/>
                  <a:gd name="connsiteX97" fmla="*/ 3973 w 11158"/>
                  <a:gd name="connsiteY97" fmla="*/ 1557 h 10651"/>
                  <a:gd name="connsiteX98" fmla="*/ 4012 w 11158"/>
                  <a:gd name="connsiteY98" fmla="*/ 1476 h 10651"/>
                  <a:gd name="connsiteX99" fmla="*/ 4051 w 11158"/>
                  <a:gd name="connsiteY99" fmla="*/ 1402 h 10651"/>
                  <a:gd name="connsiteX100" fmla="*/ 4090 w 11158"/>
                  <a:gd name="connsiteY100" fmla="*/ 1336 h 10651"/>
                  <a:gd name="connsiteX101" fmla="*/ 4129 w 11158"/>
                  <a:gd name="connsiteY101" fmla="*/ 1270 h 10651"/>
                  <a:gd name="connsiteX102" fmla="*/ 4171 w 11158"/>
                  <a:gd name="connsiteY102" fmla="*/ 1211 h 10651"/>
                  <a:gd name="connsiteX103" fmla="*/ 4210 w 11158"/>
                  <a:gd name="connsiteY103" fmla="*/ 1159 h 10651"/>
                  <a:gd name="connsiteX104" fmla="*/ 4249 w 11158"/>
                  <a:gd name="connsiteY104" fmla="*/ 1108 h 10651"/>
                  <a:gd name="connsiteX105" fmla="*/ 4288 w 11158"/>
                  <a:gd name="connsiteY105" fmla="*/ 1064 h 10651"/>
                  <a:gd name="connsiteX106" fmla="*/ 4327 w 11158"/>
                  <a:gd name="connsiteY106" fmla="*/ 1023 h 10651"/>
                  <a:gd name="connsiteX107" fmla="*/ 4366 w 11158"/>
                  <a:gd name="connsiteY107" fmla="*/ 982 h 10651"/>
                  <a:gd name="connsiteX108" fmla="*/ 4405 w 11158"/>
                  <a:gd name="connsiteY108" fmla="*/ 949 h 10651"/>
                  <a:gd name="connsiteX109" fmla="*/ 4444 w 11158"/>
                  <a:gd name="connsiteY109" fmla="*/ 916 h 10651"/>
                  <a:gd name="connsiteX110" fmla="*/ 4483 w 11158"/>
                  <a:gd name="connsiteY110" fmla="*/ 890 h 10651"/>
                  <a:gd name="connsiteX111" fmla="*/ 4522 w 11158"/>
                  <a:gd name="connsiteY111" fmla="*/ 865 h 10651"/>
                  <a:gd name="connsiteX112" fmla="*/ 4561 w 11158"/>
                  <a:gd name="connsiteY112" fmla="*/ 839 h 10651"/>
                  <a:gd name="connsiteX113" fmla="*/ 4600 w 11158"/>
                  <a:gd name="connsiteY113" fmla="*/ 820 h 10651"/>
                  <a:gd name="connsiteX114" fmla="*/ 4639 w 11158"/>
                  <a:gd name="connsiteY114" fmla="*/ 798 h 10651"/>
                  <a:gd name="connsiteX115" fmla="*/ 4678 w 11158"/>
                  <a:gd name="connsiteY115" fmla="*/ 784 h 10651"/>
                  <a:gd name="connsiteX116" fmla="*/ 4717 w 11158"/>
                  <a:gd name="connsiteY116" fmla="*/ 769 h 10651"/>
                  <a:gd name="connsiteX117" fmla="*/ 4756 w 11158"/>
                  <a:gd name="connsiteY117" fmla="*/ 754 h 10651"/>
                  <a:gd name="connsiteX118" fmla="*/ 4795 w 11158"/>
                  <a:gd name="connsiteY118" fmla="*/ 743 h 10651"/>
                  <a:gd name="connsiteX119" fmla="*/ 4834 w 11158"/>
                  <a:gd name="connsiteY119" fmla="*/ 732 h 10651"/>
                  <a:gd name="connsiteX120" fmla="*/ 4873 w 11158"/>
                  <a:gd name="connsiteY120" fmla="*/ 721 h 10651"/>
                  <a:gd name="connsiteX121" fmla="*/ 4912 w 11158"/>
                  <a:gd name="connsiteY121" fmla="*/ 714 h 10651"/>
                  <a:gd name="connsiteX122" fmla="*/ 4951 w 11158"/>
                  <a:gd name="connsiteY122" fmla="*/ 706 h 10651"/>
                  <a:gd name="connsiteX123" fmla="*/ 4990 w 11158"/>
                  <a:gd name="connsiteY123" fmla="*/ 699 h 10651"/>
                  <a:gd name="connsiteX124" fmla="*/ 5029 w 11158"/>
                  <a:gd name="connsiteY124" fmla="*/ 692 h 10651"/>
                  <a:gd name="connsiteX125" fmla="*/ 5068 w 11158"/>
                  <a:gd name="connsiteY125" fmla="*/ 688 h 10651"/>
                  <a:gd name="connsiteX126" fmla="*/ 5107 w 11158"/>
                  <a:gd name="connsiteY126" fmla="*/ 684 h 10651"/>
                  <a:gd name="connsiteX127" fmla="*/ 5146 w 11158"/>
                  <a:gd name="connsiteY127" fmla="*/ 677 h 10651"/>
                  <a:gd name="connsiteX128" fmla="*/ 5185 w 11158"/>
                  <a:gd name="connsiteY128" fmla="*/ 673 h 10651"/>
                  <a:gd name="connsiteX129" fmla="*/ 5224 w 11158"/>
                  <a:gd name="connsiteY129" fmla="*/ 673 h 10651"/>
                  <a:gd name="connsiteX130" fmla="*/ 5263 w 11158"/>
                  <a:gd name="connsiteY130" fmla="*/ 669 h 10651"/>
                  <a:gd name="connsiteX131" fmla="*/ 5302 w 11158"/>
                  <a:gd name="connsiteY131" fmla="*/ 666 h 10651"/>
                  <a:gd name="connsiteX132" fmla="*/ 5341 w 11158"/>
                  <a:gd name="connsiteY132" fmla="*/ 666 h 10651"/>
                  <a:gd name="connsiteX133" fmla="*/ 5380 w 11158"/>
                  <a:gd name="connsiteY133" fmla="*/ 662 h 10651"/>
                  <a:gd name="connsiteX134" fmla="*/ 5419 w 11158"/>
                  <a:gd name="connsiteY134" fmla="*/ 662 h 10651"/>
                  <a:gd name="connsiteX135" fmla="*/ 5458 w 11158"/>
                  <a:gd name="connsiteY135" fmla="*/ 658 h 10651"/>
                  <a:gd name="connsiteX136" fmla="*/ 5497 w 11158"/>
                  <a:gd name="connsiteY136" fmla="*/ 658 h 10651"/>
                  <a:gd name="connsiteX137" fmla="*/ 5536 w 11158"/>
                  <a:gd name="connsiteY137" fmla="*/ 658 h 10651"/>
                  <a:gd name="connsiteX138" fmla="*/ 5575 w 11158"/>
                  <a:gd name="connsiteY138" fmla="*/ 658 h 10651"/>
                  <a:gd name="connsiteX139" fmla="*/ 5614 w 11158"/>
                  <a:gd name="connsiteY139" fmla="*/ 655 h 10651"/>
                  <a:gd name="connsiteX140" fmla="*/ 5653 w 11158"/>
                  <a:gd name="connsiteY140" fmla="*/ 655 h 10651"/>
                  <a:gd name="connsiteX141" fmla="*/ 5692 w 11158"/>
                  <a:gd name="connsiteY141" fmla="*/ 655 h 10651"/>
                  <a:gd name="connsiteX142" fmla="*/ 5731 w 11158"/>
                  <a:gd name="connsiteY142" fmla="*/ 655 h 10651"/>
                  <a:gd name="connsiteX143" fmla="*/ 5770 w 11158"/>
                  <a:gd name="connsiteY143" fmla="*/ 655 h 10651"/>
                  <a:gd name="connsiteX144" fmla="*/ 5809 w 11158"/>
                  <a:gd name="connsiteY144" fmla="*/ 655 h 10651"/>
                  <a:gd name="connsiteX145" fmla="*/ 5848 w 11158"/>
                  <a:gd name="connsiteY145" fmla="*/ 655 h 10651"/>
                  <a:gd name="connsiteX146" fmla="*/ 5887 w 11158"/>
                  <a:gd name="connsiteY146" fmla="*/ 655 h 10651"/>
                  <a:gd name="connsiteX147" fmla="*/ 5926 w 11158"/>
                  <a:gd name="connsiteY147" fmla="*/ 655 h 10651"/>
                  <a:gd name="connsiteX148" fmla="*/ 5965 w 11158"/>
                  <a:gd name="connsiteY148" fmla="*/ 655 h 10651"/>
                  <a:gd name="connsiteX149" fmla="*/ 6004 w 11158"/>
                  <a:gd name="connsiteY149" fmla="*/ 655 h 10651"/>
                  <a:gd name="connsiteX150" fmla="*/ 6043 w 11158"/>
                  <a:gd name="connsiteY150" fmla="*/ 655 h 10651"/>
                  <a:gd name="connsiteX151" fmla="*/ 6082 w 11158"/>
                  <a:gd name="connsiteY151" fmla="*/ 655 h 10651"/>
                  <a:gd name="connsiteX152" fmla="*/ 6124 w 11158"/>
                  <a:gd name="connsiteY152" fmla="*/ 651 h 10651"/>
                  <a:gd name="connsiteX153" fmla="*/ 6163 w 11158"/>
                  <a:gd name="connsiteY153" fmla="*/ 651 h 10651"/>
                  <a:gd name="connsiteX154" fmla="*/ 6202 w 11158"/>
                  <a:gd name="connsiteY154" fmla="*/ 651 h 10651"/>
                  <a:gd name="connsiteX155" fmla="*/ 6241 w 11158"/>
                  <a:gd name="connsiteY155" fmla="*/ 651 h 10651"/>
                  <a:gd name="connsiteX156" fmla="*/ 6280 w 11158"/>
                  <a:gd name="connsiteY156" fmla="*/ 651 h 10651"/>
                  <a:gd name="connsiteX157" fmla="*/ 6319 w 11158"/>
                  <a:gd name="connsiteY157" fmla="*/ 651 h 10651"/>
                  <a:gd name="connsiteX158" fmla="*/ 6358 w 11158"/>
                  <a:gd name="connsiteY158" fmla="*/ 651 h 10651"/>
                  <a:gd name="connsiteX159" fmla="*/ 6397 w 11158"/>
                  <a:gd name="connsiteY159" fmla="*/ 651 h 10651"/>
                  <a:gd name="connsiteX160" fmla="*/ 6436 w 11158"/>
                  <a:gd name="connsiteY160" fmla="*/ 651 h 10651"/>
                  <a:gd name="connsiteX161" fmla="*/ 6475 w 11158"/>
                  <a:gd name="connsiteY161" fmla="*/ 651 h 10651"/>
                  <a:gd name="connsiteX162" fmla="*/ 6514 w 11158"/>
                  <a:gd name="connsiteY162" fmla="*/ 651 h 10651"/>
                  <a:gd name="connsiteX163" fmla="*/ 6553 w 11158"/>
                  <a:gd name="connsiteY163" fmla="*/ 651 h 10651"/>
                  <a:gd name="connsiteX164" fmla="*/ 6592 w 11158"/>
                  <a:gd name="connsiteY164" fmla="*/ 651 h 10651"/>
                  <a:gd name="connsiteX165" fmla="*/ 6631 w 11158"/>
                  <a:gd name="connsiteY165" fmla="*/ 651 h 10651"/>
                  <a:gd name="connsiteX166" fmla="*/ 6670 w 11158"/>
                  <a:gd name="connsiteY166" fmla="*/ 651 h 10651"/>
                  <a:gd name="connsiteX167" fmla="*/ 6709 w 11158"/>
                  <a:gd name="connsiteY167" fmla="*/ 651 h 10651"/>
                  <a:gd name="connsiteX168" fmla="*/ 6748 w 11158"/>
                  <a:gd name="connsiteY168" fmla="*/ 651 h 10651"/>
                  <a:gd name="connsiteX169" fmla="*/ 6787 w 11158"/>
                  <a:gd name="connsiteY169" fmla="*/ 651 h 10651"/>
                  <a:gd name="connsiteX170" fmla="*/ 6826 w 11158"/>
                  <a:gd name="connsiteY170" fmla="*/ 651 h 10651"/>
                  <a:gd name="connsiteX171" fmla="*/ 6865 w 11158"/>
                  <a:gd name="connsiteY171" fmla="*/ 651 h 10651"/>
                  <a:gd name="connsiteX172" fmla="*/ 6904 w 11158"/>
                  <a:gd name="connsiteY172" fmla="*/ 651 h 10651"/>
                  <a:gd name="connsiteX173" fmla="*/ 6943 w 11158"/>
                  <a:gd name="connsiteY173" fmla="*/ 651 h 10651"/>
                  <a:gd name="connsiteX174" fmla="*/ 6982 w 11158"/>
                  <a:gd name="connsiteY174" fmla="*/ 651 h 10651"/>
                  <a:gd name="connsiteX175" fmla="*/ 7021 w 11158"/>
                  <a:gd name="connsiteY175" fmla="*/ 651 h 10651"/>
                  <a:gd name="connsiteX176" fmla="*/ 7060 w 11158"/>
                  <a:gd name="connsiteY176" fmla="*/ 651 h 10651"/>
                  <a:gd name="connsiteX177" fmla="*/ 7099 w 11158"/>
                  <a:gd name="connsiteY177" fmla="*/ 651 h 10651"/>
                  <a:gd name="connsiteX178" fmla="*/ 7138 w 11158"/>
                  <a:gd name="connsiteY178" fmla="*/ 651 h 10651"/>
                  <a:gd name="connsiteX179" fmla="*/ 7177 w 11158"/>
                  <a:gd name="connsiteY179" fmla="*/ 651 h 10651"/>
                  <a:gd name="connsiteX180" fmla="*/ 7216 w 11158"/>
                  <a:gd name="connsiteY180" fmla="*/ 651 h 10651"/>
                  <a:gd name="connsiteX181" fmla="*/ 7255 w 11158"/>
                  <a:gd name="connsiteY181" fmla="*/ 651 h 10651"/>
                  <a:gd name="connsiteX182" fmla="*/ 7294 w 11158"/>
                  <a:gd name="connsiteY182" fmla="*/ 651 h 10651"/>
                  <a:gd name="connsiteX183" fmla="*/ 7333 w 11158"/>
                  <a:gd name="connsiteY183" fmla="*/ 651 h 10651"/>
                  <a:gd name="connsiteX184" fmla="*/ 7372 w 11158"/>
                  <a:gd name="connsiteY184" fmla="*/ 651 h 10651"/>
                  <a:gd name="connsiteX185" fmla="*/ 7411 w 11158"/>
                  <a:gd name="connsiteY185" fmla="*/ 651 h 10651"/>
                  <a:gd name="connsiteX186" fmla="*/ 7450 w 11158"/>
                  <a:gd name="connsiteY186" fmla="*/ 651 h 10651"/>
                  <a:gd name="connsiteX187" fmla="*/ 7489 w 11158"/>
                  <a:gd name="connsiteY187" fmla="*/ 651 h 10651"/>
                  <a:gd name="connsiteX188" fmla="*/ 7528 w 11158"/>
                  <a:gd name="connsiteY188" fmla="*/ 651 h 10651"/>
                  <a:gd name="connsiteX189" fmla="*/ 7567 w 11158"/>
                  <a:gd name="connsiteY189" fmla="*/ 651 h 10651"/>
                  <a:gd name="connsiteX190" fmla="*/ 7606 w 11158"/>
                  <a:gd name="connsiteY190" fmla="*/ 651 h 10651"/>
                  <a:gd name="connsiteX191" fmla="*/ 7645 w 11158"/>
                  <a:gd name="connsiteY191" fmla="*/ 651 h 10651"/>
                  <a:gd name="connsiteX192" fmla="*/ 7684 w 11158"/>
                  <a:gd name="connsiteY192" fmla="*/ 651 h 10651"/>
                  <a:gd name="connsiteX193" fmla="*/ 7723 w 11158"/>
                  <a:gd name="connsiteY193" fmla="*/ 651 h 10651"/>
                  <a:gd name="connsiteX194" fmla="*/ 7762 w 11158"/>
                  <a:gd name="connsiteY194" fmla="*/ 651 h 10651"/>
                  <a:gd name="connsiteX195" fmla="*/ 7801 w 11158"/>
                  <a:gd name="connsiteY195" fmla="*/ 651 h 10651"/>
                  <a:gd name="connsiteX196" fmla="*/ 7840 w 11158"/>
                  <a:gd name="connsiteY196" fmla="*/ 651 h 10651"/>
                  <a:gd name="connsiteX197" fmla="*/ 7879 w 11158"/>
                  <a:gd name="connsiteY197" fmla="*/ 651 h 10651"/>
                  <a:gd name="connsiteX198" fmla="*/ 7918 w 11158"/>
                  <a:gd name="connsiteY198" fmla="*/ 651 h 10651"/>
                  <a:gd name="connsiteX199" fmla="*/ 7957 w 11158"/>
                  <a:gd name="connsiteY199" fmla="*/ 651 h 10651"/>
                  <a:gd name="connsiteX200" fmla="*/ 7996 w 11158"/>
                  <a:gd name="connsiteY200" fmla="*/ 651 h 10651"/>
                  <a:gd name="connsiteX201" fmla="*/ 8037 w 11158"/>
                  <a:gd name="connsiteY201" fmla="*/ 651 h 10651"/>
                  <a:gd name="connsiteX202" fmla="*/ 8076 w 11158"/>
                  <a:gd name="connsiteY202" fmla="*/ 651 h 10651"/>
                  <a:gd name="connsiteX203" fmla="*/ 8115 w 11158"/>
                  <a:gd name="connsiteY203" fmla="*/ 651 h 10651"/>
                  <a:gd name="connsiteX204" fmla="*/ 8154 w 11158"/>
                  <a:gd name="connsiteY204" fmla="*/ 651 h 10651"/>
                  <a:gd name="connsiteX205" fmla="*/ 8193 w 11158"/>
                  <a:gd name="connsiteY205" fmla="*/ 651 h 10651"/>
                  <a:gd name="connsiteX206" fmla="*/ 8232 w 11158"/>
                  <a:gd name="connsiteY206" fmla="*/ 651 h 10651"/>
                  <a:gd name="connsiteX207" fmla="*/ 8271 w 11158"/>
                  <a:gd name="connsiteY207" fmla="*/ 651 h 10651"/>
                  <a:gd name="connsiteX208" fmla="*/ 8310 w 11158"/>
                  <a:gd name="connsiteY208" fmla="*/ 651 h 10651"/>
                  <a:gd name="connsiteX209" fmla="*/ 8349 w 11158"/>
                  <a:gd name="connsiteY209" fmla="*/ 651 h 10651"/>
                  <a:gd name="connsiteX210" fmla="*/ 8388 w 11158"/>
                  <a:gd name="connsiteY210" fmla="*/ 651 h 10651"/>
                  <a:gd name="connsiteX211" fmla="*/ 8427 w 11158"/>
                  <a:gd name="connsiteY211" fmla="*/ 651 h 10651"/>
                  <a:gd name="connsiteX212" fmla="*/ 8466 w 11158"/>
                  <a:gd name="connsiteY212" fmla="*/ 651 h 10651"/>
                  <a:gd name="connsiteX213" fmla="*/ 8505 w 11158"/>
                  <a:gd name="connsiteY213" fmla="*/ 651 h 10651"/>
                  <a:gd name="connsiteX214" fmla="*/ 8544 w 11158"/>
                  <a:gd name="connsiteY214" fmla="*/ 651 h 10651"/>
                  <a:gd name="connsiteX215" fmla="*/ 8583 w 11158"/>
                  <a:gd name="connsiteY215" fmla="*/ 651 h 10651"/>
                  <a:gd name="connsiteX216" fmla="*/ 8622 w 11158"/>
                  <a:gd name="connsiteY216" fmla="*/ 651 h 10651"/>
                  <a:gd name="connsiteX217" fmla="*/ 8661 w 11158"/>
                  <a:gd name="connsiteY217" fmla="*/ 651 h 10651"/>
                  <a:gd name="connsiteX218" fmla="*/ 8700 w 11158"/>
                  <a:gd name="connsiteY218" fmla="*/ 651 h 10651"/>
                  <a:gd name="connsiteX219" fmla="*/ 8739 w 11158"/>
                  <a:gd name="connsiteY219" fmla="*/ 651 h 10651"/>
                  <a:gd name="connsiteX220" fmla="*/ 8778 w 11158"/>
                  <a:gd name="connsiteY220" fmla="*/ 651 h 10651"/>
                  <a:gd name="connsiteX221" fmla="*/ 8817 w 11158"/>
                  <a:gd name="connsiteY221" fmla="*/ 651 h 10651"/>
                  <a:gd name="connsiteX222" fmla="*/ 8856 w 11158"/>
                  <a:gd name="connsiteY222" fmla="*/ 651 h 10651"/>
                  <a:gd name="connsiteX223" fmla="*/ 8895 w 11158"/>
                  <a:gd name="connsiteY223" fmla="*/ 651 h 10651"/>
                  <a:gd name="connsiteX224" fmla="*/ 8934 w 11158"/>
                  <a:gd name="connsiteY224" fmla="*/ 651 h 10651"/>
                  <a:gd name="connsiteX225" fmla="*/ 8973 w 11158"/>
                  <a:gd name="connsiteY225" fmla="*/ 651 h 10651"/>
                  <a:gd name="connsiteX226" fmla="*/ 9012 w 11158"/>
                  <a:gd name="connsiteY226" fmla="*/ 651 h 10651"/>
                  <a:gd name="connsiteX227" fmla="*/ 9051 w 11158"/>
                  <a:gd name="connsiteY227" fmla="*/ 651 h 10651"/>
                  <a:gd name="connsiteX228" fmla="*/ 9090 w 11158"/>
                  <a:gd name="connsiteY228" fmla="*/ 651 h 10651"/>
                  <a:gd name="connsiteX229" fmla="*/ 9129 w 11158"/>
                  <a:gd name="connsiteY229" fmla="*/ 651 h 10651"/>
                  <a:gd name="connsiteX230" fmla="*/ 9168 w 11158"/>
                  <a:gd name="connsiteY230" fmla="*/ 651 h 10651"/>
                  <a:gd name="connsiteX231" fmla="*/ 9207 w 11158"/>
                  <a:gd name="connsiteY231" fmla="*/ 651 h 10651"/>
                  <a:gd name="connsiteX232" fmla="*/ 9246 w 11158"/>
                  <a:gd name="connsiteY232" fmla="*/ 651 h 10651"/>
                  <a:gd name="connsiteX233" fmla="*/ 9285 w 11158"/>
                  <a:gd name="connsiteY233" fmla="*/ 651 h 10651"/>
                  <a:gd name="connsiteX234" fmla="*/ 9324 w 11158"/>
                  <a:gd name="connsiteY234" fmla="*/ 651 h 10651"/>
                  <a:gd name="connsiteX235" fmla="*/ 9363 w 11158"/>
                  <a:gd name="connsiteY235" fmla="*/ 651 h 10651"/>
                  <a:gd name="connsiteX236" fmla="*/ 9402 w 11158"/>
                  <a:gd name="connsiteY236" fmla="*/ 651 h 10651"/>
                  <a:gd name="connsiteX237" fmla="*/ 9441 w 11158"/>
                  <a:gd name="connsiteY237" fmla="*/ 651 h 10651"/>
                  <a:gd name="connsiteX238" fmla="*/ 9480 w 11158"/>
                  <a:gd name="connsiteY238" fmla="*/ 651 h 10651"/>
                  <a:gd name="connsiteX239" fmla="*/ 9519 w 11158"/>
                  <a:gd name="connsiteY239" fmla="*/ 651 h 10651"/>
                  <a:gd name="connsiteX240" fmla="*/ 9558 w 11158"/>
                  <a:gd name="connsiteY240" fmla="*/ 651 h 10651"/>
                  <a:gd name="connsiteX241" fmla="*/ 9597 w 11158"/>
                  <a:gd name="connsiteY241" fmla="*/ 651 h 10651"/>
                  <a:gd name="connsiteX242" fmla="*/ 9636 w 11158"/>
                  <a:gd name="connsiteY242" fmla="*/ 651 h 10651"/>
                  <a:gd name="connsiteX243" fmla="*/ 9675 w 11158"/>
                  <a:gd name="connsiteY243" fmla="*/ 651 h 10651"/>
                  <a:gd name="connsiteX244" fmla="*/ 9714 w 11158"/>
                  <a:gd name="connsiteY244" fmla="*/ 651 h 10651"/>
                  <a:gd name="connsiteX245" fmla="*/ 9754 w 11158"/>
                  <a:gd name="connsiteY245" fmla="*/ 651 h 10651"/>
                  <a:gd name="connsiteX246" fmla="*/ 9793 w 11158"/>
                  <a:gd name="connsiteY246" fmla="*/ 651 h 10651"/>
                  <a:gd name="connsiteX247" fmla="*/ 9832 w 11158"/>
                  <a:gd name="connsiteY247" fmla="*/ 651 h 10651"/>
                  <a:gd name="connsiteX248" fmla="*/ 9871 w 11158"/>
                  <a:gd name="connsiteY248" fmla="*/ 651 h 10651"/>
                  <a:gd name="connsiteX249" fmla="*/ 9910 w 11158"/>
                  <a:gd name="connsiteY249" fmla="*/ 651 h 10651"/>
                  <a:gd name="connsiteX250" fmla="*/ 9949 w 11158"/>
                  <a:gd name="connsiteY250" fmla="*/ 651 h 10651"/>
                  <a:gd name="connsiteX251" fmla="*/ 9990 w 11158"/>
                  <a:gd name="connsiteY251" fmla="*/ 651 h 10651"/>
                  <a:gd name="connsiteX252" fmla="*/ 10029 w 11158"/>
                  <a:gd name="connsiteY252" fmla="*/ 651 h 10651"/>
                  <a:gd name="connsiteX253" fmla="*/ 10068 w 11158"/>
                  <a:gd name="connsiteY253" fmla="*/ 651 h 10651"/>
                  <a:gd name="connsiteX254" fmla="*/ 10107 w 11158"/>
                  <a:gd name="connsiteY254" fmla="*/ 651 h 10651"/>
                  <a:gd name="connsiteX255" fmla="*/ 10146 w 11158"/>
                  <a:gd name="connsiteY255" fmla="*/ 651 h 10651"/>
                  <a:gd name="connsiteX256" fmla="*/ 11158 w 11158"/>
                  <a:gd name="connsiteY256" fmla="*/ 0 h 10651"/>
                  <a:gd name="connsiteX0" fmla="*/ 0 w 11158"/>
                  <a:gd name="connsiteY0" fmla="*/ 69 h 10651"/>
                  <a:gd name="connsiteX1" fmla="*/ 90 w 11158"/>
                  <a:gd name="connsiteY1" fmla="*/ 1592 h 10651"/>
                  <a:gd name="connsiteX2" fmla="*/ 237 w 11158"/>
                  <a:gd name="connsiteY2" fmla="*/ 2390 h 10651"/>
                  <a:gd name="connsiteX3" fmla="*/ 304 w 11158"/>
                  <a:gd name="connsiteY3" fmla="*/ 2820 h 10651"/>
                  <a:gd name="connsiteX4" fmla="*/ 343 w 11158"/>
                  <a:gd name="connsiteY4" fmla="*/ 2982 h 10651"/>
                  <a:gd name="connsiteX5" fmla="*/ 382 w 11158"/>
                  <a:gd name="connsiteY5" fmla="*/ 3152 h 10651"/>
                  <a:gd name="connsiteX6" fmla="*/ 421 w 11158"/>
                  <a:gd name="connsiteY6" fmla="*/ 3332 h 10651"/>
                  <a:gd name="connsiteX7" fmla="*/ 460 w 11158"/>
                  <a:gd name="connsiteY7" fmla="*/ 3517 h 10651"/>
                  <a:gd name="connsiteX8" fmla="*/ 499 w 11158"/>
                  <a:gd name="connsiteY8" fmla="*/ 3712 h 10651"/>
                  <a:gd name="connsiteX9" fmla="*/ 538 w 11158"/>
                  <a:gd name="connsiteY9" fmla="*/ 3911 h 10651"/>
                  <a:gd name="connsiteX10" fmla="*/ 577 w 11158"/>
                  <a:gd name="connsiteY10" fmla="*/ 4121 h 10651"/>
                  <a:gd name="connsiteX11" fmla="*/ 616 w 11158"/>
                  <a:gd name="connsiteY11" fmla="*/ 4334 h 10651"/>
                  <a:gd name="connsiteX12" fmla="*/ 656 w 11158"/>
                  <a:gd name="connsiteY12" fmla="*/ 4555 h 10651"/>
                  <a:gd name="connsiteX13" fmla="*/ 695 w 11158"/>
                  <a:gd name="connsiteY13" fmla="*/ 4784 h 10651"/>
                  <a:gd name="connsiteX14" fmla="*/ 734 w 11158"/>
                  <a:gd name="connsiteY14" fmla="*/ 5016 h 10651"/>
                  <a:gd name="connsiteX15" fmla="*/ 773 w 11158"/>
                  <a:gd name="connsiteY15" fmla="*/ 5255 h 10651"/>
                  <a:gd name="connsiteX16" fmla="*/ 812 w 11158"/>
                  <a:gd name="connsiteY16" fmla="*/ 5498 h 10651"/>
                  <a:gd name="connsiteX17" fmla="*/ 851 w 11158"/>
                  <a:gd name="connsiteY17" fmla="*/ 5741 h 10651"/>
                  <a:gd name="connsiteX18" fmla="*/ 890 w 11158"/>
                  <a:gd name="connsiteY18" fmla="*/ 5992 h 10651"/>
                  <a:gd name="connsiteX19" fmla="*/ 929 w 11158"/>
                  <a:gd name="connsiteY19" fmla="*/ 6242 h 10651"/>
                  <a:gd name="connsiteX20" fmla="*/ 968 w 11158"/>
                  <a:gd name="connsiteY20" fmla="*/ 6496 h 10651"/>
                  <a:gd name="connsiteX21" fmla="*/ 1007 w 11158"/>
                  <a:gd name="connsiteY21" fmla="*/ 6750 h 10651"/>
                  <a:gd name="connsiteX22" fmla="*/ 1046 w 11158"/>
                  <a:gd name="connsiteY22" fmla="*/ 7005 h 10651"/>
                  <a:gd name="connsiteX23" fmla="*/ 1085 w 11158"/>
                  <a:gd name="connsiteY23" fmla="*/ 7259 h 10651"/>
                  <a:gd name="connsiteX24" fmla="*/ 1124 w 11158"/>
                  <a:gd name="connsiteY24" fmla="*/ 7509 h 10651"/>
                  <a:gd name="connsiteX25" fmla="*/ 1163 w 11158"/>
                  <a:gd name="connsiteY25" fmla="*/ 7756 h 10651"/>
                  <a:gd name="connsiteX26" fmla="*/ 1202 w 11158"/>
                  <a:gd name="connsiteY26" fmla="*/ 8003 h 10651"/>
                  <a:gd name="connsiteX27" fmla="*/ 1241 w 11158"/>
                  <a:gd name="connsiteY27" fmla="*/ 8238 h 10651"/>
                  <a:gd name="connsiteX28" fmla="*/ 1280 w 11158"/>
                  <a:gd name="connsiteY28" fmla="*/ 8474 h 10651"/>
                  <a:gd name="connsiteX29" fmla="*/ 1319 w 11158"/>
                  <a:gd name="connsiteY29" fmla="*/ 8699 h 10651"/>
                  <a:gd name="connsiteX30" fmla="*/ 1358 w 11158"/>
                  <a:gd name="connsiteY30" fmla="*/ 8916 h 10651"/>
                  <a:gd name="connsiteX31" fmla="*/ 1397 w 11158"/>
                  <a:gd name="connsiteY31" fmla="*/ 9126 h 10651"/>
                  <a:gd name="connsiteX32" fmla="*/ 1436 w 11158"/>
                  <a:gd name="connsiteY32" fmla="*/ 9325 h 10651"/>
                  <a:gd name="connsiteX33" fmla="*/ 1475 w 11158"/>
                  <a:gd name="connsiteY33" fmla="*/ 9513 h 10651"/>
                  <a:gd name="connsiteX34" fmla="*/ 1514 w 11158"/>
                  <a:gd name="connsiteY34" fmla="*/ 9690 h 10651"/>
                  <a:gd name="connsiteX35" fmla="*/ 1553 w 11158"/>
                  <a:gd name="connsiteY35" fmla="*/ 9855 h 10651"/>
                  <a:gd name="connsiteX36" fmla="*/ 1592 w 11158"/>
                  <a:gd name="connsiteY36" fmla="*/ 10003 h 10651"/>
                  <a:gd name="connsiteX37" fmla="*/ 1631 w 11158"/>
                  <a:gd name="connsiteY37" fmla="*/ 10139 h 10651"/>
                  <a:gd name="connsiteX38" fmla="*/ 1670 w 11158"/>
                  <a:gd name="connsiteY38" fmla="*/ 10261 h 10651"/>
                  <a:gd name="connsiteX39" fmla="*/ 1709 w 11158"/>
                  <a:gd name="connsiteY39" fmla="*/ 10367 h 10651"/>
                  <a:gd name="connsiteX40" fmla="*/ 1748 w 11158"/>
                  <a:gd name="connsiteY40" fmla="*/ 10456 h 10651"/>
                  <a:gd name="connsiteX41" fmla="*/ 1787 w 11158"/>
                  <a:gd name="connsiteY41" fmla="*/ 10529 h 10651"/>
                  <a:gd name="connsiteX42" fmla="*/ 1826 w 11158"/>
                  <a:gd name="connsiteY42" fmla="*/ 10585 h 10651"/>
                  <a:gd name="connsiteX43" fmla="*/ 1865 w 11158"/>
                  <a:gd name="connsiteY43" fmla="*/ 10625 h 10651"/>
                  <a:gd name="connsiteX44" fmla="*/ 1904 w 11158"/>
                  <a:gd name="connsiteY44" fmla="*/ 10644 h 10651"/>
                  <a:gd name="connsiteX45" fmla="*/ 1943 w 11158"/>
                  <a:gd name="connsiteY45" fmla="*/ 10651 h 10651"/>
                  <a:gd name="connsiteX46" fmla="*/ 1982 w 11158"/>
                  <a:gd name="connsiteY46" fmla="*/ 10636 h 10651"/>
                  <a:gd name="connsiteX47" fmla="*/ 2021 w 11158"/>
                  <a:gd name="connsiteY47" fmla="*/ 10603 h 10651"/>
                  <a:gd name="connsiteX48" fmla="*/ 2060 w 11158"/>
                  <a:gd name="connsiteY48" fmla="*/ 10555 h 10651"/>
                  <a:gd name="connsiteX49" fmla="*/ 2099 w 11158"/>
                  <a:gd name="connsiteY49" fmla="*/ 10489 h 10651"/>
                  <a:gd name="connsiteX50" fmla="*/ 2138 w 11158"/>
                  <a:gd name="connsiteY50" fmla="*/ 10408 h 10651"/>
                  <a:gd name="connsiteX51" fmla="*/ 2177 w 11158"/>
                  <a:gd name="connsiteY51" fmla="*/ 10308 h 10651"/>
                  <a:gd name="connsiteX52" fmla="*/ 2218 w 11158"/>
                  <a:gd name="connsiteY52" fmla="*/ 10194 h 10651"/>
                  <a:gd name="connsiteX53" fmla="*/ 2257 w 11158"/>
                  <a:gd name="connsiteY53" fmla="*/ 10065 h 10651"/>
                  <a:gd name="connsiteX54" fmla="*/ 2296 w 11158"/>
                  <a:gd name="connsiteY54" fmla="*/ 9922 h 10651"/>
                  <a:gd name="connsiteX55" fmla="*/ 2335 w 11158"/>
                  <a:gd name="connsiteY55" fmla="*/ 9763 h 10651"/>
                  <a:gd name="connsiteX56" fmla="*/ 2374 w 11158"/>
                  <a:gd name="connsiteY56" fmla="*/ 9594 h 10651"/>
                  <a:gd name="connsiteX57" fmla="*/ 2413 w 11158"/>
                  <a:gd name="connsiteY57" fmla="*/ 9410 h 10651"/>
                  <a:gd name="connsiteX58" fmla="*/ 2452 w 11158"/>
                  <a:gd name="connsiteY58" fmla="*/ 9215 h 10651"/>
                  <a:gd name="connsiteX59" fmla="*/ 2491 w 11158"/>
                  <a:gd name="connsiteY59" fmla="*/ 9008 h 10651"/>
                  <a:gd name="connsiteX60" fmla="*/ 2530 w 11158"/>
                  <a:gd name="connsiteY60" fmla="*/ 8795 h 10651"/>
                  <a:gd name="connsiteX61" fmla="*/ 2569 w 11158"/>
                  <a:gd name="connsiteY61" fmla="*/ 8574 h 10651"/>
                  <a:gd name="connsiteX62" fmla="*/ 2608 w 11158"/>
                  <a:gd name="connsiteY62" fmla="*/ 8342 h 10651"/>
                  <a:gd name="connsiteX63" fmla="*/ 2647 w 11158"/>
                  <a:gd name="connsiteY63" fmla="*/ 8106 h 10651"/>
                  <a:gd name="connsiteX64" fmla="*/ 2686 w 11158"/>
                  <a:gd name="connsiteY64" fmla="*/ 7863 h 10651"/>
                  <a:gd name="connsiteX65" fmla="*/ 2725 w 11158"/>
                  <a:gd name="connsiteY65" fmla="*/ 7616 h 10651"/>
                  <a:gd name="connsiteX66" fmla="*/ 2764 w 11158"/>
                  <a:gd name="connsiteY66" fmla="*/ 7369 h 10651"/>
                  <a:gd name="connsiteX67" fmla="*/ 2803 w 11158"/>
                  <a:gd name="connsiteY67" fmla="*/ 7115 h 10651"/>
                  <a:gd name="connsiteX68" fmla="*/ 2842 w 11158"/>
                  <a:gd name="connsiteY68" fmla="*/ 6861 h 10651"/>
                  <a:gd name="connsiteX69" fmla="*/ 2881 w 11158"/>
                  <a:gd name="connsiteY69" fmla="*/ 6607 h 10651"/>
                  <a:gd name="connsiteX70" fmla="*/ 2920 w 11158"/>
                  <a:gd name="connsiteY70" fmla="*/ 6353 h 10651"/>
                  <a:gd name="connsiteX71" fmla="*/ 2959 w 11158"/>
                  <a:gd name="connsiteY71" fmla="*/ 6102 h 10651"/>
                  <a:gd name="connsiteX72" fmla="*/ 2998 w 11158"/>
                  <a:gd name="connsiteY72" fmla="*/ 5852 h 10651"/>
                  <a:gd name="connsiteX73" fmla="*/ 3037 w 11158"/>
                  <a:gd name="connsiteY73" fmla="*/ 5605 h 10651"/>
                  <a:gd name="connsiteX74" fmla="*/ 3076 w 11158"/>
                  <a:gd name="connsiteY74" fmla="*/ 5358 h 10651"/>
                  <a:gd name="connsiteX75" fmla="*/ 3115 w 11158"/>
                  <a:gd name="connsiteY75" fmla="*/ 5119 h 10651"/>
                  <a:gd name="connsiteX76" fmla="*/ 3154 w 11158"/>
                  <a:gd name="connsiteY76" fmla="*/ 4883 h 10651"/>
                  <a:gd name="connsiteX77" fmla="*/ 3193 w 11158"/>
                  <a:gd name="connsiteY77" fmla="*/ 4655 h 10651"/>
                  <a:gd name="connsiteX78" fmla="*/ 3232 w 11158"/>
                  <a:gd name="connsiteY78" fmla="*/ 4430 h 10651"/>
                  <a:gd name="connsiteX79" fmla="*/ 3271 w 11158"/>
                  <a:gd name="connsiteY79" fmla="*/ 4213 h 10651"/>
                  <a:gd name="connsiteX80" fmla="*/ 3310 w 11158"/>
                  <a:gd name="connsiteY80" fmla="*/ 4003 h 10651"/>
                  <a:gd name="connsiteX81" fmla="*/ 3349 w 11158"/>
                  <a:gd name="connsiteY81" fmla="*/ 3796 h 10651"/>
                  <a:gd name="connsiteX82" fmla="*/ 3388 w 11158"/>
                  <a:gd name="connsiteY82" fmla="*/ 3601 h 10651"/>
                  <a:gd name="connsiteX83" fmla="*/ 3427 w 11158"/>
                  <a:gd name="connsiteY83" fmla="*/ 3410 h 10651"/>
                  <a:gd name="connsiteX84" fmla="*/ 3466 w 11158"/>
                  <a:gd name="connsiteY84" fmla="*/ 3229 h 10651"/>
                  <a:gd name="connsiteX85" fmla="*/ 3505 w 11158"/>
                  <a:gd name="connsiteY85" fmla="*/ 3056 h 10651"/>
                  <a:gd name="connsiteX86" fmla="*/ 3544 w 11158"/>
                  <a:gd name="connsiteY86" fmla="*/ 2890 h 10651"/>
                  <a:gd name="connsiteX87" fmla="*/ 3583 w 11158"/>
                  <a:gd name="connsiteY87" fmla="*/ 2732 h 10651"/>
                  <a:gd name="connsiteX88" fmla="*/ 3622 w 11158"/>
                  <a:gd name="connsiteY88" fmla="*/ 2581 h 10651"/>
                  <a:gd name="connsiteX89" fmla="*/ 3661 w 11158"/>
                  <a:gd name="connsiteY89" fmla="*/ 2437 h 10651"/>
                  <a:gd name="connsiteX90" fmla="*/ 3700 w 11158"/>
                  <a:gd name="connsiteY90" fmla="*/ 2301 h 10651"/>
                  <a:gd name="connsiteX91" fmla="*/ 3739 w 11158"/>
                  <a:gd name="connsiteY91" fmla="*/ 2176 h 10651"/>
                  <a:gd name="connsiteX92" fmla="*/ 3778 w 11158"/>
                  <a:gd name="connsiteY92" fmla="*/ 2054 h 10651"/>
                  <a:gd name="connsiteX93" fmla="*/ 3817 w 11158"/>
                  <a:gd name="connsiteY93" fmla="*/ 1940 h 10651"/>
                  <a:gd name="connsiteX94" fmla="*/ 3856 w 11158"/>
                  <a:gd name="connsiteY94" fmla="*/ 1837 h 10651"/>
                  <a:gd name="connsiteX95" fmla="*/ 3895 w 11158"/>
                  <a:gd name="connsiteY95" fmla="*/ 1738 h 10651"/>
                  <a:gd name="connsiteX96" fmla="*/ 3934 w 11158"/>
                  <a:gd name="connsiteY96" fmla="*/ 1645 h 10651"/>
                  <a:gd name="connsiteX97" fmla="*/ 3973 w 11158"/>
                  <a:gd name="connsiteY97" fmla="*/ 1557 h 10651"/>
                  <a:gd name="connsiteX98" fmla="*/ 4012 w 11158"/>
                  <a:gd name="connsiteY98" fmla="*/ 1476 h 10651"/>
                  <a:gd name="connsiteX99" fmla="*/ 4051 w 11158"/>
                  <a:gd name="connsiteY99" fmla="*/ 1402 h 10651"/>
                  <a:gd name="connsiteX100" fmla="*/ 4090 w 11158"/>
                  <a:gd name="connsiteY100" fmla="*/ 1336 h 10651"/>
                  <a:gd name="connsiteX101" fmla="*/ 4129 w 11158"/>
                  <a:gd name="connsiteY101" fmla="*/ 1270 h 10651"/>
                  <a:gd name="connsiteX102" fmla="*/ 4171 w 11158"/>
                  <a:gd name="connsiteY102" fmla="*/ 1211 h 10651"/>
                  <a:gd name="connsiteX103" fmla="*/ 4210 w 11158"/>
                  <a:gd name="connsiteY103" fmla="*/ 1159 h 10651"/>
                  <a:gd name="connsiteX104" fmla="*/ 4249 w 11158"/>
                  <a:gd name="connsiteY104" fmla="*/ 1108 h 10651"/>
                  <a:gd name="connsiteX105" fmla="*/ 4288 w 11158"/>
                  <a:gd name="connsiteY105" fmla="*/ 1064 h 10651"/>
                  <a:gd name="connsiteX106" fmla="*/ 4327 w 11158"/>
                  <a:gd name="connsiteY106" fmla="*/ 1023 h 10651"/>
                  <a:gd name="connsiteX107" fmla="*/ 4366 w 11158"/>
                  <a:gd name="connsiteY107" fmla="*/ 982 h 10651"/>
                  <a:gd name="connsiteX108" fmla="*/ 4405 w 11158"/>
                  <a:gd name="connsiteY108" fmla="*/ 949 h 10651"/>
                  <a:gd name="connsiteX109" fmla="*/ 4444 w 11158"/>
                  <a:gd name="connsiteY109" fmla="*/ 916 h 10651"/>
                  <a:gd name="connsiteX110" fmla="*/ 4483 w 11158"/>
                  <a:gd name="connsiteY110" fmla="*/ 890 h 10651"/>
                  <a:gd name="connsiteX111" fmla="*/ 4522 w 11158"/>
                  <a:gd name="connsiteY111" fmla="*/ 865 h 10651"/>
                  <a:gd name="connsiteX112" fmla="*/ 4561 w 11158"/>
                  <a:gd name="connsiteY112" fmla="*/ 839 h 10651"/>
                  <a:gd name="connsiteX113" fmla="*/ 4600 w 11158"/>
                  <a:gd name="connsiteY113" fmla="*/ 820 h 10651"/>
                  <a:gd name="connsiteX114" fmla="*/ 4639 w 11158"/>
                  <a:gd name="connsiteY114" fmla="*/ 798 h 10651"/>
                  <a:gd name="connsiteX115" fmla="*/ 4678 w 11158"/>
                  <a:gd name="connsiteY115" fmla="*/ 784 h 10651"/>
                  <a:gd name="connsiteX116" fmla="*/ 4717 w 11158"/>
                  <a:gd name="connsiteY116" fmla="*/ 769 h 10651"/>
                  <a:gd name="connsiteX117" fmla="*/ 4756 w 11158"/>
                  <a:gd name="connsiteY117" fmla="*/ 754 h 10651"/>
                  <a:gd name="connsiteX118" fmla="*/ 4795 w 11158"/>
                  <a:gd name="connsiteY118" fmla="*/ 743 h 10651"/>
                  <a:gd name="connsiteX119" fmla="*/ 4834 w 11158"/>
                  <a:gd name="connsiteY119" fmla="*/ 732 h 10651"/>
                  <a:gd name="connsiteX120" fmla="*/ 4873 w 11158"/>
                  <a:gd name="connsiteY120" fmla="*/ 721 h 10651"/>
                  <a:gd name="connsiteX121" fmla="*/ 4912 w 11158"/>
                  <a:gd name="connsiteY121" fmla="*/ 714 h 10651"/>
                  <a:gd name="connsiteX122" fmla="*/ 4951 w 11158"/>
                  <a:gd name="connsiteY122" fmla="*/ 706 h 10651"/>
                  <a:gd name="connsiteX123" fmla="*/ 4990 w 11158"/>
                  <a:gd name="connsiteY123" fmla="*/ 699 h 10651"/>
                  <a:gd name="connsiteX124" fmla="*/ 5029 w 11158"/>
                  <a:gd name="connsiteY124" fmla="*/ 692 h 10651"/>
                  <a:gd name="connsiteX125" fmla="*/ 5068 w 11158"/>
                  <a:gd name="connsiteY125" fmla="*/ 688 h 10651"/>
                  <a:gd name="connsiteX126" fmla="*/ 5107 w 11158"/>
                  <a:gd name="connsiteY126" fmla="*/ 684 h 10651"/>
                  <a:gd name="connsiteX127" fmla="*/ 5146 w 11158"/>
                  <a:gd name="connsiteY127" fmla="*/ 677 h 10651"/>
                  <a:gd name="connsiteX128" fmla="*/ 5185 w 11158"/>
                  <a:gd name="connsiteY128" fmla="*/ 673 h 10651"/>
                  <a:gd name="connsiteX129" fmla="*/ 5224 w 11158"/>
                  <a:gd name="connsiteY129" fmla="*/ 673 h 10651"/>
                  <a:gd name="connsiteX130" fmla="*/ 5263 w 11158"/>
                  <a:gd name="connsiteY130" fmla="*/ 669 h 10651"/>
                  <a:gd name="connsiteX131" fmla="*/ 5302 w 11158"/>
                  <a:gd name="connsiteY131" fmla="*/ 666 h 10651"/>
                  <a:gd name="connsiteX132" fmla="*/ 5341 w 11158"/>
                  <a:gd name="connsiteY132" fmla="*/ 666 h 10651"/>
                  <a:gd name="connsiteX133" fmla="*/ 5380 w 11158"/>
                  <a:gd name="connsiteY133" fmla="*/ 662 h 10651"/>
                  <a:gd name="connsiteX134" fmla="*/ 5419 w 11158"/>
                  <a:gd name="connsiteY134" fmla="*/ 662 h 10651"/>
                  <a:gd name="connsiteX135" fmla="*/ 5458 w 11158"/>
                  <a:gd name="connsiteY135" fmla="*/ 658 h 10651"/>
                  <a:gd name="connsiteX136" fmla="*/ 5497 w 11158"/>
                  <a:gd name="connsiteY136" fmla="*/ 658 h 10651"/>
                  <a:gd name="connsiteX137" fmla="*/ 5536 w 11158"/>
                  <a:gd name="connsiteY137" fmla="*/ 658 h 10651"/>
                  <a:gd name="connsiteX138" fmla="*/ 5575 w 11158"/>
                  <a:gd name="connsiteY138" fmla="*/ 658 h 10651"/>
                  <a:gd name="connsiteX139" fmla="*/ 5614 w 11158"/>
                  <a:gd name="connsiteY139" fmla="*/ 655 h 10651"/>
                  <a:gd name="connsiteX140" fmla="*/ 5653 w 11158"/>
                  <a:gd name="connsiteY140" fmla="*/ 655 h 10651"/>
                  <a:gd name="connsiteX141" fmla="*/ 5692 w 11158"/>
                  <a:gd name="connsiteY141" fmla="*/ 655 h 10651"/>
                  <a:gd name="connsiteX142" fmla="*/ 5731 w 11158"/>
                  <a:gd name="connsiteY142" fmla="*/ 655 h 10651"/>
                  <a:gd name="connsiteX143" fmla="*/ 5770 w 11158"/>
                  <a:gd name="connsiteY143" fmla="*/ 655 h 10651"/>
                  <a:gd name="connsiteX144" fmla="*/ 5809 w 11158"/>
                  <a:gd name="connsiteY144" fmla="*/ 655 h 10651"/>
                  <a:gd name="connsiteX145" fmla="*/ 5848 w 11158"/>
                  <a:gd name="connsiteY145" fmla="*/ 655 h 10651"/>
                  <a:gd name="connsiteX146" fmla="*/ 5887 w 11158"/>
                  <a:gd name="connsiteY146" fmla="*/ 655 h 10651"/>
                  <a:gd name="connsiteX147" fmla="*/ 5926 w 11158"/>
                  <a:gd name="connsiteY147" fmla="*/ 655 h 10651"/>
                  <a:gd name="connsiteX148" fmla="*/ 5965 w 11158"/>
                  <a:gd name="connsiteY148" fmla="*/ 655 h 10651"/>
                  <a:gd name="connsiteX149" fmla="*/ 6004 w 11158"/>
                  <a:gd name="connsiteY149" fmla="*/ 655 h 10651"/>
                  <a:gd name="connsiteX150" fmla="*/ 6043 w 11158"/>
                  <a:gd name="connsiteY150" fmla="*/ 655 h 10651"/>
                  <a:gd name="connsiteX151" fmla="*/ 6082 w 11158"/>
                  <a:gd name="connsiteY151" fmla="*/ 655 h 10651"/>
                  <a:gd name="connsiteX152" fmla="*/ 6124 w 11158"/>
                  <a:gd name="connsiteY152" fmla="*/ 651 h 10651"/>
                  <a:gd name="connsiteX153" fmla="*/ 6163 w 11158"/>
                  <a:gd name="connsiteY153" fmla="*/ 651 h 10651"/>
                  <a:gd name="connsiteX154" fmla="*/ 6202 w 11158"/>
                  <a:gd name="connsiteY154" fmla="*/ 651 h 10651"/>
                  <a:gd name="connsiteX155" fmla="*/ 6241 w 11158"/>
                  <a:gd name="connsiteY155" fmla="*/ 651 h 10651"/>
                  <a:gd name="connsiteX156" fmla="*/ 6280 w 11158"/>
                  <a:gd name="connsiteY156" fmla="*/ 651 h 10651"/>
                  <a:gd name="connsiteX157" fmla="*/ 6319 w 11158"/>
                  <a:gd name="connsiteY157" fmla="*/ 651 h 10651"/>
                  <a:gd name="connsiteX158" fmla="*/ 6358 w 11158"/>
                  <a:gd name="connsiteY158" fmla="*/ 651 h 10651"/>
                  <a:gd name="connsiteX159" fmla="*/ 6397 w 11158"/>
                  <a:gd name="connsiteY159" fmla="*/ 651 h 10651"/>
                  <a:gd name="connsiteX160" fmla="*/ 6436 w 11158"/>
                  <a:gd name="connsiteY160" fmla="*/ 651 h 10651"/>
                  <a:gd name="connsiteX161" fmla="*/ 6475 w 11158"/>
                  <a:gd name="connsiteY161" fmla="*/ 651 h 10651"/>
                  <a:gd name="connsiteX162" fmla="*/ 6514 w 11158"/>
                  <a:gd name="connsiteY162" fmla="*/ 651 h 10651"/>
                  <a:gd name="connsiteX163" fmla="*/ 6553 w 11158"/>
                  <a:gd name="connsiteY163" fmla="*/ 651 h 10651"/>
                  <a:gd name="connsiteX164" fmla="*/ 6592 w 11158"/>
                  <a:gd name="connsiteY164" fmla="*/ 651 h 10651"/>
                  <a:gd name="connsiteX165" fmla="*/ 6631 w 11158"/>
                  <a:gd name="connsiteY165" fmla="*/ 651 h 10651"/>
                  <a:gd name="connsiteX166" fmla="*/ 6670 w 11158"/>
                  <a:gd name="connsiteY166" fmla="*/ 651 h 10651"/>
                  <a:gd name="connsiteX167" fmla="*/ 6709 w 11158"/>
                  <a:gd name="connsiteY167" fmla="*/ 651 h 10651"/>
                  <a:gd name="connsiteX168" fmla="*/ 6748 w 11158"/>
                  <a:gd name="connsiteY168" fmla="*/ 651 h 10651"/>
                  <a:gd name="connsiteX169" fmla="*/ 6787 w 11158"/>
                  <a:gd name="connsiteY169" fmla="*/ 651 h 10651"/>
                  <a:gd name="connsiteX170" fmla="*/ 6826 w 11158"/>
                  <a:gd name="connsiteY170" fmla="*/ 651 h 10651"/>
                  <a:gd name="connsiteX171" fmla="*/ 6865 w 11158"/>
                  <a:gd name="connsiteY171" fmla="*/ 651 h 10651"/>
                  <a:gd name="connsiteX172" fmla="*/ 6904 w 11158"/>
                  <a:gd name="connsiteY172" fmla="*/ 651 h 10651"/>
                  <a:gd name="connsiteX173" fmla="*/ 6943 w 11158"/>
                  <a:gd name="connsiteY173" fmla="*/ 651 h 10651"/>
                  <a:gd name="connsiteX174" fmla="*/ 6982 w 11158"/>
                  <a:gd name="connsiteY174" fmla="*/ 651 h 10651"/>
                  <a:gd name="connsiteX175" fmla="*/ 7021 w 11158"/>
                  <a:gd name="connsiteY175" fmla="*/ 651 h 10651"/>
                  <a:gd name="connsiteX176" fmla="*/ 7060 w 11158"/>
                  <a:gd name="connsiteY176" fmla="*/ 651 h 10651"/>
                  <a:gd name="connsiteX177" fmla="*/ 7099 w 11158"/>
                  <a:gd name="connsiteY177" fmla="*/ 651 h 10651"/>
                  <a:gd name="connsiteX178" fmla="*/ 7138 w 11158"/>
                  <a:gd name="connsiteY178" fmla="*/ 651 h 10651"/>
                  <a:gd name="connsiteX179" fmla="*/ 7177 w 11158"/>
                  <a:gd name="connsiteY179" fmla="*/ 651 h 10651"/>
                  <a:gd name="connsiteX180" fmla="*/ 7216 w 11158"/>
                  <a:gd name="connsiteY180" fmla="*/ 651 h 10651"/>
                  <a:gd name="connsiteX181" fmla="*/ 7255 w 11158"/>
                  <a:gd name="connsiteY181" fmla="*/ 651 h 10651"/>
                  <a:gd name="connsiteX182" fmla="*/ 7294 w 11158"/>
                  <a:gd name="connsiteY182" fmla="*/ 651 h 10651"/>
                  <a:gd name="connsiteX183" fmla="*/ 7333 w 11158"/>
                  <a:gd name="connsiteY183" fmla="*/ 651 h 10651"/>
                  <a:gd name="connsiteX184" fmla="*/ 7372 w 11158"/>
                  <a:gd name="connsiteY184" fmla="*/ 651 h 10651"/>
                  <a:gd name="connsiteX185" fmla="*/ 7411 w 11158"/>
                  <a:gd name="connsiteY185" fmla="*/ 651 h 10651"/>
                  <a:gd name="connsiteX186" fmla="*/ 7450 w 11158"/>
                  <a:gd name="connsiteY186" fmla="*/ 651 h 10651"/>
                  <a:gd name="connsiteX187" fmla="*/ 7489 w 11158"/>
                  <a:gd name="connsiteY187" fmla="*/ 651 h 10651"/>
                  <a:gd name="connsiteX188" fmla="*/ 7528 w 11158"/>
                  <a:gd name="connsiteY188" fmla="*/ 651 h 10651"/>
                  <a:gd name="connsiteX189" fmla="*/ 7567 w 11158"/>
                  <a:gd name="connsiteY189" fmla="*/ 651 h 10651"/>
                  <a:gd name="connsiteX190" fmla="*/ 7606 w 11158"/>
                  <a:gd name="connsiteY190" fmla="*/ 651 h 10651"/>
                  <a:gd name="connsiteX191" fmla="*/ 7645 w 11158"/>
                  <a:gd name="connsiteY191" fmla="*/ 651 h 10651"/>
                  <a:gd name="connsiteX192" fmla="*/ 7684 w 11158"/>
                  <a:gd name="connsiteY192" fmla="*/ 651 h 10651"/>
                  <a:gd name="connsiteX193" fmla="*/ 7723 w 11158"/>
                  <a:gd name="connsiteY193" fmla="*/ 651 h 10651"/>
                  <a:gd name="connsiteX194" fmla="*/ 7762 w 11158"/>
                  <a:gd name="connsiteY194" fmla="*/ 651 h 10651"/>
                  <a:gd name="connsiteX195" fmla="*/ 7801 w 11158"/>
                  <a:gd name="connsiteY195" fmla="*/ 651 h 10651"/>
                  <a:gd name="connsiteX196" fmla="*/ 7840 w 11158"/>
                  <a:gd name="connsiteY196" fmla="*/ 651 h 10651"/>
                  <a:gd name="connsiteX197" fmla="*/ 7879 w 11158"/>
                  <a:gd name="connsiteY197" fmla="*/ 651 h 10651"/>
                  <a:gd name="connsiteX198" fmla="*/ 7918 w 11158"/>
                  <a:gd name="connsiteY198" fmla="*/ 651 h 10651"/>
                  <a:gd name="connsiteX199" fmla="*/ 7957 w 11158"/>
                  <a:gd name="connsiteY199" fmla="*/ 651 h 10651"/>
                  <a:gd name="connsiteX200" fmla="*/ 7996 w 11158"/>
                  <a:gd name="connsiteY200" fmla="*/ 651 h 10651"/>
                  <a:gd name="connsiteX201" fmla="*/ 8037 w 11158"/>
                  <a:gd name="connsiteY201" fmla="*/ 651 h 10651"/>
                  <a:gd name="connsiteX202" fmla="*/ 8076 w 11158"/>
                  <a:gd name="connsiteY202" fmla="*/ 651 h 10651"/>
                  <a:gd name="connsiteX203" fmla="*/ 8115 w 11158"/>
                  <a:gd name="connsiteY203" fmla="*/ 651 h 10651"/>
                  <a:gd name="connsiteX204" fmla="*/ 8154 w 11158"/>
                  <a:gd name="connsiteY204" fmla="*/ 651 h 10651"/>
                  <a:gd name="connsiteX205" fmla="*/ 8193 w 11158"/>
                  <a:gd name="connsiteY205" fmla="*/ 651 h 10651"/>
                  <a:gd name="connsiteX206" fmla="*/ 8232 w 11158"/>
                  <a:gd name="connsiteY206" fmla="*/ 651 h 10651"/>
                  <a:gd name="connsiteX207" fmla="*/ 8271 w 11158"/>
                  <a:gd name="connsiteY207" fmla="*/ 651 h 10651"/>
                  <a:gd name="connsiteX208" fmla="*/ 8310 w 11158"/>
                  <a:gd name="connsiteY208" fmla="*/ 651 h 10651"/>
                  <a:gd name="connsiteX209" fmla="*/ 8349 w 11158"/>
                  <a:gd name="connsiteY209" fmla="*/ 651 h 10651"/>
                  <a:gd name="connsiteX210" fmla="*/ 8388 w 11158"/>
                  <a:gd name="connsiteY210" fmla="*/ 651 h 10651"/>
                  <a:gd name="connsiteX211" fmla="*/ 8427 w 11158"/>
                  <a:gd name="connsiteY211" fmla="*/ 651 h 10651"/>
                  <a:gd name="connsiteX212" fmla="*/ 8466 w 11158"/>
                  <a:gd name="connsiteY212" fmla="*/ 651 h 10651"/>
                  <a:gd name="connsiteX213" fmla="*/ 8505 w 11158"/>
                  <a:gd name="connsiteY213" fmla="*/ 651 h 10651"/>
                  <a:gd name="connsiteX214" fmla="*/ 8544 w 11158"/>
                  <a:gd name="connsiteY214" fmla="*/ 651 h 10651"/>
                  <a:gd name="connsiteX215" fmla="*/ 8583 w 11158"/>
                  <a:gd name="connsiteY215" fmla="*/ 651 h 10651"/>
                  <a:gd name="connsiteX216" fmla="*/ 8622 w 11158"/>
                  <a:gd name="connsiteY216" fmla="*/ 651 h 10651"/>
                  <a:gd name="connsiteX217" fmla="*/ 8661 w 11158"/>
                  <a:gd name="connsiteY217" fmla="*/ 651 h 10651"/>
                  <a:gd name="connsiteX218" fmla="*/ 8700 w 11158"/>
                  <a:gd name="connsiteY218" fmla="*/ 651 h 10651"/>
                  <a:gd name="connsiteX219" fmla="*/ 8739 w 11158"/>
                  <a:gd name="connsiteY219" fmla="*/ 651 h 10651"/>
                  <a:gd name="connsiteX220" fmla="*/ 8778 w 11158"/>
                  <a:gd name="connsiteY220" fmla="*/ 651 h 10651"/>
                  <a:gd name="connsiteX221" fmla="*/ 8817 w 11158"/>
                  <a:gd name="connsiteY221" fmla="*/ 651 h 10651"/>
                  <a:gd name="connsiteX222" fmla="*/ 8856 w 11158"/>
                  <a:gd name="connsiteY222" fmla="*/ 651 h 10651"/>
                  <a:gd name="connsiteX223" fmla="*/ 8895 w 11158"/>
                  <a:gd name="connsiteY223" fmla="*/ 651 h 10651"/>
                  <a:gd name="connsiteX224" fmla="*/ 8934 w 11158"/>
                  <a:gd name="connsiteY224" fmla="*/ 651 h 10651"/>
                  <a:gd name="connsiteX225" fmla="*/ 8973 w 11158"/>
                  <a:gd name="connsiteY225" fmla="*/ 651 h 10651"/>
                  <a:gd name="connsiteX226" fmla="*/ 9012 w 11158"/>
                  <a:gd name="connsiteY226" fmla="*/ 651 h 10651"/>
                  <a:gd name="connsiteX227" fmla="*/ 9051 w 11158"/>
                  <a:gd name="connsiteY227" fmla="*/ 651 h 10651"/>
                  <a:gd name="connsiteX228" fmla="*/ 9090 w 11158"/>
                  <a:gd name="connsiteY228" fmla="*/ 651 h 10651"/>
                  <a:gd name="connsiteX229" fmla="*/ 9129 w 11158"/>
                  <a:gd name="connsiteY229" fmla="*/ 651 h 10651"/>
                  <a:gd name="connsiteX230" fmla="*/ 9168 w 11158"/>
                  <a:gd name="connsiteY230" fmla="*/ 651 h 10651"/>
                  <a:gd name="connsiteX231" fmla="*/ 9207 w 11158"/>
                  <a:gd name="connsiteY231" fmla="*/ 651 h 10651"/>
                  <a:gd name="connsiteX232" fmla="*/ 9246 w 11158"/>
                  <a:gd name="connsiteY232" fmla="*/ 651 h 10651"/>
                  <a:gd name="connsiteX233" fmla="*/ 9285 w 11158"/>
                  <a:gd name="connsiteY233" fmla="*/ 651 h 10651"/>
                  <a:gd name="connsiteX234" fmla="*/ 9324 w 11158"/>
                  <a:gd name="connsiteY234" fmla="*/ 651 h 10651"/>
                  <a:gd name="connsiteX235" fmla="*/ 9363 w 11158"/>
                  <a:gd name="connsiteY235" fmla="*/ 651 h 10651"/>
                  <a:gd name="connsiteX236" fmla="*/ 9402 w 11158"/>
                  <a:gd name="connsiteY236" fmla="*/ 651 h 10651"/>
                  <a:gd name="connsiteX237" fmla="*/ 9441 w 11158"/>
                  <a:gd name="connsiteY237" fmla="*/ 651 h 10651"/>
                  <a:gd name="connsiteX238" fmla="*/ 9480 w 11158"/>
                  <a:gd name="connsiteY238" fmla="*/ 651 h 10651"/>
                  <a:gd name="connsiteX239" fmla="*/ 9519 w 11158"/>
                  <a:gd name="connsiteY239" fmla="*/ 651 h 10651"/>
                  <a:gd name="connsiteX240" fmla="*/ 9558 w 11158"/>
                  <a:gd name="connsiteY240" fmla="*/ 651 h 10651"/>
                  <a:gd name="connsiteX241" fmla="*/ 9597 w 11158"/>
                  <a:gd name="connsiteY241" fmla="*/ 651 h 10651"/>
                  <a:gd name="connsiteX242" fmla="*/ 9636 w 11158"/>
                  <a:gd name="connsiteY242" fmla="*/ 651 h 10651"/>
                  <a:gd name="connsiteX243" fmla="*/ 9675 w 11158"/>
                  <a:gd name="connsiteY243" fmla="*/ 651 h 10651"/>
                  <a:gd name="connsiteX244" fmla="*/ 9714 w 11158"/>
                  <a:gd name="connsiteY244" fmla="*/ 651 h 10651"/>
                  <a:gd name="connsiteX245" fmla="*/ 9754 w 11158"/>
                  <a:gd name="connsiteY245" fmla="*/ 651 h 10651"/>
                  <a:gd name="connsiteX246" fmla="*/ 9793 w 11158"/>
                  <a:gd name="connsiteY246" fmla="*/ 651 h 10651"/>
                  <a:gd name="connsiteX247" fmla="*/ 9832 w 11158"/>
                  <a:gd name="connsiteY247" fmla="*/ 651 h 10651"/>
                  <a:gd name="connsiteX248" fmla="*/ 9871 w 11158"/>
                  <a:gd name="connsiteY248" fmla="*/ 651 h 10651"/>
                  <a:gd name="connsiteX249" fmla="*/ 9910 w 11158"/>
                  <a:gd name="connsiteY249" fmla="*/ 651 h 10651"/>
                  <a:gd name="connsiteX250" fmla="*/ 9949 w 11158"/>
                  <a:gd name="connsiteY250" fmla="*/ 651 h 10651"/>
                  <a:gd name="connsiteX251" fmla="*/ 9990 w 11158"/>
                  <a:gd name="connsiteY251" fmla="*/ 651 h 10651"/>
                  <a:gd name="connsiteX252" fmla="*/ 10029 w 11158"/>
                  <a:gd name="connsiteY252" fmla="*/ 651 h 10651"/>
                  <a:gd name="connsiteX253" fmla="*/ 10068 w 11158"/>
                  <a:gd name="connsiteY253" fmla="*/ 651 h 10651"/>
                  <a:gd name="connsiteX254" fmla="*/ 10107 w 11158"/>
                  <a:gd name="connsiteY254" fmla="*/ 651 h 10651"/>
                  <a:gd name="connsiteX255" fmla="*/ 10146 w 11158"/>
                  <a:gd name="connsiteY255" fmla="*/ 651 h 10651"/>
                  <a:gd name="connsiteX256" fmla="*/ 11158 w 11158"/>
                  <a:gd name="connsiteY256" fmla="*/ 0 h 10651"/>
                  <a:gd name="connsiteX0" fmla="*/ 0 w 11568"/>
                  <a:gd name="connsiteY0" fmla="*/ 69 h 10651"/>
                  <a:gd name="connsiteX1" fmla="*/ 90 w 11568"/>
                  <a:gd name="connsiteY1" fmla="*/ 1592 h 10651"/>
                  <a:gd name="connsiteX2" fmla="*/ 237 w 11568"/>
                  <a:gd name="connsiteY2" fmla="*/ 2390 h 10651"/>
                  <a:gd name="connsiteX3" fmla="*/ 304 w 11568"/>
                  <a:gd name="connsiteY3" fmla="*/ 2820 h 10651"/>
                  <a:gd name="connsiteX4" fmla="*/ 343 w 11568"/>
                  <a:gd name="connsiteY4" fmla="*/ 2982 h 10651"/>
                  <a:gd name="connsiteX5" fmla="*/ 382 w 11568"/>
                  <a:gd name="connsiteY5" fmla="*/ 3152 h 10651"/>
                  <a:gd name="connsiteX6" fmla="*/ 421 w 11568"/>
                  <a:gd name="connsiteY6" fmla="*/ 3332 h 10651"/>
                  <a:gd name="connsiteX7" fmla="*/ 460 w 11568"/>
                  <a:gd name="connsiteY7" fmla="*/ 3517 h 10651"/>
                  <a:gd name="connsiteX8" fmla="*/ 499 w 11568"/>
                  <a:gd name="connsiteY8" fmla="*/ 3712 h 10651"/>
                  <a:gd name="connsiteX9" fmla="*/ 538 w 11568"/>
                  <a:gd name="connsiteY9" fmla="*/ 3911 h 10651"/>
                  <a:gd name="connsiteX10" fmla="*/ 577 w 11568"/>
                  <a:gd name="connsiteY10" fmla="*/ 4121 h 10651"/>
                  <a:gd name="connsiteX11" fmla="*/ 616 w 11568"/>
                  <a:gd name="connsiteY11" fmla="*/ 4334 h 10651"/>
                  <a:gd name="connsiteX12" fmla="*/ 656 w 11568"/>
                  <a:gd name="connsiteY12" fmla="*/ 4555 h 10651"/>
                  <a:gd name="connsiteX13" fmla="*/ 695 w 11568"/>
                  <a:gd name="connsiteY13" fmla="*/ 4784 h 10651"/>
                  <a:gd name="connsiteX14" fmla="*/ 734 w 11568"/>
                  <a:gd name="connsiteY14" fmla="*/ 5016 h 10651"/>
                  <a:gd name="connsiteX15" fmla="*/ 773 w 11568"/>
                  <a:gd name="connsiteY15" fmla="*/ 5255 h 10651"/>
                  <a:gd name="connsiteX16" fmla="*/ 812 w 11568"/>
                  <a:gd name="connsiteY16" fmla="*/ 5498 h 10651"/>
                  <a:gd name="connsiteX17" fmla="*/ 851 w 11568"/>
                  <a:gd name="connsiteY17" fmla="*/ 5741 h 10651"/>
                  <a:gd name="connsiteX18" fmla="*/ 890 w 11568"/>
                  <a:gd name="connsiteY18" fmla="*/ 5992 h 10651"/>
                  <a:gd name="connsiteX19" fmla="*/ 929 w 11568"/>
                  <a:gd name="connsiteY19" fmla="*/ 6242 h 10651"/>
                  <a:gd name="connsiteX20" fmla="*/ 968 w 11568"/>
                  <a:gd name="connsiteY20" fmla="*/ 6496 h 10651"/>
                  <a:gd name="connsiteX21" fmla="*/ 1007 w 11568"/>
                  <a:gd name="connsiteY21" fmla="*/ 6750 h 10651"/>
                  <a:gd name="connsiteX22" fmla="*/ 1046 w 11568"/>
                  <a:gd name="connsiteY22" fmla="*/ 7005 h 10651"/>
                  <a:gd name="connsiteX23" fmla="*/ 1085 w 11568"/>
                  <a:gd name="connsiteY23" fmla="*/ 7259 h 10651"/>
                  <a:gd name="connsiteX24" fmla="*/ 1124 w 11568"/>
                  <a:gd name="connsiteY24" fmla="*/ 7509 h 10651"/>
                  <a:gd name="connsiteX25" fmla="*/ 1163 w 11568"/>
                  <a:gd name="connsiteY25" fmla="*/ 7756 h 10651"/>
                  <a:gd name="connsiteX26" fmla="*/ 1202 w 11568"/>
                  <a:gd name="connsiteY26" fmla="*/ 8003 h 10651"/>
                  <a:gd name="connsiteX27" fmla="*/ 1241 w 11568"/>
                  <a:gd name="connsiteY27" fmla="*/ 8238 h 10651"/>
                  <a:gd name="connsiteX28" fmla="*/ 1280 w 11568"/>
                  <a:gd name="connsiteY28" fmla="*/ 8474 h 10651"/>
                  <a:gd name="connsiteX29" fmla="*/ 1319 w 11568"/>
                  <a:gd name="connsiteY29" fmla="*/ 8699 h 10651"/>
                  <a:gd name="connsiteX30" fmla="*/ 1358 w 11568"/>
                  <a:gd name="connsiteY30" fmla="*/ 8916 h 10651"/>
                  <a:gd name="connsiteX31" fmla="*/ 1397 w 11568"/>
                  <a:gd name="connsiteY31" fmla="*/ 9126 h 10651"/>
                  <a:gd name="connsiteX32" fmla="*/ 1436 w 11568"/>
                  <a:gd name="connsiteY32" fmla="*/ 9325 h 10651"/>
                  <a:gd name="connsiteX33" fmla="*/ 1475 w 11568"/>
                  <a:gd name="connsiteY33" fmla="*/ 9513 h 10651"/>
                  <a:gd name="connsiteX34" fmla="*/ 1514 w 11568"/>
                  <a:gd name="connsiteY34" fmla="*/ 9690 h 10651"/>
                  <a:gd name="connsiteX35" fmla="*/ 1553 w 11568"/>
                  <a:gd name="connsiteY35" fmla="*/ 9855 h 10651"/>
                  <a:gd name="connsiteX36" fmla="*/ 1592 w 11568"/>
                  <a:gd name="connsiteY36" fmla="*/ 10003 h 10651"/>
                  <a:gd name="connsiteX37" fmla="*/ 1631 w 11568"/>
                  <a:gd name="connsiteY37" fmla="*/ 10139 h 10651"/>
                  <a:gd name="connsiteX38" fmla="*/ 1670 w 11568"/>
                  <a:gd name="connsiteY38" fmla="*/ 10261 h 10651"/>
                  <a:gd name="connsiteX39" fmla="*/ 1709 w 11568"/>
                  <a:gd name="connsiteY39" fmla="*/ 10367 h 10651"/>
                  <a:gd name="connsiteX40" fmla="*/ 1748 w 11568"/>
                  <a:gd name="connsiteY40" fmla="*/ 10456 h 10651"/>
                  <a:gd name="connsiteX41" fmla="*/ 1787 w 11568"/>
                  <a:gd name="connsiteY41" fmla="*/ 10529 h 10651"/>
                  <a:gd name="connsiteX42" fmla="*/ 1826 w 11568"/>
                  <a:gd name="connsiteY42" fmla="*/ 10585 h 10651"/>
                  <a:gd name="connsiteX43" fmla="*/ 1865 w 11568"/>
                  <a:gd name="connsiteY43" fmla="*/ 10625 h 10651"/>
                  <a:gd name="connsiteX44" fmla="*/ 1904 w 11568"/>
                  <a:gd name="connsiteY44" fmla="*/ 10644 h 10651"/>
                  <a:gd name="connsiteX45" fmla="*/ 1943 w 11568"/>
                  <a:gd name="connsiteY45" fmla="*/ 10651 h 10651"/>
                  <a:gd name="connsiteX46" fmla="*/ 1982 w 11568"/>
                  <a:gd name="connsiteY46" fmla="*/ 10636 h 10651"/>
                  <a:gd name="connsiteX47" fmla="*/ 2021 w 11568"/>
                  <a:gd name="connsiteY47" fmla="*/ 10603 h 10651"/>
                  <a:gd name="connsiteX48" fmla="*/ 2060 w 11568"/>
                  <a:gd name="connsiteY48" fmla="*/ 10555 h 10651"/>
                  <a:gd name="connsiteX49" fmla="*/ 2099 w 11568"/>
                  <a:gd name="connsiteY49" fmla="*/ 10489 h 10651"/>
                  <a:gd name="connsiteX50" fmla="*/ 2138 w 11568"/>
                  <a:gd name="connsiteY50" fmla="*/ 10408 h 10651"/>
                  <a:gd name="connsiteX51" fmla="*/ 2177 w 11568"/>
                  <a:gd name="connsiteY51" fmla="*/ 10308 h 10651"/>
                  <a:gd name="connsiteX52" fmla="*/ 2218 w 11568"/>
                  <a:gd name="connsiteY52" fmla="*/ 10194 h 10651"/>
                  <a:gd name="connsiteX53" fmla="*/ 2257 w 11568"/>
                  <a:gd name="connsiteY53" fmla="*/ 10065 h 10651"/>
                  <a:gd name="connsiteX54" fmla="*/ 2296 w 11568"/>
                  <a:gd name="connsiteY54" fmla="*/ 9922 h 10651"/>
                  <a:gd name="connsiteX55" fmla="*/ 2335 w 11568"/>
                  <a:gd name="connsiteY55" fmla="*/ 9763 h 10651"/>
                  <a:gd name="connsiteX56" fmla="*/ 2374 w 11568"/>
                  <a:gd name="connsiteY56" fmla="*/ 9594 h 10651"/>
                  <a:gd name="connsiteX57" fmla="*/ 2413 w 11568"/>
                  <a:gd name="connsiteY57" fmla="*/ 9410 h 10651"/>
                  <a:gd name="connsiteX58" fmla="*/ 2452 w 11568"/>
                  <a:gd name="connsiteY58" fmla="*/ 9215 h 10651"/>
                  <a:gd name="connsiteX59" fmla="*/ 2491 w 11568"/>
                  <a:gd name="connsiteY59" fmla="*/ 9008 h 10651"/>
                  <a:gd name="connsiteX60" fmla="*/ 2530 w 11568"/>
                  <a:gd name="connsiteY60" fmla="*/ 8795 h 10651"/>
                  <a:gd name="connsiteX61" fmla="*/ 2569 w 11568"/>
                  <a:gd name="connsiteY61" fmla="*/ 8574 h 10651"/>
                  <a:gd name="connsiteX62" fmla="*/ 2608 w 11568"/>
                  <a:gd name="connsiteY62" fmla="*/ 8342 h 10651"/>
                  <a:gd name="connsiteX63" fmla="*/ 2647 w 11568"/>
                  <a:gd name="connsiteY63" fmla="*/ 8106 h 10651"/>
                  <a:gd name="connsiteX64" fmla="*/ 2686 w 11568"/>
                  <a:gd name="connsiteY64" fmla="*/ 7863 h 10651"/>
                  <a:gd name="connsiteX65" fmla="*/ 2725 w 11568"/>
                  <a:gd name="connsiteY65" fmla="*/ 7616 h 10651"/>
                  <a:gd name="connsiteX66" fmla="*/ 2764 w 11568"/>
                  <a:gd name="connsiteY66" fmla="*/ 7369 h 10651"/>
                  <a:gd name="connsiteX67" fmla="*/ 2803 w 11568"/>
                  <a:gd name="connsiteY67" fmla="*/ 7115 h 10651"/>
                  <a:gd name="connsiteX68" fmla="*/ 2842 w 11568"/>
                  <a:gd name="connsiteY68" fmla="*/ 6861 h 10651"/>
                  <a:gd name="connsiteX69" fmla="*/ 2881 w 11568"/>
                  <a:gd name="connsiteY69" fmla="*/ 6607 h 10651"/>
                  <a:gd name="connsiteX70" fmla="*/ 2920 w 11568"/>
                  <a:gd name="connsiteY70" fmla="*/ 6353 h 10651"/>
                  <a:gd name="connsiteX71" fmla="*/ 2959 w 11568"/>
                  <a:gd name="connsiteY71" fmla="*/ 6102 h 10651"/>
                  <a:gd name="connsiteX72" fmla="*/ 2998 w 11568"/>
                  <a:gd name="connsiteY72" fmla="*/ 5852 h 10651"/>
                  <a:gd name="connsiteX73" fmla="*/ 3037 w 11568"/>
                  <a:gd name="connsiteY73" fmla="*/ 5605 h 10651"/>
                  <a:gd name="connsiteX74" fmla="*/ 3076 w 11568"/>
                  <a:gd name="connsiteY74" fmla="*/ 5358 h 10651"/>
                  <a:gd name="connsiteX75" fmla="*/ 3115 w 11568"/>
                  <a:gd name="connsiteY75" fmla="*/ 5119 h 10651"/>
                  <a:gd name="connsiteX76" fmla="*/ 3154 w 11568"/>
                  <a:gd name="connsiteY76" fmla="*/ 4883 h 10651"/>
                  <a:gd name="connsiteX77" fmla="*/ 3193 w 11568"/>
                  <a:gd name="connsiteY77" fmla="*/ 4655 h 10651"/>
                  <a:gd name="connsiteX78" fmla="*/ 3232 w 11568"/>
                  <a:gd name="connsiteY78" fmla="*/ 4430 h 10651"/>
                  <a:gd name="connsiteX79" fmla="*/ 3271 w 11568"/>
                  <a:gd name="connsiteY79" fmla="*/ 4213 h 10651"/>
                  <a:gd name="connsiteX80" fmla="*/ 3310 w 11568"/>
                  <a:gd name="connsiteY80" fmla="*/ 4003 h 10651"/>
                  <a:gd name="connsiteX81" fmla="*/ 3349 w 11568"/>
                  <a:gd name="connsiteY81" fmla="*/ 3796 h 10651"/>
                  <a:gd name="connsiteX82" fmla="*/ 3388 w 11568"/>
                  <a:gd name="connsiteY82" fmla="*/ 3601 h 10651"/>
                  <a:gd name="connsiteX83" fmla="*/ 3427 w 11568"/>
                  <a:gd name="connsiteY83" fmla="*/ 3410 h 10651"/>
                  <a:gd name="connsiteX84" fmla="*/ 3466 w 11568"/>
                  <a:gd name="connsiteY84" fmla="*/ 3229 h 10651"/>
                  <a:gd name="connsiteX85" fmla="*/ 3505 w 11568"/>
                  <a:gd name="connsiteY85" fmla="*/ 3056 h 10651"/>
                  <a:gd name="connsiteX86" fmla="*/ 3544 w 11568"/>
                  <a:gd name="connsiteY86" fmla="*/ 2890 h 10651"/>
                  <a:gd name="connsiteX87" fmla="*/ 3583 w 11568"/>
                  <a:gd name="connsiteY87" fmla="*/ 2732 h 10651"/>
                  <a:gd name="connsiteX88" fmla="*/ 3622 w 11568"/>
                  <a:gd name="connsiteY88" fmla="*/ 2581 h 10651"/>
                  <a:gd name="connsiteX89" fmla="*/ 3661 w 11568"/>
                  <a:gd name="connsiteY89" fmla="*/ 2437 h 10651"/>
                  <a:gd name="connsiteX90" fmla="*/ 3700 w 11568"/>
                  <a:gd name="connsiteY90" fmla="*/ 2301 h 10651"/>
                  <a:gd name="connsiteX91" fmla="*/ 3739 w 11568"/>
                  <a:gd name="connsiteY91" fmla="*/ 2176 h 10651"/>
                  <a:gd name="connsiteX92" fmla="*/ 3778 w 11568"/>
                  <a:gd name="connsiteY92" fmla="*/ 2054 h 10651"/>
                  <a:gd name="connsiteX93" fmla="*/ 3817 w 11568"/>
                  <a:gd name="connsiteY93" fmla="*/ 1940 h 10651"/>
                  <a:gd name="connsiteX94" fmla="*/ 3856 w 11568"/>
                  <a:gd name="connsiteY94" fmla="*/ 1837 h 10651"/>
                  <a:gd name="connsiteX95" fmla="*/ 3895 w 11568"/>
                  <a:gd name="connsiteY95" fmla="*/ 1738 h 10651"/>
                  <a:gd name="connsiteX96" fmla="*/ 3934 w 11568"/>
                  <a:gd name="connsiteY96" fmla="*/ 1645 h 10651"/>
                  <a:gd name="connsiteX97" fmla="*/ 3973 w 11568"/>
                  <a:gd name="connsiteY97" fmla="*/ 1557 h 10651"/>
                  <a:gd name="connsiteX98" fmla="*/ 4012 w 11568"/>
                  <a:gd name="connsiteY98" fmla="*/ 1476 h 10651"/>
                  <a:gd name="connsiteX99" fmla="*/ 4051 w 11568"/>
                  <a:gd name="connsiteY99" fmla="*/ 1402 h 10651"/>
                  <a:gd name="connsiteX100" fmla="*/ 4090 w 11568"/>
                  <a:gd name="connsiteY100" fmla="*/ 1336 h 10651"/>
                  <a:gd name="connsiteX101" fmla="*/ 4129 w 11568"/>
                  <a:gd name="connsiteY101" fmla="*/ 1270 h 10651"/>
                  <a:gd name="connsiteX102" fmla="*/ 4171 w 11568"/>
                  <a:gd name="connsiteY102" fmla="*/ 1211 h 10651"/>
                  <a:gd name="connsiteX103" fmla="*/ 4210 w 11568"/>
                  <a:gd name="connsiteY103" fmla="*/ 1159 h 10651"/>
                  <a:gd name="connsiteX104" fmla="*/ 4249 w 11568"/>
                  <a:gd name="connsiteY104" fmla="*/ 1108 h 10651"/>
                  <a:gd name="connsiteX105" fmla="*/ 4288 w 11568"/>
                  <a:gd name="connsiteY105" fmla="*/ 1064 h 10651"/>
                  <a:gd name="connsiteX106" fmla="*/ 4327 w 11568"/>
                  <a:gd name="connsiteY106" fmla="*/ 1023 h 10651"/>
                  <a:gd name="connsiteX107" fmla="*/ 4366 w 11568"/>
                  <a:gd name="connsiteY107" fmla="*/ 982 h 10651"/>
                  <a:gd name="connsiteX108" fmla="*/ 4405 w 11568"/>
                  <a:gd name="connsiteY108" fmla="*/ 949 h 10651"/>
                  <a:gd name="connsiteX109" fmla="*/ 4444 w 11568"/>
                  <a:gd name="connsiteY109" fmla="*/ 916 h 10651"/>
                  <a:gd name="connsiteX110" fmla="*/ 4483 w 11568"/>
                  <a:gd name="connsiteY110" fmla="*/ 890 h 10651"/>
                  <a:gd name="connsiteX111" fmla="*/ 4522 w 11568"/>
                  <a:gd name="connsiteY111" fmla="*/ 865 h 10651"/>
                  <a:gd name="connsiteX112" fmla="*/ 4561 w 11568"/>
                  <a:gd name="connsiteY112" fmla="*/ 839 h 10651"/>
                  <a:gd name="connsiteX113" fmla="*/ 4600 w 11568"/>
                  <a:gd name="connsiteY113" fmla="*/ 820 h 10651"/>
                  <a:gd name="connsiteX114" fmla="*/ 4639 w 11568"/>
                  <a:gd name="connsiteY114" fmla="*/ 798 h 10651"/>
                  <a:gd name="connsiteX115" fmla="*/ 4678 w 11568"/>
                  <a:gd name="connsiteY115" fmla="*/ 784 h 10651"/>
                  <a:gd name="connsiteX116" fmla="*/ 4717 w 11568"/>
                  <a:gd name="connsiteY116" fmla="*/ 769 h 10651"/>
                  <a:gd name="connsiteX117" fmla="*/ 4756 w 11568"/>
                  <a:gd name="connsiteY117" fmla="*/ 754 h 10651"/>
                  <a:gd name="connsiteX118" fmla="*/ 4795 w 11568"/>
                  <a:gd name="connsiteY118" fmla="*/ 743 h 10651"/>
                  <a:gd name="connsiteX119" fmla="*/ 4834 w 11568"/>
                  <a:gd name="connsiteY119" fmla="*/ 732 h 10651"/>
                  <a:gd name="connsiteX120" fmla="*/ 4873 w 11568"/>
                  <a:gd name="connsiteY120" fmla="*/ 721 h 10651"/>
                  <a:gd name="connsiteX121" fmla="*/ 4912 w 11568"/>
                  <a:gd name="connsiteY121" fmla="*/ 714 h 10651"/>
                  <a:gd name="connsiteX122" fmla="*/ 4951 w 11568"/>
                  <a:gd name="connsiteY122" fmla="*/ 706 h 10651"/>
                  <a:gd name="connsiteX123" fmla="*/ 4990 w 11568"/>
                  <a:gd name="connsiteY123" fmla="*/ 699 h 10651"/>
                  <a:gd name="connsiteX124" fmla="*/ 5029 w 11568"/>
                  <a:gd name="connsiteY124" fmla="*/ 692 h 10651"/>
                  <a:gd name="connsiteX125" fmla="*/ 5068 w 11568"/>
                  <a:gd name="connsiteY125" fmla="*/ 688 h 10651"/>
                  <a:gd name="connsiteX126" fmla="*/ 5107 w 11568"/>
                  <a:gd name="connsiteY126" fmla="*/ 684 h 10651"/>
                  <a:gd name="connsiteX127" fmla="*/ 5146 w 11568"/>
                  <a:gd name="connsiteY127" fmla="*/ 677 h 10651"/>
                  <a:gd name="connsiteX128" fmla="*/ 5185 w 11568"/>
                  <a:gd name="connsiteY128" fmla="*/ 673 h 10651"/>
                  <a:gd name="connsiteX129" fmla="*/ 5224 w 11568"/>
                  <a:gd name="connsiteY129" fmla="*/ 673 h 10651"/>
                  <a:gd name="connsiteX130" fmla="*/ 5263 w 11568"/>
                  <a:gd name="connsiteY130" fmla="*/ 669 h 10651"/>
                  <a:gd name="connsiteX131" fmla="*/ 5302 w 11568"/>
                  <a:gd name="connsiteY131" fmla="*/ 666 h 10651"/>
                  <a:gd name="connsiteX132" fmla="*/ 5341 w 11568"/>
                  <a:gd name="connsiteY132" fmla="*/ 666 h 10651"/>
                  <a:gd name="connsiteX133" fmla="*/ 5380 w 11568"/>
                  <a:gd name="connsiteY133" fmla="*/ 662 h 10651"/>
                  <a:gd name="connsiteX134" fmla="*/ 5419 w 11568"/>
                  <a:gd name="connsiteY134" fmla="*/ 662 h 10651"/>
                  <a:gd name="connsiteX135" fmla="*/ 5458 w 11568"/>
                  <a:gd name="connsiteY135" fmla="*/ 658 h 10651"/>
                  <a:gd name="connsiteX136" fmla="*/ 5497 w 11568"/>
                  <a:gd name="connsiteY136" fmla="*/ 658 h 10651"/>
                  <a:gd name="connsiteX137" fmla="*/ 5536 w 11568"/>
                  <a:gd name="connsiteY137" fmla="*/ 658 h 10651"/>
                  <a:gd name="connsiteX138" fmla="*/ 5575 w 11568"/>
                  <a:gd name="connsiteY138" fmla="*/ 658 h 10651"/>
                  <a:gd name="connsiteX139" fmla="*/ 5614 w 11568"/>
                  <a:gd name="connsiteY139" fmla="*/ 655 h 10651"/>
                  <a:gd name="connsiteX140" fmla="*/ 5653 w 11568"/>
                  <a:gd name="connsiteY140" fmla="*/ 655 h 10651"/>
                  <a:gd name="connsiteX141" fmla="*/ 5692 w 11568"/>
                  <a:gd name="connsiteY141" fmla="*/ 655 h 10651"/>
                  <a:gd name="connsiteX142" fmla="*/ 5731 w 11568"/>
                  <a:gd name="connsiteY142" fmla="*/ 655 h 10651"/>
                  <a:gd name="connsiteX143" fmla="*/ 5770 w 11568"/>
                  <a:gd name="connsiteY143" fmla="*/ 655 h 10651"/>
                  <a:gd name="connsiteX144" fmla="*/ 5809 w 11568"/>
                  <a:gd name="connsiteY144" fmla="*/ 655 h 10651"/>
                  <a:gd name="connsiteX145" fmla="*/ 5848 w 11568"/>
                  <a:gd name="connsiteY145" fmla="*/ 655 h 10651"/>
                  <a:gd name="connsiteX146" fmla="*/ 5887 w 11568"/>
                  <a:gd name="connsiteY146" fmla="*/ 655 h 10651"/>
                  <a:gd name="connsiteX147" fmla="*/ 5926 w 11568"/>
                  <a:gd name="connsiteY147" fmla="*/ 655 h 10651"/>
                  <a:gd name="connsiteX148" fmla="*/ 5965 w 11568"/>
                  <a:gd name="connsiteY148" fmla="*/ 655 h 10651"/>
                  <a:gd name="connsiteX149" fmla="*/ 6004 w 11568"/>
                  <a:gd name="connsiteY149" fmla="*/ 655 h 10651"/>
                  <a:gd name="connsiteX150" fmla="*/ 6043 w 11568"/>
                  <a:gd name="connsiteY150" fmla="*/ 655 h 10651"/>
                  <a:gd name="connsiteX151" fmla="*/ 6082 w 11568"/>
                  <a:gd name="connsiteY151" fmla="*/ 655 h 10651"/>
                  <a:gd name="connsiteX152" fmla="*/ 6124 w 11568"/>
                  <a:gd name="connsiteY152" fmla="*/ 651 h 10651"/>
                  <a:gd name="connsiteX153" fmla="*/ 6163 w 11568"/>
                  <a:gd name="connsiteY153" fmla="*/ 651 h 10651"/>
                  <a:gd name="connsiteX154" fmla="*/ 6202 w 11568"/>
                  <a:gd name="connsiteY154" fmla="*/ 651 h 10651"/>
                  <a:gd name="connsiteX155" fmla="*/ 6241 w 11568"/>
                  <a:gd name="connsiteY155" fmla="*/ 651 h 10651"/>
                  <a:gd name="connsiteX156" fmla="*/ 6280 w 11568"/>
                  <a:gd name="connsiteY156" fmla="*/ 651 h 10651"/>
                  <a:gd name="connsiteX157" fmla="*/ 6319 w 11568"/>
                  <a:gd name="connsiteY157" fmla="*/ 651 h 10651"/>
                  <a:gd name="connsiteX158" fmla="*/ 6358 w 11568"/>
                  <a:gd name="connsiteY158" fmla="*/ 651 h 10651"/>
                  <a:gd name="connsiteX159" fmla="*/ 6397 w 11568"/>
                  <a:gd name="connsiteY159" fmla="*/ 651 h 10651"/>
                  <a:gd name="connsiteX160" fmla="*/ 6436 w 11568"/>
                  <a:gd name="connsiteY160" fmla="*/ 651 h 10651"/>
                  <a:gd name="connsiteX161" fmla="*/ 6475 w 11568"/>
                  <a:gd name="connsiteY161" fmla="*/ 651 h 10651"/>
                  <a:gd name="connsiteX162" fmla="*/ 6514 w 11568"/>
                  <a:gd name="connsiteY162" fmla="*/ 651 h 10651"/>
                  <a:gd name="connsiteX163" fmla="*/ 6553 w 11568"/>
                  <a:gd name="connsiteY163" fmla="*/ 651 h 10651"/>
                  <a:gd name="connsiteX164" fmla="*/ 6592 w 11568"/>
                  <a:gd name="connsiteY164" fmla="*/ 651 h 10651"/>
                  <a:gd name="connsiteX165" fmla="*/ 6631 w 11568"/>
                  <a:gd name="connsiteY165" fmla="*/ 651 h 10651"/>
                  <a:gd name="connsiteX166" fmla="*/ 6670 w 11568"/>
                  <a:gd name="connsiteY166" fmla="*/ 651 h 10651"/>
                  <a:gd name="connsiteX167" fmla="*/ 6709 w 11568"/>
                  <a:gd name="connsiteY167" fmla="*/ 651 h 10651"/>
                  <a:gd name="connsiteX168" fmla="*/ 6748 w 11568"/>
                  <a:gd name="connsiteY168" fmla="*/ 651 h 10651"/>
                  <a:gd name="connsiteX169" fmla="*/ 6787 w 11568"/>
                  <a:gd name="connsiteY169" fmla="*/ 651 h 10651"/>
                  <a:gd name="connsiteX170" fmla="*/ 6826 w 11568"/>
                  <a:gd name="connsiteY170" fmla="*/ 651 h 10651"/>
                  <a:gd name="connsiteX171" fmla="*/ 6865 w 11568"/>
                  <a:gd name="connsiteY171" fmla="*/ 651 h 10651"/>
                  <a:gd name="connsiteX172" fmla="*/ 6904 w 11568"/>
                  <a:gd name="connsiteY172" fmla="*/ 651 h 10651"/>
                  <a:gd name="connsiteX173" fmla="*/ 6943 w 11568"/>
                  <a:gd name="connsiteY173" fmla="*/ 651 h 10651"/>
                  <a:gd name="connsiteX174" fmla="*/ 6982 w 11568"/>
                  <a:gd name="connsiteY174" fmla="*/ 651 h 10651"/>
                  <a:gd name="connsiteX175" fmla="*/ 7021 w 11568"/>
                  <a:gd name="connsiteY175" fmla="*/ 651 h 10651"/>
                  <a:gd name="connsiteX176" fmla="*/ 7060 w 11568"/>
                  <a:gd name="connsiteY176" fmla="*/ 651 h 10651"/>
                  <a:gd name="connsiteX177" fmla="*/ 7099 w 11568"/>
                  <a:gd name="connsiteY177" fmla="*/ 651 h 10651"/>
                  <a:gd name="connsiteX178" fmla="*/ 7138 w 11568"/>
                  <a:gd name="connsiteY178" fmla="*/ 651 h 10651"/>
                  <a:gd name="connsiteX179" fmla="*/ 7177 w 11568"/>
                  <a:gd name="connsiteY179" fmla="*/ 651 h 10651"/>
                  <a:gd name="connsiteX180" fmla="*/ 7216 w 11568"/>
                  <a:gd name="connsiteY180" fmla="*/ 651 h 10651"/>
                  <a:gd name="connsiteX181" fmla="*/ 7255 w 11568"/>
                  <a:gd name="connsiteY181" fmla="*/ 651 h 10651"/>
                  <a:gd name="connsiteX182" fmla="*/ 7294 w 11568"/>
                  <a:gd name="connsiteY182" fmla="*/ 651 h 10651"/>
                  <a:gd name="connsiteX183" fmla="*/ 7333 w 11568"/>
                  <a:gd name="connsiteY183" fmla="*/ 651 h 10651"/>
                  <a:gd name="connsiteX184" fmla="*/ 7372 w 11568"/>
                  <a:gd name="connsiteY184" fmla="*/ 651 h 10651"/>
                  <a:gd name="connsiteX185" fmla="*/ 7411 w 11568"/>
                  <a:gd name="connsiteY185" fmla="*/ 651 h 10651"/>
                  <a:gd name="connsiteX186" fmla="*/ 7450 w 11568"/>
                  <a:gd name="connsiteY186" fmla="*/ 651 h 10651"/>
                  <a:gd name="connsiteX187" fmla="*/ 7489 w 11568"/>
                  <a:gd name="connsiteY187" fmla="*/ 651 h 10651"/>
                  <a:gd name="connsiteX188" fmla="*/ 7528 w 11568"/>
                  <a:gd name="connsiteY188" fmla="*/ 651 h 10651"/>
                  <a:gd name="connsiteX189" fmla="*/ 7567 w 11568"/>
                  <a:gd name="connsiteY189" fmla="*/ 651 h 10651"/>
                  <a:gd name="connsiteX190" fmla="*/ 7606 w 11568"/>
                  <a:gd name="connsiteY190" fmla="*/ 651 h 10651"/>
                  <a:gd name="connsiteX191" fmla="*/ 7645 w 11568"/>
                  <a:gd name="connsiteY191" fmla="*/ 651 h 10651"/>
                  <a:gd name="connsiteX192" fmla="*/ 7684 w 11568"/>
                  <a:gd name="connsiteY192" fmla="*/ 651 h 10651"/>
                  <a:gd name="connsiteX193" fmla="*/ 7723 w 11568"/>
                  <a:gd name="connsiteY193" fmla="*/ 651 h 10651"/>
                  <a:gd name="connsiteX194" fmla="*/ 7762 w 11568"/>
                  <a:gd name="connsiteY194" fmla="*/ 651 h 10651"/>
                  <a:gd name="connsiteX195" fmla="*/ 7801 w 11568"/>
                  <a:gd name="connsiteY195" fmla="*/ 651 h 10651"/>
                  <a:gd name="connsiteX196" fmla="*/ 7840 w 11568"/>
                  <a:gd name="connsiteY196" fmla="*/ 651 h 10651"/>
                  <a:gd name="connsiteX197" fmla="*/ 7879 w 11568"/>
                  <a:gd name="connsiteY197" fmla="*/ 651 h 10651"/>
                  <a:gd name="connsiteX198" fmla="*/ 7918 w 11568"/>
                  <a:gd name="connsiteY198" fmla="*/ 651 h 10651"/>
                  <a:gd name="connsiteX199" fmla="*/ 7957 w 11568"/>
                  <a:gd name="connsiteY199" fmla="*/ 651 h 10651"/>
                  <a:gd name="connsiteX200" fmla="*/ 7996 w 11568"/>
                  <a:gd name="connsiteY200" fmla="*/ 651 h 10651"/>
                  <a:gd name="connsiteX201" fmla="*/ 8037 w 11568"/>
                  <a:gd name="connsiteY201" fmla="*/ 651 h 10651"/>
                  <a:gd name="connsiteX202" fmla="*/ 8076 w 11568"/>
                  <a:gd name="connsiteY202" fmla="*/ 651 h 10651"/>
                  <a:gd name="connsiteX203" fmla="*/ 8115 w 11568"/>
                  <a:gd name="connsiteY203" fmla="*/ 651 h 10651"/>
                  <a:gd name="connsiteX204" fmla="*/ 8154 w 11568"/>
                  <a:gd name="connsiteY204" fmla="*/ 651 h 10651"/>
                  <a:gd name="connsiteX205" fmla="*/ 8193 w 11568"/>
                  <a:gd name="connsiteY205" fmla="*/ 651 h 10651"/>
                  <a:gd name="connsiteX206" fmla="*/ 8232 w 11568"/>
                  <a:gd name="connsiteY206" fmla="*/ 651 h 10651"/>
                  <a:gd name="connsiteX207" fmla="*/ 8271 w 11568"/>
                  <a:gd name="connsiteY207" fmla="*/ 651 h 10651"/>
                  <a:gd name="connsiteX208" fmla="*/ 8310 w 11568"/>
                  <a:gd name="connsiteY208" fmla="*/ 651 h 10651"/>
                  <a:gd name="connsiteX209" fmla="*/ 8349 w 11568"/>
                  <a:gd name="connsiteY209" fmla="*/ 651 h 10651"/>
                  <a:gd name="connsiteX210" fmla="*/ 8388 w 11568"/>
                  <a:gd name="connsiteY210" fmla="*/ 651 h 10651"/>
                  <a:gd name="connsiteX211" fmla="*/ 8427 w 11568"/>
                  <a:gd name="connsiteY211" fmla="*/ 651 h 10651"/>
                  <a:gd name="connsiteX212" fmla="*/ 8466 w 11568"/>
                  <a:gd name="connsiteY212" fmla="*/ 651 h 10651"/>
                  <a:gd name="connsiteX213" fmla="*/ 8505 w 11568"/>
                  <a:gd name="connsiteY213" fmla="*/ 651 h 10651"/>
                  <a:gd name="connsiteX214" fmla="*/ 8544 w 11568"/>
                  <a:gd name="connsiteY214" fmla="*/ 651 h 10651"/>
                  <a:gd name="connsiteX215" fmla="*/ 8583 w 11568"/>
                  <a:gd name="connsiteY215" fmla="*/ 651 h 10651"/>
                  <a:gd name="connsiteX216" fmla="*/ 8622 w 11568"/>
                  <a:gd name="connsiteY216" fmla="*/ 651 h 10651"/>
                  <a:gd name="connsiteX217" fmla="*/ 8661 w 11568"/>
                  <a:gd name="connsiteY217" fmla="*/ 651 h 10651"/>
                  <a:gd name="connsiteX218" fmla="*/ 8700 w 11568"/>
                  <a:gd name="connsiteY218" fmla="*/ 651 h 10651"/>
                  <a:gd name="connsiteX219" fmla="*/ 8739 w 11568"/>
                  <a:gd name="connsiteY219" fmla="*/ 651 h 10651"/>
                  <a:gd name="connsiteX220" fmla="*/ 8778 w 11568"/>
                  <a:gd name="connsiteY220" fmla="*/ 651 h 10651"/>
                  <a:gd name="connsiteX221" fmla="*/ 8817 w 11568"/>
                  <a:gd name="connsiteY221" fmla="*/ 651 h 10651"/>
                  <a:gd name="connsiteX222" fmla="*/ 8856 w 11568"/>
                  <a:gd name="connsiteY222" fmla="*/ 651 h 10651"/>
                  <a:gd name="connsiteX223" fmla="*/ 8895 w 11568"/>
                  <a:gd name="connsiteY223" fmla="*/ 651 h 10651"/>
                  <a:gd name="connsiteX224" fmla="*/ 8934 w 11568"/>
                  <a:gd name="connsiteY224" fmla="*/ 651 h 10651"/>
                  <a:gd name="connsiteX225" fmla="*/ 8973 w 11568"/>
                  <a:gd name="connsiteY225" fmla="*/ 651 h 10651"/>
                  <a:gd name="connsiteX226" fmla="*/ 9012 w 11568"/>
                  <a:gd name="connsiteY226" fmla="*/ 651 h 10651"/>
                  <a:gd name="connsiteX227" fmla="*/ 9051 w 11568"/>
                  <a:gd name="connsiteY227" fmla="*/ 651 h 10651"/>
                  <a:gd name="connsiteX228" fmla="*/ 9090 w 11568"/>
                  <a:gd name="connsiteY228" fmla="*/ 651 h 10651"/>
                  <a:gd name="connsiteX229" fmla="*/ 9129 w 11568"/>
                  <a:gd name="connsiteY229" fmla="*/ 651 h 10651"/>
                  <a:gd name="connsiteX230" fmla="*/ 9168 w 11568"/>
                  <a:gd name="connsiteY230" fmla="*/ 651 h 10651"/>
                  <a:gd name="connsiteX231" fmla="*/ 9207 w 11568"/>
                  <a:gd name="connsiteY231" fmla="*/ 651 h 10651"/>
                  <a:gd name="connsiteX232" fmla="*/ 9246 w 11568"/>
                  <a:gd name="connsiteY232" fmla="*/ 651 h 10651"/>
                  <a:gd name="connsiteX233" fmla="*/ 9285 w 11568"/>
                  <a:gd name="connsiteY233" fmla="*/ 651 h 10651"/>
                  <a:gd name="connsiteX234" fmla="*/ 9324 w 11568"/>
                  <a:gd name="connsiteY234" fmla="*/ 651 h 10651"/>
                  <a:gd name="connsiteX235" fmla="*/ 9363 w 11568"/>
                  <a:gd name="connsiteY235" fmla="*/ 651 h 10651"/>
                  <a:gd name="connsiteX236" fmla="*/ 9402 w 11568"/>
                  <a:gd name="connsiteY236" fmla="*/ 651 h 10651"/>
                  <a:gd name="connsiteX237" fmla="*/ 9441 w 11568"/>
                  <a:gd name="connsiteY237" fmla="*/ 651 h 10651"/>
                  <a:gd name="connsiteX238" fmla="*/ 9480 w 11568"/>
                  <a:gd name="connsiteY238" fmla="*/ 651 h 10651"/>
                  <a:gd name="connsiteX239" fmla="*/ 9519 w 11568"/>
                  <a:gd name="connsiteY239" fmla="*/ 651 h 10651"/>
                  <a:gd name="connsiteX240" fmla="*/ 9558 w 11568"/>
                  <a:gd name="connsiteY240" fmla="*/ 651 h 10651"/>
                  <a:gd name="connsiteX241" fmla="*/ 9597 w 11568"/>
                  <a:gd name="connsiteY241" fmla="*/ 651 h 10651"/>
                  <a:gd name="connsiteX242" fmla="*/ 9636 w 11568"/>
                  <a:gd name="connsiteY242" fmla="*/ 651 h 10651"/>
                  <a:gd name="connsiteX243" fmla="*/ 9675 w 11568"/>
                  <a:gd name="connsiteY243" fmla="*/ 651 h 10651"/>
                  <a:gd name="connsiteX244" fmla="*/ 9714 w 11568"/>
                  <a:gd name="connsiteY244" fmla="*/ 651 h 10651"/>
                  <a:gd name="connsiteX245" fmla="*/ 9754 w 11568"/>
                  <a:gd name="connsiteY245" fmla="*/ 651 h 10651"/>
                  <a:gd name="connsiteX246" fmla="*/ 9793 w 11568"/>
                  <a:gd name="connsiteY246" fmla="*/ 651 h 10651"/>
                  <a:gd name="connsiteX247" fmla="*/ 9832 w 11568"/>
                  <a:gd name="connsiteY247" fmla="*/ 651 h 10651"/>
                  <a:gd name="connsiteX248" fmla="*/ 9871 w 11568"/>
                  <a:gd name="connsiteY248" fmla="*/ 651 h 10651"/>
                  <a:gd name="connsiteX249" fmla="*/ 9910 w 11568"/>
                  <a:gd name="connsiteY249" fmla="*/ 651 h 10651"/>
                  <a:gd name="connsiteX250" fmla="*/ 9949 w 11568"/>
                  <a:gd name="connsiteY250" fmla="*/ 651 h 10651"/>
                  <a:gd name="connsiteX251" fmla="*/ 9990 w 11568"/>
                  <a:gd name="connsiteY251" fmla="*/ 651 h 10651"/>
                  <a:gd name="connsiteX252" fmla="*/ 10029 w 11568"/>
                  <a:gd name="connsiteY252" fmla="*/ 651 h 10651"/>
                  <a:gd name="connsiteX253" fmla="*/ 10068 w 11568"/>
                  <a:gd name="connsiteY253" fmla="*/ 651 h 10651"/>
                  <a:gd name="connsiteX254" fmla="*/ 10107 w 11568"/>
                  <a:gd name="connsiteY254" fmla="*/ 651 h 10651"/>
                  <a:gd name="connsiteX255" fmla="*/ 11471 w 11568"/>
                  <a:gd name="connsiteY255" fmla="*/ 716 h 10651"/>
                  <a:gd name="connsiteX256" fmla="*/ 11158 w 11568"/>
                  <a:gd name="connsiteY256" fmla="*/ 0 h 10651"/>
                  <a:gd name="connsiteX0" fmla="*/ 0 w 11424"/>
                  <a:gd name="connsiteY0" fmla="*/ 69 h 10651"/>
                  <a:gd name="connsiteX1" fmla="*/ 90 w 11424"/>
                  <a:gd name="connsiteY1" fmla="*/ 1592 h 10651"/>
                  <a:gd name="connsiteX2" fmla="*/ 237 w 11424"/>
                  <a:gd name="connsiteY2" fmla="*/ 2390 h 10651"/>
                  <a:gd name="connsiteX3" fmla="*/ 304 w 11424"/>
                  <a:gd name="connsiteY3" fmla="*/ 2820 h 10651"/>
                  <a:gd name="connsiteX4" fmla="*/ 343 w 11424"/>
                  <a:gd name="connsiteY4" fmla="*/ 2982 h 10651"/>
                  <a:gd name="connsiteX5" fmla="*/ 382 w 11424"/>
                  <a:gd name="connsiteY5" fmla="*/ 3152 h 10651"/>
                  <a:gd name="connsiteX6" fmla="*/ 421 w 11424"/>
                  <a:gd name="connsiteY6" fmla="*/ 3332 h 10651"/>
                  <a:gd name="connsiteX7" fmla="*/ 460 w 11424"/>
                  <a:gd name="connsiteY7" fmla="*/ 3517 h 10651"/>
                  <a:gd name="connsiteX8" fmla="*/ 499 w 11424"/>
                  <a:gd name="connsiteY8" fmla="*/ 3712 h 10651"/>
                  <a:gd name="connsiteX9" fmla="*/ 538 w 11424"/>
                  <a:gd name="connsiteY9" fmla="*/ 3911 h 10651"/>
                  <a:gd name="connsiteX10" fmla="*/ 577 w 11424"/>
                  <a:gd name="connsiteY10" fmla="*/ 4121 h 10651"/>
                  <a:gd name="connsiteX11" fmla="*/ 616 w 11424"/>
                  <a:gd name="connsiteY11" fmla="*/ 4334 h 10651"/>
                  <a:gd name="connsiteX12" fmla="*/ 656 w 11424"/>
                  <a:gd name="connsiteY12" fmla="*/ 4555 h 10651"/>
                  <a:gd name="connsiteX13" fmla="*/ 695 w 11424"/>
                  <a:gd name="connsiteY13" fmla="*/ 4784 h 10651"/>
                  <a:gd name="connsiteX14" fmla="*/ 734 w 11424"/>
                  <a:gd name="connsiteY14" fmla="*/ 5016 h 10651"/>
                  <a:gd name="connsiteX15" fmla="*/ 773 w 11424"/>
                  <a:gd name="connsiteY15" fmla="*/ 5255 h 10651"/>
                  <a:gd name="connsiteX16" fmla="*/ 812 w 11424"/>
                  <a:gd name="connsiteY16" fmla="*/ 5498 h 10651"/>
                  <a:gd name="connsiteX17" fmla="*/ 851 w 11424"/>
                  <a:gd name="connsiteY17" fmla="*/ 5741 h 10651"/>
                  <a:gd name="connsiteX18" fmla="*/ 890 w 11424"/>
                  <a:gd name="connsiteY18" fmla="*/ 5992 h 10651"/>
                  <a:gd name="connsiteX19" fmla="*/ 929 w 11424"/>
                  <a:gd name="connsiteY19" fmla="*/ 6242 h 10651"/>
                  <a:gd name="connsiteX20" fmla="*/ 968 w 11424"/>
                  <a:gd name="connsiteY20" fmla="*/ 6496 h 10651"/>
                  <a:gd name="connsiteX21" fmla="*/ 1007 w 11424"/>
                  <a:gd name="connsiteY21" fmla="*/ 6750 h 10651"/>
                  <a:gd name="connsiteX22" fmla="*/ 1046 w 11424"/>
                  <a:gd name="connsiteY22" fmla="*/ 7005 h 10651"/>
                  <a:gd name="connsiteX23" fmla="*/ 1085 w 11424"/>
                  <a:gd name="connsiteY23" fmla="*/ 7259 h 10651"/>
                  <a:gd name="connsiteX24" fmla="*/ 1124 w 11424"/>
                  <a:gd name="connsiteY24" fmla="*/ 7509 h 10651"/>
                  <a:gd name="connsiteX25" fmla="*/ 1163 w 11424"/>
                  <a:gd name="connsiteY25" fmla="*/ 7756 h 10651"/>
                  <a:gd name="connsiteX26" fmla="*/ 1202 w 11424"/>
                  <a:gd name="connsiteY26" fmla="*/ 8003 h 10651"/>
                  <a:gd name="connsiteX27" fmla="*/ 1241 w 11424"/>
                  <a:gd name="connsiteY27" fmla="*/ 8238 h 10651"/>
                  <a:gd name="connsiteX28" fmla="*/ 1280 w 11424"/>
                  <a:gd name="connsiteY28" fmla="*/ 8474 h 10651"/>
                  <a:gd name="connsiteX29" fmla="*/ 1319 w 11424"/>
                  <a:gd name="connsiteY29" fmla="*/ 8699 h 10651"/>
                  <a:gd name="connsiteX30" fmla="*/ 1358 w 11424"/>
                  <a:gd name="connsiteY30" fmla="*/ 8916 h 10651"/>
                  <a:gd name="connsiteX31" fmla="*/ 1397 w 11424"/>
                  <a:gd name="connsiteY31" fmla="*/ 9126 h 10651"/>
                  <a:gd name="connsiteX32" fmla="*/ 1436 w 11424"/>
                  <a:gd name="connsiteY32" fmla="*/ 9325 h 10651"/>
                  <a:gd name="connsiteX33" fmla="*/ 1475 w 11424"/>
                  <a:gd name="connsiteY33" fmla="*/ 9513 h 10651"/>
                  <a:gd name="connsiteX34" fmla="*/ 1514 w 11424"/>
                  <a:gd name="connsiteY34" fmla="*/ 9690 h 10651"/>
                  <a:gd name="connsiteX35" fmla="*/ 1553 w 11424"/>
                  <a:gd name="connsiteY35" fmla="*/ 9855 h 10651"/>
                  <a:gd name="connsiteX36" fmla="*/ 1592 w 11424"/>
                  <a:gd name="connsiteY36" fmla="*/ 10003 h 10651"/>
                  <a:gd name="connsiteX37" fmla="*/ 1631 w 11424"/>
                  <a:gd name="connsiteY37" fmla="*/ 10139 h 10651"/>
                  <a:gd name="connsiteX38" fmla="*/ 1670 w 11424"/>
                  <a:gd name="connsiteY38" fmla="*/ 10261 h 10651"/>
                  <a:gd name="connsiteX39" fmla="*/ 1709 w 11424"/>
                  <a:gd name="connsiteY39" fmla="*/ 10367 h 10651"/>
                  <a:gd name="connsiteX40" fmla="*/ 1748 w 11424"/>
                  <a:gd name="connsiteY40" fmla="*/ 10456 h 10651"/>
                  <a:gd name="connsiteX41" fmla="*/ 1787 w 11424"/>
                  <a:gd name="connsiteY41" fmla="*/ 10529 h 10651"/>
                  <a:gd name="connsiteX42" fmla="*/ 1826 w 11424"/>
                  <a:gd name="connsiteY42" fmla="*/ 10585 h 10651"/>
                  <a:gd name="connsiteX43" fmla="*/ 1865 w 11424"/>
                  <a:gd name="connsiteY43" fmla="*/ 10625 h 10651"/>
                  <a:gd name="connsiteX44" fmla="*/ 1904 w 11424"/>
                  <a:gd name="connsiteY44" fmla="*/ 10644 h 10651"/>
                  <a:gd name="connsiteX45" fmla="*/ 1943 w 11424"/>
                  <a:gd name="connsiteY45" fmla="*/ 10651 h 10651"/>
                  <a:gd name="connsiteX46" fmla="*/ 1982 w 11424"/>
                  <a:gd name="connsiteY46" fmla="*/ 10636 h 10651"/>
                  <a:gd name="connsiteX47" fmla="*/ 2021 w 11424"/>
                  <a:gd name="connsiteY47" fmla="*/ 10603 h 10651"/>
                  <a:gd name="connsiteX48" fmla="*/ 2060 w 11424"/>
                  <a:gd name="connsiteY48" fmla="*/ 10555 h 10651"/>
                  <a:gd name="connsiteX49" fmla="*/ 2099 w 11424"/>
                  <a:gd name="connsiteY49" fmla="*/ 10489 h 10651"/>
                  <a:gd name="connsiteX50" fmla="*/ 2138 w 11424"/>
                  <a:gd name="connsiteY50" fmla="*/ 10408 h 10651"/>
                  <a:gd name="connsiteX51" fmla="*/ 2177 w 11424"/>
                  <a:gd name="connsiteY51" fmla="*/ 10308 h 10651"/>
                  <a:gd name="connsiteX52" fmla="*/ 2218 w 11424"/>
                  <a:gd name="connsiteY52" fmla="*/ 10194 h 10651"/>
                  <a:gd name="connsiteX53" fmla="*/ 2257 w 11424"/>
                  <a:gd name="connsiteY53" fmla="*/ 10065 h 10651"/>
                  <a:gd name="connsiteX54" fmla="*/ 2296 w 11424"/>
                  <a:gd name="connsiteY54" fmla="*/ 9922 h 10651"/>
                  <a:gd name="connsiteX55" fmla="*/ 2335 w 11424"/>
                  <a:gd name="connsiteY55" fmla="*/ 9763 h 10651"/>
                  <a:gd name="connsiteX56" fmla="*/ 2374 w 11424"/>
                  <a:gd name="connsiteY56" fmla="*/ 9594 h 10651"/>
                  <a:gd name="connsiteX57" fmla="*/ 2413 w 11424"/>
                  <a:gd name="connsiteY57" fmla="*/ 9410 h 10651"/>
                  <a:gd name="connsiteX58" fmla="*/ 2452 w 11424"/>
                  <a:gd name="connsiteY58" fmla="*/ 9215 h 10651"/>
                  <a:gd name="connsiteX59" fmla="*/ 2491 w 11424"/>
                  <a:gd name="connsiteY59" fmla="*/ 9008 h 10651"/>
                  <a:gd name="connsiteX60" fmla="*/ 2530 w 11424"/>
                  <a:gd name="connsiteY60" fmla="*/ 8795 h 10651"/>
                  <a:gd name="connsiteX61" fmla="*/ 2569 w 11424"/>
                  <a:gd name="connsiteY61" fmla="*/ 8574 h 10651"/>
                  <a:gd name="connsiteX62" fmla="*/ 2608 w 11424"/>
                  <a:gd name="connsiteY62" fmla="*/ 8342 h 10651"/>
                  <a:gd name="connsiteX63" fmla="*/ 2647 w 11424"/>
                  <a:gd name="connsiteY63" fmla="*/ 8106 h 10651"/>
                  <a:gd name="connsiteX64" fmla="*/ 2686 w 11424"/>
                  <a:gd name="connsiteY64" fmla="*/ 7863 h 10651"/>
                  <a:gd name="connsiteX65" fmla="*/ 2725 w 11424"/>
                  <a:gd name="connsiteY65" fmla="*/ 7616 h 10651"/>
                  <a:gd name="connsiteX66" fmla="*/ 2764 w 11424"/>
                  <a:gd name="connsiteY66" fmla="*/ 7369 h 10651"/>
                  <a:gd name="connsiteX67" fmla="*/ 2803 w 11424"/>
                  <a:gd name="connsiteY67" fmla="*/ 7115 h 10651"/>
                  <a:gd name="connsiteX68" fmla="*/ 2842 w 11424"/>
                  <a:gd name="connsiteY68" fmla="*/ 6861 h 10651"/>
                  <a:gd name="connsiteX69" fmla="*/ 2881 w 11424"/>
                  <a:gd name="connsiteY69" fmla="*/ 6607 h 10651"/>
                  <a:gd name="connsiteX70" fmla="*/ 2920 w 11424"/>
                  <a:gd name="connsiteY70" fmla="*/ 6353 h 10651"/>
                  <a:gd name="connsiteX71" fmla="*/ 2959 w 11424"/>
                  <a:gd name="connsiteY71" fmla="*/ 6102 h 10651"/>
                  <a:gd name="connsiteX72" fmla="*/ 2998 w 11424"/>
                  <a:gd name="connsiteY72" fmla="*/ 5852 h 10651"/>
                  <a:gd name="connsiteX73" fmla="*/ 3037 w 11424"/>
                  <a:gd name="connsiteY73" fmla="*/ 5605 h 10651"/>
                  <a:gd name="connsiteX74" fmla="*/ 3076 w 11424"/>
                  <a:gd name="connsiteY74" fmla="*/ 5358 h 10651"/>
                  <a:gd name="connsiteX75" fmla="*/ 3115 w 11424"/>
                  <a:gd name="connsiteY75" fmla="*/ 5119 h 10651"/>
                  <a:gd name="connsiteX76" fmla="*/ 3154 w 11424"/>
                  <a:gd name="connsiteY76" fmla="*/ 4883 h 10651"/>
                  <a:gd name="connsiteX77" fmla="*/ 3193 w 11424"/>
                  <a:gd name="connsiteY77" fmla="*/ 4655 h 10651"/>
                  <a:gd name="connsiteX78" fmla="*/ 3232 w 11424"/>
                  <a:gd name="connsiteY78" fmla="*/ 4430 h 10651"/>
                  <a:gd name="connsiteX79" fmla="*/ 3271 w 11424"/>
                  <a:gd name="connsiteY79" fmla="*/ 4213 h 10651"/>
                  <a:gd name="connsiteX80" fmla="*/ 3310 w 11424"/>
                  <a:gd name="connsiteY80" fmla="*/ 4003 h 10651"/>
                  <a:gd name="connsiteX81" fmla="*/ 3349 w 11424"/>
                  <a:gd name="connsiteY81" fmla="*/ 3796 h 10651"/>
                  <a:gd name="connsiteX82" fmla="*/ 3388 w 11424"/>
                  <a:gd name="connsiteY82" fmla="*/ 3601 h 10651"/>
                  <a:gd name="connsiteX83" fmla="*/ 3427 w 11424"/>
                  <a:gd name="connsiteY83" fmla="*/ 3410 h 10651"/>
                  <a:gd name="connsiteX84" fmla="*/ 3466 w 11424"/>
                  <a:gd name="connsiteY84" fmla="*/ 3229 h 10651"/>
                  <a:gd name="connsiteX85" fmla="*/ 3505 w 11424"/>
                  <a:gd name="connsiteY85" fmla="*/ 3056 h 10651"/>
                  <a:gd name="connsiteX86" fmla="*/ 3544 w 11424"/>
                  <a:gd name="connsiteY86" fmla="*/ 2890 h 10651"/>
                  <a:gd name="connsiteX87" fmla="*/ 3583 w 11424"/>
                  <a:gd name="connsiteY87" fmla="*/ 2732 h 10651"/>
                  <a:gd name="connsiteX88" fmla="*/ 3622 w 11424"/>
                  <a:gd name="connsiteY88" fmla="*/ 2581 h 10651"/>
                  <a:gd name="connsiteX89" fmla="*/ 3661 w 11424"/>
                  <a:gd name="connsiteY89" fmla="*/ 2437 h 10651"/>
                  <a:gd name="connsiteX90" fmla="*/ 3700 w 11424"/>
                  <a:gd name="connsiteY90" fmla="*/ 2301 h 10651"/>
                  <a:gd name="connsiteX91" fmla="*/ 3739 w 11424"/>
                  <a:gd name="connsiteY91" fmla="*/ 2176 h 10651"/>
                  <a:gd name="connsiteX92" fmla="*/ 3778 w 11424"/>
                  <a:gd name="connsiteY92" fmla="*/ 2054 h 10651"/>
                  <a:gd name="connsiteX93" fmla="*/ 3817 w 11424"/>
                  <a:gd name="connsiteY93" fmla="*/ 1940 h 10651"/>
                  <a:gd name="connsiteX94" fmla="*/ 3856 w 11424"/>
                  <a:gd name="connsiteY94" fmla="*/ 1837 h 10651"/>
                  <a:gd name="connsiteX95" fmla="*/ 3895 w 11424"/>
                  <a:gd name="connsiteY95" fmla="*/ 1738 h 10651"/>
                  <a:gd name="connsiteX96" fmla="*/ 3934 w 11424"/>
                  <a:gd name="connsiteY96" fmla="*/ 1645 h 10651"/>
                  <a:gd name="connsiteX97" fmla="*/ 3973 w 11424"/>
                  <a:gd name="connsiteY97" fmla="*/ 1557 h 10651"/>
                  <a:gd name="connsiteX98" fmla="*/ 4012 w 11424"/>
                  <a:gd name="connsiteY98" fmla="*/ 1476 h 10651"/>
                  <a:gd name="connsiteX99" fmla="*/ 4051 w 11424"/>
                  <a:gd name="connsiteY99" fmla="*/ 1402 h 10651"/>
                  <a:gd name="connsiteX100" fmla="*/ 4090 w 11424"/>
                  <a:gd name="connsiteY100" fmla="*/ 1336 h 10651"/>
                  <a:gd name="connsiteX101" fmla="*/ 4129 w 11424"/>
                  <a:gd name="connsiteY101" fmla="*/ 1270 h 10651"/>
                  <a:gd name="connsiteX102" fmla="*/ 4171 w 11424"/>
                  <a:gd name="connsiteY102" fmla="*/ 1211 h 10651"/>
                  <a:gd name="connsiteX103" fmla="*/ 4210 w 11424"/>
                  <a:gd name="connsiteY103" fmla="*/ 1159 h 10651"/>
                  <a:gd name="connsiteX104" fmla="*/ 4249 w 11424"/>
                  <a:gd name="connsiteY104" fmla="*/ 1108 h 10651"/>
                  <a:gd name="connsiteX105" fmla="*/ 4288 w 11424"/>
                  <a:gd name="connsiteY105" fmla="*/ 1064 h 10651"/>
                  <a:gd name="connsiteX106" fmla="*/ 4327 w 11424"/>
                  <a:gd name="connsiteY106" fmla="*/ 1023 h 10651"/>
                  <a:gd name="connsiteX107" fmla="*/ 4366 w 11424"/>
                  <a:gd name="connsiteY107" fmla="*/ 982 h 10651"/>
                  <a:gd name="connsiteX108" fmla="*/ 4405 w 11424"/>
                  <a:gd name="connsiteY108" fmla="*/ 949 h 10651"/>
                  <a:gd name="connsiteX109" fmla="*/ 4444 w 11424"/>
                  <a:gd name="connsiteY109" fmla="*/ 916 h 10651"/>
                  <a:gd name="connsiteX110" fmla="*/ 4483 w 11424"/>
                  <a:gd name="connsiteY110" fmla="*/ 890 h 10651"/>
                  <a:gd name="connsiteX111" fmla="*/ 4522 w 11424"/>
                  <a:gd name="connsiteY111" fmla="*/ 865 h 10651"/>
                  <a:gd name="connsiteX112" fmla="*/ 4561 w 11424"/>
                  <a:gd name="connsiteY112" fmla="*/ 839 h 10651"/>
                  <a:gd name="connsiteX113" fmla="*/ 4600 w 11424"/>
                  <a:gd name="connsiteY113" fmla="*/ 820 h 10651"/>
                  <a:gd name="connsiteX114" fmla="*/ 4639 w 11424"/>
                  <a:gd name="connsiteY114" fmla="*/ 798 h 10651"/>
                  <a:gd name="connsiteX115" fmla="*/ 4678 w 11424"/>
                  <a:gd name="connsiteY115" fmla="*/ 784 h 10651"/>
                  <a:gd name="connsiteX116" fmla="*/ 4717 w 11424"/>
                  <a:gd name="connsiteY116" fmla="*/ 769 h 10651"/>
                  <a:gd name="connsiteX117" fmla="*/ 4756 w 11424"/>
                  <a:gd name="connsiteY117" fmla="*/ 754 h 10651"/>
                  <a:gd name="connsiteX118" fmla="*/ 4795 w 11424"/>
                  <a:gd name="connsiteY118" fmla="*/ 743 h 10651"/>
                  <a:gd name="connsiteX119" fmla="*/ 4834 w 11424"/>
                  <a:gd name="connsiteY119" fmla="*/ 732 h 10651"/>
                  <a:gd name="connsiteX120" fmla="*/ 4873 w 11424"/>
                  <a:gd name="connsiteY120" fmla="*/ 721 h 10651"/>
                  <a:gd name="connsiteX121" fmla="*/ 4912 w 11424"/>
                  <a:gd name="connsiteY121" fmla="*/ 714 h 10651"/>
                  <a:gd name="connsiteX122" fmla="*/ 4951 w 11424"/>
                  <a:gd name="connsiteY122" fmla="*/ 706 h 10651"/>
                  <a:gd name="connsiteX123" fmla="*/ 4990 w 11424"/>
                  <a:gd name="connsiteY123" fmla="*/ 699 h 10651"/>
                  <a:gd name="connsiteX124" fmla="*/ 5029 w 11424"/>
                  <a:gd name="connsiteY124" fmla="*/ 692 h 10651"/>
                  <a:gd name="connsiteX125" fmla="*/ 5068 w 11424"/>
                  <a:gd name="connsiteY125" fmla="*/ 688 h 10651"/>
                  <a:gd name="connsiteX126" fmla="*/ 5107 w 11424"/>
                  <a:gd name="connsiteY126" fmla="*/ 684 h 10651"/>
                  <a:gd name="connsiteX127" fmla="*/ 5146 w 11424"/>
                  <a:gd name="connsiteY127" fmla="*/ 677 h 10651"/>
                  <a:gd name="connsiteX128" fmla="*/ 5185 w 11424"/>
                  <a:gd name="connsiteY128" fmla="*/ 673 h 10651"/>
                  <a:gd name="connsiteX129" fmla="*/ 5224 w 11424"/>
                  <a:gd name="connsiteY129" fmla="*/ 673 h 10651"/>
                  <a:gd name="connsiteX130" fmla="*/ 5263 w 11424"/>
                  <a:gd name="connsiteY130" fmla="*/ 669 h 10651"/>
                  <a:gd name="connsiteX131" fmla="*/ 5302 w 11424"/>
                  <a:gd name="connsiteY131" fmla="*/ 666 h 10651"/>
                  <a:gd name="connsiteX132" fmla="*/ 5341 w 11424"/>
                  <a:gd name="connsiteY132" fmla="*/ 666 h 10651"/>
                  <a:gd name="connsiteX133" fmla="*/ 5380 w 11424"/>
                  <a:gd name="connsiteY133" fmla="*/ 662 h 10651"/>
                  <a:gd name="connsiteX134" fmla="*/ 5419 w 11424"/>
                  <a:gd name="connsiteY134" fmla="*/ 662 h 10651"/>
                  <a:gd name="connsiteX135" fmla="*/ 5458 w 11424"/>
                  <a:gd name="connsiteY135" fmla="*/ 658 h 10651"/>
                  <a:gd name="connsiteX136" fmla="*/ 5497 w 11424"/>
                  <a:gd name="connsiteY136" fmla="*/ 658 h 10651"/>
                  <a:gd name="connsiteX137" fmla="*/ 5536 w 11424"/>
                  <a:gd name="connsiteY137" fmla="*/ 658 h 10651"/>
                  <a:gd name="connsiteX138" fmla="*/ 5575 w 11424"/>
                  <a:gd name="connsiteY138" fmla="*/ 658 h 10651"/>
                  <a:gd name="connsiteX139" fmla="*/ 5614 w 11424"/>
                  <a:gd name="connsiteY139" fmla="*/ 655 h 10651"/>
                  <a:gd name="connsiteX140" fmla="*/ 5653 w 11424"/>
                  <a:gd name="connsiteY140" fmla="*/ 655 h 10651"/>
                  <a:gd name="connsiteX141" fmla="*/ 5692 w 11424"/>
                  <a:gd name="connsiteY141" fmla="*/ 655 h 10651"/>
                  <a:gd name="connsiteX142" fmla="*/ 5731 w 11424"/>
                  <a:gd name="connsiteY142" fmla="*/ 655 h 10651"/>
                  <a:gd name="connsiteX143" fmla="*/ 5770 w 11424"/>
                  <a:gd name="connsiteY143" fmla="*/ 655 h 10651"/>
                  <a:gd name="connsiteX144" fmla="*/ 5809 w 11424"/>
                  <a:gd name="connsiteY144" fmla="*/ 655 h 10651"/>
                  <a:gd name="connsiteX145" fmla="*/ 5848 w 11424"/>
                  <a:gd name="connsiteY145" fmla="*/ 655 h 10651"/>
                  <a:gd name="connsiteX146" fmla="*/ 5887 w 11424"/>
                  <a:gd name="connsiteY146" fmla="*/ 655 h 10651"/>
                  <a:gd name="connsiteX147" fmla="*/ 5926 w 11424"/>
                  <a:gd name="connsiteY147" fmla="*/ 655 h 10651"/>
                  <a:gd name="connsiteX148" fmla="*/ 5965 w 11424"/>
                  <a:gd name="connsiteY148" fmla="*/ 655 h 10651"/>
                  <a:gd name="connsiteX149" fmla="*/ 6004 w 11424"/>
                  <a:gd name="connsiteY149" fmla="*/ 655 h 10651"/>
                  <a:gd name="connsiteX150" fmla="*/ 6043 w 11424"/>
                  <a:gd name="connsiteY150" fmla="*/ 655 h 10651"/>
                  <a:gd name="connsiteX151" fmla="*/ 6082 w 11424"/>
                  <a:gd name="connsiteY151" fmla="*/ 655 h 10651"/>
                  <a:gd name="connsiteX152" fmla="*/ 6124 w 11424"/>
                  <a:gd name="connsiteY152" fmla="*/ 651 h 10651"/>
                  <a:gd name="connsiteX153" fmla="*/ 6163 w 11424"/>
                  <a:gd name="connsiteY153" fmla="*/ 651 h 10651"/>
                  <a:gd name="connsiteX154" fmla="*/ 6202 w 11424"/>
                  <a:gd name="connsiteY154" fmla="*/ 651 h 10651"/>
                  <a:gd name="connsiteX155" fmla="*/ 6241 w 11424"/>
                  <a:gd name="connsiteY155" fmla="*/ 651 h 10651"/>
                  <a:gd name="connsiteX156" fmla="*/ 6280 w 11424"/>
                  <a:gd name="connsiteY156" fmla="*/ 651 h 10651"/>
                  <a:gd name="connsiteX157" fmla="*/ 6319 w 11424"/>
                  <a:gd name="connsiteY157" fmla="*/ 651 h 10651"/>
                  <a:gd name="connsiteX158" fmla="*/ 6358 w 11424"/>
                  <a:gd name="connsiteY158" fmla="*/ 651 h 10651"/>
                  <a:gd name="connsiteX159" fmla="*/ 6397 w 11424"/>
                  <a:gd name="connsiteY159" fmla="*/ 651 h 10651"/>
                  <a:gd name="connsiteX160" fmla="*/ 6436 w 11424"/>
                  <a:gd name="connsiteY160" fmla="*/ 651 h 10651"/>
                  <a:gd name="connsiteX161" fmla="*/ 6475 w 11424"/>
                  <a:gd name="connsiteY161" fmla="*/ 651 h 10651"/>
                  <a:gd name="connsiteX162" fmla="*/ 6514 w 11424"/>
                  <a:gd name="connsiteY162" fmla="*/ 651 h 10651"/>
                  <a:gd name="connsiteX163" fmla="*/ 6553 w 11424"/>
                  <a:gd name="connsiteY163" fmla="*/ 651 h 10651"/>
                  <a:gd name="connsiteX164" fmla="*/ 6592 w 11424"/>
                  <a:gd name="connsiteY164" fmla="*/ 651 h 10651"/>
                  <a:gd name="connsiteX165" fmla="*/ 6631 w 11424"/>
                  <a:gd name="connsiteY165" fmla="*/ 651 h 10651"/>
                  <a:gd name="connsiteX166" fmla="*/ 6670 w 11424"/>
                  <a:gd name="connsiteY166" fmla="*/ 651 h 10651"/>
                  <a:gd name="connsiteX167" fmla="*/ 6709 w 11424"/>
                  <a:gd name="connsiteY167" fmla="*/ 651 h 10651"/>
                  <a:gd name="connsiteX168" fmla="*/ 6748 w 11424"/>
                  <a:gd name="connsiteY168" fmla="*/ 651 h 10651"/>
                  <a:gd name="connsiteX169" fmla="*/ 6787 w 11424"/>
                  <a:gd name="connsiteY169" fmla="*/ 651 h 10651"/>
                  <a:gd name="connsiteX170" fmla="*/ 6826 w 11424"/>
                  <a:gd name="connsiteY170" fmla="*/ 651 h 10651"/>
                  <a:gd name="connsiteX171" fmla="*/ 6865 w 11424"/>
                  <a:gd name="connsiteY171" fmla="*/ 651 h 10651"/>
                  <a:gd name="connsiteX172" fmla="*/ 6904 w 11424"/>
                  <a:gd name="connsiteY172" fmla="*/ 651 h 10651"/>
                  <a:gd name="connsiteX173" fmla="*/ 6943 w 11424"/>
                  <a:gd name="connsiteY173" fmla="*/ 651 h 10651"/>
                  <a:gd name="connsiteX174" fmla="*/ 6982 w 11424"/>
                  <a:gd name="connsiteY174" fmla="*/ 651 h 10651"/>
                  <a:gd name="connsiteX175" fmla="*/ 7021 w 11424"/>
                  <a:gd name="connsiteY175" fmla="*/ 651 h 10651"/>
                  <a:gd name="connsiteX176" fmla="*/ 7060 w 11424"/>
                  <a:gd name="connsiteY176" fmla="*/ 651 h 10651"/>
                  <a:gd name="connsiteX177" fmla="*/ 7099 w 11424"/>
                  <a:gd name="connsiteY177" fmla="*/ 651 h 10651"/>
                  <a:gd name="connsiteX178" fmla="*/ 7138 w 11424"/>
                  <a:gd name="connsiteY178" fmla="*/ 651 h 10651"/>
                  <a:gd name="connsiteX179" fmla="*/ 7177 w 11424"/>
                  <a:gd name="connsiteY179" fmla="*/ 651 h 10651"/>
                  <a:gd name="connsiteX180" fmla="*/ 7216 w 11424"/>
                  <a:gd name="connsiteY180" fmla="*/ 651 h 10651"/>
                  <a:gd name="connsiteX181" fmla="*/ 7255 w 11424"/>
                  <a:gd name="connsiteY181" fmla="*/ 651 h 10651"/>
                  <a:gd name="connsiteX182" fmla="*/ 7294 w 11424"/>
                  <a:gd name="connsiteY182" fmla="*/ 651 h 10651"/>
                  <a:gd name="connsiteX183" fmla="*/ 7333 w 11424"/>
                  <a:gd name="connsiteY183" fmla="*/ 651 h 10651"/>
                  <a:gd name="connsiteX184" fmla="*/ 7372 w 11424"/>
                  <a:gd name="connsiteY184" fmla="*/ 651 h 10651"/>
                  <a:gd name="connsiteX185" fmla="*/ 7411 w 11424"/>
                  <a:gd name="connsiteY185" fmla="*/ 651 h 10651"/>
                  <a:gd name="connsiteX186" fmla="*/ 7450 w 11424"/>
                  <a:gd name="connsiteY186" fmla="*/ 651 h 10651"/>
                  <a:gd name="connsiteX187" fmla="*/ 7489 w 11424"/>
                  <a:gd name="connsiteY187" fmla="*/ 651 h 10651"/>
                  <a:gd name="connsiteX188" fmla="*/ 7528 w 11424"/>
                  <a:gd name="connsiteY188" fmla="*/ 651 h 10651"/>
                  <a:gd name="connsiteX189" fmla="*/ 7567 w 11424"/>
                  <a:gd name="connsiteY189" fmla="*/ 651 h 10651"/>
                  <a:gd name="connsiteX190" fmla="*/ 7606 w 11424"/>
                  <a:gd name="connsiteY190" fmla="*/ 651 h 10651"/>
                  <a:gd name="connsiteX191" fmla="*/ 7645 w 11424"/>
                  <a:gd name="connsiteY191" fmla="*/ 651 h 10651"/>
                  <a:gd name="connsiteX192" fmla="*/ 7684 w 11424"/>
                  <a:gd name="connsiteY192" fmla="*/ 651 h 10651"/>
                  <a:gd name="connsiteX193" fmla="*/ 7723 w 11424"/>
                  <a:gd name="connsiteY193" fmla="*/ 651 h 10651"/>
                  <a:gd name="connsiteX194" fmla="*/ 7762 w 11424"/>
                  <a:gd name="connsiteY194" fmla="*/ 651 h 10651"/>
                  <a:gd name="connsiteX195" fmla="*/ 7801 w 11424"/>
                  <a:gd name="connsiteY195" fmla="*/ 651 h 10651"/>
                  <a:gd name="connsiteX196" fmla="*/ 7840 w 11424"/>
                  <a:gd name="connsiteY196" fmla="*/ 651 h 10651"/>
                  <a:gd name="connsiteX197" fmla="*/ 7879 w 11424"/>
                  <a:gd name="connsiteY197" fmla="*/ 651 h 10651"/>
                  <a:gd name="connsiteX198" fmla="*/ 7918 w 11424"/>
                  <a:gd name="connsiteY198" fmla="*/ 651 h 10651"/>
                  <a:gd name="connsiteX199" fmla="*/ 7957 w 11424"/>
                  <a:gd name="connsiteY199" fmla="*/ 651 h 10651"/>
                  <a:gd name="connsiteX200" fmla="*/ 7996 w 11424"/>
                  <a:gd name="connsiteY200" fmla="*/ 651 h 10651"/>
                  <a:gd name="connsiteX201" fmla="*/ 8037 w 11424"/>
                  <a:gd name="connsiteY201" fmla="*/ 651 h 10651"/>
                  <a:gd name="connsiteX202" fmla="*/ 8076 w 11424"/>
                  <a:gd name="connsiteY202" fmla="*/ 651 h 10651"/>
                  <a:gd name="connsiteX203" fmla="*/ 8115 w 11424"/>
                  <a:gd name="connsiteY203" fmla="*/ 651 h 10651"/>
                  <a:gd name="connsiteX204" fmla="*/ 8154 w 11424"/>
                  <a:gd name="connsiteY204" fmla="*/ 651 h 10651"/>
                  <a:gd name="connsiteX205" fmla="*/ 8193 w 11424"/>
                  <a:gd name="connsiteY205" fmla="*/ 651 h 10651"/>
                  <a:gd name="connsiteX206" fmla="*/ 8232 w 11424"/>
                  <a:gd name="connsiteY206" fmla="*/ 651 h 10651"/>
                  <a:gd name="connsiteX207" fmla="*/ 8271 w 11424"/>
                  <a:gd name="connsiteY207" fmla="*/ 651 h 10651"/>
                  <a:gd name="connsiteX208" fmla="*/ 8310 w 11424"/>
                  <a:gd name="connsiteY208" fmla="*/ 651 h 10651"/>
                  <a:gd name="connsiteX209" fmla="*/ 8349 w 11424"/>
                  <a:gd name="connsiteY209" fmla="*/ 651 h 10651"/>
                  <a:gd name="connsiteX210" fmla="*/ 8388 w 11424"/>
                  <a:gd name="connsiteY210" fmla="*/ 651 h 10651"/>
                  <a:gd name="connsiteX211" fmla="*/ 8427 w 11424"/>
                  <a:gd name="connsiteY211" fmla="*/ 651 h 10651"/>
                  <a:gd name="connsiteX212" fmla="*/ 8466 w 11424"/>
                  <a:gd name="connsiteY212" fmla="*/ 651 h 10651"/>
                  <a:gd name="connsiteX213" fmla="*/ 8505 w 11424"/>
                  <a:gd name="connsiteY213" fmla="*/ 651 h 10651"/>
                  <a:gd name="connsiteX214" fmla="*/ 8544 w 11424"/>
                  <a:gd name="connsiteY214" fmla="*/ 651 h 10651"/>
                  <a:gd name="connsiteX215" fmla="*/ 8583 w 11424"/>
                  <a:gd name="connsiteY215" fmla="*/ 651 h 10651"/>
                  <a:gd name="connsiteX216" fmla="*/ 8622 w 11424"/>
                  <a:gd name="connsiteY216" fmla="*/ 651 h 10651"/>
                  <a:gd name="connsiteX217" fmla="*/ 8661 w 11424"/>
                  <a:gd name="connsiteY217" fmla="*/ 651 h 10651"/>
                  <a:gd name="connsiteX218" fmla="*/ 8700 w 11424"/>
                  <a:gd name="connsiteY218" fmla="*/ 651 h 10651"/>
                  <a:gd name="connsiteX219" fmla="*/ 8739 w 11424"/>
                  <a:gd name="connsiteY219" fmla="*/ 651 h 10651"/>
                  <a:gd name="connsiteX220" fmla="*/ 8778 w 11424"/>
                  <a:gd name="connsiteY220" fmla="*/ 651 h 10651"/>
                  <a:gd name="connsiteX221" fmla="*/ 8817 w 11424"/>
                  <a:gd name="connsiteY221" fmla="*/ 651 h 10651"/>
                  <a:gd name="connsiteX222" fmla="*/ 8856 w 11424"/>
                  <a:gd name="connsiteY222" fmla="*/ 651 h 10651"/>
                  <a:gd name="connsiteX223" fmla="*/ 8895 w 11424"/>
                  <a:gd name="connsiteY223" fmla="*/ 651 h 10651"/>
                  <a:gd name="connsiteX224" fmla="*/ 8934 w 11424"/>
                  <a:gd name="connsiteY224" fmla="*/ 651 h 10651"/>
                  <a:gd name="connsiteX225" fmla="*/ 8973 w 11424"/>
                  <a:gd name="connsiteY225" fmla="*/ 651 h 10651"/>
                  <a:gd name="connsiteX226" fmla="*/ 9012 w 11424"/>
                  <a:gd name="connsiteY226" fmla="*/ 651 h 10651"/>
                  <a:gd name="connsiteX227" fmla="*/ 9051 w 11424"/>
                  <a:gd name="connsiteY227" fmla="*/ 651 h 10651"/>
                  <a:gd name="connsiteX228" fmla="*/ 9090 w 11424"/>
                  <a:gd name="connsiteY228" fmla="*/ 651 h 10651"/>
                  <a:gd name="connsiteX229" fmla="*/ 9129 w 11424"/>
                  <a:gd name="connsiteY229" fmla="*/ 651 h 10651"/>
                  <a:gd name="connsiteX230" fmla="*/ 9168 w 11424"/>
                  <a:gd name="connsiteY230" fmla="*/ 651 h 10651"/>
                  <a:gd name="connsiteX231" fmla="*/ 9207 w 11424"/>
                  <a:gd name="connsiteY231" fmla="*/ 651 h 10651"/>
                  <a:gd name="connsiteX232" fmla="*/ 9246 w 11424"/>
                  <a:gd name="connsiteY232" fmla="*/ 651 h 10651"/>
                  <a:gd name="connsiteX233" fmla="*/ 9285 w 11424"/>
                  <a:gd name="connsiteY233" fmla="*/ 651 h 10651"/>
                  <a:gd name="connsiteX234" fmla="*/ 9324 w 11424"/>
                  <a:gd name="connsiteY234" fmla="*/ 651 h 10651"/>
                  <a:gd name="connsiteX235" fmla="*/ 9363 w 11424"/>
                  <a:gd name="connsiteY235" fmla="*/ 651 h 10651"/>
                  <a:gd name="connsiteX236" fmla="*/ 9402 w 11424"/>
                  <a:gd name="connsiteY236" fmla="*/ 651 h 10651"/>
                  <a:gd name="connsiteX237" fmla="*/ 9441 w 11424"/>
                  <a:gd name="connsiteY237" fmla="*/ 651 h 10651"/>
                  <a:gd name="connsiteX238" fmla="*/ 9480 w 11424"/>
                  <a:gd name="connsiteY238" fmla="*/ 651 h 10651"/>
                  <a:gd name="connsiteX239" fmla="*/ 9519 w 11424"/>
                  <a:gd name="connsiteY239" fmla="*/ 651 h 10651"/>
                  <a:gd name="connsiteX240" fmla="*/ 9558 w 11424"/>
                  <a:gd name="connsiteY240" fmla="*/ 651 h 10651"/>
                  <a:gd name="connsiteX241" fmla="*/ 9597 w 11424"/>
                  <a:gd name="connsiteY241" fmla="*/ 651 h 10651"/>
                  <a:gd name="connsiteX242" fmla="*/ 9636 w 11424"/>
                  <a:gd name="connsiteY242" fmla="*/ 651 h 10651"/>
                  <a:gd name="connsiteX243" fmla="*/ 9675 w 11424"/>
                  <a:gd name="connsiteY243" fmla="*/ 651 h 10651"/>
                  <a:gd name="connsiteX244" fmla="*/ 9714 w 11424"/>
                  <a:gd name="connsiteY244" fmla="*/ 651 h 10651"/>
                  <a:gd name="connsiteX245" fmla="*/ 9754 w 11424"/>
                  <a:gd name="connsiteY245" fmla="*/ 651 h 10651"/>
                  <a:gd name="connsiteX246" fmla="*/ 9793 w 11424"/>
                  <a:gd name="connsiteY246" fmla="*/ 651 h 10651"/>
                  <a:gd name="connsiteX247" fmla="*/ 9832 w 11424"/>
                  <a:gd name="connsiteY247" fmla="*/ 651 h 10651"/>
                  <a:gd name="connsiteX248" fmla="*/ 9871 w 11424"/>
                  <a:gd name="connsiteY248" fmla="*/ 651 h 10651"/>
                  <a:gd name="connsiteX249" fmla="*/ 9910 w 11424"/>
                  <a:gd name="connsiteY249" fmla="*/ 651 h 10651"/>
                  <a:gd name="connsiteX250" fmla="*/ 9949 w 11424"/>
                  <a:gd name="connsiteY250" fmla="*/ 651 h 10651"/>
                  <a:gd name="connsiteX251" fmla="*/ 9990 w 11424"/>
                  <a:gd name="connsiteY251" fmla="*/ 651 h 10651"/>
                  <a:gd name="connsiteX252" fmla="*/ 10029 w 11424"/>
                  <a:gd name="connsiteY252" fmla="*/ 651 h 10651"/>
                  <a:gd name="connsiteX253" fmla="*/ 10068 w 11424"/>
                  <a:gd name="connsiteY253" fmla="*/ 651 h 10651"/>
                  <a:gd name="connsiteX254" fmla="*/ 10107 w 11424"/>
                  <a:gd name="connsiteY254" fmla="*/ 651 h 10651"/>
                  <a:gd name="connsiteX255" fmla="*/ 11304 w 11424"/>
                  <a:gd name="connsiteY255" fmla="*/ 683 h 10651"/>
                  <a:gd name="connsiteX256" fmla="*/ 11158 w 11424"/>
                  <a:gd name="connsiteY256" fmla="*/ 0 h 10651"/>
                  <a:gd name="connsiteX0" fmla="*/ 0 w 11304"/>
                  <a:gd name="connsiteY0" fmla="*/ 69 h 10651"/>
                  <a:gd name="connsiteX1" fmla="*/ 90 w 11304"/>
                  <a:gd name="connsiteY1" fmla="*/ 1592 h 10651"/>
                  <a:gd name="connsiteX2" fmla="*/ 237 w 11304"/>
                  <a:gd name="connsiteY2" fmla="*/ 2390 h 10651"/>
                  <a:gd name="connsiteX3" fmla="*/ 304 w 11304"/>
                  <a:gd name="connsiteY3" fmla="*/ 2820 h 10651"/>
                  <a:gd name="connsiteX4" fmla="*/ 343 w 11304"/>
                  <a:gd name="connsiteY4" fmla="*/ 2982 h 10651"/>
                  <a:gd name="connsiteX5" fmla="*/ 382 w 11304"/>
                  <a:gd name="connsiteY5" fmla="*/ 3152 h 10651"/>
                  <a:gd name="connsiteX6" fmla="*/ 421 w 11304"/>
                  <a:gd name="connsiteY6" fmla="*/ 3332 h 10651"/>
                  <a:gd name="connsiteX7" fmla="*/ 460 w 11304"/>
                  <a:gd name="connsiteY7" fmla="*/ 3517 h 10651"/>
                  <a:gd name="connsiteX8" fmla="*/ 499 w 11304"/>
                  <a:gd name="connsiteY8" fmla="*/ 3712 h 10651"/>
                  <a:gd name="connsiteX9" fmla="*/ 538 w 11304"/>
                  <a:gd name="connsiteY9" fmla="*/ 3911 h 10651"/>
                  <a:gd name="connsiteX10" fmla="*/ 577 w 11304"/>
                  <a:gd name="connsiteY10" fmla="*/ 4121 h 10651"/>
                  <a:gd name="connsiteX11" fmla="*/ 616 w 11304"/>
                  <a:gd name="connsiteY11" fmla="*/ 4334 h 10651"/>
                  <a:gd name="connsiteX12" fmla="*/ 656 w 11304"/>
                  <a:gd name="connsiteY12" fmla="*/ 4555 h 10651"/>
                  <a:gd name="connsiteX13" fmla="*/ 695 w 11304"/>
                  <a:gd name="connsiteY13" fmla="*/ 4784 h 10651"/>
                  <a:gd name="connsiteX14" fmla="*/ 734 w 11304"/>
                  <a:gd name="connsiteY14" fmla="*/ 5016 h 10651"/>
                  <a:gd name="connsiteX15" fmla="*/ 773 w 11304"/>
                  <a:gd name="connsiteY15" fmla="*/ 5255 h 10651"/>
                  <a:gd name="connsiteX16" fmla="*/ 812 w 11304"/>
                  <a:gd name="connsiteY16" fmla="*/ 5498 h 10651"/>
                  <a:gd name="connsiteX17" fmla="*/ 851 w 11304"/>
                  <a:gd name="connsiteY17" fmla="*/ 5741 h 10651"/>
                  <a:gd name="connsiteX18" fmla="*/ 890 w 11304"/>
                  <a:gd name="connsiteY18" fmla="*/ 5992 h 10651"/>
                  <a:gd name="connsiteX19" fmla="*/ 929 w 11304"/>
                  <a:gd name="connsiteY19" fmla="*/ 6242 h 10651"/>
                  <a:gd name="connsiteX20" fmla="*/ 968 w 11304"/>
                  <a:gd name="connsiteY20" fmla="*/ 6496 h 10651"/>
                  <a:gd name="connsiteX21" fmla="*/ 1007 w 11304"/>
                  <a:gd name="connsiteY21" fmla="*/ 6750 h 10651"/>
                  <a:gd name="connsiteX22" fmla="*/ 1046 w 11304"/>
                  <a:gd name="connsiteY22" fmla="*/ 7005 h 10651"/>
                  <a:gd name="connsiteX23" fmla="*/ 1085 w 11304"/>
                  <a:gd name="connsiteY23" fmla="*/ 7259 h 10651"/>
                  <a:gd name="connsiteX24" fmla="*/ 1124 w 11304"/>
                  <a:gd name="connsiteY24" fmla="*/ 7509 h 10651"/>
                  <a:gd name="connsiteX25" fmla="*/ 1163 w 11304"/>
                  <a:gd name="connsiteY25" fmla="*/ 7756 h 10651"/>
                  <a:gd name="connsiteX26" fmla="*/ 1202 w 11304"/>
                  <a:gd name="connsiteY26" fmla="*/ 8003 h 10651"/>
                  <a:gd name="connsiteX27" fmla="*/ 1241 w 11304"/>
                  <a:gd name="connsiteY27" fmla="*/ 8238 h 10651"/>
                  <a:gd name="connsiteX28" fmla="*/ 1280 w 11304"/>
                  <a:gd name="connsiteY28" fmla="*/ 8474 h 10651"/>
                  <a:gd name="connsiteX29" fmla="*/ 1319 w 11304"/>
                  <a:gd name="connsiteY29" fmla="*/ 8699 h 10651"/>
                  <a:gd name="connsiteX30" fmla="*/ 1358 w 11304"/>
                  <a:gd name="connsiteY30" fmla="*/ 8916 h 10651"/>
                  <a:gd name="connsiteX31" fmla="*/ 1397 w 11304"/>
                  <a:gd name="connsiteY31" fmla="*/ 9126 h 10651"/>
                  <a:gd name="connsiteX32" fmla="*/ 1436 w 11304"/>
                  <a:gd name="connsiteY32" fmla="*/ 9325 h 10651"/>
                  <a:gd name="connsiteX33" fmla="*/ 1475 w 11304"/>
                  <a:gd name="connsiteY33" fmla="*/ 9513 h 10651"/>
                  <a:gd name="connsiteX34" fmla="*/ 1514 w 11304"/>
                  <a:gd name="connsiteY34" fmla="*/ 9690 h 10651"/>
                  <a:gd name="connsiteX35" fmla="*/ 1553 w 11304"/>
                  <a:gd name="connsiteY35" fmla="*/ 9855 h 10651"/>
                  <a:gd name="connsiteX36" fmla="*/ 1592 w 11304"/>
                  <a:gd name="connsiteY36" fmla="*/ 10003 h 10651"/>
                  <a:gd name="connsiteX37" fmla="*/ 1631 w 11304"/>
                  <a:gd name="connsiteY37" fmla="*/ 10139 h 10651"/>
                  <a:gd name="connsiteX38" fmla="*/ 1670 w 11304"/>
                  <a:gd name="connsiteY38" fmla="*/ 10261 h 10651"/>
                  <a:gd name="connsiteX39" fmla="*/ 1709 w 11304"/>
                  <a:gd name="connsiteY39" fmla="*/ 10367 h 10651"/>
                  <a:gd name="connsiteX40" fmla="*/ 1748 w 11304"/>
                  <a:gd name="connsiteY40" fmla="*/ 10456 h 10651"/>
                  <a:gd name="connsiteX41" fmla="*/ 1787 w 11304"/>
                  <a:gd name="connsiteY41" fmla="*/ 10529 h 10651"/>
                  <a:gd name="connsiteX42" fmla="*/ 1826 w 11304"/>
                  <a:gd name="connsiteY42" fmla="*/ 10585 h 10651"/>
                  <a:gd name="connsiteX43" fmla="*/ 1865 w 11304"/>
                  <a:gd name="connsiteY43" fmla="*/ 10625 h 10651"/>
                  <a:gd name="connsiteX44" fmla="*/ 1904 w 11304"/>
                  <a:gd name="connsiteY44" fmla="*/ 10644 h 10651"/>
                  <a:gd name="connsiteX45" fmla="*/ 1943 w 11304"/>
                  <a:gd name="connsiteY45" fmla="*/ 10651 h 10651"/>
                  <a:gd name="connsiteX46" fmla="*/ 1982 w 11304"/>
                  <a:gd name="connsiteY46" fmla="*/ 10636 h 10651"/>
                  <a:gd name="connsiteX47" fmla="*/ 2021 w 11304"/>
                  <a:gd name="connsiteY47" fmla="*/ 10603 h 10651"/>
                  <a:gd name="connsiteX48" fmla="*/ 2060 w 11304"/>
                  <a:gd name="connsiteY48" fmla="*/ 10555 h 10651"/>
                  <a:gd name="connsiteX49" fmla="*/ 2099 w 11304"/>
                  <a:gd name="connsiteY49" fmla="*/ 10489 h 10651"/>
                  <a:gd name="connsiteX50" fmla="*/ 2138 w 11304"/>
                  <a:gd name="connsiteY50" fmla="*/ 10408 h 10651"/>
                  <a:gd name="connsiteX51" fmla="*/ 2177 w 11304"/>
                  <a:gd name="connsiteY51" fmla="*/ 10308 h 10651"/>
                  <a:gd name="connsiteX52" fmla="*/ 2218 w 11304"/>
                  <a:gd name="connsiteY52" fmla="*/ 10194 h 10651"/>
                  <a:gd name="connsiteX53" fmla="*/ 2257 w 11304"/>
                  <a:gd name="connsiteY53" fmla="*/ 10065 h 10651"/>
                  <a:gd name="connsiteX54" fmla="*/ 2296 w 11304"/>
                  <a:gd name="connsiteY54" fmla="*/ 9922 h 10651"/>
                  <a:gd name="connsiteX55" fmla="*/ 2335 w 11304"/>
                  <a:gd name="connsiteY55" fmla="*/ 9763 h 10651"/>
                  <a:gd name="connsiteX56" fmla="*/ 2374 w 11304"/>
                  <a:gd name="connsiteY56" fmla="*/ 9594 h 10651"/>
                  <a:gd name="connsiteX57" fmla="*/ 2413 w 11304"/>
                  <a:gd name="connsiteY57" fmla="*/ 9410 h 10651"/>
                  <a:gd name="connsiteX58" fmla="*/ 2452 w 11304"/>
                  <a:gd name="connsiteY58" fmla="*/ 9215 h 10651"/>
                  <a:gd name="connsiteX59" fmla="*/ 2491 w 11304"/>
                  <a:gd name="connsiteY59" fmla="*/ 9008 h 10651"/>
                  <a:gd name="connsiteX60" fmla="*/ 2530 w 11304"/>
                  <a:gd name="connsiteY60" fmla="*/ 8795 h 10651"/>
                  <a:gd name="connsiteX61" fmla="*/ 2569 w 11304"/>
                  <a:gd name="connsiteY61" fmla="*/ 8574 h 10651"/>
                  <a:gd name="connsiteX62" fmla="*/ 2608 w 11304"/>
                  <a:gd name="connsiteY62" fmla="*/ 8342 h 10651"/>
                  <a:gd name="connsiteX63" fmla="*/ 2647 w 11304"/>
                  <a:gd name="connsiteY63" fmla="*/ 8106 h 10651"/>
                  <a:gd name="connsiteX64" fmla="*/ 2686 w 11304"/>
                  <a:gd name="connsiteY64" fmla="*/ 7863 h 10651"/>
                  <a:gd name="connsiteX65" fmla="*/ 2725 w 11304"/>
                  <a:gd name="connsiteY65" fmla="*/ 7616 h 10651"/>
                  <a:gd name="connsiteX66" fmla="*/ 2764 w 11304"/>
                  <a:gd name="connsiteY66" fmla="*/ 7369 h 10651"/>
                  <a:gd name="connsiteX67" fmla="*/ 2803 w 11304"/>
                  <a:gd name="connsiteY67" fmla="*/ 7115 h 10651"/>
                  <a:gd name="connsiteX68" fmla="*/ 2842 w 11304"/>
                  <a:gd name="connsiteY68" fmla="*/ 6861 h 10651"/>
                  <a:gd name="connsiteX69" fmla="*/ 2881 w 11304"/>
                  <a:gd name="connsiteY69" fmla="*/ 6607 h 10651"/>
                  <a:gd name="connsiteX70" fmla="*/ 2920 w 11304"/>
                  <a:gd name="connsiteY70" fmla="*/ 6353 h 10651"/>
                  <a:gd name="connsiteX71" fmla="*/ 2959 w 11304"/>
                  <a:gd name="connsiteY71" fmla="*/ 6102 h 10651"/>
                  <a:gd name="connsiteX72" fmla="*/ 2998 w 11304"/>
                  <a:gd name="connsiteY72" fmla="*/ 5852 h 10651"/>
                  <a:gd name="connsiteX73" fmla="*/ 3037 w 11304"/>
                  <a:gd name="connsiteY73" fmla="*/ 5605 h 10651"/>
                  <a:gd name="connsiteX74" fmla="*/ 3076 w 11304"/>
                  <a:gd name="connsiteY74" fmla="*/ 5358 h 10651"/>
                  <a:gd name="connsiteX75" fmla="*/ 3115 w 11304"/>
                  <a:gd name="connsiteY75" fmla="*/ 5119 h 10651"/>
                  <a:gd name="connsiteX76" fmla="*/ 3154 w 11304"/>
                  <a:gd name="connsiteY76" fmla="*/ 4883 h 10651"/>
                  <a:gd name="connsiteX77" fmla="*/ 3193 w 11304"/>
                  <a:gd name="connsiteY77" fmla="*/ 4655 h 10651"/>
                  <a:gd name="connsiteX78" fmla="*/ 3232 w 11304"/>
                  <a:gd name="connsiteY78" fmla="*/ 4430 h 10651"/>
                  <a:gd name="connsiteX79" fmla="*/ 3271 w 11304"/>
                  <a:gd name="connsiteY79" fmla="*/ 4213 h 10651"/>
                  <a:gd name="connsiteX80" fmla="*/ 3310 w 11304"/>
                  <a:gd name="connsiteY80" fmla="*/ 4003 h 10651"/>
                  <a:gd name="connsiteX81" fmla="*/ 3349 w 11304"/>
                  <a:gd name="connsiteY81" fmla="*/ 3796 h 10651"/>
                  <a:gd name="connsiteX82" fmla="*/ 3388 w 11304"/>
                  <a:gd name="connsiteY82" fmla="*/ 3601 h 10651"/>
                  <a:gd name="connsiteX83" fmla="*/ 3427 w 11304"/>
                  <a:gd name="connsiteY83" fmla="*/ 3410 h 10651"/>
                  <a:gd name="connsiteX84" fmla="*/ 3466 w 11304"/>
                  <a:gd name="connsiteY84" fmla="*/ 3229 h 10651"/>
                  <a:gd name="connsiteX85" fmla="*/ 3505 w 11304"/>
                  <a:gd name="connsiteY85" fmla="*/ 3056 h 10651"/>
                  <a:gd name="connsiteX86" fmla="*/ 3544 w 11304"/>
                  <a:gd name="connsiteY86" fmla="*/ 2890 h 10651"/>
                  <a:gd name="connsiteX87" fmla="*/ 3583 w 11304"/>
                  <a:gd name="connsiteY87" fmla="*/ 2732 h 10651"/>
                  <a:gd name="connsiteX88" fmla="*/ 3622 w 11304"/>
                  <a:gd name="connsiteY88" fmla="*/ 2581 h 10651"/>
                  <a:gd name="connsiteX89" fmla="*/ 3661 w 11304"/>
                  <a:gd name="connsiteY89" fmla="*/ 2437 h 10651"/>
                  <a:gd name="connsiteX90" fmla="*/ 3700 w 11304"/>
                  <a:gd name="connsiteY90" fmla="*/ 2301 h 10651"/>
                  <a:gd name="connsiteX91" fmla="*/ 3739 w 11304"/>
                  <a:gd name="connsiteY91" fmla="*/ 2176 h 10651"/>
                  <a:gd name="connsiteX92" fmla="*/ 3778 w 11304"/>
                  <a:gd name="connsiteY92" fmla="*/ 2054 h 10651"/>
                  <a:gd name="connsiteX93" fmla="*/ 3817 w 11304"/>
                  <a:gd name="connsiteY93" fmla="*/ 1940 h 10651"/>
                  <a:gd name="connsiteX94" fmla="*/ 3856 w 11304"/>
                  <a:gd name="connsiteY94" fmla="*/ 1837 h 10651"/>
                  <a:gd name="connsiteX95" fmla="*/ 3895 w 11304"/>
                  <a:gd name="connsiteY95" fmla="*/ 1738 h 10651"/>
                  <a:gd name="connsiteX96" fmla="*/ 3934 w 11304"/>
                  <a:gd name="connsiteY96" fmla="*/ 1645 h 10651"/>
                  <a:gd name="connsiteX97" fmla="*/ 3973 w 11304"/>
                  <a:gd name="connsiteY97" fmla="*/ 1557 h 10651"/>
                  <a:gd name="connsiteX98" fmla="*/ 4012 w 11304"/>
                  <a:gd name="connsiteY98" fmla="*/ 1476 h 10651"/>
                  <a:gd name="connsiteX99" fmla="*/ 4051 w 11304"/>
                  <a:gd name="connsiteY99" fmla="*/ 1402 h 10651"/>
                  <a:gd name="connsiteX100" fmla="*/ 4090 w 11304"/>
                  <a:gd name="connsiteY100" fmla="*/ 1336 h 10651"/>
                  <a:gd name="connsiteX101" fmla="*/ 4129 w 11304"/>
                  <a:gd name="connsiteY101" fmla="*/ 1270 h 10651"/>
                  <a:gd name="connsiteX102" fmla="*/ 4171 w 11304"/>
                  <a:gd name="connsiteY102" fmla="*/ 1211 h 10651"/>
                  <a:gd name="connsiteX103" fmla="*/ 4210 w 11304"/>
                  <a:gd name="connsiteY103" fmla="*/ 1159 h 10651"/>
                  <a:gd name="connsiteX104" fmla="*/ 4249 w 11304"/>
                  <a:gd name="connsiteY104" fmla="*/ 1108 h 10651"/>
                  <a:gd name="connsiteX105" fmla="*/ 4288 w 11304"/>
                  <a:gd name="connsiteY105" fmla="*/ 1064 h 10651"/>
                  <a:gd name="connsiteX106" fmla="*/ 4327 w 11304"/>
                  <a:gd name="connsiteY106" fmla="*/ 1023 h 10651"/>
                  <a:gd name="connsiteX107" fmla="*/ 4366 w 11304"/>
                  <a:gd name="connsiteY107" fmla="*/ 982 h 10651"/>
                  <a:gd name="connsiteX108" fmla="*/ 4405 w 11304"/>
                  <a:gd name="connsiteY108" fmla="*/ 949 h 10651"/>
                  <a:gd name="connsiteX109" fmla="*/ 4444 w 11304"/>
                  <a:gd name="connsiteY109" fmla="*/ 916 h 10651"/>
                  <a:gd name="connsiteX110" fmla="*/ 4483 w 11304"/>
                  <a:gd name="connsiteY110" fmla="*/ 890 h 10651"/>
                  <a:gd name="connsiteX111" fmla="*/ 4522 w 11304"/>
                  <a:gd name="connsiteY111" fmla="*/ 865 h 10651"/>
                  <a:gd name="connsiteX112" fmla="*/ 4561 w 11304"/>
                  <a:gd name="connsiteY112" fmla="*/ 839 h 10651"/>
                  <a:gd name="connsiteX113" fmla="*/ 4600 w 11304"/>
                  <a:gd name="connsiteY113" fmla="*/ 820 h 10651"/>
                  <a:gd name="connsiteX114" fmla="*/ 4639 w 11304"/>
                  <a:gd name="connsiteY114" fmla="*/ 798 h 10651"/>
                  <a:gd name="connsiteX115" fmla="*/ 4678 w 11304"/>
                  <a:gd name="connsiteY115" fmla="*/ 784 h 10651"/>
                  <a:gd name="connsiteX116" fmla="*/ 4717 w 11304"/>
                  <a:gd name="connsiteY116" fmla="*/ 769 h 10651"/>
                  <a:gd name="connsiteX117" fmla="*/ 4756 w 11304"/>
                  <a:gd name="connsiteY117" fmla="*/ 754 h 10651"/>
                  <a:gd name="connsiteX118" fmla="*/ 4795 w 11304"/>
                  <a:gd name="connsiteY118" fmla="*/ 743 h 10651"/>
                  <a:gd name="connsiteX119" fmla="*/ 4834 w 11304"/>
                  <a:gd name="connsiteY119" fmla="*/ 732 h 10651"/>
                  <a:gd name="connsiteX120" fmla="*/ 4873 w 11304"/>
                  <a:gd name="connsiteY120" fmla="*/ 721 h 10651"/>
                  <a:gd name="connsiteX121" fmla="*/ 4912 w 11304"/>
                  <a:gd name="connsiteY121" fmla="*/ 714 h 10651"/>
                  <a:gd name="connsiteX122" fmla="*/ 4951 w 11304"/>
                  <a:gd name="connsiteY122" fmla="*/ 706 h 10651"/>
                  <a:gd name="connsiteX123" fmla="*/ 4990 w 11304"/>
                  <a:gd name="connsiteY123" fmla="*/ 699 h 10651"/>
                  <a:gd name="connsiteX124" fmla="*/ 5029 w 11304"/>
                  <a:gd name="connsiteY124" fmla="*/ 692 h 10651"/>
                  <a:gd name="connsiteX125" fmla="*/ 5068 w 11304"/>
                  <a:gd name="connsiteY125" fmla="*/ 688 h 10651"/>
                  <a:gd name="connsiteX126" fmla="*/ 5107 w 11304"/>
                  <a:gd name="connsiteY126" fmla="*/ 684 h 10651"/>
                  <a:gd name="connsiteX127" fmla="*/ 5146 w 11304"/>
                  <a:gd name="connsiteY127" fmla="*/ 677 h 10651"/>
                  <a:gd name="connsiteX128" fmla="*/ 5185 w 11304"/>
                  <a:gd name="connsiteY128" fmla="*/ 673 h 10651"/>
                  <a:gd name="connsiteX129" fmla="*/ 5224 w 11304"/>
                  <a:gd name="connsiteY129" fmla="*/ 673 h 10651"/>
                  <a:gd name="connsiteX130" fmla="*/ 5263 w 11304"/>
                  <a:gd name="connsiteY130" fmla="*/ 669 h 10651"/>
                  <a:gd name="connsiteX131" fmla="*/ 5302 w 11304"/>
                  <a:gd name="connsiteY131" fmla="*/ 666 h 10651"/>
                  <a:gd name="connsiteX132" fmla="*/ 5341 w 11304"/>
                  <a:gd name="connsiteY132" fmla="*/ 666 h 10651"/>
                  <a:gd name="connsiteX133" fmla="*/ 5380 w 11304"/>
                  <a:gd name="connsiteY133" fmla="*/ 662 h 10651"/>
                  <a:gd name="connsiteX134" fmla="*/ 5419 w 11304"/>
                  <a:gd name="connsiteY134" fmla="*/ 662 h 10651"/>
                  <a:gd name="connsiteX135" fmla="*/ 5458 w 11304"/>
                  <a:gd name="connsiteY135" fmla="*/ 658 h 10651"/>
                  <a:gd name="connsiteX136" fmla="*/ 5497 w 11304"/>
                  <a:gd name="connsiteY136" fmla="*/ 658 h 10651"/>
                  <a:gd name="connsiteX137" fmla="*/ 5536 w 11304"/>
                  <a:gd name="connsiteY137" fmla="*/ 658 h 10651"/>
                  <a:gd name="connsiteX138" fmla="*/ 5575 w 11304"/>
                  <a:gd name="connsiteY138" fmla="*/ 658 h 10651"/>
                  <a:gd name="connsiteX139" fmla="*/ 5614 w 11304"/>
                  <a:gd name="connsiteY139" fmla="*/ 655 h 10651"/>
                  <a:gd name="connsiteX140" fmla="*/ 5653 w 11304"/>
                  <a:gd name="connsiteY140" fmla="*/ 655 h 10651"/>
                  <a:gd name="connsiteX141" fmla="*/ 5692 w 11304"/>
                  <a:gd name="connsiteY141" fmla="*/ 655 h 10651"/>
                  <a:gd name="connsiteX142" fmla="*/ 5731 w 11304"/>
                  <a:gd name="connsiteY142" fmla="*/ 655 h 10651"/>
                  <a:gd name="connsiteX143" fmla="*/ 5770 w 11304"/>
                  <a:gd name="connsiteY143" fmla="*/ 655 h 10651"/>
                  <a:gd name="connsiteX144" fmla="*/ 5809 w 11304"/>
                  <a:gd name="connsiteY144" fmla="*/ 655 h 10651"/>
                  <a:gd name="connsiteX145" fmla="*/ 5848 w 11304"/>
                  <a:gd name="connsiteY145" fmla="*/ 655 h 10651"/>
                  <a:gd name="connsiteX146" fmla="*/ 5887 w 11304"/>
                  <a:gd name="connsiteY146" fmla="*/ 655 h 10651"/>
                  <a:gd name="connsiteX147" fmla="*/ 5926 w 11304"/>
                  <a:gd name="connsiteY147" fmla="*/ 655 h 10651"/>
                  <a:gd name="connsiteX148" fmla="*/ 5965 w 11304"/>
                  <a:gd name="connsiteY148" fmla="*/ 655 h 10651"/>
                  <a:gd name="connsiteX149" fmla="*/ 6004 w 11304"/>
                  <a:gd name="connsiteY149" fmla="*/ 655 h 10651"/>
                  <a:gd name="connsiteX150" fmla="*/ 6043 w 11304"/>
                  <a:gd name="connsiteY150" fmla="*/ 655 h 10651"/>
                  <a:gd name="connsiteX151" fmla="*/ 6082 w 11304"/>
                  <a:gd name="connsiteY151" fmla="*/ 655 h 10651"/>
                  <a:gd name="connsiteX152" fmla="*/ 6124 w 11304"/>
                  <a:gd name="connsiteY152" fmla="*/ 651 h 10651"/>
                  <a:gd name="connsiteX153" fmla="*/ 6163 w 11304"/>
                  <a:gd name="connsiteY153" fmla="*/ 651 h 10651"/>
                  <a:gd name="connsiteX154" fmla="*/ 6202 w 11304"/>
                  <a:gd name="connsiteY154" fmla="*/ 651 h 10651"/>
                  <a:gd name="connsiteX155" fmla="*/ 6241 w 11304"/>
                  <a:gd name="connsiteY155" fmla="*/ 651 h 10651"/>
                  <a:gd name="connsiteX156" fmla="*/ 6280 w 11304"/>
                  <a:gd name="connsiteY156" fmla="*/ 651 h 10651"/>
                  <a:gd name="connsiteX157" fmla="*/ 6319 w 11304"/>
                  <a:gd name="connsiteY157" fmla="*/ 651 h 10651"/>
                  <a:gd name="connsiteX158" fmla="*/ 6358 w 11304"/>
                  <a:gd name="connsiteY158" fmla="*/ 651 h 10651"/>
                  <a:gd name="connsiteX159" fmla="*/ 6397 w 11304"/>
                  <a:gd name="connsiteY159" fmla="*/ 651 h 10651"/>
                  <a:gd name="connsiteX160" fmla="*/ 6436 w 11304"/>
                  <a:gd name="connsiteY160" fmla="*/ 651 h 10651"/>
                  <a:gd name="connsiteX161" fmla="*/ 6475 w 11304"/>
                  <a:gd name="connsiteY161" fmla="*/ 651 h 10651"/>
                  <a:gd name="connsiteX162" fmla="*/ 6514 w 11304"/>
                  <a:gd name="connsiteY162" fmla="*/ 651 h 10651"/>
                  <a:gd name="connsiteX163" fmla="*/ 6553 w 11304"/>
                  <a:gd name="connsiteY163" fmla="*/ 651 h 10651"/>
                  <a:gd name="connsiteX164" fmla="*/ 6592 w 11304"/>
                  <a:gd name="connsiteY164" fmla="*/ 651 h 10651"/>
                  <a:gd name="connsiteX165" fmla="*/ 6631 w 11304"/>
                  <a:gd name="connsiteY165" fmla="*/ 651 h 10651"/>
                  <a:gd name="connsiteX166" fmla="*/ 6670 w 11304"/>
                  <a:gd name="connsiteY166" fmla="*/ 651 h 10651"/>
                  <a:gd name="connsiteX167" fmla="*/ 6709 w 11304"/>
                  <a:gd name="connsiteY167" fmla="*/ 651 h 10651"/>
                  <a:gd name="connsiteX168" fmla="*/ 6748 w 11304"/>
                  <a:gd name="connsiteY168" fmla="*/ 651 h 10651"/>
                  <a:gd name="connsiteX169" fmla="*/ 6787 w 11304"/>
                  <a:gd name="connsiteY169" fmla="*/ 651 h 10651"/>
                  <a:gd name="connsiteX170" fmla="*/ 6826 w 11304"/>
                  <a:gd name="connsiteY170" fmla="*/ 651 h 10651"/>
                  <a:gd name="connsiteX171" fmla="*/ 6865 w 11304"/>
                  <a:gd name="connsiteY171" fmla="*/ 651 h 10651"/>
                  <a:gd name="connsiteX172" fmla="*/ 6904 w 11304"/>
                  <a:gd name="connsiteY172" fmla="*/ 651 h 10651"/>
                  <a:gd name="connsiteX173" fmla="*/ 6943 w 11304"/>
                  <a:gd name="connsiteY173" fmla="*/ 651 h 10651"/>
                  <a:gd name="connsiteX174" fmla="*/ 6982 w 11304"/>
                  <a:gd name="connsiteY174" fmla="*/ 651 h 10651"/>
                  <a:gd name="connsiteX175" fmla="*/ 7021 w 11304"/>
                  <a:gd name="connsiteY175" fmla="*/ 651 h 10651"/>
                  <a:gd name="connsiteX176" fmla="*/ 7060 w 11304"/>
                  <a:gd name="connsiteY176" fmla="*/ 651 h 10651"/>
                  <a:gd name="connsiteX177" fmla="*/ 7099 w 11304"/>
                  <a:gd name="connsiteY177" fmla="*/ 651 h 10651"/>
                  <a:gd name="connsiteX178" fmla="*/ 7138 w 11304"/>
                  <a:gd name="connsiteY178" fmla="*/ 651 h 10651"/>
                  <a:gd name="connsiteX179" fmla="*/ 7177 w 11304"/>
                  <a:gd name="connsiteY179" fmla="*/ 651 h 10651"/>
                  <a:gd name="connsiteX180" fmla="*/ 7216 w 11304"/>
                  <a:gd name="connsiteY180" fmla="*/ 651 h 10651"/>
                  <a:gd name="connsiteX181" fmla="*/ 7255 w 11304"/>
                  <a:gd name="connsiteY181" fmla="*/ 651 h 10651"/>
                  <a:gd name="connsiteX182" fmla="*/ 7294 w 11304"/>
                  <a:gd name="connsiteY182" fmla="*/ 651 h 10651"/>
                  <a:gd name="connsiteX183" fmla="*/ 7333 w 11304"/>
                  <a:gd name="connsiteY183" fmla="*/ 651 h 10651"/>
                  <a:gd name="connsiteX184" fmla="*/ 7372 w 11304"/>
                  <a:gd name="connsiteY184" fmla="*/ 651 h 10651"/>
                  <a:gd name="connsiteX185" fmla="*/ 7411 w 11304"/>
                  <a:gd name="connsiteY185" fmla="*/ 651 h 10651"/>
                  <a:gd name="connsiteX186" fmla="*/ 7450 w 11304"/>
                  <a:gd name="connsiteY186" fmla="*/ 651 h 10651"/>
                  <a:gd name="connsiteX187" fmla="*/ 7489 w 11304"/>
                  <a:gd name="connsiteY187" fmla="*/ 651 h 10651"/>
                  <a:gd name="connsiteX188" fmla="*/ 7528 w 11304"/>
                  <a:gd name="connsiteY188" fmla="*/ 651 h 10651"/>
                  <a:gd name="connsiteX189" fmla="*/ 7567 w 11304"/>
                  <a:gd name="connsiteY189" fmla="*/ 651 h 10651"/>
                  <a:gd name="connsiteX190" fmla="*/ 7606 w 11304"/>
                  <a:gd name="connsiteY190" fmla="*/ 651 h 10651"/>
                  <a:gd name="connsiteX191" fmla="*/ 7645 w 11304"/>
                  <a:gd name="connsiteY191" fmla="*/ 651 h 10651"/>
                  <a:gd name="connsiteX192" fmla="*/ 7684 w 11304"/>
                  <a:gd name="connsiteY192" fmla="*/ 651 h 10651"/>
                  <a:gd name="connsiteX193" fmla="*/ 7723 w 11304"/>
                  <a:gd name="connsiteY193" fmla="*/ 651 h 10651"/>
                  <a:gd name="connsiteX194" fmla="*/ 7762 w 11304"/>
                  <a:gd name="connsiteY194" fmla="*/ 651 h 10651"/>
                  <a:gd name="connsiteX195" fmla="*/ 7801 w 11304"/>
                  <a:gd name="connsiteY195" fmla="*/ 651 h 10651"/>
                  <a:gd name="connsiteX196" fmla="*/ 7840 w 11304"/>
                  <a:gd name="connsiteY196" fmla="*/ 651 h 10651"/>
                  <a:gd name="connsiteX197" fmla="*/ 7879 w 11304"/>
                  <a:gd name="connsiteY197" fmla="*/ 651 h 10651"/>
                  <a:gd name="connsiteX198" fmla="*/ 7918 w 11304"/>
                  <a:gd name="connsiteY198" fmla="*/ 651 h 10651"/>
                  <a:gd name="connsiteX199" fmla="*/ 7957 w 11304"/>
                  <a:gd name="connsiteY199" fmla="*/ 651 h 10651"/>
                  <a:gd name="connsiteX200" fmla="*/ 7996 w 11304"/>
                  <a:gd name="connsiteY200" fmla="*/ 651 h 10651"/>
                  <a:gd name="connsiteX201" fmla="*/ 8037 w 11304"/>
                  <a:gd name="connsiteY201" fmla="*/ 651 h 10651"/>
                  <a:gd name="connsiteX202" fmla="*/ 8076 w 11304"/>
                  <a:gd name="connsiteY202" fmla="*/ 651 h 10651"/>
                  <a:gd name="connsiteX203" fmla="*/ 8115 w 11304"/>
                  <a:gd name="connsiteY203" fmla="*/ 651 h 10651"/>
                  <a:gd name="connsiteX204" fmla="*/ 8154 w 11304"/>
                  <a:gd name="connsiteY204" fmla="*/ 651 h 10651"/>
                  <a:gd name="connsiteX205" fmla="*/ 8193 w 11304"/>
                  <a:gd name="connsiteY205" fmla="*/ 651 h 10651"/>
                  <a:gd name="connsiteX206" fmla="*/ 8232 w 11304"/>
                  <a:gd name="connsiteY206" fmla="*/ 651 h 10651"/>
                  <a:gd name="connsiteX207" fmla="*/ 8271 w 11304"/>
                  <a:gd name="connsiteY207" fmla="*/ 651 h 10651"/>
                  <a:gd name="connsiteX208" fmla="*/ 8310 w 11304"/>
                  <a:gd name="connsiteY208" fmla="*/ 651 h 10651"/>
                  <a:gd name="connsiteX209" fmla="*/ 8349 w 11304"/>
                  <a:gd name="connsiteY209" fmla="*/ 651 h 10651"/>
                  <a:gd name="connsiteX210" fmla="*/ 8388 w 11304"/>
                  <a:gd name="connsiteY210" fmla="*/ 651 h 10651"/>
                  <a:gd name="connsiteX211" fmla="*/ 8427 w 11304"/>
                  <a:gd name="connsiteY211" fmla="*/ 651 h 10651"/>
                  <a:gd name="connsiteX212" fmla="*/ 8466 w 11304"/>
                  <a:gd name="connsiteY212" fmla="*/ 651 h 10651"/>
                  <a:gd name="connsiteX213" fmla="*/ 8505 w 11304"/>
                  <a:gd name="connsiteY213" fmla="*/ 651 h 10651"/>
                  <a:gd name="connsiteX214" fmla="*/ 8544 w 11304"/>
                  <a:gd name="connsiteY214" fmla="*/ 651 h 10651"/>
                  <a:gd name="connsiteX215" fmla="*/ 8583 w 11304"/>
                  <a:gd name="connsiteY215" fmla="*/ 651 h 10651"/>
                  <a:gd name="connsiteX216" fmla="*/ 8622 w 11304"/>
                  <a:gd name="connsiteY216" fmla="*/ 651 h 10651"/>
                  <a:gd name="connsiteX217" fmla="*/ 8661 w 11304"/>
                  <a:gd name="connsiteY217" fmla="*/ 651 h 10651"/>
                  <a:gd name="connsiteX218" fmla="*/ 8700 w 11304"/>
                  <a:gd name="connsiteY218" fmla="*/ 651 h 10651"/>
                  <a:gd name="connsiteX219" fmla="*/ 8739 w 11304"/>
                  <a:gd name="connsiteY219" fmla="*/ 651 h 10651"/>
                  <a:gd name="connsiteX220" fmla="*/ 8778 w 11304"/>
                  <a:gd name="connsiteY220" fmla="*/ 651 h 10651"/>
                  <a:gd name="connsiteX221" fmla="*/ 8817 w 11304"/>
                  <a:gd name="connsiteY221" fmla="*/ 651 h 10651"/>
                  <a:gd name="connsiteX222" fmla="*/ 8856 w 11304"/>
                  <a:gd name="connsiteY222" fmla="*/ 651 h 10651"/>
                  <a:gd name="connsiteX223" fmla="*/ 8895 w 11304"/>
                  <a:gd name="connsiteY223" fmla="*/ 651 h 10651"/>
                  <a:gd name="connsiteX224" fmla="*/ 8934 w 11304"/>
                  <a:gd name="connsiteY224" fmla="*/ 651 h 10651"/>
                  <a:gd name="connsiteX225" fmla="*/ 8973 w 11304"/>
                  <a:gd name="connsiteY225" fmla="*/ 651 h 10651"/>
                  <a:gd name="connsiteX226" fmla="*/ 9012 w 11304"/>
                  <a:gd name="connsiteY226" fmla="*/ 651 h 10651"/>
                  <a:gd name="connsiteX227" fmla="*/ 9051 w 11304"/>
                  <a:gd name="connsiteY227" fmla="*/ 651 h 10651"/>
                  <a:gd name="connsiteX228" fmla="*/ 9090 w 11304"/>
                  <a:gd name="connsiteY228" fmla="*/ 651 h 10651"/>
                  <a:gd name="connsiteX229" fmla="*/ 9129 w 11304"/>
                  <a:gd name="connsiteY229" fmla="*/ 651 h 10651"/>
                  <a:gd name="connsiteX230" fmla="*/ 9168 w 11304"/>
                  <a:gd name="connsiteY230" fmla="*/ 651 h 10651"/>
                  <a:gd name="connsiteX231" fmla="*/ 9207 w 11304"/>
                  <a:gd name="connsiteY231" fmla="*/ 651 h 10651"/>
                  <a:gd name="connsiteX232" fmla="*/ 9246 w 11304"/>
                  <a:gd name="connsiteY232" fmla="*/ 651 h 10651"/>
                  <a:gd name="connsiteX233" fmla="*/ 9285 w 11304"/>
                  <a:gd name="connsiteY233" fmla="*/ 651 h 10651"/>
                  <a:gd name="connsiteX234" fmla="*/ 9324 w 11304"/>
                  <a:gd name="connsiteY234" fmla="*/ 651 h 10651"/>
                  <a:gd name="connsiteX235" fmla="*/ 9363 w 11304"/>
                  <a:gd name="connsiteY235" fmla="*/ 651 h 10651"/>
                  <a:gd name="connsiteX236" fmla="*/ 9402 w 11304"/>
                  <a:gd name="connsiteY236" fmla="*/ 651 h 10651"/>
                  <a:gd name="connsiteX237" fmla="*/ 9441 w 11304"/>
                  <a:gd name="connsiteY237" fmla="*/ 651 h 10651"/>
                  <a:gd name="connsiteX238" fmla="*/ 9480 w 11304"/>
                  <a:gd name="connsiteY238" fmla="*/ 651 h 10651"/>
                  <a:gd name="connsiteX239" fmla="*/ 9519 w 11304"/>
                  <a:gd name="connsiteY239" fmla="*/ 651 h 10651"/>
                  <a:gd name="connsiteX240" fmla="*/ 9558 w 11304"/>
                  <a:gd name="connsiteY240" fmla="*/ 651 h 10651"/>
                  <a:gd name="connsiteX241" fmla="*/ 9597 w 11304"/>
                  <a:gd name="connsiteY241" fmla="*/ 651 h 10651"/>
                  <a:gd name="connsiteX242" fmla="*/ 9636 w 11304"/>
                  <a:gd name="connsiteY242" fmla="*/ 651 h 10651"/>
                  <a:gd name="connsiteX243" fmla="*/ 9675 w 11304"/>
                  <a:gd name="connsiteY243" fmla="*/ 651 h 10651"/>
                  <a:gd name="connsiteX244" fmla="*/ 9714 w 11304"/>
                  <a:gd name="connsiteY244" fmla="*/ 651 h 10651"/>
                  <a:gd name="connsiteX245" fmla="*/ 9754 w 11304"/>
                  <a:gd name="connsiteY245" fmla="*/ 651 h 10651"/>
                  <a:gd name="connsiteX246" fmla="*/ 9793 w 11304"/>
                  <a:gd name="connsiteY246" fmla="*/ 651 h 10651"/>
                  <a:gd name="connsiteX247" fmla="*/ 9832 w 11304"/>
                  <a:gd name="connsiteY247" fmla="*/ 651 h 10651"/>
                  <a:gd name="connsiteX248" fmla="*/ 9871 w 11304"/>
                  <a:gd name="connsiteY248" fmla="*/ 651 h 10651"/>
                  <a:gd name="connsiteX249" fmla="*/ 9910 w 11304"/>
                  <a:gd name="connsiteY249" fmla="*/ 651 h 10651"/>
                  <a:gd name="connsiteX250" fmla="*/ 9949 w 11304"/>
                  <a:gd name="connsiteY250" fmla="*/ 651 h 10651"/>
                  <a:gd name="connsiteX251" fmla="*/ 9990 w 11304"/>
                  <a:gd name="connsiteY251" fmla="*/ 651 h 10651"/>
                  <a:gd name="connsiteX252" fmla="*/ 10029 w 11304"/>
                  <a:gd name="connsiteY252" fmla="*/ 651 h 10651"/>
                  <a:gd name="connsiteX253" fmla="*/ 10068 w 11304"/>
                  <a:gd name="connsiteY253" fmla="*/ 651 h 10651"/>
                  <a:gd name="connsiteX254" fmla="*/ 10107 w 11304"/>
                  <a:gd name="connsiteY254" fmla="*/ 651 h 10651"/>
                  <a:gd name="connsiteX255" fmla="*/ 11304 w 11304"/>
                  <a:gd name="connsiteY255" fmla="*/ 683 h 10651"/>
                  <a:gd name="connsiteX256" fmla="*/ 11158 w 11304"/>
                  <a:gd name="connsiteY256" fmla="*/ 0 h 10651"/>
                  <a:gd name="connsiteX0" fmla="*/ 0 w 11158"/>
                  <a:gd name="connsiteY0" fmla="*/ 69 h 10651"/>
                  <a:gd name="connsiteX1" fmla="*/ 90 w 11158"/>
                  <a:gd name="connsiteY1" fmla="*/ 1592 h 10651"/>
                  <a:gd name="connsiteX2" fmla="*/ 237 w 11158"/>
                  <a:gd name="connsiteY2" fmla="*/ 2390 h 10651"/>
                  <a:gd name="connsiteX3" fmla="*/ 304 w 11158"/>
                  <a:gd name="connsiteY3" fmla="*/ 2820 h 10651"/>
                  <a:gd name="connsiteX4" fmla="*/ 343 w 11158"/>
                  <a:gd name="connsiteY4" fmla="*/ 2982 h 10651"/>
                  <a:gd name="connsiteX5" fmla="*/ 382 w 11158"/>
                  <a:gd name="connsiteY5" fmla="*/ 3152 h 10651"/>
                  <a:gd name="connsiteX6" fmla="*/ 421 w 11158"/>
                  <a:gd name="connsiteY6" fmla="*/ 3332 h 10651"/>
                  <a:gd name="connsiteX7" fmla="*/ 460 w 11158"/>
                  <a:gd name="connsiteY7" fmla="*/ 3517 h 10651"/>
                  <a:gd name="connsiteX8" fmla="*/ 499 w 11158"/>
                  <a:gd name="connsiteY8" fmla="*/ 3712 h 10651"/>
                  <a:gd name="connsiteX9" fmla="*/ 538 w 11158"/>
                  <a:gd name="connsiteY9" fmla="*/ 3911 h 10651"/>
                  <a:gd name="connsiteX10" fmla="*/ 577 w 11158"/>
                  <a:gd name="connsiteY10" fmla="*/ 4121 h 10651"/>
                  <a:gd name="connsiteX11" fmla="*/ 616 w 11158"/>
                  <a:gd name="connsiteY11" fmla="*/ 4334 h 10651"/>
                  <a:gd name="connsiteX12" fmla="*/ 656 w 11158"/>
                  <a:gd name="connsiteY12" fmla="*/ 4555 h 10651"/>
                  <a:gd name="connsiteX13" fmla="*/ 695 w 11158"/>
                  <a:gd name="connsiteY13" fmla="*/ 4784 h 10651"/>
                  <a:gd name="connsiteX14" fmla="*/ 734 w 11158"/>
                  <a:gd name="connsiteY14" fmla="*/ 5016 h 10651"/>
                  <a:gd name="connsiteX15" fmla="*/ 773 w 11158"/>
                  <a:gd name="connsiteY15" fmla="*/ 5255 h 10651"/>
                  <a:gd name="connsiteX16" fmla="*/ 812 w 11158"/>
                  <a:gd name="connsiteY16" fmla="*/ 5498 h 10651"/>
                  <a:gd name="connsiteX17" fmla="*/ 851 w 11158"/>
                  <a:gd name="connsiteY17" fmla="*/ 5741 h 10651"/>
                  <a:gd name="connsiteX18" fmla="*/ 890 w 11158"/>
                  <a:gd name="connsiteY18" fmla="*/ 5992 h 10651"/>
                  <a:gd name="connsiteX19" fmla="*/ 929 w 11158"/>
                  <a:gd name="connsiteY19" fmla="*/ 6242 h 10651"/>
                  <a:gd name="connsiteX20" fmla="*/ 968 w 11158"/>
                  <a:gd name="connsiteY20" fmla="*/ 6496 h 10651"/>
                  <a:gd name="connsiteX21" fmla="*/ 1007 w 11158"/>
                  <a:gd name="connsiteY21" fmla="*/ 6750 h 10651"/>
                  <a:gd name="connsiteX22" fmla="*/ 1046 w 11158"/>
                  <a:gd name="connsiteY22" fmla="*/ 7005 h 10651"/>
                  <a:gd name="connsiteX23" fmla="*/ 1085 w 11158"/>
                  <a:gd name="connsiteY23" fmla="*/ 7259 h 10651"/>
                  <a:gd name="connsiteX24" fmla="*/ 1124 w 11158"/>
                  <a:gd name="connsiteY24" fmla="*/ 7509 h 10651"/>
                  <a:gd name="connsiteX25" fmla="*/ 1163 w 11158"/>
                  <a:gd name="connsiteY25" fmla="*/ 7756 h 10651"/>
                  <a:gd name="connsiteX26" fmla="*/ 1202 w 11158"/>
                  <a:gd name="connsiteY26" fmla="*/ 8003 h 10651"/>
                  <a:gd name="connsiteX27" fmla="*/ 1241 w 11158"/>
                  <a:gd name="connsiteY27" fmla="*/ 8238 h 10651"/>
                  <a:gd name="connsiteX28" fmla="*/ 1280 w 11158"/>
                  <a:gd name="connsiteY28" fmla="*/ 8474 h 10651"/>
                  <a:gd name="connsiteX29" fmla="*/ 1319 w 11158"/>
                  <a:gd name="connsiteY29" fmla="*/ 8699 h 10651"/>
                  <a:gd name="connsiteX30" fmla="*/ 1358 w 11158"/>
                  <a:gd name="connsiteY30" fmla="*/ 8916 h 10651"/>
                  <a:gd name="connsiteX31" fmla="*/ 1397 w 11158"/>
                  <a:gd name="connsiteY31" fmla="*/ 9126 h 10651"/>
                  <a:gd name="connsiteX32" fmla="*/ 1436 w 11158"/>
                  <a:gd name="connsiteY32" fmla="*/ 9325 h 10651"/>
                  <a:gd name="connsiteX33" fmla="*/ 1475 w 11158"/>
                  <a:gd name="connsiteY33" fmla="*/ 9513 h 10651"/>
                  <a:gd name="connsiteX34" fmla="*/ 1514 w 11158"/>
                  <a:gd name="connsiteY34" fmla="*/ 9690 h 10651"/>
                  <a:gd name="connsiteX35" fmla="*/ 1553 w 11158"/>
                  <a:gd name="connsiteY35" fmla="*/ 9855 h 10651"/>
                  <a:gd name="connsiteX36" fmla="*/ 1592 w 11158"/>
                  <a:gd name="connsiteY36" fmla="*/ 10003 h 10651"/>
                  <a:gd name="connsiteX37" fmla="*/ 1631 w 11158"/>
                  <a:gd name="connsiteY37" fmla="*/ 10139 h 10651"/>
                  <a:gd name="connsiteX38" fmla="*/ 1670 w 11158"/>
                  <a:gd name="connsiteY38" fmla="*/ 10261 h 10651"/>
                  <a:gd name="connsiteX39" fmla="*/ 1709 w 11158"/>
                  <a:gd name="connsiteY39" fmla="*/ 10367 h 10651"/>
                  <a:gd name="connsiteX40" fmla="*/ 1748 w 11158"/>
                  <a:gd name="connsiteY40" fmla="*/ 10456 h 10651"/>
                  <a:gd name="connsiteX41" fmla="*/ 1787 w 11158"/>
                  <a:gd name="connsiteY41" fmla="*/ 10529 h 10651"/>
                  <a:gd name="connsiteX42" fmla="*/ 1826 w 11158"/>
                  <a:gd name="connsiteY42" fmla="*/ 10585 h 10651"/>
                  <a:gd name="connsiteX43" fmla="*/ 1865 w 11158"/>
                  <a:gd name="connsiteY43" fmla="*/ 10625 h 10651"/>
                  <a:gd name="connsiteX44" fmla="*/ 1904 w 11158"/>
                  <a:gd name="connsiteY44" fmla="*/ 10644 h 10651"/>
                  <a:gd name="connsiteX45" fmla="*/ 1943 w 11158"/>
                  <a:gd name="connsiteY45" fmla="*/ 10651 h 10651"/>
                  <a:gd name="connsiteX46" fmla="*/ 1982 w 11158"/>
                  <a:gd name="connsiteY46" fmla="*/ 10636 h 10651"/>
                  <a:gd name="connsiteX47" fmla="*/ 2021 w 11158"/>
                  <a:gd name="connsiteY47" fmla="*/ 10603 h 10651"/>
                  <a:gd name="connsiteX48" fmla="*/ 2060 w 11158"/>
                  <a:gd name="connsiteY48" fmla="*/ 10555 h 10651"/>
                  <a:gd name="connsiteX49" fmla="*/ 2099 w 11158"/>
                  <a:gd name="connsiteY49" fmla="*/ 10489 h 10651"/>
                  <a:gd name="connsiteX50" fmla="*/ 2138 w 11158"/>
                  <a:gd name="connsiteY50" fmla="*/ 10408 h 10651"/>
                  <a:gd name="connsiteX51" fmla="*/ 2177 w 11158"/>
                  <a:gd name="connsiteY51" fmla="*/ 10308 h 10651"/>
                  <a:gd name="connsiteX52" fmla="*/ 2218 w 11158"/>
                  <a:gd name="connsiteY52" fmla="*/ 10194 h 10651"/>
                  <a:gd name="connsiteX53" fmla="*/ 2257 w 11158"/>
                  <a:gd name="connsiteY53" fmla="*/ 10065 h 10651"/>
                  <a:gd name="connsiteX54" fmla="*/ 2296 w 11158"/>
                  <a:gd name="connsiteY54" fmla="*/ 9922 h 10651"/>
                  <a:gd name="connsiteX55" fmla="*/ 2335 w 11158"/>
                  <a:gd name="connsiteY55" fmla="*/ 9763 h 10651"/>
                  <a:gd name="connsiteX56" fmla="*/ 2374 w 11158"/>
                  <a:gd name="connsiteY56" fmla="*/ 9594 h 10651"/>
                  <a:gd name="connsiteX57" fmla="*/ 2413 w 11158"/>
                  <a:gd name="connsiteY57" fmla="*/ 9410 h 10651"/>
                  <a:gd name="connsiteX58" fmla="*/ 2452 w 11158"/>
                  <a:gd name="connsiteY58" fmla="*/ 9215 h 10651"/>
                  <a:gd name="connsiteX59" fmla="*/ 2491 w 11158"/>
                  <a:gd name="connsiteY59" fmla="*/ 9008 h 10651"/>
                  <a:gd name="connsiteX60" fmla="*/ 2530 w 11158"/>
                  <a:gd name="connsiteY60" fmla="*/ 8795 h 10651"/>
                  <a:gd name="connsiteX61" fmla="*/ 2569 w 11158"/>
                  <a:gd name="connsiteY61" fmla="*/ 8574 h 10651"/>
                  <a:gd name="connsiteX62" fmla="*/ 2608 w 11158"/>
                  <a:gd name="connsiteY62" fmla="*/ 8342 h 10651"/>
                  <a:gd name="connsiteX63" fmla="*/ 2647 w 11158"/>
                  <a:gd name="connsiteY63" fmla="*/ 8106 h 10651"/>
                  <a:gd name="connsiteX64" fmla="*/ 2686 w 11158"/>
                  <a:gd name="connsiteY64" fmla="*/ 7863 h 10651"/>
                  <a:gd name="connsiteX65" fmla="*/ 2725 w 11158"/>
                  <a:gd name="connsiteY65" fmla="*/ 7616 h 10651"/>
                  <a:gd name="connsiteX66" fmla="*/ 2764 w 11158"/>
                  <a:gd name="connsiteY66" fmla="*/ 7369 h 10651"/>
                  <a:gd name="connsiteX67" fmla="*/ 2803 w 11158"/>
                  <a:gd name="connsiteY67" fmla="*/ 7115 h 10651"/>
                  <a:gd name="connsiteX68" fmla="*/ 2842 w 11158"/>
                  <a:gd name="connsiteY68" fmla="*/ 6861 h 10651"/>
                  <a:gd name="connsiteX69" fmla="*/ 2881 w 11158"/>
                  <a:gd name="connsiteY69" fmla="*/ 6607 h 10651"/>
                  <a:gd name="connsiteX70" fmla="*/ 2920 w 11158"/>
                  <a:gd name="connsiteY70" fmla="*/ 6353 h 10651"/>
                  <a:gd name="connsiteX71" fmla="*/ 2959 w 11158"/>
                  <a:gd name="connsiteY71" fmla="*/ 6102 h 10651"/>
                  <a:gd name="connsiteX72" fmla="*/ 2998 w 11158"/>
                  <a:gd name="connsiteY72" fmla="*/ 5852 h 10651"/>
                  <a:gd name="connsiteX73" fmla="*/ 3037 w 11158"/>
                  <a:gd name="connsiteY73" fmla="*/ 5605 h 10651"/>
                  <a:gd name="connsiteX74" fmla="*/ 3076 w 11158"/>
                  <a:gd name="connsiteY74" fmla="*/ 5358 h 10651"/>
                  <a:gd name="connsiteX75" fmla="*/ 3115 w 11158"/>
                  <a:gd name="connsiteY75" fmla="*/ 5119 h 10651"/>
                  <a:gd name="connsiteX76" fmla="*/ 3154 w 11158"/>
                  <a:gd name="connsiteY76" fmla="*/ 4883 h 10651"/>
                  <a:gd name="connsiteX77" fmla="*/ 3193 w 11158"/>
                  <a:gd name="connsiteY77" fmla="*/ 4655 h 10651"/>
                  <a:gd name="connsiteX78" fmla="*/ 3232 w 11158"/>
                  <a:gd name="connsiteY78" fmla="*/ 4430 h 10651"/>
                  <a:gd name="connsiteX79" fmla="*/ 3271 w 11158"/>
                  <a:gd name="connsiteY79" fmla="*/ 4213 h 10651"/>
                  <a:gd name="connsiteX80" fmla="*/ 3310 w 11158"/>
                  <a:gd name="connsiteY80" fmla="*/ 4003 h 10651"/>
                  <a:gd name="connsiteX81" fmla="*/ 3349 w 11158"/>
                  <a:gd name="connsiteY81" fmla="*/ 3796 h 10651"/>
                  <a:gd name="connsiteX82" fmla="*/ 3388 w 11158"/>
                  <a:gd name="connsiteY82" fmla="*/ 3601 h 10651"/>
                  <a:gd name="connsiteX83" fmla="*/ 3427 w 11158"/>
                  <a:gd name="connsiteY83" fmla="*/ 3410 h 10651"/>
                  <a:gd name="connsiteX84" fmla="*/ 3466 w 11158"/>
                  <a:gd name="connsiteY84" fmla="*/ 3229 h 10651"/>
                  <a:gd name="connsiteX85" fmla="*/ 3505 w 11158"/>
                  <a:gd name="connsiteY85" fmla="*/ 3056 h 10651"/>
                  <a:gd name="connsiteX86" fmla="*/ 3544 w 11158"/>
                  <a:gd name="connsiteY86" fmla="*/ 2890 h 10651"/>
                  <a:gd name="connsiteX87" fmla="*/ 3583 w 11158"/>
                  <a:gd name="connsiteY87" fmla="*/ 2732 h 10651"/>
                  <a:gd name="connsiteX88" fmla="*/ 3622 w 11158"/>
                  <a:gd name="connsiteY88" fmla="*/ 2581 h 10651"/>
                  <a:gd name="connsiteX89" fmla="*/ 3661 w 11158"/>
                  <a:gd name="connsiteY89" fmla="*/ 2437 h 10651"/>
                  <a:gd name="connsiteX90" fmla="*/ 3700 w 11158"/>
                  <a:gd name="connsiteY90" fmla="*/ 2301 h 10651"/>
                  <a:gd name="connsiteX91" fmla="*/ 3739 w 11158"/>
                  <a:gd name="connsiteY91" fmla="*/ 2176 h 10651"/>
                  <a:gd name="connsiteX92" fmla="*/ 3778 w 11158"/>
                  <a:gd name="connsiteY92" fmla="*/ 2054 h 10651"/>
                  <a:gd name="connsiteX93" fmla="*/ 3817 w 11158"/>
                  <a:gd name="connsiteY93" fmla="*/ 1940 h 10651"/>
                  <a:gd name="connsiteX94" fmla="*/ 3856 w 11158"/>
                  <a:gd name="connsiteY94" fmla="*/ 1837 h 10651"/>
                  <a:gd name="connsiteX95" fmla="*/ 3895 w 11158"/>
                  <a:gd name="connsiteY95" fmla="*/ 1738 h 10651"/>
                  <a:gd name="connsiteX96" fmla="*/ 3934 w 11158"/>
                  <a:gd name="connsiteY96" fmla="*/ 1645 h 10651"/>
                  <a:gd name="connsiteX97" fmla="*/ 3973 w 11158"/>
                  <a:gd name="connsiteY97" fmla="*/ 1557 h 10651"/>
                  <a:gd name="connsiteX98" fmla="*/ 4012 w 11158"/>
                  <a:gd name="connsiteY98" fmla="*/ 1476 h 10651"/>
                  <a:gd name="connsiteX99" fmla="*/ 4051 w 11158"/>
                  <a:gd name="connsiteY99" fmla="*/ 1402 h 10651"/>
                  <a:gd name="connsiteX100" fmla="*/ 4090 w 11158"/>
                  <a:gd name="connsiteY100" fmla="*/ 1336 h 10651"/>
                  <a:gd name="connsiteX101" fmla="*/ 4129 w 11158"/>
                  <a:gd name="connsiteY101" fmla="*/ 1270 h 10651"/>
                  <a:gd name="connsiteX102" fmla="*/ 4171 w 11158"/>
                  <a:gd name="connsiteY102" fmla="*/ 1211 h 10651"/>
                  <a:gd name="connsiteX103" fmla="*/ 4210 w 11158"/>
                  <a:gd name="connsiteY103" fmla="*/ 1159 h 10651"/>
                  <a:gd name="connsiteX104" fmla="*/ 4249 w 11158"/>
                  <a:gd name="connsiteY104" fmla="*/ 1108 h 10651"/>
                  <a:gd name="connsiteX105" fmla="*/ 4288 w 11158"/>
                  <a:gd name="connsiteY105" fmla="*/ 1064 h 10651"/>
                  <a:gd name="connsiteX106" fmla="*/ 4327 w 11158"/>
                  <a:gd name="connsiteY106" fmla="*/ 1023 h 10651"/>
                  <a:gd name="connsiteX107" fmla="*/ 4366 w 11158"/>
                  <a:gd name="connsiteY107" fmla="*/ 982 h 10651"/>
                  <a:gd name="connsiteX108" fmla="*/ 4405 w 11158"/>
                  <a:gd name="connsiteY108" fmla="*/ 949 h 10651"/>
                  <a:gd name="connsiteX109" fmla="*/ 4444 w 11158"/>
                  <a:gd name="connsiteY109" fmla="*/ 916 h 10651"/>
                  <a:gd name="connsiteX110" fmla="*/ 4483 w 11158"/>
                  <a:gd name="connsiteY110" fmla="*/ 890 h 10651"/>
                  <a:gd name="connsiteX111" fmla="*/ 4522 w 11158"/>
                  <a:gd name="connsiteY111" fmla="*/ 865 h 10651"/>
                  <a:gd name="connsiteX112" fmla="*/ 4561 w 11158"/>
                  <a:gd name="connsiteY112" fmla="*/ 839 h 10651"/>
                  <a:gd name="connsiteX113" fmla="*/ 4600 w 11158"/>
                  <a:gd name="connsiteY113" fmla="*/ 820 h 10651"/>
                  <a:gd name="connsiteX114" fmla="*/ 4639 w 11158"/>
                  <a:gd name="connsiteY114" fmla="*/ 798 h 10651"/>
                  <a:gd name="connsiteX115" fmla="*/ 4678 w 11158"/>
                  <a:gd name="connsiteY115" fmla="*/ 784 h 10651"/>
                  <a:gd name="connsiteX116" fmla="*/ 4717 w 11158"/>
                  <a:gd name="connsiteY116" fmla="*/ 769 h 10651"/>
                  <a:gd name="connsiteX117" fmla="*/ 4756 w 11158"/>
                  <a:gd name="connsiteY117" fmla="*/ 754 h 10651"/>
                  <a:gd name="connsiteX118" fmla="*/ 4795 w 11158"/>
                  <a:gd name="connsiteY118" fmla="*/ 743 h 10651"/>
                  <a:gd name="connsiteX119" fmla="*/ 4834 w 11158"/>
                  <a:gd name="connsiteY119" fmla="*/ 732 h 10651"/>
                  <a:gd name="connsiteX120" fmla="*/ 4873 w 11158"/>
                  <a:gd name="connsiteY120" fmla="*/ 721 h 10651"/>
                  <a:gd name="connsiteX121" fmla="*/ 4912 w 11158"/>
                  <a:gd name="connsiteY121" fmla="*/ 714 h 10651"/>
                  <a:gd name="connsiteX122" fmla="*/ 4951 w 11158"/>
                  <a:gd name="connsiteY122" fmla="*/ 706 h 10651"/>
                  <a:gd name="connsiteX123" fmla="*/ 4990 w 11158"/>
                  <a:gd name="connsiteY123" fmla="*/ 699 h 10651"/>
                  <a:gd name="connsiteX124" fmla="*/ 5029 w 11158"/>
                  <a:gd name="connsiteY124" fmla="*/ 692 h 10651"/>
                  <a:gd name="connsiteX125" fmla="*/ 5068 w 11158"/>
                  <a:gd name="connsiteY125" fmla="*/ 688 h 10651"/>
                  <a:gd name="connsiteX126" fmla="*/ 5107 w 11158"/>
                  <a:gd name="connsiteY126" fmla="*/ 684 h 10651"/>
                  <a:gd name="connsiteX127" fmla="*/ 5146 w 11158"/>
                  <a:gd name="connsiteY127" fmla="*/ 677 h 10651"/>
                  <a:gd name="connsiteX128" fmla="*/ 5185 w 11158"/>
                  <a:gd name="connsiteY128" fmla="*/ 673 h 10651"/>
                  <a:gd name="connsiteX129" fmla="*/ 5224 w 11158"/>
                  <a:gd name="connsiteY129" fmla="*/ 673 h 10651"/>
                  <a:gd name="connsiteX130" fmla="*/ 5263 w 11158"/>
                  <a:gd name="connsiteY130" fmla="*/ 669 h 10651"/>
                  <a:gd name="connsiteX131" fmla="*/ 5302 w 11158"/>
                  <a:gd name="connsiteY131" fmla="*/ 666 h 10651"/>
                  <a:gd name="connsiteX132" fmla="*/ 5341 w 11158"/>
                  <a:gd name="connsiteY132" fmla="*/ 666 h 10651"/>
                  <a:gd name="connsiteX133" fmla="*/ 5380 w 11158"/>
                  <a:gd name="connsiteY133" fmla="*/ 662 h 10651"/>
                  <a:gd name="connsiteX134" fmla="*/ 5419 w 11158"/>
                  <a:gd name="connsiteY134" fmla="*/ 662 h 10651"/>
                  <a:gd name="connsiteX135" fmla="*/ 5458 w 11158"/>
                  <a:gd name="connsiteY135" fmla="*/ 658 h 10651"/>
                  <a:gd name="connsiteX136" fmla="*/ 5497 w 11158"/>
                  <a:gd name="connsiteY136" fmla="*/ 658 h 10651"/>
                  <a:gd name="connsiteX137" fmla="*/ 5536 w 11158"/>
                  <a:gd name="connsiteY137" fmla="*/ 658 h 10651"/>
                  <a:gd name="connsiteX138" fmla="*/ 5575 w 11158"/>
                  <a:gd name="connsiteY138" fmla="*/ 658 h 10651"/>
                  <a:gd name="connsiteX139" fmla="*/ 5614 w 11158"/>
                  <a:gd name="connsiteY139" fmla="*/ 655 h 10651"/>
                  <a:gd name="connsiteX140" fmla="*/ 5653 w 11158"/>
                  <a:gd name="connsiteY140" fmla="*/ 655 h 10651"/>
                  <a:gd name="connsiteX141" fmla="*/ 5692 w 11158"/>
                  <a:gd name="connsiteY141" fmla="*/ 655 h 10651"/>
                  <a:gd name="connsiteX142" fmla="*/ 5731 w 11158"/>
                  <a:gd name="connsiteY142" fmla="*/ 655 h 10651"/>
                  <a:gd name="connsiteX143" fmla="*/ 5770 w 11158"/>
                  <a:gd name="connsiteY143" fmla="*/ 655 h 10651"/>
                  <a:gd name="connsiteX144" fmla="*/ 5809 w 11158"/>
                  <a:gd name="connsiteY144" fmla="*/ 655 h 10651"/>
                  <a:gd name="connsiteX145" fmla="*/ 5848 w 11158"/>
                  <a:gd name="connsiteY145" fmla="*/ 655 h 10651"/>
                  <a:gd name="connsiteX146" fmla="*/ 5887 w 11158"/>
                  <a:gd name="connsiteY146" fmla="*/ 655 h 10651"/>
                  <a:gd name="connsiteX147" fmla="*/ 5926 w 11158"/>
                  <a:gd name="connsiteY147" fmla="*/ 655 h 10651"/>
                  <a:gd name="connsiteX148" fmla="*/ 5965 w 11158"/>
                  <a:gd name="connsiteY148" fmla="*/ 655 h 10651"/>
                  <a:gd name="connsiteX149" fmla="*/ 6004 w 11158"/>
                  <a:gd name="connsiteY149" fmla="*/ 655 h 10651"/>
                  <a:gd name="connsiteX150" fmla="*/ 6043 w 11158"/>
                  <a:gd name="connsiteY150" fmla="*/ 655 h 10651"/>
                  <a:gd name="connsiteX151" fmla="*/ 6082 w 11158"/>
                  <a:gd name="connsiteY151" fmla="*/ 655 h 10651"/>
                  <a:gd name="connsiteX152" fmla="*/ 6124 w 11158"/>
                  <a:gd name="connsiteY152" fmla="*/ 651 h 10651"/>
                  <a:gd name="connsiteX153" fmla="*/ 6163 w 11158"/>
                  <a:gd name="connsiteY153" fmla="*/ 651 h 10651"/>
                  <a:gd name="connsiteX154" fmla="*/ 6202 w 11158"/>
                  <a:gd name="connsiteY154" fmla="*/ 651 h 10651"/>
                  <a:gd name="connsiteX155" fmla="*/ 6241 w 11158"/>
                  <a:gd name="connsiteY155" fmla="*/ 651 h 10651"/>
                  <a:gd name="connsiteX156" fmla="*/ 6280 w 11158"/>
                  <a:gd name="connsiteY156" fmla="*/ 651 h 10651"/>
                  <a:gd name="connsiteX157" fmla="*/ 6319 w 11158"/>
                  <a:gd name="connsiteY157" fmla="*/ 651 h 10651"/>
                  <a:gd name="connsiteX158" fmla="*/ 6358 w 11158"/>
                  <a:gd name="connsiteY158" fmla="*/ 651 h 10651"/>
                  <a:gd name="connsiteX159" fmla="*/ 6397 w 11158"/>
                  <a:gd name="connsiteY159" fmla="*/ 651 h 10651"/>
                  <a:gd name="connsiteX160" fmla="*/ 6436 w 11158"/>
                  <a:gd name="connsiteY160" fmla="*/ 651 h 10651"/>
                  <a:gd name="connsiteX161" fmla="*/ 6475 w 11158"/>
                  <a:gd name="connsiteY161" fmla="*/ 651 h 10651"/>
                  <a:gd name="connsiteX162" fmla="*/ 6514 w 11158"/>
                  <a:gd name="connsiteY162" fmla="*/ 651 h 10651"/>
                  <a:gd name="connsiteX163" fmla="*/ 6553 w 11158"/>
                  <a:gd name="connsiteY163" fmla="*/ 651 h 10651"/>
                  <a:gd name="connsiteX164" fmla="*/ 6592 w 11158"/>
                  <a:gd name="connsiteY164" fmla="*/ 651 h 10651"/>
                  <a:gd name="connsiteX165" fmla="*/ 6631 w 11158"/>
                  <a:gd name="connsiteY165" fmla="*/ 651 h 10651"/>
                  <a:gd name="connsiteX166" fmla="*/ 6670 w 11158"/>
                  <a:gd name="connsiteY166" fmla="*/ 651 h 10651"/>
                  <a:gd name="connsiteX167" fmla="*/ 6709 w 11158"/>
                  <a:gd name="connsiteY167" fmla="*/ 651 h 10651"/>
                  <a:gd name="connsiteX168" fmla="*/ 6748 w 11158"/>
                  <a:gd name="connsiteY168" fmla="*/ 651 h 10651"/>
                  <a:gd name="connsiteX169" fmla="*/ 6787 w 11158"/>
                  <a:gd name="connsiteY169" fmla="*/ 651 h 10651"/>
                  <a:gd name="connsiteX170" fmla="*/ 6826 w 11158"/>
                  <a:gd name="connsiteY170" fmla="*/ 651 h 10651"/>
                  <a:gd name="connsiteX171" fmla="*/ 6865 w 11158"/>
                  <a:gd name="connsiteY171" fmla="*/ 651 h 10651"/>
                  <a:gd name="connsiteX172" fmla="*/ 6904 w 11158"/>
                  <a:gd name="connsiteY172" fmla="*/ 651 h 10651"/>
                  <a:gd name="connsiteX173" fmla="*/ 6943 w 11158"/>
                  <a:gd name="connsiteY173" fmla="*/ 651 h 10651"/>
                  <a:gd name="connsiteX174" fmla="*/ 6982 w 11158"/>
                  <a:gd name="connsiteY174" fmla="*/ 651 h 10651"/>
                  <a:gd name="connsiteX175" fmla="*/ 7021 w 11158"/>
                  <a:gd name="connsiteY175" fmla="*/ 651 h 10651"/>
                  <a:gd name="connsiteX176" fmla="*/ 7060 w 11158"/>
                  <a:gd name="connsiteY176" fmla="*/ 651 h 10651"/>
                  <a:gd name="connsiteX177" fmla="*/ 7099 w 11158"/>
                  <a:gd name="connsiteY177" fmla="*/ 651 h 10651"/>
                  <a:gd name="connsiteX178" fmla="*/ 7138 w 11158"/>
                  <a:gd name="connsiteY178" fmla="*/ 651 h 10651"/>
                  <a:gd name="connsiteX179" fmla="*/ 7177 w 11158"/>
                  <a:gd name="connsiteY179" fmla="*/ 651 h 10651"/>
                  <a:gd name="connsiteX180" fmla="*/ 7216 w 11158"/>
                  <a:gd name="connsiteY180" fmla="*/ 651 h 10651"/>
                  <a:gd name="connsiteX181" fmla="*/ 7255 w 11158"/>
                  <a:gd name="connsiteY181" fmla="*/ 651 h 10651"/>
                  <a:gd name="connsiteX182" fmla="*/ 7294 w 11158"/>
                  <a:gd name="connsiteY182" fmla="*/ 651 h 10651"/>
                  <a:gd name="connsiteX183" fmla="*/ 7333 w 11158"/>
                  <a:gd name="connsiteY183" fmla="*/ 651 h 10651"/>
                  <a:gd name="connsiteX184" fmla="*/ 7372 w 11158"/>
                  <a:gd name="connsiteY184" fmla="*/ 651 h 10651"/>
                  <a:gd name="connsiteX185" fmla="*/ 7411 w 11158"/>
                  <a:gd name="connsiteY185" fmla="*/ 651 h 10651"/>
                  <a:gd name="connsiteX186" fmla="*/ 7450 w 11158"/>
                  <a:gd name="connsiteY186" fmla="*/ 651 h 10651"/>
                  <a:gd name="connsiteX187" fmla="*/ 7489 w 11158"/>
                  <a:gd name="connsiteY187" fmla="*/ 651 h 10651"/>
                  <a:gd name="connsiteX188" fmla="*/ 7528 w 11158"/>
                  <a:gd name="connsiteY188" fmla="*/ 651 h 10651"/>
                  <a:gd name="connsiteX189" fmla="*/ 7567 w 11158"/>
                  <a:gd name="connsiteY189" fmla="*/ 651 h 10651"/>
                  <a:gd name="connsiteX190" fmla="*/ 7606 w 11158"/>
                  <a:gd name="connsiteY190" fmla="*/ 651 h 10651"/>
                  <a:gd name="connsiteX191" fmla="*/ 7645 w 11158"/>
                  <a:gd name="connsiteY191" fmla="*/ 651 h 10651"/>
                  <a:gd name="connsiteX192" fmla="*/ 7684 w 11158"/>
                  <a:gd name="connsiteY192" fmla="*/ 651 h 10651"/>
                  <a:gd name="connsiteX193" fmla="*/ 7723 w 11158"/>
                  <a:gd name="connsiteY193" fmla="*/ 651 h 10651"/>
                  <a:gd name="connsiteX194" fmla="*/ 7762 w 11158"/>
                  <a:gd name="connsiteY194" fmla="*/ 651 h 10651"/>
                  <a:gd name="connsiteX195" fmla="*/ 7801 w 11158"/>
                  <a:gd name="connsiteY195" fmla="*/ 651 h 10651"/>
                  <a:gd name="connsiteX196" fmla="*/ 7840 w 11158"/>
                  <a:gd name="connsiteY196" fmla="*/ 651 h 10651"/>
                  <a:gd name="connsiteX197" fmla="*/ 7879 w 11158"/>
                  <a:gd name="connsiteY197" fmla="*/ 651 h 10651"/>
                  <a:gd name="connsiteX198" fmla="*/ 7918 w 11158"/>
                  <a:gd name="connsiteY198" fmla="*/ 651 h 10651"/>
                  <a:gd name="connsiteX199" fmla="*/ 7957 w 11158"/>
                  <a:gd name="connsiteY199" fmla="*/ 651 h 10651"/>
                  <a:gd name="connsiteX200" fmla="*/ 7996 w 11158"/>
                  <a:gd name="connsiteY200" fmla="*/ 651 h 10651"/>
                  <a:gd name="connsiteX201" fmla="*/ 8037 w 11158"/>
                  <a:gd name="connsiteY201" fmla="*/ 651 h 10651"/>
                  <a:gd name="connsiteX202" fmla="*/ 8076 w 11158"/>
                  <a:gd name="connsiteY202" fmla="*/ 651 h 10651"/>
                  <a:gd name="connsiteX203" fmla="*/ 8115 w 11158"/>
                  <a:gd name="connsiteY203" fmla="*/ 651 h 10651"/>
                  <a:gd name="connsiteX204" fmla="*/ 8154 w 11158"/>
                  <a:gd name="connsiteY204" fmla="*/ 651 h 10651"/>
                  <a:gd name="connsiteX205" fmla="*/ 8193 w 11158"/>
                  <a:gd name="connsiteY205" fmla="*/ 651 h 10651"/>
                  <a:gd name="connsiteX206" fmla="*/ 8232 w 11158"/>
                  <a:gd name="connsiteY206" fmla="*/ 651 h 10651"/>
                  <a:gd name="connsiteX207" fmla="*/ 8271 w 11158"/>
                  <a:gd name="connsiteY207" fmla="*/ 651 h 10651"/>
                  <a:gd name="connsiteX208" fmla="*/ 8310 w 11158"/>
                  <a:gd name="connsiteY208" fmla="*/ 651 h 10651"/>
                  <a:gd name="connsiteX209" fmla="*/ 8349 w 11158"/>
                  <a:gd name="connsiteY209" fmla="*/ 651 h 10651"/>
                  <a:gd name="connsiteX210" fmla="*/ 8388 w 11158"/>
                  <a:gd name="connsiteY210" fmla="*/ 651 h 10651"/>
                  <a:gd name="connsiteX211" fmla="*/ 8427 w 11158"/>
                  <a:gd name="connsiteY211" fmla="*/ 651 h 10651"/>
                  <a:gd name="connsiteX212" fmla="*/ 8466 w 11158"/>
                  <a:gd name="connsiteY212" fmla="*/ 651 h 10651"/>
                  <a:gd name="connsiteX213" fmla="*/ 8505 w 11158"/>
                  <a:gd name="connsiteY213" fmla="*/ 651 h 10651"/>
                  <a:gd name="connsiteX214" fmla="*/ 8544 w 11158"/>
                  <a:gd name="connsiteY214" fmla="*/ 651 h 10651"/>
                  <a:gd name="connsiteX215" fmla="*/ 8583 w 11158"/>
                  <a:gd name="connsiteY215" fmla="*/ 651 h 10651"/>
                  <a:gd name="connsiteX216" fmla="*/ 8622 w 11158"/>
                  <a:gd name="connsiteY216" fmla="*/ 651 h 10651"/>
                  <a:gd name="connsiteX217" fmla="*/ 8661 w 11158"/>
                  <a:gd name="connsiteY217" fmla="*/ 651 h 10651"/>
                  <a:gd name="connsiteX218" fmla="*/ 8700 w 11158"/>
                  <a:gd name="connsiteY218" fmla="*/ 651 h 10651"/>
                  <a:gd name="connsiteX219" fmla="*/ 8739 w 11158"/>
                  <a:gd name="connsiteY219" fmla="*/ 651 h 10651"/>
                  <a:gd name="connsiteX220" fmla="*/ 8778 w 11158"/>
                  <a:gd name="connsiteY220" fmla="*/ 651 h 10651"/>
                  <a:gd name="connsiteX221" fmla="*/ 8817 w 11158"/>
                  <a:gd name="connsiteY221" fmla="*/ 651 h 10651"/>
                  <a:gd name="connsiteX222" fmla="*/ 8856 w 11158"/>
                  <a:gd name="connsiteY222" fmla="*/ 651 h 10651"/>
                  <a:gd name="connsiteX223" fmla="*/ 8895 w 11158"/>
                  <a:gd name="connsiteY223" fmla="*/ 651 h 10651"/>
                  <a:gd name="connsiteX224" fmla="*/ 8934 w 11158"/>
                  <a:gd name="connsiteY224" fmla="*/ 651 h 10651"/>
                  <a:gd name="connsiteX225" fmla="*/ 8973 w 11158"/>
                  <a:gd name="connsiteY225" fmla="*/ 651 h 10651"/>
                  <a:gd name="connsiteX226" fmla="*/ 9012 w 11158"/>
                  <a:gd name="connsiteY226" fmla="*/ 651 h 10651"/>
                  <a:gd name="connsiteX227" fmla="*/ 9051 w 11158"/>
                  <a:gd name="connsiteY227" fmla="*/ 651 h 10651"/>
                  <a:gd name="connsiteX228" fmla="*/ 9090 w 11158"/>
                  <a:gd name="connsiteY228" fmla="*/ 651 h 10651"/>
                  <a:gd name="connsiteX229" fmla="*/ 9129 w 11158"/>
                  <a:gd name="connsiteY229" fmla="*/ 651 h 10651"/>
                  <a:gd name="connsiteX230" fmla="*/ 9168 w 11158"/>
                  <a:gd name="connsiteY230" fmla="*/ 651 h 10651"/>
                  <a:gd name="connsiteX231" fmla="*/ 9207 w 11158"/>
                  <a:gd name="connsiteY231" fmla="*/ 651 h 10651"/>
                  <a:gd name="connsiteX232" fmla="*/ 9246 w 11158"/>
                  <a:gd name="connsiteY232" fmla="*/ 651 h 10651"/>
                  <a:gd name="connsiteX233" fmla="*/ 9285 w 11158"/>
                  <a:gd name="connsiteY233" fmla="*/ 651 h 10651"/>
                  <a:gd name="connsiteX234" fmla="*/ 9324 w 11158"/>
                  <a:gd name="connsiteY234" fmla="*/ 651 h 10651"/>
                  <a:gd name="connsiteX235" fmla="*/ 9363 w 11158"/>
                  <a:gd name="connsiteY235" fmla="*/ 651 h 10651"/>
                  <a:gd name="connsiteX236" fmla="*/ 9402 w 11158"/>
                  <a:gd name="connsiteY236" fmla="*/ 651 h 10651"/>
                  <a:gd name="connsiteX237" fmla="*/ 9441 w 11158"/>
                  <a:gd name="connsiteY237" fmla="*/ 651 h 10651"/>
                  <a:gd name="connsiteX238" fmla="*/ 9480 w 11158"/>
                  <a:gd name="connsiteY238" fmla="*/ 651 h 10651"/>
                  <a:gd name="connsiteX239" fmla="*/ 9519 w 11158"/>
                  <a:gd name="connsiteY239" fmla="*/ 651 h 10651"/>
                  <a:gd name="connsiteX240" fmla="*/ 9558 w 11158"/>
                  <a:gd name="connsiteY240" fmla="*/ 651 h 10651"/>
                  <a:gd name="connsiteX241" fmla="*/ 9597 w 11158"/>
                  <a:gd name="connsiteY241" fmla="*/ 651 h 10651"/>
                  <a:gd name="connsiteX242" fmla="*/ 9636 w 11158"/>
                  <a:gd name="connsiteY242" fmla="*/ 651 h 10651"/>
                  <a:gd name="connsiteX243" fmla="*/ 9675 w 11158"/>
                  <a:gd name="connsiteY243" fmla="*/ 651 h 10651"/>
                  <a:gd name="connsiteX244" fmla="*/ 9714 w 11158"/>
                  <a:gd name="connsiteY244" fmla="*/ 651 h 10651"/>
                  <a:gd name="connsiteX245" fmla="*/ 9754 w 11158"/>
                  <a:gd name="connsiteY245" fmla="*/ 651 h 10651"/>
                  <a:gd name="connsiteX246" fmla="*/ 9793 w 11158"/>
                  <a:gd name="connsiteY246" fmla="*/ 651 h 10651"/>
                  <a:gd name="connsiteX247" fmla="*/ 9832 w 11158"/>
                  <a:gd name="connsiteY247" fmla="*/ 651 h 10651"/>
                  <a:gd name="connsiteX248" fmla="*/ 9871 w 11158"/>
                  <a:gd name="connsiteY248" fmla="*/ 651 h 10651"/>
                  <a:gd name="connsiteX249" fmla="*/ 9910 w 11158"/>
                  <a:gd name="connsiteY249" fmla="*/ 651 h 10651"/>
                  <a:gd name="connsiteX250" fmla="*/ 9949 w 11158"/>
                  <a:gd name="connsiteY250" fmla="*/ 651 h 10651"/>
                  <a:gd name="connsiteX251" fmla="*/ 9990 w 11158"/>
                  <a:gd name="connsiteY251" fmla="*/ 651 h 10651"/>
                  <a:gd name="connsiteX252" fmla="*/ 10029 w 11158"/>
                  <a:gd name="connsiteY252" fmla="*/ 651 h 10651"/>
                  <a:gd name="connsiteX253" fmla="*/ 10068 w 11158"/>
                  <a:gd name="connsiteY253" fmla="*/ 651 h 10651"/>
                  <a:gd name="connsiteX254" fmla="*/ 10107 w 11158"/>
                  <a:gd name="connsiteY254" fmla="*/ 651 h 10651"/>
                  <a:gd name="connsiteX255" fmla="*/ 11137 w 11158"/>
                  <a:gd name="connsiteY255" fmla="*/ 748 h 10651"/>
                  <a:gd name="connsiteX256" fmla="*/ 11158 w 11158"/>
                  <a:gd name="connsiteY256" fmla="*/ 0 h 10651"/>
                  <a:gd name="connsiteX0" fmla="*/ 0 w 11158"/>
                  <a:gd name="connsiteY0" fmla="*/ 69 h 10651"/>
                  <a:gd name="connsiteX1" fmla="*/ 90 w 11158"/>
                  <a:gd name="connsiteY1" fmla="*/ 1592 h 10651"/>
                  <a:gd name="connsiteX2" fmla="*/ 237 w 11158"/>
                  <a:gd name="connsiteY2" fmla="*/ 2390 h 10651"/>
                  <a:gd name="connsiteX3" fmla="*/ 304 w 11158"/>
                  <a:gd name="connsiteY3" fmla="*/ 2820 h 10651"/>
                  <a:gd name="connsiteX4" fmla="*/ 343 w 11158"/>
                  <a:gd name="connsiteY4" fmla="*/ 2982 h 10651"/>
                  <a:gd name="connsiteX5" fmla="*/ 382 w 11158"/>
                  <a:gd name="connsiteY5" fmla="*/ 3152 h 10651"/>
                  <a:gd name="connsiteX6" fmla="*/ 421 w 11158"/>
                  <a:gd name="connsiteY6" fmla="*/ 3332 h 10651"/>
                  <a:gd name="connsiteX7" fmla="*/ 460 w 11158"/>
                  <a:gd name="connsiteY7" fmla="*/ 3517 h 10651"/>
                  <a:gd name="connsiteX8" fmla="*/ 499 w 11158"/>
                  <a:gd name="connsiteY8" fmla="*/ 3712 h 10651"/>
                  <a:gd name="connsiteX9" fmla="*/ 538 w 11158"/>
                  <a:gd name="connsiteY9" fmla="*/ 3911 h 10651"/>
                  <a:gd name="connsiteX10" fmla="*/ 577 w 11158"/>
                  <a:gd name="connsiteY10" fmla="*/ 4121 h 10651"/>
                  <a:gd name="connsiteX11" fmla="*/ 616 w 11158"/>
                  <a:gd name="connsiteY11" fmla="*/ 4334 h 10651"/>
                  <a:gd name="connsiteX12" fmla="*/ 656 w 11158"/>
                  <a:gd name="connsiteY12" fmla="*/ 4555 h 10651"/>
                  <a:gd name="connsiteX13" fmla="*/ 695 w 11158"/>
                  <a:gd name="connsiteY13" fmla="*/ 4784 h 10651"/>
                  <a:gd name="connsiteX14" fmla="*/ 734 w 11158"/>
                  <a:gd name="connsiteY14" fmla="*/ 5016 h 10651"/>
                  <a:gd name="connsiteX15" fmla="*/ 773 w 11158"/>
                  <a:gd name="connsiteY15" fmla="*/ 5255 h 10651"/>
                  <a:gd name="connsiteX16" fmla="*/ 812 w 11158"/>
                  <a:gd name="connsiteY16" fmla="*/ 5498 h 10651"/>
                  <a:gd name="connsiteX17" fmla="*/ 851 w 11158"/>
                  <a:gd name="connsiteY17" fmla="*/ 5741 h 10651"/>
                  <a:gd name="connsiteX18" fmla="*/ 890 w 11158"/>
                  <a:gd name="connsiteY18" fmla="*/ 5992 h 10651"/>
                  <a:gd name="connsiteX19" fmla="*/ 929 w 11158"/>
                  <a:gd name="connsiteY19" fmla="*/ 6242 h 10651"/>
                  <a:gd name="connsiteX20" fmla="*/ 968 w 11158"/>
                  <a:gd name="connsiteY20" fmla="*/ 6496 h 10651"/>
                  <a:gd name="connsiteX21" fmla="*/ 1007 w 11158"/>
                  <a:gd name="connsiteY21" fmla="*/ 6750 h 10651"/>
                  <a:gd name="connsiteX22" fmla="*/ 1046 w 11158"/>
                  <a:gd name="connsiteY22" fmla="*/ 7005 h 10651"/>
                  <a:gd name="connsiteX23" fmla="*/ 1085 w 11158"/>
                  <a:gd name="connsiteY23" fmla="*/ 7259 h 10651"/>
                  <a:gd name="connsiteX24" fmla="*/ 1124 w 11158"/>
                  <a:gd name="connsiteY24" fmla="*/ 7509 h 10651"/>
                  <a:gd name="connsiteX25" fmla="*/ 1163 w 11158"/>
                  <a:gd name="connsiteY25" fmla="*/ 7756 h 10651"/>
                  <a:gd name="connsiteX26" fmla="*/ 1202 w 11158"/>
                  <a:gd name="connsiteY26" fmla="*/ 8003 h 10651"/>
                  <a:gd name="connsiteX27" fmla="*/ 1241 w 11158"/>
                  <a:gd name="connsiteY27" fmla="*/ 8238 h 10651"/>
                  <a:gd name="connsiteX28" fmla="*/ 1280 w 11158"/>
                  <a:gd name="connsiteY28" fmla="*/ 8474 h 10651"/>
                  <a:gd name="connsiteX29" fmla="*/ 1319 w 11158"/>
                  <a:gd name="connsiteY29" fmla="*/ 8699 h 10651"/>
                  <a:gd name="connsiteX30" fmla="*/ 1358 w 11158"/>
                  <a:gd name="connsiteY30" fmla="*/ 8916 h 10651"/>
                  <a:gd name="connsiteX31" fmla="*/ 1397 w 11158"/>
                  <a:gd name="connsiteY31" fmla="*/ 9126 h 10651"/>
                  <a:gd name="connsiteX32" fmla="*/ 1436 w 11158"/>
                  <a:gd name="connsiteY32" fmla="*/ 9325 h 10651"/>
                  <a:gd name="connsiteX33" fmla="*/ 1475 w 11158"/>
                  <a:gd name="connsiteY33" fmla="*/ 9513 h 10651"/>
                  <a:gd name="connsiteX34" fmla="*/ 1514 w 11158"/>
                  <a:gd name="connsiteY34" fmla="*/ 9690 h 10651"/>
                  <a:gd name="connsiteX35" fmla="*/ 1553 w 11158"/>
                  <a:gd name="connsiteY35" fmla="*/ 9855 h 10651"/>
                  <a:gd name="connsiteX36" fmla="*/ 1592 w 11158"/>
                  <a:gd name="connsiteY36" fmla="*/ 10003 h 10651"/>
                  <a:gd name="connsiteX37" fmla="*/ 1631 w 11158"/>
                  <a:gd name="connsiteY37" fmla="*/ 10139 h 10651"/>
                  <a:gd name="connsiteX38" fmla="*/ 1670 w 11158"/>
                  <a:gd name="connsiteY38" fmla="*/ 10261 h 10651"/>
                  <a:gd name="connsiteX39" fmla="*/ 1709 w 11158"/>
                  <a:gd name="connsiteY39" fmla="*/ 10367 h 10651"/>
                  <a:gd name="connsiteX40" fmla="*/ 1748 w 11158"/>
                  <a:gd name="connsiteY40" fmla="*/ 10456 h 10651"/>
                  <a:gd name="connsiteX41" fmla="*/ 1787 w 11158"/>
                  <a:gd name="connsiteY41" fmla="*/ 10529 h 10651"/>
                  <a:gd name="connsiteX42" fmla="*/ 1826 w 11158"/>
                  <a:gd name="connsiteY42" fmla="*/ 10585 h 10651"/>
                  <a:gd name="connsiteX43" fmla="*/ 1865 w 11158"/>
                  <a:gd name="connsiteY43" fmla="*/ 10625 h 10651"/>
                  <a:gd name="connsiteX44" fmla="*/ 1904 w 11158"/>
                  <a:gd name="connsiteY44" fmla="*/ 10644 h 10651"/>
                  <a:gd name="connsiteX45" fmla="*/ 1943 w 11158"/>
                  <a:gd name="connsiteY45" fmla="*/ 10651 h 10651"/>
                  <a:gd name="connsiteX46" fmla="*/ 1982 w 11158"/>
                  <a:gd name="connsiteY46" fmla="*/ 10636 h 10651"/>
                  <a:gd name="connsiteX47" fmla="*/ 2021 w 11158"/>
                  <a:gd name="connsiteY47" fmla="*/ 10603 h 10651"/>
                  <a:gd name="connsiteX48" fmla="*/ 2060 w 11158"/>
                  <a:gd name="connsiteY48" fmla="*/ 10555 h 10651"/>
                  <a:gd name="connsiteX49" fmla="*/ 2099 w 11158"/>
                  <a:gd name="connsiteY49" fmla="*/ 10489 h 10651"/>
                  <a:gd name="connsiteX50" fmla="*/ 2138 w 11158"/>
                  <a:gd name="connsiteY50" fmla="*/ 10408 h 10651"/>
                  <a:gd name="connsiteX51" fmla="*/ 2177 w 11158"/>
                  <a:gd name="connsiteY51" fmla="*/ 10308 h 10651"/>
                  <a:gd name="connsiteX52" fmla="*/ 2218 w 11158"/>
                  <a:gd name="connsiteY52" fmla="*/ 10194 h 10651"/>
                  <a:gd name="connsiteX53" fmla="*/ 2257 w 11158"/>
                  <a:gd name="connsiteY53" fmla="*/ 10065 h 10651"/>
                  <a:gd name="connsiteX54" fmla="*/ 2296 w 11158"/>
                  <a:gd name="connsiteY54" fmla="*/ 9922 h 10651"/>
                  <a:gd name="connsiteX55" fmla="*/ 2335 w 11158"/>
                  <a:gd name="connsiteY55" fmla="*/ 9763 h 10651"/>
                  <a:gd name="connsiteX56" fmla="*/ 2374 w 11158"/>
                  <a:gd name="connsiteY56" fmla="*/ 9594 h 10651"/>
                  <a:gd name="connsiteX57" fmla="*/ 2413 w 11158"/>
                  <a:gd name="connsiteY57" fmla="*/ 9410 h 10651"/>
                  <a:gd name="connsiteX58" fmla="*/ 2452 w 11158"/>
                  <a:gd name="connsiteY58" fmla="*/ 9215 h 10651"/>
                  <a:gd name="connsiteX59" fmla="*/ 2491 w 11158"/>
                  <a:gd name="connsiteY59" fmla="*/ 9008 h 10651"/>
                  <a:gd name="connsiteX60" fmla="*/ 2530 w 11158"/>
                  <a:gd name="connsiteY60" fmla="*/ 8795 h 10651"/>
                  <a:gd name="connsiteX61" fmla="*/ 2569 w 11158"/>
                  <a:gd name="connsiteY61" fmla="*/ 8574 h 10651"/>
                  <a:gd name="connsiteX62" fmla="*/ 2608 w 11158"/>
                  <a:gd name="connsiteY62" fmla="*/ 8342 h 10651"/>
                  <a:gd name="connsiteX63" fmla="*/ 2647 w 11158"/>
                  <a:gd name="connsiteY63" fmla="*/ 8106 h 10651"/>
                  <a:gd name="connsiteX64" fmla="*/ 2686 w 11158"/>
                  <a:gd name="connsiteY64" fmla="*/ 7863 h 10651"/>
                  <a:gd name="connsiteX65" fmla="*/ 2725 w 11158"/>
                  <a:gd name="connsiteY65" fmla="*/ 7616 h 10651"/>
                  <a:gd name="connsiteX66" fmla="*/ 2764 w 11158"/>
                  <a:gd name="connsiteY66" fmla="*/ 7369 h 10651"/>
                  <a:gd name="connsiteX67" fmla="*/ 2803 w 11158"/>
                  <a:gd name="connsiteY67" fmla="*/ 7115 h 10651"/>
                  <a:gd name="connsiteX68" fmla="*/ 2842 w 11158"/>
                  <a:gd name="connsiteY68" fmla="*/ 6861 h 10651"/>
                  <a:gd name="connsiteX69" fmla="*/ 2881 w 11158"/>
                  <a:gd name="connsiteY69" fmla="*/ 6607 h 10651"/>
                  <a:gd name="connsiteX70" fmla="*/ 2920 w 11158"/>
                  <a:gd name="connsiteY70" fmla="*/ 6353 h 10651"/>
                  <a:gd name="connsiteX71" fmla="*/ 2959 w 11158"/>
                  <a:gd name="connsiteY71" fmla="*/ 6102 h 10651"/>
                  <a:gd name="connsiteX72" fmla="*/ 2998 w 11158"/>
                  <a:gd name="connsiteY72" fmla="*/ 5852 h 10651"/>
                  <a:gd name="connsiteX73" fmla="*/ 3037 w 11158"/>
                  <a:gd name="connsiteY73" fmla="*/ 5605 h 10651"/>
                  <a:gd name="connsiteX74" fmla="*/ 3076 w 11158"/>
                  <a:gd name="connsiteY74" fmla="*/ 5358 h 10651"/>
                  <a:gd name="connsiteX75" fmla="*/ 3115 w 11158"/>
                  <a:gd name="connsiteY75" fmla="*/ 5119 h 10651"/>
                  <a:gd name="connsiteX76" fmla="*/ 3154 w 11158"/>
                  <a:gd name="connsiteY76" fmla="*/ 4883 h 10651"/>
                  <a:gd name="connsiteX77" fmla="*/ 3193 w 11158"/>
                  <a:gd name="connsiteY77" fmla="*/ 4655 h 10651"/>
                  <a:gd name="connsiteX78" fmla="*/ 3232 w 11158"/>
                  <a:gd name="connsiteY78" fmla="*/ 4430 h 10651"/>
                  <a:gd name="connsiteX79" fmla="*/ 3271 w 11158"/>
                  <a:gd name="connsiteY79" fmla="*/ 4213 h 10651"/>
                  <a:gd name="connsiteX80" fmla="*/ 3310 w 11158"/>
                  <a:gd name="connsiteY80" fmla="*/ 4003 h 10651"/>
                  <a:gd name="connsiteX81" fmla="*/ 3349 w 11158"/>
                  <a:gd name="connsiteY81" fmla="*/ 3796 h 10651"/>
                  <a:gd name="connsiteX82" fmla="*/ 3388 w 11158"/>
                  <a:gd name="connsiteY82" fmla="*/ 3601 h 10651"/>
                  <a:gd name="connsiteX83" fmla="*/ 3427 w 11158"/>
                  <a:gd name="connsiteY83" fmla="*/ 3410 h 10651"/>
                  <a:gd name="connsiteX84" fmla="*/ 3466 w 11158"/>
                  <a:gd name="connsiteY84" fmla="*/ 3229 h 10651"/>
                  <a:gd name="connsiteX85" fmla="*/ 3505 w 11158"/>
                  <a:gd name="connsiteY85" fmla="*/ 3056 h 10651"/>
                  <a:gd name="connsiteX86" fmla="*/ 3544 w 11158"/>
                  <a:gd name="connsiteY86" fmla="*/ 2890 h 10651"/>
                  <a:gd name="connsiteX87" fmla="*/ 3583 w 11158"/>
                  <a:gd name="connsiteY87" fmla="*/ 2732 h 10651"/>
                  <a:gd name="connsiteX88" fmla="*/ 3622 w 11158"/>
                  <a:gd name="connsiteY88" fmla="*/ 2581 h 10651"/>
                  <a:gd name="connsiteX89" fmla="*/ 3661 w 11158"/>
                  <a:gd name="connsiteY89" fmla="*/ 2437 h 10651"/>
                  <a:gd name="connsiteX90" fmla="*/ 3700 w 11158"/>
                  <a:gd name="connsiteY90" fmla="*/ 2301 h 10651"/>
                  <a:gd name="connsiteX91" fmla="*/ 3739 w 11158"/>
                  <a:gd name="connsiteY91" fmla="*/ 2176 h 10651"/>
                  <a:gd name="connsiteX92" fmla="*/ 3778 w 11158"/>
                  <a:gd name="connsiteY92" fmla="*/ 2054 h 10651"/>
                  <a:gd name="connsiteX93" fmla="*/ 3817 w 11158"/>
                  <a:gd name="connsiteY93" fmla="*/ 1940 h 10651"/>
                  <a:gd name="connsiteX94" fmla="*/ 3856 w 11158"/>
                  <a:gd name="connsiteY94" fmla="*/ 1837 h 10651"/>
                  <a:gd name="connsiteX95" fmla="*/ 3895 w 11158"/>
                  <a:gd name="connsiteY95" fmla="*/ 1738 h 10651"/>
                  <a:gd name="connsiteX96" fmla="*/ 3934 w 11158"/>
                  <a:gd name="connsiteY96" fmla="*/ 1645 h 10651"/>
                  <a:gd name="connsiteX97" fmla="*/ 3973 w 11158"/>
                  <a:gd name="connsiteY97" fmla="*/ 1557 h 10651"/>
                  <a:gd name="connsiteX98" fmla="*/ 4012 w 11158"/>
                  <a:gd name="connsiteY98" fmla="*/ 1476 h 10651"/>
                  <a:gd name="connsiteX99" fmla="*/ 4051 w 11158"/>
                  <a:gd name="connsiteY99" fmla="*/ 1402 h 10651"/>
                  <a:gd name="connsiteX100" fmla="*/ 4090 w 11158"/>
                  <a:gd name="connsiteY100" fmla="*/ 1336 h 10651"/>
                  <a:gd name="connsiteX101" fmla="*/ 4129 w 11158"/>
                  <a:gd name="connsiteY101" fmla="*/ 1270 h 10651"/>
                  <a:gd name="connsiteX102" fmla="*/ 4171 w 11158"/>
                  <a:gd name="connsiteY102" fmla="*/ 1211 h 10651"/>
                  <a:gd name="connsiteX103" fmla="*/ 4210 w 11158"/>
                  <a:gd name="connsiteY103" fmla="*/ 1159 h 10651"/>
                  <a:gd name="connsiteX104" fmla="*/ 4249 w 11158"/>
                  <a:gd name="connsiteY104" fmla="*/ 1108 h 10651"/>
                  <a:gd name="connsiteX105" fmla="*/ 4288 w 11158"/>
                  <a:gd name="connsiteY105" fmla="*/ 1064 h 10651"/>
                  <a:gd name="connsiteX106" fmla="*/ 4327 w 11158"/>
                  <a:gd name="connsiteY106" fmla="*/ 1023 h 10651"/>
                  <a:gd name="connsiteX107" fmla="*/ 4366 w 11158"/>
                  <a:gd name="connsiteY107" fmla="*/ 982 h 10651"/>
                  <a:gd name="connsiteX108" fmla="*/ 4405 w 11158"/>
                  <a:gd name="connsiteY108" fmla="*/ 949 h 10651"/>
                  <a:gd name="connsiteX109" fmla="*/ 4444 w 11158"/>
                  <a:gd name="connsiteY109" fmla="*/ 916 h 10651"/>
                  <a:gd name="connsiteX110" fmla="*/ 4483 w 11158"/>
                  <a:gd name="connsiteY110" fmla="*/ 890 h 10651"/>
                  <a:gd name="connsiteX111" fmla="*/ 4522 w 11158"/>
                  <a:gd name="connsiteY111" fmla="*/ 865 h 10651"/>
                  <a:gd name="connsiteX112" fmla="*/ 4561 w 11158"/>
                  <a:gd name="connsiteY112" fmla="*/ 839 h 10651"/>
                  <a:gd name="connsiteX113" fmla="*/ 4600 w 11158"/>
                  <a:gd name="connsiteY113" fmla="*/ 820 h 10651"/>
                  <a:gd name="connsiteX114" fmla="*/ 4639 w 11158"/>
                  <a:gd name="connsiteY114" fmla="*/ 798 h 10651"/>
                  <a:gd name="connsiteX115" fmla="*/ 4678 w 11158"/>
                  <a:gd name="connsiteY115" fmla="*/ 784 h 10651"/>
                  <a:gd name="connsiteX116" fmla="*/ 4717 w 11158"/>
                  <a:gd name="connsiteY116" fmla="*/ 769 h 10651"/>
                  <a:gd name="connsiteX117" fmla="*/ 4756 w 11158"/>
                  <a:gd name="connsiteY117" fmla="*/ 754 h 10651"/>
                  <a:gd name="connsiteX118" fmla="*/ 4795 w 11158"/>
                  <a:gd name="connsiteY118" fmla="*/ 743 h 10651"/>
                  <a:gd name="connsiteX119" fmla="*/ 4834 w 11158"/>
                  <a:gd name="connsiteY119" fmla="*/ 732 h 10651"/>
                  <a:gd name="connsiteX120" fmla="*/ 4873 w 11158"/>
                  <a:gd name="connsiteY120" fmla="*/ 721 h 10651"/>
                  <a:gd name="connsiteX121" fmla="*/ 4912 w 11158"/>
                  <a:gd name="connsiteY121" fmla="*/ 714 h 10651"/>
                  <a:gd name="connsiteX122" fmla="*/ 4951 w 11158"/>
                  <a:gd name="connsiteY122" fmla="*/ 706 h 10651"/>
                  <a:gd name="connsiteX123" fmla="*/ 4990 w 11158"/>
                  <a:gd name="connsiteY123" fmla="*/ 699 h 10651"/>
                  <a:gd name="connsiteX124" fmla="*/ 5029 w 11158"/>
                  <a:gd name="connsiteY124" fmla="*/ 692 h 10651"/>
                  <a:gd name="connsiteX125" fmla="*/ 5068 w 11158"/>
                  <a:gd name="connsiteY125" fmla="*/ 688 h 10651"/>
                  <a:gd name="connsiteX126" fmla="*/ 5107 w 11158"/>
                  <a:gd name="connsiteY126" fmla="*/ 684 h 10651"/>
                  <a:gd name="connsiteX127" fmla="*/ 5146 w 11158"/>
                  <a:gd name="connsiteY127" fmla="*/ 677 h 10651"/>
                  <a:gd name="connsiteX128" fmla="*/ 5185 w 11158"/>
                  <a:gd name="connsiteY128" fmla="*/ 673 h 10651"/>
                  <a:gd name="connsiteX129" fmla="*/ 5224 w 11158"/>
                  <a:gd name="connsiteY129" fmla="*/ 673 h 10651"/>
                  <a:gd name="connsiteX130" fmla="*/ 5263 w 11158"/>
                  <a:gd name="connsiteY130" fmla="*/ 669 h 10651"/>
                  <a:gd name="connsiteX131" fmla="*/ 5302 w 11158"/>
                  <a:gd name="connsiteY131" fmla="*/ 666 h 10651"/>
                  <a:gd name="connsiteX132" fmla="*/ 5341 w 11158"/>
                  <a:gd name="connsiteY132" fmla="*/ 666 h 10651"/>
                  <a:gd name="connsiteX133" fmla="*/ 5380 w 11158"/>
                  <a:gd name="connsiteY133" fmla="*/ 662 h 10651"/>
                  <a:gd name="connsiteX134" fmla="*/ 5419 w 11158"/>
                  <a:gd name="connsiteY134" fmla="*/ 662 h 10651"/>
                  <a:gd name="connsiteX135" fmla="*/ 5458 w 11158"/>
                  <a:gd name="connsiteY135" fmla="*/ 658 h 10651"/>
                  <a:gd name="connsiteX136" fmla="*/ 5497 w 11158"/>
                  <a:gd name="connsiteY136" fmla="*/ 658 h 10651"/>
                  <a:gd name="connsiteX137" fmla="*/ 5536 w 11158"/>
                  <a:gd name="connsiteY137" fmla="*/ 658 h 10651"/>
                  <a:gd name="connsiteX138" fmla="*/ 5575 w 11158"/>
                  <a:gd name="connsiteY138" fmla="*/ 658 h 10651"/>
                  <a:gd name="connsiteX139" fmla="*/ 5614 w 11158"/>
                  <a:gd name="connsiteY139" fmla="*/ 655 h 10651"/>
                  <a:gd name="connsiteX140" fmla="*/ 5653 w 11158"/>
                  <a:gd name="connsiteY140" fmla="*/ 655 h 10651"/>
                  <a:gd name="connsiteX141" fmla="*/ 5692 w 11158"/>
                  <a:gd name="connsiteY141" fmla="*/ 655 h 10651"/>
                  <a:gd name="connsiteX142" fmla="*/ 5731 w 11158"/>
                  <a:gd name="connsiteY142" fmla="*/ 655 h 10651"/>
                  <a:gd name="connsiteX143" fmla="*/ 5770 w 11158"/>
                  <a:gd name="connsiteY143" fmla="*/ 655 h 10651"/>
                  <a:gd name="connsiteX144" fmla="*/ 5809 w 11158"/>
                  <a:gd name="connsiteY144" fmla="*/ 655 h 10651"/>
                  <a:gd name="connsiteX145" fmla="*/ 5848 w 11158"/>
                  <a:gd name="connsiteY145" fmla="*/ 655 h 10651"/>
                  <a:gd name="connsiteX146" fmla="*/ 5887 w 11158"/>
                  <a:gd name="connsiteY146" fmla="*/ 655 h 10651"/>
                  <a:gd name="connsiteX147" fmla="*/ 5926 w 11158"/>
                  <a:gd name="connsiteY147" fmla="*/ 655 h 10651"/>
                  <a:gd name="connsiteX148" fmla="*/ 5965 w 11158"/>
                  <a:gd name="connsiteY148" fmla="*/ 655 h 10651"/>
                  <a:gd name="connsiteX149" fmla="*/ 6004 w 11158"/>
                  <a:gd name="connsiteY149" fmla="*/ 655 h 10651"/>
                  <a:gd name="connsiteX150" fmla="*/ 6043 w 11158"/>
                  <a:gd name="connsiteY150" fmla="*/ 655 h 10651"/>
                  <a:gd name="connsiteX151" fmla="*/ 6082 w 11158"/>
                  <a:gd name="connsiteY151" fmla="*/ 655 h 10651"/>
                  <a:gd name="connsiteX152" fmla="*/ 6124 w 11158"/>
                  <a:gd name="connsiteY152" fmla="*/ 651 h 10651"/>
                  <a:gd name="connsiteX153" fmla="*/ 6163 w 11158"/>
                  <a:gd name="connsiteY153" fmla="*/ 651 h 10651"/>
                  <a:gd name="connsiteX154" fmla="*/ 6202 w 11158"/>
                  <a:gd name="connsiteY154" fmla="*/ 651 h 10651"/>
                  <a:gd name="connsiteX155" fmla="*/ 6241 w 11158"/>
                  <a:gd name="connsiteY155" fmla="*/ 651 h 10651"/>
                  <a:gd name="connsiteX156" fmla="*/ 6280 w 11158"/>
                  <a:gd name="connsiteY156" fmla="*/ 651 h 10651"/>
                  <a:gd name="connsiteX157" fmla="*/ 6319 w 11158"/>
                  <a:gd name="connsiteY157" fmla="*/ 651 h 10651"/>
                  <a:gd name="connsiteX158" fmla="*/ 6358 w 11158"/>
                  <a:gd name="connsiteY158" fmla="*/ 651 h 10651"/>
                  <a:gd name="connsiteX159" fmla="*/ 6397 w 11158"/>
                  <a:gd name="connsiteY159" fmla="*/ 651 h 10651"/>
                  <a:gd name="connsiteX160" fmla="*/ 6436 w 11158"/>
                  <a:gd name="connsiteY160" fmla="*/ 651 h 10651"/>
                  <a:gd name="connsiteX161" fmla="*/ 6475 w 11158"/>
                  <a:gd name="connsiteY161" fmla="*/ 651 h 10651"/>
                  <a:gd name="connsiteX162" fmla="*/ 6514 w 11158"/>
                  <a:gd name="connsiteY162" fmla="*/ 651 h 10651"/>
                  <a:gd name="connsiteX163" fmla="*/ 6553 w 11158"/>
                  <a:gd name="connsiteY163" fmla="*/ 651 h 10651"/>
                  <a:gd name="connsiteX164" fmla="*/ 6592 w 11158"/>
                  <a:gd name="connsiteY164" fmla="*/ 651 h 10651"/>
                  <a:gd name="connsiteX165" fmla="*/ 6631 w 11158"/>
                  <a:gd name="connsiteY165" fmla="*/ 651 h 10651"/>
                  <a:gd name="connsiteX166" fmla="*/ 6670 w 11158"/>
                  <a:gd name="connsiteY166" fmla="*/ 651 h 10651"/>
                  <a:gd name="connsiteX167" fmla="*/ 6709 w 11158"/>
                  <a:gd name="connsiteY167" fmla="*/ 651 h 10651"/>
                  <a:gd name="connsiteX168" fmla="*/ 6748 w 11158"/>
                  <a:gd name="connsiteY168" fmla="*/ 651 h 10651"/>
                  <a:gd name="connsiteX169" fmla="*/ 6787 w 11158"/>
                  <a:gd name="connsiteY169" fmla="*/ 651 h 10651"/>
                  <a:gd name="connsiteX170" fmla="*/ 6826 w 11158"/>
                  <a:gd name="connsiteY170" fmla="*/ 651 h 10651"/>
                  <a:gd name="connsiteX171" fmla="*/ 6865 w 11158"/>
                  <a:gd name="connsiteY171" fmla="*/ 651 h 10651"/>
                  <a:gd name="connsiteX172" fmla="*/ 6904 w 11158"/>
                  <a:gd name="connsiteY172" fmla="*/ 651 h 10651"/>
                  <a:gd name="connsiteX173" fmla="*/ 6943 w 11158"/>
                  <a:gd name="connsiteY173" fmla="*/ 651 h 10651"/>
                  <a:gd name="connsiteX174" fmla="*/ 6982 w 11158"/>
                  <a:gd name="connsiteY174" fmla="*/ 651 h 10651"/>
                  <a:gd name="connsiteX175" fmla="*/ 7021 w 11158"/>
                  <a:gd name="connsiteY175" fmla="*/ 651 h 10651"/>
                  <a:gd name="connsiteX176" fmla="*/ 7060 w 11158"/>
                  <a:gd name="connsiteY176" fmla="*/ 651 h 10651"/>
                  <a:gd name="connsiteX177" fmla="*/ 7099 w 11158"/>
                  <a:gd name="connsiteY177" fmla="*/ 651 h 10651"/>
                  <a:gd name="connsiteX178" fmla="*/ 7138 w 11158"/>
                  <a:gd name="connsiteY178" fmla="*/ 651 h 10651"/>
                  <a:gd name="connsiteX179" fmla="*/ 7177 w 11158"/>
                  <a:gd name="connsiteY179" fmla="*/ 651 h 10651"/>
                  <a:gd name="connsiteX180" fmla="*/ 7216 w 11158"/>
                  <a:gd name="connsiteY180" fmla="*/ 651 h 10651"/>
                  <a:gd name="connsiteX181" fmla="*/ 7255 w 11158"/>
                  <a:gd name="connsiteY181" fmla="*/ 651 h 10651"/>
                  <a:gd name="connsiteX182" fmla="*/ 7294 w 11158"/>
                  <a:gd name="connsiteY182" fmla="*/ 651 h 10651"/>
                  <a:gd name="connsiteX183" fmla="*/ 7333 w 11158"/>
                  <a:gd name="connsiteY183" fmla="*/ 651 h 10651"/>
                  <a:gd name="connsiteX184" fmla="*/ 7372 w 11158"/>
                  <a:gd name="connsiteY184" fmla="*/ 651 h 10651"/>
                  <a:gd name="connsiteX185" fmla="*/ 7411 w 11158"/>
                  <a:gd name="connsiteY185" fmla="*/ 651 h 10651"/>
                  <a:gd name="connsiteX186" fmla="*/ 7450 w 11158"/>
                  <a:gd name="connsiteY186" fmla="*/ 651 h 10651"/>
                  <a:gd name="connsiteX187" fmla="*/ 7489 w 11158"/>
                  <a:gd name="connsiteY187" fmla="*/ 651 h 10651"/>
                  <a:gd name="connsiteX188" fmla="*/ 7528 w 11158"/>
                  <a:gd name="connsiteY188" fmla="*/ 651 h 10651"/>
                  <a:gd name="connsiteX189" fmla="*/ 7567 w 11158"/>
                  <a:gd name="connsiteY189" fmla="*/ 651 h 10651"/>
                  <a:gd name="connsiteX190" fmla="*/ 7606 w 11158"/>
                  <a:gd name="connsiteY190" fmla="*/ 651 h 10651"/>
                  <a:gd name="connsiteX191" fmla="*/ 7645 w 11158"/>
                  <a:gd name="connsiteY191" fmla="*/ 651 h 10651"/>
                  <a:gd name="connsiteX192" fmla="*/ 7684 w 11158"/>
                  <a:gd name="connsiteY192" fmla="*/ 651 h 10651"/>
                  <a:gd name="connsiteX193" fmla="*/ 7723 w 11158"/>
                  <a:gd name="connsiteY193" fmla="*/ 651 h 10651"/>
                  <a:gd name="connsiteX194" fmla="*/ 7762 w 11158"/>
                  <a:gd name="connsiteY194" fmla="*/ 651 h 10651"/>
                  <a:gd name="connsiteX195" fmla="*/ 7801 w 11158"/>
                  <a:gd name="connsiteY195" fmla="*/ 651 h 10651"/>
                  <a:gd name="connsiteX196" fmla="*/ 7840 w 11158"/>
                  <a:gd name="connsiteY196" fmla="*/ 651 h 10651"/>
                  <a:gd name="connsiteX197" fmla="*/ 7879 w 11158"/>
                  <a:gd name="connsiteY197" fmla="*/ 651 h 10651"/>
                  <a:gd name="connsiteX198" fmla="*/ 7918 w 11158"/>
                  <a:gd name="connsiteY198" fmla="*/ 651 h 10651"/>
                  <a:gd name="connsiteX199" fmla="*/ 7957 w 11158"/>
                  <a:gd name="connsiteY199" fmla="*/ 651 h 10651"/>
                  <a:gd name="connsiteX200" fmla="*/ 7996 w 11158"/>
                  <a:gd name="connsiteY200" fmla="*/ 651 h 10651"/>
                  <a:gd name="connsiteX201" fmla="*/ 8037 w 11158"/>
                  <a:gd name="connsiteY201" fmla="*/ 651 h 10651"/>
                  <a:gd name="connsiteX202" fmla="*/ 8076 w 11158"/>
                  <a:gd name="connsiteY202" fmla="*/ 651 h 10651"/>
                  <a:gd name="connsiteX203" fmla="*/ 8115 w 11158"/>
                  <a:gd name="connsiteY203" fmla="*/ 651 h 10651"/>
                  <a:gd name="connsiteX204" fmla="*/ 8154 w 11158"/>
                  <a:gd name="connsiteY204" fmla="*/ 651 h 10651"/>
                  <a:gd name="connsiteX205" fmla="*/ 8193 w 11158"/>
                  <a:gd name="connsiteY205" fmla="*/ 651 h 10651"/>
                  <a:gd name="connsiteX206" fmla="*/ 8232 w 11158"/>
                  <a:gd name="connsiteY206" fmla="*/ 651 h 10651"/>
                  <a:gd name="connsiteX207" fmla="*/ 8271 w 11158"/>
                  <a:gd name="connsiteY207" fmla="*/ 651 h 10651"/>
                  <a:gd name="connsiteX208" fmla="*/ 8310 w 11158"/>
                  <a:gd name="connsiteY208" fmla="*/ 651 h 10651"/>
                  <a:gd name="connsiteX209" fmla="*/ 8349 w 11158"/>
                  <a:gd name="connsiteY209" fmla="*/ 651 h 10651"/>
                  <a:gd name="connsiteX210" fmla="*/ 8388 w 11158"/>
                  <a:gd name="connsiteY210" fmla="*/ 651 h 10651"/>
                  <a:gd name="connsiteX211" fmla="*/ 8427 w 11158"/>
                  <a:gd name="connsiteY211" fmla="*/ 651 h 10651"/>
                  <a:gd name="connsiteX212" fmla="*/ 8466 w 11158"/>
                  <a:gd name="connsiteY212" fmla="*/ 651 h 10651"/>
                  <a:gd name="connsiteX213" fmla="*/ 8505 w 11158"/>
                  <a:gd name="connsiteY213" fmla="*/ 651 h 10651"/>
                  <a:gd name="connsiteX214" fmla="*/ 8544 w 11158"/>
                  <a:gd name="connsiteY214" fmla="*/ 651 h 10651"/>
                  <a:gd name="connsiteX215" fmla="*/ 8583 w 11158"/>
                  <a:gd name="connsiteY215" fmla="*/ 651 h 10651"/>
                  <a:gd name="connsiteX216" fmla="*/ 8622 w 11158"/>
                  <a:gd name="connsiteY216" fmla="*/ 651 h 10651"/>
                  <a:gd name="connsiteX217" fmla="*/ 8661 w 11158"/>
                  <a:gd name="connsiteY217" fmla="*/ 651 h 10651"/>
                  <a:gd name="connsiteX218" fmla="*/ 8700 w 11158"/>
                  <a:gd name="connsiteY218" fmla="*/ 651 h 10651"/>
                  <a:gd name="connsiteX219" fmla="*/ 8739 w 11158"/>
                  <a:gd name="connsiteY219" fmla="*/ 651 h 10651"/>
                  <a:gd name="connsiteX220" fmla="*/ 8778 w 11158"/>
                  <a:gd name="connsiteY220" fmla="*/ 651 h 10651"/>
                  <a:gd name="connsiteX221" fmla="*/ 8817 w 11158"/>
                  <a:gd name="connsiteY221" fmla="*/ 651 h 10651"/>
                  <a:gd name="connsiteX222" fmla="*/ 8856 w 11158"/>
                  <a:gd name="connsiteY222" fmla="*/ 651 h 10651"/>
                  <a:gd name="connsiteX223" fmla="*/ 8895 w 11158"/>
                  <a:gd name="connsiteY223" fmla="*/ 651 h 10651"/>
                  <a:gd name="connsiteX224" fmla="*/ 8934 w 11158"/>
                  <a:gd name="connsiteY224" fmla="*/ 651 h 10651"/>
                  <a:gd name="connsiteX225" fmla="*/ 8973 w 11158"/>
                  <a:gd name="connsiteY225" fmla="*/ 651 h 10651"/>
                  <a:gd name="connsiteX226" fmla="*/ 9012 w 11158"/>
                  <a:gd name="connsiteY226" fmla="*/ 651 h 10651"/>
                  <a:gd name="connsiteX227" fmla="*/ 9051 w 11158"/>
                  <a:gd name="connsiteY227" fmla="*/ 651 h 10651"/>
                  <a:gd name="connsiteX228" fmla="*/ 9090 w 11158"/>
                  <a:gd name="connsiteY228" fmla="*/ 651 h 10651"/>
                  <a:gd name="connsiteX229" fmla="*/ 9129 w 11158"/>
                  <a:gd name="connsiteY229" fmla="*/ 651 h 10651"/>
                  <a:gd name="connsiteX230" fmla="*/ 9168 w 11158"/>
                  <a:gd name="connsiteY230" fmla="*/ 651 h 10651"/>
                  <a:gd name="connsiteX231" fmla="*/ 9207 w 11158"/>
                  <a:gd name="connsiteY231" fmla="*/ 651 h 10651"/>
                  <a:gd name="connsiteX232" fmla="*/ 9246 w 11158"/>
                  <a:gd name="connsiteY232" fmla="*/ 651 h 10651"/>
                  <a:gd name="connsiteX233" fmla="*/ 9285 w 11158"/>
                  <a:gd name="connsiteY233" fmla="*/ 651 h 10651"/>
                  <a:gd name="connsiteX234" fmla="*/ 9324 w 11158"/>
                  <a:gd name="connsiteY234" fmla="*/ 651 h 10651"/>
                  <a:gd name="connsiteX235" fmla="*/ 9363 w 11158"/>
                  <a:gd name="connsiteY235" fmla="*/ 651 h 10651"/>
                  <a:gd name="connsiteX236" fmla="*/ 9402 w 11158"/>
                  <a:gd name="connsiteY236" fmla="*/ 651 h 10651"/>
                  <a:gd name="connsiteX237" fmla="*/ 9441 w 11158"/>
                  <a:gd name="connsiteY237" fmla="*/ 651 h 10651"/>
                  <a:gd name="connsiteX238" fmla="*/ 9480 w 11158"/>
                  <a:gd name="connsiteY238" fmla="*/ 651 h 10651"/>
                  <a:gd name="connsiteX239" fmla="*/ 9519 w 11158"/>
                  <a:gd name="connsiteY239" fmla="*/ 651 h 10651"/>
                  <a:gd name="connsiteX240" fmla="*/ 9558 w 11158"/>
                  <a:gd name="connsiteY240" fmla="*/ 651 h 10651"/>
                  <a:gd name="connsiteX241" fmla="*/ 9597 w 11158"/>
                  <a:gd name="connsiteY241" fmla="*/ 651 h 10651"/>
                  <a:gd name="connsiteX242" fmla="*/ 9636 w 11158"/>
                  <a:gd name="connsiteY242" fmla="*/ 651 h 10651"/>
                  <a:gd name="connsiteX243" fmla="*/ 9675 w 11158"/>
                  <a:gd name="connsiteY243" fmla="*/ 651 h 10651"/>
                  <a:gd name="connsiteX244" fmla="*/ 9714 w 11158"/>
                  <a:gd name="connsiteY244" fmla="*/ 651 h 10651"/>
                  <a:gd name="connsiteX245" fmla="*/ 9754 w 11158"/>
                  <a:gd name="connsiteY245" fmla="*/ 651 h 10651"/>
                  <a:gd name="connsiteX246" fmla="*/ 9793 w 11158"/>
                  <a:gd name="connsiteY246" fmla="*/ 651 h 10651"/>
                  <a:gd name="connsiteX247" fmla="*/ 9832 w 11158"/>
                  <a:gd name="connsiteY247" fmla="*/ 651 h 10651"/>
                  <a:gd name="connsiteX248" fmla="*/ 9871 w 11158"/>
                  <a:gd name="connsiteY248" fmla="*/ 651 h 10651"/>
                  <a:gd name="connsiteX249" fmla="*/ 9910 w 11158"/>
                  <a:gd name="connsiteY249" fmla="*/ 651 h 10651"/>
                  <a:gd name="connsiteX250" fmla="*/ 9949 w 11158"/>
                  <a:gd name="connsiteY250" fmla="*/ 651 h 10651"/>
                  <a:gd name="connsiteX251" fmla="*/ 9990 w 11158"/>
                  <a:gd name="connsiteY251" fmla="*/ 651 h 10651"/>
                  <a:gd name="connsiteX252" fmla="*/ 10029 w 11158"/>
                  <a:gd name="connsiteY252" fmla="*/ 651 h 10651"/>
                  <a:gd name="connsiteX253" fmla="*/ 10068 w 11158"/>
                  <a:gd name="connsiteY253" fmla="*/ 651 h 10651"/>
                  <a:gd name="connsiteX254" fmla="*/ 10107 w 11158"/>
                  <a:gd name="connsiteY254" fmla="*/ 651 h 10651"/>
                  <a:gd name="connsiteX255" fmla="*/ 11137 w 11158"/>
                  <a:gd name="connsiteY255" fmla="*/ 748 h 10651"/>
                  <a:gd name="connsiteX256" fmla="*/ 11158 w 11158"/>
                  <a:gd name="connsiteY256" fmla="*/ 0 h 10651"/>
                  <a:gd name="connsiteX0" fmla="*/ 0 w 11158"/>
                  <a:gd name="connsiteY0" fmla="*/ 69 h 10651"/>
                  <a:gd name="connsiteX1" fmla="*/ 90 w 11158"/>
                  <a:gd name="connsiteY1" fmla="*/ 1592 h 10651"/>
                  <a:gd name="connsiteX2" fmla="*/ 237 w 11158"/>
                  <a:gd name="connsiteY2" fmla="*/ 2390 h 10651"/>
                  <a:gd name="connsiteX3" fmla="*/ 304 w 11158"/>
                  <a:gd name="connsiteY3" fmla="*/ 2820 h 10651"/>
                  <a:gd name="connsiteX4" fmla="*/ 343 w 11158"/>
                  <a:gd name="connsiteY4" fmla="*/ 2982 h 10651"/>
                  <a:gd name="connsiteX5" fmla="*/ 382 w 11158"/>
                  <a:gd name="connsiteY5" fmla="*/ 3152 h 10651"/>
                  <a:gd name="connsiteX6" fmla="*/ 421 w 11158"/>
                  <a:gd name="connsiteY6" fmla="*/ 3332 h 10651"/>
                  <a:gd name="connsiteX7" fmla="*/ 460 w 11158"/>
                  <a:gd name="connsiteY7" fmla="*/ 3517 h 10651"/>
                  <a:gd name="connsiteX8" fmla="*/ 499 w 11158"/>
                  <a:gd name="connsiteY8" fmla="*/ 3712 h 10651"/>
                  <a:gd name="connsiteX9" fmla="*/ 538 w 11158"/>
                  <a:gd name="connsiteY9" fmla="*/ 3911 h 10651"/>
                  <a:gd name="connsiteX10" fmla="*/ 577 w 11158"/>
                  <a:gd name="connsiteY10" fmla="*/ 4121 h 10651"/>
                  <a:gd name="connsiteX11" fmla="*/ 616 w 11158"/>
                  <a:gd name="connsiteY11" fmla="*/ 4334 h 10651"/>
                  <a:gd name="connsiteX12" fmla="*/ 656 w 11158"/>
                  <a:gd name="connsiteY12" fmla="*/ 4555 h 10651"/>
                  <a:gd name="connsiteX13" fmla="*/ 695 w 11158"/>
                  <a:gd name="connsiteY13" fmla="*/ 4784 h 10651"/>
                  <a:gd name="connsiteX14" fmla="*/ 734 w 11158"/>
                  <a:gd name="connsiteY14" fmla="*/ 5016 h 10651"/>
                  <a:gd name="connsiteX15" fmla="*/ 773 w 11158"/>
                  <a:gd name="connsiteY15" fmla="*/ 5255 h 10651"/>
                  <a:gd name="connsiteX16" fmla="*/ 812 w 11158"/>
                  <a:gd name="connsiteY16" fmla="*/ 5498 h 10651"/>
                  <a:gd name="connsiteX17" fmla="*/ 851 w 11158"/>
                  <a:gd name="connsiteY17" fmla="*/ 5741 h 10651"/>
                  <a:gd name="connsiteX18" fmla="*/ 890 w 11158"/>
                  <a:gd name="connsiteY18" fmla="*/ 5992 h 10651"/>
                  <a:gd name="connsiteX19" fmla="*/ 929 w 11158"/>
                  <a:gd name="connsiteY19" fmla="*/ 6242 h 10651"/>
                  <a:gd name="connsiteX20" fmla="*/ 968 w 11158"/>
                  <a:gd name="connsiteY20" fmla="*/ 6496 h 10651"/>
                  <a:gd name="connsiteX21" fmla="*/ 1007 w 11158"/>
                  <a:gd name="connsiteY21" fmla="*/ 6750 h 10651"/>
                  <a:gd name="connsiteX22" fmla="*/ 1046 w 11158"/>
                  <a:gd name="connsiteY22" fmla="*/ 7005 h 10651"/>
                  <a:gd name="connsiteX23" fmla="*/ 1085 w 11158"/>
                  <a:gd name="connsiteY23" fmla="*/ 7259 h 10651"/>
                  <a:gd name="connsiteX24" fmla="*/ 1124 w 11158"/>
                  <a:gd name="connsiteY24" fmla="*/ 7509 h 10651"/>
                  <a:gd name="connsiteX25" fmla="*/ 1163 w 11158"/>
                  <a:gd name="connsiteY25" fmla="*/ 7756 h 10651"/>
                  <a:gd name="connsiteX26" fmla="*/ 1202 w 11158"/>
                  <a:gd name="connsiteY26" fmla="*/ 8003 h 10651"/>
                  <a:gd name="connsiteX27" fmla="*/ 1241 w 11158"/>
                  <a:gd name="connsiteY27" fmla="*/ 8238 h 10651"/>
                  <a:gd name="connsiteX28" fmla="*/ 1280 w 11158"/>
                  <a:gd name="connsiteY28" fmla="*/ 8474 h 10651"/>
                  <a:gd name="connsiteX29" fmla="*/ 1319 w 11158"/>
                  <a:gd name="connsiteY29" fmla="*/ 8699 h 10651"/>
                  <a:gd name="connsiteX30" fmla="*/ 1358 w 11158"/>
                  <a:gd name="connsiteY30" fmla="*/ 8916 h 10651"/>
                  <a:gd name="connsiteX31" fmla="*/ 1397 w 11158"/>
                  <a:gd name="connsiteY31" fmla="*/ 9126 h 10651"/>
                  <a:gd name="connsiteX32" fmla="*/ 1436 w 11158"/>
                  <a:gd name="connsiteY32" fmla="*/ 9325 h 10651"/>
                  <a:gd name="connsiteX33" fmla="*/ 1475 w 11158"/>
                  <a:gd name="connsiteY33" fmla="*/ 9513 h 10651"/>
                  <a:gd name="connsiteX34" fmla="*/ 1514 w 11158"/>
                  <a:gd name="connsiteY34" fmla="*/ 9690 h 10651"/>
                  <a:gd name="connsiteX35" fmla="*/ 1553 w 11158"/>
                  <a:gd name="connsiteY35" fmla="*/ 9855 h 10651"/>
                  <a:gd name="connsiteX36" fmla="*/ 1592 w 11158"/>
                  <a:gd name="connsiteY36" fmla="*/ 10003 h 10651"/>
                  <a:gd name="connsiteX37" fmla="*/ 1631 w 11158"/>
                  <a:gd name="connsiteY37" fmla="*/ 10139 h 10651"/>
                  <a:gd name="connsiteX38" fmla="*/ 1670 w 11158"/>
                  <a:gd name="connsiteY38" fmla="*/ 10261 h 10651"/>
                  <a:gd name="connsiteX39" fmla="*/ 1709 w 11158"/>
                  <a:gd name="connsiteY39" fmla="*/ 10367 h 10651"/>
                  <a:gd name="connsiteX40" fmla="*/ 1748 w 11158"/>
                  <a:gd name="connsiteY40" fmla="*/ 10456 h 10651"/>
                  <a:gd name="connsiteX41" fmla="*/ 1787 w 11158"/>
                  <a:gd name="connsiteY41" fmla="*/ 10529 h 10651"/>
                  <a:gd name="connsiteX42" fmla="*/ 1826 w 11158"/>
                  <a:gd name="connsiteY42" fmla="*/ 10585 h 10651"/>
                  <a:gd name="connsiteX43" fmla="*/ 1865 w 11158"/>
                  <a:gd name="connsiteY43" fmla="*/ 10625 h 10651"/>
                  <a:gd name="connsiteX44" fmla="*/ 1904 w 11158"/>
                  <a:gd name="connsiteY44" fmla="*/ 10644 h 10651"/>
                  <a:gd name="connsiteX45" fmla="*/ 1943 w 11158"/>
                  <a:gd name="connsiteY45" fmla="*/ 10651 h 10651"/>
                  <a:gd name="connsiteX46" fmla="*/ 1982 w 11158"/>
                  <a:gd name="connsiteY46" fmla="*/ 10636 h 10651"/>
                  <a:gd name="connsiteX47" fmla="*/ 2021 w 11158"/>
                  <a:gd name="connsiteY47" fmla="*/ 10603 h 10651"/>
                  <a:gd name="connsiteX48" fmla="*/ 2060 w 11158"/>
                  <a:gd name="connsiteY48" fmla="*/ 10555 h 10651"/>
                  <a:gd name="connsiteX49" fmla="*/ 2099 w 11158"/>
                  <a:gd name="connsiteY49" fmla="*/ 10489 h 10651"/>
                  <a:gd name="connsiteX50" fmla="*/ 2138 w 11158"/>
                  <a:gd name="connsiteY50" fmla="*/ 10408 h 10651"/>
                  <a:gd name="connsiteX51" fmla="*/ 2177 w 11158"/>
                  <a:gd name="connsiteY51" fmla="*/ 10308 h 10651"/>
                  <a:gd name="connsiteX52" fmla="*/ 2218 w 11158"/>
                  <a:gd name="connsiteY52" fmla="*/ 10194 h 10651"/>
                  <a:gd name="connsiteX53" fmla="*/ 2257 w 11158"/>
                  <a:gd name="connsiteY53" fmla="*/ 10065 h 10651"/>
                  <a:gd name="connsiteX54" fmla="*/ 2296 w 11158"/>
                  <a:gd name="connsiteY54" fmla="*/ 9922 h 10651"/>
                  <a:gd name="connsiteX55" fmla="*/ 2335 w 11158"/>
                  <a:gd name="connsiteY55" fmla="*/ 9763 h 10651"/>
                  <a:gd name="connsiteX56" fmla="*/ 2374 w 11158"/>
                  <a:gd name="connsiteY56" fmla="*/ 9594 h 10651"/>
                  <a:gd name="connsiteX57" fmla="*/ 2413 w 11158"/>
                  <a:gd name="connsiteY57" fmla="*/ 9410 h 10651"/>
                  <a:gd name="connsiteX58" fmla="*/ 2452 w 11158"/>
                  <a:gd name="connsiteY58" fmla="*/ 9215 h 10651"/>
                  <a:gd name="connsiteX59" fmla="*/ 2491 w 11158"/>
                  <a:gd name="connsiteY59" fmla="*/ 9008 h 10651"/>
                  <a:gd name="connsiteX60" fmla="*/ 2530 w 11158"/>
                  <a:gd name="connsiteY60" fmla="*/ 8795 h 10651"/>
                  <a:gd name="connsiteX61" fmla="*/ 2569 w 11158"/>
                  <a:gd name="connsiteY61" fmla="*/ 8574 h 10651"/>
                  <a:gd name="connsiteX62" fmla="*/ 2608 w 11158"/>
                  <a:gd name="connsiteY62" fmla="*/ 8342 h 10651"/>
                  <a:gd name="connsiteX63" fmla="*/ 2647 w 11158"/>
                  <a:gd name="connsiteY63" fmla="*/ 8106 h 10651"/>
                  <a:gd name="connsiteX64" fmla="*/ 2686 w 11158"/>
                  <a:gd name="connsiteY64" fmla="*/ 7863 h 10651"/>
                  <a:gd name="connsiteX65" fmla="*/ 2725 w 11158"/>
                  <a:gd name="connsiteY65" fmla="*/ 7616 h 10651"/>
                  <a:gd name="connsiteX66" fmla="*/ 2764 w 11158"/>
                  <a:gd name="connsiteY66" fmla="*/ 7369 h 10651"/>
                  <a:gd name="connsiteX67" fmla="*/ 2803 w 11158"/>
                  <a:gd name="connsiteY67" fmla="*/ 7115 h 10651"/>
                  <a:gd name="connsiteX68" fmla="*/ 2842 w 11158"/>
                  <a:gd name="connsiteY68" fmla="*/ 6861 h 10651"/>
                  <a:gd name="connsiteX69" fmla="*/ 2881 w 11158"/>
                  <a:gd name="connsiteY69" fmla="*/ 6607 h 10651"/>
                  <a:gd name="connsiteX70" fmla="*/ 2920 w 11158"/>
                  <a:gd name="connsiteY70" fmla="*/ 6353 h 10651"/>
                  <a:gd name="connsiteX71" fmla="*/ 2959 w 11158"/>
                  <a:gd name="connsiteY71" fmla="*/ 6102 h 10651"/>
                  <a:gd name="connsiteX72" fmla="*/ 2998 w 11158"/>
                  <a:gd name="connsiteY72" fmla="*/ 5852 h 10651"/>
                  <a:gd name="connsiteX73" fmla="*/ 3037 w 11158"/>
                  <a:gd name="connsiteY73" fmla="*/ 5605 h 10651"/>
                  <a:gd name="connsiteX74" fmla="*/ 3076 w 11158"/>
                  <a:gd name="connsiteY74" fmla="*/ 5358 h 10651"/>
                  <a:gd name="connsiteX75" fmla="*/ 3115 w 11158"/>
                  <a:gd name="connsiteY75" fmla="*/ 5119 h 10651"/>
                  <a:gd name="connsiteX76" fmla="*/ 3154 w 11158"/>
                  <a:gd name="connsiteY76" fmla="*/ 4883 h 10651"/>
                  <a:gd name="connsiteX77" fmla="*/ 3193 w 11158"/>
                  <a:gd name="connsiteY77" fmla="*/ 4655 h 10651"/>
                  <a:gd name="connsiteX78" fmla="*/ 3232 w 11158"/>
                  <a:gd name="connsiteY78" fmla="*/ 4430 h 10651"/>
                  <a:gd name="connsiteX79" fmla="*/ 3271 w 11158"/>
                  <a:gd name="connsiteY79" fmla="*/ 4213 h 10651"/>
                  <a:gd name="connsiteX80" fmla="*/ 3310 w 11158"/>
                  <a:gd name="connsiteY80" fmla="*/ 4003 h 10651"/>
                  <a:gd name="connsiteX81" fmla="*/ 3349 w 11158"/>
                  <a:gd name="connsiteY81" fmla="*/ 3796 h 10651"/>
                  <a:gd name="connsiteX82" fmla="*/ 3388 w 11158"/>
                  <a:gd name="connsiteY82" fmla="*/ 3601 h 10651"/>
                  <a:gd name="connsiteX83" fmla="*/ 3427 w 11158"/>
                  <a:gd name="connsiteY83" fmla="*/ 3410 h 10651"/>
                  <a:gd name="connsiteX84" fmla="*/ 3466 w 11158"/>
                  <a:gd name="connsiteY84" fmla="*/ 3229 h 10651"/>
                  <a:gd name="connsiteX85" fmla="*/ 3505 w 11158"/>
                  <a:gd name="connsiteY85" fmla="*/ 3056 h 10651"/>
                  <a:gd name="connsiteX86" fmla="*/ 3544 w 11158"/>
                  <a:gd name="connsiteY86" fmla="*/ 2890 h 10651"/>
                  <a:gd name="connsiteX87" fmla="*/ 3583 w 11158"/>
                  <a:gd name="connsiteY87" fmla="*/ 2732 h 10651"/>
                  <a:gd name="connsiteX88" fmla="*/ 3622 w 11158"/>
                  <a:gd name="connsiteY88" fmla="*/ 2581 h 10651"/>
                  <a:gd name="connsiteX89" fmla="*/ 3661 w 11158"/>
                  <a:gd name="connsiteY89" fmla="*/ 2437 h 10651"/>
                  <a:gd name="connsiteX90" fmla="*/ 3700 w 11158"/>
                  <a:gd name="connsiteY90" fmla="*/ 2301 h 10651"/>
                  <a:gd name="connsiteX91" fmla="*/ 3739 w 11158"/>
                  <a:gd name="connsiteY91" fmla="*/ 2176 h 10651"/>
                  <a:gd name="connsiteX92" fmla="*/ 3778 w 11158"/>
                  <a:gd name="connsiteY92" fmla="*/ 2054 h 10651"/>
                  <a:gd name="connsiteX93" fmla="*/ 3817 w 11158"/>
                  <a:gd name="connsiteY93" fmla="*/ 1940 h 10651"/>
                  <a:gd name="connsiteX94" fmla="*/ 3856 w 11158"/>
                  <a:gd name="connsiteY94" fmla="*/ 1837 h 10651"/>
                  <a:gd name="connsiteX95" fmla="*/ 3895 w 11158"/>
                  <a:gd name="connsiteY95" fmla="*/ 1738 h 10651"/>
                  <a:gd name="connsiteX96" fmla="*/ 3934 w 11158"/>
                  <a:gd name="connsiteY96" fmla="*/ 1645 h 10651"/>
                  <a:gd name="connsiteX97" fmla="*/ 3973 w 11158"/>
                  <a:gd name="connsiteY97" fmla="*/ 1557 h 10651"/>
                  <a:gd name="connsiteX98" fmla="*/ 4012 w 11158"/>
                  <a:gd name="connsiteY98" fmla="*/ 1476 h 10651"/>
                  <a:gd name="connsiteX99" fmla="*/ 4051 w 11158"/>
                  <a:gd name="connsiteY99" fmla="*/ 1402 h 10651"/>
                  <a:gd name="connsiteX100" fmla="*/ 4090 w 11158"/>
                  <a:gd name="connsiteY100" fmla="*/ 1336 h 10651"/>
                  <a:gd name="connsiteX101" fmla="*/ 4129 w 11158"/>
                  <a:gd name="connsiteY101" fmla="*/ 1270 h 10651"/>
                  <a:gd name="connsiteX102" fmla="*/ 4171 w 11158"/>
                  <a:gd name="connsiteY102" fmla="*/ 1211 h 10651"/>
                  <a:gd name="connsiteX103" fmla="*/ 4210 w 11158"/>
                  <a:gd name="connsiteY103" fmla="*/ 1159 h 10651"/>
                  <a:gd name="connsiteX104" fmla="*/ 4249 w 11158"/>
                  <a:gd name="connsiteY104" fmla="*/ 1108 h 10651"/>
                  <a:gd name="connsiteX105" fmla="*/ 4288 w 11158"/>
                  <a:gd name="connsiteY105" fmla="*/ 1064 h 10651"/>
                  <a:gd name="connsiteX106" fmla="*/ 4327 w 11158"/>
                  <a:gd name="connsiteY106" fmla="*/ 1023 h 10651"/>
                  <a:gd name="connsiteX107" fmla="*/ 4366 w 11158"/>
                  <a:gd name="connsiteY107" fmla="*/ 982 h 10651"/>
                  <a:gd name="connsiteX108" fmla="*/ 4405 w 11158"/>
                  <a:gd name="connsiteY108" fmla="*/ 949 h 10651"/>
                  <a:gd name="connsiteX109" fmla="*/ 4444 w 11158"/>
                  <a:gd name="connsiteY109" fmla="*/ 916 h 10651"/>
                  <a:gd name="connsiteX110" fmla="*/ 4483 w 11158"/>
                  <a:gd name="connsiteY110" fmla="*/ 890 h 10651"/>
                  <a:gd name="connsiteX111" fmla="*/ 4522 w 11158"/>
                  <a:gd name="connsiteY111" fmla="*/ 865 h 10651"/>
                  <a:gd name="connsiteX112" fmla="*/ 4561 w 11158"/>
                  <a:gd name="connsiteY112" fmla="*/ 839 h 10651"/>
                  <a:gd name="connsiteX113" fmla="*/ 4600 w 11158"/>
                  <a:gd name="connsiteY113" fmla="*/ 820 h 10651"/>
                  <a:gd name="connsiteX114" fmla="*/ 4639 w 11158"/>
                  <a:gd name="connsiteY114" fmla="*/ 798 h 10651"/>
                  <a:gd name="connsiteX115" fmla="*/ 4678 w 11158"/>
                  <a:gd name="connsiteY115" fmla="*/ 784 h 10651"/>
                  <a:gd name="connsiteX116" fmla="*/ 4717 w 11158"/>
                  <a:gd name="connsiteY116" fmla="*/ 769 h 10651"/>
                  <a:gd name="connsiteX117" fmla="*/ 4756 w 11158"/>
                  <a:gd name="connsiteY117" fmla="*/ 754 h 10651"/>
                  <a:gd name="connsiteX118" fmla="*/ 4795 w 11158"/>
                  <a:gd name="connsiteY118" fmla="*/ 743 h 10651"/>
                  <a:gd name="connsiteX119" fmla="*/ 4834 w 11158"/>
                  <a:gd name="connsiteY119" fmla="*/ 732 h 10651"/>
                  <a:gd name="connsiteX120" fmla="*/ 4873 w 11158"/>
                  <a:gd name="connsiteY120" fmla="*/ 721 h 10651"/>
                  <a:gd name="connsiteX121" fmla="*/ 4912 w 11158"/>
                  <a:gd name="connsiteY121" fmla="*/ 714 h 10651"/>
                  <a:gd name="connsiteX122" fmla="*/ 4951 w 11158"/>
                  <a:gd name="connsiteY122" fmla="*/ 706 h 10651"/>
                  <a:gd name="connsiteX123" fmla="*/ 4990 w 11158"/>
                  <a:gd name="connsiteY123" fmla="*/ 699 h 10651"/>
                  <a:gd name="connsiteX124" fmla="*/ 5029 w 11158"/>
                  <a:gd name="connsiteY124" fmla="*/ 692 h 10651"/>
                  <a:gd name="connsiteX125" fmla="*/ 5068 w 11158"/>
                  <a:gd name="connsiteY125" fmla="*/ 688 h 10651"/>
                  <a:gd name="connsiteX126" fmla="*/ 5107 w 11158"/>
                  <a:gd name="connsiteY126" fmla="*/ 684 h 10651"/>
                  <a:gd name="connsiteX127" fmla="*/ 5146 w 11158"/>
                  <a:gd name="connsiteY127" fmla="*/ 677 h 10651"/>
                  <a:gd name="connsiteX128" fmla="*/ 5185 w 11158"/>
                  <a:gd name="connsiteY128" fmla="*/ 673 h 10651"/>
                  <a:gd name="connsiteX129" fmla="*/ 5224 w 11158"/>
                  <a:gd name="connsiteY129" fmla="*/ 673 h 10651"/>
                  <a:gd name="connsiteX130" fmla="*/ 5263 w 11158"/>
                  <a:gd name="connsiteY130" fmla="*/ 669 h 10651"/>
                  <a:gd name="connsiteX131" fmla="*/ 5302 w 11158"/>
                  <a:gd name="connsiteY131" fmla="*/ 666 h 10651"/>
                  <a:gd name="connsiteX132" fmla="*/ 5341 w 11158"/>
                  <a:gd name="connsiteY132" fmla="*/ 666 h 10651"/>
                  <a:gd name="connsiteX133" fmla="*/ 5380 w 11158"/>
                  <a:gd name="connsiteY133" fmla="*/ 662 h 10651"/>
                  <a:gd name="connsiteX134" fmla="*/ 5419 w 11158"/>
                  <a:gd name="connsiteY134" fmla="*/ 662 h 10651"/>
                  <a:gd name="connsiteX135" fmla="*/ 5458 w 11158"/>
                  <a:gd name="connsiteY135" fmla="*/ 658 h 10651"/>
                  <a:gd name="connsiteX136" fmla="*/ 5497 w 11158"/>
                  <a:gd name="connsiteY136" fmla="*/ 658 h 10651"/>
                  <a:gd name="connsiteX137" fmla="*/ 5536 w 11158"/>
                  <a:gd name="connsiteY137" fmla="*/ 658 h 10651"/>
                  <a:gd name="connsiteX138" fmla="*/ 5575 w 11158"/>
                  <a:gd name="connsiteY138" fmla="*/ 658 h 10651"/>
                  <a:gd name="connsiteX139" fmla="*/ 5614 w 11158"/>
                  <a:gd name="connsiteY139" fmla="*/ 655 h 10651"/>
                  <a:gd name="connsiteX140" fmla="*/ 5653 w 11158"/>
                  <a:gd name="connsiteY140" fmla="*/ 655 h 10651"/>
                  <a:gd name="connsiteX141" fmla="*/ 5692 w 11158"/>
                  <a:gd name="connsiteY141" fmla="*/ 655 h 10651"/>
                  <a:gd name="connsiteX142" fmla="*/ 5731 w 11158"/>
                  <a:gd name="connsiteY142" fmla="*/ 655 h 10651"/>
                  <a:gd name="connsiteX143" fmla="*/ 5770 w 11158"/>
                  <a:gd name="connsiteY143" fmla="*/ 655 h 10651"/>
                  <a:gd name="connsiteX144" fmla="*/ 5809 w 11158"/>
                  <a:gd name="connsiteY144" fmla="*/ 655 h 10651"/>
                  <a:gd name="connsiteX145" fmla="*/ 5848 w 11158"/>
                  <a:gd name="connsiteY145" fmla="*/ 655 h 10651"/>
                  <a:gd name="connsiteX146" fmla="*/ 5887 w 11158"/>
                  <a:gd name="connsiteY146" fmla="*/ 655 h 10651"/>
                  <a:gd name="connsiteX147" fmla="*/ 5926 w 11158"/>
                  <a:gd name="connsiteY147" fmla="*/ 655 h 10651"/>
                  <a:gd name="connsiteX148" fmla="*/ 5965 w 11158"/>
                  <a:gd name="connsiteY148" fmla="*/ 655 h 10651"/>
                  <a:gd name="connsiteX149" fmla="*/ 6004 w 11158"/>
                  <a:gd name="connsiteY149" fmla="*/ 655 h 10651"/>
                  <a:gd name="connsiteX150" fmla="*/ 6043 w 11158"/>
                  <a:gd name="connsiteY150" fmla="*/ 655 h 10651"/>
                  <a:gd name="connsiteX151" fmla="*/ 6082 w 11158"/>
                  <a:gd name="connsiteY151" fmla="*/ 655 h 10651"/>
                  <a:gd name="connsiteX152" fmla="*/ 6124 w 11158"/>
                  <a:gd name="connsiteY152" fmla="*/ 651 h 10651"/>
                  <a:gd name="connsiteX153" fmla="*/ 6163 w 11158"/>
                  <a:gd name="connsiteY153" fmla="*/ 651 h 10651"/>
                  <a:gd name="connsiteX154" fmla="*/ 6202 w 11158"/>
                  <a:gd name="connsiteY154" fmla="*/ 651 h 10651"/>
                  <a:gd name="connsiteX155" fmla="*/ 6241 w 11158"/>
                  <a:gd name="connsiteY155" fmla="*/ 651 h 10651"/>
                  <a:gd name="connsiteX156" fmla="*/ 6280 w 11158"/>
                  <a:gd name="connsiteY156" fmla="*/ 651 h 10651"/>
                  <a:gd name="connsiteX157" fmla="*/ 6319 w 11158"/>
                  <a:gd name="connsiteY157" fmla="*/ 651 h 10651"/>
                  <a:gd name="connsiteX158" fmla="*/ 6358 w 11158"/>
                  <a:gd name="connsiteY158" fmla="*/ 651 h 10651"/>
                  <a:gd name="connsiteX159" fmla="*/ 6397 w 11158"/>
                  <a:gd name="connsiteY159" fmla="*/ 651 h 10651"/>
                  <a:gd name="connsiteX160" fmla="*/ 6436 w 11158"/>
                  <a:gd name="connsiteY160" fmla="*/ 651 h 10651"/>
                  <a:gd name="connsiteX161" fmla="*/ 6475 w 11158"/>
                  <a:gd name="connsiteY161" fmla="*/ 651 h 10651"/>
                  <a:gd name="connsiteX162" fmla="*/ 6514 w 11158"/>
                  <a:gd name="connsiteY162" fmla="*/ 651 h 10651"/>
                  <a:gd name="connsiteX163" fmla="*/ 6553 w 11158"/>
                  <a:gd name="connsiteY163" fmla="*/ 651 h 10651"/>
                  <a:gd name="connsiteX164" fmla="*/ 6592 w 11158"/>
                  <a:gd name="connsiteY164" fmla="*/ 651 h 10651"/>
                  <a:gd name="connsiteX165" fmla="*/ 6631 w 11158"/>
                  <a:gd name="connsiteY165" fmla="*/ 651 h 10651"/>
                  <a:gd name="connsiteX166" fmla="*/ 6670 w 11158"/>
                  <a:gd name="connsiteY166" fmla="*/ 651 h 10651"/>
                  <a:gd name="connsiteX167" fmla="*/ 6709 w 11158"/>
                  <a:gd name="connsiteY167" fmla="*/ 651 h 10651"/>
                  <a:gd name="connsiteX168" fmla="*/ 6748 w 11158"/>
                  <a:gd name="connsiteY168" fmla="*/ 651 h 10651"/>
                  <a:gd name="connsiteX169" fmla="*/ 6787 w 11158"/>
                  <a:gd name="connsiteY169" fmla="*/ 651 h 10651"/>
                  <a:gd name="connsiteX170" fmla="*/ 6826 w 11158"/>
                  <a:gd name="connsiteY170" fmla="*/ 651 h 10651"/>
                  <a:gd name="connsiteX171" fmla="*/ 6865 w 11158"/>
                  <a:gd name="connsiteY171" fmla="*/ 651 h 10651"/>
                  <a:gd name="connsiteX172" fmla="*/ 6904 w 11158"/>
                  <a:gd name="connsiteY172" fmla="*/ 651 h 10651"/>
                  <a:gd name="connsiteX173" fmla="*/ 6943 w 11158"/>
                  <a:gd name="connsiteY173" fmla="*/ 651 h 10651"/>
                  <a:gd name="connsiteX174" fmla="*/ 6982 w 11158"/>
                  <a:gd name="connsiteY174" fmla="*/ 651 h 10651"/>
                  <a:gd name="connsiteX175" fmla="*/ 7021 w 11158"/>
                  <a:gd name="connsiteY175" fmla="*/ 651 h 10651"/>
                  <a:gd name="connsiteX176" fmla="*/ 7060 w 11158"/>
                  <a:gd name="connsiteY176" fmla="*/ 651 h 10651"/>
                  <a:gd name="connsiteX177" fmla="*/ 7099 w 11158"/>
                  <a:gd name="connsiteY177" fmla="*/ 651 h 10651"/>
                  <a:gd name="connsiteX178" fmla="*/ 7138 w 11158"/>
                  <a:gd name="connsiteY178" fmla="*/ 651 h 10651"/>
                  <a:gd name="connsiteX179" fmla="*/ 7177 w 11158"/>
                  <a:gd name="connsiteY179" fmla="*/ 651 h 10651"/>
                  <a:gd name="connsiteX180" fmla="*/ 7216 w 11158"/>
                  <a:gd name="connsiteY180" fmla="*/ 651 h 10651"/>
                  <a:gd name="connsiteX181" fmla="*/ 7255 w 11158"/>
                  <a:gd name="connsiteY181" fmla="*/ 651 h 10651"/>
                  <a:gd name="connsiteX182" fmla="*/ 7294 w 11158"/>
                  <a:gd name="connsiteY182" fmla="*/ 651 h 10651"/>
                  <a:gd name="connsiteX183" fmla="*/ 7333 w 11158"/>
                  <a:gd name="connsiteY183" fmla="*/ 651 h 10651"/>
                  <a:gd name="connsiteX184" fmla="*/ 7372 w 11158"/>
                  <a:gd name="connsiteY184" fmla="*/ 651 h 10651"/>
                  <a:gd name="connsiteX185" fmla="*/ 7411 w 11158"/>
                  <a:gd name="connsiteY185" fmla="*/ 651 h 10651"/>
                  <a:gd name="connsiteX186" fmla="*/ 7450 w 11158"/>
                  <a:gd name="connsiteY186" fmla="*/ 651 h 10651"/>
                  <a:gd name="connsiteX187" fmla="*/ 7489 w 11158"/>
                  <a:gd name="connsiteY187" fmla="*/ 651 h 10651"/>
                  <a:gd name="connsiteX188" fmla="*/ 7528 w 11158"/>
                  <a:gd name="connsiteY188" fmla="*/ 651 h 10651"/>
                  <a:gd name="connsiteX189" fmla="*/ 7567 w 11158"/>
                  <a:gd name="connsiteY189" fmla="*/ 651 h 10651"/>
                  <a:gd name="connsiteX190" fmla="*/ 7606 w 11158"/>
                  <a:gd name="connsiteY190" fmla="*/ 651 h 10651"/>
                  <a:gd name="connsiteX191" fmla="*/ 7645 w 11158"/>
                  <a:gd name="connsiteY191" fmla="*/ 651 h 10651"/>
                  <a:gd name="connsiteX192" fmla="*/ 7684 w 11158"/>
                  <a:gd name="connsiteY192" fmla="*/ 651 h 10651"/>
                  <a:gd name="connsiteX193" fmla="*/ 7723 w 11158"/>
                  <a:gd name="connsiteY193" fmla="*/ 651 h 10651"/>
                  <a:gd name="connsiteX194" fmla="*/ 7762 w 11158"/>
                  <a:gd name="connsiteY194" fmla="*/ 651 h 10651"/>
                  <a:gd name="connsiteX195" fmla="*/ 7801 w 11158"/>
                  <a:gd name="connsiteY195" fmla="*/ 651 h 10651"/>
                  <a:gd name="connsiteX196" fmla="*/ 7840 w 11158"/>
                  <a:gd name="connsiteY196" fmla="*/ 651 h 10651"/>
                  <a:gd name="connsiteX197" fmla="*/ 7879 w 11158"/>
                  <a:gd name="connsiteY197" fmla="*/ 651 h 10651"/>
                  <a:gd name="connsiteX198" fmla="*/ 7918 w 11158"/>
                  <a:gd name="connsiteY198" fmla="*/ 651 h 10651"/>
                  <a:gd name="connsiteX199" fmla="*/ 7957 w 11158"/>
                  <a:gd name="connsiteY199" fmla="*/ 651 h 10651"/>
                  <a:gd name="connsiteX200" fmla="*/ 7996 w 11158"/>
                  <a:gd name="connsiteY200" fmla="*/ 651 h 10651"/>
                  <a:gd name="connsiteX201" fmla="*/ 8037 w 11158"/>
                  <a:gd name="connsiteY201" fmla="*/ 651 h 10651"/>
                  <a:gd name="connsiteX202" fmla="*/ 8076 w 11158"/>
                  <a:gd name="connsiteY202" fmla="*/ 651 h 10651"/>
                  <a:gd name="connsiteX203" fmla="*/ 8115 w 11158"/>
                  <a:gd name="connsiteY203" fmla="*/ 651 h 10651"/>
                  <a:gd name="connsiteX204" fmla="*/ 8154 w 11158"/>
                  <a:gd name="connsiteY204" fmla="*/ 651 h 10651"/>
                  <a:gd name="connsiteX205" fmla="*/ 8193 w 11158"/>
                  <a:gd name="connsiteY205" fmla="*/ 651 h 10651"/>
                  <a:gd name="connsiteX206" fmla="*/ 8232 w 11158"/>
                  <a:gd name="connsiteY206" fmla="*/ 651 h 10651"/>
                  <a:gd name="connsiteX207" fmla="*/ 8271 w 11158"/>
                  <a:gd name="connsiteY207" fmla="*/ 651 h 10651"/>
                  <a:gd name="connsiteX208" fmla="*/ 8310 w 11158"/>
                  <a:gd name="connsiteY208" fmla="*/ 651 h 10651"/>
                  <a:gd name="connsiteX209" fmla="*/ 8349 w 11158"/>
                  <a:gd name="connsiteY209" fmla="*/ 651 h 10651"/>
                  <a:gd name="connsiteX210" fmla="*/ 8388 w 11158"/>
                  <a:gd name="connsiteY210" fmla="*/ 651 h 10651"/>
                  <a:gd name="connsiteX211" fmla="*/ 8427 w 11158"/>
                  <a:gd name="connsiteY211" fmla="*/ 651 h 10651"/>
                  <a:gd name="connsiteX212" fmla="*/ 8466 w 11158"/>
                  <a:gd name="connsiteY212" fmla="*/ 651 h 10651"/>
                  <a:gd name="connsiteX213" fmla="*/ 8505 w 11158"/>
                  <a:gd name="connsiteY213" fmla="*/ 651 h 10651"/>
                  <a:gd name="connsiteX214" fmla="*/ 8544 w 11158"/>
                  <a:gd name="connsiteY214" fmla="*/ 651 h 10651"/>
                  <a:gd name="connsiteX215" fmla="*/ 8583 w 11158"/>
                  <a:gd name="connsiteY215" fmla="*/ 651 h 10651"/>
                  <a:gd name="connsiteX216" fmla="*/ 8622 w 11158"/>
                  <a:gd name="connsiteY216" fmla="*/ 651 h 10651"/>
                  <a:gd name="connsiteX217" fmla="*/ 8661 w 11158"/>
                  <a:gd name="connsiteY217" fmla="*/ 651 h 10651"/>
                  <a:gd name="connsiteX218" fmla="*/ 8700 w 11158"/>
                  <a:gd name="connsiteY218" fmla="*/ 651 h 10651"/>
                  <a:gd name="connsiteX219" fmla="*/ 8739 w 11158"/>
                  <a:gd name="connsiteY219" fmla="*/ 651 h 10651"/>
                  <a:gd name="connsiteX220" fmla="*/ 8778 w 11158"/>
                  <a:gd name="connsiteY220" fmla="*/ 651 h 10651"/>
                  <a:gd name="connsiteX221" fmla="*/ 8817 w 11158"/>
                  <a:gd name="connsiteY221" fmla="*/ 651 h 10651"/>
                  <a:gd name="connsiteX222" fmla="*/ 8856 w 11158"/>
                  <a:gd name="connsiteY222" fmla="*/ 651 h 10651"/>
                  <a:gd name="connsiteX223" fmla="*/ 8895 w 11158"/>
                  <a:gd name="connsiteY223" fmla="*/ 651 h 10651"/>
                  <a:gd name="connsiteX224" fmla="*/ 8934 w 11158"/>
                  <a:gd name="connsiteY224" fmla="*/ 651 h 10651"/>
                  <a:gd name="connsiteX225" fmla="*/ 8973 w 11158"/>
                  <a:gd name="connsiteY225" fmla="*/ 651 h 10651"/>
                  <a:gd name="connsiteX226" fmla="*/ 9012 w 11158"/>
                  <a:gd name="connsiteY226" fmla="*/ 651 h 10651"/>
                  <a:gd name="connsiteX227" fmla="*/ 9051 w 11158"/>
                  <a:gd name="connsiteY227" fmla="*/ 651 h 10651"/>
                  <a:gd name="connsiteX228" fmla="*/ 9090 w 11158"/>
                  <a:gd name="connsiteY228" fmla="*/ 651 h 10651"/>
                  <a:gd name="connsiteX229" fmla="*/ 9129 w 11158"/>
                  <a:gd name="connsiteY229" fmla="*/ 651 h 10651"/>
                  <a:gd name="connsiteX230" fmla="*/ 9168 w 11158"/>
                  <a:gd name="connsiteY230" fmla="*/ 651 h 10651"/>
                  <a:gd name="connsiteX231" fmla="*/ 9207 w 11158"/>
                  <a:gd name="connsiteY231" fmla="*/ 651 h 10651"/>
                  <a:gd name="connsiteX232" fmla="*/ 9246 w 11158"/>
                  <a:gd name="connsiteY232" fmla="*/ 651 h 10651"/>
                  <a:gd name="connsiteX233" fmla="*/ 9285 w 11158"/>
                  <a:gd name="connsiteY233" fmla="*/ 651 h 10651"/>
                  <a:gd name="connsiteX234" fmla="*/ 9324 w 11158"/>
                  <a:gd name="connsiteY234" fmla="*/ 651 h 10651"/>
                  <a:gd name="connsiteX235" fmla="*/ 9363 w 11158"/>
                  <a:gd name="connsiteY235" fmla="*/ 651 h 10651"/>
                  <a:gd name="connsiteX236" fmla="*/ 9402 w 11158"/>
                  <a:gd name="connsiteY236" fmla="*/ 651 h 10651"/>
                  <a:gd name="connsiteX237" fmla="*/ 9441 w 11158"/>
                  <a:gd name="connsiteY237" fmla="*/ 651 h 10651"/>
                  <a:gd name="connsiteX238" fmla="*/ 9480 w 11158"/>
                  <a:gd name="connsiteY238" fmla="*/ 651 h 10651"/>
                  <a:gd name="connsiteX239" fmla="*/ 9519 w 11158"/>
                  <a:gd name="connsiteY239" fmla="*/ 651 h 10651"/>
                  <a:gd name="connsiteX240" fmla="*/ 9558 w 11158"/>
                  <a:gd name="connsiteY240" fmla="*/ 651 h 10651"/>
                  <a:gd name="connsiteX241" fmla="*/ 9597 w 11158"/>
                  <a:gd name="connsiteY241" fmla="*/ 651 h 10651"/>
                  <a:gd name="connsiteX242" fmla="*/ 9636 w 11158"/>
                  <a:gd name="connsiteY242" fmla="*/ 651 h 10651"/>
                  <a:gd name="connsiteX243" fmla="*/ 9675 w 11158"/>
                  <a:gd name="connsiteY243" fmla="*/ 651 h 10651"/>
                  <a:gd name="connsiteX244" fmla="*/ 9714 w 11158"/>
                  <a:gd name="connsiteY244" fmla="*/ 651 h 10651"/>
                  <a:gd name="connsiteX245" fmla="*/ 9754 w 11158"/>
                  <a:gd name="connsiteY245" fmla="*/ 651 h 10651"/>
                  <a:gd name="connsiteX246" fmla="*/ 9793 w 11158"/>
                  <a:gd name="connsiteY246" fmla="*/ 651 h 10651"/>
                  <a:gd name="connsiteX247" fmla="*/ 9832 w 11158"/>
                  <a:gd name="connsiteY247" fmla="*/ 651 h 10651"/>
                  <a:gd name="connsiteX248" fmla="*/ 9871 w 11158"/>
                  <a:gd name="connsiteY248" fmla="*/ 651 h 10651"/>
                  <a:gd name="connsiteX249" fmla="*/ 9910 w 11158"/>
                  <a:gd name="connsiteY249" fmla="*/ 651 h 10651"/>
                  <a:gd name="connsiteX250" fmla="*/ 9949 w 11158"/>
                  <a:gd name="connsiteY250" fmla="*/ 651 h 10651"/>
                  <a:gd name="connsiteX251" fmla="*/ 9990 w 11158"/>
                  <a:gd name="connsiteY251" fmla="*/ 651 h 10651"/>
                  <a:gd name="connsiteX252" fmla="*/ 10029 w 11158"/>
                  <a:gd name="connsiteY252" fmla="*/ 651 h 10651"/>
                  <a:gd name="connsiteX253" fmla="*/ 10068 w 11158"/>
                  <a:gd name="connsiteY253" fmla="*/ 651 h 10651"/>
                  <a:gd name="connsiteX254" fmla="*/ 10107 w 11158"/>
                  <a:gd name="connsiteY254" fmla="*/ 651 h 10651"/>
                  <a:gd name="connsiteX255" fmla="*/ 11137 w 11158"/>
                  <a:gd name="connsiteY255" fmla="*/ 667 h 10651"/>
                  <a:gd name="connsiteX256" fmla="*/ 11158 w 11158"/>
                  <a:gd name="connsiteY256" fmla="*/ 0 h 10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1158" h="10651">
                    <a:moveTo>
                      <a:pt x="0" y="69"/>
                    </a:moveTo>
                    <a:cubicBezTo>
                      <a:pt x="24" y="430"/>
                      <a:pt x="66" y="1231"/>
                      <a:pt x="90" y="1592"/>
                    </a:cubicBezTo>
                    <a:cubicBezTo>
                      <a:pt x="164" y="1934"/>
                      <a:pt x="163" y="2048"/>
                      <a:pt x="237" y="2390"/>
                    </a:cubicBezTo>
                    <a:cubicBezTo>
                      <a:pt x="250" y="2441"/>
                      <a:pt x="291" y="2769"/>
                      <a:pt x="304" y="2820"/>
                    </a:cubicBezTo>
                    <a:lnTo>
                      <a:pt x="343" y="2982"/>
                    </a:lnTo>
                    <a:cubicBezTo>
                      <a:pt x="356" y="3039"/>
                      <a:pt x="369" y="3095"/>
                      <a:pt x="382" y="3152"/>
                    </a:cubicBezTo>
                    <a:lnTo>
                      <a:pt x="421" y="3332"/>
                    </a:lnTo>
                    <a:cubicBezTo>
                      <a:pt x="434" y="3394"/>
                      <a:pt x="447" y="3455"/>
                      <a:pt x="460" y="3517"/>
                    </a:cubicBezTo>
                    <a:lnTo>
                      <a:pt x="499" y="3712"/>
                    </a:lnTo>
                    <a:cubicBezTo>
                      <a:pt x="512" y="3778"/>
                      <a:pt x="525" y="3845"/>
                      <a:pt x="538" y="3911"/>
                    </a:cubicBezTo>
                    <a:lnTo>
                      <a:pt x="577" y="4121"/>
                    </a:lnTo>
                    <a:lnTo>
                      <a:pt x="616" y="4334"/>
                    </a:lnTo>
                    <a:cubicBezTo>
                      <a:pt x="629" y="4408"/>
                      <a:pt x="643" y="4481"/>
                      <a:pt x="656" y="4555"/>
                    </a:cubicBezTo>
                    <a:cubicBezTo>
                      <a:pt x="669" y="4631"/>
                      <a:pt x="682" y="4708"/>
                      <a:pt x="695" y="4784"/>
                    </a:cubicBezTo>
                    <a:cubicBezTo>
                      <a:pt x="708" y="4861"/>
                      <a:pt x="721" y="4939"/>
                      <a:pt x="734" y="5016"/>
                    </a:cubicBezTo>
                    <a:cubicBezTo>
                      <a:pt x="747" y="5096"/>
                      <a:pt x="760" y="5175"/>
                      <a:pt x="773" y="5255"/>
                    </a:cubicBezTo>
                    <a:lnTo>
                      <a:pt x="812" y="5498"/>
                    </a:lnTo>
                    <a:lnTo>
                      <a:pt x="851" y="5741"/>
                    </a:lnTo>
                    <a:cubicBezTo>
                      <a:pt x="864" y="5825"/>
                      <a:pt x="877" y="5908"/>
                      <a:pt x="890" y="5992"/>
                    </a:cubicBezTo>
                    <a:cubicBezTo>
                      <a:pt x="903" y="6075"/>
                      <a:pt x="916" y="6159"/>
                      <a:pt x="929" y="6242"/>
                    </a:cubicBezTo>
                    <a:cubicBezTo>
                      <a:pt x="942" y="6327"/>
                      <a:pt x="955" y="6411"/>
                      <a:pt x="968" y="6496"/>
                    </a:cubicBezTo>
                    <a:cubicBezTo>
                      <a:pt x="981" y="6581"/>
                      <a:pt x="994" y="6665"/>
                      <a:pt x="1007" y="6750"/>
                    </a:cubicBezTo>
                    <a:lnTo>
                      <a:pt x="1046" y="7005"/>
                    </a:lnTo>
                    <a:cubicBezTo>
                      <a:pt x="1059" y="7090"/>
                      <a:pt x="1072" y="7174"/>
                      <a:pt x="1085" y="7259"/>
                    </a:cubicBezTo>
                    <a:cubicBezTo>
                      <a:pt x="1098" y="7342"/>
                      <a:pt x="1111" y="7426"/>
                      <a:pt x="1124" y="7509"/>
                    </a:cubicBezTo>
                    <a:cubicBezTo>
                      <a:pt x="1137" y="7591"/>
                      <a:pt x="1150" y="7674"/>
                      <a:pt x="1163" y="7756"/>
                    </a:cubicBezTo>
                    <a:cubicBezTo>
                      <a:pt x="1176" y="7838"/>
                      <a:pt x="1189" y="7921"/>
                      <a:pt x="1202" y="8003"/>
                    </a:cubicBezTo>
                    <a:cubicBezTo>
                      <a:pt x="1215" y="8081"/>
                      <a:pt x="1228" y="8160"/>
                      <a:pt x="1241" y="8238"/>
                    </a:cubicBezTo>
                    <a:cubicBezTo>
                      <a:pt x="1254" y="8317"/>
                      <a:pt x="1267" y="8395"/>
                      <a:pt x="1280" y="8474"/>
                    </a:cubicBezTo>
                    <a:lnTo>
                      <a:pt x="1319" y="8699"/>
                    </a:lnTo>
                    <a:cubicBezTo>
                      <a:pt x="1332" y="8771"/>
                      <a:pt x="1345" y="8844"/>
                      <a:pt x="1358" y="8916"/>
                    </a:cubicBezTo>
                    <a:lnTo>
                      <a:pt x="1397" y="9126"/>
                    </a:lnTo>
                    <a:cubicBezTo>
                      <a:pt x="1410" y="9192"/>
                      <a:pt x="1423" y="9259"/>
                      <a:pt x="1436" y="9325"/>
                    </a:cubicBezTo>
                    <a:cubicBezTo>
                      <a:pt x="1449" y="9388"/>
                      <a:pt x="1462" y="9450"/>
                      <a:pt x="1475" y="9513"/>
                    </a:cubicBezTo>
                    <a:lnTo>
                      <a:pt x="1514" y="9690"/>
                    </a:lnTo>
                    <a:lnTo>
                      <a:pt x="1553" y="9855"/>
                    </a:lnTo>
                    <a:cubicBezTo>
                      <a:pt x="1566" y="9904"/>
                      <a:pt x="1579" y="9954"/>
                      <a:pt x="1592" y="10003"/>
                    </a:cubicBezTo>
                    <a:cubicBezTo>
                      <a:pt x="1605" y="10048"/>
                      <a:pt x="1618" y="10094"/>
                      <a:pt x="1631" y="10139"/>
                    </a:cubicBezTo>
                    <a:cubicBezTo>
                      <a:pt x="1644" y="10180"/>
                      <a:pt x="1657" y="10220"/>
                      <a:pt x="1670" y="10261"/>
                    </a:cubicBezTo>
                    <a:cubicBezTo>
                      <a:pt x="1683" y="10296"/>
                      <a:pt x="1696" y="10332"/>
                      <a:pt x="1709" y="10367"/>
                    </a:cubicBezTo>
                    <a:cubicBezTo>
                      <a:pt x="1722" y="10397"/>
                      <a:pt x="1735" y="10426"/>
                      <a:pt x="1748" y="10456"/>
                    </a:cubicBezTo>
                    <a:cubicBezTo>
                      <a:pt x="1761" y="10480"/>
                      <a:pt x="1774" y="10505"/>
                      <a:pt x="1787" y="10529"/>
                    </a:cubicBezTo>
                    <a:cubicBezTo>
                      <a:pt x="1800" y="10548"/>
                      <a:pt x="1813" y="10566"/>
                      <a:pt x="1826" y="10585"/>
                    </a:cubicBezTo>
                    <a:cubicBezTo>
                      <a:pt x="1839" y="10598"/>
                      <a:pt x="1852" y="10612"/>
                      <a:pt x="1865" y="10625"/>
                    </a:cubicBezTo>
                    <a:cubicBezTo>
                      <a:pt x="1878" y="10631"/>
                      <a:pt x="1891" y="10638"/>
                      <a:pt x="1904" y="10644"/>
                    </a:cubicBezTo>
                    <a:cubicBezTo>
                      <a:pt x="1917" y="10646"/>
                      <a:pt x="1930" y="10649"/>
                      <a:pt x="1943" y="10651"/>
                    </a:cubicBezTo>
                    <a:lnTo>
                      <a:pt x="1982" y="10636"/>
                    </a:lnTo>
                    <a:lnTo>
                      <a:pt x="2021" y="10603"/>
                    </a:lnTo>
                    <a:lnTo>
                      <a:pt x="2060" y="10555"/>
                    </a:lnTo>
                    <a:lnTo>
                      <a:pt x="2099" y="10489"/>
                    </a:lnTo>
                    <a:lnTo>
                      <a:pt x="2138" y="10408"/>
                    </a:lnTo>
                    <a:cubicBezTo>
                      <a:pt x="2151" y="10375"/>
                      <a:pt x="2164" y="10341"/>
                      <a:pt x="2177" y="10308"/>
                    </a:cubicBezTo>
                    <a:cubicBezTo>
                      <a:pt x="2191" y="10270"/>
                      <a:pt x="2204" y="10232"/>
                      <a:pt x="2218" y="10194"/>
                    </a:cubicBezTo>
                    <a:lnTo>
                      <a:pt x="2257" y="10065"/>
                    </a:lnTo>
                    <a:cubicBezTo>
                      <a:pt x="2270" y="10017"/>
                      <a:pt x="2283" y="9970"/>
                      <a:pt x="2296" y="9922"/>
                    </a:cubicBezTo>
                    <a:lnTo>
                      <a:pt x="2335" y="9763"/>
                    </a:lnTo>
                    <a:cubicBezTo>
                      <a:pt x="2348" y="9707"/>
                      <a:pt x="2361" y="9650"/>
                      <a:pt x="2374" y="9594"/>
                    </a:cubicBezTo>
                    <a:cubicBezTo>
                      <a:pt x="2387" y="9533"/>
                      <a:pt x="2400" y="9471"/>
                      <a:pt x="2413" y="9410"/>
                    </a:cubicBezTo>
                    <a:lnTo>
                      <a:pt x="2452" y="9215"/>
                    </a:lnTo>
                    <a:lnTo>
                      <a:pt x="2491" y="9008"/>
                    </a:lnTo>
                    <a:lnTo>
                      <a:pt x="2530" y="8795"/>
                    </a:lnTo>
                    <a:cubicBezTo>
                      <a:pt x="2543" y="8721"/>
                      <a:pt x="2556" y="8648"/>
                      <a:pt x="2569" y="8574"/>
                    </a:cubicBezTo>
                    <a:cubicBezTo>
                      <a:pt x="2582" y="8497"/>
                      <a:pt x="2595" y="8419"/>
                      <a:pt x="2608" y="8342"/>
                    </a:cubicBezTo>
                    <a:cubicBezTo>
                      <a:pt x="2621" y="8263"/>
                      <a:pt x="2634" y="8185"/>
                      <a:pt x="2647" y="8106"/>
                    </a:cubicBezTo>
                    <a:lnTo>
                      <a:pt x="2686" y="7863"/>
                    </a:lnTo>
                    <a:cubicBezTo>
                      <a:pt x="2699" y="7781"/>
                      <a:pt x="2712" y="7698"/>
                      <a:pt x="2725" y="7616"/>
                    </a:cubicBezTo>
                    <a:cubicBezTo>
                      <a:pt x="2738" y="7534"/>
                      <a:pt x="2751" y="7451"/>
                      <a:pt x="2764" y="7369"/>
                    </a:cubicBezTo>
                    <a:cubicBezTo>
                      <a:pt x="2777" y="7284"/>
                      <a:pt x="2790" y="7200"/>
                      <a:pt x="2803" y="7115"/>
                    </a:cubicBezTo>
                    <a:cubicBezTo>
                      <a:pt x="2816" y="7030"/>
                      <a:pt x="2829" y="6946"/>
                      <a:pt x="2842" y="6861"/>
                    </a:cubicBezTo>
                    <a:cubicBezTo>
                      <a:pt x="2855" y="6776"/>
                      <a:pt x="2868" y="6692"/>
                      <a:pt x="2881" y="6607"/>
                    </a:cubicBezTo>
                    <a:cubicBezTo>
                      <a:pt x="2894" y="6522"/>
                      <a:pt x="2907" y="6438"/>
                      <a:pt x="2920" y="6353"/>
                    </a:cubicBezTo>
                    <a:cubicBezTo>
                      <a:pt x="2933" y="6269"/>
                      <a:pt x="2946" y="6186"/>
                      <a:pt x="2959" y="6102"/>
                    </a:cubicBezTo>
                    <a:cubicBezTo>
                      <a:pt x="2972" y="6019"/>
                      <a:pt x="2985" y="5935"/>
                      <a:pt x="2998" y="5852"/>
                    </a:cubicBezTo>
                    <a:cubicBezTo>
                      <a:pt x="3011" y="5770"/>
                      <a:pt x="3024" y="5687"/>
                      <a:pt x="3037" y="5605"/>
                    </a:cubicBezTo>
                    <a:cubicBezTo>
                      <a:pt x="3050" y="5523"/>
                      <a:pt x="3063" y="5440"/>
                      <a:pt x="3076" y="5358"/>
                    </a:cubicBezTo>
                    <a:cubicBezTo>
                      <a:pt x="3089" y="5278"/>
                      <a:pt x="3102" y="5199"/>
                      <a:pt x="3115" y="5119"/>
                    </a:cubicBezTo>
                    <a:cubicBezTo>
                      <a:pt x="3128" y="5040"/>
                      <a:pt x="3141" y="4962"/>
                      <a:pt x="3154" y="4883"/>
                    </a:cubicBezTo>
                    <a:lnTo>
                      <a:pt x="3193" y="4655"/>
                    </a:lnTo>
                    <a:lnTo>
                      <a:pt x="3232" y="4430"/>
                    </a:lnTo>
                    <a:cubicBezTo>
                      <a:pt x="3245" y="4358"/>
                      <a:pt x="3258" y="4285"/>
                      <a:pt x="3271" y="4213"/>
                    </a:cubicBezTo>
                    <a:lnTo>
                      <a:pt x="3310" y="4003"/>
                    </a:lnTo>
                    <a:lnTo>
                      <a:pt x="3349" y="3796"/>
                    </a:lnTo>
                    <a:lnTo>
                      <a:pt x="3388" y="3601"/>
                    </a:lnTo>
                    <a:cubicBezTo>
                      <a:pt x="3401" y="3537"/>
                      <a:pt x="3414" y="3474"/>
                      <a:pt x="3427" y="3410"/>
                    </a:cubicBezTo>
                    <a:cubicBezTo>
                      <a:pt x="3440" y="3350"/>
                      <a:pt x="3453" y="3289"/>
                      <a:pt x="3466" y="3229"/>
                    </a:cubicBezTo>
                    <a:cubicBezTo>
                      <a:pt x="3479" y="3171"/>
                      <a:pt x="3492" y="3114"/>
                      <a:pt x="3505" y="3056"/>
                    </a:cubicBezTo>
                    <a:cubicBezTo>
                      <a:pt x="3518" y="3001"/>
                      <a:pt x="3531" y="2945"/>
                      <a:pt x="3544" y="2890"/>
                    </a:cubicBezTo>
                    <a:cubicBezTo>
                      <a:pt x="3557" y="2837"/>
                      <a:pt x="3570" y="2785"/>
                      <a:pt x="3583" y="2732"/>
                    </a:cubicBezTo>
                    <a:cubicBezTo>
                      <a:pt x="3596" y="2682"/>
                      <a:pt x="3609" y="2631"/>
                      <a:pt x="3622" y="2581"/>
                    </a:cubicBezTo>
                    <a:lnTo>
                      <a:pt x="3661" y="2437"/>
                    </a:lnTo>
                    <a:cubicBezTo>
                      <a:pt x="3674" y="2392"/>
                      <a:pt x="3687" y="2346"/>
                      <a:pt x="3700" y="2301"/>
                    </a:cubicBezTo>
                    <a:cubicBezTo>
                      <a:pt x="3713" y="2259"/>
                      <a:pt x="3726" y="2218"/>
                      <a:pt x="3739" y="2176"/>
                    </a:cubicBezTo>
                    <a:cubicBezTo>
                      <a:pt x="3752" y="2135"/>
                      <a:pt x="3765" y="2095"/>
                      <a:pt x="3778" y="2054"/>
                    </a:cubicBezTo>
                    <a:lnTo>
                      <a:pt x="3817" y="1940"/>
                    </a:lnTo>
                    <a:cubicBezTo>
                      <a:pt x="3830" y="1906"/>
                      <a:pt x="3843" y="1871"/>
                      <a:pt x="3856" y="1837"/>
                    </a:cubicBezTo>
                    <a:lnTo>
                      <a:pt x="3895" y="1738"/>
                    </a:lnTo>
                    <a:lnTo>
                      <a:pt x="3934" y="1645"/>
                    </a:lnTo>
                    <a:cubicBezTo>
                      <a:pt x="3947" y="1616"/>
                      <a:pt x="3960" y="1586"/>
                      <a:pt x="3973" y="1557"/>
                    </a:cubicBezTo>
                    <a:lnTo>
                      <a:pt x="4012" y="1476"/>
                    </a:lnTo>
                    <a:cubicBezTo>
                      <a:pt x="4025" y="1451"/>
                      <a:pt x="4038" y="1427"/>
                      <a:pt x="4051" y="1402"/>
                    </a:cubicBezTo>
                    <a:lnTo>
                      <a:pt x="4090" y="1336"/>
                    </a:lnTo>
                    <a:lnTo>
                      <a:pt x="4129" y="1270"/>
                    </a:lnTo>
                    <a:cubicBezTo>
                      <a:pt x="4143" y="1250"/>
                      <a:pt x="4157" y="1231"/>
                      <a:pt x="4171" y="1211"/>
                    </a:cubicBezTo>
                    <a:cubicBezTo>
                      <a:pt x="4184" y="1194"/>
                      <a:pt x="4197" y="1176"/>
                      <a:pt x="4210" y="1159"/>
                    </a:cubicBezTo>
                    <a:lnTo>
                      <a:pt x="4249" y="1108"/>
                    </a:lnTo>
                    <a:cubicBezTo>
                      <a:pt x="4262" y="1093"/>
                      <a:pt x="4275" y="1079"/>
                      <a:pt x="4288" y="1064"/>
                    </a:cubicBezTo>
                    <a:cubicBezTo>
                      <a:pt x="4301" y="1050"/>
                      <a:pt x="4314" y="1037"/>
                      <a:pt x="4327" y="1023"/>
                    </a:cubicBezTo>
                    <a:cubicBezTo>
                      <a:pt x="4340" y="1009"/>
                      <a:pt x="4353" y="996"/>
                      <a:pt x="4366" y="982"/>
                    </a:cubicBezTo>
                    <a:lnTo>
                      <a:pt x="4405" y="949"/>
                    </a:lnTo>
                    <a:lnTo>
                      <a:pt x="4444" y="916"/>
                    </a:lnTo>
                    <a:cubicBezTo>
                      <a:pt x="4457" y="907"/>
                      <a:pt x="4470" y="899"/>
                      <a:pt x="4483" y="890"/>
                    </a:cubicBezTo>
                    <a:cubicBezTo>
                      <a:pt x="4496" y="882"/>
                      <a:pt x="4509" y="873"/>
                      <a:pt x="4522" y="865"/>
                    </a:cubicBezTo>
                    <a:cubicBezTo>
                      <a:pt x="4535" y="856"/>
                      <a:pt x="4548" y="848"/>
                      <a:pt x="4561" y="839"/>
                    </a:cubicBezTo>
                    <a:cubicBezTo>
                      <a:pt x="4574" y="833"/>
                      <a:pt x="4587" y="826"/>
                      <a:pt x="4600" y="820"/>
                    </a:cubicBezTo>
                    <a:cubicBezTo>
                      <a:pt x="4613" y="813"/>
                      <a:pt x="4626" y="805"/>
                      <a:pt x="4639" y="798"/>
                    </a:cubicBezTo>
                    <a:cubicBezTo>
                      <a:pt x="4652" y="793"/>
                      <a:pt x="4665" y="789"/>
                      <a:pt x="4678" y="784"/>
                    </a:cubicBezTo>
                    <a:lnTo>
                      <a:pt x="4717" y="769"/>
                    </a:lnTo>
                    <a:lnTo>
                      <a:pt x="4756" y="754"/>
                    </a:lnTo>
                    <a:cubicBezTo>
                      <a:pt x="4769" y="750"/>
                      <a:pt x="4782" y="747"/>
                      <a:pt x="4795" y="743"/>
                    </a:cubicBezTo>
                    <a:cubicBezTo>
                      <a:pt x="4808" y="739"/>
                      <a:pt x="4821" y="736"/>
                      <a:pt x="4834" y="732"/>
                    </a:cubicBezTo>
                    <a:cubicBezTo>
                      <a:pt x="4847" y="728"/>
                      <a:pt x="4860" y="725"/>
                      <a:pt x="4873" y="721"/>
                    </a:cubicBezTo>
                    <a:cubicBezTo>
                      <a:pt x="4886" y="719"/>
                      <a:pt x="4899" y="716"/>
                      <a:pt x="4912" y="714"/>
                    </a:cubicBezTo>
                    <a:cubicBezTo>
                      <a:pt x="4925" y="711"/>
                      <a:pt x="4938" y="709"/>
                      <a:pt x="4951" y="706"/>
                    </a:cubicBezTo>
                    <a:cubicBezTo>
                      <a:pt x="4964" y="704"/>
                      <a:pt x="4977" y="701"/>
                      <a:pt x="4990" y="699"/>
                    </a:cubicBezTo>
                    <a:cubicBezTo>
                      <a:pt x="5003" y="697"/>
                      <a:pt x="5016" y="694"/>
                      <a:pt x="5029" y="692"/>
                    </a:cubicBezTo>
                    <a:cubicBezTo>
                      <a:pt x="5042" y="691"/>
                      <a:pt x="5055" y="689"/>
                      <a:pt x="5068" y="688"/>
                    </a:cubicBezTo>
                    <a:cubicBezTo>
                      <a:pt x="5081" y="687"/>
                      <a:pt x="5094" y="685"/>
                      <a:pt x="5107" y="684"/>
                    </a:cubicBezTo>
                    <a:cubicBezTo>
                      <a:pt x="5120" y="682"/>
                      <a:pt x="5133" y="679"/>
                      <a:pt x="5146" y="677"/>
                    </a:cubicBezTo>
                    <a:cubicBezTo>
                      <a:pt x="5159" y="676"/>
                      <a:pt x="5172" y="674"/>
                      <a:pt x="5185" y="673"/>
                    </a:cubicBezTo>
                    <a:lnTo>
                      <a:pt x="5224" y="673"/>
                    </a:lnTo>
                    <a:cubicBezTo>
                      <a:pt x="5237" y="672"/>
                      <a:pt x="5250" y="670"/>
                      <a:pt x="5263" y="669"/>
                    </a:cubicBezTo>
                    <a:lnTo>
                      <a:pt x="5302" y="666"/>
                    </a:lnTo>
                    <a:lnTo>
                      <a:pt x="5341" y="666"/>
                    </a:lnTo>
                    <a:cubicBezTo>
                      <a:pt x="5354" y="665"/>
                      <a:pt x="5367" y="663"/>
                      <a:pt x="5380" y="662"/>
                    </a:cubicBezTo>
                    <a:lnTo>
                      <a:pt x="5419" y="662"/>
                    </a:lnTo>
                    <a:cubicBezTo>
                      <a:pt x="5432" y="661"/>
                      <a:pt x="5445" y="659"/>
                      <a:pt x="5458" y="658"/>
                    </a:cubicBezTo>
                    <a:lnTo>
                      <a:pt x="5497" y="658"/>
                    </a:lnTo>
                    <a:lnTo>
                      <a:pt x="5536" y="658"/>
                    </a:lnTo>
                    <a:lnTo>
                      <a:pt x="5575" y="658"/>
                    </a:lnTo>
                    <a:lnTo>
                      <a:pt x="5614" y="655"/>
                    </a:lnTo>
                    <a:lnTo>
                      <a:pt x="5653" y="655"/>
                    </a:lnTo>
                    <a:lnTo>
                      <a:pt x="5692" y="655"/>
                    </a:lnTo>
                    <a:lnTo>
                      <a:pt x="5731" y="655"/>
                    </a:lnTo>
                    <a:lnTo>
                      <a:pt x="5770" y="655"/>
                    </a:lnTo>
                    <a:lnTo>
                      <a:pt x="5809" y="655"/>
                    </a:lnTo>
                    <a:lnTo>
                      <a:pt x="5848" y="655"/>
                    </a:lnTo>
                    <a:lnTo>
                      <a:pt x="5887" y="655"/>
                    </a:lnTo>
                    <a:lnTo>
                      <a:pt x="5926" y="655"/>
                    </a:lnTo>
                    <a:lnTo>
                      <a:pt x="5965" y="655"/>
                    </a:lnTo>
                    <a:lnTo>
                      <a:pt x="6004" y="655"/>
                    </a:lnTo>
                    <a:lnTo>
                      <a:pt x="6043" y="655"/>
                    </a:lnTo>
                    <a:lnTo>
                      <a:pt x="6082" y="655"/>
                    </a:lnTo>
                    <a:cubicBezTo>
                      <a:pt x="6096" y="654"/>
                      <a:pt x="6110" y="652"/>
                      <a:pt x="6124" y="651"/>
                    </a:cubicBezTo>
                    <a:lnTo>
                      <a:pt x="6163" y="651"/>
                    </a:lnTo>
                    <a:lnTo>
                      <a:pt x="6202" y="651"/>
                    </a:lnTo>
                    <a:lnTo>
                      <a:pt x="6241" y="651"/>
                    </a:lnTo>
                    <a:lnTo>
                      <a:pt x="6280" y="651"/>
                    </a:lnTo>
                    <a:lnTo>
                      <a:pt x="6319" y="651"/>
                    </a:lnTo>
                    <a:lnTo>
                      <a:pt x="6358" y="651"/>
                    </a:lnTo>
                    <a:lnTo>
                      <a:pt x="6397" y="651"/>
                    </a:lnTo>
                    <a:lnTo>
                      <a:pt x="6436" y="651"/>
                    </a:lnTo>
                    <a:lnTo>
                      <a:pt x="6475" y="651"/>
                    </a:lnTo>
                    <a:lnTo>
                      <a:pt x="6514" y="651"/>
                    </a:lnTo>
                    <a:lnTo>
                      <a:pt x="6553" y="651"/>
                    </a:lnTo>
                    <a:lnTo>
                      <a:pt x="6592" y="651"/>
                    </a:lnTo>
                    <a:lnTo>
                      <a:pt x="6631" y="651"/>
                    </a:lnTo>
                    <a:lnTo>
                      <a:pt x="6670" y="651"/>
                    </a:lnTo>
                    <a:lnTo>
                      <a:pt x="6709" y="651"/>
                    </a:lnTo>
                    <a:lnTo>
                      <a:pt x="6748" y="651"/>
                    </a:lnTo>
                    <a:lnTo>
                      <a:pt x="6787" y="651"/>
                    </a:lnTo>
                    <a:lnTo>
                      <a:pt x="6826" y="651"/>
                    </a:lnTo>
                    <a:lnTo>
                      <a:pt x="6865" y="651"/>
                    </a:lnTo>
                    <a:lnTo>
                      <a:pt x="6904" y="651"/>
                    </a:lnTo>
                    <a:lnTo>
                      <a:pt x="6943" y="651"/>
                    </a:lnTo>
                    <a:lnTo>
                      <a:pt x="6982" y="651"/>
                    </a:lnTo>
                    <a:lnTo>
                      <a:pt x="7021" y="651"/>
                    </a:lnTo>
                    <a:lnTo>
                      <a:pt x="7060" y="651"/>
                    </a:lnTo>
                    <a:lnTo>
                      <a:pt x="7099" y="651"/>
                    </a:lnTo>
                    <a:lnTo>
                      <a:pt x="7138" y="651"/>
                    </a:lnTo>
                    <a:lnTo>
                      <a:pt x="7177" y="651"/>
                    </a:lnTo>
                    <a:lnTo>
                      <a:pt x="7216" y="651"/>
                    </a:lnTo>
                    <a:lnTo>
                      <a:pt x="7255" y="651"/>
                    </a:lnTo>
                    <a:lnTo>
                      <a:pt x="7294" y="651"/>
                    </a:lnTo>
                    <a:lnTo>
                      <a:pt x="7333" y="651"/>
                    </a:lnTo>
                    <a:lnTo>
                      <a:pt x="7372" y="651"/>
                    </a:lnTo>
                    <a:lnTo>
                      <a:pt x="7411" y="651"/>
                    </a:lnTo>
                    <a:lnTo>
                      <a:pt x="7450" y="651"/>
                    </a:lnTo>
                    <a:lnTo>
                      <a:pt x="7489" y="651"/>
                    </a:lnTo>
                    <a:lnTo>
                      <a:pt x="7528" y="651"/>
                    </a:lnTo>
                    <a:lnTo>
                      <a:pt x="7567" y="651"/>
                    </a:lnTo>
                    <a:lnTo>
                      <a:pt x="7606" y="651"/>
                    </a:lnTo>
                    <a:lnTo>
                      <a:pt x="7645" y="651"/>
                    </a:lnTo>
                    <a:lnTo>
                      <a:pt x="7684" y="651"/>
                    </a:lnTo>
                    <a:lnTo>
                      <a:pt x="7723" y="651"/>
                    </a:lnTo>
                    <a:lnTo>
                      <a:pt x="7762" y="651"/>
                    </a:lnTo>
                    <a:lnTo>
                      <a:pt x="7801" y="651"/>
                    </a:lnTo>
                    <a:lnTo>
                      <a:pt x="7840" y="651"/>
                    </a:lnTo>
                    <a:lnTo>
                      <a:pt x="7879" y="651"/>
                    </a:lnTo>
                    <a:lnTo>
                      <a:pt x="7918" y="651"/>
                    </a:lnTo>
                    <a:lnTo>
                      <a:pt x="7957" y="651"/>
                    </a:lnTo>
                    <a:lnTo>
                      <a:pt x="7996" y="651"/>
                    </a:lnTo>
                    <a:lnTo>
                      <a:pt x="8037" y="651"/>
                    </a:lnTo>
                    <a:lnTo>
                      <a:pt x="8076" y="651"/>
                    </a:lnTo>
                    <a:lnTo>
                      <a:pt x="8115" y="651"/>
                    </a:lnTo>
                    <a:lnTo>
                      <a:pt x="8154" y="651"/>
                    </a:lnTo>
                    <a:lnTo>
                      <a:pt x="8193" y="651"/>
                    </a:lnTo>
                    <a:lnTo>
                      <a:pt x="8232" y="651"/>
                    </a:lnTo>
                    <a:lnTo>
                      <a:pt x="8271" y="651"/>
                    </a:lnTo>
                    <a:lnTo>
                      <a:pt x="8310" y="651"/>
                    </a:lnTo>
                    <a:lnTo>
                      <a:pt x="8349" y="651"/>
                    </a:lnTo>
                    <a:lnTo>
                      <a:pt x="8388" y="651"/>
                    </a:lnTo>
                    <a:lnTo>
                      <a:pt x="8427" y="651"/>
                    </a:lnTo>
                    <a:lnTo>
                      <a:pt x="8466" y="651"/>
                    </a:lnTo>
                    <a:lnTo>
                      <a:pt x="8505" y="651"/>
                    </a:lnTo>
                    <a:lnTo>
                      <a:pt x="8544" y="651"/>
                    </a:lnTo>
                    <a:lnTo>
                      <a:pt x="8583" y="651"/>
                    </a:lnTo>
                    <a:lnTo>
                      <a:pt x="8622" y="651"/>
                    </a:lnTo>
                    <a:lnTo>
                      <a:pt x="8661" y="651"/>
                    </a:lnTo>
                    <a:lnTo>
                      <a:pt x="8700" y="651"/>
                    </a:lnTo>
                    <a:lnTo>
                      <a:pt x="8739" y="651"/>
                    </a:lnTo>
                    <a:lnTo>
                      <a:pt x="8778" y="651"/>
                    </a:lnTo>
                    <a:lnTo>
                      <a:pt x="8817" y="651"/>
                    </a:lnTo>
                    <a:lnTo>
                      <a:pt x="8856" y="651"/>
                    </a:lnTo>
                    <a:lnTo>
                      <a:pt x="8895" y="651"/>
                    </a:lnTo>
                    <a:lnTo>
                      <a:pt x="8934" y="651"/>
                    </a:lnTo>
                    <a:lnTo>
                      <a:pt x="8973" y="651"/>
                    </a:lnTo>
                    <a:lnTo>
                      <a:pt x="9012" y="651"/>
                    </a:lnTo>
                    <a:lnTo>
                      <a:pt x="9051" y="651"/>
                    </a:lnTo>
                    <a:lnTo>
                      <a:pt x="9090" y="651"/>
                    </a:lnTo>
                    <a:lnTo>
                      <a:pt x="9129" y="651"/>
                    </a:lnTo>
                    <a:lnTo>
                      <a:pt x="9168" y="651"/>
                    </a:lnTo>
                    <a:lnTo>
                      <a:pt x="9207" y="651"/>
                    </a:lnTo>
                    <a:lnTo>
                      <a:pt x="9246" y="651"/>
                    </a:lnTo>
                    <a:lnTo>
                      <a:pt x="9285" y="651"/>
                    </a:lnTo>
                    <a:lnTo>
                      <a:pt x="9324" y="651"/>
                    </a:lnTo>
                    <a:lnTo>
                      <a:pt x="9363" y="651"/>
                    </a:lnTo>
                    <a:lnTo>
                      <a:pt x="9402" y="651"/>
                    </a:lnTo>
                    <a:lnTo>
                      <a:pt x="9441" y="651"/>
                    </a:lnTo>
                    <a:lnTo>
                      <a:pt x="9480" y="651"/>
                    </a:lnTo>
                    <a:lnTo>
                      <a:pt x="9519" y="651"/>
                    </a:lnTo>
                    <a:lnTo>
                      <a:pt x="9558" y="651"/>
                    </a:lnTo>
                    <a:lnTo>
                      <a:pt x="9597" y="651"/>
                    </a:lnTo>
                    <a:lnTo>
                      <a:pt x="9636" y="651"/>
                    </a:lnTo>
                    <a:lnTo>
                      <a:pt x="9675" y="651"/>
                    </a:lnTo>
                    <a:lnTo>
                      <a:pt x="9714" y="651"/>
                    </a:lnTo>
                    <a:lnTo>
                      <a:pt x="9754" y="651"/>
                    </a:lnTo>
                    <a:lnTo>
                      <a:pt x="9793" y="651"/>
                    </a:lnTo>
                    <a:lnTo>
                      <a:pt x="9832" y="651"/>
                    </a:lnTo>
                    <a:lnTo>
                      <a:pt x="9871" y="651"/>
                    </a:lnTo>
                    <a:lnTo>
                      <a:pt x="9910" y="651"/>
                    </a:lnTo>
                    <a:lnTo>
                      <a:pt x="9949" y="651"/>
                    </a:lnTo>
                    <a:lnTo>
                      <a:pt x="9990" y="651"/>
                    </a:lnTo>
                    <a:lnTo>
                      <a:pt x="10029" y="651"/>
                    </a:lnTo>
                    <a:lnTo>
                      <a:pt x="10068" y="651"/>
                    </a:lnTo>
                    <a:lnTo>
                      <a:pt x="10107" y="651"/>
                    </a:lnTo>
                    <a:lnTo>
                      <a:pt x="11137" y="667"/>
                    </a:lnTo>
                    <a:cubicBezTo>
                      <a:pt x="11132" y="255"/>
                      <a:pt x="11164" y="867"/>
                      <a:pt x="11158" y="0"/>
                    </a:cubicBezTo>
                  </a:path>
                </a:pathLst>
              </a:custGeom>
              <a:gradFill>
                <a:gsLst>
                  <a:gs pos="100000">
                    <a:srgbClr val="7BFE22"/>
                  </a:gs>
                  <a:gs pos="2000">
                    <a:srgbClr val="FA6283"/>
                  </a:gs>
                  <a:gs pos="73000">
                    <a:srgbClr val="70AD47">
                      <a:lumMod val="60000"/>
                      <a:lumOff val="40000"/>
                    </a:srgbClr>
                  </a:gs>
                </a:gsLst>
                <a:lin ang="21594000" scaled="0"/>
              </a:gradFill>
              <a:ln w="36513">
                <a:solidFill>
                  <a:srgbClr val="000000"/>
                </a:solidFill>
                <a:prstDash val="solid"/>
                <a:round/>
                <a:headEnd/>
                <a:tailEnd/>
              </a:ln>
              <a:extLst/>
            </p:spPr>
            <p:txBody>
              <a:bodyPr vert="horz" wrap="square" lIns="91440" tIns="45720" rIns="91440" bIns="45720" numCol="1" anchor="t" anchorCtr="0" compatLnSpc="1">
                <a:prstTxWarp prst="textNoShape">
                  <a:avLst/>
                </a:prstTxWarp>
              </a:bodyPr>
              <a:lstStyle/>
              <a:p>
                <a:pPr defTabSz="914400"/>
                <a:endParaRPr lang="en-US" kern="0" smtClean="0">
                  <a:solidFill>
                    <a:prstClr val="black"/>
                  </a:solidFill>
                  <a:latin typeface="Calibri"/>
                </a:endParaRPr>
              </a:p>
            </p:txBody>
          </p:sp>
        </p:grpSp>
      </p:grpSp>
      <p:sp>
        <p:nvSpPr>
          <p:cNvPr id="126" name="TextBox 125"/>
          <p:cNvSpPr txBox="1"/>
          <p:nvPr/>
        </p:nvSpPr>
        <p:spPr>
          <a:xfrm>
            <a:off x="6258150" y="2787652"/>
            <a:ext cx="2885850" cy="400110"/>
          </a:xfrm>
          <a:prstGeom prst="rect">
            <a:avLst/>
          </a:prstGeom>
          <a:noFill/>
        </p:spPr>
        <p:txBody>
          <a:bodyPr wrap="square" rtlCol="0">
            <a:spAutoFit/>
          </a:bodyPr>
          <a:lstStyle/>
          <a:p>
            <a:pPr algn="ctr"/>
            <a:r>
              <a:rPr lang="en-US" sz="1000" i="1" dirty="0" smtClean="0">
                <a:solidFill>
                  <a:srgbClr val="616161">
                    <a:lumMod val="50000"/>
                  </a:srgbClr>
                </a:solidFill>
                <a:latin typeface="Arial"/>
                <a:cs typeface="Arial"/>
              </a:rPr>
              <a:t>Catalyst reactivity for CO oxidation over           gold </a:t>
            </a:r>
            <a:r>
              <a:rPr lang="en-US" sz="1000" i="1" dirty="0">
                <a:solidFill>
                  <a:srgbClr val="616161">
                    <a:lumMod val="50000"/>
                  </a:srgbClr>
                </a:solidFill>
                <a:latin typeface="Arial"/>
                <a:cs typeface="Arial"/>
              </a:rPr>
              <a:t>clusters as function of </a:t>
            </a:r>
            <a:r>
              <a:rPr lang="en-US" sz="1000" i="1" dirty="0" smtClean="0">
                <a:solidFill>
                  <a:srgbClr val="616161">
                    <a:lumMod val="50000"/>
                  </a:srgbClr>
                </a:solidFill>
                <a:latin typeface="Arial"/>
                <a:cs typeface="Arial"/>
              </a:rPr>
              <a:t>size</a:t>
            </a:r>
            <a:endParaRPr lang="en-US" sz="1000" i="1" dirty="0">
              <a:solidFill>
                <a:srgbClr val="616161">
                  <a:lumMod val="50000"/>
                </a:srgbClr>
              </a:solidFill>
              <a:latin typeface="Arial"/>
              <a:cs typeface="Arial"/>
            </a:endParaRPr>
          </a:p>
        </p:txBody>
      </p:sp>
      <p:sp>
        <p:nvSpPr>
          <p:cNvPr id="103" name="Slide Number Placeholder 2"/>
          <p:cNvSpPr>
            <a:spLocks noGrp="1"/>
          </p:cNvSpPr>
          <p:nvPr>
            <p:ph type="sldNum" sz="quarter" idx="12"/>
          </p:nvPr>
        </p:nvSpPr>
        <p:spPr>
          <a:xfrm>
            <a:off x="8610600" y="6489700"/>
            <a:ext cx="384175" cy="365125"/>
          </a:xfrm>
        </p:spPr>
        <p:txBody>
          <a:bodyPr/>
          <a:lstStyle/>
          <a:p>
            <a:pPr>
              <a:defRPr/>
            </a:pPr>
            <a:fld id="{9A265F1B-0587-4014-A56F-585C320E3BDD}" type="slidenum">
              <a:rPr lang="en-US" smtClean="0">
                <a:solidFill>
                  <a:srgbClr val="616161"/>
                </a:solidFill>
              </a:rPr>
              <a:pPr>
                <a:defRPr/>
              </a:pPr>
              <a:t>28</a:t>
            </a:fld>
            <a:endParaRPr lang="en-US" dirty="0">
              <a:solidFill>
                <a:srgbClr val="616161"/>
              </a:solidFill>
            </a:endParaRPr>
          </a:p>
        </p:txBody>
      </p:sp>
    </p:spTree>
    <p:extLst>
      <p:ext uri="{BB962C8B-B14F-4D97-AF65-F5344CB8AC3E}">
        <p14:creationId xmlns:p14="http://schemas.microsoft.com/office/powerpoint/2010/main" val="3037449350"/>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AutoShape 5"/>
          <p:cNvSpPr>
            <a:spLocks noChangeArrowheads="1"/>
          </p:cNvSpPr>
          <p:nvPr/>
        </p:nvSpPr>
        <p:spPr bwMode="auto">
          <a:xfrm>
            <a:off x="5535213" y="1117600"/>
            <a:ext cx="3627075" cy="5740400"/>
          </a:xfrm>
          <a:prstGeom prst="homePlate">
            <a:avLst>
              <a:gd name="adj" fmla="val 0"/>
            </a:avLst>
          </a:prstGeom>
          <a:solidFill>
            <a:schemeClr val="accent1">
              <a:lumMod val="60000"/>
              <a:lumOff val="40000"/>
            </a:schemeClr>
          </a:solidFill>
          <a:ln w="57150" cmpd="sng">
            <a:noFill/>
            <a:prstDash val="solid"/>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10243" name="AutoShape 5"/>
          <p:cNvSpPr>
            <a:spLocks noChangeArrowheads="1"/>
          </p:cNvSpPr>
          <p:nvPr/>
        </p:nvSpPr>
        <p:spPr bwMode="auto">
          <a:xfrm>
            <a:off x="2765424" y="1117600"/>
            <a:ext cx="3609976" cy="5729638"/>
          </a:xfrm>
          <a:prstGeom prst="homePlate">
            <a:avLst>
              <a:gd name="adj" fmla="val 16421"/>
            </a:avLst>
          </a:prstGeom>
          <a:solidFill>
            <a:schemeClr val="accent3"/>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smtClean="0">
                <a:solidFill>
                  <a:srgbClr val="000000"/>
                </a:solidFill>
                <a:latin typeface="Arial"/>
                <a:ea typeface="굴림" pitchFamily="80" charset="-127"/>
                <a:cs typeface="Arial"/>
              </a:rPr>
              <a:t> </a:t>
            </a:r>
          </a:p>
        </p:txBody>
      </p:sp>
      <p:sp>
        <p:nvSpPr>
          <p:cNvPr id="10244" name="AutoShape 8"/>
          <p:cNvSpPr>
            <a:spLocks noChangeArrowheads="1"/>
          </p:cNvSpPr>
          <p:nvPr/>
        </p:nvSpPr>
        <p:spPr bwMode="auto">
          <a:xfrm>
            <a:off x="0" y="1117600"/>
            <a:ext cx="3238500" cy="5740400"/>
          </a:xfrm>
          <a:prstGeom prst="homePlate">
            <a:avLst>
              <a:gd name="adj" fmla="val 14769"/>
            </a:avLst>
          </a:prstGeom>
          <a:solidFill>
            <a:schemeClr val="tx2">
              <a:lumMod val="75000"/>
            </a:schemeClr>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endParaRPr lang="en-US" dirty="0">
              <a:solidFill>
                <a:srgbClr val="FFFFFF"/>
              </a:solidFill>
              <a:latin typeface="Arial"/>
              <a:ea typeface="ＭＳ Ｐゴシック" charset="-128"/>
              <a:cs typeface="Arial"/>
            </a:endParaRPr>
          </a:p>
        </p:txBody>
      </p:sp>
      <p:sp>
        <p:nvSpPr>
          <p:cNvPr id="10245" name="Text Box 25"/>
          <p:cNvSpPr txBox="1">
            <a:spLocks noChangeArrowheads="1"/>
          </p:cNvSpPr>
          <p:nvPr/>
        </p:nvSpPr>
        <p:spPr bwMode="auto">
          <a:xfrm>
            <a:off x="5753100" y="849848"/>
            <a:ext cx="3390900" cy="242374"/>
          </a:xfrm>
          <a:prstGeom prst="rect">
            <a:avLst/>
          </a:prstGeom>
          <a:noFill/>
          <a:ln w="9525">
            <a:noFill/>
            <a:miter lim="800000"/>
            <a:headEnd/>
            <a:tailEnd/>
          </a:ln>
        </p:spPr>
        <p:txBody>
          <a:bodyPr wrap="square" lIns="0" tIns="0" rIns="0" bIns="0">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APS Upgrade </a:t>
            </a:r>
          </a:p>
        </p:txBody>
      </p:sp>
      <p:sp>
        <p:nvSpPr>
          <p:cNvPr id="10246" name="Text Box 9"/>
          <p:cNvSpPr txBox="1">
            <a:spLocks noChangeArrowheads="1"/>
          </p:cNvSpPr>
          <p:nvPr/>
        </p:nvSpPr>
        <p:spPr bwMode="auto">
          <a:xfrm>
            <a:off x="460299" y="804862"/>
            <a:ext cx="1762284" cy="334707"/>
          </a:xfrm>
          <a:prstGeom prst="rect">
            <a:avLst/>
          </a:prstGeom>
          <a:noFill/>
          <a:ln w="9525">
            <a:noFill/>
            <a:miter lim="800000"/>
            <a:headEnd/>
            <a:tailEnd/>
          </a:ln>
        </p:spPr>
        <p:txBody>
          <a:bodyPr wrap="none">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The Challenge</a:t>
            </a:r>
          </a:p>
        </p:txBody>
      </p:sp>
      <p:sp>
        <p:nvSpPr>
          <p:cNvPr id="10247" name="Text Box 10"/>
          <p:cNvSpPr txBox="1">
            <a:spLocks noChangeArrowheads="1"/>
          </p:cNvSpPr>
          <p:nvPr/>
        </p:nvSpPr>
        <p:spPr bwMode="auto">
          <a:xfrm>
            <a:off x="2819400" y="804862"/>
            <a:ext cx="2600325" cy="334707"/>
          </a:xfrm>
          <a:prstGeom prst="rect">
            <a:avLst/>
          </a:prstGeom>
          <a:noFill/>
          <a:ln w="9525">
            <a:noFill/>
            <a:miter lim="800000"/>
            <a:headEnd/>
            <a:tailEnd/>
          </a:ln>
        </p:spPr>
        <p:txBody>
          <a:bodyPr>
            <a:spAutoFit/>
          </a:bodyPr>
          <a:lstStyle/>
          <a:p>
            <a:pPr algn="ctr" defTabSz="914400" fontAlgn="base">
              <a:lnSpc>
                <a:spcPct val="85000"/>
              </a:lnSpc>
              <a:spcBef>
                <a:spcPct val="0"/>
              </a:spcBef>
              <a:spcAft>
                <a:spcPct val="0"/>
              </a:spcAft>
            </a:pPr>
            <a:r>
              <a:rPr lang="en-US" altLang="ko-KR" b="1" dirty="0" smtClean="0">
                <a:solidFill>
                  <a:srgbClr val="A22B38"/>
                </a:solidFill>
                <a:latin typeface="Arial"/>
                <a:ea typeface="굴림" pitchFamily="80" charset="-127"/>
                <a:cs typeface="Arial"/>
              </a:rPr>
              <a:t>The Science Problem</a:t>
            </a:r>
          </a:p>
        </p:txBody>
      </p:sp>
      <p:sp>
        <p:nvSpPr>
          <p:cNvPr id="10248" name="Title 1"/>
          <p:cNvSpPr txBox="1">
            <a:spLocks/>
          </p:cNvSpPr>
          <p:nvPr/>
        </p:nvSpPr>
        <p:spPr bwMode="auto">
          <a:xfrm>
            <a:off x="136723" y="216816"/>
            <a:ext cx="8870554" cy="598487"/>
          </a:xfrm>
          <a:prstGeom prst="rect">
            <a:avLst/>
          </a:prstGeom>
          <a:noFill/>
          <a:ln w="9525">
            <a:noFill/>
            <a:miter lim="800000"/>
            <a:headEnd/>
            <a:tailEnd/>
          </a:ln>
        </p:spPr>
        <p:txBody>
          <a:bodyPr anchor="ctr"/>
          <a:lstStyle/>
          <a:p>
            <a:pPr algn="ctr" defTabSz="914400" eaLnBrk="0" fontAlgn="base" hangingPunct="0">
              <a:spcBef>
                <a:spcPct val="0"/>
              </a:spcBef>
              <a:spcAft>
                <a:spcPct val="0"/>
              </a:spcAft>
            </a:pPr>
            <a:r>
              <a:rPr lang="en-US" sz="2600" dirty="0">
                <a:solidFill>
                  <a:srgbClr val="1F497D"/>
                </a:solidFill>
                <a:latin typeface="Arial"/>
                <a:ea typeface="ＭＳ Ｐゴシック" charset="-128"/>
                <a:cs typeface="Arial"/>
              </a:rPr>
              <a:t>APS-U: Understanding soft matter assembly and dynamics</a:t>
            </a:r>
            <a:endParaRPr lang="en-US" altLang="ko-KR" sz="2600" dirty="0">
              <a:solidFill>
                <a:srgbClr val="1F497D"/>
              </a:solidFill>
              <a:latin typeface="Arial"/>
              <a:ea typeface="굴림" pitchFamily="80" charset="-127"/>
              <a:cs typeface="Arial"/>
            </a:endParaRPr>
          </a:p>
        </p:txBody>
      </p:sp>
      <p:sp>
        <p:nvSpPr>
          <p:cNvPr id="4" name="TextBox 3"/>
          <p:cNvSpPr txBox="1"/>
          <p:nvPr/>
        </p:nvSpPr>
        <p:spPr>
          <a:xfrm>
            <a:off x="-16060" y="2949703"/>
            <a:ext cx="3271520" cy="3843616"/>
          </a:xfrm>
          <a:prstGeom prst="rect">
            <a:avLst/>
          </a:prstGeom>
          <a:noFill/>
        </p:spPr>
        <p:txBody>
          <a:bodyPr wrap="square" rtlCol="0">
            <a:spAutoFit/>
          </a:bodyPr>
          <a:lstStyle/>
          <a:p>
            <a:pPr marL="9144" defTabSz="914400" fontAlgn="base">
              <a:lnSpc>
                <a:spcPct val="90000"/>
              </a:lnSpc>
              <a:spcBef>
                <a:spcPct val="0"/>
              </a:spcBef>
              <a:spcAft>
                <a:spcPts val="900"/>
              </a:spcAft>
            </a:pPr>
            <a:r>
              <a:rPr lang="en-US" sz="1600" dirty="0">
                <a:solidFill>
                  <a:srgbClr val="FFFFFF"/>
                </a:solidFill>
                <a:latin typeface="Arial"/>
                <a:cs typeface="Arial"/>
              </a:rPr>
              <a:t>Shape fluctuations determine the behavior of membranes, proteins, </a:t>
            </a:r>
            <a:r>
              <a:rPr lang="en-US" sz="1600" dirty="0" err="1">
                <a:solidFill>
                  <a:srgbClr val="FFFFFF"/>
                </a:solidFill>
                <a:latin typeface="Arial"/>
                <a:cs typeface="Arial"/>
              </a:rPr>
              <a:t>biomolecular</a:t>
            </a:r>
            <a:r>
              <a:rPr lang="en-US" sz="1600" dirty="0">
                <a:solidFill>
                  <a:srgbClr val="FFFFFF"/>
                </a:solidFill>
                <a:latin typeface="Arial"/>
                <a:cs typeface="Arial"/>
              </a:rPr>
              <a:t> and bio-mimetic/ bio-inspired systems</a:t>
            </a:r>
          </a:p>
          <a:p>
            <a:pPr marL="192024" indent="-192024" defTabSz="914400" fontAlgn="base">
              <a:lnSpc>
                <a:spcPct val="90000"/>
              </a:lnSpc>
              <a:spcBef>
                <a:spcPct val="0"/>
              </a:spcBef>
              <a:spcAft>
                <a:spcPts val="300"/>
              </a:spcAft>
              <a:buFont typeface="Wingdings" charset="2"/>
              <a:buChar char="§"/>
            </a:pPr>
            <a:r>
              <a:rPr lang="en-US" sz="1600" dirty="0" smtClean="0">
                <a:solidFill>
                  <a:srgbClr val="FFFFFF"/>
                </a:solidFill>
                <a:latin typeface="Arial"/>
                <a:cs typeface="Arial"/>
              </a:rPr>
              <a:t>Key to understanding protein </a:t>
            </a:r>
            <a:r>
              <a:rPr lang="en-US" sz="1600" dirty="0" err="1" smtClean="0">
                <a:solidFill>
                  <a:srgbClr val="FFFFFF"/>
                </a:solidFill>
                <a:latin typeface="Arial"/>
                <a:cs typeface="Arial"/>
              </a:rPr>
              <a:t>misfolding</a:t>
            </a:r>
            <a:r>
              <a:rPr lang="en-US" sz="1600" dirty="0" smtClean="0">
                <a:solidFill>
                  <a:srgbClr val="FFFFFF"/>
                </a:solidFill>
                <a:latin typeface="Arial"/>
                <a:cs typeface="Arial"/>
              </a:rPr>
              <a:t> diseases </a:t>
            </a:r>
          </a:p>
          <a:p>
            <a:pPr marL="396875" indent="-223838" defTabSz="914400" fontAlgn="base">
              <a:lnSpc>
                <a:spcPct val="90000"/>
              </a:lnSpc>
              <a:spcBef>
                <a:spcPct val="0"/>
              </a:spcBef>
              <a:spcAft>
                <a:spcPts val="900"/>
              </a:spcAft>
              <a:buFont typeface="Lucida Grande"/>
              <a:buChar char="–"/>
            </a:pPr>
            <a:r>
              <a:rPr lang="en-US" sz="1600" dirty="0" smtClean="0">
                <a:solidFill>
                  <a:srgbClr val="FFFFFF"/>
                </a:solidFill>
                <a:latin typeface="Arial"/>
                <a:cs typeface="Arial"/>
              </a:rPr>
              <a:t>Unstructured </a:t>
            </a:r>
            <a:r>
              <a:rPr lang="en-US" sz="1600" dirty="0">
                <a:solidFill>
                  <a:srgbClr val="FFFFFF"/>
                </a:solidFill>
                <a:latin typeface="Arial"/>
                <a:cs typeface="Arial"/>
              </a:rPr>
              <a:t>aggregation </a:t>
            </a:r>
            <a:r>
              <a:rPr lang="en-US" sz="1600" dirty="0" smtClean="0">
                <a:solidFill>
                  <a:srgbClr val="FFFFFF"/>
                </a:solidFill>
                <a:latin typeface="Arial"/>
                <a:cs typeface="Arial"/>
              </a:rPr>
              <a:t>    of peptides linked to          &gt;15 neurodegenerative    diseases</a:t>
            </a:r>
          </a:p>
          <a:p>
            <a:pPr marL="192024" indent="-192024" defTabSz="914400" fontAlgn="base">
              <a:lnSpc>
                <a:spcPct val="90000"/>
              </a:lnSpc>
              <a:spcBef>
                <a:spcPct val="0"/>
              </a:spcBef>
              <a:spcAft>
                <a:spcPts val="300"/>
              </a:spcAft>
              <a:buFont typeface="Wingdings" charset="2"/>
              <a:buChar char="§"/>
            </a:pPr>
            <a:r>
              <a:rPr lang="en-US" sz="1600" dirty="0" smtClean="0">
                <a:solidFill>
                  <a:srgbClr val="FFFFFF"/>
                </a:solidFill>
                <a:latin typeface="Arial"/>
                <a:cs typeface="Arial"/>
              </a:rPr>
              <a:t>Alzheimer’s – </a:t>
            </a:r>
            <a:r>
              <a:rPr lang="en-US" sz="1600" dirty="0" smtClean="0">
                <a:solidFill>
                  <a:srgbClr val="FFFFFF"/>
                </a:solidFill>
                <a:latin typeface="Arial"/>
                <a:ea typeface="ＭＳ Ｐゴシック" charset="-128"/>
                <a:cs typeface="Arial"/>
              </a:rPr>
              <a:t>6</a:t>
            </a:r>
            <a:r>
              <a:rPr lang="en-US" sz="1600" baseline="30000" dirty="0" smtClean="0">
                <a:solidFill>
                  <a:srgbClr val="FFFFFF"/>
                </a:solidFill>
                <a:latin typeface="Arial"/>
                <a:ea typeface="ＭＳ Ｐゴシック" charset="-128"/>
                <a:cs typeface="Arial"/>
              </a:rPr>
              <a:t>th</a:t>
            </a:r>
            <a:r>
              <a:rPr lang="en-US" sz="1600" dirty="0" smtClean="0">
                <a:solidFill>
                  <a:srgbClr val="FFFFFF"/>
                </a:solidFill>
                <a:latin typeface="Arial"/>
                <a:ea typeface="ＭＳ Ｐゴシック" charset="-128"/>
                <a:cs typeface="Arial"/>
              </a:rPr>
              <a:t> leading   cause </a:t>
            </a:r>
            <a:r>
              <a:rPr lang="en-US" sz="1600" dirty="0">
                <a:solidFill>
                  <a:srgbClr val="FFFFFF"/>
                </a:solidFill>
                <a:latin typeface="Arial"/>
                <a:ea typeface="ＭＳ Ｐゴシック" charset="-128"/>
                <a:cs typeface="Arial"/>
              </a:rPr>
              <a:t>of </a:t>
            </a:r>
            <a:r>
              <a:rPr lang="en-US" sz="1600" dirty="0" smtClean="0">
                <a:solidFill>
                  <a:srgbClr val="FFFFFF"/>
                </a:solidFill>
                <a:latin typeface="Arial"/>
                <a:ea typeface="ＭＳ Ｐゴシック" charset="-128"/>
                <a:cs typeface="Arial"/>
              </a:rPr>
              <a:t>death</a:t>
            </a:r>
            <a:endParaRPr lang="en-US" sz="1600" dirty="0">
              <a:solidFill>
                <a:srgbClr val="FFFFFF"/>
              </a:solidFill>
              <a:latin typeface="Arial"/>
              <a:ea typeface="ＭＳ Ｐゴシック" charset="-128"/>
              <a:cs typeface="Arial"/>
            </a:endParaRPr>
          </a:p>
          <a:p>
            <a:pPr marL="396875" lvl="1" indent="-223838" defTabSz="914400" fontAlgn="base">
              <a:lnSpc>
                <a:spcPct val="90000"/>
              </a:lnSpc>
              <a:spcBef>
                <a:spcPct val="0"/>
              </a:spcBef>
              <a:spcAft>
                <a:spcPts val="300"/>
              </a:spcAft>
              <a:buFont typeface="Lucida Grande"/>
              <a:buChar char="–"/>
            </a:pPr>
            <a:r>
              <a:rPr lang="en-US" sz="1600" dirty="0" smtClean="0">
                <a:solidFill>
                  <a:srgbClr val="FFFFFF"/>
                </a:solidFill>
                <a:latin typeface="Arial"/>
                <a:ea typeface="ＭＳ Ｐゴシック" charset="-128"/>
                <a:cs typeface="Arial"/>
              </a:rPr>
              <a:t>5.2 </a:t>
            </a:r>
            <a:r>
              <a:rPr lang="en-US" sz="1600" dirty="0">
                <a:solidFill>
                  <a:srgbClr val="FFFFFF"/>
                </a:solidFill>
                <a:latin typeface="Arial"/>
                <a:ea typeface="ＭＳ Ｐゴシック" charset="-128"/>
                <a:cs typeface="Arial"/>
              </a:rPr>
              <a:t>million </a:t>
            </a:r>
            <a:r>
              <a:rPr lang="en-US" sz="1600" dirty="0" smtClean="0">
                <a:solidFill>
                  <a:srgbClr val="FFFFFF"/>
                </a:solidFill>
                <a:latin typeface="Arial"/>
                <a:ea typeface="ＭＳ Ｐゴシック" charset="-128"/>
                <a:cs typeface="Arial"/>
              </a:rPr>
              <a:t>Americans</a:t>
            </a:r>
          </a:p>
          <a:p>
            <a:pPr marL="396875" lvl="1" indent="-223838" defTabSz="914400" fontAlgn="base">
              <a:lnSpc>
                <a:spcPct val="90000"/>
              </a:lnSpc>
              <a:spcBef>
                <a:spcPct val="0"/>
              </a:spcBef>
              <a:spcAft>
                <a:spcPts val="900"/>
              </a:spcAft>
              <a:buFont typeface="Lucida Grande"/>
              <a:buChar char="–"/>
            </a:pPr>
            <a:r>
              <a:rPr lang="en-US" sz="1600" dirty="0" smtClean="0">
                <a:solidFill>
                  <a:srgbClr val="FFFFFF"/>
                </a:solidFill>
                <a:latin typeface="Arial"/>
                <a:ea typeface="ＭＳ Ｐゴシック" charset="-128"/>
                <a:cs typeface="Arial"/>
              </a:rPr>
              <a:t>Medical/long-term care:    </a:t>
            </a:r>
            <a:r>
              <a:rPr lang="en-US" sz="1600" b="1" dirty="0" smtClean="0">
                <a:solidFill>
                  <a:srgbClr val="FFFFFF"/>
                </a:solidFill>
                <a:latin typeface="Arial"/>
                <a:ea typeface="ＭＳ Ｐゴシック" charset="-128"/>
                <a:cs typeface="Arial"/>
              </a:rPr>
              <a:t>$150 billion yearly</a:t>
            </a:r>
            <a:endParaRPr lang="en-US" sz="1600" b="1" dirty="0">
              <a:solidFill>
                <a:srgbClr val="FFFFFF"/>
              </a:solidFill>
              <a:latin typeface="Arial"/>
              <a:ea typeface="ＭＳ Ｐゴシック" charset="-128"/>
              <a:cs typeface="Arial"/>
            </a:endParaRPr>
          </a:p>
        </p:txBody>
      </p:sp>
      <p:sp>
        <p:nvSpPr>
          <p:cNvPr id="5" name="TextBox 4"/>
          <p:cNvSpPr txBox="1"/>
          <p:nvPr/>
        </p:nvSpPr>
        <p:spPr>
          <a:xfrm>
            <a:off x="2887070" y="1178898"/>
            <a:ext cx="2941499" cy="761234"/>
          </a:xfrm>
          <a:prstGeom prst="rect">
            <a:avLst/>
          </a:prstGeom>
          <a:noFill/>
        </p:spPr>
        <p:txBody>
          <a:bodyPr wrap="square" rtlCol="0">
            <a:spAutoFit/>
          </a:bodyPr>
          <a:lstStyle/>
          <a:p>
            <a:pPr defTabSz="914400" fontAlgn="base">
              <a:lnSpc>
                <a:spcPct val="90000"/>
              </a:lnSpc>
              <a:spcBef>
                <a:spcPct val="0"/>
              </a:spcBef>
              <a:spcAft>
                <a:spcPts val="900"/>
              </a:spcAft>
            </a:pPr>
            <a:r>
              <a:rPr lang="en-US" sz="1600" dirty="0" smtClean="0">
                <a:solidFill>
                  <a:srgbClr val="FFFFFF"/>
                </a:solidFill>
                <a:latin typeface="Arial"/>
                <a:ea typeface="ＭＳ Ｐゴシック" charset="-128"/>
                <a:cs typeface="Arial"/>
              </a:rPr>
              <a:t>Understanding nucleation of aggregates is first step </a:t>
            </a:r>
            <a:r>
              <a:rPr lang="en-US" sz="1600" dirty="0">
                <a:solidFill>
                  <a:srgbClr val="FFFFFF"/>
                </a:solidFill>
                <a:latin typeface="Arial"/>
                <a:ea typeface="ＭＳ Ｐゴシック" charset="-128"/>
                <a:cs typeface="Arial"/>
              </a:rPr>
              <a:t>toward </a:t>
            </a:r>
            <a:r>
              <a:rPr lang="en-US" sz="1600" dirty="0" smtClean="0">
                <a:solidFill>
                  <a:srgbClr val="FFFFFF"/>
                </a:solidFill>
                <a:latin typeface="Arial"/>
                <a:ea typeface="ＭＳ Ｐゴシック" charset="-128"/>
                <a:cs typeface="Arial"/>
              </a:rPr>
              <a:t>interrupting disease process</a:t>
            </a:r>
            <a:endParaRPr lang="en-US" sz="1600" dirty="0">
              <a:solidFill>
                <a:srgbClr val="FFFFFF"/>
              </a:solidFill>
              <a:latin typeface="Arial"/>
              <a:ea typeface="ＭＳ Ｐゴシック" charset="-128"/>
              <a:cs typeface="Arial"/>
            </a:endParaRPr>
          </a:p>
        </p:txBody>
      </p:sp>
      <p:sp>
        <p:nvSpPr>
          <p:cNvPr id="15" name="TextBox 14"/>
          <p:cNvSpPr txBox="1"/>
          <p:nvPr/>
        </p:nvSpPr>
        <p:spPr>
          <a:xfrm>
            <a:off x="5981699" y="5722274"/>
            <a:ext cx="3263901" cy="276999"/>
          </a:xfrm>
          <a:prstGeom prst="rect">
            <a:avLst/>
          </a:prstGeom>
          <a:noFill/>
        </p:spPr>
        <p:txBody>
          <a:bodyPr wrap="square" rtlCol="0">
            <a:spAutoFit/>
          </a:bodyPr>
          <a:lstStyle/>
          <a:p>
            <a:pPr defTabSz="914400" fontAlgn="base">
              <a:spcBef>
                <a:spcPct val="0"/>
              </a:spcBef>
              <a:spcAft>
                <a:spcPct val="0"/>
              </a:spcAft>
            </a:pPr>
            <a:endParaRPr lang="en-US" sz="1200" dirty="0">
              <a:solidFill>
                <a:srgbClr val="616161"/>
              </a:solidFill>
              <a:latin typeface="Arial"/>
              <a:ea typeface="ＭＳ Ｐゴシック" charset="-128"/>
              <a:cs typeface="Arial"/>
            </a:endParaRPr>
          </a:p>
        </p:txBody>
      </p:sp>
      <p:sp>
        <p:nvSpPr>
          <p:cNvPr id="2" name="Trapezoid 1"/>
          <p:cNvSpPr/>
          <p:nvPr/>
        </p:nvSpPr>
        <p:spPr bwMode="auto">
          <a:xfrm>
            <a:off x="9994900" y="622300"/>
            <a:ext cx="914400" cy="1216152"/>
          </a:xfrm>
          <a:prstGeom prst="trapezoid">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dirty="0" smtClean="0">
              <a:solidFill>
                <a:srgbClr val="616161"/>
              </a:solidFill>
              <a:latin typeface="Arial"/>
              <a:ea typeface="ＭＳ Ｐゴシック" charset="-128"/>
              <a:cs typeface="Arial"/>
            </a:endParaRPr>
          </a:p>
        </p:txBody>
      </p:sp>
      <p:grpSp>
        <p:nvGrpSpPr>
          <p:cNvPr id="28" name="Group 27"/>
          <p:cNvGrpSpPr/>
          <p:nvPr/>
        </p:nvGrpSpPr>
        <p:grpSpPr>
          <a:xfrm>
            <a:off x="5334000" y="-64733"/>
            <a:ext cx="3828289" cy="307777"/>
            <a:chOff x="5343972" y="-86311"/>
            <a:chExt cx="3743405" cy="410373"/>
          </a:xfrm>
        </p:grpSpPr>
        <p:sp>
          <p:nvSpPr>
            <p:cNvPr id="29" name="TextBox 28"/>
            <p:cNvSpPr txBox="1"/>
            <p:nvPr/>
          </p:nvSpPr>
          <p:spPr>
            <a:xfrm>
              <a:off x="5791034" y="-86311"/>
              <a:ext cx="3296343" cy="410373"/>
            </a:xfrm>
            <a:prstGeom prst="rect">
              <a:avLst/>
            </a:prstGeom>
            <a:solidFill>
              <a:srgbClr val="6DC0DC"/>
            </a:solidFill>
          </p:spPr>
          <p:txBody>
            <a:bodyPr wrap="square" rtlCol="0" anchor="ctr" anchorCtr="0">
              <a:spAutoFit/>
            </a:bodyPr>
            <a:lstStyle/>
            <a:p>
              <a:r>
                <a:rPr lang="en-US" sz="1400" b="1" dirty="0" smtClean="0">
                  <a:solidFill>
                    <a:srgbClr val="FFFFFF"/>
                  </a:solidFill>
                  <a:effectLst>
                    <a:outerShdw blurRad="50800" dist="38100" dir="2700000" algn="tl" rotWithShape="0">
                      <a:prstClr val="black">
                        <a:alpha val="40000"/>
                      </a:prstClr>
                    </a:outerShdw>
                  </a:effectLst>
                  <a:latin typeface="Arial"/>
                  <a:cs typeface="Arial"/>
                </a:rPr>
                <a:t>     Soft Materials</a:t>
              </a:r>
              <a:endParaRPr lang="en-US" sz="1400" b="1" dirty="0">
                <a:solidFill>
                  <a:srgbClr val="FFFFFF"/>
                </a:solidFill>
                <a:effectLst>
                  <a:outerShdw blurRad="50800" dist="38100" dir="2700000" algn="tl" rotWithShape="0">
                    <a:prstClr val="black">
                      <a:alpha val="40000"/>
                    </a:prstClr>
                  </a:outerShdw>
                </a:effectLst>
                <a:latin typeface="Arial"/>
                <a:cs typeface="Arial"/>
              </a:endParaRPr>
            </a:p>
          </p:txBody>
        </p:sp>
        <p:sp>
          <p:nvSpPr>
            <p:cNvPr id="30" name="Right Triangle 29"/>
            <p:cNvSpPr/>
            <p:nvPr/>
          </p:nvSpPr>
          <p:spPr bwMode="auto">
            <a:xfrm rot="10800000">
              <a:off x="5343972" y="0"/>
              <a:ext cx="455696" cy="324062"/>
            </a:xfrm>
            <a:prstGeom prst="rtTriangle">
              <a:avLst/>
            </a:prstGeom>
            <a:solidFill>
              <a:srgbClr val="6DC0DC"/>
            </a:solidFill>
            <a:ln>
              <a:noFill/>
            </a:ln>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grpSp>
      <p:sp>
        <p:nvSpPr>
          <p:cNvPr id="40" name="TextBox 39"/>
          <p:cNvSpPr txBox="1"/>
          <p:nvPr/>
        </p:nvSpPr>
        <p:spPr>
          <a:xfrm>
            <a:off x="6360162" y="3108929"/>
            <a:ext cx="2898138" cy="1098249"/>
          </a:xfrm>
          <a:prstGeom prst="rect">
            <a:avLst/>
          </a:prstGeom>
          <a:noFill/>
        </p:spPr>
        <p:txBody>
          <a:bodyPr wrap="square" rtlCol="0">
            <a:spAutoFit/>
          </a:bodyPr>
          <a:lstStyle/>
          <a:p>
            <a:pPr>
              <a:lnSpc>
                <a:spcPct val="90000"/>
              </a:lnSpc>
              <a:spcAft>
                <a:spcPts val="900"/>
              </a:spcAft>
            </a:pPr>
            <a:r>
              <a:rPr lang="en-US" sz="1600" b="1" dirty="0">
                <a:solidFill>
                  <a:srgbClr val="A22B38"/>
                </a:solidFill>
                <a:latin typeface="Arial"/>
                <a:cs typeface="Arial"/>
              </a:rPr>
              <a:t>With APS-</a:t>
            </a:r>
            <a:r>
              <a:rPr lang="en-US" sz="1600" b="1" dirty="0" smtClean="0">
                <a:solidFill>
                  <a:srgbClr val="A22B38"/>
                </a:solidFill>
                <a:latin typeface="Arial"/>
                <a:cs typeface="Arial"/>
              </a:rPr>
              <a:t>U: </a:t>
            </a:r>
            <a:endParaRPr lang="en-US" sz="1600" b="1" dirty="0">
              <a:solidFill>
                <a:srgbClr val="A22B38"/>
              </a:solidFill>
              <a:latin typeface="Arial"/>
              <a:cs typeface="Arial"/>
            </a:endParaRPr>
          </a:p>
          <a:p>
            <a:pPr marL="192024" indent="-192024">
              <a:lnSpc>
                <a:spcPct val="90000"/>
              </a:lnSpc>
              <a:spcAft>
                <a:spcPts val="900"/>
              </a:spcAft>
              <a:buFont typeface="Wingdings" charset="2"/>
              <a:buChar char="§"/>
            </a:pPr>
            <a:r>
              <a:rPr lang="en-US" sz="1600" b="1" dirty="0" smtClean="0">
                <a:solidFill>
                  <a:srgbClr val="A22B38"/>
                </a:solidFill>
                <a:latin typeface="Arial"/>
                <a:cs typeface="Arial"/>
              </a:rPr>
              <a:t>XPCS follows dynamic pathways to µs, sensitive to initial aggregation </a:t>
            </a:r>
          </a:p>
        </p:txBody>
      </p:sp>
      <p:sp>
        <p:nvSpPr>
          <p:cNvPr id="10" name="TextBox 9"/>
          <p:cNvSpPr txBox="1"/>
          <p:nvPr/>
        </p:nvSpPr>
        <p:spPr>
          <a:xfrm>
            <a:off x="3488250" y="6136957"/>
            <a:ext cx="2154801" cy="492443"/>
          </a:xfrm>
          <a:prstGeom prst="rect">
            <a:avLst/>
          </a:prstGeom>
          <a:noFill/>
        </p:spPr>
        <p:txBody>
          <a:bodyPr wrap="square" rtlCol="0">
            <a:spAutoFit/>
          </a:bodyPr>
          <a:lstStyle/>
          <a:p>
            <a:pPr algn="ctr"/>
            <a:r>
              <a:rPr lang="en-GB" sz="1300" i="1" dirty="0" smtClean="0">
                <a:solidFill>
                  <a:srgbClr val="FFFFFF"/>
                </a:solidFill>
                <a:latin typeface="Arial"/>
                <a:cs typeface="Arial"/>
              </a:rPr>
              <a:t>Simulation of late-stage amyloid-like fibril formation</a:t>
            </a:r>
          </a:p>
        </p:txBody>
      </p:sp>
      <p:sp>
        <p:nvSpPr>
          <p:cNvPr id="11" name="Rectangle 10"/>
          <p:cNvSpPr/>
          <p:nvPr/>
        </p:nvSpPr>
        <p:spPr bwMode="auto">
          <a:xfrm>
            <a:off x="6248400" y="1188360"/>
            <a:ext cx="2832608" cy="1917700"/>
          </a:xfrm>
          <a:prstGeom prst="rect">
            <a:avLst/>
          </a:prstGeom>
          <a:solidFill>
            <a:srgbClr val="FFFFFF"/>
          </a:solidFill>
          <a:ln w="9525" cap="flat" cmpd="sng" algn="ctr">
            <a:solidFill>
              <a:schemeClr val="tx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dirty="0" smtClean="0">
              <a:solidFill>
                <a:srgbClr val="616161"/>
              </a:solidFill>
              <a:latin typeface="Arial"/>
              <a:cs typeface="Arial"/>
            </a:endParaRPr>
          </a:p>
        </p:txBody>
      </p:sp>
      <p:grpSp>
        <p:nvGrpSpPr>
          <p:cNvPr id="41" name="Group 40"/>
          <p:cNvGrpSpPr/>
          <p:nvPr/>
        </p:nvGrpSpPr>
        <p:grpSpPr>
          <a:xfrm>
            <a:off x="6228634" y="1315357"/>
            <a:ext cx="2788366" cy="1767960"/>
            <a:chOff x="343396" y="4216570"/>
            <a:chExt cx="3700656" cy="2575936"/>
          </a:xfrm>
        </p:grpSpPr>
        <p:cxnSp>
          <p:nvCxnSpPr>
            <p:cNvPr id="42" name="Straight Arrow Connector 41"/>
            <p:cNvCxnSpPr/>
            <p:nvPr/>
          </p:nvCxnSpPr>
          <p:spPr>
            <a:xfrm flipV="1">
              <a:off x="852937" y="4216570"/>
              <a:ext cx="0" cy="2205481"/>
            </a:xfrm>
            <a:prstGeom prst="straightConnector1">
              <a:avLst/>
            </a:prstGeom>
            <a:ln w="19050">
              <a:solidFill>
                <a:schemeClr val="bg2">
                  <a:lumMod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p:cNvCxnSpPr/>
            <p:nvPr/>
          </p:nvCxnSpPr>
          <p:spPr>
            <a:xfrm>
              <a:off x="852937" y="6422050"/>
              <a:ext cx="3191115" cy="0"/>
            </a:xfrm>
            <a:prstGeom prst="straightConnector1">
              <a:avLst/>
            </a:prstGeom>
            <a:ln w="19050">
              <a:solidFill>
                <a:schemeClr val="bg2">
                  <a:lumMod val="1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4" name="TextBox 43"/>
            <p:cNvSpPr txBox="1"/>
            <p:nvPr/>
          </p:nvSpPr>
          <p:spPr>
            <a:xfrm>
              <a:off x="405788" y="6416935"/>
              <a:ext cx="780803" cy="358747"/>
            </a:xfrm>
            <a:prstGeom prst="rect">
              <a:avLst/>
            </a:prstGeom>
            <a:noFill/>
          </p:spPr>
          <p:txBody>
            <a:bodyPr wrap="none" rtlCol="0">
              <a:spAutoFit/>
            </a:bodyPr>
            <a:lstStyle/>
            <a:p>
              <a:r>
                <a:rPr lang="en-US" sz="1000" dirty="0" smtClean="0">
                  <a:solidFill>
                    <a:srgbClr val="D2D2D2">
                      <a:lumMod val="10000"/>
                    </a:srgbClr>
                  </a:solidFill>
                  <a:latin typeface="Arial"/>
                  <a:cs typeface="Arial"/>
                </a:rPr>
                <a:t>Millions</a:t>
              </a:r>
              <a:endParaRPr lang="en-US" sz="1000" dirty="0">
                <a:solidFill>
                  <a:srgbClr val="D2D2D2">
                    <a:lumMod val="10000"/>
                  </a:srgbClr>
                </a:solidFill>
                <a:latin typeface="Arial"/>
                <a:cs typeface="Arial"/>
              </a:endParaRPr>
            </a:p>
          </p:txBody>
        </p:sp>
        <p:sp>
          <p:nvSpPr>
            <p:cNvPr id="46" name="TextBox 45"/>
            <p:cNvSpPr txBox="1"/>
            <p:nvPr/>
          </p:nvSpPr>
          <p:spPr>
            <a:xfrm>
              <a:off x="3244959" y="6433759"/>
              <a:ext cx="690161" cy="358747"/>
            </a:xfrm>
            <a:prstGeom prst="rect">
              <a:avLst/>
            </a:prstGeom>
            <a:noFill/>
          </p:spPr>
          <p:txBody>
            <a:bodyPr wrap="none" rtlCol="0">
              <a:spAutoFit/>
            </a:bodyPr>
            <a:lstStyle/>
            <a:p>
              <a:r>
                <a:rPr lang="en-US" sz="1000" dirty="0" smtClean="0">
                  <a:solidFill>
                    <a:srgbClr val="D2D2D2">
                      <a:lumMod val="10000"/>
                    </a:srgbClr>
                  </a:solidFill>
                  <a:latin typeface="Arial"/>
                  <a:cs typeface="Arial"/>
                </a:rPr>
                <a:t>Single</a:t>
              </a:r>
              <a:endParaRPr lang="en-US" sz="1000" dirty="0">
                <a:solidFill>
                  <a:srgbClr val="D2D2D2">
                    <a:lumMod val="10000"/>
                  </a:srgbClr>
                </a:solidFill>
                <a:latin typeface="Arial"/>
                <a:cs typeface="Arial"/>
              </a:endParaRPr>
            </a:p>
          </p:txBody>
        </p:sp>
        <p:sp>
          <p:nvSpPr>
            <p:cNvPr id="47" name="TextBox 46"/>
            <p:cNvSpPr txBox="1"/>
            <p:nvPr/>
          </p:nvSpPr>
          <p:spPr>
            <a:xfrm>
              <a:off x="1279898" y="6420656"/>
              <a:ext cx="1965212" cy="277000"/>
            </a:xfrm>
            <a:prstGeom prst="rect">
              <a:avLst/>
            </a:prstGeom>
            <a:noFill/>
          </p:spPr>
          <p:txBody>
            <a:bodyPr wrap="square" rtlCol="0">
              <a:spAutoFit/>
            </a:bodyPr>
            <a:lstStyle/>
            <a:p>
              <a:pPr algn="ctr"/>
              <a:r>
                <a:rPr lang="en-US" sz="1200" b="1" dirty="0" smtClean="0">
                  <a:solidFill>
                    <a:srgbClr val="D2D2D2">
                      <a:lumMod val="10000"/>
                    </a:srgbClr>
                  </a:solidFill>
                  <a:latin typeface="Arial"/>
                  <a:cs typeface="Arial"/>
                </a:rPr>
                <a:t># molecules</a:t>
              </a:r>
              <a:endParaRPr lang="en-US" sz="1200" b="1" dirty="0">
                <a:solidFill>
                  <a:srgbClr val="D2D2D2">
                    <a:lumMod val="10000"/>
                  </a:srgbClr>
                </a:solidFill>
                <a:latin typeface="Arial"/>
                <a:cs typeface="Arial"/>
              </a:endParaRPr>
            </a:p>
          </p:txBody>
        </p:sp>
        <p:sp>
          <p:nvSpPr>
            <p:cNvPr id="48" name="TextBox 47"/>
            <p:cNvSpPr txBox="1"/>
            <p:nvPr/>
          </p:nvSpPr>
          <p:spPr>
            <a:xfrm rot="16200000">
              <a:off x="-481547" y="5221827"/>
              <a:ext cx="2003162" cy="353276"/>
            </a:xfrm>
            <a:prstGeom prst="rect">
              <a:avLst/>
            </a:prstGeom>
            <a:noFill/>
          </p:spPr>
          <p:txBody>
            <a:bodyPr wrap="square" rtlCol="0">
              <a:spAutoFit/>
            </a:bodyPr>
            <a:lstStyle/>
            <a:p>
              <a:pPr algn="ctr"/>
              <a:r>
                <a:rPr lang="en-US" sz="1200" b="1" dirty="0" smtClean="0">
                  <a:solidFill>
                    <a:srgbClr val="D2D2D2">
                      <a:lumMod val="10000"/>
                    </a:srgbClr>
                  </a:solidFill>
                  <a:latin typeface="Arial"/>
                  <a:cs typeface="Arial"/>
                </a:rPr>
                <a:t>Exposure time</a:t>
              </a:r>
              <a:endParaRPr lang="en-US" sz="1200" b="1" dirty="0">
                <a:solidFill>
                  <a:srgbClr val="D2D2D2">
                    <a:lumMod val="10000"/>
                  </a:srgbClr>
                </a:solidFill>
                <a:latin typeface="Arial"/>
                <a:cs typeface="Arial"/>
              </a:endParaRPr>
            </a:p>
          </p:txBody>
        </p:sp>
        <p:cxnSp>
          <p:nvCxnSpPr>
            <p:cNvPr id="49" name="Straight Connector 48"/>
            <p:cNvCxnSpPr/>
            <p:nvPr/>
          </p:nvCxnSpPr>
          <p:spPr>
            <a:xfrm>
              <a:off x="3608774" y="6422050"/>
              <a:ext cx="0" cy="48643"/>
            </a:xfrm>
            <a:prstGeom prst="line">
              <a:avLst/>
            </a:prstGeom>
            <a:ln w="19050">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rot="16200000">
              <a:off x="460650" y="6166154"/>
              <a:ext cx="570133" cy="314023"/>
            </a:xfrm>
            <a:prstGeom prst="rect">
              <a:avLst/>
            </a:prstGeom>
            <a:noFill/>
          </p:spPr>
          <p:txBody>
            <a:bodyPr wrap="none" rtlCol="0">
              <a:spAutoFit/>
            </a:bodyPr>
            <a:lstStyle/>
            <a:p>
              <a:r>
                <a:rPr lang="en-US" sz="1000" dirty="0" smtClean="0">
                  <a:solidFill>
                    <a:srgbClr val="D2D2D2">
                      <a:lumMod val="10000"/>
                    </a:srgbClr>
                  </a:solidFill>
                  <a:latin typeface="Arial"/>
                  <a:cs typeface="Arial"/>
                </a:rPr>
                <a:t>min</a:t>
              </a:r>
              <a:endParaRPr lang="en-US" sz="1000" dirty="0">
                <a:solidFill>
                  <a:srgbClr val="D2D2D2">
                    <a:lumMod val="10000"/>
                  </a:srgbClr>
                </a:solidFill>
                <a:latin typeface="Arial"/>
                <a:cs typeface="Arial"/>
              </a:endParaRPr>
            </a:p>
          </p:txBody>
        </p:sp>
        <p:sp>
          <p:nvSpPr>
            <p:cNvPr id="51" name="TextBox 50"/>
            <p:cNvSpPr txBox="1"/>
            <p:nvPr/>
          </p:nvSpPr>
          <p:spPr>
            <a:xfrm rot="16200000">
              <a:off x="358937" y="4447196"/>
              <a:ext cx="663739" cy="314023"/>
            </a:xfrm>
            <a:prstGeom prst="rect">
              <a:avLst/>
            </a:prstGeom>
            <a:noFill/>
          </p:spPr>
          <p:txBody>
            <a:bodyPr wrap="none" rtlCol="0">
              <a:spAutoFit/>
            </a:bodyPr>
            <a:lstStyle/>
            <a:p>
              <a:r>
                <a:rPr lang="en-US" sz="1000" dirty="0" smtClean="0">
                  <a:solidFill>
                    <a:srgbClr val="D2D2D2">
                      <a:lumMod val="10000"/>
                    </a:srgbClr>
                  </a:solidFill>
                  <a:latin typeface="Arial"/>
                  <a:cs typeface="Arial"/>
                </a:rPr>
                <a:t>nsec</a:t>
              </a:r>
              <a:endParaRPr lang="en-US" sz="1000" dirty="0">
                <a:solidFill>
                  <a:srgbClr val="D2D2D2">
                    <a:lumMod val="10000"/>
                  </a:srgbClr>
                </a:solidFill>
                <a:latin typeface="Arial"/>
                <a:cs typeface="Arial"/>
              </a:endParaRPr>
            </a:p>
          </p:txBody>
        </p:sp>
        <p:cxnSp>
          <p:nvCxnSpPr>
            <p:cNvPr id="52" name="Straight Connector 51"/>
            <p:cNvCxnSpPr/>
            <p:nvPr/>
          </p:nvCxnSpPr>
          <p:spPr>
            <a:xfrm rot="5400000">
              <a:off x="821240" y="4597088"/>
              <a:ext cx="0" cy="63392"/>
            </a:xfrm>
            <a:prstGeom prst="line">
              <a:avLst/>
            </a:prstGeom>
            <a:ln w="19050">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sp>
          <p:nvSpPr>
            <p:cNvPr id="53" name="Freeform 52"/>
            <p:cNvSpPr/>
            <p:nvPr/>
          </p:nvSpPr>
          <p:spPr>
            <a:xfrm>
              <a:off x="860044" y="5017592"/>
              <a:ext cx="2558520" cy="1378926"/>
            </a:xfrm>
            <a:custGeom>
              <a:avLst/>
              <a:gdLst>
                <a:gd name="connsiteX0" fmla="*/ 0 w 2332601"/>
                <a:gd name="connsiteY0" fmla="*/ 0 h 1199248"/>
                <a:gd name="connsiteX1" fmla="*/ 175141 w 2332601"/>
                <a:gd name="connsiteY1" fmla="*/ 146906 h 1199248"/>
                <a:gd name="connsiteX2" fmla="*/ 2198351 w 2332601"/>
                <a:gd name="connsiteY2" fmla="*/ 1163292 h 1199248"/>
                <a:gd name="connsiteX3" fmla="*/ 2332601 w 2332601"/>
                <a:gd name="connsiteY3" fmla="*/ 1199248 h 1199248"/>
                <a:gd name="connsiteX4" fmla="*/ 0 w 2332601"/>
                <a:gd name="connsiteY4" fmla="*/ 1199248 h 1199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2601" h="1199248">
                  <a:moveTo>
                    <a:pt x="0" y="0"/>
                  </a:moveTo>
                  <a:lnTo>
                    <a:pt x="175141" y="146906"/>
                  </a:lnTo>
                  <a:cubicBezTo>
                    <a:pt x="723737" y="580012"/>
                    <a:pt x="1414222" y="929603"/>
                    <a:pt x="2198351" y="1163292"/>
                  </a:cubicBezTo>
                  <a:lnTo>
                    <a:pt x="2332601" y="1199248"/>
                  </a:lnTo>
                  <a:lnTo>
                    <a:pt x="0" y="1199248"/>
                  </a:lnTo>
                  <a:close/>
                </a:path>
              </a:pathLst>
            </a:custGeom>
            <a:solidFill>
              <a:schemeClr val="accent3">
                <a:lumMod val="60000"/>
                <a:lumOff val="40000"/>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Calibri"/>
              </a:endParaRPr>
            </a:p>
          </p:txBody>
        </p:sp>
        <p:sp>
          <p:nvSpPr>
            <p:cNvPr id="54" name="Freeform 53"/>
            <p:cNvSpPr/>
            <p:nvPr/>
          </p:nvSpPr>
          <p:spPr>
            <a:xfrm>
              <a:off x="872704" y="6103644"/>
              <a:ext cx="776646" cy="309459"/>
            </a:xfrm>
            <a:custGeom>
              <a:avLst/>
              <a:gdLst>
                <a:gd name="connsiteX0" fmla="*/ 0 w 341473"/>
                <a:gd name="connsiteY0" fmla="*/ 0 h 224608"/>
                <a:gd name="connsiteX1" fmla="*/ 171079 w 341473"/>
                <a:gd name="connsiteY1" fmla="*/ 120119 h 224608"/>
                <a:gd name="connsiteX2" fmla="*/ 341473 w 341473"/>
                <a:gd name="connsiteY2" fmla="*/ 224608 h 224608"/>
                <a:gd name="connsiteX3" fmla="*/ 0 w 341473"/>
                <a:gd name="connsiteY3" fmla="*/ 224608 h 224608"/>
              </a:gdLst>
              <a:ahLst/>
              <a:cxnLst>
                <a:cxn ang="0">
                  <a:pos x="connsiteX0" y="connsiteY0"/>
                </a:cxn>
                <a:cxn ang="0">
                  <a:pos x="connsiteX1" y="connsiteY1"/>
                </a:cxn>
                <a:cxn ang="0">
                  <a:pos x="connsiteX2" y="connsiteY2"/>
                </a:cxn>
                <a:cxn ang="0">
                  <a:pos x="connsiteX3" y="connsiteY3"/>
                </a:cxn>
              </a:cxnLst>
              <a:rect l="l" t="t" r="r" b="b"/>
              <a:pathLst>
                <a:path w="341473" h="224608">
                  <a:moveTo>
                    <a:pt x="0" y="0"/>
                  </a:moveTo>
                  <a:lnTo>
                    <a:pt x="171079" y="120119"/>
                  </a:lnTo>
                  <a:lnTo>
                    <a:pt x="341473" y="224608"/>
                  </a:lnTo>
                  <a:lnTo>
                    <a:pt x="0" y="224608"/>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Calibri"/>
              </a:endParaRPr>
            </a:p>
          </p:txBody>
        </p:sp>
        <p:sp>
          <p:nvSpPr>
            <p:cNvPr id="55" name="TextBox 54"/>
            <p:cNvSpPr txBox="1"/>
            <p:nvPr/>
          </p:nvSpPr>
          <p:spPr>
            <a:xfrm>
              <a:off x="2685239" y="5119205"/>
              <a:ext cx="1032365" cy="538121"/>
            </a:xfrm>
            <a:prstGeom prst="rect">
              <a:avLst/>
            </a:prstGeom>
            <a:noFill/>
          </p:spPr>
          <p:txBody>
            <a:bodyPr wrap="none" rtlCol="0">
              <a:spAutoFit/>
            </a:bodyPr>
            <a:lstStyle/>
            <a:p>
              <a:r>
                <a:rPr lang="en-US" b="1" dirty="0" smtClean="0">
                  <a:solidFill>
                    <a:srgbClr val="A22B38">
                      <a:lumMod val="75000"/>
                    </a:srgbClr>
                  </a:solidFill>
                  <a:latin typeface="Calibri"/>
                </a:rPr>
                <a:t>APS-U</a:t>
              </a:r>
            </a:p>
          </p:txBody>
        </p:sp>
      </p:grpSp>
      <p:pic>
        <p:nvPicPr>
          <p:cNvPr id="13" name="Picture 12"/>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86243" y="1176221"/>
            <a:ext cx="1640195" cy="1321022"/>
          </a:xfrm>
          <a:prstGeom prst="rect">
            <a:avLst/>
          </a:prstGeom>
          <a:ln>
            <a:solidFill>
              <a:schemeClr val="bg1"/>
            </a:solidFill>
          </a:ln>
        </p:spPr>
      </p:pic>
      <p:sp>
        <p:nvSpPr>
          <p:cNvPr id="14" name="TextBox 13"/>
          <p:cNvSpPr txBox="1"/>
          <p:nvPr/>
        </p:nvSpPr>
        <p:spPr>
          <a:xfrm>
            <a:off x="-16060" y="2518220"/>
            <a:ext cx="2844800" cy="461665"/>
          </a:xfrm>
          <a:prstGeom prst="rect">
            <a:avLst/>
          </a:prstGeom>
          <a:noFill/>
        </p:spPr>
        <p:txBody>
          <a:bodyPr wrap="square" rtlCol="0">
            <a:spAutoFit/>
          </a:bodyPr>
          <a:lstStyle/>
          <a:p>
            <a:pPr algn="ctr"/>
            <a:r>
              <a:rPr lang="en-US" sz="1200" i="1" dirty="0">
                <a:solidFill>
                  <a:srgbClr val="FFFFFF"/>
                </a:solidFill>
                <a:latin typeface="Arial"/>
                <a:cs typeface="Arial"/>
              </a:rPr>
              <a:t>Atomic force microscopy image of Aβ </a:t>
            </a:r>
            <a:r>
              <a:rPr lang="en-US" sz="1200" i="1" dirty="0" smtClean="0">
                <a:solidFill>
                  <a:srgbClr val="FFFFFF"/>
                </a:solidFill>
                <a:latin typeface="Arial"/>
                <a:cs typeface="Arial"/>
              </a:rPr>
              <a:t>fibrils found in Alzheimer's disease </a:t>
            </a:r>
            <a:endParaRPr lang="en-US" sz="1200" i="1" dirty="0">
              <a:solidFill>
                <a:srgbClr val="FFFFFF"/>
              </a:solidFill>
              <a:latin typeface="Arial"/>
              <a:cs typeface="Arial"/>
            </a:endParaRPr>
          </a:p>
        </p:txBody>
      </p:sp>
      <p:sp>
        <p:nvSpPr>
          <p:cNvPr id="7" name="TextBox 6"/>
          <p:cNvSpPr txBox="1"/>
          <p:nvPr/>
        </p:nvSpPr>
        <p:spPr>
          <a:xfrm>
            <a:off x="3003457" y="1928500"/>
            <a:ext cx="3094547" cy="982833"/>
          </a:xfrm>
          <a:prstGeom prst="rect">
            <a:avLst/>
          </a:prstGeom>
          <a:noFill/>
        </p:spPr>
        <p:txBody>
          <a:bodyPr wrap="square" rtlCol="0">
            <a:spAutoFit/>
          </a:bodyPr>
          <a:lstStyle/>
          <a:p>
            <a:pPr marL="192024" indent="-192024" defTabSz="914400" fontAlgn="base">
              <a:lnSpc>
                <a:spcPct val="90000"/>
              </a:lnSpc>
              <a:spcBef>
                <a:spcPct val="20000"/>
              </a:spcBef>
              <a:spcAft>
                <a:spcPts val="900"/>
              </a:spcAft>
              <a:buClr>
                <a:srgbClr val="FFFFFF"/>
              </a:buClr>
              <a:buFont typeface="Wingdings" charset="2"/>
              <a:buChar char="§"/>
            </a:pPr>
            <a:r>
              <a:rPr lang="en-US" sz="1600" dirty="0" smtClean="0">
                <a:solidFill>
                  <a:srgbClr val="FFFFFF"/>
                </a:solidFill>
                <a:latin typeface="Arial"/>
                <a:cs typeface="Arial"/>
              </a:rPr>
              <a:t>Toxic aggregates begin forming from nuclei within microseconds – </a:t>
            </a:r>
            <a:r>
              <a:rPr lang="en-US" sz="1600" kern="0" dirty="0" smtClean="0">
                <a:solidFill>
                  <a:srgbClr val="FFFFFF"/>
                </a:solidFill>
                <a:latin typeface="Arial"/>
                <a:ea typeface="ＭＳ Ｐゴシック" charset="-128"/>
                <a:cs typeface="Arial"/>
              </a:rPr>
              <a:t>too fast for current </a:t>
            </a:r>
            <a:r>
              <a:rPr lang="en-US" sz="1600" kern="0" dirty="0">
                <a:solidFill>
                  <a:srgbClr val="FFFFFF"/>
                </a:solidFill>
                <a:latin typeface="Arial"/>
                <a:ea typeface="ＭＳ Ｐゴシック" charset="-128"/>
                <a:cs typeface="Arial"/>
              </a:rPr>
              <a:t>techniques to </a:t>
            </a:r>
            <a:r>
              <a:rPr lang="en-US" sz="1600" kern="0" dirty="0" smtClean="0">
                <a:solidFill>
                  <a:srgbClr val="FFFFFF"/>
                </a:solidFill>
                <a:latin typeface="Arial"/>
                <a:ea typeface="ＭＳ Ｐゴシック" charset="-128"/>
                <a:cs typeface="Arial"/>
              </a:rPr>
              <a:t>capture</a:t>
            </a:r>
            <a:endParaRPr lang="en-US" sz="1600" kern="0" dirty="0">
              <a:solidFill>
                <a:srgbClr val="FFFFFF"/>
              </a:solidFill>
              <a:latin typeface="Arial"/>
              <a:ea typeface="ＭＳ Ｐゴシック" charset="-128"/>
              <a:cs typeface="Arial"/>
            </a:endParaRPr>
          </a:p>
        </p:txBody>
      </p:sp>
      <p:pic>
        <p:nvPicPr>
          <p:cNvPr id="5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70003" t="11845" r="-1" b="490"/>
          <a:stretch/>
        </p:blipFill>
        <p:spPr bwMode="auto">
          <a:xfrm rot="16200000">
            <a:off x="6890711" y="4513887"/>
            <a:ext cx="1407778" cy="2362200"/>
          </a:xfrm>
          <a:prstGeom prst="rect">
            <a:avLst/>
          </a:prstGeom>
          <a:noFill/>
          <a:ln w="9525">
            <a:solidFill>
              <a:schemeClr val="tx2"/>
            </a:solidFill>
            <a:round/>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61" name="Picture 60"/>
          <p:cNvPicPr>
            <a:picLocks noChangeAspect="1"/>
          </p:cNvPicPr>
          <p:nvPr/>
        </p:nvPicPr>
        <p:blipFill rotWithShape="1">
          <a:blip r:embed="rId5" cstate="email">
            <a:extLst>
              <a:ext uri="{28A0092B-C50C-407E-A947-70E740481C1C}">
                <a14:useLocalDpi xmlns:a14="http://schemas.microsoft.com/office/drawing/2010/main"/>
              </a:ext>
            </a:extLst>
          </a:blip>
          <a:srcRect l="53171"/>
          <a:stretch/>
        </p:blipFill>
        <p:spPr>
          <a:xfrm>
            <a:off x="7010400" y="1298947"/>
            <a:ext cx="548640" cy="601592"/>
          </a:xfrm>
          <a:prstGeom prst="rect">
            <a:avLst/>
          </a:prstGeom>
          <a:ln w="38100" cmpd="sng">
            <a:solidFill>
              <a:schemeClr val="accent4"/>
            </a:solidFill>
          </a:ln>
        </p:spPr>
      </p:pic>
      <p:sp>
        <p:nvSpPr>
          <p:cNvPr id="12" name="TextBox 11"/>
          <p:cNvSpPr txBox="1"/>
          <p:nvPr/>
        </p:nvSpPr>
        <p:spPr>
          <a:xfrm>
            <a:off x="6797040" y="1864000"/>
            <a:ext cx="995680" cy="307777"/>
          </a:xfrm>
          <a:prstGeom prst="rect">
            <a:avLst/>
          </a:prstGeom>
          <a:noFill/>
        </p:spPr>
        <p:txBody>
          <a:bodyPr wrap="square" rtlCol="0">
            <a:spAutoFit/>
          </a:bodyPr>
          <a:lstStyle/>
          <a:p>
            <a:pPr algn="ctr"/>
            <a:r>
              <a:rPr lang="en-US" sz="1400" dirty="0" smtClean="0">
                <a:solidFill>
                  <a:srgbClr val="7AB800"/>
                </a:solidFill>
                <a:latin typeface="Arial"/>
                <a:cs typeface="Arial"/>
              </a:rPr>
              <a:t>Today</a:t>
            </a:r>
            <a:endParaRPr lang="en-US" sz="1400" dirty="0">
              <a:solidFill>
                <a:srgbClr val="7AB800"/>
              </a:solidFill>
              <a:latin typeface="Arial"/>
              <a:cs typeface="Arial"/>
            </a:endParaRPr>
          </a:p>
        </p:txBody>
      </p:sp>
      <p:pic>
        <p:nvPicPr>
          <p:cNvPr id="64"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l="56106" t="54200" r="11889"/>
          <a:stretch/>
        </p:blipFill>
        <p:spPr bwMode="auto">
          <a:xfrm>
            <a:off x="3557379" y="4368800"/>
            <a:ext cx="2016543" cy="1720305"/>
          </a:xfrm>
          <a:prstGeom prst="rect">
            <a:avLst/>
          </a:prstGeom>
          <a:noFill/>
          <a:ln w="9525">
            <a:solidFill>
              <a:schemeClr val="tx2"/>
            </a:solidFill>
            <a:round/>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6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69494" t="5541"/>
          <a:stretch/>
        </p:blipFill>
        <p:spPr bwMode="auto">
          <a:xfrm rot="16200000">
            <a:off x="8012278" y="1047237"/>
            <a:ext cx="675834" cy="1201532"/>
          </a:xfrm>
          <a:prstGeom prst="rect">
            <a:avLst/>
          </a:prstGeom>
          <a:noFill/>
          <a:ln w="57150" cmpd="sng">
            <a:solidFill>
              <a:schemeClr val="accent3">
                <a:lumMod val="60000"/>
                <a:lumOff val="40000"/>
              </a:schemeClr>
            </a:solidFill>
            <a:round/>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
        <p:nvSpPr>
          <p:cNvPr id="3" name="Slide Number Placeholder 2"/>
          <p:cNvSpPr>
            <a:spLocks noGrp="1"/>
          </p:cNvSpPr>
          <p:nvPr>
            <p:ph type="sldNum" sz="quarter" idx="12"/>
          </p:nvPr>
        </p:nvSpPr>
        <p:spPr/>
        <p:txBody>
          <a:bodyPr/>
          <a:lstStyle/>
          <a:p>
            <a:pPr>
              <a:defRPr/>
            </a:pPr>
            <a:fld id="{9A265F1B-0587-4014-A56F-585C320E3BDD}" type="slidenum">
              <a:rPr lang="en-US" smtClean="0">
                <a:solidFill>
                  <a:srgbClr val="616161"/>
                </a:solidFill>
              </a:rPr>
              <a:pPr>
                <a:defRPr/>
              </a:pPr>
              <a:t>29</a:t>
            </a:fld>
            <a:endParaRPr lang="en-US" dirty="0">
              <a:solidFill>
                <a:srgbClr val="616161"/>
              </a:solidFill>
            </a:endParaRPr>
          </a:p>
        </p:txBody>
      </p:sp>
      <p:sp>
        <p:nvSpPr>
          <p:cNvPr id="123" name="TextBox 122"/>
          <p:cNvSpPr txBox="1"/>
          <p:nvPr/>
        </p:nvSpPr>
        <p:spPr>
          <a:xfrm>
            <a:off x="3378200" y="3311038"/>
            <a:ext cx="2374900" cy="982833"/>
          </a:xfrm>
          <a:prstGeom prst="rect">
            <a:avLst/>
          </a:prstGeom>
          <a:noFill/>
        </p:spPr>
        <p:txBody>
          <a:bodyPr wrap="square" rtlCol="0">
            <a:spAutoFit/>
          </a:bodyPr>
          <a:lstStyle/>
          <a:p>
            <a:pPr algn="ctr" defTabSz="456506">
              <a:lnSpc>
                <a:spcPct val="90000"/>
              </a:lnSpc>
              <a:spcAft>
                <a:spcPts val="900"/>
              </a:spcAft>
            </a:pPr>
            <a:r>
              <a:rPr lang="en-US" sz="1600" dirty="0" smtClean="0">
                <a:solidFill>
                  <a:srgbClr val="FFFFFF"/>
                </a:solidFill>
                <a:latin typeface="Arial"/>
                <a:cs typeface="Arial"/>
              </a:rPr>
              <a:t>State of the art today: </a:t>
            </a:r>
            <a:br>
              <a:rPr lang="en-US" sz="1600" dirty="0" smtClean="0">
                <a:solidFill>
                  <a:srgbClr val="FFFFFF"/>
                </a:solidFill>
                <a:latin typeface="Arial"/>
                <a:cs typeface="Arial"/>
              </a:rPr>
            </a:br>
            <a:r>
              <a:rPr lang="en-US" sz="1600" dirty="0" smtClean="0">
                <a:solidFill>
                  <a:srgbClr val="FFFFFF"/>
                </a:solidFill>
                <a:latin typeface="Arial"/>
                <a:cs typeface="Arial"/>
              </a:rPr>
              <a:t>Dynamic </a:t>
            </a:r>
            <a:r>
              <a:rPr lang="en-US" sz="1600" dirty="0">
                <a:solidFill>
                  <a:srgbClr val="FFFFFF"/>
                </a:solidFill>
                <a:latin typeface="Arial"/>
                <a:cs typeface="Arial"/>
              </a:rPr>
              <a:t>studies limited to &gt;100 </a:t>
            </a:r>
            <a:r>
              <a:rPr lang="en-US" sz="1600" dirty="0" smtClean="0">
                <a:solidFill>
                  <a:srgbClr val="FFFFFF"/>
                </a:solidFill>
                <a:latin typeface="Arial"/>
                <a:cs typeface="Arial"/>
              </a:rPr>
              <a:t>nm </a:t>
            </a:r>
            <a:r>
              <a:rPr lang="en-US" sz="1600" dirty="0">
                <a:solidFill>
                  <a:srgbClr val="FFFFFF"/>
                </a:solidFill>
                <a:latin typeface="Arial"/>
                <a:cs typeface="Arial"/>
              </a:rPr>
              <a:t>aggregates on minute timescales </a:t>
            </a:r>
            <a:endParaRPr lang="en-US" sz="1600" i="1" spc="-20" dirty="0">
              <a:solidFill>
                <a:srgbClr val="FFFFFF"/>
              </a:solidFill>
              <a:latin typeface="Arial"/>
              <a:cs typeface="Arial"/>
            </a:endParaRPr>
          </a:p>
        </p:txBody>
      </p:sp>
      <p:sp>
        <p:nvSpPr>
          <p:cNvPr id="6" name="Rectangle 5"/>
          <p:cNvSpPr/>
          <p:nvPr/>
        </p:nvSpPr>
        <p:spPr>
          <a:xfrm>
            <a:off x="6354852" y="4177076"/>
            <a:ext cx="2865348" cy="761234"/>
          </a:xfrm>
          <a:prstGeom prst="rect">
            <a:avLst/>
          </a:prstGeom>
        </p:spPr>
        <p:txBody>
          <a:bodyPr wrap="square">
            <a:spAutoFit/>
          </a:bodyPr>
          <a:lstStyle/>
          <a:p>
            <a:pPr marL="192024" indent="-192024">
              <a:lnSpc>
                <a:spcPct val="90000"/>
              </a:lnSpc>
              <a:spcAft>
                <a:spcPts val="900"/>
              </a:spcAft>
              <a:buFont typeface="Wingdings" charset="2"/>
              <a:buChar char="§"/>
            </a:pPr>
            <a:r>
              <a:rPr lang="en-US" sz="1600" b="1" kern="0" spc="-20" dirty="0" smtClean="0">
                <a:solidFill>
                  <a:srgbClr val="A22B38"/>
                </a:solidFill>
                <a:latin typeface="Arial"/>
                <a:ea typeface="ＭＳ Ｐゴシック" charset="-128"/>
                <a:cs typeface="Arial"/>
              </a:rPr>
              <a:t>Speckle </a:t>
            </a:r>
            <a:r>
              <a:rPr lang="en-US" sz="1600" b="1" kern="0" spc="-20" dirty="0">
                <a:solidFill>
                  <a:srgbClr val="A22B38"/>
                </a:solidFill>
                <a:latin typeface="Arial"/>
                <a:ea typeface="ＭＳ Ｐゴシック" charset="-128"/>
                <a:cs typeface="Arial"/>
              </a:rPr>
              <a:t>contrast within </a:t>
            </a:r>
            <a:r>
              <a:rPr lang="en-US" sz="1600" b="1" kern="0" spc="-20" dirty="0" smtClean="0">
                <a:solidFill>
                  <a:srgbClr val="A22B38"/>
                </a:solidFill>
                <a:latin typeface="Arial"/>
                <a:ea typeface="ＭＳ Ｐゴシック" charset="-128"/>
                <a:cs typeface="Arial"/>
              </a:rPr>
              <a:t>    single </a:t>
            </a:r>
            <a:r>
              <a:rPr lang="en-US" sz="1600" b="1" kern="0" spc="-20" dirty="0">
                <a:solidFill>
                  <a:srgbClr val="A22B38"/>
                </a:solidFill>
                <a:latin typeface="Arial"/>
                <a:ea typeface="ＭＳ Ｐゴシック" charset="-128"/>
                <a:cs typeface="Arial"/>
              </a:rPr>
              <a:t>pulse may </a:t>
            </a:r>
            <a:r>
              <a:rPr lang="en-US" sz="1600" b="1" kern="0" spc="-20" dirty="0" smtClean="0">
                <a:solidFill>
                  <a:srgbClr val="A22B38"/>
                </a:solidFill>
                <a:latin typeface="Arial"/>
                <a:ea typeface="ＭＳ Ｐゴシック" charset="-128"/>
                <a:cs typeface="Arial"/>
              </a:rPr>
              <a:t>resolve </a:t>
            </a:r>
            <a:r>
              <a:rPr lang="en-US" sz="1600" b="1" kern="0" spc="-20" dirty="0">
                <a:solidFill>
                  <a:srgbClr val="A22B38"/>
                </a:solidFill>
                <a:latin typeface="Arial"/>
                <a:ea typeface="ＭＳ Ｐゴシック" charset="-128"/>
                <a:cs typeface="Arial"/>
              </a:rPr>
              <a:t>sub-</a:t>
            </a:r>
            <a:r>
              <a:rPr lang="en-US" sz="1600" b="1" kern="0" spc="-20" dirty="0" smtClean="0">
                <a:solidFill>
                  <a:srgbClr val="A22B38"/>
                </a:solidFill>
                <a:latin typeface="Arial"/>
                <a:ea typeface="ＭＳ Ｐゴシック" charset="-128"/>
                <a:cs typeface="Arial"/>
              </a:rPr>
              <a:t>100 </a:t>
            </a:r>
            <a:r>
              <a:rPr lang="en-US" sz="1600" b="1" kern="0" spc="-20" dirty="0" err="1" smtClean="0">
                <a:solidFill>
                  <a:srgbClr val="A22B38"/>
                </a:solidFill>
                <a:latin typeface="Arial"/>
                <a:ea typeface="ＭＳ Ｐゴシック" charset="-128"/>
                <a:cs typeface="Arial"/>
              </a:rPr>
              <a:t>ps</a:t>
            </a:r>
            <a:r>
              <a:rPr lang="en-US" sz="1600" b="1" kern="0" spc="-20" dirty="0" smtClean="0">
                <a:solidFill>
                  <a:srgbClr val="A22B38"/>
                </a:solidFill>
                <a:latin typeface="Arial"/>
                <a:ea typeface="ＭＳ Ｐゴシック" charset="-128"/>
                <a:cs typeface="Arial"/>
              </a:rPr>
              <a:t> dynamics</a:t>
            </a:r>
            <a:endParaRPr lang="en-US" sz="1600" b="1" kern="0" spc="-20" dirty="0">
              <a:solidFill>
                <a:srgbClr val="A22B38"/>
              </a:solidFill>
              <a:latin typeface="Arial"/>
              <a:ea typeface="ＭＳ Ｐゴシック" charset="-128"/>
              <a:cs typeface="Arial"/>
            </a:endParaRPr>
          </a:p>
        </p:txBody>
      </p:sp>
      <p:sp>
        <p:nvSpPr>
          <p:cNvPr id="56" name="TextBox 55"/>
          <p:cNvSpPr txBox="1"/>
          <p:nvPr/>
        </p:nvSpPr>
        <p:spPr>
          <a:xfrm>
            <a:off x="6517200" y="6340157"/>
            <a:ext cx="2154801" cy="492443"/>
          </a:xfrm>
          <a:prstGeom prst="rect">
            <a:avLst/>
          </a:prstGeom>
          <a:noFill/>
        </p:spPr>
        <p:txBody>
          <a:bodyPr wrap="square" rtlCol="0">
            <a:spAutoFit/>
          </a:bodyPr>
          <a:lstStyle/>
          <a:p>
            <a:pPr algn="ctr"/>
            <a:r>
              <a:rPr lang="en-GB" sz="1300" i="1" dirty="0" smtClean="0">
                <a:solidFill>
                  <a:srgbClr val="000000"/>
                </a:solidFill>
                <a:latin typeface="Arial"/>
                <a:cs typeface="Arial"/>
              </a:rPr>
              <a:t>Simulation of early-stage amyloid-like aggregation</a:t>
            </a:r>
          </a:p>
        </p:txBody>
      </p:sp>
    </p:spTree>
    <p:extLst>
      <p:ext uri="{BB962C8B-B14F-4D97-AF65-F5344CB8AC3E}">
        <p14:creationId xmlns:p14="http://schemas.microsoft.com/office/powerpoint/2010/main" val="4133661628"/>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AutoShape 5"/>
          <p:cNvSpPr>
            <a:spLocks noChangeArrowheads="1"/>
          </p:cNvSpPr>
          <p:nvPr/>
        </p:nvSpPr>
        <p:spPr bwMode="auto">
          <a:xfrm>
            <a:off x="5535212" y="1117600"/>
            <a:ext cx="3608787" cy="5753836"/>
          </a:xfrm>
          <a:prstGeom prst="homePlate">
            <a:avLst>
              <a:gd name="adj" fmla="val 0"/>
            </a:avLst>
          </a:prstGeom>
          <a:solidFill>
            <a:schemeClr val="accent1">
              <a:lumMod val="60000"/>
              <a:lumOff val="40000"/>
            </a:schemeClr>
          </a:solidFill>
          <a:ln w="57150" cmpd="sng">
            <a:noFill/>
            <a:prstDash val="solid"/>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10243" name="AutoShape 5"/>
          <p:cNvSpPr>
            <a:spLocks noChangeArrowheads="1"/>
          </p:cNvSpPr>
          <p:nvPr/>
        </p:nvSpPr>
        <p:spPr bwMode="auto">
          <a:xfrm>
            <a:off x="2714625" y="1117600"/>
            <a:ext cx="3609976" cy="5742338"/>
          </a:xfrm>
          <a:prstGeom prst="homePlate">
            <a:avLst>
              <a:gd name="adj" fmla="val 16421"/>
            </a:avLst>
          </a:prstGeom>
          <a:solidFill>
            <a:schemeClr val="accent3"/>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10244" name="AutoShape 8"/>
          <p:cNvSpPr>
            <a:spLocks noChangeArrowheads="1"/>
          </p:cNvSpPr>
          <p:nvPr/>
        </p:nvSpPr>
        <p:spPr bwMode="auto">
          <a:xfrm>
            <a:off x="0" y="1117600"/>
            <a:ext cx="3276600" cy="5740400"/>
          </a:xfrm>
          <a:prstGeom prst="homePlate">
            <a:avLst>
              <a:gd name="adj" fmla="val 16319"/>
            </a:avLst>
          </a:prstGeom>
          <a:solidFill>
            <a:schemeClr val="tx2">
              <a:lumMod val="75000"/>
            </a:schemeClr>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endParaRPr lang="en-US" altLang="ko-KR" dirty="0" smtClean="0">
              <a:solidFill>
                <a:srgbClr val="000000"/>
              </a:solidFill>
              <a:latin typeface="Arial"/>
              <a:ea typeface="굴림" pitchFamily="80" charset="-127"/>
              <a:cs typeface="Arial"/>
            </a:endParaRPr>
          </a:p>
        </p:txBody>
      </p:sp>
      <p:sp>
        <p:nvSpPr>
          <p:cNvPr id="10245" name="Text Box 25"/>
          <p:cNvSpPr txBox="1">
            <a:spLocks noChangeArrowheads="1"/>
          </p:cNvSpPr>
          <p:nvPr/>
        </p:nvSpPr>
        <p:spPr bwMode="auto">
          <a:xfrm>
            <a:off x="5181600" y="841384"/>
            <a:ext cx="4267200" cy="242374"/>
          </a:xfrm>
          <a:prstGeom prst="rect">
            <a:avLst/>
          </a:prstGeom>
          <a:noFill/>
          <a:ln w="9525">
            <a:noFill/>
            <a:miter lim="800000"/>
            <a:headEnd/>
            <a:tailEnd/>
          </a:ln>
        </p:spPr>
        <p:txBody>
          <a:bodyPr lIns="0" tIns="0" rIns="0" bIns="0">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APS Upgrade </a:t>
            </a:r>
          </a:p>
        </p:txBody>
      </p:sp>
      <p:sp>
        <p:nvSpPr>
          <p:cNvPr id="10246" name="Text Box 9"/>
          <p:cNvSpPr txBox="1">
            <a:spLocks noChangeArrowheads="1"/>
          </p:cNvSpPr>
          <p:nvPr/>
        </p:nvSpPr>
        <p:spPr bwMode="auto">
          <a:xfrm>
            <a:off x="460299" y="796397"/>
            <a:ext cx="1762284" cy="334707"/>
          </a:xfrm>
          <a:prstGeom prst="rect">
            <a:avLst/>
          </a:prstGeom>
          <a:noFill/>
          <a:ln w="9525">
            <a:noFill/>
            <a:miter lim="800000"/>
            <a:headEnd/>
            <a:tailEnd/>
          </a:ln>
        </p:spPr>
        <p:txBody>
          <a:bodyPr wrap="none">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The Challenge</a:t>
            </a:r>
          </a:p>
        </p:txBody>
      </p:sp>
      <p:sp>
        <p:nvSpPr>
          <p:cNvPr id="10247" name="Text Box 10"/>
          <p:cNvSpPr txBox="1">
            <a:spLocks noChangeArrowheads="1"/>
          </p:cNvSpPr>
          <p:nvPr/>
        </p:nvSpPr>
        <p:spPr bwMode="auto">
          <a:xfrm>
            <a:off x="2819400" y="796397"/>
            <a:ext cx="2600325" cy="334707"/>
          </a:xfrm>
          <a:prstGeom prst="rect">
            <a:avLst/>
          </a:prstGeom>
          <a:noFill/>
          <a:ln w="9525">
            <a:noFill/>
            <a:miter lim="800000"/>
            <a:headEnd/>
            <a:tailEnd/>
          </a:ln>
        </p:spPr>
        <p:txBody>
          <a:bodyPr>
            <a:spAutoFit/>
          </a:bodyPr>
          <a:lstStyle/>
          <a:p>
            <a:pPr algn="ctr" defTabSz="914400" fontAlgn="base">
              <a:lnSpc>
                <a:spcPct val="85000"/>
              </a:lnSpc>
              <a:spcBef>
                <a:spcPct val="0"/>
              </a:spcBef>
              <a:spcAft>
                <a:spcPct val="0"/>
              </a:spcAft>
            </a:pPr>
            <a:r>
              <a:rPr lang="en-US" altLang="ko-KR" b="1" dirty="0" smtClean="0">
                <a:solidFill>
                  <a:srgbClr val="A22B38"/>
                </a:solidFill>
                <a:latin typeface="Arial"/>
                <a:ea typeface="굴림" pitchFamily="80" charset="-127"/>
                <a:cs typeface="Arial"/>
              </a:rPr>
              <a:t>The Science Problem</a:t>
            </a:r>
          </a:p>
        </p:txBody>
      </p:sp>
      <p:sp>
        <p:nvSpPr>
          <p:cNvPr id="10248" name="Title 1"/>
          <p:cNvSpPr txBox="1">
            <a:spLocks/>
          </p:cNvSpPr>
          <p:nvPr/>
        </p:nvSpPr>
        <p:spPr bwMode="auto">
          <a:xfrm>
            <a:off x="0" y="221050"/>
            <a:ext cx="9144000" cy="598487"/>
          </a:xfrm>
          <a:prstGeom prst="rect">
            <a:avLst/>
          </a:prstGeom>
          <a:noFill/>
          <a:ln w="9525">
            <a:noFill/>
            <a:miter lim="800000"/>
            <a:headEnd/>
            <a:tailEnd/>
          </a:ln>
        </p:spPr>
        <p:txBody>
          <a:bodyPr anchor="ctr"/>
          <a:lstStyle/>
          <a:p>
            <a:pPr algn="ctr" defTabSz="914400" eaLnBrk="0" fontAlgn="base" hangingPunct="0">
              <a:spcBef>
                <a:spcPct val="0"/>
              </a:spcBef>
              <a:spcAft>
                <a:spcPct val="0"/>
              </a:spcAft>
            </a:pPr>
            <a:r>
              <a:rPr lang="en-US" sz="2600" spc="-10" dirty="0" smtClean="0">
                <a:solidFill>
                  <a:srgbClr val="1F497D"/>
                </a:solidFill>
                <a:latin typeface="Arial"/>
                <a:ea typeface="ＭＳ Ｐゴシック" charset="-128"/>
                <a:cs typeface="Arial"/>
              </a:rPr>
              <a:t>APS</a:t>
            </a:r>
            <a:r>
              <a:rPr lang="en-US" sz="2600" spc="-10" dirty="0">
                <a:solidFill>
                  <a:srgbClr val="1F497D"/>
                </a:solidFill>
                <a:latin typeface="Arial"/>
                <a:ea typeface="ＭＳ Ｐゴシック" charset="-128"/>
                <a:cs typeface="Arial"/>
              </a:rPr>
              <a:t>-U: </a:t>
            </a:r>
            <a:r>
              <a:rPr lang="en-US" sz="2600" spc="-10" dirty="0" smtClean="0">
                <a:solidFill>
                  <a:srgbClr val="1F497D"/>
                </a:solidFill>
                <a:latin typeface="Arial"/>
                <a:ea typeface="ＭＳ Ｐゴシック" charset="-128"/>
                <a:cs typeface="Arial"/>
              </a:rPr>
              <a:t>Understanding nanoscale shale mechanics  </a:t>
            </a:r>
            <a:endParaRPr lang="en-US" sz="2600" spc="-10" dirty="0">
              <a:solidFill>
                <a:srgbClr val="1F497D"/>
              </a:solidFill>
              <a:latin typeface="Arial"/>
              <a:ea typeface="ＭＳ Ｐゴシック" charset="-128"/>
              <a:cs typeface="Arial"/>
            </a:endParaRPr>
          </a:p>
        </p:txBody>
      </p:sp>
      <p:sp>
        <p:nvSpPr>
          <p:cNvPr id="12" name="TextBox 11"/>
          <p:cNvSpPr txBox="1"/>
          <p:nvPr/>
        </p:nvSpPr>
        <p:spPr>
          <a:xfrm>
            <a:off x="6395412" y="3697419"/>
            <a:ext cx="2748587" cy="2543260"/>
          </a:xfrm>
          <a:prstGeom prst="rect">
            <a:avLst/>
          </a:prstGeom>
          <a:noFill/>
        </p:spPr>
        <p:txBody>
          <a:bodyPr wrap="square" rtlCol="0">
            <a:spAutoFit/>
          </a:bodyPr>
          <a:lstStyle/>
          <a:p>
            <a:pPr>
              <a:lnSpc>
                <a:spcPct val="90000"/>
              </a:lnSpc>
              <a:spcAft>
                <a:spcPts val="900"/>
              </a:spcAft>
            </a:pPr>
            <a:r>
              <a:rPr lang="en-US" sz="1600" b="1" dirty="0" smtClean="0">
                <a:solidFill>
                  <a:srgbClr val="A22B38"/>
                </a:solidFill>
                <a:latin typeface="Arial"/>
                <a:cs typeface="Arial"/>
              </a:rPr>
              <a:t>With APS-U: </a:t>
            </a:r>
          </a:p>
          <a:p>
            <a:pPr marL="285750" indent="-285750">
              <a:lnSpc>
                <a:spcPct val="90000"/>
              </a:lnSpc>
              <a:spcAft>
                <a:spcPts val="900"/>
              </a:spcAft>
              <a:buFont typeface="Wingdings" charset="2"/>
              <a:buChar char="§"/>
            </a:pPr>
            <a:r>
              <a:rPr lang="en-US" sz="1600" b="1" dirty="0">
                <a:solidFill>
                  <a:srgbClr val="A22B38"/>
                </a:solidFill>
                <a:latin typeface="Arial"/>
                <a:cs typeface="Arial"/>
              </a:rPr>
              <a:t>H</a:t>
            </a:r>
            <a:r>
              <a:rPr lang="en-US" sz="1600" b="1" dirty="0" smtClean="0">
                <a:solidFill>
                  <a:srgbClr val="A22B38"/>
                </a:solidFill>
                <a:latin typeface="Arial"/>
                <a:cs typeface="Arial"/>
              </a:rPr>
              <a:t>igh-speed 3D phase-contrast imaging to capture crack formation</a:t>
            </a:r>
            <a:r>
              <a:rPr lang="en-US" sz="1600" b="1" dirty="0">
                <a:solidFill>
                  <a:srgbClr val="A22B38"/>
                </a:solidFill>
                <a:latin typeface="Arial"/>
                <a:cs typeface="Arial"/>
              </a:rPr>
              <a:t> </a:t>
            </a:r>
            <a:r>
              <a:rPr lang="en-US" sz="1600" b="1" dirty="0" smtClean="0">
                <a:solidFill>
                  <a:srgbClr val="A22B38"/>
                </a:solidFill>
                <a:latin typeface="Arial"/>
                <a:cs typeface="Arial"/>
              </a:rPr>
              <a:t>and propagation in shale</a:t>
            </a:r>
          </a:p>
          <a:p>
            <a:pPr marL="285750" indent="-285750">
              <a:lnSpc>
                <a:spcPct val="90000"/>
              </a:lnSpc>
              <a:spcAft>
                <a:spcPts val="900"/>
              </a:spcAft>
              <a:buFont typeface="Wingdings" charset="2"/>
              <a:buChar char="§"/>
            </a:pPr>
            <a:r>
              <a:rPr lang="en-US" sz="1600" b="1" dirty="0" smtClean="0">
                <a:solidFill>
                  <a:srgbClr val="A22B38"/>
                </a:solidFill>
                <a:latin typeface="Arial"/>
                <a:cs typeface="Arial"/>
              </a:rPr>
              <a:t>Complementary diffraction, W/SAXS  in selected region based on 3D  structure</a:t>
            </a:r>
          </a:p>
        </p:txBody>
      </p:sp>
      <p:sp>
        <p:nvSpPr>
          <p:cNvPr id="61" name="TextBox 60"/>
          <p:cNvSpPr txBox="1"/>
          <p:nvPr/>
        </p:nvSpPr>
        <p:spPr>
          <a:xfrm>
            <a:off x="33375" y="3721095"/>
            <a:ext cx="2964578" cy="2764859"/>
          </a:xfrm>
          <a:prstGeom prst="rect">
            <a:avLst/>
          </a:prstGeom>
          <a:noFill/>
        </p:spPr>
        <p:txBody>
          <a:bodyPr wrap="square" rtlCol="0">
            <a:spAutoFit/>
          </a:bodyPr>
          <a:lstStyle/>
          <a:p>
            <a:pPr>
              <a:lnSpc>
                <a:spcPct val="90000"/>
              </a:lnSpc>
              <a:spcAft>
                <a:spcPts val="900"/>
              </a:spcAft>
            </a:pPr>
            <a:r>
              <a:rPr lang="en-US" sz="1600" dirty="0" smtClean="0">
                <a:solidFill>
                  <a:srgbClr val="FFFFFF"/>
                </a:solidFill>
                <a:latin typeface="Arial"/>
                <a:cs typeface="Arial"/>
              </a:rPr>
              <a:t>Improved oil</a:t>
            </a:r>
            <a:r>
              <a:rPr lang="en-US" sz="1600" dirty="0">
                <a:solidFill>
                  <a:srgbClr val="FFFFFF"/>
                </a:solidFill>
                <a:latin typeface="Arial"/>
                <a:cs typeface="Arial"/>
              </a:rPr>
              <a:t>/gas extraction </a:t>
            </a:r>
            <a:r>
              <a:rPr lang="en-US" sz="1600" dirty="0" smtClean="0">
                <a:solidFill>
                  <a:srgbClr val="FFFFFF"/>
                </a:solidFill>
                <a:latin typeface="Arial"/>
                <a:cs typeface="Arial"/>
              </a:rPr>
              <a:t>via hydraulic fracturing has driven </a:t>
            </a:r>
            <a:r>
              <a:rPr lang="en-US" sz="1600" dirty="0">
                <a:solidFill>
                  <a:srgbClr val="FFFFFF"/>
                </a:solidFill>
                <a:latin typeface="Arial"/>
                <a:cs typeface="Arial"/>
              </a:rPr>
              <a:t>rapid </a:t>
            </a:r>
            <a:r>
              <a:rPr lang="en-US" sz="1600" dirty="0" smtClean="0">
                <a:solidFill>
                  <a:srgbClr val="FFFFFF"/>
                </a:solidFill>
                <a:latin typeface="Arial"/>
                <a:cs typeface="Arial"/>
              </a:rPr>
              <a:t>expansion </a:t>
            </a:r>
            <a:r>
              <a:rPr lang="en-US" sz="1600" dirty="0">
                <a:solidFill>
                  <a:srgbClr val="FFFFFF"/>
                </a:solidFill>
                <a:latin typeface="Arial"/>
                <a:cs typeface="Arial"/>
              </a:rPr>
              <a:t>in </a:t>
            </a:r>
            <a:r>
              <a:rPr lang="en-US" sz="1600" dirty="0" smtClean="0">
                <a:solidFill>
                  <a:srgbClr val="FFFFFF"/>
                </a:solidFill>
                <a:latin typeface="Arial"/>
                <a:cs typeface="Arial"/>
              </a:rPr>
              <a:t>production</a:t>
            </a:r>
            <a:endParaRPr lang="en-US" sz="1600" dirty="0">
              <a:solidFill>
                <a:srgbClr val="FFFFFF"/>
              </a:solidFill>
              <a:latin typeface="Arial"/>
              <a:cs typeface="Arial"/>
            </a:endParaRPr>
          </a:p>
          <a:p>
            <a:pPr marL="192024" indent="-192024">
              <a:lnSpc>
                <a:spcPct val="90000"/>
              </a:lnSpc>
              <a:spcAft>
                <a:spcPts val="900"/>
              </a:spcAft>
              <a:buFont typeface="Wingdings" charset="2"/>
              <a:buChar char="§"/>
            </a:pPr>
            <a:r>
              <a:rPr lang="en-US" sz="1600" dirty="0" smtClean="0">
                <a:solidFill>
                  <a:srgbClr val="FFFFFF"/>
                </a:solidFill>
                <a:latin typeface="Arial"/>
                <a:cs typeface="Arial"/>
              </a:rPr>
              <a:t>More efficient extraction techniques would reduce costs and environmental impacts, conserve resources</a:t>
            </a:r>
          </a:p>
          <a:p>
            <a:pPr marL="192024" indent="-192024">
              <a:lnSpc>
                <a:spcPct val="90000"/>
              </a:lnSpc>
              <a:spcAft>
                <a:spcPts val="900"/>
              </a:spcAft>
              <a:buFont typeface="Wingdings" charset="2"/>
              <a:buChar char="§"/>
            </a:pPr>
            <a:r>
              <a:rPr lang="en-US" sz="1600" dirty="0">
                <a:solidFill>
                  <a:srgbClr val="FFFFFF"/>
                </a:solidFill>
                <a:latin typeface="Arial"/>
                <a:cs typeface="Arial"/>
              </a:rPr>
              <a:t>Optimizing extraction </a:t>
            </a:r>
            <a:r>
              <a:rPr lang="en-US" sz="1600" dirty="0" smtClean="0">
                <a:solidFill>
                  <a:srgbClr val="FFFFFF"/>
                </a:solidFill>
                <a:latin typeface="Arial"/>
                <a:cs typeface="Arial"/>
              </a:rPr>
              <a:t>      requires greater knowledge       of </a:t>
            </a:r>
            <a:r>
              <a:rPr lang="en-US" sz="1600" dirty="0">
                <a:solidFill>
                  <a:srgbClr val="FFFFFF"/>
                </a:solidFill>
                <a:latin typeface="Arial"/>
                <a:cs typeface="Arial"/>
              </a:rPr>
              <a:t>dynamic changes </a:t>
            </a:r>
            <a:r>
              <a:rPr lang="en-US" sz="1600" dirty="0" smtClean="0">
                <a:solidFill>
                  <a:srgbClr val="FFFFFF"/>
                </a:solidFill>
                <a:latin typeface="Arial"/>
                <a:cs typeface="Arial"/>
              </a:rPr>
              <a:t>inside   </a:t>
            </a:r>
            <a:r>
              <a:rPr lang="en-US" sz="1600" dirty="0">
                <a:solidFill>
                  <a:srgbClr val="FFFFFF"/>
                </a:solidFill>
                <a:latin typeface="Arial"/>
                <a:cs typeface="Arial"/>
              </a:rPr>
              <a:t>shale </a:t>
            </a:r>
            <a:endParaRPr lang="en-US" sz="1600" dirty="0" smtClean="0">
              <a:solidFill>
                <a:srgbClr val="FFFFFF"/>
              </a:solidFill>
              <a:latin typeface="Arial"/>
              <a:cs typeface="Arial"/>
            </a:endParaRPr>
          </a:p>
        </p:txBody>
      </p:sp>
      <p:sp>
        <p:nvSpPr>
          <p:cNvPr id="4" name="Rectangle 3"/>
          <p:cNvSpPr/>
          <p:nvPr/>
        </p:nvSpPr>
        <p:spPr bwMode="auto">
          <a:xfrm>
            <a:off x="6301296" y="1176904"/>
            <a:ext cx="2819400" cy="2391796"/>
          </a:xfrm>
          <a:prstGeom prst="rect">
            <a:avLst/>
          </a:prstGeom>
          <a:solidFill>
            <a:srgbClr val="FFFFFF"/>
          </a:solidFill>
          <a:ln w="9525" cap="flat" cmpd="sng" algn="ctr">
            <a:solidFill>
              <a:schemeClr val="tx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dirty="0" smtClean="0">
              <a:solidFill>
                <a:srgbClr val="616161"/>
              </a:solidFill>
              <a:latin typeface="Arial"/>
              <a:cs typeface="Arial"/>
            </a:endParaRPr>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28334" y="1235348"/>
            <a:ext cx="2383219" cy="2383219"/>
          </a:xfrm>
          <a:prstGeom prst="rect">
            <a:avLst/>
          </a:prstGeom>
          <a:ln>
            <a:solidFill>
              <a:schemeClr val="bg1"/>
            </a:solidFill>
          </a:ln>
        </p:spPr>
      </p:pic>
      <p:sp>
        <p:nvSpPr>
          <p:cNvPr id="13" name="Rounded Rectangle 12"/>
          <p:cNvSpPr/>
          <p:nvPr/>
        </p:nvSpPr>
        <p:spPr bwMode="auto">
          <a:xfrm>
            <a:off x="7186486" y="2656454"/>
            <a:ext cx="883920" cy="438150"/>
          </a:xfrm>
          <a:prstGeom prst="roundRect">
            <a:avLst/>
          </a:prstGeom>
          <a:solidFill>
            <a:srgbClr val="99FF99"/>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0" name="TextBox 9"/>
          <p:cNvSpPr txBox="1"/>
          <p:nvPr/>
        </p:nvSpPr>
        <p:spPr>
          <a:xfrm>
            <a:off x="6723571" y="1205479"/>
            <a:ext cx="626418" cy="553998"/>
          </a:xfrm>
          <a:prstGeom prst="rect">
            <a:avLst/>
          </a:prstGeom>
          <a:noFill/>
        </p:spPr>
        <p:txBody>
          <a:bodyPr wrap="none" rtlCol="0">
            <a:spAutoFit/>
          </a:bodyPr>
          <a:lstStyle/>
          <a:p>
            <a:r>
              <a:rPr lang="en-US" sz="1200" b="1" dirty="0" smtClean="0">
                <a:solidFill>
                  <a:srgbClr val="568400"/>
                </a:solidFill>
                <a:latin typeface="Arial"/>
                <a:cs typeface="Arial"/>
              </a:rPr>
              <a:t>Today</a:t>
            </a:r>
            <a:endParaRPr lang="en-US" sz="1200" b="1" dirty="0">
              <a:solidFill>
                <a:srgbClr val="568400"/>
              </a:solidFill>
              <a:latin typeface="Arial"/>
              <a:cs typeface="Arial"/>
            </a:endParaRPr>
          </a:p>
          <a:p>
            <a:endParaRPr lang="en-US" dirty="0">
              <a:solidFill>
                <a:srgbClr val="616161"/>
              </a:solidFill>
              <a:latin typeface="Calibri"/>
            </a:endParaRPr>
          </a:p>
        </p:txBody>
      </p:sp>
      <p:grpSp>
        <p:nvGrpSpPr>
          <p:cNvPr id="86" name="Group 85"/>
          <p:cNvGrpSpPr/>
          <p:nvPr/>
        </p:nvGrpSpPr>
        <p:grpSpPr>
          <a:xfrm>
            <a:off x="6265395" y="1189548"/>
            <a:ext cx="2667940" cy="2364076"/>
            <a:chOff x="255933" y="3765491"/>
            <a:chExt cx="3276424" cy="2761807"/>
          </a:xfrm>
        </p:grpSpPr>
        <p:sp>
          <p:nvSpPr>
            <p:cNvPr id="87" name="Freeform 86"/>
            <p:cNvSpPr/>
            <p:nvPr/>
          </p:nvSpPr>
          <p:spPr>
            <a:xfrm>
              <a:off x="868116" y="4088967"/>
              <a:ext cx="590325" cy="1938790"/>
            </a:xfrm>
            <a:custGeom>
              <a:avLst/>
              <a:gdLst>
                <a:gd name="connsiteX0" fmla="*/ 0 w 780701"/>
                <a:gd name="connsiteY0" fmla="*/ 0 h 1938790"/>
                <a:gd name="connsiteX1" fmla="*/ 542540 w 780701"/>
                <a:gd name="connsiteY1" fmla="*/ 0 h 1938790"/>
                <a:gd name="connsiteX2" fmla="*/ 561222 w 780701"/>
                <a:gd name="connsiteY2" fmla="*/ 0 h 1938790"/>
                <a:gd name="connsiteX3" fmla="*/ 780701 w 780701"/>
                <a:gd name="connsiteY3" fmla="*/ 323138 h 1938790"/>
                <a:gd name="connsiteX4" fmla="*/ 780701 w 780701"/>
                <a:gd name="connsiteY4" fmla="*/ 1528661 h 1938790"/>
                <a:gd name="connsiteX5" fmla="*/ 780701 w 780701"/>
                <a:gd name="connsiteY5" fmla="*/ 1615652 h 1938790"/>
                <a:gd name="connsiteX6" fmla="*/ 780701 w 780701"/>
                <a:gd name="connsiteY6" fmla="*/ 1938790 h 1938790"/>
                <a:gd name="connsiteX7" fmla="*/ 561222 w 780701"/>
                <a:gd name="connsiteY7" fmla="*/ 1938790 h 1938790"/>
                <a:gd name="connsiteX8" fmla="*/ 542540 w 780701"/>
                <a:gd name="connsiteY8" fmla="*/ 1938790 h 1938790"/>
                <a:gd name="connsiteX9" fmla="*/ 0 w 780701"/>
                <a:gd name="connsiteY9" fmla="*/ 1938790 h 1938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0701" h="1938790">
                  <a:moveTo>
                    <a:pt x="0" y="0"/>
                  </a:moveTo>
                  <a:lnTo>
                    <a:pt x="542540" y="0"/>
                  </a:lnTo>
                  <a:lnTo>
                    <a:pt x="561222" y="0"/>
                  </a:lnTo>
                  <a:cubicBezTo>
                    <a:pt x="682437" y="0"/>
                    <a:pt x="780701" y="144674"/>
                    <a:pt x="780701" y="323138"/>
                  </a:cubicBezTo>
                  <a:lnTo>
                    <a:pt x="780701" y="1528661"/>
                  </a:lnTo>
                  <a:lnTo>
                    <a:pt x="780701" y="1615652"/>
                  </a:lnTo>
                  <a:lnTo>
                    <a:pt x="780701" y="1938790"/>
                  </a:lnTo>
                  <a:lnTo>
                    <a:pt x="561222" y="1938790"/>
                  </a:lnTo>
                  <a:lnTo>
                    <a:pt x="542540" y="1938790"/>
                  </a:lnTo>
                  <a:lnTo>
                    <a:pt x="0" y="1938790"/>
                  </a:lnTo>
                  <a:close/>
                </a:path>
              </a:pathLst>
            </a:custGeom>
            <a:solidFill>
              <a:srgbClr val="99FF99"/>
            </a:solidFill>
            <a:ln w="19050" cap="flat" cmpd="sng" algn="ctr">
              <a:noFill/>
              <a:prstDash val="solid"/>
            </a:ln>
            <a:effectLst/>
          </p:spPr>
          <p:txBody>
            <a:bodyPr wrap="square" rtlCol="0" anchor="ctr">
              <a:noAutofit/>
            </a:bodyPr>
            <a:lstStyle/>
            <a:p>
              <a:pPr algn="ctr" defTabSz="914400">
                <a:defRPr/>
              </a:pPr>
              <a:endParaRPr lang="en-US" sz="1600" kern="0" smtClean="0">
                <a:solidFill>
                  <a:prstClr val="white"/>
                </a:solidFill>
                <a:latin typeface="Arial"/>
                <a:cs typeface="Arial"/>
              </a:endParaRPr>
            </a:p>
          </p:txBody>
        </p:sp>
        <p:sp>
          <p:nvSpPr>
            <p:cNvPr id="96" name="Freeform 95"/>
            <p:cNvSpPr/>
            <p:nvPr/>
          </p:nvSpPr>
          <p:spPr>
            <a:xfrm>
              <a:off x="2439865" y="5485424"/>
              <a:ext cx="700080" cy="534679"/>
            </a:xfrm>
            <a:custGeom>
              <a:avLst/>
              <a:gdLst>
                <a:gd name="connsiteX0" fmla="*/ 22833 w 621269"/>
                <a:gd name="connsiteY0" fmla="*/ 112 h 534679"/>
                <a:gd name="connsiteX1" fmla="*/ 621269 w 621269"/>
                <a:gd name="connsiteY1" fmla="*/ 534679 h 534679"/>
                <a:gd name="connsiteX2" fmla="*/ 0 w 621269"/>
                <a:gd name="connsiteY2" fmla="*/ 534679 h 534679"/>
                <a:gd name="connsiteX3" fmla="*/ 0 w 621269"/>
                <a:gd name="connsiteY3" fmla="*/ 4134 h 534679"/>
                <a:gd name="connsiteX4" fmla="*/ 2741 w 621269"/>
                <a:gd name="connsiteY4" fmla="*/ 2720 h 534679"/>
                <a:gd name="connsiteX5" fmla="*/ 22833 w 621269"/>
                <a:gd name="connsiteY5" fmla="*/ 112 h 534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269" h="534679">
                  <a:moveTo>
                    <a:pt x="22833" y="112"/>
                  </a:moveTo>
                  <a:cubicBezTo>
                    <a:pt x="122702" y="6745"/>
                    <a:pt x="454518" y="320715"/>
                    <a:pt x="621269" y="534679"/>
                  </a:cubicBezTo>
                  <a:lnTo>
                    <a:pt x="0" y="534679"/>
                  </a:lnTo>
                  <a:lnTo>
                    <a:pt x="0" y="4134"/>
                  </a:lnTo>
                  <a:lnTo>
                    <a:pt x="2741" y="2720"/>
                  </a:lnTo>
                  <a:cubicBezTo>
                    <a:pt x="9346" y="571"/>
                    <a:pt x="16051" y="-339"/>
                    <a:pt x="22833" y="112"/>
                  </a:cubicBezTo>
                  <a:close/>
                </a:path>
              </a:pathLst>
            </a:custGeom>
            <a:solidFill>
              <a:srgbClr val="99FF99"/>
            </a:solidFill>
            <a:ln w="19050" cap="flat" cmpd="sng" algn="ctr">
              <a:noFill/>
              <a:prstDash val="solid"/>
            </a:ln>
            <a:effectLst/>
          </p:spPr>
          <p:txBody>
            <a:bodyPr wrap="square" rtlCol="0" anchor="ctr">
              <a:noAutofit/>
            </a:bodyPr>
            <a:lstStyle/>
            <a:p>
              <a:pPr algn="ctr" defTabSz="914400">
                <a:defRPr/>
              </a:pPr>
              <a:endParaRPr lang="en-US" sz="1600" kern="0" smtClean="0">
                <a:solidFill>
                  <a:prstClr val="white"/>
                </a:solidFill>
                <a:latin typeface="Arial"/>
                <a:cs typeface="Arial"/>
              </a:endParaRPr>
            </a:p>
          </p:txBody>
        </p:sp>
        <p:grpSp>
          <p:nvGrpSpPr>
            <p:cNvPr id="99" name="Group 98"/>
            <p:cNvGrpSpPr/>
            <p:nvPr/>
          </p:nvGrpSpPr>
          <p:grpSpPr>
            <a:xfrm>
              <a:off x="255933" y="3765491"/>
              <a:ext cx="3276424" cy="2761807"/>
              <a:chOff x="2573360" y="1530350"/>
              <a:chExt cx="3276424" cy="2761807"/>
            </a:xfrm>
          </p:grpSpPr>
          <p:grpSp>
            <p:nvGrpSpPr>
              <p:cNvPr id="100" name="Group 99"/>
              <p:cNvGrpSpPr/>
              <p:nvPr/>
            </p:nvGrpSpPr>
            <p:grpSpPr>
              <a:xfrm>
                <a:off x="2953394" y="3792612"/>
                <a:ext cx="2896390" cy="499545"/>
                <a:chOff x="2953394" y="3792612"/>
                <a:chExt cx="2896390" cy="499545"/>
              </a:xfrm>
            </p:grpSpPr>
            <p:cxnSp>
              <p:nvCxnSpPr>
                <p:cNvPr id="117" name="Straight Connector 116"/>
                <p:cNvCxnSpPr/>
                <p:nvPr/>
              </p:nvCxnSpPr>
              <p:spPr>
                <a:xfrm rot="5400000">
                  <a:off x="3088485" y="3845796"/>
                  <a:ext cx="106367" cy="0"/>
                </a:xfrm>
                <a:prstGeom prst="line">
                  <a:avLst/>
                </a:prstGeom>
                <a:noFill/>
                <a:ln w="28575" cap="flat" cmpd="sng" algn="ctr">
                  <a:solidFill>
                    <a:sysClr val="windowText" lastClr="000000"/>
                  </a:solidFill>
                  <a:prstDash val="solid"/>
                </a:ln>
                <a:effectLst/>
              </p:spPr>
            </p:cxnSp>
            <p:cxnSp>
              <p:nvCxnSpPr>
                <p:cNvPr id="118" name="Straight Connector 117"/>
                <p:cNvCxnSpPr/>
                <p:nvPr/>
              </p:nvCxnSpPr>
              <p:spPr>
                <a:xfrm rot="5400000">
                  <a:off x="3862840" y="3845796"/>
                  <a:ext cx="106367" cy="0"/>
                </a:xfrm>
                <a:prstGeom prst="line">
                  <a:avLst/>
                </a:prstGeom>
                <a:noFill/>
                <a:ln w="28575" cap="flat" cmpd="sng" algn="ctr">
                  <a:solidFill>
                    <a:sysClr val="windowText" lastClr="000000"/>
                  </a:solidFill>
                  <a:prstDash val="solid"/>
                </a:ln>
                <a:effectLst/>
              </p:spPr>
            </p:cxnSp>
            <p:cxnSp>
              <p:nvCxnSpPr>
                <p:cNvPr id="119" name="Straight Connector 118"/>
                <p:cNvCxnSpPr/>
                <p:nvPr/>
              </p:nvCxnSpPr>
              <p:spPr>
                <a:xfrm rot="5400000">
                  <a:off x="4637195" y="3845796"/>
                  <a:ext cx="106367" cy="0"/>
                </a:xfrm>
                <a:prstGeom prst="line">
                  <a:avLst/>
                </a:prstGeom>
                <a:noFill/>
                <a:ln w="28575" cap="flat" cmpd="sng" algn="ctr">
                  <a:solidFill>
                    <a:sysClr val="windowText" lastClr="000000"/>
                  </a:solidFill>
                  <a:prstDash val="solid"/>
                </a:ln>
                <a:effectLst/>
              </p:spPr>
            </p:cxnSp>
            <p:cxnSp>
              <p:nvCxnSpPr>
                <p:cNvPr id="120" name="Straight Connector 119"/>
                <p:cNvCxnSpPr/>
                <p:nvPr/>
              </p:nvCxnSpPr>
              <p:spPr>
                <a:xfrm rot="5400000">
                  <a:off x="5411550" y="3845796"/>
                  <a:ext cx="106367" cy="0"/>
                </a:xfrm>
                <a:prstGeom prst="line">
                  <a:avLst/>
                </a:prstGeom>
                <a:noFill/>
                <a:ln w="28575" cap="flat" cmpd="sng" algn="ctr">
                  <a:solidFill>
                    <a:sysClr val="windowText" lastClr="000000"/>
                  </a:solidFill>
                  <a:prstDash val="solid"/>
                </a:ln>
                <a:effectLst/>
              </p:spPr>
            </p:cxnSp>
            <p:cxnSp>
              <p:nvCxnSpPr>
                <p:cNvPr id="121" name="Straight Connector 120"/>
                <p:cNvCxnSpPr/>
                <p:nvPr/>
              </p:nvCxnSpPr>
              <p:spPr>
                <a:xfrm rot="5400000">
                  <a:off x="3501190" y="3820268"/>
                  <a:ext cx="55311" cy="0"/>
                </a:xfrm>
                <a:prstGeom prst="line">
                  <a:avLst/>
                </a:prstGeom>
                <a:noFill/>
                <a:ln w="28575" cap="flat" cmpd="sng" algn="ctr">
                  <a:solidFill>
                    <a:sysClr val="windowText" lastClr="000000"/>
                  </a:solidFill>
                  <a:prstDash val="solid"/>
                </a:ln>
                <a:effectLst/>
              </p:spPr>
            </p:cxnSp>
            <p:cxnSp>
              <p:nvCxnSpPr>
                <p:cNvPr id="122" name="Straight Connector 121"/>
                <p:cNvCxnSpPr/>
                <p:nvPr/>
              </p:nvCxnSpPr>
              <p:spPr>
                <a:xfrm rot="5400000">
                  <a:off x="4275545" y="3820268"/>
                  <a:ext cx="55311" cy="0"/>
                </a:xfrm>
                <a:prstGeom prst="line">
                  <a:avLst/>
                </a:prstGeom>
                <a:noFill/>
                <a:ln w="28575" cap="flat" cmpd="sng" algn="ctr">
                  <a:solidFill>
                    <a:sysClr val="windowText" lastClr="000000"/>
                  </a:solidFill>
                  <a:prstDash val="solid"/>
                </a:ln>
                <a:effectLst/>
              </p:spPr>
            </p:cxnSp>
            <p:cxnSp>
              <p:nvCxnSpPr>
                <p:cNvPr id="123" name="Straight Connector 122"/>
                <p:cNvCxnSpPr/>
                <p:nvPr/>
              </p:nvCxnSpPr>
              <p:spPr>
                <a:xfrm rot="5400000">
                  <a:off x="5049900" y="3820268"/>
                  <a:ext cx="55311" cy="0"/>
                </a:xfrm>
                <a:prstGeom prst="line">
                  <a:avLst/>
                </a:prstGeom>
                <a:noFill/>
                <a:ln w="28575" cap="flat" cmpd="sng" algn="ctr">
                  <a:solidFill>
                    <a:sysClr val="windowText" lastClr="000000"/>
                  </a:solidFill>
                  <a:prstDash val="solid"/>
                </a:ln>
                <a:effectLst/>
              </p:spPr>
            </p:cxnSp>
            <p:sp>
              <p:nvSpPr>
                <p:cNvPr id="124" name="TextBox 123"/>
                <p:cNvSpPr txBox="1"/>
                <p:nvPr/>
              </p:nvSpPr>
              <p:spPr>
                <a:xfrm>
                  <a:off x="2953394" y="3833906"/>
                  <a:ext cx="510262" cy="296634"/>
                </a:xfrm>
                <a:prstGeom prst="rect">
                  <a:avLst/>
                </a:prstGeom>
                <a:noFill/>
              </p:spPr>
              <p:txBody>
                <a:bodyPr wrap="none" rtlCol="0">
                  <a:spAutoFit/>
                </a:bodyPr>
                <a:lstStyle/>
                <a:p>
                  <a:pPr defTabSz="914400">
                    <a:defRPr/>
                  </a:pPr>
                  <a:r>
                    <a:rPr lang="en-US" sz="1000" kern="0" dirty="0" smtClean="0">
                      <a:solidFill>
                        <a:prstClr val="black"/>
                      </a:solidFill>
                      <a:latin typeface="Arial"/>
                      <a:cs typeface="Arial"/>
                    </a:rPr>
                    <a:t>10</a:t>
                  </a:r>
                  <a:r>
                    <a:rPr lang="en-US" sz="1000" kern="0" baseline="30000" dirty="0" smtClean="0">
                      <a:solidFill>
                        <a:prstClr val="black"/>
                      </a:solidFill>
                      <a:latin typeface="Arial"/>
                      <a:cs typeface="Arial"/>
                    </a:rPr>
                    <a:t>-5</a:t>
                  </a:r>
                  <a:endParaRPr lang="en-US" sz="1000" kern="0" dirty="0" smtClean="0">
                    <a:solidFill>
                      <a:prstClr val="black"/>
                    </a:solidFill>
                    <a:latin typeface="Arial"/>
                    <a:cs typeface="Arial"/>
                  </a:endParaRPr>
                </a:p>
              </p:txBody>
            </p:sp>
            <p:sp>
              <p:nvSpPr>
                <p:cNvPr id="125" name="TextBox 124"/>
                <p:cNvSpPr txBox="1"/>
                <p:nvPr/>
              </p:nvSpPr>
              <p:spPr>
                <a:xfrm>
                  <a:off x="3727749" y="3833906"/>
                  <a:ext cx="510262" cy="296634"/>
                </a:xfrm>
                <a:prstGeom prst="rect">
                  <a:avLst/>
                </a:prstGeom>
                <a:noFill/>
              </p:spPr>
              <p:txBody>
                <a:bodyPr wrap="none" rtlCol="0">
                  <a:spAutoFit/>
                </a:bodyPr>
                <a:lstStyle/>
                <a:p>
                  <a:pPr defTabSz="914400">
                    <a:defRPr/>
                  </a:pPr>
                  <a:r>
                    <a:rPr lang="en-US" sz="1000" kern="0" dirty="0" smtClean="0">
                      <a:solidFill>
                        <a:prstClr val="black"/>
                      </a:solidFill>
                      <a:latin typeface="Arial"/>
                      <a:cs typeface="Arial"/>
                    </a:rPr>
                    <a:t>10</a:t>
                  </a:r>
                  <a:r>
                    <a:rPr lang="en-US" sz="1000" kern="0" baseline="30000" dirty="0" smtClean="0">
                      <a:solidFill>
                        <a:prstClr val="black"/>
                      </a:solidFill>
                      <a:latin typeface="Arial"/>
                      <a:cs typeface="Arial"/>
                    </a:rPr>
                    <a:t>-6</a:t>
                  </a:r>
                  <a:endParaRPr lang="en-US" sz="1000" kern="0" dirty="0" smtClean="0">
                    <a:solidFill>
                      <a:prstClr val="black"/>
                    </a:solidFill>
                    <a:latin typeface="Arial"/>
                    <a:cs typeface="Arial"/>
                  </a:endParaRPr>
                </a:p>
              </p:txBody>
            </p:sp>
            <p:sp>
              <p:nvSpPr>
                <p:cNvPr id="126" name="TextBox 125"/>
                <p:cNvSpPr txBox="1"/>
                <p:nvPr/>
              </p:nvSpPr>
              <p:spPr>
                <a:xfrm>
                  <a:off x="4502104" y="3833906"/>
                  <a:ext cx="510262" cy="296634"/>
                </a:xfrm>
                <a:prstGeom prst="rect">
                  <a:avLst/>
                </a:prstGeom>
                <a:noFill/>
              </p:spPr>
              <p:txBody>
                <a:bodyPr wrap="none" rtlCol="0">
                  <a:spAutoFit/>
                </a:bodyPr>
                <a:lstStyle/>
                <a:p>
                  <a:pPr defTabSz="914400">
                    <a:defRPr/>
                  </a:pPr>
                  <a:r>
                    <a:rPr lang="en-US" sz="1000" kern="0" dirty="0" smtClean="0">
                      <a:solidFill>
                        <a:prstClr val="black"/>
                      </a:solidFill>
                      <a:latin typeface="Arial"/>
                      <a:cs typeface="Arial"/>
                    </a:rPr>
                    <a:t>10</a:t>
                  </a:r>
                  <a:r>
                    <a:rPr lang="en-US" sz="1000" kern="0" baseline="30000" dirty="0" smtClean="0">
                      <a:solidFill>
                        <a:prstClr val="black"/>
                      </a:solidFill>
                      <a:latin typeface="Arial"/>
                      <a:cs typeface="Arial"/>
                    </a:rPr>
                    <a:t>-7</a:t>
                  </a:r>
                  <a:endParaRPr lang="en-US" sz="1000" kern="0" dirty="0" smtClean="0">
                    <a:solidFill>
                      <a:prstClr val="black"/>
                    </a:solidFill>
                    <a:latin typeface="Arial"/>
                    <a:cs typeface="Arial"/>
                  </a:endParaRPr>
                </a:p>
              </p:txBody>
            </p:sp>
            <p:sp>
              <p:nvSpPr>
                <p:cNvPr id="127" name="TextBox 126"/>
                <p:cNvSpPr txBox="1"/>
                <p:nvPr/>
              </p:nvSpPr>
              <p:spPr>
                <a:xfrm>
                  <a:off x="5276458" y="3833906"/>
                  <a:ext cx="510262" cy="296634"/>
                </a:xfrm>
                <a:prstGeom prst="rect">
                  <a:avLst/>
                </a:prstGeom>
                <a:noFill/>
              </p:spPr>
              <p:txBody>
                <a:bodyPr wrap="none" rtlCol="0">
                  <a:spAutoFit/>
                </a:bodyPr>
                <a:lstStyle/>
                <a:p>
                  <a:pPr defTabSz="914400">
                    <a:defRPr/>
                  </a:pPr>
                  <a:r>
                    <a:rPr lang="en-US" sz="1000" kern="0" dirty="0" smtClean="0">
                      <a:solidFill>
                        <a:prstClr val="black"/>
                      </a:solidFill>
                      <a:latin typeface="Arial"/>
                      <a:cs typeface="Arial"/>
                    </a:rPr>
                    <a:t>10</a:t>
                  </a:r>
                  <a:r>
                    <a:rPr lang="en-US" sz="1000" kern="0" baseline="30000" dirty="0" smtClean="0">
                      <a:solidFill>
                        <a:prstClr val="black"/>
                      </a:solidFill>
                      <a:latin typeface="Arial"/>
                      <a:cs typeface="Arial"/>
                    </a:rPr>
                    <a:t>-8</a:t>
                  </a:r>
                  <a:endParaRPr lang="en-US" sz="1000" kern="0" dirty="0" smtClean="0">
                    <a:solidFill>
                      <a:prstClr val="black"/>
                    </a:solidFill>
                    <a:latin typeface="Arial"/>
                    <a:cs typeface="Arial"/>
                  </a:endParaRPr>
                </a:p>
              </p:txBody>
            </p:sp>
            <p:sp>
              <p:nvSpPr>
                <p:cNvPr id="128" name="TextBox 127"/>
                <p:cNvSpPr txBox="1"/>
                <p:nvPr/>
              </p:nvSpPr>
              <p:spPr>
                <a:xfrm>
                  <a:off x="3497653" y="4004512"/>
                  <a:ext cx="1889252" cy="287645"/>
                </a:xfrm>
                <a:prstGeom prst="rect">
                  <a:avLst/>
                </a:prstGeom>
                <a:noFill/>
              </p:spPr>
              <p:txBody>
                <a:bodyPr wrap="none" rtlCol="0">
                  <a:spAutoFit/>
                </a:bodyPr>
                <a:lstStyle/>
                <a:p>
                  <a:pPr defTabSz="914400">
                    <a:defRPr/>
                  </a:pPr>
                  <a:r>
                    <a:rPr lang="en-US" sz="1000" b="1" kern="0" dirty="0" smtClean="0">
                      <a:solidFill>
                        <a:prstClr val="black"/>
                      </a:solidFill>
                      <a:latin typeface="Arial"/>
                      <a:cs typeface="Arial"/>
                    </a:rPr>
                    <a:t>Spatial Resolution (m)</a:t>
                  </a:r>
                </a:p>
              </p:txBody>
            </p:sp>
            <p:cxnSp>
              <p:nvCxnSpPr>
                <p:cNvPr id="129" name="Straight Arrow Connector 128"/>
                <p:cNvCxnSpPr/>
                <p:nvPr/>
              </p:nvCxnSpPr>
              <p:spPr>
                <a:xfrm>
                  <a:off x="3141668" y="3794740"/>
                  <a:ext cx="2708116" cy="0"/>
                </a:xfrm>
                <a:prstGeom prst="straightConnector1">
                  <a:avLst/>
                </a:prstGeom>
                <a:noFill/>
                <a:ln w="28575" cap="flat" cmpd="sng" algn="ctr">
                  <a:solidFill>
                    <a:sysClr val="windowText" lastClr="000000"/>
                  </a:solidFill>
                  <a:prstDash val="solid"/>
                  <a:headEnd type="none" w="med" len="med"/>
                  <a:tailEnd type="triangle" w="med" len="med"/>
                </a:ln>
                <a:effectLst/>
              </p:spPr>
            </p:cxnSp>
          </p:grpSp>
          <p:grpSp>
            <p:nvGrpSpPr>
              <p:cNvPr id="101" name="Group 100"/>
              <p:cNvGrpSpPr/>
              <p:nvPr/>
            </p:nvGrpSpPr>
            <p:grpSpPr>
              <a:xfrm>
                <a:off x="2573360" y="1530350"/>
                <a:ext cx="594336" cy="2264391"/>
                <a:chOff x="2573360" y="1530350"/>
                <a:chExt cx="594336" cy="2264391"/>
              </a:xfrm>
            </p:grpSpPr>
            <p:cxnSp>
              <p:nvCxnSpPr>
                <p:cNvPr id="102" name="Straight Connector 101"/>
                <p:cNvCxnSpPr/>
                <p:nvPr/>
              </p:nvCxnSpPr>
              <p:spPr>
                <a:xfrm>
                  <a:off x="3088277" y="3573496"/>
                  <a:ext cx="55311" cy="0"/>
                </a:xfrm>
                <a:prstGeom prst="line">
                  <a:avLst/>
                </a:prstGeom>
                <a:noFill/>
                <a:ln w="28575" cap="flat" cmpd="sng" algn="ctr">
                  <a:solidFill>
                    <a:sysClr val="windowText" lastClr="000000"/>
                  </a:solidFill>
                  <a:prstDash val="solid"/>
                </a:ln>
                <a:effectLst/>
              </p:spPr>
            </p:cxnSp>
            <p:cxnSp>
              <p:nvCxnSpPr>
                <p:cNvPr id="103" name="Straight Connector 102"/>
                <p:cNvCxnSpPr/>
                <p:nvPr/>
              </p:nvCxnSpPr>
              <p:spPr>
                <a:xfrm>
                  <a:off x="3037221" y="3191344"/>
                  <a:ext cx="106367" cy="0"/>
                </a:xfrm>
                <a:prstGeom prst="line">
                  <a:avLst/>
                </a:prstGeom>
                <a:noFill/>
                <a:ln w="28575" cap="flat" cmpd="sng" algn="ctr">
                  <a:solidFill>
                    <a:sysClr val="windowText" lastClr="000000"/>
                  </a:solidFill>
                  <a:prstDash val="solid"/>
                </a:ln>
                <a:effectLst/>
              </p:spPr>
            </p:cxnSp>
            <p:cxnSp>
              <p:nvCxnSpPr>
                <p:cNvPr id="104" name="Straight Connector 103"/>
                <p:cNvCxnSpPr/>
                <p:nvPr/>
              </p:nvCxnSpPr>
              <p:spPr>
                <a:xfrm>
                  <a:off x="3037221" y="2618122"/>
                  <a:ext cx="106367" cy="0"/>
                </a:xfrm>
                <a:prstGeom prst="line">
                  <a:avLst/>
                </a:prstGeom>
                <a:noFill/>
                <a:ln w="28575" cap="flat" cmpd="sng" algn="ctr">
                  <a:solidFill>
                    <a:sysClr val="windowText" lastClr="000000"/>
                  </a:solidFill>
                  <a:prstDash val="solid"/>
                </a:ln>
                <a:effectLst/>
              </p:spPr>
            </p:cxnSp>
            <p:cxnSp>
              <p:nvCxnSpPr>
                <p:cNvPr id="105" name="Straight Connector 104"/>
                <p:cNvCxnSpPr/>
                <p:nvPr/>
              </p:nvCxnSpPr>
              <p:spPr>
                <a:xfrm>
                  <a:off x="3037221" y="2044899"/>
                  <a:ext cx="106367" cy="0"/>
                </a:xfrm>
                <a:prstGeom prst="line">
                  <a:avLst/>
                </a:prstGeom>
                <a:noFill/>
                <a:ln w="28575" cap="flat" cmpd="sng" algn="ctr">
                  <a:solidFill>
                    <a:sysClr val="windowText" lastClr="000000"/>
                  </a:solidFill>
                  <a:prstDash val="solid"/>
                </a:ln>
                <a:effectLst/>
              </p:spPr>
            </p:cxnSp>
            <p:sp>
              <p:nvSpPr>
                <p:cNvPr id="106" name="TextBox 105"/>
                <p:cNvSpPr txBox="1"/>
                <p:nvPr/>
              </p:nvSpPr>
              <p:spPr>
                <a:xfrm>
                  <a:off x="2657431" y="3021033"/>
                  <a:ext cx="510263" cy="296635"/>
                </a:xfrm>
                <a:prstGeom prst="rect">
                  <a:avLst/>
                </a:prstGeom>
                <a:noFill/>
              </p:spPr>
              <p:txBody>
                <a:bodyPr wrap="none" rtlCol="0">
                  <a:spAutoFit/>
                </a:bodyPr>
                <a:lstStyle/>
                <a:p>
                  <a:pPr defTabSz="914400">
                    <a:defRPr/>
                  </a:pPr>
                  <a:r>
                    <a:rPr lang="en-US" sz="1000" kern="0" dirty="0" smtClean="0">
                      <a:solidFill>
                        <a:prstClr val="black"/>
                      </a:solidFill>
                      <a:latin typeface="Arial"/>
                      <a:cs typeface="Arial"/>
                    </a:rPr>
                    <a:t>10</a:t>
                  </a:r>
                  <a:r>
                    <a:rPr lang="en-US" sz="1000" kern="0" baseline="30000" dirty="0" smtClean="0">
                      <a:solidFill>
                        <a:prstClr val="black"/>
                      </a:solidFill>
                      <a:latin typeface="Arial"/>
                      <a:cs typeface="Arial"/>
                    </a:rPr>
                    <a:t>-3</a:t>
                  </a:r>
                  <a:endParaRPr lang="en-US" sz="1000" kern="0" dirty="0" smtClean="0">
                    <a:solidFill>
                      <a:prstClr val="black"/>
                    </a:solidFill>
                    <a:latin typeface="Arial"/>
                    <a:cs typeface="Arial"/>
                  </a:endParaRPr>
                </a:p>
              </p:txBody>
            </p:sp>
            <p:sp>
              <p:nvSpPr>
                <p:cNvPr id="107" name="TextBox 106"/>
                <p:cNvSpPr txBox="1"/>
                <p:nvPr/>
              </p:nvSpPr>
              <p:spPr>
                <a:xfrm>
                  <a:off x="2657433" y="2447811"/>
                  <a:ext cx="510263" cy="296635"/>
                </a:xfrm>
                <a:prstGeom prst="rect">
                  <a:avLst/>
                </a:prstGeom>
                <a:noFill/>
              </p:spPr>
              <p:txBody>
                <a:bodyPr wrap="none" rtlCol="0">
                  <a:spAutoFit/>
                </a:bodyPr>
                <a:lstStyle/>
                <a:p>
                  <a:pPr defTabSz="914400">
                    <a:defRPr/>
                  </a:pPr>
                  <a:r>
                    <a:rPr lang="en-US" sz="1000" kern="0" dirty="0" smtClean="0">
                      <a:solidFill>
                        <a:prstClr val="black"/>
                      </a:solidFill>
                      <a:latin typeface="Arial"/>
                      <a:cs typeface="Arial"/>
                    </a:rPr>
                    <a:t>10</a:t>
                  </a:r>
                  <a:r>
                    <a:rPr lang="en-US" sz="1000" kern="0" baseline="30000" dirty="0" smtClean="0">
                      <a:solidFill>
                        <a:prstClr val="black"/>
                      </a:solidFill>
                      <a:latin typeface="Arial"/>
                      <a:cs typeface="Arial"/>
                    </a:rPr>
                    <a:t>-6</a:t>
                  </a:r>
                  <a:endParaRPr lang="en-US" sz="1000" kern="0" dirty="0" smtClean="0">
                    <a:solidFill>
                      <a:prstClr val="black"/>
                    </a:solidFill>
                    <a:latin typeface="Arial"/>
                    <a:cs typeface="Arial"/>
                  </a:endParaRPr>
                </a:p>
              </p:txBody>
            </p:sp>
            <p:sp>
              <p:nvSpPr>
                <p:cNvPr id="108" name="TextBox 107"/>
                <p:cNvSpPr txBox="1"/>
                <p:nvPr/>
              </p:nvSpPr>
              <p:spPr>
                <a:xfrm>
                  <a:off x="2657433" y="1874587"/>
                  <a:ext cx="510261" cy="296635"/>
                </a:xfrm>
                <a:prstGeom prst="rect">
                  <a:avLst/>
                </a:prstGeom>
                <a:noFill/>
              </p:spPr>
              <p:txBody>
                <a:bodyPr wrap="none" rtlCol="0">
                  <a:spAutoFit/>
                </a:bodyPr>
                <a:lstStyle/>
                <a:p>
                  <a:pPr defTabSz="914400">
                    <a:defRPr/>
                  </a:pPr>
                  <a:r>
                    <a:rPr lang="en-US" sz="1000" kern="0" dirty="0" smtClean="0">
                      <a:solidFill>
                        <a:prstClr val="black"/>
                      </a:solidFill>
                      <a:latin typeface="Arial"/>
                      <a:cs typeface="Arial"/>
                    </a:rPr>
                    <a:t>10</a:t>
                  </a:r>
                  <a:r>
                    <a:rPr lang="en-US" sz="1000" kern="0" baseline="30000" dirty="0" smtClean="0">
                      <a:solidFill>
                        <a:prstClr val="black"/>
                      </a:solidFill>
                      <a:latin typeface="Arial"/>
                      <a:cs typeface="Arial"/>
                    </a:rPr>
                    <a:t>-9</a:t>
                  </a:r>
                  <a:endParaRPr lang="en-US" sz="1000" kern="0" dirty="0" smtClean="0">
                    <a:solidFill>
                      <a:prstClr val="black"/>
                    </a:solidFill>
                    <a:latin typeface="Arial"/>
                    <a:cs typeface="Arial"/>
                  </a:endParaRPr>
                </a:p>
              </p:txBody>
            </p:sp>
            <p:cxnSp>
              <p:nvCxnSpPr>
                <p:cNvPr id="109" name="Straight Connector 108"/>
                <p:cNvCxnSpPr/>
                <p:nvPr/>
              </p:nvCxnSpPr>
              <p:spPr>
                <a:xfrm>
                  <a:off x="3088277" y="1853825"/>
                  <a:ext cx="55311" cy="0"/>
                </a:xfrm>
                <a:prstGeom prst="line">
                  <a:avLst/>
                </a:prstGeom>
                <a:noFill/>
                <a:ln w="28575" cap="flat" cmpd="sng" algn="ctr">
                  <a:solidFill>
                    <a:sysClr val="windowText" lastClr="000000"/>
                  </a:solidFill>
                  <a:prstDash val="solid"/>
                </a:ln>
                <a:effectLst/>
              </p:spPr>
            </p:cxnSp>
            <p:cxnSp>
              <p:nvCxnSpPr>
                <p:cNvPr id="110" name="Straight Connector 109"/>
                <p:cNvCxnSpPr/>
                <p:nvPr/>
              </p:nvCxnSpPr>
              <p:spPr>
                <a:xfrm>
                  <a:off x="3088277" y="2235973"/>
                  <a:ext cx="55311" cy="0"/>
                </a:xfrm>
                <a:prstGeom prst="line">
                  <a:avLst/>
                </a:prstGeom>
                <a:noFill/>
                <a:ln w="28575" cap="flat" cmpd="sng" algn="ctr">
                  <a:solidFill>
                    <a:sysClr val="windowText" lastClr="000000"/>
                  </a:solidFill>
                  <a:prstDash val="solid"/>
                </a:ln>
                <a:effectLst/>
              </p:spPr>
            </p:cxnSp>
            <p:cxnSp>
              <p:nvCxnSpPr>
                <p:cNvPr id="111" name="Straight Connector 110"/>
                <p:cNvCxnSpPr/>
                <p:nvPr/>
              </p:nvCxnSpPr>
              <p:spPr>
                <a:xfrm>
                  <a:off x="3088277" y="2427047"/>
                  <a:ext cx="55311" cy="0"/>
                </a:xfrm>
                <a:prstGeom prst="line">
                  <a:avLst/>
                </a:prstGeom>
                <a:noFill/>
                <a:ln w="28575" cap="flat" cmpd="sng" algn="ctr">
                  <a:solidFill>
                    <a:sysClr val="windowText" lastClr="000000"/>
                  </a:solidFill>
                  <a:prstDash val="solid"/>
                </a:ln>
                <a:effectLst/>
              </p:spPr>
            </p:cxnSp>
            <p:cxnSp>
              <p:nvCxnSpPr>
                <p:cNvPr id="112" name="Straight Connector 111"/>
                <p:cNvCxnSpPr/>
                <p:nvPr/>
              </p:nvCxnSpPr>
              <p:spPr>
                <a:xfrm>
                  <a:off x="3088277" y="2809196"/>
                  <a:ext cx="55311" cy="0"/>
                </a:xfrm>
                <a:prstGeom prst="line">
                  <a:avLst/>
                </a:prstGeom>
                <a:noFill/>
                <a:ln w="28575" cap="flat" cmpd="sng" algn="ctr">
                  <a:solidFill>
                    <a:sysClr val="windowText" lastClr="000000"/>
                  </a:solidFill>
                  <a:prstDash val="solid"/>
                </a:ln>
                <a:effectLst/>
              </p:spPr>
            </p:cxnSp>
            <p:cxnSp>
              <p:nvCxnSpPr>
                <p:cNvPr id="113" name="Straight Connector 112"/>
                <p:cNvCxnSpPr/>
                <p:nvPr/>
              </p:nvCxnSpPr>
              <p:spPr>
                <a:xfrm>
                  <a:off x="3088277" y="3000270"/>
                  <a:ext cx="55311" cy="0"/>
                </a:xfrm>
                <a:prstGeom prst="line">
                  <a:avLst/>
                </a:prstGeom>
                <a:noFill/>
                <a:ln w="28575" cap="flat" cmpd="sng" algn="ctr">
                  <a:solidFill>
                    <a:sysClr val="windowText" lastClr="000000"/>
                  </a:solidFill>
                  <a:prstDash val="solid"/>
                </a:ln>
                <a:effectLst/>
              </p:spPr>
            </p:cxnSp>
            <p:cxnSp>
              <p:nvCxnSpPr>
                <p:cNvPr id="114" name="Straight Connector 113"/>
                <p:cNvCxnSpPr/>
                <p:nvPr/>
              </p:nvCxnSpPr>
              <p:spPr>
                <a:xfrm>
                  <a:off x="3088277" y="3382419"/>
                  <a:ext cx="55311" cy="0"/>
                </a:xfrm>
                <a:prstGeom prst="line">
                  <a:avLst/>
                </a:prstGeom>
                <a:noFill/>
                <a:ln w="28575" cap="flat" cmpd="sng" algn="ctr">
                  <a:solidFill>
                    <a:sysClr val="windowText" lastClr="000000"/>
                  </a:solidFill>
                  <a:prstDash val="solid"/>
                </a:ln>
                <a:effectLst/>
              </p:spPr>
            </p:cxnSp>
            <p:sp>
              <p:nvSpPr>
                <p:cNvPr id="115" name="TextBox 114"/>
                <p:cNvSpPr txBox="1"/>
                <p:nvPr/>
              </p:nvSpPr>
              <p:spPr>
                <a:xfrm rot="16200000">
                  <a:off x="1759340" y="2519660"/>
                  <a:ext cx="1930417" cy="302377"/>
                </a:xfrm>
                <a:prstGeom prst="rect">
                  <a:avLst/>
                </a:prstGeom>
                <a:noFill/>
              </p:spPr>
              <p:txBody>
                <a:bodyPr wrap="none" rtlCol="0">
                  <a:spAutoFit/>
                </a:bodyPr>
                <a:lstStyle/>
                <a:p>
                  <a:pPr defTabSz="914400">
                    <a:defRPr/>
                  </a:pPr>
                  <a:r>
                    <a:rPr lang="en-US" sz="1000" b="1" kern="0" dirty="0" smtClean="0">
                      <a:solidFill>
                        <a:prstClr val="black"/>
                      </a:solidFill>
                      <a:latin typeface="Arial"/>
                      <a:cs typeface="Arial"/>
                    </a:rPr>
                    <a:t>Temporal Resolution (s)</a:t>
                  </a:r>
                </a:p>
              </p:txBody>
            </p:sp>
            <p:cxnSp>
              <p:nvCxnSpPr>
                <p:cNvPr id="116" name="Straight Arrow Connector 115"/>
                <p:cNvCxnSpPr/>
                <p:nvPr/>
              </p:nvCxnSpPr>
              <p:spPr>
                <a:xfrm flipV="1">
                  <a:off x="3143588" y="1530350"/>
                  <a:ext cx="0" cy="2264391"/>
                </a:xfrm>
                <a:prstGeom prst="straightConnector1">
                  <a:avLst/>
                </a:prstGeom>
                <a:noFill/>
                <a:ln w="28575" cap="flat" cmpd="sng" algn="ctr">
                  <a:solidFill>
                    <a:sysClr val="windowText" lastClr="000000"/>
                  </a:solidFill>
                  <a:prstDash val="solid"/>
                  <a:headEnd type="none" w="med" len="med"/>
                  <a:tailEnd type="triangle" w="med" len="med"/>
                </a:ln>
                <a:effectLst/>
              </p:spPr>
            </p:cxnSp>
          </p:grpSp>
        </p:grpSp>
        <p:sp>
          <p:nvSpPr>
            <p:cNvPr id="98" name="Freeform 97"/>
            <p:cNvSpPr/>
            <p:nvPr/>
          </p:nvSpPr>
          <p:spPr>
            <a:xfrm>
              <a:off x="817084" y="4068633"/>
              <a:ext cx="2323065" cy="1947255"/>
            </a:xfrm>
            <a:custGeom>
              <a:avLst/>
              <a:gdLst>
                <a:gd name="connsiteX0" fmla="*/ 0 w 2323065"/>
                <a:gd name="connsiteY0" fmla="*/ 0 h 1947253"/>
                <a:gd name="connsiteX1" fmla="*/ 1103507 w 2323065"/>
                <a:gd name="connsiteY1" fmla="*/ 0 h 1947253"/>
                <a:gd name="connsiteX2" fmla="*/ 1103507 w 2323065"/>
                <a:gd name="connsiteY2" fmla="*/ 2542 h 1947253"/>
                <a:gd name="connsiteX3" fmla="*/ 2323065 w 2323065"/>
                <a:gd name="connsiteY3" fmla="*/ 1947253 h 1947253"/>
                <a:gd name="connsiteX4" fmla="*/ 0 w 2323065"/>
                <a:gd name="connsiteY4" fmla="*/ 1947253 h 19472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065" h="1947253">
                  <a:moveTo>
                    <a:pt x="0" y="0"/>
                  </a:moveTo>
                  <a:lnTo>
                    <a:pt x="1103507" y="0"/>
                  </a:lnTo>
                  <a:lnTo>
                    <a:pt x="1103507" y="2542"/>
                  </a:lnTo>
                  <a:cubicBezTo>
                    <a:pt x="1684051" y="27369"/>
                    <a:pt x="2170699" y="840974"/>
                    <a:pt x="2323065" y="1947253"/>
                  </a:cubicBezTo>
                  <a:lnTo>
                    <a:pt x="0" y="1947253"/>
                  </a:lnTo>
                  <a:close/>
                </a:path>
              </a:pathLst>
            </a:custGeom>
            <a:solidFill>
              <a:srgbClr val="FF7C80">
                <a:alpha val="29804"/>
              </a:srgbClr>
            </a:solidFill>
            <a:ln w="19050" cap="flat" cmpd="sng" algn="ctr">
              <a:solidFill>
                <a:srgbClr val="FF0000"/>
              </a:solidFill>
              <a:prstDash val="solid"/>
            </a:ln>
            <a:effectLst/>
          </p:spPr>
          <p:txBody>
            <a:bodyPr wrap="square" rtlCol="0" anchor="ctr">
              <a:noAutofit/>
            </a:bodyPr>
            <a:lstStyle/>
            <a:p>
              <a:pPr algn="ctr" defTabSz="914400">
                <a:defRPr/>
              </a:pPr>
              <a:endParaRPr lang="en-US" sz="1600" kern="0" smtClean="0">
                <a:solidFill>
                  <a:prstClr val="white"/>
                </a:solidFill>
                <a:latin typeface="Arial"/>
                <a:cs typeface="Arial"/>
              </a:endParaRPr>
            </a:p>
          </p:txBody>
        </p:sp>
      </p:grpSp>
      <p:sp>
        <p:nvSpPr>
          <p:cNvPr id="62" name="TextBox 61"/>
          <p:cNvSpPr txBox="1"/>
          <p:nvPr/>
        </p:nvSpPr>
        <p:spPr>
          <a:xfrm>
            <a:off x="3009466" y="1161160"/>
            <a:ext cx="2816594" cy="1763047"/>
          </a:xfrm>
          <a:prstGeom prst="rect">
            <a:avLst/>
          </a:prstGeom>
          <a:noFill/>
        </p:spPr>
        <p:txBody>
          <a:bodyPr wrap="square" rtlCol="0">
            <a:spAutoFit/>
          </a:bodyPr>
          <a:lstStyle/>
          <a:p>
            <a:pPr defTabSz="913010">
              <a:lnSpc>
                <a:spcPct val="90000"/>
              </a:lnSpc>
              <a:spcAft>
                <a:spcPts val="900"/>
              </a:spcAft>
            </a:pPr>
            <a:r>
              <a:rPr lang="en-US" sz="1600" dirty="0" err="1" smtClean="0">
                <a:solidFill>
                  <a:srgbClr val="FFFFFF"/>
                </a:solidFill>
                <a:latin typeface="Arial"/>
                <a:cs typeface="Arial"/>
              </a:rPr>
              <a:t>Percolative</a:t>
            </a:r>
            <a:r>
              <a:rPr lang="en-US" sz="1600" dirty="0" smtClean="0">
                <a:solidFill>
                  <a:srgbClr val="FFFFFF"/>
                </a:solidFill>
                <a:latin typeface="Arial"/>
                <a:cs typeface="Arial"/>
              </a:rPr>
              <a:t> extraction depends on interactions between fractures and pores, but shale’s µs dynamic properties at nm length </a:t>
            </a:r>
            <a:r>
              <a:rPr lang="en-US" sz="1600" dirty="0">
                <a:solidFill>
                  <a:srgbClr val="FFFFFF"/>
                </a:solidFill>
                <a:latin typeface="Arial"/>
                <a:cs typeface="Arial"/>
              </a:rPr>
              <a:t>scale are poorly understood</a:t>
            </a:r>
          </a:p>
          <a:p>
            <a:pPr defTabSz="913010">
              <a:lnSpc>
                <a:spcPct val="90000"/>
              </a:lnSpc>
              <a:spcAft>
                <a:spcPts val="900"/>
              </a:spcAft>
            </a:pPr>
            <a:endParaRPr lang="en-US" sz="1600" dirty="0">
              <a:solidFill>
                <a:srgbClr val="FFFFFF"/>
              </a:solidFill>
              <a:latin typeface="Arial"/>
              <a:cs typeface="Arial"/>
            </a:endParaRPr>
          </a:p>
        </p:txBody>
      </p:sp>
      <p:sp>
        <p:nvSpPr>
          <p:cNvPr id="14" name="TextBox 13"/>
          <p:cNvSpPr txBox="1"/>
          <p:nvPr/>
        </p:nvSpPr>
        <p:spPr>
          <a:xfrm>
            <a:off x="3200400" y="2946400"/>
            <a:ext cx="2956560" cy="338554"/>
          </a:xfrm>
          <a:prstGeom prst="rect">
            <a:avLst/>
          </a:prstGeom>
          <a:noFill/>
        </p:spPr>
        <p:txBody>
          <a:bodyPr wrap="square" rtlCol="0">
            <a:spAutoFit/>
          </a:bodyPr>
          <a:lstStyle/>
          <a:p>
            <a:endParaRPr lang="en-US" sz="1600" dirty="0">
              <a:solidFill>
                <a:srgbClr val="FFFFFF"/>
              </a:solidFill>
              <a:latin typeface="Arial"/>
              <a:cs typeface="Arial"/>
            </a:endParaRPr>
          </a:p>
        </p:txBody>
      </p:sp>
      <p:sp>
        <p:nvSpPr>
          <p:cNvPr id="2" name="TextBox 1"/>
          <p:cNvSpPr txBox="1"/>
          <p:nvPr/>
        </p:nvSpPr>
        <p:spPr>
          <a:xfrm>
            <a:off x="3175603" y="2740990"/>
            <a:ext cx="3037841" cy="1204432"/>
          </a:xfrm>
          <a:prstGeom prst="rect">
            <a:avLst/>
          </a:prstGeom>
          <a:noFill/>
        </p:spPr>
        <p:txBody>
          <a:bodyPr wrap="square" rtlCol="0">
            <a:spAutoFit/>
          </a:bodyPr>
          <a:lstStyle/>
          <a:p>
            <a:pPr marL="228600" indent="-228600">
              <a:lnSpc>
                <a:spcPct val="90000"/>
              </a:lnSpc>
              <a:spcAft>
                <a:spcPts val="900"/>
              </a:spcAft>
              <a:buFont typeface="Wingdings" charset="2"/>
              <a:buChar char="§"/>
            </a:pPr>
            <a:r>
              <a:rPr lang="en-US" sz="1600" dirty="0">
                <a:solidFill>
                  <a:srgbClr val="FFFFFF"/>
                </a:solidFill>
                <a:latin typeface="Arial"/>
                <a:cs typeface="Arial"/>
              </a:rPr>
              <a:t>Today’s experiments </a:t>
            </a:r>
            <a:r>
              <a:rPr lang="en-US" sz="1600" dirty="0" smtClean="0">
                <a:solidFill>
                  <a:srgbClr val="FFFFFF"/>
                </a:solidFill>
                <a:latin typeface="Arial"/>
                <a:cs typeface="Arial"/>
              </a:rPr>
              <a:t>limited      </a:t>
            </a:r>
            <a:r>
              <a:rPr lang="en-US" sz="1600" dirty="0">
                <a:solidFill>
                  <a:srgbClr val="FFFFFF"/>
                </a:solidFill>
                <a:latin typeface="Arial"/>
                <a:cs typeface="Arial"/>
              </a:rPr>
              <a:t>by </a:t>
            </a:r>
            <a:r>
              <a:rPr lang="en-US" sz="1600" dirty="0" smtClean="0">
                <a:solidFill>
                  <a:srgbClr val="FFFFFF"/>
                </a:solidFill>
                <a:latin typeface="Arial"/>
                <a:cs typeface="Arial"/>
              </a:rPr>
              <a:t>inadequate sensitivity  and speed, inability to reconstruct </a:t>
            </a:r>
            <a:r>
              <a:rPr lang="en-US" sz="1600" dirty="0">
                <a:solidFill>
                  <a:srgbClr val="FFFFFF"/>
                </a:solidFill>
                <a:latin typeface="Arial"/>
                <a:cs typeface="Arial"/>
              </a:rPr>
              <a:t>extreme </a:t>
            </a:r>
            <a:r>
              <a:rPr lang="en-US" sz="1600" dirty="0" smtClean="0">
                <a:solidFill>
                  <a:srgbClr val="FFFFFF"/>
                </a:solidFill>
                <a:latin typeface="Arial"/>
                <a:cs typeface="Arial"/>
              </a:rPr>
              <a:t>conditions </a:t>
            </a:r>
          </a:p>
        </p:txBody>
      </p:sp>
      <p:grpSp>
        <p:nvGrpSpPr>
          <p:cNvPr id="19" name="Group 18"/>
          <p:cNvGrpSpPr/>
          <p:nvPr/>
        </p:nvGrpSpPr>
        <p:grpSpPr>
          <a:xfrm>
            <a:off x="3065056" y="4967643"/>
            <a:ext cx="2847574" cy="1493400"/>
            <a:chOff x="3291984" y="4244018"/>
            <a:chExt cx="2847574" cy="1493400"/>
          </a:xfrm>
        </p:grpSpPr>
        <p:sp>
          <p:nvSpPr>
            <p:cNvPr id="7" name="Rectangle 6"/>
            <p:cNvSpPr/>
            <p:nvPr/>
          </p:nvSpPr>
          <p:spPr bwMode="auto">
            <a:xfrm>
              <a:off x="3364577" y="4244018"/>
              <a:ext cx="2697480" cy="1051560"/>
            </a:xfrm>
            <a:prstGeom prst="rect">
              <a:avLst/>
            </a:prstGeom>
            <a:noFill/>
            <a:ln w="12700"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grpSp>
          <p:nvGrpSpPr>
            <p:cNvPr id="16" name="Group 15"/>
            <p:cNvGrpSpPr/>
            <p:nvPr/>
          </p:nvGrpSpPr>
          <p:grpSpPr>
            <a:xfrm>
              <a:off x="3291984" y="4261126"/>
              <a:ext cx="2847574" cy="1476292"/>
              <a:chOff x="3105550" y="4816402"/>
              <a:chExt cx="2847574" cy="1476292"/>
            </a:xfrm>
          </p:grpSpPr>
          <p:grpSp>
            <p:nvGrpSpPr>
              <p:cNvPr id="11" name="Group 10"/>
              <p:cNvGrpSpPr/>
              <p:nvPr/>
            </p:nvGrpSpPr>
            <p:grpSpPr>
              <a:xfrm>
                <a:off x="3105550" y="4816402"/>
                <a:ext cx="2847574" cy="1476292"/>
                <a:chOff x="3105550" y="4816402"/>
                <a:chExt cx="2847574" cy="1476292"/>
              </a:xfrm>
            </p:grpSpPr>
            <p:grpSp>
              <p:nvGrpSpPr>
                <p:cNvPr id="5" name="Group 4"/>
                <p:cNvGrpSpPr/>
                <p:nvPr/>
              </p:nvGrpSpPr>
              <p:grpSpPr>
                <a:xfrm>
                  <a:off x="3199012" y="4816402"/>
                  <a:ext cx="2660650" cy="1016793"/>
                  <a:chOff x="2898520" y="5120057"/>
                  <a:chExt cx="2782949" cy="1015395"/>
                </a:xfrm>
              </p:grpSpPr>
              <p:pic>
                <p:nvPicPr>
                  <p:cNvPr id="27" name="Picture 2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898520" y="5120057"/>
                    <a:ext cx="1412414" cy="1015395"/>
                  </a:xfrm>
                  <a:prstGeom prst="rect">
                    <a:avLst/>
                  </a:prstGeom>
                </p:spPr>
              </p:pic>
              <p:pic>
                <p:nvPicPr>
                  <p:cNvPr id="31" name="Picture 30"/>
                  <p:cNvPicPr/>
                  <p:nvPr/>
                </p:nvPicPr>
                <p:blipFill>
                  <a:blip r:embed="rId5" cstate="email">
                    <a:extLst>
                      <a:ext uri="{28A0092B-C50C-407E-A947-70E740481C1C}">
                        <a14:useLocalDpi xmlns:a14="http://schemas.microsoft.com/office/drawing/2010/main"/>
                      </a:ext>
                    </a:extLst>
                  </a:blip>
                  <a:stretch>
                    <a:fillRect/>
                  </a:stretch>
                </p:blipFill>
                <p:spPr>
                  <a:xfrm>
                    <a:off x="4295623" y="5120057"/>
                    <a:ext cx="1385846" cy="1015268"/>
                  </a:xfrm>
                  <a:prstGeom prst="rect">
                    <a:avLst/>
                  </a:prstGeom>
                </p:spPr>
              </p:pic>
            </p:grpSp>
            <p:sp>
              <p:nvSpPr>
                <p:cNvPr id="9" name="TextBox 8"/>
                <p:cNvSpPr txBox="1"/>
                <p:nvPr/>
              </p:nvSpPr>
              <p:spPr>
                <a:xfrm>
                  <a:off x="3105550" y="5831029"/>
                  <a:ext cx="2847574" cy="461665"/>
                </a:xfrm>
                <a:prstGeom prst="rect">
                  <a:avLst/>
                </a:prstGeom>
                <a:noFill/>
              </p:spPr>
              <p:txBody>
                <a:bodyPr wrap="square" rtlCol="0">
                  <a:spAutoFit/>
                </a:bodyPr>
                <a:lstStyle/>
                <a:p>
                  <a:pPr algn="ctr"/>
                  <a:r>
                    <a:rPr lang="en-US" sz="1200" i="1" dirty="0" smtClean="0">
                      <a:solidFill>
                        <a:srgbClr val="FFFFFF"/>
                      </a:solidFill>
                      <a:latin typeface="Arial"/>
                      <a:cs typeface="Arial"/>
                    </a:rPr>
                    <a:t>Marcellus shale (left) under optical microscopy, (right) using SEM</a:t>
                  </a:r>
                  <a:endParaRPr lang="en-US" sz="1200" i="1" dirty="0">
                    <a:solidFill>
                      <a:srgbClr val="FFFFFF"/>
                    </a:solidFill>
                    <a:latin typeface="Arial"/>
                    <a:cs typeface="Arial"/>
                  </a:endParaRPr>
                </a:p>
              </p:txBody>
            </p:sp>
            <p:sp>
              <p:nvSpPr>
                <p:cNvPr id="15" name="TextBox 14"/>
                <p:cNvSpPr txBox="1"/>
                <p:nvPr/>
              </p:nvSpPr>
              <p:spPr>
                <a:xfrm>
                  <a:off x="3276600" y="5539316"/>
                  <a:ext cx="647700" cy="246221"/>
                </a:xfrm>
                <a:prstGeom prst="rect">
                  <a:avLst/>
                </a:prstGeom>
                <a:solidFill>
                  <a:schemeClr val="bg2">
                    <a:lumMod val="10000"/>
                  </a:schemeClr>
                </a:solidFill>
              </p:spPr>
              <p:txBody>
                <a:bodyPr wrap="square" rtlCol="0">
                  <a:spAutoFit/>
                </a:bodyPr>
                <a:lstStyle/>
                <a:p>
                  <a:r>
                    <a:rPr lang="en-US" sz="1000" dirty="0" smtClean="0">
                      <a:solidFill>
                        <a:srgbClr val="FFFF00"/>
                      </a:solidFill>
                      <a:latin typeface="Arial"/>
                      <a:cs typeface="Arial"/>
                    </a:rPr>
                    <a:t>0.7 mm</a:t>
                  </a:r>
                  <a:endParaRPr lang="en-US" sz="1000" dirty="0">
                    <a:solidFill>
                      <a:srgbClr val="FFFF00"/>
                    </a:solidFill>
                    <a:latin typeface="Arial"/>
                    <a:cs typeface="Arial"/>
                  </a:endParaRPr>
                </a:p>
              </p:txBody>
            </p:sp>
            <p:sp>
              <p:nvSpPr>
                <p:cNvPr id="69" name="TextBox 68"/>
                <p:cNvSpPr txBox="1"/>
                <p:nvPr/>
              </p:nvSpPr>
              <p:spPr>
                <a:xfrm>
                  <a:off x="5181589" y="5539316"/>
                  <a:ext cx="611717" cy="246221"/>
                </a:xfrm>
                <a:prstGeom prst="rect">
                  <a:avLst/>
                </a:prstGeom>
                <a:solidFill>
                  <a:schemeClr val="bg2">
                    <a:lumMod val="10000"/>
                  </a:schemeClr>
                </a:solidFill>
              </p:spPr>
              <p:txBody>
                <a:bodyPr wrap="square" rtlCol="0">
                  <a:spAutoFit/>
                </a:bodyPr>
                <a:lstStyle/>
                <a:p>
                  <a:pPr algn="ctr"/>
                  <a:r>
                    <a:rPr lang="en-US" sz="1000" dirty="0" smtClean="0">
                      <a:solidFill>
                        <a:srgbClr val="FFFF00"/>
                      </a:solidFill>
                      <a:latin typeface="Arial"/>
                      <a:cs typeface="Arial"/>
                    </a:rPr>
                    <a:t>4 um</a:t>
                  </a:r>
                  <a:endParaRPr lang="en-US" sz="1000" dirty="0">
                    <a:solidFill>
                      <a:srgbClr val="FFFF00"/>
                    </a:solidFill>
                    <a:latin typeface="Arial"/>
                    <a:cs typeface="Arial"/>
                  </a:endParaRPr>
                </a:p>
              </p:txBody>
            </p:sp>
          </p:grpSp>
          <p:cxnSp>
            <p:nvCxnSpPr>
              <p:cNvPr id="17" name="Straight Connector 16"/>
              <p:cNvCxnSpPr/>
              <p:nvPr/>
            </p:nvCxnSpPr>
            <p:spPr bwMode="auto">
              <a:xfrm flipV="1">
                <a:off x="5177367" y="5795431"/>
                <a:ext cx="630767" cy="4233"/>
              </a:xfrm>
              <a:prstGeom prst="line">
                <a:avLst/>
              </a:prstGeom>
              <a:noFill/>
              <a:ln w="28575" cap="flat" cmpd="sng" algn="ctr">
                <a:solidFill>
                  <a:srgbClr val="FFFF00"/>
                </a:solidFill>
                <a:prstDash val="solid"/>
                <a:round/>
                <a:headEnd type="none" w="med" len="med"/>
                <a:tailEnd type="none"/>
              </a:ln>
              <a:effectLst/>
            </p:spPr>
          </p:cxnSp>
        </p:grpSp>
      </p:grpSp>
      <p:cxnSp>
        <p:nvCxnSpPr>
          <p:cNvPr id="24" name="Straight Connector 23"/>
          <p:cNvCxnSpPr/>
          <p:nvPr/>
        </p:nvCxnSpPr>
        <p:spPr bwMode="auto">
          <a:xfrm>
            <a:off x="5770033" y="5774267"/>
            <a:ext cx="914400" cy="914400"/>
          </a:xfrm>
          <a:prstGeom prst="line">
            <a:avLst/>
          </a:prstGeom>
          <a:noFill/>
          <a:ln w="9525" cap="flat" cmpd="sng" algn="ctr">
            <a:noFill/>
            <a:prstDash val="solid"/>
            <a:round/>
            <a:headEnd type="none" w="med" len="med"/>
            <a:tailEnd type="arrow"/>
          </a:ln>
          <a:effectLst/>
        </p:spPr>
      </p:cxnSp>
      <p:cxnSp>
        <p:nvCxnSpPr>
          <p:cNvPr id="26" name="Straight Connector 25"/>
          <p:cNvCxnSpPr/>
          <p:nvPr/>
        </p:nvCxnSpPr>
        <p:spPr bwMode="auto">
          <a:xfrm>
            <a:off x="5727700" y="5782732"/>
            <a:ext cx="914400" cy="914400"/>
          </a:xfrm>
          <a:prstGeom prst="line">
            <a:avLst/>
          </a:prstGeom>
          <a:noFill/>
          <a:ln w="9525" cap="flat" cmpd="sng" algn="ctr">
            <a:noFill/>
            <a:prstDash val="solid"/>
            <a:round/>
            <a:headEnd type="none" w="med" len="med"/>
            <a:tailEnd type="arrow"/>
          </a:ln>
          <a:effectLst/>
        </p:spPr>
      </p:cxnSp>
      <p:sp>
        <p:nvSpPr>
          <p:cNvPr id="32" name="Oval 31"/>
          <p:cNvSpPr/>
          <p:nvPr/>
        </p:nvSpPr>
        <p:spPr bwMode="auto">
          <a:xfrm>
            <a:off x="7825296" y="2040504"/>
            <a:ext cx="495300" cy="355600"/>
          </a:xfrm>
          <a:prstGeom prst="ellipse">
            <a:avLst/>
          </a:prstGeom>
          <a:noFill/>
          <a:ln w="9525" cap="flat" cmpd="sng" algn="ctr">
            <a:solidFill>
              <a:srgbClr val="151515"/>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6" name="TextBox 5"/>
          <p:cNvSpPr txBox="1"/>
          <p:nvPr/>
        </p:nvSpPr>
        <p:spPr>
          <a:xfrm>
            <a:off x="7186019" y="1631304"/>
            <a:ext cx="1143744" cy="353943"/>
          </a:xfrm>
          <a:prstGeom prst="rect">
            <a:avLst/>
          </a:prstGeom>
          <a:noFill/>
        </p:spPr>
        <p:txBody>
          <a:bodyPr wrap="square" rtlCol="0">
            <a:spAutoFit/>
          </a:bodyPr>
          <a:lstStyle/>
          <a:p>
            <a:endParaRPr lang="en-US" sz="300" b="1" dirty="0" smtClean="0">
              <a:solidFill>
                <a:srgbClr val="7AB800"/>
              </a:solidFill>
              <a:latin typeface="Arial"/>
              <a:cs typeface="Arial"/>
            </a:endParaRPr>
          </a:p>
          <a:p>
            <a:r>
              <a:rPr lang="en-US" sz="1400" b="1" dirty="0" smtClean="0">
                <a:solidFill>
                  <a:srgbClr val="A22B38"/>
                </a:solidFill>
                <a:latin typeface="Arial"/>
                <a:cs typeface="Arial"/>
              </a:rPr>
              <a:t>    APS-U</a:t>
            </a:r>
            <a:endParaRPr lang="en-US" sz="1400" b="1" dirty="0">
              <a:solidFill>
                <a:srgbClr val="A22B38"/>
              </a:solidFill>
              <a:latin typeface="Arial"/>
              <a:cs typeface="Arial"/>
            </a:endParaRPr>
          </a:p>
        </p:txBody>
      </p:sp>
      <p:sp>
        <p:nvSpPr>
          <p:cNvPr id="33" name="TextBox 32"/>
          <p:cNvSpPr txBox="1"/>
          <p:nvPr/>
        </p:nvSpPr>
        <p:spPr>
          <a:xfrm>
            <a:off x="7660196" y="2345304"/>
            <a:ext cx="851916" cy="461665"/>
          </a:xfrm>
          <a:prstGeom prst="rect">
            <a:avLst/>
          </a:prstGeom>
          <a:noFill/>
        </p:spPr>
        <p:txBody>
          <a:bodyPr wrap="none" rtlCol="0">
            <a:spAutoFit/>
          </a:bodyPr>
          <a:lstStyle/>
          <a:p>
            <a:pPr algn="ctr"/>
            <a:r>
              <a:rPr lang="en-US" sz="1200" dirty="0" smtClean="0">
                <a:solidFill>
                  <a:srgbClr val="151515"/>
                </a:solidFill>
                <a:latin typeface="Arial"/>
                <a:cs typeface="Arial"/>
              </a:rPr>
              <a:t>Target </a:t>
            </a:r>
          </a:p>
          <a:p>
            <a:pPr algn="ctr"/>
            <a:r>
              <a:rPr lang="en-US" sz="1200" dirty="0" smtClean="0">
                <a:solidFill>
                  <a:srgbClr val="151515"/>
                </a:solidFill>
                <a:latin typeface="Arial"/>
                <a:cs typeface="Arial"/>
              </a:rPr>
              <a:t>resolution</a:t>
            </a:r>
            <a:endParaRPr lang="en-US" sz="1200" dirty="0">
              <a:solidFill>
                <a:srgbClr val="151515"/>
              </a:solidFill>
              <a:latin typeface="Arial"/>
              <a:cs typeface="Arial"/>
            </a:endParaRPr>
          </a:p>
        </p:txBody>
      </p:sp>
      <p:sp>
        <p:nvSpPr>
          <p:cNvPr id="71" name="Right Triangle 70"/>
          <p:cNvSpPr/>
          <p:nvPr/>
        </p:nvSpPr>
        <p:spPr bwMode="auto">
          <a:xfrm rot="10800000">
            <a:off x="5346700" y="-12700"/>
            <a:ext cx="466029" cy="243044"/>
          </a:xfrm>
          <a:prstGeom prst="rtTriangle">
            <a:avLst/>
          </a:prstGeom>
          <a:solidFill>
            <a:srgbClr val="F69447"/>
          </a:solidFill>
          <a:ln>
            <a:noFill/>
          </a:ln>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sp>
        <p:nvSpPr>
          <p:cNvPr id="8" name="Slide Number Placeholder 7"/>
          <p:cNvSpPr>
            <a:spLocks noGrp="1"/>
          </p:cNvSpPr>
          <p:nvPr>
            <p:ph type="sldNum" sz="quarter" idx="12"/>
          </p:nvPr>
        </p:nvSpPr>
        <p:spPr/>
        <p:txBody>
          <a:bodyPr/>
          <a:lstStyle/>
          <a:p>
            <a:pPr>
              <a:defRPr/>
            </a:pPr>
            <a:fld id="{9A265F1B-0587-4014-A56F-585C320E3BDD}" type="slidenum">
              <a:rPr lang="en-US" smtClean="0">
                <a:solidFill>
                  <a:srgbClr val="616161"/>
                </a:solidFill>
              </a:rPr>
              <a:pPr>
                <a:defRPr/>
              </a:pPr>
              <a:t>30</a:t>
            </a:fld>
            <a:endParaRPr lang="en-US">
              <a:solidFill>
                <a:srgbClr val="616161"/>
              </a:solidFill>
            </a:endParaRPr>
          </a:p>
        </p:txBody>
      </p:sp>
      <p:sp>
        <p:nvSpPr>
          <p:cNvPr id="73" name="TextBox 72"/>
          <p:cNvSpPr txBox="1"/>
          <p:nvPr/>
        </p:nvSpPr>
        <p:spPr>
          <a:xfrm>
            <a:off x="2909536" y="4116863"/>
            <a:ext cx="3158614" cy="1070037"/>
          </a:xfrm>
          <a:prstGeom prst="rect">
            <a:avLst/>
          </a:prstGeom>
          <a:noFill/>
        </p:spPr>
        <p:txBody>
          <a:bodyPr wrap="square" rtlCol="0">
            <a:spAutoFit/>
          </a:bodyPr>
          <a:lstStyle/>
          <a:p>
            <a:pPr algn="ctr" defTabSz="456506">
              <a:lnSpc>
                <a:spcPct val="90000"/>
              </a:lnSpc>
              <a:spcAft>
                <a:spcPts val="900"/>
              </a:spcAft>
            </a:pPr>
            <a:r>
              <a:rPr lang="en-US" sz="1600" dirty="0" smtClean="0">
                <a:solidFill>
                  <a:srgbClr val="FFFFFF"/>
                </a:solidFill>
                <a:latin typeface="Arial"/>
                <a:cs typeface="Arial"/>
              </a:rPr>
              <a:t>State of the art today: </a:t>
            </a:r>
            <a:br>
              <a:rPr lang="en-US" sz="1600" dirty="0" smtClean="0">
                <a:solidFill>
                  <a:srgbClr val="FFFFFF"/>
                </a:solidFill>
                <a:latin typeface="Arial"/>
                <a:cs typeface="Arial"/>
              </a:rPr>
            </a:br>
            <a:r>
              <a:rPr lang="en-US" sz="1600" dirty="0" smtClean="0">
                <a:solidFill>
                  <a:srgbClr val="FFFFFF"/>
                </a:solidFill>
                <a:latin typeface="Arial"/>
                <a:cs typeface="Arial"/>
              </a:rPr>
              <a:t>150 ns time at 3 µm spatial resolution or 10 </a:t>
            </a:r>
            <a:r>
              <a:rPr lang="en-US" sz="1600" dirty="0" err="1" smtClean="0">
                <a:solidFill>
                  <a:srgbClr val="FFFFFF"/>
                </a:solidFill>
                <a:latin typeface="Arial"/>
                <a:cs typeface="Arial"/>
              </a:rPr>
              <a:t>ms</a:t>
            </a:r>
            <a:r>
              <a:rPr lang="en-US" sz="1600" dirty="0" smtClean="0">
                <a:solidFill>
                  <a:srgbClr val="FFFFFF"/>
                </a:solidFill>
                <a:latin typeface="Arial"/>
                <a:cs typeface="Arial"/>
              </a:rPr>
              <a:t> at 30 nm</a:t>
            </a:r>
          </a:p>
          <a:p>
            <a:pPr algn="ctr" defTabSz="456506">
              <a:lnSpc>
                <a:spcPct val="90000"/>
              </a:lnSpc>
              <a:spcAft>
                <a:spcPts val="900"/>
              </a:spcAft>
            </a:pPr>
            <a:r>
              <a:rPr lang="en-US" sz="1400" dirty="0" smtClean="0">
                <a:solidFill>
                  <a:srgbClr val="FFFFFF"/>
                </a:solidFill>
                <a:latin typeface="Arial"/>
                <a:cs typeface="Arial"/>
              </a:rPr>
              <a:t> </a:t>
            </a:r>
            <a:endParaRPr lang="en-US" sz="1400" i="1" spc="-20" dirty="0">
              <a:solidFill>
                <a:srgbClr val="FFFFFF"/>
              </a:solidFill>
              <a:latin typeface="Arial"/>
              <a:cs typeface="Arial"/>
            </a:endParaRPr>
          </a:p>
        </p:txBody>
      </p:sp>
      <p:grpSp>
        <p:nvGrpSpPr>
          <p:cNvPr id="74" name="Group 73"/>
          <p:cNvGrpSpPr/>
          <p:nvPr/>
        </p:nvGrpSpPr>
        <p:grpSpPr>
          <a:xfrm>
            <a:off x="5334001" y="-64733"/>
            <a:ext cx="3840989" cy="307777"/>
            <a:chOff x="5343972" y="-86311"/>
            <a:chExt cx="3755823" cy="410373"/>
          </a:xfrm>
        </p:grpSpPr>
        <p:sp>
          <p:nvSpPr>
            <p:cNvPr id="75" name="TextBox 74"/>
            <p:cNvSpPr txBox="1"/>
            <p:nvPr/>
          </p:nvSpPr>
          <p:spPr>
            <a:xfrm>
              <a:off x="5803452" y="-86311"/>
              <a:ext cx="3296343" cy="410373"/>
            </a:xfrm>
            <a:prstGeom prst="rect">
              <a:avLst/>
            </a:prstGeom>
            <a:solidFill>
              <a:srgbClr val="F69447"/>
            </a:solidFill>
          </p:spPr>
          <p:txBody>
            <a:bodyPr wrap="square" rtlCol="0" anchor="ctr" anchorCtr="0">
              <a:spAutoFit/>
            </a:bodyPr>
            <a:lstStyle/>
            <a:p>
              <a:r>
                <a:rPr lang="en-US" sz="1400" b="1" dirty="0" smtClean="0">
                  <a:solidFill>
                    <a:srgbClr val="FFFFFF"/>
                  </a:solidFill>
                  <a:effectLst>
                    <a:outerShdw blurRad="50800" dist="38100" dir="2700000" algn="tl" rotWithShape="0">
                      <a:prstClr val="black">
                        <a:alpha val="40000"/>
                      </a:prstClr>
                    </a:outerShdw>
                  </a:effectLst>
                  <a:latin typeface="Arial"/>
                  <a:cs typeface="Arial"/>
                </a:rPr>
                <a:t>   Earth and Geo Sciences</a:t>
              </a:r>
              <a:endParaRPr lang="en-US" sz="1400" b="1" dirty="0">
                <a:solidFill>
                  <a:srgbClr val="FFFFFF"/>
                </a:solidFill>
                <a:effectLst>
                  <a:outerShdw blurRad="50800" dist="38100" dir="2700000" algn="tl" rotWithShape="0">
                    <a:prstClr val="black">
                      <a:alpha val="40000"/>
                    </a:prstClr>
                  </a:outerShdw>
                </a:effectLst>
                <a:latin typeface="Arial"/>
                <a:cs typeface="Arial"/>
              </a:endParaRPr>
            </a:p>
          </p:txBody>
        </p:sp>
        <p:sp>
          <p:nvSpPr>
            <p:cNvPr id="76" name="Right Triangle 75"/>
            <p:cNvSpPr/>
            <p:nvPr/>
          </p:nvSpPr>
          <p:spPr bwMode="auto">
            <a:xfrm rot="10800000">
              <a:off x="5343972" y="0"/>
              <a:ext cx="455696" cy="324062"/>
            </a:xfrm>
            <a:prstGeom prst="rtTriangle">
              <a:avLst/>
            </a:prstGeom>
            <a:solidFill>
              <a:srgbClr val="F69447"/>
            </a:solidFill>
            <a:ln>
              <a:noFill/>
            </a:ln>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grpSp>
    </p:spTree>
    <p:extLst>
      <p:ext uri="{BB962C8B-B14F-4D97-AF65-F5344CB8AC3E}">
        <p14:creationId xmlns:p14="http://schemas.microsoft.com/office/powerpoint/2010/main" val="3966061301"/>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AutoShape 5"/>
          <p:cNvSpPr>
            <a:spLocks noChangeArrowheads="1"/>
          </p:cNvSpPr>
          <p:nvPr/>
        </p:nvSpPr>
        <p:spPr bwMode="auto">
          <a:xfrm>
            <a:off x="5535213" y="1117600"/>
            <a:ext cx="3627075" cy="5740400"/>
          </a:xfrm>
          <a:prstGeom prst="homePlate">
            <a:avLst>
              <a:gd name="adj" fmla="val 0"/>
            </a:avLst>
          </a:prstGeom>
          <a:solidFill>
            <a:schemeClr val="accent1">
              <a:lumMod val="60000"/>
              <a:lumOff val="40000"/>
            </a:schemeClr>
          </a:solidFill>
          <a:ln w="57150" cmpd="sng">
            <a:noFill/>
            <a:prstDash val="solid"/>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10243" name="AutoShape 5"/>
          <p:cNvSpPr>
            <a:spLocks noChangeArrowheads="1"/>
          </p:cNvSpPr>
          <p:nvPr/>
        </p:nvSpPr>
        <p:spPr bwMode="auto">
          <a:xfrm>
            <a:off x="2765424" y="1117600"/>
            <a:ext cx="3609976" cy="5729638"/>
          </a:xfrm>
          <a:prstGeom prst="homePlate">
            <a:avLst>
              <a:gd name="adj" fmla="val 16421"/>
            </a:avLst>
          </a:prstGeom>
          <a:solidFill>
            <a:schemeClr val="accent3"/>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smtClean="0">
                <a:solidFill>
                  <a:srgbClr val="000000"/>
                </a:solidFill>
                <a:latin typeface="Arial"/>
                <a:ea typeface="굴림" pitchFamily="80" charset="-127"/>
                <a:cs typeface="Arial"/>
              </a:rPr>
              <a:t> </a:t>
            </a:r>
          </a:p>
        </p:txBody>
      </p:sp>
      <p:sp>
        <p:nvSpPr>
          <p:cNvPr id="10244" name="AutoShape 8"/>
          <p:cNvSpPr>
            <a:spLocks noChangeArrowheads="1"/>
          </p:cNvSpPr>
          <p:nvPr/>
        </p:nvSpPr>
        <p:spPr bwMode="auto">
          <a:xfrm>
            <a:off x="0" y="1117600"/>
            <a:ext cx="3238500" cy="5740400"/>
          </a:xfrm>
          <a:prstGeom prst="homePlate">
            <a:avLst>
              <a:gd name="adj" fmla="val 14769"/>
            </a:avLst>
          </a:prstGeom>
          <a:solidFill>
            <a:schemeClr val="tx2">
              <a:lumMod val="75000"/>
            </a:schemeClr>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endParaRPr lang="en-US" dirty="0">
              <a:solidFill>
                <a:srgbClr val="FFFFFF"/>
              </a:solidFill>
              <a:latin typeface="Arial"/>
              <a:ea typeface="ＭＳ Ｐゴシック" charset="-128"/>
              <a:cs typeface="Arial"/>
            </a:endParaRPr>
          </a:p>
        </p:txBody>
      </p:sp>
      <p:sp>
        <p:nvSpPr>
          <p:cNvPr id="10245" name="Text Box 25"/>
          <p:cNvSpPr txBox="1">
            <a:spLocks noChangeArrowheads="1"/>
          </p:cNvSpPr>
          <p:nvPr/>
        </p:nvSpPr>
        <p:spPr bwMode="auto">
          <a:xfrm>
            <a:off x="5753100" y="849848"/>
            <a:ext cx="3390900" cy="242374"/>
          </a:xfrm>
          <a:prstGeom prst="rect">
            <a:avLst/>
          </a:prstGeom>
          <a:noFill/>
          <a:ln w="9525">
            <a:noFill/>
            <a:miter lim="800000"/>
            <a:headEnd/>
            <a:tailEnd/>
          </a:ln>
        </p:spPr>
        <p:txBody>
          <a:bodyPr wrap="square" lIns="0" tIns="0" rIns="0" bIns="0">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APS Upgrade </a:t>
            </a:r>
          </a:p>
        </p:txBody>
      </p:sp>
      <p:sp>
        <p:nvSpPr>
          <p:cNvPr id="10246" name="Text Box 9"/>
          <p:cNvSpPr txBox="1">
            <a:spLocks noChangeArrowheads="1"/>
          </p:cNvSpPr>
          <p:nvPr/>
        </p:nvSpPr>
        <p:spPr bwMode="auto">
          <a:xfrm>
            <a:off x="460299" y="804862"/>
            <a:ext cx="1762284" cy="334707"/>
          </a:xfrm>
          <a:prstGeom prst="rect">
            <a:avLst/>
          </a:prstGeom>
          <a:noFill/>
          <a:ln w="9525">
            <a:noFill/>
            <a:miter lim="800000"/>
            <a:headEnd/>
            <a:tailEnd/>
          </a:ln>
        </p:spPr>
        <p:txBody>
          <a:bodyPr wrap="none">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The Challenge</a:t>
            </a:r>
          </a:p>
        </p:txBody>
      </p:sp>
      <p:sp>
        <p:nvSpPr>
          <p:cNvPr id="10247" name="Text Box 10"/>
          <p:cNvSpPr txBox="1">
            <a:spLocks noChangeArrowheads="1"/>
          </p:cNvSpPr>
          <p:nvPr/>
        </p:nvSpPr>
        <p:spPr bwMode="auto">
          <a:xfrm>
            <a:off x="2819400" y="804862"/>
            <a:ext cx="2600325" cy="334707"/>
          </a:xfrm>
          <a:prstGeom prst="rect">
            <a:avLst/>
          </a:prstGeom>
          <a:noFill/>
          <a:ln w="9525">
            <a:noFill/>
            <a:miter lim="800000"/>
            <a:headEnd/>
            <a:tailEnd/>
          </a:ln>
        </p:spPr>
        <p:txBody>
          <a:bodyPr>
            <a:spAutoFit/>
          </a:bodyPr>
          <a:lstStyle/>
          <a:p>
            <a:pPr algn="ctr" defTabSz="914400" fontAlgn="base">
              <a:lnSpc>
                <a:spcPct val="85000"/>
              </a:lnSpc>
              <a:spcBef>
                <a:spcPct val="0"/>
              </a:spcBef>
              <a:spcAft>
                <a:spcPct val="0"/>
              </a:spcAft>
            </a:pPr>
            <a:r>
              <a:rPr lang="en-US" altLang="ko-KR" b="1" dirty="0" smtClean="0">
                <a:solidFill>
                  <a:srgbClr val="A22B38"/>
                </a:solidFill>
                <a:latin typeface="Arial"/>
                <a:ea typeface="굴림" pitchFamily="80" charset="-127"/>
                <a:cs typeface="Arial"/>
              </a:rPr>
              <a:t>The Science Problem</a:t>
            </a:r>
          </a:p>
        </p:txBody>
      </p:sp>
      <p:sp>
        <p:nvSpPr>
          <p:cNvPr id="10248" name="Title 1"/>
          <p:cNvSpPr txBox="1">
            <a:spLocks/>
          </p:cNvSpPr>
          <p:nvPr/>
        </p:nvSpPr>
        <p:spPr bwMode="auto">
          <a:xfrm>
            <a:off x="0" y="243044"/>
            <a:ext cx="9162289" cy="598487"/>
          </a:xfrm>
          <a:prstGeom prst="rect">
            <a:avLst/>
          </a:prstGeom>
          <a:noFill/>
          <a:ln w="9525">
            <a:noFill/>
            <a:miter lim="800000"/>
            <a:headEnd/>
            <a:tailEnd/>
          </a:ln>
        </p:spPr>
        <p:txBody>
          <a:bodyPr anchor="ctr"/>
          <a:lstStyle/>
          <a:p>
            <a:pPr algn="ctr" eaLnBrk="0" hangingPunct="0"/>
            <a:r>
              <a:rPr lang="en-US" sz="2600" dirty="0" smtClean="0">
                <a:solidFill>
                  <a:srgbClr val="1F497D"/>
                </a:solidFill>
                <a:latin typeface="Arial"/>
                <a:cs typeface="Arial"/>
              </a:rPr>
              <a:t>APS-U: Trace metals in biology – Boon or Bane?</a:t>
            </a:r>
            <a:endParaRPr lang="en-US" sz="2600" dirty="0">
              <a:solidFill>
                <a:srgbClr val="1F497D"/>
              </a:solidFill>
              <a:latin typeface="Arial"/>
              <a:cs typeface="Arial"/>
            </a:endParaRPr>
          </a:p>
        </p:txBody>
      </p:sp>
      <p:sp>
        <p:nvSpPr>
          <p:cNvPr id="4" name="TextBox 3"/>
          <p:cNvSpPr txBox="1"/>
          <p:nvPr/>
        </p:nvSpPr>
        <p:spPr>
          <a:xfrm>
            <a:off x="121920" y="3749573"/>
            <a:ext cx="3027680" cy="2986459"/>
          </a:xfrm>
          <a:prstGeom prst="rect">
            <a:avLst/>
          </a:prstGeom>
          <a:noFill/>
        </p:spPr>
        <p:txBody>
          <a:bodyPr wrap="square" rtlCol="0">
            <a:spAutoFit/>
          </a:bodyPr>
          <a:lstStyle/>
          <a:p>
            <a:pPr>
              <a:lnSpc>
                <a:spcPct val="90000"/>
              </a:lnSpc>
              <a:spcAft>
                <a:spcPts val="900"/>
              </a:spcAft>
              <a:buClr>
                <a:srgbClr val="1F497D"/>
              </a:buClr>
            </a:pPr>
            <a:r>
              <a:rPr lang="en-US" sz="1600" dirty="0">
                <a:solidFill>
                  <a:srgbClr val="FFFFFF"/>
                </a:solidFill>
                <a:latin typeface="Arial"/>
                <a:cs typeface="Arial"/>
              </a:rPr>
              <a:t>Trace elements are </a:t>
            </a:r>
            <a:r>
              <a:rPr lang="en-US" sz="1600" dirty="0" smtClean="0">
                <a:solidFill>
                  <a:srgbClr val="FFFFFF"/>
                </a:solidFill>
                <a:latin typeface="Arial"/>
                <a:cs typeface="Arial"/>
              </a:rPr>
              <a:t>essential to every biological system</a:t>
            </a:r>
          </a:p>
          <a:p>
            <a:pPr marL="192024" indent="-192024">
              <a:lnSpc>
                <a:spcPct val="90000"/>
              </a:lnSpc>
              <a:spcAft>
                <a:spcPts val="900"/>
              </a:spcAft>
              <a:buFont typeface="Wingdings" charset="2"/>
              <a:buChar char="§"/>
            </a:pPr>
            <a:r>
              <a:rPr lang="en-US" sz="1600" dirty="0" smtClean="0">
                <a:solidFill>
                  <a:srgbClr val="FFFFFF"/>
                </a:solidFill>
                <a:latin typeface="Arial"/>
                <a:cs typeface="Arial"/>
              </a:rPr>
              <a:t>Trace metal imbalance leads </a:t>
            </a:r>
            <a:r>
              <a:rPr lang="en-US" sz="1600" dirty="0">
                <a:solidFill>
                  <a:srgbClr val="FFFFFF"/>
                </a:solidFill>
                <a:latin typeface="Arial"/>
                <a:cs typeface="Arial"/>
              </a:rPr>
              <a:t>to </a:t>
            </a:r>
            <a:r>
              <a:rPr lang="en-US" sz="1600" dirty="0" smtClean="0">
                <a:solidFill>
                  <a:srgbClr val="FFFFFF"/>
                </a:solidFill>
                <a:latin typeface="Arial"/>
                <a:cs typeface="Arial"/>
              </a:rPr>
              <a:t>illnesses ranging from </a:t>
            </a:r>
            <a:r>
              <a:rPr lang="en-US" sz="1600" dirty="0">
                <a:solidFill>
                  <a:srgbClr val="FFFFFF"/>
                </a:solidFill>
                <a:latin typeface="Arial"/>
                <a:cs typeface="Arial"/>
              </a:rPr>
              <a:t>neurologic diseases </a:t>
            </a:r>
            <a:r>
              <a:rPr lang="en-US" sz="1600" dirty="0" smtClean="0">
                <a:solidFill>
                  <a:srgbClr val="FFFFFF"/>
                </a:solidFill>
                <a:latin typeface="Arial"/>
                <a:cs typeface="Arial"/>
              </a:rPr>
              <a:t> to cancer; </a:t>
            </a:r>
            <a:r>
              <a:rPr lang="en-US" sz="1600" dirty="0">
                <a:solidFill>
                  <a:srgbClr val="FFFFFF"/>
                </a:solidFill>
                <a:latin typeface="Arial"/>
                <a:cs typeface="Arial"/>
              </a:rPr>
              <a:t>d</a:t>
            </a:r>
            <a:r>
              <a:rPr lang="en-US" sz="1600" dirty="0" smtClean="0">
                <a:solidFill>
                  <a:srgbClr val="FFFFFF"/>
                </a:solidFill>
                <a:latin typeface="Arial"/>
                <a:cs typeface="Arial"/>
              </a:rPr>
              <a:t>irect impacts on fertility, growth </a:t>
            </a:r>
          </a:p>
          <a:p>
            <a:pPr marL="192024" indent="-192024">
              <a:lnSpc>
                <a:spcPct val="90000"/>
              </a:lnSpc>
              <a:spcAft>
                <a:spcPts val="900"/>
              </a:spcAft>
              <a:buFont typeface="Wingdings" charset="2"/>
              <a:buChar char="§"/>
            </a:pPr>
            <a:r>
              <a:rPr lang="en-US" sz="1600" dirty="0" smtClean="0">
                <a:solidFill>
                  <a:srgbClr val="FFFFFF"/>
                </a:solidFill>
                <a:latin typeface="Arial"/>
                <a:cs typeface="Arial"/>
              </a:rPr>
              <a:t>Metals key to developing novel drugs, treatments,   e.g. personalized </a:t>
            </a:r>
            <a:r>
              <a:rPr lang="en-US" sz="1600" dirty="0" err="1" smtClean="0">
                <a:solidFill>
                  <a:srgbClr val="FFFFFF"/>
                </a:solidFill>
                <a:latin typeface="Arial"/>
                <a:cs typeface="Arial"/>
              </a:rPr>
              <a:t>nanomedicine</a:t>
            </a:r>
            <a:r>
              <a:rPr lang="en-US" sz="1600" dirty="0" smtClean="0">
                <a:solidFill>
                  <a:srgbClr val="FFFFFF"/>
                </a:solidFill>
                <a:latin typeface="Arial"/>
                <a:cs typeface="Arial"/>
              </a:rPr>
              <a:t>, chemotherapeutics</a:t>
            </a:r>
            <a:endParaRPr lang="en-US" sz="1600" b="1" dirty="0">
              <a:solidFill>
                <a:srgbClr val="FFFFFF"/>
              </a:solidFill>
              <a:latin typeface="Arial"/>
              <a:cs typeface="Arial"/>
            </a:endParaRPr>
          </a:p>
        </p:txBody>
      </p:sp>
      <p:sp>
        <p:nvSpPr>
          <p:cNvPr id="15" name="TextBox 14"/>
          <p:cNvSpPr txBox="1"/>
          <p:nvPr/>
        </p:nvSpPr>
        <p:spPr>
          <a:xfrm>
            <a:off x="5981699" y="5722274"/>
            <a:ext cx="3263901" cy="276999"/>
          </a:xfrm>
          <a:prstGeom prst="rect">
            <a:avLst/>
          </a:prstGeom>
          <a:noFill/>
        </p:spPr>
        <p:txBody>
          <a:bodyPr wrap="square" rtlCol="0">
            <a:spAutoFit/>
          </a:bodyPr>
          <a:lstStyle/>
          <a:p>
            <a:pPr defTabSz="914400" fontAlgn="base">
              <a:spcBef>
                <a:spcPct val="0"/>
              </a:spcBef>
              <a:spcAft>
                <a:spcPct val="0"/>
              </a:spcAft>
            </a:pPr>
            <a:endParaRPr lang="en-US" sz="1200" dirty="0">
              <a:solidFill>
                <a:srgbClr val="616161"/>
              </a:solidFill>
              <a:latin typeface="Arial"/>
              <a:ea typeface="ＭＳ Ｐゴシック" charset="-128"/>
              <a:cs typeface="Arial"/>
            </a:endParaRPr>
          </a:p>
        </p:txBody>
      </p:sp>
      <p:sp>
        <p:nvSpPr>
          <p:cNvPr id="2" name="Trapezoid 1"/>
          <p:cNvSpPr/>
          <p:nvPr/>
        </p:nvSpPr>
        <p:spPr bwMode="auto">
          <a:xfrm>
            <a:off x="9994900" y="622300"/>
            <a:ext cx="914400" cy="1216152"/>
          </a:xfrm>
          <a:prstGeom prst="trapezoid">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ea typeface="ＭＳ Ｐゴシック" charset="-128"/>
              <a:cs typeface="Arial"/>
            </a:endParaRPr>
          </a:p>
        </p:txBody>
      </p:sp>
      <p:grpSp>
        <p:nvGrpSpPr>
          <p:cNvPr id="28" name="Group 27"/>
          <p:cNvGrpSpPr/>
          <p:nvPr/>
        </p:nvGrpSpPr>
        <p:grpSpPr>
          <a:xfrm>
            <a:off x="5334000" y="-64733"/>
            <a:ext cx="3828289" cy="307777"/>
            <a:chOff x="5343972" y="-86311"/>
            <a:chExt cx="3743405" cy="410373"/>
          </a:xfrm>
        </p:grpSpPr>
        <p:sp>
          <p:nvSpPr>
            <p:cNvPr id="29" name="TextBox 28"/>
            <p:cNvSpPr txBox="1"/>
            <p:nvPr/>
          </p:nvSpPr>
          <p:spPr>
            <a:xfrm>
              <a:off x="5791034" y="-86311"/>
              <a:ext cx="3296343" cy="410373"/>
            </a:xfrm>
            <a:prstGeom prst="rect">
              <a:avLst/>
            </a:prstGeom>
            <a:solidFill>
              <a:srgbClr val="7095D1"/>
            </a:solidFill>
          </p:spPr>
          <p:txBody>
            <a:bodyPr wrap="square" rtlCol="0" anchor="ctr" anchorCtr="0">
              <a:spAutoFit/>
            </a:bodyPr>
            <a:lstStyle/>
            <a:p>
              <a:r>
                <a:rPr lang="en-US" sz="1400" b="1" dirty="0" smtClean="0">
                  <a:solidFill>
                    <a:srgbClr val="FFFFFF"/>
                  </a:solidFill>
                  <a:effectLst>
                    <a:outerShdw blurRad="50800" dist="38100" dir="2700000" algn="tl" rotWithShape="0">
                      <a:prstClr val="black">
                        <a:alpha val="40000"/>
                      </a:prstClr>
                    </a:outerShdw>
                  </a:effectLst>
                  <a:latin typeface="Arial"/>
                  <a:cs typeface="Arial"/>
                </a:rPr>
                <a:t>   Life Sciences </a:t>
              </a:r>
              <a:endParaRPr lang="en-US" sz="1400" b="1" dirty="0">
                <a:solidFill>
                  <a:srgbClr val="FFFFFF"/>
                </a:solidFill>
                <a:effectLst>
                  <a:outerShdw blurRad="50800" dist="38100" dir="2700000" algn="tl" rotWithShape="0">
                    <a:prstClr val="black">
                      <a:alpha val="40000"/>
                    </a:prstClr>
                  </a:outerShdw>
                </a:effectLst>
                <a:latin typeface="Arial"/>
                <a:cs typeface="Arial"/>
              </a:endParaRPr>
            </a:p>
          </p:txBody>
        </p:sp>
        <p:sp>
          <p:nvSpPr>
            <p:cNvPr id="30" name="Right Triangle 29"/>
            <p:cNvSpPr/>
            <p:nvPr/>
          </p:nvSpPr>
          <p:spPr bwMode="auto">
            <a:xfrm rot="10800000">
              <a:off x="5343972" y="0"/>
              <a:ext cx="455696" cy="324062"/>
            </a:xfrm>
            <a:prstGeom prst="rtTriangle">
              <a:avLst/>
            </a:prstGeom>
            <a:solidFill>
              <a:srgbClr val="7095D1"/>
            </a:solidFill>
            <a:ln>
              <a:noFill/>
            </a:ln>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grpSp>
      <p:sp>
        <p:nvSpPr>
          <p:cNvPr id="40" name="TextBox 39"/>
          <p:cNvSpPr txBox="1"/>
          <p:nvPr/>
        </p:nvSpPr>
        <p:spPr>
          <a:xfrm>
            <a:off x="6350445" y="3198306"/>
            <a:ext cx="2793555" cy="3323474"/>
          </a:xfrm>
          <a:prstGeom prst="rect">
            <a:avLst/>
          </a:prstGeom>
          <a:noFill/>
        </p:spPr>
        <p:txBody>
          <a:bodyPr wrap="square" rtlCol="0">
            <a:spAutoFit/>
          </a:bodyPr>
          <a:lstStyle/>
          <a:p>
            <a:pPr>
              <a:lnSpc>
                <a:spcPct val="90000"/>
              </a:lnSpc>
              <a:spcAft>
                <a:spcPts val="900"/>
              </a:spcAft>
              <a:buClr>
                <a:srgbClr val="A22B38"/>
              </a:buClr>
            </a:pPr>
            <a:r>
              <a:rPr lang="en-US" sz="1600" b="1" dirty="0" smtClean="0">
                <a:solidFill>
                  <a:srgbClr val="A22B38"/>
                </a:solidFill>
                <a:latin typeface="Arial"/>
                <a:cs typeface="Arial"/>
              </a:rPr>
              <a:t>With APS-U:  </a:t>
            </a:r>
            <a:endParaRPr lang="en-US" sz="1600" b="1" dirty="0">
              <a:solidFill>
                <a:srgbClr val="A22B38"/>
              </a:solidFill>
              <a:latin typeface="Arial"/>
              <a:cs typeface="Arial"/>
            </a:endParaRPr>
          </a:p>
          <a:p>
            <a:pPr marL="237744" indent="-237744">
              <a:lnSpc>
                <a:spcPct val="90000"/>
              </a:lnSpc>
              <a:spcAft>
                <a:spcPts val="900"/>
              </a:spcAft>
              <a:buClr>
                <a:srgbClr val="A22B38"/>
              </a:buClr>
              <a:buFont typeface="Wingdings" charset="2"/>
              <a:buChar char="§"/>
            </a:pPr>
            <a:r>
              <a:rPr lang="en-US" sz="1600" b="1" dirty="0" smtClean="0">
                <a:solidFill>
                  <a:srgbClr val="A22B38"/>
                </a:solidFill>
                <a:latin typeface="Arial"/>
                <a:cs typeface="Arial"/>
              </a:rPr>
              <a:t>Sensitivity/resolution   to </a:t>
            </a:r>
            <a:r>
              <a:rPr lang="en-US" sz="1600" b="1" dirty="0">
                <a:solidFill>
                  <a:srgbClr val="A22B38"/>
                </a:solidFill>
                <a:latin typeface="Arial"/>
                <a:cs typeface="Arial"/>
              </a:rPr>
              <a:t>map trace </a:t>
            </a:r>
            <a:r>
              <a:rPr lang="en-US" sz="1600" b="1" dirty="0" smtClean="0">
                <a:solidFill>
                  <a:srgbClr val="A22B38"/>
                </a:solidFill>
                <a:latin typeface="Arial"/>
                <a:cs typeface="Arial"/>
              </a:rPr>
              <a:t>metal levels to a few atoms, across intracellular machinery (&lt;10nm</a:t>
            </a:r>
            <a:r>
              <a:rPr lang="en-US" sz="1600" b="1" dirty="0">
                <a:solidFill>
                  <a:srgbClr val="A22B38"/>
                </a:solidFill>
                <a:latin typeface="Arial"/>
                <a:cs typeface="Arial"/>
              </a:rPr>
              <a:t>)</a:t>
            </a:r>
          </a:p>
          <a:p>
            <a:pPr marL="237744" indent="-237744">
              <a:lnSpc>
                <a:spcPct val="90000"/>
              </a:lnSpc>
              <a:spcAft>
                <a:spcPts val="900"/>
              </a:spcAft>
              <a:buClr>
                <a:srgbClr val="A22B38"/>
              </a:buClr>
              <a:buFont typeface="Wingdings" charset="2"/>
              <a:buChar char="§"/>
            </a:pPr>
            <a:r>
              <a:rPr lang="en-US" sz="1600" b="1" dirty="0">
                <a:solidFill>
                  <a:srgbClr val="A22B38"/>
                </a:solidFill>
                <a:latin typeface="Arial"/>
                <a:cs typeface="Arial"/>
              </a:rPr>
              <a:t>Brightness </a:t>
            </a:r>
            <a:r>
              <a:rPr lang="en-US" sz="1600" b="1" dirty="0" smtClean="0">
                <a:solidFill>
                  <a:srgbClr val="A22B38"/>
                </a:solidFill>
                <a:latin typeface="Arial"/>
                <a:cs typeface="Arial"/>
              </a:rPr>
              <a:t>for high-res tomographic </a:t>
            </a:r>
            <a:r>
              <a:rPr lang="en-US" sz="1600" b="1" dirty="0">
                <a:solidFill>
                  <a:srgbClr val="A22B38"/>
                </a:solidFill>
                <a:latin typeface="Arial"/>
                <a:cs typeface="Arial"/>
              </a:rPr>
              <a:t>imaging </a:t>
            </a:r>
            <a:r>
              <a:rPr lang="en-US" sz="1600" b="1" dirty="0" smtClean="0">
                <a:solidFill>
                  <a:srgbClr val="A22B38"/>
                </a:solidFill>
                <a:latin typeface="Arial"/>
                <a:cs typeface="Arial"/>
              </a:rPr>
              <a:t>of entire cell/tissue section</a:t>
            </a:r>
            <a:endParaRPr lang="en-US" sz="1600" b="1" dirty="0">
              <a:solidFill>
                <a:srgbClr val="A22B38"/>
              </a:solidFill>
              <a:latin typeface="Arial"/>
              <a:cs typeface="Arial"/>
            </a:endParaRPr>
          </a:p>
          <a:p>
            <a:pPr marL="237744" indent="-237744">
              <a:lnSpc>
                <a:spcPct val="90000"/>
              </a:lnSpc>
              <a:spcAft>
                <a:spcPts val="900"/>
              </a:spcAft>
              <a:buClr>
                <a:srgbClr val="A22B38"/>
              </a:buClr>
              <a:buFont typeface="Wingdings" charset="2"/>
              <a:buChar char="§"/>
            </a:pPr>
            <a:r>
              <a:rPr lang="en-US" sz="1600" b="1" dirty="0" smtClean="0">
                <a:solidFill>
                  <a:srgbClr val="A22B38"/>
                </a:solidFill>
                <a:latin typeface="Arial"/>
                <a:cs typeface="Arial"/>
              </a:rPr>
              <a:t>Coherent imaging </a:t>
            </a:r>
            <a:r>
              <a:rPr lang="en-US" sz="1600" b="1" dirty="0">
                <a:solidFill>
                  <a:srgbClr val="A22B38"/>
                </a:solidFill>
                <a:latin typeface="Arial"/>
                <a:cs typeface="Arial"/>
              </a:rPr>
              <a:t>to </a:t>
            </a:r>
            <a:r>
              <a:rPr lang="en-US" sz="1600" b="1" dirty="0" smtClean="0">
                <a:solidFill>
                  <a:srgbClr val="A22B38"/>
                </a:solidFill>
                <a:latin typeface="Arial"/>
                <a:cs typeface="Arial"/>
              </a:rPr>
              <a:t>determine </a:t>
            </a:r>
            <a:r>
              <a:rPr lang="en-US" sz="1600" b="1" dirty="0">
                <a:solidFill>
                  <a:srgbClr val="A22B38"/>
                </a:solidFill>
                <a:latin typeface="Arial"/>
                <a:cs typeface="Arial"/>
              </a:rPr>
              <a:t>cellular </a:t>
            </a:r>
            <a:r>
              <a:rPr lang="en-US" sz="1600" b="1" dirty="0" smtClean="0">
                <a:solidFill>
                  <a:srgbClr val="A22B38"/>
                </a:solidFill>
                <a:latin typeface="Arial"/>
                <a:cs typeface="Arial"/>
              </a:rPr>
              <a:t>structure </a:t>
            </a:r>
            <a:r>
              <a:rPr lang="en-US" sz="1600" b="1" dirty="0">
                <a:solidFill>
                  <a:srgbClr val="A22B38"/>
                </a:solidFill>
                <a:latin typeface="Arial"/>
                <a:cs typeface="Arial"/>
              </a:rPr>
              <a:t>at </a:t>
            </a:r>
            <a:r>
              <a:rPr lang="en-US" sz="1600" b="1" dirty="0" smtClean="0">
                <a:solidFill>
                  <a:srgbClr val="A22B38"/>
                </a:solidFill>
                <a:latin typeface="Arial"/>
                <a:cs typeface="Arial"/>
              </a:rPr>
              <a:t>highest resolution</a:t>
            </a:r>
          </a:p>
        </p:txBody>
      </p:sp>
      <p:sp>
        <p:nvSpPr>
          <p:cNvPr id="24" name="Title 1"/>
          <p:cNvSpPr txBox="1">
            <a:spLocks/>
          </p:cNvSpPr>
          <p:nvPr/>
        </p:nvSpPr>
        <p:spPr>
          <a:xfrm>
            <a:off x="4965093" y="3428667"/>
            <a:ext cx="4148427" cy="45758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US" sz="1400" i="1" dirty="0">
              <a:solidFill>
                <a:srgbClr val="000000"/>
              </a:solidFill>
              <a:latin typeface="Arial"/>
              <a:cs typeface="Arial"/>
            </a:endParaRPr>
          </a:p>
        </p:txBody>
      </p:sp>
      <p:sp>
        <p:nvSpPr>
          <p:cNvPr id="7" name="Rectangle 6"/>
          <p:cNvSpPr/>
          <p:nvPr/>
        </p:nvSpPr>
        <p:spPr bwMode="auto">
          <a:xfrm>
            <a:off x="6239932" y="1187679"/>
            <a:ext cx="2857094" cy="1843016"/>
          </a:xfrm>
          <a:prstGeom prst="rect">
            <a:avLst/>
          </a:prstGeom>
          <a:solidFill>
            <a:srgbClr val="FFFFFF"/>
          </a:solidFill>
          <a:ln w="9525" cap="flat" cmpd="sng" algn="ctr">
            <a:solidFill>
              <a:schemeClr val="tx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grpSp>
        <p:nvGrpSpPr>
          <p:cNvPr id="26" name="Group 25"/>
          <p:cNvGrpSpPr/>
          <p:nvPr/>
        </p:nvGrpSpPr>
        <p:grpSpPr>
          <a:xfrm>
            <a:off x="6227223" y="1236327"/>
            <a:ext cx="2808225" cy="1764519"/>
            <a:chOff x="449214" y="3342110"/>
            <a:chExt cx="3723729" cy="2288059"/>
          </a:xfrm>
        </p:grpSpPr>
        <p:pic>
          <p:nvPicPr>
            <p:cNvPr id="27" name="Picture 26" descr="Screen Clippi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9439" y="3342110"/>
              <a:ext cx="3467919" cy="2095376"/>
            </a:xfrm>
            <a:prstGeom prst="rect">
              <a:avLst/>
            </a:prstGeom>
          </p:spPr>
        </p:pic>
        <p:sp>
          <p:nvSpPr>
            <p:cNvPr id="31" name="TextBox 30"/>
            <p:cNvSpPr txBox="1"/>
            <p:nvPr/>
          </p:nvSpPr>
          <p:spPr>
            <a:xfrm>
              <a:off x="1494047" y="5310893"/>
              <a:ext cx="2327038" cy="319276"/>
            </a:xfrm>
            <a:prstGeom prst="rect">
              <a:avLst/>
            </a:prstGeom>
            <a:noFill/>
          </p:spPr>
          <p:txBody>
            <a:bodyPr wrap="none" rtlCol="0">
              <a:spAutoFit/>
            </a:bodyPr>
            <a:lstStyle/>
            <a:p>
              <a:r>
                <a:rPr lang="en-US" sz="1000" b="1" dirty="0" smtClean="0">
                  <a:solidFill>
                    <a:srgbClr val="000000"/>
                  </a:solidFill>
                  <a:latin typeface="Arial"/>
                  <a:cs typeface="Arial"/>
                </a:rPr>
                <a:t>3D spatial resolution [</a:t>
              </a:r>
              <a:r>
                <a:rPr lang="el-GR" sz="1000" b="1" dirty="0">
                  <a:solidFill>
                    <a:srgbClr val="000000"/>
                  </a:solidFill>
                  <a:latin typeface="Arial"/>
                  <a:cs typeface="Arial"/>
                </a:rPr>
                <a:t>μ</a:t>
              </a:r>
              <a:r>
                <a:rPr lang="en-US" sz="1000" b="1" dirty="0" smtClean="0">
                  <a:solidFill>
                    <a:srgbClr val="000000"/>
                  </a:solidFill>
                  <a:latin typeface="Arial"/>
                  <a:cs typeface="Arial"/>
                </a:rPr>
                <a:t>m]</a:t>
              </a:r>
              <a:endParaRPr lang="en-US" sz="1000" b="1" dirty="0">
                <a:solidFill>
                  <a:srgbClr val="000000"/>
                </a:solidFill>
                <a:latin typeface="Arial"/>
                <a:cs typeface="Arial"/>
              </a:endParaRPr>
            </a:p>
          </p:txBody>
        </p:sp>
        <p:sp>
          <p:nvSpPr>
            <p:cNvPr id="32" name="TextBox 31"/>
            <p:cNvSpPr txBox="1"/>
            <p:nvPr/>
          </p:nvSpPr>
          <p:spPr>
            <a:xfrm rot="16200000">
              <a:off x="-338839" y="4233491"/>
              <a:ext cx="1902598" cy="326491"/>
            </a:xfrm>
            <a:prstGeom prst="rect">
              <a:avLst/>
            </a:prstGeom>
            <a:noFill/>
          </p:spPr>
          <p:txBody>
            <a:bodyPr wrap="none" rtlCol="0">
              <a:spAutoFit/>
            </a:bodyPr>
            <a:lstStyle/>
            <a:p>
              <a:r>
                <a:rPr lang="en-US" sz="1000" b="1" dirty="0" smtClean="0">
                  <a:solidFill>
                    <a:srgbClr val="000000"/>
                  </a:solidFill>
                  <a:latin typeface="Arial"/>
                  <a:cs typeface="Arial"/>
                </a:rPr>
                <a:t>3D field of view [mm]</a:t>
              </a:r>
              <a:endParaRPr lang="en-US" sz="1000" b="1" dirty="0">
                <a:solidFill>
                  <a:srgbClr val="000000"/>
                </a:solidFill>
                <a:latin typeface="Arial"/>
                <a:cs typeface="Arial"/>
              </a:endParaRPr>
            </a:p>
          </p:txBody>
        </p:sp>
        <p:sp>
          <p:nvSpPr>
            <p:cNvPr id="33" name="TextBox 32"/>
            <p:cNvSpPr txBox="1"/>
            <p:nvPr/>
          </p:nvSpPr>
          <p:spPr>
            <a:xfrm>
              <a:off x="1333088" y="4622749"/>
              <a:ext cx="891049" cy="399096"/>
            </a:xfrm>
            <a:prstGeom prst="rect">
              <a:avLst/>
            </a:prstGeom>
            <a:noFill/>
          </p:spPr>
          <p:txBody>
            <a:bodyPr wrap="none" rtlCol="0">
              <a:spAutoFit/>
            </a:bodyPr>
            <a:lstStyle/>
            <a:p>
              <a:r>
                <a:rPr lang="en-US" sz="1400" dirty="0" smtClean="0">
                  <a:solidFill>
                    <a:srgbClr val="151515"/>
                  </a:solidFill>
                  <a:latin typeface="Arial"/>
                  <a:cs typeface="Arial"/>
                </a:rPr>
                <a:t>Today</a:t>
              </a:r>
              <a:endParaRPr lang="en-US" sz="1400" dirty="0">
                <a:solidFill>
                  <a:srgbClr val="151515"/>
                </a:solidFill>
                <a:latin typeface="Arial"/>
                <a:cs typeface="Arial"/>
              </a:endParaRPr>
            </a:p>
          </p:txBody>
        </p:sp>
        <p:sp>
          <p:nvSpPr>
            <p:cNvPr id="34" name="TextBox 33"/>
            <p:cNvSpPr txBox="1"/>
            <p:nvPr/>
          </p:nvSpPr>
          <p:spPr>
            <a:xfrm>
              <a:off x="3081556" y="4593506"/>
              <a:ext cx="1091387" cy="439004"/>
            </a:xfrm>
            <a:prstGeom prst="rect">
              <a:avLst/>
            </a:prstGeom>
            <a:noFill/>
          </p:spPr>
          <p:txBody>
            <a:bodyPr wrap="none" rtlCol="0">
              <a:spAutoFit/>
            </a:bodyPr>
            <a:lstStyle/>
            <a:p>
              <a:pPr algn="ctr"/>
              <a:r>
                <a:rPr lang="en-US" sz="1600" b="1" dirty="0" smtClean="0">
                  <a:solidFill>
                    <a:srgbClr val="A22B38"/>
                  </a:solidFill>
                  <a:latin typeface="Arial"/>
                  <a:cs typeface="Arial"/>
                </a:rPr>
                <a:t>APS-U</a:t>
              </a:r>
              <a:endParaRPr lang="en-US" sz="1600" b="1" dirty="0">
                <a:solidFill>
                  <a:srgbClr val="A22B38"/>
                </a:solidFill>
                <a:latin typeface="Arial"/>
                <a:cs typeface="Arial"/>
              </a:endParaRPr>
            </a:p>
          </p:txBody>
        </p:sp>
      </p:grpSp>
      <p:pic>
        <p:nvPicPr>
          <p:cNvPr id="6" name="Picture 5"/>
          <p:cNvPicPr>
            <a:picLocks noChangeAspect="1"/>
          </p:cNvPicPr>
          <p:nvPr/>
        </p:nvPicPr>
        <p:blipFill>
          <a:blip r:embed="rId4"/>
          <a:stretch>
            <a:fillRect/>
          </a:stretch>
        </p:blipFill>
        <p:spPr>
          <a:xfrm>
            <a:off x="3492500" y="4275120"/>
            <a:ext cx="2247900" cy="2128220"/>
          </a:xfrm>
          <a:prstGeom prst="rect">
            <a:avLst/>
          </a:prstGeom>
          <a:ln>
            <a:solidFill>
              <a:schemeClr val="bg1"/>
            </a:solidFill>
          </a:ln>
        </p:spPr>
      </p:pic>
      <p:pic>
        <p:nvPicPr>
          <p:cNvPr id="3" name="Picture 2"/>
          <p:cNvPicPr>
            <a:picLocks noChangeAspect="1"/>
          </p:cNvPicPr>
          <p:nvPr/>
        </p:nvPicPr>
        <p:blipFill>
          <a:blip r:embed="rId5"/>
          <a:stretch>
            <a:fillRect/>
          </a:stretch>
        </p:blipFill>
        <p:spPr>
          <a:xfrm>
            <a:off x="595911" y="1196340"/>
            <a:ext cx="1838346" cy="2471420"/>
          </a:xfrm>
          <a:prstGeom prst="rect">
            <a:avLst/>
          </a:prstGeom>
          <a:ln>
            <a:solidFill>
              <a:schemeClr val="bg1"/>
            </a:solidFill>
          </a:ln>
        </p:spPr>
      </p:pic>
      <p:sp>
        <p:nvSpPr>
          <p:cNvPr id="9" name="TextBox 8"/>
          <p:cNvSpPr txBox="1"/>
          <p:nvPr/>
        </p:nvSpPr>
        <p:spPr>
          <a:xfrm>
            <a:off x="2908300" y="1191512"/>
            <a:ext cx="3261360" cy="1763047"/>
          </a:xfrm>
          <a:prstGeom prst="rect">
            <a:avLst/>
          </a:prstGeom>
          <a:noFill/>
        </p:spPr>
        <p:txBody>
          <a:bodyPr wrap="square" rtlCol="0">
            <a:spAutoFit/>
          </a:bodyPr>
          <a:lstStyle/>
          <a:p>
            <a:pPr>
              <a:lnSpc>
                <a:spcPct val="90000"/>
              </a:lnSpc>
              <a:spcAft>
                <a:spcPts val="900"/>
              </a:spcAft>
            </a:pPr>
            <a:r>
              <a:rPr lang="en-US" sz="1600" dirty="0" smtClean="0">
                <a:solidFill>
                  <a:srgbClr val="FFFFFF"/>
                </a:solidFill>
                <a:latin typeface="Arial"/>
                <a:cs typeface="Arial"/>
              </a:rPr>
              <a:t>Distribution, dynamics, impact    of trace metals within biological systems are poorly understood</a:t>
            </a:r>
          </a:p>
          <a:p>
            <a:pPr marL="192024" indent="-192024">
              <a:lnSpc>
                <a:spcPct val="90000"/>
              </a:lnSpc>
              <a:spcAft>
                <a:spcPts val="900"/>
              </a:spcAft>
              <a:buFont typeface="Wingdings" charset="2"/>
              <a:buChar char="§"/>
            </a:pPr>
            <a:r>
              <a:rPr lang="en-US" sz="1600" dirty="0" smtClean="0">
                <a:solidFill>
                  <a:srgbClr val="FFFFFF"/>
                </a:solidFill>
                <a:latin typeface="Arial"/>
                <a:cs typeface="Arial"/>
              </a:rPr>
              <a:t>Identifying biological role </a:t>
            </a:r>
            <a:r>
              <a:rPr lang="en-US" sz="1600" dirty="0">
                <a:solidFill>
                  <a:srgbClr val="FFFFFF"/>
                </a:solidFill>
                <a:latin typeface="Arial"/>
                <a:cs typeface="Arial"/>
              </a:rPr>
              <a:t>of trace metals </a:t>
            </a:r>
            <a:r>
              <a:rPr lang="en-US" sz="1600" dirty="0" smtClean="0">
                <a:solidFill>
                  <a:srgbClr val="FFFFFF"/>
                </a:solidFill>
                <a:latin typeface="Arial"/>
                <a:cs typeface="Arial"/>
              </a:rPr>
              <a:t>requires </a:t>
            </a:r>
            <a:r>
              <a:rPr lang="en-US" sz="1600" dirty="0">
                <a:solidFill>
                  <a:srgbClr val="FFFFFF"/>
                </a:solidFill>
                <a:latin typeface="Arial"/>
                <a:cs typeface="Arial"/>
              </a:rPr>
              <a:t>mapping </a:t>
            </a:r>
            <a:r>
              <a:rPr lang="en-US" sz="1600" dirty="0" smtClean="0">
                <a:solidFill>
                  <a:srgbClr val="FFFFFF"/>
                </a:solidFill>
                <a:latin typeface="Arial"/>
                <a:cs typeface="Arial"/>
              </a:rPr>
              <a:t>concentrations and </a:t>
            </a:r>
            <a:r>
              <a:rPr lang="en-US" sz="1600" dirty="0">
                <a:solidFill>
                  <a:srgbClr val="FFFFFF"/>
                </a:solidFill>
                <a:latin typeface="Arial"/>
                <a:cs typeface="Arial"/>
              </a:rPr>
              <a:t>interactions, across all length </a:t>
            </a:r>
            <a:r>
              <a:rPr lang="en-US" sz="1600" dirty="0" smtClean="0">
                <a:solidFill>
                  <a:srgbClr val="FFFFFF"/>
                </a:solidFill>
                <a:latin typeface="Arial"/>
                <a:cs typeface="Arial"/>
              </a:rPr>
              <a:t>scales</a:t>
            </a:r>
            <a:endParaRPr lang="en-US" sz="1600" dirty="0">
              <a:solidFill>
                <a:srgbClr val="616161"/>
              </a:solidFill>
              <a:latin typeface="Arial"/>
              <a:cs typeface="Arial"/>
            </a:endParaRPr>
          </a:p>
        </p:txBody>
      </p:sp>
      <p:sp>
        <p:nvSpPr>
          <p:cNvPr id="10" name="TextBox 9"/>
          <p:cNvSpPr txBox="1"/>
          <p:nvPr/>
        </p:nvSpPr>
        <p:spPr>
          <a:xfrm>
            <a:off x="3063240" y="6357620"/>
            <a:ext cx="2915920" cy="461665"/>
          </a:xfrm>
          <a:prstGeom prst="rect">
            <a:avLst/>
          </a:prstGeom>
          <a:noFill/>
        </p:spPr>
        <p:txBody>
          <a:bodyPr wrap="square" rtlCol="0">
            <a:spAutoFit/>
          </a:bodyPr>
          <a:lstStyle/>
          <a:p>
            <a:pPr algn="ctr"/>
            <a:r>
              <a:rPr lang="en-US" sz="1200" i="1" dirty="0" smtClean="0">
                <a:solidFill>
                  <a:srgbClr val="FFFFFF"/>
                </a:solidFill>
                <a:latin typeface="Arial"/>
                <a:cs typeface="Arial"/>
              </a:rPr>
              <a:t>Trace metal distribution in </a:t>
            </a:r>
            <a:r>
              <a:rPr lang="en-US" sz="1200" i="1" dirty="0" err="1" smtClean="0">
                <a:solidFill>
                  <a:srgbClr val="FFFFFF"/>
                </a:solidFill>
                <a:latin typeface="Arial"/>
                <a:cs typeface="Arial"/>
              </a:rPr>
              <a:t>zebrafish</a:t>
            </a:r>
            <a:r>
              <a:rPr lang="en-US" sz="1200" i="1" dirty="0" smtClean="0">
                <a:solidFill>
                  <a:srgbClr val="FFFFFF"/>
                </a:solidFill>
                <a:latin typeface="Arial"/>
                <a:cs typeface="Arial"/>
              </a:rPr>
              <a:t> embryo at 5 </a:t>
            </a:r>
            <a:r>
              <a:rPr lang="en-US" sz="1200" i="1" spc="-20" dirty="0" err="1">
                <a:solidFill>
                  <a:srgbClr val="FFFFFF"/>
                </a:solidFill>
                <a:latin typeface="Arial"/>
                <a:cs typeface="Arial"/>
              </a:rPr>
              <a:t>μ</a:t>
            </a:r>
            <a:r>
              <a:rPr lang="en-US" sz="1200" i="1" dirty="0" err="1" smtClean="0">
                <a:solidFill>
                  <a:srgbClr val="FFFFFF"/>
                </a:solidFill>
                <a:latin typeface="Arial"/>
                <a:cs typeface="Arial"/>
              </a:rPr>
              <a:t>m</a:t>
            </a:r>
            <a:r>
              <a:rPr lang="en-US" sz="1200" i="1" dirty="0" smtClean="0">
                <a:solidFill>
                  <a:srgbClr val="FFFFFF"/>
                </a:solidFill>
                <a:latin typeface="Arial"/>
                <a:cs typeface="Arial"/>
              </a:rPr>
              <a:t> resolution</a:t>
            </a:r>
            <a:endParaRPr lang="en-US" sz="1200" i="1" dirty="0">
              <a:solidFill>
                <a:srgbClr val="FFFFFF"/>
              </a:solidFill>
              <a:latin typeface="Arial"/>
              <a:cs typeface="Arial"/>
            </a:endParaRPr>
          </a:p>
        </p:txBody>
      </p:sp>
      <p:sp>
        <p:nvSpPr>
          <p:cNvPr id="5" name="Slide Number Placeholder 4"/>
          <p:cNvSpPr>
            <a:spLocks noGrp="1"/>
          </p:cNvSpPr>
          <p:nvPr>
            <p:ph type="sldNum" sz="quarter" idx="12"/>
          </p:nvPr>
        </p:nvSpPr>
        <p:spPr/>
        <p:txBody>
          <a:bodyPr/>
          <a:lstStyle/>
          <a:p>
            <a:pPr>
              <a:defRPr/>
            </a:pPr>
            <a:fld id="{9A265F1B-0587-4014-A56F-585C320E3BDD}" type="slidenum">
              <a:rPr lang="en-US" smtClean="0">
                <a:solidFill>
                  <a:srgbClr val="616161"/>
                </a:solidFill>
              </a:rPr>
              <a:pPr>
                <a:defRPr/>
              </a:pPr>
              <a:t>31</a:t>
            </a:fld>
            <a:endParaRPr lang="en-US">
              <a:solidFill>
                <a:srgbClr val="616161"/>
              </a:solidFill>
            </a:endParaRPr>
          </a:p>
        </p:txBody>
      </p:sp>
      <p:sp>
        <p:nvSpPr>
          <p:cNvPr id="36" name="TextBox 35"/>
          <p:cNvSpPr txBox="1"/>
          <p:nvPr/>
        </p:nvSpPr>
        <p:spPr>
          <a:xfrm>
            <a:off x="3124200" y="3106829"/>
            <a:ext cx="3225800" cy="1065420"/>
          </a:xfrm>
          <a:prstGeom prst="rect">
            <a:avLst/>
          </a:prstGeom>
          <a:noFill/>
        </p:spPr>
        <p:txBody>
          <a:bodyPr wrap="square" rtlCol="0">
            <a:spAutoFit/>
          </a:bodyPr>
          <a:lstStyle/>
          <a:p>
            <a:pPr algn="ctr" defTabSz="456506">
              <a:lnSpc>
                <a:spcPct val="90000"/>
              </a:lnSpc>
              <a:spcAft>
                <a:spcPts val="900"/>
              </a:spcAft>
            </a:pPr>
            <a:r>
              <a:rPr lang="en-US" sz="1400" dirty="0" smtClean="0">
                <a:solidFill>
                  <a:srgbClr val="FFFFFF"/>
                </a:solidFill>
                <a:latin typeface="Arial"/>
                <a:cs typeface="Arial"/>
              </a:rPr>
              <a:t>State of the art today: </a:t>
            </a:r>
            <a:br>
              <a:rPr lang="en-US" sz="1400" dirty="0" smtClean="0">
                <a:solidFill>
                  <a:srgbClr val="FFFFFF"/>
                </a:solidFill>
                <a:latin typeface="Arial"/>
                <a:cs typeface="Arial"/>
              </a:rPr>
            </a:br>
            <a:r>
              <a:rPr lang="en-US" sz="1400" dirty="0" smtClean="0">
                <a:solidFill>
                  <a:srgbClr val="FFFFFF"/>
                </a:solidFill>
                <a:latin typeface="Arial"/>
                <a:cs typeface="Arial"/>
              </a:rPr>
              <a:t>Mapping trace metals, local </a:t>
            </a:r>
            <a:r>
              <a:rPr lang="en-US" sz="1400" dirty="0">
                <a:solidFill>
                  <a:srgbClr val="FFFFFF"/>
                </a:solidFill>
                <a:latin typeface="Arial"/>
                <a:cs typeface="Arial"/>
              </a:rPr>
              <a:t>chemistry limited to </a:t>
            </a:r>
            <a:r>
              <a:rPr lang="en-US" sz="1400" dirty="0" smtClean="0">
                <a:solidFill>
                  <a:srgbClr val="FFFFFF"/>
                </a:solidFill>
                <a:latin typeface="Arial"/>
                <a:cs typeface="Arial"/>
              </a:rPr>
              <a:t>~50 nm resolution,          100s of atoms with </a:t>
            </a:r>
            <a:r>
              <a:rPr lang="en-US" sz="1400" dirty="0">
                <a:solidFill>
                  <a:srgbClr val="FFFFFF"/>
                </a:solidFill>
                <a:latin typeface="Arial"/>
                <a:cs typeface="Arial"/>
              </a:rPr>
              <a:t>small field of </a:t>
            </a:r>
            <a:r>
              <a:rPr lang="en-US" sz="1400" dirty="0" smtClean="0">
                <a:solidFill>
                  <a:srgbClr val="FFFFFF"/>
                </a:solidFill>
                <a:latin typeface="Arial"/>
                <a:cs typeface="Arial"/>
              </a:rPr>
              <a:t>view             or microns with large field of view  </a:t>
            </a:r>
            <a:endParaRPr lang="en-US" sz="1400" i="1" spc="-20" dirty="0">
              <a:solidFill>
                <a:srgbClr val="FFFFFF"/>
              </a:solidFill>
              <a:latin typeface="Arial"/>
              <a:cs typeface="Arial"/>
            </a:endParaRPr>
          </a:p>
        </p:txBody>
      </p:sp>
      <p:sp>
        <p:nvSpPr>
          <p:cNvPr id="11" name="Oval 10"/>
          <p:cNvSpPr/>
          <p:nvPr/>
        </p:nvSpPr>
        <p:spPr bwMode="auto">
          <a:xfrm rot="1266009">
            <a:off x="8583316" y="2050124"/>
            <a:ext cx="201271" cy="97575"/>
          </a:xfrm>
          <a:prstGeom prst="ellipse">
            <a:avLst/>
          </a:prstGeom>
          <a:noFill/>
          <a:ln w="381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ln w="9525" cmpd="sng">
                <a:solidFill>
                  <a:srgbClr val="616161"/>
                </a:solidFill>
              </a:ln>
              <a:solidFill>
                <a:srgbClr val="616161"/>
              </a:solidFill>
              <a:latin typeface="Calibri" pitchFamily="34" charset="0"/>
            </a:endParaRPr>
          </a:p>
        </p:txBody>
      </p:sp>
      <p:cxnSp>
        <p:nvCxnSpPr>
          <p:cNvPr id="13" name="Straight Connector 12"/>
          <p:cNvCxnSpPr/>
          <p:nvPr/>
        </p:nvCxnSpPr>
        <p:spPr bwMode="auto">
          <a:xfrm>
            <a:off x="3746500" y="6197600"/>
            <a:ext cx="254000" cy="0"/>
          </a:xfrm>
          <a:prstGeom prst="line">
            <a:avLst/>
          </a:prstGeom>
          <a:noFill/>
          <a:ln w="19050" cap="flat" cmpd="sng" algn="ctr">
            <a:solidFill>
              <a:schemeClr val="bg1"/>
            </a:solidFill>
            <a:prstDash val="solid"/>
            <a:round/>
            <a:headEnd type="none" w="med" len="med"/>
            <a:tailEnd type="none"/>
          </a:ln>
          <a:effectLst/>
        </p:spPr>
      </p:cxnSp>
      <p:sp>
        <p:nvSpPr>
          <p:cNvPr id="17" name="TextBox 16"/>
          <p:cNvSpPr txBox="1"/>
          <p:nvPr/>
        </p:nvSpPr>
        <p:spPr>
          <a:xfrm>
            <a:off x="3530600" y="6184900"/>
            <a:ext cx="673100" cy="215444"/>
          </a:xfrm>
          <a:prstGeom prst="rect">
            <a:avLst/>
          </a:prstGeom>
          <a:noFill/>
        </p:spPr>
        <p:txBody>
          <a:bodyPr wrap="square" rtlCol="0">
            <a:spAutoFit/>
          </a:bodyPr>
          <a:lstStyle/>
          <a:p>
            <a:pPr algn="ctr"/>
            <a:r>
              <a:rPr lang="en-US" sz="800" dirty="0" smtClean="0">
                <a:solidFill>
                  <a:srgbClr val="FFFFFF"/>
                </a:solidFill>
                <a:latin typeface="Arial"/>
                <a:cs typeface="Arial"/>
              </a:rPr>
              <a:t>200 µm</a:t>
            </a:r>
            <a:endParaRPr lang="en-US" sz="800" dirty="0">
              <a:solidFill>
                <a:srgbClr val="FFFFFF"/>
              </a:solidFill>
              <a:latin typeface="Arial"/>
              <a:cs typeface="Arial"/>
            </a:endParaRPr>
          </a:p>
        </p:txBody>
      </p:sp>
      <p:sp>
        <p:nvSpPr>
          <p:cNvPr id="18" name="TextBox 17"/>
          <p:cNvSpPr txBox="1"/>
          <p:nvPr/>
        </p:nvSpPr>
        <p:spPr>
          <a:xfrm>
            <a:off x="7912100" y="1346200"/>
            <a:ext cx="1079500" cy="600164"/>
          </a:xfrm>
          <a:prstGeom prst="rect">
            <a:avLst/>
          </a:prstGeom>
          <a:noFill/>
        </p:spPr>
        <p:txBody>
          <a:bodyPr wrap="square" rtlCol="0">
            <a:spAutoFit/>
          </a:bodyPr>
          <a:lstStyle/>
          <a:p>
            <a:pPr algn="r"/>
            <a:r>
              <a:rPr lang="en-US" sz="1100" dirty="0" smtClean="0">
                <a:solidFill>
                  <a:srgbClr val="000000"/>
                </a:solidFill>
                <a:latin typeface="Arial"/>
                <a:cs typeface="Arial"/>
              </a:rPr>
              <a:t>Target for intracellular machinery</a:t>
            </a:r>
            <a:endParaRPr lang="en-US" sz="1100" dirty="0">
              <a:solidFill>
                <a:srgbClr val="000000"/>
              </a:solidFill>
              <a:latin typeface="Arial"/>
              <a:cs typeface="Arial"/>
            </a:endParaRPr>
          </a:p>
        </p:txBody>
      </p:sp>
    </p:spTree>
    <p:extLst>
      <p:ext uri="{BB962C8B-B14F-4D97-AF65-F5344CB8AC3E}">
        <p14:creationId xmlns:p14="http://schemas.microsoft.com/office/powerpoint/2010/main" val="2990371226"/>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8" name="Title 1"/>
          <p:cNvSpPr txBox="1">
            <a:spLocks/>
          </p:cNvSpPr>
          <p:nvPr/>
        </p:nvSpPr>
        <p:spPr bwMode="auto">
          <a:xfrm>
            <a:off x="-213143" y="238125"/>
            <a:ext cx="9570287" cy="598487"/>
          </a:xfrm>
          <a:prstGeom prst="rect">
            <a:avLst/>
          </a:prstGeom>
          <a:noFill/>
          <a:ln w="9525">
            <a:noFill/>
            <a:miter lim="800000"/>
            <a:headEnd/>
            <a:tailEnd/>
          </a:ln>
        </p:spPr>
        <p:txBody>
          <a:bodyPr anchor="ctr"/>
          <a:lstStyle/>
          <a:p>
            <a:pPr algn="ctr" eaLnBrk="0" hangingPunct="0"/>
            <a:r>
              <a:rPr lang="en-US" sz="2600" dirty="0" smtClean="0">
                <a:solidFill>
                  <a:srgbClr val="1F497D"/>
                </a:solidFill>
                <a:latin typeface="Arial"/>
                <a:cs typeface="Arial"/>
              </a:rPr>
              <a:t>APS-U: Exploring forces at work inside Earth’s core</a:t>
            </a:r>
            <a:endParaRPr lang="en-US" altLang="ko-KR" sz="2600" dirty="0" smtClean="0">
              <a:solidFill>
                <a:srgbClr val="1F497D"/>
              </a:solidFill>
              <a:latin typeface="Arial"/>
              <a:ea typeface="굴림" pitchFamily="80" charset="-127"/>
              <a:cs typeface="Arial"/>
            </a:endParaRPr>
          </a:p>
        </p:txBody>
      </p:sp>
      <p:grpSp>
        <p:nvGrpSpPr>
          <p:cNvPr id="28" name="Group 27"/>
          <p:cNvGrpSpPr/>
          <p:nvPr/>
        </p:nvGrpSpPr>
        <p:grpSpPr>
          <a:xfrm>
            <a:off x="5334000" y="-64733"/>
            <a:ext cx="3828289" cy="307777"/>
            <a:chOff x="5343972" y="-86311"/>
            <a:chExt cx="3743405" cy="410373"/>
          </a:xfrm>
        </p:grpSpPr>
        <p:sp>
          <p:nvSpPr>
            <p:cNvPr id="29" name="TextBox 28"/>
            <p:cNvSpPr txBox="1"/>
            <p:nvPr/>
          </p:nvSpPr>
          <p:spPr>
            <a:xfrm>
              <a:off x="5791034" y="-86311"/>
              <a:ext cx="3296343" cy="410373"/>
            </a:xfrm>
            <a:prstGeom prst="rect">
              <a:avLst/>
            </a:prstGeom>
            <a:solidFill>
              <a:srgbClr val="F69447"/>
            </a:solidFill>
          </p:spPr>
          <p:txBody>
            <a:bodyPr wrap="square" rtlCol="0" anchor="ctr" anchorCtr="0">
              <a:spAutoFit/>
            </a:bodyPr>
            <a:lstStyle/>
            <a:p>
              <a:r>
                <a:rPr lang="en-US" sz="1400" b="1" dirty="0" smtClean="0">
                  <a:solidFill>
                    <a:srgbClr val="FFFFFF"/>
                  </a:solidFill>
                  <a:effectLst>
                    <a:outerShdw blurRad="50800" dist="38100" dir="2700000" algn="tl" rotWithShape="0">
                      <a:prstClr val="black">
                        <a:alpha val="40000"/>
                      </a:prstClr>
                    </a:outerShdw>
                  </a:effectLst>
                  <a:latin typeface="Arial"/>
                  <a:cs typeface="Arial"/>
                </a:rPr>
                <a:t>    Earth and Geo Sciences</a:t>
              </a:r>
              <a:endParaRPr lang="en-US" sz="1400" b="1" dirty="0">
                <a:solidFill>
                  <a:srgbClr val="FFFFFF"/>
                </a:solidFill>
                <a:effectLst>
                  <a:outerShdw blurRad="50800" dist="38100" dir="2700000" algn="tl" rotWithShape="0">
                    <a:prstClr val="black">
                      <a:alpha val="40000"/>
                    </a:prstClr>
                  </a:outerShdw>
                </a:effectLst>
                <a:latin typeface="Arial"/>
                <a:cs typeface="Arial"/>
              </a:endParaRPr>
            </a:p>
          </p:txBody>
        </p:sp>
        <p:sp>
          <p:nvSpPr>
            <p:cNvPr id="30" name="Right Triangle 29"/>
            <p:cNvSpPr/>
            <p:nvPr/>
          </p:nvSpPr>
          <p:spPr bwMode="auto">
            <a:xfrm rot="10800000">
              <a:off x="5343972" y="0"/>
              <a:ext cx="455696" cy="324062"/>
            </a:xfrm>
            <a:prstGeom prst="rtTriangle">
              <a:avLst/>
            </a:prstGeom>
            <a:solidFill>
              <a:srgbClr val="F69447"/>
            </a:solidFill>
            <a:ln>
              <a:noFill/>
            </a:ln>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grpSp>
      <p:sp>
        <p:nvSpPr>
          <p:cNvPr id="37" name="TextBox 36"/>
          <p:cNvSpPr txBox="1"/>
          <p:nvPr/>
        </p:nvSpPr>
        <p:spPr>
          <a:xfrm>
            <a:off x="7235841" y="1062535"/>
            <a:ext cx="543739" cy="215444"/>
          </a:xfrm>
          <a:prstGeom prst="rect">
            <a:avLst/>
          </a:prstGeom>
          <a:noFill/>
        </p:spPr>
        <p:txBody>
          <a:bodyPr wrap="none" rtlCol="0">
            <a:spAutoFit/>
          </a:bodyPr>
          <a:lstStyle/>
          <a:p>
            <a:pPr algn="ctr"/>
            <a:r>
              <a:rPr lang="en-US" sz="800" b="1" dirty="0" smtClean="0">
                <a:solidFill>
                  <a:srgbClr val="FFFFFF"/>
                </a:solidFill>
                <a:latin typeface="Arial"/>
                <a:cs typeface="Arial"/>
              </a:rPr>
              <a:t>Jupiter</a:t>
            </a:r>
          </a:p>
        </p:txBody>
      </p:sp>
      <p:sp>
        <p:nvSpPr>
          <p:cNvPr id="46" name="AutoShape 5"/>
          <p:cNvSpPr>
            <a:spLocks noChangeArrowheads="1"/>
          </p:cNvSpPr>
          <p:nvPr/>
        </p:nvSpPr>
        <p:spPr bwMode="auto">
          <a:xfrm>
            <a:off x="5535213" y="1117600"/>
            <a:ext cx="3627075" cy="5740400"/>
          </a:xfrm>
          <a:prstGeom prst="homePlate">
            <a:avLst>
              <a:gd name="adj" fmla="val 0"/>
            </a:avLst>
          </a:prstGeom>
          <a:solidFill>
            <a:schemeClr val="accent1">
              <a:lumMod val="60000"/>
              <a:lumOff val="40000"/>
            </a:schemeClr>
          </a:solidFill>
          <a:ln w="57150" cmpd="sng">
            <a:noFill/>
            <a:prstDash val="solid"/>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47" name="AutoShape 5"/>
          <p:cNvSpPr>
            <a:spLocks noChangeArrowheads="1"/>
          </p:cNvSpPr>
          <p:nvPr/>
        </p:nvSpPr>
        <p:spPr bwMode="auto">
          <a:xfrm>
            <a:off x="2765424" y="1117600"/>
            <a:ext cx="3609976" cy="5729638"/>
          </a:xfrm>
          <a:prstGeom prst="homePlate">
            <a:avLst>
              <a:gd name="adj" fmla="val 16421"/>
            </a:avLst>
          </a:prstGeom>
          <a:solidFill>
            <a:schemeClr val="accent3"/>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smtClean="0">
                <a:solidFill>
                  <a:srgbClr val="000000"/>
                </a:solidFill>
                <a:latin typeface="Arial"/>
                <a:ea typeface="굴림" pitchFamily="80" charset="-127"/>
                <a:cs typeface="Arial"/>
              </a:rPr>
              <a:t> </a:t>
            </a:r>
          </a:p>
        </p:txBody>
      </p:sp>
      <p:sp>
        <p:nvSpPr>
          <p:cNvPr id="48" name="AutoShape 8"/>
          <p:cNvSpPr>
            <a:spLocks noChangeArrowheads="1"/>
          </p:cNvSpPr>
          <p:nvPr/>
        </p:nvSpPr>
        <p:spPr bwMode="auto">
          <a:xfrm>
            <a:off x="0" y="1117600"/>
            <a:ext cx="3238500" cy="5740400"/>
          </a:xfrm>
          <a:prstGeom prst="homePlate">
            <a:avLst>
              <a:gd name="adj" fmla="val 14769"/>
            </a:avLst>
          </a:prstGeom>
          <a:solidFill>
            <a:schemeClr val="tx2">
              <a:lumMod val="75000"/>
            </a:schemeClr>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endParaRPr lang="en-US" dirty="0">
              <a:solidFill>
                <a:srgbClr val="FFFFFF"/>
              </a:solidFill>
              <a:latin typeface="Arial"/>
              <a:ea typeface="ＭＳ Ｐゴシック" charset="-128"/>
              <a:cs typeface="Arial"/>
            </a:endParaRPr>
          </a:p>
        </p:txBody>
      </p:sp>
      <p:sp>
        <p:nvSpPr>
          <p:cNvPr id="49" name="Text Box 25"/>
          <p:cNvSpPr txBox="1">
            <a:spLocks noChangeArrowheads="1"/>
          </p:cNvSpPr>
          <p:nvPr/>
        </p:nvSpPr>
        <p:spPr bwMode="auto">
          <a:xfrm>
            <a:off x="5753100" y="849848"/>
            <a:ext cx="3390900" cy="242374"/>
          </a:xfrm>
          <a:prstGeom prst="rect">
            <a:avLst/>
          </a:prstGeom>
          <a:noFill/>
          <a:ln w="9525">
            <a:noFill/>
            <a:miter lim="800000"/>
            <a:headEnd/>
            <a:tailEnd/>
          </a:ln>
        </p:spPr>
        <p:txBody>
          <a:bodyPr wrap="square" lIns="0" tIns="0" rIns="0" bIns="0">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APS Upgrade </a:t>
            </a:r>
          </a:p>
        </p:txBody>
      </p:sp>
      <p:sp>
        <p:nvSpPr>
          <p:cNvPr id="50" name="Text Box 9"/>
          <p:cNvSpPr txBox="1">
            <a:spLocks noChangeArrowheads="1"/>
          </p:cNvSpPr>
          <p:nvPr/>
        </p:nvSpPr>
        <p:spPr bwMode="auto">
          <a:xfrm>
            <a:off x="460299" y="804862"/>
            <a:ext cx="1762284" cy="334707"/>
          </a:xfrm>
          <a:prstGeom prst="rect">
            <a:avLst/>
          </a:prstGeom>
          <a:noFill/>
          <a:ln w="9525">
            <a:noFill/>
            <a:miter lim="800000"/>
            <a:headEnd/>
            <a:tailEnd/>
          </a:ln>
        </p:spPr>
        <p:txBody>
          <a:bodyPr wrap="none">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The Challenge</a:t>
            </a:r>
          </a:p>
        </p:txBody>
      </p:sp>
      <p:sp>
        <p:nvSpPr>
          <p:cNvPr id="51" name="Text Box 10"/>
          <p:cNvSpPr txBox="1">
            <a:spLocks noChangeArrowheads="1"/>
          </p:cNvSpPr>
          <p:nvPr/>
        </p:nvSpPr>
        <p:spPr bwMode="auto">
          <a:xfrm>
            <a:off x="2819400" y="804862"/>
            <a:ext cx="2600325" cy="334707"/>
          </a:xfrm>
          <a:prstGeom prst="rect">
            <a:avLst/>
          </a:prstGeom>
          <a:noFill/>
          <a:ln w="9525">
            <a:noFill/>
            <a:miter lim="800000"/>
            <a:headEnd/>
            <a:tailEnd/>
          </a:ln>
        </p:spPr>
        <p:txBody>
          <a:bodyPr>
            <a:spAutoFit/>
          </a:bodyPr>
          <a:lstStyle/>
          <a:p>
            <a:pPr algn="ctr" defTabSz="914400" fontAlgn="base">
              <a:lnSpc>
                <a:spcPct val="85000"/>
              </a:lnSpc>
              <a:spcBef>
                <a:spcPct val="0"/>
              </a:spcBef>
              <a:spcAft>
                <a:spcPct val="0"/>
              </a:spcAft>
            </a:pPr>
            <a:r>
              <a:rPr lang="en-US" altLang="ko-KR" b="1" dirty="0" smtClean="0">
                <a:solidFill>
                  <a:srgbClr val="A22B38"/>
                </a:solidFill>
                <a:latin typeface="Arial"/>
                <a:ea typeface="굴림" pitchFamily="80" charset="-127"/>
                <a:cs typeface="Arial"/>
              </a:rPr>
              <a:t>The Science Problem</a:t>
            </a:r>
          </a:p>
        </p:txBody>
      </p:sp>
      <p:sp>
        <p:nvSpPr>
          <p:cNvPr id="52" name="TextBox 51"/>
          <p:cNvSpPr txBox="1"/>
          <p:nvPr/>
        </p:nvSpPr>
        <p:spPr>
          <a:xfrm>
            <a:off x="1" y="3654871"/>
            <a:ext cx="2996324" cy="3208058"/>
          </a:xfrm>
          <a:prstGeom prst="rect">
            <a:avLst/>
          </a:prstGeom>
          <a:noFill/>
        </p:spPr>
        <p:txBody>
          <a:bodyPr wrap="square" rtlCol="0">
            <a:spAutoFit/>
          </a:bodyPr>
          <a:lstStyle/>
          <a:p>
            <a:pPr>
              <a:lnSpc>
                <a:spcPct val="90000"/>
              </a:lnSpc>
              <a:spcAft>
                <a:spcPts val="900"/>
              </a:spcAft>
            </a:pPr>
            <a:r>
              <a:rPr lang="en-US" sz="1600" dirty="0" smtClean="0">
                <a:solidFill>
                  <a:srgbClr val="FFFFFF"/>
                </a:solidFill>
                <a:latin typeface="Arial"/>
                <a:cs typeface="Arial"/>
              </a:rPr>
              <a:t>The physics and chemistry of earth’s core is central to planetary phenomena</a:t>
            </a:r>
          </a:p>
          <a:p>
            <a:pPr marL="285750" indent="-285750">
              <a:lnSpc>
                <a:spcPct val="90000"/>
              </a:lnSpc>
              <a:spcAft>
                <a:spcPts val="900"/>
              </a:spcAft>
              <a:buFont typeface="Wingdings" charset="2"/>
              <a:buChar char="§"/>
            </a:pPr>
            <a:r>
              <a:rPr lang="en-US" sz="1600" dirty="0" smtClean="0">
                <a:solidFill>
                  <a:srgbClr val="FFFFFF"/>
                </a:solidFill>
                <a:latin typeface="Arial"/>
                <a:cs typeface="Arial"/>
              </a:rPr>
              <a:t>Earth’s magnetic field is generated by the </a:t>
            </a:r>
            <a:r>
              <a:rPr lang="en-US" sz="1600" dirty="0" err="1" smtClean="0">
                <a:solidFill>
                  <a:srgbClr val="FFFFFF"/>
                </a:solidFill>
                <a:latin typeface="Arial"/>
                <a:cs typeface="Arial"/>
              </a:rPr>
              <a:t>geodynamo</a:t>
            </a:r>
            <a:r>
              <a:rPr lang="en-US" sz="1600" dirty="0" smtClean="0">
                <a:solidFill>
                  <a:srgbClr val="FFFFFF"/>
                </a:solidFill>
                <a:latin typeface="Arial"/>
                <a:cs typeface="Arial"/>
              </a:rPr>
              <a:t>, which requires a minimum temperature differential between molten outer and solid inner core </a:t>
            </a:r>
          </a:p>
          <a:p>
            <a:pPr marL="285750" indent="-285750">
              <a:lnSpc>
                <a:spcPct val="90000"/>
              </a:lnSpc>
              <a:spcAft>
                <a:spcPts val="900"/>
              </a:spcAft>
              <a:buFont typeface="Wingdings" charset="2"/>
              <a:buChar char="§"/>
            </a:pPr>
            <a:r>
              <a:rPr lang="en-US" sz="1600" dirty="0" smtClean="0">
                <a:solidFill>
                  <a:srgbClr val="FFFFFF"/>
                </a:solidFill>
                <a:latin typeface="Arial"/>
                <a:cs typeface="Arial"/>
              </a:rPr>
              <a:t>The magnetic field is changing 10x </a:t>
            </a:r>
            <a:r>
              <a:rPr lang="en-US" sz="1600" dirty="0">
                <a:solidFill>
                  <a:srgbClr val="FFFFFF"/>
                </a:solidFill>
                <a:latin typeface="Arial"/>
                <a:cs typeface="Arial"/>
              </a:rPr>
              <a:t>faster than </a:t>
            </a:r>
            <a:r>
              <a:rPr lang="en-US" sz="1600" dirty="0" smtClean="0">
                <a:solidFill>
                  <a:srgbClr val="FFFFFF"/>
                </a:solidFill>
                <a:latin typeface="Arial"/>
                <a:cs typeface="Arial"/>
              </a:rPr>
              <a:t>expected, could signal   pole flipping</a:t>
            </a:r>
          </a:p>
        </p:txBody>
      </p:sp>
      <p:sp>
        <p:nvSpPr>
          <p:cNvPr id="53" name="TextBox 52"/>
          <p:cNvSpPr txBox="1"/>
          <p:nvPr/>
        </p:nvSpPr>
        <p:spPr>
          <a:xfrm>
            <a:off x="2924383" y="1158313"/>
            <a:ext cx="3028928" cy="1204432"/>
          </a:xfrm>
          <a:prstGeom prst="rect">
            <a:avLst/>
          </a:prstGeom>
          <a:noFill/>
        </p:spPr>
        <p:txBody>
          <a:bodyPr wrap="square" rtlCol="0">
            <a:spAutoFit/>
          </a:bodyPr>
          <a:lstStyle/>
          <a:p>
            <a:pPr>
              <a:lnSpc>
                <a:spcPct val="90000"/>
              </a:lnSpc>
              <a:spcAft>
                <a:spcPts val="900"/>
              </a:spcAft>
            </a:pPr>
            <a:r>
              <a:rPr lang="en-US" sz="1600" dirty="0" smtClean="0">
                <a:solidFill>
                  <a:srgbClr val="FFFFFF"/>
                </a:solidFill>
                <a:latin typeface="Arial"/>
                <a:cs typeface="Arial"/>
              </a:rPr>
              <a:t>Models of Earth’s deep interior require experimental input taken at pressure/temperature conditions of inner core, 360GPa and 6000K</a:t>
            </a:r>
          </a:p>
        </p:txBody>
      </p:sp>
      <p:sp>
        <p:nvSpPr>
          <p:cNvPr id="54" name="TextBox 53"/>
          <p:cNvSpPr txBox="1"/>
          <p:nvPr/>
        </p:nvSpPr>
        <p:spPr>
          <a:xfrm>
            <a:off x="5981699" y="5994835"/>
            <a:ext cx="3263901" cy="276999"/>
          </a:xfrm>
          <a:prstGeom prst="rect">
            <a:avLst/>
          </a:prstGeom>
          <a:noFill/>
        </p:spPr>
        <p:txBody>
          <a:bodyPr wrap="square" rtlCol="0">
            <a:spAutoFit/>
          </a:bodyPr>
          <a:lstStyle/>
          <a:p>
            <a:pPr defTabSz="914400" fontAlgn="base">
              <a:spcBef>
                <a:spcPct val="0"/>
              </a:spcBef>
              <a:spcAft>
                <a:spcPct val="0"/>
              </a:spcAft>
            </a:pPr>
            <a:endParaRPr lang="en-US" sz="1200" dirty="0">
              <a:solidFill>
                <a:srgbClr val="616161"/>
              </a:solidFill>
              <a:latin typeface="Arial"/>
              <a:ea typeface="ＭＳ Ｐゴシック" charset="-128"/>
              <a:cs typeface="Arial"/>
            </a:endParaRPr>
          </a:p>
        </p:txBody>
      </p:sp>
      <p:sp>
        <p:nvSpPr>
          <p:cNvPr id="55" name="TextBox 54"/>
          <p:cNvSpPr txBox="1"/>
          <p:nvPr/>
        </p:nvSpPr>
        <p:spPr>
          <a:xfrm>
            <a:off x="6462382" y="3618546"/>
            <a:ext cx="2720555" cy="1763047"/>
          </a:xfrm>
          <a:prstGeom prst="rect">
            <a:avLst/>
          </a:prstGeom>
          <a:noFill/>
        </p:spPr>
        <p:txBody>
          <a:bodyPr wrap="square" rtlCol="0">
            <a:spAutoFit/>
          </a:bodyPr>
          <a:lstStyle/>
          <a:p>
            <a:pPr>
              <a:lnSpc>
                <a:spcPct val="90000"/>
              </a:lnSpc>
              <a:spcAft>
                <a:spcPts val="900"/>
              </a:spcAft>
            </a:pPr>
            <a:r>
              <a:rPr lang="en-US" sz="1600" b="1" dirty="0">
                <a:solidFill>
                  <a:srgbClr val="A22B38"/>
                </a:solidFill>
                <a:latin typeface="Arial"/>
                <a:cs typeface="Arial"/>
              </a:rPr>
              <a:t>With </a:t>
            </a:r>
            <a:r>
              <a:rPr lang="en-US" sz="1600" b="1" dirty="0" smtClean="0">
                <a:solidFill>
                  <a:srgbClr val="A22B38"/>
                </a:solidFill>
                <a:latin typeface="Arial"/>
                <a:cs typeface="Arial"/>
              </a:rPr>
              <a:t>APS-U: </a:t>
            </a:r>
            <a:endParaRPr lang="en-US" sz="1600" b="1" dirty="0">
              <a:solidFill>
                <a:srgbClr val="A22B38"/>
              </a:solidFill>
              <a:latin typeface="Arial"/>
              <a:cs typeface="Arial"/>
            </a:endParaRPr>
          </a:p>
          <a:p>
            <a:pPr marL="285750" indent="-285750">
              <a:lnSpc>
                <a:spcPct val="90000"/>
              </a:lnSpc>
              <a:spcAft>
                <a:spcPts val="900"/>
              </a:spcAft>
              <a:buFont typeface="Wingdings" charset="2"/>
              <a:buChar char="§"/>
            </a:pPr>
            <a:r>
              <a:rPr lang="en-US" sz="1600" b="1" dirty="0" err="1">
                <a:solidFill>
                  <a:srgbClr val="A22B38"/>
                </a:solidFill>
                <a:latin typeface="Arial"/>
                <a:cs typeface="Arial"/>
              </a:rPr>
              <a:t>Nanobeams</a:t>
            </a:r>
            <a:r>
              <a:rPr lang="en-US" sz="1600" b="1" dirty="0">
                <a:solidFill>
                  <a:srgbClr val="A22B38"/>
                </a:solidFill>
                <a:latin typeface="Arial"/>
                <a:cs typeface="Arial"/>
              </a:rPr>
              <a:t>, </a:t>
            </a:r>
            <a:r>
              <a:rPr lang="en-US" sz="1600" b="1" dirty="0" err="1">
                <a:solidFill>
                  <a:srgbClr val="A22B38"/>
                </a:solidFill>
                <a:latin typeface="Arial"/>
                <a:cs typeface="Arial"/>
              </a:rPr>
              <a:t>lensless</a:t>
            </a:r>
            <a:r>
              <a:rPr lang="en-US" sz="1600" b="1" dirty="0">
                <a:solidFill>
                  <a:srgbClr val="A22B38"/>
                </a:solidFill>
                <a:latin typeface="Arial"/>
                <a:cs typeface="Arial"/>
              </a:rPr>
              <a:t> imaging </a:t>
            </a:r>
            <a:r>
              <a:rPr lang="en-US" sz="1600" b="1" dirty="0" smtClean="0">
                <a:solidFill>
                  <a:srgbClr val="A22B38"/>
                </a:solidFill>
                <a:latin typeface="Arial"/>
                <a:cs typeface="Arial"/>
              </a:rPr>
              <a:t>enable </a:t>
            </a:r>
            <a:r>
              <a:rPr lang="en-US" sz="1600" b="1" dirty="0">
                <a:solidFill>
                  <a:srgbClr val="A22B38"/>
                </a:solidFill>
                <a:latin typeface="Arial"/>
                <a:cs typeface="Arial"/>
              </a:rPr>
              <a:t>3D </a:t>
            </a:r>
            <a:r>
              <a:rPr lang="en-US" sz="1600" b="1" dirty="0" smtClean="0">
                <a:solidFill>
                  <a:srgbClr val="A22B38"/>
                </a:solidFill>
                <a:latin typeface="Arial"/>
                <a:cs typeface="Arial"/>
              </a:rPr>
              <a:t>analysis of submicron samples at earth-core pressures and temperatures</a:t>
            </a:r>
          </a:p>
        </p:txBody>
      </p:sp>
      <p:pic>
        <p:nvPicPr>
          <p:cNvPr id="56" name="Picture 5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16545" y="1220303"/>
            <a:ext cx="2153308" cy="2431154"/>
          </a:xfrm>
          <a:prstGeom prst="rect">
            <a:avLst/>
          </a:prstGeom>
        </p:spPr>
      </p:pic>
      <p:sp>
        <p:nvSpPr>
          <p:cNvPr id="57" name="Rectangle 56"/>
          <p:cNvSpPr/>
          <p:nvPr/>
        </p:nvSpPr>
        <p:spPr>
          <a:xfrm>
            <a:off x="6342797" y="4162347"/>
            <a:ext cx="2123440" cy="276999"/>
          </a:xfrm>
          <a:prstGeom prst="rect">
            <a:avLst/>
          </a:prstGeom>
        </p:spPr>
        <p:txBody>
          <a:bodyPr wrap="square">
            <a:spAutoFit/>
          </a:bodyPr>
          <a:lstStyle/>
          <a:p>
            <a:pPr algn="ctr"/>
            <a:endParaRPr lang="en-US" sz="1200" i="1" dirty="0" smtClean="0">
              <a:solidFill>
                <a:srgbClr val="000000"/>
              </a:solidFill>
              <a:latin typeface="Arial"/>
              <a:cs typeface="Arial"/>
            </a:endParaRPr>
          </a:p>
        </p:txBody>
      </p:sp>
      <p:sp>
        <p:nvSpPr>
          <p:cNvPr id="58" name="TextBox 57"/>
          <p:cNvSpPr txBox="1"/>
          <p:nvPr/>
        </p:nvSpPr>
        <p:spPr>
          <a:xfrm>
            <a:off x="6449682" y="5419616"/>
            <a:ext cx="2694318" cy="1204432"/>
          </a:xfrm>
          <a:prstGeom prst="rect">
            <a:avLst/>
          </a:prstGeom>
          <a:noFill/>
        </p:spPr>
        <p:txBody>
          <a:bodyPr wrap="square" rtlCol="0">
            <a:spAutoFit/>
          </a:bodyPr>
          <a:lstStyle/>
          <a:p>
            <a:pPr marL="285750" indent="-285750">
              <a:lnSpc>
                <a:spcPct val="90000"/>
              </a:lnSpc>
              <a:spcAft>
                <a:spcPts val="900"/>
              </a:spcAft>
              <a:buFont typeface="Wingdings" charset="2"/>
              <a:buChar char="§"/>
            </a:pPr>
            <a:r>
              <a:rPr lang="en-US" sz="1600" b="1" dirty="0" smtClean="0">
                <a:solidFill>
                  <a:srgbClr val="A22B38"/>
                </a:solidFill>
                <a:latin typeface="Arial"/>
                <a:cs typeface="Arial"/>
              </a:rPr>
              <a:t>Extreme brightness extends the frontier in high-pressure studies to the conditions of the outer planets</a:t>
            </a:r>
            <a:endParaRPr lang="en-US" sz="1600" dirty="0">
              <a:solidFill>
                <a:srgbClr val="616161"/>
              </a:solidFill>
              <a:latin typeface="Arial"/>
              <a:cs typeface="Arial"/>
            </a:endParaRPr>
          </a:p>
        </p:txBody>
      </p:sp>
      <p:pic>
        <p:nvPicPr>
          <p:cNvPr id="59" name="Picture 58"/>
          <p:cNvPicPr>
            <a:picLocks noChangeAspect="1"/>
          </p:cNvPicPr>
          <p:nvPr/>
        </p:nvPicPr>
        <p:blipFill>
          <a:blip r:embed="rId4"/>
          <a:stretch>
            <a:fillRect/>
          </a:stretch>
        </p:blipFill>
        <p:spPr>
          <a:xfrm>
            <a:off x="3178648" y="4732451"/>
            <a:ext cx="2616200" cy="1963170"/>
          </a:xfrm>
          <a:prstGeom prst="rect">
            <a:avLst/>
          </a:prstGeom>
          <a:ln>
            <a:solidFill>
              <a:srgbClr val="FFFFFF"/>
            </a:solidFill>
          </a:ln>
        </p:spPr>
      </p:pic>
      <p:sp>
        <p:nvSpPr>
          <p:cNvPr id="60" name="TextBox 59"/>
          <p:cNvSpPr txBox="1"/>
          <p:nvPr/>
        </p:nvSpPr>
        <p:spPr>
          <a:xfrm>
            <a:off x="3139465" y="2459385"/>
            <a:ext cx="2949918" cy="1204432"/>
          </a:xfrm>
          <a:prstGeom prst="rect">
            <a:avLst/>
          </a:prstGeom>
          <a:noFill/>
        </p:spPr>
        <p:txBody>
          <a:bodyPr wrap="square" rtlCol="0">
            <a:spAutoFit/>
          </a:bodyPr>
          <a:lstStyle/>
          <a:p>
            <a:pPr marL="285750" indent="-285750">
              <a:lnSpc>
                <a:spcPct val="90000"/>
              </a:lnSpc>
              <a:spcAft>
                <a:spcPts val="900"/>
              </a:spcAft>
              <a:buFont typeface="Wingdings" charset="2"/>
              <a:buChar char="§"/>
            </a:pPr>
            <a:r>
              <a:rPr lang="en-US" sz="1600" dirty="0" smtClean="0">
                <a:solidFill>
                  <a:srgbClr val="FFFFFF"/>
                </a:solidFill>
                <a:latin typeface="Arial"/>
                <a:cs typeface="Arial"/>
              </a:rPr>
              <a:t>The structure and dynamics of iron alloys, exotic materials at extreme conditions are currently inaccessible</a:t>
            </a:r>
            <a:endParaRPr lang="en-US" sz="1600" dirty="0">
              <a:solidFill>
                <a:srgbClr val="FFFFFF"/>
              </a:solidFill>
              <a:latin typeface="Arial"/>
              <a:cs typeface="Arial"/>
            </a:endParaRPr>
          </a:p>
        </p:txBody>
      </p:sp>
      <p:sp>
        <p:nvSpPr>
          <p:cNvPr id="61" name="Rectangle 60"/>
          <p:cNvSpPr/>
          <p:nvPr/>
        </p:nvSpPr>
        <p:spPr>
          <a:xfrm>
            <a:off x="6311900" y="1150101"/>
            <a:ext cx="2828105" cy="2342400"/>
          </a:xfrm>
          <a:prstGeom prst="rect">
            <a:avLst/>
          </a:prstGeom>
          <a:solidFill>
            <a:srgbClr val="1515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rial"/>
              <a:cs typeface="Arial"/>
            </a:endParaRPr>
          </a:p>
        </p:txBody>
      </p:sp>
      <p:sp>
        <p:nvSpPr>
          <p:cNvPr id="62" name="Arc 61"/>
          <p:cNvSpPr/>
          <p:nvPr/>
        </p:nvSpPr>
        <p:spPr>
          <a:xfrm>
            <a:off x="4400342" y="1318270"/>
            <a:ext cx="4583386" cy="3507580"/>
          </a:xfrm>
          <a:prstGeom prst="arc">
            <a:avLst>
              <a:gd name="adj1" fmla="val 16200000"/>
              <a:gd name="adj2" fmla="val 9131"/>
            </a:avLst>
          </a:prstGeom>
          <a:gradFill flip="none" rotWithShape="1">
            <a:gsLst>
              <a:gs pos="18000">
                <a:srgbClr val="99FF33">
                  <a:alpha val="78000"/>
                  <a:lumMod val="53000"/>
                  <a:lumOff val="47000"/>
                </a:srgbClr>
              </a:gs>
              <a:gs pos="41000">
                <a:srgbClr val="FF7C80">
                  <a:lumMod val="71000"/>
                  <a:lumOff val="29000"/>
                  <a:alpha val="81000"/>
                </a:srgbClr>
              </a:gs>
            </a:gsLst>
            <a:path path="circle">
              <a:fillToRect t="100000" r="100000"/>
            </a:path>
            <a:tileRect l="-100000" b="-100000"/>
          </a:gradFill>
          <a:ln w="28575">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a:endParaRPr lang="en-US" sz="1350" dirty="0">
              <a:solidFill>
                <a:prstClr val="black"/>
              </a:solidFill>
              <a:latin typeface="Arial"/>
              <a:cs typeface="Arial"/>
            </a:endParaRPr>
          </a:p>
        </p:txBody>
      </p:sp>
      <p:sp>
        <p:nvSpPr>
          <p:cNvPr id="63" name="Arc 62"/>
          <p:cNvSpPr/>
          <p:nvPr/>
        </p:nvSpPr>
        <p:spPr>
          <a:xfrm>
            <a:off x="5746522" y="2209040"/>
            <a:ext cx="1880657" cy="1725675"/>
          </a:xfrm>
          <a:prstGeom prst="arc">
            <a:avLst>
              <a:gd name="adj1" fmla="val 16200000"/>
              <a:gd name="adj2" fmla="val 21589255"/>
            </a:avLst>
          </a:prstGeom>
          <a:noFill/>
          <a:ln w="28575">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a:endParaRPr lang="en-US" sz="1350" dirty="0">
              <a:solidFill>
                <a:prstClr val="black"/>
              </a:solidFill>
              <a:latin typeface="Arial"/>
              <a:cs typeface="Arial"/>
            </a:endParaRPr>
          </a:p>
        </p:txBody>
      </p:sp>
      <p:grpSp>
        <p:nvGrpSpPr>
          <p:cNvPr id="64" name="Group 63"/>
          <p:cNvGrpSpPr/>
          <p:nvPr/>
        </p:nvGrpSpPr>
        <p:grpSpPr>
          <a:xfrm>
            <a:off x="6682404" y="2240683"/>
            <a:ext cx="919120" cy="793266"/>
            <a:chOff x="609600" y="2911671"/>
            <a:chExt cx="3669030" cy="3306249"/>
          </a:xfrm>
        </p:grpSpPr>
        <p:sp>
          <p:nvSpPr>
            <p:cNvPr id="65" name="Freeform 64"/>
            <p:cNvSpPr/>
            <p:nvPr/>
          </p:nvSpPr>
          <p:spPr>
            <a:xfrm>
              <a:off x="609600" y="4480560"/>
              <a:ext cx="1320800" cy="1737360"/>
            </a:xfrm>
            <a:custGeom>
              <a:avLst/>
              <a:gdLst>
                <a:gd name="connsiteX0" fmla="*/ 0 w 1320800"/>
                <a:gd name="connsiteY0" fmla="*/ 1737360 h 1737360"/>
                <a:gd name="connsiteX1" fmla="*/ 193040 w 1320800"/>
                <a:gd name="connsiteY1" fmla="*/ 1016000 h 1737360"/>
                <a:gd name="connsiteX2" fmla="*/ 701040 w 1320800"/>
                <a:gd name="connsiteY2" fmla="*/ 406400 h 1737360"/>
                <a:gd name="connsiteX3" fmla="*/ 1320800 w 1320800"/>
                <a:gd name="connsiteY3" fmla="*/ 0 h 1737360"/>
              </a:gdLst>
              <a:ahLst/>
              <a:cxnLst>
                <a:cxn ang="0">
                  <a:pos x="connsiteX0" y="connsiteY0"/>
                </a:cxn>
                <a:cxn ang="0">
                  <a:pos x="connsiteX1" y="connsiteY1"/>
                </a:cxn>
                <a:cxn ang="0">
                  <a:pos x="connsiteX2" y="connsiteY2"/>
                </a:cxn>
                <a:cxn ang="0">
                  <a:pos x="connsiteX3" y="connsiteY3"/>
                </a:cxn>
              </a:cxnLst>
              <a:rect l="l" t="t" r="r" b="b"/>
              <a:pathLst>
                <a:path w="1320800" h="1737360">
                  <a:moveTo>
                    <a:pt x="0" y="1737360"/>
                  </a:moveTo>
                  <a:cubicBezTo>
                    <a:pt x="38100" y="1487593"/>
                    <a:pt x="76200" y="1237827"/>
                    <a:pt x="193040" y="1016000"/>
                  </a:cubicBezTo>
                  <a:cubicBezTo>
                    <a:pt x="309880" y="794173"/>
                    <a:pt x="513080" y="575733"/>
                    <a:pt x="701040" y="406400"/>
                  </a:cubicBezTo>
                  <a:cubicBezTo>
                    <a:pt x="889000" y="237067"/>
                    <a:pt x="1104900" y="118533"/>
                    <a:pt x="1320800" y="0"/>
                  </a:cubicBez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rial"/>
                <a:cs typeface="Arial"/>
              </a:endParaRPr>
            </a:p>
          </p:txBody>
        </p:sp>
        <p:cxnSp>
          <p:nvCxnSpPr>
            <p:cNvPr id="66" name="Straight Connector 65"/>
            <p:cNvCxnSpPr/>
            <p:nvPr/>
          </p:nvCxnSpPr>
          <p:spPr>
            <a:xfrm flipV="1">
              <a:off x="1930400" y="4408170"/>
              <a:ext cx="1270" cy="80010"/>
            </a:xfrm>
            <a:prstGeom prst="line">
              <a:avLst/>
            </a:prstGeom>
            <a:ln w="57150">
              <a:solidFill>
                <a:srgbClr val="FFC000"/>
              </a:solidFill>
            </a:ln>
          </p:spPr>
          <p:style>
            <a:lnRef idx="1">
              <a:schemeClr val="accent1"/>
            </a:lnRef>
            <a:fillRef idx="0">
              <a:schemeClr val="accent1"/>
            </a:fillRef>
            <a:effectRef idx="0">
              <a:schemeClr val="accent1"/>
            </a:effectRef>
            <a:fontRef idx="minor">
              <a:schemeClr val="tx1"/>
            </a:fontRef>
          </p:style>
        </p:cxnSp>
        <p:sp>
          <p:nvSpPr>
            <p:cNvPr id="67" name="Freeform 66"/>
            <p:cNvSpPr/>
            <p:nvPr/>
          </p:nvSpPr>
          <p:spPr>
            <a:xfrm>
              <a:off x="1931670" y="2911671"/>
              <a:ext cx="2223899" cy="1504119"/>
            </a:xfrm>
            <a:custGeom>
              <a:avLst/>
              <a:gdLst>
                <a:gd name="connsiteX0" fmla="*/ 0 w 2223899"/>
                <a:gd name="connsiteY0" fmla="*/ 1504119 h 1504119"/>
                <a:gd name="connsiteX1" fmla="*/ 472440 w 2223899"/>
                <a:gd name="connsiteY1" fmla="*/ 985959 h 1504119"/>
                <a:gd name="connsiteX2" fmla="*/ 1162050 w 2223899"/>
                <a:gd name="connsiteY2" fmla="*/ 437319 h 1504119"/>
                <a:gd name="connsiteX3" fmla="*/ 1844040 w 2223899"/>
                <a:gd name="connsiteY3" fmla="*/ 109659 h 1504119"/>
                <a:gd name="connsiteX4" fmla="*/ 2186940 w 2223899"/>
                <a:gd name="connsiteY4" fmla="*/ 6789 h 1504119"/>
                <a:gd name="connsiteX5" fmla="*/ 2198370 w 2223899"/>
                <a:gd name="connsiteY5" fmla="*/ 18219 h 150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23899" h="1504119">
                  <a:moveTo>
                    <a:pt x="0" y="1504119"/>
                  </a:moveTo>
                  <a:cubicBezTo>
                    <a:pt x="139382" y="1333939"/>
                    <a:pt x="278765" y="1163759"/>
                    <a:pt x="472440" y="985959"/>
                  </a:cubicBezTo>
                  <a:cubicBezTo>
                    <a:pt x="666115" y="808159"/>
                    <a:pt x="933450" y="583369"/>
                    <a:pt x="1162050" y="437319"/>
                  </a:cubicBezTo>
                  <a:cubicBezTo>
                    <a:pt x="1390650" y="291269"/>
                    <a:pt x="1673225" y="181414"/>
                    <a:pt x="1844040" y="109659"/>
                  </a:cubicBezTo>
                  <a:cubicBezTo>
                    <a:pt x="2014855" y="37904"/>
                    <a:pt x="2127885" y="22029"/>
                    <a:pt x="2186940" y="6789"/>
                  </a:cubicBezTo>
                  <a:cubicBezTo>
                    <a:pt x="2245995" y="-8451"/>
                    <a:pt x="2222182" y="4884"/>
                    <a:pt x="2198370" y="18219"/>
                  </a:cubicBez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rial"/>
                <a:cs typeface="Arial"/>
              </a:endParaRPr>
            </a:p>
          </p:txBody>
        </p:sp>
        <p:cxnSp>
          <p:nvCxnSpPr>
            <p:cNvPr id="68" name="Straight Connector 67"/>
            <p:cNvCxnSpPr/>
            <p:nvPr/>
          </p:nvCxnSpPr>
          <p:spPr>
            <a:xfrm flipH="1">
              <a:off x="4149090" y="2914650"/>
              <a:ext cx="129540" cy="0"/>
            </a:xfrm>
            <a:prstGeom prst="line">
              <a:avLst/>
            </a:prstGeom>
            <a:ln w="57150">
              <a:solidFill>
                <a:srgbClr val="FFC000"/>
              </a:solidFill>
            </a:ln>
          </p:spPr>
          <p:style>
            <a:lnRef idx="1">
              <a:schemeClr val="accent1"/>
            </a:lnRef>
            <a:fillRef idx="0">
              <a:schemeClr val="accent1"/>
            </a:fillRef>
            <a:effectRef idx="0">
              <a:schemeClr val="accent1"/>
            </a:effectRef>
            <a:fontRef idx="minor">
              <a:schemeClr val="tx1"/>
            </a:fontRef>
          </p:style>
        </p:cxnSp>
      </p:grpSp>
      <p:sp>
        <p:nvSpPr>
          <p:cNvPr id="69" name="TextBox 68"/>
          <p:cNvSpPr txBox="1"/>
          <p:nvPr/>
        </p:nvSpPr>
        <p:spPr>
          <a:xfrm>
            <a:off x="6606049" y="3059545"/>
            <a:ext cx="241723" cy="215444"/>
          </a:xfrm>
          <a:prstGeom prst="rect">
            <a:avLst/>
          </a:prstGeom>
          <a:noFill/>
        </p:spPr>
        <p:txBody>
          <a:bodyPr wrap="none" rtlCol="0">
            <a:spAutoFit/>
          </a:bodyPr>
          <a:lstStyle/>
          <a:p>
            <a:pPr defTabSz="685800"/>
            <a:r>
              <a:rPr lang="en-US" sz="800" dirty="0">
                <a:solidFill>
                  <a:prstClr val="white"/>
                </a:solidFill>
                <a:latin typeface="Arial"/>
                <a:cs typeface="Arial"/>
              </a:rPr>
              <a:t>0</a:t>
            </a:r>
          </a:p>
        </p:txBody>
      </p:sp>
      <p:sp>
        <p:nvSpPr>
          <p:cNvPr id="70" name="TextBox 69"/>
          <p:cNvSpPr txBox="1"/>
          <p:nvPr/>
        </p:nvSpPr>
        <p:spPr>
          <a:xfrm>
            <a:off x="8120021" y="3085140"/>
            <a:ext cx="355837" cy="215444"/>
          </a:xfrm>
          <a:prstGeom prst="rect">
            <a:avLst/>
          </a:prstGeom>
          <a:noFill/>
        </p:spPr>
        <p:txBody>
          <a:bodyPr wrap="none" rtlCol="0">
            <a:spAutoFit/>
          </a:bodyPr>
          <a:lstStyle/>
          <a:p>
            <a:pPr defTabSz="685800"/>
            <a:r>
              <a:rPr lang="en-US" sz="800" dirty="0">
                <a:solidFill>
                  <a:prstClr val="white"/>
                </a:solidFill>
                <a:latin typeface="Arial"/>
                <a:cs typeface="Arial"/>
              </a:rPr>
              <a:t>600</a:t>
            </a:r>
          </a:p>
        </p:txBody>
      </p:sp>
      <p:sp>
        <p:nvSpPr>
          <p:cNvPr id="71" name="TextBox 70"/>
          <p:cNvSpPr txBox="1"/>
          <p:nvPr/>
        </p:nvSpPr>
        <p:spPr>
          <a:xfrm>
            <a:off x="7044747" y="3077827"/>
            <a:ext cx="355837" cy="215444"/>
          </a:xfrm>
          <a:prstGeom prst="rect">
            <a:avLst/>
          </a:prstGeom>
          <a:noFill/>
        </p:spPr>
        <p:txBody>
          <a:bodyPr wrap="none" rtlCol="0">
            <a:spAutoFit/>
          </a:bodyPr>
          <a:lstStyle/>
          <a:p>
            <a:pPr defTabSz="685800"/>
            <a:r>
              <a:rPr lang="en-US" sz="800" dirty="0">
                <a:solidFill>
                  <a:prstClr val="white"/>
                </a:solidFill>
                <a:latin typeface="Arial"/>
                <a:cs typeface="Arial"/>
              </a:rPr>
              <a:t>200</a:t>
            </a:r>
          </a:p>
        </p:txBody>
      </p:sp>
      <p:cxnSp>
        <p:nvCxnSpPr>
          <p:cNvPr id="72" name="Straight Arrow Connector 71"/>
          <p:cNvCxnSpPr/>
          <p:nvPr/>
        </p:nvCxnSpPr>
        <p:spPr>
          <a:xfrm>
            <a:off x="6682404" y="3077827"/>
            <a:ext cx="2302730" cy="6005"/>
          </a:xfrm>
          <a:prstGeom prst="straightConnector1">
            <a:avLst/>
          </a:prstGeom>
          <a:ln w="38100">
            <a:solidFill>
              <a:schemeClr val="bg1"/>
            </a:solidFill>
            <a:tailEnd type="arrow"/>
          </a:ln>
        </p:spPr>
        <p:style>
          <a:lnRef idx="1">
            <a:schemeClr val="dk1"/>
          </a:lnRef>
          <a:fillRef idx="0">
            <a:schemeClr val="dk1"/>
          </a:fillRef>
          <a:effectRef idx="0">
            <a:schemeClr val="dk1"/>
          </a:effectRef>
          <a:fontRef idx="minor">
            <a:schemeClr val="tx1"/>
          </a:fontRef>
        </p:style>
      </p:cxnSp>
      <p:cxnSp>
        <p:nvCxnSpPr>
          <p:cNvPr id="73" name="Straight Arrow Connector 72"/>
          <p:cNvCxnSpPr/>
          <p:nvPr/>
        </p:nvCxnSpPr>
        <p:spPr>
          <a:xfrm flipH="1" flipV="1">
            <a:off x="6679996" y="1530560"/>
            <a:ext cx="2408" cy="1552144"/>
          </a:xfrm>
          <a:prstGeom prst="straightConnector1">
            <a:avLst/>
          </a:prstGeom>
          <a:ln w="38100">
            <a:solidFill>
              <a:schemeClr val="bg1"/>
            </a:solidFill>
            <a:tailEnd type="arrow"/>
          </a:ln>
        </p:spPr>
        <p:style>
          <a:lnRef idx="1">
            <a:schemeClr val="dk1"/>
          </a:lnRef>
          <a:fillRef idx="0">
            <a:schemeClr val="dk1"/>
          </a:fillRef>
          <a:effectRef idx="0">
            <a:schemeClr val="dk1"/>
          </a:effectRef>
          <a:fontRef idx="minor">
            <a:schemeClr val="tx1"/>
          </a:fontRef>
        </p:style>
      </p:cxnSp>
      <p:cxnSp>
        <p:nvCxnSpPr>
          <p:cNvPr id="74" name="Straight Connector 73"/>
          <p:cNvCxnSpPr/>
          <p:nvPr/>
        </p:nvCxnSpPr>
        <p:spPr>
          <a:xfrm>
            <a:off x="7220704" y="3041262"/>
            <a:ext cx="0" cy="36565"/>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a:off x="7760914" y="3041262"/>
            <a:ext cx="0" cy="36565"/>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8301123" y="3043091"/>
            <a:ext cx="0" cy="36565"/>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7577903" y="3080265"/>
            <a:ext cx="355837" cy="215444"/>
          </a:xfrm>
          <a:prstGeom prst="rect">
            <a:avLst/>
          </a:prstGeom>
          <a:noFill/>
        </p:spPr>
        <p:txBody>
          <a:bodyPr wrap="none" rtlCol="0">
            <a:spAutoFit/>
          </a:bodyPr>
          <a:lstStyle/>
          <a:p>
            <a:pPr defTabSz="685800"/>
            <a:r>
              <a:rPr lang="en-US" sz="800" dirty="0">
                <a:solidFill>
                  <a:prstClr val="white"/>
                </a:solidFill>
                <a:latin typeface="Arial"/>
                <a:cs typeface="Arial"/>
              </a:rPr>
              <a:t>400</a:t>
            </a:r>
          </a:p>
        </p:txBody>
      </p:sp>
      <p:sp>
        <p:nvSpPr>
          <p:cNvPr id="78" name="TextBox 77"/>
          <p:cNvSpPr txBox="1"/>
          <p:nvPr/>
        </p:nvSpPr>
        <p:spPr>
          <a:xfrm>
            <a:off x="6669264" y="3220250"/>
            <a:ext cx="1997088" cy="246221"/>
          </a:xfrm>
          <a:prstGeom prst="rect">
            <a:avLst/>
          </a:prstGeom>
          <a:noFill/>
        </p:spPr>
        <p:txBody>
          <a:bodyPr wrap="square" rtlCol="0">
            <a:spAutoFit/>
          </a:bodyPr>
          <a:lstStyle/>
          <a:p>
            <a:pPr algn="ctr" defTabSz="685800"/>
            <a:r>
              <a:rPr lang="en-US" sz="1000" b="1" dirty="0">
                <a:solidFill>
                  <a:prstClr val="white"/>
                </a:solidFill>
                <a:latin typeface="Arial"/>
                <a:cs typeface="Arial"/>
              </a:rPr>
              <a:t>Pressure, GPa</a:t>
            </a:r>
          </a:p>
        </p:txBody>
      </p:sp>
      <p:cxnSp>
        <p:nvCxnSpPr>
          <p:cNvPr id="79" name="Straight Connector 78"/>
          <p:cNvCxnSpPr/>
          <p:nvPr/>
        </p:nvCxnSpPr>
        <p:spPr>
          <a:xfrm>
            <a:off x="6684949" y="2770070"/>
            <a:ext cx="27997"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6680177" y="2462008"/>
            <a:ext cx="27997"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6682085" y="2157603"/>
            <a:ext cx="27997"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a:off x="6683040" y="1850454"/>
            <a:ext cx="27997"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3" name="TextBox 82"/>
          <p:cNvSpPr txBox="1"/>
          <p:nvPr/>
        </p:nvSpPr>
        <p:spPr>
          <a:xfrm>
            <a:off x="6499570" y="2653255"/>
            <a:ext cx="241723" cy="215444"/>
          </a:xfrm>
          <a:prstGeom prst="rect">
            <a:avLst/>
          </a:prstGeom>
          <a:noFill/>
        </p:spPr>
        <p:txBody>
          <a:bodyPr wrap="none" rtlCol="0">
            <a:spAutoFit/>
          </a:bodyPr>
          <a:lstStyle/>
          <a:p>
            <a:pPr defTabSz="685800"/>
            <a:r>
              <a:rPr lang="en-US" sz="800" dirty="0">
                <a:solidFill>
                  <a:prstClr val="white"/>
                </a:solidFill>
                <a:latin typeface="Arial"/>
                <a:cs typeface="Arial"/>
              </a:rPr>
              <a:t>2</a:t>
            </a:r>
          </a:p>
        </p:txBody>
      </p:sp>
      <p:sp>
        <p:nvSpPr>
          <p:cNvPr id="84" name="TextBox 83"/>
          <p:cNvSpPr txBox="1"/>
          <p:nvPr/>
        </p:nvSpPr>
        <p:spPr>
          <a:xfrm>
            <a:off x="6502116" y="2344932"/>
            <a:ext cx="241723" cy="215444"/>
          </a:xfrm>
          <a:prstGeom prst="rect">
            <a:avLst/>
          </a:prstGeom>
          <a:noFill/>
        </p:spPr>
        <p:txBody>
          <a:bodyPr wrap="none" rtlCol="0">
            <a:spAutoFit/>
          </a:bodyPr>
          <a:lstStyle/>
          <a:p>
            <a:pPr defTabSz="685800"/>
            <a:r>
              <a:rPr lang="en-US" sz="800" dirty="0">
                <a:solidFill>
                  <a:prstClr val="white"/>
                </a:solidFill>
                <a:latin typeface="Arial"/>
                <a:cs typeface="Arial"/>
              </a:rPr>
              <a:t>4</a:t>
            </a:r>
          </a:p>
        </p:txBody>
      </p:sp>
      <p:sp>
        <p:nvSpPr>
          <p:cNvPr id="85" name="TextBox 84"/>
          <p:cNvSpPr txBox="1"/>
          <p:nvPr/>
        </p:nvSpPr>
        <p:spPr>
          <a:xfrm>
            <a:off x="6495120" y="2038210"/>
            <a:ext cx="241723" cy="215444"/>
          </a:xfrm>
          <a:prstGeom prst="rect">
            <a:avLst/>
          </a:prstGeom>
          <a:noFill/>
        </p:spPr>
        <p:txBody>
          <a:bodyPr wrap="none" rtlCol="0">
            <a:spAutoFit/>
          </a:bodyPr>
          <a:lstStyle/>
          <a:p>
            <a:pPr defTabSz="685800"/>
            <a:r>
              <a:rPr lang="en-US" sz="800" dirty="0">
                <a:solidFill>
                  <a:prstClr val="white"/>
                </a:solidFill>
                <a:latin typeface="Arial"/>
                <a:cs typeface="Arial"/>
              </a:rPr>
              <a:t>6</a:t>
            </a:r>
          </a:p>
        </p:txBody>
      </p:sp>
      <p:sp>
        <p:nvSpPr>
          <p:cNvPr id="86" name="TextBox 85"/>
          <p:cNvSpPr txBox="1"/>
          <p:nvPr/>
        </p:nvSpPr>
        <p:spPr>
          <a:xfrm>
            <a:off x="6495760" y="1751075"/>
            <a:ext cx="241723" cy="215444"/>
          </a:xfrm>
          <a:prstGeom prst="rect">
            <a:avLst/>
          </a:prstGeom>
          <a:noFill/>
        </p:spPr>
        <p:txBody>
          <a:bodyPr wrap="none" rtlCol="0">
            <a:spAutoFit/>
          </a:bodyPr>
          <a:lstStyle/>
          <a:p>
            <a:pPr defTabSz="685800"/>
            <a:r>
              <a:rPr lang="en-US" sz="800" dirty="0">
                <a:solidFill>
                  <a:prstClr val="white"/>
                </a:solidFill>
                <a:latin typeface="Arial"/>
                <a:cs typeface="Arial"/>
              </a:rPr>
              <a:t>8</a:t>
            </a:r>
          </a:p>
        </p:txBody>
      </p:sp>
      <p:sp>
        <p:nvSpPr>
          <p:cNvPr id="87" name="TextBox 86"/>
          <p:cNvSpPr txBox="1"/>
          <p:nvPr/>
        </p:nvSpPr>
        <p:spPr>
          <a:xfrm rot="16200000">
            <a:off x="5405070" y="2223433"/>
            <a:ext cx="2083422" cy="246221"/>
          </a:xfrm>
          <a:prstGeom prst="rect">
            <a:avLst/>
          </a:prstGeom>
          <a:noFill/>
        </p:spPr>
        <p:txBody>
          <a:bodyPr wrap="square" rtlCol="0">
            <a:spAutoFit/>
          </a:bodyPr>
          <a:lstStyle/>
          <a:p>
            <a:pPr algn="ctr" defTabSz="685800"/>
            <a:r>
              <a:rPr lang="en-US" sz="1000" b="1" dirty="0" smtClean="0">
                <a:solidFill>
                  <a:prstClr val="white"/>
                </a:solidFill>
                <a:latin typeface="Arial"/>
                <a:cs typeface="Arial"/>
              </a:rPr>
              <a:t>Temperature,  </a:t>
            </a:r>
            <a:r>
              <a:rPr lang="en-US" sz="1000" b="1" dirty="0">
                <a:solidFill>
                  <a:prstClr val="white"/>
                </a:solidFill>
                <a:latin typeface="Arial"/>
                <a:cs typeface="Arial"/>
              </a:rPr>
              <a:t>1000K</a:t>
            </a:r>
          </a:p>
        </p:txBody>
      </p:sp>
      <p:sp>
        <p:nvSpPr>
          <p:cNvPr id="88" name="Freeform 87"/>
          <p:cNvSpPr/>
          <p:nvPr/>
        </p:nvSpPr>
        <p:spPr>
          <a:xfrm>
            <a:off x="6684948" y="1180993"/>
            <a:ext cx="731660" cy="1891960"/>
          </a:xfrm>
          <a:custGeom>
            <a:avLst/>
            <a:gdLst>
              <a:gd name="connsiteX0" fmla="*/ 0 w 1991360"/>
              <a:gd name="connsiteY0" fmla="*/ 6238240 h 6238240"/>
              <a:gd name="connsiteX1" fmla="*/ 254000 w 1991360"/>
              <a:gd name="connsiteY1" fmla="*/ 4612640 h 6238240"/>
              <a:gd name="connsiteX2" fmla="*/ 843280 w 1991360"/>
              <a:gd name="connsiteY2" fmla="*/ 2641600 h 6238240"/>
              <a:gd name="connsiteX3" fmla="*/ 1493520 w 1991360"/>
              <a:gd name="connsiteY3" fmla="*/ 934720 h 6238240"/>
              <a:gd name="connsiteX4" fmla="*/ 1991360 w 1991360"/>
              <a:gd name="connsiteY4" fmla="*/ 0 h 62382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1360" h="6238240">
                <a:moveTo>
                  <a:pt x="0" y="6238240"/>
                </a:moveTo>
                <a:cubicBezTo>
                  <a:pt x="56726" y="5725160"/>
                  <a:pt x="113453" y="5212080"/>
                  <a:pt x="254000" y="4612640"/>
                </a:cubicBezTo>
                <a:cubicBezTo>
                  <a:pt x="394547" y="4013200"/>
                  <a:pt x="636693" y="3254587"/>
                  <a:pt x="843280" y="2641600"/>
                </a:cubicBezTo>
                <a:cubicBezTo>
                  <a:pt x="1049867" y="2028613"/>
                  <a:pt x="1302173" y="1374987"/>
                  <a:pt x="1493520" y="934720"/>
                </a:cubicBezTo>
                <a:cubicBezTo>
                  <a:pt x="1684867" y="494453"/>
                  <a:pt x="1838113" y="247226"/>
                  <a:pt x="1991360" y="0"/>
                </a:cubicBezTo>
              </a:path>
            </a:pathLst>
          </a:custGeom>
          <a:noFill/>
          <a:ln w="38100">
            <a:solidFill>
              <a:schemeClr val="accent6">
                <a:lumMod val="60000"/>
                <a:lumOff val="40000"/>
              </a:schemeClr>
            </a:solidFill>
            <a:prstDash val="sysDash"/>
            <a:headEnd type="none" w="med" len="med"/>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rial"/>
              <a:cs typeface="Arial"/>
            </a:endParaRPr>
          </a:p>
        </p:txBody>
      </p:sp>
      <p:sp>
        <p:nvSpPr>
          <p:cNvPr id="89" name="Freeform 88"/>
          <p:cNvSpPr/>
          <p:nvPr/>
        </p:nvSpPr>
        <p:spPr>
          <a:xfrm>
            <a:off x="6691195" y="1157769"/>
            <a:ext cx="1002522" cy="1915184"/>
          </a:xfrm>
          <a:custGeom>
            <a:avLst/>
            <a:gdLst>
              <a:gd name="connsiteX0" fmla="*/ 0 w 2987040"/>
              <a:gd name="connsiteY0" fmla="*/ 6289040 h 6289040"/>
              <a:gd name="connsiteX1" fmla="*/ 477520 w 2987040"/>
              <a:gd name="connsiteY1" fmla="*/ 4429760 h 6289040"/>
              <a:gd name="connsiteX2" fmla="*/ 1422400 w 2987040"/>
              <a:gd name="connsiteY2" fmla="*/ 2296160 h 6289040"/>
              <a:gd name="connsiteX3" fmla="*/ 2387600 w 2987040"/>
              <a:gd name="connsiteY3" fmla="*/ 782320 h 6289040"/>
              <a:gd name="connsiteX4" fmla="*/ 2987040 w 2987040"/>
              <a:gd name="connsiteY4" fmla="*/ 0 h 6289040"/>
              <a:gd name="connsiteX5" fmla="*/ 2987040 w 2987040"/>
              <a:gd name="connsiteY5" fmla="*/ 0 h 628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7040" h="6289040">
                <a:moveTo>
                  <a:pt x="0" y="6289040"/>
                </a:moveTo>
                <a:cubicBezTo>
                  <a:pt x="120226" y="5692140"/>
                  <a:pt x="240453" y="5095240"/>
                  <a:pt x="477520" y="4429760"/>
                </a:cubicBezTo>
                <a:cubicBezTo>
                  <a:pt x="714587" y="3764280"/>
                  <a:pt x="1104053" y="2904067"/>
                  <a:pt x="1422400" y="2296160"/>
                </a:cubicBezTo>
                <a:cubicBezTo>
                  <a:pt x="1740747" y="1688253"/>
                  <a:pt x="2126827" y="1165013"/>
                  <a:pt x="2387600" y="782320"/>
                </a:cubicBezTo>
                <a:cubicBezTo>
                  <a:pt x="2648373" y="399627"/>
                  <a:pt x="2987040" y="0"/>
                  <a:pt x="2987040" y="0"/>
                </a:cubicBezTo>
                <a:lnTo>
                  <a:pt x="2987040" y="0"/>
                </a:lnTo>
              </a:path>
            </a:pathLst>
          </a:custGeom>
          <a:noFill/>
          <a:ln w="38100">
            <a:solidFill>
              <a:schemeClr val="accent6">
                <a:lumMod val="20000"/>
                <a:lumOff val="80000"/>
              </a:schemeClr>
            </a:solidFill>
            <a:prstDash val="sysDash"/>
            <a:headEnd type="none" w="med" len="med"/>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rial"/>
              <a:cs typeface="Arial"/>
            </a:endParaRPr>
          </a:p>
        </p:txBody>
      </p:sp>
      <p:sp>
        <p:nvSpPr>
          <p:cNvPr id="90" name="Freeform 89"/>
          <p:cNvSpPr/>
          <p:nvPr/>
        </p:nvSpPr>
        <p:spPr>
          <a:xfrm>
            <a:off x="6679858" y="2029624"/>
            <a:ext cx="1588178" cy="1045766"/>
          </a:xfrm>
          <a:custGeom>
            <a:avLst/>
            <a:gdLst>
              <a:gd name="connsiteX0" fmla="*/ 0 w 6339840"/>
              <a:gd name="connsiteY0" fmla="*/ 4358640 h 4358640"/>
              <a:gd name="connsiteX1" fmla="*/ 426720 w 6339840"/>
              <a:gd name="connsiteY1" fmla="*/ 2885440 h 4358640"/>
              <a:gd name="connsiteX2" fmla="*/ 1381760 w 6339840"/>
              <a:gd name="connsiteY2" fmla="*/ 1849120 h 4358640"/>
              <a:gd name="connsiteX3" fmla="*/ 3098800 w 6339840"/>
              <a:gd name="connsiteY3" fmla="*/ 822960 h 4358640"/>
              <a:gd name="connsiteX4" fmla="*/ 5252720 w 6339840"/>
              <a:gd name="connsiteY4" fmla="*/ 182880 h 4358640"/>
              <a:gd name="connsiteX5" fmla="*/ 6339840 w 6339840"/>
              <a:gd name="connsiteY5" fmla="*/ 0 h 4358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39840" h="4358640">
                <a:moveTo>
                  <a:pt x="0" y="4358640"/>
                </a:moveTo>
                <a:cubicBezTo>
                  <a:pt x="98213" y="3831166"/>
                  <a:pt x="196427" y="3303693"/>
                  <a:pt x="426720" y="2885440"/>
                </a:cubicBezTo>
                <a:cubicBezTo>
                  <a:pt x="657013" y="2467187"/>
                  <a:pt x="936413" y="2192867"/>
                  <a:pt x="1381760" y="1849120"/>
                </a:cubicBezTo>
                <a:cubicBezTo>
                  <a:pt x="1827107" y="1505373"/>
                  <a:pt x="2453640" y="1100667"/>
                  <a:pt x="3098800" y="822960"/>
                </a:cubicBezTo>
                <a:cubicBezTo>
                  <a:pt x="3743960" y="545253"/>
                  <a:pt x="4712547" y="320040"/>
                  <a:pt x="5252720" y="182880"/>
                </a:cubicBezTo>
                <a:cubicBezTo>
                  <a:pt x="5792893" y="45720"/>
                  <a:pt x="6066366" y="22860"/>
                  <a:pt x="6339840" y="0"/>
                </a:cubicBezTo>
              </a:path>
            </a:pathLst>
          </a:custGeom>
          <a:noFill/>
          <a:ln w="38100">
            <a:solidFill>
              <a:schemeClr val="tx2">
                <a:lumMod val="20000"/>
                <a:lumOff val="8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rial"/>
              <a:cs typeface="Arial"/>
            </a:endParaRPr>
          </a:p>
        </p:txBody>
      </p:sp>
      <p:sp>
        <p:nvSpPr>
          <p:cNvPr id="91" name="Freeform 90"/>
          <p:cNvSpPr/>
          <p:nvPr/>
        </p:nvSpPr>
        <p:spPr>
          <a:xfrm>
            <a:off x="6679858" y="1895552"/>
            <a:ext cx="2158293" cy="1177401"/>
          </a:xfrm>
          <a:custGeom>
            <a:avLst/>
            <a:gdLst>
              <a:gd name="connsiteX0" fmla="*/ 0 w 8615680"/>
              <a:gd name="connsiteY0" fmla="*/ 4907280 h 4907280"/>
              <a:gd name="connsiteX1" fmla="*/ 589280 w 8615680"/>
              <a:gd name="connsiteY1" fmla="*/ 3373120 h 4907280"/>
              <a:gd name="connsiteX2" fmla="*/ 2032000 w 8615680"/>
              <a:gd name="connsiteY2" fmla="*/ 2082800 h 4907280"/>
              <a:gd name="connsiteX3" fmla="*/ 3688080 w 8615680"/>
              <a:gd name="connsiteY3" fmla="*/ 1076960 h 4907280"/>
              <a:gd name="connsiteX4" fmla="*/ 6258560 w 8615680"/>
              <a:gd name="connsiteY4" fmla="*/ 355600 h 4907280"/>
              <a:gd name="connsiteX5" fmla="*/ 8615680 w 8615680"/>
              <a:gd name="connsiteY5" fmla="*/ 0 h 4907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5680" h="4907280">
                <a:moveTo>
                  <a:pt x="0" y="4907280"/>
                </a:moveTo>
                <a:cubicBezTo>
                  <a:pt x="125306" y="4375573"/>
                  <a:pt x="250613" y="3843867"/>
                  <a:pt x="589280" y="3373120"/>
                </a:cubicBezTo>
                <a:cubicBezTo>
                  <a:pt x="927947" y="2902373"/>
                  <a:pt x="1515533" y="2465493"/>
                  <a:pt x="2032000" y="2082800"/>
                </a:cubicBezTo>
                <a:cubicBezTo>
                  <a:pt x="2548467" y="1700107"/>
                  <a:pt x="2983653" y="1364827"/>
                  <a:pt x="3688080" y="1076960"/>
                </a:cubicBezTo>
                <a:cubicBezTo>
                  <a:pt x="4392507" y="789093"/>
                  <a:pt x="5437293" y="535093"/>
                  <a:pt x="6258560" y="355600"/>
                </a:cubicBezTo>
                <a:cubicBezTo>
                  <a:pt x="7079827" y="176107"/>
                  <a:pt x="7847753" y="88053"/>
                  <a:pt x="8615680" y="0"/>
                </a:cubicBezTo>
              </a:path>
            </a:pathLst>
          </a:custGeom>
          <a:no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rial"/>
              <a:cs typeface="Arial"/>
            </a:endParaRPr>
          </a:p>
        </p:txBody>
      </p:sp>
      <p:sp>
        <p:nvSpPr>
          <p:cNvPr id="92" name="TextBox 91"/>
          <p:cNvSpPr txBox="1"/>
          <p:nvPr/>
        </p:nvSpPr>
        <p:spPr>
          <a:xfrm>
            <a:off x="6840610" y="2754001"/>
            <a:ext cx="696632" cy="276999"/>
          </a:xfrm>
          <a:prstGeom prst="rect">
            <a:avLst/>
          </a:prstGeom>
          <a:noFill/>
        </p:spPr>
        <p:txBody>
          <a:bodyPr wrap="square" rtlCol="0">
            <a:spAutoFit/>
          </a:bodyPr>
          <a:lstStyle/>
          <a:p>
            <a:pPr algn="ctr" defTabSz="685800"/>
            <a:r>
              <a:rPr lang="en-US" sz="1200" b="1" dirty="0" smtClean="0">
                <a:solidFill>
                  <a:srgbClr val="7AB800">
                    <a:lumMod val="75000"/>
                  </a:srgbClr>
                </a:solidFill>
                <a:latin typeface="Arial"/>
                <a:cs typeface="Arial"/>
              </a:rPr>
              <a:t>Today</a:t>
            </a:r>
            <a:endParaRPr lang="en-US" sz="1200" b="1" dirty="0">
              <a:solidFill>
                <a:srgbClr val="7AB800">
                  <a:lumMod val="75000"/>
                </a:srgbClr>
              </a:solidFill>
              <a:latin typeface="Arial"/>
              <a:cs typeface="Arial"/>
            </a:endParaRPr>
          </a:p>
        </p:txBody>
      </p:sp>
      <p:cxnSp>
        <p:nvCxnSpPr>
          <p:cNvPr id="93" name="Straight Connector 92"/>
          <p:cNvCxnSpPr/>
          <p:nvPr/>
        </p:nvCxnSpPr>
        <p:spPr>
          <a:xfrm>
            <a:off x="8831508" y="3043091"/>
            <a:ext cx="0" cy="36565"/>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94" name="TextBox 93"/>
          <p:cNvSpPr txBox="1"/>
          <p:nvPr/>
        </p:nvSpPr>
        <p:spPr>
          <a:xfrm>
            <a:off x="8764698" y="3088055"/>
            <a:ext cx="355837" cy="215444"/>
          </a:xfrm>
          <a:prstGeom prst="rect">
            <a:avLst/>
          </a:prstGeom>
          <a:noFill/>
        </p:spPr>
        <p:txBody>
          <a:bodyPr wrap="none" rtlCol="0">
            <a:spAutoFit/>
          </a:bodyPr>
          <a:lstStyle/>
          <a:p>
            <a:pPr defTabSz="685800"/>
            <a:r>
              <a:rPr lang="en-US" sz="800" dirty="0">
                <a:solidFill>
                  <a:prstClr val="white"/>
                </a:solidFill>
                <a:latin typeface="Arial"/>
                <a:cs typeface="Arial"/>
              </a:rPr>
              <a:t>800</a:t>
            </a:r>
          </a:p>
        </p:txBody>
      </p:sp>
      <p:sp>
        <p:nvSpPr>
          <p:cNvPr id="95" name="TextBox 94"/>
          <p:cNvSpPr txBox="1"/>
          <p:nvPr/>
        </p:nvSpPr>
        <p:spPr>
          <a:xfrm>
            <a:off x="7873340" y="2621573"/>
            <a:ext cx="994248" cy="338554"/>
          </a:xfrm>
          <a:prstGeom prst="rect">
            <a:avLst/>
          </a:prstGeom>
          <a:noFill/>
        </p:spPr>
        <p:txBody>
          <a:bodyPr wrap="square" rtlCol="0">
            <a:spAutoFit/>
          </a:bodyPr>
          <a:lstStyle/>
          <a:p>
            <a:pPr algn="ctr" defTabSz="685800"/>
            <a:r>
              <a:rPr lang="en-US" sz="1600" b="1" dirty="0" smtClean="0">
                <a:solidFill>
                  <a:srgbClr val="A22B38"/>
                </a:solidFill>
                <a:latin typeface="Arial"/>
                <a:cs typeface="Arial"/>
              </a:rPr>
              <a:t>APS-U</a:t>
            </a:r>
            <a:endParaRPr lang="en-US" sz="1600" b="1" dirty="0">
              <a:solidFill>
                <a:srgbClr val="A22B38"/>
              </a:solidFill>
              <a:latin typeface="Arial"/>
              <a:cs typeface="Arial"/>
            </a:endParaRPr>
          </a:p>
        </p:txBody>
      </p:sp>
      <p:pic>
        <p:nvPicPr>
          <p:cNvPr id="96" name="Picture 10" descr="http://juno.wisc.edu/Images/using/Science/Objectives/Jupiter_Interior.jpg"/>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ackgroundRemoval t="18300" b="100000" l="7328" r="100000"/>
                    </a14:imgEffect>
                  </a14:imgLayer>
                </a14:imgProps>
              </a:ext>
              <a:ext uri="{28A0092B-C50C-407E-A947-70E740481C1C}">
                <a14:useLocalDpi xmlns:a14="http://schemas.microsoft.com/office/drawing/2010/main" val="0"/>
              </a:ext>
            </a:extLst>
          </a:blip>
          <a:srcRect l="9406" t="10891" r="6435" b="13861"/>
          <a:stretch/>
        </p:blipFill>
        <p:spPr bwMode="auto">
          <a:xfrm>
            <a:off x="6840610" y="1140215"/>
            <a:ext cx="348747" cy="311820"/>
          </a:xfrm>
          <a:prstGeom prst="rect">
            <a:avLst/>
          </a:prstGeom>
          <a:noFill/>
          <a:extLst>
            <a:ext uri="{909E8E84-426E-40DD-AFC4-6F175D3DCCD1}">
              <a14:hiddenFill xmlns:a14="http://schemas.microsoft.com/office/drawing/2010/main">
                <a:solidFill>
                  <a:srgbClr val="FFFFFF"/>
                </a:solidFill>
              </a14:hiddenFill>
            </a:ext>
          </a:extLst>
        </p:spPr>
      </p:pic>
      <p:pic>
        <p:nvPicPr>
          <p:cNvPr id="97" name="Picture 16" descr="http://www.wingmakers.co.nz/images/Saturns-Inter.jpg"/>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4678" b="48977" l="2148" r="79883"/>
                    </a14:imgEffect>
                  </a14:imgLayer>
                </a14:imgProps>
              </a:ext>
              <a:ext uri="{28A0092B-C50C-407E-A947-70E740481C1C}">
                <a14:useLocalDpi xmlns:a14="http://schemas.microsoft.com/office/drawing/2010/main" val="0"/>
              </a:ext>
            </a:extLst>
          </a:blip>
          <a:srcRect l="14376" t="7018" r="31458" b="55244"/>
          <a:stretch/>
        </p:blipFill>
        <p:spPr bwMode="auto">
          <a:xfrm>
            <a:off x="7742105" y="1150019"/>
            <a:ext cx="317937" cy="313045"/>
          </a:xfrm>
          <a:prstGeom prst="rect">
            <a:avLst/>
          </a:prstGeom>
          <a:noFill/>
          <a:extLst>
            <a:ext uri="{909E8E84-426E-40DD-AFC4-6F175D3DCCD1}">
              <a14:hiddenFill xmlns:a14="http://schemas.microsoft.com/office/drawing/2010/main">
                <a:solidFill>
                  <a:srgbClr val="FFFFFF"/>
                </a:solidFill>
              </a14:hiddenFill>
            </a:ext>
          </a:extLst>
        </p:spPr>
      </p:pic>
      <p:pic>
        <p:nvPicPr>
          <p:cNvPr id="98" name="Picture 2" descr="http://astronomy.nmsu.edu/tharriso/ast110/uranusint.jpg"/>
          <p:cNvPicPr>
            <a:picLocks noChangeAspect="1" noChangeArrowheads="1"/>
          </p:cNvPicPr>
          <p:nvPr/>
        </p:nvPicPr>
        <p:blipFill rotWithShape="1">
          <a:blip r:embed="rId9" cstate="print">
            <a:extLst>
              <a:ext uri="{BEBA8EAE-BF5A-486C-A8C5-ECC9F3942E4B}">
                <a14:imgProps xmlns:a14="http://schemas.microsoft.com/office/drawing/2010/main">
                  <a14:imgLayer r:embed="rId10">
                    <a14:imgEffect>
                      <a14:backgroundRemoval t="0" b="100000" l="0" r="100000"/>
                    </a14:imgEffect>
                  </a14:imgLayer>
                </a14:imgProps>
              </a:ext>
              <a:ext uri="{28A0092B-C50C-407E-A947-70E740481C1C}">
                <a14:useLocalDpi xmlns:a14="http://schemas.microsoft.com/office/drawing/2010/main" val="0"/>
              </a:ext>
            </a:extLst>
          </a:blip>
          <a:srcRect l="9413" t="1204" r="8697" b="3614"/>
          <a:stretch/>
        </p:blipFill>
        <p:spPr bwMode="auto">
          <a:xfrm>
            <a:off x="8150470" y="1915690"/>
            <a:ext cx="253536" cy="230222"/>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14" descr="https://encrypted-tbn3.gstatic.com/images?q=tbn:ANd9GcTk7r2Qj5H6xheEE2k21i7imVFDnvtEh3NudeG4FqlWapc3TkFk"/>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744304" y="1742112"/>
            <a:ext cx="275811" cy="272659"/>
          </a:xfrm>
          <a:prstGeom prst="rect">
            <a:avLst/>
          </a:prstGeom>
          <a:noFill/>
          <a:extLst>
            <a:ext uri="{909E8E84-426E-40DD-AFC4-6F175D3DCCD1}">
              <a14:hiddenFill xmlns:a14="http://schemas.microsoft.com/office/drawing/2010/main">
                <a:solidFill>
                  <a:srgbClr val="FFFFFF"/>
                </a:solidFill>
              </a14:hiddenFill>
            </a:ext>
          </a:extLst>
        </p:spPr>
      </p:pic>
      <p:pic>
        <p:nvPicPr>
          <p:cNvPr id="100" name="Picture 8" descr="https://encrypted-tbn1.gstatic.com/images?q=tbn:ANd9GcTah-Jkz94UVKNEauns_EX224QKtIWqqL3v3SzGOJ37AlCxCvaiAQ"/>
          <p:cNvPicPr>
            <a:picLocks noChangeAspect="1" noChangeArrowheads="1"/>
          </p:cNvPicPr>
          <p:nvPr/>
        </p:nvPicPr>
        <p:blipFill>
          <a:blip r:embed="rId12">
            <a:extLst>
              <a:ext uri="{BEBA8EAE-BF5A-486C-A8C5-ECC9F3942E4B}">
                <a14:imgProps xmlns:a14="http://schemas.microsoft.com/office/drawing/2010/main">
                  <a14:imgLayer r:embed="rId13">
                    <a14:imgEffect>
                      <a14:backgroundRemoval t="222" b="100000" l="222" r="94667"/>
                    </a14:imgEffect>
                  </a14:imgLayer>
                </a14:imgProps>
              </a:ext>
              <a:ext uri="{28A0092B-C50C-407E-A947-70E740481C1C}">
                <a14:useLocalDpi xmlns:a14="http://schemas.microsoft.com/office/drawing/2010/main" val="0"/>
              </a:ext>
            </a:extLst>
          </a:blip>
          <a:srcRect/>
          <a:stretch>
            <a:fillRect/>
          </a:stretch>
        </p:blipFill>
        <p:spPr bwMode="auto">
          <a:xfrm>
            <a:off x="7525921" y="2128977"/>
            <a:ext cx="273753" cy="273753"/>
          </a:xfrm>
          <a:prstGeom prst="rect">
            <a:avLst/>
          </a:prstGeom>
          <a:noFill/>
          <a:extLst>
            <a:ext uri="{909E8E84-426E-40DD-AFC4-6F175D3DCCD1}">
              <a14:hiddenFill xmlns:a14="http://schemas.microsoft.com/office/drawing/2010/main">
                <a:solidFill>
                  <a:srgbClr val="FFFFFF"/>
                </a:solidFill>
              </a14:hiddenFill>
            </a:ext>
          </a:extLst>
        </p:spPr>
      </p:pic>
      <p:sp>
        <p:nvSpPr>
          <p:cNvPr id="101" name="TextBox 100"/>
          <p:cNvSpPr txBox="1"/>
          <p:nvPr/>
        </p:nvSpPr>
        <p:spPr>
          <a:xfrm>
            <a:off x="6645734" y="1401478"/>
            <a:ext cx="697727" cy="276999"/>
          </a:xfrm>
          <a:prstGeom prst="rect">
            <a:avLst/>
          </a:prstGeom>
          <a:noFill/>
        </p:spPr>
        <p:txBody>
          <a:bodyPr wrap="none" rtlCol="0">
            <a:spAutoFit/>
          </a:bodyPr>
          <a:lstStyle/>
          <a:p>
            <a:pPr algn="ctr" defTabSz="685800"/>
            <a:r>
              <a:rPr lang="en-US" sz="1200" b="1" dirty="0">
                <a:solidFill>
                  <a:prstClr val="white"/>
                </a:solidFill>
                <a:effectLst>
                  <a:outerShdw blurRad="50800" dist="38100" dir="2700000" algn="tl" rotWithShape="0">
                    <a:srgbClr val="000000">
                      <a:alpha val="70000"/>
                    </a:srgbClr>
                  </a:outerShdw>
                </a:effectLst>
                <a:latin typeface="Arial"/>
                <a:cs typeface="Arial"/>
              </a:rPr>
              <a:t>Jupiter</a:t>
            </a:r>
          </a:p>
        </p:txBody>
      </p:sp>
      <p:sp>
        <p:nvSpPr>
          <p:cNvPr id="102" name="TextBox 101"/>
          <p:cNvSpPr txBox="1"/>
          <p:nvPr/>
        </p:nvSpPr>
        <p:spPr>
          <a:xfrm>
            <a:off x="7778972" y="1358851"/>
            <a:ext cx="772395" cy="276999"/>
          </a:xfrm>
          <a:prstGeom prst="rect">
            <a:avLst/>
          </a:prstGeom>
          <a:noFill/>
        </p:spPr>
        <p:txBody>
          <a:bodyPr wrap="square" rtlCol="0">
            <a:spAutoFit/>
          </a:bodyPr>
          <a:lstStyle/>
          <a:p>
            <a:pPr algn="ctr" defTabSz="685800"/>
            <a:r>
              <a:rPr lang="en-US" sz="1200" b="1" dirty="0">
                <a:solidFill>
                  <a:prstClr val="white"/>
                </a:solidFill>
                <a:effectLst>
                  <a:outerShdw blurRad="50800" dist="38100" dir="2700000" algn="tl" rotWithShape="0">
                    <a:srgbClr val="000000">
                      <a:alpha val="70000"/>
                    </a:srgbClr>
                  </a:outerShdw>
                </a:effectLst>
                <a:latin typeface="Arial"/>
                <a:cs typeface="Arial"/>
              </a:rPr>
              <a:t>Saturn</a:t>
            </a:r>
          </a:p>
        </p:txBody>
      </p:sp>
      <p:sp>
        <p:nvSpPr>
          <p:cNvPr id="103" name="TextBox 102"/>
          <p:cNvSpPr txBox="1"/>
          <p:nvPr/>
        </p:nvSpPr>
        <p:spPr>
          <a:xfrm>
            <a:off x="7184716" y="1755036"/>
            <a:ext cx="851515" cy="261610"/>
          </a:xfrm>
          <a:prstGeom prst="rect">
            <a:avLst/>
          </a:prstGeom>
          <a:noFill/>
        </p:spPr>
        <p:txBody>
          <a:bodyPr wrap="none" rtlCol="0">
            <a:spAutoFit/>
          </a:bodyPr>
          <a:lstStyle/>
          <a:p>
            <a:pPr algn="ctr" defTabSz="685800"/>
            <a:r>
              <a:rPr lang="en-US" sz="1100" b="1" dirty="0" err="1">
                <a:solidFill>
                  <a:srgbClr val="FFFFFF"/>
                </a:solidFill>
                <a:effectLst>
                  <a:outerShdw blurRad="50800" dist="38100" dir="2700000" algn="tl" rotWithShape="0">
                    <a:srgbClr val="000000">
                      <a:alpha val="70000"/>
                    </a:srgbClr>
                  </a:outerShdw>
                </a:effectLst>
                <a:latin typeface="Arial"/>
                <a:cs typeface="Arial"/>
              </a:rPr>
              <a:t>Geotherm</a:t>
            </a:r>
            <a:endParaRPr lang="en-US" sz="1100" b="1" dirty="0">
              <a:solidFill>
                <a:srgbClr val="FFFFFF"/>
              </a:solidFill>
              <a:effectLst>
                <a:outerShdw blurRad="50800" dist="38100" dir="2700000" algn="tl" rotWithShape="0">
                  <a:srgbClr val="000000">
                    <a:alpha val="70000"/>
                  </a:srgbClr>
                </a:outerShdw>
              </a:effectLst>
              <a:latin typeface="Arial"/>
              <a:cs typeface="Arial"/>
            </a:endParaRPr>
          </a:p>
        </p:txBody>
      </p:sp>
      <p:sp>
        <p:nvSpPr>
          <p:cNvPr id="104" name="TextBox 103"/>
          <p:cNvSpPr txBox="1"/>
          <p:nvPr/>
        </p:nvSpPr>
        <p:spPr>
          <a:xfrm>
            <a:off x="7952910" y="2086961"/>
            <a:ext cx="714859" cy="276999"/>
          </a:xfrm>
          <a:prstGeom prst="rect">
            <a:avLst/>
          </a:prstGeom>
          <a:noFill/>
        </p:spPr>
        <p:txBody>
          <a:bodyPr wrap="none" rtlCol="0">
            <a:spAutoFit/>
          </a:bodyPr>
          <a:lstStyle/>
          <a:p>
            <a:pPr algn="ctr" defTabSz="685800"/>
            <a:r>
              <a:rPr lang="en-US" sz="1200" b="1" dirty="0">
                <a:solidFill>
                  <a:prstClr val="white"/>
                </a:solidFill>
                <a:effectLst>
                  <a:outerShdw blurRad="50800" dist="38100" dir="2700000" algn="tl" rotWithShape="0">
                    <a:srgbClr val="000000">
                      <a:alpha val="70000"/>
                    </a:srgbClr>
                  </a:outerShdw>
                </a:effectLst>
                <a:latin typeface="Arial"/>
                <a:cs typeface="Arial"/>
              </a:rPr>
              <a:t>Uranus</a:t>
            </a:r>
          </a:p>
        </p:txBody>
      </p:sp>
      <p:sp>
        <p:nvSpPr>
          <p:cNvPr id="105" name="TextBox 104"/>
          <p:cNvSpPr txBox="1"/>
          <p:nvPr/>
        </p:nvSpPr>
        <p:spPr>
          <a:xfrm>
            <a:off x="8391830" y="1933208"/>
            <a:ext cx="800219" cy="276999"/>
          </a:xfrm>
          <a:prstGeom prst="rect">
            <a:avLst/>
          </a:prstGeom>
          <a:noFill/>
        </p:spPr>
        <p:txBody>
          <a:bodyPr wrap="none" rtlCol="0">
            <a:spAutoFit/>
          </a:bodyPr>
          <a:lstStyle/>
          <a:p>
            <a:pPr algn="ctr" defTabSz="685800"/>
            <a:r>
              <a:rPr lang="en-US" sz="1200" b="1" dirty="0">
                <a:solidFill>
                  <a:prstClr val="white"/>
                </a:solidFill>
                <a:effectLst>
                  <a:outerShdw blurRad="50800" dist="38100" dir="2700000" algn="tl" rotWithShape="0">
                    <a:srgbClr val="000000">
                      <a:alpha val="70000"/>
                    </a:srgbClr>
                  </a:outerShdw>
                </a:effectLst>
                <a:latin typeface="Arial"/>
                <a:cs typeface="Arial"/>
              </a:rPr>
              <a:t>Neptune</a:t>
            </a:r>
          </a:p>
        </p:txBody>
      </p:sp>
      <p:sp>
        <p:nvSpPr>
          <p:cNvPr id="106" name="TextBox 105"/>
          <p:cNvSpPr txBox="1"/>
          <p:nvPr/>
        </p:nvSpPr>
        <p:spPr>
          <a:xfrm>
            <a:off x="7376752" y="2322862"/>
            <a:ext cx="578028" cy="276999"/>
          </a:xfrm>
          <a:prstGeom prst="rect">
            <a:avLst/>
          </a:prstGeom>
          <a:noFill/>
        </p:spPr>
        <p:txBody>
          <a:bodyPr wrap="none" rtlCol="0">
            <a:spAutoFit/>
          </a:bodyPr>
          <a:lstStyle/>
          <a:p>
            <a:pPr algn="ctr" defTabSz="685800"/>
            <a:r>
              <a:rPr lang="en-US" sz="1200" b="1" dirty="0">
                <a:solidFill>
                  <a:prstClr val="white"/>
                </a:solidFill>
                <a:effectLst>
                  <a:outerShdw blurRad="50800" dist="38100" dir="2700000" algn="tl" rotWithShape="0">
                    <a:srgbClr val="000000">
                      <a:alpha val="70000"/>
                    </a:srgbClr>
                  </a:outerShdw>
                </a:effectLst>
                <a:latin typeface="Arial"/>
                <a:cs typeface="Arial"/>
              </a:rPr>
              <a:t>Earth</a:t>
            </a:r>
          </a:p>
        </p:txBody>
      </p:sp>
      <p:sp>
        <p:nvSpPr>
          <p:cNvPr id="107" name="TextBox 106"/>
          <p:cNvSpPr txBox="1"/>
          <p:nvPr/>
        </p:nvSpPr>
        <p:spPr>
          <a:xfrm>
            <a:off x="6499369" y="2910955"/>
            <a:ext cx="241723" cy="215444"/>
          </a:xfrm>
          <a:prstGeom prst="rect">
            <a:avLst/>
          </a:prstGeom>
          <a:noFill/>
        </p:spPr>
        <p:txBody>
          <a:bodyPr wrap="none" rtlCol="0">
            <a:spAutoFit/>
          </a:bodyPr>
          <a:lstStyle/>
          <a:p>
            <a:pPr defTabSz="685800"/>
            <a:r>
              <a:rPr lang="en-US" sz="800" dirty="0">
                <a:solidFill>
                  <a:prstClr val="white"/>
                </a:solidFill>
                <a:latin typeface="Arial"/>
                <a:cs typeface="Arial"/>
              </a:rPr>
              <a:t>0</a:t>
            </a:r>
          </a:p>
        </p:txBody>
      </p:sp>
      <p:sp>
        <p:nvSpPr>
          <p:cNvPr id="108" name="TextBox 107"/>
          <p:cNvSpPr txBox="1"/>
          <p:nvPr/>
        </p:nvSpPr>
        <p:spPr>
          <a:xfrm>
            <a:off x="2996341" y="3754636"/>
            <a:ext cx="3158614" cy="871521"/>
          </a:xfrm>
          <a:prstGeom prst="rect">
            <a:avLst/>
          </a:prstGeom>
          <a:noFill/>
        </p:spPr>
        <p:txBody>
          <a:bodyPr wrap="square" rtlCol="0">
            <a:spAutoFit/>
          </a:bodyPr>
          <a:lstStyle/>
          <a:p>
            <a:pPr algn="ctr" defTabSz="456506">
              <a:lnSpc>
                <a:spcPct val="90000"/>
              </a:lnSpc>
              <a:spcAft>
                <a:spcPts val="900"/>
              </a:spcAft>
            </a:pPr>
            <a:r>
              <a:rPr lang="en-US" sz="1400" dirty="0" smtClean="0">
                <a:solidFill>
                  <a:srgbClr val="FFFFFF"/>
                </a:solidFill>
                <a:latin typeface="Arial"/>
                <a:cs typeface="Arial"/>
              </a:rPr>
              <a:t>State of the art today: </a:t>
            </a:r>
            <a:br>
              <a:rPr lang="en-US" sz="1400" dirty="0" smtClean="0">
                <a:solidFill>
                  <a:srgbClr val="FFFFFF"/>
                </a:solidFill>
                <a:latin typeface="Arial"/>
                <a:cs typeface="Arial"/>
              </a:rPr>
            </a:br>
            <a:r>
              <a:rPr lang="en-US" sz="1400" dirty="0" smtClean="0">
                <a:solidFill>
                  <a:srgbClr val="FFFFFF"/>
                </a:solidFill>
                <a:latin typeface="Arial"/>
                <a:cs typeface="Arial"/>
              </a:rPr>
              <a:t>    Diamond anvil </a:t>
            </a:r>
            <a:r>
              <a:rPr lang="en-US" sz="1400" dirty="0">
                <a:solidFill>
                  <a:srgbClr val="FFFFFF"/>
                </a:solidFill>
                <a:latin typeface="Arial"/>
                <a:cs typeface="Arial"/>
              </a:rPr>
              <a:t>cells can reach </a:t>
            </a:r>
            <a:r>
              <a:rPr lang="en-US" sz="1400" dirty="0" err="1">
                <a:solidFill>
                  <a:srgbClr val="FFFFFF"/>
                </a:solidFill>
                <a:latin typeface="Arial"/>
                <a:cs typeface="Arial"/>
              </a:rPr>
              <a:t>TPa</a:t>
            </a:r>
            <a:r>
              <a:rPr lang="en-US" sz="1400" dirty="0">
                <a:solidFill>
                  <a:srgbClr val="FFFFFF"/>
                </a:solidFill>
                <a:latin typeface="Arial"/>
                <a:cs typeface="Arial"/>
              </a:rPr>
              <a:t> pressures – </a:t>
            </a:r>
            <a:r>
              <a:rPr lang="en-US" sz="1400" dirty="0" smtClean="0">
                <a:solidFill>
                  <a:srgbClr val="FFFFFF"/>
                </a:solidFill>
                <a:latin typeface="Arial"/>
                <a:cs typeface="Arial"/>
              </a:rPr>
              <a:t>only for </a:t>
            </a:r>
            <a:r>
              <a:rPr lang="en-US" sz="1400" dirty="0" err="1" smtClean="0">
                <a:solidFill>
                  <a:srgbClr val="FFFFFF"/>
                </a:solidFill>
                <a:latin typeface="Arial"/>
                <a:cs typeface="Arial"/>
              </a:rPr>
              <a:t>ultrasmall</a:t>
            </a:r>
            <a:r>
              <a:rPr lang="en-US" sz="1400" dirty="0" smtClean="0">
                <a:solidFill>
                  <a:srgbClr val="FFFFFF"/>
                </a:solidFill>
                <a:latin typeface="Arial"/>
                <a:cs typeface="Arial"/>
              </a:rPr>
              <a:t> </a:t>
            </a:r>
            <a:r>
              <a:rPr lang="en-US" sz="1400" dirty="0">
                <a:solidFill>
                  <a:srgbClr val="FFFFFF"/>
                </a:solidFill>
                <a:latin typeface="Arial"/>
                <a:cs typeface="Arial"/>
              </a:rPr>
              <a:t>samples we cannot </a:t>
            </a:r>
            <a:r>
              <a:rPr lang="en-US" sz="1400" dirty="0" smtClean="0">
                <a:solidFill>
                  <a:srgbClr val="FFFFFF"/>
                </a:solidFill>
                <a:latin typeface="Arial"/>
                <a:cs typeface="Arial"/>
              </a:rPr>
              <a:t>probe</a:t>
            </a:r>
            <a:endParaRPr lang="en-US" sz="1400" i="1" spc="-20" dirty="0">
              <a:solidFill>
                <a:srgbClr val="FFFFFF"/>
              </a:solidFill>
              <a:latin typeface="Arial"/>
              <a:cs typeface="Arial"/>
            </a:endParaRPr>
          </a:p>
        </p:txBody>
      </p:sp>
      <p:sp>
        <p:nvSpPr>
          <p:cNvPr id="10" name="Rectangle 9"/>
          <p:cNvSpPr/>
          <p:nvPr/>
        </p:nvSpPr>
        <p:spPr bwMode="auto">
          <a:xfrm>
            <a:off x="4876800" y="5596467"/>
            <a:ext cx="872067" cy="67733"/>
          </a:xfrm>
          <a:prstGeom prst="rect">
            <a:avLst/>
          </a:prstGeom>
          <a:solidFill>
            <a:srgbClr val="0000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109" name="Slide Number Placeholder 2"/>
          <p:cNvSpPr>
            <a:spLocks noGrp="1"/>
          </p:cNvSpPr>
          <p:nvPr>
            <p:ph type="sldNum" sz="quarter" idx="12"/>
          </p:nvPr>
        </p:nvSpPr>
        <p:spPr>
          <a:xfrm>
            <a:off x="8610600" y="6489700"/>
            <a:ext cx="384175" cy="365125"/>
          </a:xfrm>
        </p:spPr>
        <p:txBody>
          <a:bodyPr/>
          <a:lstStyle/>
          <a:p>
            <a:pPr>
              <a:defRPr/>
            </a:pPr>
            <a:fld id="{9A265F1B-0587-4014-A56F-585C320E3BDD}" type="slidenum">
              <a:rPr lang="en-US" smtClean="0">
                <a:solidFill>
                  <a:srgbClr val="616161"/>
                </a:solidFill>
              </a:rPr>
              <a:pPr>
                <a:defRPr/>
              </a:pPr>
              <a:t>32</a:t>
            </a:fld>
            <a:endParaRPr lang="en-US" dirty="0">
              <a:solidFill>
                <a:srgbClr val="616161"/>
              </a:solidFill>
            </a:endParaRPr>
          </a:p>
        </p:txBody>
      </p:sp>
    </p:spTree>
    <p:extLst>
      <p:ext uri="{BB962C8B-B14F-4D97-AF65-F5344CB8AC3E}">
        <p14:creationId xmlns:p14="http://schemas.microsoft.com/office/powerpoint/2010/main" val="599420680"/>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AutoShape 5"/>
          <p:cNvSpPr>
            <a:spLocks noChangeArrowheads="1"/>
          </p:cNvSpPr>
          <p:nvPr/>
        </p:nvSpPr>
        <p:spPr bwMode="auto">
          <a:xfrm>
            <a:off x="5535213" y="1117600"/>
            <a:ext cx="3627075" cy="5740400"/>
          </a:xfrm>
          <a:prstGeom prst="homePlate">
            <a:avLst>
              <a:gd name="adj" fmla="val 0"/>
            </a:avLst>
          </a:prstGeom>
          <a:solidFill>
            <a:schemeClr val="accent1">
              <a:lumMod val="60000"/>
              <a:lumOff val="40000"/>
            </a:schemeClr>
          </a:solidFill>
          <a:ln w="57150" cmpd="sng">
            <a:noFill/>
            <a:prstDash val="solid"/>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dirty="0" smtClean="0">
                <a:solidFill>
                  <a:srgbClr val="000000"/>
                </a:solidFill>
                <a:latin typeface="Arial"/>
                <a:ea typeface="굴림" pitchFamily="80" charset="-127"/>
                <a:cs typeface="Arial"/>
              </a:rPr>
              <a:t> </a:t>
            </a:r>
          </a:p>
        </p:txBody>
      </p:sp>
      <p:sp>
        <p:nvSpPr>
          <p:cNvPr id="10243" name="AutoShape 5"/>
          <p:cNvSpPr>
            <a:spLocks noChangeArrowheads="1"/>
          </p:cNvSpPr>
          <p:nvPr/>
        </p:nvSpPr>
        <p:spPr bwMode="auto">
          <a:xfrm>
            <a:off x="2765424" y="1117600"/>
            <a:ext cx="3609976" cy="5729638"/>
          </a:xfrm>
          <a:prstGeom prst="homePlate">
            <a:avLst>
              <a:gd name="adj" fmla="val 16421"/>
            </a:avLst>
          </a:prstGeom>
          <a:solidFill>
            <a:schemeClr val="accent3"/>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r>
              <a:rPr lang="en-US" altLang="ko-KR" smtClean="0">
                <a:solidFill>
                  <a:srgbClr val="000000"/>
                </a:solidFill>
                <a:latin typeface="Arial"/>
                <a:ea typeface="굴림" pitchFamily="80" charset="-127"/>
                <a:cs typeface="Arial"/>
              </a:rPr>
              <a:t> </a:t>
            </a:r>
          </a:p>
        </p:txBody>
      </p:sp>
      <p:sp>
        <p:nvSpPr>
          <p:cNvPr id="10244" name="AutoShape 8"/>
          <p:cNvSpPr>
            <a:spLocks noChangeArrowheads="1"/>
          </p:cNvSpPr>
          <p:nvPr/>
        </p:nvSpPr>
        <p:spPr bwMode="auto">
          <a:xfrm>
            <a:off x="0" y="1117600"/>
            <a:ext cx="3238500" cy="5740400"/>
          </a:xfrm>
          <a:prstGeom prst="homePlate">
            <a:avLst>
              <a:gd name="adj" fmla="val 14769"/>
            </a:avLst>
          </a:prstGeom>
          <a:solidFill>
            <a:schemeClr val="tx2">
              <a:lumMod val="75000"/>
            </a:schemeClr>
          </a:solidFill>
          <a:ln w="9525">
            <a:noFill/>
            <a:miter lim="800000"/>
            <a:headEnd/>
            <a:tailEnd/>
          </a:ln>
          <a:effectLst>
            <a:outerShdw dist="35921" dir="2700000" algn="ctr" rotWithShape="0">
              <a:srgbClr val="777777"/>
            </a:outerShdw>
          </a:effectLst>
        </p:spPr>
        <p:txBody>
          <a:bodyPr wrap="none" anchor="ctr"/>
          <a:lstStyle/>
          <a:p>
            <a:pPr defTabSz="914400" fontAlgn="base">
              <a:spcBef>
                <a:spcPct val="0"/>
              </a:spcBef>
              <a:spcAft>
                <a:spcPct val="0"/>
              </a:spcAft>
            </a:pPr>
            <a:endParaRPr lang="en-US" dirty="0">
              <a:solidFill>
                <a:srgbClr val="FFFFFF"/>
              </a:solidFill>
              <a:latin typeface="Arial"/>
              <a:ea typeface="ＭＳ Ｐゴシック" charset="-128"/>
              <a:cs typeface="Arial"/>
            </a:endParaRPr>
          </a:p>
        </p:txBody>
      </p:sp>
      <p:sp>
        <p:nvSpPr>
          <p:cNvPr id="10245" name="Text Box 25"/>
          <p:cNvSpPr txBox="1">
            <a:spLocks noChangeArrowheads="1"/>
          </p:cNvSpPr>
          <p:nvPr/>
        </p:nvSpPr>
        <p:spPr bwMode="auto">
          <a:xfrm>
            <a:off x="5753100" y="849848"/>
            <a:ext cx="3390900" cy="242374"/>
          </a:xfrm>
          <a:prstGeom prst="rect">
            <a:avLst/>
          </a:prstGeom>
          <a:noFill/>
          <a:ln w="9525">
            <a:noFill/>
            <a:miter lim="800000"/>
            <a:headEnd/>
            <a:tailEnd/>
          </a:ln>
        </p:spPr>
        <p:txBody>
          <a:bodyPr wrap="square" lIns="0" tIns="0" rIns="0" bIns="0">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APS Upgrade </a:t>
            </a:r>
          </a:p>
        </p:txBody>
      </p:sp>
      <p:sp>
        <p:nvSpPr>
          <p:cNvPr id="10246" name="Text Box 9"/>
          <p:cNvSpPr txBox="1">
            <a:spLocks noChangeArrowheads="1"/>
          </p:cNvSpPr>
          <p:nvPr/>
        </p:nvSpPr>
        <p:spPr bwMode="auto">
          <a:xfrm>
            <a:off x="460299" y="804862"/>
            <a:ext cx="1762284" cy="334707"/>
          </a:xfrm>
          <a:prstGeom prst="rect">
            <a:avLst/>
          </a:prstGeom>
          <a:noFill/>
          <a:ln w="9525">
            <a:noFill/>
            <a:miter lim="800000"/>
            <a:headEnd/>
            <a:tailEnd/>
          </a:ln>
        </p:spPr>
        <p:txBody>
          <a:bodyPr wrap="none">
            <a:spAutoFit/>
          </a:bodyPr>
          <a:lstStyle/>
          <a:p>
            <a:pPr algn="ctr" defTabSz="914400" fontAlgn="base">
              <a:lnSpc>
                <a:spcPct val="85000"/>
              </a:lnSpc>
              <a:spcBef>
                <a:spcPct val="0"/>
              </a:spcBef>
              <a:spcAft>
                <a:spcPct val="0"/>
              </a:spcAft>
            </a:pPr>
            <a:r>
              <a:rPr lang="en-US" altLang="ko-KR" b="1" dirty="0" smtClean="0">
                <a:solidFill>
                  <a:srgbClr val="1F497D"/>
                </a:solidFill>
                <a:latin typeface="Arial"/>
                <a:ea typeface="굴림" pitchFamily="80" charset="-127"/>
                <a:cs typeface="Arial"/>
              </a:rPr>
              <a:t>The Challenge</a:t>
            </a:r>
          </a:p>
        </p:txBody>
      </p:sp>
      <p:sp>
        <p:nvSpPr>
          <p:cNvPr id="10247" name="Text Box 10"/>
          <p:cNvSpPr txBox="1">
            <a:spLocks noChangeArrowheads="1"/>
          </p:cNvSpPr>
          <p:nvPr/>
        </p:nvSpPr>
        <p:spPr bwMode="auto">
          <a:xfrm>
            <a:off x="2819400" y="804862"/>
            <a:ext cx="2600325" cy="334707"/>
          </a:xfrm>
          <a:prstGeom prst="rect">
            <a:avLst/>
          </a:prstGeom>
          <a:noFill/>
          <a:ln w="9525">
            <a:noFill/>
            <a:miter lim="800000"/>
            <a:headEnd/>
            <a:tailEnd/>
          </a:ln>
        </p:spPr>
        <p:txBody>
          <a:bodyPr>
            <a:spAutoFit/>
          </a:bodyPr>
          <a:lstStyle/>
          <a:p>
            <a:pPr algn="ctr" defTabSz="914400" fontAlgn="base">
              <a:lnSpc>
                <a:spcPct val="85000"/>
              </a:lnSpc>
              <a:spcBef>
                <a:spcPct val="0"/>
              </a:spcBef>
              <a:spcAft>
                <a:spcPct val="0"/>
              </a:spcAft>
            </a:pPr>
            <a:r>
              <a:rPr lang="en-US" altLang="ko-KR" b="1" dirty="0" smtClean="0">
                <a:solidFill>
                  <a:srgbClr val="A22B38"/>
                </a:solidFill>
                <a:latin typeface="Arial"/>
                <a:ea typeface="굴림" pitchFamily="80" charset="-127"/>
                <a:cs typeface="Arial"/>
              </a:rPr>
              <a:t>The Science Problem</a:t>
            </a:r>
          </a:p>
        </p:txBody>
      </p:sp>
      <p:sp>
        <p:nvSpPr>
          <p:cNvPr id="10248" name="Title 1"/>
          <p:cNvSpPr txBox="1">
            <a:spLocks/>
          </p:cNvSpPr>
          <p:nvPr/>
        </p:nvSpPr>
        <p:spPr bwMode="auto">
          <a:xfrm>
            <a:off x="-213143" y="206375"/>
            <a:ext cx="9570287" cy="598487"/>
          </a:xfrm>
          <a:prstGeom prst="rect">
            <a:avLst/>
          </a:prstGeom>
          <a:noFill/>
          <a:ln w="9525">
            <a:noFill/>
            <a:miter lim="800000"/>
            <a:headEnd/>
            <a:tailEnd/>
          </a:ln>
        </p:spPr>
        <p:txBody>
          <a:bodyPr anchor="ctr"/>
          <a:lstStyle/>
          <a:p>
            <a:pPr algn="ctr" eaLnBrk="0" hangingPunct="0"/>
            <a:endParaRPr lang="en-US" sz="2600" dirty="0" smtClean="0">
              <a:solidFill>
                <a:srgbClr val="1F497D"/>
              </a:solidFill>
              <a:latin typeface="Arial"/>
              <a:cs typeface="Arial"/>
            </a:endParaRPr>
          </a:p>
          <a:p>
            <a:pPr algn="ctr" eaLnBrk="0" hangingPunct="0"/>
            <a:r>
              <a:rPr lang="en-US" sz="2600" dirty="0" smtClean="0">
                <a:solidFill>
                  <a:srgbClr val="1F497D"/>
                </a:solidFill>
                <a:latin typeface="Arial"/>
                <a:cs typeface="Arial"/>
              </a:rPr>
              <a:t>APS-U: Expanding horizons of micro/</a:t>
            </a:r>
            <a:r>
              <a:rPr lang="en-US" sz="2600" dirty="0" err="1" smtClean="0">
                <a:solidFill>
                  <a:srgbClr val="1F497D"/>
                </a:solidFill>
                <a:latin typeface="Arial"/>
                <a:cs typeface="Arial"/>
              </a:rPr>
              <a:t>nanocrystallography</a:t>
            </a:r>
            <a:endParaRPr lang="en-US" sz="2600" dirty="0">
              <a:solidFill>
                <a:srgbClr val="1F497D"/>
              </a:solidFill>
              <a:latin typeface="Arial"/>
              <a:cs typeface="Arial"/>
            </a:endParaRPr>
          </a:p>
          <a:p>
            <a:pPr algn="ctr" defTabSz="914400" eaLnBrk="0" fontAlgn="base" hangingPunct="0">
              <a:spcBef>
                <a:spcPct val="0"/>
              </a:spcBef>
              <a:spcAft>
                <a:spcPct val="0"/>
              </a:spcAft>
            </a:pPr>
            <a:endParaRPr lang="en-US" altLang="ko-KR" sz="2600" dirty="0" smtClean="0">
              <a:solidFill>
                <a:srgbClr val="1F497D"/>
              </a:solidFill>
              <a:latin typeface="Arial"/>
              <a:ea typeface="굴림" pitchFamily="80" charset="-127"/>
              <a:cs typeface="Arial"/>
            </a:endParaRPr>
          </a:p>
        </p:txBody>
      </p:sp>
      <p:sp>
        <p:nvSpPr>
          <p:cNvPr id="4" name="TextBox 3"/>
          <p:cNvSpPr txBox="1"/>
          <p:nvPr/>
        </p:nvSpPr>
        <p:spPr>
          <a:xfrm>
            <a:off x="29592" y="3996021"/>
            <a:ext cx="3093176" cy="2321661"/>
          </a:xfrm>
          <a:prstGeom prst="rect">
            <a:avLst/>
          </a:prstGeom>
          <a:noFill/>
        </p:spPr>
        <p:txBody>
          <a:bodyPr wrap="square" rtlCol="0">
            <a:spAutoFit/>
          </a:bodyPr>
          <a:lstStyle/>
          <a:p>
            <a:pPr>
              <a:lnSpc>
                <a:spcPct val="90000"/>
              </a:lnSpc>
              <a:spcAft>
                <a:spcPts val="900"/>
              </a:spcAft>
              <a:buClr>
                <a:srgbClr val="1F497D"/>
              </a:buClr>
              <a:tabLst>
                <a:tab pos="274320" algn="r"/>
                <a:tab pos="466344" algn="r"/>
                <a:tab pos="685800" algn="r"/>
              </a:tabLst>
            </a:pPr>
            <a:r>
              <a:rPr lang="en-US" sz="1600" dirty="0" smtClean="0">
                <a:solidFill>
                  <a:srgbClr val="FFFFFF"/>
                </a:solidFill>
                <a:latin typeface="Arial"/>
                <a:cs typeface="Arial"/>
              </a:rPr>
              <a:t>Macromolecular crystallography solves 3D </a:t>
            </a:r>
            <a:r>
              <a:rPr lang="en-US" sz="1600" dirty="0">
                <a:solidFill>
                  <a:srgbClr val="FFFFFF"/>
                </a:solidFill>
                <a:latin typeface="Arial"/>
                <a:cs typeface="Arial"/>
              </a:rPr>
              <a:t>structures of </a:t>
            </a:r>
            <a:r>
              <a:rPr lang="en-US" sz="1600" dirty="0" smtClean="0">
                <a:solidFill>
                  <a:srgbClr val="FFFFFF"/>
                </a:solidFill>
                <a:latin typeface="Arial"/>
                <a:cs typeface="Arial"/>
              </a:rPr>
              <a:t>critically important proteins</a:t>
            </a:r>
            <a:r>
              <a:rPr lang="en-US" sz="1600" dirty="0">
                <a:solidFill>
                  <a:srgbClr val="FFFFFF"/>
                </a:solidFill>
                <a:latin typeface="Arial"/>
                <a:cs typeface="Arial"/>
              </a:rPr>
              <a:t>/</a:t>
            </a:r>
            <a:r>
              <a:rPr lang="en-US" sz="1600" dirty="0" smtClean="0">
                <a:solidFill>
                  <a:srgbClr val="FFFFFF"/>
                </a:solidFill>
                <a:latin typeface="Arial"/>
                <a:cs typeface="Arial"/>
              </a:rPr>
              <a:t>complexes</a:t>
            </a:r>
          </a:p>
          <a:p>
            <a:pPr marL="192024" indent="-192024">
              <a:lnSpc>
                <a:spcPct val="90000"/>
              </a:lnSpc>
              <a:spcAft>
                <a:spcPts val="900"/>
              </a:spcAft>
              <a:buFont typeface="Wingdings" charset="2"/>
              <a:buChar char="§"/>
              <a:tabLst>
                <a:tab pos="274320" algn="r"/>
                <a:tab pos="466344" algn="r"/>
                <a:tab pos="685800" algn="r"/>
              </a:tabLst>
            </a:pPr>
            <a:r>
              <a:rPr lang="en-US" sz="1600" dirty="0" smtClean="0">
                <a:solidFill>
                  <a:srgbClr val="FFFFFF"/>
                </a:solidFill>
                <a:latin typeface="Arial"/>
                <a:cs typeface="Arial"/>
              </a:rPr>
              <a:t>Crucial for medical research</a:t>
            </a:r>
          </a:p>
          <a:p>
            <a:pPr marL="192024" indent="-192024">
              <a:lnSpc>
                <a:spcPct val="90000"/>
              </a:lnSpc>
              <a:buFont typeface="Wingdings" charset="2"/>
              <a:buChar char="§"/>
              <a:tabLst>
                <a:tab pos="274320" algn="r"/>
                <a:tab pos="466344" algn="r"/>
                <a:tab pos="685800" algn="r"/>
              </a:tabLst>
            </a:pPr>
            <a:r>
              <a:rPr lang="en-US" sz="1600" dirty="0" smtClean="0">
                <a:solidFill>
                  <a:srgbClr val="FFFFFF"/>
                </a:solidFill>
                <a:latin typeface="Arial"/>
                <a:cs typeface="Arial"/>
              </a:rPr>
              <a:t>Most interesting proteins  are difficult </a:t>
            </a:r>
            <a:r>
              <a:rPr lang="en-US" sz="1600" dirty="0">
                <a:solidFill>
                  <a:srgbClr val="FFFFFF"/>
                </a:solidFill>
                <a:latin typeface="Arial"/>
                <a:cs typeface="Arial"/>
              </a:rPr>
              <a:t>to crystallize</a:t>
            </a:r>
          </a:p>
          <a:p>
            <a:pPr marL="573088" lvl="1" indent="-285750">
              <a:lnSpc>
                <a:spcPct val="90000"/>
              </a:lnSpc>
              <a:spcAft>
                <a:spcPts val="900"/>
              </a:spcAft>
              <a:buFont typeface="Lucida Grande"/>
              <a:buChar char="–"/>
              <a:tabLst>
                <a:tab pos="274320" algn="r"/>
                <a:tab pos="466344" algn="r"/>
                <a:tab pos="685800" algn="r"/>
              </a:tabLst>
            </a:pPr>
            <a:r>
              <a:rPr lang="en-US" sz="1600" dirty="0" smtClean="0">
                <a:solidFill>
                  <a:srgbClr val="FFFFFF"/>
                </a:solidFill>
                <a:latin typeface="Arial"/>
                <a:cs typeface="Arial"/>
              </a:rPr>
              <a:t>Form </a:t>
            </a:r>
            <a:r>
              <a:rPr lang="en-US" sz="1600" dirty="0">
                <a:solidFill>
                  <a:srgbClr val="FFFFFF"/>
                </a:solidFill>
                <a:latin typeface="Arial"/>
                <a:cs typeface="Arial"/>
              </a:rPr>
              <a:t>only small, </a:t>
            </a:r>
            <a:r>
              <a:rPr lang="en-US" sz="1600" dirty="0" smtClean="0">
                <a:solidFill>
                  <a:srgbClr val="FFFFFF"/>
                </a:solidFill>
                <a:latin typeface="Arial"/>
                <a:cs typeface="Arial"/>
              </a:rPr>
              <a:t>      poor</a:t>
            </a:r>
            <a:r>
              <a:rPr lang="en-US" sz="1600" dirty="0">
                <a:solidFill>
                  <a:srgbClr val="FFFFFF"/>
                </a:solidFill>
                <a:latin typeface="Arial"/>
                <a:cs typeface="Arial"/>
              </a:rPr>
              <a:t>-quality crystals</a:t>
            </a:r>
            <a:r>
              <a:rPr lang="en-US" sz="1600" dirty="0" smtClean="0">
                <a:solidFill>
                  <a:srgbClr val="FFFFFF"/>
                </a:solidFill>
                <a:latin typeface="Arial"/>
                <a:cs typeface="Arial"/>
              </a:rPr>
              <a:t>,      in small </a:t>
            </a:r>
            <a:r>
              <a:rPr lang="en-US" sz="1600" dirty="0">
                <a:solidFill>
                  <a:srgbClr val="FFFFFF"/>
                </a:solidFill>
                <a:latin typeface="Arial"/>
                <a:cs typeface="Arial"/>
              </a:rPr>
              <a:t>quantities</a:t>
            </a:r>
            <a:endParaRPr lang="en-US" sz="1600" b="1" dirty="0">
              <a:solidFill>
                <a:srgbClr val="FFFFFF"/>
              </a:solidFill>
              <a:latin typeface="Arial"/>
              <a:cs typeface="Arial"/>
            </a:endParaRPr>
          </a:p>
        </p:txBody>
      </p:sp>
      <p:sp>
        <p:nvSpPr>
          <p:cNvPr id="5" name="TextBox 4"/>
          <p:cNvSpPr txBox="1"/>
          <p:nvPr/>
        </p:nvSpPr>
        <p:spPr>
          <a:xfrm>
            <a:off x="2985387" y="1154085"/>
            <a:ext cx="2832550" cy="2543260"/>
          </a:xfrm>
          <a:prstGeom prst="rect">
            <a:avLst/>
          </a:prstGeom>
          <a:noFill/>
        </p:spPr>
        <p:txBody>
          <a:bodyPr wrap="square" rtlCol="0">
            <a:spAutoFit/>
          </a:bodyPr>
          <a:lstStyle/>
          <a:p>
            <a:pPr>
              <a:lnSpc>
                <a:spcPct val="90000"/>
              </a:lnSpc>
              <a:spcAft>
                <a:spcPts val="900"/>
              </a:spcAft>
            </a:pPr>
            <a:r>
              <a:rPr lang="en-US" sz="1600" dirty="0" smtClean="0">
                <a:solidFill>
                  <a:srgbClr val="FFFFFF"/>
                </a:solidFill>
                <a:latin typeface="Arial"/>
                <a:cs typeface="Arial"/>
              </a:rPr>
              <a:t>High </a:t>
            </a:r>
            <a:r>
              <a:rPr lang="en-US" sz="1600" dirty="0">
                <a:solidFill>
                  <a:srgbClr val="FFFFFF"/>
                </a:solidFill>
                <a:latin typeface="Arial"/>
                <a:cs typeface="Arial"/>
              </a:rPr>
              <a:t>brightness </a:t>
            </a:r>
            <a:r>
              <a:rPr lang="en-US" sz="1600" dirty="0" smtClean="0">
                <a:solidFill>
                  <a:srgbClr val="FFFFFF"/>
                </a:solidFill>
                <a:latin typeface="Arial"/>
                <a:cs typeface="Arial"/>
              </a:rPr>
              <a:t>needed to study </a:t>
            </a:r>
            <a:r>
              <a:rPr lang="en-US" sz="1600" dirty="0" err="1">
                <a:solidFill>
                  <a:srgbClr val="FFFFFF"/>
                </a:solidFill>
                <a:latin typeface="Arial"/>
                <a:cs typeface="Arial"/>
              </a:rPr>
              <a:t>n</a:t>
            </a:r>
            <a:r>
              <a:rPr lang="en-US" sz="1600" dirty="0" err="1" smtClean="0">
                <a:solidFill>
                  <a:srgbClr val="FFFFFF"/>
                </a:solidFill>
                <a:latin typeface="Arial"/>
                <a:cs typeface="Arial"/>
              </a:rPr>
              <a:t>ano</a:t>
            </a:r>
            <a:r>
              <a:rPr lang="en-US" sz="1600" dirty="0">
                <a:solidFill>
                  <a:srgbClr val="FFFFFF"/>
                </a:solidFill>
                <a:latin typeface="Arial"/>
                <a:cs typeface="Arial"/>
              </a:rPr>
              <a:t>/microcrystals that are currently inaccessible</a:t>
            </a:r>
          </a:p>
          <a:p>
            <a:pPr marL="285750" indent="-285750">
              <a:lnSpc>
                <a:spcPct val="90000"/>
              </a:lnSpc>
              <a:spcAft>
                <a:spcPts val="900"/>
              </a:spcAft>
              <a:buFont typeface="Wingdings" charset="2"/>
              <a:buChar char="§"/>
            </a:pPr>
            <a:r>
              <a:rPr lang="en-US" sz="1600" dirty="0" smtClean="0">
                <a:solidFill>
                  <a:srgbClr val="FFFFFF"/>
                </a:solidFill>
                <a:latin typeface="Arial"/>
                <a:cs typeface="Arial"/>
              </a:rPr>
              <a:t>Small </a:t>
            </a:r>
            <a:r>
              <a:rPr lang="en-US" sz="1600" dirty="0">
                <a:solidFill>
                  <a:srgbClr val="FFFFFF"/>
                </a:solidFill>
                <a:latin typeface="Arial"/>
                <a:cs typeface="Arial"/>
              </a:rPr>
              <a:t>(</a:t>
            </a:r>
            <a:r>
              <a:rPr lang="en-US" sz="1600" dirty="0" smtClean="0">
                <a:solidFill>
                  <a:srgbClr val="FFFFFF"/>
                </a:solidFill>
                <a:latin typeface="Arial"/>
                <a:cs typeface="Arial"/>
              </a:rPr>
              <a:t>0.1 – </a:t>
            </a:r>
            <a:r>
              <a:rPr lang="en-US" sz="1600" dirty="0">
                <a:solidFill>
                  <a:srgbClr val="FFFFFF"/>
                </a:solidFill>
                <a:latin typeface="Arial"/>
                <a:cs typeface="Arial"/>
              </a:rPr>
              <a:t>1</a:t>
            </a:r>
            <a:r>
              <a:rPr lang="en-US" sz="1600" dirty="0" smtClean="0">
                <a:solidFill>
                  <a:srgbClr val="FFFFFF"/>
                </a:solidFill>
                <a:latin typeface="Arial"/>
                <a:cs typeface="Arial"/>
              </a:rPr>
              <a:t> </a:t>
            </a:r>
            <a:r>
              <a:rPr lang="en-US" sz="1600" dirty="0">
                <a:solidFill>
                  <a:srgbClr val="FFFFFF"/>
                </a:solidFill>
                <a:latin typeface="Arial"/>
                <a:cs typeface="Arial"/>
              </a:rPr>
              <a:t>µm), diverse and/or weakly scattering </a:t>
            </a:r>
            <a:r>
              <a:rPr lang="en-US" sz="1600" dirty="0" smtClean="0">
                <a:solidFill>
                  <a:srgbClr val="FFFFFF"/>
                </a:solidFill>
                <a:latin typeface="Arial"/>
                <a:cs typeface="Arial"/>
              </a:rPr>
              <a:t>crystals require improved </a:t>
            </a:r>
            <a:r>
              <a:rPr lang="en-US" sz="1600" dirty="0">
                <a:solidFill>
                  <a:srgbClr val="FFFFFF"/>
                </a:solidFill>
                <a:latin typeface="Arial"/>
                <a:cs typeface="Arial"/>
              </a:rPr>
              <a:t>S/N, </a:t>
            </a:r>
            <a:r>
              <a:rPr lang="en-US" sz="1600" dirty="0" smtClean="0">
                <a:solidFill>
                  <a:srgbClr val="FFFFFF"/>
                </a:solidFill>
                <a:latin typeface="Arial"/>
                <a:cs typeface="Arial"/>
              </a:rPr>
              <a:t>resolution</a:t>
            </a:r>
          </a:p>
          <a:p>
            <a:pPr marL="458788" indent="-285750">
              <a:lnSpc>
                <a:spcPct val="90000"/>
              </a:lnSpc>
              <a:spcAft>
                <a:spcPts val="900"/>
              </a:spcAft>
              <a:buFont typeface="Wingdings" charset="2"/>
              <a:buChar char="§"/>
              <a:tabLst>
                <a:tab pos="401638" algn="l"/>
              </a:tabLst>
            </a:pPr>
            <a:r>
              <a:rPr lang="en-US" sz="1600" dirty="0" smtClean="0">
                <a:solidFill>
                  <a:srgbClr val="FFFFFF"/>
                </a:solidFill>
                <a:latin typeface="Arial"/>
                <a:cs typeface="Arial"/>
              </a:rPr>
              <a:t>Crystal studies limited by damage from radiation, </a:t>
            </a:r>
            <a:r>
              <a:rPr lang="en-US" sz="1600" dirty="0" err="1" smtClean="0">
                <a:solidFill>
                  <a:srgbClr val="FFFFFF"/>
                </a:solidFill>
                <a:latin typeface="Arial"/>
                <a:cs typeface="Arial"/>
              </a:rPr>
              <a:t>cryo</a:t>
            </a:r>
            <a:r>
              <a:rPr lang="en-US" sz="1600" dirty="0" smtClean="0">
                <a:solidFill>
                  <a:srgbClr val="FFFFFF"/>
                </a:solidFill>
                <a:latin typeface="Arial"/>
                <a:cs typeface="Arial"/>
              </a:rPr>
              <a:t>-cooling</a:t>
            </a:r>
            <a:endParaRPr lang="en-US" sz="1600" dirty="0">
              <a:solidFill>
                <a:srgbClr val="FFFFFF"/>
              </a:solidFill>
              <a:latin typeface="Arial"/>
              <a:ea typeface="ＭＳ Ｐゴシック" charset="-128"/>
              <a:cs typeface="Arial"/>
            </a:endParaRPr>
          </a:p>
        </p:txBody>
      </p:sp>
      <p:grpSp>
        <p:nvGrpSpPr>
          <p:cNvPr id="28" name="Group 27"/>
          <p:cNvGrpSpPr/>
          <p:nvPr/>
        </p:nvGrpSpPr>
        <p:grpSpPr>
          <a:xfrm>
            <a:off x="5334000" y="-64733"/>
            <a:ext cx="3828289" cy="307777"/>
            <a:chOff x="5343972" y="-86311"/>
            <a:chExt cx="3743405" cy="410373"/>
          </a:xfrm>
        </p:grpSpPr>
        <p:sp>
          <p:nvSpPr>
            <p:cNvPr id="29" name="TextBox 28"/>
            <p:cNvSpPr txBox="1"/>
            <p:nvPr/>
          </p:nvSpPr>
          <p:spPr>
            <a:xfrm>
              <a:off x="5791034" y="-86311"/>
              <a:ext cx="3296343" cy="410373"/>
            </a:xfrm>
            <a:prstGeom prst="rect">
              <a:avLst/>
            </a:prstGeom>
            <a:solidFill>
              <a:srgbClr val="6F96D3"/>
            </a:solidFill>
          </p:spPr>
          <p:txBody>
            <a:bodyPr wrap="square" rtlCol="0" anchor="ctr" anchorCtr="0">
              <a:spAutoFit/>
            </a:bodyPr>
            <a:lstStyle/>
            <a:p>
              <a:r>
                <a:rPr lang="en-US" sz="1400" b="1" dirty="0" smtClean="0">
                  <a:solidFill>
                    <a:srgbClr val="FFFFFF"/>
                  </a:solidFill>
                  <a:effectLst>
                    <a:outerShdw blurRad="50800" dist="38100" dir="2700000" algn="tl" rotWithShape="0">
                      <a:prstClr val="black">
                        <a:alpha val="40000"/>
                      </a:prstClr>
                    </a:outerShdw>
                  </a:effectLst>
                  <a:latin typeface="Arial"/>
                  <a:cs typeface="Arial"/>
                </a:rPr>
                <a:t>   Life Sciences </a:t>
              </a:r>
              <a:endParaRPr lang="en-US" sz="1400" b="1" dirty="0">
                <a:solidFill>
                  <a:srgbClr val="FFFFFF"/>
                </a:solidFill>
                <a:effectLst>
                  <a:outerShdw blurRad="50800" dist="38100" dir="2700000" algn="tl" rotWithShape="0">
                    <a:prstClr val="black">
                      <a:alpha val="40000"/>
                    </a:prstClr>
                  </a:outerShdw>
                </a:effectLst>
                <a:latin typeface="Arial"/>
                <a:cs typeface="Arial"/>
              </a:endParaRPr>
            </a:p>
          </p:txBody>
        </p:sp>
        <p:sp>
          <p:nvSpPr>
            <p:cNvPr id="30" name="Right Triangle 29"/>
            <p:cNvSpPr/>
            <p:nvPr/>
          </p:nvSpPr>
          <p:spPr bwMode="auto">
            <a:xfrm rot="10800000">
              <a:off x="5343972" y="0"/>
              <a:ext cx="455696" cy="324062"/>
            </a:xfrm>
            <a:prstGeom prst="rtTriangle">
              <a:avLst/>
            </a:prstGeom>
            <a:solidFill>
              <a:srgbClr val="6F96D3"/>
            </a:solidFill>
            <a:ln>
              <a:noFill/>
            </a:ln>
            <a:effectLst/>
            <a:ex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grpSp>
      <p:sp>
        <p:nvSpPr>
          <p:cNvPr id="40" name="TextBox 39"/>
          <p:cNvSpPr txBox="1"/>
          <p:nvPr/>
        </p:nvSpPr>
        <p:spPr>
          <a:xfrm>
            <a:off x="6378213" y="3526047"/>
            <a:ext cx="2662303" cy="3101875"/>
          </a:xfrm>
          <a:prstGeom prst="rect">
            <a:avLst/>
          </a:prstGeom>
          <a:noFill/>
        </p:spPr>
        <p:txBody>
          <a:bodyPr wrap="square" rtlCol="0">
            <a:spAutoFit/>
          </a:bodyPr>
          <a:lstStyle/>
          <a:p>
            <a:pPr>
              <a:lnSpc>
                <a:spcPct val="90000"/>
              </a:lnSpc>
              <a:spcAft>
                <a:spcPts val="900"/>
              </a:spcAft>
            </a:pPr>
            <a:r>
              <a:rPr lang="en-US" sz="1600" b="1" dirty="0">
                <a:solidFill>
                  <a:srgbClr val="A22B38"/>
                </a:solidFill>
                <a:latin typeface="Arial"/>
                <a:cs typeface="Arial"/>
              </a:rPr>
              <a:t>With APS</a:t>
            </a:r>
            <a:r>
              <a:rPr lang="en-US" sz="1600" b="1" dirty="0" smtClean="0">
                <a:solidFill>
                  <a:srgbClr val="A22B38"/>
                </a:solidFill>
                <a:latin typeface="Arial"/>
                <a:cs typeface="Arial"/>
              </a:rPr>
              <a:t>-U: </a:t>
            </a:r>
            <a:endParaRPr lang="en-US" sz="1600" b="1" dirty="0">
              <a:solidFill>
                <a:srgbClr val="A22B38"/>
              </a:solidFill>
              <a:latin typeface="Arial"/>
              <a:cs typeface="Arial"/>
            </a:endParaRPr>
          </a:p>
          <a:p>
            <a:pPr marL="285750" indent="-285750">
              <a:lnSpc>
                <a:spcPct val="90000"/>
              </a:lnSpc>
              <a:spcAft>
                <a:spcPts val="900"/>
              </a:spcAft>
              <a:buFont typeface="Wingdings" charset="2"/>
              <a:buChar char="§"/>
            </a:pPr>
            <a:r>
              <a:rPr lang="en-US" sz="1600" b="1" dirty="0" smtClean="0">
                <a:solidFill>
                  <a:srgbClr val="A22B38"/>
                </a:solidFill>
                <a:latin typeface="Arial"/>
                <a:cs typeface="Arial"/>
              </a:rPr>
              <a:t>Brightness enables high</a:t>
            </a:r>
            <a:r>
              <a:rPr lang="en-US" sz="1600" b="1" dirty="0">
                <a:solidFill>
                  <a:srgbClr val="A22B38"/>
                </a:solidFill>
                <a:latin typeface="Arial"/>
                <a:cs typeface="Arial"/>
              </a:rPr>
              <a:t>-</a:t>
            </a:r>
            <a:r>
              <a:rPr lang="en-US" sz="1600" b="1" dirty="0" smtClean="0">
                <a:solidFill>
                  <a:srgbClr val="A22B38"/>
                </a:solidFill>
                <a:latin typeface="Arial"/>
                <a:cs typeface="Arial"/>
              </a:rPr>
              <a:t>resolution, </a:t>
            </a:r>
            <a:r>
              <a:rPr lang="en-US" sz="1600" b="1" dirty="0">
                <a:solidFill>
                  <a:srgbClr val="A22B38"/>
                </a:solidFill>
                <a:latin typeface="Arial"/>
                <a:cs typeface="Arial"/>
              </a:rPr>
              <a:t>room temperature </a:t>
            </a:r>
            <a:r>
              <a:rPr lang="en-US" sz="1600" b="1" dirty="0" smtClean="0">
                <a:solidFill>
                  <a:srgbClr val="A22B38"/>
                </a:solidFill>
                <a:latin typeface="Arial"/>
                <a:cs typeface="Arial"/>
              </a:rPr>
              <a:t>studies of 0.1 µm crystals </a:t>
            </a:r>
            <a:endParaRPr lang="en-US" sz="1600" b="1" dirty="0">
              <a:solidFill>
                <a:srgbClr val="A22B38"/>
              </a:solidFill>
              <a:latin typeface="Arial"/>
              <a:cs typeface="Arial"/>
            </a:endParaRPr>
          </a:p>
          <a:p>
            <a:pPr marL="285750" indent="-285750">
              <a:lnSpc>
                <a:spcPct val="90000"/>
              </a:lnSpc>
              <a:spcAft>
                <a:spcPts val="900"/>
              </a:spcAft>
              <a:buFont typeface="Wingdings" charset="2"/>
              <a:buChar char="§"/>
            </a:pPr>
            <a:r>
              <a:rPr lang="en-US" sz="1600" b="1" dirty="0" smtClean="0">
                <a:solidFill>
                  <a:srgbClr val="A22B38"/>
                </a:solidFill>
                <a:latin typeface="Arial"/>
                <a:cs typeface="Arial"/>
              </a:rPr>
              <a:t>High energy experiments promise further reductions in damage </a:t>
            </a:r>
          </a:p>
          <a:p>
            <a:pPr marL="285750" indent="-285750">
              <a:lnSpc>
                <a:spcPct val="90000"/>
              </a:lnSpc>
              <a:spcAft>
                <a:spcPts val="900"/>
              </a:spcAft>
              <a:buFont typeface="Wingdings" charset="2"/>
              <a:buChar char="§"/>
            </a:pPr>
            <a:r>
              <a:rPr lang="en-US" sz="1600" b="1" dirty="0" smtClean="0">
                <a:solidFill>
                  <a:srgbClr val="A22B38"/>
                </a:solidFill>
                <a:latin typeface="Arial"/>
                <a:cs typeface="Arial"/>
              </a:rPr>
              <a:t>Coherent </a:t>
            </a:r>
            <a:r>
              <a:rPr lang="en-US" sz="1600" b="1" dirty="0">
                <a:solidFill>
                  <a:srgbClr val="A22B38"/>
                </a:solidFill>
                <a:latin typeface="Arial"/>
                <a:cs typeface="Arial"/>
              </a:rPr>
              <a:t>imaging </a:t>
            </a:r>
            <a:r>
              <a:rPr lang="en-US" sz="1600" b="1" dirty="0" smtClean="0">
                <a:solidFill>
                  <a:srgbClr val="A22B38"/>
                </a:solidFill>
                <a:latin typeface="Arial"/>
                <a:cs typeface="Arial"/>
              </a:rPr>
              <a:t>of imperfect crystals, varied conformations</a:t>
            </a:r>
          </a:p>
        </p:txBody>
      </p:sp>
      <p:sp>
        <p:nvSpPr>
          <p:cNvPr id="14" name="TextBox 13"/>
          <p:cNvSpPr txBox="1"/>
          <p:nvPr/>
        </p:nvSpPr>
        <p:spPr>
          <a:xfrm>
            <a:off x="365039" y="3439855"/>
            <a:ext cx="2122677" cy="461665"/>
          </a:xfrm>
          <a:prstGeom prst="rect">
            <a:avLst/>
          </a:prstGeom>
          <a:noFill/>
        </p:spPr>
        <p:txBody>
          <a:bodyPr wrap="square" rtlCol="0">
            <a:spAutoFit/>
          </a:bodyPr>
          <a:lstStyle/>
          <a:p>
            <a:pPr algn="ctr"/>
            <a:r>
              <a:rPr lang="en-US" sz="1200" i="1" dirty="0">
                <a:solidFill>
                  <a:srgbClr val="FFFFFF"/>
                </a:solidFill>
                <a:latin typeface="Arial"/>
                <a:cs typeface="Arial"/>
              </a:rPr>
              <a:t>β2 adrenergic receptor-</a:t>
            </a:r>
            <a:r>
              <a:rPr lang="en-US" sz="1200" i="1" dirty="0" err="1">
                <a:solidFill>
                  <a:srgbClr val="FFFFFF"/>
                </a:solidFill>
                <a:latin typeface="Arial"/>
                <a:cs typeface="Arial"/>
              </a:rPr>
              <a:t>Gs</a:t>
            </a:r>
            <a:r>
              <a:rPr lang="en-US" sz="1200" i="1" dirty="0">
                <a:solidFill>
                  <a:srgbClr val="FFFFFF"/>
                </a:solidFill>
                <a:latin typeface="Arial"/>
                <a:cs typeface="Arial"/>
              </a:rPr>
              <a:t> protein </a:t>
            </a:r>
            <a:r>
              <a:rPr lang="en-US" sz="1200" i="1" dirty="0" smtClean="0">
                <a:solidFill>
                  <a:srgbClr val="FFFFFF"/>
                </a:solidFill>
                <a:latin typeface="Arial"/>
                <a:cs typeface="Arial"/>
              </a:rPr>
              <a:t>complex</a:t>
            </a:r>
            <a:endParaRPr lang="en-US" sz="1200" i="1" dirty="0">
              <a:solidFill>
                <a:srgbClr val="FFFFFF"/>
              </a:solidFill>
              <a:latin typeface="Arial"/>
              <a:cs typeface="Arial"/>
            </a:endParaRPr>
          </a:p>
        </p:txBody>
      </p:sp>
      <p:pic>
        <p:nvPicPr>
          <p:cNvPr id="39" name="Picture 12" descr="Complex.pn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617415" y="1209862"/>
            <a:ext cx="1556062" cy="2229993"/>
          </a:xfrm>
          <a:prstGeom prst="rect">
            <a:avLst/>
          </a:prstGeom>
          <a:solidFill>
            <a:schemeClr val="bg1"/>
          </a:solidFill>
          <a:ln w="9525">
            <a:noFill/>
            <a:miter lim="800000"/>
            <a:headEnd/>
            <a:tailEnd/>
          </a:ln>
        </p:spPr>
      </p:pic>
      <p:pic>
        <p:nvPicPr>
          <p:cNvPr id="59" name="Picture 5" descr="crystal_card_fragment"/>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252830" y="4727404"/>
            <a:ext cx="2597957" cy="141578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Rectangle 5"/>
          <p:cNvSpPr/>
          <p:nvPr/>
        </p:nvSpPr>
        <p:spPr bwMode="auto">
          <a:xfrm>
            <a:off x="6352819" y="1204152"/>
            <a:ext cx="2687704" cy="2333978"/>
          </a:xfrm>
          <a:prstGeom prst="rect">
            <a:avLst/>
          </a:prstGeom>
          <a:solidFill>
            <a:schemeClr val="bg1"/>
          </a:solidFill>
          <a:ln w="9525" cap="flat" cmpd="sng" algn="ctr">
            <a:solidFill>
              <a:srgbClr val="1F497D"/>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dirty="0" smtClean="0">
              <a:solidFill>
                <a:srgbClr val="616161"/>
              </a:solidFill>
              <a:latin typeface="Calibri" pitchFamily="34" charset="0"/>
            </a:endParaRPr>
          </a:p>
        </p:txBody>
      </p:sp>
      <p:sp>
        <p:nvSpPr>
          <p:cNvPr id="3" name="TextBox 2"/>
          <p:cNvSpPr txBox="1"/>
          <p:nvPr/>
        </p:nvSpPr>
        <p:spPr>
          <a:xfrm>
            <a:off x="3294508" y="6134738"/>
            <a:ext cx="2514600" cy="461665"/>
          </a:xfrm>
          <a:prstGeom prst="rect">
            <a:avLst/>
          </a:prstGeom>
          <a:noFill/>
        </p:spPr>
        <p:txBody>
          <a:bodyPr wrap="square" rtlCol="0">
            <a:spAutoFit/>
          </a:bodyPr>
          <a:lstStyle/>
          <a:p>
            <a:pPr algn="ctr"/>
            <a:r>
              <a:rPr lang="en-US" sz="1200" i="1" dirty="0" smtClean="0">
                <a:solidFill>
                  <a:srgbClr val="FFFFFF"/>
                </a:solidFill>
                <a:latin typeface="Arial"/>
                <a:cs typeface="Arial"/>
              </a:rPr>
              <a:t>Multiple crystals </a:t>
            </a:r>
            <a:r>
              <a:rPr lang="en-US" sz="1200" i="1" dirty="0">
                <a:solidFill>
                  <a:srgbClr val="FFFFFF"/>
                </a:solidFill>
                <a:latin typeface="Arial"/>
                <a:cs typeface="Arial"/>
              </a:rPr>
              <a:t>in micro-channels for rapid data </a:t>
            </a:r>
            <a:r>
              <a:rPr lang="en-US" sz="1200" i="1" dirty="0" smtClean="0">
                <a:solidFill>
                  <a:srgbClr val="FFFFFF"/>
                </a:solidFill>
                <a:latin typeface="Arial"/>
                <a:cs typeface="Arial"/>
              </a:rPr>
              <a:t>collection</a:t>
            </a:r>
            <a:endParaRPr lang="en-US" sz="1400" i="1" dirty="0">
              <a:solidFill>
                <a:srgbClr val="FFFFFF"/>
              </a:solidFill>
              <a:latin typeface="Arial"/>
              <a:cs typeface="Arial"/>
            </a:endParaRPr>
          </a:p>
        </p:txBody>
      </p:sp>
      <p:grpSp>
        <p:nvGrpSpPr>
          <p:cNvPr id="31" name="Group 30"/>
          <p:cNvGrpSpPr/>
          <p:nvPr/>
        </p:nvGrpSpPr>
        <p:grpSpPr>
          <a:xfrm>
            <a:off x="6355606" y="1204211"/>
            <a:ext cx="2671257" cy="2003586"/>
            <a:chOff x="5506981" y="4517333"/>
            <a:chExt cx="2966808" cy="2184610"/>
          </a:xfrm>
        </p:grpSpPr>
        <p:pic>
          <p:nvPicPr>
            <p:cNvPr id="33" name="Picture 2"/>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a:stretch/>
          </p:blipFill>
          <p:spPr bwMode="auto">
            <a:xfrm>
              <a:off x="5506981" y="4517333"/>
              <a:ext cx="2948539" cy="21695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34" name="Group 33"/>
            <p:cNvGrpSpPr>
              <a:grpSpLocks noChangeAspect="1"/>
            </p:cNvGrpSpPr>
            <p:nvPr/>
          </p:nvGrpSpPr>
          <p:grpSpPr>
            <a:xfrm>
              <a:off x="6955186" y="5203747"/>
              <a:ext cx="1518603" cy="1006351"/>
              <a:chOff x="755394" y="2737619"/>
              <a:chExt cx="4649792" cy="3081337"/>
            </a:xfrm>
          </p:grpSpPr>
          <p:pic>
            <p:nvPicPr>
              <p:cNvPr id="37" name="Picture 7"/>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3071555" y="2737619"/>
                <a:ext cx="2333631" cy="3081337"/>
              </a:xfrm>
              <a:prstGeom prst="rect">
                <a:avLst/>
              </a:prstGeom>
              <a:noFill/>
              <a:ln w="9525">
                <a:noFill/>
                <a:miter lim="800000"/>
                <a:headEnd/>
                <a:tailEnd/>
              </a:ln>
            </p:spPr>
          </p:pic>
          <p:pic>
            <p:nvPicPr>
              <p:cNvPr id="38" name="Picture 6"/>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755394" y="2737619"/>
                <a:ext cx="2333624" cy="3081337"/>
              </a:xfrm>
              <a:prstGeom prst="rect">
                <a:avLst/>
              </a:prstGeom>
              <a:noFill/>
              <a:ln w="9525">
                <a:noFill/>
                <a:miter lim="800000"/>
                <a:headEnd/>
                <a:tailEnd/>
              </a:ln>
            </p:spPr>
          </p:pic>
          <p:sp>
            <p:nvSpPr>
              <p:cNvPr id="41" name="Oval 25"/>
              <p:cNvSpPr>
                <a:spLocks noChangeArrowheads="1"/>
              </p:cNvSpPr>
              <p:nvPr/>
            </p:nvSpPr>
            <p:spPr bwMode="auto">
              <a:xfrm>
                <a:off x="2831846" y="4025873"/>
                <a:ext cx="514350" cy="504826"/>
              </a:xfrm>
              <a:prstGeom prst="ellipse">
                <a:avLst/>
              </a:prstGeom>
              <a:solidFill>
                <a:srgbClr val="EA2042"/>
              </a:solidFill>
              <a:ln w="9525">
                <a:noFill/>
                <a:round/>
                <a:headEnd/>
                <a:tailEnd/>
              </a:ln>
            </p:spPr>
            <p:txBody>
              <a:bodyPr anchor="ctr"/>
              <a:lstStyle/>
              <a:p>
                <a:pPr defTabSz="914400">
                  <a:defRPr/>
                </a:pPr>
                <a:endParaRPr lang="en-US" kern="0" smtClean="0">
                  <a:solidFill>
                    <a:prstClr val="black"/>
                  </a:solidFill>
                  <a:latin typeface="Arial"/>
                  <a:cs typeface="Arial"/>
                </a:endParaRPr>
              </a:p>
            </p:txBody>
          </p:sp>
        </p:grpSp>
        <p:sp>
          <p:nvSpPr>
            <p:cNvPr id="35" name="TextBox 34"/>
            <p:cNvSpPr txBox="1"/>
            <p:nvPr/>
          </p:nvSpPr>
          <p:spPr>
            <a:xfrm>
              <a:off x="6127161" y="6477601"/>
              <a:ext cx="1882512" cy="224342"/>
            </a:xfrm>
            <a:prstGeom prst="rect">
              <a:avLst/>
            </a:prstGeom>
            <a:solidFill>
              <a:srgbClr val="FFFFFF"/>
            </a:solidFill>
          </p:spPr>
          <p:txBody>
            <a:bodyPr wrap="square" lIns="0" tIns="0" rIns="0" bIns="0" rtlCol="0" anchor="ctr" anchorCtr="0">
              <a:noAutofit/>
            </a:bodyPr>
            <a:lstStyle/>
            <a:p>
              <a:pPr algn="ctr" defTabSz="914400">
                <a:lnSpc>
                  <a:spcPts val="1000"/>
                </a:lnSpc>
                <a:defRPr/>
              </a:pPr>
              <a:r>
                <a:rPr lang="en-US" sz="1000" b="1" kern="0" dirty="0" smtClean="0">
                  <a:solidFill>
                    <a:srgbClr val="EEECE1">
                      <a:lumMod val="10000"/>
                    </a:srgbClr>
                  </a:solidFill>
                  <a:latin typeface="Arial"/>
                  <a:cs typeface="Arial"/>
                </a:rPr>
                <a:t>Beam size (µm)</a:t>
              </a:r>
            </a:p>
            <a:p>
              <a:pPr algn="ctr" defTabSz="914400">
                <a:lnSpc>
                  <a:spcPts val="1000"/>
                </a:lnSpc>
                <a:defRPr/>
              </a:pPr>
              <a:endParaRPr lang="en-US" sz="1000" b="1" kern="0" dirty="0" smtClean="0">
                <a:solidFill>
                  <a:srgbClr val="EEECE1">
                    <a:lumMod val="10000"/>
                  </a:srgbClr>
                </a:solidFill>
                <a:latin typeface="Arial"/>
                <a:cs typeface="Arial"/>
              </a:endParaRPr>
            </a:p>
          </p:txBody>
        </p:sp>
        <p:sp>
          <p:nvSpPr>
            <p:cNvPr id="36" name="TextBox 35"/>
            <p:cNvSpPr txBox="1"/>
            <p:nvPr/>
          </p:nvSpPr>
          <p:spPr>
            <a:xfrm>
              <a:off x="5549763" y="4593680"/>
              <a:ext cx="170914" cy="1620150"/>
            </a:xfrm>
            <a:prstGeom prst="rect">
              <a:avLst/>
            </a:prstGeom>
            <a:solidFill>
              <a:srgbClr val="FFFFFF"/>
            </a:solidFill>
          </p:spPr>
          <p:txBody>
            <a:bodyPr vert="vert270" wrap="square" lIns="0" tIns="0" rIns="0" bIns="0" rtlCol="0">
              <a:spAutoFit/>
            </a:bodyPr>
            <a:lstStyle/>
            <a:p>
              <a:pPr algn="ctr" defTabSz="914400">
                <a:defRPr/>
              </a:pPr>
              <a:r>
                <a:rPr lang="en-US" sz="1000" b="1" kern="0" dirty="0" smtClean="0">
                  <a:solidFill>
                    <a:srgbClr val="EEECE1">
                      <a:lumMod val="10000"/>
                    </a:srgbClr>
                  </a:solidFill>
                  <a:latin typeface="Arial"/>
                  <a:cs typeface="Arial"/>
                </a:rPr>
                <a:t>Signal loss</a:t>
              </a:r>
            </a:p>
          </p:txBody>
        </p:sp>
      </p:grpSp>
      <p:sp>
        <p:nvSpPr>
          <p:cNvPr id="2" name="Rectangle 1"/>
          <p:cNvSpPr/>
          <p:nvPr/>
        </p:nvSpPr>
        <p:spPr bwMode="auto">
          <a:xfrm>
            <a:off x="6200657" y="1191805"/>
            <a:ext cx="914400" cy="914400"/>
          </a:xfrm>
          <a:prstGeom prst="rect">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Calibri" pitchFamily="34" charset="0"/>
            </a:endParaRPr>
          </a:p>
        </p:txBody>
      </p:sp>
      <p:sp>
        <p:nvSpPr>
          <p:cNvPr id="7" name="Slide Number Placeholder 6"/>
          <p:cNvSpPr>
            <a:spLocks noGrp="1"/>
          </p:cNvSpPr>
          <p:nvPr>
            <p:ph type="sldNum" sz="quarter" idx="12"/>
          </p:nvPr>
        </p:nvSpPr>
        <p:spPr/>
        <p:txBody>
          <a:bodyPr/>
          <a:lstStyle/>
          <a:p>
            <a:pPr>
              <a:defRPr/>
            </a:pPr>
            <a:fld id="{9A265F1B-0587-4014-A56F-585C320E3BDD}" type="slidenum">
              <a:rPr lang="en-US" smtClean="0">
                <a:solidFill>
                  <a:srgbClr val="616161"/>
                </a:solidFill>
              </a:rPr>
              <a:pPr>
                <a:defRPr/>
              </a:pPr>
              <a:t>33</a:t>
            </a:fld>
            <a:endParaRPr lang="en-US">
              <a:solidFill>
                <a:srgbClr val="616161"/>
              </a:solidFill>
            </a:endParaRPr>
          </a:p>
        </p:txBody>
      </p:sp>
      <p:sp>
        <p:nvSpPr>
          <p:cNvPr id="32" name="TextBox 31"/>
          <p:cNvSpPr txBox="1"/>
          <p:nvPr/>
        </p:nvSpPr>
        <p:spPr>
          <a:xfrm>
            <a:off x="3269726" y="3989863"/>
            <a:ext cx="2564164" cy="738664"/>
          </a:xfrm>
          <a:prstGeom prst="rect">
            <a:avLst/>
          </a:prstGeom>
          <a:noFill/>
        </p:spPr>
        <p:txBody>
          <a:bodyPr wrap="square" rtlCol="0">
            <a:spAutoFit/>
          </a:bodyPr>
          <a:lstStyle/>
          <a:p>
            <a:pPr algn="ctr" defTabSz="456506"/>
            <a:r>
              <a:rPr lang="en-US" sz="1400" dirty="0" smtClean="0">
                <a:solidFill>
                  <a:srgbClr val="FFFFFF"/>
                </a:solidFill>
                <a:latin typeface="Arial"/>
                <a:cs typeface="Arial"/>
              </a:rPr>
              <a:t>State of the art today: </a:t>
            </a:r>
            <a:br>
              <a:rPr lang="en-US" sz="1400" dirty="0" smtClean="0">
                <a:solidFill>
                  <a:srgbClr val="FFFFFF"/>
                </a:solidFill>
                <a:latin typeface="Arial"/>
                <a:cs typeface="Arial"/>
              </a:rPr>
            </a:br>
            <a:r>
              <a:rPr lang="en-US" sz="1400" dirty="0">
                <a:solidFill>
                  <a:srgbClr val="FFFFFF"/>
                </a:solidFill>
                <a:latin typeface="Arial"/>
                <a:cs typeface="Arial"/>
              </a:rPr>
              <a:t>1</a:t>
            </a:r>
            <a:r>
              <a:rPr lang="en-US" sz="1400" dirty="0" smtClean="0">
                <a:solidFill>
                  <a:srgbClr val="FFFFFF"/>
                </a:solidFill>
                <a:latin typeface="Arial"/>
                <a:cs typeface="Arial"/>
              </a:rPr>
              <a:t>µm beams, 2µm crystals, </a:t>
            </a:r>
            <a:r>
              <a:rPr lang="en-US" sz="1400" dirty="0" err="1" smtClean="0">
                <a:solidFill>
                  <a:srgbClr val="FFFFFF"/>
                </a:solidFill>
                <a:latin typeface="Arial"/>
                <a:cs typeface="Arial"/>
              </a:rPr>
              <a:t>cryo</a:t>
            </a:r>
            <a:r>
              <a:rPr lang="en-US" sz="1400" dirty="0" smtClean="0">
                <a:solidFill>
                  <a:srgbClr val="FFFFFF"/>
                </a:solidFill>
                <a:latin typeface="Arial"/>
                <a:cs typeface="Arial"/>
              </a:rPr>
              <a:t>-cooled</a:t>
            </a:r>
            <a:endParaRPr lang="en-US" sz="1400" i="1" spc="-20" dirty="0">
              <a:solidFill>
                <a:srgbClr val="FFFFFF"/>
              </a:solidFill>
              <a:latin typeface="Arial"/>
              <a:cs typeface="Arial"/>
            </a:endParaRPr>
          </a:p>
        </p:txBody>
      </p:sp>
      <p:sp>
        <p:nvSpPr>
          <p:cNvPr id="8" name="TextBox 7"/>
          <p:cNvSpPr txBox="1"/>
          <p:nvPr/>
        </p:nvSpPr>
        <p:spPr>
          <a:xfrm>
            <a:off x="6384807" y="3080931"/>
            <a:ext cx="2768600" cy="461665"/>
          </a:xfrm>
          <a:prstGeom prst="rect">
            <a:avLst/>
          </a:prstGeom>
          <a:noFill/>
        </p:spPr>
        <p:txBody>
          <a:bodyPr wrap="square" rtlCol="0">
            <a:spAutoFit/>
          </a:bodyPr>
          <a:lstStyle/>
          <a:p>
            <a:pPr algn="ctr"/>
            <a:r>
              <a:rPr lang="en-US" sz="1200" i="1" dirty="0" smtClean="0">
                <a:solidFill>
                  <a:srgbClr val="000000"/>
                </a:solidFill>
                <a:latin typeface="Arial"/>
                <a:cs typeface="Arial"/>
              </a:rPr>
              <a:t>As beam size is reduced,</a:t>
            </a:r>
          </a:p>
          <a:p>
            <a:pPr algn="ctr"/>
            <a:r>
              <a:rPr lang="en-US" sz="1200" i="1" dirty="0" smtClean="0">
                <a:solidFill>
                  <a:srgbClr val="000000"/>
                </a:solidFill>
                <a:latin typeface="Arial"/>
                <a:cs typeface="Arial"/>
              </a:rPr>
              <a:t> radiation damage decreases</a:t>
            </a:r>
            <a:endParaRPr lang="en-US" sz="1200" i="1" dirty="0">
              <a:solidFill>
                <a:srgbClr val="000000"/>
              </a:solidFill>
              <a:latin typeface="Arial"/>
              <a:cs typeface="Arial"/>
            </a:endParaRPr>
          </a:p>
        </p:txBody>
      </p:sp>
      <p:grpSp>
        <p:nvGrpSpPr>
          <p:cNvPr id="17" name="Group 16"/>
          <p:cNvGrpSpPr/>
          <p:nvPr/>
        </p:nvGrpSpPr>
        <p:grpSpPr>
          <a:xfrm>
            <a:off x="5224112" y="4877464"/>
            <a:ext cx="519671" cy="246221"/>
            <a:chOff x="5224112" y="5786554"/>
            <a:chExt cx="519671" cy="246221"/>
          </a:xfrm>
        </p:grpSpPr>
        <p:cxnSp>
          <p:nvCxnSpPr>
            <p:cNvPr id="10" name="Straight Connector 9"/>
            <p:cNvCxnSpPr/>
            <p:nvPr/>
          </p:nvCxnSpPr>
          <p:spPr bwMode="auto">
            <a:xfrm flipV="1">
              <a:off x="5224112" y="5800981"/>
              <a:ext cx="476231" cy="2"/>
            </a:xfrm>
            <a:prstGeom prst="line">
              <a:avLst/>
            </a:prstGeom>
            <a:noFill/>
            <a:ln w="38100" cap="flat" cmpd="sng" algn="ctr">
              <a:solidFill>
                <a:srgbClr val="000000"/>
              </a:solidFill>
              <a:prstDash val="solid"/>
              <a:round/>
              <a:headEnd type="none" w="med" len="med"/>
              <a:tailEnd type="none"/>
            </a:ln>
            <a:effectLst/>
          </p:spPr>
        </p:cxnSp>
        <p:sp>
          <p:nvSpPr>
            <p:cNvPr id="16" name="TextBox 15"/>
            <p:cNvSpPr txBox="1"/>
            <p:nvPr/>
          </p:nvSpPr>
          <p:spPr>
            <a:xfrm>
              <a:off x="5224115" y="5786554"/>
              <a:ext cx="519668" cy="246221"/>
            </a:xfrm>
            <a:prstGeom prst="rect">
              <a:avLst/>
            </a:prstGeom>
            <a:noFill/>
          </p:spPr>
          <p:txBody>
            <a:bodyPr wrap="none" rtlCol="0">
              <a:spAutoFit/>
            </a:bodyPr>
            <a:lstStyle/>
            <a:p>
              <a:r>
                <a:rPr lang="en-US" sz="1000" b="1" dirty="0" smtClean="0">
                  <a:solidFill>
                    <a:srgbClr val="000000"/>
                  </a:solidFill>
                  <a:latin typeface="Arial"/>
                  <a:cs typeface="Arial"/>
                </a:rPr>
                <a:t>1 mm</a:t>
              </a:r>
              <a:endParaRPr lang="en-US" sz="1000" b="1" dirty="0">
                <a:solidFill>
                  <a:srgbClr val="000000"/>
                </a:solidFill>
                <a:latin typeface="Arial"/>
                <a:cs typeface="Arial"/>
              </a:endParaRPr>
            </a:p>
          </p:txBody>
        </p:sp>
      </p:grpSp>
    </p:spTree>
    <p:extLst>
      <p:ext uri="{BB962C8B-B14F-4D97-AF65-F5344CB8AC3E}">
        <p14:creationId xmlns:p14="http://schemas.microsoft.com/office/powerpoint/2010/main" val="521666202"/>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TextBox 74"/>
          <p:cNvSpPr txBox="1"/>
          <p:nvPr/>
        </p:nvSpPr>
        <p:spPr>
          <a:xfrm>
            <a:off x="191262" y="1796165"/>
            <a:ext cx="6206570" cy="923330"/>
          </a:xfrm>
          <a:prstGeom prst="rect">
            <a:avLst/>
          </a:prstGeom>
          <a:noFill/>
        </p:spPr>
        <p:txBody>
          <a:bodyPr wrap="square" rtlCol="0">
            <a:spAutoFit/>
          </a:bodyPr>
          <a:lstStyle/>
          <a:p>
            <a:r>
              <a:rPr lang="en-US" dirty="0">
                <a:solidFill>
                  <a:srgbClr val="151515"/>
                </a:solidFill>
                <a:latin typeface="Arial"/>
                <a:cs typeface="Arial"/>
              </a:rPr>
              <a:t>From atoms to nanostructures to </a:t>
            </a:r>
            <a:r>
              <a:rPr lang="en-US" dirty="0" smtClean="0">
                <a:solidFill>
                  <a:srgbClr val="151515"/>
                </a:solidFill>
                <a:latin typeface="Arial"/>
                <a:cs typeface="Arial"/>
              </a:rPr>
              <a:t>grains – probing deep within </a:t>
            </a:r>
            <a:r>
              <a:rPr lang="en-US" dirty="0">
                <a:solidFill>
                  <a:srgbClr val="151515"/>
                </a:solidFill>
                <a:latin typeface="Arial"/>
                <a:cs typeface="Arial"/>
              </a:rPr>
              <a:t>real </a:t>
            </a:r>
            <a:r>
              <a:rPr lang="en-US" dirty="0" smtClean="0">
                <a:solidFill>
                  <a:srgbClr val="151515"/>
                </a:solidFill>
                <a:latin typeface="Arial"/>
                <a:cs typeface="Arial"/>
              </a:rPr>
              <a:t>materials, under realistic conditions</a:t>
            </a:r>
            <a:endParaRPr lang="en-US" dirty="0">
              <a:solidFill>
                <a:srgbClr val="151515"/>
              </a:solidFill>
              <a:latin typeface="Arial"/>
              <a:cs typeface="Arial"/>
            </a:endParaRPr>
          </a:p>
          <a:p>
            <a:pPr marL="548640" lvl="2" indent="-274320">
              <a:buClr>
                <a:srgbClr val="1F497D"/>
              </a:buClr>
              <a:buFont typeface="Wingdings" charset="2"/>
              <a:buChar char="§"/>
            </a:pPr>
            <a:r>
              <a:rPr lang="en-US" dirty="0" smtClean="0">
                <a:solidFill>
                  <a:srgbClr val="151515"/>
                </a:solidFill>
                <a:latin typeface="Arial"/>
                <a:cs typeface="Arial"/>
              </a:rPr>
              <a:t>Potential to map critical atoms in a mm</a:t>
            </a:r>
            <a:r>
              <a:rPr lang="en-US" baseline="30000" dirty="0" smtClean="0">
                <a:solidFill>
                  <a:srgbClr val="151515"/>
                </a:solidFill>
                <a:latin typeface="Arial"/>
                <a:cs typeface="Arial"/>
              </a:rPr>
              <a:t>3</a:t>
            </a:r>
            <a:endParaRPr lang="en-US" baseline="30000" dirty="0">
              <a:solidFill>
                <a:srgbClr val="151515"/>
              </a:solidFill>
              <a:latin typeface="Arial"/>
              <a:cs typeface="Arial"/>
            </a:endParaRPr>
          </a:p>
        </p:txBody>
      </p:sp>
      <p:sp>
        <p:nvSpPr>
          <p:cNvPr id="2" name="Slide Number Placeholder 1"/>
          <p:cNvSpPr>
            <a:spLocks noGrp="1"/>
          </p:cNvSpPr>
          <p:nvPr>
            <p:ph type="sldNum" sz="quarter" idx="12"/>
          </p:nvPr>
        </p:nvSpPr>
        <p:spPr/>
        <p:txBody>
          <a:bodyPr/>
          <a:lstStyle/>
          <a:p>
            <a:pPr>
              <a:defRPr/>
            </a:pPr>
            <a:fld id="{BCF5F422-1A53-441E-9EFC-E7C12AA4BDD6}" type="slidenum">
              <a:rPr lang="en-US" smtClean="0">
                <a:solidFill>
                  <a:srgbClr val="404040"/>
                </a:solidFill>
                <a:latin typeface="Arial"/>
                <a:cs typeface="Arial"/>
              </a:rPr>
              <a:pPr>
                <a:defRPr/>
              </a:pPr>
              <a:t>34</a:t>
            </a:fld>
            <a:endParaRPr lang="en-US">
              <a:solidFill>
                <a:srgbClr val="404040"/>
              </a:solidFill>
              <a:latin typeface="Arial"/>
              <a:cs typeface="Arial"/>
            </a:endParaRPr>
          </a:p>
        </p:txBody>
      </p:sp>
      <p:sp>
        <p:nvSpPr>
          <p:cNvPr id="3" name="Title 2"/>
          <p:cNvSpPr>
            <a:spLocks noGrp="1"/>
          </p:cNvSpPr>
          <p:nvPr>
            <p:ph type="title" idx="4294967295"/>
          </p:nvPr>
        </p:nvSpPr>
        <p:spPr>
          <a:xfrm>
            <a:off x="0" y="280988"/>
            <a:ext cx="9144000" cy="481012"/>
          </a:xfrm>
        </p:spPr>
        <p:txBody>
          <a:bodyPr/>
          <a:lstStyle/>
          <a:p>
            <a:pPr algn="ctr"/>
            <a:r>
              <a:rPr lang="en-US" b="0" dirty="0">
                <a:latin typeface="Arial"/>
                <a:cs typeface="Arial"/>
              </a:rPr>
              <a:t>APS-U </a:t>
            </a:r>
            <a:r>
              <a:rPr lang="en-US" b="0" dirty="0" smtClean="0">
                <a:latin typeface="Arial"/>
                <a:cs typeface="Arial"/>
              </a:rPr>
              <a:t>opens frontiers inaccessible with today’s instruments</a:t>
            </a:r>
            <a:endParaRPr lang="en-US" b="0" dirty="0">
              <a:latin typeface="Arial"/>
              <a:cs typeface="Arial"/>
            </a:endParaRPr>
          </a:p>
        </p:txBody>
      </p:sp>
      <p:sp>
        <p:nvSpPr>
          <p:cNvPr id="15" name="TextBox 14"/>
          <p:cNvSpPr txBox="1"/>
          <p:nvPr/>
        </p:nvSpPr>
        <p:spPr>
          <a:xfrm>
            <a:off x="191258" y="1361631"/>
            <a:ext cx="6400800" cy="430887"/>
          </a:xfrm>
          <a:prstGeom prst="rect">
            <a:avLst/>
          </a:prstGeom>
          <a:solidFill>
            <a:schemeClr val="tx2"/>
          </a:solidFill>
          <a:ln>
            <a:noFill/>
          </a:ln>
        </p:spPr>
        <p:style>
          <a:lnRef idx="1">
            <a:schemeClr val="accent1"/>
          </a:lnRef>
          <a:fillRef idx="3">
            <a:schemeClr val="accent1"/>
          </a:fillRef>
          <a:effectRef idx="2">
            <a:schemeClr val="accent1"/>
          </a:effectRef>
          <a:fontRef idx="minor">
            <a:schemeClr val="lt1"/>
          </a:fontRef>
        </p:style>
        <p:txBody>
          <a:bodyPr wrap="square" rtlCol="0">
            <a:spAutoFit/>
          </a:bodyPr>
          <a:lstStyle/>
          <a:p>
            <a:pPr defTabSz="457082"/>
            <a:r>
              <a:rPr lang="en-US" sz="2200" dirty="0" smtClean="0">
                <a:solidFill>
                  <a:prstClr val="white"/>
                </a:solidFill>
                <a:latin typeface="Arial"/>
                <a:cs typeface="Arial"/>
              </a:rPr>
              <a:t>3D </a:t>
            </a:r>
            <a:r>
              <a:rPr lang="en-US" sz="2200" dirty="0">
                <a:solidFill>
                  <a:prstClr val="white"/>
                </a:solidFill>
                <a:latin typeface="Arial"/>
                <a:cs typeface="Arial"/>
              </a:rPr>
              <a:t>r</a:t>
            </a:r>
            <a:r>
              <a:rPr lang="en-US" sz="2200" dirty="0" smtClean="0">
                <a:solidFill>
                  <a:prstClr val="white"/>
                </a:solidFill>
                <a:latin typeface="Arial"/>
                <a:cs typeface="Arial"/>
              </a:rPr>
              <a:t>esolution from </a:t>
            </a:r>
            <a:r>
              <a:rPr lang="en-US" sz="2200" dirty="0" err="1" smtClean="0">
                <a:solidFill>
                  <a:prstClr val="white"/>
                </a:solidFill>
                <a:latin typeface="Arial"/>
                <a:cs typeface="Arial"/>
              </a:rPr>
              <a:t>Ångstroms</a:t>
            </a:r>
            <a:r>
              <a:rPr lang="en-US" sz="2200" dirty="0" smtClean="0">
                <a:solidFill>
                  <a:prstClr val="white"/>
                </a:solidFill>
                <a:latin typeface="Arial"/>
                <a:cs typeface="Arial"/>
              </a:rPr>
              <a:t> to centimeters…</a:t>
            </a:r>
            <a:endParaRPr lang="en-US" sz="2200" dirty="0">
              <a:solidFill>
                <a:prstClr val="white"/>
              </a:solidFill>
              <a:latin typeface="Arial"/>
              <a:cs typeface="Arial"/>
            </a:endParaRPr>
          </a:p>
        </p:txBody>
      </p:sp>
      <p:sp>
        <p:nvSpPr>
          <p:cNvPr id="17" name="TextBox 16"/>
          <p:cNvSpPr txBox="1"/>
          <p:nvPr/>
        </p:nvSpPr>
        <p:spPr>
          <a:xfrm>
            <a:off x="191258" y="4338641"/>
            <a:ext cx="6400800" cy="430887"/>
          </a:xfrm>
          <a:prstGeom prst="rect">
            <a:avLst/>
          </a:prstGeom>
          <a:solidFill>
            <a:schemeClr val="tx2"/>
          </a:solidFill>
          <a:ln>
            <a:noFill/>
          </a:ln>
        </p:spPr>
        <p:style>
          <a:lnRef idx="1">
            <a:schemeClr val="accent1"/>
          </a:lnRef>
          <a:fillRef idx="3">
            <a:schemeClr val="accent1"/>
          </a:fillRef>
          <a:effectRef idx="2">
            <a:schemeClr val="accent1"/>
          </a:effectRef>
          <a:fontRef idx="minor">
            <a:schemeClr val="lt1"/>
          </a:fontRef>
        </p:style>
        <p:txBody>
          <a:bodyPr wrap="square" rtlCol="0">
            <a:spAutoFit/>
          </a:bodyPr>
          <a:lstStyle/>
          <a:p>
            <a:pPr defTabSz="457082"/>
            <a:r>
              <a:rPr lang="en-US" sz="2200" dirty="0" smtClean="0">
                <a:solidFill>
                  <a:prstClr val="white"/>
                </a:solidFill>
                <a:latin typeface="Arial"/>
                <a:cs typeface="Arial"/>
              </a:rPr>
              <a:t>…and chemical/magnetic/electronic state contrast</a:t>
            </a:r>
            <a:endParaRPr lang="en-US" sz="2200" dirty="0">
              <a:solidFill>
                <a:prstClr val="white"/>
              </a:solidFill>
              <a:latin typeface="Arial"/>
              <a:cs typeface="Arial"/>
            </a:endParaRPr>
          </a:p>
        </p:txBody>
      </p:sp>
      <p:sp>
        <p:nvSpPr>
          <p:cNvPr id="76" name="TextBox 75"/>
          <p:cNvSpPr txBox="1"/>
          <p:nvPr/>
        </p:nvSpPr>
        <p:spPr>
          <a:xfrm>
            <a:off x="191262" y="3284670"/>
            <a:ext cx="5434838" cy="923330"/>
          </a:xfrm>
          <a:prstGeom prst="rect">
            <a:avLst/>
          </a:prstGeom>
          <a:noFill/>
        </p:spPr>
        <p:txBody>
          <a:bodyPr wrap="square" lIns="91440" rtlCol="0">
            <a:spAutoFit/>
          </a:bodyPr>
          <a:lstStyle/>
          <a:p>
            <a:r>
              <a:rPr lang="en-US" dirty="0" smtClean="0">
                <a:solidFill>
                  <a:srgbClr val="151515"/>
                </a:solidFill>
                <a:latin typeface="Arial"/>
                <a:cs typeface="Arial"/>
              </a:rPr>
              <a:t>From fast chemical reactions to diffusive dynamics to lifetime failure modes</a:t>
            </a:r>
            <a:endParaRPr lang="en-US" dirty="0">
              <a:solidFill>
                <a:srgbClr val="151515"/>
              </a:solidFill>
              <a:latin typeface="Arial"/>
              <a:cs typeface="Arial"/>
            </a:endParaRPr>
          </a:p>
          <a:p>
            <a:pPr marL="548640" lvl="1" indent="-274320">
              <a:buClr>
                <a:srgbClr val="1F497D"/>
              </a:buClr>
              <a:buFont typeface="Wingdings" charset="2"/>
              <a:buChar char="§"/>
            </a:pPr>
            <a:r>
              <a:rPr lang="en-US" dirty="0" smtClean="0">
                <a:solidFill>
                  <a:srgbClr val="151515"/>
                </a:solidFill>
                <a:latin typeface="Arial"/>
                <a:cs typeface="Arial"/>
              </a:rPr>
              <a:t>Imaging continuous processes down to 100ps</a:t>
            </a:r>
            <a:endParaRPr lang="en-US" dirty="0">
              <a:solidFill>
                <a:srgbClr val="151515"/>
              </a:solidFill>
              <a:latin typeface="Arial"/>
              <a:cs typeface="Arial"/>
            </a:endParaRPr>
          </a:p>
        </p:txBody>
      </p:sp>
      <p:sp>
        <p:nvSpPr>
          <p:cNvPr id="16" name="TextBox 15"/>
          <p:cNvSpPr txBox="1"/>
          <p:nvPr/>
        </p:nvSpPr>
        <p:spPr>
          <a:xfrm>
            <a:off x="191258" y="2850136"/>
            <a:ext cx="6399529" cy="430887"/>
          </a:xfrm>
          <a:prstGeom prst="rect">
            <a:avLst/>
          </a:prstGeom>
          <a:solidFill>
            <a:schemeClr val="tx2"/>
          </a:solidFill>
          <a:ln>
            <a:noFill/>
          </a:ln>
        </p:spPr>
        <p:style>
          <a:lnRef idx="1">
            <a:schemeClr val="accent1"/>
          </a:lnRef>
          <a:fillRef idx="3">
            <a:schemeClr val="accent1"/>
          </a:fillRef>
          <a:effectRef idx="2">
            <a:schemeClr val="accent1"/>
          </a:effectRef>
          <a:fontRef idx="minor">
            <a:schemeClr val="lt1"/>
          </a:fontRef>
        </p:style>
        <p:txBody>
          <a:bodyPr wrap="square" rtlCol="0">
            <a:spAutoFit/>
          </a:bodyPr>
          <a:lstStyle/>
          <a:p>
            <a:pPr defTabSz="457082"/>
            <a:r>
              <a:rPr lang="en-US" sz="2200" dirty="0" smtClean="0">
                <a:solidFill>
                  <a:prstClr val="white"/>
                </a:solidFill>
                <a:latin typeface="Arial"/>
                <a:cs typeface="Arial"/>
              </a:rPr>
              <a:t>…with time </a:t>
            </a:r>
            <a:r>
              <a:rPr lang="en-US" sz="2200" dirty="0">
                <a:solidFill>
                  <a:prstClr val="white"/>
                </a:solidFill>
                <a:latin typeface="Arial"/>
                <a:cs typeface="Arial"/>
              </a:rPr>
              <a:t>resolution from </a:t>
            </a:r>
            <a:r>
              <a:rPr lang="en-US" sz="2200" dirty="0" smtClean="0">
                <a:solidFill>
                  <a:prstClr val="white"/>
                </a:solidFill>
                <a:latin typeface="Arial"/>
                <a:cs typeface="Arial"/>
              </a:rPr>
              <a:t>picoseconds </a:t>
            </a:r>
            <a:r>
              <a:rPr lang="en-US" sz="2200" dirty="0">
                <a:solidFill>
                  <a:prstClr val="white"/>
                </a:solidFill>
                <a:latin typeface="Arial"/>
                <a:cs typeface="Arial"/>
              </a:rPr>
              <a:t>to </a:t>
            </a:r>
            <a:r>
              <a:rPr lang="en-US" sz="2200" dirty="0" smtClean="0">
                <a:solidFill>
                  <a:prstClr val="white"/>
                </a:solidFill>
                <a:latin typeface="Arial"/>
                <a:cs typeface="Arial"/>
              </a:rPr>
              <a:t>days…</a:t>
            </a:r>
            <a:endParaRPr lang="en-US" sz="2200" dirty="0">
              <a:solidFill>
                <a:prstClr val="white"/>
              </a:solidFill>
              <a:latin typeface="Arial"/>
              <a:cs typeface="Arial"/>
            </a:endParaRPr>
          </a:p>
        </p:txBody>
      </p:sp>
      <p:sp>
        <p:nvSpPr>
          <p:cNvPr id="5" name="TextBox 4"/>
          <p:cNvSpPr txBox="1"/>
          <p:nvPr/>
        </p:nvSpPr>
        <p:spPr>
          <a:xfrm>
            <a:off x="191263" y="4782248"/>
            <a:ext cx="6222238" cy="923330"/>
          </a:xfrm>
          <a:prstGeom prst="rect">
            <a:avLst/>
          </a:prstGeom>
          <a:noFill/>
        </p:spPr>
        <p:txBody>
          <a:bodyPr wrap="square" lIns="91440" rtlCol="0">
            <a:spAutoFit/>
          </a:bodyPr>
          <a:lstStyle/>
          <a:p>
            <a:pPr>
              <a:buClr>
                <a:srgbClr val="1F497D"/>
              </a:buClr>
            </a:pPr>
            <a:r>
              <a:rPr lang="en-US" dirty="0" smtClean="0">
                <a:solidFill>
                  <a:srgbClr val="151515"/>
                </a:solidFill>
                <a:latin typeface="Arial"/>
                <a:cs typeface="Arial"/>
              </a:rPr>
              <a:t>From elemental composition</a:t>
            </a:r>
            <a:r>
              <a:rPr lang="en-US" dirty="0">
                <a:solidFill>
                  <a:srgbClr val="151515"/>
                </a:solidFill>
                <a:latin typeface="Arial"/>
                <a:cs typeface="Arial"/>
              </a:rPr>
              <a:t> </a:t>
            </a:r>
            <a:r>
              <a:rPr lang="en-US" dirty="0" smtClean="0">
                <a:solidFill>
                  <a:srgbClr val="151515"/>
                </a:solidFill>
                <a:latin typeface="Arial"/>
                <a:cs typeface="Arial"/>
              </a:rPr>
              <a:t>and chemical state to electronic and magnetic structure</a:t>
            </a:r>
          </a:p>
          <a:p>
            <a:pPr marL="548640" lvl="1" indent="-274320">
              <a:buClr>
                <a:srgbClr val="1F497D"/>
              </a:buClr>
              <a:buFont typeface="Wingdings" charset="2"/>
              <a:buChar char="§"/>
            </a:pPr>
            <a:r>
              <a:rPr lang="en-US" dirty="0" smtClean="0">
                <a:solidFill>
                  <a:srgbClr val="151515"/>
                </a:solidFill>
                <a:latin typeface="Arial"/>
                <a:cs typeface="Arial"/>
              </a:rPr>
              <a:t>Ultrasensitive trace element analysis, to a few atoms</a:t>
            </a:r>
            <a:endParaRPr lang="en-US" dirty="0">
              <a:solidFill>
                <a:srgbClr val="151515"/>
              </a:solidFill>
              <a:latin typeface="Arial"/>
              <a:cs typeface="Arial"/>
            </a:endParaRPr>
          </a:p>
        </p:txBody>
      </p:sp>
      <p:sp>
        <p:nvSpPr>
          <p:cNvPr id="6" name="TextBox 5"/>
          <p:cNvSpPr txBox="1"/>
          <p:nvPr/>
        </p:nvSpPr>
        <p:spPr>
          <a:xfrm>
            <a:off x="191258" y="863600"/>
            <a:ext cx="6158544" cy="430887"/>
          </a:xfrm>
          <a:prstGeom prst="rect">
            <a:avLst/>
          </a:prstGeom>
          <a:noFill/>
        </p:spPr>
        <p:txBody>
          <a:bodyPr wrap="none" rtlCol="0">
            <a:spAutoFit/>
          </a:bodyPr>
          <a:lstStyle/>
          <a:p>
            <a:r>
              <a:rPr lang="en-US" sz="2200" dirty="0" smtClean="0">
                <a:solidFill>
                  <a:srgbClr val="151515"/>
                </a:solidFill>
                <a:latin typeface="Arial"/>
                <a:cs typeface="Arial"/>
              </a:rPr>
              <a:t>For the first time, a single instrument will bridge: </a:t>
            </a:r>
            <a:endParaRPr lang="en-US" sz="2200" dirty="0">
              <a:solidFill>
                <a:srgbClr val="151515"/>
              </a:solidFill>
              <a:latin typeface="Arial"/>
              <a:cs typeface="Arial"/>
            </a:endParaRPr>
          </a:p>
        </p:txBody>
      </p:sp>
      <p:sp>
        <p:nvSpPr>
          <p:cNvPr id="18" name="Rectangle 17"/>
          <p:cNvSpPr/>
          <p:nvPr/>
        </p:nvSpPr>
        <p:spPr>
          <a:xfrm>
            <a:off x="6596710" y="5137125"/>
            <a:ext cx="2439147" cy="461665"/>
          </a:xfrm>
          <a:prstGeom prst="rect">
            <a:avLst/>
          </a:prstGeom>
        </p:spPr>
        <p:txBody>
          <a:bodyPr wrap="square">
            <a:spAutoFit/>
          </a:bodyPr>
          <a:lstStyle/>
          <a:p>
            <a:pPr algn="ctr" defTabSz="456506"/>
            <a:r>
              <a:rPr lang="en-US" sz="1200" i="1" dirty="0">
                <a:solidFill>
                  <a:srgbClr val="404040">
                    <a:lumMod val="50000"/>
                  </a:srgbClr>
                </a:solidFill>
                <a:latin typeface="Calibri"/>
              </a:rPr>
              <a:t>5 </a:t>
            </a:r>
            <a:r>
              <a:rPr lang="en-US" sz="1200" i="1" dirty="0" smtClean="0">
                <a:solidFill>
                  <a:srgbClr val="404040">
                    <a:lumMod val="50000"/>
                  </a:srgbClr>
                </a:solidFill>
                <a:latin typeface="Calibri"/>
              </a:rPr>
              <a:t>million atom simulation </a:t>
            </a:r>
          </a:p>
          <a:p>
            <a:pPr algn="ctr" defTabSz="456506"/>
            <a:r>
              <a:rPr lang="en-US" sz="1200" i="1" dirty="0" smtClean="0">
                <a:solidFill>
                  <a:srgbClr val="404040">
                    <a:lumMod val="50000"/>
                  </a:srgbClr>
                </a:solidFill>
                <a:latin typeface="Calibri"/>
              </a:rPr>
              <a:t>of fracture in SiO</a:t>
            </a:r>
            <a:r>
              <a:rPr lang="en-US" sz="1200" i="1" baseline="-25000" dirty="0" smtClean="0">
                <a:solidFill>
                  <a:srgbClr val="404040">
                    <a:lumMod val="50000"/>
                  </a:srgbClr>
                </a:solidFill>
                <a:latin typeface="Calibri"/>
              </a:rPr>
              <a:t>2</a:t>
            </a:r>
            <a:endParaRPr lang="en-US" sz="1200" i="1" dirty="0">
              <a:solidFill>
                <a:srgbClr val="404040">
                  <a:lumMod val="50000"/>
                </a:srgbClr>
              </a:solidFill>
              <a:latin typeface="Calibri"/>
            </a:endParaRPr>
          </a:p>
        </p:txBody>
      </p:sp>
      <p:sp>
        <p:nvSpPr>
          <p:cNvPr id="7" name="TextBox 6"/>
          <p:cNvSpPr txBox="1"/>
          <p:nvPr/>
        </p:nvSpPr>
        <p:spPr>
          <a:xfrm>
            <a:off x="103251" y="5714517"/>
            <a:ext cx="8959124" cy="764312"/>
          </a:xfrm>
          <a:prstGeom prst="rect">
            <a:avLst/>
          </a:prstGeom>
          <a:noFill/>
        </p:spPr>
        <p:txBody>
          <a:bodyPr wrap="square" rtlCol="0">
            <a:spAutoFit/>
          </a:bodyPr>
          <a:lstStyle/>
          <a:p>
            <a:pPr algn="ctr">
              <a:lnSpc>
                <a:spcPct val="110000"/>
              </a:lnSpc>
            </a:pPr>
            <a:r>
              <a:rPr lang="en-US" sz="2000" dirty="0" smtClean="0">
                <a:solidFill>
                  <a:srgbClr val="000000"/>
                </a:solidFill>
                <a:latin typeface="Arial"/>
                <a:cs typeface="Arial"/>
              </a:rPr>
              <a:t>APS-U will make it possible to map matter and dynamics across length scales</a:t>
            </a:r>
          </a:p>
          <a:p>
            <a:pPr algn="ctr">
              <a:lnSpc>
                <a:spcPct val="110000"/>
              </a:lnSpc>
            </a:pPr>
            <a:r>
              <a:rPr lang="en-US" sz="2000" dirty="0" smtClean="0">
                <a:solidFill>
                  <a:srgbClr val="000000"/>
                </a:solidFill>
                <a:latin typeface="Arial"/>
                <a:cs typeface="Arial"/>
              </a:rPr>
              <a:t>– in real time, in 3-D, in macroscopic systems, in a single experiment</a:t>
            </a:r>
            <a:endParaRPr lang="en-US" sz="2000" dirty="0">
              <a:solidFill>
                <a:srgbClr val="000000"/>
              </a:solidFill>
              <a:latin typeface="Arial"/>
              <a:cs typeface="Arial"/>
            </a:endParaRPr>
          </a:p>
        </p:txBody>
      </p:sp>
      <p:pic>
        <p:nvPicPr>
          <p:cNvPr id="19" name="priya_fracture_v0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rot="16200000">
            <a:off x="5742663" y="1857747"/>
            <a:ext cx="4172640" cy="2347110"/>
          </a:xfrm>
          <a:prstGeom prst="rect">
            <a:avLst/>
          </a:prstGeom>
        </p:spPr>
      </p:pic>
    </p:spTree>
    <p:extLst>
      <p:ext uri="{BB962C8B-B14F-4D97-AF65-F5344CB8AC3E}">
        <p14:creationId xmlns:p14="http://schemas.microsoft.com/office/powerpoint/2010/main" val="2877299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20"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9"/>
                                        </p:tgtEl>
                                      </p:cBhvr>
                                    </p:cmd>
                                  </p:childTnLst>
                                </p:cTn>
                              </p:par>
                            </p:childTnLst>
                          </p:cTn>
                        </p:par>
                      </p:childTnLst>
                    </p:cTn>
                  </p:par>
                </p:childTnLst>
              </p:cTn>
              <p:nextCondLst>
                <p:cond evt="onClick" delay="0">
                  <p:tgtEl>
                    <p:spTgt spid="19"/>
                  </p:tgtEl>
                </p:cond>
              </p:nextCondLst>
            </p:seq>
            <p:video>
              <p:cMediaNode vol="80000">
                <p:cTn id="12" repeatCount="indefinite" fill="hold" display="0">
                  <p:stCondLst>
                    <p:cond delay="indefinite"/>
                  </p:stCondLst>
                </p:cTn>
                <p:tgtEl>
                  <p:spTgt spid="19"/>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bwMode="auto">
          <a:xfrm>
            <a:off x="4677686" y="1133932"/>
            <a:ext cx="4297680" cy="5194300"/>
          </a:xfrm>
          <a:prstGeom prst="rect">
            <a:avLst/>
          </a:prstGeom>
          <a:solidFill>
            <a:schemeClr val="tx2">
              <a:lumMod val="20000"/>
              <a:lumOff val="80000"/>
            </a:schemeClr>
          </a:solidFill>
          <a:ln w="9525" cap="flat" cmpd="sng" algn="ctr">
            <a:solidFill>
              <a:srgbClr val="1F497D"/>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sp>
        <p:nvSpPr>
          <p:cNvPr id="2" name="Rectangle 1"/>
          <p:cNvSpPr/>
          <p:nvPr/>
        </p:nvSpPr>
        <p:spPr bwMode="auto">
          <a:xfrm>
            <a:off x="226486" y="1133932"/>
            <a:ext cx="4297680" cy="5194300"/>
          </a:xfrm>
          <a:prstGeom prst="rect">
            <a:avLst/>
          </a:prstGeom>
          <a:solidFill>
            <a:schemeClr val="tx2">
              <a:lumMod val="20000"/>
              <a:lumOff val="80000"/>
            </a:schemeClr>
          </a:solidFill>
          <a:ln w="9525" cap="flat" cmpd="sng" algn="ctr">
            <a:solidFill>
              <a:srgbClr val="1F497D"/>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sp>
        <p:nvSpPr>
          <p:cNvPr id="30" name="Title 2"/>
          <p:cNvSpPr>
            <a:spLocks noGrp="1"/>
          </p:cNvSpPr>
          <p:nvPr>
            <p:ph type="title"/>
          </p:nvPr>
        </p:nvSpPr>
        <p:spPr>
          <a:xfrm>
            <a:off x="11988" y="301849"/>
            <a:ext cx="9132014" cy="576634"/>
          </a:xfrm>
        </p:spPr>
        <p:txBody>
          <a:bodyPr anchor="t" anchorCtr="0"/>
          <a:lstStyle/>
          <a:p>
            <a:pPr algn="ctr"/>
            <a:r>
              <a:rPr lang="en" sz="2600" b="0" dirty="0">
                <a:solidFill>
                  <a:srgbClr val="1F497D"/>
                </a:solidFill>
                <a:latin typeface="Arial"/>
                <a:cs typeface="Arial"/>
              </a:rPr>
              <a:t>Coheren</a:t>
            </a:r>
            <a:r>
              <a:rPr lang="en-US" sz="2600" b="0" dirty="0" err="1">
                <a:solidFill>
                  <a:srgbClr val="1F497D"/>
                </a:solidFill>
                <a:latin typeface="Arial"/>
                <a:cs typeface="Arial"/>
              </a:rPr>
              <a:t>ce</a:t>
            </a:r>
            <a:r>
              <a:rPr lang="en-US" sz="2600" b="0" dirty="0">
                <a:solidFill>
                  <a:srgbClr val="1F497D"/>
                </a:solidFill>
                <a:latin typeface="Arial"/>
                <a:cs typeface="Arial"/>
              </a:rPr>
              <a:t>: Enables highest possible spatial resolution</a:t>
            </a:r>
            <a:endParaRPr lang="en-US" sz="2600" b="0" dirty="0">
              <a:latin typeface="Arial"/>
              <a:cs typeface="Arial"/>
            </a:endParaRPr>
          </a:p>
        </p:txBody>
      </p:sp>
      <p:sp>
        <p:nvSpPr>
          <p:cNvPr id="31" name="Shape 30"/>
          <p:cNvSpPr txBox="1">
            <a:spLocks/>
          </p:cNvSpPr>
          <p:nvPr/>
        </p:nvSpPr>
        <p:spPr bwMode="auto">
          <a:xfrm>
            <a:off x="587526" y="686868"/>
            <a:ext cx="8005233" cy="426548"/>
          </a:xfrm>
          <a:prstGeom prst="rect">
            <a:avLst/>
          </a:prstGeom>
          <a:noFill/>
          <a:ln>
            <a:noFill/>
          </a:ln>
          <a:extLst/>
        </p:spPr>
        <p:txBody>
          <a:bodyPr vert="horz" wrap="square" lIns="91287" tIns="91287" rIns="91287" bIns="91287" numCol="1" anchor="t" anchorCtr="0" compatLnSpc="1">
            <a:prstTxWarp prst="textNoShape">
              <a:avLst/>
            </a:prstTxWarp>
            <a:noAutofit/>
          </a:bodyPr>
          <a:lstStyle>
            <a:lvl1pPr marL="342900" indent="-342900" algn="l" defTabSz="457200" rtl="0" eaLnBrk="0" fontAlgn="base" hangingPunct="0">
              <a:spcBef>
                <a:spcPct val="20000"/>
              </a:spcBef>
              <a:spcAft>
                <a:spcPct val="0"/>
              </a:spcAft>
              <a:buClr>
                <a:srgbClr val="1F497D"/>
              </a:buClr>
              <a:buFont typeface="Arial" pitchFamily="34" charset="0"/>
              <a:buChar char="•"/>
              <a:defRPr kern="1200">
                <a:solidFill>
                  <a:srgbClr val="7F7F7F"/>
                </a:solidFill>
                <a:latin typeface="+mn-lt"/>
                <a:ea typeface="ＭＳ Ｐゴシック" pitchFamily="-112" charset="-128"/>
                <a:cs typeface="ＭＳ Ｐゴシック" pitchFamily="-112" charset="-128"/>
              </a:defRPr>
            </a:lvl1pPr>
            <a:lvl2pPr marL="742950" indent="-285750" algn="l" defTabSz="457200" rtl="0" eaLnBrk="0" fontAlgn="base" hangingPunct="0">
              <a:spcBef>
                <a:spcPct val="20000"/>
              </a:spcBef>
              <a:spcAft>
                <a:spcPct val="0"/>
              </a:spcAft>
              <a:buClr>
                <a:srgbClr val="1F497D"/>
              </a:buClr>
              <a:buFont typeface="Arial" pitchFamily="34" charset="0"/>
              <a:buChar char="–"/>
              <a:defRPr sz="1600" kern="1200">
                <a:solidFill>
                  <a:srgbClr val="7F7F7F"/>
                </a:solidFill>
                <a:latin typeface="+mn-lt"/>
                <a:ea typeface="ＭＳ Ｐゴシック" pitchFamily="-112" charset="-128"/>
                <a:cs typeface="+mn-cs"/>
              </a:defRPr>
            </a:lvl2pPr>
            <a:lvl3pPr marL="1143000" indent="-228600" algn="l" defTabSz="457200" rtl="0" eaLnBrk="0" fontAlgn="base" hangingPunct="0">
              <a:spcBef>
                <a:spcPct val="20000"/>
              </a:spcBef>
              <a:spcAft>
                <a:spcPct val="0"/>
              </a:spcAft>
              <a:buClr>
                <a:srgbClr val="1F497D"/>
              </a:buClr>
              <a:buFont typeface="Arial" pitchFamily="34" charset="0"/>
              <a:buChar char="•"/>
              <a:defRPr sz="1400" kern="1200">
                <a:solidFill>
                  <a:srgbClr val="7F7F7F"/>
                </a:solidFill>
                <a:latin typeface="+mn-lt"/>
                <a:ea typeface="ＭＳ Ｐゴシック" pitchFamily="-112" charset="-128"/>
                <a:cs typeface="+mn-cs"/>
              </a:defRPr>
            </a:lvl3pPr>
            <a:lvl4pPr marL="1600200" indent="-228600" algn="l" defTabSz="457200" rtl="0" eaLnBrk="0" fontAlgn="base" hangingPunct="0">
              <a:spcBef>
                <a:spcPct val="20000"/>
              </a:spcBef>
              <a:spcAft>
                <a:spcPct val="0"/>
              </a:spcAft>
              <a:buClr>
                <a:srgbClr val="1F497D"/>
              </a:buClr>
              <a:buFont typeface="Arial" pitchFamily="34" charset="0"/>
              <a:buChar char="–"/>
              <a:defRPr sz="1400" kern="1200">
                <a:solidFill>
                  <a:srgbClr val="7F7F7F"/>
                </a:solidFill>
                <a:latin typeface="+mn-lt"/>
                <a:ea typeface="ＭＳ Ｐゴシック" pitchFamily="-112" charset="-128"/>
                <a:cs typeface="+mn-cs"/>
              </a:defRPr>
            </a:lvl4pPr>
            <a:lvl5pPr marL="2057400" indent="-228600" algn="l" defTabSz="457200" rtl="0" eaLnBrk="0" fontAlgn="base" hangingPunct="0">
              <a:spcBef>
                <a:spcPct val="20000"/>
              </a:spcBef>
              <a:spcAft>
                <a:spcPct val="0"/>
              </a:spcAft>
              <a:buClr>
                <a:srgbClr val="1F497D"/>
              </a:buClr>
              <a:buFont typeface="Arial" pitchFamily="34" charset="0"/>
              <a:buChar char="»"/>
              <a:defRPr sz="1800" kern="1200">
                <a:solidFill>
                  <a:srgbClr val="7F7F7F"/>
                </a:solidFill>
                <a:latin typeface="+mn-lt"/>
                <a:ea typeface="ＭＳ Ｐゴシック" pitchFamily="-112" charset="-128"/>
                <a:cs typeface="+mn-cs"/>
              </a:defRPr>
            </a:lvl5pPr>
            <a:lvl6pPr marL="2514600" indent="-228600" algn="l" defTabSz="457200" rtl="0" eaLnBrk="1" latinLnBrk="0" hangingPunct="1">
              <a:spcBef>
                <a:spcPct val="20000"/>
              </a:spcBef>
              <a:buFont typeface="Arial"/>
              <a:buChar char="•"/>
              <a:defRPr sz="18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18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18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1800" kern="1200">
                <a:solidFill>
                  <a:schemeClr val="tx1"/>
                </a:solidFill>
                <a:latin typeface="+mn-lt"/>
                <a:ea typeface="+mn-ea"/>
                <a:cs typeface="+mn-cs"/>
              </a:defRPr>
            </a:lvl9pPr>
          </a:lstStyle>
          <a:p>
            <a:pPr marL="0" indent="0" algn="ctr">
              <a:spcBef>
                <a:spcPts val="0"/>
              </a:spcBef>
              <a:spcAft>
                <a:spcPts val="250"/>
              </a:spcAft>
              <a:buSzPct val="100000"/>
              <a:buFont typeface="Arial" pitchFamily="34" charset="0"/>
              <a:buNone/>
            </a:pPr>
            <a:r>
              <a:rPr lang="en-US" dirty="0" err="1" smtClean="0">
                <a:solidFill>
                  <a:srgbClr val="151515"/>
                </a:solidFill>
                <a:latin typeface="Arial"/>
                <a:cs typeface="Arial"/>
              </a:rPr>
              <a:t>Lensless</a:t>
            </a:r>
            <a:r>
              <a:rPr lang="en-US" dirty="0" smtClean="0">
                <a:solidFill>
                  <a:srgbClr val="151515"/>
                </a:solidFill>
                <a:latin typeface="Arial"/>
                <a:cs typeface="Arial"/>
              </a:rPr>
              <a:t> </a:t>
            </a:r>
            <a:r>
              <a:rPr lang="en-US" dirty="0">
                <a:solidFill>
                  <a:srgbClr val="151515"/>
                </a:solidFill>
                <a:latin typeface="Arial"/>
                <a:cs typeface="Arial"/>
              </a:rPr>
              <a:t>imaging </a:t>
            </a:r>
            <a:r>
              <a:rPr lang="en-US" dirty="0" smtClean="0">
                <a:solidFill>
                  <a:srgbClr val="151515"/>
                </a:solidFill>
                <a:latin typeface="Arial"/>
                <a:cs typeface="Arial"/>
              </a:rPr>
              <a:t>techniques overcome </a:t>
            </a:r>
            <a:r>
              <a:rPr lang="en-US" dirty="0">
                <a:solidFill>
                  <a:srgbClr val="151515"/>
                </a:solidFill>
                <a:latin typeface="Arial"/>
                <a:cs typeface="Arial"/>
              </a:rPr>
              <a:t>optics </a:t>
            </a:r>
            <a:r>
              <a:rPr lang="en-US" dirty="0" smtClean="0">
                <a:solidFill>
                  <a:srgbClr val="151515"/>
                </a:solidFill>
                <a:latin typeface="Arial"/>
                <a:cs typeface="Arial"/>
              </a:rPr>
              <a:t>limitations</a:t>
            </a:r>
            <a:endParaRPr lang="en-US" dirty="0">
              <a:solidFill>
                <a:srgbClr val="151515"/>
              </a:solidFill>
              <a:latin typeface="Arial"/>
              <a:cs typeface="Arial"/>
            </a:endParaRPr>
          </a:p>
        </p:txBody>
      </p:sp>
      <p:sp>
        <p:nvSpPr>
          <p:cNvPr id="33" name="TextBox 32"/>
          <p:cNvSpPr txBox="1"/>
          <p:nvPr/>
        </p:nvSpPr>
        <p:spPr>
          <a:xfrm>
            <a:off x="4769126" y="5620794"/>
            <a:ext cx="4114800" cy="738526"/>
          </a:xfrm>
          <a:prstGeom prst="rect">
            <a:avLst/>
          </a:prstGeom>
          <a:noFill/>
        </p:spPr>
        <p:txBody>
          <a:bodyPr wrap="square" lIns="91301" tIns="45652" rIns="91301" bIns="45652" rtlCol="0">
            <a:spAutoFit/>
          </a:bodyPr>
          <a:lstStyle/>
          <a:p>
            <a:pPr algn="ctr" defTabSz="456506"/>
            <a:r>
              <a:rPr lang="en-US" sz="1400" dirty="0" smtClean="0">
                <a:solidFill>
                  <a:srgbClr val="000000"/>
                </a:solidFill>
                <a:latin typeface="Arial"/>
                <a:cs typeface="Arial"/>
              </a:rPr>
              <a:t>APS-U’s increase </a:t>
            </a:r>
            <a:r>
              <a:rPr lang="en-US" sz="1400" dirty="0">
                <a:solidFill>
                  <a:srgbClr val="000000"/>
                </a:solidFill>
                <a:latin typeface="Arial"/>
                <a:cs typeface="Arial"/>
              </a:rPr>
              <a:t>in coherent flux </a:t>
            </a:r>
            <a:r>
              <a:rPr lang="en-US" sz="1400" dirty="0" smtClean="0">
                <a:solidFill>
                  <a:srgbClr val="000000"/>
                </a:solidFill>
                <a:latin typeface="Arial"/>
                <a:cs typeface="Arial"/>
              </a:rPr>
              <a:t>enables </a:t>
            </a:r>
            <a:r>
              <a:rPr lang="en-US" sz="1400" dirty="0" err="1">
                <a:solidFill>
                  <a:srgbClr val="000000"/>
                </a:solidFill>
                <a:latin typeface="Arial"/>
                <a:cs typeface="Arial"/>
              </a:rPr>
              <a:t>lensless</a:t>
            </a:r>
            <a:r>
              <a:rPr lang="en-US" sz="1400" dirty="0">
                <a:solidFill>
                  <a:srgbClr val="000000"/>
                </a:solidFill>
                <a:latin typeface="Arial"/>
                <a:cs typeface="Arial"/>
              </a:rPr>
              <a:t> imaging with spatial </a:t>
            </a:r>
            <a:r>
              <a:rPr lang="en-US" sz="1400" dirty="0" smtClean="0">
                <a:solidFill>
                  <a:srgbClr val="000000"/>
                </a:solidFill>
                <a:latin typeface="Arial"/>
                <a:cs typeface="Arial"/>
              </a:rPr>
              <a:t>resolution capable of localizing atoms – inside </a:t>
            </a:r>
            <a:r>
              <a:rPr lang="en-US" sz="1400" dirty="0">
                <a:solidFill>
                  <a:srgbClr val="000000"/>
                </a:solidFill>
                <a:latin typeface="Arial"/>
                <a:cs typeface="Arial"/>
              </a:rPr>
              <a:t>macroscopic </a:t>
            </a:r>
            <a:r>
              <a:rPr lang="en-US" sz="1400" dirty="0" smtClean="0">
                <a:solidFill>
                  <a:srgbClr val="000000"/>
                </a:solidFill>
                <a:latin typeface="Arial"/>
                <a:cs typeface="Arial"/>
              </a:rPr>
              <a:t>samples</a:t>
            </a:r>
            <a:endParaRPr lang="en-US" sz="1400" dirty="0">
              <a:solidFill>
                <a:srgbClr val="D2D2D2">
                  <a:lumMod val="10000"/>
                </a:srgbClr>
              </a:solidFill>
              <a:latin typeface="Arial"/>
              <a:cs typeface="Arial"/>
            </a:endParaRPr>
          </a:p>
        </p:txBody>
      </p:sp>
      <p:sp>
        <p:nvSpPr>
          <p:cNvPr id="38" name="Rectangle 37"/>
          <p:cNvSpPr/>
          <p:nvPr/>
        </p:nvSpPr>
        <p:spPr>
          <a:xfrm>
            <a:off x="172359" y="5598183"/>
            <a:ext cx="4387793" cy="738526"/>
          </a:xfrm>
          <a:prstGeom prst="rect">
            <a:avLst/>
          </a:prstGeom>
        </p:spPr>
        <p:txBody>
          <a:bodyPr wrap="square" lIns="91301" tIns="45652" rIns="91301" bIns="45652">
            <a:spAutoFit/>
          </a:bodyPr>
          <a:lstStyle/>
          <a:p>
            <a:pPr algn="ctr" defTabSz="456506">
              <a:spcAft>
                <a:spcPts val="250"/>
              </a:spcAft>
              <a:buClr>
                <a:srgbClr val="1F497D"/>
              </a:buClr>
              <a:buSzPct val="100000"/>
            </a:pPr>
            <a:r>
              <a:rPr lang="en-US" sz="1400" dirty="0" smtClean="0">
                <a:solidFill>
                  <a:srgbClr val="D2D2D2">
                    <a:lumMod val="10000"/>
                  </a:srgbClr>
                </a:solidFill>
                <a:latin typeface="Arial"/>
                <a:cs typeface="Arial"/>
              </a:rPr>
              <a:t>Simulated coherent </a:t>
            </a:r>
            <a:r>
              <a:rPr lang="en-US" sz="1400" dirty="0">
                <a:solidFill>
                  <a:srgbClr val="D2D2D2">
                    <a:lumMod val="10000"/>
                  </a:srgbClr>
                </a:solidFill>
                <a:latin typeface="Arial"/>
                <a:cs typeface="Arial"/>
              </a:rPr>
              <a:t>diffraction </a:t>
            </a:r>
            <a:r>
              <a:rPr lang="en-US" sz="1400" dirty="0" smtClean="0">
                <a:solidFill>
                  <a:srgbClr val="D2D2D2">
                    <a:lumMod val="10000"/>
                  </a:srgbClr>
                </a:solidFill>
                <a:latin typeface="Arial"/>
                <a:cs typeface="Arial"/>
              </a:rPr>
              <a:t>pattern. Reconstruction </a:t>
            </a:r>
            <a:r>
              <a:rPr lang="en-US" sz="1400" dirty="0">
                <a:solidFill>
                  <a:srgbClr val="D2D2D2">
                    <a:lumMod val="10000"/>
                  </a:srgbClr>
                </a:solidFill>
                <a:latin typeface="Arial"/>
                <a:cs typeface="Arial"/>
              </a:rPr>
              <a:t>of </a:t>
            </a:r>
            <a:r>
              <a:rPr lang="en-US" sz="1400" dirty="0" smtClean="0">
                <a:solidFill>
                  <a:srgbClr val="D2D2D2">
                    <a:lumMod val="10000"/>
                  </a:srgbClr>
                </a:solidFill>
                <a:latin typeface="Arial"/>
                <a:cs typeface="Arial"/>
              </a:rPr>
              <a:t>amorphous </a:t>
            </a:r>
            <a:r>
              <a:rPr lang="en-US" sz="1400" dirty="0">
                <a:solidFill>
                  <a:srgbClr val="D2D2D2">
                    <a:lumMod val="10000"/>
                  </a:srgbClr>
                </a:solidFill>
                <a:latin typeface="Arial"/>
                <a:cs typeface="Arial"/>
              </a:rPr>
              <a:t>20 nm </a:t>
            </a:r>
            <a:r>
              <a:rPr lang="en-US" sz="1400" dirty="0" smtClean="0">
                <a:solidFill>
                  <a:srgbClr val="D2D2D2">
                    <a:lumMod val="10000"/>
                  </a:srgbClr>
                </a:solidFill>
                <a:latin typeface="Arial"/>
                <a:cs typeface="Arial"/>
              </a:rPr>
              <a:t>Au nanoparticle; particle shape is recovered, but not atom positions</a:t>
            </a:r>
            <a:endParaRPr lang="en-US" sz="1400" dirty="0">
              <a:solidFill>
                <a:srgbClr val="D2D2D2">
                  <a:lumMod val="10000"/>
                </a:srgbClr>
              </a:solidFill>
              <a:latin typeface="Arial"/>
              <a:cs typeface="Arial"/>
            </a:endParaRPr>
          </a:p>
        </p:txBody>
      </p:sp>
      <p:grpSp>
        <p:nvGrpSpPr>
          <p:cNvPr id="5" name="Group 4"/>
          <p:cNvGrpSpPr/>
          <p:nvPr/>
        </p:nvGrpSpPr>
        <p:grpSpPr>
          <a:xfrm>
            <a:off x="1236284" y="1245056"/>
            <a:ext cx="2332511" cy="4371977"/>
            <a:chOff x="1140507" y="1010575"/>
            <a:chExt cx="2558218" cy="4679626"/>
          </a:xfrm>
        </p:grpSpPr>
        <p:sp>
          <p:nvSpPr>
            <p:cNvPr id="3" name="Rectangle 2"/>
            <p:cNvSpPr>
              <a:spLocks noChangeAspect="1"/>
            </p:cNvSpPr>
            <p:nvPr/>
          </p:nvSpPr>
          <p:spPr bwMode="auto">
            <a:xfrm>
              <a:off x="1140507" y="1028700"/>
              <a:ext cx="2558218" cy="4661501"/>
            </a:xfrm>
            <a:prstGeom prst="rect">
              <a:avLst/>
            </a:prstGeom>
            <a:solidFill>
              <a:schemeClr val="bg1"/>
            </a:solidFill>
            <a:ln w="9525" cap="flat" cmpd="sng" algn="ctr">
              <a:solidFill>
                <a:schemeClr val="tx2"/>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pic>
          <p:nvPicPr>
            <p:cNvPr id="34" name="Picture 2" descr="Z:\home\sebastian\Dropbox\Research\Shpyrko Lab\Coding\CDI\Phasing_EdwinSim\AtomSlice_A1e15.pn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240263" y="3301533"/>
              <a:ext cx="2403988" cy="2375367"/>
            </a:xfrm>
            <a:prstGeom prst="rect">
              <a:avLst/>
            </a:prstGeom>
            <a:noFill/>
          </p:spPr>
        </p:pic>
        <p:pic>
          <p:nvPicPr>
            <p:cNvPr id="71" name="Picture 7" descr="Z:\home\sebastian\Dropbox\Research\Shpyrko Lab\Coding\CDI\ResolutionLimits\Method_AmorphousAu_FT_1e+15.pn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253896" y="1287589"/>
              <a:ext cx="2376722" cy="2204911"/>
            </a:xfrm>
            <a:prstGeom prst="rect">
              <a:avLst/>
            </a:prstGeom>
            <a:noFill/>
          </p:spPr>
        </p:pic>
        <p:cxnSp>
          <p:nvCxnSpPr>
            <p:cNvPr id="36" name="Straight Arrow Connector 10"/>
            <p:cNvCxnSpPr>
              <a:cxnSpLocks noChangeShapeType="1"/>
            </p:cNvCxnSpPr>
            <p:nvPr/>
          </p:nvCxnSpPr>
          <p:spPr bwMode="auto">
            <a:xfrm flipH="1">
              <a:off x="1536255" y="3106127"/>
              <a:ext cx="4098" cy="364367"/>
            </a:xfrm>
            <a:prstGeom prst="straightConnector1">
              <a:avLst/>
            </a:prstGeom>
            <a:noFill/>
            <a:ln w="38100">
              <a:solidFill>
                <a:schemeClr val="tx2"/>
              </a:solidFill>
              <a:round/>
              <a:headEnd/>
              <a:tailEnd type="arrow" w="med" len="med"/>
            </a:ln>
            <a:extLst>
              <a:ext uri="{909E8E84-426E-40DD-AFC4-6F175D3DCCD1}">
                <a14:hiddenFill xmlns:a14="http://schemas.microsoft.com/office/drawing/2010/main">
                  <a:noFill/>
                </a14:hiddenFill>
              </a:ext>
            </a:extLst>
          </p:spPr>
        </p:cxnSp>
        <p:sp>
          <p:nvSpPr>
            <p:cNvPr id="10" name="TextBox 9"/>
            <p:cNvSpPr txBox="1"/>
            <p:nvPr/>
          </p:nvSpPr>
          <p:spPr>
            <a:xfrm>
              <a:off x="2046343" y="1010575"/>
              <a:ext cx="732192" cy="338554"/>
            </a:xfrm>
            <a:prstGeom prst="rect">
              <a:avLst/>
            </a:prstGeom>
            <a:noFill/>
          </p:spPr>
          <p:txBody>
            <a:bodyPr wrap="none" rtlCol="0">
              <a:spAutoFit/>
            </a:bodyPr>
            <a:lstStyle/>
            <a:p>
              <a:r>
                <a:rPr lang="en-US" sz="1600" dirty="0" smtClean="0">
                  <a:solidFill>
                    <a:srgbClr val="151515"/>
                  </a:solidFill>
                  <a:latin typeface="Arial"/>
                  <a:cs typeface="Arial"/>
                </a:rPr>
                <a:t>Today</a:t>
              </a:r>
              <a:endParaRPr lang="en-US" sz="1600" dirty="0">
                <a:solidFill>
                  <a:srgbClr val="151515"/>
                </a:solidFill>
                <a:latin typeface="Arial"/>
                <a:cs typeface="Arial"/>
              </a:endParaRPr>
            </a:p>
          </p:txBody>
        </p:sp>
      </p:grpSp>
      <p:grpSp>
        <p:nvGrpSpPr>
          <p:cNvPr id="4" name="Group 3"/>
          <p:cNvGrpSpPr/>
          <p:nvPr/>
        </p:nvGrpSpPr>
        <p:grpSpPr>
          <a:xfrm>
            <a:off x="5560786" y="1265923"/>
            <a:ext cx="2572061" cy="4338409"/>
            <a:chOff x="5431974" y="1016000"/>
            <a:chExt cx="2603500" cy="4660900"/>
          </a:xfrm>
        </p:grpSpPr>
        <p:sp>
          <p:nvSpPr>
            <p:cNvPr id="18" name="Rectangle 17"/>
            <p:cNvSpPr/>
            <p:nvPr/>
          </p:nvSpPr>
          <p:spPr bwMode="auto">
            <a:xfrm>
              <a:off x="5431974" y="1016000"/>
              <a:ext cx="2603500" cy="4660900"/>
            </a:xfrm>
            <a:prstGeom prst="rect">
              <a:avLst/>
            </a:prstGeom>
            <a:solidFill>
              <a:schemeClr val="bg1"/>
            </a:solidFill>
            <a:ln w="9525" cap="flat" cmpd="sng" algn="ctr">
              <a:solidFill>
                <a:srgbClr val="1F497D"/>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pic>
          <p:nvPicPr>
            <p:cNvPr id="72" name="Picture 9" descr="Z:\home\sebastian\Dropbox\Research\Shpyrko Lab\Coding\CDI\ResolutionLimits\Method_AmorphousAu_FT_1e+17.pn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533027" y="1332560"/>
              <a:ext cx="2401395" cy="2227799"/>
            </a:xfrm>
            <a:prstGeom prst="rect">
              <a:avLst/>
            </a:prstGeom>
            <a:noFill/>
          </p:spPr>
        </p:pic>
        <p:pic>
          <p:nvPicPr>
            <p:cNvPr id="22" name="Picture 3" descr="Z:\home\sebastian\Dropbox\Research\Shpyrko Lab\Coding\CDI\Phasing_EdwinSim\AtomSlice_A1e18.png"/>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5541788" y="3483620"/>
              <a:ext cx="2383872" cy="2172996"/>
            </a:xfrm>
            <a:prstGeom prst="rect">
              <a:avLst/>
            </a:prstGeom>
            <a:noFill/>
          </p:spPr>
        </p:pic>
        <p:sp>
          <p:nvSpPr>
            <p:cNvPr id="41" name="TextBox 40"/>
            <p:cNvSpPr txBox="1"/>
            <p:nvPr/>
          </p:nvSpPr>
          <p:spPr>
            <a:xfrm>
              <a:off x="5781585" y="1027693"/>
              <a:ext cx="1936417" cy="338417"/>
            </a:xfrm>
            <a:prstGeom prst="rect">
              <a:avLst/>
            </a:prstGeom>
            <a:noFill/>
          </p:spPr>
          <p:txBody>
            <a:bodyPr wrap="square" lIns="91301" tIns="45652" rIns="91301" bIns="45652" rtlCol="0">
              <a:spAutoFit/>
            </a:bodyPr>
            <a:lstStyle/>
            <a:p>
              <a:pPr algn="ctr" defTabSz="456506"/>
              <a:r>
                <a:rPr lang="en-US" sz="1600" dirty="0" smtClean="0">
                  <a:solidFill>
                    <a:srgbClr val="000000"/>
                  </a:solidFill>
                  <a:latin typeface="Arial"/>
                  <a:cs typeface="Arial"/>
                </a:rPr>
                <a:t>With APS-U</a:t>
              </a:r>
              <a:endParaRPr lang="en-US" sz="1600" dirty="0">
                <a:solidFill>
                  <a:srgbClr val="000000"/>
                </a:solidFill>
                <a:latin typeface="Arial"/>
                <a:cs typeface="Arial"/>
              </a:endParaRPr>
            </a:p>
          </p:txBody>
        </p:sp>
        <p:cxnSp>
          <p:nvCxnSpPr>
            <p:cNvPr id="19" name="Straight Arrow Connector 10"/>
            <p:cNvCxnSpPr>
              <a:cxnSpLocks noChangeShapeType="1"/>
            </p:cNvCxnSpPr>
            <p:nvPr/>
          </p:nvCxnSpPr>
          <p:spPr bwMode="auto">
            <a:xfrm flipH="1">
              <a:off x="5778187" y="3118827"/>
              <a:ext cx="4098" cy="364367"/>
            </a:xfrm>
            <a:prstGeom prst="straightConnector1">
              <a:avLst/>
            </a:prstGeom>
            <a:noFill/>
            <a:ln w="38100">
              <a:solidFill>
                <a:schemeClr val="tx2"/>
              </a:solidFill>
              <a:round/>
              <a:headEnd/>
              <a:tailEnd type="arrow" w="med" len="med"/>
            </a:ln>
            <a:extLst>
              <a:ext uri="{909E8E84-426E-40DD-AFC4-6F175D3DCCD1}">
                <a14:hiddenFill xmlns:a14="http://schemas.microsoft.com/office/drawing/2010/main">
                  <a:noFill/>
                </a14:hiddenFill>
              </a:ext>
            </a:extLst>
          </p:spPr>
        </p:cxnSp>
      </p:grpSp>
      <p:sp>
        <p:nvSpPr>
          <p:cNvPr id="20" name="Slide Number Placeholder 1"/>
          <p:cNvSpPr>
            <a:spLocks noGrp="1"/>
          </p:cNvSpPr>
          <p:nvPr>
            <p:ph type="sldNum" sz="quarter" idx="12"/>
          </p:nvPr>
        </p:nvSpPr>
        <p:spPr>
          <a:xfrm>
            <a:off x="8610613" y="6489700"/>
            <a:ext cx="384175" cy="365125"/>
          </a:xfrm>
        </p:spPr>
        <p:txBody>
          <a:bodyPr/>
          <a:lstStyle/>
          <a:p>
            <a:pPr>
              <a:defRPr/>
            </a:pPr>
            <a:fld id="{A78171A4-9B0E-4E88-A410-4AAF05B3FEF7}" type="slidenum">
              <a:rPr lang="en-US" smtClean="0">
                <a:solidFill>
                  <a:srgbClr val="616161"/>
                </a:solidFill>
                <a:latin typeface="Arial"/>
                <a:cs typeface="Arial"/>
              </a:rPr>
              <a:pPr>
                <a:defRPr/>
              </a:pPr>
              <a:t>35</a:t>
            </a:fld>
            <a:endParaRPr lang="en-US">
              <a:solidFill>
                <a:srgbClr val="616161"/>
              </a:solidFill>
              <a:latin typeface="Arial"/>
              <a:cs typeface="Arial"/>
            </a:endParaRPr>
          </a:p>
        </p:txBody>
      </p:sp>
      <p:sp>
        <p:nvSpPr>
          <p:cNvPr id="25" name="TextBox 24"/>
          <p:cNvSpPr txBox="1"/>
          <p:nvPr/>
        </p:nvSpPr>
        <p:spPr>
          <a:xfrm rot="16200000">
            <a:off x="393845" y="2181267"/>
            <a:ext cx="1396461" cy="276999"/>
          </a:xfrm>
          <a:prstGeom prst="rect">
            <a:avLst/>
          </a:prstGeom>
          <a:noFill/>
        </p:spPr>
        <p:txBody>
          <a:bodyPr wrap="none" rtlCol="0">
            <a:spAutoFit/>
          </a:bodyPr>
          <a:lstStyle/>
          <a:p>
            <a:r>
              <a:rPr lang="en-US" sz="1200" dirty="0">
                <a:solidFill>
                  <a:srgbClr val="000000"/>
                </a:solidFill>
                <a:latin typeface="Arial"/>
                <a:cs typeface="Arial"/>
              </a:rPr>
              <a:t>Diffraction </a:t>
            </a:r>
            <a:r>
              <a:rPr lang="en-US" sz="1200" dirty="0" smtClean="0">
                <a:solidFill>
                  <a:srgbClr val="000000"/>
                </a:solidFill>
                <a:latin typeface="Arial"/>
                <a:cs typeface="Arial"/>
              </a:rPr>
              <a:t>pattern</a:t>
            </a:r>
            <a:endParaRPr lang="en-US" sz="1200" dirty="0">
              <a:solidFill>
                <a:srgbClr val="000000"/>
              </a:solidFill>
              <a:latin typeface="Arial"/>
              <a:cs typeface="Arial"/>
            </a:endParaRPr>
          </a:p>
        </p:txBody>
      </p:sp>
      <p:sp>
        <p:nvSpPr>
          <p:cNvPr id="26" name="TextBox 25"/>
          <p:cNvSpPr txBox="1"/>
          <p:nvPr/>
        </p:nvSpPr>
        <p:spPr>
          <a:xfrm rot="16200000">
            <a:off x="502596" y="4227963"/>
            <a:ext cx="1211089" cy="276999"/>
          </a:xfrm>
          <a:prstGeom prst="rect">
            <a:avLst/>
          </a:prstGeom>
          <a:noFill/>
        </p:spPr>
        <p:txBody>
          <a:bodyPr wrap="none" rtlCol="0">
            <a:spAutoFit/>
          </a:bodyPr>
          <a:lstStyle/>
          <a:p>
            <a:r>
              <a:rPr lang="en-US" sz="1200" dirty="0">
                <a:solidFill>
                  <a:srgbClr val="000000"/>
                </a:solidFill>
                <a:latin typeface="Arial"/>
                <a:cs typeface="Arial"/>
              </a:rPr>
              <a:t>R</a:t>
            </a:r>
            <a:r>
              <a:rPr lang="en-US" sz="1200" dirty="0" smtClean="0">
                <a:solidFill>
                  <a:srgbClr val="000000"/>
                </a:solidFill>
                <a:latin typeface="Arial"/>
                <a:cs typeface="Arial"/>
              </a:rPr>
              <a:t>econstruction</a:t>
            </a:r>
            <a:endParaRPr lang="en-US" sz="1200" dirty="0">
              <a:solidFill>
                <a:srgbClr val="000000"/>
              </a:solidFill>
              <a:latin typeface="Arial"/>
              <a:cs typeface="Arial"/>
            </a:endParaRPr>
          </a:p>
        </p:txBody>
      </p:sp>
      <p:sp>
        <p:nvSpPr>
          <p:cNvPr id="27" name="TextBox 26"/>
          <p:cNvSpPr txBox="1"/>
          <p:nvPr/>
        </p:nvSpPr>
        <p:spPr>
          <a:xfrm rot="16200000">
            <a:off x="4720318" y="2175511"/>
            <a:ext cx="1396461" cy="276999"/>
          </a:xfrm>
          <a:prstGeom prst="rect">
            <a:avLst/>
          </a:prstGeom>
          <a:noFill/>
        </p:spPr>
        <p:txBody>
          <a:bodyPr wrap="none" rtlCol="0">
            <a:spAutoFit/>
          </a:bodyPr>
          <a:lstStyle/>
          <a:p>
            <a:r>
              <a:rPr lang="en-US" sz="1200" dirty="0">
                <a:solidFill>
                  <a:srgbClr val="000000"/>
                </a:solidFill>
                <a:latin typeface="Arial"/>
                <a:cs typeface="Arial"/>
              </a:rPr>
              <a:t>Diffraction </a:t>
            </a:r>
            <a:r>
              <a:rPr lang="en-US" sz="1200" dirty="0" smtClean="0">
                <a:solidFill>
                  <a:srgbClr val="000000"/>
                </a:solidFill>
                <a:latin typeface="Arial"/>
                <a:cs typeface="Arial"/>
              </a:rPr>
              <a:t>pattern</a:t>
            </a:r>
            <a:endParaRPr lang="en-US" sz="1200" dirty="0">
              <a:solidFill>
                <a:srgbClr val="000000"/>
              </a:solidFill>
              <a:latin typeface="Arial"/>
              <a:cs typeface="Arial"/>
            </a:endParaRPr>
          </a:p>
        </p:txBody>
      </p:sp>
      <p:sp>
        <p:nvSpPr>
          <p:cNvPr id="28" name="TextBox 27"/>
          <p:cNvSpPr txBox="1"/>
          <p:nvPr/>
        </p:nvSpPr>
        <p:spPr>
          <a:xfrm rot="16200000">
            <a:off x="4813004" y="4227963"/>
            <a:ext cx="1211089" cy="276999"/>
          </a:xfrm>
          <a:prstGeom prst="rect">
            <a:avLst/>
          </a:prstGeom>
          <a:noFill/>
        </p:spPr>
        <p:txBody>
          <a:bodyPr wrap="none" rtlCol="0">
            <a:spAutoFit/>
          </a:bodyPr>
          <a:lstStyle/>
          <a:p>
            <a:r>
              <a:rPr lang="en-US" sz="1200" dirty="0">
                <a:solidFill>
                  <a:srgbClr val="000000"/>
                </a:solidFill>
                <a:latin typeface="Arial"/>
                <a:cs typeface="Arial"/>
              </a:rPr>
              <a:t>R</a:t>
            </a:r>
            <a:r>
              <a:rPr lang="en-US" sz="1200" dirty="0" smtClean="0">
                <a:solidFill>
                  <a:srgbClr val="000000"/>
                </a:solidFill>
                <a:latin typeface="Arial"/>
                <a:cs typeface="Arial"/>
              </a:rPr>
              <a:t>econstruction</a:t>
            </a:r>
            <a:endParaRPr lang="en-US" sz="1200" dirty="0">
              <a:solidFill>
                <a:srgbClr val="000000"/>
              </a:solidFill>
              <a:latin typeface="Arial"/>
              <a:cs typeface="Arial"/>
            </a:endParaRPr>
          </a:p>
        </p:txBody>
      </p:sp>
    </p:spTree>
    <p:extLst>
      <p:ext uri="{BB962C8B-B14F-4D97-AF65-F5344CB8AC3E}">
        <p14:creationId xmlns:p14="http://schemas.microsoft.com/office/powerpoint/2010/main" val="181363776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0" y="186400"/>
            <a:ext cx="9144000" cy="689746"/>
          </a:xfrm>
          <a:prstGeom prst="rect">
            <a:avLst/>
          </a:prstGeom>
          <a:noFill/>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600" dirty="0" smtClean="0">
                <a:solidFill>
                  <a:srgbClr val="1F497D"/>
                </a:solidFill>
                <a:latin typeface="Arial"/>
                <a:cs typeface="Arial"/>
              </a:rPr>
              <a:t>APS-U: </a:t>
            </a:r>
            <a:r>
              <a:rPr lang="en-US" sz="2600" dirty="0">
                <a:solidFill>
                  <a:srgbClr val="1F497D"/>
                </a:solidFill>
                <a:latin typeface="Arial"/>
                <a:cs typeface="Arial"/>
              </a:rPr>
              <a:t>N</a:t>
            </a:r>
            <a:r>
              <a:rPr lang="en-US" sz="2600" dirty="0" smtClean="0">
                <a:solidFill>
                  <a:srgbClr val="1F497D"/>
                </a:solidFill>
                <a:latin typeface="Arial"/>
                <a:cs typeface="Arial"/>
              </a:rPr>
              <a:t>anoscale 3D coherent imaging </a:t>
            </a:r>
          </a:p>
          <a:p>
            <a:r>
              <a:rPr lang="en-US" sz="2600" dirty="0" smtClean="0">
                <a:solidFill>
                  <a:srgbClr val="1F497D"/>
                </a:solidFill>
                <a:latin typeface="Arial"/>
                <a:cs typeface="Arial"/>
              </a:rPr>
              <a:t>of operating battery material</a:t>
            </a:r>
            <a:endParaRPr lang="en-US" sz="2600" dirty="0">
              <a:solidFill>
                <a:srgbClr val="1F497D"/>
              </a:solidFill>
              <a:latin typeface="Arial"/>
              <a:cs typeface="Arial"/>
            </a:endParaRPr>
          </a:p>
        </p:txBody>
      </p:sp>
      <p:sp>
        <p:nvSpPr>
          <p:cNvPr id="10" name="Rectangle 9"/>
          <p:cNvSpPr/>
          <p:nvPr/>
        </p:nvSpPr>
        <p:spPr>
          <a:xfrm>
            <a:off x="0" y="906879"/>
            <a:ext cx="4572000" cy="338554"/>
          </a:xfrm>
          <a:prstGeom prst="rect">
            <a:avLst/>
          </a:prstGeom>
        </p:spPr>
        <p:txBody>
          <a:bodyPr>
            <a:spAutoFit/>
          </a:bodyPr>
          <a:lstStyle/>
          <a:p>
            <a:pPr marL="285750" indent="-285750">
              <a:buFontTx/>
              <a:buChar char="-"/>
            </a:pPr>
            <a:endParaRPr lang="en-US" sz="1600" dirty="0">
              <a:solidFill>
                <a:srgbClr val="151515"/>
              </a:solidFill>
              <a:latin typeface="Arial"/>
              <a:cs typeface="Arial"/>
            </a:endParaRPr>
          </a:p>
        </p:txBody>
      </p:sp>
      <p:sp>
        <p:nvSpPr>
          <p:cNvPr id="16" name="Rectangle 15"/>
          <p:cNvSpPr/>
          <p:nvPr/>
        </p:nvSpPr>
        <p:spPr>
          <a:xfrm>
            <a:off x="51451" y="959793"/>
            <a:ext cx="4795056" cy="2308324"/>
          </a:xfrm>
          <a:prstGeom prst="rect">
            <a:avLst/>
          </a:prstGeom>
        </p:spPr>
        <p:txBody>
          <a:bodyPr wrap="square">
            <a:spAutoFit/>
          </a:bodyPr>
          <a:lstStyle/>
          <a:p>
            <a:pPr marL="285750" indent="-285750">
              <a:buClr>
                <a:srgbClr val="1F497D"/>
              </a:buClr>
              <a:buFont typeface="Wingdings" charset="2"/>
              <a:buChar char="§"/>
            </a:pPr>
            <a:r>
              <a:rPr lang="en-US" sz="1600" dirty="0" smtClean="0">
                <a:solidFill>
                  <a:srgbClr val="000000"/>
                </a:solidFill>
                <a:latin typeface="Arial"/>
                <a:cs typeface="Arial"/>
              </a:rPr>
              <a:t>Structural phase transitions are a fundamental aspect of the charge/discharge cycle of a Li-ion battery cathode materials.</a:t>
            </a:r>
          </a:p>
          <a:p>
            <a:pPr marL="285750" indent="-285750">
              <a:buClr>
                <a:srgbClr val="1F497D"/>
              </a:buClr>
              <a:buFont typeface="Wingdings" charset="2"/>
              <a:buChar char="§"/>
            </a:pPr>
            <a:r>
              <a:rPr lang="en-US" sz="1600" dirty="0" smtClean="0">
                <a:solidFill>
                  <a:srgbClr val="000000"/>
                </a:solidFill>
                <a:latin typeface="Arial"/>
                <a:cs typeface="Arial"/>
              </a:rPr>
              <a:t>Capacity fade in batteries can be understood by studying strain evolution at single particle level.</a:t>
            </a:r>
          </a:p>
          <a:p>
            <a:pPr marL="285750" indent="-285750">
              <a:buClr>
                <a:srgbClr val="1F497D"/>
              </a:buClr>
              <a:buFont typeface="Wingdings" charset="2"/>
              <a:buChar char="§"/>
            </a:pPr>
            <a:r>
              <a:rPr lang="en-US" sz="1600" dirty="0" smtClean="0">
                <a:solidFill>
                  <a:srgbClr val="000000"/>
                </a:solidFill>
                <a:latin typeface="Arial"/>
                <a:cs typeface="Arial"/>
              </a:rPr>
              <a:t>Strain </a:t>
            </a:r>
            <a:r>
              <a:rPr lang="en-US" sz="1600" dirty="0">
                <a:solidFill>
                  <a:srgbClr val="000000"/>
                </a:solidFill>
                <a:latin typeface="Arial"/>
                <a:cs typeface="Arial"/>
              </a:rPr>
              <a:t>generated during, for example, the cubic-tetragonal phase transformation in LiM</a:t>
            </a:r>
            <a:r>
              <a:rPr lang="en-US" sz="1600" baseline="-25000" dirty="0">
                <a:solidFill>
                  <a:srgbClr val="000000"/>
                </a:solidFill>
                <a:latin typeface="Arial"/>
                <a:cs typeface="Arial"/>
              </a:rPr>
              <a:t>2</a:t>
            </a:r>
            <a:r>
              <a:rPr lang="en-US" sz="1600" dirty="0">
                <a:solidFill>
                  <a:srgbClr val="000000"/>
                </a:solidFill>
                <a:latin typeface="Arial"/>
                <a:cs typeface="Arial"/>
              </a:rPr>
              <a:t>O</a:t>
            </a:r>
            <a:r>
              <a:rPr lang="en-US" sz="1600" baseline="-25000" dirty="0">
                <a:solidFill>
                  <a:srgbClr val="000000"/>
                </a:solidFill>
                <a:latin typeface="Arial"/>
                <a:cs typeface="Arial"/>
              </a:rPr>
              <a:t>4</a:t>
            </a:r>
            <a:r>
              <a:rPr lang="en-US" sz="1600" dirty="0">
                <a:solidFill>
                  <a:srgbClr val="000000"/>
                </a:solidFill>
                <a:latin typeface="Arial"/>
                <a:cs typeface="Arial"/>
              </a:rPr>
              <a:t> causes irreversible damage, including defect nucleation, which leads to large capacity fade.</a:t>
            </a:r>
            <a:endParaRPr lang="en-US" sz="1600" dirty="0" smtClean="0">
              <a:solidFill>
                <a:srgbClr val="000000"/>
              </a:solidFill>
              <a:latin typeface="Arial"/>
              <a:cs typeface="Arial"/>
            </a:endParaRPr>
          </a:p>
        </p:txBody>
      </p:sp>
      <p:sp>
        <p:nvSpPr>
          <p:cNvPr id="17" name="TextBox 16"/>
          <p:cNvSpPr txBox="1"/>
          <p:nvPr/>
        </p:nvSpPr>
        <p:spPr>
          <a:xfrm>
            <a:off x="4876800" y="3883615"/>
            <a:ext cx="4277360" cy="2623795"/>
          </a:xfrm>
          <a:prstGeom prst="rect">
            <a:avLst/>
          </a:prstGeom>
          <a:noFill/>
        </p:spPr>
        <p:txBody>
          <a:bodyPr wrap="square" rtlCol="0">
            <a:spAutoFit/>
          </a:bodyPr>
          <a:lstStyle/>
          <a:p>
            <a:pPr>
              <a:spcAft>
                <a:spcPts val="300"/>
              </a:spcAft>
            </a:pPr>
            <a:r>
              <a:rPr lang="en-US" b="1" dirty="0" smtClean="0">
                <a:solidFill>
                  <a:srgbClr val="151515"/>
                </a:solidFill>
                <a:latin typeface="Arial"/>
                <a:cs typeface="Arial"/>
              </a:rPr>
              <a:t>APS </a:t>
            </a:r>
            <a:r>
              <a:rPr lang="en-US" b="1" dirty="0">
                <a:solidFill>
                  <a:srgbClr val="151515"/>
                </a:solidFill>
                <a:latin typeface="Arial"/>
                <a:cs typeface="Arial"/>
              </a:rPr>
              <a:t>U</a:t>
            </a:r>
            <a:r>
              <a:rPr lang="en-US" b="1" dirty="0" smtClean="0">
                <a:solidFill>
                  <a:srgbClr val="151515"/>
                </a:solidFill>
                <a:latin typeface="Arial"/>
                <a:cs typeface="Arial"/>
              </a:rPr>
              <a:t>pgrade is required to provide: </a:t>
            </a:r>
          </a:p>
          <a:p>
            <a:pPr marL="285750" indent="-285750">
              <a:buClr>
                <a:srgbClr val="1F497D"/>
              </a:buClr>
              <a:buFont typeface="Wingdings" charset="2"/>
              <a:buChar char="§"/>
            </a:pPr>
            <a:r>
              <a:rPr lang="en-US" sz="1600" dirty="0" smtClean="0">
                <a:solidFill>
                  <a:srgbClr val="151515"/>
                </a:solidFill>
                <a:latin typeface="Arial"/>
                <a:cs typeface="Arial"/>
              </a:rPr>
              <a:t>Sub-10nm imaging resolution to study domain boundary kinetics in near real time</a:t>
            </a:r>
          </a:p>
          <a:p>
            <a:pPr marL="285750" indent="-285750">
              <a:buClr>
                <a:srgbClr val="1F497D"/>
              </a:buClr>
              <a:buFont typeface="Wingdings" charset="2"/>
              <a:buChar char="§"/>
            </a:pPr>
            <a:r>
              <a:rPr lang="en-US" sz="1600" dirty="0" smtClean="0">
                <a:solidFill>
                  <a:srgbClr val="151515"/>
                </a:solidFill>
                <a:latin typeface="Arial"/>
                <a:cs typeface="Arial"/>
              </a:rPr>
              <a:t>Visualization of individual lattice defects and their role in structural phase transformation in near real time</a:t>
            </a:r>
          </a:p>
          <a:p>
            <a:pPr marL="285750" indent="-285750">
              <a:buClr>
                <a:srgbClr val="1F497D"/>
              </a:buClr>
              <a:buFont typeface="Wingdings" charset="2"/>
              <a:buChar char="§"/>
            </a:pPr>
            <a:r>
              <a:rPr lang="en-US" sz="1600" dirty="0" smtClean="0">
                <a:solidFill>
                  <a:srgbClr val="151515"/>
                </a:solidFill>
                <a:latin typeface="Arial"/>
                <a:cs typeface="Arial"/>
              </a:rPr>
              <a:t>Study of ever-smaller cathode material grains to tailor strain-free and defect-free high performance materials.</a:t>
            </a:r>
            <a:endParaRPr lang="en-US" sz="1600" dirty="0">
              <a:solidFill>
                <a:srgbClr val="151515"/>
              </a:solidFill>
              <a:latin typeface="Arial"/>
              <a:cs typeface="Arial"/>
            </a:endParaRPr>
          </a:p>
        </p:txBody>
      </p:sp>
      <p:sp>
        <p:nvSpPr>
          <p:cNvPr id="7" name="TextBox 6"/>
          <p:cNvSpPr txBox="1"/>
          <p:nvPr/>
        </p:nvSpPr>
        <p:spPr>
          <a:xfrm>
            <a:off x="1530533" y="6237383"/>
            <a:ext cx="2210411" cy="307777"/>
          </a:xfrm>
          <a:prstGeom prst="rect">
            <a:avLst/>
          </a:prstGeom>
          <a:noFill/>
        </p:spPr>
        <p:txBody>
          <a:bodyPr wrap="none" rtlCol="0">
            <a:spAutoFit/>
          </a:bodyPr>
          <a:lstStyle/>
          <a:p>
            <a:r>
              <a:rPr lang="en-US" sz="1400" dirty="0" smtClean="0">
                <a:solidFill>
                  <a:srgbClr val="000000"/>
                </a:solidFill>
                <a:latin typeface="Arial"/>
                <a:cs typeface="Arial"/>
              </a:rPr>
              <a:t>3D spatial resolution [nm]</a:t>
            </a:r>
            <a:endParaRPr lang="en-US" sz="1400" dirty="0">
              <a:solidFill>
                <a:srgbClr val="000000"/>
              </a:solidFill>
              <a:latin typeface="Arial"/>
              <a:cs typeface="Arial"/>
            </a:endParaRPr>
          </a:p>
        </p:txBody>
      </p:sp>
      <p:sp>
        <p:nvSpPr>
          <p:cNvPr id="15" name="TextBox 14"/>
          <p:cNvSpPr txBox="1"/>
          <p:nvPr/>
        </p:nvSpPr>
        <p:spPr>
          <a:xfrm rot="16200000">
            <a:off x="-909241" y="4570812"/>
            <a:ext cx="2689233" cy="307777"/>
          </a:xfrm>
          <a:prstGeom prst="rect">
            <a:avLst/>
          </a:prstGeom>
          <a:noFill/>
        </p:spPr>
        <p:txBody>
          <a:bodyPr wrap="none" rtlCol="0">
            <a:spAutoFit/>
          </a:bodyPr>
          <a:lstStyle/>
          <a:p>
            <a:pPr algn="ctr"/>
            <a:r>
              <a:rPr lang="en-US" sz="1400" dirty="0" smtClean="0">
                <a:solidFill>
                  <a:srgbClr val="000000"/>
                </a:solidFill>
                <a:latin typeface="Arial"/>
                <a:cs typeface="Arial"/>
              </a:rPr>
              <a:t>Required measurement time [s]</a:t>
            </a:r>
            <a:endParaRPr lang="en-US" sz="1400" dirty="0">
              <a:solidFill>
                <a:srgbClr val="000000"/>
              </a:solidFill>
              <a:latin typeface="Arial"/>
              <a:cs typeface="Arial"/>
            </a:endParaRPr>
          </a:p>
        </p:txBody>
      </p:sp>
      <p:pic>
        <p:nvPicPr>
          <p:cNvPr id="19" name="Picture 18" descr="Screen Shot 2014-04-08 at 5.14.00 PM.png"/>
          <p:cNvPicPr>
            <a:picLocks noChangeAspect="1"/>
          </p:cNvPicPr>
          <p:nvPr/>
        </p:nvPicPr>
        <p:blipFill rotWithShape="1">
          <a:blip r:embed="rId3">
            <a:extLst>
              <a:ext uri="{28A0092B-C50C-407E-A947-70E740481C1C}">
                <a14:useLocalDpi xmlns:a14="http://schemas.microsoft.com/office/drawing/2010/main" val="0"/>
              </a:ext>
            </a:extLst>
          </a:blip>
          <a:srcRect l="40001" r="1995"/>
          <a:stretch/>
        </p:blipFill>
        <p:spPr>
          <a:xfrm>
            <a:off x="4917440" y="1414079"/>
            <a:ext cx="4208136" cy="1781267"/>
          </a:xfrm>
          <a:prstGeom prst="rect">
            <a:avLst/>
          </a:prstGeom>
        </p:spPr>
      </p:pic>
      <p:sp>
        <p:nvSpPr>
          <p:cNvPr id="4" name="TextBox 3"/>
          <p:cNvSpPr txBox="1"/>
          <p:nvPr/>
        </p:nvSpPr>
        <p:spPr>
          <a:xfrm>
            <a:off x="6319955" y="2717356"/>
            <a:ext cx="184666" cy="276999"/>
          </a:xfrm>
          <a:prstGeom prst="rect">
            <a:avLst/>
          </a:prstGeom>
          <a:noFill/>
        </p:spPr>
        <p:txBody>
          <a:bodyPr wrap="none" rtlCol="0">
            <a:spAutoFit/>
          </a:bodyPr>
          <a:lstStyle/>
          <a:p>
            <a:endParaRPr lang="en-US" sz="1200" i="1" dirty="0">
              <a:solidFill>
                <a:srgbClr val="000000"/>
              </a:solidFill>
              <a:latin typeface="Arial"/>
              <a:cs typeface="Arial"/>
            </a:endParaRPr>
          </a:p>
        </p:txBody>
      </p:sp>
      <p:pic>
        <p:nvPicPr>
          <p:cNvPr id="6" name="Picture 5" descr="Screen Clippi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4476" y="3324379"/>
            <a:ext cx="3460379" cy="2688698"/>
          </a:xfrm>
          <a:prstGeom prst="rect">
            <a:avLst/>
          </a:prstGeom>
        </p:spPr>
      </p:pic>
      <p:sp>
        <p:nvSpPr>
          <p:cNvPr id="8" name="TextBox 7"/>
          <p:cNvSpPr txBox="1"/>
          <p:nvPr/>
        </p:nvSpPr>
        <p:spPr>
          <a:xfrm>
            <a:off x="1191551" y="6014656"/>
            <a:ext cx="484215" cy="307777"/>
          </a:xfrm>
          <a:prstGeom prst="rect">
            <a:avLst/>
          </a:prstGeom>
          <a:noFill/>
        </p:spPr>
        <p:txBody>
          <a:bodyPr wrap="none" rtlCol="0">
            <a:spAutoFit/>
          </a:bodyPr>
          <a:lstStyle/>
          <a:p>
            <a:r>
              <a:rPr lang="en-US" sz="1400" dirty="0" smtClean="0">
                <a:solidFill>
                  <a:srgbClr val="000000"/>
                </a:solidFill>
                <a:latin typeface="Arial"/>
                <a:cs typeface="Arial"/>
              </a:rPr>
              <a:t>100</a:t>
            </a:r>
            <a:endParaRPr lang="en-US" sz="1400" dirty="0">
              <a:solidFill>
                <a:srgbClr val="000000"/>
              </a:solidFill>
              <a:latin typeface="Arial"/>
              <a:cs typeface="Arial"/>
            </a:endParaRPr>
          </a:p>
        </p:txBody>
      </p:sp>
      <p:sp>
        <p:nvSpPr>
          <p:cNvPr id="21" name="TextBox 20"/>
          <p:cNvSpPr txBox="1"/>
          <p:nvPr/>
        </p:nvSpPr>
        <p:spPr>
          <a:xfrm>
            <a:off x="2357120" y="6014656"/>
            <a:ext cx="384365" cy="307777"/>
          </a:xfrm>
          <a:prstGeom prst="rect">
            <a:avLst/>
          </a:prstGeom>
          <a:noFill/>
        </p:spPr>
        <p:txBody>
          <a:bodyPr wrap="none" rtlCol="0">
            <a:spAutoFit/>
          </a:bodyPr>
          <a:lstStyle/>
          <a:p>
            <a:r>
              <a:rPr lang="en-US" sz="1400" dirty="0" smtClean="0">
                <a:solidFill>
                  <a:srgbClr val="000000"/>
                </a:solidFill>
                <a:latin typeface="Arial"/>
                <a:cs typeface="Arial"/>
              </a:rPr>
              <a:t>10</a:t>
            </a:r>
            <a:endParaRPr lang="en-US" sz="1400" dirty="0">
              <a:solidFill>
                <a:srgbClr val="000000"/>
              </a:solidFill>
              <a:latin typeface="Arial"/>
              <a:cs typeface="Arial"/>
            </a:endParaRPr>
          </a:p>
        </p:txBody>
      </p:sp>
      <p:sp>
        <p:nvSpPr>
          <p:cNvPr id="22" name="TextBox 21"/>
          <p:cNvSpPr txBox="1"/>
          <p:nvPr/>
        </p:nvSpPr>
        <p:spPr>
          <a:xfrm>
            <a:off x="3548190" y="6014656"/>
            <a:ext cx="284515" cy="307777"/>
          </a:xfrm>
          <a:prstGeom prst="rect">
            <a:avLst/>
          </a:prstGeom>
          <a:noFill/>
        </p:spPr>
        <p:txBody>
          <a:bodyPr wrap="none" rtlCol="0">
            <a:spAutoFit/>
          </a:bodyPr>
          <a:lstStyle/>
          <a:p>
            <a:r>
              <a:rPr lang="en-US" sz="1400" dirty="0" smtClean="0">
                <a:solidFill>
                  <a:srgbClr val="000000"/>
                </a:solidFill>
                <a:latin typeface="Arial"/>
                <a:cs typeface="Arial"/>
              </a:rPr>
              <a:t>1</a:t>
            </a:r>
            <a:endParaRPr lang="en-US" sz="1400" dirty="0">
              <a:solidFill>
                <a:srgbClr val="000000"/>
              </a:solidFill>
              <a:latin typeface="Arial"/>
              <a:cs typeface="Arial"/>
            </a:endParaRPr>
          </a:p>
        </p:txBody>
      </p:sp>
      <p:sp>
        <p:nvSpPr>
          <p:cNvPr id="23" name="TextBox 22"/>
          <p:cNvSpPr txBox="1"/>
          <p:nvPr/>
        </p:nvSpPr>
        <p:spPr>
          <a:xfrm>
            <a:off x="730750" y="3324379"/>
            <a:ext cx="284515" cy="307777"/>
          </a:xfrm>
          <a:prstGeom prst="rect">
            <a:avLst/>
          </a:prstGeom>
          <a:noFill/>
        </p:spPr>
        <p:txBody>
          <a:bodyPr wrap="none" rtlCol="0">
            <a:spAutoFit/>
          </a:bodyPr>
          <a:lstStyle/>
          <a:p>
            <a:r>
              <a:rPr lang="en-US" sz="1400" dirty="0" smtClean="0">
                <a:solidFill>
                  <a:srgbClr val="000000"/>
                </a:solidFill>
                <a:latin typeface="Arial"/>
                <a:cs typeface="Arial"/>
              </a:rPr>
              <a:t>1</a:t>
            </a:r>
            <a:endParaRPr lang="en-US" sz="1400" dirty="0">
              <a:solidFill>
                <a:srgbClr val="000000"/>
              </a:solidFill>
              <a:latin typeface="Arial"/>
              <a:cs typeface="Arial"/>
            </a:endParaRPr>
          </a:p>
        </p:txBody>
      </p:sp>
      <p:sp>
        <p:nvSpPr>
          <p:cNvPr id="25" name="TextBox 24"/>
          <p:cNvSpPr txBox="1"/>
          <p:nvPr/>
        </p:nvSpPr>
        <p:spPr>
          <a:xfrm>
            <a:off x="605268" y="3905098"/>
            <a:ext cx="384365" cy="307777"/>
          </a:xfrm>
          <a:prstGeom prst="rect">
            <a:avLst/>
          </a:prstGeom>
          <a:noFill/>
        </p:spPr>
        <p:txBody>
          <a:bodyPr wrap="none" rtlCol="0">
            <a:spAutoFit/>
          </a:bodyPr>
          <a:lstStyle/>
          <a:p>
            <a:r>
              <a:rPr lang="en-US" sz="1400" dirty="0" smtClean="0">
                <a:solidFill>
                  <a:srgbClr val="000000"/>
                </a:solidFill>
                <a:latin typeface="Arial"/>
                <a:cs typeface="Arial"/>
              </a:rPr>
              <a:t>10</a:t>
            </a:r>
            <a:endParaRPr lang="en-US" sz="1400" dirty="0">
              <a:solidFill>
                <a:srgbClr val="000000"/>
              </a:solidFill>
              <a:latin typeface="Arial"/>
              <a:cs typeface="Arial"/>
            </a:endParaRPr>
          </a:p>
        </p:txBody>
      </p:sp>
      <p:sp>
        <p:nvSpPr>
          <p:cNvPr id="26" name="TextBox 25"/>
          <p:cNvSpPr txBox="1"/>
          <p:nvPr/>
        </p:nvSpPr>
        <p:spPr>
          <a:xfrm>
            <a:off x="526438" y="4548143"/>
            <a:ext cx="484215" cy="307777"/>
          </a:xfrm>
          <a:prstGeom prst="rect">
            <a:avLst/>
          </a:prstGeom>
          <a:noFill/>
        </p:spPr>
        <p:txBody>
          <a:bodyPr wrap="none" rtlCol="0">
            <a:spAutoFit/>
          </a:bodyPr>
          <a:lstStyle/>
          <a:p>
            <a:r>
              <a:rPr lang="en-US" sz="1400" dirty="0" smtClean="0">
                <a:solidFill>
                  <a:srgbClr val="000000"/>
                </a:solidFill>
                <a:latin typeface="Arial"/>
                <a:cs typeface="Arial"/>
              </a:rPr>
              <a:t>100</a:t>
            </a:r>
            <a:endParaRPr lang="en-US" sz="1400" dirty="0">
              <a:solidFill>
                <a:srgbClr val="000000"/>
              </a:solidFill>
              <a:latin typeface="Arial"/>
              <a:cs typeface="Arial"/>
            </a:endParaRPr>
          </a:p>
        </p:txBody>
      </p:sp>
      <p:sp>
        <p:nvSpPr>
          <p:cNvPr id="27" name="TextBox 26"/>
          <p:cNvSpPr txBox="1"/>
          <p:nvPr/>
        </p:nvSpPr>
        <p:spPr>
          <a:xfrm>
            <a:off x="459818" y="5179161"/>
            <a:ext cx="584064" cy="307777"/>
          </a:xfrm>
          <a:prstGeom prst="rect">
            <a:avLst/>
          </a:prstGeom>
          <a:noFill/>
        </p:spPr>
        <p:txBody>
          <a:bodyPr wrap="none" rtlCol="0">
            <a:spAutoFit/>
          </a:bodyPr>
          <a:lstStyle/>
          <a:p>
            <a:r>
              <a:rPr lang="en-US" sz="1400" dirty="0" smtClean="0">
                <a:solidFill>
                  <a:srgbClr val="000000"/>
                </a:solidFill>
                <a:latin typeface="Arial"/>
                <a:cs typeface="Arial"/>
              </a:rPr>
              <a:t>1000</a:t>
            </a:r>
            <a:endParaRPr lang="en-US" sz="1400" dirty="0">
              <a:solidFill>
                <a:srgbClr val="000000"/>
              </a:solidFill>
              <a:latin typeface="Arial"/>
              <a:cs typeface="Arial"/>
            </a:endParaRPr>
          </a:p>
        </p:txBody>
      </p:sp>
      <p:sp>
        <p:nvSpPr>
          <p:cNvPr id="9" name="TextBox 8"/>
          <p:cNvSpPr txBox="1"/>
          <p:nvPr/>
        </p:nvSpPr>
        <p:spPr>
          <a:xfrm>
            <a:off x="1153210" y="5496242"/>
            <a:ext cx="1415772" cy="369332"/>
          </a:xfrm>
          <a:prstGeom prst="rect">
            <a:avLst/>
          </a:prstGeom>
          <a:noFill/>
        </p:spPr>
        <p:txBody>
          <a:bodyPr wrap="none" rtlCol="0">
            <a:spAutoFit/>
          </a:bodyPr>
          <a:lstStyle/>
          <a:p>
            <a:r>
              <a:rPr lang="en-US" b="1" dirty="0" smtClean="0">
                <a:solidFill>
                  <a:srgbClr val="151515"/>
                </a:solidFill>
                <a:latin typeface="Arial"/>
                <a:cs typeface="Arial"/>
              </a:rPr>
              <a:t>APS Today</a:t>
            </a:r>
            <a:endParaRPr lang="en-US" b="1" dirty="0">
              <a:solidFill>
                <a:srgbClr val="151515"/>
              </a:solidFill>
              <a:latin typeface="Arial"/>
              <a:cs typeface="Arial"/>
            </a:endParaRPr>
          </a:p>
        </p:txBody>
      </p:sp>
      <p:sp>
        <p:nvSpPr>
          <p:cNvPr id="18" name="TextBox 17"/>
          <p:cNvSpPr txBox="1"/>
          <p:nvPr/>
        </p:nvSpPr>
        <p:spPr>
          <a:xfrm>
            <a:off x="1883177" y="4607127"/>
            <a:ext cx="1659717" cy="369332"/>
          </a:xfrm>
          <a:prstGeom prst="rect">
            <a:avLst/>
          </a:prstGeom>
          <a:noFill/>
        </p:spPr>
        <p:txBody>
          <a:bodyPr wrap="none" rtlCol="0">
            <a:spAutoFit/>
          </a:bodyPr>
          <a:lstStyle/>
          <a:p>
            <a:r>
              <a:rPr lang="en-US" b="1" dirty="0" smtClean="0">
                <a:solidFill>
                  <a:srgbClr val="151515"/>
                </a:solidFill>
                <a:latin typeface="Arial"/>
                <a:cs typeface="Arial"/>
              </a:rPr>
              <a:t>APS Upgrade</a:t>
            </a:r>
            <a:endParaRPr lang="en-US" b="1" dirty="0">
              <a:solidFill>
                <a:srgbClr val="151515"/>
              </a:solidFill>
              <a:latin typeface="Arial"/>
              <a:cs typeface="Arial"/>
            </a:endParaRPr>
          </a:p>
        </p:txBody>
      </p:sp>
      <p:sp>
        <p:nvSpPr>
          <p:cNvPr id="14" name="Oval 13"/>
          <p:cNvSpPr/>
          <p:nvPr/>
        </p:nvSpPr>
        <p:spPr bwMode="auto">
          <a:xfrm>
            <a:off x="108469" y="3139165"/>
            <a:ext cx="914400" cy="914400"/>
          </a:xfrm>
          <a:prstGeom prst="ellipse">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sp>
        <p:nvSpPr>
          <p:cNvPr id="5" name="Title 1"/>
          <p:cNvSpPr txBox="1">
            <a:spLocks/>
          </p:cNvSpPr>
          <p:nvPr/>
        </p:nvSpPr>
        <p:spPr>
          <a:xfrm>
            <a:off x="4785360" y="1233837"/>
            <a:ext cx="4294272" cy="45758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1400" i="1" dirty="0" smtClean="0">
                <a:solidFill>
                  <a:srgbClr val="151515"/>
                </a:solidFill>
                <a:latin typeface="Arial"/>
                <a:cs typeface="Arial"/>
              </a:rPr>
              <a:t>3D strain evolution in a </a:t>
            </a:r>
            <a:r>
              <a:rPr lang="en-US" sz="1400" i="1" dirty="0" smtClean="0">
                <a:solidFill>
                  <a:srgbClr val="D2D2D2">
                    <a:lumMod val="10000"/>
                  </a:srgbClr>
                </a:solidFill>
                <a:latin typeface="Arial"/>
                <a:cs typeface="Arial"/>
              </a:rPr>
              <a:t>LiNi</a:t>
            </a:r>
            <a:r>
              <a:rPr lang="en-US" sz="1400" i="1" baseline="-25000" dirty="0" smtClean="0">
                <a:solidFill>
                  <a:srgbClr val="D2D2D2">
                    <a:lumMod val="10000"/>
                  </a:srgbClr>
                </a:solidFill>
                <a:latin typeface="Arial"/>
                <a:cs typeface="Arial"/>
              </a:rPr>
              <a:t>0.5</a:t>
            </a:r>
            <a:r>
              <a:rPr lang="en-US" sz="1400" i="1" dirty="0" smtClean="0">
                <a:solidFill>
                  <a:srgbClr val="D2D2D2">
                    <a:lumMod val="10000"/>
                  </a:srgbClr>
                </a:solidFill>
                <a:latin typeface="Arial"/>
                <a:cs typeface="Arial"/>
              </a:rPr>
              <a:t>Mn</a:t>
            </a:r>
            <a:r>
              <a:rPr lang="en-US" sz="1400" i="1" baseline="-25000" dirty="0" smtClean="0">
                <a:solidFill>
                  <a:srgbClr val="D2D2D2">
                    <a:lumMod val="10000"/>
                  </a:srgbClr>
                </a:solidFill>
                <a:latin typeface="Arial"/>
                <a:cs typeface="Arial"/>
              </a:rPr>
              <a:t>1.5</a:t>
            </a:r>
            <a:r>
              <a:rPr lang="en-US" sz="1400" i="1" dirty="0" smtClean="0">
                <a:solidFill>
                  <a:srgbClr val="D2D2D2">
                    <a:lumMod val="10000"/>
                  </a:srgbClr>
                </a:solidFill>
                <a:latin typeface="Arial"/>
                <a:cs typeface="Arial"/>
              </a:rPr>
              <a:t>O</a:t>
            </a:r>
            <a:r>
              <a:rPr lang="en-US" sz="1400" i="1" baseline="-25000" dirty="0" smtClean="0">
                <a:solidFill>
                  <a:srgbClr val="D2D2D2">
                    <a:lumMod val="10000"/>
                  </a:srgbClr>
                </a:solidFill>
                <a:latin typeface="Arial"/>
                <a:cs typeface="Arial"/>
              </a:rPr>
              <a:t>4</a:t>
            </a:r>
            <a:r>
              <a:rPr lang="en-US" sz="1400" i="1" dirty="0" smtClean="0">
                <a:solidFill>
                  <a:srgbClr val="D2D2D2">
                    <a:lumMod val="10000"/>
                  </a:srgbClr>
                </a:solidFill>
                <a:latin typeface="Arial"/>
                <a:cs typeface="Arial"/>
              </a:rPr>
              <a:t> </a:t>
            </a:r>
          </a:p>
          <a:p>
            <a:r>
              <a:rPr lang="en-US" sz="1400" i="1" dirty="0" smtClean="0">
                <a:solidFill>
                  <a:srgbClr val="D2D2D2">
                    <a:lumMod val="10000"/>
                  </a:srgbClr>
                </a:solidFill>
                <a:latin typeface="Arial"/>
                <a:cs typeface="Arial"/>
              </a:rPr>
              <a:t>battery cathode particle</a:t>
            </a:r>
            <a:r>
              <a:rPr lang="en-US" sz="1400" i="1" dirty="0">
                <a:solidFill>
                  <a:srgbClr val="D2D2D2">
                    <a:lumMod val="10000"/>
                  </a:srgbClr>
                </a:solidFill>
                <a:latin typeface="Arial"/>
                <a:cs typeface="Arial"/>
              </a:rPr>
              <a:t/>
            </a:r>
            <a:br>
              <a:rPr lang="en-US" sz="1400" i="1" dirty="0">
                <a:solidFill>
                  <a:srgbClr val="D2D2D2">
                    <a:lumMod val="10000"/>
                  </a:srgbClr>
                </a:solidFill>
                <a:latin typeface="Arial"/>
                <a:cs typeface="Arial"/>
              </a:rPr>
            </a:br>
            <a:endParaRPr lang="en-US" sz="1400" i="1" dirty="0">
              <a:solidFill>
                <a:srgbClr val="D2D2D2">
                  <a:lumMod val="10000"/>
                </a:srgbClr>
              </a:solidFill>
              <a:latin typeface="Arial"/>
              <a:cs typeface="Arial"/>
            </a:endParaRPr>
          </a:p>
          <a:p>
            <a:endParaRPr lang="en-US" sz="1600" b="1" dirty="0">
              <a:solidFill>
                <a:srgbClr val="151515"/>
              </a:solidFill>
              <a:latin typeface="Arial"/>
              <a:cs typeface="Arial"/>
            </a:endParaRPr>
          </a:p>
        </p:txBody>
      </p:sp>
      <p:sp>
        <p:nvSpPr>
          <p:cNvPr id="24" name="TextBox 23"/>
          <p:cNvSpPr txBox="1"/>
          <p:nvPr/>
        </p:nvSpPr>
        <p:spPr>
          <a:xfrm>
            <a:off x="4711700" y="3081338"/>
            <a:ext cx="4432300" cy="954107"/>
          </a:xfrm>
          <a:prstGeom prst="rect">
            <a:avLst/>
          </a:prstGeom>
          <a:noFill/>
        </p:spPr>
        <p:txBody>
          <a:bodyPr wrap="square" rtlCol="0">
            <a:spAutoFit/>
          </a:bodyPr>
          <a:lstStyle/>
          <a:p>
            <a:pPr algn="ctr"/>
            <a:r>
              <a:rPr lang="en-US" sz="1400" i="1" dirty="0" smtClean="0">
                <a:solidFill>
                  <a:srgbClr val="151515"/>
                </a:solidFill>
                <a:latin typeface="Arial"/>
                <a:cs typeface="Arial"/>
              </a:rPr>
              <a:t>As battery discharges, Li ions diffuse into lattice, causing structural phase transition seen via strain in crystal; </a:t>
            </a:r>
            <a:r>
              <a:rPr lang="en-US" sz="1400" i="1" dirty="0" err="1">
                <a:solidFill>
                  <a:srgbClr val="000000"/>
                </a:solidFill>
                <a:latin typeface="Arial"/>
                <a:cs typeface="Arial"/>
              </a:rPr>
              <a:t>Ulvestad</a:t>
            </a:r>
            <a:r>
              <a:rPr lang="en-US" sz="1400" i="1" dirty="0">
                <a:solidFill>
                  <a:srgbClr val="000000"/>
                </a:solidFill>
                <a:latin typeface="Arial"/>
                <a:cs typeface="Arial"/>
              </a:rPr>
              <a:t>, et al. 2014. Nano </a:t>
            </a:r>
            <a:r>
              <a:rPr lang="en-US" sz="1400" i="1" dirty="0" err="1">
                <a:solidFill>
                  <a:srgbClr val="000000"/>
                </a:solidFill>
                <a:latin typeface="Arial"/>
                <a:cs typeface="Arial"/>
              </a:rPr>
              <a:t>Lett</a:t>
            </a:r>
            <a:r>
              <a:rPr lang="en-US" sz="1400" i="1" dirty="0">
                <a:solidFill>
                  <a:srgbClr val="000000"/>
                </a:solidFill>
                <a:latin typeface="Arial"/>
                <a:cs typeface="Arial"/>
              </a:rPr>
              <a:t>.</a:t>
            </a:r>
          </a:p>
          <a:p>
            <a:pPr algn="ctr"/>
            <a:endParaRPr lang="en-US" sz="1400" i="1" dirty="0">
              <a:solidFill>
                <a:srgbClr val="151515"/>
              </a:solidFill>
              <a:latin typeface="Arial"/>
              <a:cs typeface="Arial"/>
            </a:endParaRPr>
          </a:p>
        </p:txBody>
      </p:sp>
    </p:spTree>
    <p:extLst>
      <p:ext uri="{BB962C8B-B14F-4D97-AF65-F5344CB8AC3E}">
        <p14:creationId xmlns:p14="http://schemas.microsoft.com/office/powerpoint/2010/main" val="379125393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741" y="193316"/>
            <a:ext cx="8786518" cy="529298"/>
          </a:xfrm>
        </p:spPr>
        <p:txBody>
          <a:bodyPr/>
          <a:lstStyle/>
          <a:p>
            <a:pPr algn="ctr"/>
            <a:r>
              <a:rPr lang="en-US" b="0" dirty="0" smtClean="0">
                <a:solidFill>
                  <a:srgbClr val="1F497D"/>
                </a:solidFill>
                <a:latin typeface="Arial"/>
                <a:cs typeface="Arial"/>
              </a:rPr>
              <a:t>Synthesis across length and time scales</a:t>
            </a:r>
            <a:endParaRPr lang="en-US" sz="2600" b="0" dirty="0">
              <a:latin typeface="Arial"/>
              <a:cs typeface="Arial"/>
            </a:endParaRPr>
          </a:p>
        </p:txBody>
      </p:sp>
      <p:sp>
        <p:nvSpPr>
          <p:cNvPr id="21" name="Slide Number Placeholder 1"/>
          <p:cNvSpPr>
            <a:spLocks noGrp="1"/>
          </p:cNvSpPr>
          <p:nvPr>
            <p:ph type="sldNum" sz="quarter" idx="12"/>
          </p:nvPr>
        </p:nvSpPr>
        <p:spPr>
          <a:xfrm>
            <a:off x="8610613" y="6489700"/>
            <a:ext cx="384175" cy="365125"/>
          </a:xfrm>
        </p:spPr>
        <p:txBody>
          <a:bodyPr/>
          <a:lstStyle/>
          <a:p>
            <a:pPr>
              <a:defRPr/>
            </a:pPr>
            <a:fld id="{A78171A4-9B0E-4E88-A410-4AAF05B3FEF7}" type="slidenum">
              <a:rPr lang="en-US" smtClean="0">
                <a:solidFill>
                  <a:srgbClr val="616161"/>
                </a:solidFill>
                <a:latin typeface="Arial"/>
                <a:cs typeface="Arial"/>
              </a:rPr>
              <a:pPr>
                <a:defRPr/>
              </a:pPr>
              <a:t>37</a:t>
            </a:fld>
            <a:endParaRPr lang="en-US">
              <a:solidFill>
                <a:srgbClr val="616161"/>
              </a:solidFill>
              <a:latin typeface="Arial"/>
              <a:cs typeface="Arial"/>
            </a:endParaRPr>
          </a:p>
        </p:txBody>
      </p:sp>
      <p:sp>
        <p:nvSpPr>
          <p:cNvPr id="34" name="Action Button: Custom 33">
            <a:hlinkClick r:id="" action="ppaction://noaction" highlightClick="1"/>
          </p:cNvPr>
          <p:cNvSpPr/>
          <p:nvPr/>
        </p:nvSpPr>
        <p:spPr bwMode="auto">
          <a:xfrm>
            <a:off x="1124521" y="2443140"/>
            <a:ext cx="1042416" cy="1042416"/>
          </a:xfrm>
          <a:prstGeom prst="actionButtonBlank">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fontAlgn="base">
              <a:spcBef>
                <a:spcPct val="0"/>
              </a:spcBef>
              <a:spcAft>
                <a:spcPct val="0"/>
              </a:spcAft>
            </a:pPr>
            <a:endParaRPr lang="en-US" smtClean="0">
              <a:solidFill>
                <a:srgbClr val="616161"/>
              </a:solidFill>
              <a:latin typeface="Arial"/>
              <a:cs typeface="Arial"/>
            </a:endParaRPr>
          </a:p>
        </p:txBody>
      </p:sp>
      <p:sp>
        <p:nvSpPr>
          <p:cNvPr id="4" name="TextBox 3"/>
          <p:cNvSpPr txBox="1"/>
          <p:nvPr/>
        </p:nvSpPr>
        <p:spPr>
          <a:xfrm>
            <a:off x="687211" y="806652"/>
            <a:ext cx="7631289" cy="1985159"/>
          </a:xfrm>
          <a:prstGeom prst="rect">
            <a:avLst/>
          </a:prstGeom>
          <a:noFill/>
        </p:spPr>
        <p:txBody>
          <a:bodyPr wrap="square" rtlCol="0">
            <a:spAutoFit/>
          </a:bodyPr>
          <a:lstStyle/>
          <a:p>
            <a:pPr marL="173038" indent="-173038">
              <a:spcBef>
                <a:spcPts val="600"/>
              </a:spcBef>
            </a:pPr>
            <a:r>
              <a:rPr lang="en-US" dirty="0" smtClean="0">
                <a:solidFill>
                  <a:srgbClr val="D2D2D2">
                    <a:lumMod val="10000"/>
                  </a:srgbClr>
                </a:solidFill>
                <a:latin typeface="Arial"/>
                <a:cs typeface="Arial"/>
              </a:rPr>
              <a:t>Synthesis and self-assembly are key to materials discovery</a:t>
            </a:r>
            <a:endParaRPr lang="en-US" dirty="0">
              <a:solidFill>
                <a:srgbClr val="D2D2D2">
                  <a:lumMod val="10000"/>
                </a:srgbClr>
              </a:solidFill>
              <a:latin typeface="Arial"/>
              <a:cs typeface="Arial"/>
            </a:endParaRPr>
          </a:p>
          <a:p>
            <a:pPr marL="285750" indent="-285750">
              <a:spcBef>
                <a:spcPts val="600"/>
              </a:spcBef>
              <a:buClr>
                <a:schemeClr val="tx2"/>
              </a:buClr>
              <a:buFont typeface="Wingdings" charset="2"/>
              <a:buChar char="§"/>
            </a:pPr>
            <a:r>
              <a:rPr lang="en-US" dirty="0" smtClean="0">
                <a:solidFill>
                  <a:srgbClr val="D2D2D2">
                    <a:lumMod val="10000"/>
                  </a:srgbClr>
                </a:solidFill>
                <a:latin typeface="Arial"/>
                <a:cs typeface="Arial"/>
              </a:rPr>
              <a:t>How </a:t>
            </a:r>
            <a:r>
              <a:rPr lang="en-US" dirty="0">
                <a:solidFill>
                  <a:srgbClr val="D2D2D2">
                    <a:lumMod val="10000"/>
                  </a:srgbClr>
                </a:solidFill>
                <a:latin typeface="Arial"/>
                <a:cs typeface="Arial"/>
              </a:rPr>
              <a:t>do we </a:t>
            </a:r>
            <a:r>
              <a:rPr lang="en-US" dirty="0" smtClean="0">
                <a:solidFill>
                  <a:srgbClr val="D2D2D2">
                    <a:lumMod val="10000"/>
                  </a:srgbClr>
                </a:solidFill>
                <a:latin typeface="Arial"/>
                <a:cs typeface="Arial"/>
              </a:rPr>
              <a:t>manipulate </a:t>
            </a:r>
            <a:r>
              <a:rPr lang="en-US" dirty="0">
                <a:solidFill>
                  <a:srgbClr val="D2D2D2">
                    <a:lumMod val="10000"/>
                  </a:srgbClr>
                </a:solidFill>
                <a:latin typeface="Arial"/>
                <a:cs typeface="Arial"/>
              </a:rPr>
              <a:t>dynamic interactions between ions, molecules, and aggregates to create new systems with tailored functionality?</a:t>
            </a:r>
          </a:p>
          <a:p>
            <a:pPr marL="285750" indent="-285750">
              <a:spcBef>
                <a:spcPts val="600"/>
              </a:spcBef>
              <a:buClr>
                <a:schemeClr val="tx2"/>
              </a:buClr>
              <a:buFont typeface="Wingdings" charset="2"/>
              <a:buChar char="§"/>
            </a:pPr>
            <a:r>
              <a:rPr lang="en-US" dirty="0" smtClean="0">
                <a:solidFill>
                  <a:srgbClr val="D2D2D2">
                    <a:lumMod val="10000"/>
                  </a:srgbClr>
                </a:solidFill>
                <a:latin typeface="Arial"/>
                <a:cs typeface="Arial"/>
              </a:rPr>
              <a:t>How do we control polymorphism?</a:t>
            </a:r>
          </a:p>
          <a:p>
            <a:pPr marL="285750" indent="-285750">
              <a:spcBef>
                <a:spcPts val="600"/>
              </a:spcBef>
              <a:buClr>
                <a:schemeClr val="tx2"/>
              </a:buClr>
              <a:buFont typeface="Wingdings" charset="2"/>
              <a:buChar char="§"/>
            </a:pPr>
            <a:r>
              <a:rPr lang="en-US" dirty="0" smtClean="0">
                <a:solidFill>
                  <a:srgbClr val="D2D2D2">
                    <a:lumMod val="10000"/>
                  </a:srgbClr>
                </a:solidFill>
                <a:latin typeface="Arial"/>
                <a:cs typeface="Arial"/>
              </a:rPr>
              <a:t>Can we dictate the unstable and metastable intermediate pathways along a synthetic route?</a:t>
            </a:r>
          </a:p>
        </p:txBody>
      </p:sp>
      <p:sp>
        <p:nvSpPr>
          <p:cNvPr id="27" name="Rectangle 26"/>
          <p:cNvSpPr/>
          <p:nvPr/>
        </p:nvSpPr>
        <p:spPr>
          <a:xfrm>
            <a:off x="4575648" y="4284220"/>
            <a:ext cx="3882552" cy="1200329"/>
          </a:xfrm>
          <a:prstGeom prst="rect">
            <a:avLst/>
          </a:prstGeom>
        </p:spPr>
        <p:txBody>
          <a:bodyPr wrap="square">
            <a:spAutoFit/>
          </a:bodyPr>
          <a:lstStyle/>
          <a:p>
            <a:pPr marL="173038"/>
            <a:r>
              <a:rPr lang="en-US" dirty="0">
                <a:solidFill>
                  <a:srgbClr val="000000"/>
                </a:solidFill>
                <a:latin typeface="Arial"/>
                <a:cs typeface="Arial"/>
              </a:rPr>
              <a:t>I</a:t>
            </a:r>
            <a:r>
              <a:rPr lang="en-US" dirty="0" smtClean="0">
                <a:solidFill>
                  <a:srgbClr val="000000"/>
                </a:solidFill>
                <a:latin typeface="Arial"/>
                <a:cs typeface="Arial"/>
              </a:rPr>
              <a:t>nteraction energies as a function of size (</a:t>
            </a:r>
            <a:r>
              <a:rPr lang="en-US" dirty="0" err="1" smtClean="0">
                <a:solidFill>
                  <a:srgbClr val="000000"/>
                </a:solidFill>
                <a:latin typeface="Arial"/>
                <a:cs typeface="Arial"/>
              </a:rPr>
              <a:t>Talapin</a:t>
            </a:r>
            <a:r>
              <a:rPr lang="en-US" dirty="0" smtClean="0">
                <a:solidFill>
                  <a:srgbClr val="000000"/>
                </a:solidFill>
                <a:latin typeface="Arial"/>
                <a:cs typeface="Arial"/>
              </a:rPr>
              <a:t> and Shevchenko), indicating opportunities for control of assembly.</a:t>
            </a:r>
          </a:p>
        </p:txBody>
      </p:sp>
      <p:graphicFrame>
        <p:nvGraphicFramePr>
          <p:cNvPr id="8" name="Object 22"/>
          <p:cNvGraphicFramePr>
            <a:graphicFrameLocks noChangeAspect="1"/>
          </p:cNvGraphicFramePr>
          <p:nvPr>
            <p:extLst>
              <p:ext uri="{D42A27DB-BD31-4B8C-83A1-F6EECF244321}">
                <p14:modId xmlns:p14="http://schemas.microsoft.com/office/powerpoint/2010/main" val="428083919"/>
              </p:ext>
            </p:extLst>
          </p:nvPr>
        </p:nvGraphicFramePr>
        <p:xfrm>
          <a:off x="1246911" y="2810459"/>
          <a:ext cx="2982659" cy="3719687"/>
        </p:xfrm>
        <a:graphic>
          <a:graphicData uri="http://schemas.openxmlformats.org/presentationml/2006/ole">
            <mc:AlternateContent xmlns:mc="http://schemas.openxmlformats.org/markup-compatibility/2006">
              <mc:Choice xmlns:v="urn:schemas-microsoft-com:vml" Requires="v">
                <p:oleObj spid="_x0000_s2082" name="Visio" r:id="rId4" imgW="3261600" imgH="4068001" progId="Visio.Drawing.11">
                  <p:embed/>
                </p:oleObj>
              </mc:Choice>
              <mc:Fallback>
                <p:oleObj name="Visio" r:id="rId4" imgW="3261600" imgH="4068001" progId="Visio.Drawing.11">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6911" y="2810459"/>
                        <a:ext cx="2982659" cy="3719687"/>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94932545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6" name="Text Box 2"/>
          <p:cNvSpPr txBox="1">
            <a:spLocks noChangeArrowheads="1"/>
          </p:cNvSpPr>
          <p:nvPr/>
        </p:nvSpPr>
        <p:spPr bwMode="auto">
          <a:xfrm>
            <a:off x="368320" y="253999"/>
            <a:ext cx="8407360"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algn="ctr" defTabSz="457200" eaLnBrk="1" fontAlgn="base" hangingPunct="1">
              <a:spcBef>
                <a:spcPct val="0"/>
              </a:spcBef>
              <a:spcAft>
                <a:spcPct val="0"/>
              </a:spcAft>
            </a:pPr>
            <a:r>
              <a:rPr lang="en-US" sz="2600" dirty="0" smtClean="0">
                <a:solidFill>
                  <a:srgbClr val="1F497D"/>
                </a:solidFill>
                <a:latin typeface="Arial"/>
                <a:cs typeface="Arial"/>
              </a:rPr>
              <a:t>A technology revolution is under way in lightsources</a:t>
            </a:r>
          </a:p>
        </p:txBody>
      </p:sp>
      <p:sp>
        <p:nvSpPr>
          <p:cNvPr id="30727"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eaLnBrk="1" hangingPunct="1"/>
            <a:fld id="{0F71D8EC-966B-EA41-BA29-BD324ECC93E6}" type="slidenum">
              <a:rPr lang="en-US" sz="900">
                <a:solidFill>
                  <a:srgbClr val="616161"/>
                </a:solidFill>
                <a:latin typeface="Arial"/>
                <a:cs typeface="Arial"/>
              </a:rPr>
              <a:pPr eaLnBrk="1" hangingPunct="1"/>
              <a:t>38</a:t>
            </a:fld>
            <a:endParaRPr lang="en-US" sz="900">
              <a:solidFill>
                <a:srgbClr val="616161"/>
              </a:solidFill>
              <a:latin typeface="Arial"/>
              <a:cs typeface="Arial"/>
            </a:endParaRPr>
          </a:p>
        </p:txBody>
      </p:sp>
      <p:sp>
        <p:nvSpPr>
          <p:cNvPr id="2" name="TextBox 1"/>
          <p:cNvSpPr txBox="1"/>
          <p:nvPr/>
        </p:nvSpPr>
        <p:spPr>
          <a:xfrm>
            <a:off x="465971" y="5966141"/>
            <a:ext cx="8232775" cy="702756"/>
          </a:xfrm>
          <a:prstGeom prst="rect">
            <a:avLst/>
          </a:prstGeom>
          <a:noFill/>
        </p:spPr>
        <p:txBody>
          <a:bodyPr wrap="square" rtlCol="0">
            <a:spAutoFit/>
          </a:bodyPr>
          <a:lstStyle/>
          <a:p>
            <a:pPr algn="ctr" defTabSz="457200" eaLnBrk="0" fontAlgn="base" hangingPunct="0">
              <a:spcBef>
                <a:spcPct val="0"/>
              </a:spcBef>
              <a:spcAft>
                <a:spcPts val="200"/>
              </a:spcAft>
            </a:pPr>
            <a:r>
              <a:rPr lang="en-US" sz="2000" dirty="0">
                <a:solidFill>
                  <a:srgbClr val="000000"/>
                </a:solidFill>
                <a:latin typeface="Arial"/>
                <a:ea typeface="MS PGothic" panose="020B0600070205080204" pitchFamily="34" charset="-128"/>
                <a:cs typeface="Arial"/>
              </a:rPr>
              <a:t>≥ a factor of 100 increase in brightness between generations </a:t>
            </a:r>
          </a:p>
          <a:p>
            <a:pPr algn="ctr" defTabSz="457200" eaLnBrk="0" fontAlgn="base" hangingPunct="0">
              <a:spcBef>
                <a:spcPct val="0"/>
              </a:spcBef>
              <a:spcAft>
                <a:spcPts val="200"/>
              </a:spcAft>
              <a:buClr>
                <a:srgbClr val="1F497D"/>
              </a:buClr>
            </a:pPr>
            <a:endParaRPr lang="en-US" dirty="0">
              <a:solidFill>
                <a:srgbClr val="000000"/>
              </a:solidFill>
              <a:latin typeface="Arial"/>
              <a:ea typeface="MS PGothic" panose="020B0600070205080204" pitchFamily="34" charset="-128"/>
              <a:cs typeface="Arial"/>
            </a:endParaRPr>
          </a:p>
        </p:txBody>
      </p:sp>
      <p:sp>
        <p:nvSpPr>
          <p:cNvPr id="3" name="Rectangle 2"/>
          <p:cNvSpPr/>
          <p:nvPr/>
        </p:nvSpPr>
        <p:spPr bwMode="auto">
          <a:xfrm>
            <a:off x="3708400" y="1295400"/>
            <a:ext cx="1866900" cy="304800"/>
          </a:xfrm>
          <a:prstGeom prst="rect">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a:solidFill>
                <a:srgbClr val="616161"/>
              </a:solidFill>
              <a:latin typeface="Arial"/>
              <a:ea typeface="MS PGothic" panose="020B0600070205080204" pitchFamily="34" charset="-128"/>
              <a:cs typeface="Arial"/>
            </a:endParaRPr>
          </a:p>
        </p:txBody>
      </p:sp>
      <p:pic>
        <p:nvPicPr>
          <p:cNvPr id="10" name="Picture 9"/>
          <p:cNvPicPr>
            <a:picLocks noChangeAspect="1"/>
          </p:cNvPicPr>
          <p:nvPr/>
        </p:nvPicPr>
        <p:blipFill>
          <a:blip r:embed="rId3"/>
          <a:stretch>
            <a:fillRect/>
          </a:stretch>
        </p:blipFill>
        <p:spPr>
          <a:xfrm>
            <a:off x="595989" y="3690667"/>
            <a:ext cx="1307346" cy="8680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3" name="Straight Arrow Connector 12"/>
          <p:cNvCxnSpPr/>
          <p:nvPr/>
        </p:nvCxnSpPr>
        <p:spPr bwMode="auto">
          <a:xfrm>
            <a:off x="4555067" y="474133"/>
            <a:ext cx="914400" cy="914400"/>
          </a:xfrm>
          <a:prstGeom prst="straightConnector1">
            <a:avLst/>
          </a:prstGeom>
          <a:noFill/>
          <a:ln w="9525" cap="flat" cmpd="sng" algn="ctr">
            <a:noFill/>
            <a:prstDash val="solid"/>
            <a:round/>
            <a:headEnd type="none" w="med" len="med"/>
            <a:tailEnd type="arrow"/>
          </a:ln>
          <a:effectLst/>
        </p:spPr>
      </p:cxnSp>
      <p:grpSp>
        <p:nvGrpSpPr>
          <p:cNvPr id="21" name="Group 20"/>
          <p:cNvGrpSpPr/>
          <p:nvPr/>
        </p:nvGrpSpPr>
        <p:grpSpPr>
          <a:xfrm>
            <a:off x="849577" y="4756149"/>
            <a:ext cx="800170" cy="1085849"/>
            <a:chOff x="7257980" y="4453467"/>
            <a:chExt cx="1097997" cy="1388532"/>
          </a:xfrm>
        </p:grpSpPr>
        <p:pic>
          <p:nvPicPr>
            <p:cNvPr id="11" name="Picture 10"/>
            <p:cNvPicPr>
              <a:picLocks noChangeAspect="1"/>
            </p:cNvPicPr>
            <p:nvPr/>
          </p:nvPicPr>
          <p:blipFill>
            <a:blip r:embed="rId4"/>
            <a:stretch>
              <a:fillRect/>
            </a:stretch>
          </p:blipFill>
          <p:spPr>
            <a:xfrm>
              <a:off x="7257980" y="4453467"/>
              <a:ext cx="1097997" cy="13885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p:cNvCxnSpPr/>
            <p:nvPr/>
          </p:nvCxnSpPr>
          <p:spPr bwMode="auto">
            <a:xfrm flipH="1">
              <a:off x="7697694" y="4923367"/>
              <a:ext cx="195356" cy="135466"/>
            </a:xfrm>
            <a:prstGeom prst="straightConnector1">
              <a:avLst/>
            </a:prstGeom>
            <a:noFill/>
            <a:ln w="19050" cap="flat" cmpd="sng" algn="ctr">
              <a:solidFill>
                <a:srgbClr val="FF0000"/>
              </a:solidFill>
              <a:prstDash val="solid"/>
              <a:round/>
              <a:headEnd type="none" w="med" len="med"/>
              <a:tailEnd type="arrow"/>
            </a:ln>
            <a:effectLst/>
          </p:spPr>
        </p:cxnSp>
      </p:grpSp>
      <p:pic>
        <p:nvPicPr>
          <p:cNvPr id="36" name="Picture 2"/>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a:ext>
            </a:extLst>
          </a:blip>
          <a:srcRect/>
          <a:stretch/>
        </p:blipFill>
        <p:spPr bwMode="auto">
          <a:xfrm>
            <a:off x="637666" y="1167132"/>
            <a:ext cx="1223992" cy="9568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39" name="Picture 3"/>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630602" y="2382628"/>
            <a:ext cx="1225296" cy="10639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19" name="Picture 18"/>
          <p:cNvPicPr>
            <a:picLocks noChangeAspect="1"/>
          </p:cNvPicPr>
          <p:nvPr/>
        </p:nvPicPr>
        <p:blipFill>
          <a:blip r:embed="rId8">
            <a:extLst>
              <a:ext uri="{BEBA8EAE-BF5A-486C-A8C5-ECC9F3942E4B}">
                <a14:imgProps xmlns:a14="http://schemas.microsoft.com/office/drawing/2010/main">
                  <a14:imgLayer r:embed="rId9">
                    <a14:imgEffect>
                      <a14:backgroundRemoval t="9960" b="96016" l="4078" r="89903">
                        <a14:backgroundMark x1="38058" y1="20717" x2="38058" y2="20717"/>
                        <a14:backgroundMark x1="62718" y1="30478" x2="62718" y2="30478"/>
                        <a14:backgroundMark x1="67379" y1="81275" x2="67379" y2="81275"/>
                      </a14:backgroundRemoval>
                    </a14:imgEffect>
                  </a14:imgLayer>
                </a14:imgProps>
              </a:ext>
            </a:extLst>
          </a:blip>
          <a:stretch>
            <a:fillRect/>
          </a:stretch>
        </p:blipFill>
        <p:spPr>
          <a:xfrm>
            <a:off x="7292513" y="4578597"/>
            <a:ext cx="1318087" cy="1284815"/>
          </a:xfrm>
          <a:prstGeom prst="rect">
            <a:avLst/>
          </a:prstGeom>
        </p:spPr>
      </p:pic>
      <p:pic>
        <p:nvPicPr>
          <p:cNvPr id="20" name="Picture 19"/>
          <p:cNvPicPr>
            <a:picLocks noChangeAspect="1"/>
          </p:cNvPicPr>
          <p:nvPr/>
        </p:nvPicPr>
        <p:blipFill>
          <a:blip r:embed="rId10">
            <a:extLst>
              <a:ext uri="{BEBA8EAE-BF5A-486C-A8C5-ECC9F3942E4B}">
                <a14:imgProps xmlns:a14="http://schemas.microsoft.com/office/drawing/2010/main">
                  <a14:imgLayer r:embed="rId11">
                    <a14:imgEffect>
                      <a14:backgroundRemoval t="4815" b="99259" l="3824" r="93824">
                        <a14:foregroundMark x1="21471" y1="75185" x2="21471" y2="75185"/>
                        <a14:foregroundMark x1="16176" y1="60000" x2="16176" y2="60000"/>
                        <a14:foregroundMark x1="38235" y1="74815" x2="38235" y2="74815"/>
                        <a14:foregroundMark x1="22353" y1="91852" x2="22353" y2="91852"/>
                        <a14:foregroundMark x1="67059" y1="66667" x2="67059" y2="66667"/>
                      </a14:backgroundRemoval>
                    </a14:imgEffect>
                  </a14:imgLayer>
                </a14:imgProps>
              </a:ext>
            </a:extLst>
          </a:blip>
          <a:stretch>
            <a:fillRect/>
          </a:stretch>
        </p:blipFill>
        <p:spPr>
          <a:xfrm>
            <a:off x="7287060" y="3522764"/>
            <a:ext cx="1323540" cy="1051046"/>
          </a:xfrm>
          <a:prstGeom prst="rect">
            <a:avLst/>
          </a:prstGeom>
        </p:spPr>
      </p:pic>
      <p:pic>
        <p:nvPicPr>
          <p:cNvPr id="22" name="Picture 21"/>
          <p:cNvPicPr>
            <a:picLocks noChangeAspect="1"/>
          </p:cNvPicPr>
          <p:nvPr/>
        </p:nvPicPr>
        <p:blipFill>
          <a:blip r:embed="rId12">
            <a:extLst>
              <a:ext uri="{BEBA8EAE-BF5A-486C-A8C5-ECC9F3942E4B}">
                <a14:imgProps xmlns:a14="http://schemas.microsoft.com/office/drawing/2010/main">
                  <a14:imgLayer r:embed="rId13">
                    <a14:imgEffect>
                      <a14:backgroundRemoval t="10000" b="90000" l="3871" r="98226">
                        <a14:foregroundMark x1="15645" y1="55161" x2="15645" y2="55161"/>
                        <a14:foregroundMark x1="21935" y1="59194" x2="21935" y2="59194"/>
                      </a14:backgroundRemoval>
                    </a14:imgEffect>
                  </a14:imgLayer>
                </a14:imgProps>
              </a:ext>
            </a:extLst>
          </a:blip>
          <a:stretch>
            <a:fillRect/>
          </a:stretch>
        </p:blipFill>
        <p:spPr>
          <a:xfrm>
            <a:off x="7281334" y="2419597"/>
            <a:ext cx="1253066" cy="1253066"/>
          </a:xfrm>
          <a:prstGeom prst="rect">
            <a:avLst/>
          </a:prstGeom>
        </p:spPr>
      </p:pic>
      <p:pic>
        <p:nvPicPr>
          <p:cNvPr id="23" name="Picture 22"/>
          <p:cNvPicPr>
            <a:picLocks noChangeAspect="1"/>
          </p:cNvPicPr>
          <p:nvPr/>
        </p:nvPicPr>
        <p:blipFill>
          <a:blip r:embed="rId14">
            <a:extLst>
              <a:ext uri="{BEBA8EAE-BF5A-486C-A8C5-ECC9F3942E4B}">
                <a14:imgProps xmlns:a14="http://schemas.microsoft.com/office/drawing/2010/main">
                  <a14:imgLayer r:embed="rId15">
                    <a14:imgEffect>
                      <a14:backgroundRemoval t="10000" b="90000" l="10000" r="90000"/>
                    </a14:imgEffect>
                  </a14:imgLayer>
                </a14:imgProps>
              </a:ext>
            </a:extLst>
          </a:blip>
          <a:stretch>
            <a:fillRect/>
          </a:stretch>
        </p:blipFill>
        <p:spPr>
          <a:xfrm>
            <a:off x="7100793" y="1080501"/>
            <a:ext cx="1433607" cy="1433607"/>
          </a:xfrm>
          <a:prstGeom prst="rect">
            <a:avLst/>
          </a:prstGeom>
        </p:spPr>
      </p:pic>
      <p:cxnSp>
        <p:nvCxnSpPr>
          <p:cNvPr id="6" name="Straight Connector 5"/>
          <p:cNvCxnSpPr/>
          <p:nvPr/>
        </p:nvCxnSpPr>
        <p:spPr bwMode="auto">
          <a:xfrm>
            <a:off x="1086475" y="1962150"/>
            <a:ext cx="295687" cy="0"/>
          </a:xfrm>
          <a:prstGeom prst="line">
            <a:avLst/>
          </a:prstGeom>
          <a:noFill/>
          <a:ln w="12700" cap="flat" cmpd="sng" algn="ctr">
            <a:solidFill>
              <a:schemeClr val="bg1"/>
            </a:solidFill>
            <a:prstDash val="solid"/>
            <a:round/>
            <a:headEnd type="none" w="med" len="med"/>
            <a:tailEnd type="none"/>
          </a:ln>
          <a:effectLst/>
        </p:spPr>
      </p:cxnSp>
      <p:sp>
        <p:nvSpPr>
          <p:cNvPr id="8" name="Rectangle 7"/>
          <p:cNvSpPr/>
          <p:nvPr/>
        </p:nvSpPr>
        <p:spPr>
          <a:xfrm>
            <a:off x="1020157" y="1920140"/>
            <a:ext cx="442850" cy="184666"/>
          </a:xfrm>
          <a:prstGeom prst="rect">
            <a:avLst/>
          </a:prstGeom>
        </p:spPr>
        <p:txBody>
          <a:bodyPr wrap="none">
            <a:spAutoFit/>
          </a:bodyPr>
          <a:lstStyle/>
          <a:p>
            <a:pPr defTabSz="457200" eaLnBrk="0" fontAlgn="base" hangingPunct="0">
              <a:spcBef>
                <a:spcPct val="0"/>
              </a:spcBef>
              <a:spcAft>
                <a:spcPct val="0"/>
              </a:spcAft>
            </a:pPr>
            <a:r>
              <a:rPr lang="en-US" sz="600" dirty="0">
                <a:solidFill>
                  <a:srgbClr val="FFFFFF"/>
                </a:solidFill>
                <a:latin typeface="Arial"/>
                <a:ea typeface="MS PGothic" panose="020B0600070205080204" pitchFamily="34" charset="-128"/>
                <a:cs typeface="Arial"/>
              </a:rPr>
              <a:t>200 µm</a:t>
            </a:r>
          </a:p>
        </p:txBody>
      </p:sp>
      <p:sp>
        <p:nvSpPr>
          <p:cNvPr id="9" name="Rectangle 8"/>
          <p:cNvSpPr/>
          <p:nvPr/>
        </p:nvSpPr>
        <p:spPr>
          <a:xfrm>
            <a:off x="4383487" y="3321278"/>
            <a:ext cx="386394" cy="215444"/>
          </a:xfrm>
          <a:prstGeom prst="rect">
            <a:avLst/>
          </a:prstGeom>
        </p:spPr>
        <p:txBody>
          <a:bodyPr wrap="none">
            <a:spAutoFit/>
          </a:bodyPr>
          <a:lstStyle/>
          <a:p>
            <a:pPr defTabSz="457200" eaLnBrk="0" fontAlgn="base" hangingPunct="0">
              <a:spcBef>
                <a:spcPct val="0"/>
              </a:spcBef>
              <a:spcAft>
                <a:spcPct val="0"/>
              </a:spcAft>
            </a:pPr>
            <a:r>
              <a:rPr lang="en-US" sz="800" dirty="0">
                <a:solidFill>
                  <a:srgbClr val="FFFFFF"/>
                </a:solidFill>
                <a:latin typeface="Arial"/>
                <a:ea typeface="MS PGothic" panose="020B0600070205080204" pitchFamily="34" charset="-128"/>
                <a:cs typeface="Arial"/>
              </a:rPr>
              <a:t>00 µ</a:t>
            </a:r>
            <a:endParaRPr lang="en-US" dirty="0">
              <a:solidFill>
                <a:srgbClr val="FFFFFF"/>
              </a:solidFill>
              <a:latin typeface="Arial"/>
              <a:ea typeface="MS PGothic" panose="020B0600070205080204" pitchFamily="34" charset="-128"/>
              <a:cs typeface="Arial"/>
            </a:endParaRPr>
          </a:p>
        </p:txBody>
      </p:sp>
      <p:cxnSp>
        <p:nvCxnSpPr>
          <p:cNvPr id="25" name="Straight Connector 24"/>
          <p:cNvCxnSpPr/>
          <p:nvPr/>
        </p:nvCxnSpPr>
        <p:spPr bwMode="auto">
          <a:xfrm>
            <a:off x="1086475" y="3302228"/>
            <a:ext cx="295687" cy="0"/>
          </a:xfrm>
          <a:prstGeom prst="line">
            <a:avLst/>
          </a:prstGeom>
          <a:noFill/>
          <a:ln w="12700" cap="flat" cmpd="sng" algn="ctr">
            <a:solidFill>
              <a:schemeClr val="bg1"/>
            </a:solidFill>
            <a:prstDash val="solid"/>
            <a:round/>
            <a:headEnd type="none" w="med" len="med"/>
            <a:tailEnd type="none"/>
          </a:ln>
          <a:effectLst/>
        </p:spPr>
      </p:cxnSp>
      <p:sp>
        <p:nvSpPr>
          <p:cNvPr id="26" name="Rectangle 25"/>
          <p:cNvSpPr/>
          <p:nvPr/>
        </p:nvSpPr>
        <p:spPr>
          <a:xfrm>
            <a:off x="1020157" y="3271414"/>
            <a:ext cx="442850" cy="184666"/>
          </a:xfrm>
          <a:prstGeom prst="rect">
            <a:avLst/>
          </a:prstGeom>
        </p:spPr>
        <p:txBody>
          <a:bodyPr wrap="none">
            <a:spAutoFit/>
          </a:bodyPr>
          <a:lstStyle/>
          <a:p>
            <a:pPr defTabSz="457200" eaLnBrk="0" fontAlgn="base" hangingPunct="0">
              <a:spcBef>
                <a:spcPct val="0"/>
              </a:spcBef>
              <a:spcAft>
                <a:spcPct val="0"/>
              </a:spcAft>
            </a:pPr>
            <a:r>
              <a:rPr lang="en-US" sz="600" dirty="0">
                <a:solidFill>
                  <a:srgbClr val="FFFFFF"/>
                </a:solidFill>
                <a:latin typeface="Arial"/>
                <a:ea typeface="MS PGothic" panose="020B0600070205080204" pitchFamily="34" charset="-128"/>
                <a:cs typeface="Arial"/>
              </a:rPr>
              <a:t>200 µm</a:t>
            </a:r>
          </a:p>
        </p:txBody>
      </p:sp>
      <p:sp>
        <p:nvSpPr>
          <p:cNvPr id="14" name="Rectangle 13"/>
          <p:cNvSpPr/>
          <p:nvPr/>
        </p:nvSpPr>
        <p:spPr bwMode="auto">
          <a:xfrm>
            <a:off x="3495593" y="1276773"/>
            <a:ext cx="2569928" cy="331228"/>
          </a:xfrm>
          <a:prstGeom prst="rect">
            <a:avLst/>
          </a:prstGeom>
          <a:solidFill>
            <a:schemeClr val="bg1"/>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a:solidFill>
                <a:srgbClr val="616161"/>
              </a:solidFill>
              <a:latin typeface="Arial"/>
              <a:ea typeface="MS PGothic" panose="020B0600070205080204" pitchFamily="34" charset="-128"/>
              <a:cs typeface="Arial"/>
            </a:endParaRPr>
          </a:p>
        </p:txBody>
      </p:sp>
      <p:sp>
        <p:nvSpPr>
          <p:cNvPr id="29" name="Rectangle 28"/>
          <p:cNvSpPr/>
          <p:nvPr/>
        </p:nvSpPr>
        <p:spPr bwMode="auto">
          <a:xfrm>
            <a:off x="5398347" y="1307253"/>
            <a:ext cx="464526" cy="171028"/>
          </a:xfrm>
          <a:prstGeom prst="rect">
            <a:avLst/>
          </a:prstGeom>
          <a:solidFill>
            <a:schemeClr val="bg1"/>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a:solidFill>
                <a:srgbClr val="616161"/>
              </a:solidFill>
              <a:latin typeface="Arial"/>
              <a:ea typeface="MS PGothic" panose="020B0600070205080204" pitchFamily="34" charset="-128"/>
              <a:cs typeface="Arial"/>
            </a:endParaRPr>
          </a:p>
        </p:txBody>
      </p:sp>
      <p:pic>
        <p:nvPicPr>
          <p:cNvPr id="27" name="Picture 26" descr="new chart_r2.jpg"/>
          <p:cNvPicPr>
            <a:picLocks noChangeAspect="1"/>
          </p:cNvPicPr>
          <p:nvPr/>
        </p:nvPicPr>
        <p:blipFill>
          <a:blip r:embed="rId16" cstate="email">
            <a:extLst>
              <a:ext uri="{28A0092B-C50C-407E-A947-70E740481C1C}">
                <a14:useLocalDpi xmlns:a14="http://schemas.microsoft.com/office/drawing/2010/main" val="0"/>
              </a:ext>
            </a:extLst>
          </a:blip>
          <a:stretch>
            <a:fillRect/>
          </a:stretch>
        </p:blipFill>
        <p:spPr>
          <a:xfrm>
            <a:off x="2099561" y="966576"/>
            <a:ext cx="4926241" cy="4974835"/>
          </a:xfrm>
          <a:prstGeom prst="rect">
            <a:avLst/>
          </a:prstGeom>
        </p:spPr>
      </p:pic>
    </p:spTree>
    <p:extLst>
      <p:ext uri="{BB962C8B-B14F-4D97-AF65-F5344CB8AC3E}">
        <p14:creationId xmlns:p14="http://schemas.microsoft.com/office/powerpoint/2010/main" val="224251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09385"/>
            <a:ext cx="9144000" cy="528815"/>
          </a:xfrm>
        </p:spPr>
        <p:txBody>
          <a:bodyPr>
            <a:noAutofit/>
          </a:bodyPr>
          <a:lstStyle/>
          <a:p>
            <a:pPr algn="ctr"/>
            <a:r>
              <a:rPr lang="en-US" b="0" dirty="0">
                <a:latin typeface="Arial"/>
                <a:cs typeface="Arial"/>
              </a:rPr>
              <a:t>APS-U: </a:t>
            </a:r>
            <a:r>
              <a:rPr lang="en-US" b="0" dirty="0" smtClean="0">
                <a:latin typeface="Arial"/>
                <a:cs typeface="Arial"/>
              </a:rPr>
              <a:t>High-energy star in U.S. X-ray facility constellation</a:t>
            </a:r>
            <a:endParaRPr lang="en-US" b="0" dirty="0">
              <a:latin typeface="Arial"/>
              <a:cs typeface="Arial"/>
            </a:endParaRPr>
          </a:p>
        </p:txBody>
      </p:sp>
      <p:pic>
        <p:nvPicPr>
          <p:cNvPr id="4" name="Picture 3"/>
          <p:cNvPicPr>
            <a:picLocks noChangeAspect="1"/>
          </p:cNvPicPr>
          <p:nvPr/>
        </p:nvPicPr>
        <p:blipFill>
          <a:blip r:embed="rId3"/>
          <a:stretch>
            <a:fillRect/>
          </a:stretch>
        </p:blipFill>
        <p:spPr>
          <a:xfrm>
            <a:off x="659970" y="769012"/>
            <a:ext cx="7571266" cy="5485917"/>
          </a:xfrm>
          <a:prstGeom prst="rect">
            <a:avLst/>
          </a:prstGeom>
        </p:spPr>
      </p:pic>
      <p:sp>
        <p:nvSpPr>
          <p:cNvPr id="7" name="TextBox 6"/>
          <p:cNvSpPr txBox="1"/>
          <p:nvPr/>
        </p:nvSpPr>
        <p:spPr>
          <a:xfrm>
            <a:off x="1041400" y="787400"/>
            <a:ext cx="825500" cy="5309146"/>
          </a:xfrm>
          <a:prstGeom prst="rect">
            <a:avLst/>
          </a:prstGeom>
          <a:solidFill>
            <a:srgbClr val="FFFFFF"/>
          </a:solidFill>
        </p:spPr>
        <p:txBody>
          <a:bodyPr wrap="square" rtlCol="0">
            <a:spAutoFit/>
          </a:bodyPr>
          <a:lstStyle/>
          <a:p>
            <a:r>
              <a:rPr lang="en-US" sz="1600" dirty="0" smtClean="0">
                <a:latin typeface="Arial"/>
                <a:cs typeface="Arial"/>
              </a:rPr>
              <a:t>1E+23</a:t>
            </a:r>
          </a:p>
          <a:p>
            <a:endParaRPr lang="en-US" sz="2000" dirty="0">
              <a:latin typeface="Arial"/>
              <a:cs typeface="Arial"/>
            </a:endParaRPr>
          </a:p>
          <a:p>
            <a:r>
              <a:rPr lang="en-US" sz="1600" dirty="0" smtClean="0">
                <a:latin typeface="Arial"/>
                <a:cs typeface="Arial"/>
              </a:rPr>
              <a:t>1E+22</a:t>
            </a:r>
          </a:p>
          <a:p>
            <a:endParaRPr lang="en-US" sz="2000" dirty="0">
              <a:latin typeface="Arial"/>
              <a:cs typeface="Arial"/>
            </a:endParaRPr>
          </a:p>
          <a:p>
            <a:r>
              <a:rPr lang="en-US" sz="1600" dirty="0" smtClean="0">
                <a:latin typeface="Arial"/>
                <a:cs typeface="Arial"/>
              </a:rPr>
              <a:t>1E+21</a:t>
            </a:r>
          </a:p>
          <a:p>
            <a:endParaRPr lang="en-US" sz="2100" dirty="0">
              <a:latin typeface="Arial"/>
              <a:cs typeface="Arial"/>
            </a:endParaRPr>
          </a:p>
          <a:p>
            <a:r>
              <a:rPr lang="en-US" sz="1600" dirty="0" smtClean="0">
                <a:latin typeface="Arial"/>
                <a:cs typeface="Arial"/>
              </a:rPr>
              <a:t>1E+20</a:t>
            </a:r>
          </a:p>
          <a:p>
            <a:endParaRPr lang="en-US" sz="2000" dirty="0">
              <a:latin typeface="Arial"/>
              <a:cs typeface="Arial"/>
            </a:endParaRPr>
          </a:p>
          <a:p>
            <a:r>
              <a:rPr lang="en-US" sz="1600" dirty="0" smtClean="0">
                <a:latin typeface="Arial"/>
                <a:cs typeface="Arial"/>
              </a:rPr>
              <a:t>1E+19</a:t>
            </a:r>
          </a:p>
          <a:p>
            <a:endParaRPr lang="en-US" sz="2100" dirty="0">
              <a:latin typeface="Arial"/>
              <a:cs typeface="Arial"/>
            </a:endParaRPr>
          </a:p>
          <a:p>
            <a:r>
              <a:rPr lang="en-US" sz="1600" dirty="0" smtClean="0">
                <a:latin typeface="Arial"/>
                <a:cs typeface="Arial"/>
              </a:rPr>
              <a:t>1E+18</a:t>
            </a:r>
          </a:p>
          <a:p>
            <a:endParaRPr lang="en-US" sz="2000" dirty="0">
              <a:latin typeface="Arial"/>
              <a:cs typeface="Arial"/>
            </a:endParaRPr>
          </a:p>
          <a:p>
            <a:r>
              <a:rPr lang="en-US" sz="1600" dirty="0" smtClean="0">
                <a:latin typeface="Arial"/>
                <a:cs typeface="Arial"/>
              </a:rPr>
              <a:t>1E+17</a:t>
            </a:r>
          </a:p>
          <a:p>
            <a:endParaRPr lang="en-US" sz="2000" dirty="0">
              <a:latin typeface="Arial"/>
              <a:cs typeface="Arial"/>
            </a:endParaRPr>
          </a:p>
          <a:p>
            <a:r>
              <a:rPr lang="en-US" sz="1600" dirty="0" smtClean="0">
                <a:latin typeface="Arial"/>
                <a:cs typeface="Arial"/>
              </a:rPr>
              <a:t>1E+16</a:t>
            </a:r>
          </a:p>
          <a:p>
            <a:endParaRPr lang="en-US" sz="2100" dirty="0">
              <a:latin typeface="Arial"/>
              <a:cs typeface="Arial"/>
            </a:endParaRPr>
          </a:p>
          <a:p>
            <a:r>
              <a:rPr lang="en-US" sz="1600" dirty="0" smtClean="0">
                <a:latin typeface="Arial"/>
                <a:cs typeface="Arial"/>
              </a:rPr>
              <a:t>1E+15</a:t>
            </a:r>
          </a:p>
          <a:p>
            <a:endParaRPr lang="en-US" sz="1600" dirty="0">
              <a:latin typeface="Arial"/>
              <a:cs typeface="Arial"/>
            </a:endParaRPr>
          </a:p>
          <a:p>
            <a:endParaRPr lang="en-US" sz="1600" dirty="0">
              <a:latin typeface="Arial"/>
              <a:cs typeface="Arial"/>
            </a:endParaRPr>
          </a:p>
        </p:txBody>
      </p:sp>
      <p:sp>
        <p:nvSpPr>
          <p:cNvPr id="6" name="TextBox 5"/>
          <p:cNvSpPr txBox="1"/>
          <p:nvPr/>
        </p:nvSpPr>
        <p:spPr>
          <a:xfrm>
            <a:off x="1765300" y="5448300"/>
            <a:ext cx="6515100" cy="825867"/>
          </a:xfrm>
          <a:prstGeom prst="rect">
            <a:avLst/>
          </a:prstGeom>
          <a:solidFill>
            <a:srgbClr val="FFFFFF"/>
          </a:solidFill>
        </p:spPr>
        <p:txBody>
          <a:bodyPr wrap="square" rtlCol="0">
            <a:spAutoFit/>
          </a:bodyPr>
          <a:lstStyle/>
          <a:p>
            <a:pPr>
              <a:spcAft>
                <a:spcPts val="200"/>
              </a:spcAft>
            </a:pPr>
            <a:r>
              <a:rPr lang="en-US" sz="1600" dirty="0" smtClean="0">
                <a:solidFill>
                  <a:srgbClr val="000000"/>
                </a:solidFill>
                <a:latin typeface="Arial"/>
                <a:cs typeface="Arial"/>
              </a:rPr>
              <a:t>0		    20		 	40		      60		</a:t>
            </a:r>
            <a:r>
              <a:rPr lang="en-US" sz="1600" dirty="0">
                <a:solidFill>
                  <a:srgbClr val="000000"/>
                </a:solidFill>
                <a:latin typeface="Arial"/>
                <a:cs typeface="Arial"/>
              </a:rPr>
              <a:t> </a:t>
            </a:r>
            <a:r>
              <a:rPr lang="en-US" sz="1600" dirty="0" smtClean="0">
                <a:solidFill>
                  <a:srgbClr val="000000"/>
                </a:solidFill>
                <a:latin typeface="Arial"/>
                <a:cs typeface="Arial"/>
              </a:rPr>
              <a:t>   80 		100</a:t>
            </a:r>
          </a:p>
          <a:p>
            <a:pPr algn="ctr"/>
            <a:r>
              <a:rPr lang="en-US" sz="1400" dirty="0" smtClean="0">
                <a:solidFill>
                  <a:srgbClr val="000000"/>
                </a:solidFill>
                <a:latin typeface="Arial"/>
                <a:cs typeface="Arial"/>
              </a:rPr>
              <a:t>Photon Energy (keV)</a:t>
            </a:r>
          </a:p>
          <a:p>
            <a:pPr algn="ctr"/>
            <a:endParaRPr lang="en-US" sz="1600" dirty="0">
              <a:solidFill>
                <a:srgbClr val="000000"/>
              </a:solidFill>
              <a:latin typeface="Arial"/>
              <a:cs typeface="Arial"/>
            </a:endParaRPr>
          </a:p>
        </p:txBody>
      </p:sp>
      <p:sp>
        <p:nvSpPr>
          <p:cNvPr id="3" name="TextBox 2"/>
          <p:cNvSpPr txBox="1"/>
          <p:nvPr/>
        </p:nvSpPr>
        <p:spPr>
          <a:xfrm>
            <a:off x="228600" y="6082335"/>
            <a:ext cx="8763000" cy="369332"/>
          </a:xfrm>
          <a:prstGeom prst="rect">
            <a:avLst/>
          </a:prstGeom>
          <a:noFill/>
        </p:spPr>
        <p:txBody>
          <a:bodyPr wrap="square" rtlCol="0">
            <a:spAutoFit/>
          </a:bodyPr>
          <a:lstStyle/>
          <a:p>
            <a:pPr algn="ctr"/>
            <a:r>
              <a:rPr lang="en-US" dirty="0" smtClean="0">
                <a:solidFill>
                  <a:srgbClr val="D2D2D2">
                    <a:lumMod val="10000"/>
                  </a:srgbClr>
                </a:solidFill>
                <a:latin typeface="Arial"/>
                <a:cs typeface="Arial"/>
              </a:rPr>
              <a:t>Brightness vs. x-ray energy at top </a:t>
            </a:r>
            <a:r>
              <a:rPr lang="en-US" dirty="0" err="1" smtClean="0">
                <a:solidFill>
                  <a:srgbClr val="D2D2D2">
                    <a:lumMod val="10000"/>
                  </a:srgbClr>
                </a:solidFill>
                <a:latin typeface="Arial"/>
                <a:cs typeface="Arial"/>
              </a:rPr>
              <a:t>beamlines</a:t>
            </a:r>
            <a:r>
              <a:rPr lang="en-US" dirty="0" smtClean="0">
                <a:solidFill>
                  <a:srgbClr val="D2D2D2">
                    <a:lumMod val="10000"/>
                  </a:srgbClr>
                </a:solidFill>
                <a:latin typeface="Arial"/>
                <a:cs typeface="Arial"/>
              </a:rPr>
              <a:t> among BES synchrotron facilities</a:t>
            </a:r>
          </a:p>
        </p:txBody>
      </p:sp>
      <p:sp>
        <p:nvSpPr>
          <p:cNvPr id="5" name="Slide Number Placeholder 4"/>
          <p:cNvSpPr>
            <a:spLocks noGrp="1"/>
          </p:cNvSpPr>
          <p:nvPr>
            <p:ph type="sldNum" sz="quarter" idx="12"/>
          </p:nvPr>
        </p:nvSpPr>
        <p:spPr/>
        <p:txBody>
          <a:bodyPr/>
          <a:lstStyle/>
          <a:p>
            <a:pPr>
              <a:defRPr/>
            </a:pPr>
            <a:fld id="{BCF5F422-1A53-441E-9EFC-E7C12AA4BDD6}" type="slidenum">
              <a:rPr lang="en-US" smtClean="0">
                <a:solidFill>
                  <a:srgbClr val="404040"/>
                </a:solidFill>
              </a:rPr>
              <a:pPr>
                <a:defRPr/>
              </a:pPr>
              <a:t>39</a:t>
            </a:fld>
            <a:endParaRPr lang="en-US">
              <a:solidFill>
                <a:srgbClr val="404040"/>
              </a:solidFill>
            </a:endParaRPr>
          </a:p>
        </p:txBody>
      </p:sp>
      <p:sp>
        <p:nvSpPr>
          <p:cNvPr id="8" name="TextBox 7"/>
          <p:cNvSpPr txBox="1"/>
          <p:nvPr/>
        </p:nvSpPr>
        <p:spPr>
          <a:xfrm rot="16200000">
            <a:off x="-215899" y="2977181"/>
            <a:ext cx="2324100" cy="307777"/>
          </a:xfrm>
          <a:prstGeom prst="rect">
            <a:avLst/>
          </a:prstGeom>
          <a:solidFill>
            <a:srgbClr val="FFFFFF"/>
          </a:solidFill>
        </p:spPr>
        <p:txBody>
          <a:bodyPr wrap="square" rtlCol="0">
            <a:spAutoFit/>
          </a:bodyPr>
          <a:lstStyle/>
          <a:p>
            <a:r>
              <a:rPr lang="en-US" sz="1400" dirty="0" smtClean="0">
                <a:latin typeface="Arial"/>
                <a:cs typeface="Arial"/>
              </a:rPr>
              <a:t>Brightness (std. units)</a:t>
            </a:r>
            <a:endParaRPr lang="en-US" sz="1400" dirty="0">
              <a:latin typeface="Arial"/>
              <a:cs typeface="Arial"/>
            </a:endParaRPr>
          </a:p>
        </p:txBody>
      </p:sp>
    </p:spTree>
    <p:extLst>
      <p:ext uri="{BB962C8B-B14F-4D97-AF65-F5344CB8AC3E}">
        <p14:creationId xmlns:p14="http://schemas.microsoft.com/office/powerpoint/2010/main" val="126325524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5" descr="slide footer_blue_646.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6314055"/>
            <a:ext cx="8987652" cy="521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7" descr="slide header_646.jp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0"/>
            <a:ext cx="91440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txBox="1">
            <a:spLocks/>
          </p:cNvSpPr>
          <p:nvPr/>
        </p:nvSpPr>
        <p:spPr>
          <a:xfrm>
            <a:off x="-57150" y="241300"/>
            <a:ext cx="9258300" cy="523875"/>
          </a:xfrm>
          <a:prstGeom prst="rect">
            <a:avLst/>
          </a:prstGeom>
        </p:spPr>
        <p:txBody>
          <a:bodyPr/>
          <a:lstStyle/>
          <a:p>
            <a:pPr algn="ctr" eaLnBrk="0" hangingPunct="0">
              <a:defRPr/>
            </a:pPr>
            <a:r>
              <a:rPr lang="en-US" sz="2600" kern="0" dirty="0" smtClean="0">
                <a:solidFill>
                  <a:srgbClr val="1F497D"/>
                </a:solidFill>
                <a:latin typeface="Arial"/>
                <a:ea typeface="ＭＳ Ｐゴシック" charset="-128"/>
                <a:cs typeface="Arial"/>
              </a:rPr>
              <a:t>APS-U will serve a large, active and growing user community</a:t>
            </a:r>
            <a:endParaRPr lang="en-US" sz="2600" kern="0" dirty="0">
              <a:solidFill>
                <a:srgbClr val="1F497D"/>
              </a:solidFill>
              <a:latin typeface="Arial"/>
              <a:ea typeface="ＭＳ Ｐゴシック" charset="-128"/>
              <a:cs typeface="Arial"/>
            </a:endParaRPr>
          </a:p>
        </p:txBody>
      </p:sp>
      <p:graphicFrame>
        <p:nvGraphicFramePr>
          <p:cNvPr id="16" name="Chart 15"/>
          <p:cNvGraphicFramePr>
            <a:graphicFrameLocks/>
          </p:cNvGraphicFramePr>
          <p:nvPr>
            <p:extLst>
              <p:ext uri="{D42A27DB-BD31-4B8C-83A1-F6EECF244321}">
                <p14:modId xmlns:p14="http://schemas.microsoft.com/office/powerpoint/2010/main" val="1068349300"/>
              </p:ext>
            </p:extLst>
          </p:nvPr>
        </p:nvGraphicFramePr>
        <p:xfrm>
          <a:off x="368300" y="990600"/>
          <a:ext cx="3759200" cy="2413000"/>
        </p:xfrm>
        <a:graphic>
          <a:graphicData uri="http://schemas.openxmlformats.org/drawingml/2006/chart">
            <c:chart xmlns:c="http://schemas.openxmlformats.org/drawingml/2006/chart" xmlns:r="http://schemas.openxmlformats.org/officeDocument/2006/relationships" r:id="rId5"/>
          </a:graphicData>
        </a:graphic>
      </p:graphicFrame>
      <p:sp>
        <p:nvSpPr>
          <p:cNvPr id="2" name="Slide Number Placeholder 1"/>
          <p:cNvSpPr>
            <a:spLocks noGrp="1"/>
          </p:cNvSpPr>
          <p:nvPr>
            <p:ph type="sldNum" sz="quarter" idx="12"/>
          </p:nvPr>
        </p:nvSpPr>
        <p:spPr/>
        <p:txBody>
          <a:bodyPr/>
          <a:lstStyle/>
          <a:p>
            <a:pPr>
              <a:defRPr/>
            </a:pPr>
            <a:fld id="{BCF5F422-1A53-441E-9EFC-E7C12AA4BDD6}" type="slidenum">
              <a:rPr lang="en-US" smtClean="0">
                <a:solidFill>
                  <a:srgbClr val="404040"/>
                </a:solidFill>
              </a:rPr>
              <a:pPr>
                <a:defRPr/>
              </a:pPr>
              <a:t>40</a:t>
            </a:fld>
            <a:endParaRPr lang="en-US">
              <a:solidFill>
                <a:srgbClr val="404040"/>
              </a:solidFill>
            </a:endParaRPr>
          </a:p>
        </p:txBody>
      </p:sp>
      <p:graphicFrame>
        <p:nvGraphicFramePr>
          <p:cNvPr id="17" name="Chart 16"/>
          <p:cNvGraphicFramePr>
            <a:graphicFrameLocks/>
          </p:cNvGraphicFramePr>
          <p:nvPr>
            <p:extLst>
              <p:ext uri="{D42A27DB-BD31-4B8C-83A1-F6EECF244321}">
                <p14:modId xmlns:p14="http://schemas.microsoft.com/office/powerpoint/2010/main" val="437496610"/>
              </p:ext>
            </p:extLst>
          </p:nvPr>
        </p:nvGraphicFramePr>
        <p:xfrm>
          <a:off x="1584291" y="3888928"/>
          <a:ext cx="5643192" cy="2969072"/>
        </p:xfrm>
        <a:graphic>
          <a:graphicData uri="http://schemas.openxmlformats.org/drawingml/2006/chart">
            <c:chart xmlns:c="http://schemas.openxmlformats.org/drawingml/2006/chart" xmlns:r="http://schemas.openxmlformats.org/officeDocument/2006/relationships" r:id="rId6"/>
          </a:graphicData>
        </a:graphic>
      </p:graphicFrame>
      <p:sp>
        <p:nvSpPr>
          <p:cNvPr id="7" name="Rectangle 6"/>
          <p:cNvSpPr/>
          <p:nvPr/>
        </p:nvSpPr>
        <p:spPr bwMode="auto">
          <a:xfrm>
            <a:off x="1479544" y="3849646"/>
            <a:ext cx="5787211" cy="2618807"/>
          </a:xfrm>
          <a:prstGeom prst="rect">
            <a:avLst/>
          </a:prstGeom>
          <a:no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Calibri" pitchFamily="34" charset="0"/>
            </a:endParaRPr>
          </a:p>
        </p:txBody>
      </p:sp>
      <p:pic>
        <p:nvPicPr>
          <p:cNvPr id="8" name="Picture 7"/>
          <p:cNvPicPr>
            <a:picLocks noChangeAspect="1"/>
          </p:cNvPicPr>
          <p:nvPr/>
        </p:nvPicPr>
        <p:blipFill>
          <a:blip r:embed="rId7"/>
          <a:stretch>
            <a:fillRect/>
          </a:stretch>
        </p:blipFill>
        <p:spPr>
          <a:xfrm>
            <a:off x="4713571" y="896974"/>
            <a:ext cx="4090004" cy="2690792"/>
          </a:xfrm>
          <a:prstGeom prst="rect">
            <a:avLst/>
          </a:prstGeom>
        </p:spPr>
      </p:pic>
    </p:spTree>
    <p:extLst>
      <p:ext uri="{BB962C8B-B14F-4D97-AF65-F5344CB8AC3E}">
        <p14:creationId xmlns:p14="http://schemas.microsoft.com/office/powerpoint/2010/main" val="63043164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lgn="ctr"/>
            <a:r>
              <a:rPr lang="en-US" b="0" dirty="0" smtClean="0">
                <a:latin typeface="Arial"/>
                <a:ea typeface="MS PGothic" charset="0"/>
                <a:cs typeface="Arial"/>
              </a:rPr>
              <a:t>High-level performance goals and design drivers</a:t>
            </a:r>
            <a:endParaRPr lang="en-US" b="0" dirty="0">
              <a:latin typeface="Arial"/>
              <a:ea typeface="MS PGothic" charset="0"/>
              <a:cs typeface="Arial"/>
            </a:endParaRPr>
          </a:p>
        </p:txBody>
      </p:sp>
      <p:sp>
        <p:nvSpPr>
          <p:cNvPr id="35843" name="Content Placeholder 2"/>
          <p:cNvSpPr>
            <a:spLocks noGrp="1"/>
          </p:cNvSpPr>
          <p:nvPr>
            <p:ph idx="1"/>
          </p:nvPr>
        </p:nvSpPr>
        <p:spPr>
          <a:xfrm>
            <a:off x="327025" y="777875"/>
            <a:ext cx="8229600" cy="4525963"/>
          </a:xfrm>
        </p:spPr>
        <p:txBody>
          <a:bodyPr/>
          <a:lstStyle/>
          <a:p>
            <a:pPr marL="0" indent="0">
              <a:buFont typeface="Wingdings" charset="0"/>
              <a:buNone/>
            </a:pPr>
            <a:r>
              <a:rPr lang="en-US" dirty="0">
                <a:solidFill>
                  <a:srgbClr val="000000"/>
                </a:solidFill>
                <a:latin typeface="Arial"/>
                <a:ea typeface="MS PGothic" charset="0"/>
                <a:cs typeface="Arial"/>
              </a:rPr>
              <a:t>The APS Upgrade design has been motivated by a set of performance goals that deliver on the opportunities outlined by BESAC:</a:t>
            </a:r>
          </a:p>
        </p:txBody>
      </p:sp>
      <p:sp>
        <p:nvSpPr>
          <p:cNvPr id="3584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MS PGothic" charset="0"/>
                <a:cs typeface="MS PGothic" charset="0"/>
              </a:defRPr>
            </a:lvl1pPr>
            <a:lvl2pPr marL="742950" indent="-285750">
              <a:defRPr>
                <a:solidFill>
                  <a:schemeClr val="tx1"/>
                </a:solidFill>
                <a:latin typeface="Calibri" charset="0"/>
                <a:ea typeface="MS PGothic" charset="0"/>
                <a:cs typeface="MS PGothic" charset="0"/>
              </a:defRPr>
            </a:lvl2pPr>
            <a:lvl3pPr marL="1143000" indent="-228600">
              <a:defRPr>
                <a:solidFill>
                  <a:schemeClr val="tx1"/>
                </a:solidFill>
                <a:latin typeface="Calibri" charset="0"/>
                <a:ea typeface="MS PGothic" charset="0"/>
                <a:cs typeface="MS PGothic" charset="0"/>
              </a:defRPr>
            </a:lvl3pPr>
            <a:lvl4pPr marL="1600200" indent="-228600">
              <a:defRPr>
                <a:solidFill>
                  <a:schemeClr val="tx1"/>
                </a:solidFill>
                <a:latin typeface="Calibri" charset="0"/>
                <a:ea typeface="MS PGothic" charset="0"/>
                <a:cs typeface="MS PGothic" charset="0"/>
              </a:defRPr>
            </a:lvl4pPr>
            <a:lvl5pPr marL="2057400" indent="-228600">
              <a:defRPr>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Calibri" charset="0"/>
                <a:ea typeface="MS PGothic" charset="0"/>
                <a:cs typeface="MS PGothic" charset="0"/>
              </a:defRPr>
            </a:lvl9pPr>
          </a:lstStyle>
          <a:p>
            <a:r>
              <a:rPr lang="en-US">
                <a:solidFill>
                  <a:schemeClr val="bg1"/>
                </a:solidFill>
                <a:latin typeface="Arial"/>
                <a:cs typeface="Arial"/>
              </a:rPr>
              <a:t>Director's CD-1 Review of the Advanced Photon Source Upgrade Project                                          15-17 July 2015</a:t>
            </a:r>
          </a:p>
        </p:txBody>
      </p:sp>
      <p:sp>
        <p:nvSpPr>
          <p:cNvPr id="7" name="Content Placeholder 2"/>
          <p:cNvSpPr txBox="1">
            <a:spLocks/>
          </p:cNvSpPr>
          <p:nvPr/>
        </p:nvSpPr>
        <p:spPr bwMode="auto">
          <a:xfrm>
            <a:off x="228600" y="1447800"/>
            <a:ext cx="3871913" cy="46180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90000" tIns="46800" rIns="90000" bIns="46800"/>
          <a:lstStyle>
            <a:lvl1pPr>
              <a:defRPr>
                <a:solidFill>
                  <a:schemeClr val="tx1"/>
                </a:solidFill>
                <a:latin typeface="Calibri" charset="0"/>
                <a:ea typeface="MS PGothic" charset="0"/>
                <a:cs typeface="MS PGothic" charset="0"/>
              </a:defRPr>
            </a:lvl1pPr>
            <a:lvl2pPr>
              <a:defRPr sz="1600">
                <a:solidFill>
                  <a:schemeClr val="tx1"/>
                </a:solidFill>
                <a:latin typeface="Calibri" charset="0"/>
                <a:ea typeface="MS PGothic" charset="0"/>
                <a:cs typeface="MS PGothic" charset="0"/>
              </a:defRPr>
            </a:lvl2pPr>
            <a:lvl3pPr>
              <a:defRPr sz="1400">
                <a:solidFill>
                  <a:schemeClr val="tx1"/>
                </a:solidFill>
                <a:latin typeface="Calibri" charset="0"/>
                <a:ea typeface="MS PGothic" charset="0"/>
                <a:cs typeface="MS PGothic" charset="0"/>
              </a:defRPr>
            </a:lvl3pPr>
            <a:lvl4pPr>
              <a:defRPr sz="1400">
                <a:solidFill>
                  <a:schemeClr val="tx1"/>
                </a:solidFill>
                <a:latin typeface="Calibri" charset="0"/>
                <a:ea typeface="MS PGothic" charset="0"/>
                <a:cs typeface="MS PGothic" charset="0"/>
              </a:defRPr>
            </a:lvl4pPr>
            <a:lvl5pPr>
              <a:defRPr sz="1400">
                <a:solidFill>
                  <a:schemeClr val="tx1"/>
                </a:solidFill>
                <a:latin typeface="Calibri" charset="0"/>
                <a:ea typeface="MS PGothic" charset="0"/>
                <a:cs typeface="MS PGothic" charset="0"/>
              </a:defRPr>
            </a:lvl5pPr>
            <a:lvl6pPr eaLnBrk="0" hangingPunct="0">
              <a:defRPr sz="1400">
                <a:solidFill>
                  <a:schemeClr val="tx1"/>
                </a:solidFill>
                <a:latin typeface="Calibri" charset="0"/>
                <a:ea typeface="MS PGothic" charset="0"/>
                <a:cs typeface="MS PGothic" charset="0"/>
              </a:defRPr>
            </a:lvl6pPr>
            <a:lvl7pPr eaLnBrk="0" hangingPunct="0">
              <a:defRPr sz="1400">
                <a:solidFill>
                  <a:schemeClr val="tx1"/>
                </a:solidFill>
                <a:latin typeface="Calibri" charset="0"/>
                <a:ea typeface="MS PGothic" charset="0"/>
                <a:cs typeface="MS PGothic" charset="0"/>
              </a:defRPr>
            </a:lvl7pPr>
            <a:lvl8pPr eaLnBrk="0" hangingPunct="0">
              <a:defRPr sz="1400">
                <a:solidFill>
                  <a:schemeClr val="tx1"/>
                </a:solidFill>
                <a:latin typeface="Calibri" charset="0"/>
                <a:ea typeface="MS PGothic" charset="0"/>
                <a:cs typeface="MS PGothic" charset="0"/>
              </a:defRPr>
            </a:lvl8pPr>
            <a:lvl9pPr eaLnBrk="0" hangingPunct="0">
              <a:defRPr sz="1400">
                <a:solidFill>
                  <a:schemeClr val="tx1"/>
                </a:solidFill>
                <a:latin typeface="Calibri" charset="0"/>
                <a:ea typeface="MS PGothic" charset="0"/>
                <a:cs typeface="MS PGothic" charset="0"/>
              </a:defRPr>
            </a:lvl9pPr>
          </a:lstStyle>
          <a:p>
            <a:pPr marL="285750" indent="-285750">
              <a:spcBef>
                <a:spcPts val="450"/>
              </a:spcBef>
              <a:buClr>
                <a:schemeClr val="tx2"/>
              </a:buClr>
              <a:buFont typeface="Wingdings" charset="2"/>
              <a:buChar char="§"/>
            </a:pPr>
            <a:r>
              <a:rPr lang="en-US" dirty="0" smtClean="0">
                <a:solidFill>
                  <a:srgbClr val="000000"/>
                </a:solidFill>
                <a:latin typeface="Arial"/>
                <a:cs typeface="Arial"/>
              </a:rPr>
              <a:t>Achieve </a:t>
            </a:r>
            <a:r>
              <a:rPr lang="en-US" dirty="0">
                <a:solidFill>
                  <a:srgbClr val="000000"/>
                </a:solidFill>
                <a:latin typeface="Arial"/>
                <a:cs typeface="Arial"/>
              </a:rPr>
              <a:t>an increase in brightness and coherent flux for hard x-rays (&gt;20 keV) of at least two orders of magnitude beyond today’s capability;</a:t>
            </a:r>
          </a:p>
          <a:p>
            <a:pPr marL="285750" indent="-285750">
              <a:spcBef>
                <a:spcPts val="450"/>
              </a:spcBef>
              <a:buClr>
                <a:schemeClr val="tx2"/>
              </a:buClr>
              <a:buFont typeface="Wingdings" charset="2"/>
              <a:buChar char="§"/>
            </a:pPr>
            <a:r>
              <a:rPr lang="en-US" dirty="0" smtClean="0">
                <a:solidFill>
                  <a:srgbClr val="000000"/>
                </a:solidFill>
                <a:latin typeface="Arial"/>
                <a:cs typeface="Arial"/>
              </a:rPr>
              <a:t>Achieve </a:t>
            </a:r>
            <a:r>
              <a:rPr lang="en-US" dirty="0">
                <a:solidFill>
                  <a:srgbClr val="000000"/>
                </a:solidFill>
                <a:latin typeface="Arial"/>
                <a:cs typeface="Arial"/>
              </a:rPr>
              <a:t>single-bunch brightness for time-resolved experiments of one to two orders of magnitude beyond today’s </a:t>
            </a:r>
            <a:r>
              <a:rPr lang="en-US" dirty="0" smtClean="0">
                <a:solidFill>
                  <a:srgbClr val="000000"/>
                </a:solidFill>
                <a:latin typeface="Arial"/>
                <a:cs typeface="Arial"/>
              </a:rPr>
              <a:t>capability</a:t>
            </a:r>
            <a:endParaRPr lang="en-US" dirty="0">
              <a:solidFill>
                <a:srgbClr val="000000"/>
              </a:solidFill>
              <a:latin typeface="Arial"/>
              <a:cs typeface="Arial"/>
            </a:endParaRPr>
          </a:p>
          <a:p>
            <a:pPr marL="285750" indent="-285750">
              <a:spcBef>
                <a:spcPts val="450"/>
              </a:spcBef>
              <a:buClr>
                <a:schemeClr val="tx2"/>
              </a:buClr>
              <a:buFont typeface="Wingdings" charset="2"/>
              <a:buChar char="§"/>
            </a:pPr>
            <a:r>
              <a:rPr lang="en-US" dirty="0" smtClean="0">
                <a:solidFill>
                  <a:srgbClr val="000000"/>
                </a:solidFill>
                <a:latin typeface="Arial"/>
                <a:cs typeface="Arial"/>
              </a:rPr>
              <a:t>Achieve </a:t>
            </a:r>
            <a:r>
              <a:rPr lang="en-US" dirty="0">
                <a:solidFill>
                  <a:srgbClr val="000000"/>
                </a:solidFill>
                <a:latin typeface="Arial"/>
                <a:cs typeface="Arial"/>
              </a:rPr>
              <a:t>average flux that is twice as great as today’s capability</a:t>
            </a:r>
          </a:p>
          <a:p>
            <a:pPr marL="285750" indent="-285750">
              <a:spcBef>
                <a:spcPts val="450"/>
              </a:spcBef>
              <a:buClr>
                <a:schemeClr val="tx2"/>
              </a:buClr>
              <a:buSzPct val="110000"/>
              <a:buFont typeface="Wingdings" charset="2"/>
              <a:buChar char="§"/>
            </a:pPr>
            <a:r>
              <a:rPr lang="en-US" dirty="0">
                <a:solidFill>
                  <a:srgbClr val="000000"/>
                </a:solidFill>
                <a:latin typeface="Arial"/>
                <a:cs typeface="Arial"/>
              </a:rPr>
              <a:t>Enable a set of experimental capabilities that ensures leadership in hard x-ray sciences</a:t>
            </a:r>
          </a:p>
          <a:p>
            <a:pPr marL="285750" indent="-285750">
              <a:spcBef>
                <a:spcPts val="450"/>
              </a:spcBef>
              <a:buClr>
                <a:schemeClr val="tx2"/>
              </a:buClr>
              <a:buFont typeface="Wingdings" charset="2"/>
              <a:buChar char="§"/>
            </a:pPr>
            <a:r>
              <a:rPr lang="en-US" dirty="0" smtClean="0">
                <a:solidFill>
                  <a:srgbClr val="000000"/>
                </a:solidFill>
                <a:latin typeface="Arial"/>
                <a:cs typeface="Arial"/>
              </a:rPr>
              <a:t>Enable </a:t>
            </a:r>
            <a:r>
              <a:rPr lang="en-US" dirty="0">
                <a:solidFill>
                  <a:srgbClr val="000000"/>
                </a:solidFill>
                <a:latin typeface="Arial"/>
                <a:cs typeface="Arial"/>
              </a:rPr>
              <a:t>use of vertically polarized, helical insertion devices or other novel devices</a:t>
            </a:r>
          </a:p>
        </p:txBody>
      </p:sp>
      <p:sp>
        <p:nvSpPr>
          <p:cNvPr id="8" name="Content Placeholder 2"/>
          <p:cNvSpPr txBox="1">
            <a:spLocks/>
          </p:cNvSpPr>
          <p:nvPr/>
        </p:nvSpPr>
        <p:spPr bwMode="auto">
          <a:xfrm>
            <a:off x="4783138" y="1587500"/>
            <a:ext cx="3827462" cy="10128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90000" tIns="46800" rIns="90000" bIns="46800"/>
          <a:lstStyle>
            <a:lvl1pPr>
              <a:defRPr>
                <a:solidFill>
                  <a:schemeClr val="tx1"/>
                </a:solidFill>
                <a:latin typeface="Calibri" charset="0"/>
                <a:ea typeface="MS PGothic" charset="0"/>
                <a:cs typeface="MS PGothic" charset="0"/>
              </a:defRPr>
            </a:lvl1pPr>
            <a:lvl2pPr>
              <a:defRPr sz="1600">
                <a:solidFill>
                  <a:schemeClr val="tx1"/>
                </a:solidFill>
                <a:latin typeface="Calibri" charset="0"/>
                <a:ea typeface="MS PGothic" charset="0"/>
                <a:cs typeface="MS PGothic" charset="0"/>
              </a:defRPr>
            </a:lvl2pPr>
            <a:lvl3pPr>
              <a:defRPr sz="1400">
                <a:solidFill>
                  <a:schemeClr val="tx1"/>
                </a:solidFill>
                <a:latin typeface="Calibri" charset="0"/>
                <a:ea typeface="MS PGothic" charset="0"/>
                <a:cs typeface="MS PGothic" charset="0"/>
              </a:defRPr>
            </a:lvl3pPr>
            <a:lvl4pPr>
              <a:defRPr sz="1400">
                <a:solidFill>
                  <a:schemeClr val="tx1"/>
                </a:solidFill>
                <a:latin typeface="Calibri" charset="0"/>
                <a:ea typeface="MS PGothic" charset="0"/>
                <a:cs typeface="MS PGothic" charset="0"/>
              </a:defRPr>
            </a:lvl4pPr>
            <a:lvl5pPr>
              <a:defRPr sz="1400">
                <a:solidFill>
                  <a:schemeClr val="tx1"/>
                </a:solidFill>
                <a:latin typeface="Calibri" charset="0"/>
                <a:ea typeface="MS PGothic" charset="0"/>
                <a:cs typeface="MS PGothic" charset="0"/>
              </a:defRPr>
            </a:lvl5pPr>
            <a:lvl6pPr eaLnBrk="0" hangingPunct="0">
              <a:defRPr sz="1400">
                <a:solidFill>
                  <a:schemeClr val="tx1"/>
                </a:solidFill>
                <a:latin typeface="Calibri" charset="0"/>
                <a:ea typeface="MS PGothic" charset="0"/>
                <a:cs typeface="MS PGothic" charset="0"/>
              </a:defRPr>
            </a:lvl6pPr>
            <a:lvl7pPr eaLnBrk="0" hangingPunct="0">
              <a:defRPr sz="1400">
                <a:solidFill>
                  <a:schemeClr val="tx1"/>
                </a:solidFill>
                <a:latin typeface="Calibri" charset="0"/>
                <a:ea typeface="MS PGothic" charset="0"/>
                <a:cs typeface="MS PGothic" charset="0"/>
              </a:defRPr>
            </a:lvl7pPr>
            <a:lvl8pPr eaLnBrk="0" hangingPunct="0">
              <a:defRPr sz="1400">
                <a:solidFill>
                  <a:schemeClr val="tx1"/>
                </a:solidFill>
                <a:latin typeface="Calibri" charset="0"/>
                <a:ea typeface="MS PGothic" charset="0"/>
                <a:cs typeface="MS PGothic" charset="0"/>
              </a:defRPr>
            </a:lvl8pPr>
            <a:lvl9pPr eaLnBrk="0" hangingPunct="0">
              <a:defRPr sz="1400">
                <a:solidFill>
                  <a:schemeClr val="tx1"/>
                </a:solidFill>
                <a:latin typeface="Calibri" charset="0"/>
                <a:ea typeface="MS PGothic" charset="0"/>
                <a:cs typeface="MS PGothic" charset="0"/>
              </a:defRPr>
            </a:lvl9pPr>
          </a:lstStyle>
          <a:p>
            <a:pPr marL="285750" indent="-285750">
              <a:spcBef>
                <a:spcPts val="450"/>
              </a:spcBef>
              <a:buClr>
                <a:schemeClr val="tx2"/>
              </a:buClr>
              <a:buFont typeface="Wingdings" charset="2"/>
              <a:buChar char="§"/>
            </a:pPr>
            <a:r>
              <a:rPr lang="en-US" dirty="0" smtClean="0">
                <a:solidFill>
                  <a:srgbClr val="000000"/>
                </a:solidFill>
                <a:latin typeface="Arial"/>
                <a:cs typeface="Arial"/>
              </a:rPr>
              <a:t>Design </a:t>
            </a:r>
            <a:r>
              <a:rPr lang="en-US" dirty="0">
                <a:solidFill>
                  <a:srgbClr val="000000"/>
                </a:solidFill>
                <a:latin typeface="Arial"/>
                <a:cs typeface="Arial"/>
              </a:rPr>
              <a:t>for ultra-low emittance and exploit SC </a:t>
            </a:r>
            <a:r>
              <a:rPr lang="en-US" dirty="0" err="1">
                <a:solidFill>
                  <a:srgbClr val="000000"/>
                </a:solidFill>
                <a:latin typeface="Arial"/>
                <a:cs typeface="Arial"/>
              </a:rPr>
              <a:t>undulator</a:t>
            </a:r>
            <a:r>
              <a:rPr lang="en-US" dirty="0">
                <a:solidFill>
                  <a:srgbClr val="000000"/>
                </a:solidFill>
                <a:latin typeface="Arial"/>
                <a:cs typeface="Arial"/>
              </a:rPr>
              <a:t> technology; </a:t>
            </a:r>
          </a:p>
        </p:txBody>
      </p:sp>
      <p:sp>
        <p:nvSpPr>
          <p:cNvPr id="10" name="Content Placeholder 2"/>
          <p:cNvSpPr txBox="1">
            <a:spLocks/>
          </p:cNvSpPr>
          <p:nvPr/>
        </p:nvSpPr>
        <p:spPr bwMode="auto">
          <a:xfrm>
            <a:off x="4781550" y="5532438"/>
            <a:ext cx="3981450" cy="944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90000" tIns="46800" rIns="90000" bIns="46800"/>
          <a:lstStyle>
            <a:lvl1pPr>
              <a:defRPr>
                <a:solidFill>
                  <a:schemeClr val="tx1"/>
                </a:solidFill>
                <a:latin typeface="Calibri" charset="0"/>
                <a:ea typeface="MS PGothic" charset="0"/>
                <a:cs typeface="MS PGothic" charset="0"/>
              </a:defRPr>
            </a:lvl1pPr>
            <a:lvl2pPr>
              <a:defRPr sz="1600">
                <a:solidFill>
                  <a:schemeClr val="tx1"/>
                </a:solidFill>
                <a:latin typeface="Calibri" charset="0"/>
                <a:ea typeface="MS PGothic" charset="0"/>
                <a:cs typeface="MS PGothic" charset="0"/>
              </a:defRPr>
            </a:lvl2pPr>
            <a:lvl3pPr>
              <a:defRPr sz="1400">
                <a:solidFill>
                  <a:schemeClr val="tx1"/>
                </a:solidFill>
                <a:latin typeface="Calibri" charset="0"/>
                <a:ea typeface="MS PGothic" charset="0"/>
                <a:cs typeface="MS PGothic" charset="0"/>
              </a:defRPr>
            </a:lvl3pPr>
            <a:lvl4pPr>
              <a:defRPr sz="1400">
                <a:solidFill>
                  <a:schemeClr val="tx1"/>
                </a:solidFill>
                <a:latin typeface="Calibri" charset="0"/>
                <a:ea typeface="MS PGothic" charset="0"/>
                <a:cs typeface="MS PGothic" charset="0"/>
              </a:defRPr>
            </a:lvl4pPr>
            <a:lvl5pPr>
              <a:defRPr sz="1400">
                <a:solidFill>
                  <a:schemeClr val="tx1"/>
                </a:solidFill>
                <a:latin typeface="Calibri" charset="0"/>
                <a:ea typeface="MS PGothic" charset="0"/>
                <a:cs typeface="MS PGothic" charset="0"/>
              </a:defRPr>
            </a:lvl5pPr>
            <a:lvl6pPr eaLnBrk="0" hangingPunct="0">
              <a:defRPr sz="1400">
                <a:solidFill>
                  <a:schemeClr val="tx1"/>
                </a:solidFill>
                <a:latin typeface="Calibri" charset="0"/>
                <a:ea typeface="MS PGothic" charset="0"/>
                <a:cs typeface="MS PGothic" charset="0"/>
              </a:defRPr>
            </a:lvl6pPr>
            <a:lvl7pPr eaLnBrk="0" hangingPunct="0">
              <a:defRPr sz="1400">
                <a:solidFill>
                  <a:schemeClr val="tx1"/>
                </a:solidFill>
                <a:latin typeface="Calibri" charset="0"/>
                <a:ea typeface="MS PGothic" charset="0"/>
                <a:cs typeface="MS PGothic" charset="0"/>
              </a:defRPr>
            </a:lvl7pPr>
            <a:lvl8pPr eaLnBrk="0" hangingPunct="0">
              <a:defRPr sz="1400">
                <a:solidFill>
                  <a:schemeClr val="tx1"/>
                </a:solidFill>
                <a:latin typeface="Calibri" charset="0"/>
                <a:ea typeface="MS PGothic" charset="0"/>
                <a:cs typeface="MS PGothic" charset="0"/>
              </a:defRPr>
            </a:lvl8pPr>
            <a:lvl9pPr eaLnBrk="0" hangingPunct="0">
              <a:defRPr sz="1400">
                <a:solidFill>
                  <a:schemeClr val="tx1"/>
                </a:solidFill>
                <a:latin typeface="Calibri" charset="0"/>
                <a:ea typeface="MS PGothic" charset="0"/>
                <a:cs typeface="MS PGothic" charset="0"/>
              </a:defRPr>
            </a:lvl9pPr>
          </a:lstStyle>
          <a:p>
            <a:pPr marL="342900" indent="-342900">
              <a:spcBef>
                <a:spcPts val="450"/>
              </a:spcBef>
              <a:buClr>
                <a:schemeClr val="tx2"/>
              </a:buClr>
              <a:buFont typeface="Wingdings" charset="2"/>
              <a:buChar char="§"/>
            </a:pPr>
            <a:r>
              <a:rPr lang="en-US" dirty="0" smtClean="0">
                <a:solidFill>
                  <a:srgbClr val="000000"/>
                </a:solidFill>
                <a:latin typeface="Arial"/>
                <a:cs typeface="Arial"/>
              </a:rPr>
              <a:t>Exploit </a:t>
            </a:r>
            <a:r>
              <a:rPr lang="en-US" dirty="0">
                <a:solidFill>
                  <a:srgbClr val="000000"/>
                </a:solidFill>
                <a:latin typeface="Arial"/>
                <a:cs typeface="Arial"/>
              </a:rPr>
              <a:t>small horizontal aperture arising from reduced emittance and round beam capability</a:t>
            </a:r>
          </a:p>
        </p:txBody>
      </p:sp>
      <p:sp>
        <p:nvSpPr>
          <p:cNvPr id="11" name="Content Placeholder 2"/>
          <p:cNvSpPr txBox="1">
            <a:spLocks/>
          </p:cNvSpPr>
          <p:nvPr/>
        </p:nvSpPr>
        <p:spPr bwMode="auto">
          <a:xfrm>
            <a:off x="4783138" y="4038600"/>
            <a:ext cx="3827462" cy="782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90000" tIns="46800" rIns="90000" bIns="46800"/>
          <a:lstStyle>
            <a:lvl1pPr>
              <a:defRPr>
                <a:solidFill>
                  <a:schemeClr val="tx1"/>
                </a:solidFill>
                <a:latin typeface="Calibri" charset="0"/>
                <a:ea typeface="MS PGothic" charset="0"/>
                <a:cs typeface="MS PGothic" charset="0"/>
              </a:defRPr>
            </a:lvl1pPr>
            <a:lvl2pPr>
              <a:defRPr sz="1600">
                <a:solidFill>
                  <a:schemeClr val="tx1"/>
                </a:solidFill>
                <a:latin typeface="Calibri" charset="0"/>
                <a:ea typeface="MS PGothic" charset="0"/>
                <a:cs typeface="MS PGothic" charset="0"/>
              </a:defRPr>
            </a:lvl2pPr>
            <a:lvl3pPr>
              <a:defRPr sz="1400">
                <a:solidFill>
                  <a:schemeClr val="tx1"/>
                </a:solidFill>
                <a:latin typeface="Calibri" charset="0"/>
                <a:ea typeface="MS PGothic" charset="0"/>
                <a:cs typeface="MS PGothic" charset="0"/>
              </a:defRPr>
            </a:lvl3pPr>
            <a:lvl4pPr>
              <a:defRPr sz="1400">
                <a:solidFill>
                  <a:schemeClr val="tx1"/>
                </a:solidFill>
                <a:latin typeface="Calibri" charset="0"/>
                <a:ea typeface="MS PGothic" charset="0"/>
                <a:cs typeface="MS PGothic" charset="0"/>
              </a:defRPr>
            </a:lvl4pPr>
            <a:lvl5pPr>
              <a:defRPr sz="1400">
                <a:solidFill>
                  <a:schemeClr val="tx1"/>
                </a:solidFill>
                <a:latin typeface="Calibri" charset="0"/>
                <a:ea typeface="MS PGothic" charset="0"/>
                <a:cs typeface="MS PGothic" charset="0"/>
              </a:defRPr>
            </a:lvl5pPr>
            <a:lvl6pPr eaLnBrk="0" hangingPunct="0">
              <a:defRPr sz="1400">
                <a:solidFill>
                  <a:schemeClr val="tx1"/>
                </a:solidFill>
                <a:latin typeface="Calibri" charset="0"/>
                <a:ea typeface="MS PGothic" charset="0"/>
                <a:cs typeface="MS PGothic" charset="0"/>
              </a:defRPr>
            </a:lvl6pPr>
            <a:lvl7pPr eaLnBrk="0" hangingPunct="0">
              <a:defRPr sz="1400">
                <a:solidFill>
                  <a:schemeClr val="tx1"/>
                </a:solidFill>
                <a:latin typeface="Calibri" charset="0"/>
                <a:ea typeface="MS PGothic" charset="0"/>
                <a:cs typeface="MS PGothic" charset="0"/>
              </a:defRPr>
            </a:lvl7pPr>
            <a:lvl8pPr eaLnBrk="0" hangingPunct="0">
              <a:defRPr sz="1400">
                <a:solidFill>
                  <a:schemeClr val="tx1"/>
                </a:solidFill>
                <a:latin typeface="Calibri" charset="0"/>
                <a:ea typeface="MS PGothic" charset="0"/>
                <a:cs typeface="MS PGothic" charset="0"/>
              </a:defRPr>
            </a:lvl8pPr>
            <a:lvl9pPr eaLnBrk="0" hangingPunct="0">
              <a:defRPr sz="1400">
                <a:solidFill>
                  <a:schemeClr val="tx1"/>
                </a:solidFill>
                <a:latin typeface="Calibri" charset="0"/>
                <a:ea typeface="MS PGothic" charset="0"/>
                <a:cs typeface="MS PGothic" charset="0"/>
              </a:defRPr>
            </a:lvl9pPr>
          </a:lstStyle>
          <a:p>
            <a:pPr marL="342900" indent="-342900">
              <a:spcBef>
                <a:spcPts val="450"/>
              </a:spcBef>
              <a:buClr>
                <a:schemeClr val="tx2"/>
              </a:buClr>
              <a:buFont typeface="Wingdings" charset="2"/>
              <a:buChar char="§"/>
            </a:pPr>
            <a:r>
              <a:rPr lang="en-US" dirty="0" smtClean="0">
                <a:solidFill>
                  <a:srgbClr val="000000"/>
                </a:solidFill>
                <a:latin typeface="Arial"/>
                <a:cs typeface="Arial"/>
              </a:rPr>
              <a:t>Increase </a:t>
            </a:r>
            <a:r>
              <a:rPr lang="en-US" dirty="0">
                <a:solidFill>
                  <a:srgbClr val="000000"/>
                </a:solidFill>
                <a:latin typeface="Arial"/>
                <a:cs typeface="Arial"/>
              </a:rPr>
              <a:t>stored beam current to 200 mA</a:t>
            </a:r>
          </a:p>
        </p:txBody>
      </p:sp>
      <p:sp>
        <p:nvSpPr>
          <p:cNvPr id="12" name="Content Placeholder 2"/>
          <p:cNvSpPr txBox="1">
            <a:spLocks/>
          </p:cNvSpPr>
          <p:nvPr/>
        </p:nvSpPr>
        <p:spPr bwMode="auto">
          <a:xfrm>
            <a:off x="4783138" y="2879725"/>
            <a:ext cx="3827462" cy="9604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90000" tIns="46800" rIns="90000" bIns="46800"/>
          <a:lstStyle>
            <a:lvl1pPr>
              <a:defRPr>
                <a:solidFill>
                  <a:schemeClr val="tx1"/>
                </a:solidFill>
                <a:latin typeface="Calibri" charset="0"/>
                <a:ea typeface="MS PGothic" charset="0"/>
                <a:cs typeface="MS PGothic" charset="0"/>
              </a:defRPr>
            </a:lvl1pPr>
            <a:lvl2pPr>
              <a:defRPr sz="1600">
                <a:solidFill>
                  <a:schemeClr val="tx1"/>
                </a:solidFill>
                <a:latin typeface="Calibri" charset="0"/>
                <a:ea typeface="MS PGothic" charset="0"/>
                <a:cs typeface="MS PGothic" charset="0"/>
              </a:defRPr>
            </a:lvl2pPr>
            <a:lvl3pPr>
              <a:defRPr sz="1400">
                <a:solidFill>
                  <a:schemeClr val="tx1"/>
                </a:solidFill>
                <a:latin typeface="Calibri" charset="0"/>
                <a:ea typeface="MS PGothic" charset="0"/>
                <a:cs typeface="MS PGothic" charset="0"/>
              </a:defRPr>
            </a:lvl3pPr>
            <a:lvl4pPr>
              <a:defRPr sz="1400">
                <a:solidFill>
                  <a:schemeClr val="tx1"/>
                </a:solidFill>
                <a:latin typeface="Calibri" charset="0"/>
                <a:ea typeface="MS PGothic" charset="0"/>
                <a:cs typeface="MS PGothic" charset="0"/>
              </a:defRPr>
            </a:lvl4pPr>
            <a:lvl5pPr>
              <a:defRPr sz="1400">
                <a:solidFill>
                  <a:schemeClr val="tx1"/>
                </a:solidFill>
                <a:latin typeface="Calibri" charset="0"/>
                <a:ea typeface="MS PGothic" charset="0"/>
                <a:cs typeface="MS PGothic" charset="0"/>
              </a:defRPr>
            </a:lvl5pPr>
            <a:lvl6pPr eaLnBrk="0" hangingPunct="0">
              <a:defRPr sz="1400">
                <a:solidFill>
                  <a:schemeClr val="tx1"/>
                </a:solidFill>
                <a:latin typeface="Calibri" charset="0"/>
                <a:ea typeface="MS PGothic" charset="0"/>
                <a:cs typeface="MS PGothic" charset="0"/>
              </a:defRPr>
            </a:lvl6pPr>
            <a:lvl7pPr eaLnBrk="0" hangingPunct="0">
              <a:defRPr sz="1400">
                <a:solidFill>
                  <a:schemeClr val="tx1"/>
                </a:solidFill>
                <a:latin typeface="Calibri" charset="0"/>
                <a:ea typeface="MS PGothic" charset="0"/>
                <a:cs typeface="MS PGothic" charset="0"/>
              </a:defRPr>
            </a:lvl7pPr>
            <a:lvl8pPr eaLnBrk="0" hangingPunct="0">
              <a:defRPr sz="1400">
                <a:solidFill>
                  <a:schemeClr val="tx1"/>
                </a:solidFill>
                <a:latin typeface="Calibri" charset="0"/>
                <a:ea typeface="MS PGothic" charset="0"/>
                <a:cs typeface="MS PGothic" charset="0"/>
              </a:defRPr>
            </a:lvl8pPr>
            <a:lvl9pPr eaLnBrk="0" hangingPunct="0">
              <a:defRPr sz="1400">
                <a:solidFill>
                  <a:schemeClr val="tx1"/>
                </a:solidFill>
                <a:latin typeface="Calibri" charset="0"/>
                <a:ea typeface="MS PGothic" charset="0"/>
                <a:cs typeface="MS PGothic" charset="0"/>
              </a:defRPr>
            </a:lvl9pPr>
          </a:lstStyle>
          <a:p>
            <a:pPr marL="342900" indent="-342900">
              <a:spcBef>
                <a:spcPts val="450"/>
              </a:spcBef>
              <a:buClr>
                <a:schemeClr val="tx2"/>
              </a:buClr>
              <a:buFont typeface="Wingdings" charset="2"/>
              <a:buChar char="§"/>
            </a:pPr>
            <a:r>
              <a:rPr lang="en-US" dirty="0" smtClean="0">
                <a:solidFill>
                  <a:srgbClr val="000000"/>
                </a:solidFill>
                <a:latin typeface="Arial"/>
                <a:cs typeface="Arial"/>
              </a:rPr>
              <a:t>Incorporate </a:t>
            </a:r>
            <a:r>
              <a:rPr lang="en-US" dirty="0">
                <a:solidFill>
                  <a:srgbClr val="000000"/>
                </a:solidFill>
                <a:latin typeface="Arial"/>
                <a:cs typeface="Arial"/>
              </a:rPr>
              <a:t>a “timing mode” with 48 equally spaced bunches of relatively high bunch current</a:t>
            </a:r>
          </a:p>
        </p:txBody>
      </p:sp>
      <p:sp>
        <p:nvSpPr>
          <p:cNvPr id="13" name="Down Arrow 12"/>
          <p:cNvSpPr>
            <a:spLocks noChangeArrowheads="1"/>
          </p:cNvSpPr>
          <p:nvPr/>
        </p:nvSpPr>
        <p:spPr bwMode="auto">
          <a:xfrm rot="-5400000">
            <a:off x="4165600" y="1752600"/>
            <a:ext cx="381000" cy="457200"/>
          </a:xfrm>
          <a:prstGeom prst="downArrow">
            <a:avLst>
              <a:gd name="adj1" fmla="val 50000"/>
              <a:gd name="adj2" fmla="val 50000"/>
            </a:avLst>
          </a:prstGeom>
          <a:solidFill>
            <a:schemeClr val="accent1">
              <a:lumMod val="75000"/>
            </a:schemeClr>
          </a:solidFill>
          <a:ln w="9525">
            <a:solidFill>
              <a:schemeClr val="tx1"/>
            </a:solidFill>
            <a:round/>
            <a:headEnd/>
            <a:tailEnd/>
          </a:ln>
          <a:effectLst/>
        </p:spPr>
        <p:txBody>
          <a:bodyPr/>
          <a:lstStyle/>
          <a:p>
            <a:pPr eaLnBrk="1" hangingPunct="1">
              <a:buClr>
                <a:srgbClr val="000000"/>
              </a:buClr>
              <a:buSzPct val="100000"/>
              <a:buFont typeface="Times New Roman" charset="0"/>
              <a:buNone/>
              <a:defRPr/>
            </a:pPr>
            <a:endParaRPr lang="en-US">
              <a:latin typeface="Arial"/>
              <a:ea typeface="ＭＳ Ｐゴシック" charset="0"/>
              <a:cs typeface="Arial"/>
            </a:endParaRPr>
          </a:p>
        </p:txBody>
      </p:sp>
      <p:sp>
        <p:nvSpPr>
          <p:cNvPr id="14" name="Down Arrow 13"/>
          <p:cNvSpPr>
            <a:spLocks noChangeArrowheads="1"/>
          </p:cNvSpPr>
          <p:nvPr/>
        </p:nvSpPr>
        <p:spPr bwMode="auto">
          <a:xfrm rot="-5400000">
            <a:off x="4164013" y="3148013"/>
            <a:ext cx="381000" cy="457200"/>
          </a:xfrm>
          <a:prstGeom prst="downArrow">
            <a:avLst>
              <a:gd name="adj1" fmla="val 50000"/>
              <a:gd name="adj2" fmla="val 50000"/>
            </a:avLst>
          </a:prstGeom>
          <a:solidFill>
            <a:schemeClr val="accent1">
              <a:lumMod val="75000"/>
            </a:schemeClr>
          </a:solidFill>
          <a:ln w="9525">
            <a:solidFill>
              <a:schemeClr val="tx1"/>
            </a:solidFill>
            <a:round/>
            <a:headEnd/>
            <a:tailEnd/>
          </a:ln>
          <a:effectLst/>
        </p:spPr>
        <p:txBody>
          <a:bodyPr/>
          <a:lstStyle/>
          <a:p>
            <a:pPr eaLnBrk="1" hangingPunct="1">
              <a:buClr>
                <a:srgbClr val="000000"/>
              </a:buClr>
              <a:buSzPct val="100000"/>
              <a:buFont typeface="Times New Roman" charset="0"/>
              <a:buNone/>
              <a:defRPr/>
            </a:pPr>
            <a:endParaRPr lang="en-US">
              <a:latin typeface="Arial"/>
              <a:ea typeface="ＭＳ Ｐゴシック" charset="0"/>
              <a:cs typeface="Arial"/>
            </a:endParaRPr>
          </a:p>
        </p:txBody>
      </p:sp>
      <p:sp>
        <p:nvSpPr>
          <p:cNvPr id="15" name="Down Arrow 14"/>
          <p:cNvSpPr>
            <a:spLocks noChangeArrowheads="1"/>
          </p:cNvSpPr>
          <p:nvPr/>
        </p:nvSpPr>
        <p:spPr bwMode="auto">
          <a:xfrm rot="-5400000">
            <a:off x="4159250" y="4198938"/>
            <a:ext cx="381000" cy="457200"/>
          </a:xfrm>
          <a:prstGeom prst="downArrow">
            <a:avLst>
              <a:gd name="adj1" fmla="val 50000"/>
              <a:gd name="adj2" fmla="val 50000"/>
            </a:avLst>
          </a:prstGeom>
          <a:solidFill>
            <a:schemeClr val="accent1">
              <a:lumMod val="75000"/>
            </a:schemeClr>
          </a:solidFill>
          <a:ln w="9525">
            <a:solidFill>
              <a:schemeClr val="tx1"/>
            </a:solidFill>
            <a:round/>
            <a:headEnd/>
            <a:tailEnd/>
          </a:ln>
          <a:effectLst/>
        </p:spPr>
        <p:txBody>
          <a:bodyPr/>
          <a:lstStyle/>
          <a:p>
            <a:pPr eaLnBrk="1" hangingPunct="1">
              <a:buClr>
                <a:srgbClr val="000000"/>
              </a:buClr>
              <a:buSzPct val="100000"/>
              <a:buFont typeface="Times New Roman" charset="0"/>
              <a:buNone/>
              <a:defRPr/>
            </a:pPr>
            <a:endParaRPr lang="en-US">
              <a:latin typeface="Arial"/>
              <a:ea typeface="ＭＳ Ｐゴシック" charset="0"/>
              <a:cs typeface="Arial"/>
            </a:endParaRPr>
          </a:p>
        </p:txBody>
      </p:sp>
      <p:sp>
        <p:nvSpPr>
          <p:cNvPr id="16" name="Down Arrow 15"/>
          <p:cNvSpPr>
            <a:spLocks noChangeArrowheads="1"/>
          </p:cNvSpPr>
          <p:nvPr/>
        </p:nvSpPr>
        <p:spPr bwMode="auto">
          <a:xfrm rot="-5400000">
            <a:off x="4159250" y="4838700"/>
            <a:ext cx="381000" cy="457200"/>
          </a:xfrm>
          <a:prstGeom prst="downArrow">
            <a:avLst>
              <a:gd name="adj1" fmla="val 50000"/>
              <a:gd name="adj2" fmla="val 50000"/>
            </a:avLst>
          </a:prstGeom>
          <a:solidFill>
            <a:schemeClr val="accent1">
              <a:lumMod val="75000"/>
            </a:schemeClr>
          </a:solidFill>
          <a:ln w="9525">
            <a:solidFill>
              <a:schemeClr val="tx1"/>
            </a:solidFill>
            <a:round/>
            <a:headEnd/>
            <a:tailEnd/>
          </a:ln>
          <a:effectLst/>
        </p:spPr>
        <p:txBody>
          <a:bodyPr/>
          <a:lstStyle/>
          <a:p>
            <a:pPr eaLnBrk="1" hangingPunct="1">
              <a:buClr>
                <a:srgbClr val="000000"/>
              </a:buClr>
              <a:buSzPct val="100000"/>
              <a:buFont typeface="Times New Roman" charset="0"/>
              <a:buNone/>
              <a:defRPr/>
            </a:pPr>
            <a:endParaRPr lang="en-US">
              <a:latin typeface="Arial"/>
              <a:ea typeface="ＭＳ Ｐゴシック" charset="0"/>
              <a:cs typeface="Arial"/>
            </a:endParaRPr>
          </a:p>
        </p:txBody>
      </p:sp>
      <p:sp>
        <p:nvSpPr>
          <p:cNvPr id="18" name="Content Placeholder 2"/>
          <p:cNvSpPr txBox="1">
            <a:spLocks/>
          </p:cNvSpPr>
          <p:nvPr/>
        </p:nvSpPr>
        <p:spPr bwMode="auto">
          <a:xfrm>
            <a:off x="4783138" y="4648200"/>
            <a:ext cx="3979862" cy="782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90000" tIns="46800" rIns="90000" bIns="46800"/>
          <a:lstStyle>
            <a:lvl1pPr>
              <a:defRPr>
                <a:solidFill>
                  <a:schemeClr val="tx1"/>
                </a:solidFill>
                <a:latin typeface="Calibri" charset="0"/>
                <a:ea typeface="MS PGothic" charset="0"/>
                <a:cs typeface="MS PGothic" charset="0"/>
              </a:defRPr>
            </a:lvl1pPr>
            <a:lvl2pPr>
              <a:defRPr sz="1600">
                <a:solidFill>
                  <a:schemeClr val="tx1"/>
                </a:solidFill>
                <a:latin typeface="Calibri" charset="0"/>
                <a:ea typeface="MS PGothic" charset="0"/>
                <a:cs typeface="MS PGothic" charset="0"/>
              </a:defRPr>
            </a:lvl2pPr>
            <a:lvl3pPr>
              <a:defRPr sz="1400">
                <a:solidFill>
                  <a:schemeClr val="tx1"/>
                </a:solidFill>
                <a:latin typeface="Calibri" charset="0"/>
                <a:ea typeface="MS PGothic" charset="0"/>
                <a:cs typeface="MS PGothic" charset="0"/>
              </a:defRPr>
            </a:lvl3pPr>
            <a:lvl4pPr>
              <a:defRPr sz="1400">
                <a:solidFill>
                  <a:schemeClr val="tx1"/>
                </a:solidFill>
                <a:latin typeface="Calibri" charset="0"/>
                <a:ea typeface="MS PGothic" charset="0"/>
                <a:cs typeface="MS PGothic" charset="0"/>
              </a:defRPr>
            </a:lvl4pPr>
            <a:lvl5pPr>
              <a:defRPr sz="1400">
                <a:solidFill>
                  <a:schemeClr val="tx1"/>
                </a:solidFill>
                <a:latin typeface="Calibri" charset="0"/>
                <a:ea typeface="MS PGothic" charset="0"/>
                <a:cs typeface="MS PGothic" charset="0"/>
              </a:defRPr>
            </a:lvl5pPr>
            <a:lvl6pPr eaLnBrk="0" hangingPunct="0">
              <a:defRPr sz="1400">
                <a:solidFill>
                  <a:schemeClr val="tx1"/>
                </a:solidFill>
                <a:latin typeface="Calibri" charset="0"/>
                <a:ea typeface="MS PGothic" charset="0"/>
                <a:cs typeface="MS PGothic" charset="0"/>
              </a:defRPr>
            </a:lvl6pPr>
            <a:lvl7pPr eaLnBrk="0" hangingPunct="0">
              <a:defRPr sz="1400">
                <a:solidFill>
                  <a:schemeClr val="tx1"/>
                </a:solidFill>
                <a:latin typeface="Calibri" charset="0"/>
                <a:ea typeface="MS PGothic" charset="0"/>
                <a:cs typeface="MS PGothic" charset="0"/>
              </a:defRPr>
            </a:lvl7pPr>
            <a:lvl8pPr eaLnBrk="0" hangingPunct="0">
              <a:defRPr sz="1400">
                <a:solidFill>
                  <a:schemeClr val="tx1"/>
                </a:solidFill>
                <a:latin typeface="Calibri" charset="0"/>
                <a:ea typeface="MS PGothic" charset="0"/>
                <a:cs typeface="MS PGothic" charset="0"/>
              </a:defRPr>
            </a:lvl8pPr>
            <a:lvl9pPr eaLnBrk="0" hangingPunct="0">
              <a:defRPr sz="1400">
                <a:solidFill>
                  <a:schemeClr val="tx1"/>
                </a:solidFill>
                <a:latin typeface="Calibri" charset="0"/>
                <a:ea typeface="MS PGothic" charset="0"/>
                <a:cs typeface="MS PGothic" charset="0"/>
              </a:defRPr>
            </a:lvl9pPr>
          </a:lstStyle>
          <a:p>
            <a:pPr marL="342900" indent="-342900">
              <a:spcBef>
                <a:spcPts val="450"/>
              </a:spcBef>
              <a:buClr>
                <a:schemeClr val="tx2"/>
              </a:buClr>
              <a:buFont typeface="Wingdings" charset="2"/>
              <a:buChar char="§"/>
            </a:pPr>
            <a:r>
              <a:rPr lang="en-US" dirty="0" smtClean="0">
                <a:solidFill>
                  <a:srgbClr val="000000"/>
                </a:solidFill>
                <a:latin typeface="Arial"/>
                <a:cs typeface="Arial"/>
              </a:rPr>
              <a:t>Construct </a:t>
            </a:r>
            <a:r>
              <a:rPr lang="en-US" dirty="0">
                <a:solidFill>
                  <a:srgbClr val="000000"/>
                </a:solidFill>
                <a:latin typeface="Arial"/>
                <a:cs typeface="Arial"/>
              </a:rPr>
              <a:t>a suite of new beamlines, upgrade and improve remaining</a:t>
            </a:r>
          </a:p>
        </p:txBody>
      </p:sp>
      <p:sp>
        <p:nvSpPr>
          <p:cNvPr id="19" name="Down Arrow 18"/>
          <p:cNvSpPr>
            <a:spLocks noChangeArrowheads="1"/>
          </p:cNvSpPr>
          <p:nvPr/>
        </p:nvSpPr>
        <p:spPr bwMode="auto">
          <a:xfrm rot="-5400000">
            <a:off x="4165600" y="5676900"/>
            <a:ext cx="381000" cy="457200"/>
          </a:xfrm>
          <a:prstGeom prst="downArrow">
            <a:avLst>
              <a:gd name="adj1" fmla="val 50000"/>
              <a:gd name="adj2" fmla="val 50000"/>
            </a:avLst>
          </a:prstGeom>
          <a:solidFill>
            <a:schemeClr val="accent1">
              <a:lumMod val="75000"/>
            </a:schemeClr>
          </a:solidFill>
          <a:ln w="9525">
            <a:solidFill>
              <a:schemeClr val="tx1"/>
            </a:solidFill>
            <a:round/>
            <a:headEnd/>
            <a:tailEnd/>
          </a:ln>
          <a:effectLst/>
        </p:spPr>
        <p:txBody>
          <a:bodyPr/>
          <a:lstStyle/>
          <a:p>
            <a:pPr eaLnBrk="1" hangingPunct="1">
              <a:buClr>
                <a:srgbClr val="000000"/>
              </a:buClr>
              <a:buSzPct val="100000"/>
              <a:buFont typeface="Times New Roman" charset="0"/>
              <a:buNone/>
              <a:defRPr/>
            </a:pPr>
            <a:endParaRPr lang="en-US">
              <a:latin typeface="Arial"/>
              <a:ea typeface="ＭＳ Ｐゴシック" charset="0"/>
              <a:cs typeface="Arial"/>
            </a:endParaRPr>
          </a:p>
        </p:txBody>
      </p:sp>
      <p:sp>
        <p:nvSpPr>
          <p:cNvPr id="21" name="Slide Number Placeholder 20"/>
          <p:cNvSpPr>
            <a:spLocks noGrp="1"/>
          </p:cNvSpPr>
          <p:nvPr>
            <p:ph type="sldNum" sz="quarter" idx="12"/>
          </p:nvPr>
        </p:nvSpPr>
        <p:spPr/>
        <p:txBody>
          <a:bodyPr/>
          <a:lstStyle>
            <a:lvl1pPr>
              <a:defRPr>
                <a:solidFill>
                  <a:schemeClr val="tx1"/>
                </a:solidFill>
                <a:latin typeface="Calibri" charset="0"/>
                <a:ea typeface="MS PGothic" charset="0"/>
                <a:cs typeface="MS PGothic" charset="0"/>
              </a:defRPr>
            </a:lvl1pPr>
            <a:lvl2pPr marL="742950" indent="-285750">
              <a:defRPr>
                <a:solidFill>
                  <a:schemeClr val="tx1"/>
                </a:solidFill>
                <a:latin typeface="Calibri" charset="0"/>
                <a:ea typeface="MS PGothic" charset="0"/>
                <a:cs typeface="MS PGothic" charset="0"/>
              </a:defRPr>
            </a:lvl2pPr>
            <a:lvl3pPr marL="1143000" indent="-228600">
              <a:defRPr>
                <a:solidFill>
                  <a:schemeClr val="tx1"/>
                </a:solidFill>
                <a:latin typeface="Calibri" charset="0"/>
                <a:ea typeface="MS PGothic" charset="0"/>
                <a:cs typeface="MS PGothic" charset="0"/>
              </a:defRPr>
            </a:lvl3pPr>
            <a:lvl4pPr marL="1600200" indent="-228600">
              <a:defRPr>
                <a:solidFill>
                  <a:schemeClr val="tx1"/>
                </a:solidFill>
                <a:latin typeface="Calibri" charset="0"/>
                <a:ea typeface="MS PGothic" charset="0"/>
                <a:cs typeface="MS PGothic" charset="0"/>
              </a:defRPr>
            </a:lvl4pPr>
            <a:lvl5pPr marL="2057400" indent="-228600">
              <a:defRPr>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Calibri" charset="0"/>
                <a:ea typeface="MS PGothic" charset="0"/>
                <a:cs typeface="MS PGothic" charset="0"/>
              </a:defRPr>
            </a:lvl9pPr>
          </a:lstStyle>
          <a:p>
            <a:fld id="{83129E06-6D76-1548-BE1B-AF9D844537EA}" type="slidenum">
              <a:rPr lang="en-US">
                <a:latin typeface="Arial"/>
                <a:cs typeface="Arial"/>
              </a:rPr>
              <a:pPr/>
              <a:t>41</a:t>
            </a:fld>
            <a:endParaRPr lang="en-US">
              <a:latin typeface="Arial"/>
              <a:cs typeface="Arial"/>
            </a:endParaRPr>
          </a:p>
        </p:txBody>
      </p:sp>
    </p:spTree>
    <p:extLst>
      <p:ext uri="{BB962C8B-B14F-4D97-AF65-F5344CB8AC3E}">
        <p14:creationId xmlns:p14="http://schemas.microsoft.com/office/powerpoint/2010/main" val="35416945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p:bldP spid="12" grpId="0"/>
      <p:bldP spid="13" grpId="0" animBg="1"/>
      <p:bldP spid="14" grpId="0" animBg="1"/>
      <p:bldP spid="15" grpId="0" animBg="1"/>
      <p:bldP spid="16" grpId="0" animBg="1"/>
      <p:bldP spid="18" grpId="0"/>
      <p:bldP spid="1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6288" y="232062"/>
            <a:ext cx="9413238" cy="544686"/>
          </a:xfrm>
        </p:spPr>
        <p:txBody>
          <a:bodyPr>
            <a:noAutofit/>
          </a:bodyPr>
          <a:lstStyle/>
          <a:p>
            <a:pPr algn="ctr"/>
            <a:r>
              <a:rPr lang="en-US" altLang="en-US" b="0" dirty="0">
                <a:latin typeface="Arial"/>
                <a:ea typeface="ＭＳ Ｐゴシック" pitchFamily="34" charset="-128"/>
                <a:cs typeface="Arial"/>
              </a:rPr>
              <a:t>Beamline capabilities needed to deliver science goals</a:t>
            </a:r>
            <a:endParaRPr lang="en-US" b="0" dirty="0">
              <a:latin typeface="Arial"/>
              <a:cs typeface="Arial"/>
            </a:endParaRPr>
          </a:p>
        </p:txBody>
      </p:sp>
      <p:graphicFrame>
        <p:nvGraphicFramePr>
          <p:cNvPr id="5" name="Table 4"/>
          <p:cNvGraphicFramePr>
            <a:graphicFrameLocks noGrp="1"/>
          </p:cNvGraphicFramePr>
          <p:nvPr>
            <p:extLst>
              <p:ext uri="{D42A27DB-BD31-4B8C-83A1-F6EECF244321}">
                <p14:modId xmlns:p14="http://schemas.microsoft.com/office/powerpoint/2010/main" val="4000148761"/>
              </p:ext>
            </p:extLst>
          </p:nvPr>
        </p:nvGraphicFramePr>
        <p:xfrm>
          <a:off x="0" y="819570"/>
          <a:ext cx="9143998" cy="5422903"/>
        </p:xfrm>
        <a:graphic>
          <a:graphicData uri="http://schemas.openxmlformats.org/drawingml/2006/table">
            <a:tbl>
              <a:tblPr firstRow="1" bandRow="1">
                <a:tableStyleId>{5C22544A-7EE6-4342-B048-85BDC9FD1C3A}</a:tableStyleId>
              </a:tblPr>
              <a:tblGrid>
                <a:gridCol w="1041290"/>
                <a:gridCol w="2032999"/>
                <a:gridCol w="2160610"/>
                <a:gridCol w="2816901"/>
                <a:gridCol w="558800"/>
                <a:gridCol w="533398"/>
              </a:tblGrid>
              <a:tr h="383917">
                <a:tc>
                  <a:txBody>
                    <a:bodyPr/>
                    <a:lstStyle/>
                    <a:p>
                      <a:pPr algn="ctr"/>
                      <a:r>
                        <a:rPr lang="en-US" sz="1100" dirty="0" smtClean="0"/>
                        <a:t>Beamline</a:t>
                      </a:r>
                      <a:endParaRPr lang="en-US" sz="11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solidFill>
                  </a:tcPr>
                </a:tc>
                <a:tc>
                  <a:txBody>
                    <a:bodyPr/>
                    <a:lstStyle/>
                    <a:p>
                      <a:pPr algn="ctr"/>
                      <a:r>
                        <a:rPr lang="en-US" sz="1100" dirty="0" smtClean="0"/>
                        <a:t>Capability Need</a:t>
                      </a:r>
                      <a:endParaRPr lang="en-US" sz="11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solidFill>
                  </a:tcPr>
                </a:tc>
                <a:tc>
                  <a:txBody>
                    <a:bodyPr/>
                    <a:lstStyle/>
                    <a:p>
                      <a:pPr algn="ctr"/>
                      <a:r>
                        <a:rPr lang="en-US" sz="1100" dirty="0" smtClean="0"/>
                        <a:t>Technical</a:t>
                      </a:r>
                      <a:r>
                        <a:rPr lang="en-US" sz="1100" baseline="0" dirty="0" smtClean="0"/>
                        <a:t> Features</a:t>
                      </a:r>
                      <a:endParaRPr lang="en-US" sz="11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solidFill>
                  </a:tcPr>
                </a:tc>
                <a:tc>
                  <a:txBody>
                    <a:bodyPr/>
                    <a:lstStyle/>
                    <a:p>
                      <a:pPr algn="ctr"/>
                      <a:r>
                        <a:rPr lang="en-US" sz="1100" dirty="0" smtClean="0"/>
                        <a:t>Key Experiments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solidFill>
                  </a:tcPr>
                </a:tc>
                <a:tc>
                  <a:txBody>
                    <a:bodyPr/>
                    <a:lstStyle/>
                    <a:p>
                      <a:pPr algn="ctr"/>
                      <a:r>
                        <a:rPr lang="en-US" sz="1100" dirty="0" smtClean="0"/>
                        <a:t>Base</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solidFill>
                  </a:tcPr>
                </a:tc>
                <a:tc>
                  <a:txBody>
                    <a:bodyPr/>
                    <a:lstStyle/>
                    <a:p>
                      <a:pPr algn="ctr"/>
                      <a:r>
                        <a:rPr lang="en-US" sz="1100" dirty="0" smtClean="0"/>
                        <a:t>Tier 1</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solidFill>
                  </a:tcPr>
                </a:tc>
              </a:tr>
              <a:tr h="678684">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X-ray Correlation</a:t>
                      </a:r>
                      <a:r>
                        <a:rPr lang="en-US" sz="1000" baseline="0" dirty="0" smtClean="0">
                          <a:solidFill>
                            <a:srgbClr val="000000"/>
                          </a:solidFill>
                          <a:latin typeface="Arial"/>
                          <a:cs typeface="Arial"/>
                        </a:rPr>
                        <a:t> Spectroscopy</a:t>
                      </a:r>
                      <a:endParaRPr lang="en-US" sz="100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40000"/>
                        <a:lumOff val="60000"/>
                      </a:schemeClr>
                    </a:solidFill>
                  </a:tcPr>
                </a:tc>
                <a:tc>
                  <a:txBody>
                    <a:bodyPr/>
                    <a:lstStyle/>
                    <a:p>
                      <a:pPr marL="0" indent="0">
                        <a:buFont typeface="Arial"/>
                        <a:buNone/>
                      </a:pPr>
                      <a:r>
                        <a:rPr lang="en-US" sz="1000" baseline="0" dirty="0" smtClean="0">
                          <a:solidFill>
                            <a:srgbClr val="000000"/>
                          </a:solidFill>
                          <a:latin typeface="Arial"/>
                          <a:cs typeface="Arial"/>
                        </a:rPr>
                        <a:t>Optimized to exploit greatly enhanced coherence</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40000"/>
                        <a:lumOff val="60000"/>
                      </a:schemeClr>
                    </a:solidFill>
                  </a:tcPr>
                </a:tc>
                <a:tc>
                  <a:txBody>
                    <a:bodyPr/>
                    <a:lstStyle/>
                    <a:p>
                      <a:pPr marL="0" indent="0">
                        <a:buFont typeface="Arial"/>
                        <a:buNone/>
                      </a:pPr>
                      <a:r>
                        <a:rPr lang="en-US" sz="1000" baseline="0" dirty="0" smtClean="0">
                          <a:solidFill>
                            <a:srgbClr val="000000"/>
                          </a:solidFill>
                          <a:latin typeface="Arial"/>
                          <a:cs typeface="Arial"/>
                        </a:rPr>
                        <a:t>10,000x – 1,000,000x sensitivity; Dynamics at 10s of ns; up to 40 </a:t>
                      </a:r>
                      <a:r>
                        <a:rPr lang="en-US" sz="1000" baseline="0" dirty="0" err="1" smtClean="0">
                          <a:solidFill>
                            <a:srgbClr val="000000"/>
                          </a:solidFill>
                          <a:latin typeface="Arial"/>
                          <a:cs typeface="Arial"/>
                        </a:rPr>
                        <a:t>keV</a:t>
                      </a:r>
                      <a:endParaRPr lang="en-US" sz="1000" baseline="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40000"/>
                        <a:lumOff val="60000"/>
                      </a:schemeClr>
                    </a:solidFill>
                  </a:tcPr>
                </a:tc>
                <a:tc>
                  <a:txBody>
                    <a:bodyPr/>
                    <a:lstStyle/>
                    <a:p>
                      <a:pPr marL="0" indent="0">
                        <a:buFont typeface="Arial"/>
                        <a:buNone/>
                      </a:pPr>
                      <a:r>
                        <a:rPr lang="en-US" sz="1000" dirty="0" smtClean="0">
                          <a:solidFill>
                            <a:srgbClr val="000000"/>
                          </a:solidFill>
                          <a:latin typeface="Arial"/>
                          <a:cs typeface="Arial"/>
                        </a:rPr>
                        <a:t>Understanding soft matter assembly and dynamics, Glass hierarchical</a:t>
                      </a:r>
                      <a:r>
                        <a:rPr lang="en-US" sz="1000" baseline="0" dirty="0" smtClean="0">
                          <a:solidFill>
                            <a:srgbClr val="000000"/>
                          </a:solidFill>
                          <a:latin typeface="Arial"/>
                          <a:cs typeface="Arial"/>
                        </a:rPr>
                        <a:t> dynamics</a:t>
                      </a:r>
                    </a:p>
                    <a:p>
                      <a:pPr marL="0" indent="0">
                        <a:buFont typeface="Arial"/>
                        <a:buNone/>
                      </a:pPr>
                      <a:r>
                        <a:rPr lang="en-US" sz="1000" baseline="0" dirty="0" smtClean="0">
                          <a:solidFill>
                            <a:srgbClr val="000000"/>
                          </a:solidFill>
                          <a:latin typeface="Arial"/>
                          <a:cs typeface="Arial"/>
                        </a:rPr>
                        <a:t>Fluid/solid interfaces, …</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40000"/>
                        <a:lumOff val="60000"/>
                      </a:schemeClr>
                    </a:solidFill>
                  </a:tcPr>
                </a:tc>
                <a:tc>
                  <a:txBody>
                    <a:bodyPr/>
                    <a:lstStyle/>
                    <a:p>
                      <a:pPr marL="0" indent="0">
                        <a:buFont typeface="Arial"/>
                        <a:buNone/>
                      </a:pPr>
                      <a:r>
                        <a:rPr lang="en-US" sz="1000" dirty="0" smtClean="0">
                          <a:solidFill>
                            <a:srgbClr val="000000"/>
                          </a:solidFill>
                          <a:latin typeface="Arial"/>
                          <a:cs typeface="Arial"/>
                        </a:rPr>
                        <a:t>N/ WL</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c>
                  <a:txBody>
                    <a:bodyPr/>
                    <a:lstStyle/>
                    <a:p>
                      <a:pPr marL="0" marR="0" indent="0" algn="l" defTabSz="914400" rtl="0" eaLnBrk="1" fontAlgn="auto" latinLnBrk="0" hangingPunct="1">
                        <a:lnSpc>
                          <a:spcPct val="100000"/>
                        </a:lnSpc>
                        <a:spcBef>
                          <a:spcPts val="0"/>
                        </a:spcBef>
                        <a:spcAft>
                          <a:spcPts val="0"/>
                        </a:spcAft>
                        <a:buClrTx/>
                        <a:buSzTx/>
                        <a:buFont typeface="Arial"/>
                        <a:buNone/>
                        <a:tabLst/>
                        <a:defRPr/>
                      </a:pPr>
                      <a:r>
                        <a:rPr lang="en-US" sz="1000" dirty="0" smtClean="0">
                          <a:solidFill>
                            <a:srgbClr val="000000"/>
                          </a:solidFill>
                          <a:latin typeface="Arial"/>
                          <a:cs typeface="Arial"/>
                        </a:rPr>
                        <a:t>N/ WL</a:t>
                      </a:r>
                    </a:p>
                    <a:p>
                      <a:pPr marL="0" indent="0">
                        <a:buFont typeface="Arial"/>
                        <a:buNone/>
                      </a:pP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r>
              <a:tr h="48262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dirty="0" err="1" smtClean="0">
                          <a:solidFill>
                            <a:srgbClr val="000000"/>
                          </a:solidFill>
                          <a:latin typeface="Arial"/>
                          <a:cs typeface="Arial"/>
                        </a:rPr>
                        <a:t>PtychoProbe</a:t>
                      </a:r>
                      <a:endParaRPr lang="en-US" sz="100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solidFill>
                  </a:tcPr>
                </a:tc>
                <a:tc>
                  <a:txBody>
                    <a:bodyPr/>
                    <a:lstStyle/>
                    <a:p>
                      <a:r>
                        <a:rPr lang="en-US" sz="1000" i="0" dirty="0" smtClean="0">
                          <a:solidFill>
                            <a:srgbClr val="000000"/>
                          </a:solidFill>
                          <a:latin typeface="Arial"/>
                          <a:cs typeface="Arial"/>
                        </a:rPr>
                        <a:t>Combination</a:t>
                      </a:r>
                      <a:r>
                        <a:rPr lang="en-US" sz="1000" i="0" baseline="0" dirty="0" smtClean="0">
                          <a:solidFill>
                            <a:srgbClr val="000000"/>
                          </a:solidFill>
                          <a:latin typeface="Arial"/>
                          <a:cs typeface="Arial"/>
                        </a:rPr>
                        <a:t> of </a:t>
                      </a:r>
                      <a:r>
                        <a:rPr lang="en-US" sz="1000" i="0" baseline="0" dirty="0" err="1" smtClean="0">
                          <a:solidFill>
                            <a:srgbClr val="000000"/>
                          </a:solidFill>
                          <a:latin typeface="Arial"/>
                          <a:cs typeface="Arial"/>
                        </a:rPr>
                        <a:t>nanofocusing</a:t>
                      </a:r>
                      <a:r>
                        <a:rPr lang="en-US" sz="1000" i="0" baseline="0" dirty="0" smtClean="0">
                          <a:solidFill>
                            <a:srgbClr val="000000"/>
                          </a:solidFill>
                          <a:latin typeface="Arial"/>
                          <a:cs typeface="Arial"/>
                        </a:rPr>
                        <a:t> and ptychography for maximum imaging power</a:t>
                      </a:r>
                      <a:endParaRPr lang="en-US" sz="1000" i="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solidFill>
                  </a:tcPr>
                </a:tc>
                <a:tc>
                  <a:txBody>
                    <a:bodyPr/>
                    <a:lstStyle/>
                    <a:p>
                      <a:r>
                        <a:rPr lang="en-US" sz="1000" dirty="0" smtClean="0">
                          <a:solidFill>
                            <a:srgbClr val="000000"/>
                          </a:solidFill>
                          <a:latin typeface="Arial"/>
                          <a:cs typeface="Arial"/>
                        </a:rPr>
                        <a:t>Sub-5 nm imaging with chemical</a:t>
                      </a:r>
                      <a:r>
                        <a:rPr lang="en-US" sz="1000" baseline="0" dirty="0" smtClean="0">
                          <a:solidFill>
                            <a:srgbClr val="000000"/>
                          </a:solidFill>
                          <a:latin typeface="Arial"/>
                          <a:cs typeface="Arial"/>
                        </a:rPr>
                        <a:t> &amp;</a:t>
                      </a:r>
                      <a:r>
                        <a:rPr lang="en-US" sz="1000" dirty="0" smtClean="0">
                          <a:solidFill>
                            <a:srgbClr val="000000"/>
                          </a:solidFill>
                          <a:latin typeface="Arial"/>
                          <a:cs typeface="Arial"/>
                        </a:rPr>
                        <a:t> structural contrast, extended further w/ </a:t>
                      </a:r>
                      <a:r>
                        <a:rPr lang="en-US" sz="1000" dirty="0" err="1" smtClean="0">
                          <a:solidFill>
                            <a:srgbClr val="000000"/>
                          </a:solidFill>
                          <a:latin typeface="Arial"/>
                          <a:cs typeface="Arial"/>
                        </a:rPr>
                        <a:t>lensless</a:t>
                      </a:r>
                      <a:r>
                        <a:rPr lang="en-US" sz="1000" dirty="0" smtClean="0">
                          <a:solidFill>
                            <a:srgbClr val="000000"/>
                          </a:solidFill>
                          <a:latin typeface="Arial"/>
                          <a:cs typeface="Arial"/>
                        </a:rPr>
                        <a:t> imaging</a:t>
                      </a:r>
                      <a:r>
                        <a:rPr lang="en-US" sz="1000" baseline="0" dirty="0" smtClean="0">
                          <a:solidFill>
                            <a:srgbClr val="000000"/>
                          </a:solidFill>
                          <a:latin typeface="Arial"/>
                          <a:cs typeface="Arial"/>
                        </a:rPr>
                        <a:t> to 1 nm and potentially below</a:t>
                      </a:r>
                      <a:endParaRPr lang="en-US" sz="100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solidFill>
                  </a:tcPr>
                </a:tc>
                <a:tc>
                  <a:txBody>
                    <a:bodyPr/>
                    <a:lstStyle/>
                    <a:p>
                      <a:r>
                        <a:rPr lang="en-US" sz="1000" kern="1200" dirty="0" err="1" smtClean="0">
                          <a:solidFill>
                            <a:srgbClr val="000000"/>
                          </a:solidFill>
                          <a:effectLst/>
                          <a:latin typeface="Arial"/>
                          <a:ea typeface="+mn-ea"/>
                          <a:cs typeface="Arial"/>
                        </a:rPr>
                        <a:t>Nano­architectured</a:t>
                      </a:r>
                      <a:r>
                        <a:rPr lang="en-US" sz="1000" kern="1200" dirty="0" smtClean="0">
                          <a:solidFill>
                            <a:srgbClr val="000000"/>
                          </a:solidFill>
                          <a:effectLst/>
                          <a:latin typeface="Arial"/>
                          <a:ea typeface="+mn-ea"/>
                          <a:cs typeface="Arial"/>
                        </a:rPr>
                        <a:t> electrochemical structures;</a:t>
                      </a:r>
                    </a:p>
                    <a:p>
                      <a:r>
                        <a:rPr lang="en-US" sz="1000" kern="1200" dirty="0" smtClean="0">
                          <a:solidFill>
                            <a:srgbClr val="000000"/>
                          </a:solidFill>
                          <a:effectLst/>
                          <a:latin typeface="Arial"/>
                          <a:ea typeface="+mn-ea"/>
                          <a:cs typeface="Arial"/>
                        </a:rPr>
                        <a:t>Defect engineering for devices </a:t>
                      </a:r>
                      <a:endParaRPr lang="en-US" sz="100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solidFill>
                  </a:tcPr>
                </a:tc>
                <a:tc>
                  <a:txBody>
                    <a:bodyPr/>
                    <a:lstStyle/>
                    <a:p>
                      <a:pPr marL="0" indent="0">
                        <a:buFont typeface="Arial"/>
                        <a:buNone/>
                      </a:pPr>
                      <a:r>
                        <a:rPr lang="en-US" sz="1000" dirty="0" smtClean="0">
                          <a:solidFill>
                            <a:srgbClr val="000000"/>
                          </a:solidFill>
                          <a:latin typeface="Arial"/>
                          <a:cs typeface="Arial"/>
                        </a:rPr>
                        <a:t>N/ WL</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c>
                  <a:txBody>
                    <a:bodyPr/>
                    <a:lstStyle/>
                    <a:p>
                      <a:pPr marL="0" marR="0" indent="0" algn="l" defTabSz="914400" rtl="0" eaLnBrk="1" fontAlgn="auto" latinLnBrk="0" hangingPunct="1">
                        <a:lnSpc>
                          <a:spcPct val="100000"/>
                        </a:lnSpc>
                        <a:spcBef>
                          <a:spcPts val="0"/>
                        </a:spcBef>
                        <a:spcAft>
                          <a:spcPts val="0"/>
                        </a:spcAft>
                        <a:buClrTx/>
                        <a:buSzTx/>
                        <a:buFont typeface="Arial"/>
                        <a:buNone/>
                        <a:tabLst/>
                        <a:defRPr/>
                      </a:pPr>
                      <a:r>
                        <a:rPr lang="en-US" sz="1000" dirty="0" smtClean="0">
                          <a:solidFill>
                            <a:srgbClr val="000000"/>
                          </a:solidFill>
                          <a:latin typeface="Arial"/>
                          <a:cs typeface="Arial"/>
                        </a:rPr>
                        <a:t>N/ WL</a:t>
                      </a:r>
                    </a:p>
                    <a:p>
                      <a:pPr marL="0" indent="0">
                        <a:buFont typeface="Arial"/>
                        <a:buNone/>
                      </a:pP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r>
              <a:tr h="471562">
                <a:tc>
                  <a:txBody>
                    <a:bodyPr/>
                    <a:lstStyle/>
                    <a:p>
                      <a:r>
                        <a:rPr lang="en-US" sz="1000" dirty="0" smtClean="0">
                          <a:solidFill>
                            <a:srgbClr val="000000"/>
                          </a:solidFill>
                          <a:latin typeface="Arial"/>
                          <a:cs typeface="Arial"/>
                        </a:rPr>
                        <a:t>High</a:t>
                      </a:r>
                      <a:r>
                        <a:rPr lang="en-US" sz="1000" baseline="0" dirty="0" smtClean="0">
                          <a:solidFill>
                            <a:srgbClr val="000000"/>
                          </a:solidFill>
                          <a:latin typeface="Arial"/>
                          <a:cs typeface="Arial"/>
                        </a:rPr>
                        <a:t> Energy X-ray Scattering</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indent="0">
                        <a:buFont typeface="Arial"/>
                        <a:buNone/>
                      </a:pPr>
                      <a:r>
                        <a:rPr lang="en-US" sz="1000" baseline="0" dirty="0" smtClean="0">
                          <a:solidFill>
                            <a:srgbClr val="000000"/>
                          </a:solidFill>
                          <a:latin typeface="Arial"/>
                          <a:cs typeface="Arial"/>
                        </a:rPr>
                        <a:t>Expand and optimize unique high energy capability</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indent="0">
                        <a:buFont typeface="Arial"/>
                        <a:buNone/>
                      </a:pPr>
                      <a:r>
                        <a:rPr lang="en-US" sz="1000" baseline="0" dirty="0" smtClean="0">
                          <a:solidFill>
                            <a:srgbClr val="000000"/>
                          </a:solidFill>
                          <a:latin typeface="Arial"/>
                          <a:cs typeface="Arial"/>
                        </a:rPr>
                        <a:t>Sub-micron, high brightness diffraction microscopy</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indent="0">
                        <a:buFont typeface="Arial"/>
                        <a:buNone/>
                      </a:pPr>
                      <a:r>
                        <a:rPr lang="en-US" sz="1000" dirty="0" err="1" smtClean="0">
                          <a:solidFill>
                            <a:srgbClr val="000000"/>
                          </a:solidFill>
                          <a:latin typeface="Arial"/>
                          <a:cs typeface="Arial"/>
                        </a:rPr>
                        <a:t>Mesoscale</a:t>
                      </a:r>
                      <a:r>
                        <a:rPr lang="en-US" sz="1000" baseline="0" dirty="0" smtClean="0">
                          <a:solidFill>
                            <a:srgbClr val="000000"/>
                          </a:solidFill>
                          <a:latin typeface="Arial"/>
                          <a:cs typeface="Arial"/>
                        </a:rPr>
                        <a:t> grain dynamics under real conditions</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marL="0" indent="0">
                        <a:buFont typeface="Arial"/>
                        <a:buNone/>
                      </a:pPr>
                      <a:r>
                        <a:rPr lang="en-US" sz="1000" dirty="0" smtClean="0">
                          <a:solidFill>
                            <a:srgbClr val="000000"/>
                          </a:solidFill>
                          <a:latin typeface="Arial"/>
                          <a:cs typeface="Arial"/>
                        </a:rPr>
                        <a:t>U/ WL</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c>
                  <a:txBody>
                    <a:bodyPr/>
                    <a:lstStyle/>
                    <a:p>
                      <a:pPr marL="0" indent="0">
                        <a:buFont typeface="Arial"/>
                        <a:buNone/>
                      </a:pPr>
                      <a:r>
                        <a:rPr lang="en-US" sz="1000" dirty="0" smtClean="0">
                          <a:solidFill>
                            <a:srgbClr val="000000"/>
                          </a:solidFill>
                          <a:latin typeface="Arial"/>
                          <a:cs typeface="Arial"/>
                        </a:rPr>
                        <a:t>U/ WL</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r>
              <a:tr h="72390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Bragg Coherent Diffractive</a:t>
                      </a:r>
                      <a:r>
                        <a:rPr lang="en-US" sz="1000" baseline="0" dirty="0" smtClean="0">
                          <a:solidFill>
                            <a:srgbClr val="000000"/>
                          </a:solidFill>
                          <a:latin typeface="Arial"/>
                          <a:cs typeface="Arial"/>
                        </a:rPr>
                        <a:t> Imaging</a:t>
                      </a:r>
                      <a:endParaRPr lang="en-US" sz="100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r>
                        <a:rPr lang="en-US" sz="1000" dirty="0" smtClean="0">
                          <a:solidFill>
                            <a:srgbClr val="000000"/>
                          </a:solidFill>
                          <a:latin typeface="Arial"/>
                          <a:cs typeface="Arial"/>
                        </a:rPr>
                        <a:t>Optimized</a:t>
                      </a:r>
                      <a:r>
                        <a:rPr lang="en-US" sz="1000" baseline="0" dirty="0" smtClean="0">
                          <a:solidFill>
                            <a:srgbClr val="000000"/>
                          </a:solidFill>
                          <a:latin typeface="Arial"/>
                          <a:cs typeface="Arial"/>
                        </a:rPr>
                        <a:t> beamline to take full advantage of greatly increased coherence</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Sub-10 nm spatial</a:t>
                      </a:r>
                      <a:r>
                        <a:rPr lang="en-US" sz="1000" baseline="0" dirty="0" smtClean="0">
                          <a:solidFill>
                            <a:srgbClr val="000000"/>
                          </a:solidFill>
                          <a:latin typeface="Arial"/>
                          <a:cs typeface="Arial"/>
                        </a:rPr>
                        <a:t> </a:t>
                      </a:r>
                      <a:r>
                        <a:rPr lang="en-US" sz="1000" dirty="0" smtClean="0">
                          <a:solidFill>
                            <a:srgbClr val="000000"/>
                          </a:solidFill>
                          <a:latin typeface="Arial"/>
                          <a:cs typeface="Arial"/>
                        </a:rPr>
                        <a:t>resolution </a:t>
                      </a:r>
                      <a:r>
                        <a:rPr lang="en-US" sz="1000" b="0" dirty="0" smtClean="0">
                          <a:solidFill>
                            <a:srgbClr val="000000"/>
                          </a:solidFill>
                          <a:latin typeface="Arial"/>
                          <a:cs typeface="Arial"/>
                        </a:rPr>
                        <a:t>in</a:t>
                      </a:r>
                      <a:r>
                        <a:rPr lang="en-US" sz="1000" dirty="0" smtClean="0">
                          <a:solidFill>
                            <a:srgbClr val="000000"/>
                          </a:solidFill>
                          <a:latin typeface="Arial"/>
                          <a:cs typeface="Arial"/>
                        </a:rPr>
                        <a:t> 10 seconds with high strain resolution (10</a:t>
                      </a:r>
                      <a:r>
                        <a:rPr lang="en-US" sz="1000" baseline="30000" dirty="0" smtClean="0">
                          <a:solidFill>
                            <a:srgbClr val="000000"/>
                          </a:solidFill>
                          <a:latin typeface="Arial"/>
                          <a:cs typeface="Arial"/>
                        </a:rPr>
                        <a:t>-5</a:t>
                      </a:r>
                      <a:r>
                        <a:rPr lang="en-US" sz="1000" dirty="0" smtClean="0">
                          <a:solidFill>
                            <a:srgbClr val="000000"/>
                          </a:solidFill>
                          <a:latin typeface="Arial"/>
                          <a:cs typeface="Arial"/>
                        </a:rPr>
                        <a:t>) </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Image active catalytic materials </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Extreme conditions; some condensed matter</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U/ WC</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N/ WL</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000" baseline="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r>
              <a:tr h="38391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i="1" dirty="0" smtClean="0">
                          <a:solidFill>
                            <a:srgbClr val="000000"/>
                          </a:solidFill>
                          <a:latin typeface="Arial"/>
                          <a:cs typeface="Arial"/>
                        </a:rPr>
                        <a:t>In</a:t>
                      </a:r>
                      <a:r>
                        <a:rPr lang="en-US" sz="1000" i="1" baseline="0" dirty="0" smtClean="0">
                          <a:solidFill>
                            <a:srgbClr val="000000"/>
                          </a:solidFill>
                          <a:latin typeface="Arial"/>
                          <a:cs typeface="Arial"/>
                        </a:rPr>
                        <a:t>-</a:t>
                      </a:r>
                      <a:r>
                        <a:rPr lang="en-US" sz="1000" i="1" dirty="0" smtClean="0">
                          <a:solidFill>
                            <a:srgbClr val="000000"/>
                          </a:solidFill>
                          <a:latin typeface="Arial"/>
                          <a:cs typeface="Arial"/>
                        </a:rPr>
                        <a:t>Situ</a:t>
                      </a:r>
                      <a:r>
                        <a:rPr lang="en-US" sz="1000" dirty="0" smtClean="0">
                          <a:solidFill>
                            <a:srgbClr val="000000"/>
                          </a:solidFill>
                          <a:latin typeface="Arial"/>
                          <a:cs typeface="Arial"/>
                        </a:rPr>
                        <a:t> </a:t>
                      </a:r>
                      <a:r>
                        <a:rPr lang="en-US" sz="1000" dirty="0" err="1" smtClean="0">
                          <a:solidFill>
                            <a:srgbClr val="000000"/>
                          </a:solidFill>
                          <a:latin typeface="Arial"/>
                          <a:cs typeface="Arial"/>
                        </a:rPr>
                        <a:t>Nanoprobe</a:t>
                      </a:r>
                      <a:endParaRPr lang="en-US" sz="100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000" dirty="0" smtClean="0">
                          <a:solidFill>
                            <a:srgbClr val="000000"/>
                          </a:solidFill>
                          <a:latin typeface="Arial"/>
                          <a:cs typeface="Arial"/>
                        </a:rPr>
                        <a:t>Apply </a:t>
                      </a:r>
                      <a:r>
                        <a:rPr lang="en-US" sz="1000" dirty="0" err="1" smtClean="0">
                          <a:solidFill>
                            <a:srgbClr val="000000"/>
                          </a:solidFill>
                          <a:latin typeface="Arial"/>
                          <a:cs typeface="Arial"/>
                        </a:rPr>
                        <a:t>nanofocusing</a:t>
                      </a:r>
                      <a:r>
                        <a:rPr lang="en-US" sz="1000" dirty="0" smtClean="0">
                          <a:solidFill>
                            <a:srgbClr val="000000"/>
                          </a:solidFill>
                          <a:latin typeface="Arial"/>
                          <a:cs typeface="Arial"/>
                        </a:rPr>
                        <a:t> to wide</a:t>
                      </a:r>
                      <a:r>
                        <a:rPr lang="en-US" sz="1000" baseline="0" dirty="0" smtClean="0">
                          <a:solidFill>
                            <a:srgbClr val="000000"/>
                          </a:solidFill>
                          <a:latin typeface="Arial"/>
                          <a:cs typeface="Arial"/>
                        </a:rPr>
                        <a:t> variety of sample environments</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000" i="1" dirty="0" smtClean="0">
                          <a:solidFill>
                            <a:srgbClr val="000000"/>
                          </a:solidFill>
                          <a:latin typeface="Arial"/>
                          <a:cs typeface="Arial"/>
                        </a:rPr>
                        <a:t>In-situ</a:t>
                      </a:r>
                      <a:r>
                        <a:rPr lang="en-US" sz="1000" dirty="0" smtClean="0">
                          <a:solidFill>
                            <a:srgbClr val="000000"/>
                          </a:solidFill>
                          <a:latin typeface="Arial"/>
                          <a:cs typeface="Arial"/>
                        </a:rPr>
                        <a:t> trace element</a:t>
                      </a:r>
                      <a:r>
                        <a:rPr lang="en-US" sz="1000" baseline="0" dirty="0" smtClean="0">
                          <a:solidFill>
                            <a:srgbClr val="000000"/>
                          </a:solidFill>
                          <a:latin typeface="Arial"/>
                          <a:cs typeface="Arial"/>
                        </a:rPr>
                        <a:t> and</a:t>
                      </a:r>
                      <a:r>
                        <a:rPr lang="en-US" sz="1000" dirty="0" smtClean="0">
                          <a:solidFill>
                            <a:srgbClr val="000000"/>
                          </a:solidFill>
                          <a:latin typeface="Arial"/>
                          <a:cs typeface="Arial"/>
                        </a:rPr>
                        <a:t> chemical</a:t>
                      </a:r>
                      <a:r>
                        <a:rPr lang="en-US" sz="1000" baseline="0" dirty="0" smtClean="0">
                          <a:solidFill>
                            <a:srgbClr val="000000"/>
                          </a:solidFill>
                          <a:latin typeface="Arial"/>
                          <a:cs typeface="Arial"/>
                        </a:rPr>
                        <a:t> state </a:t>
                      </a:r>
                      <a:r>
                        <a:rPr lang="en-US" sz="1000" dirty="0" smtClean="0">
                          <a:solidFill>
                            <a:srgbClr val="000000"/>
                          </a:solidFill>
                          <a:latin typeface="Arial"/>
                          <a:cs typeface="Arial"/>
                        </a:rPr>
                        <a:t>imaging</a:t>
                      </a:r>
                      <a:r>
                        <a:rPr lang="en-US" sz="1000" baseline="0" dirty="0" smtClean="0">
                          <a:solidFill>
                            <a:srgbClr val="000000"/>
                          </a:solidFill>
                          <a:latin typeface="Arial"/>
                          <a:cs typeface="Arial"/>
                        </a:rPr>
                        <a:t> </a:t>
                      </a:r>
                      <a:r>
                        <a:rPr lang="en-US" sz="1000" dirty="0" smtClean="0">
                          <a:solidFill>
                            <a:srgbClr val="000000"/>
                          </a:solidFill>
                          <a:latin typeface="Arial"/>
                          <a:cs typeface="Arial"/>
                        </a:rPr>
                        <a:t>at 20 nm spatial resolution; </a:t>
                      </a:r>
                      <a:r>
                        <a:rPr lang="en-US" sz="1000" dirty="0" err="1" smtClean="0">
                          <a:solidFill>
                            <a:srgbClr val="000000"/>
                          </a:solidFill>
                          <a:latin typeface="Arial"/>
                          <a:cs typeface="Arial"/>
                        </a:rPr>
                        <a:t>nano</a:t>
                      </a:r>
                      <a:r>
                        <a:rPr lang="en-US" sz="1000" dirty="0" smtClean="0">
                          <a:solidFill>
                            <a:srgbClr val="000000"/>
                          </a:solidFill>
                          <a:latin typeface="Arial"/>
                          <a:cs typeface="Arial"/>
                        </a:rPr>
                        <a:t>-XANES</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000" baseline="0" dirty="0" smtClean="0">
                          <a:solidFill>
                            <a:srgbClr val="000000"/>
                          </a:solidFill>
                          <a:latin typeface="Arial"/>
                          <a:cs typeface="Arial"/>
                        </a:rPr>
                        <a:t>Catalysis</a:t>
                      </a:r>
                      <a:r>
                        <a:rPr lang="en-US" sz="1000" i="1" baseline="0" dirty="0" smtClean="0">
                          <a:solidFill>
                            <a:srgbClr val="000000"/>
                          </a:solidFill>
                          <a:latin typeface="Arial"/>
                          <a:cs typeface="Arial"/>
                        </a:rPr>
                        <a:t> operando;</a:t>
                      </a:r>
                      <a:endParaRPr lang="en-US" sz="1000" baseline="0" dirty="0" smtClean="0">
                        <a:solidFill>
                          <a:srgbClr val="000000"/>
                        </a:solidFill>
                        <a:latin typeface="Arial"/>
                        <a:cs typeface="Arial"/>
                      </a:endParaRPr>
                    </a:p>
                    <a:p>
                      <a:r>
                        <a:rPr lang="en-US" sz="1000" baseline="0" dirty="0" smtClean="0">
                          <a:solidFill>
                            <a:srgbClr val="000000"/>
                          </a:solidFill>
                          <a:latin typeface="Arial"/>
                          <a:cs typeface="Arial"/>
                        </a:rPr>
                        <a:t>Trace metal mapping (energy, chemical environmental, life sciences); </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000" baseline="0" dirty="0" smtClean="0">
                          <a:solidFill>
                            <a:srgbClr val="000000"/>
                          </a:solidFill>
                          <a:latin typeface="Arial"/>
                          <a:cs typeface="Arial"/>
                        </a:rPr>
                        <a:t>N/ WC</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20000"/>
                        <a:lumOff val="80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N/ WL</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r>
              <a:tr h="571500">
                <a:tc>
                  <a:txBody>
                    <a:bodyPr/>
                    <a:lstStyle/>
                    <a:p>
                      <a:r>
                        <a:rPr lang="en-US" sz="1000" dirty="0" err="1" smtClean="0">
                          <a:solidFill>
                            <a:srgbClr val="000000"/>
                          </a:solidFill>
                          <a:latin typeface="Arial"/>
                          <a:cs typeface="Arial"/>
                        </a:rPr>
                        <a:t>Multiscale</a:t>
                      </a:r>
                      <a:r>
                        <a:rPr lang="en-US" sz="1000" baseline="0" dirty="0" smtClean="0">
                          <a:solidFill>
                            <a:srgbClr val="000000"/>
                          </a:solidFill>
                          <a:latin typeface="Arial"/>
                          <a:cs typeface="Arial"/>
                        </a:rPr>
                        <a:t> Full-Field Imaging</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Large field of view with high degree of coherence.  Unique to USA.</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High</a:t>
                      </a:r>
                      <a:r>
                        <a:rPr lang="en-US" sz="1000" baseline="0" dirty="0" smtClean="0">
                          <a:solidFill>
                            <a:srgbClr val="000000"/>
                          </a:solidFill>
                          <a:latin typeface="Arial"/>
                          <a:cs typeface="Arial"/>
                        </a:rPr>
                        <a:t> sensitivity, phase-contrast 10 to 80 </a:t>
                      </a:r>
                      <a:r>
                        <a:rPr lang="en-US" sz="1000" baseline="0" dirty="0" err="1" smtClean="0">
                          <a:solidFill>
                            <a:srgbClr val="000000"/>
                          </a:solidFill>
                          <a:latin typeface="Arial"/>
                          <a:cs typeface="Arial"/>
                        </a:rPr>
                        <a:t>keV</a:t>
                      </a:r>
                      <a:r>
                        <a:rPr lang="en-US" sz="1000" baseline="0" dirty="0" smtClean="0">
                          <a:solidFill>
                            <a:srgbClr val="000000"/>
                          </a:solidFill>
                          <a:latin typeface="Arial"/>
                          <a:cs typeface="Arial"/>
                        </a:rPr>
                        <a:t>, field of view up to 3 cm</a:t>
                      </a:r>
                    </a:p>
                    <a:p>
                      <a:pPr marL="0" marR="0" indent="0" algn="l" defTabSz="4572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spatial resolution to 0.1 µm</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Rheology in minerals; Extreme conditions;</a:t>
                      </a:r>
                    </a:p>
                    <a:p>
                      <a:pPr marL="0" marR="0" indent="0" algn="l" defTabSz="4572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Ultrafast dynamics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U/ WC</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A6C4DE"/>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N/ WL</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000" baseline="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r>
              <a:tr h="5943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Magnetic</a:t>
                      </a:r>
                      <a:r>
                        <a:rPr lang="en-US" sz="1000" baseline="0" dirty="0" smtClean="0">
                          <a:solidFill>
                            <a:srgbClr val="000000"/>
                          </a:solidFill>
                          <a:latin typeface="Arial"/>
                          <a:cs typeface="Arial"/>
                        </a:rPr>
                        <a:t> scattering (hard)</a:t>
                      </a:r>
                      <a:endParaRPr lang="en-US" sz="1000" dirty="0" smtClean="0">
                        <a:solidFill>
                          <a:srgbClr val="000000"/>
                        </a:solidFill>
                        <a:latin typeface="Arial"/>
                        <a:cs typeface="Arial"/>
                      </a:endParaRPr>
                    </a:p>
                    <a:p>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20000"/>
                        <a:lumOff val="80000"/>
                      </a:schemeClr>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Combination of </a:t>
                      </a:r>
                      <a:r>
                        <a:rPr lang="en-US" sz="1000" baseline="0" dirty="0" err="1" smtClean="0">
                          <a:solidFill>
                            <a:srgbClr val="000000"/>
                          </a:solidFill>
                          <a:latin typeface="Arial"/>
                          <a:cs typeface="Arial"/>
                        </a:rPr>
                        <a:t>nanofocusing</a:t>
                      </a:r>
                      <a:r>
                        <a:rPr lang="en-US" sz="1000" baseline="0" dirty="0" smtClean="0">
                          <a:solidFill>
                            <a:srgbClr val="000000"/>
                          </a:solidFill>
                          <a:latin typeface="Arial"/>
                          <a:cs typeface="Arial"/>
                        </a:rPr>
                        <a:t> with full control of x-ray polarization, including fast polarization switching</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20000"/>
                        <a:lumOff val="80000"/>
                      </a:schemeClr>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Superconducting helical ID for fast polarizations switching, beam stability, high pressure/low T/high field sample environments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20000"/>
                        <a:lumOff val="80000"/>
                      </a:schemeClr>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Probe mesoscale electronic/magnetic ordering and excitations with resonant diffraction and inelastic scattering</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20000"/>
                        <a:lumOff val="80000"/>
                      </a:schemeClr>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baseline="0" dirty="0" smtClean="0">
                          <a:solidFill>
                            <a:srgbClr val="000000"/>
                          </a:solidFill>
                          <a:latin typeface="Arial"/>
                          <a:cs typeface="Arial"/>
                        </a:rPr>
                        <a:t>U/ WC</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1">
                        <a:lumMod val="20000"/>
                        <a:lumOff val="80000"/>
                      </a:schemeClr>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N/ WL</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000" baseline="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92D050"/>
                    </a:solidFill>
                  </a:tcPr>
                </a:tc>
              </a:tr>
              <a:tr h="64262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000" dirty="0" smtClean="0">
                          <a:solidFill>
                            <a:srgbClr val="000000"/>
                          </a:solidFill>
                          <a:latin typeface="Arial"/>
                          <a:cs typeface="Arial"/>
                        </a:rPr>
                        <a:t>3DXRD-Nano</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5">
                        <a:lumMod val="90000"/>
                      </a:schemeClr>
                    </a:solidFill>
                  </a:tcPr>
                </a:tc>
                <a:tc>
                  <a:txBody>
                    <a:bodyPr/>
                    <a:lstStyle/>
                    <a:p>
                      <a:r>
                        <a:rPr lang="en-US" sz="1000" dirty="0" smtClean="0">
                          <a:solidFill>
                            <a:srgbClr val="000000"/>
                          </a:solidFill>
                          <a:latin typeface="Arial"/>
                          <a:cs typeface="Arial"/>
                        </a:rPr>
                        <a:t>Polychromatic</a:t>
                      </a:r>
                      <a:r>
                        <a:rPr lang="en-US" sz="1000" baseline="0" dirty="0" smtClean="0">
                          <a:solidFill>
                            <a:srgbClr val="000000"/>
                          </a:solidFill>
                          <a:latin typeface="Arial"/>
                          <a:cs typeface="Arial"/>
                        </a:rPr>
                        <a:t> diffraction for materials science</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5">
                        <a:lumMod val="90000"/>
                      </a:schemeClr>
                    </a:solidFill>
                  </a:tcPr>
                </a:tc>
                <a:tc>
                  <a:txBody>
                    <a:bodyPr/>
                    <a:lstStyle/>
                    <a:p>
                      <a:r>
                        <a:rPr lang="en-US" sz="1000" dirty="0" smtClean="0">
                          <a:solidFill>
                            <a:srgbClr val="000000"/>
                          </a:solidFill>
                          <a:latin typeface="Arial"/>
                          <a:cs typeface="Arial"/>
                        </a:rPr>
                        <a:t>3D nano-diffraction with spot sizes below 50 nm and significantly improved sensitivity   </a:t>
                      </a:r>
                      <a:endParaRPr lang="en-US" sz="1000" dirty="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5">
                        <a:lumMod val="90000"/>
                      </a:schemeClr>
                    </a:solidFill>
                  </a:tcPr>
                </a:tc>
                <a:tc>
                  <a:txBody>
                    <a:bodyPr/>
                    <a:lstStyle/>
                    <a:p>
                      <a:r>
                        <a:rPr lang="en-US" sz="1000" dirty="0" smtClean="0">
                          <a:solidFill>
                            <a:srgbClr val="000000"/>
                          </a:solidFill>
                          <a:latin typeface="Arial"/>
                          <a:cs typeface="Arial"/>
                        </a:rPr>
                        <a:t>Mapping single defects in </a:t>
                      </a:r>
                      <a:r>
                        <a:rPr lang="en-US" sz="1000" dirty="0" err="1" smtClean="0">
                          <a:solidFill>
                            <a:srgbClr val="000000"/>
                          </a:solidFill>
                          <a:latin typeface="Arial"/>
                          <a:cs typeface="Arial"/>
                        </a:rPr>
                        <a:t>nanocrystalline</a:t>
                      </a:r>
                      <a:r>
                        <a:rPr lang="en-US" sz="1000" dirty="0" smtClean="0">
                          <a:solidFill>
                            <a:srgbClr val="000000"/>
                          </a:solidFill>
                          <a:latin typeface="Arial"/>
                          <a:cs typeface="Arial"/>
                        </a:rPr>
                        <a:t> materials</a:t>
                      </a:r>
                      <a:endParaRPr lang="en-US" sz="1000" baseline="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5">
                        <a:lumMod val="90000"/>
                      </a:schemeClr>
                    </a:solidFill>
                  </a:tcPr>
                </a:tc>
                <a:tc>
                  <a:txBody>
                    <a:bodyPr/>
                    <a:lstStyle/>
                    <a:p>
                      <a:endParaRPr lang="en-US" sz="1000" baseline="0" dirty="0" smtClean="0">
                        <a:solidFill>
                          <a:srgbClr val="000000"/>
                        </a:solidFill>
                        <a:latin typeface="Arial"/>
                        <a:cs typeface="Aria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5">
                        <a:lumMod val="90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spc="-50" dirty="0" smtClean="0">
                          <a:solidFill>
                            <a:srgbClr val="000000"/>
                          </a:solidFill>
                          <a:latin typeface="Arial"/>
                          <a:cs typeface="Arial"/>
                        </a:rPr>
                        <a:t>U/ WC</a:t>
                      </a:r>
                    </a:p>
                  </a:txBody>
                  <a:tcPr marR="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5">
                        <a:lumMod val="90000"/>
                      </a:schemeClr>
                    </a:solidFill>
                  </a:tcPr>
                </a:tc>
              </a:tr>
            </a:tbl>
          </a:graphicData>
        </a:graphic>
      </p:graphicFrame>
      <p:grpSp>
        <p:nvGrpSpPr>
          <p:cNvPr id="6" name="Group 5"/>
          <p:cNvGrpSpPr/>
          <p:nvPr/>
        </p:nvGrpSpPr>
        <p:grpSpPr>
          <a:xfrm>
            <a:off x="5334000" y="-64733"/>
            <a:ext cx="3809999" cy="307777"/>
            <a:chOff x="5343972" y="-86311"/>
            <a:chExt cx="3725521" cy="410373"/>
          </a:xfrm>
        </p:grpSpPr>
        <p:sp>
          <p:nvSpPr>
            <p:cNvPr id="7" name="TextBox 6"/>
            <p:cNvSpPr txBox="1"/>
            <p:nvPr/>
          </p:nvSpPr>
          <p:spPr>
            <a:xfrm>
              <a:off x="5791034" y="-86311"/>
              <a:ext cx="3278459" cy="410373"/>
            </a:xfrm>
            <a:prstGeom prst="rect">
              <a:avLst/>
            </a:prstGeom>
            <a:solidFill>
              <a:srgbClr val="6D8FB3"/>
            </a:solidFill>
          </p:spPr>
          <p:txBody>
            <a:bodyPr wrap="square" rtlCol="0" anchor="ctr" anchorCtr="0">
              <a:spAutoFit/>
            </a:bodyPr>
            <a:lstStyle/>
            <a:p>
              <a:r>
                <a:rPr lang="en-US" sz="1400" b="1" dirty="0">
                  <a:solidFill>
                    <a:srgbClr val="FFFFFF"/>
                  </a:solidFill>
                  <a:effectLst>
                    <a:outerShdw blurRad="50800" dist="38100" dir="2700000" algn="tl" rotWithShape="0">
                      <a:prstClr val="black">
                        <a:alpha val="40000"/>
                      </a:prstClr>
                    </a:outerShdw>
                  </a:effectLst>
                  <a:latin typeface="Arial"/>
                  <a:cs typeface="Arial"/>
                </a:rPr>
                <a:t>         Beamlines</a:t>
              </a:r>
            </a:p>
          </p:txBody>
        </p:sp>
        <p:sp>
          <p:nvSpPr>
            <p:cNvPr id="8" name="Right Triangle 7"/>
            <p:cNvSpPr/>
            <p:nvPr/>
          </p:nvSpPr>
          <p:spPr bwMode="auto">
            <a:xfrm rot="10800000">
              <a:off x="5343972" y="0"/>
              <a:ext cx="455696" cy="324062"/>
            </a:xfrm>
            <a:prstGeom prst="rtTriangle">
              <a:avLst/>
            </a:prstGeom>
            <a:solidFill>
              <a:srgbClr val="6D8FB3"/>
            </a:solidFill>
            <a:ln>
              <a:noFill/>
            </a:ln>
            <a:effectLs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a:solidFill>
                  <a:srgbClr val="404040"/>
                </a:solidFill>
                <a:latin typeface="Arial"/>
                <a:cs typeface="Arial"/>
              </a:endParaRPr>
            </a:p>
          </p:txBody>
        </p:sp>
      </p:grpSp>
      <p:sp>
        <p:nvSpPr>
          <p:cNvPr id="2" name="TextBox 1"/>
          <p:cNvSpPr txBox="1"/>
          <p:nvPr/>
        </p:nvSpPr>
        <p:spPr>
          <a:xfrm>
            <a:off x="4483350" y="6246281"/>
            <a:ext cx="4570482" cy="276999"/>
          </a:xfrm>
          <a:prstGeom prst="rect">
            <a:avLst/>
          </a:prstGeom>
          <a:noFill/>
        </p:spPr>
        <p:txBody>
          <a:bodyPr wrap="none" rtlCol="0">
            <a:spAutoFit/>
          </a:bodyPr>
          <a:lstStyle/>
          <a:p>
            <a:pPr algn="r"/>
            <a:r>
              <a:rPr lang="en-US" sz="1200" dirty="0" smtClean="0">
                <a:solidFill>
                  <a:srgbClr val="000000"/>
                </a:solidFill>
                <a:latin typeface="Arial"/>
                <a:cs typeface="Arial"/>
              </a:rPr>
              <a:t>N: New    U: Upgraded    WL: World-Leading</a:t>
            </a:r>
            <a:r>
              <a:rPr lang="en-US" sz="1200" dirty="0">
                <a:solidFill>
                  <a:srgbClr val="000000"/>
                </a:solidFill>
                <a:latin typeface="Arial"/>
                <a:cs typeface="Arial"/>
              </a:rPr>
              <a:t> </a:t>
            </a:r>
            <a:r>
              <a:rPr lang="en-US" sz="1200" dirty="0" smtClean="0">
                <a:solidFill>
                  <a:srgbClr val="000000"/>
                </a:solidFill>
                <a:latin typeface="Arial"/>
                <a:cs typeface="Arial"/>
              </a:rPr>
              <a:t>   WC: World-Class </a:t>
            </a:r>
            <a:endParaRPr lang="en-US" sz="1200" dirty="0">
              <a:solidFill>
                <a:srgbClr val="000000"/>
              </a:solidFill>
              <a:latin typeface="Arial"/>
              <a:cs typeface="Arial"/>
            </a:endParaRPr>
          </a:p>
        </p:txBody>
      </p:sp>
    </p:spTree>
    <p:extLst>
      <p:ext uri="{BB962C8B-B14F-4D97-AF65-F5344CB8AC3E}">
        <p14:creationId xmlns:p14="http://schemas.microsoft.com/office/powerpoint/2010/main" val="155940956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normAutofit/>
          </a:bodyPr>
          <a:lstStyle/>
          <a:p>
            <a:pPr algn="ctr">
              <a:defRPr/>
            </a:pPr>
            <a:r>
              <a:rPr lang="en-US" b="0" dirty="0">
                <a:latin typeface="Arial"/>
                <a:ea typeface="ＭＳ Ｐゴシック" charset="-128"/>
                <a:cs typeface="Arial"/>
              </a:rPr>
              <a:t>APS-U removal and installation plan</a:t>
            </a:r>
          </a:p>
        </p:txBody>
      </p:sp>
      <p:sp>
        <p:nvSpPr>
          <p:cNvPr id="4099" name="Content Placeholder 2"/>
          <p:cNvSpPr>
            <a:spLocks noGrp="1"/>
          </p:cNvSpPr>
          <p:nvPr>
            <p:ph idx="1"/>
          </p:nvPr>
        </p:nvSpPr>
        <p:spPr>
          <a:xfrm>
            <a:off x="304800" y="838200"/>
            <a:ext cx="8610600" cy="2971800"/>
          </a:xfrm>
        </p:spPr>
        <p:txBody>
          <a:bodyPr/>
          <a:lstStyle/>
          <a:p>
            <a:r>
              <a:rPr lang="en-US" altLang="en-US" dirty="0">
                <a:latin typeface="Arial"/>
                <a:cs typeface="Arial"/>
              </a:rPr>
              <a:t>Minimizing APS unavailability with a well-defined installation period is a key deliverable of the APS Upgrade Project.</a:t>
            </a:r>
          </a:p>
          <a:p>
            <a:r>
              <a:rPr lang="en-US" altLang="en-US" dirty="0">
                <a:latin typeface="Arial"/>
                <a:cs typeface="Arial"/>
              </a:rPr>
              <a:t>The Project has developed and has independently reviewed a bottom-up 12 month plan for removal, installation, and testing-with-beam for the facility.</a:t>
            </a:r>
          </a:p>
          <a:p>
            <a:r>
              <a:rPr lang="en-US" altLang="en-US" dirty="0" smtClean="0">
                <a:solidFill>
                  <a:srgbClr val="000000"/>
                </a:solidFill>
                <a:latin typeface="Arial"/>
                <a:cs typeface="Arial"/>
              </a:rPr>
              <a:t>Plan has substantial detail for this stage of the Project</a:t>
            </a:r>
          </a:p>
          <a:p>
            <a:pPr lvl="1"/>
            <a:r>
              <a:rPr lang="en-US" altLang="en-US" dirty="0" smtClean="0">
                <a:solidFill>
                  <a:srgbClr val="000000"/>
                </a:solidFill>
                <a:latin typeface="Arial"/>
                <a:cs typeface="Arial"/>
              </a:rPr>
              <a:t>Multi-shift (two shifts initially, 5 days/week)</a:t>
            </a:r>
          </a:p>
          <a:p>
            <a:pPr lvl="1"/>
            <a:r>
              <a:rPr lang="en-US" altLang="en-US" dirty="0" smtClean="0">
                <a:solidFill>
                  <a:srgbClr val="000000"/>
                </a:solidFill>
                <a:latin typeface="Arial"/>
                <a:cs typeface="Arial"/>
              </a:rPr>
              <a:t>Multi-crew operation; each responsible for 6-8 sectors</a:t>
            </a:r>
          </a:p>
          <a:p>
            <a:pPr lvl="1"/>
            <a:r>
              <a:rPr lang="en-US" altLang="en-US" dirty="0" smtClean="0">
                <a:solidFill>
                  <a:srgbClr val="000000"/>
                </a:solidFill>
                <a:latin typeface="Arial"/>
                <a:cs typeface="Arial"/>
              </a:rPr>
              <a:t>Material removal ~ 1800 tons, Material installation ~ 3000 tons</a:t>
            </a:r>
          </a:p>
          <a:p>
            <a:pPr lvl="1"/>
            <a:r>
              <a:rPr lang="en-US" altLang="en-US" dirty="0" smtClean="0">
                <a:solidFill>
                  <a:srgbClr val="000000"/>
                </a:solidFill>
                <a:latin typeface="Arial"/>
                <a:cs typeface="Arial"/>
              </a:rPr>
              <a:t>131 FTE over 9 months of storage ring removal and installation: Approximately 1/3 trades; 1/3 term ANL; 1/3 permanent ANL</a:t>
            </a:r>
          </a:p>
          <a:p>
            <a:r>
              <a:rPr lang="en-US" dirty="0">
                <a:solidFill>
                  <a:srgbClr val="000000"/>
                </a:solidFill>
                <a:latin typeface="Arial"/>
                <a:cs typeface="Arial"/>
              </a:rPr>
              <a:t>Risk mitigation includes additional shifts, additional workdays</a:t>
            </a:r>
          </a:p>
          <a:p>
            <a:endParaRPr lang="en-US" altLang="en-US" dirty="0" smtClean="0">
              <a:solidFill>
                <a:srgbClr val="000000"/>
              </a:solidFill>
              <a:latin typeface="Arial"/>
              <a:cs typeface="Arial"/>
            </a:endParaRPr>
          </a:p>
        </p:txBody>
      </p:sp>
      <p:pic>
        <p:nvPicPr>
          <p:cNvPr id="4101"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79450" y="4237037"/>
            <a:ext cx="8007350" cy="178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pPr>
              <a:defRPr/>
            </a:pPr>
            <a:fld id="{D8294B01-9356-4A99-BF43-1EB6DE2E19CF}" type="slidenum">
              <a:rPr lang="en-US" smtClean="0">
                <a:solidFill>
                  <a:srgbClr val="404040"/>
                </a:solidFill>
                <a:latin typeface="Calibri"/>
              </a:rPr>
              <a:pPr>
                <a:defRPr/>
              </a:pPr>
              <a:t>43</a:t>
            </a:fld>
            <a:endParaRPr lang="en-US">
              <a:solidFill>
                <a:srgbClr val="404040"/>
              </a:solidFill>
              <a:latin typeface="Calibri"/>
            </a:endParaRPr>
          </a:p>
        </p:txBody>
      </p:sp>
    </p:spTree>
    <p:extLst>
      <p:ext uri="{BB962C8B-B14F-4D97-AF65-F5344CB8AC3E}">
        <p14:creationId xmlns:p14="http://schemas.microsoft.com/office/powerpoint/2010/main" val="80949526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76300" y="304800"/>
            <a:ext cx="7391400" cy="1143000"/>
          </a:xfrm>
        </p:spPr>
        <p:txBody>
          <a:bodyPr/>
          <a:lstStyle/>
          <a:p>
            <a:pPr algn="ctr"/>
            <a:r>
              <a:rPr lang="en-US" sz="2600" b="0" dirty="0" smtClean="0">
                <a:latin typeface="Arial"/>
                <a:cs typeface="Arial"/>
              </a:rPr>
              <a:t>Removal and Installation</a:t>
            </a:r>
            <a:endParaRPr lang="en-US" sz="2600" b="0" dirty="0">
              <a:latin typeface="Arial"/>
              <a:cs typeface="Arial"/>
            </a:endParaRPr>
          </a:p>
        </p:txBody>
      </p:sp>
      <p:sp>
        <p:nvSpPr>
          <p:cNvPr id="3" name="Content Placeholder 2"/>
          <p:cNvSpPr>
            <a:spLocks noGrp="1"/>
          </p:cNvSpPr>
          <p:nvPr>
            <p:ph idx="4294967295"/>
          </p:nvPr>
        </p:nvSpPr>
        <p:spPr>
          <a:xfrm>
            <a:off x="413331" y="845511"/>
            <a:ext cx="8514051" cy="1135689"/>
          </a:xfrm>
        </p:spPr>
        <p:txBody>
          <a:bodyPr/>
          <a:lstStyle/>
          <a:p>
            <a:r>
              <a:rPr lang="en-US" dirty="0">
                <a:solidFill>
                  <a:srgbClr val="000000"/>
                </a:solidFill>
                <a:latin typeface="Arial" panose="020B0604020202020204" pitchFamily="34" charset="0"/>
                <a:cs typeface="Arial" panose="020B0604020202020204" pitchFamily="34" charset="0"/>
              </a:rPr>
              <a:t>C</a:t>
            </a:r>
            <a:r>
              <a:rPr lang="en-US" dirty="0" smtClean="0">
                <a:solidFill>
                  <a:srgbClr val="000000"/>
                </a:solidFill>
                <a:latin typeface="Arial" panose="020B0604020202020204" pitchFamily="34" charset="0"/>
                <a:cs typeface="Arial" panose="020B0604020202020204" pitchFamily="34" charset="0"/>
              </a:rPr>
              <a:t>omparisons have been drawn with the actual transition periods of past machines, and plans of future facilities.</a:t>
            </a:r>
          </a:p>
          <a:p>
            <a:r>
              <a:rPr lang="en-US" dirty="0" smtClean="0">
                <a:solidFill>
                  <a:srgbClr val="000000"/>
                </a:solidFill>
                <a:latin typeface="Arial" panose="020B0604020202020204" pitchFamily="34" charset="0"/>
                <a:cs typeface="Arial" panose="020B0604020202020204" pitchFamily="34" charset="0"/>
              </a:rPr>
              <a:t>The Project, and our reviewers, find our plan credible.</a:t>
            </a:r>
            <a:endParaRPr lang="en-US" dirty="0">
              <a:solidFill>
                <a:srgbClr val="000000"/>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A78171A4-9B0E-4E88-A410-4AAF05B3FEF7}" type="slidenum">
              <a:rPr lang="en-US" smtClean="0">
                <a:solidFill>
                  <a:srgbClr val="616161"/>
                </a:solidFill>
              </a:rPr>
              <a:pPr>
                <a:defRPr/>
              </a:pPr>
              <a:t>44</a:t>
            </a:fld>
            <a:endParaRPr lang="en-US">
              <a:solidFill>
                <a:srgbClr val="616161"/>
              </a:solidFill>
            </a:endParaRPr>
          </a:p>
        </p:txBody>
      </p:sp>
      <p:graphicFrame>
        <p:nvGraphicFramePr>
          <p:cNvPr id="10" name="Table 9"/>
          <p:cNvGraphicFramePr>
            <a:graphicFrameLocks noGrp="1"/>
          </p:cNvGraphicFramePr>
          <p:nvPr>
            <p:extLst/>
          </p:nvPr>
        </p:nvGraphicFramePr>
        <p:xfrm>
          <a:off x="413332" y="2204258"/>
          <a:ext cx="8502068" cy="3645813"/>
        </p:xfrm>
        <a:graphic>
          <a:graphicData uri="http://schemas.openxmlformats.org/drawingml/2006/table">
            <a:tbl>
              <a:tblPr firstRow="1" bandRow="1">
                <a:tableStyleId>{5C22544A-7EE6-4342-B048-85BDC9FD1C3A}</a:tableStyleId>
              </a:tblPr>
              <a:tblGrid>
                <a:gridCol w="1445738"/>
                <a:gridCol w="1246998"/>
                <a:gridCol w="1113204"/>
                <a:gridCol w="1088770"/>
                <a:gridCol w="3607358"/>
              </a:tblGrid>
              <a:tr h="614001">
                <a:tc>
                  <a:txBody>
                    <a:bodyPr/>
                    <a:lstStyle/>
                    <a:p>
                      <a:pPr algn="ctr"/>
                      <a:r>
                        <a:rPr lang="en-US" sz="1400" dirty="0" smtClean="0">
                          <a:solidFill>
                            <a:srgbClr val="000000"/>
                          </a:solidFill>
                        </a:rPr>
                        <a:t>Light Source</a:t>
                      </a:r>
                      <a:endParaRPr lang="en-US" sz="1400" dirty="0">
                        <a:solidFill>
                          <a:srgbClr val="000000"/>
                        </a:solidFill>
                      </a:endParaRPr>
                    </a:p>
                  </a:txBody>
                  <a:tcPr marT="45724" marB="45724"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40000"/>
                        <a:lumOff val="60000"/>
                        <a:alpha val="69000"/>
                      </a:schemeClr>
                    </a:solidFill>
                  </a:tcPr>
                </a:tc>
                <a:tc>
                  <a:txBody>
                    <a:bodyPr/>
                    <a:lstStyle/>
                    <a:p>
                      <a:pPr algn="ctr"/>
                      <a:r>
                        <a:rPr lang="en-US" sz="1400" dirty="0" smtClean="0">
                          <a:solidFill>
                            <a:srgbClr val="000000"/>
                          </a:solidFill>
                        </a:rPr>
                        <a:t>SR Circum. (m)</a:t>
                      </a:r>
                      <a:endParaRPr lang="en-US" sz="1400" dirty="0">
                        <a:solidFill>
                          <a:srgbClr val="000000"/>
                        </a:solidFill>
                      </a:endParaRPr>
                    </a:p>
                  </a:txBody>
                  <a:tcPr marT="45724" marB="45724"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40000"/>
                        <a:lumOff val="60000"/>
                        <a:alpha val="69000"/>
                      </a:schemeClr>
                    </a:solidFill>
                  </a:tcPr>
                </a:tc>
                <a:tc>
                  <a:txBody>
                    <a:bodyPr/>
                    <a:lstStyle/>
                    <a:p>
                      <a:pPr algn="ctr"/>
                      <a:r>
                        <a:rPr lang="en-US" sz="1400" dirty="0" smtClean="0">
                          <a:solidFill>
                            <a:srgbClr val="000000"/>
                          </a:solidFill>
                        </a:rPr>
                        <a:t>Remove Duration</a:t>
                      </a:r>
                      <a:endParaRPr lang="en-US" sz="1400" dirty="0">
                        <a:solidFill>
                          <a:srgbClr val="000000"/>
                        </a:solidFill>
                      </a:endParaRPr>
                    </a:p>
                  </a:txBody>
                  <a:tcPr marT="45724" marB="45724"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40000"/>
                        <a:lumOff val="60000"/>
                        <a:alpha val="69000"/>
                      </a:schemeClr>
                    </a:solidFill>
                  </a:tcPr>
                </a:tc>
                <a:tc>
                  <a:txBody>
                    <a:bodyPr/>
                    <a:lstStyle/>
                    <a:p>
                      <a:pPr algn="ctr"/>
                      <a:r>
                        <a:rPr lang="en-US" sz="1400" dirty="0" smtClean="0">
                          <a:solidFill>
                            <a:srgbClr val="000000"/>
                          </a:solidFill>
                        </a:rPr>
                        <a:t>Install Duration</a:t>
                      </a:r>
                      <a:endParaRPr lang="en-US" sz="1400" dirty="0">
                        <a:solidFill>
                          <a:srgbClr val="000000"/>
                        </a:solidFill>
                      </a:endParaRPr>
                    </a:p>
                  </a:txBody>
                  <a:tcPr marT="45724" marB="45724"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40000"/>
                        <a:lumOff val="60000"/>
                        <a:alpha val="69000"/>
                      </a:schemeClr>
                    </a:solidFill>
                  </a:tcPr>
                </a:tc>
                <a:tc>
                  <a:txBody>
                    <a:bodyPr/>
                    <a:lstStyle/>
                    <a:p>
                      <a:pPr algn="ctr"/>
                      <a:r>
                        <a:rPr lang="en-US" sz="1400" dirty="0" smtClean="0">
                          <a:solidFill>
                            <a:srgbClr val="000000"/>
                          </a:solidFill>
                        </a:rPr>
                        <a:t>Notes</a:t>
                      </a:r>
                      <a:endParaRPr lang="en-US" sz="1400" dirty="0">
                        <a:solidFill>
                          <a:srgbClr val="000000"/>
                        </a:solidFill>
                      </a:endParaRPr>
                    </a:p>
                  </a:txBody>
                  <a:tcPr marT="45724" marB="45724"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tx2">
                        <a:lumMod val="40000"/>
                        <a:lumOff val="60000"/>
                        <a:alpha val="69000"/>
                      </a:schemeClr>
                    </a:solidFill>
                  </a:tcPr>
                </a:tc>
              </a:tr>
              <a:tr h="566380">
                <a:tc>
                  <a:txBody>
                    <a:bodyPr/>
                    <a:lstStyle/>
                    <a:p>
                      <a:r>
                        <a:rPr lang="en-US" sz="1400" dirty="0" smtClean="0">
                          <a:solidFill>
                            <a:srgbClr val="000000"/>
                          </a:solidFill>
                        </a:rPr>
                        <a:t>SSRL/SPEAR3</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234</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5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27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sz="1400" dirty="0" smtClean="0">
                          <a:solidFill>
                            <a:srgbClr val="000000"/>
                          </a:solidFill>
                        </a:rPr>
                        <a:t>Similar scope to APSU (1/5 length), Complete ring replacement, 1 access point</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333168">
                <a:tc>
                  <a:txBody>
                    <a:bodyPr/>
                    <a:lstStyle/>
                    <a:p>
                      <a:r>
                        <a:rPr lang="en-US" sz="1400" dirty="0" smtClean="0">
                          <a:solidFill>
                            <a:srgbClr val="000000"/>
                          </a:solidFill>
                        </a:rPr>
                        <a:t>NSLS II</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792</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N/A</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128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sz="1400" dirty="0" smtClean="0">
                          <a:solidFill>
                            <a:srgbClr val="000000"/>
                          </a:solidFill>
                        </a:rPr>
                        <a:t>Limited by equipment availability</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566380">
                <a:tc>
                  <a:txBody>
                    <a:bodyPr/>
                    <a:lstStyle/>
                    <a:p>
                      <a:r>
                        <a:rPr lang="en-US" sz="1400" dirty="0" smtClean="0">
                          <a:solidFill>
                            <a:srgbClr val="000000"/>
                          </a:solidFill>
                        </a:rPr>
                        <a:t>PETRA III</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2304</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~12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~24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sz="1400" dirty="0" smtClean="0">
                          <a:solidFill>
                            <a:srgbClr val="000000"/>
                          </a:solidFill>
                        </a:rPr>
                        <a:t>1/8 of 2304 m ring removed and replaced (~300</a:t>
                      </a:r>
                      <a:r>
                        <a:rPr lang="en-US" sz="1400" baseline="0" dirty="0" smtClean="0">
                          <a:solidFill>
                            <a:srgbClr val="000000"/>
                          </a:solidFill>
                        </a:rPr>
                        <a:t> m)</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566380">
                <a:tc>
                  <a:txBody>
                    <a:bodyPr/>
                    <a:lstStyle/>
                    <a:p>
                      <a:r>
                        <a:rPr lang="en-US" sz="1400" dirty="0" smtClean="0">
                          <a:solidFill>
                            <a:srgbClr val="000000"/>
                          </a:solidFill>
                        </a:rPr>
                        <a:t>ESRF II</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844</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gridSpan="2">
                  <a:txBody>
                    <a:bodyPr/>
                    <a:lstStyle/>
                    <a:p>
                      <a:pPr algn="ctr"/>
                      <a:r>
                        <a:rPr lang="en-US" sz="1400" dirty="0" smtClean="0">
                          <a:solidFill>
                            <a:srgbClr val="000000"/>
                          </a:solidFill>
                        </a:rPr>
                        <a:t>48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hMerge="1">
                  <a:txBody>
                    <a:bodyPr/>
                    <a:lstStyle/>
                    <a:p>
                      <a:endParaRPr lang="en-US"/>
                    </a:p>
                  </a:txBody>
                  <a:tcPr/>
                </a:tc>
                <a:tc>
                  <a:txBody>
                    <a:bodyPr/>
                    <a:lstStyle/>
                    <a:p>
                      <a:r>
                        <a:rPr lang="en-US" sz="1400" dirty="0" smtClean="0">
                          <a:solidFill>
                            <a:srgbClr val="000000"/>
                          </a:solidFill>
                        </a:rPr>
                        <a:t>Planned; 20 months stop to</a:t>
                      </a:r>
                      <a:r>
                        <a:rPr lang="en-US" sz="1400" baseline="0" dirty="0" smtClean="0">
                          <a:solidFill>
                            <a:srgbClr val="000000"/>
                          </a:solidFill>
                        </a:rPr>
                        <a:t> start for user operations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333168">
                <a:tc>
                  <a:txBody>
                    <a:bodyPr/>
                    <a:lstStyle/>
                    <a:p>
                      <a:r>
                        <a:rPr lang="en-US" sz="1400" dirty="0" smtClean="0">
                          <a:solidFill>
                            <a:srgbClr val="000000"/>
                          </a:solidFill>
                        </a:rPr>
                        <a:t>MAX IV</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528</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N/A</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52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sz="1400" dirty="0" smtClean="0">
                          <a:solidFill>
                            <a:srgbClr val="000000"/>
                          </a:solidFill>
                        </a:rPr>
                        <a:t>Planned</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333168">
                <a:tc>
                  <a:txBody>
                    <a:bodyPr/>
                    <a:lstStyle/>
                    <a:p>
                      <a:r>
                        <a:rPr lang="en-US" sz="1400" dirty="0" smtClean="0">
                          <a:solidFill>
                            <a:srgbClr val="000000"/>
                          </a:solidFill>
                        </a:rPr>
                        <a:t>Pohang</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282</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12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12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sz="1400" dirty="0" smtClean="0">
                          <a:solidFill>
                            <a:srgbClr val="000000"/>
                          </a:solidFill>
                        </a:rPr>
                        <a:t>Complete; 6 month commissioning</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333168">
                <a:tc>
                  <a:txBody>
                    <a:bodyPr/>
                    <a:lstStyle/>
                    <a:p>
                      <a:r>
                        <a:rPr lang="en-US" sz="1400" dirty="0" smtClean="0">
                          <a:solidFill>
                            <a:srgbClr val="000000"/>
                          </a:solidFill>
                        </a:rPr>
                        <a:t>APS-U</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1104</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8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1400" dirty="0" smtClean="0">
                          <a:solidFill>
                            <a:srgbClr val="000000"/>
                          </a:solidFill>
                        </a:rPr>
                        <a:t>28 weeks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sz="1400" dirty="0" smtClean="0">
                          <a:solidFill>
                            <a:srgbClr val="000000"/>
                          </a:solidFill>
                        </a:rPr>
                        <a:t>Planned; 5 access points</a:t>
                      </a:r>
                      <a:endParaRPr lang="en-US" sz="1400" dirty="0">
                        <a:solidFill>
                          <a:srgbClr val="000000"/>
                        </a:solidFill>
                      </a:endParaRPr>
                    </a:p>
                  </a:txBody>
                  <a:tcPr marT="45724" marB="45724">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bl>
          </a:graphicData>
        </a:graphic>
      </p:graphicFrame>
      <p:sp>
        <p:nvSpPr>
          <p:cNvPr id="11" name="Rectangle 7"/>
          <p:cNvSpPr>
            <a:spLocks noChangeArrowheads="1"/>
          </p:cNvSpPr>
          <p:nvPr/>
        </p:nvSpPr>
        <p:spPr bwMode="auto">
          <a:xfrm>
            <a:off x="413330" y="5486401"/>
            <a:ext cx="8514051" cy="304800"/>
          </a:xfrm>
          <a:prstGeom prst="rect">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solidFill>
                <a:srgbClr val="404040"/>
              </a:solidFill>
              <a:latin typeface="Calibri"/>
              <a:ea typeface="MS PGothic" panose="020B0600070205080204" pitchFamily="34" charset="-128"/>
            </a:endParaRPr>
          </a:p>
        </p:txBody>
      </p:sp>
      <p:sp>
        <p:nvSpPr>
          <p:cNvPr id="12" name="Rectangle 11"/>
          <p:cNvSpPr>
            <a:spLocks noChangeArrowheads="1"/>
          </p:cNvSpPr>
          <p:nvPr/>
        </p:nvSpPr>
        <p:spPr bwMode="auto">
          <a:xfrm>
            <a:off x="381000" y="2819400"/>
            <a:ext cx="8546382" cy="533400"/>
          </a:xfrm>
          <a:prstGeom prst="rect">
            <a:avLst/>
          </a:prstGeom>
          <a:noFill/>
          <a:ln w="38100">
            <a:solidFill>
              <a:srgbClr val="FF000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US">
              <a:ln>
                <a:solidFill>
                  <a:srgbClr val="A22B38"/>
                </a:solidFill>
              </a:ln>
              <a:solidFill>
                <a:srgbClr val="A22B38"/>
              </a:solidFill>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998471720"/>
      </p:ext>
    </p:extLst>
  </p:cSld>
  <p:clrMapOvr>
    <a:masterClrMapping/>
  </p:clrMapOvr>
  <p:timing>
    <p:tnLst>
      <p:par>
        <p:cTn id="1" dur="indefinite" restart="never" nodeType="tmRoot"/>
      </p:par>
    </p:tnLst>
  </p:timing>
</p:sld>
</file>

<file path=ppt/theme/theme1.xml><?xml version="1.0" encoding="utf-8"?>
<a:theme xmlns:a="http://schemas.openxmlformats.org/drawingml/2006/main" name="ANL_Template_blue_2003">
  <a:themeElements>
    <a:clrScheme name="">
      <a:dk1>
        <a:srgbClr val="404040"/>
      </a:dk1>
      <a:lt1>
        <a:srgbClr val="FFFFFF"/>
      </a:lt1>
      <a:dk2>
        <a:srgbClr val="1F497D"/>
      </a:dk2>
      <a:lt2>
        <a:srgbClr val="D2D2D2"/>
      </a:lt2>
      <a:accent1>
        <a:srgbClr val="A6C4DE"/>
      </a:accent1>
      <a:accent2>
        <a:srgbClr val="9D7D9E"/>
      </a:accent2>
      <a:accent3>
        <a:srgbClr val="FFFFFF"/>
      </a:accent3>
      <a:accent4>
        <a:srgbClr val="353535"/>
      </a:accent4>
      <a:accent5>
        <a:srgbClr val="D0DEEC"/>
      </a:accent5>
      <a:accent6>
        <a:srgbClr val="8E718F"/>
      </a:accent6>
      <a:hlink>
        <a:srgbClr val="7AB800"/>
      </a:hlink>
      <a:folHlink>
        <a:srgbClr val="BF5C28"/>
      </a:folHlink>
    </a:clrScheme>
    <a:fontScheme name="ANL_Template_blue_2003">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lnDef>
  </a:objectDefaults>
  <a:extraClrSchemeLst>
    <a:extraClrScheme>
      <a:clrScheme name="ANL_Template_blue_2003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ANL_Template_blue_2003">
  <a:themeElements>
    <a:clrScheme name="">
      <a:dk1>
        <a:srgbClr val="404040"/>
      </a:dk1>
      <a:lt1>
        <a:srgbClr val="FFFFFF"/>
      </a:lt1>
      <a:dk2>
        <a:srgbClr val="1F497D"/>
      </a:dk2>
      <a:lt2>
        <a:srgbClr val="D2D2D2"/>
      </a:lt2>
      <a:accent1>
        <a:srgbClr val="A6C4DE"/>
      </a:accent1>
      <a:accent2>
        <a:srgbClr val="9D7D9E"/>
      </a:accent2>
      <a:accent3>
        <a:srgbClr val="FFFFFF"/>
      </a:accent3>
      <a:accent4>
        <a:srgbClr val="353535"/>
      </a:accent4>
      <a:accent5>
        <a:srgbClr val="D0DEEC"/>
      </a:accent5>
      <a:accent6>
        <a:srgbClr val="8E718F"/>
      </a:accent6>
      <a:hlink>
        <a:srgbClr val="7AB800"/>
      </a:hlink>
      <a:folHlink>
        <a:srgbClr val="BF5C28"/>
      </a:folHlink>
    </a:clrScheme>
    <a:fontScheme name="ANL_Template_blue_2003">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lnDef>
  </a:objectDefaults>
  <a:extraClrSchemeLst>
    <a:extraClrScheme>
      <a:clrScheme name="ANL_Template_blue_2003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4_Blue design">
  <a:themeElements>
    <a:clrScheme name="Custom 7">
      <a:dk1>
        <a:srgbClr val="616161"/>
      </a:dk1>
      <a:lt1>
        <a:srgbClr val="FFFFFF"/>
      </a:lt1>
      <a:dk2>
        <a:srgbClr val="1F497D"/>
      </a:dk2>
      <a:lt2>
        <a:srgbClr val="D2D2D2"/>
      </a:lt2>
      <a:accent1>
        <a:srgbClr val="A6C4DE"/>
      </a:accent1>
      <a:accent2>
        <a:srgbClr val="D8AC28"/>
      </a:accent2>
      <a:accent3>
        <a:srgbClr val="A22B38"/>
      </a:accent3>
      <a:accent4>
        <a:srgbClr val="7AB800"/>
      </a:accent4>
      <a:accent5>
        <a:srgbClr val="9D7D9E"/>
      </a:accent5>
      <a:accent6>
        <a:srgbClr val="BF5C28"/>
      </a:accent6>
      <a:hlink>
        <a:srgbClr val="4D8ABE"/>
      </a:hlink>
      <a:folHlink>
        <a:srgbClr val="4D8ABE"/>
      </a:folHlink>
    </a:clrScheme>
    <a:fontScheme name="Blue design">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lnDef>
  </a:objectDefaults>
  <a:extraClrSchemeLst>
    <a:extraClrScheme>
      <a:clrScheme name="Blue design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5_Blue design">
  <a:themeElements>
    <a:clrScheme name="Custom 7">
      <a:dk1>
        <a:srgbClr val="616161"/>
      </a:dk1>
      <a:lt1>
        <a:srgbClr val="FFFFFF"/>
      </a:lt1>
      <a:dk2>
        <a:srgbClr val="1F497D"/>
      </a:dk2>
      <a:lt2>
        <a:srgbClr val="D2D2D2"/>
      </a:lt2>
      <a:accent1>
        <a:srgbClr val="A6C4DE"/>
      </a:accent1>
      <a:accent2>
        <a:srgbClr val="D8AC28"/>
      </a:accent2>
      <a:accent3>
        <a:srgbClr val="A22B38"/>
      </a:accent3>
      <a:accent4>
        <a:srgbClr val="7AB800"/>
      </a:accent4>
      <a:accent5>
        <a:srgbClr val="9D7D9E"/>
      </a:accent5>
      <a:accent6>
        <a:srgbClr val="BF5C28"/>
      </a:accent6>
      <a:hlink>
        <a:srgbClr val="4D8ABE"/>
      </a:hlink>
      <a:folHlink>
        <a:srgbClr val="4D8ABE"/>
      </a:folHlink>
    </a:clrScheme>
    <a:fontScheme name="Blue design">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lnDef>
  </a:objectDefaults>
  <a:extraClrSchemeLst>
    <a:extraClrScheme>
      <a:clrScheme name="Blue design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2_ANL_Template_blue_2003">
  <a:themeElements>
    <a:clrScheme name="">
      <a:dk1>
        <a:srgbClr val="404040"/>
      </a:dk1>
      <a:lt1>
        <a:srgbClr val="FFFFFF"/>
      </a:lt1>
      <a:dk2>
        <a:srgbClr val="1F497D"/>
      </a:dk2>
      <a:lt2>
        <a:srgbClr val="D2D2D2"/>
      </a:lt2>
      <a:accent1>
        <a:srgbClr val="A6C4DE"/>
      </a:accent1>
      <a:accent2>
        <a:srgbClr val="9D7D9E"/>
      </a:accent2>
      <a:accent3>
        <a:srgbClr val="FFFFFF"/>
      </a:accent3>
      <a:accent4>
        <a:srgbClr val="353535"/>
      </a:accent4>
      <a:accent5>
        <a:srgbClr val="D0DEEC"/>
      </a:accent5>
      <a:accent6>
        <a:srgbClr val="8E718F"/>
      </a:accent6>
      <a:hlink>
        <a:srgbClr val="7AB800"/>
      </a:hlink>
      <a:folHlink>
        <a:srgbClr val="BF5C28"/>
      </a:folHlink>
    </a:clrScheme>
    <a:fontScheme name="ANL_Template_blue_2003">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lnDef>
  </a:objectDefaults>
  <a:extraClrSchemeLst>
    <a:extraClrScheme>
      <a:clrScheme name="ANL_Template_blue_2003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2_Default Theme">
  <a:themeElements>
    <a:clrScheme name="Custom 7">
      <a:dk1>
        <a:srgbClr val="616161"/>
      </a:dk1>
      <a:lt1>
        <a:srgbClr val="FFFFFF"/>
      </a:lt1>
      <a:dk2>
        <a:srgbClr val="1F497D"/>
      </a:dk2>
      <a:lt2>
        <a:srgbClr val="D2D2D2"/>
      </a:lt2>
      <a:accent1>
        <a:srgbClr val="A6C4DE"/>
      </a:accent1>
      <a:accent2>
        <a:srgbClr val="D8AC28"/>
      </a:accent2>
      <a:accent3>
        <a:srgbClr val="A22B38"/>
      </a:accent3>
      <a:accent4>
        <a:srgbClr val="7AB800"/>
      </a:accent4>
      <a:accent5>
        <a:srgbClr val="9D7D9E"/>
      </a:accent5>
      <a:accent6>
        <a:srgbClr val="BF5C28"/>
      </a:accent6>
      <a:hlink>
        <a:srgbClr val="4D8ABE"/>
      </a:hlink>
      <a:folHlink>
        <a:srgbClr val="4D8ABE"/>
      </a:folHlink>
    </a:clrScheme>
    <a:fontScheme name="Blue design">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noFill/>
        <a:ln w="9525" cap="flat" cmpd="sng" algn="ctr">
          <a:noFill/>
          <a:prstDash val="solid"/>
          <a:round/>
          <a:headEnd type="none" w="med" len="med"/>
          <a:tailEnd type="arrow"/>
        </a:ln>
        <a:effectLst/>
      </a:spPr>
      <a:bodyPr/>
      <a:lstStyle/>
    </a:lnDef>
  </a:objectDefaults>
  <a:extraClrSchemeLst>
    <a:extraClrScheme>
      <a:clrScheme name="Blue design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4_ANL_Template_blue_2003">
  <a:themeElements>
    <a:clrScheme name="">
      <a:dk1>
        <a:srgbClr val="404040"/>
      </a:dk1>
      <a:lt1>
        <a:srgbClr val="FFFFFF"/>
      </a:lt1>
      <a:dk2>
        <a:srgbClr val="1F497D"/>
      </a:dk2>
      <a:lt2>
        <a:srgbClr val="D2D2D2"/>
      </a:lt2>
      <a:accent1>
        <a:srgbClr val="A6C4DE"/>
      </a:accent1>
      <a:accent2>
        <a:srgbClr val="9D7D9E"/>
      </a:accent2>
      <a:accent3>
        <a:srgbClr val="FFFFFF"/>
      </a:accent3>
      <a:accent4>
        <a:srgbClr val="353535"/>
      </a:accent4>
      <a:accent5>
        <a:srgbClr val="D0DEEC"/>
      </a:accent5>
      <a:accent6>
        <a:srgbClr val="8E718F"/>
      </a:accent6>
      <a:hlink>
        <a:srgbClr val="7AB800"/>
      </a:hlink>
      <a:folHlink>
        <a:srgbClr val="BF5C28"/>
      </a:folHlink>
    </a:clrScheme>
    <a:fontScheme name="ANL_Template_blue_2003">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lnDef>
  </a:objectDefaults>
  <a:extraClrSchemeLst>
    <a:extraClrScheme>
      <a:clrScheme name="ANL_Template_blue_2003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6_ANL_Template_blue_2003">
  <a:themeElements>
    <a:clrScheme name="">
      <a:dk1>
        <a:srgbClr val="404040"/>
      </a:dk1>
      <a:lt1>
        <a:srgbClr val="FFFFFF"/>
      </a:lt1>
      <a:dk2>
        <a:srgbClr val="1F497D"/>
      </a:dk2>
      <a:lt2>
        <a:srgbClr val="D2D2D2"/>
      </a:lt2>
      <a:accent1>
        <a:srgbClr val="A6C4DE"/>
      </a:accent1>
      <a:accent2>
        <a:srgbClr val="9D7D9E"/>
      </a:accent2>
      <a:accent3>
        <a:srgbClr val="FFFFFF"/>
      </a:accent3>
      <a:accent4>
        <a:srgbClr val="353535"/>
      </a:accent4>
      <a:accent5>
        <a:srgbClr val="D0DEEC"/>
      </a:accent5>
      <a:accent6>
        <a:srgbClr val="8E718F"/>
      </a:accent6>
      <a:hlink>
        <a:srgbClr val="7AB800"/>
      </a:hlink>
      <a:folHlink>
        <a:srgbClr val="BF5C28"/>
      </a:folHlink>
    </a:clrScheme>
    <a:fontScheme name="ANL_Template_blue_2003">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lnDef>
  </a:objectDefaults>
  <a:extraClrSchemeLst>
    <a:extraClrScheme>
      <a:clrScheme name="ANL_Template_blue_2003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10.xml><?xml version="1.0" encoding="utf-8"?>
<a:theme xmlns:a="http://schemas.openxmlformats.org/drawingml/2006/main" name="Blue design">
  <a:themeElements>
    <a:clrScheme name="Custom 7">
      <a:dk1>
        <a:srgbClr val="616161"/>
      </a:dk1>
      <a:lt1>
        <a:srgbClr val="FFFFFF"/>
      </a:lt1>
      <a:dk2>
        <a:srgbClr val="1F497D"/>
      </a:dk2>
      <a:lt2>
        <a:srgbClr val="D2D2D2"/>
      </a:lt2>
      <a:accent1>
        <a:srgbClr val="A6C4DE"/>
      </a:accent1>
      <a:accent2>
        <a:srgbClr val="D8AC28"/>
      </a:accent2>
      <a:accent3>
        <a:srgbClr val="A22B38"/>
      </a:accent3>
      <a:accent4>
        <a:srgbClr val="7AB800"/>
      </a:accent4>
      <a:accent5>
        <a:srgbClr val="9D7D9E"/>
      </a:accent5>
      <a:accent6>
        <a:srgbClr val="BF5C28"/>
      </a:accent6>
      <a:hlink>
        <a:srgbClr val="4D8ABE"/>
      </a:hlink>
      <a:folHlink>
        <a:srgbClr val="4D8ABE"/>
      </a:folHlink>
    </a:clrScheme>
    <a:fontScheme name="Blue design">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lnDef>
  </a:objectDefaults>
  <a:extraClrSchemeLst>
    <a:extraClrScheme>
      <a:clrScheme name="Blue design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Default Theme">
  <a:themeElements>
    <a:clrScheme name="Custom 7">
      <a:dk1>
        <a:srgbClr val="616161"/>
      </a:dk1>
      <a:lt1>
        <a:srgbClr val="FFFFFF"/>
      </a:lt1>
      <a:dk2>
        <a:srgbClr val="1F497D"/>
      </a:dk2>
      <a:lt2>
        <a:srgbClr val="D2D2D2"/>
      </a:lt2>
      <a:accent1>
        <a:srgbClr val="A6C4DE"/>
      </a:accent1>
      <a:accent2>
        <a:srgbClr val="D8AC28"/>
      </a:accent2>
      <a:accent3>
        <a:srgbClr val="A22B38"/>
      </a:accent3>
      <a:accent4>
        <a:srgbClr val="7AB800"/>
      </a:accent4>
      <a:accent5>
        <a:srgbClr val="9D7D9E"/>
      </a:accent5>
      <a:accent6>
        <a:srgbClr val="BF5C28"/>
      </a:accent6>
      <a:hlink>
        <a:srgbClr val="4D8ABE"/>
      </a:hlink>
      <a:folHlink>
        <a:srgbClr val="4D8ABE"/>
      </a:folHlink>
    </a:clrScheme>
    <a:fontScheme name="Blue design">
      <a:majorFont>
        <a:latin typeface="Trebuchet MS"/>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Calibri" pitchFamily="34" charset="0"/>
          </a:defRPr>
        </a:defPPr>
      </a:lstStyle>
    </a:spDef>
    <a:lnDef>
      <a:spPr bwMode="auto">
        <a:noFill/>
        <a:ln w="9525" cap="flat" cmpd="sng" algn="ctr">
          <a:noFill/>
          <a:prstDash val="solid"/>
          <a:round/>
          <a:headEnd type="none" w="med" len="med"/>
          <a:tailEnd type="arrow"/>
        </a:ln>
        <a:effectLst/>
      </a:spPr>
      <a:bodyPr/>
      <a:lstStyle/>
    </a:lnDef>
  </a:objectDefaults>
  <a:extraClrSchemeLst>
    <a:extraClrScheme>
      <a:clrScheme name="Blue design 1">
        <a:dk1>
          <a:srgbClr val="616161"/>
        </a:dk1>
        <a:lt1>
          <a:srgbClr val="FFFFFF"/>
        </a:lt1>
        <a:dk2>
          <a:srgbClr val="1F497D"/>
        </a:dk2>
        <a:lt2>
          <a:srgbClr val="D2D2D2"/>
        </a:lt2>
        <a:accent1>
          <a:srgbClr val="5C0426"/>
        </a:accent1>
        <a:accent2>
          <a:srgbClr val="9D7D9E"/>
        </a:accent2>
        <a:accent3>
          <a:srgbClr val="FFFFFF"/>
        </a:accent3>
        <a:accent4>
          <a:srgbClr val="525252"/>
        </a:accent4>
        <a:accent5>
          <a:srgbClr val="B5AAAC"/>
        </a:accent5>
        <a:accent6>
          <a:srgbClr val="8E718F"/>
        </a:accent6>
        <a:hlink>
          <a:srgbClr val="253D51"/>
        </a:hlink>
        <a:folHlink>
          <a:srgbClr val="0D204A"/>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5767</TotalTime>
  <Words>8451</Words>
  <Application>Microsoft Office PowerPoint</Application>
  <PresentationFormat>On-screen Show (4:3)</PresentationFormat>
  <Paragraphs>1237</Paragraphs>
  <Slides>44</Slides>
  <Notes>40</Notes>
  <HiddenSlides>0</HiddenSlides>
  <MMClips>3</MMClips>
  <ScaleCrop>false</ScaleCrop>
  <HeadingPairs>
    <vt:vector size="6" baseType="variant">
      <vt:variant>
        <vt:lpstr>Theme</vt:lpstr>
      </vt:variant>
      <vt:variant>
        <vt:i4>11</vt:i4>
      </vt:variant>
      <vt:variant>
        <vt:lpstr>Embedded OLE Servers</vt:lpstr>
      </vt:variant>
      <vt:variant>
        <vt:i4>1</vt:i4>
      </vt:variant>
      <vt:variant>
        <vt:lpstr>Slide Titles</vt:lpstr>
      </vt:variant>
      <vt:variant>
        <vt:i4>44</vt:i4>
      </vt:variant>
    </vt:vector>
  </HeadingPairs>
  <TitlesOfParts>
    <vt:vector size="56" baseType="lpstr">
      <vt:lpstr>ANL_Template_blue_2003</vt:lpstr>
      <vt:lpstr>1_ANL_Template_blue_2003</vt:lpstr>
      <vt:lpstr>4_Blue design</vt:lpstr>
      <vt:lpstr>5_Blue design</vt:lpstr>
      <vt:lpstr>2_ANL_Template_blue_2003</vt:lpstr>
      <vt:lpstr>2_Default Theme</vt:lpstr>
      <vt:lpstr>4_ANL_Template_blue_2003</vt:lpstr>
      <vt:lpstr>6_ANL_Template_blue_2003</vt:lpstr>
      <vt:lpstr>Office Theme</vt:lpstr>
      <vt:lpstr>Blue design</vt:lpstr>
      <vt:lpstr>Default Theme</vt:lpstr>
      <vt:lpstr>Visio</vt:lpstr>
      <vt:lpstr>PowerPoint Presentation</vt:lpstr>
      <vt:lpstr>The APS Upgrade: Meeting pressing research needs, regaining U.S. global leadership in lightsources</vt:lpstr>
      <vt:lpstr>The world’s six leading storage rings in 2021  – without APS Upgrade</vt:lpstr>
      <vt:lpstr>PowerPoint Presentation</vt:lpstr>
      <vt:lpstr>APS Upgrade ensures that the United States maintains world leadership in light sources </vt:lpstr>
      <vt:lpstr>APS-U: The ultimate 3D microscope</vt:lpstr>
      <vt:lpstr>High energy: Necessary to probe deeply into real materials in realistic environments  </vt:lpstr>
      <vt:lpstr>High brightness: Higher resolution, faster dynamics</vt:lpstr>
      <vt:lpstr>APS-U’s exceptional coherent flux opens new frontiers for study of dynamic processes</vt:lpstr>
      <vt:lpstr>PowerPoint Presentation</vt:lpstr>
      <vt:lpstr>Workshops on Early Experiments with the  Upgraded APS: May 18 - June 23, 2015</vt:lpstr>
      <vt:lpstr>Atomic-scale physics of amorphous metals</vt:lpstr>
      <vt:lpstr>Finding the ‘missing’ zeolites</vt:lpstr>
      <vt:lpstr>Big Data: The power of computation is essential for APS-U discoveries</vt:lpstr>
      <vt:lpstr>PowerPoint Presentation</vt:lpstr>
      <vt:lpstr>PowerPoint Presentation</vt:lpstr>
      <vt:lpstr>APS-U design concept driven by performance goals  that will enable breakthrough science</vt:lpstr>
      <vt:lpstr>APS Upgrade beamline strategy ensures that the United States stays at forefront of hard x-ray sciences</vt:lpstr>
      <vt:lpstr>Proposed beamline scope delivers  the best scientific return on investment</vt:lpstr>
      <vt:lpstr>Competitive Landscape</vt:lpstr>
      <vt:lpstr>APS-U Project: Revised, robust, and ready to move forward </vt:lpstr>
      <vt:lpstr>Proposed next steps: CD-1 and beyond</vt:lpstr>
      <vt:lpstr>APS-U is on track to provide transformative scientific opportunities for users for decades to come</vt:lpstr>
      <vt:lpstr>The APS Upgrade:  Vital to American scientific competitiveness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APS-U opens frontiers inaccessible with today’s instruments</vt:lpstr>
      <vt:lpstr>Coherence: Enables highest possible spatial resolution</vt:lpstr>
      <vt:lpstr>PowerPoint Presentation</vt:lpstr>
      <vt:lpstr>Synthesis across length and time scales</vt:lpstr>
      <vt:lpstr>PowerPoint Presentation</vt:lpstr>
      <vt:lpstr>APS-U: High-energy star in U.S. X-ray facility constellation</vt:lpstr>
      <vt:lpstr>PowerPoint Presentation</vt:lpstr>
      <vt:lpstr>High-level performance goals and design drivers</vt:lpstr>
      <vt:lpstr>Beamline capabilities needed to deliver science goals</vt:lpstr>
      <vt:lpstr>APS-U removal and installation plan</vt:lpstr>
      <vt:lpstr>Removal and Installation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Click, Tammy</dc:creator>
  <cp:lastModifiedBy>Perine, Katie</cp:lastModifiedBy>
  <cp:revision>265</cp:revision>
  <cp:lastPrinted>2015-03-16T15:31:46Z</cp:lastPrinted>
  <dcterms:modified xsi:type="dcterms:W3CDTF">2015-07-09T17:20:23Z</dcterms:modified>
</cp:coreProperties>
</file>