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951" r:id="rId2"/>
    <p:sldMasterId id="2147483680" r:id="rId3"/>
  </p:sldMasterIdLst>
  <p:notesMasterIdLst>
    <p:notesMasterId r:id="rId25"/>
  </p:notesMasterIdLst>
  <p:handoutMasterIdLst>
    <p:handoutMasterId r:id="rId26"/>
  </p:handoutMasterIdLst>
  <p:sldIdLst>
    <p:sldId id="261" r:id="rId4"/>
    <p:sldId id="258" r:id="rId5"/>
    <p:sldId id="265" r:id="rId6"/>
    <p:sldId id="262" r:id="rId7"/>
    <p:sldId id="270" r:id="rId8"/>
    <p:sldId id="385" r:id="rId9"/>
    <p:sldId id="403" r:id="rId10"/>
    <p:sldId id="271" r:id="rId11"/>
    <p:sldId id="389" r:id="rId12"/>
    <p:sldId id="394" r:id="rId13"/>
    <p:sldId id="395" r:id="rId14"/>
    <p:sldId id="396" r:id="rId15"/>
    <p:sldId id="397" r:id="rId16"/>
    <p:sldId id="398" r:id="rId17"/>
    <p:sldId id="399" r:id="rId18"/>
    <p:sldId id="405" r:id="rId19"/>
    <p:sldId id="406" r:id="rId20"/>
    <p:sldId id="404" r:id="rId21"/>
    <p:sldId id="402" r:id="rId22"/>
    <p:sldId id="400" r:id="rId23"/>
    <p:sldId id="40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942"/>
    <a:srgbClr val="3874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7" autoAdjust="0"/>
    <p:restoredTop sz="84460" autoAdjust="0"/>
  </p:normalViewPr>
  <p:slideViewPr>
    <p:cSldViewPr>
      <p:cViewPr varScale="1">
        <p:scale>
          <a:sx n="62" d="100"/>
          <a:sy n="62" d="100"/>
        </p:scale>
        <p:origin x="-594" y="-78"/>
      </p:cViewPr>
      <p:guideLst>
        <p:guide orient="horz" pos="2160"/>
        <p:guide pos="2880"/>
      </p:guideLst>
    </p:cSldViewPr>
  </p:slideViewPr>
  <p:notesTextViewPr>
    <p:cViewPr>
      <p:scale>
        <a:sx n="1" d="1"/>
        <a:sy n="1" d="1"/>
      </p:scale>
      <p:origin x="0" y="0"/>
    </p:cViewPr>
  </p:notesTextViewPr>
  <p:sorterViewPr>
    <p:cViewPr>
      <p:scale>
        <a:sx n="120" d="100"/>
        <a:sy n="120" d="100"/>
      </p:scale>
      <p:origin x="0" y="12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754B78F-2BD6-4782-974C-358FDB7D2A41}" type="datetimeFigureOut">
              <a:rPr lang="en-US" smtClean="0"/>
              <a:t>7/7/2015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556EDE-14BA-482A-88BB-18C4055EC02E}" type="slidenum">
              <a:rPr lang="en-US" smtClean="0"/>
              <a:t>‹#›</a:t>
            </a:fld>
            <a:endParaRPr lang="en-US"/>
          </a:p>
        </p:txBody>
      </p:sp>
    </p:spTree>
    <p:extLst>
      <p:ext uri="{BB962C8B-B14F-4D97-AF65-F5344CB8AC3E}">
        <p14:creationId xmlns:p14="http://schemas.microsoft.com/office/powerpoint/2010/main" val="2043522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B60565-AA67-4436-A77F-35D8388D2EFC}" type="datetimeFigureOut">
              <a:rPr lang="en-US" smtClean="0"/>
              <a:t>7/7/2015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599BE2-E86B-4D1B-AD25-99A4DE048F5C}" type="slidenum">
              <a:rPr lang="en-US" smtClean="0"/>
              <a:t>‹#›</a:t>
            </a:fld>
            <a:endParaRPr lang="en-US"/>
          </a:p>
        </p:txBody>
      </p:sp>
    </p:spTree>
    <p:extLst>
      <p:ext uri="{BB962C8B-B14F-4D97-AF65-F5344CB8AC3E}">
        <p14:creationId xmlns:p14="http://schemas.microsoft.com/office/powerpoint/2010/main" val="72792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AAF1C-936F-4E06-921C-554257E911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2727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Overarching Challenge: Increasing complexities and demands for a modern</a:t>
            </a:r>
            <a:r>
              <a:rPr lang="en-US" baseline="0" dirty="0" smtClean="0"/>
              <a:t> grid: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 the supply side, there is a shift from coal generators to gas-fired generators and growing adoption of centralized and distributed variable resources (renewables).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 the demand side, there is a rapidly growing use of distributed generation and a shift from induction motor loads to  greater use of electronic converters in buildings, industrial equipment, and consumer equipment. </a:t>
            </a:r>
          </a:p>
          <a:p>
            <a:pPr marL="171450" indent="-171450">
              <a:buFont typeface="Arial" panose="020B0604020202020204" pitchFamily="34" charset="0"/>
              <a:buChar char="•"/>
            </a:pPr>
            <a:r>
              <a:rPr lang="en-US" dirty="0" smtClean="0"/>
              <a:t>Growing adoption of digital communications and control systems which increase data collection points and engage consumers.</a:t>
            </a:r>
            <a:endParaRPr lang="en-US" dirty="0"/>
          </a:p>
        </p:txBody>
      </p:sp>
      <p:sp>
        <p:nvSpPr>
          <p:cNvPr id="4" name="Slide Number Placeholder 3"/>
          <p:cNvSpPr>
            <a:spLocks noGrp="1"/>
          </p:cNvSpPr>
          <p:nvPr>
            <p:ph type="sldNum" sz="quarter" idx="10"/>
          </p:nvPr>
        </p:nvSpPr>
        <p:spPr/>
        <p:txBody>
          <a:bodyPr/>
          <a:lstStyle/>
          <a:p>
            <a:fld id="{5F599BE2-E86B-4D1B-AD25-99A4DE048F5C}" type="slidenum">
              <a:rPr lang="en-US" smtClean="0"/>
              <a:t>10</a:t>
            </a:fld>
            <a:endParaRPr lang="en-US"/>
          </a:p>
        </p:txBody>
      </p:sp>
    </p:spTree>
    <p:extLst>
      <p:ext uri="{BB962C8B-B14F-4D97-AF65-F5344CB8AC3E}">
        <p14:creationId xmlns:p14="http://schemas.microsoft.com/office/powerpoint/2010/main" val="276128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Overarching challenge:</a:t>
            </a:r>
            <a:r>
              <a:rPr lang="en-US" sz="1200" b="0"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current portfolio of electric production includes a combination of reliable, but aging, base-load generation, evolving renewable resources, and new natural gas resources.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As the industry evolves to meet growing electrification and GHG reduction goals, challenges arise in optimizing the system, minimizing risks, and maintaining reasonable cost.  </a:t>
            </a:r>
          </a:p>
          <a:p>
            <a:endParaRPr lang="en-US" dirty="0"/>
          </a:p>
        </p:txBody>
      </p:sp>
      <p:sp>
        <p:nvSpPr>
          <p:cNvPr id="4" name="Slide Number Placeholder 3"/>
          <p:cNvSpPr>
            <a:spLocks noGrp="1"/>
          </p:cNvSpPr>
          <p:nvPr>
            <p:ph type="sldNum" sz="quarter" idx="10"/>
          </p:nvPr>
        </p:nvSpPr>
        <p:spPr/>
        <p:txBody>
          <a:bodyPr/>
          <a:lstStyle/>
          <a:p>
            <a:fld id="{5F599BE2-E86B-4D1B-AD25-99A4DE048F5C}" type="slidenum">
              <a:rPr lang="en-US" smtClean="0"/>
              <a:t>11</a:t>
            </a:fld>
            <a:endParaRPr lang="en-US"/>
          </a:p>
        </p:txBody>
      </p:sp>
    </p:spTree>
    <p:extLst>
      <p:ext uri="{BB962C8B-B14F-4D97-AF65-F5344CB8AC3E}">
        <p14:creationId xmlns:p14="http://schemas.microsoft.com/office/powerpoint/2010/main" val="276128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Overarching</a:t>
            </a:r>
            <a:r>
              <a:rPr lang="en-US" baseline="0" dirty="0" smtClean="0"/>
              <a:t> Challenge:</a:t>
            </a:r>
          </a:p>
          <a:p>
            <a:pPr marL="171450" indent="-171450">
              <a:buFont typeface="Arial" panose="020B0604020202020204" pitchFamily="34" charset="0"/>
              <a:buChar char="•"/>
            </a:pPr>
            <a:r>
              <a:rPr lang="en-US" baseline="0" dirty="0" smtClean="0"/>
              <a:t>Buildings account for 40% of total U.S. energy consumption.</a:t>
            </a:r>
          </a:p>
          <a:p>
            <a:pPr marL="171450" indent="-171450">
              <a:buFont typeface="Arial" panose="020B0604020202020204" pitchFamily="34" charset="0"/>
              <a:buChar char="•"/>
            </a:pPr>
            <a:r>
              <a:rPr lang="en-US" baseline="0" dirty="0" smtClean="0"/>
              <a:t>The biggest consumers of energy within buildings are heating, ventilation, and air conditioning (HVAC) systems, lighting, water heating, refrigeration, and electronic devices.</a:t>
            </a:r>
          </a:p>
          <a:p>
            <a:pPr marL="171450" indent="-171450">
              <a:buFont typeface="Arial" panose="020B0604020202020204" pitchFamily="34" charset="0"/>
              <a:buChar char="•"/>
            </a:pPr>
            <a:r>
              <a:rPr lang="en-US" baseline="0" dirty="0" smtClean="0"/>
              <a:t>The most energy intensive of this is HVAC.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599BE2-E86B-4D1B-AD25-99A4DE048F5C}" type="slidenum">
              <a:rPr lang="en-US" smtClean="0"/>
              <a:t>12</a:t>
            </a:fld>
            <a:endParaRPr lang="en-US"/>
          </a:p>
        </p:txBody>
      </p:sp>
    </p:spTree>
    <p:extLst>
      <p:ext uri="{BB962C8B-B14F-4D97-AF65-F5344CB8AC3E}">
        <p14:creationId xmlns:p14="http://schemas.microsoft.com/office/powerpoint/2010/main" val="276128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Overarching</a:t>
            </a:r>
            <a:r>
              <a:rPr lang="en-US" baseline="0" dirty="0" smtClean="0"/>
              <a:t> challenge:</a:t>
            </a:r>
          </a:p>
          <a:p>
            <a:pPr marL="171450" indent="-171450">
              <a:buFont typeface="Arial" panose="020B0604020202020204" pitchFamily="34" charset="0"/>
              <a:buChar char="•"/>
            </a:pPr>
            <a:r>
              <a:rPr lang="en-US" sz="1200" dirty="0" smtClean="0"/>
              <a:t>The manufacturing sector consumes 79% of total industrial energy use.  </a:t>
            </a:r>
          </a:p>
          <a:p>
            <a:pPr marL="171450" indent="-171450">
              <a:buFont typeface="Arial" panose="020B0604020202020204" pitchFamily="34" charset="0"/>
              <a:buChar char="•"/>
            </a:pPr>
            <a:r>
              <a:rPr lang="en-US" sz="1200" dirty="0" smtClean="0"/>
              <a:t>However, the energy impacts are much broader, as manufactured goods affect the production, delivery, and use of energy. </a:t>
            </a:r>
            <a:endParaRPr lang="en-US" dirty="0"/>
          </a:p>
        </p:txBody>
      </p:sp>
      <p:sp>
        <p:nvSpPr>
          <p:cNvPr id="4" name="Slide Number Placeholder 3"/>
          <p:cNvSpPr>
            <a:spLocks noGrp="1"/>
          </p:cNvSpPr>
          <p:nvPr>
            <p:ph type="sldNum" sz="quarter" idx="10"/>
          </p:nvPr>
        </p:nvSpPr>
        <p:spPr/>
        <p:txBody>
          <a:bodyPr/>
          <a:lstStyle/>
          <a:p>
            <a:fld id="{5F599BE2-E86B-4D1B-AD25-99A4DE048F5C}" type="slidenum">
              <a:rPr lang="en-US" smtClean="0"/>
              <a:t>13</a:t>
            </a:fld>
            <a:endParaRPr lang="en-US"/>
          </a:p>
        </p:txBody>
      </p:sp>
    </p:spTree>
    <p:extLst>
      <p:ext uri="{BB962C8B-B14F-4D97-AF65-F5344CB8AC3E}">
        <p14:creationId xmlns:p14="http://schemas.microsoft.com/office/powerpoint/2010/main" val="276128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Overarching</a:t>
            </a:r>
            <a:r>
              <a:rPr lang="en-US" baseline="0" dirty="0" smtClean="0"/>
              <a:t> challenge: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Fuels supply 99.8% of the energy needed by our national transportation system and 70% of that needed to generate our electricity.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Fossil fuels account for 83% of total energy use in the U.S.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fuels sector is rapidly</a:t>
            </a:r>
            <a:r>
              <a:rPr lang="en-US" sz="1200" kern="1200" baseline="0" dirty="0" smtClean="0">
                <a:solidFill>
                  <a:schemeClr val="tx1"/>
                </a:solidFill>
                <a:effectLst/>
                <a:latin typeface="+mn-lt"/>
                <a:ea typeface="+mn-ea"/>
                <a:cs typeface="+mn-cs"/>
              </a:rPr>
              <a:t> changing, with shale gas and oil sharply increasing over the past few years and commercial production of cellulosic biomass fuels posted to begin in 2015.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599BE2-E86B-4D1B-AD25-99A4DE048F5C}" type="slidenum">
              <a:rPr lang="en-US" smtClean="0"/>
              <a:t>14</a:t>
            </a:fld>
            <a:endParaRPr lang="en-US"/>
          </a:p>
        </p:txBody>
      </p:sp>
    </p:spTree>
    <p:extLst>
      <p:ext uri="{BB962C8B-B14F-4D97-AF65-F5344CB8AC3E}">
        <p14:creationId xmlns:p14="http://schemas.microsoft.com/office/powerpoint/2010/main" val="276128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Overarching</a:t>
            </a:r>
            <a:r>
              <a:rPr lang="en-US" baseline="0" dirty="0" smtClean="0"/>
              <a:t> challenge: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Currently, light- medium-, and heavy-duty vehicles account for approximately three quarters of transportation energy use and emissions.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greatly reduce greenhouse gas emissions, a larger share of vehicles must more efficiently use fuels and/or use lower carbon energy  as it is not currently possible to capture and store carbon dioxide emissions from small, mobile sources. </a:t>
            </a:r>
            <a:endParaRPr lang="en-US" dirty="0"/>
          </a:p>
        </p:txBody>
      </p:sp>
      <p:sp>
        <p:nvSpPr>
          <p:cNvPr id="4" name="Slide Number Placeholder 3"/>
          <p:cNvSpPr>
            <a:spLocks noGrp="1"/>
          </p:cNvSpPr>
          <p:nvPr>
            <p:ph type="sldNum" sz="quarter" idx="10"/>
          </p:nvPr>
        </p:nvSpPr>
        <p:spPr/>
        <p:txBody>
          <a:bodyPr/>
          <a:lstStyle/>
          <a:p>
            <a:fld id="{5F599BE2-E86B-4D1B-AD25-99A4DE048F5C}" type="slidenum">
              <a:rPr lang="en-US" smtClean="0"/>
              <a:t>15</a:t>
            </a:fld>
            <a:endParaRPr lang="en-US"/>
          </a:p>
        </p:txBody>
      </p:sp>
    </p:spTree>
    <p:extLst>
      <p:ext uri="{BB962C8B-B14F-4D97-AF65-F5344CB8AC3E}">
        <p14:creationId xmlns:p14="http://schemas.microsoft.com/office/powerpoint/2010/main" val="276128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Overview and motivation:</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a:t>
            </a:r>
            <a:r>
              <a:rPr lang="en-US" i="1" dirty="0" smtClean="0">
                <a:solidFill>
                  <a:schemeClr val="tx1"/>
                </a:solidFill>
              </a:rPr>
              <a:t>Office of Basic Energy Science </a:t>
            </a:r>
            <a:r>
              <a:rPr lang="en-US" dirty="0" smtClean="0">
                <a:solidFill>
                  <a:schemeClr val="tx1"/>
                </a:solidFill>
              </a:rPr>
              <a:t>provides researchers with tools to </a:t>
            </a:r>
            <a:r>
              <a:rPr lang="en-US" i="1" dirty="0" smtClean="0">
                <a:solidFill>
                  <a:schemeClr val="tx1"/>
                </a:solidFill>
              </a:rPr>
              <a:t>probe</a:t>
            </a:r>
            <a:r>
              <a:rPr lang="en-US" dirty="0" smtClean="0">
                <a:solidFill>
                  <a:schemeClr val="tx1"/>
                </a:solidFill>
              </a:rPr>
              <a:t> fundamental materials properties and </a:t>
            </a:r>
            <a:r>
              <a:rPr lang="en-US" i="1" dirty="0" smtClean="0">
                <a:solidFill>
                  <a:schemeClr val="tx1"/>
                </a:solidFill>
              </a:rPr>
              <a:t>manipulate</a:t>
            </a:r>
            <a:r>
              <a:rPr lang="en-US" dirty="0" smtClean="0">
                <a:solidFill>
                  <a:schemeClr val="tx1"/>
                </a:solidFill>
              </a:rPr>
              <a:t> those properties through </a:t>
            </a:r>
            <a:r>
              <a:rPr lang="en-US" dirty="0" err="1" smtClean="0">
                <a:solidFill>
                  <a:schemeClr val="tx1"/>
                </a:solidFill>
              </a:rPr>
              <a:t>nano</a:t>
            </a:r>
            <a:r>
              <a:rPr lang="en-US" dirty="0" smtClean="0">
                <a:solidFill>
                  <a:schemeClr val="tx1"/>
                </a:solidFill>
              </a:rPr>
              <a:t>- and </a:t>
            </a:r>
            <a:r>
              <a:rPr lang="en-US" dirty="0" err="1" smtClean="0">
                <a:solidFill>
                  <a:schemeClr val="tx1"/>
                </a:solidFill>
              </a:rPr>
              <a:t>mesoscale</a:t>
            </a:r>
            <a:r>
              <a:rPr lang="en-US" dirty="0" smtClean="0">
                <a:solidFill>
                  <a:schemeClr val="tx1"/>
                </a:solidFill>
              </a:rPr>
              <a:t> synthesis techniques, creating </a:t>
            </a:r>
            <a:r>
              <a:rPr lang="en-US" i="1" dirty="0" smtClean="0">
                <a:solidFill>
                  <a:schemeClr val="tx1"/>
                </a:solidFill>
              </a:rPr>
              <a:t>tailored functionalities </a:t>
            </a:r>
            <a:r>
              <a:rPr lang="en-US" i="0" dirty="0" smtClean="0">
                <a:solidFill>
                  <a:schemeClr val="tx1"/>
                </a:solidFill>
              </a:rPr>
              <a:t>(towards</a:t>
            </a:r>
            <a:r>
              <a:rPr lang="en-US" i="0" baseline="0" dirty="0" smtClean="0">
                <a:solidFill>
                  <a:schemeClr val="tx1"/>
                </a:solidFill>
              </a:rPr>
              <a:t> systems by design - the main theme of the chapter)</a:t>
            </a:r>
            <a:r>
              <a:rPr lang="en-US" dirty="0" smtClean="0">
                <a:solidFill>
                  <a:schemeClr val="tx1"/>
                </a:solidFill>
              </a:rPr>
              <a:t>. </a:t>
            </a:r>
            <a:r>
              <a:rPr lang="en-US" i="1" dirty="0" smtClean="0">
                <a:solidFill>
                  <a:schemeClr val="tx1"/>
                </a:solidFill>
              </a:rPr>
              <a:t>Pictures</a:t>
            </a:r>
            <a:r>
              <a:rPr lang="en-US" dirty="0" smtClean="0">
                <a:solidFill>
                  <a:schemeClr val="tx1"/>
                </a:solidFill>
              </a:rPr>
              <a:t>: APS (ANL); SNS (ORNL); CFN (BNL)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tx1"/>
                </a:solidFill>
              </a:rPr>
              <a:t>Each</a:t>
            </a:r>
            <a:r>
              <a:rPr lang="en-US" baseline="0" dirty="0" smtClean="0">
                <a:solidFill>
                  <a:schemeClr val="tx1"/>
                </a:solidFill>
              </a:rPr>
              <a:t> subsection is devoted to a class of facility: x-ray light sources; neutron scattering; and nanoscale science research centers.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The description of each class of facility provides readers with a description of the </a:t>
            </a:r>
            <a:r>
              <a:rPr lang="en-US" i="1" baseline="0" dirty="0" smtClean="0">
                <a:solidFill>
                  <a:schemeClr val="tx1"/>
                </a:solidFill>
              </a:rPr>
              <a:t>breadth</a:t>
            </a:r>
            <a:r>
              <a:rPr lang="en-US" baseline="0" dirty="0" smtClean="0">
                <a:solidFill>
                  <a:schemeClr val="tx1"/>
                </a:solidFill>
              </a:rPr>
              <a:t> of the facilities (5 x-ray light sources; 2 neutron scattering facilities; etc.), a general description of the </a:t>
            </a:r>
            <a:r>
              <a:rPr lang="en-US" i="1" baseline="0" dirty="0" smtClean="0">
                <a:solidFill>
                  <a:schemeClr val="tx1"/>
                </a:solidFill>
              </a:rPr>
              <a:t>unique opportunities </a:t>
            </a:r>
            <a:r>
              <a:rPr lang="en-US" baseline="0" dirty="0" smtClean="0">
                <a:solidFill>
                  <a:schemeClr val="tx1"/>
                </a:solidFill>
              </a:rPr>
              <a:t>afforded by each type of facility (with links to more detailed technical information), selected </a:t>
            </a:r>
            <a:r>
              <a:rPr lang="en-US" i="1" baseline="0" dirty="0" smtClean="0">
                <a:solidFill>
                  <a:schemeClr val="tx1"/>
                </a:solidFill>
              </a:rPr>
              <a:t>applications</a:t>
            </a:r>
            <a:r>
              <a:rPr lang="en-US" baseline="0" dirty="0" smtClean="0">
                <a:solidFill>
                  <a:schemeClr val="tx1"/>
                </a:solidFill>
              </a:rPr>
              <a:t> in science and technology R&amp;D; and snapshot of how the facilities will be </a:t>
            </a:r>
            <a:r>
              <a:rPr lang="en-US" i="1" baseline="0" dirty="0" smtClean="0">
                <a:solidFill>
                  <a:schemeClr val="tx1"/>
                </a:solidFill>
              </a:rPr>
              <a:t>developed</a:t>
            </a:r>
            <a:r>
              <a:rPr lang="en-US" baseline="0" dirty="0" smtClean="0">
                <a:solidFill>
                  <a:schemeClr val="tx1"/>
                </a:solidFill>
              </a:rPr>
              <a:t> in the 5-10 year time frame (e.g. LCLS-II, the proposed STS). This approach is used throughout the four sections surveying the capabilities.</a:t>
            </a:r>
            <a:endParaRPr lang="en-US" dirty="0" smtClean="0">
              <a:solidFill>
                <a:schemeClr val="tx1"/>
              </a:solidFill>
            </a:endParaRPr>
          </a:p>
          <a:p>
            <a:endParaRPr lang="en-US" dirty="0" smtClean="0"/>
          </a:p>
          <a:p>
            <a:r>
              <a:rPr lang="en-US" dirty="0" smtClean="0"/>
              <a:t>Light sources: </a:t>
            </a:r>
          </a:p>
          <a:p>
            <a:pPr marL="171450" indent="-171450">
              <a:buFont typeface="Arial" panose="020B0604020202020204" pitchFamily="34" charset="0"/>
              <a:buChar char="•"/>
            </a:pPr>
            <a:r>
              <a:rPr lang="en-US" sz="1200" dirty="0" smtClean="0">
                <a:solidFill>
                  <a:schemeClr val="tx1"/>
                </a:solidFill>
              </a:rPr>
              <a:t>Each source has unique strengths, from hard x-ray imaging at the APS to ultrafast dynamics at LCLS. </a:t>
            </a:r>
          </a:p>
          <a:p>
            <a:pPr marL="171450" indent="-171450">
              <a:buFont typeface="Arial" panose="020B0604020202020204" pitchFamily="34" charset="0"/>
              <a:buChar char="•"/>
            </a:pPr>
            <a:r>
              <a:rPr lang="en-US" sz="1200" i="0" dirty="0" smtClean="0">
                <a:solidFill>
                  <a:schemeClr val="tx1"/>
                </a:solidFill>
              </a:rPr>
              <a:t>Upgrades</a:t>
            </a:r>
            <a:r>
              <a:rPr lang="en-US" sz="1200" i="0" baseline="0" dirty="0" smtClean="0">
                <a:solidFill>
                  <a:schemeClr val="tx1"/>
                </a:solidFill>
              </a:rPr>
              <a:t> to LCLS and APS will open more systems to in situ and in operando studies. </a:t>
            </a:r>
          </a:p>
          <a:p>
            <a:pPr marL="171450" indent="-171450">
              <a:buFont typeface="Arial" panose="020B0604020202020204" pitchFamily="34" charset="0"/>
              <a:buChar char="•"/>
            </a:pPr>
            <a:r>
              <a:rPr lang="en-US" sz="1200" i="0" baseline="0" dirty="0" smtClean="0">
                <a:solidFill>
                  <a:schemeClr val="tx1"/>
                </a:solidFill>
              </a:rPr>
              <a:t>NSLS-II is currently operating,  and new end stations continue to be developed, expanding the application space for this cutting-edge light source.</a:t>
            </a:r>
            <a:endParaRPr lang="en-US" sz="1200" i="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Neutron sources:</a:t>
            </a:r>
            <a:r>
              <a:rPr lang="en-US" sz="1200" baseline="0" dirty="0" smtClean="0">
                <a:solidFill>
                  <a:schemeClr val="tx1"/>
                </a:solidFill>
              </a:rPr>
              <a:t>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The sensitivity to light atoms is invaluable to the study of soft matter and biological systems.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Neutrons</a:t>
            </a:r>
            <a:r>
              <a:rPr lang="en-US" sz="1400" baseline="0" dirty="0" smtClean="0">
                <a:solidFill>
                  <a:schemeClr val="tx1"/>
                </a:solidFill>
              </a:rPr>
              <a:t> have been used in the study of stress in turbine blades and additively manufactured materials, for example.</a:t>
            </a:r>
            <a:endParaRPr lang="en-US" sz="14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Nanoscale</a:t>
            </a:r>
            <a:r>
              <a:rPr lang="en-US" sz="1400" baseline="0" dirty="0" smtClean="0">
                <a:solidFill>
                  <a:schemeClr val="tx1"/>
                </a:solidFill>
              </a:rPr>
              <a:t> Science Research Centers: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D</a:t>
            </a:r>
            <a:r>
              <a:rPr lang="en-US" sz="1400" dirty="0" smtClean="0">
                <a:solidFill>
                  <a:schemeClr val="tx1"/>
                </a:solidFill>
              </a:rPr>
              <a:t>istinct but complimentary science themes.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NSRCs leverage co-located user facilities and unique, in-house tools for basic and applied </a:t>
            </a:r>
            <a:r>
              <a:rPr lang="en-US" sz="1400" dirty="0" err="1" smtClean="0">
                <a:solidFill>
                  <a:schemeClr val="tx1"/>
                </a:solidFill>
              </a:rPr>
              <a:t>nanoscience</a:t>
            </a:r>
            <a:r>
              <a:rPr lang="en-US" sz="1400" dirty="0" smtClean="0">
                <a:solidFill>
                  <a:schemeClr val="tx1"/>
                </a:solidFill>
              </a:rPr>
              <a:t> projects.</a:t>
            </a:r>
            <a:endParaRPr lang="en-US" sz="1400" baseline="0" dirty="0" smtClean="0">
              <a:solidFill>
                <a:schemeClr val="tx1"/>
              </a:solidFill>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Grouping the BES-supported facilities and presenting them in this manner shows how the capabilities of the five NSRCs are supported by the other Science-supported capabilities (including computing, which is addressed in section 6).</a:t>
            </a:r>
            <a:endParaRPr lang="en-US" sz="14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AA0C4B8E-F543-4D79-9354-B50FD7609727}" type="slidenum">
              <a:rPr lang="en-US" smtClean="0"/>
              <a:pPr/>
              <a:t>16</a:t>
            </a:fld>
            <a:endParaRPr lang="en-US"/>
          </a:p>
        </p:txBody>
      </p:sp>
    </p:spTree>
    <p:extLst>
      <p:ext uri="{BB962C8B-B14F-4D97-AF65-F5344CB8AC3E}">
        <p14:creationId xmlns:p14="http://schemas.microsoft.com/office/powerpoint/2010/main" val="321088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p>
          <a:p>
            <a:pPr marL="171450" indent="-171450">
              <a:buFont typeface="Arial" panose="020B0604020202020204" pitchFamily="34" charset="0"/>
              <a:buChar char="•"/>
            </a:pPr>
            <a:r>
              <a:rPr lang="en-US" dirty="0" smtClean="0"/>
              <a:t>Science examples in the four sections surveying capabilities have been chosen to represent some</a:t>
            </a:r>
            <a:r>
              <a:rPr lang="en-US" baseline="0" dirty="0" smtClean="0"/>
              <a:t> of the </a:t>
            </a:r>
            <a:r>
              <a:rPr lang="en-US" dirty="0" smtClean="0"/>
              <a:t>cutting edge research at each</a:t>
            </a:r>
            <a:r>
              <a:rPr lang="en-US" baseline="0" dirty="0" smtClean="0"/>
              <a:t> class of facility. </a:t>
            </a:r>
          </a:p>
          <a:p>
            <a:pPr marL="171450" indent="-171450">
              <a:buFont typeface="Arial" panose="020B0604020202020204" pitchFamily="34" charset="0"/>
              <a:buChar char="•"/>
            </a:pPr>
            <a:r>
              <a:rPr lang="en-US" baseline="0" dirty="0" smtClean="0"/>
              <a:t>In nearly all cases, these examples have clear implications for development of the energy technologies surveyed throughout the QTR. </a:t>
            </a:r>
          </a:p>
          <a:p>
            <a:pPr marL="171450" indent="-171450">
              <a:buFont typeface="Arial" panose="020B0604020202020204" pitchFamily="34" charset="0"/>
              <a:buChar char="•"/>
            </a:pPr>
            <a:r>
              <a:rPr lang="en-US" baseline="0" dirty="0" smtClean="0"/>
              <a:t>The science examples are providing specific examples that complement the more general descriptions of how each class of facility can support energy technology R&amp;D that we provide in the main chapter content.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Science example:</a:t>
            </a:r>
          </a:p>
          <a:p>
            <a:pPr marL="171450" indent="-171450">
              <a:buFont typeface="Arial" panose="020B0604020202020204" pitchFamily="34" charset="0"/>
              <a:buChar char="•"/>
            </a:pPr>
            <a:r>
              <a:rPr lang="en-US" baseline="0" dirty="0" smtClean="0"/>
              <a:t>Our x-ray light source example puts a spotlight on one of a growing number of new results that are made possible by the one-of-a-kind LCLS, the worlds first hard x-ray FEL. </a:t>
            </a:r>
          </a:p>
          <a:p>
            <a:pPr marL="171450" indent="-171450">
              <a:buFont typeface="Arial" panose="020B0604020202020204" pitchFamily="34" charset="0"/>
              <a:buChar char="•"/>
            </a:pPr>
            <a:r>
              <a:rPr lang="en-US" baseline="0" dirty="0" smtClean="0"/>
              <a:t>This example describes direct experimental evidence of reaction intermediates obtained for CO oxidation on a Ru catalyst surface.</a:t>
            </a:r>
          </a:p>
          <a:p>
            <a:pPr marL="171450" indent="-171450">
              <a:buFont typeface="Arial" panose="020B0604020202020204" pitchFamily="34" charset="0"/>
              <a:buChar char="•"/>
            </a:pPr>
            <a:r>
              <a:rPr lang="en-US" baseline="0" dirty="0" smtClean="0"/>
              <a:t>The example serves to highlight the unique capabilities of the LCLS, as well as what these capabilities enable for the research communities that leverage this tool. </a:t>
            </a:r>
          </a:p>
          <a:p>
            <a:pPr marL="171450" indent="-171450">
              <a:buFont typeface="Arial" panose="020B0604020202020204" pitchFamily="34" charset="0"/>
              <a:buChar char="•"/>
            </a:pPr>
            <a:r>
              <a:rPr lang="en-US" baseline="0" dirty="0" smtClean="0"/>
              <a:t>Similarly, our examples describing imaging stress in additively manufactured turbine blades using neutron scattering or novel nanoscale synthesis techniques that enable improved optical and thermal control in window coatings serve to highlight unique ways in which BES-supported capabilities are contributing to energy technology.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u="sng" baseline="0" dirty="0" smtClean="0"/>
              <a:t>Other Examples</a:t>
            </a:r>
            <a:r>
              <a:rPr lang="en-US" u="none" baseline="0" dirty="0" smtClean="0"/>
              <a:t>:</a:t>
            </a:r>
          </a:p>
          <a:p>
            <a:pPr marL="171450" indent="-171450">
              <a:buFont typeface="Arial" panose="020B0604020202020204" pitchFamily="34" charset="0"/>
              <a:buChar char="•"/>
            </a:pPr>
            <a:r>
              <a:rPr lang="en-US" u="none" baseline="0" dirty="0" smtClean="0"/>
              <a:t>“New Approaches to </a:t>
            </a:r>
            <a:r>
              <a:rPr lang="en-US" u="none" baseline="0" dirty="0" err="1" smtClean="0"/>
              <a:t>Turbien</a:t>
            </a:r>
            <a:r>
              <a:rPr lang="en-US" u="none" baseline="0" dirty="0" smtClean="0"/>
              <a:t> Blade Manufacturing” – Leveraging neutron scattering techniques to understand the physical properties in turbine blades manufactured using additive techniques.</a:t>
            </a:r>
          </a:p>
          <a:p>
            <a:pPr marL="171450" indent="-171450">
              <a:buFont typeface="Arial" panose="020B0604020202020204" pitchFamily="34" charset="0"/>
              <a:buChar char="•"/>
            </a:pPr>
            <a:r>
              <a:rPr lang="en-US" u="none" baseline="0" dirty="0" smtClean="0"/>
              <a:t>““Smarter” Smart Windows Enabled by </a:t>
            </a:r>
            <a:r>
              <a:rPr lang="en-US" u="none" baseline="0" dirty="0" err="1" smtClean="0"/>
              <a:t>Nanoscience</a:t>
            </a:r>
            <a:r>
              <a:rPr lang="en-US" u="none" baseline="0" dirty="0" smtClean="0"/>
              <a:t>” – Applications of novel nanoscale synthesis techniques is enabling development of new window </a:t>
            </a:r>
            <a:r>
              <a:rPr lang="en-US" u="none" baseline="0" dirty="0" err="1" smtClean="0"/>
              <a:t>glazings</a:t>
            </a:r>
            <a:r>
              <a:rPr lang="en-US" u="none" baseline="0" dirty="0" smtClean="0"/>
              <a:t> that can meet the need for tunable optical and thermal transparency.</a:t>
            </a:r>
          </a:p>
          <a:p>
            <a:pPr marL="171450" indent="-171450">
              <a:buFont typeface="Arial" panose="020B0604020202020204" pitchFamily="34" charset="0"/>
              <a:buChar char="•"/>
            </a:pPr>
            <a:r>
              <a:rPr lang="en-US" u="none" baseline="0" dirty="0" smtClean="0"/>
              <a:t>“Growing </a:t>
            </a:r>
            <a:r>
              <a:rPr lang="en-US" u="none" baseline="0" dirty="0" err="1" smtClean="0"/>
              <a:t>Nano</a:t>
            </a:r>
            <a:r>
              <a:rPr lang="en-US" u="none" baseline="0" dirty="0" smtClean="0"/>
              <a:t> “Hair” for Electrodes” – Controlling 3D structure of nanomaterials using external stimulus to design novel electrodes for energy storage and conversion.</a:t>
            </a:r>
            <a:endParaRPr lang="en-US" u="sng" dirty="0"/>
          </a:p>
        </p:txBody>
      </p:sp>
      <p:sp>
        <p:nvSpPr>
          <p:cNvPr id="4" name="Slide Number Placeholder 3"/>
          <p:cNvSpPr>
            <a:spLocks noGrp="1"/>
          </p:cNvSpPr>
          <p:nvPr>
            <p:ph type="sldNum" sz="quarter" idx="10"/>
          </p:nvPr>
        </p:nvSpPr>
        <p:spPr/>
        <p:txBody>
          <a:bodyPr/>
          <a:lstStyle/>
          <a:p>
            <a:fld id="{AA0C4B8E-F543-4D79-9354-B50FD7609727}" type="slidenum">
              <a:rPr lang="en-US" smtClean="0"/>
              <a:pPr/>
              <a:t>17</a:t>
            </a:fld>
            <a:endParaRPr lang="en-US"/>
          </a:p>
        </p:txBody>
      </p:sp>
    </p:spTree>
    <p:extLst>
      <p:ext uri="{BB962C8B-B14F-4D97-AF65-F5344CB8AC3E}">
        <p14:creationId xmlns:p14="http://schemas.microsoft.com/office/powerpoint/2010/main" val="2929948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i="0" u="sng" dirty="0" smtClean="0">
                <a:solidFill>
                  <a:schemeClr val="tx1"/>
                </a:solidFill>
              </a:rPr>
              <a:t>Motivation</a:t>
            </a:r>
            <a:r>
              <a:rPr lang="en-US" sz="1400" i="0" u="none"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u="none" dirty="0" smtClean="0">
                <a:solidFill>
                  <a:schemeClr val="tx1"/>
                </a:solidFill>
              </a:rPr>
              <a:t>The developments described in the previous two sections are increasingly</a:t>
            </a:r>
            <a:r>
              <a:rPr lang="en-US" sz="1400" i="0" u="none" baseline="0" dirty="0" smtClean="0">
                <a:solidFill>
                  <a:schemeClr val="tx1"/>
                </a:solidFill>
              </a:rPr>
              <a:t> being enabled by advances in computational science.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u="none" baseline="0" dirty="0" smtClean="0">
                <a:solidFill>
                  <a:schemeClr val="tx1"/>
                </a:solidFill>
              </a:rPr>
              <a:t>Computer-based design of new materials can accelerate discovery and development of new materials for science and energy applications.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u="none" baseline="0" dirty="0" smtClean="0">
                <a:solidFill>
                  <a:schemeClr val="tx1"/>
                </a:solidFill>
              </a:rPr>
              <a:t>Advanced computing is helping to reveal all the interconnections in complex biological systems that dictate dynamics and determine product outputs such as biofuels.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u="none" baseline="0" dirty="0" smtClean="0">
                <a:solidFill>
                  <a:schemeClr val="tx1"/>
                </a:solidFill>
              </a:rPr>
              <a:t>Accurate climate prediction requires models that can integrate all the contributing physical, chemical, and biological processes that influence climate at a high level of fidelity within a realistic period of time.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u="none" baseline="0" dirty="0" smtClean="0">
                <a:solidFill>
                  <a:schemeClr val="tx1"/>
                </a:solidFill>
              </a:rPr>
              <a:t>Computing for engineering and manufacturing is providing a competitive advantage and accelerating product development.  </a:t>
            </a:r>
            <a:endParaRPr lang="en-US" sz="1400" i="0" u="none"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i="0" u="sng"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i="0" u="sng" dirty="0" smtClean="0">
                <a:solidFill>
                  <a:schemeClr val="tx1"/>
                </a:solidFill>
              </a:rPr>
              <a:t>Capabilities</a:t>
            </a:r>
            <a:r>
              <a:rPr lang="en-US" sz="1400" i="0" dirty="0" smtClean="0">
                <a:solidFill>
                  <a:schemeClr val="tx1"/>
                </a:solidFill>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tx1"/>
                </a:solidFill>
              </a:rPr>
              <a:t>Leadership-class</a:t>
            </a:r>
            <a:r>
              <a:rPr lang="en-US" sz="1400" i="1" baseline="0" dirty="0" smtClean="0">
                <a:solidFill>
                  <a:schemeClr val="tx1"/>
                </a:solidFill>
              </a:rPr>
              <a:t> computing facilities</a:t>
            </a:r>
            <a:r>
              <a:rPr lang="en-US" sz="1400" i="0" baseline="0" dirty="0" smtClean="0">
                <a:solidFill>
                  <a:schemeClr val="tx1"/>
                </a:solidFill>
              </a:rPr>
              <a:t> </a:t>
            </a:r>
          </a:p>
          <a:p>
            <a:pPr marL="182880" marR="0" lvl="2"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Dedicated to solving science and engineering problems too expensive for less powerful computers.</a:t>
            </a:r>
          </a:p>
          <a:p>
            <a:pPr marL="18288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Computing time is allocated to problems addressing </a:t>
            </a:r>
            <a:r>
              <a:rPr lang="en-US" sz="1400" u="sng" dirty="0" smtClean="0">
                <a:solidFill>
                  <a:schemeClr val="tx1"/>
                </a:solidFill>
              </a:rPr>
              <a:t>grand challenge</a:t>
            </a:r>
            <a:r>
              <a:rPr lang="en-US" sz="1400" u="none" dirty="0" smtClean="0">
                <a:solidFill>
                  <a:schemeClr val="tx1"/>
                </a:solidFill>
              </a:rPr>
              <a:t> </a:t>
            </a:r>
            <a:r>
              <a:rPr lang="en-US" sz="1400" dirty="0" smtClean="0">
                <a:solidFill>
                  <a:schemeClr val="tx1"/>
                </a:solidFill>
              </a:rPr>
              <a:t>and/or </a:t>
            </a:r>
            <a:r>
              <a:rPr lang="en-US" sz="1400" u="sng" dirty="0" smtClean="0">
                <a:solidFill>
                  <a:schemeClr val="tx1"/>
                </a:solidFill>
              </a:rPr>
              <a:t>mission-critical</a:t>
            </a:r>
            <a:r>
              <a:rPr lang="en-US" sz="1400" dirty="0" smtClean="0">
                <a:solidFill>
                  <a:schemeClr val="tx1"/>
                </a:solidFill>
              </a:rPr>
              <a:t> science. </a:t>
            </a:r>
          </a:p>
          <a:p>
            <a:pPr marL="18288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These</a:t>
            </a:r>
            <a:r>
              <a:rPr lang="en-US" sz="1400" baseline="0" dirty="0" smtClean="0">
                <a:solidFill>
                  <a:schemeClr val="tx1"/>
                </a:solidFill>
              </a:rPr>
              <a:t> two machines rank 2 and 5 on the top 500 supercomputer list.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tx1"/>
                </a:solidFill>
              </a:rPr>
              <a:t>Production</a:t>
            </a:r>
            <a:r>
              <a:rPr lang="en-US" sz="1400" i="1" baseline="0" dirty="0" smtClean="0">
                <a:solidFill>
                  <a:schemeClr val="tx1"/>
                </a:solidFill>
              </a:rPr>
              <a:t>-class computing facilities </a:t>
            </a:r>
          </a:p>
          <a:p>
            <a:pPr marL="18288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Used for simulations that don’t require leadership computing power</a:t>
            </a:r>
            <a:r>
              <a:rPr lang="en-US" sz="1400" baseline="0" dirty="0" smtClean="0">
                <a:solidFill>
                  <a:schemeClr val="tx1"/>
                </a:solidFill>
              </a:rPr>
              <a:t> and/or to prepare codes for eventually use on LCFs. </a:t>
            </a:r>
          </a:p>
          <a:p>
            <a:pPr marL="18288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List includes the computers at NERSC (LBNL), PNNL, NREL, Argonne, etc.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tx1"/>
                </a:solidFill>
              </a:rPr>
              <a:t>Energy Sciences Network</a:t>
            </a:r>
          </a:p>
          <a:p>
            <a:pPr marL="18288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Provides 100 </a:t>
            </a:r>
            <a:r>
              <a:rPr lang="en-US" sz="1400" dirty="0" err="1" smtClean="0">
                <a:solidFill>
                  <a:schemeClr val="tx1"/>
                </a:solidFill>
              </a:rPr>
              <a:t>Gbit</a:t>
            </a:r>
            <a:r>
              <a:rPr lang="en-US" sz="1400" dirty="0" smtClean="0">
                <a:solidFill>
                  <a:schemeClr val="tx1"/>
                </a:solidFill>
              </a:rPr>
              <a:t>/s bandwidth to</a:t>
            </a:r>
            <a:r>
              <a:rPr lang="en-US" sz="1400" baseline="0" dirty="0" smtClean="0">
                <a:solidFill>
                  <a:schemeClr val="tx1"/>
                </a:solidFill>
              </a:rPr>
              <a:t> computing users across the national laboratory system. </a:t>
            </a:r>
          </a:p>
          <a:p>
            <a:pPr marL="182880" marR="0" lvl="1"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solidFill>
                  <a:schemeClr val="tx1"/>
                </a:solidFill>
              </a:rPr>
              <a:t>It is increasingly finding application to large-scale experimental science (e.g. experiments conducted at LCLS, LHC), enabling near real time analysis of experimental results.  </a:t>
            </a:r>
            <a:endParaRPr lang="en-US" sz="14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u="sng" dirty="0" smtClean="0">
                <a:solidFill>
                  <a:schemeClr val="tx1"/>
                </a:solidFill>
              </a:rPr>
              <a:t>Applied R&amp;D</a:t>
            </a:r>
            <a:r>
              <a:rPr lang="en-US" sz="1400" u="sng" baseline="0" dirty="0" smtClean="0">
                <a:solidFill>
                  <a:schemeClr val="tx1"/>
                </a:solidFill>
              </a:rPr>
              <a:t> and Engineering</a:t>
            </a:r>
            <a:r>
              <a:rPr lang="en-US" sz="1400" baseline="0" dirty="0" smtClean="0">
                <a:solidFill>
                  <a:schemeClr val="tx1"/>
                </a:solidFill>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rPr>
              <a:t>The ACCEL program at ORNL, the Industry Engagement Team at ANL, and the Private Sector Partnership at NERSC,</a:t>
            </a:r>
            <a:r>
              <a:rPr lang="en-US" sz="1400" baseline="0" dirty="0" smtClean="0">
                <a:solidFill>
                  <a:schemeClr val="tx1"/>
                </a:solidFill>
              </a:rPr>
              <a:t> are examples of laboratory initiatives focused on supporting industrial users of DOE high performance computers.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i="1" baseline="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u="sng" kern="1200" dirty="0" smtClean="0">
                <a:solidFill>
                  <a:schemeClr val="tx1"/>
                </a:solidFill>
                <a:effectLst/>
                <a:latin typeface="+mn-lt"/>
                <a:ea typeface="+mn-ea"/>
                <a:cs typeface="+mn-cs"/>
              </a:rPr>
              <a:t>Exascale</a:t>
            </a:r>
            <a:r>
              <a:rPr lang="en-US" sz="1400" kern="1200" dirty="0" smtClean="0">
                <a:solidFill>
                  <a:schemeClr val="tx1"/>
                </a:solidFill>
                <a:effectLst/>
                <a:latin typeface="+mn-lt"/>
                <a:ea typeface="+mn-ea"/>
                <a:cs typeface="+mn-cs"/>
              </a:rPr>
              <a:t>:</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The transition to </a:t>
            </a:r>
            <a:r>
              <a:rPr lang="en-US" sz="1400" i="1" kern="1200" dirty="0" smtClean="0">
                <a:solidFill>
                  <a:schemeClr val="tx1"/>
                </a:solidFill>
                <a:effectLst/>
                <a:latin typeface="+mn-lt"/>
                <a:ea typeface="+mn-ea"/>
                <a:cs typeface="+mn-cs"/>
              </a:rPr>
              <a:t>exascale</a:t>
            </a:r>
            <a:r>
              <a:rPr lang="en-US" sz="1400" kern="1200" dirty="0" smtClean="0">
                <a:solidFill>
                  <a:schemeClr val="tx1"/>
                </a:solidFill>
                <a:effectLst/>
                <a:latin typeface="+mn-lt"/>
                <a:ea typeface="+mn-ea"/>
                <a:cs typeface="+mn-cs"/>
              </a:rPr>
              <a:t> computing will enable, for the first time, true simulation of real world systems, which are characterized by interacting physical processes (multi-physics) occurring over a range of temporal and spatial scales.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kern="1200" dirty="0" smtClean="0">
                <a:solidFill>
                  <a:schemeClr val="tx1"/>
                </a:solidFill>
                <a:effectLst/>
                <a:latin typeface="+mn-lt"/>
                <a:ea typeface="+mn-ea"/>
                <a:cs typeface="+mn-cs"/>
              </a:rPr>
              <a:t>Co-design</a:t>
            </a:r>
            <a:r>
              <a:rPr lang="en-US" sz="1400" i="0" kern="1200" baseline="0" dirty="0" smtClean="0">
                <a:solidFill>
                  <a:schemeClr val="tx1"/>
                </a:solidFill>
                <a:effectLst/>
                <a:latin typeface="+mn-lt"/>
                <a:ea typeface="+mn-ea"/>
                <a:cs typeface="+mn-cs"/>
              </a:rPr>
              <a:t> - </a:t>
            </a:r>
            <a:r>
              <a:rPr lang="en-US" sz="1400" kern="1200" dirty="0" smtClean="0">
                <a:solidFill>
                  <a:schemeClr val="tx1"/>
                </a:solidFill>
                <a:effectLst/>
                <a:latin typeface="+mn-lt"/>
                <a:ea typeface="+mn-ea"/>
                <a:cs typeface="+mn-cs"/>
              </a:rPr>
              <a:t>where the requirements of the scientific problem are considered when designing the computer system hardware and software – will ensure</a:t>
            </a:r>
            <a:r>
              <a:rPr lang="en-US" sz="1400" kern="1200" baseline="0" dirty="0" smtClean="0">
                <a:solidFill>
                  <a:schemeClr val="tx1"/>
                </a:solidFill>
                <a:effectLst/>
                <a:latin typeface="+mn-lt"/>
                <a:ea typeface="+mn-ea"/>
                <a:cs typeface="+mn-cs"/>
              </a:rPr>
              <a:t> these machines are used effectively once built. There are three co-design centers current – </a:t>
            </a:r>
            <a:r>
              <a:rPr lang="en-US" sz="1400" kern="1200" baseline="0" dirty="0" err="1" smtClean="0">
                <a:solidFill>
                  <a:schemeClr val="tx1"/>
                </a:solidFill>
                <a:effectLst/>
                <a:latin typeface="+mn-lt"/>
                <a:ea typeface="+mn-ea"/>
                <a:cs typeface="+mn-cs"/>
              </a:rPr>
              <a:t>ExaCT</a:t>
            </a:r>
            <a:r>
              <a:rPr lang="en-US" sz="1400" kern="1200" baseline="0" dirty="0" smtClean="0">
                <a:solidFill>
                  <a:schemeClr val="tx1"/>
                </a:solidFill>
                <a:effectLst/>
                <a:latin typeface="+mn-lt"/>
                <a:ea typeface="+mn-ea"/>
                <a:cs typeface="+mn-cs"/>
              </a:rPr>
              <a:t> (combustion), </a:t>
            </a:r>
            <a:r>
              <a:rPr lang="en-US" sz="1400" kern="1200" baseline="0" dirty="0" err="1" smtClean="0">
                <a:solidFill>
                  <a:schemeClr val="tx1"/>
                </a:solidFill>
                <a:effectLst/>
                <a:latin typeface="+mn-lt"/>
                <a:ea typeface="+mn-ea"/>
                <a:cs typeface="+mn-cs"/>
              </a:rPr>
              <a:t>ExMatEx</a:t>
            </a:r>
            <a:r>
              <a:rPr lang="en-US" sz="1400" kern="1200" baseline="0" dirty="0" smtClean="0">
                <a:solidFill>
                  <a:schemeClr val="tx1"/>
                </a:solidFill>
                <a:effectLst/>
                <a:latin typeface="+mn-lt"/>
                <a:ea typeface="+mn-ea"/>
                <a:cs typeface="+mn-cs"/>
              </a:rPr>
              <a:t> (materials in extreme conditions), and CESAR (nuclear energy).</a:t>
            </a:r>
            <a:endParaRPr lang="en-US" sz="14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i="1"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tx1"/>
                </a:solidFill>
              </a:rPr>
              <a:t>Picture</a:t>
            </a:r>
            <a:r>
              <a:rPr lang="en-US" sz="1400" i="1" baseline="0" dirty="0" smtClean="0">
                <a:solidFill>
                  <a:schemeClr val="tx1"/>
                </a:solidFill>
              </a:rPr>
              <a:t> credits</a:t>
            </a:r>
            <a:r>
              <a:rPr lang="en-US" sz="1400" i="0" baseline="0" dirty="0" smtClean="0">
                <a:solidFill>
                  <a:schemeClr val="tx1"/>
                </a:solidFill>
              </a:rPr>
              <a:t>: optimization of gas compression system for CCS (Titan); </a:t>
            </a:r>
            <a:r>
              <a:rPr lang="en-US" sz="1400" i="0" baseline="0" dirty="0" err="1" smtClean="0">
                <a:solidFill>
                  <a:schemeClr val="tx1"/>
                </a:solidFill>
              </a:rPr>
              <a:t>SmartTruck</a:t>
            </a:r>
            <a:r>
              <a:rPr lang="en-US" sz="1400" i="0" baseline="0" dirty="0" smtClean="0">
                <a:solidFill>
                  <a:schemeClr val="tx1"/>
                </a:solidFill>
              </a:rPr>
              <a:t> (Titan)</a:t>
            </a:r>
            <a:endParaRPr lang="en-US" sz="1400"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p:txBody>
      </p:sp>
      <p:sp>
        <p:nvSpPr>
          <p:cNvPr id="4" name="Slide Number Placeholder 3"/>
          <p:cNvSpPr>
            <a:spLocks noGrp="1"/>
          </p:cNvSpPr>
          <p:nvPr>
            <p:ph type="sldNum" sz="quarter" idx="10"/>
          </p:nvPr>
        </p:nvSpPr>
        <p:spPr/>
        <p:txBody>
          <a:bodyPr/>
          <a:lstStyle/>
          <a:p>
            <a:fld id="{AA0C4B8E-F543-4D79-9354-B50FD7609727}" type="slidenum">
              <a:rPr lang="en-US" smtClean="0"/>
              <a:pPr/>
              <a:t>18</a:t>
            </a:fld>
            <a:endParaRPr lang="en-US"/>
          </a:p>
        </p:txBody>
      </p:sp>
    </p:spTree>
    <p:extLst>
      <p:ext uri="{BB962C8B-B14F-4D97-AF65-F5344CB8AC3E}">
        <p14:creationId xmlns:p14="http://schemas.microsoft.com/office/powerpoint/2010/main" val="3952709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0"/>
              </a:spcBef>
              <a:spcAft>
                <a:spcPts val="600"/>
              </a:spcAft>
              <a:buFont typeface="Arial" panose="020B0604020202020204" pitchFamily="34" charset="0"/>
              <a:buNone/>
            </a:pPr>
            <a:r>
              <a:rPr lang="en-US" sz="1200" i="0" u="sng" dirty="0" smtClean="0">
                <a:solidFill>
                  <a:schemeClr val="tx1"/>
                </a:solidFill>
              </a:rPr>
              <a:t>Motivation</a:t>
            </a:r>
            <a:r>
              <a:rPr lang="en-US" sz="1200" dirty="0" smtClean="0">
                <a:solidFill>
                  <a:schemeClr val="tx1"/>
                </a:solidFill>
              </a:rPr>
              <a:t>: </a:t>
            </a:r>
          </a:p>
          <a:p>
            <a:pPr marL="171450" indent="-171450">
              <a:lnSpc>
                <a:spcPct val="90000"/>
              </a:lnSpc>
              <a:spcBef>
                <a:spcPts val="0"/>
              </a:spcBef>
              <a:spcAft>
                <a:spcPts val="600"/>
              </a:spcAft>
              <a:buFont typeface="Arial" panose="020B0604020202020204" pitchFamily="34" charset="0"/>
              <a:buChar char="•"/>
            </a:pPr>
            <a:r>
              <a:rPr lang="en-US" sz="1200" dirty="0" smtClean="0">
                <a:solidFill>
                  <a:schemeClr val="tx1"/>
                </a:solidFill>
              </a:rPr>
              <a:t>The DOE and Office of Science support three different research center modalities that foster cross-disciplinary collaboration to tackle the most challenging science problems for transformative energy technologies. </a:t>
            </a:r>
          </a:p>
          <a:p>
            <a:pPr marL="171450" indent="-171450">
              <a:lnSpc>
                <a:spcPct val="90000"/>
              </a:lnSpc>
              <a:spcBef>
                <a:spcPts val="0"/>
              </a:spcBef>
              <a:spcAft>
                <a:spcPts val="600"/>
              </a:spcAft>
              <a:buFont typeface="Arial" panose="020B0604020202020204" pitchFamily="34" charset="0"/>
              <a:buChar char="•"/>
            </a:pPr>
            <a:r>
              <a:rPr lang="en-US" sz="1200" dirty="0" smtClean="0">
                <a:solidFill>
                  <a:schemeClr val="tx1"/>
                </a:solidFill>
              </a:rPr>
              <a:t>The talent</a:t>
            </a:r>
            <a:r>
              <a:rPr lang="en-US" sz="1200" baseline="0" dirty="0" smtClean="0">
                <a:solidFill>
                  <a:schemeClr val="tx1"/>
                </a:solidFill>
              </a:rPr>
              <a:t> from which these centers draw has been developed through years of funding support by Science to universities and national laboratories. </a:t>
            </a:r>
            <a:r>
              <a:rPr lang="en-US" sz="1200" dirty="0" smtClean="0">
                <a:solidFill>
                  <a:schemeClr val="tx1"/>
                </a:solidFill>
              </a:rPr>
              <a:t> </a:t>
            </a:r>
          </a:p>
          <a:p>
            <a:pPr marL="171450" indent="-171450">
              <a:lnSpc>
                <a:spcPct val="90000"/>
              </a:lnSpc>
              <a:spcBef>
                <a:spcPts val="0"/>
              </a:spcBef>
              <a:spcAft>
                <a:spcPts val="600"/>
              </a:spcAft>
              <a:buFont typeface="Arial" panose="020B0604020202020204" pitchFamily="34" charset="0"/>
              <a:buChar char="•"/>
            </a:pPr>
            <a:r>
              <a:rPr lang="en-US" sz="1200" dirty="0" smtClean="0">
                <a:solidFill>
                  <a:schemeClr val="tx1"/>
                </a:solidFill>
              </a:rPr>
              <a:t>The Centers are the embodiment of the way in which the</a:t>
            </a:r>
            <a:r>
              <a:rPr lang="en-US" sz="1200" baseline="0" dirty="0" smtClean="0">
                <a:solidFill>
                  <a:schemeClr val="tx1"/>
                </a:solidFill>
              </a:rPr>
              <a:t> Office of Science workshop approach to portfolio development can have transformative impacts on entire programs. </a:t>
            </a:r>
            <a:endParaRPr lang="en-US" sz="1200" dirty="0" smtClean="0">
              <a:solidFill>
                <a:schemeClr val="tx1"/>
              </a:solidFill>
            </a:endParaRPr>
          </a:p>
          <a:p>
            <a:pPr marL="0" indent="0">
              <a:lnSpc>
                <a:spcPct val="90000"/>
              </a:lnSpc>
              <a:spcBef>
                <a:spcPts val="0"/>
              </a:spcBef>
              <a:spcAft>
                <a:spcPts val="600"/>
              </a:spcAft>
              <a:buFont typeface="Arial" panose="020B0604020202020204" pitchFamily="34" charset="0"/>
              <a:buNone/>
            </a:pPr>
            <a:endParaRPr lang="en-US" sz="1200" dirty="0" smtClean="0">
              <a:solidFill>
                <a:schemeClr val="tx1"/>
              </a:solidFill>
            </a:endParaRPr>
          </a:p>
          <a:p>
            <a:pPr marL="0" indent="0">
              <a:lnSpc>
                <a:spcPct val="90000"/>
              </a:lnSpc>
              <a:spcBef>
                <a:spcPts val="0"/>
              </a:spcBef>
              <a:spcAft>
                <a:spcPts val="600"/>
              </a:spcAft>
              <a:buFont typeface="Arial" panose="020B0604020202020204" pitchFamily="34" charset="0"/>
              <a:buNone/>
            </a:pPr>
            <a:r>
              <a:rPr lang="en-US" sz="1200" i="0" dirty="0" smtClean="0">
                <a:solidFill>
                  <a:schemeClr val="tx1"/>
                </a:solidFill>
              </a:rPr>
              <a:t>EFRC</a:t>
            </a:r>
            <a:r>
              <a:rPr lang="en-US" sz="1200" baseline="0" dirty="0" smtClean="0">
                <a:solidFill>
                  <a:schemeClr val="tx1"/>
                </a:solidFill>
              </a:rPr>
              <a:t> (32):</a:t>
            </a:r>
          </a:p>
          <a:p>
            <a:pPr marL="171450" indent="-171450">
              <a:lnSpc>
                <a:spcPct val="90000"/>
              </a:lnSpc>
              <a:spcBef>
                <a:spcPts val="0"/>
              </a:spcBef>
              <a:spcAft>
                <a:spcPts val="600"/>
              </a:spcAft>
              <a:buFont typeface="Arial" panose="020B0604020202020204" pitchFamily="34" charset="0"/>
              <a:buChar char="•"/>
            </a:pPr>
            <a:r>
              <a:rPr lang="en-US" sz="1200" dirty="0" smtClean="0">
                <a:solidFill>
                  <a:schemeClr val="tx1"/>
                </a:solidFill>
              </a:rPr>
              <a:t>Addresses one or more </a:t>
            </a:r>
            <a:r>
              <a:rPr lang="en-US" sz="1200" i="1" dirty="0" smtClean="0">
                <a:solidFill>
                  <a:schemeClr val="tx1"/>
                </a:solidFill>
              </a:rPr>
              <a:t>Grand Challenges</a:t>
            </a:r>
            <a:r>
              <a:rPr lang="en-US" sz="1200" dirty="0" smtClean="0">
                <a:solidFill>
                  <a:schemeClr val="tx1"/>
                </a:solidFill>
              </a:rPr>
              <a:t> (see report</a:t>
            </a:r>
            <a:r>
              <a:rPr lang="en-US" sz="1200" baseline="0" dirty="0" smtClean="0">
                <a:solidFill>
                  <a:schemeClr val="tx1"/>
                </a:solidFill>
              </a:rPr>
              <a:t> </a:t>
            </a:r>
            <a:r>
              <a:rPr lang="en-US" sz="1200" i="1" baseline="0" dirty="0" smtClean="0">
                <a:solidFill>
                  <a:schemeClr val="tx1"/>
                </a:solidFill>
              </a:rPr>
              <a:t>Directing Matter and Energy</a:t>
            </a:r>
            <a:r>
              <a:rPr lang="en-US" sz="1200" i="0" baseline="0" dirty="0" smtClean="0">
                <a:solidFill>
                  <a:schemeClr val="tx1"/>
                </a:solidFill>
              </a:rPr>
              <a:t>)</a:t>
            </a:r>
            <a:r>
              <a:rPr lang="en-US" sz="1200" dirty="0" smtClean="0">
                <a:solidFill>
                  <a:schemeClr val="tx1"/>
                </a:solidFill>
              </a:rPr>
              <a:t> and a priority research direction identified by the Basic Research Needs workshops. </a:t>
            </a:r>
          </a:p>
          <a:p>
            <a:pPr marL="171450" indent="-171450">
              <a:lnSpc>
                <a:spcPct val="90000"/>
              </a:lnSpc>
              <a:spcBef>
                <a:spcPts val="0"/>
              </a:spcBef>
              <a:spcAft>
                <a:spcPts val="600"/>
              </a:spcAft>
              <a:buFont typeface="Arial" panose="020B0604020202020204" pitchFamily="34" charset="0"/>
              <a:buChar char="•"/>
            </a:pPr>
            <a:r>
              <a:rPr lang="en-US" sz="1200" dirty="0" smtClean="0">
                <a:solidFill>
                  <a:schemeClr val="tx1"/>
                </a:solidFill>
              </a:rPr>
              <a:t>Bring together universities, national labs, private sector, and non-profit researchers. </a:t>
            </a:r>
          </a:p>
          <a:p>
            <a:pPr marL="171450" indent="-171450">
              <a:lnSpc>
                <a:spcPct val="90000"/>
              </a:lnSpc>
              <a:spcBef>
                <a:spcPts val="0"/>
              </a:spcBef>
              <a:spcAft>
                <a:spcPts val="600"/>
              </a:spcAft>
              <a:buFont typeface="Arial" panose="020B0604020202020204" pitchFamily="34" charset="0"/>
              <a:buChar char="•"/>
            </a:pPr>
            <a:r>
              <a:rPr lang="en-US" sz="1200" dirty="0" smtClean="0">
                <a:solidFill>
                  <a:schemeClr val="tx1"/>
                </a:solidFill>
              </a:rPr>
              <a:t>Centers are often based at or closely partnered with national laboratories, allowing researchers to leverage large-scale experimental and computational tools. </a:t>
            </a:r>
          </a:p>
          <a:p>
            <a:pPr marL="171450" indent="-171450">
              <a:lnSpc>
                <a:spcPct val="90000"/>
              </a:lnSpc>
              <a:spcBef>
                <a:spcPts val="0"/>
              </a:spcBef>
              <a:spcAft>
                <a:spcPts val="600"/>
              </a:spcAft>
              <a:buFont typeface="Arial" panose="020B0604020202020204" pitchFamily="34" charset="0"/>
              <a:buChar char="•"/>
            </a:pPr>
            <a:r>
              <a:rPr lang="en-US" sz="1200" dirty="0" smtClean="0">
                <a:solidFill>
                  <a:schemeClr val="tx1"/>
                </a:solidFill>
              </a:rPr>
              <a:t>The</a:t>
            </a:r>
            <a:r>
              <a:rPr lang="en-US" sz="1200" baseline="0" dirty="0" smtClean="0">
                <a:solidFill>
                  <a:schemeClr val="tx1"/>
                </a:solidFill>
              </a:rPr>
              <a:t> EFRCs are a key bridge between the basic and applied research communities.</a:t>
            </a:r>
          </a:p>
          <a:p>
            <a:pPr marL="171450" indent="-171450">
              <a:lnSpc>
                <a:spcPct val="90000"/>
              </a:lnSpc>
              <a:spcBef>
                <a:spcPts val="0"/>
              </a:spcBef>
              <a:spcAft>
                <a:spcPts val="600"/>
              </a:spcAft>
              <a:buFont typeface="Arial" panose="020B0604020202020204" pitchFamily="34" charset="0"/>
              <a:buChar char="•"/>
            </a:pPr>
            <a:r>
              <a:rPr lang="en-US" sz="1200" baseline="0" dirty="0" smtClean="0">
                <a:solidFill>
                  <a:schemeClr val="tx1"/>
                </a:solidFill>
              </a:rPr>
              <a:t>Centers called out in the map are representative of the close connection between Center research and the science needs articulated throughout the QTR. </a:t>
            </a:r>
            <a:endParaRPr lang="en-US" sz="1200" dirty="0" smtClean="0">
              <a:solidFill>
                <a:schemeClr val="tx1"/>
              </a:solidFill>
            </a:endParaRPr>
          </a:p>
          <a:p>
            <a:pPr marL="0" indent="0">
              <a:lnSpc>
                <a:spcPct val="90000"/>
              </a:lnSpc>
              <a:spcBef>
                <a:spcPts val="0"/>
              </a:spcBef>
              <a:spcAft>
                <a:spcPts val="600"/>
              </a:spcAft>
              <a:buFont typeface="Arial" panose="020B0604020202020204" pitchFamily="34" charset="0"/>
              <a:buNone/>
            </a:pPr>
            <a:endParaRPr lang="en-US" sz="1200" dirty="0" smtClean="0">
              <a:solidFill>
                <a:schemeClr val="tx1"/>
              </a:solidFill>
            </a:endParaRPr>
          </a:p>
          <a:p>
            <a:pPr marL="0" indent="0">
              <a:lnSpc>
                <a:spcPct val="90000"/>
              </a:lnSpc>
              <a:spcBef>
                <a:spcPts val="0"/>
              </a:spcBef>
              <a:spcAft>
                <a:spcPts val="600"/>
              </a:spcAft>
              <a:buFont typeface="Arial" panose="020B0604020202020204" pitchFamily="34" charset="0"/>
              <a:buNone/>
            </a:pPr>
            <a:r>
              <a:rPr lang="en-US" sz="1200" dirty="0" smtClean="0">
                <a:solidFill>
                  <a:schemeClr val="tx1"/>
                </a:solidFill>
              </a:rPr>
              <a:t>EIH (4):</a:t>
            </a:r>
          </a:p>
          <a:p>
            <a:pPr marL="171450" indent="-171450">
              <a:lnSpc>
                <a:spcPct val="90000"/>
              </a:lnSpc>
              <a:spcBef>
                <a:spcPts val="0"/>
              </a:spcBef>
              <a:spcAft>
                <a:spcPts val="600"/>
              </a:spcAft>
              <a:buFont typeface="Arial" panose="020B0604020202020204" pitchFamily="34" charset="0"/>
              <a:buChar char="•"/>
            </a:pPr>
            <a:r>
              <a:rPr lang="en-US" sz="1200" i="0" dirty="0" smtClean="0">
                <a:solidFill>
                  <a:schemeClr val="tx1"/>
                </a:solidFill>
              </a:rPr>
              <a:t>Designed to integrate basic</a:t>
            </a:r>
            <a:r>
              <a:rPr lang="en-US" sz="1200" i="0" baseline="0" dirty="0" smtClean="0">
                <a:solidFill>
                  <a:schemeClr val="tx1"/>
                </a:solidFill>
              </a:rPr>
              <a:t> and applied research and </a:t>
            </a:r>
            <a:r>
              <a:rPr lang="en-US" sz="1200" i="1" baseline="0" dirty="0" smtClean="0">
                <a:solidFill>
                  <a:schemeClr val="tx1"/>
                </a:solidFill>
              </a:rPr>
              <a:t>technology</a:t>
            </a:r>
            <a:r>
              <a:rPr lang="en-US" sz="1200" i="0" baseline="0" dirty="0" smtClean="0">
                <a:solidFill>
                  <a:schemeClr val="tx1"/>
                </a:solidFill>
              </a:rPr>
              <a:t> development in order to realize a complete energy system with transformative potential.</a:t>
            </a:r>
          </a:p>
          <a:p>
            <a:pPr marL="171450" indent="-171450">
              <a:lnSpc>
                <a:spcPct val="90000"/>
              </a:lnSpc>
              <a:spcBef>
                <a:spcPts val="0"/>
              </a:spcBef>
              <a:spcAft>
                <a:spcPts val="600"/>
              </a:spcAft>
              <a:buFont typeface="Arial" panose="020B0604020202020204" pitchFamily="34" charset="0"/>
              <a:buChar char="•"/>
            </a:pPr>
            <a:r>
              <a:rPr lang="en-US" sz="1200" i="0" baseline="0" dirty="0" smtClean="0">
                <a:solidFill>
                  <a:schemeClr val="tx1"/>
                </a:solidFill>
              </a:rPr>
              <a:t>Each Hub is unique in how it approaches it’s goals, dictated by the current state of technology and its associated industry.</a:t>
            </a:r>
            <a:endParaRPr lang="en-US" sz="1200" i="0" dirty="0" smtClean="0">
              <a:solidFill>
                <a:schemeClr val="tx1"/>
              </a:solidFill>
            </a:endParaRPr>
          </a:p>
          <a:p>
            <a:pPr marL="0" indent="0">
              <a:lnSpc>
                <a:spcPct val="90000"/>
              </a:lnSpc>
              <a:spcBef>
                <a:spcPts val="0"/>
              </a:spcBef>
              <a:spcAft>
                <a:spcPts val="600"/>
              </a:spcAft>
              <a:buFont typeface="Arial" panose="020B0604020202020204" pitchFamily="34" charset="0"/>
              <a:buNone/>
            </a:pPr>
            <a:endParaRPr lang="en-US" sz="1200" i="0" dirty="0" smtClean="0">
              <a:solidFill>
                <a:schemeClr val="tx1"/>
              </a:solidFill>
            </a:endParaRPr>
          </a:p>
          <a:p>
            <a:pPr marL="0" indent="0">
              <a:lnSpc>
                <a:spcPct val="90000"/>
              </a:lnSpc>
              <a:spcBef>
                <a:spcPts val="0"/>
              </a:spcBef>
              <a:spcAft>
                <a:spcPts val="600"/>
              </a:spcAft>
              <a:buFont typeface="Arial" panose="020B0604020202020204" pitchFamily="34" charset="0"/>
              <a:buNone/>
            </a:pPr>
            <a:r>
              <a:rPr lang="en-US" sz="1200" i="0" dirty="0" smtClean="0">
                <a:solidFill>
                  <a:schemeClr val="tx1"/>
                </a:solidFill>
              </a:rPr>
              <a:t>BRC (3):</a:t>
            </a:r>
          </a:p>
          <a:p>
            <a:pPr marL="171450" indent="-171450">
              <a:lnSpc>
                <a:spcPct val="90000"/>
              </a:lnSpc>
              <a:spcBef>
                <a:spcPts val="0"/>
              </a:spcBef>
              <a:spcAft>
                <a:spcPts val="600"/>
              </a:spcAft>
              <a:buFont typeface="Arial" panose="020B0604020202020204" pitchFamily="34" charset="0"/>
              <a:buChar char="•"/>
            </a:pPr>
            <a:r>
              <a:rPr lang="en-US" sz="1200" i="0" dirty="0" smtClean="0">
                <a:solidFill>
                  <a:schemeClr val="tx1"/>
                </a:solidFill>
              </a:rPr>
              <a:t>The</a:t>
            </a:r>
            <a:r>
              <a:rPr lang="en-US" sz="1200" i="0" baseline="0" dirty="0" smtClean="0">
                <a:solidFill>
                  <a:schemeClr val="tx1"/>
                </a:solidFill>
              </a:rPr>
              <a:t> BRCs are integrated like EFRCs but funded like Hubs, focusing on the entire pathway from crop to fuel production. </a:t>
            </a:r>
          </a:p>
          <a:p>
            <a:pPr marL="171450" indent="-171450">
              <a:lnSpc>
                <a:spcPct val="90000"/>
              </a:lnSpc>
              <a:spcBef>
                <a:spcPts val="0"/>
              </a:spcBef>
              <a:spcAft>
                <a:spcPts val="600"/>
              </a:spcAft>
              <a:buFont typeface="Arial" panose="020B0604020202020204" pitchFamily="34" charset="0"/>
              <a:buChar char="•"/>
            </a:pPr>
            <a:r>
              <a:rPr lang="en-US" sz="1200" i="0" baseline="0" dirty="0" smtClean="0">
                <a:solidFill>
                  <a:schemeClr val="tx1"/>
                </a:solidFill>
              </a:rPr>
              <a:t>BRCs are focused on basic research, but uniquely committed to fostering collaboration and technology transfer with the private sector.</a:t>
            </a:r>
            <a:endParaRPr lang="en-US" sz="1200" i="1" dirty="0" smtClean="0">
              <a:solidFill>
                <a:schemeClr val="tx1"/>
              </a:solidFill>
            </a:endParaRPr>
          </a:p>
        </p:txBody>
      </p:sp>
      <p:sp>
        <p:nvSpPr>
          <p:cNvPr id="4" name="Slide Number Placeholder 3"/>
          <p:cNvSpPr>
            <a:spLocks noGrp="1"/>
          </p:cNvSpPr>
          <p:nvPr>
            <p:ph type="sldNum" sz="quarter" idx="10"/>
          </p:nvPr>
        </p:nvSpPr>
        <p:spPr/>
        <p:txBody>
          <a:bodyPr/>
          <a:lstStyle/>
          <a:p>
            <a:fld id="{AA0C4B8E-F543-4D79-9354-B50FD7609727}" type="slidenum">
              <a:rPr lang="en-US" smtClean="0"/>
              <a:pPr/>
              <a:t>19</a:t>
            </a:fld>
            <a:endParaRPr lang="en-US"/>
          </a:p>
        </p:txBody>
      </p:sp>
    </p:spTree>
    <p:extLst>
      <p:ext uri="{BB962C8B-B14F-4D97-AF65-F5344CB8AC3E}">
        <p14:creationId xmlns:p14="http://schemas.microsoft.com/office/powerpoint/2010/main" val="37239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A0C4B8E-F543-4D79-9354-B50FD760972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175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99BE2-E86B-4D1B-AD25-99A4DE048F5C}" type="slidenum">
              <a:rPr lang="en-US" smtClean="0"/>
              <a:t>3</a:t>
            </a:fld>
            <a:endParaRPr lang="en-US"/>
          </a:p>
        </p:txBody>
      </p:sp>
    </p:spTree>
    <p:extLst>
      <p:ext uri="{BB962C8B-B14F-4D97-AF65-F5344CB8AC3E}">
        <p14:creationId xmlns:p14="http://schemas.microsoft.com/office/powerpoint/2010/main" val="203226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A0C4B8E-F543-4D79-9354-B50FD760972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175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0C4B8E-F543-4D79-9354-B50FD760972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8992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99BE2-E86B-4D1B-AD25-99A4DE048F5C}" type="slidenum">
              <a:rPr lang="en-US" smtClean="0"/>
              <a:t>6</a:t>
            </a:fld>
            <a:endParaRPr lang="en-US"/>
          </a:p>
        </p:txBody>
      </p:sp>
    </p:spTree>
    <p:extLst>
      <p:ext uri="{BB962C8B-B14F-4D97-AF65-F5344CB8AC3E}">
        <p14:creationId xmlns:p14="http://schemas.microsoft.com/office/powerpoint/2010/main" val="151899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A0C4B8E-F543-4D79-9354-B50FD7609727}" type="slidenum">
              <a:rPr lang="en-US" smtClean="0"/>
              <a:pPr/>
              <a:t>7</a:t>
            </a:fld>
            <a:endParaRPr lang="en-US"/>
          </a:p>
        </p:txBody>
      </p:sp>
    </p:spTree>
    <p:extLst>
      <p:ext uri="{BB962C8B-B14F-4D97-AF65-F5344CB8AC3E}">
        <p14:creationId xmlns:p14="http://schemas.microsoft.com/office/powerpoint/2010/main" val="219646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A0C4B8E-F543-4D79-9354-B50FD760972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175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99BE2-E86B-4D1B-AD25-99A4DE048F5C}" type="slidenum">
              <a:rPr lang="en-US" smtClean="0"/>
              <a:t>9</a:t>
            </a:fld>
            <a:endParaRPr lang="en-US"/>
          </a:p>
        </p:txBody>
      </p:sp>
    </p:spTree>
    <p:extLst>
      <p:ext uri="{BB962C8B-B14F-4D97-AF65-F5344CB8AC3E}">
        <p14:creationId xmlns:p14="http://schemas.microsoft.com/office/powerpoint/2010/main" val="24293009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dirty="0">
              <a:solidFill>
                <a:prstClr val="white"/>
              </a:solidFill>
            </a:endParaRPr>
          </a:p>
        </p:txBody>
      </p:sp>
      <p:pic>
        <p:nvPicPr>
          <p:cNvPr id="5" name="Picture 8" descr="horizontal-logo-green-text.jpg"/>
          <p:cNvPicPr>
            <a:picLocks noChangeAspect="1"/>
          </p:cNvPicPr>
          <p:nvPr userDrawn="1"/>
        </p:nvPicPr>
        <p:blipFill rotWithShape="1">
          <a:blip r:embed="rId3" cstate="print"/>
          <a:srcRect r="28000"/>
          <a:stretch/>
        </p:blipFill>
        <p:spPr bwMode="auto">
          <a:xfrm>
            <a:off x="622935" y="293448"/>
            <a:ext cx="3840480" cy="892175"/>
          </a:xfrm>
          <a:prstGeom prst="rect">
            <a:avLst/>
          </a:prstGeom>
          <a:noFill/>
          <a:ln w="9525">
            <a:noFill/>
            <a:miter lim="800000"/>
            <a:headEnd/>
            <a:tailEnd/>
          </a:ln>
        </p:spPr>
      </p:pic>
      <p:sp>
        <p:nvSpPr>
          <p:cNvPr id="9" name="Subtitle 2"/>
          <p:cNvSpPr>
            <a:spLocks noGrp="1"/>
          </p:cNvSpPr>
          <p:nvPr>
            <p:ph type="subTitle" idx="1"/>
          </p:nvPr>
        </p:nvSpPr>
        <p:spPr>
          <a:xfrm>
            <a:off x="1263015" y="4943475"/>
            <a:ext cx="6400800" cy="1304925"/>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348615" y="3590925"/>
            <a:ext cx="8229600" cy="1143000"/>
          </a:xfrm>
          <a:prstGeom prst="rect">
            <a:avLst/>
          </a:prstGeom>
        </p:spPr>
        <p:txBody>
          <a:bodyPr>
            <a:normAutofit/>
          </a:bodyPr>
          <a:lstStyle>
            <a:lvl1pPr algn="ctr">
              <a:defRPr lang="en-US" sz="3600" b="1" kern="1200" baseline="0" dirty="0">
                <a:solidFill>
                  <a:srgbClr val="003399"/>
                </a:solidFill>
                <a:latin typeface="+mj-lt"/>
                <a:ea typeface="+mj-ea"/>
                <a:cs typeface="+mj-cs"/>
              </a:defRPr>
            </a:lvl1pPr>
          </a:lstStyle>
          <a:p>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
        <p:nvSpPr>
          <p:cNvPr id="2" name="TextBox 1"/>
          <p:cNvSpPr txBox="1"/>
          <p:nvPr userDrawn="1"/>
        </p:nvSpPr>
        <p:spPr>
          <a:xfrm>
            <a:off x="4543425" y="326648"/>
            <a:ext cx="4400550" cy="892552"/>
          </a:xfrm>
          <a:prstGeom prst="rect">
            <a:avLst/>
          </a:prstGeom>
          <a:noFill/>
        </p:spPr>
        <p:txBody>
          <a:bodyPr wrap="square" rtlCol="0">
            <a:spAutoFit/>
          </a:bodyPr>
          <a:lstStyle/>
          <a:p>
            <a:pPr defTabSz="914293"/>
            <a:r>
              <a:rPr lang="en-US" sz="2500" b="1" dirty="0">
                <a:solidFill>
                  <a:srgbClr val="003399"/>
                </a:solidFill>
              </a:rPr>
              <a:t>Office of the Under Secretary for Science and Energy</a:t>
            </a:r>
          </a:p>
        </p:txBody>
      </p:sp>
      <p:sp>
        <p:nvSpPr>
          <p:cNvPr id="12" name="Rectangle 11"/>
          <p:cNvSpPr/>
          <p:nvPr userDrawn="1"/>
        </p:nvSpPr>
        <p:spPr>
          <a:xfrm>
            <a:off x="0" y="1343025"/>
            <a:ext cx="91440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93"/>
            <a:endParaRPr lang="en-US">
              <a:solidFill>
                <a:prstClr val="white"/>
              </a:solidFill>
            </a:endParaRPr>
          </a:p>
        </p:txBody>
      </p:sp>
      <p:cxnSp>
        <p:nvCxnSpPr>
          <p:cNvPr id="14" name="Straight Connector 13"/>
          <p:cNvCxnSpPr/>
          <p:nvPr userDrawn="1"/>
        </p:nvCxnSpPr>
        <p:spPr>
          <a:xfrm>
            <a:off x="0" y="1343025"/>
            <a:ext cx="914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371600"/>
            <a:ext cx="914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descr="image_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06" r="-13206"/>
          <a:stretch/>
        </p:blipFill>
        <p:spPr>
          <a:xfrm>
            <a:off x="3484647" y="1478591"/>
            <a:ext cx="2077953" cy="1293878"/>
          </a:xfrm>
          <a:prstGeom prst="rect">
            <a:avLst/>
          </a:prstGeom>
        </p:spPr>
      </p:pic>
      <p:pic>
        <p:nvPicPr>
          <p:cNvPr id="18" name="Picture 17" descr="image_1.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6610" y="1478592"/>
            <a:ext cx="2138590" cy="1293878"/>
          </a:xfrm>
          <a:prstGeom prst="rect">
            <a:avLst/>
          </a:prstGeom>
        </p:spPr>
      </p:pic>
      <p:pic>
        <p:nvPicPr>
          <p:cNvPr id="1028" name="Picture 4" descr="http://www.energy.gov/sites/prod/files/styles/hero_rotator/public/nuclear_reactor_technologies_home.png?itok=i-TyGUQq"/>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 r="26400"/>
          <a:stretch/>
        </p:blipFill>
        <p:spPr bwMode="auto">
          <a:xfrm>
            <a:off x="5257800" y="1478592"/>
            <a:ext cx="2103120" cy="129387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0" y="2895600"/>
            <a:ext cx="9144000" cy="0"/>
          </a:xfrm>
          <a:prstGeom prst="line">
            <a:avLst/>
          </a:prstGeom>
          <a:ln w="53975" cmpd="dbl">
            <a:solidFill>
              <a:schemeClr val="tx2"/>
            </a:solidFill>
          </a:ln>
        </p:spPr>
        <p:style>
          <a:lnRef idx="1">
            <a:schemeClr val="accent1"/>
          </a:lnRef>
          <a:fillRef idx="0">
            <a:schemeClr val="accent1"/>
          </a:fillRef>
          <a:effectRef idx="0">
            <a:schemeClr val="accent1"/>
          </a:effectRef>
          <a:fontRef idx="minor">
            <a:schemeClr val="tx1"/>
          </a:fontRef>
        </p:style>
      </p:cxnSp>
      <p:pic>
        <p:nvPicPr>
          <p:cNvPr id="21" name="Picture 20" descr="C:\Users\noor.khalidi\AppData\Local\Microsoft\Windows\Temporary Internet Files\Content.Outlook\O2W0T8I5\photo 1.jpg"/>
          <p:cNvPicPr/>
          <p:nvPr userDrawn="1"/>
        </p:nvPicPr>
        <p:blipFill rotWithShape="1">
          <a:blip r:embed="rId7" cstate="print">
            <a:extLst>
              <a:ext uri="{28A0092B-C50C-407E-A947-70E740481C1C}">
                <a14:useLocalDpi xmlns:a14="http://schemas.microsoft.com/office/drawing/2010/main" val="0"/>
              </a:ext>
            </a:extLst>
          </a:blip>
          <a:srcRect r="5000"/>
          <a:stretch/>
        </p:blipFill>
        <p:spPr bwMode="auto">
          <a:xfrm>
            <a:off x="1" y="1478591"/>
            <a:ext cx="1737360" cy="1293878"/>
          </a:xfrm>
          <a:prstGeom prst="rect">
            <a:avLst/>
          </a:prstGeom>
          <a:noFill/>
          <a:ln>
            <a:noFill/>
          </a:ln>
        </p:spPr>
      </p:pic>
      <p:pic>
        <p:nvPicPr>
          <p:cNvPr id="23" name="Picture 22" descr="hopper_small.jpg"/>
          <p:cNvPicPr>
            <a:picLocks noChangeAspect="1"/>
          </p:cNvPicPr>
          <p:nvPr userDrawn="1"/>
        </p:nvPicPr>
        <p:blipFill rotWithShape="1">
          <a:blip r:embed="rId8" cstate="print"/>
          <a:srcRect l="29021" r="-19530"/>
          <a:stretch/>
        </p:blipFill>
        <p:spPr>
          <a:xfrm>
            <a:off x="7315200" y="1478592"/>
            <a:ext cx="2330613" cy="1293877"/>
          </a:xfrm>
          <a:prstGeom prst="rect">
            <a:avLst/>
          </a:prstGeom>
          <a:ln w="57150">
            <a:noFill/>
          </a:ln>
        </p:spPr>
      </p:pic>
    </p:spTree>
    <p:extLst>
      <p:ext uri="{BB962C8B-B14F-4D97-AF65-F5344CB8AC3E}">
        <p14:creationId xmlns:p14="http://schemas.microsoft.com/office/powerpoint/2010/main" val="19730101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18659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178058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5928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69" tIns="45587" rIns="91169" bIns="45587"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5855" indent="0" algn="ctr">
              <a:buNone/>
              <a:defRPr>
                <a:solidFill>
                  <a:schemeClr val="tx1">
                    <a:tint val="75000"/>
                  </a:schemeClr>
                </a:solidFill>
              </a:defRPr>
            </a:lvl2pPr>
            <a:lvl3pPr marL="911711" indent="0" algn="ctr">
              <a:buNone/>
              <a:defRPr>
                <a:solidFill>
                  <a:schemeClr val="tx1">
                    <a:tint val="75000"/>
                  </a:schemeClr>
                </a:solidFill>
              </a:defRPr>
            </a:lvl3pPr>
            <a:lvl4pPr marL="1367560" indent="0" algn="ctr">
              <a:buNone/>
              <a:defRPr>
                <a:solidFill>
                  <a:schemeClr val="tx1">
                    <a:tint val="75000"/>
                  </a:schemeClr>
                </a:solidFill>
              </a:defRPr>
            </a:lvl4pPr>
            <a:lvl5pPr marL="1823420" indent="0" algn="ctr">
              <a:buNone/>
              <a:defRPr>
                <a:solidFill>
                  <a:schemeClr val="tx1">
                    <a:tint val="75000"/>
                  </a:schemeClr>
                </a:solidFill>
              </a:defRPr>
            </a:lvl5pPr>
            <a:lvl6pPr marL="2279273" indent="0" algn="ctr">
              <a:buNone/>
              <a:defRPr>
                <a:solidFill>
                  <a:schemeClr val="tx1">
                    <a:tint val="75000"/>
                  </a:schemeClr>
                </a:solidFill>
              </a:defRPr>
            </a:lvl6pPr>
            <a:lvl7pPr marL="2735129" indent="0" algn="ctr">
              <a:buNone/>
              <a:defRPr>
                <a:solidFill>
                  <a:schemeClr val="tx1">
                    <a:tint val="75000"/>
                  </a:schemeClr>
                </a:solidFill>
              </a:defRPr>
            </a:lvl7pPr>
            <a:lvl8pPr marL="3190987" indent="0" algn="ctr">
              <a:buNone/>
              <a:defRPr>
                <a:solidFill>
                  <a:schemeClr val="tx1">
                    <a:tint val="75000"/>
                  </a:schemeClr>
                </a:solidFill>
              </a:defRPr>
            </a:lvl8pPr>
            <a:lvl9pPr marL="3646842"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hangingPunct="0">
              <a:defRPr/>
            </a:lvl1pPr>
          </a:lstStyle>
          <a:p>
            <a:pPr>
              <a:defRPr/>
            </a:pPr>
            <a:fld id="{D6AD9D86-BCF8-4412-8F8D-129D4489BF7B}" type="slidenum">
              <a:rPr lang="en-US"/>
              <a:pPr>
                <a:defRPr/>
              </a:pPr>
              <a:t>‹#›</a:t>
            </a:fld>
            <a:endParaRPr lang="en-US"/>
          </a:p>
        </p:txBody>
      </p:sp>
    </p:spTree>
    <p:extLst>
      <p:ext uri="{BB962C8B-B14F-4D97-AF65-F5344CB8AC3E}">
        <p14:creationId xmlns:p14="http://schemas.microsoft.com/office/powerpoint/2010/main" val="319743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91301" tIns="45652" rIns="91301" bIns="45652"/>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BE1729-7B66-438D-96AE-E110E2404594}" type="slidenum">
              <a:rPr lang="en-US"/>
              <a:pPr>
                <a:defRPr/>
              </a:pPr>
              <a:t>‹#›</a:t>
            </a:fld>
            <a:endParaRPr lang="en-US"/>
          </a:p>
        </p:txBody>
      </p:sp>
      <p:sp>
        <p:nvSpPr>
          <p:cNvPr id="5" name="Rectangle 4"/>
          <p:cNvSpPr/>
          <p:nvPr userDrawn="1"/>
        </p:nvSpPr>
        <p:spPr>
          <a:xfrm>
            <a:off x="228600" y="6019800"/>
            <a:ext cx="8686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68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
        <p:nvSpPr>
          <p:cNvPr id="7" name="Rectangle 6"/>
          <p:cNvSpPr/>
          <p:nvPr userDrawn="1"/>
        </p:nvSpPr>
        <p:spPr>
          <a:xfrm>
            <a:off x="228600" y="6096000"/>
            <a:ext cx="868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9639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2917135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5334000" cy="365125"/>
          </a:xfrm>
          <a:prstGeom prst="rect">
            <a:avLst/>
          </a:prstGeom>
        </p:spPr>
        <p:txBody>
          <a:bodyPr/>
          <a:lstStyle/>
          <a:p>
            <a:pPr fontAlgn="base">
              <a:spcBef>
                <a:spcPct val="0"/>
              </a:spcBef>
              <a:spcAft>
                <a:spcPct val="0"/>
              </a:spcAft>
              <a:defRPr/>
            </a:pPr>
            <a:r>
              <a:rPr lang="en-US" dirty="0">
                <a:solidFill>
                  <a:prstClr val="black"/>
                </a:solidFill>
                <a:latin typeface="Arial" charset="0"/>
              </a:rPr>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
        <p:nvSpPr>
          <p:cNvPr id="2" name="Rectangle 1"/>
          <p:cNvSpPr/>
          <p:nvPr userDrawn="1"/>
        </p:nvSpPr>
        <p:spPr>
          <a:xfrm>
            <a:off x="228600" y="5715000"/>
            <a:ext cx="876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114707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5334000" cy="365125"/>
          </a:xfrm>
          <a:prstGeom prst="rect">
            <a:avLst/>
          </a:prstGeom>
        </p:spPr>
        <p:txBody>
          <a:bodyPr/>
          <a:lstStyle/>
          <a:p>
            <a:pPr fontAlgn="base">
              <a:spcBef>
                <a:spcPct val="0"/>
              </a:spcBef>
              <a:spcAft>
                <a:spcPct val="0"/>
              </a:spcAft>
              <a:defRPr/>
            </a:pPr>
            <a:r>
              <a:rPr lang="en-US" dirty="0">
                <a:solidFill>
                  <a:prstClr val="black"/>
                </a:solidFill>
                <a:latin typeface="Arial" charset="0"/>
              </a:rPr>
              <a:t>Office of Science FY 2011 Budget</a:t>
            </a:r>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1949928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Footer Placeholder 10"/>
          <p:cNvSpPr>
            <a:spLocks noGrp="1"/>
          </p:cNvSpPr>
          <p:nvPr>
            <p:ph type="ftr" sz="quarter" idx="10"/>
          </p:nvPr>
        </p:nvSpPr>
        <p:spPr>
          <a:xfrm>
            <a:off x="3200400" y="6356350"/>
            <a:ext cx="5257800" cy="365125"/>
          </a:xfrm>
          <a:prstGeom prst="rect">
            <a:avLst/>
          </a:prstGeom>
        </p:spPr>
        <p:txBody>
          <a:bodyPr lIns="91365" tIns="45683" rIns="91365" bIns="45683"/>
          <a:lstStyle>
            <a:lvl1pPr algn="r">
              <a:defRPr b="0">
                <a:solidFill>
                  <a:srgbClr val="146737"/>
                </a:solidFill>
              </a:defRPr>
            </a:lvl1pPr>
          </a:lstStyle>
          <a:p>
            <a:pPr>
              <a:defRPr/>
            </a:pPr>
            <a:endParaRPr lang="en-US"/>
          </a:p>
        </p:txBody>
      </p:sp>
      <p:sp>
        <p:nvSpPr>
          <p:cNvPr id="5" name="Slide Number Placeholder 11"/>
          <p:cNvSpPr>
            <a:spLocks noGrp="1"/>
          </p:cNvSpPr>
          <p:nvPr>
            <p:ph type="sldNum" sz="quarter" idx="11"/>
          </p:nvPr>
        </p:nvSpPr>
        <p:spPr>
          <a:xfrm>
            <a:off x="8382000" y="6351588"/>
            <a:ext cx="457200" cy="365125"/>
          </a:xfrm>
        </p:spPr>
        <p:txBody>
          <a:bodyPr/>
          <a:lstStyle>
            <a:lvl1pPr algn="ctr">
              <a:defRPr/>
            </a:lvl1pPr>
          </a:lstStyle>
          <a:p>
            <a:pPr>
              <a:defRPr/>
            </a:pPr>
            <a:fld id="{371BFFFE-0D05-4D66-940B-5D906D67495C}" type="slidenum">
              <a:rPr lang="en-US"/>
              <a:pPr>
                <a:defRPr/>
              </a:pPr>
              <a:t>‹#›</a:t>
            </a:fld>
            <a:endParaRPr lang="en-US" dirty="0"/>
          </a:p>
        </p:txBody>
      </p:sp>
    </p:spTree>
    <p:extLst>
      <p:ext uri="{BB962C8B-B14F-4D97-AF65-F5344CB8AC3E}">
        <p14:creationId xmlns:p14="http://schemas.microsoft.com/office/powerpoint/2010/main" val="371634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1455391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cxnSp>
        <p:nvCxnSpPr>
          <p:cNvPr id="7" name="Straight Connector 6"/>
          <p:cNvCxnSpPr/>
          <p:nvPr userDrawn="1"/>
        </p:nvCxnSpPr>
        <p:spPr bwMode="auto">
          <a:xfrm>
            <a:off x="0" y="6657201"/>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8" name="TextBox 7"/>
          <p:cNvSpPr txBox="1"/>
          <p:nvPr userDrawn="1"/>
        </p:nvSpPr>
        <p:spPr>
          <a:xfrm>
            <a:off x="8275252" y="6504801"/>
            <a:ext cx="335348" cy="276999"/>
          </a:xfrm>
          <a:prstGeom prst="rect">
            <a:avLst/>
          </a:prstGeom>
          <a:solidFill>
            <a:schemeClr val="bg1"/>
          </a:solidFill>
          <a:ln>
            <a:noFill/>
          </a:ln>
        </p:spPr>
        <p:txBody>
          <a:bodyPr wrap="none" rtlCol="0">
            <a:spAutoFit/>
          </a:bodyPr>
          <a:lstStyle/>
          <a:p>
            <a:r>
              <a:rPr lang="en-US" sz="1200" b="1" i="1" dirty="0" smtClean="0">
                <a:solidFill>
                  <a:srgbClr val="4F81BD">
                    <a:lumMod val="75000"/>
                  </a:srgbClr>
                </a:solidFill>
              </a:rPr>
              <a:t>S4</a:t>
            </a:r>
            <a:endParaRPr lang="en-US" sz="1200" b="1" i="1" dirty="0">
              <a:solidFill>
                <a:srgbClr val="4F81BD">
                  <a:lumMod val="75000"/>
                </a:srgbClr>
              </a:solidFill>
            </a:endParaRPr>
          </a:p>
        </p:txBody>
      </p:sp>
      <p:pic>
        <p:nvPicPr>
          <p:cNvPr id="9" name="Picture 11" descr="DOE Seal LoRes"/>
          <p:cNvPicPr>
            <a:picLocks noChangeAspect="1" noChangeArrowheads="1"/>
          </p:cNvPicPr>
          <p:nvPr userDrawn="1"/>
        </p:nvPicPr>
        <p:blipFill>
          <a:blip r:embed="rId2" cstate="print"/>
          <a:srcRect/>
          <a:stretch>
            <a:fillRect/>
          </a:stretch>
        </p:blipFill>
        <p:spPr bwMode="auto">
          <a:xfrm>
            <a:off x="3657599" y="247650"/>
            <a:ext cx="1828800" cy="1828800"/>
          </a:xfrm>
          <a:prstGeom prst="rect">
            <a:avLst/>
          </a:prstGeom>
          <a:noFill/>
          <a:ln w="9525">
            <a:noFill/>
            <a:miter lim="800000"/>
            <a:headEnd/>
            <a:tailEnd/>
          </a:ln>
        </p:spPr>
      </p:pic>
      <p:sp>
        <p:nvSpPr>
          <p:cNvPr id="5" name="Date Placeholder 3"/>
          <p:cNvSpPr>
            <a:spLocks noGrp="1"/>
          </p:cNvSpPr>
          <p:nvPr>
            <p:ph type="dt" sz="half" idx="11"/>
          </p:nvPr>
        </p:nvSpPr>
        <p:spPr>
          <a:xfrm>
            <a:off x="2068512" y="5924550"/>
            <a:ext cx="5006975" cy="276225"/>
          </a:xfrm>
          <a:prstGeom prst="rect">
            <a:avLst/>
          </a:prstGeom>
          <a:ln/>
        </p:spPr>
        <p:txBody>
          <a:bodyPr/>
          <a:lstStyle>
            <a:lvl1pPr algn="ctr">
              <a:defRPr/>
            </a:lvl1pPr>
          </a:lstStyle>
          <a:p>
            <a:pPr>
              <a:defRPr/>
            </a:pPr>
            <a:endParaRPr lang="en-US" dirty="0">
              <a:solidFill>
                <a:srgbClr val="4D4D4D"/>
              </a:solidFill>
            </a:endParaRPr>
          </a:p>
        </p:txBody>
      </p:sp>
    </p:spTree>
    <p:extLst>
      <p:ext uri="{BB962C8B-B14F-4D97-AF65-F5344CB8AC3E}">
        <p14:creationId xmlns:p14="http://schemas.microsoft.com/office/powerpoint/2010/main" val="647670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15"/>
          <p:cNvSpPr>
            <a:spLocks noGrp="1"/>
          </p:cNvSpPr>
          <p:nvPr>
            <p:ph type="sldNum" sz="quarter" idx="4"/>
          </p:nvPr>
        </p:nvSpPr>
        <p:spPr>
          <a:xfrm>
            <a:off x="8229600" y="6477000"/>
            <a:ext cx="838192" cy="365125"/>
          </a:xfrm>
          <a:prstGeom prst="rect">
            <a:avLst/>
          </a:prstGeom>
          <a:ln>
            <a:solidFill>
              <a:schemeClr val="bg1"/>
            </a:solidFill>
          </a:ln>
        </p:spPr>
        <p:txBody>
          <a:bodyPr vert="horz" lIns="91440" tIns="45720" rIns="91440" bIns="45720" rtlCol="0" anchor="ctr"/>
          <a:lstStyle>
            <a:lvl1pPr algn="ctr">
              <a:defRPr sz="1400">
                <a:solidFill>
                  <a:schemeClr val="tx2"/>
                </a:solidFill>
              </a:defRPr>
            </a:lvl1pPr>
          </a:lstStyle>
          <a:p>
            <a:fld id="{1136933C-3588-4702-9BB6-6B5171D99713}"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1959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cxnSp>
        <p:nvCxnSpPr>
          <p:cNvPr id="7" name="Straight Connector 6"/>
          <p:cNvCxnSpPr/>
          <p:nvPr userDrawn="1"/>
        </p:nvCxnSpPr>
        <p:spPr bwMode="auto">
          <a:xfrm>
            <a:off x="0" y="6657201"/>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8" name="TextBox 7"/>
          <p:cNvSpPr txBox="1"/>
          <p:nvPr userDrawn="1"/>
        </p:nvSpPr>
        <p:spPr>
          <a:xfrm>
            <a:off x="8275252" y="6504801"/>
            <a:ext cx="335348" cy="276999"/>
          </a:xfrm>
          <a:prstGeom prst="rect">
            <a:avLst/>
          </a:prstGeom>
          <a:solidFill>
            <a:schemeClr val="bg1"/>
          </a:solidFill>
          <a:ln>
            <a:noFill/>
          </a:ln>
        </p:spPr>
        <p:txBody>
          <a:bodyPr wrap="none" rtlCol="0">
            <a:spAutoFit/>
          </a:bodyPr>
          <a:lstStyle/>
          <a:p>
            <a:r>
              <a:rPr lang="en-US" sz="1200" b="1" i="1" dirty="0" smtClean="0">
                <a:solidFill>
                  <a:srgbClr val="4F81BD">
                    <a:lumMod val="75000"/>
                  </a:srgbClr>
                </a:solidFill>
              </a:rPr>
              <a:t>S4</a:t>
            </a:r>
            <a:endParaRPr lang="en-US" sz="1200" b="1" i="1" dirty="0">
              <a:solidFill>
                <a:srgbClr val="4F81BD">
                  <a:lumMod val="75000"/>
                </a:srgbClr>
              </a:solidFill>
            </a:endParaRPr>
          </a:p>
        </p:txBody>
      </p:sp>
      <p:pic>
        <p:nvPicPr>
          <p:cNvPr id="9" name="Picture 11" descr="DOE Seal LoRes"/>
          <p:cNvPicPr>
            <a:picLocks noChangeAspect="1" noChangeArrowheads="1"/>
          </p:cNvPicPr>
          <p:nvPr userDrawn="1"/>
        </p:nvPicPr>
        <p:blipFill>
          <a:blip r:embed="rId2" cstate="print"/>
          <a:srcRect/>
          <a:stretch>
            <a:fillRect/>
          </a:stretch>
        </p:blipFill>
        <p:spPr bwMode="auto">
          <a:xfrm>
            <a:off x="3657599" y="247650"/>
            <a:ext cx="1828800" cy="1828800"/>
          </a:xfrm>
          <a:prstGeom prst="rect">
            <a:avLst/>
          </a:prstGeom>
          <a:noFill/>
          <a:ln w="9525">
            <a:noFill/>
            <a:miter lim="800000"/>
            <a:headEnd/>
            <a:tailEnd/>
          </a:ln>
        </p:spPr>
      </p:pic>
      <p:sp>
        <p:nvSpPr>
          <p:cNvPr id="5" name="Date Placeholder 3"/>
          <p:cNvSpPr>
            <a:spLocks noGrp="1"/>
          </p:cNvSpPr>
          <p:nvPr>
            <p:ph type="dt" sz="half" idx="11"/>
          </p:nvPr>
        </p:nvSpPr>
        <p:spPr>
          <a:xfrm>
            <a:off x="2068512" y="5924550"/>
            <a:ext cx="5006975" cy="276225"/>
          </a:xfrm>
          <a:prstGeom prst="rect">
            <a:avLst/>
          </a:prstGeom>
          <a:ln/>
        </p:spPr>
        <p:txBody>
          <a:bodyPr/>
          <a:lstStyle>
            <a:lvl1pPr algn="ctr">
              <a:defRPr/>
            </a:lvl1pPr>
          </a:lstStyle>
          <a:p>
            <a:pPr>
              <a:defRPr/>
            </a:pPr>
            <a:endParaRPr lang="en-US" dirty="0">
              <a:solidFill>
                <a:srgbClr val="4D4D4D"/>
              </a:solidFill>
            </a:endParaRPr>
          </a:p>
        </p:txBody>
      </p:sp>
    </p:spTree>
    <p:extLst>
      <p:ext uri="{BB962C8B-B14F-4D97-AF65-F5344CB8AC3E}">
        <p14:creationId xmlns:p14="http://schemas.microsoft.com/office/powerpoint/2010/main" val="80688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15"/>
          <p:cNvSpPr>
            <a:spLocks noGrp="1"/>
          </p:cNvSpPr>
          <p:nvPr>
            <p:ph type="sldNum" sz="quarter" idx="4"/>
          </p:nvPr>
        </p:nvSpPr>
        <p:spPr>
          <a:xfrm>
            <a:off x="8229600" y="6477000"/>
            <a:ext cx="838192" cy="365125"/>
          </a:xfrm>
          <a:prstGeom prst="rect">
            <a:avLst/>
          </a:prstGeom>
          <a:ln>
            <a:solidFill>
              <a:schemeClr val="bg1"/>
            </a:solidFill>
          </a:ln>
        </p:spPr>
        <p:txBody>
          <a:bodyPr vert="horz" lIns="91440" tIns="45720" rIns="91440" bIns="45720" rtlCol="0" anchor="ctr"/>
          <a:lstStyle>
            <a:lvl1pPr algn="ctr">
              <a:defRPr sz="1400">
                <a:solidFill>
                  <a:schemeClr val="tx2"/>
                </a:solidFill>
              </a:defRPr>
            </a:lvl1pPr>
          </a:lstStyle>
          <a:p>
            <a:fld id="{1136933C-3588-4702-9BB6-6B5171D99713}"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96925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5334000" cy="365125"/>
          </a:xfrm>
          <a:prstGeom prst="rect">
            <a:avLst/>
          </a:prstGeom>
        </p:spPr>
        <p:txBody>
          <a:bodyPr/>
          <a:lstStyle/>
          <a:p>
            <a:pPr fontAlgn="base">
              <a:spcBef>
                <a:spcPct val="0"/>
              </a:spcBef>
              <a:spcAft>
                <a:spcPct val="0"/>
              </a:spcAft>
              <a:defRPr/>
            </a:pPr>
            <a:r>
              <a:rPr lang="en-US" dirty="0">
                <a:solidFill>
                  <a:prstClr val="black"/>
                </a:solidFill>
                <a:latin typeface="Arial" charset="0"/>
              </a:rPr>
              <a:t>Office of Science FY 2011 Budget</a:t>
            </a:r>
          </a:p>
        </p:txBody>
      </p:sp>
      <p:sp>
        <p:nvSpPr>
          <p:cNvPr id="4" name="Slide Number Placeholder 3"/>
          <p:cNvSpPr>
            <a:spLocks noGrp="1"/>
          </p:cNvSpPr>
          <p:nvPr>
            <p:ph type="sldNum" sz="quarter" idx="11"/>
          </p:nvPr>
        </p:nvSpPr>
        <p:spPr>
          <a:xfrm>
            <a:off x="8413750" y="6351588"/>
            <a:ext cx="381000" cy="365125"/>
          </a:xfrm>
          <a:prstGeom prst="rect">
            <a:avLst/>
          </a:prstGeom>
        </p:spPr>
        <p:txBody>
          <a:bodyPr/>
          <a:lstStyle/>
          <a:p>
            <a:pPr>
              <a:defRPr/>
            </a:pPr>
            <a:fld id="{D1C3E240-9EB6-4604-A43D-9910B3F588EA}" type="slidenum">
              <a:rPr lang="en-US" smtClean="0">
                <a:solidFill>
                  <a:srgbClr val="1F497D"/>
                </a:solidFill>
              </a:rPr>
              <a:pPr>
                <a:defRPr/>
              </a:pPr>
              <a:t>‹#›</a:t>
            </a:fld>
            <a:endParaRPr lang="en-US" dirty="0">
              <a:solidFill>
                <a:srgbClr val="1F497D"/>
              </a:solidFill>
            </a:endParaRPr>
          </a:p>
        </p:txBody>
      </p:sp>
      <p:sp>
        <p:nvSpPr>
          <p:cNvPr id="2" name="Rectangle 1"/>
          <p:cNvSpPr/>
          <p:nvPr userDrawn="1"/>
        </p:nvSpPr>
        <p:spPr>
          <a:xfrm>
            <a:off x="228600" y="5715000"/>
            <a:ext cx="876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05232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7" name="Straight Connector 6"/>
          <p:cNvCxnSpPr/>
          <p:nvPr userDrawn="1"/>
        </p:nvCxnSpPr>
        <p:spPr bwMode="auto">
          <a:xfrm>
            <a:off x="0" y="6657201"/>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8" name="TextBox 7"/>
          <p:cNvSpPr txBox="1"/>
          <p:nvPr userDrawn="1"/>
        </p:nvSpPr>
        <p:spPr>
          <a:xfrm>
            <a:off x="8275252" y="6504801"/>
            <a:ext cx="335348" cy="276999"/>
          </a:xfrm>
          <a:prstGeom prst="rect">
            <a:avLst/>
          </a:prstGeom>
          <a:solidFill>
            <a:schemeClr val="bg1"/>
          </a:solidFill>
          <a:ln>
            <a:noFill/>
          </a:ln>
        </p:spPr>
        <p:txBody>
          <a:bodyPr wrap="none" rtlCol="0">
            <a:spAutoFit/>
          </a:bodyPr>
          <a:lstStyle/>
          <a:p>
            <a:r>
              <a:rPr lang="en-US" sz="1200" b="1" i="1" dirty="0" smtClean="0">
                <a:solidFill>
                  <a:srgbClr val="4F81BD">
                    <a:lumMod val="75000"/>
                  </a:srgbClr>
                </a:solidFill>
              </a:rPr>
              <a:t>S4</a:t>
            </a:r>
            <a:endParaRPr lang="en-US" sz="1200" b="1" i="1" dirty="0">
              <a:solidFill>
                <a:srgbClr val="4F81BD">
                  <a:lumMod val="75000"/>
                </a:srgbClr>
              </a:solidFill>
            </a:endParaRPr>
          </a:p>
        </p:txBody>
      </p:sp>
      <p:pic>
        <p:nvPicPr>
          <p:cNvPr id="9" name="Picture 11" descr="DOE Seal LoRes"/>
          <p:cNvPicPr>
            <a:picLocks noChangeAspect="1" noChangeArrowheads="1"/>
          </p:cNvPicPr>
          <p:nvPr userDrawn="1"/>
        </p:nvPicPr>
        <p:blipFill>
          <a:blip r:embed="rId2" cstate="print"/>
          <a:srcRect/>
          <a:stretch>
            <a:fillRect/>
          </a:stretch>
        </p:blipFill>
        <p:spPr bwMode="auto">
          <a:xfrm>
            <a:off x="3505200" y="533400"/>
            <a:ext cx="1828800" cy="1828800"/>
          </a:xfrm>
          <a:prstGeom prst="rect">
            <a:avLst/>
          </a:prstGeom>
          <a:noFill/>
          <a:ln w="9525">
            <a:noFill/>
            <a:miter lim="800000"/>
            <a:headEnd/>
            <a:tailEnd/>
          </a:ln>
        </p:spPr>
      </p:pic>
      <p:sp>
        <p:nvSpPr>
          <p:cNvPr id="5" name="Date Placeholder 3"/>
          <p:cNvSpPr>
            <a:spLocks noGrp="1"/>
          </p:cNvSpPr>
          <p:nvPr>
            <p:ph type="dt" sz="half" idx="11"/>
          </p:nvPr>
        </p:nvSpPr>
        <p:spPr>
          <a:xfrm>
            <a:off x="2209800" y="5943600"/>
            <a:ext cx="5006975" cy="276225"/>
          </a:xfrm>
          <a:prstGeom prst="rect">
            <a:avLst/>
          </a:prstGeom>
          <a:ln/>
        </p:spPr>
        <p:txBody>
          <a:bodyPr/>
          <a:lstStyle>
            <a:lvl1pPr>
              <a:defRPr/>
            </a:lvl1pPr>
          </a:lstStyle>
          <a:p>
            <a:pPr>
              <a:defRPr/>
            </a:pPr>
            <a:endParaRPr lang="en-US" dirty="0">
              <a:solidFill>
                <a:srgbClr val="4D4D4D"/>
              </a:solidFill>
            </a:endParaRPr>
          </a:p>
        </p:txBody>
      </p:sp>
    </p:spTree>
    <p:extLst>
      <p:ext uri="{BB962C8B-B14F-4D97-AF65-F5344CB8AC3E}">
        <p14:creationId xmlns:p14="http://schemas.microsoft.com/office/powerpoint/2010/main" val="231833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Int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82B2E"/>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457200" y="1066800"/>
            <a:ext cx="8229600" cy="50292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010895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TR Center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914400"/>
            <a:ext cx="8229600" cy="52578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1046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QTR Blank">
    <p:spTree>
      <p:nvGrpSpPr>
        <p:cNvPr id="1" name=""/>
        <p:cNvGrpSpPr/>
        <p:nvPr/>
      </p:nvGrpSpPr>
      <p:grpSpPr>
        <a:xfrm>
          <a:off x="0" y="0"/>
          <a:ext cx="0" cy="0"/>
          <a:chOff x="0" y="0"/>
          <a:chExt cx="0" cy="0"/>
        </a:xfrm>
      </p:grpSpPr>
      <p:sp>
        <p:nvSpPr>
          <p:cNvPr id="6" name="Title 1"/>
          <p:cNvSpPr>
            <a:spLocks noGrp="1"/>
          </p:cNvSpPr>
          <p:nvPr>
            <p:ph type="title"/>
          </p:nvPr>
        </p:nvSpPr>
        <p:spPr>
          <a:xfrm>
            <a:off x="994037" y="0"/>
            <a:ext cx="8156448" cy="1371600"/>
          </a:xfrm>
        </p:spPr>
        <p:txBody>
          <a:bodyPr tIns="182880" anchor="t"/>
          <a:lstStyle>
            <a:lvl1pPr algn="l">
              <a:defRPr sz="3200" b="1"/>
            </a:lvl1pPr>
          </a:lstStyle>
          <a:p>
            <a:r>
              <a:rPr lang="en-US" dirty="0" smtClean="0"/>
              <a:t>Click to edit Master title style</a:t>
            </a:r>
            <a:endParaRPr lang="en-US" dirty="0"/>
          </a:p>
        </p:txBody>
      </p:sp>
      <p:sp>
        <p:nvSpPr>
          <p:cNvPr id="7"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2920623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200" y="914400"/>
            <a:ext cx="8229600" cy="52578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59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276287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cxnSp>
        <p:nvCxnSpPr>
          <p:cNvPr id="4" name="Straight Connector 3"/>
          <p:cNvCxnSpPr/>
          <p:nvPr userDrawn="1"/>
        </p:nvCxnSpPr>
        <p:spPr bwMode="auto">
          <a:xfrm>
            <a:off x="0" y="6657975"/>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5" name="TextBox 4"/>
          <p:cNvSpPr txBox="1">
            <a:spLocks noChangeArrowheads="1"/>
          </p:cNvSpPr>
          <p:nvPr userDrawn="1"/>
        </p:nvSpPr>
        <p:spPr bwMode="auto">
          <a:xfrm>
            <a:off x="8275638" y="6505575"/>
            <a:ext cx="334962"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200" b="1" i="1" smtClean="0">
                <a:solidFill>
                  <a:srgbClr val="376092"/>
                </a:solidFill>
                <a:cs typeface="Arial" charset="0"/>
              </a:rPr>
              <a:t>S4</a:t>
            </a:r>
          </a:p>
        </p:txBody>
      </p:sp>
      <p:pic>
        <p:nvPicPr>
          <p:cNvPr id="6" name="Picture 11" descr="DOE Seal 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53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353" y="-1587"/>
            <a:ext cx="9147171" cy="235527"/>
          </a:xfrm>
          <a:prstGeom prst="rect">
            <a:avLst/>
          </a:prstGeom>
          <a:gradFill flip="none" rotWithShape="1">
            <a:gsLst>
              <a:gs pos="0">
                <a:srgbClr val="FFC000"/>
              </a:gs>
              <a:gs pos="50000">
                <a:srgbClr val="F8F8F8"/>
              </a:gs>
              <a:gs pos="100000">
                <a:schemeClr val="bg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ctrTitle"/>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Date Placeholder 3"/>
          <p:cNvSpPr>
            <a:spLocks noGrp="1"/>
          </p:cNvSpPr>
          <p:nvPr>
            <p:ph type="dt" sz="half" idx="10"/>
          </p:nvPr>
        </p:nvSpPr>
        <p:spPr>
          <a:xfrm>
            <a:off x="2209800" y="5943600"/>
            <a:ext cx="5006975" cy="2762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srgbClr val="4D4D4D"/>
              </a:solidFill>
            </a:endParaRPr>
          </a:p>
        </p:txBody>
      </p:sp>
    </p:spTree>
    <p:extLst>
      <p:ext uri="{BB962C8B-B14F-4D97-AF65-F5344CB8AC3E}">
        <p14:creationId xmlns:p14="http://schemas.microsoft.com/office/powerpoint/2010/main" val="649106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Rectangle 1"/>
          <p:cNvSpPr/>
          <p:nvPr userDrawn="1"/>
        </p:nvSpPr>
        <p:spPr>
          <a:xfrm>
            <a:off x="228600" y="5715000"/>
            <a:ext cx="876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Footer Placeholder 2"/>
          <p:cNvSpPr>
            <a:spLocks noGrp="1"/>
          </p:cNvSpPr>
          <p:nvPr>
            <p:ph type="ftr" sz="quarter" idx="10"/>
          </p:nvPr>
        </p:nvSpPr>
        <p:spPr>
          <a:xfrm>
            <a:off x="3124200" y="6356350"/>
            <a:ext cx="5334000" cy="365125"/>
          </a:xfrm>
          <a:prstGeom prst="rect">
            <a:avLst/>
          </a:prstGeom>
        </p:spPr>
        <p:txBody>
          <a:bodyPr/>
          <a:lstStyle>
            <a:lvl1pPr>
              <a:defRPr>
                <a:solidFill>
                  <a:prstClr val="black"/>
                </a:solidFill>
                <a:latin typeface="Arial" charset="0"/>
                <a:cs typeface="+mn-cs"/>
              </a:defRPr>
            </a:lvl1pPr>
          </a:lstStyle>
          <a:p>
            <a:pPr fontAlgn="base">
              <a:spcBef>
                <a:spcPct val="0"/>
              </a:spcBef>
              <a:spcAft>
                <a:spcPct val="0"/>
              </a:spcAft>
              <a:defRPr/>
            </a:pPr>
            <a:r>
              <a:rPr lang="en-US"/>
              <a:t>Office of Science FY 2011 Budget</a:t>
            </a:r>
          </a:p>
        </p:txBody>
      </p:sp>
      <p:sp>
        <p:nvSpPr>
          <p:cNvPr id="4" name="Slide Number Placeholder 3"/>
          <p:cNvSpPr>
            <a:spLocks noGrp="1"/>
          </p:cNvSpPr>
          <p:nvPr>
            <p:ph type="sldNum" sz="quarter" idx="11"/>
          </p:nvPr>
        </p:nvSpPr>
        <p:spPr>
          <a:xfrm>
            <a:off x="8413750" y="6351588"/>
            <a:ext cx="381000" cy="365125"/>
          </a:xfrm>
          <a:prstGeom prst="rect">
            <a:avLst/>
          </a:prstGeom>
        </p:spPr>
        <p:txBody>
          <a:bodyPr/>
          <a:lstStyle>
            <a:lvl1pPr fontAlgn="auto">
              <a:spcBef>
                <a:spcPts val="0"/>
              </a:spcBef>
              <a:spcAft>
                <a:spcPts val="0"/>
              </a:spcAft>
              <a:defRPr>
                <a:latin typeface="+mn-lt"/>
                <a:cs typeface="+mn-cs"/>
              </a:defRPr>
            </a:lvl1pPr>
          </a:lstStyle>
          <a:p>
            <a:pPr>
              <a:defRPr/>
            </a:pPr>
            <a:fld id="{4E569F15-0645-41D7-BA5D-DE1D84C42D70}" type="slidenum">
              <a:rPr lang="en-US">
                <a:solidFill>
                  <a:srgbClr val="4D4D4D"/>
                </a:solidFill>
              </a:rPr>
              <a:pPr>
                <a:defRPr/>
              </a:pPr>
              <a:t>‹#›</a:t>
            </a:fld>
            <a:endParaRPr lang="en-US" dirty="0">
              <a:solidFill>
                <a:srgbClr val="4D4D4D"/>
              </a:solidFill>
            </a:endParaRPr>
          </a:p>
        </p:txBody>
      </p:sp>
    </p:spTree>
    <p:extLst>
      <p:ext uri="{BB962C8B-B14F-4D97-AF65-F5344CB8AC3E}">
        <p14:creationId xmlns:p14="http://schemas.microsoft.com/office/powerpoint/2010/main" val="2873003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cxnSp>
        <p:nvCxnSpPr>
          <p:cNvPr id="4" name="Straight Connector 3"/>
          <p:cNvCxnSpPr/>
          <p:nvPr userDrawn="1"/>
        </p:nvCxnSpPr>
        <p:spPr bwMode="auto">
          <a:xfrm>
            <a:off x="0" y="6657975"/>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5" name="TextBox 4"/>
          <p:cNvSpPr txBox="1">
            <a:spLocks noChangeArrowheads="1"/>
          </p:cNvSpPr>
          <p:nvPr userDrawn="1"/>
        </p:nvSpPr>
        <p:spPr bwMode="auto">
          <a:xfrm>
            <a:off x="8275638" y="6505575"/>
            <a:ext cx="334962"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z="1200" b="1" i="1" smtClean="0">
                <a:solidFill>
                  <a:srgbClr val="376092"/>
                </a:solidFill>
                <a:cs typeface="Arial" charset="0"/>
              </a:rPr>
              <a:t>S4</a:t>
            </a:r>
          </a:p>
        </p:txBody>
      </p:sp>
      <p:pic>
        <p:nvPicPr>
          <p:cNvPr id="6" name="Picture 11" descr="DOE Seal 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53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6353" y="-1587"/>
            <a:ext cx="9147171" cy="235527"/>
          </a:xfrm>
          <a:prstGeom prst="rect">
            <a:avLst/>
          </a:prstGeom>
          <a:gradFill flip="none" rotWithShape="1">
            <a:gsLst>
              <a:gs pos="0">
                <a:srgbClr val="FFC000"/>
              </a:gs>
              <a:gs pos="50000">
                <a:srgbClr val="F8F8F8"/>
              </a:gs>
              <a:gs pos="100000">
                <a:schemeClr val="bg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ctrTitle"/>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8" name="Date Placeholder 3"/>
          <p:cNvSpPr>
            <a:spLocks noGrp="1"/>
          </p:cNvSpPr>
          <p:nvPr>
            <p:ph type="dt" sz="half" idx="10"/>
          </p:nvPr>
        </p:nvSpPr>
        <p:spPr>
          <a:xfrm>
            <a:off x="2209800" y="5943600"/>
            <a:ext cx="5006975" cy="2762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srgbClr val="4D4D4D"/>
              </a:solidFill>
            </a:endParaRPr>
          </a:p>
        </p:txBody>
      </p:sp>
    </p:spTree>
    <p:extLst>
      <p:ext uri="{BB962C8B-B14F-4D97-AF65-F5344CB8AC3E}">
        <p14:creationId xmlns:p14="http://schemas.microsoft.com/office/powerpoint/2010/main" val="2473217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Rectangle 1"/>
          <p:cNvSpPr/>
          <p:nvPr userDrawn="1"/>
        </p:nvSpPr>
        <p:spPr>
          <a:xfrm>
            <a:off x="228600" y="5715000"/>
            <a:ext cx="8763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Footer Placeholder 2"/>
          <p:cNvSpPr>
            <a:spLocks noGrp="1"/>
          </p:cNvSpPr>
          <p:nvPr>
            <p:ph type="ftr" sz="quarter" idx="10"/>
          </p:nvPr>
        </p:nvSpPr>
        <p:spPr>
          <a:xfrm>
            <a:off x="3124200" y="6356350"/>
            <a:ext cx="5334000" cy="365125"/>
          </a:xfrm>
          <a:prstGeom prst="rect">
            <a:avLst/>
          </a:prstGeom>
        </p:spPr>
        <p:txBody>
          <a:bodyPr/>
          <a:lstStyle>
            <a:lvl1pPr>
              <a:defRPr>
                <a:solidFill>
                  <a:prstClr val="black"/>
                </a:solidFill>
                <a:latin typeface="Arial" charset="0"/>
                <a:cs typeface="+mn-cs"/>
              </a:defRPr>
            </a:lvl1pPr>
          </a:lstStyle>
          <a:p>
            <a:pPr fontAlgn="base">
              <a:spcBef>
                <a:spcPct val="0"/>
              </a:spcBef>
              <a:spcAft>
                <a:spcPct val="0"/>
              </a:spcAft>
              <a:defRPr/>
            </a:pPr>
            <a:r>
              <a:rPr lang="en-US"/>
              <a:t>Office of Science FY 2011 Budget</a:t>
            </a:r>
          </a:p>
        </p:txBody>
      </p:sp>
      <p:sp>
        <p:nvSpPr>
          <p:cNvPr id="4" name="Slide Number Placeholder 3"/>
          <p:cNvSpPr>
            <a:spLocks noGrp="1"/>
          </p:cNvSpPr>
          <p:nvPr>
            <p:ph type="sldNum" sz="quarter" idx="11"/>
          </p:nvPr>
        </p:nvSpPr>
        <p:spPr>
          <a:xfrm>
            <a:off x="8413750" y="6351588"/>
            <a:ext cx="381000" cy="365125"/>
          </a:xfrm>
          <a:prstGeom prst="rect">
            <a:avLst/>
          </a:prstGeom>
        </p:spPr>
        <p:txBody>
          <a:bodyPr/>
          <a:lstStyle>
            <a:lvl1pPr fontAlgn="auto">
              <a:spcBef>
                <a:spcPts val="0"/>
              </a:spcBef>
              <a:spcAft>
                <a:spcPts val="0"/>
              </a:spcAft>
              <a:defRPr>
                <a:latin typeface="+mn-lt"/>
                <a:cs typeface="+mn-cs"/>
              </a:defRPr>
            </a:lvl1pPr>
          </a:lstStyle>
          <a:p>
            <a:pPr>
              <a:defRPr/>
            </a:pPr>
            <a:fld id="{7DCCDCAA-46CE-46FC-A9E8-222F2FC3880F}" type="slidenum">
              <a:rPr lang="en-US">
                <a:solidFill>
                  <a:srgbClr val="4D4D4D"/>
                </a:solidFill>
              </a:rPr>
              <a:pPr>
                <a:defRPr/>
              </a:pPr>
              <a:t>‹#›</a:t>
            </a:fld>
            <a:endParaRPr lang="en-US" dirty="0">
              <a:solidFill>
                <a:srgbClr val="4D4D4D"/>
              </a:solidFill>
            </a:endParaRPr>
          </a:p>
        </p:txBody>
      </p:sp>
    </p:spTree>
    <p:extLst>
      <p:ext uri="{BB962C8B-B14F-4D97-AF65-F5344CB8AC3E}">
        <p14:creationId xmlns:p14="http://schemas.microsoft.com/office/powerpoint/2010/main" val="1334155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7" name="Straight Connector 6"/>
          <p:cNvCxnSpPr/>
          <p:nvPr userDrawn="1"/>
        </p:nvCxnSpPr>
        <p:spPr bwMode="auto">
          <a:xfrm>
            <a:off x="0" y="6657201"/>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8" name="TextBox 7"/>
          <p:cNvSpPr txBox="1"/>
          <p:nvPr userDrawn="1"/>
        </p:nvSpPr>
        <p:spPr>
          <a:xfrm>
            <a:off x="8275252" y="6504801"/>
            <a:ext cx="335348" cy="276999"/>
          </a:xfrm>
          <a:prstGeom prst="rect">
            <a:avLst/>
          </a:prstGeom>
          <a:solidFill>
            <a:schemeClr val="bg1"/>
          </a:solidFill>
          <a:ln>
            <a:noFill/>
          </a:ln>
        </p:spPr>
        <p:txBody>
          <a:bodyPr wrap="none" rtlCol="0">
            <a:spAutoFit/>
          </a:bodyPr>
          <a:lstStyle/>
          <a:p>
            <a:r>
              <a:rPr lang="en-US" sz="1200" b="1" i="1" dirty="0" smtClean="0">
                <a:solidFill>
                  <a:srgbClr val="4F81BD">
                    <a:lumMod val="75000"/>
                  </a:srgbClr>
                </a:solidFill>
              </a:rPr>
              <a:t>S4</a:t>
            </a:r>
            <a:endParaRPr lang="en-US" sz="1200" b="1" i="1" dirty="0">
              <a:solidFill>
                <a:srgbClr val="4F81BD">
                  <a:lumMod val="75000"/>
                </a:srgbClr>
              </a:solidFill>
            </a:endParaRPr>
          </a:p>
        </p:txBody>
      </p:sp>
      <p:pic>
        <p:nvPicPr>
          <p:cNvPr id="9" name="Picture 11" descr="DOE Seal LoRes"/>
          <p:cNvPicPr>
            <a:picLocks noChangeAspect="1" noChangeArrowheads="1"/>
          </p:cNvPicPr>
          <p:nvPr userDrawn="1"/>
        </p:nvPicPr>
        <p:blipFill>
          <a:blip r:embed="rId2" cstate="print"/>
          <a:srcRect/>
          <a:stretch>
            <a:fillRect/>
          </a:stretch>
        </p:blipFill>
        <p:spPr bwMode="auto">
          <a:xfrm>
            <a:off x="3505200" y="533400"/>
            <a:ext cx="1828800" cy="1828800"/>
          </a:xfrm>
          <a:prstGeom prst="rect">
            <a:avLst/>
          </a:prstGeom>
          <a:noFill/>
          <a:ln w="9525">
            <a:noFill/>
            <a:miter lim="800000"/>
            <a:headEnd/>
            <a:tailEnd/>
          </a:ln>
        </p:spPr>
      </p:pic>
      <p:sp>
        <p:nvSpPr>
          <p:cNvPr id="5" name="Date Placeholder 3"/>
          <p:cNvSpPr>
            <a:spLocks noGrp="1"/>
          </p:cNvSpPr>
          <p:nvPr>
            <p:ph type="dt" sz="half" idx="11"/>
          </p:nvPr>
        </p:nvSpPr>
        <p:spPr>
          <a:xfrm>
            <a:off x="2209800" y="5943600"/>
            <a:ext cx="5006975" cy="276225"/>
          </a:xfrm>
          <a:prstGeom prst="rect">
            <a:avLst/>
          </a:prstGeom>
          <a:ln/>
        </p:spPr>
        <p:txBody>
          <a:bodyPr/>
          <a:lstStyle>
            <a:lvl1pPr>
              <a:defRPr/>
            </a:lvl1pPr>
          </a:lstStyle>
          <a:p>
            <a:pPr>
              <a:defRPr/>
            </a:pPr>
            <a:endParaRPr lang="en-US" dirty="0">
              <a:solidFill>
                <a:srgbClr val="4D4D4D"/>
              </a:solidFill>
            </a:endParaRPr>
          </a:p>
        </p:txBody>
      </p:sp>
      <p:sp>
        <p:nvSpPr>
          <p:cNvPr id="11" name="Rectangle 10"/>
          <p:cNvSpPr/>
          <p:nvPr userDrawn="1"/>
        </p:nvSpPr>
        <p:spPr>
          <a:xfrm>
            <a:off x="6353" y="-1587"/>
            <a:ext cx="9147171" cy="235527"/>
          </a:xfrm>
          <a:prstGeom prst="rect">
            <a:avLst/>
          </a:prstGeom>
          <a:gradFill flip="none" rotWithShape="1">
            <a:gsLst>
              <a:gs pos="0">
                <a:srgbClr val="FFC000"/>
              </a:gs>
              <a:gs pos="50000">
                <a:srgbClr val="F8F8F8"/>
              </a:gs>
              <a:gs pos="100000">
                <a:schemeClr val="bg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1F497D"/>
              </a:solidFill>
            </a:endParaRPr>
          </a:p>
        </p:txBody>
      </p:sp>
      <p:sp>
        <p:nvSpPr>
          <p:cNvPr id="12" name="Title 1"/>
          <p:cNvSpPr txBox="1">
            <a:spLocks/>
          </p:cNvSpPr>
          <p:nvPr userDrawn="1"/>
        </p:nvSpPr>
        <p:spPr bwMode="auto">
          <a:xfrm>
            <a:off x="0" y="0"/>
            <a:ext cx="9144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1200" b="1" kern="0" dirty="0" smtClean="0">
                <a:solidFill>
                  <a:srgbClr val="1F497D"/>
                </a:solidFill>
              </a:rPr>
              <a:t>DRAFT	    UNDER REVIEW	DRAFT</a:t>
            </a:r>
            <a:endParaRPr lang="en-US" sz="1200" b="1" kern="0" dirty="0">
              <a:solidFill>
                <a:srgbClr val="1F497D"/>
              </a:solidFill>
            </a:endParaRPr>
          </a:p>
        </p:txBody>
      </p:sp>
    </p:spTree>
    <p:extLst>
      <p:ext uri="{BB962C8B-B14F-4D97-AF65-F5344CB8AC3E}">
        <p14:creationId xmlns:p14="http://schemas.microsoft.com/office/powerpoint/2010/main" val="3315310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7" name="Straight Connector 6"/>
          <p:cNvCxnSpPr/>
          <p:nvPr userDrawn="1"/>
        </p:nvCxnSpPr>
        <p:spPr bwMode="auto">
          <a:xfrm>
            <a:off x="0" y="6657201"/>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8" name="TextBox 7"/>
          <p:cNvSpPr txBox="1"/>
          <p:nvPr userDrawn="1"/>
        </p:nvSpPr>
        <p:spPr>
          <a:xfrm>
            <a:off x="8275252" y="6504801"/>
            <a:ext cx="335348" cy="276999"/>
          </a:xfrm>
          <a:prstGeom prst="rect">
            <a:avLst/>
          </a:prstGeom>
          <a:solidFill>
            <a:schemeClr val="bg1"/>
          </a:solidFill>
          <a:ln>
            <a:noFill/>
          </a:ln>
        </p:spPr>
        <p:txBody>
          <a:bodyPr wrap="none" rtlCol="0">
            <a:spAutoFit/>
          </a:bodyPr>
          <a:lstStyle/>
          <a:p>
            <a:r>
              <a:rPr lang="en-US" sz="1200" b="1" i="1" dirty="0" smtClean="0">
                <a:solidFill>
                  <a:srgbClr val="4F81BD">
                    <a:lumMod val="75000"/>
                  </a:srgbClr>
                </a:solidFill>
              </a:rPr>
              <a:t>S4</a:t>
            </a:r>
            <a:endParaRPr lang="en-US" sz="1200" b="1" i="1" dirty="0">
              <a:solidFill>
                <a:srgbClr val="4F81BD">
                  <a:lumMod val="75000"/>
                </a:srgbClr>
              </a:solidFill>
            </a:endParaRPr>
          </a:p>
        </p:txBody>
      </p:sp>
      <p:pic>
        <p:nvPicPr>
          <p:cNvPr id="9" name="Picture 11" descr="DOE Seal LoRes"/>
          <p:cNvPicPr>
            <a:picLocks noChangeAspect="1" noChangeArrowheads="1"/>
          </p:cNvPicPr>
          <p:nvPr userDrawn="1"/>
        </p:nvPicPr>
        <p:blipFill>
          <a:blip r:embed="rId2" cstate="print"/>
          <a:srcRect/>
          <a:stretch>
            <a:fillRect/>
          </a:stretch>
        </p:blipFill>
        <p:spPr bwMode="auto">
          <a:xfrm>
            <a:off x="3505200" y="533400"/>
            <a:ext cx="1828800" cy="1828800"/>
          </a:xfrm>
          <a:prstGeom prst="rect">
            <a:avLst/>
          </a:prstGeom>
          <a:noFill/>
          <a:ln w="9525">
            <a:noFill/>
            <a:miter lim="800000"/>
            <a:headEnd/>
            <a:tailEnd/>
          </a:ln>
        </p:spPr>
      </p:pic>
      <p:sp>
        <p:nvSpPr>
          <p:cNvPr id="5" name="Date Placeholder 3"/>
          <p:cNvSpPr>
            <a:spLocks noGrp="1"/>
          </p:cNvSpPr>
          <p:nvPr>
            <p:ph type="dt" sz="half" idx="11"/>
          </p:nvPr>
        </p:nvSpPr>
        <p:spPr>
          <a:xfrm>
            <a:off x="2209800" y="5943600"/>
            <a:ext cx="5006975" cy="276225"/>
          </a:xfrm>
          <a:prstGeom prst="rect">
            <a:avLst/>
          </a:prstGeom>
          <a:ln/>
        </p:spPr>
        <p:txBody>
          <a:bodyPr/>
          <a:lstStyle>
            <a:lvl1pPr>
              <a:defRPr/>
            </a:lvl1pPr>
          </a:lstStyle>
          <a:p>
            <a:pPr>
              <a:defRPr/>
            </a:pPr>
            <a:endParaRPr lang="en-US" dirty="0">
              <a:solidFill>
                <a:srgbClr val="4D4D4D"/>
              </a:solidFill>
            </a:endParaRPr>
          </a:p>
        </p:txBody>
      </p:sp>
      <p:sp>
        <p:nvSpPr>
          <p:cNvPr id="11" name="Rectangle 10"/>
          <p:cNvSpPr/>
          <p:nvPr userDrawn="1"/>
        </p:nvSpPr>
        <p:spPr>
          <a:xfrm>
            <a:off x="6353" y="-1587"/>
            <a:ext cx="9147171" cy="235527"/>
          </a:xfrm>
          <a:prstGeom prst="rect">
            <a:avLst/>
          </a:prstGeom>
          <a:gradFill flip="none" rotWithShape="1">
            <a:gsLst>
              <a:gs pos="0">
                <a:srgbClr val="FFC000"/>
              </a:gs>
              <a:gs pos="50000">
                <a:srgbClr val="F8F8F8"/>
              </a:gs>
              <a:gs pos="100000">
                <a:schemeClr val="bg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1F497D"/>
              </a:solidFill>
            </a:endParaRPr>
          </a:p>
        </p:txBody>
      </p:sp>
      <p:sp>
        <p:nvSpPr>
          <p:cNvPr id="12" name="Title 1"/>
          <p:cNvSpPr txBox="1">
            <a:spLocks/>
          </p:cNvSpPr>
          <p:nvPr userDrawn="1"/>
        </p:nvSpPr>
        <p:spPr bwMode="auto">
          <a:xfrm>
            <a:off x="0" y="0"/>
            <a:ext cx="9144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1200" b="1" kern="0" dirty="0" smtClean="0">
                <a:solidFill>
                  <a:srgbClr val="1F497D"/>
                </a:solidFill>
              </a:rPr>
              <a:t>DRAFT	    UNDER REVIEW	DRAFT</a:t>
            </a:r>
            <a:endParaRPr lang="en-US" sz="1200" b="1" kern="0" dirty="0">
              <a:solidFill>
                <a:srgbClr val="1F497D"/>
              </a:solidFill>
            </a:endParaRPr>
          </a:p>
        </p:txBody>
      </p:sp>
    </p:spTree>
    <p:extLst>
      <p:ext uri="{BB962C8B-B14F-4D97-AF65-F5344CB8AC3E}">
        <p14:creationId xmlns:p14="http://schemas.microsoft.com/office/powerpoint/2010/main" val="3535271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7" name="Straight Connector 6"/>
          <p:cNvCxnSpPr/>
          <p:nvPr userDrawn="1"/>
        </p:nvCxnSpPr>
        <p:spPr bwMode="auto">
          <a:xfrm>
            <a:off x="0" y="6657201"/>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8" name="TextBox 7"/>
          <p:cNvSpPr txBox="1"/>
          <p:nvPr userDrawn="1"/>
        </p:nvSpPr>
        <p:spPr>
          <a:xfrm>
            <a:off x="8275252" y="6504801"/>
            <a:ext cx="335348" cy="276999"/>
          </a:xfrm>
          <a:prstGeom prst="rect">
            <a:avLst/>
          </a:prstGeom>
          <a:solidFill>
            <a:schemeClr val="bg1"/>
          </a:solidFill>
          <a:ln>
            <a:noFill/>
          </a:ln>
        </p:spPr>
        <p:txBody>
          <a:bodyPr wrap="none" rtlCol="0">
            <a:spAutoFit/>
          </a:bodyPr>
          <a:lstStyle/>
          <a:p>
            <a:r>
              <a:rPr lang="en-US" sz="1200" b="1" i="1" dirty="0" smtClean="0">
                <a:solidFill>
                  <a:srgbClr val="4F81BD">
                    <a:lumMod val="75000"/>
                  </a:srgbClr>
                </a:solidFill>
              </a:rPr>
              <a:t>S4</a:t>
            </a:r>
            <a:endParaRPr lang="en-US" sz="1200" b="1" i="1" dirty="0">
              <a:solidFill>
                <a:srgbClr val="4F81BD">
                  <a:lumMod val="75000"/>
                </a:srgbClr>
              </a:solidFill>
            </a:endParaRPr>
          </a:p>
        </p:txBody>
      </p:sp>
      <p:pic>
        <p:nvPicPr>
          <p:cNvPr id="9" name="Picture 11" descr="DOE Seal LoRes"/>
          <p:cNvPicPr>
            <a:picLocks noChangeAspect="1" noChangeArrowheads="1"/>
          </p:cNvPicPr>
          <p:nvPr userDrawn="1"/>
        </p:nvPicPr>
        <p:blipFill>
          <a:blip r:embed="rId2" cstate="print"/>
          <a:srcRect/>
          <a:stretch>
            <a:fillRect/>
          </a:stretch>
        </p:blipFill>
        <p:spPr bwMode="auto">
          <a:xfrm>
            <a:off x="3505200" y="533400"/>
            <a:ext cx="1828800" cy="1828800"/>
          </a:xfrm>
          <a:prstGeom prst="rect">
            <a:avLst/>
          </a:prstGeom>
          <a:noFill/>
          <a:ln w="9525">
            <a:noFill/>
            <a:miter lim="800000"/>
            <a:headEnd/>
            <a:tailEnd/>
          </a:ln>
        </p:spPr>
      </p:pic>
      <p:sp>
        <p:nvSpPr>
          <p:cNvPr id="5" name="Date Placeholder 3"/>
          <p:cNvSpPr>
            <a:spLocks noGrp="1"/>
          </p:cNvSpPr>
          <p:nvPr>
            <p:ph type="dt" sz="half" idx="11"/>
          </p:nvPr>
        </p:nvSpPr>
        <p:spPr>
          <a:xfrm>
            <a:off x="2209800" y="5943600"/>
            <a:ext cx="5006975" cy="276225"/>
          </a:xfrm>
          <a:prstGeom prst="rect">
            <a:avLst/>
          </a:prstGeom>
          <a:ln/>
        </p:spPr>
        <p:txBody>
          <a:bodyPr/>
          <a:lstStyle>
            <a:lvl1pPr>
              <a:defRPr/>
            </a:lvl1pPr>
          </a:lstStyle>
          <a:p>
            <a:pPr>
              <a:defRPr/>
            </a:pPr>
            <a:endParaRPr lang="en-US" dirty="0">
              <a:solidFill>
                <a:srgbClr val="4D4D4D"/>
              </a:solidFill>
            </a:endParaRPr>
          </a:p>
        </p:txBody>
      </p:sp>
    </p:spTree>
    <p:extLst>
      <p:ext uri="{BB962C8B-B14F-4D97-AF65-F5344CB8AC3E}">
        <p14:creationId xmlns:p14="http://schemas.microsoft.com/office/powerpoint/2010/main" val="765826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1"/>
            <a:ext cx="9144000" cy="5181599"/>
          </a:xfrm>
          <a:prstGeom prst="rect">
            <a:avLst/>
          </a:prstGeom>
        </p:spPr>
        <p:txBody>
          <a:bodyPr/>
          <a:lstStyle>
            <a:lvl1pPr marL="457200">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normAutofit/>
          </a:bodyPr>
          <a:lstStyle>
            <a:lvl1pPr>
              <a:defRPr sz="2600"/>
            </a:lvl1pPr>
          </a:lstStyle>
          <a:p>
            <a:r>
              <a:rPr lang="en-US" dirty="0" smtClean="0"/>
              <a:t>Click to edit Master title style</a:t>
            </a:r>
            <a:endParaRPr lang="en-US" dirty="0"/>
          </a:p>
        </p:txBody>
      </p:sp>
    </p:spTree>
    <p:extLst>
      <p:ext uri="{BB962C8B-B14F-4D97-AF65-F5344CB8AC3E}">
        <p14:creationId xmlns:p14="http://schemas.microsoft.com/office/powerpoint/2010/main" val="32994869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Box 5"/>
          <p:cNvSpPr txBox="1"/>
          <p:nvPr userDrawn="1"/>
        </p:nvSpPr>
        <p:spPr>
          <a:xfrm>
            <a:off x="114300" y="5930503"/>
            <a:ext cx="8915400" cy="851297"/>
          </a:xfrm>
          <a:prstGeom prst="roundRect">
            <a:avLst/>
          </a:prstGeom>
          <a:gradFill>
            <a:gsLst>
              <a:gs pos="100000">
                <a:srgbClr val="CCFFFF">
                  <a:lumMod val="80000"/>
                  <a:lumOff val="20000"/>
                </a:srgbClr>
              </a:gs>
              <a:gs pos="100000">
                <a:schemeClr val="accent3">
                  <a:lumMod val="20000"/>
                  <a:lumOff val="80000"/>
                </a:schemeClr>
              </a:gs>
            </a:gsLst>
            <a:lin ang="16200000" scaled="0"/>
          </a:gradFill>
          <a:ln>
            <a:noFill/>
          </a:ln>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en-US" sz="4400" b="1" dirty="0">
              <a:solidFill>
                <a:srgbClr val="00A4E4">
                  <a:lumMod val="75000"/>
                </a:srgbClr>
              </a:solidFill>
              <a:latin typeface="Century Gothic" panose="020B0502020202020204" pitchFamily="34" charset="0"/>
            </a:endParaRPr>
          </a:p>
        </p:txBody>
      </p:sp>
      <p:sp>
        <p:nvSpPr>
          <p:cNvPr id="3" name="Content Placeholder 2"/>
          <p:cNvSpPr>
            <a:spLocks noGrp="1"/>
          </p:cNvSpPr>
          <p:nvPr>
            <p:ph idx="1"/>
          </p:nvPr>
        </p:nvSpPr>
        <p:spPr>
          <a:xfrm>
            <a:off x="0" y="685801"/>
            <a:ext cx="9144000" cy="5181599"/>
          </a:xfrm>
          <a:prstGeom prst="rect">
            <a:avLst/>
          </a:prstGeom>
        </p:spPr>
        <p:txBody>
          <a:bodyPr>
            <a:normAutofit/>
          </a:bodyPr>
          <a:lstStyle>
            <a:lvl1pPr marL="457200">
              <a:defRPr sz="2200">
                <a:solidFill>
                  <a:schemeClr val="accent4">
                    <a:lumMod val="50000"/>
                  </a:schemeClr>
                </a:solidFill>
              </a:defRPr>
            </a:lvl1pPr>
            <a:lvl2pPr>
              <a:defRPr sz="2200">
                <a:solidFill>
                  <a:schemeClr val="accent4">
                    <a:lumMod val="50000"/>
                  </a:schemeClr>
                </a:solidFill>
              </a:defRPr>
            </a:lvl2pPr>
            <a:lvl3pPr>
              <a:defRPr sz="2200">
                <a:solidFill>
                  <a:schemeClr val="accent4">
                    <a:lumMod val="50000"/>
                  </a:schemeClr>
                </a:solidFill>
              </a:defRPr>
            </a:lvl3pPr>
            <a:lvl4pPr>
              <a:defRPr sz="2200">
                <a:solidFill>
                  <a:schemeClr val="accent4">
                    <a:lumMod val="50000"/>
                  </a:schemeClr>
                </a:solidFill>
              </a:defRPr>
            </a:lvl4pPr>
            <a:lvl5pPr>
              <a:defRPr sz="2200">
                <a:solidFill>
                  <a:schemeClr val="accent4">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a:xfrm>
            <a:off x="0" y="0"/>
            <a:ext cx="6858000" cy="626598"/>
          </a:xfrm>
        </p:spPr>
        <p:txBody>
          <a:bodyPr>
            <a:normAutofit/>
          </a:bodyPr>
          <a:lstStyle>
            <a:lvl1pPr>
              <a:lnSpc>
                <a:spcPct val="80000"/>
              </a:lnSpc>
              <a:defRPr sz="28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152400" y="5943600"/>
            <a:ext cx="8839200" cy="838200"/>
          </a:xfrm>
        </p:spPr>
        <p:txBody>
          <a:bodyPr anchor="ctr">
            <a:normAutofit/>
          </a:bodyPr>
          <a:lstStyle>
            <a:lvl1pPr marL="0" indent="0" algn="ctr">
              <a:lnSpc>
                <a:spcPct val="150000"/>
              </a:lnSpc>
              <a:spcBef>
                <a:spcPts val="0"/>
              </a:spcBef>
              <a:buNone/>
              <a:defRPr sz="2200" b="1" i="1" baseline="0">
                <a:solidFill>
                  <a:schemeClr val="accent4">
                    <a:lumMod val="50000"/>
                  </a:schemeClr>
                </a:solidFill>
                <a:effectLst/>
              </a:defRPr>
            </a:lvl1pPr>
          </a:lstStyle>
          <a:p>
            <a:pPr lvl="0"/>
            <a:endParaRPr lang="en-US" dirty="0" smtClean="0"/>
          </a:p>
        </p:txBody>
      </p:sp>
    </p:spTree>
    <p:extLst>
      <p:ext uri="{BB962C8B-B14F-4D97-AF65-F5344CB8AC3E}">
        <p14:creationId xmlns:p14="http://schemas.microsoft.com/office/powerpoint/2010/main" val="192622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310577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318726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26792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380017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304551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CFBDF1-29B0-422C-8944-5CFCB810DECE}" type="datetimeFigureOut">
              <a:rPr lang="en-US" smtClean="0"/>
              <a:t>7/7/2015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DFCDB42-0625-43BF-A1A5-B94B56F33E69}" type="slidenum">
              <a:rPr lang="en-US" smtClean="0"/>
              <a:t>‹#›</a:t>
            </a:fld>
            <a:endParaRPr lang="en-US"/>
          </a:p>
        </p:txBody>
      </p:sp>
    </p:spTree>
    <p:extLst>
      <p:ext uri="{BB962C8B-B14F-4D97-AF65-F5344CB8AC3E}">
        <p14:creationId xmlns:p14="http://schemas.microsoft.com/office/powerpoint/2010/main" val="79447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1.jpe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fld id="{1F8A97BA-DB9B-4291-87AE-AF89EA7F18B7}" type="slidenum">
              <a:rPr lang="en-US"/>
              <a:pPr defTabSz="914293">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64"/>
            <a:ext cx="2438400" cy="407987"/>
          </a:xfrm>
          <a:prstGeom prst="rect">
            <a:avLst/>
          </a:prstGeom>
          <a:noFill/>
          <a:ln w="9525">
            <a:noFill/>
            <a:miter lim="800000"/>
            <a:headEnd/>
            <a:tailEnd/>
          </a:ln>
        </p:spPr>
      </p:pic>
    </p:spTree>
    <p:extLst>
      <p:ext uri="{BB962C8B-B14F-4D97-AF65-F5344CB8AC3E}">
        <p14:creationId xmlns:p14="http://schemas.microsoft.com/office/powerpoint/2010/main" val="2389124160"/>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CDB42-0625-43BF-A1A5-B94B56F33E69}" type="slidenum">
              <a:rPr lang="en-US" smtClean="0"/>
              <a:t>‹#›</a:t>
            </a:fld>
            <a:endParaRPr lang="en-US"/>
          </a:p>
        </p:txBody>
      </p:sp>
      <p:sp>
        <p:nvSpPr>
          <p:cNvPr id="7" name="Rectangle 6"/>
          <p:cNvSpPr/>
          <p:nvPr userDrawn="1"/>
        </p:nvSpPr>
        <p:spPr>
          <a:xfrm>
            <a:off x="0" y="6096000"/>
            <a:ext cx="9144000" cy="762000"/>
          </a:xfrm>
          <a:prstGeom prst="rect">
            <a:avLst/>
          </a:prstGeom>
          <a:gradFill flip="none" rotWithShape="1">
            <a:gsLst>
              <a:gs pos="14000">
                <a:srgbClr val="387438"/>
              </a:gs>
              <a:gs pos="0">
                <a:srgbClr val="377942"/>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37976"/>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781300" y="-219075"/>
            <a:ext cx="6362700" cy="1143000"/>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352438" y="866775"/>
            <a:ext cx="8410575" cy="5259388"/>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169" tIns="45587" rIns="91169" bIns="45587" rtlCol="0" anchor="ctr"/>
          <a:lstStyle>
            <a:lvl1pPr algn="r" eaLnBrk="1" fontAlgn="auto" hangingPunct="1">
              <a:spcBef>
                <a:spcPts val="0"/>
              </a:spcBef>
              <a:spcAft>
                <a:spcPts val="0"/>
              </a:spcAft>
              <a:defRPr sz="1200">
                <a:solidFill>
                  <a:srgbClr val="106636"/>
                </a:solidFill>
                <a:latin typeface="Arial" pitchFamily="34" charset="0"/>
                <a:cs typeface="Arial" pitchFamily="34" charset="0"/>
              </a:defRPr>
            </a:lvl1pPr>
          </a:lstStyle>
          <a:p>
            <a:pPr>
              <a:defRPr/>
            </a:pPr>
            <a:fld id="{0706B74A-FC86-4F43-83EB-56E873241F13}" type="slidenum">
              <a:rPr lang="en-US"/>
              <a:pPr>
                <a:defRPr/>
              </a:pPr>
              <a:t>‹#›</a:t>
            </a:fld>
            <a:endParaRPr lang="en-US" dirty="0"/>
          </a:p>
        </p:txBody>
      </p:sp>
      <p:pic>
        <p:nvPicPr>
          <p:cNvPr id="7" name="Picture 8" descr="horizontal-logo-green-text.jpg"/>
          <p:cNvPicPr>
            <a:picLocks noChangeAspect="1"/>
          </p:cNvPicPr>
          <p:nvPr userDrawn="1"/>
        </p:nvPicPr>
        <p:blipFill rotWithShape="1">
          <a:blip r:embed="rId29" cstate="print"/>
          <a:srcRect r="28000"/>
          <a:stretch/>
        </p:blipFill>
        <p:spPr bwMode="auto">
          <a:xfrm>
            <a:off x="413386" y="142875"/>
            <a:ext cx="2244090" cy="521321"/>
          </a:xfrm>
          <a:prstGeom prst="rect">
            <a:avLst/>
          </a:prstGeom>
          <a:noFill/>
          <a:ln w="9525">
            <a:noFill/>
            <a:miter lim="800000"/>
            <a:headEnd/>
            <a:tailEnd/>
          </a:ln>
        </p:spPr>
      </p:pic>
    </p:spTree>
    <p:extLst>
      <p:ext uri="{BB962C8B-B14F-4D97-AF65-F5344CB8AC3E}">
        <p14:creationId xmlns:p14="http://schemas.microsoft.com/office/powerpoint/2010/main" val="7239027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710" r:id="rId8"/>
    <p:sldLayoutId id="2147483712" r:id="rId9"/>
    <p:sldLayoutId id="2147483729" r:id="rId10"/>
    <p:sldLayoutId id="2147483731" r:id="rId11"/>
    <p:sldLayoutId id="2147483746" r:id="rId12"/>
    <p:sldLayoutId id="2147483842" r:id="rId13"/>
    <p:sldLayoutId id="2147483858" r:id="rId14"/>
    <p:sldLayoutId id="2147483859" r:id="rId15"/>
    <p:sldLayoutId id="2147483860" r:id="rId16"/>
    <p:sldLayoutId id="2147483862" r:id="rId17"/>
    <p:sldLayoutId id="2147483824" r:id="rId18"/>
    <p:sldLayoutId id="2147483840" r:id="rId19"/>
    <p:sldLayoutId id="2147483932" r:id="rId20"/>
    <p:sldLayoutId id="2147483948" r:id="rId21"/>
    <p:sldLayoutId id="2147483915" r:id="rId22"/>
    <p:sldLayoutId id="2147483881" r:id="rId23"/>
    <p:sldLayoutId id="2147483689" r:id="rId24"/>
    <p:sldLayoutId id="2147483706" r:id="rId25"/>
    <p:sldLayoutId id="2147483707" r:id="rId26"/>
  </p:sldLayoutIdLst>
  <p:hf hdr="0" dt="0"/>
  <p:txStyles>
    <p:titleStyle>
      <a:lvl1pPr algn="l"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810000"/>
            <a:ext cx="6858000" cy="2743200"/>
          </a:xfrm>
        </p:spPr>
        <p:txBody>
          <a:bodyPr>
            <a:normAutofit fontScale="90000"/>
          </a:bodyPr>
          <a:lstStyle/>
          <a:p>
            <a:r>
              <a:rPr lang="en-US" dirty="0" smtClean="0">
                <a:solidFill>
                  <a:schemeClr val="tx2"/>
                </a:solidFill>
                <a:latin typeface="Arial" pitchFamily="34" charset="0"/>
                <a:cs typeface="Arial" pitchFamily="34" charset="0"/>
              </a:rPr>
              <a:t>Quadrennial Technology Review</a:t>
            </a:r>
            <a:br>
              <a:rPr lang="en-US" dirty="0" smtClean="0">
                <a:solidFill>
                  <a:schemeClr val="tx2"/>
                </a:solidFill>
                <a:latin typeface="Arial" pitchFamily="34" charset="0"/>
                <a:cs typeface="Arial" pitchFamily="34" charset="0"/>
              </a:rPr>
            </a:br>
            <a:r>
              <a:rPr lang="en-US" sz="2400" dirty="0" smtClean="0">
                <a:solidFill>
                  <a:schemeClr val="tx2"/>
                </a:solidFill>
                <a:latin typeface="Arial" pitchFamily="34" charset="0"/>
                <a:cs typeface="Arial" pitchFamily="34" charset="0"/>
              </a:rPr>
              <a:t> </a:t>
            </a:r>
            <a:br>
              <a:rPr lang="en-US" sz="2400" dirty="0" smtClean="0">
                <a:solidFill>
                  <a:schemeClr val="tx2"/>
                </a:solidFill>
                <a:latin typeface="Arial" pitchFamily="34" charset="0"/>
                <a:cs typeface="Arial" pitchFamily="34" charset="0"/>
              </a:rPr>
            </a:br>
            <a:r>
              <a:rPr lang="en-US" sz="2400" b="0" dirty="0" smtClean="0">
                <a:solidFill>
                  <a:schemeClr val="tx2"/>
                </a:solidFill>
                <a:latin typeface="Arial" pitchFamily="34" charset="0"/>
                <a:cs typeface="Arial" pitchFamily="34" charset="0"/>
              </a:rPr>
              <a:t>Presentation to the Basic Energy Sciences Advisory Committee</a:t>
            </a:r>
            <a:br>
              <a:rPr lang="en-US" sz="2400" b="0" dirty="0" smtClean="0">
                <a:solidFill>
                  <a:schemeClr val="tx2"/>
                </a:solidFill>
                <a:latin typeface="Arial" pitchFamily="34" charset="0"/>
                <a:cs typeface="Arial" pitchFamily="34" charset="0"/>
              </a:rPr>
            </a:br>
            <a:r>
              <a:rPr lang="en-US" sz="2400" b="0" dirty="0">
                <a:solidFill>
                  <a:schemeClr val="tx2"/>
                </a:solidFill>
                <a:latin typeface="Arial" pitchFamily="34" charset="0"/>
                <a:cs typeface="Arial" pitchFamily="34" charset="0"/>
              </a:rPr>
              <a:t/>
            </a:r>
            <a:br>
              <a:rPr lang="en-US" sz="2400" b="0" dirty="0">
                <a:solidFill>
                  <a:schemeClr val="tx2"/>
                </a:solidFill>
                <a:latin typeface="Arial" pitchFamily="34" charset="0"/>
                <a:cs typeface="Arial" pitchFamily="34" charset="0"/>
              </a:rPr>
            </a:br>
            <a:r>
              <a:rPr lang="en-US" sz="2200" dirty="0" smtClean="0">
                <a:solidFill>
                  <a:schemeClr val="tx2"/>
                </a:solidFill>
                <a:latin typeface="Arial" pitchFamily="34" charset="0"/>
                <a:cs typeface="Arial" pitchFamily="34" charset="0"/>
              </a:rPr>
              <a:t>Lynn Orr</a:t>
            </a: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sz="1800" b="0" dirty="0" smtClean="0">
                <a:solidFill>
                  <a:schemeClr val="tx2"/>
                </a:solidFill>
                <a:latin typeface="Arial" pitchFamily="34" charset="0"/>
                <a:cs typeface="Arial" pitchFamily="34" charset="0"/>
              </a:rPr>
              <a:t>Under Secretary for Science and Energy</a:t>
            </a:r>
            <a:br>
              <a:rPr lang="en-US" sz="1800" b="0" dirty="0" smtClean="0">
                <a:solidFill>
                  <a:schemeClr val="tx2"/>
                </a:solidFill>
                <a:latin typeface="Arial" pitchFamily="34" charset="0"/>
                <a:cs typeface="Arial" pitchFamily="34" charset="0"/>
              </a:rPr>
            </a:br>
            <a:r>
              <a:rPr lang="en-US" sz="1800" b="0" dirty="0" smtClean="0">
                <a:solidFill>
                  <a:schemeClr val="tx2"/>
                </a:solidFill>
                <a:latin typeface="Arial" pitchFamily="34" charset="0"/>
                <a:cs typeface="Arial" pitchFamily="34" charset="0"/>
              </a:rPr>
              <a:t/>
            </a:r>
            <a:br>
              <a:rPr lang="en-US" sz="1800" b="0" dirty="0" smtClean="0">
                <a:solidFill>
                  <a:schemeClr val="tx2"/>
                </a:solidFill>
                <a:latin typeface="Arial" pitchFamily="34" charset="0"/>
                <a:cs typeface="Arial" pitchFamily="34" charset="0"/>
              </a:rPr>
            </a:br>
            <a:r>
              <a:rPr lang="en-US" sz="1800" b="0" dirty="0" smtClean="0">
                <a:solidFill>
                  <a:schemeClr val="tx2"/>
                </a:solidFill>
                <a:latin typeface="Arial" pitchFamily="34" charset="0"/>
                <a:cs typeface="Arial" pitchFamily="34" charset="0"/>
              </a:rPr>
              <a:t>July 7, 2015</a:t>
            </a:r>
            <a:r>
              <a:rPr lang="en-US" b="0" dirty="0">
                <a:solidFill>
                  <a:schemeClr val="tx2"/>
                </a:solidFill>
                <a:latin typeface="Arial" pitchFamily="34" charset="0"/>
                <a:cs typeface="Arial" pitchFamily="34" charset="0"/>
              </a:rPr>
              <a:t/>
            </a:r>
            <a:br>
              <a:rPr lang="en-US" b="0" dirty="0">
                <a:solidFill>
                  <a:schemeClr val="tx2"/>
                </a:solidFill>
                <a:latin typeface="Arial" pitchFamily="34" charset="0"/>
                <a:cs typeface="Arial" pitchFamily="34" charset="0"/>
              </a:rPr>
            </a:br>
            <a:r>
              <a:rPr lang="en-US" dirty="0" smtClean="0">
                <a:solidFill>
                  <a:schemeClr val="tx2"/>
                </a:solidFill>
                <a:latin typeface="Arial" pitchFamily="34" charset="0"/>
                <a:cs typeface="Arial" pitchFamily="34" charset="0"/>
              </a:rPr>
              <a:t/>
            </a:r>
            <a:br>
              <a:rPr lang="en-US" dirty="0" smtClean="0">
                <a:solidFill>
                  <a:schemeClr val="tx2"/>
                </a:solidFill>
                <a:latin typeface="Arial" pitchFamily="34" charset="0"/>
                <a:cs typeface="Arial" pitchFamily="34" charset="0"/>
              </a:rPr>
            </a:br>
            <a:r>
              <a:rPr lang="en-US" sz="1800" b="0" dirty="0" smtClean="0">
                <a:solidFill>
                  <a:schemeClr val="tx2"/>
                </a:solidFill>
                <a:latin typeface="Arial" pitchFamily="34" charset="0"/>
                <a:cs typeface="Arial" pitchFamily="34" charset="0"/>
              </a:rPr>
              <a:t/>
            </a:r>
            <a:br>
              <a:rPr lang="en-US" sz="1800" b="0" dirty="0" smtClean="0">
                <a:solidFill>
                  <a:schemeClr val="tx2"/>
                </a:solidFill>
                <a:latin typeface="Arial" pitchFamily="34" charset="0"/>
                <a:cs typeface="Arial" pitchFamily="34" charset="0"/>
              </a:rPr>
            </a:br>
            <a:endParaRPr lang="en-US" sz="1800" b="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534115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38" y="866774"/>
            <a:ext cx="8639162" cy="5381625"/>
          </a:xfrm>
        </p:spPr>
        <p:txBody>
          <a:bodyPr/>
          <a:lstStyle/>
          <a:p>
            <a:r>
              <a:rPr lang="en-US" sz="2200" b="0" dirty="0"/>
              <a:t>The modern grid needs enhanced observability, controllability and interoperability to </a:t>
            </a:r>
            <a:r>
              <a:rPr lang="en-US" sz="2200" b="0" dirty="0" smtClean="0"/>
              <a:t>adapt to increasing complexities </a:t>
            </a:r>
            <a:r>
              <a:rPr lang="en-US" sz="2200" b="0" dirty="0"/>
              <a:t>of </a:t>
            </a:r>
            <a:r>
              <a:rPr lang="en-US" sz="2200" b="0" dirty="0" smtClean="0"/>
              <a:t>generation </a:t>
            </a:r>
            <a:r>
              <a:rPr lang="en-US" sz="2200" b="0" dirty="0"/>
              <a:t>and end use.</a:t>
            </a:r>
          </a:p>
          <a:p>
            <a:endParaRPr lang="en-US" sz="2200" b="0" dirty="0" smtClean="0"/>
          </a:p>
          <a:p>
            <a:r>
              <a:rPr lang="en-US" sz="2200" b="0" dirty="0" smtClean="0"/>
              <a:t>Research, development, demonstration and deployment (RDD&amp;D) opportunities in seven </a:t>
            </a:r>
            <a:r>
              <a:rPr lang="en-US" sz="2200" b="0" dirty="0"/>
              <a:t>high impact areas to build the fundamental capabilities required for a modern electric power </a:t>
            </a:r>
            <a:r>
              <a:rPr lang="en-US" sz="2200" b="0" dirty="0" smtClean="0"/>
              <a:t>grid</a:t>
            </a:r>
            <a:r>
              <a:rPr lang="en-US" sz="2200" b="0" dirty="0"/>
              <a:t>:</a:t>
            </a:r>
          </a:p>
          <a:p>
            <a:pPr lvl="1"/>
            <a:r>
              <a:rPr lang="en-US" sz="2000" dirty="0"/>
              <a:t>Grid Design and Interoperability</a:t>
            </a:r>
          </a:p>
          <a:p>
            <a:pPr lvl="1"/>
            <a:r>
              <a:rPr lang="en-US" sz="2000" dirty="0"/>
              <a:t>Control Systems for Transmission and Distribution</a:t>
            </a:r>
          </a:p>
          <a:p>
            <a:pPr lvl="1"/>
            <a:r>
              <a:rPr lang="en-US" sz="2000" dirty="0"/>
              <a:t>Transmission and Distribution Components</a:t>
            </a:r>
          </a:p>
          <a:p>
            <a:pPr lvl="1"/>
            <a:r>
              <a:rPr lang="en-US" sz="2000" dirty="0"/>
              <a:t>Distributed Energy Resources</a:t>
            </a:r>
          </a:p>
          <a:p>
            <a:pPr lvl="1"/>
            <a:r>
              <a:rPr lang="en-US" sz="2000" dirty="0"/>
              <a:t>Electrical Energy Storage</a:t>
            </a:r>
          </a:p>
          <a:p>
            <a:pPr lvl="1"/>
            <a:r>
              <a:rPr lang="en-US" sz="2000" dirty="0"/>
              <a:t>Planning Tools</a:t>
            </a:r>
          </a:p>
          <a:p>
            <a:pPr lvl="1"/>
            <a:r>
              <a:rPr lang="en-US" sz="2000" dirty="0"/>
              <a:t>Physical and Cyber Security</a:t>
            </a:r>
          </a:p>
          <a:p>
            <a:endParaRPr lang="en-US" b="0" dirty="0"/>
          </a:p>
        </p:txBody>
      </p:sp>
      <p:sp>
        <p:nvSpPr>
          <p:cNvPr id="3" name="Title 2"/>
          <p:cNvSpPr>
            <a:spLocks noGrp="1"/>
          </p:cNvSpPr>
          <p:nvPr>
            <p:ph type="title"/>
          </p:nvPr>
        </p:nvSpPr>
        <p:spPr>
          <a:xfrm>
            <a:off x="2743200" y="381000"/>
            <a:ext cx="6400800" cy="384464"/>
          </a:xfrm>
        </p:spPr>
        <p:txBody>
          <a:bodyPr/>
          <a:lstStyle/>
          <a:p>
            <a:pPr lvl="1" algn="l"/>
            <a:r>
              <a:rPr lang="en-US" b="1" kern="1200" dirty="0">
                <a:solidFill>
                  <a:schemeClr val="tx2"/>
                </a:solidFill>
                <a:latin typeface="Arial" pitchFamily="34" charset="0"/>
                <a:ea typeface="+mj-ea"/>
                <a:cs typeface="Arial" pitchFamily="34" charset="0"/>
              </a:rPr>
              <a:t>Enabling Modernization of Electric Power Systems</a:t>
            </a:r>
            <a:r>
              <a:rPr lang="en-US" sz="1800" dirty="0"/>
              <a:t/>
            </a:r>
            <a:br>
              <a:rPr lang="en-US" sz="1800" dirty="0"/>
            </a:br>
            <a:endParaRPr lang="en-US" dirty="0"/>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10</a:t>
            </a:fld>
            <a:endParaRPr lang="en-US" dirty="0"/>
          </a:p>
        </p:txBody>
      </p:sp>
    </p:spTree>
    <p:extLst>
      <p:ext uri="{BB962C8B-B14F-4D97-AF65-F5344CB8AC3E}">
        <p14:creationId xmlns:p14="http://schemas.microsoft.com/office/powerpoint/2010/main" val="3909228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66774"/>
            <a:ext cx="8763000" cy="5686426"/>
          </a:xfrm>
        </p:spPr>
        <p:txBody>
          <a:bodyPr/>
          <a:lstStyle/>
          <a:p>
            <a:r>
              <a:rPr lang="en-US" sz="1800" b="0" dirty="0" smtClean="0"/>
              <a:t>Advancements in technologies </a:t>
            </a:r>
            <a:r>
              <a:rPr lang="en-US" sz="1800" b="0" dirty="0"/>
              <a:t>both being </a:t>
            </a:r>
            <a:r>
              <a:rPr lang="en-US" sz="1800" b="0" dirty="0" smtClean="0"/>
              <a:t>deployed today such as solar, wind and CCS, as well as those on the horizon such as fuel cells and marine hydrokinetic power will be important to a clean energy future.</a:t>
            </a:r>
          </a:p>
          <a:p>
            <a:endParaRPr lang="en-US" sz="1800" b="0" dirty="0" smtClean="0"/>
          </a:p>
          <a:p>
            <a:r>
              <a:rPr lang="en-US" sz="1800" b="0" dirty="0" smtClean="0"/>
              <a:t>RDD&amp;D opportunities </a:t>
            </a:r>
            <a:r>
              <a:rPr lang="en-US" sz="1800" b="0" dirty="0"/>
              <a:t>in clean electric power technology development include:</a:t>
            </a:r>
          </a:p>
          <a:p>
            <a:pPr lvl="1"/>
            <a:r>
              <a:rPr lang="en-US" sz="1600" b="1" dirty="0"/>
              <a:t>Carbon Capture and Storage </a:t>
            </a:r>
            <a:r>
              <a:rPr lang="en-US" sz="1600" b="0" dirty="0" smtClean="0"/>
              <a:t>– Second generation </a:t>
            </a:r>
            <a:r>
              <a:rPr lang="en-US" sz="1600" b="0" dirty="0"/>
              <a:t>pilot demonstrations, retrofits, natural gas</a:t>
            </a:r>
          </a:p>
          <a:p>
            <a:pPr lvl="1"/>
            <a:r>
              <a:rPr lang="en-US" sz="1600" b="1" dirty="0"/>
              <a:t>Nuclear Power </a:t>
            </a:r>
            <a:r>
              <a:rPr lang="en-US" sz="1600" b="0" dirty="0"/>
              <a:t>– Novel fuels with enhanced safety characteristics, fast </a:t>
            </a:r>
            <a:r>
              <a:rPr lang="en-US" sz="1600" dirty="0"/>
              <a:t>r</a:t>
            </a:r>
            <a:r>
              <a:rPr lang="en-US" sz="1600" b="0" dirty="0" smtClean="0"/>
              <a:t>eactors</a:t>
            </a:r>
            <a:r>
              <a:rPr lang="en-US" sz="1600" b="0" dirty="0"/>
              <a:t>, </a:t>
            </a:r>
            <a:r>
              <a:rPr lang="en-US" sz="1600" dirty="0" smtClean="0"/>
              <a:t>SMRs</a:t>
            </a:r>
            <a:r>
              <a:rPr lang="en-US" sz="1600" b="0" dirty="0" smtClean="0"/>
              <a:t>, </a:t>
            </a:r>
            <a:r>
              <a:rPr lang="en-US" sz="1600" b="0" dirty="0"/>
              <a:t>fuel cycle technology, high temperature reactors and hybrid systems</a:t>
            </a:r>
          </a:p>
          <a:p>
            <a:pPr lvl="1"/>
            <a:r>
              <a:rPr lang="en-US" sz="1600" b="1" dirty="0"/>
              <a:t>Hydropower</a:t>
            </a:r>
            <a:r>
              <a:rPr lang="en-US" sz="1600" b="0" dirty="0"/>
              <a:t> - Materials and turbine designs, modularization, footprint reduction</a:t>
            </a:r>
          </a:p>
          <a:p>
            <a:pPr lvl="1"/>
            <a:r>
              <a:rPr lang="en-US" sz="1600" b="1" dirty="0"/>
              <a:t>Wind Power </a:t>
            </a:r>
            <a:r>
              <a:rPr lang="en-US" sz="1600" b="0" dirty="0"/>
              <a:t>- atmospheric flow models, offshore development, grid integration</a:t>
            </a:r>
          </a:p>
          <a:p>
            <a:pPr lvl="1"/>
            <a:r>
              <a:rPr lang="en-US" sz="1600" b="1" dirty="0" err="1"/>
              <a:t>Biopower</a:t>
            </a:r>
            <a:r>
              <a:rPr lang="en-US" sz="1600" b="0" dirty="0"/>
              <a:t> – BECCS, biomass gasification</a:t>
            </a:r>
          </a:p>
          <a:p>
            <a:pPr lvl="1"/>
            <a:r>
              <a:rPr lang="en-US" sz="1600" b="1" dirty="0"/>
              <a:t>Solar (PV &amp; CSP) </a:t>
            </a:r>
            <a:r>
              <a:rPr lang="en-US" sz="1600" b="0" dirty="0"/>
              <a:t>– manufacturing and capital costs, integration with storage solutions</a:t>
            </a:r>
          </a:p>
          <a:p>
            <a:pPr lvl="1"/>
            <a:r>
              <a:rPr lang="en-US" sz="1600" b="1" dirty="0"/>
              <a:t>Geothermal Energy </a:t>
            </a:r>
            <a:r>
              <a:rPr lang="en-US" sz="1600" b="0" dirty="0"/>
              <a:t>– characterization, control of fracturing, subsurface access, hybrid systems</a:t>
            </a:r>
          </a:p>
          <a:p>
            <a:pPr lvl="1"/>
            <a:r>
              <a:rPr lang="en-US" sz="1600" b="1" dirty="0"/>
              <a:t>Fuel Cells </a:t>
            </a:r>
            <a:r>
              <a:rPr lang="en-US" sz="1600" b="0" dirty="0"/>
              <a:t>– durability, component and system costs, gas cleanup </a:t>
            </a:r>
          </a:p>
          <a:p>
            <a:pPr lvl="1"/>
            <a:r>
              <a:rPr lang="en-US" sz="1600" b="1" dirty="0"/>
              <a:t>Marine Hydrokinetic Power </a:t>
            </a:r>
            <a:r>
              <a:rPr lang="en-US" sz="1600" b="0" dirty="0"/>
              <a:t>– advanced controls, compact generators, corrosion and biofouling</a:t>
            </a:r>
          </a:p>
        </p:txBody>
      </p:sp>
      <p:sp>
        <p:nvSpPr>
          <p:cNvPr id="3" name="Title 2"/>
          <p:cNvSpPr>
            <a:spLocks noGrp="1"/>
          </p:cNvSpPr>
          <p:nvPr>
            <p:ph type="title"/>
          </p:nvPr>
        </p:nvSpPr>
        <p:spPr>
          <a:xfrm>
            <a:off x="2743200" y="381000"/>
            <a:ext cx="6400800" cy="384464"/>
          </a:xfrm>
        </p:spPr>
        <p:txBody>
          <a:bodyPr/>
          <a:lstStyle/>
          <a:p>
            <a:pPr lvl="1" algn="l"/>
            <a:r>
              <a:rPr lang="en-US" b="1" kern="1200" dirty="0">
                <a:solidFill>
                  <a:schemeClr val="tx2"/>
                </a:solidFill>
                <a:latin typeface="Arial" pitchFamily="34" charset="0"/>
                <a:ea typeface="+mj-ea"/>
                <a:cs typeface="Arial" pitchFamily="34" charset="0"/>
              </a:rPr>
              <a:t>Advancing Clean Electric Power Technologies</a:t>
            </a:r>
            <a:br>
              <a:rPr lang="en-US" b="1" kern="1200" dirty="0">
                <a:solidFill>
                  <a:schemeClr val="tx2"/>
                </a:solidFill>
                <a:latin typeface="Arial" pitchFamily="34" charset="0"/>
                <a:ea typeface="+mj-ea"/>
                <a:cs typeface="Arial" pitchFamily="34" charset="0"/>
              </a:rPr>
            </a:br>
            <a:endParaRPr lang="en-US" b="1" kern="1200" dirty="0">
              <a:solidFill>
                <a:schemeClr val="tx2"/>
              </a:solidFill>
              <a:latin typeface="Arial" pitchFamily="34" charset="0"/>
              <a:ea typeface="+mj-ea"/>
              <a:cs typeface="Arial" pitchFamily="34" charset="0"/>
            </a:endParaRP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11</a:t>
            </a:fld>
            <a:endParaRPr lang="en-US" dirty="0"/>
          </a:p>
        </p:txBody>
      </p:sp>
    </p:spTree>
    <p:extLst>
      <p:ext uri="{BB962C8B-B14F-4D97-AF65-F5344CB8AC3E}">
        <p14:creationId xmlns:p14="http://schemas.microsoft.com/office/powerpoint/2010/main" val="266747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66774"/>
            <a:ext cx="8686800" cy="5991226"/>
          </a:xfrm>
        </p:spPr>
        <p:txBody>
          <a:bodyPr/>
          <a:lstStyle/>
          <a:p>
            <a:r>
              <a:rPr lang="en-US" sz="1800" dirty="0"/>
              <a:t>R&amp;D </a:t>
            </a:r>
            <a:r>
              <a:rPr lang="en-US" sz="1800" dirty="0" smtClean="0"/>
              <a:t>opportunities in </a:t>
            </a:r>
            <a:r>
              <a:rPr lang="en-US" sz="1800" dirty="0"/>
              <a:t>the buildings sector </a:t>
            </a:r>
            <a:r>
              <a:rPr lang="en-US" sz="1800" dirty="0" smtClean="0"/>
              <a:t> emphasize </a:t>
            </a:r>
            <a:r>
              <a:rPr lang="en-US" sz="1800" dirty="0"/>
              <a:t>both cost reductions as well as efficiency improvements. </a:t>
            </a:r>
          </a:p>
          <a:p>
            <a:endParaRPr lang="en-US" sz="1800" dirty="0" smtClean="0"/>
          </a:p>
          <a:p>
            <a:r>
              <a:rPr lang="en-US" sz="1800" dirty="0"/>
              <a:t>Key </a:t>
            </a:r>
            <a:r>
              <a:rPr lang="en-US" sz="1800" dirty="0" smtClean="0"/>
              <a:t>RDD&amp;D opportunities include:</a:t>
            </a:r>
            <a:endParaRPr lang="en-US" sz="1800" dirty="0"/>
          </a:p>
          <a:p>
            <a:pPr lvl="1"/>
            <a:r>
              <a:rPr lang="en-US" sz="1600" b="1" dirty="0" smtClean="0"/>
              <a:t>Building </a:t>
            </a:r>
            <a:r>
              <a:rPr lang="en-US" sz="1600" b="1" dirty="0"/>
              <a:t>thermal comfort and </a:t>
            </a:r>
            <a:r>
              <a:rPr lang="en-US" sz="1600" b="1" dirty="0" smtClean="0"/>
              <a:t>appliances </a:t>
            </a:r>
            <a:r>
              <a:rPr lang="en-US" sz="1600" dirty="0" smtClean="0"/>
              <a:t>– </a:t>
            </a:r>
            <a:r>
              <a:rPr lang="en-US" sz="1600" b="0" dirty="0" smtClean="0"/>
              <a:t>for example materials that facilitate deep retrofits of existing buildings (thin insulating materials), improved low-GWP heat pumping systems, and improved tools for diagnosing heat flows and measuring performance</a:t>
            </a:r>
            <a:endParaRPr lang="en-US" sz="1600" b="0" dirty="0"/>
          </a:p>
          <a:p>
            <a:pPr lvl="1"/>
            <a:r>
              <a:rPr lang="en-US" sz="1600" b="1" dirty="0" smtClean="0"/>
              <a:t>Lighting</a:t>
            </a:r>
            <a:r>
              <a:rPr lang="en-US" sz="1600" dirty="0" smtClean="0"/>
              <a:t> – </a:t>
            </a:r>
            <a:r>
              <a:rPr lang="en-US" sz="1600" b="0" dirty="0" smtClean="0"/>
              <a:t>further advancing LED and OLED technologies to include high efficiency green LEDs, reducing costs of OLEDs, and development of test procedures for determining the product lifetimes</a:t>
            </a:r>
            <a:endParaRPr lang="en-US" sz="1600" b="0" dirty="0"/>
          </a:p>
          <a:p>
            <a:pPr lvl="1"/>
            <a:r>
              <a:rPr lang="en-US" sz="1600" b="1" dirty="0" smtClean="0"/>
              <a:t>Electronics </a:t>
            </a:r>
            <a:r>
              <a:rPr lang="en-US" sz="1600" b="1" dirty="0"/>
              <a:t>and Miscellaneous Building Energy </a:t>
            </a:r>
            <a:r>
              <a:rPr lang="en-US" sz="1600" b="1" dirty="0" smtClean="0"/>
              <a:t>Loads </a:t>
            </a:r>
            <a:r>
              <a:rPr lang="en-US" sz="1600" dirty="0" smtClean="0"/>
              <a:t>– for example more </a:t>
            </a:r>
            <a:r>
              <a:rPr lang="en-US" sz="1600" dirty="0"/>
              <a:t>efficient circuitry, and more flexible power </a:t>
            </a:r>
            <a:r>
              <a:rPr lang="en-US" sz="1600" dirty="0" smtClean="0"/>
              <a:t>management, standardized communications protocols, and development of  </a:t>
            </a:r>
            <a:r>
              <a:rPr lang="en-US" sz="1600" dirty="0"/>
              <a:t>wide-band-gap semiconductors for power supplies</a:t>
            </a:r>
          </a:p>
          <a:p>
            <a:pPr lvl="1"/>
            <a:r>
              <a:rPr lang="en-US" sz="1600" b="1" dirty="0"/>
              <a:t>Systems-Level </a:t>
            </a:r>
            <a:r>
              <a:rPr lang="en-US" sz="1600" b="1" dirty="0" smtClean="0"/>
              <a:t>Opportunities </a:t>
            </a:r>
            <a:r>
              <a:rPr lang="en-US" sz="1600" dirty="0" smtClean="0"/>
              <a:t>-- Developing </a:t>
            </a:r>
            <a:r>
              <a:rPr lang="en-US" sz="1600" dirty="0"/>
              <a:t>energy harvesting systems to provide power for wireless sensors and </a:t>
            </a:r>
            <a:r>
              <a:rPr lang="en-US" sz="1600" dirty="0" smtClean="0"/>
              <a:t>controls, developing algorithms that allow building sensor and control systems to automatically optimize, and developing </a:t>
            </a:r>
            <a:r>
              <a:rPr lang="en-US" sz="1600" dirty="0"/>
              <a:t>components and system designs that allow building devices to share waste </a:t>
            </a:r>
            <a:r>
              <a:rPr lang="en-US" sz="1600" dirty="0" smtClean="0"/>
              <a:t>heat</a:t>
            </a:r>
            <a:endParaRPr lang="en-US" sz="1600" dirty="0"/>
          </a:p>
          <a:p>
            <a:endParaRPr lang="en-US" sz="1600" b="0" dirty="0"/>
          </a:p>
        </p:txBody>
      </p:sp>
      <p:sp>
        <p:nvSpPr>
          <p:cNvPr id="3" name="Title 2"/>
          <p:cNvSpPr>
            <a:spLocks noGrp="1"/>
          </p:cNvSpPr>
          <p:nvPr>
            <p:ph type="title"/>
          </p:nvPr>
        </p:nvSpPr>
        <p:spPr>
          <a:xfrm>
            <a:off x="2743200" y="0"/>
            <a:ext cx="6400800" cy="765464"/>
          </a:xfrm>
        </p:spPr>
        <p:txBody>
          <a:bodyPr/>
          <a:lstStyle/>
          <a:p>
            <a:pPr lvl="1" algn="l"/>
            <a:r>
              <a:rPr lang="en-US" b="1" kern="1200" dirty="0">
                <a:solidFill>
                  <a:schemeClr val="tx2"/>
                </a:solidFill>
                <a:latin typeface="Arial" pitchFamily="34" charset="0"/>
                <a:ea typeface="+mj-ea"/>
                <a:cs typeface="Arial" pitchFamily="34" charset="0"/>
              </a:rPr>
              <a:t>Increasing Efficiency of Building Systems and Technologies</a:t>
            </a: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12</a:t>
            </a:fld>
            <a:endParaRPr lang="en-US" dirty="0"/>
          </a:p>
        </p:txBody>
      </p:sp>
    </p:spTree>
    <p:extLst>
      <p:ext uri="{BB962C8B-B14F-4D97-AF65-F5344CB8AC3E}">
        <p14:creationId xmlns:p14="http://schemas.microsoft.com/office/powerpoint/2010/main" val="2244035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66774"/>
            <a:ext cx="8763000" cy="5686426"/>
          </a:xfrm>
        </p:spPr>
        <p:txBody>
          <a:bodyPr/>
          <a:lstStyle/>
          <a:p>
            <a:r>
              <a:rPr lang="en-US" sz="1800" dirty="0"/>
              <a:t>Improved manufacturing technologies can drive economy-wide energy impacts at three levels:</a:t>
            </a:r>
          </a:p>
          <a:p>
            <a:pPr lvl="1"/>
            <a:r>
              <a:rPr lang="en-US" sz="1800" dirty="0"/>
              <a:t>Manufacturing unit operation systems</a:t>
            </a:r>
          </a:p>
          <a:p>
            <a:pPr lvl="1"/>
            <a:r>
              <a:rPr lang="en-US" sz="1800" dirty="0"/>
              <a:t>Production/facility systems</a:t>
            </a:r>
          </a:p>
          <a:p>
            <a:pPr lvl="1"/>
            <a:r>
              <a:rPr lang="en-US" sz="1800" dirty="0"/>
              <a:t>Supply-chain systems</a:t>
            </a:r>
          </a:p>
          <a:p>
            <a:endParaRPr lang="en-US" sz="1600" b="0" dirty="0" smtClean="0"/>
          </a:p>
          <a:p>
            <a:r>
              <a:rPr lang="en-US" sz="1800" dirty="0" smtClean="0"/>
              <a:t>Using this systems framework, RDD&amp;D opportunities for consideration include: </a:t>
            </a:r>
          </a:p>
        </p:txBody>
      </p:sp>
      <p:sp>
        <p:nvSpPr>
          <p:cNvPr id="3" name="Title 2"/>
          <p:cNvSpPr>
            <a:spLocks noGrp="1"/>
          </p:cNvSpPr>
          <p:nvPr>
            <p:ph type="title"/>
          </p:nvPr>
        </p:nvSpPr>
        <p:spPr>
          <a:xfrm>
            <a:off x="2743200" y="0"/>
            <a:ext cx="6400800" cy="765464"/>
          </a:xfrm>
        </p:spPr>
        <p:txBody>
          <a:bodyPr/>
          <a:lstStyle/>
          <a:p>
            <a:pPr lvl="1" algn="l"/>
            <a:r>
              <a:rPr lang="en-US" b="1" kern="1200" dirty="0">
                <a:solidFill>
                  <a:schemeClr val="tx2"/>
                </a:solidFill>
                <a:latin typeface="Arial" pitchFamily="34" charset="0"/>
                <a:ea typeface="+mj-ea"/>
                <a:cs typeface="Arial" pitchFamily="34" charset="0"/>
              </a:rPr>
              <a:t>Innovating Clean Energy Technologies in Advanced Manufacturing</a:t>
            </a: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13</a:t>
            </a:fld>
            <a:endParaRPr lang="en-US" dirty="0"/>
          </a:p>
        </p:txBody>
      </p:sp>
      <p:sp>
        <p:nvSpPr>
          <p:cNvPr id="6" name="TextBox 5"/>
          <p:cNvSpPr txBox="1"/>
          <p:nvPr/>
        </p:nvSpPr>
        <p:spPr>
          <a:xfrm>
            <a:off x="685800" y="3323728"/>
            <a:ext cx="4114800" cy="2848472"/>
          </a:xfrm>
          <a:prstGeom prst="rect">
            <a:avLst/>
          </a:prstGeom>
        </p:spPr>
        <p:txBody>
          <a:bodyPr wrap="square" rtlCol="0">
            <a:spAutoFit/>
          </a:bodyPr>
          <a:lstStyle/>
          <a:p>
            <a:pPr marL="285750" indent="-285750">
              <a:buFont typeface="Arial" panose="020B0604020202020204" pitchFamily="34" charset="0"/>
              <a:buChar char="•"/>
            </a:pPr>
            <a:r>
              <a:rPr lang="en-US" dirty="0"/>
              <a:t>Process heating systems</a:t>
            </a:r>
          </a:p>
          <a:p>
            <a:pPr marL="285750" indent="-285750">
              <a:buFont typeface="Arial" panose="020B0604020202020204" pitchFamily="34" charset="0"/>
              <a:buChar char="•"/>
            </a:pPr>
            <a:r>
              <a:rPr lang="en-US" dirty="0"/>
              <a:t>Motor-driven systems</a:t>
            </a:r>
          </a:p>
          <a:p>
            <a:pPr marL="285750" indent="-285750">
              <a:buFont typeface="Arial" panose="020B0604020202020204" pitchFamily="34" charset="0"/>
              <a:buChar char="•"/>
            </a:pPr>
            <a:r>
              <a:rPr lang="en-US" dirty="0"/>
              <a:t>Process intensification</a:t>
            </a:r>
          </a:p>
          <a:p>
            <a:pPr marL="285750" indent="-285750">
              <a:buFont typeface="Arial" panose="020B0604020202020204" pitchFamily="34" charset="0"/>
              <a:buChar char="•"/>
            </a:pPr>
            <a:r>
              <a:rPr lang="en-US" dirty="0"/>
              <a:t>Roll-to-roll processing</a:t>
            </a:r>
          </a:p>
          <a:p>
            <a:pPr marL="285750" indent="-285750">
              <a:buFont typeface="Arial" panose="020B0604020202020204" pitchFamily="34" charset="0"/>
              <a:buChar char="•"/>
            </a:pPr>
            <a:r>
              <a:rPr lang="en-US" dirty="0"/>
              <a:t>Additive manufacturing</a:t>
            </a:r>
          </a:p>
          <a:p>
            <a:pPr marL="285750" indent="-285750">
              <a:buFont typeface="Arial" panose="020B0604020202020204" pitchFamily="34" charset="0"/>
              <a:buChar char="•"/>
            </a:pPr>
            <a:r>
              <a:rPr lang="en-US" dirty="0"/>
              <a:t>Combined heat and power</a:t>
            </a:r>
          </a:p>
          <a:p>
            <a:pPr marL="285750" indent="-285750">
              <a:buFont typeface="Arial" panose="020B0604020202020204" pitchFamily="34" charset="0"/>
              <a:buChar char="•"/>
            </a:pPr>
            <a:r>
              <a:rPr lang="en-US" dirty="0"/>
              <a:t>Waste heat recovery</a:t>
            </a:r>
          </a:p>
          <a:p>
            <a:pPr marL="285750" indent="-285750">
              <a:buFont typeface="Arial" panose="020B0604020202020204" pitchFamily="34" charset="0"/>
              <a:buChar char="•"/>
            </a:pPr>
            <a:r>
              <a:rPr lang="en-US" dirty="0"/>
              <a:t>Advanced sensors, controls, platforms, and modeling for manufacturing</a:t>
            </a:r>
          </a:p>
          <a:p>
            <a:pPr marL="342900" indent="-342900">
              <a:lnSpc>
                <a:spcPct val="90000"/>
              </a:lnSpc>
              <a:spcBef>
                <a:spcPts val="0"/>
              </a:spcBef>
              <a:buFont typeface="Arial" panose="020B0604020202020204" pitchFamily="34" charset="0"/>
              <a:buChar char="•"/>
            </a:pPr>
            <a:endParaRPr lang="en-US" sz="1900" dirty="0" smtClean="0">
              <a:solidFill>
                <a:prstClr val="black"/>
              </a:solidFill>
            </a:endParaRPr>
          </a:p>
        </p:txBody>
      </p:sp>
      <p:sp>
        <p:nvSpPr>
          <p:cNvPr id="8" name="TextBox 7"/>
          <p:cNvSpPr txBox="1"/>
          <p:nvPr/>
        </p:nvSpPr>
        <p:spPr>
          <a:xfrm>
            <a:off x="4800600" y="3323728"/>
            <a:ext cx="4191000" cy="2848472"/>
          </a:xfrm>
          <a:prstGeom prst="rect">
            <a:avLst/>
          </a:prstGeom>
        </p:spPr>
        <p:txBody>
          <a:bodyPr wrap="square" rtlCol="0">
            <a:spAutoFit/>
          </a:bodyPr>
          <a:lstStyle/>
          <a:p>
            <a:pPr marL="285750" lvl="1" indent="-285750">
              <a:buFont typeface="Arial" panose="020B0604020202020204" pitchFamily="34" charset="0"/>
              <a:buChar char="•"/>
            </a:pPr>
            <a:r>
              <a:rPr lang="en-US" dirty="0"/>
              <a:t>Industrial demand-side management</a:t>
            </a:r>
          </a:p>
          <a:p>
            <a:pPr marL="285750" lvl="1" indent="-285750">
              <a:buFont typeface="Arial" panose="020B0604020202020204" pitchFamily="34" charset="0"/>
              <a:buChar char="•"/>
            </a:pPr>
            <a:r>
              <a:rPr lang="en-US" dirty="0"/>
              <a:t>Advanced materials manufacturing</a:t>
            </a:r>
          </a:p>
          <a:p>
            <a:pPr marL="285750" lvl="1" indent="-285750">
              <a:buFont typeface="Arial" panose="020B0604020202020204" pitchFamily="34" charset="0"/>
              <a:buChar char="•"/>
            </a:pPr>
            <a:r>
              <a:rPr lang="en-US" dirty="0"/>
              <a:t>Critical materials</a:t>
            </a:r>
          </a:p>
          <a:p>
            <a:pPr marL="285750" lvl="1" indent="-285750">
              <a:buFont typeface="Arial" panose="020B0604020202020204" pitchFamily="34" charset="0"/>
              <a:buChar char="•"/>
            </a:pPr>
            <a:r>
              <a:rPr lang="en-US" dirty="0"/>
              <a:t>Sustainable manufacturing</a:t>
            </a:r>
          </a:p>
          <a:p>
            <a:pPr marL="285750" lvl="1" indent="-285750">
              <a:buFont typeface="Arial" panose="020B0604020202020204" pitchFamily="34" charset="0"/>
              <a:buChar char="•"/>
            </a:pPr>
            <a:r>
              <a:rPr lang="en-US" dirty="0"/>
              <a:t>Direct thermal energy conversion materials, devices, and systems</a:t>
            </a:r>
          </a:p>
          <a:p>
            <a:pPr marL="285750" lvl="1" indent="-285750">
              <a:buFont typeface="Arial" panose="020B0604020202020204" pitchFamily="34" charset="0"/>
              <a:buChar char="•"/>
            </a:pPr>
            <a:r>
              <a:rPr lang="en-US" dirty="0"/>
              <a:t>Materials for harsh service conditions</a:t>
            </a:r>
          </a:p>
          <a:p>
            <a:pPr marL="285750" lvl="1" indent="-285750">
              <a:buFont typeface="Arial" panose="020B0604020202020204" pitchFamily="34" charset="0"/>
              <a:buChar char="•"/>
            </a:pPr>
            <a:r>
              <a:rPr lang="en-US" dirty="0"/>
              <a:t>Wide bandgap semiconductors</a:t>
            </a:r>
          </a:p>
          <a:p>
            <a:pPr marL="285750" lvl="1" indent="-285750">
              <a:buFont typeface="Arial" panose="020B0604020202020204" pitchFamily="34" charset="0"/>
              <a:buChar char="•"/>
            </a:pPr>
            <a:r>
              <a:rPr lang="en-US" dirty="0"/>
              <a:t>Composite materials</a:t>
            </a:r>
          </a:p>
          <a:p>
            <a:pPr marL="342900" indent="-342900">
              <a:lnSpc>
                <a:spcPct val="90000"/>
              </a:lnSpc>
              <a:spcBef>
                <a:spcPts val="0"/>
              </a:spcBef>
              <a:buFont typeface="Arial" panose="020B0604020202020204" pitchFamily="34" charset="0"/>
              <a:buChar char="•"/>
            </a:pPr>
            <a:endParaRPr lang="en-US" sz="1900" dirty="0" smtClean="0">
              <a:solidFill>
                <a:prstClr val="black"/>
              </a:solidFill>
            </a:endParaRPr>
          </a:p>
        </p:txBody>
      </p:sp>
    </p:spTree>
    <p:extLst>
      <p:ext uri="{BB962C8B-B14F-4D97-AF65-F5344CB8AC3E}">
        <p14:creationId xmlns:p14="http://schemas.microsoft.com/office/powerpoint/2010/main" val="2405258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5686426"/>
          </a:xfrm>
        </p:spPr>
        <p:txBody>
          <a:bodyPr/>
          <a:lstStyle/>
          <a:p>
            <a:pPr marL="342813" lvl="1" indent="-285750">
              <a:buFont typeface="Arial" panose="020B0604020202020204" pitchFamily="34" charset="0"/>
              <a:buChar char="•"/>
            </a:pPr>
            <a:r>
              <a:rPr lang="en-US" sz="1600" b="1" dirty="0">
                <a:solidFill>
                  <a:srgbClr val="146737"/>
                </a:solidFill>
              </a:rPr>
              <a:t>Fuels supply 99.8% of the energy needed by our national transportation system, and a strong understanding of the technological options in the fuels sector can support an informed R&amp;D strategy going forward.  </a:t>
            </a:r>
          </a:p>
          <a:p>
            <a:pPr marL="57063" indent="0">
              <a:buNone/>
            </a:pPr>
            <a:endParaRPr lang="en-US" sz="1600" dirty="0" smtClean="0"/>
          </a:p>
          <a:p>
            <a:pPr marL="342813" indent="-285750"/>
            <a:r>
              <a:rPr lang="en-US" sz="1600" dirty="0" smtClean="0"/>
              <a:t>Technology RDD&amp;D opportunities and areas to be addressed include:</a:t>
            </a:r>
          </a:p>
          <a:p>
            <a:pPr marL="742252" lvl="1" indent="-285750"/>
            <a:r>
              <a:rPr lang="en-US" sz="1600" b="1" dirty="0" smtClean="0"/>
              <a:t>Oil and gas: </a:t>
            </a:r>
          </a:p>
          <a:p>
            <a:pPr marL="1140113" lvl="2" indent="-285750"/>
            <a:r>
              <a:rPr lang="en-US" sz="1600" dirty="0" smtClean="0"/>
              <a:t>Minimizing the safety and environmental impacts of unconventional oil and gas development</a:t>
            </a:r>
          </a:p>
          <a:p>
            <a:pPr marL="1140113" lvl="2" indent="-285750"/>
            <a:r>
              <a:rPr lang="en-US" sz="1600" dirty="0" smtClean="0"/>
              <a:t>Protecting groundwater, increasing water availability and protecting air quality</a:t>
            </a:r>
          </a:p>
          <a:p>
            <a:pPr marL="1140113" lvl="2" indent="-285750"/>
            <a:r>
              <a:rPr lang="en-US" sz="1600" dirty="0" smtClean="0"/>
              <a:t>Understanding induced seismicity</a:t>
            </a:r>
          </a:p>
          <a:p>
            <a:pPr marL="742252" lvl="1" indent="-285750"/>
            <a:r>
              <a:rPr lang="en-US" sz="1600" b="1" dirty="0" smtClean="0"/>
              <a:t>Bioenergy </a:t>
            </a:r>
            <a:r>
              <a:rPr lang="en-US" sz="1600" b="1" dirty="0"/>
              <a:t>for Fuels: </a:t>
            </a:r>
          </a:p>
          <a:p>
            <a:pPr marL="1140113" lvl="2" indent="-285750"/>
            <a:r>
              <a:rPr lang="en-US" sz="1600" dirty="0"/>
              <a:t>Costs of feedstock production, logistics, and conversion.</a:t>
            </a:r>
          </a:p>
          <a:p>
            <a:pPr marL="1140113" lvl="2" indent="-285750"/>
            <a:r>
              <a:rPr lang="en-US" sz="1600" dirty="0"/>
              <a:t>Produce and manage a consistent suite of </a:t>
            </a:r>
            <a:r>
              <a:rPr lang="en-US" sz="1600" dirty="0" err="1"/>
              <a:t>lignocellulosic</a:t>
            </a:r>
            <a:r>
              <a:rPr lang="en-US" sz="1600" dirty="0"/>
              <a:t> feedstocks.</a:t>
            </a:r>
          </a:p>
          <a:p>
            <a:pPr marL="1140113" lvl="2" indent="-285750"/>
            <a:r>
              <a:rPr lang="en-US" sz="1600" dirty="0"/>
              <a:t>Improving enzymes and micro-organisms for biochemical pathways and improving catalysts and processes for thermochemical pathways.</a:t>
            </a:r>
          </a:p>
          <a:p>
            <a:pPr marL="1140113" lvl="2" indent="-285750"/>
            <a:r>
              <a:rPr lang="en-US" sz="1600" dirty="0"/>
              <a:t>High-value </a:t>
            </a:r>
            <a:r>
              <a:rPr lang="en-US" sz="1600" dirty="0" err="1"/>
              <a:t>bioproducts</a:t>
            </a:r>
            <a:r>
              <a:rPr lang="en-US" sz="1600" dirty="0"/>
              <a:t> and bio-based inputs to chemicals.</a:t>
            </a:r>
          </a:p>
          <a:p>
            <a:pPr marL="742252" lvl="1" indent="-285750"/>
            <a:r>
              <a:rPr lang="en-US" sz="1600" b="1" dirty="0" smtClean="0"/>
              <a:t>Hydrogen</a:t>
            </a:r>
            <a:endParaRPr lang="en-US" sz="1600" b="1" dirty="0"/>
          </a:p>
          <a:p>
            <a:pPr marL="1140113" lvl="2" indent="-285750"/>
            <a:r>
              <a:rPr lang="en-US" sz="1600" dirty="0"/>
              <a:t>Continued </a:t>
            </a:r>
            <a:r>
              <a:rPr lang="en-US" sz="1600" dirty="0" smtClean="0"/>
              <a:t>RDD&amp;D </a:t>
            </a:r>
            <a:r>
              <a:rPr lang="en-US" sz="1600" dirty="0"/>
              <a:t>of materials and systems innovations to improve efficiencies, performance, durability, cost, and address safety across all hydrogen production, delivery, storage, and dispensing options.</a:t>
            </a:r>
          </a:p>
          <a:p>
            <a:pPr marL="1140113" lvl="2" indent="-285750"/>
            <a:endParaRPr lang="en-US" sz="1600" dirty="0">
              <a:solidFill>
                <a:srgbClr val="404040"/>
              </a:solidFill>
            </a:endParaRPr>
          </a:p>
          <a:p>
            <a:pPr marL="342813" indent="-285750"/>
            <a:endParaRPr lang="en-US" sz="1600" dirty="0"/>
          </a:p>
          <a:p>
            <a:pPr marL="456502" lvl="1" indent="0">
              <a:buNone/>
            </a:pPr>
            <a:endParaRPr lang="en-US" sz="1600" b="0" dirty="0"/>
          </a:p>
        </p:txBody>
      </p:sp>
      <p:sp>
        <p:nvSpPr>
          <p:cNvPr id="3" name="Title 2"/>
          <p:cNvSpPr>
            <a:spLocks noGrp="1"/>
          </p:cNvSpPr>
          <p:nvPr>
            <p:ph type="title"/>
          </p:nvPr>
        </p:nvSpPr>
        <p:spPr>
          <a:xfrm>
            <a:off x="2743200" y="0"/>
            <a:ext cx="6400800" cy="765464"/>
          </a:xfrm>
        </p:spPr>
        <p:txBody>
          <a:bodyPr/>
          <a:lstStyle/>
          <a:p>
            <a:pPr lvl="1" algn="l"/>
            <a:r>
              <a:rPr lang="en-US" b="1" kern="1200" dirty="0">
                <a:solidFill>
                  <a:schemeClr val="tx2"/>
                </a:solidFill>
                <a:latin typeface="Arial" pitchFamily="34" charset="0"/>
                <a:ea typeface="+mj-ea"/>
                <a:cs typeface="Arial" pitchFamily="34" charset="0"/>
              </a:rPr>
              <a:t>Advancing Systems and Technologies to Produce Cleaner Fuels</a:t>
            </a: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14</a:t>
            </a:fld>
            <a:endParaRPr lang="en-US" dirty="0"/>
          </a:p>
        </p:txBody>
      </p:sp>
    </p:spTree>
    <p:extLst>
      <p:ext uri="{BB962C8B-B14F-4D97-AF65-F5344CB8AC3E}">
        <p14:creationId xmlns:p14="http://schemas.microsoft.com/office/powerpoint/2010/main" val="584219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66774"/>
            <a:ext cx="8763000" cy="5686426"/>
          </a:xfrm>
        </p:spPr>
        <p:txBody>
          <a:bodyPr/>
          <a:lstStyle/>
          <a:p>
            <a:pPr marL="342813" indent="-285750"/>
            <a:r>
              <a:rPr lang="en-US" sz="1600" dirty="0"/>
              <a:t>The</a:t>
            </a:r>
            <a:r>
              <a:rPr lang="en-US" sz="1700" dirty="0" smtClean="0"/>
              <a:t> transportation technology </a:t>
            </a:r>
            <a:r>
              <a:rPr lang="en-US" sz="1700" dirty="0"/>
              <a:t>portfolio requires complementary approaches that together shape an integrated R&amp;D strategy for greenhouse gas emissions reduction including  efficiency improvement, electric drivetrains, renewable fuels, and transportation system efficiencies. </a:t>
            </a:r>
            <a:endParaRPr lang="en-US" sz="1700" dirty="0" smtClean="0"/>
          </a:p>
          <a:p>
            <a:endParaRPr lang="en-US" sz="1700" dirty="0" smtClean="0"/>
          </a:p>
          <a:p>
            <a:r>
              <a:rPr lang="en-US" sz="1700" dirty="0" smtClean="0"/>
              <a:t>Key considerations and areas to be addressed </a:t>
            </a:r>
            <a:r>
              <a:rPr lang="en-US" sz="1700" dirty="0"/>
              <a:t>include:</a:t>
            </a:r>
          </a:p>
          <a:p>
            <a:pPr lvl="1"/>
            <a:r>
              <a:rPr lang="en-US" sz="1600" b="1" dirty="0"/>
              <a:t>Fuel economy improvement </a:t>
            </a:r>
            <a:endParaRPr lang="en-US" sz="1600" b="1" dirty="0" smtClean="0"/>
          </a:p>
          <a:p>
            <a:pPr lvl="1"/>
            <a:r>
              <a:rPr lang="en-US" sz="1600" b="1" dirty="0" smtClean="0"/>
              <a:t>Fuel-vehicle co-optimization</a:t>
            </a:r>
            <a:endParaRPr lang="en-US" sz="1600" dirty="0"/>
          </a:p>
          <a:p>
            <a:pPr lvl="1"/>
            <a:r>
              <a:rPr lang="en-US" sz="1600" b="1" dirty="0" err="1" smtClean="0"/>
              <a:t>Lightweighting</a:t>
            </a:r>
            <a:r>
              <a:rPr lang="en-US" sz="1600" b="0" dirty="0" smtClean="0"/>
              <a:t> </a:t>
            </a:r>
            <a:r>
              <a:rPr lang="en-US" sz="1600" b="1" dirty="0"/>
              <a:t>of vehicles </a:t>
            </a:r>
            <a:endParaRPr lang="en-US" sz="1600" b="1" dirty="0" smtClean="0"/>
          </a:p>
          <a:p>
            <a:pPr lvl="1"/>
            <a:r>
              <a:rPr lang="en-US" sz="1600" b="1" dirty="0" smtClean="0"/>
              <a:t>Electric drivetrain vehicles</a:t>
            </a:r>
          </a:p>
          <a:p>
            <a:pPr lvl="1"/>
            <a:r>
              <a:rPr lang="en-US" sz="1600" b="1" dirty="0" smtClean="0"/>
              <a:t>Battery </a:t>
            </a:r>
            <a:r>
              <a:rPr lang="en-US" sz="1600" b="1" dirty="0"/>
              <a:t>cost, weight, and reliability </a:t>
            </a:r>
            <a:r>
              <a:rPr lang="en-US" sz="1600" b="1" dirty="0" smtClean="0"/>
              <a:t>improvements</a:t>
            </a:r>
            <a:endParaRPr lang="en-US" sz="1600" dirty="0"/>
          </a:p>
          <a:p>
            <a:pPr lvl="1"/>
            <a:r>
              <a:rPr lang="en-US" sz="1600" b="1" dirty="0" smtClean="0"/>
              <a:t>Power </a:t>
            </a:r>
            <a:r>
              <a:rPr lang="en-US" sz="1600" b="1" dirty="0"/>
              <a:t>electronics, traction motor(s), and controls</a:t>
            </a:r>
            <a:r>
              <a:rPr lang="en-US" sz="1600" b="0" dirty="0"/>
              <a:t> </a:t>
            </a:r>
            <a:r>
              <a:rPr lang="en-US" sz="1600" b="1" dirty="0"/>
              <a:t>research </a:t>
            </a:r>
            <a:r>
              <a:rPr lang="en-US" sz="1600" b="1" dirty="0" smtClean="0"/>
              <a:t>to reduce cost</a:t>
            </a:r>
            <a:endParaRPr lang="en-US" sz="1600" b="1" dirty="0"/>
          </a:p>
          <a:p>
            <a:pPr lvl="1"/>
            <a:r>
              <a:rPr lang="en-US" sz="1600" b="1" dirty="0" smtClean="0"/>
              <a:t>On-board </a:t>
            </a:r>
            <a:r>
              <a:rPr lang="en-US" sz="1600" b="1" dirty="0"/>
              <a:t>hydrogen storage </a:t>
            </a:r>
            <a:endParaRPr lang="en-US" sz="1600" b="1" dirty="0" smtClean="0"/>
          </a:p>
          <a:p>
            <a:pPr lvl="1"/>
            <a:r>
              <a:rPr lang="en-US" sz="1600" b="1" dirty="0" smtClean="0"/>
              <a:t>Other </a:t>
            </a:r>
            <a:r>
              <a:rPr lang="en-US" sz="1600" b="1" dirty="0"/>
              <a:t>transportation modes </a:t>
            </a:r>
            <a:r>
              <a:rPr lang="en-US" sz="1600" b="1" dirty="0" smtClean="0"/>
              <a:t>with significant efficiency improvement potential</a:t>
            </a:r>
            <a:r>
              <a:rPr lang="en-US" sz="1600" b="0" dirty="0" smtClean="0"/>
              <a:t>—including </a:t>
            </a:r>
            <a:r>
              <a:rPr lang="en-US" sz="1600" b="0" dirty="0"/>
              <a:t>aviation, marine, rail, and off-road </a:t>
            </a:r>
            <a:r>
              <a:rPr lang="en-US" sz="1600" b="0" dirty="0" smtClean="0"/>
              <a:t>equipment</a:t>
            </a:r>
            <a:endParaRPr lang="en-US" sz="1600" b="0" dirty="0"/>
          </a:p>
          <a:p>
            <a:pPr lvl="1"/>
            <a:r>
              <a:rPr lang="en-US" sz="1600" b="1" dirty="0"/>
              <a:t>A systems perspective </a:t>
            </a:r>
            <a:r>
              <a:rPr lang="en-US" sz="1600" b="0" dirty="0"/>
              <a:t>on transportation and technologies </a:t>
            </a:r>
            <a:r>
              <a:rPr lang="en-US" sz="1600" b="0" dirty="0" smtClean="0"/>
              <a:t>that will </a:t>
            </a:r>
            <a:r>
              <a:rPr lang="en-US" sz="1600" b="0" dirty="0"/>
              <a:t>enable future investment in smarter transportation systems and technologies</a:t>
            </a:r>
            <a:r>
              <a:rPr lang="en-US" sz="1600" b="0" dirty="0" smtClean="0"/>
              <a:t>.</a:t>
            </a:r>
            <a:endParaRPr lang="en-US" sz="1600" b="0" dirty="0"/>
          </a:p>
          <a:p>
            <a:pPr marL="854363" lvl="2" indent="0">
              <a:buNone/>
            </a:pPr>
            <a:endParaRPr lang="en-US" sz="1200" dirty="0"/>
          </a:p>
        </p:txBody>
      </p:sp>
      <p:sp>
        <p:nvSpPr>
          <p:cNvPr id="3" name="Title 2"/>
          <p:cNvSpPr>
            <a:spLocks noGrp="1"/>
          </p:cNvSpPr>
          <p:nvPr>
            <p:ph type="title"/>
          </p:nvPr>
        </p:nvSpPr>
        <p:spPr>
          <a:xfrm>
            <a:off x="2743200" y="0"/>
            <a:ext cx="6400800" cy="765464"/>
          </a:xfrm>
        </p:spPr>
        <p:txBody>
          <a:bodyPr/>
          <a:lstStyle/>
          <a:p>
            <a:pPr lvl="1" algn="l"/>
            <a:r>
              <a:rPr lang="en-US" b="1" kern="1200" dirty="0">
                <a:solidFill>
                  <a:schemeClr val="tx2"/>
                </a:solidFill>
                <a:latin typeface="Arial" pitchFamily="34" charset="0"/>
                <a:ea typeface="+mj-ea"/>
                <a:cs typeface="Arial" pitchFamily="34" charset="0"/>
              </a:rPr>
              <a:t>Advancing Clean Transportation and Vehicle Systems and Technologies</a:t>
            </a: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15</a:t>
            </a:fld>
            <a:endParaRPr lang="en-US" dirty="0"/>
          </a:p>
        </p:txBody>
      </p:sp>
    </p:spTree>
    <p:extLst>
      <p:ext uri="{BB962C8B-B14F-4D97-AF65-F5344CB8AC3E}">
        <p14:creationId xmlns:p14="http://schemas.microsoft.com/office/powerpoint/2010/main" val="674622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04800" y="1752600"/>
            <a:ext cx="6400800" cy="38100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a:solidFill>
                  <a:schemeClr val="tx1">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a:solidFill>
                  <a:srgbClr val="003399"/>
                </a:solidFill>
                <a:latin typeface="+mn-lt"/>
              </a:defRPr>
            </a:lvl2pPr>
            <a:lvl3pPr marL="1143000" indent="-228600" algn="l" rtl="0" eaLnBrk="0" fontAlgn="base" hangingPunct="0">
              <a:spcBef>
                <a:spcPct val="20000"/>
              </a:spcBef>
              <a:spcAft>
                <a:spcPct val="0"/>
              </a:spcAft>
              <a:buFont typeface="Arial" charset="0"/>
              <a:buChar char="•"/>
              <a:defRPr sz="1600">
                <a:solidFill>
                  <a:srgbClr val="003399"/>
                </a:solidFill>
                <a:latin typeface="+mn-lt"/>
              </a:defRPr>
            </a:lvl3pPr>
            <a:lvl4pPr marL="1600200" indent="-228600" algn="l" rtl="0" eaLnBrk="0" fontAlgn="base" hangingPunct="0">
              <a:spcBef>
                <a:spcPct val="20000"/>
              </a:spcBef>
              <a:spcAft>
                <a:spcPct val="0"/>
              </a:spcAft>
              <a:buFont typeface="Arial" charset="0"/>
              <a:buChar char="–"/>
              <a:defRPr sz="1600">
                <a:solidFill>
                  <a:srgbClr val="003399"/>
                </a:solidFill>
                <a:latin typeface="+mn-lt"/>
              </a:defRPr>
            </a:lvl4pPr>
            <a:lvl5pPr marL="2057400" indent="-228600" algn="l" rtl="0" eaLnBrk="0" fontAlgn="base" hangingPunct="0">
              <a:spcBef>
                <a:spcPct val="20000"/>
              </a:spcBef>
              <a:spcAft>
                <a:spcPct val="0"/>
              </a:spcAft>
              <a:buFont typeface="Arial" charset="0"/>
              <a:buChar char="»"/>
              <a:defRPr sz="1600">
                <a:solidFill>
                  <a:srgbClr val="003399"/>
                </a:solidFill>
                <a:latin typeface="+mn-lt"/>
              </a:defRPr>
            </a:lvl5pPr>
            <a:lvl6pPr marL="2514600" indent="-228600" algn="l" rtl="0" eaLnBrk="0" fontAlgn="base" hangingPunct="0">
              <a:spcBef>
                <a:spcPct val="20000"/>
              </a:spcBef>
              <a:spcAft>
                <a:spcPct val="0"/>
              </a:spcAft>
              <a:buFont typeface="Arial" charset="0"/>
              <a:buChar char="»"/>
              <a:defRPr sz="1600">
                <a:solidFill>
                  <a:srgbClr val="003399"/>
                </a:solidFill>
                <a:latin typeface="+mn-lt"/>
              </a:defRPr>
            </a:lvl6pPr>
            <a:lvl7pPr marL="2971800" indent="-228600" algn="l" rtl="0" eaLnBrk="0" fontAlgn="base" hangingPunct="0">
              <a:spcBef>
                <a:spcPct val="20000"/>
              </a:spcBef>
              <a:spcAft>
                <a:spcPct val="0"/>
              </a:spcAft>
              <a:buFont typeface="Arial" charset="0"/>
              <a:buChar char="»"/>
              <a:defRPr sz="1600">
                <a:solidFill>
                  <a:srgbClr val="003399"/>
                </a:solidFill>
                <a:latin typeface="+mn-lt"/>
              </a:defRPr>
            </a:lvl7pPr>
            <a:lvl8pPr marL="3429000" indent="-228600" algn="l" rtl="0" eaLnBrk="0" fontAlgn="base" hangingPunct="0">
              <a:spcBef>
                <a:spcPct val="20000"/>
              </a:spcBef>
              <a:spcAft>
                <a:spcPct val="0"/>
              </a:spcAft>
              <a:buFont typeface="Arial" charset="0"/>
              <a:buChar char="»"/>
              <a:defRPr sz="1600">
                <a:solidFill>
                  <a:srgbClr val="003399"/>
                </a:solidFill>
                <a:latin typeface="+mn-lt"/>
              </a:defRPr>
            </a:lvl8pPr>
            <a:lvl9pPr marL="3886200" indent="-228600" algn="l" rtl="0" eaLnBrk="0" fontAlgn="base" hangingPunct="0">
              <a:spcBef>
                <a:spcPct val="20000"/>
              </a:spcBef>
              <a:spcAft>
                <a:spcPct val="0"/>
              </a:spcAft>
              <a:buFont typeface="Arial" charset="0"/>
              <a:buChar char="»"/>
              <a:defRPr sz="1600">
                <a:solidFill>
                  <a:srgbClr val="003399"/>
                </a:solidFill>
                <a:latin typeface="+mn-lt"/>
              </a:defRPr>
            </a:lvl9pPr>
          </a:lstStyle>
          <a:p>
            <a:pPr marL="0" indent="0">
              <a:spcBef>
                <a:spcPts val="0"/>
              </a:spcBef>
              <a:spcAft>
                <a:spcPts val="600"/>
              </a:spcAft>
              <a:buNone/>
            </a:pPr>
            <a:r>
              <a:rPr lang="en-US" i="1" dirty="0" smtClean="0">
                <a:solidFill>
                  <a:schemeClr val="tx1"/>
                </a:solidFill>
              </a:rPr>
              <a:t>X-ray light sources </a:t>
            </a:r>
            <a:r>
              <a:rPr lang="en-US" dirty="0" smtClean="0">
                <a:solidFill>
                  <a:schemeClr val="tx1"/>
                </a:solidFill>
              </a:rPr>
              <a:t>provide a range of wavelengths capable of probing structures as small as atoms to whole cells and beyond. </a:t>
            </a:r>
          </a:p>
          <a:p>
            <a:pPr marL="630238" lvl="1" indent="-230188">
              <a:lnSpc>
                <a:spcPct val="90000"/>
              </a:lnSpc>
              <a:spcBef>
                <a:spcPts val="0"/>
              </a:spcBef>
              <a:spcAft>
                <a:spcPts val="0"/>
              </a:spcAft>
              <a:buFont typeface="Arial" panose="020B0604020202020204" pitchFamily="34" charset="0"/>
              <a:buChar char="•"/>
            </a:pPr>
            <a:r>
              <a:rPr lang="en-US" sz="1400" dirty="0" smtClean="0">
                <a:solidFill>
                  <a:schemeClr val="tx1"/>
                </a:solidFill>
              </a:rPr>
              <a:t>LCLS-II and APS-U will provide higher energy and brighter beams.</a:t>
            </a:r>
            <a:endParaRPr lang="en-US" sz="1400" dirty="0">
              <a:solidFill>
                <a:schemeClr val="tx1"/>
              </a:solidFill>
            </a:endParaRPr>
          </a:p>
          <a:p>
            <a:pPr marL="630238" lvl="1" indent="-230188">
              <a:lnSpc>
                <a:spcPct val="90000"/>
              </a:lnSpc>
              <a:spcBef>
                <a:spcPts val="0"/>
              </a:spcBef>
              <a:spcAft>
                <a:spcPts val="600"/>
              </a:spcAft>
              <a:buFont typeface="Arial" panose="020B0604020202020204" pitchFamily="34" charset="0"/>
              <a:buChar char="•"/>
            </a:pPr>
            <a:r>
              <a:rPr lang="en-US" sz="1400" dirty="0" smtClean="0">
                <a:solidFill>
                  <a:schemeClr val="tx1"/>
                </a:solidFill>
              </a:rPr>
              <a:t>Instrument development brings NSLS-II’s world-leading beam brightness to more experiments.</a:t>
            </a:r>
          </a:p>
          <a:p>
            <a:pPr marL="0" indent="0">
              <a:spcBef>
                <a:spcPts val="0"/>
              </a:spcBef>
              <a:spcAft>
                <a:spcPts val="600"/>
              </a:spcAft>
              <a:buNone/>
            </a:pPr>
            <a:r>
              <a:rPr lang="en-US" i="1" dirty="0" smtClean="0">
                <a:solidFill>
                  <a:schemeClr val="tx1"/>
                </a:solidFill>
              </a:rPr>
              <a:t>Neutron sources </a:t>
            </a:r>
            <a:r>
              <a:rPr lang="en-US" dirty="0" smtClean="0">
                <a:solidFill>
                  <a:schemeClr val="tx1"/>
                </a:solidFill>
              </a:rPr>
              <a:t>are uniquely suited to non-destructive 3D structure determination of real systems.</a:t>
            </a:r>
          </a:p>
          <a:p>
            <a:pPr marL="627063" lvl="1" indent="-169863">
              <a:spcBef>
                <a:spcPts val="0"/>
              </a:spcBef>
              <a:spcAft>
                <a:spcPts val="600"/>
              </a:spcAft>
              <a:buFont typeface="Arial" panose="020B0604020202020204" pitchFamily="34" charset="0"/>
              <a:buChar char="•"/>
            </a:pPr>
            <a:r>
              <a:rPr lang="en-US" sz="1400" dirty="0" smtClean="0">
                <a:solidFill>
                  <a:schemeClr val="tx1"/>
                </a:solidFill>
              </a:rPr>
              <a:t>The SNS Second Target Station would enable new science in condensed matter, structural biology, and energy materials.</a:t>
            </a:r>
            <a:endParaRPr lang="en-US" dirty="0" smtClean="0">
              <a:solidFill>
                <a:schemeClr val="tx1"/>
              </a:solidFill>
            </a:endParaRPr>
          </a:p>
          <a:p>
            <a:pPr marL="0" indent="0">
              <a:spcBef>
                <a:spcPts val="0"/>
              </a:spcBef>
              <a:spcAft>
                <a:spcPts val="600"/>
              </a:spcAft>
              <a:buNone/>
            </a:pPr>
            <a:r>
              <a:rPr lang="en-US" i="1" dirty="0" smtClean="0">
                <a:solidFill>
                  <a:schemeClr val="tx1"/>
                </a:solidFill>
              </a:rPr>
              <a:t>Nanoscale Science Research Centers </a:t>
            </a:r>
            <a:r>
              <a:rPr lang="en-US" dirty="0" smtClean="0">
                <a:solidFill>
                  <a:schemeClr val="tx1"/>
                </a:solidFill>
              </a:rPr>
              <a:t>integrate theory, synthesis, fabrication, and characterization of novel nanomaterials</a:t>
            </a:r>
          </a:p>
          <a:p>
            <a:pPr marL="627063" lvl="2" indent="-169863">
              <a:lnSpc>
                <a:spcPct val="90000"/>
              </a:lnSpc>
              <a:spcBef>
                <a:spcPts val="0"/>
              </a:spcBef>
              <a:spcAft>
                <a:spcPts val="0"/>
              </a:spcAft>
            </a:pPr>
            <a:r>
              <a:rPr lang="en-US" sz="1400" dirty="0" smtClean="0">
                <a:solidFill>
                  <a:schemeClr val="tx1"/>
                </a:solidFill>
              </a:rPr>
              <a:t>New capabilities in </a:t>
            </a:r>
            <a:r>
              <a:rPr lang="en-US" sz="1400" i="1" dirty="0" smtClean="0">
                <a:solidFill>
                  <a:schemeClr val="tx1"/>
                </a:solidFill>
              </a:rPr>
              <a:t>in operando </a:t>
            </a:r>
            <a:r>
              <a:rPr lang="en-US" sz="1400" dirty="0" smtClean="0">
                <a:solidFill>
                  <a:schemeClr val="tx1"/>
                </a:solidFill>
              </a:rPr>
              <a:t>electron microscopy and accelerator-based </a:t>
            </a:r>
            <a:r>
              <a:rPr lang="en-US" sz="1400" dirty="0" err="1" smtClean="0">
                <a:solidFill>
                  <a:schemeClr val="tx1"/>
                </a:solidFill>
              </a:rPr>
              <a:t>nanoscience</a:t>
            </a:r>
            <a:r>
              <a:rPr lang="en-US" sz="1400" dirty="0" smtClean="0">
                <a:solidFill>
                  <a:schemeClr val="tx1"/>
                </a:solidFill>
              </a:rPr>
              <a:t>.</a:t>
            </a:r>
          </a:p>
          <a:p>
            <a:pPr marL="627063" lvl="2" indent="-169863">
              <a:lnSpc>
                <a:spcPct val="90000"/>
              </a:lnSpc>
              <a:spcBef>
                <a:spcPts val="0"/>
              </a:spcBef>
              <a:spcAft>
                <a:spcPts val="0"/>
              </a:spcAft>
            </a:pPr>
            <a:r>
              <a:rPr lang="en-US" sz="1400" dirty="0" smtClean="0">
                <a:solidFill>
                  <a:schemeClr val="tx1"/>
                </a:solidFill>
              </a:rPr>
              <a:t>Novel fabrication techniques in </a:t>
            </a:r>
            <a:r>
              <a:rPr lang="en-US" sz="1400" dirty="0" err="1" smtClean="0">
                <a:solidFill>
                  <a:schemeClr val="tx1"/>
                </a:solidFill>
              </a:rPr>
              <a:t>combinatorics</a:t>
            </a:r>
            <a:r>
              <a:rPr lang="en-US" sz="1400" dirty="0" smtClean="0">
                <a:solidFill>
                  <a:schemeClr val="tx1"/>
                </a:solidFill>
              </a:rPr>
              <a:t> and self-assembly.</a:t>
            </a:r>
            <a:endParaRPr lang="en-US" sz="1400" dirty="0">
              <a:solidFill>
                <a:schemeClr val="tx1"/>
              </a:solidFill>
            </a:endParaRPr>
          </a:p>
          <a:p>
            <a:pPr marL="0" indent="0">
              <a:spcBef>
                <a:spcPts val="0"/>
              </a:spcBef>
              <a:spcAft>
                <a:spcPts val="600"/>
              </a:spcAft>
              <a:buNone/>
            </a:pPr>
            <a:endParaRPr lang="en-US" dirty="0" smtClean="0">
              <a:solidFill>
                <a:schemeClr val="tx1"/>
              </a:solidFill>
            </a:endParaRPr>
          </a:p>
        </p:txBody>
      </p:sp>
      <p:sp>
        <p:nvSpPr>
          <p:cNvPr id="7" name="Title 1"/>
          <p:cNvSpPr txBox="1">
            <a:spLocks/>
          </p:cNvSpPr>
          <p:nvPr/>
        </p:nvSpPr>
        <p:spPr>
          <a:xfrm>
            <a:off x="2667000" y="-76200"/>
            <a:ext cx="6477000" cy="761999"/>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pPr algn="l"/>
            <a:r>
              <a:rPr lang="en-US" sz="2400" b="1" dirty="0">
                <a:solidFill>
                  <a:schemeClr val="tx2"/>
                </a:solidFill>
                <a:latin typeface="Arial" pitchFamily="34" charset="0"/>
                <a:cs typeface="Arial" pitchFamily="34" charset="0"/>
              </a:rPr>
              <a:t>Understanding and Controlling Matter at the Atomic Scale</a:t>
            </a:r>
          </a:p>
        </p:txBody>
      </p:sp>
      <p:sp>
        <p:nvSpPr>
          <p:cNvPr id="11" name="Title 1"/>
          <p:cNvSpPr txBox="1">
            <a:spLocks/>
          </p:cNvSpPr>
          <p:nvPr/>
        </p:nvSpPr>
        <p:spPr>
          <a:xfrm>
            <a:off x="457200" y="952501"/>
            <a:ext cx="8229600" cy="685798"/>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r>
              <a:rPr lang="en-US" sz="2000" b="1" i="1" dirty="0" smtClean="0">
                <a:solidFill>
                  <a:schemeClr val="tx2"/>
                </a:solidFill>
              </a:rPr>
              <a:t>Unique, cutting-edge experimental tools for characterization, discovery, and synthesis of novel materials and energy systems.</a:t>
            </a:r>
            <a:endParaRPr lang="en-US" sz="2000" b="1" i="1" dirty="0">
              <a:solidFill>
                <a:schemeClr val="tx2"/>
              </a:solidFill>
            </a:endParaRPr>
          </a:p>
        </p:txBody>
      </p:sp>
      <p:sp>
        <p:nvSpPr>
          <p:cNvPr id="12" name="Title 1"/>
          <p:cNvSpPr txBox="1">
            <a:spLocks/>
          </p:cNvSpPr>
          <p:nvPr/>
        </p:nvSpPr>
        <p:spPr>
          <a:xfrm>
            <a:off x="457200" y="5867400"/>
            <a:ext cx="8229600" cy="762000"/>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r>
              <a:rPr lang="en-US" sz="2000" b="1" i="1" dirty="0" smtClean="0">
                <a:solidFill>
                  <a:schemeClr val="tx2"/>
                </a:solidFill>
              </a:rPr>
              <a:t>On-going research</a:t>
            </a:r>
            <a:r>
              <a:rPr lang="en-US" sz="2000" b="1" i="1" dirty="0">
                <a:solidFill>
                  <a:schemeClr val="tx2"/>
                </a:solidFill>
              </a:rPr>
              <a:t>, development, and upgrades </a:t>
            </a:r>
            <a:r>
              <a:rPr lang="en-US" sz="2000" b="1" i="1" dirty="0" smtClean="0">
                <a:solidFill>
                  <a:schemeClr val="tx2"/>
                </a:solidFill>
              </a:rPr>
              <a:t>for facilities opens </a:t>
            </a:r>
            <a:r>
              <a:rPr lang="en-US" sz="2000" b="1" i="1" dirty="0">
                <a:solidFill>
                  <a:schemeClr val="tx2"/>
                </a:solidFill>
              </a:rPr>
              <a:t>new frontiers in materials characterization (real systems in real time</a:t>
            </a:r>
            <a:r>
              <a:rPr lang="en-US" sz="2000" b="1" i="1" dirty="0" smtClean="0">
                <a:solidFill>
                  <a:schemeClr val="tx2"/>
                </a:solidFill>
              </a:rPr>
              <a:t>).</a:t>
            </a:r>
            <a:endParaRPr lang="en-US" sz="2000" b="1" i="1" dirty="0">
              <a:solidFill>
                <a:schemeClr val="tx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5" y="1828800"/>
            <a:ext cx="204787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2" y="3170276"/>
            <a:ext cx="1981200" cy="132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925" y="4572039"/>
            <a:ext cx="206057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055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67000" y="-76200"/>
            <a:ext cx="6477000" cy="685800"/>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pPr algn="l"/>
            <a:r>
              <a:rPr lang="en-US" sz="2400" b="1" dirty="0">
                <a:solidFill>
                  <a:schemeClr val="tx2"/>
                </a:solidFill>
                <a:latin typeface="Arial" pitchFamily="34" charset="0"/>
                <a:cs typeface="Arial" pitchFamily="34" charset="0"/>
              </a:rPr>
              <a:t>Understanding and Controlling Matter at the Atomic Scale</a:t>
            </a:r>
          </a:p>
        </p:txBody>
      </p:sp>
      <p:sp>
        <p:nvSpPr>
          <p:cNvPr id="11" name="Title 1"/>
          <p:cNvSpPr txBox="1">
            <a:spLocks/>
          </p:cNvSpPr>
          <p:nvPr/>
        </p:nvSpPr>
        <p:spPr>
          <a:xfrm>
            <a:off x="982362" y="1019290"/>
            <a:ext cx="7239000" cy="434161"/>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pPr>
              <a:spcAft>
                <a:spcPts val="600"/>
              </a:spcAft>
            </a:pPr>
            <a:r>
              <a:rPr lang="en-US" sz="2000" b="1" dirty="0">
                <a:solidFill>
                  <a:schemeClr val="tx1"/>
                </a:solidFill>
              </a:rPr>
              <a:t>Traversing a Catalytic Reaction Pathway in Femtosecond Steps</a:t>
            </a:r>
          </a:p>
        </p:txBody>
      </p:sp>
      <p:sp>
        <p:nvSpPr>
          <p:cNvPr id="23" name="Rectangle 22"/>
          <p:cNvSpPr/>
          <p:nvPr/>
        </p:nvSpPr>
        <p:spPr>
          <a:xfrm>
            <a:off x="381000" y="1666166"/>
            <a:ext cx="4800600" cy="4278094"/>
          </a:xfrm>
          <a:prstGeom prst="rect">
            <a:avLst/>
          </a:prstGeom>
        </p:spPr>
        <p:txBody>
          <a:bodyPr wrap="square">
            <a:spAutoFit/>
          </a:bodyPr>
          <a:lstStyle/>
          <a:p>
            <a:pPr marL="176213" indent="-176213">
              <a:spcAft>
                <a:spcPts val="600"/>
              </a:spcAft>
              <a:buFont typeface="Arial" panose="020B0604020202020204" pitchFamily="34" charset="0"/>
              <a:buChar char="•"/>
            </a:pPr>
            <a:r>
              <a:rPr lang="en-US" dirty="0" smtClean="0"/>
              <a:t>SLAC researchers revealed details of a catalytic mechanism (CO oxidation at a ruthenium catalyst) by combining ultra-fast optical and x-ray laser pulses. </a:t>
            </a:r>
          </a:p>
          <a:p>
            <a:pPr marL="176213" indent="-176213">
              <a:spcAft>
                <a:spcPts val="600"/>
              </a:spcAft>
              <a:buFont typeface="Arial" panose="020B0604020202020204" pitchFamily="34" charset="0"/>
              <a:buChar char="•"/>
            </a:pPr>
            <a:endParaRPr lang="en-US" dirty="0" smtClean="0"/>
          </a:p>
          <a:p>
            <a:pPr marL="176213" indent="-176213">
              <a:spcAft>
                <a:spcPts val="600"/>
              </a:spcAft>
              <a:buFont typeface="Arial" panose="020B0604020202020204" pitchFamily="34" charset="0"/>
              <a:buChar char="•"/>
            </a:pPr>
            <a:r>
              <a:rPr lang="en-US" dirty="0" smtClean="0"/>
              <a:t>Ultra-bright femtosecond x-ray </a:t>
            </a:r>
            <a:r>
              <a:rPr lang="en-US" dirty="0"/>
              <a:t>pulses from LCLS allowed researchers to </a:t>
            </a:r>
            <a:r>
              <a:rPr lang="en-US" dirty="0" smtClean="0"/>
              <a:t>directly characterize catalytic </a:t>
            </a:r>
            <a:r>
              <a:rPr lang="en-US" dirty="0"/>
              <a:t>reaction </a:t>
            </a:r>
            <a:r>
              <a:rPr lang="en-US" dirty="0" smtClean="0"/>
              <a:t>intermediates.</a:t>
            </a:r>
          </a:p>
          <a:p>
            <a:pPr marL="176213" indent="-176213">
              <a:spcAft>
                <a:spcPts val="600"/>
              </a:spcAft>
              <a:buFont typeface="Arial" panose="020B0604020202020204" pitchFamily="34" charset="0"/>
              <a:buChar char="•"/>
            </a:pPr>
            <a:endParaRPr lang="en-US" dirty="0" smtClean="0"/>
          </a:p>
          <a:p>
            <a:pPr marL="176213" indent="-176213">
              <a:spcAft>
                <a:spcPts val="600"/>
              </a:spcAft>
              <a:buFont typeface="Arial" panose="020B0604020202020204" pitchFamily="34" charset="0"/>
              <a:buChar char="•"/>
            </a:pPr>
            <a:r>
              <a:rPr lang="en-US" dirty="0" smtClean="0"/>
              <a:t>The detailed understanding of elementary reaction steps enabled by LCLS opens the door for new catalysts that are both more reactive and more robust, leading to greater efficiency and reduced energy costs.</a:t>
            </a:r>
            <a:endParaRPr lang="en-US" dirty="0"/>
          </a:p>
        </p:txBody>
      </p:sp>
      <p:sp>
        <p:nvSpPr>
          <p:cNvPr id="25" name="Rectangle 24"/>
          <p:cNvSpPr/>
          <p:nvPr/>
        </p:nvSpPr>
        <p:spPr>
          <a:xfrm>
            <a:off x="5046177" y="6159044"/>
            <a:ext cx="3823172" cy="523220"/>
          </a:xfrm>
          <a:prstGeom prst="rect">
            <a:avLst/>
          </a:prstGeom>
        </p:spPr>
        <p:txBody>
          <a:bodyPr wrap="square">
            <a:spAutoFit/>
          </a:bodyPr>
          <a:lstStyle/>
          <a:p>
            <a:pPr algn="ctr"/>
            <a:r>
              <a:rPr lang="en-US" sz="1400" dirty="0" smtClean="0"/>
              <a:t>The stages of </a:t>
            </a:r>
            <a:r>
              <a:rPr lang="en-US" sz="1400" dirty="0" err="1" smtClean="0"/>
              <a:t>photoinitiated</a:t>
            </a:r>
            <a:r>
              <a:rPr lang="en-US" sz="1400" dirty="0" smtClean="0"/>
              <a:t> carbon monoxide oxidation at a ruthenium catalyst surface. </a:t>
            </a:r>
            <a:endParaRPr lang="en-US" sz="1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243" y="1735230"/>
            <a:ext cx="2825042" cy="1883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188" b="7430"/>
          <a:stretch/>
        </p:blipFill>
        <p:spPr bwMode="auto">
          <a:xfrm>
            <a:off x="5809891" y="3999080"/>
            <a:ext cx="2295747" cy="186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000" y="6188908"/>
            <a:ext cx="4572000" cy="461665"/>
          </a:xfrm>
          <a:prstGeom prst="rect">
            <a:avLst/>
          </a:prstGeom>
        </p:spPr>
        <p:txBody>
          <a:bodyPr>
            <a:spAutoFit/>
          </a:bodyPr>
          <a:lstStyle/>
          <a:p>
            <a:r>
              <a:rPr lang="en-US" sz="1200" dirty="0" smtClean="0"/>
              <a:t>Reference: </a:t>
            </a:r>
            <a:r>
              <a:rPr lang="en-US" sz="1200" dirty="0" err="1" smtClean="0"/>
              <a:t>Ӧstrӧm</a:t>
            </a:r>
            <a:r>
              <a:rPr lang="en-US" sz="1200" dirty="0" smtClean="0"/>
              <a:t> </a:t>
            </a:r>
            <a:r>
              <a:rPr lang="en-US" sz="1200" dirty="0"/>
              <a:t>et al. “Probing the Transition State Region in Catalytic CO Oxidation on Ru”, </a:t>
            </a:r>
            <a:r>
              <a:rPr lang="en-US" sz="1200" i="1" dirty="0"/>
              <a:t>Science </a:t>
            </a:r>
            <a:r>
              <a:rPr lang="en-US" sz="1200" b="1" dirty="0"/>
              <a:t>347</a:t>
            </a:r>
            <a:r>
              <a:rPr lang="en-US" sz="1200" dirty="0"/>
              <a:t>(6225)</a:t>
            </a:r>
            <a:r>
              <a:rPr lang="en-US" sz="1200" i="1" dirty="0"/>
              <a:t>, </a:t>
            </a:r>
            <a:r>
              <a:rPr lang="en-US" sz="1200" dirty="0"/>
              <a:t>978-982 (2015)</a:t>
            </a:r>
          </a:p>
        </p:txBody>
      </p:sp>
      <p:sp>
        <p:nvSpPr>
          <p:cNvPr id="3" name="Rectangle 2"/>
          <p:cNvSpPr/>
          <p:nvPr/>
        </p:nvSpPr>
        <p:spPr>
          <a:xfrm>
            <a:off x="5764424" y="3651325"/>
            <a:ext cx="2431563" cy="307777"/>
          </a:xfrm>
          <a:prstGeom prst="rect">
            <a:avLst/>
          </a:prstGeom>
        </p:spPr>
        <p:txBody>
          <a:bodyPr wrap="none">
            <a:spAutoFit/>
          </a:bodyPr>
          <a:lstStyle/>
          <a:p>
            <a:r>
              <a:rPr lang="en-US" sz="1400" dirty="0"/>
              <a:t>The 132 m LCLS undulator </a:t>
            </a:r>
            <a:r>
              <a:rPr lang="en-US" sz="1400" dirty="0" smtClean="0"/>
              <a:t>hall.</a:t>
            </a:r>
            <a:endParaRPr lang="en-US" sz="1400" dirty="0"/>
          </a:p>
        </p:txBody>
      </p:sp>
    </p:spTree>
    <p:extLst>
      <p:ext uri="{BB962C8B-B14F-4D97-AF65-F5344CB8AC3E}">
        <p14:creationId xmlns:p14="http://schemas.microsoft.com/office/powerpoint/2010/main" val="3640944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67000" y="-76200"/>
            <a:ext cx="6477000" cy="762000"/>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pPr algn="l"/>
            <a:r>
              <a:rPr lang="en-US" sz="2400" b="1" dirty="0">
                <a:solidFill>
                  <a:schemeClr val="tx2"/>
                </a:solidFill>
                <a:latin typeface="Arial" pitchFamily="34" charset="0"/>
                <a:cs typeface="Arial" pitchFamily="34" charset="0"/>
              </a:rPr>
              <a:t>Modeling and Simulation of Complex Phenomenon</a:t>
            </a:r>
          </a:p>
        </p:txBody>
      </p:sp>
      <p:sp>
        <p:nvSpPr>
          <p:cNvPr id="10" name="Title 1"/>
          <p:cNvSpPr txBox="1">
            <a:spLocks/>
          </p:cNvSpPr>
          <p:nvPr/>
        </p:nvSpPr>
        <p:spPr>
          <a:xfrm>
            <a:off x="609600" y="909256"/>
            <a:ext cx="8001000" cy="685798"/>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r>
              <a:rPr lang="en-US" sz="2000" b="1" i="1" dirty="0" smtClean="0">
                <a:solidFill>
                  <a:schemeClr val="tx2"/>
                </a:solidFill>
              </a:rPr>
              <a:t>Accelerating discovery through modeling and simulation of real systems.</a:t>
            </a:r>
            <a:endParaRPr lang="en-US" sz="2000" b="1" i="1" dirty="0">
              <a:solidFill>
                <a:schemeClr val="tx2"/>
              </a:solidFill>
            </a:endParaRPr>
          </a:p>
        </p:txBody>
      </p:sp>
      <p:sp>
        <p:nvSpPr>
          <p:cNvPr id="18" name="Content Placeholder 2"/>
          <p:cNvSpPr txBox="1">
            <a:spLocks/>
          </p:cNvSpPr>
          <p:nvPr/>
        </p:nvSpPr>
        <p:spPr bwMode="auto">
          <a:xfrm>
            <a:off x="152253" y="1437211"/>
            <a:ext cx="487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a:solidFill>
                  <a:schemeClr val="tx1">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a:solidFill>
                  <a:srgbClr val="003399"/>
                </a:solidFill>
                <a:latin typeface="+mn-lt"/>
              </a:defRPr>
            </a:lvl2pPr>
            <a:lvl3pPr marL="1143000" indent="-228600" algn="l" rtl="0" eaLnBrk="0" fontAlgn="base" hangingPunct="0">
              <a:spcBef>
                <a:spcPct val="20000"/>
              </a:spcBef>
              <a:spcAft>
                <a:spcPct val="0"/>
              </a:spcAft>
              <a:buFont typeface="Arial" charset="0"/>
              <a:buChar char="•"/>
              <a:defRPr sz="1600">
                <a:solidFill>
                  <a:srgbClr val="003399"/>
                </a:solidFill>
                <a:latin typeface="+mn-lt"/>
              </a:defRPr>
            </a:lvl3pPr>
            <a:lvl4pPr marL="1600200" indent="-228600" algn="l" rtl="0" eaLnBrk="0" fontAlgn="base" hangingPunct="0">
              <a:spcBef>
                <a:spcPct val="20000"/>
              </a:spcBef>
              <a:spcAft>
                <a:spcPct val="0"/>
              </a:spcAft>
              <a:buFont typeface="Arial" charset="0"/>
              <a:buChar char="–"/>
              <a:defRPr sz="1600">
                <a:solidFill>
                  <a:srgbClr val="003399"/>
                </a:solidFill>
                <a:latin typeface="+mn-lt"/>
              </a:defRPr>
            </a:lvl4pPr>
            <a:lvl5pPr marL="2057400" indent="-228600" algn="l" rtl="0" eaLnBrk="0" fontAlgn="base" hangingPunct="0">
              <a:spcBef>
                <a:spcPct val="20000"/>
              </a:spcBef>
              <a:spcAft>
                <a:spcPct val="0"/>
              </a:spcAft>
              <a:buFont typeface="Arial" charset="0"/>
              <a:buChar char="»"/>
              <a:defRPr sz="1600">
                <a:solidFill>
                  <a:srgbClr val="003399"/>
                </a:solidFill>
                <a:latin typeface="+mn-lt"/>
              </a:defRPr>
            </a:lvl5pPr>
            <a:lvl6pPr marL="2514600" indent="-228600" algn="l" rtl="0" eaLnBrk="0" fontAlgn="base" hangingPunct="0">
              <a:spcBef>
                <a:spcPct val="20000"/>
              </a:spcBef>
              <a:spcAft>
                <a:spcPct val="0"/>
              </a:spcAft>
              <a:buFont typeface="Arial" charset="0"/>
              <a:buChar char="»"/>
              <a:defRPr sz="1600">
                <a:solidFill>
                  <a:srgbClr val="003399"/>
                </a:solidFill>
                <a:latin typeface="+mn-lt"/>
              </a:defRPr>
            </a:lvl6pPr>
            <a:lvl7pPr marL="2971800" indent="-228600" algn="l" rtl="0" eaLnBrk="0" fontAlgn="base" hangingPunct="0">
              <a:spcBef>
                <a:spcPct val="20000"/>
              </a:spcBef>
              <a:spcAft>
                <a:spcPct val="0"/>
              </a:spcAft>
              <a:buFont typeface="Arial" charset="0"/>
              <a:buChar char="»"/>
              <a:defRPr sz="1600">
                <a:solidFill>
                  <a:srgbClr val="003399"/>
                </a:solidFill>
                <a:latin typeface="+mn-lt"/>
              </a:defRPr>
            </a:lvl7pPr>
            <a:lvl8pPr marL="3429000" indent="-228600" algn="l" rtl="0" eaLnBrk="0" fontAlgn="base" hangingPunct="0">
              <a:spcBef>
                <a:spcPct val="20000"/>
              </a:spcBef>
              <a:spcAft>
                <a:spcPct val="0"/>
              </a:spcAft>
              <a:buFont typeface="Arial" charset="0"/>
              <a:buChar char="»"/>
              <a:defRPr sz="1600">
                <a:solidFill>
                  <a:srgbClr val="003399"/>
                </a:solidFill>
                <a:latin typeface="+mn-lt"/>
              </a:defRPr>
            </a:lvl8pPr>
            <a:lvl9pPr marL="3886200" indent="-228600" algn="l" rtl="0" eaLnBrk="0" fontAlgn="base" hangingPunct="0">
              <a:spcBef>
                <a:spcPct val="20000"/>
              </a:spcBef>
              <a:spcAft>
                <a:spcPct val="0"/>
              </a:spcAft>
              <a:buFont typeface="Arial" charset="0"/>
              <a:buChar char="»"/>
              <a:defRPr sz="1600">
                <a:solidFill>
                  <a:srgbClr val="003399"/>
                </a:solidFill>
                <a:latin typeface="+mn-lt"/>
              </a:defRPr>
            </a:lvl9pPr>
          </a:lstStyle>
          <a:p>
            <a:pPr marL="230188" indent="-230188">
              <a:lnSpc>
                <a:spcPct val="90000"/>
              </a:lnSpc>
              <a:spcBef>
                <a:spcPts val="0"/>
              </a:spcBef>
              <a:spcAft>
                <a:spcPts val="600"/>
              </a:spcAft>
              <a:buFont typeface="Arial" panose="020B0604020202020204" pitchFamily="34" charset="0"/>
              <a:buChar char="•"/>
            </a:pPr>
            <a:r>
              <a:rPr lang="en-US" dirty="0" smtClean="0">
                <a:solidFill>
                  <a:schemeClr val="tx1"/>
                </a:solidFill>
              </a:rPr>
              <a:t>DOE and SC supported supercomputers enable simulation of complex real-world phenomena, putting true “systems-by-design” in reach. </a:t>
            </a:r>
          </a:p>
          <a:p>
            <a:pPr marL="230188" indent="-230188">
              <a:lnSpc>
                <a:spcPct val="90000"/>
              </a:lnSpc>
              <a:spcBef>
                <a:spcPts val="0"/>
              </a:spcBef>
              <a:spcAft>
                <a:spcPts val="600"/>
              </a:spcAft>
              <a:buFont typeface="Arial" panose="020B0604020202020204" pitchFamily="34" charset="0"/>
              <a:buChar char="•"/>
            </a:pPr>
            <a:r>
              <a:rPr lang="en-US" dirty="0" smtClean="0">
                <a:solidFill>
                  <a:schemeClr val="tx1"/>
                </a:solidFill>
              </a:rPr>
              <a:t>The </a:t>
            </a:r>
            <a:r>
              <a:rPr lang="en-US" i="1" dirty="0" smtClean="0">
                <a:solidFill>
                  <a:schemeClr val="tx1"/>
                </a:solidFill>
              </a:rPr>
              <a:t>Office of Advanced Scientific Computing Research </a:t>
            </a:r>
            <a:r>
              <a:rPr lang="en-US" dirty="0" smtClean="0">
                <a:solidFill>
                  <a:schemeClr val="tx1"/>
                </a:solidFill>
              </a:rPr>
              <a:t>supports this push to modeling and simulation of real systems through parallel development of hardware, software, and skilled personnel. </a:t>
            </a:r>
          </a:p>
          <a:p>
            <a:pPr marL="461963" lvl="1" indent="-230188">
              <a:lnSpc>
                <a:spcPct val="90000"/>
              </a:lnSpc>
              <a:spcBef>
                <a:spcPts val="0"/>
              </a:spcBef>
              <a:spcAft>
                <a:spcPts val="0"/>
              </a:spcAft>
              <a:buFont typeface="Arial" panose="020B0604020202020204" pitchFamily="34" charset="0"/>
              <a:buChar char="•"/>
            </a:pPr>
            <a:r>
              <a:rPr lang="en-US" i="1" dirty="0" smtClean="0">
                <a:solidFill>
                  <a:schemeClr val="tx1"/>
                </a:solidFill>
              </a:rPr>
              <a:t>Leadership-class computers </a:t>
            </a:r>
          </a:p>
          <a:p>
            <a:pPr marL="461963" lvl="1" indent="-230188">
              <a:lnSpc>
                <a:spcPct val="90000"/>
              </a:lnSpc>
              <a:spcBef>
                <a:spcPts val="0"/>
              </a:spcBef>
              <a:spcAft>
                <a:spcPts val="0"/>
              </a:spcAft>
              <a:buFont typeface="Arial" panose="020B0604020202020204" pitchFamily="34" charset="0"/>
              <a:buChar char="•"/>
            </a:pPr>
            <a:r>
              <a:rPr lang="en-US" i="1" dirty="0" smtClean="0">
                <a:solidFill>
                  <a:schemeClr val="tx1"/>
                </a:solidFill>
              </a:rPr>
              <a:t>Production-class computers </a:t>
            </a:r>
          </a:p>
          <a:p>
            <a:pPr marL="461963" lvl="1" indent="-230188">
              <a:lnSpc>
                <a:spcPct val="90000"/>
              </a:lnSpc>
              <a:spcBef>
                <a:spcPts val="0"/>
              </a:spcBef>
              <a:spcAft>
                <a:spcPts val="600"/>
              </a:spcAft>
              <a:buFont typeface="Arial" panose="020B0604020202020204" pitchFamily="34" charset="0"/>
              <a:buChar char="•"/>
            </a:pPr>
            <a:r>
              <a:rPr lang="en-US" i="1" dirty="0" smtClean="0">
                <a:solidFill>
                  <a:schemeClr val="tx1"/>
                </a:solidFill>
              </a:rPr>
              <a:t>Energy Sciences Network</a:t>
            </a:r>
          </a:p>
          <a:p>
            <a:pPr marL="228600" indent="-228600">
              <a:lnSpc>
                <a:spcPct val="90000"/>
              </a:lnSpc>
              <a:spcBef>
                <a:spcPts val="0"/>
              </a:spcBef>
              <a:spcAft>
                <a:spcPts val="600"/>
              </a:spcAft>
              <a:buFont typeface="Arial" panose="020B0604020202020204" pitchFamily="34" charset="0"/>
              <a:buChar char="•"/>
            </a:pPr>
            <a:r>
              <a:rPr lang="en-US" dirty="0" smtClean="0">
                <a:solidFill>
                  <a:schemeClr val="tx1"/>
                </a:solidFill>
              </a:rPr>
              <a:t>DOE computers - </a:t>
            </a:r>
            <a:r>
              <a:rPr lang="en-US" dirty="0">
                <a:solidFill>
                  <a:schemeClr val="tx1"/>
                </a:solidFill>
              </a:rPr>
              <a:t>enabled through dedicated outreach from the </a:t>
            </a:r>
            <a:r>
              <a:rPr lang="en-US" dirty="0" smtClean="0">
                <a:solidFill>
                  <a:schemeClr val="tx1"/>
                </a:solidFill>
              </a:rPr>
              <a:t>laboratories - have an </a:t>
            </a:r>
            <a:r>
              <a:rPr lang="en-US" dirty="0">
                <a:solidFill>
                  <a:schemeClr val="tx1"/>
                </a:solidFill>
              </a:rPr>
              <a:t>enormous impact across the engineering and manufacturing </a:t>
            </a:r>
            <a:r>
              <a:rPr lang="en-US" dirty="0" smtClean="0">
                <a:solidFill>
                  <a:schemeClr val="tx1"/>
                </a:solidFill>
              </a:rPr>
              <a:t>space.</a:t>
            </a:r>
          </a:p>
          <a:p>
            <a:pPr marL="228600" indent="-228600">
              <a:lnSpc>
                <a:spcPct val="90000"/>
              </a:lnSpc>
              <a:spcBef>
                <a:spcPts val="0"/>
              </a:spcBef>
              <a:spcAft>
                <a:spcPts val="600"/>
              </a:spcAft>
              <a:buFont typeface="Arial" panose="020B0604020202020204" pitchFamily="34" charset="0"/>
              <a:buChar char="•"/>
            </a:pPr>
            <a:r>
              <a:rPr lang="en-US" dirty="0" smtClean="0">
                <a:solidFill>
                  <a:schemeClr val="tx1"/>
                </a:solidFill>
              </a:rPr>
              <a:t>The development needs of </a:t>
            </a:r>
            <a:r>
              <a:rPr lang="en-US" i="1" dirty="0" smtClean="0">
                <a:solidFill>
                  <a:schemeClr val="tx1"/>
                </a:solidFill>
              </a:rPr>
              <a:t>exascale </a:t>
            </a:r>
            <a:r>
              <a:rPr lang="en-US" dirty="0" smtClean="0">
                <a:solidFill>
                  <a:schemeClr val="tx1"/>
                </a:solidFill>
              </a:rPr>
              <a:t>computing – hardware, software, and efficiency – are being supported through </a:t>
            </a:r>
            <a:r>
              <a:rPr lang="en-US" i="1" dirty="0" smtClean="0">
                <a:solidFill>
                  <a:schemeClr val="tx1"/>
                </a:solidFill>
              </a:rPr>
              <a:t>co-design </a:t>
            </a:r>
            <a:r>
              <a:rPr lang="en-US" dirty="0" smtClean="0">
                <a:solidFill>
                  <a:schemeClr val="tx1"/>
                </a:solidFill>
              </a:rPr>
              <a:t>centers. </a:t>
            </a:r>
          </a:p>
        </p:txBody>
      </p:sp>
      <p:graphicFrame>
        <p:nvGraphicFramePr>
          <p:cNvPr id="2" name="Table 1"/>
          <p:cNvGraphicFramePr>
            <a:graphicFrameLocks noGrp="1"/>
          </p:cNvGraphicFramePr>
          <p:nvPr>
            <p:extLst>
              <p:ext uri="{D42A27DB-BD31-4B8C-83A1-F6EECF244321}">
                <p14:modId xmlns:p14="http://schemas.microsoft.com/office/powerpoint/2010/main" val="1669351032"/>
              </p:ext>
            </p:extLst>
          </p:nvPr>
        </p:nvGraphicFramePr>
        <p:xfrm>
          <a:off x="5032131" y="1524000"/>
          <a:ext cx="3936441" cy="2103120"/>
        </p:xfrm>
        <a:graphic>
          <a:graphicData uri="http://schemas.openxmlformats.org/drawingml/2006/table">
            <a:tbl>
              <a:tblPr firstRow="1" bandRow="1">
                <a:tableStyleId>{5940675A-B579-460E-94D1-54222C63F5DA}</a:tableStyleId>
              </a:tblPr>
              <a:tblGrid>
                <a:gridCol w="772065"/>
                <a:gridCol w="1025129"/>
                <a:gridCol w="2139247"/>
              </a:tblGrid>
              <a:tr h="370840">
                <a:tc>
                  <a:txBody>
                    <a:bodyPr/>
                    <a:lstStyle/>
                    <a:p>
                      <a:pPr algn="ctr"/>
                      <a:r>
                        <a:rPr lang="en-US" sz="1200" b="1" dirty="0" smtClean="0"/>
                        <a:t>Name</a:t>
                      </a:r>
                      <a:endParaRPr lang="en-US" sz="1200" b="1" dirty="0"/>
                    </a:p>
                  </a:txBody>
                  <a:tcPr/>
                </a:tc>
                <a:tc>
                  <a:txBody>
                    <a:bodyPr/>
                    <a:lstStyle/>
                    <a:p>
                      <a:pPr algn="ctr"/>
                      <a:r>
                        <a:rPr lang="en-US" sz="1200" b="1" dirty="0" smtClean="0"/>
                        <a:t>Performance (</a:t>
                      </a:r>
                      <a:r>
                        <a:rPr lang="en-US" sz="1200" b="1" dirty="0" err="1" smtClean="0"/>
                        <a:t>pflops</a:t>
                      </a:r>
                      <a:r>
                        <a:rPr lang="en-US" sz="1200" b="1" dirty="0" smtClean="0"/>
                        <a:t>/s)</a:t>
                      </a:r>
                      <a:endParaRPr lang="en-US" sz="1200" b="1" dirty="0"/>
                    </a:p>
                  </a:txBody>
                  <a:tcPr/>
                </a:tc>
                <a:tc>
                  <a:txBody>
                    <a:bodyPr/>
                    <a:lstStyle/>
                    <a:p>
                      <a:pPr algn="ctr"/>
                      <a:r>
                        <a:rPr lang="en-US" sz="1200" b="1" dirty="0" smtClean="0"/>
                        <a:t>Laboratory</a:t>
                      </a:r>
                    </a:p>
                    <a:p>
                      <a:pPr algn="ctr"/>
                      <a:endParaRPr lang="en-US" sz="1200" b="1" dirty="0"/>
                    </a:p>
                  </a:txBody>
                  <a:tcPr/>
                </a:tc>
              </a:tr>
              <a:tr h="152400">
                <a:tc>
                  <a:txBody>
                    <a:bodyPr/>
                    <a:lstStyle/>
                    <a:p>
                      <a:r>
                        <a:rPr lang="en-US" sz="1200" dirty="0" smtClean="0"/>
                        <a:t>Titan</a:t>
                      </a:r>
                      <a:endParaRPr lang="en-US" sz="1200" dirty="0"/>
                    </a:p>
                  </a:txBody>
                  <a:tcPr/>
                </a:tc>
                <a:tc>
                  <a:txBody>
                    <a:bodyPr/>
                    <a:lstStyle/>
                    <a:p>
                      <a:r>
                        <a:rPr lang="en-US" sz="1200" dirty="0" smtClean="0"/>
                        <a:t>17.6</a:t>
                      </a:r>
                      <a:endParaRPr lang="en-US" sz="1200" dirty="0"/>
                    </a:p>
                  </a:txBody>
                  <a:tcPr/>
                </a:tc>
                <a:tc>
                  <a:txBody>
                    <a:bodyPr/>
                    <a:lstStyle/>
                    <a:p>
                      <a:r>
                        <a:rPr lang="en-US" sz="1200" dirty="0" smtClean="0"/>
                        <a:t>Oak Ridge </a:t>
                      </a:r>
                      <a:endParaRPr lang="en-US" sz="1200" dirty="0"/>
                    </a:p>
                  </a:txBody>
                  <a:tcPr/>
                </a:tc>
              </a:tr>
              <a:tr h="0">
                <a:tc>
                  <a:txBody>
                    <a:bodyPr/>
                    <a:lstStyle/>
                    <a:p>
                      <a:r>
                        <a:rPr lang="en-US" sz="1200" dirty="0" smtClean="0"/>
                        <a:t>Mira</a:t>
                      </a:r>
                      <a:endParaRPr lang="en-US" sz="1200" dirty="0"/>
                    </a:p>
                  </a:txBody>
                  <a:tcPr/>
                </a:tc>
                <a:tc>
                  <a:txBody>
                    <a:bodyPr/>
                    <a:lstStyle/>
                    <a:p>
                      <a:r>
                        <a:rPr lang="en-US" sz="1200" dirty="0" smtClean="0"/>
                        <a:t>8.60</a:t>
                      </a:r>
                      <a:endParaRPr lang="en-US" sz="1200" dirty="0"/>
                    </a:p>
                  </a:txBody>
                  <a:tcPr/>
                </a:tc>
                <a:tc>
                  <a:txBody>
                    <a:bodyPr/>
                    <a:lstStyle/>
                    <a:p>
                      <a:r>
                        <a:rPr lang="en-US" sz="1200" dirty="0" smtClean="0"/>
                        <a:t>Argonne</a:t>
                      </a:r>
                      <a:endParaRPr lang="en-US" sz="1200" dirty="0"/>
                    </a:p>
                  </a:txBody>
                  <a:tcPr/>
                </a:tc>
              </a:tr>
              <a:tr h="137160">
                <a:tc>
                  <a:txBody>
                    <a:bodyPr/>
                    <a:lstStyle/>
                    <a:p>
                      <a:r>
                        <a:rPr lang="en-US" sz="1200" dirty="0" smtClean="0"/>
                        <a:t>Cascade</a:t>
                      </a:r>
                      <a:endParaRPr lang="en-US" sz="1200" dirty="0"/>
                    </a:p>
                  </a:txBody>
                  <a:tcPr/>
                </a:tc>
                <a:tc>
                  <a:txBody>
                    <a:bodyPr/>
                    <a:lstStyle/>
                    <a:p>
                      <a:r>
                        <a:rPr lang="en-US" sz="1200" dirty="0" smtClean="0"/>
                        <a:t>2.53</a:t>
                      </a:r>
                      <a:endParaRPr lang="en-US" sz="1200" dirty="0"/>
                    </a:p>
                  </a:txBody>
                  <a:tcPr/>
                </a:tc>
                <a:tc>
                  <a:txBody>
                    <a:bodyPr/>
                    <a:lstStyle/>
                    <a:p>
                      <a:r>
                        <a:rPr lang="en-US" sz="1200" dirty="0" smtClean="0"/>
                        <a:t>Pacific Northwest</a:t>
                      </a:r>
                      <a:endParaRPr lang="en-US" sz="1200" dirty="0"/>
                    </a:p>
                  </a:txBody>
                  <a:tcPr/>
                </a:tc>
              </a:tr>
              <a:tr h="0">
                <a:tc>
                  <a:txBody>
                    <a:bodyPr/>
                    <a:lstStyle/>
                    <a:p>
                      <a:r>
                        <a:rPr lang="en-US" sz="1200" dirty="0" smtClean="0"/>
                        <a:t>Edison</a:t>
                      </a:r>
                      <a:endParaRPr lang="en-US" sz="1200" dirty="0"/>
                    </a:p>
                  </a:txBody>
                  <a:tcPr/>
                </a:tc>
                <a:tc>
                  <a:txBody>
                    <a:bodyPr/>
                    <a:lstStyle/>
                    <a:p>
                      <a:r>
                        <a:rPr lang="en-US" sz="1200" dirty="0" smtClean="0"/>
                        <a:t>1.65</a:t>
                      </a:r>
                      <a:endParaRPr lang="en-US" sz="1200" dirty="0"/>
                    </a:p>
                  </a:txBody>
                  <a:tcPr/>
                </a:tc>
                <a:tc>
                  <a:txBody>
                    <a:bodyPr/>
                    <a:lstStyle/>
                    <a:p>
                      <a:r>
                        <a:rPr lang="en-US" sz="1200" dirty="0" smtClean="0"/>
                        <a:t>Lawrence Berkeley (NERSC)</a:t>
                      </a:r>
                      <a:endParaRPr lang="en-US" sz="1200" dirty="0"/>
                    </a:p>
                  </a:txBody>
                  <a:tcPr/>
                </a:tc>
              </a:tr>
              <a:tr h="121920">
                <a:tc>
                  <a:txBody>
                    <a:bodyPr/>
                    <a:lstStyle/>
                    <a:p>
                      <a:r>
                        <a:rPr lang="en-US" sz="1200" dirty="0" smtClean="0"/>
                        <a:t>Hopper</a:t>
                      </a:r>
                      <a:endParaRPr lang="en-US" sz="1200" dirty="0"/>
                    </a:p>
                  </a:txBody>
                  <a:tcPr/>
                </a:tc>
                <a:tc>
                  <a:txBody>
                    <a:bodyPr/>
                    <a:lstStyle/>
                    <a:p>
                      <a:r>
                        <a:rPr lang="en-US" sz="1200" dirty="0" smtClean="0"/>
                        <a:t>1.05</a:t>
                      </a:r>
                      <a:endParaRPr lang="en-US" sz="1200" dirty="0"/>
                    </a:p>
                  </a:txBody>
                  <a:tcPr/>
                </a:tc>
                <a:tc>
                  <a:txBody>
                    <a:bodyPr/>
                    <a:lstStyle/>
                    <a:p>
                      <a:r>
                        <a:rPr lang="en-US" sz="1200" dirty="0" smtClean="0"/>
                        <a:t>Lawrence Berkeley</a:t>
                      </a:r>
                      <a:r>
                        <a:rPr lang="en-US" sz="1200" baseline="0" dirty="0" smtClean="0"/>
                        <a:t> (NERSC)</a:t>
                      </a:r>
                      <a:endParaRPr lang="en-US" sz="1200" dirty="0"/>
                    </a:p>
                  </a:txBody>
                  <a:tcPr/>
                </a:tc>
              </a:tr>
              <a:tr h="152400">
                <a:tc>
                  <a:txBody>
                    <a:bodyPr/>
                    <a:lstStyle/>
                    <a:p>
                      <a:r>
                        <a:rPr lang="en-US" sz="1200" dirty="0" smtClean="0"/>
                        <a:t>Red Sky</a:t>
                      </a:r>
                      <a:endParaRPr lang="en-US" sz="1200" dirty="0"/>
                    </a:p>
                  </a:txBody>
                  <a:tcPr/>
                </a:tc>
                <a:tc>
                  <a:txBody>
                    <a:bodyPr/>
                    <a:lstStyle/>
                    <a:p>
                      <a:r>
                        <a:rPr lang="en-US" sz="1200" dirty="0" smtClean="0"/>
                        <a:t>0.43</a:t>
                      </a:r>
                      <a:endParaRPr lang="en-US" sz="1200" dirty="0"/>
                    </a:p>
                  </a:txBody>
                  <a:tcPr/>
                </a:tc>
                <a:tc>
                  <a:txBody>
                    <a:bodyPr/>
                    <a:lstStyle/>
                    <a:p>
                      <a:r>
                        <a:rPr lang="en-US" sz="1200" dirty="0" smtClean="0"/>
                        <a:t>Sandia/NREL</a:t>
                      </a:r>
                      <a:endParaRPr lang="en-US" sz="1200" dirty="0"/>
                    </a:p>
                  </a:txBody>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529" y="5117415"/>
            <a:ext cx="1485900" cy="137547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654" y="5117416"/>
            <a:ext cx="2420090" cy="13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5529" y="3761311"/>
            <a:ext cx="3922957" cy="111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257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119817" y="1752601"/>
            <a:ext cx="4267201" cy="35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a:solidFill>
                  <a:schemeClr val="tx1">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a:solidFill>
                  <a:srgbClr val="003399"/>
                </a:solidFill>
                <a:latin typeface="+mn-lt"/>
              </a:defRPr>
            </a:lvl2pPr>
            <a:lvl3pPr marL="1143000" indent="-228600" algn="l" rtl="0" eaLnBrk="0" fontAlgn="base" hangingPunct="0">
              <a:spcBef>
                <a:spcPct val="20000"/>
              </a:spcBef>
              <a:spcAft>
                <a:spcPct val="0"/>
              </a:spcAft>
              <a:buFont typeface="Arial" charset="0"/>
              <a:buChar char="•"/>
              <a:defRPr sz="1600">
                <a:solidFill>
                  <a:srgbClr val="003399"/>
                </a:solidFill>
                <a:latin typeface="+mn-lt"/>
              </a:defRPr>
            </a:lvl3pPr>
            <a:lvl4pPr marL="1600200" indent="-228600" algn="l" rtl="0" eaLnBrk="0" fontAlgn="base" hangingPunct="0">
              <a:spcBef>
                <a:spcPct val="20000"/>
              </a:spcBef>
              <a:spcAft>
                <a:spcPct val="0"/>
              </a:spcAft>
              <a:buFont typeface="Arial" charset="0"/>
              <a:buChar char="–"/>
              <a:defRPr sz="1600">
                <a:solidFill>
                  <a:srgbClr val="003399"/>
                </a:solidFill>
                <a:latin typeface="+mn-lt"/>
              </a:defRPr>
            </a:lvl4pPr>
            <a:lvl5pPr marL="2057400" indent="-228600" algn="l" rtl="0" eaLnBrk="0" fontAlgn="base" hangingPunct="0">
              <a:spcBef>
                <a:spcPct val="20000"/>
              </a:spcBef>
              <a:spcAft>
                <a:spcPct val="0"/>
              </a:spcAft>
              <a:buFont typeface="Arial" charset="0"/>
              <a:buChar char="»"/>
              <a:defRPr sz="1600">
                <a:solidFill>
                  <a:srgbClr val="003399"/>
                </a:solidFill>
                <a:latin typeface="+mn-lt"/>
              </a:defRPr>
            </a:lvl5pPr>
            <a:lvl6pPr marL="2514600" indent="-228600" algn="l" rtl="0" eaLnBrk="0" fontAlgn="base" hangingPunct="0">
              <a:spcBef>
                <a:spcPct val="20000"/>
              </a:spcBef>
              <a:spcAft>
                <a:spcPct val="0"/>
              </a:spcAft>
              <a:buFont typeface="Arial" charset="0"/>
              <a:buChar char="»"/>
              <a:defRPr sz="1600">
                <a:solidFill>
                  <a:srgbClr val="003399"/>
                </a:solidFill>
                <a:latin typeface="+mn-lt"/>
              </a:defRPr>
            </a:lvl6pPr>
            <a:lvl7pPr marL="2971800" indent="-228600" algn="l" rtl="0" eaLnBrk="0" fontAlgn="base" hangingPunct="0">
              <a:spcBef>
                <a:spcPct val="20000"/>
              </a:spcBef>
              <a:spcAft>
                <a:spcPct val="0"/>
              </a:spcAft>
              <a:buFont typeface="Arial" charset="0"/>
              <a:buChar char="»"/>
              <a:defRPr sz="1600">
                <a:solidFill>
                  <a:srgbClr val="003399"/>
                </a:solidFill>
                <a:latin typeface="+mn-lt"/>
              </a:defRPr>
            </a:lvl7pPr>
            <a:lvl8pPr marL="3429000" indent="-228600" algn="l" rtl="0" eaLnBrk="0" fontAlgn="base" hangingPunct="0">
              <a:spcBef>
                <a:spcPct val="20000"/>
              </a:spcBef>
              <a:spcAft>
                <a:spcPct val="0"/>
              </a:spcAft>
              <a:buFont typeface="Arial" charset="0"/>
              <a:buChar char="»"/>
              <a:defRPr sz="1600">
                <a:solidFill>
                  <a:srgbClr val="003399"/>
                </a:solidFill>
                <a:latin typeface="+mn-lt"/>
              </a:defRPr>
            </a:lvl8pPr>
            <a:lvl9pPr marL="3886200" indent="-228600" algn="l" rtl="0" eaLnBrk="0" fontAlgn="base" hangingPunct="0">
              <a:spcBef>
                <a:spcPct val="20000"/>
              </a:spcBef>
              <a:spcAft>
                <a:spcPct val="0"/>
              </a:spcAft>
              <a:buFont typeface="Arial" charset="0"/>
              <a:buChar char="»"/>
              <a:defRPr sz="1600">
                <a:solidFill>
                  <a:srgbClr val="003399"/>
                </a:solidFill>
                <a:latin typeface="+mn-lt"/>
              </a:defRPr>
            </a:lvl9pPr>
          </a:lstStyle>
          <a:p>
            <a:pPr marL="285750" lvl="1">
              <a:spcBef>
                <a:spcPts val="0"/>
              </a:spcBef>
              <a:spcAft>
                <a:spcPts val="600"/>
              </a:spcAft>
            </a:pPr>
            <a:r>
              <a:rPr lang="en-US" sz="1800" b="1" dirty="0" smtClean="0">
                <a:solidFill>
                  <a:schemeClr val="tx1"/>
                </a:solidFill>
              </a:rPr>
              <a:t>Energy Frontier Research Centers </a:t>
            </a:r>
            <a:r>
              <a:rPr lang="en-US" sz="1800" dirty="0" smtClean="0">
                <a:solidFill>
                  <a:schemeClr val="tx1"/>
                </a:solidFill>
              </a:rPr>
              <a:t>accelerate high-risk, high-reward fundamental research for energy technology. </a:t>
            </a:r>
          </a:p>
          <a:p>
            <a:pPr marL="285750" lvl="1">
              <a:spcBef>
                <a:spcPts val="0"/>
              </a:spcBef>
              <a:spcAft>
                <a:spcPts val="600"/>
              </a:spcAft>
            </a:pPr>
            <a:r>
              <a:rPr lang="en-US" sz="1800" b="1" dirty="0" smtClean="0">
                <a:solidFill>
                  <a:schemeClr val="tx1"/>
                </a:solidFill>
              </a:rPr>
              <a:t>Energy Innovation Hubs</a:t>
            </a:r>
            <a:r>
              <a:rPr lang="en-US" sz="1800" i="1" dirty="0" smtClean="0">
                <a:solidFill>
                  <a:schemeClr val="tx1"/>
                </a:solidFill>
              </a:rPr>
              <a:t> </a:t>
            </a:r>
            <a:r>
              <a:rPr lang="en-US" sz="1800" dirty="0" smtClean="0">
                <a:solidFill>
                  <a:schemeClr val="tx1"/>
                </a:solidFill>
              </a:rPr>
              <a:t>integrate basic </a:t>
            </a:r>
            <a:r>
              <a:rPr lang="en-US" sz="1800" dirty="0">
                <a:solidFill>
                  <a:schemeClr val="tx1"/>
                </a:solidFill>
              </a:rPr>
              <a:t>and applied research and technology </a:t>
            </a:r>
            <a:r>
              <a:rPr lang="en-US" sz="1800" dirty="0" smtClean="0">
                <a:solidFill>
                  <a:schemeClr val="tx1"/>
                </a:solidFill>
              </a:rPr>
              <a:t>development for complete energy systems with transformative potential.</a:t>
            </a:r>
          </a:p>
          <a:p>
            <a:pPr marL="285750" lvl="1">
              <a:spcBef>
                <a:spcPts val="0"/>
              </a:spcBef>
              <a:spcAft>
                <a:spcPts val="600"/>
              </a:spcAft>
            </a:pPr>
            <a:r>
              <a:rPr lang="en-US" sz="1800" b="1" dirty="0" smtClean="0">
                <a:solidFill>
                  <a:schemeClr val="tx1"/>
                </a:solidFill>
              </a:rPr>
              <a:t>Bioenergy Research Centers </a:t>
            </a:r>
            <a:r>
              <a:rPr lang="en-US" sz="1800" dirty="0" smtClean="0">
                <a:solidFill>
                  <a:schemeClr val="tx1"/>
                </a:solidFill>
              </a:rPr>
              <a:t>accelerate transformational breakthroughs in the basic science necessary for cost-effective, large scale biofuels production. </a:t>
            </a:r>
          </a:p>
        </p:txBody>
      </p:sp>
      <p:sp>
        <p:nvSpPr>
          <p:cNvPr id="5" name="Title 1"/>
          <p:cNvSpPr txBox="1">
            <a:spLocks/>
          </p:cNvSpPr>
          <p:nvPr/>
        </p:nvSpPr>
        <p:spPr>
          <a:xfrm>
            <a:off x="2667000" y="142103"/>
            <a:ext cx="6477000" cy="762000"/>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pPr algn="l"/>
            <a:r>
              <a:rPr lang="en-US" sz="2400" b="1" dirty="0">
                <a:solidFill>
                  <a:schemeClr val="tx2"/>
                </a:solidFill>
                <a:latin typeface="Arial" pitchFamily="34" charset="0"/>
                <a:cs typeface="Arial" pitchFamily="34" charset="0"/>
              </a:rPr>
              <a:t>Multi-disciplinary, Multi-scale Research</a:t>
            </a:r>
          </a:p>
        </p:txBody>
      </p:sp>
      <p:sp>
        <p:nvSpPr>
          <p:cNvPr id="15" name="Title 1"/>
          <p:cNvSpPr txBox="1">
            <a:spLocks/>
          </p:cNvSpPr>
          <p:nvPr/>
        </p:nvSpPr>
        <p:spPr>
          <a:xfrm>
            <a:off x="990600" y="914400"/>
            <a:ext cx="7239000" cy="685798"/>
          </a:xfrm>
          <a:prstGeom prst="rect">
            <a:avLst/>
          </a:prstGeom>
        </p:spPr>
        <p:txBody>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r>
              <a:rPr lang="en-US" sz="2000" b="1" i="1" dirty="0" smtClean="0">
                <a:solidFill>
                  <a:schemeClr val="tx2"/>
                </a:solidFill>
              </a:rPr>
              <a:t>Novel funding modalities foster collaborative, multi-disciplinary energy science research.</a:t>
            </a:r>
            <a:endParaRPr lang="en-US" sz="2000" b="1" i="1" dirty="0">
              <a:solidFill>
                <a:schemeClr val="tx2"/>
              </a:solidFill>
            </a:endParaRPr>
          </a:p>
        </p:txBody>
      </p:sp>
      <p:sp>
        <p:nvSpPr>
          <p:cNvPr id="4" name="Rectangle 3"/>
          <p:cNvSpPr/>
          <p:nvPr/>
        </p:nvSpPr>
        <p:spPr>
          <a:xfrm>
            <a:off x="228600" y="5859601"/>
            <a:ext cx="8686800" cy="707886"/>
          </a:xfrm>
          <a:prstGeom prst="rect">
            <a:avLst/>
          </a:prstGeom>
        </p:spPr>
        <p:txBody>
          <a:bodyPr wrap="square">
            <a:spAutoFit/>
          </a:bodyPr>
          <a:lstStyle/>
          <a:p>
            <a:pPr algn="ctr"/>
            <a:r>
              <a:rPr lang="en-US" sz="2000" b="1" i="1" dirty="0">
                <a:solidFill>
                  <a:schemeClr val="tx2"/>
                </a:solidFill>
                <a:latin typeface="+mj-lt"/>
                <a:ea typeface="+mj-ea"/>
                <a:cs typeface="+mj-cs"/>
              </a:rPr>
              <a:t>The Centers are a strong link between basic and applied research for the energy technologies surveyed in the QTR.</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372" y="1843087"/>
            <a:ext cx="4639624" cy="3276600"/>
          </a:xfrm>
          <a:prstGeom prst="rect">
            <a:avLst/>
          </a:prstGeom>
          <a:noFill/>
        </p:spPr>
      </p:pic>
      <p:sp>
        <p:nvSpPr>
          <p:cNvPr id="6" name="Rectangle 5"/>
          <p:cNvSpPr/>
          <p:nvPr/>
        </p:nvSpPr>
        <p:spPr>
          <a:xfrm>
            <a:off x="4449184" y="5131456"/>
            <a:ext cx="4572000" cy="674031"/>
          </a:xfrm>
          <a:prstGeom prst="rect">
            <a:avLst/>
          </a:prstGeom>
        </p:spPr>
        <p:txBody>
          <a:bodyPr>
            <a:spAutoFit/>
          </a:bodyPr>
          <a:lstStyle/>
          <a:p>
            <a:pPr marR="0" algn="ctr">
              <a:lnSpc>
                <a:spcPct val="90000"/>
              </a:lnSpc>
              <a:spcBef>
                <a:spcPts val="0"/>
              </a:spcBef>
            </a:pPr>
            <a:r>
              <a:rPr lang="en-US" sz="1400" i="1" dirty="0">
                <a:solidFill>
                  <a:srgbClr val="040404"/>
                </a:solidFill>
                <a:ea typeface="Calibri"/>
                <a:cs typeface="Times New Roman"/>
              </a:rPr>
              <a:t>Current EFRC locations and partnering institutions</a:t>
            </a:r>
            <a:r>
              <a:rPr lang="en-US" sz="1400" i="1" dirty="0" smtClean="0">
                <a:solidFill>
                  <a:srgbClr val="040404"/>
                </a:solidFill>
                <a:ea typeface="Calibri"/>
                <a:cs typeface="Times New Roman"/>
              </a:rPr>
              <a:t>. Selected EFRCs are highlighted to show relationships to technologies surveyed in the QTR.  </a:t>
            </a:r>
            <a:endParaRPr lang="en-US" sz="1400" i="1" dirty="0">
              <a:solidFill>
                <a:srgbClr val="040404"/>
              </a:solidFill>
              <a:ea typeface="Calibri"/>
              <a:cs typeface="Times New Roman"/>
            </a:endParaRPr>
          </a:p>
        </p:txBody>
      </p:sp>
    </p:spTree>
    <p:extLst>
      <p:ext uri="{BB962C8B-B14F-4D97-AF65-F5344CB8AC3E}">
        <p14:creationId xmlns:p14="http://schemas.microsoft.com/office/powerpoint/2010/main" val="366001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prstGeom prst="rect">
            <a:avLst/>
          </a:prstGeom>
        </p:spPr>
        <p:txBody>
          <a:bodyPr/>
          <a:lstStyle>
            <a:lvl1pPr>
              <a:defRPr sz="1400"/>
            </a:lvl1pPr>
          </a:lstStyle>
          <a:p>
            <a:fld id="{048367B6-A0F1-485F-928A-F8387AE218C3}" type="slidenum">
              <a:rPr lang="en-US" smtClean="0">
                <a:solidFill>
                  <a:srgbClr val="4F81BD">
                    <a:lumMod val="75000"/>
                  </a:srgbClr>
                </a:solidFill>
              </a:rPr>
              <a:pPr/>
              <a:t>2</a:t>
            </a:fld>
            <a:endParaRPr lang="en-US" dirty="0">
              <a:solidFill>
                <a:srgbClr val="4F81BD">
                  <a:lumMod val="75000"/>
                </a:srgbClr>
              </a:solidFill>
            </a:endParaRPr>
          </a:p>
        </p:txBody>
      </p:sp>
      <p:sp>
        <p:nvSpPr>
          <p:cNvPr id="3" name="Content Placeholder 2"/>
          <p:cNvSpPr>
            <a:spLocks noGrp="1"/>
          </p:cNvSpPr>
          <p:nvPr>
            <p:ph idx="4294967295"/>
          </p:nvPr>
        </p:nvSpPr>
        <p:spPr>
          <a:xfrm>
            <a:off x="323850" y="990600"/>
            <a:ext cx="8496300" cy="5257800"/>
          </a:xfrm>
        </p:spPr>
        <p:txBody>
          <a:bodyPr/>
          <a:lstStyle/>
          <a:p>
            <a:pPr>
              <a:lnSpc>
                <a:spcPct val="90000"/>
              </a:lnSpc>
              <a:spcBef>
                <a:spcPts val="0"/>
              </a:spcBef>
              <a:buFont typeface="Arial" panose="020B0604020202020204" pitchFamily="34" charset="0"/>
              <a:buChar char="•"/>
            </a:pPr>
            <a:r>
              <a:rPr lang="en-US" b="0" dirty="0" smtClean="0">
                <a:solidFill>
                  <a:schemeClr val="tx1"/>
                </a:solidFill>
                <a:latin typeface="+mj-lt"/>
              </a:rPr>
              <a:t>The last five years have been defined by dramatic changes across the energy industry:</a:t>
            </a:r>
            <a:endParaRPr lang="en-US" sz="2000" b="0" dirty="0">
              <a:solidFill>
                <a:schemeClr val="tx1"/>
              </a:solidFill>
              <a:latin typeface="+mj-lt"/>
            </a:endParaRPr>
          </a:p>
          <a:p>
            <a:pPr lvl="1">
              <a:lnSpc>
                <a:spcPct val="90000"/>
              </a:lnSpc>
              <a:spcBef>
                <a:spcPts val="0"/>
              </a:spcBef>
              <a:spcAft>
                <a:spcPts val="300"/>
              </a:spcAft>
            </a:pPr>
            <a:endParaRPr lang="en-US" sz="900" dirty="0" smtClean="0">
              <a:latin typeface="+mj-lt"/>
            </a:endParaRPr>
          </a:p>
          <a:p>
            <a:pPr lvl="1">
              <a:lnSpc>
                <a:spcPct val="90000"/>
              </a:lnSpc>
              <a:spcBef>
                <a:spcPts val="0"/>
              </a:spcBef>
              <a:spcAft>
                <a:spcPts val="300"/>
              </a:spcAft>
            </a:pPr>
            <a:r>
              <a:rPr lang="en-US" sz="2000" dirty="0">
                <a:latin typeface="+mj-lt"/>
              </a:rPr>
              <a:t>U</a:t>
            </a:r>
            <a:r>
              <a:rPr lang="en-US" sz="2000" dirty="0" smtClean="0">
                <a:latin typeface="+mj-lt"/>
              </a:rPr>
              <a:t>nconventional fossil fuel production</a:t>
            </a:r>
          </a:p>
          <a:p>
            <a:pPr lvl="1">
              <a:lnSpc>
                <a:spcPct val="90000"/>
              </a:lnSpc>
              <a:spcBef>
                <a:spcPts val="0"/>
              </a:spcBef>
              <a:spcAft>
                <a:spcPts val="300"/>
              </a:spcAft>
            </a:pPr>
            <a:r>
              <a:rPr lang="en-US" sz="2000" dirty="0" smtClean="0">
                <a:latin typeface="+mj-lt"/>
              </a:rPr>
              <a:t>Renewables cost </a:t>
            </a:r>
            <a:r>
              <a:rPr lang="en-US" sz="2000" dirty="0">
                <a:latin typeface="+mj-lt"/>
              </a:rPr>
              <a:t>r</a:t>
            </a:r>
            <a:r>
              <a:rPr lang="en-US" sz="2000" dirty="0" smtClean="0">
                <a:latin typeface="+mj-lt"/>
              </a:rPr>
              <a:t>eduction and market </a:t>
            </a:r>
            <a:r>
              <a:rPr lang="en-US" sz="2000" dirty="0">
                <a:latin typeface="+mj-lt"/>
              </a:rPr>
              <a:t>p</a:t>
            </a:r>
            <a:r>
              <a:rPr lang="en-US" sz="2000" dirty="0" smtClean="0">
                <a:latin typeface="+mj-lt"/>
              </a:rPr>
              <a:t>enetration</a:t>
            </a:r>
          </a:p>
          <a:p>
            <a:pPr lvl="1">
              <a:lnSpc>
                <a:spcPct val="90000"/>
              </a:lnSpc>
              <a:spcBef>
                <a:spcPts val="0"/>
              </a:spcBef>
              <a:spcAft>
                <a:spcPts val="300"/>
              </a:spcAft>
            </a:pPr>
            <a:r>
              <a:rPr lang="en-US" sz="2000" dirty="0" smtClean="0">
                <a:latin typeface="+mj-lt"/>
              </a:rPr>
              <a:t>New nuclear power construction</a:t>
            </a:r>
          </a:p>
          <a:p>
            <a:pPr lvl="1">
              <a:lnSpc>
                <a:spcPct val="90000"/>
              </a:lnSpc>
              <a:spcBef>
                <a:spcPts val="0"/>
              </a:spcBef>
              <a:spcAft>
                <a:spcPts val="300"/>
              </a:spcAft>
            </a:pPr>
            <a:r>
              <a:rPr lang="en-US" sz="2000" dirty="0" smtClean="0">
                <a:latin typeface="+mj-lt"/>
              </a:rPr>
              <a:t>Increased transportation electrification</a:t>
            </a:r>
          </a:p>
          <a:p>
            <a:pPr lvl="1">
              <a:lnSpc>
                <a:spcPct val="90000"/>
              </a:lnSpc>
              <a:spcBef>
                <a:spcPts val="0"/>
              </a:spcBef>
              <a:spcAft>
                <a:spcPts val="300"/>
              </a:spcAft>
            </a:pPr>
            <a:r>
              <a:rPr lang="en-US" sz="2000" dirty="0" smtClean="0">
                <a:latin typeface="+mj-lt"/>
              </a:rPr>
              <a:t>Increased efficiency in buildings and industry</a:t>
            </a:r>
          </a:p>
          <a:p>
            <a:pPr lvl="1">
              <a:lnSpc>
                <a:spcPct val="90000"/>
              </a:lnSpc>
              <a:spcBef>
                <a:spcPts val="0"/>
              </a:spcBef>
              <a:spcAft>
                <a:spcPts val="300"/>
              </a:spcAft>
            </a:pPr>
            <a:r>
              <a:rPr lang="en-US" sz="2000" dirty="0" smtClean="0">
                <a:latin typeface="+mj-lt"/>
              </a:rPr>
              <a:t>Advances in manufacturing and competitiveness</a:t>
            </a:r>
          </a:p>
          <a:p>
            <a:pPr lvl="1">
              <a:lnSpc>
                <a:spcPct val="90000"/>
              </a:lnSpc>
              <a:spcBef>
                <a:spcPts val="0"/>
              </a:spcBef>
              <a:spcAft>
                <a:spcPts val="300"/>
              </a:spcAft>
            </a:pPr>
            <a:r>
              <a:rPr lang="en-US" sz="2000" dirty="0" smtClean="0">
                <a:latin typeface="+mj-lt"/>
              </a:rPr>
              <a:t>Increasing use of digital technologies in the energy sector – Power, Vehicles, and Buildings</a:t>
            </a:r>
          </a:p>
          <a:p>
            <a:pPr lvl="1">
              <a:lnSpc>
                <a:spcPct val="90000"/>
              </a:lnSpc>
              <a:spcBef>
                <a:spcPts val="0"/>
              </a:spcBef>
              <a:spcAft>
                <a:spcPts val="300"/>
              </a:spcAft>
            </a:pPr>
            <a:endParaRPr lang="en-US" sz="500" dirty="0" smtClean="0">
              <a:latin typeface="+mj-lt"/>
            </a:endParaRPr>
          </a:p>
          <a:p>
            <a:pPr>
              <a:lnSpc>
                <a:spcPct val="90000"/>
              </a:lnSpc>
              <a:spcBef>
                <a:spcPts val="0"/>
              </a:spcBef>
            </a:pPr>
            <a:endParaRPr lang="en-US" sz="900" b="0" dirty="0" smtClean="0">
              <a:latin typeface="+mj-lt"/>
            </a:endParaRPr>
          </a:p>
          <a:p>
            <a:pPr>
              <a:lnSpc>
                <a:spcPct val="90000"/>
              </a:lnSpc>
              <a:spcBef>
                <a:spcPts val="0"/>
              </a:spcBef>
              <a:buFont typeface="Arial" panose="020B0604020202020204" pitchFamily="34" charset="0"/>
              <a:buChar char="•"/>
            </a:pPr>
            <a:r>
              <a:rPr lang="en-US" b="0" dirty="0" smtClean="0">
                <a:solidFill>
                  <a:schemeClr val="tx1"/>
                </a:solidFill>
                <a:latin typeface="+mj-lt"/>
              </a:rPr>
              <a:t>The grand challenges, policies, and dramatic changes in industry and technology require new approaches that better configure our programs, capabilities, and infrastructure for success.</a:t>
            </a:r>
            <a:endParaRPr lang="en-US" sz="1600" b="0" dirty="0" smtClean="0">
              <a:solidFill>
                <a:schemeClr val="tx1"/>
              </a:solidFill>
              <a:latin typeface="+mj-lt"/>
            </a:endParaRPr>
          </a:p>
        </p:txBody>
      </p:sp>
      <p:sp>
        <p:nvSpPr>
          <p:cNvPr id="7" name="Title 1"/>
          <p:cNvSpPr>
            <a:spLocks noGrp="1"/>
          </p:cNvSpPr>
          <p:nvPr>
            <p:ph type="title" idx="4294967295"/>
          </p:nvPr>
        </p:nvSpPr>
        <p:spPr>
          <a:xfrm>
            <a:off x="2743200" y="152399"/>
            <a:ext cx="6248400" cy="533401"/>
          </a:xfrm>
        </p:spPr>
        <p:txBody>
          <a:bodyPr/>
          <a:lstStyle/>
          <a:p>
            <a:pPr>
              <a:lnSpc>
                <a:spcPct val="80000"/>
              </a:lnSpc>
            </a:pPr>
            <a:r>
              <a:rPr lang="en-US" sz="3200" b="1" dirty="0" smtClean="0">
                <a:solidFill>
                  <a:schemeClr val="tx2"/>
                </a:solidFill>
              </a:rPr>
              <a:t>Rapidly evolving energy sector</a:t>
            </a:r>
            <a:endParaRPr lang="en-US" sz="3200" b="1" dirty="0">
              <a:solidFill>
                <a:schemeClr val="tx2"/>
              </a:solidFill>
            </a:endParaRPr>
          </a:p>
        </p:txBody>
      </p:sp>
    </p:spTree>
    <p:extLst>
      <p:ext uri="{BB962C8B-B14F-4D97-AF65-F5344CB8AC3E}">
        <p14:creationId xmlns:p14="http://schemas.microsoft.com/office/powerpoint/2010/main" val="279219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0519" y="762000"/>
            <a:ext cx="8562962" cy="5259388"/>
          </a:xfrm>
        </p:spPr>
        <p:txBody>
          <a:bodyPr/>
          <a:lstStyle/>
          <a:p>
            <a:r>
              <a:rPr lang="en-US" sz="1800" dirty="0" smtClean="0"/>
              <a:t>We’re also fostering increased collaboration and cross fertilization at DOE HQ and the National Laboratories through:</a:t>
            </a:r>
          </a:p>
          <a:p>
            <a:pPr lvl="1"/>
            <a:r>
              <a:rPr lang="en-US" sz="1800" dirty="0" smtClean="0">
                <a:solidFill>
                  <a:schemeClr val="tx1"/>
                </a:solidFill>
              </a:rPr>
              <a:t>Budget crosscutting initiatives </a:t>
            </a:r>
          </a:p>
          <a:p>
            <a:pPr lvl="2"/>
            <a:r>
              <a:rPr lang="en-US" sz="1800" dirty="0"/>
              <a:t>Energy-water nexus</a:t>
            </a:r>
          </a:p>
          <a:p>
            <a:pPr lvl="2"/>
            <a:r>
              <a:rPr lang="en-US" sz="1800" dirty="0"/>
              <a:t>Grid modernization</a:t>
            </a:r>
          </a:p>
          <a:p>
            <a:pPr lvl="2"/>
            <a:r>
              <a:rPr lang="en-US" sz="1800" dirty="0"/>
              <a:t>Subsurface technology </a:t>
            </a:r>
            <a:r>
              <a:rPr lang="en-US" sz="1800" dirty="0" smtClean="0"/>
              <a:t>and engineering R&amp;D</a:t>
            </a:r>
          </a:p>
          <a:p>
            <a:pPr lvl="2"/>
            <a:r>
              <a:rPr lang="en-US" sz="1800" dirty="0" err="1" smtClean="0"/>
              <a:t>Exascale</a:t>
            </a:r>
            <a:r>
              <a:rPr lang="en-US" sz="1800" dirty="0" smtClean="0"/>
              <a:t> computing</a:t>
            </a:r>
          </a:p>
          <a:p>
            <a:pPr lvl="2"/>
            <a:r>
              <a:rPr lang="en-US" sz="1800" dirty="0" smtClean="0"/>
              <a:t>Supercritical CO2</a:t>
            </a:r>
          </a:p>
          <a:p>
            <a:pPr lvl="2"/>
            <a:r>
              <a:rPr lang="en-US" sz="1800" dirty="0" smtClean="0"/>
              <a:t>Materials</a:t>
            </a:r>
          </a:p>
          <a:p>
            <a:pPr lvl="2"/>
            <a:r>
              <a:rPr lang="en-US" sz="1800" dirty="0" smtClean="0"/>
              <a:t>Cybersecurity</a:t>
            </a:r>
          </a:p>
          <a:p>
            <a:pPr lvl="1"/>
            <a:r>
              <a:rPr lang="en-US" sz="1800" dirty="0" smtClean="0">
                <a:solidFill>
                  <a:schemeClr val="tx1"/>
                </a:solidFill>
              </a:rPr>
              <a:t>Technology Teams</a:t>
            </a:r>
          </a:p>
          <a:p>
            <a:pPr lvl="2"/>
            <a:r>
              <a:rPr lang="en-US" sz="1800" dirty="0"/>
              <a:t>Clean energy manufacturing</a:t>
            </a:r>
          </a:p>
          <a:p>
            <a:pPr lvl="2"/>
            <a:r>
              <a:rPr lang="en-US" sz="1800" dirty="0"/>
              <a:t>Grid</a:t>
            </a:r>
          </a:p>
          <a:p>
            <a:pPr lvl="2"/>
            <a:r>
              <a:rPr lang="en-US" sz="1800" dirty="0"/>
              <a:t>Subsurface technology and engineering R&amp;D</a:t>
            </a:r>
          </a:p>
          <a:p>
            <a:pPr lvl="2"/>
            <a:r>
              <a:rPr lang="en-US" sz="1800" dirty="0"/>
              <a:t>Advanced </a:t>
            </a:r>
            <a:r>
              <a:rPr lang="en-US" sz="1800" dirty="0" smtClean="0"/>
              <a:t>computing</a:t>
            </a:r>
          </a:p>
          <a:p>
            <a:pPr lvl="2"/>
            <a:r>
              <a:rPr lang="en-US" sz="1800" dirty="0" smtClean="0"/>
              <a:t>Supercritical CO2</a:t>
            </a:r>
          </a:p>
          <a:p>
            <a:pPr lvl="2"/>
            <a:r>
              <a:rPr lang="en-US" sz="1800" dirty="0" smtClean="0"/>
              <a:t>Water-energy</a:t>
            </a:r>
          </a:p>
          <a:p>
            <a:pPr lvl="2"/>
            <a:r>
              <a:rPr lang="en-US" sz="1800" dirty="0" smtClean="0"/>
              <a:t>Energy storage</a:t>
            </a:r>
          </a:p>
          <a:p>
            <a:pPr lvl="2"/>
            <a:endParaRPr lang="en-US" sz="1800" dirty="0" smtClean="0"/>
          </a:p>
          <a:p>
            <a:pPr lvl="2"/>
            <a:endParaRPr lang="en-US" sz="1800" dirty="0" smtClean="0"/>
          </a:p>
          <a:p>
            <a:pPr lvl="2"/>
            <a:endParaRPr lang="en-US" sz="1800" dirty="0" smtClean="0"/>
          </a:p>
          <a:p>
            <a:pPr lvl="1"/>
            <a:endParaRPr lang="en-US" sz="1800" dirty="0" smtClean="0"/>
          </a:p>
        </p:txBody>
      </p:sp>
      <p:sp>
        <p:nvSpPr>
          <p:cNvPr id="3" name="Title 2"/>
          <p:cNvSpPr>
            <a:spLocks noGrp="1"/>
          </p:cNvSpPr>
          <p:nvPr>
            <p:ph type="title"/>
          </p:nvPr>
        </p:nvSpPr>
        <p:spPr>
          <a:xfrm>
            <a:off x="2743200" y="0"/>
            <a:ext cx="6324600" cy="762000"/>
          </a:xfrm>
        </p:spPr>
        <p:txBody>
          <a:bodyPr/>
          <a:lstStyle/>
          <a:p>
            <a:r>
              <a:rPr lang="en-US" b="1" dirty="0" smtClean="0">
                <a:solidFill>
                  <a:schemeClr val="tx2"/>
                </a:solidFill>
              </a:rPr>
              <a:t>Efforts at DOE HQ to Increase Collaboration</a:t>
            </a:r>
            <a:endParaRPr lang="en-US" b="1" dirty="0">
              <a:solidFill>
                <a:schemeClr val="tx2"/>
              </a:solidFill>
            </a:endParaRP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20</a:t>
            </a:fld>
            <a:endParaRPr lang="en-US" dirty="0"/>
          </a:p>
        </p:txBody>
      </p:sp>
    </p:spTree>
    <p:extLst>
      <p:ext uri="{BB962C8B-B14F-4D97-AF65-F5344CB8AC3E}">
        <p14:creationId xmlns:p14="http://schemas.microsoft.com/office/powerpoint/2010/main" val="1791087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39" y="1066799"/>
            <a:ext cx="8105762" cy="5059363"/>
          </a:xfrm>
        </p:spPr>
        <p:txBody>
          <a:bodyPr/>
          <a:lstStyle/>
          <a:p>
            <a:r>
              <a:rPr lang="en-US" b="0" dirty="0">
                <a:solidFill>
                  <a:schemeClr val="tx1"/>
                </a:solidFill>
              </a:rPr>
              <a:t>The QTR will help identify key research and development opportunities, which we hope will not only guide DOE investment but investment across the </a:t>
            </a:r>
            <a:r>
              <a:rPr lang="en-US" b="0" dirty="0" smtClean="0">
                <a:solidFill>
                  <a:schemeClr val="tx1"/>
                </a:solidFill>
              </a:rPr>
              <a:t>national energy </a:t>
            </a:r>
            <a:r>
              <a:rPr lang="en-US" b="0" dirty="0">
                <a:solidFill>
                  <a:schemeClr val="tx1"/>
                </a:solidFill>
              </a:rPr>
              <a:t>enterprise.</a:t>
            </a:r>
          </a:p>
          <a:p>
            <a:endParaRPr lang="en-US" b="0" dirty="0" smtClean="0">
              <a:solidFill>
                <a:schemeClr val="tx1"/>
              </a:solidFill>
            </a:endParaRPr>
          </a:p>
          <a:p>
            <a:r>
              <a:rPr lang="en-US" b="0" dirty="0" smtClean="0">
                <a:solidFill>
                  <a:schemeClr val="tx1"/>
                </a:solidFill>
              </a:rPr>
              <a:t>The </a:t>
            </a:r>
            <a:r>
              <a:rPr lang="en-US" b="0" dirty="0">
                <a:solidFill>
                  <a:schemeClr val="tx1"/>
                </a:solidFill>
              </a:rPr>
              <a:t>final report is nearing completion and will be available in print and online, with the technology assessments fully accessible online</a:t>
            </a:r>
            <a:r>
              <a:rPr lang="en-US" b="0" dirty="0" smtClean="0">
                <a:solidFill>
                  <a:schemeClr val="tx1"/>
                </a:solidFill>
              </a:rPr>
              <a:t>.</a:t>
            </a:r>
          </a:p>
          <a:p>
            <a:endParaRPr lang="en-US" b="0" dirty="0">
              <a:solidFill>
                <a:schemeClr val="tx1"/>
              </a:solidFill>
            </a:endParaRPr>
          </a:p>
          <a:p>
            <a:endParaRPr lang="en-US" b="0" dirty="0">
              <a:solidFill>
                <a:schemeClr val="tx1"/>
              </a:solidFill>
            </a:endParaRPr>
          </a:p>
          <a:p>
            <a:endParaRPr lang="en-US" dirty="0"/>
          </a:p>
        </p:txBody>
      </p:sp>
      <p:sp>
        <p:nvSpPr>
          <p:cNvPr id="3" name="Title 2"/>
          <p:cNvSpPr>
            <a:spLocks noGrp="1"/>
          </p:cNvSpPr>
          <p:nvPr>
            <p:ph type="title"/>
          </p:nvPr>
        </p:nvSpPr>
        <p:spPr>
          <a:xfrm>
            <a:off x="2743200" y="0"/>
            <a:ext cx="5943600" cy="762000"/>
          </a:xfrm>
        </p:spPr>
        <p:txBody>
          <a:bodyPr/>
          <a:lstStyle/>
          <a:p>
            <a:r>
              <a:rPr lang="en-US" b="1" dirty="0">
                <a:solidFill>
                  <a:schemeClr val="tx2"/>
                </a:solidFill>
              </a:rPr>
              <a:t>Conclusion</a:t>
            </a: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21</a:t>
            </a:fld>
            <a:endParaRPr lang="en-US" dirty="0"/>
          </a:p>
        </p:txBody>
      </p:sp>
    </p:spTree>
    <p:extLst>
      <p:ext uri="{BB962C8B-B14F-4D97-AF65-F5344CB8AC3E}">
        <p14:creationId xmlns:p14="http://schemas.microsoft.com/office/powerpoint/2010/main" val="2622332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1C3E240-9EB6-4604-A43D-9910B3F588EA}" type="slidenum">
              <a:rPr lang="en-US" smtClean="0"/>
              <a:pPr>
                <a:defRPr/>
              </a:pPr>
              <a:t>3</a:t>
            </a:fld>
            <a:endParaRPr lang="en-US" dirty="0"/>
          </a:p>
        </p:txBody>
      </p:sp>
      <p:sp>
        <p:nvSpPr>
          <p:cNvPr id="4" name="Content Placeholder 2"/>
          <p:cNvSpPr txBox="1">
            <a:spLocks/>
          </p:cNvSpPr>
          <p:nvPr/>
        </p:nvSpPr>
        <p:spPr bwMode="auto">
          <a:xfrm>
            <a:off x="323850" y="990600"/>
            <a:ext cx="8496300" cy="5257800"/>
          </a:xfrm>
          <a:prstGeom prst="rect">
            <a:avLst/>
          </a:prstGeom>
          <a:noFill/>
          <a:ln w="9525">
            <a:noFill/>
            <a:miter lim="800000"/>
            <a:headEnd/>
            <a:tailEnd/>
          </a:ln>
        </p:spPr>
        <p:txBody>
          <a:bodyPr vert="horz" wrap="square" lIns="91169" tIns="45587" rIns="91169" bIns="45587" numCol="1" anchor="t" anchorCtr="0" compatLnSpc="1">
            <a:prstTxWarp prst="textNoShape">
              <a:avLst/>
            </a:prstTxWarp>
          </a:bodyPr>
          <a:lst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125" indent="-365125"/>
            <a:r>
              <a:rPr lang="en-US" b="0" dirty="0" smtClean="0">
                <a:solidFill>
                  <a:schemeClr val="tx1"/>
                </a:solidFill>
                <a:latin typeface="+mj-lt"/>
              </a:rPr>
              <a:t>President </a:t>
            </a:r>
            <a:r>
              <a:rPr lang="en-US" b="0" dirty="0">
                <a:solidFill>
                  <a:schemeClr val="tx1"/>
                </a:solidFill>
                <a:latin typeface="+mj-lt"/>
              </a:rPr>
              <a:t>Obama set forth the Administration’s Climate Action Plan in June 2013 with three key </a:t>
            </a:r>
            <a:r>
              <a:rPr lang="en-US" b="0" dirty="0" smtClean="0">
                <a:solidFill>
                  <a:schemeClr val="tx1"/>
                </a:solidFill>
                <a:latin typeface="+mj-lt"/>
              </a:rPr>
              <a:t>thrusts:</a:t>
            </a:r>
            <a:endParaRPr lang="en-US" b="0" dirty="0">
              <a:solidFill>
                <a:schemeClr val="tx1"/>
              </a:solidFill>
              <a:latin typeface="+mj-lt"/>
            </a:endParaRPr>
          </a:p>
          <a:p>
            <a:pPr marL="765175" lvl="1" indent="-365125"/>
            <a:r>
              <a:rPr lang="en-US" sz="2000" dirty="0">
                <a:latin typeface="+mj-lt"/>
              </a:rPr>
              <a:t>Cutting carbon emissions in the United States</a:t>
            </a:r>
          </a:p>
          <a:p>
            <a:pPr marL="765175" lvl="1" indent="-365125"/>
            <a:r>
              <a:rPr lang="en-US" sz="2000" dirty="0">
                <a:latin typeface="+mj-lt"/>
              </a:rPr>
              <a:t>Preparing the United States for the impacts of climate change</a:t>
            </a:r>
          </a:p>
          <a:p>
            <a:pPr marL="765175" lvl="1" indent="-365125"/>
            <a:r>
              <a:rPr lang="en-US" sz="2000" dirty="0">
                <a:latin typeface="+mj-lt"/>
              </a:rPr>
              <a:t>Leading international efforts to address global climate change</a:t>
            </a:r>
          </a:p>
          <a:p>
            <a:pPr marL="0" indent="0">
              <a:lnSpc>
                <a:spcPct val="90000"/>
              </a:lnSpc>
              <a:spcBef>
                <a:spcPts val="0"/>
              </a:spcBef>
              <a:buNone/>
            </a:pPr>
            <a:endParaRPr lang="en-US" sz="2000" dirty="0">
              <a:latin typeface="+mj-lt"/>
            </a:endParaRPr>
          </a:p>
          <a:p>
            <a:pPr>
              <a:lnSpc>
                <a:spcPct val="90000"/>
              </a:lnSpc>
              <a:spcBef>
                <a:spcPts val="0"/>
              </a:spcBef>
            </a:pPr>
            <a:r>
              <a:rPr lang="en-US" b="0" dirty="0" smtClean="0">
                <a:solidFill>
                  <a:schemeClr val="tx1"/>
                </a:solidFill>
                <a:latin typeface="+mj-lt"/>
              </a:rPr>
              <a:t>In November 2014, the US made a historic commitment to reduce greenhouse gas emissions by 26-28% below 2005 levels by 2025.</a:t>
            </a:r>
          </a:p>
          <a:p>
            <a:pPr>
              <a:lnSpc>
                <a:spcPct val="90000"/>
              </a:lnSpc>
              <a:spcBef>
                <a:spcPts val="0"/>
              </a:spcBef>
            </a:pPr>
            <a:endParaRPr lang="en-US" b="0" dirty="0">
              <a:solidFill>
                <a:schemeClr val="tx1"/>
              </a:solidFill>
              <a:latin typeface="+mj-lt"/>
            </a:endParaRPr>
          </a:p>
          <a:p>
            <a:pPr>
              <a:lnSpc>
                <a:spcPct val="90000"/>
              </a:lnSpc>
              <a:spcBef>
                <a:spcPts val="0"/>
              </a:spcBef>
            </a:pPr>
            <a:r>
              <a:rPr lang="en-US" b="0" dirty="0" smtClean="0">
                <a:solidFill>
                  <a:schemeClr val="tx1"/>
                </a:solidFill>
                <a:latin typeface="+mj-lt"/>
              </a:rPr>
              <a:t>The US’s </a:t>
            </a:r>
            <a:r>
              <a:rPr lang="en-US" b="0" dirty="0">
                <a:solidFill>
                  <a:schemeClr val="tx1"/>
                </a:solidFill>
                <a:latin typeface="+mj-lt"/>
              </a:rPr>
              <a:t>commitment and </a:t>
            </a:r>
            <a:r>
              <a:rPr lang="en-US" b="0" dirty="0" smtClean="0">
                <a:solidFill>
                  <a:schemeClr val="tx1"/>
                </a:solidFill>
                <a:latin typeface="+mj-lt"/>
              </a:rPr>
              <a:t>demonstrated ability </a:t>
            </a:r>
            <a:r>
              <a:rPr lang="en-US" b="0" dirty="0">
                <a:solidFill>
                  <a:schemeClr val="tx1"/>
                </a:solidFill>
                <a:latin typeface="+mj-lt"/>
              </a:rPr>
              <a:t>to meet our goals are </a:t>
            </a:r>
            <a:r>
              <a:rPr lang="en-US" b="0" dirty="0" smtClean="0">
                <a:solidFill>
                  <a:schemeClr val="tx1"/>
                </a:solidFill>
                <a:latin typeface="+mj-lt"/>
              </a:rPr>
              <a:t>key to climate </a:t>
            </a:r>
            <a:r>
              <a:rPr lang="en-US" b="0" dirty="0" smtClean="0">
                <a:solidFill>
                  <a:schemeClr val="tx1"/>
                </a:solidFill>
                <a:latin typeface="+mj-lt"/>
              </a:rPr>
              <a:t>negotiations </a:t>
            </a:r>
            <a:r>
              <a:rPr lang="en-US" b="0" dirty="0" smtClean="0">
                <a:solidFill>
                  <a:schemeClr val="tx1"/>
                </a:solidFill>
                <a:latin typeface="+mj-lt"/>
              </a:rPr>
              <a:t>at COP21 taking place in Paris in December 2015.</a:t>
            </a:r>
            <a:endParaRPr lang="en-US" b="0" dirty="0">
              <a:solidFill>
                <a:schemeClr val="tx1"/>
              </a:solidFill>
              <a:latin typeface="+mj-lt"/>
            </a:endParaRPr>
          </a:p>
          <a:p>
            <a:pPr marL="365125" indent="-365125"/>
            <a:endParaRPr lang="en-US" sz="2000" b="0" dirty="0" smtClean="0">
              <a:solidFill>
                <a:schemeClr val="tx1"/>
              </a:solidFill>
              <a:latin typeface="+mj-lt"/>
            </a:endParaRPr>
          </a:p>
        </p:txBody>
      </p:sp>
      <p:sp>
        <p:nvSpPr>
          <p:cNvPr id="7" name="Title 1"/>
          <p:cNvSpPr txBox="1">
            <a:spLocks/>
          </p:cNvSpPr>
          <p:nvPr/>
        </p:nvSpPr>
        <p:spPr bwMode="auto">
          <a:xfrm>
            <a:off x="2743200" y="76200"/>
            <a:ext cx="6172200" cy="685799"/>
          </a:xfrm>
          <a:prstGeom prst="rect">
            <a:avLst/>
          </a:prstGeom>
          <a:noFill/>
          <a:ln w="9525">
            <a:noFill/>
            <a:miter lim="800000"/>
            <a:headEnd/>
            <a:tailEnd/>
          </a:ln>
        </p:spPr>
        <p:txBody>
          <a:bodyPr vert="horz" wrap="square" lIns="91169" tIns="45587" rIns="91169" bIns="45587" numCol="1" anchor="ctr" anchorCtr="0" compatLnSpc="1">
            <a:prstTxWarp prst="textNoShape">
              <a:avLst/>
            </a:prstTxWarp>
          </a:bodyPr>
          <a:lstStyle>
            <a:lvl1pPr algn="l"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a:lstStyle>
          <a:p>
            <a:pPr>
              <a:lnSpc>
                <a:spcPct val="80000"/>
              </a:lnSpc>
            </a:pPr>
            <a:r>
              <a:rPr lang="en-US" sz="3200" b="1" dirty="0" smtClean="0">
                <a:solidFill>
                  <a:schemeClr val="tx2"/>
                </a:solidFill>
              </a:rPr>
              <a:t>Administration priorities</a:t>
            </a:r>
            <a:endParaRPr lang="en-US" sz="3200" b="1" dirty="0">
              <a:solidFill>
                <a:schemeClr val="tx2"/>
              </a:solidFill>
            </a:endParaRPr>
          </a:p>
        </p:txBody>
      </p:sp>
    </p:spTree>
    <p:extLst>
      <p:ext uri="{BB962C8B-B14F-4D97-AF65-F5344CB8AC3E}">
        <p14:creationId xmlns:p14="http://schemas.microsoft.com/office/powerpoint/2010/main" val="3713587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a:prstGeom prst="rect">
            <a:avLst/>
          </a:prstGeom>
        </p:spPr>
        <p:txBody>
          <a:bodyPr/>
          <a:lstStyle>
            <a:lvl1pPr>
              <a:defRPr sz="1400"/>
            </a:lvl1pPr>
          </a:lstStyle>
          <a:p>
            <a:fld id="{048367B6-A0F1-485F-928A-F8387AE218C3}" type="slidenum">
              <a:rPr lang="en-US" smtClean="0">
                <a:solidFill>
                  <a:srgbClr val="4F81BD">
                    <a:lumMod val="75000"/>
                  </a:srgbClr>
                </a:solidFill>
              </a:rPr>
              <a:pPr/>
              <a:t>4</a:t>
            </a:fld>
            <a:endParaRPr lang="en-US" dirty="0">
              <a:solidFill>
                <a:srgbClr val="4F81BD">
                  <a:lumMod val="75000"/>
                </a:srgbClr>
              </a:solidFill>
            </a:endParaRPr>
          </a:p>
        </p:txBody>
      </p:sp>
      <p:sp>
        <p:nvSpPr>
          <p:cNvPr id="2" name="Title 1"/>
          <p:cNvSpPr>
            <a:spLocks noGrp="1"/>
          </p:cNvSpPr>
          <p:nvPr>
            <p:ph type="title" idx="4294967295"/>
          </p:nvPr>
        </p:nvSpPr>
        <p:spPr>
          <a:xfrm>
            <a:off x="2743200" y="76200"/>
            <a:ext cx="6477000" cy="685799"/>
          </a:xfrm>
        </p:spPr>
        <p:txBody>
          <a:bodyPr/>
          <a:lstStyle/>
          <a:p>
            <a:pPr>
              <a:lnSpc>
                <a:spcPct val="80000"/>
              </a:lnSpc>
            </a:pPr>
            <a:r>
              <a:rPr lang="en-US" sz="3200" b="1" dirty="0">
                <a:solidFill>
                  <a:schemeClr val="tx2"/>
                </a:solidFill>
              </a:rPr>
              <a:t>Quadrennial Reviews Underway</a:t>
            </a:r>
          </a:p>
        </p:txBody>
      </p:sp>
      <p:sp>
        <p:nvSpPr>
          <p:cNvPr id="3" name="Content Placeholder 2"/>
          <p:cNvSpPr>
            <a:spLocks noGrp="1"/>
          </p:cNvSpPr>
          <p:nvPr>
            <p:ph idx="4294967295"/>
          </p:nvPr>
        </p:nvSpPr>
        <p:spPr>
          <a:xfrm>
            <a:off x="304800" y="990600"/>
            <a:ext cx="8496300" cy="5562600"/>
          </a:xfrm>
        </p:spPr>
        <p:txBody>
          <a:bodyPr anchor="t"/>
          <a:lstStyle/>
          <a:p>
            <a:pPr>
              <a:lnSpc>
                <a:spcPct val="90000"/>
              </a:lnSpc>
              <a:spcBef>
                <a:spcPts val="0"/>
              </a:spcBef>
              <a:spcAft>
                <a:spcPts val="600"/>
              </a:spcAft>
              <a:buFont typeface="Arial" panose="020B0604020202020204" pitchFamily="34" charset="0"/>
              <a:buChar char="•"/>
            </a:pPr>
            <a:r>
              <a:rPr lang="en-US" b="0" u="sng" dirty="0" smtClean="0">
                <a:solidFill>
                  <a:schemeClr val="tx1"/>
                </a:solidFill>
                <a:latin typeface="+mj-lt"/>
              </a:rPr>
              <a:t>Quadrennial </a:t>
            </a:r>
            <a:r>
              <a:rPr lang="en-US" b="0" u="sng" dirty="0">
                <a:solidFill>
                  <a:schemeClr val="tx1"/>
                </a:solidFill>
                <a:latin typeface="+mj-lt"/>
              </a:rPr>
              <a:t>Energy </a:t>
            </a:r>
            <a:r>
              <a:rPr lang="en-US" b="0" u="sng" dirty="0" smtClean="0">
                <a:solidFill>
                  <a:schemeClr val="tx1"/>
                </a:solidFill>
                <a:latin typeface="+mj-lt"/>
              </a:rPr>
              <a:t>Review</a:t>
            </a:r>
            <a:r>
              <a:rPr lang="en-US" b="0" dirty="0" smtClean="0">
                <a:solidFill>
                  <a:schemeClr val="tx1"/>
                </a:solidFill>
                <a:latin typeface="+mj-lt"/>
              </a:rPr>
              <a:t>: Called for by the President to analyze government-wide energy policy, particularly focused on energy infrastructure.</a:t>
            </a:r>
            <a:endParaRPr lang="en-US" b="0" dirty="0">
              <a:solidFill>
                <a:schemeClr val="tx1"/>
              </a:solidFill>
              <a:latin typeface="+mj-lt"/>
            </a:endParaRPr>
          </a:p>
          <a:p>
            <a:pPr>
              <a:lnSpc>
                <a:spcPct val="90000"/>
              </a:lnSpc>
              <a:spcBef>
                <a:spcPts val="0"/>
              </a:spcBef>
              <a:spcAft>
                <a:spcPts val="600"/>
              </a:spcAft>
              <a:buFont typeface="Arial" panose="020B0604020202020204" pitchFamily="34" charset="0"/>
              <a:buChar char="•"/>
            </a:pPr>
            <a:endParaRPr lang="en-US" sz="900" b="0" dirty="0">
              <a:solidFill>
                <a:schemeClr val="tx1"/>
              </a:solidFill>
              <a:latin typeface="+mj-lt"/>
            </a:endParaRPr>
          </a:p>
          <a:p>
            <a:pPr>
              <a:lnSpc>
                <a:spcPct val="90000"/>
              </a:lnSpc>
              <a:spcBef>
                <a:spcPts val="0"/>
              </a:spcBef>
              <a:spcAft>
                <a:spcPts val="600"/>
              </a:spcAft>
              <a:buFont typeface="Arial" panose="020B0604020202020204" pitchFamily="34" charset="0"/>
              <a:buChar char="•"/>
            </a:pPr>
            <a:r>
              <a:rPr lang="en-US" b="0" u="sng" dirty="0">
                <a:solidFill>
                  <a:schemeClr val="tx1"/>
                </a:solidFill>
                <a:latin typeface="+mj-lt"/>
              </a:rPr>
              <a:t>Quadrennial Technology </a:t>
            </a:r>
            <a:r>
              <a:rPr lang="en-US" b="0" u="sng" dirty="0" smtClean="0">
                <a:solidFill>
                  <a:schemeClr val="tx1"/>
                </a:solidFill>
                <a:latin typeface="+mj-lt"/>
              </a:rPr>
              <a:t>Review</a:t>
            </a:r>
            <a:r>
              <a:rPr lang="en-US" b="0" dirty="0" smtClean="0">
                <a:solidFill>
                  <a:schemeClr val="tx1"/>
                </a:solidFill>
                <a:latin typeface="+mj-lt"/>
              </a:rPr>
              <a:t>: Secretary </a:t>
            </a:r>
            <a:r>
              <a:rPr lang="en-US" b="0" dirty="0">
                <a:solidFill>
                  <a:schemeClr val="tx1"/>
                </a:solidFill>
                <a:latin typeface="+mj-lt"/>
              </a:rPr>
              <a:t>Moniz requested the second volume </a:t>
            </a:r>
            <a:r>
              <a:rPr lang="en-US" b="0" dirty="0" smtClean="0">
                <a:solidFill>
                  <a:schemeClr val="tx1"/>
                </a:solidFill>
                <a:latin typeface="+mj-lt"/>
              </a:rPr>
              <a:t>be </a:t>
            </a:r>
            <a:r>
              <a:rPr lang="en-US" b="0" dirty="0">
                <a:solidFill>
                  <a:schemeClr val="tx1"/>
                </a:solidFill>
                <a:latin typeface="+mj-lt"/>
              </a:rPr>
              <a:t>published in parallel with the </a:t>
            </a:r>
            <a:r>
              <a:rPr lang="en-US" b="0" dirty="0" smtClean="0">
                <a:solidFill>
                  <a:schemeClr val="tx1"/>
                </a:solidFill>
                <a:latin typeface="+mj-lt"/>
              </a:rPr>
              <a:t>QER to provide analysis of the </a:t>
            </a:r>
            <a:r>
              <a:rPr lang="en-US" b="0" dirty="0">
                <a:solidFill>
                  <a:schemeClr val="tx1"/>
                </a:solidFill>
                <a:latin typeface="+mj-lt"/>
              </a:rPr>
              <a:t>most promising </a:t>
            </a:r>
            <a:r>
              <a:rPr lang="en-US" b="0" dirty="0" smtClean="0">
                <a:solidFill>
                  <a:schemeClr val="tx1"/>
                </a:solidFill>
                <a:latin typeface="+mj-lt"/>
              </a:rPr>
              <a:t>RDD&amp;D opportunities </a:t>
            </a:r>
            <a:r>
              <a:rPr lang="en-US" b="0" dirty="0">
                <a:solidFill>
                  <a:schemeClr val="tx1"/>
                </a:solidFill>
                <a:latin typeface="+mj-lt"/>
              </a:rPr>
              <a:t>across energy technologies </a:t>
            </a:r>
            <a:r>
              <a:rPr lang="en-US" b="0" dirty="0" smtClean="0">
                <a:solidFill>
                  <a:schemeClr val="tx1"/>
                </a:solidFill>
                <a:latin typeface="+mj-lt"/>
              </a:rPr>
              <a:t>in working towards a clean energy economy.</a:t>
            </a:r>
            <a:endParaRPr lang="en-US" b="0" dirty="0">
              <a:solidFill>
                <a:schemeClr val="tx1"/>
              </a:solidFill>
              <a:latin typeface="+mj-lt"/>
            </a:endParaRPr>
          </a:p>
          <a:p>
            <a:pPr lvl="1">
              <a:lnSpc>
                <a:spcPct val="90000"/>
              </a:lnSpc>
              <a:spcBef>
                <a:spcPts val="0"/>
              </a:spcBef>
              <a:spcAft>
                <a:spcPts val="600"/>
              </a:spcAft>
              <a:buFont typeface="Arial" panose="020B0604020202020204" pitchFamily="34" charset="0"/>
              <a:buChar char="•"/>
            </a:pPr>
            <a:r>
              <a:rPr lang="en-US" sz="2100" dirty="0" smtClean="0">
                <a:solidFill>
                  <a:schemeClr val="tx2"/>
                </a:solidFill>
                <a:latin typeface="+mj-lt"/>
              </a:rPr>
              <a:t>The resulting analysis and recommendations of the QTR 2015 will </a:t>
            </a:r>
            <a:r>
              <a:rPr lang="en-US" sz="2100" b="1" dirty="0" smtClean="0">
                <a:solidFill>
                  <a:schemeClr val="tx2"/>
                </a:solidFill>
                <a:latin typeface="+mj-lt"/>
              </a:rPr>
              <a:t>inform the national energy enterprise </a:t>
            </a:r>
            <a:r>
              <a:rPr lang="en-US" sz="2100" dirty="0" smtClean="0">
                <a:solidFill>
                  <a:schemeClr val="tx2"/>
                </a:solidFill>
                <a:latin typeface="+mj-lt"/>
              </a:rPr>
              <a:t>and will </a:t>
            </a:r>
            <a:r>
              <a:rPr lang="en-US" sz="2100" b="1" dirty="0" smtClean="0">
                <a:solidFill>
                  <a:schemeClr val="tx2"/>
                </a:solidFill>
                <a:latin typeface="+mj-lt"/>
              </a:rPr>
              <a:t>guide the Department of Energy’s</a:t>
            </a:r>
            <a:r>
              <a:rPr lang="en-US" sz="2100" dirty="0" smtClean="0">
                <a:solidFill>
                  <a:schemeClr val="tx2"/>
                </a:solidFill>
                <a:latin typeface="+mj-lt"/>
              </a:rPr>
              <a:t> </a:t>
            </a:r>
            <a:r>
              <a:rPr lang="en-US" sz="2100" dirty="0">
                <a:solidFill>
                  <a:schemeClr val="tx2"/>
                </a:solidFill>
                <a:latin typeface="+mj-lt"/>
              </a:rPr>
              <a:t>programs and capabilities, budgetary priorities, industry interactions, and </a:t>
            </a:r>
            <a:r>
              <a:rPr lang="en-US" sz="2100" dirty="0" smtClean="0">
                <a:solidFill>
                  <a:schemeClr val="tx2"/>
                </a:solidFill>
                <a:latin typeface="+mj-lt"/>
              </a:rPr>
              <a:t>National </a:t>
            </a:r>
            <a:r>
              <a:rPr lang="en-US" sz="2100" dirty="0">
                <a:solidFill>
                  <a:schemeClr val="tx2"/>
                </a:solidFill>
                <a:latin typeface="+mj-lt"/>
              </a:rPr>
              <a:t>L</a:t>
            </a:r>
            <a:r>
              <a:rPr lang="en-US" sz="2100" dirty="0" smtClean="0">
                <a:solidFill>
                  <a:schemeClr val="tx2"/>
                </a:solidFill>
                <a:latin typeface="+mj-lt"/>
              </a:rPr>
              <a:t>aboratory </a:t>
            </a:r>
            <a:r>
              <a:rPr lang="en-US" sz="2100" dirty="0">
                <a:solidFill>
                  <a:schemeClr val="tx2"/>
                </a:solidFill>
                <a:latin typeface="+mj-lt"/>
              </a:rPr>
              <a:t>activities. </a:t>
            </a:r>
          </a:p>
          <a:p>
            <a:pPr marL="399439" lvl="1" indent="0">
              <a:lnSpc>
                <a:spcPct val="90000"/>
              </a:lnSpc>
              <a:spcBef>
                <a:spcPts val="0"/>
              </a:spcBef>
              <a:spcAft>
                <a:spcPts val="600"/>
              </a:spcAft>
              <a:buNone/>
            </a:pPr>
            <a:endParaRPr lang="en-US" sz="2200" b="1" i="1" dirty="0" smtClean="0">
              <a:solidFill>
                <a:schemeClr val="tx2"/>
              </a:solidFill>
              <a:latin typeface="+mj-lt"/>
            </a:endParaRPr>
          </a:p>
        </p:txBody>
      </p:sp>
    </p:spTree>
    <p:extLst>
      <p:ext uri="{BB962C8B-B14F-4D97-AF65-F5344CB8AC3E}">
        <p14:creationId xmlns:p14="http://schemas.microsoft.com/office/powerpoint/2010/main" val="155040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5791205"/>
            <a:ext cx="8991600" cy="685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33402" y="5029200"/>
            <a:ext cx="8305796"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743200" y="0"/>
            <a:ext cx="6400800" cy="762000"/>
          </a:xfrm>
        </p:spPr>
        <p:txBody>
          <a:bodyPr/>
          <a:lstStyle/>
          <a:p>
            <a:pPr algn="l"/>
            <a:r>
              <a:rPr lang="en-US" sz="2800" b="1" dirty="0" smtClean="0">
                <a:solidFill>
                  <a:schemeClr val="tx2"/>
                </a:solidFill>
              </a:rPr>
              <a:t>QTR 2015 </a:t>
            </a:r>
            <a:r>
              <a:rPr lang="en-US" sz="2800" b="1" dirty="0">
                <a:solidFill>
                  <a:schemeClr val="tx2"/>
                </a:solidFill>
              </a:rPr>
              <a:t>Chapter </a:t>
            </a:r>
            <a:r>
              <a:rPr lang="en-US" sz="2800" b="1" dirty="0" smtClean="0">
                <a:solidFill>
                  <a:schemeClr val="tx2"/>
                </a:solidFill>
              </a:rPr>
              <a:t>Outline </a:t>
            </a:r>
            <a:endParaRPr lang="en-US" sz="2800" b="1" dirty="0">
              <a:solidFill>
                <a:schemeClr val="tx2"/>
              </a:solidFill>
            </a:endParaRPr>
          </a:p>
        </p:txBody>
      </p:sp>
      <p:sp>
        <p:nvSpPr>
          <p:cNvPr id="22" name="TextBox 21"/>
          <p:cNvSpPr txBox="1"/>
          <p:nvPr/>
        </p:nvSpPr>
        <p:spPr>
          <a:xfrm>
            <a:off x="1608565" y="946537"/>
            <a:ext cx="7011076" cy="5606663"/>
          </a:xfrm>
          <a:prstGeom prst="rect">
            <a:avLst/>
          </a:prstGeom>
          <a:noFill/>
        </p:spPr>
        <p:txBody>
          <a:bodyPr wrap="square" rtlCol="0">
            <a:spAutoFit/>
          </a:bodyPr>
          <a:lstStyle/>
          <a:p>
            <a:pPr marL="342900" indent="-342900">
              <a:spcBef>
                <a:spcPts val="1200"/>
              </a:spcBef>
              <a:buFontTx/>
              <a:buAutoNum type="arabicPeriod"/>
              <a:defRPr/>
            </a:pPr>
            <a:endParaRPr lang="en-US" sz="300" kern="0" dirty="0" smtClean="0"/>
          </a:p>
          <a:p>
            <a:pPr marL="342900" indent="-342900">
              <a:spcBef>
                <a:spcPts val="200"/>
              </a:spcBef>
              <a:buFontTx/>
              <a:buAutoNum type="arabicPeriod"/>
              <a:defRPr/>
            </a:pPr>
            <a:r>
              <a:rPr lang="en-US" sz="2000" kern="0" dirty="0"/>
              <a:t>National Energy System Strategic Objectives and </a:t>
            </a:r>
            <a:r>
              <a:rPr lang="en-US" sz="2000" kern="0" dirty="0" smtClean="0"/>
              <a:t>Challenges</a:t>
            </a:r>
          </a:p>
          <a:p>
            <a:pPr marL="342900" indent="-342900">
              <a:spcBef>
                <a:spcPts val="200"/>
              </a:spcBef>
              <a:buFontTx/>
              <a:buAutoNum type="arabicPeriod"/>
              <a:defRPr/>
            </a:pPr>
            <a:r>
              <a:rPr lang="en-US" sz="2000" kern="0" dirty="0"/>
              <a:t>Energy </a:t>
            </a:r>
            <a:r>
              <a:rPr lang="en-US" sz="2000" kern="0" dirty="0" smtClean="0"/>
              <a:t>Sectors and Systems</a:t>
            </a:r>
          </a:p>
          <a:p>
            <a:pPr marL="342900" indent="-342900">
              <a:spcBef>
                <a:spcPts val="200"/>
              </a:spcBef>
              <a:buFontTx/>
              <a:buAutoNum type="arabicPeriod"/>
              <a:defRPr/>
            </a:pPr>
            <a:endParaRPr lang="en-US" sz="2000" kern="0" dirty="0"/>
          </a:p>
          <a:p>
            <a:pPr marL="342900" indent="-342900">
              <a:spcBef>
                <a:spcPts val="200"/>
              </a:spcBef>
              <a:buFontTx/>
              <a:buAutoNum type="arabicPeriod"/>
              <a:defRPr/>
            </a:pPr>
            <a:endParaRPr lang="en-US" sz="2400" kern="0" dirty="0" smtClean="0"/>
          </a:p>
          <a:p>
            <a:pPr marL="342900" indent="-342900">
              <a:spcBef>
                <a:spcPts val="200"/>
              </a:spcBef>
              <a:buFontTx/>
              <a:buAutoNum type="arabicPeriod"/>
              <a:defRPr/>
            </a:pPr>
            <a:r>
              <a:rPr lang="en-US" sz="2000" kern="0" dirty="0" smtClean="0"/>
              <a:t>Enabling </a:t>
            </a:r>
            <a:r>
              <a:rPr lang="en-US" sz="2000" kern="0" dirty="0"/>
              <a:t>the Modernization of Electric Power Systems</a:t>
            </a:r>
            <a:endParaRPr lang="en-US" sz="1400" kern="0" dirty="0" smtClean="0"/>
          </a:p>
          <a:p>
            <a:pPr marL="342900" indent="-342900">
              <a:buFontTx/>
              <a:buAutoNum type="arabicPeriod"/>
              <a:defRPr/>
            </a:pPr>
            <a:r>
              <a:rPr lang="en-US" sz="1900" kern="0" dirty="0" smtClean="0"/>
              <a:t>Advancing </a:t>
            </a:r>
            <a:r>
              <a:rPr lang="en-US" sz="1900" kern="0" dirty="0"/>
              <a:t>Clean Electric Power </a:t>
            </a:r>
            <a:r>
              <a:rPr lang="en-US" sz="1900" kern="0" dirty="0" smtClean="0"/>
              <a:t>Technologies</a:t>
            </a:r>
          </a:p>
          <a:p>
            <a:pPr marL="342900" indent="-342900">
              <a:buFontTx/>
              <a:buAutoNum type="arabicPeriod"/>
              <a:defRPr/>
            </a:pPr>
            <a:r>
              <a:rPr lang="en-US" sz="1900" kern="0" dirty="0"/>
              <a:t>Increasing Efficiency of Building Systems and </a:t>
            </a:r>
            <a:r>
              <a:rPr lang="en-US" sz="1900" kern="0" dirty="0" smtClean="0"/>
              <a:t>Technologies</a:t>
            </a:r>
          </a:p>
          <a:p>
            <a:pPr marL="342900" indent="-342900">
              <a:buFontTx/>
              <a:buAutoNum type="arabicPeriod"/>
              <a:defRPr/>
            </a:pPr>
            <a:r>
              <a:rPr lang="en-US" sz="1900" kern="0" dirty="0"/>
              <a:t>Innovating Clean Energy Technologies in </a:t>
            </a:r>
            <a:r>
              <a:rPr lang="en-US" sz="1900" kern="0" dirty="0" smtClean="0"/>
              <a:t>Advanced Manufacturing</a:t>
            </a:r>
          </a:p>
          <a:p>
            <a:pPr marL="342900" indent="-342900">
              <a:buFontTx/>
              <a:buAutoNum type="arabicPeriod"/>
              <a:defRPr/>
            </a:pPr>
            <a:r>
              <a:rPr lang="en-US" sz="1900" kern="0" dirty="0"/>
              <a:t>Advancing Systems and Technologies to Produce Cleaner </a:t>
            </a:r>
            <a:r>
              <a:rPr lang="en-US" sz="1900" kern="0" dirty="0" smtClean="0"/>
              <a:t>Fuels</a:t>
            </a:r>
          </a:p>
          <a:p>
            <a:pPr marL="342900" indent="-342900">
              <a:buFontTx/>
              <a:buAutoNum type="arabicPeriod"/>
              <a:defRPr/>
            </a:pPr>
            <a:r>
              <a:rPr lang="en-US" sz="1900" kern="0" dirty="0"/>
              <a:t>Advancing Clean Transportation and Vehicle Systems and </a:t>
            </a:r>
            <a:r>
              <a:rPr lang="en-US" sz="1900" kern="0" dirty="0" smtClean="0"/>
              <a:t>Technologies</a:t>
            </a:r>
          </a:p>
          <a:p>
            <a:pPr marL="342900" indent="-342900">
              <a:buFontTx/>
              <a:buAutoNum type="arabicPeriod"/>
              <a:defRPr/>
            </a:pPr>
            <a:r>
              <a:rPr lang="en-US" sz="1900" kern="0" dirty="0"/>
              <a:t>Enabling Capabilities for Science and Energy </a:t>
            </a:r>
            <a:r>
              <a:rPr lang="en-US" sz="1900" kern="0" dirty="0" smtClean="0"/>
              <a:t>RDD&amp;D</a:t>
            </a:r>
          </a:p>
          <a:p>
            <a:pPr marL="342900" indent="-342900">
              <a:buFontTx/>
              <a:buAutoNum type="arabicPeriod"/>
              <a:defRPr/>
            </a:pPr>
            <a:endParaRPr lang="en-US" sz="1900" kern="0" dirty="0" smtClean="0"/>
          </a:p>
          <a:p>
            <a:pPr marL="342900" indent="-342900">
              <a:buFontTx/>
              <a:buAutoNum type="arabicPeriod"/>
              <a:defRPr/>
            </a:pPr>
            <a:endParaRPr lang="en-US" sz="700" kern="0" dirty="0" smtClean="0"/>
          </a:p>
          <a:p>
            <a:pPr marL="342900" indent="-342900">
              <a:buFontTx/>
              <a:buAutoNum type="arabicPeriod"/>
              <a:defRPr/>
            </a:pPr>
            <a:endParaRPr lang="en-US" sz="100" kern="0" dirty="0" smtClean="0"/>
          </a:p>
          <a:p>
            <a:pPr marL="342900" indent="-342900">
              <a:buFontTx/>
              <a:buAutoNum type="arabicPeriod"/>
              <a:defRPr/>
            </a:pPr>
            <a:r>
              <a:rPr lang="en-US" sz="1900" kern="0" dirty="0" smtClean="0"/>
              <a:t> Concepts </a:t>
            </a:r>
            <a:r>
              <a:rPr lang="en-US" sz="1900" kern="0" dirty="0"/>
              <a:t>in Integrated Analysis</a:t>
            </a:r>
            <a:endParaRPr lang="en-US" sz="500" kern="0" dirty="0" smtClean="0"/>
          </a:p>
          <a:p>
            <a:pPr marL="342900" indent="-342900">
              <a:buFontTx/>
              <a:buAutoNum type="arabicPeriod"/>
              <a:defRPr/>
            </a:pPr>
            <a:r>
              <a:rPr lang="en-US" sz="2000" kern="0" dirty="0" smtClean="0"/>
              <a:t> Conclusions</a:t>
            </a:r>
          </a:p>
          <a:p>
            <a:pPr>
              <a:defRPr/>
            </a:pPr>
            <a:endParaRPr lang="en-US" sz="2000" kern="0" dirty="0" smtClean="0"/>
          </a:p>
          <a:p>
            <a:pPr>
              <a:defRPr/>
            </a:pPr>
            <a:r>
              <a:rPr lang="en-US" sz="2000" kern="0" dirty="0" smtClean="0"/>
              <a:t>Web Appendices</a:t>
            </a:r>
          </a:p>
        </p:txBody>
      </p:sp>
      <p:sp>
        <p:nvSpPr>
          <p:cNvPr id="31" name="Rectangle 30"/>
          <p:cNvSpPr/>
          <p:nvPr/>
        </p:nvSpPr>
        <p:spPr bwMode="auto">
          <a:xfrm rot="16200000">
            <a:off x="347079" y="5367918"/>
            <a:ext cx="1295406" cy="922767"/>
          </a:xfrm>
          <a:prstGeom prst="rect">
            <a:avLst/>
          </a:prstGeom>
          <a:solidFill>
            <a:schemeClr val="tx2">
              <a:lumMod val="60000"/>
              <a:lumOff val="40000"/>
            </a:schemeClr>
          </a:solidFill>
          <a:ln w="25400" cap="flat" cmpd="sng" algn="ctr">
            <a:solidFill>
              <a:schemeClr val="tx2"/>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defRPr/>
            </a:pPr>
            <a:endParaRPr lang="en-US" kern="0" smtClean="0">
              <a:solidFill>
                <a:srgbClr val="1F497D"/>
              </a:solidFill>
            </a:endParaRPr>
          </a:p>
        </p:txBody>
      </p:sp>
      <p:sp>
        <p:nvSpPr>
          <p:cNvPr id="32" name="TextBox 31"/>
          <p:cNvSpPr txBox="1"/>
          <p:nvPr/>
        </p:nvSpPr>
        <p:spPr>
          <a:xfrm rot="16200000">
            <a:off x="331524" y="5468040"/>
            <a:ext cx="1371605" cy="646330"/>
          </a:xfrm>
          <a:prstGeom prst="rect">
            <a:avLst/>
          </a:prstGeom>
          <a:noFill/>
          <a:ln w="9525" cap="flat" cmpd="sng" algn="ctr">
            <a:noFill/>
            <a:prstDash val="solid"/>
          </a:ln>
          <a:effectLst/>
        </p:spPr>
        <p:txBody>
          <a:bodyPr wrap="square" rtlCol="0">
            <a:spAutoFit/>
          </a:bodyPr>
          <a:lstStyle/>
          <a:p>
            <a:pPr algn="ctr">
              <a:defRPr/>
            </a:pPr>
            <a:r>
              <a:rPr lang="en-US" b="1" kern="0" dirty="0" smtClean="0">
                <a:solidFill>
                  <a:srgbClr val="FFFFFF"/>
                </a:solidFill>
              </a:rPr>
              <a:t>Integrated Analysis</a:t>
            </a:r>
            <a:endParaRPr lang="en-US" b="1" kern="0" dirty="0">
              <a:solidFill>
                <a:srgbClr val="FFFFFF"/>
              </a:solidFill>
            </a:endParaRPr>
          </a:p>
        </p:txBody>
      </p:sp>
      <p:sp>
        <p:nvSpPr>
          <p:cNvPr id="29" name="Rectangle 28"/>
          <p:cNvSpPr/>
          <p:nvPr/>
        </p:nvSpPr>
        <p:spPr bwMode="auto">
          <a:xfrm rot="16200000">
            <a:off x="356885" y="1099285"/>
            <a:ext cx="1284161" cy="914396"/>
          </a:xfrm>
          <a:prstGeom prst="rect">
            <a:avLst/>
          </a:prstGeom>
          <a:solidFill>
            <a:schemeClr val="tx2">
              <a:lumMod val="60000"/>
              <a:lumOff val="40000"/>
            </a:schemeClr>
          </a:solidFill>
          <a:ln w="25400" cap="flat" cmpd="sng" algn="ctr">
            <a:solidFill>
              <a:schemeClr val="tx2"/>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defRPr/>
            </a:pPr>
            <a:endParaRPr lang="en-US" kern="0" smtClean="0">
              <a:solidFill>
                <a:srgbClr val="1F497D"/>
              </a:solidFill>
            </a:endParaRPr>
          </a:p>
        </p:txBody>
      </p:sp>
      <p:sp>
        <p:nvSpPr>
          <p:cNvPr id="30" name="TextBox 29"/>
          <p:cNvSpPr txBox="1"/>
          <p:nvPr/>
        </p:nvSpPr>
        <p:spPr>
          <a:xfrm rot="16200000">
            <a:off x="367057" y="1404132"/>
            <a:ext cx="1284162" cy="304699"/>
          </a:xfrm>
          <a:prstGeom prst="rect">
            <a:avLst/>
          </a:prstGeom>
          <a:noFill/>
          <a:ln w="9525" cap="flat" cmpd="sng" algn="ctr">
            <a:noFill/>
            <a:prstDash val="solid"/>
          </a:ln>
          <a:effectLst/>
        </p:spPr>
        <p:txBody>
          <a:bodyPr wrap="square" lIns="9144" tIns="9144" rIns="9144" bIns="9144"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Calibri"/>
              </a:defRPr>
            </a:lvl1pPr>
          </a:lstStyle>
          <a:p>
            <a:r>
              <a:rPr lang="en-US" dirty="0">
                <a:solidFill>
                  <a:srgbClr val="FFFFFF"/>
                </a:solidFill>
              </a:rPr>
              <a:t>Introduction</a:t>
            </a:r>
          </a:p>
        </p:txBody>
      </p:sp>
      <p:sp>
        <p:nvSpPr>
          <p:cNvPr id="27" name="Rectangle 26"/>
          <p:cNvSpPr/>
          <p:nvPr/>
        </p:nvSpPr>
        <p:spPr bwMode="auto">
          <a:xfrm rot="16200000">
            <a:off x="-182136" y="3162305"/>
            <a:ext cx="2362205" cy="914396"/>
          </a:xfrm>
          <a:prstGeom prst="rect">
            <a:avLst/>
          </a:prstGeom>
          <a:solidFill>
            <a:schemeClr val="tx2">
              <a:lumMod val="60000"/>
              <a:lumOff val="40000"/>
            </a:schemeClr>
          </a:solidFill>
          <a:ln w="25400" cap="flat" cmpd="sng" algn="ctr">
            <a:solidFill>
              <a:schemeClr val="tx2"/>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buFontTx/>
              <a:buChar char="•"/>
              <a:defRPr/>
            </a:pPr>
            <a:endParaRPr lang="en-US" kern="0" smtClean="0">
              <a:solidFill>
                <a:srgbClr val="1F497D"/>
              </a:solidFill>
            </a:endParaRPr>
          </a:p>
        </p:txBody>
      </p:sp>
      <p:sp>
        <p:nvSpPr>
          <p:cNvPr id="28" name="TextBox 27"/>
          <p:cNvSpPr txBox="1"/>
          <p:nvPr/>
        </p:nvSpPr>
        <p:spPr>
          <a:xfrm rot="16200000">
            <a:off x="-148215" y="3334437"/>
            <a:ext cx="2286008" cy="646331"/>
          </a:xfrm>
          <a:prstGeom prst="rect">
            <a:avLst/>
          </a:prstGeom>
          <a:noFill/>
          <a:ln w="9525" cap="flat" cmpd="sng" algn="ctr">
            <a:noFill/>
            <a:prstDash val="solid"/>
          </a:ln>
          <a:effectLst/>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Calibri"/>
              </a:defRPr>
            </a:lvl1pPr>
          </a:lstStyle>
          <a:p>
            <a:r>
              <a:rPr lang="en-US" dirty="0" smtClean="0">
                <a:solidFill>
                  <a:srgbClr val="FFFFFF"/>
                </a:solidFill>
              </a:rPr>
              <a:t>Technology Assessments</a:t>
            </a:r>
            <a:endParaRPr lang="en-US" dirty="0">
              <a:solidFill>
                <a:srgbClr val="FFFFFF"/>
              </a:solidFill>
            </a:endParaRPr>
          </a:p>
        </p:txBody>
      </p:sp>
      <p:cxnSp>
        <p:nvCxnSpPr>
          <p:cNvPr id="34" name="Straight Connector 33"/>
          <p:cNvCxnSpPr/>
          <p:nvPr/>
        </p:nvCxnSpPr>
        <p:spPr>
          <a:xfrm>
            <a:off x="533404" y="2286003"/>
            <a:ext cx="8305796"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a:spLocks noGrp="1"/>
          </p:cNvSpPr>
          <p:nvPr>
            <p:ph type="sldNum" sz="quarter" idx="11"/>
          </p:nvPr>
        </p:nvSpPr>
        <p:spPr>
          <a:xfrm>
            <a:off x="8458200" y="6351588"/>
            <a:ext cx="381000" cy="365125"/>
          </a:xfrm>
          <a:prstGeom prst="rect">
            <a:avLst/>
          </a:prstGeom>
        </p:spPr>
        <p:txBody>
          <a:bodyPr/>
          <a:lstStyle>
            <a:lvl1pPr>
              <a:defRPr sz="1400"/>
            </a:lvl1pPr>
          </a:lstStyle>
          <a:p>
            <a:fld id="{048367B6-A0F1-485F-928A-F8387AE218C3}" type="slidenum">
              <a:rPr lang="en-US" smtClean="0">
                <a:solidFill>
                  <a:srgbClr val="4F81BD">
                    <a:lumMod val="75000"/>
                  </a:srgbClr>
                </a:solidFill>
              </a:rPr>
              <a:pPr/>
              <a:t>5</a:t>
            </a:fld>
            <a:endParaRPr lang="en-US" dirty="0">
              <a:solidFill>
                <a:srgbClr val="4F81BD">
                  <a:lumMod val="75000"/>
                </a:srgbClr>
              </a:solidFill>
            </a:endParaRPr>
          </a:p>
        </p:txBody>
      </p:sp>
    </p:spTree>
    <p:extLst>
      <p:ext uri="{BB962C8B-B14F-4D97-AF65-F5344CB8AC3E}">
        <p14:creationId xmlns:p14="http://schemas.microsoft.com/office/powerpoint/2010/main" val="198714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38" y="989012"/>
            <a:ext cx="8410575" cy="5259388"/>
          </a:xfrm>
        </p:spPr>
        <p:txBody>
          <a:bodyPr/>
          <a:lstStyle/>
          <a:p>
            <a:r>
              <a:rPr lang="en-US" b="0" dirty="0" smtClean="0">
                <a:solidFill>
                  <a:schemeClr val="tx1"/>
                </a:solidFill>
                <a:latin typeface="+mj-lt"/>
              </a:rPr>
              <a:t>Numerous experts </a:t>
            </a:r>
            <a:r>
              <a:rPr lang="en-US" b="0" dirty="0">
                <a:solidFill>
                  <a:schemeClr val="tx1"/>
                </a:solidFill>
                <a:latin typeface="+mj-lt"/>
              </a:rPr>
              <a:t>from academia, industry, and the National Laboratories have been engaged through workshops, </a:t>
            </a:r>
            <a:r>
              <a:rPr lang="en-US" b="0" dirty="0" smtClean="0">
                <a:solidFill>
                  <a:schemeClr val="tx1"/>
                </a:solidFill>
                <a:latin typeface="+mj-lt"/>
              </a:rPr>
              <a:t>webinars, and peer review to inform and help </a:t>
            </a:r>
            <a:r>
              <a:rPr lang="en-US" b="0" dirty="0">
                <a:solidFill>
                  <a:schemeClr val="tx1"/>
                </a:solidFill>
                <a:latin typeface="+mj-lt"/>
              </a:rPr>
              <a:t>shape the report.</a:t>
            </a:r>
          </a:p>
          <a:p>
            <a:pPr marL="0" indent="0">
              <a:buNone/>
            </a:pPr>
            <a:endParaRPr lang="en-US" sz="1200" b="0" dirty="0" smtClean="0">
              <a:solidFill>
                <a:schemeClr val="tx1"/>
              </a:solidFill>
              <a:latin typeface="+mj-lt"/>
            </a:endParaRPr>
          </a:p>
          <a:p>
            <a:r>
              <a:rPr lang="en-US" b="0" dirty="0" smtClean="0">
                <a:solidFill>
                  <a:schemeClr val="tx1"/>
                </a:solidFill>
                <a:latin typeface="+mj-lt"/>
              </a:rPr>
              <a:t>The technology chapters </a:t>
            </a:r>
            <a:r>
              <a:rPr lang="en-US" b="0" dirty="0">
                <a:solidFill>
                  <a:schemeClr val="tx1"/>
                </a:solidFill>
                <a:latin typeface="+mj-lt"/>
              </a:rPr>
              <a:t>of the QTR </a:t>
            </a:r>
            <a:r>
              <a:rPr lang="en-US" b="0" dirty="0" smtClean="0">
                <a:solidFill>
                  <a:schemeClr val="tx1"/>
                </a:solidFill>
                <a:latin typeface="+mj-lt"/>
              </a:rPr>
              <a:t>are informed </a:t>
            </a:r>
            <a:r>
              <a:rPr lang="en-US" b="0" dirty="0">
                <a:solidFill>
                  <a:schemeClr val="tx1"/>
                </a:solidFill>
                <a:latin typeface="+mj-lt"/>
              </a:rPr>
              <a:t>by a number of in-depth technology </a:t>
            </a:r>
            <a:r>
              <a:rPr lang="en-US" b="0" dirty="0" smtClean="0">
                <a:solidFill>
                  <a:schemeClr val="tx1"/>
                </a:solidFill>
                <a:latin typeface="+mj-lt"/>
              </a:rPr>
              <a:t>assessments that analyze the current status and opportunities of individual energy technologies by sector.</a:t>
            </a:r>
          </a:p>
          <a:p>
            <a:endParaRPr lang="en-US" sz="1200" b="0" dirty="0">
              <a:solidFill>
                <a:schemeClr val="tx1"/>
              </a:solidFill>
              <a:latin typeface="+mj-lt"/>
            </a:endParaRPr>
          </a:p>
          <a:p>
            <a:r>
              <a:rPr lang="en-US" b="0" dirty="0" smtClean="0">
                <a:solidFill>
                  <a:schemeClr val="tx1"/>
                </a:solidFill>
                <a:latin typeface="+mj-lt"/>
              </a:rPr>
              <a:t>Briefings have been provided to Secretary Moniz and the Office of Management and Budget.</a:t>
            </a:r>
          </a:p>
          <a:p>
            <a:endParaRPr lang="en-US" sz="1200" b="0" dirty="0">
              <a:solidFill>
                <a:schemeClr val="tx1"/>
              </a:solidFill>
              <a:latin typeface="+mj-lt"/>
            </a:endParaRPr>
          </a:p>
        </p:txBody>
      </p:sp>
      <p:sp>
        <p:nvSpPr>
          <p:cNvPr id="3" name="Title 2"/>
          <p:cNvSpPr>
            <a:spLocks noGrp="1"/>
          </p:cNvSpPr>
          <p:nvPr>
            <p:ph type="title"/>
          </p:nvPr>
        </p:nvSpPr>
        <p:spPr>
          <a:xfrm>
            <a:off x="2743200" y="0"/>
            <a:ext cx="5943600" cy="762000"/>
          </a:xfrm>
        </p:spPr>
        <p:txBody>
          <a:bodyPr/>
          <a:lstStyle/>
          <a:p>
            <a:r>
              <a:rPr lang="en-US" sz="2800" b="1" dirty="0">
                <a:solidFill>
                  <a:schemeClr val="tx2"/>
                </a:solidFill>
              </a:rPr>
              <a:t>Process</a:t>
            </a:r>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6</a:t>
            </a:fld>
            <a:endParaRPr lang="en-US" dirty="0"/>
          </a:p>
        </p:txBody>
      </p:sp>
    </p:spTree>
    <p:extLst>
      <p:ext uri="{BB962C8B-B14F-4D97-AF65-F5344CB8AC3E}">
        <p14:creationId xmlns:p14="http://schemas.microsoft.com/office/powerpoint/2010/main" val="4278023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9" y="161925"/>
            <a:ext cx="5791200" cy="447675"/>
          </a:xfrm>
        </p:spPr>
        <p:txBody>
          <a:bodyPr>
            <a:noAutofit/>
          </a:bodyPr>
          <a:lstStyle/>
          <a:p>
            <a:r>
              <a:rPr lang="en-US" sz="2600" b="1" dirty="0">
                <a:solidFill>
                  <a:schemeClr val="tx2"/>
                </a:solidFill>
              </a:rPr>
              <a:t>Extensive Outreach to Industry, Universities, Stakeholders</a:t>
            </a:r>
          </a:p>
        </p:txBody>
      </p:sp>
      <p:sp>
        <p:nvSpPr>
          <p:cNvPr id="3" name="Content Placeholder 2"/>
          <p:cNvSpPr>
            <a:spLocks noGrp="1"/>
          </p:cNvSpPr>
          <p:nvPr>
            <p:ph idx="1"/>
          </p:nvPr>
        </p:nvSpPr>
        <p:spPr>
          <a:xfrm>
            <a:off x="152400" y="914401"/>
            <a:ext cx="5664740" cy="5943600"/>
          </a:xfrm>
        </p:spPr>
        <p:txBody>
          <a:bodyPr>
            <a:noAutofit/>
          </a:bodyPr>
          <a:lstStyle/>
          <a:p>
            <a:pPr marL="57150" indent="-285750">
              <a:lnSpc>
                <a:spcPct val="85000"/>
              </a:lnSpc>
              <a:spcBef>
                <a:spcPts val="0"/>
              </a:spcBef>
              <a:buFont typeface="Arial" panose="020B0604020202020204" pitchFamily="34" charset="0"/>
              <a:buChar char="•"/>
            </a:pPr>
            <a:r>
              <a:rPr lang="en-US" sz="1800" b="0" u="sng" dirty="0" smtClean="0">
                <a:solidFill>
                  <a:schemeClr val="tx1"/>
                </a:solidFill>
                <a:latin typeface="+mn-lt"/>
              </a:rPr>
              <a:t>Builds on program activities</a:t>
            </a:r>
            <a:r>
              <a:rPr lang="en-US" sz="1800" b="0" dirty="0" smtClean="0">
                <a:solidFill>
                  <a:schemeClr val="tx1"/>
                </a:solidFill>
                <a:latin typeface="+mn-lt"/>
              </a:rPr>
              <a:t>:  </a:t>
            </a:r>
            <a:r>
              <a:rPr lang="en-US" sz="1600" b="0" dirty="0" smtClean="0">
                <a:solidFill>
                  <a:schemeClr val="tx1"/>
                </a:solidFill>
                <a:latin typeface="+mn-lt"/>
              </a:rPr>
              <a:t>workshops</a:t>
            </a:r>
            <a:r>
              <a:rPr lang="en-US" sz="1600" b="0" dirty="0">
                <a:solidFill>
                  <a:schemeClr val="tx1"/>
                </a:solidFill>
                <a:latin typeface="+mn-lt"/>
              </a:rPr>
              <a:t>, reviews, </a:t>
            </a:r>
            <a:endParaRPr lang="en-US" sz="1600" b="0" dirty="0" smtClean="0">
              <a:solidFill>
                <a:schemeClr val="tx1"/>
              </a:solidFill>
              <a:latin typeface="+mn-lt"/>
            </a:endParaRPr>
          </a:p>
          <a:p>
            <a:pPr marL="514350" indent="-285750">
              <a:lnSpc>
                <a:spcPct val="85000"/>
              </a:lnSpc>
              <a:spcBef>
                <a:spcPts val="0"/>
              </a:spcBef>
              <a:buFont typeface="Arial" panose="020B0604020202020204" pitchFamily="34" charset="0"/>
              <a:buChar char="•"/>
            </a:pPr>
            <a:r>
              <a:rPr lang="en-US" sz="1600" b="0" dirty="0" smtClean="0">
                <a:solidFill>
                  <a:schemeClr val="tx1"/>
                </a:solidFill>
                <a:latin typeface="+mn-lt"/>
              </a:rPr>
              <a:t>road mapping (e.g., The Office of Electricity held 50+ workshops in two years).</a:t>
            </a:r>
          </a:p>
          <a:p>
            <a:pPr marL="514350" indent="-285750">
              <a:lnSpc>
                <a:spcPct val="85000"/>
              </a:lnSpc>
              <a:spcBef>
                <a:spcPts val="0"/>
              </a:spcBef>
              <a:buFont typeface="Arial" panose="020B0604020202020204" pitchFamily="34" charset="0"/>
              <a:buChar char="•"/>
            </a:pPr>
            <a:endParaRPr lang="en-US" sz="1600" b="0" dirty="0" smtClean="0">
              <a:solidFill>
                <a:schemeClr val="tx1"/>
              </a:solidFill>
              <a:latin typeface="+mn-lt"/>
            </a:endParaRPr>
          </a:p>
          <a:p>
            <a:pPr>
              <a:lnSpc>
                <a:spcPct val="85000"/>
              </a:lnSpc>
              <a:spcBef>
                <a:spcPts val="0"/>
              </a:spcBef>
              <a:spcAft>
                <a:spcPts val="600"/>
              </a:spcAft>
              <a:buFont typeface="Arial" panose="020B0604020202020204" pitchFamily="34" charset="0"/>
              <a:buChar char="•"/>
            </a:pPr>
            <a:r>
              <a:rPr lang="en-US" sz="1800" b="0" u="sng" dirty="0" smtClean="0">
                <a:solidFill>
                  <a:schemeClr val="tx1"/>
                </a:solidFill>
                <a:latin typeface="+mn-lt"/>
              </a:rPr>
              <a:t>Satellite Events</a:t>
            </a:r>
            <a:r>
              <a:rPr lang="en-US" sz="1800" b="0" dirty="0" smtClean="0">
                <a:solidFill>
                  <a:schemeClr val="tx1"/>
                </a:solidFill>
                <a:latin typeface="+mn-lt"/>
              </a:rPr>
              <a:t>: </a:t>
            </a:r>
            <a:r>
              <a:rPr lang="en-US" sz="1600" b="0" dirty="0" smtClean="0">
                <a:solidFill>
                  <a:schemeClr val="tx1"/>
                </a:solidFill>
                <a:latin typeface="+mn-lt"/>
              </a:rPr>
              <a:t>at major conferences and workshops to engage leading experts.</a:t>
            </a:r>
          </a:p>
          <a:p>
            <a:pPr>
              <a:lnSpc>
                <a:spcPct val="85000"/>
              </a:lnSpc>
              <a:spcBef>
                <a:spcPts val="0"/>
              </a:spcBef>
              <a:spcAft>
                <a:spcPts val="600"/>
              </a:spcAft>
              <a:buFont typeface="Arial" panose="020B0604020202020204" pitchFamily="34" charset="0"/>
              <a:buChar char="•"/>
            </a:pPr>
            <a:endParaRPr lang="en-US" sz="1800" b="0" dirty="0" smtClean="0">
              <a:solidFill>
                <a:schemeClr val="tx1"/>
              </a:solidFill>
              <a:latin typeface="+mn-lt"/>
            </a:endParaRPr>
          </a:p>
          <a:p>
            <a:pPr>
              <a:lnSpc>
                <a:spcPct val="85000"/>
              </a:lnSpc>
              <a:spcBef>
                <a:spcPts val="0"/>
              </a:spcBef>
              <a:buFont typeface="Arial" panose="020B0604020202020204" pitchFamily="34" charset="0"/>
              <a:buChar char="•"/>
            </a:pPr>
            <a:r>
              <a:rPr lang="en-US" sz="1800" b="0" u="sng" dirty="0" smtClean="0">
                <a:solidFill>
                  <a:schemeClr val="tx1"/>
                </a:solidFill>
                <a:latin typeface="+mn-lt"/>
              </a:rPr>
              <a:t>Dedicated Workshops</a:t>
            </a:r>
            <a:r>
              <a:rPr lang="en-US" sz="1800" b="0" dirty="0" smtClean="0">
                <a:solidFill>
                  <a:schemeClr val="tx1"/>
                </a:solidFill>
                <a:latin typeface="+mn-lt"/>
              </a:rPr>
              <a:t>: </a:t>
            </a:r>
          </a:p>
          <a:p>
            <a:pPr marL="628650" lvl="1" indent="-285750">
              <a:lnSpc>
                <a:spcPct val="85000"/>
              </a:lnSpc>
              <a:spcBef>
                <a:spcPts val="0"/>
              </a:spcBef>
              <a:buFont typeface="Arial" panose="020B0604020202020204" pitchFamily="34" charset="0"/>
              <a:buChar char="•"/>
            </a:pPr>
            <a:r>
              <a:rPr lang="en-US" sz="1600" dirty="0" smtClean="0">
                <a:solidFill>
                  <a:schemeClr val="tx1"/>
                </a:solidFill>
                <a:latin typeface="+mn-lt"/>
              </a:rPr>
              <a:t>Sector specific: e.g. Nuclear, Transportation</a:t>
            </a:r>
            <a:endParaRPr lang="en-US" sz="1600" dirty="0">
              <a:solidFill>
                <a:schemeClr val="tx1"/>
              </a:solidFill>
              <a:latin typeface="+mn-lt"/>
            </a:endParaRPr>
          </a:p>
          <a:p>
            <a:pPr marL="628650" lvl="1" indent="-285750">
              <a:lnSpc>
                <a:spcPct val="85000"/>
              </a:lnSpc>
              <a:spcBef>
                <a:spcPts val="0"/>
              </a:spcBef>
              <a:buFont typeface="Arial" panose="020B0604020202020204" pitchFamily="34" charset="0"/>
              <a:buChar char="•"/>
            </a:pPr>
            <a:r>
              <a:rPr lang="en-US" sz="1600" dirty="0" smtClean="0">
                <a:solidFill>
                  <a:schemeClr val="tx1"/>
                </a:solidFill>
                <a:latin typeface="+mn-lt"/>
              </a:rPr>
              <a:t>Cornerstone, with ~150 participants with industry/ university/stakeholder thought-leaders </a:t>
            </a:r>
          </a:p>
          <a:p>
            <a:pPr marL="628650" lvl="1" indent="-285750">
              <a:lnSpc>
                <a:spcPct val="85000"/>
              </a:lnSpc>
              <a:spcBef>
                <a:spcPts val="0"/>
              </a:spcBef>
              <a:spcAft>
                <a:spcPts val="600"/>
              </a:spcAft>
              <a:buFont typeface="Arial" panose="020B0604020202020204" pitchFamily="34" charset="0"/>
              <a:buChar char="•"/>
            </a:pPr>
            <a:r>
              <a:rPr lang="en-US" sz="1600" dirty="0" smtClean="0">
                <a:solidFill>
                  <a:schemeClr val="tx1"/>
                </a:solidFill>
                <a:latin typeface="+mn-lt"/>
              </a:rPr>
              <a:t>Capstone, with ~150 participants, with industry/ university/stakeholder thought-leaders</a:t>
            </a:r>
          </a:p>
          <a:p>
            <a:pPr marL="285750" lvl="1" indent="-285750">
              <a:lnSpc>
                <a:spcPct val="85000"/>
              </a:lnSpc>
              <a:spcBef>
                <a:spcPts val="0"/>
              </a:spcBef>
              <a:spcAft>
                <a:spcPts val="600"/>
              </a:spcAft>
              <a:buFont typeface="Arial" panose="020B0604020202020204" pitchFamily="34" charset="0"/>
              <a:buChar char="•"/>
            </a:pPr>
            <a:endParaRPr lang="en-US" sz="1800" dirty="0" smtClean="0">
              <a:solidFill>
                <a:schemeClr val="tx1"/>
              </a:solidFill>
              <a:latin typeface="+mn-lt"/>
            </a:endParaRPr>
          </a:p>
          <a:p>
            <a:pPr>
              <a:lnSpc>
                <a:spcPct val="85000"/>
              </a:lnSpc>
              <a:spcBef>
                <a:spcPts val="0"/>
              </a:spcBef>
              <a:spcAft>
                <a:spcPts val="600"/>
              </a:spcAft>
              <a:buFont typeface="Arial" panose="020B0604020202020204" pitchFamily="34" charset="0"/>
              <a:buChar char="•"/>
            </a:pPr>
            <a:r>
              <a:rPr lang="en-US" sz="1800" b="0" u="sng" dirty="0" smtClean="0">
                <a:solidFill>
                  <a:schemeClr val="tx1"/>
                </a:solidFill>
                <a:latin typeface="+mn-lt"/>
              </a:rPr>
              <a:t>Expert and Public Outreach:</a:t>
            </a:r>
            <a:r>
              <a:rPr lang="en-US" sz="1800" b="0" dirty="0" smtClean="0">
                <a:solidFill>
                  <a:schemeClr val="tx1"/>
                </a:solidFill>
                <a:latin typeface="+mn-lt"/>
              </a:rPr>
              <a:t> </a:t>
            </a:r>
            <a:r>
              <a:rPr lang="en-US" sz="1600" b="0" dirty="0" smtClean="0">
                <a:solidFill>
                  <a:schemeClr val="tx1"/>
                </a:solidFill>
                <a:latin typeface="+mn-lt"/>
              </a:rPr>
              <a:t>Webinars to engage public and expert community: e.g., Grid, Manufacturing, others.</a:t>
            </a:r>
          </a:p>
          <a:p>
            <a:pPr>
              <a:lnSpc>
                <a:spcPct val="85000"/>
              </a:lnSpc>
              <a:spcBef>
                <a:spcPts val="0"/>
              </a:spcBef>
              <a:spcAft>
                <a:spcPts val="600"/>
              </a:spcAft>
              <a:buFont typeface="Arial" panose="020B0604020202020204" pitchFamily="34" charset="0"/>
              <a:buChar char="•"/>
            </a:pPr>
            <a:endParaRPr lang="en-US" sz="1800" b="0" dirty="0" smtClean="0">
              <a:solidFill>
                <a:schemeClr val="tx1"/>
              </a:solidFill>
              <a:latin typeface="+mn-lt"/>
            </a:endParaRPr>
          </a:p>
          <a:p>
            <a:pPr>
              <a:lnSpc>
                <a:spcPct val="85000"/>
              </a:lnSpc>
              <a:spcBef>
                <a:spcPts val="0"/>
              </a:spcBef>
              <a:spcAft>
                <a:spcPts val="600"/>
              </a:spcAft>
              <a:buFont typeface="Arial" panose="020B0604020202020204" pitchFamily="34" charset="0"/>
              <a:buChar char="•"/>
            </a:pPr>
            <a:r>
              <a:rPr lang="en-US" sz="1800" b="0" u="sng" dirty="0" smtClean="0">
                <a:solidFill>
                  <a:schemeClr val="tx1"/>
                </a:solidFill>
                <a:latin typeface="+mn-lt"/>
              </a:rPr>
              <a:t>External Peer Review</a:t>
            </a:r>
            <a:r>
              <a:rPr lang="en-US" sz="1800" b="0" dirty="0" smtClean="0">
                <a:solidFill>
                  <a:schemeClr val="tx1"/>
                </a:solidFill>
                <a:latin typeface="+mn-lt"/>
              </a:rPr>
              <a:t>: </a:t>
            </a:r>
            <a:r>
              <a:rPr lang="en-US" sz="1600" b="0" dirty="0" smtClean="0">
                <a:solidFill>
                  <a:schemeClr val="tx1"/>
                </a:solidFill>
                <a:latin typeface="+mn-lt"/>
              </a:rPr>
              <a:t>~200+ reviewers for chapters and related Technical Assessments, including 40 hours of VTC and Webinars. </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12117">
            <a:off x="5745906" y="995150"/>
            <a:ext cx="3065957" cy="4005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7696">
            <a:off x="5967836" y="2629618"/>
            <a:ext cx="3054224" cy="3993356"/>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4294967295"/>
          </p:nvPr>
        </p:nvSpPr>
        <p:spPr>
          <a:xfrm>
            <a:off x="8686800" y="6492875"/>
            <a:ext cx="457200" cy="365125"/>
          </a:xfrm>
          <a:prstGeom prst="rect">
            <a:avLst/>
          </a:prstGeom>
        </p:spPr>
        <p:txBody>
          <a:bodyPr/>
          <a:lstStyle/>
          <a:p>
            <a:fld id="{048367B6-A0F1-485F-928A-F8387AE218C3}" type="slidenum">
              <a:rPr lang="en-US" sz="1400" b="1" smtClean="0">
                <a:solidFill>
                  <a:srgbClr val="4F81BD">
                    <a:lumMod val="75000"/>
                  </a:srgbClr>
                </a:solidFill>
              </a:rPr>
              <a:pPr/>
              <a:t>7</a:t>
            </a:fld>
            <a:endParaRPr lang="en-US" sz="1400" b="1" dirty="0">
              <a:solidFill>
                <a:srgbClr val="4F81BD">
                  <a:lumMod val="75000"/>
                </a:srgbClr>
              </a:solidFill>
            </a:endParaRPr>
          </a:p>
        </p:txBody>
      </p:sp>
    </p:spTree>
    <p:extLst>
      <p:ext uri="{BB962C8B-B14F-4D97-AF65-F5344CB8AC3E}">
        <p14:creationId xmlns:p14="http://schemas.microsoft.com/office/powerpoint/2010/main" val="7505604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708" y="0"/>
            <a:ext cx="4116292" cy="762000"/>
          </a:xfrm>
        </p:spPr>
        <p:txBody>
          <a:bodyPr>
            <a:noAutofit/>
          </a:bodyPr>
          <a:lstStyle/>
          <a:p>
            <a:pPr>
              <a:lnSpc>
                <a:spcPct val="80000"/>
              </a:lnSpc>
            </a:pPr>
            <a:r>
              <a:rPr lang="en-US" b="1" dirty="0">
                <a:solidFill>
                  <a:schemeClr val="tx2"/>
                </a:solidFill>
              </a:rPr>
              <a:t>Systems Analyses </a:t>
            </a:r>
            <a:r>
              <a:rPr lang="en-US" b="1" dirty="0" smtClean="0">
                <a:solidFill>
                  <a:schemeClr val="tx2"/>
                </a:solidFill>
              </a:rPr>
              <a:t>and </a:t>
            </a:r>
            <a:r>
              <a:rPr lang="en-US" b="1" dirty="0">
                <a:solidFill>
                  <a:schemeClr val="tx2"/>
                </a:solidFill>
              </a:rPr>
              <a:t/>
            </a:r>
            <a:br>
              <a:rPr lang="en-US" b="1" dirty="0">
                <a:solidFill>
                  <a:schemeClr val="tx2"/>
                </a:solidFill>
              </a:rPr>
            </a:br>
            <a:r>
              <a:rPr lang="en-US" b="1" dirty="0">
                <a:solidFill>
                  <a:schemeClr val="tx2"/>
                </a:solidFill>
              </a:rPr>
              <a:t>Technology Assessments</a:t>
            </a:r>
          </a:p>
        </p:txBody>
      </p:sp>
      <p:sp>
        <p:nvSpPr>
          <p:cNvPr id="3" name="Content Placeholder 2"/>
          <p:cNvSpPr>
            <a:spLocks noGrp="1"/>
          </p:cNvSpPr>
          <p:nvPr>
            <p:ph idx="1"/>
          </p:nvPr>
        </p:nvSpPr>
        <p:spPr>
          <a:xfrm>
            <a:off x="304800" y="990600"/>
            <a:ext cx="5943600" cy="1676400"/>
          </a:xfrm>
        </p:spPr>
        <p:txBody>
          <a:bodyPr>
            <a:noAutofit/>
          </a:bodyPr>
          <a:lstStyle/>
          <a:p>
            <a:pPr marL="342900" lvl="1" indent="-342900">
              <a:lnSpc>
                <a:spcPct val="90000"/>
              </a:lnSpc>
              <a:spcBef>
                <a:spcPts val="1200"/>
              </a:spcBef>
              <a:spcAft>
                <a:spcPts val="400"/>
              </a:spcAft>
              <a:buFont typeface="Wingdings" panose="05000000000000000000" pitchFamily="2" charset="2"/>
              <a:buChar char="§"/>
            </a:pPr>
            <a:r>
              <a:rPr lang="en-US" sz="2000" dirty="0" smtClean="0">
                <a:solidFill>
                  <a:schemeClr val="tx1"/>
                </a:solidFill>
                <a:latin typeface="+mn-lt"/>
              </a:rPr>
              <a:t>A new level of systems </a:t>
            </a:r>
            <a:r>
              <a:rPr lang="en-US" sz="2000" dirty="0">
                <a:solidFill>
                  <a:schemeClr val="tx1"/>
                </a:solidFill>
                <a:latin typeface="+mn-lt"/>
              </a:rPr>
              <a:t>a</a:t>
            </a:r>
            <a:r>
              <a:rPr lang="en-US" sz="2000" dirty="0" smtClean="0">
                <a:solidFill>
                  <a:schemeClr val="tx1"/>
                </a:solidFill>
                <a:latin typeface="+mn-lt"/>
              </a:rPr>
              <a:t>nalyses and technology assessments are being completed.</a:t>
            </a:r>
          </a:p>
          <a:p>
            <a:pPr marL="342900" lvl="1" indent="-342900">
              <a:lnSpc>
                <a:spcPct val="90000"/>
              </a:lnSpc>
              <a:spcBef>
                <a:spcPts val="1200"/>
              </a:spcBef>
              <a:spcAft>
                <a:spcPts val="400"/>
              </a:spcAft>
              <a:buFont typeface="Wingdings" panose="05000000000000000000" pitchFamily="2" charset="2"/>
              <a:buChar char="§"/>
            </a:pPr>
            <a:r>
              <a:rPr lang="en-US" sz="2000" dirty="0" smtClean="0">
                <a:solidFill>
                  <a:schemeClr val="tx1"/>
                </a:solidFill>
                <a:latin typeface="+mn-lt"/>
              </a:rPr>
              <a:t>Increased science, energy, and cross-technology integration involving a large community </a:t>
            </a:r>
            <a:r>
              <a:rPr lang="en-US" sz="2000" dirty="0">
                <a:solidFill>
                  <a:schemeClr val="tx1"/>
                </a:solidFill>
                <a:latin typeface="+mn-lt"/>
              </a:rPr>
              <a:t> </a:t>
            </a:r>
            <a:r>
              <a:rPr lang="en-US" sz="2000" dirty="0" smtClean="0">
                <a:solidFill>
                  <a:schemeClr val="tx1"/>
                </a:solidFill>
                <a:latin typeface="+mn-lt"/>
              </a:rPr>
              <a:t>of national laboratory participants working with DOE Staff.</a:t>
            </a:r>
            <a:endParaRPr lang="en-US" sz="2000" dirty="0">
              <a:solidFill>
                <a:schemeClr val="tx1"/>
              </a:solidFill>
              <a:latin typeface="+mn-lt"/>
            </a:endParaRPr>
          </a:p>
          <a:p>
            <a:pPr marL="742950" lvl="2" indent="-342900">
              <a:lnSpc>
                <a:spcPct val="90000"/>
              </a:lnSpc>
              <a:spcBef>
                <a:spcPts val="1200"/>
              </a:spcBef>
              <a:spcAft>
                <a:spcPts val="400"/>
              </a:spcAft>
              <a:buFont typeface="Courier New" panose="02070309020205020404" pitchFamily="49" charset="0"/>
              <a:buChar char="o"/>
            </a:pPr>
            <a:endParaRPr lang="en-US" dirty="0">
              <a:solidFill>
                <a:schemeClr val="tx1"/>
              </a:solidFill>
              <a:latin typeface="+mn-lt"/>
            </a:endParaRPr>
          </a:p>
          <a:p>
            <a:pPr marL="742950" lvl="2" indent="-342900">
              <a:lnSpc>
                <a:spcPct val="90000"/>
              </a:lnSpc>
              <a:spcBef>
                <a:spcPts val="1200"/>
              </a:spcBef>
              <a:spcAft>
                <a:spcPts val="400"/>
              </a:spcAft>
              <a:buFont typeface="Courier New" panose="02070309020205020404" pitchFamily="49" charset="0"/>
              <a:buChar char="o"/>
            </a:pPr>
            <a:endParaRPr lang="en-US" dirty="0">
              <a:solidFill>
                <a:schemeClr val="tx1"/>
              </a:solidFill>
              <a:latin typeface="+mn-lt"/>
            </a:endParaRPr>
          </a:p>
          <a:p>
            <a:pPr>
              <a:lnSpc>
                <a:spcPct val="90000"/>
              </a:lnSpc>
              <a:spcBef>
                <a:spcPts val="0"/>
              </a:spcBef>
              <a:spcAft>
                <a:spcPts val="600"/>
              </a:spcAft>
            </a:pPr>
            <a:endParaRPr lang="en-US" sz="2000" b="0" dirty="0" smtClean="0">
              <a:latin typeface="+mn-lt"/>
            </a:endParaRPr>
          </a:p>
          <a:p>
            <a:pPr>
              <a:lnSpc>
                <a:spcPct val="90000"/>
              </a:lnSpc>
              <a:spcBef>
                <a:spcPts val="0"/>
              </a:spcBef>
              <a:spcAft>
                <a:spcPts val="600"/>
              </a:spcAft>
            </a:pPr>
            <a:endParaRPr lang="en-US" sz="2000" b="0" dirty="0" smtClean="0">
              <a:latin typeface="+mn-lt"/>
            </a:endParaRPr>
          </a:p>
        </p:txBody>
      </p:sp>
      <p:sp>
        <p:nvSpPr>
          <p:cNvPr id="6" name="Slide Number Placeholder 3"/>
          <p:cNvSpPr>
            <a:spLocks noGrp="1"/>
          </p:cNvSpPr>
          <p:nvPr>
            <p:ph type="sldNum" sz="quarter" idx="4294967295"/>
          </p:nvPr>
        </p:nvSpPr>
        <p:spPr>
          <a:xfrm>
            <a:off x="8592628" y="6475071"/>
            <a:ext cx="551372" cy="365125"/>
          </a:xfrm>
          <a:prstGeom prst="rect">
            <a:avLst/>
          </a:prstGeom>
        </p:spPr>
        <p:txBody>
          <a:bodyPr/>
          <a:lstStyle>
            <a:lvl1pPr>
              <a:defRPr sz="1400"/>
            </a:lvl1pPr>
          </a:lstStyle>
          <a:p>
            <a:fld id="{048367B6-A0F1-485F-928A-F8387AE218C3}" type="slidenum">
              <a:rPr lang="en-US" smtClean="0">
                <a:solidFill>
                  <a:srgbClr val="4F81BD">
                    <a:lumMod val="75000"/>
                  </a:srgbClr>
                </a:solidFill>
              </a:rPr>
              <a:pPr/>
              <a:t>8</a:t>
            </a:fld>
            <a:endParaRPr lang="en-US" dirty="0">
              <a:solidFill>
                <a:srgbClr val="4F81BD">
                  <a:lumMod val="7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63494766"/>
              </p:ext>
            </p:extLst>
          </p:nvPr>
        </p:nvGraphicFramePr>
        <p:xfrm>
          <a:off x="381000" y="3090058"/>
          <a:ext cx="6096000" cy="3037116"/>
        </p:xfrm>
        <a:graphic>
          <a:graphicData uri="http://schemas.openxmlformats.org/drawingml/2006/table">
            <a:tbl>
              <a:tblPr firstRow="1" bandRow="1">
                <a:tableStyleId>{5C22544A-7EE6-4342-B048-85BDC9FD1C3A}</a:tableStyleId>
              </a:tblPr>
              <a:tblGrid>
                <a:gridCol w="3581400"/>
                <a:gridCol w="2514600"/>
              </a:tblGrid>
              <a:tr h="685800">
                <a:tc>
                  <a:txBody>
                    <a:bodyPr/>
                    <a:lstStyle/>
                    <a:p>
                      <a:pPr algn="ctr"/>
                      <a:r>
                        <a:rPr lang="en-US" dirty="0" smtClean="0"/>
                        <a:t>Sectors/Systems Analyses</a:t>
                      </a:r>
                      <a:endParaRPr lang="en-US" dirty="0"/>
                    </a:p>
                  </a:txBody>
                  <a:tcPr anchor="ctr"/>
                </a:tc>
                <a:tc>
                  <a:txBody>
                    <a:bodyPr/>
                    <a:lstStyle/>
                    <a:p>
                      <a:pPr algn="ctr"/>
                      <a:r>
                        <a:rPr lang="en-US" dirty="0" smtClean="0"/>
                        <a:t>Technology Assessments</a:t>
                      </a:r>
                      <a:endParaRPr lang="en-US" dirty="0"/>
                    </a:p>
                  </a:txBody>
                  <a:tcPr anchor="ctr"/>
                </a:tc>
              </a:tr>
              <a:tr h="391886">
                <a:tc>
                  <a:txBody>
                    <a:bodyPr/>
                    <a:lstStyle/>
                    <a:p>
                      <a:r>
                        <a:rPr lang="en-US" dirty="0" smtClean="0"/>
                        <a:t>Clean Fuels</a:t>
                      </a:r>
                      <a:endParaRPr lang="en-US" dirty="0"/>
                    </a:p>
                  </a:txBody>
                  <a:tcPr/>
                </a:tc>
                <a:tc>
                  <a:txBody>
                    <a:bodyPr/>
                    <a:lstStyle/>
                    <a:p>
                      <a:r>
                        <a:rPr lang="en-US" dirty="0" smtClean="0"/>
                        <a:t>  7</a:t>
                      </a:r>
                      <a:endParaRPr lang="en-US" dirty="0"/>
                    </a:p>
                  </a:txBody>
                  <a:tcPr/>
                </a:tc>
              </a:tr>
              <a:tr h="391886">
                <a:tc>
                  <a:txBody>
                    <a:bodyPr/>
                    <a:lstStyle/>
                    <a:p>
                      <a:r>
                        <a:rPr lang="en-US" dirty="0" smtClean="0"/>
                        <a:t>Grid</a:t>
                      </a:r>
                      <a:r>
                        <a:rPr lang="en-US" baseline="0" dirty="0" smtClean="0"/>
                        <a:t> Modernization</a:t>
                      </a:r>
                      <a:endParaRPr lang="en-US" dirty="0"/>
                    </a:p>
                  </a:txBody>
                  <a:tcPr/>
                </a:tc>
                <a:tc>
                  <a:txBody>
                    <a:bodyPr/>
                    <a:lstStyle/>
                    <a:p>
                      <a:r>
                        <a:rPr lang="en-US" baseline="0" dirty="0" smtClean="0"/>
                        <a:t>  6 </a:t>
                      </a:r>
                    </a:p>
                  </a:txBody>
                  <a:tcPr/>
                </a:tc>
              </a:tr>
              <a:tr h="391886">
                <a:tc>
                  <a:txBody>
                    <a:bodyPr/>
                    <a:lstStyle/>
                    <a:p>
                      <a:r>
                        <a:rPr lang="en-US" dirty="0" smtClean="0"/>
                        <a:t>Clean Electric Power</a:t>
                      </a:r>
                      <a:endParaRPr lang="en-US" dirty="0"/>
                    </a:p>
                  </a:txBody>
                  <a:tcPr/>
                </a:tc>
                <a:tc>
                  <a:txBody>
                    <a:bodyPr/>
                    <a:lstStyle/>
                    <a:p>
                      <a:r>
                        <a:rPr lang="en-US" dirty="0" smtClean="0"/>
                        <a:t>17</a:t>
                      </a:r>
                      <a:endParaRPr lang="en-US" dirty="0"/>
                    </a:p>
                  </a:txBody>
                  <a:tcPr/>
                </a:tc>
              </a:tr>
              <a:tr h="391886">
                <a:tc>
                  <a:txBody>
                    <a:bodyPr/>
                    <a:lstStyle/>
                    <a:p>
                      <a:r>
                        <a:rPr lang="en-US" dirty="0" smtClean="0"/>
                        <a:t>Buildings</a:t>
                      </a:r>
                      <a:endParaRPr lang="en-US" dirty="0"/>
                    </a:p>
                  </a:txBody>
                  <a:tcPr/>
                </a:tc>
                <a:tc>
                  <a:txBody>
                    <a:bodyPr/>
                    <a:lstStyle/>
                    <a:p>
                      <a:r>
                        <a:rPr lang="en-US" dirty="0" smtClean="0"/>
                        <a:t>  4 roadmaps</a:t>
                      </a:r>
                      <a:endParaRPr lang="en-US" dirty="0"/>
                    </a:p>
                  </a:txBody>
                  <a:tcPr/>
                </a:tc>
              </a:tr>
              <a:tr h="391886">
                <a:tc>
                  <a:txBody>
                    <a:bodyPr/>
                    <a:lstStyle/>
                    <a:p>
                      <a:r>
                        <a:rPr lang="en-US" dirty="0" smtClean="0"/>
                        <a:t>Industry &amp;</a:t>
                      </a:r>
                      <a:r>
                        <a:rPr lang="en-US" baseline="0" dirty="0" smtClean="0"/>
                        <a:t> Manufacturing</a:t>
                      </a:r>
                      <a:endParaRPr lang="en-US" dirty="0"/>
                    </a:p>
                  </a:txBody>
                  <a:tcPr/>
                </a:tc>
                <a:tc>
                  <a:txBody>
                    <a:bodyPr/>
                    <a:lstStyle/>
                    <a:p>
                      <a:r>
                        <a:rPr lang="en-US" dirty="0" smtClean="0"/>
                        <a:t>14</a:t>
                      </a:r>
                      <a:endParaRPr lang="en-US" dirty="0"/>
                    </a:p>
                  </a:txBody>
                  <a:tcPr/>
                </a:tc>
              </a:tr>
              <a:tr h="391886">
                <a:tc>
                  <a:txBody>
                    <a:bodyPr/>
                    <a:lstStyle/>
                    <a:p>
                      <a:r>
                        <a:rPr lang="en-US" dirty="0" smtClean="0"/>
                        <a:t>Clean Transportation</a:t>
                      </a:r>
                      <a:r>
                        <a:rPr lang="en-US" baseline="0" dirty="0" smtClean="0"/>
                        <a:t> &amp; Vehicles</a:t>
                      </a:r>
                      <a:endParaRPr lang="en-US" dirty="0"/>
                    </a:p>
                  </a:txBody>
                  <a:tcPr/>
                </a:tc>
                <a:tc>
                  <a:txBody>
                    <a:bodyPr/>
                    <a:lstStyle/>
                    <a:p>
                      <a:r>
                        <a:rPr lang="en-US" dirty="0" smtClean="0"/>
                        <a:t>  5</a:t>
                      </a:r>
                      <a:endParaRPr lang="en-US" dirty="0"/>
                    </a:p>
                  </a:txBody>
                  <a:tcPr/>
                </a:tc>
              </a:tr>
            </a:tbl>
          </a:graphicData>
        </a:graphic>
      </p:graphicFrame>
      <p:sp>
        <p:nvSpPr>
          <p:cNvPr id="9" name="Rectangular Callout 8"/>
          <p:cNvSpPr/>
          <p:nvPr/>
        </p:nvSpPr>
        <p:spPr bwMode="auto">
          <a:xfrm>
            <a:off x="6783292" y="42434"/>
            <a:ext cx="2351183" cy="1200329"/>
          </a:xfrm>
          <a:prstGeom prst="wedgeRectCallout">
            <a:avLst>
              <a:gd name="adj1" fmla="val -156124"/>
              <a:gd name="adj2" fmla="val 314345"/>
            </a:avLst>
          </a:prstGeom>
          <a:solidFill>
            <a:schemeClr val="tx2">
              <a:lumMod val="20000"/>
              <a:lumOff val="80000"/>
            </a:schemeClr>
          </a:solidFill>
          <a:ln w="12700" cap="flat" cmpd="sng" algn="ctr">
            <a:noFill/>
            <a:prstDash val="solid"/>
            <a:round/>
            <a:headEnd type="none" w="med" len="med"/>
            <a:tailEnd type="none" w="med" len="med"/>
          </a:ln>
          <a:effectLst>
            <a:outerShdw blurRad="165100" dist="38100" dir="13500000" sx="99000" sy="99000" algn="b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Designs, Architectures, Concepts</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Measurement, Comm., Control</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Flexible &amp; Distributed Resources</a:t>
            </a:r>
          </a:p>
          <a:p>
            <a:pPr marL="114300" indent="-114300" fontAlgn="base">
              <a:spcAft>
                <a:spcPct val="0"/>
              </a:spcAft>
              <a:buFont typeface="Arial" panose="020B0604020202020204" pitchFamily="34" charset="0"/>
              <a:buChar char="•"/>
            </a:pPr>
            <a:r>
              <a:rPr lang="en-US" sz="1200" dirty="0">
                <a:latin typeface="Calibri" pitchFamily="34" charset="0"/>
              </a:rPr>
              <a:t>Cyber Security</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T&amp;D Components</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Electric Energy Storage</a:t>
            </a:r>
          </a:p>
        </p:txBody>
      </p:sp>
      <p:sp>
        <p:nvSpPr>
          <p:cNvPr id="10" name="Rectangular Callout 9"/>
          <p:cNvSpPr/>
          <p:nvPr/>
        </p:nvSpPr>
        <p:spPr bwMode="auto">
          <a:xfrm>
            <a:off x="6764242" y="4842808"/>
            <a:ext cx="2351183" cy="1938992"/>
          </a:xfrm>
          <a:prstGeom prst="wedgeRectCallout">
            <a:avLst>
              <a:gd name="adj1" fmla="val -153340"/>
              <a:gd name="adj2" fmla="val -11883"/>
            </a:avLst>
          </a:prstGeom>
          <a:solidFill>
            <a:schemeClr val="tx2">
              <a:lumMod val="20000"/>
              <a:lumOff val="80000"/>
            </a:schemeClr>
          </a:solidFill>
          <a:ln w="12700" cap="flat" cmpd="sng" algn="ctr">
            <a:noFill/>
            <a:prstDash val="solid"/>
            <a:round/>
            <a:headEnd type="none" w="med" len="med"/>
            <a:tailEnd type="none" w="med" len="med"/>
          </a:ln>
          <a:effectLst>
            <a:outerShdw blurRad="165100" dist="38100" dir="13500000" sx="99000" sy="99000" algn="b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Additive Manufacturing</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Combined Heat and Power</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Composite Materials &amp; </a:t>
            </a:r>
            <a:r>
              <a:rPr lang="en-US" sz="1200" dirty="0" err="1" smtClean="0">
                <a:latin typeface="Calibri" pitchFamily="34" charset="0"/>
              </a:rPr>
              <a:t>Manufact</a:t>
            </a:r>
            <a:endParaRPr lang="en-US" sz="1200" dirty="0" smtClean="0">
              <a:latin typeface="Calibri" pitchFamily="34" charset="0"/>
            </a:endParaRPr>
          </a:p>
          <a:p>
            <a:pPr marL="114300" indent="-114300" fontAlgn="base">
              <a:spcAft>
                <a:spcPct val="0"/>
              </a:spcAft>
              <a:buFont typeface="Arial" panose="020B0604020202020204" pitchFamily="34" charset="0"/>
              <a:buChar char="•"/>
            </a:pPr>
            <a:r>
              <a:rPr lang="en-US" sz="1200" dirty="0" smtClean="0">
                <a:latin typeface="Calibri" pitchFamily="34" charset="0"/>
              </a:rPr>
              <a:t>Critical Materials</a:t>
            </a:r>
            <a:endParaRPr lang="en-US" sz="1200" dirty="0">
              <a:latin typeface="Calibri" pitchFamily="34" charset="0"/>
            </a:endParaRP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Materials Flow Through Industry</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Process Heating</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Process Intensification</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Roll-to-roll Processing</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Smart Manufacturing</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a:t>
            </a:r>
          </a:p>
        </p:txBody>
      </p:sp>
      <p:sp>
        <p:nvSpPr>
          <p:cNvPr id="7" name="Rectangular Callout 6"/>
          <p:cNvSpPr/>
          <p:nvPr/>
        </p:nvSpPr>
        <p:spPr bwMode="auto">
          <a:xfrm>
            <a:off x="6754713" y="1413808"/>
            <a:ext cx="2351183" cy="3231654"/>
          </a:xfrm>
          <a:prstGeom prst="wedgeRectCallout">
            <a:avLst>
              <a:gd name="adj1" fmla="val -151758"/>
              <a:gd name="adj2" fmla="val 52965"/>
            </a:avLst>
          </a:prstGeom>
          <a:solidFill>
            <a:schemeClr val="tx2">
              <a:lumMod val="20000"/>
              <a:lumOff val="80000"/>
            </a:schemeClr>
          </a:solidFill>
          <a:ln w="12700" cap="flat" cmpd="sng" algn="ctr">
            <a:noFill/>
            <a:prstDash val="solid"/>
            <a:round/>
            <a:headEnd type="none" w="med" len="med"/>
            <a:tailEnd type="none" w="med" len="med"/>
          </a:ln>
          <a:effectLst>
            <a:outerShdw blurRad="165100" dist="38100" dir="13500000" sx="99000" sy="99000" algn="b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kumimoji="0" lang="en-US" sz="1200" i="0" u="none" strike="noStrike" cap="none" normalizeH="0" baseline="0" dirty="0" smtClean="0">
                <a:ln>
                  <a:noFill/>
                </a:ln>
                <a:effectLst/>
                <a:latin typeface="Calibri" pitchFamily="34" charset="0"/>
              </a:rPr>
              <a:t>Carbon Capture</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Carbon Storage</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kumimoji="0" lang="en-US" sz="1200" i="0" u="none" strike="noStrike" cap="none" normalizeH="0" baseline="0" dirty="0" smtClean="0">
                <a:ln>
                  <a:noFill/>
                </a:ln>
                <a:effectLst/>
                <a:latin typeface="Calibri" pitchFamily="34" charset="0"/>
              </a:rPr>
              <a:t>CCS</a:t>
            </a:r>
            <a:r>
              <a:rPr kumimoji="0" lang="en-US" sz="1200" i="0" u="none" strike="noStrike" cap="none" normalizeH="0" dirty="0" smtClean="0">
                <a:ln>
                  <a:noFill/>
                </a:ln>
                <a:effectLst/>
                <a:latin typeface="Calibri" pitchFamily="34" charset="0"/>
              </a:rPr>
              <a:t> for Industry</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baseline="0" dirty="0" smtClean="0">
                <a:latin typeface="Calibri" pitchFamily="34" charset="0"/>
              </a:rPr>
              <a:t>Fossil Advanced Energy Systems</a:t>
            </a:r>
            <a:endParaRPr kumimoji="0" lang="en-US" sz="1200" i="0" u="none" strike="noStrike" cap="none" normalizeH="0" baseline="0" dirty="0" smtClean="0">
              <a:ln>
                <a:noFill/>
              </a:ln>
              <a:effectLst/>
              <a:latin typeface="Calibri" pitchFamily="34" charset="0"/>
            </a:endParaRPr>
          </a:p>
          <a:p>
            <a:pPr marL="114300" indent="-114300" fontAlgn="base">
              <a:spcAft>
                <a:spcPct val="0"/>
              </a:spcAft>
              <a:buFont typeface="Arial" panose="020B0604020202020204" pitchFamily="34" charset="0"/>
              <a:buChar char="•"/>
            </a:pPr>
            <a:r>
              <a:rPr lang="en-US" sz="1200" dirty="0" smtClean="0">
                <a:latin typeface="Calibri" pitchFamily="34" charset="0"/>
              </a:rPr>
              <a:t>CCS Cross-cutting Technologies</a:t>
            </a:r>
          </a:p>
          <a:p>
            <a:pPr marL="114300" indent="-114300" fontAlgn="base">
              <a:spcAft>
                <a:spcPct val="0"/>
              </a:spcAft>
              <a:buFont typeface="Arial" panose="020B0604020202020204" pitchFamily="34" charset="0"/>
              <a:buChar char="•"/>
            </a:pPr>
            <a:r>
              <a:rPr lang="en-US" sz="1200" dirty="0" err="1" smtClean="0">
                <a:latin typeface="Calibri" pitchFamily="34" charset="0"/>
              </a:rPr>
              <a:t>BioPower</a:t>
            </a:r>
            <a:r>
              <a:rPr lang="en-US" sz="1200" dirty="0" smtClean="0">
                <a:latin typeface="Calibri" pitchFamily="34" charset="0"/>
              </a:rPr>
              <a:t> </a:t>
            </a:r>
            <a:r>
              <a:rPr lang="en-US" sz="1200" dirty="0">
                <a:latin typeface="Calibri" pitchFamily="34" charset="0"/>
              </a:rPr>
              <a:t>– CCS</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kumimoji="0" lang="en-US" sz="1200" i="0" u="none" strike="noStrike" cap="none" normalizeH="0" baseline="0" dirty="0" smtClean="0">
                <a:ln>
                  <a:noFill/>
                </a:ln>
                <a:effectLst/>
                <a:latin typeface="Calibri" pitchFamily="34" charset="0"/>
              </a:rPr>
              <a:t>Stationary Fuel</a:t>
            </a:r>
            <a:r>
              <a:rPr kumimoji="0" lang="en-US" sz="1200" i="0" u="none" strike="noStrike" cap="none" normalizeH="0" dirty="0" smtClean="0">
                <a:ln>
                  <a:noFill/>
                </a:ln>
                <a:effectLst/>
                <a:latin typeface="Calibri" pitchFamily="34" charset="0"/>
              </a:rPr>
              <a:t> Cells </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baseline="0" dirty="0" smtClean="0">
                <a:latin typeface="Calibri" pitchFamily="34" charset="0"/>
              </a:rPr>
              <a:t>Geothermal</a:t>
            </a:r>
            <a:r>
              <a:rPr lang="en-US" sz="1200" dirty="0" smtClean="0">
                <a:latin typeface="Calibri" pitchFamily="34" charset="0"/>
              </a:rPr>
              <a:t> Power</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Hydropower</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kumimoji="0" lang="en-US" sz="1200" i="0" u="none" strike="noStrike" cap="none" normalizeH="0" baseline="0" dirty="0" smtClean="0">
                <a:ln>
                  <a:noFill/>
                </a:ln>
                <a:effectLst/>
                <a:latin typeface="Calibri" pitchFamily="34" charset="0"/>
              </a:rPr>
              <a:t>Nuclear</a:t>
            </a:r>
            <a:r>
              <a:rPr kumimoji="0" lang="en-US" sz="1200" i="0" u="none" strike="noStrike" cap="none" normalizeH="0" dirty="0" smtClean="0">
                <a:ln>
                  <a:noFill/>
                </a:ln>
                <a:effectLst/>
                <a:latin typeface="Calibri" pitchFamily="34" charset="0"/>
              </a:rPr>
              <a:t> </a:t>
            </a:r>
            <a:r>
              <a:rPr lang="en-US" sz="1200" dirty="0" smtClean="0">
                <a:latin typeface="Calibri" pitchFamily="34" charset="0"/>
              </a:rPr>
              <a:t>Fast-Spectrum Reactors</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kumimoji="0" lang="en-US" sz="1200" i="0" u="none" strike="noStrike" cap="none" normalizeH="0" dirty="0" smtClean="0">
                <a:ln>
                  <a:noFill/>
                </a:ln>
                <a:effectLst/>
                <a:latin typeface="Calibri" pitchFamily="34" charset="0"/>
              </a:rPr>
              <a:t>Nuclear Fuel Cycle</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Nuclear Light Water Reactors</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kumimoji="0" lang="en-US" sz="1200" i="0" u="none" strike="noStrike" cap="none" normalizeH="0" dirty="0" smtClean="0">
                <a:ln>
                  <a:noFill/>
                </a:ln>
                <a:effectLst/>
                <a:latin typeface="Calibri" pitchFamily="34" charset="0"/>
              </a:rPr>
              <a:t>Nuclear Hybrids</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dirty="0" smtClean="0">
                <a:latin typeface="Calibri" pitchFamily="34" charset="0"/>
              </a:rPr>
              <a:t>Nuclear High Temp. Reactor</a:t>
            </a:r>
            <a:endParaRPr kumimoji="0" lang="en-US" sz="1200" i="0" u="none" strike="noStrike" cap="none" normalizeH="0" dirty="0" smtClean="0">
              <a:ln>
                <a:noFill/>
              </a:ln>
              <a:effectLst/>
              <a:latin typeface="Calibri" pitchFamily="34" charset="0"/>
            </a:endParaRP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baseline="0" dirty="0" smtClean="0">
                <a:latin typeface="Calibri" pitchFamily="34" charset="0"/>
              </a:rPr>
              <a:t>Solar CSP and</a:t>
            </a:r>
            <a:r>
              <a:rPr lang="en-US" sz="1200" dirty="0" smtClean="0">
                <a:latin typeface="Calibri" pitchFamily="34" charset="0"/>
              </a:rPr>
              <a:t> PV Power</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kumimoji="0" lang="en-US" sz="1200" i="0" u="none" strike="noStrike" cap="none" normalizeH="0" baseline="0" dirty="0" smtClean="0">
                <a:ln>
                  <a:noFill/>
                </a:ln>
                <a:effectLst/>
                <a:latin typeface="Calibri" pitchFamily="34" charset="0"/>
              </a:rPr>
              <a:t>Marine Hydrokinetic</a:t>
            </a:r>
            <a:r>
              <a:rPr kumimoji="0" lang="en-US" sz="1200" i="0" u="none" strike="noStrike" cap="none" normalizeH="0" dirty="0" smtClean="0">
                <a:ln>
                  <a:noFill/>
                </a:ln>
                <a:effectLst/>
                <a:latin typeface="Calibri" pitchFamily="34" charset="0"/>
              </a:rPr>
              <a:t> Power</a:t>
            </a:r>
          </a:p>
          <a:p>
            <a:pPr marL="114300" marR="0" indent="-114300" algn="l" defTabSz="914400" rtl="0" eaLnBrk="1" fontAlgn="base" latinLnBrk="0" hangingPunct="1">
              <a:lnSpc>
                <a:spcPct val="100000"/>
              </a:lnSpc>
              <a:spcAft>
                <a:spcPct val="0"/>
              </a:spcAft>
              <a:buClrTx/>
              <a:buSzTx/>
              <a:buFont typeface="Arial" panose="020B0604020202020204" pitchFamily="34" charset="0"/>
              <a:buChar char="•"/>
              <a:tabLst/>
            </a:pPr>
            <a:r>
              <a:rPr lang="en-US" sz="1200" baseline="0" dirty="0" smtClean="0">
                <a:latin typeface="Calibri" pitchFamily="34" charset="0"/>
              </a:rPr>
              <a:t>Wind</a:t>
            </a:r>
            <a:r>
              <a:rPr lang="en-US" sz="1200" dirty="0" smtClean="0">
                <a:latin typeface="Calibri" pitchFamily="34" charset="0"/>
              </a:rPr>
              <a:t> Power</a:t>
            </a:r>
          </a:p>
        </p:txBody>
      </p:sp>
      <p:sp>
        <p:nvSpPr>
          <p:cNvPr id="12" name="Slide Number Placeholder 3"/>
          <p:cNvSpPr>
            <a:spLocks noGrp="1"/>
          </p:cNvSpPr>
          <p:nvPr>
            <p:ph type="sldNum" sz="quarter" idx="11"/>
          </p:nvPr>
        </p:nvSpPr>
        <p:spPr>
          <a:xfrm>
            <a:off x="8610600" y="6351588"/>
            <a:ext cx="381000" cy="365125"/>
          </a:xfrm>
          <a:prstGeom prst="rect">
            <a:avLst/>
          </a:prstGeom>
        </p:spPr>
        <p:txBody>
          <a:bodyPr/>
          <a:lstStyle>
            <a:lvl1pPr>
              <a:defRPr sz="1400"/>
            </a:lvl1pPr>
          </a:lstStyle>
          <a:p>
            <a:fld id="{048367B6-A0F1-485F-928A-F8387AE218C3}" type="slidenum">
              <a:rPr lang="en-US" smtClean="0">
                <a:solidFill>
                  <a:srgbClr val="4F81BD">
                    <a:lumMod val="75000"/>
                  </a:srgbClr>
                </a:solidFill>
              </a:rPr>
              <a:pPr/>
              <a:t>8</a:t>
            </a:fld>
            <a:endParaRPr lang="en-US" dirty="0">
              <a:solidFill>
                <a:srgbClr val="4F81BD">
                  <a:lumMod val="75000"/>
                </a:srgbClr>
              </a:solidFill>
            </a:endParaRPr>
          </a:p>
        </p:txBody>
      </p:sp>
    </p:spTree>
    <p:extLst>
      <p:ext uri="{BB962C8B-B14F-4D97-AF65-F5344CB8AC3E}">
        <p14:creationId xmlns:p14="http://schemas.microsoft.com/office/powerpoint/2010/main" val="6596269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410575" cy="5259388"/>
          </a:xfrm>
        </p:spPr>
        <p:txBody>
          <a:bodyPr/>
          <a:lstStyle/>
          <a:p>
            <a:pPr marL="0" indent="0" algn="ctr">
              <a:buNone/>
            </a:pPr>
            <a:endParaRPr lang="en-US" sz="6000" dirty="0" smtClean="0"/>
          </a:p>
          <a:p>
            <a:pPr marL="0" indent="0" algn="ctr">
              <a:buNone/>
            </a:pPr>
            <a:r>
              <a:rPr lang="en-US" sz="4800" dirty="0" smtClean="0"/>
              <a:t>Preliminary Findings by Technology Chapter</a:t>
            </a:r>
            <a:endParaRPr lang="en-US" sz="1600" dirty="0"/>
          </a:p>
        </p:txBody>
      </p:sp>
      <p:sp>
        <p:nvSpPr>
          <p:cNvPr id="5" name="Slide Number Placeholder 4"/>
          <p:cNvSpPr>
            <a:spLocks noGrp="1"/>
          </p:cNvSpPr>
          <p:nvPr>
            <p:ph type="sldNum" sz="quarter" idx="11"/>
          </p:nvPr>
        </p:nvSpPr>
        <p:spPr/>
        <p:txBody>
          <a:bodyPr/>
          <a:lstStyle/>
          <a:p>
            <a:pPr>
              <a:defRPr/>
            </a:pPr>
            <a:fld id="{371BFFFE-0D05-4D66-940B-5D906D67495C}" type="slidenum">
              <a:rPr lang="en-US" smtClean="0"/>
              <a:pPr>
                <a:defRPr/>
              </a:pPr>
              <a:t>9</a:t>
            </a:fld>
            <a:endParaRPr lang="en-US" dirty="0"/>
          </a:p>
        </p:txBody>
      </p:sp>
    </p:spTree>
    <p:extLst>
      <p:ext uri="{BB962C8B-B14F-4D97-AF65-F5344CB8AC3E}">
        <p14:creationId xmlns:p14="http://schemas.microsoft.com/office/powerpoint/2010/main" val="219013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146737"/>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indent="-342900">
          <a:lnSpc>
            <a:spcPct val="90000"/>
          </a:lnSpc>
          <a:spcBef>
            <a:spcPts val="0"/>
          </a:spcBef>
          <a:buFont typeface="Arial" panose="020B0604020202020204" pitchFamily="34" charset="0"/>
          <a:buChar char="•"/>
          <a:defRPr sz="1900" dirty="0" smtClean="0">
            <a:solidFill>
              <a:prstClr val="black"/>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2506</TotalTime>
  <Words>3953</Words>
  <Application>Microsoft Office PowerPoint</Application>
  <PresentationFormat>On-screen Show (4:3)</PresentationFormat>
  <Paragraphs>430</Paragraphs>
  <Slides>21</Slides>
  <Notes>19</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6_Office Theme</vt:lpstr>
      <vt:lpstr>Custom Design</vt:lpstr>
      <vt:lpstr>5_Office Theme</vt:lpstr>
      <vt:lpstr>Quadrennial Technology Review   Presentation to the Basic Energy Sciences Advisory Committee  Lynn Orr Under Secretary for Science and Energy  July 7, 2015   </vt:lpstr>
      <vt:lpstr>Rapidly evolving energy sector</vt:lpstr>
      <vt:lpstr>PowerPoint Presentation</vt:lpstr>
      <vt:lpstr>Quadrennial Reviews Underway</vt:lpstr>
      <vt:lpstr>QTR 2015 Chapter Outline </vt:lpstr>
      <vt:lpstr>Process</vt:lpstr>
      <vt:lpstr>Extensive Outreach to Industry, Universities, Stakeholders</vt:lpstr>
      <vt:lpstr>Systems Analyses and  Technology Assessments</vt:lpstr>
      <vt:lpstr>PowerPoint Presentation</vt:lpstr>
      <vt:lpstr>Enabling Modernization of Electric Power Systems </vt:lpstr>
      <vt:lpstr>Advancing Clean Electric Power Technologies </vt:lpstr>
      <vt:lpstr>Increasing Efficiency of Building Systems and Technologies</vt:lpstr>
      <vt:lpstr>Innovating Clean Energy Technologies in Advanced Manufacturing</vt:lpstr>
      <vt:lpstr>Advancing Systems and Technologies to Produce Cleaner Fuels</vt:lpstr>
      <vt:lpstr>Advancing Clean Transportation and Vehicle Systems and Technologies</vt:lpstr>
      <vt:lpstr>PowerPoint Presentation</vt:lpstr>
      <vt:lpstr>PowerPoint Presentation</vt:lpstr>
      <vt:lpstr>PowerPoint Presentation</vt:lpstr>
      <vt:lpstr>PowerPoint Presentation</vt:lpstr>
      <vt:lpstr>Efforts at DOE HQ to Increase Collaboration</vt:lpstr>
      <vt:lpstr>Conclusion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Quadrennial Technology Review Cornerstone Workshop</dc:title>
  <dc:creator>DOEUSER</dc:creator>
  <cp:lastModifiedBy>EndUser</cp:lastModifiedBy>
  <cp:revision>160</cp:revision>
  <cp:lastPrinted>2015-07-02T15:34:37Z</cp:lastPrinted>
  <dcterms:created xsi:type="dcterms:W3CDTF">2014-12-01T13:38:45Z</dcterms:created>
  <dcterms:modified xsi:type="dcterms:W3CDTF">2015-07-07T17:07:08Z</dcterms:modified>
</cp:coreProperties>
</file>