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5" r:id="rId1"/>
  </p:sldMasterIdLst>
  <p:notesMasterIdLst>
    <p:notesMasterId r:id="rId4"/>
  </p:notesMasterIdLst>
  <p:handoutMasterIdLst>
    <p:handoutMasterId r:id="rId5"/>
  </p:handoutMasterIdLst>
  <p:sldIdLst>
    <p:sldId id="884" r:id="rId2"/>
    <p:sldId id="1021" r:id="rId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6880" algn="l" rtl="0" fontAlgn="base">
      <a:spcBef>
        <a:spcPct val="0"/>
      </a:spcBef>
      <a:spcAft>
        <a:spcPct val="0"/>
      </a:spcAft>
      <a:defRPr kern="1200">
        <a:solidFill>
          <a:schemeClr val="tx1"/>
        </a:solidFill>
        <a:latin typeface="Arial" charset="0"/>
        <a:ea typeface="+mn-ea"/>
        <a:cs typeface="+mn-cs"/>
      </a:defRPr>
    </a:lvl2pPr>
    <a:lvl3pPr marL="913758" algn="l" rtl="0" fontAlgn="base">
      <a:spcBef>
        <a:spcPct val="0"/>
      </a:spcBef>
      <a:spcAft>
        <a:spcPct val="0"/>
      </a:spcAft>
      <a:defRPr kern="1200">
        <a:solidFill>
          <a:schemeClr val="tx1"/>
        </a:solidFill>
        <a:latin typeface="Arial" charset="0"/>
        <a:ea typeface="+mn-ea"/>
        <a:cs typeface="+mn-cs"/>
      </a:defRPr>
    </a:lvl3pPr>
    <a:lvl4pPr marL="1370639" algn="l" rtl="0" fontAlgn="base">
      <a:spcBef>
        <a:spcPct val="0"/>
      </a:spcBef>
      <a:spcAft>
        <a:spcPct val="0"/>
      </a:spcAft>
      <a:defRPr kern="1200">
        <a:solidFill>
          <a:schemeClr val="tx1"/>
        </a:solidFill>
        <a:latin typeface="Arial" charset="0"/>
        <a:ea typeface="+mn-ea"/>
        <a:cs typeface="+mn-cs"/>
      </a:defRPr>
    </a:lvl4pPr>
    <a:lvl5pPr marL="1827517" algn="l" rtl="0" fontAlgn="base">
      <a:spcBef>
        <a:spcPct val="0"/>
      </a:spcBef>
      <a:spcAft>
        <a:spcPct val="0"/>
      </a:spcAft>
      <a:defRPr kern="1200">
        <a:solidFill>
          <a:schemeClr val="tx1"/>
        </a:solidFill>
        <a:latin typeface="Arial" charset="0"/>
        <a:ea typeface="+mn-ea"/>
        <a:cs typeface="+mn-cs"/>
      </a:defRPr>
    </a:lvl5pPr>
    <a:lvl6pPr marL="2284398" algn="l" defTabSz="913758" rtl="0" eaLnBrk="1" latinLnBrk="0" hangingPunct="1">
      <a:defRPr kern="1200">
        <a:solidFill>
          <a:schemeClr val="tx1"/>
        </a:solidFill>
        <a:latin typeface="Arial" charset="0"/>
        <a:ea typeface="+mn-ea"/>
        <a:cs typeface="+mn-cs"/>
      </a:defRPr>
    </a:lvl6pPr>
    <a:lvl7pPr marL="2741275" algn="l" defTabSz="913758" rtl="0" eaLnBrk="1" latinLnBrk="0" hangingPunct="1">
      <a:defRPr kern="1200">
        <a:solidFill>
          <a:schemeClr val="tx1"/>
        </a:solidFill>
        <a:latin typeface="Arial" charset="0"/>
        <a:ea typeface="+mn-ea"/>
        <a:cs typeface="+mn-cs"/>
      </a:defRPr>
    </a:lvl7pPr>
    <a:lvl8pPr marL="3198156" algn="l" defTabSz="913758" rtl="0" eaLnBrk="1" latinLnBrk="0" hangingPunct="1">
      <a:defRPr kern="1200">
        <a:solidFill>
          <a:schemeClr val="tx1"/>
        </a:solidFill>
        <a:latin typeface="Arial" charset="0"/>
        <a:ea typeface="+mn-ea"/>
        <a:cs typeface="+mn-cs"/>
      </a:defRPr>
    </a:lvl8pPr>
    <a:lvl9pPr marL="3655033" algn="l" defTabSz="913758"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drew Schwartz" initials="AR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E3C00"/>
    <a:srgbClr val="08027E"/>
    <a:srgbClr val="106636"/>
    <a:srgbClr val="0000FF"/>
    <a:srgbClr val="21C5FF"/>
    <a:srgbClr val="7D7DFF"/>
    <a:srgbClr val="0000CC"/>
    <a:srgbClr val="003399"/>
    <a:srgbClr val="FFFF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64" autoAdjust="0"/>
    <p:restoredTop sz="89621" autoAdjust="0"/>
  </p:normalViewPr>
  <p:slideViewPr>
    <p:cSldViewPr snapToGrid="0" showGuides="1">
      <p:cViewPr>
        <p:scale>
          <a:sx n="70" d="100"/>
          <a:sy n="70" d="100"/>
        </p:scale>
        <p:origin x="-780" y="-72"/>
      </p:cViewPr>
      <p:guideLst>
        <p:guide orient="horz" pos="312"/>
        <p:guide pos="2881"/>
      </p:guideLst>
    </p:cSldViewPr>
  </p:slideViewPr>
  <p:notesTextViewPr>
    <p:cViewPr>
      <p:scale>
        <a:sx n="100" d="100"/>
        <a:sy n="100" d="100"/>
      </p:scale>
      <p:origin x="0" y="0"/>
    </p:cViewPr>
  </p:notesTextViewPr>
  <p:sorterViewPr>
    <p:cViewPr>
      <p:scale>
        <a:sx n="50" d="100"/>
        <a:sy n="50" d="100"/>
      </p:scale>
      <p:origin x="0" y="0"/>
    </p:cViewPr>
  </p:sorterViewPr>
  <p:notesViewPr>
    <p:cSldViewPr snapToGrid="0" showGuides="1">
      <p:cViewPr varScale="1">
        <p:scale>
          <a:sx n="93" d="100"/>
          <a:sy n="93" d="100"/>
        </p:scale>
        <p:origin x="-2934"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8475" cy="465138"/>
          </a:xfrm>
          <a:prstGeom prst="rect">
            <a:avLst/>
          </a:prstGeom>
        </p:spPr>
        <p:txBody>
          <a:bodyPr vert="horz" lIns="91418" tIns="45708" rIns="91418" bIns="45708"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5138"/>
          </a:xfrm>
          <a:prstGeom prst="rect">
            <a:avLst/>
          </a:prstGeom>
        </p:spPr>
        <p:txBody>
          <a:bodyPr vert="horz" lIns="91418" tIns="45708" rIns="91418" bIns="45708" rtlCol="0"/>
          <a:lstStyle>
            <a:lvl1pPr algn="r">
              <a:defRPr sz="1200"/>
            </a:lvl1pPr>
          </a:lstStyle>
          <a:p>
            <a:fld id="{1DCF576A-B395-4BA3-973E-2655D899A55A}" type="datetimeFigureOut">
              <a:rPr lang="en-US" smtClean="0"/>
              <a:pPr/>
              <a:t>2/11/2016</a:t>
            </a:fld>
            <a:endParaRPr lang="en-US"/>
          </a:p>
        </p:txBody>
      </p:sp>
      <p:sp>
        <p:nvSpPr>
          <p:cNvPr id="4" name="Footer Placeholder 3"/>
          <p:cNvSpPr>
            <a:spLocks noGrp="1"/>
          </p:cNvSpPr>
          <p:nvPr>
            <p:ph type="ftr" sz="quarter" idx="2"/>
          </p:nvPr>
        </p:nvSpPr>
        <p:spPr>
          <a:xfrm>
            <a:off x="2" y="8829675"/>
            <a:ext cx="3038475" cy="465138"/>
          </a:xfrm>
          <a:prstGeom prst="rect">
            <a:avLst/>
          </a:prstGeom>
        </p:spPr>
        <p:txBody>
          <a:bodyPr vert="horz" lIns="91418" tIns="45708" rIns="91418" bIns="45708"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18" tIns="45708" rIns="91418" bIns="45708" rtlCol="0" anchor="b"/>
          <a:lstStyle>
            <a:lvl1pPr algn="r">
              <a:defRPr sz="1200"/>
            </a:lvl1pPr>
          </a:lstStyle>
          <a:p>
            <a:fld id="{A0D92419-4B5B-4C6E-854B-DA725B5B53F6}" type="slidenum">
              <a:rPr lang="en-US" smtClean="0"/>
              <a:pPr/>
              <a:t>‹#›</a:t>
            </a:fld>
            <a:endParaRPr lang="en-US"/>
          </a:p>
        </p:txBody>
      </p:sp>
    </p:spTree>
    <p:extLst>
      <p:ext uri="{BB962C8B-B14F-4D97-AF65-F5344CB8AC3E}">
        <p14:creationId xmlns:p14="http://schemas.microsoft.com/office/powerpoint/2010/main" val="39554480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1"/>
            <a:ext cx="3036888" cy="464980"/>
          </a:xfrm>
          <a:prstGeom prst="rect">
            <a:avLst/>
          </a:prstGeom>
        </p:spPr>
        <p:txBody>
          <a:bodyPr vert="horz" lIns="92382" tIns="46192" rIns="92382" bIns="46192"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1927" y="1"/>
            <a:ext cx="3036888" cy="464980"/>
          </a:xfrm>
          <a:prstGeom prst="rect">
            <a:avLst/>
          </a:prstGeom>
        </p:spPr>
        <p:txBody>
          <a:bodyPr vert="horz" lIns="92382" tIns="46192" rIns="92382" bIns="46192" rtlCol="0"/>
          <a:lstStyle>
            <a:lvl1pPr algn="r" fontAlgn="auto">
              <a:spcBef>
                <a:spcPts val="0"/>
              </a:spcBef>
              <a:spcAft>
                <a:spcPts val="0"/>
              </a:spcAft>
              <a:defRPr sz="1200">
                <a:latin typeface="+mn-lt"/>
              </a:defRPr>
            </a:lvl1pPr>
          </a:lstStyle>
          <a:p>
            <a:pPr>
              <a:defRPr/>
            </a:pPr>
            <a:fld id="{E8BFB6E3-E718-4ADF-8A24-8EDFEB6E0545}" type="datetimeFigureOut">
              <a:rPr lang="en-US"/>
              <a:pPr>
                <a:defRPr/>
              </a:pPr>
              <a:t>2/11/2016</a:t>
            </a:fld>
            <a:endParaRPr lang="en-US"/>
          </a:p>
        </p:txBody>
      </p:sp>
      <p:sp>
        <p:nvSpPr>
          <p:cNvPr id="4" name="Slide Image Placeholder 3"/>
          <p:cNvSpPr>
            <a:spLocks noGrp="1" noRot="1" noChangeAspect="1"/>
          </p:cNvSpPr>
          <p:nvPr>
            <p:ph type="sldImg" idx="2"/>
          </p:nvPr>
        </p:nvSpPr>
        <p:spPr>
          <a:xfrm>
            <a:off x="1182688" y="696913"/>
            <a:ext cx="4645025" cy="3484562"/>
          </a:xfrm>
          <a:prstGeom prst="rect">
            <a:avLst/>
          </a:prstGeom>
          <a:noFill/>
          <a:ln w="12700">
            <a:solidFill>
              <a:prstClr val="black"/>
            </a:solidFill>
          </a:ln>
        </p:spPr>
        <p:txBody>
          <a:bodyPr vert="horz" lIns="92382" tIns="46192" rIns="92382" bIns="46192" rtlCol="0" anchor="ctr"/>
          <a:lstStyle/>
          <a:p>
            <a:pPr lvl="0"/>
            <a:endParaRPr lang="en-US" noProof="0"/>
          </a:p>
        </p:txBody>
      </p:sp>
      <p:sp>
        <p:nvSpPr>
          <p:cNvPr id="5" name="Notes Placeholder 4"/>
          <p:cNvSpPr>
            <a:spLocks noGrp="1"/>
          </p:cNvSpPr>
          <p:nvPr>
            <p:ph type="body" sz="quarter" idx="3"/>
          </p:nvPr>
        </p:nvSpPr>
        <p:spPr>
          <a:xfrm>
            <a:off x="701678" y="4416511"/>
            <a:ext cx="5607050" cy="4183221"/>
          </a:xfrm>
          <a:prstGeom prst="rect">
            <a:avLst/>
          </a:prstGeom>
        </p:spPr>
        <p:txBody>
          <a:bodyPr vert="horz" lIns="92382" tIns="46192" rIns="92382" bIns="46192"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5" y="8829825"/>
            <a:ext cx="3036888" cy="464980"/>
          </a:xfrm>
          <a:prstGeom prst="rect">
            <a:avLst/>
          </a:prstGeom>
        </p:spPr>
        <p:txBody>
          <a:bodyPr vert="horz" lIns="92382" tIns="46192" rIns="92382" bIns="46192"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1927" y="8829825"/>
            <a:ext cx="3036888" cy="464980"/>
          </a:xfrm>
          <a:prstGeom prst="rect">
            <a:avLst/>
          </a:prstGeom>
        </p:spPr>
        <p:txBody>
          <a:bodyPr vert="horz" lIns="92382" tIns="46192" rIns="92382" bIns="46192" rtlCol="0" anchor="b"/>
          <a:lstStyle>
            <a:lvl1pPr algn="r" fontAlgn="auto">
              <a:spcBef>
                <a:spcPts val="0"/>
              </a:spcBef>
              <a:spcAft>
                <a:spcPts val="0"/>
              </a:spcAft>
              <a:defRPr sz="1200">
                <a:latin typeface="+mn-lt"/>
              </a:defRPr>
            </a:lvl1pPr>
          </a:lstStyle>
          <a:p>
            <a:pPr>
              <a:defRPr/>
            </a:pPr>
            <a:fld id="{B9E21006-5B50-44E3-AEBF-5DCAA283C668}" type="slidenum">
              <a:rPr lang="en-US"/>
              <a:pPr>
                <a:defRPr/>
              </a:pPr>
              <a:t>‹#›</a:t>
            </a:fld>
            <a:endParaRPr lang="en-US"/>
          </a:p>
        </p:txBody>
      </p:sp>
    </p:spTree>
    <p:extLst>
      <p:ext uri="{BB962C8B-B14F-4D97-AF65-F5344CB8AC3E}">
        <p14:creationId xmlns:p14="http://schemas.microsoft.com/office/powerpoint/2010/main" val="34412748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6880" algn="l" rtl="0" eaLnBrk="0" fontAlgn="base" hangingPunct="0">
      <a:spcBef>
        <a:spcPct val="30000"/>
      </a:spcBef>
      <a:spcAft>
        <a:spcPct val="0"/>
      </a:spcAft>
      <a:defRPr sz="1200" kern="1200">
        <a:solidFill>
          <a:schemeClr val="tx1"/>
        </a:solidFill>
        <a:latin typeface="+mn-lt"/>
        <a:ea typeface="+mn-ea"/>
        <a:cs typeface="+mn-cs"/>
      </a:defRPr>
    </a:lvl2pPr>
    <a:lvl3pPr marL="913758" algn="l" rtl="0" eaLnBrk="0" fontAlgn="base" hangingPunct="0">
      <a:spcBef>
        <a:spcPct val="30000"/>
      </a:spcBef>
      <a:spcAft>
        <a:spcPct val="0"/>
      </a:spcAft>
      <a:defRPr sz="1200" kern="1200">
        <a:solidFill>
          <a:schemeClr val="tx1"/>
        </a:solidFill>
        <a:latin typeface="+mn-lt"/>
        <a:ea typeface="+mn-ea"/>
        <a:cs typeface="+mn-cs"/>
      </a:defRPr>
    </a:lvl3pPr>
    <a:lvl4pPr marL="1370639" algn="l" rtl="0" eaLnBrk="0" fontAlgn="base" hangingPunct="0">
      <a:spcBef>
        <a:spcPct val="30000"/>
      </a:spcBef>
      <a:spcAft>
        <a:spcPct val="0"/>
      </a:spcAft>
      <a:defRPr sz="1200" kern="1200">
        <a:solidFill>
          <a:schemeClr val="tx1"/>
        </a:solidFill>
        <a:latin typeface="+mn-lt"/>
        <a:ea typeface="+mn-ea"/>
        <a:cs typeface="+mn-cs"/>
      </a:defRPr>
    </a:lvl4pPr>
    <a:lvl5pPr marL="1827517" algn="l" rtl="0" eaLnBrk="0" fontAlgn="base" hangingPunct="0">
      <a:spcBef>
        <a:spcPct val="30000"/>
      </a:spcBef>
      <a:spcAft>
        <a:spcPct val="0"/>
      </a:spcAft>
      <a:defRPr sz="1200" kern="1200">
        <a:solidFill>
          <a:schemeClr val="tx1"/>
        </a:solidFill>
        <a:latin typeface="+mn-lt"/>
        <a:ea typeface="+mn-ea"/>
        <a:cs typeface="+mn-cs"/>
      </a:defRPr>
    </a:lvl5pPr>
    <a:lvl6pPr marL="2284398" algn="l" defTabSz="913758" rtl="0" eaLnBrk="1" latinLnBrk="0" hangingPunct="1">
      <a:defRPr sz="1200" kern="1200">
        <a:solidFill>
          <a:schemeClr val="tx1"/>
        </a:solidFill>
        <a:latin typeface="+mn-lt"/>
        <a:ea typeface="+mn-ea"/>
        <a:cs typeface="+mn-cs"/>
      </a:defRPr>
    </a:lvl6pPr>
    <a:lvl7pPr marL="2741275" algn="l" defTabSz="913758" rtl="0" eaLnBrk="1" latinLnBrk="0" hangingPunct="1">
      <a:defRPr sz="1200" kern="1200">
        <a:solidFill>
          <a:schemeClr val="tx1"/>
        </a:solidFill>
        <a:latin typeface="+mn-lt"/>
        <a:ea typeface="+mn-ea"/>
        <a:cs typeface="+mn-cs"/>
      </a:defRPr>
    </a:lvl7pPr>
    <a:lvl8pPr marL="3198156" algn="l" defTabSz="913758" rtl="0" eaLnBrk="1" latinLnBrk="0" hangingPunct="1">
      <a:defRPr sz="1200" kern="1200">
        <a:solidFill>
          <a:schemeClr val="tx1"/>
        </a:solidFill>
        <a:latin typeface="+mn-lt"/>
        <a:ea typeface="+mn-ea"/>
        <a:cs typeface="+mn-cs"/>
      </a:defRPr>
    </a:lvl8pPr>
    <a:lvl9pPr marL="3655033" algn="l" defTabSz="91375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b="0" u="none" smtClean="0"/>
              <a:t>Office of Science FY 2011 Budget</a:t>
            </a:r>
            <a:endParaRPr lang="en-US" b="0" u="none"/>
          </a:p>
        </p:txBody>
      </p:sp>
      <p:sp>
        <p:nvSpPr>
          <p:cNvPr id="4" name="Slide Number Placeholder 3"/>
          <p:cNvSpPr>
            <a:spLocks noGrp="1"/>
          </p:cNvSpPr>
          <p:nvPr>
            <p:ph type="sldNum" sz="quarter" idx="11"/>
          </p:nvPr>
        </p:nvSpPr>
        <p:spPr/>
        <p:txBody>
          <a:bodyPr/>
          <a:lstStyle/>
          <a:p>
            <a:pPr>
              <a:defRPr/>
            </a:pPr>
            <a:fld id="{D1C3E240-9EB6-4604-A43D-9910B3F588EA}" type="slidenum">
              <a:rPr lang="en-US" b="0" u="none" smtClean="0"/>
              <a:pPr>
                <a:defRPr/>
              </a:pPr>
              <a:t>‹#›</a:t>
            </a:fld>
            <a:endParaRPr lang="en-US" b="0" u="non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Footer Placeholder 2"/>
          <p:cNvSpPr>
            <a:spLocks noGrp="1"/>
          </p:cNvSpPr>
          <p:nvPr>
            <p:ph type="ftr" sz="quarter" idx="10"/>
          </p:nvPr>
        </p:nvSpPr>
        <p:spPr/>
        <p:txBody>
          <a:bodyPr/>
          <a:lstStyle/>
          <a:p>
            <a:pPr>
              <a:defRPr/>
            </a:pPr>
            <a:r>
              <a:rPr lang="en-US" dirty="0" smtClean="0"/>
              <a:t>Energy Facts 2011</a:t>
            </a:r>
            <a:endParaRPr lang="en-US" dirty="0"/>
          </a:p>
        </p:txBody>
      </p:sp>
      <p:sp>
        <p:nvSpPr>
          <p:cNvPr id="4" name="Slide Number Placeholder 3"/>
          <p:cNvSpPr>
            <a:spLocks noGrp="1"/>
          </p:cNvSpPr>
          <p:nvPr>
            <p:ph type="sldNum" sz="quarter" idx="11"/>
          </p:nvPr>
        </p:nvSpPr>
        <p:spPr/>
        <p:txBody>
          <a:bodyPr/>
          <a:lstStyle/>
          <a:p>
            <a:pPr>
              <a:defRPr/>
            </a:pPr>
            <a:fld id="{6EEA275D-5A49-48A8-817D-44C3EA0A3A2F}" type="slidenum">
              <a:rPr lang="en-US" smtClean="0"/>
              <a:pPr>
                <a:defRPr/>
              </a:pPr>
              <a:t>‹#›</a:t>
            </a:fld>
            <a:endParaRPr lang="en-US" dirty="0"/>
          </a:p>
        </p:txBody>
      </p:sp>
    </p:spTree>
    <p:extLst>
      <p:ext uri="{BB962C8B-B14F-4D97-AF65-F5344CB8AC3E}">
        <p14:creationId xmlns:p14="http://schemas.microsoft.com/office/powerpoint/2010/main" val="10500178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0" y="-219075"/>
            <a:ext cx="9144000" cy="1143000"/>
          </a:xfrm>
          <a:prstGeom prst="rect">
            <a:avLst/>
          </a:prstGeom>
          <a:noFill/>
          <a:ln w="9525">
            <a:noFill/>
            <a:miter lim="800000"/>
            <a:headEnd/>
            <a:tailEnd/>
          </a:ln>
        </p:spPr>
        <p:txBody>
          <a:bodyPr vert="horz" wrap="square" lIns="91365" tIns="45683" rIns="91365" bIns="45683"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352430" y="866775"/>
            <a:ext cx="8410575" cy="5259388"/>
          </a:xfrm>
          <a:prstGeom prst="rect">
            <a:avLst/>
          </a:prstGeom>
          <a:noFill/>
          <a:ln w="9525">
            <a:noFill/>
            <a:miter lim="800000"/>
            <a:headEnd/>
            <a:tailEnd/>
          </a:ln>
        </p:spPr>
        <p:txBody>
          <a:bodyPr vert="horz" wrap="square" lIns="91365" tIns="45683" rIns="91365" bIns="4568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3124200" y="6356350"/>
            <a:ext cx="5334000" cy="365125"/>
          </a:xfrm>
          <a:prstGeom prst="rect">
            <a:avLst/>
          </a:prstGeom>
        </p:spPr>
        <p:txBody>
          <a:bodyPr vert="horz" lIns="91365" tIns="45683" rIns="91365" bIns="45683"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r>
              <a:rPr lang="en-US"/>
              <a:t>Office of Science FY 2011 Budget</a:t>
            </a:r>
          </a:p>
        </p:txBody>
      </p:sp>
      <p:sp>
        <p:nvSpPr>
          <p:cNvPr id="6" name="Slide Number Placeholder 5"/>
          <p:cNvSpPr>
            <a:spLocks noGrp="1"/>
          </p:cNvSpPr>
          <p:nvPr>
            <p:ph type="sldNum" sz="quarter" idx="4"/>
          </p:nvPr>
        </p:nvSpPr>
        <p:spPr>
          <a:xfrm>
            <a:off x="8413750" y="6351588"/>
            <a:ext cx="381000" cy="365125"/>
          </a:xfrm>
          <a:prstGeom prst="rect">
            <a:avLst/>
          </a:prstGeom>
        </p:spPr>
        <p:txBody>
          <a:bodyPr vert="horz" lIns="91365" tIns="45683" rIns="91365" bIns="45683"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fld id="{07D9EDA4-3321-4A4F-B234-B5F2EEE78D67}" type="slidenum">
              <a:rPr lang="en-US"/>
              <a:pPr>
                <a:defRPr/>
              </a:pPr>
              <a:t>‹#›</a:t>
            </a:fld>
            <a:endParaRPr lang="en-US" dirty="0"/>
          </a:p>
        </p:txBody>
      </p:sp>
      <p:pic>
        <p:nvPicPr>
          <p:cNvPr id="2054" name="Picture 9" descr="horizontal-logo-green-text.jpg"/>
          <p:cNvPicPr>
            <a:picLocks noChangeAspect="1"/>
          </p:cNvPicPr>
          <p:nvPr/>
        </p:nvPicPr>
        <p:blipFill>
          <a:blip r:embed="rId5" cstate="print"/>
          <a:srcRect/>
          <a:stretch>
            <a:fillRect/>
          </a:stretch>
        </p:blipFill>
        <p:spPr bwMode="auto">
          <a:xfrm>
            <a:off x="457200" y="6354768"/>
            <a:ext cx="2438400" cy="407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16" r:id="rId1"/>
    <p:sldLayoutId id="2147483824" r:id="rId2"/>
  </p:sldLayoutIdLst>
  <p:hf hdr="0" dt="0"/>
  <p:txStyles>
    <p:titleStyle>
      <a:lvl1pPr algn="ctr" rtl="0" eaLnBrk="0" fontAlgn="base" hangingPunct="0">
        <a:spcBef>
          <a:spcPct val="0"/>
        </a:spcBef>
        <a:spcAft>
          <a:spcPct val="0"/>
        </a:spcAft>
        <a:defRPr sz="2400" kern="1200">
          <a:solidFill>
            <a:srgbClr val="106636"/>
          </a:solidFill>
          <a:latin typeface="Arial" pitchFamily="34" charset="0"/>
          <a:ea typeface="+mj-ea"/>
          <a:cs typeface="Arial" pitchFamily="34" charset="0"/>
        </a:defRPr>
      </a:lvl1pPr>
      <a:lvl2pPr algn="ctr" rtl="0" eaLnBrk="0" fontAlgn="base" hangingPunct="0">
        <a:spcBef>
          <a:spcPct val="0"/>
        </a:spcBef>
        <a:spcAft>
          <a:spcPct val="0"/>
        </a:spcAft>
        <a:defRPr sz="2400">
          <a:solidFill>
            <a:srgbClr val="106636"/>
          </a:solidFill>
          <a:latin typeface="Arial" charset="0"/>
          <a:cs typeface="Arial" charset="0"/>
        </a:defRPr>
      </a:lvl2pPr>
      <a:lvl3pPr algn="ctr" rtl="0" eaLnBrk="0" fontAlgn="base" hangingPunct="0">
        <a:spcBef>
          <a:spcPct val="0"/>
        </a:spcBef>
        <a:spcAft>
          <a:spcPct val="0"/>
        </a:spcAft>
        <a:defRPr sz="2400">
          <a:solidFill>
            <a:srgbClr val="106636"/>
          </a:solidFill>
          <a:latin typeface="Arial" charset="0"/>
          <a:cs typeface="Arial" charset="0"/>
        </a:defRPr>
      </a:lvl3pPr>
      <a:lvl4pPr algn="ctr" rtl="0" eaLnBrk="0" fontAlgn="base" hangingPunct="0">
        <a:spcBef>
          <a:spcPct val="0"/>
        </a:spcBef>
        <a:spcAft>
          <a:spcPct val="0"/>
        </a:spcAft>
        <a:defRPr sz="2400">
          <a:solidFill>
            <a:srgbClr val="106636"/>
          </a:solidFill>
          <a:latin typeface="Arial" charset="0"/>
          <a:cs typeface="Arial" charset="0"/>
        </a:defRPr>
      </a:lvl4pPr>
      <a:lvl5pPr algn="ctr" rtl="0" eaLnBrk="0" fontAlgn="base" hangingPunct="0">
        <a:spcBef>
          <a:spcPct val="0"/>
        </a:spcBef>
        <a:spcAft>
          <a:spcPct val="0"/>
        </a:spcAft>
        <a:defRPr sz="2400">
          <a:solidFill>
            <a:srgbClr val="106636"/>
          </a:solidFill>
          <a:latin typeface="Arial" charset="0"/>
          <a:cs typeface="Arial" charset="0"/>
        </a:defRPr>
      </a:lvl5pPr>
      <a:lvl6pPr marL="456827" algn="ctr" rtl="0" fontAlgn="base">
        <a:spcBef>
          <a:spcPct val="0"/>
        </a:spcBef>
        <a:spcAft>
          <a:spcPct val="0"/>
        </a:spcAft>
        <a:defRPr sz="2400">
          <a:solidFill>
            <a:srgbClr val="106636"/>
          </a:solidFill>
          <a:latin typeface="Arial" charset="0"/>
          <a:cs typeface="Arial" charset="0"/>
        </a:defRPr>
      </a:lvl6pPr>
      <a:lvl7pPr marL="913651" algn="ctr" rtl="0" fontAlgn="base">
        <a:spcBef>
          <a:spcPct val="0"/>
        </a:spcBef>
        <a:spcAft>
          <a:spcPct val="0"/>
        </a:spcAft>
        <a:defRPr sz="2400">
          <a:solidFill>
            <a:srgbClr val="106636"/>
          </a:solidFill>
          <a:latin typeface="Arial" charset="0"/>
          <a:cs typeface="Arial" charset="0"/>
        </a:defRPr>
      </a:lvl7pPr>
      <a:lvl8pPr marL="1370479" algn="ctr" rtl="0" fontAlgn="base">
        <a:spcBef>
          <a:spcPct val="0"/>
        </a:spcBef>
        <a:spcAft>
          <a:spcPct val="0"/>
        </a:spcAft>
        <a:defRPr sz="2400">
          <a:solidFill>
            <a:srgbClr val="106636"/>
          </a:solidFill>
          <a:latin typeface="Arial" charset="0"/>
          <a:cs typeface="Arial" charset="0"/>
        </a:defRPr>
      </a:lvl8pPr>
      <a:lvl9pPr marL="1827303" algn="ctr" rtl="0" fontAlgn="base">
        <a:spcBef>
          <a:spcPct val="0"/>
        </a:spcBef>
        <a:spcAft>
          <a:spcPct val="0"/>
        </a:spcAft>
        <a:defRPr sz="2400">
          <a:solidFill>
            <a:srgbClr val="106636"/>
          </a:solidFill>
          <a:latin typeface="Arial" charset="0"/>
          <a:cs typeface="Arial" charset="0"/>
        </a:defRPr>
      </a:lvl9pPr>
    </p:titleStyle>
    <p:bodyStyle>
      <a:lvl1pPr marL="341113" indent="-341113" algn="l" rtl="0" eaLnBrk="0" fontAlgn="base" hangingPunct="0">
        <a:spcBef>
          <a:spcPct val="20000"/>
        </a:spcBef>
        <a:spcAft>
          <a:spcPct val="0"/>
        </a:spcAft>
        <a:buFont typeface="Arial" charset="0"/>
        <a:buChar char="•"/>
        <a:defRPr sz="2400" b="1" kern="1200">
          <a:solidFill>
            <a:srgbClr val="146737"/>
          </a:solidFill>
          <a:latin typeface="Arial" pitchFamily="34" charset="0"/>
          <a:ea typeface="+mn-ea"/>
          <a:cs typeface="Arial" pitchFamily="34" charset="0"/>
        </a:defRPr>
      </a:lvl1pPr>
      <a:lvl2pPr marL="740929" indent="-283997" algn="l" rtl="0" eaLnBrk="0" fontAlgn="base" hangingPunct="0">
        <a:spcBef>
          <a:spcPct val="20000"/>
        </a:spcBef>
        <a:spcAft>
          <a:spcPct val="0"/>
        </a:spcAft>
        <a:buFont typeface="Arial" charset="0"/>
        <a:buChar char="–"/>
        <a:defRPr sz="2200" kern="1200">
          <a:solidFill>
            <a:srgbClr val="404040"/>
          </a:solidFill>
          <a:latin typeface="Arial" pitchFamily="34" charset="0"/>
          <a:ea typeface="+mn-ea"/>
          <a:cs typeface="Arial" pitchFamily="34" charset="0"/>
        </a:defRPr>
      </a:lvl2pPr>
      <a:lvl3pPr marL="1140746" indent="-226882"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597679" indent="-226882"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4612" indent="-226882"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2542" indent="-228413" algn="l" defTabSz="91365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9369" indent="-228413" algn="l" defTabSz="91365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6194" indent="-228413" algn="l" defTabSz="91365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3018" indent="-228413" algn="l" defTabSz="91365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651" rtl="0" eaLnBrk="1" latinLnBrk="0" hangingPunct="1">
        <a:defRPr sz="1800" kern="1200">
          <a:solidFill>
            <a:schemeClr val="tx1"/>
          </a:solidFill>
          <a:latin typeface="+mn-lt"/>
          <a:ea typeface="+mn-ea"/>
          <a:cs typeface="+mn-cs"/>
        </a:defRPr>
      </a:lvl1pPr>
      <a:lvl2pPr marL="456827" algn="l" defTabSz="913651" rtl="0" eaLnBrk="1" latinLnBrk="0" hangingPunct="1">
        <a:defRPr sz="1800" kern="1200">
          <a:solidFill>
            <a:schemeClr val="tx1"/>
          </a:solidFill>
          <a:latin typeface="+mn-lt"/>
          <a:ea typeface="+mn-ea"/>
          <a:cs typeface="+mn-cs"/>
        </a:defRPr>
      </a:lvl2pPr>
      <a:lvl3pPr marL="913651" algn="l" defTabSz="913651" rtl="0" eaLnBrk="1" latinLnBrk="0" hangingPunct="1">
        <a:defRPr sz="1800" kern="1200">
          <a:solidFill>
            <a:schemeClr val="tx1"/>
          </a:solidFill>
          <a:latin typeface="+mn-lt"/>
          <a:ea typeface="+mn-ea"/>
          <a:cs typeface="+mn-cs"/>
        </a:defRPr>
      </a:lvl3pPr>
      <a:lvl4pPr marL="1370479" algn="l" defTabSz="913651" rtl="0" eaLnBrk="1" latinLnBrk="0" hangingPunct="1">
        <a:defRPr sz="1800" kern="1200">
          <a:solidFill>
            <a:schemeClr val="tx1"/>
          </a:solidFill>
          <a:latin typeface="+mn-lt"/>
          <a:ea typeface="+mn-ea"/>
          <a:cs typeface="+mn-cs"/>
        </a:defRPr>
      </a:lvl4pPr>
      <a:lvl5pPr marL="1827303" algn="l" defTabSz="913651" rtl="0" eaLnBrk="1" latinLnBrk="0" hangingPunct="1">
        <a:defRPr sz="1800" kern="1200">
          <a:solidFill>
            <a:schemeClr val="tx1"/>
          </a:solidFill>
          <a:latin typeface="+mn-lt"/>
          <a:ea typeface="+mn-ea"/>
          <a:cs typeface="+mn-cs"/>
        </a:defRPr>
      </a:lvl5pPr>
      <a:lvl6pPr marL="2284131" algn="l" defTabSz="913651" rtl="0" eaLnBrk="1" latinLnBrk="0" hangingPunct="1">
        <a:defRPr sz="1800" kern="1200">
          <a:solidFill>
            <a:schemeClr val="tx1"/>
          </a:solidFill>
          <a:latin typeface="+mn-lt"/>
          <a:ea typeface="+mn-ea"/>
          <a:cs typeface="+mn-cs"/>
        </a:defRPr>
      </a:lvl6pPr>
      <a:lvl7pPr marL="2740955" algn="l" defTabSz="913651" rtl="0" eaLnBrk="1" latinLnBrk="0" hangingPunct="1">
        <a:defRPr sz="1800" kern="1200">
          <a:solidFill>
            <a:schemeClr val="tx1"/>
          </a:solidFill>
          <a:latin typeface="+mn-lt"/>
          <a:ea typeface="+mn-ea"/>
          <a:cs typeface="+mn-cs"/>
        </a:defRPr>
      </a:lvl7pPr>
      <a:lvl8pPr marL="3197782" algn="l" defTabSz="913651" rtl="0" eaLnBrk="1" latinLnBrk="0" hangingPunct="1">
        <a:defRPr sz="1800" kern="1200">
          <a:solidFill>
            <a:schemeClr val="tx1"/>
          </a:solidFill>
          <a:latin typeface="+mn-lt"/>
          <a:ea typeface="+mn-ea"/>
          <a:cs typeface="+mn-cs"/>
        </a:defRPr>
      </a:lvl8pPr>
      <a:lvl9pPr marL="3654606" algn="l" defTabSz="91365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1C3E240-9EB6-4604-A43D-9910B3F588EA}" type="slidenum">
              <a:rPr lang="en-US" b="0" u="none" smtClean="0"/>
              <a:pPr>
                <a:defRPr/>
              </a:pPr>
              <a:t>1</a:t>
            </a:fld>
            <a:endParaRPr lang="en-US" b="0" u="none" dirty="0"/>
          </a:p>
        </p:txBody>
      </p:sp>
      <p:sp>
        <p:nvSpPr>
          <p:cNvPr id="4" name="Rectangle 3"/>
          <p:cNvSpPr/>
          <p:nvPr/>
        </p:nvSpPr>
        <p:spPr>
          <a:xfrm>
            <a:off x="783985" y="130402"/>
            <a:ext cx="8042520" cy="461633"/>
          </a:xfrm>
          <a:prstGeom prst="rect">
            <a:avLst/>
          </a:prstGeom>
        </p:spPr>
        <p:txBody>
          <a:bodyPr wrap="none" lIns="91407" tIns="45704" rIns="91407" bIns="45704">
            <a:spAutoFit/>
          </a:bodyPr>
          <a:lstStyle/>
          <a:p>
            <a:r>
              <a:rPr lang="en-US" sz="2400" dirty="0">
                <a:solidFill>
                  <a:srgbClr val="106636"/>
                </a:solidFill>
              </a:rPr>
              <a:t>BESAC New Charge on </a:t>
            </a:r>
            <a:r>
              <a:rPr lang="en-US" sz="2400" dirty="0" smtClean="0">
                <a:solidFill>
                  <a:srgbClr val="106636"/>
                </a:solidFill>
              </a:rPr>
              <a:t>Prioritization of Facility Upgrades</a:t>
            </a:r>
            <a:endParaRPr lang="en-US" sz="2400" dirty="0">
              <a:solidFill>
                <a:srgbClr val="106636"/>
              </a:solidFill>
            </a:endParaRPr>
          </a:p>
        </p:txBody>
      </p:sp>
      <p:sp>
        <p:nvSpPr>
          <p:cNvPr id="2052" name="Rectangle 4"/>
          <p:cNvSpPr>
            <a:spLocks noChangeArrowheads="1"/>
          </p:cNvSpPr>
          <p:nvPr/>
        </p:nvSpPr>
        <p:spPr bwMode="auto">
          <a:xfrm>
            <a:off x="2473032" y="801052"/>
            <a:ext cx="5734797" cy="5216780"/>
          </a:xfrm>
          <a:prstGeom prst="rect">
            <a:avLst/>
          </a:prstGeom>
          <a:noFill/>
          <a:ln w="9525">
            <a:solidFill>
              <a:schemeClr val="tx1"/>
            </a:solidFill>
            <a:miter lim="800000"/>
            <a:headEnd/>
            <a:tailEnd/>
          </a:ln>
          <a:effectLst/>
        </p:spPr>
        <p:txBody>
          <a:bodyPr vert="horz" wrap="square" lIns="91407" tIns="45704" rIns="91407" bIns="45704" numCol="1" anchor="ctr" anchorCtr="0" compatLnSpc="1">
            <a:prstTxWarp prst="textNoShape">
              <a:avLst/>
            </a:prstTxWarp>
            <a:spAutoFit/>
          </a:bodyPr>
          <a:lstStyle/>
          <a:p>
            <a:pPr defTabSz="914079"/>
            <a:r>
              <a:rPr lang="en-US" sz="1400" dirty="0">
                <a:latin typeface="Arial" pitchFamily="34" charset="0"/>
                <a:ea typeface="Times New Roman" pitchFamily="18" charset="0"/>
                <a:cs typeface="Arial" pitchFamily="34" charset="0"/>
              </a:rPr>
              <a:t>From:  </a:t>
            </a:r>
            <a:r>
              <a:rPr lang="en-US" sz="1400" dirty="0" smtClean="0">
                <a:latin typeface="Arial" pitchFamily="34" charset="0"/>
                <a:ea typeface="Times New Roman" pitchFamily="18" charset="0"/>
                <a:cs typeface="Arial" pitchFamily="34" charset="0"/>
              </a:rPr>
              <a:t>Dr. Cherry A. Murray (Director, Office </a:t>
            </a:r>
            <a:r>
              <a:rPr lang="en-US" sz="1400" dirty="0">
                <a:latin typeface="Arial" pitchFamily="34" charset="0"/>
                <a:ea typeface="Times New Roman" pitchFamily="18" charset="0"/>
                <a:cs typeface="Arial" pitchFamily="34" charset="0"/>
              </a:rPr>
              <a:t>of Science)</a:t>
            </a:r>
          </a:p>
          <a:p>
            <a:pPr defTabSz="914079"/>
            <a:endParaRPr lang="en-US" sz="1400" dirty="0">
              <a:latin typeface="Arial" pitchFamily="34" charset="0"/>
              <a:ea typeface="Times New Roman" pitchFamily="18" charset="0"/>
              <a:cs typeface="Arial" pitchFamily="34" charset="0"/>
            </a:endParaRPr>
          </a:p>
          <a:p>
            <a:r>
              <a:rPr lang="en-US" sz="1400" dirty="0"/>
              <a:t>I am writing to present a new charge to BESAC, related to the prioritization of upgrades of existing user facilities and major construction projects for new user facilities.  </a:t>
            </a:r>
            <a:endParaRPr lang="en-US" sz="1400" dirty="0" smtClean="0"/>
          </a:p>
          <a:p>
            <a:endParaRPr lang="en-US" sz="1400" dirty="0" smtClean="0"/>
          </a:p>
          <a:p>
            <a:r>
              <a:rPr lang="en-US" sz="1400" dirty="0"/>
              <a:t>The following are the two criteria to be considered in your evaluation</a:t>
            </a:r>
            <a:r>
              <a:rPr lang="en-US" sz="1400" dirty="0" smtClean="0"/>
              <a:t>:</a:t>
            </a:r>
          </a:p>
          <a:p>
            <a:endParaRPr lang="en-US" sz="1400" dirty="0"/>
          </a:p>
          <a:p>
            <a:pPr marL="228600" indent="-228600">
              <a:buAutoNum type="arabicPeriod"/>
            </a:pPr>
            <a:r>
              <a:rPr lang="en-US" sz="1400" dirty="0" smtClean="0"/>
              <a:t>The </a:t>
            </a:r>
            <a:r>
              <a:rPr lang="en-US" sz="1400" dirty="0"/>
              <a:t>ability of a proposed facility or upgrade to contribute to world-leading science, noting in particular the relevance to the 2015 BESAC report “Challenges at the Frontiers of Matter and Energy: Transformative Opportunities for Discovery Science.”  Activities will be placed in one of three categories:(a) absolutely central; (b) important; and (c) don’t know enough yet. </a:t>
            </a:r>
            <a:endParaRPr lang="en-US" sz="1400" dirty="0" smtClean="0"/>
          </a:p>
          <a:p>
            <a:pPr marL="342900" indent="-342900">
              <a:buAutoNum type="arabicPeriod"/>
            </a:pPr>
            <a:endParaRPr lang="en-US" sz="1400" dirty="0"/>
          </a:p>
          <a:p>
            <a:pPr marL="228600" indent="-228600"/>
            <a:r>
              <a:rPr lang="en-US" sz="1400" dirty="0" smtClean="0"/>
              <a:t>2.  The </a:t>
            </a:r>
            <a:r>
              <a:rPr lang="en-US" sz="1400" dirty="0"/>
              <a:t>readiness to proceed to construction, noting whether the concept has been thoroughly studied, the R&amp;D performed to date is sufficient, the technical challenges can be met, and the extent to which the cost to build and operate the facility is understood. Concepts will be placed in one of three categories: (a) ready to initiate construction; (b) significant scientific/engineering challenges to resolve before initiating construction; and (c) mission and technical requirements not yet fully defined.</a:t>
            </a:r>
          </a:p>
          <a:p>
            <a:pPr defTabSz="914079" eaLnBrk="0" hangingPunct="0"/>
            <a:endParaRPr lang="en-US" sz="1100" dirty="0">
              <a:latin typeface="Arial" pitchFamily="34" charset="0"/>
              <a:cs typeface="Arial" pitchFamily="34" charset="0"/>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1471" y="1016494"/>
            <a:ext cx="1737691" cy="206654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2"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1471" y="3151606"/>
            <a:ext cx="1737169" cy="206265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6EEA275D-5A49-48A8-817D-44C3EA0A3A2F}" type="slidenum">
              <a:rPr lang="en-US" smtClean="0"/>
              <a:pPr>
                <a:defRPr/>
              </a:pPr>
              <a:t>2</a:t>
            </a:fld>
            <a:endParaRPr lang="en-US" dirty="0"/>
          </a:p>
        </p:txBody>
      </p:sp>
      <p:sp>
        <p:nvSpPr>
          <p:cNvPr id="5" name="Rectangle 4"/>
          <p:cNvSpPr/>
          <p:nvPr/>
        </p:nvSpPr>
        <p:spPr>
          <a:xfrm>
            <a:off x="443553" y="1131459"/>
            <a:ext cx="8055406" cy="3970318"/>
          </a:xfrm>
          <a:prstGeom prst="rect">
            <a:avLst/>
          </a:prstGeom>
          <a:ln>
            <a:solidFill>
              <a:schemeClr val="tx1"/>
            </a:solidFill>
          </a:ln>
        </p:spPr>
        <p:txBody>
          <a:bodyPr wrap="square">
            <a:spAutoFit/>
          </a:bodyPr>
          <a:lstStyle/>
          <a:p>
            <a:r>
              <a:rPr lang="en-US" b="1" dirty="0"/>
              <a:t>Three categories of facilities are to be considered in the prioritization:</a:t>
            </a:r>
          </a:p>
          <a:p>
            <a:pPr lvl="1"/>
            <a:endParaRPr lang="en-US" b="1" dirty="0" smtClean="0"/>
          </a:p>
          <a:p>
            <a:pPr lvl="1"/>
            <a:r>
              <a:rPr lang="en-US" b="1" dirty="0" smtClean="0"/>
              <a:t>Free </a:t>
            </a:r>
            <a:r>
              <a:rPr lang="en-US" b="1" dirty="0"/>
              <a:t>electron laser based x-ray light sources</a:t>
            </a:r>
            <a:endParaRPr lang="en-US" dirty="0"/>
          </a:p>
          <a:p>
            <a:pPr lvl="2"/>
            <a:r>
              <a:rPr lang="en-US" dirty="0"/>
              <a:t>SLAC LCLS-II High Energy Upgrade (LCLS-II-HE) (i.e., additional </a:t>
            </a:r>
            <a:r>
              <a:rPr lang="en-US" dirty="0" err="1"/>
              <a:t>cryomodules</a:t>
            </a:r>
            <a:r>
              <a:rPr lang="en-US" dirty="0"/>
              <a:t> in existing tunnel)</a:t>
            </a:r>
          </a:p>
          <a:p>
            <a:pPr lvl="1"/>
            <a:endParaRPr lang="en-US" b="1" dirty="0" smtClean="0"/>
          </a:p>
          <a:p>
            <a:pPr lvl="1"/>
            <a:r>
              <a:rPr lang="en-US" b="1" dirty="0" smtClean="0"/>
              <a:t>Ring-based </a:t>
            </a:r>
            <a:r>
              <a:rPr lang="en-US" b="1" dirty="0"/>
              <a:t>x-ray light sources</a:t>
            </a:r>
            <a:endParaRPr lang="en-US" dirty="0"/>
          </a:p>
          <a:p>
            <a:pPr lvl="2"/>
            <a:r>
              <a:rPr lang="en-US" dirty="0"/>
              <a:t>ANL Advanced Photon Source Upgrade (APS-U)</a:t>
            </a:r>
          </a:p>
          <a:p>
            <a:pPr lvl="2"/>
            <a:r>
              <a:rPr lang="en-US" dirty="0"/>
              <a:t>LBNL Advanced Light Source Upgrade (ALS-U)</a:t>
            </a:r>
          </a:p>
          <a:p>
            <a:pPr lvl="1"/>
            <a:endParaRPr lang="en-US" b="1" dirty="0" smtClean="0"/>
          </a:p>
          <a:p>
            <a:pPr lvl="1"/>
            <a:r>
              <a:rPr lang="en-US" b="1" dirty="0" smtClean="0"/>
              <a:t>Spallation </a:t>
            </a:r>
            <a:r>
              <a:rPr lang="en-US" b="1" dirty="0"/>
              <a:t>based neutron scattering sources</a:t>
            </a:r>
            <a:endParaRPr lang="en-US" dirty="0"/>
          </a:p>
          <a:p>
            <a:pPr lvl="2"/>
            <a:r>
              <a:rPr lang="en-US" dirty="0"/>
              <a:t>ORNL Spallation Neutron Source Proton Power Upgrade (SNS PPU)</a:t>
            </a:r>
          </a:p>
          <a:p>
            <a:pPr lvl="2"/>
            <a:r>
              <a:rPr lang="en-US" dirty="0"/>
              <a:t>ORNL Spallation Neutron Source Second Target Station (SNS STS)</a:t>
            </a:r>
          </a:p>
        </p:txBody>
      </p:sp>
      <p:sp>
        <p:nvSpPr>
          <p:cNvPr id="6" name="Rectangle 5"/>
          <p:cNvSpPr/>
          <p:nvPr/>
        </p:nvSpPr>
        <p:spPr>
          <a:xfrm>
            <a:off x="783985" y="130402"/>
            <a:ext cx="8042520" cy="461633"/>
          </a:xfrm>
          <a:prstGeom prst="rect">
            <a:avLst/>
          </a:prstGeom>
        </p:spPr>
        <p:txBody>
          <a:bodyPr wrap="none" lIns="91407" tIns="45704" rIns="91407" bIns="45704">
            <a:spAutoFit/>
          </a:bodyPr>
          <a:lstStyle/>
          <a:p>
            <a:r>
              <a:rPr lang="en-US" sz="2400" dirty="0">
                <a:solidFill>
                  <a:srgbClr val="106636"/>
                </a:solidFill>
              </a:rPr>
              <a:t>BESAC New Charge on </a:t>
            </a:r>
            <a:r>
              <a:rPr lang="en-US" sz="2400" dirty="0" smtClean="0">
                <a:solidFill>
                  <a:srgbClr val="106636"/>
                </a:solidFill>
              </a:rPr>
              <a:t>Prioritization of Facility Upgrades</a:t>
            </a:r>
            <a:endParaRPr lang="en-US" sz="2400" dirty="0">
              <a:solidFill>
                <a:srgbClr val="106636"/>
              </a:solidFill>
            </a:endParaRPr>
          </a:p>
        </p:txBody>
      </p:sp>
    </p:spTree>
    <p:extLst>
      <p:ext uri="{BB962C8B-B14F-4D97-AF65-F5344CB8AC3E}">
        <p14:creationId xmlns:p14="http://schemas.microsoft.com/office/powerpoint/2010/main" val="269402083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15118</TotalTime>
  <Words>320</Words>
  <Application>Microsoft Office PowerPoint</Application>
  <PresentationFormat>On-screen Show (4:3)</PresentationFormat>
  <Paragraphs>25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1_Office Theme</vt:lpstr>
      <vt:lpstr>PowerPoint Presentation</vt:lpstr>
      <vt:lpstr>PowerPoint Presentation</vt:lpstr>
    </vt:vector>
  </TitlesOfParts>
  <Company>US Department of Energy (SC)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Joseph Groves</dc:creator>
  <cp:lastModifiedBy>Kung, Harriet</cp:lastModifiedBy>
  <cp:revision>1778</cp:revision>
  <cp:lastPrinted>2016-02-10T18:13:49Z</cp:lastPrinted>
  <dcterms:created xsi:type="dcterms:W3CDTF">2009-10-19T15:58:14Z</dcterms:created>
  <dcterms:modified xsi:type="dcterms:W3CDTF">2016-02-11T12:56:42Z</dcterms:modified>
</cp:coreProperties>
</file>